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637" r:id="rId2"/>
    <p:sldId id="260" r:id="rId3"/>
    <p:sldId id="688" r:id="rId4"/>
    <p:sldId id="690" r:id="rId5"/>
    <p:sldId id="692" r:id="rId6"/>
    <p:sldId id="668" r:id="rId7"/>
    <p:sldId id="422" r:id="rId8"/>
    <p:sldId id="671" r:id="rId9"/>
    <p:sldId id="670" r:id="rId10"/>
    <p:sldId id="672" r:id="rId11"/>
    <p:sldId id="673" r:id="rId12"/>
    <p:sldId id="646" r:id="rId13"/>
    <p:sldId id="335" r:id="rId14"/>
    <p:sldId id="643" r:id="rId15"/>
    <p:sldId id="652" r:id="rId16"/>
    <p:sldId id="429" r:id="rId17"/>
    <p:sldId id="653" r:id="rId18"/>
    <p:sldId id="430" r:id="rId19"/>
    <p:sldId id="647" r:id="rId20"/>
    <p:sldId id="648" r:id="rId21"/>
    <p:sldId id="634" r:id="rId22"/>
    <p:sldId id="655" r:id="rId23"/>
    <p:sldId id="650" r:id="rId24"/>
    <p:sldId id="651" r:id="rId25"/>
    <p:sldId id="660" r:id="rId26"/>
    <p:sldId id="661" r:id="rId27"/>
    <p:sldId id="649" r:id="rId28"/>
    <p:sldId id="662" r:id="rId29"/>
    <p:sldId id="658" r:id="rId30"/>
    <p:sldId id="687" r:id="rId31"/>
    <p:sldId id="675" r:id="rId32"/>
    <p:sldId id="676" r:id="rId33"/>
    <p:sldId id="677" r:id="rId34"/>
    <p:sldId id="689" r:id="rId35"/>
    <p:sldId id="691" r:id="rId36"/>
    <p:sldId id="678" r:id="rId37"/>
    <p:sldId id="679" r:id="rId38"/>
    <p:sldId id="680" r:id="rId39"/>
    <p:sldId id="681" r:id="rId40"/>
    <p:sldId id="682" r:id="rId41"/>
    <p:sldId id="683" r:id="rId42"/>
    <p:sldId id="684" r:id="rId43"/>
    <p:sldId id="638" r:id="rId44"/>
    <p:sldId id="663" r:id="rId45"/>
    <p:sldId id="327"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8C20"/>
    <a:srgbClr val="A6A6A6"/>
    <a:srgbClr val="498FCF"/>
    <a:srgbClr val="9E7800"/>
    <a:srgbClr val="FFFFFF"/>
    <a:srgbClr val="1DF4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136" autoAdjust="0"/>
  </p:normalViewPr>
  <p:slideViewPr>
    <p:cSldViewPr snapToGrid="0">
      <p:cViewPr varScale="1">
        <p:scale>
          <a:sx n="61" d="100"/>
          <a:sy n="61" d="100"/>
        </p:scale>
        <p:origin x="884" y="5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b="1" dirty="0"/>
              <a:t>Land Cover</a:t>
            </a:r>
            <a:r>
              <a:rPr lang="it-IT" b="1" baseline="0" dirty="0"/>
              <a:t> Change </a:t>
            </a:r>
            <a:r>
              <a:rPr lang="it-IT" baseline="0" dirty="0"/>
              <a:t>2017-2021 (ha)</a:t>
            </a:r>
            <a:endParaRPr lang="it-IT"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'ee-chart(14)'!$B$1</c:f>
              <c:strCache>
                <c:ptCount val="1"/>
                <c:pt idx="0">
                  <c:v>Hectares</c:v>
                </c:pt>
              </c:strCache>
            </c:strRef>
          </c:tx>
          <c:spPr>
            <a:solidFill>
              <a:schemeClr val="accent1"/>
            </a:solidFill>
            <a:ln>
              <a:noFill/>
            </a:ln>
            <a:effectLst/>
          </c:spPr>
          <c:invertIfNegative val="0"/>
          <c:cat>
            <c:strRef>
              <c:f>'ee-chart(14)'!$A$2:$A$11</c:f>
              <c:strCache>
                <c:ptCount val="10"/>
                <c:pt idx="0">
                  <c:v>Shrubland</c:v>
                </c:pt>
                <c:pt idx="1">
                  <c:v>Cropland</c:v>
                </c:pt>
                <c:pt idx="2">
                  <c:v>Trees</c:v>
                </c:pt>
                <c:pt idx="3">
                  <c:v>Gullies</c:v>
                </c:pt>
                <c:pt idx="4">
                  <c:v>Wetland</c:v>
                </c:pt>
                <c:pt idx="5">
                  <c:v>Bare Surfaces</c:v>
                </c:pt>
                <c:pt idx="6">
                  <c:v>Irrigated Cropland</c:v>
                </c:pt>
                <c:pt idx="7">
                  <c:v>Built-Up</c:v>
                </c:pt>
                <c:pt idx="8">
                  <c:v>Water Body</c:v>
                </c:pt>
                <c:pt idx="9">
                  <c:v>Grassland</c:v>
                </c:pt>
              </c:strCache>
            </c:strRef>
          </c:cat>
          <c:val>
            <c:numRef>
              <c:f>'ee-chart(14)'!$B$2:$B$11</c:f>
              <c:numCache>
                <c:formatCode>#,##0.00</c:formatCode>
                <c:ptCount val="10"/>
                <c:pt idx="0">
                  <c:v>29233.960999999999</c:v>
                </c:pt>
                <c:pt idx="1">
                  <c:v>17210.421999999999</c:v>
                </c:pt>
                <c:pt idx="2">
                  <c:v>12322.26</c:v>
                </c:pt>
                <c:pt idx="3">
                  <c:v>11910.296</c:v>
                </c:pt>
                <c:pt idx="4">
                  <c:v>6177.3140000000003</c:v>
                </c:pt>
                <c:pt idx="5">
                  <c:v>5673.3609999999999</c:v>
                </c:pt>
                <c:pt idx="6">
                  <c:v>4463.6329999999998</c:v>
                </c:pt>
                <c:pt idx="7">
                  <c:v>3376.0010000000002</c:v>
                </c:pt>
                <c:pt idx="8">
                  <c:v>2227.346</c:v>
                </c:pt>
                <c:pt idx="9">
                  <c:v>-92594.593999999997</c:v>
                </c:pt>
              </c:numCache>
            </c:numRef>
          </c:val>
          <c:extLst>
            <c:ext xmlns:c16="http://schemas.microsoft.com/office/drawing/2014/chart" uri="{C3380CC4-5D6E-409C-BE32-E72D297353CC}">
              <c16:uniqueId val="{00000000-05C2-4C37-8586-BC5452E115B9}"/>
            </c:ext>
          </c:extLst>
        </c:ser>
        <c:dLbls>
          <c:showLegendKey val="0"/>
          <c:showVal val="0"/>
          <c:showCatName val="0"/>
          <c:showSerName val="0"/>
          <c:showPercent val="0"/>
          <c:showBubbleSize val="0"/>
        </c:dLbls>
        <c:gapWidth val="219"/>
        <c:overlap val="-27"/>
        <c:axId val="1877925696"/>
        <c:axId val="1877932768"/>
      </c:barChart>
      <c:catAx>
        <c:axId val="187792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77932768"/>
        <c:crosses val="autoZero"/>
        <c:auto val="1"/>
        <c:lblAlgn val="ctr"/>
        <c:lblOffset val="100"/>
        <c:noMultiLvlLbl val="0"/>
      </c:catAx>
      <c:valAx>
        <c:axId val="18779327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77925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rgbClr val="498FCF"/>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b="1" dirty="0"/>
              <a:t>Land Cover</a:t>
            </a:r>
            <a:r>
              <a:rPr lang="it-IT" b="1" baseline="0" dirty="0"/>
              <a:t> Change </a:t>
            </a:r>
            <a:r>
              <a:rPr lang="it-IT" baseline="0" dirty="0"/>
              <a:t>2017-2021 (ha)</a:t>
            </a:r>
            <a:endParaRPr lang="it-IT"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'ee-chart(14)'!$B$1</c:f>
              <c:strCache>
                <c:ptCount val="1"/>
                <c:pt idx="0">
                  <c:v>Hectares</c:v>
                </c:pt>
              </c:strCache>
            </c:strRef>
          </c:tx>
          <c:spPr>
            <a:solidFill>
              <a:schemeClr val="accent1"/>
            </a:solidFill>
            <a:ln>
              <a:noFill/>
            </a:ln>
            <a:effectLst/>
          </c:spPr>
          <c:invertIfNegative val="0"/>
          <c:cat>
            <c:strRef>
              <c:f>'ee-chart(14)'!$A$2:$A$11</c:f>
              <c:strCache>
                <c:ptCount val="10"/>
                <c:pt idx="0">
                  <c:v>Shrubland</c:v>
                </c:pt>
                <c:pt idx="1">
                  <c:v>Cropland</c:v>
                </c:pt>
                <c:pt idx="2">
                  <c:v>Trees</c:v>
                </c:pt>
                <c:pt idx="3">
                  <c:v>Gullies</c:v>
                </c:pt>
                <c:pt idx="4">
                  <c:v>Wetland</c:v>
                </c:pt>
                <c:pt idx="5">
                  <c:v>Bare Surfaces</c:v>
                </c:pt>
                <c:pt idx="6">
                  <c:v>Irrigated Cropland</c:v>
                </c:pt>
                <c:pt idx="7">
                  <c:v>Built-Up</c:v>
                </c:pt>
                <c:pt idx="8">
                  <c:v>Water Body</c:v>
                </c:pt>
                <c:pt idx="9">
                  <c:v>Grassland</c:v>
                </c:pt>
              </c:strCache>
            </c:strRef>
          </c:cat>
          <c:val>
            <c:numRef>
              <c:f>'ee-chart(14)'!$B$2:$B$11</c:f>
              <c:numCache>
                <c:formatCode>#,##0.00</c:formatCode>
                <c:ptCount val="10"/>
                <c:pt idx="0">
                  <c:v>29233.960999999999</c:v>
                </c:pt>
                <c:pt idx="1">
                  <c:v>17210.421999999999</c:v>
                </c:pt>
                <c:pt idx="2">
                  <c:v>12322.26</c:v>
                </c:pt>
                <c:pt idx="3">
                  <c:v>11910.296</c:v>
                </c:pt>
                <c:pt idx="4">
                  <c:v>6177.3140000000003</c:v>
                </c:pt>
                <c:pt idx="5">
                  <c:v>5673.3609999999999</c:v>
                </c:pt>
                <c:pt idx="6">
                  <c:v>4463.6329999999998</c:v>
                </c:pt>
                <c:pt idx="7">
                  <c:v>3376.0010000000002</c:v>
                </c:pt>
                <c:pt idx="8">
                  <c:v>2227.346</c:v>
                </c:pt>
                <c:pt idx="9">
                  <c:v>-92594.593999999997</c:v>
                </c:pt>
              </c:numCache>
            </c:numRef>
          </c:val>
          <c:extLst>
            <c:ext xmlns:c16="http://schemas.microsoft.com/office/drawing/2014/chart" uri="{C3380CC4-5D6E-409C-BE32-E72D297353CC}">
              <c16:uniqueId val="{00000000-05C2-4C37-8586-BC5452E115B9}"/>
            </c:ext>
          </c:extLst>
        </c:ser>
        <c:dLbls>
          <c:showLegendKey val="0"/>
          <c:showVal val="0"/>
          <c:showCatName val="0"/>
          <c:showSerName val="0"/>
          <c:showPercent val="0"/>
          <c:showBubbleSize val="0"/>
        </c:dLbls>
        <c:gapWidth val="219"/>
        <c:overlap val="-27"/>
        <c:axId val="1877925696"/>
        <c:axId val="1877932768"/>
      </c:barChart>
      <c:catAx>
        <c:axId val="187792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77932768"/>
        <c:crosses val="autoZero"/>
        <c:auto val="1"/>
        <c:lblAlgn val="ctr"/>
        <c:lblOffset val="100"/>
        <c:noMultiLvlLbl val="0"/>
      </c:catAx>
      <c:valAx>
        <c:axId val="18779327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77925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rgbClr val="498FCF"/>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396E01-1935-4278-ADAF-1059C1C79D85}" type="datetimeFigureOut">
              <a:rPr lang="it-IT" smtClean="0"/>
              <a:t>27/10/2022</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5B1368-B5F2-4F61-8A3D-0F5E903F0D88}" type="slidenum">
              <a:rPr lang="it-IT" smtClean="0"/>
              <a:t>‹#›</a:t>
            </a:fld>
            <a:endParaRPr lang="it-IT"/>
          </a:p>
        </p:txBody>
      </p:sp>
    </p:spTree>
    <p:extLst>
      <p:ext uri="{BB962C8B-B14F-4D97-AF65-F5344CB8AC3E}">
        <p14:creationId xmlns:p14="http://schemas.microsoft.com/office/powerpoint/2010/main" val="3644371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Integrated Geospatial Information Framework (IGIF) provides a basis and guide for developing, integrating, strengthening and maximizing geospatial information management and related resources in all countries.</a:t>
            </a:r>
            <a:r>
              <a:rPr lang="en-US" sz="1200" b="0" i="0" kern="1200" baseline="0" dirty="0" smtClean="0">
                <a:solidFill>
                  <a:schemeClr val="tx1"/>
                </a:solidFill>
                <a:effectLst/>
                <a:latin typeface="+mn-lt"/>
                <a:ea typeface="+mn-ea"/>
                <a:cs typeface="+mn-cs"/>
              </a:rPr>
              <a:t> Geospatial data is at the core of implementing the IGIF together with data governance, and other elements well described under the 9 paths and the components of these.</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Reading</a:t>
            </a:r>
            <a:r>
              <a:rPr lang="en-US" sz="1200" b="0" i="0" kern="1200" baseline="0" dirty="0" smtClean="0">
                <a:solidFill>
                  <a:schemeClr val="tx1"/>
                </a:solidFill>
                <a:effectLst/>
                <a:latin typeface="+mn-lt"/>
                <a:ea typeface="+mn-ea"/>
                <a:cs typeface="+mn-cs"/>
              </a:rPr>
              <a:t> from the strategic path 4, </a:t>
            </a:r>
            <a:r>
              <a:rPr lang="en-US" sz="1200" b="0" i="0" kern="1200" baseline="0" dirty="0" err="1" smtClean="0">
                <a:solidFill>
                  <a:schemeClr val="tx1"/>
                </a:solidFill>
                <a:effectLst/>
                <a:latin typeface="+mn-lt"/>
                <a:ea typeface="+mn-ea"/>
                <a:cs typeface="+mn-cs"/>
              </a:rPr>
              <a:t>Data..</a:t>
            </a:r>
            <a:r>
              <a:rPr lang="en-US" sz="1200" b="0" i="0" kern="1200" dirty="0" err="1" smtClean="0">
                <a:solidFill>
                  <a:schemeClr val="tx1"/>
                </a:solidFill>
                <a:effectLst/>
                <a:latin typeface="+mn-lt"/>
                <a:ea typeface="+mn-ea"/>
                <a:cs typeface="+mn-cs"/>
              </a:rPr>
              <a:t>For</a:t>
            </a:r>
            <a:r>
              <a:rPr lang="en-US" sz="1200" b="0" i="0" kern="1200" dirty="0" smtClean="0">
                <a:solidFill>
                  <a:schemeClr val="tx1"/>
                </a:solidFill>
                <a:effectLst/>
                <a:latin typeface="+mn-lt"/>
                <a:ea typeface="+mn-ea"/>
                <a:cs typeface="+mn-cs"/>
              </a:rPr>
              <a:t> a country ”Having access to the right data and at the right time is crucial to good decision making. It is data that provides new levels of insight into our past, present and future. For this reason, governments, businesses and the community need to know they are using the most accurate and authoritative data for planning, analysis, navigation and visualization – good data underpins good decisions”.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However making good land cover maps</a:t>
            </a:r>
            <a:r>
              <a:rPr lang="en-US" sz="1200" b="0" i="0" kern="1200" baseline="0" dirty="0" smtClean="0">
                <a:solidFill>
                  <a:schemeClr val="tx1"/>
                </a:solidFill>
                <a:effectLst/>
                <a:latin typeface="+mn-lt"/>
                <a:ea typeface="+mn-ea"/>
                <a:cs typeface="+mn-cs"/>
              </a:rPr>
              <a:t> and good land use maps is not a trivial task. Keeping these up-t-date is also very difficult. As a result only few countries produce their LCLU maps on a regular basis and with high accuracy being reported.</a:t>
            </a:r>
            <a:endParaRPr lang="en-US" sz="1200" b="0" i="0" kern="1200" dirty="0" smtClean="0">
              <a:solidFill>
                <a:schemeClr val="tx1"/>
              </a:solidFill>
              <a:effectLst/>
              <a:latin typeface="+mn-lt"/>
              <a:ea typeface="+mn-ea"/>
              <a:cs typeface="+mn-cs"/>
            </a:endParaRPr>
          </a:p>
          <a:p>
            <a:endParaRPr lang="it-IT" sz="1200" b="0" i="0" u="none" strike="noStrike" kern="1200" baseline="0" dirty="0" smtClean="0">
              <a:solidFill>
                <a:schemeClr val="tx1"/>
              </a:solidFill>
              <a:effectLst/>
              <a:latin typeface="+mn-lt"/>
              <a:ea typeface="+mn-ea"/>
              <a:cs typeface="+mn-cs"/>
            </a:endParaRPr>
          </a:p>
          <a:p>
            <a:r>
              <a:rPr lang="it-IT" sz="1200" b="0" i="0" u="none" strike="noStrike" kern="1200" baseline="0" dirty="0" smtClean="0">
                <a:solidFill>
                  <a:schemeClr val="tx1"/>
                </a:solidFill>
                <a:effectLst/>
                <a:latin typeface="+mn-lt"/>
                <a:ea typeface="+mn-ea"/>
                <a:cs typeface="+mn-cs"/>
              </a:rPr>
              <a:t>In this context my presentation </a:t>
            </a:r>
            <a:r>
              <a:rPr lang="en-US" sz="1200" b="0" i="0" u="none" strike="noStrike" kern="1200" baseline="0" dirty="0" smtClean="0">
                <a:solidFill>
                  <a:schemeClr val="tx1"/>
                </a:solidFill>
                <a:latin typeface="+mn-lt"/>
                <a:ea typeface="+mn-ea"/>
                <a:cs typeface="+mn-cs"/>
              </a:rPr>
              <a:t>describes a novel approach developed by FAO to support countries to produce land cover maps and land use map (crop type maps) in the context of scarcity of in-situ data. The scarcity of in-situ data is in fact the biggest challenge that countries are facing globally and which impede their uptake of EO data for operational monitoring and reporting on land cover and agriculture. </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65B1368-B5F2-4F61-8A3D-0F5E903F0D88}" type="slidenum">
              <a:rPr lang="it-IT" smtClean="0"/>
              <a:t>1</a:t>
            </a:fld>
            <a:endParaRPr lang="it-IT"/>
          </a:p>
        </p:txBody>
      </p:sp>
    </p:spTree>
    <p:extLst>
      <p:ext uri="{BB962C8B-B14F-4D97-AF65-F5344CB8AC3E}">
        <p14:creationId xmlns:p14="http://schemas.microsoft.com/office/powerpoint/2010/main" val="357086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So why is</a:t>
            </a:r>
            <a:r>
              <a:rPr lang="it-IT" baseline="0" dirty="0" smtClean="0"/>
              <a:t> it that EO data is still not being uptaken operatioanblly in coutnries to produces regulalry LC maps and Crop maps?</a:t>
            </a:r>
            <a:endParaRPr lang="en-US" dirty="0"/>
          </a:p>
        </p:txBody>
      </p:sp>
      <p:sp>
        <p:nvSpPr>
          <p:cNvPr id="4" name="Slide Number Placeholder 3"/>
          <p:cNvSpPr>
            <a:spLocks noGrp="1"/>
          </p:cNvSpPr>
          <p:nvPr>
            <p:ph type="sldNum" sz="quarter" idx="10"/>
          </p:nvPr>
        </p:nvSpPr>
        <p:spPr/>
        <p:txBody>
          <a:bodyPr/>
          <a:lstStyle/>
          <a:p>
            <a:fld id="{365B1368-B5F2-4F61-8A3D-0F5E903F0D88}" type="slidenum">
              <a:rPr lang="it-IT" smtClean="0"/>
              <a:t>15</a:t>
            </a:fld>
            <a:endParaRPr lang="it-IT"/>
          </a:p>
        </p:txBody>
      </p:sp>
    </p:spTree>
    <p:extLst>
      <p:ext uri="{BB962C8B-B14F-4D97-AF65-F5344CB8AC3E}">
        <p14:creationId xmlns:p14="http://schemas.microsoft.com/office/powerpoint/2010/main" val="1224345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it-IT" b="1" dirty="0">
                <a:latin typeface="Calibri" panose="020F0502020204030204" pitchFamily="34" charset="0"/>
                <a:ea typeface="Calibri" panose="020F0502020204030204" pitchFamily="34" charset="0"/>
              </a:rPr>
              <a:t>Step I: </a:t>
            </a:r>
            <a:r>
              <a:rPr lang="it-IT" dirty="0">
                <a:latin typeface="Calibri" panose="020F0502020204030204" pitchFamily="34" charset="0"/>
                <a:ea typeface="Calibri" panose="020F0502020204030204" pitchFamily="34" charset="0"/>
              </a:rPr>
              <a:t>extract land cover stratas from an existing land cover map</a:t>
            </a:r>
          </a:p>
          <a:p>
            <a:pPr algn="just"/>
            <a:endParaRPr lang="it-IT" dirty="0">
              <a:latin typeface="Calibri" panose="020F0502020204030204" pitchFamily="34" charset="0"/>
              <a:ea typeface="Calibri" panose="020F0502020204030204" pitchFamily="34" charset="0"/>
            </a:endParaRPr>
          </a:p>
          <a:p>
            <a:pPr algn="just"/>
            <a:r>
              <a:rPr lang="it-IT" b="1" dirty="0">
                <a:latin typeface="Calibri" panose="020F0502020204030204" pitchFamily="34" charset="0"/>
                <a:ea typeface="Calibri" panose="020F0502020204030204" pitchFamily="34" charset="0"/>
              </a:rPr>
              <a:t>Step II: </a:t>
            </a:r>
            <a:r>
              <a:rPr lang="it-IT" dirty="0">
                <a:latin typeface="Calibri" panose="020F0502020204030204" pitchFamily="34" charset="0"/>
                <a:ea typeface="Calibri" panose="020F0502020204030204" pitchFamily="34" charset="0"/>
              </a:rPr>
              <a:t>apply a K-mean within each strata, using EO data for the reference year (e.g. NDVI) to EO data extracted for the reporting period. As a result within class clusters of pixels are formed.  </a:t>
            </a:r>
          </a:p>
          <a:p>
            <a:pPr algn="just"/>
            <a:endParaRPr lang="it-IT" sz="1200" dirty="0">
              <a:effectLst/>
              <a:latin typeface="Calibri" panose="020F0502020204030204" pitchFamily="34" charset="0"/>
              <a:ea typeface="Calibri" panose="020F0502020204030204" pitchFamily="34" charset="0"/>
            </a:endParaRPr>
          </a:p>
          <a:p>
            <a:pPr algn="just"/>
            <a:r>
              <a:rPr lang="it-IT" b="1" dirty="0">
                <a:latin typeface="Calibri" panose="020F0502020204030204" pitchFamily="34" charset="0"/>
                <a:ea typeface="Calibri" panose="020F0502020204030204" pitchFamily="34" charset="0"/>
              </a:rPr>
              <a:t>Step III</a:t>
            </a:r>
            <a:r>
              <a:rPr lang="it-IT" dirty="0">
                <a:latin typeface="Calibri" panose="020F0502020204030204" pitchFamily="34" charset="0"/>
                <a:ea typeface="Calibri" panose="020F0502020204030204" pitchFamily="34" charset="0"/>
              </a:rPr>
              <a:t>: select the dominant cluster, as this is contains the pixels which are representative of the given land cover class.</a:t>
            </a:r>
          </a:p>
          <a:p>
            <a:pPr algn="just"/>
            <a:endParaRPr lang="it-IT" sz="1200" dirty="0">
              <a:effectLst/>
              <a:latin typeface="Calibri" panose="020F0502020204030204" pitchFamily="34" charset="0"/>
              <a:ea typeface="Calibri" panose="020F0502020204030204" pitchFamily="34" charset="0"/>
            </a:endParaRPr>
          </a:p>
          <a:p>
            <a:pPr algn="just"/>
            <a:r>
              <a:rPr lang="it-IT" b="1" dirty="0">
                <a:latin typeface="Calibri" panose="020F0502020204030204" pitchFamily="34" charset="0"/>
                <a:ea typeface="Calibri" panose="020F0502020204030204" pitchFamily="34" charset="0"/>
              </a:rPr>
              <a:t>Step IV</a:t>
            </a:r>
            <a:r>
              <a:rPr lang="it-IT" dirty="0">
                <a:latin typeface="Calibri" panose="020F0502020204030204" pitchFamily="34" charset="0"/>
                <a:ea typeface="Calibri" panose="020F0502020204030204" pitchFamily="34" charset="0"/>
              </a:rPr>
              <a:t>: select pixels randomly from the dominant cluster and create respectively a training and a validation datasets</a:t>
            </a:r>
            <a:endParaRPr lang="it-IT" sz="1200" dirty="0">
              <a:effectLst/>
              <a:latin typeface="Calibri" panose="020F0502020204030204" pitchFamily="34" charset="0"/>
              <a:ea typeface="Calibri" panose="020F0502020204030204" pitchFamily="34" charset="0"/>
            </a:endParaRPr>
          </a:p>
          <a:p>
            <a:endParaRPr lang="it-IT"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2C2986-742E-459F-BA50-8FEAB69111F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668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Time series production that allows for land cover change analysis.</a:t>
            </a:r>
          </a:p>
          <a:p>
            <a:r>
              <a:rPr lang="it-IT" dirty="0"/>
              <a:t>Ths solution ensures high accuracy of the land cover change estimates</a:t>
            </a:r>
          </a:p>
          <a:p>
            <a:r>
              <a:rPr lang="it-IT" dirty="0"/>
              <a:t>The maps have been produced from a single field survey. A learnig method has been developed to update the field survey to the reporting year using EO data.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2C2986-742E-459F-BA50-8FEAB69111F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763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Compares pairs of EO time series.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We build a reference spectral signature for each crop using AEZ as strate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We compare every crop reference spectral signatures with the time series extracted at every pixel in the image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Calculates a dissimilarity matrix</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The match that scores the lease dissimilarity is selected for classification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Only needs 5 to 10 points per crop to build the signature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Allows to account for seasona shifts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Allows to use time contraints and weights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endParaRPr>
          </a:p>
          <a:p>
            <a:endParaRPr lang="en-US" dirty="0"/>
          </a:p>
        </p:txBody>
      </p:sp>
      <p:sp>
        <p:nvSpPr>
          <p:cNvPr id="4" name="Slide Number Placeholder 3"/>
          <p:cNvSpPr>
            <a:spLocks noGrp="1"/>
          </p:cNvSpPr>
          <p:nvPr>
            <p:ph type="sldNum" sz="quarter" idx="10"/>
          </p:nvPr>
        </p:nvSpPr>
        <p:spPr/>
        <p:txBody>
          <a:bodyPr/>
          <a:lstStyle/>
          <a:p>
            <a:fld id="{365B1368-B5F2-4F61-8A3D-0F5E903F0D88}" type="slidenum">
              <a:rPr lang="it-IT" smtClean="0"/>
              <a:t>27</a:t>
            </a:fld>
            <a:endParaRPr lang="it-IT"/>
          </a:p>
        </p:txBody>
      </p:sp>
    </p:spTree>
    <p:extLst>
      <p:ext uri="{BB962C8B-B14F-4D97-AF65-F5344CB8AC3E}">
        <p14:creationId xmlns:p14="http://schemas.microsoft.com/office/powerpoint/2010/main" val="598317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South India (Figure 1). It is located in the lower Krishna Basin</a:t>
            </a:r>
            <a:endParaRPr lang="en-US" dirty="0"/>
          </a:p>
        </p:txBody>
      </p:sp>
      <p:sp>
        <p:nvSpPr>
          <p:cNvPr id="4" name="Slide Number Placeholder 3"/>
          <p:cNvSpPr>
            <a:spLocks noGrp="1"/>
          </p:cNvSpPr>
          <p:nvPr>
            <p:ph type="sldNum" sz="quarter" idx="10"/>
          </p:nvPr>
        </p:nvSpPr>
        <p:spPr/>
        <p:txBody>
          <a:bodyPr/>
          <a:lstStyle/>
          <a:p>
            <a:fld id="{365B1368-B5F2-4F61-8A3D-0F5E903F0D88}" type="slidenum">
              <a:rPr lang="it-IT" smtClean="0"/>
              <a:t>28</a:t>
            </a:fld>
            <a:endParaRPr lang="it-IT"/>
          </a:p>
        </p:txBody>
      </p:sp>
    </p:spTree>
    <p:extLst>
      <p:ext uri="{BB962C8B-B14F-4D97-AF65-F5344CB8AC3E}">
        <p14:creationId xmlns:p14="http://schemas.microsoft.com/office/powerpoint/2010/main" val="2537609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DTW scores significantly higher OA than to RF, when 5 to 20 samples are used for training. Only when 30 or more training samples are used, the RF scores higher OA compared to DTW.</a:t>
            </a:r>
          </a:p>
          <a:p>
            <a:endParaRPr lang="it-IT" dirty="0" smtClean="0"/>
          </a:p>
          <a:p>
            <a:r>
              <a:rPr lang="it-IT" dirty="0" smtClean="0"/>
              <a:t>This example focuses on one </a:t>
            </a:r>
            <a:r>
              <a:rPr lang="it-IT" baseline="0" dirty="0" smtClean="0"/>
              <a:t>class for one single crop in one agroecological zone. The total requirements is calculated by multiplying the number of samples required for a class, for the number of crop classes for the number of agroecological zones present in the country. E.g. </a:t>
            </a:r>
          </a:p>
          <a:p>
            <a:endParaRPr lang="en-US" dirty="0"/>
          </a:p>
        </p:txBody>
      </p:sp>
      <p:sp>
        <p:nvSpPr>
          <p:cNvPr id="4" name="Slide Number Placeholder 3"/>
          <p:cNvSpPr>
            <a:spLocks noGrp="1"/>
          </p:cNvSpPr>
          <p:nvPr>
            <p:ph type="sldNum" sz="quarter" idx="10"/>
          </p:nvPr>
        </p:nvSpPr>
        <p:spPr/>
        <p:txBody>
          <a:bodyPr/>
          <a:lstStyle/>
          <a:p>
            <a:fld id="{365B1368-B5F2-4F61-8A3D-0F5E903F0D88}" type="slidenum">
              <a:rPr lang="it-IT" smtClean="0"/>
              <a:t>29</a:t>
            </a:fld>
            <a:endParaRPr lang="it-IT"/>
          </a:p>
        </p:txBody>
      </p:sp>
    </p:spTree>
    <p:extLst>
      <p:ext uri="{BB962C8B-B14F-4D97-AF65-F5344CB8AC3E}">
        <p14:creationId xmlns:p14="http://schemas.microsoft.com/office/powerpoint/2010/main" val="1459756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5B1368-B5F2-4F61-8A3D-0F5E903F0D8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027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B32C2986-742E-459F-BA50-8FEAB69111F6}" type="slidenum">
              <a:rPr lang="it-IT" smtClean="0"/>
              <a:t>31</a:t>
            </a:fld>
            <a:endParaRPr lang="it-IT"/>
          </a:p>
        </p:txBody>
      </p:sp>
    </p:spTree>
    <p:extLst>
      <p:ext uri="{BB962C8B-B14F-4D97-AF65-F5344CB8AC3E}">
        <p14:creationId xmlns:p14="http://schemas.microsoft.com/office/powerpoint/2010/main" val="3928771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Cropland</a:t>
            </a:r>
            <a:r>
              <a:rPr lang="fr-FR" dirty="0"/>
              <a:t> </a:t>
            </a:r>
            <a:r>
              <a:rPr lang="fr-FR" dirty="0" err="1"/>
              <a:t>generally</a:t>
            </a:r>
            <a:r>
              <a:rPr lang="fr-FR" dirty="0"/>
              <a:t> of good </a:t>
            </a:r>
            <a:r>
              <a:rPr lang="fr-FR" dirty="0" err="1"/>
              <a:t>quality</a:t>
            </a:r>
            <a:endParaRPr lang="fr-FR" dirty="0"/>
          </a:p>
          <a:p>
            <a:r>
              <a:rPr lang="fr-FR" dirty="0"/>
              <a:t>2 points of attention: </a:t>
            </a:r>
          </a:p>
          <a:p>
            <a:pPr marL="228600" indent="-228600">
              <a:buAutoNum type="arabicParenR"/>
            </a:pPr>
            <a:r>
              <a:rPr lang="fr-FR" dirty="0" err="1"/>
              <a:t>Northern</a:t>
            </a:r>
            <a:r>
              <a:rPr lang="fr-FR" dirty="0"/>
              <a:t> area of the country = a lot of </a:t>
            </a:r>
            <a:r>
              <a:rPr lang="fr-FR" dirty="0" err="1"/>
              <a:t>natural</a:t>
            </a:r>
            <a:r>
              <a:rPr lang="fr-FR" dirty="0"/>
              <a:t> </a:t>
            </a:r>
            <a:r>
              <a:rPr lang="fr-FR" dirty="0" err="1"/>
              <a:t>vegetation</a:t>
            </a:r>
            <a:r>
              <a:rPr lang="fr-FR" dirty="0"/>
              <a:t>. Part of </a:t>
            </a:r>
            <a:r>
              <a:rPr lang="fr-FR" dirty="0" err="1"/>
              <a:t>it</a:t>
            </a:r>
            <a:r>
              <a:rPr lang="fr-FR" dirty="0"/>
              <a:t> </a:t>
            </a:r>
            <a:r>
              <a:rPr lang="fr-FR" dirty="0" err="1"/>
              <a:t>is</a:t>
            </a:r>
            <a:r>
              <a:rPr lang="fr-FR" dirty="0"/>
              <a:t> </a:t>
            </a:r>
            <a:r>
              <a:rPr lang="fr-FR" dirty="0" err="1"/>
              <a:t>erroneously</a:t>
            </a:r>
            <a:r>
              <a:rPr lang="fr-FR" dirty="0"/>
              <a:t> </a:t>
            </a:r>
            <a:r>
              <a:rPr lang="fr-FR" dirty="0" err="1"/>
              <a:t>mapped</a:t>
            </a:r>
            <a:r>
              <a:rPr lang="fr-FR" dirty="0"/>
              <a:t> as </a:t>
            </a:r>
            <a:r>
              <a:rPr lang="fr-FR" dirty="0" err="1"/>
              <a:t>cropland</a:t>
            </a:r>
            <a:r>
              <a:rPr lang="fr-FR" dirty="0"/>
              <a:t>; main </a:t>
            </a:r>
            <a:r>
              <a:rPr lang="fr-FR" dirty="0" err="1"/>
              <a:t>reason</a:t>
            </a:r>
            <a:r>
              <a:rPr lang="fr-FR" dirty="0"/>
              <a:t> </a:t>
            </a:r>
            <a:r>
              <a:rPr lang="fr-FR" dirty="0" err="1"/>
              <a:t>is</a:t>
            </a:r>
            <a:r>
              <a:rPr lang="fr-FR" dirty="0"/>
              <a:t> the absence of </a:t>
            </a:r>
            <a:r>
              <a:rPr lang="fr-FR" dirty="0" err="1"/>
              <a:t>ground</a:t>
            </a:r>
            <a:r>
              <a:rPr lang="fr-FR" dirty="0"/>
              <a:t> data in </a:t>
            </a:r>
            <a:r>
              <a:rPr lang="fr-FR" dirty="0" err="1"/>
              <a:t>this</a:t>
            </a:r>
            <a:r>
              <a:rPr lang="fr-FR" dirty="0"/>
              <a:t> </a:t>
            </a:r>
            <a:r>
              <a:rPr lang="fr-FR" dirty="0" err="1"/>
              <a:t>region</a:t>
            </a:r>
            <a:endParaRPr lang="fr-FR" dirty="0"/>
          </a:p>
          <a:p>
            <a:pPr marL="228600" indent="-228600">
              <a:buAutoNum type="arabicParenR"/>
            </a:pPr>
            <a:r>
              <a:rPr lang="fr-FR" dirty="0" err="1"/>
              <a:t>Cropland</a:t>
            </a:r>
            <a:r>
              <a:rPr lang="fr-FR" dirty="0"/>
              <a:t> </a:t>
            </a:r>
            <a:r>
              <a:rPr lang="fr-FR" dirty="0" err="1"/>
              <a:t>mask</a:t>
            </a:r>
            <a:r>
              <a:rPr lang="fr-FR" dirty="0"/>
              <a:t> </a:t>
            </a:r>
            <a:r>
              <a:rPr lang="fr-FR" dirty="0" err="1"/>
              <a:t>maps</a:t>
            </a:r>
            <a:r>
              <a:rPr lang="fr-FR" dirty="0"/>
              <a:t> the </a:t>
            </a:r>
            <a:r>
              <a:rPr lang="fr-FR" dirty="0" err="1"/>
              <a:t>crops</a:t>
            </a:r>
            <a:r>
              <a:rPr lang="fr-FR" dirty="0"/>
              <a:t> </a:t>
            </a:r>
            <a:r>
              <a:rPr lang="fr-FR" dirty="0" err="1"/>
              <a:t>present</a:t>
            </a:r>
            <a:r>
              <a:rPr lang="fr-FR" dirty="0"/>
              <a:t> </a:t>
            </a:r>
            <a:r>
              <a:rPr lang="fr-FR" dirty="0" err="1"/>
              <a:t>during</a:t>
            </a:r>
            <a:r>
              <a:rPr lang="fr-FR" dirty="0"/>
              <a:t> the « short » </a:t>
            </a:r>
            <a:r>
              <a:rPr lang="fr-FR" dirty="0" err="1"/>
              <a:t>growing</a:t>
            </a:r>
            <a:r>
              <a:rPr lang="fr-FR" dirty="0"/>
              <a:t> </a:t>
            </a:r>
            <a:r>
              <a:rPr lang="fr-FR" dirty="0" err="1"/>
              <a:t>season</a:t>
            </a:r>
            <a:r>
              <a:rPr lang="fr-FR" dirty="0"/>
              <a:t> (</a:t>
            </a:r>
            <a:r>
              <a:rPr lang="fr-FR" dirty="0" err="1"/>
              <a:t>Oct</a:t>
            </a:r>
            <a:r>
              <a:rPr lang="fr-FR" dirty="0"/>
              <a:t> – Jan); not all </a:t>
            </a:r>
            <a:r>
              <a:rPr lang="fr-FR" dirty="0" err="1"/>
              <a:t>fields</a:t>
            </a:r>
            <a:r>
              <a:rPr lang="fr-FR" dirty="0"/>
              <a:t> are </a:t>
            </a:r>
            <a:r>
              <a:rPr lang="fr-FR" dirty="0" err="1"/>
              <a:t>covered</a:t>
            </a:r>
            <a:r>
              <a:rPr lang="fr-FR" dirty="0"/>
              <a:t> </a:t>
            </a:r>
            <a:r>
              <a:rPr lang="fr-FR" dirty="0" err="1"/>
              <a:t>with</a:t>
            </a:r>
            <a:r>
              <a:rPr lang="fr-FR" dirty="0"/>
              <a:t> </a:t>
            </a:r>
            <a:r>
              <a:rPr lang="fr-FR" dirty="0" err="1"/>
              <a:t>vegetation</a:t>
            </a:r>
            <a:r>
              <a:rPr lang="fr-FR" dirty="0"/>
              <a:t> at </a:t>
            </a:r>
            <a:r>
              <a:rPr lang="fr-FR" dirty="0" err="1"/>
              <a:t>this</a:t>
            </a:r>
            <a:r>
              <a:rPr lang="fr-FR" dirty="0"/>
              <a:t> moment</a:t>
            </a:r>
          </a:p>
          <a:p>
            <a:pPr marL="0" indent="0">
              <a:buNone/>
            </a:pPr>
            <a:endParaRPr lang="fr-FR" dirty="0"/>
          </a:p>
          <a:p>
            <a:pPr marL="0" indent="0">
              <a:buNone/>
            </a:pPr>
            <a:r>
              <a:rPr lang="fr-FR" dirty="0"/>
              <a:t>Snapshots are </a:t>
            </a:r>
            <a:r>
              <a:rPr lang="fr-FR" dirty="0" err="1"/>
              <a:t>done</a:t>
            </a:r>
            <a:r>
              <a:rPr lang="fr-FR" dirty="0"/>
              <a:t> </a:t>
            </a:r>
            <a:r>
              <a:rPr lang="fr-FR" dirty="0" err="1"/>
              <a:t>with</a:t>
            </a:r>
            <a:r>
              <a:rPr lang="fr-FR" dirty="0"/>
              <a:t> Google </a:t>
            </a:r>
            <a:r>
              <a:rPr lang="fr-FR" dirty="0" err="1"/>
              <a:t>Earth</a:t>
            </a:r>
            <a:r>
              <a:rPr lang="fr-FR" dirty="0"/>
              <a:t>, not Sentinel-2. So, I </a:t>
            </a:r>
            <a:r>
              <a:rPr lang="fr-FR" dirty="0" err="1"/>
              <a:t>don’t</a:t>
            </a:r>
            <a:r>
              <a:rPr lang="fr-FR" dirty="0"/>
              <a:t> know the exact date of the VHR image </a:t>
            </a:r>
            <a:r>
              <a:rPr lang="fr-FR" dirty="0" err="1"/>
              <a:t>available</a:t>
            </a:r>
            <a:r>
              <a:rPr lang="fr-FR" dirty="0"/>
              <a:t> in Google </a:t>
            </a:r>
            <a:r>
              <a:rPr lang="fr-FR" dirty="0" err="1"/>
              <a:t>Earth</a:t>
            </a:r>
            <a:r>
              <a:rPr lang="fr-FR" dirty="0"/>
              <a:t> (</a:t>
            </a:r>
            <a:r>
              <a:rPr lang="fr-FR" dirty="0" err="1"/>
              <a:t>seasonality</a:t>
            </a:r>
            <a:r>
              <a:rPr lang="fr-FR" dirty="0"/>
              <a:t> </a:t>
            </a:r>
            <a:r>
              <a:rPr lang="fr-FR" dirty="0" err="1"/>
              <a:t>might</a:t>
            </a:r>
            <a:r>
              <a:rPr lang="fr-FR" dirty="0"/>
              <a:t> not </a:t>
            </a:r>
            <a:r>
              <a:rPr lang="fr-FR" dirty="0" err="1"/>
              <a:t>be</a:t>
            </a:r>
            <a:r>
              <a:rPr lang="fr-FR" dirty="0"/>
              <a:t> </a:t>
            </a:r>
            <a:r>
              <a:rPr lang="fr-FR" dirty="0" err="1"/>
              <a:t>respected</a:t>
            </a:r>
            <a:r>
              <a:rPr lang="fr-FR" dirty="0"/>
              <a:t>)</a:t>
            </a:r>
            <a:endParaRPr lang="fr-BE" dirty="0"/>
          </a:p>
        </p:txBody>
      </p:sp>
      <p:sp>
        <p:nvSpPr>
          <p:cNvPr id="4" name="Espace réservé du numéro de diapositive 3"/>
          <p:cNvSpPr>
            <a:spLocks noGrp="1"/>
          </p:cNvSpPr>
          <p:nvPr>
            <p:ph type="sldNum" sz="quarter" idx="5"/>
          </p:nvPr>
        </p:nvSpPr>
        <p:spPr/>
        <p:txBody>
          <a:bodyPr/>
          <a:lstStyle/>
          <a:p>
            <a:fld id="{6978D690-79B1-4EBD-828E-48EADFC166B2}" type="slidenum">
              <a:rPr lang="fr-BE" smtClean="0"/>
              <a:t>32</a:t>
            </a:fld>
            <a:endParaRPr lang="fr-BE"/>
          </a:p>
        </p:txBody>
      </p:sp>
    </p:spTree>
    <p:extLst>
      <p:ext uri="{BB962C8B-B14F-4D97-AF65-F5344CB8AC3E}">
        <p14:creationId xmlns:p14="http://schemas.microsoft.com/office/powerpoint/2010/main" val="3030353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Cropland</a:t>
            </a:r>
            <a:r>
              <a:rPr lang="fr-FR" dirty="0"/>
              <a:t> </a:t>
            </a:r>
            <a:r>
              <a:rPr lang="fr-FR" dirty="0" err="1"/>
              <a:t>generally</a:t>
            </a:r>
            <a:r>
              <a:rPr lang="fr-FR" dirty="0"/>
              <a:t> of good </a:t>
            </a:r>
            <a:r>
              <a:rPr lang="fr-FR" dirty="0" err="1"/>
              <a:t>quality</a:t>
            </a:r>
            <a:endParaRPr lang="fr-FR" dirty="0"/>
          </a:p>
          <a:p>
            <a:r>
              <a:rPr lang="fr-FR" dirty="0"/>
              <a:t>2 points of attention: </a:t>
            </a:r>
          </a:p>
          <a:p>
            <a:pPr marL="228600" indent="-228600">
              <a:buAutoNum type="arabicParenR"/>
            </a:pPr>
            <a:r>
              <a:rPr lang="fr-FR" dirty="0" err="1"/>
              <a:t>Northern</a:t>
            </a:r>
            <a:r>
              <a:rPr lang="fr-FR" dirty="0"/>
              <a:t> area of the country = a lot of </a:t>
            </a:r>
            <a:r>
              <a:rPr lang="fr-FR" dirty="0" err="1"/>
              <a:t>natural</a:t>
            </a:r>
            <a:r>
              <a:rPr lang="fr-FR" dirty="0"/>
              <a:t> </a:t>
            </a:r>
            <a:r>
              <a:rPr lang="fr-FR" dirty="0" err="1"/>
              <a:t>vegetation</a:t>
            </a:r>
            <a:r>
              <a:rPr lang="fr-FR" dirty="0"/>
              <a:t>. Part of </a:t>
            </a:r>
            <a:r>
              <a:rPr lang="fr-FR" dirty="0" err="1"/>
              <a:t>it</a:t>
            </a:r>
            <a:r>
              <a:rPr lang="fr-FR" dirty="0"/>
              <a:t> </a:t>
            </a:r>
            <a:r>
              <a:rPr lang="fr-FR" dirty="0" err="1"/>
              <a:t>is</a:t>
            </a:r>
            <a:r>
              <a:rPr lang="fr-FR" dirty="0"/>
              <a:t> </a:t>
            </a:r>
            <a:r>
              <a:rPr lang="fr-FR" dirty="0" err="1"/>
              <a:t>erroneously</a:t>
            </a:r>
            <a:r>
              <a:rPr lang="fr-FR" dirty="0"/>
              <a:t> </a:t>
            </a:r>
            <a:r>
              <a:rPr lang="fr-FR" dirty="0" err="1"/>
              <a:t>mapped</a:t>
            </a:r>
            <a:r>
              <a:rPr lang="fr-FR" dirty="0"/>
              <a:t> as </a:t>
            </a:r>
            <a:r>
              <a:rPr lang="fr-FR" dirty="0" err="1"/>
              <a:t>cropland</a:t>
            </a:r>
            <a:r>
              <a:rPr lang="fr-FR" dirty="0"/>
              <a:t>; main </a:t>
            </a:r>
            <a:r>
              <a:rPr lang="fr-FR" dirty="0" err="1"/>
              <a:t>reason</a:t>
            </a:r>
            <a:r>
              <a:rPr lang="fr-FR" dirty="0"/>
              <a:t> </a:t>
            </a:r>
            <a:r>
              <a:rPr lang="fr-FR" dirty="0" err="1"/>
              <a:t>is</a:t>
            </a:r>
            <a:r>
              <a:rPr lang="fr-FR" dirty="0"/>
              <a:t> the absence of </a:t>
            </a:r>
            <a:r>
              <a:rPr lang="fr-FR" dirty="0" err="1"/>
              <a:t>ground</a:t>
            </a:r>
            <a:r>
              <a:rPr lang="fr-FR" dirty="0"/>
              <a:t> data in </a:t>
            </a:r>
            <a:r>
              <a:rPr lang="fr-FR" dirty="0" err="1"/>
              <a:t>this</a:t>
            </a:r>
            <a:r>
              <a:rPr lang="fr-FR" dirty="0"/>
              <a:t> </a:t>
            </a:r>
            <a:r>
              <a:rPr lang="fr-FR" dirty="0" err="1"/>
              <a:t>region</a:t>
            </a:r>
            <a:endParaRPr lang="fr-FR" dirty="0"/>
          </a:p>
          <a:p>
            <a:pPr marL="228600" indent="-228600">
              <a:buAutoNum type="arabicParenR"/>
            </a:pPr>
            <a:r>
              <a:rPr lang="fr-FR" dirty="0" err="1"/>
              <a:t>Cropland</a:t>
            </a:r>
            <a:r>
              <a:rPr lang="fr-FR" dirty="0"/>
              <a:t> </a:t>
            </a:r>
            <a:r>
              <a:rPr lang="fr-FR" dirty="0" err="1"/>
              <a:t>mask</a:t>
            </a:r>
            <a:r>
              <a:rPr lang="fr-FR" dirty="0"/>
              <a:t> </a:t>
            </a:r>
            <a:r>
              <a:rPr lang="fr-FR" dirty="0" err="1"/>
              <a:t>maps</a:t>
            </a:r>
            <a:r>
              <a:rPr lang="fr-FR" dirty="0"/>
              <a:t> the </a:t>
            </a:r>
            <a:r>
              <a:rPr lang="fr-FR" dirty="0" err="1"/>
              <a:t>crops</a:t>
            </a:r>
            <a:r>
              <a:rPr lang="fr-FR" dirty="0"/>
              <a:t> </a:t>
            </a:r>
            <a:r>
              <a:rPr lang="fr-FR" dirty="0" err="1"/>
              <a:t>present</a:t>
            </a:r>
            <a:r>
              <a:rPr lang="fr-FR" dirty="0"/>
              <a:t> </a:t>
            </a:r>
            <a:r>
              <a:rPr lang="fr-FR" dirty="0" err="1"/>
              <a:t>during</a:t>
            </a:r>
            <a:r>
              <a:rPr lang="fr-FR" dirty="0"/>
              <a:t> the « short » </a:t>
            </a:r>
            <a:r>
              <a:rPr lang="fr-FR" dirty="0" err="1"/>
              <a:t>growing</a:t>
            </a:r>
            <a:r>
              <a:rPr lang="fr-FR" dirty="0"/>
              <a:t> </a:t>
            </a:r>
            <a:r>
              <a:rPr lang="fr-FR" dirty="0" err="1"/>
              <a:t>season</a:t>
            </a:r>
            <a:r>
              <a:rPr lang="fr-FR" dirty="0"/>
              <a:t> (</a:t>
            </a:r>
            <a:r>
              <a:rPr lang="fr-FR" dirty="0" err="1"/>
              <a:t>Oct</a:t>
            </a:r>
            <a:r>
              <a:rPr lang="fr-FR" dirty="0"/>
              <a:t> – Jan); not all </a:t>
            </a:r>
            <a:r>
              <a:rPr lang="fr-FR" dirty="0" err="1"/>
              <a:t>fields</a:t>
            </a:r>
            <a:r>
              <a:rPr lang="fr-FR" dirty="0"/>
              <a:t> are </a:t>
            </a:r>
            <a:r>
              <a:rPr lang="fr-FR" dirty="0" err="1"/>
              <a:t>covered</a:t>
            </a:r>
            <a:r>
              <a:rPr lang="fr-FR" dirty="0"/>
              <a:t> </a:t>
            </a:r>
            <a:r>
              <a:rPr lang="fr-FR" dirty="0" err="1"/>
              <a:t>with</a:t>
            </a:r>
            <a:r>
              <a:rPr lang="fr-FR" dirty="0"/>
              <a:t> </a:t>
            </a:r>
            <a:r>
              <a:rPr lang="fr-FR" dirty="0" err="1"/>
              <a:t>vegetation</a:t>
            </a:r>
            <a:r>
              <a:rPr lang="fr-FR" dirty="0"/>
              <a:t> at </a:t>
            </a:r>
            <a:r>
              <a:rPr lang="fr-FR" dirty="0" err="1"/>
              <a:t>this</a:t>
            </a:r>
            <a:r>
              <a:rPr lang="fr-FR" dirty="0"/>
              <a:t> moment</a:t>
            </a:r>
          </a:p>
          <a:p>
            <a:pPr marL="0" indent="0">
              <a:buNone/>
            </a:pPr>
            <a:endParaRPr lang="fr-FR" dirty="0"/>
          </a:p>
          <a:p>
            <a:pPr marL="0" indent="0">
              <a:buNone/>
            </a:pPr>
            <a:r>
              <a:rPr lang="fr-FR" dirty="0"/>
              <a:t>Snapshots are </a:t>
            </a:r>
            <a:r>
              <a:rPr lang="fr-FR" dirty="0" err="1"/>
              <a:t>done</a:t>
            </a:r>
            <a:r>
              <a:rPr lang="fr-FR" dirty="0"/>
              <a:t> </a:t>
            </a:r>
            <a:r>
              <a:rPr lang="fr-FR" dirty="0" err="1"/>
              <a:t>with</a:t>
            </a:r>
            <a:r>
              <a:rPr lang="fr-FR" dirty="0"/>
              <a:t> Google </a:t>
            </a:r>
            <a:r>
              <a:rPr lang="fr-FR" dirty="0" err="1"/>
              <a:t>Earth</a:t>
            </a:r>
            <a:r>
              <a:rPr lang="fr-FR" dirty="0"/>
              <a:t>, not Sentinel-2. So, I </a:t>
            </a:r>
            <a:r>
              <a:rPr lang="fr-FR" dirty="0" err="1"/>
              <a:t>don’t</a:t>
            </a:r>
            <a:r>
              <a:rPr lang="fr-FR" dirty="0"/>
              <a:t> know the exact date of the VHR image </a:t>
            </a:r>
            <a:r>
              <a:rPr lang="fr-FR" dirty="0" err="1"/>
              <a:t>available</a:t>
            </a:r>
            <a:r>
              <a:rPr lang="fr-FR" dirty="0"/>
              <a:t> in Google </a:t>
            </a:r>
            <a:r>
              <a:rPr lang="fr-FR" dirty="0" err="1"/>
              <a:t>Earth</a:t>
            </a:r>
            <a:r>
              <a:rPr lang="fr-FR" dirty="0"/>
              <a:t> (</a:t>
            </a:r>
            <a:r>
              <a:rPr lang="fr-FR" dirty="0" err="1"/>
              <a:t>seasonality</a:t>
            </a:r>
            <a:r>
              <a:rPr lang="fr-FR" dirty="0"/>
              <a:t> </a:t>
            </a:r>
            <a:r>
              <a:rPr lang="fr-FR" dirty="0" err="1"/>
              <a:t>might</a:t>
            </a:r>
            <a:r>
              <a:rPr lang="fr-FR" dirty="0"/>
              <a:t> not </a:t>
            </a:r>
            <a:r>
              <a:rPr lang="fr-FR" dirty="0" err="1"/>
              <a:t>be</a:t>
            </a:r>
            <a:r>
              <a:rPr lang="fr-FR" dirty="0"/>
              <a:t> </a:t>
            </a:r>
            <a:r>
              <a:rPr lang="fr-FR" dirty="0" err="1"/>
              <a:t>respected</a:t>
            </a:r>
            <a:r>
              <a:rPr lang="fr-FR" dirty="0"/>
              <a:t>)</a:t>
            </a:r>
            <a:endParaRPr lang="fr-BE" dirty="0"/>
          </a:p>
        </p:txBody>
      </p:sp>
      <p:sp>
        <p:nvSpPr>
          <p:cNvPr id="4" name="Espace réservé du numéro de diapositive 3"/>
          <p:cNvSpPr>
            <a:spLocks noGrp="1"/>
          </p:cNvSpPr>
          <p:nvPr>
            <p:ph type="sldNum" sz="quarter" idx="5"/>
          </p:nvPr>
        </p:nvSpPr>
        <p:spPr/>
        <p:txBody>
          <a:bodyPr/>
          <a:lstStyle/>
          <a:p>
            <a:fld id="{6978D690-79B1-4EBD-828E-48EADFC166B2}" type="slidenum">
              <a:rPr lang="fr-BE" smtClean="0"/>
              <a:t>33</a:t>
            </a:fld>
            <a:endParaRPr lang="fr-BE"/>
          </a:p>
        </p:txBody>
      </p:sp>
    </p:spTree>
    <p:extLst>
      <p:ext uri="{BB962C8B-B14F-4D97-AF65-F5344CB8AC3E}">
        <p14:creationId xmlns:p14="http://schemas.microsoft.com/office/powerpoint/2010/main" val="1867353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(FAO) et l'Agence spatiale européenne (ESA) ont </a:t>
            </a:r>
            <a:r>
              <a:rPr lang="fr-FR" dirty="0" err="1"/>
              <a:t>renforcè</a:t>
            </a:r>
            <a:r>
              <a:rPr lang="fr-FR" dirty="0"/>
              <a:t>  leur partenariat afin de générer et de partager des données et des informations et ainsi mieux aider les pays à atteindre les Objectifs de développement durable (ODD). Un nouveau protocole d'accord entre les deux organisations a été signé 20 avril 2021. L'accord ouvre la voie à l'échange d'expertise pertinente et au développement d'applications dans lesquelles les images d'observation de la Terre peuvent être utilisées pour mieux surveiller les systèmes agroalimentaires.</a:t>
            </a:r>
          </a:p>
          <a:p>
            <a:endParaRPr lang="fr-FR" dirty="0"/>
          </a:p>
          <a:p>
            <a:r>
              <a:rPr lang="fr-FR" dirty="0"/>
              <a:t>Dans le cadre de ce protocole d'accord, la FAO et l'Université Catholique de </a:t>
            </a:r>
            <a:r>
              <a:rPr lang="fr-FR" dirty="0" err="1"/>
              <a:t>Louvaine</a:t>
            </a:r>
            <a:r>
              <a:rPr lang="fr-FR" dirty="0"/>
              <a:t> collaborent à la mise en œuvre du projet EOSTAT en lien direct avec l'initiative Sen4STAT de l'ESA.</a:t>
            </a:r>
            <a:endParaRPr lang="it-IT" dirty="0"/>
          </a:p>
        </p:txBody>
      </p:sp>
      <p:sp>
        <p:nvSpPr>
          <p:cNvPr id="4" name="Slide Number Placeholder 3"/>
          <p:cNvSpPr>
            <a:spLocks noGrp="1"/>
          </p:cNvSpPr>
          <p:nvPr>
            <p:ph type="sldNum" sz="quarter" idx="5"/>
          </p:nvPr>
        </p:nvSpPr>
        <p:spPr/>
        <p:txBody>
          <a:bodyPr/>
          <a:lstStyle/>
          <a:p>
            <a:fld id="{B2ABF6DE-5DE1-4550-A061-5B72B11833E0}" type="slidenum">
              <a:rPr lang="it-IT" smtClean="0"/>
              <a:t>4</a:t>
            </a:fld>
            <a:endParaRPr lang="it-IT"/>
          </a:p>
        </p:txBody>
      </p:sp>
    </p:spTree>
    <p:extLst>
      <p:ext uri="{BB962C8B-B14F-4D97-AF65-F5344CB8AC3E}">
        <p14:creationId xmlns:p14="http://schemas.microsoft.com/office/powerpoint/2010/main" val="3823764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Time series production that allows for land cover change analysis.</a:t>
            </a:r>
          </a:p>
          <a:p>
            <a:r>
              <a:rPr lang="it-IT" dirty="0"/>
              <a:t>Ths solution ensures high accuracy of the land cover change estimates</a:t>
            </a:r>
          </a:p>
          <a:p>
            <a:r>
              <a:rPr lang="it-IT" dirty="0"/>
              <a:t>The maps have been produced from a single field survey. A learnig method has been developed to update the field survey to the reporting year using EO data.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2C2986-742E-459F-BA50-8FEAB69111F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971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Cropland</a:t>
            </a:r>
            <a:r>
              <a:rPr lang="fr-FR" dirty="0"/>
              <a:t> </a:t>
            </a:r>
            <a:r>
              <a:rPr lang="fr-FR" dirty="0" err="1"/>
              <a:t>generally</a:t>
            </a:r>
            <a:r>
              <a:rPr lang="fr-FR" dirty="0"/>
              <a:t> of good </a:t>
            </a:r>
            <a:r>
              <a:rPr lang="fr-FR" dirty="0" err="1"/>
              <a:t>quality</a:t>
            </a:r>
            <a:endParaRPr lang="fr-FR" dirty="0"/>
          </a:p>
          <a:p>
            <a:r>
              <a:rPr lang="fr-FR" dirty="0"/>
              <a:t>2 points of attention: </a:t>
            </a:r>
          </a:p>
          <a:p>
            <a:pPr marL="228600" indent="-228600">
              <a:buAutoNum type="arabicParenR"/>
            </a:pPr>
            <a:r>
              <a:rPr lang="fr-FR" dirty="0" err="1"/>
              <a:t>Northern</a:t>
            </a:r>
            <a:r>
              <a:rPr lang="fr-FR" dirty="0"/>
              <a:t> area of the country = a lot of </a:t>
            </a:r>
            <a:r>
              <a:rPr lang="fr-FR" dirty="0" err="1"/>
              <a:t>natural</a:t>
            </a:r>
            <a:r>
              <a:rPr lang="fr-FR" dirty="0"/>
              <a:t> </a:t>
            </a:r>
            <a:r>
              <a:rPr lang="fr-FR" dirty="0" err="1"/>
              <a:t>vegetation</a:t>
            </a:r>
            <a:r>
              <a:rPr lang="fr-FR" dirty="0"/>
              <a:t>. Part of </a:t>
            </a:r>
            <a:r>
              <a:rPr lang="fr-FR" dirty="0" err="1"/>
              <a:t>it</a:t>
            </a:r>
            <a:r>
              <a:rPr lang="fr-FR" dirty="0"/>
              <a:t> </a:t>
            </a:r>
            <a:r>
              <a:rPr lang="fr-FR" dirty="0" err="1"/>
              <a:t>is</a:t>
            </a:r>
            <a:r>
              <a:rPr lang="fr-FR" dirty="0"/>
              <a:t> </a:t>
            </a:r>
            <a:r>
              <a:rPr lang="fr-FR" dirty="0" err="1"/>
              <a:t>erroneously</a:t>
            </a:r>
            <a:r>
              <a:rPr lang="fr-FR" dirty="0"/>
              <a:t> </a:t>
            </a:r>
            <a:r>
              <a:rPr lang="fr-FR" dirty="0" err="1"/>
              <a:t>mapped</a:t>
            </a:r>
            <a:r>
              <a:rPr lang="fr-FR" dirty="0"/>
              <a:t> as </a:t>
            </a:r>
            <a:r>
              <a:rPr lang="fr-FR" dirty="0" err="1"/>
              <a:t>cropland</a:t>
            </a:r>
            <a:r>
              <a:rPr lang="fr-FR" dirty="0"/>
              <a:t>; main </a:t>
            </a:r>
            <a:r>
              <a:rPr lang="fr-FR" dirty="0" err="1"/>
              <a:t>reason</a:t>
            </a:r>
            <a:r>
              <a:rPr lang="fr-FR" dirty="0"/>
              <a:t> </a:t>
            </a:r>
            <a:r>
              <a:rPr lang="fr-FR" dirty="0" err="1"/>
              <a:t>is</a:t>
            </a:r>
            <a:r>
              <a:rPr lang="fr-FR" dirty="0"/>
              <a:t> the absence of </a:t>
            </a:r>
            <a:r>
              <a:rPr lang="fr-FR" dirty="0" err="1"/>
              <a:t>ground</a:t>
            </a:r>
            <a:r>
              <a:rPr lang="fr-FR" dirty="0"/>
              <a:t> data in </a:t>
            </a:r>
            <a:r>
              <a:rPr lang="fr-FR" dirty="0" err="1"/>
              <a:t>this</a:t>
            </a:r>
            <a:r>
              <a:rPr lang="fr-FR" dirty="0"/>
              <a:t> </a:t>
            </a:r>
            <a:r>
              <a:rPr lang="fr-FR" dirty="0" err="1"/>
              <a:t>region</a:t>
            </a:r>
            <a:endParaRPr lang="fr-FR" dirty="0"/>
          </a:p>
          <a:p>
            <a:pPr marL="228600" indent="-228600">
              <a:buAutoNum type="arabicParenR"/>
            </a:pPr>
            <a:r>
              <a:rPr lang="fr-FR" dirty="0" err="1"/>
              <a:t>Cropland</a:t>
            </a:r>
            <a:r>
              <a:rPr lang="fr-FR" dirty="0"/>
              <a:t> </a:t>
            </a:r>
            <a:r>
              <a:rPr lang="fr-FR" dirty="0" err="1"/>
              <a:t>mask</a:t>
            </a:r>
            <a:r>
              <a:rPr lang="fr-FR" dirty="0"/>
              <a:t> </a:t>
            </a:r>
            <a:r>
              <a:rPr lang="fr-FR" dirty="0" err="1"/>
              <a:t>maps</a:t>
            </a:r>
            <a:r>
              <a:rPr lang="fr-FR" dirty="0"/>
              <a:t> the </a:t>
            </a:r>
            <a:r>
              <a:rPr lang="fr-FR" dirty="0" err="1"/>
              <a:t>crops</a:t>
            </a:r>
            <a:r>
              <a:rPr lang="fr-FR" dirty="0"/>
              <a:t> </a:t>
            </a:r>
            <a:r>
              <a:rPr lang="fr-FR" dirty="0" err="1"/>
              <a:t>present</a:t>
            </a:r>
            <a:r>
              <a:rPr lang="fr-FR" dirty="0"/>
              <a:t> </a:t>
            </a:r>
            <a:r>
              <a:rPr lang="fr-FR" dirty="0" err="1"/>
              <a:t>during</a:t>
            </a:r>
            <a:r>
              <a:rPr lang="fr-FR" dirty="0"/>
              <a:t> the « short » </a:t>
            </a:r>
            <a:r>
              <a:rPr lang="fr-FR" dirty="0" err="1"/>
              <a:t>growing</a:t>
            </a:r>
            <a:r>
              <a:rPr lang="fr-FR" dirty="0"/>
              <a:t> </a:t>
            </a:r>
            <a:r>
              <a:rPr lang="fr-FR" dirty="0" err="1"/>
              <a:t>season</a:t>
            </a:r>
            <a:r>
              <a:rPr lang="fr-FR" dirty="0"/>
              <a:t> (</a:t>
            </a:r>
            <a:r>
              <a:rPr lang="fr-FR" dirty="0" err="1"/>
              <a:t>Oct</a:t>
            </a:r>
            <a:r>
              <a:rPr lang="fr-FR" dirty="0"/>
              <a:t> – Jan); not all </a:t>
            </a:r>
            <a:r>
              <a:rPr lang="fr-FR" dirty="0" err="1"/>
              <a:t>fields</a:t>
            </a:r>
            <a:r>
              <a:rPr lang="fr-FR" dirty="0"/>
              <a:t> are </a:t>
            </a:r>
            <a:r>
              <a:rPr lang="fr-FR" dirty="0" err="1"/>
              <a:t>covered</a:t>
            </a:r>
            <a:r>
              <a:rPr lang="fr-FR" dirty="0"/>
              <a:t> </a:t>
            </a:r>
            <a:r>
              <a:rPr lang="fr-FR" dirty="0" err="1"/>
              <a:t>with</a:t>
            </a:r>
            <a:r>
              <a:rPr lang="fr-FR" dirty="0"/>
              <a:t> </a:t>
            </a:r>
            <a:r>
              <a:rPr lang="fr-FR" dirty="0" err="1"/>
              <a:t>vegetation</a:t>
            </a:r>
            <a:r>
              <a:rPr lang="fr-FR" dirty="0"/>
              <a:t> at </a:t>
            </a:r>
            <a:r>
              <a:rPr lang="fr-FR" dirty="0" err="1"/>
              <a:t>this</a:t>
            </a:r>
            <a:r>
              <a:rPr lang="fr-FR" dirty="0"/>
              <a:t> moment</a:t>
            </a:r>
          </a:p>
          <a:p>
            <a:pPr marL="0" indent="0">
              <a:buNone/>
            </a:pPr>
            <a:endParaRPr lang="fr-FR" dirty="0"/>
          </a:p>
          <a:p>
            <a:pPr marL="0" indent="0">
              <a:buNone/>
            </a:pPr>
            <a:r>
              <a:rPr lang="fr-FR" dirty="0"/>
              <a:t>Snapshots are </a:t>
            </a:r>
            <a:r>
              <a:rPr lang="fr-FR" dirty="0" err="1"/>
              <a:t>done</a:t>
            </a:r>
            <a:r>
              <a:rPr lang="fr-FR" dirty="0"/>
              <a:t> </a:t>
            </a:r>
            <a:r>
              <a:rPr lang="fr-FR" dirty="0" err="1"/>
              <a:t>with</a:t>
            </a:r>
            <a:r>
              <a:rPr lang="fr-FR" dirty="0"/>
              <a:t> Google </a:t>
            </a:r>
            <a:r>
              <a:rPr lang="fr-FR" dirty="0" err="1"/>
              <a:t>Earth</a:t>
            </a:r>
            <a:r>
              <a:rPr lang="fr-FR" dirty="0"/>
              <a:t>, not Sentinel-2. So, I </a:t>
            </a:r>
            <a:r>
              <a:rPr lang="fr-FR" dirty="0" err="1"/>
              <a:t>don’t</a:t>
            </a:r>
            <a:r>
              <a:rPr lang="fr-FR" dirty="0"/>
              <a:t> know the exact date of the VHR image </a:t>
            </a:r>
            <a:r>
              <a:rPr lang="fr-FR" dirty="0" err="1"/>
              <a:t>available</a:t>
            </a:r>
            <a:r>
              <a:rPr lang="fr-FR" dirty="0"/>
              <a:t> in Google </a:t>
            </a:r>
            <a:r>
              <a:rPr lang="fr-FR" dirty="0" err="1"/>
              <a:t>Earth</a:t>
            </a:r>
            <a:r>
              <a:rPr lang="fr-FR" dirty="0"/>
              <a:t> (</a:t>
            </a:r>
            <a:r>
              <a:rPr lang="fr-FR" dirty="0" err="1"/>
              <a:t>seasonality</a:t>
            </a:r>
            <a:r>
              <a:rPr lang="fr-FR" dirty="0"/>
              <a:t> </a:t>
            </a:r>
            <a:r>
              <a:rPr lang="fr-FR" dirty="0" err="1"/>
              <a:t>might</a:t>
            </a:r>
            <a:r>
              <a:rPr lang="fr-FR" dirty="0"/>
              <a:t> not </a:t>
            </a:r>
            <a:r>
              <a:rPr lang="fr-FR" dirty="0" err="1"/>
              <a:t>be</a:t>
            </a:r>
            <a:r>
              <a:rPr lang="fr-FR" dirty="0"/>
              <a:t> </a:t>
            </a:r>
            <a:r>
              <a:rPr lang="fr-FR" dirty="0" err="1"/>
              <a:t>respected</a:t>
            </a:r>
            <a:r>
              <a:rPr lang="fr-FR" dirty="0"/>
              <a:t>)</a:t>
            </a:r>
            <a:endParaRPr lang="fr-BE" dirty="0"/>
          </a:p>
        </p:txBody>
      </p:sp>
      <p:sp>
        <p:nvSpPr>
          <p:cNvPr id="4" name="Espace réservé du numéro de diapositive 3"/>
          <p:cNvSpPr>
            <a:spLocks noGrp="1"/>
          </p:cNvSpPr>
          <p:nvPr>
            <p:ph type="sldNum" sz="quarter" idx="5"/>
          </p:nvPr>
        </p:nvSpPr>
        <p:spPr/>
        <p:txBody>
          <a:bodyPr/>
          <a:lstStyle/>
          <a:p>
            <a:fld id="{6978D690-79B1-4EBD-828E-48EADFC166B2}" type="slidenum">
              <a:rPr lang="fr-BE" smtClean="0"/>
              <a:t>36</a:t>
            </a:fld>
            <a:endParaRPr lang="fr-BE"/>
          </a:p>
        </p:txBody>
      </p:sp>
    </p:spTree>
    <p:extLst>
      <p:ext uri="{BB962C8B-B14F-4D97-AF65-F5344CB8AC3E}">
        <p14:creationId xmlns:p14="http://schemas.microsoft.com/office/powerpoint/2010/main" val="279193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5B1368-B5F2-4F61-8A3D-0F5E903F0D88}" type="slidenum">
              <a:rPr lang="it-IT" smtClean="0"/>
              <a:t>44</a:t>
            </a:fld>
            <a:endParaRPr lang="it-IT"/>
          </a:p>
        </p:txBody>
      </p:sp>
    </p:spTree>
    <p:extLst>
      <p:ext uri="{BB962C8B-B14F-4D97-AF65-F5344CB8AC3E}">
        <p14:creationId xmlns:p14="http://schemas.microsoft.com/office/powerpoint/2010/main" val="1435984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B32C2986-742E-459F-BA50-8FEAB69111F6}" type="slidenum">
              <a:rPr lang="it-IT" smtClean="0"/>
              <a:t>5</a:t>
            </a:fld>
            <a:endParaRPr lang="it-IT"/>
          </a:p>
        </p:txBody>
      </p:sp>
    </p:spTree>
    <p:extLst>
      <p:ext uri="{BB962C8B-B14F-4D97-AF65-F5344CB8AC3E}">
        <p14:creationId xmlns:p14="http://schemas.microsoft.com/office/powerpoint/2010/main" val="2466123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5B1368-B5F2-4F61-8A3D-0F5E903F0D88}" type="slidenum">
              <a:rPr lang="it-IT" smtClean="0"/>
              <a:t>6</a:t>
            </a:fld>
            <a:endParaRPr lang="it-IT"/>
          </a:p>
        </p:txBody>
      </p:sp>
    </p:spTree>
    <p:extLst>
      <p:ext uri="{BB962C8B-B14F-4D97-AF65-F5344CB8AC3E}">
        <p14:creationId xmlns:p14="http://schemas.microsoft.com/office/powerpoint/2010/main" val="2435973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Relevant questions posed by the Committe of Experts are:</a:t>
            </a:r>
          </a:p>
          <a:p>
            <a:r>
              <a:rPr lang="it-IT" sz="1800" b="0" i="0" u="none" strike="noStrike" baseline="0" dirty="0">
                <a:solidFill>
                  <a:srgbClr val="000000"/>
                </a:solidFill>
                <a:latin typeface="Times New Roman" panose="02020603050405020304" pitchFamily="18" charset="0"/>
              </a:rPr>
              <a:t>Title </a:t>
            </a:r>
          </a:p>
          <a:p>
            <a:r>
              <a:rPr lang="it-IT" sz="1800" b="0" i="0" u="none" strike="noStrike" baseline="0" dirty="0">
                <a:solidFill>
                  <a:srgbClr val="000000"/>
                </a:solidFill>
                <a:latin typeface="Times New Roman" panose="02020603050405020304" pitchFamily="18" charset="0"/>
              </a:rPr>
              <a:t>Description </a:t>
            </a:r>
          </a:p>
          <a:p>
            <a:r>
              <a:rPr lang="en-US" sz="1800" b="0" i="0" u="none" strike="noStrike" baseline="0" dirty="0">
                <a:solidFill>
                  <a:srgbClr val="000000"/>
                </a:solidFill>
                <a:latin typeface="Times New Roman" panose="02020603050405020304" pitchFamily="18" charset="0"/>
              </a:rPr>
              <a:t>Why is this theme fundamental? </a:t>
            </a:r>
          </a:p>
          <a:p>
            <a:r>
              <a:rPr lang="en-US" sz="1800" b="0" i="0" u="none" strike="noStrike" baseline="0" dirty="0">
                <a:solidFill>
                  <a:srgbClr val="000000"/>
                </a:solidFill>
                <a:latin typeface="Times New Roman" panose="02020603050405020304" pitchFamily="18" charset="0"/>
              </a:rPr>
              <a:t>Which SDGs will it help to meet? </a:t>
            </a:r>
          </a:p>
          <a:p>
            <a:r>
              <a:rPr lang="en-US" sz="1800" b="0" i="0" u="none" strike="noStrike" baseline="0" dirty="0">
                <a:solidFill>
                  <a:srgbClr val="000000"/>
                </a:solidFill>
                <a:latin typeface="Times New Roman" panose="02020603050405020304" pitchFamily="18" charset="0"/>
              </a:rPr>
              <a:t>Geospatial data features in more detail </a:t>
            </a:r>
          </a:p>
          <a:p>
            <a:r>
              <a:rPr lang="en-US" sz="1800" b="0" i="0" u="none" strike="noStrike" baseline="0" dirty="0">
                <a:solidFill>
                  <a:srgbClr val="000000"/>
                </a:solidFill>
                <a:latin typeface="Times New Roman" panose="02020603050405020304" pitchFamily="18" charset="0"/>
              </a:rPr>
              <a:t>Possible sources of geospatial data </a:t>
            </a:r>
          </a:p>
          <a:p>
            <a:r>
              <a:rPr lang="it-IT" sz="1800" b="0" i="0" u="none" strike="noStrike" baseline="0" dirty="0">
                <a:solidFill>
                  <a:srgbClr val="000000"/>
                </a:solidFill>
                <a:latin typeface="Times New Roman" panose="02020603050405020304" pitchFamily="18" charset="0"/>
              </a:rPr>
              <a:t>Existing geospatial data standards </a:t>
            </a:r>
            <a:endParaRPr lang="it-IT" dirty="0"/>
          </a:p>
        </p:txBody>
      </p:sp>
      <p:sp>
        <p:nvSpPr>
          <p:cNvPr id="4" name="Slide Number Placeholder 3"/>
          <p:cNvSpPr>
            <a:spLocks noGrp="1"/>
          </p:cNvSpPr>
          <p:nvPr>
            <p:ph type="sldNum" sz="quarter" idx="5"/>
          </p:nvPr>
        </p:nvSpPr>
        <p:spPr/>
        <p:txBody>
          <a:bodyPr/>
          <a:lstStyle/>
          <a:p>
            <a:fld id="{365B1368-B5F2-4F61-8A3D-0F5E903F0D88}" type="slidenum">
              <a:rPr lang="it-IT" smtClean="0"/>
              <a:t>7</a:t>
            </a:fld>
            <a:endParaRPr lang="it-IT"/>
          </a:p>
        </p:txBody>
      </p:sp>
    </p:spTree>
    <p:extLst>
      <p:ext uri="{BB962C8B-B14F-4D97-AF65-F5344CB8AC3E}">
        <p14:creationId xmlns:p14="http://schemas.microsoft.com/office/powerpoint/2010/main" val="3926035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Relevant questions posed by the Committe of Experts are:</a:t>
            </a:r>
          </a:p>
          <a:p>
            <a:r>
              <a:rPr lang="it-IT" sz="1800" b="0" i="0" u="none" strike="noStrike" baseline="0" dirty="0">
                <a:solidFill>
                  <a:srgbClr val="000000"/>
                </a:solidFill>
                <a:latin typeface="Times New Roman" panose="02020603050405020304" pitchFamily="18" charset="0"/>
              </a:rPr>
              <a:t>Title </a:t>
            </a:r>
          </a:p>
          <a:p>
            <a:r>
              <a:rPr lang="it-IT" sz="1800" b="0" i="0" u="none" strike="noStrike" baseline="0" dirty="0">
                <a:solidFill>
                  <a:srgbClr val="000000"/>
                </a:solidFill>
                <a:latin typeface="Times New Roman" panose="02020603050405020304" pitchFamily="18" charset="0"/>
              </a:rPr>
              <a:t>Description </a:t>
            </a:r>
          </a:p>
          <a:p>
            <a:r>
              <a:rPr lang="en-US" sz="1800" b="0" i="0" u="none" strike="noStrike" baseline="0" dirty="0">
                <a:solidFill>
                  <a:srgbClr val="000000"/>
                </a:solidFill>
                <a:latin typeface="Times New Roman" panose="02020603050405020304" pitchFamily="18" charset="0"/>
              </a:rPr>
              <a:t>Why is this theme fundamental? </a:t>
            </a:r>
          </a:p>
          <a:p>
            <a:r>
              <a:rPr lang="en-US" sz="1800" b="0" i="0" u="none" strike="noStrike" baseline="0" dirty="0">
                <a:solidFill>
                  <a:srgbClr val="000000"/>
                </a:solidFill>
                <a:latin typeface="Times New Roman" panose="02020603050405020304" pitchFamily="18" charset="0"/>
              </a:rPr>
              <a:t>Which SDGs will it help to meet? </a:t>
            </a:r>
          </a:p>
          <a:p>
            <a:r>
              <a:rPr lang="en-US" sz="1800" b="0" i="0" u="none" strike="noStrike" baseline="0" dirty="0">
                <a:solidFill>
                  <a:srgbClr val="000000"/>
                </a:solidFill>
                <a:latin typeface="Times New Roman" panose="02020603050405020304" pitchFamily="18" charset="0"/>
              </a:rPr>
              <a:t>Geospatial data features in more detail </a:t>
            </a:r>
          </a:p>
          <a:p>
            <a:r>
              <a:rPr lang="en-US" sz="1800" b="0" i="0" u="none" strike="noStrike" baseline="0" dirty="0">
                <a:solidFill>
                  <a:srgbClr val="000000"/>
                </a:solidFill>
                <a:latin typeface="Times New Roman" panose="02020603050405020304" pitchFamily="18" charset="0"/>
              </a:rPr>
              <a:t>Possible sources of geospatial data </a:t>
            </a:r>
          </a:p>
          <a:p>
            <a:r>
              <a:rPr lang="it-IT" sz="1800" b="0" i="0" u="none" strike="noStrike" baseline="0" dirty="0">
                <a:solidFill>
                  <a:srgbClr val="000000"/>
                </a:solidFill>
                <a:latin typeface="Times New Roman" panose="02020603050405020304" pitchFamily="18" charset="0"/>
              </a:rPr>
              <a:t>Existing geospatial data standards </a:t>
            </a:r>
            <a:endParaRPr lang="it-IT" dirty="0"/>
          </a:p>
        </p:txBody>
      </p:sp>
      <p:sp>
        <p:nvSpPr>
          <p:cNvPr id="4" name="Slide Number Placeholder 3"/>
          <p:cNvSpPr>
            <a:spLocks noGrp="1"/>
          </p:cNvSpPr>
          <p:nvPr>
            <p:ph type="sldNum" sz="quarter" idx="5"/>
          </p:nvPr>
        </p:nvSpPr>
        <p:spPr/>
        <p:txBody>
          <a:bodyPr/>
          <a:lstStyle/>
          <a:p>
            <a:fld id="{365B1368-B5F2-4F61-8A3D-0F5E903F0D88}" type="slidenum">
              <a:rPr lang="it-IT" smtClean="0"/>
              <a:t>9</a:t>
            </a:fld>
            <a:endParaRPr lang="it-IT"/>
          </a:p>
        </p:txBody>
      </p:sp>
    </p:spTree>
    <p:extLst>
      <p:ext uri="{BB962C8B-B14F-4D97-AF65-F5344CB8AC3E}">
        <p14:creationId xmlns:p14="http://schemas.microsoft.com/office/powerpoint/2010/main" val="2502757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365B1368-B5F2-4F61-8A3D-0F5E903F0D88}" type="slidenum">
              <a:rPr lang="it-IT" smtClean="0"/>
              <a:t>11</a:t>
            </a:fld>
            <a:endParaRPr lang="it-IT"/>
          </a:p>
        </p:txBody>
      </p:sp>
    </p:spTree>
    <p:extLst>
      <p:ext uri="{BB962C8B-B14F-4D97-AF65-F5344CB8AC3E}">
        <p14:creationId xmlns:p14="http://schemas.microsoft.com/office/powerpoint/2010/main" val="4139004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Global Land cover maps are available from different sources, from</a:t>
            </a:r>
            <a:r>
              <a:rPr lang="it-IT" baseline="0" dirty="0" smtClean="0"/>
              <a:t> </a:t>
            </a:r>
            <a:r>
              <a:rPr lang="en-US" dirty="0" smtClean="0"/>
              <a:t>moderate </a:t>
            </a:r>
            <a:r>
              <a:rPr lang="en-US" dirty="0"/>
              <a:t>to </a:t>
            </a:r>
            <a:r>
              <a:rPr lang="en-US" dirty="0" smtClean="0"/>
              <a:t>high</a:t>
            </a:r>
            <a:r>
              <a:rPr lang="en-US" baseline="0" dirty="0" smtClean="0"/>
              <a:t> </a:t>
            </a:r>
            <a:r>
              <a:rPr lang="en-US" dirty="0" smtClean="0"/>
              <a:t>resolution</a:t>
            </a:r>
          </a:p>
          <a:p>
            <a:r>
              <a:rPr lang="it-IT" dirty="0" smtClean="0"/>
              <a:t>Global</a:t>
            </a:r>
            <a:r>
              <a:rPr lang="it-IT" baseline="0" dirty="0" smtClean="0"/>
              <a:t> crop maps instead are lacking. At this time there is the WorldCereal by ESA, which is in validation step and includes two main grains. Maize and Wheat</a:t>
            </a:r>
            <a:endParaRPr lang="it-IT" dirty="0"/>
          </a:p>
        </p:txBody>
      </p:sp>
      <p:sp>
        <p:nvSpPr>
          <p:cNvPr id="4" name="Slide Number Placeholder 3"/>
          <p:cNvSpPr>
            <a:spLocks noGrp="1"/>
          </p:cNvSpPr>
          <p:nvPr>
            <p:ph type="sldNum" sz="quarter" idx="5"/>
          </p:nvPr>
        </p:nvSpPr>
        <p:spPr/>
        <p:txBody>
          <a:bodyPr/>
          <a:lstStyle/>
          <a:p>
            <a:fld id="{365B1368-B5F2-4F61-8A3D-0F5E903F0D88}" type="slidenum">
              <a:rPr lang="it-IT" smtClean="0"/>
              <a:t>13</a:t>
            </a:fld>
            <a:endParaRPr lang="it-IT"/>
          </a:p>
        </p:txBody>
      </p:sp>
    </p:spTree>
    <p:extLst>
      <p:ext uri="{BB962C8B-B14F-4D97-AF65-F5344CB8AC3E}">
        <p14:creationId xmlns:p14="http://schemas.microsoft.com/office/powerpoint/2010/main" val="3910459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r>
              <a:rPr lang="it-IT" sz="1800" kern="1200" dirty="0" smtClean="0">
                <a:solidFill>
                  <a:schemeClr val="tx1"/>
                </a:solidFill>
                <a:latin typeface="+mn-lt"/>
                <a:ea typeface="+mn-ea"/>
                <a:cs typeface="+mn-cs"/>
              </a:rPr>
              <a:t>Available</a:t>
            </a:r>
            <a:r>
              <a:rPr lang="it-IT" sz="1800"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5"/>
          </p:nvPr>
        </p:nvSpPr>
        <p:spPr/>
        <p:txBody>
          <a:bodyPr/>
          <a:lstStyle/>
          <a:p>
            <a:fld id="{365B1368-B5F2-4F61-8A3D-0F5E903F0D88}" type="slidenum">
              <a:rPr lang="it-IT" smtClean="0"/>
              <a:t>14</a:t>
            </a:fld>
            <a:endParaRPr lang="it-IT"/>
          </a:p>
        </p:txBody>
      </p:sp>
    </p:spTree>
    <p:extLst>
      <p:ext uri="{BB962C8B-B14F-4D97-AF65-F5344CB8AC3E}">
        <p14:creationId xmlns:p14="http://schemas.microsoft.com/office/powerpoint/2010/main" val="138011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2D5C2B5E-A629-48CE-A26F-E7EB97CF3C89}" type="datetimeFigureOut">
              <a:rPr lang="en-BE" smtClean="0"/>
              <a:t>10/27/2022</a:t>
            </a:fld>
            <a:endParaRPr lang="en-BE"/>
          </a:p>
        </p:txBody>
      </p:sp>
      <p:sp>
        <p:nvSpPr>
          <p:cNvPr id="5" name="Footer Placeholder 4"/>
          <p:cNvSpPr>
            <a:spLocks noGrp="1"/>
          </p:cNvSpPr>
          <p:nvPr>
            <p:ph type="ftr" sz="quarter" idx="11"/>
          </p:nvPr>
        </p:nvSpPr>
        <p:spPr/>
        <p:txBody>
          <a:bodyPr/>
          <a:lstStyle/>
          <a:p>
            <a:endParaRPr lang="en-BE"/>
          </a:p>
        </p:txBody>
      </p:sp>
      <p:sp>
        <p:nvSpPr>
          <p:cNvPr id="6" name="Slide Number Placeholder 5"/>
          <p:cNvSpPr>
            <a:spLocks noGrp="1"/>
          </p:cNvSpPr>
          <p:nvPr>
            <p:ph type="sldNum" sz="quarter" idx="12"/>
          </p:nvPr>
        </p:nvSpPr>
        <p:spPr/>
        <p:txBody>
          <a:bodyPr/>
          <a:lstStyle/>
          <a:p>
            <a:fld id="{B432F965-4029-49D3-B132-7DEDD87D7A75}" type="slidenum">
              <a:rPr lang="en-BE" smtClean="0"/>
              <a:t>‹#›</a:t>
            </a:fld>
            <a:endParaRPr lang="en-BE"/>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655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5C2B5E-A629-48CE-A26F-E7EB97CF3C89}" type="datetimeFigureOut">
              <a:rPr lang="en-BE" smtClean="0"/>
              <a:t>10/27/2022</a:t>
            </a:fld>
            <a:endParaRPr lang="en-BE"/>
          </a:p>
        </p:txBody>
      </p:sp>
      <p:sp>
        <p:nvSpPr>
          <p:cNvPr id="5" name="Footer Placeholder 4"/>
          <p:cNvSpPr>
            <a:spLocks noGrp="1"/>
          </p:cNvSpPr>
          <p:nvPr>
            <p:ph type="ftr" sz="quarter" idx="11"/>
          </p:nvPr>
        </p:nvSpPr>
        <p:spPr/>
        <p:txBody>
          <a:bodyPr/>
          <a:lstStyle/>
          <a:p>
            <a:endParaRPr lang="en-BE"/>
          </a:p>
        </p:txBody>
      </p:sp>
      <p:sp>
        <p:nvSpPr>
          <p:cNvPr id="6" name="Slide Number Placeholder 5"/>
          <p:cNvSpPr>
            <a:spLocks noGrp="1"/>
          </p:cNvSpPr>
          <p:nvPr>
            <p:ph type="sldNum" sz="quarter" idx="12"/>
          </p:nvPr>
        </p:nvSpPr>
        <p:spPr/>
        <p:txBody>
          <a:bodyPr/>
          <a:lstStyle/>
          <a:p>
            <a:fld id="{B432F965-4029-49D3-B132-7DEDD87D7A75}" type="slidenum">
              <a:rPr lang="en-BE" smtClean="0"/>
              <a:t>‹#›</a:t>
            </a:fld>
            <a:endParaRPr lang="en-BE"/>
          </a:p>
        </p:txBody>
      </p:sp>
    </p:spTree>
    <p:extLst>
      <p:ext uri="{BB962C8B-B14F-4D97-AF65-F5344CB8AC3E}">
        <p14:creationId xmlns:p14="http://schemas.microsoft.com/office/powerpoint/2010/main" val="315666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5C2B5E-A629-48CE-A26F-E7EB97CF3C89}" type="datetimeFigureOut">
              <a:rPr lang="en-BE" smtClean="0"/>
              <a:t>10/27/2022</a:t>
            </a:fld>
            <a:endParaRPr lang="en-BE"/>
          </a:p>
        </p:txBody>
      </p:sp>
      <p:sp>
        <p:nvSpPr>
          <p:cNvPr id="5" name="Footer Placeholder 4"/>
          <p:cNvSpPr>
            <a:spLocks noGrp="1"/>
          </p:cNvSpPr>
          <p:nvPr>
            <p:ph type="ftr" sz="quarter" idx="11"/>
          </p:nvPr>
        </p:nvSpPr>
        <p:spPr/>
        <p:txBody>
          <a:bodyPr/>
          <a:lstStyle/>
          <a:p>
            <a:endParaRPr lang="en-BE"/>
          </a:p>
        </p:txBody>
      </p:sp>
      <p:sp>
        <p:nvSpPr>
          <p:cNvPr id="6" name="Slide Number Placeholder 5"/>
          <p:cNvSpPr>
            <a:spLocks noGrp="1"/>
          </p:cNvSpPr>
          <p:nvPr>
            <p:ph type="sldNum" sz="quarter" idx="12"/>
          </p:nvPr>
        </p:nvSpPr>
        <p:spPr/>
        <p:txBody>
          <a:bodyPr/>
          <a:lstStyle/>
          <a:p>
            <a:fld id="{B432F965-4029-49D3-B132-7DEDD87D7A75}" type="slidenum">
              <a:rPr lang="en-BE" smtClean="0"/>
              <a:t>‹#›</a:t>
            </a:fld>
            <a:endParaRPr lang="en-BE"/>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95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5C2B5E-A629-48CE-A26F-E7EB97CF3C89}" type="datetimeFigureOut">
              <a:rPr lang="en-BE" smtClean="0"/>
              <a:t>10/27/2022</a:t>
            </a:fld>
            <a:endParaRPr lang="en-BE"/>
          </a:p>
        </p:txBody>
      </p:sp>
      <p:sp>
        <p:nvSpPr>
          <p:cNvPr id="5" name="Footer Placeholder 4"/>
          <p:cNvSpPr>
            <a:spLocks noGrp="1"/>
          </p:cNvSpPr>
          <p:nvPr>
            <p:ph type="ftr" sz="quarter" idx="11"/>
          </p:nvPr>
        </p:nvSpPr>
        <p:spPr/>
        <p:txBody>
          <a:bodyPr/>
          <a:lstStyle/>
          <a:p>
            <a:endParaRPr lang="en-BE"/>
          </a:p>
        </p:txBody>
      </p:sp>
      <p:sp>
        <p:nvSpPr>
          <p:cNvPr id="6" name="Slide Number Placeholder 5"/>
          <p:cNvSpPr>
            <a:spLocks noGrp="1"/>
          </p:cNvSpPr>
          <p:nvPr>
            <p:ph type="sldNum" sz="quarter" idx="12"/>
          </p:nvPr>
        </p:nvSpPr>
        <p:spPr/>
        <p:txBody>
          <a:bodyPr/>
          <a:lstStyle/>
          <a:p>
            <a:fld id="{B432F965-4029-49D3-B132-7DEDD87D7A75}" type="slidenum">
              <a:rPr lang="en-BE" smtClean="0"/>
              <a:t>‹#›</a:t>
            </a:fld>
            <a:endParaRPr lang="en-BE"/>
          </a:p>
        </p:txBody>
      </p:sp>
    </p:spTree>
    <p:extLst>
      <p:ext uri="{BB962C8B-B14F-4D97-AF65-F5344CB8AC3E}">
        <p14:creationId xmlns:p14="http://schemas.microsoft.com/office/powerpoint/2010/main" val="1220281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5C2B5E-A629-48CE-A26F-E7EB97CF3C89}" type="datetimeFigureOut">
              <a:rPr lang="en-BE" smtClean="0"/>
              <a:t>10/27/2022</a:t>
            </a:fld>
            <a:endParaRPr lang="en-BE"/>
          </a:p>
        </p:txBody>
      </p:sp>
      <p:sp>
        <p:nvSpPr>
          <p:cNvPr id="5" name="Footer Placeholder 4"/>
          <p:cNvSpPr>
            <a:spLocks noGrp="1"/>
          </p:cNvSpPr>
          <p:nvPr>
            <p:ph type="ftr" sz="quarter" idx="11"/>
          </p:nvPr>
        </p:nvSpPr>
        <p:spPr/>
        <p:txBody>
          <a:bodyPr/>
          <a:lstStyle/>
          <a:p>
            <a:endParaRPr lang="en-BE"/>
          </a:p>
        </p:txBody>
      </p:sp>
      <p:sp>
        <p:nvSpPr>
          <p:cNvPr id="6" name="Slide Number Placeholder 5"/>
          <p:cNvSpPr>
            <a:spLocks noGrp="1"/>
          </p:cNvSpPr>
          <p:nvPr>
            <p:ph type="sldNum" sz="quarter" idx="12"/>
          </p:nvPr>
        </p:nvSpPr>
        <p:spPr/>
        <p:txBody>
          <a:bodyPr/>
          <a:lstStyle/>
          <a:p>
            <a:fld id="{B432F965-4029-49D3-B132-7DEDD87D7A75}" type="slidenum">
              <a:rPr lang="en-BE" smtClean="0"/>
              <a:t>‹#›</a:t>
            </a:fld>
            <a:endParaRPr lang="en-BE"/>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669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5C2B5E-A629-48CE-A26F-E7EB97CF3C89}" type="datetimeFigureOut">
              <a:rPr lang="en-BE" smtClean="0"/>
              <a:t>10/27/2022</a:t>
            </a:fld>
            <a:endParaRPr lang="en-BE"/>
          </a:p>
        </p:txBody>
      </p:sp>
      <p:sp>
        <p:nvSpPr>
          <p:cNvPr id="6" name="Footer Placeholder 5"/>
          <p:cNvSpPr>
            <a:spLocks noGrp="1"/>
          </p:cNvSpPr>
          <p:nvPr>
            <p:ph type="ftr" sz="quarter" idx="11"/>
          </p:nvPr>
        </p:nvSpPr>
        <p:spPr/>
        <p:txBody>
          <a:bodyPr/>
          <a:lstStyle/>
          <a:p>
            <a:endParaRPr lang="en-BE"/>
          </a:p>
        </p:txBody>
      </p:sp>
      <p:sp>
        <p:nvSpPr>
          <p:cNvPr id="7" name="Slide Number Placeholder 6"/>
          <p:cNvSpPr>
            <a:spLocks noGrp="1"/>
          </p:cNvSpPr>
          <p:nvPr>
            <p:ph type="sldNum" sz="quarter" idx="12"/>
          </p:nvPr>
        </p:nvSpPr>
        <p:spPr/>
        <p:txBody>
          <a:bodyPr/>
          <a:lstStyle/>
          <a:p>
            <a:fld id="{B432F965-4029-49D3-B132-7DEDD87D7A75}" type="slidenum">
              <a:rPr lang="en-BE" smtClean="0"/>
              <a:t>‹#›</a:t>
            </a:fld>
            <a:endParaRPr lang="en-BE"/>
          </a:p>
        </p:txBody>
      </p:sp>
    </p:spTree>
    <p:extLst>
      <p:ext uri="{BB962C8B-B14F-4D97-AF65-F5344CB8AC3E}">
        <p14:creationId xmlns:p14="http://schemas.microsoft.com/office/powerpoint/2010/main" val="3204619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5C2B5E-A629-48CE-A26F-E7EB97CF3C89}" type="datetimeFigureOut">
              <a:rPr lang="en-BE" smtClean="0"/>
              <a:t>10/27/2022</a:t>
            </a:fld>
            <a:endParaRPr lang="en-BE"/>
          </a:p>
        </p:txBody>
      </p:sp>
      <p:sp>
        <p:nvSpPr>
          <p:cNvPr id="8" name="Footer Placeholder 7"/>
          <p:cNvSpPr>
            <a:spLocks noGrp="1"/>
          </p:cNvSpPr>
          <p:nvPr>
            <p:ph type="ftr" sz="quarter" idx="11"/>
          </p:nvPr>
        </p:nvSpPr>
        <p:spPr/>
        <p:txBody>
          <a:bodyPr/>
          <a:lstStyle/>
          <a:p>
            <a:endParaRPr lang="en-BE"/>
          </a:p>
        </p:txBody>
      </p:sp>
      <p:sp>
        <p:nvSpPr>
          <p:cNvPr id="9" name="Slide Number Placeholder 8"/>
          <p:cNvSpPr>
            <a:spLocks noGrp="1"/>
          </p:cNvSpPr>
          <p:nvPr>
            <p:ph type="sldNum" sz="quarter" idx="12"/>
          </p:nvPr>
        </p:nvSpPr>
        <p:spPr/>
        <p:txBody>
          <a:bodyPr/>
          <a:lstStyle/>
          <a:p>
            <a:fld id="{B432F965-4029-49D3-B132-7DEDD87D7A75}" type="slidenum">
              <a:rPr lang="en-BE" smtClean="0"/>
              <a:t>‹#›</a:t>
            </a:fld>
            <a:endParaRPr lang="en-BE"/>
          </a:p>
        </p:txBody>
      </p:sp>
    </p:spTree>
    <p:extLst>
      <p:ext uri="{BB962C8B-B14F-4D97-AF65-F5344CB8AC3E}">
        <p14:creationId xmlns:p14="http://schemas.microsoft.com/office/powerpoint/2010/main" val="2611809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5C2B5E-A629-48CE-A26F-E7EB97CF3C89}" type="datetimeFigureOut">
              <a:rPr lang="en-BE" smtClean="0"/>
              <a:t>10/27/2022</a:t>
            </a:fld>
            <a:endParaRPr lang="en-BE"/>
          </a:p>
        </p:txBody>
      </p:sp>
      <p:sp>
        <p:nvSpPr>
          <p:cNvPr id="4" name="Footer Placeholder 3"/>
          <p:cNvSpPr>
            <a:spLocks noGrp="1"/>
          </p:cNvSpPr>
          <p:nvPr>
            <p:ph type="ftr" sz="quarter" idx="11"/>
          </p:nvPr>
        </p:nvSpPr>
        <p:spPr/>
        <p:txBody>
          <a:bodyPr/>
          <a:lstStyle/>
          <a:p>
            <a:endParaRPr lang="en-BE"/>
          </a:p>
        </p:txBody>
      </p:sp>
      <p:sp>
        <p:nvSpPr>
          <p:cNvPr id="5" name="Slide Number Placeholder 4"/>
          <p:cNvSpPr>
            <a:spLocks noGrp="1"/>
          </p:cNvSpPr>
          <p:nvPr>
            <p:ph type="sldNum" sz="quarter" idx="12"/>
          </p:nvPr>
        </p:nvSpPr>
        <p:spPr/>
        <p:txBody>
          <a:bodyPr/>
          <a:lstStyle/>
          <a:p>
            <a:fld id="{B432F965-4029-49D3-B132-7DEDD87D7A75}" type="slidenum">
              <a:rPr lang="en-BE" smtClean="0"/>
              <a:t>‹#›</a:t>
            </a:fld>
            <a:endParaRPr lang="en-BE"/>
          </a:p>
        </p:txBody>
      </p:sp>
    </p:spTree>
    <p:extLst>
      <p:ext uri="{BB962C8B-B14F-4D97-AF65-F5344CB8AC3E}">
        <p14:creationId xmlns:p14="http://schemas.microsoft.com/office/powerpoint/2010/main" val="572265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5C2B5E-A629-48CE-A26F-E7EB97CF3C89}" type="datetimeFigureOut">
              <a:rPr lang="en-BE" smtClean="0"/>
              <a:t>10/27/2022</a:t>
            </a:fld>
            <a:endParaRPr lang="en-BE"/>
          </a:p>
        </p:txBody>
      </p:sp>
      <p:sp>
        <p:nvSpPr>
          <p:cNvPr id="3" name="Footer Placeholder 2"/>
          <p:cNvSpPr>
            <a:spLocks noGrp="1"/>
          </p:cNvSpPr>
          <p:nvPr>
            <p:ph type="ftr" sz="quarter" idx="11"/>
          </p:nvPr>
        </p:nvSpPr>
        <p:spPr/>
        <p:txBody>
          <a:bodyPr/>
          <a:lstStyle/>
          <a:p>
            <a:endParaRPr lang="en-BE"/>
          </a:p>
        </p:txBody>
      </p:sp>
      <p:sp>
        <p:nvSpPr>
          <p:cNvPr id="4" name="Slide Number Placeholder 3"/>
          <p:cNvSpPr>
            <a:spLocks noGrp="1"/>
          </p:cNvSpPr>
          <p:nvPr>
            <p:ph type="sldNum" sz="quarter" idx="12"/>
          </p:nvPr>
        </p:nvSpPr>
        <p:spPr/>
        <p:txBody>
          <a:bodyPr/>
          <a:lstStyle/>
          <a:p>
            <a:fld id="{B432F965-4029-49D3-B132-7DEDD87D7A75}" type="slidenum">
              <a:rPr lang="en-BE" smtClean="0"/>
              <a:t>‹#›</a:t>
            </a:fld>
            <a:endParaRPr lang="en-BE"/>
          </a:p>
        </p:txBody>
      </p:sp>
    </p:spTree>
    <p:extLst>
      <p:ext uri="{BB962C8B-B14F-4D97-AF65-F5344CB8AC3E}">
        <p14:creationId xmlns:p14="http://schemas.microsoft.com/office/powerpoint/2010/main" val="4252963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5C2B5E-A629-48CE-A26F-E7EB97CF3C89}" type="datetimeFigureOut">
              <a:rPr lang="en-BE" smtClean="0"/>
              <a:t>10/27/2022</a:t>
            </a:fld>
            <a:endParaRPr lang="en-BE"/>
          </a:p>
        </p:txBody>
      </p:sp>
      <p:sp>
        <p:nvSpPr>
          <p:cNvPr id="6" name="Footer Placeholder 5"/>
          <p:cNvSpPr>
            <a:spLocks noGrp="1"/>
          </p:cNvSpPr>
          <p:nvPr>
            <p:ph type="ftr" sz="quarter" idx="11"/>
          </p:nvPr>
        </p:nvSpPr>
        <p:spPr/>
        <p:txBody>
          <a:bodyPr/>
          <a:lstStyle/>
          <a:p>
            <a:endParaRPr lang="en-BE"/>
          </a:p>
        </p:txBody>
      </p:sp>
      <p:sp>
        <p:nvSpPr>
          <p:cNvPr id="7" name="Slide Number Placeholder 6"/>
          <p:cNvSpPr>
            <a:spLocks noGrp="1"/>
          </p:cNvSpPr>
          <p:nvPr>
            <p:ph type="sldNum" sz="quarter" idx="12"/>
          </p:nvPr>
        </p:nvSpPr>
        <p:spPr/>
        <p:txBody>
          <a:bodyPr/>
          <a:lstStyle/>
          <a:p>
            <a:fld id="{B432F965-4029-49D3-B132-7DEDD87D7A75}" type="slidenum">
              <a:rPr lang="en-BE" smtClean="0"/>
              <a:t>‹#›</a:t>
            </a:fld>
            <a:endParaRPr lang="en-BE"/>
          </a:p>
        </p:txBody>
      </p:sp>
    </p:spTree>
    <p:extLst>
      <p:ext uri="{BB962C8B-B14F-4D97-AF65-F5344CB8AC3E}">
        <p14:creationId xmlns:p14="http://schemas.microsoft.com/office/powerpoint/2010/main" val="2396178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5C2B5E-A629-48CE-A26F-E7EB97CF3C89}" type="datetimeFigureOut">
              <a:rPr lang="en-BE" smtClean="0"/>
              <a:t>10/27/2022</a:t>
            </a:fld>
            <a:endParaRPr lang="en-BE"/>
          </a:p>
        </p:txBody>
      </p:sp>
      <p:sp>
        <p:nvSpPr>
          <p:cNvPr id="6" name="Footer Placeholder 5"/>
          <p:cNvSpPr>
            <a:spLocks noGrp="1"/>
          </p:cNvSpPr>
          <p:nvPr>
            <p:ph type="ftr" sz="quarter" idx="11"/>
          </p:nvPr>
        </p:nvSpPr>
        <p:spPr/>
        <p:txBody>
          <a:bodyPr/>
          <a:lstStyle/>
          <a:p>
            <a:endParaRPr lang="en-BE"/>
          </a:p>
        </p:txBody>
      </p:sp>
      <p:sp>
        <p:nvSpPr>
          <p:cNvPr id="7" name="Slide Number Placeholder 6"/>
          <p:cNvSpPr>
            <a:spLocks noGrp="1"/>
          </p:cNvSpPr>
          <p:nvPr>
            <p:ph type="sldNum" sz="quarter" idx="12"/>
          </p:nvPr>
        </p:nvSpPr>
        <p:spPr/>
        <p:txBody>
          <a:bodyPr/>
          <a:lstStyle/>
          <a:p>
            <a:fld id="{B432F965-4029-49D3-B132-7DEDD87D7A75}" type="slidenum">
              <a:rPr lang="en-BE" smtClean="0"/>
              <a:t>‹#›</a:t>
            </a:fld>
            <a:endParaRPr lang="en-BE"/>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74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D5C2B5E-A629-48CE-A26F-E7EB97CF3C89}" type="datetimeFigureOut">
              <a:rPr lang="en-BE" smtClean="0"/>
              <a:t>10/27/2022</a:t>
            </a:fld>
            <a:endParaRPr lang="en-BE"/>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BE"/>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432F965-4029-49D3-B132-7DEDD87D7A75}" type="slidenum">
              <a:rPr lang="en-BE" smtClean="0"/>
              <a:t>‹#›</a:t>
            </a:fld>
            <a:endParaRPr lang="en-BE"/>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2654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chart" Target="../charts/chart1.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jpeg"/><Relationship Id="rId12" Type="http://schemas.openxmlformats.org/officeDocument/2006/relationships/image" Target="../media/image7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3.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jpeg"/><Relationship Id="rId14" Type="http://schemas.openxmlformats.org/officeDocument/2006/relationships/image" Target="../media/image80.jpg"/></Relationships>
</file>

<file path=ppt/slides/_rels/slide33.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81.png"/><Relationship Id="rId7"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chart" Target="../charts/chart2.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100.jpe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jpg"/><Relationship Id="rId5" Type="http://schemas.openxmlformats.org/officeDocument/2006/relationships/image" Target="../media/image105.png"/><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AFGHANISTAN_Crop_Mapping/Survey/Afghanistan%20OCS%20Geospatial%20Series%20EO%20based%20survey%20design%20-%2002072021.docx" TargetMode="Externa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194971-2F2D-44B0-8AE6-FF2DCCEE0A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5">
            <a:extLst>
              <a:ext uri="{FF2B5EF4-FFF2-40B4-BE49-F238E27FC236}">
                <a16:creationId xmlns:a16="http://schemas.microsoft.com/office/drawing/2014/main" id="{1FF9A61E-EB11-4C46-82E1-3E00A3B4B4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5E564EB3-35F2-4EFF-87DC-642DC020526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83E24CA-3560-4B77-9F4B-793BE2A6DEC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duotone>
                <a:schemeClr val="accent1">
                  <a:shade val="45000"/>
                  <a:satMod val="135000"/>
                </a:schemeClr>
                <a:prstClr val="white"/>
              </a:duotone>
            </a:blip>
            <a:srcRect/>
            <a:tile tx="-444500" ty="-127000" sx="50000" sy="50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36A995F0-906C-4573-A739-16EED217D8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9343" y="620720"/>
            <a:ext cx="6442480" cy="55931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F702A35D-6A8B-7056-D677-07EE86E121F3}"/>
              </a:ext>
            </a:extLst>
          </p:cNvPr>
          <p:cNvSpPr>
            <a:spLocks noGrp="1"/>
          </p:cNvSpPr>
          <p:nvPr>
            <p:ph type="title"/>
          </p:nvPr>
        </p:nvSpPr>
        <p:spPr>
          <a:xfrm>
            <a:off x="5592047" y="329923"/>
            <a:ext cx="5477071" cy="3023981"/>
          </a:xfrm>
        </p:spPr>
        <p:txBody>
          <a:bodyPr vert="horz" lIns="91440" tIns="45720" rIns="91440" bIns="45720" rtlCol="0" anchor="b">
            <a:normAutofit fontScale="90000"/>
          </a:bodyPr>
          <a:lstStyle/>
          <a:p>
            <a:r>
              <a:rPr lang="en-US" sz="4400" spc="200" dirty="0">
                <a:solidFill>
                  <a:schemeClr val="bg1"/>
                </a:solidFill>
              </a:rPr>
              <a:t>Sustainable methods for national land cover/use mapping in the context of scarcity of in-situ data and project resources</a:t>
            </a:r>
          </a:p>
        </p:txBody>
      </p:sp>
      <p:cxnSp>
        <p:nvCxnSpPr>
          <p:cNvPr id="21" name="Straight Connector 20">
            <a:extLst>
              <a:ext uri="{FF2B5EF4-FFF2-40B4-BE49-F238E27FC236}">
                <a16:creationId xmlns:a16="http://schemas.microsoft.com/office/drawing/2014/main" id="{C3F5F06D-7250-43A5-9B61-0B7F1FD7E39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09960" y="4214336"/>
            <a:ext cx="51206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Logo, icon, company name&#10;&#10;Description automatically generated">
            <a:extLst>
              <a:ext uri="{FF2B5EF4-FFF2-40B4-BE49-F238E27FC236}">
                <a16:creationId xmlns:a16="http://schemas.microsoft.com/office/drawing/2014/main" id="{100B3452-636D-4DBF-3F41-6F2CE7BF4D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040" y="5875116"/>
            <a:ext cx="857508" cy="867965"/>
          </a:xfrm>
          <a:prstGeom prst="rect">
            <a:avLst/>
          </a:prstGeom>
        </p:spPr>
      </p:pic>
      <p:sp>
        <p:nvSpPr>
          <p:cNvPr id="10" name="TextBox 9">
            <a:extLst>
              <a:ext uri="{FF2B5EF4-FFF2-40B4-BE49-F238E27FC236}">
                <a16:creationId xmlns:a16="http://schemas.microsoft.com/office/drawing/2014/main" id="{1D16389B-5937-4355-A182-6292C51E81C4}"/>
              </a:ext>
            </a:extLst>
          </p:cNvPr>
          <p:cNvSpPr txBox="1"/>
          <p:nvPr/>
        </p:nvSpPr>
        <p:spPr>
          <a:xfrm>
            <a:off x="8170280" y="4688277"/>
            <a:ext cx="3522950" cy="1323439"/>
          </a:xfrm>
          <a:prstGeom prst="rect">
            <a:avLst/>
          </a:prstGeom>
          <a:noFill/>
        </p:spPr>
        <p:txBody>
          <a:bodyPr wrap="square" rtlCol="0">
            <a:spAutoFit/>
          </a:bodyPr>
          <a:lstStyle/>
          <a:p>
            <a:r>
              <a:rPr lang="en-BE" sz="2000" dirty="0" smtClean="0">
                <a:solidFill>
                  <a:schemeClr val="bg1">
                    <a:lumMod val="50000"/>
                  </a:schemeClr>
                </a:solidFill>
              </a:rPr>
              <a:t>Lorenzo </a:t>
            </a:r>
            <a:r>
              <a:rPr lang="en-BE" sz="2000" dirty="0">
                <a:solidFill>
                  <a:schemeClr val="bg1">
                    <a:lumMod val="50000"/>
                  </a:schemeClr>
                </a:solidFill>
              </a:rPr>
              <a:t>De Simone, </a:t>
            </a:r>
            <a:r>
              <a:rPr lang="it-IT" sz="2000" dirty="0">
                <a:solidFill>
                  <a:schemeClr val="bg1">
                    <a:lumMod val="50000"/>
                  </a:schemeClr>
                </a:solidFill>
              </a:rPr>
              <a:t>PhD</a:t>
            </a:r>
          </a:p>
          <a:p>
            <a:r>
              <a:rPr lang="it-IT" sz="2000" dirty="0">
                <a:solidFill>
                  <a:schemeClr val="bg1">
                    <a:lumMod val="50000"/>
                  </a:schemeClr>
                </a:solidFill>
              </a:rPr>
              <a:t>Technical Adviser Geospatial Office of the Chief Statistician,</a:t>
            </a:r>
          </a:p>
          <a:p>
            <a:r>
              <a:rPr lang="en-BE" sz="2000" dirty="0">
                <a:solidFill>
                  <a:schemeClr val="bg1">
                    <a:lumMod val="50000"/>
                  </a:schemeClr>
                </a:solidFill>
              </a:rPr>
              <a:t>FAO</a:t>
            </a:r>
          </a:p>
        </p:txBody>
      </p:sp>
      <p:pic>
        <p:nvPicPr>
          <p:cNvPr id="12" name="Picture 11">
            <a:extLst>
              <a:ext uri="{FF2B5EF4-FFF2-40B4-BE49-F238E27FC236}">
                <a16:creationId xmlns:a16="http://schemas.microsoft.com/office/drawing/2014/main" id="{D206AC07-D1C2-ED44-E169-A455EF521141}"/>
              </a:ext>
            </a:extLst>
          </p:cNvPr>
          <p:cNvPicPr>
            <a:picLocks noChangeAspect="1"/>
          </p:cNvPicPr>
          <p:nvPr/>
        </p:nvPicPr>
        <p:blipFill>
          <a:blip r:embed="rId5"/>
          <a:stretch>
            <a:fillRect/>
          </a:stretch>
        </p:blipFill>
        <p:spPr>
          <a:xfrm>
            <a:off x="1305588" y="6213883"/>
            <a:ext cx="1988385" cy="504098"/>
          </a:xfrm>
          <a:prstGeom prst="rect">
            <a:avLst/>
          </a:prstGeom>
        </p:spPr>
      </p:pic>
      <p:sp>
        <p:nvSpPr>
          <p:cNvPr id="3" name="Rectangle 2"/>
          <p:cNvSpPr/>
          <p:nvPr/>
        </p:nvSpPr>
        <p:spPr>
          <a:xfrm>
            <a:off x="5455823" y="3278532"/>
            <a:ext cx="6096000" cy="923330"/>
          </a:xfrm>
          <a:prstGeom prst="rect">
            <a:avLst/>
          </a:prstGeom>
        </p:spPr>
        <p:txBody>
          <a:bodyPr>
            <a:spAutoFit/>
          </a:bodyPr>
          <a:lstStyle/>
          <a:p>
            <a:r>
              <a:rPr lang="en-US" b="1" dirty="0">
                <a:solidFill>
                  <a:schemeClr val="bg1"/>
                </a:solidFill>
                <a:latin typeface="Times New Roman" panose="02020603050405020304" pitchFamily="18" charset="0"/>
              </a:rPr>
              <a:t>Eighth meeting of the Regional Committee of United Nations Global Geospatial Information Management for Africa </a:t>
            </a:r>
            <a:r>
              <a:rPr lang="en-US" dirty="0">
                <a:solidFill>
                  <a:schemeClr val="bg1"/>
                </a:solidFill>
                <a:latin typeface="Times New Roman" panose="02020603050405020304" pitchFamily="18" charset="0"/>
              </a:rPr>
              <a:t>	</a:t>
            </a:r>
          </a:p>
        </p:txBody>
      </p:sp>
    </p:spTree>
    <p:extLst>
      <p:ext uri="{BB962C8B-B14F-4D97-AF65-F5344CB8AC3E}">
        <p14:creationId xmlns:p14="http://schemas.microsoft.com/office/powerpoint/2010/main" val="14205304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D09FCA-BDC8-8924-1350-621291BB91B0}"/>
              </a:ext>
            </a:extLst>
          </p:cNvPr>
          <p:cNvPicPr>
            <a:picLocks noChangeAspect="1"/>
          </p:cNvPicPr>
          <p:nvPr/>
        </p:nvPicPr>
        <p:blipFill>
          <a:blip r:embed="rId2"/>
          <a:stretch>
            <a:fillRect/>
          </a:stretch>
        </p:blipFill>
        <p:spPr>
          <a:xfrm>
            <a:off x="5029200" y="1571136"/>
            <a:ext cx="7103207" cy="4232328"/>
          </a:xfrm>
          <a:prstGeom prst="rect">
            <a:avLst/>
          </a:prstGeom>
        </p:spPr>
      </p:pic>
      <p:sp>
        <p:nvSpPr>
          <p:cNvPr id="2" name="Title 1">
            <a:extLst>
              <a:ext uri="{FF2B5EF4-FFF2-40B4-BE49-F238E27FC236}">
                <a16:creationId xmlns:a16="http://schemas.microsoft.com/office/drawing/2014/main" id="{2EFD0420-BFDB-7A34-2518-64495E5E658D}"/>
              </a:ext>
            </a:extLst>
          </p:cNvPr>
          <p:cNvSpPr>
            <a:spLocks noGrp="1"/>
          </p:cNvSpPr>
          <p:nvPr>
            <p:ph type="title"/>
          </p:nvPr>
        </p:nvSpPr>
        <p:spPr>
          <a:xfrm>
            <a:off x="921578" y="22362"/>
            <a:ext cx="9720072" cy="1499616"/>
          </a:xfrm>
        </p:spPr>
        <p:txBody>
          <a:bodyPr/>
          <a:lstStyle/>
          <a:p>
            <a:r>
              <a:rPr lang="it-IT" sz="3700" b="1" dirty="0">
                <a:solidFill>
                  <a:srgbClr val="498FCF"/>
                </a:solidFill>
              </a:rPr>
              <a:t>Relevance of earth observations data, land cover and </a:t>
            </a:r>
            <a:r>
              <a:rPr lang="it-IT" sz="3700" b="1" u="sng" dirty="0">
                <a:solidFill>
                  <a:srgbClr val="498FCF"/>
                </a:solidFill>
              </a:rPr>
              <a:t>land use data</a:t>
            </a:r>
          </a:p>
        </p:txBody>
      </p:sp>
      <p:sp>
        <p:nvSpPr>
          <p:cNvPr id="18" name="TextBox 17">
            <a:extLst>
              <a:ext uri="{FF2B5EF4-FFF2-40B4-BE49-F238E27FC236}">
                <a16:creationId xmlns:a16="http://schemas.microsoft.com/office/drawing/2014/main" id="{B73F0129-5B79-9AB7-CB37-C2297C2C0865}"/>
              </a:ext>
            </a:extLst>
          </p:cNvPr>
          <p:cNvSpPr txBox="1"/>
          <p:nvPr/>
        </p:nvSpPr>
        <p:spPr>
          <a:xfrm>
            <a:off x="59593" y="1571136"/>
            <a:ext cx="5161887" cy="2062103"/>
          </a:xfrm>
          <a:prstGeom prst="rect">
            <a:avLst/>
          </a:prstGeom>
          <a:noFill/>
        </p:spPr>
        <p:txBody>
          <a:bodyPr wrap="square">
            <a:spAutoFit/>
          </a:bodyPr>
          <a:lstStyle/>
          <a:p>
            <a:pPr algn="just"/>
            <a:r>
              <a:rPr lang="en-US" sz="2200" b="1" dirty="0"/>
              <a:t>Crop type maps </a:t>
            </a:r>
            <a:r>
              <a:rPr lang="en-US" sz="2200" dirty="0"/>
              <a:t>are a “specialization” of the land cover class “agriculture”. They classify the cropland into crop types being cultivated during the agricultural season of reference. </a:t>
            </a:r>
          </a:p>
          <a:p>
            <a:pPr algn="just"/>
            <a:endParaRPr lang="en-US" dirty="0"/>
          </a:p>
        </p:txBody>
      </p:sp>
      <p:sp>
        <p:nvSpPr>
          <p:cNvPr id="28" name="TextBox 27">
            <a:extLst>
              <a:ext uri="{FF2B5EF4-FFF2-40B4-BE49-F238E27FC236}">
                <a16:creationId xmlns:a16="http://schemas.microsoft.com/office/drawing/2014/main" id="{C6B6AC29-196F-B5CC-3ADD-322B19A438D0}"/>
              </a:ext>
            </a:extLst>
          </p:cNvPr>
          <p:cNvSpPr txBox="1"/>
          <p:nvPr/>
        </p:nvSpPr>
        <p:spPr>
          <a:xfrm>
            <a:off x="701770" y="3904481"/>
            <a:ext cx="11176637" cy="646331"/>
          </a:xfrm>
          <a:prstGeom prst="rect">
            <a:avLst/>
          </a:prstGeom>
          <a:noFill/>
        </p:spPr>
        <p:txBody>
          <a:bodyPr wrap="square">
            <a:spAutoFit/>
          </a:bodyPr>
          <a:lstStyle/>
          <a:p>
            <a:endParaRPr lang="en-US" dirty="0"/>
          </a:p>
          <a:p>
            <a:r>
              <a:rPr lang="en-US" dirty="0"/>
              <a:t> </a:t>
            </a:r>
            <a:endParaRPr lang="it-IT" dirty="0"/>
          </a:p>
        </p:txBody>
      </p:sp>
      <p:sp>
        <p:nvSpPr>
          <p:cNvPr id="12" name="TextBox 11">
            <a:extLst>
              <a:ext uri="{FF2B5EF4-FFF2-40B4-BE49-F238E27FC236}">
                <a16:creationId xmlns:a16="http://schemas.microsoft.com/office/drawing/2014/main" id="{900A15A8-580C-27DA-9968-014747380685}"/>
              </a:ext>
            </a:extLst>
          </p:cNvPr>
          <p:cNvSpPr txBox="1"/>
          <p:nvPr/>
        </p:nvSpPr>
        <p:spPr>
          <a:xfrm>
            <a:off x="6350000" y="893372"/>
            <a:ext cx="6096000" cy="369332"/>
          </a:xfrm>
          <a:prstGeom prst="rect">
            <a:avLst/>
          </a:prstGeom>
          <a:noFill/>
        </p:spPr>
        <p:txBody>
          <a:bodyPr wrap="square">
            <a:spAutoFit/>
          </a:bodyPr>
          <a:lstStyle/>
          <a:p>
            <a:r>
              <a:rPr lang="it-IT" dirty="0"/>
              <a:t>Crop type map, Senegal 2018</a:t>
            </a:r>
          </a:p>
        </p:txBody>
      </p:sp>
      <p:pic>
        <p:nvPicPr>
          <p:cNvPr id="4" name="Picture 3">
            <a:extLst>
              <a:ext uri="{FF2B5EF4-FFF2-40B4-BE49-F238E27FC236}">
                <a16:creationId xmlns:a16="http://schemas.microsoft.com/office/drawing/2014/main" id="{D5F8BC47-BB85-990C-0E53-40D820C74F2F}"/>
              </a:ext>
            </a:extLst>
          </p:cNvPr>
          <p:cNvPicPr>
            <a:picLocks noChangeAspect="1"/>
          </p:cNvPicPr>
          <p:nvPr/>
        </p:nvPicPr>
        <p:blipFill>
          <a:blip r:embed="rId3"/>
          <a:stretch>
            <a:fillRect/>
          </a:stretch>
        </p:blipFill>
        <p:spPr>
          <a:xfrm>
            <a:off x="5375294" y="1573546"/>
            <a:ext cx="6715820" cy="4454178"/>
          </a:xfrm>
          <a:prstGeom prst="rect">
            <a:avLst/>
          </a:prstGeom>
        </p:spPr>
      </p:pic>
      <p:sp>
        <p:nvSpPr>
          <p:cNvPr id="11" name="TextBox 10">
            <a:extLst>
              <a:ext uri="{FF2B5EF4-FFF2-40B4-BE49-F238E27FC236}">
                <a16:creationId xmlns:a16="http://schemas.microsoft.com/office/drawing/2014/main" id="{ABBFBDC1-52B8-6EA7-A03C-F5F7356BE831}"/>
              </a:ext>
            </a:extLst>
          </p:cNvPr>
          <p:cNvSpPr txBox="1"/>
          <p:nvPr/>
        </p:nvSpPr>
        <p:spPr>
          <a:xfrm>
            <a:off x="0" y="4128741"/>
            <a:ext cx="5588000" cy="2462213"/>
          </a:xfrm>
          <a:prstGeom prst="rect">
            <a:avLst/>
          </a:prstGeom>
          <a:noFill/>
        </p:spPr>
        <p:txBody>
          <a:bodyPr wrap="square">
            <a:spAutoFit/>
          </a:bodyPr>
          <a:lstStyle/>
          <a:p>
            <a:pPr algn="just"/>
            <a:endParaRPr lang="en-US" sz="2200" dirty="0"/>
          </a:p>
          <a:p>
            <a:pPr algn="just"/>
            <a:r>
              <a:rPr lang="en-US" sz="2200" dirty="0"/>
              <a:t>Application of crop type maps:</a:t>
            </a:r>
          </a:p>
          <a:p>
            <a:pPr indent="-342900" algn="just">
              <a:buAutoNum type="arabicParenR"/>
            </a:pPr>
            <a:r>
              <a:rPr lang="en-US" sz="2200" dirty="0"/>
              <a:t>Early estimates of crop statistics</a:t>
            </a:r>
          </a:p>
          <a:p>
            <a:pPr indent="-342900" algn="just">
              <a:buAutoNum type="arabicParenR"/>
            </a:pPr>
            <a:r>
              <a:rPr lang="en-US" sz="2200" dirty="0"/>
              <a:t>Real time monitoring of crop health</a:t>
            </a:r>
          </a:p>
          <a:p>
            <a:pPr indent="-342900" algn="just">
              <a:buAutoNum type="arabicParenR"/>
            </a:pPr>
            <a:r>
              <a:rPr lang="en-US" sz="2200" dirty="0"/>
              <a:t>Disaster impact assessments</a:t>
            </a:r>
          </a:p>
          <a:p>
            <a:pPr indent="-342900" algn="just">
              <a:buAutoNum type="arabicParenR"/>
            </a:pPr>
            <a:r>
              <a:rPr lang="en-US" sz="2200" dirty="0"/>
              <a:t>Prediction of market price</a:t>
            </a:r>
          </a:p>
          <a:p>
            <a:pPr indent="-342900" algn="just">
              <a:buAutoNum type="arabicParenR"/>
            </a:pPr>
            <a:r>
              <a:rPr lang="en-US" sz="2200" dirty="0"/>
              <a:t>Decision making for grains import/export </a:t>
            </a:r>
          </a:p>
        </p:txBody>
      </p:sp>
      <p:pic>
        <p:nvPicPr>
          <p:cNvPr id="7" name="Picture 6">
            <a:extLst>
              <a:ext uri="{FF2B5EF4-FFF2-40B4-BE49-F238E27FC236}">
                <a16:creationId xmlns:a16="http://schemas.microsoft.com/office/drawing/2014/main" id="{4DAD0ABD-F72F-4DDA-57B6-381035802F4A}"/>
              </a:ext>
            </a:extLst>
          </p:cNvPr>
          <p:cNvPicPr>
            <a:picLocks noChangeAspect="1"/>
          </p:cNvPicPr>
          <p:nvPr/>
        </p:nvPicPr>
        <p:blipFill>
          <a:blip r:embed="rId4"/>
          <a:stretch>
            <a:fillRect/>
          </a:stretch>
        </p:blipFill>
        <p:spPr>
          <a:xfrm>
            <a:off x="4768553" y="4658643"/>
            <a:ext cx="6635572" cy="1640323"/>
          </a:xfrm>
          <a:prstGeom prst="rect">
            <a:avLst/>
          </a:prstGeom>
        </p:spPr>
      </p:pic>
    </p:spTree>
    <p:extLst>
      <p:ext uri="{BB962C8B-B14F-4D97-AF65-F5344CB8AC3E}">
        <p14:creationId xmlns:p14="http://schemas.microsoft.com/office/powerpoint/2010/main" val="215054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08D14-FCFD-C551-DAD4-41925771283B}"/>
              </a:ext>
            </a:extLst>
          </p:cNvPr>
          <p:cNvSpPr>
            <a:spLocks noGrp="1"/>
          </p:cNvSpPr>
          <p:nvPr>
            <p:ph type="title"/>
          </p:nvPr>
        </p:nvSpPr>
        <p:spPr>
          <a:xfrm>
            <a:off x="-1" y="0"/>
            <a:ext cx="11025051" cy="1499616"/>
          </a:xfrm>
          <a:solidFill>
            <a:schemeClr val="bg1"/>
          </a:solidFill>
        </p:spPr>
        <p:txBody>
          <a:bodyPr>
            <a:normAutofit/>
          </a:bodyPr>
          <a:lstStyle/>
          <a:p>
            <a:r>
              <a:rPr lang="it-IT" sz="4400" dirty="0" smtClean="0">
                <a:solidFill>
                  <a:schemeClr val="accent5"/>
                </a:solidFill>
              </a:rPr>
              <a:t>LCLU maps and SDG’s</a:t>
            </a:r>
            <a:r>
              <a:rPr lang="it-IT" sz="4000" dirty="0"/>
              <a:t/>
            </a:r>
            <a:br>
              <a:rPr lang="it-IT" sz="4000" dirty="0"/>
            </a:br>
            <a:r>
              <a:rPr lang="en-US" sz="3700" b="1" dirty="0">
                <a:solidFill>
                  <a:srgbClr val="498FCF"/>
                </a:solidFill>
              </a:rPr>
              <a:t> </a:t>
            </a:r>
            <a:endParaRPr lang="it-IT" sz="3700" b="1" dirty="0">
              <a:solidFill>
                <a:srgbClr val="498FCF"/>
              </a:solidFill>
            </a:endParaRPr>
          </a:p>
        </p:txBody>
      </p:sp>
      <p:pic>
        <p:nvPicPr>
          <p:cNvPr id="3" name="Picture 2"/>
          <p:cNvPicPr>
            <a:picLocks noChangeAspect="1"/>
          </p:cNvPicPr>
          <p:nvPr/>
        </p:nvPicPr>
        <p:blipFill>
          <a:blip r:embed="rId3"/>
          <a:stretch>
            <a:fillRect/>
          </a:stretch>
        </p:blipFill>
        <p:spPr>
          <a:xfrm>
            <a:off x="129362" y="849977"/>
            <a:ext cx="3368505" cy="4403407"/>
          </a:xfrm>
          <a:prstGeom prst="rect">
            <a:avLst/>
          </a:prstGeom>
        </p:spPr>
      </p:pic>
      <p:pic>
        <p:nvPicPr>
          <p:cNvPr id="11" name="Picture 10"/>
          <p:cNvPicPr>
            <a:picLocks noChangeAspect="1"/>
          </p:cNvPicPr>
          <p:nvPr/>
        </p:nvPicPr>
        <p:blipFill>
          <a:blip r:embed="rId4"/>
          <a:stretch>
            <a:fillRect/>
          </a:stretch>
        </p:blipFill>
        <p:spPr>
          <a:xfrm>
            <a:off x="3627230" y="849977"/>
            <a:ext cx="4546162" cy="5997229"/>
          </a:xfrm>
          <a:prstGeom prst="rect">
            <a:avLst/>
          </a:prstGeom>
          <a:ln>
            <a:solidFill>
              <a:srgbClr val="A6A6A6"/>
            </a:solidFill>
          </a:ln>
        </p:spPr>
      </p:pic>
      <p:pic>
        <p:nvPicPr>
          <p:cNvPr id="12" name="Picture 11"/>
          <p:cNvPicPr>
            <a:picLocks noChangeAspect="1"/>
          </p:cNvPicPr>
          <p:nvPr/>
        </p:nvPicPr>
        <p:blipFill>
          <a:blip r:embed="rId5"/>
          <a:stretch>
            <a:fillRect/>
          </a:stretch>
        </p:blipFill>
        <p:spPr>
          <a:xfrm>
            <a:off x="1705847" y="1408990"/>
            <a:ext cx="8873876" cy="4694371"/>
          </a:xfrm>
          <a:prstGeom prst="rect">
            <a:avLst/>
          </a:prstGeom>
          <a:ln>
            <a:solidFill>
              <a:srgbClr val="A6A6A6"/>
            </a:solidFill>
          </a:ln>
        </p:spPr>
      </p:pic>
      <p:pic>
        <p:nvPicPr>
          <p:cNvPr id="10" name="Picture 9"/>
          <p:cNvPicPr>
            <a:picLocks noChangeAspect="1"/>
          </p:cNvPicPr>
          <p:nvPr/>
        </p:nvPicPr>
        <p:blipFill>
          <a:blip r:embed="rId6"/>
          <a:stretch>
            <a:fillRect/>
          </a:stretch>
        </p:blipFill>
        <p:spPr>
          <a:xfrm>
            <a:off x="129362" y="849977"/>
            <a:ext cx="11801460" cy="4874925"/>
          </a:xfrm>
          <a:prstGeom prst="rect">
            <a:avLst/>
          </a:prstGeom>
          <a:ln>
            <a:solidFill>
              <a:srgbClr val="A6A6A6"/>
            </a:solidFill>
          </a:ln>
        </p:spPr>
      </p:pic>
      <p:sp>
        <p:nvSpPr>
          <p:cNvPr id="13" name="Right Arrow 12"/>
          <p:cNvSpPr/>
          <p:nvPr/>
        </p:nvSpPr>
        <p:spPr>
          <a:xfrm>
            <a:off x="4638675" y="4114800"/>
            <a:ext cx="4343400" cy="4476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SDG 15.4.2 reporting</a:t>
            </a:r>
            <a:endParaRPr lang="en-US" dirty="0"/>
          </a:p>
        </p:txBody>
      </p:sp>
    </p:spTree>
    <p:extLst>
      <p:ext uri="{BB962C8B-B14F-4D97-AF65-F5344CB8AC3E}">
        <p14:creationId xmlns:p14="http://schemas.microsoft.com/office/powerpoint/2010/main" val="188844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194971-2F2D-44B0-8AE6-FF2DCCEE0A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5">
            <a:extLst>
              <a:ext uri="{FF2B5EF4-FFF2-40B4-BE49-F238E27FC236}">
                <a16:creationId xmlns:a16="http://schemas.microsoft.com/office/drawing/2014/main" id="{1FF9A61E-EB11-4C46-82E1-3E00A3B4B4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5E564EB3-35F2-4EFF-87DC-642DC020526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83E24CA-3560-4B77-9F4B-793BE2A6DEC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duotone>
                <a:schemeClr val="accent1">
                  <a:shade val="45000"/>
                  <a:satMod val="135000"/>
                </a:schemeClr>
                <a:prstClr val="white"/>
              </a:duotone>
            </a:blip>
            <a:srcRect/>
            <a:tile tx="-444500" ty="-127000" sx="50000" sy="50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36A995F0-906C-4573-A739-16EED217D8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9343" y="620720"/>
            <a:ext cx="6442480" cy="55931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F702A35D-6A8B-7056-D677-07EE86E121F3}"/>
              </a:ext>
            </a:extLst>
          </p:cNvPr>
          <p:cNvSpPr>
            <a:spLocks noGrp="1"/>
          </p:cNvSpPr>
          <p:nvPr>
            <p:ph type="title"/>
          </p:nvPr>
        </p:nvSpPr>
        <p:spPr>
          <a:xfrm>
            <a:off x="5590120" y="1105351"/>
            <a:ext cx="5539434" cy="3023981"/>
          </a:xfrm>
        </p:spPr>
        <p:txBody>
          <a:bodyPr vert="horz" lIns="91440" tIns="45720" rIns="91440" bIns="45720" rtlCol="0" anchor="b">
            <a:normAutofit/>
          </a:bodyPr>
          <a:lstStyle/>
          <a:p>
            <a:r>
              <a:rPr lang="en-US" sz="4400" spc="200" dirty="0" smtClean="0">
                <a:solidFill>
                  <a:schemeClr val="bg1"/>
                </a:solidFill>
              </a:rPr>
              <a:t>Global and national land cover and land use maps</a:t>
            </a:r>
            <a:endParaRPr lang="en-US" sz="4400" spc="200" dirty="0">
              <a:solidFill>
                <a:schemeClr val="bg1"/>
              </a:solidFill>
            </a:endParaRPr>
          </a:p>
        </p:txBody>
      </p:sp>
      <p:cxnSp>
        <p:nvCxnSpPr>
          <p:cNvPr id="21" name="Straight Connector 20">
            <a:extLst>
              <a:ext uri="{FF2B5EF4-FFF2-40B4-BE49-F238E27FC236}">
                <a16:creationId xmlns:a16="http://schemas.microsoft.com/office/drawing/2014/main" id="{C3F5F06D-7250-43A5-9B61-0B7F1FD7E39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09960" y="4214336"/>
            <a:ext cx="51206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Logo, icon, company name&#10;&#10;Description automatically generated">
            <a:extLst>
              <a:ext uri="{FF2B5EF4-FFF2-40B4-BE49-F238E27FC236}">
                <a16:creationId xmlns:a16="http://schemas.microsoft.com/office/drawing/2014/main" id="{100B3452-636D-4DBF-3F41-6F2CE7BF4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2814" y="6086901"/>
            <a:ext cx="604671" cy="612045"/>
          </a:xfrm>
          <a:prstGeom prst="rect">
            <a:avLst/>
          </a:prstGeom>
        </p:spPr>
      </p:pic>
    </p:spTree>
    <p:extLst>
      <p:ext uri="{BB962C8B-B14F-4D97-AF65-F5344CB8AC3E}">
        <p14:creationId xmlns:p14="http://schemas.microsoft.com/office/powerpoint/2010/main" val="28505294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4BE5FD6-6C90-8E75-F4A1-A080FE0EEA93}"/>
              </a:ext>
            </a:extLst>
          </p:cNvPr>
          <p:cNvSpPr>
            <a:spLocks noGrp="1"/>
          </p:cNvSpPr>
          <p:nvPr>
            <p:ph type="title"/>
          </p:nvPr>
        </p:nvSpPr>
        <p:spPr>
          <a:xfrm>
            <a:off x="1235964" y="0"/>
            <a:ext cx="9720072" cy="1499616"/>
          </a:xfrm>
        </p:spPr>
        <p:txBody>
          <a:bodyPr/>
          <a:lstStyle/>
          <a:p>
            <a:r>
              <a:rPr lang="it-IT" sz="5400" dirty="0">
                <a:solidFill>
                  <a:schemeClr val="accent5"/>
                </a:solidFill>
              </a:rPr>
              <a:t>Global maps</a:t>
            </a:r>
          </a:p>
        </p:txBody>
      </p:sp>
      <p:pic>
        <p:nvPicPr>
          <p:cNvPr id="19" name="Picture 18" descr="A map of the world&#10;&#10;Description automatically generated with medium confidence">
            <a:extLst>
              <a:ext uri="{FF2B5EF4-FFF2-40B4-BE49-F238E27FC236}">
                <a16:creationId xmlns:a16="http://schemas.microsoft.com/office/drawing/2014/main" id="{9DF2E9D9-864F-F355-1699-606CF9847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70" y="1227907"/>
            <a:ext cx="5610030" cy="3141617"/>
          </a:xfrm>
          <a:prstGeom prst="rect">
            <a:avLst/>
          </a:prstGeom>
        </p:spPr>
      </p:pic>
      <p:sp>
        <p:nvSpPr>
          <p:cNvPr id="20" name="TextBox 19">
            <a:extLst>
              <a:ext uri="{FF2B5EF4-FFF2-40B4-BE49-F238E27FC236}">
                <a16:creationId xmlns:a16="http://schemas.microsoft.com/office/drawing/2014/main" id="{954D6550-86FB-A867-A645-9411F0EBB945}"/>
              </a:ext>
            </a:extLst>
          </p:cNvPr>
          <p:cNvSpPr txBox="1"/>
          <p:nvPr/>
        </p:nvSpPr>
        <p:spPr>
          <a:xfrm>
            <a:off x="6230984" y="0"/>
            <a:ext cx="5791490" cy="6740307"/>
          </a:xfrm>
          <a:prstGeom prst="rect">
            <a:avLst/>
          </a:prstGeom>
          <a:noFill/>
        </p:spPr>
        <p:txBody>
          <a:bodyPr wrap="square" rtlCol="0">
            <a:spAutoFit/>
          </a:bodyPr>
          <a:lstStyle/>
          <a:p>
            <a:r>
              <a:rPr lang="it-IT" sz="2400" b="1" dirty="0" smtClean="0"/>
              <a:t>Pros:</a:t>
            </a:r>
            <a:endParaRPr lang="it-IT" sz="2400" b="1" dirty="0"/>
          </a:p>
          <a:p>
            <a:pPr marL="342900" indent="-342900">
              <a:buFont typeface="Arial" panose="020B0604020202020204" pitchFamily="34" charset="0"/>
              <a:buChar char="•"/>
            </a:pPr>
            <a:r>
              <a:rPr lang="it-IT" sz="2400" dirty="0" smtClean="0"/>
              <a:t>Wide availability: e.g. ESA WorldCover, ESA </a:t>
            </a:r>
            <a:r>
              <a:rPr lang="it-IT" sz="2400" dirty="0"/>
              <a:t>CCI, Copernicus, GlobeLand30, FROM-GLC30, etc. </a:t>
            </a:r>
          </a:p>
          <a:p>
            <a:pPr marL="285750" indent="-285750">
              <a:buFont typeface="Arial" panose="020B0604020202020204" pitchFamily="34" charset="0"/>
              <a:buChar char="•"/>
            </a:pPr>
            <a:r>
              <a:rPr lang="it-IT" sz="2400" dirty="0"/>
              <a:t>Available from 1992 </a:t>
            </a:r>
            <a:r>
              <a:rPr lang="it-IT" sz="2400" dirty="0" smtClean="0"/>
              <a:t>through 2021</a:t>
            </a:r>
            <a:endParaRPr lang="it-IT" sz="2400" dirty="0"/>
          </a:p>
          <a:p>
            <a:pPr marL="285750" indent="-285750">
              <a:buFont typeface="Arial" panose="020B0604020202020204" pitchFamily="34" charset="0"/>
              <a:buChar char="•"/>
            </a:pPr>
            <a:r>
              <a:rPr lang="it-IT" sz="2400" dirty="0"/>
              <a:t>Medium to high resolution (1km to </a:t>
            </a:r>
            <a:r>
              <a:rPr lang="it-IT" sz="2400" dirty="0" smtClean="0"/>
              <a:t>10m</a:t>
            </a:r>
            <a:r>
              <a:rPr lang="it-IT" sz="2400" dirty="0"/>
              <a:t>)</a:t>
            </a:r>
          </a:p>
          <a:p>
            <a:pPr marL="285750" indent="-285750">
              <a:buFont typeface="Arial" panose="020B0604020202020204" pitchFamily="34" charset="0"/>
              <a:buChar char="•"/>
            </a:pPr>
            <a:r>
              <a:rPr lang="it-IT" sz="2400" dirty="0"/>
              <a:t>Strong consistency at </a:t>
            </a:r>
            <a:r>
              <a:rPr lang="it-IT" sz="2400" dirty="0" smtClean="0"/>
              <a:t>a global </a:t>
            </a:r>
            <a:r>
              <a:rPr lang="it-IT" sz="2400" dirty="0"/>
              <a:t>scale, </a:t>
            </a:r>
            <a:r>
              <a:rPr lang="it-IT" sz="2400" dirty="0" smtClean="0"/>
              <a:t>but </a:t>
            </a:r>
            <a:r>
              <a:rPr lang="it-IT" sz="2400" dirty="0"/>
              <a:t>large </a:t>
            </a:r>
            <a:r>
              <a:rPr lang="it-IT" sz="2400" dirty="0" smtClean="0"/>
              <a:t>deviations </a:t>
            </a:r>
            <a:r>
              <a:rPr lang="it-IT" sz="2400" dirty="0"/>
              <a:t>at </a:t>
            </a:r>
            <a:r>
              <a:rPr lang="it-IT" sz="2400" dirty="0" smtClean="0"/>
              <a:t>the regional scale.</a:t>
            </a:r>
          </a:p>
          <a:p>
            <a:pPr marL="285750" indent="-285750">
              <a:buFont typeface="Arial" panose="020B0604020202020204" pitchFamily="34" charset="0"/>
              <a:buChar char="•"/>
            </a:pPr>
            <a:r>
              <a:rPr lang="it-IT" sz="2400" dirty="0" smtClean="0"/>
              <a:t>Overall </a:t>
            </a:r>
            <a:r>
              <a:rPr lang="it-IT" sz="2400" dirty="0"/>
              <a:t>accuracy at </a:t>
            </a:r>
            <a:r>
              <a:rPr lang="it-IT" sz="2400" dirty="0" smtClean="0"/>
              <a:t>the global </a:t>
            </a:r>
            <a:r>
              <a:rPr lang="it-IT" sz="2400" dirty="0"/>
              <a:t>level </a:t>
            </a:r>
            <a:r>
              <a:rPr lang="it-IT" sz="2400" dirty="0" smtClean="0"/>
              <a:t>is from </a:t>
            </a:r>
            <a:r>
              <a:rPr lang="it-IT" sz="2400" dirty="0"/>
              <a:t>72% to </a:t>
            </a:r>
            <a:r>
              <a:rPr lang="it-IT" sz="2400" dirty="0" smtClean="0"/>
              <a:t>76%. </a:t>
            </a:r>
          </a:p>
          <a:p>
            <a:pPr marL="285750" indent="-285750">
              <a:buFont typeface="Arial" panose="020B0604020202020204" pitchFamily="34" charset="0"/>
              <a:buChar char="•"/>
            </a:pPr>
            <a:endParaRPr lang="it-IT" sz="2400" dirty="0" smtClean="0"/>
          </a:p>
          <a:p>
            <a:r>
              <a:rPr lang="it-IT" sz="2400" b="1" dirty="0" smtClean="0"/>
              <a:t>Cons:</a:t>
            </a:r>
          </a:p>
          <a:p>
            <a:pPr marL="285750" indent="-285750">
              <a:buFont typeface="Arial" panose="020B0604020202020204" pitchFamily="34" charset="0"/>
              <a:buChar char="•"/>
            </a:pPr>
            <a:r>
              <a:rPr lang="it-IT" sz="2400" dirty="0" smtClean="0"/>
              <a:t>Low accuracy at the regional scale and very low at the national </a:t>
            </a:r>
            <a:r>
              <a:rPr lang="it-IT" sz="2400" dirty="0"/>
              <a:t>level</a:t>
            </a:r>
          </a:p>
          <a:p>
            <a:pPr marL="285750" indent="-285750">
              <a:buFont typeface="Arial" panose="020B0604020202020204" pitchFamily="34" charset="0"/>
              <a:buChar char="•"/>
            </a:pPr>
            <a:r>
              <a:rPr lang="it-IT" sz="2400" dirty="0" smtClean="0"/>
              <a:t>The legend </a:t>
            </a:r>
            <a:r>
              <a:rPr lang="it-IT" sz="2400" dirty="0"/>
              <a:t>may not satisfy national requirements</a:t>
            </a:r>
          </a:p>
          <a:p>
            <a:pPr marL="285750" indent="-285750">
              <a:buFont typeface="Arial" panose="020B0604020202020204" pitchFamily="34" charset="0"/>
              <a:buChar char="•"/>
            </a:pPr>
            <a:r>
              <a:rPr lang="it-IT" sz="2400" dirty="0"/>
              <a:t>Minor </a:t>
            </a:r>
            <a:r>
              <a:rPr lang="it-IT" sz="2400" dirty="0" smtClean="0"/>
              <a:t>LC/LU classes </a:t>
            </a:r>
            <a:r>
              <a:rPr lang="it-IT" sz="2400" dirty="0"/>
              <a:t>are underestimated </a:t>
            </a:r>
          </a:p>
          <a:p>
            <a:endParaRPr lang="it-IT" sz="2400" dirty="0"/>
          </a:p>
        </p:txBody>
      </p:sp>
    </p:spTree>
    <p:extLst>
      <p:ext uri="{BB962C8B-B14F-4D97-AF65-F5344CB8AC3E}">
        <p14:creationId xmlns:p14="http://schemas.microsoft.com/office/powerpoint/2010/main" val="41269048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B0E80B2A-6464-55A3-F8FE-3D5931A2F317}"/>
              </a:ext>
            </a:extLst>
          </p:cNvPr>
          <p:cNvSpPr txBox="1">
            <a:spLocks/>
          </p:cNvSpPr>
          <p:nvPr/>
        </p:nvSpPr>
        <p:spPr>
          <a:xfrm>
            <a:off x="1131690" y="65973"/>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it-IT" sz="5400" dirty="0">
                <a:solidFill>
                  <a:schemeClr val="accent5"/>
                </a:solidFill>
              </a:rPr>
              <a:t>NAtional </a:t>
            </a:r>
            <a:r>
              <a:rPr lang="it-IT" sz="5400" dirty="0" smtClean="0">
                <a:solidFill>
                  <a:schemeClr val="accent5"/>
                </a:solidFill>
              </a:rPr>
              <a:t>LC maps</a:t>
            </a:r>
            <a:endParaRPr lang="it-IT" sz="5400" dirty="0">
              <a:solidFill>
                <a:schemeClr val="accent5"/>
              </a:solidFill>
            </a:endParaRPr>
          </a:p>
        </p:txBody>
      </p:sp>
      <p:sp>
        <p:nvSpPr>
          <p:cNvPr id="6" name="TextBox 5">
            <a:extLst>
              <a:ext uri="{FF2B5EF4-FFF2-40B4-BE49-F238E27FC236}">
                <a16:creationId xmlns:a16="http://schemas.microsoft.com/office/drawing/2014/main" id="{5053B369-D0A3-71CC-5AAD-E768055909ED}"/>
              </a:ext>
            </a:extLst>
          </p:cNvPr>
          <p:cNvSpPr txBox="1"/>
          <p:nvPr/>
        </p:nvSpPr>
        <p:spPr>
          <a:xfrm>
            <a:off x="5991726" y="179805"/>
            <a:ext cx="6200274" cy="6370975"/>
          </a:xfrm>
          <a:prstGeom prst="rect">
            <a:avLst/>
          </a:prstGeom>
          <a:noFill/>
        </p:spPr>
        <p:txBody>
          <a:bodyPr wrap="square" rtlCol="0">
            <a:spAutoFit/>
          </a:bodyPr>
          <a:lstStyle/>
          <a:p>
            <a:r>
              <a:rPr lang="it-IT" sz="2400" b="1" dirty="0"/>
              <a:t>National Maps</a:t>
            </a:r>
          </a:p>
          <a:p>
            <a:r>
              <a:rPr lang="it-IT" sz="2400" dirty="0"/>
              <a:t>Pros</a:t>
            </a:r>
          </a:p>
          <a:p>
            <a:pPr marL="342900" indent="-342900">
              <a:buFont typeface="Arial" panose="020B0604020202020204" pitchFamily="34" charset="0"/>
              <a:buChar char="•"/>
            </a:pPr>
            <a:r>
              <a:rPr lang="it-IT" sz="2400" dirty="0"/>
              <a:t>High spatial accuracy and thematic accuracy</a:t>
            </a:r>
          </a:p>
          <a:p>
            <a:pPr marL="342900" indent="-342900">
              <a:buFont typeface="Arial" panose="020B0604020202020204" pitchFamily="34" charset="0"/>
              <a:buChar char="•"/>
            </a:pPr>
            <a:r>
              <a:rPr lang="it-IT" sz="2400" dirty="0"/>
              <a:t>Legend contains classes which satisfy national </a:t>
            </a:r>
            <a:r>
              <a:rPr lang="it-IT" sz="2400" dirty="0" smtClean="0"/>
              <a:t>requirements</a:t>
            </a:r>
          </a:p>
          <a:p>
            <a:endParaRPr lang="it-IT" sz="2400" dirty="0"/>
          </a:p>
          <a:p>
            <a:r>
              <a:rPr lang="it-IT" sz="2400" dirty="0"/>
              <a:t>Cons</a:t>
            </a:r>
          </a:p>
          <a:p>
            <a:pPr marL="342900" indent="-342900">
              <a:buFont typeface="Arial" panose="020B0604020202020204" pitchFamily="34" charset="0"/>
              <a:buChar char="•"/>
            </a:pPr>
            <a:r>
              <a:rPr lang="it-IT" sz="2400" dirty="0"/>
              <a:t>Maps are </a:t>
            </a:r>
            <a:r>
              <a:rPr lang="it-IT" sz="2400" dirty="0" smtClean="0"/>
              <a:t>often </a:t>
            </a:r>
            <a:r>
              <a:rPr lang="it-IT" sz="2400" dirty="0"/>
              <a:t>old and are not </a:t>
            </a:r>
            <a:r>
              <a:rPr lang="it-IT" sz="2400" dirty="0" smtClean="0"/>
              <a:t>not kept up-to-date regularly</a:t>
            </a:r>
            <a:endParaRPr lang="it-IT" sz="2400" dirty="0"/>
          </a:p>
          <a:p>
            <a:pPr marL="342900" indent="-342900">
              <a:buFont typeface="Arial" panose="020B0604020202020204" pitchFamily="34" charset="0"/>
              <a:buChar char="•"/>
            </a:pPr>
            <a:r>
              <a:rPr lang="it-IT" sz="2400" dirty="0"/>
              <a:t>Only few </a:t>
            </a:r>
            <a:r>
              <a:rPr lang="it-IT" sz="2400" dirty="0" smtClean="0"/>
              <a:t>countries in the world </a:t>
            </a:r>
            <a:r>
              <a:rPr lang="it-IT" sz="2400" dirty="0"/>
              <a:t>produce their national land cover maps on a regular bases </a:t>
            </a:r>
          </a:p>
          <a:p>
            <a:pPr marL="342900" indent="-342900">
              <a:buFont typeface="Arial" panose="020B0604020202020204" pitchFamily="34" charset="0"/>
              <a:buChar char="•"/>
            </a:pPr>
            <a:r>
              <a:rPr lang="it-IT" sz="2400" dirty="0"/>
              <a:t>Uncertainty in accuracy </a:t>
            </a:r>
            <a:r>
              <a:rPr lang="it-IT" sz="2400" dirty="0" smtClean="0"/>
              <a:t>measures</a:t>
            </a:r>
            <a:endParaRPr lang="it-IT" sz="2400" dirty="0"/>
          </a:p>
          <a:p>
            <a:pPr marL="342900" indent="-342900">
              <a:buFont typeface="Arial" panose="020B0604020202020204" pitchFamily="34" charset="0"/>
              <a:buChar char="•"/>
            </a:pPr>
            <a:r>
              <a:rPr lang="it-IT" sz="2400" dirty="0"/>
              <a:t>H</a:t>
            </a:r>
            <a:r>
              <a:rPr lang="it-IT" sz="2400" dirty="0" smtClean="0"/>
              <a:t>eterogeneity </a:t>
            </a:r>
            <a:r>
              <a:rPr lang="it-IT" sz="2400" dirty="0"/>
              <a:t>methods and data among different countries</a:t>
            </a:r>
            <a:r>
              <a:rPr lang="it-IT" sz="2400" dirty="0" smtClean="0"/>
              <a:t>.</a:t>
            </a:r>
            <a:endParaRPr lang="it-IT" sz="2400" dirty="0"/>
          </a:p>
          <a:p>
            <a:pPr marL="342900" indent="-342900">
              <a:buFont typeface="Arial" panose="020B0604020202020204" pitchFamily="34" charset="0"/>
              <a:buChar char="•"/>
            </a:pPr>
            <a:r>
              <a:rPr lang="it-IT" sz="2400" dirty="0" smtClean="0"/>
              <a:t>Many of the maps are produced under the auspices of specific projects by third parties that come to an end.</a:t>
            </a:r>
            <a:endParaRPr lang="it-IT" sz="2400" dirty="0"/>
          </a:p>
        </p:txBody>
      </p:sp>
      <p:grpSp>
        <p:nvGrpSpPr>
          <p:cNvPr id="9" name="Group 8">
            <a:extLst>
              <a:ext uri="{FF2B5EF4-FFF2-40B4-BE49-F238E27FC236}">
                <a16:creationId xmlns:a16="http://schemas.microsoft.com/office/drawing/2014/main" id="{07323980-465D-8172-37B3-77FFB51DF7D7}"/>
              </a:ext>
            </a:extLst>
          </p:cNvPr>
          <p:cNvGrpSpPr/>
          <p:nvPr/>
        </p:nvGrpSpPr>
        <p:grpSpPr>
          <a:xfrm>
            <a:off x="767219" y="1837727"/>
            <a:ext cx="5352747" cy="4637757"/>
            <a:chOff x="767219" y="1837727"/>
            <a:chExt cx="5352747" cy="4637757"/>
          </a:xfrm>
        </p:grpSpPr>
        <p:pic>
          <p:nvPicPr>
            <p:cNvPr id="3" name="Picture 2" descr="Map&#10;&#10;Description automatically generated">
              <a:extLst>
                <a:ext uri="{FF2B5EF4-FFF2-40B4-BE49-F238E27FC236}">
                  <a16:creationId xmlns:a16="http://schemas.microsoft.com/office/drawing/2014/main" id="{2F580936-D3C5-9A63-A640-D50435F6B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69" y="1837727"/>
              <a:ext cx="3695310" cy="4112352"/>
            </a:xfrm>
            <a:prstGeom prst="rect">
              <a:avLst/>
            </a:prstGeom>
          </p:spPr>
        </p:pic>
        <p:sp>
          <p:nvSpPr>
            <p:cNvPr id="7" name="TextBox 6">
              <a:extLst>
                <a:ext uri="{FF2B5EF4-FFF2-40B4-BE49-F238E27FC236}">
                  <a16:creationId xmlns:a16="http://schemas.microsoft.com/office/drawing/2014/main" id="{D0622393-A246-7664-8FBB-E1ED69653C94}"/>
                </a:ext>
              </a:extLst>
            </p:cNvPr>
            <p:cNvSpPr txBox="1"/>
            <p:nvPr/>
          </p:nvSpPr>
          <p:spPr>
            <a:xfrm>
              <a:off x="767219" y="5829153"/>
              <a:ext cx="5352747" cy="646331"/>
            </a:xfrm>
            <a:prstGeom prst="rect">
              <a:avLst/>
            </a:prstGeom>
            <a:noFill/>
          </p:spPr>
          <p:txBody>
            <a:bodyPr wrap="none" rtlCol="0">
              <a:spAutoFit/>
            </a:bodyPr>
            <a:lstStyle/>
            <a:p>
              <a:r>
                <a:rPr lang="en-US" sz="1800" dirty="0" smtClean="0">
                  <a:effectLst/>
                  <a:latin typeface="Arial" panose="020B0604020202020204" pitchFamily="34" charset="0"/>
                  <a:cs typeface="Arial" panose="020B0604020202020204" pitchFamily="34" charset="0"/>
                </a:rPr>
                <a:t>Brazil, 2000 </a:t>
              </a:r>
              <a:r>
                <a:rPr lang="en-US" sz="1800" dirty="0">
                  <a:effectLst/>
                  <a:latin typeface="Arial" panose="020B0604020202020204" pitchFamily="34" charset="0"/>
                  <a:cs typeface="Arial" panose="020B0604020202020204" pitchFamily="34" charset="0"/>
                </a:rPr>
                <a:t>2010, 2012, 2014, 2016, 2018, IBGE. </a:t>
              </a:r>
            </a:p>
            <a:p>
              <a:r>
                <a:rPr lang="en-US" dirty="0">
                  <a:latin typeface="Arial" panose="020B0604020202020204" pitchFamily="34" charset="0"/>
                  <a:cs typeface="Arial" panose="020B0604020202020204" pitchFamily="34" charset="0"/>
                </a:rPr>
                <a:t>Landsat 30m.</a:t>
              </a:r>
              <a:endParaRPr lang="it-IT" dirty="0">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7116837B-110D-D493-CE87-621A2946213E}"/>
              </a:ext>
            </a:extLst>
          </p:cNvPr>
          <p:cNvGrpSpPr/>
          <p:nvPr/>
        </p:nvGrpSpPr>
        <p:grpSpPr>
          <a:xfrm>
            <a:off x="645938" y="1250125"/>
            <a:ext cx="5172222" cy="5287555"/>
            <a:chOff x="257387" y="1324144"/>
            <a:chExt cx="5172222" cy="5287555"/>
          </a:xfrm>
          <a:solidFill>
            <a:schemeClr val="bg1"/>
          </a:solidFill>
        </p:grpSpPr>
        <p:pic>
          <p:nvPicPr>
            <p:cNvPr id="14" name="Picture 13">
              <a:extLst>
                <a:ext uri="{FF2B5EF4-FFF2-40B4-BE49-F238E27FC236}">
                  <a16:creationId xmlns:a16="http://schemas.microsoft.com/office/drawing/2014/main" id="{9EDB9D48-6C94-3522-2750-C106B83EA460}"/>
                </a:ext>
              </a:extLst>
            </p:cNvPr>
            <p:cNvPicPr>
              <a:picLocks noChangeAspect="1"/>
            </p:cNvPicPr>
            <p:nvPr/>
          </p:nvPicPr>
          <p:blipFill>
            <a:blip r:embed="rId4"/>
            <a:stretch>
              <a:fillRect/>
            </a:stretch>
          </p:blipFill>
          <p:spPr>
            <a:xfrm>
              <a:off x="257387" y="1324144"/>
              <a:ext cx="4779572" cy="4487779"/>
            </a:xfrm>
            <a:prstGeom prst="rect">
              <a:avLst/>
            </a:prstGeom>
            <a:grpFill/>
          </p:spPr>
        </p:pic>
        <p:sp>
          <p:nvSpPr>
            <p:cNvPr id="16" name="TextBox 15">
              <a:extLst>
                <a:ext uri="{FF2B5EF4-FFF2-40B4-BE49-F238E27FC236}">
                  <a16:creationId xmlns:a16="http://schemas.microsoft.com/office/drawing/2014/main" id="{2A7C2797-565F-6D0A-F726-615DDB1468CD}"/>
                </a:ext>
              </a:extLst>
            </p:cNvPr>
            <p:cNvSpPr txBox="1"/>
            <p:nvPr/>
          </p:nvSpPr>
          <p:spPr>
            <a:xfrm>
              <a:off x="257387" y="5965368"/>
              <a:ext cx="5172222" cy="646331"/>
            </a:xfrm>
            <a:prstGeom prst="rect">
              <a:avLst/>
            </a:prstGeom>
            <a:grpFill/>
          </p:spPr>
          <p:txBody>
            <a:bodyPr wrap="square">
              <a:spAutoFit/>
            </a:bodyPr>
            <a:lstStyle/>
            <a:p>
              <a:r>
                <a:rPr lang="en-US" sz="1800" kern="1200" dirty="0">
                  <a:solidFill>
                    <a:schemeClr val="tx1"/>
                  </a:solidFill>
                  <a:latin typeface="+mn-lt"/>
                  <a:ea typeface="+mn-ea"/>
                  <a:cs typeface="+mn-cs"/>
                </a:rPr>
                <a:t>Mozambique, 2000-2005-2010-2016, </a:t>
              </a:r>
              <a:r>
                <a:rPr lang="en-US" sz="1800" kern="1200" dirty="0" err="1">
                  <a:solidFill>
                    <a:schemeClr val="tx1"/>
                  </a:solidFill>
                  <a:latin typeface="+mn-lt"/>
                  <a:ea typeface="+mn-ea"/>
                  <a:cs typeface="+mn-cs"/>
                </a:rPr>
                <a:t>Nitidae</a:t>
              </a:r>
              <a:r>
                <a:rPr lang="en-US" sz="1800" kern="1200" dirty="0">
                  <a:solidFill>
                    <a:schemeClr val="tx1"/>
                  </a:solidFill>
                  <a:latin typeface="+mn-lt"/>
                  <a:ea typeface="+mn-ea"/>
                  <a:cs typeface="+mn-cs"/>
                </a:rPr>
                <a:t> and CIRAD in the LAUREL project. </a:t>
              </a:r>
              <a:r>
                <a:rPr lang="en-US" dirty="0"/>
                <a:t>Landsat, </a:t>
              </a:r>
              <a:r>
                <a:rPr lang="en-US" dirty="0" smtClean="0"/>
                <a:t>30m.</a:t>
              </a:r>
              <a:endParaRPr lang="it-IT" sz="1800" kern="1200" dirty="0">
                <a:solidFill>
                  <a:schemeClr val="tx1"/>
                </a:solidFill>
                <a:latin typeface="+mn-lt"/>
                <a:ea typeface="+mn-ea"/>
                <a:cs typeface="+mn-cs"/>
              </a:endParaRPr>
            </a:p>
          </p:txBody>
        </p:sp>
      </p:grpSp>
    </p:spTree>
    <p:extLst>
      <p:ext uri="{BB962C8B-B14F-4D97-AF65-F5344CB8AC3E}">
        <p14:creationId xmlns:p14="http://schemas.microsoft.com/office/powerpoint/2010/main" val="401696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194971-2F2D-44B0-8AE6-FF2DCCEE0A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5">
            <a:extLst>
              <a:ext uri="{FF2B5EF4-FFF2-40B4-BE49-F238E27FC236}">
                <a16:creationId xmlns:a16="http://schemas.microsoft.com/office/drawing/2014/main" id="{1FF9A61E-EB11-4C46-82E1-3E00A3B4B4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5E564EB3-35F2-4EFF-87DC-642DC020526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83E24CA-3560-4B77-9F4B-793BE2A6DEC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duotone>
                <a:schemeClr val="accent1">
                  <a:shade val="45000"/>
                  <a:satMod val="135000"/>
                </a:schemeClr>
                <a:prstClr val="white"/>
              </a:duotone>
            </a:blip>
            <a:srcRect/>
            <a:tile tx="-444500" ty="-127000" sx="50000" sy="50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36A995F0-906C-4573-A739-16EED217D8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9343" y="620720"/>
            <a:ext cx="6442480" cy="55931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F702A35D-6A8B-7056-D677-07EE86E121F3}"/>
              </a:ext>
            </a:extLst>
          </p:cNvPr>
          <p:cNvSpPr>
            <a:spLocks noGrp="1"/>
          </p:cNvSpPr>
          <p:nvPr>
            <p:ph type="title"/>
          </p:nvPr>
        </p:nvSpPr>
        <p:spPr>
          <a:xfrm>
            <a:off x="5590120" y="1105351"/>
            <a:ext cx="5477071" cy="3023981"/>
          </a:xfrm>
        </p:spPr>
        <p:txBody>
          <a:bodyPr vert="horz" lIns="91440" tIns="45720" rIns="91440" bIns="45720" rtlCol="0" anchor="b">
            <a:normAutofit/>
          </a:bodyPr>
          <a:lstStyle/>
          <a:p>
            <a:r>
              <a:rPr lang="en-US" sz="4400" spc="200" dirty="0" smtClean="0">
                <a:solidFill>
                  <a:schemeClr val="bg1"/>
                </a:solidFill>
              </a:rPr>
              <a:t>Main challenges to the operational uptake of </a:t>
            </a:r>
            <a:r>
              <a:rPr lang="en-US" sz="4400" spc="200" dirty="0" err="1" smtClean="0">
                <a:solidFill>
                  <a:schemeClr val="bg1"/>
                </a:solidFill>
              </a:rPr>
              <a:t>eo</a:t>
            </a:r>
            <a:r>
              <a:rPr lang="en-US" sz="4400" spc="200" dirty="0" smtClean="0">
                <a:solidFill>
                  <a:schemeClr val="bg1"/>
                </a:solidFill>
              </a:rPr>
              <a:t> in countries for LCLU mapping</a:t>
            </a:r>
            <a:endParaRPr lang="en-US" sz="4400" spc="200" dirty="0">
              <a:solidFill>
                <a:schemeClr val="bg1"/>
              </a:solidFill>
            </a:endParaRPr>
          </a:p>
        </p:txBody>
      </p:sp>
      <p:cxnSp>
        <p:nvCxnSpPr>
          <p:cNvPr id="21" name="Straight Connector 20">
            <a:extLst>
              <a:ext uri="{FF2B5EF4-FFF2-40B4-BE49-F238E27FC236}">
                <a16:creationId xmlns:a16="http://schemas.microsoft.com/office/drawing/2014/main" id="{C3F5F06D-7250-43A5-9B61-0B7F1FD7E39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09960" y="4214336"/>
            <a:ext cx="51206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Logo, icon, company name&#10;&#10;Description automatically generated">
            <a:extLst>
              <a:ext uri="{FF2B5EF4-FFF2-40B4-BE49-F238E27FC236}">
                <a16:creationId xmlns:a16="http://schemas.microsoft.com/office/drawing/2014/main" id="{100B3452-636D-4DBF-3F41-6F2CE7BF4D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2814" y="6086901"/>
            <a:ext cx="604671" cy="612045"/>
          </a:xfrm>
          <a:prstGeom prst="rect">
            <a:avLst/>
          </a:prstGeom>
        </p:spPr>
      </p:pic>
    </p:spTree>
    <p:extLst>
      <p:ext uri="{BB962C8B-B14F-4D97-AF65-F5344CB8AC3E}">
        <p14:creationId xmlns:p14="http://schemas.microsoft.com/office/powerpoint/2010/main" val="38384718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058A-0D5D-FB62-0612-AD0283EB683E}"/>
              </a:ext>
            </a:extLst>
          </p:cNvPr>
          <p:cNvSpPr>
            <a:spLocks noGrp="1"/>
          </p:cNvSpPr>
          <p:nvPr>
            <p:ph type="title"/>
          </p:nvPr>
        </p:nvSpPr>
        <p:spPr/>
        <p:txBody>
          <a:bodyPr vert="horz" lIns="91440" tIns="45720" rIns="91440" bIns="45720" rtlCol="0" anchor="ctr">
            <a:normAutofit/>
          </a:bodyPr>
          <a:lstStyle/>
          <a:p>
            <a:r>
              <a:rPr lang="en-US" sz="5400" dirty="0">
                <a:solidFill>
                  <a:schemeClr val="accent5"/>
                </a:solidFill>
              </a:rPr>
              <a:t>Complexity of </a:t>
            </a:r>
            <a:r>
              <a:rPr lang="en-US" sz="5400" dirty="0" smtClean="0">
                <a:solidFill>
                  <a:schemeClr val="accent5"/>
                </a:solidFill>
              </a:rPr>
              <a:t>Image Pre-processing</a:t>
            </a:r>
            <a:r>
              <a:rPr lang="en-US" sz="3700" b="1" dirty="0">
                <a:solidFill>
                  <a:srgbClr val="498FCF"/>
                </a:solidFill>
              </a:rPr>
              <a:t/>
            </a:r>
            <a:br>
              <a:rPr lang="en-US" sz="3700" b="1" dirty="0">
                <a:solidFill>
                  <a:srgbClr val="498FCF"/>
                </a:solidFill>
              </a:rPr>
            </a:br>
            <a:r>
              <a:rPr lang="en-US" sz="3700" b="1" dirty="0">
                <a:solidFill>
                  <a:srgbClr val="498FCF"/>
                </a:solidFill>
              </a:rPr>
              <a:t> </a:t>
            </a:r>
            <a:endParaRPr lang="it-IT" sz="3700" b="1" dirty="0">
              <a:solidFill>
                <a:srgbClr val="498FCF"/>
              </a:solidFill>
            </a:endParaRPr>
          </a:p>
        </p:txBody>
      </p:sp>
      <p:sp>
        <p:nvSpPr>
          <p:cNvPr id="3" name="Content Placeholder 2">
            <a:extLst>
              <a:ext uri="{FF2B5EF4-FFF2-40B4-BE49-F238E27FC236}">
                <a16:creationId xmlns:a16="http://schemas.microsoft.com/office/drawing/2014/main" id="{28C313CD-DED1-B880-17E1-D1810F0D7FBB}"/>
              </a:ext>
            </a:extLst>
          </p:cNvPr>
          <p:cNvSpPr>
            <a:spLocks noGrp="1"/>
          </p:cNvSpPr>
          <p:nvPr>
            <p:ph idx="1"/>
          </p:nvPr>
        </p:nvSpPr>
        <p:spPr>
          <a:xfrm>
            <a:off x="6921501" y="2074164"/>
            <a:ext cx="5032900" cy="4023360"/>
          </a:xfrm>
        </p:spPr>
        <p:txBody>
          <a:bodyPr>
            <a:normAutofit/>
          </a:bodyPr>
          <a:lstStyle/>
          <a:p>
            <a:pPr algn="just"/>
            <a:r>
              <a:rPr lang="en-US" sz="2400" dirty="0"/>
              <a:t>The complexity of image pre-processing (including image atmospheric correction and cloud masking), to more advanced temporal compositing and gap-filling which are required to derive analysis-ready data (ARD) also called data-cubes. Such operations are not trivial and require specialized expertise in Remote Sensing and big data handling.</a:t>
            </a:r>
            <a:endParaRPr lang="it-IT" sz="2400" dirty="0"/>
          </a:p>
        </p:txBody>
      </p:sp>
      <p:pic>
        <p:nvPicPr>
          <p:cNvPr id="6" name="Picture 5">
            <a:extLst>
              <a:ext uri="{FF2B5EF4-FFF2-40B4-BE49-F238E27FC236}">
                <a16:creationId xmlns:a16="http://schemas.microsoft.com/office/drawing/2014/main" id="{06B80CA2-F06E-720A-BB49-9A56283857DA}"/>
              </a:ext>
            </a:extLst>
          </p:cNvPr>
          <p:cNvPicPr>
            <a:picLocks noChangeAspect="1"/>
          </p:cNvPicPr>
          <p:nvPr/>
        </p:nvPicPr>
        <p:blipFill>
          <a:blip r:embed="rId2"/>
          <a:stretch>
            <a:fillRect/>
          </a:stretch>
        </p:blipFill>
        <p:spPr>
          <a:xfrm>
            <a:off x="0" y="2074164"/>
            <a:ext cx="6925200" cy="2931668"/>
          </a:xfrm>
          <a:prstGeom prst="rect">
            <a:avLst/>
          </a:prstGeom>
        </p:spPr>
      </p:pic>
    </p:spTree>
    <p:extLst>
      <p:ext uri="{BB962C8B-B14F-4D97-AF65-F5344CB8AC3E}">
        <p14:creationId xmlns:p14="http://schemas.microsoft.com/office/powerpoint/2010/main" val="16295649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058A-0D5D-FB62-0612-AD0283EB683E}"/>
              </a:ext>
            </a:extLst>
          </p:cNvPr>
          <p:cNvSpPr>
            <a:spLocks noGrp="1"/>
          </p:cNvSpPr>
          <p:nvPr>
            <p:ph type="title"/>
          </p:nvPr>
        </p:nvSpPr>
        <p:spPr/>
        <p:txBody>
          <a:bodyPr vert="horz" lIns="91440" tIns="45720" rIns="91440" bIns="45720" rtlCol="0" anchor="ctr">
            <a:normAutofit/>
          </a:bodyPr>
          <a:lstStyle/>
          <a:p>
            <a:r>
              <a:rPr lang="it-IT" sz="5400" dirty="0">
                <a:solidFill>
                  <a:schemeClr val="accent5"/>
                </a:solidFill>
              </a:rPr>
              <a:t>Programming skills </a:t>
            </a:r>
            <a:r>
              <a:rPr lang="it-IT" sz="5400" dirty="0" smtClean="0">
                <a:solidFill>
                  <a:schemeClr val="accent5"/>
                </a:solidFill>
              </a:rPr>
              <a:t>required</a:t>
            </a:r>
            <a:endParaRPr lang="it-IT" sz="5400" dirty="0">
              <a:solidFill>
                <a:schemeClr val="accent5"/>
              </a:solidFill>
            </a:endParaRPr>
          </a:p>
        </p:txBody>
      </p:sp>
      <p:sp>
        <p:nvSpPr>
          <p:cNvPr id="7" name="Content Placeholder 2">
            <a:extLst>
              <a:ext uri="{FF2B5EF4-FFF2-40B4-BE49-F238E27FC236}">
                <a16:creationId xmlns:a16="http://schemas.microsoft.com/office/drawing/2014/main" id="{28C313CD-DED1-B880-17E1-D1810F0D7FBB}"/>
              </a:ext>
            </a:extLst>
          </p:cNvPr>
          <p:cNvSpPr>
            <a:spLocks noGrp="1"/>
          </p:cNvSpPr>
          <p:nvPr>
            <p:ph idx="1"/>
          </p:nvPr>
        </p:nvSpPr>
        <p:spPr>
          <a:xfrm>
            <a:off x="501614" y="2084832"/>
            <a:ext cx="5248022" cy="4101084"/>
          </a:xfrm>
        </p:spPr>
        <p:txBody>
          <a:bodyPr>
            <a:noAutofit/>
          </a:bodyPr>
          <a:lstStyle/>
          <a:p>
            <a:pPr algn="just"/>
            <a:r>
              <a:rPr lang="it-IT" sz="2400" dirty="0" smtClean="0"/>
              <a:t>EO data platforms which provide user with access to EO data archives and analytical libraries, function through code editors. GEE uses Javascript, SEPAL and DE Africa Jupyter Notebooks (Python). </a:t>
            </a:r>
          </a:p>
          <a:p>
            <a:pPr algn="just"/>
            <a:r>
              <a:rPr lang="it-IT" sz="2400" dirty="0" smtClean="0"/>
              <a:t>Many technical experts in NSOs and concerned line ministries who are very familiar with traditional GIS packages (QGIS, ArcGIS) may not be very familiar with scripting, and may prefer the use of graphic user interfaces.</a:t>
            </a:r>
            <a:endParaRPr lang="it-IT" sz="2400" dirty="0"/>
          </a:p>
          <a:p>
            <a:pPr algn="just"/>
            <a:endParaRPr lang="it-IT" sz="2400" dirty="0"/>
          </a:p>
        </p:txBody>
      </p:sp>
      <p:pic>
        <p:nvPicPr>
          <p:cNvPr id="1026" name="Picture 2" descr="An overview of the Earth Engine Code Editor. | Download Scientific Diagram"/>
          <p:cNvPicPr>
            <a:picLocks noChangeAspect="1" noChangeArrowheads="1"/>
          </p:cNvPicPr>
          <p:nvPr/>
        </p:nvPicPr>
        <p:blipFill rotWithShape="1">
          <a:blip r:embed="rId2">
            <a:extLst>
              <a:ext uri="{28A0092B-C50C-407E-A947-70E740481C1C}">
                <a14:useLocalDpi xmlns:a14="http://schemas.microsoft.com/office/drawing/2010/main" val="0"/>
              </a:ext>
            </a:extLst>
          </a:blip>
          <a:srcRect l="17481" t="-81" r="16808"/>
          <a:stretch/>
        </p:blipFill>
        <p:spPr bwMode="auto">
          <a:xfrm>
            <a:off x="5884164" y="2332990"/>
            <a:ext cx="5934507" cy="3604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468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058A-0D5D-FB62-0612-AD0283EB683E}"/>
              </a:ext>
            </a:extLst>
          </p:cNvPr>
          <p:cNvSpPr>
            <a:spLocks noGrp="1"/>
          </p:cNvSpPr>
          <p:nvPr>
            <p:ph type="title"/>
          </p:nvPr>
        </p:nvSpPr>
        <p:spPr>
          <a:xfrm>
            <a:off x="854311" y="260663"/>
            <a:ext cx="9720072" cy="1499616"/>
          </a:xfrm>
        </p:spPr>
        <p:txBody>
          <a:bodyPr vert="horz" lIns="91440" tIns="45720" rIns="91440" bIns="45720" rtlCol="0" anchor="ctr">
            <a:normAutofit/>
          </a:bodyPr>
          <a:lstStyle/>
          <a:p>
            <a:r>
              <a:rPr lang="en-US" sz="5400" dirty="0">
                <a:solidFill>
                  <a:schemeClr val="accent5"/>
                </a:solidFill>
              </a:rPr>
              <a:t>Lack of in-situ data of adequate quality </a:t>
            </a:r>
            <a:endParaRPr lang="it-IT" sz="5400" dirty="0">
              <a:solidFill>
                <a:schemeClr val="accent5"/>
              </a:solidFill>
            </a:endParaRPr>
          </a:p>
        </p:txBody>
      </p:sp>
      <p:sp>
        <p:nvSpPr>
          <p:cNvPr id="3" name="Content Placeholder 2">
            <a:extLst>
              <a:ext uri="{FF2B5EF4-FFF2-40B4-BE49-F238E27FC236}">
                <a16:creationId xmlns:a16="http://schemas.microsoft.com/office/drawing/2014/main" id="{28C313CD-DED1-B880-17E1-D1810F0D7FBB}"/>
              </a:ext>
            </a:extLst>
          </p:cNvPr>
          <p:cNvSpPr>
            <a:spLocks noGrp="1"/>
          </p:cNvSpPr>
          <p:nvPr>
            <p:ph idx="1"/>
          </p:nvPr>
        </p:nvSpPr>
        <p:spPr>
          <a:xfrm>
            <a:off x="5994400" y="1224478"/>
            <a:ext cx="5851324" cy="4101084"/>
          </a:xfrm>
        </p:spPr>
        <p:txBody>
          <a:bodyPr>
            <a:noAutofit/>
          </a:bodyPr>
          <a:lstStyle/>
          <a:p>
            <a:pPr algn="just"/>
            <a:r>
              <a:rPr lang="en-US" sz="2400" b="1" dirty="0" smtClean="0"/>
              <a:t>In-situ data </a:t>
            </a:r>
            <a:r>
              <a:rPr lang="en-US" sz="2400" dirty="0" smtClean="0"/>
              <a:t>are essential for the automatic classification of satellite images into land cover or land use classes, as opposed to visual interpretation.</a:t>
            </a:r>
            <a:endParaRPr lang="en-US" sz="2400" b="1" dirty="0"/>
          </a:p>
          <a:p>
            <a:pPr algn="just"/>
            <a:r>
              <a:rPr lang="en-US" sz="2400" b="1" dirty="0" smtClean="0"/>
              <a:t>In-situ</a:t>
            </a:r>
            <a:r>
              <a:rPr lang="en-US" sz="2400" dirty="0" smtClean="0"/>
              <a:t> </a:t>
            </a:r>
            <a:r>
              <a:rPr lang="en-US" sz="2400" dirty="0"/>
              <a:t>data of sufficient quality is rare to find. Common reasons </a:t>
            </a:r>
            <a:r>
              <a:rPr lang="en-US" sz="2400" dirty="0" smtClean="0"/>
              <a:t>for this are:</a:t>
            </a:r>
          </a:p>
          <a:p>
            <a:pPr algn="just"/>
            <a:r>
              <a:rPr lang="en-US" sz="2400" dirty="0" smtClean="0"/>
              <a:t>I</a:t>
            </a:r>
            <a:r>
              <a:rPr lang="en-US" sz="2400" dirty="0"/>
              <a:t>) </a:t>
            </a:r>
            <a:r>
              <a:rPr lang="en-US" sz="2400" dirty="0" smtClean="0"/>
              <a:t>high costs </a:t>
            </a:r>
            <a:r>
              <a:rPr lang="en-US" sz="2400" dirty="0"/>
              <a:t>of </a:t>
            </a:r>
            <a:r>
              <a:rPr lang="en-US" sz="2400" dirty="0" smtClean="0"/>
              <a:t>field survey campaigns</a:t>
            </a:r>
          </a:p>
          <a:p>
            <a:pPr lvl="1" algn="just"/>
            <a:r>
              <a:rPr lang="it-IT" sz="2000" dirty="0" smtClean="0"/>
              <a:t>Many data points to collect (e.g.12K for one country)</a:t>
            </a:r>
          </a:p>
          <a:p>
            <a:pPr lvl="1" algn="just"/>
            <a:r>
              <a:rPr lang="it-IT" sz="2000" dirty="0" smtClean="0"/>
              <a:t>Transportation cost, plus human resources</a:t>
            </a:r>
          </a:p>
          <a:p>
            <a:pPr lvl="1" algn="just"/>
            <a:r>
              <a:rPr lang="it-IT" sz="2000" dirty="0" smtClean="0"/>
              <a:t>Need to repeat survey for every reporting year</a:t>
            </a:r>
            <a:endParaRPr lang="en-US" sz="2000" dirty="0" smtClean="0"/>
          </a:p>
          <a:p>
            <a:pPr algn="just"/>
            <a:r>
              <a:rPr lang="en-US" sz="2400" dirty="0" smtClean="0"/>
              <a:t>ii</a:t>
            </a:r>
            <a:r>
              <a:rPr lang="en-US" sz="2400" dirty="0"/>
              <a:t>) </a:t>
            </a:r>
            <a:r>
              <a:rPr lang="en-US" sz="2400" dirty="0" smtClean="0"/>
              <a:t>suboptimal stratification of the samples</a:t>
            </a:r>
          </a:p>
          <a:p>
            <a:pPr algn="just"/>
            <a:r>
              <a:rPr lang="en-US" sz="2400" dirty="0" smtClean="0"/>
              <a:t>iii) suboptimal geo-referencing </a:t>
            </a:r>
            <a:r>
              <a:rPr lang="en-US" sz="2400" dirty="0"/>
              <a:t>methods </a:t>
            </a:r>
            <a:r>
              <a:rPr lang="en-US" sz="2400" dirty="0" smtClean="0"/>
              <a:t>used in </a:t>
            </a:r>
            <a:r>
              <a:rPr lang="en-US" sz="2400" dirty="0"/>
              <a:t>the field.</a:t>
            </a:r>
          </a:p>
          <a:p>
            <a:pPr algn="just"/>
            <a:r>
              <a:rPr lang="en-US" sz="2400" dirty="0" smtClean="0"/>
              <a:t> </a:t>
            </a:r>
            <a:endParaRPr lang="it-IT" sz="2400" dirty="0"/>
          </a:p>
        </p:txBody>
      </p:sp>
      <p:pic>
        <p:nvPicPr>
          <p:cNvPr id="8" name="Picture 7">
            <a:extLst>
              <a:ext uri="{FF2B5EF4-FFF2-40B4-BE49-F238E27FC236}">
                <a16:creationId xmlns:a16="http://schemas.microsoft.com/office/drawing/2014/main" id="{826B03D2-2D9E-7069-CFB9-7AF6FCF9E1B7}"/>
              </a:ext>
            </a:extLst>
          </p:cNvPr>
          <p:cNvPicPr>
            <a:picLocks noChangeAspect="1"/>
          </p:cNvPicPr>
          <p:nvPr/>
        </p:nvPicPr>
        <p:blipFill>
          <a:blip r:embed="rId2"/>
          <a:stretch>
            <a:fillRect/>
          </a:stretch>
        </p:blipFill>
        <p:spPr>
          <a:xfrm>
            <a:off x="279400" y="1522546"/>
            <a:ext cx="5715000" cy="3762375"/>
          </a:xfrm>
          <a:prstGeom prst="rect">
            <a:avLst/>
          </a:prstGeom>
        </p:spPr>
      </p:pic>
      <p:sp>
        <p:nvSpPr>
          <p:cNvPr id="10" name="TextBox 9">
            <a:extLst>
              <a:ext uri="{FF2B5EF4-FFF2-40B4-BE49-F238E27FC236}">
                <a16:creationId xmlns:a16="http://schemas.microsoft.com/office/drawing/2014/main" id="{333C153E-BDC4-6D2F-8CAB-2C989C43F9D7}"/>
              </a:ext>
            </a:extLst>
          </p:cNvPr>
          <p:cNvSpPr txBox="1"/>
          <p:nvPr/>
        </p:nvSpPr>
        <p:spPr>
          <a:xfrm>
            <a:off x="416955" y="5325562"/>
            <a:ext cx="5577445" cy="1477328"/>
          </a:xfrm>
          <a:prstGeom prst="rect">
            <a:avLst/>
          </a:prstGeom>
          <a:noFill/>
        </p:spPr>
        <p:txBody>
          <a:bodyPr wrap="square">
            <a:spAutoFit/>
          </a:bodyPr>
          <a:lstStyle/>
          <a:p>
            <a:r>
              <a:rPr lang="en-US" dirty="0"/>
              <a:t>Top figure, example of GPS traces that contain more than parcels boundaries. Bottom figure, challenge to localize the surveyed parcels in the statistical database due to the fact that parcels are localized by geo-points (i.e. a single GPS coordinate)</a:t>
            </a:r>
            <a:endParaRPr lang="it-IT" dirty="0"/>
          </a:p>
        </p:txBody>
      </p:sp>
    </p:spTree>
    <p:extLst>
      <p:ext uri="{BB962C8B-B14F-4D97-AF65-F5344CB8AC3E}">
        <p14:creationId xmlns:p14="http://schemas.microsoft.com/office/powerpoint/2010/main" val="6851283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4329B37-919A-6302-93D5-FC32DE94529B}"/>
              </a:ext>
            </a:extLst>
          </p:cNvPr>
          <p:cNvSpPr/>
          <p:nvPr/>
        </p:nvSpPr>
        <p:spPr>
          <a:xfrm>
            <a:off x="595551" y="698020"/>
            <a:ext cx="420449" cy="1382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17" name="Picture 16">
            <a:extLst>
              <a:ext uri="{FF2B5EF4-FFF2-40B4-BE49-F238E27FC236}">
                <a16:creationId xmlns:a16="http://schemas.microsoft.com/office/drawing/2014/main" id="{86310113-98DC-571C-7DF9-6E6CD2CC47A6}"/>
              </a:ext>
            </a:extLst>
          </p:cNvPr>
          <p:cNvPicPr>
            <a:picLocks noChangeAspect="1"/>
          </p:cNvPicPr>
          <p:nvPr/>
        </p:nvPicPr>
        <p:blipFill>
          <a:blip r:embed="rId2"/>
          <a:stretch>
            <a:fillRect/>
          </a:stretch>
        </p:blipFill>
        <p:spPr>
          <a:xfrm>
            <a:off x="5094738" y="1133476"/>
            <a:ext cx="3279053" cy="3146118"/>
          </a:xfrm>
          <a:prstGeom prst="rect">
            <a:avLst/>
          </a:prstGeom>
        </p:spPr>
      </p:pic>
      <p:sp>
        <p:nvSpPr>
          <p:cNvPr id="2" name="Title 1">
            <a:extLst>
              <a:ext uri="{FF2B5EF4-FFF2-40B4-BE49-F238E27FC236}">
                <a16:creationId xmlns:a16="http://schemas.microsoft.com/office/drawing/2014/main" id="{B0A1199A-AFCE-4BD1-A4F2-23C729AF6ECD}"/>
              </a:ext>
            </a:extLst>
          </p:cNvPr>
          <p:cNvSpPr>
            <a:spLocks noGrp="1"/>
          </p:cNvSpPr>
          <p:nvPr>
            <p:ph type="title"/>
          </p:nvPr>
        </p:nvSpPr>
        <p:spPr>
          <a:xfrm>
            <a:off x="0" y="588180"/>
            <a:ext cx="12759056" cy="962929"/>
          </a:xfrm>
        </p:spPr>
        <p:txBody>
          <a:bodyPr>
            <a:noAutofit/>
          </a:bodyPr>
          <a:lstStyle/>
          <a:p>
            <a:r>
              <a:rPr lang="it-IT" sz="5400" dirty="0">
                <a:solidFill>
                  <a:schemeClr val="accent5"/>
                </a:solidFill>
              </a:rPr>
              <a:t>Why in-situ data is needed  </a:t>
            </a:r>
            <a:r>
              <a:rPr lang="it-IT" sz="5400" dirty="0" smtClean="0">
                <a:solidFill>
                  <a:schemeClr val="accent5"/>
                </a:solidFill>
              </a:rPr>
              <a:t>- calibration</a:t>
            </a:r>
            <a:r>
              <a:rPr lang="it-IT" sz="5400" dirty="0">
                <a:solidFill>
                  <a:schemeClr val="accent5"/>
                </a:solidFill>
              </a:rPr>
              <a:t/>
            </a:r>
            <a:br>
              <a:rPr lang="it-IT" sz="5400" dirty="0">
                <a:solidFill>
                  <a:schemeClr val="accent5"/>
                </a:solidFill>
              </a:rPr>
            </a:br>
            <a:r>
              <a:rPr lang="it-IT" sz="5400" dirty="0">
                <a:solidFill>
                  <a:schemeClr val="accent5"/>
                </a:solidFill>
              </a:rPr>
              <a:t/>
            </a:r>
            <a:br>
              <a:rPr lang="it-IT" sz="5400" dirty="0">
                <a:solidFill>
                  <a:schemeClr val="accent5"/>
                </a:solidFill>
              </a:rPr>
            </a:br>
            <a:endParaRPr lang="it-IT" sz="5400" dirty="0">
              <a:solidFill>
                <a:schemeClr val="accent5"/>
              </a:solidFill>
            </a:endParaRPr>
          </a:p>
        </p:txBody>
      </p:sp>
      <p:sp>
        <p:nvSpPr>
          <p:cNvPr id="3" name="Content Placeholder 2">
            <a:extLst>
              <a:ext uri="{FF2B5EF4-FFF2-40B4-BE49-F238E27FC236}">
                <a16:creationId xmlns:a16="http://schemas.microsoft.com/office/drawing/2014/main" id="{CE5C5D77-8053-4396-84E1-413F1E7369AB}"/>
              </a:ext>
            </a:extLst>
          </p:cNvPr>
          <p:cNvSpPr>
            <a:spLocks noGrp="1"/>
          </p:cNvSpPr>
          <p:nvPr>
            <p:ph idx="1"/>
          </p:nvPr>
        </p:nvSpPr>
        <p:spPr>
          <a:xfrm>
            <a:off x="88243" y="800291"/>
            <a:ext cx="4629895" cy="1605749"/>
          </a:xfrm>
        </p:spPr>
        <p:txBody>
          <a:bodyPr>
            <a:noAutofit/>
          </a:bodyPr>
          <a:lstStyle/>
          <a:p>
            <a:r>
              <a:rPr lang="en-US" sz="2000" b="1" dirty="0"/>
              <a:t>In-situ</a:t>
            </a:r>
            <a:r>
              <a:rPr lang="en-US" sz="2000" dirty="0"/>
              <a:t> data is used for the </a:t>
            </a:r>
            <a:r>
              <a:rPr lang="en-US" sz="2000" u="sng" dirty="0"/>
              <a:t>calibration</a:t>
            </a:r>
            <a:r>
              <a:rPr lang="en-US" sz="2000" dirty="0"/>
              <a:t> of </a:t>
            </a:r>
            <a:r>
              <a:rPr lang="en-US" sz="2000" u="sng" dirty="0"/>
              <a:t>classification</a:t>
            </a:r>
            <a:r>
              <a:rPr lang="en-US" sz="2000" dirty="0"/>
              <a:t> algorithms (e.g. Random Forest) and for the validation of results, allowing for calculating the accuracy of map (OA, UA and PA) and estimate the standard error in area estimation and the confidence intervals based on 95% confidence. </a:t>
            </a:r>
          </a:p>
          <a:p>
            <a:endParaRPr lang="en-US" sz="2000" dirty="0"/>
          </a:p>
          <a:p>
            <a:endParaRPr lang="en-US" sz="2000" dirty="0"/>
          </a:p>
          <a:p>
            <a:r>
              <a:rPr lang="en-US" sz="2000" dirty="0"/>
              <a:t>  </a:t>
            </a:r>
            <a:endParaRPr lang="it-IT" sz="2000" dirty="0"/>
          </a:p>
        </p:txBody>
      </p:sp>
      <p:pic>
        <p:nvPicPr>
          <p:cNvPr id="8" name="Picture 7" descr="Logo, icon, company name&#10;&#10;Description automatically generated">
            <a:extLst>
              <a:ext uri="{FF2B5EF4-FFF2-40B4-BE49-F238E27FC236}">
                <a16:creationId xmlns:a16="http://schemas.microsoft.com/office/drawing/2014/main" id="{EAEF9C6C-59FC-48AE-92BD-8AD79FA33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2814" y="6086901"/>
            <a:ext cx="604671" cy="612045"/>
          </a:xfrm>
          <a:prstGeom prst="rect">
            <a:avLst/>
          </a:prstGeom>
        </p:spPr>
      </p:pic>
      <p:graphicFrame>
        <p:nvGraphicFramePr>
          <p:cNvPr id="15" name="Table 15">
            <a:extLst>
              <a:ext uri="{FF2B5EF4-FFF2-40B4-BE49-F238E27FC236}">
                <a16:creationId xmlns:a16="http://schemas.microsoft.com/office/drawing/2014/main" id="{E1A4A692-2A99-7903-4BF4-1F55A574204C}"/>
              </a:ext>
            </a:extLst>
          </p:cNvPr>
          <p:cNvGraphicFramePr>
            <a:graphicFrameLocks noGrp="1"/>
          </p:cNvGraphicFramePr>
          <p:nvPr/>
        </p:nvGraphicFramePr>
        <p:xfrm>
          <a:off x="5094738" y="4905214"/>
          <a:ext cx="4716580" cy="1581416"/>
        </p:xfrm>
        <a:graphic>
          <a:graphicData uri="http://schemas.openxmlformats.org/drawingml/2006/table">
            <a:tbl>
              <a:tblPr firstRow="1" bandRow="1">
                <a:tableStyleId>{5C22544A-7EE6-4342-B048-85BDC9FD1C3A}</a:tableStyleId>
              </a:tblPr>
              <a:tblGrid>
                <a:gridCol w="955080">
                  <a:extLst>
                    <a:ext uri="{9D8B030D-6E8A-4147-A177-3AD203B41FA5}">
                      <a16:colId xmlns:a16="http://schemas.microsoft.com/office/drawing/2014/main" val="4069938892"/>
                    </a:ext>
                  </a:extLst>
                </a:gridCol>
                <a:gridCol w="931552">
                  <a:extLst>
                    <a:ext uri="{9D8B030D-6E8A-4147-A177-3AD203B41FA5}">
                      <a16:colId xmlns:a16="http://schemas.microsoft.com/office/drawing/2014/main" val="445044959"/>
                    </a:ext>
                  </a:extLst>
                </a:gridCol>
                <a:gridCol w="943316">
                  <a:extLst>
                    <a:ext uri="{9D8B030D-6E8A-4147-A177-3AD203B41FA5}">
                      <a16:colId xmlns:a16="http://schemas.microsoft.com/office/drawing/2014/main" val="3454478333"/>
                    </a:ext>
                  </a:extLst>
                </a:gridCol>
                <a:gridCol w="943316">
                  <a:extLst>
                    <a:ext uri="{9D8B030D-6E8A-4147-A177-3AD203B41FA5}">
                      <a16:colId xmlns:a16="http://schemas.microsoft.com/office/drawing/2014/main" val="3621744102"/>
                    </a:ext>
                  </a:extLst>
                </a:gridCol>
                <a:gridCol w="471658">
                  <a:extLst>
                    <a:ext uri="{9D8B030D-6E8A-4147-A177-3AD203B41FA5}">
                      <a16:colId xmlns:a16="http://schemas.microsoft.com/office/drawing/2014/main" val="3348321627"/>
                    </a:ext>
                  </a:extLst>
                </a:gridCol>
                <a:gridCol w="471658">
                  <a:extLst>
                    <a:ext uri="{9D8B030D-6E8A-4147-A177-3AD203B41FA5}">
                      <a16:colId xmlns:a16="http://schemas.microsoft.com/office/drawing/2014/main" val="2889576115"/>
                    </a:ext>
                  </a:extLst>
                </a:gridCol>
              </a:tblGrid>
              <a:tr h="296816">
                <a:tc>
                  <a:txBody>
                    <a:bodyPr/>
                    <a:lstStyle/>
                    <a:p>
                      <a:r>
                        <a:rPr lang="it-IT" sz="800" dirty="0"/>
                        <a:t>Point ID</a:t>
                      </a:r>
                    </a:p>
                  </a:txBody>
                  <a:tcPr/>
                </a:tc>
                <a:tc>
                  <a:txBody>
                    <a:bodyPr/>
                    <a:lstStyle/>
                    <a:p>
                      <a:r>
                        <a:rPr lang="it-IT" sz="800" dirty="0"/>
                        <a:t>Crop Type</a:t>
                      </a:r>
                    </a:p>
                  </a:txBody>
                  <a:tcPr>
                    <a:solidFill>
                      <a:srgbClr val="C00000"/>
                    </a:solidFill>
                  </a:tcPr>
                </a:tc>
                <a:tc>
                  <a:txBody>
                    <a:bodyPr/>
                    <a:lstStyle/>
                    <a:p>
                      <a:r>
                        <a:rPr lang="it-IT" sz="800" dirty="0"/>
                        <a:t>Band 1</a:t>
                      </a:r>
                    </a:p>
                  </a:txBody>
                  <a:tcPr>
                    <a:solidFill>
                      <a:srgbClr val="498FCF"/>
                    </a:solidFill>
                  </a:tcPr>
                </a:tc>
                <a:tc>
                  <a:txBody>
                    <a:bodyPr/>
                    <a:lstStyle/>
                    <a:p>
                      <a:r>
                        <a:rPr lang="it-IT" sz="800" dirty="0"/>
                        <a:t>Band 2</a:t>
                      </a:r>
                    </a:p>
                  </a:txBody>
                  <a:tcPr>
                    <a:solidFill>
                      <a:srgbClr val="498FCF"/>
                    </a:solidFill>
                  </a:tcPr>
                </a:tc>
                <a:tc>
                  <a:txBody>
                    <a:bodyPr/>
                    <a:lstStyle/>
                    <a:p>
                      <a:r>
                        <a:rPr lang="it-IT" sz="800" dirty="0"/>
                        <a:t>NDVI</a:t>
                      </a:r>
                    </a:p>
                  </a:txBody>
                  <a:tcPr>
                    <a:solidFill>
                      <a:srgbClr val="498FCF"/>
                    </a:solidFill>
                  </a:tcPr>
                </a:tc>
                <a:tc>
                  <a:txBody>
                    <a:bodyPr/>
                    <a:lstStyle/>
                    <a:p>
                      <a:r>
                        <a:rPr lang="it-IT" sz="800" dirty="0"/>
                        <a:t>etc</a:t>
                      </a:r>
                    </a:p>
                  </a:txBody>
                  <a:tcPr>
                    <a:solidFill>
                      <a:srgbClr val="498FCF"/>
                    </a:solidFill>
                  </a:tcPr>
                </a:tc>
                <a:extLst>
                  <a:ext uri="{0D108BD9-81ED-4DB2-BD59-A6C34878D82A}">
                    <a16:rowId xmlns:a16="http://schemas.microsoft.com/office/drawing/2014/main" val="149288443"/>
                  </a:ext>
                </a:extLst>
              </a:tr>
              <a:tr h="321150">
                <a:tc>
                  <a:txBody>
                    <a:bodyPr/>
                    <a:lstStyle/>
                    <a:p>
                      <a:r>
                        <a:rPr lang="it-IT" sz="800" dirty="0"/>
                        <a:t>1</a:t>
                      </a:r>
                    </a:p>
                  </a:txBody>
                  <a:tcPr/>
                </a:tc>
                <a:tc>
                  <a:txBody>
                    <a:bodyPr/>
                    <a:lstStyle/>
                    <a:p>
                      <a:r>
                        <a:rPr lang="it-IT" sz="800" dirty="0"/>
                        <a:t>Rice</a:t>
                      </a:r>
                    </a:p>
                  </a:txBody>
                  <a:tcPr/>
                </a:tc>
                <a:tc>
                  <a:txBody>
                    <a:bodyPr/>
                    <a:lstStyle/>
                    <a:p>
                      <a:r>
                        <a:rPr lang="it-IT" sz="800" dirty="0"/>
                        <a:t>100</a:t>
                      </a:r>
                    </a:p>
                  </a:txBody>
                  <a:tcPr/>
                </a:tc>
                <a:tc>
                  <a:txBody>
                    <a:bodyPr/>
                    <a:lstStyle/>
                    <a:p>
                      <a:r>
                        <a:rPr lang="it-IT" sz="800" dirty="0"/>
                        <a:t>....</a:t>
                      </a:r>
                    </a:p>
                  </a:txBody>
                  <a:tcPr/>
                </a:tc>
                <a:tc>
                  <a:txBody>
                    <a:bodyPr/>
                    <a:lstStyle/>
                    <a:p>
                      <a:r>
                        <a:rPr lang="it-IT" sz="800" dirty="0"/>
                        <a:t>....</a:t>
                      </a:r>
                    </a:p>
                  </a:txBody>
                  <a:tcPr/>
                </a:tc>
                <a:tc>
                  <a:txBody>
                    <a:bodyPr/>
                    <a:lstStyle/>
                    <a:p>
                      <a:r>
                        <a:rPr lang="it-IT" sz="800" dirty="0"/>
                        <a:t>....</a:t>
                      </a:r>
                    </a:p>
                  </a:txBody>
                  <a:tcPr/>
                </a:tc>
                <a:extLst>
                  <a:ext uri="{0D108BD9-81ED-4DB2-BD59-A6C34878D82A}">
                    <a16:rowId xmlns:a16="http://schemas.microsoft.com/office/drawing/2014/main" val="1859975120"/>
                  </a:ext>
                </a:extLst>
              </a:tr>
              <a:tr h="321150">
                <a:tc>
                  <a:txBody>
                    <a:bodyPr/>
                    <a:lstStyle/>
                    <a:p>
                      <a:r>
                        <a:rPr lang="it-IT" sz="800" dirty="0"/>
                        <a:t>2</a:t>
                      </a:r>
                    </a:p>
                  </a:txBody>
                  <a:tcPr/>
                </a:tc>
                <a:tc>
                  <a:txBody>
                    <a:bodyPr/>
                    <a:lstStyle/>
                    <a:p>
                      <a:r>
                        <a:rPr lang="it-IT" sz="800" dirty="0"/>
                        <a:t>Wheat</a:t>
                      </a:r>
                    </a:p>
                  </a:txBody>
                  <a:tcPr/>
                </a:tc>
                <a:tc>
                  <a:txBody>
                    <a:bodyPr/>
                    <a:lstStyle/>
                    <a:p>
                      <a:r>
                        <a:rPr lang="it-IT" sz="800" dirty="0"/>
                        <a:t>80</a:t>
                      </a:r>
                    </a:p>
                  </a:txBody>
                  <a:tcPr/>
                </a:tc>
                <a:tc>
                  <a:txBody>
                    <a:bodyPr/>
                    <a:lstStyle/>
                    <a:p>
                      <a:r>
                        <a:rPr lang="it-IT" sz="800" dirty="0"/>
                        <a:t>.......</a:t>
                      </a:r>
                    </a:p>
                  </a:txBody>
                  <a:tcPr/>
                </a:tc>
                <a:tc>
                  <a:txBody>
                    <a:bodyPr/>
                    <a:lstStyle/>
                    <a:p>
                      <a:r>
                        <a:rPr lang="it-IT" sz="800" dirty="0"/>
                        <a:t>.......</a:t>
                      </a:r>
                    </a:p>
                  </a:txBody>
                  <a:tcPr/>
                </a:tc>
                <a:tc>
                  <a:txBody>
                    <a:bodyPr/>
                    <a:lstStyle/>
                    <a:p>
                      <a:r>
                        <a:rPr lang="it-IT" sz="800" dirty="0"/>
                        <a:t>.......</a:t>
                      </a:r>
                    </a:p>
                  </a:txBody>
                  <a:tcPr/>
                </a:tc>
                <a:extLst>
                  <a:ext uri="{0D108BD9-81ED-4DB2-BD59-A6C34878D82A}">
                    <a16:rowId xmlns:a16="http://schemas.microsoft.com/office/drawing/2014/main" val="1414324039"/>
                  </a:ext>
                </a:extLst>
              </a:tr>
              <a:tr h="321150">
                <a:tc>
                  <a:txBody>
                    <a:bodyPr/>
                    <a:lstStyle/>
                    <a:p>
                      <a:r>
                        <a:rPr lang="it-IT" sz="800" dirty="0"/>
                        <a:t>3</a:t>
                      </a:r>
                    </a:p>
                  </a:txBody>
                  <a:tcPr/>
                </a:tc>
                <a:tc>
                  <a:txBody>
                    <a:bodyPr/>
                    <a:lstStyle/>
                    <a:p>
                      <a:r>
                        <a:rPr lang="it-IT" sz="800" dirty="0"/>
                        <a:t>Wheat</a:t>
                      </a:r>
                    </a:p>
                  </a:txBody>
                  <a:tcPr/>
                </a:tc>
                <a:tc>
                  <a:txBody>
                    <a:bodyPr/>
                    <a:lstStyle/>
                    <a:p>
                      <a:r>
                        <a:rPr lang="it-IT" sz="800" dirty="0"/>
                        <a:t>110</a:t>
                      </a:r>
                    </a:p>
                  </a:txBody>
                  <a:tcPr/>
                </a:tc>
                <a:tc>
                  <a:txBody>
                    <a:bodyPr/>
                    <a:lstStyle/>
                    <a:p>
                      <a:r>
                        <a:rPr lang="it-IT" sz="800" dirty="0"/>
                        <a:t>.........</a:t>
                      </a:r>
                    </a:p>
                  </a:txBody>
                  <a:tcPr/>
                </a:tc>
                <a:tc>
                  <a:txBody>
                    <a:bodyPr/>
                    <a:lstStyle/>
                    <a:p>
                      <a:r>
                        <a:rPr lang="it-IT" sz="800" dirty="0"/>
                        <a:t>.........</a:t>
                      </a:r>
                    </a:p>
                  </a:txBody>
                  <a:tcPr/>
                </a:tc>
                <a:tc>
                  <a:txBody>
                    <a:bodyPr/>
                    <a:lstStyle/>
                    <a:p>
                      <a:r>
                        <a:rPr lang="it-IT" sz="800" dirty="0"/>
                        <a:t>.........</a:t>
                      </a:r>
                    </a:p>
                  </a:txBody>
                  <a:tcPr/>
                </a:tc>
                <a:extLst>
                  <a:ext uri="{0D108BD9-81ED-4DB2-BD59-A6C34878D82A}">
                    <a16:rowId xmlns:a16="http://schemas.microsoft.com/office/drawing/2014/main" val="1774651435"/>
                  </a:ext>
                </a:extLst>
              </a:tr>
              <a:tr h="321150">
                <a:tc>
                  <a:txBody>
                    <a:bodyPr/>
                    <a:lstStyle/>
                    <a:p>
                      <a:r>
                        <a:rPr lang="it-IT" sz="800" dirty="0"/>
                        <a:t>4</a:t>
                      </a:r>
                    </a:p>
                  </a:txBody>
                  <a:tcPr/>
                </a:tc>
                <a:tc>
                  <a:txBody>
                    <a:bodyPr/>
                    <a:lstStyle/>
                    <a:p>
                      <a:r>
                        <a:rPr lang="it-IT" sz="800" dirty="0"/>
                        <a:t>Cotton</a:t>
                      </a:r>
                    </a:p>
                  </a:txBody>
                  <a:tcPr/>
                </a:tc>
                <a:tc>
                  <a:txBody>
                    <a:bodyPr/>
                    <a:lstStyle/>
                    <a:p>
                      <a:r>
                        <a:rPr lang="it-IT" sz="800" dirty="0"/>
                        <a:t>130</a:t>
                      </a:r>
                    </a:p>
                  </a:txBody>
                  <a:tcPr/>
                </a:tc>
                <a:tc>
                  <a:txBody>
                    <a:bodyPr/>
                    <a:lstStyle/>
                    <a:p>
                      <a:r>
                        <a:rPr lang="it-IT" sz="800" dirty="0"/>
                        <a:t>..........</a:t>
                      </a:r>
                    </a:p>
                  </a:txBody>
                  <a:tcPr/>
                </a:tc>
                <a:tc>
                  <a:txBody>
                    <a:bodyPr/>
                    <a:lstStyle/>
                    <a:p>
                      <a:r>
                        <a:rPr lang="it-IT" sz="800" dirty="0"/>
                        <a:t>..........</a:t>
                      </a:r>
                    </a:p>
                  </a:txBody>
                  <a:tcPr/>
                </a:tc>
                <a:tc>
                  <a:txBody>
                    <a:bodyPr/>
                    <a:lstStyle/>
                    <a:p>
                      <a:r>
                        <a:rPr lang="it-IT" sz="800" dirty="0"/>
                        <a:t>..........</a:t>
                      </a:r>
                    </a:p>
                  </a:txBody>
                  <a:tcPr/>
                </a:tc>
                <a:extLst>
                  <a:ext uri="{0D108BD9-81ED-4DB2-BD59-A6C34878D82A}">
                    <a16:rowId xmlns:a16="http://schemas.microsoft.com/office/drawing/2014/main" val="3445816834"/>
                  </a:ext>
                </a:extLst>
              </a:tr>
            </a:tbl>
          </a:graphicData>
        </a:graphic>
      </p:graphicFrame>
      <p:sp>
        <p:nvSpPr>
          <p:cNvPr id="20" name="Rectangle 19">
            <a:extLst>
              <a:ext uri="{FF2B5EF4-FFF2-40B4-BE49-F238E27FC236}">
                <a16:creationId xmlns:a16="http://schemas.microsoft.com/office/drawing/2014/main" id="{BBF686E7-33AB-46A2-5A30-555AC5522A48}"/>
              </a:ext>
            </a:extLst>
          </p:cNvPr>
          <p:cNvSpPr/>
          <p:nvPr/>
        </p:nvSpPr>
        <p:spPr>
          <a:xfrm>
            <a:off x="5009990" y="847594"/>
            <a:ext cx="3706295"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w Cen MT" panose="020B0602020104020603"/>
                <a:ea typeface="+mn-ea"/>
                <a:cs typeface="+mn-cs"/>
              </a:rPr>
              <a:t>In-situ sampling locations</a:t>
            </a:r>
          </a:p>
        </p:txBody>
      </p:sp>
      <p:grpSp>
        <p:nvGrpSpPr>
          <p:cNvPr id="63" name="Group 62">
            <a:extLst>
              <a:ext uri="{FF2B5EF4-FFF2-40B4-BE49-F238E27FC236}">
                <a16:creationId xmlns:a16="http://schemas.microsoft.com/office/drawing/2014/main" id="{5DEE94E9-B879-DD24-1D91-F85EE5F18E52}"/>
              </a:ext>
            </a:extLst>
          </p:cNvPr>
          <p:cNvGrpSpPr/>
          <p:nvPr/>
        </p:nvGrpSpPr>
        <p:grpSpPr>
          <a:xfrm>
            <a:off x="8536433" y="944124"/>
            <a:ext cx="6505472" cy="2759595"/>
            <a:chOff x="8536433" y="944124"/>
            <a:chExt cx="6505472" cy="2759595"/>
          </a:xfrm>
        </p:grpSpPr>
        <p:pic>
          <p:nvPicPr>
            <p:cNvPr id="5" name="Picture 4">
              <a:extLst>
                <a:ext uri="{FF2B5EF4-FFF2-40B4-BE49-F238E27FC236}">
                  <a16:creationId xmlns:a16="http://schemas.microsoft.com/office/drawing/2014/main" id="{6D9EAD13-5E4D-A3A7-59A7-6393FD2A56BD}"/>
                </a:ext>
              </a:extLst>
            </p:cNvPr>
            <p:cNvPicPr>
              <a:picLocks noChangeAspect="1"/>
            </p:cNvPicPr>
            <p:nvPr/>
          </p:nvPicPr>
          <p:blipFill>
            <a:blip r:embed="rId4"/>
            <a:stretch>
              <a:fillRect/>
            </a:stretch>
          </p:blipFill>
          <p:spPr>
            <a:xfrm>
              <a:off x="8668676" y="1459241"/>
              <a:ext cx="868361" cy="830943"/>
            </a:xfrm>
            <a:prstGeom prst="rect">
              <a:avLst/>
            </a:prstGeom>
          </p:spPr>
        </p:pic>
        <p:pic>
          <p:nvPicPr>
            <p:cNvPr id="12" name="Picture 11">
              <a:extLst>
                <a:ext uri="{FF2B5EF4-FFF2-40B4-BE49-F238E27FC236}">
                  <a16:creationId xmlns:a16="http://schemas.microsoft.com/office/drawing/2014/main" id="{8081BEDA-7919-683F-0AB9-6105814301D8}"/>
                </a:ext>
              </a:extLst>
            </p:cNvPr>
            <p:cNvPicPr>
              <a:picLocks noChangeAspect="1"/>
            </p:cNvPicPr>
            <p:nvPr/>
          </p:nvPicPr>
          <p:blipFill>
            <a:blip r:embed="rId4"/>
            <a:stretch>
              <a:fillRect/>
            </a:stretch>
          </p:blipFill>
          <p:spPr>
            <a:xfrm>
              <a:off x="9030574" y="1770619"/>
              <a:ext cx="868361" cy="830943"/>
            </a:xfrm>
            <a:prstGeom prst="rect">
              <a:avLst/>
            </a:prstGeom>
          </p:spPr>
        </p:pic>
        <p:pic>
          <p:nvPicPr>
            <p:cNvPr id="13" name="Picture 12">
              <a:extLst>
                <a:ext uri="{FF2B5EF4-FFF2-40B4-BE49-F238E27FC236}">
                  <a16:creationId xmlns:a16="http://schemas.microsoft.com/office/drawing/2014/main" id="{FC57B1B4-FAAD-441D-D794-725A3924A2D8}"/>
                </a:ext>
              </a:extLst>
            </p:cNvPr>
            <p:cNvPicPr>
              <a:picLocks noChangeAspect="1"/>
            </p:cNvPicPr>
            <p:nvPr/>
          </p:nvPicPr>
          <p:blipFill>
            <a:blip r:embed="rId4"/>
            <a:stretch>
              <a:fillRect/>
            </a:stretch>
          </p:blipFill>
          <p:spPr>
            <a:xfrm>
              <a:off x="9471867" y="2126488"/>
              <a:ext cx="868361" cy="830943"/>
            </a:xfrm>
            <a:prstGeom prst="rect">
              <a:avLst/>
            </a:prstGeom>
          </p:spPr>
        </p:pic>
        <p:pic>
          <p:nvPicPr>
            <p:cNvPr id="16" name="Picture 15">
              <a:extLst>
                <a:ext uri="{FF2B5EF4-FFF2-40B4-BE49-F238E27FC236}">
                  <a16:creationId xmlns:a16="http://schemas.microsoft.com/office/drawing/2014/main" id="{57DCC208-1355-765E-1C3D-AB7C34440E53}"/>
                </a:ext>
              </a:extLst>
            </p:cNvPr>
            <p:cNvPicPr>
              <a:picLocks noChangeAspect="1"/>
            </p:cNvPicPr>
            <p:nvPr/>
          </p:nvPicPr>
          <p:blipFill>
            <a:blip r:embed="rId4"/>
            <a:stretch>
              <a:fillRect/>
            </a:stretch>
          </p:blipFill>
          <p:spPr>
            <a:xfrm>
              <a:off x="9924822" y="2499094"/>
              <a:ext cx="868361" cy="830943"/>
            </a:xfrm>
            <a:prstGeom prst="rect">
              <a:avLst/>
            </a:prstGeom>
          </p:spPr>
        </p:pic>
        <p:pic>
          <p:nvPicPr>
            <p:cNvPr id="18" name="Picture 17">
              <a:extLst>
                <a:ext uri="{FF2B5EF4-FFF2-40B4-BE49-F238E27FC236}">
                  <a16:creationId xmlns:a16="http://schemas.microsoft.com/office/drawing/2014/main" id="{ECF9F6BF-1CDB-7C84-FDDC-41D28F1E5009}"/>
                </a:ext>
              </a:extLst>
            </p:cNvPr>
            <p:cNvPicPr>
              <a:picLocks noChangeAspect="1"/>
            </p:cNvPicPr>
            <p:nvPr/>
          </p:nvPicPr>
          <p:blipFill>
            <a:blip r:embed="rId4"/>
            <a:stretch>
              <a:fillRect/>
            </a:stretch>
          </p:blipFill>
          <p:spPr>
            <a:xfrm>
              <a:off x="10332800" y="2872776"/>
              <a:ext cx="868361" cy="830943"/>
            </a:xfrm>
            <a:prstGeom prst="rect">
              <a:avLst/>
            </a:prstGeom>
          </p:spPr>
        </p:pic>
        <p:sp>
          <p:nvSpPr>
            <p:cNvPr id="24" name="Rectangle 23">
              <a:extLst>
                <a:ext uri="{FF2B5EF4-FFF2-40B4-BE49-F238E27FC236}">
                  <a16:creationId xmlns:a16="http://schemas.microsoft.com/office/drawing/2014/main" id="{A04DE124-FA2A-0253-1FBC-33D526A5CC8F}"/>
                </a:ext>
              </a:extLst>
            </p:cNvPr>
            <p:cNvSpPr/>
            <p:nvPr/>
          </p:nvSpPr>
          <p:spPr>
            <a:xfrm>
              <a:off x="8536433" y="944124"/>
              <a:ext cx="3677838"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w Cen MT" panose="020B0602020104020603"/>
                  <a:ea typeface="+mn-ea"/>
                  <a:cs typeface="+mn-cs"/>
                </a:rPr>
                <a:t>Sentinel-2 images acquired over the AOI</a:t>
              </a:r>
            </a:p>
          </p:txBody>
        </p:sp>
        <p:sp>
          <p:nvSpPr>
            <p:cNvPr id="25" name="Rectangle 24">
              <a:extLst>
                <a:ext uri="{FF2B5EF4-FFF2-40B4-BE49-F238E27FC236}">
                  <a16:creationId xmlns:a16="http://schemas.microsoft.com/office/drawing/2014/main" id="{4F68751C-5070-392A-8E6F-B5F9020AA623}"/>
                </a:ext>
              </a:extLst>
            </p:cNvPr>
            <p:cNvSpPr/>
            <p:nvPr/>
          </p:nvSpPr>
          <p:spPr>
            <a:xfrm>
              <a:off x="9579666" y="1488404"/>
              <a:ext cx="3706295"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600" b="0" i="1" u="none" strike="noStrike" kern="1200" cap="none" spc="0" normalizeH="0" baseline="0" noProof="0" dirty="0">
                  <a:ln>
                    <a:noFill/>
                  </a:ln>
                  <a:solidFill>
                    <a:prstClr val="black"/>
                  </a:solidFill>
                  <a:effectLst/>
                  <a:uLnTx/>
                  <a:uFillTx/>
                  <a:latin typeface="Tw Cen MT" panose="020B0602020104020603"/>
                  <a:ea typeface="+mn-ea"/>
                  <a:cs typeface="+mn-cs"/>
                </a:rPr>
                <a:t> Band 1</a:t>
              </a:r>
            </a:p>
          </p:txBody>
        </p:sp>
        <p:sp>
          <p:nvSpPr>
            <p:cNvPr id="26" name="Rectangle 25">
              <a:extLst>
                <a:ext uri="{FF2B5EF4-FFF2-40B4-BE49-F238E27FC236}">
                  <a16:creationId xmlns:a16="http://schemas.microsoft.com/office/drawing/2014/main" id="{D5019BB2-692F-924B-5F54-55B27F616C00}"/>
                </a:ext>
              </a:extLst>
            </p:cNvPr>
            <p:cNvSpPr/>
            <p:nvPr/>
          </p:nvSpPr>
          <p:spPr>
            <a:xfrm>
              <a:off x="9924822" y="1809812"/>
              <a:ext cx="3706295"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600" b="0" i="1" u="none" strike="noStrike" kern="1200" cap="none" spc="0" normalizeH="0" baseline="0" noProof="0" dirty="0">
                  <a:ln>
                    <a:noFill/>
                  </a:ln>
                  <a:solidFill>
                    <a:prstClr val="black"/>
                  </a:solidFill>
                  <a:effectLst/>
                  <a:uLnTx/>
                  <a:uFillTx/>
                  <a:latin typeface="Tw Cen MT" panose="020B0602020104020603"/>
                  <a:ea typeface="+mn-ea"/>
                  <a:cs typeface="+mn-cs"/>
                </a:rPr>
                <a:t> Band 2</a:t>
              </a:r>
            </a:p>
          </p:txBody>
        </p:sp>
        <p:sp>
          <p:nvSpPr>
            <p:cNvPr id="27" name="Rectangle 26">
              <a:extLst>
                <a:ext uri="{FF2B5EF4-FFF2-40B4-BE49-F238E27FC236}">
                  <a16:creationId xmlns:a16="http://schemas.microsoft.com/office/drawing/2014/main" id="{3D18E436-49F8-A99F-0B30-925B6C2449CC}"/>
                </a:ext>
              </a:extLst>
            </p:cNvPr>
            <p:cNvSpPr/>
            <p:nvPr/>
          </p:nvSpPr>
          <p:spPr>
            <a:xfrm>
              <a:off x="10375352" y="2163143"/>
              <a:ext cx="3706295"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600" b="0" i="1" u="none" strike="noStrike" kern="1200" cap="none" spc="0" normalizeH="0" baseline="0" noProof="0" dirty="0">
                  <a:ln>
                    <a:noFill/>
                  </a:ln>
                  <a:solidFill>
                    <a:prstClr val="black"/>
                  </a:solidFill>
                  <a:effectLst/>
                  <a:uLnTx/>
                  <a:uFillTx/>
                  <a:latin typeface="Tw Cen MT" panose="020B0602020104020603"/>
                  <a:ea typeface="+mn-ea"/>
                  <a:cs typeface="+mn-cs"/>
                </a:rPr>
                <a:t>Band 3 </a:t>
              </a:r>
            </a:p>
          </p:txBody>
        </p:sp>
        <p:sp>
          <p:nvSpPr>
            <p:cNvPr id="28" name="Rectangle 27">
              <a:extLst>
                <a:ext uri="{FF2B5EF4-FFF2-40B4-BE49-F238E27FC236}">
                  <a16:creationId xmlns:a16="http://schemas.microsoft.com/office/drawing/2014/main" id="{A5397D51-AC7E-7B4D-3BBD-E216FDD04DA8}"/>
                </a:ext>
              </a:extLst>
            </p:cNvPr>
            <p:cNvSpPr/>
            <p:nvPr/>
          </p:nvSpPr>
          <p:spPr>
            <a:xfrm>
              <a:off x="10840041" y="2550830"/>
              <a:ext cx="3706295"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600" b="0" i="1" u="none" strike="noStrike" kern="1200" cap="none" spc="0" normalizeH="0" baseline="0" noProof="0" dirty="0">
                  <a:ln>
                    <a:noFill/>
                  </a:ln>
                  <a:solidFill>
                    <a:prstClr val="black"/>
                  </a:solidFill>
                  <a:effectLst/>
                  <a:uLnTx/>
                  <a:uFillTx/>
                  <a:latin typeface="Tw Cen MT" panose="020B0602020104020603"/>
                  <a:ea typeface="+mn-ea"/>
                  <a:cs typeface="+mn-cs"/>
                </a:rPr>
                <a:t>Band 4</a:t>
              </a:r>
            </a:p>
          </p:txBody>
        </p:sp>
        <p:sp>
          <p:nvSpPr>
            <p:cNvPr id="29" name="Rectangle 28">
              <a:extLst>
                <a:ext uri="{FF2B5EF4-FFF2-40B4-BE49-F238E27FC236}">
                  <a16:creationId xmlns:a16="http://schemas.microsoft.com/office/drawing/2014/main" id="{3FAFC2F1-46ED-0AA9-6DC9-C01012A54C31}"/>
                </a:ext>
              </a:extLst>
            </p:cNvPr>
            <p:cNvSpPr/>
            <p:nvPr/>
          </p:nvSpPr>
          <p:spPr>
            <a:xfrm>
              <a:off x="11335610" y="2897619"/>
              <a:ext cx="3706295"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600" b="0" i="1" u="none" strike="noStrike" kern="1200" cap="none" spc="0" normalizeH="0" baseline="0" noProof="0" dirty="0">
                  <a:ln>
                    <a:noFill/>
                  </a:ln>
                  <a:solidFill>
                    <a:prstClr val="black"/>
                  </a:solidFill>
                  <a:effectLst/>
                  <a:uLnTx/>
                  <a:uFillTx/>
                  <a:latin typeface="Tw Cen MT" panose="020B0602020104020603"/>
                  <a:ea typeface="+mn-ea"/>
                  <a:cs typeface="+mn-cs"/>
                </a:rPr>
                <a:t>NDVI</a:t>
              </a:r>
            </a:p>
          </p:txBody>
        </p:sp>
      </p:grpSp>
      <p:cxnSp>
        <p:nvCxnSpPr>
          <p:cNvPr id="10" name="Straight Arrow Connector 9">
            <a:extLst>
              <a:ext uri="{FF2B5EF4-FFF2-40B4-BE49-F238E27FC236}">
                <a16:creationId xmlns:a16="http://schemas.microsoft.com/office/drawing/2014/main" id="{0E434DB0-B2C3-C21E-C2DD-96D23AEB341A}"/>
              </a:ext>
            </a:extLst>
          </p:cNvPr>
          <p:cNvCxnSpPr>
            <a:cxnSpLocks/>
          </p:cNvCxnSpPr>
          <p:nvPr/>
        </p:nvCxnSpPr>
        <p:spPr>
          <a:xfrm>
            <a:off x="5938982" y="4113253"/>
            <a:ext cx="325360" cy="791961"/>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FD5A9E2-2E6A-B6D0-101F-AEACB8C6D591}"/>
              </a:ext>
            </a:extLst>
          </p:cNvPr>
          <p:cNvCxnSpPr>
            <a:cxnSpLocks/>
          </p:cNvCxnSpPr>
          <p:nvPr/>
        </p:nvCxnSpPr>
        <p:spPr>
          <a:xfrm flipH="1">
            <a:off x="7513697" y="2326905"/>
            <a:ext cx="1202588" cy="2460345"/>
          </a:xfrm>
          <a:prstGeom prst="straightConnector1">
            <a:avLst/>
          </a:prstGeom>
          <a:ln w="38100">
            <a:solidFill>
              <a:srgbClr val="498FCF"/>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EAF7BEF9-351C-B6D0-192A-B0D3F345CBB6}"/>
              </a:ext>
            </a:extLst>
          </p:cNvPr>
          <p:cNvGrpSpPr/>
          <p:nvPr/>
        </p:nvGrpSpPr>
        <p:grpSpPr>
          <a:xfrm>
            <a:off x="5182356" y="1222081"/>
            <a:ext cx="1708242" cy="542683"/>
            <a:chOff x="7332873" y="3639127"/>
            <a:chExt cx="1708242" cy="542683"/>
          </a:xfrm>
        </p:grpSpPr>
        <p:sp>
          <p:nvSpPr>
            <p:cNvPr id="37" name="Rectangle 36">
              <a:extLst>
                <a:ext uri="{FF2B5EF4-FFF2-40B4-BE49-F238E27FC236}">
                  <a16:creationId xmlns:a16="http://schemas.microsoft.com/office/drawing/2014/main" id="{52038435-DC3F-240C-9FD5-F0AF51779620}"/>
                </a:ext>
              </a:extLst>
            </p:cNvPr>
            <p:cNvSpPr/>
            <p:nvPr/>
          </p:nvSpPr>
          <p:spPr>
            <a:xfrm>
              <a:off x="7332873" y="3639127"/>
              <a:ext cx="1001405" cy="5426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grpSp>
          <p:nvGrpSpPr>
            <p:cNvPr id="38" name="Group 37">
              <a:extLst>
                <a:ext uri="{FF2B5EF4-FFF2-40B4-BE49-F238E27FC236}">
                  <a16:creationId xmlns:a16="http://schemas.microsoft.com/office/drawing/2014/main" id="{804A7487-D01E-82A7-1DD4-0189BD0C068B}"/>
                </a:ext>
              </a:extLst>
            </p:cNvPr>
            <p:cNvGrpSpPr/>
            <p:nvPr/>
          </p:nvGrpSpPr>
          <p:grpSpPr>
            <a:xfrm>
              <a:off x="7402087" y="3665486"/>
              <a:ext cx="1639028" cy="516324"/>
              <a:chOff x="8329877" y="3156290"/>
              <a:chExt cx="1639028" cy="516324"/>
            </a:xfrm>
          </p:grpSpPr>
          <p:sp>
            <p:nvSpPr>
              <p:cNvPr id="6" name="Oval 5">
                <a:extLst>
                  <a:ext uri="{FF2B5EF4-FFF2-40B4-BE49-F238E27FC236}">
                    <a16:creationId xmlns:a16="http://schemas.microsoft.com/office/drawing/2014/main" id="{6581EF2E-C82F-3290-DD87-74E64E6861C5}"/>
                  </a:ext>
                </a:extLst>
              </p:cNvPr>
              <p:cNvSpPr/>
              <p:nvPr/>
            </p:nvSpPr>
            <p:spPr>
              <a:xfrm>
                <a:off x="8329877" y="3212700"/>
                <a:ext cx="138546" cy="13784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 name="Oval 20">
                <a:extLst>
                  <a:ext uri="{FF2B5EF4-FFF2-40B4-BE49-F238E27FC236}">
                    <a16:creationId xmlns:a16="http://schemas.microsoft.com/office/drawing/2014/main" id="{A437E61B-9F5B-8D62-785F-7A8EAD17E366}"/>
                  </a:ext>
                </a:extLst>
              </p:cNvPr>
              <p:cNvSpPr/>
              <p:nvPr/>
            </p:nvSpPr>
            <p:spPr>
              <a:xfrm>
                <a:off x="8334495" y="3470964"/>
                <a:ext cx="138546" cy="1378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 name="TextBox 21">
                <a:extLst>
                  <a:ext uri="{FF2B5EF4-FFF2-40B4-BE49-F238E27FC236}">
                    <a16:creationId xmlns:a16="http://schemas.microsoft.com/office/drawing/2014/main" id="{34A45807-6077-ADD6-D630-DA349E68BECF}"/>
                  </a:ext>
                </a:extLst>
              </p:cNvPr>
              <p:cNvSpPr txBox="1"/>
              <p:nvPr/>
            </p:nvSpPr>
            <p:spPr>
              <a:xfrm>
                <a:off x="8435669" y="3395615"/>
                <a:ext cx="1533236"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w Cen MT" panose="020B0602020104020603"/>
                    <a:ea typeface="+mn-ea"/>
                    <a:cs typeface="+mn-cs"/>
                  </a:rPr>
                  <a:t>Training</a:t>
                </a:r>
                <a:endParaRPr kumimoji="0" lang="it-IT" sz="12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3" name="TextBox 22">
                <a:extLst>
                  <a:ext uri="{FF2B5EF4-FFF2-40B4-BE49-F238E27FC236}">
                    <a16:creationId xmlns:a16="http://schemas.microsoft.com/office/drawing/2014/main" id="{656442A6-8B73-FDE1-B001-25B54EFB4413}"/>
                  </a:ext>
                </a:extLst>
              </p:cNvPr>
              <p:cNvSpPr txBox="1"/>
              <p:nvPr/>
            </p:nvSpPr>
            <p:spPr>
              <a:xfrm>
                <a:off x="8421123" y="3156290"/>
                <a:ext cx="1533236"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w Cen MT" panose="020B0602020104020603"/>
                    <a:ea typeface="+mn-ea"/>
                    <a:cs typeface="+mn-cs"/>
                  </a:rPr>
                  <a:t>Validation</a:t>
                </a:r>
                <a:endParaRPr kumimoji="0" lang="it-IT" sz="12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grpSp>
      </p:grpSp>
      <p:cxnSp>
        <p:nvCxnSpPr>
          <p:cNvPr id="43" name="Straight Arrow Connector 42">
            <a:extLst>
              <a:ext uri="{FF2B5EF4-FFF2-40B4-BE49-F238E27FC236}">
                <a16:creationId xmlns:a16="http://schemas.microsoft.com/office/drawing/2014/main" id="{DE6108E6-AE33-649C-DABB-51C8C718D827}"/>
              </a:ext>
            </a:extLst>
          </p:cNvPr>
          <p:cNvCxnSpPr>
            <a:cxnSpLocks/>
          </p:cNvCxnSpPr>
          <p:nvPr/>
        </p:nvCxnSpPr>
        <p:spPr>
          <a:xfrm flipH="1">
            <a:off x="8276145" y="2557938"/>
            <a:ext cx="976060" cy="2229312"/>
          </a:xfrm>
          <a:prstGeom prst="straightConnector1">
            <a:avLst/>
          </a:prstGeom>
          <a:ln w="38100">
            <a:solidFill>
              <a:srgbClr val="498FCF"/>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B468AB9-97C7-E871-4959-EF1B054735D2}"/>
              </a:ext>
            </a:extLst>
          </p:cNvPr>
          <p:cNvCxnSpPr>
            <a:cxnSpLocks/>
          </p:cNvCxnSpPr>
          <p:nvPr/>
        </p:nvCxnSpPr>
        <p:spPr>
          <a:xfrm flipH="1">
            <a:off x="9042119" y="3114169"/>
            <a:ext cx="756868" cy="1698268"/>
          </a:xfrm>
          <a:prstGeom prst="straightConnector1">
            <a:avLst/>
          </a:prstGeom>
          <a:ln w="38100">
            <a:solidFill>
              <a:srgbClr val="498FCF"/>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51" name="Picture 50" descr="Diagram&#10;&#10;Description automatically generated">
            <a:extLst>
              <a:ext uri="{FF2B5EF4-FFF2-40B4-BE49-F238E27FC236}">
                <a16:creationId xmlns:a16="http://schemas.microsoft.com/office/drawing/2014/main" id="{2D4FC816-8B50-543F-725A-2B5EA4BD60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57" y="4463295"/>
            <a:ext cx="3123529" cy="2394705"/>
          </a:xfrm>
          <a:prstGeom prst="rect">
            <a:avLst/>
          </a:prstGeom>
        </p:spPr>
      </p:pic>
      <p:sp>
        <p:nvSpPr>
          <p:cNvPr id="57" name="Arrow: Striped Right 56">
            <a:extLst>
              <a:ext uri="{FF2B5EF4-FFF2-40B4-BE49-F238E27FC236}">
                <a16:creationId xmlns:a16="http://schemas.microsoft.com/office/drawing/2014/main" id="{772348C7-47DD-90D3-34BA-9A18EBCE68E3}"/>
              </a:ext>
            </a:extLst>
          </p:cNvPr>
          <p:cNvSpPr/>
          <p:nvPr/>
        </p:nvSpPr>
        <p:spPr>
          <a:xfrm rot="10800000">
            <a:off x="3414063" y="5024409"/>
            <a:ext cx="1369344" cy="134302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9" name="TextBox 58">
            <a:extLst>
              <a:ext uri="{FF2B5EF4-FFF2-40B4-BE49-F238E27FC236}">
                <a16:creationId xmlns:a16="http://schemas.microsoft.com/office/drawing/2014/main" id="{5E9A06D4-0745-F20B-E7B3-91C994DB406F}"/>
              </a:ext>
            </a:extLst>
          </p:cNvPr>
          <p:cNvSpPr txBox="1"/>
          <p:nvPr/>
        </p:nvSpPr>
        <p:spPr>
          <a:xfrm>
            <a:off x="5058744" y="5507171"/>
            <a:ext cx="802589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Tw Cen MT" panose="020B0602020104020603"/>
                <a:ea typeface="+mn-ea"/>
                <a:cs typeface="+mn-cs"/>
              </a:rPr>
              <a:t>Input features to the Random Forest</a:t>
            </a:r>
          </a:p>
        </p:txBody>
      </p:sp>
      <p:sp>
        <p:nvSpPr>
          <p:cNvPr id="60" name="Arrow: Right 59">
            <a:extLst>
              <a:ext uri="{FF2B5EF4-FFF2-40B4-BE49-F238E27FC236}">
                <a16:creationId xmlns:a16="http://schemas.microsoft.com/office/drawing/2014/main" id="{65DC55A9-D842-649A-8B06-8FEC4296A13A}"/>
              </a:ext>
            </a:extLst>
          </p:cNvPr>
          <p:cNvSpPr/>
          <p:nvPr/>
        </p:nvSpPr>
        <p:spPr>
          <a:xfrm rot="20410459">
            <a:off x="2037296" y="3694708"/>
            <a:ext cx="2897258" cy="4268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62" name="Group 61">
            <a:extLst>
              <a:ext uri="{FF2B5EF4-FFF2-40B4-BE49-F238E27FC236}">
                <a16:creationId xmlns:a16="http://schemas.microsoft.com/office/drawing/2014/main" id="{50F1006C-81C8-9E43-CF66-DE3EC47BB31A}"/>
              </a:ext>
            </a:extLst>
          </p:cNvPr>
          <p:cNvGrpSpPr/>
          <p:nvPr/>
        </p:nvGrpSpPr>
        <p:grpSpPr>
          <a:xfrm>
            <a:off x="5028945" y="724305"/>
            <a:ext cx="7014975" cy="6231930"/>
            <a:chOff x="5058744" y="778598"/>
            <a:chExt cx="7014975" cy="6231930"/>
          </a:xfrm>
        </p:grpSpPr>
        <p:grpSp>
          <p:nvGrpSpPr>
            <p:cNvPr id="55" name="Group 54">
              <a:extLst>
                <a:ext uri="{FF2B5EF4-FFF2-40B4-BE49-F238E27FC236}">
                  <a16:creationId xmlns:a16="http://schemas.microsoft.com/office/drawing/2014/main" id="{45F7461C-041E-4ADA-8BDA-7C8173160392}"/>
                </a:ext>
              </a:extLst>
            </p:cNvPr>
            <p:cNvGrpSpPr/>
            <p:nvPr/>
          </p:nvGrpSpPr>
          <p:grpSpPr>
            <a:xfrm>
              <a:off x="5058744" y="778598"/>
              <a:ext cx="7014975" cy="6231930"/>
              <a:chOff x="5009990" y="768371"/>
              <a:chExt cx="7024468" cy="6336695"/>
            </a:xfrm>
          </p:grpSpPr>
          <p:pic>
            <p:nvPicPr>
              <p:cNvPr id="52" name="Picture 51">
                <a:extLst>
                  <a:ext uri="{FF2B5EF4-FFF2-40B4-BE49-F238E27FC236}">
                    <a16:creationId xmlns:a16="http://schemas.microsoft.com/office/drawing/2014/main" id="{AAF5CA76-C3AF-7963-CB03-A74232CE973E}"/>
                  </a:ext>
                </a:extLst>
              </p:cNvPr>
              <p:cNvPicPr>
                <a:picLocks noChangeAspect="1"/>
              </p:cNvPicPr>
              <p:nvPr/>
            </p:nvPicPr>
            <p:blipFill rotWithShape="1">
              <a:blip r:embed="rId6"/>
              <a:srcRect l="12708"/>
              <a:stretch/>
            </p:blipFill>
            <p:spPr>
              <a:xfrm>
                <a:off x="5009990" y="768371"/>
                <a:ext cx="7024468" cy="6336695"/>
              </a:xfrm>
              <a:prstGeom prst="rect">
                <a:avLst/>
              </a:prstGeom>
            </p:spPr>
          </p:pic>
          <p:pic>
            <p:nvPicPr>
              <p:cNvPr id="54" name="Picture 53">
                <a:extLst>
                  <a:ext uri="{FF2B5EF4-FFF2-40B4-BE49-F238E27FC236}">
                    <a16:creationId xmlns:a16="http://schemas.microsoft.com/office/drawing/2014/main" id="{3C892F93-71A0-6F30-5548-5A1A7B4E0F37}"/>
                  </a:ext>
                </a:extLst>
              </p:cNvPr>
              <p:cNvPicPr>
                <a:picLocks noChangeAspect="1"/>
              </p:cNvPicPr>
              <p:nvPr/>
            </p:nvPicPr>
            <p:blipFill>
              <a:blip r:embed="rId7"/>
              <a:stretch>
                <a:fillRect/>
              </a:stretch>
            </p:blipFill>
            <p:spPr>
              <a:xfrm>
                <a:off x="10956564" y="4779817"/>
                <a:ext cx="952500" cy="1828800"/>
              </a:xfrm>
              <a:prstGeom prst="rect">
                <a:avLst/>
              </a:prstGeom>
            </p:spPr>
          </p:pic>
        </p:grpSp>
        <p:sp>
          <p:nvSpPr>
            <p:cNvPr id="61" name="TextBox 60">
              <a:extLst>
                <a:ext uri="{FF2B5EF4-FFF2-40B4-BE49-F238E27FC236}">
                  <a16:creationId xmlns:a16="http://schemas.microsoft.com/office/drawing/2014/main" id="{A3E38B42-931E-EC6A-1126-F76342295ADF}"/>
                </a:ext>
              </a:extLst>
            </p:cNvPr>
            <p:cNvSpPr txBox="1"/>
            <p:nvPr/>
          </p:nvSpPr>
          <p:spPr>
            <a:xfrm>
              <a:off x="6951390" y="894615"/>
              <a:ext cx="3288849"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w Cen MT" panose="020B0602020104020603"/>
                  <a:ea typeface="+mn-ea"/>
                  <a:cs typeface="+mn-cs"/>
                </a:rPr>
                <a:t>Classified ìmage: Crop Type Map</a:t>
              </a:r>
            </a:p>
          </p:txBody>
        </p:sp>
      </p:grpSp>
    </p:spTree>
    <p:extLst>
      <p:ext uri="{BB962C8B-B14F-4D97-AF65-F5344CB8AC3E}">
        <p14:creationId xmlns:p14="http://schemas.microsoft.com/office/powerpoint/2010/main" val="263560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ou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circle(in)">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circle(in)">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circle(in)">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500"/>
                                        <p:tgtEl>
                                          <p:spTgt spid="57"/>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500"/>
                                        <p:tgtEl>
                                          <p:spTgt spid="6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p:bldP spid="6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A5D92-B3EE-4284-834C-084916F512F0}"/>
              </a:ext>
            </a:extLst>
          </p:cNvPr>
          <p:cNvSpPr>
            <a:spLocks noGrp="1"/>
          </p:cNvSpPr>
          <p:nvPr>
            <p:ph type="title"/>
          </p:nvPr>
        </p:nvSpPr>
        <p:spPr/>
        <p:txBody>
          <a:bodyPr>
            <a:normAutofit/>
          </a:bodyPr>
          <a:lstStyle/>
          <a:p>
            <a:r>
              <a:rPr lang="it-IT" sz="4000" dirty="0">
                <a:solidFill>
                  <a:schemeClr val="accent5"/>
                </a:solidFill>
              </a:rPr>
              <a:t>Contents</a:t>
            </a:r>
            <a:endParaRPr lang="en-BE" sz="4000" dirty="0">
              <a:solidFill>
                <a:schemeClr val="accent5"/>
              </a:solidFill>
            </a:endParaRPr>
          </a:p>
        </p:txBody>
      </p:sp>
      <p:sp>
        <p:nvSpPr>
          <p:cNvPr id="3" name="Content Placeholder 2">
            <a:extLst>
              <a:ext uri="{FF2B5EF4-FFF2-40B4-BE49-F238E27FC236}">
                <a16:creationId xmlns:a16="http://schemas.microsoft.com/office/drawing/2014/main" id="{4AA7A14E-1FF0-4921-A106-6CEF56B59991}"/>
              </a:ext>
            </a:extLst>
          </p:cNvPr>
          <p:cNvSpPr>
            <a:spLocks noGrp="1"/>
          </p:cNvSpPr>
          <p:nvPr>
            <p:ph idx="1"/>
          </p:nvPr>
        </p:nvSpPr>
        <p:spPr>
          <a:xfrm>
            <a:off x="838200" y="1825624"/>
            <a:ext cx="7985620" cy="4803775"/>
          </a:xfrm>
        </p:spPr>
        <p:txBody>
          <a:bodyPr>
            <a:noAutofit/>
          </a:bodyPr>
          <a:lstStyle/>
          <a:p>
            <a:pPr>
              <a:buFont typeface="Wingdings" panose="05000000000000000000" pitchFamily="2" charset="2"/>
              <a:buChar char="§"/>
            </a:pPr>
            <a:r>
              <a:rPr lang="it-IT" sz="2400" dirty="0"/>
              <a:t>Relevance of land cover and crop maps </a:t>
            </a:r>
            <a:r>
              <a:rPr lang="it-IT" sz="2400" dirty="0" smtClean="0"/>
              <a:t>and alignment to the IGIF, GSGF, SDG Geospatial Road Map</a:t>
            </a:r>
          </a:p>
          <a:p>
            <a:pPr>
              <a:buFont typeface="Wingdings" panose="05000000000000000000" pitchFamily="2" charset="2"/>
              <a:buChar char="§"/>
            </a:pPr>
            <a:r>
              <a:rPr lang="it-IT" sz="2400" dirty="0" smtClean="0"/>
              <a:t>Global vs National LCLU Maps</a:t>
            </a:r>
            <a:endParaRPr lang="it-IT" sz="2400" dirty="0"/>
          </a:p>
          <a:p>
            <a:pPr>
              <a:buFont typeface="Wingdings" panose="05000000000000000000" pitchFamily="2" charset="2"/>
              <a:buChar char="§"/>
            </a:pPr>
            <a:r>
              <a:rPr lang="it-IT" sz="2400" dirty="0" smtClean="0"/>
              <a:t>Challenges </a:t>
            </a:r>
            <a:r>
              <a:rPr lang="it-IT" sz="2400" dirty="0"/>
              <a:t>in the operational </a:t>
            </a:r>
            <a:r>
              <a:rPr lang="it-IT" sz="2400" dirty="0" smtClean="0"/>
              <a:t>use of LCLU maps at the national level</a:t>
            </a:r>
          </a:p>
          <a:p>
            <a:pPr>
              <a:buFont typeface="Wingdings" panose="05000000000000000000" pitchFamily="2" charset="2"/>
              <a:buChar char="§"/>
            </a:pPr>
            <a:r>
              <a:rPr lang="it-IT" sz="2400" dirty="0" smtClean="0"/>
              <a:t>Innovative solutions to use less in-situ data and to make better use of it</a:t>
            </a:r>
          </a:p>
          <a:p>
            <a:pPr>
              <a:buFont typeface="Wingdings" panose="05000000000000000000" pitchFamily="2" charset="2"/>
              <a:buChar char="§"/>
            </a:pPr>
            <a:r>
              <a:rPr lang="it-IT" sz="2400" dirty="0" smtClean="0"/>
              <a:t>Success Stories</a:t>
            </a:r>
          </a:p>
          <a:p>
            <a:pPr>
              <a:buFont typeface="Wingdings" panose="05000000000000000000" pitchFamily="2" charset="2"/>
              <a:buChar char="§"/>
            </a:pPr>
            <a:r>
              <a:rPr lang="it-IT" sz="2400" dirty="0" smtClean="0"/>
              <a:t>Next steps </a:t>
            </a:r>
            <a:endParaRPr lang="en-BE" sz="2400" dirty="0" smtClean="0"/>
          </a:p>
          <a:p>
            <a:pPr lvl="1"/>
            <a:endParaRPr lang="en-BE" sz="2400" dirty="0"/>
          </a:p>
        </p:txBody>
      </p:sp>
      <p:pic>
        <p:nvPicPr>
          <p:cNvPr id="28" name="Content Placeholder 6">
            <a:extLst>
              <a:ext uri="{FF2B5EF4-FFF2-40B4-BE49-F238E27FC236}">
                <a16:creationId xmlns:a16="http://schemas.microsoft.com/office/drawing/2014/main" id="{200FBF1B-7856-4324-A85B-DBEE50826D95}"/>
              </a:ext>
            </a:extLst>
          </p:cNvPr>
          <p:cNvPicPr>
            <a:picLocks noGrp="1" noChangeAspect="1"/>
          </p:cNvPicPr>
          <p:nvPr/>
        </p:nvPicPr>
        <p:blipFill rotWithShape="1">
          <a:blip r:embed="rId2" cstate="hqprint">
            <a:extLst>
              <a:ext uri="{28A0092B-C50C-407E-A947-70E740481C1C}">
                <a14:useLocalDpi xmlns:a14="http://schemas.microsoft.com/office/drawing/2010/main" val="0"/>
              </a:ext>
            </a:extLst>
          </a:blip>
          <a:srcRect t="-1" b="-11001"/>
          <a:stretch/>
        </p:blipFill>
        <p:spPr>
          <a:xfrm>
            <a:off x="174414" y="58420"/>
            <a:ext cx="2551582" cy="756974"/>
          </a:xfrm>
          <a:prstGeom prst="rect">
            <a:avLst/>
          </a:prstGeom>
        </p:spPr>
      </p:pic>
    </p:spTree>
    <p:extLst>
      <p:ext uri="{BB962C8B-B14F-4D97-AF65-F5344CB8AC3E}">
        <p14:creationId xmlns:p14="http://schemas.microsoft.com/office/powerpoint/2010/main" val="31461395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 icon, company name&#10;&#10;Description automatically generated">
            <a:extLst>
              <a:ext uri="{FF2B5EF4-FFF2-40B4-BE49-F238E27FC236}">
                <a16:creationId xmlns:a16="http://schemas.microsoft.com/office/drawing/2014/main" id="{EAEF9C6C-59FC-48AE-92BD-8AD79FA33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2814" y="6086901"/>
            <a:ext cx="604671" cy="612045"/>
          </a:xfrm>
          <a:prstGeom prst="rect">
            <a:avLst/>
          </a:prstGeom>
        </p:spPr>
      </p:pic>
      <p:sp>
        <p:nvSpPr>
          <p:cNvPr id="7" name="Title 1">
            <a:extLst>
              <a:ext uri="{FF2B5EF4-FFF2-40B4-BE49-F238E27FC236}">
                <a16:creationId xmlns:a16="http://schemas.microsoft.com/office/drawing/2014/main" id="{87DF24FE-36EC-AF35-50CE-944FC86C67AB}"/>
              </a:ext>
            </a:extLst>
          </p:cNvPr>
          <p:cNvSpPr txBox="1">
            <a:spLocks/>
          </p:cNvSpPr>
          <p:nvPr/>
        </p:nvSpPr>
        <p:spPr>
          <a:xfrm>
            <a:off x="457681" y="760484"/>
            <a:ext cx="11734319" cy="962929"/>
          </a:xfrm>
          <a:prstGeom prst="rect">
            <a:avLst/>
          </a:prstGeom>
        </p:spPr>
        <p:txBody>
          <a:bodyPr vert="horz" lIns="91440" tIns="45720" rIns="91440" bIns="45720" rtlCol="0" anchor="ctr">
            <a:noAutofit/>
          </a:bodyPr>
          <a:lstStyle>
            <a:lvl1pPr defTabSz="914400">
              <a:lnSpc>
                <a:spcPct val="80000"/>
              </a:lnSpc>
              <a:spcBef>
                <a:spcPct val="0"/>
              </a:spcBef>
              <a:buNone/>
              <a:defRPr sz="4100" b="1" cap="all" spc="100" baseline="0">
                <a:solidFill>
                  <a:srgbClr val="498FCF"/>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it-IT" sz="5400" b="0" dirty="0">
                <a:solidFill>
                  <a:schemeClr val="accent5"/>
                </a:solidFill>
              </a:rPr>
              <a:t>Why in-situ data is needed – validation </a:t>
            </a:r>
            <a:br>
              <a:rPr lang="it-IT" sz="5400" b="0" dirty="0">
                <a:solidFill>
                  <a:schemeClr val="accent5"/>
                </a:solidFill>
              </a:rPr>
            </a:br>
            <a:r>
              <a:rPr lang="it-IT" sz="5400" b="0" dirty="0">
                <a:solidFill>
                  <a:schemeClr val="accent5"/>
                </a:solidFill>
              </a:rPr>
              <a:t/>
            </a:r>
            <a:br>
              <a:rPr lang="it-IT" sz="5400" b="0" dirty="0">
                <a:solidFill>
                  <a:schemeClr val="accent5"/>
                </a:solidFill>
              </a:rPr>
            </a:br>
            <a:endParaRPr lang="it-IT" sz="5400" b="0" dirty="0">
              <a:solidFill>
                <a:schemeClr val="accent5"/>
              </a:solidFill>
            </a:endParaRPr>
          </a:p>
        </p:txBody>
      </p:sp>
      <p:pic>
        <p:nvPicPr>
          <p:cNvPr id="10" name="Picture 9">
            <a:extLst>
              <a:ext uri="{FF2B5EF4-FFF2-40B4-BE49-F238E27FC236}">
                <a16:creationId xmlns:a16="http://schemas.microsoft.com/office/drawing/2014/main" id="{01BA419D-E63D-E37B-08E8-4807A120998B}"/>
              </a:ext>
            </a:extLst>
          </p:cNvPr>
          <p:cNvPicPr>
            <a:picLocks noChangeAspect="1"/>
          </p:cNvPicPr>
          <p:nvPr/>
        </p:nvPicPr>
        <p:blipFill>
          <a:blip r:embed="rId3"/>
          <a:stretch>
            <a:fillRect/>
          </a:stretch>
        </p:blipFill>
        <p:spPr>
          <a:xfrm>
            <a:off x="1189152" y="1148254"/>
            <a:ext cx="5621223" cy="5496492"/>
          </a:xfrm>
          <a:prstGeom prst="rect">
            <a:avLst/>
          </a:prstGeom>
        </p:spPr>
      </p:pic>
      <p:pic>
        <p:nvPicPr>
          <p:cNvPr id="15" name="Picture 14">
            <a:extLst>
              <a:ext uri="{FF2B5EF4-FFF2-40B4-BE49-F238E27FC236}">
                <a16:creationId xmlns:a16="http://schemas.microsoft.com/office/drawing/2014/main" id="{9055844A-3131-A27C-5CA9-67299CD3CA3B}"/>
              </a:ext>
            </a:extLst>
          </p:cNvPr>
          <p:cNvPicPr>
            <a:picLocks noChangeAspect="1"/>
          </p:cNvPicPr>
          <p:nvPr/>
        </p:nvPicPr>
        <p:blipFill>
          <a:blip r:embed="rId4"/>
          <a:stretch>
            <a:fillRect/>
          </a:stretch>
        </p:blipFill>
        <p:spPr>
          <a:xfrm>
            <a:off x="5793383" y="1241949"/>
            <a:ext cx="6340728" cy="2654551"/>
          </a:xfrm>
          <a:prstGeom prst="rect">
            <a:avLst/>
          </a:prstGeom>
          <a:ln>
            <a:solidFill>
              <a:srgbClr val="002060"/>
            </a:solidFill>
          </a:ln>
        </p:spPr>
      </p:pic>
      <p:graphicFrame>
        <p:nvGraphicFramePr>
          <p:cNvPr id="2" name="Table 2">
            <a:extLst>
              <a:ext uri="{FF2B5EF4-FFF2-40B4-BE49-F238E27FC236}">
                <a16:creationId xmlns:a16="http://schemas.microsoft.com/office/drawing/2014/main" id="{7A75EFC4-C75E-4734-652E-DEECC2E60CD6}"/>
              </a:ext>
            </a:extLst>
          </p:cNvPr>
          <p:cNvGraphicFramePr>
            <a:graphicFrameLocks noGrp="1"/>
          </p:cNvGraphicFramePr>
          <p:nvPr/>
        </p:nvGraphicFramePr>
        <p:xfrm>
          <a:off x="8016949" y="4421146"/>
          <a:ext cx="2743200" cy="22402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30726543"/>
                    </a:ext>
                  </a:extLst>
                </a:gridCol>
              </a:tblGrid>
              <a:tr h="370840">
                <a:tc>
                  <a:txBody>
                    <a:bodyPr/>
                    <a:lstStyle/>
                    <a:p>
                      <a:r>
                        <a:rPr lang="it-IT" sz="2000" dirty="0"/>
                        <a:t>Accuracy Statistics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71165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solidFill>
                            <a:schemeClr val="tx1"/>
                          </a:solidFill>
                        </a:rPr>
                        <a:t>Overall Accuracy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73531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solidFill>
                            <a:schemeClr val="tx1"/>
                          </a:solidFill>
                        </a:rPr>
                        <a:t>Producer Accuracy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476014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solidFill>
                            <a:schemeClr val="tx1"/>
                          </a:solidFill>
                        </a:rPr>
                        <a:t>User Accuracy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3621949"/>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solidFill>
                            <a:schemeClr val="tx1"/>
                          </a:solidFill>
                        </a:rPr>
                        <a:t>Kappa Statistics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1491298"/>
                  </a:ext>
                </a:extLst>
              </a:tr>
              <a:tr h="320040">
                <a:tc>
                  <a:txBody>
                    <a:bodyPr/>
                    <a:lstStyle/>
                    <a:p>
                      <a:r>
                        <a:rPr lang="it-IT" sz="1800" dirty="0">
                          <a:solidFill>
                            <a:schemeClr val="tx1"/>
                          </a:solidFill>
                        </a:rPr>
                        <a:t>F1-Statistics</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1354453"/>
                  </a:ext>
                </a:extLst>
              </a:tr>
            </a:tbl>
          </a:graphicData>
        </a:graphic>
      </p:graphicFrame>
      <p:sp>
        <p:nvSpPr>
          <p:cNvPr id="3" name="Arrow: Down 2">
            <a:extLst>
              <a:ext uri="{FF2B5EF4-FFF2-40B4-BE49-F238E27FC236}">
                <a16:creationId xmlns:a16="http://schemas.microsoft.com/office/drawing/2014/main" id="{5A94EFAE-5D9D-993A-C4A2-7B8B440F68CF}"/>
              </a:ext>
            </a:extLst>
          </p:cNvPr>
          <p:cNvSpPr/>
          <p:nvPr/>
        </p:nvSpPr>
        <p:spPr>
          <a:xfrm>
            <a:off x="8803758" y="3990195"/>
            <a:ext cx="850605" cy="3904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9850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194971-2F2D-44B0-8AE6-FF2DCCEE0A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5">
            <a:extLst>
              <a:ext uri="{FF2B5EF4-FFF2-40B4-BE49-F238E27FC236}">
                <a16:creationId xmlns:a16="http://schemas.microsoft.com/office/drawing/2014/main" id="{1FF9A61E-EB11-4C46-82E1-3E00A3B4B4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5E564EB3-35F2-4EFF-87DC-642DC020526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83E24CA-3560-4B77-9F4B-793BE2A6DEC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duotone>
                <a:schemeClr val="accent1">
                  <a:shade val="45000"/>
                  <a:satMod val="135000"/>
                </a:schemeClr>
                <a:prstClr val="white"/>
              </a:duotone>
            </a:blip>
            <a:srcRect/>
            <a:tile tx="-444500" ty="-127000" sx="50000" sy="50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36A995F0-906C-4573-A739-16EED217D8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9343" y="620720"/>
            <a:ext cx="6442480" cy="55931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F702A35D-6A8B-7056-D677-07EE86E121F3}"/>
              </a:ext>
            </a:extLst>
          </p:cNvPr>
          <p:cNvSpPr>
            <a:spLocks noGrp="1"/>
          </p:cNvSpPr>
          <p:nvPr>
            <p:ph type="title"/>
          </p:nvPr>
        </p:nvSpPr>
        <p:spPr>
          <a:xfrm>
            <a:off x="5590120" y="1105351"/>
            <a:ext cx="5477071" cy="3023981"/>
          </a:xfrm>
        </p:spPr>
        <p:txBody>
          <a:bodyPr vert="horz" lIns="91440" tIns="45720" rIns="91440" bIns="45720" rtlCol="0" anchor="b">
            <a:normAutofit/>
          </a:bodyPr>
          <a:lstStyle/>
          <a:p>
            <a:r>
              <a:rPr lang="en-US" sz="4400" spc="200" dirty="0">
                <a:solidFill>
                  <a:schemeClr val="bg1"/>
                </a:solidFill>
              </a:rPr>
              <a:t>Innovation to overcome the challenge of lack of in-situ data of adequate quality for EO use</a:t>
            </a:r>
          </a:p>
        </p:txBody>
      </p:sp>
      <p:cxnSp>
        <p:nvCxnSpPr>
          <p:cNvPr id="21" name="Straight Connector 20">
            <a:extLst>
              <a:ext uri="{FF2B5EF4-FFF2-40B4-BE49-F238E27FC236}">
                <a16:creationId xmlns:a16="http://schemas.microsoft.com/office/drawing/2014/main" id="{C3F5F06D-7250-43A5-9B61-0B7F1FD7E39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09960" y="4214336"/>
            <a:ext cx="51206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Logo, icon, company name&#10;&#10;Description automatically generated">
            <a:extLst>
              <a:ext uri="{FF2B5EF4-FFF2-40B4-BE49-F238E27FC236}">
                <a16:creationId xmlns:a16="http://schemas.microsoft.com/office/drawing/2014/main" id="{100B3452-636D-4DBF-3F41-6F2CE7BF4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2814" y="6086901"/>
            <a:ext cx="604671" cy="612045"/>
          </a:xfrm>
          <a:prstGeom prst="rect">
            <a:avLst/>
          </a:prstGeom>
        </p:spPr>
      </p:pic>
    </p:spTree>
    <p:extLst>
      <p:ext uri="{BB962C8B-B14F-4D97-AF65-F5344CB8AC3E}">
        <p14:creationId xmlns:p14="http://schemas.microsoft.com/office/powerpoint/2010/main" val="8116294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sz="5400" dirty="0" smtClean="0">
                <a:solidFill>
                  <a:schemeClr val="accent5"/>
                </a:solidFill>
              </a:rPr>
              <a:t>Overcoming the shortage of in-situ data by addressing 2 key questions?</a:t>
            </a:r>
            <a:endParaRPr lang="en-US" sz="5400" dirty="0">
              <a:solidFill>
                <a:schemeClr val="accent5"/>
              </a:solidFill>
            </a:endParaRPr>
          </a:p>
        </p:txBody>
      </p:sp>
      <p:sp>
        <p:nvSpPr>
          <p:cNvPr id="3" name="Content Placeholder 2"/>
          <p:cNvSpPr>
            <a:spLocks noGrp="1"/>
          </p:cNvSpPr>
          <p:nvPr>
            <p:ph idx="1"/>
          </p:nvPr>
        </p:nvSpPr>
        <p:spPr>
          <a:xfrm>
            <a:off x="884980" y="3162631"/>
            <a:ext cx="11167872" cy="2075290"/>
          </a:xfrm>
        </p:spPr>
        <p:txBody>
          <a:bodyPr>
            <a:normAutofit/>
          </a:bodyPr>
          <a:lstStyle/>
          <a:p>
            <a:pPr marL="571500" indent="-571500">
              <a:buFont typeface="+mj-lt"/>
              <a:buAutoNum type="romanUcPeriod"/>
            </a:pPr>
            <a:r>
              <a:rPr lang="it-IT" sz="3600" dirty="0" smtClean="0"/>
              <a:t>Can we reuse in-situ data?</a:t>
            </a:r>
          </a:p>
          <a:p>
            <a:pPr marL="571500" indent="-571500">
              <a:buFont typeface="+mj-lt"/>
              <a:buAutoNum type="romanUcPeriod"/>
            </a:pPr>
            <a:r>
              <a:rPr lang="it-IT" sz="3600" dirty="0" smtClean="0"/>
              <a:t>Can we use data frugal classification algorithms?</a:t>
            </a:r>
          </a:p>
        </p:txBody>
      </p:sp>
    </p:spTree>
    <p:extLst>
      <p:ext uri="{BB962C8B-B14F-4D97-AF65-F5344CB8AC3E}">
        <p14:creationId xmlns:p14="http://schemas.microsoft.com/office/powerpoint/2010/main" val="32112804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7DF24FE-36EC-AF35-50CE-944FC86C67AB}"/>
              </a:ext>
            </a:extLst>
          </p:cNvPr>
          <p:cNvSpPr txBox="1">
            <a:spLocks/>
          </p:cNvSpPr>
          <p:nvPr/>
        </p:nvSpPr>
        <p:spPr>
          <a:xfrm>
            <a:off x="651645" y="729207"/>
            <a:ext cx="10944959" cy="962929"/>
          </a:xfrm>
          <a:prstGeom prst="rect">
            <a:avLst/>
          </a:prstGeom>
        </p:spPr>
        <p:txBody>
          <a:bodyPr vert="horz" lIns="91440" tIns="45720" rIns="91440" bIns="45720" rtlCol="0" anchor="ctr">
            <a:noAutofit/>
          </a:bodyPr>
          <a:lstStyle>
            <a:defPPr>
              <a:defRPr lang="en-US"/>
            </a:defPPr>
            <a:lvl1pPr marR="0" lvl="0" indent="0" defTabSz="914400" fontAlgn="auto">
              <a:lnSpc>
                <a:spcPct val="80000"/>
              </a:lnSpc>
              <a:spcBef>
                <a:spcPct val="0"/>
              </a:spcBef>
              <a:spcAft>
                <a:spcPts val="0"/>
              </a:spcAft>
              <a:buClrTx/>
              <a:buSzTx/>
              <a:buFontTx/>
              <a:buNone/>
              <a:tabLst/>
              <a:defRPr sz="5400" b="0" cap="all" spc="100" baseline="0">
                <a:solidFill>
                  <a:schemeClr val="accent5"/>
                </a:solidFill>
                <a:latin typeface="+mj-lt"/>
                <a:ea typeface="+mj-ea"/>
                <a:cs typeface="+mj-cs"/>
              </a:defRPr>
            </a:lvl1pPr>
          </a:lstStyle>
          <a:p>
            <a:r>
              <a:rPr lang="it-IT" dirty="0" smtClean="0"/>
              <a:t>Can we reuse in situ data?</a:t>
            </a:r>
            <a:r>
              <a:rPr lang="it-IT" dirty="0"/>
              <a:t/>
            </a:r>
            <a:br>
              <a:rPr lang="it-IT" dirty="0"/>
            </a:br>
            <a:r>
              <a:rPr lang="it-IT" dirty="0"/>
              <a:t/>
            </a:r>
            <a:br>
              <a:rPr lang="it-IT" dirty="0"/>
            </a:br>
            <a:endParaRPr lang="it-IT" dirty="0"/>
          </a:p>
        </p:txBody>
      </p:sp>
      <p:sp>
        <p:nvSpPr>
          <p:cNvPr id="2" name="TextBox 1">
            <a:extLst>
              <a:ext uri="{FF2B5EF4-FFF2-40B4-BE49-F238E27FC236}">
                <a16:creationId xmlns:a16="http://schemas.microsoft.com/office/drawing/2014/main" id="{3CF7B132-89A5-150E-94E0-B5049CACB29A}"/>
              </a:ext>
            </a:extLst>
          </p:cNvPr>
          <p:cNvSpPr txBox="1"/>
          <p:nvPr/>
        </p:nvSpPr>
        <p:spPr>
          <a:xfrm>
            <a:off x="0" y="1210671"/>
            <a:ext cx="11882970" cy="5632311"/>
          </a:xfrm>
          <a:prstGeom prst="rect">
            <a:avLst/>
          </a:prstGeom>
          <a:solidFill>
            <a:schemeClr val="bg1"/>
          </a:solid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pitchFamily="34" charset="0"/>
                <a:cs typeface="+mn-cs"/>
              </a:rPr>
              <a:t>The question </a:t>
            </a:r>
            <a:r>
              <a:rPr kumimoji="0" lang="it-IT" sz="2400" b="0" i="0" u="none" strike="noStrike" kern="1200" cap="none" spc="0" normalizeH="0" baseline="0" noProof="0" dirty="0" smtClean="0">
                <a:ln>
                  <a:noFill/>
                </a:ln>
                <a:solidFill>
                  <a:prstClr val="black"/>
                </a:solidFill>
                <a:effectLst/>
                <a:uLnTx/>
                <a:uFillTx/>
                <a:latin typeface="Calibri" panose="020F0502020204030204" pitchFamily="34" charset="0"/>
                <a:cs typeface="+mn-cs"/>
              </a:rPr>
              <a:t>is if </a:t>
            </a:r>
            <a:r>
              <a:rPr kumimoji="0" lang="it-IT" sz="2400" b="0" i="0" u="none" strike="noStrike" kern="1200" cap="none" spc="0" normalizeH="0" baseline="0" noProof="0" dirty="0">
                <a:ln>
                  <a:noFill/>
                </a:ln>
                <a:solidFill>
                  <a:prstClr val="black"/>
                </a:solidFill>
                <a:effectLst/>
                <a:uLnTx/>
                <a:uFillTx/>
                <a:latin typeface="Calibri" panose="020F0502020204030204" pitchFamily="34" charset="0"/>
                <a:cs typeface="+mn-cs"/>
              </a:rPr>
              <a:t>we have </a:t>
            </a:r>
            <a:r>
              <a:rPr kumimoji="0" lang="it-IT" sz="2400" b="0" i="0" u="none" strike="noStrike" kern="1200" cap="none" spc="0" normalizeH="0" baseline="0" noProof="0" dirty="0" smtClean="0">
                <a:ln>
                  <a:noFill/>
                </a:ln>
                <a:solidFill>
                  <a:prstClr val="black"/>
                </a:solidFill>
                <a:effectLst/>
                <a:uLnTx/>
                <a:uFillTx/>
                <a:latin typeface="Calibri" panose="020F0502020204030204" pitchFamily="34" charset="0"/>
                <a:cs typeface="+mn-cs"/>
              </a:rPr>
              <a:t>an in-situ </a:t>
            </a:r>
            <a:r>
              <a:rPr kumimoji="0" lang="it-IT" sz="2400" b="0" i="0" u="none" strike="noStrike" kern="1200" cap="none" spc="0" normalizeH="0" baseline="0" noProof="0" dirty="0">
                <a:ln>
                  <a:noFill/>
                </a:ln>
                <a:solidFill>
                  <a:prstClr val="black"/>
                </a:solidFill>
                <a:effectLst/>
                <a:uLnTx/>
                <a:uFillTx/>
                <a:latin typeface="Calibri" panose="020F0502020204030204" pitchFamily="34" charset="0"/>
                <a:cs typeface="+mn-cs"/>
              </a:rPr>
              <a:t>dataset </a:t>
            </a:r>
            <a:r>
              <a:rPr lang="it-IT" sz="2400" dirty="0" smtClean="0">
                <a:solidFill>
                  <a:prstClr val="black"/>
                </a:solidFill>
                <a:latin typeface="Calibri" panose="020F0502020204030204" pitchFamily="34" charset="0"/>
              </a:rPr>
              <a:t>with high </a:t>
            </a:r>
            <a:r>
              <a:rPr kumimoji="0" lang="it-IT" sz="2400" b="0" i="0" u="none" strike="noStrike" kern="1200" cap="none" spc="0" normalizeH="0" noProof="0" dirty="0" smtClean="0">
                <a:ln>
                  <a:noFill/>
                </a:ln>
                <a:solidFill>
                  <a:prstClr val="black"/>
                </a:solidFill>
                <a:effectLst/>
                <a:uLnTx/>
                <a:uFillTx/>
                <a:latin typeface="Calibri" panose="020F0502020204030204" pitchFamily="34" charset="0"/>
                <a:cs typeface="+mn-cs"/>
              </a:rPr>
              <a:t>positional and attribute accuracy </a:t>
            </a:r>
            <a:r>
              <a:rPr kumimoji="0" lang="it-IT" sz="2400" b="0" i="0" u="none" strike="noStrike" kern="1200" cap="none" spc="0" normalizeH="0" baseline="0" noProof="0" dirty="0" smtClean="0">
                <a:ln>
                  <a:noFill/>
                </a:ln>
                <a:solidFill>
                  <a:prstClr val="black"/>
                </a:solidFill>
                <a:effectLst/>
                <a:uLnTx/>
                <a:uFillTx/>
                <a:latin typeface="Calibri" panose="020F0502020204030204" pitchFamily="34" charset="0"/>
                <a:cs typeface="+mn-cs"/>
              </a:rPr>
              <a:t>(we </a:t>
            </a:r>
            <a:r>
              <a:rPr kumimoji="0" lang="it-IT" sz="2400" b="0" i="0" u="none" strike="noStrike" kern="1200" cap="none" spc="0" normalizeH="0" baseline="0" noProof="0" dirty="0">
                <a:ln>
                  <a:noFill/>
                </a:ln>
                <a:solidFill>
                  <a:prstClr val="black"/>
                </a:solidFill>
                <a:effectLst/>
                <a:uLnTx/>
                <a:uFillTx/>
                <a:latin typeface="Calibri" panose="020F0502020204030204" pitchFamily="34" charset="0"/>
                <a:cs typeface="+mn-cs"/>
              </a:rPr>
              <a:t>are lucky) for a given </a:t>
            </a:r>
            <a:r>
              <a:rPr kumimoji="0" lang="it-IT" sz="2400" b="0" i="0" u="none" strike="noStrike" kern="1200" cap="none" spc="0" normalizeH="0" baseline="0" noProof="0" dirty="0" smtClean="0">
                <a:ln>
                  <a:noFill/>
                </a:ln>
                <a:solidFill>
                  <a:prstClr val="black"/>
                </a:solidFill>
                <a:effectLst/>
                <a:uLnTx/>
                <a:uFillTx/>
                <a:latin typeface="Calibri" panose="020F0502020204030204" pitchFamily="34" charset="0"/>
                <a:cs typeface="+mn-cs"/>
              </a:rPr>
              <a:t>baseline </a:t>
            </a:r>
            <a:r>
              <a:rPr kumimoji="0" lang="it-IT" sz="2400" b="0" i="0" u="none" strike="noStrike" kern="1200" cap="none" spc="0" normalizeH="0" baseline="0" noProof="0" dirty="0">
                <a:ln>
                  <a:noFill/>
                </a:ln>
                <a:solidFill>
                  <a:prstClr val="black"/>
                </a:solidFill>
                <a:effectLst/>
                <a:uLnTx/>
                <a:uFillTx/>
                <a:latin typeface="Calibri" panose="020F0502020204030204" pitchFamily="34" charset="0"/>
                <a:cs typeface="+mn-cs"/>
              </a:rPr>
              <a:t>year, </a:t>
            </a:r>
            <a:r>
              <a:rPr lang="it-IT" sz="2400" dirty="0" smtClean="0">
                <a:solidFill>
                  <a:prstClr val="black"/>
                </a:solidFill>
                <a:latin typeface="Calibri" panose="020F0502020204030204" pitchFamily="34" charset="0"/>
              </a:rPr>
              <a:t>can we re-use such a dataset to train and validate a classifier for a different year?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it-IT" sz="2400" dirty="0" smtClean="0">
                <a:solidFill>
                  <a:prstClr val="black"/>
                </a:solidFill>
                <a:latin typeface="Calibri" panose="020F0502020204030204" pitchFamily="34" charset="0"/>
              </a:rPr>
              <a:t>The issue in re-using the in-situ data for a different year is connected to the risk that the land cover or the land use at that specific location may have changed in the reference year, and therefore the in-situ data point would be outdated. Using outdated in-situ data to train the classifier would introduce bias. Similarly, using the outdated in-situ dataset for validation could hide commission errors.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it-IT" sz="2400" noProof="0" dirty="0" smtClean="0">
                <a:solidFill>
                  <a:prstClr val="black"/>
                </a:solidFill>
                <a:latin typeface="Calibri" panose="020F0502020204030204" pitchFamily="34" charset="0"/>
                <a:ea typeface="Calibri" panose="020F0502020204030204" pitchFamily="34" charset="0"/>
              </a:rPr>
              <a:t>However, it is possible to use EO data (e.g NDVI) to assess the consistency of the spectral characteristics of a pixel in time, and therefore to judge whether the LC/LU at this location has changed. In this context, we can use a modified version of the method developed by Paris and Bruzzone based on K-Means clustering to artificially update an in-situ dataset.</a:t>
            </a: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Tw Cen MT" panose="020B0602020104020603"/>
              <a:cs typeface="+mn-cs"/>
            </a:endParaRPr>
          </a:p>
        </p:txBody>
      </p:sp>
      <p:sp>
        <p:nvSpPr>
          <p:cNvPr id="9" name="TextBox 8">
            <a:extLst>
              <a:ext uri="{FF2B5EF4-FFF2-40B4-BE49-F238E27FC236}">
                <a16:creationId xmlns:a16="http://schemas.microsoft.com/office/drawing/2014/main" id="{05243EB9-E0ED-7709-68B2-406289F616A3}"/>
              </a:ext>
            </a:extLst>
          </p:cNvPr>
          <p:cNvSpPr txBox="1"/>
          <p:nvPr/>
        </p:nvSpPr>
        <p:spPr>
          <a:xfrm>
            <a:off x="154515" y="4156384"/>
            <a:ext cx="11882970" cy="83099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9768099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9D6A0A00-0D94-626F-BB2E-167A5D7E1F27}"/>
              </a:ext>
            </a:extLst>
          </p:cNvPr>
          <p:cNvSpPr/>
          <p:nvPr/>
        </p:nvSpPr>
        <p:spPr>
          <a:xfrm>
            <a:off x="6895168" y="-1"/>
            <a:ext cx="5200198" cy="685800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6" name="Rectangle 35">
            <a:extLst>
              <a:ext uri="{FF2B5EF4-FFF2-40B4-BE49-F238E27FC236}">
                <a16:creationId xmlns:a16="http://schemas.microsoft.com/office/drawing/2014/main" id="{02E08A00-2C64-2006-89C5-6744294B6757}"/>
              </a:ext>
            </a:extLst>
          </p:cNvPr>
          <p:cNvSpPr/>
          <p:nvPr/>
        </p:nvSpPr>
        <p:spPr>
          <a:xfrm>
            <a:off x="0" y="1"/>
            <a:ext cx="6634716" cy="380840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22" name="Group 21">
            <a:extLst>
              <a:ext uri="{FF2B5EF4-FFF2-40B4-BE49-F238E27FC236}">
                <a16:creationId xmlns:a16="http://schemas.microsoft.com/office/drawing/2014/main" id="{97A76166-97B3-1F3E-E6D8-91D0B94E56FA}"/>
              </a:ext>
            </a:extLst>
          </p:cNvPr>
          <p:cNvGrpSpPr/>
          <p:nvPr/>
        </p:nvGrpSpPr>
        <p:grpSpPr>
          <a:xfrm>
            <a:off x="96634" y="106474"/>
            <a:ext cx="2768809" cy="2676525"/>
            <a:chOff x="281365" y="1165578"/>
            <a:chExt cx="1850066" cy="1945758"/>
          </a:xfrm>
        </p:grpSpPr>
        <p:pic>
          <p:nvPicPr>
            <p:cNvPr id="9" name="Picture 8" descr="Diagram&#10;&#10;Description automatically generated">
              <a:extLst>
                <a:ext uri="{FF2B5EF4-FFF2-40B4-BE49-F238E27FC236}">
                  <a16:creationId xmlns:a16="http://schemas.microsoft.com/office/drawing/2014/main" id="{9944DD1E-12F2-313D-09DE-EB9DF384AF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7" t="53328" r="87448" b="26822"/>
            <a:stretch/>
          </p:blipFill>
          <p:spPr>
            <a:xfrm>
              <a:off x="281365" y="1165578"/>
              <a:ext cx="1850066" cy="1945758"/>
            </a:xfrm>
            <a:prstGeom prst="rect">
              <a:avLst/>
            </a:prstGeom>
          </p:spPr>
        </p:pic>
        <p:sp>
          <p:nvSpPr>
            <p:cNvPr id="2" name="Oval 1">
              <a:extLst>
                <a:ext uri="{FF2B5EF4-FFF2-40B4-BE49-F238E27FC236}">
                  <a16:creationId xmlns:a16="http://schemas.microsoft.com/office/drawing/2014/main" id="{F127D477-10BB-7010-2790-2E9750306C2A}"/>
                </a:ext>
              </a:extLst>
            </p:cNvPr>
            <p:cNvSpPr/>
            <p:nvPr/>
          </p:nvSpPr>
          <p:spPr>
            <a:xfrm>
              <a:off x="1600345" y="1791549"/>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grpSp>
      <p:cxnSp>
        <p:nvCxnSpPr>
          <p:cNvPr id="6" name="Straight Connector 5">
            <a:extLst>
              <a:ext uri="{FF2B5EF4-FFF2-40B4-BE49-F238E27FC236}">
                <a16:creationId xmlns:a16="http://schemas.microsoft.com/office/drawing/2014/main" id="{BD51BC83-9384-5730-0F15-33B34B5D597D}"/>
              </a:ext>
            </a:extLst>
          </p:cNvPr>
          <p:cNvCxnSpPr>
            <a:cxnSpLocks/>
          </p:cNvCxnSpPr>
          <p:nvPr/>
        </p:nvCxnSpPr>
        <p:spPr>
          <a:xfrm flipV="1">
            <a:off x="2178375" y="141006"/>
            <a:ext cx="1039807" cy="847095"/>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85E6731-39E0-56EE-2F50-190CED020095}"/>
              </a:ext>
            </a:extLst>
          </p:cNvPr>
          <p:cNvCxnSpPr>
            <a:cxnSpLocks/>
          </p:cNvCxnSpPr>
          <p:nvPr/>
        </p:nvCxnSpPr>
        <p:spPr>
          <a:xfrm>
            <a:off x="2178375" y="1071957"/>
            <a:ext cx="1039807" cy="1711042"/>
          </a:xfrm>
          <a:prstGeom prst="line">
            <a:avLst/>
          </a:prstGeom>
          <a:ln w="28575">
            <a:solidFill>
              <a:srgbClr val="C00000"/>
            </a:solidFill>
            <a:prstDash val="dashDot"/>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D222409-A80E-1CF7-310E-CC57E3686C26}"/>
              </a:ext>
            </a:extLst>
          </p:cNvPr>
          <p:cNvPicPr>
            <a:picLocks noChangeAspect="1"/>
          </p:cNvPicPr>
          <p:nvPr/>
        </p:nvPicPr>
        <p:blipFill rotWithShape="1">
          <a:blip r:embed="rId4"/>
          <a:srcRect l="3083" r="3909"/>
          <a:stretch/>
        </p:blipFill>
        <p:spPr>
          <a:xfrm>
            <a:off x="3125895" y="102476"/>
            <a:ext cx="3251302" cy="2676525"/>
          </a:xfrm>
          <a:prstGeom prst="rect">
            <a:avLst/>
          </a:prstGeom>
        </p:spPr>
      </p:pic>
      <p:sp>
        <p:nvSpPr>
          <p:cNvPr id="28" name="TextBox 27">
            <a:extLst>
              <a:ext uri="{FF2B5EF4-FFF2-40B4-BE49-F238E27FC236}">
                <a16:creationId xmlns:a16="http://schemas.microsoft.com/office/drawing/2014/main" id="{0E9B9E46-B86D-9C51-123D-C3B923EC3083}"/>
              </a:ext>
            </a:extLst>
          </p:cNvPr>
          <p:cNvSpPr txBox="1"/>
          <p:nvPr/>
        </p:nvSpPr>
        <p:spPr>
          <a:xfrm>
            <a:off x="41876" y="2821529"/>
            <a:ext cx="6352611" cy="9233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Tw Cen MT" panose="020B0602020104020603"/>
                <a:ea typeface="+mn-ea"/>
                <a:cs typeface="+mn-cs"/>
              </a:rPr>
              <a:t>Step I</a:t>
            </a:r>
            <a:r>
              <a:rPr kumimoji="0" lang="it-IT" sz="1800" b="0" i="0" u="none" strike="noStrike" kern="1200" cap="none" spc="0" normalizeH="0" baseline="0" noProof="0" dirty="0">
                <a:ln>
                  <a:noFill/>
                </a:ln>
                <a:solidFill>
                  <a:prstClr val="black"/>
                </a:solidFill>
                <a:effectLst/>
                <a:uLnTx/>
                <a:uFillTx/>
                <a:latin typeface="Tw Cen MT" panose="020B0602020104020603"/>
                <a:ea typeface="+mn-ea"/>
                <a:cs typeface="+mn-cs"/>
              </a:rPr>
              <a:t>: extraction of a land cover stratum from an existing LC </a:t>
            </a:r>
            <a:r>
              <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baseline 2021. </a:t>
            </a:r>
            <a:r>
              <a:rPr kumimoji="0" lang="it-IT" sz="1800" b="0" i="0" u="none" strike="noStrike" kern="1200" cap="none" spc="0" normalizeH="0" baseline="0" noProof="0" dirty="0">
                <a:ln>
                  <a:noFill/>
                </a:ln>
                <a:solidFill>
                  <a:prstClr val="black"/>
                </a:solidFill>
                <a:effectLst/>
                <a:uLnTx/>
                <a:uFillTx/>
                <a:latin typeface="Tw Cen MT" panose="020B0602020104020603"/>
                <a:ea typeface="+mn-ea"/>
                <a:cs typeface="+mn-cs"/>
              </a:rPr>
              <a:t>In this </a:t>
            </a:r>
            <a:r>
              <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example, </a:t>
            </a:r>
            <a:r>
              <a:rPr kumimoji="0" lang="it-IT" sz="1800" b="0" i="0" u="none" strike="noStrike" kern="1200" cap="none" spc="0" normalizeH="0" baseline="0" noProof="0" dirty="0">
                <a:ln>
                  <a:noFill/>
                </a:ln>
                <a:solidFill>
                  <a:prstClr val="black"/>
                </a:solidFill>
                <a:effectLst/>
                <a:uLnTx/>
                <a:uFillTx/>
                <a:latin typeface="Tw Cen MT" panose="020B0602020104020603"/>
                <a:ea typeface="+mn-ea"/>
                <a:cs typeface="+mn-cs"/>
              </a:rPr>
              <a:t>we extract only one feature for the ‘Mining’ class and overlay it on a true color image background. </a:t>
            </a:r>
          </a:p>
        </p:txBody>
      </p:sp>
      <p:sp>
        <p:nvSpPr>
          <p:cNvPr id="29" name="Freeform: Shape 28">
            <a:extLst>
              <a:ext uri="{FF2B5EF4-FFF2-40B4-BE49-F238E27FC236}">
                <a16:creationId xmlns:a16="http://schemas.microsoft.com/office/drawing/2014/main" id="{12BD943F-5B4E-F446-E270-894328F9885D}"/>
              </a:ext>
            </a:extLst>
          </p:cNvPr>
          <p:cNvSpPr/>
          <p:nvPr/>
        </p:nvSpPr>
        <p:spPr>
          <a:xfrm>
            <a:off x="3369102" y="141006"/>
            <a:ext cx="2990850" cy="2366962"/>
          </a:xfrm>
          <a:custGeom>
            <a:avLst/>
            <a:gdLst>
              <a:gd name="connsiteX0" fmla="*/ 1071563 w 2990850"/>
              <a:gd name="connsiteY0" fmla="*/ 71437 h 2366962"/>
              <a:gd name="connsiteX1" fmla="*/ 1019175 w 2990850"/>
              <a:gd name="connsiteY1" fmla="*/ 209550 h 2366962"/>
              <a:gd name="connsiteX2" fmla="*/ 919163 w 2990850"/>
              <a:gd name="connsiteY2" fmla="*/ 328612 h 2366962"/>
              <a:gd name="connsiteX3" fmla="*/ 866775 w 2990850"/>
              <a:gd name="connsiteY3" fmla="*/ 409575 h 2366962"/>
              <a:gd name="connsiteX4" fmla="*/ 800100 w 2990850"/>
              <a:gd name="connsiteY4" fmla="*/ 461962 h 2366962"/>
              <a:gd name="connsiteX5" fmla="*/ 657225 w 2990850"/>
              <a:gd name="connsiteY5" fmla="*/ 381000 h 2366962"/>
              <a:gd name="connsiteX6" fmla="*/ 519113 w 2990850"/>
              <a:gd name="connsiteY6" fmla="*/ 452437 h 2366962"/>
              <a:gd name="connsiteX7" fmla="*/ 495300 w 2990850"/>
              <a:gd name="connsiteY7" fmla="*/ 595312 h 2366962"/>
              <a:gd name="connsiteX8" fmla="*/ 647700 w 2990850"/>
              <a:gd name="connsiteY8" fmla="*/ 666750 h 2366962"/>
              <a:gd name="connsiteX9" fmla="*/ 728663 w 2990850"/>
              <a:gd name="connsiteY9" fmla="*/ 852487 h 2366962"/>
              <a:gd name="connsiteX10" fmla="*/ 723900 w 2990850"/>
              <a:gd name="connsiteY10" fmla="*/ 1047750 h 2366962"/>
              <a:gd name="connsiteX11" fmla="*/ 581025 w 2990850"/>
              <a:gd name="connsiteY11" fmla="*/ 1195387 h 2366962"/>
              <a:gd name="connsiteX12" fmla="*/ 390525 w 2990850"/>
              <a:gd name="connsiteY12" fmla="*/ 1243012 h 2366962"/>
              <a:gd name="connsiteX13" fmla="*/ 180975 w 2990850"/>
              <a:gd name="connsiteY13" fmla="*/ 1300162 h 2366962"/>
              <a:gd name="connsiteX14" fmla="*/ 76200 w 2990850"/>
              <a:gd name="connsiteY14" fmla="*/ 1476375 h 2366962"/>
              <a:gd name="connsiteX15" fmla="*/ 0 w 2990850"/>
              <a:gd name="connsiteY15" fmla="*/ 1681162 h 2366962"/>
              <a:gd name="connsiteX16" fmla="*/ 28575 w 2990850"/>
              <a:gd name="connsiteY16" fmla="*/ 1885950 h 2366962"/>
              <a:gd name="connsiteX17" fmla="*/ 95250 w 2990850"/>
              <a:gd name="connsiteY17" fmla="*/ 1995487 h 2366962"/>
              <a:gd name="connsiteX18" fmla="*/ 90488 w 2990850"/>
              <a:gd name="connsiteY18" fmla="*/ 2166937 h 2366962"/>
              <a:gd name="connsiteX19" fmla="*/ 266700 w 2990850"/>
              <a:gd name="connsiteY19" fmla="*/ 2195512 h 2366962"/>
              <a:gd name="connsiteX20" fmla="*/ 357188 w 2990850"/>
              <a:gd name="connsiteY20" fmla="*/ 2171700 h 2366962"/>
              <a:gd name="connsiteX21" fmla="*/ 438150 w 2990850"/>
              <a:gd name="connsiteY21" fmla="*/ 2100262 h 2366962"/>
              <a:gd name="connsiteX22" fmla="*/ 571500 w 2990850"/>
              <a:gd name="connsiteY22" fmla="*/ 2252662 h 2366962"/>
              <a:gd name="connsiteX23" fmla="*/ 776288 w 2990850"/>
              <a:gd name="connsiteY23" fmla="*/ 2262187 h 2366962"/>
              <a:gd name="connsiteX24" fmla="*/ 857250 w 2990850"/>
              <a:gd name="connsiteY24" fmla="*/ 2233612 h 2366962"/>
              <a:gd name="connsiteX25" fmla="*/ 904875 w 2990850"/>
              <a:gd name="connsiteY25" fmla="*/ 2290762 h 2366962"/>
              <a:gd name="connsiteX26" fmla="*/ 938213 w 2990850"/>
              <a:gd name="connsiteY26" fmla="*/ 2357437 h 2366962"/>
              <a:gd name="connsiteX27" fmla="*/ 1052513 w 2990850"/>
              <a:gd name="connsiteY27" fmla="*/ 2366962 h 2366962"/>
              <a:gd name="connsiteX28" fmla="*/ 1152525 w 2990850"/>
              <a:gd name="connsiteY28" fmla="*/ 2324100 h 2366962"/>
              <a:gd name="connsiteX29" fmla="*/ 1252538 w 2990850"/>
              <a:gd name="connsiteY29" fmla="*/ 2319337 h 2366962"/>
              <a:gd name="connsiteX30" fmla="*/ 1476375 w 2990850"/>
              <a:gd name="connsiteY30" fmla="*/ 2328862 h 2366962"/>
              <a:gd name="connsiteX31" fmla="*/ 1690688 w 2990850"/>
              <a:gd name="connsiteY31" fmla="*/ 2328862 h 2366962"/>
              <a:gd name="connsiteX32" fmla="*/ 1857375 w 2990850"/>
              <a:gd name="connsiteY32" fmla="*/ 2224087 h 2366962"/>
              <a:gd name="connsiteX33" fmla="*/ 1990725 w 2990850"/>
              <a:gd name="connsiteY33" fmla="*/ 1943100 h 2366962"/>
              <a:gd name="connsiteX34" fmla="*/ 1871663 w 2990850"/>
              <a:gd name="connsiteY34" fmla="*/ 1690687 h 2366962"/>
              <a:gd name="connsiteX35" fmla="*/ 1771650 w 2990850"/>
              <a:gd name="connsiteY35" fmla="*/ 1419225 h 2366962"/>
              <a:gd name="connsiteX36" fmla="*/ 1781175 w 2990850"/>
              <a:gd name="connsiteY36" fmla="*/ 1223962 h 2366962"/>
              <a:gd name="connsiteX37" fmla="*/ 1809750 w 2990850"/>
              <a:gd name="connsiteY37" fmla="*/ 962025 h 2366962"/>
              <a:gd name="connsiteX38" fmla="*/ 2043113 w 2990850"/>
              <a:gd name="connsiteY38" fmla="*/ 842962 h 2366962"/>
              <a:gd name="connsiteX39" fmla="*/ 2205038 w 2990850"/>
              <a:gd name="connsiteY39" fmla="*/ 1219200 h 2366962"/>
              <a:gd name="connsiteX40" fmla="*/ 2562225 w 2990850"/>
              <a:gd name="connsiteY40" fmla="*/ 1100137 h 2366962"/>
              <a:gd name="connsiteX41" fmla="*/ 2581275 w 2990850"/>
              <a:gd name="connsiteY41" fmla="*/ 852487 h 2366962"/>
              <a:gd name="connsiteX42" fmla="*/ 2667000 w 2990850"/>
              <a:gd name="connsiteY42" fmla="*/ 776287 h 2366962"/>
              <a:gd name="connsiteX43" fmla="*/ 2852738 w 2990850"/>
              <a:gd name="connsiteY43" fmla="*/ 757237 h 2366962"/>
              <a:gd name="connsiteX44" fmla="*/ 2938463 w 2990850"/>
              <a:gd name="connsiteY44" fmla="*/ 533400 h 2366962"/>
              <a:gd name="connsiteX45" fmla="*/ 2990850 w 2990850"/>
              <a:gd name="connsiteY45" fmla="*/ 371475 h 2366962"/>
              <a:gd name="connsiteX46" fmla="*/ 2857500 w 2990850"/>
              <a:gd name="connsiteY46" fmla="*/ 104775 h 2366962"/>
              <a:gd name="connsiteX47" fmla="*/ 2724150 w 2990850"/>
              <a:gd name="connsiteY47" fmla="*/ 142875 h 2366962"/>
              <a:gd name="connsiteX48" fmla="*/ 2495550 w 2990850"/>
              <a:gd name="connsiteY48" fmla="*/ 38100 h 2366962"/>
              <a:gd name="connsiteX49" fmla="*/ 2271713 w 2990850"/>
              <a:gd name="connsiteY49" fmla="*/ 42862 h 2366962"/>
              <a:gd name="connsiteX50" fmla="*/ 1828800 w 2990850"/>
              <a:gd name="connsiteY50" fmla="*/ 166687 h 2366962"/>
              <a:gd name="connsiteX51" fmla="*/ 1585913 w 2990850"/>
              <a:gd name="connsiteY51" fmla="*/ 204787 h 2366962"/>
              <a:gd name="connsiteX52" fmla="*/ 1533525 w 2990850"/>
              <a:gd name="connsiteY52" fmla="*/ 42862 h 2366962"/>
              <a:gd name="connsiteX53" fmla="*/ 1357313 w 2990850"/>
              <a:gd name="connsiteY53" fmla="*/ 0 h 2366962"/>
              <a:gd name="connsiteX54" fmla="*/ 1133475 w 2990850"/>
              <a:gd name="connsiteY54" fmla="*/ 19050 h 2366962"/>
              <a:gd name="connsiteX55" fmla="*/ 1071563 w 2990850"/>
              <a:gd name="connsiteY55" fmla="*/ 71437 h 236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990850" h="2366962">
                <a:moveTo>
                  <a:pt x="1071563" y="71437"/>
                </a:moveTo>
                <a:lnTo>
                  <a:pt x="1019175" y="209550"/>
                </a:lnTo>
                <a:lnTo>
                  <a:pt x="919163" y="328612"/>
                </a:lnTo>
                <a:lnTo>
                  <a:pt x="866775" y="409575"/>
                </a:lnTo>
                <a:lnTo>
                  <a:pt x="800100" y="461962"/>
                </a:lnTo>
                <a:lnTo>
                  <a:pt x="657225" y="381000"/>
                </a:lnTo>
                <a:lnTo>
                  <a:pt x="519113" y="452437"/>
                </a:lnTo>
                <a:lnTo>
                  <a:pt x="495300" y="595312"/>
                </a:lnTo>
                <a:lnTo>
                  <a:pt x="647700" y="666750"/>
                </a:lnTo>
                <a:lnTo>
                  <a:pt x="728663" y="852487"/>
                </a:lnTo>
                <a:lnTo>
                  <a:pt x="723900" y="1047750"/>
                </a:lnTo>
                <a:lnTo>
                  <a:pt x="581025" y="1195387"/>
                </a:lnTo>
                <a:lnTo>
                  <a:pt x="390525" y="1243012"/>
                </a:lnTo>
                <a:lnTo>
                  <a:pt x="180975" y="1300162"/>
                </a:lnTo>
                <a:lnTo>
                  <a:pt x="76200" y="1476375"/>
                </a:lnTo>
                <a:lnTo>
                  <a:pt x="0" y="1681162"/>
                </a:lnTo>
                <a:lnTo>
                  <a:pt x="28575" y="1885950"/>
                </a:lnTo>
                <a:lnTo>
                  <a:pt x="95250" y="1995487"/>
                </a:lnTo>
                <a:lnTo>
                  <a:pt x="90488" y="2166937"/>
                </a:lnTo>
                <a:lnTo>
                  <a:pt x="266700" y="2195512"/>
                </a:lnTo>
                <a:lnTo>
                  <a:pt x="357188" y="2171700"/>
                </a:lnTo>
                <a:lnTo>
                  <a:pt x="438150" y="2100262"/>
                </a:lnTo>
                <a:lnTo>
                  <a:pt x="571500" y="2252662"/>
                </a:lnTo>
                <a:lnTo>
                  <a:pt x="776288" y="2262187"/>
                </a:lnTo>
                <a:lnTo>
                  <a:pt x="857250" y="2233612"/>
                </a:lnTo>
                <a:lnTo>
                  <a:pt x="904875" y="2290762"/>
                </a:lnTo>
                <a:lnTo>
                  <a:pt x="938213" y="2357437"/>
                </a:lnTo>
                <a:lnTo>
                  <a:pt x="1052513" y="2366962"/>
                </a:lnTo>
                <a:lnTo>
                  <a:pt x="1152525" y="2324100"/>
                </a:lnTo>
                <a:lnTo>
                  <a:pt x="1252538" y="2319337"/>
                </a:lnTo>
                <a:lnTo>
                  <a:pt x="1476375" y="2328862"/>
                </a:lnTo>
                <a:lnTo>
                  <a:pt x="1690688" y="2328862"/>
                </a:lnTo>
                <a:lnTo>
                  <a:pt x="1857375" y="2224087"/>
                </a:lnTo>
                <a:lnTo>
                  <a:pt x="1990725" y="1943100"/>
                </a:lnTo>
                <a:lnTo>
                  <a:pt x="1871663" y="1690687"/>
                </a:lnTo>
                <a:lnTo>
                  <a:pt x="1771650" y="1419225"/>
                </a:lnTo>
                <a:lnTo>
                  <a:pt x="1781175" y="1223962"/>
                </a:lnTo>
                <a:lnTo>
                  <a:pt x="1809750" y="962025"/>
                </a:lnTo>
                <a:lnTo>
                  <a:pt x="2043113" y="842962"/>
                </a:lnTo>
                <a:lnTo>
                  <a:pt x="2205038" y="1219200"/>
                </a:lnTo>
                <a:lnTo>
                  <a:pt x="2562225" y="1100137"/>
                </a:lnTo>
                <a:lnTo>
                  <a:pt x="2581275" y="852487"/>
                </a:lnTo>
                <a:lnTo>
                  <a:pt x="2667000" y="776287"/>
                </a:lnTo>
                <a:lnTo>
                  <a:pt x="2852738" y="757237"/>
                </a:lnTo>
                <a:lnTo>
                  <a:pt x="2938463" y="533400"/>
                </a:lnTo>
                <a:lnTo>
                  <a:pt x="2990850" y="371475"/>
                </a:lnTo>
                <a:lnTo>
                  <a:pt x="2857500" y="104775"/>
                </a:lnTo>
                <a:lnTo>
                  <a:pt x="2724150" y="142875"/>
                </a:lnTo>
                <a:lnTo>
                  <a:pt x="2495550" y="38100"/>
                </a:lnTo>
                <a:lnTo>
                  <a:pt x="2271713" y="42862"/>
                </a:lnTo>
                <a:lnTo>
                  <a:pt x="1828800" y="166687"/>
                </a:lnTo>
                <a:lnTo>
                  <a:pt x="1585913" y="204787"/>
                </a:lnTo>
                <a:lnTo>
                  <a:pt x="1533525" y="42862"/>
                </a:lnTo>
                <a:lnTo>
                  <a:pt x="1357313" y="0"/>
                </a:lnTo>
                <a:lnTo>
                  <a:pt x="1133475" y="19050"/>
                </a:lnTo>
                <a:lnTo>
                  <a:pt x="1071563" y="71437"/>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30" name="TextBox 29">
            <a:extLst>
              <a:ext uri="{FF2B5EF4-FFF2-40B4-BE49-F238E27FC236}">
                <a16:creationId xmlns:a16="http://schemas.microsoft.com/office/drawing/2014/main" id="{A5F5B1E3-735B-6DC3-D60C-F70889DD837B}"/>
              </a:ext>
            </a:extLst>
          </p:cNvPr>
          <p:cNvSpPr txBox="1"/>
          <p:nvPr/>
        </p:nvSpPr>
        <p:spPr>
          <a:xfrm>
            <a:off x="6960530" y="2782722"/>
            <a:ext cx="506947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Tw Cen MT" panose="020B0602020104020603"/>
                <a:ea typeface="+mn-ea"/>
                <a:cs typeface="+mn-cs"/>
              </a:rPr>
              <a:t>Step II </a:t>
            </a:r>
            <a:r>
              <a:rPr kumimoji="0" lang="it-IT" sz="1800" b="0" i="0" u="none" strike="noStrike" kern="1200" cap="none" spc="0" normalizeH="0" baseline="0" noProof="0" dirty="0">
                <a:ln>
                  <a:noFill/>
                </a:ln>
                <a:solidFill>
                  <a:prstClr val="black"/>
                </a:solidFill>
                <a:effectLst/>
                <a:uLnTx/>
                <a:uFillTx/>
                <a:latin typeface="Tw Cen MT" panose="020B0602020104020603"/>
                <a:ea typeface="+mn-ea"/>
                <a:cs typeface="+mn-cs"/>
              </a:rPr>
              <a:t>we apply the Kmeans on NDVI for </a:t>
            </a:r>
            <a:r>
              <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our target year, 2019</a:t>
            </a:r>
            <a:r>
              <a:rPr lang="it-IT" dirty="0" smtClean="0">
                <a:solidFill>
                  <a:prstClr val="black"/>
                </a:solidFill>
                <a:latin typeface="Tw Cen MT" panose="020B0602020104020603"/>
              </a:rPr>
              <a:t>. Above we can </a:t>
            </a:r>
            <a:r>
              <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clusters</a:t>
            </a:r>
            <a:r>
              <a:rPr kumimoji="0" lang="it-IT" sz="1800" b="0" i="0" u="none" strike="noStrike" kern="1200" cap="none" spc="0" normalizeH="0" noProof="0" dirty="0" smtClean="0">
                <a:ln>
                  <a:noFill/>
                </a:ln>
                <a:solidFill>
                  <a:prstClr val="black"/>
                </a:solidFill>
                <a:effectLst/>
                <a:uLnTx/>
                <a:uFillTx/>
                <a:latin typeface="Tw Cen MT" panose="020B0602020104020603"/>
                <a:ea typeface="+mn-ea"/>
                <a:cs typeface="+mn-cs"/>
              </a:rPr>
              <a:t> of pixels inside the target feature</a:t>
            </a:r>
            <a:r>
              <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 </a:t>
            </a:r>
            <a:r>
              <a:rPr kumimoji="0" lang="it-IT" sz="1800" b="0" i="0" u="none" strike="noStrike" kern="1200" cap="none" spc="0" normalizeH="0" baseline="0" noProof="0" dirty="0">
                <a:ln>
                  <a:noFill/>
                </a:ln>
                <a:solidFill>
                  <a:prstClr val="black"/>
                </a:solidFill>
                <a:effectLst/>
                <a:uLnTx/>
                <a:uFillTx/>
                <a:latin typeface="Tw Cen MT" panose="020B0602020104020603"/>
                <a:ea typeface="+mn-ea"/>
                <a:cs typeface="+mn-cs"/>
              </a:rPr>
              <a:t>and the distribution of </a:t>
            </a:r>
            <a:r>
              <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pixel</a:t>
            </a:r>
            <a:r>
              <a:rPr lang="it-IT" dirty="0" smtClean="0">
                <a:solidFill>
                  <a:prstClr val="black"/>
                </a:solidFill>
                <a:latin typeface="Tw Cen MT" panose="020B0602020104020603"/>
              </a:rPr>
              <a:t>s </a:t>
            </a:r>
            <a:r>
              <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per </a:t>
            </a:r>
            <a:r>
              <a:rPr kumimoji="0" lang="it-IT" sz="1800" b="0" i="0" u="none" strike="noStrike" kern="1200" cap="none" spc="0" normalizeH="0" baseline="0" noProof="0" dirty="0">
                <a:ln>
                  <a:noFill/>
                </a:ln>
                <a:solidFill>
                  <a:prstClr val="black"/>
                </a:solidFill>
                <a:effectLst/>
                <a:uLnTx/>
                <a:uFillTx/>
                <a:latin typeface="Tw Cen MT" panose="020B0602020104020603"/>
                <a:ea typeface="+mn-ea"/>
                <a:cs typeface="+mn-cs"/>
              </a:rPr>
              <a:t>cluster (below)</a:t>
            </a:r>
          </a:p>
        </p:txBody>
      </p:sp>
      <p:pic>
        <p:nvPicPr>
          <p:cNvPr id="31" name="Picture 30">
            <a:extLst>
              <a:ext uri="{FF2B5EF4-FFF2-40B4-BE49-F238E27FC236}">
                <a16:creationId xmlns:a16="http://schemas.microsoft.com/office/drawing/2014/main" id="{0134D7FF-A2A2-81F9-7717-50BE887D1BDD}"/>
              </a:ext>
            </a:extLst>
          </p:cNvPr>
          <p:cNvPicPr>
            <a:picLocks noChangeAspect="1"/>
          </p:cNvPicPr>
          <p:nvPr/>
        </p:nvPicPr>
        <p:blipFill rotWithShape="1">
          <a:blip r:embed="rId5">
            <a:extLst>
              <a:ext uri="{28A0092B-C50C-407E-A947-70E740481C1C}">
                <a14:useLocalDpi xmlns:a14="http://schemas.microsoft.com/office/drawing/2010/main" val="0"/>
              </a:ext>
            </a:extLst>
          </a:blip>
          <a:srcRect l="10289" t="16490" r="9167" b="13322"/>
          <a:stretch/>
        </p:blipFill>
        <p:spPr>
          <a:xfrm>
            <a:off x="7883036" y="81628"/>
            <a:ext cx="3549778" cy="2697374"/>
          </a:xfrm>
          <a:prstGeom prst="rect">
            <a:avLst/>
          </a:prstGeom>
        </p:spPr>
      </p:pic>
      <p:pic>
        <p:nvPicPr>
          <p:cNvPr id="33" name="Picture 32">
            <a:extLst>
              <a:ext uri="{FF2B5EF4-FFF2-40B4-BE49-F238E27FC236}">
                <a16:creationId xmlns:a16="http://schemas.microsoft.com/office/drawing/2014/main" id="{A3F26B09-1529-AD9D-54E3-A0DF36E047F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08" t="9341" r="8333"/>
          <a:stretch/>
        </p:blipFill>
        <p:spPr bwMode="auto">
          <a:xfrm>
            <a:off x="6998527" y="3989880"/>
            <a:ext cx="5035448" cy="2524383"/>
          </a:xfrm>
          <a:prstGeom prst="rect">
            <a:avLst/>
          </a:prstGeom>
          <a:noFill/>
          <a:ln>
            <a:solidFill>
              <a:schemeClr val="accent2">
                <a:lumMod val="75000"/>
              </a:schemeClr>
            </a:solidFill>
          </a:ln>
          <a:extLst>
            <a:ext uri="{53640926-AAD7-44D8-BBD7-CCE9431645EC}">
              <a14:shadowObscured xmlns:a14="http://schemas.microsoft.com/office/drawing/2010/main"/>
            </a:ext>
          </a:extLst>
        </p:spPr>
      </p:pic>
      <p:sp>
        <p:nvSpPr>
          <p:cNvPr id="39" name="Rectangle 38">
            <a:extLst>
              <a:ext uri="{FF2B5EF4-FFF2-40B4-BE49-F238E27FC236}">
                <a16:creationId xmlns:a16="http://schemas.microsoft.com/office/drawing/2014/main" id="{F54DB688-8DB3-86F2-95AB-E7C44F61DA8A}"/>
              </a:ext>
            </a:extLst>
          </p:cNvPr>
          <p:cNvSpPr/>
          <p:nvPr/>
        </p:nvSpPr>
        <p:spPr>
          <a:xfrm>
            <a:off x="0" y="3949414"/>
            <a:ext cx="6634716" cy="2897337"/>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8" name="Picture 37" descr="Diagram&#10;&#10;Description automatically generated">
            <a:extLst>
              <a:ext uri="{FF2B5EF4-FFF2-40B4-BE49-F238E27FC236}">
                <a16:creationId xmlns:a16="http://schemas.microsoft.com/office/drawing/2014/main" id="{CA90BE44-AE23-10A6-B2F6-A05CE42552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919" t="80596" r="48864" b="786"/>
          <a:stretch/>
        </p:blipFill>
        <p:spPr>
          <a:xfrm>
            <a:off x="96634" y="4008529"/>
            <a:ext cx="6462030" cy="1975591"/>
          </a:xfrm>
          <a:prstGeom prst="rect">
            <a:avLst/>
          </a:prstGeom>
        </p:spPr>
      </p:pic>
      <p:sp>
        <p:nvSpPr>
          <p:cNvPr id="40" name="TextBox 39">
            <a:extLst>
              <a:ext uri="{FF2B5EF4-FFF2-40B4-BE49-F238E27FC236}">
                <a16:creationId xmlns:a16="http://schemas.microsoft.com/office/drawing/2014/main" id="{0CAC78AB-F56E-F95D-467C-7561FDC5D2D4}"/>
              </a:ext>
            </a:extLst>
          </p:cNvPr>
          <p:cNvSpPr txBox="1"/>
          <p:nvPr/>
        </p:nvSpPr>
        <p:spPr>
          <a:xfrm>
            <a:off x="41876" y="6069578"/>
            <a:ext cx="651678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Tw Cen MT" panose="020B0602020104020603"/>
                <a:ea typeface="+mn-ea"/>
                <a:cs typeface="+mn-cs"/>
              </a:rPr>
              <a:t>Step III: </a:t>
            </a:r>
            <a:r>
              <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We select</a:t>
            </a:r>
            <a:r>
              <a:rPr kumimoji="0" lang="it-IT" sz="1800" b="0" i="0" u="none" strike="noStrike" kern="1200" cap="none" spc="0" normalizeH="0" noProof="0" dirty="0" smtClean="0">
                <a:ln>
                  <a:noFill/>
                </a:ln>
                <a:solidFill>
                  <a:prstClr val="black"/>
                </a:solidFill>
                <a:effectLst/>
                <a:uLnTx/>
                <a:uFillTx/>
                <a:latin typeface="Tw Cen MT" panose="020B0602020104020603"/>
                <a:ea typeface="+mn-ea"/>
                <a:cs typeface="+mn-cs"/>
              </a:rPr>
              <a:t> the pixels from the </a:t>
            </a:r>
            <a:r>
              <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dominant </a:t>
            </a:r>
            <a:r>
              <a:rPr kumimoji="0" lang="it-IT" sz="1800" b="0" i="0" u="none" strike="noStrike" kern="1200" cap="none" spc="0" normalizeH="0" baseline="0" noProof="0" dirty="0">
                <a:ln>
                  <a:noFill/>
                </a:ln>
                <a:solidFill>
                  <a:prstClr val="black"/>
                </a:solidFill>
                <a:effectLst/>
                <a:uLnTx/>
                <a:uFillTx/>
                <a:latin typeface="Tw Cen MT" panose="020B0602020104020603"/>
                <a:ea typeface="+mn-ea"/>
                <a:cs typeface="+mn-cs"/>
              </a:rPr>
              <a:t>cluster and </a:t>
            </a:r>
            <a:r>
              <a:rPr lang="it-IT" dirty="0" smtClean="0">
                <a:solidFill>
                  <a:prstClr val="black"/>
                </a:solidFill>
                <a:latin typeface="Tw Cen MT" panose="020B0602020104020603"/>
              </a:rPr>
              <a:t>we filter out </a:t>
            </a:r>
            <a:r>
              <a:rPr kumimoji="0" lang="it-IT"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minor </a:t>
            </a:r>
            <a:r>
              <a:rPr kumimoji="0" lang="it-IT" sz="1800" b="0" i="0" u="none" strike="noStrike" kern="1200" cap="none" spc="0" normalizeH="0" baseline="0" noProof="0" dirty="0">
                <a:ln>
                  <a:noFill/>
                </a:ln>
                <a:solidFill>
                  <a:prstClr val="black"/>
                </a:solidFill>
                <a:effectLst/>
                <a:uLnTx/>
                <a:uFillTx/>
                <a:latin typeface="Tw Cen MT" panose="020B0602020104020603"/>
                <a:ea typeface="+mn-ea"/>
                <a:cs typeface="+mn-cs"/>
              </a:rPr>
              <a:t>clusters</a:t>
            </a:r>
          </a:p>
        </p:txBody>
      </p:sp>
      <p:grpSp>
        <p:nvGrpSpPr>
          <p:cNvPr id="47" name="Group 46">
            <a:extLst>
              <a:ext uri="{FF2B5EF4-FFF2-40B4-BE49-F238E27FC236}">
                <a16:creationId xmlns:a16="http://schemas.microsoft.com/office/drawing/2014/main" id="{E902FB73-F3B8-6152-AC95-ED308E8D0BF7}"/>
              </a:ext>
            </a:extLst>
          </p:cNvPr>
          <p:cNvGrpSpPr/>
          <p:nvPr/>
        </p:nvGrpSpPr>
        <p:grpSpPr>
          <a:xfrm>
            <a:off x="2698278" y="4114800"/>
            <a:ext cx="3213424" cy="1485729"/>
            <a:chOff x="2698278" y="4114800"/>
            <a:chExt cx="3213424" cy="1485729"/>
          </a:xfrm>
        </p:grpSpPr>
        <p:cxnSp>
          <p:nvCxnSpPr>
            <p:cNvPr id="42" name="Straight Connector 41">
              <a:extLst>
                <a:ext uri="{FF2B5EF4-FFF2-40B4-BE49-F238E27FC236}">
                  <a16:creationId xmlns:a16="http://schemas.microsoft.com/office/drawing/2014/main" id="{01E026E3-405C-F987-7D89-08D61AEEA38F}"/>
                </a:ext>
              </a:extLst>
            </p:cNvPr>
            <p:cNvCxnSpPr>
              <a:cxnSpLocks/>
            </p:cNvCxnSpPr>
            <p:nvPr/>
          </p:nvCxnSpPr>
          <p:spPr>
            <a:xfrm>
              <a:off x="2698278" y="4114800"/>
              <a:ext cx="3213424" cy="148572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EEAA3C9-61C9-FA48-13FF-CDF009DA971A}"/>
                </a:ext>
              </a:extLst>
            </p:cNvPr>
            <p:cNvCxnSpPr>
              <a:cxnSpLocks/>
            </p:cNvCxnSpPr>
            <p:nvPr/>
          </p:nvCxnSpPr>
          <p:spPr>
            <a:xfrm flipV="1">
              <a:off x="2751106" y="4114800"/>
              <a:ext cx="3160596" cy="147812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48" name="Freeform: Shape 47">
            <a:extLst>
              <a:ext uri="{FF2B5EF4-FFF2-40B4-BE49-F238E27FC236}">
                <a16:creationId xmlns:a16="http://schemas.microsoft.com/office/drawing/2014/main" id="{DEE294E5-7E24-C78F-6580-572955C3C730}"/>
              </a:ext>
            </a:extLst>
          </p:cNvPr>
          <p:cNvSpPr/>
          <p:nvPr/>
        </p:nvSpPr>
        <p:spPr>
          <a:xfrm>
            <a:off x="8107182" y="248054"/>
            <a:ext cx="2990850" cy="2366962"/>
          </a:xfrm>
          <a:custGeom>
            <a:avLst/>
            <a:gdLst>
              <a:gd name="connsiteX0" fmla="*/ 1071563 w 2990850"/>
              <a:gd name="connsiteY0" fmla="*/ 71437 h 2366962"/>
              <a:gd name="connsiteX1" fmla="*/ 1019175 w 2990850"/>
              <a:gd name="connsiteY1" fmla="*/ 209550 h 2366962"/>
              <a:gd name="connsiteX2" fmla="*/ 919163 w 2990850"/>
              <a:gd name="connsiteY2" fmla="*/ 328612 h 2366962"/>
              <a:gd name="connsiteX3" fmla="*/ 866775 w 2990850"/>
              <a:gd name="connsiteY3" fmla="*/ 409575 h 2366962"/>
              <a:gd name="connsiteX4" fmla="*/ 800100 w 2990850"/>
              <a:gd name="connsiteY4" fmla="*/ 461962 h 2366962"/>
              <a:gd name="connsiteX5" fmla="*/ 657225 w 2990850"/>
              <a:gd name="connsiteY5" fmla="*/ 381000 h 2366962"/>
              <a:gd name="connsiteX6" fmla="*/ 519113 w 2990850"/>
              <a:gd name="connsiteY6" fmla="*/ 452437 h 2366962"/>
              <a:gd name="connsiteX7" fmla="*/ 495300 w 2990850"/>
              <a:gd name="connsiteY7" fmla="*/ 595312 h 2366962"/>
              <a:gd name="connsiteX8" fmla="*/ 647700 w 2990850"/>
              <a:gd name="connsiteY8" fmla="*/ 666750 h 2366962"/>
              <a:gd name="connsiteX9" fmla="*/ 728663 w 2990850"/>
              <a:gd name="connsiteY9" fmla="*/ 852487 h 2366962"/>
              <a:gd name="connsiteX10" fmla="*/ 723900 w 2990850"/>
              <a:gd name="connsiteY10" fmla="*/ 1047750 h 2366962"/>
              <a:gd name="connsiteX11" fmla="*/ 581025 w 2990850"/>
              <a:gd name="connsiteY11" fmla="*/ 1195387 h 2366962"/>
              <a:gd name="connsiteX12" fmla="*/ 390525 w 2990850"/>
              <a:gd name="connsiteY12" fmla="*/ 1243012 h 2366962"/>
              <a:gd name="connsiteX13" fmla="*/ 180975 w 2990850"/>
              <a:gd name="connsiteY13" fmla="*/ 1300162 h 2366962"/>
              <a:gd name="connsiteX14" fmla="*/ 76200 w 2990850"/>
              <a:gd name="connsiteY14" fmla="*/ 1476375 h 2366962"/>
              <a:gd name="connsiteX15" fmla="*/ 0 w 2990850"/>
              <a:gd name="connsiteY15" fmla="*/ 1681162 h 2366962"/>
              <a:gd name="connsiteX16" fmla="*/ 28575 w 2990850"/>
              <a:gd name="connsiteY16" fmla="*/ 1885950 h 2366962"/>
              <a:gd name="connsiteX17" fmla="*/ 95250 w 2990850"/>
              <a:gd name="connsiteY17" fmla="*/ 1995487 h 2366962"/>
              <a:gd name="connsiteX18" fmla="*/ 90488 w 2990850"/>
              <a:gd name="connsiteY18" fmla="*/ 2166937 h 2366962"/>
              <a:gd name="connsiteX19" fmla="*/ 266700 w 2990850"/>
              <a:gd name="connsiteY19" fmla="*/ 2195512 h 2366962"/>
              <a:gd name="connsiteX20" fmla="*/ 357188 w 2990850"/>
              <a:gd name="connsiteY20" fmla="*/ 2171700 h 2366962"/>
              <a:gd name="connsiteX21" fmla="*/ 438150 w 2990850"/>
              <a:gd name="connsiteY21" fmla="*/ 2100262 h 2366962"/>
              <a:gd name="connsiteX22" fmla="*/ 571500 w 2990850"/>
              <a:gd name="connsiteY22" fmla="*/ 2252662 h 2366962"/>
              <a:gd name="connsiteX23" fmla="*/ 776288 w 2990850"/>
              <a:gd name="connsiteY23" fmla="*/ 2262187 h 2366962"/>
              <a:gd name="connsiteX24" fmla="*/ 857250 w 2990850"/>
              <a:gd name="connsiteY24" fmla="*/ 2233612 h 2366962"/>
              <a:gd name="connsiteX25" fmla="*/ 904875 w 2990850"/>
              <a:gd name="connsiteY25" fmla="*/ 2290762 h 2366962"/>
              <a:gd name="connsiteX26" fmla="*/ 938213 w 2990850"/>
              <a:gd name="connsiteY26" fmla="*/ 2357437 h 2366962"/>
              <a:gd name="connsiteX27" fmla="*/ 1052513 w 2990850"/>
              <a:gd name="connsiteY27" fmla="*/ 2366962 h 2366962"/>
              <a:gd name="connsiteX28" fmla="*/ 1152525 w 2990850"/>
              <a:gd name="connsiteY28" fmla="*/ 2324100 h 2366962"/>
              <a:gd name="connsiteX29" fmla="*/ 1252538 w 2990850"/>
              <a:gd name="connsiteY29" fmla="*/ 2319337 h 2366962"/>
              <a:gd name="connsiteX30" fmla="*/ 1476375 w 2990850"/>
              <a:gd name="connsiteY30" fmla="*/ 2328862 h 2366962"/>
              <a:gd name="connsiteX31" fmla="*/ 1690688 w 2990850"/>
              <a:gd name="connsiteY31" fmla="*/ 2328862 h 2366962"/>
              <a:gd name="connsiteX32" fmla="*/ 1857375 w 2990850"/>
              <a:gd name="connsiteY32" fmla="*/ 2224087 h 2366962"/>
              <a:gd name="connsiteX33" fmla="*/ 1990725 w 2990850"/>
              <a:gd name="connsiteY33" fmla="*/ 1943100 h 2366962"/>
              <a:gd name="connsiteX34" fmla="*/ 1871663 w 2990850"/>
              <a:gd name="connsiteY34" fmla="*/ 1690687 h 2366962"/>
              <a:gd name="connsiteX35" fmla="*/ 1771650 w 2990850"/>
              <a:gd name="connsiteY35" fmla="*/ 1419225 h 2366962"/>
              <a:gd name="connsiteX36" fmla="*/ 1781175 w 2990850"/>
              <a:gd name="connsiteY36" fmla="*/ 1223962 h 2366962"/>
              <a:gd name="connsiteX37" fmla="*/ 1809750 w 2990850"/>
              <a:gd name="connsiteY37" fmla="*/ 962025 h 2366962"/>
              <a:gd name="connsiteX38" fmla="*/ 2043113 w 2990850"/>
              <a:gd name="connsiteY38" fmla="*/ 842962 h 2366962"/>
              <a:gd name="connsiteX39" fmla="*/ 2205038 w 2990850"/>
              <a:gd name="connsiteY39" fmla="*/ 1219200 h 2366962"/>
              <a:gd name="connsiteX40" fmla="*/ 2562225 w 2990850"/>
              <a:gd name="connsiteY40" fmla="*/ 1100137 h 2366962"/>
              <a:gd name="connsiteX41" fmla="*/ 2581275 w 2990850"/>
              <a:gd name="connsiteY41" fmla="*/ 852487 h 2366962"/>
              <a:gd name="connsiteX42" fmla="*/ 2667000 w 2990850"/>
              <a:gd name="connsiteY42" fmla="*/ 776287 h 2366962"/>
              <a:gd name="connsiteX43" fmla="*/ 2852738 w 2990850"/>
              <a:gd name="connsiteY43" fmla="*/ 757237 h 2366962"/>
              <a:gd name="connsiteX44" fmla="*/ 2938463 w 2990850"/>
              <a:gd name="connsiteY44" fmla="*/ 533400 h 2366962"/>
              <a:gd name="connsiteX45" fmla="*/ 2990850 w 2990850"/>
              <a:gd name="connsiteY45" fmla="*/ 371475 h 2366962"/>
              <a:gd name="connsiteX46" fmla="*/ 2857500 w 2990850"/>
              <a:gd name="connsiteY46" fmla="*/ 104775 h 2366962"/>
              <a:gd name="connsiteX47" fmla="*/ 2724150 w 2990850"/>
              <a:gd name="connsiteY47" fmla="*/ 142875 h 2366962"/>
              <a:gd name="connsiteX48" fmla="*/ 2495550 w 2990850"/>
              <a:gd name="connsiteY48" fmla="*/ 38100 h 2366962"/>
              <a:gd name="connsiteX49" fmla="*/ 2271713 w 2990850"/>
              <a:gd name="connsiteY49" fmla="*/ 42862 h 2366962"/>
              <a:gd name="connsiteX50" fmla="*/ 1828800 w 2990850"/>
              <a:gd name="connsiteY50" fmla="*/ 166687 h 2366962"/>
              <a:gd name="connsiteX51" fmla="*/ 1585913 w 2990850"/>
              <a:gd name="connsiteY51" fmla="*/ 204787 h 2366962"/>
              <a:gd name="connsiteX52" fmla="*/ 1533525 w 2990850"/>
              <a:gd name="connsiteY52" fmla="*/ 42862 h 2366962"/>
              <a:gd name="connsiteX53" fmla="*/ 1357313 w 2990850"/>
              <a:gd name="connsiteY53" fmla="*/ 0 h 2366962"/>
              <a:gd name="connsiteX54" fmla="*/ 1133475 w 2990850"/>
              <a:gd name="connsiteY54" fmla="*/ 19050 h 2366962"/>
              <a:gd name="connsiteX55" fmla="*/ 1071563 w 2990850"/>
              <a:gd name="connsiteY55" fmla="*/ 71437 h 236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990850" h="2366962">
                <a:moveTo>
                  <a:pt x="1071563" y="71437"/>
                </a:moveTo>
                <a:lnTo>
                  <a:pt x="1019175" y="209550"/>
                </a:lnTo>
                <a:lnTo>
                  <a:pt x="919163" y="328612"/>
                </a:lnTo>
                <a:lnTo>
                  <a:pt x="866775" y="409575"/>
                </a:lnTo>
                <a:lnTo>
                  <a:pt x="800100" y="461962"/>
                </a:lnTo>
                <a:lnTo>
                  <a:pt x="657225" y="381000"/>
                </a:lnTo>
                <a:lnTo>
                  <a:pt x="519113" y="452437"/>
                </a:lnTo>
                <a:lnTo>
                  <a:pt x="495300" y="595312"/>
                </a:lnTo>
                <a:lnTo>
                  <a:pt x="647700" y="666750"/>
                </a:lnTo>
                <a:lnTo>
                  <a:pt x="728663" y="852487"/>
                </a:lnTo>
                <a:lnTo>
                  <a:pt x="723900" y="1047750"/>
                </a:lnTo>
                <a:lnTo>
                  <a:pt x="581025" y="1195387"/>
                </a:lnTo>
                <a:lnTo>
                  <a:pt x="390525" y="1243012"/>
                </a:lnTo>
                <a:lnTo>
                  <a:pt x="180975" y="1300162"/>
                </a:lnTo>
                <a:lnTo>
                  <a:pt x="76200" y="1476375"/>
                </a:lnTo>
                <a:lnTo>
                  <a:pt x="0" y="1681162"/>
                </a:lnTo>
                <a:lnTo>
                  <a:pt x="28575" y="1885950"/>
                </a:lnTo>
                <a:lnTo>
                  <a:pt x="95250" y="1995487"/>
                </a:lnTo>
                <a:lnTo>
                  <a:pt x="90488" y="2166937"/>
                </a:lnTo>
                <a:lnTo>
                  <a:pt x="266700" y="2195512"/>
                </a:lnTo>
                <a:lnTo>
                  <a:pt x="357188" y="2171700"/>
                </a:lnTo>
                <a:lnTo>
                  <a:pt x="438150" y="2100262"/>
                </a:lnTo>
                <a:lnTo>
                  <a:pt x="571500" y="2252662"/>
                </a:lnTo>
                <a:lnTo>
                  <a:pt x="776288" y="2262187"/>
                </a:lnTo>
                <a:lnTo>
                  <a:pt x="857250" y="2233612"/>
                </a:lnTo>
                <a:lnTo>
                  <a:pt x="904875" y="2290762"/>
                </a:lnTo>
                <a:lnTo>
                  <a:pt x="938213" y="2357437"/>
                </a:lnTo>
                <a:lnTo>
                  <a:pt x="1052513" y="2366962"/>
                </a:lnTo>
                <a:lnTo>
                  <a:pt x="1152525" y="2324100"/>
                </a:lnTo>
                <a:lnTo>
                  <a:pt x="1252538" y="2319337"/>
                </a:lnTo>
                <a:lnTo>
                  <a:pt x="1476375" y="2328862"/>
                </a:lnTo>
                <a:lnTo>
                  <a:pt x="1690688" y="2328862"/>
                </a:lnTo>
                <a:lnTo>
                  <a:pt x="1857375" y="2224087"/>
                </a:lnTo>
                <a:lnTo>
                  <a:pt x="1990725" y="1943100"/>
                </a:lnTo>
                <a:lnTo>
                  <a:pt x="1871663" y="1690687"/>
                </a:lnTo>
                <a:lnTo>
                  <a:pt x="1771650" y="1419225"/>
                </a:lnTo>
                <a:lnTo>
                  <a:pt x="1781175" y="1223962"/>
                </a:lnTo>
                <a:lnTo>
                  <a:pt x="1809750" y="962025"/>
                </a:lnTo>
                <a:lnTo>
                  <a:pt x="2043113" y="842962"/>
                </a:lnTo>
                <a:lnTo>
                  <a:pt x="2205038" y="1219200"/>
                </a:lnTo>
                <a:lnTo>
                  <a:pt x="2562225" y="1100137"/>
                </a:lnTo>
                <a:lnTo>
                  <a:pt x="2581275" y="852487"/>
                </a:lnTo>
                <a:lnTo>
                  <a:pt x="2667000" y="776287"/>
                </a:lnTo>
                <a:lnTo>
                  <a:pt x="2852738" y="757237"/>
                </a:lnTo>
                <a:lnTo>
                  <a:pt x="2938463" y="533400"/>
                </a:lnTo>
                <a:lnTo>
                  <a:pt x="2990850" y="371475"/>
                </a:lnTo>
                <a:lnTo>
                  <a:pt x="2857500" y="104775"/>
                </a:lnTo>
                <a:lnTo>
                  <a:pt x="2724150" y="142875"/>
                </a:lnTo>
                <a:lnTo>
                  <a:pt x="2495550" y="38100"/>
                </a:lnTo>
                <a:lnTo>
                  <a:pt x="2271713" y="42862"/>
                </a:lnTo>
                <a:lnTo>
                  <a:pt x="1828800" y="166687"/>
                </a:lnTo>
                <a:lnTo>
                  <a:pt x="1585913" y="204787"/>
                </a:lnTo>
                <a:lnTo>
                  <a:pt x="1533525" y="42862"/>
                </a:lnTo>
                <a:lnTo>
                  <a:pt x="1357313" y="0"/>
                </a:lnTo>
                <a:lnTo>
                  <a:pt x="1133475" y="19050"/>
                </a:lnTo>
                <a:lnTo>
                  <a:pt x="1071563" y="71437"/>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75304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DCD3E-7875-0EE7-2CEE-6F445284EB56}"/>
              </a:ext>
            </a:extLst>
          </p:cNvPr>
          <p:cNvSpPr txBox="1">
            <a:spLocks/>
          </p:cNvSpPr>
          <p:nvPr/>
        </p:nvSpPr>
        <p:spPr>
          <a:xfrm>
            <a:off x="661080" y="412727"/>
            <a:ext cx="9720072" cy="1499616"/>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it-IT" sz="3700" b="1" i="0" u="none" strike="noStrike" kern="1200" cap="all" spc="100" normalizeH="0" baseline="0" noProof="0" dirty="0">
                <a:ln>
                  <a:noFill/>
                </a:ln>
                <a:solidFill>
                  <a:srgbClr val="498FCF"/>
                </a:solidFill>
                <a:effectLst/>
                <a:uLnTx/>
                <a:uFillTx/>
                <a:latin typeface="Tw Cen MT Condensed" panose="020B0606020104020203"/>
                <a:ea typeface="+mj-ea"/>
                <a:cs typeface="+mj-cs"/>
              </a:rPr>
              <a:t>LESOTHO</a:t>
            </a:r>
          </a:p>
        </p:txBody>
      </p:sp>
      <p:sp>
        <p:nvSpPr>
          <p:cNvPr id="6" name="Rectangle 5">
            <a:extLst>
              <a:ext uri="{FF2B5EF4-FFF2-40B4-BE49-F238E27FC236}">
                <a16:creationId xmlns:a16="http://schemas.microsoft.com/office/drawing/2014/main" id="{2E9329D7-3588-0184-F72C-2CED8B0330C1}"/>
              </a:ext>
            </a:extLst>
          </p:cNvPr>
          <p:cNvSpPr/>
          <p:nvPr/>
        </p:nvSpPr>
        <p:spPr>
          <a:xfrm>
            <a:off x="7053916" y="5976970"/>
            <a:ext cx="5848601"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Tw Cen MT" panose="020B0602020104020603"/>
                <a:ea typeface="+mn-ea"/>
                <a:cs typeface="+mn-cs"/>
              </a:rPr>
              <a:t>Overall Accuracy:     </a:t>
            </a:r>
            <a:r>
              <a:rPr kumimoji="0" lang="it-IT" sz="2000" b="0" i="0" u="none" strike="noStrike" kern="1200" cap="none" spc="0" normalizeH="0" baseline="0" noProof="0" dirty="0">
                <a:ln>
                  <a:noFill/>
                </a:ln>
                <a:solidFill>
                  <a:srgbClr val="498FCF"/>
                </a:solidFill>
                <a:effectLst/>
                <a:uLnTx/>
                <a:uFillTx/>
                <a:latin typeface="Tw Cen MT" panose="020B0602020104020603"/>
                <a:ea typeface="+mn-ea"/>
                <a:cs typeface="+mn-cs"/>
              </a:rPr>
              <a:t>87% to 84%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Tw Cen MT" panose="020B0602020104020603"/>
                <a:ea typeface="+mn-ea"/>
                <a:cs typeface="+mn-cs"/>
              </a:rPr>
              <a:t>Spatial Resolution:    </a:t>
            </a:r>
            <a:r>
              <a:rPr kumimoji="0" lang="it-IT" sz="2000" b="0" i="0" u="none" strike="noStrike" kern="1200" cap="none" spc="0" normalizeH="0" baseline="0" noProof="0" dirty="0">
                <a:ln>
                  <a:noFill/>
                </a:ln>
                <a:solidFill>
                  <a:srgbClr val="498FCF"/>
                </a:solidFill>
                <a:effectLst/>
                <a:uLnTx/>
                <a:uFillTx/>
                <a:latin typeface="Tw Cen MT" panose="020B0602020104020603"/>
                <a:ea typeface="+mn-ea"/>
                <a:cs typeface="+mn-cs"/>
              </a:rPr>
              <a:t>10 meters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Tw Cen MT" panose="020B0602020104020603"/>
                <a:ea typeface="+mn-ea"/>
                <a:cs typeface="+mn-cs"/>
              </a:rPr>
              <a:t>Geographic scope:   </a:t>
            </a:r>
            <a:r>
              <a:rPr kumimoji="0" lang="it-IT" sz="2000" b="0" i="0" u="none" strike="noStrike" kern="1200" cap="none" spc="0" normalizeH="0" baseline="0" noProof="0" dirty="0">
                <a:ln>
                  <a:noFill/>
                </a:ln>
                <a:solidFill>
                  <a:srgbClr val="498FCF"/>
                </a:solidFill>
                <a:effectLst/>
                <a:uLnTx/>
                <a:uFillTx/>
                <a:latin typeface="Tw Cen MT" panose="020B0602020104020603"/>
                <a:ea typeface="+mn-ea"/>
                <a:cs typeface="+mn-cs"/>
              </a:rPr>
              <a:t>National</a:t>
            </a:r>
            <a:r>
              <a:rPr kumimoji="0" lang="it-IT" sz="2000" b="0" i="0" u="none" strike="noStrike" kern="1200" cap="none" spc="0" normalizeH="0" baseline="0" noProof="0" dirty="0">
                <a:ln>
                  <a:noFill/>
                </a:ln>
                <a:solidFill>
                  <a:prstClr val="black"/>
                </a:solidFill>
                <a:effectLst/>
                <a:uLnTx/>
                <a:uFillTx/>
                <a:latin typeface="Tw Cen MT" panose="020B0602020104020603"/>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Tw Cen MT" panose="020B0602020104020603"/>
                <a:ea typeface="+mn-ea"/>
                <a:cs typeface="+mn-cs"/>
              </a:rPr>
              <a:t>Reference year(s):    </a:t>
            </a:r>
            <a:r>
              <a:rPr kumimoji="0" lang="it-IT" sz="2000" b="0" i="0" u="none" strike="noStrike" kern="1200" cap="none" spc="0" normalizeH="0" baseline="0" noProof="0" dirty="0">
                <a:ln>
                  <a:noFill/>
                </a:ln>
                <a:solidFill>
                  <a:srgbClr val="498FCF"/>
                </a:solidFill>
                <a:effectLst/>
                <a:uLnTx/>
                <a:uFillTx/>
                <a:latin typeface="Tw Cen MT" panose="020B0602020104020603"/>
                <a:ea typeface="+mn-ea"/>
                <a:cs typeface="+mn-cs"/>
              </a:rPr>
              <a:t>2017 - 2021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Tw Cen MT" panose="020B0602020104020603"/>
                <a:ea typeface="+mn-ea"/>
                <a:cs typeface="+mn-cs"/>
              </a:rPr>
              <a:t>Crop classes:</a:t>
            </a:r>
            <a:r>
              <a:rPr kumimoji="0" lang="it-IT" sz="2000" b="0" i="0" u="none" strike="noStrike" kern="1200" cap="none" spc="0" normalizeH="0" baseline="0" noProof="0" dirty="0">
                <a:ln>
                  <a:noFill/>
                </a:ln>
                <a:solidFill>
                  <a:srgbClr val="498FCF"/>
                </a:solidFill>
                <a:effectLst/>
                <a:uLnTx/>
                <a:uFillTx/>
                <a:latin typeface="Tw Cen MT" panose="020B0602020104020603"/>
                <a:ea typeface="+mn-ea"/>
                <a:cs typeface="+mn-cs"/>
              </a:rPr>
              <a:t>		    10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Tw Cen MT" panose="020B0602020104020603"/>
                <a:ea typeface="+mn-ea"/>
                <a:cs typeface="+mn-cs"/>
              </a:rPr>
              <a:t>HiH sharing status:    </a:t>
            </a:r>
            <a:r>
              <a:rPr kumimoji="0" lang="it-IT" sz="2000" b="0" i="0" u="none" strike="noStrike" kern="1200" cap="none" spc="0" normalizeH="0" baseline="0" noProof="0" dirty="0">
                <a:ln>
                  <a:noFill/>
                </a:ln>
                <a:solidFill>
                  <a:srgbClr val="00B050"/>
                </a:solidFill>
                <a:effectLst/>
                <a:uLnTx/>
                <a:uFillTx/>
                <a:latin typeface="Tw Cen MT" panose="020B0602020104020603"/>
                <a:ea typeface="+mn-ea"/>
                <a:cs typeface="+mn-cs"/>
              </a:rPr>
              <a:t>published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srgbClr val="498FCF"/>
              </a:solidFill>
              <a:effectLst/>
              <a:uLnTx/>
              <a:uFillTx/>
              <a:latin typeface="Tw Cen MT" panose="020B0602020104020603"/>
              <a:ea typeface="+mn-ea"/>
              <a:cs typeface="+mn-cs"/>
            </a:endParaRPr>
          </a:p>
        </p:txBody>
      </p:sp>
      <p:sp>
        <p:nvSpPr>
          <p:cNvPr id="7" name="Rectangle 6">
            <a:extLst>
              <a:ext uri="{FF2B5EF4-FFF2-40B4-BE49-F238E27FC236}">
                <a16:creationId xmlns:a16="http://schemas.microsoft.com/office/drawing/2014/main" id="{1AD26EBC-FEAC-5070-1CBE-CA634269A72E}"/>
              </a:ext>
            </a:extLst>
          </p:cNvPr>
          <p:cNvSpPr/>
          <p:nvPr/>
        </p:nvSpPr>
        <p:spPr>
          <a:xfrm>
            <a:off x="1506271" y="1217868"/>
            <a:ext cx="3706295"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w Cen MT" panose="020B0602020104020603"/>
                <a:ea typeface="+mn-ea"/>
                <a:cs typeface="+mn-cs"/>
              </a:rPr>
              <a:t>5 Land Cover Maps 2017-2021  </a:t>
            </a:r>
          </a:p>
        </p:txBody>
      </p:sp>
      <p:pic>
        <p:nvPicPr>
          <p:cNvPr id="13" name="Picture 12">
            <a:extLst>
              <a:ext uri="{FF2B5EF4-FFF2-40B4-BE49-F238E27FC236}">
                <a16:creationId xmlns:a16="http://schemas.microsoft.com/office/drawing/2014/main" id="{B852BE8D-1749-81D4-32DA-AEDD0C5738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95" y="1748280"/>
            <a:ext cx="7077511" cy="4696993"/>
          </a:xfrm>
          <a:prstGeom prst="rect">
            <a:avLst/>
          </a:prstGeom>
          <a:noFill/>
          <a:ln>
            <a:noFill/>
          </a:ln>
        </p:spPr>
      </p:pic>
      <p:pic>
        <p:nvPicPr>
          <p:cNvPr id="14" name="Picture 13">
            <a:extLst>
              <a:ext uri="{FF2B5EF4-FFF2-40B4-BE49-F238E27FC236}">
                <a16:creationId xmlns:a16="http://schemas.microsoft.com/office/drawing/2014/main" id="{4DDE62C3-90A3-2226-A0C2-47ED846677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77511" y="145542"/>
            <a:ext cx="4620788" cy="2355115"/>
          </a:xfrm>
          <a:prstGeom prst="rect">
            <a:avLst/>
          </a:prstGeom>
          <a:noFill/>
          <a:ln>
            <a:solidFill>
              <a:srgbClr val="498FCF"/>
            </a:solidFill>
          </a:ln>
        </p:spPr>
      </p:pic>
      <p:graphicFrame>
        <p:nvGraphicFramePr>
          <p:cNvPr id="17" name="Chart 16">
            <a:extLst>
              <a:ext uri="{FF2B5EF4-FFF2-40B4-BE49-F238E27FC236}">
                <a16:creationId xmlns:a16="http://schemas.microsoft.com/office/drawing/2014/main" id="{90D82955-77FD-4EAD-BD55-024B68825F18}"/>
              </a:ext>
            </a:extLst>
          </p:cNvPr>
          <p:cNvGraphicFramePr/>
          <p:nvPr/>
        </p:nvGraphicFramePr>
        <p:xfrm>
          <a:off x="7077512" y="2698750"/>
          <a:ext cx="4590614" cy="2187575"/>
        </p:xfrm>
        <a:graphic>
          <a:graphicData uri="http://schemas.openxmlformats.org/drawingml/2006/chart">
            <c:chart xmlns:c="http://schemas.openxmlformats.org/drawingml/2006/chart" xmlns:r="http://schemas.openxmlformats.org/officeDocument/2006/relationships" r:id="rId5"/>
          </a:graphicData>
        </a:graphic>
      </p:graphicFrame>
      <p:pic>
        <p:nvPicPr>
          <p:cNvPr id="4" name="Picture 3" descr="Shape&#10;&#10;Description automatically generated with low confidence">
            <a:extLst>
              <a:ext uri="{FF2B5EF4-FFF2-40B4-BE49-F238E27FC236}">
                <a16:creationId xmlns:a16="http://schemas.microsoft.com/office/drawing/2014/main" id="{33C60A8D-AF79-F87A-A541-748F832279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6065" y="306963"/>
            <a:ext cx="731215" cy="486258"/>
          </a:xfrm>
          <a:prstGeom prst="rect">
            <a:avLst/>
          </a:prstGeom>
        </p:spPr>
      </p:pic>
      <p:sp>
        <p:nvSpPr>
          <p:cNvPr id="10" name="TextBox 9">
            <a:extLst>
              <a:ext uri="{FF2B5EF4-FFF2-40B4-BE49-F238E27FC236}">
                <a16:creationId xmlns:a16="http://schemas.microsoft.com/office/drawing/2014/main" id="{940D11AB-9A95-6EB7-342D-42E87CE1A0B7}"/>
              </a:ext>
            </a:extLst>
          </p:cNvPr>
          <p:cNvSpPr txBox="1"/>
          <p:nvPr/>
        </p:nvSpPr>
        <p:spPr>
          <a:xfrm>
            <a:off x="280201" y="6336143"/>
            <a:ext cx="646534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it-IT" sz="1800" b="0" i="0" u="none" strike="noStrike" kern="1200" cap="none" spc="0" normalizeH="0" baseline="0" noProof="0" dirty="0">
                <a:ln>
                  <a:noFill/>
                </a:ln>
                <a:solidFill>
                  <a:prstClr val="black"/>
                </a:solidFill>
                <a:effectLst/>
                <a:uLnTx/>
                <a:uFillTx/>
                <a:latin typeface="Tw Cen MT" panose="020B0602020104020603"/>
                <a:ea typeface="+mn-ea"/>
                <a:cs typeface="+mn-cs"/>
              </a:rPr>
              <a:t>Project funded by a EU-GIZ trust fund</a:t>
            </a:r>
            <a:endParaRPr kumimoji="0" lang="it-IT"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7385548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FBBD2F-15B3-9A06-7344-F1F9BC3BE464}"/>
              </a:ext>
            </a:extLst>
          </p:cNvPr>
          <p:cNvPicPr>
            <a:picLocks noChangeAspect="1"/>
          </p:cNvPicPr>
          <p:nvPr/>
        </p:nvPicPr>
        <p:blipFill>
          <a:blip r:embed="rId2"/>
          <a:stretch>
            <a:fillRect/>
          </a:stretch>
        </p:blipFill>
        <p:spPr>
          <a:xfrm>
            <a:off x="300193" y="437622"/>
            <a:ext cx="11518388" cy="5724639"/>
          </a:xfrm>
          <a:prstGeom prst="rect">
            <a:avLst/>
          </a:prstGeom>
        </p:spPr>
      </p:pic>
      <p:pic>
        <p:nvPicPr>
          <p:cNvPr id="4" name="Picture 3"/>
          <p:cNvPicPr>
            <a:picLocks noChangeAspect="1"/>
          </p:cNvPicPr>
          <p:nvPr/>
        </p:nvPicPr>
        <p:blipFill rotWithShape="1">
          <a:blip r:embed="rId3"/>
          <a:srcRect t="2389"/>
          <a:stretch/>
        </p:blipFill>
        <p:spPr>
          <a:xfrm>
            <a:off x="300193" y="199083"/>
            <a:ext cx="4609737" cy="6472985"/>
          </a:xfrm>
          <a:prstGeom prst="rect">
            <a:avLst/>
          </a:prstGeom>
          <a:ln>
            <a:solidFill>
              <a:schemeClr val="tx1"/>
            </a:solidFill>
          </a:ln>
        </p:spPr>
      </p:pic>
    </p:spTree>
    <p:extLst>
      <p:ext uri="{BB962C8B-B14F-4D97-AF65-F5344CB8AC3E}">
        <p14:creationId xmlns:p14="http://schemas.microsoft.com/office/powerpoint/2010/main" val="341582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7DF24FE-36EC-AF35-50CE-944FC86C67AB}"/>
              </a:ext>
            </a:extLst>
          </p:cNvPr>
          <p:cNvSpPr txBox="1">
            <a:spLocks/>
          </p:cNvSpPr>
          <p:nvPr/>
        </p:nvSpPr>
        <p:spPr>
          <a:xfrm>
            <a:off x="789431" y="359051"/>
            <a:ext cx="10944959" cy="962929"/>
          </a:xfrm>
          <a:prstGeom prst="rect">
            <a:avLst/>
          </a:prstGeom>
        </p:spPr>
        <p:txBody>
          <a:bodyPr vert="horz" lIns="91440" tIns="45720" rIns="91440" bIns="45720" rtlCol="0" anchor="ctr">
            <a:noAutofit/>
          </a:bodyPr>
          <a:lstStyle>
            <a:lvl1pPr defTabSz="914400">
              <a:lnSpc>
                <a:spcPct val="80000"/>
              </a:lnSpc>
              <a:spcBef>
                <a:spcPct val="0"/>
              </a:spcBef>
              <a:buNone/>
              <a:defRPr sz="4100" b="1" cap="all" spc="100" baseline="0">
                <a:solidFill>
                  <a:srgbClr val="498FCF"/>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it-IT" sz="5400" b="0" dirty="0" smtClean="0">
                <a:solidFill>
                  <a:schemeClr val="accent5"/>
                </a:solidFill>
              </a:rPr>
              <a:t>Can we use less in-situ data?</a:t>
            </a:r>
            <a:r>
              <a:rPr lang="it-IT" sz="5400" b="0" dirty="0">
                <a:solidFill>
                  <a:schemeClr val="accent5"/>
                </a:solidFill>
              </a:rPr>
              <a:t/>
            </a:r>
            <a:br>
              <a:rPr lang="it-IT" sz="5400" b="0" dirty="0">
                <a:solidFill>
                  <a:schemeClr val="accent5"/>
                </a:solidFill>
              </a:rPr>
            </a:br>
            <a:endParaRPr lang="it-IT" sz="5400" b="0" dirty="0">
              <a:solidFill>
                <a:schemeClr val="accent5"/>
              </a:solidFill>
            </a:endParaRPr>
          </a:p>
        </p:txBody>
      </p:sp>
      <p:sp>
        <p:nvSpPr>
          <p:cNvPr id="10" name="TextBox 9">
            <a:extLst>
              <a:ext uri="{FF2B5EF4-FFF2-40B4-BE49-F238E27FC236}">
                <a16:creationId xmlns:a16="http://schemas.microsoft.com/office/drawing/2014/main" id="{E9AACB3F-629E-889F-6972-DEAE0465FAE8}"/>
              </a:ext>
            </a:extLst>
          </p:cNvPr>
          <p:cNvSpPr txBox="1"/>
          <p:nvPr/>
        </p:nvSpPr>
        <p:spPr>
          <a:xfrm>
            <a:off x="-1" y="1031817"/>
            <a:ext cx="8974183" cy="3970318"/>
          </a:xfrm>
          <a:prstGeom prst="rect">
            <a:avLst/>
          </a:prstGeom>
          <a:solidFill>
            <a:schemeClr val="bg1"/>
          </a:solidFill>
        </p:spPr>
        <p:txBody>
          <a:bodyPr wrap="square" rtlCol="0">
            <a:spAutoFit/>
          </a:bodyPr>
          <a:lstStyle/>
          <a:p>
            <a:pPr marL="285750" lvl="0" indent="-285750">
              <a:buFont typeface="Arial" panose="020B0604020202020204" pitchFamily="34" charset="0"/>
              <a:buChar char="•"/>
              <a:defRPr/>
            </a:pPr>
            <a:r>
              <a:rPr kumimoji="0" lang="it-IT" sz="2800" b="1" i="0" u="none" strike="noStrike" kern="1200" cap="none" spc="0" normalizeH="0" baseline="0" noProof="0" dirty="0" smtClean="0">
                <a:ln>
                  <a:noFill/>
                </a:ln>
                <a:solidFill>
                  <a:prstClr val="black"/>
                </a:solidFill>
                <a:effectLst/>
                <a:uLnTx/>
                <a:uFillTx/>
                <a:latin typeface="Tw Cen MT" panose="020B0602020104020603"/>
              </a:rPr>
              <a:t>Random Forest </a:t>
            </a:r>
            <a:r>
              <a:rPr kumimoji="0" lang="it-IT" sz="2800" i="0" u="none" strike="noStrike" kern="1200" cap="none" spc="0" normalizeH="0" baseline="0" noProof="0" dirty="0" smtClean="0">
                <a:ln>
                  <a:noFill/>
                </a:ln>
                <a:solidFill>
                  <a:prstClr val="black"/>
                </a:solidFill>
                <a:effectLst/>
                <a:uLnTx/>
                <a:uFillTx/>
                <a:latin typeface="Tw Cen MT" panose="020B0602020104020603"/>
              </a:rPr>
              <a:t>(RF) is the de-facto </a:t>
            </a:r>
            <a:r>
              <a:rPr kumimoji="0" lang="it-IT" sz="2800" i="0" u="none" strike="noStrike" kern="1200" cap="none" spc="0" normalizeH="0" noProof="0" dirty="0" smtClean="0">
                <a:ln>
                  <a:noFill/>
                </a:ln>
                <a:solidFill>
                  <a:prstClr val="black"/>
                </a:solidFill>
                <a:effectLst/>
                <a:uLnTx/>
                <a:uFillTx/>
                <a:latin typeface="Tw Cen MT" panose="020B0602020104020603"/>
              </a:rPr>
              <a:t>mostly used supervised classifier. RF though necessitates of large amounts of training data to avoid overfitting, and this means thousands of data points. </a:t>
            </a:r>
          </a:p>
          <a:p>
            <a:pPr marL="285750" lvl="0" indent="-285750">
              <a:buFont typeface="Arial" panose="020B0604020202020204" pitchFamily="34" charset="0"/>
              <a:buChar char="•"/>
              <a:defRPr/>
            </a:pPr>
            <a:endParaRPr lang="it-IT" sz="2800" dirty="0">
              <a:solidFill>
                <a:prstClr val="black"/>
              </a:solidFill>
              <a:latin typeface="Tw Cen MT" panose="020B0602020104020603"/>
            </a:endParaRPr>
          </a:p>
          <a:p>
            <a:pPr marL="285750" lvl="0" indent="-285750">
              <a:buFont typeface="Arial" panose="020B0604020202020204" pitchFamily="34" charset="0"/>
              <a:buChar char="•"/>
              <a:defRPr/>
            </a:pPr>
            <a:r>
              <a:rPr kumimoji="0" lang="it-IT" sz="2800" i="0" u="none" strike="noStrike" kern="1200" cap="none" spc="0" normalizeH="0" noProof="0" dirty="0" smtClean="0">
                <a:ln>
                  <a:noFill/>
                </a:ln>
                <a:solidFill>
                  <a:prstClr val="black"/>
                </a:solidFill>
                <a:effectLst/>
                <a:uLnTx/>
                <a:uFillTx/>
                <a:latin typeface="Tw Cen MT" panose="020B0602020104020603"/>
              </a:rPr>
              <a:t>F</a:t>
            </a:r>
            <a:r>
              <a:rPr lang="en-US" sz="2800" dirty="0" smtClean="0">
                <a:solidFill>
                  <a:prstClr val="black"/>
                </a:solidFill>
              </a:rPr>
              <a:t>AO </a:t>
            </a:r>
            <a:r>
              <a:rPr lang="en-US" sz="2800" dirty="0">
                <a:solidFill>
                  <a:prstClr val="black"/>
                </a:solidFill>
              </a:rPr>
              <a:t>has explored the possibility to use a data frugal algorithm (</a:t>
            </a:r>
            <a:r>
              <a:rPr lang="en-US" sz="2800" b="1" dirty="0">
                <a:solidFill>
                  <a:prstClr val="black"/>
                </a:solidFill>
              </a:rPr>
              <a:t>Dynamic Time Warping</a:t>
            </a:r>
            <a:r>
              <a:rPr lang="en-US" sz="2800" dirty="0" smtClean="0">
                <a:solidFill>
                  <a:prstClr val="black"/>
                </a:solidFill>
              </a:rPr>
              <a:t>), which instead works by assessing the similarities by pairs of time series data and allows also for coping with misalignment between these</a:t>
            </a:r>
            <a:endParaRPr kumimoji="0" lang="it-IT" sz="2800" b="1" i="0" u="sng" strike="noStrike" kern="1200" cap="none" spc="0" normalizeH="0" baseline="0" noProof="0" dirty="0">
              <a:ln>
                <a:noFill/>
              </a:ln>
              <a:solidFill>
                <a:prstClr val="black"/>
              </a:solidFill>
              <a:effectLst/>
              <a:uLnTx/>
              <a:uFillTx/>
              <a:latin typeface="Tw Cen MT" panose="020B0602020104020603"/>
            </a:endParaRPr>
          </a:p>
        </p:txBody>
      </p:sp>
      <p:pic>
        <p:nvPicPr>
          <p:cNvPr id="15" name="Picture 14" descr="Diagram, histogram&#10;&#10;Description automatically generated">
            <a:extLst>
              <a:ext uri="{FF2B5EF4-FFF2-40B4-BE49-F238E27FC236}">
                <a16:creationId xmlns:a16="http://schemas.microsoft.com/office/drawing/2014/main" id="{5E3D18EB-9CE7-9C5D-06EC-BC1FF0249245}"/>
              </a:ext>
            </a:extLst>
          </p:cNvPr>
          <p:cNvPicPr>
            <a:picLocks noChangeAspect="1"/>
          </p:cNvPicPr>
          <p:nvPr/>
        </p:nvPicPr>
        <p:blipFill rotWithShape="1">
          <a:blip r:embed="rId3">
            <a:extLst>
              <a:ext uri="{28A0092B-C50C-407E-A947-70E740481C1C}">
                <a14:useLocalDpi xmlns:a14="http://schemas.microsoft.com/office/drawing/2010/main" val="0"/>
              </a:ext>
            </a:extLst>
          </a:blip>
          <a:srcRect t="51043"/>
          <a:stretch/>
        </p:blipFill>
        <p:spPr>
          <a:xfrm>
            <a:off x="9236927" y="2801532"/>
            <a:ext cx="2399483" cy="1665305"/>
          </a:xfrm>
          <a:prstGeom prst="rect">
            <a:avLst/>
          </a:prstGeom>
        </p:spPr>
      </p:pic>
      <p:pic>
        <p:nvPicPr>
          <p:cNvPr id="9" name="Picture 8" descr="Diagram&#10;&#10;Description automatically generated">
            <a:extLst>
              <a:ext uri="{FF2B5EF4-FFF2-40B4-BE49-F238E27FC236}">
                <a16:creationId xmlns:a16="http://schemas.microsoft.com/office/drawing/2014/main" id="{2D4FC816-8B50-543F-725A-2B5EA4BD60E3}"/>
              </a:ext>
            </a:extLst>
          </p:cNvPr>
          <p:cNvPicPr>
            <a:picLocks noChangeAspect="1"/>
          </p:cNvPicPr>
          <p:nvPr/>
        </p:nvPicPr>
        <p:blipFill rotWithShape="1">
          <a:blip r:embed="rId4">
            <a:extLst>
              <a:ext uri="{28A0092B-C50C-407E-A947-70E740481C1C}">
                <a14:useLocalDpi xmlns:a14="http://schemas.microsoft.com/office/drawing/2010/main" val="0"/>
              </a:ext>
            </a:extLst>
          </a:blip>
          <a:srcRect b="10006"/>
          <a:stretch/>
        </p:blipFill>
        <p:spPr>
          <a:xfrm>
            <a:off x="8857498" y="649835"/>
            <a:ext cx="2778912" cy="1917337"/>
          </a:xfrm>
          <a:prstGeom prst="rect">
            <a:avLst/>
          </a:prstGeom>
        </p:spPr>
      </p:pic>
      <p:pic>
        <p:nvPicPr>
          <p:cNvPr id="2" name="Picture 1"/>
          <p:cNvPicPr>
            <a:picLocks noChangeAspect="1"/>
          </p:cNvPicPr>
          <p:nvPr/>
        </p:nvPicPr>
        <p:blipFill>
          <a:blip r:embed="rId5"/>
          <a:stretch>
            <a:fillRect/>
          </a:stretch>
        </p:blipFill>
        <p:spPr>
          <a:xfrm>
            <a:off x="5072297" y="8978614"/>
            <a:ext cx="1512773" cy="975545"/>
          </a:xfrm>
          <a:prstGeom prst="rect">
            <a:avLst/>
          </a:prstGeom>
        </p:spPr>
      </p:pic>
    </p:spTree>
    <p:extLst>
      <p:ext uri="{BB962C8B-B14F-4D97-AF65-F5344CB8AC3E}">
        <p14:creationId xmlns:p14="http://schemas.microsoft.com/office/powerpoint/2010/main" val="384268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579" y="-265176"/>
            <a:ext cx="9720072" cy="1499616"/>
          </a:xfrm>
        </p:spPr>
        <p:txBody>
          <a:bodyPr>
            <a:normAutofit/>
          </a:bodyPr>
          <a:lstStyle/>
          <a:p>
            <a:r>
              <a:rPr lang="it-IT" sz="5400" dirty="0">
                <a:solidFill>
                  <a:schemeClr val="accent5"/>
                </a:solidFill>
              </a:rPr>
              <a:t>Three stePs steps of DTW</a:t>
            </a:r>
            <a:endParaRPr lang="en-US" sz="5400" dirty="0">
              <a:solidFill>
                <a:schemeClr val="accent5"/>
              </a:solidFill>
            </a:endParaRPr>
          </a:p>
        </p:txBody>
      </p:sp>
      <p:sp>
        <p:nvSpPr>
          <p:cNvPr id="6" name="TextBox 5"/>
          <p:cNvSpPr txBox="1"/>
          <p:nvPr/>
        </p:nvSpPr>
        <p:spPr>
          <a:xfrm>
            <a:off x="188700" y="953589"/>
            <a:ext cx="5905546" cy="830997"/>
          </a:xfrm>
          <a:prstGeom prst="rect">
            <a:avLst/>
          </a:prstGeom>
          <a:noFill/>
        </p:spPr>
        <p:txBody>
          <a:bodyPr wrap="square" rtlCol="0">
            <a:spAutoFit/>
          </a:bodyPr>
          <a:lstStyle/>
          <a:p>
            <a:r>
              <a:rPr lang="it-IT" sz="2400" b="1" dirty="0" smtClean="0"/>
              <a:t>Step 1 </a:t>
            </a:r>
            <a:r>
              <a:rPr lang="it-IT" sz="2400" dirty="0" smtClean="0"/>
              <a:t>Define </a:t>
            </a:r>
            <a:r>
              <a:rPr lang="en-US" sz="2400" dirty="0"/>
              <a:t>spectral signatures for different crops in the study area. </a:t>
            </a:r>
          </a:p>
        </p:txBody>
      </p:sp>
      <p:pic>
        <p:nvPicPr>
          <p:cNvPr id="8" name="Picture 7" descr="Chart, histogram&#10;&#10;Description automatically generated">
            <a:extLst>
              <a:ext uri="{FF2B5EF4-FFF2-40B4-BE49-F238E27FC236}">
                <a16:creationId xmlns:a16="http://schemas.microsoft.com/office/drawing/2014/main" id="{DFDC9BD3-C3BC-5921-40DC-FCF3E82AC307}"/>
              </a:ext>
            </a:extLst>
          </p:cNvPr>
          <p:cNvPicPr>
            <a:picLocks noChangeAspect="1"/>
          </p:cNvPicPr>
          <p:nvPr/>
        </p:nvPicPr>
        <p:blipFill>
          <a:blip r:embed="rId3"/>
          <a:stretch>
            <a:fillRect/>
          </a:stretch>
        </p:blipFill>
        <p:spPr>
          <a:xfrm>
            <a:off x="7181517" y="618313"/>
            <a:ext cx="4585063" cy="2729844"/>
          </a:xfrm>
          <a:prstGeom prst="rect">
            <a:avLst/>
          </a:prstGeom>
        </p:spPr>
      </p:pic>
      <p:sp>
        <p:nvSpPr>
          <p:cNvPr id="9" name="TextBox 8"/>
          <p:cNvSpPr txBox="1"/>
          <p:nvPr/>
        </p:nvSpPr>
        <p:spPr>
          <a:xfrm>
            <a:off x="6544926" y="-54916"/>
            <a:ext cx="5377241" cy="830997"/>
          </a:xfrm>
          <a:prstGeom prst="rect">
            <a:avLst/>
          </a:prstGeom>
          <a:noFill/>
        </p:spPr>
        <p:txBody>
          <a:bodyPr wrap="square" rtlCol="0">
            <a:spAutoFit/>
          </a:bodyPr>
          <a:lstStyle/>
          <a:p>
            <a:r>
              <a:rPr lang="it-IT" sz="2400" b="1" dirty="0" smtClean="0"/>
              <a:t>Step 2</a:t>
            </a:r>
            <a:r>
              <a:rPr lang="it-IT" sz="2400" dirty="0" smtClean="0"/>
              <a:t> Dissimilarity analysis of each pixels in the AOI against every RSS</a:t>
            </a:r>
            <a:endParaRPr lang="en-US" sz="2400" dirty="0"/>
          </a:p>
        </p:txBody>
      </p:sp>
      <p:sp>
        <p:nvSpPr>
          <p:cNvPr id="10" name="TextBox 9"/>
          <p:cNvSpPr txBox="1"/>
          <p:nvPr/>
        </p:nvSpPr>
        <p:spPr>
          <a:xfrm>
            <a:off x="6814759" y="3190389"/>
            <a:ext cx="5216132" cy="830997"/>
          </a:xfrm>
          <a:prstGeom prst="rect">
            <a:avLst/>
          </a:prstGeom>
          <a:noFill/>
        </p:spPr>
        <p:txBody>
          <a:bodyPr wrap="square" rtlCol="0">
            <a:spAutoFit/>
          </a:bodyPr>
          <a:lstStyle/>
          <a:p>
            <a:r>
              <a:rPr lang="it-IT" sz="2400" dirty="0" smtClean="0"/>
              <a:t>Step 3 Classification of pixels based on match with least min dissimilarity</a:t>
            </a:r>
            <a:endParaRPr lang="en-US" sz="2400" dirty="0"/>
          </a:p>
        </p:txBody>
      </p:sp>
      <p:pic>
        <p:nvPicPr>
          <p:cNvPr id="11" name="Picture 10"/>
          <p:cNvPicPr>
            <a:picLocks noChangeAspect="1"/>
          </p:cNvPicPr>
          <p:nvPr/>
        </p:nvPicPr>
        <p:blipFill>
          <a:blip r:embed="rId4"/>
          <a:stretch>
            <a:fillRect/>
          </a:stretch>
        </p:blipFill>
        <p:spPr>
          <a:xfrm>
            <a:off x="127951" y="2011181"/>
            <a:ext cx="4191299" cy="3505871"/>
          </a:xfrm>
          <a:prstGeom prst="rect">
            <a:avLst/>
          </a:prstGeom>
        </p:spPr>
      </p:pic>
      <p:grpSp>
        <p:nvGrpSpPr>
          <p:cNvPr id="12" name="Group 11"/>
          <p:cNvGrpSpPr/>
          <p:nvPr/>
        </p:nvGrpSpPr>
        <p:grpSpPr>
          <a:xfrm>
            <a:off x="4642826" y="1606175"/>
            <a:ext cx="2036026" cy="5207894"/>
            <a:chOff x="4642826" y="1606175"/>
            <a:chExt cx="2036026" cy="5207894"/>
          </a:xfrm>
        </p:grpSpPr>
        <p:pic>
          <p:nvPicPr>
            <p:cNvPr id="4098" name="Picture 2" descr="Ideal spectral signatures of 10 cropland classes of South Asia. Here are the 10 ideal spectral signatures. For example, class name in the legend '01. Irrigated, SC, rice in kharif, fallow in rabi, fallow in summer (14)' (Figure 4(a), green color plot) means irrigated croplands that have cropping intensity of single crop (crop grown only during 1 season in 12 months) with rice crop grown during kharif (June–October), but left fallow during rabi (November–February) and also left fallow in summer (March– May). The number 14 within bracket means that the ideal spectra is established based on 14 samples that are spread across study area.  "/>
            <p:cNvPicPr>
              <a:picLocks noChangeAspect="1" noChangeArrowheads="1"/>
            </p:cNvPicPr>
            <p:nvPr/>
          </p:nvPicPr>
          <p:blipFill rotWithShape="1">
            <a:blip r:embed="rId5">
              <a:extLst>
                <a:ext uri="{28A0092B-C50C-407E-A947-70E740481C1C}">
                  <a14:useLocalDpi xmlns:a14="http://schemas.microsoft.com/office/drawing/2010/main" val="0"/>
                </a:ext>
              </a:extLst>
            </a:blip>
            <a:srcRect r="49771"/>
            <a:stretch/>
          </p:blipFill>
          <p:spPr bwMode="auto">
            <a:xfrm>
              <a:off x="4642826" y="1606175"/>
              <a:ext cx="2016346" cy="2588731"/>
            </a:xfrm>
            <a:prstGeom prst="rect">
              <a:avLst/>
            </a:prstGeom>
            <a:noFill/>
            <a:ln>
              <a:solidFill>
                <a:srgbClr val="498FCF"/>
              </a:solidFill>
            </a:ln>
            <a:extLst>
              <a:ext uri="{909E8E84-426E-40DD-AFC4-6F175D3DCCD1}">
                <a14:hiddenFill xmlns:a14="http://schemas.microsoft.com/office/drawing/2010/main">
                  <a:solidFill>
                    <a:srgbClr val="FFFFFF"/>
                  </a:solidFill>
                </a14:hiddenFill>
              </a:ext>
            </a:extLst>
          </p:spPr>
        </p:pic>
        <p:pic>
          <p:nvPicPr>
            <p:cNvPr id="13" name="Picture 2" descr="Ideal spectral signatures of 10 cropland classes of South Asia. Here are the 10 ideal spectral signatures. For example, class name in the legend '01. Irrigated, SC, rice in kharif, fallow in rabi, fallow in summer (14)' (Figure 4(a), green color plot) means irrigated croplands that have cropping intensity of single crop (crop grown only during 1 season in 12 months) with rice crop grown during kharif (June–October), but left fallow during rabi (November–February) and also left fallow in summer (March– May). The number 14 within bracket means that the ideal spectra is established based on 14 samples that are spread across study area.  "/>
            <p:cNvPicPr>
              <a:picLocks noChangeAspect="1" noChangeArrowheads="1"/>
            </p:cNvPicPr>
            <p:nvPr/>
          </p:nvPicPr>
          <p:blipFill rotWithShape="1">
            <a:blip r:embed="rId5">
              <a:extLst>
                <a:ext uri="{28A0092B-C50C-407E-A947-70E740481C1C}">
                  <a14:useLocalDpi xmlns:a14="http://schemas.microsoft.com/office/drawing/2010/main" val="0"/>
                </a:ext>
              </a:extLst>
            </a:blip>
            <a:srcRect l="50287"/>
            <a:stretch/>
          </p:blipFill>
          <p:spPr bwMode="auto">
            <a:xfrm>
              <a:off x="4679129" y="4220035"/>
              <a:ext cx="1999723" cy="2594034"/>
            </a:xfrm>
            <a:prstGeom prst="rect">
              <a:avLst/>
            </a:prstGeom>
            <a:noFill/>
            <a:ln>
              <a:solidFill>
                <a:srgbClr val="498FCF"/>
              </a:solidFill>
            </a:ln>
            <a:extLst>
              <a:ext uri="{909E8E84-426E-40DD-AFC4-6F175D3DCCD1}">
                <a14:hiddenFill xmlns:a14="http://schemas.microsoft.com/office/drawing/2010/main">
                  <a:solidFill>
                    <a:srgbClr val="FFFFFF"/>
                  </a:solidFill>
                </a14:hiddenFill>
              </a:ext>
            </a:extLst>
          </p:spPr>
        </p:pic>
      </p:grpSp>
      <p:pic>
        <p:nvPicPr>
          <p:cNvPr id="14" name="Picture 13"/>
          <p:cNvPicPr>
            <a:picLocks noChangeAspect="1"/>
          </p:cNvPicPr>
          <p:nvPr/>
        </p:nvPicPr>
        <p:blipFill>
          <a:blip r:embed="rId6"/>
          <a:stretch>
            <a:fillRect/>
          </a:stretch>
        </p:blipFill>
        <p:spPr>
          <a:xfrm>
            <a:off x="7329267" y="3996784"/>
            <a:ext cx="4437313" cy="2817285"/>
          </a:xfrm>
          <a:prstGeom prst="rect">
            <a:avLst/>
          </a:prstGeom>
        </p:spPr>
      </p:pic>
    </p:spTree>
    <p:extLst>
      <p:ext uri="{BB962C8B-B14F-4D97-AF65-F5344CB8AC3E}">
        <p14:creationId xmlns:p14="http://schemas.microsoft.com/office/powerpoint/2010/main" val="37626013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04651" y="145654"/>
            <a:ext cx="6007914" cy="6612916"/>
            <a:chOff x="104651" y="145654"/>
            <a:chExt cx="6007914" cy="6612916"/>
          </a:xfrm>
        </p:grpSpPr>
        <p:pic>
          <p:nvPicPr>
            <p:cNvPr id="7" name="Picture 6"/>
            <p:cNvPicPr>
              <a:picLocks noChangeAspect="1"/>
            </p:cNvPicPr>
            <p:nvPr/>
          </p:nvPicPr>
          <p:blipFill>
            <a:blip r:embed="rId3"/>
            <a:stretch>
              <a:fillRect/>
            </a:stretch>
          </p:blipFill>
          <p:spPr>
            <a:xfrm>
              <a:off x="104651" y="145654"/>
              <a:ext cx="5975073" cy="3263466"/>
            </a:xfrm>
            <a:prstGeom prst="rect">
              <a:avLst/>
            </a:prstGeom>
          </p:spPr>
        </p:pic>
        <p:pic>
          <p:nvPicPr>
            <p:cNvPr id="11" name="Picture 10"/>
            <p:cNvPicPr>
              <a:picLocks noChangeAspect="1"/>
            </p:cNvPicPr>
            <p:nvPr/>
          </p:nvPicPr>
          <p:blipFill>
            <a:blip r:embed="rId4"/>
            <a:stretch>
              <a:fillRect/>
            </a:stretch>
          </p:blipFill>
          <p:spPr>
            <a:xfrm>
              <a:off x="104652" y="3599500"/>
              <a:ext cx="6007913" cy="3159070"/>
            </a:xfrm>
            <a:prstGeom prst="rect">
              <a:avLst/>
            </a:prstGeom>
          </p:spPr>
        </p:pic>
      </p:grpSp>
      <p:sp>
        <p:nvSpPr>
          <p:cNvPr id="12" name="Rectangle 11"/>
          <p:cNvSpPr/>
          <p:nvPr/>
        </p:nvSpPr>
        <p:spPr>
          <a:xfrm>
            <a:off x="6227091" y="4578870"/>
            <a:ext cx="5645426" cy="1200329"/>
          </a:xfrm>
          <a:prstGeom prst="rect">
            <a:avLst/>
          </a:prstGeom>
          <a:ln>
            <a:solidFill>
              <a:srgbClr val="498FCF"/>
            </a:solidFill>
          </a:ln>
        </p:spPr>
        <p:txBody>
          <a:bodyPr wrap="square">
            <a:spAutoFit/>
          </a:bodyPr>
          <a:lstStyle/>
          <a:p>
            <a:r>
              <a:rPr lang="en-US" sz="2400" dirty="0"/>
              <a:t>Overall accuracy of the DTW and RF classifiers as a function of the number of training samples used.</a:t>
            </a:r>
          </a:p>
        </p:txBody>
      </p:sp>
      <p:pic>
        <p:nvPicPr>
          <p:cNvPr id="15" name="Picture 14"/>
          <p:cNvPicPr>
            <a:picLocks noChangeAspect="1"/>
          </p:cNvPicPr>
          <p:nvPr/>
        </p:nvPicPr>
        <p:blipFill rotWithShape="1">
          <a:blip r:embed="rId5"/>
          <a:srcRect l="6857" t="2141" r="5975"/>
          <a:stretch/>
        </p:blipFill>
        <p:spPr>
          <a:xfrm>
            <a:off x="954221" y="37866"/>
            <a:ext cx="4889988" cy="6742507"/>
          </a:xfrm>
          <a:prstGeom prst="rect">
            <a:avLst/>
          </a:prstGeom>
          <a:ln>
            <a:solidFill>
              <a:srgbClr val="498FCF"/>
            </a:solidFill>
          </a:ln>
        </p:spPr>
      </p:pic>
      <p:pic>
        <p:nvPicPr>
          <p:cNvPr id="16" name="Picture 15"/>
          <p:cNvPicPr>
            <a:picLocks noChangeAspect="1"/>
          </p:cNvPicPr>
          <p:nvPr/>
        </p:nvPicPr>
        <p:blipFill>
          <a:blip r:embed="rId6"/>
          <a:stretch>
            <a:fillRect/>
          </a:stretch>
        </p:blipFill>
        <p:spPr>
          <a:xfrm>
            <a:off x="6112565" y="323725"/>
            <a:ext cx="5625548" cy="4150685"/>
          </a:xfrm>
          <a:prstGeom prst="rect">
            <a:avLst/>
          </a:prstGeom>
          <a:solidFill>
            <a:srgbClr val="498FCF"/>
          </a:solidFill>
        </p:spPr>
      </p:pic>
    </p:spTree>
    <p:extLst>
      <p:ext uri="{BB962C8B-B14F-4D97-AF65-F5344CB8AC3E}">
        <p14:creationId xmlns:p14="http://schemas.microsoft.com/office/powerpoint/2010/main" val="35159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135505" y="0"/>
            <a:ext cx="10840596" cy="923330"/>
          </a:xfrm>
          <a:prstGeom prst="rect">
            <a:avLst/>
          </a:prstGeom>
        </p:spPr>
        <p:txBody>
          <a:bodyPr wrap="none">
            <a:spAutoFit/>
          </a:bodyPr>
          <a:lstStyle/>
          <a:p>
            <a:r>
              <a:rPr lang="it-IT" sz="5400" cap="all" spc="100" dirty="0">
                <a:solidFill>
                  <a:schemeClr val="accent5"/>
                </a:solidFill>
                <a:latin typeface="+mj-lt"/>
                <a:ea typeface="+mj-ea"/>
                <a:cs typeface="+mj-cs"/>
              </a:rPr>
              <a:t>Countries where </a:t>
            </a:r>
            <a:r>
              <a:rPr lang="it-IT" sz="5400" u="sng" cap="all" spc="100" dirty="0">
                <a:solidFill>
                  <a:schemeClr val="accent5"/>
                </a:solidFill>
                <a:latin typeface="+mj-lt"/>
                <a:ea typeface="+mj-ea"/>
                <a:cs typeface="+mj-cs"/>
              </a:rPr>
              <a:t>EOSTAT</a:t>
            </a:r>
            <a:r>
              <a:rPr lang="it-IT" sz="5400" cap="all" spc="100" dirty="0">
                <a:solidFill>
                  <a:schemeClr val="accent5"/>
                </a:solidFill>
                <a:latin typeface="+mj-lt"/>
                <a:ea typeface="+mj-ea"/>
                <a:cs typeface="+mj-cs"/>
              </a:rPr>
              <a:t> is being implemented</a:t>
            </a:r>
            <a:endParaRPr lang="en-US" sz="5400" cap="all" spc="100" dirty="0">
              <a:solidFill>
                <a:schemeClr val="accent5"/>
              </a:solidFill>
              <a:latin typeface="+mj-lt"/>
              <a:ea typeface="+mj-ea"/>
              <a:cs typeface="+mj-cs"/>
            </a:endParaRPr>
          </a:p>
        </p:txBody>
      </p:sp>
      <p:pic>
        <p:nvPicPr>
          <p:cNvPr id="7" name="Picture 6"/>
          <p:cNvPicPr>
            <a:picLocks noChangeAspect="1"/>
          </p:cNvPicPr>
          <p:nvPr/>
        </p:nvPicPr>
        <p:blipFill>
          <a:blip r:embed="rId2"/>
          <a:stretch>
            <a:fillRect/>
          </a:stretch>
        </p:blipFill>
        <p:spPr>
          <a:xfrm>
            <a:off x="175420" y="923330"/>
            <a:ext cx="11417488" cy="4674163"/>
          </a:xfrm>
          <a:prstGeom prst="rect">
            <a:avLst/>
          </a:prstGeom>
        </p:spPr>
      </p:pic>
      <p:graphicFrame>
        <p:nvGraphicFramePr>
          <p:cNvPr id="8" name="Table 7">
            <a:extLst>
              <a:ext uri="{FF2B5EF4-FFF2-40B4-BE49-F238E27FC236}">
                <a16:creationId xmlns:a16="http://schemas.microsoft.com/office/drawing/2014/main" id="{693E2FC9-DE0E-4D77-AD06-3DC4D7E2CABE}"/>
              </a:ext>
            </a:extLst>
          </p:cNvPr>
          <p:cNvGraphicFramePr>
            <a:graphicFrameLocks noGrp="1"/>
          </p:cNvGraphicFramePr>
          <p:nvPr>
            <p:extLst>
              <p:ext uri="{D42A27DB-BD31-4B8C-83A1-F6EECF244321}">
                <p14:modId xmlns:p14="http://schemas.microsoft.com/office/powerpoint/2010/main" val="619761580"/>
              </p:ext>
            </p:extLst>
          </p:nvPr>
        </p:nvGraphicFramePr>
        <p:xfrm>
          <a:off x="9705169" y="748844"/>
          <a:ext cx="2251318" cy="5995035"/>
        </p:xfrm>
        <a:graphic>
          <a:graphicData uri="http://schemas.openxmlformats.org/drawingml/2006/table">
            <a:tbl>
              <a:tblPr>
                <a:tableStyleId>{2D5ABB26-0587-4C30-8999-92F81FD0307C}</a:tableStyleId>
              </a:tblPr>
              <a:tblGrid>
                <a:gridCol w="2251318">
                  <a:extLst>
                    <a:ext uri="{9D8B030D-6E8A-4147-A177-3AD203B41FA5}">
                      <a16:colId xmlns:a16="http://schemas.microsoft.com/office/drawing/2014/main" val="3142585945"/>
                    </a:ext>
                  </a:extLst>
                </a:gridCol>
              </a:tblGrid>
              <a:tr h="0">
                <a:tc>
                  <a:txBody>
                    <a:bodyPr/>
                    <a:lstStyle/>
                    <a:p>
                      <a:pPr algn="l" fontAlgn="b"/>
                      <a:r>
                        <a:rPr lang="it-IT" sz="2400" b="1" u="none" strike="noStrike" dirty="0">
                          <a:solidFill>
                            <a:schemeClr val="bg1"/>
                          </a:solidFill>
                          <a:effectLst/>
                        </a:rPr>
                        <a:t>Country</a:t>
                      </a:r>
                      <a:r>
                        <a:rPr lang="it-IT" sz="2400" b="1" u="none" strike="noStrike" dirty="0">
                          <a:solidFill>
                            <a:srgbClr val="FFC000"/>
                          </a:solidFill>
                          <a:effectLst/>
                        </a:rPr>
                        <a:t> </a:t>
                      </a:r>
                      <a:endParaRPr lang="it-IT" sz="2400" b="1" i="0" u="none" strike="noStrike" dirty="0">
                        <a:solidFill>
                          <a:srgbClr val="FFC000"/>
                        </a:solidFill>
                        <a:effectLst/>
                        <a:latin typeface="Calibri" panose="020F050202020403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1490401906"/>
                  </a:ext>
                </a:extLst>
              </a:tr>
              <a:tr h="190500">
                <a:tc>
                  <a:txBody>
                    <a:bodyPr/>
                    <a:lstStyle/>
                    <a:p>
                      <a:pPr algn="l" fontAlgn="b"/>
                      <a:r>
                        <a:rPr lang="it-IT" sz="2400" b="0" u="none" strike="noStrike" dirty="0">
                          <a:solidFill>
                            <a:srgbClr val="068C20"/>
                          </a:solidFill>
                          <a:effectLst/>
                        </a:rPr>
                        <a:t>Afghanistan </a:t>
                      </a:r>
                      <a:endParaRPr lang="it-IT" sz="2400" b="0" i="0" u="none" strike="noStrike" dirty="0">
                        <a:solidFill>
                          <a:srgbClr val="068C20"/>
                        </a:solidFill>
                        <a:effectLst/>
                        <a:latin typeface="Calibri" panose="020F050202020403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3519988060"/>
                  </a:ext>
                </a:extLst>
              </a:tr>
              <a:tr h="18764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it-IT" sz="2400" b="0" u="none" strike="noStrike" kern="1200" dirty="0" smtClean="0">
                          <a:solidFill>
                            <a:srgbClr val="FFC000"/>
                          </a:solidFill>
                          <a:effectLst/>
                          <a:latin typeface="+mn-lt"/>
                          <a:ea typeface="+mn-ea"/>
                          <a:cs typeface="+mn-cs"/>
                        </a:rPr>
                        <a:t>Turkmenistan</a:t>
                      </a:r>
                      <a:r>
                        <a:rPr lang="it-IT" sz="2400" b="0" u="none" strike="noStrike" dirty="0" smtClean="0">
                          <a:solidFill>
                            <a:srgbClr val="FFC000"/>
                          </a:solidFill>
                          <a:effectLst/>
                        </a:rPr>
                        <a:t> </a:t>
                      </a:r>
                      <a:endParaRPr lang="it-IT" sz="2400" b="0" i="0" u="none" strike="noStrike" dirty="0">
                        <a:solidFill>
                          <a:srgbClr val="FFC000"/>
                        </a:solidFill>
                        <a:effectLst/>
                        <a:latin typeface="Calibri" panose="020F050202020403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2667845363"/>
                  </a:ext>
                </a:extLst>
              </a:tr>
              <a:tr h="37509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it-IT" sz="2400" b="0" u="none" strike="noStrike" kern="1200" dirty="0" smtClean="0">
                          <a:solidFill>
                            <a:srgbClr val="068C20"/>
                          </a:solidFill>
                          <a:effectLst/>
                          <a:latin typeface="+mn-lt"/>
                          <a:ea typeface="+mn-ea"/>
                          <a:cs typeface="+mn-cs"/>
                        </a:rPr>
                        <a:t>Senegal</a:t>
                      </a:r>
                      <a:endParaRPr lang="it-IT" sz="2400" b="0" i="0" u="none" strike="noStrike" dirty="0">
                        <a:solidFill>
                          <a:srgbClr val="068C20"/>
                        </a:solidFill>
                        <a:effectLst/>
                        <a:latin typeface="Calibri" panose="020F050202020403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72870132"/>
                  </a:ext>
                </a:extLst>
              </a:tr>
              <a:tr h="187643">
                <a:tc>
                  <a:txBody>
                    <a:bodyPr/>
                    <a:lstStyle/>
                    <a:p>
                      <a:pPr algn="l" fontAlgn="b"/>
                      <a:r>
                        <a:rPr lang="it-IT" sz="2400" b="0" u="none" strike="noStrike" dirty="0" smtClean="0">
                          <a:solidFill>
                            <a:srgbClr val="FFC000"/>
                          </a:solidFill>
                          <a:effectLst/>
                        </a:rPr>
                        <a:t>Mali </a:t>
                      </a:r>
                      <a:endParaRPr lang="it-IT" sz="2400" b="0" i="0" u="none" strike="noStrike" dirty="0">
                        <a:solidFill>
                          <a:srgbClr val="FFC000"/>
                        </a:solidFill>
                        <a:effectLst/>
                        <a:latin typeface="Calibri" panose="020F050202020403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2546140935"/>
                  </a:ext>
                </a:extLst>
              </a:tr>
              <a:tr h="310329">
                <a:tc>
                  <a:txBody>
                    <a:bodyPr/>
                    <a:lstStyle/>
                    <a:p>
                      <a:pPr marL="0" algn="l" defTabSz="914400" rtl="0" eaLnBrk="1" fontAlgn="b" latinLnBrk="0" hangingPunct="1"/>
                      <a:r>
                        <a:rPr lang="it-IT" sz="2400" b="0" u="none" strike="noStrike" kern="1200" dirty="0" smtClean="0">
                          <a:solidFill>
                            <a:srgbClr val="FFC000"/>
                          </a:solidFill>
                          <a:effectLst/>
                          <a:latin typeface="+mn-lt"/>
                          <a:ea typeface="+mn-ea"/>
                          <a:cs typeface="+mn-cs"/>
                        </a:rPr>
                        <a:t>Cameroon</a:t>
                      </a:r>
                      <a:r>
                        <a:rPr kumimoji="0" lang="it-IT" sz="2400" b="0" i="0" u="none" strike="noStrike" kern="1200" cap="none" spc="0" normalizeH="0" baseline="0" noProof="0" dirty="0" smtClean="0">
                          <a:ln>
                            <a:noFill/>
                          </a:ln>
                          <a:solidFill>
                            <a:srgbClr val="FFC000"/>
                          </a:solidFill>
                          <a:effectLst/>
                          <a:uLnTx/>
                          <a:uFillTx/>
                          <a:latin typeface="Tw Cen MT" panose="020B0602020104020603"/>
                          <a:ea typeface="+mn-ea"/>
                          <a:cs typeface="+mn-cs"/>
                        </a:rPr>
                        <a:t> </a:t>
                      </a:r>
                      <a:endParaRPr kumimoji="0" lang="it-IT" sz="2400" b="0" i="0" u="none" strike="noStrike" kern="1200" cap="none" spc="0" normalizeH="0" baseline="0" noProof="0" dirty="0">
                        <a:ln>
                          <a:noFill/>
                        </a:ln>
                        <a:solidFill>
                          <a:srgbClr val="FFC000"/>
                        </a:solidFill>
                        <a:effectLst/>
                        <a:uLnTx/>
                        <a:uFillTx/>
                        <a:latin typeface="Calibri" panose="020F0502020204030204" pitchFamily="34"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1193805167"/>
                  </a:ext>
                </a:extLst>
              </a:tr>
              <a:tr h="190500">
                <a:tc>
                  <a:txBody>
                    <a:bodyPr/>
                    <a:lstStyle/>
                    <a:p>
                      <a:pPr marL="0" algn="l" defTabSz="914400" rtl="0" eaLnBrk="1" fontAlgn="b" latinLnBrk="0" hangingPunct="1"/>
                      <a:r>
                        <a:rPr lang="it-IT" sz="2400" b="0" u="none" strike="noStrike" kern="1200" dirty="0" smtClean="0">
                          <a:solidFill>
                            <a:srgbClr val="FFC000"/>
                          </a:solidFill>
                          <a:effectLst/>
                          <a:latin typeface="+mn-lt"/>
                          <a:ea typeface="+mn-ea"/>
                          <a:cs typeface="+mn-cs"/>
                        </a:rPr>
                        <a:t>Gabon</a:t>
                      </a:r>
                      <a:endParaRPr kumimoji="0" lang="it-IT" sz="2400" b="0" i="0" u="none" strike="noStrike" kern="1200" cap="none" spc="0" normalizeH="0" baseline="0" noProof="0" dirty="0">
                        <a:ln>
                          <a:noFill/>
                        </a:ln>
                        <a:solidFill>
                          <a:srgbClr val="FFC000"/>
                        </a:solidFill>
                        <a:effectLst/>
                        <a:uLnTx/>
                        <a:uFillTx/>
                        <a:latin typeface="Calibri" panose="020F0502020204030204" pitchFamily="34"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2411944912"/>
                  </a:ext>
                </a:extLst>
              </a:tr>
              <a:tr h="190500">
                <a:tc>
                  <a:txBody>
                    <a:bodyPr/>
                    <a:lstStyle/>
                    <a:p>
                      <a:pPr marL="0" algn="l" defTabSz="914400" rtl="0" eaLnBrk="1" fontAlgn="b" latinLnBrk="0" hangingPunct="1"/>
                      <a:r>
                        <a:rPr lang="it-IT" sz="2400" b="0" u="none" strike="noStrike" kern="1200" dirty="0" smtClean="0">
                          <a:solidFill>
                            <a:srgbClr val="068C20"/>
                          </a:solidFill>
                          <a:effectLst/>
                          <a:latin typeface="+mn-lt"/>
                          <a:ea typeface="+mn-ea"/>
                          <a:cs typeface="+mn-cs"/>
                        </a:rPr>
                        <a:t>Uganda</a:t>
                      </a:r>
                      <a:r>
                        <a:rPr kumimoji="0" lang="it-IT" sz="2400" b="0" i="0" u="none" strike="noStrike" kern="1200" cap="none" spc="0" normalizeH="0" baseline="0" noProof="0" dirty="0" smtClean="0">
                          <a:ln>
                            <a:noFill/>
                          </a:ln>
                          <a:solidFill>
                            <a:srgbClr val="068C20"/>
                          </a:solidFill>
                          <a:effectLst/>
                          <a:uLnTx/>
                          <a:uFillTx/>
                          <a:latin typeface="Tw Cen MT" panose="020B0602020104020603"/>
                          <a:ea typeface="+mn-ea"/>
                          <a:cs typeface="+mn-cs"/>
                        </a:rPr>
                        <a:t> </a:t>
                      </a:r>
                      <a:endParaRPr kumimoji="0" lang="it-IT" sz="2400" b="0" i="0" u="none" strike="noStrike" kern="1200" cap="none" spc="0" normalizeH="0" baseline="0" noProof="0" dirty="0">
                        <a:ln>
                          <a:noFill/>
                        </a:ln>
                        <a:solidFill>
                          <a:srgbClr val="068C20"/>
                        </a:solidFill>
                        <a:effectLst/>
                        <a:uLnTx/>
                        <a:uFillTx/>
                        <a:latin typeface="Calibri" panose="020F0502020204030204" pitchFamily="34"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3985368675"/>
                  </a:ext>
                </a:extLst>
              </a:tr>
              <a:tr h="190500">
                <a:tc>
                  <a:txBody>
                    <a:bodyPr/>
                    <a:lstStyle/>
                    <a:p>
                      <a:pPr marL="0" algn="l" defTabSz="914400" rtl="0" eaLnBrk="1" fontAlgn="b" latinLnBrk="0" hangingPunct="1"/>
                      <a:r>
                        <a:rPr lang="it-IT" sz="2400" b="0" u="none" strike="noStrike" kern="1200" dirty="0" smtClean="0">
                          <a:solidFill>
                            <a:srgbClr val="FFC000"/>
                          </a:solidFill>
                          <a:effectLst/>
                          <a:latin typeface="+mn-lt"/>
                          <a:ea typeface="+mn-ea"/>
                          <a:cs typeface="+mn-cs"/>
                        </a:rPr>
                        <a:t>Rwanda</a:t>
                      </a:r>
                      <a:r>
                        <a:rPr kumimoji="0" lang="it-IT" sz="2400" b="0" i="0" u="none" strike="noStrike" kern="1200" cap="none" spc="0" normalizeH="0" baseline="0" noProof="0" dirty="0" smtClean="0">
                          <a:ln>
                            <a:noFill/>
                          </a:ln>
                          <a:solidFill>
                            <a:srgbClr val="FFC000"/>
                          </a:solidFill>
                          <a:effectLst/>
                          <a:uLnTx/>
                          <a:uFillTx/>
                          <a:latin typeface="Tw Cen MT" panose="020B0602020104020603"/>
                          <a:ea typeface="+mn-ea"/>
                          <a:cs typeface="+mn-cs"/>
                        </a:rPr>
                        <a:t> </a:t>
                      </a:r>
                      <a:endParaRPr kumimoji="0" lang="it-IT" sz="2400" b="0" i="0" u="none" strike="noStrike" kern="1200" cap="none" spc="0" normalizeH="0" baseline="0" noProof="0" dirty="0">
                        <a:ln>
                          <a:noFill/>
                        </a:ln>
                        <a:solidFill>
                          <a:srgbClr val="FFC000"/>
                        </a:solidFill>
                        <a:effectLst/>
                        <a:uLnTx/>
                        <a:uFillTx/>
                        <a:latin typeface="Calibri" panose="020F0502020204030204" pitchFamily="34"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149756559"/>
                  </a:ext>
                </a:extLst>
              </a:tr>
              <a:tr h="190500">
                <a:tc>
                  <a:txBody>
                    <a:bodyPr/>
                    <a:lstStyle/>
                    <a:p>
                      <a:pPr marL="0" algn="l" defTabSz="914400" rtl="0" eaLnBrk="1" fontAlgn="b" latinLnBrk="0" hangingPunct="1"/>
                      <a:r>
                        <a:rPr lang="it-IT" sz="2400" b="0" u="none" strike="noStrike" kern="1200" dirty="0" smtClean="0">
                          <a:solidFill>
                            <a:srgbClr val="FFC000"/>
                          </a:solidFill>
                          <a:effectLst/>
                          <a:latin typeface="+mn-lt"/>
                          <a:ea typeface="+mn-ea"/>
                          <a:cs typeface="+mn-cs"/>
                        </a:rPr>
                        <a:t>Mozambique</a:t>
                      </a:r>
                      <a:endParaRPr kumimoji="0" lang="it-IT" sz="2400" b="0" i="0" u="none" strike="noStrike" kern="1200" cap="none" spc="0" normalizeH="0" baseline="0" noProof="0" dirty="0">
                        <a:ln>
                          <a:noFill/>
                        </a:ln>
                        <a:solidFill>
                          <a:srgbClr val="FFC000"/>
                        </a:solidFill>
                        <a:effectLst/>
                        <a:uLnTx/>
                        <a:uFillTx/>
                        <a:latin typeface="Calibri" panose="020F0502020204030204" pitchFamily="34"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291900835"/>
                  </a:ext>
                </a:extLst>
              </a:tr>
              <a:tr h="5361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it-IT" sz="2400" b="0" u="none" strike="noStrike" kern="1200" dirty="0">
                          <a:solidFill>
                            <a:srgbClr val="068C20"/>
                          </a:solidFill>
                          <a:effectLst/>
                          <a:latin typeface="+mn-lt"/>
                          <a:ea typeface="+mn-ea"/>
                          <a:cs typeface="+mn-cs"/>
                        </a:rPr>
                        <a:t>Lesotho</a:t>
                      </a:r>
                      <a:r>
                        <a:rPr kumimoji="0" lang="it-IT" sz="2400" b="0" i="0" u="none" strike="noStrike" kern="1200" cap="none" spc="0" normalizeH="0" baseline="0" noProof="0" dirty="0">
                          <a:ln>
                            <a:noFill/>
                          </a:ln>
                          <a:solidFill>
                            <a:srgbClr val="068C20"/>
                          </a:solidFill>
                          <a:effectLst/>
                          <a:uLnTx/>
                          <a:uFillTx/>
                          <a:latin typeface="Tw Cen MT" panose="020B0602020104020603"/>
                          <a:ea typeface="+mn-ea"/>
                          <a:cs typeface="+mn-cs"/>
                        </a:rPr>
                        <a:t> </a:t>
                      </a:r>
                      <a:endParaRPr kumimoji="0" lang="it-IT" sz="2400" b="0" i="0" u="none" strike="noStrike" kern="1200" cap="none" spc="0" normalizeH="0" baseline="0" noProof="0" dirty="0">
                        <a:ln>
                          <a:noFill/>
                        </a:ln>
                        <a:solidFill>
                          <a:srgbClr val="068C20"/>
                        </a:solidFill>
                        <a:effectLst/>
                        <a:uLnTx/>
                        <a:uFillTx/>
                        <a:latin typeface="Calibri" panose="020F0502020204030204" pitchFamily="34"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3913855077"/>
                  </a:ext>
                </a:extLst>
              </a:tr>
              <a:tr h="32167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srgbClr val="068C20"/>
                          </a:solidFill>
                          <a:effectLst/>
                          <a:uLnTx/>
                          <a:uFillTx/>
                          <a:latin typeface="Calibri" panose="020F0502020204030204" pitchFamily="34" charset="0"/>
                          <a:ea typeface="+mn-ea"/>
                          <a:cs typeface="+mn-cs"/>
                        </a:rPr>
                        <a:t>Guatemala</a:t>
                      </a:r>
                      <a:endParaRPr kumimoji="0" lang="it-IT" sz="2400" b="0" i="0" u="none" strike="noStrike" kern="1200" cap="none" spc="0" normalizeH="0" baseline="0" noProof="0" dirty="0">
                        <a:ln>
                          <a:noFill/>
                        </a:ln>
                        <a:solidFill>
                          <a:srgbClr val="068C20"/>
                        </a:solidFill>
                        <a:effectLst/>
                        <a:uLnTx/>
                        <a:uFillTx/>
                        <a:latin typeface="Calibri" panose="020F0502020204030204" pitchFamily="34"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3766130990"/>
                  </a:ext>
                </a:extLst>
              </a:tr>
              <a:tr h="26806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srgbClr val="068C20"/>
                          </a:solidFill>
                          <a:effectLst/>
                          <a:uLnTx/>
                          <a:uFillTx/>
                          <a:latin typeface="Calibri" panose="020F0502020204030204" pitchFamily="34" charset="0"/>
                          <a:ea typeface="+mn-ea"/>
                          <a:cs typeface="+mn-cs"/>
                        </a:rPr>
                        <a:t>Ecuador</a:t>
                      </a:r>
                      <a:endParaRPr kumimoji="0" lang="it-IT" sz="2400" b="0" i="0" u="none" strike="noStrike" kern="1200" cap="none" spc="0" normalizeH="0" baseline="0" noProof="0" dirty="0">
                        <a:ln>
                          <a:noFill/>
                        </a:ln>
                        <a:solidFill>
                          <a:srgbClr val="068C20"/>
                        </a:solidFill>
                        <a:effectLst/>
                        <a:uLnTx/>
                        <a:uFillTx/>
                        <a:latin typeface="Calibri" panose="020F0502020204030204" pitchFamily="34"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3262001120"/>
                  </a:ext>
                </a:extLst>
              </a:tr>
              <a:tr h="18764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srgbClr val="068C20"/>
                          </a:solidFill>
                          <a:effectLst/>
                          <a:uLnTx/>
                          <a:uFillTx/>
                          <a:latin typeface="Calibri" panose="020F0502020204030204" pitchFamily="34" charset="0"/>
                          <a:ea typeface="+mn-ea"/>
                          <a:cs typeface="+mn-cs"/>
                        </a:rPr>
                        <a:t>El Salvador</a:t>
                      </a:r>
                      <a:endParaRPr kumimoji="0" lang="it-IT" sz="2400" b="0" i="0" u="none" strike="noStrike" kern="1200" cap="none" spc="0" normalizeH="0" baseline="0" noProof="0" dirty="0">
                        <a:ln>
                          <a:noFill/>
                        </a:ln>
                        <a:solidFill>
                          <a:srgbClr val="068C20"/>
                        </a:solidFill>
                        <a:effectLst/>
                        <a:uLnTx/>
                        <a:uFillTx/>
                        <a:latin typeface="Calibri" panose="020F0502020204030204" pitchFamily="34"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1929474942"/>
                  </a:ext>
                </a:extLst>
              </a:tr>
              <a:tr h="18764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schemeClr val="bg1"/>
                          </a:solidFill>
                          <a:effectLst/>
                          <a:uLnTx/>
                          <a:uFillTx/>
                          <a:latin typeface="Calibri" panose="020F0502020204030204" pitchFamily="34" charset="0"/>
                          <a:ea typeface="+mn-ea"/>
                          <a:cs typeface="+mn-cs"/>
                        </a:rPr>
                        <a:t>Plus 4 to come in 2023</a:t>
                      </a:r>
                      <a:endParaRPr kumimoji="0" lang="it-IT" sz="24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1710258011"/>
                  </a:ext>
                </a:extLst>
              </a:tr>
            </a:tbl>
          </a:graphicData>
        </a:graphic>
      </p:graphicFrame>
      <p:pic>
        <p:nvPicPr>
          <p:cNvPr id="9" name="Picture 8">
            <a:extLst>
              <a:ext uri="{FF2B5EF4-FFF2-40B4-BE49-F238E27FC236}">
                <a16:creationId xmlns:a16="http://schemas.microsoft.com/office/drawing/2014/main" id="{246CC129-4BB1-8283-7E2A-4B4BB6D53A51}"/>
              </a:ext>
            </a:extLst>
          </p:cNvPr>
          <p:cNvPicPr>
            <a:picLocks noChangeAspect="1"/>
          </p:cNvPicPr>
          <p:nvPr/>
        </p:nvPicPr>
        <p:blipFill>
          <a:blip r:embed="rId3"/>
          <a:stretch>
            <a:fillRect/>
          </a:stretch>
        </p:blipFill>
        <p:spPr>
          <a:xfrm>
            <a:off x="65929" y="5773655"/>
            <a:ext cx="2980916" cy="755726"/>
          </a:xfrm>
          <a:prstGeom prst="rect">
            <a:avLst/>
          </a:prstGeom>
        </p:spPr>
      </p:pic>
      <p:pic>
        <p:nvPicPr>
          <p:cNvPr id="10" name="Content Placeholder 9" descr="Logo, icon, company name&#10;&#10;Description automatically generated">
            <a:extLst>
              <a:ext uri="{FF2B5EF4-FFF2-40B4-BE49-F238E27FC236}">
                <a16:creationId xmlns:a16="http://schemas.microsoft.com/office/drawing/2014/main" id="{100B3452-636D-4DBF-3F41-6F2CE7BF4DF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179418" y="5771979"/>
            <a:ext cx="584822" cy="591954"/>
          </a:xfrm>
          <a:prstGeom prst="rect">
            <a:avLst/>
          </a:prstGeom>
        </p:spPr>
      </p:pic>
    </p:spTree>
    <p:extLst>
      <p:ext uri="{BB962C8B-B14F-4D97-AF65-F5344CB8AC3E}">
        <p14:creationId xmlns:p14="http://schemas.microsoft.com/office/powerpoint/2010/main" val="161731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194971-2F2D-44B0-8AE6-FF2DCCEE0A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5E564EB3-35F2-4EFF-87DC-642DC020526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83E24CA-3560-4B77-9F4B-793BE2A6DE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duotone>
                <a:schemeClr val="accent1">
                  <a:shade val="45000"/>
                  <a:satMod val="135000"/>
                </a:schemeClr>
                <a:prstClr val="white"/>
              </a:duotone>
            </a:blip>
            <a:srcRect/>
            <a:tile tx="-444500" ty="-127000" sx="50000" sy="50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36A995F0-906C-4573-A739-16EED217D8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9343" y="620720"/>
            <a:ext cx="6442480" cy="55931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F702A35D-6A8B-7056-D677-07EE86E121F3}"/>
              </a:ext>
            </a:extLst>
          </p:cNvPr>
          <p:cNvSpPr>
            <a:spLocks noGrp="1"/>
          </p:cNvSpPr>
          <p:nvPr>
            <p:ph type="title"/>
          </p:nvPr>
        </p:nvSpPr>
        <p:spPr>
          <a:xfrm>
            <a:off x="5590120" y="1105352"/>
            <a:ext cx="5842694" cy="1683567"/>
          </a:xfrm>
        </p:spPr>
        <p:txBody>
          <a:bodyPr vert="horz" lIns="91440" tIns="45720" rIns="91440" bIns="45720" rtlCol="0" anchor="b">
            <a:normAutofit/>
          </a:bodyPr>
          <a:lstStyle/>
          <a:p>
            <a:r>
              <a:rPr lang="en-US" sz="4400" spc="200" dirty="0" smtClean="0">
                <a:solidFill>
                  <a:schemeClr val="bg1"/>
                </a:solidFill>
              </a:rPr>
              <a:t>results</a:t>
            </a:r>
            <a:endParaRPr lang="en-US" sz="4400" spc="200" dirty="0">
              <a:solidFill>
                <a:schemeClr val="bg1"/>
              </a:solidFill>
            </a:endParaRPr>
          </a:p>
        </p:txBody>
      </p:sp>
      <p:cxnSp>
        <p:nvCxnSpPr>
          <p:cNvPr id="21" name="Straight Connector 20">
            <a:extLst>
              <a:ext uri="{FF2B5EF4-FFF2-40B4-BE49-F238E27FC236}">
                <a16:creationId xmlns:a16="http://schemas.microsoft.com/office/drawing/2014/main" id="{C3F5F06D-7250-43A5-9B61-0B7F1FD7E39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09960" y="4214336"/>
            <a:ext cx="51206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Logo, icon, company name&#10;&#10;Description automatically generated">
            <a:extLst>
              <a:ext uri="{FF2B5EF4-FFF2-40B4-BE49-F238E27FC236}">
                <a16:creationId xmlns:a16="http://schemas.microsoft.com/office/drawing/2014/main" id="{100B3452-636D-4DBF-3F41-6F2CE7BF4D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1823" y="6213883"/>
            <a:ext cx="604671" cy="612045"/>
          </a:xfrm>
          <a:prstGeom prst="rect">
            <a:avLst/>
          </a:prstGeom>
        </p:spPr>
      </p:pic>
    </p:spTree>
    <p:extLst>
      <p:ext uri="{BB962C8B-B14F-4D97-AF65-F5344CB8AC3E}">
        <p14:creationId xmlns:p14="http://schemas.microsoft.com/office/powerpoint/2010/main" val="34105959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A16EB-C825-48D6-BB94-F6FF6B59605D}"/>
              </a:ext>
            </a:extLst>
          </p:cNvPr>
          <p:cNvSpPr>
            <a:spLocks noGrp="1"/>
          </p:cNvSpPr>
          <p:nvPr>
            <p:ph type="title"/>
          </p:nvPr>
        </p:nvSpPr>
        <p:spPr>
          <a:xfrm>
            <a:off x="942241" y="0"/>
            <a:ext cx="9720072" cy="1499616"/>
          </a:xfrm>
        </p:spPr>
        <p:txBody>
          <a:bodyPr/>
          <a:lstStyle/>
          <a:p>
            <a:r>
              <a:rPr lang="it-IT" sz="3700" b="1" dirty="0">
                <a:solidFill>
                  <a:srgbClr val="498FCF"/>
                </a:solidFill>
              </a:rPr>
              <a:t>SENEGAL</a:t>
            </a:r>
          </a:p>
        </p:txBody>
      </p:sp>
      <p:pic>
        <p:nvPicPr>
          <p:cNvPr id="18" name="Picture 17" descr="Logo, icon, company name&#10;&#10;Description automatically generated">
            <a:extLst>
              <a:ext uri="{FF2B5EF4-FFF2-40B4-BE49-F238E27FC236}">
                <a16:creationId xmlns:a16="http://schemas.microsoft.com/office/drawing/2014/main" id="{CCA9E0AA-D671-4813-A432-9DBEF3432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2814" y="6086901"/>
            <a:ext cx="604671" cy="612045"/>
          </a:xfrm>
          <a:prstGeom prst="rect">
            <a:avLst/>
          </a:prstGeom>
        </p:spPr>
      </p:pic>
      <p:pic>
        <p:nvPicPr>
          <p:cNvPr id="4" name="Picture 3">
            <a:extLst>
              <a:ext uri="{FF2B5EF4-FFF2-40B4-BE49-F238E27FC236}">
                <a16:creationId xmlns:a16="http://schemas.microsoft.com/office/drawing/2014/main" id="{4DD8EF8D-B36F-9D24-53C3-83421FA487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6074" y="346491"/>
            <a:ext cx="832513" cy="553621"/>
          </a:xfrm>
          <a:prstGeom prst="rect">
            <a:avLst/>
          </a:prstGeom>
        </p:spPr>
      </p:pic>
      <p:pic>
        <p:nvPicPr>
          <p:cNvPr id="6" name="Picture 5">
            <a:extLst>
              <a:ext uri="{FF2B5EF4-FFF2-40B4-BE49-F238E27FC236}">
                <a16:creationId xmlns:a16="http://schemas.microsoft.com/office/drawing/2014/main" id="{BF6373D3-21D4-367A-7344-86C4782400BF}"/>
              </a:ext>
            </a:extLst>
          </p:cNvPr>
          <p:cNvPicPr>
            <a:picLocks noChangeAspect="1"/>
          </p:cNvPicPr>
          <p:nvPr/>
        </p:nvPicPr>
        <p:blipFill>
          <a:blip r:embed="rId5"/>
          <a:stretch>
            <a:fillRect/>
          </a:stretch>
        </p:blipFill>
        <p:spPr>
          <a:xfrm>
            <a:off x="222186" y="1416704"/>
            <a:ext cx="6407214" cy="3506623"/>
          </a:xfrm>
          <a:prstGeom prst="rect">
            <a:avLst/>
          </a:prstGeom>
        </p:spPr>
      </p:pic>
      <p:pic>
        <p:nvPicPr>
          <p:cNvPr id="13" name="Picture 12">
            <a:extLst>
              <a:ext uri="{FF2B5EF4-FFF2-40B4-BE49-F238E27FC236}">
                <a16:creationId xmlns:a16="http://schemas.microsoft.com/office/drawing/2014/main" id="{EBAC61EB-0770-31BB-AB92-205C295E6404}"/>
              </a:ext>
            </a:extLst>
          </p:cNvPr>
          <p:cNvPicPr>
            <a:picLocks noChangeAspect="1"/>
          </p:cNvPicPr>
          <p:nvPr/>
        </p:nvPicPr>
        <p:blipFill rotWithShape="1">
          <a:blip r:embed="rId6"/>
          <a:srcRect r="15828"/>
          <a:stretch/>
        </p:blipFill>
        <p:spPr>
          <a:xfrm>
            <a:off x="6107543" y="1289052"/>
            <a:ext cx="4679943" cy="3534201"/>
          </a:xfrm>
          <a:prstGeom prst="rect">
            <a:avLst/>
          </a:prstGeom>
        </p:spPr>
      </p:pic>
      <p:sp>
        <p:nvSpPr>
          <p:cNvPr id="19" name="Rectangle 18">
            <a:extLst>
              <a:ext uri="{FF2B5EF4-FFF2-40B4-BE49-F238E27FC236}">
                <a16:creationId xmlns:a16="http://schemas.microsoft.com/office/drawing/2014/main" id="{EC9A4379-D6E8-0802-A795-929E28E50B27}"/>
              </a:ext>
            </a:extLst>
          </p:cNvPr>
          <p:cNvSpPr/>
          <p:nvPr/>
        </p:nvSpPr>
        <p:spPr>
          <a:xfrm>
            <a:off x="1468953" y="5692549"/>
            <a:ext cx="3666753"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dirty="0">
                <a:solidFill>
                  <a:schemeClr val="tx1"/>
                </a:solidFill>
              </a:rPr>
              <a:t>Overall Accuracy:     </a:t>
            </a:r>
            <a:r>
              <a:rPr lang="it-IT" sz="2000" dirty="0">
                <a:solidFill>
                  <a:srgbClr val="498FCF"/>
                </a:solidFill>
              </a:rPr>
              <a:t>96%</a:t>
            </a:r>
          </a:p>
          <a:p>
            <a:r>
              <a:rPr lang="it-IT" sz="2000" dirty="0">
                <a:solidFill>
                  <a:schemeClr val="tx1"/>
                </a:solidFill>
              </a:rPr>
              <a:t>Spatial Resolution:    </a:t>
            </a:r>
            <a:r>
              <a:rPr lang="it-IT" sz="2000" dirty="0">
                <a:solidFill>
                  <a:srgbClr val="498FCF"/>
                </a:solidFill>
              </a:rPr>
              <a:t>10 meters</a:t>
            </a:r>
          </a:p>
          <a:p>
            <a:r>
              <a:rPr lang="it-IT" sz="2000" dirty="0">
                <a:solidFill>
                  <a:schemeClr val="tx1"/>
                </a:solidFill>
              </a:rPr>
              <a:t>Geographic scope:   </a:t>
            </a:r>
            <a:r>
              <a:rPr lang="it-IT" sz="2000" dirty="0">
                <a:solidFill>
                  <a:srgbClr val="498FCF"/>
                </a:solidFill>
              </a:rPr>
              <a:t>National</a:t>
            </a:r>
            <a:r>
              <a:rPr lang="it-IT" sz="2000" dirty="0">
                <a:solidFill>
                  <a:schemeClr val="tx1"/>
                </a:solidFill>
              </a:rPr>
              <a:t> 	</a:t>
            </a:r>
            <a:endParaRPr lang="it-IT" sz="2000" dirty="0">
              <a:solidFill>
                <a:srgbClr val="498FCF"/>
              </a:solidFill>
            </a:endParaRPr>
          </a:p>
          <a:p>
            <a:r>
              <a:rPr lang="it-IT" sz="2000" dirty="0">
                <a:solidFill>
                  <a:schemeClr val="tx1"/>
                </a:solidFill>
              </a:rPr>
              <a:t>Reference year:       </a:t>
            </a:r>
            <a:r>
              <a:rPr lang="it-IT" sz="2000" dirty="0">
                <a:solidFill>
                  <a:srgbClr val="498FCF"/>
                </a:solidFill>
              </a:rPr>
              <a:t>2018</a:t>
            </a:r>
          </a:p>
          <a:p>
            <a:r>
              <a:rPr lang="it-IT" sz="2000" dirty="0">
                <a:solidFill>
                  <a:schemeClr val="tx1"/>
                </a:solidFill>
              </a:rPr>
              <a:t>HiH sharing status:    </a:t>
            </a:r>
            <a:r>
              <a:rPr lang="it-IT" sz="2000" dirty="0">
                <a:solidFill>
                  <a:srgbClr val="498FCF"/>
                </a:solidFill>
              </a:rPr>
              <a:t>published</a:t>
            </a:r>
          </a:p>
          <a:p>
            <a:endParaRPr lang="it-IT" sz="2000" dirty="0">
              <a:solidFill>
                <a:srgbClr val="498FCF"/>
              </a:solidFill>
            </a:endParaRPr>
          </a:p>
        </p:txBody>
      </p:sp>
      <p:sp>
        <p:nvSpPr>
          <p:cNvPr id="20" name="Rectangle 19">
            <a:extLst>
              <a:ext uri="{FF2B5EF4-FFF2-40B4-BE49-F238E27FC236}">
                <a16:creationId xmlns:a16="http://schemas.microsoft.com/office/drawing/2014/main" id="{882F326A-A520-EEA2-D86F-C93DA3D73A61}"/>
              </a:ext>
            </a:extLst>
          </p:cNvPr>
          <p:cNvSpPr/>
          <p:nvPr/>
        </p:nvSpPr>
        <p:spPr>
          <a:xfrm>
            <a:off x="1248717" y="1165451"/>
            <a:ext cx="3274713"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solidFill>
                  <a:schemeClr val="tx1"/>
                </a:solidFill>
              </a:rPr>
              <a:t>Crop Mask 2018  </a:t>
            </a:r>
          </a:p>
        </p:txBody>
      </p:sp>
      <p:sp>
        <p:nvSpPr>
          <p:cNvPr id="21" name="Rectangle 20">
            <a:extLst>
              <a:ext uri="{FF2B5EF4-FFF2-40B4-BE49-F238E27FC236}">
                <a16:creationId xmlns:a16="http://schemas.microsoft.com/office/drawing/2014/main" id="{A01B0C6F-BABC-0733-60D6-1E94580DA098}"/>
              </a:ext>
            </a:extLst>
          </p:cNvPr>
          <p:cNvSpPr/>
          <p:nvPr/>
        </p:nvSpPr>
        <p:spPr>
          <a:xfrm>
            <a:off x="6437830" y="1101193"/>
            <a:ext cx="3274713"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solidFill>
                  <a:schemeClr val="tx1"/>
                </a:solidFill>
              </a:rPr>
              <a:t>Crop Type Map 2018  </a:t>
            </a:r>
          </a:p>
        </p:txBody>
      </p:sp>
      <p:sp>
        <p:nvSpPr>
          <p:cNvPr id="22" name="Rectangle 21">
            <a:extLst>
              <a:ext uri="{FF2B5EF4-FFF2-40B4-BE49-F238E27FC236}">
                <a16:creationId xmlns:a16="http://schemas.microsoft.com/office/drawing/2014/main" id="{B1BF65B0-94D6-A54D-6354-F1EDF5A350AD}"/>
              </a:ext>
            </a:extLst>
          </p:cNvPr>
          <p:cNvSpPr/>
          <p:nvPr/>
        </p:nvSpPr>
        <p:spPr>
          <a:xfrm>
            <a:off x="7056294" y="5692549"/>
            <a:ext cx="3666753"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dirty="0">
                <a:solidFill>
                  <a:schemeClr val="tx1"/>
                </a:solidFill>
              </a:rPr>
              <a:t>Overall Accuracy:     </a:t>
            </a:r>
            <a:r>
              <a:rPr lang="it-IT" sz="2000" dirty="0">
                <a:solidFill>
                  <a:srgbClr val="498FCF"/>
                </a:solidFill>
              </a:rPr>
              <a:t>78%</a:t>
            </a:r>
          </a:p>
          <a:p>
            <a:r>
              <a:rPr lang="it-IT" sz="2000" dirty="0">
                <a:solidFill>
                  <a:schemeClr val="tx1"/>
                </a:solidFill>
              </a:rPr>
              <a:t>Spatial Resolution:    </a:t>
            </a:r>
            <a:r>
              <a:rPr lang="it-IT" sz="2000" dirty="0">
                <a:solidFill>
                  <a:srgbClr val="498FCF"/>
                </a:solidFill>
              </a:rPr>
              <a:t>10 meters</a:t>
            </a:r>
          </a:p>
          <a:p>
            <a:r>
              <a:rPr lang="it-IT" sz="2000" dirty="0">
                <a:solidFill>
                  <a:schemeClr val="tx1"/>
                </a:solidFill>
              </a:rPr>
              <a:t>Geographic scope:   </a:t>
            </a:r>
            <a:r>
              <a:rPr lang="it-IT" sz="2000" dirty="0">
                <a:solidFill>
                  <a:srgbClr val="498FCF"/>
                </a:solidFill>
              </a:rPr>
              <a:t>National</a:t>
            </a:r>
            <a:r>
              <a:rPr lang="it-IT" sz="2000" dirty="0">
                <a:solidFill>
                  <a:schemeClr val="tx1"/>
                </a:solidFill>
              </a:rPr>
              <a:t> 	</a:t>
            </a:r>
            <a:endParaRPr lang="it-IT" sz="2000" dirty="0">
              <a:solidFill>
                <a:srgbClr val="498FCF"/>
              </a:solidFill>
            </a:endParaRPr>
          </a:p>
          <a:p>
            <a:r>
              <a:rPr lang="it-IT" sz="2000" dirty="0">
                <a:solidFill>
                  <a:schemeClr val="tx1"/>
                </a:solidFill>
              </a:rPr>
              <a:t>Reference year:        </a:t>
            </a:r>
            <a:r>
              <a:rPr lang="it-IT" sz="2000" dirty="0">
                <a:solidFill>
                  <a:srgbClr val="498FCF"/>
                </a:solidFill>
              </a:rPr>
              <a:t>2018</a:t>
            </a:r>
          </a:p>
          <a:p>
            <a:r>
              <a:rPr lang="it-IT" sz="2000" dirty="0">
                <a:solidFill>
                  <a:schemeClr val="tx1"/>
                </a:solidFill>
              </a:rPr>
              <a:t>Crop classes:</a:t>
            </a:r>
            <a:r>
              <a:rPr lang="it-IT" sz="2000" dirty="0">
                <a:solidFill>
                  <a:srgbClr val="498FCF"/>
                </a:solidFill>
              </a:rPr>
              <a:t>		     20</a:t>
            </a:r>
          </a:p>
          <a:p>
            <a:r>
              <a:rPr lang="it-IT" sz="2000" dirty="0">
                <a:solidFill>
                  <a:schemeClr val="tx1"/>
                </a:solidFill>
              </a:rPr>
              <a:t>HiH sharing status:     </a:t>
            </a:r>
            <a:r>
              <a:rPr lang="it-IT" sz="2000" dirty="0">
                <a:solidFill>
                  <a:srgbClr val="498FCF"/>
                </a:solidFill>
              </a:rPr>
              <a:t>published</a:t>
            </a:r>
          </a:p>
          <a:p>
            <a:r>
              <a:rPr lang="it-IT" sz="2000" dirty="0">
                <a:solidFill>
                  <a:srgbClr val="498FCF"/>
                </a:solidFill>
              </a:rPr>
              <a:t>	</a:t>
            </a:r>
          </a:p>
        </p:txBody>
      </p:sp>
      <p:pic>
        <p:nvPicPr>
          <p:cNvPr id="10" name="Picture 9">
            <a:extLst>
              <a:ext uri="{FF2B5EF4-FFF2-40B4-BE49-F238E27FC236}">
                <a16:creationId xmlns:a16="http://schemas.microsoft.com/office/drawing/2014/main" id="{7D467019-2844-6A37-E53B-F5E52CA2E7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6751" y="203533"/>
            <a:ext cx="2860564" cy="915380"/>
          </a:xfrm>
          <a:prstGeom prst="rect">
            <a:avLst/>
          </a:prstGeom>
        </p:spPr>
      </p:pic>
      <p:pic>
        <p:nvPicPr>
          <p:cNvPr id="23" name="Picture 22">
            <a:extLst>
              <a:ext uri="{FF2B5EF4-FFF2-40B4-BE49-F238E27FC236}">
                <a16:creationId xmlns:a16="http://schemas.microsoft.com/office/drawing/2014/main" id="{4E23B1A2-2883-386C-E339-7A5EFF936831}"/>
              </a:ext>
            </a:extLst>
          </p:cNvPr>
          <p:cNvPicPr>
            <a:picLocks noChangeAspect="1"/>
          </p:cNvPicPr>
          <p:nvPr/>
        </p:nvPicPr>
        <p:blipFill rotWithShape="1">
          <a:blip r:embed="rId6"/>
          <a:srcRect l="84910" t="28092"/>
          <a:stretch/>
        </p:blipFill>
        <p:spPr>
          <a:xfrm>
            <a:off x="10877528" y="1153332"/>
            <a:ext cx="1221096" cy="3698733"/>
          </a:xfrm>
          <a:prstGeom prst="rect">
            <a:avLst/>
          </a:prstGeom>
        </p:spPr>
      </p:pic>
      <p:sp>
        <p:nvSpPr>
          <p:cNvPr id="11" name="Rectangle 10">
            <a:extLst>
              <a:ext uri="{FF2B5EF4-FFF2-40B4-BE49-F238E27FC236}">
                <a16:creationId xmlns:a16="http://schemas.microsoft.com/office/drawing/2014/main" id="{B649A22D-660D-4295-754A-A6E75B68BC1C}"/>
              </a:ext>
            </a:extLst>
          </p:cNvPr>
          <p:cNvSpPr/>
          <p:nvPr/>
        </p:nvSpPr>
        <p:spPr>
          <a:xfrm>
            <a:off x="4958862" y="4422531"/>
            <a:ext cx="1137138" cy="316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219576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620469D6-355D-4952-8B05-79093BCDC3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3872" y="1336767"/>
            <a:ext cx="3777669" cy="4426073"/>
          </a:xfrm>
          <a:prstGeom prst="rect">
            <a:avLst/>
          </a:prstGeom>
          <a:effectLst/>
        </p:spPr>
      </p:pic>
      <p:pic>
        <p:nvPicPr>
          <p:cNvPr id="31" name="Image 30">
            <a:extLst>
              <a:ext uri="{FF2B5EF4-FFF2-40B4-BE49-F238E27FC236}">
                <a16:creationId xmlns:a16="http://schemas.microsoft.com/office/drawing/2014/main" id="{3F673512-F6B4-44CD-B866-76E2863500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78363" y="4039657"/>
            <a:ext cx="1142246" cy="1378772"/>
          </a:xfrm>
          <a:prstGeom prst="rect">
            <a:avLst/>
          </a:prstGeom>
        </p:spPr>
      </p:pic>
      <p:sp>
        <p:nvSpPr>
          <p:cNvPr id="5" name="Titre 1">
            <a:extLst>
              <a:ext uri="{FF2B5EF4-FFF2-40B4-BE49-F238E27FC236}">
                <a16:creationId xmlns:a16="http://schemas.microsoft.com/office/drawing/2014/main" id="{8FBEE001-1B8D-4955-A6BC-A1226F8EFF8F}"/>
              </a:ext>
            </a:extLst>
          </p:cNvPr>
          <p:cNvSpPr txBox="1">
            <a:spLocks/>
          </p:cNvSpPr>
          <p:nvPr/>
        </p:nvSpPr>
        <p:spPr>
          <a:xfrm>
            <a:off x="7371326" y="1314385"/>
            <a:ext cx="3321182" cy="5237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000" b="1" dirty="0">
                <a:latin typeface="+mn-lt"/>
                <a:ea typeface="+mn-ea"/>
                <a:cs typeface="+mn-cs"/>
              </a:rPr>
              <a:t>QC</a:t>
            </a:r>
            <a:r>
              <a:rPr lang="fr-FR" sz="3300" dirty="0"/>
              <a:t> </a:t>
            </a:r>
            <a:r>
              <a:rPr lang="fr-FR" sz="2000" b="1" dirty="0">
                <a:latin typeface="+mn-lt"/>
                <a:ea typeface="+mn-ea"/>
                <a:cs typeface="+mn-cs"/>
              </a:rPr>
              <a:t>in situ </a:t>
            </a:r>
            <a:r>
              <a:rPr lang="fr-FR" sz="2000" b="1" dirty="0" err="1">
                <a:latin typeface="+mn-lt"/>
                <a:ea typeface="+mn-ea"/>
                <a:cs typeface="+mn-cs"/>
              </a:rPr>
              <a:t>dataset</a:t>
            </a:r>
            <a:endParaRPr lang="fr-BE" sz="2000" b="1" dirty="0">
              <a:latin typeface="+mn-lt"/>
              <a:ea typeface="+mn-ea"/>
              <a:cs typeface="+mn-cs"/>
            </a:endParaRPr>
          </a:p>
        </p:txBody>
      </p:sp>
      <p:sp>
        <p:nvSpPr>
          <p:cNvPr id="17" name="TextBox 24">
            <a:extLst>
              <a:ext uri="{FF2B5EF4-FFF2-40B4-BE49-F238E27FC236}">
                <a16:creationId xmlns:a16="http://schemas.microsoft.com/office/drawing/2014/main" id="{5A997893-7022-4D8D-9A2E-CE6D049EB7CD}"/>
              </a:ext>
            </a:extLst>
          </p:cNvPr>
          <p:cNvSpPr txBox="1"/>
          <p:nvPr/>
        </p:nvSpPr>
        <p:spPr>
          <a:xfrm>
            <a:off x="1243891" y="1704618"/>
            <a:ext cx="1028355" cy="253916"/>
          </a:xfrm>
          <a:prstGeom prst="rect">
            <a:avLst/>
          </a:prstGeom>
          <a:solidFill>
            <a:schemeClr val="bg1"/>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t>Non-Cropland </a:t>
            </a:r>
          </a:p>
        </p:txBody>
      </p:sp>
      <p:sp>
        <p:nvSpPr>
          <p:cNvPr id="18" name="TextBox 26">
            <a:extLst>
              <a:ext uri="{FF2B5EF4-FFF2-40B4-BE49-F238E27FC236}">
                <a16:creationId xmlns:a16="http://schemas.microsoft.com/office/drawing/2014/main" id="{83BA1058-B774-4437-A4E6-4D2DB0D44B66}"/>
              </a:ext>
            </a:extLst>
          </p:cNvPr>
          <p:cNvSpPr txBox="1"/>
          <p:nvPr/>
        </p:nvSpPr>
        <p:spPr>
          <a:xfrm>
            <a:off x="1246132" y="1488594"/>
            <a:ext cx="813867" cy="253916"/>
          </a:xfrm>
          <a:prstGeom prst="rect">
            <a:avLst/>
          </a:prstGeom>
          <a:solidFill>
            <a:schemeClr val="bg1"/>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t>Cropland </a:t>
            </a:r>
          </a:p>
        </p:txBody>
      </p:sp>
      <p:pic>
        <p:nvPicPr>
          <p:cNvPr id="2" name="Image 1">
            <a:extLst>
              <a:ext uri="{FF2B5EF4-FFF2-40B4-BE49-F238E27FC236}">
                <a16:creationId xmlns:a16="http://schemas.microsoft.com/office/drawing/2014/main" id="{4B0B1631-02E6-466E-8B47-4D8842030A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87817" y="2248167"/>
            <a:ext cx="2565000" cy="1532160"/>
          </a:xfrm>
          <a:prstGeom prst="rect">
            <a:avLst/>
          </a:prstGeom>
        </p:spPr>
      </p:pic>
      <p:pic>
        <p:nvPicPr>
          <p:cNvPr id="3" name="Image 2">
            <a:extLst>
              <a:ext uri="{FF2B5EF4-FFF2-40B4-BE49-F238E27FC236}">
                <a16:creationId xmlns:a16="http://schemas.microsoft.com/office/drawing/2014/main" id="{8D54F896-D770-4C3C-ABF9-A9804A5859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87817" y="3687356"/>
            <a:ext cx="2565000" cy="1530129"/>
          </a:xfrm>
          <a:prstGeom prst="rect">
            <a:avLst/>
          </a:prstGeom>
        </p:spPr>
      </p:pic>
      <p:pic>
        <p:nvPicPr>
          <p:cNvPr id="21" name="Image 20">
            <a:extLst>
              <a:ext uri="{FF2B5EF4-FFF2-40B4-BE49-F238E27FC236}">
                <a16:creationId xmlns:a16="http://schemas.microsoft.com/office/drawing/2014/main" id="{CE4E53FC-2E03-42C4-810B-D0492C5B2A4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48340" y="3120007"/>
            <a:ext cx="1535843" cy="1113486"/>
          </a:xfrm>
          <a:prstGeom prst="rect">
            <a:avLst/>
          </a:prstGeom>
          <a:ln>
            <a:solidFill>
              <a:schemeClr val="bg1">
                <a:lumMod val="65000"/>
              </a:schemeClr>
            </a:solidFill>
          </a:ln>
          <a:effectLst>
            <a:outerShdw blurRad="63500" sx="102000" sy="102000" algn="ctr" rotWithShape="0">
              <a:prstClr val="black">
                <a:alpha val="40000"/>
              </a:prstClr>
            </a:outerShdw>
          </a:effectLst>
        </p:spPr>
      </p:pic>
      <p:pic>
        <p:nvPicPr>
          <p:cNvPr id="22" name="Image 21">
            <a:extLst>
              <a:ext uri="{FF2B5EF4-FFF2-40B4-BE49-F238E27FC236}">
                <a16:creationId xmlns:a16="http://schemas.microsoft.com/office/drawing/2014/main" id="{3776C98A-36DD-4F23-B239-78DDD501CE0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784182" y="3120007"/>
            <a:ext cx="1535843" cy="1113486"/>
          </a:xfrm>
          <a:prstGeom prst="rect">
            <a:avLst/>
          </a:prstGeom>
          <a:ln>
            <a:solidFill>
              <a:schemeClr val="bg1">
                <a:lumMod val="65000"/>
              </a:schemeClr>
            </a:solidFill>
          </a:ln>
          <a:effectLst>
            <a:outerShdw blurRad="63500" sx="102000" sy="102000" algn="ctr" rotWithShape="0">
              <a:prstClr val="black">
                <a:alpha val="40000"/>
              </a:prstClr>
            </a:outerShdw>
          </a:effectLst>
        </p:spPr>
      </p:pic>
      <p:pic>
        <p:nvPicPr>
          <p:cNvPr id="23" name="Image 22">
            <a:extLst>
              <a:ext uri="{FF2B5EF4-FFF2-40B4-BE49-F238E27FC236}">
                <a16:creationId xmlns:a16="http://schemas.microsoft.com/office/drawing/2014/main" id="{04D450A4-0D69-49AA-90AB-44EC4854B08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750220" y="4474401"/>
            <a:ext cx="1142246" cy="1026000"/>
          </a:xfrm>
          <a:prstGeom prst="rect">
            <a:avLst/>
          </a:prstGeom>
          <a:ln>
            <a:solidFill>
              <a:schemeClr val="bg1">
                <a:lumMod val="65000"/>
              </a:schemeClr>
            </a:solidFill>
          </a:ln>
          <a:effectLst>
            <a:outerShdw blurRad="63500" sx="102000" sy="102000" algn="ctr" rotWithShape="0">
              <a:prstClr val="black">
                <a:alpha val="40000"/>
              </a:prstClr>
            </a:outerShdw>
          </a:effectLst>
        </p:spPr>
      </p:pic>
      <p:pic>
        <p:nvPicPr>
          <p:cNvPr id="24" name="Image 23">
            <a:extLst>
              <a:ext uri="{FF2B5EF4-FFF2-40B4-BE49-F238E27FC236}">
                <a16:creationId xmlns:a16="http://schemas.microsoft.com/office/drawing/2014/main" id="{C7F3D07F-0F1B-4A4C-B1BC-267533FF1C5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896227" y="4474402"/>
            <a:ext cx="1142246" cy="1026000"/>
          </a:xfrm>
          <a:prstGeom prst="rect">
            <a:avLst/>
          </a:prstGeom>
          <a:ln>
            <a:solidFill>
              <a:schemeClr val="bg1">
                <a:lumMod val="65000"/>
              </a:schemeClr>
            </a:solidFill>
          </a:ln>
          <a:effectLst>
            <a:outerShdw blurRad="63500" sx="102000" sy="102000" algn="ctr" rotWithShape="0">
              <a:prstClr val="black">
                <a:alpha val="40000"/>
              </a:prstClr>
            </a:outerShdw>
          </a:effectLst>
        </p:spPr>
      </p:pic>
      <p:pic>
        <p:nvPicPr>
          <p:cNvPr id="27" name="Image 26">
            <a:extLst>
              <a:ext uri="{FF2B5EF4-FFF2-40B4-BE49-F238E27FC236}">
                <a16:creationId xmlns:a16="http://schemas.microsoft.com/office/drawing/2014/main" id="{D776B617-A021-4919-B2F1-D6A6FEA2FDE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109377" y="1504408"/>
            <a:ext cx="1002993" cy="1374690"/>
          </a:xfrm>
          <a:prstGeom prst="rect">
            <a:avLst/>
          </a:prstGeom>
          <a:ln>
            <a:solidFill>
              <a:schemeClr val="bg1">
                <a:lumMod val="65000"/>
              </a:schemeClr>
            </a:solidFill>
          </a:ln>
          <a:effectLst>
            <a:outerShdw blurRad="63500" sx="102000" sy="102000" algn="ctr" rotWithShape="0">
              <a:prstClr val="black">
                <a:alpha val="40000"/>
              </a:prstClr>
            </a:outerShdw>
          </a:effectLst>
        </p:spPr>
      </p:pic>
      <p:pic>
        <p:nvPicPr>
          <p:cNvPr id="28" name="Image 27">
            <a:extLst>
              <a:ext uri="{FF2B5EF4-FFF2-40B4-BE49-F238E27FC236}">
                <a16:creationId xmlns:a16="http://schemas.microsoft.com/office/drawing/2014/main" id="{B085A83C-47B9-4ECC-8EDB-425F15D1074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106384" y="1504409"/>
            <a:ext cx="1002993" cy="1374691"/>
          </a:xfrm>
          <a:prstGeom prst="rect">
            <a:avLst/>
          </a:prstGeom>
          <a:ln>
            <a:solidFill>
              <a:schemeClr val="bg1">
                <a:lumMod val="65000"/>
              </a:schemeClr>
            </a:solidFill>
          </a:ln>
          <a:effectLst>
            <a:outerShdw blurRad="63500" sx="102000" sy="102000" algn="ctr" rotWithShape="0">
              <a:prstClr val="black">
                <a:alpha val="40000"/>
              </a:prstClr>
            </a:outerShdw>
          </a:effectLst>
        </p:spPr>
      </p:pic>
      <p:sp>
        <p:nvSpPr>
          <p:cNvPr id="6" name="Étoile : 5 branches 5">
            <a:extLst>
              <a:ext uri="{FF2B5EF4-FFF2-40B4-BE49-F238E27FC236}">
                <a16:creationId xmlns:a16="http://schemas.microsoft.com/office/drawing/2014/main" id="{C80BBF06-040F-4497-99BC-B5386197AF14}"/>
              </a:ext>
            </a:extLst>
          </p:cNvPr>
          <p:cNvSpPr/>
          <p:nvPr/>
        </p:nvSpPr>
        <p:spPr>
          <a:xfrm>
            <a:off x="2054495" y="4798402"/>
            <a:ext cx="217751" cy="18745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sp>
        <p:nvSpPr>
          <p:cNvPr id="29" name="Étoile : 5 branches 28">
            <a:extLst>
              <a:ext uri="{FF2B5EF4-FFF2-40B4-BE49-F238E27FC236}">
                <a16:creationId xmlns:a16="http://schemas.microsoft.com/office/drawing/2014/main" id="{0B8604F2-3B15-43F2-8EDA-A53874DBA8A3}"/>
              </a:ext>
            </a:extLst>
          </p:cNvPr>
          <p:cNvSpPr/>
          <p:nvPr/>
        </p:nvSpPr>
        <p:spPr>
          <a:xfrm>
            <a:off x="12869872" y="9269569"/>
            <a:ext cx="217751" cy="18745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sp>
        <p:nvSpPr>
          <p:cNvPr id="30" name="Étoile : 5 branches 29">
            <a:extLst>
              <a:ext uri="{FF2B5EF4-FFF2-40B4-BE49-F238E27FC236}">
                <a16:creationId xmlns:a16="http://schemas.microsoft.com/office/drawing/2014/main" id="{A4F6BCFF-50E1-4BF3-8A78-BCE9A06B62C6}"/>
              </a:ext>
            </a:extLst>
          </p:cNvPr>
          <p:cNvSpPr/>
          <p:nvPr/>
        </p:nvSpPr>
        <p:spPr>
          <a:xfrm>
            <a:off x="2615500" y="3276223"/>
            <a:ext cx="217751" cy="18745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sp>
        <p:nvSpPr>
          <p:cNvPr id="32" name="ZoneTexte 31">
            <a:extLst>
              <a:ext uri="{FF2B5EF4-FFF2-40B4-BE49-F238E27FC236}">
                <a16:creationId xmlns:a16="http://schemas.microsoft.com/office/drawing/2014/main" id="{2C8E2202-ADD8-45F7-92A6-D9A075EF0C20}"/>
              </a:ext>
            </a:extLst>
          </p:cNvPr>
          <p:cNvSpPr txBox="1"/>
          <p:nvPr/>
        </p:nvSpPr>
        <p:spPr>
          <a:xfrm>
            <a:off x="6825384" y="5428181"/>
            <a:ext cx="4045465" cy="1143903"/>
          </a:xfrm>
          <a:prstGeom prst="rect">
            <a:avLst/>
          </a:prstGeom>
          <a:noFill/>
        </p:spPr>
        <p:txBody>
          <a:bodyPr wrap="square" rtlCol="0">
            <a:spAutoFit/>
          </a:bodyPr>
          <a:lstStyle/>
          <a:p>
            <a:pPr>
              <a:spcAft>
                <a:spcPts val="450"/>
              </a:spcAft>
            </a:pPr>
            <a:r>
              <a:rPr lang="fr-BE" sz="2000" dirty="0"/>
              <a:t>Total </a:t>
            </a:r>
            <a:r>
              <a:rPr lang="fr-BE" sz="2000" dirty="0" err="1"/>
              <a:t>number</a:t>
            </a:r>
            <a:r>
              <a:rPr lang="fr-BE" sz="2000" dirty="0"/>
              <a:t> of </a:t>
            </a:r>
            <a:r>
              <a:rPr lang="fr-BE" sz="2000" dirty="0" err="1"/>
              <a:t>samples</a:t>
            </a:r>
            <a:r>
              <a:rPr lang="fr-BE" sz="2000" dirty="0"/>
              <a:t>: </a:t>
            </a:r>
            <a:r>
              <a:rPr lang="fr-BE" sz="2000" dirty="0">
                <a:solidFill>
                  <a:srgbClr val="498FCF"/>
                </a:solidFill>
              </a:rPr>
              <a:t>3471</a:t>
            </a:r>
          </a:p>
          <a:p>
            <a:pPr marL="342900" indent="-342900">
              <a:spcAft>
                <a:spcPts val="450"/>
              </a:spcAft>
              <a:buFont typeface="Arial" panose="020B0604020202020204" pitchFamily="34" charset="0"/>
              <a:buChar char="•"/>
            </a:pPr>
            <a:r>
              <a:rPr lang="fr-BE" sz="2000" dirty="0"/>
              <a:t>Non-</a:t>
            </a:r>
            <a:r>
              <a:rPr lang="fr-BE" sz="2000" dirty="0" err="1"/>
              <a:t>Crop</a:t>
            </a:r>
            <a:r>
              <a:rPr lang="fr-BE" sz="2000" dirty="0"/>
              <a:t>: </a:t>
            </a:r>
            <a:r>
              <a:rPr lang="fr-BE" sz="2000" dirty="0">
                <a:solidFill>
                  <a:srgbClr val="498FCF"/>
                </a:solidFill>
              </a:rPr>
              <a:t>1917 </a:t>
            </a:r>
          </a:p>
          <a:p>
            <a:pPr marL="342900" indent="-342900">
              <a:spcAft>
                <a:spcPts val="450"/>
              </a:spcAft>
              <a:buFont typeface="Arial" panose="020B0604020202020204" pitchFamily="34" charset="0"/>
              <a:buChar char="•"/>
            </a:pPr>
            <a:r>
              <a:rPr lang="fr-BE" sz="2000" dirty="0" err="1"/>
              <a:t>Crop</a:t>
            </a:r>
            <a:r>
              <a:rPr lang="fr-BE" sz="2000" dirty="0"/>
              <a:t>:        </a:t>
            </a:r>
            <a:r>
              <a:rPr lang="fr-BE" sz="2000" dirty="0">
                <a:solidFill>
                  <a:srgbClr val="498FCF"/>
                </a:solidFill>
              </a:rPr>
              <a:t>1554  </a:t>
            </a:r>
          </a:p>
        </p:txBody>
      </p:sp>
      <p:sp>
        <p:nvSpPr>
          <p:cNvPr id="35" name="Title 1">
            <a:extLst>
              <a:ext uri="{FF2B5EF4-FFF2-40B4-BE49-F238E27FC236}">
                <a16:creationId xmlns:a16="http://schemas.microsoft.com/office/drawing/2014/main" id="{F307AB5A-C097-9E15-A4E7-529B74C4D5A5}"/>
              </a:ext>
            </a:extLst>
          </p:cNvPr>
          <p:cNvSpPr txBox="1">
            <a:spLocks/>
          </p:cNvSpPr>
          <p:nvPr/>
        </p:nvSpPr>
        <p:spPr>
          <a:xfrm>
            <a:off x="661080" y="412727"/>
            <a:ext cx="9720072" cy="1499616"/>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it-IT" sz="3700" b="1" dirty="0">
                <a:solidFill>
                  <a:srgbClr val="498FCF"/>
                </a:solidFill>
              </a:rPr>
              <a:t>UGANDA</a:t>
            </a:r>
          </a:p>
        </p:txBody>
      </p:sp>
      <p:pic>
        <p:nvPicPr>
          <p:cNvPr id="36" name="Picture 35" descr="A red and white flag&#10;&#10;Description automatically generated with low confidence">
            <a:extLst>
              <a:ext uri="{FF2B5EF4-FFF2-40B4-BE49-F238E27FC236}">
                <a16:creationId xmlns:a16="http://schemas.microsoft.com/office/drawing/2014/main" id="{98013454-E883-CC77-C08F-5C31551028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33648" y="357578"/>
            <a:ext cx="832513" cy="553621"/>
          </a:xfrm>
          <a:prstGeom prst="rect">
            <a:avLst/>
          </a:prstGeom>
        </p:spPr>
      </p:pic>
      <p:pic>
        <p:nvPicPr>
          <p:cNvPr id="7" name="Picture 6" descr="A close-up of a logo&#10;&#10;Description automatically generated with medium confidence">
            <a:extLst>
              <a:ext uri="{FF2B5EF4-FFF2-40B4-BE49-F238E27FC236}">
                <a16:creationId xmlns:a16="http://schemas.microsoft.com/office/drawing/2014/main" id="{76245F03-800C-4374-583D-285B216E342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81467" y="308981"/>
            <a:ext cx="1028355" cy="1028355"/>
          </a:xfrm>
          <a:prstGeom prst="rect">
            <a:avLst/>
          </a:prstGeom>
        </p:spPr>
      </p:pic>
      <p:pic>
        <p:nvPicPr>
          <p:cNvPr id="37" name="Picture 36" descr="Logo, icon, company name&#10;&#10;Description automatically generated">
            <a:extLst>
              <a:ext uri="{FF2B5EF4-FFF2-40B4-BE49-F238E27FC236}">
                <a16:creationId xmlns:a16="http://schemas.microsoft.com/office/drawing/2014/main" id="{23AC8B5A-703F-24A2-5C94-27A65106830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04164" y="5848776"/>
            <a:ext cx="604671" cy="612045"/>
          </a:xfrm>
          <a:prstGeom prst="rect">
            <a:avLst/>
          </a:prstGeom>
        </p:spPr>
      </p:pic>
      <p:sp>
        <p:nvSpPr>
          <p:cNvPr id="40" name="Rectangle 39">
            <a:extLst>
              <a:ext uri="{FF2B5EF4-FFF2-40B4-BE49-F238E27FC236}">
                <a16:creationId xmlns:a16="http://schemas.microsoft.com/office/drawing/2014/main" id="{CB27C933-8F47-DC35-9183-7D3F71F863D8}"/>
              </a:ext>
            </a:extLst>
          </p:cNvPr>
          <p:cNvSpPr/>
          <p:nvPr/>
        </p:nvSpPr>
        <p:spPr>
          <a:xfrm>
            <a:off x="2878399" y="1066555"/>
            <a:ext cx="4028133"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solidFill>
                  <a:schemeClr val="tx1"/>
                </a:solidFill>
              </a:rPr>
              <a:t>Sub-nantional Crop Mask 2021  </a:t>
            </a:r>
          </a:p>
        </p:txBody>
      </p:sp>
      <p:sp>
        <p:nvSpPr>
          <p:cNvPr id="41" name="Rectangle 40">
            <a:extLst>
              <a:ext uri="{FF2B5EF4-FFF2-40B4-BE49-F238E27FC236}">
                <a16:creationId xmlns:a16="http://schemas.microsoft.com/office/drawing/2014/main" id="{20B5498D-4142-0315-2121-01AB22027C9E}"/>
              </a:ext>
            </a:extLst>
          </p:cNvPr>
          <p:cNvSpPr/>
          <p:nvPr/>
        </p:nvSpPr>
        <p:spPr>
          <a:xfrm>
            <a:off x="1082511" y="1769091"/>
            <a:ext cx="174485" cy="110129"/>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p>
        </p:txBody>
      </p:sp>
      <p:sp>
        <p:nvSpPr>
          <p:cNvPr id="42" name="Rectangle 41">
            <a:extLst>
              <a:ext uri="{FF2B5EF4-FFF2-40B4-BE49-F238E27FC236}">
                <a16:creationId xmlns:a16="http://schemas.microsoft.com/office/drawing/2014/main" id="{090EA983-3007-399D-851E-4CD3EC1B3C72}"/>
              </a:ext>
            </a:extLst>
          </p:cNvPr>
          <p:cNvSpPr/>
          <p:nvPr/>
        </p:nvSpPr>
        <p:spPr>
          <a:xfrm>
            <a:off x="1084752" y="1555183"/>
            <a:ext cx="172244" cy="108012"/>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p>
        </p:txBody>
      </p:sp>
      <p:sp>
        <p:nvSpPr>
          <p:cNvPr id="43" name="Rectangle 42">
            <a:extLst>
              <a:ext uri="{FF2B5EF4-FFF2-40B4-BE49-F238E27FC236}">
                <a16:creationId xmlns:a16="http://schemas.microsoft.com/office/drawing/2014/main" id="{0B418B5C-B7ED-5852-0AC8-EE1F58E66B5F}"/>
              </a:ext>
            </a:extLst>
          </p:cNvPr>
          <p:cNvSpPr/>
          <p:nvPr/>
        </p:nvSpPr>
        <p:spPr>
          <a:xfrm>
            <a:off x="1225713" y="6033339"/>
            <a:ext cx="3666753"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dirty="0">
                <a:solidFill>
                  <a:schemeClr val="tx1"/>
                </a:solidFill>
              </a:rPr>
              <a:t>Overall Accuracy:     </a:t>
            </a:r>
            <a:r>
              <a:rPr lang="it-IT" sz="2000" dirty="0">
                <a:solidFill>
                  <a:srgbClr val="498FCF"/>
                </a:solidFill>
              </a:rPr>
              <a:t>73%</a:t>
            </a:r>
          </a:p>
          <a:p>
            <a:r>
              <a:rPr lang="it-IT" sz="2000" dirty="0">
                <a:solidFill>
                  <a:schemeClr val="tx1"/>
                </a:solidFill>
              </a:rPr>
              <a:t>Spatial Resolution:    </a:t>
            </a:r>
            <a:r>
              <a:rPr lang="it-IT" sz="2000" dirty="0">
                <a:solidFill>
                  <a:srgbClr val="498FCF"/>
                </a:solidFill>
              </a:rPr>
              <a:t>10 meters</a:t>
            </a:r>
          </a:p>
          <a:p>
            <a:r>
              <a:rPr lang="it-IT" sz="2000" dirty="0">
                <a:solidFill>
                  <a:schemeClr val="tx1"/>
                </a:solidFill>
              </a:rPr>
              <a:t>Geographic scope:   </a:t>
            </a:r>
            <a:r>
              <a:rPr lang="it-IT" sz="2000" dirty="0">
                <a:solidFill>
                  <a:srgbClr val="498FCF"/>
                </a:solidFill>
              </a:rPr>
              <a:t>1 district</a:t>
            </a:r>
            <a:r>
              <a:rPr lang="it-IT" sz="2000" dirty="0">
                <a:solidFill>
                  <a:schemeClr val="tx1"/>
                </a:solidFill>
              </a:rPr>
              <a:t> 	</a:t>
            </a:r>
            <a:endParaRPr lang="it-IT" sz="2000" dirty="0">
              <a:solidFill>
                <a:srgbClr val="498FCF"/>
              </a:solidFill>
            </a:endParaRPr>
          </a:p>
          <a:p>
            <a:r>
              <a:rPr lang="it-IT" sz="2000" dirty="0">
                <a:solidFill>
                  <a:schemeClr val="tx1"/>
                </a:solidFill>
              </a:rPr>
              <a:t>Reference year:       </a:t>
            </a:r>
            <a:r>
              <a:rPr lang="it-IT" sz="2000" dirty="0">
                <a:solidFill>
                  <a:srgbClr val="498FCF"/>
                </a:solidFill>
              </a:rPr>
              <a:t>2021</a:t>
            </a:r>
          </a:p>
          <a:p>
            <a:r>
              <a:rPr lang="it-IT" sz="2000" dirty="0">
                <a:solidFill>
                  <a:schemeClr val="tx1"/>
                </a:solidFill>
              </a:rPr>
              <a:t>HiH sharing status:    </a:t>
            </a:r>
            <a:r>
              <a:rPr lang="it-IT" sz="2000" dirty="0">
                <a:solidFill>
                  <a:srgbClr val="FFC000"/>
                </a:solidFill>
              </a:rPr>
              <a:t>in progress</a:t>
            </a:r>
          </a:p>
          <a:p>
            <a:endParaRPr lang="it-IT" sz="2000" dirty="0">
              <a:solidFill>
                <a:srgbClr val="498FCF"/>
              </a:solidFill>
            </a:endParaRPr>
          </a:p>
        </p:txBody>
      </p:sp>
    </p:spTree>
    <p:extLst>
      <p:ext uri="{BB962C8B-B14F-4D97-AF65-F5344CB8AC3E}">
        <p14:creationId xmlns:p14="http://schemas.microsoft.com/office/powerpoint/2010/main" val="41333513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 coins arrondis 49">
            <a:extLst>
              <a:ext uri="{FF2B5EF4-FFF2-40B4-BE49-F238E27FC236}">
                <a16:creationId xmlns:a16="http://schemas.microsoft.com/office/drawing/2014/main" id="{87E0CBEC-EDDE-4B12-B27F-8E354EFE8846}"/>
              </a:ext>
            </a:extLst>
          </p:cNvPr>
          <p:cNvSpPr/>
          <p:nvPr/>
        </p:nvSpPr>
        <p:spPr>
          <a:xfrm>
            <a:off x="7144107" y="406012"/>
            <a:ext cx="2749354" cy="2089928"/>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sp>
        <p:nvSpPr>
          <p:cNvPr id="13" name="Rectangle : coins arrondis 12">
            <a:extLst>
              <a:ext uri="{FF2B5EF4-FFF2-40B4-BE49-F238E27FC236}">
                <a16:creationId xmlns:a16="http://schemas.microsoft.com/office/drawing/2014/main" id="{9F81C8AF-DCA7-4DD2-9CA4-D187483E888B}"/>
              </a:ext>
            </a:extLst>
          </p:cNvPr>
          <p:cNvSpPr/>
          <p:nvPr/>
        </p:nvSpPr>
        <p:spPr>
          <a:xfrm>
            <a:off x="7767717" y="2615956"/>
            <a:ext cx="2882682" cy="228631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pic>
        <p:nvPicPr>
          <p:cNvPr id="25" name="Image 24">
            <a:extLst>
              <a:ext uri="{FF2B5EF4-FFF2-40B4-BE49-F238E27FC236}">
                <a16:creationId xmlns:a16="http://schemas.microsoft.com/office/drawing/2014/main" id="{54D61BD7-4969-45DE-AF5B-ECE107372E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75770" y="2041530"/>
            <a:ext cx="3681662" cy="4440309"/>
          </a:xfrm>
          <a:prstGeom prst="rect">
            <a:avLst/>
          </a:prstGeom>
        </p:spPr>
      </p:pic>
      <p:pic>
        <p:nvPicPr>
          <p:cNvPr id="12" name="Image 11">
            <a:extLst>
              <a:ext uri="{FF2B5EF4-FFF2-40B4-BE49-F238E27FC236}">
                <a16:creationId xmlns:a16="http://schemas.microsoft.com/office/drawing/2014/main" id="{08545C21-8664-424D-8697-0496BC6BA9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99698" y="949297"/>
            <a:ext cx="2324516" cy="1392852"/>
          </a:xfrm>
          <a:prstGeom prst="rect">
            <a:avLst/>
          </a:prstGeom>
        </p:spPr>
      </p:pic>
      <p:sp>
        <p:nvSpPr>
          <p:cNvPr id="34" name="ZoneTexte 33">
            <a:extLst>
              <a:ext uri="{FF2B5EF4-FFF2-40B4-BE49-F238E27FC236}">
                <a16:creationId xmlns:a16="http://schemas.microsoft.com/office/drawing/2014/main" id="{780160E1-F19E-47E7-A081-5C0878C0D1B5}"/>
              </a:ext>
            </a:extLst>
          </p:cNvPr>
          <p:cNvSpPr txBox="1"/>
          <p:nvPr/>
        </p:nvSpPr>
        <p:spPr>
          <a:xfrm>
            <a:off x="2195190" y="5121834"/>
            <a:ext cx="1551707" cy="1323439"/>
          </a:xfrm>
          <a:prstGeom prst="rect">
            <a:avLst/>
          </a:prstGeom>
          <a:noFill/>
        </p:spPr>
        <p:txBody>
          <a:bodyPr wrap="none" rtlCol="0">
            <a:spAutoFit/>
          </a:bodyPr>
          <a:lstStyle/>
          <a:p>
            <a:r>
              <a:rPr lang="fr-FR" sz="2000" dirty="0" err="1"/>
              <a:t>Maize</a:t>
            </a:r>
            <a:endParaRPr lang="fr-FR" sz="2000" dirty="0"/>
          </a:p>
          <a:p>
            <a:r>
              <a:rPr lang="fr-FR" sz="2000" dirty="0" err="1"/>
              <a:t>Cassava</a:t>
            </a:r>
            <a:endParaRPr lang="fr-FR" sz="2000" dirty="0"/>
          </a:p>
          <a:p>
            <a:r>
              <a:rPr lang="fr-FR" sz="2000" dirty="0"/>
              <a:t>Sweet </a:t>
            </a:r>
            <a:r>
              <a:rPr lang="fr-FR" sz="2000" dirty="0" err="1"/>
              <a:t>potato</a:t>
            </a:r>
            <a:endParaRPr lang="fr-FR" sz="2000" dirty="0"/>
          </a:p>
          <a:p>
            <a:r>
              <a:rPr lang="fr-FR" sz="2000" dirty="0" err="1"/>
              <a:t>Sugarcane</a:t>
            </a:r>
            <a:endParaRPr lang="fr-BE" sz="2000" dirty="0"/>
          </a:p>
        </p:txBody>
      </p:sp>
      <p:grpSp>
        <p:nvGrpSpPr>
          <p:cNvPr id="2" name="Group 1">
            <a:extLst>
              <a:ext uri="{FF2B5EF4-FFF2-40B4-BE49-F238E27FC236}">
                <a16:creationId xmlns:a16="http://schemas.microsoft.com/office/drawing/2014/main" id="{827A4004-E40A-4AA4-D2A7-E2BB1E8F205E}"/>
              </a:ext>
            </a:extLst>
          </p:cNvPr>
          <p:cNvGrpSpPr/>
          <p:nvPr/>
        </p:nvGrpSpPr>
        <p:grpSpPr>
          <a:xfrm>
            <a:off x="2006826" y="5193450"/>
            <a:ext cx="257141" cy="1180206"/>
            <a:chOff x="2668252" y="5518423"/>
            <a:chExt cx="113859" cy="551152"/>
          </a:xfrm>
        </p:grpSpPr>
        <p:sp>
          <p:nvSpPr>
            <p:cNvPr id="8" name="Rectangle 7">
              <a:extLst>
                <a:ext uri="{FF2B5EF4-FFF2-40B4-BE49-F238E27FC236}">
                  <a16:creationId xmlns:a16="http://schemas.microsoft.com/office/drawing/2014/main" id="{15B59C7E-FC08-4D8C-ABD5-B4EC63B632BF}"/>
                </a:ext>
              </a:extLst>
            </p:cNvPr>
            <p:cNvSpPr/>
            <p:nvPr/>
          </p:nvSpPr>
          <p:spPr>
            <a:xfrm>
              <a:off x="2668252" y="5518423"/>
              <a:ext cx="113859" cy="111211"/>
            </a:xfrm>
            <a:prstGeom prst="rect">
              <a:avLst/>
            </a:prstGeom>
            <a:solidFill>
              <a:srgbClr val="FBF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sp>
          <p:nvSpPr>
            <p:cNvPr id="35" name="Rectangle 34">
              <a:extLst>
                <a:ext uri="{FF2B5EF4-FFF2-40B4-BE49-F238E27FC236}">
                  <a16:creationId xmlns:a16="http://schemas.microsoft.com/office/drawing/2014/main" id="{FB7CE9DB-63EB-40C2-8CFA-645864652522}"/>
                </a:ext>
              </a:extLst>
            </p:cNvPr>
            <p:cNvSpPr/>
            <p:nvPr/>
          </p:nvSpPr>
          <p:spPr>
            <a:xfrm>
              <a:off x="2668252" y="5665070"/>
              <a:ext cx="113859" cy="111211"/>
            </a:xfrm>
            <a:prstGeom prst="rect">
              <a:avLst/>
            </a:prstGeom>
            <a:solidFill>
              <a:srgbClr val="5164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sp>
          <p:nvSpPr>
            <p:cNvPr id="36" name="Rectangle 35">
              <a:extLst>
                <a:ext uri="{FF2B5EF4-FFF2-40B4-BE49-F238E27FC236}">
                  <a16:creationId xmlns:a16="http://schemas.microsoft.com/office/drawing/2014/main" id="{DDD3673F-1B54-4E39-95FD-D863FA281D63}"/>
                </a:ext>
              </a:extLst>
            </p:cNvPr>
            <p:cNvSpPr/>
            <p:nvPr/>
          </p:nvSpPr>
          <p:spPr>
            <a:xfrm>
              <a:off x="2668252" y="5811718"/>
              <a:ext cx="113859" cy="111211"/>
            </a:xfrm>
            <a:prstGeom prst="rect">
              <a:avLst/>
            </a:prstGeom>
            <a:solidFill>
              <a:srgbClr val="EFA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sp>
          <p:nvSpPr>
            <p:cNvPr id="37" name="Rectangle 36">
              <a:extLst>
                <a:ext uri="{FF2B5EF4-FFF2-40B4-BE49-F238E27FC236}">
                  <a16:creationId xmlns:a16="http://schemas.microsoft.com/office/drawing/2014/main" id="{D90BC891-B186-4125-922E-E6AA7590A83A}"/>
                </a:ext>
              </a:extLst>
            </p:cNvPr>
            <p:cNvSpPr/>
            <p:nvPr/>
          </p:nvSpPr>
          <p:spPr>
            <a:xfrm>
              <a:off x="2668252" y="5958364"/>
              <a:ext cx="113859" cy="111211"/>
            </a:xfrm>
            <a:prstGeom prst="rect">
              <a:avLst/>
            </a:prstGeom>
            <a:solidFill>
              <a:srgbClr val="85DC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grpSp>
      <p:sp>
        <p:nvSpPr>
          <p:cNvPr id="38" name="ZoneTexte 37">
            <a:extLst>
              <a:ext uri="{FF2B5EF4-FFF2-40B4-BE49-F238E27FC236}">
                <a16:creationId xmlns:a16="http://schemas.microsoft.com/office/drawing/2014/main" id="{23392299-ADD6-4370-A005-58E2EC32A521}"/>
              </a:ext>
            </a:extLst>
          </p:cNvPr>
          <p:cNvSpPr txBox="1"/>
          <p:nvPr/>
        </p:nvSpPr>
        <p:spPr>
          <a:xfrm>
            <a:off x="7338923" y="391484"/>
            <a:ext cx="2369238" cy="507831"/>
          </a:xfrm>
          <a:prstGeom prst="rect">
            <a:avLst/>
          </a:prstGeom>
          <a:noFill/>
        </p:spPr>
        <p:txBody>
          <a:bodyPr wrap="none" rtlCol="0">
            <a:spAutoFit/>
          </a:bodyPr>
          <a:lstStyle/>
          <a:p>
            <a:r>
              <a:rPr lang="fr-BE" sz="1350" dirty="0" err="1"/>
              <a:t>Focusing</a:t>
            </a:r>
            <a:r>
              <a:rPr lang="fr-BE" sz="1350" dirty="0"/>
              <a:t> on the main pure </a:t>
            </a:r>
            <a:r>
              <a:rPr lang="fr-BE" sz="1350" dirty="0" err="1"/>
              <a:t>crops</a:t>
            </a:r>
            <a:endParaRPr lang="fr-BE" sz="1350" dirty="0"/>
          </a:p>
          <a:p>
            <a:r>
              <a:rPr lang="fr-BE" sz="1350" dirty="0" err="1"/>
              <a:t>Overall</a:t>
            </a:r>
            <a:r>
              <a:rPr lang="fr-BE" sz="1350" dirty="0"/>
              <a:t> </a:t>
            </a:r>
            <a:r>
              <a:rPr lang="fr-BE" sz="1350" dirty="0" err="1"/>
              <a:t>accuracy</a:t>
            </a:r>
            <a:r>
              <a:rPr lang="fr-BE" sz="1350" dirty="0"/>
              <a:t>  : 79 %</a:t>
            </a:r>
          </a:p>
        </p:txBody>
      </p:sp>
      <p:sp>
        <p:nvSpPr>
          <p:cNvPr id="10" name="ZoneTexte 9">
            <a:extLst>
              <a:ext uri="{FF2B5EF4-FFF2-40B4-BE49-F238E27FC236}">
                <a16:creationId xmlns:a16="http://schemas.microsoft.com/office/drawing/2014/main" id="{BEAC3545-64AB-4D65-8EF3-42747A42191F}"/>
              </a:ext>
            </a:extLst>
          </p:cNvPr>
          <p:cNvSpPr txBox="1"/>
          <p:nvPr/>
        </p:nvSpPr>
        <p:spPr>
          <a:xfrm rot="16200000">
            <a:off x="8186558" y="1410559"/>
            <a:ext cx="1174346" cy="369332"/>
          </a:xfrm>
          <a:prstGeom prst="rect">
            <a:avLst/>
          </a:prstGeom>
          <a:noFill/>
        </p:spPr>
        <p:txBody>
          <a:bodyPr wrap="square" rtlCol="0">
            <a:spAutoFit/>
          </a:bodyPr>
          <a:lstStyle/>
          <a:p>
            <a:pPr algn="ctr"/>
            <a:r>
              <a:rPr lang="fr-FR" sz="900" dirty="0">
                <a:solidFill>
                  <a:srgbClr val="FF8585"/>
                </a:solidFill>
              </a:rPr>
              <a:t>Not </a:t>
            </a:r>
            <a:r>
              <a:rPr lang="fr-FR" sz="900" dirty="0" err="1">
                <a:solidFill>
                  <a:srgbClr val="FF8585"/>
                </a:solidFill>
              </a:rPr>
              <a:t>enough</a:t>
            </a:r>
            <a:r>
              <a:rPr lang="fr-FR" sz="900" dirty="0">
                <a:solidFill>
                  <a:srgbClr val="FF8585"/>
                </a:solidFill>
              </a:rPr>
              <a:t> validation </a:t>
            </a:r>
            <a:r>
              <a:rPr lang="fr-FR" sz="900" dirty="0" err="1">
                <a:solidFill>
                  <a:srgbClr val="FF8585"/>
                </a:solidFill>
              </a:rPr>
              <a:t>samples</a:t>
            </a:r>
            <a:endParaRPr lang="fr-BE" sz="900" dirty="0">
              <a:solidFill>
                <a:srgbClr val="FF8585"/>
              </a:solidFill>
            </a:endParaRPr>
          </a:p>
        </p:txBody>
      </p:sp>
      <p:sp>
        <p:nvSpPr>
          <p:cNvPr id="43" name="ZoneTexte 42">
            <a:extLst>
              <a:ext uri="{FF2B5EF4-FFF2-40B4-BE49-F238E27FC236}">
                <a16:creationId xmlns:a16="http://schemas.microsoft.com/office/drawing/2014/main" id="{6B9625B6-9759-4D50-8E79-8E4CFE865282}"/>
              </a:ext>
            </a:extLst>
          </p:cNvPr>
          <p:cNvSpPr txBox="1"/>
          <p:nvPr/>
        </p:nvSpPr>
        <p:spPr>
          <a:xfrm>
            <a:off x="8066227" y="2698946"/>
            <a:ext cx="2391489" cy="507831"/>
          </a:xfrm>
          <a:prstGeom prst="rect">
            <a:avLst/>
          </a:prstGeom>
          <a:noFill/>
        </p:spPr>
        <p:txBody>
          <a:bodyPr wrap="none" rtlCol="0">
            <a:spAutoFit/>
          </a:bodyPr>
          <a:lstStyle/>
          <a:p>
            <a:pPr algn="ctr"/>
            <a:r>
              <a:rPr lang="fr-BE" sz="1350" dirty="0" err="1"/>
              <a:t>Adding</a:t>
            </a:r>
            <a:r>
              <a:rPr lang="fr-BE" sz="1350" dirty="0"/>
              <a:t> the 2 main mixed </a:t>
            </a:r>
            <a:r>
              <a:rPr lang="fr-BE" sz="1350" dirty="0" err="1"/>
              <a:t>crops</a:t>
            </a:r>
            <a:r>
              <a:rPr lang="fr-BE" sz="1350" dirty="0"/>
              <a:t> </a:t>
            </a:r>
          </a:p>
          <a:p>
            <a:pPr algn="ctr"/>
            <a:r>
              <a:rPr lang="fr-BE" sz="1350" dirty="0" err="1"/>
              <a:t>Overall</a:t>
            </a:r>
            <a:r>
              <a:rPr lang="fr-BE" sz="1350" dirty="0"/>
              <a:t> </a:t>
            </a:r>
            <a:r>
              <a:rPr lang="fr-BE" sz="1350" dirty="0" err="1"/>
              <a:t>accuracy</a:t>
            </a:r>
            <a:r>
              <a:rPr lang="fr-BE" sz="1350" dirty="0"/>
              <a:t>  : 72 %</a:t>
            </a:r>
          </a:p>
        </p:txBody>
      </p:sp>
      <p:pic>
        <p:nvPicPr>
          <p:cNvPr id="20" name="Image 19">
            <a:extLst>
              <a:ext uri="{FF2B5EF4-FFF2-40B4-BE49-F238E27FC236}">
                <a16:creationId xmlns:a16="http://schemas.microsoft.com/office/drawing/2014/main" id="{19D6586E-43EF-4C31-BF2A-12667DA7EA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51771" y="3221885"/>
            <a:ext cx="2510264" cy="1504153"/>
          </a:xfrm>
          <a:prstGeom prst="rect">
            <a:avLst/>
          </a:prstGeom>
        </p:spPr>
      </p:pic>
      <p:sp>
        <p:nvSpPr>
          <p:cNvPr id="45" name="ZoneTexte 44">
            <a:extLst>
              <a:ext uri="{FF2B5EF4-FFF2-40B4-BE49-F238E27FC236}">
                <a16:creationId xmlns:a16="http://schemas.microsoft.com/office/drawing/2014/main" id="{E77D99AC-0197-4352-9ADF-60F211409F97}"/>
              </a:ext>
            </a:extLst>
          </p:cNvPr>
          <p:cNvSpPr txBox="1"/>
          <p:nvPr/>
        </p:nvSpPr>
        <p:spPr>
          <a:xfrm rot="16200000">
            <a:off x="8470668" y="3729137"/>
            <a:ext cx="1174346" cy="369332"/>
          </a:xfrm>
          <a:prstGeom prst="rect">
            <a:avLst/>
          </a:prstGeom>
          <a:noFill/>
        </p:spPr>
        <p:txBody>
          <a:bodyPr wrap="square" rtlCol="0">
            <a:spAutoFit/>
          </a:bodyPr>
          <a:lstStyle/>
          <a:p>
            <a:pPr algn="ctr"/>
            <a:r>
              <a:rPr lang="fr-FR" sz="900" dirty="0">
                <a:solidFill>
                  <a:srgbClr val="FF8585"/>
                </a:solidFill>
              </a:rPr>
              <a:t>Not </a:t>
            </a:r>
            <a:r>
              <a:rPr lang="fr-FR" sz="900" dirty="0" err="1">
                <a:solidFill>
                  <a:srgbClr val="FF8585"/>
                </a:solidFill>
              </a:rPr>
              <a:t>enough</a:t>
            </a:r>
            <a:r>
              <a:rPr lang="fr-FR" sz="900" dirty="0">
                <a:solidFill>
                  <a:srgbClr val="FF8585"/>
                </a:solidFill>
              </a:rPr>
              <a:t> validation </a:t>
            </a:r>
            <a:r>
              <a:rPr lang="fr-FR" sz="900" dirty="0" err="1">
                <a:solidFill>
                  <a:srgbClr val="FF8585"/>
                </a:solidFill>
              </a:rPr>
              <a:t>samples</a:t>
            </a:r>
            <a:endParaRPr lang="fr-BE" sz="900" dirty="0">
              <a:solidFill>
                <a:srgbClr val="FF8585"/>
              </a:solidFill>
            </a:endParaRPr>
          </a:p>
        </p:txBody>
      </p:sp>
      <p:sp>
        <p:nvSpPr>
          <p:cNvPr id="46" name="ZoneTexte 45">
            <a:extLst>
              <a:ext uri="{FF2B5EF4-FFF2-40B4-BE49-F238E27FC236}">
                <a16:creationId xmlns:a16="http://schemas.microsoft.com/office/drawing/2014/main" id="{E5438176-A179-473B-B88B-99EE46CAD10C}"/>
              </a:ext>
            </a:extLst>
          </p:cNvPr>
          <p:cNvSpPr txBox="1"/>
          <p:nvPr/>
        </p:nvSpPr>
        <p:spPr>
          <a:xfrm rot="16200000">
            <a:off x="9461861" y="3729137"/>
            <a:ext cx="1174346" cy="369332"/>
          </a:xfrm>
          <a:prstGeom prst="rect">
            <a:avLst/>
          </a:prstGeom>
          <a:noFill/>
        </p:spPr>
        <p:txBody>
          <a:bodyPr wrap="square" rtlCol="0">
            <a:spAutoFit/>
          </a:bodyPr>
          <a:lstStyle/>
          <a:p>
            <a:pPr algn="ctr"/>
            <a:r>
              <a:rPr lang="fr-FR" sz="900" dirty="0">
                <a:solidFill>
                  <a:srgbClr val="FF8585"/>
                </a:solidFill>
              </a:rPr>
              <a:t>Not </a:t>
            </a:r>
            <a:r>
              <a:rPr lang="fr-FR" sz="900" dirty="0" err="1">
                <a:solidFill>
                  <a:srgbClr val="FF8585"/>
                </a:solidFill>
              </a:rPr>
              <a:t>enough</a:t>
            </a:r>
            <a:r>
              <a:rPr lang="fr-FR" sz="900" dirty="0">
                <a:solidFill>
                  <a:srgbClr val="FF8585"/>
                </a:solidFill>
              </a:rPr>
              <a:t> validation </a:t>
            </a:r>
            <a:r>
              <a:rPr lang="fr-FR" sz="900" dirty="0" err="1">
                <a:solidFill>
                  <a:srgbClr val="FF8585"/>
                </a:solidFill>
              </a:rPr>
              <a:t>samples</a:t>
            </a:r>
            <a:endParaRPr lang="fr-BE" sz="900" dirty="0">
              <a:solidFill>
                <a:srgbClr val="FF8585"/>
              </a:solidFill>
            </a:endParaRPr>
          </a:p>
        </p:txBody>
      </p:sp>
      <p:pic>
        <p:nvPicPr>
          <p:cNvPr id="48" name="Image 47">
            <a:extLst>
              <a:ext uri="{FF2B5EF4-FFF2-40B4-BE49-F238E27FC236}">
                <a16:creationId xmlns:a16="http://schemas.microsoft.com/office/drawing/2014/main" id="{F8DF04B6-9205-4AA0-A25D-1D47DAD4D8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6696" y="2567773"/>
            <a:ext cx="3220057" cy="1901204"/>
          </a:xfrm>
          <a:prstGeom prst="rect">
            <a:avLst/>
          </a:prstGeom>
        </p:spPr>
      </p:pic>
      <p:sp>
        <p:nvSpPr>
          <p:cNvPr id="49" name="ZoneTexte 48">
            <a:extLst>
              <a:ext uri="{FF2B5EF4-FFF2-40B4-BE49-F238E27FC236}">
                <a16:creationId xmlns:a16="http://schemas.microsoft.com/office/drawing/2014/main" id="{54954A84-A142-4615-BF61-0083524EC5CB}"/>
              </a:ext>
            </a:extLst>
          </p:cNvPr>
          <p:cNvSpPr txBox="1"/>
          <p:nvPr/>
        </p:nvSpPr>
        <p:spPr>
          <a:xfrm>
            <a:off x="1325943" y="1985602"/>
            <a:ext cx="3976265" cy="707886"/>
          </a:xfrm>
          <a:prstGeom prst="rect">
            <a:avLst/>
          </a:prstGeom>
          <a:noFill/>
        </p:spPr>
        <p:txBody>
          <a:bodyPr wrap="square" rtlCol="0">
            <a:spAutoFit/>
          </a:bodyPr>
          <a:lstStyle/>
          <a:p>
            <a:pPr algn="ctr"/>
            <a:r>
              <a:rPr lang="fr-FR" sz="2000" dirty="0"/>
              <a:t>Ground data </a:t>
            </a:r>
            <a:r>
              <a:rPr lang="fr-FR" sz="2000" dirty="0" err="1"/>
              <a:t>available</a:t>
            </a:r>
            <a:r>
              <a:rPr lang="fr-FR" sz="2000" dirty="0"/>
              <a:t> to train the classification model</a:t>
            </a:r>
            <a:endParaRPr lang="fr-BE" sz="2000" dirty="0"/>
          </a:p>
        </p:txBody>
      </p:sp>
      <p:sp>
        <p:nvSpPr>
          <p:cNvPr id="24" name="Title 1">
            <a:extLst>
              <a:ext uri="{FF2B5EF4-FFF2-40B4-BE49-F238E27FC236}">
                <a16:creationId xmlns:a16="http://schemas.microsoft.com/office/drawing/2014/main" id="{B39E46C1-A964-6899-8A41-7CDF2D1C8F2D}"/>
              </a:ext>
            </a:extLst>
          </p:cNvPr>
          <p:cNvSpPr txBox="1">
            <a:spLocks/>
          </p:cNvSpPr>
          <p:nvPr/>
        </p:nvSpPr>
        <p:spPr>
          <a:xfrm>
            <a:off x="661080" y="412727"/>
            <a:ext cx="9720072" cy="1499616"/>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it-IT" sz="3700" b="1" dirty="0">
                <a:solidFill>
                  <a:srgbClr val="498FCF"/>
                </a:solidFill>
              </a:rPr>
              <a:t>UGANDA</a:t>
            </a:r>
          </a:p>
        </p:txBody>
      </p:sp>
      <p:pic>
        <p:nvPicPr>
          <p:cNvPr id="26" name="Picture 25" descr="A red and white flag&#10;&#10;Description automatically generated with low confidence">
            <a:extLst>
              <a:ext uri="{FF2B5EF4-FFF2-40B4-BE49-F238E27FC236}">
                <a16:creationId xmlns:a16="http://schemas.microsoft.com/office/drawing/2014/main" id="{B4B6325E-6E03-0BE8-ACC1-B27E8BA461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6073" y="391484"/>
            <a:ext cx="832513" cy="553621"/>
          </a:xfrm>
          <a:prstGeom prst="rect">
            <a:avLst/>
          </a:prstGeom>
        </p:spPr>
      </p:pic>
      <p:pic>
        <p:nvPicPr>
          <p:cNvPr id="27" name="Picture 26" descr="A close-up of a logo&#10;&#10;Description automatically generated with medium confidence">
            <a:extLst>
              <a:ext uri="{FF2B5EF4-FFF2-40B4-BE49-F238E27FC236}">
                <a16:creationId xmlns:a16="http://schemas.microsoft.com/office/drawing/2014/main" id="{C1D03968-1736-617A-7C1A-E4B64F3FDF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1467" y="308981"/>
            <a:ext cx="1028355" cy="1028355"/>
          </a:xfrm>
          <a:prstGeom prst="rect">
            <a:avLst/>
          </a:prstGeom>
        </p:spPr>
      </p:pic>
      <p:sp>
        <p:nvSpPr>
          <p:cNvPr id="28" name="Rectangle 27">
            <a:extLst>
              <a:ext uri="{FF2B5EF4-FFF2-40B4-BE49-F238E27FC236}">
                <a16:creationId xmlns:a16="http://schemas.microsoft.com/office/drawing/2014/main" id="{D233A88F-6746-CDE9-FC83-06F68E746508}"/>
              </a:ext>
            </a:extLst>
          </p:cNvPr>
          <p:cNvSpPr/>
          <p:nvPr/>
        </p:nvSpPr>
        <p:spPr>
          <a:xfrm>
            <a:off x="1289858" y="1390812"/>
            <a:ext cx="4873550"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solidFill>
                  <a:schemeClr val="tx1"/>
                </a:solidFill>
              </a:rPr>
              <a:t>Sub-national Crop Type Maps 2021:  pure &amp; mixed crops </a:t>
            </a:r>
          </a:p>
        </p:txBody>
      </p:sp>
      <p:pic>
        <p:nvPicPr>
          <p:cNvPr id="29" name="Picture 28" descr="Logo, icon, company name&#10;&#10;Description automatically generated">
            <a:extLst>
              <a:ext uri="{FF2B5EF4-FFF2-40B4-BE49-F238E27FC236}">
                <a16:creationId xmlns:a16="http://schemas.microsoft.com/office/drawing/2014/main" id="{480AB39A-EF3B-CBC5-EBD0-1CF1E5D312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37986" y="5216098"/>
            <a:ext cx="604671" cy="612045"/>
          </a:xfrm>
          <a:prstGeom prst="rect">
            <a:avLst/>
          </a:prstGeom>
        </p:spPr>
      </p:pic>
      <p:sp>
        <p:nvSpPr>
          <p:cNvPr id="30" name="Rectangle 29">
            <a:extLst>
              <a:ext uri="{FF2B5EF4-FFF2-40B4-BE49-F238E27FC236}">
                <a16:creationId xmlns:a16="http://schemas.microsoft.com/office/drawing/2014/main" id="{73B7629D-76FF-6104-16F9-F3EEB7FE9867}"/>
              </a:ext>
            </a:extLst>
          </p:cNvPr>
          <p:cNvSpPr/>
          <p:nvPr/>
        </p:nvSpPr>
        <p:spPr>
          <a:xfrm>
            <a:off x="6755688" y="6000410"/>
            <a:ext cx="3666753"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dirty="0">
                <a:solidFill>
                  <a:schemeClr val="tx1"/>
                </a:solidFill>
              </a:rPr>
              <a:t>Overall Accuracy:     </a:t>
            </a:r>
            <a:r>
              <a:rPr lang="it-IT" sz="2000" dirty="0">
                <a:solidFill>
                  <a:srgbClr val="498FCF"/>
                </a:solidFill>
              </a:rPr>
              <a:t>79 - 72%</a:t>
            </a:r>
          </a:p>
          <a:p>
            <a:r>
              <a:rPr lang="it-IT" sz="2000" dirty="0">
                <a:solidFill>
                  <a:schemeClr val="tx1"/>
                </a:solidFill>
              </a:rPr>
              <a:t>Spatial Resolution:    </a:t>
            </a:r>
            <a:r>
              <a:rPr lang="it-IT" sz="2000" dirty="0">
                <a:solidFill>
                  <a:srgbClr val="498FCF"/>
                </a:solidFill>
              </a:rPr>
              <a:t>10 meters</a:t>
            </a:r>
          </a:p>
          <a:p>
            <a:r>
              <a:rPr lang="it-IT" sz="2000" dirty="0">
                <a:solidFill>
                  <a:schemeClr val="tx1"/>
                </a:solidFill>
              </a:rPr>
              <a:t>Geographic scope:   </a:t>
            </a:r>
            <a:r>
              <a:rPr lang="it-IT" sz="2000" dirty="0">
                <a:solidFill>
                  <a:srgbClr val="498FCF"/>
                </a:solidFill>
              </a:rPr>
              <a:t>1 district </a:t>
            </a:r>
            <a:r>
              <a:rPr lang="it-IT" sz="2000" dirty="0">
                <a:solidFill>
                  <a:schemeClr val="tx1"/>
                </a:solidFill>
              </a:rPr>
              <a:t> 	</a:t>
            </a:r>
            <a:endParaRPr lang="it-IT" sz="2000" dirty="0">
              <a:solidFill>
                <a:srgbClr val="498FCF"/>
              </a:solidFill>
            </a:endParaRPr>
          </a:p>
          <a:p>
            <a:r>
              <a:rPr lang="it-IT" sz="2000" dirty="0">
                <a:solidFill>
                  <a:schemeClr val="tx1"/>
                </a:solidFill>
              </a:rPr>
              <a:t>Reference year:       </a:t>
            </a:r>
            <a:r>
              <a:rPr lang="it-IT" sz="2000" dirty="0">
                <a:solidFill>
                  <a:srgbClr val="498FCF"/>
                </a:solidFill>
              </a:rPr>
              <a:t>2021</a:t>
            </a:r>
          </a:p>
          <a:p>
            <a:r>
              <a:rPr lang="it-IT" sz="2000" dirty="0">
                <a:solidFill>
                  <a:schemeClr val="tx1"/>
                </a:solidFill>
              </a:rPr>
              <a:t>HiH sharing status:    </a:t>
            </a:r>
            <a:r>
              <a:rPr lang="it-IT" sz="2000" dirty="0">
                <a:solidFill>
                  <a:srgbClr val="498FCF"/>
                </a:solidFill>
              </a:rPr>
              <a:t>in progress</a:t>
            </a:r>
          </a:p>
          <a:p>
            <a:endParaRPr lang="it-IT" sz="2000" dirty="0">
              <a:solidFill>
                <a:srgbClr val="498FCF"/>
              </a:solidFill>
            </a:endParaRPr>
          </a:p>
        </p:txBody>
      </p:sp>
    </p:spTree>
    <p:extLst>
      <p:ext uri="{BB962C8B-B14F-4D97-AF65-F5344CB8AC3E}">
        <p14:creationId xmlns:p14="http://schemas.microsoft.com/office/powerpoint/2010/main" val="25015880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7975" y="906896"/>
            <a:ext cx="7591425" cy="5724525"/>
          </a:xfrm>
          <a:prstGeom prst="rect">
            <a:avLst/>
          </a:prstGeom>
        </p:spPr>
      </p:pic>
      <p:sp>
        <p:nvSpPr>
          <p:cNvPr id="4" name="Title 1">
            <a:extLst>
              <a:ext uri="{FF2B5EF4-FFF2-40B4-BE49-F238E27FC236}">
                <a16:creationId xmlns:a16="http://schemas.microsoft.com/office/drawing/2014/main" id="{B39E46C1-A964-6899-8A41-7CDF2D1C8F2D}"/>
              </a:ext>
            </a:extLst>
          </p:cNvPr>
          <p:cNvSpPr txBox="1">
            <a:spLocks/>
          </p:cNvSpPr>
          <p:nvPr/>
        </p:nvSpPr>
        <p:spPr>
          <a:xfrm>
            <a:off x="169467" y="157088"/>
            <a:ext cx="9720072" cy="1499616"/>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it-IT" sz="3700" b="1" dirty="0" smtClean="0">
                <a:solidFill>
                  <a:srgbClr val="498FCF"/>
                </a:solidFill>
              </a:rPr>
              <a:t>RWANDA</a:t>
            </a:r>
            <a:endParaRPr lang="it-IT" sz="3700" b="1" dirty="0">
              <a:solidFill>
                <a:srgbClr val="498FCF"/>
              </a:solidFill>
            </a:endParaRPr>
          </a:p>
        </p:txBody>
      </p:sp>
      <p:sp>
        <p:nvSpPr>
          <p:cNvPr id="5" name="AutoShape 2" descr="Risultati immagini per rwanda fla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1976167" y="157089"/>
            <a:ext cx="940288" cy="625292"/>
          </a:xfrm>
          <a:prstGeom prst="rect">
            <a:avLst/>
          </a:prstGeom>
        </p:spPr>
      </p:pic>
      <p:sp>
        <p:nvSpPr>
          <p:cNvPr id="7" name="Rectangle 6">
            <a:extLst>
              <a:ext uri="{FF2B5EF4-FFF2-40B4-BE49-F238E27FC236}">
                <a16:creationId xmlns:a16="http://schemas.microsoft.com/office/drawing/2014/main" id="{0B418B5C-B7ED-5852-0AC8-EE1F58E66B5F}"/>
              </a:ext>
            </a:extLst>
          </p:cNvPr>
          <p:cNvSpPr/>
          <p:nvPr/>
        </p:nvSpPr>
        <p:spPr>
          <a:xfrm>
            <a:off x="8146277" y="3634053"/>
            <a:ext cx="3666753"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dirty="0">
                <a:solidFill>
                  <a:schemeClr val="tx1"/>
                </a:solidFill>
              </a:rPr>
              <a:t>Overall Accuracy:     </a:t>
            </a:r>
            <a:r>
              <a:rPr lang="it-IT" sz="2000" dirty="0" smtClean="0">
                <a:solidFill>
                  <a:srgbClr val="FFC000"/>
                </a:solidFill>
              </a:rPr>
              <a:t>In progress</a:t>
            </a:r>
            <a:endParaRPr lang="it-IT" sz="2000" dirty="0">
              <a:solidFill>
                <a:srgbClr val="FFC000"/>
              </a:solidFill>
            </a:endParaRPr>
          </a:p>
          <a:p>
            <a:r>
              <a:rPr lang="it-IT" sz="2000" dirty="0">
                <a:solidFill>
                  <a:schemeClr val="tx1"/>
                </a:solidFill>
              </a:rPr>
              <a:t>Spatial Resolution:    </a:t>
            </a:r>
            <a:r>
              <a:rPr lang="it-IT" sz="2000" dirty="0">
                <a:solidFill>
                  <a:srgbClr val="498FCF"/>
                </a:solidFill>
              </a:rPr>
              <a:t>10 meters</a:t>
            </a:r>
          </a:p>
          <a:p>
            <a:r>
              <a:rPr lang="it-IT" sz="2000" dirty="0">
                <a:solidFill>
                  <a:schemeClr val="tx1"/>
                </a:solidFill>
              </a:rPr>
              <a:t>Geographic scope:  </a:t>
            </a:r>
            <a:r>
              <a:rPr lang="it-IT" sz="2000" dirty="0" smtClean="0">
                <a:solidFill>
                  <a:schemeClr val="tx1"/>
                </a:solidFill>
              </a:rPr>
              <a:t> National </a:t>
            </a:r>
            <a:r>
              <a:rPr lang="it-IT" sz="2000" dirty="0">
                <a:solidFill>
                  <a:schemeClr val="tx1"/>
                </a:solidFill>
              </a:rPr>
              <a:t>	</a:t>
            </a:r>
            <a:endParaRPr lang="it-IT" sz="2000" dirty="0">
              <a:solidFill>
                <a:srgbClr val="498FCF"/>
              </a:solidFill>
            </a:endParaRPr>
          </a:p>
          <a:p>
            <a:r>
              <a:rPr lang="it-IT" sz="2000" dirty="0">
                <a:solidFill>
                  <a:schemeClr val="tx1"/>
                </a:solidFill>
              </a:rPr>
              <a:t>Reference year:       </a:t>
            </a:r>
            <a:r>
              <a:rPr lang="it-IT" sz="2000" dirty="0" smtClean="0">
                <a:solidFill>
                  <a:srgbClr val="498FCF"/>
                </a:solidFill>
              </a:rPr>
              <a:t>2022</a:t>
            </a:r>
            <a:endParaRPr lang="it-IT" sz="2000" dirty="0">
              <a:solidFill>
                <a:srgbClr val="498FCF"/>
              </a:solidFill>
            </a:endParaRPr>
          </a:p>
          <a:p>
            <a:endParaRPr lang="it-IT" sz="2000" dirty="0">
              <a:solidFill>
                <a:srgbClr val="FFC000"/>
              </a:solidFill>
            </a:endParaRPr>
          </a:p>
          <a:p>
            <a:endParaRPr lang="it-IT" sz="2000" dirty="0">
              <a:solidFill>
                <a:srgbClr val="498FCF"/>
              </a:solidFill>
            </a:endParaRPr>
          </a:p>
        </p:txBody>
      </p:sp>
      <p:sp>
        <p:nvSpPr>
          <p:cNvPr id="8" name="Rectangle 7">
            <a:extLst>
              <a:ext uri="{FF2B5EF4-FFF2-40B4-BE49-F238E27FC236}">
                <a16:creationId xmlns:a16="http://schemas.microsoft.com/office/drawing/2014/main" id="{882F326A-A520-EEA2-D86F-C93DA3D73A61}"/>
              </a:ext>
            </a:extLst>
          </p:cNvPr>
          <p:cNvSpPr/>
          <p:nvPr/>
        </p:nvSpPr>
        <p:spPr>
          <a:xfrm>
            <a:off x="3212270" y="512171"/>
            <a:ext cx="4045178"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smtClean="0">
                <a:solidFill>
                  <a:schemeClr val="tx1"/>
                </a:solidFill>
              </a:rPr>
              <a:t>National Land Cover map  2022</a:t>
            </a:r>
            <a:endParaRPr lang="it-IT" sz="2000" b="1" dirty="0">
              <a:solidFill>
                <a:schemeClr val="tx1"/>
              </a:solidFill>
            </a:endParaRPr>
          </a:p>
        </p:txBody>
      </p:sp>
    </p:spTree>
    <p:extLst>
      <p:ext uri="{BB962C8B-B14F-4D97-AF65-F5344CB8AC3E}">
        <p14:creationId xmlns:p14="http://schemas.microsoft.com/office/powerpoint/2010/main" val="674086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DCD3E-7875-0EE7-2CEE-6F445284EB56}"/>
              </a:ext>
            </a:extLst>
          </p:cNvPr>
          <p:cNvSpPr txBox="1">
            <a:spLocks/>
          </p:cNvSpPr>
          <p:nvPr/>
        </p:nvSpPr>
        <p:spPr>
          <a:xfrm>
            <a:off x="661080" y="412727"/>
            <a:ext cx="9720072" cy="1499616"/>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it-IT" sz="3700" b="1" i="0" u="none" strike="noStrike" kern="1200" cap="all" spc="100" normalizeH="0" baseline="0" noProof="0" dirty="0">
                <a:ln>
                  <a:noFill/>
                </a:ln>
                <a:solidFill>
                  <a:srgbClr val="498FCF"/>
                </a:solidFill>
                <a:effectLst/>
                <a:uLnTx/>
                <a:uFillTx/>
                <a:latin typeface="Tw Cen MT Condensed" panose="020B0606020104020203"/>
                <a:ea typeface="+mj-ea"/>
                <a:cs typeface="+mj-cs"/>
              </a:rPr>
              <a:t>LESOTHO</a:t>
            </a:r>
          </a:p>
        </p:txBody>
      </p:sp>
      <p:sp>
        <p:nvSpPr>
          <p:cNvPr id="6" name="Rectangle 5">
            <a:extLst>
              <a:ext uri="{FF2B5EF4-FFF2-40B4-BE49-F238E27FC236}">
                <a16:creationId xmlns:a16="http://schemas.microsoft.com/office/drawing/2014/main" id="{2E9329D7-3588-0184-F72C-2CED8B0330C1}"/>
              </a:ext>
            </a:extLst>
          </p:cNvPr>
          <p:cNvSpPr/>
          <p:nvPr/>
        </p:nvSpPr>
        <p:spPr>
          <a:xfrm>
            <a:off x="7053916" y="5976970"/>
            <a:ext cx="5848601"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Tw Cen MT" panose="020B0602020104020603"/>
                <a:ea typeface="+mn-ea"/>
                <a:cs typeface="+mn-cs"/>
              </a:rPr>
              <a:t>Overall Accuracy:     </a:t>
            </a:r>
            <a:r>
              <a:rPr kumimoji="0" lang="it-IT" sz="2000" b="0" i="0" u="none" strike="noStrike" kern="1200" cap="none" spc="0" normalizeH="0" baseline="0" noProof="0" dirty="0">
                <a:ln>
                  <a:noFill/>
                </a:ln>
                <a:solidFill>
                  <a:srgbClr val="498FCF"/>
                </a:solidFill>
                <a:effectLst/>
                <a:uLnTx/>
                <a:uFillTx/>
                <a:latin typeface="Tw Cen MT" panose="020B0602020104020603"/>
                <a:ea typeface="+mn-ea"/>
                <a:cs typeface="+mn-cs"/>
              </a:rPr>
              <a:t>87% to 84%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Tw Cen MT" panose="020B0602020104020603"/>
                <a:ea typeface="+mn-ea"/>
                <a:cs typeface="+mn-cs"/>
              </a:rPr>
              <a:t>Spatial Resolution:    </a:t>
            </a:r>
            <a:r>
              <a:rPr kumimoji="0" lang="it-IT" sz="2000" b="0" i="0" u="none" strike="noStrike" kern="1200" cap="none" spc="0" normalizeH="0" baseline="0" noProof="0" dirty="0">
                <a:ln>
                  <a:noFill/>
                </a:ln>
                <a:solidFill>
                  <a:srgbClr val="498FCF"/>
                </a:solidFill>
                <a:effectLst/>
                <a:uLnTx/>
                <a:uFillTx/>
                <a:latin typeface="Tw Cen MT" panose="020B0602020104020603"/>
                <a:ea typeface="+mn-ea"/>
                <a:cs typeface="+mn-cs"/>
              </a:rPr>
              <a:t>10 meters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Tw Cen MT" panose="020B0602020104020603"/>
                <a:ea typeface="+mn-ea"/>
                <a:cs typeface="+mn-cs"/>
              </a:rPr>
              <a:t>Geographic scope:   </a:t>
            </a:r>
            <a:r>
              <a:rPr kumimoji="0" lang="it-IT" sz="2000" b="0" i="0" u="none" strike="noStrike" kern="1200" cap="none" spc="0" normalizeH="0" baseline="0" noProof="0" dirty="0">
                <a:ln>
                  <a:noFill/>
                </a:ln>
                <a:solidFill>
                  <a:srgbClr val="498FCF"/>
                </a:solidFill>
                <a:effectLst/>
                <a:uLnTx/>
                <a:uFillTx/>
                <a:latin typeface="Tw Cen MT" panose="020B0602020104020603"/>
                <a:ea typeface="+mn-ea"/>
                <a:cs typeface="+mn-cs"/>
              </a:rPr>
              <a:t>National</a:t>
            </a:r>
            <a:r>
              <a:rPr kumimoji="0" lang="it-IT" sz="2000" b="0" i="0" u="none" strike="noStrike" kern="1200" cap="none" spc="0" normalizeH="0" baseline="0" noProof="0" dirty="0">
                <a:ln>
                  <a:noFill/>
                </a:ln>
                <a:solidFill>
                  <a:prstClr val="black"/>
                </a:solidFill>
                <a:effectLst/>
                <a:uLnTx/>
                <a:uFillTx/>
                <a:latin typeface="Tw Cen MT" panose="020B0602020104020603"/>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Tw Cen MT" panose="020B0602020104020603"/>
                <a:ea typeface="+mn-ea"/>
                <a:cs typeface="+mn-cs"/>
              </a:rPr>
              <a:t>Reference year(s):    </a:t>
            </a:r>
            <a:r>
              <a:rPr kumimoji="0" lang="it-IT" sz="2000" b="0" i="0" u="none" strike="noStrike" kern="1200" cap="none" spc="0" normalizeH="0" baseline="0" noProof="0" dirty="0">
                <a:ln>
                  <a:noFill/>
                </a:ln>
                <a:solidFill>
                  <a:srgbClr val="498FCF"/>
                </a:solidFill>
                <a:effectLst/>
                <a:uLnTx/>
                <a:uFillTx/>
                <a:latin typeface="Tw Cen MT" panose="020B0602020104020603"/>
                <a:ea typeface="+mn-ea"/>
                <a:cs typeface="+mn-cs"/>
              </a:rPr>
              <a:t>2017 - 2021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Tw Cen MT" panose="020B0602020104020603"/>
                <a:ea typeface="+mn-ea"/>
                <a:cs typeface="+mn-cs"/>
              </a:rPr>
              <a:t>Crop classes:</a:t>
            </a:r>
            <a:r>
              <a:rPr kumimoji="0" lang="it-IT" sz="2000" b="0" i="0" u="none" strike="noStrike" kern="1200" cap="none" spc="0" normalizeH="0" baseline="0" noProof="0" dirty="0">
                <a:ln>
                  <a:noFill/>
                </a:ln>
                <a:solidFill>
                  <a:srgbClr val="498FCF"/>
                </a:solidFill>
                <a:effectLst/>
                <a:uLnTx/>
                <a:uFillTx/>
                <a:latin typeface="Tw Cen MT" panose="020B0602020104020603"/>
                <a:ea typeface="+mn-ea"/>
                <a:cs typeface="+mn-cs"/>
              </a:rPr>
              <a:t>		    10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Tw Cen MT" panose="020B0602020104020603"/>
                <a:ea typeface="+mn-ea"/>
                <a:cs typeface="+mn-cs"/>
              </a:rPr>
              <a:t>HiH sharing status:    </a:t>
            </a:r>
            <a:r>
              <a:rPr kumimoji="0" lang="it-IT" sz="2000" b="0" i="0" u="none" strike="noStrike" kern="1200" cap="none" spc="0" normalizeH="0" baseline="0" noProof="0" dirty="0">
                <a:ln>
                  <a:noFill/>
                </a:ln>
                <a:solidFill>
                  <a:srgbClr val="00B050"/>
                </a:solidFill>
                <a:effectLst/>
                <a:uLnTx/>
                <a:uFillTx/>
                <a:latin typeface="Tw Cen MT" panose="020B0602020104020603"/>
                <a:ea typeface="+mn-ea"/>
                <a:cs typeface="+mn-cs"/>
              </a:rPr>
              <a:t>published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srgbClr val="498FCF"/>
              </a:solidFill>
              <a:effectLst/>
              <a:uLnTx/>
              <a:uFillTx/>
              <a:latin typeface="Tw Cen MT" panose="020B0602020104020603"/>
              <a:ea typeface="+mn-ea"/>
              <a:cs typeface="+mn-cs"/>
            </a:endParaRPr>
          </a:p>
        </p:txBody>
      </p:sp>
      <p:sp>
        <p:nvSpPr>
          <p:cNvPr id="7" name="Rectangle 6">
            <a:extLst>
              <a:ext uri="{FF2B5EF4-FFF2-40B4-BE49-F238E27FC236}">
                <a16:creationId xmlns:a16="http://schemas.microsoft.com/office/drawing/2014/main" id="{1AD26EBC-FEAC-5070-1CBE-CA634269A72E}"/>
              </a:ext>
            </a:extLst>
          </p:cNvPr>
          <p:cNvSpPr/>
          <p:nvPr/>
        </p:nvSpPr>
        <p:spPr>
          <a:xfrm>
            <a:off x="1506271" y="1217868"/>
            <a:ext cx="3706295"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Tw Cen MT" panose="020B0602020104020603"/>
                <a:ea typeface="+mn-ea"/>
                <a:cs typeface="+mn-cs"/>
              </a:rPr>
              <a:t>5 Land Cover Maps 2017-2021  </a:t>
            </a:r>
          </a:p>
        </p:txBody>
      </p:sp>
      <p:pic>
        <p:nvPicPr>
          <p:cNvPr id="13" name="Picture 12">
            <a:extLst>
              <a:ext uri="{FF2B5EF4-FFF2-40B4-BE49-F238E27FC236}">
                <a16:creationId xmlns:a16="http://schemas.microsoft.com/office/drawing/2014/main" id="{B852BE8D-1749-81D4-32DA-AEDD0C5738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95" y="1748280"/>
            <a:ext cx="7077511" cy="4696993"/>
          </a:xfrm>
          <a:prstGeom prst="rect">
            <a:avLst/>
          </a:prstGeom>
          <a:noFill/>
          <a:ln>
            <a:noFill/>
          </a:ln>
        </p:spPr>
      </p:pic>
      <p:pic>
        <p:nvPicPr>
          <p:cNvPr id="14" name="Picture 13">
            <a:extLst>
              <a:ext uri="{FF2B5EF4-FFF2-40B4-BE49-F238E27FC236}">
                <a16:creationId xmlns:a16="http://schemas.microsoft.com/office/drawing/2014/main" id="{4DDE62C3-90A3-2226-A0C2-47ED846677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77511" y="145542"/>
            <a:ext cx="4620788" cy="2355115"/>
          </a:xfrm>
          <a:prstGeom prst="rect">
            <a:avLst/>
          </a:prstGeom>
          <a:noFill/>
          <a:ln>
            <a:solidFill>
              <a:srgbClr val="498FCF"/>
            </a:solidFill>
          </a:ln>
        </p:spPr>
      </p:pic>
      <p:graphicFrame>
        <p:nvGraphicFramePr>
          <p:cNvPr id="17" name="Chart 16">
            <a:extLst>
              <a:ext uri="{FF2B5EF4-FFF2-40B4-BE49-F238E27FC236}">
                <a16:creationId xmlns:a16="http://schemas.microsoft.com/office/drawing/2014/main" id="{90D82955-77FD-4EAD-BD55-024B68825F18}"/>
              </a:ext>
            </a:extLst>
          </p:cNvPr>
          <p:cNvGraphicFramePr/>
          <p:nvPr/>
        </p:nvGraphicFramePr>
        <p:xfrm>
          <a:off x="7077512" y="2698750"/>
          <a:ext cx="4590614" cy="2187575"/>
        </p:xfrm>
        <a:graphic>
          <a:graphicData uri="http://schemas.openxmlformats.org/drawingml/2006/chart">
            <c:chart xmlns:c="http://schemas.openxmlformats.org/drawingml/2006/chart" xmlns:r="http://schemas.openxmlformats.org/officeDocument/2006/relationships" r:id="rId5"/>
          </a:graphicData>
        </a:graphic>
      </p:graphicFrame>
      <p:pic>
        <p:nvPicPr>
          <p:cNvPr id="4" name="Picture 3" descr="Shape&#10;&#10;Description automatically generated with low confidence">
            <a:extLst>
              <a:ext uri="{FF2B5EF4-FFF2-40B4-BE49-F238E27FC236}">
                <a16:creationId xmlns:a16="http://schemas.microsoft.com/office/drawing/2014/main" id="{33C60A8D-AF79-F87A-A541-748F832279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6065" y="306963"/>
            <a:ext cx="731215" cy="486258"/>
          </a:xfrm>
          <a:prstGeom prst="rect">
            <a:avLst/>
          </a:prstGeom>
        </p:spPr>
      </p:pic>
      <p:sp>
        <p:nvSpPr>
          <p:cNvPr id="10" name="TextBox 9">
            <a:extLst>
              <a:ext uri="{FF2B5EF4-FFF2-40B4-BE49-F238E27FC236}">
                <a16:creationId xmlns:a16="http://schemas.microsoft.com/office/drawing/2014/main" id="{940D11AB-9A95-6EB7-342D-42E87CE1A0B7}"/>
              </a:ext>
            </a:extLst>
          </p:cNvPr>
          <p:cNvSpPr txBox="1"/>
          <p:nvPr/>
        </p:nvSpPr>
        <p:spPr>
          <a:xfrm>
            <a:off x="280201" y="6336143"/>
            <a:ext cx="646534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it-IT" sz="1800" b="0" i="0" u="none" strike="noStrike" kern="1200" cap="none" spc="0" normalizeH="0" baseline="0" noProof="0" dirty="0">
                <a:ln>
                  <a:noFill/>
                </a:ln>
                <a:solidFill>
                  <a:prstClr val="black"/>
                </a:solidFill>
                <a:effectLst/>
                <a:uLnTx/>
                <a:uFillTx/>
                <a:latin typeface="Tw Cen MT" panose="020B0602020104020603"/>
                <a:ea typeface="+mn-ea"/>
                <a:cs typeface="+mn-cs"/>
              </a:rPr>
              <a:t>Project funded by a EU-GIZ trust fund</a:t>
            </a:r>
            <a:endParaRPr kumimoji="0" lang="it-IT"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8916445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39E46C1-A964-6899-8A41-7CDF2D1C8F2D}"/>
              </a:ext>
            </a:extLst>
          </p:cNvPr>
          <p:cNvSpPr txBox="1">
            <a:spLocks/>
          </p:cNvSpPr>
          <p:nvPr/>
        </p:nvSpPr>
        <p:spPr>
          <a:xfrm>
            <a:off x="661080" y="412727"/>
            <a:ext cx="9720072" cy="1499616"/>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it-IT" sz="3700" b="1" dirty="0">
                <a:solidFill>
                  <a:srgbClr val="498FCF"/>
                </a:solidFill>
              </a:rPr>
              <a:t>afghanistan</a:t>
            </a:r>
          </a:p>
        </p:txBody>
      </p:sp>
      <p:sp>
        <p:nvSpPr>
          <p:cNvPr id="28" name="Rectangle 27">
            <a:extLst>
              <a:ext uri="{FF2B5EF4-FFF2-40B4-BE49-F238E27FC236}">
                <a16:creationId xmlns:a16="http://schemas.microsoft.com/office/drawing/2014/main" id="{D233A88F-6746-CDE9-FC83-06F68E746508}"/>
              </a:ext>
            </a:extLst>
          </p:cNvPr>
          <p:cNvSpPr/>
          <p:nvPr/>
        </p:nvSpPr>
        <p:spPr>
          <a:xfrm>
            <a:off x="661080" y="1153419"/>
            <a:ext cx="4873550"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solidFill>
                  <a:schemeClr val="tx1"/>
                </a:solidFill>
              </a:rPr>
              <a:t>Crop Mask(s) 2020</a:t>
            </a:r>
          </a:p>
        </p:txBody>
      </p:sp>
      <p:pic>
        <p:nvPicPr>
          <p:cNvPr id="6" name="Picture 5">
            <a:extLst>
              <a:ext uri="{FF2B5EF4-FFF2-40B4-BE49-F238E27FC236}">
                <a16:creationId xmlns:a16="http://schemas.microsoft.com/office/drawing/2014/main" id="{AE76A127-733D-DA18-5B70-B18068F3BD72}"/>
              </a:ext>
            </a:extLst>
          </p:cNvPr>
          <p:cNvPicPr>
            <a:picLocks noChangeAspect="1"/>
          </p:cNvPicPr>
          <p:nvPr/>
        </p:nvPicPr>
        <p:blipFill>
          <a:blip r:embed="rId3"/>
          <a:stretch>
            <a:fillRect/>
          </a:stretch>
        </p:blipFill>
        <p:spPr>
          <a:xfrm>
            <a:off x="3493841" y="845535"/>
            <a:ext cx="7019925" cy="4629150"/>
          </a:xfrm>
          <a:prstGeom prst="rect">
            <a:avLst/>
          </a:prstGeom>
        </p:spPr>
      </p:pic>
      <p:pic>
        <p:nvPicPr>
          <p:cNvPr id="9" name="Picture 8">
            <a:extLst>
              <a:ext uri="{FF2B5EF4-FFF2-40B4-BE49-F238E27FC236}">
                <a16:creationId xmlns:a16="http://schemas.microsoft.com/office/drawing/2014/main" id="{F65B914F-7481-E64F-BA3A-98B57EBCC00F}"/>
              </a:ext>
            </a:extLst>
          </p:cNvPr>
          <p:cNvPicPr>
            <a:picLocks noChangeAspect="1"/>
          </p:cNvPicPr>
          <p:nvPr/>
        </p:nvPicPr>
        <p:blipFill>
          <a:blip r:embed="rId4"/>
          <a:stretch>
            <a:fillRect/>
          </a:stretch>
        </p:blipFill>
        <p:spPr>
          <a:xfrm>
            <a:off x="10166104" y="5383839"/>
            <a:ext cx="962025" cy="390525"/>
          </a:xfrm>
          <a:prstGeom prst="rect">
            <a:avLst/>
          </a:prstGeom>
        </p:spPr>
      </p:pic>
      <p:sp>
        <p:nvSpPr>
          <p:cNvPr id="11" name="Rectangle 10">
            <a:extLst>
              <a:ext uri="{FF2B5EF4-FFF2-40B4-BE49-F238E27FC236}">
                <a16:creationId xmlns:a16="http://schemas.microsoft.com/office/drawing/2014/main" id="{11B70F07-A3AA-6810-88CD-B4B5378121EC}"/>
              </a:ext>
            </a:extLst>
          </p:cNvPr>
          <p:cNvSpPr/>
          <p:nvPr/>
        </p:nvSpPr>
        <p:spPr>
          <a:xfrm>
            <a:off x="10166104" y="5383839"/>
            <a:ext cx="178046" cy="1816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ctangle 30">
            <a:extLst>
              <a:ext uri="{FF2B5EF4-FFF2-40B4-BE49-F238E27FC236}">
                <a16:creationId xmlns:a16="http://schemas.microsoft.com/office/drawing/2014/main" id="{0EEBBA23-3766-0381-8EC6-B47545C75C86}"/>
              </a:ext>
            </a:extLst>
          </p:cNvPr>
          <p:cNvSpPr/>
          <p:nvPr/>
        </p:nvSpPr>
        <p:spPr>
          <a:xfrm>
            <a:off x="733425" y="5852827"/>
            <a:ext cx="4010276"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dirty="0">
                <a:solidFill>
                  <a:schemeClr val="tx1"/>
                </a:solidFill>
              </a:rPr>
              <a:t>Overall Accuracy:     </a:t>
            </a:r>
            <a:r>
              <a:rPr lang="it-IT" sz="2000" dirty="0">
                <a:solidFill>
                  <a:srgbClr val="498FCF"/>
                </a:solidFill>
              </a:rPr>
              <a:t>94% and 98%</a:t>
            </a:r>
          </a:p>
          <a:p>
            <a:r>
              <a:rPr lang="it-IT" sz="2000" dirty="0">
                <a:solidFill>
                  <a:schemeClr val="tx1"/>
                </a:solidFill>
              </a:rPr>
              <a:t>Spatial Resolution:    </a:t>
            </a:r>
            <a:r>
              <a:rPr lang="it-IT" sz="2000" dirty="0">
                <a:solidFill>
                  <a:srgbClr val="498FCF"/>
                </a:solidFill>
              </a:rPr>
              <a:t>10 meters</a:t>
            </a:r>
          </a:p>
          <a:p>
            <a:r>
              <a:rPr lang="it-IT" sz="2000" dirty="0">
                <a:solidFill>
                  <a:schemeClr val="tx1"/>
                </a:solidFill>
              </a:rPr>
              <a:t>Geographic scope:   </a:t>
            </a:r>
            <a:r>
              <a:rPr lang="it-IT" sz="2000" dirty="0">
                <a:solidFill>
                  <a:srgbClr val="498FCF"/>
                </a:solidFill>
              </a:rPr>
              <a:t>National</a:t>
            </a:r>
            <a:r>
              <a:rPr lang="it-IT" sz="2000" dirty="0">
                <a:solidFill>
                  <a:schemeClr val="tx1"/>
                </a:solidFill>
              </a:rPr>
              <a:t> 	</a:t>
            </a:r>
            <a:endParaRPr lang="it-IT" sz="2000" dirty="0">
              <a:solidFill>
                <a:srgbClr val="498FCF"/>
              </a:solidFill>
            </a:endParaRPr>
          </a:p>
          <a:p>
            <a:r>
              <a:rPr lang="it-IT" sz="2000" dirty="0">
                <a:solidFill>
                  <a:schemeClr val="tx1"/>
                </a:solidFill>
              </a:rPr>
              <a:t>Reference year:       </a:t>
            </a:r>
            <a:r>
              <a:rPr lang="it-IT" sz="2000" dirty="0">
                <a:solidFill>
                  <a:srgbClr val="498FCF"/>
                </a:solidFill>
              </a:rPr>
              <a:t>2020 and 2021</a:t>
            </a:r>
          </a:p>
          <a:p>
            <a:r>
              <a:rPr lang="it-IT" sz="2000" dirty="0">
                <a:solidFill>
                  <a:schemeClr val="tx1"/>
                </a:solidFill>
              </a:rPr>
              <a:t>HiH sharing status:   </a:t>
            </a:r>
            <a:r>
              <a:rPr lang="it-IT" sz="2000" dirty="0">
                <a:solidFill>
                  <a:srgbClr val="498FCF"/>
                </a:solidFill>
              </a:rPr>
              <a:t>published</a:t>
            </a:r>
          </a:p>
        </p:txBody>
      </p:sp>
      <p:pic>
        <p:nvPicPr>
          <p:cNvPr id="32" name="Picture 31" descr="Logo, icon, company name&#10;&#10;Description automatically generated">
            <a:extLst>
              <a:ext uri="{FF2B5EF4-FFF2-40B4-BE49-F238E27FC236}">
                <a16:creationId xmlns:a16="http://schemas.microsoft.com/office/drawing/2014/main" id="{F7CD7D62-8312-7124-9535-A366A7410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2814" y="6086901"/>
            <a:ext cx="604671" cy="612045"/>
          </a:xfrm>
          <a:prstGeom prst="rect">
            <a:avLst/>
          </a:prstGeom>
        </p:spPr>
      </p:pic>
    </p:spTree>
    <p:extLst>
      <p:ext uri="{BB962C8B-B14F-4D97-AF65-F5344CB8AC3E}">
        <p14:creationId xmlns:p14="http://schemas.microsoft.com/office/powerpoint/2010/main" val="37412747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DCD3E-7875-0EE7-2CEE-6F445284EB56}"/>
              </a:ext>
            </a:extLst>
          </p:cNvPr>
          <p:cNvSpPr txBox="1">
            <a:spLocks/>
          </p:cNvSpPr>
          <p:nvPr/>
        </p:nvSpPr>
        <p:spPr>
          <a:xfrm>
            <a:off x="661080" y="412727"/>
            <a:ext cx="9720072" cy="1499616"/>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it-IT" sz="3700" b="1" dirty="0">
                <a:solidFill>
                  <a:srgbClr val="498FCF"/>
                </a:solidFill>
              </a:rPr>
              <a:t>afghanistan</a:t>
            </a:r>
          </a:p>
        </p:txBody>
      </p:sp>
      <p:pic>
        <p:nvPicPr>
          <p:cNvPr id="4" name="Picture 3">
            <a:extLst>
              <a:ext uri="{FF2B5EF4-FFF2-40B4-BE49-F238E27FC236}">
                <a16:creationId xmlns:a16="http://schemas.microsoft.com/office/drawing/2014/main" id="{7B0571D0-797D-F5D6-26E9-E0FCCC2A70AF}"/>
              </a:ext>
            </a:extLst>
          </p:cNvPr>
          <p:cNvPicPr>
            <a:picLocks noChangeAspect="1"/>
          </p:cNvPicPr>
          <p:nvPr/>
        </p:nvPicPr>
        <p:blipFill>
          <a:blip r:embed="rId2"/>
          <a:stretch>
            <a:fillRect/>
          </a:stretch>
        </p:blipFill>
        <p:spPr>
          <a:xfrm>
            <a:off x="3647021" y="957262"/>
            <a:ext cx="6810375" cy="4638675"/>
          </a:xfrm>
          <a:prstGeom prst="rect">
            <a:avLst/>
          </a:prstGeom>
        </p:spPr>
      </p:pic>
      <p:sp>
        <p:nvSpPr>
          <p:cNvPr id="5" name="Rectangle 4">
            <a:extLst>
              <a:ext uri="{FF2B5EF4-FFF2-40B4-BE49-F238E27FC236}">
                <a16:creationId xmlns:a16="http://schemas.microsoft.com/office/drawing/2014/main" id="{1F6CE791-EBA9-C9DB-FCAA-8FDF70BAE111}"/>
              </a:ext>
            </a:extLst>
          </p:cNvPr>
          <p:cNvSpPr/>
          <p:nvPr/>
        </p:nvSpPr>
        <p:spPr>
          <a:xfrm>
            <a:off x="661080" y="1153419"/>
            <a:ext cx="4873550"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solidFill>
                  <a:schemeClr val="tx1"/>
                </a:solidFill>
              </a:rPr>
              <a:t>Crop Seasonality Map 2020</a:t>
            </a:r>
          </a:p>
        </p:txBody>
      </p:sp>
      <p:sp>
        <p:nvSpPr>
          <p:cNvPr id="6" name="Rectangle 5">
            <a:extLst>
              <a:ext uri="{FF2B5EF4-FFF2-40B4-BE49-F238E27FC236}">
                <a16:creationId xmlns:a16="http://schemas.microsoft.com/office/drawing/2014/main" id="{2E9329D7-3588-0184-F72C-2CED8B0330C1}"/>
              </a:ext>
            </a:extLst>
          </p:cNvPr>
          <p:cNvSpPr/>
          <p:nvPr/>
        </p:nvSpPr>
        <p:spPr>
          <a:xfrm>
            <a:off x="661080" y="5714106"/>
            <a:ext cx="4010276"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dirty="0">
                <a:solidFill>
                  <a:schemeClr val="tx1"/>
                </a:solidFill>
              </a:rPr>
              <a:t>Overall Accuracy:     </a:t>
            </a:r>
            <a:r>
              <a:rPr lang="it-IT" sz="2000" dirty="0">
                <a:solidFill>
                  <a:srgbClr val="498FCF"/>
                </a:solidFill>
              </a:rPr>
              <a:t>92 %</a:t>
            </a:r>
          </a:p>
          <a:p>
            <a:r>
              <a:rPr lang="it-IT" sz="2000" dirty="0">
                <a:solidFill>
                  <a:schemeClr val="tx1"/>
                </a:solidFill>
              </a:rPr>
              <a:t>Spatial Resolution:    </a:t>
            </a:r>
            <a:r>
              <a:rPr lang="it-IT" sz="2000" dirty="0">
                <a:solidFill>
                  <a:srgbClr val="498FCF"/>
                </a:solidFill>
              </a:rPr>
              <a:t>10 meters</a:t>
            </a:r>
          </a:p>
          <a:p>
            <a:r>
              <a:rPr lang="it-IT" sz="2000" dirty="0">
                <a:solidFill>
                  <a:schemeClr val="tx1"/>
                </a:solidFill>
              </a:rPr>
              <a:t>Geographic scope:   </a:t>
            </a:r>
            <a:r>
              <a:rPr lang="it-IT" sz="2000" dirty="0">
                <a:solidFill>
                  <a:srgbClr val="498FCF"/>
                </a:solidFill>
              </a:rPr>
              <a:t>National</a:t>
            </a:r>
            <a:r>
              <a:rPr lang="it-IT" sz="2000" dirty="0">
                <a:solidFill>
                  <a:schemeClr val="tx1"/>
                </a:solidFill>
              </a:rPr>
              <a:t> 	</a:t>
            </a:r>
            <a:endParaRPr lang="it-IT" sz="2000" dirty="0">
              <a:solidFill>
                <a:srgbClr val="498FCF"/>
              </a:solidFill>
            </a:endParaRPr>
          </a:p>
          <a:p>
            <a:r>
              <a:rPr lang="it-IT" sz="2000" dirty="0">
                <a:solidFill>
                  <a:schemeClr val="tx1"/>
                </a:solidFill>
              </a:rPr>
              <a:t>Reference year:       </a:t>
            </a:r>
            <a:r>
              <a:rPr lang="it-IT" sz="2000" dirty="0">
                <a:solidFill>
                  <a:srgbClr val="498FCF"/>
                </a:solidFill>
              </a:rPr>
              <a:t>2020</a:t>
            </a:r>
          </a:p>
          <a:p>
            <a:r>
              <a:rPr lang="it-IT" sz="2000" dirty="0">
                <a:solidFill>
                  <a:schemeClr val="tx1"/>
                </a:solidFill>
              </a:rPr>
              <a:t>HiH sharing status:    </a:t>
            </a:r>
            <a:r>
              <a:rPr lang="it-IT" sz="2000" dirty="0">
                <a:solidFill>
                  <a:srgbClr val="498FCF"/>
                </a:solidFill>
              </a:rPr>
              <a:t>published</a:t>
            </a:r>
          </a:p>
          <a:p>
            <a:endParaRPr lang="it-IT" sz="2000" dirty="0">
              <a:solidFill>
                <a:srgbClr val="498FCF"/>
              </a:solidFill>
            </a:endParaRPr>
          </a:p>
        </p:txBody>
      </p:sp>
      <p:pic>
        <p:nvPicPr>
          <p:cNvPr id="8" name="Picture 7">
            <a:extLst>
              <a:ext uri="{FF2B5EF4-FFF2-40B4-BE49-F238E27FC236}">
                <a16:creationId xmlns:a16="http://schemas.microsoft.com/office/drawing/2014/main" id="{109C94E6-D1EF-3AEB-CE9D-B3DD4F81F06D}"/>
              </a:ext>
            </a:extLst>
          </p:cNvPr>
          <p:cNvPicPr>
            <a:picLocks noChangeAspect="1"/>
          </p:cNvPicPr>
          <p:nvPr/>
        </p:nvPicPr>
        <p:blipFill>
          <a:blip r:embed="rId3"/>
          <a:stretch>
            <a:fillRect/>
          </a:stretch>
        </p:blipFill>
        <p:spPr>
          <a:xfrm>
            <a:off x="7286374" y="5390721"/>
            <a:ext cx="3171022" cy="694035"/>
          </a:xfrm>
          <a:prstGeom prst="rect">
            <a:avLst/>
          </a:prstGeom>
        </p:spPr>
      </p:pic>
    </p:spTree>
    <p:extLst>
      <p:ext uri="{BB962C8B-B14F-4D97-AF65-F5344CB8AC3E}">
        <p14:creationId xmlns:p14="http://schemas.microsoft.com/office/powerpoint/2010/main" val="13898020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DCD3E-7875-0EE7-2CEE-6F445284EB56}"/>
              </a:ext>
            </a:extLst>
          </p:cNvPr>
          <p:cNvSpPr txBox="1">
            <a:spLocks/>
          </p:cNvSpPr>
          <p:nvPr/>
        </p:nvSpPr>
        <p:spPr>
          <a:xfrm>
            <a:off x="661080" y="412727"/>
            <a:ext cx="9720072" cy="1499616"/>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it-IT" sz="3700" b="1" dirty="0">
                <a:solidFill>
                  <a:srgbClr val="498FCF"/>
                </a:solidFill>
              </a:rPr>
              <a:t>afghanistan</a:t>
            </a:r>
          </a:p>
        </p:txBody>
      </p:sp>
      <p:sp>
        <p:nvSpPr>
          <p:cNvPr id="7" name="Rectangle 6">
            <a:extLst>
              <a:ext uri="{FF2B5EF4-FFF2-40B4-BE49-F238E27FC236}">
                <a16:creationId xmlns:a16="http://schemas.microsoft.com/office/drawing/2014/main" id="{1AD26EBC-FEAC-5070-1CBE-CA634269A72E}"/>
              </a:ext>
            </a:extLst>
          </p:cNvPr>
          <p:cNvSpPr/>
          <p:nvPr/>
        </p:nvSpPr>
        <p:spPr>
          <a:xfrm>
            <a:off x="760930" y="1199647"/>
            <a:ext cx="3274713"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solidFill>
                  <a:schemeClr val="tx1"/>
                </a:solidFill>
              </a:rPr>
              <a:t>Crop Type Map 2020  </a:t>
            </a:r>
          </a:p>
        </p:txBody>
      </p:sp>
      <p:pic>
        <p:nvPicPr>
          <p:cNvPr id="8" name="Picture 7">
            <a:extLst>
              <a:ext uri="{FF2B5EF4-FFF2-40B4-BE49-F238E27FC236}">
                <a16:creationId xmlns:a16="http://schemas.microsoft.com/office/drawing/2014/main" id="{E2772B08-AD9F-5248-A0D2-BB36CBA7B6F1}"/>
              </a:ext>
            </a:extLst>
          </p:cNvPr>
          <p:cNvPicPr>
            <a:picLocks noChangeAspect="1"/>
          </p:cNvPicPr>
          <p:nvPr/>
        </p:nvPicPr>
        <p:blipFill>
          <a:blip r:embed="rId2"/>
          <a:stretch>
            <a:fillRect/>
          </a:stretch>
        </p:blipFill>
        <p:spPr>
          <a:xfrm>
            <a:off x="3718252" y="791078"/>
            <a:ext cx="6819900" cy="4886325"/>
          </a:xfrm>
          <a:prstGeom prst="rect">
            <a:avLst/>
          </a:prstGeom>
        </p:spPr>
      </p:pic>
      <p:pic>
        <p:nvPicPr>
          <p:cNvPr id="10" name="Picture 9">
            <a:extLst>
              <a:ext uri="{FF2B5EF4-FFF2-40B4-BE49-F238E27FC236}">
                <a16:creationId xmlns:a16="http://schemas.microsoft.com/office/drawing/2014/main" id="{E8C29AB5-3CBE-D1F7-4B8D-1C6EE12F162C}"/>
              </a:ext>
            </a:extLst>
          </p:cNvPr>
          <p:cNvPicPr>
            <a:picLocks noChangeAspect="1"/>
          </p:cNvPicPr>
          <p:nvPr/>
        </p:nvPicPr>
        <p:blipFill>
          <a:blip r:embed="rId3"/>
          <a:stretch>
            <a:fillRect/>
          </a:stretch>
        </p:blipFill>
        <p:spPr>
          <a:xfrm>
            <a:off x="10381152" y="5481134"/>
            <a:ext cx="1514475" cy="1171575"/>
          </a:xfrm>
          <a:prstGeom prst="rect">
            <a:avLst/>
          </a:prstGeom>
        </p:spPr>
      </p:pic>
      <p:sp>
        <p:nvSpPr>
          <p:cNvPr id="6" name="Rectangle 5">
            <a:extLst>
              <a:ext uri="{FF2B5EF4-FFF2-40B4-BE49-F238E27FC236}">
                <a16:creationId xmlns:a16="http://schemas.microsoft.com/office/drawing/2014/main" id="{2E9329D7-3588-0184-F72C-2CED8B0330C1}"/>
              </a:ext>
            </a:extLst>
          </p:cNvPr>
          <p:cNvSpPr/>
          <p:nvPr/>
        </p:nvSpPr>
        <p:spPr>
          <a:xfrm>
            <a:off x="661080" y="5891534"/>
            <a:ext cx="4010276"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dirty="0">
                <a:solidFill>
                  <a:schemeClr val="tx1"/>
                </a:solidFill>
              </a:rPr>
              <a:t>Overall Accuracy:     </a:t>
            </a:r>
            <a:r>
              <a:rPr lang="it-IT" sz="2000" dirty="0">
                <a:solidFill>
                  <a:srgbClr val="498FCF"/>
                </a:solidFill>
              </a:rPr>
              <a:t>90 %</a:t>
            </a:r>
          </a:p>
          <a:p>
            <a:r>
              <a:rPr lang="it-IT" sz="2000" dirty="0">
                <a:solidFill>
                  <a:schemeClr val="tx1"/>
                </a:solidFill>
              </a:rPr>
              <a:t>Spatial Resolution:    </a:t>
            </a:r>
            <a:r>
              <a:rPr lang="it-IT" sz="2000" dirty="0">
                <a:solidFill>
                  <a:srgbClr val="498FCF"/>
                </a:solidFill>
              </a:rPr>
              <a:t>10 meters</a:t>
            </a:r>
          </a:p>
          <a:p>
            <a:r>
              <a:rPr lang="it-IT" sz="2000" dirty="0">
                <a:solidFill>
                  <a:schemeClr val="tx1"/>
                </a:solidFill>
              </a:rPr>
              <a:t>Geographic scope:   </a:t>
            </a:r>
            <a:r>
              <a:rPr lang="it-IT" sz="2000" dirty="0">
                <a:solidFill>
                  <a:srgbClr val="498FCF"/>
                </a:solidFill>
              </a:rPr>
              <a:t>National</a:t>
            </a:r>
            <a:r>
              <a:rPr lang="it-IT" sz="2000" dirty="0">
                <a:solidFill>
                  <a:schemeClr val="tx1"/>
                </a:solidFill>
              </a:rPr>
              <a:t> 	</a:t>
            </a:r>
            <a:endParaRPr lang="it-IT" sz="2000" dirty="0">
              <a:solidFill>
                <a:srgbClr val="498FCF"/>
              </a:solidFill>
            </a:endParaRPr>
          </a:p>
          <a:p>
            <a:r>
              <a:rPr lang="it-IT" sz="2000" dirty="0">
                <a:solidFill>
                  <a:schemeClr val="tx1"/>
                </a:solidFill>
              </a:rPr>
              <a:t>Reference year:       </a:t>
            </a:r>
            <a:r>
              <a:rPr lang="it-IT" sz="2000" dirty="0">
                <a:solidFill>
                  <a:srgbClr val="498FCF"/>
                </a:solidFill>
              </a:rPr>
              <a:t>2020</a:t>
            </a:r>
          </a:p>
          <a:p>
            <a:r>
              <a:rPr lang="it-IT" sz="2000" dirty="0">
                <a:solidFill>
                  <a:schemeClr val="tx1"/>
                </a:solidFill>
              </a:rPr>
              <a:t>Crop classes:</a:t>
            </a:r>
            <a:r>
              <a:rPr lang="it-IT" sz="2000" dirty="0">
                <a:solidFill>
                  <a:srgbClr val="498FCF"/>
                </a:solidFill>
              </a:rPr>
              <a:t>		    4 + others</a:t>
            </a:r>
          </a:p>
          <a:p>
            <a:r>
              <a:rPr lang="it-IT" sz="2000" dirty="0">
                <a:solidFill>
                  <a:schemeClr val="tx1"/>
                </a:solidFill>
              </a:rPr>
              <a:t>HiH sharing status:    </a:t>
            </a:r>
            <a:r>
              <a:rPr lang="it-IT" sz="2000" dirty="0">
                <a:solidFill>
                  <a:srgbClr val="498FCF"/>
                </a:solidFill>
              </a:rPr>
              <a:t>published</a:t>
            </a:r>
          </a:p>
          <a:p>
            <a:endParaRPr lang="it-IT" sz="2000" dirty="0">
              <a:solidFill>
                <a:srgbClr val="498FCF"/>
              </a:solidFill>
            </a:endParaRPr>
          </a:p>
        </p:txBody>
      </p:sp>
    </p:spTree>
    <p:extLst>
      <p:ext uri="{BB962C8B-B14F-4D97-AF65-F5344CB8AC3E}">
        <p14:creationId xmlns:p14="http://schemas.microsoft.com/office/powerpoint/2010/main" val="11177813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DCD3E-7875-0EE7-2CEE-6F445284EB56}"/>
              </a:ext>
            </a:extLst>
          </p:cNvPr>
          <p:cNvSpPr txBox="1">
            <a:spLocks/>
          </p:cNvSpPr>
          <p:nvPr/>
        </p:nvSpPr>
        <p:spPr>
          <a:xfrm>
            <a:off x="661080" y="412727"/>
            <a:ext cx="9720072" cy="1499616"/>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it-IT" sz="3700" b="1" dirty="0">
                <a:solidFill>
                  <a:srgbClr val="498FCF"/>
                </a:solidFill>
              </a:rPr>
              <a:t>afghanistan</a:t>
            </a:r>
          </a:p>
        </p:txBody>
      </p:sp>
      <p:sp>
        <p:nvSpPr>
          <p:cNvPr id="6" name="Rectangle 5">
            <a:extLst>
              <a:ext uri="{FF2B5EF4-FFF2-40B4-BE49-F238E27FC236}">
                <a16:creationId xmlns:a16="http://schemas.microsoft.com/office/drawing/2014/main" id="{2E9329D7-3588-0184-F72C-2CED8B0330C1}"/>
              </a:ext>
            </a:extLst>
          </p:cNvPr>
          <p:cNvSpPr/>
          <p:nvPr/>
        </p:nvSpPr>
        <p:spPr>
          <a:xfrm>
            <a:off x="247399" y="5927962"/>
            <a:ext cx="5848601"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dirty="0">
                <a:solidFill>
                  <a:schemeClr val="tx1"/>
                </a:solidFill>
              </a:rPr>
              <a:t>Overall Accuracy:     </a:t>
            </a:r>
            <a:r>
              <a:rPr lang="it-IT" sz="2000" dirty="0">
                <a:solidFill>
                  <a:srgbClr val="498FCF"/>
                </a:solidFill>
              </a:rPr>
              <a:t>70-90%	depending on tile</a:t>
            </a:r>
          </a:p>
          <a:p>
            <a:r>
              <a:rPr lang="it-IT" sz="2000" dirty="0">
                <a:solidFill>
                  <a:schemeClr val="tx1"/>
                </a:solidFill>
              </a:rPr>
              <a:t>Spatial Resolution:    </a:t>
            </a:r>
            <a:r>
              <a:rPr lang="it-IT" sz="2000" dirty="0">
                <a:solidFill>
                  <a:srgbClr val="498FCF"/>
                </a:solidFill>
              </a:rPr>
              <a:t>10 meters</a:t>
            </a:r>
          </a:p>
          <a:p>
            <a:r>
              <a:rPr lang="it-IT" sz="2000" dirty="0">
                <a:solidFill>
                  <a:schemeClr val="tx1"/>
                </a:solidFill>
              </a:rPr>
              <a:t>Geographic scope:   </a:t>
            </a:r>
            <a:r>
              <a:rPr lang="it-IT" sz="2000" dirty="0">
                <a:solidFill>
                  <a:srgbClr val="498FCF"/>
                </a:solidFill>
              </a:rPr>
              <a:t>National</a:t>
            </a:r>
            <a:r>
              <a:rPr lang="it-IT" sz="2000" dirty="0">
                <a:solidFill>
                  <a:schemeClr val="tx1"/>
                </a:solidFill>
              </a:rPr>
              <a:t> 	 </a:t>
            </a:r>
          </a:p>
          <a:p>
            <a:r>
              <a:rPr lang="it-IT" sz="2000" dirty="0">
                <a:solidFill>
                  <a:schemeClr val="tx1"/>
                </a:solidFill>
              </a:rPr>
              <a:t>Reference year:       </a:t>
            </a:r>
            <a:r>
              <a:rPr lang="it-IT" sz="2000" dirty="0">
                <a:solidFill>
                  <a:srgbClr val="498FCF"/>
                </a:solidFill>
              </a:rPr>
              <a:t>2021</a:t>
            </a:r>
          </a:p>
          <a:p>
            <a:r>
              <a:rPr lang="it-IT" sz="2000" dirty="0">
                <a:solidFill>
                  <a:schemeClr val="tx1"/>
                </a:solidFill>
              </a:rPr>
              <a:t>Crop classes:</a:t>
            </a:r>
            <a:r>
              <a:rPr lang="it-IT" sz="2000" dirty="0">
                <a:solidFill>
                  <a:srgbClr val="498FCF"/>
                </a:solidFill>
              </a:rPr>
              <a:t>		    12  </a:t>
            </a:r>
          </a:p>
          <a:p>
            <a:r>
              <a:rPr lang="it-IT" sz="2000" dirty="0">
                <a:solidFill>
                  <a:schemeClr val="tx1"/>
                </a:solidFill>
              </a:rPr>
              <a:t>HiH sharing status:    </a:t>
            </a:r>
            <a:r>
              <a:rPr lang="it-IT" sz="2000" dirty="0">
                <a:solidFill>
                  <a:srgbClr val="498FCF"/>
                </a:solidFill>
              </a:rPr>
              <a:t>published</a:t>
            </a:r>
          </a:p>
          <a:p>
            <a:endParaRPr lang="it-IT" sz="2000" dirty="0">
              <a:solidFill>
                <a:srgbClr val="498FCF"/>
              </a:solidFill>
            </a:endParaRPr>
          </a:p>
        </p:txBody>
      </p:sp>
      <p:sp>
        <p:nvSpPr>
          <p:cNvPr id="7" name="Rectangle 6">
            <a:extLst>
              <a:ext uri="{FF2B5EF4-FFF2-40B4-BE49-F238E27FC236}">
                <a16:creationId xmlns:a16="http://schemas.microsoft.com/office/drawing/2014/main" id="{1AD26EBC-FEAC-5070-1CBE-CA634269A72E}"/>
              </a:ext>
            </a:extLst>
          </p:cNvPr>
          <p:cNvSpPr/>
          <p:nvPr/>
        </p:nvSpPr>
        <p:spPr>
          <a:xfrm>
            <a:off x="760930" y="1199647"/>
            <a:ext cx="3274713"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solidFill>
                  <a:schemeClr val="tx1"/>
                </a:solidFill>
              </a:rPr>
              <a:t>Crop Type Map 2021   </a:t>
            </a:r>
          </a:p>
        </p:txBody>
      </p:sp>
      <p:pic>
        <p:nvPicPr>
          <p:cNvPr id="12" name="Picture 11">
            <a:extLst>
              <a:ext uri="{FF2B5EF4-FFF2-40B4-BE49-F238E27FC236}">
                <a16:creationId xmlns:a16="http://schemas.microsoft.com/office/drawing/2014/main" id="{ED63C3DE-B94D-1C15-E489-154122D85352}"/>
              </a:ext>
            </a:extLst>
          </p:cNvPr>
          <p:cNvPicPr>
            <a:picLocks noChangeAspect="1"/>
          </p:cNvPicPr>
          <p:nvPr/>
        </p:nvPicPr>
        <p:blipFill>
          <a:blip r:embed="rId2"/>
          <a:stretch>
            <a:fillRect/>
          </a:stretch>
        </p:blipFill>
        <p:spPr>
          <a:xfrm>
            <a:off x="318960" y="1530136"/>
            <a:ext cx="5705475" cy="3415522"/>
          </a:xfrm>
          <a:prstGeom prst="rect">
            <a:avLst/>
          </a:prstGeom>
        </p:spPr>
      </p:pic>
      <p:pic>
        <p:nvPicPr>
          <p:cNvPr id="15" name="Picture 14">
            <a:extLst>
              <a:ext uri="{FF2B5EF4-FFF2-40B4-BE49-F238E27FC236}">
                <a16:creationId xmlns:a16="http://schemas.microsoft.com/office/drawing/2014/main" id="{3CD8387C-BDB8-3629-7977-517A95E0B626}"/>
              </a:ext>
            </a:extLst>
          </p:cNvPr>
          <p:cNvPicPr>
            <a:picLocks noChangeAspect="1"/>
          </p:cNvPicPr>
          <p:nvPr/>
        </p:nvPicPr>
        <p:blipFill>
          <a:blip r:embed="rId3"/>
          <a:stretch>
            <a:fillRect/>
          </a:stretch>
        </p:blipFill>
        <p:spPr>
          <a:xfrm>
            <a:off x="318960" y="3338177"/>
            <a:ext cx="1147890" cy="1614220"/>
          </a:xfrm>
          <a:prstGeom prst="rect">
            <a:avLst/>
          </a:prstGeom>
        </p:spPr>
      </p:pic>
      <p:sp>
        <p:nvSpPr>
          <p:cNvPr id="16" name="Rectangle 15">
            <a:extLst>
              <a:ext uri="{FF2B5EF4-FFF2-40B4-BE49-F238E27FC236}">
                <a16:creationId xmlns:a16="http://schemas.microsoft.com/office/drawing/2014/main" id="{63A75C79-090E-A475-5565-3766D44E1FD7}"/>
              </a:ext>
            </a:extLst>
          </p:cNvPr>
          <p:cNvSpPr/>
          <p:nvPr/>
        </p:nvSpPr>
        <p:spPr>
          <a:xfrm>
            <a:off x="3512068" y="2009775"/>
            <a:ext cx="1393307" cy="826725"/>
          </a:xfrm>
          <a:prstGeom prst="rect">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7" name="Group 26">
            <a:extLst>
              <a:ext uri="{FF2B5EF4-FFF2-40B4-BE49-F238E27FC236}">
                <a16:creationId xmlns:a16="http://schemas.microsoft.com/office/drawing/2014/main" id="{9C2F8516-9844-CE6F-27CC-AB3CB65CFCE1}"/>
              </a:ext>
            </a:extLst>
          </p:cNvPr>
          <p:cNvGrpSpPr/>
          <p:nvPr/>
        </p:nvGrpSpPr>
        <p:grpSpPr>
          <a:xfrm>
            <a:off x="3512068" y="236917"/>
            <a:ext cx="3434542" cy="3101259"/>
            <a:chOff x="3512068" y="234251"/>
            <a:chExt cx="3434542" cy="3123657"/>
          </a:xfrm>
        </p:grpSpPr>
        <p:cxnSp>
          <p:nvCxnSpPr>
            <p:cNvPr id="18" name="Straight Connector 17">
              <a:extLst>
                <a:ext uri="{FF2B5EF4-FFF2-40B4-BE49-F238E27FC236}">
                  <a16:creationId xmlns:a16="http://schemas.microsoft.com/office/drawing/2014/main" id="{79396FFC-9D77-AD4A-A656-48DFCA31FFD6}"/>
                </a:ext>
              </a:extLst>
            </p:cNvPr>
            <p:cNvCxnSpPr>
              <a:cxnSpLocks/>
            </p:cNvCxnSpPr>
            <p:nvPr/>
          </p:nvCxnSpPr>
          <p:spPr>
            <a:xfrm flipV="1">
              <a:off x="3512068" y="234251"/>
              <a:ext cx="3434542" cy="1775524"/>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8AA31F26-9427-DFB6-6389-92C3CDD5ED7D}"/>
                </a:ext>
              </a:extLst>
            </p:cNvPr>
            <p:cNvCxnSpPr>
              <a:cxnSpLocks/>
            </p:cNvCxnSpPr>
            <p:nvPr/>
          </p:nvCxnSpPr>
          <p:spPr>
            <a:xfrm>
              <a:off x="3512068" y="2896779"/>
              <a:ext cx="3434542" cy="461129"/>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29" name="Picture 28">
            <a:extLst>
              <a:ext uri="{FF2B5EF4-FFF2-40B4-BE49-F238E27FC236}">
                <a16:creationId xmlns:a16="http://schemas.microsoft.com/office/drawing/2014/main" id="{5BA7A2A8-240E-DC8E-779D-A0CAC6C26B5F}"/>
              </a:ext>
            </a:extLst>
          </p:cNvPr>
          <p:cNvPicPr>
            <a:picLocks noChangeAspect="1"/>
          </p:cNvPicPr>
          <p:nvPr/>
        </p:nvPicPr>
        <p:blipFill>
          <a:blip r:embed="rId4"/>
          <a:stretch>
            <a:fillRect/>
          </a:stretch>
        </p:blipFill>
        <p:spPr>
          <a:xfrm>
            <a:off x="6946610" y="236916"/>
            <a:ext cx="5167312" cy="3101261"/>
          </a:xfrm>
          <a:prstGeom prst="rect">
            <a:avLst/>
          </a:prstGeom>
        </p:spPr>
      </p:pic>
      <p:pic>
        <p:nvPicPr>
          <p:cNvPr id="32" name="Picture 31">
            <a:extLst>
              <a:ext uri="{FF2B5EF4-FFF2-40B4-BE49-F238E27FC236}">
                <a16:creationId xmlns:a16="http://schemas.microsoft.com/office/drawing/2014/main" id="{40C57E9D-93F4-23CC-3801-4DBBD757D59E}"/>
              </a:ext>
            </a:extLst>
          </p:cNvPr>
          <p:cNvPicPr>
            <a:picLocks noChangeAspect="1"/>
          </p:cNvPicPr>
          <p:nvPr/>
        </p:nvPicPr>
        <p:blipFill>
          <a:blip r:embed="rId5"/>
          <a:stretch>
            <a:fillRect/>
          </a:stretch>
        </p:blipFill>
        <p:spPr>
          <a:xfrm>
            <a:off x="6946610" y="3513987"/>
            <a:ext cx="5167312" cy="3121372"/>
          </a:xfrm>
          <a:prstGeom prst="rect">
            <a:avLst/>
          </a:prstGeom>
        </p:spPr>
      </p:pic>
    </p:spTree>
    <p:extLst>
      <p:ext uri="{BB962C8B-B14F-4D97-AF65-F5344CB8AC3E}">
        <p14:creationId xmlns:p14="http://schemas.microsoft.com/office/powerpoint/2010/main" val="234005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a:extLst>
              <a:ext uri="{FF2B5EF4-FFF2-40B4-BE49-F238E27FC236}">
                <a16:creationId xmlns:a16="http://schemas.microsoft.com/office/drawing/2014/main" id="{2DD26C01-C87D-4CAF-BEB4-642B836A3A8E}"/>
              </a:ext>
            </a:extLst>
          </p:cNvPr>
          <p:cNvPicPr>
            <a:picLocks noGrp="1" noChangeAspect="1"/>
          </p:cNvPicPr>
          <p:nvPr/>
        </p:nvPicPr>
        <p:blipFill rotWithShape="1">
          <a:blip r:embed="rId3" cstate="hqprint">
            <a:extLst>
              <a:ext uri="{28A0092B-C50C-407E-A947-70E740481C1C}">
                <a14:useLocalDpi xmlns:a14="http://schemas.microsoft.com/office/drawing/2010/main" val="0"/>
              </a:ext>
            </a:extLst>
          </a:blip>
          <a:srcRect t="-1" r="37907" b="-11001"/>
          <a:stretch/>
        </p:blipFill>
        <p:spPr>
          <a:xfrm>
            <a:off x="294515" y="247869"/>
            <a:ext cx="1537607" cy="456160"/>
          </a:xfrm>
          <a:prstGeom prst="rect">
            <a:avLst/>
          </a:prstGeom>
        </p:spPr>
      </p:pic>
      <p:pic>
        <p:nvPicPr>
          <p:cNvPr id="2050" name="Picture 2" descr="ESA - European Space Agency (ESA)">
            <a:extLst>
              <a:ext uri="{FF2B5EF4-FFF2-40B4-BE49-F238E27FC236}">
                <a16:creationId xmlns:a16="http://schemas.microsoft.com/office/drawing/2014/main" id="{C8F0BB67-B205-4E68-8621-8EAE7B22F2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563" b="26352"/>
          <a:stretch/>
        </p:blipFill>
        <p:spPr bwMode="auto">
          <a:xfrm>
            <a:off x="333747" y="1087654"/>
            <a:ext cx="4132499" cy="11742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82F7A5D-F3E2-44F6-82BC-19B5D25291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24" y="862595"/>
            <a:ext cx="6424960" cy="14996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ichigan State University : Rankings, Fees &amp; Courses Details | Top  Universities">
            <a:extLst>
              <a:ext uri="{FF2B5EF4-FFF2-40B4-BE49-F238E27FC236}">
                <a16:creationId xmlns:a16="http://schemas.microsoft.com/office/drawing/2014/main" id="{62ED5181-C1EF-489B-9735-2808D0F597D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965"/>
          <a:stretch/>
        </p:blipFill>
        <p:spPr bwMode="auto">
          <a:xfrm>
            <a:off x="5591805" y="3787105"/>
            <a:ext cx="3838224" cy="311029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8CEE681D-CCD6-4CD3-9534-5A7C9DC31BBC}"/>
              </a:ext>
            </a:extLst>
          </p:cNvPr>
          <p:cNvSpPr txBox="1">
            <a:spLocks/>
          </p:cNvSpPr>
          <p:nvPr/>
        </p:nvSpPr>
        <p:spPr>
          <a:xfrm>
            <a:off x="3352369" y="-45779"/>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it-IT" sz="3700" b="1" dirty="0">
                <a:solidFill>
                  <a:srgbClr val="498FCF"/>
                </a:solidFill>
              </a:rPr>
              <a:t>International partnerships</a:t>
            </a:r>
          </a:p>
        </p:txBody>
      </p:sp>
      <p:pic>
        <p:nvPicPr>
          <p:cNvPr id="12" name="Picture 11">
            <a:extLst>
              <a:ext uri="{FF2B5EF4-FFF2-40B4-BE49-F238E27FC236}">
                <a16:creationId xmlns:a16="http://schemas.microsoft.com/office/drawing/2014/main" id="{DDEDC72A-ECEE-4CE2-B25E-ADC7A73AF43A}"/>
              </a:ext>
            </a:extLst>
          </p:cNvPr>
          <p:cNvPicPr>
            <a:picLocks noChangeAspect="1"/>
          </p:cNvPicPr>
          <p:nvPr/>
        </p:nvPicPr>
        <p:blipFill rotWithShape="1">
          <a:blip r:embed="rId7"/>
          <a:srcRect l="52265" r="24434" b="77856"/>
          <a:stretch/>
        </p:blipFill>
        <p:spPr>
          <a:xfrm>
            <a:off x="8682187" y="2675577"/>
            <a:ext cx="3509813" cy="1918698"/>
          </a:xfrm>
          <a:prstGeom prst="rect">
            <a:avLst/>
          </a:prstGeom>
        </p:spPr>
      </p:pic>
      <p:pic>
        <p:nvPicPr>
          <p:cNvPr id="13" name="Picture 12">
            <a:extLst>
              <a:ext uri="{FF2B5EF4-FFF2-40B4-BE49-F238E27FC236}">
                <a16:creationId xmlns:a16="http://schemas.microsoft.com/office/drawing/2014/main" id="{1D62F01F-3BA8-49B9-8453-850E53209E08}"/>
              </a:ext>
            </a:extLst>
          </p:cNvPr>
          <p:cNvPicPr>
            <a:picLocks noChangeAspect="1"/>
          </p:cNvPicPr>
          <p:nvPr/>
        </p:nvPicPr>
        <p:blipFill rotWithShape="1">
          <a:blip r:embed="rId7"/>
          <a:srcRect l="31235" t="26894" r="34383" b="50962"/>
          <a:stretch/>
        </p:blipFill>
        <p:spPr>
          <a:xfrm>
            <a:off x="795588" y="4950147"/>
            <a:ext cx="4047774" cy="1499616"/>
          </a:xfrm>
          <a:prstGeom prst="rect">
            <a:avLst/>
          </a:prstGeom>
        </p:spPr>
      </p:pic>
      <p:pic>
        <p:nvPicPr>
          <p:cNvPr id="5" name="Picture 4">
            <a:extLst>
              <a:ext uri="{FF2B5EF4-FFF2-40B4-BE49-F238E27FC236}">
                <a16:creationId xmlns:a16="http://schemas.microsoft.com/office/drawing/2014/main" id="{C443ACCB-6EA4-42F8-A83A-7F9A7FFDB65B}"/>
              </a:ext>
            </a:extLst>
          </p:cNvPr>
          <p:cNvPicPr>
            <a:picLocks noChangeAspect="1"/>
          </p:cNvPicPr>
          <p:nvPr/>
        </p:nvPicPr>
        <p:blipFill rotWithShape="1">
          <a:blip r:embed="rId7"/>
          <a:srcRect t="27215" r="67470" b="50000"/>
          <a:stretch/>
        </p:blipFill>
        <p:spPr>
          <a:xfrm>
            <a:off x="416268" y="2654650"/>
            <a:ext cx="5695774" cy="2294891"/>
          </a:xfrm>
          <a:prstGeom prst="rect">
            <a:avLst/>
          </a:prstGeom>
        </p:spPr>
      </p:pic>
    </p:spTree>
    <p:extLst>
      <p:ext uri="{BB962C8B-B14F-4D97-AF65-F5344CB8AC3E}">
        <p14:creationId xmlns:p14="http://schemas.microsoft.com/office/powerpoint/2010/main" val="4171388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66288-636F-6E89-414D-68C6837CCB3F}"/>
              </a:ext>
            </a:extLst>
          </p:cNvPr>
          <p:cNvSpPr txBox="1">
            <a:spLocks/>
          </p:cNvSpPr>
          <p:nvPr/>
        </p:nvSpPr>
        <p:spPr>
          <a:xfrm>
            <a:off x="661080" y="412727"/>
            <a:ext cx="9720072" cy="1499616"/>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it-IT" sz="3700" b="1" dirty="0">
                <a:solidFill>
                  <a:srgbClr val="498FCF"/>
                </a:solidFill>
              </a:rPr>
              <a:t>ECUADOR</a:t>
            </a:r>
          </a:p>
        </p:txBody>
      </p:sp>
      <p:pic>
        <p:nvPicPr>
          <p:cNvPr id="6" name="Picture 5" descr="A picture containing text, clipart&#10;&#10;Description automatically generated">
            <a:extLst>
              <a:ext uri="{FF2B5EF4-FFF2-40B4-BE49-F238E27FC236}">
                <a16:creationId xmlns:a16="http://schemas.microsoft.com/office/drawing/2014/main" id="{F6FF96FC-0B44-5EC8-B103-ED8D8C627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2225" y="389087"/>
            <a:ext cx="661035" cy="439588"/>
          </a:xfrm>
          <a:prstGeom prst="rect">
            <a:avLst/>
          </a:prstGeom>
        </p:spPr>
      </p:pic>
      <p:pic>
        <p:nvPicPr>
          <p:cNvPr id="8" name="Picture 7" descr="A picture containing text, businesscard, screenshot&#10;&#10;Description automatically generated">
            <a:extLst>
              <a:ext uri="{FF2B5EF4-FFF2-40B4-BE49-F238E27FC236}">
                <a16:creationId xmlns:a16="http://schemas.microsoft.com/office/drawing/2014/main" id="{268C2546-1F60-DD68-1E5A-9062E19DD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1152" y="226642"/>
            <a:ext cx="1579245" cy="602033"/>
          </a:xfrm>
          <a:prstGeom prst="rect">
            <a:avLst/>
          </a:prstGeom>
        </p:spPr>
      </p:pic>
      <p:pic>
        <p:nvPicPr>
          <p:cNvPr id="4" name="Picture 3">
            <a:extLst>
              <a:ext uri="{FF2B5EF4-FFF2-40B4-BE49-F238E27FC236}">
                <a16:creationId xmlns:a16="http://schemas.microsoft.com/office/drawing/2014/main" id="{39088261-676A-DDBA-BDB6-D1A4AB9912E8}"/>
              </a:ext>
            </a:extLst>
          </p:cNvPr>
          <p:cNvPicPr>
            <a:picLocks noChangeAspect="1"/>
          </p:cNvPicPr>
          <p:nvPr/>
        </p:nvPicPr>
        <p:blipFill>
          <a:blip r:embed="rId4"/>
          <a:stretch>
            <a:fillRect/>
          </a:stretch>
        </p:blipFill>
        <p:spPr>
          <a:xfrm>
            <a:off x="932956" y="1262062"/>
            <a:ext cx="4934444" cy="4991325"/>
          </a:xfrm>
          <a:prstGeom prst="rect">
            <a:avLst/>
          </a:prstGeom>
        </p:spPr>
      </p:pic>
      <p:sp>
        <p:nvSpPr>
          <p:cNvPr id="12" name="Rectangle 11">
            <a:extLst>
              <a:ext uri="{FF2B5EF4-FFF2-40B4-BE49-F238E27FC236}">
                <a16:creationId xmlns:a16="http://schemas.microsoft.com/office/drawing/2014/main" id="{70CAC156-C48F-3022-0C28-E51729924B35}"/>
              </a:ext>
            </a:extLst>
          </p:cNvPr>
          <p:cNvSpPr/>
          <p:nvPr/>
        </p:nvSpPr>
        <p:spPr>
          <a:xfrm>
            <a:off x="6324602" y="5415571"/>
            <a:ext cx="5848601"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dirty="0">
                <a:solidFill>
                  <a:schemeClr val="tx1"/>
                </a:solidFill>
              </a:rPr>
              <a:t>Overall Accuracy:     </a:t>
            </a:r>
            <a:r>
              <a:rPr lang="it-IT" sz="2000" dirty="0">
                <a:solidFill>
                  <a:srgbClr val="498FCF"/>
                </a:solidFill>
              </a:rPr>
              <a:t>N/A</a:t>
            </a:r>
          </a:p>
          <a:p>
            <a:r>
              <a:rPr lang="it-IT" sz="2000" dirty="0">
                <a:solidFill>
                  <a:schemeClr val="tx1"/>
                </a:solidFill>
              </a:rPr>
              <a:t>Spatial Resolution:    </a:t>
            </a:r>
            <a:r>
              <a:rPr lang="it-IT" sz="2000" dirty="0">
                <a:solidFill>
                  <a:srgbClr val="498FCF"/>
                </a:solidFill>
              </a:rPr>
              <a:t>10 meters</a:t>
            </a:r>
          </a:p>
          <a:p>
            <a:r>
              <a:rPr lang="it-IT" sz="2000" dirty="0">
                <a:solidFill>
                  <a:schemeClr val="tx1"/>
                </a:solidFill>
              </a:rPr>
              <a:t>Geographic scope:   </a:t>
            </a:r>
            <a:r>
              <a:rPr lang="it-IT" sz="2000" dirty="0">
                <a:solidFill>
                  <a:srgbClr val="498FCF"/>
                </a:solidFill>
              </a:rPr>
              <a:t>National</a:t>
            </a:r>
            <a:r>
              <a:rPr lang="it-IT" sz="2000" dirty="0">
                <a:solidFill>
                  <a:schemeClr val="tx1"/>
                </a:solidFill>
              </a:rPr>
              <a:t> 	 </a:t>
            </a:r>
          </a:p>
          <a:p>
            <a:r>
              <a:rPr lang="it-IT" sz="2000" dirty="0">
                <a:solidFill>
                  <a:schemeClr val="tx1"/>
                </a:solidFill>
              </a:rPr>
              <a:t>Reference year(s):    </a:t>
            </a:r>
            <a:r>
              <a:rPr lang="it-IT" sz="2000" dirty="0">
                <a:solidFill>
                  <a:srgbClr val="498FCF"/>
                </a:solidFill>
              </a:rPr>
              <a:t>2018 and 2021</a:t>
            </a:r>
          </a:p>
          <a:p>
            <a:r>
              <a:rPr lang="it-IT" sz="2000" dirty="0">
                <a:solidFill>
                  <a:schemeClr val="tx1"/>
                </a:solidFill>
              </a:rPr>
              <a:t>LU classes:</a:t>
            </a:r>
            <a:r>
              <a:rPr lang="it-IT" sz="2000" dirty="0">
                <a:solidFill>
                  <a:srgbClr val="498FCF"/>
                </a:solidFill>
              </a:rPr>
              <a:t>		    3  </a:t>
            </a:r>
          </a:p>
          <a:p>
            <a:r>
              <a:rPr lang="it-IT" sz="2000" dirty="0">
                <a:solidFill>
                  <a:schemeClr val="tx1"/>
                </a:solidFill>
              </a:rPr>
              <a:t>HiH sharing status:    </a:t>
            </a:r>
            <a:r>
              <a:rPr lang="it-IT" sz="2000" dirty="0">
                <a:solidFill>
                  <a:srgbClr val="FFC000"/>
                </a:solidFill>
              </a:rPr>
              <a:t>in progress</a:t>
            </a:r>
            <a:endParaRPr lang="it-IT" sz="2000" dirty="0">
              <a:solidFill>
                <a:srgbClr val="498FCF"/>
              </a:solidFill>
            </a:endParaRPr>
          </a:p>
          <a:p>
            <a:endParaRPr lang="it-IT" sz="2000" dirty="0">
              <a:solidFill>
                <a:srgbClr val="498FCF"/>
              </a:solidFill>
            </a:endParaRPr>
          </a:p>
        </p:txBody>
      </p:sp>
      <p:sp>
        <p:nvSpPr>
          <p:cNvPr id="13" name="Rectangle 12">
            <a:extLst>
              <a:ext uri="{FF2B5EF4-FFF2-40B4-BE49-F238E27FC236}">
                <a16:creationId xmlns:a16="http://schemas.microsoft.com/office/drawing/2014/main" id="{FCAD03D7-5DCE-35DE-D459-761113C803AC}"/>
              </a:ext>
            </a:extLst>
          </p:cNvPr>
          <p:cNvSpPr/>
          <p:nvPr/>
        </p:nvSpPr>
        <p:spPr>
          <a:xfrm>
            <a:off x="661080" y="1039976"/>
            <a:ext cx="4055619"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solidFill>
                  <a:schemeClr val="tx1"/>
                </a:solidFill>
              </a:rPr>
              <a:t>Crop Type Map 2018 and 2021 </a:t>
            </a:r>
          </a:p>
        </p:txBody>
      </p:sp>
    </p:spTree>
    <p:extLst>
      <p:ext uri="{BB962C8B-B14F-4D97-AF65-F5344CB8AC3E}">
        <p14:creationId xmlns:p14="http://schemas.microsoft.com/office/powerpoint/2010/main" val="31662661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66288-636F-6E89-414D-68C6837CCB3F}"/>
              </a:ext>
            </a:extLst>
          </p:cNvPr>
          <p:cNvSpPr txBox="1">
            <a:spLocks/>
          </p:cNvSpPr>
          <p:nvPr/>
        </p:nvSpPr>
        <p:spPr>
          <a:xfrm>
            <a:off x="661080" y="412727"/>
            <a:ext cx="9720072" cy="1499616"/>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it-IT" sz="3700" b="1" dirty="0">
                <a:solidFill>
                  <a:srgbClr val="498FCF"/>
                </a:solidFill>
              </a:rPr>
              <a:t>ECUADOR</a:t>
            </a:r>
          </a:p>
        </p:txBody>
      </p:sp>
      <p:pic>
        <p:nvPicPr>
          <p:cNvPr id="6" name="Picture 5" descr="A picture containing text, clipart&#10;&#10;Description automatically generated">
            <a:extLst>
              <a:ext uri="{FF2B5EF4-FFF2-40B4-BE49-F238E27FC236}">
                <a16:creationId xmlns:a16="http://schemas.microsoft.com/office/drawing/2014/main" id="{F6FF96FC-0B44-5EC8-B103-ED8D8C627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2225" y="389087"/>
            <a:ext cx="661035" cy="439588"/>
          </a:xfrm>
          <a:prstGeom prst="rect">
            <a:avLst/>
          </a:prstGeom>
        </p:spPr>
      </p:pic>
      <p:pic>
        <p:nvPicPr>
          <p:cNvPr id="8" name="Picture 7" descr="A picture containing text, businesscard, screenshot&#10;&#10;Description automatically generated">
            <a:extLst>
              <a:ext uri="{FF2B5EF4-FFF2-40B4-BE49-F238E27FC236}">
                <a16:creationId xmlns:a16="http://schemas.microsoft.com/office/drawing/2014/main" id="{268C2546-1F60-DD68-1E5A-9062E19DD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1152" y="226642"/>
            <a:ext cx="1579245" cy="602033"/>
          </a:xfrm>
          <a:prstGeom prst="rect">
            <a:avLst/>
          </a:prstGeom>
        </p:spPr>
      </p:pic>
      <p:sp>
        <p:nvSpPr>
          <p:cNvPr id="13" name="Rectangle 12">
            <a:extLst>
              <a:ext uri="{FF2B5EF4-FFF2-40B4-BE49-F238E27FC236}">
                <a16:creationId xmlns:a16="http://schemas.microsoft.com/office/drawing/2014/main" id="{FCAD03D7-5DCE-35DE-D459-761113C803AC}"/>
              </a:ext>
            </a:extLst>
          </p:cNvPr>
          <p:cNvSpPr/>
          <p:nvPr/>
        </p:nvSpPr>
        <p:spPr>
          <a:xfrm>
            <a:off x="661080" y="1039976"/>
            <a:ext cx="4055619"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solidFill>
                  <a:schemeClr val="tx1"/>
                </a:solidFill>
              </a:rPr>
              <a:t>Crop Type Yield Map 2022 </a:t>
            </a:r>
          </a:p>
        </p:txBody>
      </p:sp>
      <p:pic>
        <p:nvPicPr>
          <p:cNvPr id="9" name="Picture 8">
            <a:extLst>
              <a:ext uri="{FF2B5EF4-FFF2-40B4-BE49-F238E27FC236}">
                <a16:creationId xmlns:a16="http://schemas.microsoft.com/office/drawing/2014/main" id="{E7257B73-2900-93F9-BD02-E2539087BA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889" y="1521487"/>
            <a:ext cx="4572000" cy="4572000"/>
          </a:xfrm>
          <a:prstGeom prst="rect">
            <a:avLst/>
          </a:prstGeom>
        </p:spPr>
      </p:pic>
      <p:sp>
        <p:nvSpPr>
          <p:cNvPr id="10" name="TextBox 9">
            <a:extLst>
              <a:ext uri="{FF2B5EF4-FFF2-40B4-BE49-F238E27FC236}">
                <a16:creationId xmlns:a16="http://schemas.microsoft.com/office/drawing/2014/main" id="{DA4AF80C-FED4-4C63-0A3B-FDA150AC14F5}"/>
              </a:ext>
            </a:extLst>
          </p:cNvPr>
          <p:cNvSpPr txBox="1"/>
          <p:nvPr/>
        </p:nvSpPr>
        <p:spPr>
          <a:xfrm>
            <a:off x="402889" y="6176073"/>
            <a:ext cx="3977725" cy="646331"/>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rPr>
              <a:t>Maize yield prediction maps of winter (first season) in the Guayas</a:t>
            </a:r>
            <a:endParaRPr lang="it-IT" dirty="0"/>
          </a:p>
        </p:txBody>
      </p:sp>
      <p:pic>
        <p:nvPicPr>
          <p:cNvPr id="11" name="Picture 10">
            <a:extLst>
              <a:ext uri="{FF2B5EF4-FFF2-40B4-BE49-F238E27FC236}">
                <a16:creationId xmlns:a16="http://schemas.microsoft.com/office/drawing/2014/main" id="{A43C3AE8-9CB9-6CAB-EF56-1B9A66CA8B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0614" y="1310186"/>
            <a:ext cx="4572000" cy="4572000"/>
          </a:xfrm>
          <a:prstGeom prst="rect">
            <a:avLst/>
          </a:prstGeom>
        </p:spPr>
      </p:pic>
      <p:sp>
        <p:nvSpPr>
          <p:cNvPr id="12" name="Rectangle 11">
            <a:extLst>
              <a:ext uri="{FF2B5EF4-FFF2-40B4-BE49-F238E27FC236}">
                <a16:creationId xmlns:a16="http://schemas.microsoft.com/office/drawing/2014/main" id="{70CAC156-C48F-3022-0C28-E51729924B35}"/>
              </a:ext>
            </a:extLst>
          </p:cNvPr>
          <p:cNvSpPr/>
          <p:nvPr/>
        </p:nvSpPr>
        <p:spPr>
          <a:xfrm>
            <a:off x="8246473" y="5701012"/>
            <a:ext cx="5848601"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dirty="0">
                <a:solidFill>
                  <a:schemeClr val="tx1"/>
                </a:solidFill>
              </a:rPr>
              <a:t>Overall Accuracy of crop model: </a:t>
            </a:r>
            <a:r>
              <a:rPr lang="en-US" sz="1800" dirty="0">
                <a:effectLst/>
                <a:latin typeface="Calibri" panose="020F0502020204030204" pitchFamily="34" charset="0"/>
                <a:ea typeface="Calibri" panose="020F0502020204030204" pitchFamily="34" charset="0"/>
              </a:rPr>
              <a:t>mode currently achieves </a:t>
            </a:r>
            <a:r>
              <a:rPr lang="en-US" sz="1800" dirty="0">
                <a:solidFill>
                  <a:schemeClr val="tx1"/>
                </a:solidFill>
                <a:effectLst/>
                <a:latin typeface="Calibri" panose="020F0502020204030204" pitchFamily="34" charset="0"/>
                <a:ea typeface="Calibri" panose="020F0502020204030204" pitchFamily="34" charset="0"/>
              </a:rPr>
              <a:t>a validation RMSE of 3.5 and 2.49 </a:t>
            </a:r>
            <a:r>
              <a:rPr lang="it-IT" sz="2000" dirty="0">
                <a:solidFill>
                  <a:schemeClr val="tx1"/>
                </a:solidFill>
              </a:rPr>
              <a:t>     </a:t>
            </a:r>
            <a:r>
              <a:rPr lang="it-IT" sz="2000" dirty="0">
                <a:solidFill>
                  <a:srgbClr val="498FCF"/>
                </a:solidFill>
              </a:rPr>
              <a:t> </a:t>
            </a:r>
          </a:p>
          <a:p>
            <a:r>
              <a:rPr lang="it-IT" sz="2000" dirty="0">
                <a:solidFill>
                  <a:schemeClr val="tx1"/>
                </a:solidFill>
              </a:rPr>
              <a:t>Spatial Resolution:    </a:t>
            </a:r>
            <a:r>
              <a:rPr lang="it-IT" sz="2000" dirty="0">
                <a:solidFill>
                  <a:srgbClr val="498FCF"/>
                </a:solidFill>
              </a:rPr>
              <a:t>10 meters</a:t>
            </a:r>
          </a:p>
          <a:p>
            <a:r>
              <a:rPr lang="it-IT" sz="2000" dirty="0">
                <a:solidFill>
                  <a:schemeClr val="tx1"/>
                </a:solidFill>
              </a:rPr>
              <a:t>Geographic scope:   </a:t>
            </a:r>
            <a:r>
              <a:rPr lang="it-IT" sz="2000" dirty="0">
                <a:solidFill>
                  <a:srgbClr val="498FCF"/>
                </a:solidFill>
              </a:rPr>
              <a:t>Guayas region</a:t>
            </a:r>
            <a:r>
              <a:rPr lang="it-IT" sz="2000" dirty="0">
                <a:solidFill>
                  <a:schemeClr val="tx1"/>
                </a:solidFill>
              </a:rPr>
              <a:t>	 </a:t>
            </a:r>
          </a:p>
          <a:p>
            <a:r>
              <a:rPr lang="it-IT" sz="2000" dirty="0">
                <a:solidFill>
                  <a:schemeClr val="tx1"/>
                </a:solidFill>
              </a:rPr>
              <a:t>Reference year(s):    </a:t>
            </a:r>
            <a:r>
              <a:rPr lang="it-IT" sz="2000" dirty="0">
                <a:solidFill>
                  <a:srgbClr val="498FCF"/>
                </a:solidFill>
              </a:rPr>
              <a:t>2022</a:t>
            </a:r>
          </a:p>
          <a:p>
            <a:r>
              <a:rPr lang="it-IT" sz="2000" dirty="0">
                <a:solidFill>
                  <a:schemeClr val="tx1"/>
                </a:solidFill>
              </a:rPr>
              <a:t>Crop classes:</a:t>
            </a:r>
            <a:r>
              <a:rPr lang="it-IT" sz="2000" dirty="0">
                <a:solidFill>
                  <a:srgbClr val="498FCF"/>
                </a:solidFill>
              </a:rPr>
              <a:t>		    2  </a:t>
            </a:r>
          </a:p>
          <a:p>
            <a:r>
              <a:rPr lang="it-IT" sz="2000" dirty="0">
                <a:solidFill>
                  <a:schemeClr val="tx1"/>
                </a:solidFill>
              </a:rPr>
              <a:t>HiH sharing status:    </a:t>
            </a:r>
            <a:r>
              <a:rPr lang="it-IT" sz="2000" dirty="0">
                <a:solidFill>
                  <a:srgbClr val="FFC000"/>
                </a:solidFill>
              </a:rPr>
              <a:t>in progress</a:t>
            </a:r>
            <a:endParaRPr lang="it-IT" sz="2000" dirty="0">
              <a:solidFill>
                <a:srgbClr val="498FCF"/>
              </a:solidFill>
            </a:endParaRPr>
          </a:p>
          <a:p>
            <a:endParaRPr lang="it-IT" sz="2000" dirty="0">
              <a:solidFill>
                <a:srgbClr val="498FCF"/>
              </a:solidFill>
            </a:endParaRPr>
          </a:p>
        </p:txBody>
      </p:sp>
      <p:sp>
        <p:nvSpPr>
          <p:cNvPr id="14" name="TextBox 13">
            <a:extLst>
              <a:ext uri="{FF2B5EF4-FFF2-40B4-BE49-F238E27FC236}">
                <a16:creationId xmlns:a16="http://schemas.microsoft.com/office/drawing/2014/main" id="{8B2D9928-858C-64A9-7429-F43542C8D396}"/>
              </a:ext>
            </a:extLst>
          </p:cNvPr>
          <p:cNvSpPr txBox="1"/>
          <p:nvPr/>
        </p:nvSpPr>
        <p:spPr>
          <a:xfrm>
            <a:off x="4138723" y="6109315"/>
            <a:ext cx="4239733" cy="671915"/>
          </a:xfrm>
          <a:prstGeom prst="rect">
            <a:avLst/>
          </a:prstGeom>
          <a:noFill/>
        </p:spPr>
        <p:txBody>
          <a:bodyPr wrap="square">
            <a:spAutoFit/>
          </a:bodyPr>
          <a:lstStyle/>
          <a:p>
            <a:pPr marL="457200">
              <a:lnSpc>
                <a:spcPct val="107000"/>
              </a:lnSpc>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Rice yield prediction maps of winter (first season) in the Guayas.</a:t>
            </a:r>
            <a:endParaRPr lang="it-IT"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002083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AC6469-E964-54DF-95BD-B934DB00173B}"/>
              </a:ext>
            </a:extLst>
          </p:cNvPr>
          <p:cNvPicPr>
            <a:picLocks noChangeAspect="1"/>
          </p:cNvPicPr>
          <p:nvPr/>
        </p:nvPicPr>
        <p:blipFill rotWithShape="1">
          <a:blip r:embed="rId2"/>
          <a:srcRect l="10151" r="9033"/>
          <a:stretch/>
        </p:blipFill>
        <p:spPr>
          <a:xfrm>
            <a:off x="1775460" y="1987532"/>
            <a:ext cx="6515100" cy="4521616"/>
          </a:xfrm>
          <a:prstGeom prst="rect">
            <a:avLst/>
          </a:prstGeom>
        </p:spPr>
      </p:pic>
      <p:sp>
        <p:nvSpPr>
          <p:cNvPr id="11" name="Rectangle 10">
            <a:extLst>
              <a:ext uri="{FF2B5EF4-FFF2-40B4-BE49-F238E27FC236}">
                <a16:creationId xmlns:a16="http://schemas.microsoft.com/office/drawing/2014/main" id="{15F8EEB7-D6CB-CDA3-5C32-AA640092524B}"/>
              </a:ext>
            </a:extLst>
          </p:cNvPr>
          <p:cNvSpPr/>
          <p:nvPr/>
        </p:nvSpPr>
        <p:spPr>
          <a:xfrm>
            <a:off x="1638717" y="1544623"/>
            <a:ext cx="3706295"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solidFill>
                  <a:schemeClr val="tx1"/>
                </a:solidFill>
              </a:rPr>
              <a:t>Land Use map 2020   </a:t>
            </a:r>
          </a:p>
        </p:txBody>
      </p:sp>
      <p:pic>
        <p:nvPicPr>
          <p:cNvPr id="15" name="Picture 14">
            <a:extLst>
              <a:ext uri="{FF2B5EF4-FFF2-40B4-BE49-F238E27FC236}">
                <a16:creationId xmlns:a16="http://schemas.microsoft.com/office/drawing/2014/main" id="{6AFC299B-12CF-519E-DA11-DED75CD67D3F}"/>
              </a:ext>
            </a:extLst>
          </p:cNvPr>
          <p:cNvPicPr>
            <a:picLocks noChangeAspect="1"/>
          </p:cNvPicPr>
          <p:nvPr/>
        </p:nvPicPr>
        <p:blipFill rotWithShape="1">
          <a:blip r:embed="rId3"/>
          <a:srcRect r="15841"/>
          <a:stretch/>
        </p:blipFill>
        <p:spPr>
          <a:xfrm>
            <a:off x="0" y="1226820"/>
            <a:ext cx="1256377" cy="2682240"/>
          </a:xfrm>
          <a:prstGeom prst="rect">
            <a:avLst/>
          </a:prstGeom>
        </p:spPr>
      </p:pic>
      <p:pic>
        <p:nvPicPr>
          <p:cNvPr id="17" name="Picture 16">
            <a:extLst>
              <a:ext uri="{FF2B5EF4-FFF2-40B4-BE49-F238E27FC236}">
                <a16:creationId xmlns:a16="http://schemas.microsoft.com/office/drawing/2014/main" id="{19EEC27C-7AC1-615C-5150-C96C7349D54A}"/>
              </a:ext>
            </a:extLst>
          </p:cNvPr>
          <p:cNvPicPr>
            <a:picLocks noChangeAspect="1"/>
          </p:cNvPicPr>
          <p:nvPr/>
        </p:nvPicPr>
        <p:blipFill>
          <a:blip r:embed="rId4"/>
          <a:stretch>
            <a:fillRect/>
          </a:stretch>
        </p:blipFill>
        <p:spPr>
          <a:xfrm>
            <a:off x="49067" y="3909060"/>
            <a:ext cx="1398480" cy="2654258"/>
          </a:xfrm>
          <a:prstGeom prst="rect">
            <a:avLst/>
          </a:prstGeom>
        </p:spPr>
      </p:pic>
      <p:sp>
        <p:nvSpPr>
          <p:cNvPr id="18" name="Rectangle 17">
            <a:extLst>
              <a:ext uri="{FF2B5EF4-FFF2-40B4-BE49-F238E27FC236}">
                <a16:creationId xmlns:a16="http://schemas.microsoft.com/office/drawing/2014/main" id="{3D090A21-F87F-782A-570E-BBE56C834058}"/>
              </a:ext>
            </a:extLst>
          </p:cNvPr>
          <p:cNvSpPr/>
          <p:nvPr/>
        </p:nvSpPr>
        <p:spPr>
          <a:xfrm>
            <a:off x="8433136" y="5489290"/>
            <a:ext cx="5848601" cy="27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dirty="0">
                <a:solidFill>
                  <a:schemeClr val="tx1"/>
                </a:solidFill>
              </a:rPr>
              <a:t>Overall Accuracy:     </a:t>
            </a:r>
            <a:r>
              <a:rPr lang="it-IT" sz="2000" dirty="0">
                <a:solidFill>
                  <a:srgbClr val="498FCF"/>
                </a:solidFill>
              </a:rPr>
              <a:t>N/A</a:t>
            </a:r>
          </a:p>
          <a:p>
            <a:r>
              <a:rPr lang="it-IT" sz="2000" dirty="0">
                <a:solidFill>
                  <a:schemeClr val="tx1"/>
                </a:solidFill>
              </a:rPr>
              <a:t>Spatial Resolution:    </a:t>
            </a:r>
            <a:r>
              <a:rPr lang="it-IT" sz="2000" dirty="0">
                <a:solidFill>
                  <a:srgbClr val="498FCF"/>
                </a:solidFill>
              </a:rPr>
              <a:t>10 meters</a:t>
            </a:r>
          </a:p>
          <a:p>
            <a:r>
              <a:rPr lang="it-IT" sz="2000" dirty="0">
                <a:solidFill>
                  <a:schemeClr val="tx1"/>
                </a:solidFill>
              </a:rPr>
              <a:t>Geographic scope:   </a:t>
            </a:r>
            <a:r>
              <a:rPr lang="it-IT" sz="2000" dirty="0">
                <a:solidFill>
                  <a:srgbClr val="498FCF"/>
                </a:solidFill>
              </a:rPr>
              <a:t>National</a:t>
            </a:r>
            <a:r>
              <a:rPr lang="it-IT" sz="2000" dirty="0">
                <a:solidFill>
                  <a:schemeClr val="tx1"/>
                </a:solidFill>
              </a:rPr>
              <a:t> 	 </a:t>
            </a:r>
          </a:p>
          <a:p>
            <a:r>
              <a:rPr lang="it-IT" sz="2000" dirty="0">
                <a:solidFill>
                  <a:schemeClr val="tx1"/>
                </a:solidFill>
              </a:rPr>
              <a:t>Reference year(s):    </a:t>
            </a:r>
            <a:r>
              <a:rPr lang="it-IT" sz="2000" dirty="0">
                <a:solidFill>
                  <a:srgbClr val="498FCF"/>
                </a:solidFill>
              </a:rPr>
              <a:t>2020</a:t>
            </a:r>
          </a:p>
          <a:p>
            <a:r>
              <a:rPr lang="it-IT" sz="2000" dirty="0">
                <a:solidFill>
                  <a:schemeClr val="tx1"/>
                </a:solidFill>
              </a:rPr>
              <a:t>LU classes:</a:t>
            </a:r>
            <a:r>
              <a:rPr lang="it-IT" sz="2000" dirty="0">
                <a:solidFill>
                  <a:srgbClr val="498FCF"/>
                </a:solidFill>
              </a:rPr>
              <a:t>		    58  </a:t>
            </a:r>
          </a:p>
          <a:p>
            <a:r>
              <a:rPr lang="it-IT" sz="2000" dirty="0">
                <a:solidFill>
                  <a:schemeClr val="tx1"/>
                </a:solidFill>
              </a:rPr>
              <a:t>HiH sharing status:    </a:t>
            </a:r>
            <a:r>
              <a:rPr lang="it-IT" sz="2000" dirty="0">
                <a:solidFill>
                  <a:srgbClr val="FFC000"/>
                </a:solidFill>
              </a:rPr>
              <a:t>in progress</a:t>
            </a:r>
            <a:endParaRPr lang="it-IT" sz="2000" dirty="0">
              <a:solidFill>
                <a:srgbClr val="498FCF"/>
              </a:solidFill>
            </a:endParaRPr>
          </a:p>
          <a:p>
            <a:endParaRPr lang="it-IT" sz="2000" dirty="0">
              <a:solidFill>
                <a:srgbClr val="498FCF"/>
              </a:solidFill>
            </a:endParaRPr>
          </a:p>
        </p:txBody>
      </p:sp>
      <p:sp>
        <p:nvSpPr>
          <p:cNvPr id="19" name="Title 1">
            <a:extLst>
              <a:ext uri="{FF2B5EF4-FFF2-40B4-BE49-F238E27FC236}">
                <a16:creationId xmlns:a16="http://schemas.microsoft.com/office/drawing/2014/main" id="{C1709962-0B76-DFA2-0500-BEEC86731DAA}"/>
              </a:ext>
            </a:extLst>
          </p:cNvPr>
          <p:cNvSpPr txBox="1">
            <a:spLocks/>
          </p:cNvSpPr>
          <p:nvPr/>
        </p:nvSpPr>
        <p:spPr>
          <a:xfrm>
            <a:off x="661080" y="412727"/>
            <a:ext cx="9720072" cy="1499616"/>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it-IT" sz="3700" b="1" dirty="0">
                <a:solidFill>
                  <a:srgbClr val="498FCF"/>
                </a:solidFill>
              </a:rPr>
              <a:t>EL SALVADOR</a:t>
            </a:r>
          </a:p>
        </p:txBody>
      </p:sp>
      <p:pic>
        <p:nvPicPr>
          <p:cNvPr id="20" name="Picture 19" descr="Text&#10;&#10;Description automatically generated with medium confidence">
            <a:extLst>
              <a:ext uri="{FF2B5EF4-FFF2-40B4-BE49-F238E27FC236}">
                <a16:creationId xmlns:a16="http://schemas.microsoft.com/office/drawing/2014/main" id="{D28D47BC-CC1B-F099-9DAD-8D8597BAE9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1152" y="119941"/>
            <a:ext cx="1576387" cy="723900"/>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A28497CD-BC42-0428-9FC4-2FB52A1633D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307080" y="412727"/>
            <a:ext cx="641984" cy="431114"/>
          </a:xfrm>
          <a:prstGeom prst="rect">
            <a:avLst/>
          </a:prstGeom>
        </p:spPr>
      </p:pic>
    </p:spTree>
    <p:extLst>
      <p:ext uri="{BB962C8B-B14F-4D97-AF65-F5344CB8AC3E}">
        <p14:creationId xmlns:p14="http://schemas.microsoft.com/office/powerpoint/2010/main" val="31787415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194971-2F2D-44B0-8AE6-FF2DCCEE0A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5">
            <a:extLst>
              <a:ext uri="{FF2B5EF4-FFF2-40B4-BE49-F238E27FC236}">
                <a16:creationId xmlns:a16="http://schemas.microsoft.com/office/drawing/2014/main" id="{1FF9A61E-EB11-4C46-82E1-3E00A3B4B4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5E564EB3-35F2-4EFF-87DC-642DC020526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83E24CA-3560-4B77-9F4B-793BE2A6DEC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duotone>
                <a:schemeClr val="accent1">
                  <a:shade val="45000"/>
                  <a:satMod val="135000"/>
                </a:schemeClr>
                <a:prstClr val="white"/>
              </a:duotone>
            </a:blip>
            <a:srcRect/>
            <a:tile tx="-444500" ty="-127000" sx="50000" sy="50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36A995F0-906C-4573-A739-16EED217D8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9343" y="620720"/>
            <a:ext cx="6442480" cy="55931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F702A35D-6A8B-7056-D677-07EE86E121F3}"/>
              </a:ext>
            </a:extLst>
          </p:cNvPr>
          <p:cNvSpPr>
            <a:spLocks noGrp="1"/>
          </p:cNvSpPr>
          <p:nvPr>
            <p:ph type="title"/>
          </p:nvPr>
        </p:nvSpPr>
        <p:spPr>
          <a:xfrm>
            <a:off x="5590120" y="1105351"/>
            <a:ext cx="5477071" cy="3023981"/>
          </a:xfrm>
        </p:spPr>
        <p:txBody>
          <a:bodyPr vert="horz" lIns="91440" tIns="45720" rIns="91440" bIns="45720" rtlCol="0" anchor="b">
            <a:normAutofit/>
          </a:bodyPr>
          <a:lstStyle/>
          <a:p>
            <a:r>
              <a:rPr lang="it-IT" sz="4400" spc="200" dirty="0" smtClean="0">
                <a:solidFill>
                  <a:schemeClr val="bg1"/>
                </a:solidFill>
              </a:rPr>
              <a:t>Next steps</a:t>
            </a:r>
            <a:endParaRPr lang="en-US" sz="4400" spc="200" dirty="0">
              <a:solidFill>
                <a:schemeClr val="bg1"/>
              </a:solidFill>
            </a:endParaRPr>
          </a:p>
        </p:txBody>
      </p:sp>
      <p:cxnSp>
        <p:nvCxnSpPr>
          <p:cNvPr id="21" name="Straight Connector 20">
            <a:extLst>
              <a:ext uri="{FF2B5EF4-FFF2-40B4-BE49-F238E27FC236}">
                <a16:creationId xmlns:a16="http://schemas.microsoft.com/office/drawing/2014/main" id="{C3F5F06D-7250-43A5-9B61-0B7F1FD7E39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09960" y="4214336"/>
            <a:ext cx="51206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Logo, icon, company name&#10;&#10;Description automatically generated">
            <a:extLst>
              <a:ext uri="{FF2B5EF4-FFF2-40B4-BE49-F238E27FC236}">
                <a16:creationId xmlns:a16="http://schemas.microsoft.com/office/drawing/2014/main" id="{100B3452-636D-4DBF-3F41-6F2CE7BF4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2814" y="6086901"/>
            <a:ext cx="604671" cy="612045"/>
          </a:xfrm>
          <a:prstGeom prst="rect">
            <a:avLst/>
          </a:prstGeom>
        </p:spPr>
      </p:pic>
    </p:spTree>
    <p:extLst>
      <p:ext uri="{BB962C8B-B14F-4D97-AF65-F5344CB8AC3E}">
        <p14:creationId xmlns:p14="http://schemas.microsoft.com/office/powerpoint/2010/main" val="36568430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Slider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526" y="1216565"/>
            <a:ext cx="6911806" cy="2787544"/>
          </a:xfrm>
          <a:prstGeom prst="rect">
            <a:avLst/>
          </a:prstGeom>
          <a:noFill/>
          <a:ln>
            <a:solidFill>
              <a:srgbClr val="498FCF"/>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392" y="0"/>
            <a:ext cx="11917943" cy="923330"/>
          </a:xfrm>
          <a:prstGeom prst="rect">
            <a:avLst/>
          </a:prstGeom>
          <a:noFill/>
        </p:spPr>
        <p:txBody>
          <a:bodyPr wrap="none" rtlCol="0">
            <a:spAutoFit/>
          </a:bodyPr>
          <a:lstStyle/>
          <a:p>
            <a:r>
              <a:rPr lang="it-IT" sz="5400" cap="all" spc="100" dirty="0" smtClean="0">
                <a:solidFill>
                  <a:schemeClr val="accent5"/>
                </a:solidFill>
                <a:latin typeface="+mj-lt"/>
                <a:ea typeface="+mj-ea"/>
                <a:cs typeface="+mj-cs"/>
              </a:rPr>
              <a:t>Integrating standards and methods into the IGIF</a:t>
            </a:r>
            <a:endParaRPr lang="en-US" sz="5400" cap="all" spc="100" dirty="0">
              <a:solidFill>
                <a:schemeClr val="accent5"/>
              </a:solidFill>
              <a:latin typeface="+mj-lt"/>
              <a:ea typeface="+mj-ea"/>
              <a:cs typeface="+mj-cs"/>
            </a:endParaRPr>
          </a:p>
        </p:txBody>
      </p:sp>
      <p:sp>
        <p:nvSpPr>
          <p:cNvPr id="12" name="TextBox 11"/>
          <p:cNvSpPr txBox="1"/>
          <p:nvPr/>
        </p:nvSpPr>
        <p:spPr>
          <a:xfrm>
            <a:off x="7382577" y="1540374"/>
            <a:ext cx="4428821" cy="1569660"/>
          </a:xfrm>
          <a:prstGeom prst="rect">
            <a:avLst/>
          </a:prstGeom>
          <a:noFill/>
        </p:spPr>
        <p:txBody>
          <a:bodyPr wrap="square" rtlCol="0">
            <a:spAutoFit/>
          </a:bodyPr>
          <a:lstStyle/>
          <a:p>
            <a:pPr marL="285750" indent="-285750">
              <a:buFont typeface="Arial" panose="020B0604020202020204" pitchFamily="34" charset="0"/>
              <a:buChar char="•"/>
            </a:pPr>
            <a:r>
              <a:rPr lang="it-IT" sz="2400" dirty="0" smtClean="0"/>
              <a:t>Introduce standard methods for LCLU within the National Implementation Plan under the IGIF</a:t>
            </a:r>
            <a:endParaRPr lang="en-US" sz="2400" dirty="0"/>
          </a:p>
        </p:txBody>
      </p:sp>
      <p:sp>
        <p:nvSpPr>
          <p:cNvPr id="26" name="TextBox 25"/>
          <p:cNvSpPr txBox="1"/>
          <p:nvPr/>
        </p:nvSpPr>
        <p:spPr>
          <a:xfrm>
            <a:off x="7382577" y="3475205"/>
            <a:ext cx="4428821" cy="1569660"/>
          </a:xfrm>
          <a:prstGeom prst="rect">
            <a:avLst/>
          </a:prstGeom>
          <a:noFill/>
        </p:spPr>
        <p:txBody>
          <a:bodyPr wrap="square" rtlCol="0">
            <a:spAutoFit/>
          </a:bodyPr>
          <a:lstStyle/>
          <a:p>
            <a:pPr marL="285750" indent="-285750">
              <a:buFont typeface="Arial" panose="020B0604020202020204" pitchFamily="34" charset="0"/>
              <a:buChar char="•"/>
            </a:pPr>
            <a:r>
              <a:rPr lang="it-IT" sz="2400" dirty="0" smtClean="0"/>
              <a:t>Develop guidelines and standards for geospatially integrated field  surveys and national census </a:t>
            </a:r>
            <a:endParaRPr lang="en-US" sz="2400" dirty="0"/>
          </a:p>
        </p:txBody>
      </p:sp>
    </p:spTree>
    <p:extLst>
      <p:ext uri="{BB962C8B-B14F-4D97-AF65-F5344CB8AC3E}">
        <p14:creationId xmlns:p14="http://schemas.microsoft.com/office/powerpoint/2010/main" val="407009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E345F-BFD0-441D-8657-1E8E97B6F369}"/>
              </a:ext>
            </a:extLst>
          </p:cNvPr>
          <p:cNvSpPr>
            <a:spLocks noGrp="1"/>
          </p:cNvSpPr>
          <p:nvPr>
            <p:ph type="title"/>
          </p:nvPr>
        </p:nvSpPr>
        <p:spPr>
          <a:xfrm>
            <a:off x="4975554" y="2572185"/>
            <a:ext cx="2882571" cy="1499616"/>
          </a:xfrm>
        </p:spPr>
        <p:txBody>
          <a:bodyPr>
            <a:normAutofit/>
          </a:bodyPr>
          <a:lstStyle/>
          <a:p>
            <a:r>
              <a:rPr lang="en-US" sz="3700" b="1" dirty="0">
                <a:solidFill>
                  <a:srgbClr val="498FCF"/>
                </a:solidFill>
              </a:rPr>
              <a:t>Thank you</a:t>
            </a:r>
            <a:endParaRPr lang="en-BE" sz="3700" dirty="0"/>
          </a:p>
        </p:txBody>
      </p:sp>
    </p:spTree>
    <p:extLst>
      <p:ext uri="{BB962C8B-B14F-4D97-AF65-F5344CB8AC3E}">
        <p14:creationId xmlns:p14="http://schemas.microsoft.com/office/powerpoint/2010/main" val="5536732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A5D92-B3EE-4284-834C-084916F512F0}"/>
              </a:ext>
            </a:extLst>
          </p:cNvPr>
          <p:cNvSpPr>
            <a:spLocks noGrp="1"/>
          </p:cNvSpPr>
          <p:nvPr>
            <p:ph type="title"/>
          </p:nvPr>
        </p:nvSpPr>
        <p:spPr>
          <a:xfrm>
            <a:off x="800832" y="418"/>
            <a:ext cx="7493043" cy="1499616"/>
          </a:xfrm>
        </p:spPr>
        <p:txBody>
          <a:bodyPr>
            <a:normAutofit/>
          </a:bodyPr>
          <a:lstStyle/>
          <a:p>
            <a:r>
              <a:rPr lang="it-IT" sz="3700" b="1" dirty="0">
                <a:solidFill>
                  <a:srgbClr val="498FCF"/>
                </a:solidFill>
              </a:rPr>
              <a:t>Scope of </a:t>
            </a:r>
            <a:r>
              <a:rPr lang="it-IT" sz="3700" b="1" dirty="0" smtClean="0">
                <a:solidFill>
                  <a:srgbClr val="498FCF"/>
                </a:solidFill>
              </a:rPr>
              <a:t>EOSTAT:</a:t>
            </a:r>
            <a:endParaRPr lang="en-BE" sz="3700" b="1" dirty="0">
              <a:solidFill>
                <a:srgbClr val="498FCF"/>
              </a:solidFill>
            </a:endParaRPr>
          </a:p>
        </p:txBody>
      </p:sp>
      <p:sp>
        <p:nvSpPr>
          <p:cNvPr id="3" name="Content Placeholder 2">
            <a:extLst>
              <a:ext uri="{FF2B5EF4-FFF2-40B4-BE49-F238E27FC236}">
                <a16:creationId xmlns:a16="http://schemas.microsoft.com/office/drawing/2014/main" id="{4AA7A14E-1FF0-4921-A106-6CEF56B59991}"/>
              </a:ext>
            </a:extLst>
          </p:cNvPr>
          <p:cNvSpPr>
            <a:spLocks noGrp="1"/>
          </p:cNvSpPr>
          <p:nvPr>
            <p:ph idx="1"/>
          </p:nvPr>
        </p:nvSpPr>
        <p:spPr>
          <a:xfrm>
            <a:off x="800832" y="1751110"/>
            <a:ext cx="7985620" cy="4803775"/>
          </a:xfrm>
        </p:spPr>
        <p:txBody>
          <a:bodyPr>
            <a:normAutofit/>
          </a:bodyPr>
          <a:lstStyle/>
          <a:p>
            <a:pPr marL="0" indent="0">
              <a:buNone/>
            </a:pPr>
            <a:r>
              <a:rPr lang="it-IT" dirty="0"/>
              <a:t>Land cover mapping</a:t>
            </a:r>
          </a:p>
          <a:p>
            <a:pPr marL="0" indent="0">
              <a:buNone/>
            </a:pPr>
            <a:endParaRPr lang="it-IT" dirty="0"/>
          </a:p>
          <a:p>
            <a:pPr marL="0" indent="0">
              <a:buNone/>
            </a:pPr>
            <a:endParaRPr lang="it-IT" dirty="0"/>
          </a:p>
          <a:p>
            <a:pPr marL="0" indent="0">
              <a:buNone/>
            </a:pPr>
            <a:endParaRPr lang="it-IT" dirty="0"/>
          </a:p>
          <a:p>
            <a:pPr marL="0" indent="0">
              <a:buNone/>
            </a:pPr>
            <a:r>
              <a:rPr lang="it-IT" dirty="0"/>
              <a:t>Crop type mapping</a:t>
            </a:r>
          </a:p>
          <a:p>
            <a:pPr marL="0" indent="0">
              <a:buNone/>
            </a:pPr>
            <a:endParaRPr lang="it-IT" dirty="0"/>
          </a:p>
          <a:p>
            <a:pPr marL="0" indent="0">
              <a:buNone/>
            </a:pPr>
            <a:endParaRPr lang="it-IT" dirty="0"/>
          </a:p>
          <a:p>
            <a:pPr marL="0" indent="0">
              <a:buNone/>
            </a:pPr>
            <a:endParaRPr lang="it-IT" dirty="0"/>
          </a:p>
          <a:p>
            <a:pPr marL="0" indent="0">
              <a:buNone/>
            </a:pPr>
            <a:r>
              <a:rPr lang="it-IT" dirty="0"/>
              <a:t>Crop yield mapping </a:t>
            </a:r>
            <a:endParaRPr lang="en-BE" dirty="0"/>
          </a:p>
          <a:p>
            <a:pPr lvl="1"/>
            <a:endParaRPr lang="en-BE" dirty="0"/>
          </a:p>
        </p:txBody>
      </p:sp>
      <p:grpSp>
        <p:nvGrpSpPr>
          <p:cNvPr id="6" name="Group 5">
            <a:extLst>
              <a:ext uri="{FF2B5EF4-FFF2-40B4-BE49-F238E27FC236}">
                <a16:creationId xmlns:a16="http://schemas.microsoft.com/office/drawing/2014/main" id="{D3E7DF47-E84A-4ABC-9CA7-EC0A934D45DC}"/>
              </a:ext>
            </a:extLst>
          </p:cNvPr>
          <p:cNvGrpSpPr/>
          <p:nvPr/>
        </p:nvGrpSpPr>
        <p:grpSpPr>
          <a:xfrm>
            <a:off x="3182378" y="2301695"/>
            <a:ext cx="4730693" cy="3916097"/>
            <a:chOff x="3210149" y="2696533"/>
            <a:chExt cx="6128522" cy="4619967"/>
          </a:xfrm>
        </p:grpSpPr>
        <p:pic>
          <p:nvPicPr>
            <p:cNvPr id="4" name="Picture 2" descr="Crop Type Map – Sentinel-2 for Agriculture">
              <a:extLst>
                <a:ext uri="{FF2B5EF4-FFF2-40B4-BE49-F238E27FC236}">
                  <a16:creationId xmlns:a16="http://schemas.microsoft.com/office/drawing/2014/main" id="{F6C36842-66CD-4ECE-AC85-7495B624B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149" y="3774184"/>
              <a:ext cx="248602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Yield maps in Precision Agriculture - Aspexit">
              <a:extLst>
                <a:ext uri="{FF2B5EF4-FFF2-40B4-BE49-F238E27FC236}">
                  <a16:creationId xmlns:a16="http://schemas.microsoft.com/office/drawing/2014/main" id="{67568135-2BC5-4F19-9BCF-A1A9E4E4AF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2068" y="5673894"/>
              <a:ext cx="1894106" cy="16426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AA48B3A-336C-4FC0-A5C8-F35F76282A1E}"/>
                </a:ext>
              </a:extLst>
            </p:cNvPr>
            <p:cNvSpPr/>
            <p:nvPr/>
          </p:nvSpPr>
          <p:spPr>
            <a:xfrm>
              <a:off x="7119346" y="3536493"/>
              <a:ext cx="2219325" cy="2227982"/>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Agricultural Statistics (Acreage and Yield)</a:t>
              </a:r>
            </a:p>
            <a:p>
              <a:pPr algn="ctr"/>
              <a:r>
                <a:rPr lang="it-IT" dirty="0"/>
                <a:t>Environemntal Statistics</a:t>
              </a:r>
            </a:p>
          </p:txBody>
        </p:sp>
        <p:cxnSp>
          <p:nvCxnSpPr>
            <p:cNvPr id="9" name="Straight Arrow Connector 8">
              <a:extLst>
                <a:ext uri="{FF2B5EF4-FFF2-40B4-BE49-F238E27FC236}">
                  <a16:creationId xmlns:a16="http://schemas.microsoft.com/office/drawing/2014/main" id="{C23FD3E8-CFBF-410E-9EC2-4B4C1763AD86}"/>
                </a:ext>
              </a:extLst>
            </p:cNvPr>
            <p:cNvCxnSpPr/>
            <p:nvPr/>
          </p:nvCxnSpPr>
          <p:spPr>
            <a:xfrm>
              <a:off x="5836092" y="2696533"/>
              <a:ext cx="1061275" cy="1406236"/>
            </a:xfrm>
            <a:prstGeom prst="straightConnector1">
              <a:avLst/>
            </a:prstGeom>
            <a:ln w="38100">
              <a:solidFill>
                <a:srgbClr val="498FC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5D34CBC-6F60-40A8-A228-A53E00B122CC}"/>
                </a:ext>
              </a:extLst>
            </p:cNvPr>
            <p:cNvCxnSpPr>
              <a:cxnSpLocks/>
              <a:stCxn id="4" idx="3"/>
            </p:cNvCxnSpPr>
            <p:nvPr/>
          </p:nvCxnSpPr>
          <p:spPr>
            <a:xfrm>
              <a:off x="5696174" y="4650484"/>
              <a:ext cx="1267997" cy="0"/>
            </a:xfrm>
            <a:prstGeom prst="straightConnector1">
              <a:avLst/>
            </a:prstGeom>
            <a:ln w="38100">
              <a:solidFill>
                <a:srgbClr val="498FC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32970C4-3B77-4207-AC4B-AA04AD62B7C7}"/>
                </a:ext>
              </a:extLst>
            </p:cNvPr>
            <p:cNvCxnSpPr>
              <a:cxnSpLocks/>
            </p:cNvCxnSpPr>
            <p:nvPr/>
          </p:nvCxnSpPr>
          <p:spPr>
            <a:xfrm flipV="1">
              <a:off x="5799534" y="5607719"/>
              <a:ext cx="1164637" cy="1319297"/>
            </a:xfrm>
            <a:prstGeom prst="straightConnector1">
              <a:avLst/>
            </a:prstGeom>
            <a:ln w="38100">
              <a:solidFill>
                <a:srgbClr val="498FCF"/>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Content Placeholder 2">
            <a:extLst>
              <a:ext uri="{FF2B5EF4-FFF2-40B4-BE49-F238E27FC236}">
                <a16:creationId xmlns:a16="http://schemas.microsoft.com/office/drawing/2014/main" id="{DF4531BC-F837-60DC-C231-1071914A25E9}"/>
              </a:ext>
            </a:extLst>
          </p:cNvPr>
          <p:cNvSpPr txBox="1">
            <a:spLocks/>
          </p:cNvSpPr>
          <p:nvPr/>
        </p:nvSpPr>
        <p:spPr>
          <a:xfrm>
            <a:off x="8076457" y="274094"/>
            <a:ext cx="4101325" cy="4023360"/>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it-IT" b="1" dirty="0"/>
              <a:t>Actvities</a:t>
            </a:r>
          </a:p>
          <a:p>
            <a:pPr marL="457200" indent="-457200">
              <a:buFont typeface="+mj-lt"/>
              <a:buAutoNum type="arabicPeriod"/>
            </a:pPr>
            <a:r>
              <a:rPr lang="it-IT" dirty="0"/>
              <a:t>Deployment of land </a:t>
            </a:r>
            <a:r>
              <a:rPr lang="it-IT" dirty="0" smtClean="0"/>
              <a:t>cover and land use using GEE,  </a:t>
            </a:r>
            <a:r>
              <a:rPr lang="it-IT" dirty="0"/>
              <a:t>DE </a:t>
            </a:r>
            <a:r>
              <a:rPr lang="it-IT" dirty="0" smtClean="0"/>
              <a:t>Africa, Sent2Agri</a:t>
            </a:r>
            <a:endParaRPr lang="it-IT" dirty="0"/>
          </a:p>
          <a:p>
            <a:pPr marL="457200" indent="-457200">
              <a:buFont typeface="+mj-lt"/>
              <a:buAutoNum type="arabicPeriod"/>
            </a:pPr>
            <a:r>
              <a:rPr lang="it-IT" dirty="0"/>
              <a:t>Survey design and In-situ data support (</a:t>
            </a:r>
            <a:r>
              <a:rPr lang="it-IT" dirty="0">
                <a:hlinkClick r:id="rId5" action="ppaction://hlinkfile"/>
              </a:rPr>
              <a:t>example</a:t>
            </a:r>
            <a:r>
              <a:rPr lang="it-IT" dirty="0" smtClean="0"/>
              <a:t>) </a:t>
            </a:r>
            <a:endParaRPr lang="it-IT" dirty="0"/>
          </a:p>
          <a:p>
            <a:pPr marL="457200" indent="-457200">
              <a:buFont typeface="+mj-lt"/>
              <a:buAutoNum type="arabicPeriod"/>
            </a:pPr>
            <a:r>
              <a:rPr lang="it-IT" dirty="0"/>
              <a:t>Testing and validation in the field </a:t>
            </a:r>
          </a:p>
          <a:p>
            <a:pPr marL="457200" indent="-457200">
              <a:buFont typeface="+mj-lt"/>
              <a:buAutoNum type="arabicPeriod"/>
            </a:pPr>
            <a:r>
              <a:rPr lang="it-IT" dirty="0"/>
              <a:t>Production of validated maps and statistics</a:t>
            </a:r>
          </a:p>
          <a:p>
            <a:pPr marL="457200" indent="-457200">
              <a:buFont typeface="+mj-lt"/>
              <a:buAutoNum type="arabicPeriod"/>
            </a:pPr>
            <a:r>
              <a:rPr lang="it-IT" dirty="0"/>
              <a:t>Training</a:t>
            </a:r>
          </a:p>
          <a:p>
            <a:endParaRPr lang="it-IT" b="1" dirty="0"/>
          </a:p>
          <a:p>
            <a:endParaRPr lang="en-BE" dirty="0"/>
          </a:p>
          <a:p>
            <a:pPr marL="0" indent="0">
              <a:buNone/>
            </a:pPr>
            <a:endParaRPr lang="en-BE" dirty="0"/>
          </a:p>
        </p:txBody>
      </p:sp>
      <p:sp>
        <p:nvSpPr>
          <p:cNvPr id="14" name="TextBox 13">
            <a:extLst>
              <a:ext uri="{FF2B5EF4-FFF2-40B4-BE49-F238E27FC236}">
                <a16:creationId xmlns:a16="http://schemas.microsoft.com/office/drawing/2014/main" id="{6D4DBA95-11F9-19FA-69E3-8A37451D7434}"/>
              </a:ext>
            </a:extLst>
          </p:cNvPr>
          <p:cNvSpPr txBox="1"/>
          <p:nvPr/>
        </p:nvSpPr>
        <p:spPr>
          <a:xfrm>
            <a:off x="800832" y="1123146"/>
            <a:ext cx="6096000" cy="461665"/>
          </a:xfrm>
          <a:prstGeom prst="rect">
            <a:avLst/>
          </a:prstGeom>
          <a:noFill/>
        </p:spPr>
        <p:txBody>
          <a:bodyPr wrap="square">
            <a:spAutoFit/>
          </a:bodyPr>
          <a:lstStyle/>
          <a:p>
            <a:r>
              <a:rPr lang="it-IT" sz="2400" b="1" dirty="0"/>
              <a:t>Scope of work</a:t>
            </a:r>
            <a:endParaRPr lang="it-IT" sz="2400" dirty="0"/>
          </a:p>
        </p:txBody>
      </p:sp>
      <p:sp>
        <p:nvSpPr>
          <p:cNvPr id="18" name="Content Placeholder 2">
            <a:extLst>
              <a:ext uri="{FF2B5EF4-FFF2-40B4-BE49-F238E27FC236}">
                <a16:creationId xmlns:a16="http://schemas.microsoft.com/office/drawing/2014/main" id="{F8772C28-8BA3-F78B-8A1B-B897B2892448}"/>
              </a:ext>
            </a:extLst>
          </p:cNvPr>
          <p:cNvSpPr txBox="1">
            <a:spLocks/>
          </p:cNvSpPr>
          <p:nvPr/>
        </p:nvSpPr>
        <p:spPr>
          <a:xfrm>
            <a:off x="8274228" y="4372056"/>
            <a:ext cx="4101325"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it-IT" sz="2400" b="1" dirty="0"/>
              <a:t>Main </a:t>
            </a:r>
            <a:r>
              <a:rPr lang="it-IT" sz="2400" b="1" dirty="0" smtClean="0"/>
              <a:t>stakeholders</a:t>
            </a:r>
          </a:p>
          <a:p>
            <a:pPr marL="0" indent="0">
              <a:buNone/>
            </a:pPr>
            <a:r>
              <a:rPr lang="it-IT" sz="2400" dirty="0" smtClean="0"/>
              <a:t>NSO’s</a:t>
            </a:r>
          </a:p>
          <a:p>
            <a:pPr marL="0" indent="0">
              <a:buNone/>
            </a:pPr>
            <a:r>
              <a:rPr lang="it-IT" sz="2400" dirty="0" smtClean="0"/>
              <a:t>Ministry of Agriculture</a:t>
            </a:r>
          </a:p>
          <a:p>
            <a:pPr marL="0" indent="0">
              <a:buNone/>
            </a:pPr>
            <a:r>
              <a:rPr lang="it-IT" sz="2400" dirty="0" smtClean="0"/>
              <a:t>Ministry of Environment</a:t>
            </a:r>
          </a:p>
          <a:p>
            <a:pPr marL="0" indent="0">
              <a:buNone/>
            </a:pPr>
            <a:r>
              <a:rPr lang="it-IT" sz="2400" dirty="0" smtClean="0"/>
              <a:t>Land management and plannig</a:t>
            </a:r>
            <a:endParaRPr lang="it-IT" dirty="0"/>
          </a:p>
          <a:p>
            <a:endParaRPr lang="en-BE" dirty="0"/>
          </a:p>
        </p:txBody>
      </p:sp>
      <p:pic>
        <p:nvPicPr>
          <p:cNvPr id="15" name="Picture 14">
            <a:extLst>
              <a:ext uri="{FF2B5EF4-FFF2-40B4-BE49-F238E27FC236}">
                <a16:creationId xmlns:a16="http://schemas.microsoft.com/office/drawing/2014/main" id="{319BB1F9-F9D1-C9F1-BC57-1763841F006F}"/>
              </a:ext>
            </a:extLst>
          </p:cNvPr>
          <p:cNvPicPr>
            <a:picLocks noChangeAspect="1"/>
          </p:cNvPicPr>
          <p:nvPr/>
        </p:nvPicPr>
        <p:blipFill>
          <a:blip r:embed="rId6"/>
          <a:stretch>
            <a:fillRect/>
          </a:stretch>
        </p:blipFill>
        <p:spPr>
          <a:xfrm>
            <a:off x="3350115" y="1213417"/>
            <a:ext cx="1805263" cy="1485581"/>
          </a:xfrm>
          <a:prstGeom prst="rect">
            <a:avLst/>
          </a:prstGeom>
        </p:spPr>
      </p:pic>
    </p:spTree>
    <p:extLst>
      <p:ext uri="{BB962C8B-B14F-4D97-AF65-F5344CB8AC3E}">
        <p14:creationId xmlns:p14="http://schemas.microsoft.com/office/powerpoint/2010/main" val="920672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194971-2F2D-44B0-8AE6-FF2DCCEE0A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5">
            <a:extLst>
              <a:ext uri="{FF2B5EF4-FFF2-40B4-BE49-F238E27FC236}">
                <a16:creationId xmlns:a16="http://schemas.microsoft.com/office/drawing/2014/main" id="{1FF9A61E-EB11-4C46-82E1-3E00A3B4B4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5E564EB3-35F2-4EFF-87DC-642DC020526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83E24CA-3560-4B77-9F4B-793BE2A6DEC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duotone>
                <a:schemeClr val="accent1">
                  <a:shade val="45000"/>
                  <a:satMod val="135000"/>
                </a:schemeClr>
                <a:prstClr val="white"/>
              </a:duotone>
            </a:blip>
            <a:srcRect/>
            <a:tile tx="-444500" ty="-127000" sx="50000" sy="50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36A995F0-906C-4573-A739-16EED217D8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9343" y="620720"/>
            <a:ext cx="6442480" cy="55931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F702A35D-6A8B-7056-D677-07EE86E121F3}"/>
              </a:ext>
            </a:extLst>
          </p:cNvPr>
          <p:cNvSpPr>
            <a:spLocks noGrp="1"/>
          </p:cNvSpPr>
          <p:nvPr>
            <p:ph type="title"/>
          </p:nvPr>
        </p:nvSpPr>
        <p:spPr>
          <a:xfrm>
            <a:off x="5592047" y="329923"/>
            <a:ext cx="5477071" cy="3023981"/>
          </a:xfrm>
        </p:spPr>
        <p:txBody>
          <a:bodyPr vert="horz" lIns="91440" tIns="45720" rIns="91440" bIns="45720" rtlCol="0" anchor="b">
            <a:normAutofit/>
          </a:bodyPr>
          <a:lstStyle/>
          <a:p>
            <a:r>
              <a:rPr lang="en-US" sz="4400" spc="200" dirty="0">
                <a:solidFill>
                  <a:schemeClr val="bg1"/>
                </a:solidFill>
              </a:rPr>
              <a:t>Relevance of land cover and crop </a:t>
            </a:r>
            <a:r>
              <a:rPr lang="en-US" sz="4400" spc="200" dirty="0" smtClean="0">
                <a:solidFill>
                  <a:schemeClr val="bg1"/>
                </a:solidFill>
              </a:rPr>
              <a:t>maps</a:t>
            </a:r>
            <a:endParaRPr lang="en-US" sz="4400" spc="200" dirty="0">
              <a:solidFill>
                <a:schemeClr val="bg1"/>
              </a:solidFill>
            </a:endParaRPr>
          </a:p>
        </p:txBody>
      </p:sp>
      <p:cxnSp>
        <p:nvCxnSpPr>
          <p:cNvPr id="21" name="Straight Connector 20">
            <a:extLst>
              <a:ext uri="{FF2B5EF4-FFF2-40B4-BE49-F238E27FC236}">
                <a16:creationId xmlns:a16="http://schemas.microsoft.com/office/drawing/2014/main" id="{C3F5F06D-7250-43A5-9B61-0B7F1FD7E39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09960" y="4214336"/>
            <a:ext cx="51206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Logo, icon, company name&#10;&#10;Description automatically generated">
            <a:extLst>
              <a:ext uri="{FF2B5EF4-FFF2-40B4-BE49-F238E27FC236}">
                <a16:creationId xmlns:a16="http://schemas.microsoft.com/office/drawing/2014/main" id="{100B3452-636D-4DBF-3F41-6F2CE7BF4D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040" y="5875116"/>
            <a:ext cx="857508" cy="867965"/>
          </a:xfrm>
          <a:prstGeom prst="rect">
            <a:avLst/>
          </a:prstGeom>
        </p:spPr>
      </p:pic>
      <p:pic>
        <p:nvPicPr>
          <p:cNvPr id="12" name="Picture 11">
            <a:extLst>
              <a:ext uri="{FF2B5EF4-FFF2-40B4-BE49-F238E27FC236}">
                <a16:creationId xmlns:a16="http://schemas.microsoft.com/office/drawing/2014/main" id="{D206AC07-D1C2-ED44-E169-A455EF521141}"/>
              </a:ext>
            </a:extLst>
          </p:cNvPr>
          <p:cNvPicPr>
            <a:picLocks noChangeAspect="1"/>
          </p:cNvPicPr>
          <p:nvPr/>
        </p:nvPicPr>
        <p:blipFill>
          <a:blip r:embed="rId5"/>
          <a:stretch>
            <a:fillRect/>
          </a:stretch>
        </p:blipFill>
        <p:spPr>
          <a:xfrm>
            <a:off x="1305588" y="6213883"/>
            <a:ext cx="1988385" cy="504098"/>
          </a:xfrm>
          <a:prstGeom prst="rect">
            <a:avLst/>
          </a:prstGeom>
        </p:spPr>
      </p:pic>
    </p:spTree>
    <p:extLst>
      <p:ext uri="{BB962C8B-B14F-4D97-AF65-F5344CB8AC3E}">
        <p14:creationId xmlns:p14="http://schemas.microsoft.com/office/powerpoint/2010/main" val="5491184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08D14-FCFD-C551-DAD4-41925771283B}"/>
              </a:ext>
            </a:extLst>
          </p:cNvPr>
          <p:cNvSpPr>
            <a:spLocks noGrp="1"/>
          </p:cNvSpPr>
          <p:nvPr>
            <p:ph type="title"/>
          </p:nvPr>
        </p:nvSpPr>
        <p:spPr>
          <a:xfrm>
            <a:off x="190210" y="508417"/>
            <a:ext cx="5256358" cy="1499616"/>
          </a:xfrm>
          <a:solidFill>
            <a:schemeClr val="bg1"/>
          </a:solidFill>
        </p:spPr>
        <p:txBody>
          <a:bodyPr>
            <a:normAutofit fontScale="90000"/>
          </a:bodyPr>
          <a:lstStyle/>
          <a:p>
            <a:r>
              <a:rPr lang="it-IT" sz="4400" dirty="0">
                <a:solidFill>
                  <a:schemeClr val="accent5"/>
                </a:solidFill>
              </a:rPr>
              <a:t>land cover &amp; land use data are fundamental</a:t>
            </a:r>
            <a:r>
              <a:rPr lang="it-IT" sz="4000" dirty="0"/>
              <a:t/>
            </a:r>
            <a:br>
              <a:rPr lang="it-IT" sz="4000" dirty="0"/>
            </a:br>
            <a:r>
              <a:rPr lang="en-US" sz="3700" b="1" dirty="0">
                <a:solidFill>
                  <a:srgbClr val="498FCF"/>
                </a:solidFill>
              </a:rPr>
              <a:t> </a:t>
            </a:r>
            <a:endParaRPr lang="it-IT" sz="3700" b="1" dirty="0">
              <a:solidFill>
                <a:srgbClr val="498FCF"/>
              </a:solidFill>
            </a:endParaRPr>
          </a:p>
        </p:txBody>
      </p:sp>
      <p:sp>
        <p:nvSpPr>
          <p:cNvPr id="3" name="Content Placeholder 2">
            <a:extLst>
              <a:ext uri="{FF2B5EF4-FFF2-40B4-BE49-F238E27FC236}">
                <a16:creationId xmlns:a16="http://schemas.microsoft.com/office/drawing/2014/main" id="{5F9DFD61-C0E0-7539-EC09-9F0A99C87FA5}"/>
              </a:ext>
            </a:extLst>
          </p:cNvPr>
          <p:cNvSpPr>
            <a:spLocks noGrp="1"/>
          </p:cNvSpPr>
          <p:nvPr>
            <p:ph idx="1"/>
          </p:nvPr>
        </p:nvSpPr>
        <p:spPr>
          <a:xfrm>
            <a:off x="342226" y="1412877"/>
            <a:ext cx="4900857" cy="4023360"/>
          </a:xfrm>
        </p:spPr>
        <p:txBody>
          <a:bodyPr>
            <a:noAutofit/>
          </a:bodyPr>
          <a:lstStyle/>
          <a:p>
            <a:pPr marL="0" indent="0" algn="just">
              <a:buNone/>
            </a:pPr>
            <a:endParaRPr lang="it-IT" sz="2600" b="0" i="0" u="none" strike="noStrike" baseline="0" dirty="0">
              <a:solidFill>
                <a:srgbClr val="000000"/>
              </a:solidFill>
              <a:latin typeface="Calibri" panose="020F0502020204030204" pitchFamily="34" charset="0"/>
            </a:endParaRPr>
          </a:p>
          <a:p>
            <a:pPr marL="0" indent="0" algn="just">
              <a:buNone/>
            </a:pPr>
            <a:r>
              <a:rPr lang="en-US" sz="2600" b="1" dirty="0">
                <a:solidFill>
                  <a:srgbClr val="000000"/>
                </a:solidFill>
                <a:latin typeface="Calibri" panose="020F0502020204030204" pitchFamily="34" charset="0"/>
              </a:rPr>
              <a:t>Land cover </a:t>
            </a:r>
            <a:r>
              <a:rPr lang="en-US" sz="2600" dirty="0">
                <a:solidFill>
                  <a:srgbClr val="000000"/>
                </a:solidFill>
                <a:latin typeface="Calibri" panose="020F0502020204030204" pitchFamily="34" charset="0"/>
              </a:rPr>
              <a:t>and </a:t>
            </a:r>
            <a:r>
              <a:rPr lang="en-US" sz="2600" b="1" dirty="0">
                <a:solidFill>
                  <a:srgbClr val="000000"/>
                </a:solidFill>
                <a:latin typeface="Calibri" panose="020F0502020204030204" pitchFamily="34" charset="0"/>
              </a:rPr>
              <a:t>land use </a:t>
            </a:r>
            <a:r>
              <a:rPr lang="en-US" sz="2600" dirty="0">
                <a:solidFill>
                  <a:srgbClr val="000000"/>
                </a:solidFill>
                <a:latin typeface="Calibri" panose="020F0502020204030204" pitchFamily="34" charset="0"/>
              </a:rPr>
              <a:t>data have been </a:t>
            </a:r>
            <a:r>
              <a:rPr lang="it-IT" sz="2600" dirty="0">
                <a:solidFill>
                  <a:srgbClr val="000000"/>
                </a:solidFill>
                <a:latin typeface="Calibri" panose="020F0502020204030204" pitchFamily="34" charset="0"/>
              </a:rPr>
              <a:t>included in the list of the</a:t>
            </a:r>
            <a:r>
              <a:rPr lang="en-US" sz="2600" dirty="0">
                <a:solidFill>
                  <a:srgbClr val="000000"/>
                </a:solidFill>
                <a:latin typeface="Calibri" panose="020F0502020204030204" pitchFamily="34" charset="0"/>
              </a:rPr>
              <a:t> </a:t>
            </a:r>
            <a:r>
              <a:rPr lang="en-US" sz="2600" u="sng" dirty="0">
                <a:solidFill>
                  <a:srgbClr val="000000"/>
                </a:solidFill>
                <a:latin typeface="Calibri" panose="020F0502020204030204" pitchFamily="34" charset="0"/>
              </a:rPr>
              <a:t>global fundamental geospatial data themes </a:t>
            </a:r>
            <a:r>
              <a:rPr lang="en-US" sz="2600" dirty="0">
                <a:solidFill>
                  <a:srgbClr val="000000"/>
                </a:solidFill>
                <a:latin typeface="Calibri" panose="020F0502020204030204" pitchFamily="34" charset="0"/>
              </a:rPr>
              <a:t>by the Committee of Experts on Global Geospatial Information Management in 2018 (</a:t>
            </a:r>
            <a:r>
              <a:rPr lang="it-IT" sz="2600" dirty="0">
                <a:solidFill>
                  <a:srgbClr val="000000"/>
                </a:solidFill>
                <a:latin typeface="Calibri" panose="020F0502020204030204" pitchFamily="34" charset="0"/>
              </a:rPr>
              <a:t>E/C.20/2018/7/Add.1).</a:t>
            </a:r>
            <a:endParaRPr lang="en-US" sz="2600" dirty="0">
              <a:solidFill>
                <a:srgbClr val="000000"/>
              </a:solidFill>
              <a:latin typeface="Calibri" panose="020F0502020204030204" pitchFamily="34" charset="0"/>
            </a:endParaRPr>
          </a:p>
          <a:p>
            <a:pPr marL="0" indent="0" algn="just">
              <a:buNone/>
            </a:pPr>
            <a:endParaRPr lang="it-IT" sz="2600" b="0" i="0" u="none" strike="noStrike" baseline="0" dirty="0">
              <a:solidFill>
                <a:srgbClr val="000000"/>
              </a:solidFill>
              <a:latin typeface="Times New Roman" panose="02020603050405020304" pitchFamily="18" charset="0"/>
            </a:endParaRPr>
          </a:p>
          <a:p>
            <a:pPr marL="0" indent="0" algn="just">
              <a:buNone/>
            </a:pPr>
            <a:r>
              <a:rPr lang="en-US" sz="2400" b="0" i="0" u="none" strike="noStrike" baseline="0" dirty="0">
                <a:solidFill>
                  <a:srgbClr val="000000"/>
                </a:solidFill>
                <a:latin typeface="Times New Roman" panose="02020603050405020304" pitchFamily="18" charset="0"/>
              </a:rPr>
              <a:t> </a:t>
            </a:r>
            <a:r>
              <a:rPr lang="it-IT" sz="2400" b="0" i="0" u="none" strike="noStrike" baseline="0" dirty="0">
                <a:solidFill>
                  <a:srgbClr val="000000"/>
                </a:solidFill>
                <a:latin typeface="Times New Roman" panose="02020603050405020304" pitchFamily="18" charset="0"/>
              </a:rPr>
              <a:t>  </a:t>
            </a:r>
            <a:endParaRPr lang="it-IT" sz="2400" dirty="0"/>
          </a:p>
        </p:txBody>
      </p:sp>
      <p:pic>
        <p:nvPicPr>
          <p:cNvPr id="14" name="Picture 13" descr="A picture containing paving&#10;&#10;Description automatically generated">
            <a:extLst>
              <a:ext uri="{FF2B5EF4-FFF2-40B4-BE49-F238E27FC236}">
                <a16:creationId xmlns:a16="http://schemas.microsoft.com/office/drawing/2014/main" id="{5C466B4A-AC99-2FF9-DB46-D661331B5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7258" y="1053891"/>
            <a:ext cx="3948835" cy="2627771"/>
          </a:xfrm>
          <a:prstGeom prst="rect">
            <a:avLst/>
          </a:prstGeom>
        </p:spPr>
      </p:pic>
      <p:pic>
        <p:nvPicPr>
          <p:cNvPr id="15" name="Picture 14" descr="Diagram&#10;&#10;Description automatically generated">
            <a:extLst>
              <a:ext uri="{FF2B5EF4-FFF2-40B4-BE49-F238E27FC236}">
                <a16:creationId xmlns:a16="http://schemas.microsoft.com/office/drawing/2014/main" id="{56C4125F-1244-EBE8-679B-5E23A615C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9814" y="3429000"/>
            <a:ext cx="4123917" cy="3101185"/>
          </a:xfrm>
          <a:prstGeom prst="rect">
            <a:avLst/>
          </a:prstGeom>
        </p:spPr>
      </p:pic>
      <p:pic>
        <p:nvPicPr>
          <p:cNvPr id="21" name="Picture 20">
            <a:extLst>
              <a:ext uri="{FF2B5EF4-FFF2-40B4-BE49-F238E27FC236}">
                <a16:creationId xmlns:a16="http://schemas.microsoft.com/office/drawing/2014/main" id="{CED299D7-6231-B0AC-867F-E9BB855998D9}"/>
              </a:ext>
            </a:extLst>
          </p:cNvPr>
          <p:cNvPicPr>
            <a:picLocks noChangeAspect="1"/>
          </p:cNvPicPr>
          <p:nvPr/>
        </p:nvPicPr>
        <p:blipFill>
          <a:blip r:embed="rId5"/>
          <a:stretch>
            <a:fillRect/>
          </a:stretch>
        </p:blipFill>
        <p:spPr>
          <a:xfrm>
            <a:off x="6280948" y="0"/>
            <a:ext cx="4687538" cy="6858000"/>
          </a:xfrm>
          <a:prstGeom prst="rect">
            <a:avLst/>
          </a:prstGeom>
        </p:spPr>
      </p:pic>
      <p:pic>
        <p:nvPicPr>
          <p:cNvPr id="23" name="Picture 22" descr="Logo, company name&#10;&#10;Description automatically generated">
            <a:extLst>
              <a:ext uri="{FF2B5EF4-FFF2-40B4-BE49-F238E27FC236}">
                <a16:creationId xmlns:a16="http://schemas.microsoft.com/office/drawing/2014/main" id="{A5CD74A3-61E7-94D0-7B99-75A5D24F23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571" y="4539955"/>
            <a:ext cx="2952923" cy="2318045"/>
          </a:xfrm>
          <a:prstGeom prst="rect">
            <a:avLst/>
          </a:prstGeom>
        </p:spPr>
      </p:pic>
      <p:sp>
        <p:nvSpPr>
          <p:cNvPr id="24" name="Arrow: Right 23">
            <a:extLst>
              <a:ext uri="{FF2B5EF4-FFF2-40B4-BE49-F238E27FC236}">
                <a16:creationId xmlns:a16="http://schemas.microsoft.com/office/drawing/2014/main" id="{82126577-9634-950D-B7D8-F2784922238D}"/>
              </a:ext>
            </a:extLst>
          </p:cNvPr>
          <p:cNvSpPr/>
          <p:nvPr/>
        </p:nvSpPr>
        <p:spPr>
          <a:xfrm rot="9422685">
            <a:off x="11017025" y="1909047"/>
            <a:ext cx="1163727" cy="48520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 name="Picture 18">
            <a:extLst>
              <a:ext uri="{FF2B5EF4-FFF2-40B4-BE49-F238E27FC236}">
                <a16:creationId xmlns:a16="http://schemas.microsoft.com/office/drawing/2014/main" id="{B07C21D8-5F98-C143-7BF5-CE4BD9120888}"/>
              </a:ext>
            </a:extLst>
          </p:cNvPr>
          <p:cNvPicPr>
            <a:picLocks noChangeAspect="1"/>
          </p:cNvPicPr>
          <p:nvPr/>
        </p:nvPicPr>
        <p:blipFill>
          <a:blip r:embed="rId7"/>
          <a:stretch>
            <a:fillRect/>
          </a:stretch>
        </p:blipFill>
        <p:spPr>
          <a:xfrm>
            <a:off x="5307810" y="0"/>
            <a:ext cx="6919562" cy="6862443"/>
          </a:xfrm>
          <a:prstGeom prst="rect">
            <a:avLst/>
          </a:prstGeom>
        </p:spPr>
      </p:pic>
      <p:sp>
        <p:nvSpPr>
          <p:cNvPr id="26" name="Rectangle 25">
            <a:extLst>
              <a:ext uri="{FF2B5EF4-FFF2-40B4-BE49-F238E27FC236}">
                <a16:creationId xmlns:a16="http://schemas.microsoft.com/office/drawing/2014/main" id="{BD9A655C-6120-51F7-C4D7-4FFF9BDE0EEF}"/>
              </a:ext>
            </a:extLst>
          </p:cNvPr>
          <p:cNvSpPr/>
          <p:nvPr/>
        </p:nvSpPr>
        <p:spPr>
          <a:xfrm>
            <a:off x="5398440" y="1631950"/>
            <a:ext cx="6464695" cy="67811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ctangle 26">
            <a:extLst>
              <a:ext uri="{FF2B5EF4-FFF2-40B4-BE49-F238E27FC236}">
                <a16:creationId xmlns:a16="http://schemas.microsoft.com/office/drawing/2014/main" id="{8D49C2D1-173B-4F8E-3066-5881747896A7}"/>
              </a:ext>
            </a:extLst>
          </p:cNvPr>
          <p:cNvSpPr/>
          <p:nvPr/>
        </p:nvSpPr>
        <p:spPr>
          <a:xfrm>
            <a:off x="5401226" y="2310063"/>
            <a:ext cx="6464695" cy="70986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ctangle 27">
            <a:extLst>
              <a:ext uri="{FF2B5EF4-FFF2-40B4-BE49-F238E27FC236}">
                <a16:creationId xmlns:a16="http://schemas.microsoft.com/office/drawing/2014/main" id="{28624B84-8C56-50AE-549F-EE1DB76B242A}"/>
              </a:ext>
            </a:extLst>
          </p:cNvPr>
          <p:cNvSpPr/>
          <p:nvPr/>
        </p:nvSpPr>
        <p:spPr>
          <a:xfrm>
            <a:off x="5403733" y="3023935"/>
            <a:ext cx="6464695" cy="40062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descr="EULF Blueprint related frameworks: UN-GGIM Integrated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8440" y="1465378"/>
            <a:ext cx="6703163" cy="4182192"/>
          </a:xfrm>
          <a:prstGeom prst="rect">
            <a:avLst/>
          </a:prstGeom>
          <a:solidFill>
            <a:schemeClr val="bg1"/>
          </a:solidFill>
        </p:spPr>
      </p:pic>
      <p:sp>
        <p:nvSpPr>
          <p:cNvPr id="16" name="Content Placeholder 2">
            <a:extLst>
              <a:ext uri="{FF2B5EF4-FFF2-40B4-BE49-F238E27FC236}">
                <a16:creationId xmlns:a16="http://schemas.microsoft.com/office/drawing/2014/main" id="{5F9DFD61-C0E0-7539-EC09-9F0A99C87FA5}"/>
              </a:ext>
            </a:extLst>
          </p:cNvPr>
          <p:cNvSpPr txBox="1">
            <a:spLocks/>
          </p:cNvSpPr>
          <p:nvPr/>
        </p:nvSpPr>
        <p:spPr>
          <a:xfrm>
            <a:off x="190209" y="1710455"/>
            <a:ext cx="5190797" cy="2829500"/>
          </a:xfrm>
          <a:prstGeom prst="rect">
            <a:avLst/>
          </a:prstGeom>
          <a:solidFill>
            <a:schemeClr val="bg1"/>
          </a:solidFill>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just">
              <a:buFont typeface="Tw Cen MT" panose="020B0602020104020603" pitchFamily="34" charset="0"/>
              <a:buNone/>
            </a:pPr>
            <a:r>
              <a:rPr lang="it-IT" sz="2600" dirty="0" smtClean="0">
                <a:solidFill>
                  <a:srgbClr val="000000"/>
                </a:solidFill>
                <a:latin typeface="Calibri" panose="020F0502020204030204" pitchFamily="34" charset="0"/>
              </a:rPr>
              <a:t>The production of LCLU maps crosses several paths of the IGIF</a:t>
            </a:r>
          </a:p>
          <a:p>
            <a:pPr algn="just">
              <a:buFont typeface="Wingdings" panose="05000000000000000000" pitchFamily="2" charset="2"/>
              <a:buChar char="§"/>
            </a:pPr>
            <a:r>
              <a:rPr lang="it-IT" sz="2600" b="1" dirty="0" smtClean="0">
                <a:solidFill>
                  <a:srgbClr val="000000"/>
                </a:solidFill>
                <a:latin typeface="Calibri" panose="020F0502020204030204" pitchFamily="34" charset="0"/>
              </a:rPr>
              <a:t>Data</a:t>
            </a:r>
          </a:p>
          <a:p>
            <a:pPr algn="just">
              <a:buFont typeface="Wingdings" panose="05000000000000000000" pitchFamily="2" charset="2"/>
              <a:buChar char="§"/>
            </a:pPr>
            <a:r>
              <a:rPr lang="it-IT" sz="2600" b="1" dirty="0" smtClean="0">
                <a:solidFill>
                  <a:srgbClr val="000000"/>
                </a:solidFill>
                <a:latin typeface="Calibri" panose="020F0502020204030204" pitchFamily="34" charset="0"/>
              </a:rPr>
              <a:t>Innovation</a:t>
            </a:r>
          </a:p>
          <a:p>
            <a:pPr algn="just">
              <a:buFont typeface="Wingdings" panose="05000000000000000000" pitchFamily="2" charset="2"/>
              <a:buChar char="§"/>
            </a:pPr>
            <a:r>
              <a:rPr lang="it-IT" sz="2600" b="1" dirty="0" smtClean="0">
                <a:solidFill>
                  <a:srgbClr val="000000"/>
                </a:solidFill>
                <a:latin typeface="Calibri" panose="020F0502020204030204" pitchFamily="34" charset="0"/>
              </a:rPr>
              <a:t>Standards</a:t>
            </a:r>
            <a:endParaRPr lang="it-IT" sz="2400" b="1" dirty="0"/>
          </a:p>
        </p:txBody>
      </p:sp>
      <p:sp>
        <p:nvSpPr>
          <p:cNvPr id="4" name="Oval 3"/>
          <p:cNvSpPr/>
          <p:nvPr/>
        </p:nvSpPr>
        <p:spPr>
          <a:xfrm>
            <a:off x="8216537" y="5199017"/>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355062" y="2959138"/>
            <a:ext cx="4785360" cy="1217999"/>
          </a:xfrm>
          <a:prstGeom prst="ellipse">
            <a:avLst/>
          </a:prstGeom>
          <a:noFill/>
          <a:ln w="571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69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500"/>
                                        <p:tgtEl>
                                          <p:spTgt spid="102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ppt_x"/>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P spid="28" grpId="0" animBg="1"/>
      <p:bldP spid="16"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D0420-BFDB-7A34-2518-64495E5E658D}"/>
              </a:ext>
            </a:extLst>
          </p:cNvPr>
          <p:cNvSpPr>
            <a:spLocks noGrp="1"/>
          </p:cNvSpPr>
          <p:nvPr>
            <p:ph type="title"/>
          </p:nvPr>
        </p:nvSpPr>
        <p:spPr>
          <a:xfrm>
            <a:off x="921578" y="22362"/>
            <a:ext cx="9720072" cy="1499616"/>
          </a:xfrm>
        </p:spPr>
        <p:txBody>
          <a:bodyPr/>
          <a:lstStyle/>
          <a:p>
            <a:r>
              <a:rPr lang="it-IT" sz="3700" b="1" dirty="0">
                <a:solidFill>
                  <a:srgbClr val="498FCF"/>
                </a:solidFill>
              </a:rPr>
              <a:t>Relevance of earth observations data, </a:t>
            </a:r>
            <a:r>
              <a:rPr lang="it-IT" sz="3700" b="1" u="sng" dirty="0">
                <a:solidFill>
                  <a:srgbClr val="498FCF"/>
                </a:solidFill>
              </a:rPr>
              <a:t>land cover</a:t>
            </a:r>
            <a:r>
              <a:rPr lang="it-IT" sz="3700" b="1" dirty="0">
                <a:solidFill>
                  <a:srgbClr val="498FCF"/>
                </a:solidFill>
              </a:rPr>
              <a:t> and land use data</a:t>
            </a:r>
          </a:p>
        </p:txBody>
      </p:sp>
      <p:sp>
        <p:nvSpPr>
          <p:cNvPr id="18" name="TextBox 17">
            <a:extLst>
              <a:ext uri="{FF2B5EF4-FFF2-40B4-BE49-F238E27FC236}">
                <a16:creationId xmlns:a16="http://schemas.microsoft.com/office/drawing/2014/main" id="{B73F0129-5B79-9AB7-CB37-C2297C2C0865}"/>
              </a:ext>
            </a:extLst>
          </p:cNvPr>
          <p:cNvSpPr txBox="1"/>
          <p:nvPr/>
        </p:nvSpPr>
        <p:spPr>
          <a:xfrm>
            <a:off x="921578" y="1208634"/>
            <a:ext cx="11270422" cy="646331"/>
          </a:xfrm>
          <a:prstGeom prst="rect">
            <a:avLst/>
          </a:prstGeom>
          <a:noFill/>
        </p:spPr>
        <p:txBody>
          <a:bodyPr wrap="square">
            <a:spAutoFit/>
          </a:bodyPr>
          <a:lstStyle/>
          <a:p>
            <a:r>
              <a:rPr lang="en-US" b="1" dirty="0"/>
              <a:t>Land Cover </a:t>
            </a:r>
            <a:r>
              <a:rPr lang="en-US" dirty="0"/>
              <a:t>(LC) maps can be used to extract key information for a series of national applications, such as environmental monitoring, identification of land degradation trends, spatial planning, and for a wide range of scientific research fields.</a:t>
            </a:r>
          </a:p>
        </p:txBody>
      </p:sp>
      <p:pic>
        <p:nvPicPr>
          <p:cNvPr id="10" name="Picture 9">
            <a:extLst>
              <a:ext uri="{FF2B5EF4-FFF2-40B4-BE49-F238E27FC236}">
                <a16:creationId xmlns:a16="http://schemas.microsoft.com/office/drawing/2014/main" id="{170697E9-17F9-11AB-5B94-4234A7FC19FB}"/>
              </a:ext>
            </a:extLst>
          </p:cNvPr>
          <p:cNvPicPr>
            <a:picLocks noChangeAspect="1"/>
          </p:cNvPicPr>
          <p:nvPr/>
        </p:nvPicPr>
        <p:blipFill>
          <a:blip r:embed="rId2"/>
          <a:stretch>
            <a:fillRect/>
          </a:stretch>
        </p:blipFill>
        <p:spPr>
          <a:xfrm>
            <a:off x="862992" y="2602008"/>
            <a:ext cx="5579873" cy="4102543"/>
          </a:xfrm>
          <a:prstGeom prst="rect">
            <a:avLst/>
          </a:prstGeom>
        </p:spPr>
      </p:pic>
      <p:sp>
        <p:nvSpPr>
          <p:cNvPr id="28" name="TextBox 27">
            <a:extLst>
              <a:ext uri="{FF2B5EF4-FFF2-40B4-BE49-F238E27FC236}">
                <a16:creationId xmlns:a16="http://schemas.microsoft.com/office/drawing/2014/main" id="{C6B6AC29-196F-B5CC-3ADD-322B19A438D0}"/>
              </a:ext>
            </a:extLst>
          </p:cNvPr>
          <p:cNvSpPr txBox="1"/>
          <p:nvPr/>
        </p:nvSpPr>
        <p:spPr>
          <a:xfrm>
            <a:off x="921578" y="1556935"/>
            <a:ext cx="11176637" cy="923330"/>
          </a:xfrm>
          <a:prstGeom prst="rect">
            <a:avLst/>
          </a:prstGeom>
          <a:noFill/>
        </p:spPr>
        <p:txBody>
          <a:bodyPr wrap="square">
            <a:spAutoFit/>
          </a:bodyPr>
          <a:lstStyle/>
          <a:p>
            <a:endParaRPr lang="en-US" dirty="0"/>
          </a:p>
          <a:p>
            <a:r>
              <a:rPr lang="en-US" dirty="0"/>
              <a:t>The capacity of a country to consistently monitor land cover over time is essential for land cover change analysis and environmental monitoring. </a:t>
            </a:r>
            <a:endParaRPr lang="it-IT" dirty="0"/>
          </a:p>
        </p:txBody>
      </p:sp>
      <p:grpSp>
        <p:nvGrpSpPr>
          <p:cNvPr id="45" name="Group 44">
            <a:extLst>
              <a:ext uri="{FF2B5EF4-FFF2-40B4-BE49-F238E27FC236}">
                <a16:creationId xmlns:a16="http://schemas.microsoft.com/office/drawing/2014/main" id="{DDD500E3-9A5E-8FD7-19FF-3974EC729A8C}"/>
              </a:ext>
            </a:extLst>
          </p:cNvPr>
          <p:cNvGrpSpPr/>
          <p:nvPr/>
        </p:nvGrpSpPr>
        <p:grpSpPr>
          <a:xfrm>
            <a:off x="6572426" y="2580977"/>
            <a:ext cx="6206386" cy="4123574"/>
            <a:chOff x="6572426" y="2580977"/>
            <a:chExt cx="6206386" cy="4123574"/>
          </a:xfrm>
        </p:grpSpPr>
        <p:sp>
          <p:nvSpPr>
            <p:cNvPr id="32" name="Rectangle 31">
              <a:extLst>
                <a:ext uri="{FF2B5EF4-FFF2-40B4-BE49-F238E27FC236}">
                  <a16:creationId xmlns:a16="http://schemas.microsoft.com/office/drawing/2014/main" id="{D4086A24-156C-1767-F04E-55A43CE2A573}"/>
                </a:ext>
              </a:extLst>
            </p:cNvPr>
            <p:cNvSpPr/>
            <p:nvPr/>
          </p:nvSpPr>
          <p:spPr>
            <a:xfrm>
              <a:off x="6572427" y="2602008"/>
              <a:ext cx="5619573" cy="410254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31" name="Group 30">
              <a:extLst>
                <a:ext uri="{FF2B5EF4-FFF2-40B4-BE49-F238E27FC236}">
                  <a16:creationId xmlns:a16="http://schemas.microsoft.com/office/drawing/2014/main" id="{06BBC7D2-175E-CE4C-FDB7-B37B996B3336}"/>
                </a:ext>
              </a:extLst>
            </p:cNvPr>
            <p:cNvGrpSpPr/>
            <p:nvPr/>
          </p:nvGrpSpPr>
          <p:grpSpPr>
            <a:xfrm>
              <a:off x="6589028" y="2580977"/>
              <a:ext cx="5732534" cy="2360814"/>
              <a:chOff x="6607615" y="2598510"/>
              <a:chExt cx="7079004" cy="3082007"/>
            </a:xfrm>
          </p:grpSpPr>
          <p:pic>
            <p:nvPicPr>
              <p:cNvPr id="24" name="Picture 23">
                <a:extLst>
                  <a:ext uri="{FF2B5EF4-FFF2-40B4-BE49-F238E27FC236}">
                    <a16:creationId xmlns:a16="http://schemas.microsoft.com/office/drawing/2014/main" id="{4D1D4A0E-0CB1-A328-C389-7D59AF256C5B}"/>
                  </a:ext>
                </a:extLst>
              </p:cNvPr>
              <p:cNvPicPr>
                <a:picLocks noChangeAspect="1"/>
              </p:cNvPicPr>
              <p:nvPr/>
            </p:nvPicPr>
            <p:blipFill>
              <a:blip r:embed="rId3"/>
              <a:stretch>
                <a:fillRect/>
              </a:stretch>
            </p:blipFill>
            <p:spPr>
              <a:xfrm>
                <a:off x="6742536" y="3414830"/>
                <a:ext cx="3314334" cy="2265687"/>
              </a:xfrm>
              <a:prstGeom prst="rect">
                <a:avLst/>
              </a:prstGeom>
            </p:spPr>
          </p:pic>
          <p:sp>
            <p:nvSpPr>
              <p:cNvPr id="30" name="TextBox 29">
                <a:extLst>
                  <a:ext uri="{FF2B5EF4-FFF2-40B4-BE49-F238E27FC236}">
                    <a16:creationId xmlns:a16="http://schemas.microsoft.com/office/drawing/2014/main" id="{EAA90D7D-8A2A-0277-3178-C7D6D5FEEFBC}"/>
                  </a:ext>
                </a:extLst>
              </p:cNvPr>
              <p:cNvSpPr txBox="1"/>
              <p:nvPr/>
            </p:nvSpPr>
            <p:spPr>
              <a:xfrm>
                <a:off x="6607615" y="2598510"/>
                <a:ext cx="7079004" cy="482157"/>
              </a:xfrm>
              <a:prstGeom prst="rect">
                <a:avLst/>
              </a:prstGeom>
              <a:noFill/>
            </p:spPr>
            <p:txBody>
              <a:bodyPr wrap="square">
                <a:spAutoFit/>
              </a:bodyPr>
              <a:lstStyle/>
              <a:p>
                <a:r>
                  <a:rPr lang="en-US" b="1" dirty="0"/>
                  <a:t>Land cover statistics and land cover change statistics</a:t>
                </a:r>
                <a:endParaRPr lang="it-IT" b="1" dirty="0"/>
              </a:p>
            </p:txBody>
          </p:sp>
        </p:grpSp>
        <p:sp>
          <p:nvSpPr>
            <p:cNvPr id="36" name="TextBox 35">
              <a:extLst>
                <a:ext uri="{FF2B5EF4-FFF2-40B4-BE49-F238E27FC236}">
                  <a16:creationId xmlns:a16="http://schemas.microsoft.com/office/drawing/2014/main" id="{440C566E-AFD0-8403-0BD2-499C992C8F37}"/>
                </a:ext>
              </a:extLst>
            </p:cNvPr>
            <p:cNvSpPr txBox="1"/>
            <p:nvPr/>
          </p:nvSpPr>
          <p:spPr>
            <a:xfrm>
              <a:off x="9971866" y="3214393"/>
              <a:ext cx="2066191" cy="1754326"/>
            </a:xfrm>
            <a:prstGeom prst="rect">
              <a:avLst/>
            </a:prstGeom>
            <a:noFill/>
          </p:spPr>
          <p:txBody>
            <a:bodyPr wrap="square" rtlCol="0">
              <a:spAutoFit/>
            </a:bodyPr>
            <a:lstStyle/>
            <a:p>
              <a:pPr marL="285750" indent="-285750">
                <a:buFont typeface="Arial" panose="020B0604020202020204" pitchFamily="34" charset="0"/>
                <a:buChar char="•"/>
              </a:pPr>
              <a:r>
                <a:rPr lang="it-IT" dirty="0"/>
                <a:t>Agriculture</a:t>
              </a:r>
            </a:p>
            <a:p>
              <a:pPr marL="285750" indent="-285750">
                <a:buFont typeface="Arial" panose="020B0604020202020204" pitchFamily="34" charset="0"/>
                <a:buChar char="•"/>
              </a:pPr>
              <a:r>
                <a:rPr lang="it-IT" dirty="0"/>
                <a:t>Forestry</a:t>
              </a:r>
            </a:p>
            <a:p>
              <a:pPr marL="285750" indent="-285750">
                <a:buFont typeface="Arial" panose="020B0604020202020204" pitchFamily="34" charset="0"/>
                <a:buChar char="•"/>
              </a:pPr>
              <a:r>
                <a:rPr lang="it-IT" dirty="0"/>
                <a:t>Rangelnds</a:t>
              </a:r>
            </a:p>
            <a:p>
              <a:pPr marL="285750" indent="-285750">
                <a:buFont typeface="Arial" panose="020B0604020202020204" pitchFamily="34" charset="0"/>
                <a:buChar char="•"/>
              </a:pPr>
              <a:r>
                <a:rPr lang="it-IT" dirty="0"/>
                <a:t>Wetlands</a:t>
              </a:r>
            </a:p>
            <a:p>
              <a:pPr marL="285750" indent="-285750">
                <a:buFont typeface="Arial" panose="020B0604020202020204" pitchFamily="34" charset="0"/>
                <a:buChar char="•"/>
              </a:pPr>
              <a:r>
                <a:rPr lang="it-IT" dirty="0"/>
                <a:t>Settlmenet</a:t>
              </a:r>
            </a:p>
            <a:p>
              <a:pPr marL="285750" indent="-285750">
                <a:buFont typeface="Arial" panose="020B0604020202020204" pitchFamily="34" charset="0"/>
                <a:buChar char="•"/>
              </a:pPr>
              <a:r>
                <a:rPr lang="it-IT" dirty="0"/>
                <a:t>Water</a:t>
              </a:r>
            </a:p>
          </p:txBody>
        </p:sp>
        <p:sp>
          <p:nvSpPr>
            <p:cNvPr id="37" name="TextBox 36">
              <a:extLst>
                <a:ext uri="{FF2B5EF4-FFF2-40B4-BE49-F238E27FC236}">
                  <a16:creationId xmlns:a16="http://schemas.microsoft.com/office/drawing/2014/main" id="{1D3CE7E3-9B44-F138-066A-BEF8B08116B7}"/>
                </a:ext>
              </a:extLst>
            </p:cNvPr>
            <p:cNvSpPr txBox="1"/>
            <p:nvPr/>
          </p:nvSpPr>
          <p:spPr>
            <a:xfrm>
              <a:off x="6589028" y="5484801"/>
              <a:ext cx="5619573" cy="1200329"/>
            </a:xfrm>
            <a:prstGeom prst="rect">
              <a:avLst/>
            </a:prstGeom>
            <a:noFill/>
          </p:spPr>
          <p:txBody>
            <a:bodyPr wrap="square" rtlCol="0">
              <a:spAutoFit/>
            </a:bodyPr>
            <a:lstStyle/>
            <a:p>
              <a:pPr marL="285750" indent="-285750">
                <a:buFont typeface="Arial" panose="020B0604020202020204" pitchFamily="34" charset="0"/>
                <a:buChar char="•"/>
              </a:pPr>
              <a:r>
                <a:rPr lang="it-IT" dirty="0"/>
                <a:t>National reporting</a:t>
              </a:r>
            </a:p>
            <a:p>
              <a:pPr marL="285750" indent="-285750">
                <a:buFont typeface="Arial" panose="020B0604020202020204" pitchFamily="34" charset="0"/>
                <a:buChar char="•"/>
              </a:pPr>
              <a:r>
                <a:rPr lang="it-IT" dirty="0"/>
                <a:t>SEEA</a:t>
              </a:r>
            </a:p>
            <a:p>
              <a:pPr marL="285750" indent="-285750">
                <a:buFont typeface="Arial" panose="020B0604020202020204" pitchFamily="34" charset="0"/>
                <a:buChar char="•"/>
              </a:pPr>
              <a:r>
                <a:rPr lang="it-IT" dirty="0"/>
                <a:t>SDG (land and water based indicators under 2, 6 and 15)</a:t>
              </a:r>
            </a:p>
          </p:txBody>
        </p:sp>
        <p:sp>
          <p:nvSpPr>
            <p:cNvPr id="39" name="TextBox 38">
              <a:extLst>
                <a:ext uri="{FF2B5EF4-FFF2-40B4-BE49-F238E27FC236}">
                  <a16:creationId xmlns:a16="http://schemas.microsoft.com/office/drawing/2014/main" id="{2FE63504-E5A6-F66B-206D-D566D4AF5562}"/>
                </a:ext>
              </a:extLst>
            </p:cNvPr>
            <p:cNvSpPr txBox="1"/>
            <p:nvPr/>
          </p:nvSpPr>
          <p:spPr>
            <a:xfrm>
              <a:off x="6589028" y="5118946"/>
              <a:ext cx="6189784" cy="369332"/>
            </a:xfrm>
            <a:prstGeom prst="rect">
              <a:avLst/>
            </a:prstGeom>
            <a:noFill/>
          </p:spPr>
          <p:txBody>
            <a:bodyPr wrap="square">
              <a:spAutoFit/>
            </a:bodyPr>
            <a:lstStyle/>
            <a:p>
              <a:r>
                <a:rPr lang="en-US" b="1" dirty="0"/>
                <a:t>Official reporting and SDGs</a:t>
              </a:r>
              <a:endParaRPr lang="it-IT" b="1" dirty="0"/>
            </a:p>
          </p:txBody>
        </p:sp>
        <p:cxnSp>
          <p:nvCxnSpPr>
            <p:cNvPr id="40" name="Straight Connector 39">
              <a:extLst>
                <a:ext uri="{FF2B5EF4-FFF2-40B4-BE49-F238E27FC236}">
                  <a16:creationId xmlns:a16="http://schemas.microsoft.com/office/drawing/2014/main" id="{5FAE5944-F02E-375D-6D11-54CB5C3A457F}"/>
                </a:ext>
              </a:extLst>
            </p:cNvPr>
            <p:cNvCxnSpPr>
              <a:cxnSpLocks/>
            </p:cNvCxnSpPr>
            <p:nvPr/>
          </p:nvCxnSpPr>
          <p:spPr>
            <a:xfrm>
              <a:off x="6572426" y="5018794"/>
              <a:ext cx="5619573"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53B0369C-F6EB-0EC3-D54C-240D8A528068}"/>
              </a:ext>
            </a:extLst>
          </p:cNvPr>
          <p:cNvGrpSpPr/>
          <p:nvPr/>
        </p:nvGrpSpPr>
        <p:grpSpPr>
          <a:xfrm>
            <a:off x="6672886" y="3092105"/>
            <a:ext cx="3382840" cy="1876613"/>
            <a:chOff x="6589028" y="3128798"/>
            <a:chExt cx="3382840" cy="1876613"/>
          </a:xfrm>
        </p:grpSpPr>
        <p:pic>
          <p:nvPicPr>
            <p:cNvPr id="42" name="Picture 41" descr="Chart, bar chart, histogram&#10;&#10;Description automatically generated">
              <a:extLst>
                <a:ext uri="{FF2B5EF4-FFF2-40B4-BE49-F238E27FC236}">
                  <a16:creationId xmlns:a16="http://schemas.microsoft.com/office/drawing/2014/main" id="{4D955E0D-51E4-C41D-E944-671D7DB72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9028" y="3190617"/>
              <a:ext cx="3382840" cy="1814794"/>
            </a:xfrm>
            <a:prstGeom prst="rect">
              <a:avLst/>
            </a:prstGeom>
          </p:spPr>
        </p:pic>
        <p:sp>
          <p:nvSpPr>
            <p:cNvPr id="43" name="TextBox 42">
              <a:extLst>
                <a:ext uri="{FF2B5EF4-FFF2-40B4-BE49-F238E27FC236}">
                  <a16:creationId xmlns:a16="http://schemas.microsoft.com/office/drawing/2014/main" id="{5C8AE6AB-FF92-EC36-E7C0-E9B945156D74}"/>
                </a:ext>
              </a:extLst>
            </p:cNvPr>
            <p:cNvSpPr txBox="1"/>
            <p:nvPr/>
          </p:nvSpPr>
          <p:spPr>
            <a:xfrm>
              <a:off x="6822514" y="3128798"/>
              <a:ext cx="2435470" cy="369332"/>
            </a:xfrm>
            <a:prstGeom prst="rect">
              <a:avLst/>
            </a:prstGeom>
            <a:noFill/>
          </p:spPr>
          <p:txBody>
            <a:bodyPr wrap="square" rtlCol="0">
              <a:spAutoFit/>
            </a:bodyPr>
            <a:lstStyle/>
            <a:p>
              <a:r>
                <a:rPr lang="it-IT" dirty="0"/>
                <a:t>Future scenarios</a:t>
              </a:r>
            </a:p>
          </p:txBody>
        </p:sp>
      </p:grpSp>
    </p:spTree>
    <p:extLst>
      <p:ext uri="{BB962C8B-B14F-4D97-AF65-F5344CB8AC3E}">
        <p14:creationId xmlns:p14="http://schemas.microsoft.com/office/powerpoint/2010/main" val="306890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08D14-FCFD-C551-DAD4-41925771283B}"/>
              </a:ext>
            </a:extLst>
          </p:cNvPr>
          <p:cNvSpPr>
            <a:spLocks noGrp="1"/>
          </p:cNvSpPr>
          <p:nvPr>
            <p:ph type="title"/>
          </p:nvPr>
        </p:nvSpPr>
        <p:spPr>
          <a:xfrm>
            <a:off x="0" y="142155"/>
            <a:ext cx="11025051" cy="1499616"/>
          </a:xfrm>
          <a:solidFill>
            <a:schemeClr val="bg1"/>
          </a:solidFill>
        </p:spPr>
        <p:txBody>
          <a:bodyPr>
            <a:normAutofit fontScale="90000"/>
          </a:bodyPr>
          <a:lstStyle/>
          <a:p>
            <a:r>
              <a:rPr lang="it-IT" sz="4400" dirty="0" smtClean="0">
                <a:solidFill>
                  <a:schemeClr val="accent5"/>
                </a:solidFill>
              </a:rPr>
              <a:t>LCLU maps and the global statistical geospatial Framework</a:t>
            </a:r>
            <a:r>
              <a:rPr lang="it-IT" sz="4000" dirty="0"/>
              <a:t/>
            </a:r>
            <a:br>
              <a:rPr lang="it-IT" sz="4000" dirty="0"/>
            </a:br>
            <a:r>
              <a:rPr lang="en-US" sz="3700" b="1" dirty="0">
                <a:solidFill>
                  <a:srgbClr val="498FCF"/>
                </a:solidFill>
              </a:rPr>
              <a:t> </a:t>
            </a:r>
            <a:endParaRPr lang="it-IT" sz="3700" b="1" dirty="0">
              <a:solidFill>
                <a:srgbClr val="498FCF"/>
              </a:solidFill>
            </a:endParaRPr>
          </a:p>
        </p:txBody>
      </p:sp>
      <p:pic>
        <p:nvPicPr>
          <p:cNvPr id="5" name="Picture 4"/>
          <p:cNvPicPr>
            <a:picLocks noChangeAspect="1"/>
          </p:cNvPicPr>
          <p:nvPr/>
        </p:nvPicPr>
        <p:blipFill>
          <a:blip r:embed="rId3"/>
          <a:stretch>
            <a:fillRect/>
          </a:stretch>
        </p:blipFill>
        <p:spPr>
          <a:xfrm>
            <a:off x="230475" y="1347626"/>
            <a:ext cx="8043631" cy="4254272"/>
          </a:xfrm>
          <a:prstGeom prst="rect">
            <a:avLst/>
          </a:prstGeom>
          <a:ln>
            <a:solidFill>
              <a:schemeClr val="bg1">
                <a:lumMod val="50000"/>
              </a:schemeClr>
            </a:solidFill>
          </a:ln>
        </p:spPr>
      </p:pic>
      <p:pic>
        <p:nvPicPr>
          <p:cNvPr id="6" name="Picture 5"/>
          <p:cNvPicPr>
            <a:picLocks noChangeAspect="1"/>
          </p:cNvPicPr>
          <p:nvPr/>
        </p:nvPicPr>
        <p:blipFill>
          <a:blip r:embed="rId4"/>
          <a:stretch>
            <a:fillRect/>
          </a:stretch>
        </p:blipFill>
        <p:spPr>
          <a:xfrm>
            <a:off x="8419024" y="1347625"/>
            <a:ext cx="3328703" cy="4254272"/>
          </a:xfrm>
          <a:prstGeom prst="rect">
            <a:avLst/>
          </a:prstGeom>
          <a:ln>
            <a:solidFill>
              <a:schemeClr val="bg1">
                <a:lumMod val="50000"/>
              </a:schemeClr>
            </a:solidFill>
          </a:ln>
        </p:spPr>
      </p:pic>
      <p:sp>
        <p:nvSpPr>
          <p:cNvPr id="7" name="Oval 6"/>
          <p:cNvSpPr/>
          <p:nvPr/>
        </p:nvSpPr>
        <p:spPr>
          <a:xfrm>
            <a:off x="1293223" y="3435531"/>
            <a:ext cx="2129246" cy="653143"/>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835558" y="4088674"/>
            <a:ext cx="1044575" cy="253274"/>
          </a:xfrm>
          <a:prstGeom prst="ellipse">
            <a:avLst/>
          </a:prstGeom>
          <a:noFill/>
          <a:ln w="57150">
            <a:solidFill>
              <a:srgbClr val="498FC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716570" y="3847465"/>
            <a:ext cx="1512780" cy="426086"/>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440470" y="4215311"/>
            <a:ext cx="1512780" cy="426086"/>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027845" y="4540758"/>
            <a:ext cx="1512780" cy="426086"/>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645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20" grpId="0" animBg="1"/>
      <p:bldP spid="2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4669</TotalTime>
  <Words>3552</Words>
  <Application>Microsoft Office PowerPoint</Application>
  <PresentationFormat>Widescreen</PresentationFormat>
  <Paragraphs>456</Paragraphs>
  <Slides>45</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Times New Roman</vt:lpstr>
      <vt:lpstr>Tw Cen MT</vt:lpstr>
      <vt:lpstr>Tw Cen MT Condensed</vt:lpstr>
      <vt:lpstr>Wingdings</vt:lpstr>
      <vt:lpstr>Wingdings 3</vt:lpstr>
      <vt:lpstr>Integral</vt:lpstr>
      <vt:lpstr>Sustainable methods for national land cover/use mapping in the context of scarcity of in-situ data and project resources</vt:lpstr>
      <vt:lpstr>Contents</vt:lpstr>
      <vt:lpstr>PowerPoint Presentation</vt:lpstr>
      <vt:lpstr>PowerPoint Presentation</vt:lpstr>
      <vt:lpstr>Scope of EOSTAT:</vt:lpstr>
      <vt:lpstr>Relevance of land cover and crop maps</vt:lpstr>
      <vt:lpstr>land cover &amp; land use data are fundamental  </vt:lpstr>
      <vt:lpstr>Relevance of earth observations data, land cover and land use data</vt:lpstr>
      <vt:lpstr>LCLU maps and the global statistical geospatial Framework  </vt:lpstr>
      <vt:lpstr>Relevance of earth observations data, land cover and land use data</vt:lpstr>
      <vt:lpstr>LCLU maps and SDG’s  </vt:lpstr>
      <vt:lpstr>Global and national land cover and land use maps</vt:lpstr>
      <vt:lpstr>Global maps</vt:lpstr>
      <vt:lpstr>PowerPoint Presentation</vt:lpstr>
      <vt:lpstr>Main challenges to the operational uptake of eo in countries for LCLU mapping</vt:lpstr>
      <vt:lpstr>Complexity of Image Pre-processing  </vt:lpstr>
      <vt:lpstr>Programming skills required</vt:lpstr>
      <vt:lpstr>Lack of in-situ data of adequate quality </vt:lpstr>
      <vt:lpstr>Why in-situ data is needed  - calibration  </vt:lpstr>
      <vt:lpstr>PowerPoint Presentation</vt:lpstr>
      <vt:lpstr>Innovation to overcome the challenge of lack of in-situ data of adequate quality for EO use</vt:lpstr>
      <vt:lpstr>Overcoming the shortage of in-situ data by addressing 2 key questions?</vt:lpstr>
      <vt:lpstr>PowerPoint Presentation</vt:lpstr>
      <vt:lpstr>PowerPoint Presentation</vt:lpstr>
      <vt:lpstr>PowerPoint Presentation</vt:lpstr>
      <vt:lpstr>PowerPoint Presentation</vt:lpstr>
      <vt:lpstr>PowerPoint Presentation</vt:lpstr>
      <vt:lpstr>Three stePs steps of DTW</vt:lpstr>
      <vt:lpstr>PowerPoint Presentation</vt:lpstr>
      <vt:lpstr>results</vt:lpstr>
      <vt:lpstr>SENEGAL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Lesotho Land Cover Database - 2020</dc:title>
  <dc:creator>Ouellette, William (FAOLS)</dc:creator>
  <cp:lastModifiedBy>Mathafeng, Khotso (FAOLS)</cp:lastModifiedBy>
  <cp:revision>124</cp:revision>
  <dcterms:created xsi:type="dcterms:W3CDTF">2020-11-23T16:38:32Z</dcterms:created>
  <dcterms:modified xsi:type="dcterms:W3CDTF">2022-10-27T08:05:57Z</dcterms:modified>
</cp:coreProperties>
</file>