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5" r:id="rId3"/>
    <p:sldId id="270" r:id="rId4"/>
    <p:sldId id="310" r:id="rId5"/>
    <p:sldId id="333" r:id="rId6"/>
    <p:sldId id="328" r:id="rId7"/>
    <p:sldId id="326" r:id="rId8"/>
    <p:sldId id="320" r:id="rId9"/>
    <p:sldId id="298" r:id="rId10"/>
    <p:sldId id="33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F402B"/>
    <a:srgbClr val="FFFFFF"/>
    <a:srgbClr val="BFBFBF"/>
    <a:srgbClr val="FF3333"/>
    <a:srgbClr val="D9D9D9"/>
    <a:srgbClr val="262626"/>
    <a:srgbClr val="332500"/>
    <a:srgbClr val="01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0D85-7D30-4D1F-BC5A-DFC4CF454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03229-576D-480C-8C22-E3D325D4F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DB26A-1585-49A6-A23B-B59B8C3CA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ED69-830C-4E74-A83C-BD8EF17254B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ADD8B-2EC9-49C7-89BB-CAC6C351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1CF78-B167-4201-AC51-1B030E8E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7EF-230A-4AF7-87AA-0E5E06B44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1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8894-4303-4909-87A2-5AF588E4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43EB6-16F4-4811-80E5-FFCD2EE7F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9E1CD-3971-4818-8BEF-52A068BC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ED69-830C-4E74-A83C-BD8EF17254B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B776A-96AA-4DFA-A571-00A03E4B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1CEE-B42F-4829-A6F5-9CD25FBC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7EF-230A-4AF7-87AA-0E5E06B44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9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7D9DD-5D9D-468B-B52E-15D284A0B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B3E54-BCA8-4847-8C1E-52CFC8DC3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50DC0-CAB5-4916-A0B3-DB7B4EB7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ED69-830C-4E74-A83C-BD8EF17254B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7F7B5-DB7A-450E-9AFB-1B648B9D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1E6D-1DD9-4CCE-94EB-45C882A4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7EF-230A-4AF7-87AA-0E5E06B44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80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CFCFB-6280-4AA5-AB0B-A9C8A7832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06C47-F825-4CA7-90BF-F0D9CB921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C9EB2-0BB0-4194-80B1-052C4C92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2A4F-1FBD-48F3-AB32-43D79F09469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77A44-B114-4C31-8CC9-8B7904E4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74B18-883D-4496-B311-7BE02E1F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A67F-A961-44B2-84F4-A6341E16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90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BCB3D-8399-4059-BE6C-D111FC54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CFAD4-A69F-4C53-B453-83AFAA0AB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181D3-F5A1-4C70-9DC8-8B68350F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2A4F-1FBD-48F3-AB32-43D79F09469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4A6F6-79AE-4DCA-BF1A-626A9FEDC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7273-DEF2-4A7E-A177-C7319213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A67F-A961-44B2-84F4-A6341E16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2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921B-0CF4-44F8-83E0-7CEC8C4D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AE771-20EF-4F53-97EF-7B4757CEB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E1CD5-E70A-4E4C-AEEF-6F0C0E5E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2A4F-1FBD-48F3-AB32-43D79F09469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B2D3D-37B6-4E91-AA04-F43BF52D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5E047-740E-4F7E-BC91-C2184902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A67F-A961-44B2-84F4-A6341E16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4FA7-5881-4308-8A86-DDB5FFD9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126FD-6EAF-4439-A376-EA891B160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96A63-9A9F-4F85-AFB0-E7E4D9C9D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117C8-BD5C-482C-A668-DCE6C97A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2A4F-1FBD-48F3-AB32-43D79F09469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24B55-2BBA-4C8A-8792-5D2CFFB8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A2514-2DEF-454A-9761-729924806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A67F-A961-44B2-84F4-A6341E16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1A855-BA02-4872-A7F1-0989F521B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707AF-6F15-4057-A4A4-2773C07D4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85CBA-9C0D-486F-A2C8-A12243BED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E4184B-401B-4A28-9CB5-280679085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BA9EE-A774-407F-AF85-97E2BC040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1F2412-03C6-4EA9-BEA3-D451ABE9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2A4F-1FBD-48F3-AB32-43D79F09469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BA6073-FA03-4AF4-99DD-9F0F40FE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1F3F2-9E0C-4AAC-806E-149BA32F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A67F-A961-44B2-84F4-A6341E16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3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451D-78D8-4D55-9C42-2954583E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1AB38-DF02-4A3B-AB85-CB835924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2A4F-1FBD-48F3-AB32-43D79F09469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DF594-94FD-4F64-8A73-C7A3B579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EC3FA-49DA-44C1-AFC1-5BD319FE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A67F-A961-44B2-84F4-A6341E16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78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AB5B53-EDCD-4B71-B694-1C370CFD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2A4F-1FBD-48F3-AB32-43D79F09469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6CB379-81C4-4692-B7A8-8B41DCCA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CACD5-A970-4AB3-9AFF-87C7F4B5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A67F-A961-44B2-84F4-A6341E16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7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7DE92-89A0-4DFA-BF89-D95BBA68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48F9-FD5C-4BCD-8889-EB09D7BEA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140E5-7FA5-45A6-B6E2-46F36D155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4D196-38D5-4DA4-96DB-F2EA6EE98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2A4F-1FBD-48F3-AB32-43D79F09469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AB01B-FE2C-4732-A27B-80F6B199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255C-60F7-4681-9130-49EE5018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A67F-A961-44B2-84F4-A6341E16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5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1B86-60F1-4982-8D09-6319E546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1C050-87A6-4A35-8D5A-BEA801CE3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8A86A-F26A-4FD5-B4AB-73E62A9E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ED69-830C-4E74-A83C-BD8EF17254B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45035-E7C1-4D9E-9B06-AA956009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46CD6-4D9B-4C5B-9F15-B9E4935A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7EF-230A-4AF7-87AA-0E5E06B44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5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34FE0-DD9D-4243-AF18-2A58C9F75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AF844E-0CEA-4A16-8C35-7301C84E7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DB11F-3614-4DEA-8CE8-35FFAC8EE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17C70-D4D0-4A31-BAAC-46F80869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2A4F-1FBD-48F3-AB32-43D79F09469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C2A3D-1CA7-41AF-9F94-A40F7B4C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AB027-02BF-497E-BAEF-19B6D31D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A67F-A961-44B2-84F4-A6341E16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98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8EB9-5D48-431B-8F33-C25C313A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E5F8A-52E5-47B8-8E33-47920528E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60B08-6190-48D3-924F-AC351A3D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2A4F-1FBD-48F3-AB32-43D79F09469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1BBF4-4F4D-4D8F-945C-E732F042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F911-261C-4859-A353-57DD301F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A67F-A961-44B2-84F4-A6341E16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67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459E64-F236-43D1-A021-D9334987B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D9ECF-7DC4-4802-88AC-002EDF687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9A84A-4605-4311-9FA0-50A31663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2A4F-1FBD-48F3-AB32-43D79F09469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45FF5-43FA-49FF-B71B-AAFAC01C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EFE19-68C0-4C15-835E-BF50B573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A67F-A961-44B2-84F4-A6341E16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3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4DE7-D5EF-4927-BA32-204389E6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65368-C712-457F-A873-290B51BBC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C8700-7520-46C1-BD0A-382D7FDB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ED69-830C-4E74-A83C-BD8EF17254B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334A6-FEE7-4BA1-B552-6D9CFFAD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EBA18-A514-4258-AAAD-9508D3D1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7EF-230A-4AF7-87AA-0E5E06B44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4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8032-4BD2-48E5-999D-9CB98C722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84C55-06DB-40DB-87CE-FD7586DB5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DB8FE-1541-4080-9266-A26F4B927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D4C68-A0D9-4C0A-8C48-BC6F21A28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ED69-830C-4E74-A83C-BD8EF17254B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8C1C2-AA4E-40F5-8D55-4DEECA0F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E006A-E8E3-42F9-A7F7-EB7A8BD2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7EF-230A-4AF7-87AA-0E5E06B44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1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E0E9-AF9F-431E-9090-826C96AE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1E398-8FDB-461F-A0F3-DF2C31D2F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C77CF-459D-4C14-B53F-2BD48E498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ECC30-BEC8-4470-A156-11564D0DC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937D6-5E6E-440A-96C9-58B78E1B1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32A1F5-2C28-49E1-8068-0015C84F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ED69-830C-4E74-A83C-BD8EF17254B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AE62D-CC32-45E8-976D-64DE8A0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07964-5E33-4E59-9107-39B2D5F9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7EF-230A-4AF7-87AA-0E5E06B44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0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8638-5E70-4DBD-93AD-BA77F7AE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21B53-BC73-4F58-9AFB-3DE3A19D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ED69-830C-4E74-A83C-BD8EF17254B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BD9B1-24C5-49F5-B57D-A047981C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0EE4BE-3271-4EFC-A854-8142788C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7EF-230A-4AF7-87AA-0E5E06B44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9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6F1B1-CD72-4A6D-8791-DD1681B6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ED69-830C-4E74-A83C-BD8EF17254B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E411E-3D59-4F45-AD71-F1DC9577A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52108-C415-439B-B21D-B1F0CCD4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7EF-230A-4AF7-87AA-0E5E06B44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1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2720-A63C-4CC0-ABBD-F0139A1C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69AC4-3226-45C6-939A-83D6005F1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319D5-59E5-4989-ADF0-9FB454814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FC5AC-8B10-4C62-9487-5D6B6E10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ED69-830C-4E74-A83C-BD8EF17254B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BAB7F-F9AB-4EAE-A125-B5DB8285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D2BDC-95DE-409C-8116-EF43017F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7EF-230A-4AF7-87AA-0E5E06B44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1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FA65A-9210-40C0-9A1D-3CD5A2D3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E3257-208F-4328-BE09-ECF6305ED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591DE-75C6-40EE-89B5-6348A67A0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2B62F-4C6C-47E3-9E4C-16668DAD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ED69-830C-4E74-A83C-BD8EF17254B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FFA81-BD0F-475D-9872-09747EC3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A76B9-DD03-4E96-8DAE-822B1863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57EF-230A-4AF7-87AA-0E5E06B44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4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FF179A-0432-454D-BF0B-6C1B9DBB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768A4-B3BF-4DFE-B548-6779BEE9C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75D1B-5F0A-4685-9B7B-063A7331D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7ED69-830C-4E74-A83C-BD8EF17254B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EA0F-D581-4123-AB1E-70BADE489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419B0-3F68-4514-97CC-7EE754FE7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F57EF-230A-4AF7-87AA-0E5E06B44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5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29914-BD0A-4C48-A80C-E4B626EB3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452BE-A720-4CBA-B6DC-3233092A3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BE79-5346-43AC-93E4-DAB141752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52A4F-1FBD-48F3-AB32-43D79F09469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EC08D-673A-4A2E-89F4-8BFDBA229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6F5DB-526F-4861-B2EE-43471D4C7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6A67F-A961-44B2-84F4-A6341E16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2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0ED8-F6EC-478F-ACDD-04DFDE013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2009" y="1080649"/>
            <a:ext cx="8999991" cy="3624515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Open Sans Condensed" panose="020B0806030504020204"/>
              </a:rPr>
              <a:t>Rwanda</a:t>
            </a:r>
            <a:br>
              <a:rPr lang="en-US" sz="6600" b="1" dirty="0">
                <a:latin typeface="Open Sans Condensed" panose="020B0806030504020204"/>
              </a:rPr>
            </a:br>
            <a:br>
              <a:rPr lang="en-US" sz="6600" b="1" dirty="0">
                <a:latin typeface="Open Sans Condensed" panose="020B0806030504020204"/>
              </a:rPr>
            </a:br>
            <a:r>
              <a:rPr lang="en-US" sz="6600" b="1" dirty="0">
                <a:latin typeface="Open Sans Condensed" panose="020B0806030504020204"/>
              </a:rPr>
              <a:t>NSDI Hub</a:t>
            </a:r>
            <a:br>
              <a:rPr lang="en-US" sz="4400" b="1" dirty="0">
                <a:latin typeface="Open Sans Condensed" panose="020B0806030504020204"/>
              </a:rPr>
            </a:br>
            <a:br>
              <a:rPr lang="en-US" sz="4400" b="1" dirty="0">
                <a:latin typeface="Open Sans Condensed" panose="020B0806030504020204"/>
              </a:rPr>
            </a:br>
            <a:endParaRPr lang="en-US" sz="4400" dirty="0"/>
          </a:p>
        </p:txBody>
      </p:sp>
      <p:pic>
        <p:nvPicPr>
          <p:cNvPr id="478" name="Picture 477">
            <a:extLst>
              <a:ext uri="{FF2B5EF4-FFF2-40B4-BE49-F238E27FC236}">
                <a16:creationId xmlns:a16="http://schemas.microsoft.com/office/drawing/2014/main" id="{4BAB53C9-A6E4-4497-9B5D-1B84A6EF1C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5315712"/>
            <a:ext cx="12192000" cy="1542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648DA6-FFA6-2CF1-33DD-7362EDC232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1421" r="511" b="1421"/>
          <a:stretch/>
        </p:blipFill>
        <p:spPr>
          <a:xfrm>
            <a:off x="6557" y="0"/>
            <a:ext cx="4906749" cy="6858000"/>
          </a:xfrm>
          <a:prstGeom prst="rect">
            <a:avLst/>
          </a:prstGeom>
        </p:spPr>
      </p:pic>
      <p:pic>
        <p:nvPicPr>
          <p:cNvPr id="5" name="Picture 4" descr="A picture containing grass, mammal, outdoor, animal&#10;&#10;Description automatically generated">
            <a:extLst>
              <a:ext uri="{FF2B5EF4-FFF2-40B4-BE49-F238E27FC236}">
                <a16:creationId xmlns:a16="http://schemas.microsoft.com/office/drawing/2014/main" id="{A53B1C6F-7368-D144-DC12-DF08BE546C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5562" r="34018" b="6192"/>
          <a:stretch/>
        </p:blipFill>
        <p:spPr>
          <a:xfrm>
            <a:off x="4973131" y="3823722"/>
            <a:ext cx="4304036" cy="3034277"/>
          </a:xfrm>
          <a:prstGeom prst="rect">
            <a:avLst/>
          </a:prstGeom>
        </p:spPr>
      </p:pic>
      <p:pic>
        <p:nvPicPr>
          <p:cNvPr id="6" name="Picture 5" descr="A bridge over a body of water&#10;&#10;Description automatically generated">
            <a:extLst>
              <a:ext uri="{FF2B5EF4-FFF2-40B4-BE49-F238E27FC236}">
                <a16:creationId xmlns:a16="http://schemas.microsoft.com/office/drawing/2014/main" id="{4E245484-75DC-B098-16F8-55AE17D2EB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1" t="-2818" r="18334" b="2818"/>
          <a:stretch/>
        </p:blipFill>
        <p:spPr>
          <a:xfrm>
            <a:off x="9392575" y="3750456"/>
            <a:ext cx="2792868" cy="31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14" descr="Puzzle">
            <a:extLst>
              <a:ext uri="{FF2B5EF4-FFF2-40B4-BE49-F238E27FC236}">
                <a16:creationId xmlns:a16="http://schemas.microsoft.com/office/drawing/2014/main" id="{7C182203-C8ED-439F-96B9-7E28063C9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1532" y="5356310"/>
            <a:ext cx="1088936" cy="10889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37D727-44CC-435F-879C-94AD17FAD4F6}"/>
              </a:ext>
            </a:extLst>
          </p:cNvPr>
          <p:cNvSpPr txBox="1"/>
          <p:nvPr/>
        </p:nvSpPr>
        <p:spPr>
          <a:xfrm>
            <a:off x="732650" y="548640"/>
            <a:ext cx="98845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GGERSQUARE" pitchFamily="50" charset="0"/>
              </a:rPr>
              <a:t>Stakeholders’ Collaboration</a:t>
            </a:r>
          </a:p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DAGGERSQUARE" pitchFamily="50" charset="0"/>
            </a:endParaRP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AGGERSQUARE" pitchFamily="50" charset="0"/>
              </a:rPr>
              <a:t>NLA        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DAGGERSQUARE" pitchFamily="50" charset="0"/>
              </a:rPr>
              <a:t>Meteo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AGGERSQUARE" pitchFamily="50" charset="0"/>
              </a:rPr>
              <a:t>              RBC	         NAEB 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AGGERSQUARE" pitchFamily="50" charset="0"/>
              </a:rPr>
              <a:t>REG	        RHA           RAB                RWB     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AGGERSQUARE" pitchFamily="50" charset="0"/>
              </a:rPr>
              <a:t>Mining             RTDA           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DAGGERSQUARE" pitchFamily="50" charset="0"/>
              </a:rPr>
              <a:t>CoK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AGGERSQUARE" pitchFamily="50" charset="0"/>
              </a:rPr>
              <a:t>	 RFA      REMA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AGGERSQUARE" pitchFamily="50" charset="0"/>
              </a:rPr>
              <a:t>MINAGRI         WASAC        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AGGERSQUARE" pitchFamily="50" charset="0"/>
              </a:rPr>
              <a:t>MININFRA       CGIS	          RDB     NISR     RSA   MINEMA  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AGGERSQUARE" pitchFamily="50" charset="0"/>
              </a:rPr>
              <a:t>University of Rwanda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77156C7-D8CC-49CD-9534-43F2556AD6D8}"/>
              </a:ext>
            </a:extLst>
          </p:cNvPr>
          <p:cNvSpPr txBox="1">
            <a:spLocks/>
          </p:cNvSpPr>
          <p:nvPr/>
        </p:nvSpPr>
        <p:spPr>
          <a:xfrm>
            <a:off x="7040118" y="5219218"/>
            <a:ext cx="4876800" cy="1211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Open Sans Condensed" panose="020B0806030504020204"/>
              </a:rPr>
              <a:t>SPATIAL DATA</a:t>
            </a:r>
          </a:p>
          <a:p>
            <a:endParaRPr lang="en-US" sz="100" b="1" dirty="0">
              <a:solidFill>
                <a:schemeClr val="bg1"/>
              </a:solidFill>
              <a:latin typeface="Open Sans Condensed" panose="020B0806030504020204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Open Sans Condensed" panose="020B0806030504020204"/>
              </a:rPr>
              <a:t>22 </a:t>
            </a:r>
            <a:r>
              <a:rPr lang="en-US" sz="4000" dirty="0">
                <a:solidFill>
                  <a:schemeClr val="bg1"/>
                </a:solidFill>
                <a:latin typeface="Open Sans Condensed" panose="020B0806030504020204"/>
              </a:rPr>
              <a:t> Main Custodians</a:t>
            </a:r>
          </a:p>
        </p:txBody>
      </p:sp>
    </p:spTree>
    <p:extLst>
      <p:ext uri="{BB962C8B-B14F-4D97-AF65-F5344CB8AC3E}">
        <p14:creationId xmlns:p14="http://schemas.microsoft.com/office/powerpoint/2010/main" val="17001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948E7E-CBE5-47D2-8EDE-CEE0A93EE40C}"/>
              </a:ext>
            </a:extLst>
          </p:cNvPr>
          <p:cNvSpPr txBox="1">
            <a:spLocks/>
          </p:cNvSpPr>
          <p:nvPr/>
        </p:nvSpPr>
        <p:spPr>
          <a:xfrm>
            <a:off x="843280" y="74449"/>
            <a:ext cx="8453120" cy="14462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Open Sans Condensed" panose="020B0806030504020204"/>
              </a:rPr>
              <a:t>NSDI Hub, officially launched in November 2021</a:t>
            </a:r>
            <a:endParaRPr lang="en-US" sz="4000" dirty="0">
              <a:latin typeface="Open Sans Condensed" panose="020B0806030504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3DED6-EE66-4B66-8F9B-251FCFCB7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153"/>
            <a:ext cx="9587883" cy="25125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EB6E35-97B0-9599-027E-B5A009D2D128}"/>
              </a:ext>
            </a:extLst>
          </p:cNvPr>
          <p:cNvSpPr txBox="1"/>
          <p:nvPr/>
        </p:nvSpPr>
        <p:spPr>
          <a:xfrm>
            <a:off x="568071" y="1586378"/>
            <a:ext cx="98809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Items of the portal have been used/viewed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523,621</a:t>
            </a:r>
            <a:r>
              <a:rPr lang="en-US" sz="3200" dirty="0"/>
              <a:t> </a:t>
            </a:r>
            <a:r>
              <a:rPr lang="en-US" sz="2800" dirty="0"/>
              <a:t>times so far.</a:t>
            </a:r>
          </a:p>
        </p:txBody>
      </p:sp>
    </p:spTree>
    <p:extLst>
      <p:ext uri="{BB962C8B-B14F-4D97-AF65-F5344CB8AC3E}">
        <p14:creationId xmlns:p14="http://schemas.microsoft.com/office/powerpoint/2010/main" val="245619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8365E-DB97-448F-BCAB-C2BFA86420D6}"/>
              </a:ext>
            </a:extLst>
          </p:cNvPr>
          <p:cNvSpPr txBox="1"/>
          <p:nvPr/>
        </p:nvSpPr>
        <p:spPr>
          <a:xfrm>
            <a:off x="3025331" y="1027790"/>
            <a:ext cx="98963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Condensed" panose="020B0806030504020204"/>
              </a:rPr>
              <a:t>Land Use Master Plans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Condensed" panose="020B0806030504020204"/>
              </a:rPr>
              <a:t>Fundamental Spatial Datasets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Condensed" panose="020B0806030504020204"/>
              </a:rPr>
              <a:t>Topo maps 2020 (1:50,000)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Condensed" panose="020B0806030504020204"/>
              </a:rPr>
              <a:t>Thematic maps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Condensed" panose="020B0806030504020204"/>
              </a:rPr>
              <a:t>Dashboards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Condensed" panose="020B0806030504020204"/>
              </a:rPr>
              <a:t>Story maps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Condensed" panose="020B0806030504020204"/>
              </a:rPr>
              <a:t>Comment/contribution space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948E7E-CBE5-47D2-8EDE-CEE0A93EE40C}"/>
              </a:ext>
            </a:extLst>
          </p:cNvPr>
          <p:cNvSpPr txBox="1">
            <a:spLocks/>
          </p:cNvSpPr>
          <p:nvPr/>
        </p:nvSpPr>
        <p:spPr>
          <a:xfrm>
            <a:off x="7040118" y="5219218"/>
            <a:ext cx="4876800" cy="1211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Open Sans Condensed" panose="020B0806030504020204"/>
              </a:rPr>
              <a:t>NSDI Hub</a:t>
            </a:r>
          </a:p>
          <a:p>
            <a:endParaRPr lang="en-US" sz="100" b="1" dirty="0">
              <a:solidFill>
                <a:schemeClr val="bg1"/>
              </a:solidFill>
              <a:latin typeface="Open Sans Condensed" panose="020B0806030504020204"/>
            </a:endParaRPr>
          </a:p>
          <a:p>
            <a:r>
              <a:rPr lang="en-US" sz="4000" dirty="0">
                <a:solidFill>
                  <a:schemeClr val="bg1"/>
                </a:solidFill>
                <a:latin typeface="Open Sans Condensed" panose="020B0806030504020204"/>
              </a:rPr>
              <a:t>Components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BA115E-EC05-F5F8-31A3-1B77E57E8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9" y="0"/>
            <a:ext cx="10780371" cy="8309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EFF6AE-E117-2683-440D-8ADDAE9FE944}"/>
              </a:ext>
            </a:extLst>
          </p:cNvPr>
          <p:cNvSpPr/>
          <p:nvPr/>
        </p:nvSpPr>
        <p:spPr>
          <a:xfrm>
            <a:off x="432412" y="2350587"/>
            <a:ext cx="23603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404040"/>
                </a:solidFill>
                <a:latin typeface="Roboto"/>
              </a:rPr>
              <a:t>OneWeb</a:t>
            </a:r>
            <a:endParaRPr lang="en-US" sz="4400" b="1" dirty="0">
              <a:solidFill>
                <a:srgbClr val="404040"/>
              </a:solidFill>
              <a:latin typeface="Roboto"/>
            </a:endParaRPr>
          </a:p>
          <a:p>
            <a:endParaRPr lang="en-US" sz="4400" b="1" i="0" dirty="0">
              <a:solidFill>
                <a:srgbClr val="404040"/>
              </a:solidFill>
              <a:effectLst/>
              <a:latin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630BC-ADB1-D6A9-A98E-F2F173B2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95">
            <a:off x="312516" y="3246521"/>
            <a:ext cx="2793837" cy="12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0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A22894-800A-4C12-A6B4-617107AD9D95}"/>
              </a:ext>
            </a:extLst>
          </p:cNvPr>
          <p:cNvSpPr/>
          <p:nvPr/>
        </p:nvSpPr>
        <p:spPr>
          <a:xfrm>
            <a:off x="6091062" y="6854374"/>
            <a:ext cx="4938" cy="3626"/>
          </a:xfrm>
          <a:custGeom>
            <a:avLst/>
            <a:gdLst>
              <a:gd name="connsiteX0" fmla="*/ 4938 w 4938"/>
              <a:gd name="connsiteY0" fmla="*/ 0 h 3626"/>
              <a:gd name="connsiteX1" fmla="*/ 4938 w 4938"/>
              <a:gd name="connsiteY1" fmla="*/ 3626 h 3626"/>
              <a:gd name="connsiteX2" fmla="*/ 0 w 4938"/>
              <a:gd name="connsiteY2" fmla="*/ 3626 h 3626"/>
              <a:gd name="connsiteX3" fmla="*/ 4938 w 4938"/>
              <a:gd name="connsiteY3" fmla="*/ 0 h 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8" h="3626">
                <a:moveTo>
                  <a:pt x="4938" y="0"/>
                </a:moveTo>
                <a:lnTo>
                  <a:pt x="4938" y="3626"/>
                </a:lnTo>
                <a:lnTo>
                  <a:pt x="0" y="3626"/>
                </a:lnTo>
                <a:lnTo>
                  <a:pt x="4938" y="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8FC2FC-355D-46FE-AF95-D9C877CD6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8352">
            <a:off x="381866" y="4101301"/>
            <a:ext cx="1874178" cy="2503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09604C-B878-8ED0-0F80-66B7952AD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300480"/>
            <a:ext cx="1455420" cy="192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50F57-F73F-0B97-3047-2D052C9E9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40" y="1481517"/>
            <a:ext cx="1722120" cy="17449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909930-1E49-332D-282F-4F70E7EE3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42" y="1496757"/>
            <a:ext cx="1722120" cy="17449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902633-FC81-8EB6-F462-E8028EF07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40" y="1428177"/>
            <a:ext cx="1813560" cy="18821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747BD4-C99D-5472-554C-B57DEE0DC6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78" y="1481517"/>
            <a:ext cx="1257300" cy="17221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DC4AED-5102-E6C7-2F1E-D8923CC0A3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0" y="1420557"/>
            <a:ext cx="1318260" cy="1866900"/>
          </a:xfrm>
          <a:prstGeom prst="rect">
            <a:avLst/>
          </a:prstGeom>
        </p:spPr>
      </p:pic>
      <p:sp>
        <p:nvSpPr>
          <p:cNvPr id="22" name="Title 2">
            <a:extLst>
              <a:ext uri="{FF2B5EF4-FFF2-40B4-BE49-F238E27FC236}">
                <a16:creationId xmlns:a16="http://schemas.microsoft.com/office/drawing/2014/main" id="{8C4A8D1B-E9AC-6366-0D31-F7D288F10E80}"/>
              </a:ext>
            </a:extLst>
          </p:cNvPr>
          <p:cNvSpPr txBox="1">
            <a:spLocks/>
          </p:cNvSpPr>
          <p:nvPr/>
        </p:nvSpPr>
        <p:spPr>
          <a:xfrm>
            <a:off x="2519680" y="302414"/>
            <a:ext cx="7579360" cy="1211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Open Sans Condensed" panose="020B0806030504020204"/>
              </a:rPr>
              <a:t>Fundamental Datasets</a:t>
            </a:r>
          </a:p>
          <a:p>
            <a:endParaRPr lang="en-US" sz="100" b="1" dirty="0">
              <a:latin typeface="Open Sans Condensed" panose="020B08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46766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77156C7-D8CC-49CD-9534-43F2556AD6D8}"/>
              </a:ext>
            </a:extLst>
          </p:cNvPr>
          <p:cNvSpPr txBox="1">
            <a:spLocks/>
          </p:cNvSpPr>
          <p:nvPr/>
        </p:nvSpPr>
        <p:spPr>
          <a:xfrm>
            <a:off x="7077302" y="5227883"/>
            <a:ext cx="4876800" cy="9989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Open Sans Condensed" panose="020B0806030504020204"/>
              </a:rPr>
              <a:t>INTEGRATION</a:t>
            </a:r>
          </a:p>
          <a:p>
            <a:r>
              <a:rPr lang="en-US" sz="1600" dirty="0">
                <a:solidFill>
                  <a:schemeClr val="bg1"/>
                </a:solidFill>
                <a:latin typeface="Open Sans Condensed" panose="020B0806030504020204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Open Sans Condensed" panose="020B0806030504020204"/>
              </a:rPr>
              <a:t>OUR CHOICE</a:t>
            </a:r>
            <a:endParaRPr lang="en-US" sz="100" dirty="0">
              <a:solidFill>
                <a:schemeClr val="bg1"/>
              </a:solidFill>
              <a:latin typeface="Open Sans Condensed" panose="020B080603050402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1BE9EB-9625-4B23-B6C9-FB8DCF35A4AF}"/>
              </a:ext>
            </a:extLst>
          </p:cNvPr>
          <p:cNvGrpSpPr/>
          <p:nvPr/>
        </p:nvGrpSpPr>
        <p:grpSpPr>
          <a:xfrm>
            <a:off x="5683349" y="5342785"/>
            <a:ext cx="1156056" cy="964290"/>
            <a:chOff x="5610889" y="5315682"/>
            <a:chExt cx="1156056" cy="96429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513820D-D6D6-4F81-BF24-FBB383DEAA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0889" y="5315682"/>
              <a:ext cx="1156056" cy="964290"/>
            </a:xfrm>
            <a:custGeom>
              <a:avLst/>
              <a:gdLst>
                <a:gd name="T0" fmla="*/ 1 w 864"/>
                <a:gd name="T1" fmla="*/ 301 h 724"/>
                <a:gd name="T2" fmla="*/ 1 w 864"/>
                <a:gd name="T3" fmla="*/ 57 h 724"/>
                <a:gd name="T4" fmla="*/ 57 w 864"/>
                <a:gd name="T5" fmla="*/ 0 h 724"/>
                <a:gd name="T6" fmla="*/ 808 w 864"/>
                <a:gd name="T7" fmla="*/ 0 h 724"/>
                <a:gd name="T8" fmla="*/ 864 w 864"/>
                <a:gd name="T9" fmla="*/ 57 h 724"/>
                <a:gd name="T10" fmla="*/ 864 w 864"/>
                <a:gd name="T11" fmla="*/ 547 h 724"/>
                <a:gd name="T12" fmla="*/ 811 w 864"/>
                <a:gd name="T13" fmla="*/ 601 h 724"/>
                <a:gd name="T14" fmla="*/ 557 w 864"/>
                <a:gd name="T15" fmla="*/ 600 h 724"/>
                <a:gd name="T16" fmla="*/ 540 w 864"/>
                <a:gd name="T17" fmla="*/ 618 h 724"/>
                <a:gd name="T18" fmla="*/ 544 w 864"/>
                <a:gd name="T19" fmla="*/ 673 h 724"/>
                <a:gd name="T20" fmla="*/ 598 w 864"/>
                <a:gd name="T21" fmla="*/ 676 h 724"/>
                <a:gd name="T22" fmla="*/ 632 w 864"/>
                <a:gd name="T23" fmla="*/ 697 h 724"/>
                <a:gd name="T24" fmla="*/ 604 w 864"/>
                <a:gd name="T25" fmla="*/ 724 h 724"/>
                <a:gd name="T26" fmla="*/ 340 w 864"/>
                <a:gd name="T27" fmla="*/ 724 h 724"/>
                <a:gd name="T28" fmla="*/ 260 w 864"/>
                <a:gd name="T29" fmla="*/ 724 h 724"/>
                <a:gd name="T30" fmla="*/ 232 w 864"/>
                <a:gd name="T31" fmla="*/ 701 h 724"/>
                <a:gd name="T32" fmla="*/ 261 w 864"/>
                <a:gd name="T33" fmla="*/ 676 h 724"/>
                <a:gd name="T34" fmla="*/ 313 w 864"/>
                <a:gd name="T35" fmla="*/ 676 h 724"/>
                <a:gd name="T36" fmla="*/ 325 w 864"/>
                <a:gd name="T37" fmla="*/ 664 h 724"/>
                <a:gd name="T38" fmla="*/ 325 w 864"/>
                <a:gd name="T39" fmla="*/ 616 h 724"/>
                <a:gd name="T40" fmla="*/ 309 w 864"/>
                <a:gd name="T41" fmla="*/ 600 h 724"/>
                <a:gd name="T42" fmla="*/ 55 w 864"/>
                <a:gd name="T43" fmla="*/ 601 h 724"/>
                <a:gd name="T44" fmla="*/ 1 w 864"/>
                <a:gd name="T45" fmla="*/ 547 h 724"/>
                <a:gd name="T46" fmla="*/ 1 w 864"/>
                <a:gd name="T47" fmla="*/ 301 h 724"/>
                <a:gd name="T48" fmla="*/ 430 w 864"/>
                <a:gd name="T49" fmla="*/ 504 h 724"/>
                <a:gd name="T50" fmla="*/ 790 w 864"/>
                <a:gd name="T51" fmla="*/ 504 h 724"/>
                <a:gd name="T52" fmla="*/ 809 w 864"/>
                <a:gd name="T53" fmla="*/ 486 h 724"/>
                <a:gd name="T54" fmla="*/ 809 w 864"/>
                <a:gd name="T55" fmla="*/ 74 h 724"/>
                <a:gd name="T56" fmla="*/ 790 w 864"/>
                <a:gd name="T57" fmla="*/ 55 h 724"/>
                <a:gd name="T58" fmla="*/ 76 w 864"/>
                <a:gd name="T59" fmla="*/ 55 h 724"/>
                <a:gd name="T60" fmla="*/ 57 w 864"/>
                <a:gd name="T61" fmla="*/ 75 h 724"/>
                <a:gd name="T62" fmla="*/ 57 w 864"/>
                <a:gd name="T63" fmla="*/ 485 h 724"/>
                <a:gd name="T64" fmla="*/ 77 w 864"/>
                <a:gd name="T65" fmla="*/ 504 h 724"/>
                <a:gd name="T66" fmla="*/ 430 w 864"/>
                <a:gd name="T67" fmla="*/ 504 h 724"/>
                <a:gd name="T68" fmla="*/ 457 w 864"/>
                <a:gd name="T69" fmla="*/ 547 h 724"/>
                <a:gd name="T70" fmla="*/ 433 w 864"/>
                <a:gd name="T71" fmla="*/ 524 h 724"/>
                <a:gd name="T72" fmla="*/ 406 w 864"/>
                <a:gd name="T73" fmla="*/ 549 h 724"/>
                <a:gd name="T74" fmla="*/ 431 w 864"/>
                <a:gd name="T75" fmla="*/ 575 h 724"/>
                <a:gd name="T76" fmla="*/ 457 w 864"/>
                <a:gd name="T77" fmla="*/ 547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4" h="724">
                  <a:moveTo>
                    <a:pt x="1" y="301"/>
                  </a:moveTo>
                  <a:cubicBezTo>
                    <a:pt x="1" y="219"/>
                    <a:pt x="0" y="138"/>
                    <a:pt x="1" y="57"/>
                  </a:cubicBezTo>
                  <a:cubicBezTo>
                    <a:pt x="1" y="18"/>
                    <a:pt x="18" y="0"/>
                    <a:pt x="57" y="0"/>
                  </a:cubicBezTo>
                  <a:cubicBezTo>
                    <a:pt x="307" y="0"/>
                    <a:pt x="558" y="0"/>
                    <a:pt x="808" y="0"/>
                  </a:cubicBezTo>
                  <a:cubicBezTo>
                    <a:pt x="847" y="0"/>
                    <a:pt x="864" y="18"/>
                    <a:pt x="864" y="57"/>
                  </a:cubicBezTo>
                  <a:cubicBezTo>
                    <a:pt x="864" y="220"/>
                    <a:pt x="864" y="384"/>
                    <a:pt x="864" y="547"/>
                  </a:cubicBezTo>
                  <a:cubicBezTo>
                    <a:pt x="864" y="585"/>
                    <a:pt x="848" y="601"/>
                    <a:pt x="811" y="601"/>
                  </a:cubicBezTo>
                  <a:cubicBezTo>
                    <a:pt x="726" y="601"/>
                    <a:pt x="642" y="601"/>
                    <a:pt x="557" y="600"/>
                  </a:cubicBezTo>
                  <a:cubicBezTo>
                    <a:pt x="543" y="600"/>
                    <a:pt x="538" y="604"/>
                    <a:pt x="540" y="618"/>
                  </a:cubicBezTo>
                  <a:cubicBezTo>
                    <a:pt x="542" y="637"/>
                    <a:pt x="531" y="663"/>
                    <a:pt x="544" y="673"/>
                  </a:cubicBezTo>
                  <a:cubicBezTo>
                    <a:pt x="555" y="682"/>
                    <a:pt x="580" y="676"/>
                    <a:pt x="598" y="676"/>
                  </a:cubicBezTo>
                  <a:cubicBezTo>
                    <a:pt x="614" y="676"/>
                    <a:pt x="630" y="677"/>
                    <a:pt x="632" y="697"/>
                  </a:cubicBezTo>
                  <a:cubicBezTo>
                    <a:pt x="635" y="715"/>
                    <a:pt x="625" y="724"/>
                    <a:pt x="604" y="724"/>
                  </a:cubicBezTo>
                  <a:cubicBezTo>
                    <a:pt x="516" y="724"/>
                    <a:pt x="428" y="724"/>
                    <a:pt x="340" y="724"/>
                  </a:cubicBezTo>
                  <a:cubicBezTo>
                    <a:pt x="313" y="724"/>
                    <a:pt x="287" y="724"/>
                    <a:pt x="260" y="724"/>
                  </a:cubicBezTo>
                  <a:cubicBezTo>
                    <a:pt x="244" y="724"/>
                    <a:pt x="233" y="720"/>
                    <a:pt x="232" y="701"/>
                  </a:cubicBezTo>
                  <a:cubicBezTo>
                    <a:pt x="232" y="685"/>
                    <a:pt x="241" y="676"/>
                    <a:pt x="261" y="676"/>
                  </a:cubicBezTo>
                  <a:cubicBezTo>
                    <a:pt x="278" y="676"/>
                    <a:pt x="295" y="675"/>
                    <a:pt x="313" y="676"/>
                  </a:cubicBezTo>
                  <a:cubicBezTo>
                    <a:pt x="323" y="676"/>
                    <a:pt x="325" y="673"/>
                    <a:pt x="325" y="664"/>
                  </a:cubicBezTo>
                  <a:cubicBezTo>
                    <a:pt x="324" y="648"/>
                    <a:pt x="324" y="632"/>
                    <a:pt x="325" y="616"/>
                  </a:cubicBezTo>
                  <a:cubicBezTo>
                    <a:pt x="326" y="603"/>
                    <a:pt x="321" y="600"/>
                    <a:pt x="309" y="600"/>
                  </a:cubicBezTo>
                  <a:cubicBezTo>
                    <a:pt x="224" y="601"/>
                    <a:pt x="140" y="601"/>
                    <a:pt x="55" y="601"/>
                  </a:cubicBezTo>
                  <a:cubicBezTo>
                    <a:pt x="17" y="601"/>
                    <a:pt x="1" y="584"/>
                    <a:pt x="1" y="547"/>
                  </a:cubicBezTo>
                  <a:cubicBezTo>
                    <a:pt x="0" y="465"/>
                    <a:pt x="1" y="383"/>
                    <a:pt x="1" y="301"/>
                  </a:cubicBezTo>
                  <a:close/>
                  <a:moveTo>
                    <a:pt x="430" y="504"/>
                  </a:moveTo>
                  <a:cubicBezTo>
                    <a:pt x="550" y="504"/>
                    <a:pt x="670" y="503"/>
                    <a:pt x="790" y="504"/>
                  </a:cubicBezTo>
                  <a:cubicBezTo>
                    <a:pt x="805" y="504"/>
                    <a:pt x="809" y="501"/>
                    <a:pt x="809" y="486"/>
                  </a:cubicBezTo>
                  <a:cubicBezTo>
                    <a:pt x="808" y="348"/>
                    <a:pt x="808" y="211"/>
                    <a:pt x="809" y="74"/>
                  </a:cubicBezTo>
                  <a:cubicBezTo>
                    <a:pt x="809" y="59"/>
                    <a:pt x="805" y="55"/>
                    <a:pt x="790" y="55"/>
                  </a:cubicBezTo>
                  <a:cubicBezTo>
                    <a:pt x="552" y="56"/>
                    <a:pt x="314" y="56"/>
                    <a:pt x="76" y="55"/>
                  </a:cubicBezTo>
                  <a:cubicBezTo>
                    <a:pt x="61" y="55"/>
                    <a:pt x="57" y="59"/>
                    <a:pt x="57" y="75"/>
                  </a:cubicBezTo>
                  <a:cubicBezTo>
                    <a:pt x="57" y="211"/>
                    <a:pt x="57" y="348"/>
                    <a:pt x="57" y="485"/>
                  </a:cubicBezTo>
                  <a:cubicBezTo>
                    <a:pt x="57" y="501"/>
                    <a:pt x="61" y="504"/>
                    <a:pt x="77" y="504"/>
                  </a:cubicBezTo>
                  <a:cubicBezTo>
                    <a:pt x="195" y="503"/>
                    <a:pt x="312" y="504"/>
                    <a:pt x="430" y="504"/>
                  </a:cubicBezTo>
                  <a:close/>
                  <a:moveTo>
                    <a:pt x="457" y="547"/>
                  </a:moveTo>
                  <a:cubicBezTo>
                    <a:pt x="456" y="534"/>
                    <a:pt x="449" y="524"/>
                    <a:pt x="433" y="524"/>
                  </a:cubicBezTo>
                  <a:cubicBezTo>
                    <a:pt x="418" y="523"/>
                    <a:pt x="405" y="536"/>
                    <a:pt x="406" y="549"/>
                  </a:cubicBezTo>
                  <a:cubicBezTo>
                    <a:pt x="407" y="564"/>
                    <a:pt x="416" y="574"/>
                    <a:pt x="431" y="575"/>
                  </a:cubicBezTo>
                  <a:cubicBezTo>
                    <a:pt x="445" y="577"/>
                    <a:pt x="457" y="564"/>
                    <a:pt x="457" y="5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F969718-3575-4733-A73F-BFB78A449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043" y="5646207"/>
              <a:ext cx="291548" cy="291548"/>
            </a:xfrm>
            <a:custGeom>
              <a:avLst/>
              <a:gdLst>
                <a:gd name="T0" fmla="*/ 146 w 218"/>
                <a:gd name="T1" fmla="*/ 13 h 219"/>
                <a:gd name="T2" fmla="*/ 145 w 218"/>
                <a:gd name="T3" fmla="*/ 24 h 219"/>
                <a:gd name="T4" fmla="*/ 146 w 218"/>
                <a:gd name="T5" fmla="*/ 47 h 219"/>
                <a:gd name="T6" fmla="*/ 166 w 218"/>
                <a:gd name="T7" fmla="*/ 37 h 219"/>
                <a:gd name="T8" fmla="*/ 188 w 218"/>
                <a:gd name="T9" fmla="*/ 40 h 219"/>
                <a:gd name="T10" fmla="*/ 196 w 218"/>
                <a:gd name="T11" fmla="*/ 51 h 219"/>
                <a:gd name="T12" fmla="*/ 193 w 218"/>
                <a:gd name="T13" fmla="*/ 76 h 219"/>
                <a:gd name="T14" fmla="*/ 185 w 218"/>
                <a:gd name="T15" fmla="*/ 82 h 219"/>
                <a:gd name="T16" fmla="*/ 178 w 218"/>
                <a:gd name="T17" fmla="*/ 93 h 219"/>
                <a:gd name="T18" fmla="*/ 190 w 218"/>
                <a:gd name="T19" fmla="*/ 98 h 219"/>
                <a:gd name="T20" fmla="*/ 213 w 218"/>
                <a:gd name="T21" fmla="*/ 134 h 219"/>
                <a:gd name="T22" fmla="*/ 195 w 218"/>
                <a:gd name="T23" fmla="*/ 147 h 219"/>
                <a:gd name="T24" fmla="*/ 185 w 218"/>
                <a:gd name="T25" fmla="*/ 144 h 219"/>
                <a:gd name="T26" fmla="*/ 170 w 218"/>
                <a:gd name="T27" fmla="*/ 146 h 219"/>
                <a:gd name="T28" fmla="*/ 175 w 218"/>
                <a:gd name="T29" fmla="*/ 160 h 219"/>
                <a:gd name="T30" fmla="*/ 185 w 218"/>
                <a:gd name="T31" fmla="*/ 172 h 219"/>
                <a:gd name="T32" fmla="*/ 183 w 218"/>
                <a:gd name="T33" fmla="*/ 186 h 219"/>
                <a:gd name="T34" fmla="*/ 175 w 218"/>
                <a:gd name="T35" fmla="*/ 192 h 219"/>
                <a:gd name="T36" fmla="*/ 136 w 218"/>
                <a:gd name="T37" fmla="*/ 187 h 219"/>
                <a:gd name="T38" fmla="*/ 127 w 218"/>
                <a:gd name="T39" fmla="*/ 178 h 219"/>
                <a:gd name="T40" fmla="*/ 121 w 218"/>
                <a:gd name="T41" fmla="*/ 189 h 219"/>
                <a:gd name="T42" fmla="*/ 114 w 218"/>
                <a:gd name="T43" fmla="*/ 216 h 219"/>
                <a:gd name="T44" fmla="*/ 74 w 218"/>
                <a:gd name="T45" fmla="*/ 212 h 219"/>
                <a:gd name="T46" fmla="*/ 70 w 218"/>
                <a:gd name="T47" fmla="*/ 203 h 219"/>
                <a:gd name="T48" fmla="*/ 73 w 218"/>
                <a:gd name="T49" fmla="*/ 189 h 219"/>
                <a:gd name="T50" fmla="*/ 72 w 218"/>
                <a:gd name="T51" fmla="*/ 172 h 219"/>
                <a:gd name="T52" fmla="*/ 55 w 218"/>
                <a:gd name="T53" fmla="*/ 179 h 219"/>
                <a:gd name="T54" fmla="*/ 36 w 218"/>
                <a:gd name="T55" fmla="*/ 189 h 219"/>
                <a:gd name="T56" fmla="*/ 12 w 218"/>
                <a:gd name="T57" fmla="*/ 156 h 219"/>
                <a:gd name="T58" fmla="*/ 29 w 218"/>
                <a:gd name="T59" fmla="*/ 140 h 219"/>
                <a:gd name="T60" fmla="*/ 38 w 218"/>
                <a:gd name="T61" fmla="*/ 128 h 219"/>
                <a:gd name="T62" fmla="*/ 25 w 218"/>
                <a:gd name="T63" fmla="*/ 123 h 219"/>
                <a:gd name="T64" fmla="*/ 2 w 218"/>
                <a:gd name="T65" fmla="*/ 116 h 219"/>
                <a:gd name="T66" fmla="*/ 6 w 218"/>
                <a:gd name="T67" fmla="*/ 75 h 219"/>
                <a:gd name="T68" fmla="*/ 16 w 218"/>
                <a:gd name="T69" fmla="*/ 73 h 219"/>
                <a:gd name="T70" fmla="*/ 36 w 218"/>
                <a:gd name="T71" fmla="*/ 76 h 219"/>
                <a:gd name="T72" fmla="*/ 43 w 218"/>
                <a:gd name="T73" fmla="*/ 63 h 219"/>
                <a:gd name="T74" fmla="*/ 54 w 218"/>
                <a:gd name="T75" fmla="*/ 18 h 219"/>
                <a:gd name="T76" fmla="*/ 71 w 218"/>
                <a:gd name="T77" fmla="*/ 21 h 219"/>
                <a:gd name="T78" fmla="*/ 75 w 218"/>
                <a:gd name="T79" fmla="*/ 27 h 219"/>
                <a:gd name="T80" fmla="*/ 91 w 218"/>
                <a:gd name="T81" fmla="*/ 39 h 219"/>
                <a:gd name="T82" fmla="*/ 97 w 218"/>
                <a:gd name="T83" fmla="*/ 21 h 219"/>
                <a:gd name="T84" fmla="*/ 121 w 218"/>
                <a:gd name="T85" fmla="*/ 5 h 219"/>
                <a:gd name="T86" fmla="*/ 146 w 218"/>
                <a:gd name="T87" fmla="*/ 13 h 219"/>
                <a:gd name="T88" fmla="*/ 153 w 218"/>
                <a:gd name="T89" fmla="*/ 110 h 219"/>
                <a:gd name="T90" fmla="*/ 109 w 218"/>
                <a:gd name="T91" fmla="*/ 64 h 219"/>
                <a:gd name="T92" fmla="*/ 62 w 218"/>
                <a:gd name="T93" fmla="*/ 110 h 219"/>
                <a:gd name="T94" fmla="*/ 108 w 218"/>
                <a:gd name="T95" fmla="*/ 155 h 219"/>
                <a:gd name="T96" fmla="*/ 153 w 218"/>
                <a:gd name="T97" fmla="*/ 11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" h="219">
                  <a:moveTo>
                    <a:pt x="146" y="13"/>
                  </a:moveTo>
                  <a:cubicBezTo>
                    <a:pt x="145" y="20"/>
                    <a:pt x="145" y="22"/>
                    <a:pt x="145" y="24"/>
                  </a:cubicBezTo>
                  <a:cubicBezTo>
                    <a:pt x="145" y="32"/>
                    <a:pt x="136" y="42"/>
                    <a:pt x="146" y="47"/>
                  </a:cubicBezTo>
                  <a:cubicBezTo>
                    <a:pt x="153" y="51"/>
                    <a:pt x="160" y="42"/>
                    <a:pt x="166" y="37"/>
                  </a:cubicBezTo>
                  <a:cubicBezTo>
                    <a:pt x="175" y="28"/>
                    <a:pt x="182" y="28"/>
                    <a:pt x="188" y="40"/>
                  </a:cubicBezTo>
                  <a:cubicBezTo>
                    <a:pt x="190" y="44"/>
                    <a:pt x="193" y="48"/>
                    <a:pt x="196" y="51"/>
                  </a:cubicBezTo>
                  <a:cubicBezTo>
                    <a:pt x="207" y="61"/>
                    <a:pt x="208" y="69"/>
                    <a:pt x="193" y="76"/>
                  </a:cubicBezTo>
                  <a:cubicBezTo>
                    <a:pt x="190" y="77"/>
                    <a:pt x="188" y="80"/>
                    <a:pt x="185" y="82"/>
                  </a:cubicBezTo>
                  <a:cubicBezTo>
                    <a:pt x="182" y="85"/>
                    <a:pt x="176" y="87"/>
                    <a:pt x="178" y="93"/>
                  </a:cubicBezTo>
                  <a:cubicBezTo>
                    <a:pt x="180" y="98"/>
                    <a:pt x="186" y="97"/>
                    <a:pt x="190" y="98"/>
                  </a:cubicBezTo>
                  <a:cubicBezTo>
                    <a:pt x="218" y="105"/>
                    <a:pt x="218" y="105"/>
                    <a:pt x="213" y="134"/>
                  </a:cubicBezTo>
                  <a:cubicBezTo>
                    <a:pt x="211" y="145"/>
                    <a:pt x="207" y="151"/>
                    <a:pt x="195" y="147"/>
                  </a:cubicBezTo>
                  <a:cubicBezTo>
                    <a:pt x="192" y="145"/>
                    <a:pt x="188" y="145"/>
                    <a:pt x="185" y="144"/>
                  </a:cubicBezTo>
                  <a:cubicBezTo>
                    <a:pt x="180" y="144"/>
                    <a:pt x="174" y="141"/>
                    <a:pt x="170" y="146"/>
                  </a:cubicBezTo>
                  <a:cubicBezTo>
                    <a:pt x="166" y="152"/>
                    <a:pt x="172" y="156"/>
                    <a:pt x="175" y="160"/>
                  </a:cubicBezTo>
                  <a:cubicBezTo>
                    <a:pt x="178" y="164"/>
                    <a:pt x="181" y="169"/>
                    <a:pt x="185" y="172"/>
                  </a:cubicBezTo>
                  <a:cubicBezTo>
                    <a:pt x="190" y="178"/>
                    <a:pt x="191" y="182"/>
                    <a:pt x="183" y="186"/>
                  </a:cubicBezTo>
                  <a:cubicBezTo>
                    <a:pt x="180" y="188"/>
                    <a:pt x="178" y="190"/>
                    <a:pt x="175" y="192"/>
                  </a:cubicBezTo>
                  <a:cubicBezTo>
                    <a:pt x="153" y="209"/>
                    <a:pt x="153" y="209"/>
                    <a:pt x="136" y="187"/>
                  </a:cubicBezTo>
                  <a:cubicBezTo>
                    <a:pt x="134" y="184"/>
                    <a:pt x="132" y="178"/>
                    <a:pt x="127" y="178"/>
                  </a:cubicBezTo>
                  <a:cubicBezTo>
                    <a:pt x="120" y="179"/>
                    <a:pt x="123" y="186"/>
                    <a:pt x="121" y="189"/>
                  </a:cubicBezTo>
                  <a:cubicBezTo>
                    <a:pt x="117" y="198"/>
                    <a:pt x="122" y="214"/>
                    <a:pt x="114" y="216"/>
                  </a:cubicBezTo>
                  <a:cubicBezTo>
                    <a:pt x="101" y="219"/>
                    <a:pt x="87" y="214"/>
                    <a:pt x="74" y="212"/>
                  </a:cubicBezTo>
                  <a:cubicBezTo>
                    <a:pt x="68" y="211"/>
                    <a:pt x="70" y="207"/>
                    <a:pt x="70" y="203"/>
                  </a:cubicBezTo>
                  <a:cubicBezTo>
                    <a:pt x="71" y="198"/>
                    <a:pt x="73" y="194"/>
                    <a:pt x="73" y="189"/>
                  </a:cubicBezTo>
                  <a:cubicBezTo>
                    <a:pt x="73" y="183"/>
                    <a:pt x="77" y="176"/>
                    <a:pt x="72" y="172"/>
                  </a:cubicBezTo>
                  <a:cubicBezTo>
                    <a:pt x="65" y="167"/>
                    <a:pt x="61" y="177"/>
                    <a:pt x="55" y="179"/>
                  </a:cubicBezTo>
                  <a:cubicBezTo>
                    <a:pt x="48" y="182"/>
                    <a:pt x="43" y="195"/>
                    <a:pt x="36" y="189"/>
                  </a:cubicBezTo>
                  <a:cubicBezTo>
                    <a:pt x="26" y="180"/>
                    <a:pt x="17" y="168"/>
                    <a:pt x="12" y="156"/>
                  </a:cubicBezTo>
                  <a:cubicBezTo>
                    <a:pt x="10" y="150"/>
                    <a:pt x="23" y="145"/>
                    <a:pt x="29" y="140"/>
                  </a:cubicBezTo>
                  <a:cubicBezTo>
                    <a:pt x="33" y="136"/>
                    <a:pt x="40" y="135"/>
                    <a:pt x="38" y="128"/>
                  </a:cubicBezTo>
                  <a:cubicBezTo>
                    <a:pt x="37" y="121"/>
                    <a:pt x="29" y="125"/>
                    <a:pt x="25" y="123"/>
                  </a:cubicBezTo>
                  <a:cubicBezTo>
                    <a:pt x="17" y="119"/>
                    <a:pt x="3" y="124"/>
                    <a:pt x="2" y="116"/>
                  </a:cubicBezTo>
                  <a:cubicBezTo>
                    <a:pt x="0" y="103"/>
                    <a:pt x="3" y="88"/>
                    <a:pt x="6" y="75"/>
                  </a:cubicBezTo>
                  <a:cubicBezTo>
                    <a:pt x="7" y="70"/>
                    <a:pt x="13" y="72"/>
                    <a:pt x="16" y="73"/>
                  </a:cubicBezTo>
                  <a:cubicBezTo>
                    <a:pt x="23" y="74"/>
                    <a:pt x="29" y="75"/>
                    <a:pt x="36" y="76"/>
                  </a:cubicBezTo>
                  <a:cubicBezTo>
                    <a:pt x="47" y="77"/>
                    <a:pt x="48" y="73"/>
                    <a:pt x="43" y="63"/>
                  </a:cubicBezTo>
                  <a:cubicBezTo>
                    <a:pt x="27" y="37"/>
                    <a:pt x="27" y="37"/>
                    <a:pt x="54" y="18"/>
                  </a:cubicBezTo>
                  <a:cubicBezTo>
                    <a:pt x="62" y="12"/>
                    <a:pt x="66" y="12"/>
                    <a:pt x="71" y="21"/>
                  </a:cubicBezTo>
                  <a:cubicBezTo>
                    <a:pt x="72" y="23"/>
                    <a:pt x="73" y="25"/>
                    <a:pt x="75" y="27"/>
                  </a:cubicBezTo>
                  <a:cubicBezTo>
                    <a:pt x="81" y="31"/>
                    <a:pt x="81" y="43"/>
                    <a:pt x="91" y="39"/>
                  </a:cubicBezTo>
                  <a:cubicBezTo>
                    <a:pt x="98" y="37"/>
                    <a:pt x="98" y="28"/>
                    <a:pt x="97" y="21"/>
                  </a:cubicBezTo>
                  <a:cubicBezTo>
                    <a:pt x="95" y="2"/>
                    <a:pt x="107" y="0"/>
                    <a:pt x="121" y="5"/>
                  </a:cubicBezTo>
                  <a:cubicBezTo>
                    <a:pt x="129" y="8"/>
                    <a:pt x="144" y="1"/>
                    <a:pt x="146" y="13"/>
                  </a:cubicBezTo>
                  <a:close/>
                  <a:moveTo>
                    <a:pt x="153" y="110"/>
                  </a:moveTo>
                  <a:cubicBezTo>
                    <a:pt x="154" y="85"/>
                    <a:pt x="134" y="64"/>
                    <a:pt x="109" y="64"/>
                  </a:cubicBezTo>
                  <a:cubicBezTo>
                    <a:pt x="84" y="63"/>
                    <a:pt x="62" y="85"/>
                    <a:pt x="62" y="110"/>
                  </a:cubicBezTo>
                  <a:cubicBezTo>
                    <a:pt x="62" y="134"/>
                    <a:pt x="84" y="156"/>
                    <a:pt x="108" y="155"/>
                  </a:cubicBezTo>
                  <a:cubicBezTo>
                    <a:pt x="133" y="155"/>
                    <a:pt x="153" y="135"/>
                    <a:pt x="153" y="1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4616379-6AEA-472A-9E26-20379318C3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9526" y="5423258"/>
              <a:ext cx="304020" cy="289209"/>
            </a:xfrm>
            <a:custGeom>
              <a:avLst/>
              <a:gdLst>
                <a:gd name="T0" fmla="*/ 35 w 227"/>
                <a:gd name="T1" fmla="*/ 37 h 217"/>
                <a:gd name="T2" fmla="*/ 56 w 227"/>
                <a:gd name="T3" fmla="*/ 21 h 217"/>
                <a:gd name="T4" fmla="*/ 78 w 227"/>
                <a:gd name="T5" fmla="*/ 23 h 217"/>
                <a:gd name="T6" fmla="*/ 107 w 227"/>
                <a:gd name="T7" fmla="*/ 15 h 217"/>
                <a:gd name="T8" fmla="*/ 129 w 227"/>
                <a:gd name="T9" fmla="*/ 4 h 217"/>
                <a:gd name="T10" fmla="*/ 150 w 227"/>
                <a:gd name="T11" fmla="*/ 22 h 217"/>
                <a:gd name="T12" fmla="*/ 161 w 227"/>
                <a:gd name="T13" fmla="*/ 37 h 217"/>
                <a:gd name="T14" fmla="*/ 176 w 227"/>
                <a:gd name="T15" fmla="*/ 37 h 217"/>
                <a:gd name="T16" fmla="*/ 198 w 227"/>
                <a:gd name="T17" fmla="*/ 40 h 217"/>
                <a:gd name="T18" fmla="*/ 198 w 227"/>
                <a:gd name="T19" fmla="*/ 75 h 217"/>
                <a:gd name="T20" fmla="*/ 211 w 227"/>
                <a:gd name="T21" fmla="*/ 101 h 217"/>
                <a:gd name="T22" fmla="*/ 222 w 227"/>
                <a:gd name="T23" fmla="*/ 120 h 217"/>
                <a:gd name="T24" fmla="*/ 205 w 227"/>
                <a:gd name="T25" fmla="*/ 143 h 217"/>
                <a:gd name="T26" fmla="*/ 186 w 227"/>
                <a:gd name="T27" fmla="*/ 157 h 217"/>
                <a:gd name="T28" fmla="*/ 190 w 227"/>
                <a:gd name="T29" fmla="*/ 171 h 217"/>
                <a:gd name="T30" fmla="*/ 188 w 227"/>
                <a:gd name="T31" fmla="*/ 188 h 217"/>
                <a:gd name="T32" fmla="*/ 173 w 227"/>
                <a:gd name="T33" fmla="*/ 199 h 217"/>
                <a:gd name="T34" fmla="*/ 156 w 227"/>
                <a:gd name="T35" fmla="*/ 197 h 217"/>
                <a:gd name="T36" fmla="*/ 138 w 227"/>
                <a:gd name="T37" fmla="*/ 190 h 217"/>
                <a:gd name="T38" fmla="*/ 124 w 227"/>
                <a:gd name="T39" fmla="*/ 203 h 217"/>
                <a:gd name="T40" fmla="*/ 108 w 227"/>
                <a:gd name="T41" fmla="*/ 215 h 217"/>
                <a:gd name="T42" fmla="*/ 82 w 227"/>
                <a:gd name="T43" fmla="*/ 192 h 217"/>
                <a:gd name="T44" fmla="*/ 55 w 227"/>
                <a:gd name="T45" fmla="*/ 181 h 217"/>
                <a:gd name="T46" fmla="*/ 34 w 227"/>
                <a:gd name="T47" fmla="*/ 176 h 217"/>
                <a:gd name="T48" fmla="*/ 25 w 227"/>
                <a:gd name="T49" fmla="*/ 152 h 217"/>
                <a:gd name="T50" fmla="*/ 17 w 227"/>
                <a:gd name="T51" fmla="*/ 116 h 217"/>
                <a:gd name="T52" fmla="*/ 11 w 227"/>
                <a:gd name="T53" fmla="*/ 94 h 217"/>
                <a:gd name="T54" fmla="*/ 22 w 227"/>
                <a:gd name="T55" fmla="*/ 74 h 217"/>
                <a:gd name="T56" fmla="*/ 35 w 227"/>
                <a:gd name="T57" fmla="*/ 37 h 217"/>
                <a:gd name="T58" fmla="*/ 118 w 227"/>
                <a:gd name="T59" fmla="*/ 167 h 217"/>
                <a:gd name="T60" fmla="*/ 174 w 227"/>
                <a:gd name="T61" fmla="*/ 109 h 217"/>
                <a:gd name="T62" fmla="*/ 116 w 227"/>
                <a:gd name="T63" fmla="*/ 51 h 217"/>
                <a:gd name="T64" fmla="*/ 59 w 227"/>
                <a:gd name="T65" fmla="*/ 110 h 217"/>
                <a:gd name="T66" fmla="*/ 118 w 227"/>
                <a:gd name="T67" fmla="*/ 16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217">
                  <a:moveTo>
                    <a:pt x="35" y="37"/>
                  </a:moveTo>
                  <a:cubicBezTo>
                    <a:pt x="43" y="31"/>
                    <a:pt x="50" y="26"/>
                    <a:pt x="56" y="21"/>
                  </a:cubicBezTo>
                  <a:cubicBezTo>
                    <a:pt x="65" y="12"/>
                    <a:pt x="70" y="13"/>
                    <a:pt x="78" y="23"/>
                  </a:cubicBezTo>
                  <a:cubicBezTo>
                    <a:pt x="86" y="34"/>
                    <a:pt x="105" y="30"/>
                    <a:pt x="107" y="15"/>
                  </a:cubicBezTo>
                  <a:cubicBezTo>
                    <a:pt x="110" y="0"/>
                    <a:pt x="119" y="1"/>
                    <a:pt x="129" y="4"/>
                  </a:cubicBezTo>
                  <a:cubicBezTo>
                    <a:pt x="138" y="6"/>
                    <a:pt x="156" y="1"/>
                    <a:pt x="150" y="22"/>
                  </a:cubicBezTo>
                  <a:cubicBezTo>
                    <a:pt x="147" y="33"/>
                    <a:pt x="156" y="33"/>
                    <a:pt x="161" y="37"/>
                  </a:cubicBezTo>
                  <a:cubicBezTo>
                    <a:pt x="167" y="41"/>
                    <a:pt x="172" y="43"/>
                    <a:pt x="176" y="37"/>
                  </a:cubicBezTo>
                  <a:cubicBezTo>
                    <a:pt x="185" y="27"/>
                    <a:pt x="191" y="31"/>
                    <a:pt x="198" y="40"/>
                  </a:cubicBezTo>
                  <a:cubicBezTo>
                    <a:pt x="205" y="52"/>
                    <a:pt x="221" y="62"/>
                    <a:pt x="198" y="75"/>
                  </a:cubicBezTo>
                  <a:cubicBezTo>
                    <a:pt x="191" y="79"/>
                    <a:pt x="201" y="101"/>
                    <a:pt x="211" y="101"/>
                  </a:cubicBezTo>
                  <a:cubicBezTo>
                    <a:pt x="227" y="102"/>
                    <a:pt x="225" y="112"/>
                    <a:pt x="222" y="120"/>
                  </a:cubicBezTo>
                  <a:cubicBezTo>
                    <a:pt x="219" y="129"/>
                    <a:pt x="226" y="148"/>
                    <a:pt x="205" y="143"/>
                  </a:cubicBezTo>
                  <a:cubicBezTo>
                    <a:pt x="192" y="140"/>
                    <a:pt x="192" y="151"/>
                    <a:pt x="186" y="157"/>
                  </a:cubicBezTo>
                  <a:cubicBezTo>
                    <a:pt x="180" y="164"/>
                    <a:pt x="186" y="167"/>
                    <a:pt x="190" y="171"/>
                  </a:cubicBezTo>
                  <a:cubicBezTo>
                    <a:pt x="196" y="178"/>
                    <a:pt x="197" y="183"/>
                    <a:pt x="188" y="188"/>
                  </a:cubicBezTo>
                  <a:cubicBezTo>
                    <a:pt x="183" y="191"/>
                    <a:pt x="177" y="195"/>
                    <a:pt x="173" y="199"/>
                  </a:cubicBezTo>
                  <a:cubicBezTo>
                    <a:pt x="166" y="207"/>
                    <a:pt x="160" y="206"/>
                    <a:pt x="156" y="197"/>
                  </a:cubicBezTo>
                  <a:cubicBezTo>
                    <a:pt x="152" y="189"/>
                    <a:pt x="146" y="188"/>
                    <a:pt x="138" y="190"/>
                  </a:cubicBezTo>
                  <a:cubicBezTo>
                    <a:pt x="130" y="193"/>
                    <a:pt x="123" y="194"/>
                    <a:pt x="124" y="203"/>
                  </a:cubicBezTo>
                  <a:cubicBezTo>
                    <a:pt x="124" y="216"/>
                    <a:pt x="118" y="217"/>
                    <a:pt x="108" y="215"/>
                  </a:cubicBezTo>
                  <a:cubicBezTo>
                    <a:pt x="94" y="213"/>
                    <a:pt x="78" y="216"/>
                    <a:pt x="82" y="192"/>
                  </a:cubicBezTo>
                  <a:cubicBezTo>
                    <a:pt x="83" y="183"/>
                    <a:pt x="62" y="174"/>
                    <a:pt x="55" y="181"/>
                  </a:cubicBezTo>
                  <a:cubicBezTo>
                    <a:pt x="44" y="193"/>
                    <a:pt x="39" y="186"/>
                    <a:pt x="34" y="176"/>
                  </a:cubicBezTo>
                  <a:cubicBezTo>
                    <a:pt x="30" y="168"/>
                    <a:pt x="14" y="163"/>
                    <a:pt x="25" y="152"/>
                  </a:cubicBezTo>
                  <a:cubicBezTo>
                    <a:pt x="41" y="135"/>
                    <a:pt x="39" y="122"/>
                    <a:pt x="17" y="116"/>
                  </a:cubicBezTo>
                  <a:cubicBezTo>
                    <a:pt x="0" y="112"/>
                    <a:pt x="12" y="101"/>
                    <a:pt x="11" y="94"/>
                  </a:cubicBezTo>
                  <a:cubicBezTo>
                    <a:pt x="10" y="87"/>
                    <a:pt x="8" y="76"/>
                    <a:pt x="22" y="74"/>
                  </a:cubicBezTo>
                  <a:cubicBezTo>
                    <a:pt x="50" y="71"/>
                    <a:pt x="54" y="62"/>
                    <a:pt x="35" y="37"/>
                  </a:cubicBezTo>
                  <a:close/>
                  <a:moveTo>
                    <a:pt x="118" y="167"/>
                  </a:moveTo>
                  <a:cubicBezTo>
                    <a:pt x="149" y="166"/>
                    <a:pt x="174" y="140"/>
                    <a:pt x="174" y="109"/>
                  </a:cubicBezTo>
                  <a:cubicBezTo>
                    <a:pt x="174" y="77"/>
                    <a:pt x="148" y="51"/>
                    <a:pt x="116" y="51"/>
                  </a:cubicBezTo>
                  <a:cubicBezTo>
                    <a:pt x="84" y="51"/>
                    <a:pt x="58" y="78"/>
                    <a:pt x="59" y="110"/>
                  </a:cubicBezTo>
                  <a:cubicBezTo>
                    <a:pt x="59" y="142"/>
                    <a:pt x="85" y="167"/>
                    <a:pt x="118" y="16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A952541-0C8F-4AD4-B4B0-AFB8304F7C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7504" y="5708570"/>
              <a:ext cx="183191" cy="176956"/>
            </a:xfrm>
            <a:custGeom>
              <a:avLst/>
              <a:gdLst>
                <a:gd name="T0" fmla="*/ 78 w 137"/>
                <a:gd name="T1" fmla="*/ 108 h 133"/>
                <a:gd name="T2" fmla="*/ 62 w 137"/>
                <a:gd name="T3" fmla="*/ 132 h 133"/>
                <a:gd name="T4" fmla="*/ 47 w 137"/>
                <a:gd name="T5" fmla="*/ 106 h 133"/>
                <a:gd name="T6" fmla="*/ 24 w 137"/>
                <a:gd name="T7" fmla="*/ 114 h 133"/>
                <a:gd name="T8" fmla="*/ 7 w 137"/>
                <a:gd name="T9" fmla="*/ 94 h 133"/>
                <a:gd name="T10" fmla="*/ 19 w 137"/>
                <a:gd name="T11" fmla="*/ 85 h 133"/>
                <a:gd name="T12" fmla="*/ 17 w 137"/>
                <a:gd name="T13" fmla="*/ 74 h 133"/>
                <a:gd name="T14" fmla="*/ 4 w 137"/>
                <a:gd name="T15" fmla="*/ 54 h 133"/>
                <a:gd name="T16" fmla="*/ 23 w 137"/>
                <a:gd name="T17" fmla="*/ 46 h 133"/>
                <a:gd name="T18" fmla="*/ 28 w 137"/>
                <a:gd name="T19" fmla="*/ 45 h 133"/>
                <a:gd name="T20" fmla="*/ 26 w 137"/>
                <a:gd name="T21" fmla="*/ 16 h 133"/>
                <a:gd name="T22" fmla="*/ 56 w 137"/>
                <a:gd name="T23" fmla="*/ 26 h 133"/>
                <a:gd name="T24" fmla="*/ 76 w 137"/>
                <a:gd name="T25" fmla="*/ 3 h 133"/>
                <a:gd name="T26" fmla="*/ 89 w 137"/>
                <a:gd name="T27" fmla="*/ 29 h 133"/>
                <a:gd name="T28" fmla="*/ 123 w 137"/>
                <a:gd name="T29" fmla="*/ 33 h 133"/>
                <a:gd name="T30" fmla="*/ 110 w 137"/>
                <a:gd name="T31" fmla="*/ 58 h 133"/>
                <a:gd name="T32" fmla="*/ 132 w 137"/>
                <a:gd name="T33" fmla="*/ 79 h 133"/>
                <a:gd name="T34" fmla="*/ 105 w 137"/>
                <a:gd name="T35" fmla="*/ 90 h 133"/>
                <a:gd name="T36" fmla="*/ 109 w 137"/>
                <a:gd name="T37" fmla="*/ 118 h 133"/>
                <a:gd name="T38" fmla="*/ 78 w 137"/>
                <a:gd name="T39" fmla="*/ 108 h 133"/>
                <a:gd name="T40" fmla="*/ 66 w 137"/>
                <a:gd name="T41" fmla="*/ 48 h 133"/>
                <a:gd name="T42" fmla="*/ 49 w 137"/>
                <a:gd name="T43" fmla="*/ 68 h 133"/>
                <a:gd name="T44" fmla="*/ 69 w 137"/>
                <a:gd name="T45" fmla="*/ 85 h 133"/>
                <a:gd name="T46" fmla="*/ 86 w 137"/>
                <a:gd name="T47" fmla="*/ 67 h 133"/>
                <a:gd name="T48" fmla="*/ 66 w 137"/>
                <a:gd name="T49" fmla="*/ 4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133">
                  <a:moveTo>
                    <a:pt x="78" y="108"/>
                  </a:moveTo>
                  <a:cubicBezTo>
                    <a:pt x="72" y="117"/>
                    <a:pt x="80" y="132"/>
                    <a:pt x="62" y="132"/>
                  </a:cubicBezTo>
                  <a:cubicBezTo>
                    <a:pt x="42" y="132"/>
                    <a:pt x="45" y="119"/>
                    <a:pt x="47" y="106"/>
                  </a:cubicBezTo>
                  <a:cubicBezTo>
                    <a:pt x="36" y="102"/>
                    <a:pt x="32" y="119"/>
                    <a:pt x="24" y="114"/>
                  </a:cubicBezTo>
                  <a:cubicBezTo>
                    <a:pt x="17" y="110"/>
                    <a:pt x="13" y="101"/>
                    <a:pt x="7" y="94"/>
                  </a:cubicBezTo>
                  <a:cubicBezTo>
                    <a:pt x="11" y="91"/>
                    <a:pt x="15" y="88"/>
                    <a:pt x="19" y="85"/>
                  </a:cubicBezTo>
                  <a:cubicBezTo>
                    <a:pt x="26" y="80"/>
                    <a:pt x="26" y="74"/>
                    <a:pt x="17" y="74"/>
                  </a:cubicBezTo>
                  <a:cubicBezTo>
                    <a:pt x="0" y="74"/>
                    <a:pt x="3" y="64"/>
                    <a:pt x="4" y="54"/>
                  </a:cubicBezTo>
                  <a:cubicBezTo>
                    <a:pt x="5" y="38"/>
                    <a:pt x="16" y="47"/>
                    <a:pt x="23" y="46"/>
                  </a:cubicBezTo>
                  <a:cubicBezTo>
                    <a:pt x="25" y="45"/>
                    <a:pt x="27" y="45"/>
                    <a:pt x="28" y="45"/>
                  </a:cubicBezTo>
                  <a:cubicBezTo>
                    <a:pt x="31" y="35"/>
                    <a:pt x="10" y="30"/>
                    <a:pt x="26" y="16"/>
                  </a:cubicBezTo>
                  <a:cubicBezTo>
                    <a:pt x="44" y="1"/>
                    <a:pt x="47" y="22"/>
                    <a:pt x="56" y="26"/>
                  </a:cubicBezTo>
                  <a:cubicBezTo>
                    <a:pt x="63" y="17"/>
                    <a:pt x="54" y="0"/>
                    <a:pt x="76" y="3"/>
                  </a:cubicBezTo>
                  <a:cubicBezTo>
                    <a:pt x="99" y="6"/>
                    <a:pt x="84" y="20"/>
                    <a:pt x="89" y="29"/>
                  </a:cubicBezTo>
                  <a:cubicBezTo>
                    <a:pt x="101" y="23"/>
                    <a:pt x="113" y="13"/>
                    <a:pt x="123" y="33"/>
                  </a:cubicBezTo>
                  <a:cubicBezTo>
                    <a:pt x="131" y="50"/>
                    <a:pt x="108" y="45"/>
                    <a:pt x="110" y="58"/>
                  </a:cubicBezTo>
                  <a:cubicBezTo>
                    <a:pt x="118" y="62"/>
                    <a:pt x="137" y="57"/>
                    <a:pt x="132" y="79"/>
                  </a:cubicBezTo>
                  <a:cubicBezTo>
                    <a:pt x="128" y="98"/>
                    <a:pt x="113" y="84"/>
                    <a:pt x="105" y="90"/>
                  </a:cubicBezTo>
                  <a:cubicBezTo>
                    <a:pt x="104" y="99"/>
                    <a:pt x="125" y="104"/>
                    <a:pt x="109" y="118"/>
                  </a:cubicBezTo>
                  <a:cubicBezTo>
                    <a:pt x="92" y="133"/>
                    <a:pt x="88" y="113"/>
                    <a:pt x="78" y="108"/>
                  </a:cubicBezTo>
                  <a:close/>
                  <a:moveTo>
                    <a:pt x="66" y="48"/>
                  </a:moveTo>
                  <a:cubicBezTo>
                    <a:pt x="56" y="50"/>
                    <a:pt x="49" y="57"/>
                    <a:pt x="49" y="68"/>
                  </a:cubicBezTo>
                  <a:cubicBezTo>
                    <a:pt x="50" y="79"/>
                    <a:pt x="57" y="86"/>
                    <a:pt x="69" y="85"/>
                  </a:cubicBezTo>
                  <a:cubicBezTo>
                    <a:pt x="80" y="84"/>
                    <a:pt x="86" y="77"/>
                    <a:pt x="86" y="67"/>
                  </a:cubicBezTo>
                  <a:cubicBezTo>
                    <a:pt x="86" y="57"/>
                    <a:pt x="79" y="50"/>
                    <a:pt x="66" y="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" name="Bildobjekt 196">
            <a:extLst>
              <a:ext uri="{FF2B5EF4-FFF2-40B4-BE49-F238E27FC236}">
                <a16:creationId xmlns:a16="http://schemas.microsoft.com/office/drawing/2014/main" id="{2C825F1B-CD6D-4C9D-BDF9-B2E68B6E7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60" y="710018"/>
            <a:ext cx="5455917" cy="38737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D6BA95-3C28-497E-A4F4-ED3504C7D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6006" y="586082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2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948E7E-CBE5-47D2-8EDE-CEE0A93EE40C}"/>
              </a:ext>
            </a:extLst>
          </p:cNvPr>
          <p:cNvSpPr txBox="1">
            <a:spLocks/>
          </p:cNvSpPr>
          <p:nvPr/>
        </p:nvSpPr>
        <p:spPr>
          <a:xfrm>
            <a:off x="6096000" y="5219218"/>
            <a:ext cx="5820918" cy="1211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Open Sans Condensed" panose="020B0806030504020204"/>
              </a:rPr>
              <a:t>Integration </a:t>
            </a:r>
            <a:endParaRPr lang="en-US" sz="4000" dirty="0">
              <a:solidFill>
                <a:schemeClr val="bg1"/>
              </a:solidFill>
              <a:latin typeface="Open Sans Condensed" panose="020B0806030504020204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A22894-800A-4C12-A6B4-617107AD9D95}"/>
              </a:ext>
            </a:extLst>
          </p:cNvPr>
          <p:cNvSpPr/>
          <p:nvPr/>
        </p:nvSpPr>
        <p:spPr>
          <a:xfrm>
            <a:off x="6091062" y="6854374"/>
            <a:ext cx="4938" cy="3626"/>
          </a:xfrm>
          <a:custGeom>
            <a:avLst/>
            <a:gdLst>
              <a:gd name="connsiteX0" fmla="*/ 4938 w 4938"/>
              <a:gd name="connsiteY0" fmla="*/ 0 h 3626"/>
              <a:gd name="connsiteX1" fmla="*/ 4938 w 4938"/>
              <a:gd name="connsiteY1" fmla="*/ 3626 h 3626"/>
              <a:gd name="connsiteX2" fmla="*/ 0 w 4938"/>
              <a:gd name="connsiteY2" fmla="*/ 3626 h 3626"/>
              <a:gd name="connsiteX3" fmla="*/ 4938 w 4938"/>
              <a:gd name="connsiteY3" fmla="*/ 0 h 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8" h="3626">
                <a:moveTo>
                  <a:pt x="4938" y="0"/>
                </a:moveTo>
                <a:lnTo>
                  <a:pt x="4938" y="3626"/>
                </a:lnTo>
                <a:lnTo>
                  <a:pt x="0" y="3626"/>
                </a:lnTo>
                <a:lnTo>
                  <a:pt x="4938" y="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africa50.com/fileadmin/_processed_/4/2/csm_RDB_-_AFRICA50_8dd4773198.jpg">
            <a:extLst>
              <a:ext uri="{FF2B5EF4-FFF2-40B4-BE49-F238E27FC236}">
                <a16:creationId xmlns:a16="http://schemas.microsoft.com/office/drawing/2014/main" id="{A338B6BD-807F-4AF4-900F-A143E9C98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6442" b="-5061"/>
          <a:stretch/>
        </p:blipFill>
        <p:spPr bwMode="auto">
          <a:xfrm>
            <a:off x="135076" y="130351"/>
            <a:ext cx="2978514" cy="32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BCD0C7-4307-45C3-992A-DDA3158B9F4C}"/>
              </a:ext>
            </a:extLst>
          </p:cNvPr>
          <p:cNvSpPr/>
          <p:nvPr/>
        </p:nvSpPr>
        <p:spPr>
          <a:xfrm>
            <a:off x="3375551" y="574696"/>
            <a:ext cx="854136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NSDI Hub  is integrated with Land Administration Information System (LAIS)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Building permitting system is also being integrated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The analysis is being done on how to integrated with other systems</a:t>
            </a:r>
          </a:p>
        </p:txBody>
      </p:sp>
    </p:spTree>
    <p:extLst>
      <p:ext uri="{BB962C8B-B14F-4D97-AF65-F5344CB8AC3E}">
        <p14:creationId xmlns:p14="http://schemas.microsoft.com/office/powerpoint/2010/main" val="148842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1F403B-4B77-44E1-ABAD-87D3679BDD10}"/>
              </a:ext>
            </a:extLst>
          </p:cNvPr>
          <p:cNvSpPr txBox="1"/>
          <p:nvPr/>
        </p:nvSpPr>
        <p:spPr>
          <a:xfrm>
            <a:off x="705632" y="300696"/>
            <a:ext cx="10459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srgbClr val="1E0B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TECHNOLOGY</a:t>
            </a:r>
            <a:endParaRPr kumimoji="0" lang="en-US" sz="40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srgbClr val="1E0B0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F22A-A699-4AF8-9F69-2FB6AD2FC213}"/>
              </a:ext>
            </a:extLst>
          </p:cNvPr>
          <p:cNvSpPr txBox="1"/>
          <p:nvPr/>
        </p:nvSpPr>
        <p:spPr>
          <a:xfrm>
            <a:off x="410044" y="2521059"/>
            <a:ext cx="113450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Condensed" panose="020B0806030504020204"/>
                <a:ea typeface="+mn-ea"/>
                <a:cs typeface="+mn-cs"/>
              </a:rPr>
              <a:t>ArcGIS Pro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Condensed" panose="020B0806030504020204"/>
                <a:ea typeface="+mn-ea"/>
                <a:cs typeface="+mn-cs"/>
              </a:rPr>
              <a:t>ArcGIS Enterprise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Condensed" panose="020B0806030504020204"/>
                <a:ea typeface="+mn-ea"/>
                <a:cs typeface="+mn-cs"/>
              </a:rPr>
              <a:t>ArcGIS Online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Condensed" panose="020B0806030504020204"/>
                <a:ea typeface="+mn-ea"/>
                <a:cs typeface="+mn-cs"/>
              </a:rPr>
              <a:t>ArcGIS Server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Condensed" panose="020B08060305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95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948E7E-CBE5-47D2-8EDE-CEE0A93EE40C}"/>
              </a:ext>
            </a:extLst>
          </p:cNvPr>
          <p:cNvSpPr txBox="1">
            <a:spLocks/>
          </p:cNvSpPr>
          <p:nvPr/>
        </p:nvSpPr>
        <p:spPr>
          <a:xfrm>
            <a:off x="4881518" y="1939492"/>
            <a:ext cx="4217134" cy="7627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Open Sans Condensed" panose="020B0806030504020204"/>
              </a:rPr>
              <a:t>DEMO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A22894-800A-4C12-A6B4-617107AD9D95}"/>
              </a:ext>
            </a:extLst>
          </p:cNvPr>
          <p:cNvSpPr/>
          <p:nvPr/>
        </p:nvSpPr>
        <p:spPr>
          <a:xfrm>
            <a:off x="6091062" y="6854374"/>
            <a:ext cx="4938" cy="3626"/>
          </a:xfrm>
          <a:custGeom>
            <a:avLst/>
            <a:gdLst>
              <a:gd name="connsiteX0" fmla="*/ 4938 w 4938"/>
              <a:gd name="connsiteY0" fmla="*/ 0 h 3626"/>
              <a:gd name="connsiteX1" fmla="*/ 4938 w 4938"/>
              <a:gd name="connsiteY1" fmla="*/ 3626 h 3626"/>
              <a:gd name="connsiteX2" fmla="*/ 0 w 4938"/>
              <a:gd name="connsiteY2" fmla="*/ 3626 h 3626"/>
              <a:gd name="connsiteX3" fmla="*/ 4938 w 4938"/>
              <a:gd name="connsiteY3" fmla="*/ 0 h 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8" h="3626">
                <a:moveTo>
                  <a:pt x="4938" y="0"/>
                </a:moveTo>
                <a:lnTo>
                  <a:pt x="4938" y="3626"/>
                </a:lnTo>
                <a:lnTo>
                  <a:pt x="0" y="3626"/>
                </a:lnTo>
                <a:lnTo>
                  <a:pt x="4938" y="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BE13BA-33CB-42CC-990B-F65AE4B29C62}"/>
              </a:ext>
            </a:extLst>
          </p:cNvPr>
          <p:cNvSpPr/>
          <p:nvPr/>
        </p:nvSpPr>
        <p:spPr>
          <a:xfrm>
            <a:off x="4100908" y="2840887"/>
            <a:ext cx="4997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Open Sans Condensed" panose="020B0806030504020204"/>
              </a:rPr>
              <a:t>www.geodata.rw</a:t>
            </a:r>
          </a:p>
        </p:txBody>
      </p:sp>
    </p:spTree>
    <p:extLst>
      <p:ext uri="{BB962C8B-B14F-4D97-AF65-F5344CB8AC3E}">
        <p14:creationId xmlns:p14="http://schemas.microsoft.com/office/powerpoint/2010/main" val="51707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  <wetp:taskpane dockstate="right" visibility="0" width="350" row="9">
    <wetp:webextensionref xmlns:r="http://schemas.openxmlformats.org/officeDocument/2006/relationships" r:id="rId2"/>
  </wetp:taskpane>
  <wetp:taskpane dockstate="right" visibility="0" width="350" row="10">
    <wetp:webextensionref xmlns:r="http://schemas.openxmlformats.org/officeDocument/2006/relationships" r:id="rId3"/>
  </wetp:taskpane>
  <wetp:taskpane dockstate="right" visibility="0" width="350" row="11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7E95DD6E-C074-44D7-BC95-C49921A68782}">
  <we:reference id="wa104381139" version="1.0.0.0" store="en-US" storeType="OMEX"/>
  <we:alternateReferences>
    <we:reference id="wa104381139" version="1.0.0.0" store="WA10438113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5202CD1-629C-4111-9A5A-77B72DC812C5}">
  <we:reference id="wa104380169" version="1.1.0.0" store="en-US" storeType="OMEX"/>
  <we:alternateReferences>
    <we:reference id="wa104380169" version="1.1.0.0" store="WA104380169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CFA41237-055C-4706-8869-CE5626AD8AE6}">
  <we:reference id="wa104380510" version="1.0.0.3" store="en-US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78340691-8DE3-4BC2-9474-9BA332739128}">
  <we:reference id="wa104380545" version="1.0.0.0" store="en-US" storeType="OMEX"/>
  <we:alternateReferences>
    <we:reference id="WA104380545" version="1.0.0.0" store="WA10438054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148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DAGGERSQUARE</vt:lpstr>
      <vt:lpstr>Open Sans Condensed</vt:lpstr>
      <vt:lpstr>Roboto</vt:lpstr>
      <vt:lpstr>Office Theme</vt:lpstr>
      <vt:lpstr>1_Office Theme</vt:lpstr>
      <vt:lpstr>Rwanda  NSDI Hub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Claude NTIRENGANYA</dc:creator>
  <cp:lastModifiedBy>Rutagengwa Alexis</cp:lastModifiedBy>
  <cp:revision>101</cp:revision>
  <dcterms:created xsi:type="dcterms:W3CDTF">2019-03-21T15:14:48Z</dcterms:created>
  <dcterms:modified xsi:type="dcterms:W3CDTF">2022-10-28T06:23:43Z</dcterms:modified>
</cp:coreProperties>
</file>