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2" r:id="rId5"/>
  </p:sldMasterIdLst>
  <p:notesMasterIdLst>
    <p:notesMasterId r:id="rId6"/>
  </p:notesMasterIdLst>
  <p:sldIdLst>
    <p:sldId id="256" r:id="rId7"/>
    <p:sldId id="257" r:id="rId8"/>
    <p:sldId id="258" r:id="rId9"/>
    <p:sldId id="259" r:id="rId10"/>
    <p:sldId id="260" r:id="rId11"/>
    <p:sldId id="261" r:id="rId12"/>
    <p:sldId id="262" r:id="rId13"/>
    <p:sldId id="263" r:id="rId14"/>
  </p:sldIdLst>
  <p:sldSz cy="6858000" cx="12192000"/>
  <p:notesSz cx="6858000" cy="9144000"/>
  <p:embeddedFontLst>
    <p:embeddedFont>
      <p:font typeface="Book Antiqua"/>
      <p:regular r:id="rId15"/>
      <p:bold r:id="rId16"/>
      <p:italic r:id="rId17"/>
      <p:boldItalic r:id="rId18"/>
    </p:embeddedFont>
    <p:embeddedFont>
      <p:font typeface="Helvetica Neue"/>
      <p:regular r:id="rId19"/>
      <p:bold r:id="rId20"/>
      <p:italic r:id="rId21"/>
      <p:boldItalic r:id="rId22"/>
    </p:embeddedFont>
    <p:embeddedFont>
      <p:font typeface="Century Gothic"/>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7" roundtripDataSignature="AMtx7mh3Fh7fjoQspYirTfcF33DBnVYiv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A76FC62-F4BA-4207-B874-29CEE3126297}">
  <a:tblStyle styleId="{6A76FC62-F4BA-4207-B874-29CEE3126297}" styleName="Table_0">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12700">
              <a:solidFill>
                <a:schemeClr val="accent5"/>
              </a:solidFill>
              <a:prstDash val="solid"/>
              <a:round/>
              <a:headEnd len="sm" w="sm" type="none"/>
              <a:tailEnd len="sm" w="sm" type="none"/>
            </a:ln>
          </a:top>
          <a:bottom>
            <a:ln cap="flat" cmpd="sng" w="12700">
              <a:solidFill>
                <a:schemeClr val="accent5"/>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tcStyle>
        <a:fill>
          <a:solidFill>
            <a:schemeClr val="accent5">
              <a:alpha val="20000"/>
            </a:schemeClr>
          </a:solidFill>
        </a:fill>
      </a:tcStyle>
    </a:band1H>
    <a:band2H>
      <a:tcTxStyle/>
    </a:band2H>
    <a:band1V>
      <a:tcTxStyle/>
      <a:tcStyle>
        <a:fill>
          <a:solidFill>
            <a:schemeClr val="accent5">
              <a:alpha val="20000"/>
            </a:schemeClr>
          </a:solidFill>
        </a:fill>
      </a:tcStyle>
    </a:band1V>
    <a:band2V>
      <a:tcTxStyle/>
    </a:band2V>
    <a:lastCol>
      <a:tcTxStyle b="on" i="off"/>
    </a:lastCol>
    <a:firstCol>
      <a:tcTxStyle b="on" i="off"/>
    </a:firstCol>
    <a:lastRow>
      <a:tcTxStyle b="on" i="off"/>
      <a:tcStyle>
        <a:tcBdr>
          <a:top>
            <a:ln cap="flat" cmpd="sng" w="12700">
              <a:solidFill>
                <a:schemeClr val="accent5"/>
              </a:solidFill>
              <a:prstDash val="solid"/>
              <a:round/>
              <a:headEnd len="sm" w="sm" type="none"/>
              <a:tailEnd len="sm" w="sm" type="none"/>
            </a:ln>
          </a:top>
        </a:tcBdr>
        <a:fill>
          <a:solidFill>
            <a:srgbClr val="FFFFFF">
              <a:alpha val="0"/>
            </a:srgbClr>
          </a:solidFill>
        </a:fill>
      </a:tcStyle>
    </a:lastRow>
    <a:seCell>
      <a:tcTxStyle/>
    </a:seCell>
    <a:swCell>
      <a:tcTxStyle/>
    </a:swCell>
    <a:firstRow>
      <a:tcTxStyle b="on" i="off"/>
      <a:tcStyle>
        <a:tcBdr>
          <a:bottom>
            <a:ln cap="flat" cmpd="sng" w="12700">
              <a:solidFill>
                <a:schemeClr val="accent5"/>
              </a:solidFill>
              <a:prstDash val="solid"/>
              <a:round/>
              <a:headEnd len="sm" w="sm" type="none"/>
              <a:tailEnd len="sm" w="sm" type="none"/>
            </a:ln>
          </a:bottom>
        </a:tcBdr>
        <a:fill>
          <a:solidFill>
            <a:srgbClr val="FFFFFF">
              <a:alpha val="0"/>
            </a:srgbClr>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HelveticaNeue-bold.fntdata"/><Relationship Id="rId22" Type="http://schemas.openxmlformats.org/officeDocument/2006/relationships/font" Target="fonts/HelveticaNeue-boldItalic.fntdata"/><Relationship Id="rId21" Type="http://schemas.openxmlformats.org/officeDocument/2006/relationships/font" Target="fonts/HelveticaNeue-italic.fntdata"/><Relationship Id="rId24" Type="http://schemas.openxmlformats.org/officeDocument/2006/relationships/font" Target="fonts/CenturyGothic-bold.fntdata"/><Relationship Id="rId23" Type="http://schemas.openxmlformats.org/officeDocument/2006/relationships/font" Target="fonts/CenturyGothic-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CenturyGothic-boldItalic.fntdata"/><Relationship Id="rId25" Type="http://schemas.openxmlformats.org/officeDocument/2006/relationships/font" Target="fonts/CenturyGothic-italic.fntdata"/><Relationship Id="rId27" Type="http://customschemas.google.com/relationships/presentationmetadata" Target="meta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font" Target="fonts/BookAntiqua-regular.fntdata"/><Relationship Id="rId14" Type="http://schemas.openxmlformats.org/officeDocument/2006/relationships/slide" Target="slides/slide8.xml"/><Relationship Id="rId17" Type="http://schemas.openxmlformats.org/officeDocument/2006/relationships/font" Target="fonts/BookAntiqua-italic.fntdata"/><Relationship Id="rId16" Type="http://schemas.openxmlformats.org/officeDocument/2006/relationships/font" Target="fonts/BookAntiqua-bold.fntdata"/><Relationship Id="rId19" Type="http://schemas.openxmlformats.org/officeDocument/2006/relationships/font" Target="fonts/HelveticaNeue-regular.fntdata"/><Relationship Id="rId18" Type="http://schemas.openxmlformats.org/officeDocument/2006/relationships/font" Target="fonts/BookAntiqua-bold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CA"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africa.undp.org/content/dam/rba/docs/afcfta/SS_AFCFTAFUTUREREPORT.pdf"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1" name="Google Shape;111;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CA" sz="1200">
                <a:latin typeface="Calibri"/>
                <a:ea typeface="Calibri"/>
                <a:cs typeface="Calibri"/>
                <a:sym typeface="Calibri"/>
              </a:rPr>
              <a:t>the largest free trade area in the world by membership, the African Continental Free Trade Area (AfCFTA) Agreement creates a single market connecting 1.3 billion people across 54 countries with a gross domestic product (GDP) of $2.5 trillion by eliminating tariffs on 90 percent of goods and removing non-tariff barriers (NTBs) to trade</a:t>
            </a:r>
            <a:r>
              <a:rPr lang="en-CA"/>
              <a:t> </a:t>
            </a:r>
            <a:r>
              <a:rPr lang="en-CA" sz="1200">
                <a:latin typeface="Calibri"/>
                <a:ea typeface="Calibri"/>
                <a:cs typeface="Calibri"/>
                <a:sym typeface="Calibri"/>
              </a:rPr>
              <a:t>54 Member States are signatories to the agreement, with about 40 having approved ratification domestically.</a:t>
            </a:r>
            <a:endParaRPr sz="1200">
              <a:latin typeface="Calibri"/>
              <a:ea typeface="Calibri"/>
              <a:cs typeface="Calibri"/>
              <a:sym typeface="Calibri"/>
            </a:endParaRPr>
          </a:p>
          <a:p>
            <a:pPr indent="0" lvl="0" marL="0" rtl="0" algn="l">
              <a:spcBef>
                <a:spcPts val="0"/>
              </a:spcBef>
              <a:spcAft>
                <a:spcPts val="0"/>
              </a:spcAft>
              <a:buNone/>
            </a:pPr>
            <a:r>
              <a:rPr lang="en-CA" sz="1200">
                <a:latin typeface="Calibri"/>
                <a:ea typeface="Calibri"/>
                <a:cs typeface="Calibri"/>
                <a:sym typeface="Calibri"/>
              </a:rPr>
              <a:t>The empirical analysis estimates gains in the continent’s GDP of between US$28 billion (low liberalization scenario) and US$44 billion (high liberalization scenario) after full AfCFTA implementation in 2040, compared to a baseline </a:t>
            </a:r>
            <a:endParaRPr/>
          </a:p>
          <a:p>
            <a:pPr indent="0" lvl="0" marL="0" rtl="0" algn="l">
              <a:spcBef>
                <a:spcPts val="0"/>
              </a:spcBef>
              <a:spcAft>
                <a:spcPts val="0"/>
              </a:spcAft>
              <a:buNone/>
            </a:pPr>
            <a:r>
              <a:t/>
            </a:r>
            <a:endParaRPr/>
          </a:p>
          <a:p>
            <a:pPr indent="0" lvl="0" marL="0" rtl="0" algn="l">
              <a:spcBef>
                <a:spcPts val="0"/>
              </a:spcBef>
              <a:spcAft>
                <a:spcPts val="0"/>
              </a:spcAft>
              <a:buNone/>
            </a:pPr>
            <a:r>
              <a:rPr lang="en-CA"/>
              <a:t>Think of a trade policy you’re working on</a:t>
            </a:r>
            <a:endParaRPr/>
          </a:p>
        </p:txBody>
      </p:sp>
      <p:sp>
        <p:nvSpPr>
          <p:cNvPr id="112" name="Google Shape;112;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 name="Google Shape;11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7000"/>
              </a:lnSpc>
              <a:spcBef>
                <a:spcPts val="0"/>
              </a:spcBef>
              <a:spcAft>
                <a:spcPts val="0"/>
              </a:spcAft>
              <a:buClr>
                <a:schemeClr val="dk1"/>
              </a:buClr>
              <a:buSzPts val="1100"/>
              <a:buFont typeface="Noto Sans Symbols"/>
              <a:buNone/>
            </a:pPr>
            <a:r>
              <a:t/>
            </a:r>
            <a:endParaRPr sz="1100">
              <a:solidFill>
                <a:srgbClr val="000000"/>
              </a:solidFill>
              <a:latin typeface="Calibri"/>
              <a:ea typeface="Calibri"/>
              <a:cs typeface="Calibri"/>
              <a:sym typeface="Calibri"/>
            </a:endParaRPr>
          </a:p>
          <a:p>
            <a:pPr indent="-285750" lvl="0" marL="285750" marR="0" rtl="0" algn="l">
              <a:lnSpc>
                <a:spcPct val="107000"/>
              </a:lnSpc>
              <a:spcBef>
                <a:spcPts val="0"/>
              </a:spcBef>
              <a:spcAft>
                <a:spcPts val="0"/>
              </a:spcAft>
              <a:buClr>
                <a:schemeClr val="dk1"/>
              </a:buClr>
              <a:buSzPts val="1800"/>
              <a:buFont typeface="Arial"/>
              <a:buChar char="•"/>
            </a:pPr>
            <a:r>
              <a:rPr lang="en-CA" sz="1800">
                <a:highlight>
                  <a:srgbClr val="FFFF00"/>
                </a:highlight>
                <a:latin typeface="Calibri"/>
                <a:ea typeface="Calibri"/>
                <a:cs typeface="Calibri"/>
                <a:sym typeface="Calibri"/>
              </a:rPr>
              <a:t>Informal micro small and medium sized enterprises, many of which are women and youth-led are key to growth in Africa, accounting for around </a:t>
            </a:r>
            <a:r>
              <a:rPr b="1" lang="en-CA" sz="1800">
                <a:highlight>
                  <a:srgbClr val="FFFF00"/>
                </a:highlight>
                <a:latin typeface="Calibri"/>
                <a:ea typeface="Calibri"/>
                <a:cs typeface="Calibri"/>
                <a:sym typeface="Calibri"/>
              </a:rPr>
              <a:t>80 per cent of the continent’s businesses. </a:t>
            </a:r>
            <a:r>
              <a:rPr lang="en-CA" sz="1800">
                <a:highlight>
                  <a:srgbClr val="FFFF00"/>
                </a:highlight>
                <a:latin typeface="Calibri"/>
                <a:ea typeface="Calibri"/>
                <a:cs typeface="Calibri"/>
                <a:sym typeface="Calibri"/>
              </a:rPr>
              <a:t> but face high barriers to entry in foreign markets and challenges such as access to credit.</a:t>
            </a:r>
            <a:endParaRPr/>
          </a:p>
          <a:p>
            <a:pPr indent="-171450" lvl="0" marL="285750" marR="0" rtl="0" algn="l">
              <a:lnSpc>
                <a:spcPct val="107000"/>
              </a:lnSpc>
              <a:spcBef>
                <a:spcPts val="0"/>
              </a:spcBef>
              <a:spcAft>
                <a:spcPts val="0"/>
              </a:spcAft>
              <a:buClr>
                <a:schemeClr val="dk1"/>
              </a:buClr>
              <a:buSzPts val="1800"/>
              <a:buFont typeface="Arial"/>
              <a:buNone/>
            </a:pPr>
            <a:r>
              <a:t/>
            </a:r>
            <a:endParaRPr sz="1800">
              <a:highlight>
                <a:srgbClr val="FFFF00"/>
              </a:highlight>
              <a:latin typeface="Calibri"/>
              <a:ea typeface="Calibri"/>
              <a:cs typeface="Calibri"/>
              <a:sym typeface="Calibri"/>
            </a:endParaRPr>
          </a:p>
          <a:p>
            <a:pPr indent="-285750" lvl="0" marL="285750" marR="0" rtl="0" algn="l">
              <a:lnSpc>
                <a:spcPct val="107000"/>
              </a:lnSpc>
              <a:spcBef>
                <a:spcPts val="0"/>
              </a:spcBef>
              <a:spcAft>
                <a:spcPts val="0"/>
              </a:spcAft>
              <a:buClr>
                <a:schemeClr val="dk1"/>
              </a:buClr>
              <a:buSzPts val="1800"/>
              <a:buFont typeface="Arial"/>
              <a:buChar char="•"/>
            </a:pPr>
            <a:r>
              <a:rPr lang="en-CA" sz="1800">
                <a:latin typeface="Calibri"/>
                <a:ea typeface="Calibri"/>
                <a:cs typeface="Calibri"/>
                <a:sym typeface="Calibri"/>
              </a:rPr>
              <a:t>The informal economy creates between </a:t>
            </a:r>
            <a:r>
              <a:rPr b="1" lang="en-CA" sz="1800">
                <a:latin typeface="Calibri"/>
                <a:ea typeface="Calibri"/>
                <a:cs typeface="Calibri"/>
                <a:sym typeface="Calibri"/>
              </a:rPr>
              <a:t>20 and 75 percent of jobs in many African countries </a:t>
            </a:r>
            <a:r>
              <a:rPr lang="en-CA" sz="1800">
                <a:latin typeface="Calibri"/>
                <a:ea typeface="Calibri"/>
                <a:cs typeface="Calibri"/>
                <a:sym typeface="Calibri"/>
              </a:rPr>
              <a:t>, consisting of a large proportion of educated youth, both secondary and tertiary graduates. </a:t>
            </a:r>
            <a:endParaRPr/>
          </a:p>
          <a:p>
            <a:pPr indent="0" lvl="0" marL="0" marR="0" rtl="0" algn="l">
              <a:lnSpc>
                <a:spcPct val="107000"/>
              </a:lnSpc>
              <a:spcBef>
                <a:spcPts val="0"/>
              </a:spcBef>
              <a:spcAft>
                <a:spcPts val="0"/>
              </a:spcAft>
              <a:buClr>
                <a:schemeClr val="dk1"/>
              </a:buClr>
              <a:buSzPts val="1800"/>
              <a:buFont typeface="Arial"/>
              <a:buNone/>
            </a:pPr>
            <a:r>
              <a:t/>
            </a:r>
            <a:endParaRPr sz="1800">
              <a:highlight>
                <a:srgbClr val="FFFF00"/>
              </a:highlight>
              <a:latin typeface="Calibri"/>
              <a:ea typeface="Calibri"/>
              <a:cs typeface="Calibri"/>
              <a:sym typeface="Calibri"/>
            </a:endParaRPr>
          </a:p>
          <a:p>
            <a:pPr indent="-285750" lvl="0" marL="285750" marR="0" rtl="0" algn="l">
              <a:lnSpc>
                <a:spcPct val="107000"/>
              </a:lnSpc>
              <a:spcBef>
                <a:spcPts val="0"/>
              </a:spcBef>
              <a:spcAft>
                <a:spcPts val="0"/>
              </a:spcAft>
              <a:buClr>
                <a:schemeClr val="dk1"/>
              </a:buClr>
              <a:buSzPts val="1800"/>
              <a:buFont typeface="Arial"/>
              <a:buChar char="•"/>
            </a:pPr>
            <a:r>
              <a:rPr lang="en-CA" sz="1800">
                <a:latin typeface="Calibri"/>
                <a:ea typeface="Calibri"/>
                <a:cs typeface="Calibri"/>
                <a:sym typeface="Calibri"/>
              </a:rPr>
              <a:t>Despite the fact that more youth have access to better education, unemployment is high, largely due to the disparity between education and the requirements of employers; </a:t>
            </a:r>
            <a:endParaRPr/>
          </a:p>
          <a:p>
            <a:pPr indent="-285750" lvl="1" marL="742950" marR="0" rtl="0" algn="l">
              <a:lnSpc>
                <a:spcPct val="107000"/>
              </a:lnSpc>
              <a:spcBef>
                <a:spcPts val="0"/>
              </a:spcBef>
              <a:spcAft>
                <a:spcPts val="0"/>
              </a:spcAft>
              <a:buClr>
                <a:schemeClr val="dk1"/>
              </a:buClr>
              <a:buSzPts val="1800"/>
              <a:buFont typeface="Arial"/>
              <a:buChar char="•"/>
            </a:pPr>
            <a:r>
              <a:rPr lang="en-CA" sz="1800">
                <a:latin typeface="Calibri"/>
                <a:ea typeface="Calibri"/>
                <a:cs typeface="Calibri"/>
                <a:sym typeface="Calibri"/>
              </a:rPr>
              <a:t>for instance, under- and unemployment rates among 15 to 24 year-olds with advanced education are often higher than for those with basic education apart from in four countries: Namibia, Seychelles, South Africa and Swaziland. </a:t>
            </a:r>
            <a:endParaRPr/>
          </a:p>
          <a:p>
            <a:pPr indent="-285750" lvl="1" marL="742950" marR="0" rtl="0" algn="l">
              <a:lnSpc>
                <a:spcPct val="107000"/>
              </a:lnSpc>
              <a:spcBef>
                <a:spcPts val="0"/>
              </a:spcBef>
              <a:spcAft>
                <a:spcPts val="0"/>
              </a:spcAft>
              <a:buClr>
                <a:schemeClr val="dk1"/>
              </a:buClr>
              <a:buSzPts val="1800"/>
              <a:buFont typeface="Arial"/>
              <a:buChar char="•"/>
            </a:pPr>
            <a:r>
              <a:rPr lang="en-CA" sz="1800">
                <a:latin typeface="Calibri"/>
                <a:ea typeface="Calibri"/>
                <a:cs typeface="Calibri"/>
                <a:sym typeface="Calibri"/>
              </a:rPr>
              <a:t>In Mali, more than 1/2 (55.6%) of 15-24 year olds with an advanced education are without a job, compared to 3.3% of those with basic education . For youth that are employed, informal jobs are more often the rule than the exception due to the lack of formal jobs. </a:t>
            </a:r>
            <a:endParaRPr/>
          </a:p>
          <a:p>
            <a:pPr indent="0" lvl="0" marL="0" rtl="0" algn="l">
              <a:spcBef>
                <a:spcPts val="0"/>
              </a:spcBef>
              <a:spcAft>
                <a:spcPts val="0"/>
              </a:spcAft>
              <a:buNone/>
            </a:pPr>
            <a:r>
              <a:t/>
            </a:r>
            <a:endParaRPr sz="1800">
              <a:latin typeface="Calibri"/>
              <a:ea typeface="Calibri"/>
              <a:cs typeface="Calibri"/>
              <a:sym typeface="Calibri"/>
            </a:endParaRPr>
          </a:p>
          <a:p>
            <a:pPr indent="-285750" lvl="0" marL="285750" marR="0" rtl="0" algn="l">
              <a:lnSpc>
                <a:spcPct val="100000"/>
              </a:lnSpc>
              <a:spcBef>
                <a:spcPts val="800"/>
              </a:spcBef>
              <a:spcAft>
                <a:spcPts val="0"/>
              </a:spcAft>
              <a:buClr>
                <a:schemeClr val="dk1"/>
              </a:buClr>
              <a:buSzPts val="1800"/>
              <a:buFont typeface="Arial"/>
              <a:buChar char="•"/>
            </a:pPr>
            <a:r>
              <a:rPr b="1" lang="en-CA" sz="1800">
                <a:latin typeface="Calibri"/>
                <a:ea typeface="Calibri"/>
                <a:cs typeface="Calibri"/>
                <a:sym typeface="Calibri"/>
              </a:rPr>
              <a:t>Informality in particular creates increased financial stress due to lack of access to credit, higher incidence of being unbanked, expensive debt incurred for perishable goods, and therefore reliance on short-term trade for repayments and for livelihoods. </a:t>
            </a:r>
            <a:endParaRPr/>
          </a:p>
          <a:p>
            <a:pPr indent="-171450" lvl="0" marL="285750" marR="0" rtl="0" algn="l">
              <a:lnSpc>
                <a:spcPct val="100000"/>
              </a:lnSpc>
              <a:spcBef>
                <a:spcPts val="800"/>
              </a:spcBef>
              <a:spcAft>
                <a:spcPts val="0"/>
              </a:spcAft>
              <a:buClr>
                <a:schemeClr val="dk1"/>
              </a:buClr>
              <a:buSzPts val="1800"/>
              <a:buFont typeface="Arial"/>
              <a:buNone/>
            </a:pPr>
            <a:r>
              <a:t/>
            </a:r>
            <a:endParaRPr b="1" sz="1800">
              <a:latin typeface="Calibri"/>
              <a:ea typeface="Calibri"/>
              <a:cs typeface="Calibri"/>
              <a:sym typeface="Calibri"/>
            </a:endParaRPr>
          </a:p>
          <a:p>
            <a:pPr indent="-285750" lvl="0" marL="285750" marR="0" rtl="0" algn="l">
              <a:lnSpc>
                <a:spcPct val="100000"/>
              </a:lnSpc>
              <a:spcBef>
                <a:spcPts val="800"/>
              </a:spcBef>
              <a:spcAft>
                <a:spcPts val="0"/>
              </a:spcAft>
              <a:buClr>
                <a:schemeClr val="dk1"/>
              </a:buClr>
              <a:buSzPts val="1800"/>
              <a:buFont typeface="Arial"/>
              <a:buChar char="•"/>
            </a:pPr>
            <a:r>
              <a:rPr lang="en-CA" sz="1800">
                <a:latin typeface="Calibri"/>
                <a:ea typeface="Calibri"/>
                <a:cs typeface="Calibri"/>
                <a:sym typeface="Calibri"/>
              </a:rPr>
              <a:t>Other constraints:  access to assets, information, network, skills, standards and technology</a:t>
            </a:r>
            <a:endParaRPr/>
          </a:p>
          <a:p>
            <a:pPr indent="-171450" lvl="0" marL="285750" marR="0" rtl="0" algn="l">
              <a:lnSpc>
                <a:spcPct val="100000"/>
              </a:lnSpc>
              <a:spcBef>
                <a:spcPts val="800"/>
              </a:spcBef>
              <a:spcAft>
                <a:spcPts val="0"/>
              </a:spcAft>
              <a:buClr>
                <a:schemeClr val="dk1"/>
              </a:buClr>
              <a:buSzPts val="1800"/>
              <a:buFont typeface="Arial"/>
              <a:buNone/>
            </a:pPr>
            <a:r>
              <a:t/>
            </a:r>
            <a:endParaRPr b="1" sz="1800">
              <a:latin typeface="Times New Roman"/>
              <a:ea typeface="Times New Roman"/>
              <a:cs typeface="Times New Roman"/>
              <a:sym typeface="Times New Roman"/>
            </a:endParaRPr>
          </a:p>
          <a:p>
            <a:pPr indent="-285750" lvl="0" marL="285750" marR="0" rtl="0" algn="l">
              <a:lnSpc>
                <a:spcPct val="100000"/>
              </a:lnSpc>
              <a:spcBef>
                <a:spcPts val="800"/>
              </a:spcBef>
              <a:spcAft>
                <a:spcPts val="0"/>
              </a:spcAft>
              <a:buClr>
                <a:schemeClr val="dk1"/>
              </a:buClr>
              <a:buSzPts val="1800"/>
              <a:buFont typeface="Arial"/>
              <a:buChar char="•"/>
            </a:pPr>
            <a:r>
              <a:rPr b="0" lang="en-CA" sz="1800">
                <a:latin typeface="Times New Roman"/>
                <a:ea typeface="Times New Roman"/>
                <a:cs typeface="Times New Roman"/>
                <a:sym typeface="Times New Roman"/>
              </a:rPr>
              <a:t>Ample evidence proves that gender and youth inequalities </a:t>
            </a:r>
            <a:r>
              <a:rPr b="1" lang="en-CA" sz="1800">
                <a:latin typeface="Times New Roman"/>
                <a:ea typeface="Times New Roman"/>
                <a:cs typeface="Times New Roman"/>
                <a:sym typeface="Times New Roman"/>
              </a:rPr>
              <a:t>that exclusion these groups from participation in trade lead to inefficient trade outcomes, and differences in distributional impacts of trade can limit its socio-economic benefits</a:t>
            </a:r>
            <a:r>
              <a:rPr lang="en-CA" sz="1800">
                <a:latin typeface="Times New Roman"/>
                <a:ea typeface="Times New Roman"/>
                <a:cs typeface="Times New Roman"/>
                <a:sym typeface="Times New Roman"/>
              </a:rPr>
              <a:t>, ultimately restricting structural transformation of economies. Ensuring that trade agreements are implemented in an inclusive manner is now more crucial than ever.</a:t>
            </a:r>
            <a:endParaRPr/>
          </a:p>
          <a:p>
            <a:pPr indent="0" lvl="0" marL="0" rtl="0" algn="l">
              <a:spcBef>
                <a:spcPts val="800"/>
              </a:spcBef>
              <a:spcAft>
                <a:spcPts val="0"/>
              </a:spcAft>
              <a:buNone/>
            </a:pPr>
            <a:r>
              <a:t/>
            </a:r>
            <a:endParaRPr sz="1800">
              <a:latin typeface="Calibri"/>
              <a:ea typeface="Calibri"/>
              <a:cs typeface="Calibri"/>
              <a:sym typeface="Calibri"/>
            </a:endParaRPr>
          </a:p>
          <a:p>
            <a:pPr indent="-101600" lvl="0" marL="171450" marR="0" rtl="0" algn="l">
              <a:lnSpc>
                <a:spcPct val="107000"/>
              </a:lnSpc>
              <a:spcBef>
                <a:spcPts val="800"/>
              </a:spcBef>
              <a:spcAft>
                <a:spcPts val="0"/>
              </a:spcAft>
              <a:buClr>
                <a:schemeClr val="dk1"/>
              </a:buClr>
              <a:buSzPts val="1100"/>
              <a:buFont typeface="Arial"/>
              <a:buNone/>
            </a:pPr>
            <a:r>
              <a:t/>
            </a:r>
            <a:endParaRPr sz="1100">
              <a:latin typeface="Times New Roman"/>
              <a:ea typeface="Times New Roman"/>
              <a:cs typeface="Times New Roman"/>
              <a:sym typeface="Times New Roman"/>
            </a:endParaRPr>
          </a:p>
          <a:p>
            <a:pPr indent="0" lvl="0" marL="0" rtl="0" algn="l">
              <a:lnSpc>
                <a:spcPct val="107000"/>
              </a:lnSpc>
              <a:spcBef>
                <a:spcPts val="0"/>
              </a:spcBef>
              <a:spcAft>
                <a:spcPts val="0"/>
              </a:spcAft>
              <a:buClr>
                <a:schemeClr val="dk1"/>
              </a:buClr>
              <a:buSzPts val="1100"/>
              <a:buFont typeface="Noto Sans Symbols"/>
              <a:buNone/>
            </a:pPr>
            <a:r>
              <a:t/>
            </a:r>
            <a:endParaRPr sz="1100">
              <a:solidFill>
                <a:srgbClr val="000000"/>
              </a:solidFill>
              <a:latin typeface="Calibri"/>
              <a:ea typeface="Calibri"/>
              <a:cs typeface="Calibri"/>
              <a:sym typeface="Calibri"/>
            </a:endParaRPr>
          </a:p>
          <a:p>
            <a:pPr indent="0" lvl="0" marL="0" rtl="0" algn="l">
              <a:lnSpc>
                <a:spcPct val="107000"/>
              </a:lnSpc>
              <a:spcBef>
                <a:spcPts val="0"/>
              </a:spcBef>
              <a:spcAft>
                <a:spcPts val="0"/>
              </a:spcAft>
              <a:buClr>
                <a:schemeClr val="dk1"/>
              </a:buClr>
              <a:buSzPts val="1100"/>
              <a:buFont typeface="Noto Sans Symbols"/>
              <a:buNone/>
            </a:pPr>
            <a:r>
              <a:t/>
            </a:r>
            <a:endParaRPr sz="1100">
              <a:solidFill>
                <a:srgbClr val="000000"/>
              </a:solidFill>
              <a:latin typeface="Calibri"/>
              <a:ea typeface="Calibri"/>
              <a:cs typeface="Calibri"/>
              <a:sym typeface="Calibri"/>
            </a:endParaRPr>
          </a:p>
          <a:p>
            <a:pPr indent="0" lvl="0" marL="0" rtl="0" algn="l">
              <a:lnSpc>
                <a:spcPct val="107000"/>
              </a:lnSpc>
              <a:spcBef>
                <a:spcPts val="0"/>
              </a:spcBef>
              <a:spcAft>
                <a:spcPts val="0"/>
              </a:spcAft>
              <a:buClr>
                <a:srgbClr val="000000"/>
              </a:buClr>
              <a:buSzPts val="1100"/>
              <a:buFont typeface="Noto Sans Symbols"/>
              <a:buNone/>
            </a:pPr>
            <a:r>
              <a:rPr lang="en-CA" sz="1100">
                <a:solidFill>
                  <a:srgbClr val="000000"/>
                </a:solidFill>
                <a:latin typeface="Calibri"/>
                <a:ea typeface="Calibri"/>
                <a:cs typeface="Calibri"/>
                <a:sym typeface="Calibri"/>
              </a:rPr>
              <a:t>---------------------</a:t>
            </a:r>
            <a:endParaRPr/>
          </a:p>
          <a:p>
            <a:pPr indent="-342900" lvl="0" marL="342900" rtl="0" algn="l">
              <a:lnSpc>
                <a:spcPct val="107000"/>
              </a:lnSpc>
              <a:spcBef>
                <a:spcPts val="0"/>
              </a:spcBef>
              <a:spcAft>
                <a:spcPts val="0"/>
              </a:spcAft>
              <a:buClr>
                <a:srgbClr val="000000"/>
              </a:buClr>
              <a:buSzPts val="1100"/>
              <a:buFont typeface="Noto Sans Symbols"/>
              <a:buChar char="∙"/>
            </a:pPr>
            <a:r>
              <a:rPr lang="en-CA" sz="1100">
                <a:solidFill>
                  <a:srgbClr val="000000"/>
                </a:solidFill>
                <a:latin typeface="Calibri"/>
                <a:ea typeface="Calibri"/>
                <a:cs typeface="Calibri"/>
                <a:sym typeface="Calibri"/>
              </a:rPr>
              <a:t>A couple interesting points have emerged from the pilot of the index: </a:t>
            </a:r>
            <a:endParaRPr sz="1100">
              <a:latin typeface="Calibri"/>
              <a:ea typeface="Calibri"/>
              <a:cs typeface="Calibri"/>
              <a:sym typeface="Calibri"/>
            </a:endParaRPr>
          </a:p>
          <a:p>
            <a:pPr indent="-285750" lvl="1" marL="742950" rtl="0" algn="l">
              <a:lnSpc>
                <a:spcPct val="107000"/>
              </a:lnSpc>
              <a:spcBef>
                <a:spcPts val="0"/>
              </a:spcBef>
              <a:spcAft>
                <a:spcPts val="0"/>
              </a:spcAft>
              <a:buClr>
                <a:srgbClr val="000000"/>
              </a:buClr>
              <a:buSzPts val="1100"/>
              <a:buFont typeface="Courier New"/>
              <a:buChar char="o"/>
            </a:pPr>
            <a:r>
              <a:rPr lang="en-CA" sz="1100">
                <a:solidFill>
                  <a:srgbClr val="000000"/>
                </a:solidFill>
                <a:latin typeface="Calibri"/>
                <a:ea typeface="Calibri"/>
                <a:cs typeface="Calibri"/>
                <a:sym typeface="Calibri"/>
              </a:rPr>
              <a:t>In terms of firm size, there exists no universal definition of MSMEs. Different classifications exist at both a country-level and in terms of definitions developed by various international organisations and surveys.</a:t>
            </a:r>
            <a:endParaRPr sz="1100">
              <a:latin typeface="Calibri"/>
              <a:ea typeface="Calibri"/>
              <a:cs typeface="Calibri"/>
              <a:sym typeface="Calibri"/>
            </a:endParaRPr>
          </a:p>
          <a:p>
            <a:pPr indent="-285750" lvl="1" marL="742950" rtl="0" algn="l">
              <a:lnSpc>
                <a:spcPct val="107000"/>
              </a:lnSpc>
              <a:spcBef>
                <a:spcPts val="0"/>
              </a:spcBef>
              <a:spcAft>
                <a:spcPts val="0"/>
              </a:spcAft>
              <a:buClr>
                <a:srgbClr val="000000"/>
              </a:buClr>
              <a:buSzPts val="1100"/>
              <a:buFont typeface="Courier New"/>
              <a:buChar char="o"/>
            </a:pPr>
            <a:r>
              <a:rPr lang="en-CA" sz="1100">
                <a:solidFill>
                  <a:srgbClr val="000000"/>
                </a:solidFill>
                <a:latin typeface="Calibri"/>
                <a:ea typeface="Calibri"/>
                <a:cs typeface="Calibri"/>
                <a:sym typeface="Calibri"/>
              </a:rPr>
              <a:t>Not unexpectedly, large businesses (classified as those with more than 100 employees) score the business and trade environment better than MSMEs. This is the case for all sub-dimensions, with the exception of corruption, where small businesses score the trade costs related to corruption higher (better) than large businesses.</a:t>
            </a:r>
            <a:endParaRPr sz="1100">
              <a:latin typeface="Calibri"/>
              <a:ea typeface="Calibri"/>
              <a:cs typeface="Calibri"/>
              <a:sym typeface="Calibri"/>
            </a:endParaRPr>
          </a:p>
          <a:p>
            <a:pPr indent="-285750" lvl="1" marL="742950" rtl="0" algn="l">
              <a:lnSpc>
                <a:spcPct val="107000"/>
              </a:lnSpc>
              <a:spcBef>
                <a:spcPts val="0"/>
              </a:spcBef>
              <a:spcAft>
                <a:spcPts val="0"/>
              </a:spcAft>
              <a:buClr>
                <a:srgbClr val="000000"/>
              </a:buClr>
              <a:buSzPts val="1100"/>
              <a:buFont typeface="Courier New"/>
              <a:buChar char="o"/>
            </a:pPr>
            <a:r>
              <a:rPr b="1" lang="en-CA" sz="1100">
                <a:solidFill>
                  <a:srgbClr val="000000"/>
                </a:solidFill>
                <a:latin typeface="Calibri"/>
                <a:ea typeface="Calibri"/>
                <a:cs typeface="Calibri"/>
                <a:sym typeface="Calibri"/>
              </a:rPr>
              <a:t>Accessing foreign exchange appears to be a particular challenge for small businesses (in comparison to large businesses), while small businesses also score the infrastructure environment comparatively poorly.</a:t>
            </a:r>
            <a:endParaRPr b="0" sz="1100">
              <a:solidFill>
                <a:schemeClr val="dk1"/>
              </a:solidFill>
              <a:latin typeface="Calibri"/>
              <a:ea typeface="Calibri"/>
              <a:cs typeface="Calibri"/>
              <a:sym typeface="Calibri"/>
            </a:endParaRPr>
          </a:p>
          <a:p>
            <a:pPr indent="-285750" lvl="1" marL="742950" rtl="0" algn="l">
              <a:lnSpc>
                <a:spcPct val="107000"/>
              </a:lnSpc>
              <a:spcBef>
                <a:spcPts val="800"/>
              </a:spcBef>
              <a:spcAft>
                <a:spcPts val="0"/>
              </a:spcAft>
              <a:buClr>
                <a:srgbClr val="000000"/>
              </a:buClr>
              <a:buSzPts val="1100"/>
              <a:buFont typeface="Courier New"/>
              <a:buChar char="o"/>
            </a:pPr>
            <a:r>
              <a:rPr b="1" lang="en-CA" sz="1100">
                <a:solidFill>
                  <a:srgbClr val="000000"/>
                </a:solidFill>
                <a:latin typeface="Calibri"/>
                <a:ea typeface="Calibri"/>
                <a:cs typeface="Calibri"/>
                <a:sym typeface="Calibri"/>
              </a:rPr>
              <a:t>In terms of trade costs, female-owned business score borders and customs significantly lower (worse) than male-owned businesses.</a:t>
            </a:r>
            <a:endParaRPr/>
          </a:p>
          <a:p>
            <a:pPr indent="0" lvl="0" marL="0" rtl="0" algn="l">
              <a:spcBef>
                <a:spcPts val="800"/>
              </a:spcBef>
              <a:spcAft>
                <a:spcPts val="0"/>
              </a:spcAft>
              <a:buNone/>
            </a:pPr>
            <a:r>
              <a:t/>
            </a:r>
            <a:endParaRPr b="0" i="0">
              <a:solidFill>
                <a:srgbClr val="3A3A3A"/>
              </a:solidFill>
              <a:latin typeface="Helvetica Neue"/>
              <a:ea typeface="Helvetica Neue"/>
              <a:cs typeface="Helvetica Neue"/>
              <a:sym typeface="Helvetica Neue"/>
            </a:endParaRPr>
          </a:p>
          <a:p>
            <a:pPr indent="0" lvl="0" marL="0" rtl="0" algn="l">
              <a:spcBef>
                <a:spcPts val="0"/>
              </a:spcBef>
              <a:spcAft>
                <a:spcPts val="0"/>
              </a:spcAft>
              <a:buNone/>
            </a:pPr>
            <a:r>
              <a:t/>
            </a:r>
            <a:endParaRPr b="0" i="0">
              <a:solidFill>
                <a:srgbClr val="3A3A3A"/>
              </a:solidFill>
              <a:latin typeface="Helvetica Neue"/>
              <a:ea typeface="Helvetica Neue"/>
              <a:cs typeface="Helvetica Neue"/>
              <a:sym typeface="Helvetica Neue"/>
            </a:endParaRPr>
          </a:p>
          <a:p>
            <a:pPr indent="0" lvl="1" marL="457200" rtl="0" algn="l">
              <a:spcBef>
                <a:spcPts val="0"/>
              </a:spcBef>
              <a:spcAft>
                <a:spcPts val="0"/>
              </a:spcAft>
              <a:buNone/>
            </a:pPr>
            <a:r>
              <a:rPr lang="en-CA"/>
              <a:t>Agriculture/food products by 20-35%</a:t>
            </a:r>
            <a:endParaRPr/>
          </a:p>
          <a:p>
            <a:pPr indent="0" lvl="1" marL="457200" rtl="0" algn="l">
              <a:spcBef>
                <a:spcPts val="0"/>
              </a:spcBef>
              <a:spcAft>
                <a:spcPts val="0"/>
              </a:spcAft>
              <a:buNone/>
            </a:pPr>
            <a:r>
              <a:rPr lang="en-CA"/>
              <a:t>Industrial products by over 25%</a:t>
            </a:r>
            <a:endParaRPr/>
          </a:p>
          <a:p>
            <a:pPr indent="0" lvl="1" marL="457200" rtl="0" algn="l">
              <a:spcBef>
                <a:spcPts val="0"/>
              </a:spcBef>
              <a:spcAft>
                <a:spcPts val="0"/>
              </a:spcAft>
              <a:buNone/>
            </a:pPr>
            <a:r>
              <a:rPr lang="en-CA"/>
              <a:t>Increase in low-skilled wages leading to reduction in gender wage gap (World Bank)</a:t>
            </a:r>
            <a:endParaRPr b="1"/>
          </a:p>
          <a:p>
            <a:pPr indent="0" lvl="0" marL="0" rtl="0" algn="l">
              <a:spcBef>
                <a:spcPts val="0"/>
              </a:spcBef>
              <a:spcAft>
                <a:spcPts val="0"/>
              </a:spcAft>
              <a:buNone/>
            </a:pPr>
            <a:r>
              <a:t/>
            </a:r>
            <a:endParaRPr/>
          </a:p>
          <a:p>
            <a:pPr indent="-342900" lvl="0" marL="342900" rtl="0" algn="l">
              <a:lnSpc>
                <a:spcPct val="107000"/>
              </a:lnSpc>
              <a:spcBef>
                <a:spcPts val="0"/>
              </a:spcBef>
              <a:spcAft>
                <a:spcPts val="0"/>
              </a:spcAft>
              <a:buClr>
                <a:schemeClr val="dk1"/>
              </a:buClr>
              <a:buSzPts val="1800"/>
              <a:buFont typeface="Noto Sans Symbols"/>
              <a:buChar char="▪"/>
            </a:pPr>
            <a:r>
              <a:rPr lang="en-CA" sz="1800">
                <a:latin typeface="Calibri"/>
                <a:ea typeface="Calibri"/>
                <a:cs typeface="Calibri"/>
                <a:sym typeface="Calibri"/>
              </a:rPr>
              <a:t>Gains to be largely concentrated around intra-African trade; </a:t>
            </a:r>
            <a:r>
              <a:rPr b="1" lang="en-CA" sz="1800">
                <a:latin typeface="Calibri"/>
                <a:ea typeface="Calibri"/>
                <a:cs typeface="Calibri"/>
                <a:sym typeface="Calibri"/>
              </a:rPr>
              <a:t>with about 2/3</a:t>
            </a:r>
            <a:r>
              <a:rPr b="1" baseline="30000" lang="en-CA" sz="1800">
                <a:latin typeface="Calibri"/>
                <a:ea typeface="Calibri"/>
                <a:cs typeface="Calibri"/>
                <a:sym typeface="Calibri"/>
              </a:rPr>
              <a:t>rd </a:t>
            </a:r>
            <a:r>
              <a:rPr b="1" lang="en-CA" sz="1800">
                <a:latin typeface="Calibri"/>
                <a:ea typeface="Calibri"/>
                <a:cs typeface="Calibri"/>
                <a:sym typeface="Calibri"/>
              </a:rPr>
              <a:t>of the benefits in industry but still nearly ¼ in agriculture and food.</a:t>
            </a:r>
            <a:endParaRPr sz="1800">
              <a:latin typeface="Calibri"/>
              <a:ea typeface="Calibri"/>
              <a:cs typeface="Calibri"/>
              <a:sym typeface="Calibri"/>
            </a:endParaRPr>
          </a:p>
          <a:p>
            <a:pPr indent="-342900" lvl="0" marL="342900" rtl="0" algn="l">
              <a:lnSpc>
                <a:spcPct val="107000"/>
              </a:lnSpc>
              <a:spcBef>
                <a:spcPts val="800"/>
              </a:spcBef>
              <a:spcAft>
                <a:spcPts val="0"/>
              </a:spcAft>
              <a:buClr>
                <a:schemeClr val="dk1"/>
              </a:buClr>
              <a:buSzPts val="1800"/>
              <a:buFont typeface="Noto Sans Symbols"/>
              <a:buChar char="▪"/>
            </a:pPr>
            <a:r>
              <a:rPr lang="en-CA" sz="1800">
                <a:latin typeface="Calibri"/>
                <a:ea typeface="Calibri"/>
                <a:cs typeface="Calibri"/>
                <a:sym typeface="Calibri"/>
              </a:rPr>
              <a:t>Largest increases in exports of vehicles and transport equipment, energy, metals, machinery, chemical products, </a:t>
            </a:r>
            <a:r>
              <a:rPr lang="en-CA" sz="1800" u="sng">
                <a:latin typeface="Calibri"/>
                <a:ea typeface="Calibri"/>
                <a:cs typeface="Calibri"/>
                <a:sym typeface="Calibri"/>
              </a:rPr>
              <a:t>sugar</a:t>
            </a:r>
            <a:r>
              <a:rPr lang="en-CA" sz="1800">
                <a:latin typeface="Calibri"/>
                <a:ea typeface="Calibri"/>
                <a:cs typeface="Calibri"/>
                <a:sym typeface="Calibri"/>
              </a:rPr>
              <a:t>, </a:t>
            </a:r>
            <a:r>
              <a:rPr lang="en-CA" sz="1800" u="sng">
                <a:latin typeface="Calibri"/>
                <a:ea typeface="Calibri"/>
                <a:cs typeface="Calibri"/>
                <a:sym typeface="Calibri"/>
              </a:rPr>
              <a:t>other food products</a:t>
            </a:r>
            <a:r>
              <a:rPr lang="en-CA" sz="1800">
                <a:latin typeface="Calibri"/>
                <a:ea typeface="Calibri"/>
                <a:cs typeface="Calibri"/>
                <a:sym typeface="Calibri"/>
              </a:rPr>
              <a:t>, wood and paper, </a:t>
            </a:r>
            <a:r>
              <a:rPr lang="en-CA" sz="1800" u="sng">
                <a:latin typeface="Calibri"/>
                <a:ea typeface="Calibri"/>
                <a:cs typeface="Calibri"/>
                <a:sym typeface="Calibri"/>
              </a:rPr>
              <a:t>milk and dairy</a:t>
            </a:r>
            <a:r>
              <a:rPr lang="en-CA" sz="1800">
                <a:latin typeface="Calibri"/>
                <a:ea typeface="Calibri"/>
                <a:cs typeface="Calibri"/>
                <a:sym typeface="Calibri"/>
              </a:rPr>
              <a:t>, and textiles.</a:t>
            </a:r>
            <a:endParaRPr sz="1800">
              <a:latin typeface="Calibri"/>
              <a:ea typeface="Calibri"/>
              <a:cs typeface="Calibri"/>
              <a:sym typeface="Calibri"/>
            </a:endParaRPr>
          </a:p>
          <a:p>
            <a:pPr indent="-342900" lvl="0" marL="342900" rtl="0" algn="l">
              <a:lnSpc>
                <a:spcPct val="107000"/>
              </a:lnSpc>
              <a:spcBef>
                <a:spcPts val="800"/>
              </a:spcBef>
              <a:spcAft>
                <a:spcPts val="0"/>
              </a:spcAft>
              <a:buClr>
                <a:schemeClr val="dk1"/>
              </a:buClr>
              <a:buSzPts val="1800"/>
              <a:buFont typeface="Noto Sans Symbols"/>
              <a:buChar char="▪"/>
            </a:pPr>
            <a:r>
              <a:rPr b="1" lang="en-CA" sz="1800">
                <a:latin typeface="Calibri"/>
                <a:ea typeface="Calibri"/>
                <a:cs typeface="Calibri"/>
                <a:sym typeface="Calibri"/>
              </a:rPr>
              <a:t>In relative terms, increases in exports of agriculture and food products in excess of 25% in: red meat, white meat, sugar, milk and dairy products.</a:t>
            </a:r>
            <a:endParaRPr sz="1800">
              <a:latin typeface="Calibri"/>
              <a:ea typeface="Calibri"/>
              <a:cs typeface="Calibri"/>
              <a:sym typeface="Calibri"/>
            </a:endParaRPr>
          </a:p>
          <a:p>
            <a:pPr indent="-342900" lvl="0" marL="342900" rtl="0" algn="l">
              <a:lnSpc>
                <a:spcPct val="107000"/>
              </a:lnSpc>
              <a:spcBef>
                <a:spcPts val="800"/>
              </a:spcBef>
              <a:spcAft>
                <a:spcPts val="0"/>
              </a:spcAft>
              <a:buClr>
                <a:schemeClr val="dk1"/>
              </a:buClr>
              <a:buSzPts val="1800"/>
              <a:buFont typeface="Noto Sans Symbols"/>
              <a:buChar char="▪"/>
            </a:pPr>
            <a:r>
              <a:rPr lang="en-CA" sz="1800">
                <a:latin typeface="Calibri"/>
                <a:ea typeface="Calibri"/>
                <a:cs typeface="Calibri"/>
                <a:sym typeface="Calibri"/>
              </a:rPr>
              <a:t>Although, most of the gains in intra-African trade are expected to be in industry for Africa as a whole and most countries, gains are actually to be largest in agriculture and food in Guinea, Ethiopia, Ghana and Malawi.</a:t>
            </a:r>
            <a:endParaRPr sz="1800">
              <a:latin typeface="Calibri"/>
              <a:ea typeface="Calibri"/>
              <a:cs typeface="Calibri"/>
              <a:sym typeface="Calibri"/>
            </a:endParaRPr>
          </a:p>
          <a:p>
            <a:pPr indent="-342900" lvl="0" marL="342900" rtl="0" algn="l">
              <a:lnSpc>
                <a:spcPct val="107000"/>
              </a:lnSpc>
              <a:spcBef>
                <a:spcPts val="800"/>
              </a:spcBef>
              <a:spcAft>
                <a:spcPts val="0"/>
              </a:spcAft>
              <a:buClr>
                <a:schemeClr val="dk1"/>
              </a:buClr>
              <a:buSzPts val="1800"/>
              <a:buFont typeface="Noto Sans Symbols"/>
              <a:buChar char="▪"/>
            </a:pPr>
            <a:r>
              <a:rPr lang="en-CA" sz="1800">
                <a:latin typeface="Calibri"/>
                <a:ea typeface="Calibri"/>
                <a:cs typeface="Calibri"/>
                <a:sym typeface="Calibri"/>
              </a:rPr>
              <a:t>Net food importers like Guinea, Egypt, Madagascar, Malawi, Senegal, Tunisia, Zimbabwe, would see substantial increases in intra-African exports of agriculture and food.</a:t>
            </a:r>
            <a:endParaRPr sz="1800">
              <a:latin typeface="Calibri"/>
              <a:ea typeface="Calibri"/>
              <a:cs typeface="Calibri"/>
              <a:sym typeface="Calibri"/>
            </a:endParaRPr>
          </a:p>
          <a:p>
            <a:pPr indent="0" lvl="0" marL="0" marR="0" rtl="0" algn="l">
              <a:lnSpc>
                <a:spcPct val="100000"/>
              </a:lnSpc>
              <a:spcBef>
                <a:spcPts val="800"/>
              </a:spcBef>
              <a:spcAft>
                <a:spcPts val="0"/>
              </a:spcAft>
              <a:buClr>
                <a:schemeClr val="dk1"/>
              </a:buClr>
              <a:buSzPts val="1200"/>
              <a:buFont typeface="Calibri"/>
              <a:buNone/>
            </a:pPr>
            <a:r>
              <a:rPr b="1" lang="en-CA" sz="1200">
                <a:latin typeface="Calibri"/>
                <a:ea typeface="Calibri"/>
                <a:cs typeface="Calibri"/>
                <a:sym typeface="Calibri"/>
              </a:rPr>
              <a:t>Mentorship, linkages, value chains</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CA"/>
              <a:t>COVID impacts</a:t>
            </a:r>
            <a:endParaRPr/>
          </a:p>
          <a:p>
            <a:pPr indent="0" lvl="0" marL="0" rtl="0" algn="l">
              <a:spcBef>
                <a:spcPts val="0"/>
              </a:spcBef>
              <a:spcAft>
                <a:spcPts val="0"/>
              </a:spcAft>
              <a:buNone/>
            </a:pPr>
            <a:r>
              <a:t/>
            </a:r>
            <a:endParaRPr/>
          </a:p>
        </p:txBody>
      </p:sp>
      <p:sp>
        <p:nvSpPr>
          <p:cNvPr id="119" name="Google Shape;119;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 name="Google Shape;127;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Book Antiqua"/>
              <a:buNone/>
            </a:pPr>
            <a:r>
              <a:rPr lang="en-CA" sz="1800">
                <a:solidFill>
                  <a:srgbClr val="000000"/>
                </a:solidFill>
                <a:latin typeface="Book Antiqua"/>
                <a:ea typeface="Book Antiqua"/>
                <a:cs typeface="Book Antiqua"/>
                <a:sym typeface="Book Antiqua"/>
              </a:rPr>
              <a:t>As the largest free trade area in the world by membership, the Africa Continental Free Trade Area (AfCFTA) Agreement creates a single market connecting 1.3 billion people across 54 countries with a gross domestic product (GDP) of US$2.5 trillion by eliminating tariffs on 90 percent of goods and on services and removing non-tariff barriers (NTBs) to trade. The Agreement’s implementation is expected to be transformative for the continent’s trade and regional integration, driving economic growth, industrialisation, and sustainable development, and accelerating progress towards prosperity and the SDGs by 2030 and ultimately Agenda 2063. These gains are contingent on the implementation of complementary measures outlined in the Boosting Intra-African Trade (BIAT) Action Plan – including trade related infrastructure, factor mobility, trade finance, and trade facilitation. </a:t>
            </a:r>
            <a:endParaRPr/>
          </a:p>
          <a:p>
            <a:pPr indent="0" lvl="0" marL="0" marR="0" rtl="0" algn="l">
              <a:lnSpc>
                <a:spcPct val="100000"/>
              </a:lnSpc>
              <a:spcBef>
                <a:spcPts val="0"/>
              </a:spcBef>
              <a:spcAft>
                <a:spcPts val="0"/>
              </a:spcAft>
              <a:buClr>
                <a:schemeClr val="dk1"/>
              </a:buClr>
              <a:buSzPts val="1800"/>
              <a:buFont typeface="Calibri"/>
              <a:buNone/>
            </a:pPr>
            <a:r>
              <a:t/>
            </a:r>
            <a:endParaRPr sz="1800">
              <a:solidFill>
                <a:srgbClr val="000000"/>
              </a:solidFill>
              <a:latin typeface="Book Antiqua"/>
              <a:ea typeface="Book Antiqua"/>
              <a:cs typeface="Book Antiqua"/>
              <a:sym typeface="Book Antiqua"/>
            </a:endParaRPr>
          </a:p>
          <a:p>
            <a:pPr indent="0" lvl="0" marL="0" marR="0" rtl="0" algn="l">
              <a:lnSpc>
                <a:spcPct val="100000"/>
              </a:lnSpc>
              <a:spcBef>
                <a:spcPts val="0"/>
              </a:spcBef>
              <a:spcAft>
                <a:spcPts val="0"/>
              </a:spcAft>
              <a:buClr>
                <a:schemeClr val="dk1"/>
              </a:buClr>
              <a:buSzPts val="1800"/>
              <a:buFont typeface="Calibri"/>
              <a:buNone/>
            </a:pPr>
            <a:r>
              <a:t/>
            </a:r>
            <a:endParaRPr sz="1800">
              <a:solidFill>
                <a:srgbClr val="000000"/>
              </a:solidFill>
              <a:latin typeface="Book Antiqua"/>
              <a:ea typeface="Book Antiqua"/>
              <a:cs typeface="Book Antiqua"/>
              <a:sym typeface="Book Antiqua"/>
            </a:endParaRPr>
          </a:p>
          <a:p>
            <a:pPr indent="-285750" lvl="0" marL="285750" marR="0" rtl="0" algn="l">
              <a:lnSpc>
                <a:spcPct val="100000"/>
              </a:lnSpc>
              <a:spcBef>
                <a:spcPts val="0"/>
              </a:spcBef>
              <a:spcAft>
                <a:spcPts val="0"/>
              </a:spcAft>
              <a:buClr>
                <a:schemeClr val="dk1"/>
              </a:buClr>
              <a:buSzPts val="1400"/>
              <a:buFont typeface="Arial"/>
              <a:buChar char="•"/>
            </a:pPr>
            <a:r>
              <a:rPr lang="en-CA" sz="1400">
                <a:latin typeface="Calibri"/>
                <a:ea typeface="Calibri"/>
                <a:cs typeface="Calibri"/>
                <a:sym typeface="Calibri"/>
              </a:rPr>
              <a:t>The AfCFTA Agreement intends to reduce the costs of trade, incentivising the creation of SMEs through formal entrepreneurship and trading through formal channels that offer more protection, and provides a mechanism for reporting non-tariff barriers. It also provides a critical opportunity for SMEs engaged in trade to participate in the development of regional value chains, more easily meet the standards of continental and global markets, and supply inputs to larger companies in the region and beyond. </a:t>
            </a:r>
            <a:endParaRPr sz="1400">
              <a:latin typeface="Calibri"/>
              <a:ea typeface="Calibri"/>
              <a:cs typeface="Calibri"/>
              <a:sym typeface="Calibri"/>
            </a:endParaRPr>
          </a:p>
          <a:p>
            <a:pPr indent="0" lvl="0" marL="0" rtl="0" algn="l">
              <a:spcBef>
                <a:spcPts val="0"/>
              </a:spcBef>
              <a:spcAft>
                <a:spcPts val="0"/>
              </a:spcAft>
              <a:buNone/>
            </a:pPr>
            <a:r>
              <a:t/>
            </a:r>
            <a:endParaRPr sz="1400">
              <a:latin typeface="Calibri"/>
              <a:ea typeface="Calibri"/>
              <a:cs typeface="Calibri"/>
              <a:sym typeface="Calibri"/>
            </a:endParaRPr>
          </a:p>
          <a:p>
            <a:pPr indent="-285750" lvl="0" marL="285750" rtl="0" algn="l">
              <a:spcBef>
                <a:spcPts val="0"/>
              </a:spcBef>
              <a:spcAft>
                <a:spcPts val="0"/>
              </a:spcAft>
              <a:buClr>
                <a:schemeClr val="dk1"/>
              </a:buClr>
              <a:buSzPts val="1400"/>
              <a:buFont typeface="Arial"/>
              <a:buChar char="•"/>
            </a:pPr>
            <a:r>
              <a:rPr lang="en-CA" sz="1400">
                <a:latin typeface="Calibri"/>
                <a:ea typeface="Calibri"/>
                <a:cs typeface="Calibri"/>
                <a:sym typeface="Calibri"/>
              </a:rPr>
              <a:t>The AfCFTA can both support the creation of formal jobs and address challenges of informality. </a:t>
            </a:r>
            <a:r>
              <a:rPr b="1" lang="en-CA" sz="1400">
                <a:latin typeface="Calibri"/>
                <a:ea typeface="Calibri"/>
                <a:cs typeface="Calibri"/>
                <a:sym typeface="Calibri"/>
              </a:rPr>
              <a:t>Estimates suggest that employment could increase by 1.2 percent for the continent as a whole (Saygili et al., 2018). Conservative ECA/TMEA simulations indicate the implementation of the AfCFTA “could result in welfare gains amounting to USD 1.8 billion for East Africa, creating more than 2 million new jobs”,</a:t>
            </a:r>
            <a:r>
              <a:rPr lang="en-CA" sz="1400">
                <a:latin typeface="Calibri"/>
                <a:ea typeface="Calibri"/>
                <a:cs typeface="Calibri"/>
                <a:sym typeface="Calibri"/>
              </a:rPr>
              <a:t> with more significant long-term impacts. For instance, the boost expected in the manufacturing sector could drive structural transformation and provide more decent jobs with higher productivity and wages. </a:t>
            </a:r>
            <a:endParaRPr/>
          </a:p>
          <a:p>
            <a:pPr indent="0" lvl="0" marL="0" rtl="0" algn="l">
              <a:spcBef>
                <a:spcPts val="0"/>
              </a:spcBef>
              <a:spcAft>
                <a:spcPts val="0"/>
              </a:spcAft>
              <a:buClr>
                <a:schemeClr val="dk1"/>
              </a:buClr>
              <a:buSzPts val="1400"/>
              <a:buFont typeface="Arial"/>
              <a:buNone/>
            </a:pPr>
            <a:r>
              <a:t/>
            </a:r>
            <a:endParaRPr sz="1400">
              <a:latin typeface="Calibri"/>
              <a:ea typeface="Calibri"/>
              <a:cs typeface="Calibri"/>
              <a:sym typeface="Calibri"/>
            </a:endParaRPr>
          </a:p>
          <a:p>
            <a:pPr indent="-285750" lvl="0" marL="285750" rtl="0" algn="l">
              <a:spcBef>
                <a:spcPts val="0"/>
              </a:spcBef>
              <a:spcAft>
                <a:spcPts val="0"/>
              </a:spcAft>
              <a:buClr>
                <a:schemeClr val="dk1"/>
              </a:buClr>
              <a:buSzPts val="1400"/>
              <a:buFont typeface="Arial"/>
              <a:buChar char="•"/>
            </a:pPr>
            <a:r>
              <a:rPr lang="en-CA" sz="1400">
                <a:latin typeface="Calibri"/>
                <a:ea typeface="Calibri"/>
                <a:cs typeface="Calibri"/>
                <a:sym typeface="Calibri"/>
              </a:rPr>
              <a:t>“The Agreement’s Protocol on the Free Movement of Persons, a more open continental labour market will go a long way towards addressing skill-shortages that constrain the growth of important strategic sectors in the region and provide the freedom for individuals to live and work where their talents are best rewarded.” The Agreement intends to reduce the costs of trade, incentivising the creation of SMEs through formal entrepreneurship and trading through formal channels that offer more protection, and provides a mechanism for reporting non-tariff barriers. Digital solutions and single window processes reduce occasions for in-person interaction between traders and officials and reduce the possibilities for gender- or age-based discrimination. 	https://www.uneca.org/sites/default/files/PublicationFiles/tmea_afcfta_report_5_june_2020.pdf</a:t>
            </a:r>
            <a:endParaRPr/>
          </a:p>
          <a:p>
            <a:pPr indent="0" lvl="0" marL="0" rtl="0" algn="l">
              <a:spcBef>
                <a:spcPts val="0"/>
              </a:spcBef>
              <a:spcAft>
                <a:spcPts val="0"/>
              </a:spcAft>
              <a:buNone/>
            </a:pPr>
            <a:r>
              <a:rPr lang="en-CA" sz="1400">
                <a:latin typeface="Calibri"/>
                <a:ea typeface="Calibri"/>
                <a:cs typeface="Calibri"/>
                <a:sym typeface="Calibri"/>
              </a:rPr>
              <a:t>	Ibid</a:t>
            </a:r>
            <a:endParaRPr/>
          </a:p>
          <a:p>
            <a:pPr indent="-95250" lvl="0" marL="171450" marR="0" rtl="0" algn="l">
              <a:lnSpc>
                <a:spcPct val="100000"/>
              </a:lnSpc>
              <a:spcBef>
                <a:spcPts val="0"/>
              </a:spcBef>
              <a:spcAft>
                <a:spcPts val="0"/>
              </a:spcAft>
              <a:buClr>
                <a:schemeClr val="dk1"/>
              </a:buClr>
              <a:buSzPts val="1200"/>
              <a:buFont typeface="Arial"/>
              <a:buNone/>
            </a:pPr>
            <a:r>
              <a:t/>
            </a:r>
            <a:endParaRPr sz="1200">
              <a:latin typeface="Calibri"/>
              <a:ea typeface="Calibri"/>
              <a:cs typeface="Calibri"/>
              <a:sym typeface="Calibri"/>
            </a:endParaRPr>
          </a:p>
          <a:p>
            <a:pPr indent="0" lvl="0" marL="0" marR="0" rtl="0" algn="l">
              <a:lnSpc>
                <a:spcPct val="107000"/>
              </a:lnSpc>
              <a:spcBef>
                <a:spcPts val="0"/>
              </a:spcBef>
              <a:spcAft>
                <a:spcPts val="0"/>
              </a:spcAft>
              <a:buClr>
                <a:schemeClr val="dk1"/>
              </a:buClr>
              <a:buSzPts val="1200"/>
              <a:buFont typeface="Arial"/>
              <a:buNone/>
            </a:pPr>
            <a:r>
              <a:t/>
            </a:r>
            <a:endParaRPr sz="1200">
              <a:solidFill>
                <a:schemeClr val="dk1"/>
              </a:solidFill>
              <a:latin typeface="Calibri"/>
              <a:ea typeface="Calibri"/>
              <a:cs typeface="Calibri"/>
              <a:sym typeface="Calibri"/>
            </a:endParaRPr>
          </a:p>
          <a:p>
            <a:pPr indent="-171450" lvl="0" marL="171450" marR="0" rtl="0" algn="l">
              <a:lnSpc>
                <a:spcPct val="107000"/>
              </a:lnSpc>
              <a:spcBef>
                <a:spcPts val="0"/>
              </a:spcBef>
              <a:spcAft>
                <a:spcPts val="0"/>
              </a:spcAft>
              <a:buClr>
                <a:srgbClr val="000000"/>
              </a:buClr>
              <a:buSzPts val="1200"/>
              <a:buFont typeface="Arial"/>
              <a:buChar char="•"/>
            </a:pPr>
            <a:r>
              <a:rPr lang="en-CA" sz="1200">
                <a:solidFill>
                  <a:srgbClr val="000000"/>
                </a:solidFill>
                <a:latin typeface="Calibri"/>
                <a:ea typeface="Calibri"/>
                <a:cs typeface="Calibri"/>
                <a:sym typeface="Calibri"/>
              </a:rPr>
              <a:t>We have already noted that women and youth are disproportionately MSME operators and often operate informally. </a:t>
            </a:r>
            <a:endParaRPr sz="1200">
              <a:solidFill>
                <a:srgbClr val="000000"/>
              </a:solidFill>
              <a:latin typeface="Calibri"/>
              <a:ea typeface="Calibri"/>
              <a:cs typeface="Calibri"/>
              <a:sym typeface="Calibri"/>
            </a:endParaRPr>
          </a:p>
          <a:p>
            <a:pPr indent="-95250" lvl="0" marL="171450" marR="0" rtl="0" algn="l">
              <a:lnSpc>
                <a:spcPct val="107000"/>
              </a:lnSpc>
              <a:spcBef>
                <a:spcPts val="0"/>
              </a:spcBef>
              <a:spcAft>
                <a:spcPts val="0"/>
              </a:spcAft>
              <a:buClr>
                <a:schemeClr val="dk1"/>
              </a:buClr>
              <a:buSzPts val="1200"/>
              <a:buFont typeface="Arial"/>
              <a:buNone/>
            </a:pPr>
            <a:r>
              <a:t/>
            </a:r>
            <a:endParaRPr sz="1200">
              <a:solidFill>
                <a:srgbClr val="000000"/>
              </a:solidFill>
              <a:latin typeface="Calibri"/>
              <a:ea typeface="Calibri"/>
              <a:cs typeface="Calibri"/>
              <a:sym typeface="Calibri"/>
            </a:endParaRPr>
          </a:p>
          <a:p>
            <a:pPr indent="-171450" lvl="0" marL="171450" marR="0" rtl="0" algn="l">
              <a:lnSpc>
                <a:spcPct val="107000"/>
              </a:lnSpc>
              <a:spcBef>
                <a:spcPts val="0"/>
              </a:spcBef>
              <a:spcAft>
                <a:spcPts val="0"/>
              </a:spcAft>
              <a:buClr>
                <a:schemeClr val="dk1"/>
              </a:buClr>
              <a:buSzPts val="1200"/>
              <a:buFont typeface="Arial"/>
              <a:buChar char="•"/>
            </a:pPr>
            <a:r>
              <a:rPr lang="en-CA" sz="1200">
                <a:latin typeface="Calibri"/>
                <a:ea typeface="Calibri"/>
                <a:cs typeface="Calibri"/>
                <a:sym typeface="Calibri"/>
              </a:rPr>
              <a:t>Most young entrepreneurs face high barriers to entry in foreign markets. The AfCFTA provides a critical opportunity for SMEs, including youth-led enterprises engaged in cross-border trade, to participate in the development of regional value chains, more easily meet the standards of continental markets, and supply inputs to larger companies in their regions. To address these barriers, national and regional policies supporting AfCFTA implementation must be inclusive.</a:t>
            </a:r>
            <a:endParaRPr/>
          </a:p>
          <a:p>
            <a:pPr indent="-95250" lvl="0" marL="171450" marR="0" rtl="0" algn="l">
              <a:lnSpc>
                <a:spcPct val="107000"/>
              </a:lnSpc>
              <a:spcBef>
                <a:spcPts val="0"/>
              </a:spcBef>
              <a:spcAft>
                <a:spcPts val="0"/>
              </a:spcAft>
              <a:buClr>
                <a:schemeClr val="dk1"/>
              </a:buClr>
              <a:buSzPts val="1200"/>
              <a:buFont typeface="Arial"/>
              <a:buNone/>
            </a:pPr>
            <a:r>
              <a:t/>
            </a:r>
            <a:endParaRPr sz="1200">
              <a:solidFill>
                <a:srgbClr val="000000"/>
              </a:solidFill>
              <a:latin typeface="Calibri"/>
              <a:ea typeface="Calibri"/>
              <a:cs typeface="Calibri"/>
              <a:sym typeface="Calibri"/>
            </a:endParaRPr>
          </a:p>
          <a:p>
            <a:pPr indent="-171450" lvl="0" marL="171450" marR="0" rtl="0" algn="l">
              <a:lnSpc>
                <a:spcPct val="107000"/>
              </a:lnSpc>
              <a:spcBef>
                <a:spcPts val="0"/>
              </a:spcBef>
              <a:spcAft>
                <a:spcPts val="0"/>
              </a:spcAft>
              <a:buClr>
                <a:srgbClr val="000000"/>
              </a:buClr>
              <a:buSzPts val="1200"/>
              <a:buFont typeface="Arial"/>
              <a:buChar char="•"/>
            </a:pPr>
            <a:r>
              <a:rPr lang="en-CA" sz="1200">
                <a:solidFill>
                  <a:srgbClr val="000000"/>
                </a:solidFill>
                <a:latin typeface="Calibri"/>
                <a:ea typeface="Calibri"/>
                <a:cs typeface="Calibri"/>
                <a:sym typeface="Calibri"/>
              </a:rPr>
              <a:t>While trade promotes entrepreneurship and economic empowerment opportunities for women and youth through increased access to new regional export markets and expanded opportunities across priority economic sectors, these gains are contingent on inclusive implementation. In this spirit, ECA is supporting AfCFTA Member States in designing national and regional implementation strategies that identify complementary measures to ensure inclusion</a:t>
            </a:r>
            <a:endParaRPr sz="1200">
              <a:latin typeface="Calibri"/>
              <a:ea typeface="Calibri"/>
              <a:cs typeface="Calibri"/>
              <a:sym typeface="Calibri"/>
            </a:endParaRPr>
          </a:p>
          <a:p>
            <a:pPr indent="0" lvl="0" marL="0" rtl="0" algn="l">
              <a:spcBef>
                <a:spcPts val="0"/>
              </a:spcBef>
              <a:spcAft>
                <a:spcPts val="0"/>
              </a:spcAft>
              <a:buNone/>
            </a:pPr>
            <a:r>
              <a:t/>
            </a:r>
            <a:endParaRPr sz="1200">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b="1" lang="en-CA" sz="1200">
                <a:latin typeface="Calibri"/>
                <a:ea typeface="Calibri"/>
                <a:cs typeface="Calibri"/>
                <a:sym typeface="Calibri"/>
              </a:rPr>
              <a:t>Article 27 (2) (d) of the AfCFTA Protocol on Trade in Services </a:t>
            </a:r>
            <a:r>
              <a:rPr b="0" lang="en-CA" sz="1200">
                <a:latin typeface="Calibri"/>
                <a:ea typeface="Calibri"/>
                <a:cs typeface="Calibri"/>
                <a:sym typeface="Calibri"/>
              </a:rPr>
              <a:t>refers to improving the export capacity of formal and informal service suppliers, with particular attention to micro, small and medium-sized operators and </a:t>
            </a:r>
            <a:r>
              <a:rPr b="0" i="1" lang="en-CA" sz="1200">
                <a:latin typeface="Calibri"/>
                <a:ea typeface="Calibri"/>
                <a:cs typeface="Calibri"/>
                <a:sym typeface="Calibri"/>
              </a:rPr>
              <a:t>women and youth service suppliers</a:t>
            </a:r>
            <a:r>
              <a:rPr b="0" lang="en-CA" sz="1200">
                <a:latin typeface="Calibri"/>
                <a:ea typeface="Calibri"/>
                <a:cs typeface="Calibri"/>
                <a:sym typeface="Calibri"/>
              </a:rPr>
              <a:t>.</a:t>
            </a:r>
            <a:endParaRPr/>
          </a:p>
          <a:p>
            <a:pPr indent="0" lvl="0" marL="0" marR="0" rtl="0" algn="l">
              <a:lnSpc>
                <a:spcPct val="100000"/>
              </a:lnSpc>
              <a:spcBef>
                <a:spcPts val="0"/>
              </a:spcBef>
              <a:spcAft>
                <a:spcPts val="0"/>
              </a:spcAft>
              <a:buClr>
                <a:schemeClr val="dk1"/>
              </a:buClr>
              <a:buSzPts val="1200"/>
              <a:buFont typeface="Calibri"/>
              <a:buNone/>
            </a:pPr>
            <a:r>
              <a:t/>
            </a:r>
            <a:endParaRPr b="0" sz="1200">
              <a:latin typeface="Calibri"/>
              <a:ea typeface="Calibri"/>
              <a:cs typeface="Calibri"/>
              <a:sym typeface="Calibri"/>
            </a:endParaRPr>
          </a:p>
          <a:p>
            <a:pPr indent="0" lvl="0" marL="0" rtl="0" algn="l">
              <a:spcBef>
                <a:spcPts val="0"/>
              </a:spcBef>
              <a:spcAft>
                <a:spcPts val="0"/>
              </a:spcAft>
              <a:buNone/>
            </a:pPr>
            <a:r>
              <a:rPr b="1" lang="en-CA" sz="1200">
                <a:latin typeface="Calibri"/>
                <a:ea typeface="Calibri"/>
                <a:cs typeface="Calibri"/>
                <a:sym typeface="Calibri"/>
              </a:rPr>
              <a:t>AfCFTA recognises the importance of youth and gender equality </a:t>
            </a:r>
            <a:r>
              <a:rPr lang="en-CA" sz="1200">
                <a:latin typeface="Calibri"/>
                <a:ea typeface="Calibri"/>
                <a:cs typeface="Calibri"/>
                <a:sym typeface="Calibri"/>
              </a:rPr>
              <a:t>and improving export capacity of informal suppliers, MSMEs, women/youth </a:t>
            </a:r>
            <a:endParaRPr/>
          </a:p>
          <a:p>
            <a:pPr indent="0" lvl="0" marL="0" rtl="0" algn="l">
              <a:spcBef>
                <a:spcPts val="450"/>
              </a:spcBef>
              <a:spcAft>
                <a:spcPts val="0"/>
              </a:spcAft>
              <a:buNone/>
            </a:pPr>
            <a:r>
              <a:rPr b="1" lang="en-CA" sz="1200">
                <a:latin typeface="Calibri"/>
                <a:ea typeface="Calibri"/>
                <a:cs typeface="Calibri"/>
                <a:sym typeface="Calibri"/>
              </a:rPr>
              <a:t>Increases in exports of agriculture and food products in excess of 25% in </a:t>
            </a:r>
            <a:r>
              <a:rPr lang="en-CA" sz="1200">
                <a:latin typeface="Calibri"/>
                <a:ea typeface="Calibri"/>
                <a:cs typeface="Calibri"/>
                <a:sym typeface="Calibri"/>
              </a:rPr>
              <a:t>meat, sugar, milk and dairy products</a:t>
            </a:r>
            <a:endParaRPr sz="1200">
              <a:latin typeface="Calibri"/>
              <a:ea typeface="Calibri"/>
              <a:cs typeface="Calibri"/>
              <a:sym typeface="Calibri"/>
            </a:endParaRPr>
          </a:p>
          <a:p>
            <a:pPr indent="0" lvl="0" marL="0" rtl="0" algn="l">
              <a:spcBef>
                <a:spcPts val="450"/>
              </a:spcBef>
              <a:spcAft>
                <a:spcPts val="0"/>
              </a:spcAft>
              <a:buNone/>
            </a:pPr>
            <a:r>
              <a:rPr b="1" lang="en-CA" sz="1200">
                <a:latin typeface="Calibri"/>
                <a:ea typeface="Calibri"/>
                <a:cs typeface="Calibri"/>
                <a:sym typeface="Calibri"/>
              </a:rPr>
              <a:t>Projected increases intra-African exports </a:t>
            </a:r>
            <a:r>
              <a:rPr lang="en-CA" sz="1200">
                <a:latin typeface="Calibri"/>
                <a:ea typeface="Calibri"/>
                <a:cs typeface="Calibri"/>
                <a:sym typeface="Calibri"/>
              </a:rPr>
              <a:t>in labour-intensive industries and in low-skilled wages</a:t>
            </a:r>
            <a:endParaRPr/>
          </a:p>
          <a:p>
            <a:pPr indent="0" lvl="0" marL="0" rtl="0" algn="l">
              <a:spcBef>
                <a:spcPts val="450"/>
              </a:spcBef>
              <a:spcAft>
                <a:spcPts val="0"/>
              </a:spcAft>
              <a:buNone/>
            </a:pPr>
            <a:r>
              <a:rPr b="1" lang="en-CA" sz="1200">
                <a:latin typeface="Calibri"/>
                <a:ea typeface="Calibri"/>
                <a:cs typeface="Calibri"/>
                <a:sym typeface="Calibri"/>
              </a:rPr>
              <a:t>Strengthening regional value chains, customs cooperation, trade facilitation</a:t>
            </a:r>
            <a:endParaRPr sz="1200">
              <a:latin typeface="Calibri"/>
              <a:ea typeface="Calibri"/>
              <a:cs typeface="Calibri"/>
              <a:sym typeface="Calibri"/>
            </a:endParaRPr>
          </a:p>
          <a:p>
            <a:pPr indent="0" lvl="0" marL="0" rtl="0" algn="l">
              <a:spcBef>
                <a:spcPts val="450"/>
              </a:spcBef>
              <a:spcAft>
                <a:spcPts val="0"/>
              </a:spcAft>
              <a:buNone/>
            </a:pPr>
            <a:r>
              <a:rPr b="1" lang="en-CA" sz="1200">
                <a:latin typeface="Calibri"/>
                <a:ea typeface="Calibri"/>
                <a:cs typeface="Calibri"/>
                <a:sym typeface="Calibri"/>
              </a:rPr>
              <a:t>Mechanisms to address non-tariff barriers</a:t>
            </a:r>
            <a:endParaRPr b="0" i="0" sz="1200">
              <a:solidFill>
                <a:srgbClr val="3A3A3A"/>
              </a:solidFill>
              <a:latin typeface="Calibri"/>
              <a:ea typeface="Calibri"/>
              <a:cs typeface="Calibri"/>
              <a:sym typeface="Calibri"/>
            </a:endParaRPr>
          </a:p>
          <a:p>
            <a:pPr indent="0" lvl="0" marL="0" marR="0" rtl="0" algn="l">
              <a:lnSpc>
                <a:spcPct val="100000"/>
              </a:lnSpc>
              <a:spcBef>
                <a:spcPts val="450"/>
              </a:spcBef>
              <a:spcAft>
                <a:spcPts val="0"/>
              </a:spcAft>
              <a:buClr>
                <a:schemeClr val="dk1"/>
              </a:buClr>
              <a:buSzPts val="1200"/>
              <a:buFont typeface="Calibri"/>
              <a:buNone/>
            </a:pPr>
            <a:r>
              <a:t/>
            </a:r>
            <a:endParaRPr b="0" sz="1200">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Calibri"/>
              <a:buNone/>
            </a:pPr>
            <a:r>
              <a:rPr lang="en-CA" sz="1200">
                <a:latin typeface="Calibri"/>
                <a:ea typeface="Calibri"/>
                <a:cs typeface="Calibri"/>
                <a:sym typeface="Calibri"/>
              </a:rPr>
              <a:t>. With targeted support, IMSMEs are well positioned to overcome low productivity, exploit scale economies, and use the continental market as a stepping stone for expanding into overseas markets including through continental supply chains and global value chains. Many are already involved in cross border activities within the framework of REC trading arrangements.” </a:t>
            </a:r>
            <a:endParaRPr/>
          </a:p>
          <a:p>
            <a:pPr indent="0" lvl="0" marL="0" marR="0" rtl="0" algn="l">
              <a:lnSpc>
                <a:spcPct val="100000"/>
              </a:lnSpc>
              <a:spcBef>
                <a:spcPts val="0"/>
              </a:spcBef>
              <a:spcAft>
                <a:spcPts val="0"/>
              </a:spcAft>
              <a:buClr>
                <a:schemeClr val="dk1"/>
              </a:buClr>
              <a:buSzPts val="1200"/>
              <a:buFont typeface="Calibri"/>
              <a:buNone/>
            </a:pPr>
            <a:r>
              <a:t/>
            </a:r>
            <a:endParaRPr b="0" sz="1200">
              <a:latin typeface="Calibri"/>
              <a:ea typeface="Calibri"/>
              <a:cs typeface="Calibri"/>
              <a:sym typeface="Calibri"/>
            </a:endParaRPr>
          </a:p>
          <a:p>
            <a:pPr indent="0" lvl="0" marL="0" rtl="0" algn="l">
              <a:spcBef>
                <a:spcPts val="0"/>
              </a:spcBef>
              <a:spcAft>
                <a:spcPts val="0"/>
              </a:spcAft>
              <a:buNone/>
            </a:pPr>
            <a:r>
              <a:rPr lang="en-CA" sz="1200">
                <a:latin typeface="Calibri"/>
                <a:ea typeface="Calibri"/>
                <a:cs typeface="Calibri"/>
                <a:sym typeface="Calibri"/>
              </a:rPr>
              <a:t>----- </a:t>
            </a:r>
            <a:endParaRPr/>
          </a:p>
          <a:p>
            <a:pPr indent="0" lvl="0" marL="0" rtl="0" algn="l">
              <a:spcBef>
                <a:spcPts val="0"/>
              </a:spcBef>
              <a:spcAft>
                <a:spcPts val="0"/>
              </a:spcAft>
              <a:buNone/>
            </a:pPr>
            <a:r>
              <a:t/>
            </a:r>
            <a:endParaRPr sz="1200">
              <a:latin typeface="Calibri"/>
              <a:ea typeface="Calibri"/>
              <a:cs typeface="Calibri"/>
              <a:sym typeface="Calibri"/>
            </a:endParaRPr>
          </a:p>
          <a:p>
            <a:pPr indent="-76200" lvl="0" marL="0" rtl="0" algn="l">
              <a:spcBef>
                <a:spcPts val="0"/>
              </a:spcBef>
              <a:spcAft>
                <a:spcPts val="0"/>
              </a:spcAft>
              <a:buClr>
                <a:schemeClr val="dk1"/>
              </a:buClr>
              <a:buSzPts val="1200"/>
              <a:buFont typeface="Noto Sans Symbols"/>
              <a:buChar char="❑"/>
            </a:pPr>
            <a:r>
              <a:rPr lang="en-CA" sz="1200">
                <a:latin typeface="Calibri"/>
                <a:ea typeface="Calibri"/>
                <a:cs typeface="Calibri"/>
                <a:sym typeface="Calibri"/>
              </a:rPr>
              <a:t>Production and market linkages:</a:t>
            </a:r>
            <a:endParaRPr/>
          </a:p>
          <a:p>
            <a:pPr indent="-76200" lvl="1" marL="457200" rtl="0" algn="l">
              <a:spcBef>
                <a:spcPts val="600"/>
              </a:spcBef>
              <a:spcAft>
                <a:spcPts val="0"/>
              </a:spcAft>
              <a:buClr>
                <a:schemeClr val="dk1"/>
              </a:buClr>
              <a:buSzPts val="1200"/>
              <a:buFont typeface="Noto Sans Symbols"/>
              <a:buChar char="❖"/>
            </a:pPr>
            <a:r>
              <a:rPr lang="en-CA" sz="1200">
                <a:latin typeface="Calibri"/>
                <a:ea typeface="Calibri"/>
                <a:cs typeface="Calibri"/>
                <a:sym typeface="Calibri"/>
              </a:rPr>
              <a:t>Development of regional value chains, which offer opportunities for countries to climb up the value chain:</a:t>
            </a:r>
            <a:endParaRPr/>
          </a:p>
          <a:p>
            <a:pPr indent="0" lvl="2" marL="914400" rtl="0" algn="l">
              <a:spcBef>
                <a:spcPts val="600"/>
              </a:spcBef>
              <a:spcAft>
                <a:spcPts val="0"/>
              </a:spcAft>
              <a:buNone/>
            </a:pPr>
            <a:r>
              <a:rPr lang="en-CA" sz="1200">
                <a:latin typeface="Calibri"/>
                <a:ea typeface="Calibri"/>
                <a:cs typeface="Calibri"/>
                <a:sym typeface="Calibri"/>
              </a:rPr>
              <a:t>using the region to boost their competitiveness </a:t>
            </a:r>
            <a:endParaRPr/>
          </a:p>
          <a:p>
            <a:pPr indent="0" lvl="2" marL="914400" rtl="0" algn="l">
              <a:spcBef>
                <a:spcPts val="600"/>
              </a:spcBef>
              <a:spcAft>
                <a:spcPts val="0"/>
              </a:spcAft>
              <a:buNone/>
            </a:pPr>
            <a:r>
              <a:rPr lang="en-CA" sz="1200">
                <a:latin typeface="Calibri"/>
                <a:ea typeface="Calibri"/>
                <a:cs typeface="Calibri"/>
                <a:sym typeface="Calibri"/>
              </a:rPr>
              <a:t>produce and export higher value added products</a:t>
            </a:r>
            <a:endParaRPr/>
          </a:p>
          <a:p>
            <a:pPr indent="0" lvl="1" marL="457200" rtl="0" algn="l">
              <a:spcBef>
                <a:spcPts val="600"/>
              </a:spcBef>
              <a:spcAft>
                <a:spcPts val="0"/>
              </a:spcAft>
              <a:buClr>
                <a:schemeClr val="dk1"/>
              </a:buClr>
              <a:buSzPts val="1200"/>
              <a:buFont typeface="Calibri"/>
              <a:buNone/>
            </a:pPr>
            <a:r>
              <a:t/>
            </a:r>
            <a:endParaRPr sz="1200">
              <a:latin typeface="Calibri"/>
              <a:ea typeface="Calibri"/>
              <a:cs typeface="Calibri"/>
              <a:sym typeface="Calibri"/>
            </a:endParaRPr>
          </a:p>
          <a:p>
            <a:pPr indent="-76200" lvl="1" marL="457200" rtl="0" algn="l">
              <a:spcBef>
                <a:spcPts val="600"/>
              </a:spcBef>
              <a:spcAft>
                <a:spcPts val="0"/>
              </a:spcAft>
              <a:buClr>
                <a:schemeClr val="dk1"/>
              </a:buClr>
              <a:buSzPts val="1200"/>
              <a:buFont typeface="Noto Sans Symbols"/>
              <a:buChar char="❖"/>
            </a:pPr>
            <a:r>
              <a:rPr lang="en-CA" sz="1200">
                <a:latin typeface="Calibri"/>
                <a:ea typeface="Calibri"/>
                <a:cs typeface="Calibri"/>
                <a:sym typeface="Calibri"/>
              </a:rPr>
              <a:t>Well-established RVCs offer opportunity for countries in the region to link gainfully into continental value chains</a:t>
            </a:r>
            <a:endParaRPr/>
          </a:p>
          <a:p>
            <a:pPr indent="0" lvl="0" marL="0" rtl="0" algn="l">
              <a:spcBef>
                <a:spcPts val="600"/>
              </a:spcBef>
              <a:spcAft>
                <a:spcPts val="0"/>
              </a:spcAft>
              <a:buClr>
                <a:schemeClr val="dk1"/>
              </a:buClr>
              <a:buSzPts val="1200"/>
              <a:buFont typeface="Calibri"/>
              <a:buNone/>
            </a:pPr>
            <a:r>
              <a:t/>
            </a:r>
            <a:endParaRPr sz="1200">
              <a:latin typeface="Calibri"/>
              <a:ea typeface="Calibri"/>
              <a:cs typeface="Calibri"/>
              <a:sym typeface="Calibri"/>
            </a:endParaRPr>
          </a:p>
          <a:p>
            <a:pPr indent="-76200" lvl="0" marL="0" rtl="0" algn="l">
              <a:spcBef>
                <a:spcPts val="600"/>
              </a:spcBef>
              <a:spcAft>
                <a:spcPts val="0"/>
              </a:spcAft>
              <a:buClr>
                <a:schemeClr val="dk1"/>
              </a:buClr>
              <a:buSzPts val="1200"/>
              <a:buFont typeface="Noto Sans Symbols"/>
              <a:buChar char="❑"/>
            </a:pPr>
            <a:r>
              <a:rPr lang="en-CA" sz="1200">
                <a:latin typeface="Calibri"/>
                <a:ea typeface="Calibri"/>
                <a:cs typeface="Calibri"/>
                <a:sym typeface="Calibri"/>
              </a:rPr>
              <a:t>Competition:</a:t>
            </a:r>
            <a:endParaRPr/>
          </a:p>
          <a:p>
            <a:pPr indent="-76200" lvl="1" marL="457200" rtl="0" algn="l">
              <a:spcBef>
                <a:spcPts val="600"/>
              </a:spcBef>
              <a:spcAft>
                <a:spcPts val="0"/>
              </a:spcAft>
              <a:buClr>
                <a:schemeClr val="dk1"/>
              </a:buClr>
              <a:buSzPts val="1200"/>
              <a:buFont typeface="Noto Sans Symbols"/>
              <a:buChar char="❖"/>
            </a:pPr>
            <a:r>
              <a:rPr lang="en-CA" sz="1200">
                <a:latin typeface="Calibri"/>
                <a:ea typeface="Calibri"/>
                <a:cs typeface="Calibri"/>
                <a:sym typeface="Calibri"/>
              </a:rPr>
              <a:t>Promotes fair and healthy competition, ensures efficient market outcomes and expanded opportunities for economic growth and trade (especially with competition policy in place)</a:t>
            </a:r>
            <a:endParaRPr/>
          </a:p>
          <a:p>
            <a:pPr indent="0" lvl="1" marL="457200" rtl="0" algn="l">
              <a:spcBef>
                <a:spcPts val="600"/>
              </a:spcBef>
              <a:spcAft>
                <a:spcPts val="0"/>
              </a:spcAft>
              <a:buClr>
                <a:schemeClr val="dk1"/>
              </a:buClr>
              <a:buSzPts val="1200"/>
              <a:buFont typeface="Calibri"/>
              <a:buNone/>
            </a:pPr>
            <a:r>
              <a:t/>
            </a:r>
            <a:endParaRPr sz="1200">
              <a:latin typeface="Calibri"/>
              <a:ea typeface="Calibri"/>
              <a:cs typeface="Calibri"/>
              <a:sym typeface="Calibri"/>
            </a:endParaRPr>
          </a:p>
          <a:p>
            <a:pPr indent="-76200" lvl="1" marL="457200" rtl="0" algn="l">
              <a:spcBef>
                <a:spcPts val="600"/>
              </a:spcBef>
              <a:spcAft>
                <a:spcPts val="0"/>
              </a:spcAft>
              <a:buClr>
                <a:schemeClr val="dk1"/>
              </a:buClr>
              <a:buSzPts val="1200"/>
              <a:buFont typeface="Noto Sans Symbols"/>
              <a:buChar char="❖"/>
            </a:pPr>
            <a:r>
              <a:rPr lang="en-CA" sz="1200">
                <a:latin typeface="Calibri"/>
                <a:ea typeface="Calibri"/>
                <a:cs typeface="Calibri"/>
                <a:sym typeface="Calibri"/>
              </a:rPr>
              <a:t>Important because anti-competitive behavior has taken a cross-border dimension with the spread of regional and global value chains and the growth of MNCs </a:t>
            </a:r>
            <a:endParaRPr/>
          </a:p>
          <a:p>
            <a:pPr indent="0" lvl="0" marL="0" rtl="0" algn="l">
              <a:spcBef>
                <a:spcPts val="600"/>
              </a:spcBef>
              <a:spcAft>
                <a:spcPts val="0"/>
              </a:spcAft>
              <a:buNone/>
            </a:pPr>
            <a:r>
              <a:t/>
            </a:r>
            <a:endParaRPr sz="1200">
              <a:latin typeface="Calibri"/>
              <a:ea typeface="Calibri"/>
              <a:cs typeface="Calibri"/>
              <a:sym typeface="Calibri"/>
            </a:endParaRPr>
          </a:p>
          <a:p>
            <a:pPr indent="-285750" lvl="4" marL="285750" rtl="0" algn="l">
              <a:spcBef>
                <a:spcPts val="300"/>
              </a:spcBef>
              <a:spcAft>
                <a:spcPts val="0"/>
              </a:spcAft>
              <a:buClr>
                <a:schemeClr val="dk1"/>
              </a:buClr>
              <a:buSzPts val="1200"/>
              <a:buFont typeface="Arial"/>
              <a:buChar char="•"/>
            </a:pPr>
            <a:r>
              <a:rPr b="1" lang="en-CA" sz="1200">
                <a:latin typeface="Calibri"/>
                <a:ea typeface="Calibri"/>
                <a:cs typeface="Calibri"/>
                <a:sym typeface="Calibri"/>
              </a:rPr>
              <a:t>The AfCFTA can provide new opportunities for women in agribusiness</a:t>
            </a:r>
            <a:r>
              <a:rPr lang="en-CA" sz="1200">
                <a:latin typeface="Calibri"/>
                <a:ea typeface="Calibri"/>
                <a:cs typeface="Calibri"/>
                <a:sym typeface="Calibri"/>
              </a:rPr>
              <a:t>, value added agro-processing, and other downstream and upstream value addition activities</a:t>
            </a:r>
            <a:endParaRPr/>
          </a:p>
          <a:p>
            <a:pPr indent="-285750" lvl="4" marL="285750" rtl="0" algn="l">
              <a:spcBef>
                <a:spcPts val="900"/>
              </a:spcBef>
              <a:spcAft>
                <a:spcPts val="0"/>
              </a:spcAft>
              <a:buClr>
                <a:schemeClr val="dk1"/>
              </a:buClr>
              <a:buSzPts val="1200"/>
              <a:buFont typeface="Arial"/>
              <a:buChar char="•"/>
            </a:pPr>
            <a:r>
              <a:rPr b="1" lang="en-CA" sz="1200">
                <a:latin typeface="Calibri"/>
                <a:ea typeface="Calibri"/>
                <a:cs typeface="Calibri"/>
                <a:sym typeface="Calibri"/>
              </a:rPr>
              <a:t>Export-oriented agro-industries may provide new, better employment opportunities </a:t>
            </a:r>
            <a:r>
              <a:rPr lang="en-CA" sz="1200">
                <a:latin typeface="Calibri"/>
                <a:ea typeface="Calibri"/>
                <a:cs typeface="Calibri"/>
                <a:sym typeface="Calibri"/>
              </a:rPr>
              <a:t>with better wages and working conditions in formal agro-processing</a:t>
            </a:r>
            <a:endParaRPr/>
          </a:p>
          <a:p>
            <a:pPr indent="-285750" lvl="4" marL="285750" rtl="0" algn="l">
              <a:spcBef>
                <a:spcPts val="900"/>
              </a:spcBef>
              <a:spcAft>
                <a:spcPts val="0"/>
              </a:spcAft>
              <a:buClr>
                <a:schemeClr val="dk1"/>
              </a:buClr>
              <a:buSzPts val="1200"/>
              <a:buFont typeface="Arial"/>
              <a:buChar char="•"/>
            </a:pPr>
            <a:r>
              <a:rPr lang="en-CA" sz="1200">
                <a:latin typeface="Calibri"/>
                <a:ea typeface="Calibri"/>
                <a:cs typeface="Calibri"/>
                <a:sym typeface="Calibri"/>
              </a:rPr>
              <a:t>However, without </a:t>
            </a:r>
            <a:r>
              <a:rPr b="1" lang="en-CA" sz="1200">
                <a:latin typeface="Calibri"/>
                <a:ea typeface="Calibri"/>
                <a:cs typeface="Calibri"/>
                <a:sym typeface="Calibri"/>
              </a:rPr>
              <a:t>complementary policy measures</a:t>
            </a:r>
            <a:r>
              <a:rPr lang="en-CA" sz="1200">
                <a:latin typeface="Calibri"/>
                <a:ea typeface="Calibri"/>
                <a:cs typeface="Calibri"/>
                <a:sym typeface="Calibri"/>
              </a:rPr>
              <a:t>, women may remain segregated in unskilled labour-intensive activities, and the gender wage gap in labour-intensive industries may persist to drive export competitiveness</a:t>
            </a:r>
            <a:endParaRPr sz="1200">
              <a:latin typeface="Calibri"/>
              <a:ea typeface="Calibri"/>
              <a:cs typeface="Calibri"/>
              <a:sym typeface="Calibri"/>
            </a:endParaRPr>
          </a:p>
          <a:p>
            <a:pPr indent="0" lvl="0" marL="0" marR="0" rtl="0" algn="l">
              <a:lnSpc>
                <a:spcPct val="100000"/>
              </a:lnSpc>
              <a:spcBef>
                <a:spcPts val="600"/>
              </a:spcBef>
              <a:spcAft>
                <a:spcPts val="0"/>
              </a:spcAft>
              <a:buClr>
                <a:schemeClr val="dk1"/>
              </a:buClr>
              <a:buSzPts val="1800"/>
              <a:buFont typeface="Calibri"/>
              <a:buNone/>
            </a:pPr>
            <a:r>
              <a:t/>
            </a:r>
            <a:endParaRPr sz="1800">
              <a:latin typeface="Calibri"/>
              <a:ea typeface="Calibri"/>
              <a:cs typeface="Calibri"/>
              <a:sym typeface="Calibri"/>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CA"/>
              <a:t>Driver for sustainable development </a:t>
            </a:r>
            <a:endParaRPr/>
          </a:p>
          <a:p>
            <a:pPr indent="0" lvl="0" marL="0" rtl="0" algn="l">
              <a:spcBef>
                <a:spcPts val="0"/>
              </a:spcBef>
              <a:spcAft>
                <a:spcPts val="0"/>
              </a:spcAft>
              <a:buNone/>
            </a:pPr>
            <a:r>
              <a:rPr lang="en-CA" sz="1200">
                <a:latin typeface="Calibri"/>
                <a:ea typeface="Calibri"/>
                <a:cs typeface="Calibri"/>
                <a:sym typeface="Calibri"/>
              </a:rPr>
              <a:t>expected to be game-changing for the continent’s trade and regional integration, driving economic growth, industrialisation, and sustainable development, and accelerating progress towards prosperity and the SDGs by 2030 and ultimately Agenda 2063</a:t>
            </a:r>
            <a:endParaRPr/>
          </a:p>
          <a:p>
            <a:pPr indent="0" lvl="0" marL="0" marR="0" rtl="0" algn="l">
              <a:lnSpc>
                <a:spcPct val="100000"/>
              </a:lnSpc>
              <a:spcBef>
                <a:spcPts val="0"/>
              </a:spcBef>
              <a:spcAft>
                <a:spcPts val="0"/>
              </a:spcAft>
              <a:buClr>
                <a:schemeClr val="dk1"/>
              </a:buClr>
              <a:buSzPts val="1200"/>
              <a:buFont typeface="Calibri"/>
              <a:buNone/>
            </a:pPr>
            <a:r>
              <a:rPr lang="en-CA" sz="1200">
                <a:latin typeface="Calibri"/>
                <a:ea typeface="Calibri"/>
                <a:cs typeface="Calibri"/>
                <a:sym typeface="Calibri"/>
              </a:rPr>
              <a:t>contingent on the containment of COVID-19 and the implementation of complementary measures outlined in the Boosting Intra-African Trade (BIAT) Action Plan – including trade related infrastructure, factor mobility, trade finance, and trade facilitation – and other enablers</a:t>
            </a:r>
            <a:r>
              <a:rPr lang="en-CA"/>
              <a:t> </a:t>
            </a:r>
            <a:r>
              <a:rPr lang="en-CA" sz="1200">
                <a:latin typeface="Calibri"/>
                <a:ea typeface="Calibri"/>
                <a:cs typeface="Calibri"/>
                <a:sym typeface="Calibri"/>
              </a:rPr>
              <a:t>For more on the impact of COVID-19 on African economies, see ECA reports: “COVID-19 in Africa: protecting lives and economies”, https://repository.uneca.org/handle/10855/43756, and "Waving or drowning?: The Impact of Covid-19 Pandemic on East African Trade” https://repository.uneca.org/handle/10855/43923</a:t>
            </a:r>
            <a:endParaRPr/>
          </a:p>
          <a:p>
            <a:pPr indent="0" lvl="0" marL="0" rtl="0" algn="l">
              <a:spcBef>
                <a:spcPts val="0"/>
              </a:spcBef>
              <a:spcAft>
                <a:spcPts val="0"/>
              </a:spcAft>
              <a:buNone/>
            </a:pPr>
            <a:r>
              <a:t/>
            </a:r>
            <a:endParaRPr/>
          </a:p>
        </p:txBody>
      </p:sp>
      <p:sp>
        <p:nvSpPr>
          <p:cNvPr id="128" name="Google Shape;128;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CA"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3" name="Google Shape;173;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lnSpc>
                <a:spcPct val="107000"/>
              </a:lnSpc>
              <a:spcBef>
                <a:spcPts val="0"/>
              </a:spcBef>
              <a:spcAft>
                <a:spcPts val="0"/>
              </a:spcAft>
              <a:buClr>
                <a:schemeClr val="dk1"/>
              </a:buClr>
              <a:buSzPts val="1050"/>
              <a:buFont typeface="Noto Sans Symbols"/>
              <a:buNone/>
            </a:pPr>
            <a:r>
              <a:t/>
            </a:r>
            <a:endParaRPr sz="1050">
              <a:latin typeface="Times New Roman"/>
              <a:ea typeface="Times New Roman"/>
              <a:cs typeface="Times New Roman"/>
              <a:sym typeface="Times New Roman"/>
            </a:endParaRPr>
          </a:p>
          <a:p>
            <a:pPr indent="-285750" lvl="0" marL="285750" rtl="0" algn="l">
              <a:lnSpc>
                <a:spcPct val="107000"/>
              </a:lnSpc>
              <a:spcBef>
                <a:spcPts val="800"/>
              </a:spcBef>
              <a:spcAft>
                <a:spcPts val="0"/>
              </a:spcAft>
              <a:buClr>
                <a:schemeClr val="dk1"/>
              </a:buClr>
              <a:buSzPts val="1200"/>
              <a:buFont typeface="Arial"/>
              <a:buChar char="•"/>
            </a:pPr>
            <a:r>
              <a:rPr lang="en-CA" sz="1200">
                <a:latin typeface="Calibri"/>
                <a:ea typeface="Calibri"/>
                <a:cs typeface="Calibri"/>
                <a:sym typeface="Calibri"/>
              </a:rPr>
              <a:t>SMEs, particularly women and youth entrepreneurs, are innovative in overcoming barriers and have the potential to lead the charge on green growth, digital trade, and e-commerce to accelerate business growth, with targeted support. … and maintain a solid presence in sectors such heritage, culture, music, fashion, design, and digital innovations</a:t>
            </a:r>
            <a:endParaRPr sz="1200">
              <a:latin typeface="Calibri"/>
              <a:ea typeface="Calibri"/>
              <a:cs typeface="Calibri"/>
              <a:sym typeface="Calibri"/>
            </a:endParaRPr>
          </a:p>
          <a:p>
            <a:pPr indent="-285750" lvl="0" marL="285750" rtl="0" algn="l">
              <a:lnSpc>
                <a:spcPct val="107000"/>
              </a:lnSpc>
              <a:spcBef>
                <a:spcPts val="800"/>
              </a:spcBef>
              <a:spcAft>
                <a:spcPts val="0"/>
              </a:spcAft>
              <a:buClr>
                <a:schemeClr val="dk1"/>
              </a:buClr>
              <a:buSzPts val="1200"/>
              <a:buFont typeface="Arial"/>
              <a:buChar char="•"/>
            </a:pPr>
            <a:r>
              <a:rPr lang="en-CA" sz="1200">
                <a:latin typeface="Calibri"/>
                <a:ea typeface="Calibri"/>
                <a:cs typeface="Calibri"/>
                <a:sym typeface="Calibri"/>
              </a:rPr>
              <a:t>And will play a key role in achieving the implementation of the AfCFTA and its benefits.</a:t>
            </a:r>
            <a:endParaRPr/>
          </a:p>
          <a:p>
            <a:pPr indent="-266700" lvl="0" marL="342900" rtl="0" algn="just">
              <a:lnSpc>
                <a:spcPct val="107000"/>
              </a:lnSpc>
              <a:spcBef>
                <a:spcPts val="800"/>
              </a:spcBef>
              <a:spcAft>
                <a:spcPts val="0"/>
              </a:spcAft>
              <a:buClr>
                <a:schemeClr val="dk1"/>
              </a:buClr>
              <a:buSzPts val="1200"/>
              <a:buFont typeface="Noto Sans Symbols"/>
              <a:buNone/>
            </a:pPr>
            <a:r>
              <a:t/>
            </a:r>
            <a:endParaRPr sz="1200">
              <a:latin typeface="Calibri"/>
              <a:ea typeface="Calibri"/>
              <a:cs typeface="Calibri"/>
              <a:sym typeface="Calibri"/>
            </a:endParaRPr>
          </a:p>
          <a:p>
            <a:pPr indent="-342900" lvl="0" marL="342900" rtl="0" algn="just">
              <a:lnSpc>
                <a:spcPct val="107000"/>
              </a:lnSpc>
              <a:spcBef>
                <a:spcPts val="800"/>
              </a:spcBef>
              <a:spcAft>
                <a:spcPts val="0"/>
              </a:spcAft>
              <a:buClr>
                <a:schemeClr val="dk1"/>
              </a:buClr>
              <a:buSzPts val="1200"/>
              <a:buFont typeface="Noto Sans Symbols"/>
              <a:buChar char="∙"/>
            </a:pPr>
            <a:r>
              <a:rPr lang="en-CA" sz="1200">
                <a:latin typeface="Calibri"/>
                <a:ea typeface="Calibri"/>
                <a:cs typeface="Calibri"/>
                <a:sym typeface="Calibri"/>
              </a:rPr>
              <a:t>Youth on the continent are 1.6 times more likely to be entrepreneurs but face high barriers to entry in foreign markets and challenges such as access to credit</a:t>
            </a:r>
            <a:endParaRPr/>
          </a:p>
          <a:p>
            <a:pPr indent="-266700" lvl="0" marL="342900" rtl="0" algn="just">
              <a:lnSpc>
                <a:spcPct val="107000"/>
              </a:lnSpc>
              <a:spcBef>
                <a:spcPts val="800"/>
              </a:spcBef>
              <a:spcAft>
                <a:spcPts val="0"/>
              </a:spcAft>
              <a:buClr>
                <a:schemeClr val="dk1"/>
              </a:buClr>
              <a:buSzPts val="1200"/>
              <a:buFont typeface="Noto Sans Symbols"/>
              <a:buNone/>
            </a:pPr>
            <a:r>
              <a:t/>
            </a:r>
            <a:endParaRPr sz="1200">
              <a:latin typeface="Calibri"/>
              <a:ea typeface="Calibri"/>
              <a:cs typeface="Calibri"/>
              <a:sym typeface="Calibri"/>
            </a:endParaRPr>
          </a:p>
          <a:p>
            <a:pPr indent="-342900" lvl="0" marL="342900" rtl="0" algn="just">
              <a:lnSpc>
                <a:spcPct val="107000"/>
              </a:lnSpc>
              <a:spcBef>
                <a:spcPts val="800"/>
              </a:spcBef>
              <a:spcAft>
                <a:spcPts val="0"/>
              </a:spcAft>
              <a:buClr>
                <a:schemeClr val="dk1"/>
              </a:buClr>
              <a:buSzPts val="1200"/>
              <a:buFont typeface="Noto Sans Symbols"/>
              <a:buChar char="∙"/>
            </a:pPr>
            <a:r>
              <a:rPr lang="en-CA" sz="1200">
                <a:latin typeface="Calibri"/>
                <a:ea typeface="Calibri"/>
                <a:cs typeface="Calibri"/>
                <a:sym typeface="Calibri"/>
              </a:rPr>
              <a:t>As for ‘how’ youth’s digital skills should be invested in and leveraged, it is clear that the rapidly developing and uncertain future of the digital era will require greater lifelong learning approaches that improve the adaptability of a workforce to change, alongside changes in formal education.</a:t>
            </a:r>
            <a:endParaRPr/>
          </a:p>
          <a:p>
            <a:pPr indent="-342900" lvl="1" marL="800100" rtl="0" algn="just">
              <a:lnSpc>
                <a:spcPct val="107000"/>
              </a:lnSpc>
              <a:spcBef>
                <a:spcPts val="800"/>
              </a:spcBef>
              <a:spcAft>
                <a:spcPts val="0"/>
              </a:spcAft>
              <a:buClr>
                <a:schemeClr val="dk1"/>
              </a:buClr>
              <a:buSzPts val="1200"/>
              <a:buFont typeface="Noto Sans Symbols"/>
              <a:buChar char="∙"/>
            </a:pPr>
            <a:r>
              <a:rPr lang="en-CA" sz="1200">
                <a:latin typeface="Calibri"/>
                <a:ea typeface="Calibri"/>
                <a:cs typeface="Calibri"/>
                <a:sym typeface="Calibri"/>
              </a:rPr>
              <a:t>“There is a clear need digitize micro, small, and medium enterprises in Africa. In the addition, the relative youth of the African continent means that often training and upskilling is conceptualised from that vantage point. Young people, digital skills, and ecommerce and inextricably linked in the minds of many policymakers and academic. [This is supported by] new initiatives by export promotion organizations, chambers of commerce and other entities to step </a:t>
            </a:r>
            <a:r>
              <a:rPr lang="en-CA" sz="1050">
                <a:latin typeface="Calibri"/>
                <a:ea typeface="Calibri"/>
                <a:cs typeface="Calibri"/>
                <a:sym typeface="Calibri"/>
              </a:rPr>
              <a:t>up trainings to prepare SMEs for e-commerce.” Courses and certifications aim to leverage links between the public and private sectors to increase youth employability and entrepreneurship. </a:t>
            </a:r>
            <a:endParaRPr/>
          </a:p>
          <a:p>
            <a:pPr indent="0" lvl="0" marL="0" rtl="0" algn="l">
              <a:spcBef>
                <a:spcPts val="800"/>
              </a:spcBef>
              <a:spcAft>
                <a:spcPts val="0"/>
              </a:spcAft>
              <a:buNone/>
            </a:pPr>
            <a:r>
              <a:rPr lang="en-CA" sz="1050">
                <a:latin typeface="Calibri"/>
                <a:ea typeface="Calibri"/>
                <a:cs typeface="Calibri"/>
                <a:sym typeface="Calibri"/>
              </a:rPr>
              <a:t>		Quotes from Draft Report on e-commerce and COVID-19 by Guy Futi</a:t>
            </a:r>
            <a:endParaRPr sz="1050">
              <a:latin typeface="Calibri"/>
              <a:ea typeface="Calibri"/>
              <a:cs typeface="Calibri"/>
              <a:sym typeface="Calibri"/>
            </a:endParaRPr>
          </a:p>
          <a:p>
            <a:pPr indent="-276225" lvl="0" marL="342900" rtl="0" algn="just">
              <a:lnSpc>
                <a:spcPct val="107000"/>
              </a:lnSpc>
              <a:spcBef>
                <a:spcPts val="0"/>
              </a:spcBef>
              <a:spcAft>
                <a:spcPts val="0"/>
              </a:spcAft>
              <a:buClr>
                <a:schemeClr val="dk1"/>
              </a:buClr>
              <a:buSzPts val="1050"/>
              <a:buFont typeface="Noto Sans Symbols"/>
              <a:buNone/>
            </a:pPr>
            <a:r>
              <a:t/>
            </a:r>
            <a:endParaRPr sz="1050">
              <a:latin typeface="Calibri"/>
              <a:ea typeface="Calibri"/>
              <a:cs typeface="Calibri"/>
              <a:sym typeface="Calibri"/>
            </a:endParaRPr>
          </a:p>
          <a:p>
            <a:pPr indent="-276225" lvl="0" marL="342900" rtl="0" algn="just">
              <a:spcBef>
                <a:spcPts val="800"/>
              </a:spcBef>
              <a:spcAft>
                <a:spcPts val="0"/>
              </a:spcAft>
              <a:buClr>
                <a:schemeClr val="dk1"/>
              </a:buClr>
              <a:buSzPts val="1050"/>
              <a:buFont typeface="Noto Sans Symbols"/>
              <a:buNone/>
            </a:pPr>
            <a:r>
              <a:t/>
            </a:r>
            <a:endParaRPr sz="1050">
              <a:latin typeface="Times New Roman"/>
              <a:ea typeface="Times New Roman"/>
              <a:cs typeface="Times New Roman"/>
              <a:sym typeface="Times New Roman"/>
            </a:endParaRPr>
          </a:p>
          <a:p>
            <a:pPr indent="-342900" lvl="0" marL="342900" rtl="0" algn="just">
              <a:spcBef>
                <a:spcPts val="0"/>
              </a:spcBef>
              <a:spcAft>
                <a:spcPts val="0"/>
              </a:spcAft>
              <a:buClr>
                <a:schemeClr val="dk1"/>
              </a:buClr>
              <a:buSzPts val="1050"/>
              <a:buFont typeface="Noto Sans Symbols"/>
              <a:buChar char="∙"/>
            </a:pPr>
            <a:r>
              <a:rPr lang="en-CA" sz="1050">
                <a:latin typeface="Times New Roman"/>
                <a:ea typeface="Times New Roman"/>
                <a:cs typeface="Times New Roman"/>
                <a:sym typeface="Times New Roman"/>
              </a:rPr>
              <a:t>A two-round survey conducted by ECA in 2020 on the adverse impacts that the COVID-19 pandemic has had on businesses and MSMEs confirmed the role of technology and innovation as a strategy used by businesses to address the impact of the pandemic. </a:t>
            </a:r>
            <a:endParaRPr sz="1050">
              <a:latin typeface="Calibri"/>
              <a:ea typeface="Calibri"/>
              <a:cs typeface="Calibri"/>
              <a:sym typeface="Calibri"/>
            </a:endParaRPr>
          </a:p>
          <a:p>
            <a:pPr indent="-285750" lvl="1" marL="742950" rtl="0" algn="just">
              <a:spcBef>
                <a:spcPts val="0"/>
              </a:spcBef>
              <a:spcAft>
                <a:spcPts val="0"/>
              </a:spcAft>
              <a:buClr>
                <a:schemeClr val="dk1"/>
              </a:buClr>
              <a:buSzPts val="1050"/>
              <a:buFont typeface="Courier New"/>
              <a:buChar char="o"/>
            </a:pPr>
            <a:r>
              <a:rPr lang="en-CA" sz="1050">
                <a:latin typeface="Times New Roman"/>
                <a:ea typeface="Times New Roman"/>
                <a:cs typeface="Times New Roman"/>
                <a:sym typeface="Times New Roman"/>
              </a:rPr>
              <a:t>For example, digital technologies allowed employees to remain in employment and allowed firms to maintain continuity in their business activities, therefore avoiding drastic reduction in capacity utilization by having their employees work remotely. So, technology and innovation can be critical drivers for enhancing workers' and factor productivity and firm's competitiveness at a micro-level while enhancing economic growth through total factor productivity growth at a macro-level.</a:t>
            </a:r>
            <a:endParaRPr sz="1050">
              <a:latin typeface="Calibri"/>
              <a:ea typeface="Calibri"/>
              <a:cs typeface="Calibri"/>
              <a:sym typeface="Calibri"/>
            </a:endParaRPr>
          </a:p>
          <a:p>
            <a:pPr indent="0" lvl="0" marL="0" rtl="0" algn="just">
              <a:spcBef>
                <a:spcPts val="0"/>
              </a:spcBef>
              <a:spcAft>
                <a:spcPts val="0"/>
              </a:spcAft>
              <a:buNone/>
            </a:pPr>
            <a:r>
              <a:rPr lang="en-CA" sz="1000">
                <a:latin typeface="Calibri"/>
                <a:ea typeface="Calibri"/>
                <a:cs typeface="Calibri"/>
                <a:sym typeface="Calibri"/>
              </a:rPr>
              <a:t>		AfCFTA Secretariat &amp; UNDP, “The Futures Report: Making the AfCFTA Work for Women and Youth”, 2020. 				</a:t>
            </a:r>
            <a:r>
              <a:rPr lang="en-CA" sz="1000" u="sng">
                <a:solidFill>
                  <a:srgbClr val="0563C1"/>
                </a:solidFill>
                <a:latin typeface="Calibri"/>
                <a:ea typeface="Calibri"/>
                <a:cs typeface="Calibri"/>
                <a:sym typeface="Calibri"/>
                <a:hlinkClick r:id="rId2">
                  <a:extLst>
                    <a:ext uri="{A12FA001-AC4F-418D-AE19-62706E023703}">
                      <ahyp:hlinkClr val="tx"/>
                    </a:ext>
                  </a:extLst>
                </a:hlinkClick>
              </a:rPr>
              <a:t>https://www.africa.undp.org/content/dam/rba/docs/afcfta/SS_AFCFTAFUTUREREPORT.pdf</a:t>
            </a:r>
            <a:r>
              <a:rPr lang="en-CA" sz="1000">
                <a:latin typeface="Calibri"/>
                <a:ea typeface="Calibri"/>
                <a:cs typeface="Calibri"/>
                <a:sym typeface="Calibri"/>
              </a:rPr>
              <a:t> </a:t>
            </a:r>
            <a:endParaRPr sz="1000">
              <a:latin typeface="Calibri"/>
              <a:ea typeface="Calibri"/>
              <a:cs typeface="Calibri"/>
              <a:sym typeface="Calibri"/>
            </a:endParaRPr>
          </a:p>
          <a:p>
            <a:pPr indent="0" lvl="0" marL="0" rtl="0" algn="l">
              <a:lnSpc>
                <a:spcPct val="107000"/>
              </a:lnSpc>
              <a:spcBef>
                <a:spcPts val="0"/>
              </a:spcBef>
              <a:spcAft>
                <a:spcPts val="0"/>
              </a:spcAft>
              <a:buNone/>
            </a:pPr>
            <a:r>
              <a:t/>
            </a:r>
            <a:endParaRPr sz="1800">
              <a:latin typeface="Calibri"/>
              <a:ea typeface="Calibri"/>
              <a:cs typeface="Calibri"/>
              <a:sym typeface="Calibri"/>
            </a:endParaRPr>
          </a:p>
          <a:p>
            <a:pPr indent="0" lvl="0" marL="0" rtl="0" algn="l">
              <a:lnSpc>
                <a:spcPct val="107000"/>
              </a:lnSpc>
              <a:spcBef>
                <a:spcPts val="800"/>
              </a:spcBef>
              <a:spcAft>
                <a:spcPts val="0"/>
              </a:spcAft>
              <a:buNone/>
            </a:pPr>
            <a:r>
              <a:t/>
            </a:r>
            <a:endParaRPr sz="1800">
              <a:latin typeface="Calibri"/>
              <a:ea typeface="Calibri"/>
              <a:cs typeface="Calibri"/>
              <a:sym typeface="Calibri"/>
            </a:endParaRPr>
          </a:p>
          <a:p>
            <a:pPr indent="-285750" lvl="0" marL="285750" rtl="0" algn="l">
              <a:spcBef>
                <a:spcPts val="800"/>
              </a:spcBef>
              <a:spcAft>
                <a:spcPts val="0"/>
              </a:spcAft>
              <a:buClr>
                <a:schemeClr val="dk1"/>
              </a:buClr>
              <a:buSzPts val="1800"/>
              <a:buFont typeface="Arial"/>
              <a:buChar char="•"/>
            </a:pPr>
            <a:r>
              <a:rPr lang="en-CA" sz="1800">
                <a:latin typeface="Calibri"/>
                <a:ea typeface="Calibri"/>
                <a:cs typeface="Calibri"/>
                <a:sym typeface="Calibri"/>
              </a:rPr>
              <a:t>“However, many of the expected gains could be undermined if the needs and concerns of the private sector are not heard in order to gain an understanding of the impact on the affected sectors. This requires an understanding of needs at all levels including large, small, and medium-sized enterprises. The report also notes that establishing regular platforms for public-private dialogues can help in identifying any challenges to implementation of the AfCFTA.”</a:t>
            </a:r>
            <a:endParaRPr/>
          </a:p>
          <a:p>
            <a:pPr indent="0" lvl="0" marL="0" rtl="0" algn="l">
              <a:spcBef>
                <a:spcPts val="0"/>
              </a:spcBef>
              <a:spcAft>
                <a:spcPts val="0"/>
              </a:spcAft>
              <a:buNone/>
            </a:pPr>
            <a:r>
              <a:t/>
            </a:r>
            <a:endParaRPr sz="1800">
              <a:latin typeface="Calibri"/>
              <a:ea typeface="Calibri"/>
              <a:cs typeface="Calibri"/>
              <a:sym typeface="Calibri"/>
            </a:endParaRPr>
          </a:p>
          <a:p>
            <a:pPr indent="-342900" lvl="0" marL="342900" rtl="0" algn="l">
              <a:lnSpc>
                <a:spcPct val="107000"/>
              </a:lnSpc>
              <a:spcBef>
                <a:spcPts val="0"/>
              </a:spcBef>
              <a:spcAft>
                <a:spcPts val="0"/>
              </a:spcAft>
              <a:buClr>
                <a:schemeClr val="dk1"/>
              </a:buClr>
              <a:buSzPts val="1800"/>
              <a:buFont typeface="Arial"/>
              <a:buChar char="•"/>
            </a:pPr>
            <a:r>
              <a:rPr lang="en-CA" sz="1800">
                <a:latin typeface="Calibri"/>
                <a:ea typeface="Calibri"/>
                <a:cs typeface="Calibri"/>
                <a:sym typeface="Calibri"/>
              </a:rPr>
              <a:t>Priorities include: i) core digital skills, like basic computing; ii) job-specific skills, like programming; and iii) soft skills, such as communication, management and creativity.</a:t>
            </a:r>
            <a:endParaRPr/>
          </a:p>
          <a:p>
            <a:pPr indent="0" lvl="0" marL="0" rtl="0" algn="l">
              <a:lnSpc>
                <a:spcPct val="107000"/>
              </a:lnSpc>
              <a:spcBef>
                <a:spcPts val="800"/>
              </a:spcBef>
              <a:spcAft>
                <a:spcPts val="0"/>
              </a:spcAft>
              <a:buClr>
                <a:schemeClr val="dk1"/>
              </a:buClr>
              <a:buSzPts val="1800"/>
              <a:buFont typeface="Arial"/>
              <a:buNone/>
            </a:pPr>
            <a:r>
              <a:t/>
            </a:r>
            <a:endParaRPr sz="1800">
              <a:latin typeface="Calibri"/>
              <a:ea typeface="Calibri"/>
              <a:cs typeface="Calibri"/>
              <a:sym typeface="Calibri"/>
            </a:endParaRPr>
          </a:p>
          <a:p>
            <a:pPr indent="0" lvl="0" marL="0" rtl="0" algn="l">
              <a:spcBef>
                <a:spcPts val="800"/>
              </a:spcBef>
              <a:spcAft>
                <a:spcPts val="0"/>
              </a:spcAft>
              <a:buNone/>
            </a:pPr>
            <a:r>
              <a:t/>
            </a:r>
            <a:endParaRPr sz="1800">
              <a:latin typeface="Calibri"/>
              <a:ea typeface="Calibri"/>
              <a:cs typeface="Calibri"/>
              <a:sym typeface="Calibri"/>
            </a:endParaRPr>
          </a:p>
          <a:p>
            <a:pPr indent="0" lvl="0" marL="0" rtl="0" algn="l">
              <a:spcBef>
                <a:spcPts val="0"/>
              </a:spcBef>
              <a:spcAft>
                <a:spcPts val="0"/>
              </a:spcAft>
              <a:buNone/>
            </a:pPr>
            <a:r>
              <a:t/>
            </a:r>
            <a:endParaRPr sz="1800">
              <a:latin typeface="Calibri"/>
              <a:ea typeface="Calibri"/>
              <a:cs typeface="Calibri"/>
              <a:sym typeface="Calibri"/>
            </a:endParaRPr>
          </a:p>
          <a:p>
            <a:pPr indent="0" lvl="0" marL="0" rtl="0" algn="l">
              <a:spcBef>
                <a:spcPts val="0"/>
              </a:spcBef>
              <a:spcAft>
                <a:spcPts val="0"/>
              </a:spcAft>
              <a:buNone/>
            </a:pPr>
            <a:r>
              <a:t/>
            </a:r>
            <a:endParaRPr sz="1800">
              <a:highlight>
                <a:srgbClr val="00FFFF"/>
              </a:highlight>
              <a:latin typeface="Calibri"/>
              <a:ea typeface="Calibri"/>
              <a:cs typeface="Calibri"/>
              <a:sym typeface="Calibri"/>
            </a:endParaRPr>
          </a:p>
          <a:p>
            <a:pPr indent="0" lvl="0" marL="0" rtl="0" algn="l">
              <a:spcBef>
                <a:spcPts val="0"/>
              </a:spcBef>
              <a:spcAft>
                <a:spcPts val="0"/>
              </a:spcAft>
              <a:buNone/>
            </a:pPr>
            <a:r>
              <a:rPr lang="en-CA" sz="1800">
                <a:highlight>
                  <a:srgbClr val="00FFFF"/>
                </a:highlight>
                <a:latin typeface="Calibri"/>
                <a:ea typeface="Calibri"/>
                <a:cs typeface="Calibri"/>
                <a:sym typeface="Calibri"/>
              </a:rPr>
              <a:t>----</a:t>
            </a:r>
            <a:endParaRPr/>
          </a:p>
          <a:p>
            <a:pPr indent="0" lvl="0" marL="0" rtl="0" algn="l">
              <a:spcBef>
                <a:spcPts val="0"/>
              </a:spcBef>
              <a:spcAft>
                <a:spcPts val="0"/>
              </a:spcAft>
              <a:buNone/>
            </a:pPr>
            <a:r>
              <a:t/>
            </a:r>
            <a:endParaRPr sz="1800">
              <a:highlight>
                <a:srgbClr val="00FFFF"/>
              </a:highlight>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Times New Roman"/>
              <a:buNone/>
            </a:pPr>
            <a:r>
              <a:rPr lang="en-CA" sz="1200">
                <a:latin typeface="Times New Roman"/>
                <a:ea typeface="Times New Roman"/>
                <a:cs typeface="Times New Roman"/>
                <a:sym typeface="Times New Roman"/>
              </a:rPr>
              <a:t>The Centre for Entrepreneurship in Africa recently launched by the International Chamber of Commerce in partnership with ECA aims to inspire future entrepreneurs with targeted support on skill development, digitalization, and mentorship to help entrepreneurs overcome traditional barriers to accessing networks and participate in industrialization and economic diversification by helping entrepreneurs orient towards value addition. – incubators, innovation hubs, learning</a:t>
            </a:r>
            <a:endParaRPr/>
          </a:p>
          <a:p>
            <a:pPr indent="0" lvl="0" marL="0" rtl="0" algn="l">
              <a:spcBef>
                <a:spcPts val="0"/>
              </a:spcBef>
              <a:spcAft>
                <a:spcPts val="0"/>
              </a:spcAft>
              <a:buNone/>
            </a:pPr>
            <a:r>
              <a:t/>
            </a:r>
            <a:endParaRPr/>
          </a:p>
        </p:txBody>
      </p:sp>
      <p:sp>
        <p:nvSpPr>
          <p:cNvPr id="174" name="Google Shape;174;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0" name="Google Shape;180;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0" marL="342900" rtl="0" algn="l">
              <a:lnSpc>
                <a:spcPct val="107000"/>
              </a:lnSpc>
              <a:spcBef>
                <a:spcPts val="0"/>
              </a:spcBef>
              <a:spcAft>
                <a:spcPts val="0"/>
              </a:spcAft>
              <a:buClr>
                <a:schemeClr val="dk1"/>
              </a:buClr>
              <a:buSzPts val="1200"/>
              <a:buFont typeface="Noto Sans Symbols"/>
              <a:buChar char="∙"/>
            </a:pPr>
            <a:r>
              <a:rPr b="1" lang="en-CA" sz="1200">
                <a:latin typeface="Calibri"/>
                <a:ea typeface="Calibri"/>
                <a:cs typeface="Calibri"/>
                <a:sym typeface="Calibri"/>
              </a:rPr>
              <a:t>Recent impacts:</a:t>
            </a:r>
            <a:r>
              <a:rPr lang="en-CA" sz="1200">
                <a:latin typeface="Calibri"/>
                <a:ea typeface="Calibri"/>
                <a:cs typeface="Calibri"/>
                <a:sym typeface="Calibri"/>
              </a:rPr>
              <a:t> “According to the ILO, young people, male and female, are disproportionately affected by the COVID-19 crisis, with multiple shocks including disruption to education and training, employment and income losses, and n q	greater difficulties in finding a job.” </a:t>
            </a:r>
            <a:endParaRPr/>
          </a:p>
          <a:p>
            <a:pPr indent="-342900" lvl="1" marL="800100" rtl="0" algn="l">
              <a:lnSpc>
                <a:spcPct val="107000"/>
              </a:lnSpc>
              <a:spcBef>
                <a:spcPts val="800"/>
              </a:spcBef>
              <a:spcAft>
                <a:spcPts val="0"/>
              </a:spcAft>
              <a:buClr>
                <a:schemeClr val="dk1"/>
              </a:buClr>
              <a:buSzPts val="1200"/>
              <a:buFont typeface="Noto Sans Symbols"/>
              <a:buChar char="∙"/>
            </a:pPr>
            <a:r>
              <a:rPr lang="en-CA" sz="1200">
                <a:latin typeface="Calibri"/>
                <a:ea typeface="Calibri"/>
                <a:cs typeface="Calibri"/>
                <a:sym typeface="Calibri"/>
              </a:rPr>
              <a:t>Migitgate COVID-19 impacts </a:t>
            </a:r>
            <a:endParaRPr/>
          </a:p>
          <a:p>
            <a:pPr indent="0" lvl="3" marL="1371600" rtl="0" algn="l">
              <a:lnSpc>
                <a:spcPct val="107000"/>
              </a:lnSpc>
              <a:spcBef>
                <a:spcPts val="800"/>
              </a:spcBef>
              <a:spcAft>
                <a:spcPts val="0"/>
              </a:spcAft>
              <a:buClr>
                <a:schemeClr val="dk1"/>
              </a:buClr>
              <a:buSzPts val="1200"/>
              <a:buFont typeface="Noto Sans Symbols"/>
              <a:buNone/>
            </a:pPr>
            <a:r>
              <a:t/>
            </a:r>
            <a:endParaRPr sz="1200">
              <a:latin typeface="Calibri"/>
              <a:ea typeface="Calibri"/>
              <a:cs typeface="Calibri"/>
              <a:sym typeface="Calibri"/>
            </a:endParaRPr>
          </a:p>
          <a:p>
            <a:pPr indent="-342900" lvl="0" marL="342900" rtl="0" algn="l">
              <a:lnSpc>
                <a:spcPct val="107000"/>
              </a:lnSpc>
              <a:spcBef>
                <a:spcPts val="800"/>
              </a:spcBef>
              <a:spcAft>
                <a:spcPts val="0"/>
              </a:spcAft>
              <a:buClr>
                <a:schemeClr val="dk1"/>
              </a:buClr>
              <a:buSzPts val="1200"/>
              <a:buFont typeface="Noto Sans Symbols"/>
              <a:buChar char="∙"/>
            </a:pPr>
            <a:r>
              <a:rPr b="1" lang="en-CA" sz="1200">
                <a:latin typeface="Calibri"/>
                <a:ea typeface="Calibri"/>
                <a:cs typeface="Calibri"/>
                <a:sym typeface="Calibri"/>
              </a:rPr>
              <a:t>Employment: </a:t>
            </a:r>
            <a:r>
              <a:rPr lang="en-CA" sz="1200">
                <a:latin typeface="Calibri"/>
                <a:ea typeface="Calibri"/>
                <a:cs typeface="Calibri"/>
                <a:sym typeface="Calibri"/>
              </a:rPr>
              <a:t>With levels of high youth unemployment on the continent and the engagement of youth in the informal economy, the AfCFTA can address the demographic challenge of absorbing its 252 million youth in productive activities.  As mentioned before, The AfCFTA could lead to an increase in employment by 1.2 percent, creating more than 2 million jobs in East Africa with more significant long term impacts, according to ECA estimates. The Protocol on the Free Movement of Persons could address skill shortages that cause under- and un-employment.</a:t>
            </a:r>
            <a:endParaRPr/>
          </a:p>
          <a:p>
            <a:pPr indent="0" lvl="0" marL="0" rtl="0" algn="l">
              <a:lnSpc>
                <a:spcPct val="107000"/>
              </a:lnSpc>
              <a:spcBef>
                <a:spcPts val="800"/>
              </a:spcBef>
              <a:spcAft>
                <a:spcPts val="0"/>
              </a:spcAft>
              <a:buClr>
                <a:schemeClr val="dk1"/>
              </a:buClr>
              <a:buSzPts val="1200"/>
              <a:buFont typeface="Noto Sans Symbols"/>
              <a:buNone/>
            </a:pPr>
            <a:r>
              <a:t/>
            </a:r>
            <a:endParaRPr b="1" sz="1200">
              <a:latin typeface="Calibri"/>
              <a:ea typeface="Calibri"/>
              <a:cs typeface="Calibri"/>
              <a:sym typeface="Calibri"/>
            </a:endParaRPr>
          </a:p>
          <a:p>
            <a:pPr indent="-342900" lvl="0" marL="342900" rtl="0" algn="l">
              <a:lnSpc>
                <a:spcPct val="107000"/>
              </a:lnSpc>
              <a:spcBef>
                <a:spcPts val="800"/>
              </a:spcBef>
              <a:spcAft>
                <a:spcPts val="0"/>
              </a:spcAft>
              <a:buClr>
                <a:schemeClr val="dk1"/>
              </a:buClr>
              <a:buSzPts val="1200"/>
              <a:buFont typeface="Noto Sans Symbols"/>
              <a:buChar char="∙"/>
            </a:pPr>
            <a:r>
              <a:rPr b="1" lang="en-CA" sz="1200">
                <a:latin typeface="Calibri"/>
                <a:ea typeface="Calibri"/>
                <a:cs typeface="Calibri"/>
                <a:sym typeface="Calibri"/>
              </a:rPr>
              <a:t>Entrepreneurship: </a:t>
            </a:r>
            <a:r>
              <a:rPr lang="en-CA" sz="1200">
                <a:latin typeface="Calibri"/>
                <a:ea typeface="Calibri"/>
                <a:cs typeface="Calibri"/>
                <a:sym typeface="Calibri"/>
              </a:rPr>
              <a:t>IMSMEs, many of which are women and youth-led are key to growth in Africa, accounting for around 80 per cent of the continent’s businesses. Youth on the continent are 1.6 times more likely to be entrepreneurs but face high barriers to entry in foreign markets and challenges such as access to credit. The AfCFTA Agreement intends to reduce the costs of trade, incentivising the creation of SMEs through formal entrepreneurship and trading through formal channels that offer more protection, and provides a mechanism for reporting non-tariff barriers. It provides a critical opportunity for SMEs, including youth-led enterprises engaged in cross-border trade, to participate in the development of regional value chains, more easily meet the standards of continental markets, and supply inputs to larger companies in their regions. </a:t>
            </a:r>
            <a:endParaRPr/>
          </a:p>
          <a:p>
            <a:pPr indent="-266700" lvl="0" marL="342900" rtl="0" algn="l">
              <a:lnSpc>
                <a:spcPct val="107000"/>
              </a:lnSpc>
              <a:spcBef>
                <a:spcPts val="800"/>
              </a:spcBef>
              <a:spcAft>
                <a:spcPts val="0"/>
              </a:spcAft>
              <a:buClr>
                <a:schemeClr val="dk1"/>
              </a:buClr>
              <a:buSzPts val="1200"/>
              <a:buFont typeface="Noto Sans Symbols"/>
              <a:buNone/>
            </a:pPr>
            <a:r>
              <a:t/>
            </a:r>
            <a:endParaRPr b="1" sz="1200">
              <a:latin typeface="Calibri"/>
              <a:ea typeface="Calibri"/>
              <a:cs typeface="Calibri"/>
              <a:sym typeface="Calibri"/>
            </a:endParaRPr>
          </a:p>
          <a:p>
            <a:pPr indent="-342900" lvl="0" marL="342900" rtl="0" algn="l">
              <a:lnSpc>
                <a:spcPct val="107000"/>
              </a:lnSpc>
              <a:spcBef>
                <a:spcPts val="800"/>
              </a:spcBef>
              <a:spcAft>
                <a:spcPts val="0"/>
              </a:spcAft>
              <a:buClr>
                <a:schemeClr val="dk1"/>
              </a:buClr>
              <a:buSzPts val="1200"/>
              <a:buFont typeface="Noto Sans Symbols"/>
              <a:buChar char="∙"/>
            </a:pPr>
            <a:r>
              <a:rPr b="1" lang="en-CA" sz="1200">
                <a:latin typeface="Calibri"/>
                <a:ea typeface="Calibri"/>
                <a:cs typeface="Calibri"/>
                <a:sym typeface="Calibri"/>
              </a:rPr>
              <a:t>Public-private dialogue and private sector associations:</a:t>
            </a:r>
            <a:r>
              <a:rPr lang="en-CA" sz="1200">
                <a:latin typeface="Calibri"/>
                <a:ea typeface="Calibri"/>
                <a:cs typeface="Calibri"/>
                <a:sym typeface="Calibri"/>
              </a:rPr>
              <a:t> In order for these gains to be realised, public-private dialogue to facilitate inclusive implementation of the Agreement and targeted support to SMEs are critical. Youth often face age-based discrimination, with reduced access to and participation in professional and business networks. Associations can make a concerted effort to represent youth and to advocate for improvements in access to finance, productive resources, and assets for IMSMEs. Business support organisations can conduct sensitisation efforts on compliance with AfCFTA measures and, critical for SMEs and smaller traders, on cross-border trade processes and documentation. </a:t>
            </a:r>
            <a:endParaRPr/>
          </a:p>
          <a:p>
            <a:pPr indent="0" lvl="0" marL="0" rtl="0" algn="l">
              <a:lnSpc>
                <a:spcPct val="107000"/>
              </a:lnSpc>
              <a:spcBef>
                <a:spcPts val="800"/>
              </a:spcBef>
              <a:spcAft>
                <a:spcPts val="0"/>
              </a:spcAft>
              <a:buClr>
                <a:schemeClr val="dk1"/>
              </a:buClr>
              <a:buSzPts val="1200"/>
              <a:buFont typeface="Noto Sans Symbols"/>
              <a:buNone/>
            </a:pPr>
            <a:r>
              <a:t/>
            </a:r>
            <a:endParaRPr sz="1200">
              <a:latin typeface="Calibri"/>
              <a:ea typeface="Calibri"/>
              <a:cs typeface="Calibri"/>
              <a:sym typeface="Calibri"/>
            </a:endParaRPr>
          </a:p>
          <a:p>
            <a:pPr indent="-342900" lvl="0" marL="342900" rtl="0" algn="l">
              <a:lnSpc>
                <a:spcPct val="107000"/>
              </a:lnSpc>
              <a:spcBef>
                <a:spcPts val="800"/>
              </a:spcBef>
              <a:spcAft>
                <a:spcPts val="0"/>
              </a:spcAft>
              <a:buClr>
                <a:schemeClr val="dk1"/>
              </a:buClr>
              <a:buSzPts val="1200"/>
              <a:buFont typeface="Noto Sans Symbols"/>
              <a:buChar char="∙"/>
            </a:pPr>
            <a:r>
              <a:rPr b="1" lang="en-CA" sz="1200">
                <a:latin typeface="Calibri"/>
                <a:ea typeface="Calibri"/>
                <a:cs typeface="Calibri"/>
                <a:sym typeface="Calibri"/>
              </a:rPr>
              <a:t>Digitalisation and finance:</a:t>
            </a:r>
            <a:r>
              <a:rPr lang="en-CA" sz="1200">
                <a:latin typeface="Calibri"/>
                <a:ea typeface="Calibri"/>
                <a:cs typeface="Calibri"/>
                <a:sym typeface="Calibri"/>
              </a:rPr>
              <a:t> Digital solutions for trade facilitation can reduce the possibilities for gender- or age-based discrimination. At the same time, there is a need to digitalise micro, small, and medium enterprises in Africa; young people, digital skills, and ecommerce are linked, with training and upskilling being conceptualised from the perspective of the large youth population on the continent. New initiatives by export promotion organizations, chambers of commerce, and other entities have ramped up trainings to prepare SMEs for e-commerce. Courses and certifications aim to leverage links between the public and private sectors to increase youth employability and entrepreneurship. Access to affordable and reliable sources of finance is critical to ensure appropriate participation by young entrepreneurs in the AfCFTA. New innovative solutions providing credit for ecommerce, including fintech solutions, can address challenges of access to finance. For instance, coaching and crowdfunding are two of the innovative solutions that have been used to fund e-commerce during the COVID-19 pandemic. Many governments are already exploring means to dedicate part of their stimulus towards recovering from COVID19 into schemes that provide partial guarantees, or seed funding for start-ups and young entrepreneurs. They also allow for better support to be targeted to first time businesses and start-ups. Mentorship can create the space for successful African entrepreneurs to invest in a new generation of entrepreneurs, recognising the true transformative capacity of the AfCFTA.</a:t>
            </a:r>
            <a:endParaRPr/>
          </a:p>
          <a:p>
            <a:pPr indent="-266700" lvl="0" marL="342900" rtl="0" algn="l">
              <a:lnSpc>
                <a:spcPct val="107000"/>
              </a:lnSpc>
              <a:spcBef>
                <a:spcPts val="800"/>
              </a:spcBef>
              <a:spcAft>
                <a:spcPts val="0"/>
              </a:spcAft>
              <a:buClr>
                <a:schemeClr val="dk1"/>
              </a:buClr>
              <a:buSzPts val="1200"/>
              <a:buFont typeface="Noto Sans Symbols"/>
              <a:buNone/>
            </a:pPr>
            <a:r>
              <a:t/>
            </a:r>
            <a:endParaRPr sz="1200">
              <a:latin typeface="Calibri"/>
              <a:ea typeface="Calibri"/>
              <a:cs typeface="Calibri"/>
              <a:sym typeface="Calibri"/>
            </a:endParaRPr>
          </a:p>
          <a:p>
            <a:pPr indent="0" lvl="0" marL="0" rtl="0" algn="l">
              <a:spcBef>
                <a:spcPts val="800"/>
              </a:spcBef>
              <a:spcAft>
                <a:spcPts val="0"/>
              </a:spcAft>
              <a:buNone/>
            </a:pPr>
            <a:r>
              <a:t/>
            </a:r>
            <a:endParaRPr/>
          </a:p>
        </p:txBody>
      </p:sp>
      <p:sp>
        <p:nvSpPr>
          <p:cNvPr id="181" name="Google Shape;181;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7" name="Google Shape;187;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CA" sz="1200">
                <a:latin typeface="Calibri"/>
                <a:ea typeface="Calibri"/>
                <a:cs typeface="Calibri"/>
                <a:sym typeface="Calibri"/>
              </a:rPr>
              <a:t>•	Invest in </a:t>
            </a:r>
            <a:r>
              <a:rPr b="1" lang="en-CA" sz="1200">
                <a:latin typeface="Calibri"/>
                <a:ea typeface="Calibri"/>
                <a:cs typeface="Calibri"/>
                <a:sym typeface="Calibri"/>
              </a:rPr>
              <a:t>entrepreneurship:</a:t>
            </a:r>
            <a:r>
              <a:rPr lang="en-CA" sz="1200">
                <a:latin typeface="Calibri"/>
                <a:ea typeface="Calibri"/>
                <a:cs typeface="Calibri"/>
                <a:sym typeface="Calibri"/>
              </a:rPr>
              <a:t> IMSMEs, many of which are women and youth-led are key to growth in Africa, accounting for around 80 per cent of the continent’s businesses. Youth on the continent are 1.6 times more likely to be entrepreneurs but face high barriers to entry in foreign markets and challenges such as access to credit. The AfCFTA provides a critical opportunity for SMEs, including youth-led enterprises engaged in cross-border trade, to participate in the development of regional value chains, more easily meet the standards of continental markets, and supply inputs to larger companies in their regions. </a:t>
            </a:r>
            <a:endParaRPr/>
          </a:p>
          <a:p>
            <a:pPr indent="0" lvl="0" marL="0" rtl="0" algn="l">
              <a:spcBef>
                <a:spcPts val="0"/>
              </a:spcBef>
              <a:spcAft>
                <a:spcPts val="0"/>
              </a:spcAft>
              <a:buNone/>
            </a:pPr>
            <a:r>
              <a:rPr lang="en-CA" sz="1200">
                <a:latin typeface="Calibri"/>
                <a:ea typeface="Calibri"/>
                <a:cs typeface="Calibri"/>
                <a:sym typeface="Calibri"/>
              </a:rPr>
              <a:t>•	</a:t>
            </a:r>
            <a:r>
              <a:rPr b="1" lang="en-CA" sz="1200">
                <a:latin typeface="Calibri"/>
                <a:ea typeface="Calibri"/>
                <a:cs typeface="Calibri"/>
                <a:sym typeface="Calibri"/>
              </a:rPr>
              <a:t>Upgrade education and training for the digital era:</a:t>
            </a:r>
            <a:r>
              <a:rPr lang="en-CA" sz="1200">
                <a:latin typeface="Calibri"/>
                <a:ea typeface="Calibri"/>
                <a:cs typeface="Calibri"/>
                <a:sym typeface="Calibri"/>
              </a:rPr>
              <a:t> Covid-19 has accelerated digitalization by about 7 years, including in Africa. Human capital must follow. Priorities include: (a) core job-neutral digital skills, such as basic computing; (b) job-specific digital skills, like computer programming, data analytics, coding and network management; and (c) job-neutral soft skills, such as communication, management, analytical and critical thinking and creativity.</a:t>
            </a:r>
            <a:endParaRPr/>
          </a:p>
          <a:p>
            <a:pPr indent="0" lvl="0" marL="0" rtl="0" algn="l">
              <a:spcBef>
                <a:spcPts val="0"/>
              </a:spcBef>
              <a:spcAft>
                <a:spcPts val="0"/>
              </a:spcAft>
              <a:buNone/>
            </a:pPr>
            <a:r>
              <a:rPr b="1" lang="en-CA" sz="1200">
                <a:latin typeface="Calibri"/>
                <a:ea typeface="Calibri"/>
                <a:cs typeface="Calibri"/>
                <a:sym typeface="Calibri"/>
              </a:rPr>
              <a:t>	Skill development </a:t>
            </a:r>
            <a:endParaRPr sz="1200">
              <a:latin typeface="Calibri"/>
              <a:ea typeface="Calibri"/>
              <a:cs typeface="Calibri"/>
              <a:sym typeface="Calibri"/>
            </a:endParaRPr>
          </a:p>
          <a:p>
            <a:pPr indent="0" lvl="0" marL="0" rtl="0" algn="l">
              <a:spcBef>
                <a:spcPts val="0"/>
              </a:spcBef>
              <a:spcAft>
                <a:spcPts val="0"/>
              </a:spcAft>
              <a:buNone/>
            </a:pPr>
            <a:r>
              <a:rPr lang="en-CA" sz="1200">
                <a:latin typeface="Calibri"/>
                <a:ea typeface="Calibri"/>
                <a:cs typeface="Calibri"/>
                <a:sym typeface="Calibri"/>
              </a:rPr>
              <a:t>•	Focus on </a:t>
            </a:r>
            <a:r>
              <a:rPr b="1" lang="en-CA" sz="1200">
                <a:latin typeface="Calibri"/>
                <a:ea typeface="Calibri"/>
                <a:cs typeface="Calibri"/>
                <a:sym typeface="Calibri"/>
              </a:rPr>
              <a:t>technical training in sectors likely to gain from trade</a:t>
            </a:r>
            <a:r>
              <a:rPr lang="en-CA" sz="1200">
                <a:latin typeface="Calibri"/>
                <a:ea typeface="Calibri"/>
                <a:cs typeface="Calibri"/>
                <a:sym typeface="Calibri"/>
              </a:rPr>
              <a:t>: the priority service sectors under the AfCFTA are business, communications, financial, transport and tourism services. The goods sectors that are expected to gain most – and which require services as inputs – are: wearing apparel, textiles, vehicles and transport equipment, wood and paper, leather, electronics, meat products, milk and dairy products, sugar, beverages and tobacco, vegetables/fruit/nuts and paddy and processed rice.</a:t>
            </a:r>
            <a:endParaRPr/>
          </a:p>
          <a:p>
            <a:pPr indent="0" lvl="0" marL="0" rtl="0" algn="l">
              <a:spcBef>
                <a:spcPts val="0"/>
              </a:spcBef>
              <a:spcAft>
                <a:spcPts val="0"/>
              </a:spcAft>
              <a:buNone/>
            </a:pPr>
            <a:r>
              <a:rPr lang="en-CA" sz="1200">
                <a:latin typeface="Calibri"/>
                <a:ea typeface="Calibri"/>
                <a:cs typeface="Calibri"/>
                <a:sym typeface="Calibri"/>
              </a:rPr>
              <a:t> </a:t>
            </a:r>
            <a:endParaRPr/>
          </a:p>
          <a:p>
            <a:pPr indent="0" lvl="0" marL="0" marR="0" rtl="0" algn="l">
              <a:lnSpc>
                <a:spcPct val="100000"/>
              </a:lnSpc>
              <a:spcBef>
                <a:spcPts val="0"/>
              </a:spcBef>
              <a:spcAft>
                <a:spcPts val="0"/>
              </a:spcAft>
              <a:buClr>
                <a:schemeClr val="dk1"/>
              </a:buClr>
              <a:buSzPts val="1200"/>
              <a:buFont typeface="Calibri"/>
              <a:buNone/>
            </a:pPr>
            <a:r>
              <a:rPr lang="en-CA"/>
              <a:t>Create linkages with smaller suppliers</a:t>
            </a:r>
            <a:endParaRPr/>
          </a:p>
          <a:p>
            <a:pPr indent="0" lvl="0" marL="0" rtl="0" algn="l">
              <a:spcBef>
                <a:spcPts val="0"/>
              </a:spcBef>
              <a:spcAft>
                <a:spcPts val="0"/>
              </a:spcAft>
              <a:buNone/>
            </a:pPr>
            <a:r>
              <a:rPr lang="en-CA" sz="1200">
                <a:latin typeface="Calibri"/>
                <a:ea typeface="Calibri"/>
                <a:cs typeface="Calibri"/>
                <a:sym typeface="Calibri"/>
              </a:rPr>
              <a:t> </a:t>
            </a:r>
            <a:endParaRPr/>
          </a:p>
          <a:p>
            <a:pPr indent="0" lvl="0" marL="0" rtl="0" algn="l">
              <a:spcBef>
                <a:spcPts val="0"/>
              </a:spcBef>
              <a:spcAft>
                <a:spcPts val="0"/>
              </a:spcAft>
              <a:buNone/>
            </a:pPr>
            <a:r>
              <a:rPr lang="en-CA" sz="1200">
                <a:latin typeface="Calibri"/>
                <a:ea typeface="Calibri"/>
                <a:cs typeface="Calibri"/>
                <a:sym typeface="Calibri"/>
              </a:rPr>
              <a:t>sharing of experiences, </a:t>
            </a:r>
            <a:r>
              <a:rPr b="1" lang="en-CA" sz="1200">
                <a:latin typeface="Calibri"/>
                <a:ea typeface="Calibri"/>
                <a:cs typeface="Calibri"/>
                <a:sym typeface="Calibri"/>
              </a:rPr>
              <a:t>training/capacity building</a:t>
            </a:r>
            <a:r>
              <a:rPr lang="en-CA" sz="1200">
                <a:latin typeface="Calibri"/>
                <a:ea typeface="Calibri"/>
                <a:cs typeface="Calibri"/>
                <a:sym typeface="Calibri"/>
              </a:rPr>
              <a:t> to African businesses counterparts, On how to expend their markets, comply with export regulations/restrictions (including standards, quality control)</a:t>
            </a:r>
            <a:endParaRPr/>
          </a:p>
          <a:p>
            <a:pPr indent="0" lvl="0" marL="0" rtl="0" algn="l">
              <a:spcBef>
                <a:spcPts val="0"/>
              </a:spcBef>
              <a:spcAft>
                <a:spcPts val="0"/>
              </a:spcAft>
              <a:buNone/>
            </a:pPr>
            <a:r>
              <a:rPr lang="en-CA" sz="1200">
                <a:latin typeface="Calibri"/>
                <a:ea typeface="Calibri"/>
                <a:cs typeface="Calibri"/>
                <a:sym typeface="Calibri"/>
              </a:rPr>
              <a:t>– </a:t>
            </a:r>
            <a:r>
              <a:rPr b="1" lang="en-CA" sz="1200">
                <a:latin typeface="Calibri"/>
                <a:ea typeface="Calibri"/>
                <a:cs typeface="Calibri"/>
                <a:sym typeface="Calibri"/>
              </a:rPr>
              <a:t>training with TFO Canada and OWIT</a:t>
            </a:r>
            <a:endParaRPr sz="1200">
              <a:latin typeface="Calibri"/>
              <a:ea typeface="Calibri"/>
              <a:cs typeface="Calibri"/>
              <a:sym typeface="Calibri"/>
            </a:endParaRPr>
          </a:p>
          <a:p>
            <a:pPr indent="0" lvl="0" marL="0" rtl="0" algn="l">
              <a:spcBef>
                <a:spcPts val="0"/>
              </a:spcBef>
              <a:spcAft>
                <a:spcPts val="0"/>
              </a:spcAft>
              <a:buNone/>
            </a:pPr>
            <a:r>
              <a:t/>
            </a:r>
            <a:endParaRPr/>
          </a:p>
        </p:txBody>
      </p:sp>
      <p:sp>
        <p:nvSpPr>
          <p:cNvPr id="188" name="Google Shape;188;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4" name="Google Shape;194;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342900" lvl="5" marL="800100" rtl="0" algn="l">
              <a:spcBef>
                <a:spcPts val="0"/>
              </a:spcBef>
              <a:spcAft>
                <a:spcPts val="0"/>
              </a:spcAft>
              <a:buNone/>
            </a:pPr>
            <a:r>
              <a:rPr lang="en-CA" sz="1200"/>
              <a:t>Champion adoption and awareness of regional TF initiatives</a:t>
            </a:r>
            <a:endParaRPr/>
          </a:p>
          <a:p>
            <a:pPr indent="-342900" lvl="5" marL="800100" rtl="0" algn="l">
              <a:spcBef>
                <a:spcPts val="900"/>
              </a:spcBef>
              <a:spcAft>
                <a:spcPts val="0"/>
              </a:spcAft>
              <a:buNone/>
            </a:pPr>
            <a:r>
              <a:rPr lang="en-CA" sz="1200"/>
              <a:t>Develop EAC ICBT strategy, strengthen ICBT data and analysis</a:t>
            </a:r>
            <a:endParaRPr/>
          </a:p>
          <a:p>
            <a:pPr indent="-342900" lvl="5" marL="800100" rtl="0" algn="l">
              <a:spcBef>
                <a:spcPts val="900"/>
              </a:spcBef>
              <a:spcAft>
                <a:spcPts val="0"/>
              </a:spcAft>
              <a:buNone/>
            </a:pPr>
            <a:r>
              <a:rPr lang="en-CA" sz="1200"/>
              <a:t>Facilitate ICBT associations and business linkages, licensing of small traders and enhanced security, mainstream ICBT in policy</a:t>
            </a:r>
            <a:endParaRPr/>
          </a:p>
          <a:p>
            <a:pPr indent="-342900" lvl="5" marL="800100" rtl="0" algn="l">
              <a:spcBef>
                <a:spcPts val="900"/>
              </a:spcBef>
              <a:spcAft>
                <a:spcPts val="0"/>
              </a:spcAft>
              <a:buNone/>
            </a:pPr>
            <a:r>
              <a:rPr lang="en-CA" sz="1200"/>
              <a:t>Fast-track continental STR approach</a:t>
            </a:r>
            <a:endParaRPr/>
          </a:p>
          <a:p>
            <a:pPr indent="-342900" lvl="5" marL="800100" rtl="0" algn="l">
              <a:spcBef>
                <a:spcPts val="900"/>
              </a:spcBef>
              <a:spcAft>
                <a:spcPts val="0"/>
              </a:spcAft>
              <a:buNone/>
            </a:pPr>
            <a:r>
              <a:rPr lang="en-CA" sz="1200"/>
              <a:t>Implement digital trade solutions, including e-transactions and e-payments to improve efficiency in cross-border trade</a:t>
            </a:r>
            <a:endParaRPr/>
          </a:p>
          <a:p>
            <a:pPr indent="-342900" lvl="5" marL="800100" rtl="0" algn="l">
              <a:spcBef>
                <a:spcPts val="900"/>
              </a:spcBef>
              <a:spcAft>
                <a:spcPts val="0"/>
              </a:spcAft>
              <a:buNone/>
            </a:pPr>
            <a:r>
              <a:rPr lang="en-CA" sz="1200"/>
              <a:t>Implement digital literacy, education and skills</a:t>
            </a:r>
            <a:endParaRPr/>
          </a:p>
          <a:p>
            <a:pPr indent="-342900" lvl="5" marL="800100" rtl="0" algn="l">
              <a:spcBef>
                <a:spcPts val="900"/>
              </a:spcBef>
              <a:spcAft>
                <a:spcPts val="0"/>
              </a:spcAft>
              <a:buNone/>
            </a:pPr>
            <a:r>
              <a:rPr lang="en-CA" sz="1200"/>
              <a:t>Implement AfCFTA youth engagement strategy</a:t>
            </a:r>
            <a:endParaRPr/>
          </a:p>
          <a:p>
            <a:pPr indent="-342900" lvl="5" marL="800100" rtl="0" algn="l">
              <a:spcBef>
                <a:spcPts val="900"/>
              </a:spcBef>
              <a:spcAft>
                <a:spcPts val="0"/>
              </a:spcAft>
              <a:buNone/>
            </a:pPr>
            <a:r>
              <a:t/>
            </a:r>
            <a:endParaRPr sz="1200"/>
          </a:p>
          <a:p>
            <a:pPr indent="-342900" lvl="5" marL="800100" rtl="0" algn="l">
              <a:spcBef>
                <a:spcPts val="900"/>
              </a:spcBef>
              <a:spcAft>
                <a:spcPts val="0"/>
              </a:spcAft>
              <a:buNone/>
            </a:pPr>
            <a:r>
              <a:t/>
            </a:r>
            <a:endParaRPr sz="1200"/>
          </a:p>
          <a:p>
            <a:pPr indent="-342900" lvl="5" marL="800100" rtl="0" algn="l">
              <a:spcBef>
                <a:spcPts val="900"/>
              </a:spcBef>
              <a:spcAft>
                <a:spcPts val="0"/>
              </a:spcAft>
              <a:buNone/>
            </a:pPr>
            <a:r>
              <a:rPr lang="en-CA" sz="1200"/>
              <a:t>ECA WORK: </a:t>
            </a:r>
            <a:endParaRPr/>
          </a:p>
          <a:p>
            <a:pPr indent="-342900" lvl="0" marL="342900" rtl="0" algn="just">
              <a:lnSpc>
                <a:spcPct val="107000"/>
              </a:lnSpc>
              <a:spcBef>
                <a:spcPts val="600"/>
              </a:spcBef>
              <a:spcAft>
                <a:spcPts val="0"/>
              </a:spcAft>
              <a:buClr>
                <a:srgbClr val="000000"/>
              </a:buClr>
              <a:buSzPts val="1100"/>
              <a:buFont typeface="Calibri"/>
              <a:buAutoNum type="arabicPeriod"/>
            </a:pPr>
            <a:r>
              <a:rPr lang="en-CA" sz="1100">
                <a:latin typeface="Calibri"/>
                <a:ea typeface="Calibri"/>
                <a:cs typeface="Calibri"/>
                <a:sym typeface="Calibri"/>
              </a:rPr>
              <a:t>ECA is working to </a:t>
            </a:r>
            <a:r>
              <a:rPr b="1" lang="en-CA" sz="1100">
                <a:latin typeface="Calibri"/>
                <a:ea typeface="Calibri"/>
                <a:cs typeface="Calibri"/>
                <a:sym typeface="Calibri"/>
              </a:rPr>
              <a:t>mainstreaming youth considerations in national AfCFTA implementation strategies and encourages the inclusion of youth in public-private dialogue.</a:t>
            </a:r>
            <a:r>
              <a:rPr lang="en-CA" sz="1100">
                <a:latin typeface="Calibri"/>
                <a:ea typeface="Calibri"/>
                <a:cs typeface="Calibri"/>
                <a:sym typeface="Calibri"/>
              </a:rPr>
              <a:t> </a:t>
            </a:r>
            <a:endParaRPr sz="1100">
              <a:latin typeface="Calibri"/>
              <a:ea typeface="Calibri"/>
              <a:cs typeface="Calibri"/>
              <a:sym typeface="Calibri"/>
            </a:endParaRPr>
          </a:p>
          <a:p>
            <a:pPr indent="-285750" lvl="1" marL="742950" rtl="0" algn="just">
              <a:lnSpc>
                <a:spcPct val="107000"/>
              </a:lnSpc>
              <a:spcBef>
                <a:spcPts val="0"/>
              </a:spcBef>
              <a:spcAft>
                <a:spcPts val="0"/>
              </a:spcAft>
              <a:buClr>
                <a:schemeClr val="dk1"/>
              </a:buClr>
              <a:buSzPts val="1100"/>
              <a:buFont typeface="Courier New"/>
              <a:buChar char="o"/>
            </a:pPr>
            <a:r>
              <a:rPr lang="en-CA" sz="1100">
                <a:latin typeface="Calibri"/>
                <a:ea typeface="Calibri"/>
                <a:cs typeface="Calibri"/>
                <a:sym typeface="Calibri"/>
              </a:rPr>
              <a:t>For instance, several youth innovators from YALDA’s network across the continent were featured during the Africa Private Sector Summit last week – and were by many accounts the highlight!</a:t>
            </a:r>
            <a:endParaRPr sz="1100">
              <a:latin typeface="Calibri"/>
              <a:ea typeface="Calibri"/>
              <a:cs typeface="Calibri"/>
              <a:sym typeface="Calibri"/>
            </a:endParaRPr>
          </a:p>
          <a:p>
            <a:pPr indent="-285750" lvl="1" marL="742950" rtl="0" algn="just">
              <a:lnSpc>
                <a:spcPct val="107000"/>
              </a:lnSpc>
              <a:spcBef>
                <a:spcPts val="0"/>
              </a:spcBef>
              <a:spcAft>
                <a:spcPts val="0"/>
              </a:spcAft>
              <a:buClr>
                <a:schemeClr val="dk1"/>
              </a:buClr>
              <a:buSzPts val="1100"/>
              <a:buFont typeface="Courier New"/>
              <a:buChar char="o"/>
            </a:pPr>
            <a:r>
              <a:rPr lang="en-CA" sz="1100">
                <a:latin typeface="Calibri"/>
                <a:ea typeface="Calibri"/>
                <a:cs typeface="Calibri"/>
                <a:sym typeface="Calibri"/>
              </a:rPr>
              <a:t>The ECA looks forward to future policy dialogues with our YALDA partners to advance the agenda of youth involvement in AfCFTA implementation.</a:t>
            </a:r>
            <a:endParaRPr sz="1100">
              <a:latin typeface="Calibri"/>
              <a:ea typeface="Calibri"/>
              <a:cs typeface="Calibri"/>
              <a:sym typeface="Calibri"/>
            </a:endParaRPr>
          </a:p>
          <a:p>
            <a:pPr indent="-342900" lvl="0" marL="342900" rtl="0" algn="l">
              <a:lnSpc>
                <a:spcPct val="107000"/>
              </a:lnSpc>
              <a:spcBef>
                <a:spcPts val="0"/>
              </a:spcBef>
              <a:spcAft>
                <a:spcPts val="0"/>
              </a:spcAft>
              <a:buClr>
                <a:srgbClr val="000000"/>
              </a:buClr>
              <a:buSzPts val="1100"/>
              <a:buFont typeface="Calibri"/>
              <a:buAutoNum type="arabicPeriod"/>
            </a:pPr>
            <a:r>
              <a:rPr lang="en-CA" sz="1100">
                <a:latin typeface="Calibri"/>
                <a:ea typeface="Calibri"/>
                <a:cs typeface="Calibri"/>
                <a:sym typeface="Calibri"/>
              </a:rPr>
              <a:t>Finally, ECA is supporting the </a:t>
            </a:r>
            <a:r>
              <a:rPr b="1" lang="en-CA" sz="1100">
                <a:latin typeface="Calibri"/>
                <a:ea typeface="Calibri"/>
                <a:cs typeface="Calibri"/>
                <a:sym typeface="Calibri"/>
              </a:rPr>
              <a:t>roll out of digital identity projects</a:t>
            </a:r>
            <a:r>
              <a:rPr lang="en-CA" sz="1100">
                <a:latin typeface="Calibri"/>
                <a:ea typeface="Calibri"/>
                <a:cs typeface="Calibri"/>
                <a:sym typeface="Calibri"/>
              </a:rPr>
              <a:t> across Africa. By creating a </a:t>
            </a:r>
            <a:r>
              <a:rPr b="1" lang="en-CA" sz="1100">
                <a:latin typeface="Calibri"/>
                <a:ea typeface="Calibri"/>
                <a:cs typeface="Calibri"/>
                <a:sym typeface="Calibri"/>
              </a:rPr>
              <a:t>common framework for digital identity</a:t>
            </a:r>
            <a:r>
              <a:rPr lang="en-CA" sz="1100">
                <a:latin typeface="Calibri"/>
                <a:ea typeface="Calibri"/>
                <a:cs typeface="Calibri"/>
                <a:sym typeface="Calibri"/>
              </a:rPr>
              <a:t>, we improve inclusion in terms of access to social protection and financial inclusion. Digital identities are one of the building blocks to allow digital trade to thrive. They also create new opportunities for the creation of small businesses and for supporting these SMEs at various points in the development and allow for better support to be targeted to first time businesses and start-ups.</a:t>
            </a:r>
            <a:endParaRPr sz="1100">
              <a:latin typeface="Calibri"/>
              <a:ea typeface="Calibri"/>
              <a:cs typeface="Calibri"/>
              <a:sym typeface="Calibri"/>
            </a:endParaRPr>
          </a:p>
          <a:p>
            <a:pPr indent="-342900" lvl="5" marL="800100" rtl="0" algn="l">
              <a:spcBef>
                <a:spcPts val="1100"/>
              </a:spcBef>
              <a:spcAft>
                <a:spcPts val="0"/>
              </a:spcAft>
              <a:buNone/>
            </a:pPr>
            <a:r>
              <a:t/>
            </a:r>
            <a:endParaRPr/>
          </a:p>
        </p:txBody>
      </p:sp>
      <p:sp>
        <p:nvSpPr>
          <p:cNvPr id="195" name="Google Shape;195;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1" name="Google Shape;201;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2" name="Google Shape;202;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CA"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9.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1.png"/><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jpg"/><Relationship Id="rId3"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ationFront">
  <p:cSld name="PresentationFront">
    <p:spTree>
      <p:nvGrpSpPr>
        <p:cNvPr id="12" name="Shape 12"/>
        <p:cNvGrpSpPr/>
        <p:nvPr/>
      </p:nvGrpSpPr>
      <p:grpSpPr>
        <a:xfrm>
          <a:off x="0" y="0"/>
          <a:ext cx="0" cy="0"/>
          <a:chOff x="0" y="0"/>
          <a:chExt cx="0" cy="0"/>
        </a:xfrm>
      </p:grpSpPr>
      <p:pic>
        <p:nvPicPr>
          <p:cNvPr id="13" name="Google Shape;13;p10"/>
          <p:cNvPicPr preferRelativeResize="0"/>
          <p:nvPr/>
        </p:nvPicPr>
        <p:blipFill rotWithShape="1">
          <a:blip r:embed="rId2">
            <a:alphaModFix/>
          </a:blip>
          <a:srcRect b="0" l="0" r="0" t="0"/>
          <a:stretch/>
        </p:blipFill>
        <p:spPr>
          <a:xfrm>
            <a:off x="0" y="0"/>
            <a:ext cx="12192000" cy="2832100"/>
          </a:xfrm>
          <a:prstGeom prst="rect">
            <a:avLst/>
          </a:prstGeom>
          <a:noFill/>
          <a:ln>
            <a:noFill/>
          </a:ln>
        </p:spPr>
      </p:pic>
      <p:sp>
        <p:nvSpPr>
          <p:cNvPr id="14" name="Google Shape;14;p10"/>
          <p:cNvSpPr txBox="1"/>
          <p:nvPr>
            <p:ph type="title"/>
          </p:nvPr>
        </p:nvSpPr>
        <p:spPr>
          <a:xfrm>
            <a:off x="510300" y="2334218"/>
            <a:ext cx="11171400" cy="1366582"/>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3200"/>
              <a:buFont typeface="Lucida Sans"/>
              <a:buNone/>
              <a:defRPr b="1" i="0" sz="3200">
                <a:latin typeface="Lucida Sans"/>
                <a:ea typeface="Lucida Sans"/>
                <a:cs typeface="Lucida Sans"/>
                <a:sym typeface="Lucida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5" name="Google Shape;15;p10"/>
          <p:cNvPicPr preferRelativeResize="0"/>
          <p:nvPr/>
        </p:nvPicPr>
        <p:blipFill rotWithShape="1">
          <a:blip r:embed="rId3">
            <a:alphaModFix/>
          </a:blip>
          <a:srcRect b="8520" l="0" r="0" t="0"/>
          <a:stretch/>
        </p:blipFill>
        <p:spPr>
          <a:xfrm>
            <a:off x="711901" y="5222368"/>
            <a:ext cx="2638951" cy="1250433"/>
          </a:xfrm>
          <a:prstGeom prst="rect">
            <a:avLst/>
          </a:prstGeom>
          <a:noFill/>
          <a:ln>
            <a:noFill/>
          </a:ln>
        </p:spPr>
      </p:pic>
      <p:pic>
        <p:nvPicPr>
          <p:cNvPr descr="A close up of a logo&#10;&#10;Description automatically generated" id="16" name="Google Shape;16;p10"/>
          <p:cNvPicPr preferRelativeResize="0"/>
          <p:nvPr/>
        </p:nvPicPr>
        <p:blipFill rotWithShape="1">
          <a:blip r:embed="rId4">
            <a:alphaModFix/>
          </a:blip>
          <a:srcRect b="0" l="0" r="0" t="0"/>
          <a:stretch/>
        </p:blipFill>
        <p:spPr>
          <a:xfrm>
            <a:off x="529501" y="433951"/>
            <a:ext cx="4376100" cy="37870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6" name="Shape 66"/>
        <p:cNvGrpSpPr/>
        <p:nvPr/>
      </p:nvGrpSpPr>
      <p:grpSpPr>
        <a:xfrm>
          <a:off x="0" y="0"/>
          <a:ext cx="0" cy="0"/>
          <a:chOff x="0" y="0"/>
          <a:chExt cx="0" cy="0"/>
        </a:xfrm>
      </p:grpSpPr>
      <p:sp>
        <p:nvSpPr>
          <p:cNvPr id="67" name="Google Shape;67;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1" name="Shape 71"/>
        <p:cNvGrpSpPr/>
        <p:nvPr/>
      </p:nvGrpSpPr>
      <p:grpSpPr>
        <a:xfrm>
          <a:off x="0" y="0"/>
          <a:ext cx="0" cy="0"/>
          <a:chOff x="0" y="0"/>
          <a:chExt cx="0" cy="0"/>
        </a:xfrm>
      </p:grpSpPr>
      <p:sp>
        <p:nvSpPr>
          <p:cNvPr id="72" name="Google Shape;72;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5" name="Shape 75"/>
        <p:cNvGrpSpPr/>
        <p:nvPr/>
      </p:nvGrpSpPr>
      <p:grpSpPr>
        <a:xfrm>
          <a:off x="0" y="0"/>
          <a:ext cx="0" cy="0"/>
          <a:chOff x="0" y="0"/>
          <a:chExt cx="0" cy="0"/>
        </a:xfrm>
      </p:grpSpPr>
      <p:sp>
        <p:nvSpPr>
          <p:cNvPr id="76" name="Google Shape;76;p22"/>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7" name="Google Shape;77;p22"/>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78" name="Google Shape;78;p22"/>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9" name="Google Shape;79;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2" name="Shape 82"/>
        <p:cNvGrpSpPr/>
        <p:nvPr/>
      </p:nvGrpSpPr>
      <p:grpSpPr>
        <a:xfrm>
          <a:off x="0" y="0"/>
          <a:ext cx="0" cy="0"/>
          <a:chOff x="0" y="0"/>
          <a:chExt cx="0" cy="0"/>
        </a:xfrm>
      </p:grpSpPr>
      <p:sp>
        <p:nvSpPr>
          <p:cNvPr id="83" name="Google Shape;83;p2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23"/>
          <p:cNvSpPr/>
          <p:nvPr>
            <p:ph idx="2" type="pic"/>
          </p:nvPr>
        </p:nvSpPr>
        <p:spPr>
          <a:xfrm>
            <a:off x="5183188" y="987425"/>
            <a:ext cx="6172200" cy="4873625"/>
          </a:xfrm>
          <a:prstGeom prst="rect">
            <a:avLst/>
          </a:prstGeom>
          <a:noFill/>
          <a:ln>
            <a:noFill/>
          </a:ln>
        </p:spPr>
      </p:sp>
      <p:sp>
        <p:nvSpPr>
          <p:cNvPr id="85" name="Google Shape;85;p23"/>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86" name="Google Shape;86;p2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2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2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9" name="Shape 89"/>
        <p:cNvGrpSpPr/>
        <p:nvPr/>
      </p:nvGrpSpPr>
      <p:grpSpPr>
        <a:xfrm>
          <a:off x="0" y="0"/>
          <a:ext cx="0" cy="0"/>
          <a:chOff x="0" y="0"/>
          <a:chExt cx="0" cy="0"/>
        </a:xfrm>
      </p:grpSpPr>
      <p:sp>
        <p:nvSpPr>
          <p:cNvPr id="90" name="Google Shape;90;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1" name="Google Shape;91;p24"/>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2" name="Google Shape;92;p2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2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2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95" name="Shape 95"/>
        <p:cNvGrpSpPr/>
        <p:nvPr/>
      </p:nvGrpSpPr>
      <p:grpSpPr>
        <a:xfrm>
          <a:off x="0" y="0"/>
          <a:ext cx="0" cy="0"/>
          <a:chOff x="0" y="0"/>
          <a:chExt cx="0" cy="0"/>
        </a:xfrm>
      </p:grpSpPr>
      <p:sp>
        <p:nvSpPr>
          <p:cNvPr id="96" name="Google Shape;96;p25"/>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7" name="Google Shape;97;p25"/>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8" name="Google Shape;98;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esentationFront">
  <p:cSld name="PresentationFront">
    <p:spTree>
      <p:nvGrpSpPr>
        <p:cNvPr id="101" name="Shape 101"/>
        <p:cNvGrpSpPr/>
        <p:nvPr/>
      </p:nvGrpSpPr>
      <p:grpSpPr>
        <a:xfrm>
          <a:off x="0" y="0"/>
          <a:ext cx="0" cy="0"/>
          <a:chOff x="0" y="0"/>
          <a:chExt cx="0" cy="0"/>
        </a:xfrm>
      </p:grpSpPr>
      <p:pic>
        <p:nvPicPr>
          <p:cNvPr id="102" name="Google Shape;102;p26"/>
          <p:cNvPicPr preferRelativeResize="0"/>
          <p:nvPr/>
        </p:nvPicPr>
        <p:blipFill rotWithShape="1">
          <a:blip r:embed="rId2">
            <a:alphaModFix/>
          </a:blip>
          <a:srcRect b="0" l="0" r="0" t="0"/>
          <a:stretch/>
        </p:blipFill>
        <p:spPr>
          <a:xfrm>
            <a:off x="0" y="0"/>
            <a:ext cx="12192000" cy="2832100"/>
          </a:xfrm>
          <a:prstGeom prst="rect">
            <a:avLst/>
          </a:prstGeom>
          <a:noFill/>
          <a:ln>
            <a:noFill/>
          </a:ln>
        </p:spPr>
      </p:pic>
      <p:sp>
        <p:nvSpPr>
          <p:cNvPr id="103" name="Google Shape;103;p26"/>
          <p:cNvSpPr txBox="1"/>
          <p:nvPr>
            <p:ph type="title"/>
          </p:nvPr>
        </p:nvSpPr>
        <p:spPr>
          <a:xfrm>
            <a:off x="510300" y="2334218"/>
            <a:ext cx="11171400" cy="1366582"/>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2400"/>
              <a:buFont typeface="Lucida Sans"/>
              <a:buNone/>
              <a:defRPr b="1" i="0" sz="2400">
                <a:latin typeface="Lucida Sans"/>
                <a:ea typeface="Lucida Sans"/>
                <a:cs typeface="Lucida Sans"/>
                <a:sym typeface="Lucida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104" name="Google Shape;104;p26"/>
          <p:cNvPicPr preferRelativeResize="0"/>
          <p:nvPr/>
        </p:nvPicPr>
        <p:blipFill rotWithShape="1">
          <a:blip r:embed="rId3">
            <a:alphaModFix/>
          </a:blip>
          <a:srcRect b="8520" l="0" r="0" t="0"/>
          <a:stretch/>
        </p:blipFill>
        <p:spPr>
          <a:xfrm>
            <a:off x="711902" y="5222370"/>
            <a:ext cx="2638951" cy="1250433"/>
          </a:xfrm>
          <a:prstGeom prst="rect">
            <a:avLst/>
          </a:prstGeom>
          <a:noFill/>
          <a:ln>
            <a:noFill/>
          </a:ln>
        </p:spPr>
      </p:pic>
      <p:pic>
        <p:nvPicPr>
          <p:cNvPr descr="A close up of a logo&#10;&#10;Description automatically generated" id="105" name="Google Shape;105;p26"/>
          <p:cNvPicPr preferRelativeResize="0"/>
          <p:nvPr/>
        </p:nvPicPr>
        <p:blipFill rotWithShape="1">
          <a:blip r:embed="rId4">
            <a:alphaModFix/>
          </a:blip>
          <a:srcRect b="0" l="0" r="0" t="0"/>
          <a:stretch/>
        </p:blipFill>
        <p:spPr>
          <a:xfrm>
            <a:off x="529502" y="433953"/>
            <a:ext cx="4376100" cy="378701"/>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106" name="Shape 106"/>
        <p:cNvGrpSpPr/>
        <p:nvPr/>
      </p:nvGrpSpPr>
      <p:grpSpPr>
        <a:xfrm>
          <a:off x="0" y="0"/>
          <a:ext cx="0" cy="0"/>
          <a:chOff x="0" y="0"/>
          <a:chExt cx="0" cy="0"/>
        </a:xfrm>
      </p:grpSpPr>
      <p:sp>
        <p:nvSpPr>
          <p:cNvPr id="107" name="Google Shape;107;p27"/>
          <p:cNvSpPr txBox="1"/>
          <p:nvPr>
            <p:ph idx="1" type="body"/>
          </p:nvPr>
        </p:nvSpPr>
        <p:spPr>
          <a:xfrm>
            <a:off x="451200" y="1825625"/>
            <a:ext cx="11289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08" name="Google Shape;108;p27"/>
          <p:cNvPicPr preferRelativeResize="0"/>
          <p:nvPr/>
        </p:nvPicPr>
        <p:blipFill rotWithShape="1">
          <a:blip r:embed="rId2">
            <a:alphaModFix/>
          </a:blip>
          <a:srcRect b="0" l="0" r="0" t="94676"/>
          <a:stretch/>
        </p:blipFill>
        <p:spPr>
          <a:xfrm>
            <a:off x="0" y="6492876"/>
            <a:ext cx="12192000" cy="36512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7" name="Shape 17"/>
        <p:cNvGrpSpPr/>
        <p:nvPr/>
      </p:nvGrpSpPr>
      <p:grpSpPr>
        <a:xfrm>
          <a:off x="0" y="0"/>
          <a:ext cx="0" cy="0"/>
          <a:chOff x="0" y="0"/>
          <a:chExt cx="0" cy="0"/>
        </a:xfrm>
      </p:grpSpPr>
      <p:sp>
        <p:nvSpPr>
          <p:cNvPr id="18" name="Google Shape;18;p11"/>
          <p:cNvSpPr txBox="1"/>
          <p:nvPr>
            <p:ph idx="1" type="body"/>
          </p:nvPr>
        </p:nvSpPr>
        <p:spPr>
          <a:xfrm>
            <a:off x="451200" y="1825625"/>
            <a:ext cx="11289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9" name="Google Shape;19;p11"/>
          <p:cNvPicPr preferRelativeResize="0"/>
          <p:nvPr/>
        </p:nvPicPr>
        <p:blipFill rotWithShape="1">
          <a:blip r:embed="rId2">
            <a:alphaModFix/>
          </a:blip>
          <a:srcRect b="0" l="0" r="0" t="94676"/>
          <a:stretch/>
        </p:blipFill>
        <p:spPr>
          <a:xfrm>
            <a:off x="0" y="6492874"/>
            <a:ext cx="12192000" cy="36512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al slide">
  <p:cSld name="Final slide">
    <p:spTree>
      <p:nvGrpSpPr>
        <p:cNvPr id="20" name="Shape 20"/>
        <p:cNvGrpSpPr/>
        <p:nvPr/>
      </p:nvGrpSpPr>
      <p:grpSpPr>
        <a:xfrm>
          <a:off x="0" y="0"/>
          <a:ext cx="0" cy="0"/>
          <a:chOff x="0" y="0"/>
          <a:chExt cx="0" cy="0"/>
        </a:xfrm>
      </p:grpSpPr>
      <p:pic>
        <p:nvPicPr>
          <p:cNvPr descr="A picture containing outdoor object, solar cell&#10;&#10;Description automatically generated" id="21" name="Google Shape;21;p14"/>
          <p:cNvPicPr preferRelativeResize="0"/>
          <p:nvPr/>
        </p:nvPicPr>
        <p:blipFill rotWithShape="1">
          <a:blip r:embed="rId2">
            <a:alphaModFix/>
          </a:blip>
          <a:srcRect b="0" l="0" r="0" t="0"/>
          <a:stretch/>
        </p:blipFill>
        <p:spPr>
          <a:xfrm>
            <a:off x="0" y="4787900"/>
            <a:ext cx="12192000" cy="2070100"/>
          </a:xfrm>
          <a:prstGeom prst="rect">
            <a:avLst/>
          </a:prstGeom>
          <a:noFill/>
          <a:ln>
            <a:noFill/>
          </a:ln>
        </p:spPr>
      </p:pic>
      <p:pic>
        <p:nvPicPr>
          <p:cNvPr id="22" name="Google Shape;22;p14"/>
          <p:cNvPicPr preferRelativeResize="0"/>
          <p:nvPr/>
        </p:nvPicPr>
        <p:blipFill rotWithShape="1">
          <a:blip r:embed="rId3">
            <a:alphaModFix/>
          </a:blip>
          <a:srcRect b="8520" l="0" r="0" t="0"/>
          <a:stretch/>
        </p:blipFill>
        <p:spPr>
          <a:xfrm>
            <a:off x="4201132" y="277232"/>
            <a:ext cx="3789737" cy="179571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al slide">
  <p:cSld name="Final slide">
    <p:spTree>
      <p:nvGrpSpPr>
        <p:cNvPr id="29" name="Shape 29"/>
        <p:cNvGrpSpPr/>
        <p:nvPr/>
      </p:nvGrpSpPr>
      <p:grpSpPr>
        <a:xfrm>
          <a:off x="0" y="0"/>
          <a:ext cx="0" cy="0"/>
          <a:chOff x="0" y="0"/>
          <a:chExt cx="0" cy="0"/>
        </a:xfrm>
      </p:grpSpPr>
      <p:pic>
        <p:nvPicPr>
          <p:cNvPr descr="A picture containing outdoor object, solar cell&#10;&#10;Description automatically generated" id="30" name="Google Shape;30;p13"/>
          <p:cNvPicPr preferRelativeResize="0"/>
          <p:nvPr/>
        </p:nvPicPr>
        <p:blipFill rotWithShape="1">
          <a:blip r:embed="rId2">
            <a:alphaModFix/>
          </a:blip>
          <a:srcRect b="0" l="0" r="0" t="0"/>
          <a:stretch/>
        </p:blipFill>
        <p:spPr>
          <a:xfrm>
            <a:off x="0" y="4787900"/>
            <a:ext cx="12192000" cy="2070100"/>
          </a:xfrm>
          <a:prstGeom prst="rect">
            <a:avLst/>
          </a:prstGeom>
          <a:noFill/>
          <a:ln>
            <a:noFill/>
          </a:ln>
        </p:spPr>
      </p:pic>
      <p:pic>
        <p:nvPicPr>
          <p:cNvPr id="31" name="Google Shape;31;p13"/>
          <p:cNvPicPr preferRelativeResize="0"/>
          <p:nvPr/>
        </p:nvPicPr>
        <p:blipFill rotWithShape="1">
          <a:blip r:embed="rId3">
            <a:alphaModFix/>
          </a:blip>
          <a:srcRect b="8520" l="0" r="0" t="0"/>
          <a:stretch/>
        </p:blipFill>
        <p:spPr>
          <a:xfrm>
            <a:off x="4201132" y="277232"/>
            <a:ext cx="3789737" cy="179571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2" name="Shape 32"/>
        <p:cNvGrpSpPr/>
        <p:nvPr/>
      </p:nvGrpSpPr>
      <p:grpSpPr>
        <a:xfrm>
          <a:off x="0" y="0"/>
          <a:ext cx="0" cy="0"/>
          <a:chOff x="0" y="0"/>
          <a:chExt cx="0" cy="0"/>
        </a:xfrm>
      </p:grpSpPr>
      <p:sp>
        <p:nvSpPr>
          <p:cNvPr id="33" name="Google Shape;33;p15"/>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15"/>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5" name="Google Shape;35;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8" name="Shape 38"/>
        <p:cNvGrpSpPr/>
        <p:nvPr/>
      </p:nvGrpSpPr>
      <p:grpSpPr>
        <a:xfrm>
          <a:off x="0" y="0"/>
          <a:ext cx="0" cy="0"/>
          <a:chOff x="0" y="0"/>
          <a:chExt cx="0" cy="0"/>
        </a:xfrm>
      </p:grpSpPr>
      <p:sp>
        <p:nvSpPr>
          <p:cNvPr id="39" name="Google Shape;39;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4" name="Shape 44"/>
        <p:cNvGrpSpPr/>
        <p:nvPr/>
      </p:nvGrpSpPr>
      <p:grpSpPr>
        <a:xfrm>
          <a:off x="0" y="0"/>
          <a:ext cx="0" cy="0"/>
          <a:chOff x="0" y="0"/>
          <a:chExt cx="0" cy="0"/>
        </a:xfrm>
      </p:grpSpPr>
      <p:sp>
        <p:nvSpPr>
          <p:cNvPr id="45" name="Google Shape;45;p17"/>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17"/>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7" name="Google Shape;47;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0" name="Shape 50"/>
        <p:cNvGrpSpPr/>
        <p:nvPr/>
      </p:nvGrpSpPr>
      <p:grpSpPr>
        <a:xfrm>
          <a:off x="0" y="0"/>
          <a:ext cx="0" cy="0"/>
          <a:chOff x="0" y="0"/>
          <a:chExt cx="0" cy="0"/>
        </a:xfrm>
      </p:grpSpPr>
      <p:sp>
        <p:nvSpPr>
          <p:cNvPr id="51" name="Google Shape;51;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1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1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 name="Google Shape;54;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7" name="Shape 57"/>
        <p:cNvGrpSpPr/>
        <p:nvPr/>
      </p:nvGrpSpPr>
      <p:grpSpPr>
        <a:xfrm>
          <a:off x="0" y="0"/>
          <a:ext cx="0" cy="0"/>
          <a:chOff x="0" y="0"/>
          <a:chExt cx="0" cy="0"/>
        </a:xfrm>
      </p:grpSpPr>
      <p:sp>
        <p:nvSpPr>
          <p:cNvPr id="58" name="Google Shape;58;p19"/>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 name="Google Shape;59;p1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0" name="Google Shape;60;p1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1" name="Google Shape;61;p1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2" name="Google Shape;62;p1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3" name="Google Shape;63;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C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4.xml"/><Relationship Id="rId10" Type="http://schemas.openxmlformats.org/officeDocument/2006/relationships/slideLayout" Target="../slideLayouts/slideLayout13.xml"/><Relationship Id="rId13" Type="http://schemas.openxmlformats.org/officeDocument/2006/relationships/slideLayout" Target="../slideLayouts/slideLayout16.xml"/><Relationship Id="rId12" Type="http://schemas.openxmlformats.org/officeDocument/2006/relationships/slideLayout" Target="../slideLayouts/slideLayout15.xml"/><Relationship Id="rId1" Type="http://schemas.openxmlformats.org/officeDocument/2006/relationships/slideLayout" Target="../slideLayouts/slideLayout4.xml"/><Relationship Id="rId2" Type="http://schemas.openxmlformats.org/officeDocument/2006/relationships/slideLayout" Target="../slideLayouts/slideLayout5.xml"/><Relationship Id="rId3" Type="http://schemas.openxmlformats.org/officeDocument/2006/relationships/slideLayout" Target="../slideLayouts/slideLayout6.xml"/><Relationship Id="rId4" Type="http://schemas.openxmlformats.org/officeDocument/2006/relationships/slideLayout" Target="../slideLayouts/slideLayout7.xml"/><Relationship Id="rId9" Type="http://schemas.openxmlformats.org/officeDocument/2006/relationships/slideLayout" Target="../slideLayouts/slideLayout12.xml"/><Relationship Id="rId15" Type="http://schemas.openxmlformats.org/officeDocument/2006/relationships/theme" Target="../theme/theme3.xml"/><Relationship Id="rId14" Type="http://schemas.openxmlformats.org/officeDocument/2006/relationships/slideLayout" Target="../slideLayouts/slideLayout17.xml"/><Relationship Id="rId5" Type="http://schemas.openxmlformats.org/officeDocument/2006/relationships/slideLayout" Target="../slideLayouts/slideLayout8.xml"/><Relationship Id="rId6" Type="http://schemas.openxmlformats.org/officeDocument/2006/relationships/slideLayout" Target="../slideLayouts/slideLayout9.xml"/><Relationship Id="rId7" Type="http://schemas.openxmlformats.org/officeDocument/2006/relationships/slideLayout" Target="../slideLayouts/slideLayout10.xml"/><Relationship Id="rId8"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9"/>
          <p:cNvSpPr txBox="1"/>
          <p:nvPr>
            <p:ph type="title"/>
          </p:nvPr>
        </p:nvSpPr>
        <p:spPr>
          <a:xfrm>
            <a:off x="838200" y="365127"/>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 name="Shape 23"/>
        <p:cNvGrpSpPr/>
        <p:nvPr/>
      </p:nvGrpSpPr>
      <p:grpSpPr>
        <a:xfrm>
          <a:off x="0" y="0"/>
          <a:ext cx="0" cy="0"/>
          <a:chOff x="0" y="0"/>
          <a:chExt cx="0" cy="0"/>
        </a:xfrm>
      </p:grpSpPr>
      <p:sp>
        <p:nvSpPr>
          <p:cNvPr id="24" name="Google Shape;24;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5" name="Google Shape;25;p1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 name="Google Shape;26;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7" name="Google Shape;27;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8" name="Google Shape;28;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CA"/>
              <a:t>‹#›</a:t>
            </a:fld>
            <a:endParaRPr/>
          </a:p>
        </p:txBody>
      </p:sp>
    </p:spTree>
  </p:cSld>
  <p:clrMap accent1="accent1" accent2="accent2" accent3="accent3" accent4="accent4" accent5="accent5" accent6="accent6" bg1="lt1" bg2="dk2" tx1="dk1" tx2="lt2" folHlink="folHlink" hlink="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
          <p:cNvSpPr txBox="1"/>
          <p:nvPr>
            <p:ph type="title"/>
          </p:nvPr>
        </p:nvSpPr>
        <p:spPr>
          <a:xfrm>
            <a:off x="510300" y="1275685"/>
            <a:ext cx="11171400" cy="4102454"/>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Clr>
                <a:schemeClr val="dk1"/>
              </a:buClr>
              <a:buSzPts val="4000"/>
              <a:buFont typeface="Calibri"/>
              <a:buNone/>
            </a:pPr>
            <a:r>
              <a:rPr lang="en-CA" sz="4000">
                <a:latin typeface="Calibri"/>
                <a:ea typeface="Calibri"/>
                <a:cs typeface="Calibri"/>
                <a:sym typeface="Calibri"/>
              </a:rPr>
              <a:t>Youth Participation in the AfCFTA</a:t>
            </a:r>
            <a:br>
              <a:rPr lang="en-CA" sz="4400"/>
            </a:br>
            <a:br>
              <a:rPr lang="en-CA"/>
            </a:br>
            <a:endParaRPr sz="2200"/>
          </a:p>
        </p:txBody>
      </p:sp>
      <p:graphicFrame>
        <p:nvGraphicFramePr>
          <p:cNvPr id="115" name="Google Shape;115;p1"/>
          <p:cNvGraphicFramePr/>
          <p:nvPr/>
        </p:nvGraphicFramePr>
        <p:xfrm>
          <a:off x="3207657" y="3663043"/>
          <a:ext cx="3000000" cy="3000000"/>
        </p:xfrm>
        <a:graphic>
          <a:graphicData uri="http://schemas.openxmlformats.org/drawingml/2006/table">
            <a:tbl>
              <a:tblPr bandRow="1" firstRow="1">
                <a:noFill/>
                <a:tableStyleId>{6A76FC62-F4BA-4207-B874-29CEE3126297}</a:tableStyleId>
              </a:tblPr>
              <a:tblGrid>
                <a:gridCol w="4064000"/>
                <a:gridCol w="4064000"/>
              </a:tblGrid>
              <a:tr h="1919275">
                <a:tc>
                  <a:txBody>
                    <a:bodyPr/>
                    <a:lstStyle/>
                    <a:p>
                      <a:pPr indent="0" lvl="0" marL="0" marR="0" rtl="0" algn="l">
                        <a:spcBef>
                          <a:spcPts val="0"/>
                        </a:spcBef>
                        <a:spcAft>
                          <a:spcPts val="0"/>
                        </a:spcAft>
                        <a:buNone/>
                      </a:pPr>
                      <a:br>
                        <a:rPr lang="en-CA" sz="2400" u="none" cap="none" strike="noStrike"/>
                      </a:br>
                      <a:endParaRPr sz="2400"/>
                    </a:p>
                  </a:txBody>
                  <a:tcPr marT="45725" marB="45725" marR="91450" marL="91450"/>
                </a:tc>
                <a:tc>
                  <a:txBody>
                    <a:bodyPr/>
                    <a:lstStyle/>
                    <a:p>
                      <a:pPr indent="0" lvl="0" marL="0" marR="0" rtl="0" algn="l">
                        <a:spcBef>
                          <a:spcPts val="0"/>
                        </a:spcBef>
                        <a:spcAft>
                          <a:spcPts val="0"/>
                        </a:spcAft>
                        <a:buNone/>
                      </a:pPr>
                      <a:r>
                        <a:rPr lang="en-CA" sz="2400"/>
                        <a:t>Mie Vedel-Joergensen</a:t>
                      </a:r>
                      <a:endParaRPr/>
                    </a:p>
                    <a:p>
                      <a:pPr indent="0" lvl="0" marL="0" marR="0" rtl="0" algn="l">
                        <a:spcBef>
                          <a:spcPts val="0"/>
                        </a:spcBef>
                        <a:spcAft>
                          <a:spcPts val="0"/>
                        </a:spcAft>
                        <a:buNone/>
                      </a:pPr>
                      <a:r>
                        <a:rPr lang="en-CA" sz="2400"/>
                        <a:t>Regional Trade and Integration Division</a:t>
                      </a:r>
                      <a:endParaRPr/>
                    </a:p>
                    <a:p>
                      <a:pPr indent="0" lvl="0" marL="0" marR="0" rtl="0" algn="l">
                        <a:spcBef>
                          <a:spcPts val="0"/>
                        </a:spcBef>
                        <a:spcAft>
                          <a:spcPts val="0"/>
                        </a:spcAft>
                        <a:buNone/>
                      </a:pPr>
                      <a:r>
                        <a:rPr lang="en-CA" sz="2400"/>
                        <a:t>UNECA</a:t>
                      </a:r>
                      <a:endParaRPr/>
                    </a:p>
                    <a:p>
                      <a:pPr indent="0" lvl="0" marL="0" marR="0" rtl="0" algn="l">
                        <a:spcBef>
                          <a:spcPts val="0"/>
                        </a:spcBef>
                        <a:spcAft>
                          <a:spcPts val="0"/>
                        </a:spcAft>
                        <a:buNone/>
                      </a:pPr>
                      <a:r>
                        <a:t/>
                      </a:r>
                      <a:endParaRPr sz="2400"/>
                    </a:p>
                    <a:p>
                      <a:pPr indent="0" lvl="0" marL="0" marR="0" rtl="0" algn="l">
                        <a:spcBef>
                          <a:spcPts val="0"/>
                        </a:spcBef>
                        <a:spcAft>
                          <a:spcPts val="0"/>
                        </a:spcAft>
                        <a:buNone/>
                      </a:pPr>
                      <a:r>
                        <a:rPr lang="en-CA" sz="2400"/>
                        <a:t>May 2022</a:t>
                      </a:r>
                      <a:endParaRPr/>
                    </a:p>
                  </a:txBody>
                  <a:tcPr marT="45725" marB="45725" marR="91450" marL="91450"/>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
          <p:cNvSpPr txBox="1"/>
          <p:nvPr>
            <p:ph idx="1" type="body"/>
          </p:nvPr>
        </p:nvSpPr>
        <p:spPr>
          <a:xfrm>
            <a:off x="201881" y="1008539"/>
            <a:ext cx="11245932" cy="5075535"/>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400"/>
              <a:buChar char="•"/>
            </a:pPr>
            <a:r>
              <a:rPr lang="en-CA" sz="2400"/>
              <a:t>IMSMEs account for 80 pct. of Africa’s businesses – </a:t>
            </a:r>
            <a:br>
              <a:rPr lang="en-CA" sz="2400"/>
            </a:br>
            <a:r>
              <a:rPr lang="en-CA" sz="2400"/>
              <a:t>many are led by youth and women</a:t>
            </a:r>
            <a:endParaRPr/>
          </a:p>
          <a:p>
            <a:pPr indent="-228600" lvl="0" marL="228600" rtl="0" algn="l">
              <a:lnSpc>
                <a:spcPct val="90000"/>
              </a:lnSpc>
              <a:spcBef>
                <a:spcPts val="1450"/>
              </a:spcBef>
              <a:spcAft>
                <a:spcPts val="0"/>
              </a:spcAft>
              <a:buClr>
                <a:schemeClr val="dk1"/>
              </a:buClr>
              <a:buSzPts val="2400"/>
              <a:buChar char="•"/>
            </a:pPr>
            <a:r>
              <a:rPr lang="en-CA" sz="2400"/>
              <a:t>Various roles of youth in trade</a:t>
            </a:r>
            <a:endParaRPr/>
          </a:p>
          <a:p>
            <a:pPr indent="-228600" lvl="1" marL="685800" rtl="0" algn="l">
              <a:lnSpc>
                <a:spcPct val="90000"/>
              </a:lnSpc>
              <a:spcBef>
                <a:spcPts val="950"/>
              </a:spcBef>
              <a:spcAft>
                <a:spcPts val="0"/>
              </a:spcAft>
              <a:buClr>
                <a:schemeClr val="dk1"/>
              </a:buClr>
              <a:buSzPts val="2000"/>
              <a:buChar char="•"/>
            </a:pPr>
            <a:r>
              <a:rPr lang="en-CA" sz="2000"/>
              <a:t>MSMEs, informal sector, SSCBTs, unbanked</a:t>
            </a:r>
            <a:endParaRPr/>
          </a:p>
          <a:p>
            <a:pPr indent="-228600" lvl="0" marL="228600" rtl="0" algn="l">
              <a:lnSpc>
                <a:spcPct val="90000"/>
              </a:lnSpc>
              <a:spcBef>
                <a:spcPts val="1450"/>
              </a:spcBef>
              <a:spcAft>
                <a:spcPts val="0"/>
              </a:spcAft>
              <a:buClr>
                <a:schemeClr val="dk1"/>
              </a:buClr>
              <a:buSzPts val="2400"/>
              <a:buChar char="•"/>
            </a:pPr>
            <a:r>
              <a:rPr lang="en-CA" sz="2400"/>
              <a:t>The informal economy is creates 20-75 percent of jobs</a:t>
            </a:r>
            <a:endParaRPr/>
          </a:p>
          <a:p>
            <a:pPr indent="-228600" lvl="0" marL="228600" rtl="0" algn="l">
              <a:lnSpc>
                <a:spcPct val="90000"/>
              </a:lnSpc>
              <a:spcBef>
                <a:spcPts val="1450"/>
              </a:spcBef>
              <a:spcAft>
                <a:spcPts val="0"/>
              </a:spcAft>
              <a:buClr>
                <a:schemeClr val="dk1"/>
              </a:buClr>
              <a:buSzPts val="2400"/>
              <a:buChar char="•"/>
            </a:pPr>
            <a:r>
              <a:rPr lang="en-CA" sz="2400"/>
              <a:t>Disparity between education and unemployment</a:t>
            </a:r>
            <a:endParaRPr/>
          </a:p>
          <a:p>
            <a:pPr indent="-228600" lvl="0" marL="228600" rtl="0" algn="l">
              <a:lnSpc>
                <a:spcPct val="90000"/>
              </a:lnSpc>
              <a:spcBef>
                <a:spcPts val="1450"/>
              </a:spcBef>
              <a:spcAft>
                <a:spcPts val="0"/>
              </a:spcAft>
              <a:buClr>
                <a:schemeClr val="dk1"/>
              </a:buClr>
              <a:buSzPts val="2400"/>
              <a:buChar char="•"/>
            </a:pPr>
            <a:r>
              <a:rPr i="1" lang="en-CA" sz="2400"/>
              <a:t>Constraints: </a:t>
            </a:r>
            <a:r>
              <a:rPr lang="en-CA" sz="2400"/>
              <a:t>Access to assets, finance, markets, information, networks, skills, standards, technology</a:t>
            </a:r>
            <a:endParaRPr/>
          </a:p>
          <a:p>
            <a:pPr indent="-228600" lvl="0" marL="228600" rtl="0" algn="l">
              <a:lnSpc>
                <a:spcPct val="90000"/>
              </a:lnSpc>
              <a:spcBef>
                <a:spcPts val="1450"/>
              </a:spcBef>
              <a:spcAft>
                <a:spcPts val="0"/>
              </a:spcAft>
              <a:buClr>
                <a:schemeClr val="dk1"/>
              </a:buClr>
              <a:buSzPts val="2400"/>
              <a:buChar char="•"/>
            </a:pPr>
            <a:r>
              <a:rPr lang="en-CA" sz="2400"/>
              <a:t>Lacking inclusion in trade limits structural transformation of economies</a:t>
            </a:r>
            <a:endParaRPr/>
          </a:p>
          <a:p>
            <a:pPr indent="-76200" lvl="0" marL="228600" rtl="0" algn="l">
              <a:lnSpc>
                <a:spcPct val="90000"/>
              </a:lnSpc>
              <a:spcBef>
                <a:spcPts val="1450"/>
              </a:spcBef>
              <a:spcAft>
                <a:spcPts val="0"/>
              </a:spcAft>
              <a:buClr>
                <a:schemeClr val="dk1"/>
              </a:buClr>
              <a:buSzPts val="2400"/>
              <a:buNone/>
            </a:pPr>
            <a:r>
              <a:t/>
            </a:r>
            <a:endParaRPr sz="2400"/>
          </a:p>
        </p:txBody>
      </p:sp>
      <p:pic>
        <p:nvPicPr>
          <p:cNvPr id="122" name="Google Shape;122;p2"/>
          <p:cNvPicPr preferRelativeResize="0"/>
          <p:nvPr/>
        </p:nvPicPr>
        <p:blipFill rotWithShape="1">
          <a:blip r:embed="rId3">
            <a:alphaModFix/>
          </a:blip>
          <a:srcRect b="0" l="10485" r="7641" t="0"/>
          <a:stretch/>
        </p:blipFill>
        <p:spPr>
          <a:xfrm>
            <a:off x="7356877" y="1052691"/>
            <a:ext cx="4559751" cy="2493615"/>
          </a:xfrm>
          <a:prstGeom prst="rect">
            <a:avLst/>
          </a:prstGeom>
          <a:noFill/>
          <a:ln>
            <a:noFill/>
          </a:ln>
        </p:spPr>
      </p:pic>
      <p:sp>
        <p:nvSpPr>
          <p:cNvPr id="123" name="Google Shape;123;p2"/>
          <p:cNvSpPr txBox="1"/>
          <p:nvPr/>
        </p:nvSpPr>
        <p:spPr>
          <a:xfrm>
            <a:off x="7670112" y="3546306"/>
            <a:ext cx="4246516"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1" lang="en-CA" sz="1400" u="none" cap="none" strike="noStrike">
                <a:solidFill>
                  <a:schemeClr val="dk1"/>
                </a:solidFill>
                <a:latin typeface="Calibri"/>
                <a:ea typeface="Calibri"/>
                <a:cs typeface="Calibri"/>
                <a:sym typeface="Calibri"/>
              </a:rPr>
              <a:t>ECA Africa Renewal Magazine, 2014</a:t>
            </a:r>
            <a:endParaRPr b="0" i="0" sz="1400" u="none" cap="none" strike="noStrike">
              <a:solidFill>
                <a:schemeClr val="dk1"/>
              </a:solidFill>
              <a:latin typeface="Calibri"/>
              <a:ea typeface="Calibri"/>
              <a:cs typeface="Calibri"/>
              <a:sym typeface="Calibri"/>
            </a:endParaRPr>
          </a:p>
        </p:txBody>
      </p:sp>
      <p:sp>
        <p:nvSpPr>
          <p:cNvPr id="124" name="Google Shape;124;p2"/>
          <p:cNvSpPr/>
          <p:nvPr/>
        </p:nvSpPr>
        <p:spPr>
          <a:xfrm>
            <a:off x="0" y="0"/>
            <a:ext cx="12192001" cy="749141"/>
          </a:xfrm>
          <a:prstGeom prst="roundRect">
            <a:avLst>
              <a:gd fmla="val 16667" name="adj"/>
            </a:avLst>
          </a:prstGeom>
          <a:solidFill>
            <a:srgbClr val="1F3864"/>
          </a:solidFill>
          <a:ln>
            <a:noFill/>
          </a:ln>
        </p:spPr>
        <p:txBody>
          <a:bodyPr anchorCtr="0" anchor="ctr" bIns="91425" lIns="91425" spcFirstLastPara="1" rIns="91425" wrap="square" tIns="91425">
            <a:spAutoFit/>
          </a:bodyPr>
          <a:lstStyle/>
          <a:p>
            <a:pPr indent="0" lvl="0" marL="357188" marR="0" rtl="0" algn="ctr">
              <a:lnSpc>
                <a:spcPct val="100000"/>
              </a:lnSpc>
              <a:spcBef>
                <a:spcPts val="0"/>
              </a:spcBef>
              <a:spcAft>
                <a:spcPts val="0"/>
              </a:spcAft>
              <a:buClr>
                <a:srgbClr val="FFFFFF"/>
              </a:buClr>
              <a:buSzPts val="3200"/>
              <a:buFont typeface="Century Gothic"/>
              <a:buNone/>
            </a:pPr>
            <a:r>
              <a:rPr b="1" i="0" lang="en-CA" sz="3200" u="none" cap="none" strike="noStrike">
                <a:solidFill>
                  <a:srgbClr val="FFFFFF"/>
                </a:solidFill>
                <a:latin typeface="Century Gothic"/>
                <a:ea typeface="Century Gothic"/>
                <a:cs typeface="Century Gothic"/>
                <a:sym typeface="Century Gothic"/>
              </a:rPr>
              <a:t>Youth in the AfCFTA</a:t>
            </a:r>
            <a:endParaRPr b="1" i="0" sz="3200" u="none" cap="none" strike="noStrike">
              <a:solidFill>
                <a:srgbClr val="FFFFFF"/>
              </a:solidFill>
              <a:latin typeface="Century Gothic"/>
              <a:ea typeface="Century Gothic"/>
              <a:cs typeface="Century Gothic"/>
              <a:sym typeface="Century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3"/>
          <p:cNvSpPr/>
          <p:nvPr/>
        </p:nvSpPr>
        <p:spPr>
          <a:xfrm>
            <a:off x="-119921" y="156505"/>
            <a:ext cx="12456826" cy="749141"/>
          </a:xfrm>
          <a:prstGeom prst="roundRect">
            <a:avLst>
              <a:gd fmla="val 16667" name="adj"/>
            </a:avLst>
          </a:prstGeom>
          <a:solidFill>
            <a:srgbClr val="1F3864"/>
          </a:solidFill>
          <a:ln>
            <a:noFill/>
          </a:ln>
        </p:spPr>
        <p:txBody>
          <a:bodyPr anchorCtr="0" anchor="ctr" bIns="91425" lIns="91425" spcFirstLastPara="1" rIns="91425" wrap="square" tIns="91425">
            <a:spAutoFit/>
          </a:bodyPr>
          <a:lstStyle/>
          <a:p>
            <a:pPr indent="0" lvl="0" marL="357188" marR="0" rtl="0" algn="ctr">
              <a:lnSpc>
                <a:spcPct val="100000"/>
              </a:lnSpc>
              <a:spcBef>
                <a:spcPts val="0"/>
              </a:spcBef>
              <a:spcAft>
                <a:spcPts val="0"/>
              </a:spcAft>
              <a:buClr>
                <a:srgbClr val="FFFFFF"/>
              </a:buClr>
              <a:buSzPts val="3200"/>
              <a:buFont typeface="Century Gothic"/>
              <a:buNone/>
            </a:pPr>
            <a:r>
              <a:rPr b="1" i="0" lang="en-CA" sz="3200" u="none" cap="none" strike="noStrike">
                <a:solidFill>
                  <a:srgbClr val="FFFFFF"/>
                </a:solidFill>
                <a:latin typeface="Century Gothic"/>
                <a:ea typeface="Century Gothic"/>
                <a:cs typeface="Century Gothic"/>
                <a:sym typeface="Century Gothic"/>
              </a:rPr>
              <a:t>Why the AfCFTA</a:t>
            </a:r>
            <a:endParaRPr b="1" i="0" sz="3200" u="none" cap="none" strike="noStrike">
              <a:solidFill>
                <a:srgbClr val="FFFFFF"/>
              </a:solidFill>
              <a:latin typeface="Century Gothic"/>
              <a:ea typeface="Century Gothic"/>
              <a:cs typeface="Century Gothic"/>
              <a:sym typeface="Century Gothic"/>
            </a:endParaRPr>
          </a:p>
        </p:txBody>
      </p:sp>
      <p:grpSp>
        <p:nvGrpSpPr>
          <p:cNvPr id="131" name="Google Shape;131;p3"/>
          <p:cNvGrpSpPr/>
          <p:nvPr/>
        </p:nvGrpSpPr>
        <p:grpSpPr>
          <a:xfrm>
            <a:off x="308133" y="1861237"/>
            <a:ext cx="8127999" cy="4539558"/>
            <a:chOff x="0" y="0"/>
            <a:chExt cx="8127999" cy="4539558"/>
          </a:xfrm>
        </p:grpSpPr>
        <p:sp>
          <p:nvSpPr>
            <p:cNvPr id="132" name="Google Shape;132;p3"/>
            <p:cNvSpPr/>
            <p:nvPr/>
          </p:nvSpPr>
          <p:spPr>
            <a:xfrm>
              <a:off x="0" y="0"/>
              <a:ext cx="6258560" cy="817120"/>
            </a:xfrm>
            <a:prstGeom prst="roundRect">
              <a:avLst>
                <a:gd fmla="val 10000"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3"/>
            <p:cNvSpPr txBox="1"/>
            <p:nvPr/>
          </p:nvSpPr>
          <p:spPr>
            <a:xfrm>
              <a:off x="23933" y="23933"/>
              <a:ext cx="5281219" cy="769254"/>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chemeClr val="lt1"/>
                </a:buClr>
                <a:buSzPts val="2400"/>
                <a:buFont typeface="Calibri"/>
                <a:buNone/>
              </a:pPr>
              <a:r>
                <a:rPr b="0" i="0" lang="en-CA" sz="2400" u="none" cap="none" strike="noStrike">
                  <a:solidFill>
                    <a:schemeClr val="lt1"/>
                  </a:solidFill>
                  <a:latin typeface="Calibri"/>
                  <a:ea typeface="Calibri"/>
                  <a:cs typeface="Calibri"/>
                  <a:sym typeface="Calibri"/>
                </a:rPr>
                <a:t>Access to wider markets</a:t>
              </a:r>
              <a:endParaRPr b="0" i="0" sz="2400" u="none" cap="none" strike="noStrike">
                <a:solidFill>
                  <a:schemeClr val="lt1"/>
                </a:solidFill>
                <a:latin typeface="Calibri"/>
                <a:ea typeface="Calibri"/>
                <a:cs typeface="Calibri"/>
                <a:sym typeface="Calibri"/>
              </a:endParaRPr>
            </a:p>
          </p:txBody>
        </p:sp>
        <p:sp>
          <p:nvSpPr>
            <p:cNvPr id="134" name="Google Shape;134;p3"/>
            <p:cNvSpPr/>
            <p:nvPr/>
          </p:nvSpPr>
          <p:spPr>
            <a:xfrm>
              <a:off x="467360" y="930609"/>
              <a:ext cx="6258560" cy="817120"/>
            </a:xfrm>
            <a:prstGeom prst="roundRect">
              <a:avLst>
                <a:gd fmla="val 10000"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3"/>
            <p:cNvSpPr txBox="1"/>
            <p:nvPr/>
          </p:nvSpPr>
          <p:spPr>
            <a:xfrm>
              <a:off x="491293" y="954542"/>
              <a:ext cx="5212205" cy="769254"/>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chemeClr val="lt1"/>
                </a:buClr>
                <a:buSzPts val="2400"/>
                <a:buFont typeface="Calibri"/>
                <a:buNone/>
              </a:pPr>
              <a:r>
                <a:rPr b="0" i="0" lang="en-CA" sz="2400" u="none" cap="none" strike="noStrike">
                  <a:solidFill>
                    <a:schemeClr val="lt1"/>
                  </a:solidFill>
                  <a:latin typeface="Calibri"/>
                  <a:ea typeface="Calibri"/>
                  <a:cs typeface="Calibri"/>
                  <a:sym typeface="Calibri"/>
                </a:rPr>
                <a:t>Makes investments worthwhile</a:t>
              </a:r>
              <a:endParaRPr b="0" i="0" sz="2400" u="none" cap="none" strike="noStrike">
                <a:solidFill>
                  <a:schemeClr val="lt1"/>
                </a:solidFill>
                <a:latin typeface="Calibri"/>
                <a:ea typeface="Calibri"/>
                <a:cs typeface="Calibri"/>
                <a:sym typeface="Calibri"/>
              </a:endParaRPr>
            </a:p>
          </p:txBody>
        </p:sp>
        <p:sp>
          <p:nvSpPr>
            <p:cNvPr id="136" name="Google Shape;136;p3"/>
            <p:cNvSpPr/>
            <p:nvPr/>
          </p:nvSpPr>
          <p:spPr>
            <a:xfrm>
              <a:off x="934719" y="1861219"/>
              <a:ext cx="6258560" cy="817120"/>
            </a:xfrm>
            <a:prstGeom prst="roundRect">
              <a:avLst>
                <a:gd fmla="val 10000"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3"/>
            <p:cNvSpPr txBox="1"/>
            <p:nvPr/>
          </p:nvSpPr>
          <p:spPr>
            <a:xfrm>
              <a:off x="958652" y="1885152"/>
              <a:ext cx="5212205" cy="769254"/>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chemeClr val="lt1"/>
                </a:buClr>
                <a:buSzPts val="2400"/>
                <a:buFont typeface="Calibri"/>
                <a:buNone/>
              </a:pPr>
              <a:r>
                <a:rPr b="0" i="0" lang="en-CA" sz="2400" u="none" cap="none" strike="noStrike">
                  <a:solidFill>
                    <a:schemeClr val="lt1"/>
                  </a:solidFill>
                  <a:latin typeface="Calibri"/>
                  <a:ea typeface="Calibri"/>
                  <a:cs typeface="Calibri"/>
                  <a:sym typeface="Calibri"/>
                </a:rPr>
                <a:t>Drives industrialisation</a:t>
              </a:r>
              <a:endParaRPr b="0" i="0" sz="2400" u="none" cap="none" strike="noStrike">
                <a:solidFill>
                  <a:schemeClr val="lt1"/>
                </a:solidFill>
                <a:latin typeface="Calibri"/>
                <a:ea typeface="Calibri"/>
                <a:cs typeface="Calibri"/>
                <a:sym typeface="Calibri"/>
              </a:endParaRPr>
            </a:p>
          </p:txBody>
        </p:sp>
        <p:sp>
          <p:nvSpPr>
            <p:cNvPr id="138" name="Google Shape;138;p3"/>
            <p:cNvSpPr/>
            <p:nvPr/>
          </p:nvSpPr>
          <p:spPr>
            <a:xfrm>
              <a:off x="1402079" y="2791828"/>
              <a:ext cx="6258560" cy="817120"/>
            </a:xfrm>
            <a:prstGeom prst="roundRect">
              <a:avLst>
                <a:gd fmla="val 10000"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3"/>
            <p:cNvSpPr txBox="1"/>
            <p:nvPr/>
          </p:nvSpPr>
          <p:spPr>
            <a:xfrm>
              <a:off x="1426012" y="2815761"/>
              <a:ext cx="5212205" cy="769254"/>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chemeClr val="lt1"/>
                </a:buClr>
                <a:buSzPts val="2400"/>
                <a:buFont typeface="Calibri"/>
                <a:buNone/>
              </a:pPr>
              <a:r>
                <a:rPr b="0" i="0" lang="en-CA" sz="2400" u="none" cap="none" strike="noStrike">
                  <a:solidFill>
                    <a:schemeClr val="lt1"/>
                  </a:solidFill>
                  <a:latin typeface="Calibri"/>
                  <a:ea typeface="Calibri"/>
                  <a:cs typeface="Calibri"/>
                  <a:sym typeface="Calibri"/>
                </a:rPr>
                <a:t>Expands sectors</a:t>
              </a:r>
              <a:endParaRPr/>
            </a:p>
          </p:txBody>
        </p:sp>
        <p:sp>
          <p:nvSpPr>
            <p:cNvPr id="140" name="Google Shape;140;p3"/>
            <p:cNvSpPr/>
            <p:nvPr/>
          </p:nvSpPr>
          <p:spPr>
            <a:xfrm>
              <a:off x="1869439" y="3722438"/>
              <a:ext cx="6258560" cy="817120"/>
            </a:xfrm>
            <a:prstGeom prst="roundRect">
              <a:avLst>
                <a:gd fmla="val 10000" name="adj"/>
              </a:avLst>
            </a:prstGeom>
            <a:solidFill>
              <a:srgbClr val="4372C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3"/>
            <p:cNvSpPr txBox="1"/>
            <p:nvPr/>
          </p:nvSpPr>
          <p:spPr>
            <a:xfrm>
              <a:off x="1893372" y="3746371"/>
              <a:ext cx="5212205" cy="769254"/>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Clr>
                  <a:schemeClr val="lt1"/>
                </a:buClr>
                <a:buSzPts val="2400"/>
                <a:buFont typeface="Calibri"/>
                <a:buNone/>
              </a:pPr>
              <a:r>
                <a:rPr b="0" i="0" lang="en-CA" sz="2400" u="none" cap="none" strike="noStrike">
                  <a:solidFill>
                    <a:schemeClr val="lt1"/>
                  </a:solidFill>
                  <a:latin typeface="Calibri"/>
                  <a:ea typeface="Calibri"/>
                  <a:cs typeface="Calibri"/>
                  <a:sym typeface="Calibri"/>
                </a:rPr>
                <a:t>Develops regional value chains</a:t>
              </a:r>
              <a:endParaRPr/>
            </a:p>
          </p:txBody>
        </p:sp>
        <p:sp>
          <p:nvSpPr>
            <p:cNvPr id="142" name="Google Shape;142;p3"/>
            <p:cNvSpPr/>
            <p:nvPr/>
          </p:nvSpPr>
          <p:spPr>
            <a:xfrm>
              <a:off x="5727431" y="596952"/>
              <a:ext cx="531128" cy="531128"/>
            </a:xfrm>
            <a:prstGeom prst="downArrow">
              <a:avLst>
                <a:gd fmla="val 55000" name="adj1"/>
                <a:gd fmla="val 45000" name="adj2"/>
              </a:avLst>
            </a:prstGeom>
            <a:solidFill>
              <a:srgbClr val="CCD3EA">
                <a:alpha val="89803"/>
              </a:srgbClr>
            </a:solidFill>
            <a:ln cap="flat" cmpd="sng" w="12700">
              <a:solidFill>
                <a:srgbClr val="CCD3EA">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3"/>
            <p:cNvSpPr txBox="1"/>
            <p:nvPr/>
          </p:nvSpPr>
          <p:spPr>
            <a:xfrm>
              <a:off x="5846935" y="596952"/>
              <a:ext cx="292120" cy="399674"/>
            </a:xfrm>
            <a:prstGeom prst="rect">
              <a:avLst/>
            </a:prstGeom>
            <a:noFill/>
            <a:ln>
              <a:noFill/>
            </a:ln>
          </p:spPr>
          <p:txBody>
            <a:bodyPr anchorCtr="0" anchor="ctr" bIns="30475" lIns="30475" spcFirstLastPara="1" rIns="30475" wrap="square" tIns="30475">
              <a:noAutofit/>
            </a:bodyPr>
            <a:lstStyle/>
            <a:p>
              <a:pPr indent="0" lvl="0" marL="0" marR="0" rtl="0" algn="ctr">
                <a:lnSpc>
                  <a:spcPct val="90000"/>
                </a:lnSpc>
                <a:spcBef>
                  <a:spcPts val="0"/>
                </a:spcBef>
                <a:spcAft>
                  <a:spcPts val="0"/>
                </a:spcAft>
                <a:buClr>
                  <a:schemeClr val="dk1"/>
                </a:buClr>
                <a:buSzPts val="2400"/>
                <a:buFont typeface="Calibri"/>
                <a:buNone/>
              </a:pPr>
              <a:r>
                <a:t/>
              </a:r>
              <a:endParaRPr b="0" i="0" sz="2400" u="none" cap="none" strike="noStrike">
                <a:solidFill>
                  <a:schemeClr val="dk1"/>
                </a:solidFill>
                <a:latin typeface="Calibri"/>
                <a:ea typeface="Calibri"/>
                <a:cs typeface="Calibri"/>
                <a:sym typeface="Calibri"/>
              </a:endParaRPr>
            </a:p>
          </p:txBody>
        </p:sp>
        <p:sp>
          <p:nvSpPr>
            <p:cNvPr id="144" name="Google Shape;144;p3"/>
            <p:cNvSpPr/>
            <p:nvPr/>
          </p:nvSpPr>
          <p:spPr>
            <a:xfrm>
              <a:off x="6194791" y="1527561"/>
              <a:ext cx="531128" cy="531128"/>
            </a:xfrm>
            <a:prstGeom prst="downArrow">
              <a:avLst>
                <a:gd fmla="val 55000" name="adj1"/>
                <a:gd fmla="val 45000" name="adj2"/>
              </a:avLst>
            </a:prstGeom>
            <a:solidFill>
              <a:srgbClr val="CCD3EA">
                <a:alpha val="89803"/>
              </a:srgbClr>
            </a:solidFill>
            <a:ln cap="flat" cmpd="sng" w="12700">
              <a:solidFill>
                <a:srgbClr val="CCD3EA">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3"/>
            <p:cNvSpPr txBox="1"/>
            <p:nvPr/>
          </p:nvSpPr>
          <p:spPr>
            <a:xfrm>
              <a:off x="6314295" y="1527561"/>
              <a:ext cx="292120" cy="399674"/>
            </a:xfrm>
            <a:prstGeom prst="rect">
              <a:avLst/>
            </a:prstGeom>
            <a:noFill/>
            <a:ln>
              <a:noFill/>
            </a:ln>
          </p:spPr>
          <p:txBody>
            <a:bodyPr anchorCtr="0" anchor="ctr" bIns="30475" lIns="30475" spcFirstLastPara="1" rIns="30475" wrap="square" tIns="30475">
              <a:noAutofit/>
            </a:bodyPr>
            <a:lstStyle/>
            <a:p>
              <a:pPr indent="0" lvl="0" marL="0" marR="0" rtl="0" algn="ctr">
                <a:lnSpc>
                  <a:spcPct val="90000"/>
                </a:lnSpc>
                <a:spcBef>
                  <a:spcPts val="0"/>
                </a:spcBef>
                <a:spcAft>
                  <a:spcPts val="0"/>
                </a:spcAft>
                <a:buClr>
                  <a:schemeClr val="dk1"/>
                </a:buClr>
                <a:buSzPts val="2400"/>
                <a:buFont typeface="Calibri"/>
                <a:buNone/>
              </a:pPr>
              <a:r>
                <a:t/>
              </a:r>
              <a:endParaRPr b="0" i="0" sz="2400" u="none" cap="none" strike="noStrike">
                <a:solidFill>
                  <a:schemeClr val="dk1"/>
                </a:solidFill>
                <a:latin typeface="Calibri"/>
                <a:ea typeface="Calibri"/>
                <a:cs typeface="Calibri"/>
                <a:sym typeface="Calibri"/>
              </a:endParaRPr>
            </a:p>
          </p:txBody>
        </p:sp>
        <p:sp>
          <p:nvSpPr>
            <p:cNvPr id="146" name="Google Shape;146;p3"/>
            <p:cNvSpPr/>
            <p:nvPr/>
          </p:nvSpPr>
          <p:spPr>
            <a:xfrm>
              <a:off x="6662151" y="2444552"/>
              <a:ext cx="531128" cy="531128"/>
            </a:xfrm>
            <a:prstGeom prst="downArrow">
              <a:avLst>
                <a:gd fmla="val 55000" name="adj1"/>
                <a:gd fmla="val 45000" name="adj2"/>
              </a:avLst>
            </a:prstGeom>
            <a:solidFill>
              <a:srgbClr val="CCD3EA">
                <a:alpha val="89803"/>
              </a:srgbClr>
            </a:solidFill>
            <a:ln cap="flat" cmpd="sng" w="12700">
              <a:solidFill>
                <a:srgbClr val="CCD3EA">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3"/>
            <p:cNvSpPr txBox="1"/>
            <p:nvPr/>
          </p:nvSpPr>
          <p:spPr>
            <a:xfrm>
              <a:off x="6781655" y="2444552"/>
              <a:ext cx="292120" cy="399674"/>
            </a:xfrm>
            <a:prstGeom prst="rect">
              <a:avLst/>
            </a:prstGeom>
            <a:noFill/>
            <a:ln>
              <a:noFill/>
            </a:ln>
          </p:spPr>
          <p:txBody>
            <a:bodyPr anchorCtr="0" anchor="ctr" bIns="30475" lIns="30475" spcFirstLastPara="1" rIns="30475" wrap="square" tIns="30475">
              <a:noAutofit/>
            </a:bodyPr>
            <a:lstStyle/>
            <a:p>
              <a:pPr indent="0" lvl="0" marL="0" marR="0" rtl="0" algn="ctr">
                <a:lnSpc>
                  <a:spcPct val="90000"/>
                </a:lnSpc>
                <a:spcBef>
                  <a:spcPts val="0"/>
                </a:spcBef>
                <a:spcAft>
                  <a:spcPts val="0"/>
                </a:spcAft>
                <a:buClr>
                  <a:schemeClr val="dk1"/>
                </a:buClr>
                <a:buSzPts val="2400"/>
                <a:buFont typeface="Calibri"/>
                <a:buNone/>
              </a:pPr>
              <a:r>
                <a:t/>
              </a:r>
              <a:endParaRPr b="0" i="0" sz="2400" u="none" cap="none" strike="noStrike">
                <a:solidFill>
                  <a:schemeClr val="dk1"/>
                </a:solidFill>
                <a:latin typeface="Calibri"/>
                <a:ea typeface="Calibri"/>
                <a:cs typeface="Calibri"/>
                <a:sym typeface="Calibri"/>
              </a:endParaRPr>
            </a:p>
          </p:txBody>
        </p:sp>
        <p:sp>
          <p:nvSpPr>
            <p:cNvPr id="148" name="Google Shape;148;p3"/>
            <p:cNvSpPr/>
            <p:nvPr/>
          </p:nvSpPr>
          <p:spPr>
            <a:xfrm>
              <a:off x="7129511" y="3384241"/>
              <a:ext cx="531128" cy="531128"/>
            </a:xfrm>
            <a:prstGeom prst="downArrow">
              <a:avLst>
                <a:gd fmla="val 55000" name="adj1"/>
                <a:gd fmla="val 45000" name="adj2"/>
              </a:avLst>
            </a:prstGeom>
            <a:solidFill>
              <a:srgbClr val="CCD3EA">
                <a:alpha val="89803"/>
              </a:srgbClr>
            </a:solidFill>
            <a:ln cap="flat" cmpd="sng" w="12700">
              <a:solidFill>
                <a:srgbClr val="CCD3EA">
                  <a:alpha val="89803"/>
                </a:srgbClr>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3"/>
            <p:cNvSpPr txBox="1"/>
            <p:nvPr/>
          </p:nvSpPr>
          <p:spPr>
            <a:xfrm>
              <a:off x="7249015" y="3384241"/>
              <a:ext cx="292120" cy="399674"/>
            </a:xfrm>
            <a:prstGeom prst="rect">
              <a:avLst/>
            </a:prstGeom>
            <a:noFill/>
            <a:ln>
              <a:noFill/>
            </a:ln>
          </p:spPr>
          <p:txBody>
            <a:bodyPr anchorCtr="0" anchor="ctr" bIns="30475" lIns="30475" spcFirstLastPara="1" rIns="30475" wrap="square" tIns="30475">
              <a:noAutofit/>
            </a:bodyPr>
            <a:lstStyle/>
            <a:p>
              <a:pPr indent="0" lvl="0" marL="0" marR="0" rtl="0" algn="ctr">
                <a:lnSpc>
                  <a:spcPct val="90000"/>
                </a:lnSpc>
                <a:spcBef>
                  <a:spcPts val="0"/>
                </a:spcBef>
                <a:spcAft>
                  <a:spcPts val="0"/>
                </a:spcAft>
                <a:buClr>
                  <a:schemeClr val="dk1"/>
                </a:buClr>
                <a:buSzPts val="2400"/>
                <a:buFont typeface="Calibri"/>
                <a:buNone/>
              </a:pPr>
              <a:r>
                <a:t/>
              </a:r>
              <a:endParaRPr b="0" i="0" sz="2400" u="none" cap="none" strike="noStrike">
                <a:solidFill>
                  <a:schemeClr val="dk1"/>
                </a:solidFill>
                <a:latin typeface="Calibri"/>
                <a:ea typeface="Calibri"/>
                <a:cs typeface="Calibri"/>
                <a:sym typeface="Calibri"/>
              </a:endParaRPr>
            </a:p>
          </p:txBody>
        </p:sp>
      </p:grpSp>
      <p:grpSp>
        <p:nvGrpSpPr>
          <p:cNvPr id="150" name="Google Shape;150;p3"/>
          <p:cNvGrpSpPr/>
          <p:nvPr/>
        </p:nvGrpSpPr>
        <p:grpSpPr>
          <a:xfrm>
            <a:off x="7345177" y="1923993"/>
            <a:ext cx="4557011" cy="4329000"/>
            <a:chOff x="0" y="305060"/>
            <a:chExt cx="4557011" cy="4329000"/>
          </a:xfrm>
        </p:grpSpPr>
        <p:sp>
          <p:nvSpPr>
            <p:cNvPr id="151" name="Google Shape;151;p3"/>
            <p:cNvSpPr/>
            <p:nvPr/>
          </p:nvSpPr>
          <p:spPr>
            <a:xfrm>
              <a:off x="0" y="305060"/>
              <a:ext cx="1139253" cy="1287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3"/>
            <p:cNvSpPr txBox="1"/>
            <p:nvPr/>
          </p:nvSpPr>
          <p:spPr>
            <a:xfrm>
              <a:off x="0" y="305060"/>
              <a:ext cx="1139253" cy="1287000"/>
            </a:xfrm>
            <a:prstGeom prst="rect">
              <a:avLst/>
            </a:prstGeom>
            <a:noFill/>
            <a:ln>
              <a:noFill/>
            </a:ln>
          </p:spPr>
          <p:txBody>
            <a:bodyPr anchorCtr="0" anchor="ctr" bIns="71100" lIns="199125" spcFirstLastPara="1" rIns="199125" wrap="square" tIns="71100">
              <a:noAutofit/>
            </a:bodyPr>
            <a:lstStyle/>
            <a:p>
              <a:pPr indent="0" lvl="0" marL="0" marR="0" rtl="0" algn="r">
                <a:lnSpc>
                  <a:spcPct val="90000"/>
                </a:lnSpc>
                <a:spcBef>
                  <a:spcPts val="0"/>
                </a:spcBef>
                <a:spcAft>
                  <a:spcPts val="0"/>
                </a:spcAft>
                <a:buClr>
                  <a:schemeClr val="dk1"/>
                </a:buClr>
                <a:buSzPts val="2800"/>
                <a:buFont typeface="Calibri"/>
                <a:buNone/>
              </a:pPr>
              <a:r>
                <a:t/>
              </a:r>
              <a:endParaRPr b="0" i="0" sz="2800" u="none" cap="none" strike="noStrike">
                <a:solidFill>
                  <a:schemeClr val="dk1"/>
                </a:solidFill>
                <a:latin typeface="Calibri"/>
                <a:ea typeface="Calibri"/>
                <a:cs typeface="Calibri"/>
                <a:sym typeface="Calibri"/>
              </a:endParaRPr>
            </a:p>
          </p:txBody>
        </p:sp>
        <p:sp>
          <p:nvSpPr>
            <p:cNvPr id="153" name="Google Shape;153;p3"/>
            <p:cNvSpPr/>
            <p:nvPr/>
          </p:nvSpPr>
          <p:spPr>
            <a:xfrm>
              <a:off x="1139252" y="305060"/>
              <a:ext cx="227850" cy="1287000"/>
            </a:xfrm>
            <a:prstGeom prst="leftBrace">
              <a:avLst>
                <a:gd fmla="val 35000" name="adj1"/>
                <a:gd fmla="val 50000" name="adj2"/>
              </a:avLst>
            </a:prstGeom>
            <a:noFill/>
            <a:ln cap="flat" cmpd="sng" w="12700">
              <a:solidFill>
                <a:srgbClr val="345A99"/>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3"/>
            <p:cNvSpPr/>
            <p:nvPr/>
          </p:nvSpPr>
          <p:spPr>
            <a:xfrm>
              <a:off x="1458243" y="305060"/>
              <a:ext cx="3098768" cy="1287000"/>
            </a:xfrm>
            <a:prstGeom prst="roundRect">
              <a:avLst>
                <a:gd fmla="val 16667" name="adj"/>
              </a:avLst>
            </a:prstGeom>
            <a:solidFill>
              <a:srgbClr val="4372C3"/>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3"/>
            <p:cNvSpPr txBox="1"/>
            <p:nvPr/>
          </p:nvSpPr>
          <p:spPr>
            <a:xfrm>
              <a:off x="1521069" y="367886"/>
              <a:ext cx="2973116" cy="1161348"/>
            </a:xfrm>
            <a:prstGeom prst="rect">
              <a:avLst/>
            </a:prstGeom>
            <a:noFill/>
            <a:ln>
              <a:noFill/>
            </a:ln>
          </p:spPr>
          <p:txBody>
            <a:bodyPr anchorCtr="0" anchor="ctr" bIns="106675" lIns="106675" spcFirstLastPara="1" rIns="106675" wrap="square" tIns="106675">
              <a:noAutofit/>
            </a:bodyPr>
            <a:lstStyle/>
            <a:p>
              <a:pPr indent="-285750" lvl="1" marL="285750" marR="0" rtl="0" algn="l">
                <a:lnSpc>
                  <a:spcPct val="90000"/>
                </a:lnSpc>
                <a:spcBef>
                  <a:spcPts val="0"/>
                </a:spcBef>
                <a:spcAft>
                  <a:spcPts val="0"/>
                </a:spcAft>
                <a:buClr>
                  <a:schemeClr val="lt1"/>
                </a:buClr>
                <a:buSzPts val="2800"/>
                <a:buFont typeface="Calibri"/>
                <a:buNone/>
              </a:pPr>
              <a:r>
                <a:rPr b="0" i="0" lang="en-CA" sz="2800" u="none" cap="none" strike="noStrike">
                  <a:solidFill>
                    <a:schemeClr val="lt1"/>
                  </a:solidFill>
                  <a:latin typeface="Calibri"/>
                  <a:ea typeface="Calibri"/>
                  <a:cs typeface="Calibri"/>
                  <a:sym typeface="Calibri"/>
                </a:rPr>
                <a:t>Job creation</a:t>
              </a:r>
              <a:endParaRPr/>
            </a:p>
          </p:txBody>
        </p:sp>
        <p:sp>
          <p:nvSpPr>
            <p:cNvPr id="156" name="Google Shape;156;p3"/>
            <p:cNvSpPr/>
            <p:nvPr/>
          </p:nvSpPr>
          <p:spPr>
            <a:xfrm>
              <a:off x="0" y="1826060"/>
              <a:ext cx="1139253" cy="1287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3"/>
            <p:cNvSpPr txBox="1"/>
            <p:nvPr/>
          </p:nvSpPr>
          <p:spPr>
            <a:xfrm>
              <a:off x="0" y="1826060"/>
              <a:ext cx="1139253" cy="1287000"/>
            </a:xfrm>
            <a:prstGeom prst="rect">
              <a:avLst/>
            </a:prstGeom>
            <a:noFill/>
            <a:ln>
              <a:noFill/>
            </a:ln>
          </p:spPr>
          <p:txBody>
            <a:bodyPr anchorCtr="0" anchor="ctr" bIns="71100" lIns="199125" spcFirstLastPara="1" rIns="199125" wrap="square" tIns="71100">
              <a:noAutofit/>
            </a:bodyPr>
            <a:lstStyle/>
            <a:p>
              <a:pPr indent="0" lvl="0" marL="0" marR="0" rtl="0" algn="r">
                <a:lnSpc>
                  <a:spcPct val="90000"/>
                </a:lnSpc>
                <a:spcBef>
                  <a:spcPts val="0"/>
                </a:spcBef>
                <a:spcAft>
                  <a:spcPts val="0"/>
                </a:spcAft>
                <a:buClr>
                  <a:schemeClr val="dk1"/>
                </a:buClr>
                <a:buSzPts val="2800"/>
                <a:buFont typeface="Calibri"/>
                <a:buNone/>
              </a:pPr>
              <a:r>
                <a:t/>
              </a:r>
              <a:endParaRPr b="0" i="0" sz="2800" u="none" cap="none" strike="noStrike">
                <a:solidFill>
                  <a:schemeClr val="dk1"/>
                </a:solidFill>
                <a:latin typeface="Calibri"/>
                <a:ea typeface="Calibri"/>
                <a:cs typeface="Calibri"/>
                <a:sym typeface="Calibri"/>
              </a:endParaRPr>
            </a:p>
          </p:txBody>
        </p:sp>
        <p:sp>
          <p:nvSpPr>
            <p:cNvPr id="158" name="Google Shape;158;p3"/>
            <p:cNvSpPr/>
            <p:nvPr/>
          </p:nvSpPr>
          <p:spPr>
            <a:xfrm>
              <a:off x="1139252" y="1826060"/>
              <a:ext cx="227850" cy="1287000"/>
            </a:xfrm>
            <a:prstGeom prst="leftBrace">
              <a:avLst>
                <a:gd fmla="val 35000" name="adj1"/>
                <a:gd fmla="val 50000" name="adj2"/>
              </a:avLst>
            </a:prstGeom>
            <a:noFill/>
            <a:ln cap="flat" cmpd="sng" w="12700">
              <a:solidFill>
                <a:srgbClr val="345A99"/>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3"/>
            <p:cNvSpPr/>
            <p:nvPr/>
          </p:nvSpPr>
          <p:spPr>
            <a:xfrm>
              <a:off x="1458243" y="1826060"/>
              <a:ext cx="3098768" cy="1287000"/>
            </a:xfrm>
            <a:prstGeom prst="roundRect">
              <a:avLst>
                <a:gd fmla="val 16667" name="adj"/>
              </a:avLst>
            </a:prstGeom>
            <a:solidFill>
              <a:srgbClr val="4372C3"/>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 name="Google Shape;160;p3"/>
            <p:cNvSpPr txBox="1"/>
            <p:nvPr/>
          </p:nvSpPr>
          <p:spPr>
            <a:xfrm>
              <a:off x="1521069" y="1888886"/>
              <a:ext cx="2973116" cy="1161348"/>
            </a:xfrm>
            <a:prstGeom prst="rect">
              <a:avLst/>
            </a:prstGeom>
            <a:noFill/>
            <a:ln>
              <a:noFill/>
            </a:ln>
          </p:spPr>
          <p:txBody>
            <a:bodyPr anchorCtr="0" anchor="ctr" bIns="106675" lIns="106675" spcFirstLastPara="1" rIns="106675" wrap="square" tIns="106675">
              <a:noAutofit/>
            </a:bodyPr>
            <a:lstStyle/>
            <a:p>
              <a:pPr indent="-285750" lvl="1" marL="285750" marR="0" rtl="0" algn="l">
                <a:lnSpc>
                  <a:spcPct val="90000"/>
                </a:lnSpc>
                <a:spcBef>
                  <a:spcPts val="0"/>
                </a:spcBef>
                <a:spcAft>
                  <a:spcPts val="0"/>
                </a:spcAft>
                <a:buClr>
                  <a:schemeClr val="lt1"/>
                </a:buClr>
                <a:buSzPts val="2800"/>
                <a:buFont typeface="Calibri"/>
                <a:buNone/>
              </a:pPr>
              <a:r>
                <a:rPr b="0" i="0" lang="en-CA" sz="2800" u="none" cap="none" strike="noStrike">
                  <a:solidFill>
                    <a:schemeClr val="lt1"/>
                  </a:solidFill>
                  <a:latin typeface="Calibri"/>
                  <a:ea typeface="Calibri"/>
                  <a:cs typeface="Calibri"/>
                  <a:sym typeface="Calibri"/>
                </a:rPr>
                <a:t>Coherent trade policy</a:t>
              </a:r>
              <a:endParaRPr/>
            </a:p>
          </p:txBody>
        </p:sp>
        <p:sp>
          <p:nvSpPr>
            <p:cNvPr id="161" name="Google Shape;161;p3"/>
            <p:cNvSpPr/>
            <p:nvPr/>
          </p:nvSpPr>
          <p:spPr>
            <a:xfrm>
              <a:off x="0" y="3347060"/>
              <a:ext cx="1139253" cy="1287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3"/>
            <p:cNvSpPr txBox="1"/>
            <p:nvPr/>
          </p:nvSpPr>
          <p:spPr>
            <a:xfrm>
              <a:off x="0" y="3347060"/>
              <a:ext cx="1139253" cy="1287000"/>
            </a:xfrm>
            <a:prstGeom prst="rect">
              <a:avLst/>
            </a:prstGeom>
            <a:noFill/>
            <a:ln>
              <a:noFill/>
            </a:ln>
          </p:spPr>
          <p:txBody>
            <a:bodyPr anchorCtr="0" anchor="ctr" bIns="71100" lIns="199125" spcFirstLastPara="1" rIns="199125" wrap="square" tIns="71100">
              <a:noAutofit/>
            </a:bodyPr>
            <a:lstStyle/>
            <a:p>
              <a:pPr indent="0" lvl="0" marL="0" marR="0" rtl="0" algn="r">
                <a:lnSpc>
                  <a:spcPct val="90000"/>
                </a:lnSpc>
                <a:spcBef>
                  <a:spcPts val="0"/>
                </a:spcBef>
                <a:spcAft>
                  <a:spcPts val="0"/>
                </a:spcAft>
                <a:buClr>
                  <a:schemeClr val="dk1"/>
                </a:buClr>
                <a:buSzPts val="2800"/>
                <a:buFont typeface="Calibri"/>
                <a:buNone/>
              </a:pPr>
              <a:r>
                <a:t/>
              </a:r>
              <a:endParaRPr b="0" i="0" sz="2800" u="none" cap="none" strike="noStrike">
                <a:solidFill>
                  <a:schemeClr val="dk1"/>
                </a:solidFill>
                <a:latin typeface="Calibri"/>
                <a:ea typeface="Calibri"/>
                <a:cs typeface="Calibri"/>
                <a:sym typeface="Calibri"/>
              </a:endParaRPr>
            </a:p>
          </p:txBody>
        </p:sp>
        <p:sp>
          <p:nvSpPr>
            <p:cNvPr id="163" name="Google Shape;163;p3"/>
            <p:cNvSpPr/>
            <p:nvPr/>
          </p:nvSpPr>
          <p:spPr>
            <a:xfrm>
              <a:off x="1139252" y="3347060"/>
              <a:ext cx="227850" cy="1287000"/>
            </a:xfrm>
            <a:prstGeom prst="leftBrace">
              <a:avLst>
                <a:gd fmla="val 35000" name="adj1"/>
                <a:gd fmla="val 50000" name="adj2"/>
              </a:avLst>
            </a:prstGeom>
            <a:noFill/>
            <a:ln cap="flat" cmpd="sng" w="12700">
              <a:solidFill>
                <a:srgbClr val="345A99"/>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3"/>
            <p:cNvSpPr/>
            <p:nvPr/>
          </p:nvSpPr>
          <p:spPr>
            <a:xfrm>
              <a:off x="1458243" y="3347060"/>
              <a:ext cx="3098768" cy="1287000"/>
            </a:xfrm>
            <a:prstGeom prst="roundRect">
              <a:avLst>
                <a:gd fmla="val 16667" name="adj"/>
              </a:avLst>
            </a:prstGeom>
            <a:solidFill>
              <a:srgbClr val="4372C3"/>
            </a:solidFill>
            <a:ln cap="flat" cmpd="sng" w="1905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3"/>
            <p:cNvSpPr txBox="1"/>
            <p:nvPr/>
          </p:nvSpPr>
          <p:spPr>
            <a:xfrm>
              <a:off x="1521069" y="3409886"/>
              <a:ext cx="2973116" cy="1161348"/>
            </a:xfrm>
            <a:prstGeom prst="rect">
              <a:avLst/>
            </a:prstGeom>
            <a:noFill/>
            <a:ln>
              <a:noFill/>
            </a:ln>
          </p:spPr>
          <p:txBody>
            <a:bodyPr anchorCtr="0" anchor="ctr" bIns="106675" lIns="106675" spcFirstLastPara="1" rIns="106675" wrap="square" tIns="106675">
              <a:noAutofit/>
            </a:bodyPr>
            <a:lstStyle/>
            <a:p>
              <a:pPr indent="-285750" lvl="1" marL="285750" marR="0" rtl="0" algn="l">
                <a:lnSpc>
                  <a:spcPct val="90000"/>
                </a:lnSpc>
                <a:spcBef>
                  <a:spcPts val="0"/>
                </a:spcBef>
                <a:spcAft>
                  <a:spcPts val="0"/>
                </a:spcAft>
                <a:buClr>
                  <a:schemeClr val="lt1"/>
                </a:buClr>
                <a:buSzPts val="2800"/>
                <a:buFont typeface="Calibri"/>
                <a:buNone/>
              </a:pPr>
              <a:r>
                <a:rPr b="0" i="0" lang="en-CA" sz="2800" u="none" cap="none" strike="noStrike">
                  <a:solidFill>
                    <a:schemeClr val="lt1"/>
                  </a:solidFill>
                  <a:latin typeface="Calibri"/>
                  <a:ea typeface="Calibri"/>
                  <a:cs typeface="Calibri"/>
                  <a:sym typeface="Calibri"/>
                </a:rPr>
                <a:t>Food security</a:t>
              </a:r>
              <a:endParaRPr/>
            </a:p>
          </p:txBody>
        </p:sp>
      </p:grpSp>
      <p:grpSp>
        <p:nvGrpSpPr>
          <p:cNvPr id="166" name="Google Shape;166;p3"/>
          <p:cNvGrpSpPr/>
          <p:nvPr/>
        </p:nvGrpSpPr>
        <p:grpSpPr>
          <a:xfrm>
            <a:off x="1274326" y="1008871"/>
            <a:ext cx="9643346" cy="749141"/>
            <a:chOff x="8490" y="0"/>
            <a:chExt cx="9643346" cy="749141"/>
          </a:xfrm>
        </p:grpSpPr>
        <p:sp>
          <p:nvSpPr>
            <p:cNvPr id="167" name="Google Shape;167;p3"/>
            <p:cNvSpPr/>
            <p:nvPr/>
          </p:nvSpPr>
          <p:spPr>
            <a:xfrm>
              <a:off x="8490" y="0"/>
              <a:ext cx="5075445" cy="749141"/>
            </a:xfrm>
            <a:prstGeom prst="chevron">
              <a:avLst>
                <a:gd fmla="val 50000" name="adj"/>
              </a:avLst>
            </a:prstGeom>
            <a:solidFill>
              <a:schemeClr val="accent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3"/>
            <p:cNvSpPr txBox="1"/>
            <p:nvPr/>
          </p:nvSpPr>
          <p:spPr>
            <a:xfrm>
              <a:off x="383061" y="0"/>
              <a:ext cx="4326304" cy="749141"/>
            </a:xfrm>
            <a:prstGeom prst="rect">
              <a:avLst/>
            </a:prstGeom>
            <a:noFill/>
            <a:ln>
              <a:noFill/>
            </a:ln>
          </p:spPr>
          <p:txBody>
            <a:bodyPr anchorCtr="0" anchor="ctr" bIns="37325" lIns="112000" spcFirstLastPara="1" rIns="37325" wrap="square" tIns="37325">
              <a:noAutofit/>
            </a:bodyPr>
            <a:lstStyle/>
            <a:p>
              <a:pPr indent="0" lvl="0" marL="0" marR="0" rtl="0" algn="ctr">
                <a:lnSpc>
                  <a:spcPct val="90000"/>
                </a:lnSpc>
                <a:spcBef>
                  <a:spcPts val="0"/>
                </a:spcBef>
                <a:spcAft>
                  <a:spcPts val="0"/>
                </a:spcAft>
                <a:buClr>
                  <a:schemeClr val="lt1"/>
                </a:buClr>
                <a:buSzPts val="2800"/>
                <a:buFont typeface="Calibri"/>
                <a:buNone/>
              </a:pPr>
              <a:r>
                <a:rPr b="0" i="0" lang="en-CA" sz="2800" u="none" cap="none" strike="noStrike">
                  <a:solidFill>
                    <a:schemeClr val="lt1"/>
                  </a:solidFill>
                  <a:latin typeface="Calibri"/>
                  <a:ea typeface="Calibri"/>
                  <a:cs typeface="Calibri"/>
                  <a:sym typeface="Calibri"/>
                </a:rPr>
                <a:t>Removal of Tariffs</a:t>
              </a:r>
              <a:endParaRPr/>
            </a:p>
          </p:txBody>
        </p:sp>
        <p:sp>
          <p:nvSpPr>
            <p:cNvPr id="169" name="Google Shape;169;p3"/>
            <p:cNvSpPr/>
            <p:nvPr/>
          </p:nvSpPr>
          <p:spPr>
            <a:xfrm>
              <a:off x="4576391" y="0"/>
              <a:ext cx="5075445" cy="749141"/>
            </a:xfrm>
            <a:prstGeom prst="chevron">
              <a:avLst>
                <a:gd fmla="val 50000" name="adj"/>
              </a:avLst>
            </a:prstGeom>
            <a:solidFill>
              <a:schemeClr val="accent3"/>
            </a:solidFill>
            <a:ln cap="flat" cmpd="sng" w="12700">
              <a:solidFill>
                <a:schemeClr val="lt1"/>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3"/>
            <p:cNvSpPr txBox="1"/>
            <p:nvPr/>
          </p:nvSpPr>
          <p:spPr>
            <a:xfrm>
              <a:off x="4950962" y="0"/>
              <a:ext cx="4326304" cy="749141"/>
            </a:xfrm>
            <a:prstGeom prst="rect">
              <a:avLst/>
            </a:prstGeom>
            <a:noFill/>
            <a:ln>
              <a:noFill/>
            </a:ln>
          </p:spPr>
          <p:txBody>
            <a:bodyPr anchorCtr="0" anchor="ctr" bIns="37325" lIns="112000" spcFirstLastPara="1" rIns="37325" wrap="square" tIns="37325">
              <a:noAutofit/>
            </a:bodyPr>
            <a:lstStyle/>
            <a:p>
              <a:pPr indent="0" lvl="0" marL="0" marR="0" rtl="0" algn="ctr">
                <a:lnSpc>
                  <a:spcPct val="90000"/>
                </a:lnSpc>
                <a:spcBef>
                  <a:spcPts val="0"/>
                </a:spcBef>
                <a:spcAft>
                  <a:spcPts val="0"/>
                </a:spcAft>
                <a:buClr>
                  <a:schemeClr val="lt1"/>
                </a:buClr>
                <a:buSzPts val="2800"/>
                <a:buFont typeface="Calibri"/>
                <a:buNone/>
              </a:pPr>
              <a:r>
                <a:rPr b="0" i="0" lang="en-CA" sz="2800" u="none" cap="none" strike="noStrike">
                  <a:solidFill>
                    <a:schemeClr val="lt1"/>
                  </a:solidFill>
                  <a:latin typeface="Calibri"/>
                  <a:ea typeface="Calibri"/>
                  <a:cs typeface="Calibri"/>
                  <a:sym typeface="Calibri"/>
                </a:rPr>
                <a:t>Reduced Non-Tariff Barriers</a:t>
              </a: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4"/>
          <p:cNvSpPr txBox="1"/>
          <p:nvPr>
            <p:ph idx="1" type="body"/>
          </p:nvPr>
        </p:nvSpPr>
        <p:spPr>
          <a:xfrm>
            <a:off x="451200" y="1398114"/>
            <a:ext cx="11289600" cy="4351338"/>
          </a:xfrm>
          <a:prstGeom prst="rect">
            <a:avLst/>
          </a:prstGeom>
          <a:noFill/>
          <a:ln>
            <a:noFill/>
          </a:ln>
        </p:spPr>
        <p:txBody>
          <a:bodyPr anchorCtr="0" anchor="t" bIns="45700" lIns="91425" spcFirstLastPara="1" rIns="91425" wrap="square" tIns="45700">
            <a:normAutofit fontScale="92500"/>
          </a:bodyPr>
          <a:lstStyle/>
          <a:p>
            <a:pPr indent="-228600" lvl="0" marL="228600" rtl="0" algn="l">
              <a:lnSpc>
                <a:spcPct val="90000"/>
              </a:lnSpc>
              <a:spcBef>
                <a:spcPts val="0"/>
              </a:spcBef>
              <a:spcAft>
                <a:spcPts val="0"/>
              </a:spcAft>
              <a:buClr>
                <a:schemeClr val="dk1"/>
              </a:buClr>
              <a:buSzPct val="100000"/>
              <a:buChar char="•"/>
            </a:pPr>
            <a:r>
              <a:rPr lang="en-CA"/>
              <a:t>Enabling digital environment</a:t>
            </a:r>
            <a:endParaRPr/>
          </a:p>
          <a:p>
            <a:pPr indent="-228600" lvl="0" marL="228600" rtl="0" algn="l">
              <a:lnSpc>
                <a:spcPct val="90000"/>
              </a:lnSpc>
              <a:spcBef>
                <a:spcPts val="1000"/>
              </a:spcBef>
              <a:spcAft>
                <a:spcPts val="0"/>
              </a:spcAft>
              <a:buClr>
                <a:schemeClr val="dk1"/>
              </a:buClr>
              <a:buSzPct val="100000"/>
              <a:buChar char="•"/>
            </a:pPr>
            <a:r>
              <a:rPr lang="en-CA"/>
              <a:t>Skills training and free movement of persons</a:t>
            </a:r>
            <a:endParaRPr/>
          </a:p>
          <a:p>
            <a:pPr indent="-228600" lvl="0" marL="228600" rtl="0" algn="l">
              <a:lnSpc>
                <a:spcPct val="90000"/>
              </a:lnSpc>
              <a:spcBef>
                <a:spcPts val="1000"/>
              </a:spcBef>
              <a:spcAft>
                <a:spcPts val="0"/>
              </a:spcAft>
              <a:buClr>
                <a:schemeClr val="dk1"/>
              </a:buClr>
              <a:buSzPct val="100000"/>
              <a:buChar char="•"/>
            </a:pPr>
            <a:r>
              <a:rPr lang="en-CA"/>
              <a:t>Mentorship</a:t>
            </a:r>
            <a:endParaRPr/>
          </a:p>
          <a:p>
            <a:pPr indent="-228600" lvl="0" marL="228600" rtl="0" algn="l">
              <a:lnSpc>
                <a:spcPct val="90000"/>
              </a:lnSpc>
              <a:spcBef>
                <a:spcPts val="1000"/>
              </a:spcBef>
              <a:spcAft>
                <a:spcPts val="0"/>
              </a:spcAft>
              <a:buClr>
                <a:schemeClr val="dk1"/>
              </a:buClr>
              <a:buSzPct val="100000"/>
              <a:buChar char="•"/>
            </a:pPr>
            <a:r>
              <a:rPr lang="en-CA"/>
              <a:t>Digitalisation of SMEs – COVID has supported this but barriers are more apparent</a:t>
            </a:r>
            <a:endParaRPr/>
          </a:p>
          <a:p>
            <a:pPr indent="-228600" lvl="0" marL="228600" rtl="0" algn="l">
              <a:lnSpc>
                <a:spcPct val="90000"/>
              </a:lnSpc>
              <a:spcBef>
                <a:spcPts val="1000"/>
              </a:spcBef>
              <a:spcAft>
                <a:spcPts val="0"/>
              </a:spcAft>
              <a:buClr>
                <a:schemeClr val="dk1"/>
              </a:buClr>
              <a:buSzPct val="100000"/>
              <a:buChar char="•"/>
            </a:pPr>
            <a:r>
              <a:rPr lang="en-CA"/>
              <a:t>Digitalisation of customs procedures to reduce discrimination</a:t>
            </a:r>
            <a:endParaRPr/>
          </a:p>
          <a:p>
            <a:pPr indent="-228600" lvl="0" marL="228600" rtl="0" algn="l">
              <a:lnSpc>
                <a:spcPct val="90000"/>
              </a:lnSpc>
              <a:spcBef>
                <a:spcPts val="1000"/>
              </a:spcBef>
              <a:spcAft>
                <a:spcPts val="0"/>
              </a:spcAft>
              <a:buClr>
                <a:schemeClr val="dk1"/>
              </a:buClr>
              <a:buSzPct val="100000"/>
              <a:buChar char="•"/>
            </a:pPr>
            <a:r>
              <a:rPr lang="en-CA"/>
              <a:t>Foster innovation and participation in the green economy</a:t>
            </a:r>
            <a:endParaRPr/>
          </a:p>
          <a:p>
            <a:pPr indent="-228600" lvl="0" marL="228600" rtl="0" algn="l">
              <a:lnSpc>
                <a:spcPct val="90000"/>
              </a:lnSpc>
              <a:spcBef>
                <a:spcPts val="1000"/>
              </a:spcBef>
              <a:spcAft>
                <a:spcPts val="0"/>
              </a:spcAft>
              <a:buClr>
                <a:schemeClr val="dk1"/>
              </a:buClr>
              <a:buSzPct val="100000"/>
              <a:buChar char="•"/>
            </a:pPr>
            <a:r>
              <a:rPr lang="en-CA"/>
              <a:t>Showcasing the innovations of youth on a national platform and engaging universities in skill development</a:t>
            </a:r>
            <a:endParaRPr/>
          </a:p>
          <a:p>
            <a:pPr indent="-228600" lvl="0" marL="228600" rtl="0" algn="l">
              <a:lnSpc>
                <a:spcPct val="90000"/>
              </a:lnSpc>
              <a:spcBef>
                <a:spcPts val="1000"/>
              </a:spcBef>
              <a:spcAft>
                <a:spcPts val="0"/>
              </a:spcAft>
              <a:buClr>
                <a:schemeClr val="dk1"/>
              </a:buClr>
              <a:buSzPct val="100000"/>
              <a:buChar char="•"/>
            </a:pPr>
            <a:r>
              <a:rPr lang="en-CA"/>
              <a:t>Inclusive tech design – including NTB reporting mechanism</a:t>
            </a:r>
            <a:endParaRPr/>
          </a:p>
        </p:txBody>
      </p:sp>
      <p:sp>
        <p:nvSpPr>
          <p:cNvPr id="177" name="Google Shape;177;p4"/>
          <p:cNvSpPr/>
          <p:nvPr/>
        </p:nvSpPr>
        <p:spPr>
          <a:xfrm>
            <a:off x="-132413" y="124598"/>
            <a:ext cx="12456826" cy="749141"/>
          </a:xfrm>
          <a:prstGeom prst="roundRect">
            <a:avLst>
              <a:gd fmla="val 16667" name="adj"/>
            </a:avLst>
          </a:prstGeom>
          <a:solidFill>
            <a:srgbClr val="1F3864"/>
          </a:solidFill>
          <a:ln>
            <a:noFill/>
          </a:ln>
        </p:spPr>
        <p:txBody>
          <a:bodyPr anchorCtr="0" anchor="ctr" bIns="91425" lIns="91425" spcFirstLastPara="1" rIns="91425" wrap="square" tIns="91425">
            <a:spAutoFit/>
          </a:bodyPr>
          <a:lstStyle/>
          <a:p>
            <a:pPr indent="0" lvl="0" marL="357188" marR="0" rtl="0" algn="ctr">
              <a:lnSpc>
                <a:spcPct val="100000"/>
              </a:lnSpc>
              <a:spcBef>
                <a:spcPts val="0"/>
              </a:spcBef>
              <a:spcAft>
                <a:spcPts val="0"/>
              </a:spcAft>
              <a:buClr>
                <a:srgbClr val="FFFFFF"/>
              </a:buClr>
              <a:buSzPts val="3200"/>
              <a:buFont typeface="Century Gothic"/>
              <a:buNone/>
            </a:pPr>
            <a:r>
              <a:rPr b="1" i="0" lang="en-CA" sz="3200" u="none" cap="none" strike="noStrike">
                <a:solidFill>
                  <a:srgbClr val="FFFFFF"/>
                </a:solidFill>
                <a:latin typeface="Century Gothic"/>
                <a:ea typeface="Century Gothic"/>
                <a:cs typeface="Century Gothic"/>
                <a:sym typeface="Century Gothic"/>
              </a:rPr>
              <a:t>Youth, innovation and entrepreneurship </a:t>
            </a:r>
            <a:endParaRPr b="1" i="0" sz="3200" u="none" cap="none" strike="noStrike">
              <a:solidFill>
                <a:srgbClr val="FFFFFF"/>
              </a:solidFill>
              <a:latin typeface="Century Gothic"/>
              <a:ea typeface="Century Gothic"/>
              <a:cs typeface="Century Gothic"/>
              <a:sym typeface="Century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5"/>
          <p:cNvSpPr txBox="1"/>
          <p:nvPr>
            <p:ph idx="1" type="body"/>
          </p:nvPr>
        </p:nvSpPr>
        <p:spPr>
          <a:xfrm>
            <a:off x="451200" y="1398114"/>
            <a:ext cx="11289600" cy="4967060"/>
          </a:xfrm>
          <a:prstGeom prst="rect">
            <a:avLst/>
          </a:prstGeom>
          <a:noFill/>
          <a:ln>
            <a:noFill/>
          </a:ln>
        </p:spPr>
        <p:txBody>
          <a:bodyPr anchorCtr="0" anchor="t" bIns="45700" lIns="91425" spcFirstLastPara="1" rIns="91425" wrap="square" tIns="45700">
            <a:normAutofit fontScale="85000" lnSpcReduction="20000"/>
          </a:bodyPr>
          <a:lstStyle/>
          <a:p>
            <a:pPr indent="-228600" lvl="0" marL="228600" rtl="0" algn="l">
              <a:lnSpc>
                <a:spcPct val="90000"/>
              </a:lnSpc>
              <a:spcBef>
                <a:spcPts val="0"/>
              </a:spcBef>
              <a:spcAft>
                <a:spcPts val="0"/>
              </a:spcAft>
              <a:buClr>
                <a:schemeClr val="dk1"/>
              </a:buClr>
              <a:buSzPct val="100000"/>
              <a:buChar char="•"/>
            </a:pPr>
            <a:r>
              <a:rPr lang="en-CA"/>
              <a:t>Mitigate COVID-19 impacts</a:t>
            </a:r>
            <a:endParaRPr/>
          </a:p>
          <a:p>
            <a:pPr indent="-228600" lvl="0" marL="228600" rtl="0" algn="l">
              <a:lnSpc>
                <a:spcPct val="90000"/>
              </a:lnSpc>
              <a:spcBef>
                <a:spcPts val="1000"/>
              </a:spcBef>
              <a:spcAft>
                <a:spcPts val="0"/>
              </a:spcAft>
              <a:buClr>
                <a:schemeClr val="dk1"/>
              </a:buClr>
              <a:buSzPct val="100000"/>
              <a:buChar char="•"/>
            </a:pPr>
            <a:r>
              <a:rPr lang="en-CA"/>
              <a:t>Create jobs in productive activities, reducing youth unemployment</a:t>
            </a:r>
            <a:endParaRPr/>
          </a:p>
          <a:p>
            <a:pPr indent="-228600" lvl="0" marL="228600" rtl="0" algn="l">
              <a:lnSpc>
                <a:spcPct val="90000"/>
              </a:lnSpc>
              <a:spcBef>
                <a:spcPts val="1000"/>
              </a:spcBef>
              <a:spcAft>
                <a:spcPts val="0"/>
              </a:spcAft>
              <a:buClr>
                <a:schemeClr val="dk1"/>
              </a:buClr>
              <a:buSzPct val="100000"/>
              <a:buChar char="•"/>
            </a:pPr>
            <a:r>
              <a:rPr lang="en-CA"/>
              <a:t>Address costs and barriers to trade</a:t>
            </a:r>
            <a:endParaRPr/>
          </a:p>
          <a:p>
            <a:pPr indent="-228600" lvl="0" marL="228600" rtl="0" algn="l">
              <a:lnSpc>
                <a:spcPct val="90000"/>
              </a:lnSpc>
              <a:spcBef>
                <a:spcPts val="1000"/>
              </a:spcBef>
              <a:spcAft>
                <a:spcPts val="0"/>
              </a:spcAft>
              <a:buClr>
                <a:schemeClr val="dk1"/>
              </a:buClr>
              <a:buSzPct val="100000"/>
              <a:buChar char="•"/>
            </a:pPr>
            <a:r>
              <a:rPr lang="en-CA"/>
              <a:t>Encourage entrepreneurship</a:t>
            </a:r>
            <a:endParaRPr/>
          </a:p>
          <a:p>
            <a:pPr indent="-228600" lvl="0" marL="228600" rtl="0" algn="l">
              <a:lnSpc>
                <a:spcPct val="90000"/>
              </a:lnSpc>
              <a:spcBef>
                <a:spcPts val="1000"/>
              </a:spcBef>
              <a:spcAft>
                <a:spcPts val="0"/>
              </a:spcAft>
              <a:buClr>
                <a:schemeClr val="dk1"/>
              </a:buClr>
              <a:buSzPct val="100000"/>
              <a:buChar char="•"/>
            </a:pPr>
            <a:r>
              <a:rPr lang="en-CA"/>
              <a:t>Support value addition through regional value chains, linkages, niche industries</a:t>
            </a:r>
            <a:endParaRPr/>
          </a:p>
          <a:p>
            <a:pPr indent="-228600" lvl="0" marL="228600" rtl="0" algn="l">
              <a:lnSpc>
                <a:spcPct val="90000"/>
              </a:lnSpc>
              <a:spcBef>
                <a:spcPts val="1000"/>
              </a:spcBef>
              <a:spcAft>
                <a:spcPts val="0"/>
              </a:spcAft>
              <a:buClr>
                <a:schemeClr val="dk1"/>
              </a:buClr>
              <a:buSzPct val="100000"/>
              <a:buChar char="•"/>
            </a:pPr>
            <a:r>
              <a:rPr lang="en-CA"/>
              <a:t>Encourage inclusive public-private dialogue and inclusive private sector associations </a:t>
            </a:r>
            <a:endParaRPr/>
          </a:p>
          <a:p>
            <a:pPr indent="-228600" lvl="0" marL="228600" rtl="0" algn="l">
              <a:lnSpc>
                <a:spcPct val="90000"/>
              </a:lnSpc>
              <a:spcBef>
                <a:spcPts val="1000"/>
              </a:spcBef>
              <a:spcAft>
                <a:spcPts val="0"/>
              </a:spcAft>
              <a:buClr>
                <a:schemeClr val="dk1"/>
              </a:buClr>
              <a:buSzPct val="100000"/>
              <a:buChar char="•"/>
            </a:pPr>
            <a:r>
              <a:rPr lang="en-CA"/>
              <a:t>Incentivise digitalisation, digital trade, and innovative finance</a:t>
            </a:r>
            <a:endParaRPr/>
          </a:p>
          <a:p>
            <a:pPr indent="-228600" lvl="0" marL="228600" rtl="0" algn="l">
              <a:lnSpc>
                <a:spcPct val="90000"/>
              </a:lnSpc>
              <a:spcBef>
                <a:spcPts val="1000"/>
              </a:spcBef>
              <a:spcAft>
                <a:spcPts val="0"/>
              </a:spcAft>
              <a:buClr>
                <a:schemeClr val="dk1"/>
              </a:buClr>
              <a:buSzPct val="100000"/>
              <a:buChar char="•"/>
            </a:pPr>
            <a:r>
              <a:rPr lang="en-CA">
                <a:latin typeface="Calibri"/>
                <a:ea typeface="Calibri"/>
                <a:cs typeface="Calibri"/>
                <a:sym typeface="Calibri"/>
              </a:rPr>
              <a:t>Incentivise formalisation, investments, and trade through safer channels</a:t>
            </a:r>
            <a:endParaRPr/>
          </a:p>
          <a:p>
            <a:pPr indent="-228600" lvl="0" marL="228600" rtl="0" algn="l">
              <a:lnSpc>
                <a:spcPct val="90000"/>
              </a:lnSpc>
              <a:spcBef>
                <a:spcPts val="1000"/>
              </a:spcBef>
              <a:spcAft>
                <a:spcPts val="0"/>
              </a:spcAft>
              <a:buClr>
                <a:schemeClr val="dk1"/>
              </a:buClr>
              <a:buSzPct val="100000"/>
              <a:buChar char="•"/>
            </a:pPr>
            <a:r>
              <a:rPr lang="en-CA">
                <a:latin typeface="Calibri"/>
                <a:ea typeface="Calibri"/>
                <a:cs typeface="Calibri"/>
                <a:sym typeface="Calibri"/>
              </a:rPr>
              <a:t>Address NTBs faced by small-scale and informal cross-border traders</a:t>
            </a:r>
            <a:endParaRPr/>
          </a:p>
          <a:p>
            <a:pPr indent="-228600" lvl="0" marL="228600" rtl="0" algn="l">
              <a:lnSpc>
                <a:spcPct val="90000"/>
              </a:lnSpc>
              <a:spcBef>
                <a:spcPts val="1000"/>
              </a:spcBef>
              <a:spcAft>
                <a:spcPts val="0"/>
              </a:spcAft>
              <a:buClr>
                <a:schemeClr val="dk1"/>
              </a:buClr>
              <a:buSzPct val="100000"/>
              <a:buChar char="•"/>
            </a:pPr>
            <a:r>
              <a:rPr lang="en-CA"/>
              <a:t>Highlight and advance complementary policies to support inclusion: </a:t>
            </a:r>
            <a:endParaRPr/>
          </a:p>
          <a:p>
            <a:pPr indent="-228600" lvl="1" marL="685800" rtl="0" algn="l">
              <a:lnSpc>
                <a:spcPct val="90000"/>
              </a:lnSpc>
              <a:spcBef>
                <a:spcPts val="500"/>
              </a:spcBef>
              <a:spcAft>
                <a:spcPts val="0"/>
              </a:spcAft>
              <a:buClr>
                <a:schemeClr val="dk1"/>
              </a:buClr>
              <a:buSzPct val="100000"/>
              <a:buChar char="•"/>
            </a:pPr>
            <a:r>
              <a:rPr lang="en-CA"/>
              <a:t>Access to finance</a:t>
            </a:r>
            <a:endParaRPr/>
          </a:p>
          <a:p>
            <a:pPr indent="-228600" lvl="1" marL="685800" rtl="0" algn="l">
              <a:lnSpc>
                <a:spcPct val="90000"/>
              </a:lnSpc>
              <a:spcBef>
                <a:spcPts val="500"/>
              </a:spcBef>
              <a:spcAft>
                <a:spcPts val="0"/>
              </a:spcAft>
              <a:buClr>
                <a:schemeClr val="dk1"/>
              </a:buClr>
              <a:buSzPct val="100000"/>
              <a:buChar char="•"/>
            </a:pPr>
            <a:r>
              <a:rPr lang="en-CA"/>
              <a:t>Skill upgrading</a:t>
            </a:r>
            <a:endParaRPr/>
          </a:p>
          <a:p>
            <a:pPr indent="-228600" lvl="1" marL="685800" rtl="0" algn="l">
              <a:lnSpc>
                <a:spcPct val="90000"/>
              </a:lnSpc>
              <a:spcBef>
                <a:spcPts val="500"/>
              </a:spcBef>
              <a:spcAft>
                <a:spcPts val="0"/>
              </a:spcAft>
              <a:buClr>
                <a:schemeClr val="dk1"/>
              </a:buClr>
              <a:buSzPct val="100000"/>
              <a:buChar char="•"/>
            </a:pPr>
            <a:r>
              <a:rPr lang="en-CA"/>
              <a:t>Capacity building</a:t>
            </a:r>
            <a:endParaRPr>
              <a:latin typeface="Calibri"/>
              <a:ea typeface="Calibri"/>
              <a:cs typeface="Calibri"/>
              <a:sym typeface="Calibri"/>
            </a:endParaRPr>
          </a:p>
        </p:txBody>
      </p:sp>
      <p:sp>
        <p:nvSpPr>
          <p:cNvPr id="184" name="Google Shape;184;p5"/>
          <p:cNvSpPr/>
          <p:nvPr/>
        </p:nvSpPr>
        <p:spPr>
          <a:xfrm>
            <a:off x="0" y="106058"/>
            <a:ext cx="12192000" cy="773535"/>
          </a:xfrm>
          <a:prstGeom prst="roundRect">
            <a:avLst>
              <a:gd fmla="val 16667" name="adj"/>
            </a:avLst>
          </a:prstGeom>
          <a:solidFill>
            <a:srgbClr val="1F3864"/>
          </a:solidFill>
          <a:ln>
            <a:noFill/>
          </a:ln>
        </p:spPr>
        <p:txBody>
          <a:bodyPr anchorCtr="0" anchor="ctr" bIns="91425" lIns="91425" spcFirstLastPara="1" rIns="91425" wrap="square" tIns="91425">
            <a:spAutoFit/>
          </a:bodyPr>
          <a:lstStyle/>
          <a:p>
            <a:pPr indent="0" lvl="0" marL="357188" marR="0" rtl="0" algn="l">
              <a:spcBef>
                <a:spcPts val="0"/>
              </a:spcBef>
              <a:spcAft>
                <a:spcPts val="0"/>
              </a:spcAft>
              <a:buNone/>
            </a:pPr>
            <a:r>
              <a:rPr b="1" i="0" lang="en-CA" sz="3200" u="none" cap="none" strike="noStrike">
                <a:solidFill>
                  <a:srgbClr val="FFFFFF"/>
                </a:solidFill>
                <a:latin typeface="Arial"/>
                <a:ea typeface="Arial"/>
                <a:cs typeface="Arial"/>
                <a:sym typeface="Arial"/>
              </a:rPr>
              <a:t>Expected benefits to youth, MSMEs, informal sector</a:t>
            </a:r>
            <a:endParaRPr b="1" i="0" sz="3200" u="none" cap="none" strike="noStrike">
              <a:solidFill>
                <a:schemeClr val="lt1"/>
              </a:solidFill>
              <a:latin typeface="Century Gothic"/>
              <a:ea typeface="Century Gothic"/>
              <a:cs typeface="Century Gothic"/>
              <a:sym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6"/>
          <p:cNvSpPr txBox="1"/>
          <p:nvPr>
            <p:ph idx="1" type="body"/>
          </p:nvPr>
        </p:nvSpPr>
        <p:spPr>
          <a:xfrm>
            <a:off x="1318161" y="1264041"/>
            <a:ext cx="9595262" cy="4848661"/>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CA"/>
              <a:t>Understand changes in operations as a result of AfCFTA: </a:t>
            </a:r>
            <a:endParaRPr/>
          </a:p>
          <a:p>
            <a:pPr indent="-228600" lvl="1" marL="685800" rtl="0" algn="l">
              <a:lnSpc>
                <a:spcPct val="90000"/>
              </a:lnSpc>
              <a:spcBef>
                <a:spcPts val="500"/>
              </a:spcBef>
              <a:spcAft>
                <a:spcPts val="0"/>
              </a:spcAft>
              <a:buClr>
                <a:schemeClr val="dk1"/>
              </a:buClr>
              <a:buSzPts val="2400"/>
              <a:buChar char="•"/>
            </a:pPr>
            <a:r>
              <a:rPr lang="en-CA"/>
              <a:t>Regional value chains in products and services</a:t>
            </a:r>
            <a:endParaRPr/>
          </a:p>
          <a:p>
            <a:pPr indent="-228600" lvl="1" marL="685800" rtl="0" algn="l">
              <a:lnSpc>
                <a:spcPct val="90000"/>
              </a:lnSpc>
              <a:spcBef>
                <a:spcPts val="500"/>
              </a:spcBef>
              <a:spcAft>
                <a:spcPts val="0"/>
              </a:spcAft>
              <a:buClr>
                <a:schemeClr val="dk1"/>
              </a:buClr>
              <a:buSzPts val="2400"/>
              <a:buChar char="•"/>
            </a:pPr>
            <a:r>
              <a:rPr lang="en-CA"/>
              <a:t>Investment opportunities </a:t>
            </a:r>
            <a:endParaRPr/>
          </a:p>
          <a:p>
            <a:pPr indent="-228600" lvl="1" marL="685800" rtl="0" algn="l">
              <a:lnSpc>
                <a:spcPct val="90000"/>
              </a:lnSpc>
              <a:spcBef>
                <a:spcPts val="500"/>
              </a:spcBef>
              <a:spcAft>
                <a:spcPts val="0"/>
              </a:spcAft>
              <a:buClr>
                <a:schemeClr val="dk1"/>
              </a:buClr>
              <a:buSzPts val="2400"/>
              <a:buChar char="•"/>
            </a:pPr>
            <a:r>
              <a:rPr lang="en-CA"/>
              <a:t>Impacts on and opportunities for women- and youth-owned businesses and key sectors</a:t>
            </a:r>
            <a:endParaRPr/>
          </a:p>
          <a:p>
            <a:pPr indent="-228600" lvl="1" marL="685800" rtl="0" algn="l">
              <a:lnSpc>
                <a:spcPct val="90000"/>
              </a:lnSpc>
              <a:spcBef>
                <a:spcPts val="500"/>
              </a:spcBef>
              <a:spcAft>
                <a:spcPts val="0"/>
              </a:spcAft>
              <a:buClr>
                <a:schemeClr val="dk1"/>
              </a:buClr>
              <a:buSzPts val="2400"/>
              <a:buChar char="•"/>
            </a:pPr>
            <a:r>
              <a:rPr lang="en-CA"/>
              <a:t>Bottlenecks/NTBs</a:t>
            </a:r>
            <a:endParaRPr/>
          </a:p>
          <a:p>
            <a:pPr indent="-228600" lvl="0" marL="228600" rtl="0" algn="l">
              <a:lnSpc>
                <a:spcPct val="90000"/>
              </a:lnSpc>
              <a:spcBef>
                <a:spcPts val="1000"/>
              </a:spcBef>
              <a:spcAft>
                <a:spcPts val="0"/>
              </a:spcAft>
              <a:buClr>
                <a:schemeClr val="dk1"/>
              </a:buClr>
              <a:buSzPts val="2800"/>
              <a:buChar char="•"/>
            </a:pPr>
            <a:r>
              <a:rPr lang="en-CA"/>
              <a:t>Supporting MSME competitiveness </a:t>
            </a:r>
            <a:endParaRPr/>
          </a:p>
          <a:p>
            <a:pPr indent="-228600" lvl="1" marL="685800" rtl="0" algn="l">
              <a:lnSpc>
                <a:spcPct val="90000"/>
              </a:lnSpc>
              <a:spcBef>
                <a:spcPts val="500"/>
              </a:spcBef>
              <a:spcAft>
                <a:spcPts val="0"/>
              </a:spcAft>
              <a:buClr>
                <a:schemeClr val="dk1"/>
              </a:buClr>
              <a:buSzPts val="2400"/>
              <a:buChar char="•"/>
            </a:pPr>
            <a:r>
              <a:rPr lang="en-CA"/>
              <a:t>Market and supply chain linkages</a:t>
            </a:r>
            <a:endParaRPr/>
          </a:p>
          <a:p>
            <a:pPr indent="-228600" lvl="1" marL="685800" rtl="0" algn="l">
              <a:lnSpc>
                <a:spcPct val="90000"/>
              </a:lnSpc>
              <a:spcBef>
                <a:spcPts val="500"/>
              </a:spcBef>
              <a:spcAft>
                <a:spcPts val="0"/>
              </a:spcAft>
              <a:buClr>
                <a:schemeClr val="dk1"/>
              </a:buClr>
              <a:buSzPts val="2400"/>
              <a:buChar char="•"/>
            </a:pPr>
            <a:r>
              <a:rPr lang="en-CA"/>
              <a:t>Invest in entrepreneurship &amp; innovation, scale up what works</a:t>
            </a:r>
            <a:endParaRPr/>
          </a:p>
          <a:p>
            <a:pPr indent="-228600" lvl="1" marL="685800" rtl="0" algn="l">
              <a:lnSpc>
                <a:spcPct val="90000"/>
              </a:lnSpc>
              <a:spcBef>
                <a:spcPts val="500"/>
              </a:spcBef>
              <a:spcAft>
                <a:spcPts val="0"/>
              </a:spcAft>
              <a:buClr>
                <a:schemeClr val="dk1"/>
              </a:buClr>
              <a:buSzPts val="2400"/>
              <a:buChar char="•"/>
            </a:pPr>
            <a:r>
              <a:rPr lang="en-CA"/>
              <a:t>Upgrade education, training, skill development (esp digital)</a:t>
            </a:r>
            <a:endParaRPr/>
          </a:p>
          <a:p>
            <a:pPr indent="-228600" lvl="1" marL="685800" rtl="0" algn="l">
              <a:lnSpc>
                <a:spcPct val="90000"/>
              </a:lnSpc>
              <a:spcBef>
                <a:spcPts val="500"/>
              </a:spcBef>
              <a:spcAft>
                <a:spcPts val="0"/>
              </a:spcAft>
              <a:buClr>
                <a:schemeClr val="dk1"/>
              </a:buClr>
              <a:buSzPts val="2400"/>
              <a:buChar char="•"/>
            </a:pPr>
            <a:r>
              <a:rPr lang="en-CA"/>
              <a:t>Technical training in sectors likely to gain from trade</a:t>
            </a:r>
            <a:endParaRPr/>
          </a:p>
        </p:txBody>
      </p:sp>
      <p:sp>
        <p:nvSpPr>
          <p:cNvPr id="191" name="Google Shape;191;p6"/>
          <p:cNvSpPr/>
          <p:nvPr/>
        </p:nvSpPr>
        <p:spPr>
          <a:xfrm>
            <a:off x="-132413" y="0"/>
            <a:ext cx="12456826" cy="749141"/>
          </a:xfrm>
          <a:prstGeom prst="roundRect">
            <a:avLst>
              <a:gd fmla="val 16667" name="adj"/>
            </a:avLst>
          </a:prstGeom>
          <a:solidFill>
            <a:srgbClr val="1F3864"/>
          </a:solidFill>
          <a:ln>
            <a:noFill/>
          </a:ln>
        </p:spPr>
        <p:txBody>
          <a:bodyPr anchorCtr="0" anchor="ctr" bIns="91425" lIns="91425" spcFirstLastPara="1" rIns="91425" wrap="square" tIns="91425">
            <a:spAutoFit/>
          </a:bodyPr>
          <a:lstStyle/>
          <a:p>
            <a:pPr indent="0" lvl="0" marL="357188" marR="0" rtl="0" algn="ctr">
              <a:lnSpc>
                <a:spcPct val="100000"/>
              </a:lnSpc>
              <a:spcBef>
                <a:spcPts val="0"/>
              </a:spcBef>
              <a:spcAft>
                <a:spcPts val="0"/>
              </a:spcAft>
              <a:buClr>
                <a:srgbClr val="FFFFFF"/>
              </a:buClr>
              <a:buSzPts val="3200"/>
              <a:buFont typeface="Century Gothic"/>
              <a:buNone/>
            </a:pPr>
            <a:r>
              <a:rPr b="1" i="0" lang="en-CA" sz="3200" u="none" cap="none" strike="noStrike">
                <a:solidFill>
                  <a:srgbClr val="FFFFFF"/>
                </a:solidFill>
                <a:latin typeface="Century Gothic"/>
                <a:ea typeface="Century Gothic"/>
                <a:cs typeface="Century Gothic"/>
                <a:sym typeface="Century Gothic"/>
              </a:rPr>
              <a:t>Opportunities for collaboration and supporting inclusion</a:t>
            </a:r>
            <a:endParaRPr b="1" i="0" sz="3200" u="none" cap="none" strike="noStrike">
              <a:solidFill>
                <a:srgbClr val="FFFFFF"/>
              </a:solidFill>
              <a:latin typeface="Century Gothic"/>
              <a:ea typeface="Century Gothic"/>
              <a:cs typeface="Century Gothic"/>
              <a:sym typeface="Century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7"/>
          <p:cNvSpPr txBox="1"/>
          <p:nvPr>
            <p:ph idx="1" type="body"/>
          </p:nvPr>
        </p:nvSpPr>
        <p:spPr>
          <a:xfrm>
            <a:off x="1862401" y="1499617"/>
            <a:ext cx="8089721" cy="4215765"/>
          </a:xfrm>
          <a:prstGeom prst="rect">
            <a:avLst/>
          </a:prstGeom>
          <a:noFill/>
          <a:ln>
            <a:noFill/>
          </a:ln>
        </p:spPr>
        <p:txBody>
          <a:bodyPr anchorCtr="0" anchor="t" bIns="45700" lIns="91425" spcFirstLastPara="1" rIns="91425" wrap="square" tIns="45700">
            <a:normAutofit fontScale="92500" lnSpcReduction="10000"/>
          </a:bodyPr>
          <a:lstStyle/>
          <a:p>
            <a:pPr indent="-385763" lvl="0" marL="385763" rtl="0" algn="l">
              <a:lnSpc>
                <a:spcPct val="90000"/>
              </a:lnSpc>
              <a:spcBef>
                <a:spcPts val="0"/>
              </a:spcBef>
              <a:spcAft>
                <a:spcPts val="0"/>
              </a:spcAft>
              <a:buClr>
                <a:schemeClr val="dk1"/>
              </a:buClr>
              <a:buSzPct val="100000"/>
              <a:buFont typeface="Calibri"/>
              <a:buAutoNum type="arabicPeriod"/>
            </a:pPr>
            <a:r>
              <a:rPr lang="en-CA" sz="2400"/>
              <a:t>Close the gap in access to finance</a:t>
            </a:r>
            <a:endParaRPr/>
          </a:p>
          <a:p>
            <a:pPr indent="-385763" lvl="0" marL="385763" rtl="0" algn="l">
              <a:lnSpc>
                <a:spcPct val="90000"/>
              </a:lnSpc>
              <a:spcBef>
                <a:spcPts val="1450"/>
              </a:spcBef>
              <a:spcAft>
                <a:spcPts val="0"/>
              </a:spcAft>
              <a:buClr>
                <a:schemeClr val="dk1"/>
              </a:buClr>
              <a:buSzPct val="100000"/>
              <a:buFont typeface="Calibri"/>
              <a:buAutoNum type="arabicPeriod"/>
            </a:pPr>
            <a:r>
              <a:rPr lang="en-CA" sz="2400"/>
              <a:t>Build the export and trading capacity of SMEs, youth-led business in the AfCFTA </a:t>
            </a:r>
            <a:endParaRPr/>
          </a:p>
          <a:p>
            <a:pPr indent="-385763" lvl="0" marL="385763" rtl="0" algn="l">
              <a:lnSpc>
                <a:spcPct val="90000"/>
              </a:lnSpc>
              <a:spcBef>
                <a:spcPts val="1450"/>
              </a:spcBef>
              <a:spcAft>
                <a:spcPts val="0"/>
              </a:spcAft>
              <a:buClr>
                <a:schemeClr val="dk1"/>
              </a:buClr>
              <a:buSzPct val="100000"/>
              <a:buFont typeface="Calibri"/>
              <a:buAutoNum type="arabicPeriod"/>
            </a:pPr>
            <a:r>
              <a:rPr lang="en-CA" sz="2400"/>
              <a:t>Support youth and SME participation in regional value chains, corporate supply chains and public procurement </a:t>
            </a:r>
            <a:endParaRPr/>
          </a:p>
          <a:p>
            <a:pPr indent="-385763" lvl="0" marL="385763" rtl="0" algn="l">
              <a:lnSpc>
                <a:spcPct val="90000"/>
              </a:lnSpc>
              <a:spcBef>
                <a:spcPts val="1450"/>
              </a:spcBef>
              <a:spcAft>
                <a:spcPts val="0"/>
              </a:spcAft>
              <a:buClr>
                <a:schemeClr val="dk1"/>
              </a:buClr>
              <a:buSzPct val="100000"/>
              <a:buFont typeface="Calibri"/>
              <a:buAutoNum type="arabicPeriod"/>
            </a:pPr>
            <a:r>
              <a:rPr lang="en-CA" sz="2400"/>
              <a:t>Streamline border procedures to incentivise formalisation, implement STRs</a:t>
            </a:r>
            <a:endParaRPr/>
          </a:p>
          <a:p>
            <a:pPr indent="-385763" lvl="0" marL="385763" rtl="0" algn="l">
              <a:lnSpc>
                <a:spcPct val="90000"/>
              </a:lnSpc>
              <a:spcBef>
                <a:spcPts val="1450"/>
              </a:spcBef>
              <a:spcAft>
                <a:spcPts val="0"/>
              </a:spcAft>
              <a:buClr>
                <a:schemeClr val="dk1"/>
              </a:buClr>
              <a:buSzPct val="100000"/>
              <a:buFont typeface="Calibri"/>
              <a:buAutoNum type="arabicPeriod"/>
            </a:pPr>
            <a:r>
              <a:rPr lang="en-CA" sz="2400"/>
              <a:t>Close the digital divide and leverage youth innovation to support participation in e-commerce and digital trade solutions </a:t>
            </a:r>
            <a:endParaRPr/>
          </a:p>
          <a:p>
            <a:pPr indent="-385763" lvl="0" marL="385763" rtl="0" algn="l">
              <a:lnSpc>
                <a:spcPct val="90000"/>
              </a:lnSpc>
              <a:spcBef>
                <a:spcPts val="1450"/>
              </a:spcBef>
              <a:spcAft>
                <a:spcPts val="0"/>
              </a:spcAft>
              <a:buClr>
                <a:schemeClr val="dk1"/>
              </a:buClr>
              <a:buSzPct val="100000"/>
              <a:buFont typeface="Calibri"/>
              <a:buAutoNum type="arabicPeriod"/>
            </a:pPr>
            <a:r>
              <a:rPr lang="en-CA" sz="2400"/>
              <a:t>Plan innovative AfCFTA sensitization among stakeholder groups and inclusion of diverse voices in national implementation efforts</a:t>
            </a:r>
            <a:endParaRPr/>
          </a:p>
        </p:txBody>
      </p:sp>
      <p:sp>
        <p:nvSpPr>
          <p:cNvPr id="198" name="Google Shape;198;p7"/>
          <p:cNvSpPr/>
          <p:nvPr/>
        </p:nvSpPr>
        <p:spPr>
          <a:xfrm>
            <a:off x="-132413" y="120770"/>
            <a:ext cx="12456826" cy="749141"/>
          </a:xfrm>
          <a:prstGeom prst="roundRect">
            <a:avLst>
              <a:gd fmla="val 16667" name="adj"/>
            </a:avLst>
          </a:prstGeom>
          <a:solidFill>
            <a:srgbClr val="1F3864"/>
          </a:solidFill>
          <a:ln>
            <a:noFill/>
          </a:ln>
        </p:spPr>
        <p:txBody>
          <a:bodyPr anchorCtr="0" anchor="ctr" bIns="91425" lIns="91425" spcFirstLastPara="1" rIns="91425" wrap="square" tIns="91425">
            <a:spAutoFit/>
          </a:bodyPr>
          <a:lstStyle/>
          <a:p>
            <a:pPr indent="0" lvl="0" marL="357188" marR="0" rtl="0" algn="ctr">
              <a:lnSpc>
                <a:spcPct val="100000"/>
              </a:lnSpc>
              <a:spcBef>
                <a:spcPts val="0"/>
              </a:spcBef>
              <a:spcAft>
                <a:spcPts val="0"/>
              </a:spcAft>
              <a:buClr>
                <a:srgbClr val="FFFFFF"/>
              </a:buClr>
              <a:buSzPts val="3200"/>
              <a:buFont typeface="Century Gothic"/>
              <a:buNone/>
            </a:pPr>
            <a:r>
              <a:rPr b="1" i="0" lang="en-CA" sz="3200" u="none" cap="none" strike="noStrike">
                <a:solidFill>
                  <a:srgbClr val="FFFFFF"/>
                </a:solidFill>
                <a:latin typeface="Century Gothic"/>
                <a:ea typeface="Century Gothic"/>
                <a:cs typeface="Century Gothic"/>
                <a:sym typeface="Century Gothic"/>
              </a:rPr>
              <a:t>Policy Actions for Inclusive AfCFTA Implementaiton</a:t>
            </a:r>
            <a:endParaRPr b="1" i="0" sz="3200" u="none" cap="none" strike="noStrike">
              <a:solidFill>
                <a:srgbClr val="FFFFFF"/>
              </a:solidFill>
              <a:latin typeface="Century Gothic"/>
              <a:ea typeface="Century Gothic"/>
              <a:cs typeface="Century Gothic"/>
              <a:sym typeface="Century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p8"/>
          <p:cNvSpPr/>
          <p:nvPr/>
        </p:nvSpPr>
        <p:spPr>
          <a:xfrm>
            <a:off x="3884613" y="3082636"/>
            <a:ext cx="4422775" cy="846386"/>
          </a:xfrm>
          <a:prstGeom prst="rect">
            <a:avLst/>
          </a:prstGeom>
          <a:noFill/>
          <a:ln>
            <a:noFill/>
          </a:ln>
        </p:spPr>
        <p:txBody>
          <a:bodyPr anchorCtr="0" anchor="t" bIns="0" lIns="0" spcFirstLastPara="1" rIns="0" wrap="square" tIns="0">
            <a:spAutoFit/>
          </a:bodyPr>
          <a:lstStyle/>
          <a:p>
            <a:pPr indent="12700" lvl="0" marL="0" marR="0" rtl="0" algn="ctr">
              <a:lnSpc>
                <a:spcPct val="100000"/>
              </a:lnSpc>
              <a:spcBef>
                <a:spcPts val="0"/>
              </a:spcBef>
              <a:spcAft>
                <a:spcPts val="0"/>
              </a:spcAft>
              <a:buClr>
                <a:srgbClr val="000000"/>
              </a:buClr>
              <a:buSzPts val="5500"/>
              <a:buFont typeface="Calibri"/>
              <a:buNone/>
            </a:pPr>
            <a:r>
              <a:rPr b="1" i="0" lang="en-CA" sz="5500" u="none" cap="none" strike="noStrike">
                <a:solidFill>
                  <a:srgbClr val="000000"/>
                </a:solidFill>
                <a:latin typeface="Calibri"/>
                <a:ea typeface="Calibri"/>
                <a:cs typeface="Calibri"/>
                <a:sym typeface="Calibri"/>
              </a:rPr>
              <a:t>THANK YOU!</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ATPC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2020-05-04T06:53:11Z</dcterms:created>
  <dc:creator>Nadia H</dc:creator>
</cp:coreProperties>
</file>