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5"/>
  </p:notesMasterIdLst>
  <p:sldIdLst>
    <p:sldId id="256" r:id="rId5"/>
    <p:sldId id="690" r:id="rId6"/>
    <p:sldId id="1332" r:id="rId7"/>
    <p:sldId id="650" r:id="rId8"/>
    <p:sldId id="1333" r:id="rId9"/>
    <p:sldId id="1330" r:id="rId10"/>
    <p:sldId id="680" r:id="rId11"/>
    <p:sldId id="496" r:id="rId12"/>
    <p:sldId id="682" r:id="rId13"/>
    <p:sldId id="685" r:id="rId14"/>
    <p:sldId id="696" r:id="rId15"/>
    <p:sldId id="495" r:id="rId16"/>
    <p:sldId id="698" r:id="rId17"/>
    <p:sldId id="701" r:id="rId18"/>
    <p:sldId id="314" r:id="rId19"/>
    <p:sldId id="674" r:id="rId20"/>
    <p:sldId id="1331" r:id="rId21"/>
    <p:sldId id="293" r:id="rId22"/>
    <p:sldId id="1334" r:id="rId23"/>
    <p:sldId id="25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D53E52-88F5-4D65-9F42-6E9D6215559C}">
          <p14:sldIdLst>
            <p14:sldId id="256"/>
            <p14:sldId id="690"/>
            <p14:sldId id="1332"/>
            <p14:sldId id="650"/>
            <p14:sldId id="1333"/>
            <p14:sldId id="1330"/>
            <p14:sldId id="680"/>
            <p14:sldId id="496"/>
            <p14:sldId id="682"/>
            <p14:sldId id="685"/>
            <p14:sldId id="696"/>
            <p14:sldId id="495"/>
            <p14:sldId id="698"/>
            <p14:sldId id="701"/>
            <p14:sldId id="314"/>
            <p14:sldId id="674"/>
            <p14:sldId id="1331"/>
            <p14:sldId id="293"/>
            <p14:sldId id="1334"/>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7" autoAdjust="0"/>
    <p:restoredTop sz="81076" autoAdjust="0"/>
  </p:normalViewPr>
  <p:slideViewPr>
    <p:cSldViewPr snapToGrid="0">
      <p:cViewPr varScale="1">
        <p:scale>
          <a:sx n="51" d="100"/>
          <a:sy n="51" d="100"/>
        </p:scale>
        <p:origin x="12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34124-2381-47D3-A51D-FBDEBDBB249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CA"/>
        </a:p>
      </dgm:t>
    </dgm:pt>
    <dgm:pt modelId="{EA2977DA-7527-41C3-8171-8478391C2E1E}">
      <dgm:prSet phldrT="[Text]" custT="1"/>
      <dgm:spPr>
        <a:solidFill>
          <a:schemeClr val="accent6">
            <a:lumMod val="60000"/>
            <a:lumOff val="40000"/>
          </a:schemeClr>
        </a:solidFill>
        <a:ln>
          <a:solidFill>
            <a:schemeClr val="accent6">
              <a:lumMod val="40000"/>
              <a:lumOff val="60000"/>
            </a:schemeClr>
          </a:solidFill>
        </a:ln>
      </dgm:spPr>
      <dgm:t>
        <a:bodyPr/>
        <a:lstStyle/>
        <a:p>
          <a:pPr>
            <a:buFont typeface="Calibri" panose="020F0502020204030204" pitchFamily="34" charset="0"/>
            <a:buChar char="-"/>
          </a:pPr>
          <a:r>
            <a:rPr lang="en-CA" sz="2400" dirty="0">
              <a:latin typeface="Calibri" panose="020F0502020204030204" pitchFamily="34" charset="0"/>
              <a:ea typeface="Calibri" panose="020F0502020204030204" pitchFamily="34" charset="0"/>
              <a:cs typeface="Times New Roman" panose="02020603050405020304" pitchFamily="18" charset="0"/>
            </a:rPr>
            <a:t>Access to wider markets</a:t>
          </a:r>
          <a:endParaRPr lang="en-CA" sz="2400" dirty="0"/>
        </a:p>
      </dgm:t>
    </dgm:pt>
    <dgm:pt modelId="{879D35A1-3867-4E64-8E85-49B968965599}" type="parTrans" cxnId="{FD8FFB62-1B46-4F15-A8A0-D3678F8E3307}">
      <dgm:prSet/>
      <dgm:spPr/>
      <dgm:t>
        <a:bodyPr/>
        <a:lstStyle/>
        <a:p>
          <a:endParaRPr lang="en-CA" sz="1600"/>
        </a:p>
      </dgm:t>
    </dgm:pt>
    <dgm:pt modelId="{D59E051A-85B2-4144-817F-8FC1A000251E}" type="sibTrans" cxnId="{FD8FFB62-1B46-4F15-A8A0-D3678F8E3307}">
      <dgm:prSet custT="1"/>
      <dgm:spPr/>
      <dgm:t>
        <a:bodyPr/>
        <a:lstStyle/>
        <a:p>
          <a:endParaRPr lang="en-CA" sz="2400"/>
        </a:p>
      </dgm:t>
    </dgm:pt>
    <dgm:pt modelId="{2BB42588-FA14-478A-9F7F-A8732C0C736F}">
      <dgm:prSet custT="1"/>
      <dgm:spPr>
        <a:solidFill>
          <a:schemeClr val="accent2">
            <a:lumMod val="40000"/>
            <a:lumOff val="60000"/>
          </a:schemeClr>
        </a:solidFill>
      </dgm:spPr>
      <dgm:t>
        <a:bodyPr/>
        <a:lstStyle/>
        <a:p>
          <a:r>
            <a:rPr lang="en-CA" sz="2400">
              <a:latin typeface="Calibri" panose="020F0502020204030204" pitchFamily="34" charset="0"/>
              <a:ea typeface="Calibri" panose="020F0502020204030204" pitchFamily="34" charset="0"/>
              <a:cs typeface="Times New Roman" panose="02020603050405020304" pitchFamily="18" charset="0"/>
            </a:rPr>
            <a:t>Makes investments worthwhile</a:t>
          </a:r>
          <a:endParaRPr lang="en-CA" sz="2400" dirty="0">
            <a:latin typeface="Calibri" panose="020F0502020204030204" pitchFamily="34" charset="0"/>
            <a:ea typeface="Calibri" panose="020F0502020204030204" pitchFamily="34" charset="0"/>
            <a:cs typeface="Times New Roman" panose="02020603050405020304" pitchFamily="18" charset="0"/>
          </a:endParaRPr>
        </a:p>
      </dgm:t>
    </dgm:pt>
    <dgm:pt modelId="{DB4CAD16-32A4-493A-B578-959E83B3BABA}" type="parTrans" cxnId="{41CDA462-1141-48D9-833E-C0E92EBDD491}">
      <dgm:prSet/>
      <dgm:spPr/>
      <dgm:t>
        <a:bodyPr/>
        <a:lstStyle/>
        <a:p>
          <a:endParaRPr lang="en-CA" sz="1600"/>
        </a:p>
      </dgm:t>
    </dgm:pt>
    <dgm:pt modelId="{6794E09B-57D7-45C0-A136-853C3DEEFEE1}" type="sibTrans" cxnId="{41CDA462-1141-48D9-833E-C0E92EBDD491}">
      <dgm:prSet custT="1"/>
      <dgm:spPr/>
      <dgm:t>
        <a:bodyPr/>
        <a:lstStyle/>
        <a:p>
          <a:endParaRPr lang="en-CA" sz="2400"/>
        </a:p>
      </dgm:t>
    </dgm:pt>
    <dgm:pt modelId="{610E6211-DA37-4AD3-B659-131B8DB5382D}">
      <dgm:prSet custT="1"/>
      <dgm:spPr>
        <a:solidFill>
          <a:schemeClr val="accent5">
            <a:lumMod val="40000"/>
            <a:lumOff val="60000"/>
          </a:schemeClr>
        </a:solidFill>
      </dgm:spPr>
      <dgm:t>
        <a:bodyPr/>
        <a:lstStyle/>
        <a:p>
          <a:r>
            <a:rPr lang="en-CA" sz="2400">
              <a:latin typeface="Calibri" panose="020F0502020204030204" pitchFamily="34" charset="0"/>
              <a:ea typeface="Calibri" panose="020F0502020204030204" pitchFamily="34" charset="0"/>
              <a:cs typeface="Times New Roman" panose="02020603050405020304" pitchFamily="18" charset="0"/>
            </a:rPr>
            <a:t>Drives industrialisation</a:t>
          </a:r>
          <a:endParaRPr lang="en-CA" sz="2400" dirty="0">
            <a:latin typeface="Calibri" panose="020F0502020204030204" pitchFamily="34" charset="0"/>
            <a:ea typeface="Calibri" panose="020F0502020204030204" pitchFamily="34" charset="0"/>
            <a:cs typeface="Times New Roman" panose="02020603050405020304" pitchFamily="18" charset="0"/>
          </a:endParaRPr>
        </a:p>
      </dgm:t>
    </dgm:pt>
    <dgm:pt modelId="{045107A1-B148-482F-B077-6B65F9810466}" type="parTrans" cxnId="{B1710307-DED8-433F-9EDD-7AB3F2A15B5A}">
      <dgm:prSet/>
      <dgm:spPr/>
      <dgm:t>
        <a:bodyPr/>
        <a:lstStyle/>
        <a:p>
          <a:endParaRPr lang="en-CA" sz="1600"/>
        </a:p>
      </dgm:t>
    </dgm:pt>
    <dgm:pt modelId="{7340450E-6149-44A4-A9A0-5D61325BFDE2}" type="sibTrans" cxnId="{B1710307-DED8-433F-9EDD-7AB3F2A15B5A}">
      <dgm:prSet custT="1"/>
      <dgm:spPr/>
      <dgm:t>
        <a:bodyPr/>
        <a:lstStyle/>
        <a:p>
          <a:endParaRPr lang="en-CA" sz="2400"/>
        </a:p>
      </dgm:t>
    </dgm:pt>
    <dgm:pt modelId="{8CB86311-6391-494E-927C-4CB7096053B0}">
      <dgm:prSet custT="1"/>
      <dgm:spPr>
        <a:solidFill>
          <a:srgbClr val="7030A0"/>
        </a:solidFill>
      </dgm:spPr>
      <dgm:t>
        <a:bodyPr/>
        <a:lstStyle/>
        <a:p>
          <a:r>
            <a:rPr lang="en-CA" sz="2400" dirty="0">
              <a:latin typeface="Calibri" panose="020F0502020204030204" pitchFamily="34" charset="0"/>
              <a:ea typeface="Calibri" panose="020F0502020204030204" pitchFamily="34" charset="0"/>
              <a:cs typeface="Times New Roman" panose="02020603050405020304" pitchFamily="18" charset="0"/>
            </a:rPr>
            <a:t>Expands sectors</a:t>
          </a:r>
        </a:p>
      </dgm:t>
    </dgm:pt>
    <dgm:pt modelId="{236D756B-C423-41E2-B079-D85E29395ACF}" type="parTrans" cxnId="{5FE9AE00-882D-4316-BDDB-6F0CF5B23677}">
      <dgm:prSet/>
      <dgm:spPr/>
      <dgm:t>
        <a:bodyPr/>
        <a:lstStyle/>
        <a:p>
          <a:endParaRPr lang="en-CA" sz="1600"/>
        </a:p>
      </dgm:t>
    </dgm:pt>
    <dgm:pt modelId="{76DCC7FB-AC19-42FC-ACAF-46029052B175}" type="sibTrans" cxnId="{5FE9AE00-882D-4316-BDDB-6F0CF5B23677}">
      <dgm:prSet custT="1"/>
      <dgm:spPr/>
      <dgm:t>
        <a:bodyPr/>
        <a:lstStyle/>
        <a:p>
          <a:endParaRPr lang="en-CA" sz="2400"/>
        </a:p>
      </dgm:t>
    </dgm:pt>
    <dgm:pt modelId="{2C05B9B8-1C6A-441D-BF54-031FB66C7EAB}">
      <dgm:prSet custT="1"/>
      <dgm:spPr/>
      <dgm:t>
        <a:bodyPr/>
        <a:lstStyle/>
        <a:p>
          <a:r>
            <a:rPr lang="en-CA" sz="2400" dirty="0">
              <a:latin typeface="Calibri" panose="020F0502020204030204" pitchFamily="34" charset="0"/>
              <a:ea typeface="Calibri" panose="020F0502020204030204" pitchFamily="34" charset="0"/>
              <a:cs typeface="Times New Roman" panose="02020603050405020304" pitchFamily="18" charset="0"/>
            </a:rPr>
            <a:t>Develops regional value chains</a:t>
          </a:r>
        </a:p>
      </dgm:t>
    </dgm:pt>
    <dgm:pt modelId="{EFB9DCF8-3ACA-4D22-ABA5-CA32B19CB493}" type="parTrans" cxnId="{4A14A24F-85A3-477C-A935-46340FD0E1B9}">
      <dgm:prSet/>
      <dgm:spPr/>
      <dgm:t>
        <a:bodyPr/>
        <a:lstStyle/>
        <a:p>
          <a:endParaRPr lang="en-CA" sz="1600"/>
        </a:p>
      </dgm:t>
    </dgm:pt>
    <dgm:pt modelId="{F9D3D49E-DD46-4EC8-B7A7-5673863E2766}" type="sibTrans" cxnId="{4A14A24F-85A3-477C-A935-46340FD0E1B9}">
      <dgm:prSet/>
      <dgm:spPr/>
      <dgm:t>
        <a:bodyPr/>
        <a:lstStyle/>
        <a:p>
          <a:endParaRPr lang="en-CA" sz="1600"/>
        </a:p>
      </dgm:t>
    </dgm:pt>
    <dgm:pt modelId="{4E67085D-5966-427D-B24B-5643C4D22157}" type="pres">
      <dgm:prSet presAssocID="{E8D34124-2381-47D3-A51D-FBDEBDBB2490}" presName="outerComposite" presStyleCnt="0">
        <dgm:presLayoutVars>
          <dgm:chMax val="5"/>
          <dgm:dir/>
          <dgm:resizeHandles val="exact"/>
        </dgm:presLayoutVars>
      </dgm:prSet>
      <dgm:spPr/>
    </dgm:pt>
    <dgm:pt modelId="{E98B72CD-88F6-4C1C-BA26-C7AA1B897803}" type="pres">
      <dgm:prSet presAssocID="{E8D34124-2381-47D3-A51D-FBDEBDBB2490}" presName="dummyMaxCanvas" presStyleCnt="0">
        <dgm:presLayoutVars/>
      </dgm:prSet>
      <dgm:spPr/>
    </dgm:pt>
    <dgm:pt modelId="{42E77350-7D9A-4116-B211-2E74CFD2C640}" type="pres">
      <dgm:prSet presAssocID="{E8D34124-2381-47D3-A51D-FBDEBDBB2490}" presName="FiveNodes_1" presStyleLbl="node1" presStyleIdx="0" presStyleCnt="5">
        <dgm:presLayoutVars>
          <dgm:bulletEnabled val="1"/>
        </dgm:presLayoutVars>
      </dgm:prSet>
      <dgm:spPr/>
    </dgm:pt>
    <dgm:pt modelId="{64C641F5-366E-49C5-90B1-1462CF0CAAFE}" type="pres">
      <dgm:prSet presAssocID="{E8D34124-2381-47D3-A51D-FBDEBDBB2490}" presName="FiveNodes_2" presStyleLbl="node1" presStyleIdx="1" presStyleCnt="5">
        <dgm:presLayoutVars>
          <dgm:bulletEnabled val="1"/>
        </dgm:presLayoutVars>
      </dgm:prSet>
      <dgm:spPr/>
    </dgm:pt>
    <dgm:pt modelId="{3FC28E2E-DD7E-4148-B18B-B1C114B1197E}" type="pres">
      <dgm:prSet presAssocID="{E8D34124-2381-47D3-A51D-FBDEBDBB2490}" presName="FiveNodes_3" presStyleLbl="node1" presStyleIdx="2" presStyleCnt="5">
        <dgm:presLayoutVars>
          <dgm:bulletEnabled val="1"/>
        </dgm:presLayoutVars>
      </dgm:prSet>
      <dgm:spPr/>
    </dgm:pt>
    <dgm:pt modelId="{D44EDF73-1B45-453B-B7BB-53D385780714}" type="pres">
      <dgm:prSet presAssocID="{E8D34124-2381-47D3-A51D-FBDEBDBB2490}" presName="FiveNodes_4" presStyleLbl="node1" presStyleIdx="3" presStyleCnt="5">
        <dgm:presLayoutVars>
          <dgm:bulletEnabled val="1"/>
        </dgm:presLayoutVars>
      </dgm:prSet>
      <dgm:spPr/>
    </dgm:pt>
    <dgm:pt modelId="{4468C85C-103B-45C0-BC72-0DD63DDEE5A1}" type="pres">
      <dgm:prSet presAssocID="{E8D34124-2381-47D3-A51D-FBDEBDBB2490}" presName="FiveNodes_5" presStyleLbl="node1" presStyleIdx="4" presStyleCnt="5">
        <dgm:presLayoutVars>
          <dgm:bulletEnabled val="1"/>
        </dgm:presLayoutVars>
      </dgm:prSet>
      <dgm:spPr/>
    </dgm:pt>
    <dgm:pt modelId="{38DBD7E6-230A-4B4F-891F-DDB59D975D58}" type="pres">
      <dgm:prSet presAssocID="{E8D34124-2381-47D3-A51D-FBDEBDBB2490}" presName="FiveConn_1-2" presStyleLbl="fgAccFollowNode1" presStyleIdx="0" presStyleCnt="4">
        <dgm:presLayoutVars>
          <dgm:bulletEnabled val="1"/>
        </dgm:presLayoutVars>
      </dgm:prSet>
      <dgm:spPr/>
    </dgm:pt>
    <dgm:pt modelId="{00218023-4153-479A-9B7F-A6D20E7E8D8A}" type="pres">
      <dgm:prSet presAssocID="{E8D34124-2381-47D3-A51D-FBDEBDBB2490}" presName="FiveConn_2-3" presStyleLbl="fgAccFollowNode1" presStyleIdx="1" presStyleCnt="4">
        <dgm:presLayoutVars>
          <dgm:bulletEnabled val="1"/>
        </dgm:presLayoutVars>
      </dgm:prSet>
      <dgm:spPr/>
    </dgm:pt>
    <dgm:pt modelId="{BF90149D-5B1F-44DC-8287-8AA088DB8D49}" type="pres">
      <dgm:prSet presAssocID="{E8D34124-2381-47D3-A51D-FBDEBDBB2490}" presName="FiveConn_3-4" presStyleLbl="fgAccFollowNode1" presStyleIdx="2" presStyleCnt="4">
        <dgm:presLayoutVars>
          <dgm:bulletEnabled val="1"/>
        </dgm:presLayoutVars>
      </dgm:prSet>
      <dgm:spPr/>
    </dgm:pt>
    <dgm:pt modelId="{3F5F783F-EFCC-4D0E-A10C-3946CC82C6EA}" type="pres">
      <dgm:prSet presAssocID="{E8D34124-2381-47D3-A51D-FBDEBDBB2490}" presName="FiveConn_4-5" presStyleLbl="fgAccFollowNode1" presStyleIdx="3" presStyleCnt="4">
        <dgm:presLayoutVars>
          <dgm:bulletEnabled val="1"/>
        </dgm:presLayoutVars>
      </dgm:prSet>
      <dgm:spPr/>
    </dgm:pt>
    <dgm:pt modelId="{58C594F0-0713-4835-A0C1-630B592C1106}" type="pres">
      <dgm:prSet presAssocID="{E8D34124-2381-47D3-A51D-FBDEBDBB2490}" presName="FiveNodes_1_text" presStyleLbl="node1" presStyleIdx="4" presStyleCnt="5">
        <dgm:presLayoutVars>
          <dgm:bulletEnabled val="1"/>
        </dgm:presLayoutVars>
      </dgm:prSet>
      <dgm:spPr/>
    </dgm:pt>
    <dgm:pt modelId="{0C3548AF-C0A7-4450-B77C-BCAE1EFFF25D}" type="pres">
      <dgm:prSet presAssocID="{E8D34124-2381-47D3-A51D-FBDEBDBB2490}" presName="FiveNodes_2_text" presStyleLbl="node1" presStyleIdx="4" presStyleCnt="5">
        <dgm:presLayoutVars>
          <dgm:bulletEnabled val="1"/>
        </dgm:presLayoutVars>
      </dgm:prSet>
      <dgm:spPr/>
    </dgm:pt>
    <dgm:pt modelId="{F6500914-67C0-4294-9F21-C4511063879B}" type="pres">
      <dgm:prSet presAssocID="{E8D34124-2381-47D3-A51D-FBDEBDBB2490}" presName="FiveNodes_3_text" presStyleLbl="node1" presStyleIdx="4" presStyleCnt="5">
        <dgm:presLayoutVars>
          <dgm:bulletEnabled val="1"/>
        </dgm:presLayoutVars>
      </dgm:prSet>
      <dgm:spPr/>
    </dgm:pt>
    <dgm:pt modelId="{252CF613-1F88-4965-A4F9-8A4292EEC66E}" type="pres">
      <dgm:prSet presAssocID="{E8D34124-2381-47D3-A51D-FBDEBDBB2490}" presName="FiveNodes_4_text" presStyleLbl="node1" presStyleIdx="4" presStyleCnt="5">
        <dgm:presLayoutVars>
          <dgm:bulletEnabled val="1"/>
        </dgm:presLayoutVars>
      </dgm:prSet>
      <dgm:spPr/>
    </dgm:pt>
    <dgm:pt modelId="{443B4B33-B69D-4C4A-8180-365A326EEB11}" type="pres">
      <dgm:prSet presAssocID="{E8D34124-2381-47D3-A51D-FBDEBDBB2490}" presName="FiveNodes_5_text" presStyleLbl="node1" presStyleIdx="4" presStyleCnt="5">
        <dgm:presLayoutVars>
          <dgm:bulletEnabled val="1"/>
        </dgm:presLayoutVars>
      </dgm:prSet>
      <dgm:spPr/>
    </dgm:pt>
  </dgm:ptLst>
  <dgm:cxnLst>
    <dgm:cxn modelId="{5FE9AE00-882D-4316-BDDB-6F0CF5B23677}" srcId="{E8D34124-2381-47D3-A51D-FBDEBDBB2490}" destId="{8CB86311-6391-494E-927C-4CB7096053B0}" srcOrd="3" destOrd="0" parTransId="{236D756B-C423-41E2-B079-D85E29395ACF}" sibTransId="{76DCC7FB-AC19-42FC-ACAF-46029052B175}"/>
    <dgm:cxn modelId="{89D4AF00-6276-443D-BADE-1585DFF126D5}" type="presOf" srcId="{8CB86311-6391-494E-927C-4CB7096053B0}" destId="{D44EDF73-1B45-453B-B7BB-53D385780714}" srcOrd="0" destOrd="0" presId="urn:microsoft.com/office/officeart/2005/8/layout/vProcess5"/>
    <dgm:cxn modelId="{B1710307-DED8-433F-9EDD-7AB3F2A15B5A}" srcId="{E8D34124-2381-47D3-A51D-FBDEBDBB2490}" destId="{610E6211-DA37-4AD3-B659-131B8DB5382D}" srcOrd="2" destOrd="0" parTransId="{045107A1-B148-482F-B077-6B65F9810466}" sibTransId="{7340450E-6149-44A4-A9A0-5D61325BFDE2}"/>
    <dgm:cxn modelId="{40AB1F15-4061-44F4-8835-8A36FFE7FCA6}" type="presOf" srcId="{2BB42588-FA14-478A-9F7F-A8732C0C736F}" destId="{64C641F5-366E-49C5-90B1-1462CF0CAAFE}" srcOrd="0" destOrd="0" presId="urn:microsoft.com/office/officeart/2005/8/layout/vProcess5"/>
    <dgm:cxn modelId="{35E2251D-CE2F-4E49-8644-492D4B24AB5E}" type="presOf" srcId="{76DCC7FB-AC19-42FC-ACAF-46029052B175}" destId="{3F5F783F-EFCC-4D0E-A10C-3946CC82C6EA}" srcOrd="0" destOrd="0" presId="urn:microsoft.com/office/officeart/2005/8/layout/vProcess5"/>
    <dgm:cxn modelId="{84925623-3851-4EF8-8810-35E8219EFB11}" type="presOf" srcId="{7340450E-6149-44A4-A9A0-5D61325BFDE2}" destId="{BF90149D-5B1F-44DC-8287-8AA088DB8D49}" srcOrd="0" destOrd="0" presId="urn:microsoft.com/office/officeart/2005/8/layout/vProcess5"/>
    <dgm:cxn modelId="{36B3AB25-C402-4A6A-B8BE-A1229A03A444}" type="presOf" srcId="{2BB42588-FA14-478A-9F7F-A8732C0C736F}" destId="{0C3548AF-C0A7-4450-B77C-BCAE1EFFF25D}" srcOrd="1" destOrd="0" presId="urn:microsoft.com/office/officeart/2005/8/layout/vProcess5"/>
    <dgm:cxn modelId="{159DAE36-9008-41F2-80A7-DBECD3314E08}" type="presOf" srcId="{6794E09B-57D7-45C0-A136-853C3DEEFEE1}" destId="{00218023-4153-479A-9B7F-A6D20E7E8D8A}" srcOrd="0" destOrd="0" presId="urn:microsoft.com/office/officeart/2005/8/layout/vProcess5"/>
    <dgm:cxn modelId="{41CDA462-1141-48D9-833E-C0E92EBDD491}" srcId="{E8D34124-2381-47D3-A51D-FBDEBDBB2490}" destId="{2BB42588-FA14-478A-9F7F-A8732C0C736F}" srcOrd="1" destOrd="0" parTransId="{DB4CAD16-32A4-493A-B578-959E83B3BABA}" sibTransId="{6794E09B-57D7-45C0-A136-853C3DEEFEE1}"/>
    <dgm:cxn modelId="{41D9B762-A436-4155-9A76-F5EB6C06EE60}" type="presOf" srcId="{D59E051A-85B2-4144-817F-8FC1A000251E}" destId="{38DBD7E6-230A-4B4F-891F-DDB59D975D58}" srcOrd="0" destOrd="0" presId="urn:microsoft.com/office/officeart/2005/8/layout/vProcess5"/>
    <dgm:cxn modelId="{FD8FFB62-1B46-4F15-A8A0-D3678F8E3307}" srcId="{E8D34124-2381-47D3-A51D-FBDEBDBB2490}" destId="{EA2977DA-7527-41C3-8171-8478391C2E1E}" srcOrd="0" destOrd="0" parTransId="{879D35A1-3867-4E64-8E85-49B968965599}" sibTransId="{D59E051A-85B2-4144-817F-8FC1A000251E}"/>
    <dgm:cxn modelId="{BD4EB263-EEA2-4BCD-80B5-9FD6EBF625A5}" type="presOf" srcId="{EA2977DA-7527-41C3-8171-8478391C2E1E}" destId="{58C594F0-0713-4835-A0C1-630B592C1106}" srcOrd="1" destOrd="0" presId="urn:microsoft.com/office/officeart/2005/8/layout/vProcess5"/>
    <dgm:cxn modelId="{B4AE454C-75F7-4902-844B-640963254467}" type="presOf" srcId="{2C05B9B8-1C6A-441D-BF54-031FB66C7EAB}" destId="{443B4B33-B69D-4C4A-8180-365A326EEB11}" srcOrd="1" destOrd="0" presId="urn:microsoft.com/office/officeart/2005/8/layout/vProcess5"/>
    <dgm:cxn modelId="{4A14A24F-85A3-477C-A935-46340FD0E1B9}" srcId="{E8D34124-2381-47D3-A51D-FBDEBDBB2490}" destId="{2C05B9B8-1C6A-441D-BF54-031FB66C7EAB}" srcOrd="4" destOrd="0" parTransId="{EFB9DCF8-3ACA-4D22-ABA5-CA32B19CB493}" sibTransId="{F9D3D49E-DD46-4EC8-B7A7-5673863E2766}"/>
    <dgm:cxn modelId="{BB3D4783-4471-4C34-A910-CE5E3046E78C}" type="presOf" srcId="{EA2977DA-7527-41C3-8171-8478391C2E1E}" destId="{42E77350-7D9A-4116-B211-2E74CFD2C640}" srcOrd="0" destOrd="0" presId="urn:microsoft.com/office/officeart/2005/8/layout/vProcess5"/>
    <dgm:cxn modelId="{006F8C8A-50B9-496B-9534-3491D4252987}" type="presOf" srcId="{2C05B9B8-1C6A-441D-BF54-031FB66C7EAB}" destId="{4468C85C-103B-45C0-BC72-0DD63DDEE5A1}" srcOrd="0" destOrd="0" presId="urn:microsoft.com/office/officeart/2005/8/layout/vProcess5"/>
    <dgm:cxn modelId="{7DD386B2-CDEE-4E36-9342-71D6CC2C752F}" type="presOf" srcId="{8CB86311-6391-494E-927C-4CB7096053B0}" destId="{252CF613-1F88-4965-A4F9-8A4292EEC66E}" srcOrd="1" destOrd="0" presId="urn:microsoft.com/office/officeart/2005/8/layout/vProcess5"/>
    <dgm:cxn modelId="{028B53D8-0BBA-4113-813C-E475F9F1B708}" type="presOf" srcId="{610E6211-DA37-4AD3-B659-131B8DB5382D}" destId="{3FC28E2E-DD7E-4148-B18B-B1C114B1197E}" srcOrd="0" destOrd="0" presId="urn:microsoft.com/office/officeart/2005/8/layout/vProcess5"/>
    <dgm:cxn modelId="{B01216F2-70FB-482B-B5D8-F020E0A7BCDD}" type="presOf" srcId="{610E6211-DA37-4AD3-B659-131B8DB5382D}" destId="{F6500914-67C0-4294-9F21-C4511063879B}" srcOrd="1" destOrd="0" presId="urn:microsoft.com/office/officeart/2005/8/layout/vProcess5"/>
    <dgm:cxn modelId="{00AD21F7-A21A-41F7-AE82-349CDBF7E9F7}" type="presOf" srcId="{E8D34124-2381-47D3-A51D-FBDEBDBB2490}" destId="{4E67085D-5966-427D-B24B-5643C4D22157}" srcOrd="0" destOrd="0" presId="urn:microsoft.com/office/officeart/2005/8/layout/vProcess5"/>
    <dgm:cxn modelId="{CDD9735C-BE0D-4721-9D0E-619D09C58AC8}" type="presParOf" srcId="{4E67085D-5966-427D-B24B-5643C4D22157}" destId="{E98B72CD-88F6-4C1C-BA26-C7AA1B897803}" srcOrd="0" destOrd="0" presId="urn:microsoft.com/office/officeart/2005/8/layout/vProcess5"/>
    <dgm:cxn modelId="{D23E6CA1-D235-4C8E-BE3C-F9ACAE3D0772}" type="presParOf" srcId="{4E67085D-5966-427D-B24B-5643C4D22157}" destId="{42E77350-7D9A-4116-B211-2E74CFD2C640}" srcOrd="1" destOrd="0" presId="urn:microsoft.com/office/officeart/2005/8/layout/vProcess5"/>
    <dgm:cxn modelId="{2F852253-538F-4010-AC30-02F8B5B75356}" type="presParOf" srcId="{4E67085D-5966-427D-B24B-5643C4D22157}" destId="{64C641F5-366E-49C5-90B1-1462CF0CAAFE}" srcOrd="2" destOrd="0" presId="urn:microsoft.com/office/officeart/2005/8/layout/vProcess5"/>
    <dgm:cxn modelId="{53DFADC9-34B7-4E8E-9D63-34B1D90D2C7B}" type="presParOf" srcId="{4E67085D-5966-427D-B24B-5643C4D22157}" destId="{3FC28E2E-DD7E-4148-B18B-B1C114B1197E}" srcOrd="3" destOrd="0" presId="urn:microsoft.com/office/officeart/2005/8/layout/vProcess5"/>
    <dgm:cxn modelId="{C7647085-7830-4D33-9A5E-6F9697F4AE68}" type="presParOf" srcId="{4E67085D-5966-427D-B24B-5643C4D22157}" destId="{D44EDF73-1B45-453B-B7BB-53D385780714}" srcOrd="4" destOrd="0" presId="urn:microsoft.com/office/officeart/2005/8/layout/vProcess5"/>
    <dgm:cxn modelId="{342241C6-C430-4789-B8EF-CCCA541025A1}" type="presParOf" srcId="{4E67085D-5966-427D-B24B-5643C4D22157}" destId="{4468C85C-103B-45C0-BC72-0DD63DDEE5A1}" srcOrd="5" destOrd="0" presId="urn:microsoft.com/office/officeart/2005/8/layout/vProcess5"/>
    <dgm:cxn modelId="{9A08B54E-DAE0-485F-A918-AABCCF65D73B}" type="presParOf" srcId="{4E67085D-5966-427D-B24B-5643C4D22157}" destId="{38DBD7E6-230A-4B4F-891F-DDB59D975D58}" srcOrd="6" destOrd="0" presId="urn:microsoft.com/office/officeart/2005/8/layout/vProcess5"/>
    <dgm:cxn modelId="{994A8DFD-FF23-4A82-ABED-4A97872B6548}" type="presParOf" srcId="{4E67085D-5966-427D-B24B-5643C4D22157}" destId="{00218023-4153-479A-9B7F-A6D20E7E8D8A}" srcOrd="7" destOrd="0" presId="urn:microsoft.com/office/officeart/2005/8/layout/vProcess5"/>
    <dgm:cxn modelId="{F3C21F9D-71ED-4E56-9606-F1476EC0DA9C}" type="presParOf" srcId="{4E67085D-5966-427D-B24B-5643C4D22157}" destId="{BF90149D-5B1F-44DC-8287-8AA088DB8D49}" srcOrd="8" destOrd="0" presId="urn:microsoft.com/office/officeart/2005/8/layout/vProcess5"/>
    <dgm:cxn modelId="{D2F1FA82-564D-431A-87E1-94A59BA4E23D}" type="presParOf" srcId="{4E67085D-5966-427D-B24B-5643C4D22157}" destId="{3F5F783F-EFCC-4D0E-A10C-3946CC82C6EA}" srcOrd="9" destOrd="0" presId="urn:microsoft.com/office/officeart/2005/8/layout/vProcess5"/>
    <dgm:cxn modelId="{A2CF65D0-E43D-4B6E-BE95-E5BE261069A8}" type="presParOf" srcId="{4E67085D-5966-427D-B24B-5643C4D22157}" destId="{58C594F0-0713-4835-A0C1-630B592C1106}" srcOrd="10" destOrd="0" presId="urn:microsoft.com/office/officeart/2005/8/layout/vProcess5"/>
    <dgm:cxn modelId="{9D4E4934-96EF-4AE9-B7B9-63CC2D4C1609}" type="presParOf" srcId="{4E67085D-5966-427D-B24B-5643C4D22157}" destId="{0C3548AF-C0A7-4450-B77C-BCAE1EFFF25D}" srcOrd="11" destOrd="0" presId="urn:microsoft.com/office/officeart/2005/8/layout/vProcess5"/>
    <dgm:cxn modelId="{35DC43A3-DABF-4619-8FB6-658217C46B7C}" type="presParOf" srcId="{4E67085D-5966-427D-B24B-5643C4D22157}" destId="{F6500914-67C0-4294-9F21-C4511063879B}" srcOrd="12" destOrd="0" presId="urn:microsoft.com/office/officeart/2005/8/layout/vProcess5"/>
    <dgm:cxn modelId="{A9E9E3D2-9FDA-4CB1-B5BB-2A988F30E4E3}" type="presParOf" srcId="{4E67085D-5966-427D-B24B-5643C4D22157}" destId="{252CF613-1F88-4965-A4F9-8A4292EEC66E}" srcOrd="13" destOrd="0" presId="urn:microsoft.com/office/officeart/2005/8/layout/vProcess5"/>
    <dgm:cxn modelId="{452639CD-5640-4748-B900-EF8753649602}" type="presParOf" srcId="{4E67085D-5966-427D-B24B-5643C4D22157}" destId="{443B4B33-B69D-4C4A-8180-365A326EEB1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F300E5-1A90-4CE5-95C1-6EB532B745BA}" type="doc">
      <dgm:prSet loTypeId="urn:diagrams.loki3.com/BracketList" loCatId="list" qsTypeId="urn:microsoft.com/office/officeart/2005/8/quickstyle/simple2" qsCatId="simple" csTypeId="urn:microsoft.com/office/officeart/2005/8/colors/accent1_2" csCatId="accent1" phldr="1"/>
      <dgm:spPr/>
      <dgm:t>
        <a:bodyPr/>
        <a:lstStyle/>
        <a:p>
          <a:endParaRPr lang="en-CA"/>
        </a:p>
      </dgm:t>
    </dgm:pt>
    <dgm:pt modelId="{683CF8BB-C8ED-44F5-B869-15CDBCC4D207}">
      <dgm:prSet phldrT="[Text]" custT="1"/>
      <dgm:spPr/>
      <dgm:t>
        <a:bodyPr/>
        <a:lstStyle/>
        <a:p>
          <a:endParaRPr lang="en-CA" sz="2800" dirty="0"/>
        </a:p>
      </dgm:t>
    </dgm:pt>
    <dgm:pt modelId="{05858C44-CB44-4F44-A0E8-9EAA63941028}" type="parTrans" cxnId="{132ACE1F-9984-4E8D-9C30-0A6C2B93689E}">
      <dgm:prSet/>
      <dgm:spPr/>
      <dgm:t>
        <a:bodyPr/>
        <a:lstStyle/>
        <a:p>
          <a:endParaRPr lang="en-CA" sz="1050"/>
        </a:p>
      </dgm:t>
    </dgm:pt>
    <dgm:pt modelId="{F7B44B80-9B17-4549-8730-9F846F803F23}" type="sibTrans" cxnId="{132ACE1F-9984-4E8D-9C30-0A6C2B93689E}">
      <dgm:prSet/>
      <dgm:spPr/>
      <dgm:t>
        <a:bodyPr/>
        <a:lstStyle/>
        <a:p>
          <a:endParaRPr lang="en-CA" sz="1050"/>
        </a:p>
      </dgm:t>
    </dgm:pt>
    <dgm:pt modelId="{FB3617EC-3A8C-4A0A-AB3B-1BF4E3802795}">
      <dgm:prSet phldrT="[Text]" custT="1"/>
      <dgm:spPr/>
      <dgm:t>
        <a:bodyPr/>
        <a:lstStyle/>
        <a:p>
          <a:endParaRPr lang="en-CA" sz="2800" dirty="0"/>
        </a:p>
      </dgm:t>
    </dgm:pt>
    <dgm:pt modelId="{51CCA8F7-7034-49A9-9FC5-893D67E01752}" type="parTrans" cxnId="{AC98BB41-8FBF-43C3-83AA-D68747496779}">
      <dgm:prSet/>
      <dgm:spPr/>
      <dgm:t>
        <a:bodyPr/>
        <a:lstStyle/>
        <a:p>
          <a:endParaRPr lang="en-CA" sz="1050"/>
        </a:p>
      </dgm:t>
    </dgm:pt>
    <dgm:pt modelId="{C18C16D4-1CCF-4EB7-93CF-89B441C203BD}" type="sibTrans" cxnId="{AC98BB41-8FBF-43C3-83AA-D68747496779}">
      <dgm:prSet/>
      <dgm:spPr/>
      <dgm:t>
        <a:bodyPr/>
        <a:lstStyle/>
        <a:p>
          <a:endParaRPr lang="en-CA" sz="1050"/>
        </a:p>
      </dgm:t>
    </dgm:pt>
    <dgm:pt modelId="{959202A9-1EC7-44FE-92B2-5399D76F1BA4}">
      <dgm:prSet phldrT="[Text]" custT="1"/>
      <dgm:spPr>
        <a:solidFill>
          <a:schemeClr val="accent6">
            <a:lumMod val="60000"/>
            <a:lumOff val="40000"/>
          </a:schemeClr>
        </a:solidFill>
      </dgm:spPr>
      <dgm:t>
        <a:bodyPr/>
        <a:lstStyle/>
        <a:p>
          <a:pPr>
            <a:buNone/>
          </a:pPr>
          <a:r>
            <a:rPr lang="en-CA" sz="2800" dirty="0"/>
            <a:t>Food security</a:t>
          </a:r>
        </a:p>
      </dgm:t>
    </dgm:pt>
    <dgm:pt modelId="{FA2ED66C-3CF5-469F-918E-449372157B4B}" type="parTrans" cxnId="{CDA36EC9-34C7-4666-ADC1-3722D4C7F470}">
      <dgm:prSet/>
      <dgm:spPr/>
      <dgm:t>
        <a:bodyPr/>
        <a:lstStyle/>
        <a:p>
          <a:endParaRPr lang="en-CA" sz="1050"/>
        </a:p>
      </dgm:t>
    </dgm:pt>
    <dgm:pt modelId="{D34997D0-8DF5-4F1E-A40B-6C6FA7B8FBAA}" type="sibTrans" cxnId="{CDA36EC9-34C7-4666-ADC1-3722D4C7F470}">
      <dgm:prSet/>
      <dgm:spPr/>
      <dgm:t>
        <a:bodyPr/>
        <a:lstStyle/>
        <a:p>
          <a:endParaRPr lang="en-CA" sz="1050"/>
        </a:p>
      </dgm:t>
    </dgm:pt>
    <dgm:pt modelId="{714269F7-0C25-458C-BF6E-B8C2AC74F192}">
      <dgm:prSet phldrT="[Text]" custT="1"/>
      <dgm:spPr/>
      <dgm:t>
        <a:bodyPr/>
        <a:lstStyle/>
        <a:p>
          <a:endParaRPr lang="en-CA" sz="2800" dirty="0"/>
        </a:p>
      </dgm:t>
    </dgm:pt>
    <dgm:pt modelId="{40E7A627-E8D5-4083-A268-AEA1CA44EF94}" type="parTrans" cxnId="{C0DCC1CC-8714-49C4-BECE-163207AD442C}">
      <dgm:prSet/>
      <dgm:spPr/>
      <dgm:t>
        <a:bodyPr/>
        <a:lstStyle/>
        <a:p>
          <a:endParaRPr lang="en-CA" sz="1050"/>
        </a:p>
      </dgm:t>
    </dgm:pt>
    <dgm:pt modelId="{F2A14B2B-41FD-4949-BBD0-96EB1A996486}" type="sibTrans" cxnId="{C0DCC1CC-8714-49C4-BECE-163207AD442C}">
      <dgm:prSet/>
      <dgm:spPr/>
      <dgm:t>
        <a:bodyPr/>
        <a:lstStyle/>
        <a:p>
          <a:endParaRPr lang="en-CA" sz="1050"/>
        </a:p>
      </dgm:t>
    </dgm:pt>
    <dgm:pt modelId="{848DBD76-DEF7-4C5D-8539-01236E3481DA}">
      <dgm:prSet phldrT="[Text]" custT="1"/>
      <dgm:spPr>
        <a:solidFill>
          <a:schemeClr val="accent2">
            <a:lumMod val="75000"/>
          </a:schemeClr>
        </a:solidFill>
      </dgm:spPr>
      <dgm:t>
        <a:bodyPr/>
        <a:lstStyle/>
        <a:p>
          <a:pPr>
            <a:buNone/>
          </a:pPr>
          <a:r>
            <a:rPr lang="en-CA" sz="2800" dirty="0"/>
            <a:t>Coherent trade policy</a:t>
          </a:r>
        </a:p>
      </dgm:t>
    </dgm:pt>
    <dgm:pt modelId="{881EA42C-A413-4FC1-955B-FF750B8290AC}" type="parTrans" cxnId="{834425E1-C1F2-4457-A735-D548E553C14A}">
      <dgm:prSet/>
      <dgm:spPr/>
      <dgm:t>
        <a:bodyPr/>
        <a:lstStyle/>
        <a:p>
          <a:endParaRPr lang="en-CA"/>
        </a:p>
      </dgm:t>
    </dgm:pt>
    <dgm:pt modelId="{5A808FAC-1F87-43C5-82D4-078C5FC3B606}" type="sibTrans" cxnId="{834425E1-C1F2-4457-A735-D548E553C14A}">
      <dgm:prSet/>
      <dgm:spPr/>
      <dgm:t>
        <a:bodyPr/>
        <a:lstStyle/>
        <a:p>
          <a:endParaRPr lang="en-CA"/>
        </a:p>
      </dgm:t>
    </dgm:pt>
    <dgm:pt modelId="{D911A00D-80E0-44C3-8B25-724A5188BACD}">
      <dgm:prSet phldrT="[Text]" custT="1"/>
      <dgm:spPr>
        <a:solidFill>
          <a:schemeClr val="accent4">
            <a:lumMod val="75000"/>
          </a:schemeClr>
        </a:solidFill>
      </dgm:spPr>
      <dgm:t>
        <a:bodyPr/>
        <a:lstStyle/>
        <a:p>
          <a:pPr>
            <a:buNone/>
          </a:pPr>
          <a:r>
            <a:rPr lang="en-CA" sz="2800" dirty="0"/>
            <a:t>Job creation</a:t>
          </a:r>
        </a:p>
      </dgm:t>
    </dgm:pt>
    <dgm:pt modelId="{FA687FA0-25C3-40C0-BBB2-9DD5ACE73D22}" type="parTrans" cxnId="{FD98C865-3F60-47F0-B5C3-944161C701C5}">
      <dgm:prSet/>
      <dgm:spPr/>
      <dgm:t>
        <a:bodyPr/>
        <a:lstStyle/>
        <a:p>
          <a:endParaRPr lang="en-CA"/>
        </a:p>
      </dgm:t>
    </dgm:pt>
    <dgm:pt modelId="{FB9B763F-7FF7-4391-8688-84401573DB76}" type="sibTrans" cxnId="{FD98C865-3F60-47F0-B5C3-944161C701C5}">
      <dgm:prSet/>
      <dgm:spPr/>
      <dgm:t>
        <a:bodyPr/>
        <a:lstStyle/>
        <a:p>
          <a:endParaRPr lang="en-CA"/>
        </a:p>
      </dgm:t>
    </dgm:pt>
    <dgm:pt modelId="{D6626A36-1644-4CD4-90C2-B5DB32CA3EB9}" type="pres">
      <dgm:prSet presAssocID="{70F300E5-1A90-4CE5-95C1-6EB532B745BA}" presName="Name0" presStyleCnt="0">
        <dgm:presLayoutVars>
          <dgm:dir/>
          <dgm:animLvl val="lvl"/>
          <dgm:resizeHandles val="exact"/>
        </dgm:presLayoutVars>
      </dgm:prSet>
      <dgm:spPr/>
    </dgm:pt>
    <dgm:pt modelId="{15A2AE74-1B5C-4034-B096-DA5F569979F8}" type="pres">
      <dgm:prSet presAssocID="{683CF8BB-C8ED-44F5-B869-15CDBCC4D207}" presName="linNode" presStyleCnt="0"/>
      <dgm:spPr/>
    </dgm:pt>
    <dgm:pt modelId="{9045CDF7-DC22-4919-9142-6EF696DCE406}" type="pres">
      <dgm:prSet presAssocID="{683CF8BB-C8ED-44F5-B869-15CDBCC4D207}" presName="parTx" presStyleLbl="revTx" presStyleIdx="0" presStyleCnt="3">
        <dgm:presLayoutVars>
          <dgm:chMax val="1"/>
          <dgm:bulletEnabled val="1"/>
        </dgm:presLayoutVars>
      </dgm:prSet>
      <dgm:spPr/>
    </dgm:pt>
    <dgm:pt modelId="{47771089-9D38-42FB-904D-461AE5277D98}" type="pres">
      <dgm:prSet presAssocID="{683CF8BB-C8ED-44F5-B869-15CDBCC4D207}" presName="bracket" presStyleLbl="parChTrans1D1" presStyleIdx="0" presStyleCnt="3"/>
      <dgm:spPr/>
    </dgm:pt>
    <dgm:pt modelId="{239788E6-2A55-4E88-BE30-B0820925B80C}" type="pres">
      <dgm:prSet presAssocID="{683CF8BB-C8ED-44F5-B869-15CDBCC4D207}" presName="spH" presStyleCnt="0"/>
      <dgm:spPr/>
    </dgm:pt>
    <dgm:pt modelId="{6DCCEC1C-4CA0-4132-AD1C-8CF77E5C69F6}" type="pres">
      <dgm:prSet presAssocID="{683CF8BB-C8ED-44F5-B869-15CDBCC4D207}" presName="desTx" presStyleLbl="node1" presStyleIdx="0" presStyleCnt="3">
        <dgm:presLayoutVars>
          <dgm:bulletEnabled val="1"/>
        </dgm:presLayoutVars>
      </dgm:prSet>
      <dgm:spPr>
        <a:prstGeom prst="roundRect">
          <a:avLst/>
        </a:prstGeom>
      </dgm:spPr>
    </dgm:pt>
    <dgm:pt modelId="{C06EF12B-231D-4F51-81EA-41A3A3E355C1}" type="pres">
      <dgm:prSet presAssocID="{F7B44B80-9B17-4549-8730-9F846F803F23}" presName="spV" presStyleCnt="0"/>
      <dgm:spPr/>
    </dgm:pt>
    <dgm:pt modelId="{DDD44765-70E2-4757-B7C5-61F17C851143}" type="pres">
      <dgm:prSet presAssocID="{FB3617EC-3A8C-4A0A-AB3B-1BF4E3802795}" presName="linNode" presStyleCnt="0"/>
      <dgm:spPr/>
    </dgm:pt>
    <dgm:pt modelId="{0FFAB3C1-1D74-44B2-B6A4-2B8C86EAFD8A}" type="pres">
      <dgm:prSet presAssocID="{FB3617EC-3A8C-4A0A-AB3B-1BF4E3802795}" presName="parTx" presStyleLbl="revTx" presStyleIdx="1" presStyleCnt="3">
        <dgm:presLayoutVars>
          <dgm:chMax val="1"/>
          <dgm:bulletEnabled val="1"/>
        </dgm:presLayoutVars>
      </dgm:prSet>
      <dgm:spPr/>
    </dgm:pt>
    <dgm:pt modelId="{EC56113C-7306-43A8-8FEF-C4BAC95B8ACB}" type="pres">
      <dgm:prSet presAssocID="{FB3617EC-3A8C-4A0A-AB3B-1BF4E3802795}" presName="bracket" presStyleLbl="parChTrans1D1" presStyleIdx="1" presStyleCnt="3"/>
      <dgm:spPr/>
    </dgm:pt>
    <dgm:pt modelId="{2509796A-BB59-484F-B85C-B57ADA805148}" type="pres">
      <dgm:prSet presAssocID="{FB3617EC-3A8C-4A0A-AB3B-1BF4E3802795}" presName="spH" presStyleCnt="0"/>
      <dgm:spPr/>
    </dgm:pt>
    <dgm:pt modelId="{2368AE36-588C-44ED-BBAB-ACCC397F401D}" type="pres">
      <dgm:prSet presAssocID="{FB3617EC-3A8C-4A0A-AB3B-1BF4E3802795}" presName="desTx" presStyleLbl="node1" presStyleIdx="1" presStyleCnt="3">
        <dgm:presLayoutVars>
          <dgm:bulletEnabled val="1"/>
        </dgm:presLayoutVars>
      </dgm:prSet>
      <dgm:spPr>
        <a:prstGeom prst="roundRect">
          <a:avLst/>
        </a:prstGeom>
      </dgm:spPr>
    </dgm:pt>
    <dgm:pt modelId="{3DD2BDB6-BF8C-464B-B7C8-AC153D8525AF}" type="pres">
      <dgm:prSet presAssocID="{C18C16D4-1CCF-4EB7-93CF-89B441C203BD}" presName="spV" presStyleCnt="0"/>
      <dgm:spPr/>
    </dgm:pt>
    <dgm:pt modelId="{B1174FB8-7637-488B-9C97-D834BBCF8360}" type="pres">
      <dgm:prSet presAssocID="{714269F7-0C25-458C-BF6E-B8C2AC74F192}" presName="linNode" presStyleCnt="0"/>
      <dgm:spPr/>
    </dgm:pt>
    <dgm:pt modelId="{E9088372-60CA-4BE0-9E7B-331F92012685}" type="pres">
      <dgm:prSet presAssocID="{714269F7-0C25-458C-BF6E-B8C2AC74F192}" presName="parTx" presStyleLbl="revTx" presStyleIdx="2" presStyleCnt="3">
        <dgm:presLayoutVars>
          <dgm:chMax val="1"/>
          <dgm:bulletEnabled val="1"/>
        </dgm:presLayoutVars>
      </dgm:prSet>
      <dgm:spPr/>
    </dgm:pt>
    <dgm:pt modelId="{75A84DE7-AC83-4F24-A285-F98CD2B1BA89}" type="pres">
      <dgm:prSet presAssocID="{714269F7-0C25-458C-BF6E-B8C2AC74F192}" presName="bracket" presStyleLbl="parChTrans1D1" presStyleIdx="2" presStyleCnt="3"/>
      <dgm:spPr/>
    </dgm:pt>
    <dgm:pt modelId="{41D22659-6B93-4F9F-9D33-973A2F737A45}" type="pres">
      <dgm:prSet presAssocID="{714269F7-0C25-458C-BF6E-B8C2AC74F192}" presName="spH" presStyleCnt="0"/>
      <dgm:spPr/>
    </dgm:pt>
    <dgm:pt modelId="{8E62409B-5165-4EEF-B058-83448B646BFF}" type="pres">
      <dgm:prSet presAssocID="{714269F7-0C25-458C-BF6E-B8C2AC74F192}" presName="desTx" presStyleLbl="node1" presStyleIdx="2" presStyleCnt="3">
        <dgm:presLayoutVars>
          <dgm:bulletEnabled val="1"/>
        </dgm:presLayoutVars>
      </dgm:prSet>
      <dgm:spPr>
        <a:prstGeom prst="roundRect">
          <a:avLst/>
        </a:prstGeom>
      </dgm:spPr>
    </dgm:pt>
  </dgm:ptLst>
  <dgm:cxnLst>
    <dgm:cxn modelId="{A117670D-D0F8-4679-B4BF-9454691D44DC}" type="presOf" srcId="{959202A9-1EC7-44FE-92B2-5399D76F1BA4}" destId="{8E62409B-5165-4EEF-B058-83448B646BFF}" srcOrd="0" destOrd="0" presId="urn:diagrams.loki3.com/BracketList"/>
    <dgm:cxn modelId="{132ACE1F-9984-4E8D-9C30-0A6C2B93689E}" srcId="{70F300E5-1A90-4CE5-95C1-6EB532B745BA}" destId="{683CF8BB-C8ED-44F5-B869-15CDBCC4D207}" srcOrd="0" destOrd="0" parTransId="{05858C44-CB44-4F44-A0E8-9EAA63941028}" sibTransId="{F7B44B80-9B17-4549-8730-9F846F803F23}"/>
    <dgm:cxn modelId="{AC98BB41-8FBF-43C3-83AA-D68747496779}" srcId="{70F300E5-1A90-4CE5-95C1-6EB532B745BA}" destId="{FB3617EC-3A8C-4A0A-AB3B-1BF4E3802795}" srcOrd="1" destOrd="0" parTransId="{51CCA8F7-7034-49A9-9FC5-893D67E01752}" sibTransId="{C18C16D4-1CCF-4EB7-93CF-89B441C203BD}"/>
    <dgm:cxn modelId="{FD98C865-3F60-47F0-B5C3-944161C701C5}" srcId="{683CF8BB-C8ED-44F5-B869-15CDBCC4D207}" destId="{D911A00D-80E0-44C3-8B25-724A5188BACD}" srcOrd="0" destOrd="0" parTransId="{FA687FA0-25C3-40C0-BBB2-9DD5ACE73D22}" sibTransId="{FB9B763F-7FF7-4391-8688-84401573DB76}"/>
    <dgm:cxn modelId="{106FF88A-12BA-4F37-A674-92FCC20E5EE2}" type="presOf" srcId="{714269F7-0C25-458C-BF6E-B8C2AC74F192}" destId="{E9088372-60CA-4BE0-9E7B-331F92012685}" srcOrd="0" destOrd="0" presId="urn:diagrams.loki3.com/BracketList"/>
    <dgm:cxn modelId="{F4357294-B0E2-48E3-A3AC-F12212FBE7D7}" type="presOf" srcId="{70F300E5-1A90-4CE5-95C1-6EB532B745BA}" destId="{D6626A36-1644-4CD4-90C2-B5DB32CA3EB9}" srcOrd="0" destOrd="0" presId="urn:diagrams.loki3.com/BracketList"/>
    <dgm:cxn modelId="{8EE1BDC5-6D28-4887-8478-72C44563F042}" type="presOf" srcId="{FB3617EC-3A8C-4A0A-AB3B-1BF4E3802795}" destId="{0FFAB3C1-1D74-44B2-B6A4-2B8C86EAFD8A}" srcOrd="0" destOrd="0" presId="urn:diagrams.loki3.com/BracketList"/>
    <dgm:cxn modelId="{CDA36EC9-34C7-4666-ADC1-3722D4C7F470}" srcId="{714269F7-0C25-458C-BF6E-B8C2AC74F192}" destId="{959202A9-1EC7-44FE-92B2-5399D76F1BA4}" srcOrd="0" destOrd="0" parTransId="{FA2ED66C-3CF5-469F-918E-449372157B4B}" sibTransId="{D34997D0-8DF5-4F1E-A40B-6C6FA7B8FBAA}"/>
    <dgm:cxn modelId="{C0DCC1CC-8714-49C4-BECE-163207AD442C}" srcId="{70F300E5-1A90-4CE5-95C1-6EB532B745BA}" destId="{714269F7-0C25-458C-BF6E-B8C2AC74F192}" srcOrd="2" destOrd="0" parTransId="{40E7A627-E8D5-4083-A268-AEA1CA44EF94}" sibTransId="{F2A14B2B-41FD-4949-BBD0-96EB1A996486}"/>
    <dgm:cxn modelId="{8DAE29DC-2BF3-4D5E-88FC-05951EA08683}" type="presOf" srcId="{683CF8BB-C8ED-44F5-B869-15CDBCC4D207}" destId="{9045CDF7-DC22-4919-9142-6EF696DCE406}" srcOrd="0" destOrd="0" presId="urn:diagrams.loki3.com/BracketList"/>
    <dgm:cxn modelId="{7CD224DE-F724-4BC5-8522-22560167696C}" type="presOf" srcId="{848DBD76-DEF7-4C5D-8539-01236E3481DA}" destId="{2368AE36-588C-44ED-BBAB-ACCC397F401D}" srcOrd="0" destOrd="0" presId="urn:diagrams.loki3.com/BracketList"/>
    <dgm:cxn modelId="{834425E1-C1F2-4457-A735-D548E553C14A}" srcId="{FB3617EC-3A8C-4A0A-AB3B-1BF4E3802795}" destId="{848DBD76-DEF7-4C5D-8539-01236E3481DA}" srcOrd="0" destOrd="0" parTransId="{881EA42C-A413-4FC1-955B-FF750B8290AC}" sibTransId="{5A808FAC-1F87-43C5-82D4-078C5FC3B606}"/>
    <dgm:cxn modelId="{AF19CDFE-DD12-4969-BBCE-CA273B32352E}" type="presOf" srcId="{D911A00D-80E0-44C3-8B25-724A5188BACD}" destId="{6DCCEC1C-4CA0-4132-AD1C-8CF77E5C69F6}" srcOrd="0" destOrd="0" presId="urn:diagrams.loki3.com/BracketList"/>
    <dgm:cxn modelId="{AF5E766F-AADF-422F-9B3D-B8105708FE17}" type="presParOf" srcId="{D6626A36-1644-4CD4-90C2-B5DB32CA3EB9}" destId="{15A2AE74-1B5C-4034-B096-DA5F569979F8}" srcOrd="0" destOrd="0" presId="urn:diagrams.loki3.com/BracketList"/>
    <dgm:cxn modelId="{A05A60A6-00EE-42C5-8636-CF28A5BBF9B2}" type="presParOf" srcId="{15A2AE74-1B5C-4034-B096-DA5F569979F8}" destId="{9045CDF7-DC22-4919-9142-6EF696DCE406}" srcOrd="0" destOrd="0" presId="urn:diagrams.loki3.com/BracketList"/>
    <dgm:cxn modelId="{E4EEBD99-1EB3-410D-B995-4B33E5C79C01}" type="presParOf" srcId="{15A2AE74-1B5C-4034-B096-DA5F569979F8}" destId="{47771089-9D38-42FB-904D-461AE5277D98}" srcOrd="1" destOrd="0" presId="urn:diagrams.loki3.com/BracketList"/>
    <dgm:cxn modelId="{7861B5A7-BD76-4F4C-B37D-291AB13FC854}" type="presParOf" srcId="{15A2AE74-1B5C-4034-B096-DA5F569979F8}" destId="{239788E6-2A55-4E88-BE30-B0820925B80C}" srcOrd="2" destOrd="0" presId="urn:diagrams.loki3.com/BracketList"/>
    <dgm:cxn modelId="{B2BE18FF-987E-4FF9-A37A-808BCFC84ABE}" type="presParOf" srcId="{15A2AE74-1B5C-4034-B096-DA5F569979F8}" destId="{6DCCEC1C-4CA0-4132-AD1C-8CF77E5C69F6}" srcOrd="3" destOrd="0" presId="urn:diagrams.loki3.com/BracketList"/>
    <dgm:cxn modelId="{832F9EA8-F6C6-44CC-B036-98D2297BFC63}" type="presParOf" srcId="{D6626A36-1644-4CD4-90C2-B5DB32CA3EB9}" destId="{C06EF12B-231D-4F51-81EA-41A3A3E355C1}" srcOrd="1" destOrd="0" presId="urn:diagrams.loki3.com/BracketList"/>
    <dgm:cxn modelId="{2207C05D-15F5-40DF-8D37-DE5488BA4B15}" type="presParOf" srcId="{D6626A36-1644-4CD4-90C2-B5DB32CA3EB9}" destId="{DDD44765-70E2-4757-B7C5-61F17C851143}" srcOrd="2" destOrd="0" presId="urn:diagrams.loki3.com/BracketList"/>
    <dgm:cxn modelId="{8F692DE5-05CD-4D37-9F43-5890B402C2DC}" type="presParOf" srcId="{DDD44765-70E2-4757-B7C5-61F17C851143}" destId="{0FFAB3C1-1D74-44B2-B6A4-2B8C86EAFD8A}" srcOrd="0" destOrd="0" presId="urn:diagrams.loki3.com/BracketList"/>
    <dgm:cxn modelId="{1132EC29-C624-43EB-A1DA-3690FED2E72F}" type="presParOf" srcId="{DDD44765-70E2-4757-B7C5-61F17C851143}" destId="{EC56113C-7306-43A8-8FEF-C4BAC95B8ACB}" srcOrd="1" destOrd="0" presId="urn:diagrams.loki3.com/BracketList"/>
    <dgm:cxn modelId="{72EB1939-F8C7-41E8-8717-EF7830DC9254}" type="presParOf" srcId="{DDD44765-70E2-4757-B7C5-61F17C851143}" destId="{2509796A-BB59-484F-B85C-B57ADA805148}" srcOrd="2" destOrd="0" presId="urn:diagrams.loki3.com/BracketList"/>
    <dgm:cxn modelId="{33A5B1CC-BC93-4A92-A55F-BFC753D0306A}" type="presParOf" srcId="{DDD44765-70E2-4757-B7C5-61F17C851143}" destId="{2368AE36-588C-44ED-BBAB-ACCC397F401D}" srcOrd="3" destOrd="0" presId="urn:diagrams.loki3.com/BracketList"/>
    <dgm:cxn modelId="{824CFE58-4DE6-4D9C-999D-1E0FD6A63EE1}" type="presParOf" srcId="{D6626A36-1644-4CD4-90C2-B5DB32CA3EB9}" destId="{3DD2BDB6-BF8C-464B-B7C8-AC153D8525AF}" srcOrd="3" destOrd="0" presId="urn:diagrams.loki3.com/BracketList"/>
    <dgm:cxn modelId="{FFCADB7C-2E60-449E-87C5-335766F407E0}" type="presParOf" srcId="{D6626A36-1644-4CD4-90C2-B5DB32CA3EB9}" destId="{B1174FB8-7637-488B-9C97-D834BBCF8360}" srcOrd="4" destOrd="0" presId="urn:diagrams.loki3.com/BracketList"/>
    <dgm:cxn modelId="{484DDCC8-75C5-47EA-AF11-3A493D39B6C5}" type="presParOf" srcId="{B1174FB8-7637-488B-9C97-D834BBCF8360}" destId="{E9088372-60CA-4BE0-9E7B-331F92012685}" srcOrd="0" destOrd="0" presId="urn:diagrams.loki3.com/BracketList"/>
    <dgm:cxn modelId="{7D33FCDF-60FB-4A1A-8820-3E12E820B2E1}" type="presParOf" srcId="{B1174FB8-7637-488B-9C97-D834BBCF8360}" destId="{75A84DE7-AC83-4F24-A285-F98CD2B1BA89}" srcOrd="1" destOrd="0" presId="urn:diagrams.loki3.com/BracketList"/>
    <dgm:cxn modelId="{F8D3CB1A-2416-4EC6-8A34-71581A0CF8D4}" type="presParOf" srcId="{B1174FB8-7637-488B-9C97-D834BBCF8360}" destId="{41D22659-6B93-4F9F-9D33-973A2F737A45}" srcOrd="2" destOrd="0" presId="urn:diagrams.loki3.com/BracketList"/>
    <dgm:cxn modelId="{DBAC83CB-57CD-48B5-9B64-D5DAFED3ED0A}" type="presParOf" srcId="{B1174FB8-7637-488B-9C97-D834BBCF8360}" destId="{8E62409B-5165-4EEF-B058-83448B646BFF}" srcOrd="3" destOrd="0" presId="urn:diagrams.loki3.com/Bracke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5EBD63-FA16-453E-A9E3-7028587F3B0D}" type="doc">
      <dgm:prSet loTypeId="urn:microsoft.com/office/officeart/2005/8/layout/chevron1" loCatId="process" qsTypeId="urn:microsoft.com/office/officeart/2005/8/quickstyle/simple1" qsCatId="simple" csTypeId="urn:microsoft.com/office/officeart/2005/8/colors/accent3_2" csCatId="accent3" phldr="1"/>
      <dgm:spPr/>
    </dgm:pt>
    <dgm:pt modelId="{54FC0868-3760-4A46-9F1C-0CA3707FDC75}">
      <dgm:prSet phldrT="[Text]" custT="1"/>
      <dgm:spPr/>
      <dgm:t>
        <a:bodyPr/>
        <a:lstStyle/>
        <a:p>
          <a:r>
            <a:rPr lang="en-CA" sz="2800" dirty="0"/>
            <a:t>Removal of Tariffs</a:t>
          </a:r>
        </a:p>
      </dgm:t>
    </dgm:pt>
    <dgm:pt modelId="{193B3A40-8848-45A1-A9C7-6CD9DAD1600E}" type="parTrans" cxnId="{CD4B997F-F120-43B9-85E0-96C1D142694A}">
      <dgm:prSet/>
      <dgm:spPr/>
      <dgm:t>
        <a:bodyPr/>
        <a:lstStyle/>
        <a:p>
          <a:endParaRPr lang="en-CA"/>
        </a:p>
      </dgm:t>
    </dgm:pt>
    <dgm:pt modelId="{0D45E812-4D54-4CA7-9AEB-2E7789416153}" type="sibTrans" cxnId="{CD4B997F-F120-43B9-85E0-96C1D142694A}">
      <dgm:prSet/>
      <dgm:spPr/>
      <dgm:t>
        <a:bodyPr/>
        <a:lstStyle/>
        <a:p>
          <a:endParaRPr lang="en-CA"/>
        </a:p>
      </dgm:t>
    </dgm:pt>
    <dgm:pt modelId="{6849E5B3-1926-4884-91B2-4F7317422F4B}">
      <dgm:prSet phldrT="[Text]" custT="1"/>
      <dgm:spPr/>
      <dgm:t>
        <a:bodyPr/>
        <a:lstStyle/>
        <a:p>
          <a:r>
            <a:rPr lang="en-CA" sz="2800" dirty="0"/>
            <a:t>Removal of Non-Tariff Barriers</a:t>
          </a:r>
        </a:p>
      </dgm:t>
    </dgm:pt>
    <dgm:pt modelId="{02BCF6E0-AEB7-48F4-B41E-8918B2765C3F}" type="parTrans" cxnId="{ED96BF74-DD36-47FC-90E7-1FC19425D268}">
      <dgm:prSet/>
      <dgm:spPr/>
      <dgm:t>
        <a:bodyPr/>
        <a:lstStyle/>
        <a:p>
          <a:endParaRPr lang="en-CA"/>
        </a:p>
      </dgm:t>
    </dgm:pt>
    <dgm:pt modelId="{DA945D62-6B78-4C69-8228-BCB679E1C754}" type="sibTrans" cxnId="{ED96BF74-DD36-47FC-90E7-1FC19425D268}">
      <dgm:prSet/>
      <dgm:spPr/>
      <dgm:t>
        <a:bodyPr/>
        <a:lstStyle/>
        <a:p>
          <a:endParaRPr lang="en-CA"/>
        </a:p>
      </dgm:t>
    </dgm:pt>
    <dgm:pt modelId="{101DBEE5-4A7B-4C94-9604-F17DB265C231}" type="pres">
      <dgm:prSet presAssocID="{385EBD63-FA16-453E-A9E3-7028587F3B0D}" presName="Name0" presStyleCnt="0">
        <dgm:presLayoutVars>
          <dgm:dir/>
          <dgm:animLvl val="lvl"/>
          <dgm:resizeHandles val="exact"/>
        </dgm:presLayoutVars>
      </dgm:prSet>
      <dgm:spPr/>
    </dgm:pt>
    <dgm:pt modelId="{5B98602B-8BE3-4FC1-9F15-8300723B7656}" type="pres">
      <dgm:prSet presAssocID="{54FC0868-3760-4A46-9F1C-0CA3707FDC75}" presName="parTxOnly" presStyleLbl="node1" presStyleIdx="0" presStyleCnt="2" custLinFactNeighborY="-1026">
        <dgm:presLayoutVars>
          <dgm:chMax val="0"/>
          <dgm:chPref val="0"/>
          <dgm:bulletEnabled val="1"/>
        </dgm:presLayoutVars>
      </dgm:prSet>
      <dgm:spPr/>
    </dgm:pt>
    <dgm:pt modelId="{D8BB33AB-A8F2-4D9D-9B2C-B53822068BA9}" type="pres">
      <dgm:prSet presAssocID="{0D45E812-4D54-4CA7-9AEB-2E7789416153}" presName="parTxOnlySpace" presStyleCnt="0"/>
      <dgm:spPr/>
    </dgm:pt>
    <dgm:pt modelId="{EAFBAACF-3832-4303-8CD2-942EFB416C63}" type="pres">
      <dgm:prSet presAssocID="{6849E5B3-1926-4884-91B2-4F7317422F4B}" presName="parTxOnly" presStyleLbl="node1" presStyleIdx="1" presStyleCnt="2">
        <dgm:presLayoutVars>
          <dgm:chMax val="0"/>
          <dgm:chPref val="0"/>
          <dgm:bulletEnabled val="1"/>
        </dgm:presLayoutVars>
      </dgm:prSet>
      <dgm:spPr/>
    </dgm:pt>
  </dgm:ptLst>
  <dgm:cxnLst>
    <dgm:cxn modelId="{24123B0A-63D2-41D0-A0D2-68F2904657A6}" type="presOf" srcId="{385EBD63-FA16-453E-A9E3-7028587F3B0D}" destId="{101DBEE5-4A7B-4C94-9604-F17DB265C231}" srcOrd="0" destOrd="0" presId="urn:microsoft.com/office/officeart/2005/8/layout/chevron1"/>
    <dgm:cxn modelId="{4ADA6D65-F275-471A-9D4F-F939F0A7930E}" type="presOf" srcId="{6849E5B3-1926-4884-91B2-4F7317422F4B}" destId="{EAFBAACF-3832-4303-8CD2-942EFB416C63}" srcOrd="0" destOrd="0" presId="urn:microsoft.com/office/officeart/2005/8/layout/chevron1"/>
    <dgm:cxn modelId="{ED96BF74-DD36-47FC-90E7-1FC19425D268}" srcId="{385EBD63-FA16-453E-A9E3-7028587F3B0D}" destId="{6849E5B3-1926-4884-91B2-4F7317422F4B}" srcOrd="1" destOrd="0" parTransId="{02BCF6E0-AEB7-48F4-B41E-8918B2765C3F}" sibTransId="{DA945D62-6B78-4C69-8228-BCB679E1C754}"/>
    <dgm:cxn modelId="{CD4B997F-F120-43B9-85E0-96C1D142694A}" srcId="{385EBD63-FA16-453E-A9E3-7028587F3B0D}" destId="{54FC0868-3760-4A46-9F1C-0CA3707FDC75}" srcOrd="0" destOrd="0" parTransId="{193B3A40-8848-45A1-A9C7-6CD9DAD1600E}" sibTransId="{0D45E812-4D54-4CA7-9AEB-2E7789416153}"/>
    <dgm:cxn modelId="{8A7CCD7F-9772-428C-A381-04148BB3C1C8}" type="presOf" srcId="{54FC0868-3760-4A46-9F1C-0CA3707FDC75}" destId="{5B98602B-8BE3-4FC1-9F15-8300723B7656}" srcOrd="0" destOrd="0" presId="urn:microsoft.com/office/officeart/2005/8/layout/chevron1"/>
    <dgm:cxn modelId="{A13A3270-89E6-4B7F-B7C1-A3A65D85BE71}" type="presParOf" srcId="{101DBEE5-4A7B-4C94-9604-F17DB265C231}" destId="{5B98602B-8BE3-4FC1-9F15-8300723B7656}" srcOrd="0" destOrd="0" presId="urn:microsoft.com/office/officeart/2005/8/layout/chevron1"/>
    <dgm:cxn modelId="{3C9A0401-E5A8-4892-BFDF-593372528C3C}" type="presParOf" srcId="{101DBEE5-4A7B-4C94-9604-F17DB265C231}" destId="{D8BB33AB-A8F2-4D9D-9B2C-B53822068BA9}" srcOrd="1" destOrd="0" presId="urn:microsoft.com/office/officeart/2005/8/layout/chevron1"/>
    <dgm:cxn modelId="{139ACCAB-60C1-4F77-9943-9F9700FB0D1E}" type="presParOf" srcId="{101DBEE5-4A7B-4C94-9604-F17DB265C231}" destId="{EAFBAACF-3832-4303-8CD2-942EFB416C63}" srcOrd="2"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77350-7D9A-4116-B211-2E74CFD2C640}">
      <dsp:nvSpPr>
        <dsp:cNvPr id="0" name=""/>
        <dsp:cNvSpPr/>
      </dsp:nvSpPr>
      <dsp:spPr>
        <a:xfrm>
          <a:off x="0" y="0"/>
          <a:ext cx="6258560" cy="817120"/>
        </a:xfrm>
        <a:prstGeom prst="roundRect">
          <a:avLst>
            <a:gd name="adj" fmla="val 10000"/>
          </a:avLst>
        </a:prstGeom>
        <a:solidFill>
          <a:schemeClr val="accent6">
            <a:lumMod val="60000"/>
            <a:lumOff val="4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Calibri" panose="020F0502020204030204" pitchFamily="34" charset="0"/>
            <a:buNone/>
          </a:pPr>
          <a:r>
            <a:rPr lang="en-CA" sz="2400" kern="1200" dirty="0">
              <a:latin typeface="Calibri" panose="020F0502020204030204" pitchFamily="34" charset="0"/>
              <a:ea typeface="Calibri" panose="020F0502020204030204" pitchFamily="34" charset="0"/>
              <a:cs typeface="Times New Roman" panose="02020603050405020304" pitchFamily="18" charset="0"/>
            </a:rPr>
            <a:t>Access to wider markets</a:t>
          </a:r>
          <a:endParaRPr lang="en-CA" sz="2400" kern="1200" dirty="0"/>
        </a:p>
      </dsp:txBody>
      <dsp:txXfrm>
        <a:off x="23933" y="23933"/>
        <a:ext cx="5281219" cy="769254"/>
      </dsp:txXfrm>
    </dsp:sp>
    <dsp:sp modelId="{64C641F5-366E-49C5-90B1-1462CF0CAAFE}">
      <dsp:nvSpPr>
        <dsp:cNvPr id="0" name=""/>
        <dsp:cNvSpPr/>
      </dsp:nvSpPr>
      <dsp:spPr>
        <a:xfrm>
          <a:off x="467360" y="930609"/>
          <a:ext cx="6258560" cy="817120"/>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latin typeface="Calibri" panose="020F0502020204030204" pitchFamily="34" charset="0"/>
              <a:ea typeface="Calibri" panose="020F0502020204030204" pitchFamily="34" charset="0"/>
              <a:cs typeface="Times New Roman" panose="02020603050405020304" pitchFamily="18" charset="0"/>
            </a:rPr>
            <a:t>Makes investments worthwhile</a:t>
          </a:r>
          <a:endParaRPr lang="en-CA" sz="24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491293" y="954542"/>
        <a:ext cx="5212205" cy="769254"/>
      </dsp:txXfrm>
    </dsp:sp>
    <dsp:sp modelId="{3FC28E2E-DD7E-4148-B18B-B1C114B1197E}">
      <dsp:nvSpPr>
        <dsp:cNvPr id="0" name=""/>
        <dsp:cNvSpPr/>
      </dsp:nvSpPr>
      <dsp:spPr>
        <a:xfrm>
          <a:off x="934719" y="1861219"/>
          <a:ext cx="6258560" cy="817120"/>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latin typeface="Calibri" panose="020F0502020204030204" pitchFamily="34" charset="0"/>
              <a:ea typeface="Calibri" panose="020F0502020204030204" pitchFamily="34" charset="0"/>
              <a:cs typeface="Times New Roman" panose="02020603050405020304" pitchFamily="18" charset="0"/>
            </a:rPr>
            <a:t>Drives industrialisation</a:t>
          </a:r>
          <a:endParaRPr lang="en-CA" sz="2400" kern="1200" dirty="0">
            <a:latin typeface="Calibri" panose="020F0502020204030204" pitchFamily="34" charset="0"/>
            <a:ea typeface="Calibri" panose="020F0502020204030204" pitchFamily="34" charset="0"/>
            <a:cs typeface="Times New Roman" panose="02020603050405020304" pitchFamily="18" charset="0"/>
          </a:endParaRPr>
        </a:p>
      </dsp:txBody>
      <dsp:txXfrm>
        <a:off x="958652" y="1885152"/>
        <a:ext cx="5212205" cy="769254"/>
      </dsp:txXfrm>
    </dsp:sp>
    <dsp:sp modelId="{D44EDF73-1B45-453B-B7BB-53D385780714}">
      <dsp:nvSpPr>
        <dsp:cNvPr id="0" name=""/>
        <dsp:cNvSpPr/>
      </dsp:nvSpPr>
      <dsp:spPr>
        <a:xfrm>
          <a:off x="1402079" y="2791828"/>
          <a:ext cx="6258560" cy="817120"/>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latin typeface="Calibri" panose="020F0502020204030204" pitchFamily="34" charset="0"/>
              <a:ea typeface="Calibri" panose="020F0502020204030204" pitchFamily="34" charset="0"/>
              <a:cs typeface="Times New Roman" panose="02020603050405020304" pitchFamily="18" charset="0"/>
            </a:rPr>
            <a:t>Expands sectors</a:t>
          </a:r>
        </a:p>
      </dsp:txBody>
      <dsp:txXfrm>
        <a:off x="1426012" y="2815761"/>
        <a:ext cx="5212205" cy="769254"/>
      </dsp:txXfrm>
    </dsp:sp>
    <dsp:sp modelId="{4468C85C-103B-45C0-BC72-0DD63DDEE5A1}">
      <dsp:nvSpPr>
        <dsp:cNvPr id="0" name=""/>
        <dsp:cNvSpPr/>
      </dsp:nvSpPr>
      <dsp:spPr>
        <a:xfrm>
          <a:off x="1869439" y="3722438"/>
          <a:ext cx="6258560" cy="8171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latin typeface="Calibri" panose="020F0502020204030204" pitchFamily="34" charset="0"/>
              <a:ea typeface="Calibri" panose="020F0502020204030204" pitchFamily="34" charset="0"/>
              <a:cs typeface="Times New Roman" panose="02020603050405020304" pitchFamily="18" charset="0"/>
            </a:rPr>
            <a:t>Develops regional value chains</a:t>
          </a:r>
        </a:p>
      </dsp:txBody>
      <dsp:txXfrm>
        <a:off x="1893372" y="3746371"/>
        <a:ext cx="5212205" cy="769254"/>
      </dsp:txXfrm>
    </dsp:sp>
    <dsp:sp modelId="{38DBD7E6-230A-4B4F-891F-DDB59D975D58}">
      <dsp:nvSpPr>
        <dsp:cNvPr id="0" name=""/>
        <dsp:cNvSpPr/>
      </dsp:nvSpPr>
      <dsp:spPr>
        <a:xfrm>
          <a:off x="5727431" y="596952"/>
          <a:ext cx="531128" cy="5311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a:off x="5846935" y="596952"/>
        <a:ext cx="292120" cy="399674"/>
      </dsp:txXfrm>
    </dsp:sp>
    <dsp:sp modelId="{00218023-4153-479A-9B7F-A6D20E7E8D8A}">
      <dsp:nvSpPr>
        <dsp:cNvPr id="0" name=""/>
        <dsp:cNvSpPr/>
      </dsp:nvSpPr>
      <dsp:spPr>
        <a:xfrm>
          <a:off x="6194791" y="1527561"/>
          <a:ext cx="531128" cy="5311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a:off x="6314295" y="1527561"/>
        <a:ext cx="292120" cy="399674"/>
      </dsp:txXfrm>
    </dsp:sp>
    <dsp:sp modelId="{BF90149D-5B1F-44DC-8287-8AA088DB8D49}">
      <dsp:nvSpPr>
        <dsp:cNvPr id="0" name=""/>
        <dsp:cNvSpPr/>
      </dsp:nvSpPr>
      <dsp:spPr>
        <a:xfrm>
          <a:off x="6662151" y="2444552"/>
          <a:ext cx="531128" cy="5311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a:off x="6781655" y="2444552"/>
        <a:ext cx="292120" cy="399674"/>
      </dsp:txXfrm>
    </dsp:sp>
    <dsp:sp modelId="{3F5F783F-EFCC-4D0E-A10C-3946CC82C6EA}">
      <dsp:nvSpPr>
        <dsp:cNvPr id="0" name=""/>
        <dsp:cNvSpPr/>
      </dsp:nvSpPr>
      <dsp:spPr>
        <a:xfrm>
          <a:off x="7129511" y="3384241"/>
          <a:ext cx="531128" cy="53112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CA" sz="2400" kern="1200"/>
        </a:p>
      </dsp:txBody>
      <dsp:txXfrm>
        <a:off x="7249015" y="3384241"/>
        <a:ext cx="292120" cy="399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5CDF7-DC22-4919-9142-6EF696DCE406}">
      <dsp:nvSpPr>
        <dsp:cNvPr id="0" name=""/>
        <dsp:cNvSpPr/>
      </dsp:nvSpPr>
      <dsp:spPr>
        <a:xfrm>
          <a:off x="0" y="305060"/>
          <a:ext cx="113925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endParaRPr lang="en-CA" sz="2800" kern="1200" dirty="0"/>
        </a:p>
      </dsp:txBody>
      <dsp:txXfrm>
        <a:off x="0" y="305060"/>
        <a:ext cx="1139253" cy="1287000"/>
      </dsp:txXfrm>
    </dsp:sp>
    <dsp:sp modelId="{47771089-9D38-42FB-904D-461AE5277D98}">
      <dsp:nvSpPr>
        <dsp:cNvPr id="0" name=""/>
        <dsp:cNvSpPr/>
      </dsp:nvSpPr>
      <dsp:spPr>
        <a:xfrm>
          <a:off x="1139252" y="305060"/>
          <a:ext cx="227850"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CCEC1C-4CA0-4132-AD1C-8CF77E5C69F6}">
      <dsp:nvSpPr>
        <dsp:cNvPr id="0" name=""/>
        <dsp:cNvSpPr/>
      </dsp:nvSpPr>
      <dsp:spPr>
        <a:xfrm>
          <a:off x="1458243" y="305060"/>
          <a:ext cx="3098768" cy="1287000"/>
        </a:xfrm>
        <a:prstGeom prst="roundRect">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None/>
          </a:pPr>
          <a:r>
            <a:rPr lang="en-CA" sz="2800" kern="1200" dirty="0"/>
            <a:t>Job creation</a:t>
          </a:r>
        </a:p>
      </dsp:txBody>
      <dsp:txXfrm>
        <a:off x="1521069" y="367886"/>
        <a:ext cx="2973116" cy="1161348"/>
      </dsp:txXfrm>
    </dsp:sp>
    <dsp:sp modelId="{0FFAB3C1-1D74-44B2-B6A4-2B8C86EAFD8A}">
      <dsp:nvSpPr>
        <dsp:cNvPr id="0" name=""/>
        <dsp:cNvSpPr/>
      </dsp:nvSpPr>
      <dsp:spPr>
        <a:xfrm>
          <a:off x="0" y="1826060"/>
          <a:ext cx="113925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endParaRPr lang="en-CA" sz="2800" kern="1200" dirty="0"/>
        </a:p>
      </dsp:txBody>
      <dsp:txXfrm>
        <a:off x="0" y="1826060"/>
        <a:ext cx="1139253" cy="1287000"/>
      </dsp:txXfrm>
    </dsp:sp>
    <dsp:sp modelId="{EC56113C-7306-43A8-8FEF-C4BAC95B8ACB}">
      <dsp:nvSpPr>
        <dsp:cNvPr id="0" name=""/>
        <dsp:cNvSpPr/>
      </dsp:nvSpPr>
      <dsp:spPr>
        <a:xfrm>
          <a:off x="1139252" y="1826060"/>
          <a:ext cx="227850"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68AE36-588C-44ED-BBAB-ACCC397F401D}">
      <dsp:nvSpPr>
        <dsp:cNvPr id="0" name=""/>
        <dsp:cNvSpPr/>
      </dsp:nvSpPr>
      <dsp:spPr>
        <a:xfrm>
          <a:off x="1458243" y="1826060"/>
          <a:ext cx="3098768" cy="1287000"/>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None/>
          </a:pPr>
          <a:r>
            <a:rPr lang="en-CA" sz="2800" kern="1200" dirty="0"/>
            <a:t>Coherent trade policy</a:t>
          </a:r>
        </a:p>
      </dsp:txBody>
      <dsp:txXfrm>
        <a:off x="1521069" y="1888886"/>
        <a:ext cx="2973116" cy="1161348"/>
      </dsp:txXfrm>
    </dsp:sp>
    <dsp:sp modelId="{E9088372-60CA-4BE0-9E7B-331F92012685}">
      <dsp:nvSpPr>
        <dsp:cNvPr id="0" name=""/>
        <dsp:cNvSpPr/>
      </dsp:nvSpPr>
      <dsp:spPr>
        <a:xfrm>
          <a:off x="0" y="3347060"/>
          <a:ext cx="113925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endParaRPr lang="en-CA" sz="2800" kern="1200" dirty="0"/>
        </a:p>
      </dsp:txBody>
      <dsp:txXfrm>
        <a:off x="0" y="3347060"/>
        <a:ext cx="1139253" cy="1287000"/>
      </dsp:txXfrm>
    </dsp:sp>
    <dsp:sp modelId="{75A84DE7-AC83-4F24-A285-F98CD2B1BA89}">
      <dsp:nvSpPr>
        <dsp:cNvPr id="0" name=""/>
        <dsp:cNvSpPr/>
      </dsp:nvSpPr>
      <dsp:spPr>
        <a:xfrm>
          <a:off x="1139252" y="3347060"/>
          <a:ext cx="227850"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62409B-5165-4EEF-B058-83448B646BFF}">
      <dsp:nvSpPr>
        <dsp:cNvPr id="0" name=""/>
        <dsp:cNvSpPr/>
      </dsp:nvSpPr>
      <dsp:spPr>
        <a:xfrm>
          <a:off x="1458243" y="3347060"/>
          <a:ext cx="3098768" cy="1287000"/>
        </a:xfrm>
        <a:prstGeom prst="round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None/>
          </a:pPr>
          <a:r>
            <a:rPr lang="en-CA" sz="2800" kern="1200" dirty="0"/>
            <a:t>Food security</a:t>
          </a:r>
        </a:p>
      </dsp:txBody>
      <dsp:txXfrm>
        <a:off x="1521069" y="3409886"/>
        <a:ext cx="2973116" cy="1161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8602B-8BE3-4FC1-9F15-8300723B7656}">
      <dsp:nvSpPr>
        <dsp:cNvPr id="0" name=""/>
        <dsp:cNvSpPr/>
      </dsp:nvSpPr>
      <dsp:spPr>
        <a:xfrm>
          <a:off x="8490" y="0"/>
          <a:ext cx="5075445" cy="74914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CA" sz="2800" kern="1200" dirty="0"/>
            <a:t>Removal of Tariffs</a:t>
          </a:r>
        </a:p>
      </dsp:txBody>
      <dsp:txXfrm>
        <a:off x="383061" y="0"/>
        <a:ext cx="4326304" cy="749141"/>
      </dsp:txXfrm>
    </dsp:sp>
    <dsp:sp modelId="{EAFBAACF-3832-4303-8CD2-942EFB416C63}">
      <dsp:nvSpPr>
        <dsp:cNvPr id="0" name=""/>
        <dsp:cNvSpPr/>
      </dsp:nvSpPr>
      <dsp:spPr>
        <a:xfrm>
          <a:off x="4576391" y="0"/>
          <a:ext cx="5075445" cy="74914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CA" sz="2800" kern="1200" dirty="0"/>
            <a:t>Removal of Non-Tariff Barriers</a:t>
          </a:r>
        </a:p>
      </dsp:txBody>
      <dsp:txXfrm>
        <a:off x="4950962" y="0"/>
        <a:ext cx="4326304" cy="7491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B3DA9-2C9F-40EB-A269-C7132EA97701}" type="datetimeFigureOut">
              <a:rPr lang="en-CA" smtClean="0"/>
              <a:t>2022-04-22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EA3AD-8276-459B-BEF2-317722D3DA2E}" type="slidenum">
              <a:rPr lang="en-CA" smtClean="0"/>
              <a:t>‹#›</a:t>
            </a:fld>
            <a:endParaRPr lang="en-CA"/>
          </a:p>
        </p:txBody>
      </p:sp>
    </p:spTree>
    <p:extLst>
      <p:ext uri="{BB962C8B-B14F-4D97-AF65-F5344CB8AC3E}">
        <p14:creationId xmlns:p14="http://schemas.microsoft.com/office/powerpoint/2010/main" val="194797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3481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9EA3AD-8276-459B-BEF2-317722D3DA2E}" type="slidenum">
              <a:rPr lang="en-CA" smtClean="0"/>
              <a:t>4</a:t>
            </a:fld>
            <a:endParaRPr lang="en-CA"/>
          </a:p>
        </p:txBody>
      </p:sp>
    </p:spTree>
    <p:extLst>
      <p:ext uri="{BB962C8B-B14F-4D97-AF65-F5344CB8AC3E}">
        <p14:creationId xmlns:p14="http://schemas.microsoft.com/office/powerpoint/2010/main" val="226664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0456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0761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9EA3AD-8276-459B-BEF2-317722D3DA2E}" type="slidenum">
              <a:rPr lang="en-CA" smtClean="0"/>
              <a:t>12</a:t>
            </a:fld>
            <a:endParaRPr lang="en-CA"/>
          </a:p>
        </p:txBody>
      </p:sp>
    </p:spTree>
    <p:extLst>
      <p:ext uri="{BB962C8B-B14F-4D97-AF65-F5344CB8AC3E}">
        <p14:creationId xmlns:p14="http://schemas.microsoft.com/office/powerpoint/2010/main" val="334003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9632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E9EA3AD-8276-459B-BEF2-317722D3DA2E}" type="slidenum">
              <a:rPr lang="en-CA" smtClean="0"/>
              <a:t>16</a:t>
            </a:fld>
            <a:endParaRPr lang="en-CA"/>
          </a:p>
        </p:txBody>
      </p:sp>
    </p:spTree>
    <p:extLst>
      <p:ext uri="{BB962C8B-B14F-4D97-AF65-F5344CB8AC3E}">
        <p14:creationId xmlns:p14="http://schemas.microsoft.com/office/powerpoint/2010/main" val="2816764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4" indent="0">
              <a:spcBef>
                <a:spcPts val="300"/>
              </a:spcBef>
              <a:spcAft>
                <a:spcPts val="600"/>
              </a:spcAft>
              <a:buFont typeface="Arial" panose="020B0604020202020204" pitchFamily="34" charset="0"/>
              <a:buNone/>
            </a:pPr>
            <a:endParaRPr lang="en-CA" sz="12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26DC74-1EC6-4B53-B378-039FE0DA12B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414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p:nvPicPr>
        <p:blipFill rotWithShape="1">
          <a:blip r:embed="rId3"/>
          <a:srcRect b="8520"/>
          <a:stretch/>
        </p:blipFill>
        <p:spPr>
          <a:xfrm>
            <a:off x="711901" y="5222368"/>
            <a:ext cx="2638951"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p:nvPicPr>
        <p:blipFill>
          <a:blip r:embed="rId4"/>
          <a:stretch>
            <a:fillRect/>
          </a:stretch>
        </p:blipFill>
        <p:spPr>
          <a:xfrm>
            <a:off x="529501" y="433951"/>
            <a:ext cx="4376100" cy="378701"/>
          </a:xfrm>
          <a:prstGeom prst="rect">
            <a:avLst/>
          </a:prstGeom>
        </p:spPr>
      </p:pic>
    </p:spTree>
    <p:extLst>
      <p:ext uri="{BB962C8B-B14F-4D97-AF65-F5344CB8AC3E}">
        <p14:creationId xmlns:p14="http://schemas.microsoft.com/office/powerpoint/2010/main" val="100099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97631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44546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61697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A4665-1760-4F3A-92D1-288D66200B7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BC0C37F-883F-4C6C-A74E-D991E29677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DD2498-0F65-4B32-9783-0518026DEACB}"/>
              </a:ext>
            </a:extLst>
          </p:cNvPr>
          <p:cNvSpPr>
            <a:spLocks noGrp="1"/>
          </p:cNvSpPr>
          <p:nvPr>
            <p:ph type="dt" sz="half" idx="10"/>
          </p:nvPr>
        </p:nvSpPr>
        <p:spPr/>
        <p:txBody>
          <a:bodyPr/>
          <a:lstStyle/>
          <a:p>
            <a:fld id="{2479F143-24BC-4727-8860-65D6AFD17712}" type="datetimeFigureOut">
              <a:rPr lang="en-CA" smtClean="0"/>
              <a:t>2022-04-22</a:t>
            </a:fld>
            <a:endParaRPr lang="en-CA"/>
          </a:p>
        </p:txBody>
      </p:sp>
      <p:sp>
        <p:nvSpPr>
          <p:cNvPr id="5" name="Footer Placeholder 4">
            <a:extLst>
              <a:ext uri="{FF2B5EF4-FFF2-40B4-BE49-F238E27FC236}">
                <a16:creationId xmlns:a16="http://schemas.microsoft.com/office/drawing/2014/main" id="{804BB37F-CA26-4E6A-AD62-CCD56B0D85D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EE3FAC8-FCCB-4551-9DC9-23560DB9BD5C}"/>
              </a:ext>
            </a:extLst>
          </p:cNvPr>
          <p:cNvSpPr>
            <a:spLocks noGrp="1"/>
          </p:cNvSpPr>
          <p:nvPr>
            <p:ph type="sldNum" sz="quarter" idx="12"/>
          </p:nvPr>
        </p:nvSpPr>
        <p:spPr/>
        <p:txBody>
          <a:bodyPr/>
          <a:lstStyle/>
          <a:p>
            <a:fld id="{63546293-7AF9-4CEB-881A-C1DB749311D5}" type="slidenum">
              <a:rPr lang="en-CA" smtClean="0"/>
              <a:t>‹#›</a:t>
            </a:fld>
            <a:endParaRPr lang="en-CA"/>
          </a:p>
        </p:txBody>
      </p:sp>
    </p:spTree>
    <p:extLst>
      <p:ext uri="{BB962C8B-B14F-4D97-AF65-F5344CB8AC3E}">
        <p14:creationId xmlns:p14="http://schemas.microsoft.com/office/powerpoint/2010/main" val="10345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58317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uneca.org/sites/default/files/keymessageanddocuments/en_afcfta-infographics-11.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uneca.org/atpc" TargetMode="External"/><Relationship Id="rId1" Type="http://schemas.openxmlformats.org/officeDocument/2006/relationships/slideLayout" Target="../slideLayouts/slideLayout3.xml"/><Relationship Id="rId4" Type="http://schemas.openxmlformats.org/officeDocument/2006/relationships/hyperlink" Target="mailto:girma6@u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15A1C3C-7B19-4795-A010-811F57604C85}"/>
              </a:ext>
            </a:extLst>
          </p:cNvPr>
          <p:cNvSpPr txBox="1"/>
          <p:nvPr/>
        </p:nvSpPr>
        <p:spPr>
          <a:xfrm>
            <a:off x="1776248" y="2551837"/>
            <a:ext cx="8639503" cy="1323439"/>
          </a:xfrm>
          <a:prstGeom prst="rect">
            <a:avLst/>
          </a:prstGeom>
          <a:noFill/>
        </p:spPr>
        <p:txBody>
          <a:bodyPr wrap="square">
            <a:spAutoFit/>
          </a:bodyPr>
          <a:lstStyle/>
          <a:p>
            <a:pPr algn="ctr"/>
            <a:r>
              <a:rPr lang="en-US" sz="4000" dirty="0">
                <a:solidFill>
                  <a:schemeClr val="accent1"/>
                </a:solidFill>
                <a:effectLst/>
                <a:ea typeface="Calibri" panose="020F0502020204030204" pitchFamily="34" charset="0"/>
                <a:cs typeface="Arial" panose="020B0604020202020204" pitchFamily="34" charset="0"/>
              </a:rPr>
              <a:t>Towards </a:t>
            </a:r>
            <a:r>
              <a:rPr lang="en-GB" sz="4000" dirty="0">
                <a:solidFill>
                  <a:schemeClr val="accent1"/>
                </a:solidFill>
                <a:effectLst/>
                <a:ea typeface="Times New Roman" panose="02020603050405020304" pitchFamily="18" charset="0"/>
                <a:cs typeface="Times New Roman" panose="02020603050405020304" pitchFamily="18" charset="0"/>
              </a:rPr>
              <a:t>greater</a:t>
            </a:r>
            <a:r>
              <a:rPr lang="en-US" sz="4000" dirty="0">
                <a:solidFill>
                  <a:schemeClr val="accent1"/>
                </a:solidFill>
                <a:effectLst/>
                <a:ea typeface="Calibri" panose="020F0502020204030204" pitchFamily="34" charset="0"/>
                <a:cs typeface="Arial" panose="020B0604020202020204" pitchFamily="34" charset="0"/>
              </a:rPr>
              <a:t> integration: An introduction to the </a:t>
            </a:r>
            <a:r>
              <a:rPr lang="en-US" sz="4000" dirty="0" err="1">
                <a:solidFill>
                  <a:schemeClr val="accent1"/>
                </a:solidFill>
                <a:effectLst/>
                <a:ea typeface="Calibri" panose="020F0502020204030204" pitchFamily="34" charset="0"/>
                <a:cs typeface="Arial" panose="020B0604020202020204" pitchFamily="34" charset="0"/>
              </a:rPr>
              <a:t>AfCFTA</a:t>
            </a:r>
            <a:endParaRPr lang="en-GB" sz="4000" b="1" dirty="0">
              <a:solidFill>
                <a:schemeClr val="accent1"/>
              </a:solidFill>
            </a:endParaRPr>
          </a:p>
        </p:txBody>
      </p:sp>
      <p:sp>
        <p:nvSpPr>
          <p:cNvPr id="6" name="TextBox 5">
            <a:extLst>
              <a:ext uri="{FF2B5EF4-FFF2-40B4-BE49-F238E27FC236}">
                <a16:creationId xmlns:a16="http://schemas.microsoft.com/office/drawing/2014/main" id="{7FA7F3D4-ED36-4475-8D1C-27BC91137FE8}"/>
              </a:ext>
            </a:extLst>
          </p:cNvPr>
          <p:cNvSpPr txBox="1"/>
          <p:nvPr/>
        </p:nvSpPr>
        <p:spPr>
          <a:xfrm>
            <a:off x="5915416" y="5517221"/>
            <a:ext cx="6093912" cy="1089529"/>
          </a:xfrm>
          <a:prstGeom prst="rect">
            <a:avLst/>
          </a:prstGeom>
          <a:noFill/>
        </p:spPr>
        <p:txBody>
          <a:bodyPr wrap="square">
            <a:spAutoFit/>
          </a:bodyPr>
          <a:lstStyle/>
          <a:p>
            <a:pPr algn="r" defTabSz="685800">
              <a:lnSpc>
                <a:spcPct val="90000"/>
              </a:lnSpc>
              <a:defRPr sz="1800" b="0" i="0" u="none" strike="noStrike" kern="0" cap="none" spc="0" baseline="0">
                <a:solidFill>
                  <a:srgbClr val="000000"/>
                </a:solidFill>
                <a:uFillTx/>
              </a:defRPr>
            </a:pPr>
            <a:r>
              <a:rPr lang="en-US" sz="1800" b="1" dirty="0">
                <a:solidFill>
                  <a:srgbClr val="203864"/>
                </a:solidFill>
                <a:latin typeface="Lucida Sans" pitchFamily="34"/>
              </a:rPr>
              <a:t>Mahlet Girma </a:t>
            </a:r>
          </a:p>
          <a:p>
            <a:pPr algn="r" defTabSz="685800">
              <a:lnSpc>
                <a:spcPct val="90000"/>
              </a:lnSpc>
              <a:defRPr sz="1800" b="0" i="0" u="none" strike="noStrike" kern="0" cap="none" spc="0" baseline="0">
                <a:solidFill>
                  <a:srgbClr val="000000"/>
                </a:solidFill>
                <a:uFillTx/>
              </a:defRPr>
            </a:pPr>
            <a:r>
              <a:rPr lang="en-US" sz="1800" b="1" dirty="0">
                <a:solidFill>
                  <a:srgbClr val="203864"/>
                </a:solidFill>
                <a:latin typeface="Lucida Sans" pitchFamily="34"/>
              </a:rPr>
              <a:t>Trade Analyst </a:t>
            </a:r>
          </a:p>
          <a:p>
            <a:pPr algn="r" defTabSz="685800">
              <a:lnSpc>
                <a:spcPct val="90000"/>
              </a:lnSpc>
              <a:defRPr sz="1800" b="0" i="0" u="none" strike="noStrike" kern="0" cap="none" spc="0" baseline="0">
                <a:solidFill>
                  <a:srgbClr val="000000"/>
                </a:solidFill>
                <a:uFillTx/>
              </a:defRPr>
            </a:pPr>
            <a:r>
              <a:rPr lang="en-US" sz="1800" b="1" dirty="0">
                <a:solidFill>
                  <a:srgbClr val="203864"/>
                </a:solidFill>
                <a:latin typeface="Lucida Sans" pitchFamily="34"/>
              </a:rPr>
              <a:t>African Trade Policy Center </a:t>
            </a:r>
          </a:p>
          <a:p>
            <a:pPr algn="r" defTabSz="685800">
              <a:lnSpc>
                <a:spcPct val="90000"/>
              </a:lnSpc>
              <a:defRPr sz="1800" b="0" i="0" u="none" strike="noStrike" kern="0" cap="none" spc="0" baseline="0">
                <a:solidFill>
                  <a:srgbClr val="000000"/>
                </a:solidFill>
                <a:uFillTx/>
              </a:defRPr>
            </a:pPr>
            <a:r>
              <a:rPr lang="en-US" sz="1800" b="1" dirty="0">
                <a:solidFill>
                  <a:srgbClr val="203864"/>
                </a:solidFill>
                <a:latin typeface="Lucida Sans" pitchFamily="34"/>
              </a:rPr>
              <a:t>UNECA </a:t>
            </a:r>
          </a:p>
        </p:txBody>
      </p:sp>
      <p:pic>
        <p:nvPicPr>
          <p:cNvPr id="4" name="Picture 3">
            <a:extLst>
              <a:ext uri="{FF2B5EF4-FFF2-40B4-BE49-F238E27FC236}">
                <a16:creationId xmlns:a16="http://schemas.microsoft.com/office/drawing/2014/main" id="{97A569E4-47BF-4204-B0A0-2CDA5115B2BD}"/>
              </a:ext>
            </a:extLst>
          </p:cNvPr>
          <p:cNvPicPr>
            <a:picLocks noChangeAspect="1"/>
          </p:cNvPicPr>
          <p:nvPr/>
        </p:nvPicPr>
        <p:blipFill>
          <a:blip r:embed="rId2"/>
          <a:stretch>
            <a:fillRect/>
          </a:stretch>
        </p:blipFill>
        <p:spPr>
          <a:xfrm>
            <a:off x="9773928" y="126718"/>
            <a:ext cx="2235400" cy="1159789"/>
          </a:xfrm>
          <a:prstGeom prst="rect">
            <a:avLst/>
          </a:prstGeom>
        </p:spPr>
      </p:pic>
    </p:spTree>
    <p:extLst>
      <p:ext uri="{BB962C8B-B14F-4D97-AF65-F5344CB8AC3E}">
        <p14:creationId xmlns:p14="http://schemas.microsoft.com/office/powerpoint/2010/main" val="18586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311167" y="-18184"/>
            <a:ext cx="11569666"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fr-FR" sz="3600" b="1" dirty="0"/>
              <a:t>Modes of </a:t>
            </a:r>
            <a:r>
              <a:rPr lang="fr-FR" sz="3600" b="1" dirty="0" err="1"/>
              <a:t>supply</a:t>
            </a:r>
            <a:r>
              <a:rPr lang="fr-FR" sz="3600" b="1" dirty="0"/>
              <a:t> : </a:t>
            </a:r>
            <a:r>
              <a:rPr lang="fr-FR" sz="3600" b="1" dirty="0" err="1"/>
              <a:t>trade</a:t>
            </a:r>
            <a:r>
              <a:rPr lang="fr-FR" sz="3600" b="1" dirty="0"/>
              <a:t> in services  </a:t>
            </a:r>
            <a:endParaRPr lang="en-GB" sz="3600" b="1" dirty="0"/>
          </a:p>
        </p:txBody>
      </p:sp>
      <p:sp>
        <p:nvSpPr>
          <p:cNvPr id="4" name="TextBox 1"/>
          <p:cNvSpPr txBox="1"/>
          <p:nvPr/>
        </p:nvSpPr>
        <p:spPr>
          <a:xfrm>
            <a:off x="3157658" y="1658489"/>
            <a:ext cx="5970923" cy="2835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1600" b="1" dirty="0"/>
          </a:p>
        </p:txBody>
      </p:sp>
      <p:sp>
        <p:nvSpPr>
          <p:cNvPr id="57" name="Rectangle: Single Corner Rounded 56">
            <a:extLst>
              <a:ext uri="{FF2B5EF4-FFF2-40B4-BE49-F238E27FC236}">
                <a16:creationId xmlns:a16="http://schemas.microsoft.com/office/drawing/2014/main" id="{5D50A6A9-CB27-40DB-BCAE-260B84A3CFD5}"/>
              </a:ext>
            </a:extLst>
          </p:cNvPr>
          <p:cNvSpPr/>
          <p:nvPr/>
        </p:nvSpPr>
        <p:spPr>
          <a:xfrm>
            <a:off x="479966" y="1357952"/>
            <a:ext cx="11042083" cy="4928548"/>
          </a:xfrm>
          <a:prstGeom prst="round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endParaRPr lang="en-GB"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06E84D01-7783-4097-A4F8-C9CFBFA8821C}"/>
              </a:ext>
            </a:extLst>
          </p:cNvPr>
          <p:cNvGraphicFramePr>
            <a:graphicFrameLocks noGrp="1"/>
          </p:cNvGraphicFramePr>
          <p:nvPr>
            <p:ph idx="1"/>
            <p:extLst>
              <p:ext uri="{D42A27DB-BD31-4B8C-83A1-F6EECF244321}">
                <p14:modId xmlns:p14="http://schemas.microsoft.com/office/powerpoint/2010/main" val="3370437570"/>
              </p:ext>
            </p:extLst>
          </p:nvPr>
        </p:nvGraphicFramePr>
        <p:xfrm>
          <a:off x="311167" y="889347"/>
          <a:ext cx="11523348" cy="5592704"/>
        </p:xfrm>
        <a:graphic>
          <a:graphicData uri="http://schemas.openxmlformats.org/drawingml/2006/table">
            <a:tbl>
              <a:tblPr firstRow="1" firstCol="1" bandRow="1">
                <a:tableStyleId>{93296810-A885-4BE3-A3E7-6D5BEEA58F35}</a:tableStyleId>
              </a:tblPr>
              <a:tblGrid>
                <a:gridCol w="2306863">
                  <a:extLst>
                    <a:ext uri="{9D8B030D-6E8A-4147-A177-3AD203B41FA5}">
                      <a16:colId xmlns:a16="http://schemas.microsoft.com/office/drawing/2014/main" val="4160037237"/>
                    </a:ext>
                  </a:extLst>
                </a:gridCol>
                <a:gridCol w="4615922">
                  <a:extLst>
                    <a:ext uri="{9D8B030D-6E8A-4147-A177-3AD203B41FA5}">
                      <a16:colId xmlns:a16="http://schemas.microsoft.com/office/drawing/2014/main" val="3020319068"/>
                    </a:ext>
                  </a:extLst>
                </a:gridCol>
                <a:gridCol w="4600563">
                  <a:extLst>
                    <a:ext uri="{9D8B030D-6E8A-4147-A177-3AD203B41FA5}">
                      <a16:colId xmlns:a16="http://schemas.microsoft.com/office/drawing/2014/main" val="2471532434"/>
                    </a:ext>
                  </a:extLst>
                </a:gridCol>
              </a:tblGrid>
              <a:tr h="471852">
                <a:tc>
                  <a:txBody>
                    <a:bodyPr/>
                    <a:lstStyle/>
                    <a:p>
                      <a:pPr marL="0" marR="0" algn="ctr" fontAlgn="t">
                        <a:lnSpc>
                          <a:spcPct val="107000"/>
                        </a:lnSpc>
                        <a:spcBef>
                          <a:spcPts val="0"/>
                        </a:spcBef>
                        <a:spcAft>
                          <a:spcPts val="0"/>
                        </a:spcAft>
                      </a:pPr>
                      <a:r>
                        <a:rPr lang="en-US" sz="1800" b="1" u="none" strike="noStrike" kern="1200" noProof="0" dirty="0">
                          <a:solidFill>
                            <a:schemeClr val="bg1"/>
                          </a:solidFill>
                          <a:effectLst/>
                          <a:latin typeface="+mn-lt"/>
                          <a:ea typeface="+mn-ea"/>
                          <a:cs typeface="+mn-cs"/>
                        </a:rPr>
                        <a:t>Mode of supply </a:t>
                      </a:r>
                    </a:p>
                  </a:txBody>
                  <a:tcPr marL="68580" marR="68580" marT="4763" marB="0">
                    <a:solidFill>
                      <a:schemeClr val="tx1">
                        <a:lumMod val="50000"/>
                        <a:lumOff val="50000"/>
                      </a:schemeClr>
                    </a:solidFill>
                  </a:tcPr>
                </a:tc>
                <a:tc>
                  <a:txBody>
                    <a:bodyPr/>
                    <a:lstStyle/>
                    <a:p>
                      <a:pPr marL="0" marR="0" algn="ctr" fontAlgn="t">
                        <a:lnSpc>
                          <a:spcPct val="107000"/>
                        </a:lnSpc>
                        <a:spcBef>
                          <a:spcPts val="0"/>
                        </a:spcBef>
                        <a:spcAft>
                          <a:spcPts val="0"/>
                        </a:spcAft>
                      </a:pPr>
                      <a:r>
                        <a:rPr lang="fr-FR" sz="1800" b="1" u="none" strike="noStrike" noProof="0" dirty="0">
                          <a:solidFill>
                            <a:schemeClr val="bg1"/>
                          </a:solidFill>
                          <a:effectLst/>
                        </a:rPr>
                        <a:t>Description</a:t>
                      </a:r>
                      <a:endParaRPr lang="fr-FR" sz="1800" b="1" i="0" u="none" strike="noStrike" noProof="0" dirty="0">
                        <a:solidFill>
                          <a:schemeClr val="bg1"/>
                        </a:solidFill>
                        <a:effectLst/>
                        <a:latin typeface="Arial" panose="020B0604020202020204" pitchFamily="34" charset="0"/>
                      </a:endParaRPr>
                    </a:p>
                  </a:txBody>
                  <a:tcPr marL="68580" marR="68580" marT="4763" marB="0">
                    <a:solidFill>
                      <a:schemeClr val="tx1">
                        <a:lumMod val="50000"/>
                        <a:lumOff val="50000"/>
                      </a:schemeClr>
                    </a:solidFill>
                  </a:tcPr>
                </a:tc>
                <a:tc>
                  <a:txBody>
                    <a:bodyPr/>
                    <a:lstStyle/>
                    <a:p>
                      <a:pPr marL="0" marR="0" algn="ctr" fontAlgn="t">
                        <a:lnSpc>
                          <a:spcPct val="107000"/>
                        </a:lnSpc>
                        <a:spcBef>
                          <a:spcPts val="0"/>
                        </a:spcBef>
                        <a:spcAft>
                          <a:spcPts val="0"/>
                        </a:spcAft>
                      </a:pPr>
                      <a:r>
                        <a:rPr lang="fr-FR" sz="1800" b="1" u="none" strike="noStrike" noProof="0" dirty="0">
                          <a:solidFill>
                            <a:schemeClr val="bg1"/>
                          </a:solidFill>
                          <a:effectLst/>
                        </a:rPr>
                        <a:t>Example</a:t>
                      </a:r>
                      <a:r>
                        <a:rPr lang="en-CA" sz="1800" b="1" u="none" strike="noStrike" dirty="0">
                          <a:solidFill>
                            <a:schemeClr val="bg1"/>
                          </a:solidFill>
                          <a:effectLst/>
                        </a:rPr>
                        <a:t>s</a:t>
                      </a:r>
                      <a:endParaRPr lang="en-CA" sz="1800" b="1" i="0" u="none" strike="noStrike" dirty="0">
                        <a:solidFill>
                          <a:schemeClr val="bg1"/>
                        </a:solidFill>
                        <a:effectLst/>
                        <a:latin typeface="Arial" panose="020B0604020202020204" pitchFamily="34" charset="0"/>
                      </a:endParaRPr>
                    </a:p>
                  </a:txBody>
                  <a:tcPr marL="68580" marR="68580" marT="4763" marB="0">
                    <a:solidFill>
                      <a:schemeClr val="tx1">
                        <a:lumMod val="50000"/>
                        <a:lumOff val="50000"/>
                      </a:schemeClr>
                    </a:solidFill>
                  </a:tcPr>
                </a:tc>
                <a:extLst>
                  <a:ext uri="{0D108BD9-81ED-4DB2-BD59-A6C34878D82A}">
                    <a16:rowId xmlns:a16="http://schemas.microsoft.com/office/drawing/2014/main" val="2461990387"/>
                  </a:ext>
                </a:extLst>
              </a:tr>
              <a:tr h="1257487">
                <a:tc>
                  <a:txBody>
                    <a:bodyPr/>
                    <a:lstStyle/>
                    <a:p>
                      <a:pPr marL="0" marR="0" lvl="0" indent="0" algn="l" defTabSz="914400" rtl="0" eaLnBrk="1" fontAlgn="t" latinLnBrk="0" hangingPunct="1">
                        <a:lnSpc>
                          <a:spcPct val="107000"/>
                        </a:lnSpc>
                        <a:spcBef>
                          <a:spcPts val="0"/>
                        </a:spcBef>
                        <a:spcAft>
                          <a:spcPts val="0"/>
                        </a:spcAft>
                        <a:buClrTx/>
                        <a:buSzTx/>
                        <a:buFontTx/>
                        <a:buNone/>
                        <a:tabLst/>
                        <a:defRPr/>
                      </a:pPr>
                      <a:r>
                        <a:rPr lang="en-CA" sz="1600" b="1" i="0" kern="1200" dirty="0">
                          <a:solidFill>
                            <a:schemeClr val="tx1"/>
                          </a:solidFill>
                          <a:effectLst/>
                          <a:latin typeface="+mn-lt"/>
                          <a:ea typeface="+mn-ea"/>
                          <a:cs typeface="+mn-cs"/>
                        </a:rPr>
                        <a:t>Mode 1: Cross-border supply</a:t>
                      </a:r>
                    </a:p>
                    <a:p>
                      <a:pPr marL="0" marR="0" lvl="0" indent="0" algn="l" defTabSz="914400" rtl="0" eaLnBrk="1" fontAlgn="t" latinLnBrk="0" hangingPunct="1">
                        <a:lnSpc>
                          <a:spcPct val="107000"/>
                        </a:lnSpc>
                        <a:spcBef>
                          <a:spcPts val="0"/>
                        </a:spcBef>
                        <a:spcAft>
                          <a:spcPts val="0"/>
                        </a:spcAft>
                        <a:buClrTx/>
                        <a:buSzTx/>
                        <a:buFontTx/>
                        <a:buNone/>
                        <a:tabLst/>
                        <a:defRPr/>
                      </a:pPr>
                      <a:endParaRPr lang="fr-FR" sz="1600" b="1" i="0" kern="1200" noProof="0" dirty="0">
                        <a:solidFill>
                          <a:schemeClr val="tx1"/>
                        </a:solidFill>
                        <a:effectLst/>
                        <a:latin typeface="+mn-lt"/>
                        <a:ea typeface="+mn-ea"/>
                        <a:cs typeface="+mn-cs"/>
                      </a:endParaRPr>
                    </a:p>
                    <a:p>
                      <a:pPr marL="0" marR="0" algn="l" defTabSz="914400" rtl="0" eaLnBrk="1" fontAlgn="t" latinLnBrk="0" hangingPunct="1">
                        <a:lnSpc>
                          <a:spcPct val="107000"/>
                        </a:lnSpc>
                        <a:spcBef>
                          <a:spcPts val="0"/>
                        </a:spcBef>
                        <a:spcAft>
                          <a:spcPts val="0"/>
                        </a:spcAft>
                      </a:pPr>
                      <a:endParaRPr lang="en-CA" sz="1600" b="1" i="0" kern="1200" dirty="0">
                        <a:solidFill>
                          <a:schemeClr val="tx1"/>
                        </a:solidFill>
                        <a:effectLst/>
                        <a:latin typeface="+mn-lt"/>
                        <a:ea typeface="+mn-ea"/>
                        <a:cs typeface="+mn-cs"/>
                      </a:endParaRPr>
                    </a:p>
                  </a:txBody>
                  <a:tcPr marL="68580" marR="68580" marT="4763" marB="0">
                    <a:solidFill>
                      <a:schemeClr val="tx2">
                        <a:lumMod val="20000"/>
                        <a:lumOff val="80000"/>
                      </a:schemeClr>
                    </a:solidFill>
                  </a:tcPr>
                </a:tc>
                <a:tc>
                  <a:txBody>
                    <a:bodyPr/>
                    <a:lstStyle/>
                    <a:p>
                      <a:pPr marL="0" marR="0" lvl="0" indent="0" algn="just" defTabSz="914400" rtl="0" eaLnBrk="1" fontAlgn="t" latinLnBrk="0" hangingPunct="1">
                        <a:lnSpc>
                          <a:spcPct val="107000"/>
                        </a:lnSpc>
                        <a:spcBef>
                          <a:spcPts val="0"/>
                        </a:spcBef>
                        <a:spcAft>
                          <a:spcPts val="0"/>
                        </a:spcAft>
                        <a:buClrTx/>
                        <a:buSzTx/>
                        <a:buFontTx/>
                        <a:buNone/>
                        <a:tabLst/>
                        <a:defRPr/>
                      </a:pPr>
                      <a:r>
                        <a:rPr lang="en-US" sz="1600" b="1" i="0" kern="1200" dirty="0">
                          <a:solidFill>
                            <a:schemeClr val="tx1"/>
                          </a:solidFill>
                          <a:effectLst/>
                          <a:latin typeface="+mn-lt"/>
                          <a:ea typeface="+mn-ea"/>
                          <a:cs typeface="+mn-cs"/>
                        </a:rPr>
                        <a:t>Service flows that move from the territory of one Member into the territory of another member</a:t>
                      </a:r>
                    </a:p>
                    <a:p>
                      <a:pPr marL="0" marR="0" algn="just" fontAlgn="t">
                        <a:lnSpc>
                          <a:spcPct val="107000"/>
                        </a:lnSpc>
                        <a:spcBef>
                          <a:spcPts val="0"/>
                        </a:spcBef>
                        <a:spcAft>
                          <a:spcPts val="0"/>
                        </a:spcAft>
                      </a:pPr>
                      <a:endParaRPr lang="en-US" sz="1600" b="1" i="0" kern="1200" dirty="0">
                        <a:solidFill>
                          <a:schemeClr val="tx1"/>
                        </a:solidFill>
                        <a:effectLst/>
                        <a:latin typeface="+mn-lt"/>
                        <a:ea typeface="+mn-ea"/>
                        <a:cs typeface="+mn-cs"/>
                      </a:endParaRPr>
                    </a:p>
                  </a:txBody>
                  <a:tcPr marL="68580" marR="68580" marT="4763" marB="0">
                    <a:solidFill>
                      <a:schemeClr val="tx2">
                        <a:lumMod val="20000"/>
                        <a:lumOff val="80000"/>
                      </a:schemeClr>
                    </a:solidFill>
                  </a:tcPr>
                </a:tc>
                <a:tc>
                  <a:txBody>
                    <a:bodyPr/>
                    <a:lstStyle/>
                    <a:p>
                      <a:pPr marL="0" marR="0" algn="l" fontAlgn="t">
                        <a:lnSpc>
                          <a:spcPct val="107000"/>
                        </a:lnSpc>
                        <a:spcBef>
                          <a:spcPts val="0"/>
                        </a:spcBef>
                        <a:spcAft>
                          <a:spcPts val="0"/>
                        </a:spcAft>
                      </a:pPr>
                      <a:r>
                        <a:rPr lang="en-GB" sz="1600" b="0" i="0" kern="1200" dirty="0">
                          <a:solidFill>
                            <a:schemeClr val="tx1"/>
                          </a:solidFill>
                          <a:effectLst/>
                          <a:latin typeface="+mn-lt"/>
                          <a:ea typeface="+mn-ea"/>
                          <a:cs typeface="+mn-cs"/>
                        </a:rPr>
                        <a:t>A user in country A receives services from abroad through its telecommunications, information technology or postal delivery infrastructure</a:t>
                      </a:r>
                      <a:endParaRPr lang="en-US" sz="1600" b="0" i="0" kern="1200" dirty="0">
                        <a:solidFill>
                          <a:schemeClr val="tx1"/>
                        </a:solidFill>
                        <a:effectLst/>
                        <a:latin typeface="+mn-lt"/>
                        <a:ea typeface="+mn-ea"/>
                        <a:cs typeface="+mn-cs"/>
                      </a:endParaRPr>
                    </a:p>
                  </a:txBody>
                  <a:tcPr marL="68580" marR="68580" marT="4763" marB="0">
                    <a:solidFill>
                      <a:schemeClr val="tx2">
                        <a:lumMod val="20000"/>
                        <a:lumOff val="80000"/>
                      </a:schemeClr>
                    </a:solidFill>
                  </a:tcPr>
                </a:tc>
                <a:extLst>
                  <a:ext uri="{0D108BD9-81ED-4DB2-BD59-A6C34878D82A}">
                    <a16:rowId xmlns:a16="http://schemas.microsoft.com/office/drawing/2014/main" val="378085743"/>
                  </a:ext>
                </a:extLst>
              </a:tr>
              <a:tr h="1006904">
                <a:tc>
                  <a:txBody>
                    <a:bodyPr/>
                    <a:lstStyle/>
                    <a:p>
                      <a:pPr marL="0" marR="0" lvl="0" indent="0" algn="l" defTabSz="914400" rtl="0" eaLnBrk="1" fontAlgn="t" latinLnBrk="0" hangingPunct="1">
                        <a:lnSpc>
                          <a:spcPct val="107000"/>
                        </a:lnSpc>
                        <a:spcBef>
                          <a:spcPts val="0"/>
                        </a:spcBef>
                        <a:spcAft>
                          <a:spcPts val="0"/>
                        </a:spcAft>
                        <a:buClrTx/>
                        <a:buSzTx/>
                        <a:buFontTx/>
                        <a:buNone/>
                        <a:tabLst/>
                        <a:defRPr/>
                      </a:pPr>
                      <a:r>
                        <a:rPr lang="en-CA" sz="1600" b="1" i="0" kern="1200" dirty="0">
                          <a:solidFill>
                            <a:schemeClr val="tx1"/>
                          </a:solidFill>
                          <a:effectLst/>
                          <a:latin typeface="+mn-lt"/>
                          <a:ea typeface="+mn-ea"/>
                          <a:cs typeface="+mn-cs"/>
                        </a:rPr>
                        <a:t>Mode 2:Consumption abroad</a:t>
                      </a:r>
                      <a:endParaRPr lang="fr-FR" sz="1600" b="1" i="0" kern="1200" noProof="0" dirty="0">
                        <a:solidFill>
                          <a:schemeClr val="tx1"/>
                        </a:solidFill>
                        <a:effectLst/>
                        <a:latin typeface="+mn-lt"/>
                        <a:ea typeface="+mn-ea"/>
                        <a:cs typeface="+mn-cs"/>
                      </a:endParaRPr>
                    </a:p>
                    <a:p>
                      <a:pPr marL="0" marR="0" algn="l" defTabSz="914400" rtl="0" eaLnBrk="1" fontAlgn="t" latinLnBrk="0" hangingPunct="1">
                        <a:lnSpc>
                          <a:spcPct val="107000"/>
                        </a:lnSpc>
                        <a:spcBef>
                          <a:spcPts val="0"/>
                        </a:spcBef>
                        <a:spcAft>
                          <a:spcPts val="0"/>
                        </a:spcAft>
                      </a:pPr>
                      <a:endParaRPr lang="en-CA" sz="1600" b="1" i="0" kern="1200" dirty="0">
                        <a:solidFill>
                          <a:schemeClr val="tx1"/>
                        </a:solidFill>
                        <a:effectLst/>
                        <a:latin typeface="+mn-lt"/>
                        <a:ea typeface="+mn-ea"/>
                        <a:cs typeface="+mn-cs"/>
                      </a:endParaRPr>
                    </a:p>
                  </a:txBody>
                  <a:tcPr marL="68580" marR="68580" marT="4763" marB="0">
                    <a:solidFill>
                      <a:schemeClr val="tx2">
                        <a:lumMod val="20000"/>
                        <a:lumOff val="80000"/>
                      </a:schemeClr>
                    </a:solidFill>
                  </a:tcPr>
                </a:tc>
                <a:tc>
                  <a:txBody>
                    <a:bodyPr/>
                    <a:lstStyle/>
                    <a:p>
                      <a:pPr marL="0" marR="0" lvl="0" indent="0" algn="just" defTabSz="914400" rtl="0" eaLnBrk="1" fontAlgn="t" latinLnBrk="0" hangingPunct="1">
                        <a:lnSpc>
                          <a:spcPct val="107000"/>
                        </a:lnSpc>
                        <a:spcBef>
                          <a:spcPts val="0"/>
                        </a:spcBef>
                        <a:spcAft>
                          <a:spcPts val="0"/>
                        </a:spcAft>
                        <a:buClrTx/>
                        <a:buSzTx/>
                        <a:buFontTx/>
                        <a:buNone/>
                        <a:tabLst/>
                        <a:defRPr/>
                      </a:pPr>
                      <a:r>
                        <a:rPr lang="en-US" sz="1600" b="1" i="0" kern="1200" dirty="0">
                          <a:solidFill>
                            <a:schemeClr val="tx1"/>
                          </a:solidFill>
                          <a:effectLst/>
                          <a:latin typeface="+mn-lt"/>
                          <a:ea typeface="+mn-ea"/>
                          <a:cs typeface="+mn-cs"/>
                        </a:rPr>
                        <a:t>Service consumer moves into another Member’s territory to obtain a service</a:t>
                      </a:r>
                    </a:p>
                    <a:p>
                      <a:pPr marL="0" marR="0" algn="just" fontAlgn="t">
                        <a:lnSpc>
                          <a:spcPct val="107000"/>
                        </a:lnSpc>
                        <a:spcBef>
                          <a:spcPts val="0"/>
                        </a:spcBef>
                        <a:spcAft>
                          <a:spcPts val="0"/>
                        </a:spcAft>
                      </a:pPr>
                      <a:endParaRPr lang="en-US" sz="1600" b="1" i="0" kern="1200" dirty="0">
                        <a:solidFill>
                          <a:schemeClr val="tx1"/>
                        </a:solidFill>
                        <a:effectLst/>
                        <a:latin typeface="+mn-lt"/>
                        <a:ea typeface="+mn-ea"/>
                        <a:cs typeface="+mn-cs"/>
                      </a:endParaRPr>
                    </a:p>
                  </a:txBody>
                  <a:tcPr marL="68580" marR="68580" marT="4763" marB="0">
                    <a:solidFill>
                      <a:schemeClr val="tx2">
                        <a:lumMod val="20000"/>
                        <a:lumOff val="80000"/>
                      </a:schemeClr>
                    </a:solidFill>
                  </a:tcPr>
                </a:tc>
                <a:tc>
                  <a:txBody>
                    <a:bodyPr/>
                    <a:lstStyle/>
                    <a:p>
                      <a:pPr marL="0" marR="0" algn="l" fontAlgn="t">
                        <a:lnSpc>
                          <a:spcPct val="107000"/>
                        </a:lnSpc>
                        <a:spcBef>
                          <a:spcPts val="0"/>
                        </a:spcBef>
                        <a:spcAft>
                          <a:spcPts val="0"/>
                        </a:spcAft>
                      </a:pPr>
                      <a:r>
                        <a:rPr lang="en-GB" sz="1600" b="0" i="0" kern="1200" dirty="0">
                          <a:solidFill>
                            <a:schemeClr val="tx1"/>
                          </a:solidFill>
                          <a:effectLst/>
                          <a:latin typeface="+mn-lt"/>
                          <a:ea typeface="+mn-ea"/>
                          <a:cs typeface="+mn-cs"/>
                        </a:rPr>
                        <a:t>Nationals of country A travel to country B as tourists, students or patients to receive various services.</a:t>
                      </a:r>
                      <a:endParaRPr lang="en-CA" sz="1600" b="0" i="0" kern="1200" dirty="0">
                        <a:solidFill>
                          <a:schemeClr val="tx1"/>
                        </a:solidFill>
                        <a:effectLst/>
                        <a:latin typeface="+mn-lt"/>
                        <a:ea typeface="+mn-ea"/>
                        <a:cs typeface="+mn-cs"/>
                      </a:endParaRPr>
                    </a:p>
                  </a:txBody>
                  <a:tcPr marL="68580" marR="68580" marT="4763" marB="0">
                    <a:solidFill>
                      <a:schemeClr val="tx2">
                        <a:lumMod val="20000"/>
                        <a:lumOff val="80000"/>
                      </a:schemeClr>
                    </a:solidFill>
                  </a:tcPr>
                </a:tc>
                <a:extLst>
                  <a:ext uri="{0D108BD9-81ED-4DB2-BD59-A6C34878D82A}">
                    <a16:rowId xmlns:a16="http://schemas.microsoft.com/office/drawing/2014/main" val="3682874892"/>
                  </a:ext>
                </a:extLst>
              </a:tr>
              <a:tr h="1527080">
                <a:tc>
                  <a:txBody>
                    <a:bodyPr/>
                    <a:lstStyle/>
                    <a:p>
                      <a:pPr marL="0" marR="0" lvl="0" indent="0" algn="l" defTabSz="914400" rtl="0" eaLnBrk="1" fontAlgn="t" latinLnBrk="0" hangingPunct="1">
                        <a:lnSpc>
                          <a:spcPct val="107000"/>
                        </a:lnSpc>
                        <a:spcBef>
                          <a:spcPts val="0"/>
                        </a:spcBef>
                        <a:spcAft>
                          <a:spcPts val="0"/>
                        </a:spcAft>
                        <a:buClrTx/>
                        <a:buSzTx/>
                        <a:buFontTx/>
                        <a:buNone/>
                        <a:tabLst/>
                        <a:defRPr/>
                      </a:pPr>
                      <a:r>
                        <a:rPr lang="en-CA" sz="1600" b="1" i="0" kern="1200" dirty="0">
                          <a:solidFill>
                            <a:schemeClr val="tx1"/>
                          </a:solidFill>
                          <a:effectLst/>
                          <a:latin typeface="+mn-lt"/>
                          <a:ea typeface="+mn-ea"/>
                          <a:cs typeface="+mn-cs"/>
                        </a:rPr>
                        <a:t>Mode 3:Commercial presence</a:t>
                      </a:r>
                    </a:p>
                  </a:txBody>
                  <a:tcPr marL="68580" marR="68580" marT="4763" marB="0">
                    <a:solidFill>
                      <a:schemeClr val="tx2">
                        <a:lumMod val="20000"/>
                        <a:lumOff val="80000"/>
                      </a:schemeClr>
                    </a:solidFill>
                  </a:tcPr>
                </a:tc>
                <a:tc>
                  <a:txBody>
                    <a:bodyPr/>
                    <a:lstStyle/>
                    <a:p>
                      <a:pPr marL="0" marR="0" lvl="0" indent="0" algn="just" defTabSz="914400" rtl="0" eaLnBrk="1" fontAlgn="t" latinLnBrk="0" hangingPunct="1">
                        <a:lnSpc>
                          <a:spcPct val="107000"/>
                        </a:lnSpc>
                        <a:spcBef>
                          <a:spcPts val="0"/>
                        </a:spcBef>
                        <a:spcAft>
                          <a:spcPts val="0"/>
                        </a:spcAft>
                        <a:buClrTx/>
                        <a:buSzTx/>
                        <a:buFontTx/>
                        <a:buNone/>
                        <a:tabLst/>
                        <a:defRPr/>
                      </a:pPr>
                      <a:r>
                        <a:rPr lang="en-US" sz="1600" b="1" i="0" kern="1200" dirty="0">
                          <a:solidFill>
                            <a:schemeClr val="tx1"/>
                          </a:solidFill>
                          <a:effectLst/>
                          <a:latin typeface="+mn-lt"/>
                          <a:ea typeface="+mn-ea"/>
                          <a:cs typeface="+mn-cs"/>
                        </a:rPr>
                        <a:t>Service supplier of one Member establishing territorial presence through ownership or lease of premises in another Member’s territory to provide a service</a:t>
                      </a:r>
                    </a:p>
                    <a:p>
                      <a:pPr marL="0" marR="0" algn="just" fontAlgn="t">
                        <a:lnSpc>
                          <a:spcPct val="107000"/>
                        </a:lnSpc>
                        <a:spcBef>
                          <a:spcPts val="0"/>
                        </a:spcBef>
                        <a:spcAft>
                          <a:spcPts val="0"/>
                        </a:spcAft>
                      </a:pPr>
                      <a:endParaRPr lang="en-US" sz="1600" b="1" i="0" u="none" strike="noStrike" dirty="0">
                        <a:solidFill>
                          <a:schemeClr val="tx1"/>
                        </a:solidFill>
                        <a:effectLst/>
                        <a:latin typeface="Arial" panose="020B0604020202020204" pitchFamily="34" charset="0"/>
                      </a:endParaRPr>
                    </a:p>
                  </a:txBody>
                  <a:tcPr marL="68580" marR="68580" marT="4763" marB="0">
                    <a:solidFill>
                      <a:schemeClr val="tx2">
                        <a:lumMod val="20000"/>
                        <a:lumOff val="80000"/>
                      </a:schemeClr>
                    </a:solidFill>
                  </a:tcPr>
                </a:tc>
                <a:tc>
                  <a:txBody>
                    <a:bodyPr/>
                    <a:lstStyle/>
                    <a:p>
                      <a:pPr marL="0" marR="0" algn="l" fontAlgn="t">
                        <a:lnSpc>
                          <a:spcPct val="107000"/>
                        </a:lnSpc>
                        <a:spcBef>
                          <a:spcPts val="0"/>
                        </a:spcBef>
                        <a:spcAft>
                          <a:spcPts val="0"/>
                        </a:spcAft>
                      </a:pPr>
                      <a:r>
                        <a:rPr lang="en-GB" sz="1600" b="0" i="0" kern="1200" dirty="0">
                          <a:solidFill>
                            <a:schemeClr val="tx1"/>
                          </a:solidFill>
                          <a:effectLst/>
                          <a:latin typeface="+mn-lt"/>
                          <a:ea typeface="+mn-ea"/>
                          <a:cs typeface="+mn-cs"/>
                        </a:rPr>
                        <a:t>The service is provided in country A by a subsidiary, branch or representative office (hotel group, construction company) </a:t>
                      </a:r>
                      <a:endParaRPr lang="en-US" sz="1600" b="0" i="0" kern="1200" dirty="0">
                        <a:solidFill>
                          <a:schemeClr val="tx1"/>
                        </a:solidFill>
                        <a:effectLst/>
                        <a:latin typeface="+mn-lt"/>
                        <a:ea typeface="+mn-ea"/>
                        <a:cs typeface="+mn-cs"/>
                      </a:endParaRPr>
                    </a:p>
                  </a:txBody>
                  <a:tcPr marL="68580" marR="68580" marT="4763" marB="0">
                    <a:solidFill>
                      <a:schemeClr val="tx2">
                        <a:lumMod val="20000"/>
                        <a:lumOff val="80000"/>
                      </a:schemeClr>
                    </a:solidFill>
                  </a:tcPr>
                </a:tc>
                <a:extLst>
                  <a:ext uri="{0D108BD9-81ED-4DB2-BD59-A6C34878D82A}">
                    <a16:rowId xmlns:a16="http://schemas.microsoft.com/office/drawing/2014/main" val="948709770"/>
                  </a:ext>
                </a:extLst>
              </a:tr>
              <a:tr h="1329381">
                <a:tc>
                  <a:txBody>
                    <a:bodyPr/>
                    <a:lstStyle/>
                    <a:p>
                      <a:pPr marL="0" marR="0" lvl="0" indent="0" algn="l" defTabSz="914400" rtl="0" eaLnBrk="1" fontAlgn="t" latinLnBrk="0" hangingPunct="1">
                        <a:lnSpc>
                          <a:spcPct val="107000"/>
                        </a:lnSpc>
                        <a:spcBef>
                          <a:spcPts val="0"/>
                        </a:spcBef>
                        <a:spcAft>
                          <a:spcPts val="0"/>
                        </a:spcAft>
                        <a:buClrTx/>
                        <a:buSzTx/>
                        <a:buFontTx/>
                        <a:buNone/>
                        <a:tabLst/>
                        <a:defRPr/>
                      </a:pPr>
                      <a:r>
                        <a:rPr lang="en-CA" sz="1600" b="1" i="0" kern="1200" dirty="0">
                          <a:solidFill>
                            <a:schemeClr val="tx1"/>
                          </a:solidFill>
                          <a:effectLst/>
                          <a:latin typeface="+mn-lt"/>
                          <a:ea typeface="+mn-ea"/>
                          <a:cs typeface="+mn-cs"/>
                        </a:rPr>
                        <a:t>Mode 4:Presence of natural persons</a:t>
                      </a:r>
                      <a:endParaRPr lang="fr-FR" sz="1600" b="1" i="0" kern="1200" noProof="0" dirty="0">
                        <a:solidFill>
                          <a:schemeClr val="tx1"/>
                        </a:solidFill>
                        <a:effectLst/>
                        <a:latin typeface="+mn-lt"/>
                        <a:ea typeface="+mn-ea"/>
                        <a:cs typeface="+mn-cs"/>
                      </a:endParaRPr>
                    </a:p>
                  </a:txBody>
                  <a:tcPr marL="68580" marR="68580" marT="4763" marB="0">
                    <a:solidFill>
                      <a:schemeClr val="tx2">
                        <a:lumMod val="20000"/>
                        <a:lumOff val="80000"/>
                      </a:schemeClr>
                    </a:solidFill>
                  </a:tcPr>
                </a:tc>
                <a:tc>
                  <a:txBody>
                    <a:bodyPr/>
                    <a:lstStyle/>
                    <a:p>
                      <a:pPr marL="0" marR="0" lvl="0" indent="0" algn="just" defTabSz="914400" rtl="0" eaLnBrk="1" fontAlgn="t" latinLnBrk="0" hangingPunct="1">
                        <a:lnSpc>
                          <a:spcPct val="107000"/>
                        </a:lnSpc>
                        <a:spcBef>
                          <a:spcPts val="0"/>
                        </a:spcBef>
                        <a:spcAft>
                          <a:spcPts val="0"/>
                        </a:spcAft>
                        <a:buClrTx/>
                        <a:buSzTx/>
                        <a:buFontTx/>
                        <a:buNone/>
                        <a:tabLst/>
                        <a:defRPr/>
                      </a:pPr>
                      <a:r>
                        <a:rPr lang="en-US" sz="1600" b="1" i="0" kern="1200" dirty="0">
                          <a:solidFill>
                            <a:schemeClr val="tx1"/>
                          </a:solidFill>
                          <a:effectLst/>
                          <a:latin typeface="+mn-lt"/>
                          <a:ea typeface="+mn-ea"/>
                          <a:cs typeface="+mn-cs"/>
                        </a:rPr>
                        <a:t>Consists of a person of one Member entering the territory of another Member to supply a service</a:t>
                      </a:r>
                    </a:p>
                    <a:p>
                      <a:pPr marL="0" marR="0" lvl="0" indent="0" algn="just" defTabSz="914400" rtl="0" eaLnBrk="1" fontAlgn="t" latinLnBrk="0" hangingPunct="1">
                        <a:lnSpc>
                          <a:spcPct val="107000"/>
                        </a:lnSpc>
                        <a:spcBef>
                          <a:spcPts val="0"/>
                        </a:spcBef>
                        <a:spcAft>
                          <a:spcPts val="0"/>
                        </a:spcAft>
                        <a:buClrTx/>
                        <a:buSzTx/>
                        <a:buFontTx/>
                        <a:buNone/>
                        <a:tabLst/>
                        <a:defRPr/>
                      </a:pPr>
                      <a:endParaRPr lang="en-US" sz="1600" b="1" i="0" kern="1200" dirty="0">
                        <a:solidFill>
                          <a:schemeClr val="tx1"/>
                        </a:solidFill>
                        <a:effectLst/>
                        <a:latin typeface="+mn-lt"/>
                        <a:ea typeface="+mn-ea"/>
                        <a:cs typeface="+mn-cs"/>
                      </a:endParaRPr>
                    </a:p>
                  </a:txBody>
                  <a:tcPr marL="68580" marR="68580" marT="4763" marB="0">
                    <a:solidFill>
                      <a:schemeClr val="tx2">
                        <a:lumMod val="20000"/>
                        <a:lumOff val="80000"/>
                      </a:schemeClr>
                    </a:solidFill>
                  </a:tcPr>
                </a:tc>
                <a:tc>
                  <a:txBody>
                    <a:bodyPr/>
                    <a:lstStyle/>
                    <a:p>
                      <a:pPr marL="0" marR="0" algn="l" fontAlgn="t">
                        <a:lnSpc>
                          <a:spcPct val="107000"/>
                        </a:lnSpc>
                        <a:spcBef>
                          <a:spcPts val="0"/>
                        </a:spcBef>
                        <a:spcAft>
                          <a:spcPts val="0"/>
                        </a:spcAft>
                      </a:pPr>
                      <a:r>
                        <a:rPr lang="en-GB" sz="1600" b="0" i="0" kern="1200" dirty="0">
                          <a:solidFill>
                            <a:schemeClr val="tx1"/>
                          </a:solidFill>
                          <a:effectLst/>
                          <a:latin typeface="+mn-lt"/>
                          <a:ea typeface="+mn-ea"/>
                          <a:cs typeface="+mn-cs"/>
                        </a:rPr>
                        <a:t>A consultant , accountants or a doctor going to another country to offer their services</a:t>
                      </a:r>
                    </a:p>
                    <a:p>
                      <a:pPr marL="0" marR="0" algn="l" fontAlgn="t">
                        <a:lnSpc>
                          <a:spcPct val="107000"/>
                        </a:lnSpc>
                        <a:spcBef>
                          <a:spcPts val="0"/>
                        </a:spcBef>
                        <a:spcAft>
                          <a:spcPts val="0"/>
                        </a:spcAft>
                      </a:pPr>
                      <a:endParaRPr lang="en-CA" sz="1600" b="0" i="0" kern="1200" dirty="0">
                        <a:solidFill>
                          <a:schemeClr val="tx1"/>
                        </a:solidFill>
                        <a:effectLst/>
                        <a:latin typeface="+mn-lt"/>
                        <a:ea typeface="+mn-ea"/>
                        <a:cs typeface="+mn-cs"/>
                      </a:endParaRPr>
                    </a:p>
                  </a:txBody>
                  <a:tcPr marL="68580" marR="68580" marT="4763" marB="0">
                    <a:solidFill>
                      <a:schemeClr val="tx2">
                        <a:lumMod val="20000"/>
                        <a:lumOff val="80000"/>
                      </a:schemeClr>
                    </a:solidFill>
                  </a:tcPr>
                </a:tc>
                <a:extLst>
                  <a:ext uri="{0D108BD9-81ED-4DB2-BD59-A6C34878D82A}">
                    <a16:rowId xmlns:a16="http://schemas.microsoft.com/office/drawing/2014/main" val="2878411372"/>
                  </a:ext>
                </a:extLst>
              </a:tr>
            </a:tbl>
          </a:graphicData>
        </a:graphic>
      </p:graphicFrame>
    </p:spTree>
    <p:extLst>
      <p:ext uri="{BB962C8B-B14F-4D97-AF65-F5344CB8AC3E}">
        <p14:creationId xmlns:p14="http://schemas.microsoft.com/office/powerpoint/2010/main" val="248955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175272"/>
            <a:ext cx="9144000" cy="2185214"/>
          </a:xfrm>
          <a:prstGeom prst="rect">
            <a:avLst/>
          </a:prstGeom>
          <a:solidFill>
            <a:schemeClr val="accent5">
              <a:lumMod val="50000"/>
            </a:schemeClr>
          </a:solidFill>
        </p:spPr>
        <p:txBody>
          <a:bodyPr wrap="square" rtlCol="0">
            <a:spAutoFit/>
          </a:bodyPr>
          <a:lstStyle/>
          <a:p>
            <a:pPr algn="ctr"/>
            <a:endParaRPr lang="fr-FR" sz="2000" dirty="0">
              <a:solidFill>
                <a:schemeClr val="bg1"/>
              </a:solidFill>
              <a:latin typeface="Arial" panose="020B0604020202020204" pitchFamily="34" charset="0"/>
              <a:cs typeface="Arial" panose="020B0604020202020204" pitchFamily="34" charset="0"/>
            </a:endParaRPr>
          </a:p>
          <a:p>
            <a:pPr algn="ctr"/>
            <a:r>
              <a:rPr lang="en-US" sz="4800" dirty="0">
                <a:solidFill>
                  <a:schemeClr val="bg1"/>
                </a:solidFill>
                <a:ea typeface="DengXian" panose="02010600030101010101" pitchFamily="2" charset="-122"/>
                <a:cs typeface="Arial" panose="020B0604020202020204" pitchFamily="34" charset="0"/>
              </a:rPr>
              <a:t>Status of the </a:t>
            </a:r>
            <a:r>
              <a:rPr lang="en-US" sz="4800" dirty="0" err="1">
                <a:solidFill>
                  <a:schemeClr val="bg1"/>
                </a:solidFill>
                <a:ea typeface="DengXian" panose="02010600030101010101" pitchFamily="2" charset="-122"/>
                <a:cs typeface="Arial" panose="020B0604020202020204" pitchFamily="34" charset="0"/>
              </a:rPr>
              <a:t>AfCFTA</a:t>
            </a:r>
            <a:r>
              <a:rPr lang="en-US" sz="4800" dirty="0">
                <a:solidFill>
                  <a:schemeClr val="bg1"/>
                </a:solidFill>
                <a:ea typeface="DengXian" panose="02010600030101010101" pitchFamily="2" charset="-122"/>
                <a:cs typeface="Arial" panose="020B0604020202020204" pitchFamily="34" charset="0"/>
              </a:rPr>
              <a:t> : Ratification and negotiations</a:t>
            </a:r>
          </a:p>
          <a:p>
            <a:pPr algn="ct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49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ângulo arredondado 8">
            <a:extLst>
              <a:ext uri="{FF2B5EF4-FFF2-40B4-BE49-F238E27FC236}">
                <a16:creationId xmlns:a16="http://schemas.microsoft.com/office/drawing/2014/main" id="{D49DA16F-2538-4038-B004-2ECCA5D85288}"/>
              </a:ext>
            </a:extLst>
          </p:cNvPr>
          <p:cNvSpPr/>
          <p:nvPr/>
        </p:nvSpPr>
        <p:spPr>
          <a:xfrm>
            <a:off x="0" y="-155622"/>
            <a:ext cx="1219200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fr-FR" sz="3600" b="1" dirty="0" err="1">
                <a:latin typeface="Calibri" panose="020F0502020204030204" pitchFamily="34" charset="0"/>
                <a:cs typeface="Calibri" panose="020F0502020204030204" pitchFamily="34" charset="0"/>
              </a:rPr>
              <a:t>AfCFTA</a:t>
            </a:r>
            <a:r>
              <a:rPr lang="fr-FR" sz="3600" b="1" dirty="0">
                <a:latin typeface="Calibri" panose="020F0502020204030204" pitchFamily="34" charset="0"/>
                <a:cs typeface="Calibri" panose="020F0502020204030204" pitchFamily="34" charset="0"/>
              </a:rPr>
              <a:t>: Ratification </a:t>
            </a:r>
            <a:r>
              <a:rPr lang="fr-FR" sz="3600" b="1" dirty="0" err="1">
                <a:latin typeface="Calibri" panose="020F0502020204030204" pitchFamily="34" charset="0"/>
                <a:cs typeface="Calibri" panose="020F0502020204030204" pitchFamily="34" charset="0"/>
              </a:rPr>
              <a:t>status</a:t>
            </a:r>
            <a:endParaRPr lang="en-GB" sz="3600" b="1" dirty="0">
              <a:latin typeface="Calibri" panose="020F0502020204030204" pitchFamily="34" charset="0"/>
              <a:cs typeface="Calibri" panose="020F0502020204030204" pitchFamily="34" charset="0"/>
            </a:endParaRPr>
          </a:p>
        </p:txBody>
      </p:sp>
      <p:pic>
        <p:nvPicPr>
          <p:cNvPr id="17" name="Picture 16" descr="Chart, sunburst chart&#10;&#10;Description automatically generated">
            <a:extLst>
              <a:ext uri="{FF2B5EF4-FFF2-40B4-BE49-F238E27FC236}">
                <a16:creationId xmlns:a16="http://schemas.microsoft.com/office/drawing/2014/main" id="{80824905-EDFA-477B-8D73-4F6AE6793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33" y="829926"/>
            <a:ext cx="11681469" cy="5445613"/>
          </a:xfrm>
          <a:prstGeom prst="rect">
            <a:avLst/>
          </a:prstGeom>
        </p:spPr>
      </p:pic>
    </p:spTree>
    <p:extLst>
      <p:ext uri="{BB962C8B-B14F-4D97-AF65-F5344CB8AC3E}">
        <p14:creationId xmlns:p14="http://schemas.microsoft.com/office/powerpoint/2010/main" val="3457626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F19C9234-94A6-4BA8-97D8-D19E9E60A667}"/>
              </a:ext>
            </a:extLst>
          </p:cNvPr>
          <p:cNvSpPr/>
          <p:nvPr/>
        </p:nvSpPr>
        <p:spPr>
          <a:xfrm>
            <a:off x="275574" y="86493"/>
            <a:ext cx="11604010" cy="81724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algn="ctr">
              <a:defRPr sz="1800" b="0" i="0" u="none" strike="noStrike" kern="0" cap="none" spc="0" baseline="0">
                <a:solidFill>
                  <a:srgbClr val="000000"/>
                </a:solidFill>
                <a:uFillTx/>
              </a:defRPr>
            </a:pPr>
            <a:r>
              <a:rPr lang="fr-FR" sz="3600" b="1" dirty="0" err="1">
                <a:solidFill>
                  <a:srgbClr val="FFFFFF"/>
                </a:solidFill>
                <a:latin typeface="Calibri" panose="020F0502020204030204" pitchFamily="34" charset="0"/>
                <a:cs typeface="Calibri" panose="020F0502020204030204" pitchFamily="34" charset="0"/>
              </a:rPr>
              <a:t>AfCFTA</a:t>
            </a:r>
            <a:r>
              <a:rPr lang="fr-FR" sz="3600" b="1" dirty="0">
                <a:solidFill>
                  <a:srgbClr val="FFFFFF"/>
                </a:solidFill>
                <a:latin typeface="Calibri" panose="020F0502020204030204" pitchFamily="34" charset="0"/>
                <a:cs typeface="Calibri" panose="020F0502020204030204" pitchFamily="34" charset="0"/>
              </a:rPr>
              <a:t> : </a:t>
            </a:r>
            <a:r>
              <a:rPr lang="fr-FR" sz="3600" b="1" dirty="0" err="1">
                <a:solidFill>
                  <a:srgbClr val="FFFFFF"/>
                </a:solidFill>
                <a:latin typeface="Calibri" panose="020F0502020204030204" pitchFamily="34" charset="0"/>
                <a:cs typeface="Calibri" panose="020F0502020204030204" pitchFamily="34" charset="0"/>
              </a:rPr>
              <a:t>Status</a:t>
            </a:r>
            <a:r>
              <a:rPr lang="fr-FR" sz="3600" b="1" dirty="0">
                <a:solidFill>
                  <a:srgbClr val="FFFFFF"/>
                </a:solidFill>
                <a:latin typeface="Calibri" panose="020F0502020204030204" pitchFamily="34" charset="0"/>
                <a:cs typeface="Calibri" panose="020F0502020204030204" pitchFamily="34" charset="0"/>
              </a:rPr>
              <a:t> of the </a:t>
            </a:r>
            <a:r>
              <a:rPr lang="en-US" sz="3600" b="1" dirty="0">
                <a:solidFill>
                  <a:srgbClr val="FFFFFF"/>
                </a:solidFill>
                <a:latin typeface="Calibri" panose="020F0502020204030204" pitchFamily="34" charset="0"/>
                <a:cs typeface="Calibri" panose="020F0502020204030204" pitchFamily="34" charset="0"/>
              </a:rPr>
              <a:t>negotiations</a:t>
            </a:r>
            <a:r>
              <a:rPr lang="fr-FR" sz="3600" b="1" dirty="0">
                <a:solidFill>
                  <a:srgbClr val="FFFFFF"/>
                </a:solidFill>
                <a:latin typeface="Calibri" panose="020F0502020204030204" pitchFamily="34" charset="0"/>
                <a:cs typeface="Calibri" panose="020F0502020204030204" pitchFamily="34" charset="0"/>
              </a:rPr>
              <a:t> </a:t>
            </a:r>
            <a:endParaRPr lang="en-GB" sz="3600" b="1" dirty="0">
              <a:solidFill>
                <a:srgbClr val="FFFFFF"/>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EB36EB02-D187-4284-B2DD-90F524141B61}"/>
              </a:ext>
            </a:extLst>
          </p:cNvPr>
          <p:cNvSpPr/>
          <p:nvPr/>
        </p:nvSpPr>
        <p:spPr>
          <a:xfrm>
            <a:off x="429316" y="887528"/>
            <a:ext cx="4865914" cy="3414329"/>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90000"/>
              </a:lnSpc>
              <a:spcBef>
                <a:spcPts val="1000"/>
              </a:spcBef>
              <a:buSzPct val="100000"/>
              <a:defRPr/>
            </a:pPr>
            <a:r>
              <a:rPr lang="en-GB" sz="2000" b="1" dirty="0">
                <a:solidFill>
                  <a:srgbClr val="000000"/>
                </a:solidFill>
                <a:latin typeface="Calibri"/>
              </a:rPr>
              <a:t>Protocol on Trade in Goods</a:t>
            </a:r>
          </a:p>
          <a:p>
            <a:pPr marL="228600" indent="-228600" algn="just">
              <a:lnSpc>
                <a:spcPct val="90000"/>
              </a:lnSpc>
              <a:spcBef>
                <a:spcPts val="500"/>
              </a:spcBef>
              <a:buSzPct val="100000"/>
              <a:buFont typeface="Wingdings" panose="05000000000000000000" pitchFamily="2" charset="2"/>
              <a:buChar char="Ø"/>
              <a:defRPr/>
            </a:pPr>
            <a:r>
              <a:rPr lang="en-US" sz="1600" dirty="0">
                <a:solidFill>
                  <a:srgbClr val="000000"/>
                </a:solidFill>
                <a:latin typeface="Calibri"/>
              </a:rPr>
              <a:t>43 countries have submitted their tariff offers on goods representing 78 percent of AU Member States with consolidated submissions from 4 Customs Unions (CEMAC, ECOWAS +</a:t>
            </a:r>
            <a:r>
              <a:rPr lang="en-GB" sz="1600" dirty="0">
                <a:solidFill>
                  <a:srgbClr val="000000"/>
                </a:solidFill>
                <a:latin typeface="Calibri"/>
              </a:rPr>
              <a:t> </a:t>
            </a:r>
            <a:r>
              <a:rPr lang="en-US" sz="1600" dirty="0">
                <a:solidFill>
                  <a:srgbClr val="000000"/>
                </a:solidFill>
                <a:latin typeface="Calibri"/>
              </a:rPr>
              <a:t>Mauritania, EAC and SACU)</a:t>
            </a:r>
          </a:p>
          <a:p>
            <a:pPr marL="228600" indent="-228600" algn="just">
              <a:lnSpc>
                <a:spcPct val="90000"/>
              </a:lnSpc>
              <a:spcBef>
                <a:spcPts val="500"/>
              </a:spcBef>
              <a:buSzPct val="100000"/>
              <a:buFont typeface="Wingdings" panose="05000000000000000000" pitchFamily="2" charset="2"/>
              <a:buChar char="Ø"/>
              <a:defRPr/>
            </a:pPr>
            <a:r>
              <a:rPr lang="en-US" sz="1600" dirty="0">
                <a:solidFill>
                  <a:srgbClr val="000000"/>
                </a:solidFill>
                <a:latin typeface="Calibri"/>
              </a:rPr>
              <a:t>28 of 43 Member States offers on goods for tariff liberalization have</a:t>
            </a:r>
            <a:r>
              <a:rPr lang="en-GB" sz="1600" dirty="0">
                <a:solidFill>
                  <a:srgbClr val="000000"/>
                </a:solidFill>
                <a:latin typeface="Calibri"/>
              </a:rPr>
              <a:t> </a:t>
            </a:r>
            <a:r>
              <a:rPr lang="en-US" sz="1600" dirty="0">
                <a:solidFill>
                  <a:srgbClr val="000000"/>
                </a:solidFill>
                <a:latin typeface="Calibri"/>
              </a:rPr>
              <a:t>met the threshold - 90  percent of tariff lines to be fully liberalized.</a:t>
            </a:r>
          </a:p>
          <a:p>
            <a:pPr marL="228600" indent="-228600" algn="just">
              <a:lnSpc>
                <a:spcPct val="90000"/>
              </a:lnSpc>
              <a:spcBef>
                <a:spcPts val="500"/>
              </a:spcBef>
              <a:buSzPct val="100000"/>
              <a:buFont typeface="Wingdings" panose="05000000000000000000" pitchFamily="2" charset="2"/>
              <a:buChar char="Ø"/>
              <a:defRPr/>
            </a:pPr>
            <a:r>
              <a:rPr lang="en-US" sz="1600" dirty="0">
                <a:solidFill>
                  <a:srgbClr val="000000"/>
                </a:solidFill>
                <a:latin typeface="Calibri"/>
              </a:rPr>
              <a:t>87.7% of the tariff lines have agreed </a:t>
            </a:r>
            <a:r>
              <a:rPr lang="en-US" sz="1600" dirty="0" err="1">
                <a:solidFill>
                  <a:srgbClr val="000000"/>
                </a:solidFill>
                <a:latin typeface="Calibri"/>
              </a:rPr>
              <a:t>RoO</a:t>
            </a:r>
            <a:r>
              <a:rPr lang="en-US" sz="1600" dirty="0">
                <a:solidFill>
                  <a:srgbClr val="000000"/>
                </a:solidFill>
                <a:latin typeface="Calibri"/>
              </a:rPr>
              <a:t>. RECs </a:t>
            </a:r>
            <a:r>
              <a:rPr lang="en-US" sz="1600" dirty="0" err="1">
                <a:solidFill>
                  <a:srgbClr val="000000"/>
                </a:solidFill>
                <a:latin typeface="Calibri"/>
              </a:rPr>
              <a:t>RoO</a:t>
            </a:r>
            <a:r>
              <a:rPr lang="en-US" sz="1600" dirty="0">
                <a:solidFill>
                  <a:srgbClr val="000000"/>
                </a:solidFill>
                <a:latin typeface="Calibri"/>
              </a:rPr>
              <a:t> shall apply to the outstanding 12.3 percent tariff lines (on temporary bases). </a:t>
            </a:r>
            <a:endParaRPr lang="en-GB" sz="1600" dirty="0">
              <a:solidFill>
                <a:srgbClr val="000000"/>
              </a:solidFill>
              <a:latin typeface="Calibri"/>
            </a:endParaRPr>
          </a:p>
        </p:txBody>
      </p:sp>
      <p:sp>
        <p:nvSpPr>
          <p:cNvPr id="5" name="Rectangle: Rounded Corners 4">
            <a:extLst>
              <a:ext uri="{FF2B5EF4-FFF2-40B4-BE49-F238E27FC236}">
                <a16:creationId xmlns:a16="http://schemas.microsoft.com/office/drawing/2014/main" id="{A7BC1D66-A91F-42E1-BC40-6FDBE74744E2}"/>
              </a:ext>
            </a:extLst>
          </p:cNvPr>
          <p:cNvSpPr/>
          <p:nvPr/>
        </p:nvSpPr>
        <p:spPr>
          <a:xfrm>
            <a:off x="4158641" y="4301857"/>
            <a:ext cx="7720943" cy="2079135"/>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buSzPct val="100000"/>
              <a:defRPr/>
            </a:pPr>
            <a:endParaRPr lang="en-US" b="1" dirty="0">
              <a:solidFill>
                <a:srgbClr val="000000"/>
              </a:solidFill>
              <a:latin typeface="Calibri"/>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rgbClr val="000000"/>
                </a:solidFill>
                <a:latin typeface="Calibri"/>
              </a:rPr>
              <a:t>Phase II issues: Investment, Intellectual Property Rights ,Competition Policy</a:t>
            </a:r>
            <a:r>
              <a:rPr lang="en-GB" sz="2000" b="1" dirty="0">
                <a:solidFill>
                  <a:srgbClr val="000000"/>
                </a:solidFill>
                <a:latin typeface="Calibri"/>
              </a:rPr>
              <a:t>, digital trade, Women and Youth in Trade</a:t>
            </a:r>
          </a:p>
          <a:p>
            <a:pPr>
              <a:lnSpc>
                <a:spcPct val="115000"/>
              </a:lnSpc>
              <a:spcAft>
                <a:spcPts val="0"/>
              </a:spcAft>
            </a:pPr>
            <a:endParaRPr lang="en-GB" b="1" dirty="0">
              <a:solidFill>
                <a:srgbClr val="000000"/>
              </a:solidFill>
              <a:effectLst/>
              <a:latin typeface="Calibri" panose="020F0502020204030204" pitchFamily="34" charset="0"/>
              <a:ea typeface="Calibri" panose="020F0502020204030204" pitchFamily="34" charset="0"/>
            </a:endParaRPr>
          </a:p>
          <a:p>
            <a:pPr marL="228600" lvl="1" indent="-228600" algn="just">
              <a:lnSpc>
                <a:spcPct val="90000"/>
              </a:lnSpc>
              <a:spcBef>
                <a:spcPts val="500"/>
              </a:spcBef>
              <a:buSzPct val="100000"/>
              <a:buFont typeface="Wingdings" panose="05000000000000000000" pitchFamily="2" charset="2"/>
              <a:buChar char="Ø"/>
              <a:defRPr/>
            </a:pPr>
            <a:r>
              <a:rPr lang="en-US" sz="1600" dirty="0">
                <a:solidFill>
                  <a:srgbClr val="000000"/>
                </a:solidFill>
                <a:latin typeface="Calibri"/>
              </a:rPr>
              <a:t>Technical committees have been established by ministers and terms of reference approved for the competition policy, intellectual property rights and investment issues. The Protocol are being developed.</a:t>
            </a:r>
            <a:endParaRPr lang="en-GB" sz="1600" dirty="0">
              <a:solidFill>
                <a:srgbClr val="000000"/>
              </a:solidFill>
              <a:latin typeface="Calibri"/>
            </a:endParaRPr>
          </a:p>
          <a:p>
            <a:pPr marL="228600" lvl="1" indent="-228600" algn="just">
              <a:lnSpc>
                <a:spcPct val="90000"/>
              </a:lnSpc>
              <a:spcBef>
                <a:spcPts val="500"/>
              </a:spcBef>
              <a:buSzPct val="100000"/>
              <a:buFont typeface="Wingdings" panose="05000000000000000000" pitchFamily="2" charset="2"/>
              <a:buChar char="Ø"/>
              <a:defRPr/>
            </a:pPr>
            <a:r>
              <a:rPr lang="en-US" sz="1600" dirty="0">
                <a:solidFill>
                  <a:srgbClr val="000000"/>
                </a:solidFill>
                <a:latin typeface="Calibri"/>
              </a:rPr>
              <a:t>Digital Trade and Women and Youth Trade Protocols are at consultation level.</a:t>
            </a:r>
            <a:endParaRPr lang="en-GB" sz="1600" dirty="0">
              <a:solidFill>
                <a:srgbClr val="000000"/>
              </a:solidFill>
              <a:latin typeface="Calibri"/>
            </a:endParaRPr>
          </a:p>
          <a:p>
            <a:pPr marL="685800" lvl="1" indent="-228600" algn="just" defTabSz="914400">
              <a:lnSpc>
                <a:spcPct val="90000"/>
              </a:lnSpc>
              <a:spcBef>
                <a:spcPts val="500"/>
              </a:spcBef>
              <a:buSzPct val="100000"/>
              <a:buFont typeface="Wingdings" panose="05000000000000000000" pitchFamily="2" charset="2"/>
              <a:buChar char="Ø"/>
              <a:defRPr/>
            </a:pPr>
            <a:endParaRPr lang="en-GB" sz="2100" dirty="0">
              <a:solidFill>
                <a:srgbClr val="000000"/>
              </a:solidFill>
              <a:latin typeface="Calibri"/>
            </a:endParaRPr>
          </a:p>
        </p:txBody>
      </p:sp>
      <p:sp>
        <p:nvSpPr>
          <p:cNvPr id="8" name="Rectangle: Rounded Corners 7">
            <a:extLst>
              <a:ext uri="{FF2B5EF4-FFF2-40B4-BE49-F238E27FC236}">
                <a16:creationId xmlns:a16="http://schemas.microsoft.com/office/drawing/2014/main" id="{1E6451FC-130B-4A17-8AF7-B4DADEA36D1A}"/>
              </a:ext>
            </a:extLst>
          </p:cNvPr>
          <p:cNvSpPr/>
          <p:nvPr/>
        </p:nvSpPr>
        <p:spPr>
          <a:xfrm>
            <a:off x="7327726" y="1124632"/>
            <a:ext cx="4434958" cy="2398783"/>
          </a:xfrm>
          <a:prstGeom prst="roundRect">
            <a:avLst/>
          </a:prstGeom>
          <a:solidFill>
            <a:schemeClr val="bg2">
              <a:lumMod val="9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buSzPct val="100000"/>
              <a:defRPr/>
            </a:pPr>
            <a:r>
              <a:rPr lang="en-GB" sz="2000" b="1" dirty="0">
                <a:solidFill>
                  <a:srgbClr val="000000"/>
                </a:solidFill>
                <a:latin typeface="Calibri"/>
              </a:rPr>
              <a:t>Protocol on Trade in Services </a:t>
            </a:r>
          </a:p>
          <a:p>
            <a:pPr marL="228600" lvl="1" indent="-228600">
              <a:lnSpc>
                <a:spcPct val="90000"/>
              </a:lnSpc>
              <a:spcBef>
                <a:spcPts val="500"/>
              </a:spcBef>
              <a:buSzPct val="100000"/>
              <a:buFont typeface="Wingdings" panose="05000000000000000000" pitchFamily="2" charset="2"/>
              <a:buChar char="Ø"/>
              <a:defRPr/>
            </a:pPr>
            <a:r>
              <a:rPr lang="en-US" sz="1600" dirty="0">
                <a:solidFill>
                  <a:srgbClr val="000000"/>
                </a:solidFill>
                <a:latin typeface="Calibri"/>
              </a:rPr>
              <a:t>5 priority sectors to be liberalized: financial services, transport, telecommunications/information technology, professional services tourism</a:t>
            </a:r>
          </a:p>
          <a:p>
            <a:pPr marL="228600" lvl="1" indent="-228600">
              <a:lnSpc>
                <a:spcPct val="90000"/>
              </a:lnSpc>
              <a:spcBef>
                <a:spcPts val="500"/>
              </a:spcBef>
              <a:buSzPct val="100000"/>
              <a:buFont typeface="Wingdings" panose="05000000000000000000" pitchFamily="2" charset="2"/>
              <a:buChar char="Ø"/>
              <a:defRPr/>
            </a:pPr>
            <a:r>
              <a:rPr lang="en-GB" sz="1600" dirty="0">
                <a:solidFill>
                  <a:srgbClr val="000000"/>
                </a:solidFill>
                <a:latin typeface="Calibri"/>
              </a:rPr>
              <a:t>46 African countries have submitted their Services Offers. </a:t>
            </a:r>
            <a:r>
              <a:rPr lang="en-US" sz="1600" dirty="0">
                <a:solidFill>
                  <a:srgbClr val="000000"/>
                </a:solidFill>
                <a:latin typeface="Calibri"/>
              </a:rPr>
              <a:t>CEMAC, EAC and ECOWAS have presented consolidated services offers</a:t>
            </a:r>
            <a:r>
              <a:rPr lang="en-US" sz="1500" dirty="0">
                <a:solidFill>
                  <a:srgbClr val="000000"/>
                </a:solidFill>
                <a:latin typeface="Calibri"/>
              </a:rPr>
              <a:t>.</a:t>
            </a:r>
          </a:p>
        </p:txBody>
      </p:sp>
    </p:spTree>
    <p:extLst>
      <p:ext uri="{BB962C8B-B14F-4D97-AF65-F5344CB8AC3E}">
        <p14:creationId xmlns:p14="http://schemas.microsoft.com/office/powerpoint/2010/main" val="19381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142362"/>
            <a:ext cx="9144000" cy="2185214"/>
          </a:xfrm>
          <a:prstGeom prst="rect">
            <a:avLst/>
          </a:prstGeom>
          <a:solidFill>
            <a:schemeClr val="accent5">
              <a:lumMod val="50000"/>
            </a:schemeClr>
          </a:solidFill>
        </p:spPr>
        <p:txBody>
          <a:bodyPr wrap="square" rtlCol="0">
            <a:spAutoFit/>
          </a:bodyPr>
          <a:lstStyle/>
          <a:p>
            <a:pPr algn="ctr"/>
            <a:endParaRPr lang="en-US" sz="2000" dirty="0">
              <a:solidFill>
                <a:schemeClr val="bg1"/>
              </a:solidFill>
              <a:latin typeface="Arial" panose="020B0604020202020204" pitchFamily="34" charset="0"/>
              <a:cs typeface="Arial" panose="020B0604020202020204" pitchFamily="34" charset="0"/>
            </a:endParaRPr>
          </a:p>
          <a:p>
            <a:pPr algn="ctr"/>
            <a:r>
              <a:rPr lang="en-GB" sz="4800" dirty="0">
                <a:solidFill>
                  <a:schemeClr val="bg1"/>
                </a:solidFill>
                <a:ea typeface="DengXian" panose="02010600030101010101" pitchFamily="2" charset="-122"/>
                <a:cs typeface="Arial" panose="020B0604020202020204" pitchFamily="34" charset="0"/>
              </a:rPr>
              <a:t>Expected effects of the </a:t>
            </a:r>
            <a:r>
              <a:rPr lang="en-GB" sz="4800" dirty="0" err="1">
                <a:solidFill>
                  <a:schemeClr val="bg1"/>
                </a:solidFill>
                <a:ea typeface="DengXian" panose="02010600030101010101" pitchFamily="2" charset="-122"/>
                <a:cs typeface="Arial" panose="020B0604020202020204" pitchFamily="34" charset="0"/>
              </a:rPr>
              <a:t>AfCFTA</a:t>
            </a:r>
            <a:r>
              <a:rPr lang="en-GB" sz="4800" dirty="0">
                <a:solidFill>
                  <a:schemeClr val="bg1"/>
                </a:solidFill>
                <a:ea typeface="DengXian" panose="02010600030101010101" pitchFamily="2" charset="-122"/>
                <a:cs typeface="Arial" panose="020B0604020202020204" pitchFamily="34" charset="0"/>
              </a:rPr>
              <a:t>: Empirical evidence from ECA</a:t>
            </a:r>
          </a:p>
          <a:p>
            <a:pPr algn="ctr"/>
            <a:r>
              <a:rPr lang="en-US" sz="2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9738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arredondado 8">
            <a:extLst>
              <a:ext uri="{FF2B5EF4-FFF2-40B4-BE49-F238E27FC236}">
                <a16:creationId xmlns:a16="http://schemas.microsoft.com/office/drawing/2014/main" id="{4FEEC636-2F39-4EEF-97EC-DF618F5BB3EB}"/>
              </a:ext>
            </a:extLst>
          </p:cNvPr>
          <p:cNvSpPr/>
          <p:nvPr/>
        </p:nvSpPr>
        <p:spPr>
          <a:xfrm>
            <a:off x="91716" y="29084"/>
            <a:ext cx="11971283" cy="81724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algn="ctr">
              <a:defRPr sz="1800" b="0" i="0" u="none" strike="noStrike" kern="0" cap="none" spc="0" baseline="0">
                <a:solidFill>
                  <a:srgbClr val="000000"/>
                </a:solidFill>
                <a:uFillTx/>
              </a:defRPr>
            </a:pPr>
            <a:r>
              <a:rPr lang="en-US" sz="3600" b="1" dirty="0">
                <a:solidFill>
                  <a:schemeClr val="lt1"/>
                </a:solidFill>
              </a:rPr>
              <a:t>AfCFTA: Benefits centered on intra-African trade</a:t>
            </a:r>
            <a:endParaRPr lang="en-GB" sz="3600" b="1" dirty="0">
              <a:solidFill>
                <a:schemeClr val="lt1"/>
              </a:solidFill>
            </a:endParaRPr>
          </a:p>
        </p:txBody>
      </p:sp>
      <p:sp>
        <p:nvSpPr>
          <p:cNvPr id="10" name="TextBox 9"/>
          <p:cNvSpPr txBox="1"/>
          <p:nvPr/>
        </p:nvSpPr>
        <p:spPr>
          <a:xfrm>
            <a:off x="2370722" y="6317416"/>
            <a:ext cx="7413272" cy="276999"/>
          </a:xfrm>
          <a:prstGeom prst="rect">
            <a:avLst/>
          </a:prstGeom>
          <a:noFill/>
        </p:spPr>
        <p:txBody>
          <a:bodyPr wrap="square" rtlCol="0">
            <a:spAutoFit/>
          </a:bodyPr>
          <a:lstStyle/>
          <a:p>
            <a:pPr algn="ctr"/>
            <a:r>
              <a:rPr lang="en-US" sz="1200" b="1" i="1" dirty="0">
                <a:solidFill>
                  <a:schemeClr val="tx2"/>
                </a:solidFill>
              </a:rPr>
              <a:t>Source: ECA (</a:t>
            </a:r>
            <a:r>
              <a:rPr lang="en-US" sz="1200" b="1" i="1" dirty="0">
                <a:solidFill>
                  <a:schemeClr val="tx2"/>
                </a:solidFill>
                <a:hlinkClick r:id="rId2"/>
              </a:rPr>
              <a:t>https://uneca.org/sites/default/files/keymessageanddocuments/en_afcfta-infographics-11.pdf</a:t>
            </a:r>
            <a:r>
              <a:rPr lang="en-US" sz="1200" b="1" i="1" dirty="0">
                <a:solidFill>
                  <a:schemeClr val="tx2"/>
                </a:solidFill>
              </a:rPr>
              <a:t>)</a:t>
            </a:r>
          </a:p>
        </p:txBody>
      </p:sp>
      <p:pic>
        <p:nvPicPr>
          <p:cNvPr id="6" name="Picture 5" descr="Timeline&#10;&#10;Description automatically generated">
            <a:extLst>
              <a:ext uri="{FF2B5EF4-FFF2-40B4-BE49-F238E27FC236}">
                <a16:creationId xmlns:a16="http://schemas.microsoft.com/office/drawing/2014/main" id="{1DFCFDDF-3539-4C0D-A155-79648253B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345" y="998483"/>
            <a:ext cx="9858703" cy="5374596"/>
          </a:xfrm>
          <a:prstGeom prst="rect">
            <a:avLst/>
          </a:prstGeom>
        </p:spPr>
      </p:pic>
    </p:spTree>
    <p:extLst>
      <p:ext uri="{BB962C8B-B14F-4D97-AF65-F5344CB8AC3E}">
        <p14:creationId xmlns:p14="http://schemas.microsoft.com/office/powerpoint/2010/main" val="284921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66675" y="-34052"/>
            <a:ext cx="1200150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en-US" altLang="en-US" sz="3600" b="1" dirty="0" err="1">
                <a:solidFill>
                  <a:srgbClr val="FFFFFF"/>
                </a:solidFill>
                <a:cs typeface="Arial" panose="020B0604020202020204" pitchFamily="34" charset="0"/>
                <a:sym typeface="Lato" pitchFamily="34" charset="0"/>
              </a:rPr>
              <a:t>AfCFTA</a:t>
            </a:r>
            <a:r>
              <a:rPr lang="en-US" altLang="en-US" sz="3600" b="1" dirty="0">
                <a:solidFill>
                  <a:srgbClr val="FFFFFF"/>
                </a:solidFill>
                <a:cs typeface="Arial" panose="020B0604020202020204" pitchFamily="34" charset="0"/>
                <a:sym typeface="Lato" pitchFamily="34" charset="0"/>
              </a:rPr>
              <a:t>: expected impacts </a:t>
            </a:r>
            <a:r>
              <a:rPr lang="fr-FR" altLang="en-US" sz="3600" b="1" dirty="0">
                <a:solidFill>
                  <a:srgbClr val="FFFFFF"/>
                </a:solidFill>
                <a:cs typeface="Arial" panose="020B0604020202020204" pitchFamily="34" charset="0"/>
                <a:sym typeface="Lato" pitchFamily="34" charset="0"/>
              </a:rPr>
              <a:t>-</a:t>
            </a:r>
            <a:r>
              <a:rPr lang="fr-FR" sz="3600" b="1" dirty="0"/>
              <a:t>  intra-African exports </a:t>
            </a:r>
            <a:endParaRPr lang="en-GB" sz="3600" b="1" dirty="0">
              <a:latin typeface="Century Gothic" panose="020B0502020202020204" pitchFamily="34" charset="0"/>
            </a:endParaRPr>
          </a:p>
        </p:txBody>
      </p:sp>
      <p:sp>
        <p:nvSpPr>
          <p:cNvPr id="10" name="TextBox 1"/>
          <p:cNvSpPr txBox="1"/>
          <p:nvPr/>
        </p:nvSpPr>
        <p:spPr>
          <a:xfrm>
            <a:off x="2254687" y="5179749"/>
            <a:ext cx="7776863" cy="2835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1200" i="1" dirty="0"/>
          </a:p>
        </p:txBody>
      </p:sp>
      <p:sp>
        <p:nvSpPr>
          <p:cNvPr id="14" name="TextBox 13">
            <a:extLst>
              <a:ext uri="{FF2B5EF4-FFF2-40B4-BE49-F238E27FC236}">
                <a16:creationId xmlns:a16="http://schemas.microsoft.com/office/drawing/2014/main" id="{D1B90113-5C04-4D8F-B8CF-FA3A8977A4C2}"/>
              </a:ext>
            </a:extLst>
          </p:cNvPr>
          <p:cNvSpPr txBox="1"/>
          <p:nvPr/>
        </p:nvSpPr>
        <p:spPr>
          <a:xfrm>
            <a:off x="66675" y="6237588"/>
            <a:ext cx="1847850" cy="261610"/>
          </a:xfrm>
          <a:prstGeom prst="rect">
            <a:avLst/>
          </a:prstGeom>
          <a:noFill/>
        </p:spPr>
        <p:txBody>
          <a:bodyPr wrap="square">
            <a:spAutoFit/>
          </a:bodyPr>
          <a:lstStyle/>
          <a:p>
            <a:pPr algn="ctr"/>
            <a:r>
              <a:rPr lang="en-US" sz="1050" i="1" dirty="0"/>
              <a:t>Source: UNECA</a:t>
            </a:r>
          </a:p>
        </p:txBody>
      </p:sp>
      <p:sp>
        <p:nvSpPr>
          <p:cNvPr id="5" name="Rectangle: Diagonal Corners Rounded 4">
            <a:extLst>
              <a:ext uri="{FF2B5EF4-FFF2-40B4-BE49-F238E27FC236}">
                <a16:creationId xmlns:a16="http://schemas.microsoft.com/office/drawing/2014/main" id="{FE2CBA70-22CF-48B7-A651-8715CA710EC5}"/>
              </a:ext>
            </a:extLst>
          </p:cNvPr>
          <p:cNvSpPr/>
          <p:nvPr/>
        </p:nvSpPr>
        <p:spPr>
          <a:xfrm>
            <a:off x="9187803" y="2065189"/>
            <a:ext cx="2950870" cy="3543874"/>
          </a:xfrm>
          <a:prstGeom prst="round2Diag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chemeClr val="tx1"/>
                </a:solidFill>
                <a:cs typeface="Arial" panose="020B0604020202020204" pitchFamily="34" charset="0"/>
                <a:sym typeface="Lato" pitchFamily="34" charset="0"/>
              </a:rPr>
              <a:t>Largest increases expected in exports of milk and dairy, wood and paper ,Chemical rubber , plastic and pharmaceutical products ,vehicles and transport, processed food , metals, Cereals and crops , other manufactured products, refined oils, sugar</a:t>
            </a:r>
            <a:endParaRPr lang="en-GB" sz="1400" b="1" dirty="0">
              <a:solidFill>
                <a:schemeClr val="tx1"/>
              </a:solidFill>
            </a:endParaRPr>
          </a:p>
        </p:txBody>
      </p:sp>
      <p:sp>
        <p:nvSpPr>
          <p:cNvPr id="17" name="TextBox 16">
            <a:extLst>
              <a:ext uri="{FF2B5EF4-FFF2-40B4-BE49-F238E27FC236}">
                <a16:creationId xmlns:a16="http://schemas.microsoft.com/office/drawing/2014/main" id="{A70F3614-40BF-47F1-92C8-1920AC1105F0}"/>
              </a:ext>
            </a:extLst>
          </p:cNvPr>
          <p:cNvSpPr txBox="1"/>
          <p:nvPr/>
        </p:nvSpPr>
        <p:spPr>
          <a:xfrm>
            <a:off x="262758" y="836453"/>
            <a:ext cx="10400479" cy="830997"/>
          </a:xfrm>
          <a:prstGeom prst="rect">
            <a:avLst/>
          </a:prstGeom>
          <a:noFill/>
        </p:spPr>
        <p:txBody>
          <a:bodyPr wrap="square">
            <a:spAutoFit/>
          </a:bodyPr>
          <a:lstStyle/>
          <a:p>
            <a:pPr algn="ctr"/>
            <a:r>
              <a:rPr lang="en-US" sz="1600" b="1" dirty="0"/>
              <a:t>Top 10 gains in intra-African exports by sectors, as compared to the baseline without </a:t>
            </a:r>
            <a:r>
              <a:rPr lang="en-US" sz="1600" b="1" dirty="0" err="1"/>
              <a:t>AfCFTA</a:t>
            </a:r>
            <a:r>
              <a:rPr lang="en-US" sz="1600" b="1" dirty="0"/>
              <a:t> in place - 2045 - US$ bn (various scenarios)</a:t>
            </a:r>
            <a:endParaRPr lang="en-GB" sz="1600" b="1" dirty="0"/>
          </a:p>
          <a:p>
            <a:pPr algn="ctr"/>
            <a:endParaRPr lang="en-GB" sz="1600" b="1" dirty="0"/>
          </a:p>
        </p:txBody>
      </p:sp>
      <p:pic>
        <p:nvPicPr>
          <p:cNvPr id="3" name="Picture 2" descr="A picture containing chart&#10;&#10;Description automatically generated">
            <a:extLst>
              <a:ext uri="{FF2B5EF4-FFF2-40B4-BE49-F238E27FC236}">
                <a16:creationId xmlns:a16="http://schemas.microsoft.com/office/drawing/2014/main" id="{4D9554D6-F5EF-4476-A991-3A64A31C4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58" y="1446523"/>
            <a:ext cx="8925045" cy="5052675"/>
          </a:xfrm>
          <a:prstGeom prst="rect">
            <a:avLst/>
          </a:prstGeom>
        </p:spPr>
      </p:pic>
    </p:spTree>
    <p:extLst>
      <p:ext uri="{BB962C8B-B14F-4D97-AF65-F5344CB8AC3E}">
        <p14:creationId xmlns:p14="http://schemas.microsoft.com/office/powerpoint/2010/main" val="167186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79A70-F052-422E-8D95-8CCD5C96D591}"/>
              </a:ext>
            </a:extLst>
          </p:cNvPr>
          <p:cNvSpPr>
            <a:spLocks noGrp="1"/>
          </p:cNvSpPr>
          <p:nvPr>
            <p:ph idx="1"/>
          </p:nvPr>
        </p:nvSpPr>
        <p:spPr>
          <a:xfrm>
            <a:off x="240083" y="1305236"/>
            <a:ext cx="11711834" cy="51331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450"/>
              </a:spcAft>
            </a:pPr>
            <a:r>
              <a:rPr lang="en-GB" b="1" dirty="0"/>
              <a:t>Agreement recognises the importance of gender equality </a:t>
            </a:r>
            <a:r>
              <a:rPr lang="en-GB" dirty="0"/>
              <a:t>and improving export capacity of informal suppliers, MSMEs, women/youth </a:t>
            </a:r>
          </a:p>
          <a:p>
            <a:pPr algn="just">
              <a:spcAft>
                <a:spcPts val="450"/>
              </a:spcAft>
            </a:pPr>
            <a:r>
              <a:rPr lang="en-US" b="1" dirty="0">
                <a:ea typeface="Calibri" panose="020F0502020204030204" pitchFamily="34" charset="0"/>
                <a:cs typeface="Times New Roman" panose="02020603050405020304" pitchFamily="18" charset="0"/>
              </a:rPr>
              <a:t>Projected increases in exports of female-dominated sectors </a:t>
            </a:r>
            <a:r>
              <a:rPr lang="en-US" dirty="0">
                <a:ea typeface="Calibri" panose="020F0502020204030204" pitchFamily="34" charset="0"/>
                <a:cs typeface="Times New Roman" panose="02020603050405020304" pitchFamily="18" charset="0"/>
              </a:rPr>
              <a:t>in manufacturing and agriculture and value addition along value chains</a:t>
            </a:r>
            <a:endParaRPr lang="en-GB" sz="2400" dirty="0">
              <a:ea typeface="Calibri" panose="020F0502020204030204" pitchFamily="34" charset="0"/>
              <a:cs typeface="Calibri" panose="020F0502020204030204" pitchFamily="34" charset="0"/>
            </a:endParaRPr>
          </a:p>
          <a:p>
            <a:pPr algn="just">
              <a:spcAft>
                <a:spcPts val="450"/>
              </a:spcAft>
            </a:pPr>
            <a:r>
              <a:rPr lang="en-GB" b="1" dirty="0"/>
              <a:t>Projected increases intra-African exports </a:t>
            </a:r>
            <a:r>
              <a:rPr lang="en-GB" dirty="0"/>
              <a:t>in labour-intensive industries, low-skilled wages</a:t>
            </a:r>
          </a:p>
          <a:p>
            <a:pPr algn="just">
              <a:spcAft>
                <a:spcPts val="450"/>
              </a:spcAft>
            </a:pPr>
            <a:r>
              <a:rPr lang="en-US" b="1" dirty="0"/>
              <a:t>Strengthening regional value chains, customs cooperation, trade facilitation</a:t>
            </a:r>
            <a:endParaRPr lang="en-CA" dirty="0"/>
          </a:p>
          <a:p>
            <a:pPr algn="just">
              <a:spcAft>
                <a:spcPts val="450"/>
              </a:spcAft>
            </a:pPr>
            <a:r>
              <a:rPr lang="en-US" b="1" dirty="0"/>
              <a:t>Mechanisms to address non-tariff barriers</a:t>
            </a:r>
          </a:p>
          <a:p>
            <a:pPr algn="just">
              <a:spcAft>
                <a:spcPts val="450"/>
              </a:spcAft>
            </a:pPr>
            <a:r>
              <a:rPr lang="en-US" b="1" dirty="0"/>
              <a:t>Protocol on women and youth being developed</a:t>
            </a:r>
            <a:endParaRPr lang="en-CA" dirty="0"/>
          </a:p>
        </p:txBody>
      </p:sp>
      <p:sp>
        <p:nvSpPr>
          <p:cNvPr id="7" name="Rectângulo arredondado 8">
            <a:extLst>
              <a:ext uri="{FF2B5EF4-FFF2-40B4-BE49-F238E27FC236}">
                <a16:creationId xmlns:a16="http://schemas.microsoft.com/office/drawing/2014/main" id="{BBEC996B-C10A-4EAE-8FFD-79E6B2EC4756}"/>
              </a:ext>
            </a:extLst>
          </p:cNvPr>
          <p:cNvSpPr/>
          <p:nvPr/>
        </p:nvSpPr>
        <p:spPr>
          <a:xfrm>
            <a:off x="137786" y="21003"/>
            <a:ext cx="11862147" cy="81724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algn="ctr">
              <a:defRPr sz="1800" b="0" i="0" u="none" strike="noStrike" kern="0" cap="none" spc="0" baseline="0">
                <a:solidFill>
                  <a:srgbClr val="000000"/>
                </a:solidFill>
                <a:uFillTx/>
              </a:defRPr>
            </a:pPr>
            <a:r>
              <a:rPr lang="en-CA" sz="3600" b="1" kern="0" dirty="0" err="1">
                <a:solidFill>
                  <a:srgbClr val="FFFFFF"/>
                </a:solidFill>
                <a:latin typeface="Calibri" panose="020F0502020204030204" pitchFamily="34" charset="0"/>
                <a:cs typeface="Calibri" panose="020F0502020204030204" pitchFamily="34" charset="0"/>
              </a:rPr>
              <a:t>AfCFTA</a:t>
            </a:r>
            <a:r>
              <a:rPr lang="en-CA" sz="3600" b="1" kern="0" dirty="0">
                <a:solidFill>
                  <a:srgbClr val="FFFFFF"/>
                </a:solidFill>
                <a:latin typeface="Calibri" panose="020F0502020204030204" pitchFamily="34" charset="0"/>
                <a:cs typeface="Calibri" panose="020F0502020204030204" pitchFamily="34" charset="0"/>
              </a:rPr>
              <a:t> and Inclusion (Women and Youth)</a:t>
            </a:r>
            <a:endParaRPr lang="en-US" sz="3600" b="1" kern="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556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363256" y="961571"/>
            <a:ext cx="10074542" cy="687943"/>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endParaRPr lang="en-US" sz="8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Expected benefits from </a:t>
            </a:r>
            <a:r>
              <a:rPr lang="en-US" sz="2400" b="1" dirty="0" err="1">
                <a:latin typeface="Arial" panose="020B0604020202020204" pitchFamily="34" charset="0"/>
                <a:cs typeface="Arial" panose="020B0604020202020204" pitchFamily="34" charset="0"/>
              </a:rPr>
              <a:t>AfCFTA</a:t>
            </a:r>
            <a:r>
              <a:rPr lang="en-US" sz="2400" b="1" dirty="0">
                <a:latin typeface="Arial" panose="020B0604020202020204" pitchFamily="34" charset="0"/>
                <a:cs typeface="Arial" panose="020B0604020202020204" pitchFamily="34" charset="0"/>
              </a:rPr>
              <a:t> will not be automatic:</a:t>
            </a:r>
          </a:p>
        </p:txBody>
      </p:sp>
      <p:sp>
        <p:nvSpPr>
          <p:cNvPr id="2" name="TextBox 1"/>
          <p:cNvSpPr txBox="1"/>
          <p:nvPr/>
        </p:nvSpPr>
        <p:spPr>
          <a:xfrm>
            <a:off x="4449041" y="2418566"/>
            <a:ext cx="3414890" cy="369332"/>
          </a:xfrm>
          <a:prstGeom prst="rect">
            <a:avLst/>
          </a:prstGeom>
          <a:solidFill>
            <a:schemeClr val="accent6">
              <a:lumMod val="20000"/>
              <a:lumOff val="80000"/>
            </a:schemeClr>
          </a:solidFill>
          <a:ln w="25400">
            <a:noFill/>
          </a:ln>
        </p:spPr>
        <p:txBody>
          <a:bodyPr wrap="square" rtlCol="0">
            <a:spAutoFit/>
          </a:bodyPr>
          <a:lstStyle/>
          <a:p>
            <a:pPr algn="ctr"/>
            <a:r>
              <a:rPr lang="en-US" b="1" dirty="0"/>
              <a:t>Pursue ratification of Agreement</a:t>
            </a:r>
          </a:p>
        </p:txBody>
      </p:sp>
      <p:sp>
        <p:nvSpPr>
          <p:cNvPr id="6" name="TextBox 5"/>
          <p:cNvSpPr txBox="1"/>
          <p:nvPr/>
        </p:nvSpPr>
        <p:spPr>
          <a:xfrm>
            <a:off x="4449041" y="3036981"/>
            <a:ext cx="3414891" cy="369332"/>
          </a:xfrm>
          <a:prstGeom prst="rect">
            <a:avLst/>
          </a:prstGeom>
          <a:solidFill>
            <a:schemeClr val="accent5">
              <a:lumMod val="60000"/>
              <a:lumOff val="40000"/>
            </a:schemeClr>
          </a:solidFill>
          <a:ln w="25400">
            <a:noFill/>
          </a:ln>
        </p:spPr>
        <p:txBody>
          <a:bodyPr wrap="square" rtlCol="0">
            <a:spAutoFit/>
          </a:bodyPr>
          <a:lstStyle/>
          <a:p>
            <a:pPr algn="ctr"/>
            <a:r>
              <a:rPr lang="en-US" b="1" dirty="0"/>
              <a:t>Implement Agreement effectively</a:t>
            </a:r>
          </a:p>
        </p:txBody>
      </p:sp>
      <p:sp>
        <p:nvSpPr>
          <p:cNvPr id="7" name="TextBox 6"/>
          <p:cNvSpPr txBox="1"/>
          <p:nvPr/>
        </p:nvSpPr>
        <p:spPr>
          <a:xfrm>
            <a:off x="1632464" y="2722529"/>
            <a:ext cx="2415824" cy="369332"/>
          </a:xfrm>
          <a:prstGeom prst="rect">
            <a:avLst/>
          </a:prstGeom>
          <a:solidFill>
            <a:schemeClr val="accent4"/>
          </a:solidFill>
          <a:ln w="25400">
            <a:noFill/>
          </a:ln>
        </p:spPr>
        <p:txBody>
          <a:bodyPr wrap="square" rtlCol="0">
            <a:spAutoFit/>
          </a:bodyPr>
          <a:lstStyle/>
          <a:p>
            <a:pPr algn="ctr"/>
            <a:r>
              <a:rPr lang="en-US" b="1" dirty="0"/>
              <a:t>Member States must</a:t>
            </a:r>
          </a:p>
        </p:txBody>
      </p:sp>
      <p:sp>
        <p:nvSpPr>
          <p:cNvPr id="8" name="TextBox 7"/>
          <p:cNvSpPr txBox="1"/>
          <p:nvPr/>
        </p:nvSpPr>
        <p:spPr>
          <a:xfrm>
            <a:off x="2174332" y="3601881"/>
            <a:ext cx="5102576" cy="369332"/>
          </a:xfrm>
          <a:prstGeom prst="rect">
            <a:avLst/>
          </a:prstGeom>
          <a:solidFill>
            <a:schemeClr val="accent2">
              <a:lumMod val="20000"/>
              <a:lumOff val="80000"/>
            </a:schemeClr>
          </a:solidFill>
          <a:ln w="25400">
            <a:noFill/>
          </a:ln>
        </p:spPr>
        <p:txBody>
          <a:bodyPr wrap="square" rtlCol="0">
            <a:spAutoFit/>
          </a:bodyPr>
          <a:lstStyle/>
          <a:p>
            <a:pPr algn="ctr"/>
            <a:r>
              <a:rPr lang="en-US" dirty="0"/>
              <a:t>Adopt </a:t>
            </a:r>
            <a:r>
              <a:rPr lang="en-US" dirty="0" err="1"/>
              <a:t>AfCFTA</a:t>
            </a:r>
            <a:r>
              <a:rPr lang="en-US" dirty="0"/>
              <a:t> Strategies &amp; roll out Action Plans </a:t>
            </a:r>
          </a:p>
        </p:txBody>
      </p:sp>
      <p:sp>
        <p:nvSpPr>
          <p:cNvPr id="9" name="TextBox 8"/>
          <p:cNvSpPr txBox="1"/>
          <p:nvPr/>
        </p:nvSpPr>
        <p:spPr>
          <a:xfrm>
            <a:off x="2174332" y="4111901"/>
            <a:ext cx="5102576" cy="369332"/>
          </a:xfrm>
          <a:prstGeom prst="rect">
            <a:avLst/>
          </a:prstGeom>
          <a:solidFill>
            <a:schemeClr val="accent2">
              <a:lumMod val="20000"/>
              <a:lumOff val="80000"/>
            </a:schemeClr>
          </a:solidFill>
          <a:ln w="25400">
            <a:noFill/>
          </a:ln>
        </p:spPr>
        <p:txBody>
          <a:bodyPr wrap="square" rtlCol="0">
            <a:spAutoFit/>
          </a:bodyPr>
          <a:lstStyle/>
          <a:p>
            <a:pPr algn="ctr"/>
            <a:r>
              <a:rPr lang="en-US" dirty="0"/>
              <a:t>Invest in skill development and education </a:t>
            </a:r>
          </a:p>
        </p:txBody>
      </p:sp>
      <p:sp>
        <p:nvSpPr>
          <p:cNvPr id="10" name="TextBox 9"/>
          <p:cNvSpPr txBox="1"/>
          <p:nvPr/>
        </p:nvSpPr>
        <p:spPr>
          <a:xfrm>
            <a:off x="2174332" y="4623900"/>
            <a:ext cx="5102576" cy="369332"/>
          </a:xfrm>
          <a:prstGeom prst="rect">
            <a:avLst/>
          </a:prstGeom>
          <a:solidFill>
            <a:schemeClr val="accent2">
              <a:lumMod val="20000"/>
              <a:lumOff val="80000"/>
            </a:schemeClr>
          </a:solidFill>
          <a:ln w="25400">
            <a:noFill/>
          </a:ln>
        </p:spPr>
        <p:txBody>
          <a:bodyPr wrap="square" rtlCol="0">
            <a:spAutoFit/>
          </a:bodyPr>
          <a:lstStyle/>
          <a:p>
            <a:pPr algn="ctr"/>
            <a:r>
              <a:rPr lang="en-US" dirty="0"/>
              <a:t>Key role of Private Sector and development Partners</a:t>
            </a:r>
          </a:p>
        </p:txBody>
      </p:sp>
      <p:sp>
        <p:nvSpPr>
          <p:cNvPr id="11" name="TextBox 10"/>
          <p:cNvSpPr txBox="1"/>
          <p:nvPr/>
        </p:nvSpPr>
        <p:spPr>
          <a:xfrm>
            <a:off x="2323910" y="5169392"/>
            <a:ext cx="4803421" cy="646331"/>
          </a:xfrm>
          <a:prstGeom prst="rect">
            <a:avLst/>
          </a:prstGeom>
          <a:solidFill>
            <a:schemeClr val="accent4">
              <a:lumMod val="20000"/>
              <a:lumOff val="80000"/>
            </a:schemeClr>
          </a:solidFill>
        </p:spPr>
        <p:txBody>
          <a:bodyPr wrap="square" rtlCol="0">
            <a:spAutoFit/>
          </a:bodyPr>
          <a:lstStyle/>
          <a:p>
            <a:pPr algn="ctr"/>
            <a:r>
              <a:rPr lang="en-US" dirty="0"/>
              <a:t>Invest in sectors of interest to them that are strategic for Africa &amp; with potential for RVCs</a:t>
            </a:r>
          </a:p>
        </p:txBody>
      </p:sp>
      <p:sp>
        <p:nvSpPr>
          <p:cNvPr id="12" name="TextBox 11"/>
          <p:cNvSpPr txBox="1"/>
          <p:nvPr/>
        </p:nvSpPr>
        <p:spPr>
          <a:xfrm>
            <a:off x="7992937" y="5006427"/>
            <a:ext cx="2573866" cy="1323439"/>
          </a:xfrm>
          <a:prstGeom prst="rect">
            <a:avLst/>
          </a:prstGeom>
          <a:solidFill>
            <a:schemeClr val="accent5">
              <a:lumMod val="20000"/>
              <a:lumOff val="80000"/>
            </a:schemeClr>
          </a:solidFill>
        </p:spPr>
        <p:txBody>
          <a:bodyPr wrap="square" rtlCol="0">
            <a:spAutoFit/>
          </a:bodyPr>
          <a:lstStyle/>
          <a:p>
            <a:pPr algn="ctr"/>
            <a:r>
              <a:rPr lang="en-US" sz="1600" dirty="0"/>
              <a:t>Infrastructure, Services (e.g. priority sectors, logistics, health &amp; education), Goods (e.g. Agriculture, agro-processing, manufacture)</a:t>
            </a:r>
          </a:p>
        </p:txBody>
      </p:sp>
      <p:cxnSp>
        <p:nvCxnSpPr>
          <p:cNvPr id="17" name="Straight Arrow Connector 16"/>
          <p:cNvCxnSpPr>
            <a:stCxn id="7" idx="3"/>
            <a:endCxn id="2" idx="1"/>
          </p:cNvCxnSpPr>
          <p:nvPr/>
        </p:nvCxnSpPr>
        <p:spPr>
          <a:xfrm flipV="1">
            <a:off x="4048289" y="2603233"/>
            <a:ext cx="400753" cy="3039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3"/>
            <a:endCxn id="6" idx="1"/>
          </p:cNvCxnSpPr>
          <p:nvPr/>
        </p:nvCxnSpPr>
        <p:spPr>
          <a:xfrm>
            <a:off x="4048288" y="2907195"/>
            <a:ext cx="400752" cy="3144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9" idx="3"/>
          </p:cNvCxnSpPr>
          <p:nvPr/>
        </p:nvCxnSpPr>
        <p:spPr>
          <a:xfrm flipH="1">
            <a:off x="7276909" y="4296567"/>
            <a:ext cx="25964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8" idx="3"/>
          </p:cNvCxnSpPr>
          <p:nvPr/>
        </p:nvCxnSpPr>
        <p:spPr>
          <a:xfrm flipH="1">
            <a:off x="7276909" y="3786547"/>
            <a:ext cx="25964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2"/>
            <a:endCxn id="11" idx="0"/>
          </p:cNvCxnSpPr>
          <p:nvPr/>
        </p:nvCxnSpPr>
        <p:spPr>
          <a:xfrm>
            <a:off x="4725620" y="4993233"/>
            <a:ext cx="0" cy="1761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3"/>
            <a:endCxn id="12" idx="1"/>
          </p:cNvCxnSpPr>
          <p:nvPr/>
        </p:nvCxnSpPr>
        <p:spPr>
          <a:xfrm>
            <a:off x="7127331" y="5492558"/>
            <a:ext cx="865607" cy="1755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276908" y="4793780"/>
            <a:ext cx="25964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536554" y="3406313"/>
            <a:ext cx="0" cy="38023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536554" y="3786547"/>
            <a:ext cx="0" cy="5100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536554" y="4296568"/>
            <a:ext cx="0" cy="51199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Rectângulo arredondado 8"/>
          <p:cNvSpPr/>
          <p:nvPr/>
        </p:nvSpPr>
        <p:spPr>
          <a:xfrm>
            <a:off x="162837" y="-2213"/>
            <a:ext cx="11891049"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en-US" sz="3600" b="1" kern="0" dirty="0">
                <a:solidFill>
                  <a:srgbClr val="FFFFFF"/>
                </a:solidFill>
                <a:latin typeface="Calibri" panose="020F0502020204030204" pitchFamily="34" charset="0"/>
                <a:cs typeface="Calibri" panose="020F0502020204030204" pitchFamily="34" charset="0"/>
              </a:rPr>
              <a:t>Deliberate actions to harness the benefits of the </a:t>
            </a:r>
            <a:r>
              <a:rPr lang="en-US" sz="3600" b="1" kern="0" dirty="0" err="1">
                <a:solidFill>
                  <a:srgbClr val="FFFFFF"/>
                </a:solidFill>
                <a:latin typeface="Calibri" panose="020F0502020204030204" pitchFamily="34" charset="0"/>
                <a:cs typeface="Calibri" panose="020F0502020204030204" pitchFamily="34" charset="0"/>
              </a:rPr>
              <a:t>AfCFTA</a:t>
            </a:r>
            <a:endParaRPr lang="en-US" sz="3600" b="1" kern="0"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322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par>
                                <p:cTn id="32" presetID="2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par>
                                <p:cTn id="43" presetID="22" presetClass="entr" presetSubtype="4"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par>
                                <p:cTn id="54" presetID="22" presetClass="entr" presetSubtype="4"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down)">
                                      <p:cBhvr>
                                        <p:cTn id="72" dur="500"/>
                                        <p:tgtEl>
                                          <p:spTgt spid="3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415447" y="1139729"/>
            <a:ext cx="11361106" cy="5135810"/>
          </a:xfrm>
          <a:prstGeom prst="rect">
            <a:avLst/>
          </a:prstGeom>
          <a:noFill/>
          <a:ln>
            <a:noFill/>
          </a:ln>
        </p:spPr>
        <p:txBody>
          <a:bodyPr vert="horz" wrap="square" lIns="91440" tIns="45720" rIns="91440" bIns="45720" anchor="t" anchorCtr="0" compatLnSpc="1">
            <a:normAutofit fontScale="92500"/>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96888" indent="-457200" algn="just">
              <a:spcBef>
                <a:spcPts val="1200"/>
              </a:spcBef>
              <a:spcAft>
                <a:spcPts val="600"/>
              </a:spcAft>
              <a:buFont typeface="Wingdings" panose="05000000000000000000" pitchFamily="2" charset="2"/>
              <a:buChar char="§"/>
            </a:pPr>
            <a:r>
              <a:rPr lang="en-US" dirty="0" err="1">
                <a:solidFill>
                  <a:schemeClr val="tx1"/>
                </a:solidFill>
                <a:effectLst>
                  <a:outerShdw sx="0" sy="0">
                    <a:srgbClr val="000000"/>
                  </a:outerShdw>
                </a:effectLst>
                <a:latin typeface="+mn-lt"/>
                <a:cs typeface="Arial" panose="020B0604020202020204" pitchFamily="34" charset="0"/>
              </a:rPr>
              <a:t>AfCFTA</a:t>
            </a:r>
            <a:r>
              <a:rPr lang="en-US" dirty="0">
                <a:solidFill>
                  <a:schemeClr val="tx1"/>
                </a:solidFill>
                <a:effectLst>
                  <a:outerShdw sx="0" sy="0">
                    <a:srgbClr val="000000"/>
                  </a:outerShdw>
                </a:effectLst>
                <a:latin typeface="+mn-lt"/>
                <a:cs typeface="Arial" panose="020B0604020202020204" pitchFamily="34" charset="0"/>
              </a:rPr>
              <a:t> implementation is crucial to build diversified and stronger African economies </a:t>
            </a:r>
          </a:p>
          <a:p>
            <a:pPr marL="496888" indent="-457200" algn="just">
              <a:spcBef>
                <a:spcPts val="1200"/>
              </a:spcBef>
              <a:spcAft>
                <a:spcPts val="600"/>
              </a:spcAft>
              <a:buFont typeface="Wingdings" panose="05000000000000000000" pitchFamily="2" charset="2"/>
              <a:buChar char="§"/>
            </a:pPr>
            <a:r>
              <a:rPr lang="en-US" dirty="0">
                <a:solidFill>
                  <a:schemeClr val="tx1"/>
                </a:solidFill>
                <a:effectLst>
                  <a:outerShdw sx="0" sy="0">
                    <a:srgbClr val="000000"/>
                  </a:outerShdw>
                </a:effectLst>
                <a:latin typeface="+mn-lt"/>
                <a:cs typeface="Arial" panose="020B0604020202020204" pitchFamily="34" charset="0"/>
              </a:rPr>
              <a:t>Expected outcomes of the </a:t>
            </a:r>
            <a:r>
              <a:rPr lang="en-US" dirty="0" err="1">
                <a:solidFill>
                  <a:schemeClr val="tx1"/>
                </a:solidFill>
                <a:effectLst>
                  <a:outerShdw sx="0" sy="0">
                    <a:srgbClr val="000000"/>
                  </a:outerShdw>
                </a:effectLst>
                <a:latin typeface="+mn-lt"/>
                <a:cs typeface="Arial" panose="020B0604020202020204" pitchFamily="34" charset="0"/>
              </a:rPr>
              <a:t>AfCFTA</a:t>
            </a:r>
            <a:r>
              <a:rPr lang="en-US" dirty="0">
                <a:solidFill>
                  <a:schemeClr val="tx1"/>
                </a:solidFill>
                <a:effectLst>
                  <a:outerShdw sx="0" sy="0">
                    <a:srgbClr val="000000"/>
                  </a:outerShdw>
                </a:effectLst>
                <a:latin typeface="+mn-lt"/>
                <a:cs typeface="Arial" panose="020B0604020202020204" pitchFamily="34" charset="0"/>
              </a:rPr>
              <a:t> will not come overnight: integrated efforts needed at all levels for implementation</a:t>
            </a:r>
          </a:p>
          <a:p>
            <a:pPr marL="496888" indent="-457200" algn="just">
              <a:spcBef>
                <a:spcPts val="1200"/>
              </a:spcBef>
              <a:spcAft>
                <a:spcPts val="600"/>
              </a:spcAft>
              <a:buFont typeface="Wingdings" panose="05000000000000000000" pitchFamily="2" charset="2"/>
              <a:buChar char="§"/>
            </a:pPr>
            <a:r>
              <a:rPr lang="en-GB" altLang="en-US" dirty="0">
                <a:solidFill>
                  <a:schemeClr val="tx1"/>
                </a:solidFill>
                <a:effectLst>
                  <a:outerShdw sx="0" sy="0">
                    <a:srgbClr val="000000"/>
                  </a:outerShdw>
                </a:effectLst>
                <a:latin typeface="+mn-lt"/>
                <a:cs typeface="Arial" panose="020B0604020202020204" pitchFamily="34" charset="0"/>
                <a:sym typeface="Lato" pitchFamily="34" charset="0"/>
              </a:rPr>
              <a:t>Need for deliberate </a:t>
            </a:r>
            <a:r>
              <a:rPr lang="en-GB" altLang="en-US" dirty="0" err="1">
                <a:solidFill>
                  <a:schemeClr val="tx1"/>
                </a:solidFill>
                <a:effectLst>
                  <a:outerShdw sx="0" sy="0">
                    <a:srgbClr val="000000"/>
                  </a:outerShdw>
                </a:effectLst>
                <a:latin typeface="+mn-lt"/>
                <a:cs typeface="Arial" panose="020B0604020202020204" pitchFamily="34" charset="0"/>
                <a:sym typeface="Lato" pitchFamily="34" charset="0"/>
              </a:rPr>
              <a:t>actionsthrough</a:t>
            </a:r>
            <a:r>
              <a:rPr lang="en-GB" altLang="en-US" dirty="0">
                <a:solidFill>
                  <a:schemeClr val="tx1"/>
                </a:solidFill>
                <a:effectLst>
                  <a:outerShdw sx="0" sy="0">
                    <a:srgbClr val="000000"/>
                  </a:outerShdw>
                </a:effectLst>
                <a:latin typeface="+mn-lt"/>
                <a:cs typeface="Arial" panose="020B0604020202020204" pitchFamily="34" charset="0"/>
                <a:sym typeface="Lato" pitchFamily="34" charset="0"/>
              </a:rPr>
              <a:t> effective and integrated strategies to maximize the benefits of the Agreement while minimizing potential risks;</a:t>
            </a:r>
          </a:p>
          <a:p>
            <a:pPr marL="496888" indent="-457200" algn="just">
              <a:spcBef>
                <a:spcPts val="1200"/>
              </a:spcBef>
              <a:spcAft>
                <a:spcPts val="600"/>
              </a:spcAft>
              <a:buFont typeface="Wingdings" panose="05000000000000000000" pitchFamily="2" charset="2"/>
              <a:buChar char="§"/>
            </a:pPr>
            <a:r>
              <a:rPr lang="en-GB" altLang="en-US" dirty="0">
                <a:solidFill>
                  <a:schemeClr val="tx1"/>
                </a:solidFill>
                <a:effectLst>
                  <a:outerShdw sx="0" sy="0">
                    <a:srgbClr val="000000"/>
                  </a:outerShdw>
                </a:effectLst>
                <a:latin typeface="+mn-lt"/>
                <a:cs typeface="Arial" panose="020B0604020202020204" pitchFamily="34" charset="0"/>
                <a:sym typeface="Lato" pitchFamily="34" charset="0"/>
              </a:rPr>
              <a:t>Identification of opportunities for value chains development/integration;</a:t>
            </a:r>
          </a:p>
          <a:p>
            <a:pPr marL="496888" indent="-457200" algn="just">
              <a:spcBef>
                <a:spcPts val="1200"/>
              </a:spcBef>
              <a:spcAft>
                <a:spcPts val="600"/>
              </a:spcAft>
              <a:buFont typeface="Wingdings" panose="05000000000000000000" pitchFamily="2" charset="2"/>
              <a:buChar char="§"/>
            </a:pPr>
            <a:r>
              <a:rPr lang="en-GB" altLang="en-US" dirty="0">
                <a:solidFill>
                  <a:schemeClr val="tx1"/>
                </a:solidFill>
                <a:effectLst>
                  <a:outerShdw sx="0" sy="0">
                    <a:srgbClr val="000000"/>
                  </a:outerShdw>
                </a:effectLst>
                <a:latin typeface="+mn-lt"/>
                <a:cs typeface="Arial" panose="020B0604020202020204" pitchFamily="34" charset="0"/>
                <a:sym typeface="Lato" pitchFamily="34" charset="0"/>
              </a:rPr>
              <a:t>Identification of constraints and definition of actions to address impediments;</a:t>
            </a:r>
          </a:p>
          <a:p>
            <a:pPr marL="496888" indent="-457200" algn="just">
              <a:spcBef>
                <a:spcPts val="1200"/>
              </a:spcBef>
              <a:spcAft>
                <a:spcPts val="600"/>
              </a:spcAft>
              <a:buFont typeface="Wingdings" panose="05000000000000000000" pitchFamily="2" charset="2"/>
              <a:buChar char="§"/>
            </a:pPr>
            <a:r>
              <a:rPr lang="en-GB" altLang="en-US" dirty="0">
                <a:solidFill>
                  <a:schemeClr val="tx1"/>
                </a:solidFill>
                <a:effectLst>
                  <a:outerShdw sx="0" sy="0">
                    <a:srgbClr val="000000"/>
                  </a:outerShdw>
                </a:effectLst>
                <a:latin typeface="+mn-lt"/>
                <a:cs typeface="Arial" panose="020B0604020202020204" pitchFamily="34" charset="0"/>
                <a:sym typeface="Lato" pitchFamily="34" charset="0"/>
              </a:rPr>
              <a:t>Inclusive implementation of the </a:t>
            </a:r>
            <a:r>
              <a:rPr lang="en-GB" altLang="en-US" dirty="0" err="1">
                <a:solidFill>
                  <a:schemeClr val="tx1"/>
                </a:solidFill>
                <a:effectLst>
                  <a:outerShdw sx="0" sy="0">
                    <a:srgbClr val="000000"/>
                  </a:outerShdw>
                </a:effectLst>
                <a:latin typeface="+mn-lt"/>
                <a:cs typeface="Arial" panose="020B0604020202020204" pitchFamily="34" charset="0"/>
                <a:sym typeface="Lato" pitchFamily="34" charset="0"/>
              </a:rPr>
              <a:t>AfCFTA</a:t>
            </a:r>
            <a:endParaRPr lang="en-GB" altLang="en-US" dirty="0">
              <a:solidFill>
                <a:schemeClr val="tx1"/>
              </a:solidFill>
              <a:effectLst>
                <a:outerShdw sx="0" sy="0">
                  <a:srgbClr val="000000"/>
                </a:outerShdw>
              </a:effectLst>
              <a:latin typeface="+mn-lt"/>
              <a:cs typeface="Arial" panose="020B0604020202020204" pitchFamily="34" charset="0"/>
              <a:sym typeface="Lato" pitchFamily="34" charset="0"/>
            </a:endParaRPr>
          </a:p>
          <a:p>
            <a:pPr marL="496888" indent="-457200" algn="just">
              <a:spcBef>
                <a:spcPts val="1200"/>
              </a:spcBef>
              <a:spcAft>
                <a:spcPts val="600"/>
              </a:spcAft>
              <a:buFont typeface="Wingdings" panose="05000000000000000000" pitchFamily="2" charset="2"/>
              <a:buChar char="§"/>
            </a:pPr>
            <a:r>
              <a:rPr lang="en-US" dirty="0">
                <a:solidFill>
                  <a:schemeClr val="tx1"/>
                </a:solidFill>
                <a:effectLst>
                  <a:outerShdw sx="0" sy="0">
                    <a:srgbClr val="000000"/>
                  </a:outerShdw>
                </a:effectLst>
                <a:latin typeface="+mn-lt"/>
                <a:cs typeface="Arial" panose="020B0604020202020204" pitchFamily="34" charset="0"/>
              </a:rPr>
              <a:t>The private sector : pivotal in the </a:t>
            </a:r>
            <a:r>
              <a:rPr lang="en-US" dirty="0" err="1">
                <a:solidFill>
                  <a:schemeClr val="tx1"/>
                </a:solidFill>
                <a:effectLst>
                  <a:outerShdw sx="0" sy="0">
                    <a:srgbClr val="000000"/>
                  </a:outerShdw>
                </a:effectLst>
                <a:latin typeface="+mn-lt"/>
                <a:cs typeface="Arial" panose="020B0604020202020204" pitchFamily="34" charset="0"/>
              </a:rPr>
              <a:t>AfCFTA</a:t>
            </a:r>
            <a:r>
              <a:rPr lang="en-US" dirty="0">
                <a:solidFill>
                  <a:schemeClr val="tx1"/>
                </a:solidFill>
                <a:effectLst>
                  <a:outerShdw sx="0" sy="0">
                    <a:srgbClr val="000000"/>
                  </a:outerShdw>
                </a:effectLst>
                <a:latin typeface="+mn-lt"/>
                <a:cs typeface="Arial" panose="020B0604020202020204" pitchFamily="34" charset="0"/>
              </a:rPr>
              <a:t> implementation </a:t>
            </a:r>
          </a:p>
        </p:txBody>
      </p:sp>
      <p:sp>
        <p:nvSpPr>
          <p:cNvPr id="31" name="Rectângulo arredondado 8"/>
          <p:cNvSpPr/>
          <p:nvPr/>
        </p:nvSpPr>
        <p:spPr>
          <a:xfrm>
            <a:off x="354578" y="7156"/>
            <a:ext cx="11495044" cy="95345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en-US" sz="4400" b="1" kern="0" dirty="0">
                <a:solidFill>
                  <a:srgbClr val="FFFFFF"/>
                </a:solidFill>
              </a:rPr>
              <a:t>Conclusion</a:t>
            </a:r>
            <a:r>
              <a:rPr lang="en-US" sz="3600" b="1" kern="0" dirty="0">
                <a:solidFill>
                  <a:srgbClr val="FFFFFF"/>
                </a:solidFill>
              </a:rPr>
              <a:t> </a:t>
            </a:r>
          </a:p>
        </p:txBody>
      </p:sp>
    </p:spTree>
    <p:extLst>
      <p:ext uri="{BB962C8B-B14F-4D97-AF65-F5344CB8AC3E}">
        <p14:creationId xmlns:p14="http://schemas.microsoft.com/office/powerpoint/2010/main" val="400805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arredondado 8">
            <a:extLst>
              <a:ext uri="{FF2B5EF4-FFF2-40B4-BE49-F238E27FC236}">
                <a16:creationId xmlns:a16="http://schemas.microsoft.com/office/drawing/2014/main" id="{4FEEC636-2F39-4EEF-97EC-DF618F5BB3EB}"/>
              </a:ext>
            </a:extLst>
          </p:cNvPr>
          <p:cNvSpPr/>
          <p:nvPr/>
        </p:nvSpPr>
        <p:spPr>
          <a:xfrm>
            <a:off x="200416" y="83503"/>
            <a:ext cx="11749414" cy="88534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algn="ctr">
              <a:defRPr sz="1800" b="0" i="0" u="none" strike="noStrike" kern="0" cap="none" spc="0" baseline="0">
                <a:solidFill>
                  <a:srgbClr val="000000"/>
                </a:solidFill>
                <a:uFillTx/>
              </a:defRPr>
            </a:pPr>
            <a:r>
              <a:rPr lang="fr-FR" sz="4000" b="1" kern="0" dirty="0">
                <a:solidFill>
                  <a:srgbClr val="FFFFFF"/>
                </a:solidFill>
                <a:latin typeface="Century Gothic" pitchFamily="34"/>
              </a:rPr>
              <a:t>Contents</a:t>
            </a:r>
            <a:endParaRPr lang="en-GB" sz="4000" b="1" kern="0" dirty="0">
              <a:solidFill>
                <a:srgbClr val="FFFFFF"/>
              </a:solidFill>
              <a:latin typeface="Century Gothic" pitchFamily="34"/>
            </a:endParaRPr>
          </a:p>
        </p:txBody>
      </p:sp>
      <p:sp>
        <p:nvSpPr>
          <p:cNvPr id="5" name="TextBox 4">
            <a:extLst>
              <a:ext uri="{FF2B5EF4-FFF2-40B4-BE49-F238E27FC236}">
                <a16:creationId xmlns:a16="http://schemas.microsoft.com/office/drawing/2014/main" id="{754AF7D6-FC48-406A-99A4-78D374840177}"/>
              </a:ext>
            </a:extLst>
          </p:cNvPr>
          <p:cNvSpPr txBox="1"/>
          <p:nvPr/>
        </p:nvSpPr>
        <p:spPr>
          <a:xfrm>
            <a:off x="442586" y="1083459"/>
            <a:ext cx="11749414" cy="6186309"/>
          </a:xfrm>
          <a:prstGeom prst="rect">
            <a:avLst/>
          </a:prstGeom>
          <a:noFill/>
        </p:spPr>
        <p:txBody>
          <a:bodyPr wrap="square">
            <a:spAutoFit/>
          </a:bodyPr>
          <a:lstStyle/>
          <a:p>
            <a:pPr marL="342900" indent="-342900">
              <a:buFont typeface="Symbol" panose="05050102010706020507" pitchFamily="18" charset="2"/>
              <a:buChar char=""/>
            </a:pPr>
            <a:r>
              <a:rPr lang="en-GB" sz="3600" dirty="0" err="1">
                <a:latin typeface="Calibri" panose="020F0502020204030204" pitchFamily="34" charset="0"/>
                <a:ea typeface="Calibri" panose="020F0502020204030204" pitchFamily="34" charset="0"/>
              </a:rPr>
              <a:t>AfCFTA</a:t>
            </a:r>
            <a:r>
              <a:rPr lang="en-GB" sz="3600" dirty="0">
                <a:latin typeface="Calibri" panose="020F0502020204030204" pitchFamily="34" charset="0"/>
                <a:ea typeface="Calibri" panose="020F0502020204030204" pitchFamily="34" charset="0"/>
              </a:rPr>
              <a:t> :Justification</a:t>
            </a:r>
          </a:p>
          <a:p>
            <a:pPr marL="342900" indent="-342900">
              <a:buFont typeface="Symbol" panose="05050102010706020507" pitchFamily="18" charset="2"/>
              <a:buChar char=""/>
            </a:pPr>
            <a:endParaRPr lang="en-GB" sz="36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GB" sz="3600" dirty="0" err="1">
                <a:latin typeface="Calibri" panose="020F0502020204030204" pitchFamily="34" charset="0"/>
                <a:ea typeface="Calibri" panose="020F0502020204030204" pitchFamily="34" charset="0"/>
              </a:rPr>
              <a:t>AfCFTA</a:t>
            </a:r>
            <a:r>
              <a:rPr lang="en-GB" sz="3600" dirty="0">
                <a:latin typeface="Calibri" panose="020F0502020204030204" pitchFamily="34" charset="0"/>
                <a:ea typeface="Calibri" panose="020F0502020204030204" pitchFamily="34" charset="0"/>
              </a:rPr>
              <a:t> : Scope</a:t>
            </a:r>
          </a:p>
          <a:p>
            <a:endParaRPr lang="en-GB" sz="36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GB" sz="3600" dirty="0">
                <a:latin typeface="Calibri" panose="020F0502020204030204" pitchFamily="34" charset="0"/>
                <a:ea typeface="Calibri" panose="020F0502020204030204" pitchFamily="34" charset="0"/>
              </a:rPr>
              <a:t>Status of the </a:t>
            </a:r>
            <a:r>
              <a:rPr lang="en-GB" sz="3600" dirty="0" err="1">
                <a:latin typeface="Calibri" panose="020F0502020204030204" pitchFamily="34" charset="0"/>
                <a:ea typeface="Calibri" panose="020F0502020204030204" pitchFamily="34" charset="0"/>
              </a:rPr>
              <a:t>AfCFTA</a:t>
            </a:r>
            <a:r>
              <a:rPr lang="en-GB" sz="3600" dirty="0">
                <a:latin typeface="Calibri" panose="020F0502020204030204" pitchFamily="34" charset="0"/>
                <a:ea typeface="Calibri" panose="020F0502020204030204" pitchFamily="34" charset="0"/>
              </a:rPr>
              <a:t>  : Ratification and negotiations</a:t>
            </a:r>
          </a:p>
          <a:p>
            <a:endParaRPr lang="en-GB" sz="36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GB" sz="3600" dirty="0">
                <a:latin typeface="Calibri" panose="020F0502020204030204" pitchFamily="34" charset="0"/>
              </a:rPr>
              <a:t>Expected effects of the </a:t>
            </a:r>
            <a:r>
              <a:rPr lang="en-GB" sz="3600" dirty="0" err="1">
                <a:latin typeface="Calibri" panose="020F0502020204030204" pitchFamily="34" charset="0"/>
              </a:rPr>
              <a:t>AfCFTA</a:t>
            </a:r>
            <a:r>
              <a:rPr lang="en-GB" sz="3600" dirty="0">
                <a:latin typeface="Calibri" panose="020F0502020204030204" pitchFamily="34" charset="0"/>
              </a:rPr>
              <a:t>: Empirical evidence from ECA</a:t>
            </a:r>
          </a:p>
          <a:p>
            <a:endParaRPr lang="en-GB" sz="3600" dirty="0">
              <a:latin typeface="Calibri" panose="020F0502020204030204" pitchFamily="34" charset="0"/>
            </a:endParaRPr>
          </a:p>
          <a:p>
            <a:pPr marL="342900" indent="-342900">
              <a:buFont typeface="Symbol" panose="05050102010706020507" pitchFamily="18" charset="2"/>
              <a:buChar char=""/>
            </a:pPr>
            <a:r>
              <a:rPr lang="en-GB" sz="3600" dirty="0">
                <a:latin typeface="Calibri" panose="020F0502020204030204" pitchFamily="34" charset="0"/>
              </a:rPr>
              <a:t>Conclusion </a:t>
            </a:r>
          </a:p>
          <a:p>
            <a:pPr lvl="0"/>
            <a:endParaRPr lang="en-GB" sz="3600" dirty="0">
              <a:latin typeface="Calibri" panose="020F0502020204030204" pitchFamily="34" charset="0"/>
            </a:endParaRPr>
          </a:p>
          <a:p>
            <a:r>
              <a:rPr lang="en-GB" sz="3600" dirty="0">
                <a:latin typeface="Calibri" panose="020F0502020204030204" pitchFamily="34" charset="0"/>
              </a:rPr>
              <a:t> </a:t>
            </a:r>
          </a:p>
        </p:txBody>
      </p:sp>
    </p:spTree>
    <p:extLst>
      <p:ext uri="{BB962C8B-B14F-4D97-AF65-F5344CB8AC3E}">
        <p14:creationId xmlns:p14="http://schemas.microsoft.com/office/powerpoint/2010/main" val="1823446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5CCF43-5A9B-416C-86E4-6C5C8A41C5C9}"/>
              </a:ext>
            </a:extLst>
          </p:cNvPr>
          <p:cNvSpPr/>
          <p:nvPr/>
        </p:nvSpPr>
        <p:spPr>
          <a:xfrm>
            <a:off x="3884610" y="3082634"/>
            <a:ext cx="4422779" cy="1585049"/>
          </a:xfrm>
          <a:prstGeom prst="rect">
            <a:avLst/>
          </a:prstGeom>
          <a:noFill/>
          <a:ln cap="flat">
            <a:noFill/>
            <a:prstDash val="solid"/>
          </a:ln>
        </p:spPr>
        <p:txBody>
          <a:bodyPr vert="horz" wrap="square" lIns="0" tIns="0" rIns="0" bIns="0" anchor="t" anchorCtr="1" compatLnSpc="1">
            <a:spAutoFit/>
          </a:bodyPr>
          <a:lstStyle/>
          <a:p>
            <a:pPr indent="12701" algn="ctr">
              <a:defRPr sz="1800" b="0" i="0" u="none" strike="noStrike" kern="0" cap="none" spc="0" baseline="0">
                <a:solidFill>
                  <a:srgbClr val="000000"/>
                </a:solidFill>
                <a:uFillTx/>
              </a:defRPr>
            </a:pPr>
            <a:r>
              <a:rPr lang="en-US" sz="5500" b="1" dirty="0">
                <a:solidFill>
                  <a:srgbClr val="000000"/>
                </a:solidFill>
                <a:latin typeface="Lato" pitchFamily="34"/>
                <a:ea typeface="MS PGothic" pitchFamily="34"/>
                <a:cs typeface="Calibri" pitchFamily="34"/>
              </a:rPr>
              <a:t>THANK YOU!</a:t>
            </a:r>
          </a:p>
          <a:p>
            <a:pPr indent="12701" algn="ctr">
              <a:defRPr sz="1800" b="0" i="0" u="none" strike="noStrike" kern="0" cap="none" spc="0" baseline="0">
                <a:solidFill>
                  <a:srgbClr val="000000"/>
                </a:solidFill>
                <a:uFillTx/>
              </a:defRPr>
            </a:pPr>
            <a:r>
              <a:rPr lang="en-US" sz="1200" b="1" dirty="0">
                <a:solidFill>
                  <a:srgbClr val="000000"/>
                </a:solidFill>
                <a:latin typeface="Lato" pitchFamily="34"/>
                <a:ea typeface="MS PGothic" pitchFamily="34"/>
                <a:cs typeface="Calibri" pitchFamily="34"/>
                <a:hlinkClick r:id="rId2"/>
              </a:rPr>
              <a:t>www.uneca.org/atpc</a:t>
            </a:r>
            <a:endParaRPr lang="en-US" sz="1200" b="1" dirty="0">
              <a:solidFill>
                <a:srgbClr val="000000"/>
              </a:solidFill>
              <a:latin typeface="Lato" pitchFamily="34"/>
              <a:ea typeface="MS PGothic" pitchFamily="34"/>
              <a:cs typeface="Calibri" pitchFamily="34"/>
            </a:endParaRPr>
          </a:p>
          <a:p>
            <a:pPr indent="12701" algn="ctr">
              <a:defRPr sz="1800" b="0" i="0" u="none" strike="noStrike" kern="0" cap="none" spc="0" baseline="0">
                <a:solidFill>
                  <a:srgbClr val="000000"/>
                </a:solidFill>
                <a:uFillTx/>
              </a:defRPr>
            </a:pPr>
            <a:r>
              <a:rPr lang="en-US" sz="1200" b="1" dirty="0">
                <a:solidFill>
                  <a:srgbClr val="000000"/>
                </a:solidFill>
                <a:latin typeface="Lato" pitchFamily="34"/>
                <a:ea typeface="MS PGothic" pitchFamily="34"/>
                <a:cs typeface="Calibri" pitchFamily="34"/>
              </a:rPr>
              <a:t>Twitter: @atpc2</a:t>
            </a:r>
          </a:p>
          <a:p>
            <a:pPr indent="12701" algn="ctr">
              <a:defRPr sz="1800" b="0" i="0" u="none" strike="noStrike" kern="0" cap="none" spc="0" baseline="0">
                <a:solidFill>
                  <a:srgbClr val="000000"/>
                </a:solidFill>
                <a:uFillTx/>
              </a:defRPr>
            </a:pPr>
            <a:r>
              <a:rPr lang="en-US" sz="1200" b="1" dirty="0">
                <a:solidFill>
                  <a:srgbClr val="000000"/>
                </a:solidFill>
                <a:latin typeface="Lato" pitchFamily="34"/>
                <a:ea typeface="MS PGothic" pitchFamily="34"/>
                <a:cs typeface="Calibri" pitchFamily="34"/>
              </a:rPr>
              <a:t>Facebook: @africantradepolicycentre</a:t>
            </a:r>
          </a:p>
          <a:p>
            <a:pPr indent="12701" algn="ctr">
              <a:defRPr sz="1800" b="0" i="0" u="none" strike="noStrike" kern="0" cap="none" spc="0" baseline="0">
                <a:solidFill>
                  <a:srgbClr val="000000"/>
                </a:solidFill>
                <a:uFillTx/>
              </a:defRPr>
            </a:pPr>
            <a:r>
              <a:rPr lang="en-US" sz="1200" b="1" dirty="0">
                <a:solidFill>
                  <a:srgbClr val="000000"/>
                </a:solidFill>
                <a:latin typeface="Lato" pitchFamily="34"/>
                <a:ea typeface="MS PGothic" pitchFamily="34"/>
                <a:cs typeface="Calibri" pitchFamily="34"/>
              </a:rPr>
              <a:t>Email: eca-atpc@un.org</a:t>
            </a:r>
          </a:p>
        </p:txBody>
      </p:sp>
      <p:pic>
        <p:nvPicPr>
          <p:cNvPr id="3" name="Picture 2">
            <a:extLst>
              <a:ext uri="{FF2B5EF4-FFF2-40B4-BE49-F238E27FC236}">
                <a16:creationId xmlns:a16="http://schemas.microsoft.com/office/drawing/2014/main" id="{EFAA93C1-8B0A-4B1F-BEAA-B665ABF114A8}"/>
              </a:ext>
            </a:extLst>
          </p:cNvPr>
          <p:cNvPicPr>
            <a:picLocks noChangeAspect="1"/>
          </p:cNvPicPr>
          <p:nvPr/>
        </p:nvPicPr>
        <p:blipFill>
          <a:blip r:embed="rId3"/>
          <a:stretch>
            <a:fillRect/>
          </a:stretch>
        </p:blipFill>
        <p:spPr>
          <a:xfrm>
            <a:off x="9847296" y="0"/>
            <a:ext cx="2235400" cy="1159789"/>
          </a:xfrm>
          <a:prstGeom prst="rect">
            <a:avLst/>
          </a:prstGeom>
        </p:spPr>
      </p:pic>
      <p:sp>
        <p:nvSpPr>
          <p:cNvPr id="5" name="TextBox 4">
            <a:extLst>
              <a:ext uri="{FF2B5EF4-FFF2-40B4-BE49-F238E27FC236}">
                <a16:creationId xmlns:a16="http://schemas.microsoft.com/office/drawing/2014/main" id="{3FA40B56-1C35-471B-9FEC-25953D2197C4}"/>
              </a:ext>
            </a:extLst>
          </p:cNvPr>
          <p:cNvSpPr txBox="1"/>
          <p:nvPr/>
        </p:nvSpPr>
        <p:spPr>
          <a:xfrm>
            <a:off x="8918532" y="4190629"/>
            <a:ext cx="4638257" cy="954107"/>
          </a:xfrm>
          <a:prstGeom prst="rect">
            <a:avLst/>
          </a:prstGeom>
          <a:noFill/>
        </p:spPr>
        <p:txBody>
          <a:bodyPr wrap="square">
            <a:spAutoFit/>
          </a:bodyPr>
          <a:lstStyle/>
          <a:p>
            <a:r>
              <a:rPr lang="en-US" sz="2800" b="1" dirty="0">
                <a:latin typeface="Abadi" panose="020B0604020104020204" pitchFamily="34" charset="0"/>
                <a:hlinkClick r:id="rId4"/>
              </a:rPr>
              <a:t>girma6@un.org</a:t>
            </a:r>
            <a:br>
              <a:rPr lang="en-US" sz="2800" b="1" dirty="0">
                <a:latin typeface="Abadi" panose="020B0604020104020204" pitchFamily="34" charset="0"/>
              </a:rPr>
            </a:br>
            <a:r>
              <a:rPr lang="en-US" sz="2800" b="1" dirty="0">
                <a:latin typeface="Abadi" panose="020B0604020104020204" pitchFamily="34" charset="0"/>
              </a:rPr>
              <a:t>Mahlet Girma Bekele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0954" y="2112642"/>
            <a:ext cx="9144000" cy="830997"/>
          </a:xfrm>
          <a:prstGeom prst="rect">
            <a:avLst/>
          </a:prstGeom>
          <a:solidFill>
            <a:schemeClr val="accent5">
              <a:lumMod val="50000"/>
            </a:schemeClr>
          </a:solidFill>
        </p:spPr>
        <p:txBody>
          <a:bodyPr wrap="square" rtlCol="0">
            <a:spAutoFit/>
          </a:bodyPr>
          <a:lstStyle/>
          <a:p>
            <a:pPr algn="ctr"/>
            <a:r>
              <a:rPr lang="fr-FR" sz="4800" dirty="0" err="1">
                <a:solidFill>
                  <a:schemeClr val="bg1"/>
                </a:solidFill>
                <a:ea typeface="DengXian" panose="02010600030101010101" pitchFamily="2" charset="-122"/>
                <a:cs typeface="Arial" panose="020B0604020202020204" pitchFamily="34" charset="0"/>
              </a:rPr>
              <a:t>AfCFTA</a:t>
            </a:r>
            <a:r>
              <a:rPr lang="fr-FR" sz="4800" dirty="0">
                <a:solidFill>
                  <a:schemeClr val="bg1"/>
                </a:solidFill>
                <a:ea typeface="DengXian" panose="02010600030101010101" pitchFamily="2" charset="-122"/>
                <a:cs typeface="Arial" panose="020B0604020202020204" pitchFamily="34" charset="0"/>
              </a:rPr>
              <a:t> : Justification</a:t>
            </a:r>
            <a:endParaRPr lang="en-GB" sz="4800" dirty="0">
              <a:solidFill>
                <a:schemeClr val="bg1"/>
              </a:solidFill>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92244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89833931-D63C-4292-A676-E7141CD813F3}"/>
              </a:ext>
            </a:extLst>
          </p:cNvPr>
          <p:cNvSpPr/>
          <p:nvPr/>
        </p:nvSpPr>
        <p:spPr>
          <a:xfrm>
            <a:off x="84945" y="94176"/>
            <a:ext cx="12022110"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fr-FR" sz="3200" b="1" dirty="0" err="1">
                <a:latin typeface="Century Gothic" panose="020B0502020202020204" pitchFamily="34" charset="0"/>
              </a:rPr>
              <a:t>AfCFTA</a:t>
            </a:r>
            <a:r>
              <a:rPr lang="fr-FR" sz="3200" b="1" dirty="0">
                <a:latin typeface="Century Gothic" panose="020B0502020202020204" pitchFamily="34" charset="0"/>
              </a:rPr>
              <a:t> : </a:t>
            </a:r>
            <a:r>
              <a:rPr lang="fr-FR" sz="3200" b="1" dirty="0" err="1">
                <a:latin typeface="Century Gothic" panose="020B0502020202020204" pitchFamily="34" charset="0"/>
              </a:rPr>
              <a:t>Why</a:t>
            </a:r>
            <a:r>
              <a:rPr lang="fr-FR" sz="3200" b="1" dirty="0">
                <a:latin typeface="Century Gothic" panose="020B0502020202020204" pitchFamily="34" charset="0"/>
              </a:rPr>
              <a:t>? </a:t>
            </a:r>
            <a:endParaRPr lang="en-GB" sz="3200" b="1" dirty="0">
              <a:latin typeface="Century Gothic" panose="020B0502020202020204" pitchFamily="34" charset="0"/>
            </a:endParaRPr>
          </a:p>
        </p:txBody>
      </p:sp>
      <p:graphicFrame>
        <p:nvGraphicFramePr>
          <p:cNvPr id="5" name="Diagram 4">
            <a:extLst>
              <a:ext uri="{FF2B5EF4-FFF2-40B4-BE49-F238E27FC236}">
                <a16:creationId xmlns:a16="http://schemas.microsoft.com/office/drawing/2014/main" id="{7A454B45-1DB2-4633-8924-6B976E7C8DD4}"/>
              </a:ext>
            </a:extLst>
          </p:cNvPr>
          <p:cNvGraphicFramePr/>
          <p:nvPr>
            <p:extLst>
              <p:ext uri="{D42A27DB-BD31-4B8C-83A1-F6EECF244321}">
                <p14:modId xmlns:p14="http://schemas.microsoft.com/office/powerpoint/2010/main" val="2802770260"/>
              </p:ext>
            </p:extLst>
          </p:nvPr>
        </p:nvGraphicFramePr>
        <p:xfrm>
          <a:off x="308133" y="1861237"/>
          <a:ext cx="8128000" cy="4539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87348A4D-4152-48DE-88B2-EB4624F9839C}"/>
              </a:ext>
            </a:extLst>
          </p:cNvPr>
          <p:cNvGraphicFramePr/>
          <p:nvPr>
            <p:extLst>
              <p:ext uri="{D42A27DB-BD31-4B8C-83A1-F6EECF244321}">
                <p14:modId xmlns:p14="http://schemas.microsoft.com/office/powerpoint/2010/main" val="3100074131"/>
              </p:ext>
            </p:extLst>
          </p:nvPr>
        </p:nvGraphicFramePr>
        <p:xfrm>
          <a:off x="7345177" y="1618933"/>
          <a:ext cx="4557012" cy="4939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1809E374-5609-460B-9554-FC104DCB2323}"/>
              </a:ext>
            </a:extLst>
          </p:cNvPr>
          <p:cNvGraphicFramePr/>
          <p:nvPr>
            <p:extLst>
              <p:ext uri="{D42A27DB-BD31-4B8C-83A1-F6EECF244321}">
                <p14:modId xmlns:p14="http://schemas.microsoft.com/office/powerpoint/2010/main" val="2844612852"/>
              </p:ext>
            </p:extLst>
          </p:nvPr>
        </p:nvGraphicFramePr>
        <p:xfrm>
          <a:off x="1265836" y="1008871"/>
          <a:ext cx="9660328" cy="74914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72868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175272"/>
            <a:ext cx="9144000" cy="1446550"/>
          </a:xfrm>
          <a:prstGeom prst="rect">
            <a:avLst/>
          </a:prstGeom>
          <a:solidFill>
            <a:schemeClr val="accent5">
              <a:lumMod val="50000"/>
            </a:schemeClr>
          </a:solidFill>
        </p:spPr>
        <p:txBody>
          <a:bodyPr wrap="square" rtlCol="0">
            <a:spAutoFit/>
          </a:bodyPr>
          <a:lstStyle/>
          <a:p>
            <a:pPr algn="ctr"/>
            <a:endParaRPr lang="fr-FR" sz="2000" dirty="0">
              <a:solidFill>
                <a:schemeClr val="bg1"/>
              </a:solidFill>
              <a:latin typeface="Arial" panose="020B0604020202020204" pitchFamily="34" charset="0"/>
              <a:cs typeface="Arial" panose="020B0604020202020204" pitchFamily="34" charset="0"/>
            </a:endParaRPr>
          </a:p>
          <a:p>
            <a:pPr algn="ctr"/>
            <a:r>
              <a:rPr lang="en-US" sz="4800" dirty="0">
                <a:solidFill>
                  <a:schemeClr val="bg1"/>
                </a:solidFill>
                <a:ea typeface="DengXian" panose="02010600030101010101" pitchFamily="2" charset="-122"/>
                <a:cs typeface="Arial" panose="020B0604020202020204" pitchFamily="34" charset="0"/>
              </a:rPr>
              <a:t>Scope of the </a:t>
            </a:r>
            <a:r>
              <a:rPr lang="en-US" sz="4800" dirty="0" err="1">
                <a:solidFill>
                  <a:schemeClr val="bg1"/>
                </a:solidFill>
                <a:ea typeface="DengXian" panose="02010600030101010101" pitchFamily="2" charset="-122"/>
                <a:cs typeface="Arial" panose="020B0604020202020204" pitchFamily="34" charset="0"/>
              </a:rPr>
              <a:t>AfCFTA</a:t>
            </a:r>
            <a:endParaRPr lang="en-US" sz="4800" dirty="0">
              <a:solidFill>
                <a:schemeClr val="bg1"/>
              </a:solidFill>
              <a:ea typeface="DengXian" panose="02010600030101010101" pitchFamily="2" charset="-122"/>
              <a:cs typeface="Arial" panose="020B0604020202020204" pitchFamily="34" charset="0"/>
            </a:endParaRPr>
          </a:p>
          <a:p>
            <a:pPr algn="ct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960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89833931-D63C-4292-A676-E7141CD813F3}"/>
              </a:ext>
            </a:extLst>
          </p:cNvPr>
          <p:cNvSpPr/>
          <p:nvPr/>
        </p:nvSpPr>
        <p:spPr>
          <a:xfrm>
            <a:off x="-132413" y="34710"/>
            <a:ext cx="12132348"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fr-FR" sz="3200" b="1" dirty="0" err="1">
                <a:latin typeface="Century Gothic" panose="020B0502020202020204" pitchFamily="34" charset="0"/>
              </a:rPr>
              <a:t>AfCFTA</a:t>
            </a:r>
            <a:r>
              <a:rPr lang="fr-FR" sz="3200" b="1" dirty="0">
                <a:latin typeface="Century Gothic" panose="020B0502020202020204" pitchFamily="34" charset="0"/>
              </a:rPr>
              <a:t> Framework  : An </a:t>
            </a:r>
            <a:r>
              <a:rPr lang="fr-FR" sz="3200" b="1" dirty="0" err="1">
                <a:latin typeface="Century Gothic" panose="020B0502020202020204" pitchFamily="34" charset="0"/>
              </a:rPr>
              <a:t>overview</a:t>
            </a:r>
            <a:r>
              <a:rPr lang="fr-FR" sz="3200" b="1" dirty="0">
                <a:latin typeface="Century Gothic" panose="020B0502020202020204" pitchFamily="34" charset="0"/>
              </a:rPr>
              <a:t> </a:t>
            </a:r>
            <a:endParaRPr lang="en-GB" sz="3200" b="1" dirty="0">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CA63311A-7BE5-493A-A0B9-1C9E5659DFDA}"/>
              </a:ext>
            </a:extLst>
          </p:cNvPr>
          <p:cNvGraphicFramePr>
            <a:graphicFrameLocks noGrp="1"/>
          </p:cNvGraphicFramePr>
          <p:nvPr>
            <p:extLst>
              <p:ext uri="{D42A27DB-BD31-4B8C-83A1-F6EECF244321}">
                <p14:modId xmlns:p14="http://schemas.microsoft.com/office/powerpoint/2010/main" val="3959840404"/>
              </p:ext>
            </p:extLst>
          </p:nvPr>
        </p:nvGraphicFramePr>
        <p:xfrm>
          <a:off x="237998" y="893844"/>
          <a:ext cx="11761937" cy="5587790"/>
        </p:xfrm>
        <a:graphic>
          <a:graphicData uri="http://schemas.openxmlformats.org/drawingml/2006/table">
            <a:tbl>
              <a:tblPr bandRow="1"/>
              <a:tblGrid>
                <a:gridCol w="1956574">
                  <a:extLst>
                    <a:ext uri="{9D8B030D-6E8A-4147-A177-3AD203B41FA5}">
                      <a16:colId xmlns:a16="http://schemas.microsoft.com/office/drawing/2014/main" val="20000"/>
                    </a:ext>
                  </a:extLst>
                </a:gridCol>
                <a:gridCol w="3447872">
                  <a:extLst>
                    <a:ext uri="{9D8B030D-6E8A-4147-A177-3AD203B41FA5}">
                      <a16:colId xmlns:a16="http://schemas.microsoft.com/office/drawing/2014/main" val="20001"/>
                    </a:ext>
                  </a:extLst>
                </a:gridCol>
                <a:gridCol w="6357491">
                  <a:extLst>
                    <a:ext uri="{9D8B030D-6E8A-4147-A177-3AD203B41FA5}">
                      <a16:colId xmlns:a16="http://schemas.microsoft.com/office/drawing/2014/main" val="20002"/>
                    </a:ext>
                  </a:extLst>
                </a:gridCol>
              </a:tblGrid>
              <a:tr h="1983373">
                <a:tc rowSpan="4">
                  <a:txBody>
                    <a:bodyPr/>
                    <a:lstStyle/>
                    <a:p>
                      <a:pPr>
                        <a:lnSpc>
                          <a:spcPct val="115000"/>
                        </a:lnSpc>
                        <a:spcAft>
                          <a:spcPts val="0"/>
                        </a:spcAft>
                      </a:pPr>
                      <a:r>
                        <a:rPr lang="en-GB" sz="2400" b="1" dirty="0">
                          <a:solidFill>
                            <a:schemeClr val="accent2"/>
                          </a:solidFill>
                          <a:effectLst/>
                          <a:latin typeface="Calibri" panose="020F0502020204030204" pitchFamily="34" charset="0"/>
                          <a:ea typeface="Calibri" panose="020F0502020204030204" pitchFamily="34" charset="0"/>
                        </a:rPr>
                        <a:t>Agreement establishing the African Continental Free Trade Area (AfCFTA)</a:t>
                      </a:r>
                      <a:endParaRPr lang="en-GB" sz="2400" dirty="0">
                        <a:solidFill>
                          <a:schemeClr val="accent2"/>
                        </a:solidFill>
                        <a:effectLst/>
                        <a:latin typeface="Arial" panose="020B0604020202020204" pitchFamily="34" charset="0"/>
                        <a:ea typeface="Arial" panose="020B0604020202020204" pitchFamily="34" charset="0"/>
                      </a:endParaRPr>
                    </a:p>
                  </a:txBody>
                  <a:tcPr marL="64401" marR="644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defTabSz="914400">
                        <a:lnSpc>
                          <a:spcPct val="115000"/>
                        </a:lnSpc>
                        <a:spcAft>
                          <a:spcPts val="0"/>
                        </a:spcAft>
                      </a:pPr>
                      <a:r>
                        <a:rPr lang="en-GB" sz="2400" b="1" dirty="0">
                          <a:solidFill>
                            <a:srgbClr val="000000"/>
                          </a:solidFill>
                          <a:effectLst/>
                          <a:latin typeface="Calibri" panose="020F0502020204030204" pitchFamily="34" charset="0"/>
                          <a:ea typeface="Calibri" panose="020F0502020204030204" pitchFamily="34" charset="0"/>
                        </a:rPr>
                        <a:t>Protocol on Trade in Goods </a:t>
                      </a:r>
                      <a:endParaRPr lang="en-GB" sz="2400" dirty="0">
                        <a:solidFill>
                          <a:srgbClr val="000000"/>
                        </a:solidFill>
                        <a:effectLst/>
                        <a:latin typeface="Arial" panose="020B0604020202020204" pitchFamily="34" charset="0"/>
                        <a:ea typeface="Arial" panose="020B0604020202020204" pitchFamily="34" charset="0"/>
                      </a:endParaRPr>
                    </a:p>
                  </a:txBody>
                  <a:tcPr marL="64401" marR="64401" marT="0" marB="0" anchor="ctr">
                    <a:lnL>
                      <a:noFill/>
                    </a:lnL>
                    <a:lnR>
                      <a:noFill/>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Elimination of duties and quantitative restrictions on imports</a:t>
                      </a:r>
                      <a:endParaRPr lang="en-GB" sz="1400" b="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Imports shall be treated no less favourably than domestic products</a:t>
                      </a:r>
                      <a:endParaRPr lang="en-GB" sz="1400" b="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Elimination of non-tariff barriers</a:t>
                      </a:r>
                      <a:endParaRPr lang="en-GB" sz="1400" b="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Rules of Origin</a:t>
                      </a:r>
                      <a:endParaRPr lang="en-GB" sz="1400" b="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Cooperation of customs authorities</a:t>
                      </a:r>
                      <a:endParaRPr lang="en-GB" sz="1400" b="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Trade facilitation and transit</a:t>
                      </a:r>
                      <a:endParaRPr lang="en-GB" sz="1400" b="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Trade remedies, protections for infant industries and general exceptions</a:t>
                      </a:r>
                      <a:endParaRPr lang="en-GB" sz="1400" b="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Cooperation over product standards and regulations</a:t>
                      </a:r>
                      <a:endParaRPr lang="en-GB" sz="1400" b="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Technical assistance, capacity-building and cooperation</a:t>
                      </a:r>
                      <a:endParaRPr lang="en-GB" sz="1400" b="0" dirty="0">
                        <a:solidFill>
                          <a:srgbClr val="000000"/>
                        </a:solidFill>
                        <a:effectLst/>
                        <a:latin typeface="Arial" panose="020B0604020202020204" pitchFamily="34" charset="0"/>
                        <a:ea typeface="Arial" panose="020B0604020202020204" pitchFamily="34" charset="0"/>
                      </a:endParaRPr>
                    </a:p>
                  </a:txBody>
                  <a:tcPr marL="64401" marR="64401" marT="0" marB="0">
                    <a:lnL>
                      <a:noFill/>
                    </a:lnL>
                    <a:lnR>
                      <a:noFill/>
                    </a:lnR>
                    <a:lnT w="12700" cap="flat" cmpd="sng" algn="ctr">
                      <a:solidFill>
                        <a:srgbClr val="000000"/>
                      </a:solidFill>
                      <a:prstDash val="solid"/>
                      <a:round/>
                      <a:headEnd type="none" w="med" len="med"/>
                      <a:tailEnd type="none" w="med" len="med"/>
                    </a:lnT>
                    <a:lnB>
                      <a:noFill/>
                    </a:lnB>
                    <a:solidFill>
                      <a:srgbClr val="DEEBF6"/>
                    </a:solidFill>
                  </a:tcPr>
                </a:tc>
                <a:extLst>
                  <a:ext uri="{0D108BD9-81ED-4DB2-BD59-A6C34878D82A}">
                    <a16:rowId xmlns:a16="http://schemas.microsoft.com/office/drawing/2014/main" val="10000"/>
                  </a:ext>
                </a:extLst>
              </a:tr>
              <a:tr h="1374181">
                <a:tc vMerge="1">
                  <a:txBody>
                    <a:bodyPr/>
                    <a:lstStyle/>
                    <a:p>
                      <a:endParaRPr lang="en-GB"/>
                    </a:p>
                  </a:txBody>
                  <a:tcPr/>
                </a:tc>
                <a:tc>
                  <a:txBody>
                    <a:bodyPr/>
                    <a:lstStyle/>
                    <a:p>
                      <a:pPr>
                        <a:lnSpc>
                          <a:spcPct val="115000"/>
                        </a:lnSpc>
                        <a:spcAft>
                          <a:spcPts val="0"/>
                        </a:spcAft>
                      </a:pPr>
                      <a:r>
                        <a:rPr lang="en-GB" sz="2400" b="1" dirty="0">
                          <a:solidFill>
                            <a:srgbClr val="000000"/>
                          </a:solidFill>
                          <a:effectLst/>
                          <a:latin typeface="Calibri" panose="020F0502020204030204" pitchFamily="34" charset="0"/>
                          <a:ea typeface="Calibri" panose="020F0502020204030204" pitchFamily="34" charset="0"/>
                        </a:rPr>
                        <a:t>Protocol on Trade in Services</a:t>
                      </a:r>
                      <a:endParaRPr lang="en-GB" sz="2400" dirty="0">
                        <a:solidFill>
                          <a:srgbClr val="000000"/>
                        </a:solidFill>
                        <a:effectLst/>
                        <a:latin typeface="Arial" panose="020B0604020202020204" pitchFamily="34" charset="0"/>
                        <a:ea typeface="Arial" panose="020B0604020202020204" pitchFamily="34" charset="0"/>
                      </a:endParaRPr>
                    </a:p>
                  </a:txBody>
                  <a:tcPr marL="64401" marR="64401" marT="0" marB="0" anchor="ctr">
                    <a:lnL>
                      <a:noFill/>
                    </a:lnL>
                    <a:lnR>
                      <a:noFill/>
                    </a:lnR>
                    <a:lnT>
                      <a:noFill/>
                    </a:lnT>
                    <a:lnB>
                      <a:noFill/>
                    </a:lnB>
                    <a:solidFill>
                      <a:srgbClr val="F7CBAC"/>
                    </a:solidFill>
                  </a:tcPr>
                </a:tc>
                <a:tc>
                  <a:txBody>
                    <a:bodyPr/>
                    <a:lstStyle/>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Transparency of service regulations</a:t>
                      </a:r>
                      <a:endParaRPr lang="en-GB" sz="1400" b="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Mutual recognition of standards, licensing and certification of services suppliers</a:t>
                      </a:r>
                      <a:endParaRPr lang="en-GB" sz="1400" b="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Progressive liberalization of services sectors</a:t>
                      </a:r>
                      <a:endParaRPr lang="en-GB" sz="1400" b="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Service suppliers shall be treated no less favourably than domestic suppliers in liberalized sectors</a:t>
                      </a:r>
                      <a:endParaRPr lang="en-GB" sz="1400" b="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Provision for general and security exceptions</a:t>
                      </a:r>
                      <a:endParaRPr lang="en-GB" sz="1400" b="0" dirty="0">
                        <a:solidFill>
                          <a:srgbClr val="000000"/>
                        </a:solidFill>
                        <a:effectLst/>
                        <a:latin typeface="Arial" panose="020B0604020202020204" pitchFamily="34" charset="0"/>
                        <a:ea typeface="Arial" panose="020B0604020202020204" pitchFamily="34" charset="0"/>
                      </a:endParaRPr>
                    </a:p>
                  </a:txBody>
                  <a:tcPr marL="64401" marR="64401" marT="0" marB="0">
                    <a:lnL>
                      <a:noFill/>
                    </a:lnL>
                    <a:lnR>
                      <a:noFill/>
                    </a:lnR>
                    <a:lnT>
                      <a:noFill/>
                    </a:lnT>
                    <a:lnB>
                      <a:noFill/>
                    </a:lnB>
                    <a:solidFill>
                      <a:srgbClr val="FBE5D5"/>
                    </a:solidFill>
                  </a:tcPr>
                </a:tc>
                <a:extLst>
                  <a:ext uri="{0D108BD9-81ED-4DB2-BD59-A6C34878D82A}">
                    <a16:rowId xmlns:a16="http://schemas.microsoft.com/office/drawing/2014/main" val="10001"/>
                  </a:ext>
                </a:extLst>
              </a:tr>
              <a:tr h="736548">
                <a:tc vMerge="1">
                  <a:txBody>
                    <a:bodyPr/>
                    <a:lstStyle/>
                    <a:p>
                      <a:endParaRPr lang="en-GB"/>
                    </a:p>
                  </a:txBody>
                  <a:tcPr/>
                </a:tc>
                <a:tc>
                  <a:txBody>
                    <a:bodyPr/>
                    <a:lstStyle/>
                    <a:p>
                      <a:pPr>
                        <a:lnSpc>
                          <a:spcPct val="115000"/>
                        </a:lnSpc>
                        <a:spcAft>
                          <a:spcPts val="0"/>
                        </a:spcAft>
                      </a:pPr>
                      <a:r>
                        <a:rPr lang="en-GB" sz="2400" b="1" dirty="0">
                          <a:solidFill>
                            <a:srgbClr val="000000"/>
                          </a:solidFill>
                          <a:effectLst/>
                          <a:latin typeface="Calibri" panose="020F0502020204030204" pitchFamily="34" charset="0"/>
                          <a:ea typeface="Calibri" panose="020F0502020204030204" pitchFamily="34" charset="0"/>
                        </a:rPr>
                        <a:t>Protocol on Dispute Settlement</a:t>
                      </a:r>
                      <a:endParaRPr lang="en-GB" sz="2400" dirty="0">
                        <a:solidFill>
                          <a:srgbClr val="000000"/>
                        </a:solidFill>
                        <a:effectLst/>
                        <a:latin typeface="Arial" panose="020B0604020202020204" pitchFamily="34" charset="0"/>
                        <a:ea typeface="Arial" panose="020B0604020202020204" pitchFamily="34" charset="0"/>
                      </a:endParaRPr>
                    </a:p>
                  </a:txBody>
                  <a:tcPr marL="64401" marR="64401" marT="0" marB="0" anchor="ctr">
                    <a:lnL>
                      <a:noFill/>
                    </a:lnL>
                    <a:lnR>
                      <a:noFill/>
                    </a:lnR>
                    <a:lnT>
                      <a:noFill/>
                    </a:lnT>
                    <a:lnB>
                      <a:noFill/>
                    </a:lnB>
                    <a:solidFill>
                      <a:srgbClr val="FFE599"/>
                    </a:solidFill>
                  </a:tcPr>
                </a:tc>
                <a:tc>
                  <a:txBody>
                    <a:bodyPr/>
                    <a:lstStyle/>
                    <a:p>
                      <a:pPr>
                        <a:lnSpc>
                          <a:spcPct val="115000"/>
                        </a:lnSpc>
                        <a:spcAft>
                          <a:spcPts val="0"/>
                        </a:spcAft>
                      </a:pPr>
                      <a:r>
                        <a:rPr lang="en-GB" sz="1400" b="0" dirty="0">
                          <a:solidFill>
                            <a:srgbClr val="000000"/>
                          </a:solidFill>
                          <a:effectLst/>
                          <a:latin typeface="Calibri" panose="020F0502020204030204" pitchFamily="34" charset="0"/>
                          <a:ea typeface="Calibri" panose="020F0502020204030204" pitchFamily="34" charset="0"/>
                        </a:rPr>
                        <a:t>Rules and Procedures for Settlement of Disputes within the African Continental Free Trade Area</a:t>
                      </a:r>
                      <a:endParaRPr lang="en-GB" sz="1400" b="0" dirty="0">
                        <a:solidFill>
                          <a:srgbClr val="000000"/>
                        </a:solidFill>
                        <a:effectLst/>
                        <a:latin typeface="Arial" panose="020B0604020202020204" pitchFamily="34" charset="0"/>
                        <a:ea typeface="Arial" panose="020B0604020202020204" pitchFamily="34" charset="0"/>
                      </a:endParaRPr>
                    </a:p>
                  </a:txBody>
                  <a:tcPr marL="64401" marR="64401" marT="0" marB="0">
                    <a:lnL>
                      <a:noFill/>
                    </a:lnL>
                    <a:lnR>
                      <a:noFill/>
                    </a:lnR>
                    <a:lnT>
                      <a:noFill/>
                    </a:lnT>
                    <a:lnB>
                      <a:noFill/>
                    </a:lnB>
                    <a:solidFill>
                      <a:srgbClr val="FFF2CC"/>
                    </a:solidFill>
                  </a:tcPr>
                </a:tc>
                <a:extLst>
                  <a:ext uri="{0D108BD9-81ED-4DB2-BD59-A6C34878D82A}">
                    <a16:rowId xmlns:a16="http://schemas.microsoft.com/office/drawing/2014/main" val="10002"/>
                  </a:ext>
                </a:extLst>
              </a:tr>
              <a:tr h="1124755">
                <a:tc vMerge="1">
                  <a:txBody>
                    <a:bodyPr/>
                    <a:lstStyle/>
                    <a:p>
                      <a:endParaRPr lang="en-US"/>
                    </a:p>
                  </a:txBody>
                  <a:tcPr/>
                </a:tc>
                <a:tc grid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Calibri" panose="020F0502020204030204" pitchFamily="34" charset="0"/>
                        </a:rPr>
                        <a:t>Phase 2 negotiations :  Intellectual property rights,</a:t>
                      </a:r>
                      <a:r>
                        <a:rPr lang="en-GB" sz="1800" b="1" baseline="0" dirty="0">
                          <a:solidFill>
                            <a:srgbClr val="000000"/>
                          </a:solidFill>
                          <a:effectLst/>
                          <a:latin typeface="Calibri" panose="020F0502020204030204" pitchFamily="34" charset="0"/>
                          <a:ea typeface="Calibri" panose="020F0502020204030204" pitchFamily="34" charset="0"/>
                        </a:rPr>
                        <a:t> </a:t>
                      </a:r>
                      <a:r>
                        <a:rPr lang="en-GB" sz="1800" b="1" dirty="0">
                          <a:solidFill>
                            <a:srgbClr val="000000"/>
                          </a:solidFill>
                          <a:effectLst/>
                          <a:latin typeface="Calibri" panose="020F0502020204030204" pitchFamily="34" charset="0"/>
                          <a:ea typeface="Calibri" panose="020F0502020204030204" pitchFamily="34" charset="0"/>
                        </a:rPr>
                        <a:t>Investment , Competition policy , digital trade, </a:t>
                      </a:r>
                      <a:r>
                        <a:rPr lang="en-GB" sz="1800" b="1" kern="1200" dirty="0">
                          <a:solidFill>
                            <a:srgbClr val="000000"/>
                          </a:solidFill>
                          <a:effectLst/>
                          <a:latin typeface="Calibri" panose="020F0502020204030204" pitchFamily="34" charset="0"/>
                          <a:cs typeface="+mn-cs"/>
                        </a:rPr>
                        <a:t>Women and Youth in Trade</a:t>
                      </a:r>
                      <a:endParaRPr lang="en-GB" sz="1800" b="1" kern="1200" dirty="0">
                        <a:solidFill>
                          <a:srgbClr val="000000"/>
                        </a:solidFill>
                        <a:effectLst/>
                        <a:latin typeface="Calibri" panose="020F0502020204030204" pitchFamily="34" charset="0"/>
                        <a:ea typeface="Calibri" panose="020F0502020204030204" pitchFamily="34" charset="0"/>
                        <a:cs typeface="+mn-cs"/>
                      </a:endParaRPr>
                    </a:p>
                    <a:p>
                      <a:pPr>
                        <a:lnSpc>
                          <a:spcPct val="115000"/>
                        </a:lnSpc>
                        <a:spcAft>
                          <a:spcPts val="0"/>
                        </a:spcAft>
                      </a:pPr>
                      <a:endParaRPr lang="en-GB" sz="1800" b="1" dirty="0">
                        <a:solidFill>
                          <a:srgbClr val="000000"/>
                        </a:solidFill>
                        <a:effectLst/>
                        <a:latin typeface="Calibri" panose="020F0502020204030204" pitchFamily="34" charset="0"/>
                        <a:ea typeface="Calibri" panose="020F0502020204030204" pitchFamily="34" charset="0"/>
                      </a:endParaRPr>
                    </a:p>
                  </a:txBody>
                  <a:tcPr marL="64401" marR="64401" marT="0" marB="0" anchor="ctr">
                    <a:lnL>
                      <a:noFill/>
                    </a:lnL>
                    <a:lnT>
                      <a:noFill/>
                    </a:lnT>
                    <a:lnB w="12700" cap="flat" cmpd="sng" algn="ctr">
                      <a:solidFill>
                        <a:srgbClr val="000000"/>
                      </a:solidFill>
                      <a:prstDash val="solid"/>
                      <a:round/>
                      <a:headEnd type="none" w="med" len="med"/>
                      <a:tailEnd type="none" w="med" len="med"/>
                    </a:lnB>
                    <a:solidFill>
                      <a:srgbClr val="DBCAE0"/>
                    </a:solidFill>
                  </a:tcPr>
                </a:tc>
                <a:tc hMerge="1">
                  <a:txBody>
                    <a:bodyPr/>
                    <a:lstStyle/>
                    <a:p>
                      <a:endParaRPr lang="en-US"/>
                    </a:p>
                  </a:txBody>
                  <a:tcPr/>
                </a:tc>
                <a:extLst>
                  <a:ext uri="{0D108BD9-81ED-4DB2-BD59-A6C34878D82A}">
                    <a16:rowId xmlns:a16="http://schemas.microsoft.com/office/drawing/2014/main" val="2302880214"/>
                  </a:ext>
                </a:extLst>
              </a:tr>
            </a:tbl>
          </a:graphicData>
        </a:graphic>
      </p:graphicFrame>
    </p:spTree>
    <p:extLst>
      <p:ext uri="{BB962C8B-B14F-4D97-AF65-F5344CB8AC3E}">
        <p14:creationId xmlns:p14="http://schemas.microsoft.com/office/powerpoint/2010/main" val="15565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154422" y="9976"/>
            <a:ext cx="11883155"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en-US" sz="3600" b="1" dirty="0"/>
              <a:t>Five Operational Instruments of the </a:t>
            </a:r>
            <a:r>
              <a:rPr lang="en-US" sz="3600" b="1" dirty="0" err="1"/>
              <a:t>AfCFTA</a:t>
            </a:r>
            <a:endParaRPr lang="en-US" sz="3600" b="1" dirty="0"/>
          </a:p>
        </p:txBody>
      </p:sp>
      <p:grpSp>
        <p:nvGrpSpPr>
          <p:cNvPr id="3" name="Group 2">
            <a:extLst>
              <a:ext uri="{FF2B5EF4-FFF2-40B4-BE49-F238E27FC236}">
                <a16:creationId xmlns:a16="http://schemas.microsoft.com/office/drawing/2014/main" id="{702DD7F1-99E7-4E8C-AD01-D4853D1C916B}"/>
              </a:ext>
            </a:extLst>
          </p:cNvPr>
          <p:cNvGrpSpPr/>
          <p:nvPr/>
        </p:nvGrpSpPr>
        <p:grpSpPr>
          <a:xfrm>
            <a:off x="376620" y="1643817"/>
            <a:ext cx="11362560" cy="4274209"/>
            <a:chOff x="988469" y="1921569"/>
            <a:chExt cx="10370599" cy="3901067"/>
          </a:xfrm>
        </p:grpSpPr>
        <p:grpSp>
          <p:nvGrpSpPr>
            <p:cNvPr id="11" name="Group 10">
              <a:extLst>
                <a:ext uri="{FF2B5EF4-FFF2-40B4-BE49-F238E27FC236}">
                  <a16:creationId xmlns:a16="http://schemas.microsoft.com/office/drawing/2014/main" id="{787D9542-CFE0-4EDF-9D36-2BD9EFD9B48B}"/>
                </a:ext>
              </a:extLst>
            </p:cNvPr>
            <p:cNvGrpSpPr/>
            <p:nvPr/>
          </p:nvGrpSpPr>
          <p:grpSpPr>
            <a:xfrm>
              <a:off x="1021893" y="1921569"/>
              <a:ext cx="1679326" cy="1680926"/>
              <a:chOff x="9007475" y="4872038"/>
              <a:chExt cx="1665288" cy="1666875"/>
            </a:xfrm>
            <a:solidFill>
              <a:schemeClr val="tx1">
                <a:lumMod val="75000"/>
                <a:lumOff val="25000"/>
              </a:schemeClr>
            </a:solidFill>
            <a:effectLst>
              <a:outerShdw blurRad="165100" dist="63500" dir="2700000" algn="ctr" rotWithShape="0">
                <a:srgbClr val="000000">
                  <a:alpha val="31000"/>
                </a:srgbClr>
              </a:outerShdw>
            </a:effectLst>
          </p:grpSpPr>
          <p:sp>
            <p:nvSpPr>
              <p:cNvPr id="42" name="Freeform 5">
                <a:extLst>
                  <a:ext uri="{FF2B5EF4-FFF2-40B4-BE49-F238E27FC236}">
                    <a16:creationId xmlns:a16="http://schemas.microsoft.com/office/drawing/2014/main" id="{62D120B1-0455-4E2D-A694-CE1E0BFC5EC4}"/>
                  </a:ext>
                </a:extLst>
              </p:cNvPr>
              <p:cNvSpPr>
                <a:spLocks noEditPoints="1"/>
              </p:cNvSpPr>
              <p:nvPr/>
            </p:nvSpPr>
            <p:spPr bwMode="auto">
              <a:xfrm>
                <a:off x="9007475" y="4872038"/>
                <a:ext cx="1665288" cy="1666875"/>
              </a:xfrm>
              <a:custGeom>
                <a:avLst/>
                <a:gdLst>
                  <a:gd name="T0" fmla="*/ 220 w 440"/>
                  <a:gd name="T1" fmla="*/ 0 h 440"/>
                  <a:gd name="T2" fmla="*/ 0 w 440"/>
                  <a:gd name="T3" fmla="*/ 220 h 440"/>
                  <a:gd name="T4" fmla="*/ 220 w 440"/>
                  <a:gd name="T5" fmla="*/ 440 h 440"/>
                  <a:gd name="T6" fmla="*/ 440 w 440"/>
                  <a:gd name="T7" fmla="*/ 220 h 440"/>
                  <a:gd name="T8" fmla="*/ 220 w 440"/>
                  <a:gd name="T9" fmla="*/ 0 h 440"/>
                  <a:gd name="T10" fmla="*/ 220 w 440"/>
                  <a:gd name="T11" fmla="*/ 384 h 440"/>
                  <a:gd name="T12" fmla="*/ 55 w 440"/>
                  <a:gd name="T13" fmla="*/ 220 h 440"/>
                  <a:gd name="T14" fmla="*/ 220 w 440"/>
                  <a:gd name="T15" fmla="*/ 55 h 440"/>
                  <a:gd name="T16" fmla="*/ 385 w 440"/>
                  <a:gd name="T17" fmla="*/ 220 h 440"/>
                  <a:gd name="T18" fmla="*/ 220 w 440"/>
                  <a:gd name="T19" fmla="*/ 38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220" y="0"/>
                    </a:moveTo>
                    <a:cubicBezTo>
                      <a:pt x="98" y="0"/>
                      <a:pt x="0" y="98"/>
                      <a:pt x="0" y="220"/>
                    </a:cubicBezTo>
                    <a:cubicBezTo>
                      <a:pt x="0" y="341"/>
                      <a:pt x="98" y="440"/>
                      <a:pt x="220" y="440"/>
                    </a:cubicBezTo>
                    <a:cubicBezTo>
                      <a:pt x="341" y="440"/>
                      <a:pt x="440" y="341"/>
                      <a:pt x="440" y="220"/>
                    </a:cubicBezTo>
                    <a:cubicBezTo>
                      <a:pt x="440" y="98"/>
                      <a:pt x="341" y="0"/>
                      <a:pt x="220" y="0"/>
                    </a:cubicBezTo>
                    <a:close/>
                    <a:moveTo>
                      <a:pt x="220" y="384"/>
                    </a:moveTo>
                    <a:cubicBezTo>
                      <a:pt x="129" y="384"/>
                      <a:pt x="55" y="311"/>
                      <a:pt x="55" y="220"/>
                    </a:cubicBezTo>
                    <a:cubicBezTo>
                      <a:pt x="55" y="129"/>
                      <a:pt x="129" y="55"/>
                      <a:pt x="220" y="55"/>
                    </a:cubicBezTo>
                    <a:cubicBezTo>
                      <a:pt x="311" y="55"/>
                      <a:pt x="385" y="129"/>
                      <a:pt x="385" y="220"/>
                    </a:cubicBezTo>
                    <a:cubicBezTo>
                      <a:pt x="385" y="311"/>
                      <a:pt x="311" y="384"/>
                      <a:pt x="220" y="384"/>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ru-UA"/>
              </a:p>
            </p:txBody>
          </p:sp>
          <p:sp>
            <p:nvSpPr>
              <p:cNvPr id="43" name="Freeform 6">
                <a:extLst>
                  <a:ext uri="{FF2B5EF4-FFF2-40B4-BE49-F238E27FC236}">
                    <a16:creationId xmlns:a16="http://schemas.microsoft.com/office/drawing/2014/main" id="{4A75CA6C-587B-4D23-9923-7F0DFC8DCA81}"/>
                  </a:ext>
                </a:extLst>
              </p:cNvPr>
              <p:cNvSpPr>
                <a:spLocks/>
              </p:cNvSpPr>
              <p:nvPr/>
            </p:nvSpPr>
            <p:spPr bwMode="auto">
              <a:xfrm>
                <a:off x="9007475" y="4872038"/>
                <a:ext cx="1339850" cy="1508125"/>
              </a:xfrm>
              <a:custGeom>
                <a:avLst/>
                <a:gdLst>
                  <a:gd name="T0" fmla="*/ 5 w 354"/>
                  <a:gd name="T1" fmla="*/ 224 h 398"/>
                  <a:gd name="T2" fmla="*/ 225 w 354"/>
                  <a:gd name="T3" fmla="*/ 4 h 398"/>
                  <a:gd name="T4" fmla="*/ 354 w 354"/>
                  <a:gd name="T5" fmla="*/ 46 h 398"/>
                  <a:gd name="T6" fmla="*/ 220 w 354"/>
                  <a:gd name="T7" fmla="*/ 0 h 398"/>
                  <a:gd name="T8" fmla="*/ 0 w 354"/>
                  <a:gd name="T9" fmla="*/ 220 h 398"/>
                  <a:gd name="T10" fmla="*/ 91 w 354"/>
                  <a:gd name="T11" fmla="*/ 398 h 398"/>
                  <a:gd name="T12" fmla="*/ 5 w 354"/>
                  <a:gd name="T13" fmla="*/ 224 h 398"/>
                </a:gdLst>
                <a:ahLst/>
                <a:cxnLst>
                  <a:cxn ang="0">
                    <a:pos x="T0" y="T1"/>
                  </a:cxn>
                  <a:cxn ang="0">
                    <a:pos x="T2" y="T3"/>
                  </a:cxn>
                  <a:cxn ang="0">
                    <a:pos x="T4" y="T5"/>
                  </a:cxn>
                  <a:cxn ang="0">
                    <a:pos x="T6" y="T7"/>
                  </a:cxn>
                  <a:cxn ang="0">
                    <a:pos x="T8" y="T9"/>
                  </a:cxn>
                  <a:cxn ang="0">
                    <a:pos x="T10" y="T11"/>
                  </a:cxn>
                  <a:cxn ang="0">
                    <a:pos x="T12" y="T13"/>
                  </a:cxn>
                </a:cxnLst>
                <a:rect l="0" t="0" r="r" b="b"/>
                <a:pathLst>
                  <a:path w="354" h="398">
                    <a:moveTo>
                      <a:pt x="5" y="224"/>
                    </a:moveTo>
                    <a:cubicBezTo>
                      <a:pt x="5" y="102"/>
                      <a:pt x="104" y="4"/>
                      <a:pt x="225" y="4"/>
                    </a:cubicBezTo>
                    <a:cubicBezTo>
                      <a:pt x="273" y="4"/>
                      <a:pt x="318" y="19"/>
                      <a:pt x="354" y="46"/>
                    </a:cubicBezTo>
                    <a:cubicBezTo>
                      <a:pt x="317" y="17"/>
                      <a:pt x="270" y="0"/>
                      <a:pt x="220" y="0"/>
                    </a:cubicBezTo>
                    <a:cubicBezTo>
                      <a:pt x="98" y="0"/>
                      <a:pt x="0" y="98"/>
                      <a:pt x="0" y="220"/>
                    </a:cubicBezTo>
                    <a:cubicBezTo>
                      <a:pt x="0" y="293"/>
                      <a:pt x="36" y="358"/>
                      <a:pt x="91" y="398"/>
                    </a:cubicBezTo>
                    <a:cubicBezTo>
                      <a:pt x="39" y="358"/>
                      <a:pt x="5" y="294"/>
                      <a:pt x="5" y="224"/>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ru-UA"/>
              </a:p>
            </p:txBody>
          </p:sp>
          <p:sp>
            <p:nvSpPr>
              <p:cNvPr id="44" name="Freeform 7">
                <a:extLst>
                  <a:ext uri="{FF2B5EF4-FFF2-40B4-BE49-F238E27FC236}">
                    <a16:creationId xmlns:a16="http://schemas.microsoft.com/office/drawing/2014/main" id="{F0720B78-AE16-4E70-80B8-2B5A119A5E4D}"/>
                  </a:ext>
                </a:extLst>
              </p:cNvPr>
              <p:cNvSpPr>
                <a:spLocks/>
              </p:cNvSpPr>
              <p:nvPr/>
            </p:nvSpPr>
            <p:spPr bwMode="auto">
              <a:xfrm>
                <a:off x="9475788" y="5213351"/>
                <a:ext cx="1008063" cy="1128713"/>
              </a:xfrm>
              <a:custGeom>
                <a:avLst/>
                <a:gdLst>
                  <a:gd name="T0" fmla="*/ 197 w 266"/>
                  <a:gd name="T1" fmla="*/ 0 h 298"/>
                  <a:gd name="T2" fmla="*/ 261 w 266"/>
                  <a:gd name="T3" fmla="*/ 130 h 298"/>
                  <a:gd name="T4" fmla="*/ 96 w 266"/>
                  <a:gd name="T5" fmla="*/ 294 h 298"/>
                  <a:gd name="T6" fmla="*/ 0 w 266"/>
                  <a:gd name="T7" fmla="*/ 264 h 298"/>
                  <a:gd name="T8" fmla="*/ 101 w 266"/>
                  <a:gd name="T9" fmla="*/ 298 h 298"/>
                  <a:gd name="T10" fmla="*/ 266 w 266"/>
                  <a:gd name="T11" fmla="*/ 134 h 298"/>
                  <a:gd name="T12" fmla="*/ 197 w 266"/>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266" h="298">
                    <a:moveTo>
                      <a:pt x="197" y="0"/>
                    </a:moveTo>
                    <a:cubicBezTo>
                      <a:pt x="236" y="30"/>
                      <a:pt x="261" y="77"/>
                      <a:pt x="261" y="130"/>
                    </a:cubicBezTo>
                    <a:cubicBezTo>
                      <a:pt x="261" y="221"/>
                      <a:pt x="187" y="294"/>
                      <a:pt x="96" y="294"/>
                    </a:cubicBezTo>
                    <a:cubicBezTo>
                      <a:pt x="60" y="294"/>
                      <a:pt x="27" y="283"/>
                      <a:pt x="0" y="264"/>
                    </a:cubicBezTo>
                    <a:cubicBezTo>
                      <a:pt x="28" y="285"/>
                      <a:pt x="63" y="298"/>
                      <a:pt x="101" y="298"/>
                    </a:cubicBezTo>
                    <a:cubicBezTo>
                      <a:pt x="192" y="298"/>
                      <a:pt x="266" y="225"/>
                      <a:pt x="266" y="134"/>
                    </a:cubicBezTo>
                    <a:cubicBezTo>
                      <a:pt x="266" y="79"/>
                      <a:pt x="239" y="30"/>
                      <a:pt x="197" y="0"/>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ru-UA"/>
              </a:p>
            </p:txBody>
          </p:sp>
        </p:grpSp>
        <p:grpSp>
          <p:nvGrpSpPr>
            <p:cNvPr id="12" name="Group 11">
              <a:extLst>
                <a:ext uri="{FF2B5EF4-FFF2-40B4-BE49-F238E27FC236}">
                  <a16:creationId xmlns:a16="http://schemas.microsoft.com/office/drawing/2014/main" id="{DDCBD7DE-029D-44AF-B330-B06615302796}"/>
                </a:ext>
              </a:extLst>
            </p:cNvPr>
            <p:cNvGrpSpPr/>
            <p:nvPr/>
          </p:nvGrpSpPr>
          <p:grpSpPr>
            <a:xfrm>
              <a:off x="3173480" y="1921569"/>
              <a:ext cx="1679326" cy="1680926"/>
              <a:chOff x="9007475" y="4872038"/>
              <a:chExt cx="1665288" cy="1666875"/>
            </a:xfrm>
            <a:effectLst>
              <a:outerShdw blurRad="165100" dist="63500" dir="2700000" algn="ctr" rotWithShape="0">
                <a:srgbClr val="000000">
                  <a:alpha val="31000"/>
                </a:srgbClr>
              </a:outerShdw>
            </a:effectLst>
          </p:grpSpPr>
          <p:sp>
            <p:nvSpPr>
              <p:cNvPr id="39" name="Freeform 5">
                <a:extLst>
                  <a:ext uri="{FF2B5EF4-FFF2-40B4-BE49-F238E27FC236}">
                    <a16:creationId xmlns:a16="http://schemas.microsoft.com/office/drawing/2014/main" id="{6EEDA6CA-EB07-4239-BAF9-51CE5FC76735}"/>
                  </a:ext>
                </a:extLst>
              </p:cNvPr>
              <p:cNvSpPr>
                <a:spLocks noEditPoints="1"/>
              </p:cNvSpPr>
              <p:nvPr/>
            </p:nvSpPr>
            <p:spPr bwMode="auto">
              <a:xfrm>
                <a:off x="9007475" y="4872038"/>
                <a:ext cx="1665288" cy="1666875"/>
              </a:xfrm>
              <a:custGeom>
                <a:avLst/>
                <a:gdLst>
                  <a:gd name="T0" fmla="*/ 220 w 440"/>
                  <a:gd name="T1" fmla="*/ 0 h 440"/>
                  <a:gd name="T2" fmla="*/ 0 w 440"/>
                  <a:gd name="T3" fmla="*/ 220 h 440"/>
                  <a:gd name="T4" fmla="*/ 220 w 440"/>
                  <a:gd name="T5" fmla="*/ 440 h 440"/>
                  <a:gd name="T6" fmla="*/ 440 w 440"/>
                  <a:gd name="T7" fmla="*/ 220 h 440"/>
                  <a:gd name="T8" fmla="*/ 220 w 440"/>
                  <a:gd name="T9" fmla="*/ 0 h 440"/>
                  <a:gd name="T10" fmla="*/ 220 w 440"/>
                  <a:gd name="T11" fmla="*/ 384 h 440"/>
                  <a:gd name="T12" fmla="*/ 55 w 440"/>
                  <a:gd name="T13" fmla="*/ 220 h 440"/>
                  <a:gd name="T14" fmla="*/ 220 w 440"/>
                  <a:gd name="T15" fmla="*/ 55 h 440"/>
                  <a:gd name="T16" fmla="*/ 385 w 440"/>
                  <a:gd name="T17" fmla="*/ 220 h 440"/>
                  <a:gd name="T18" fmla="*/ 220 w 440"/>
                  <a:gd name="T19" fmla="*/ 38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220" y="0"/>
                    </a:moveTo>
                    <a:cubicBezTo>
                      <a:pt x="98" y="0"/>
                      <a:pt x="0" y="98"/>
                      <a:pt x="0" y="220"/>
                    </a:cubicBezTo>
                    <a:cubicBezTo>
                      <a:pt x="0" y="341"/>
                      <a:pt x="98" y="440"/>
                      <a:pt x="220" y="440"/>
                    </a:cubicBezTo>
                    <a:cubicBezTo>
                      <a:pt x="341" y="440"/>
                      <a:pt x="440" y="341"/>
                      <a:pt x="440" y="220"/>
                    </a:cubicBezTo>
                    <a:cubicBezTo>
                      <a:pt x="440" y="98"/>
                      <a:pt x="341" y="0"/>
                      <a:pt x="220" y="0"/>
                    </a:cubicBezTo>
                    <a:close/>
                    <a:moveTo>
                      <a:pt x="220" y="384"/>
                    </a:moveTo>
                    <a:cubicBezTo>
                      <a:pt x="129" y="384"/>
                      <a:pt x="55" y="311"/>
                      <a:pt x="55" y="220"/>
                    </a:cubicBezTo>
                    <a:cubicBezTo>
                      <a:pt x="55" y="129"/>
                      <a:pt x="129" y="55"/>
                      <a:pt x="220" y="55"/>
                    </a:cubicBezTo>
                    <a:cubicBezTo>
                      <a:pt x="311" y="55"/>
                      <a:pt x="385" y="129"/>
                      <a:pt x="385" y="220"/>
                    </a:cubicBezTo>
                    <a:cubicBezTo>
                      <a:pt x="385" y="311"/>
                      <a:pt x="311" y="384"/>
                      <a:pt x="220" y="384"/>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UA"/>
              </a:p>
            </p:txBody>
          </p:sp>
          <p:sp>
            <p:nvSpPr>
              <p:cNvPr id="40" name="Freeform 6">
                <a:extLst>
                  <a:ext uri="{FF2B5EF4-FFF2-40B4-BE49-F238E27FC236}">
                    <a16:creationId xmlns:a16="http://schemas.microsoft.com/office/drawing/2014/main" id="{FD3CFA5E-5DA9-4614-82D7-D680DE5EFA16}"/>
                  </a:ext>
                </a:extLst>
              </p:cNvPr>
              <p:cNvSpPr>
                <a:spLocks/>
              </p:cNvSpPr>
              <p:nvPr/>
            </p:nvSpPr>
            <p:spPr bwMode="auto">
              <a:xfrm>
                <a:off x="9007475" y="4872038"/>
                <a:ext cx="1339850" cy="1508125"/>
              </a:xfrm>
              <a:custGeom>
                <a:avLst/>
                <a:gdLst>
                  <a:gd name="T0" fmla="*/ 5 w 354"/>
                  <a:gd name="T1" fmla="*/ 224 h 398"/>
                  <a:gd name="T2" fmla="*/ 225 w 354"/>
                  <a:gd name="T3" fmla="*/ 4 h 398"/>
                  <a:gd name="T4" fmla="*/ 354 w 354"/>
                  <a:gd name="T5" fmla="*/ 46 h 398"/>
                  <a:gd name="T6" fmla="*/ 220 w 354"/>
                  <a:gd name="T7" fmla="*/ 0 h 398"/>
                  <a:gd name="T8" fmla="*/ 0 w 354"/>
                  <a:gd name="T9" fmla="*/ 220 h 398"/>
                  <a:gd name="T10" fmla="*/ 91 w 354"/>
                  <a:gd name="T11" fmla="*/ 398 h 398"/>
                  <a:gd name="T12" fmla="*/ 5 w 354"/>
                  <a:gd name="T13" fmla="*/ 224 h 398"/>
                </a:gdLst>
                <a:ahLst/>
                <a:cxnLst>
                  <a:cxn ang="0">
                    <a:pos x="T0" y="T1"/>
                  </a:cxn>
                  <a:cxn ang="0">
                    <a:pos x="T2" y="T3"/>
                  </a:cxn>
                  <a:cxn ang="0">
                    <a:pos x="T4" y="T5"/>
                  </a:cxn>
                  <a:cxn ang="0">
                    <a:pos x="T6" y="T7"/>
                  </a:cxn>
                  <a:cxn ang="0">
                    <a:pos x="T8" y="T9"/>
                  </a:cxn>
                  <a:cxn ang="0">
                    <a:pos x="T10" y="T11"/>
                  </a:cxn>
                  <a:cxn ang="0">
                    <a:pos x="T12" y="T13"/>
                  </a:cxn>
                </a:cxnLst>
                <a:rect l="0" t="0" r="r" b="b"/>
                <a:pathLst>
                  <a:path w="354" h="398">
                    <a:moveTo>
                      <a:pt x="5" y="224"/>
                    </a:moveTo>
                    <a:cubicBezTo>
                      <a:pt x="5" y="102"/>
                      <a:pt x="104" y="4"/>
                      <a:pt x="225" y="4"/>
                    </a:cubicBezTo>
                    <a:cubicBezTo>
                      <a:pt x="273" y="4"/>
                      <a:pt x="318" y="19"/>
                      <a:pt x="354" y="46"/>
                    </a:cubicBezTo>
                    <a:cubicBezTo>
                      <a:pt x="317" y="17"/>
                      <a:pt x="270" y="0"/>
                      <a:pt x="220" y="0"/>
                    </a:cubicBezTo>
                    <a:cubicBezTo>
                      <a:pt x="98" y="0"/>
                      <a:pt x="0" y="98"/>
                      <a:pt x="0" y="220"/>
                    </a:cubicBezTo>
                    <a:cubicBezTo>
                      <a:pt x="0" y="293"/>
                      <a:pt x="36" y="358"/>
                      <a:pt x="91" y="398"/>
                    </a:cubicBezTo>
                    <a:cubicBezTo>
                      <a:pt x="39" y="358"/>
                      <a:pt x="5" y="294"/>
                      <a:pt x="5" y="224"/>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UA"/>
              </a:p>
            </p:txBody>
          </p:sp>
          <p:sp>
            <p:nvSpPr>
              <p:cNvPr id="41" name="Freeform 7">
                <a:extLst>
                  <a:ext uri="{FF2B5EF4-FFF2-40B4-BE49-F238E27FC236}">
                    <a16:creationId xmlns:a16="http://schemas.microsoft.com/office/drawing/2014/main" id="{F3E63622-886B-4F4E-B910-7D7C678C0B37}"/>
                  </a:ext>
                </a:extLst>
              </p:cNvPr>
              <p:cNvSpPr>
                <a:spLocks/>
              </p:cNvSpPr>
              <p:nvPr/>
            </p:nvSpPr>
            <p:spPr bwMode="auto">
              <a:xfrm>
                <a:off x="9475788" y="5213351"/>
                <a:ext cx="1008063" cy="1128713"/>
              </a:xfrm>
              <a:custGeom>
                <a:avLst/>
                <a:gdLst>
                  <a:gd name="T0" fmla="*/ 197 w 266"/>
                  <a:gd name="T1" fmla="*/ 0 h 298"/>
                  <a:gd name="T2" fmla="*/ 261 w 266"/>
                  <a:gd name="T3" fmla="*/ 130 h 298"/>
                  <a:gd name="T4" fmla="*/ 96 w 266"/>
                  <a:gd name="T5" fmla="*/ 294 h 298"/>
                  <a:gd name="T6" fmla="*/ 0 w 266"/>
                  <a:gd name="T7" fmla="*/ 264 h 298"/>
                  <a:gd name="T8" fmla="*/ 101 w 266"/>
                  <a:gd name="T9" fmla="*/ 298 h 298"/>
                  <a:gd name="T10" fmla="*/ 266 w 266"/>
                  <a:gd name="T11" fmla="*/ 134 h 298"/>
                  <a:gd name="T12" fmla="*/ 197 w 266"/>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266" h="298">
                    <a:moveTo>
                      <a:pt x="197" y="0"/>
                    </a:moveTo>
                    <a:cubicBezTo>
                      <a:pt x="236" y="30"/>
                      <a:pt x="261" y="77"/>
                      <a:pt x="261" y="130"/>
                    </a:cubicBezTo>
                    <a:cubicBezTo>
                      <a:pt x="261" y="221"/>
                      <a:pt x="187" y="294"/>
                      <a:pt x="96" y="294"/>
                    </a:cubicBezTo>
                    <a:cubicBezTo>
                      <a:pt x="60" y="294"/>
                      <a:pt x="27" y="283"/>
                      <a:pt x="0" y="264"/>
                    </a:cubicBezTo>
                    <a:cubicBezTo>
                      <a:pt x="28" y="285"/>
                      <a:pt x="63" y="298"/>
                      <a:pt x="101" y="298"/>
                    </a:cubicBezTo>
                    <a:cubicBezTo>
                      <a:pt x="192" y="298"/>
                      <a:pt x="266" y="225"/>
                      <a:pt x="266" y="134"/>
                    </a:cubicBezTo>
                    <a:cubicBezTo>
                      <a:pt x="266" y="79"/>
                      <a:pt x="239" y="30"/>
                      <a:pt x="197"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UA"/>
              </a:p>
            </p:txBody>
          </p:sp>
        </p:grpSp>
        <p:sp>
          <p:nvSpPr>
            <p:cNvPr id="13" name="Content Placeholder 2">
              <a:extLst>
                <a:ext uri="{FF2B5EF4-FFF2-40B4-BE49-F238E27FC236}">
                  <a16:creationId xmlns:a16="http://schemas.microsoft.com/office/drawing/2014/main" id="{ADB70526-A3A2-45EC-96DC-77617DDD15AE}"/>
                </a:ext>
              </a:extLst>
            </p:cNvPr>
            <p:cNvSpPr txBox="1">
              <a:spLocks/>
            </p:cNvSpPr>
            <p:nvPr/>
          </p:nvSpPr>
          <p:spPr>
            <a:xfrm>
              <a:off x="1000824" y="3880368"/>
              <a:ext cx="1738448" cy="1749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GB" sz="1100" b="1" dirty="0"/>
                <a:t>RULES OF ORIGIN</a:t>
              </a:r>
            </a:p>
            <a:p>
              <a:pPr marL="0" indent="0" algn="ctr">
                <a:lnSpc>
                  <a:spcPct val="110000"/>
                </a:lnSpc>
                <a:spcBef>
                  <a:spcPts val="0"/>
                </a:spcBef>
                <a:buNone/>
              </a:pPr>
              <a:r>
                <a:rPr lang="en-US" sz="1000" dirty="0">
                  <a:latin typeface="Proxima Nova" panose="02000506030000020004" pitchFamily="50" charset="0"/>
                </a:rPr>
                <a:t>Criteria which confer to a specific product “an economic nationality”. </a:t>
              </a:r>
              <a:r>
                <a:rPr lang="en-US" sz="1000" dirty="0" err="1">
                  <a:latin typeface="Proxima Nova" panose="02000506030000020004" pitchFamily="50" charset="0"/>
                </a:rPr>
                <a:t>AfCFTA</a:t>
              </a:r>
              <a:r>
                <a:rPr lang="en-US" sz="1000" dirty="0">
                  <a:latin typeface="Proxima Nova" panose="02000506030000020004" pitchFamily="50" charset="0"/>
                </a:rPr>
                <a:t> </a:t>
              </a:r>
              <a:r>
                <a:rPr lang="en-US" sz="1000" dirty="0" err="1">
                  <a:latin typeface="Proxima Nova" panose="02000506030000020004" pitchFamily="50" charset="0"/>
                </a:rPr>
                <a:t>RoO</a:t>
              </a:r>
              <a:r>
                <a:rPr lang="en-US" sz="1000" dirty="0">
                  <a:latin typeface="Proxima Nova" panose="02000506030000020004" pitchFamily="50" charset="0"/>
                </a:rPr>
                <a:t> determine the minimum level of processing of a product on the continent so that it benefits advantages provided by the Agreement</a:t>
              </a:r>
              <a:endParaRPr lang="en-GB" sz="1000" dirty="0">
                <a:latin typeface="Proxima Nova" panose="02000506030000020004" pitchFamily="50" charset="0"/>
              </a:endParaRPr>
            </a:p>
          </p:txBody>
        </p:sp>
        <p:cxnSp>
          <p:nvCxnSpPr>
            <p:cNvPr id="14" name="Straight Connector 13">
              <a:extLst>
                <a:ext uri="{FF2B5EF4-FFF2-40B4-BE49-F238E27FC236}">
                  <a16:creationId xmlns:a16="http://schemas.microsoft.com/office/drawing/2014/main" id="{DD941E23-A9D5-4872-A692-3299103DB086}"/>
                </a:ext>
              </a:extLst>
            </p:cNvPr>
            <p:cNvCxnSpPr>
              <a:cxnSpLocks/>
            </p:cNvCxnSpPr>
            <p:nvPr/>
          </p:nvCxnSpPr>
          <p:spPr>
            <a:xfrm>
              <a:off x="988469" y="3801342"/>
              <a:ext cx="1738447" cy="0"/>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sp>
          <p:nvSpPr>
            <p:cNvPr id="15" name="Content Placeholder 2">
              <a:extLst>
                <a:ext uri="{FF2B5EF4-FFF2-40B4-BE49-F238E27FC236}">
                  <a16:creationId xmlns:a16="http://schemas.microsoft.com/office/drawing/2014/main" id="{B7E81D6E-DFC9-4BB4-89F2-1486F8F79055}"/>
                </a:ext>
              </a:extLst>
            </p:cNvPr>
            <p:cNvSpPr txBox="1">
              <a:spLocks/>
            </p:cNvSpPr>
            <p:nvPr/>
          </p:nvSpPr>
          <p:spPr>
            <a:xfrm>
              <a:off x="3142644" y="3880366"/>
              <a:ext cx="1738447" cy="1942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1100" b="1" dirty="0"/>
                <a:t>ONLINE TARRIF NEGOTIATION PORTAL</a:t>
              </a:r>
            </a:p>
            <a:p>
              <a:pPr marL="0" indent="0" algn="ctr">
                <a:lnSpc>
                  <a:spcPct val="100000"/>
                </a:lnSpc>
                <a:spcBef>
                  <a:spcPts val="0"/>
                </a:spcBef>
                <a:buNone/>
              </a:pPr>
              <a:r>
                <a:rPr lang="en-US" sz="1000" dirty="0">
                  <a:latin typeface="Proxima Nova" panose="02000506030000020004" pitchFamily="50" charset="0"/>
                </a:rPr>
                <a:t>Tool with a view to facilitate and accelerate harmonization of data needed for negotiations and support preparation and submission of offers based on countries’ priorities, in accordance with the tariff liberalization schedule of the </a:t>
              </a:r>
              <a:r>
                <a:rPr lang="en-US" sz="1000" dirty="0" err="1">
                  <a:latin typeface="Proxima Nova" panose="02000506030000020004" pitchFamily="50" charset="0"/>
                </a:rPr>
                <a:t>AfCFTA</a:t>
              </a:r>
              <a:r>
                <a:rPr lang="en-US" sz="1000" i="1" dirty="0">
                  <a:latin typeface="Proxima Nova" panose="02000506030000020004" pitchFamily="50" charset="0"/>
                </a:rPr>
                <a:t>.</a:t>
              </a:r>
              <a:endParaRPr lang="en-GB" sz="1000" dirty="0"/>
            </a:p>
          </p:txBody>
        </p:sp>
        <p:cxnSp>
          <p:nvCxnSpPr>
            <p:cNvPr id="16" name="Straight Connector 15">
              <a:extLst>
                <a:ext uri="{FF2B5EF4-FFF2-40B4-BE49-F238E27FC236}">
                  <a16:creationId xmlns:a16="http://schemas.microsoft.com/office/drawing/2014/main" id="{BCC41883-107E-47A8-84E0-58BFC4F68070}"/>
                </a:ext>
              </a:extLst>
            </p:cNvPr>
            <p:cNvCxnSpPr>
              <a:cxnSpLocks/>
            </p:cNvCxnSpPr>
            <p:nvPr/>
          </p:nvCxnSpPr>
          <p:spPr>
            <a:xfrm>
              <a:off x="3142644" y="3801342"/>
              <a:ext cx="1738447" cy="0"/>
            </a:xfrm>
            <a:prstGeom prst="line">
              <a:avLst/>
            </a:prstGeom>
            <a:ln>
              <a:solidFill>
                <a:srgbClr val="00B0F0"/>
              </a:solidFill>
            </a:ln>
          </p:spPr>
          <p:style>
            <a:lnRef idx="3">
              <a:schemeClr val="dk1"/>
            </a:lnRef>
            <a:fillRef idx="0">
              <a:schemeClr val="dk1"/>
            </a:fillRef>
            <a:effectRef idx="2">
              <a:schemeClr val="dk1"/>
            </a:effectRef>
            <a:fontRef idx="minor">
              <a:schemeClr val="tx1"/>
            </a:fontRef>
          </p:style>
        </p:cxnSp>
        <p:sp>
          <p:nvSpPr>
            <p:cNvPr id="17" name="Content Placeholder 2">
              <a:extLst>
                <a:ext uri="{FF2B5EF4-FFF2-40B4-BE49-F238E27FC236}">
                  <a16:creationId xmlns:a16="http://schemas.microsoft.com/office/drawing/2014/main" id="{453CD288-B1BB-4ACF-9F44-F1DCDC522E54}"/>
                </a:ext>
              </a:extLst>
            </p:cNvPr>
            <p:cNvSpPr txBox="1">
              <a:spLocks/>
            </p:cNvSpPr>
            <p:nvPr/>
          </p:nvSpPr>
          <p:spPr>
            <a:xfrm>
              <a:off x="5228068" y="3880367"/>
              <a:ext cx="1846886" cy="14038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1100" b="1" dirty="0">
                  <a:latin typeface="Proxima Nova" panose="02000506030000020004" pitchFamily="50" charset="0"/>
                </a:rPr>
                <a:t>NON-TARIFF BARRIERS (NTB) MECHANISM</a:t>
              </a:r>
            </a:p>
            <a:p>
              <a:pPr marL="0" indent="0" algn="ctr">
                <a:lnSpc>
                  <a:spcPct val="100000"/>
                </a:lnSpc>
                <a:spcBef>
                  <a:spcPts val="0"/>
                </a:spcBef>
                <a:buNone/>
              </a:pPr>
              <a:r>
                <a:rPr lang="en-US" sz="1000" dirty="0">
                  <a:latin typeface="Proxima Nova" panose="02000506030000020004" pitchFamily="50" charset="0"/>
                </a:rPr>
                <a:t>Online mechanism for notification, monitoring and elimination of NTBs under the </a:t>
              </a:r>
              <a:r>
                <a:rPr lang="en-US" sz="1000" dirty="0" err="1">
                  <a:latin typeface="Proxima Nova" panose="02000506030000020004" pitchFamily="50" charset="0"/>
                </a:rPr>
                <a:t>AfCFTA</a:t>
              </a:r>
              <a:r>
                <a:rPr lang="en-US" sz="1000" dirty="0">
                  <a:latin typeface="Proxima Nova" panose="02000506030000020004" pitchFamily="50" charset="0"/>
                </a:rPr>
                <a:t>. The tool is accessible via https://tradebarriers.africa/</a:t>
              </a:r>
              <a:endParaRPr lang="en-US" sz="1000" i="1" dirty="0">
                <a:latin typeface="Proxima Nova" panose="02000506030000020004" pitchFamily="50" charset="0"/>
              </a:endParaRPr>
            </a:p>
            <a:p>
              <a:pPr marL="0" indent="0" algn="ctr">
                <a:lnSpc>
                  <a:spcPct val="100000"/>
                </a:lnSpc>
                <a:spcBef>
                  <a:spcPts val="0"/>
                </a:spcBef>
                <a:buNone/>
              </a:pPr>
              <a:endParaRPr lang="en-GB" sz="1100" dirty="0">
                <a:latin typeface="Proxima Nova" panose="02000506030000020004" pitchFamily="50" charset="0"/>
              </a:endParaRPr>
            </a:p>
          </p:txBody>
        </p:sp>
        <p:sp>
          <p:nvSpPr>
            <p:cNvPr id="18" name="Content Placeholder 2">
              <a:extLst>
                <a:ext uri="{FF2B5EF4-FFF2-40B4-BE49-F238E27FC236}">
                  <a16:creationId xmlns:a16="http://schemas.microsoft.com/office/drawing/2014/main" id="{A388BB14-6394-4425-9989-9BAD9681325F}"/>
                </a:ext>
              </a:extLst>
            </p:cNvPr>
            <p:cNvSpPr txBox="1">
              <a:spLocks/>
            </p:cNvSpPr>
            <p:nvPr/>
          </p:nvSpPr>
          <p:spPr>
            <a:xfrm>
              <a:off x="7291706" y="3880368"/>
              <a:ext cx="1968752" cy="929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1000" b="1" dirty="0"/>
                <a:t>PAN-AFRICAN PAYMENT AND SETTLEMENT PLATFORM</a:t>
              </a:r>
            </a:p>
            <a:p>
              <a:pPr marL="0" indent="0" algn="ctr">
                <a:lnSpc>
                  <a:spcPct val="100000"/>
                </a:lnSpc>
                <a:spcBef>
                  <a:spcPts val="0"/>
                </a:spcBef>
                <a:buNone/>
              </a:pPr>
              <a:r>
                <a:rPr lang="en-US" sz="1000" dirty="0">
                  <a:latin typeface="Proxima Nova" panose="02000506030000020004" pitchFamily="50" charset="0"/>
                </a:rPr>
                <a:t>Digital payment system that will help companies to clear and settle intra-African trade transactions for goods and services in their local currencies </a:t>
              </a:r>
              <a:endParaRPr lang="en-GB" sz="1000" dirty="0">
                <a:latin typeface="Proxima Nova" panose="02000506030000020004" pitchFamily="50" charset="0"/>
              </a:endParaRPr>
            </a:p>
          </p:txBody>
        </p:sp>
        <p:sp>
          <p:nvSpPr>
            <p:cNvPr id="19" name="Content Placeholder 2">
              <a:extLst>
                <a:ext uri="{FF2B5EF4-FFF2-40B4-BE49-F238E27FC236}">
                  <a16:creationId xmlns:a16="http://schemas.microsoft.com/office/drawing/2014/main" id="{73FF1744-E251-40B9-891C-8DCC501E2B45}"/>
                </a:ext>
              </a:extLst>
            </p:cNvPr>
            <p:cNvSpPr txBox="1">
              <a:spLocks/>
            </p:cNvSpPr>
            <p:nvPr/>
          </p:nvSpPr>
          <p:spPr>
            <a:xfrm>
              <a:off x="9620622" y="3883478"/>
              <a:ext cx="1738446" cy="9588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1000" b="1" dirty="0">
                  <a:latin typeface="Proxima Nova" panose="02000506030000020004" pitchFamily="50" charset="0"/>
                </a:rPr>
                <a:t>AFRICAN TRADE OBSERVATORY</a:t>
              </a:r>
            </a:p>
            <a:p>
              <a:pPr marL="0" indent="0" algn="ctr">
                <a:lnSpc>
                  <a:spcPct val="100000"/>
                </a:lnSpc>
                <a:spcBef>
                  <a:spcPts val="0"/>
                </a:spcBef>
                <a:buNone/>
              </a:pPr>
              <a:r>
                <a:rPr lang="en-US" sz="1000" dirty="0">
                  <a:latin typeface="Proxima Nova" panose="02000506030000020004" pitchFamily="50" charset="0"/>
                </a:rPr>
                <a:t>Online platform that collect, process and </a:t>
              </a:r>
              <a:r>
                <a:rPr lang="en-US" sz="1000" dirty="0" err="1">
                  <a:latin typeface="Proxima Nova" panose="02000506030000020004" pitchFamily="50" charset="0"/>
                </a:rPr>
                <a:t>analyse</a:t>
              </a:r>
              <a:r>
                <a:rPr lang="en-US" sz="1000" dirty="0">
                  <a:latin typeface="Proxima Nova" panose="02000506030000020004" pitchFamily="50" charset="0"/>
                </a:rPr>
                <a:t> intra-Africa trade data and other related information.</a:t>
              </a:r>
              <a:r>
                <a:rPr lang="en-GB" sz="1000" dirty="0">
                  <a:latin typeface="Proxima Nova" panose="02000506030000020004" pitchFamily="50" charset="0"/>
                </a:rPr>
                <a:t> </a:t>
              </a:r>
            </a:p>
          </p:txBody>
        </p:sp>
        <p:pic>
          <p:nvPicPr>
            <p:cNvPr id="20" name="Graphic 19">
              <a:extLst>
                <a:ext uri="{FF2B5EF4-FFF2-40B4-BE49-F238E27FC236}">
                  <a16:creationId xmlns:a16="http://schemas.microsoft.com/office/drawing/2014/main" id="{43EC0557-10A3-41A7-BBAB-3CC4140582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84543" y="2528836"/>
              <a:ext cx="457200" cy="457200"/>
            </a:xfrm>
            <a:prstGeom prst="rect">
              <a:avLst/>
            </a:prstGeom>
          </p:spPr>
        </p:pic>
        <p:grpSp>
          <p:nvGrpSpPr>
            <p:cNvPr id="21" name="Group 20">
              <a:extLst>
                <a:ext uri="{FF2B5EF4-FFF2-40B4-BE49-F238E27FC236}">
                  <a16:creationId xmlns:a16="http://schemas.microsoft.com/office/drawing/2014/main" id="{CEB7640C-D36F-481B-A01F-2144B7C350A4}"/>
                </a:ext>
              </a:extLst>
            </p:cNvPr>
            <p:cNvGrpSpPr/>
            <p:nvPr/>
          </p:nvGrpSpPr>
          <p:grpSpPr>
            <a:xfrm>
              <a:off x="5325067" y="1921569"/>
              <a:ext cx="1679326" cy="1680926"/>
              <a:chOff x="9007475" y="4872038"/>
              <a:chExt cx="1665288" cy="1666875"/>
            </a:xfrm>
            <a:solidFill>
              <a:schemeClr val="tx1">
                <a:lumMod val="75000"/>
                <a:lumOff val="25000"/>
              </a:schemeClr>
            </a:solidFill>
            <a:effectLst>
              <a:outerShdw blurRad="165100" dist="63500" dir="2700000" algn="ctr" rotWithShape="0">
                <a:srgbClr val="000000">
                  <a:alpha val="31000"/>
                </a:srgbClr>
              </a:outerShdw>
            </a:effectLst>
          </p:grpSpPr>
          <p:sp>
            <p:nvSpPr>
              <p:cNvPr id="36" name="Freeform 5">
                <a:extLst>
                  <a:ext uri="{FF2B5EF4-FFF2-40B4-BE49-F238E27FC236}">
                    <a16:creationId xmlns:a16="http://schemas.microsoft.com/office/drawing/2014/main" id="{26DEE41F-6842-48B5-90CA-806B89BD372F}"/>
                  </a:ext>
                </a:extLst>
              </p:cNvPr>
              <p:cNvSpPr>
                <a:spLocks noEditPoints="1"/>
              </p:cNvSpPr>
              <p:nvPr/>
            </p:nvSpPr>
            <p:spPr bwMode="auto">
              <a:xfrm>
                <a:off x="9007475" y="4872038"/>
                <a:ext cx="1665288" cy="1666875"/>
              </a:xfrm>
              <a:custGeom>
                <a:avLst/>
                <a:gdLst>
                  <a:gd name="T0" fmla="*/ 220 w 440"/>
                  <a:gd name="T1" fmla="*/ 0 h 440"/>
                  <a:gd name="T2" fmla="*/ 0 w 440"/>
                  <a:gd name="T3" fmla="*/ 220 h 440"/>
                  <a:gd name="T4" fmla="*/ 220 w 440"/>
                  <a:gd name="T5" fmla="*/ 440 h 440"/>
                  <a:gd name="T6" fmla="*/ 440 w 440"/>
                  <a:gd name="T7" fmla="*/ 220 h 440"/>
                  <a:gd name="T8" fmla="*/ 220 w 440"/>
                  <a:gd name="T9" fmla="*/ 0 h 440"/>
                  <a:gd name="T10" fmla="*/ 220 w 440"/>
                  <a:gd name="T11" fmla="*/ 384 h 440"/>
                  <a:gd name="T12" fmla="*/ 55 w 440"/>
                  <a:gd name="T13" fmla="*/ 220 h 440"/>
                  <a:gd name="T14" fmla="*/ 220 w 440"/>
                  <a:gd name="T15" fmla="*/ 55 h 440"/>
                  <a:gd name="T16" fmla="*/ 385 w 440"/>
                  <a:gd name="T17" fmla="*/ 220 h 440"/>
                  <a:gd name="T18" fmla="*/ 220 w 440"/>
                  <a:gd name="T19" fmla="*/ 38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220" y="0"/>
                    </a:moveTo>
                    <a:cubicBezTo>
                      <a:pt x="98" y="0"/>
                      <a:pt x="0" y="98"/>
                      <a:pt x="0" y="220"/>
                    </a:cubicBezTo>
                    <a:cubicBezTo>
                      <a:pt x="0" y="341"/>
                      <a:pt x="98" y="440"/>
                      <a:pt x="220" y="440"/>
                    </a:cubicBezTo>
                    <a:cubicBezTo>
                      <a:pt x="341" y="440"/>
                      <a:pt x="440" y="341"/>
                      <a:pt x="440" y="220"/>
                    </a:cubicBezTo>
                    <a:cubicBezTo>
                      <a:pt x="440" y="98"/>
                      <a:pt x="341" y="0"/>
                      <a:pt x="220" y="0"/>
                    </a:cubicBezTo>
                    <a:close/>
                    <a:moveTo>
                      <a:pt x="220" y="384"/>
                    </a:moveTo>
                    <a:cubicBezTo>
                      <a:pt x="129" y="384"/>
                      <a:pt x="55" y="311"/>
                      <a:pt x="55" y="220"/>
                    </a:cubicBezTo>
                    <a:cubicBezTo>
                      <a:pt x="55" y="129"/>
                      <a:pt x="129" y="55"/>
                      <a:pt x="220" y="55"/>
                    </a:cubicBezTo>
                    <a:cubicBezTo>
                      <a:pt x="311" y="55"/>
                      <a:pt x="385" y="129"/>
                      <a:pt x="385" y="220"/>
                    </a:cubicBezTo>
                    <a:cubicBezTo>
                      <a:pt x="385" y="311"/>
                      <a:pt x="311" y="384"/>
                      <a:pt x="220" y="384"/>
                    </a:cubicBezTo>
                    <a:close/>
                  </a:path>
                </a:pathLst>
              </a:custGeom>
              <a:solidFill>
                <a:srgbClr val="0468B1"/>
              </a:solidFill>
              <a:ln>
                <a:noFill/>
              </a:ln>
            </p:spPr>
            <p:txBody>
              <a:bodyPr vert="horz" wrap="square" lIns="91440" tIns="45720" rIns="91440" bIns="45720" numCol="1" anchor="t" anchorCtr="0" compatLnSpc="1">
                <a:prstTxWarp prst="textNoShape">
                  <a:avLst/>
                </a:prstTxWarp>
              </a:bodyPr>
              <a:lstStyle/>
              <a:p>
                <a:endParaRPr lang="ru-UA"/>
              </a:p>
            </p:txBody>
          </p:sp>
          <p:sp>
            <p:nvSpPr>
              <p:cNvPr id="37" name="Freeform 6">
                <a:extLst>
                  <a:ext uri="{FF2B5EF4-FFF2-40B4-BE49-F238E27FC236}">
                    <a16:creationId xmlns:a16="http://schemas.microsoft.com/office/drawing/2014/main" id="{ED215032-6E70-4A69-A021-956185621D97}"/>
                  </a:ext>
                </a:extLst>
              </p:cNvPr>
              <p:cNvSpPr>
                <a:spLocks/>
              </p:cNvSpPr>
              <p:nvPr/>
            </p:nvSpPr>
            <p:spPr bwMode="auto">
              <a:xfrm>
                <a:off x="9007475" y="4872038"/>
                <a:ext cx="1339850" cy="1508125"/>
              </a:xfrm>
              <a:custGeom>
                <a:avLst/>
                <a:gdLst>
                  <a:gd name="T0" fmla="*/ 5 w 354"/>
                  <a:gd name="T1" fmla="*/ 224 h 398"/>
                  <a:gd name="T2" fmla="*/ 225 w 354"/>
                  <a:gd name="T3" fmla="*/ 4 h 398"/>
                  <a:gd name="T4" fmla="*/ 354 w 354"/>
                  <a:gd name="T5" fmla="*/ 46 h 398"/>
                  <a:gd name="T6" fmla="*/ 220 w 354"/>
                  <a:gd name="T7" fmla="*/ 0 h 398"/>
                  <a:gd name="T8" fmla="*/ 0 w 354"/>
                  <a:gd name="T9" fmla="*/ 220 h 398"/>
                  <a:gd name="T10" fmla="*/ 91 w 354"/>
                  <a:gd name="T11" fmla="*/ 398 h 398"/>
                  <a:gd name="T12" fmla="*/ 5 w 354"/>
                  <a:gd name="T13" fmla="*/ 224 h 398"/>
                </a:gdLst>
                <a:ahLst/>
                <a:cxnLst>
                  <a:cxn ang="0">
                    <a:pos x="T0" y="T1"/>
                  </a:cxn>
                  <a:cxn ang="0">
                    <a:pos x="T2" y="T3"/>
                  </a:cxn>
                  <a:cxn ang="0">
                    <a:pos x="T4" y="T5"/>
                  </a:cxn>
                  <a:cxn ang="0">
                    <a:pos x="T6" y="T7"/>
                  </a:cxn>
                  <a:cxn ang="0">
                    <a:pos x="T8" y="T9"/>
                  </a:cxn>
                  <a:cxn ang="0">
                    <a:pos x="T10" y="T11"/>
                  </a:cxn>
                  <a:cxn ang="0">
                    <a:pos x="T12" y="T13"/>
                  </a:cxn>
                </a:cxnLst>
                <a:rect l="0" t="0" r="r" b="b"/>
                <a:pathLst>
                  <a:path w="354" h="398">
                    <a:moveTo>
                      <a:pt x="5" y="224"/>
                    </a:moveTo>
                    <a:cubicBezTo>
                      <a:pt x="5" y="102"/>
                      <a:pt x="104" y="4"/>
                      <a:pt x="225" y="4"/>
                    </a:cubicBezTo>
                    <a:cubicBezTo>
                      <a:pt x="273" y="4"/>
                      <a:pt x="318" y="19"/>
                      <a:pt x="354" y="46"/>
                    </a:cubicBezTo>
                    <a:cubicBezTo>
                      <a:pt x="317" y="17"/>
                      <a:pt x="270" y="0"/>
                      <a:pt x="220" y="0"/>
                    </a:cubicBezTo>
                    <a:cubicBezTo>
                      <a:pt x="98" y="0"/>
                      <a:pt x="0" y="98"/>
                      <a:pt x="0" y="220"/>
                    </a:cubicBezTo>
                    <a:cubicBezTo>
                      <a:pt x="0" y="293"/>
                      <a:pt x="36" y="358"/>
                      <a:pt x="91" y="398"/>
                    </a:cubicBezTo>
                    <a:cubicBezTo>
                      <a:pt x="39" y="358"/>
                      <a:pt x="5" y="294"/>
                      <a:pt x="5" y="224"/>
                    </a:cubicBezTo>
                    <a:close/>
                  </a:path>
                </a:pathLst>
              </a:custGeom>
              <a:solidFill>
                <a:srgbClr val="0468B1"/>
              </a:solidFill>
              <a:ln>
                <a:noFill/>
              </a:ln>
            </p:spPr>
            <p:txBody>
              <a:bodyPr vert="horz" wrap="square" lIns="91440" tIns="45720" rIns="91440" bIns="45720" numCol="1" anchor="t" anchorCtr="0" compatLnSpc="1">
                <a:prstTxWarp prst="textNoShape">
                  <a:avLst/>
                </a:prstTxWarp>
              </a:bodyPr>
              <a:lstStyle/>
              <a:p>
                <a:endParaRPr lang="ru-UA"/>
              </a:p>
            </p:txBody>
          </p:sp>
          <p:sp>
            <p:nvSpPr>
              <p:cNvPr id="38" name="Freeform 7">
                <a:extLst>
                  <a:ext uri="{FF2B5EF4-FFF2-40B4-BE49-F238E27FC236}">
                    <a16:creationId xmlns:a16="http://schemas.microsoft.com/office/drawing/2014/main" id="{7B920F58-4707-4E7D-8067-54597DFB69DD}"/>
                  </a:ext>
                </a:extLst>
              </p:cNvPr>
              <p:cNvSpPr>
                <a:spLocks/>
              </p:cNvSpPr>
              <p:nvPr/>
            </p:nvSpPr>
            <p:spPr bwMode="auto">
              <a:xfrm>
                <a:off x="9475788" y="5213351"/>
                <a:ext cx="1008063" cy="1128713"/>
              </a:xfrm>
              <a:custGeom>
                <a:avLst/>
                <a:gdLst>
                  <a:gd name="T0" fmla="*/ 197 w 266"/>
                  <a:gd name="T1" fmla="*/ 0 h 298"/>
                  <a:gd name="T2" fmla="*/ 261 w 266"/>
                  <a:gd name="T3" fmla="*/ 130 h 298"/>
                  <a:gd name="T4" fmla="*/ 96 w 266"/>
                  <a:gd name="T5" fmla="*/ 294 h 298"/>
                  <a:gd name="T6" fmla="*/ 0 w 266"/>
                  <a:gd name="T7" fmla="*/ 264 h 298"/>
                  <a:gd name="T8" fmla="*/ 101 w 266"/>
                  <a:gd name="T9" fmla="*/ 298 h 298"/>
                  <a:gd name="T10" fmla="*/ 266 w 266"/>
                  <a:gd name="T11" fmla="*/ 134 h 298"/>
                  <a:gd name="T12" fmla="*/ 197 w 266"/>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266" h="298">
                    <a:moveTo>
                      <a:pt x="197" y="0"/>
                    </a:moveTo>
                    <a:cubicBezTo>
                      <a:pt x="236" y="30"/>
                      <a:pt x="261" y="77"/>
                      <a:pt x="261" y="130"/>
                    </a:cubicBezTo>
                    <a:cubicBezTo>
                      <a:pt x="261" y="221"/>
                      <a:pt x="187" y="294"/>
                      <a:pt x="96" y="294"/>
                    </a:cubicBezTo>
                    <a:cubicBezTo>
                      <a:pt x="60" y="294"/>
                      <a:pt x="27" y="283"/>
                      <a:pt x="0" y="264"/>
                    </a:cubicBezTo>
                    <a:cubicBezTo>
                      <a:pt x="28" y="285"/>
                      <a:pt x="63" y="298"/>
                      <a:pt x="101" y="298"/>
                    </a:cubicBezTo>
                    <a:cubicBezTo>
                      <a:pt x="192" y="298"/>
                      <a:pt x="266" y="225"/>
                      <a:pt x="266" y="134"/>
                    </a:cubicBezTo>
                    <a:cubicBezTo>
                      <a:pt x="266" y="79"/>
                      <a:pt x="239" y="30"/>
                      <a:pt x="197" y="0"/>
                    </a:cubicBezTo>
                    <a:close/>
                  </a:path>
                </a:pathLst>
              </a:custGeom>
              <a:solidFill>
                <a:srgbClr val="0468B1"/>
              </a:solidFill>
              <a:ln>
                <a:noFill/>
              </a:ln>
            </p:spPr>
            <p:txBody>
              <a:bodyPr vert="horz" wrap="square" lIns="91440" tIns="45720" rIns="91440" bIns="45720" numCol="1" anchor="t" anchorCtr="0" compatLnSpc="1">
                <a:prstTxWarp prst="textNoShape">
                  <a:avLst/>
                </a:prstTxWarp>
              </a:bodyPr>
              <a:lstStyle/>
              <a:p>
                <a:endParaRPr lang="ru-UA"/>
              </a:p>
            </p:txBody>
          </p:sp>
        </p:grpSp>
        <p:grpSp>
          <p:nvGrpSpPr>
            <p:cNvPr id="22" name="Group 21">
              <a:extLst>
                <a:ext uri="{FF2B5EF4-FFF2-40B4-BE49-F238E27FC236}">
                  <a16:creationId xmlns:a16="http://schemas.microsoft.com/office/drawing/2014/main" id="{8E5CB199-069F-4FE5-AB1C-B56F73DA5A01}"/>
                </a:ext>
              </a:extLst>
            </p:cNvPr>
            <p:cNvGrpSpPr/>
            <p:nvPr/>
          </p:nvGrpSpPr>
          <p:grpSpPr>
            <a:xfrm>
              <a:off x="7476654" y="1921569"/>
              <a:ext cx="1679326" cy="1680926"/>
              <a:chOff x="9007475" y="4872038"/>
              <a:chExt cx="1665288" cy="1666875"/>
            </a:xfrm>
            <a:effectLst>
              <a:outerShdw blurRad="165100" dist="63500" dir="2700000" algn="ctr" rotWithShape="0">
                <a:srgbClr val="000000">
                  <a:alpha val="31000"/>
                </a:srgbClr>
              </a:outerShdw>
            </a:effectLst>
          </p:grpSpPr>
          <p:sp>
            <p:nvSpPr>
              <p:cNvPr id="33" name="Freeform 5">
                <a:extLst>
                  <a:ext uri="{FF2B5EF4-FFF2-40B4-BE49-F238E27FC236}">
                    <a16:creationId xmlns:a16="http://schemas.microsoft.com/office/drawing/2014/main" id="{6F97F30C-820B-4D15-9937-8C96EFCA2899}"/>
                  </a:ext>
                </a:extLst>
              </p:cNvPr>
              <p:cNvSpPr>
                <a:spLocks noEditPoints="1"/>
              </p:cNvSpPr>
              <p:nvPr/>
            </p:nvSpPr>
            <p:spPr bwMode="auto">
              <a:xfrm>
                <a:off x="9007475" y="4872038"/>
                <a:ext cx="1665288" cy="1666875"/>
              </a:xfrm>
              <a:custGeom>
                <a:avLst/>
                <a:gdLst>
                  <a:gd name="T0" fmla="*/ 220 w 440"/>
                  <a:gd name="T1" fmla="*/ 0 h 440"/>
                  <a:gd name="T2" fmla="*/ 0 w 440"/>
                  <a:gd name="T3" fmla="*/ 220 h 440"/>
                  <a:gd name="T4" fmla="*/ 220 w 440"/>
                  <a:gd name="T5" fmla="*/ 440 h 440"/>
                  <a:gd name="T6" fmla="*/ 440 w 440"/>
                  <a:gd name="T7" fmla="*/ 220 h 440"/>
                  <a:gd name="T8" fmla="*/ 220 w 440"/>
                  <a:gd name="T9" fmla="*/ 0 h 440"/>
                  <a:gd name="T10" fmla="*/ 220 w 440"/>
                  <a:gd name="T11" fmla="*/ 384 h 440"/>
                  <a:gd name="T12" fmla="*/ 55 w 440"/>
                  <a:gd name="T13" fmla="*/ 220 h 440"/>
                  <a:gd name="T14" fmla="*/ 220 w 440"/>
                  <a:gd name="T15" fmla="*/ 55 h 440"/>
                  <a:gd name="T16" fmla="*/ 385 w 440"/>
                  <a:gd name="T17" fmla="*/ 220 h 440"/>
                  <a:gd name="T18" fmla="*/ 220 w 440"/>
                  <a:gd name="T19" fmla="*/ 38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220" y="0"/>
                    </a:moveTo>
                    <a:cubicBezTo>
                      <a:pt x="98" y="0"/>
                      <a:pt x="0" y="98"/>
                      <a:pt x="0" y="220"/>
                    </a:cubicBezTo>
                    <a:cubicBezTo>
                      <a:pt x="0" y="341"/>
                      <a:pt x="98" y="440"/>
                      <a:pt x="220" y="440"/>
                    </a:cubicBezTo>
                    <a:cubicBezTo>
                      <a:pt x="341" y="440"/>
                      <a:pt x="440" y="341"/>
                      <a:pt x="440" y="220"/>
                    </a:cubicBezTo>
                    <a:cubicBezTo>
                      <a:pt x="440" y="98"/>
                      <a:pt x="341" y="0"/>
                      <a:pt x="220" y="0"/>
                    </a:cubicBezTo>
                    <a:close/>
                    <a:moveTo>
                      <a:pt x="220" y="384"/>
                    </a:moveTo>
                    <a:cubicBezTo>
                      <a:pt x="129" y="384"/>
                      <a:pt x="55" y="311"/>
                      <a:pt x="55" y="220"/>
                    </a:cubicBezTo>
                    <a:cubicBezTo>
                      <a:pt x="55" y="129"/>
                      <a:pt x="129" y="55"/>
                      <a:pt x="220" y="55"/>
                    </a:cubicBezTo>
                    <a:cubicBezTo>
                      <a:pt x="311" y="55"/>
                      <a:pt x="385" y="129"/>
                      <a:pt x="385" y="220"/>
                    </a:cubicBezTo>
                    <a:cubicBezTo>
                      <a:pt x="385" y="311"/>
                      <a:pt x="311" y="384"/>
                      <a:pt x="220" y="384"/>
                    </a:cubicBezTo>
                    <a:close/>
                  </a:path>
                </a:pathLst>
              </a:custGeom>
              <a:solidFill>
                <a:srgbClr val="065381"/>
              </a:solidFill>
              <a:ln>
                <a:noFill/>
              </a:ln>
            </p:spPr>
            <p:txBody>
              <a:bodyPr vert="horz" wrap="square" lIns="91440" tIns="45720" rIns="91440" bIns="45720" numCol="1" anchor="t" anchorCtr="0" compatLnSpc="1">
                <a:prstTxWarp prst="textNoShape">
                  <a:avLst/>
                </a:prstTxWarp>
              </a:bodyPr>
              <a:lstStyle/>
              <a:p>
                <a:endParaRPr lang="ru-UA"/>
              </a:p>
            </p:txBody>
          </p:sp>
          <p:sp>
            <p:nvSpPr>
              <p:cNvPr id="34" name="Freeform 6">
                <a:extLst>
                  <a:ext uri="{FF2B5EF4-FFF2-40B4-BE49-F238E27FC236}">
                    <a16:creationId xmlns:a16="http://schemas.microsoft.com/office/drawing/2014/main" id="{FD0FFE89-D7F2-4602-9356-74E5224ABB99}"/>
                  </a:ext>
                </a:extLst>
              </p:cNvPr>
              <p:cNvSpPr>
                <a:spLocks/>
              </p:cNvSpPr>
              <p:nvPr/>
            </p:nvSpPr>
            <p:spPr bwMode="auto">
              <a:xfrm>
                <a:off x="9007475" y="4872038"/>
                <a:ext cx="1339850" cy="1508125"/>
              </a:xfrm>
              <a:custGeom>
                <a:avLst/>
                <a:gdLst>
                  <a:gd name="T0" fmla="*/ 5 w 354"/>
                  <a:gd name="T1" fmla="*/ 224 h 398"/>
                  <a:gd name="T2" fmla="*/ 225 w 354"/>
                  <a:gd name="T3" fmla="*/ 4 h 398"/>
                  <a:gd name="T4" fmla="*/ 354 w 354"/>
                  <a:gd name="T5" fmla="*/ 46 h 398"/>
                  <a:gd name="T6" fmla="*/ 220 w 354"/>
                  <a:gd name="T7" fmla="*/ 0 h 398"/>
                  <a:gd name="T8" fmla="*/ 0 w 354"/>
                  <a:gd name="T9" fmla="*/ 220 h 398"/>
                  <a:gd name="T10" fmla="*/ 91 w 354"/>
                  <a:gd name="T11" fmla="*/ 398 h 398"/>
                  <a:gd name="T12" fmla="*/ 5 w 354"/>
                  <a:gd name="T13" fmla="*/ 224 h 398"/>
                </a:gdLst>
                <a:ahLst/>
                <a:cxnLst>
                  <a:cxn ang="0">
                    <a:pos x="T0" y="T1"/>
                  </a:cxn>
                  <a:cxn ang="0">
                    <a:pos x="T2" y="T3"/>
                  </a:cxn>
                  <a:cxn ang="0">
                    <a:pos x="T4" y="T5"/>
                  </a:cxn>
                  <a:cxn ang="0">
                    <a:pos x="T6" y="T7"/>
                  </a:cxn>
                  <a:cxn ang="0">
                    <a:pos x="T8" y="T9"/>
                  </a:cxn>
                  <a:cxn ang="0">
                    <a:pos x="T10" y="T11"/>
                  </a:cxn>
                  <a:cxn ang="0">
                    <a:pos x="T12" y="T13"/>
                  </a:cxn>
                </a:cxnLst>
                <a:rect l="0" t="0" r="r" b="b"/>
                <a:pathLst>
                  <a:path w="354" h="398">
                    <a:moveTo>
                      <a:pt x="5" y="224"/>
                    </a:moveTo>
                    <a:cubicBezTo>
                      <a:pt x="5" y="102"/>
                      <a:pt x="104" y="4"/>
                      <a:pt x="225" y="4"/>
                    </a:cubicBezTo>
                    <a:cubicBezTo>
                      <a:pt x="273" y="4"/>
                      <a:pt x="318" y="19"/>
                      <a:pt x="354" y="46"/>
                    </a:cubicBezTo>
                    <a:cubicBezTo>
                      <a:pt x="317" y="17"/>
                      <a:pt x="270" y="0"/>
                      <a:pt x="220" y="0"/>
                    </a:cubicBezTo>
                    <a:cubicBezTo>
                      <a:pt x="98" y="0"/>
                      <a:pt x="0" y="98"/>
                      <a:pt x="0" y="220"/>
                    </a:cubicBezTo>
                    <a:cubicBezTo>
                      <a:pt x="0" y="293"/>
                      <a:pt x="36" y="358"/>
                      <a:pt x="91" y="398"/>
                    </a:cubicBezTo>
                    <a:cubicBezTo>
                      <a:pt x="39" y="358"/>
                      <a:pt x="5" y="294"/>
                      <a:pt x="5" y="224"/>
                    </a:cubicBezTo>
                    <a:close/>
                  </a:path>
                </a:pathLst>
              </a:custGeom>
              <a:solidFill>
                <a:srgbClr val="065381"/>
              </a:solidFill>
              <a:ln>
                <a:noFill/>
              </a:ln>
            </p:spPr>
            <p:txBody>
              <a:bodyPr vert="horz" wrap="square" lIns="91440" tIns="45720" rIns="91440" bIns="45720" numCol="1" anchor="t" anchorCtr="0" compatLnSpc="1">
                <a:prstTxWarp prst="textNoShape">
                  <a:avLst/>
                </a:prstTxWarp>
              </a:bodyPr>
              <a:lstStyle/>
              <a:p>
                <a:endParaRPr lang="ru-UA" dirty="0"/>
              </a:p>
            </p:txBody>
          </p:sp>
          <p:sp>
            <p:nvSpPr>
              <p:cNvPr id="35" name="Freeform 7">
                <a:extLst>
                  <a:ext uri="{FF2B5EF4-FFF2-40B4-BE49-F238E27FC236}">
                    <a16:creationId xmlns:a16="http://schemas.microsoft.com/office/drawing/2014/main" id="{7BD7574E-E26D-4252-B992-AD3188FE16BD}"/>
                  </a:ext>
                </a:extLst>
              </p:cNvPr>
              <p:cNvSpPr>
                <a:spLocks/>
              </p:cNvSpPr>
              <p:nvPr/>
            </p:nvSpPr>
            <p:spPr bwMode="auto">
              <a:xfrm>
                <a:off x="9475788" y="5213351"/>
                <a:ext cx="1008063" cy="1128713"/>
              </a:xfrm>
              <a:custGeom>
                <a:avLst/>
                <a:gdLst>
                  <a:gd name="T0" fmla="*/ 197 w 266"/>
                  <a:gd name="T1" fmla="*/ 0 h 298"/>
                  <a:gd name="T2" fmla="*/ 261 w 266"/>
                  <a:gd name="T3" fmla="*/ 130 h 298"/>
                  <a:gd name="T4" fmla="*/ 96 w 266"/>
                  <a:gd name="T5" fmla="*/ 294 h 298"/>
                  <a:gd name="T6" fmla="*/ 0 w 266"/>
                  <a:gd name="T7" fmla="*/ 264 h 298"/>
                  <a:gd name="T8" fmla="*/ 101 w 266"/>
                  <a:gd name="T9" fmla="*/ 298 h 298"/>
                  <a:gd name="T10" fmla="*/ 266 w 266"/>
                  <a:gd name="T11" fmla="*/ 134 h 298"/>
                  <a:gd name="T12" fmla="*/ 197 w 266"/>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266" h="298">
                    <a:moveTo>
                      <a:pt x="197" y="0"/>
                    </a:moveTo>
                    <a:cubicBezTo>
                      <a:pt x="236" y="30"/>
                      <a:pt x="261" y="77"/>
                      <a:pt x="261" y="130"/>
                    </a:cubicBezTo>
                    <a:cubicBezTo>
                      <a:pt x="261" y="221"/>
                      <a:pt x="187" y="294"/>
                      <a:pt x="96" y="294"/>
                    </a:cubicBezTo>
                    <a:cubicBezTo>
                      <a:pt x="60" y="294"/>
                      <a:pt x="27" y="283"/>
                      <a:pt x="0" y="264"/>
                    </a:cubicBezTo>
                    <a:cubicBezTo>
                      <a:pt x="28" y="285"/>
                      <a:pt x="63" y="298"/>
                      <a:pt x="101" y="298"/>
                    </a:cubicBezTo>
                    <a:cubicBezTo>
                      <a:pt x="192" y="298"/>
                      <a:pt x="266" y="225"/>
                      <a:pt x="266" y="134"/>
                    </a:cubicBezTo>
                    <a:cubicBezTo>
                      <a:pt x="266" y="79"/>
                      <a:pt x="239" y="30"/>
                      <a:pt x="197" y="0"/>
                    </a:cubicBezTo>
                    <a:close/>
                  </a:path>
                </a:pathLst>
              </a:custGeom>
              <a:solidFill>
                <a:srgbClr val="065381"/>
              </a:solidFill>
              <a:ln>
                <a:noFill/>
              </a:ln>
            </p:spPr>
            <p:txBody>
              <a:bodyPr vert="horz" wrap="square" lIns="91440" tIns="45720" rIns="91440" bIns="45720" numCol="1" anchor="t" anchorCtr="0" compatLnSpc="1">
                <a:prstTxWarp prst="textNoShape">
                  <a:avLst/>
                </a:prstTxWarp>
              </a:bodyPr>
              <a:lstStyle/>
              <a:p>
                <a:endParaRPr lang="ru-UA" dirty="0"/>
              </a:p>
            </p:txBody>
          </p:sp>
        </p:grpSp>
        <p:grpSp>
          <p:nvGrpSpPr>
            <p:cNvPr id="23" name="Group 22">
              <a:extLst>
                <a:ext uri="{FF2B5EF4-FFF2-40B4-BE49-F238E27FC236}">
                  <a16:creationId xmlns:a16="http://schemas.microsoft.com/office/drawing/2014/main" id="{39FD8E40-EA18-488B-BD0B-82F4DD02A665}"/>
                </a:ext>
              </a:extLst>
            </p:cNvPr>
            <p:cNvGrpSpPr/>
            <p:nvPr/>
          </p:nvGrpSpPr>
          <p:grpSpPr>
            <a:xfrm>
              <a:off x="9628241" y="1921569"/>
              <a:ext cx="1679326" cy="1680926"/>
              <a:chOff x="9007475" y="4872038"/>
              <a:chExt cx="1665288" cy="1666875"/>
            </a:xfrm>
            <a:solidFill>
              <a:schemeClr val="tx1">
                <a:lumMod val="75000"/>
                <a:lumOff val="25000"/>
              </a:schemeClr>
            </a:solidFill>
            <a:effectLst>
              <a:outerShdw blurRad="165100" dist="63500" dir="2700000" algn="ctr" rotWithShape="0">
                <a:srgbClr val="000000">
                  <a:alpha val="31000"/>
                </a:srgbClr>
              </a:outerShdw>
            </a:effectLst>
          </p:grpSpPr>
          <p:sp>
            <p:nvSpPr>
              <p:cNvPr id="30" name="Freeform 5">
                <a:extLst>
                  <a:ext uri="{FF2B5EF4-FFF2-40B4-BE49-F238E27FC236}">
                    <a16:creationId xmlns:a16="http://schemas.microsoft.com/office/drawing/2014/main" id="{5C7B891B-4508-4D50-BC7C-AB85F27D0839}"/>
                  </a:ext>
                </a:extLst>
              </p:cNvPr>
              <p:cNvSpPr>
                <a:spLocks noEditPoints="1"/>
              </p:cNvSpPr>
              <p:nvPr/>
            </p:nvSpPr>
            <p:spPr bwMode="auto">
              <a:xfrm>
                <a:off x="9007475" y="4872038"/>
                <a:ext cx="1665288" cy="1666875"/>
              </a:xfrm>
              <a:custGeom>
                <a:avLst/>
                <a:gdLst>
                  <a:gd name="T0" fmla="*/ 220 w 440"/>
                  <a:gd name="T1" fmla="*/ 0 h 440"/>
                  <a:gd name="T2" fmla="*/ 0 w 440"/>
                  <a:gd name="T3" fmla="*/ 220 h 440"/>
                  <a:gd name="T4" fmla="*/ 220 w 440"/>
                  <a:gd name="T5" fmla="*/ 440 h 440"/>
                  <a:gd name="T6" fmla="*/ 440 w 440"/>
                  <a:gd name="T7" fmla="*/ 220 h 440"/>
                  <a:gd name="T8" fmla="*/ 220 w 440"/>
                  <a:gd name="T9" fmla="*/ 0 h 440"/>
                  <a:gd name="T10" fmla="*/ 220 w 440"/>
                  <a:gd name="T11" fmla="*/ 384 h 440"/>
                  <a:gd name="T12" fmla="*/ 55 w 440"/>
                  <a:gd name="T13" fmla="*/ 220 h 440"/>
                  <a:gd name="T14" fmla="*/ 220 w 440"/>
                  <a:gd name="T15" fmla="*/ 55 h 440"/>
                  <a:gd name="T16" fmla="*/ 385 w 440"/>
                  <a:gd name="T17" fmla="*/ 220 h 440"/>
                  <a:gd name="T18" fmla="*/ 220 w 440"/>
                  <a:gd name="T19" fmla="*/ 38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440">
                    <a:moveTo>
                      <a:pt x="220" y="0"/>
                    </a:moveTo>
                    <a:cubicBezTo>
                      <a:pt x="98" y="0"/>
                      <a:pt x="0" y="98"/>
                      <a:pt x="0" y="220"/>
                    </a:cubicBezTo>
                    <a:cubicBezTo>
                      <a:pt x="0" y="341"/>
                      <a:pt x="98" y="440"/>
                      <a:pt x="220" y="440"/>
                    </a:cubicBezTo>
                    <a:cubicBezTo>
                      <a:pt x="341" y="440"/>
                      <a:pt x="440" y="341"/>
                      <a:pt x="440" y="220"/>
                    </a:cubicBezTo>
                    <a:cubicBezTo>
                      <a:pt x="440" y="98"/>
                      <a:pt x="341" y="0"/>
                      <a:pt x="220" y="0"/>
                    </a:cubicBezTo>
                    <a:close/>
                    <a:moveTo>
                      <a:pt x="220" y="384"/>
                    </a:moveTo>
                    <a:cubicBezTo>
                      <a:pt x="129" y="384"/>
                      <a:pt x="55" y="311"/>
                      <a:pt x="55" y="220"/>
                    </a:cubicBezTo>
                    <a:cubicBezTo>
                      <a:pt x="55" y="129"/>
                      <a:pt x="129" y="55"/>
                      <a:pt x="220" y="55"/>
                    </a:cubicBezTo>
                    <a:cubicBezTo>
                      <a:pt x="311" y="55"/>
                      <a:pt x="385" y="129"/>
                      <a:pt x="385" y="220"/>
                    </a:cubicBezTo>
                    <a:cubicBezTo>
                      <a:pt x="385" y="311"/>
                      <a:pt x="311" y="384"/>
                      <a:pt x="220" y="384"/>
                    </a:cubicBezTo>
                    <a:close/>
                  </a:path>
                </a:pathLst>
              </a:custGeom>
              <a:grpFill/>
              <a:ln>
                <a:noFill/>
              </a:ln>
            </p:spPr>
            <p:txBody>
              <a:bodyPr vert="horz" wrap="square" lIns="91440" tIns="45720" rIns="91440" bIns="45720" numCol="1" anchor="t" anchorCtr="0" compatLnSpc="1">
                <a:prstTxWarp prst="textNoShape">
                  <a:avLst/>
                </a:prstTxWarp>
              </a:bodyPr>
              <a:lstStyle/>
              <a:p>
                <a:endParaRPr lang="ru-UA"/>
              </a:p>
            </p:txBody>
          </p:sp>
          <p:sp>
            <p:nvSpPr>
              <p:cNvPr id="31" name="Freeform 6">
                <a:extLst>
                  <a:ext uri="{FF2B5EF4-FFF2-40B4-BE49-F238E27FC236}">
                    <a16:creationId xmlns:a16="http://schemas.microsoft.com/office/drawing/2014/main" id="{8234CD1D-DB12-4F43-9FD0-2E019183575E}"/>
                  </a:ext>
                </a:extLst>
              </p:cNvPr>
              <p:cNvSpPr>
                <a:spLocks/>
              </p:cNvSpPr>
              <p:nvPr/>
            </p:nvSpPr>
            <p:spPr bwMode="auto">
              <a:xfrm>
                <a:off x="9007475" y="4872038"/>
                <a:ext cx="1339850" cy="1508125"/>
              </a:xfrm>
              <a:custGeom>
                <a:avLst/>
                <a:gdLst>
                  <a:gd name="T0" fmla="*/ 5 w 354"/>
                  <a:gd name="T1" fmla="*/ 224 h 398"/>
                  <a:gd name="T2" fmla="*/ 225 w 354"/>
                  <a:gd name="T3" fmla="*/ 4 h 398"/>
                  <a:gd name="T4" fmla="*/ 354 w 354"/>
                  <a:gd name="T5" fmla="*/ 46 h 398"/>
                  <a:gd name="T6" fmla="*/ 220 w 354"/>
                  <a:gd name="T7" fmla="*/ 0 h 398"/>
                  <a:gd name="T8" fmla="*/ 0 w 354"/>
                  <a:gd name="T9" fmla="*/ 220 h 398"/>
                  <a:gd name="T10" fmla="*/ 91 w 354"/>
                  <a:gd name="T11" fmla="*/ 398 h 398"/>
                  <a:gd name="T12" fmla="*/ 5 w 354"/>
                  <a:gd name="T13" fmla="*/ 224 h 398"/>
                </a:gdLst>
                <a:ahLst/>
                <a:cxnLst>
                  <a:cxn ang="0">
                    <a:pos x="T0" y="T1"/>
                  </a:cxn>
                  <a:cxn ang="0">
                    <a:pos x="T2" y="T3"/>
                  </a:cxn>
                  <a:cxn ang="0">
                    <a:pos x="T4" y="T5"/>
                  </a:cxn>
                  <a:cxn ang="0">
                    <a:pos x="T6" y="T7"/>
                  </a:cxn>
                  <a:cxn ang="0">
                    <a:pos x="T8" y="T9"/>
                  </a:cxn>
                  <a:cxn ang="0">
                    <a:pos x="T10" y="T11"/>
                  </a:cxn>
                  <a:cxn ang="0">
                    <a:pos x="T12" y="T13"/>
                  </a:cxn>
                </a:cxnLst>
                <a:rect l="0" t="0" r="r" b="b"/>
                <a:pathLst>
                  <a:path w="354" h="398">
                    <a:moveTo>
                      <a:pt x="5" y="224"/>
                    </a:moveTo>
                    <a:cubicBezTo>
                      <a:pt x="5" y="102"/>
                      <a:pt x="104" y="4"/>
                      <a:pt x="225" y="4"/>
                    </a:cubicBezTo>
                    <a:cubicBezTo>
                      <a:pt x="273" y="4"/>
                      <a:pt x="318" y="19"/>
                      <a:pt x="354" y="46"/>
                    </a:cubicBezTo>
                    <a:cubicBezTo>
                      <a:pt x="317" y="17"/>
                      <a:pt x="270" y="0"/>
                      <a:pt x="220" y="0"/>
                    </a:cubicBezTo>
                    <a:cubicBezTo>
                      <a:pt x="98" y="0"/>
                      <a:pt x="0" y="98"/>
                      <a:pt x="0" y="220"/>
                    </a:cubicBezTo>
                    <a:cubicBezTo>
                      <a:pt x="0" y="293"/>
                      <a:pt x="36" y="358"/>
                      <a:pt x="91" y="398"/>
                    </a:cubicBezTo>
                    <a:cubicBezTo>
                      <a:pt x="39" y="358"/>
                      <a:pt x="5" y="294"/>
                      <a:pt x="5" y="224"/>
                    </a:cubicBezTo>
                    <a:close/>
                  </a:path>
                </a:pathLst>
              </a:custGeom>
              <a:grpFill/>
              <a:ln>
                <a:noFill/>
              </a:ln>
            </p:spPr>
            <p:txBody>
              <a:bodyPr vert="horz" wrap="square" lIns="91440" tIns="45720" rIns="91440" bIns="45720" numCol="1" anchor="t" anchorCtr="0" compatLnSpc="1">
                <a:prstTxWarp prst="textNoShape">
                  <a:avLst/>
                </a:prstTxWarp>
              </a:bodyPr>
              <a:lstStyle/>
              <a:p>
                <a:endParaRPr lang="ru-UA"/>
              </a:p>
            </p:txBody>
          </p:sp>
          <p:sp>
            <p:nvSpPr>
              <p:cNvPr id="32" name="Freeform 7">
                <a:extLst>
                  <a:ext uri="{FF2B5EF4-FFF2-40B4-BE49-F238E27FC236}">
                    <a16:creationId xmlns:a16="http://schemas.microsoft.com/office/drawing/2014/main" id="{99E95B84-9A72-45A9-9E93-61ADE9B4B107}"/>
                  </a:ext>
                </a:extLst>
              </p:cNvPr>
              <p:cNvSpPr>
                <a:spLocks/>
              </p:cNvSpPr>
              <p:nvPr/>
            </p:nvSpPr>
            <p:spPr bwMode="auto">
              <a:xfrm>
                <a:off x="9475788" y="5213351"/>
                <a:ext cx="1008063" cy="1128713"/>
              </a:xfrm>
              <a:custGeom>
                <a:avLst/>
                <a:gdLst>
                  <a:gd name="T0" fmla="*/ 197 w 266"/>
                  <a:gd name="T1" fmla="*/ 0 h 298"/>
                  <a:gd name="T2" fmla="*/ 261 w 266"/>
                  <a:gd name="T3" fmla="*/ 130 h 298"/>
                  <a:gd name="T4" fmla="*/ 96 w 266"/>
                  <a:gd name="T5" fmla="*/ 294 h 298"/>
                  <a:gd name="T6" fmla="*/ 0 w 266"/>
                  <a:gd name="T7" fmla="*/ 264 h 298"/>
                  <a:gd name="T8" fmla="*/ 101 w 266"/>
                  <a:gd name="T9" fmla="*/ 298 h 298"/>
                  <a:gd name="T10" fmla="*/ 266 w 266"/>
                  <a:gd name="T11" fmla="*/ 134 h 298"/>
                  <a:gd name="T12" fmla="*/ 197 w 266"/>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266" h="298">
                    <a:moveTo>
                      <a:pt x="197" y="0"/>
                    </a:moveTo>
                    <a:cubicBezTo>
                      <a:pt x="236" y="30"/>
                      <a:pt x="261" y="77"/>
                      <a:pt x="261" y="130"/>
                    </a:cubicBezTo>
                    <a:cubicBezTo>
                      <a:pt x="261" y="221"/>
                      <a:pt x="187" y="294"/>
                      <a:pt x="96" y="294"/>
                    </a:cubicBezTo>
                    <a:cubicBezTo>
                      <a:pt x="60" y="294"/>
                      <a:pt x="27" y="283"/>
                      <a:pt x="0" y="264"/>
                    </a:cubicBezTo>
                    <a:cubicBezTo>
                      <a:pt x="28" y="285"/>
                      <a:pt x="63" y="298"/>
                      <a:pt x="101" y="298"/>
                    </a:cubicBezTo>
                    <a:cubicBezTo>
                      <a:pt x="192" y="298"/>
                      <a:pt x="266" y="225"/>
                      <a:pt x="266" y="134"/>
                    </a:cubicBezTo>
                    <a:cubicBezTo>
                      <a:pt x="266" y="79"/>
                      <a:pt x="239" y="30"/>
                      <a:pt x="19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UA"/>
              </a:p>
            </p:txBody>
          </p:sp>
        </p:grpSp>
        <p:cxnSp>
          <p:nvCxnSpPr>
            <p:cNvPr id="27" name="Straight Connector 26">
              <a:extLst>
                <a:ext uri="{FF2B5EF4-FFF2-40B4-BE49-F238E27FC236}">
                  <a16:creationId xmlns:a16="http://schemas.microsoft.com/office/drawing/2014/main" id="{573C6FDA-73FC-430C-9A96-AEF95B9E0F0D}"/>
                </a:ext>
              </a:extLst>
            </p:cNvPr>
            <p:cNvCxnSpPr>
              <a:cxnSpLocks/>
            </p:cNvCxnSpPr>
            <p:nvPr/>
          </p:nvCxnSpPr>
          <p:spPr>
            <a:xfrm>
              <a:off x="5295506" y="3805420"/>
              <a:ext cx="1738447" cy="0"/>
            </a:xfrm>
            <a:prstGeom prst="line">
              <a:avLst/>
            </a:prstGeom>
            <a:ln>
              <a:solidFill>
                <a:srgbClr val="0468B1"/>
              </a:solidFill>
            </a:ln>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2087AECA-36F3-4DED-9DA4-B5ED1C15A51D}"/>
                </a:ext>
              </a:extLst>
            </p:cNvPr>
            <p:cNvCxnSpPr>
              <a:cxnSpLocks/>
            </p:cNvCxnSpPr>
            <p:nvPr/>
          </p:nvCxnSpPr>
          <p:spPr>
            <a:xfrm>
              <a:off x="7443422" y="3805420"/>
              <a:ext cx="1738447" cy="0"/>
            </a:xfrm>
            <a:prstGeom prst="line">
              <a:avLst/>
            </a:prstGeom>
            <a:ln>
              <a:solidFill>
                <a:srgbClr val="065381"/>
              </a:solidFill>
            </a:ln>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023DA3EF-9D2B-43CD-AB6C-CEB3BF91093E}"/>
                </a:ext>
              </a:extLst>
            </p:cNvPr>
            <p:cNvCxnSpPr>
              <a:cxnSpLocks/>
            </p:cNvCxnSpPr>
            <p:nvPr/>
          </p:nvCxnSpPr>
          <p:spPr>
            <a:xfrm>
              <a:off x="9620621" y="3809230"/>
              <a:ext cx="1738447" cy="0"/>
            </a:xfrm>
            <a:prstGeom prst="line">
              <a:avLst/>
            </a:prstGeom>
            <a:ln>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pic>
          <p:nvPicPr>
            <p:cNvPr id="45" name="Graphic 44">
              <a:extLst>
                <a:ext uri="{FF2B5EF4-FFF2-40B4-BE49-F238E27FC236}">
                  <a16:creationId xmlns:a16="http://schemas.microsoft.com/office/drawing/2014/main" id="{C88CDFD6-34E8-411D-9EBB-9823DFF376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7667" y="2528836"/>
              <a:ext cx="400050" cy="457200"/>
            </a:xfrm>
            <a:prstGeom prst="rect">
              <a:avLst/>
            </a:prstGeom>
          </p:spPr>
        </p:pic>
        <p:pic>
          <p:nvPicPr>
            <p:cNvPr id="46" name="Graphic 45">
              <a:extLst>
                <a:ext uri="{FF2B5EF4-FFF2-40B4-BE49-F238E27FC236}">
                  <a16:creationId xmlns:a16="http://schemas.microsoft.com/office/drawing/2014/main" id="{1ED039D8-AC81-49C6-9254-7D3F263566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36129" y="2528836"/>
              <a:ext cx="457200" cy="457200"/>
            </a:xfrm>
            <a:prstGeom prst="rect">
              <a:avLst/>
            </a:prstGeom>
          </p:spPr>
        </p:pic>
        <p:pic>
          <p:nvPicPr>
            <p:cNvPr id="47" name="Graphic 46">
              <a:extLst>
                <a:ext uri="{FF2B5EF4-FFF2-40B4-BE49-F238E27FC236}">
                  <a16:creationId xmlns:a16="http://schemas.microsoft.com/office/drawing/2014/main" id="{57AC5D2A-EDD2-4C34-8484-492DDB0D77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84045" y="2528836"/>
              <a:ext cx="457200" cy="457200"/>
            </a:xfrm>
            <a:prstGeom prst="rect">
              <a:avLst/>
            </a:prstGeom>
          </p:spPr>
        </p:pic>
        <p:pic>
          <p:nvPicPr>
            <p:cNvPr id="48" name="Graphic 47">
              <a:extLst>
                <a:ext uri="{FF2B5EF4-FFF2-40B4-BE49-F238E27FC236}">
                  <a16:creationId xmlns:a16="http://schemas.microsoft.com/office/drawing/2014/main" id="{2B65A6CF-DAB6-48A4-B04F-A5CB6FE7DA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40646" y="2528836"/>
              <a:ext cx="457200" cy="457200"/>
            </a:xfrm>
            <a:prstGeom prst="rect">
              <a:avLst/>
            </a:prstGeom>
          </p:spPr>
        </p:pic>
      </p:grpSp>
    </p:spTree>
    <p:extLst>
      <p:ext uri="{BB962C8B-B14F-4D97-AF65-F5344CB8AC3E}">
        <p14:creationId xmlns:p14="http://schemas.microsoft.com/office/powerpoint/2010/main" val="369206906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389911" y="-14638"/>
            <a:ext cx="11386159"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fr-FR" sz="3600" b="1" dirty="0" err="1"/>
              <a:t>Modali</a:t>
            </a:r>
            <a:r>
              <a:rPr lang="en-US" sz="3600" b="1" dirty="0"/>
              <a:t>ties to liberalize trade in goods</a:t>
            </a:r>
          </a:p>
        </p:txBody>
      </p:sp>
      <p:sp>
        <p:nvSpPr>
          <p:cNvPr id="5" name="Rectangle 1"/>
          <p:cNvSpPr>
            <a:spLocks/>
          </p:cNvSpPr>
          <p:nvPr/>
        </p:nvSpPr>
        <p:spPr bwMode="auto">
          <a:xfrm>
            <a:off x="1638167" y="1321734"/>
            <a:ext cx="9029833"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endParaRPr lang="en-US" sz="2800" b="1" dirty="0"/>
          </a:p>
          <a:p>
            <a:endParaRPr lang="en-US" sz="2800" dirty="0"/>
          </a:p>
        </p:txBody>
      </p:sp>
      <p:sp>
        <p:nvSpPr>
          <p:cNvPr id="6" name="TextBox 5">
            <a:extLst>
              <a:ext uri="{FF2B5EF4-FFF2-40B4-BE49-F238E27FC236}">
                <a16:creationId xmlns:a16="http://schemas.microsoft.com/office/drawing/2014/main" id="{1E1B7612-4011-40A0-ABE0-C6CE597F618A}"/>
              </a:ext>
            </a:extLst>
          </p:cNvPr>
          <p:cNvSpPr txBox="1"/>
          <p:nvPr/>
        </p:nvSpPr>
        <p:spPr>
          <a:xfrm>
            <a:off x="1821951" y="1031987"/>
            <a:ext cx="4572000" cy="369332"/>
          </a:xfrm>
          <a:prstGeom prst="rect">
            <a:avLst/>
          </a:prstGeom>
          <a:noFill/>
        </p:spPr>
        <p:txBody>
          <a:bodyPr wrap="square">
            <a:spAutoFit/>
          </a:bodyPr>
          <a:lstStyle/>
          <a:p>
            <a:endParaRPr lang="en-GB" dirty="0"/>
          </a:p>
        </p:txBody>
      </p:sp>
      <p:sp>
        <p:nvSpPr>
          <p:cNvPr id="12" name="Rectangle 11">
            <a:extLst>
              <a:ext uri="{FF2B5EF4-FFF2-40B4-BE49-F238E27FC236}">
                <a16:creationId xmlns:a16="http://schemas.microsoft.com/office/drawing/2014/main" id="{7293F07C-FBC7-4605-AF36-79D4F3647339}"/>
              </a:ext>
            </a:extLst>
          </p:cNvPr>
          <p:cNvSpPr/>
          <p:nvPr/>
        </p:nvSpPr>
        <p:spPr>
          <a:xfrm>
            <a:off x="9172575" y="111104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Terminator 8">
            <a:extLst>
              <a:ext uri="{FF2B5EF4-FFF2-40B4-BE49-F238E27FC236}">
                <a16:creationId xmlns:a16="http://schemas.microsoft.com/office/drawing/2014/main" id="{9A218261-561D-486F-A098-FCDF15596A93}"/>
              </a:ext>
            </a:extLst>
          </p:cNvPr>
          <p:cNvSpPr/>
          <p:nvPr/>
        </p:nvSpPr>
        <p:spPr>
          <a:xfrm>
            <a:off x="3200333" y="5291683"/>
            <a:ext cx="5905499" cy="1225606"/>
          </a:xfrm>
          <a:prstGeom prst="flowChartTerminator">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b="1" dirty="0">
                <a:solidFill>
                  <a:schemeClr val="tx1"/>
                </a:solidFill>
              </a:rPr>
            </a:br>
            <a:r>
              <a:rPr lang="en-GB" b="1" dirty="0">
                <a:solidFill>
                  <a:schemeClr val="tx1"/>
                </a:solidFill>
              </a:rPr>
              <a:t>Criteria for sensitive or</a:t>
            </a:r>
            <a:r>
              <a:rPr lang="fr-FR" sz="1800" b="1" dirty="0">
                <a:solidFill>
                  <a:schemeClr val="tx1"/>
                </a:solidFill>
              </a:rPr>
              <a:t> </a:t>
            </a:r>
            <a:r>
              <a:rPr lang="fr-FR" sz="1800" b="1" dirty="0" err="1">
                <a:solidFill>
                  <a:schemeClr val="tx1"/>
                </a:solidFill>
              </a:rPr>
              <a:t>excluded</a:t>
            </a:r>
            <a:r>
              <a:rPr lang="fr-FR" sz="1800" b="1" dirty="0">
                <a:solidFill>
                  <a:schemeClr val="tx1"/>
                </a:solidFill>
              </a:rPr>
              <a:t> </a:t>
            </a:r>
            <a:r>
              <a:rPr lang="fr-FR" sz="1800" b="1" dirty="0" err="1">
                <a:solidFill>
                  <a:schemeClr val="tx1"/>
                </a:solidFill>
                <a:latin typeface="Abadi" panose="020B0604020104020204" pitchFamily="34" charset="0"/>
              </a:rPr>
              <a:t>products</a:t>
            </a:r>
            <a:r>
              <a:rPr lang="fr-FR" sz="1800" b="1" dirty="0">
                <a:solidFill>
                  <a:schemeClr val="tx1"/>
                </a:solidFill>
              </a:rPr>
              <a:t>: contribution to </a:t>
            </a:r>
            <a:r>
              <a:rPr lang="fr-FR" sz="1800" b="1" dirty="0" err="1">
                <a:solidFill>
                  <a:schemeClr val="tx1"/>
                </a:solidFill>
              </a:rPr>
              <a:t>employment</a:t>
            </a:r>
            <a:r>
              <a:rPr lang="fr-FR" sz="1800" b="1" dirty="0">
                <a:solidFill>
                  <a:schemeClr val="tx1"/>
                </a:solidFill>
              </a:rPr>
              <a:t>, revenue contribution, export </a:t>
            </a:r>
            <a:r>
              <a:rPr lang="fr-FR" sz="1800" b="1" dirty="0" err="1">
                <a:solidFill>
                  <a:schemeClr val="tx1"/>
                </a:solidFill>
              </a:rPr>
              <a:t>earnings</a:t>
            </a:r>
            <a:r>
              <a:rPr lang="fr-FR" sz="1800" b="1" dirty="0">
                <a:solidFill>
                  <a:schemeClr val="tx1"/>
                </a:solidFill>
              </a:rPr>
              <a:t>, </a:t>
            </a:r>
            <a:r>
              <a:rPr lang="en-GB" sz="1800" b="1" dirty="0">
                <a:solidFill>
                  <a:schemeClr val="tx1"/>
                </a:solidFill>
              </a:rPr>
              <a:t>food security, national security, fiscal revenue, livelihood and industrialisation</a:t>
            </a:r>
            <a:endParaRPr lang="en-GB" b="1" dirty="0">
              <a:solidFill>
                <a:schemeClr val="tx1"/>
              </a:solidFill>
            </a:endParaRPr>
          </a:p>
          <a:p>
            <a:pPr algn="ctr"/>
            <a:endParaRPr lang="en-GB" b="1" dirty="0">
              <a:solidFill>
                <a:schemeClr val="tx1"/>
              </a:solidFill>
            </a:endParaRPr>
          </a:p>
        </p:txBody>
      </p:sp>
      <p:graphicFrame>
        <p:nvGraphicFramePr>
          <p:cNvPr id="2" name="Table 1">
            <a:extLst>
              <a:ext uri="{FF2B5EF4-FFF2-40B4-BE49-F238E27FC236}">
                <a16:creationId xmlns:a16="http://schemas.microsoft.com/office/drawing/2014/main" id="{BEE21AFB-230E-4891-BF0A-1569C5712240}"/>
              </a:ext>
            </a:extLst>
          </p:cNvPr>
          <p:cNvGraphicFramePr>
            <a:graphicFrameLocks noGrp="1"/>
          </p:cNvGraphicFramePr>
          <p:nvPr>
            <p:extLst>
              <p:ext uri="{D42A27DB-BD31-4B8C-83A1-F6EECF244321}">
                <p14:modId xmlns:p14="http://schemas.microsoft.com/office/powerpoint/2010/main" val="2114007406"/>
              </p:ext>
            </p:extLst>
          </p:nvPr>
        </p:nvGraphicFramePr>
        <p:xfrm>
          <a:off x="167269" y="882717"/>
          <a:ext cx="11831444" cy="4408966"/>
        </p:xfrm>
        <a:graphic>
          <a:graphicData uri="http://schemas.openxmlformats.org/drawingml/2006/table">
            <a:tbl>
              <a:tblPr firstRow="1" bandRow="1">
                <a:tableStyleId>{5C22544A-7EE6-4342-B048-85BDC9FD1C3A}</a:tableStyleId>
              </a:tblPr>
              <a:tblGrid>
                <a:gridCol w="3813716">
                  <a:extLst>
                    <a:ext uri="{9D8B030D-6E8A-4147-A177-3AD203B41FA5}">
                      <a16:colId xmlns:a16="http://schemas.microsoft.com/office/drawing/2014/main" val="77458555"/>
                    </a:ext>
                  </a:extLst>
                </a:gridCol>
                <a:gridCol w="4678646">
                  <a:extLst>
                    <a:ext uri="{9D8B030D-6E8A-4147-A177-3AD203B41FA5}">
                      <a16:colId xmlns:a16="http://schemas.microsoft.com/office/drawing/2014/main" val="2196022683"/>
                    </a:ext>
                  </a:extLst>
                </a:gridCol>
                <a:gridCol w="3339082">
                  <a:extLst>
                    <a:ext uri="{9D8B030D-6E8A-4147-A177-3AD203B41FA5}">
                      <a16:colId xmlns:a16="http://schemas.microsoft.com/office/drawing/2014/main" val="2515831338"/>
                    </a:ext>
                  </a:extLst>
                </a:gridCol>
              </a:tblGrid>
              <a:tr h="633232">
                <a:tc>
                  <a:txBody>
                    <a:bodyPr/>
                    <a:lstStyle/>
                    <a:p>
                      <a:r>
                        <a:rPr lang="en-US" sz="2000" b="1" noProof="0" dirty="0">
                          <a:solidFill>
                            <a:schemeClr val="bg1"/>
                          </a:solidFill>
                        </a:rPr>
                        <a:t>3 categories of products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r>
                        <a:rPr lang="en-US" sz="2000" b="1" noProof="0" dirty="0">
                          <a:solidFill>
                            <a:schemeClr val="bg1"/>
                          </a:solidFill>
                        </a:rPr>
                        <a:t>2 categories of countries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r>
                        <a:rPr lang="en-US" sz="2000" b="1" noProof="0" dirty="0">
                          <a:solidFill>
                            <a:schemeClr val="bg1"/>
                          </a:solidFill>
                        </a:rPr>
                        <a:t>Periods of liberalization</a:t>
                      </a:r>
                    </a:p>
                    <a:p>
                      <a:endParaRPr lang="fr-FR" sz="20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583049003"/>
                  </a:ext>
                </a:extLst>
              </a:tr>
              <a:tr h="40676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bg1"/>
                          </a:solidFill>
                          <a:latin typeface="+mn-lt"/>
                          <a:ea typeface="+mn-ea"/>
                          <a:cs typeface="+mn-cs"/>
                        </a:rPr>
                        <a:t>Non-sensitive products : </a:t>
                      </a:r>
                      <a:endParaRPr lang="en-US" sz="2000" b="1" kern="1200" dirty="0">
                        <a:solidFill>
                          <a:schemeClr val="bg1"/>
                        </a:solidFill>
                        <a:latin typeface="+mn-lt"/>
                        <a:ea typeface="+mn-ea"/>
                        <a:cs typeface="+mn-cs"/>
                      </a:endParaRPr>
                    </a:p>
                    <a:p>
                      <a:pPr marL="0" algn="l" defTabSz="914400" rtl="0" eaLnBrk="1" latinLnBrk="0" hangingPunct="1"/>
                      <a:r>
                        <a:rPr lang="en-US" sz="2000" b="1" kern="1200" dirty="0">
                          <a:solidFill>
                            <a:schemeClr val="bg1"/>
                          </a:solidFill>
                          <a:latin typeface="+mn-lt"/>
                          <a:ea typeface="+mn-ea"/>
                          <a:cs typeface="+mn-cs"/>
                        </a:rPr>
                        <a:t>To be fully liberalized 90%</a:t>
                      </a:r>
                      <a:endParaRPr lang="en-GB" sz="2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0" algn="l" defTabSz="914400" rtl="0" eaLnBrk="1" latinLnBrk="0" hangingPunct="1"/>
                      <a:r>
                        <a:rPr lang="fr-FR" sz="14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Non-</a:t>
                      </a:r>
                      <a:r>
                        <a:rPr lang="fr-FR" sz="1400" b="1" kern="1200" dirty="0" err="1">
                          <a:solidFill>
                            <a:schemeClr val="tx1"/>
                          </a:solidFill>
                          <a:latin typeface="Verdana" panose="020B0604030504040204" pitchFamily="34" charset="0"/>
                          <a:ea typeface="Verdana" panose="020B0604030504040204" pitchFamily="34" charset="0"/>
                          <a:cs typeface="+mn-cs"/>
                        </a:rPr>
                        <a:t>LDCs</a:t>
                      </a:r>
                      <a:endParaRPr lang="fr-FR" sz="14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5 </a:t>
                      </a:r>
                      <a:r>
                        <a:rPr lang="fr-FR"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years</a:t>
                      </a:r>
                      <a:endPar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02045443"/>
                  </a:ext>
                </a:extLst>
              </a:tr>
              <a:tr h="842262">
                <a:tc vMerge="1">
                  <a:txBody>
                    <a:bodyPr/>
                    <a:lstStyle/>
                    <a:p>
                      <a:endParaRPr lang="fr-FR" dirty="0"/>
                    </a:p>
                  </a:txBody>
                  <a:tcPr>
                    <a:solidFill>
                      <a:schemeClr val="accent1"/>
                    </a:solidFill>
                  </a:tcPr>
                </a:tc>
                <a:tc>
                  <a:txBody>
                    <a:bodyPr/>
                    <a:lstStyle/>
                    <a:p>
                      <a:r>
                        <a:rPr lang="en-GB" sz="1800" b="1" i="0" kern="1200" dirty="0">
                          <a:solidFill>
                            <a:schemeClr val="dk1"/>
                          </a:solidFill>
                          <a:effectLst/>
                          <a:latin typeface="+mn-lt"/>
                          <a:ea typeface="+mn-ea"/>
                          <a:cs typeface="+mn-cs"/>
                        </a:rPr>
                        <a:t>Least developed countries</a:t>
                      </a:r>
                      <a:r>
                        <a:rPr lang="fr-FR" sz="1400" b="1" kern="1200" dirty="0">
                          <a:solidFill>
                            <a:schemeClr val="tx1"/>
                          </a:solidFill>
                          <a:latin typeface="Verdana" panose="020B0604030504040204" pitchFamily="34" charset="0"/>
                          <a:ea typeface="Verdana" panose="020B0604030504040204" pitchFamily="34" charset="0"/>
                          <a:cs typeface="+mn-cs"/>
                        </a:rPr>
                        <a:t>(</a:t>
                      </a:r>
                      <a:r>
                        <a:rPr lang="fr-FR" sz="1400" b="1" kern="1200" dirty="0" err="1">
                          <a:solidFill>
                            <a:schemeClr val="tx1"/>
                          </a:solidFill>
                          <a:latin typeface="Verdana" panose="020B0604030504040204" pitchFamily="34" charset="0"/>
                          <a:ea typeface="Verdana" panose="020B0604030504040204" pitchFamily="34" charset="0"/>
                          <a:cs typeface="+mn-cs"/>
                        </a:rPr>
                        <a:t>LDCs</a:t>
                      </a:r>
                      <a:r>
                        <a:rPr lang="fr-FR" sz="1400" b="1" kern="1200" dirty="0">
                          <a:solidFill>
                            <a:schemeClr val="tx1"/>
                          </a:solidFill>
                          <a:latin typeface="Verdana" panose="020B0604030504040204" pitchFamily="34" charset="0"/>
                          <a:ea typeface="Verdana" panose="020B0604030504040204" pitchFamily="34" charset="0"/>
                          <a:cs typeface="+mn-cs"/>
                        </a:rPr>
                        <a:t>) </a:t>
                      </a:r>
                      <a:endPar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10 </a:t>
                      </a:r>
                      <a:r>
                        <a:rPr lang="fr-FR"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years</a:t>
                      </a:r>
                      <a:endPar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14491622"/>
                  </a:ext>
                </a:extLst>
              </a:tr>
              <a:tr h="40676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bg1"/>
                          </a:solidFill>
                          <a:latin typeface="+mn-lt"/>
                          <a:ea typeface="+mn-ea"/>
                          <a:cs typeface="+mn-cs"/>
                        </a:rPr>
                        <a:t>Sensitive products :</a:t>
                      </a:r>
                      <a:endParaRPr lang="en-US" sz="2000" b="1" kern="1200" dirty="0">
                        <a:solidFill>
                          <a:schemeClr val="bg1"/>
                        </a:solidFill>
                        <a:latin typeface="+mn-lt"/>
                        <a:ea typeface="+mn-ea"/>
                        <a:cs typeface="+mn-cs"/>
                      </a:endParaRPr>
                    </a:p>
                    <a:p>
                      <a:pPr marL="0" algn="l" defTabSz="914400" rtl="0" eaLnBrk="1" latinLnBrk="0" hangingPunct="1"/>
                      <a:r>
                        <a:rPr lang="en-GB" sz="2000" b="1" kern="1200" dirty="0">
                          <a:solidFill>
                            <a:schemeClr val="bg1"/>
                          </a:solidFill>
                          <a:latin typeface="+mn-lt"/>
                          <a:ea typeface="+mn-ea"/>
                          <a:cs typeface="+mn-cs"/>
                        </a:rPr>
                        <a:t>To be fully liberalized </a:t>
                      </a:r>
                      <a:r>
                        <a:rPr lang="en-US" sz="2000" b="1" kern="1200" dirty="0">
                          <a:solidFill>
                            <a:schemeClr val="bg1"/>
                          </a:solidFill>
                          <a:latin typeface="+mn-lt"/>
                          <a:ea typeface="+mn-ea"/>
                          <a:cs typeface="+mn-cs"/>
                        </a:rPr>
                        <a:t>over a longer period 7%</a:t>
                      </a:r>
                      <a:endParaRPr lang="en-GB" sz="20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Non-</a:t>
                      </a:r>
                      <a:r>
                        <a:rPr lang="fr-FR" sz="1400" b="1" kern="1200" dirty="0" err="1">
                          <a:solidFill>
                            <a:schemeClr val="tx1"/>
                          </a:solidFill>
                          <a:latin typeface="Verdana" panose="020B0604030504040204" pitchFamily="34" charset="0"/>
                          <a:ea typeface="Verdana" panose="020B0604030504040204" pitchFamily="34" charset="0"/>
                          <a:cs typeface="+mn-cs"/>
                        </a:rPr>
                        <a:t>LDCs</a:t>
                      </a:r>
                      <a:endParaRPr lang="fr-FR" sz="14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10 </a:t>
                      </a:r>
                      <a:r>
                        <a:rPr lang="fr-FR"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years</a:t>
                      </a:r>
                      <a:endPar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788393888"/>
                  </a:ext>
                </a:extLst>
              </a:tr>
              <a:tr h="0">
                <a:tc vMerge="1">
                  <a:txBody>
                    <a:bodyPr/>
                    <a:lstStyle/>
                    <a:p>
                      <a:endParaRPr lang="fr-FR" dirty="0"/>
                    </a:p>
                  </a:txBody>
                  <a:tcPr>
                    <a:solidFill>
                      <a:schemeClr val="accent1"/>
                    </a:solidFill>
                  </a:tcPr>
                </a:tc>
                <a:tc>
                  <a:txBody>
                    <a:bodyPr/>
                    <a:lstStyle/>
                    <a:p>
                      <a:r>
                        <a:rPr lang="fr-FR"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LDCs</a:t>
                      </a:r>
                      <a:endPar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13 </a:t>
                      </a:r>
                      <a:r>
                        <a:rPr lang="fr-FR"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years</a:t>
                      </a:r>
                      <a:endPar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244723368"/>
                  </a:ext>
                </a:extLst>
              </a:tr>
              <a:tr h="1453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bg1"/>
                          </a:solidFill>
                          <a:latin typeface="+mn-lt"/>
                          <a:ea typeface="+mn-ea"/>
                          <a:cs typeface="+mn-cs"/>
                        </a:rPr>
                        <a:t>Excluded </a:t>
                      </a:r>
                      <a:r>
                        <a:rPr lang="fr-FR" sz="2000" b="1" kern="1200" dirty="0" err="1">
                          <a:solidFill>
                            <a:schemeClr val="bg1"/>
                          </a:solidFill>
                          <a:latin typeface="+mn-lt"/>
                          <a:ea typeface="+mn-ea"/>
                          <a:cs typeface="+mn-cs"/>
                        </a:rPr>
                        <a:t>products</a:t>
                      </a:r>
                      <a:r>
                        <a:rPr lang="fr-FR" sz="2000" b="1" kern="1200" dirty="0">
                          <a:solidFill>
                            <a:schemeClr val="bg1"/>
                          </a:solidFill>
                          <a:latin typeface="+mn-lt"/>
                          <a:ea typeface="+mn-ea"/>
                          <a:cs typeface="+mn-cs"/>
                        </a:rPr>
                        <a:t> :</a:t>
                      </a:r>
                      <a:r>
                        <a:rPr lang="en-GB" sz="2000" b="1" kern="1200" dirty="0">
                          <a:solidFill>
                            <a:schemeClr val="bg1"/>
                          </a:solidFill>
                          <a:latin typeface="+mn-lt"/>
                          <a:ea typeface="+mn-ea"/>
                          <a:cs typeface="+mn-cs"/>
                        </a:rPr>
                        <a:t>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kern="1200" noProof="0" dirty="0">
                        <a:solidFill>
                          <a:schemeClr val="tx1"/>
                        </a:solidFill>
                        <a:latin typeface="+mn-lt"/>
                        <a:ea typeface="+mn-ea"/>
                        <a:cs typeface="+mn-cs"/>
                      </a:endParaRPr>
                    </a:p>
                    <a:p>
                      <a:pPr marL="0" algn="l" defTabSz="914400" rtl="0" eaLnBrk="1" latinLnBrk="0" hangingPunct="1"/>
                      <a:endParaRPr lang="fr-FR" sz="18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Non-</a:t>
                      </a:r>
                      <a:r>
                        <a:rPr lang="fr-FR" sz="1400" b="1" kern="1200" dirty="0">
                          <a:solidFill>
                            <a:schemeClr val="tx1"/>
                          </a:solidFill>
                          <a:latin typeface="Verdana" panose="020B0604030504040204" pitchFamily="34" charset="0"/>
                          <a:ea typeface="Verdana" panose="020B0604030504040204" pitchFamily="34" charset="0"/>
                          <a:cs typeface="+mn-cs"/>
                        </a:rPr>
                        <a:t>LDCS</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r-FR" sz="1400" b="1" dirty="0" err="1">
                          <a:solidFill>
                            <a:schemeClr val="tx1"/>
                          </a:solidFill>
                          <a:latin typeface="Verdana" panose="020B0604030504040204" pitchFamily="34" charset="0"/>
                          <a:ea typeface="Verdana" panose="020B0604030504040204" pitchFamily="34" charset="0"/>
                          <a:cs typeface="Verdana" panose="020B0604030504040204" pitchFamily="34" charset="0"/>
                        </a:rPr>
                        <a:t>LDCs</a:t>
                      </a:r>
                      <a:r>
                        <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rPr>
                        <a:t> =&gt;</a:t>
                      </a:r>
                      <a:r>
                        <a:rPr lang="en-GB" sz="1400" b="1" baseline="0" dirty="0">
                          <a:solidFill>
                            <a:schemeClr val="accent1"/>
                          </a:solidFill>
                          <a:latin typeface="Verdana" panose="020B0604030504040204" pitchFamily="34" charset="0"/>
                          <a:ea typeface="Verdana" panose="020B0604030504040204" pitchFamily="34" charset="0"/>
                          <a:cs typeface="Verdana" panose="020B0604030504040204" pitchFamily="34" charset="0"/>
                        </a:rPr>
                        <a:t>Double qualification</a:t>
                      </a:r>
                    </a:p>
                    <a:p>
                      <a:r>
                        <a:rPr lang="en-GB" sz="1400" b="1" baseline="0" dirty="0">
                          <a:solidFill>
                            <a:schemeClr val="accent1"/>
                          </a:solidFill>
                          <a:latin typeface="Verdana" panose="020B0604030504040204" pitchFamily="34" charset="0"/>
                          <a:ea typeface="Verdana" panose="020B0604030504040204" pitchFamily="34" charset="0"/>
                          <a:cs typeface="Verdana" panose="020B0604030504040204" pitchFamily="34" charset="0"/>
                        </a:rPr>
                        <a:t>(max 3% of tariff lines + max 10% of the average value of imports from African countries in the three years preceding the implementation of the AfCFTA)</a:t>
                      </a:r>
                      <a:endParaRPr lang="fr-FR" sz="14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GB" sz="1400" b="1" dirty="0">
                          <a:solidFill>
                            <a:schemeClr val="tx1"/>
                          </a:solidFill>
                          <a:latin typeface="Verdana" panose="020B0604030504040204" pitchFamily="34" charset="0"/>
                          <a:ea typeface="Verdana" panose="020B0604030504040204" pitchFamily="34" charset="0"/>
                          <a:cs typeface="Verdana" panose="020B0604030504040204" pitchFamily="34" charset="0"/>
                        </a:rPr>
                        <a:t>Not liberalized, but the lists are reviewed every 5 years</a:t>
                      </a:r>
                      <a:endParaRPr lang="fr-FR" sz="1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648589312"/>
                  </a:ext>
                </a:extLst>
              </a:tr>
            </a:tbl>
          </a:graphicData>
        </a:graphic>
      </p:graphicFrame>
    </p:spTree>
    <p:extLst>
      <p:ext uri="{BB962C8B-B14F-4D97-AF65-F5344CB8AC3E}">
        <p14:creationId xmlns:p14="http://schemas.microsoft.com/office/powerpoint/2010/main" val="268306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ângulo arredondado 8">
            <a:extLst>
              <a:ext uri="{FF2B5EF4-FFF2-40B4-BE49-F238E27FC236}">
                <a16:creationId xmlns:a16="http://schemas.microsoft.com/office/drawing/2014/main" id="{443265F4-C211-0040-94B5-C85919DD8C06}"/>
              </a:ext>
            </a:extLst>
          </p:cNvPr>
          <p:cNvSpPr/>
          <p:nvPr/>
        </p:nvSpPr>
        <p:spPr>
          <a:xfrm>
            <a:off x="80960" y="36937"/>
            <a:ext cx="12111040" cy="81724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en-US" sz="3600" b="1" dirty="0"/>
              <a:t>Understanding the modalities of liberalization </a:t>
            </a:r>
          </a:p>
        </p:txBody>
      </p:sp>
      <p:sp>
        <p:nvSpPr>
          <p:cNvPr id="5" name="Rectangle 1"/>
          <p:cNvSpPr>
            <a:spLocks/>
          </p:cNvSpPr>
          <p:nvPr/>
        </p:nvSpPr>
        <p:spPr bwMode="auto">
          <a:xfrm>
            <a:off x="1638167" y="1321734"/>
            <a:ext cx="9029833"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endParaRPr lang="en-US" sz="2800" b="1" dirty="0"/>
          </a:p>
          <a:p>
            <a:endParaRPr lang="en-US" sz="2800" dirty="0"/>
          </a:p>
        </p:txBody>
      </p:sp>
      <p:sp>
        <p:nvSpPr>
          <p:cNvPr id="3" name="Rectangle: Rounded Corners 2">
            <a:extLst>
              <a:ext uri="{FF2B5EF4-FFF2-40B4-BE49-F238E27FC236}">
                <a16:creationId xmlns:a16="http://schemas.microsoft.com/office/drawing/2014/main" id="{1E7B57C0-C879-4193-BFC6-343584DFF75F}"/>
              </a:ext>
            </a:extLst>
          </p:cNvPr>
          <p:cNvSpPr/>
          <p:nvPr/>
        </p:nvSpPr>
        <p:spPr>
          <a:xfrm>
            <a:off x="283028" y="1000469"/>
            <a:ext cx="11185706" cy="2533312"/>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b="1" dirty="0">
              <a:solidFill>
                <a:schemeClr val="tx1"/>
              </a:solidFill>
            </a:endParaRPr>
          </a:p>
          <a:p>
            <a:pPr algn="ctr"/>
            <a:r>
              <a:rPr lang="en-US" sz="1900" b="1" dirty="0">
                <a:solidFill>
                  <a:schemeClr val="tx1"/>
                </a:solidFill>
              </a:rPr>
              <a:t>Tariffs on 90 per cent of goods of </a:t>
            </a:r>
            <a:r>
              <a:rPr lang="en-US" sz="1900" b="1" dirty="0" err="1">
                <a:solidFill>
                  <a:schemeClr val="tx1"/>
                </a:solidFill>
              </a:rPr>
              <a:t>AfCFTA</a:t>
            </a:r>
            <a:r>
              <a:rPr lang="en-US" sz="1900" b="1" dirty="0">
                <a:solidFill>
                  <a:schemeClr val="tx1"/>
                </a:solidFill>
              </a:rPr>
              <a:t> State Parties will be reduced in </a:t>
            </a:r>
            <a:r>
              <a:rPr lang="en-US" sz="1900" b="1" dirty="0">
                <a:solidFill>
                  <a:schemeClr val="accent1"/>
                </a:solidFill>
              </a:rPr>
              <a:t>equal annual installments </a:t>
            </a:r>
            <a:r>
              <a:rPr lang="en-US" sz="1900" b="1" dirty="0">
                <a:solidFill>
                  <a:schemeClr val="tx1"/>
                </a:solidFill>
              </a:rPr>
              <a:t>until they are eliminated: 5 years for non-LDCs and 10 years for LDCs. </a:t>
            </a:r>
            <a:endParaRPr lang="fr-FR" sz="1900" b="1" dirty="0">
              <a:solidFill>
                <a:schemeClr val="tx1"/>
              </a:solidFill>
            </a:endParaRPr>
          </a:p>
          <a:p>
            <a:pPr algn="ctr"/>
            <a:r>
              <a:rPr lang="fr-FR" sz="1900" b="1" dirty="0">
                <a:solidFill>
                  <a:schemeClr val="accent1"/>
                </a:solidFill>
              </a:rPr>
              <a:t>i.e. </a:t>
            </a:r>
            <a:r>
              <a:rPr lang="en-US" sz="1900" b="1" dirty="0">
                <a:solidFill>
                  <a:schemeClr val="accent1"/>
                </a:solidFill>
              </a:rPr>
              <a:t>A product exported from an </a:t>
            </a:r>
            <a:r>
              <a:rPr lang="en-US" sz="1900" b="1" dirty="0" err="1">
                <a:solidFill>
                  <a:schemeClr val="accent1"/>
                </a:solidFill>
              </a:rPr>
              <a:t>AfCFTA</a:t>
            </a:r>
            <a:r>
              <a:rPr lang="en-US" sz="1900" b="1" dirty="0">
                <a:solidFill>
                  <a:schemeClr val="accent1"/>
                </a:solidFill>
              </a:rPr>
              <a:t> State Party into a non-LDC </a:t>
            </a:r>
            <a:r>
              <a:rPr lang="fr-FR" sz="1900" b="1" dirty="0">
                <a:solidFill>
                  <a:schemeClr val="accent1"/>
                </a:solidFill>
              </a:rPr>
              <a:t>( if a 25% rate </a:t>
            </a:r>
            <a:r>
              <a:rPr lang="fr-FR" sz="1900" b="1" dirty="0" err="1">
                <a:solidFill>
                  <a:schemeClr val="accent1"/>
                </a:solidFill>
              </a:rPr>
              <a:t>is</a:t>
            </a:r>
            <a:r>
              <a:rPr lang="fr-FR" sz="1900" b="1" dirty="0">
                <a:solidFill>
                  <a:schemeClr val="accent1"/>
                </a:solidFill>
              </a:rPr>
              <a:t> </a:t>
            </a:r>
            <a:r>
              <a:rPr lang="fr-FR" sz="1900" b="1" dirty="0" err="1">
                <a:solidFill>
                  <a:schemeClr val="accent1"/>
                </a:solidFill>
              </a:rPr>
              <a:t>applied</a:t>
            </a:r>
            <a:r>
              <a:rPr lang="fr-FR" sz="1900" b="1" dirty="0">
                <a:solidFill>
                  <a:schemeClr val="accent1"/>
                </a:solidFill>
              </a:rPr>
              <a:t> the first </a:t>
            </a:r>
            <a:r>
              <a:rPr lang="fr-FR" sz="1900" b="1" dirty="0" err="1">
                <a:solidFill>
                  <a:schemeClr val="accent1"/>
                </a:solidFill>
              </a:rPr>
              <a:t>year</a:t>
            </a:r>
            <a:r>
              <a:rPr lang="fr-FR" sz="1900" b="1" dirty="0">
                <a:solidFill>
                  <a:schemeClr val="accent1"/>
                </a:solidFill>
              </a:rPr>
              <a:t>)</a:t>
            </a:r>
          </a:p>
          <a:p>
            <a:pPr algn="ctr"/>
            <a:r>
              <a:rPr lang="fr-FR" sz="1900" b="1" dirty="0">
                <a:solidFill>
                  <a:schemeClr val="accent1"/>
                </a:solidFill>
              </a:rPr>
              <a:t>2021 : 25 per cent</a:t>
            </a:r>
          </a:p>
          <a:p>
            <a:pPr algn="ctr"/>
            <a:r>
              <a:rPr lang="fr-FR" sz="1900" b="1" dirty="0">
                <a:solidFill>
                  <a:schemeClr val="accent1"/>
                </a:solidFill>
              </a:rPr>
              <a:t>2022 : 20 per cent </a:t>
            </a:r>
          </a:p>
          <a:p>
            <a:pPr algn="ctr"/>
            <a:r>
              <a:rPr lang="fr-FR" sz="1900" b="1" dirty="0">
                <a:solidFill>
                  <a:schemeClr val="accent1"/>
                </a:solidFill>
              </a:rPr>
              <a:t> 2023 : 15 per cent</a:t>
            </a:r>
          </a:p>
          <a:p>
            <a:pPr algn="ctr"/>
            <a:r>
              <a:rPr lang="en-US" sz="1900" b="1" dirty="0">
                <a:solidFill>
                  <a:schemeClr val="tx1"/>
                </a:solidFill>
              </a:rPr>
              <a:t>Reductions each year until it is traded duty-free </a:t>
            </a:r>
            <a:endParaRPr lang="en-GB" sz="1900" b="1" dirty="0">
              <a:solidFill>
                <a:schemeClr val="tx1"/>
              </a:solidFill>
            </a:endParaRPr>
          </a:p>
        </p:txBody>
      </p:sp>
      <p:sp>
        <p:nvSpPr>
          <p:cNvPr id="10" name="Arrow: Bent-Up 9">
            <a:extLst>
              <a:ext uri="{FF2B5EF4-FFF2-40B4-BE49-F238E27FC236}">
                <a16:creationId xmlns:a16="http://schemas.microsoft.com/office/drawing/2014/main" id="{3F69C279-849A-4F35-9630-8B9E2C38357F}"/>
              </a:ext>
            </a:extLst>
          </p:cNvPr>
          <p:cNvSpPr/>
          <p:nvPr/>
        </p:nvSpPr>
        <p:spPr>
          <a:xfrm rot="5400000">
            <a:off x="3846913" y="3221833"/>
            <a:ext cx="884116" cy="1590580"/>
          </a:xfrm>
          <a:prstGeom prst="bentUpArrow">
            <a:avLst>
              <a:gd name="adj1" fmla="val 32840"/>
              <a:gd name="adj2" fmla="val 25000"/>
              <a:gd name="adj3" fmla="val 35780"/>
            </a:avLst>
          </a:prstGeom>
          <a:solidFill>
            <a:schemeClr val="accent2">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Rectangle: Rounded Corners 3">
            <a:extLst>
              <a:ext uri="{FF2B5EF4-FFF2-40B4-BE49-F238E27FC236}">
                <a16:creationId xmlns:a16="http://schemas.microsoft.com/office/drawing/2014/main" id="{7AA2E4C7-D9F0-4E94-BE7E-BD0A221A4D3A}"/>
              </a:ext>
            </a:extLst>
          </p:cNvPr>
          <p:cNvSpPr/>
          <p:nvPr/>
        </p:nvSpPr>
        <p:spPr>
          <a:xfrm>
            <a:off x="5084261" y="3797308"/>
            <a:ext cx="5150409" cy="1053886"/>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b="1" dirty="0">
              <a:solidFill>
                <a:schemeClr val="tx1"/>
              </a:solidFill>
            </a:endParaRPr>
          </a:p>
          <a:p>
            <a:pPr algn="ctr"/>
            <a:r>
              <a:rPr lang="en-US" sz="1900" b="1" dirty="0">
                <a:solidFill>
                  <a:schemeClr val="tx1"/>
                </a:solidFill>
              </a:rPr>
              <a:t>On 7 per cent of ‘sensitive’ goods, tariffs will fall within 10 years for non- LDCs and 13 years for LDCs. </a:t>
            </a:r>
          </a:p>
          <a:p>
            <a:pPr algn="ctr"/>
            <a:endParaRPr lang="fr-FR" b="1" dirty="0">
              <a:solidFill>
                <a:schemeClr val="tx1"/>
              </a:solidFill>
            </a:endParaRPr>
          </a:p>
        </p:txBody>
      </p:sp>
      <p:sp>
        <p:nvSpPr>
          <p:cNvPr id="13" name="Arrow: Bent-Up 12">
            <a:extLst>
              <a:ext uri="{FF2B5EF4-FFF2-40B4-BE49-F238E27FC236}">
                <a16:creationId xmlns:a16="http://schemas.microsoft.com/office/drawing/2014/main" id="{C0D1CD45-6FCD-4FB0-A1D0-744D0A5C54CC}"/>
              </a:ext>
            </a:extLst>
          </p:cNvPr>
          <p:cNvSpPr/>
          <p:nvPr/>
        </p:nvSpPr>
        <p:spPr>
          <a:xfrm rot="5400000">
            <a:off x="6787056" y="4664724"/>
            <a:ext cx="795033" cy="1590580"/>
          </a:xfrm>
          <a:prstGeom prst="bentUpArrow">
            <a:avLst>
              <a:gd name="adj1" fmla="val 32840"/>
              <a:gd name="adj2" fmla="val 25000"/>
              <a:gd name="adj3" fmla="val 35780"/>
            </a:avLst>
          </a:prstGeom>
          <a:solidFill>
            <a:schemeClr val="accent2">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Rectangle: Rounded Corners 14">
            <a:extLst>
              <a:ext uri="{FF2B5EF4-FFF2-40B4-BE49-F238E27FC236}">
                <a16:creationId xmlns:a16="http://schemas.microsoft.com/office/drawing/2014/main" id="{B032261F-5FC2-4C84-828A-F9A9C9BB56C3}"/>
              </a:ext>
            </a:extLst>
          </p:cNvPr>
          <p:cNvSpPr/>
          <p:nvPr/>
        </p:nvSpPr>
        <p:spPr>
          <a:xfrm>
            <a:off x="7903658" y="5330587"/>
            <a:ext cx="3996919" cy="1053887"/>
          </a:xfrm>
          <a:prstGeom prst="roundRect">
            <a:avLst>
              <a:gd name="adj" fmla="val 16670"/>
            </a:avLst>
          </a:prstGeom>
          <a:solidFill>
            <a:schemeClr val="accent5">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r>
              <a:rPr lang="en-US" sz="1900" b="1" dirty="0">
                <a:solidFill>
                  <a:schemeClr val="tx1"/>
                </a:solidFill>
              </a:rPr>
              <a:t>Tariffs will remain on 3 per cent of ‘excluded’ products.</a:t>
            </a:r>
          </a:p>
          <a:p>
            <a:pPr lvl="0"/>
            <a:r>
              <a:rPr lang="en-US" dirty="0"/>
              <a:t>. </a:t>
            </a:r>
          </a:p>
          <a:p>
            <a:r>
              <a:rPr lang="fr-FR" b="1" dirty="0"/>
              <a:t> </a:t>
            </a:r>
          </a:p>
          <a:p>
            <a:endParaRPr lang="fr-FR" b="1" dirty="0"/>
          </a:p>
          <a:p>
            <a:endParaRPr lang="fr-FR" b="1" dirty="0"/>
          </a:p>
          <a:p>
            <a:endParaRPr lang="en-GB" b="1" dirty="0"/>
          </a:p>
        </p:txBody>
      </p:sp>
    </p:spTree>
    <p:extLst>
      <p:ext uri="{BB962C8B-B14F-4D97-AF65-F5344CB8AC3E}">
        <p14:creationId xmlns:p14="http://schemas.microsoft.com/office/powerpoint/2010/main" val="4085651247"/>
      </p:ext>
    </p:extLst>
  </p:cSld>
  <p:clrMapOvr>
    <a:masterClrMapping/>
  </p:clrMapOvr>
</p:sld>
</file>

<file path=ppt/theme/theme1.xml><?xml version="1.0" encoding="utf-8"?>
<a:theme xmlns:a="http://schemas.openxmlformats.org/drawingml/2006/main" name="ATPC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PC Theme" id="{3C6BD903-4B7A-402C-BD0C-6D49C010DBFD}" vid="{BA4E3DD0-8A1F-4921-83C6-D2C49F5DEC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307632BEB62142BF26E36AD6D8B684" ma:contentTypeVersion="13" ma:contentTypeDescription="Create a new document." ma:contentTypeScope="" ma:versionID="6392f8719cbe93b64825aa8aca3c4917">
  <xsd:schema xmlns:xsd="http://www.w3.org/2001/XMLSchema" xmlns:xs="http://www.w3.org/2001/XMLSchema" xmlns:p="http://schemas.microsoft.com/office/2006/metadata/properties" xmlns:ns3="3419e837-75ee-4790-acc3-5f19a082db3f" xmlns:ns4="9ffe2fae-7f9e-41d6-8a76-86fd2ba05685" targetNamespace="http://schemas.microsoft.com/office/2006/metadata/properties" ma:root="true" ma:fieldsID="c09fa19b88608c0fe9b7c10083998fc7" ns3:_="" ns4:_="">
    <xsd:import namespace="3419e837-75ee-4790-acc3-5f19a082db3f"/>
    <xsd:import namespace="9ffe2fae-7f9e-41d6-8a76-86fd2ba0568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19e837-75ee-4790-acc3-5f19a082db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fe2fae-7f9e-41d6-8a76-86fd2ba0568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138E46-DC54-4777-A00A-B3889EAA453E}">
  <ds:schemaRefs>
    <ds:schemaRef ds:uri="http://schemas.microsoft.com/sharepoint/v3/contenttype/forms"/>
  </ds:schemaRefs>
</ds:datastoreItem>
</file>

<file path=customXml/itemProps2.xml><?xml version="1.0" encoding="utf-8"?>
<ds:datastoreItem xmlns:ds="http://schemas.openxmlformats.org/officeDocument/2006/customXml" ds:itemID="{E222A96E-DCD3-4DA5-9337-009FCD2BE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19e837-75ee-4790-acc3-5f19a082db3f"/>
    <ds:schemaRef ds:uri="9ffe2fae-7f9e-41d6-8a76-86fd2ba056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83ADFC-CAD3-4874-94DE-1168D6DEF30A}">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3419e837-75ee-4790-acc3-5f19a082db3f"/>
    <ds:schemaRef ds:uri="9ffe2fae-7f9e-41d6-8a76-86fd2ba0568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28471</TotalTime>
  <Words>1490</Words>
  <Application>Microsoft Office PowerPoint</Application>
  <PresentationFormat>Widescreen</PresentationFormat>
  <Paragraphs>175</Paragraphs>
  <Slides>20</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Abadi</vt:lpstr>
      <vt:lpstr>Arial</vt:lpstr>
      <vt:lpstr>Calibri</vt:lpstr>
      <vt:lpstr>Calibri Light</vt:lpstr>
      <vt:lpstr>Century Gothic</vt:lpstr>
      <vt:lpstr>Lato</vt:lpstr>
      <vt:lpstr>Lucida Sans</vt:lpstr>
      <vt:lpstr>Proxima Nova</vt:lpstr>
      <vt:lpstr>Symbol</vt:lpstr>
      <vt:lpstr>Verdana</vt:lpstr>
      <vt:lpstr>Wingdings</vt:lpstr>
      <vt:lpstr>ATPC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ATPC Team Meeting Update  Nadia 04 May 2020</dc:title>
  <dc:creator>Nadia H</dc:creator>
  <cp:lastModifiedBy>Mahlet Girma</cp:lastModifiedBy>
  <cp:revision>180</cp:revision>
  <dcterms:created xsi:type="dcterms:W3CDTF">2020-05-04T06:53:11Z</dcterms:created>
  <dcterms:modified xsi:type="dcterms:W3CDTF">2022-04-25T10:34:14Z</dcterms:modified>
</cp:coreProperties>
</file>