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676" r:id="rId3"/>
    <p:sldId id="257" r:id="rId4"/>
    <p:sldId id="1332" r:id="rId5"/>
    <p:sldId id="1333" r:id="rId6"/>
    <p:sldId id="1334" r:id="rId7"/>
    <p:sldId id="677" r:id="rId8"/>
    <p:sldId id="685" r:id="rId9"/>
    <p:sldId id="496" r:id="rId10"/>
    <p:sldId id="497" r:id="rId11"/>
    <p:sldId id="1335" r:id="rId12"/>
    <p:sldId id="696" r:id="rId13"/>
    <p:sldId id="312" r:id="rId14"/>
    <p:sldId id="698" r:id="rId15"/>
    <p:sldId id="701" r:id="rId16"/>
    <p:sldId id="326" r:id="rId17"/>
    <p:sldId id="674" r:id="rId18"/>
    <p:sldId id="1331" r:id="rId19"/>
    <p:sldId id="293" r:id="rId20"/>
    <p:sldId id="1336"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fy Ogo" initials="IO" lastIdx="4" clrIdx="0">
    <p:extLst>
      <p:ext uri="{19B8F6BF-5375-455C-9EA6-DF929625EA0E}">
        <p15:presenceInfo xmlns:p15="http://schemas.microsoft.com/office/powerpoint/2012/main" userId="Ify O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71" autoAdjust="0"/>
    <p:restoredTop sz="94660"/>
  </p:normalViewPr>
  <p:slideViewPr>
    <p:cSldViewPr snapToGrid="0">
      <p:cViewPr varScale="1">
        <p:scale>
          <a:sx n="63" d="100"/>
          <a:sy n="63" d="100"/>
        </p:scale>
        <p:origin x="5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34124-2381-47D3-A51D-FBDEBDBB249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CA"/>
        </a:p>
      </dgm:t>
    </dgm:pt>
    <dgm:pt modelId="{EA2977DA-7527-41C3-8171-8478391C2E1E}">
      <dgm:prSet phldrT="[Text]" custT="1"/>
      <dgm:spPr>
        <a:solidFill>
          <a:schemeClr val="accent6">
            <a:lumMod val="60000"/>
            <a:lumOff val="40000"/>
          </a:schemeClr>
        </a:solidFill>
        <a:ln>
          <a:solidFill>
            <a:schemeClr val="accent6">
              <a:lumMod val="40000"/>
              <a:lumOff val="60000"/>
            </a:schemeClr>
          </a:solidFill>
        </a:ln>
      </dgm:spPr>
      <dgm:t>
        <a:bodyPr/>
        <a:lstStyle/>
        <a:p>
          <a:pPr>
            <a:buFont typeface="Calibri" panose="020F0502020204030204" pitchFamily="34" charset="0"/>
            <a:buChar char="-"/>
          </a:pPr>
          <a:r>
            <a:rPr lang="fr-FR" sz="2400" dirty="0"/>
            <a:t>Accès à des marchés plus larges</a:t>
          </a:r>
          <a:endParaRPr lang="en-CA" sz="2400" dirty="0"/>
        </a:p>
      </dgm:t>
    </dgm:pt>
    <dgm:pt modelId="{879D35A1-3867-4E64-8E85-49B968965599}" type="parTrans" cxnId="{FD8FFB62-1B46-4F15-A8A0-D3678F8E3307}">
      <dgm:prSet/>
      <dgm:spPr/>
      <dgm:t>
        <a:bodyPr/>
        <a:lstStyle/>
        <a:p>
          <a:endParaRPr lang="en-CA" sz="1600"/>
        </a:p>
      </dgm:t>
    </dgm:pt>
    <dgm:pt modelId="{D59E051A-85B2-4144-817F-8FC1A000251E}" type="sibTrans" cxnId="{FD8FFB62-1B46-4F15-A8A0-D3678F8E3307}">
      <dgm:prSet custT="1"/>
      <dgm:spPr/>
      <dgm:t>
        <a:bodyPr/>
        <a:lstStyle/>
        <a:p>
          <a:endParaRPr lang="en-CA" sz="2400"/>
        </a:p>
      </dgm:t>
    </dgm:pt>
    <dgm:pt modelId="{2BB42588-FA14-478A-9F7F-A8732C0C736F}">
      <dgm:prSet custT="1"/>
      <dgm:spPr>
        <a:solidFill>
          <a:schemeClr val="accent2">
            <a:lumMod val="40000"/>
            <a:lumOff val="60000"/>
          </a:schemeClr>
        </a:solidFill>
      </dgm:spPr>
      <dgm:t>
        <a:bodyPr/>
        <a:lstStyle/>
        <a:p>
          <a:r>
            <a:rPr lang="en-GB" sz="2400" dirty="0">
              <a:latin typeface="Calibri" panose="020F0502020204030204" pitchFamily="34" charset="0"/>
              <a:cs typeface="Times New Roman" panose="02020603050405020304" pitchFamily="18" charset="0"/>
            </a:rPr>
            <a:t>Des </a:t>
          </a:r>
          <a:r>
            <a:rPr lang="en-GB" sz="2400" dirty="0" err="1">
              <a:latin typeface="Calibri" panose="020F0502020204030204" pitchFamily="34" charset="0"/>
              <a:cs typeface="Times New Roman" panose="02020603050405020304" pitchFamily="18" charset="0"/>
            </a:rPr>
            <a:t>investissements</a:t>
          </a:r>
          <a:r>
            <a:rPr lang="en-GB" sz="2400" dirty="0">
              <a:latin typeface="Calibri" panose="020F0502020204030204" pitchFamily="34" charset="0"/>
              <a:cs typeface="Times New Roman" panose="02020603050405020304" pitchFamily="18" charset="0"/>
            </a:rPr>
            <a:t> plus </a:t>
          </a:r>
          <a:r>
            <a:rPr lang="en-GB" sz="2400" dirty="0" err="1">
              <a:latin typeface="Calibri" panose="020F0502020204030204" pitchFamily="34" charset="0"/>
              <a:cs typeface="Times New Roman" panose="02020603050405020304" pitchFamily="18" charset="0"/>
            </a:rPr>
            <a:t>rentables</a:t>
          </a:r>
          <a:endParaRPr lang="en-CA" sz="2400" dirty="0">
            <a:latin typeface="Calibri" panose="020F0502020204030204" pitchFamily="34" charset="0"/>
            <a:ea typeface="Calibri" panose="020F0502020204030204" pitchFamily="34" charset="0"/>
            <a:cs typeface="Times New Roman" panose="02020603050405020304" pitchFamily="18" charset="0"/>
          </a:endParaRPr>
        </a:p>
      </dgm:t>
    </dgm:pt>
    <dgm:pt modelId="{DB4CAD16-32A4-493A-B578-959E83B3BABA}" type="parTrans" cxnId="{41CDA462-1141-48D9-833E-C0E92EBDD491}">
      <dgm:prSet/>
      <dgm:spPr/>
      <dgm:t>
        <a:bodyPr/>
        <a:lstStyle/>
        <a:p>
          <a:endParaRPr lang="en-CA" sz="1600"/>
        </a:p>
      </dgm:t>
    </dgm:pt>
    <dgm:pt modelId="{6794E09B-57D7-45C0-A136-853C3DEEFEE1}" type="sibTrans" cxnId="{41CDA462-1141-48D9-833E-C0E92EBDD491}">
      <dgm:prSet custT="1"/>
      <dgm:spPr/>
      <dgm:t>
        <a:bodyPr/>
        <a:lstStyle/>
        <a:p>
          <a:endParaRPr lang="en-CA" sz="2400"/>
        </a:p>
      </dgm:t>
    </dgm:pt>
    <dgm:pt modelId="{610E6211-DA37-4AD3-B659-131B8DB5382D}">
      <dgm:prSet custT="1"/>
      <dgm:spPr>
        <a:solidFill>
          <a:schemeClr val="accent5">
            <a:lumMod val="40000"/>
            <a:lumOff val="60000"/>
          </a:schemeClr>
        </a:solidFill>
      </dgm:spPr>
      <dgm:t>
        <a:bodyPr/>
        <a:lstStyle/>
        <a:p>
          <a:r>
            <a:rPr lang="en-GB" sz="2400" dirty="0" err="1">
              <a:latin typeface="Calibri" panose="020F0502020204030204" pitchFamily="34" charset="0"/>
              <a:cs typeface="Times New Roman" panose="02020603050405020304" pitchFamily="18" charset="0"/>
            </a:rPr>
            <a:t>Favorise</a:t>
          </a:r>
          <a:r>
            <a:rPr lang="en-GB" sz="2400" dirty="0">
              <a:latin typeface="Calibri" panose="020F0502020204030204" pitchFamily="34" charset="0"/>
              <a:cs typeface="Times New Roman" panose="02020603050405020304" pitchFamily="18" charset="0"/>
            </a:rPr>
            <a:t> </a:t>
          </a:r>
          <a:r>
            <a:rPr lang="en-GB" sz="2400" dirty="0" err="1">
              <a:latin typeface="Calibri" panose="020F0502020204030204" pitchFamily="34" charset="0"/>
              <a:cs typeface="Times New Roman" panose="02020603050405020304" pitchFamily="18" charset="0"/>
            </a:rPr>
            <a:t>l'industrialisation</a:t>
          </a:r>
          <a:endParaRPr lang="en-CA" sz="2400" dirty="0">
            <a:latin typeface="Calibri" panose="020F0502020204030204" pitchFamily="34" charset="0"/>
            <a:ea typeface="Calibri" panose="020F0502020204030204" pitchFamily="34" charset="0"/>
            <a:cs typeface="Times New Roman" panose="02020603050405020304" pitchFamily="18" charset="0"/>
          </a:endParaRPr>
        </a:p>
      </dgm:t>
    </dgm:pt>
    <dgm:pt modelId="{045107A1-B148-482F-B077-6B65F9810466}" type="parTrans" cxnId="{B1710307-DED8-433F-9EDD-7AB3F2A15B5A}">
      <dgm:prSet/>
      <dgm:spPr/>
      <dgm:t>
        <a:bodyPr/>
        <a:lstStyle/>
        <a:p>
          <a:endParaRPr lang="en-CA" sz="1600"/>
        </a:p>
      </dgm:t>
    </dgm:pt>
    <dgm:pt modelId="{7340450E-6149-44A4-A9A0-5D61325BFDE2}" type="sibTrans" cxnId="{B1710307-DED8-433F-9EDD-7AB3F2A15B5A}">
      <dgm:prSet custT="1"/>
      <dgm:spPr/>
      <dgm:t>
        <a:bodyPr/>
        <a:lstStyle/>
        <a:p>
          <a:endParaRPr lang="en-CA" sz="2400"/>
        </a:p>
      </dgm:t>
    </dgm:pt>
    <dgm:pt modelId="{8CB86311-6391-494E-927C-4CB7096053B0}">
      <dgm:prSet custT="1"/>
      <dgm:spPr>
        <a:solidFill>
          <a:srgbClr val="7030A0"/>
        </a:solidFill>
      </dgm:spPr>
      <dgm:t>
        <a:bodyPr/>
        <a:lstStyle/>
        <a:p>
          <a:r>
            <a:rPr lang="en-GB" sz="2400" b="0" i="0" dirty="0" err="1"/>
            <a:t>Élargissement</a:t>
          </a:r>
          <a:r>
            <a:rPr lang="en-GB" sz="2400" b="0" i="0" dirty="0"/>
            <a:t> des </a:t>
          </a:r>
          <a:r>
            <a:rPr lang="en-GB" sz="2400" b="0" i="0" dirty="0" err="1"/>
            <a:t>secteurs</a:t>
          </a:r>
          <a:endParaRPr lang="en-CA" sz="2400" dirty="0">
            <a:latin typeface="Calibri" panose="020F0502020204030204" pitchFamily="34" charset="0"/>
            <a:ea typeface="Calibri" panose="020F0502020204030204" pitchFamily="34" charset="0"/>
            <a:cs typeface="Times New Roman" panose="02020603050405020304" pitchFamily="18" charset="0"/>
          </a:endParaRPr>
        </a:p>
      </dgm:t>
    </dgm:pt>
    <dgm:pt modelId="{236D756B-C423-41E2-B079-D85E29395ACF}" type="parTrans" cxnId="{5FE9AE00-882D-4316-BDDB-6F0CF5B23677}">
      <dgm:prSet/>
      <dgm:spPr/>
      <dgm:t>
        <a:bodyPr/>
        <a:lstStyle/>
        <a:p>
          <a:endParaRPr lang="en-CA" sz="1600"/>
        </a:p>
      </dgm:t>
    </dgm:pt>
    <dgm:pt modelId="{76DCC7FB-AC19-42FC-ACAF-46029052B175}" type="sibTrans" cxnId="{5FE9AE00-882D-4316-BDDB-6F0CF5B23677}">
      <dgm:prSet custT="1"/>
      <dgm:spPr/>
      <dgm:t>
        <a:bodyPr/>
        <a:lstStyle/>
        <a:p>
          <a:endParaRPr lang="en-CA" sz="2400"/>
        </a:p>
      </dgm:t>
    </dgm:pt>
    <dgm:pt modelId="{2C05B9B8-1C6A-441D-BF54-031FB66C7EAB}">
      <dgm:prSet custT="1"/>
      <dgm:spPr/>
      <dgm:t>
        <a:bodyPr/>
        <a:lstStyle/>
        <a:p>
          <a:r>
            <a:rPr lang="fr-FR" sz="2400" dirty="0">
              <a:latin typeface="Calibri" panose="020F0502020204030204" pitchFamily="34" charset="0"/>
              <a:cs typeface="Times New Roman" panose="02020603050405020304" pitchFamily="18" charset="0"/>
            </a:rPr>
            <a:t>Développer des chaînes de valeur régionales</a:t>
          </a:r>
          <a:endParaRPr lang="en-CA" sz="2400" dirty="0">
            <a:latin typeface="Calibri" panose="020F0502020204030204" pitchFamily="34" charset="0"/>
            <a:ea typeface="Calibri" panose="020F0502020204030204" pitchFamily="34" charset="0"/>
            <a:cs typeface="Times New Roman" panose="02020603050405020304" pitchFamily="18" charset="0"/>
          </a:endParaRPr>
        </a:p>
      </dgm:t>
    </dgm:pt>
    <dgm:pt modelId="{EFB9DCF8-3ACA-4D22-ABA5-CA32B19CB493}" type="parTrans" cxnId="{4A14A24F-85A3-477C-A935-46340FD0E1B9}">
      <dgm:prSet/>
      <dgm:spPr/>
      <dgm:t>
        <a:bodyPr/>
        <a:lstStyle/>
        <a:p>
          <a:endParaRPr lang="en-CA" sz="1600"/>
        </a:p>
      </dgm:t>
    </dgm:pt>
    <dgm:pt modelId="{F9D3D49E-DD46-4EC8-B7A7-5673863E2766}" type="sibTrans" cxnId="{4A14A24F-85A3-477C-A935-46340FD0E1B9}">
      <dgm:prSet/>
      <dgm:spPr/>
      <dgm:t>
        <a:bodyPr/>
        <a:lstStyle/>
        <a:p>
          <a:endParaRPr lang="en-CA" sz="1600"/>
        </a:p>
      </dgm:t>
    </dgm:pt>
    <dgm:pt modelId="{4E67085D-5966-427D-B24B-5643C4D22157}" type="pres">
      <dgm:prSet presAssocID="{E8D34124-2381-47D3-A51D-FBDEBDBB2490}" presName="outerComposite" presStyleCnt="0">
        <dgm:presLayoutVars>
          <dgm:chMax val="5"/>
          <dgm:dir/>
          <dgm:resizeHandles val="exact"/>
        </dgm:presLayoutVars>
      </dgm:prSet>
      <dgm:spPr/>
    </dgm:pt>
    <dgm:pt modelId="{E98B72CD-88F6-4C1C-BA26-C7AA1B897803}" type="pres">
      <dgm:prSet presAssocID="{E8D34124-2381-47D3-A51D-FBDEBDBB2490}" presName="dummyMaxCanvas" presStyleCnt="0">
        <dgm:presLayoutVars/>
      </dgm:prSet>
      <dgm:spPr/>
    </dgm:pt>
    <dgm:pt modelId="{42E77350-7D9A-4116-B211-2E74CFD2C640}" type="pres">
      <dgm:prSet presAssocID="{E8D34124-2381-47D3-A51D-FBDEBDBB2490}" presName="FiveNodes_1" presStyleLbl="node1" presStyleIdx="0" presStyleCnt="5">
        <dgm:presLayoutVars>
          <dgm:bulletEnabled val="1"/>
        </dgm:presLayoutVars>
      </dgm:prSet>
      <dgm:spPr/>
    </dgm:pt>
    <dgm:pt modelId="{64C641F5-366E-49C5-90B1-1462CF0CAAFE}" type="pres">
      <dgm:prSet presAssocID="{E8D34124-2381-47D3-A51D-FBDEBDBB2490}" presName="FiveNodes_2" presStyleLbl="node1" presStyleIdx="1" presStyleCnt="5">
        <dgm:presLayoutVars>
          <dgm:bulletEnabled val="1"/>
        </dgm:presLayoutVars>
      </dgm:prSet>
      <dgm:spPr/>
    </dgm:pt>
    <dgm:pt modelId="{3FC28E2E-DD7E-4148-B18B-B1C114B1197E}" type="pres">
      <dgm:prSet presAssocID="{E8D34124-2381-47D3-A51D-FBDEBDBB2490}" presName="FiveNodes_3" presStyleLbl="node1" presStyleIdx="2" presStyleCnt="5">
        <dgm:presLayoutVars>
          <dgm:bulletEnabled val="1"/>
        </dgm:presLayoutVars>
      </dgm:prSet>
      <dgm:spPr/>
    </dgm:pt>
    <dgm:pt modelId="{D44EDF73-1B45-453B-B7BB-53D385780714}" type="pres">
      <dgm:prSet presAssocID="{E8D34124-2381-47D3-A51D-FBDEBDBB2490}" presName="FiveNodes_4" presStyleLbl="node1" presStyleIdx="3" presStyleCnt="5">
        <dgm:presLayoutVars>
          <dgm:bulletEnabled val="1"/>
        </dgm:presLayoutVars>
      </dgm:prSet>
      <dgm:spPr/>
    </dgm:pt>
    <dgm:pt modelId="{4468C85C-103B-45C0-BC72-0DD63DDEE5A1}" type="pres">
      <dgm:prSet presAssocID="{E8D34124-2381-47D3-A51D-FBDEBDBB2490}" presName="FiveNodes_5" presStyleLbl="node1" presStyleIdx="4" presStyleCnt="5">
        <dgm:presLayoutVars>
          <dgm:bulletEnabled val="1"/>
        </dgm:presLayoutVars>
      </dgm:prSet>
      <dgm:spPr/>
    </dgm:pt>
    <dgm:pt modelId="{38DBD7E6-230A-4B4F-891F-DDB59D975D58}" type="pres">
      <dgm:prSet presAssocID="{E8D34124-2381-47D3-A51D-FBDEBDBB2490}" presName="FiveConn_1-2" presStyleLbl="fgAccFollowNode1" presStyleIdx="0" presStyleCnt="4">
        <dgm:presLayoutVars>
          <dgm:bulletEnabled val="1"/>
        </dgm:presLayoutVars>
      </dgm:prSet>
      <dgm:spPr/>
    </dgm:pt>
    <dgm:pt modelId="{00218023-4153-479A-9B7F-A6D20E7E8D8A}" type="pres">
      <dgm:prSet presAssocID="{E8D34124-2381-47D3-A51D-FBDEBDBB2490}" presName="FiveConn_2-3" presStyleLbl="fgAccFollowNode1" presStyleIdx="1" presStyleCnt="4">
        <dgm:presLayoutVars>
          <dgm:bulletEnabled val="1"/>
        </dgm:presLayoutVars>
      </dgm:prSet>
      <dgm:spPr/>
    </dgm:pt>
    <dgm:pt modelId="{BF90149D-5B1F-44DC-8287-8AA088DB8D49}" type="pres">
      <dgm:prSet presAssocID="{E8D34124-2381-47D3-A51D-FBDEBDBB2490}" presName="FiveConn_3-4" presStyleLbl="fgAccFollowNode1" presStyleIdx="2" presStyleCnt="4">
        <dgm:presLayoutVars>
          <dgm:bulletEnabled val="1"/>
        </dgm:presLayoutVars>
      </dgm:prSet>
      <dgm:spPr/>
    </dgm:pt>
    <dgm:pt modelId="{3F5F783F-EFCC-4D0E-A10C-3946CC82C6EA}" type="pres">
      <dgm:prSet presAssocID="{E8D34124-2381-47D3-A51D-FBDEBDBB2490}" presName="FiveConn_4-5" presStyleLbl="fgAccFollowNode1" presStyleIdx="3" presStyleCnt="4">
        <dgm:presLayoutVars>
          <dgm:bulletEnabled val="1"/>
        </dgm:presLayoutVars>
      </dgm:prSet>
      <dgm:spPr/>
    </dgm:pt>
    <dgm:pt modelId="{58C594F0-0713-4835-A0C1-630B592C1106}" type="pres">
      <dgm:prSet presAssocID="{E8D34124-2381-47D3-A51D-FBDEBDBB2490}" presName="FiveNodes_1_text" presStyleLbl="node1" presStyleIdx="4" presStyleCnt="5">
        <dgm:presLayoutVars>
          <dgm:bulletEnabled val="1"/>
        </dgm:presLayoutVars>
      </dgm:prSet>
      <dgm:spPr/>
    </dgm:pt>
    <dgm:pt modelId="{0C3548AF-C0A7-4450-B77C-BCAE1EFFF25D}" type="pres">
      <dgm:prSet presAssocID="{E8D34124-2381-47D3-A51D-FBDEBDBB2490}" presName="FiveNodes_2_text" presStyleLbl="node1" presStyleIdx="4" presStyleCnt="5">
        <dgm:presLayoutVars>
          <dgm:bulletEnabled val="1"/>
        </dgm:presLayoutVars>
      </dgm:prSet>
      <dgm:spPr/>
    </dgm:pt>
    <dgm:pt modelId="{F6500914-67C0-4294-9F21-C4511063879B}" type="pres">
      <dgm:prSet presAssocID="{E8D34124-2381-47D3-A51D-FBDEBDBB2490}" presName="FiveNodes_3_text" presStyleLbl="node1" presStyleIdx="4" presStyleCnt="5">
        <dgm:presLayoutVars>
          <dgm:bulletEnabled val="1"/>
        </dgm:presLayoutVars>
      </dgm:prSet>
      <dgm:spPr/>
    </dgm:pt>
    <dgm:pt modelId="{252CF613-1F88-4965-A4F9-8A4292EEC66E}" type="pres">
      <dgm:prSet presAssocID="{E8D34124-2381-47D3-A51D-FBDEBDBB2490}" presName="FiveNodes_4_text" presStyleLbl="node1" presStyleIdx="4" presStyleCnt="5">
        <dgm:presLayoutVars>
          <dgm:bulletEnabled val="1"/>
        </dgm:presLayoutVars>
      </dgm:prSet>
      <dgm:spPr/>
    </dgm:pt>
    <dgm:pt modelId="{443B4B33-B69D-4C4A-8180-365A326EEB11}" type="pres">
      <dgm:prSet presAssocID="{E8D34124-2381-47D3-A51D-FBDEBDBB2490}" presName="FiveNodes_5_text" presStyleLbl="node1" presStyleIdx="4" presStyleCnt="5">
        <dgm:presLayoutVars>
          <dgm:bulletEnabled val="1"/>
        </dgm:presLayoutVars>
      </dgm:prSet>
      <dgm:spPr/>
    </dgm:pt>
  </dgm:ptLst>
  <dgm:cxnLst>
    <dgm:cxn modelId="{5FE9AE00-882D-4316-BDDB-6F0CF5B23677}" srcId="{E8D34124-2381-47D3-A51D-FBDEBDBB2490}" destId="{8CB86311-6391-494E-927C-4CB7096053B0}" srcOrd="3" destOrd="0" parTransId="{236D756B-C423-41E2-B079-D85E29395ACF}" sibTransId="{76DCC7FB-AC19-42FC-ACAF-46029052B175}"/>
    <dgm:cxn modelId="{89D4AF00-6276-443D-BADE-1585DFF126D5}" type="presOf" srcId="{8CB86311-6391-494E-927C-4CB7096053B0}" destId="{D44EDF73-1B45-453B-B7BB-53D385780714}" srcOrd="0" destOrd="0" presId="urn:microsoft.com/office/officeart/2005/8/layout/vProcess5"/>
    <dgm:cxn modelId="{B1710307-DED8-433F-9EDD-7AB3F2A15B5A}" srcId="{E8D34124-2381-47D3-A51D-FBDEBDBB2490}" destId="{610E6211-DA37-4AD3-B659-131B8DB5382D}" srcOrd="2" destOrd="0" parTransId="{045107A1-B148-482F-B077-6B65F9810466}" sibTransId="{7340450E-6149-44A4-A9A0-5D61325BFDE2}"/>
    <dgm:cxn modelId="{40AB1F15-4061-44F4-8835-8A36FFE7FCA6}" type="presOf" srcId="{2BB42588-FA14-478A-9F7F-A8732C0C736F}" destId="{64C641F5-366E-49C5-90B1-1462CF0CAAFE}" srcOrd="0" destOrd="0" presId="urn:microsoft.com/office/officeart/2005/8/layout/vProcess5"/>
    <dgm:cxn modelId="{35E2251D-CE2F-4E49-8644-492D4B24AB5E}" type="presOf" srcId="{76DCC7FB-AC19-42FC-ACAF-46029052B175}" destId="{3F5F783F-EFCC-4D0E-A10C-3946CC82C6EA}" srcOrd="0" destOrd="0" presId="urn:microsoft.com/office/officeart/2005/8/layout/vProcess5"/>
    <dgm:cxn modelId="{84925623-3851-4EF8-8810-35E8219EFB11}" type="presOf" srcId="{7340450E-6149-44A4-A9A0-5D61325BFDE2}" destId="{BF90149D-5B1F-44DC-8287-8AA088DB8D49}" srcOrd="0" destOrd="0" presId="urn:microsoft.com/office/officeart/2005/8/layout/vProcess5"/>
    <dgm:cxn modelId="{36B3AB25-C402-4A6A-B8BE-A1229A03A444}" type="presOf" srcId="{2BB42588-FA14-478A-9F7F-A8732C0C736F}" destId="{0C3548AF-C0A7-4450-B77C-BCAE1EFFF25D}" srcOrd="1" destOrd="0" presId="urn:microsoft.com/office/officeart/2005/8/layout/vProcess5"/>
    <dgm:cxn modelId="{159DAE36-9008-41F2-80A7-DBECD3314E08}" type="presOf" srcId="{6794E09B-57D7-45C0-A136-853C3DEEFEE1}" destId="{00218023-4153-479A-9B7F-A6D20E7E8D8A}" srcOrd="0" destOrd="0" presId="urn:microsoft.com/office/officeart/2005/8/layout/vProcess5"/>
    <dgm:cxn modelId="{41CDA462-1141-48D9-833E-C0E92EBDD491}" srcId="{E8D34124-2381-47D3-A51D-FBDEBDBB2490}" destId="{2BB42588-FA14-478A-9F7F-A8732C0C736F}" srcOrd="1" destOrd="0" parTransId="{DB4CAD16-32A4-493A-B578-959E83B3BABA}" sibTransId="{6794E09B-57D7-45C0-A136-853C3DEEFEE1}"/>
    <dgm:cxn modelId="{41D9B762-A436-4155-9A76-F5EB6C06EE60}" type="presOf" srcId="{D59E051A-85B2-4144-817F-8FC1A000251E}" destId="{38DBD7E6-230A-4B4F-891F-DDB59D975D58}" srcOrd="0" destOrd="0" presId="urn:microsoft.com/office/officeart/2005/8/layout/vProcess5"/>
    <dgm:cxn modelId="{FD8FFB62-1B46-4F15-A8A0-D3678F8E3307}" srcId="{E8D34124-2381-47D3-A51D-FBDEBDBB2490}" destId="{EA2977DA-7527-41C3-8171-8478391C2E1E}" srcOrd="0" destOrd="0" parTransId="{879D35A1-3867-4E64-8E85-49B968965599}" sibTransId="{D59E051A-85B2-4144-817F-8FC1A000251E}"/>
    <dgm:cxn modelId="{BD4EB263-EEA2-4BCD-80B5-9FD6EBF625A5}" type="presOf" srcId="{EA2977DA-7527-41C3-8171-8478391C2E1E}" destId="{58C594F0-0713-4835-A0C1-630B592C1106}" srcOrd="1" destOrd="0" presId="urn:microsoft.com/office/officeart/2005/8/layout/vProcess5"/>
    <dgm:cxn modelId="{B4AE454C-75F7-4902-844B-640963254467}" type="presOf" srcId="{2C05B9B8-1C6A-441D-BF54-031FB66C7EAB}" destId="{443B4B33-B69D-4C4A-8180-365A326EEB11}" srcOrd="1" destOrd="0" presId="urn:microsoft.com/office/officeart/2005/8/layout/vProcess5"/>
    <dgm:cxn modelId="{4A14A24F-85A3-477C-A935-46340FD0E1B9}" srcId="{E8D34124-2381-47D3-A51D-FBDEBDBB2490}" destId="{2C05B9B8-1C6A-441D-BF54-031FB66C7EAB}" srcOrd="4" destOrd="0" parTransId="{EFB9DCF8-3ACA-4D22-ABA5-CA32B19CB493}" sibTransId="{F9D3D49E-DD46-4EC8-B7A7-5673863E2766}"/>
    <dgm:cxn modelId="{BB3D4783-4471-4C34-A910-CE5E3046E78C}" type="presOf" srcId="{EA2977DA-7527-41C3-8171-8478391C2E1E}" destId="{42E77350-7D9A-4116-B211-2E74CFD2C640}" srcOrd="0" destOrd="0" presId="urn:microsoft.com/office/officeart/2005/8/layout/vProcess5"/>
    <dgm:cxn modelId="{006F8C8A-50B9-496B-9534-3491D4252987}" type="presOf" srcId="{2C05B9B8-1C6A-441D-BF54-031FB66C7EAB}" destId="{4468C85C-103B-45C0-BC72-0DD63DDEE5A1}" srcOrd="0" destOrd="0" presId="urn:microsoft.com/office/officeart/2005/8/layout/vProcess5"/>
    <dgm:cxn modelId="{7DD386B2-CDEE-4E36-9342-71D6CC2C752F}" type="presOf" srcId="{8CB86311-6391-494E-927C-4CB7096053B0}" destId="{252CF613-1F88-4965-A4F9-8A4292EEC66E}" srcOrd="1" destOrd="0" presId="urn:microsoft.com/office/officeart/2005/8/layout/vProcess5"/>
    <dgm:cxn modelId="{028B53D8-0BBA-4113-813C-E475F9F1B708}" type="presOf" srcId="{610E6211-DA37-4AD3-B659-131B8DB5382D}" destId="{3FC28E2E-DD7E-4148-B18B-B1C114B1197E}" srcOrd="0" destOrd="0" presId="urn:microsoft.com/office/officeart/2005/8/layout/vProcess5"/>
    <dgm:cxn modelId="{B01216F2-70FB-482B-B5D8-F020E0A7BCDD}" type="presOf" srcId="{610E6211-DA37-4AD3-B659-131B8DB5382D}" destId="{F6500914-67C0-4294-9F21-C4511063879B}" srcOrd="1" destOrd="0" presId="urn:microsoft.com/office/officeart/2005/8/layout/vProcess5"/>
    <dgm:cxn modelId="{00AD21F7-A21A-41F7-AE82-349CDBF7E9F7}" type="presOf" srcId="{E8D34124-2381-47D3-A51D-FBDEBDBB2490}" destId="{4E67085D-5966-427D-B24B-5643C4D22157}" srcOrd="0" destOrd="0" presId="urn:microsoft.com/office/officeart/2005/8/layout/vProcess5"/>
    <dgm:cxn modelId="{CDD9735C-BE0D-4721-9D0E-619D09C58AC8}" type="presParOf" srcId="{4E67085D-5966-427D-B24B-5643C4D22157}" destId="{E98B72CD-88F6-4C1C-BA26-C7AA1B897803}" srcOrd="0" destOrd="0" presId="urn:microsoft.com/office/officeart/2005/8/layout/vProcess5"/>
    <dgm:cxn modelId="{D23E6CA1-D235-4C8E-BE3C-F9ACAE3D0772}" type="presParOf" srcId="{4E67085D-5966-427D-B24B-5643C4D22157}" destId="{42E77350-7D9A-4116-B211-2E74CFD2C640}" srcOrd="1" destOrd="0" presId="urn:microsoft.com/office/officeart/2005/8/layout/vProcess5"/>
    <dgm:cxn modelId="{2F852253-538F-4010-AC30-02F8B5B75356}" type="presParOf" srcId="{4E67085D-5966-427D-B24B-5643C4D22157}" destId="{64C641F5-366E-49C5-90B1-1462CF0CAAFE}" srcOrd="2" destOrd="0" presId="urn:microsoft.com/office/officeart/2005/8/layout/vProcess5"/>
    <dgm:cxn modelId="{53DFADC9-34B7-4E8E-9D63-34B1D90D2C7B}" type="presParOf" srcId="{4E67085D-5966-427D-B24B-5643C4D22157}" destId="{3FC28E2E-DD7E-4148-B18B-B1C114B1197E}" srcOrd="3" destOrd="0" presId="urn:microsoft.com/office/officeart/2005/8/layout/vProcess5"/>
    <dgm:cxn modelId="{C7647085-7830-4D33-9A5E-6F9697F4AE68}" type="presParOf" srcId="{4E67085D-5966-427D-B24B-5643C4D22157}" destId="{D44EDF73-1B45-453B-B7BB-53D385780714}" srcOrd="4" destOrd="0" presId="urn:microsoft.com/office/officeart/2005/8/layout/vProcess5"/>
    <dgm:cxn modelId="{342241C6-C430-4789-B8EF-CCCA541025A1}" type="presParOf" srcId="{4E67085D-5966-427D-B24B-5643C4D22157}" destId="{4468C85C-103B-45C0-BC72-0DD63DDEE5A1}" srcOrd="5" destOrd="0" presId="urn:microsoft.com/office/officeart/2005/8/layout/vProcess5"/>
    <dgm:cxn modelId="{9A08B54E-DAE0-485F-A918-AABCCF65D73B}" type="presParOf" srcId="{4E67085D-5966-427D-B24B-5643C4D22157}" destId="{38DBD7E6-230A-4B4F-891F-DDB59D975D58}" srcOrd="6" destOrd="0" presId="urn:microsoft.com/office/officeart/2005/8/layout/vProcess5"/>
    <dgm:cxn modelId="{994A8DFD-FF23-4A82-ABED-4A97872B6548}" type="presParOf" srcId="{4E67085D-5966-427D-B24B-5643C4D22157}" destId="{00218023-4153-479A-9B7F-A6D20E7E8D8A}" srcOrd="7" destOrd="0" presId="urn:microsoft.com/office/officeart/2005/8/layout/vProcess5"/>
    <dgm:cxn modelId="{F3C21F9D-71ED-4E56-9606-F1476EC0DA9C}" type="presParOf" srcId="{4E67085D-5966-427D-B24B-5643C4D22157}" destId="{BF90149D-5B1F-44DC-8287-8AA088DB8D49}" srcOrd="8" destOrd="0" presId="urn:microsoft.com/office/officeart/2005/8/layout/vProcess5"/>
    <dgm:cxn modelId="{D2F1FA82-564D-431A-87E1-94A59BA4E23D}" type="presParOf" srcId="{4E67085D-5966-427D-B24B-5643C4D22157}" destId="{3F5F783F-EFCC-4D0E-A10C-3946CC82C6EA}" srcOrd="9" destOrd="0" presId="urn:microsoft.com/office/officeart/2005/8/layout/vProcess5"/>
    <dgm:cxn modelId="{A2CF65D0-E43D-4B6E-BE95-E5BE261069A8}" type="presParOf" srcId="{4E67085D-5966-427D-B24B-5643C4D22157}" destId="{58C594F0-0713-4835-A0C1-630B592C1106}" srcOrd="10" destOrd="0" presId="urn:microsoft.com/office/officeart/2005/8/layout/vProcess5"/>
    <dgm:cxn modelId="{9D4E4934-96EF-4AE9-B7B9-63CC2D4C1609}" type="presParOf" srcId="{4E67085D-5966-427D-B24B-5643C4D22157}" destId="{0C3548AF-C0A7-4450-B77C-BCAE1EFFF25D}" srcOrd="11" destOrd="0" presId="urn:microsoft.com/office/officeart/2005/8/layout/vProcess5"/>
    <dgm:cxn modelId="{35DC43A3-DABF-4619-8FB6-658217C46B7C}" type="presParOf" srcId="{4E67085D-5966-427D-B24B-5643C4D22157}" destId="{F6500914-67C0-4294-9F21-C4511063879B}" srcOrd="12" destOrd="0" presId="urn:microsoft.com/office/officeart/2005/8/layout/vProcess5"/>
    <dgm:cxn modelId="{A9E9E3D2-9FDA-4CB1-B5BB-2A988F30E4E3}" type="presParOf" srcId="{4E67085D-5966-427D-B24B-5643C4D22157}" destId="{252CF613-1F88-4965-A4F9-8A4292EEC66E}" srcOrd="13" destOrd="0" presId="urn:microsoft.com/office/officeart/2005/8/layout/vProcess5"/>
    <dgm:cxn modelId="{452639CD-5640-4748-B900-EF8753649602}" type="presParOf" srcId="{4E67085D-5966-427D-B24B-5643C4D22157}" destId="{443B4B33-B69D-4C4A-8180-365A326EEB1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300E5-1A90-4CE5-95C1-6EB532B745BA}" type="doc">
      <dgm:prSet loTypeId="urn:diagrams.loki3.com/BracketList" loCatId="list" qsTypeId="urn:microsoft.com/office/officeart/2005/8/quickstyle/simple2" qsCatId="simple" csTypeId="urn:microsoft.com/office/officeart/2005/8/colors/accent1_2" csCatId="accent1" phldr="1"/>
      <dgm:spPr/>
      <dgm:t>
        <a:bodyPr/>
        <a:lstStyle/>
        <a:p>
          <a:endParaRPr lang="en-CA"/>
        </a:p>
      </dgm:t>
    </dgm:pt>
    <dgm:pt modelId="{683CF8BB-C8ED-44F5-B869-15CDBCC4D207}">
      <dgm:prSet phldrT="[Text]" custT="1"/>
      <dgm:spPr/>
      <dgm:t>
        <a:bodyPr/>
        <a:lstStyle/>
        <a:p>
          <a:endParaRPr lang="en-CA" sz="2800" dirty="0"/>
        </a:p>
      </dgm:t>
    </dgm:pt>
    <dgm:pt modelId="{05858C44-CB44-4F44-A0E8-9EAA63941028}" type="parTrans" cxnId="{132ACE1F-9984-4E8D-9C30-0A6C2B93689E}">
      <dgm:prSet/>
      <dgm:spPr/>
      <dgm:t>
        <a:bodyPr/>
        <a:lstStyle/>
        <a:p>
          <a:endParaRPr lang="en-CA" sz="1050"/>
        </a:p>
      </dgm:t>
    </dgm:pt>
    <dgm:pt modelId="{F7B44B80-9B17-4549-8730-9F846F803F23}" type="sibTrans" cxnId="{132ACE1F-9984-4E8D-9C30-0A6C2B93689E}">
      <dgm:prSet/>
      <dgm:spPr/>
      <dgm:t>
        <a:bodyPr/>
        <a:lstStyle/>
        <a:p>
          <a:endParaRPr lang="en-CA" sz="1050"/>
        </a:p>
      </dgm:t>
    </dgm:pt>
    <dgm:pt modelId="{FB3617EC-3A8C-4A0A-AB3B-1BF4E3802795}">
      <dgm:prSet phldrT="[Text]" custT="1"/>
      <dgm:spPr/>
      <dgm:t>
        <a:bodyPr/>
        <a:lstStyle/>
        <a:p>
          <a:endParaRPr lang="en-CA" sz="2800" dirty="0"/>
        </a:p>
      </dgm:t>
    </dgm:pt>
    <dgm:pt modelId="{51CCA8F7-7034-49A9-9FC5-893D67E01752}" type="parTrans" cxnId="{AC98BB41-8FBF-43C3-83AA-D68747496779}">
      <dgm:prSet/>
      <dgm:spPr/>
      <dgm:t>
        <a:bodyPr/>
        <a:lstStyle/>
        <a:p>
          <a:endParaRPr lang="en-CA" sz="1050"/>
        </a:p>
      </dgm:t>
    </dgm:pt>
    <dgm:pt modelId="{C18C16D4-1CCF-4EB7-93CF-89B441C203BD}" type="sibTrans" cxnId="{AC98BB41-8FBF-43C3-83AA-D68747496779}">
      <dgm:prSet/>
      <dgm:spPr/>
      <dgm:t>
        <a:bodyPr/>
        <a:lstStyle/>
        <a:p>
          <a:endParaRPr lang="en-CA" sz="1050"/>
        </a:p>
      </dgm:t>
    </dgm:pt>
    <dgm:pt modelId="{959202A9-1EC7-44FE-92B2-5399D76F1BA4}">
      <dgm:prSet phldrT="[Text]" custT="1"/>
      <dgm:spPr>
        <a:solidFill>
          <a:schemeClr val="accent6">
            <a:lumMod val="60000"/>
            <a:lumOff val="40000"/>
          </a:schemeClr>
        </a:solidFill>
      </dgm:spPr>
      <dgm:t>
        <a:bodyPr/>
        <a:lstStyle/>
        <a:p>
          <a:pPr>
            <a:buNone/>
          </a:pPr>
          <a:r>
            <a:rPr lang="en-GB" sz="2800" dirty="0" err="1"/>
            <a:t>Sécurité</a:t>
          </a:r>
          <a:r>
            <a:rPr lang="en-GB" sz="2800" dirty="0"/>
            <a:t> </a:t>
          </a:r>
          <a:r>
            <a:rPr lang="en-GB" sz="2800" dirty="0" err="1"/>
            <a:t>alimentaire</a:t>
          </a:r>
          <a:endParaRPr lang="en-CA" sz="2800" dirty="0"/>
        </a:p>
      </dgm:t>
    </dgm:pt>
    <dgm:pt modelId="{FA2ED66C-3CF5-469F-918E-449372157B4B}" type="parTrans" cxnId="{CDA36EC9-34C7-4666-ADC1-3722D4C7F470}">
      <dgm:prSet/>
      <dgm:spPr/>
      <dgm:t>
        <a:bodyPr/>
        <a:lstStyle/>
        <a:p>
          <a:endParaRPr lang="en-CA" sz="1050"/>
        </a:p>
      </dgm:t>
    </dgm:pt>
    <dgm:pt modelId="{D34997D0-8DF5-4F1E-A40B-6C6FA7B8FBAA}" type="sibTrans" cxnId="{CDA36EC9-34C7-4666-ADC1-3722D4C7F470}">
      <dgm:prSet/>
      <dgm:spPr/>
      <dgm:t>
        <a:bodyPr/>
        <a:lstStyle/>
        <a:p>
          <a:endParaRPr lang="en-CA" sz="1050"/>
        </a:p>
      </dgm:t>
    </dgm:pt>
    <dgm:pt modelId="{714269F7-0C25-458C-BF6E-B8C2AC74F192}">
      <dgm:prSet phldrT="[Text]" custT="1"/>
      <dgm:spPr/>
      <dgm:t>
        <a:bodyPr/>
        <a:lstStyle/>
        <a:p>
          <a:endParaRPr lang="en-CA" sz="2800" dirty="0"/>
        </a:p>
      </dgm:t>
    </dgm:pt>
    <dgm:pt modelId="{40E7A627-E8D5-4083-A268-AEA1CA44EF94}" type="parTrans" cxnId="{C0DCC1CC-8714-49C4-BECE-163207AD442C}">
      <dgm:prSet/>
      <dgm:spPr/>
      <dgm:t>
        <a:bodyPr/>
        <a:lstStyle/>
        <a:p>
          <a:endParaRPr lang="en-CA" sz="1050"/>
        </a:p>
      </dgm:t>
    </dgm:pt>
    <dgm:pt modelId="{F2A14B2B-41FD-4949-BBD0-96EB1A996486}" type="sibTrans" cxnId="{C0DCC1CC-8714-49C4-BECE-163207AD442C}">
      <dgm:prSet/>
      <dgm:spPr/>
      <dgm:t>
        <a:bodyPr/>
        <a:lstStyle/>
        <a:p>
          <a:endParaRPr lang="en-CA" sz="1050"/>
        </a:p>
      </dgm:t>
    </dgm:pt>
    <dgm:pt modelId="{848DBD76-DEF7-4C5D-8539-01236E3481DA}">
      <dgm:prSet phldrT="[Text]" custT="1"/>
      <dgm:spPr>
        <a:solidFill>
          <a:schemeClr val="accent2">
            <a:lumMod val="75000"/>
          </a:schemeClr>
        </a:solidFill>
      </dgm:spPr>
      <dgm:t>
        <a:bodyPr/>
        <a:lstStyle/>
        <a:p>
          <a:pPr>
            <a:buNone/>
          </a:pPr>
          <a:r>
            <a:rPr lang="en-GB" sz="2800" dirty="0"/>
            <a:t>Une politique </a:t>
          </a:r>
          <a:r>
            <a:rPr lang="en-GB" sz="2800" dirty="0" err="1"/>
            <a:t>commerciale</a:t>
          </a:r>
          <a:r>
            <a:rPr lang="en-GB" sz="2800" dirty="0"/>
            <a:t> </a:t>
          </a:r>
          <a:r>
            <a:rPr lang="en-GB" sz="2800" dirty="0" err="1"/>
            <a:t>cohérente</a:t>
          </a:r>
          <a:endParaRPr lang="en-CA" sz="2800" dirty="0"/>
        </a:p>
      </dgm:t>
    </dgm:pt>
    <dgm:pt modelId="{881EA42C-A413-4FC1-955B-FF750B8290AC}" type="parTrans" cxnId="{834425E1-C1F2-4457-A735-D548E553C14A}">
      <dgm:prSet/>
      <dgm:spPr/>
      <dgm:t>
        <a:bodyPr/>
        <a:lstStyle/>
        <a:p>
          <a:endParaRPr lang="en-CA"/>
        </a:p>
      </dgm:t>
    </dgm:pt>
    <dgm:pt modelId="{5A808FAC-1F87-43C5-82D4-078C5FC3B606}" type="sibTrans" cxnId="{834425E1-C1F2-4457-A735-D548E553C14A}">
      <dgm:prSet/>
      <dgm:spPr/>
      <dgm:t>
        <a:bodyPr/>
        <a:lstStyle/>
        <a:p>
          <a:endParaRPr lang="en-CA"/>
        </a:p>
      </dgm:t>
    </dgm:pt>
    <dgm:pt modelId="{D911A00D-80E0-44C3-8B25-724A5188BACD}">
      <dgm:prSet phldrT="[Text]" custT="1"/>
      <dgm:spPr>
        <a:solidFill>
          <a:schemeClr val="accent4">
            <a:lumMod val="75000"/>
          </a:schemeClr>
        </a:solidFill>
      </dgm:spPr>
      <dgm:t>
        <a:bodyPr/>
        <a:lstStyle/>
        <a:p>
          <a:pPr>
            <a:buNone/>
          </a:pPr>
          <a:endParaRPr lang="en-CA" sz="2800" dirty="0"/>
        </a:p>
      </dgm:t>
    </dgm:pt>
    <dgm:pt modelId="{FA687FA0-25C3-40C0-BBB2-9DD5ACE73D22}" type="parTrans" cxnId="{FD98C865-3F60-47F0-B5C3-944161C701C5}">
      <dgm:prSet/>
      <dgm:spPr/>
      <dgm:t>
        <a:bodyPr/>
        <a:lstStyle/>
        <a:p>
          <a:endParaRPr lang="en-CA"/>
        </a:p>
      </dgm:t>
    </dgm:pt>
    <dgm:pt modelId="{FB9B763F-7FF7-4391-8688-84401573DB76}" type="sibTrans" cxnId="{FD98C865-3F60-47F0-B5C3-944161C701C5}">
      <dgm:prSet/>
      <dgm:spPr/>
      <dgm:t>
        <a:bodyPr/>
        <a:lstStyle/>
        <a:p>
          <a:endParaRPr lang="en-CA"/>
        </a:p>
      </dgm:t>
    </dgm:pt>
    <dgm:pt modelId="{039CCC39-3FFC-44C4-B343-794C89990FB5}">
      <dgm:prSet custT="1"/>
      <dgm:spPr/>
      <dgm:t>
        <a:bodyPr/>
        <a:lstStyle/>
        <a:p>
          <a:pPr>
            <a:buNone/>
          </a:pPr>
          <a:r>
            <a:rPr lang="en-GB" sz="2800" dirty="0"/>
            <a:t>Création d'emplois</a:t>
          </a:r>
        </a:p>
      </dgm:t>
    </dgm:pt>
    <dgm:pt modelId="{3C09D3EE-A437-40F3-BFB4-F032C6EB15B0}" type="parTrans" cxnId="{DCBE8991-8587-4C3F-990D-BC61D580772B}">
      <dgm:prSet/>
      <dgm:spPr/>
      <dgm:t>
        <a:bodyPr/>
        <a:lstStyle/>
        <a:p>
          <a:endParaRPr lang="en-GB"/>
        </a:p>
      </dgm:t>
    </dgm:pt>
    <dgm:pt modelId="{F8A4A55A-2779-4232-9610-623B5FCF6308}" type="sibTrans" cxnId="{DCBE8991-8587-4C3F-990D-BC61D580772B}">
      <dgm:prSet/>
      <dgm:spPr/>
      <dgm:t>
        <a:bodyPr/>
        <a:lstStyle/>
        <a:p>
          <a:endParaRPr lang="en-GB"/>
        </a:p>
      </dgm:t>
    </dgm:pt>
    <dgm:pt modelId="{D6626A36-1644-4CD4-90C2-B5DB32CA3EB9}" type="pres">
      <dgm:prSet presAssocID="{70F300E5-1A90-4CE5-95C1-6EB532B745BA}" presName="Name0" presStyleCnt="0">
        <dgm:presLayoutVars>
          <dgm:dir/>
          <dgm:animLvl val="lvl"/>
          <dgm:resizeHandles val="exact"/>
        </dgm:presLayoutVars>
      </dgm:prSet>
      <dgm:spPr/>
    </dgm:pt>
    <dgm:pt modelId="{15A2AE74-1B5C-4034-B096-DA5F569979F8}" type="pres">
      <dgm:prSet presAssocID="{683CF8BB-C8ED-44F5-B869-15CDBCC4D207}" presName="linNode" presStyleCnt="0"/>
      <dgm:spPr/>
    </dgm:pt>
    <dgm:pt modelId="{9045CDF7-DC22-4919-9142-6EF696DCE406}" type="pres">
      <dgm:prSet presAssocID="{683CF8BB-C8ED-44F5-B869-15CDBCC4D207}" presName="parTx" presStyleLbl="revTx" presStyleIdx="0" presStyleCnt="3">
        <dgm:presLayoutVars>
          <dgm:chMax val="1"/>
          <dgm:bulletEnabled val="1"/>
        </dgm:presLayoutVars>
      </dgm:prSet>
      <dgm:spPr/>
    </dgm:pt>
    <dgm:pt modelId="{47771089-9D38-42FB-904D-461AE5277D98}" type="pres">
      <dgm:prSet presAssocID="{683CF8BB-C8ED-44F5-B869-15CDBCC4D207}" presName="bracket" presStyleLbl="parChTrans1D1" presStyleIdx="0" presStyleCnt="3"/>
      <dgm:spPr/>
    </dgm:pt>
    <dgm:pt modelId="{239788E6-2A55-4E88-BE30-B0820925B80C}" type="pres">
      <dgm:prSet presAssocID="{683CF8BB-C8ED-44F5-B869-15CDBCC4D207}" presName="spH" presStyleCnt="0"/>
      <dgm:spPr/>
    </dgm:pt>
    <dgm:pt modelId="{6DCCEC1C-4CA0-4132-AD1C-8CF77E5C69F6}" type="pres">
      <dgm:prSet presAssocID="{683CF8BB-C8ED-44F5-B869-15CDBCC4D207}" presName="desTx" presStyleLbl="node1" presStyleIdx="0" presStyleCnt="3">
        <dgm:presLayoutVars>
          <dgm:bulletEnabled val="1"/>
        </dgm:presLayoutVars>
      </dgm:prSet>
      <dgm:spPr>
        <a:prstGeom prst="roundRect">
          <a:avLst/>
        </a:prstGeom>
      </dgm:spPr>
    </dgm:pt>
    <dgm:pt modelId="{C06EF12B-231D-4F51-81EA-41A3A3E355C1}" type="pres">
      <dgm:prSet presAssocID="{F7B44B80-9B17-4549-8730-9F846F803F23}" presName="spV" presStyleCnt="0"/>
      <dgm:spPr/>
    </dgm:pt>
    <dgm:pt modelId="{DDD44765-70E2-4757-B7C5-61F17C851143}" type="pres">
      <dgm:prSet presAssocID="{FB3617EC-3A8C-4A0A-AB3B-1BF4E3802795}" presName="linNode" presStyleCnt="0"/>
      <dgm:spPr/>
    </dgm:pt>
    <dgm:pt modelId="{0FFAB3C1-1D74-44B2-B6A4-2B8C86EAFD8A}" type="pres">
      <dgm:prSet presAssocID="{FB3617EC-3A8C-4A0A-AB3B-1BF4E3802795}" presName="parTx" presStyleLbl="revTx" presStyleIdx="1" presStyleCnt="3">
        <dgm:presLayoutVars>
          <dgm:chMax val="1"/>
          <dgm:bulletEnabled val="1"/>
        </dgm:presLayoutVars>
      </dgm:prSet>
      <dgm:spPr/>
    </dgm:pt>
    <dgm:pt modelId="{EC56113C-7306-43A8-8FEF-C4BAC95B8ACB}" type="pres">
      <dgm:prSet presAssocID="{FB3617EC-3A8C-4A0A-AB3B-1BF4E3802795}" presName="bracket" presStyleLbl="parChTrans1D1" presStyleIdx="1" presStyleCnt="3"/>
      <dgm:spPr/>
    </dgm:pt>
    <dgm:pt modelId="{2509796A-BB59-484F-B85C-B57ADA805148}" type="pres">
      <dgm:prSet presAssocID="{FB3617EC-3A8C-4A0A-AB3B-1BF4E3802795}" presName="spH" presStyleCnt="0"/>
      <dgm:spPr/>
    </dgm:pt>
    <dgm:pt modelId="{2368AE36-588C-44ED-BBAB-ACCC397F401D}" type="pres">
      <dgm:prSet presAssocID="{FB3617EC-3A8C-4A0A-AB3B-1BF4E3802795}" presName="desTx" presStyleLbl="node1" presStyleIdx="1" presStyleCnt="3">
        <dgm:presLayoutVars>
          <dgm:bulletEnabled val="1"/>
        </dgm:presLayoutVars>
      </dgm:prSet>
      <dgm:spPr>
        <a:prstGeom prst="roundRect">
          <a:avLst/>
        </a:prstGeom>
      </dgm:spPr>
    </dgm:pt>
    <dgm:pt modelId="{3DD2BDB6-BF8C-464B-B7C8-AC153D8525AF}" type="pres">
      <dgm:prSet presAssocID="{C18C16D4-1CCF-4EB7-93CF-89B441C203BD}" presName="spV" presStyleCnt="0"/>
      <dgm:spPr/>
    </dgm:pt>
    <dgm:pt modelId="{B1174FB8-7637-488B-9C97-D834BBCF8360}" type="pres">
      <dgm:prSet presAssocID="{714269F7-0C25-458C-BF6E-B8C2AC74F192}" presName="linNode" presStyleCnt="0"/>
      <dgm:spPr/>
    </dgm:pt>
    <dgm:pt modelId="{E9088372-60CA-4BE0-9E7B-331F92012685}" type="pres">
      <dgm:prSet presAssocID="{714269F7-0C25-458C-BF6E-B8C2AC74F192}" presName="parTx" presStyleLbl="revTx" presStyleIdx="2" presStyleCnt="3">
        <dgm:presLayoutVars>
          <dgm:chMax val="1"/>
          <dgm:bulletEnabled val="1"/>
        </dgm:presLayoutVars>
      </dgm:prSet>
      <dgm:spPr/>
    </dgm:pt>
    <dgm:pt modelId="{75A84DE7-AC83-4F24-A285-F98CD2B1BA89}" type="pres">
      <dgm:prSet presAssocID="{714269F7-0C25-458C-BF6E-B8C2AC74F192}" presName="bracket" presStyleLbl="parChTrans1D1" presStyleIdx="2" presStyleCnt="3"/>
      <dgm:spPr/>
    </dgm:pt>
    <dgm:pt modelId="{41D22659-6B93-4F9F-9D33-973A2F737A45}" type="pres">
      <dgm:prSet presAssocID="{714269F7-0C25-458C-BF6E-B8C2AC74F192}" presName="spH" presStyleCnt="0"/>
      <dgm:spPr/>
    </dgm:pt>
    <dgm:pt modelId="{8E62409B-5165-4EEF-B058-83448B646BFF}" type="pres">
      <dgm:prSet presAssocID="{714269F7-0C25-458C-BF6E-B8C2AC74F192}" presName="desTx" presStyleLbl="node1" presStyleIdx="2" presStyleCnt="3">
        <dgm:presLayoutVars>
          <dgm:bulletEnabled val="1"/>
        </dgm:presLayoutVars>
      </dgm:prSet>
      <dgm:spPr>
        <a:prstGeom prst="roundRect">
          <a:avLst/>
        </a:prstGeom>
      </dgm:spPr>
    </dgm:pt>
  </dgm:ptLst>
  <dgm:cxnLst>
    <dgm:cxn modelId="{FF2F8A0B-6900-4D37-837D-23F721642A21}" type="presOf" srcId="{039CCC39-3FFC-44C4-B343-794C89990FB5}" destId="{6DCCEC1C-4CA0-4132-AD1C-8CF77E5C69F6}" srcOrd="0" destOrd="1" presId="urn:diagrams.loki3.com/BracketList"/>
    <dgm:cxn modelId="{A117670D-D0F8-4679-B4BF-9454691D44DC}" type="presOf" srcId="{959202A9-1EC7-44FE-92B2-5399D76F1BA4}" destId="{8E62409B-5165-4EEF-B058-83448B646BFF}" srcOrd="0" destOrd="0" presId="urn:diagrams.loki3.com/BracketList"/>
    <dgm:cxn modelId="{132ACE1F-9984-4E8D-9C30-0A6C2B93689E}" srcId="{70F300E5-1A90-4CE5-95C1-6EB532B745BA}" destId="{683CF8BB-C8ED-44F5-B869-15CDBCC4D207}" srcOrd="0" destOrd="0" parTransId="{05858C44-CB44-4F44-A0E8-9EAA63941028}" sibTransId="{F7B44B80-9B17-4549-8730-9F846F803F23}"/>
    <dgm:cxn modelId="{AC98BB41-8FBF-43C3-83AA-D68747496779}" srcId="{70F300E5-1A90-4CE5-95C1-6EB532B745BA}" destId="{FB3617EC-3A8C-4A0A-AB3B-1BF4E3802795}" srcOrd="1" destOrd="0" parTransId="{51CCA8F7-7034-49A9-9FC5-893D67E01752}" sibTransId="{C18C16D4-1CCF-4EB7-93CF-89B441C203BD}"/>
    <dgm:cxn modelId="{FD98C865-3F60-47F0-B5C3-944161C701C5}" srcId="{683CF8BB-C8ED-44F5-B869-15CDBCC4D207}" destId="{D911A00D-80E0-44C3-8B25-724A5188BACD}" srcOrd="0" destOrd="0" parTransId="{FA687FA0-25C3-40C0-BBB2-9DD5ACE73D22}" sibTransId="{FB9B763F-7FF7-4391-8688-84401573DB76}"/>
    <dgm:cxn modelId="{106FF88A-12BA-4F37-A674-92FCC20E5EE2}" type="presOf" srcId="{714269F7-0C25-458C-BF6E-B8C2AC74F192}" destId="{E9088372-60CA-4BE0-9E7B-331F92012685}" srcOrd="0" destOrd="0" presId="urn:diagrams.loki3.com/BracketList"/>
    <dgm:cxn modelId="{DCBE8991-8587-4C3F-990D-BC61D580772B}" srcId="{683CF8BB-C8ED-44F5-B869-15CDBCC4D207}" destId="{039CCC39-3FFC-44C4-B343-794C89990FB5}" srcOrd="1" destOrd="0" parTransId="{3C09D3EE-A437-40F3-BFB4-F032C6EB15B0}" sibTransId="{F8A4A55A-2779-4232-9610-623B5FCF6308}"/>
    <dgm:cxn modelId="{F4357294-B0E2-48E3-A3AC-F12212FBE7D7}" type="presOf" srcId="{70F300E5-1A90-4CE5-95C1-6EB532B745BA}" destId="{D6626A36-1644-4CD4-90C2-B5DB32CA3EB9}" srcOrd="0" destOrd="0" presId="urn:diagrams.loki3.com/BracketList"/>
    <dgm:cxn modelId="{8EE1BDC5-6D28-4887-8478-72C44563F042}" type="presOf" srcId="{FB3617EC-3A8C-4A0A-AB3B-1BF4E3802795}" destId="{0FFAB3C1-1D74-44B2-B6A4-2B8C86EAFD8A}" srcOrd="0" destOrd="0" presId="urn:diagrams.loki3.com/BracketList"/>
    <dgm:cxn modelId="{CDA36EC9-34C7-4666-ADC1-3722D4C7F470}" srcId="{714269F7-0C25-458C-BF6E-B8C2AC74F192}" destId="{959202A9-1EC7-44FE-92B2-5399D76F1BA4}" srcOrd="0" destOrd="0" parTransId="{FA2ED66C-3CF5-469F-918E-449372157B4B}" sibTransId="{D34997D0-8DF5-4F1E-A40B-6C6FA7B8FBAA}"/>
    <dgm:cxn modelId="{C0DCC1CC-8714-49C4-BECE-163207AD442C}" srcId="{70F300E5-1A90-4CE5-95C1-6EB532B745BA}" destId="{714269F7-0C25-458C-BF6E-B8C2AC74F192}" srcOrd="2" destOrd="0" parTransId="{40E7A627-E8D5-4083-A268-AEA1CA44EF94}" sibTransId="{F2A14B2B-41FD-4949-BBD0-96EB1A996486}"/>
    <dgm:cxn modelId="{8DAE29DC-2BF3-4D5E-88FC-05951EA08683}" type="presOf" srcId="{683CF8BB-C8ED-44F5-B869-15CDBCC4D207}" destId="{9045CDF7-DC22-4919-9142-6EF696DCE406}" srcOrd="0" destOrd="0" presId="urn:diagrams.loki3.com/BracketList"/>
    <dgm:cxn modelId="{7CD224DE-F724-4BC5-8522-22560167696C}" type="presOf" srcId="{848DBD76-DEF7-4C5D-8539-01236E3481DA}" destId="{2368AE36-588C-44ED-BBAB-ACCC397F401D}" srcOrd="0" destOrd="0" presId="urn:diagrams.loki3.com/BracketList"/>
    <dgm:cxn modelId="{834425E1-C1F2-4457-A735-D548E553C14A}" srcId="{FB3617EC-3A8C-4A0A-AB3B-1BF4E3802795}" destId="{848DBD76-DEF7-4C5D-8539-01236E3481DA}" srcOrd="0" destOrd="0" parTransId="{881EA42C-A413-4FC1-955B-FF750B8290AC}" sibTransId="{5A808FAC-1F87-43C5-82D4-078C5FC3B606}"/>
    <dgm:cxn modelId="{AF19CDFE-DD12-4969-BBCE-CA273B32352E}" type="presOf" srcId="{D911A00D-80E0-44C3-8B25-724A5188BACD}" destId="{6DCCEC1C-4CA0-4132-AD1C-8CF77E5C69F6}" srcOrd="0" destOrd="0" presId="urn:diagrams.loki3.com/BracketList"/>
    <dgm:cxn modelId="{AF5E766F-AADF-422F-9B3D-B8105708FE17}" type="presParOf" srcId="{D6626A36-1644-4CD4-90C2-B5DB32CA3EB9}" destId="{15A2AE74-1B5C-4034-B096-DA5F569979F8}" srcOrd="0" destOrd="0" presId="urn:diagrams.loki3.com/BracketList"/>
    <dgm:cxn modelId="{A05A60A6-00EE-42C5-8636-CF28A5BBF9B2}" type="presParOf" srcId="{15A2AE74-1B5C-4034-B096-DA5F569979F8}" destId="{9045CDF7-DC22-4919-9142-6EF696DCE406}" srcOrd="0" destOrd="0" presId="urn:diagrams.loki3.com/BracketList"/>
    <dgm:cxn modelId="{E4EEBD99-1EB3-410D-B995-4B33E5C79C01}" type="presParOf" srcId="{15A2AE74-1B5C-4034-B096-DA5F569979F8}" destId="{47771089-9D38-42FB-904D-461AE5277D98}" srcOrd="1" destOrd="0" presId="urn:diagrams.loki3.com/BracketList"/>
    <dgm:cxn modelId="{7861B5A7-BD76-4F4C-B37D-291AB13FC854}" type="presParOf" srcId="{15A2AE74-1B5C-4034-B096-DA5F569979F8}" destId="{239788E6-2A55-4E88-BE30-B0820925B80C}" srcOrd="2" destOrd="0" presId="urn:diagrams.loki3.com/BracketList"/>
    <dgm:cxn modelId="{B2BE18FF-987E-4FF9-A37A-808BCFC84ABE}" type="presParOf" srcId="{15A2AE74-1B5C-4034-B096-DA5F569979F8}" destId="{6DCCEC1C-4CA0-4132-AD1C-8CF77E5C69F6}" srcOrd="3" destOrd="0" presId="urn:diagrams.loki3.com/BracketList"/>
    <dgm:cxn modelId="{832F9EA8-F6C6-44CC-B036-98D2297BFC63}" type="presParOf" srcId="{D6626A36-1644-4CD4-90C2-B5DB32CA3EB9}" destId="{C06EF12B-231D-4F51-81EA-41A3A3E355C1}" srcOrd="1" destOrd="0" presId="urn:diagrams.loki3.com/BracketList"/>
    <dgm:cxn modelId="{2207C05D-15F5-40DF-8D37-DE5488BA4B15}" type="presParOf" srcId="{D6626A36-1644-4CD4-90C2-B5DB32CA3EB9}" destId="{DDD44765-70E2-4757-B7C5-61F17C851143}" srcOrd="2" destOrd="0" presId="urn:diagrams.loki3.com/BracketList"/>
    <dgm:cxn modelId="{8F692DE5-05CD-4D37-9F43-5890B402C2DC}" type="presParOf" srcId="{DDD44765-70E2-4757-B7C5-61F17C851143}" destId="{0FFAB3C1-1D74-44B2-B6A4-2B8C86EAFD8A}" srcOrd="0" destOrd="0" presId="urn:diagrams.loki3.com/BracketList"/>
    <dgm:cxn modelId="{1132EC29-C624-43EB-A1DA-3690FED2E72F}" type="presParOf" srcId="{DDD44765-70E2-4757-B7C5-61F17C851143}" destId="{EC56113C-7306-43A8-8FEF-C4BAC95B8ACB}" srcOrd="1" destOrd="0" presId="urn:diagrams.loki3.com/BracketList"/>
    <dgm:cxn modelId="{72EB1939-F8C7-41E8-8717-EF7830DC9254}" type="presParOf" srcId="{DDD44765-70E2-4757-B7C5-61F17C851143}" destId="{2509796A-BB59-484F-B85C-B57ADA805148}" srcOrd="2" destOrd="0" presId="urn:diagrams.loki3.com/BracketList"/>
    <dgm:cxn modelId="{33A5B1CC-BC93-4A92-A55F-BFC753D0306A}" type="presParOf" srcId="{DDD44765-70E2-4757-B7C5-61F17C851143}" destId="{2368AE36-588C-44ED-BBAB-ACCC397F401D}" srcOrd="3" destOrd="0" presId="urn:diagrams.loki3.com/BracketList"/>
    <dgm:cxn modelId="{824CFE58-4DE6-4D9C-999D-1E0FD6A63EE1}" type="presParOf" srcId="{D6626A36-1644-4CD4-90C2-B5DB32CA3EB9}" destId="{3DD2BDB6-BF8C-464B-B7C8-AC153D8525AF}" srcOrd="3" destOrd="0" presId="urn:diagrams.loki3.com/BracketList"/>
    <dgm:cxn modelId="{FFCADB7C-2E60-449E-87C5-335766F407E0}" type="presParOf" srcId="{D6626A36-1644-4CD4-90C2-B5DB32CA3EB9}" destId="{B1174FB8-7637-488B-9C97-D834BBCF8360}" srcOrd="4" destOrd="0" presId="urn:diagrams.loki3.com/BracketList"/>
    <dgm:cxn modelId="{484DDCC8-75C5-47EA-AF11-3A493D39B6C5}" type="presParOf" srcId="{B1174FB8-7637-488B-9C97-D834BBCF8360}" destId="{E9088372-60CA-4BE0-9E7B-331F92012685}" srcOrd="0" destOrd="0" presId="urn:diagrams.loki3.com/BracketList"/>
    <dgm:cxn modelId="{7D33FCDF-60FB-4A1A-8820-3E12E820B2E1}" type="presParOf" srcId="{B1174FB8-7637-488B-9C97-D834BBCF8360}" destId="{75A84DE7-AC83-4F24-A285-F98CD2B1BA89}" srcOrd="1" destOrd="0" presId="urn:diagrams.loki3.com/BracketList"/>
    <dgm:cxn modelId="{F8D3CB1A-2416-4EC6-8A34-71581A0CF8D4}" type="presParOf" srcId="{B1174FB8-7637-488B-9C97-D834BBCF8360}" destId="{41D22659-6B93-4F9F-9D33-973A2F737A45}" srcOrd="2" destOrd="0" presId="urn:diagrams.loki3.com/BracketList"/>
    <dgm:cxn modelId="{DBAC83CB-57CD-48B5-9B64-D5DAFED3ED0A}" type="presParOf" srcId="{B1174FB8-7637-488B-9C97-D834BBCF8360}" destId="{8E62409B-5165-4EEF-B058-83448B646BFF}" srcOrd="3" destOrd="0" presId="urn:diagrams.loki3.com/Bracke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5EBD63-FA16-453E-A9E3-7028587F3B0D}" type="doc">
      <dgm:prSet loTypeId="urn:microsoft.com/office/officeart/2005/8/layout/chevron1" loCatId="process" qsTypeId="urn:microsoft.com/office/officeart/2005/8/quickstyle/simple1" qsCatId="simple" csTypeId="urn:microsoft.com/office/officeart/2005/8/colors/accent3_2" csCatId="accent3" phldr="1"/>
      <dgm:spPr/>
    </dgm:pt>
    <dgm:pt modelId="{54FC0868-3760-4A46-9F1C-0CA3707FDC75}">
      <dgm:prSet phldrT="[Text]" custT="1"/>
      <dgm:spPr/>
      <dgm:t>
        <a:bodyPr/>
        <a:lstStyle/>
        <a:p>
          <a:r>
            <a:rPr lang="fr-FR" sz="2800" dirty="0"/>
            <a:t>Suppression des tarifs douanières</a:t>
          </a:r>
          <a:endParaRPr lang="en-CA" sz="2800" dirty="0"/>
        </a:p>
      </dgm:t>
    </dgm:pt>
    <dgm:pt modelId="{193B3A40-8848-45A1-A9C7-6CD9DAD1600E}" type="parTrans" cxnId="{CD4B997F-F120-43B9-85E0-96C1D142694A}">
      <dgm:prSet/>
      <dgm:spPr/>
      <dgm:t>
        <a:bodyPr/>
        <a:lstStyle/>
        <a:p>
          <a:endParaRPr lang="en-CA"/>
        </a:p>
      </dgm:t>
    </dgm:pt>
    <dgm:pt modelId="{0D45E812-4D54-4CA7-9AEB-2E7789416153}" type="sibTrans" cxnId="{CD4B997F-F120-43B9-85E0-96C1D142694A}">
      <dgm:prSet/>
      <dgm:spPr/>
      <dgm:t>
        <a:bodyPr/>
        <a:lstStyle/>
        <a:p>
          <a:endParaRPr lang="en-CA"/>
        </a:p>
      </dgm:t>
    </dgm:pt>
    <dgm:pt modelId="{6849E5B3-1926-4884-91B2-4F7317422F4B}">
      <dgm:prSet phldrT="[Text]" custT="1"/>
      <dgm:spPr/>
      <dgm:t>
        <a:bodyPr/>
        <a:lstStyle/>
        <a:p>
          <a:r>
            <a:rPr lang="fr-FR" sz="2800" dirty="0"/>
            <a:t>Suppression des barrières non tarifaires</a:t>
          </a:r>
          <a:endParaRPr lang="en-CA" sz="2800" dirty="0"/>
        </a:p>
      </dgm:t>
    </dgm:pt>
    <dgm:pt modelId="{02BCF6E0-AEB7-48F4-B41E-8918B2765C3F}" type="parTrans" cxnId="{ED96BF74-DD36-47FC-90E7-1FC19425D268}">
      <dgm:prSet/>
      <dgm:spPr/>
      <dgm:t>
        <a:bodyPr/>
        <a:lstStyle/>
        <a:p>
          <a:endParaRPr lang="en-CA"/>
        </a:p>
      </dgm:t>
    </dgm:pt>
    <dgm:pt modelId="{DA945D62-6B78-4C69-8228-BCB679E1C754}" type="sibTrans" cxnId="{ED96BF74-DD36-47FC-90E7-1FC19425D268}">
      <dgm:prSet/>
      <dgm:spPr/>
      <dgm:t>
        <a:bodyPr/>
        <a:lstStyle/>
        <a:p>
          <a:endParaRPr lang="en-CA"/>
        </a:p>
      </dgm:t>
    </dgm:pt>
    <dgm:pt modelId="{101DBEE5-4A7B-4C94-9604-F17DB265C231}" type="pres">
      <dgm:prSet presAssocID="{385EBD63-FA16-453E-A9E3-7028587F3B0D}" presName="Name0" presStyleCnt="0">
        <dgm:presLayoutVars>
          <dgm:dir/>
          <dgm:animLvl val="lvl"/>
          <dgm:resizeHandles val="exact"/>
        </dgm:presLayoutVars>
      </dgm:prSet>
      <dgm:spPr/>
    </dgm:pt>
    <dgm:pt modelId="{5B98602B-8BE3-4FC1-9F15-8300723B7656}" type="pres">
      <dgm:prSet presAssocID="{54FC0868-3760-4A46-9F1C-0CA3707FDC75}" presName="parTxOnly" presStyleLbl="node1" presStyleIdx="0" presStyleCnt="2" custScaleX="97784" custLinFactNeighborY="-1026">
        <dgm:presLayoutVars>
          <dgm:chMax val="0"/>
          <dgm:chPref val="0"/>
          <dgm:bulletEnabled val="1"/>
        </dgm:presLayoutVars>
      </dgm:prSet>
      <dgm:spPr/>
    </dgm:pt>
    <dgm:pt modelId="{D8BB33AB-A8F2-4D9D-9B2C-B53822068BA9}" type="pres">
      <dgm:prSet presAssocID="{0D45E812-4D54-4CA7-9AEB-2E7789416153}" presName="parTxOnlySpace" presStyleCnt="0"/>
      <dgm:spPr/>
    </dgm:pt>
    <dgm:pt modelId="{EAFBAACF-3832-4303-8CD2-942EFB416C63}" type="pres">
      <dgm:prSet presAssocID="{6849E5B3-1926-4884-91B2-4F7317422F4B}" presName="parTxOnly" presStyleLbl="node1" presStyleIdx="1" presStyleCnt="2">
        <dgm:presLayoutVars>
          <dgm:chMax val="0"/>
          <dgm:chPref val="0"/>
          <dgm:bulletEnabled val="1"/>
        </dgm:presLayoutVars>
      </dgm:prSet>
      <dgm:spPr/>
    </dgm:pt>
  </dgm:ptLst>
  <dgm:cxnLst>
    <dgm:cxn modelId="{24123B0A-63D2-41D0-A0D2-68F2904657A6}" type="presOf" srcId="{385EBD63-FA16-453E-A9E3-7028587F3B0D}" destId="{101DBEE5-4A7B-4C94-9604-F17DB265C231}" srcOrd="0" destOrd="0" presId="urn:microsoft.com/office/officeart/2005/8/layout/chevron1"/>
    <dgm:cxn modelId="{4ADA6D65-F275-471A-9D4F-F939F0A7930E}" type="presOf" srcId="{6849E5B3-1926-4884-91B2-4F7317422F4B}" destId="{EAFBAACF-3832-4303-8CD2-942EFB416C63}" srcOrd="0" destOrd="0" presId="urn:microsoft.com/office/officeart/2005/8/layout/chevron1"/>
    <dgm:cxn modelId="{ED96BF74-DD36-47FC-90E7-1FC19425D268}" srcId="{385EBD63-FA16-453E-A9E3-7028587F3B0D}" destId="{6849E5B3-1926-4884-91B2-4F7317422F4B}" srcOrd="1" destOrd="0" parTransId="{02BCF6E0-AEB7-48F4-B41E-8918B2765C3F}" sibTransId="{DA945D62-6B78-4C69-8228-BCB679E1C754}"/>
    <dgm:cxn modelId="{CD4B997F-F120-43B9-85E0-96C1D142694A}" srcId="{385EBD63-FA16-453E-A9E3-7028587F3B0D}" destId="{54FC0868-3760-4A46-9F1C-0CA3707FDC75}" srcOrd="0" destOrd="0" parTransId="{193B3A40-8848-45A1-A9C7-6CD9DAD1600E}" sibTransId="{0D45E812-4D54-4CA7-9AEB-2E7789416153}"/>
    <dgm:cxn modelId="{8A7CCD7F-9772-428C-A381-04148BB3C1C8}" type="presOf" srcId="{54FC0868-3760-4A46-9F1C-0CA3707FDC75}" destId="{5B98602B-8BE3-4FC1-9F15-8300723B7656}" srcOrd="0" destOrd="0" presId="urn:microsoft.com/office/officeart/2005/8/layout/chevron1"/>
    <dgm:cxn modelId="{A13A3270-89E6-4B7F-B7C1-A3A65D85BE71}" type="presParOf" srcId="{101DBEE5-4A7B-4C94-9604-F17DB265C231}" destId="{5B98602B-8BE3-4FC1-9F15-8300723B7656}" srcOrd="0" destOrd="0" presId="urn:microsoft.com/office/officeart/2005/8/layout/chevron1"/>
    <dgm:cxn modelId="{3C9A0401-E5A8-4892-BFDF-593372528C3C}" type="presParOf" srcId="{101DBEE5-4A7B-4C94-9604-F17DB265C231}" destId="{D8BB33AB-A8F2-4D9D-9B2C-B53822068BA9}" srcOrd="1" destOrd="0" presId="urn:microsoft.com/office/officeart/2005/8/layout/chevron1"/>
    <dgm:cxn modelId="{139ACCAB-60C1-4F77-9943-9F9700FB0D1E}" type="presParOf" srcId="{101DBEE5-4A7B-4C94-9604-F17DB265C231}" destId="{EAFBAACF-3832-4303-8CD2-942EFB416C63}" srcOrd="2"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77350-7D9A-4116-B211-2E74CFD2C640}">
      <dsp:nvSpPr>
        <dsp:cNvPr id="0" name=""/>
        <dsp:cNvSpPr/>
      </dsp:nvSpPr>
      <dsp:spPr>
        <a:xfrm>
          <a:off x="0" y="0"/>
          <a:ext cx="6258560" cy="817120"/>
        </a:xfrm>
        <a:prstGeom prst="roundRect">
          <a:avLst>
            <a:gd name="adj" fmla="val 10000"/>
          </a:avLst>
        </a:prstGeom>
        <a:solidFill>
          <a:schemeClr val="accent6">
            <a:lumMod val="60000"/>
            <a:lumOff val="4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Calibri" panose="020F0502020204030204" pitchFamily="34" charset="0"/>
            <a:buNone/>
          </a:pPr>
          <a:r>
            <a:rPr lang="fr-FR" sz="2400" kern="1200" dirty="0"/>
            <a:t>Accès à des marchés plus larges</a:t>
          </a:r>
          <a:endParaRPr lang="en-CA" sz="2400" kern="1200" dirty="0"/>
        </a:p>
      </dsp:txBody>
      <dsp:txXfrm>
        <a:off x="23933" y="23933"/>
        <a:ext cx="5281219" cy="769254"/>
      </dsp:txXfrm>
    </dsp:sp>
    <dsp:sp modelId="{64C641F5-366E-49C5-90B1-1462CF0CAAFE}">
      <dsp:nvSpPr>
        <dsp:cNvPr id="0" name=""/>
        <dsp:cNvSpPr/>
      </dsp:nvSpPr>
      <dsp:spPr>
        <a:xfrm>
          <a:off x="467360" y="930609"/>
          <a:ext cx="6258560" cy="817120"/>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alibri" panose="020F0502020204030204" pitchFamily="34" charset="0"/>
              <a:cs typeface="Times New Roman" panose="02020603050405020304" pitchFamily="18" charset="0"/>
            </a:rPr>
            <a:t>Des </a:t>
          </a:r>
          <a:r>
            <a:rPr lang="en-GB" sz="2400" kern="1200" dirty="0" err="1">
              <a:latin typeface="Calibri" panose="020F0502020204030204" pitchFamily="34" charset="0"/>
              <a:cs typeface="Times New Roman" panose="02020603050405020304" pitchFamily="18" charset="0"/>
            </a:rPr>
            <a:t>investissements</a:t>
          </a:r>
          <a:r>
            <a:rPr lang="en-GB" sz="2400" kern="1200" dirty="0">
              <a:latin typeface="Calibri" panose="020F0502020204030204" pitchFamily="34" charset="0"/>
              <a:cs typeface="Times New Roman" panose="02020603050405020304" pitchFamily="18" charset="0"/>
            </a:rPr>
            <a:t> plus </a:t>
          </a:r>
          <a:r>
            <a:rPr lang="en-GB" sz="2400" kern="1200" dirty="0" err="1">
              <a:latin typeface="Calibri" panose="020F0502020204030204" pitchFamily="34" charset="0"/>
              <a:cs typeface="Times New Roman" panose="02020603050405020304" pitchFamily="18" charset="0"/>
            </a:rPr>
            <a:t>rentables</a:t>
          </a:r>
          <a:endParaRPr lang="en-CA" sz="24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491293" y="954542"/>
        <a:ext cx="5212205" cy="769254"/>
      </dsp:txXfrm>
    </dsp:sp>
    <dsp:sp modelId="{3FC28E2E-DD7E-4148-B18B-B1C114B1197E}">
      <dsp:nvSpPr>
        <dsp:cNvPr id="0" name=""/>
        <dsp:cNvSpPr/>
      </dsp:nvSpPr>
      <dsp:spPr>
        <a:xfrm>
          <a:off x="934719" y="1861219"/>
          <a:ext cx="6258560" cy="817120"/>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err="1">
              <a:latin typeface="Calibri" panose="020F0502020204030204" pitchFamily="34" charset="0"/>
              <a:cs typeface="Times New Roman" panose="02020603050405020304" pitchFamily="18" charset="0"/>
            </a:rPr>
            <a:t>Favorise</a:t>
          </a:r>
          <a:r>
            <a:rPr lang="en-GB" sz="2400" kern="1200" dirty="0">
              <a:latin typeface="Calibri" panose="020F0502020204030204" pitchFamily="34" charset="0"/>
              <a:cs typeface="Times New Roman" panose="02020603050405020304" pitchFamily="18" charset="0"/>
            </a:rPr>
            <a:t> </a:t>
          </a:r>
          <a:r>
            <a:rPr lang="en-GB" sz="2400" kern="1200" dirty="0" err="1">
              <a:latin typeface="Calibri" panose="020F0502020204030204" pitchFamily="34" charset="0"/>
              <a:cs typeface="Times New Roman" panose="02020603050405020304" pitchFamily="18" charset="0"/>
            </a:rPr>
            <a:t>l'industrialisation</a:t>
          </a:r>
          <a:endParaRPr lang="en-CA" sz="24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958652" y="1885152"/>
        <a:ext cx="5212205" cy="769254"/>
      </dsp:txXfrm>
    </dsp:sp>
    <dsp:sp modelId="{D44EDF73-1B45-453B-B7BB-53D385780714}">
      <dsp:nvSpPr>
        <dsp:cNvPr id="0" name=""/>
        <dsp:cNvSpPr/>
      </dsp:nvSpPr>
      <dsp:spPr>
        <a:xfrm>
          <a:off x="1402079" y="2791828"/>
          <a:ext cx="6258560" cy="81712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dirty="0" err="1"/>
            <a:t>Élargissement</a:t>
          </a:r>
          <a:r>
            <a:rPr lang="en-GB" sz="2400" b="0" i="0" kern="1200" dirty="0"/>
            <a:t> des </a:t>
          </a:r>
          <a:r>
            <a:rPr lang="en-GB" sz="2400" b="0" i="0" kern="1200" dirty="0" err="1"/>
            <a:t>secteurs</a:t>
          </a:r>
          <a:endParaRPr lang="en-CA" sz="24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1426012" y="2815761"/>
        <a:ext cx="5212205" cy="769254"/>
      </dsp:txXfrm>
    </dsp:sp>
    <dsp:sp modelId="{4468C85C-103B-45C0-BC72-0DD63DDEE5A1}">
      <dsp:nvSpPr>
        <dsp:cNvPr id="0" name=""/>
        <dsp:cNvSpPr/>
      </dsp:nvSpPr>
      <dsp:spPr>
        <a:xfrm>
          <a:off x="1869439" y="3722438"/>
          <a:ext cx="6258560" cy="8171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latin typeface="Calibri" panose="020F0502020204030204" pitchFamily="34" charset="0"/>
              <a:cs typeface="Times New Roman" panose="02020603050405020304" pitchFamily="18" charset="0"/>
            </a:rPr>
            <a:t>Développer des chaînes de valeur régionales</a:t>
          </a:r>
          <a:endParaRPr lang="en-CA" sz="24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1893372" y="3746371"/>
        <a:ext cx="5212205" cy="769254"/>
      </dsp:txXfrm>
    </dsp:sp>
    <dsp:sp modelId="{38DBD7E6-230A-4B4F-891F-DDB59D975D58}">
      <dsp:nvSpPr>
        <dsp:cNvPr id="0" name=""/>
        <dsp:cNvSpPr/>
      </dsp:nvSpPr>
      <dsp:spPr>
        <a:xfrm>
          <a:off x="5727431" y="596952"/>
          <a:ext cx="531128" cy="5311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a:off x="5846935" y="596952"/>
        <a:ext cx="292120" cy="399674"/>
      </dsp:txXfrm>
    </dsp:sp>
    <dsp:sp modelId="{00218023-4153-479A-9B7F-A6D20E7E8D8A}">
      <dsp:nvSpPr>
        <dsp:cNvPr id="0" name=""/>
        <dsp:cNvSpPr/>
      </dsp:nvSpPr>
      <dsp:spPr>
        <a:xfrm>
          <a:off x="6194791" y="1527561"/>
          <a:ext cx="531128" cy="5311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a:off x="6314295" y="1527561"/>
        <a:ext cx="292120" cy="399674"/>
      </dsp:txXfrm>
    </dsp:sp>
    <dsp:sp modelId="{BF90149D-5B1F-44DC-8287-8AA088DB8D49}">
      <dsp:nvSpPr>
        <dsp:cNvPr id="0" name=""/>
        <dsp:cNvSpPr/>
      </dsp:nvSpPr>
      <dsp:spPr>
        <a:xfrm>
          <a:off x="6662151" y="2444552"/>
          <a:ext cx="531128" cy="5311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a:off x="6781655" y="2444552"/>
        <a:ext cx="292120" cy="399674"/>
      </dsp:txXfrm>
    </dsp:sp>
    <dsp:sp modelId="{3F5F783F-EFCC-4D0E-A10C-3946CC82C6EA}">
      <dsp:nvSpPr>
        <dsp:cNvPr id="0" name=""/>
        <dsp:cNvSpPr/>
      </dsp:nvSpPr>
      <dsp:spPr>
        <a:xfrm>
          <a:off x="7129511" y="3384241"/>
          <a:ext cx="531128" cy="5311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a:off x="7249015" y="3384241"/>
        <a:ext cx="292120" cy="399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5CDF7-DC22-4919-9142-6EF696DCE406}">
      <dsp:nvSpPr>
        <dsp:cNvPr id="0" name=""/>
        <dsp:cNvSpPr/>
      </dsp:nvSpPr>
      <dsp:spPr>
        <a:xfrm>
          <a:off x="0" y="164294"/>
          <a:ext cx="113925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endParaRPr lang="en-CA" sz="2800" kern="1200" dirty="0"/>
        </a:p>
      </dsp:txBody>
      <dsp:txXfrm>
        <a:off x="0" y="164294"/>
        <a:ext cx="1139253" cy="1287000"/>
      </dsp:txXfrm>
    </dsp:sp>
    <dsp:sp modelId="{47771089-9D38-42FB-904D-461AE5277D98}">
      <dsp:nvSpPr>
        <dsp:cNvPr id="0" name=""/>
        <dsp:cNvSpPr/>
      </dsp:nvSpPr>
      <dsp:spPr>
        <a:xfrm>
          <a:off x="1139252" y="164294"/>
          <a:ext cx="227850"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CCEC1C-4CA0-4132-AD1C-8CF77E5C69F6}">
      <dsp:nvSpPr>
        <dsp:cNvPr id="0" name=""/>
        <dsp:cNvSpPr/>
      </dsp:nvSpPr>
      <dsp:spPr>
        <a:xfrm>
          <a:off x="1458243" y="164294"/>
          <a:ext cx="3098768" cy="1287000"/>
        </a:xfrm>
        <a:prstGeom prst="roundRect">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None/>
          </a:pPr>
          <a:endParaRPr lang="en-CA" sz="2800" kern="1200" dirty="0"/>
        </a:p>
        <a:p>
          <a:pPr marL="285750" lvl="1" indent="-285750" algn="l" defTabSz="1244600">
            <a:lnSpc>
              <a:spcPct val="90000"/>
            </a:lnSpc>
            <a:spcBef>
              <a:spcPct val="0"/>
            </a:spcBef>
            <a:spcAft>
              <a:spcPct val="15000"/>
            </a:spcAft>
            <a:buNone/>
          </a:pPr>
          <a:r>
            <a:rPr lang="en-GB" sz="2800" kern="1200" dirty="0"/>
            <a:t>Création d'emplois</a:t>
          </a:r>
        </a:p>
      </dsp:txBody>
      <dsp:txXfrm>
        <a:off x="1521069" y="227120"/>
        <a:ext cx="2973116" cy="1161348"/>
      </dsp:txXfrm>
    </dsp:sp>
    <dsp:sp modelId="{0FFAB3C1-1D74-44B2-B6A4-2B8C86EAFD8A}">
      <dsp:nvSpPr>
        <dsp:cNvPr id="0" name=""/>
        <dsp:cNvSpPr/>
      </dsp:nvSpPr>
      <dsp:spPr>
        <a:xfrm>
          <a:off x="0" y="1826060"/>
          <a:ext cx="113925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endParaRPr lang="en-CA" sz="2800" kern="1200" dirty="0"/>
        </a:p>
      </dsp:txBody>
      <dsp:txXfrm>
        <a:off x="0" y="1826060"/>
        <a:ext cx="1139253" cy="1287000"/>
      </dsp:txXfrm>
    </dsp:sp>
    <dsp:sp modelId="{EC56113C-7306-43A8-8FEF-C4BAC95B8ACB}">
      <dsp:nvSpPr>
        <dsp:cNvPr id="0" name=""/>
        <dsp:cNvSpPr/>
      </dsp:nvSpPr>
      <dsp:spPr>
        <a:xfrm>
          <a:off x="1139252" y="1685294"/>
          <a:ext cx="227850" cy="1568531"/>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68AE36-588C-44ED-BBAB-ACCC397F401D}">
      <dsp:nvSpPr>
        <dsp:cNvPr id="0" name=""/>
        <dsp:cNvSpPr/>
      </dsp:nvSpPr>
      <dsp:spPr>
        <a:xfrm>
          <a:off x="1458243" y="1685294"/>
          <a:ext cx="3098768" cy="1568531"/>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None/>
          </a:pPr>
          <a:r>
            <a:rPr lang="en-GB" sz="2800" kern="1200" dirty="0"/>
            <a:t>Une politique </a:t>
          </a:r>
          <a:r>
            <a:rPr lang="en-GB" sz="2800" kern="1200" dirty="0" err="1"/>
            <a:t>commerciale</a:t>
          </a:r>
          <a:r>
            <a:rPr lang="en-GB" sz="2800" kern="1200" dirty="0"/>
            <a:t> </a:t>
          </a:r>
          <a:r>
            <a:rPr lang="en-GB" sz="2800" kern="1200" dirty="0" err="1"/>
            <a:t>cohérente</a:t>
          </a:r>
          <a:endParaRPr lang="en-CA" sz="2800" kern="1200" dirty="0"/>
        </a:p>
      </dsp:txBody>
      <dsp:txXfrm>
        <a:off x="1534812" y="1761863"/>
        <a:ext cx="2945630" cy="1415393"/>
      </dsp:txXfrm>
    </dsp:sp>
    <dsp:sp modelId="{E9088372-60CA-4BE0-9E7B-331F92012685}">
      <dsp:nvSpPr>
        <dsp:cNvPr id="0" name=""/>
        <dsp:cNvSpPr/>
      </dsp:nvSpPr>
      <dsp:spPr>
        <a:xfrm>
          <a:off x="0" y="3487825"/>
          <a:ext cx="113925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endParaRPr lang="en-CA" sz="2800" kern="1200" dirty="0"/>
        </a:p>
      </dsp:txBody>
      <dsp:txXfrm>
        <a:off x="0" y="3487825"/>
        <a:ext cx="1139253" cy="1287000"/>
      </dsp:txXfrm>
    </dsp:sp>
    <dsp:sp modelId="{75A84DE7-AC83-4F24-A285-F98CD2B1BA89}">
      <dsp:nvSpPr>
        <dsp:cNvPr id="0" name=""/>
        <dsp:cNvSpPr/>
      </dsp:nvSpPr>
      <dsp:spPr>
        <a:xfrm>
          <a:off x="1139252" y="3487825"/>
          <a:ext cx="227850"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62409B-5165-4EEF-B058-83448B646BFF}">
      <dsp:nvSpPr>
        <dsp:cNvPr id="0" name=""/>
        <dsp:cNvSpPr/>
      </dsp:nvSpPr>
      <dsp:spPr>
        <a:xfrm>
          <a:off x="1458243" y="3487825"/>
          <a:ext cx="3098768" cy="1287000"/>
        </a:xfrm>
        <a:prstGeom prst="round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None/>
          </a:pPr>
          <a:r>
            <a:rPr lang="en-GB" sz="2800" kern="1200" dirty="0" err="1"/>
            <a:t>Sécurité</a:t>
          </a:r>
          <a:r>
            <a:rPr lang="en-GB" sz="2800" kern="1200" dirty="0"/>
            <a:t> </a:t>
          </a:r>
          <a:r>
            <a:rPr lang="en-GB" sz="2800" kern="1200" dirty="0" err="1"/>
            <a:t>alimentaire</a:t>
          </a:r>
          <a:endParaRPr lang="en-CA" sz="2800" kern="1200" dirty="0"/>
        </a:p>
      </dsp:txBody>
      <dsp:txXfrm>
        <a:off x="1521069" y="3550651"/>
        <a:ext cx="2973116" cy="1161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8602B-8BE3-4FC1-9F15-8300723B7656}">
      <dsp:nvSpPr>
        <dsp:cNvPr id="0" name=""/>
        <dsp:cNvSpPr/>
      </dsp:nvSpPr>
      <dsp:spPr>
        <a:xfrm>
          <a:off x="3299" y="0"/>
          <a:ext cx="6092391" cy="74914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fr-FR" sz="2800" kern="1200" dirty="0"/>
            <a:t>Suppression des tarifs douanières</a:t>
          </a:r>
          <a:endParaRPr lang="en-CA" sz="2800" kern="1200" dirty="0"/>
        </a:p>
      </dsp:txBody>
      <dsp:txXfrm>
        <a:off x="377870" y="0"/>
        <a:ext cx="5343250" cy="749141"/>
      </dsp:txXfrm>
    </dsp:sp>
    <dsp:sp modelId="{EAFBAACF-3832-4303-8CD2-942EFB416C63}">
      <dsp:nvSpPr>
        <dsp:cNvPr id="0" name=""/>
        <dsp:cNvSpPr/>
      </dsp:nvSpPr>
      <dsp:spPr>
        <a:xfrm>
          <a:off x="5472644" y="0"/>
          <a:ext cx="6230458" cy="74914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fr-FR" sz="2800" kern="1200" dirty="0"/>
            <a:t>Suppression des barrières non tarifaires</a:t>
          </a:r>
          <a:endParaRPr lang="en-CA" sz="2800" kern="1200" dirty="0"/>
        </a:p>
      </dsp:txBody>
      <dsp:txXfrm>
        <a:off x="5847215" y="0"/>
        <a:ext cx="5481317" cy="7491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72F15-C782-4D16-8C5E-78F1973D5E72}" type="datetimeFigureOut">
              <a:rPr lang="en-GB" smtClean="0"/>
              <a:t>22/04/2022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C8E45-E85F-4954-B963-E6DBF72C26AF}" type="slidenum">
              <a:rPr lang="en-GB" smtClean="0"/>
              <a:t>‹#›</a:t>
            </a:fld>
            <a:endParaRPr lang="en-GB"/>
          </a:p>
        </p:txBody>
      </p:sp>
    </p:spTree>
    <p:extLst>
      <p:ext uri="{BB962C8B-B14F-4D97-AF65-F5344CB8AC3E}">
        <p14:creationId xmlns:p14="http://schemas.microsoft.com/office/powerpoint/2010/main" val="59835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9EA3AD-8276-459B-BEF2-317722D3DA2E}" type="slidenum">
              <a:rPr lang="en-CA" smtClean="0"/>
              <a:t>2</a:t>
            </a:fld>
            <a:endParaRPr lang="en-CA"/>
          </a:p>
        </p:txBody>
      </p:sp>
    </p:spTree>
    <p:extLst>
      <p:ext uri="{BB962C8B-B14F-4D97-AF65-F5344CB8AC3E}">
        <p14:creationId xmlns:p14="http://schemas.microsoft.com/office/powerpoint/2010/main" val="115031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3481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9EA3AD-8276-459B-BEF2-317722D3DA2E}" type="slidenum">
              <a:rPr lang="en-CA" smtClean="0"/>
              <a:t>4</a:t>
            </a:fld>
            <a:endParaRPr lang="en-CA"/>
          </a:p>
        </p:txBody>
      </p:sp>
    </p:spTree>
    <p:extLst>
      <p:ext uri="{BB962C8B-B14F-4D97-AF65-F5344CB8AC3E}">
        <p14:creationId xmlns:p14="http://schemas.microsoft.com/office/powerpoint/2010/main" val="226664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4569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0761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9632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9EA3AD-8276-459B-BEF2-317722D3DA2E}" type="slidenum">
              <a:rPr lang="en-CA" smtClean="0"/>
              <a:t>16</a:t>
            </a:fld>
            <a:endParaRPr lang="en-CA"/>
          </a:p>
        </p:txBody>
      </p:sp>
    </p:spTree>
    <p:extLst>
      <p:ext uri="{BB962C8B-B14F-4D97-AF65-F5344CB8AC3E}">
        <p14:creationId xmlns:p14="http://schemas.microsoft.com/office/powerpoint/2010/main" val="2816764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4" indent="0">
              <a:spcBef>
                <a:spcPts val="300"/>
              </a:spcBef>
              <a:spcAft>
                <a:spcPts val="600"/>
              </a:spcAft>
              <a:buFont typeface="Arial" panose="020B0604020202020204" pitchFamily="34" charset="0"/>
              <a:buNone/>
            </a:pPr>
            <a:endParaRPr lang="en-CA" sz="12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26DC74-1EC6-4B53-B378-039FE0DA12B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414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F85F-27B8-4AF8-8C1F-D03AEDFBE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A5545C-1EB6-4F02-B22D-61071F7E82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F2B67A-CF4B-4931-AA9E-9F42956AAB0A}"/>
              </a:ext>
            </a:extLst>
          </p:cNvPr>
          <p:cNvSpPr>
            <a:spLocks noGrp="1"/>
          </p:cNvSpPr>
          <p:nvPr>
            <p:ph type="dt" sz="half" idx="10"/>
          </p:nvPr>
        </p:nvSpPr>
        <p:spPr/>
        <p:txBody>
          <a:bodyPr/>
          <a:lstStyle/>
          <a:p>
            <a:fld id="{C2496B01-4795-4208-B196-579BFABB8A2B}" type="datetimeFigureOut">
              <a:rPr lang="en-GB" smtClean="0"/>
              <a:t>22/04/2022</a:t>
            </a:fld>
            <a:endParaRPr lang="en-GB"/>
          </a:p>
        </p:txBody>
      </p:sp>
      <p:sp>
        <p:nvSpPr>
          <p:cNvPr id="5" name="Footer Placeholder 4">
            <a:extLst>
              <a:ext uri="{FF2B5EF4-FFF2-40B4-BE49-F238E27FC236}">
                <a16:creationId xmlns:a16="http://schemas.microsoft.com/office/drawing/2014/main" id="{205EFA91-B3ED-405B-9D3D-7DE48F5DA9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F16659-45DA-4EE0-90DC-E64F8CDB159A}"/>
              </a:ext>
            </a:extLst>
          </p:cNvPr>
          <p:cNvSpPr>
            <a:spLocks noGrp="1"/>
          </p:cNvSpPr>
          <p:nvPr>
            <p:ph type="sldNum" sz="quarter" idx="12"/>
          </p:nvPr>
        </p:nvSpPr>
        <p:spPr/>
        <p:txBody>
          <a:bodyPr/>
          <a:lstStyle/>
          <a:p>
            <a:fld id="{902147B5-E611-4CC2-AD23-53DC03C2067D}" type="slidenum">
              <a:rPr lang="en-GB" smtClean="0"/>
              <a:t>‹#›</a:t>
            </a:fld>
            <a:endParaRPr lang="en-GB"/>
          </a:p>
        </p:txBody>
      </p:sp>
    </p:spTree>
    <p:extLst>
      <p:ext uri="{BB962C8B-B14F-4D97-AF65-F5344CB8AC3E}">
        <p14:creationId xmlns:p14="http://schemas.microsoft.com/office/powerpoint/2010/main" val="343640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165B-AE0C-4739-A65E-DA271914B9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C6C044-211B-44B8-8D07-A83306E3CE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C3FED7-BF0E-4EF0-A535-24B1B0E939B6}"/>
              </a:ext>
            </a:extLst>
          </p:cNvPr>
          <p:cNvSpPr>
            <a:spLocks noGrp="1"/>
          </p:cNvSpPr>
          <p:nvPr>
            <p:ph type="dt" sz="half" idx="10"/>
          </p:nvPr>
        </p:nvSpPr>
        <p:spPr/>
        <p:txBody>
          <a:bodyPr/>
          <a:lstStyle/>
          <a:p>
            <a:fld id="{C2496B01-4795-4208-B196-579BFABB8A2B}" type="datetimeFigureOut">
              <a:rPr lang="en-GB" smtClean="0"/>
              <a:t>22/04/2022</a:t>
            </a:fld>
            <a:endParaRPr lang="en-GB"/>
          </a:p>
        </p:txBody>
      </p:sp>
      <p:sp>
        <p:nvSpPr>
          <p:cNvPr id="5" name="Footer Placeholder 4">
            <a:extLst>
              <a:ext uri="{FF2B5EF4-FFF2-40B4-BE49-F238E27FC236}">
                <a16:creationId xmlns:a16="http://schemas.microsoft.com/office/drawing/2014/main" id="{82A7BC46-F870-4283-A038-87057C056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876612-0AE3-4F14-9AFF-7A82AD5E0665}"/>
              </a:ext>
            </a:extLst>
          </p:cNvPr>
          <p:cNvSpPr>
            <a:spLocks noGrp="1"/>
          </p:cNvSpPr>
          <p:nvPr>
            <p:ph type="sldNum" sz="quarter" idx="12"/>
          </p:nvPr>
        </p:nvSpPr>
        <p:spPr/>
        <p:txBody>
          <a:bodyPr/>
          <a:lstStyle/>
          <a:p>
            <a:fld id="{902147B5-E611-4CC2-AD23-53DC03C2067D}" type="slidenum">
              <a:rPr lang="en-GB" smtClean="0"/>
              <a:t>‹#›</a:t>
            </a:fld>
            <a:endParaRPr lang="en-GB"/>
          </a:p>
        </p:txBody>
      </p:sp>
    </p:spTree>
    <p:extLst>
      <p:ext uri="{BB962C8B-B14F-4D97-AF65-F5344CB8AC3E}">
        <p14:creationId xmlns:p14="http://schemas.microsoft.com/office/powerpoint/2010/main" val="426641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B30DEE-B5A3-4FB9-9D3A-C975668EA1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575C90-B0D1-4FAF-BFD4-60E5A6E1DE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CAACFC-578B-4496-82F0-8266F576C384}"/>
              </a:ext>
            </a:extLst>
          </p:cNvPr>
          <p:cNvSpPr>
            <a:spLocks noGrp="1"/>
          </p:cNvSpPr>
          <p:nvPr>
            <p:ph type="dt" sz="half" idx="10"/>
          </p:nvPr>
        </p:nvSpPr>
        <p:spPr/>
        <p:txBody>
          <a:bodyPr/>
          <a:lstStyle/>
          <a:p>
            <a:fld id="{C2496B01-4795-4208-B196-579BFABB8A2B}" type="datetimeFigureOut">
              <a:rPr lang="en-GB" smtClean="0"/>
              <a:t>22/04/2022</a:t>
            </a:fld>
            <a:endParaRPr lang="en-GB"/>
          </a:p>
        </p:txBody>
      </p:sp>
      <p:sp>
        <p:nvSpPr>
          <p:cNvPr id="5" name="Footer Placeholder 4">
            <a:extLst>
              <a:ext uri="{FF2B5EF4-FFF2-40B4-BE49-F238E27FC236}">
                <a16:creationId xmlns:a16="http://schemas.microsoft.com/office/drawing/2014/main" id="{AD78C640-755C-4AD8-9DF3-8CF3BC4E31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F87B99-61A2-4647-88D6-065C7D8AFAD9}"/>
              </a:ext>
            </a:extLst>
          </p:cNvPr>
          <p:cNvSpPr>
            <a:spLocks noGrp="1"/>
          </p:cNvSpPr>
          <p:nvPr>
            <p:ph type="sldNum" sz="quarter" idx="12"/>
          </p:nvPr>
        </p:nvSpPr>
        <p:spPr/>
        <p:txBody>
          <a:bodyPr/>
          <a:lstStyle/>
          <a:p>
            <a:fld id="{902147B5-E611-4CC2-AD23-53DC03C2067D}" type="slidenum">
              <a:rPr lang="en-GB" smtClean="0"/>
              <a:t>‹#›</a:t>
            </a:fld>
            <a:endParaRPr lang="en-GB"/>
          </a:p>
        </p:txBody>
      </p:sp>
    </p:spTree>
    <p:extLst>
      <p:ext uri="{BB962C8B-B14F-4D97-AF65-F5344CB8AC3E}">
        <p14:creationId xmlns:p14="http://schemas.microsoft.com/office/powerpoint/2010/main" val="1411093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439743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p:nvPicPr>
        <p:blipFill rotWithShape="1">
          <a:blip r:embed="rId3"/>
          <a:srcRect b="8520"/>
          <a:stretch/>
        </p:blipFill>
        <p:spPr>
          <a:xfrm>
            <a:off x="711901" y="5222368"/>
            <a:ext cx="2638951"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p:nvPicPr>
        <p:blipFill>
          <a:blip r:embed="rId4"/>
          <a:stretch>
            <a:fillRect/>
          </a:stretch>
        </p:blipFill>
        <p:spPr>
          <a:xfrm>
            <a:off x="529501" y="433951"/>
            <a:ext cx="4376100" cy="378701"/>
          </a:xfrm>
          <a:prstGeom prst="rect">
            <a:avLst/>
          </a:prstGeom>
        </p:spPr>
      </p:pic>
    </p:spTree>
    <p:extLst>
      <p:ext uri="{BB962C8B-B14F-4D97-AF65-F5344CB8AC3E}">
        <p14:creationId xmlns:p14="http://schemas.microsoft.com/office/powerpoint/2010/main" val="3033095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D885-54AA-4B72-B0BF-2EC023794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10134E-D23F-4456-BA9B-9B516BA5C9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AC0809-71FF-49F4-B58F-FB0F96D835CB}"/>
              </a:ext>
            </a:extLst>
          </p:cNvPr>
          <p:cNvSpPr>
            <a:spLocks noGrp="1"/>
          </p:cNvSpPr>
          <p:nvPr>
            <p:ph type="dt" sz="half" idx="10"/>
          </p:nvPr>
        </p:nvSpPr>
        <p:spPr/>
        <p:txBody>
          <a:bodyPr/>
          <a:lstStyle/>
          <a:p>
            <a:fld id="{3F588608-54E7-4F53-8AB5-006B0643DFC2}" type="datetimeFigureOut">
              <a:rPr lang="en-GB" smtClean="0"/>
              <a:t>22/04/2022</a:t>
            </a:fld>
            <a:endParaRPr lang="en-GB"/>
          </a:p>
        </p:txBody>
      </p:sp>
      <p:sp>
        <p:nvSpPr>
          <p:cNvPr id="5" name="Footer Placeholder 4">
            <a:extLst>
              <a:ext uri="{FF2B5EF4-FFF2-40B4-BE49-F238E27FC236}">
                <a16:creationId xmlns:a16="http://schemas.microsoft.com/office/drawing/2014/main" id="{6341DABE-5DFD-4F6B-BA35-8F15A90DED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B5E7D-0DA1-4B63-8C41-33C14A571F55}"/>
              </a:ext>
            </a:extLst>
          </p:cNvPr>
          <p:cNvSpPr>
            <a:spLocks noGrp="1"/>
          </p:cNvSpPr>
          <p:nvPr>
            <p:ph type="sldNum" sz="quarter" idx="12"/>
          </p:nvPr>
        </p:nvSpPr>
        <p:spPr/>
        <p:txBody>
          <a:bodyPr/>
          <a:lstStyle/>
          <a:p>
            <a:fld id="{B7C9870A-2F47-4B85-B03C-77765BD287F1}" type="slidenum">
              <a:rPr lang="en-GB" smtClean="0"/>
              <a:t>‹#›</a:t>
            </a:fld>
            <a:endParaRPr lang="en-GB"/>
          </a:p>
        </p:txBody>
      </p:sp>
    </p:spTree>
    <p:extLst>
      <p:ext uri="{BB962C8B-B14F-4D97-AF65-F5344CB8AC3E}">
        <p14:creationId xmlns:p14="http://schemas.microsoft.com/office/powerpoint/2010/main" val="4008072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8E3F1-AB96-4685-9368-8109E238BA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74A3A8-D1E1-4227-AFDD-D1AEFC1F6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B9BF30-D95E-40A1-8A56-69EBAAABA86F}"/>
              </a:ext>
            </a:extLst>
          </p:cNvPr>
          <p:cNvSpPr>
            <a:spLocks noGrp="1"/>
          </p:cNvSpPr>
          <p:nvPr>
            <p:ph type="dt" sz="half" idx="10"/>
          </p:nvPr>
        </p:nvSpPr>
        <p:spPr/>
        <p:txBody>
          <a:bodyPr/>
          <a:lstStyle/>
          <a:p>
            <a:fld id="{3F588608-54E7-4F53-8AB5-006B0643DFC2}" type="datetimeFigureOut">
              <a:rPr lang="en-GB" smtClean="0"/>
              <a:t>22/04/2022</a:t>
            </a:fld>
            <a:endParaRPr lang="en-GB"/>
          </a:p>
        </p:txBody>
      </p:sp>
      <p:sp>
        <p:nvSpPr>
          <p:cNvPr id="5" name="Footer Placeholder 4">
            <a:extLst>
              <a:ext uri="{FF2B5EF4-FFF2-40B4-BE49-F238E27FC236}">
                <a16:creationId xmlns:a16="http://schemas.microsoft.com/office/drawing/2014/main" id="{B5EFA226-D77A-4863-9D10-2656AC9051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B7CD5E-EFE2-488B-8037-CAE3CCB38764}"/>
              </a:ext>
            </a:extLst>
          </p:cNvPr>
          <p:cNvSpPr>
            <a:spLocks noGrp="1"/>
          </p:cNvSpPr>
          <p:nvPr>
            <p:ph type="sldNum" sz="quarter" idx="12"/>
          </p:nvPr>
        </p:nvSpPr>
        <p:spPr/>
        <p:txBody>
          <a:bodyPr/>
          <a:lstStyle/>
          <a:p>
            <a:fld id="{B7C9870A-2F47-4B85-B03C-77765BD287F1}" type="slidenum">
              <a:rPr lang="en-GB" smtClean="0"/>
              <a:t>‹#›</a:t>
            </a:fld>
            <a:endParaRPr lang="en-GB"/>
          </a:p>
        </p:txBody>
      </p:sp>
    </p:spTree>
    <p:extLst>
      <p:ext uri="{BB962C8B-B14F-4D97-AF65-F5344CB8AC3E}">
        <p14:creationId xmlns:p14="http://schemas.microsoft.com/office/powerpoint/2010/main" val="289126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1BDF-484A-43AC-B3C6-447C8C7B79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8B5D25-2F28-49D2-A2A5-F90B2214EA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6E0438-884E-4A86-B346-1E20321C0470}"/>
              </a:ext>
            </a:extLst>
          </p:cNvPr>
          <p:cNvSpPr>
            <a:spLocks noGrp="1"/>
          </p:cNvSpPr>
          <p:nvPr>
            <p:ph type="dt" sz="half" idx="10"/>
          </p:nvPr>
        </p:nvSpPr>
        <p:spPr/>
        <p:txBody>
          <a:bodyPr/>
          <a:lstStyle/>
          <a:p>
            <a:fld id="{3F588608-54E7-4F53-8AB5-006B0643DFC2}" type="datetimeFigureOut">
              <a:rPr lang="en-GB" smtClean="0"/>
              <a:t>22/04/2022</a:t>
            </a:fld>
            <a:endParaRPr lang="en-GB"/>
          </a:p>
        </p:txBody>
      </p:sp>
      <p:sp>
        <p:nvSpPr>
          <p:cNvPr id="5" name="Footer Placeholder 4">
            <a:extLst>
              <a:ext uri="{FF2B5EF4-FFF2-40B4-BE49-F238E27FC236}">
                <a16:creationId xmlns:a16="http://schemas.microsoft.com/office/drawing/2014/main" id="{B8F3B9E4-8661-442D-ABED-72832D95AD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CEE1B6-2E97-4976-BAA9-80A392BFBD56}"/>
              </a:ext>
            </a:extLst>
          </p:cNvPr>
          <p:cNvSpPr>
            <a:spLocks noGrp="1"/>
          </p:cNvSpPr>
          <p:nvPr>
            <p:ph type="sldNum" sz="quarter" idx="12"/>
          </p:nvPr>
        </p:nvSpPr>
        <p:spPr/>
        <p:txBody>
          <a:bodyPr/>
          <a:lstStyle/>
          <a:p>
            <a:fld id="{B7C9870A-2F47-4B85-B03C-77765BD287F1}" type="slidenum">
              <a:rPr lang="en-GB" smtClean="0"/>
              <a:t>‹#›</a:t>
            </a:fld>
            <a:endParaRPr lang="en-GB"/>
          </a:p>
        </p:txBody>
      </p:sp>
    </p:spTree>
    <p:extLst>
      <p:ext uri="{BB962C8B-B14F-4D97-AF65-F5344CB8AC3E}">
        <p14:creationId xmlns:p14="http://schemas.microsoft.com/office/powerpoint/2010/main" val="1127608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6C86-4BE2-45FD-9E3F-EB42624ADD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A7C0C9-1DA6-49EB-ADA2-87C33B9613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0448C1-A4DD-4E64-9F59-0A1ACB06DE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AAD167-4548-43CE-A56F-B3DF8C3BE112}"/>
              </a:ext>
            </a:extLst>
          </p:cNvPr>
          <p:cNvSpPr>
            <a:spLocks noGrp="1"/>
          </p:cNvSpPr>
          <p:nvPr>
            <p:ph type="dt" sz="half" idx="10"/>
          </p:nvPr>
        </p:nvSpPr>
        <p:spPr/>
        <p:txBody>
          <a:bodyPr/>
          <a:lstStyle/>
          <a:p>
            <a:fld id="{3F588608-54E7-4F53-8AB5-006B0643DFC2}" type="datetimeFigureOut">
              <a:rPr lang="en-GB" smtClean="0"/>
              <a:t>22/04/2022</a:t>
            </a:fld>
            <a:endParaRPr lang="en-GB"/>
          </a:p>
        </p:txBody>
      </p:sp>
      <p:sp>
        <p:nvSpPr>
          <p:cNvPr id="6" name="Footer Placeholder 5">
            <a:extLst>
              <a:ext uri="{FF2B5EF4-FFF2-40B4-BE49-F238E27FC236}">
                <a16:creationId xmlns:a16="http://schemas.microsoft.com/office/drawing/2014/main" id="{C561F632-B61B-4B4B-A600-2542C4CD70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099A76-0D4A-4372-B022-BCDAC62F6C86}"/>
              </a:ext>
            </a:extLst>
          </p:cNvPr>
          <p:cNvSpPr>
            <a:spLocks noGrp="1"/>
          </p:cNvSpPr>
          <p:nvPr>
            <p:ph type="sldNum" sz="quarter" idx="12"/>
          </p:nvPr>
        </p:nvSpPr>
        <p:spPr/>
        <p:txBody>
          <a:bodyPr/>
          <a:lstStyle/>
          <a:p>
            <a:fld id="{B7C9870A-2F47-4B85-B03C-77765BD287F1}" type="slidenum">
              <a:rPr lang="en-GB" smtClean="0"/>
              <a:t>‹#›</a:t>
            </a:fld>
            <a:endParaRPr lang="en-GB"/>
          </a:p>
        </p:txBody>
      </p:sp>
    </p:spTree>
    <p:extLst>
      <p:ext uri="{BB962C8B-B14F-4D97-AF65-F5344CB8AC3E}">
        <p14:creationId xmlns:p14="http://schemas.microsoft.com/office/powerpoint/2010/main" val="3515898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131E-5FB5-41C3-8F6C-E2F62546B1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2230DA-9B10-4256-BE88-3175A71A6B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27D14D-9190-440F-9EF0-942E39A3EE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2C02A0-9735-46F3-82BA-39AF991A3E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5523A8-CCC7-49E2-8097-AE9E285C36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733D2D-B187-411A-993C-24FCB62E7C3F}"/>
              </a:ext>
            </a:extLst>
          </p:cNvPr>
          <p:cNvSpPr>
            <a:spLocks noGrp="1"/>
          </p:cNvSpPr>
          <p:nvPr>
            <p:ph type="dt" sz="half" idx="10"/>
          </p:nvPr>
        </p:nvSpPr>
        <p:spPr/>
        <p:txBody>
          <a:bodyPr/>
          <a:lstStyle/>
          <a:p>
            <a:fld id="{3F588608-54E7-4F53-8AB5-006B0643DFC2}" type="datetimeFigureOut">
              <a:rPr lang="en-GB" smtClean="0"/>
              <a:t>22/04/2022</a:t>
            </a:fld>
            <a:endParaRPr lang="en-GB"/>
          </a:p>
        </p:txBody>
      </p:sp>
      <p:sp>
        <p:nvSpPr>
          <p:cNvPr id="8" name="Footer Placeholder 7">
            <a:extLst>
              <a:ext uri="{FF2B5EF4-FFF2-40B4-BE49-F238E27FC236}">
                <a16:creationId xmlns:a16="http://schemas.microsoft.com/office/drawing/2014/main" id="{F08BE4D4-5F67-4867-9CAC-3A44A6DC14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FC34F5-7116-4A19-9552-FB37BB87D9A5}"/>
              </a:ext>
            </a:extLst>
          </p:cNvPr>
          <p:cNvSpPr>
            <a:spLocks noGrp="1"/>
          </p:cNvSpPr>
          <p:nvPr>
            <p:ph type="sldNum" sz="quarter" idx="12"/>
          </p:nvPr>
        </p:nvSpPr>
        <p:spPr/>
        <p:txBody>
          <a:bodyPr/>
          <a:lstStyle/>
          <a:p>
            <a:fld id="{B7C9870A-2F47-4B85-B03C-77765BD287F1}" type="slidenum">
              <a:rPr lang="en-GB" smtClean="0"/>
              <a:t>‹#›</a:t>
            </a:fld>
            <a:endParaRPr lang="en-GB"/>
          </a:p>
        </p:txBody>
      </p:sp>
    </p:spTree>
    <p:extLst>
      <p:ext uri="{BB962C8B-B14F-4D97-AF65-F5344CB8AC3E}">
        <p14:creationId xmlns:p14="http://schemas.microsoft.com/office/powerpoint/2010/main" val="299446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13D1-C9C4-4C79-8C8B-6E82A8EDC0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199B75-CE16-4A45-B0E0-67D9CF375DC7}"/>
              </a:ext>
            </a:extLst>
          </p:cNvPr>
          <p:cNvSpPr>
            <a:spLocks noGrp="1"/>
          </p:cNvSpPr>
          <p:nvPr>
            <p:ph type="dt" sz="half" idx="10"/>
          </p:nvPr>
        </p:nvSpPr>
        <p:spPr/>
        <p:txBody>
          <a:bodyPr/>
          <a:lstStyle/>
          <a:p>
            <a:fld id="{3F588608-54E7-4F53-8AB5-006B0643DFC2}" type="datetimeFigureOut">
              <a:rPr lang="en-GB" smtClean="0"/>
              <a:t>22/04/2022</a:t>
            </a:fld>
            <a:endParaRPr lang="en-GB"/>
          </a:p>
        </p:txBody>
      </p:sp>
      <p:sp>
        <p:nvSpPr>
          <p:cNvPr id="4" name="Footer Placeholder 3">
            <a:extLst>
              <a:ext uri="{FF2B5EF4-FFF2-40B4-BE49-F238E27FC236}">
                <a16:creationId xmlns:a16="http://schemas.microsoft.com/office/drawing/2014/main" id="{9812C5B5-5FCE-428C-A0A4-00DE41E52E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E835B0-9194-42F0-8BBC-ED7A2DB95A54}"/>
              </a:ext>
            </a:extLst>
          </p:cNvPr>
          <p:cNvSpPr>
            <a:spLocks noGrp="1"/>
          </p:cNvSpPr>
          <p:nvPr>
            <p:ph type="sldNum" sz="quarter" idx="12"/>
          </p:nvPr>
        </p:nvSpPr>
        <p:spPr/>
        <p:txBody>
          <a:bodyPr/>
          <a:lstStyle/>
          <a:p>
            <a:fld id="{B7C9870A-2F47-4B85-B03C-77765BD287F1}" type="slidenum">
              <a:rPr lang="en-GB" smtClean="0"/>
              <a:t>‹#›</a:t>
            </a:fld>
            <a:endParaRPr lang="en-GB"/>
          </a:p>
        </p:txBody>
      </p:sp>
    </p:spTree>
    <p:extLst>
      <p:ext uri="{BB962C8B-B14F-4D97-AF65-F5344CB8AC3E}">
        <p14:creationId xmlns:p14="http://schemas.microsoft.com/office/powerpoint/2010/main" val="69081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844A-9693-44A6-91FD-2FD658DBAE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386FED-FD1E-4CF3-913D-AC339189AD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7AC466-EA1F-45A1-A88E-77EAE52B1FB0}"/>
              </a:ext>
            </a:extLst>
          </p:cNvPr>
          <p:cNvSpPr>
            <a:spLocks noGrp="1"/>
          </p:cNvSpPr>
          <p:nvPr>
            <p:ph type="dt" sz="half" idx="10"/>
          </p:nvPr>
        </p:nvSpPr>
        <p:spPr/>
        <p:txBody>
          <a:bodyPr/>
          <a:lstStyle/>
          <a:p>
            <a:fld id="{C2496B01-4795-4208-B196-579BFABB8A2B}" type="datetimeFigureOut">
              <a:rPr lang="en-GB" smtClean="0"/>
              <a:t>22/04/2022</a:t>
            </a:fld>
            <a:endParaRPr lang="en-GB"/>
          </a:p>
        </p:txBody>
      </p:sp>
      <p:sp>
        <p:nvSpPr>
          <p:cNvPr id="5" name="Footer Placeholder 4">
            <a:extLst>
              <a:ext uri="{FF2B5EF4-FFF2-40B4-BE49-F238E27FC236}">
                <a16:creationId xmlns:a16="http://schemas.microsoft.com/office/drawing/2014/main" id="{64041404-C69C-4786-BE52-3441FE1514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0EBA9A-153C-42F9-86E6-235E9AA3E8EA}"/>
              </a:ext>
            </a:extLst>
          </p:cNvPr>
          <p:cNvSpPr>
            <a:spLocks noGrp="1"/>
          </p:cNvSpPr>
          <p:nvPr>
            <p:ph type="sldNum" sz="quarter" idx="12"/>
          </p:nvPr>
        </p:nvSpPr>
        <p:spPr/>
        <p:txBody>
          <a:bodyPr/>
          <a:lstStyle/>
          <a:p>
            <a:fld id="{902147B5-E611-4CC2-AD23-53DC03C2067D}" type="slidenum">
              <a:rPr lang="en-GB" smtClean="0"/>
              <a:t>‹#›</a:t>
            </a:fld>
            <a:endParaRPr lang="en-GB"/>
          </a:p>
        </p:txBody>
      </p:sp>
    </p:spTree>
    <p:extLst>
      <p:ext uri="{BB962C8B-B14F-4D97-AF65-F5344CB8AC3E}">
        <p14:creationId xmlns:p14="http://schemas.microsoft.com/office/powerpoint/2010/main" val="2536710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97AB4-B6E2-46EB-A9B7-1C5EE1686B17}"/>
              </a:ext>
            </a:extLst>
          </p:cNvPr>
          <p:cNvSpPr>
            <a:spLocks noGrp="1"/>
          </p:cNvSpPr>
          <p:nvPr>
            <p:ph type="dt" sz="half" idx="10"/>
          </p:nvPr>
        </p:nvSpPr>
        <p:spPr/>
        <p:txBody>
          <a:bodyPr/>
          <a:lstStyle/>
          <a:p>
            <a:fld id="{3F588608-54E7-4F53-8AB5-006B0643DFC2}" type="datetimeFigureOut">
              <a:rPr lang="en-GB" smtClean="0"/>
              <a:t>22/04/2022</a:t>
            </a:fld>
            <a:endParaRPr lang="en-GB"/>
          </a:p>
        </p:txBody>
      </p:sp>
      <p:sp>
        <p:nvSpPr>
          <p:cNvPr id="3" name="Footer Placeholder 2">
            <a:extLst>
              <a:ext uri="{FF2B5EF4-FFF2-40B4-BE49-F238E27FC236}">
                <a16:creationId xmlns:a16="http://schemas.microsoft.com/office/drawing/2014/main" id="{1F4E13D7-D4AE-4997-9BD2-A20F0610E8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A3B015-2E1C-471D-B7D7-4202609FF48A}"/>
              </a:ext>
            </a:extLst>
          </p:cNvPr>
          <p:cNvSpPr>
            <a:spLocks noGrp="1"/>
          </p:cNvSpPr>
          <p:nvPr>
            <p:ph type="sldNum" sz="quarter" idx="12"/>
          </p:nvPr>
        </p:nvSpPr>
        <p:spPr/>
        <p:txBody>
          <a:bodyPr/>
          <a:lstStyle/>
          <a:p>
            <a:fld id="{B7C9870A-2F47-4B85-B03C-77765BD287F1}" type="slidenum">
              <a:rPr lang="en-GB" smtClean="0"/>
              <a:t>‹#›</a:t>
            </a:fld>
            <a:endParaRPr lang="en-GB"/>
          </a:p>
        </p:txBody>
      </p:sp>
    </p:spTree>
    <p:extLst>
      <p:ext uri="{BB962C8B-B14F-4D97-AF65-F5344CB8AC3E}">
        <p14:creationId xmlns:p14="http://schemas.microsoft.com/office/powerpoint/2010/main" val="3442308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E5BA-BA41-4ECF-81AA-439FBD60D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98FABE-A9BE-468A-9654-0736410FB7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D610BB-D986-4219-89B6-22D639024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9226F-8B8D-4EC9-AF03-D3D532D59CF1}"/>
              </a:ext>
            </a:extLst>
          </p:cNvPr>
          <p:cNvSpPr>
            <a:spLocks noGrp="1"/>
          </p:cNvSpPr>
          <p:nvPr>
            <p:ph type="dt" sz="half" idx="10"/>
          </p:nvPr>
        </p:nvSpPr>
        <p:spPr/>
        <p:txBody>
          <a:bodyPr/>
          <a:lstStyle/>
          <a:p>
            <a:fld id="{3F588608-54E7-4F53-8AB5-006B0643DFC2}" type="datetimeFigureOut">
              <a:rPr lang="en-GB" smtClean="0"/>
              <a:t>22/04/2022</a:t>
            </a:fld>
            <a:endParaRPr lang="en-GB"/>
          </a:p>
        </p:txBody>
      </p:sp>
      <p:sp>
        <p:nvSpPr>
          <p:cNvPr id="6" name="Footer Placeholder 5">
            <a:extLst>
              <a:ext uri="{FF2B5EF4-FFF2-40B4-BE49-F238E27FC236}">
                <a16:creationId xmlns:a16="http://schemas.microsoft.com/office/drawing/2014/main" id="{683FAD92-411D-451E-82D1-6389775DA2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8F68AB-E359-4D5B-972F-B6BE334F8AC2}"/>
              </a:ext>
            </a:extLst>
          </p:cNvPr>
          <p:cNvSpPr>
            <a:spLocks noGrp="1"/>
          </p:cNvSpPr>
          <p:nvPr>
            <p:ph type="sldNum" sz="quarter" idx="12"/>
          </p:nvPr>
        </p:nvSpPr>
        <p:spPr/>
        <p:txBody>
          <a:bodyPr/>
          <a:lstStyle/>
          <a:p>
            <a:fld id="{B7C9870A-2F47-4B85-B03C-77765BD287F1}" type="slidenum">
              <a:rPr lang="en-GB" smtClean="0"/>
              <a:t>‹#›</a:t>
            </a:fld>
            <a:endParaRPr lang="en-GB"/>
          </a:p>
        </p:txBody>
      </p:sp>
    </p:spTree>
    <p:extLst>
      <p:ext uri="{BB962C8B-B14F-4D97-AF65-F5344CB8AC3E}">
        <p14:creationId xmlns:p14="http://schemas.microsoft.com/office/powerpoint/2010/main" val="2734229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068F-CB66-405B-82B1-B746E44054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1ADFA9-123B-4775-B530-4DFDAD2C98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E0E258-CFC1-4096-8175-43773C452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61F424-9B62-42FD-B76C-2D770F22323C}"/>
              </a:ext>
            </a:extLst>
          </p:cNvPr>
          <p:cNvSpPr>
            <a:spLocks noGrp="1"/>
          </p:cNvSpPr>
          <p:nvPr>
            <p:ph type="dt" sz="half" idx="10"/>
          </p:nvPr>
        </p:nvSpPr>
        <p:spPr/>
        <p:txBody>
          <a:bodyPr/>
          <a:lstStyle/>
          <a:p>
            <a:fld id="{3F588608-54E7-4F53-8AB5-006B0643DFC2}" type="datetimeFigureOut">
              <a:rPr lang="en-GB" smtClean="0"/>
              <a:t>22/04/2022</a:t>
            </a:fld>
            <a:endParaRPr lang="en-GB"/>
          </a:p>
        </p:txBody>
      </p:sp>
      <p:sp>
        <p:nvSpPr>
          <p:cNvPr id="6" name="Footer Placeholder 5">
            <a:extLst>
              <a:ext uri="{FF2B5EF4-FFF2-40B4-BE49-F238E27FC236}">
                <a16:creationId xmlns:a16="http://schemas.microsoft.com/office/drawing/2014/main" id="{CB83FE4D-5BC4-47EA-9DB1-CA7882093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DCBA5D-234E-4430-A39A-7E706D4F372C}"/>
              </a:ext>
            </a:extLst>
          </p:cNvPr>
          <p:cNvSpPr>
            <a:spLocks noGrp="1"/>
          </p:cNvSpPr>
          <p:nvPr>
            <p:ph type="sldNum" sz="quarter" idx="12"/>
          </p:nvPr>
        </p:nvSpPr>
        <p:spPr/>
        <p:txBody>
          <a:bodyPr/>
          <a:lstStyle/>
          <a:p>
            <a:fld id="{B7C9870A-2F47-4B85-B03C-77765BD287F1}" type="slidenum">
              <a:rPr lang="en-GB" smtClean="0"/>
              <a:t>‹#›</a:t>
            </a:fld>
            <a:endParaRPr lang="en-GB"/>
          </a:p>
        </p:txBody>
      </p:sp>
    </p:spTree>
    <p:extLst>
      <p:ext uri="{BB962C8B-B14F-4D97-AF65-F5344CB8AC3E}">
        <p14:creationId xmlns:p14="http://schemas.microsoft.com/office/powerpoint/2010/main" val="269889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0EC2-DD45-427B-9B9E-BBC9C520FA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50985B-9284-462E-82AE-54A61B4FE0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8C9E52-F1E1-4130-A4CA-22830BEE8F82}"/>
              </a:ext>
            </a:extLst>
          </p:cNvPr>
          <p:cNvSpPr>
            <a:spLocks noGrp="1"/>
          </p:cNvSpPr>
          <p:nvPr>
            <p:ph type="dt" sz="half" idx="10"/>
          </p:nvPr>
        </p:nvSpPr>
        <p:spPr/>
        <p:txBody>
          <a:bodyPr/>
          <a:lstStyle/>
          <a:p>
            <a:fld id="{3F588608-54E7-4F53-8AB5-006B0643DFC2}" type="datetimeFigureOut">
              <a:rPr lang="en-GB" smtClean="0"/>
              <a:t>22/04/2022</a:t>
            </a:fld>
            <a:endParaRPr lang="en-GB"/>
          </a:p>
        </p:txBody>
      </p:sp>
      <p:sp>
        <p:nvSpPr>
          <p:cNvPr id="5" name="Footer Placeholder 4">
            <a:extLst>
              <a:ext uri="{FF2B5EF4-FFF2-40B4-BE49-F238E27FC236}">
                <a16:creationId xmlns:a16="http://schemas.microsoft.com/office/drawing/2014/main" id="{D029840E-8801-4222-B690-CC13994901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102D36-76F8-43EF-8ACF-CB34CE416D81}"/>
              </a:ext>
            </a:extLst>
          </p:cNvPr>
          <p:cNvSpPr>
            <a:spLocks noGrp="1"/>
          </p:cNvSpPr>
          <p:nvPr>
            <p:ph type="sldNum" sz="quarter" idx="12"/>
          </p:nvPr>
        </p:nvSpPr>
        <p:spPr/>
        <p:txBody>
          <a:bodyPr/>
          <a:lstStyle/>
          <a:p>
            <a:fld id="{B7C9870A-2F47-4B85-B03C-77765BD287F1}" type="slidenum">
              <a:rPr lang="en-GB" smtClean="0"/>
              <a:t>‹#›</a:t>
            </a:fld>
            <a:endParaRPr lang="en-GB"/>
          </a:p>
        </p:txBody>
      </p:sp>
    </p:spTree>
    <p:extLst>
      <p:ext uri="{BB962C8B-B14F-4D97-AF65-F5344CB8AC3E}">
        <p14:creationId xmlns:p14="http://schemas.microsoft.com/office/powerpoint/2010/main" val="3610306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06F4C-39E5-43B8-A259-28CED684CC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DC7EE7-AA1D-43B0-94C3-73D882DFBE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719396-FDF6-46F7-AC47-C68BAB42104B}"/>
              </a:ext>
            </a:extLst>
          </p:cNvPr>
          <p:cNvSpPr>
            <a:spLocks noGrp="1"/>
          </p:cNvSpPr>
          <p:nvPr>
            <p:ph type="dt" sz="half" idx="10"/>
          </p:nvPr>
        </p:nvSpPr>
        <p:spPr/>
        <p:txBody>
          <a:bodyPr/>
          <a:lstStyle/>
          <a:p>
            <a:fld id="{3F588608-54E7-4F53-8AB5-006B0643DFC2}" type="datetimeFigureOut">
              <a:rPr lang="en-GB" smtClean="0"/>
              <a:t>22/04/2022</a:t>
            </a:fld>
            <a:endParaRPr lang="en-GB"/>
          </a:p>
        </p:txBody>
      </p:sp>
      <p:sp>
        <p:nvSpPr>
          <p:cNvPr id="5" name="Footer Placeholder 4">
            <a:extLst>
              <a:ext uri="{FF2B5EF4-FFF2-40B4-BE49-F238E27FC236}">
                <a16:creationId xmlns:a16="http://schemas.microsoft.com/office/drawing/2014/main" id="{78F616C1-1066-4147-A046-6840284CCD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FFEBD7-DC17-4343-B487-D3175507E66B}"/>
              </a:ext>
            </a:extLst>
          </p:cNvPr>
          <p:cNvSpPr>
            <a:spLocks noGrp="1"/>
          </p:cNvSpPr>
          <p:nvPr>
            <p:ph type="sldNum" sz="quarter" idx="12"/>
          </p:nvPr>
        </p:nvSpPr>
        <p:spPr/>
        <p:txBody>
          <a:bodyPr/>
          <a:lstStyle/>
          <a:p>
            <a:fld id="{B7C9870A-2F47-4B85-B03C-77765BD287F1}" type="slidenum">
              <a:rPr lang="en-GB" smtClean="0"/>
              <a:t>‹#›</a:t>
            </a:fld>
            <a:endParaRPr lang="en-GB"/>
          </a:p>
        </p:txBody>
      </p:sp>
    </p:spTree>
    <p:extLst>
      <p:ext uri="{BB962C8B-B14F-4D97-AF65-F5344CB8AC3E}">
        <p14:creationId xmlns:p14="http://schemas.microsoft.com/office/powerpoint/2010/main" val="2491940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803939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711901" y="5222368"/>
            <a:ext cx="2638951"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529501" y="433951"/>
            <a:ext cx="4376100" cy="378701"/>
          </a:xfrm>
          <a:prstGeom prst="rect">
            <a:avLst/>
          </a:prstGeom>
        </p:spPr>
      </p:pic>
    </p:spTree>
    <p:extLst>
      <p:ext uri="{BB962C8B-B14F-4D97-AF65-F5344CB8AC3E}">
        <p14:creationId xmlns:p14="http://schemas.microsoft.com/office/powerpoint/2010/main" val="38894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5B9D-FD68-4463-A3DC-F676C27759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30BB16-27B5-4E00-8907-3D6486718E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AE5B3A-E045-4C43-8213-324C5AEDC7B4}"/>
              </a:ext>
            </a:extLst>
          </p:cNvPr>
          <p:cNvSpPr>
            <a:spLocks noGrp="1"/>
          </p:cNvSpPr>
          <p:nvPr>
            <p:ph type="dt" sz="half" idx="10"/>
          </p:nvPr>
        </p:nvSpPr>
        <p:spPr/>
        <p:txBody>
          <a:bodyPr/>
          <a:lstStyle/>
          <a:p>
            <a:fld id="{C2496B01-4795-4208-B196-579BFABB8A2B}" type="datetimeFigureOut">
              <a:rPr lang="en-GB" smtClean="0"/>
              <a:t>22/04/2022</a:t>
            </a:fld>
            <a:endParaRPr lang="en-GB"/>
          </a:p>
        </p:txBody>
      </p:sp>
      <p:sp>
        <p:nvSpPr>
          <p:cNvPr id="5" name="Footer Placeholder 4">
            <a:extLst>
              <a:ext uri="{FF2B5EF4-FFF2-40B4-BE49-F238E27FC236}">
                <a16:creationId xmlns:a16="http://schemas.microsoft.com/office/drawing/2014/main" id="{84191DF9-BDE6-41EF-8D21-6816C10175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2E37F2-60A4-460C-BCC3-726B0BFAD77E}"/>
              </a:ext>
            </a:extLst>
          </p:cNvPr>
          <p:cNvSpPr>
            <a:spLocks noGrp="1"/>
          </p:cNvSpPr>
          <p:nvPr>
            <p:ph type="sldNum" sz="quarter" idx="12"/>
          </p:nvPr>
        </p:nvSpPr>
        <p:spPr/>
        <p:txBody>
          <a:bodyPr/>
          <a:lstStyle/>
          <a:p>
            <a:fld id="{902147B5-E611-4CC2-AD23-53DC03C2067D}" type="slidenum">
              <a:rPr lang="en-GB" smtClean="0"/>
              <a:t>‹#›</a:t>
            </a:fld>
            <a:endParaRPr lang="en-GB"/>
          </a:p>
        </p:txBody>
      </p:sp>
    </p:spTree>
    <p:extLst>
      <p:ext uri="{BB962C8B-B14F-4D97-AF65-F5344CB8AC3E}">
        <p14:creationId xmlns:p14="http://schemas.microsoft.com/office/powerpoint/2010/main" val="296201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B47A-DDC0-4252-ADE5-D684B478F0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A3A2EB-3448-4B9F-B0FF-7D54AEE941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ED069C-DB85-4D65-9EB8-D2AE58798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12AC03-0F95-481C-A3B2-94CC2580F7A0}"/>
              </a:ext>
            </a:extLst>
          </p:cNvPr>
          <p:cNvSpPr>
            <a:spLocks noGrp="1"/>
          </p:cNvSpPr>
          <p:nvPr>
            <p:ph type="dt" sz="half" idx="10"/>
          </p:nvPr>
        </p:nvSpPr>
        <p:spPr/>
        <p:txBody>
          <a:bodyPr/>
          <a:lstStyle/>
          <a:p>
            <a:fld id="{C2496B01-4795-4208-B196-579BFABB8A2B}" type="datetimeFigureOut">
              <a:rPr lang="en-GB" smtClean="0"/>
              <a:t>22/04/2022</a:t>
            </a:fld>
            <a:endParaRPr lang="en-GB"/>
          </a:p>
        </p:txBody>
      </p:sp>
      <p:sp>
        <p:nvSpPr>
          <p:cNvPr id="6" name="Footer Placeholder 5">
            <a:extLst>
              <a:ext uri="{FF2B5EF4-FFF2-40B4-BE49-F238E27FC236}">
                <a16:creationId xmlns:a16="http://schemas.microsoft.com/office/drawing/2014/main" id="{B519355F-CAE8-4235-9A7F-EA1D7055FD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64BA8D-2513-4AC0-8496-CE9B49E6CEB4}"/>
              </a:ext>
            </a:extLst>
          </p:cNvPr>
          <p:cNvSpPr>
            <a:spLocks noGrp="1"/>
          </p:cNvSpPr>
          <p:nvPr>
            <p:ph type="sldNum" sz="quarter" idx="12"/>
          </p:nvPr>
        </p:nvSpPr>
        <p:spPr/>
        <p:txBody>
          <a:bodyPr/>
          <a:lstStyle/>
          <a:p>
            <a:fld id="{902147B5-E611-4CC2-AD23-53DC03C2067D}" type="slidenum">
              <a:rPr lang="en-GB" smtClean="0"/>
              <a:t>‹#›</a:t>
            </a:fld>
            <a:endParaRPr lang="en-GB"/>
          </a:p>
        </p:txBody>
      </p:sp>
    </p:spTree>
    <p:extLst>
      <p:ext uri="{BB962C8B-B14F-4D97-AF65-F5344CB8AC3E}">
        <p14:creationId xmlns:p14="http://schemas.microsoft.com/office/powerpoint/2010/main" val="159192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2933-603E-47EF-9DCB-29D0A84BF4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E9F3E1-A795-40A0-A1B2-30B9A3407E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12B4C0-6202-4423-917D-D60EA064E8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1CDAB2-E4A1-461A-8E86-0A69F7D034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4ABD91-FBA0-469D-8109-C2794F13D6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5104D0-F627-4885-AF2E-95D239734007}"/>
              </a:ext>
            </a:extLst>
          </p:cNvPr>
          <p:cNvSpPr>
            <a:spLocks noGrp="1"/>
          </p:cNvSpPr>
          <p:nvPr>
            <p:ph type="dt" sz="half" idx="10"/>
          </p:nvPr>
        </p:nvSpPr>
        <p:spPr/>
        <p:txBody>
          <a:bodyPr/>
          <a:lstStyle/>
          <a:p>
            <a:fld id="{C2496B01-4795-4208-B196-579BFABB8A2B}" type="datetimeFigureOut">
              <a:rPr lang="en-GB" smtClean="0"/>
              <a:t>22/04/2022</a:t>
            </a:fld>
            <a:endParaRPr lang="en-GB"/>
          </a:p>
        </p:txBody>
      </p:sp>
      <p:sp>
        <p:nvSpPr>
          <p:cNvPr id="8" name="Footer Placeholder 7">
            <a:extLst>
              <a:ext uri="{FF2B5EF4-FFF2-40B4-BE49-F238E27FC236}">
                <a16:creationId xmlns:a16="http://schemas.microsoft.com/office/drawing/2014/main" id="{99F2B2A3-99E1-4F8F-A71D-8D23EFC1B6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58F374-DF46-47F3-8E36-EEE27CCDBC3C}"/>
              </a:ext>
            </a:extLst>
          </p:cNvPr>
          <p:cNvSpPr>
            <a:spLocks noGrp="1"/>
          </p:cNvSpPr>
          <p:nvPr>
            <p:ph type="sldNum" sz="quarter" idx="12"/>
          </p:nvPr>
        </p:nvSpPr>
        <p:spPr/>
        <p:txBody>
          <a:bodyPr/>
          <a:lstStyle/>
          <a:p>
            <a:fld id="{902147B5-E611-4CC2-AD23-53DC03C2067D}" type="slidenum">
              <a:rPr lang="en-GB" smtClean="0"/>
              <a:t>‹#›</a:t>
            </a:fld>
            <a:endParaRPr lang="en-GB"/>
          </a:p>
        </p:txBody>
      </p:sp>
    </p:spTree>
    <p:extLst>
      <p:ext uri="{BB962C8B-B14F-4D97-AF65-F5344CB8AC3E}">
        <p14:creationId xmlns:p14="http://schemas.microsoft.com/office/powerpoint/2010/main" val="90976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10C9-3681-4822-B676-B136761C24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CC3A4D-49C6-4B4B-8199-62BE8634C794}"/>
              </a:ext>
            </a:extLst>
          </p:cNvPr>
          <p:cNvSpPr>
            <a:spLocks noGrp="1"/>
          </p:cNvSpPr>
          <p:nvPr>
            <p:ph type="dt" sz="half" idx="10"/>
          </p:nvPr>
        </p:nvSpPr>
        <p:spPr/>
        <p:txBody>
          <a:bodyPr/>
          <a:lstStyle/>
          <a:p>
            <a:fld id="{C2496B01-4795-4208-B196-579BFABB8A2B}" type="datetimeFigureOut">
              <a:rPr lang="en-GB" smtClean="0"/>
              <a:t>22/04/2022</a:t>
            </a:fld>
            <a:endParaRPr lang="en-GB"/>
          </a:p>
        </p:txBody>
      </p:sp>
      <p:sp>
        <p:nvSpPr>
          <p:cNvPr id="4" name="Footer Placeholder 3">
            <a:extLst>
              <a:ext uri="{FF2B5EF4-FFF2-40B4-BE49-F238E27FC236}">
                <a16:creationId xmlns:a16="http://schemas.microsoft.com/office/drawing/2014/main" id="{D1C3D872-5762-4C53-9487-386A426F36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C57EEC-8904-4955-9628-E69897B4633E}"/>
              </a:ext>
            </a:extLst>
          </p:cNvPr>
          <p:cNvSpPr>
            <a:spLocks noGrp="1"/>
          </p:cNvSpPr>
          <p:nvPr>
            <p:ph type="sldNum" sz="quarter" idx="12"/>
          </p:nvPr>
        </p:nvSpPr>
        <p:spPr/>
        <p:txBody>
          <a:bodyPr/>
          <a:lstStyle/>
          <a:p>
            <a:fld id="{902147B5-E611-4CC2-AD23-53DC03C2067D}" type="slidenum">
              <a:rPr lang="en-GB" smtClean="0"/>
              <a:t>‹#›</a:t>
            </a:fld>
            <a:endParaRPr lang="en-GB"/>
          </a:p>
        </p:txBody>
      </p:sp>
    </p:spTree>
    <p:extLst>
      <p:ext uri="{BB962C8B-B14F-4D97-AF65-F5344CB8AC3E}">
        <p14:creationId xmlns:p14="http://schemas.microsoft.com/office/powerpoint/2010/main" val="202612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F5D5F4-E337-4812-AA6D-6938BDF3422F}"/>
              </a:ext>
            </a:extLst>
          </p:cNvPr>
          <p:cNvSpPr>
            <a:spLocks noGrp="1"/>
          </p:cNvSpPr>
          <p:nvPr>
            <p:ph type="dt" sz="half" idx="10"/>
          </p:nvPr>
        </p:nvSpPr>
        <p:spPr/>
        <p:txBody>
          <a:bodyPr/>
          <a:lstStyle/>
          <a:p>
            <a:fld id="{C2496B01-4795-4208-B196-579BFABB8A2B}" type="datetimeFigureOut">
              <a:rPr lang="en-GB" smtClean="0"/>
              <a:t>22/04/2022</a:t>
            </a:fld>
            <a:endParaRPr lang="en-GB"/>
          </a:p>
        </p:txBody>
      </p:sp>
      <p:sp>
        <p:nvSpPr>
          <p:cNvPr id="3" name="Footer Placeholder 2">
            <a:extLst>
              <a:ext uri="{FF2B5EF4-FFF2-40B4-BE49-F238E27FC236}">
                <a16:creationId xmlns:a16="http://schemas.microsoft.com/office/drawing/2014/main" id="{A588C448-AF90-4FFC-BBAA-A6C3E6D995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298B8C-7372-4787-AA3A-77D4ABCE1F4B}"/>
              </a:ext>
            </a:extLst>
          </p:cNvPr>
          <p:cNvSpPr>
            <a:spLocks noGrp="1"/>
          </p:cNvSpPr>
          <p:nvPr>
            <p:ph type="sldNum" sz="quarter" idx="12"/>
          </p:nvPr>
        </p:nvSpPr>
        <p:spPr/>
        <p:txBody>
          <a:bodyPr/>
          <a:lstStyle/>
          <a:p>
            <a:fld id="{902147B5-E611-4CC2-AD23-53DC03C2067D}" type="slidenum">
              <a:rPr lang="en-GB" smtClean="0"/>
              <a:t>‹#›</a:t>
            </a:fld>
            <a:endParaRPr lang="en-GB"/>
          </a:p>
        </p:txBody>
      </p:sp>
    </p:spTree>
    <p:extLst>
      <p:ext uri="{BB962C8B-B14F-4D97-AF65-F5344CB8AC3E}">
        <p14:creationId xmlns:p14="http://schemas.microsoft.com/office/powerpoint/2010/main" val="412604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B1744-478B-440E-A773-634371240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D73C3D-4C41-4215-BBD5-4FB87CDEC6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2AE98F-76A3-4179-A5CA-4020AEF50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EC386-F229-4A53-88A4-D3857BBB8258}"/>
              </a:ext>
            </a:extLst>
          </p:cNvPr>
          <p:cNvSpPr>
            <a:spLocks noGrp="1"/>
          </p:cNvSpPr>
          <p:nvPr>
            <p:ph type="dt" sz="half" idx="10"/>
          </p:nvPr>
        </p:nvSpPr>
        <p:spPr/>
        <p:txBody>
          <a:bodyPr/>
          <a:lstStyle/>
          <a:p>
            <a:fld id="{C2496B01-4795-4208-B196-579BFABB8A2B}" type="datetimeFigureOut">
              <a:rPr lang="en-GB" smtClean="0"/>
              <a:t>22/04/2022</a:t>
            </a:fld>
            <a:endParaRPr lang="en-GB"/>
          </a:p>
        </p:txBody>
      </p:sp>
      <p:sp>
        <p:nvSpPr>
          <p:cNvPr id="6" name="Footer Placeholder 5">
            <a:extLst>
              <a:ext uri="{FF2B5EF4-FFF2-40B4-BE49-F238E27FC236}">
                <a16:creationId xmlns:a16="http://schemas.microsoft.com/office/drawing/2014/main" id="{1A1C8159-F730-4087-B99D-86116A7946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027AC7-1E13-4E09-89B6-6095AA3E94C0}"/>
              </a:ext>
            </a:extLst>
          </p:cNvPr>
          <p:cNvSpPr>
            <a:spLocks noGrp="1"/>
          </p:cNvSpPr>
          <p:nvPr>
            <p:ph type="sldNum" sz="quarter" idx="12"/>
          </p:nvPr>
        </p:nvSpPr>
        <p:spPr/>
        <p:txBody>
          <a:bodyPr/>
          <a:lstStyle/>
          <a:p>
            <a:fld id="{902147B5-E611-4CC2-AD23-53DC03C2067D}" type="slidenum">
              <a:rPr lang="en-GB" smtClean="0"/>
              <a:t>‹#›</a:t>
            </a:fld>
            <a:endParaRPr lang="en-GB"/>
          </a:p>
        </p:txBody>
      </p:sp>
    </p:spTree>
    <p:extLst>
      <p:ext uri="{BB962C8B-B14F-4D97-AF65-F5344CB8AC3E}">
        <p14:creationId xmlns:p14="http://schemas.microsoft.com/office/powerpoint/2010/main" val="180426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B07A-A76F-403F-8D31-ED9EC885C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F69C3B-446B-42E0-A760-9F5A3E961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E2CC4B-A6AC-4489-93A8-5DE33924D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7B09B-37E8-49B4-A56C-84816F96A3CB}"/>
              </a:ext>
            </a:extLst>
          </p:cNvPr>
          <p:cNvSpPr>
            <a:spLocks noGrp="1"/>
          </p:cNvSpPr>
          <p:nvPr>
            <p:ph type="dt" sz="half" idx="10"/>
          </p:nvPr>
        </p:nvSpPr>
        <p:spPr/>
        <p:txBody>
          <a:bodyPr/>
          <a:lstStyle/>
          <a:p>
            <a:fld id="{C2496B01-4795-4208-B196-579BFABB8A2B}" type="datetimeFigureOut">
              <a:rPr lang="en-GB" smtClean="0"/>
              <a:t>22/04/2022</a:t>
            </a:fld>
            <a:endParaRPr lang="en-GB"/>
          </a:p>
        </p:txBody>
      </p:sp>
      <p:sp>
        <p:nvSpPr>
          <p:cNvPr id="6" name="Footer Placeholder 5">
            <a:extLst>
              <a:ext uri="{FF2B5EF4-FFF2-40B4-BE49-F238E27FC236}">
                <a16:creationId xmlns:a16="http://schemas.microsoft.com/office/drawing/2014/main" id="{09EB65C8-82D3-4D2B-8E84-84975AB222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3DFFF7-494B-47FF-AA54-7225CA6D92D9}"/>
              </a:ext>
            </a:extLst>
          </p:cNvPr>
          <p:cNvSpPr>
            <a:spLocks noGrp="1"/>
          </p:cNvSpPr>
          <p:nvPr>
            <p:ph type="sldNum" sz="quarter" idx="12"/>
          </p:nvPr>
        </p:nvSpPr>
        <p:spPr/>
        <p:txBody>
          <a:bodyPr/>
          <a:lstStyle/>
          <a:p>
            <a:fld id="{902147B5-E611-4CC2-AD23-53DC03C2067D}" type="slidenum">
              <a:rPr lang="en-GB" smtClean="0"/>
              <a:t>‹#›</a:t>
            </a:fld>
            <a:endParaRPr lang="en-GB"/>
          </a:p>
        </p:txBody>
      </p:sp>
    </p:spTree>
    <p:extLst>
      <p:ext uri="{BB962C8B-B14F-4D97-AF65-F5344CB8AC3E}">
        <p14:creationId xmlns:p14="http://schemas.microsoft.com/office/powerpoint/2010/main" val="2618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E5B0E-CE8A-421A-B96A-57E0C9D97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471E5E-F685-4D9E-B5C6-5E20B3769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26BF0-CF13-4178-97F9-FEFE6F7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96B01-4795-4208-B196-579BFABB8A2B}" type="datetimeFigureOut">
              <a:rPr lang="en-GB" smtClean="0"/>
              <a:t>22/04/2022</a:t>
            </a:fld>
            <a:endParaRPr lang="en-GB"/>
          </a:p>
        </p:txBody>
      </p:sp>
      <p:sp>
        <p:nvSpPr>
          <p:cNvPr id="5" name="Footer Placeholder 4">
            <a:extLst>
              <a:ext uri="{FF2B5EF4-FFF2-40B4-BE49-F238E27FC236}">
                <a16:creationId xmlns:a16="http://schemas.microsoft.com/office/drawing/2014/main" id="{BF9E51A9-FF3E-4905-AFDA-405B21D62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3C9C2A-FAB0-4606-B721-B531AE6DCA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147B5-E611-4CC2-AD23-53DC03C2067D}" type="slidenum">
              <a:rPr lang="en-GB" smtClean="0"/>
              <a:t>‹#›</a:t>
            </a:fld>
            <a:endParaRPr lang="en-GB"/>
          </a:p>
        </p:txBody>
      </p:sp>
    </p:spTree>
    <p:extLst>
      <p:ext uri="{BB962C8B-B14F-4D97-AF65-F5344CB8AC3E}">
        <p14:creationId xmlns:p14="http://schemas.microsoft.com/office/powerpoint/2010/main" val="84228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C9B0A-5CD3-49BD-9800-1FE0577D4F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D95AD5-785F-4697-B803-20D7B3A12D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67F0D6-4291-48E3-88F7-23321B706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88608-54E7-4F53-8AB5-006B0643DFC2}" type="datetimeFigureOut">
              <a:rPr lang="en-GB" smtClean="0"/>
              <a:t>22/04/2022</a:t>
            </a:fld>
            <a:endParaRPr lang="en-GB"/>
          </a:p>
        </p:txBody>
      </p:sp>
      <p:sp>
        <p:nvSpPr>
          <p:cNvPr id="5" name="Footer Placeholder 4">
            <a:extLst>
              <a:ext uri="{FF2B5EF4-FFF2-40B4-BE49-F238E27FC236}">
                <a16:creationId xmlns:a16="http://schemas.microsoft.com/office/drawing/2014/main" id="{A3A62D72-99EC-40EA-B617-25E2FE545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167D057-BC5C-4C37-887F-A88A0D14F5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9870A-2F47-4B85-B03C-77765BD287F1}" type="slidenum">
              <a:rPr lang="en-GB" smtClean="0"/>
              <a:t>‹#›</a:t>
            </a:fld>
            <a:endParaRPr lang="en-GB"/>
          </a:p>
        </p:txBody>
      </p:sp>
    </p:spTree>
    <p:extLst>
      <p:ext uri="{BB962C8B-B14F-4D97-AF65-F5344CB8AC3E}">
        <p14:creationId xmlns:p14="http://schemas.microsoft.com/office/powerpoint/2010/main" val="35716591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mailto:girma6@un.org" TargetMode="External"/><Relationship Id="rId2" Type="http://schemas.openxmlformats.org/officeDocument/2006/relationships/hyperlink" Target="mailto:ameso@un.org" TargetMode="External"/><Relationship Id="rId1" Type="http://schemas.openxmlformats.org/officeDocument/2006/relationships/slideLayout" Target="../slideLayouts/slideLayout26.xml"/><Relationship Id="rId5" Type="http://schemas.openxmlformats.org/officeDocument/2006/relationships/hyperlink" Target="http://www.uneca.org/atpc"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4CFE27-DD2F-401A-999D-B7FC9B474DC1}"/>
              </a:ext>
            </a:extLst>
          </p:cNvPr>
          <p:cNvSpPr>
            <a:spLocks noGrp="1"/>
          </p:cNvSpPr>
          <p:nvPr>
            <p:ph type="title"/>
          </p:nvPr>
        </p:nvSpPr>
        <p:spPr>
          <a:xfrm>
            <a:off x="510300" y="2257425"/>
            <a:ext cx="11171400" cy="3120714"/>
          </a:xfrm>
        </p:spPr>
        <p:txBody>
          <a:bodyPr>
            <a:normAutofit/>
          </a:bodyPr>
          <a:lstStyle/>
          <a:p>
            <a:r>
              <a:rPr lang="fr-FR" sz="4400" dirty="0"/>
              <a:t>Vers une plus grande intégration régionale : Introduction à la </a:t>
            </a:r>
            <a:r>
              <a:rPr lang="fr-FR" sz="4400" dirty="0" err="1"/>
              <a:t>ZLECAf</a:t>
            </a:r>
            <a:br>
              <a:rPr lang="en-US" sz="4400" dirty="0"/>
            </a:br>
            <a:br>
              <a:rPr lang="en-US" dirty="0"/>
            </a:br>
            <a:endParaRPr lang="en-US" sz="2200" dirty="0"/>
          </a:p>
        </p:txBody>
      </p:sp>
      <p:sp>
        <p:nvSpPr>
          <p:cNvPr id="4" name="Rectangle: Rounded Corners 3">
            <a:extLst>
              <a:ext uri="{FF2B5EF4-FFF2-40B4-BE49-F238E27FC236}">
                <a16:creationId xmlns:a16="http://schemas.microsoft.com/office/drawing/2014/main" id="{85B73F88-42E8-458F-80CF-2C973800EDF9}"/>
              </a:ext>
            </a:extLst>
          </p:cNvPr>
          <p:cNvSpPr/>
          <p:nvPr/>
        </p:nvSpPr>
        <p:spPr>
          <a:xfrm>
            <a:off x="8560252" y="5287397"/>
            <a:ext cx="3631748" cy="14798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Mahlet Girma Bekele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tx1"/>
                </a:solidFill>
                <a:latin typeface="+mn-lt"/>
                <a:ea typeface="+mn-ea"/>
                <a:cs typeface="+mn-cs"/>
              </a:rPr>
              <a:t>Analyste commerce et intégration régionale, Centre africain pour les politiques commerciales CEA</a:t>
            </a:r>
          </a:p>
        </p:txBody>
      </p:sp>
      <p:pic>
        <p:nvPicPr>
          <p:cNvPr id="5" name="Picture 4" descr="A picture containing text, clipart&#10;&#10;Description automatically generated">
            <a:extLst>
              <a:ext uri="{FF2B5EF4-FFF2-40B4-BE49-F238E27FC236}">
                <a16:creationId xmlns:a16="http://schemas.microsoft.com/office/drawing/2014/main" id="{9593E30B-C85F-41F7-81B5-39F7188A9F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7488" y="90743"/>
            <a:ext cx="2804512" cy="1366582"/>
          </a:xfrm>
          <a:prstGeom prst="rect">
            <a:avLst/>
          </a:prstGeom>
        </p:spPr>
      </p:pic>
    </p:spTree>
    <p:extLst>
      <p:ext uri="{BB962C8B-B14F-4D97-AF65-F5344CB8AC3E}">
        <p14:creationId xmlns:p14="http://schemas.microsoft.com/office/powerpoint/2010/main" val="18586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142369" y="20710"/>
            <a:ext cx="1200150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fr-FR" sz="3600" b="1" dirty="0"/>
              <a:t>Modes de fourniture de services  </a:t>
            </a:r>
            <a:endParaRPr lang="en-GB" sz="3600" b="1" dirty="0"/>
          </a:p>
        </p:txBody>
      </p:sp>
      <p:sp>
        <p:nvSpPr>
          <p:cNvPr id="4" name="TextBox 1"/>
          <p:cNvSpPr txBox="1"/>
          <p:nvPr/>
        </p:nvSpPr>
        <p:spPr>
          <a:xfrm>
            <a:off x="3157658" y="1658489"/>
            <a:ext cx="5970923" cy="2835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600" b="1" dirty="0"/>
          </a:p>
        </p:txBody>
      </p:sp>
      <p:sp>
        <p:nvSpPr>
          <p:cNvPr id="57" name="Rectangle: Single Corner Rounded 56">
            <a:extLst>
              <a:ext uri="{FF2B5EF4-FFF2-40B4-BE49-F238E27FC236}">
                <a16:creationId xmlns:a16="http://schemas.microsoft.com/office/drawing/2014/main" id="{5D50A6A9-CB27-40DB-BCAE-260B84A3CFD5}"/>
              </a:ext>
            </a:extLst>
          </p:cNvPr>
          <p:cNvSpPr/>
          <p:nvPr/>
        </p:nvSpPr>
        <p:spPr>
          <a:xfrm>
            <a:off x="479966" y="1357952"/>
            <a:ext cx="11042083" cy="4928548"/>
          </a:xfrm>
          <a:prstGeom prst="round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endPar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06E84D01-7783-4097-A4F8-C9CFBFA8821C}"/>
              </a:ext>
            </a:extLst>
          </p:cNvPr>
          <p:cNvGraphicFramePr>
            <a:graphicFrameLocks noGrp="1"/>
          </p:cNvGraphicFramePr>
          <p:nvPr>
            <p:ph idx="1"/>
          </p:nvPr>
        </p:nvGraphicFramePr>
        <p:xfrm>
          <a:off x="188687" y="930678"/>
          <a:ext cx="11523348" cy="5722032"/>
        </p:xfrm>
        <a:graphic>
          <a:graphicData uri="http://schemas.openxmlformats.org/drawingml/2006/table">
            <a:tbl>
              <a:tblPr firstRow="1" firstCol="1" bandRow="1">
                <a:tableStyleId>{93296810-A885-4BE3-A3E7-6D5BEEA58F35}</a:tableStyleId>
              </a:tblPr>
              <a:tblGrid>
                <a:gridCol w="2306863">
                  <a:extLst>
                    <a:ext uri="{9D8B030D-6E8A-4147-A177-3AD203B41FA5}">
                      <a16:colId xmlns:a16="http://schemas.microsoft.com/office/drawing/2014/main" val="4160037237"/>
                    </a:ext>
                  </a:extLst>
                </a:gridCol>
                <a:gridCol w="4615922">
                  <a:extLst>
                    <a:ext uri="{9D8B030D-6E8A-4147-A177-3AD203B41FA5}">
                      <a16:colId xmlns:a16="http://schemas.microsoft.com/office/drawing/2014/main" val="3020319068"/>
                    </a:ext>
                  </a:extLst>
                </a:gridCol>
                <a:gridCol w="4600563">
                  <a:extLst>
                    <a:ext uri="{9D8B030D-6E8A-4147-A177-3AD203B41FA5}">
                      <a16:colId xmlns:a16="http://schemas.microsoft.com/office/drawing/2014/main" val="2471532434"/>
                    </a:ext>
                  </a:extLst>
                </a:gridCol>
              </a:tblGrid>
              <a:tr h="568308">
                <a:tc>
                  <a:txBody>
                    <a:bodyPr/>
                    <a:lstStyle/>
                    <a:p>
                      <a:pPr marL="0" marR="0" algn="ctr" fontAlgn="t">
                        <a:lnSpc>
                          <a:spcPct val="107000"/>
                        </a:lnSpc>
                        <a:spcBef>
                          <a:spcPts val="0"/>
                        </a:spcBef>
                        <a:spcAft>
                          <a:spcPts val="0"/>
                        </a:spcAft>
                      </a:pPr>
                      <a:r>
                        <a:rPr lang="fr-FR" sz="1800" b="1" u="none" strike="noStrike" kern="1200" dirty="0">
                          <a:solidFill>
                            <a:schemeClr val="bg1"/>
                          </a:solidFill>
                          <a:effectLst/>
                          <a:latin typeface="+mn-lt"/>
                          <a:ea typeface="+mn-ea"/>
                          <a:cs typeface="+mn-cs"/>
                        </a:rPr>
                        <a:t>Modes de fourniture </a:t>
                      </a:r>
                      <a:endParaRPr lang="en-CA" sz="1800" b="1" u="none" strike="noStrike" kern="1200" dirty="0">
                        <a:solidFill>
                          <a:schemeClr val="bg1"/>
                        </a:solidFill>
                        <a:effectLst/>
                        <a:latin typeface="+mn-lt"/>
                        <a:ea typeface="+mn-ea"/>
                        <a:cs typeface="+mn-cs"/>
                      </a:endParaRPr>
                    </a:p>
                  </a:txBody>
                  <a:tcPr marL="68580" marR="68580" marT="4763" marB="0">
                    <a:solidFill>
                      <a:schemeClr val="accent1">
                        <a:lumMod val="75000"/>
                      </a:schemeClr>
                    </a:solidFill>
                  </a:tcPr>
                </a:tc>
                <a:tc>
                  <a:txBody>
                    <a:bodyPr/>
                    <a:lstStyle/>
                    <a:p>
                      <a:pPr marL="0" marR="0" algn="ctr" fontAlgn="t">
                        <a:lnSpc>
                          <a:spcPct val="107000"/>
                        </a:lnSpc>
                        <a:spcBef>
                          <a:spcPts val="0"/>
                        </a:spcBef>
                        <a:spcAft>
                          <a:spcPts val="0"/>
                        </a:spcAft>
                      </a:pPr>
                      <a:r>
                        <a:rPr lang="fr-FR" sz="1800" b="1" u="none" strike="noStrike" noProof="0" dirty="0">
                          <a:solidFill>
                            <a:schemeClr val="bg1"/>
                          </a:solidFill>
                          <a:effectLst/>
                        </a:rPr>
                        <a:t>Description</a:t>
                      </a:r>
                      <a:endParaRPr lang="fr-FR" sz="1800" b="1" i="0" u="none" strike="noStrike" noProof="0" dirty="0">
                        <a:solidFill>
                          <a:schemeClr val="bg1"/>
                        </a:solidFill>
                        <a:effectLst/>
                        <a:latin typeface="Arial" panose="020B0604020202020204" pitchFamily="34" charset="0"/>
                      </a:endParaRPr>
                    </a:p>
                  </a:txBody>
                  <a:tcPr marL="68580" marR="68580" marT="4763" marB="0">
                    <a:solidFill>
                      <a:schemeClr val="accent1">
                        <a:lumMod val="75000"/>
                      </a:schemeClr>
                    </a:solidFill>
                  </a:tcPr>
                </a:tc>
                <a:tc>
                  <a:txBody>
                    <a:bodyPr/>
                    <a:lstStyle/>
                    <a:p>
                      <a:pPr marL="0" marR="0" algn="ctr" fontAlgn="t">
                        <a:lnSpc>
                          <a:spcPct val="107000"/>
                        </a:lnSpc>
                        <a:spcBef>
                          <a:spcPts val="0"/>
                        </a:spcBef>
                        <a:spcAft>
                          <a:spcPts val="0"/>
                        </a:spcAft>
                      </a:pPr>
                      <a:r>
                        <a:rPr lang="fr-FR" sz="1800" b="1" u="none" strike="noStrike" noProof="0" dirty="0">
                          <a:solidFill>
                            <a:schemeClr val="bg1"/>
                          </a:solidFill>
                          <a:effectLst/>
                        </a:rPr>
                        <a:t>Exemple</a:t>
                      </a:r>
                      <a:r>
                        <a:rPr lang="en-CA" sz="1800" b="1" u="none" strike="noStrike" dirty="0">
                          <a:solidFill>
                            <a:schemeClr val="bg1"/>
                          </a:solidFill>
                          <a:effectLst/>
                        </a:rPr>
                        <a:t>s</a:t>
                      </a:r>
                      <a:endParaRPr lang="en-CA" sz="1800" b="1" i="0" u="none" strike="noStrike" dirty="0">
                        <a:solidFill>
                          <a:schemeClr val="bg1"/>
                        </a:solidFill>
                        <a:effectLst/>
                        <a:latin typeface="Arial" panose="020B0604020202020204" pitchFamily="34" charset="0"/>
                      </a:endParaRPr>
                    </a:p>
                  </a:txBody>
                  <a:tcPr marL="68580" marR="68580" marT="4763" marB="0">
                    <a:solidFill>
                      <a:schemeClr val="accent1">
                        <a:lumMod val="75000"/>
                      </a:schemeClr>
                    </a:solidFill>
                  </a:tcPr>
                </a:tc>
                <a:extLst>
                  <a:ext uri="{0D108BD9-81ED-4DB2-BD59-A6C34878D82A}">
                    <a16:rowId xmlns:a16="http://schemas.microsoft.com/office/drawing/2014/main" val="2461990387"/>
                  </a:ext>
                </a:extLst>
              </a:tr>
              <a:tr h="1257487">
                <a:tc>
                  <a:txBody>
                    <a:bodyPr/>
                    <a:lstStyle/>
                    <a:p>
                      <a:pPr marL="0" marR="0" lvl="0" indent="0" algn="ctr" defTabSz="914400" rtl="0" eaLnBrk="1" fontAlgn="t" latinLnBrk="0" hangingPunct="1">
                        <a:lnSpc>
                          <a:spcPct val="107000"/>
                        </a:lnSpc>
                        <a:spcBef>
                          <a:spcPts val="0"/>
                        </a:spcBef>
                        <a:spcAft>
                          <a:spcPts val="0"/>
                        </a:spcAft>
                        <a:buClrTx/>
                        <a:buSzTx/>
                        <a:buFontTx/>
                        <a:buNone/>
                        <a:tabLst/>
                        <a:defRPr/>
                      </a:pPr>
                      <a:r>
                        <a:rPr lang="en-CA" sz="1600" b="1" u="none" strike="noStrike" dirty="0">
                          <a:solidFill>
                            <a:schemeClr val="tx1"/>
                          </a:solidFill>
                          <a:effectLst/>
                        </a:rPr>
                        <a:t>Mode 1: </a:t>
                      </a:r>
                      <a:r>
                        <a:rPr lang="fr-FR" sz="1600" b="1" i="0" kern="1200" noProof="0" dirty="0">
                          <a:solidFill>
                            <a:schemeClr val="tx1"/>
                          </a:solidFill>
                          <a:effectLst/>
                          <a:latin typeface="+mn-lt"/>
                          <a:ea typeface="+mn-ea"/>
                          <a:cs typeface="+mn-cs"/>
                        </a:rPr>
                        <a:t>Fourniture transfrontières</a:t>
                      </a:r>
                    </a:p>
                    <a:p>
                      <a:pPr marL="0" marR="0" algn="ctr" fontAlgn="t">
                        <a:lnSpc>
                          <a:spcPct val="107000"/>
                        </a:lnSpc>
                        <a:spcBef>
                          <a:spcPts val="0"/>
                        </a:spcBef>
                        <a:spcAft>
                          <a:spcPts val="0"/>
                        </a:spcAft>
                      </a:pPr>
                      <a:endParaRPr lang="en-CA" sz="1600" b="1" i="0" u="none" strike="noStrike" dirty="0">
                        <a:solidFill>
                          <a:schemeClr val="tx1"/>
                        </a:solidFill>
                        <a:effectLst/>
                        <a:latin typeface="Arial" panose="020B0604020202020204" pitchFamily="34" charset="0"/>
                      </a:endParaRPr>
                    </a:p>
                  </a:txBody>
                  <a:tcPr marL="68580" marR="68580" marT="4763" marB="0">
                    <a:solidFill>
                      <a:schemeClr val="tx2">
                        <a:lumMod val="20000"/>
                        <a:lumOff val="80000"/>
                      </a:schemeClr>
                    </a:solidFill>
                  </a:tcPr>
                </a:tc>
                <a:tc>
                  <a:txBody>
                    <a:bodyPr/>
                    <a:lstStyle/>
                    <a:p>
                      <a:pPr marL="0" marR="0" algn="just" fontAlgn="t">
                        <a:lnSpc>
                          <a:spcPct val="107000"/>
                        </a:lnSpc>
                        <a:spcBef>
                          <a:spcPts val="0"/>
                        </a:spcBef>
                        <a:spcAft>
                          <a:spcPts val="0"/>
                        </a:spcAft>
                      </a:pPr>
                      <a:r>
                        <a:rPr lang="fr-FR" sz="1600" b="1" i="0" kern="1200" dirty="0">
                          <a:solidFill>
                            <a:schemeClr val="tx1"/>
                          </a:solidFill>
                          <a:effectLst/>
                          <a:latin typeface="+mn-lt"/>
                          <a:ea typeface="+mn-ea"/>
                          <a:cs typeface="+mn-cs"/>
                        </a:rPr>
                        <a:t>La fourniture d’un service à partir du territoire d’un pays membre dans le territoire de tout autre pays membre.</a:t>
                      </a:r>
                      <a:endParaRPr lang="en-US" sz="1600" b="1" i="0" u="none" strike="noStrike" dirty="0">
                        <a:solidFill>
                          <a:schemeClr val="tx1"/>
                        </a:solidFill>
                        <a:effectLst/>
                        <a:latin typeface="Arial" panose="020B0604020202020204" pitchFamily="34" charset="0"/>
                      </a:endParaRPr>
                    </a:p>
                  </a:txBody>
                  <a:tcPr marL="68580" marR="68580" marT="4763" marB="0">
                    <a:solidFill>
                      <a:schemeClr val="tx2">
                        <a:lumMod val="20000"/>
                        <a:lumOff val="80000"/>
                      </a:schemeClr>
                    </a:solidFill>
                  </a:tcPr>
                </a:tc>
                <a:tc>
                  <a:txBody>
                    <a:bodyPr/>
                    <a:lstStyle/>
                    <a:p>
                      <a:pPr marL="0" marR="0" algn="just" fontAlgn="t">
                        <a:lnSpc>
                          <a:spcPct val="107000"/>
                        </a:lnSpc>
                        <a:spcBef>
                          <a:spcPts val="0"/>
                        </a:spcBef>
                        <a:spcAft>
                          <a:spcPts val="0"/>
                        </a:spcAft>
                      </a:pPr>
                      <a:r>
                        <a:rPr lang="fr-FR" sz="1600" b="0" i="0" kern="1200" dirty="0">
                          <a:solidFill>
                            <a:schemeClr val="tx1"/>
                          </a:solidFill>
                          <a:effectLst/>
                          <a:latin typeface="+mn-lt"/>
                          <a:ea typeface="+mn-ea"/>
                          <a:cs typeface="+mn-cs"/>
                        </a:rPr>
                        <a:t>Un utilisateur dans le pays A reçoit des services de l’étranger à travers son infrastructure de télécommunications, de technologies de l’information ou de distribution postale</a:t>
                      </a:r>
                    </a:p>
                    <a:p>
                      <a:pPr marL="0" marR="0" algn="just" fontAlgn="t">
                        <a:lnSpc>
                          <a:spcPct val="107000"/>
                        </a:lnSpc>
                        <a:spcBef>
                          <a:spcPts val="0"/>
                        </a:spcBef>
                        <a:spcAft>
                          <a:spcPts val="0"/>
                        </a:spcAft>
                      </a:pPr>
                      <a:endParaRPr lang="en-US" sz="1600" b="0" i="0" u="none" strike="noStrike" dirty="0">
                        <a:solidFill>
                          <a:schemeClr val="tx1"/>
                        </a:solidFill>
                        <a:effectLst/>
                        <a:latin typeface="Arial" panose="020B0604020202020204" pitchFamily="34" charset="0"/>
                      </a:endParaRPr>
                    </a:p>
                  </a:txBody>
                  <a:tcPr marL="68580" marR="68580" marT="4763" marB="0">
                    <a:solidFill>
                      <a:schemeClr val="tx2">
                        <a:lumMod val="20000"/>
                        <a:lumOff val="80000"/>
                      </a:schemeClr>
                    </a:solidFill>
                  </a:tcPr>
                </a:tc>
                <a:extLst>
                  <a:ext uri="{0D108BD9-81ED-4DB2-BD59-A6C34878D82A}">
                    <a16:rowId xmlns:a16="http://schemas.microsoft.com/office/drawing/2014/main" val="378085743"/>
                  </a:ext>
                </a:extLst>
              </a:tr>
              <a:tr h="1006904">
                <a:tc>
                  <a:txBody>
                    <a:bodyPr/>
                    <a:lstStyle/>
                    <a:p>
                      <a:pPr marL="0" marR="0" lvl="0" indent="0" algn="ctr" defTabSz="914400" rtl="0" eaLnBrk="1" fontAlgn="t" latinLnBrk="0" hangingPunct="1">
                        <a:lnSpc>
                          <a:spcPct val="107000"/>
                        </a:lnSpc>
                        <a:spcBef>
                          <a:spcPts val="0"/>
                        </a:spcBef>
                        <a:spcAft>
                          <a:spcPts val="0"/>
                        </a:spcAft>
                        <a:buClrTx/>
                        <a:buSzTx/>
                        <a:buFontTx/>
                        <a:buNone/>
                        <a:tabLst/>
                        <a:defRPr/>
                      </a:pPr>
                      <a:r>
                        <a:rPr lang="en-CA" sz="1600" b="1" u="none" strike="noStrike" dirty="0">
                          <a:solidFill>
                            <a:schemeClr val="tx1"/>
                          </a:solidFill>
                          <a:effectLst/>
                        </a:rPr>
                        <a:t>Mode 2:</a:t>
                      </a:r>
                      <a:r>
                        <a:rPr lang="fr-FR" sz="1600" b="1" i="0" kern="1200" noProof="0" dirty="0">
                          <a:solidFill>
                            <a:schemeClr val="tx1"/>
                          </a:solidFill>
                          <a:effectLst/>
                          <a:latin typeface="+mn-lt"/>
                          <a:ea typeface="+mn-ea"/>
                          <a:cs typeface="+mn-cs"/>
                        </a:rPr>
                        <a:t>Consommation à l'étranger </a:t>
                      </a:r>
                    </a:p>
                    <a:p>
                      <a:pPr marL="0" marR="0" algn="ctr" fontAlgn="t">
                        <a:lnSpc>
                          <a:spcPct val="107000"/>
                        </a:lnSpc>
                        <a:spcBef>
                          <a:spcPts val="0"/>
                        </a:spcBef>
                        <a:spcAft>
                          <a:spcPts val="0"/>
                        </a:spcAft>
                      </a:pPr>
                      <a:endParaRPr lang="en-CA" sz="1600" b="1" i="0" u="none" strike="noStrike" dirty="0">
                        <a:solidFill>
                          <a:schemeClr val="tx1"/>
                        </a:solidFill>
                        <a:effectLst/>
                        <a:latin typeface="Arial" panose="020B0604020202020204" pitchFamily="34" charset="0"/>
                      </a:endParaRPr>
                    </a:p>
                  </a:txBody>
                  <a:tcPr marL="68580" marR="68580" marT="4763" marB="0">
                    <a:solidFill>
                      <a:schemeClr val="tx2">
                        <a:lumMod val="20000"/>
                        <a:lumOff val="80000"/>
                      </a:schemeClr>
                    </a:solidFill>
                  </a:tcPr>
                </a:tc>
                <a:tc>
                  <a:txBody>
                    <a:bodyPr/>
                    <a:lstStyle/>
                    <a:p>
                      <a:pPr marL="0" marR="0" algn="just" fontAlgn="t">
                        <a:lnSpc>
                          <a:spcPct val="107000"/>
                        </a:lnSpc>
                        <a:spcBef>
                          <a:spcPts val="0"/>
                        </a:spcBef>
                        <a:spcAft>
                          <a:spcPts val="0"/>
                        </a:spcAft>
                      </a:pPr>
                      <a:r>
                        <a:rPr lang="fr-FR" sz="1600" b="1" i="0" kern="1200" dirty="0">
                          <a:solidFill>
                            <a:schemeClr val="tx1"/>
                          </a:solidFill>
                          <a:effectLst/>
                          <a:latin typeface="+mn-lt"/>
                          <a:ea typeface="+mn-ea"/>
                          <a:cs typeface="+mn-cs"/>
                        </a:rPr>
                        <a:t>La fourniture d’un service sur le territoire d’un pays membre à l’intention d’un consommateur de services de tout autre pays membre.</a:t>
                      </a:r>
                      <a:endParaRPr lang="en-US" sz="1600" b="1" i="0" u="none" strike="noStrike" dirty="0">
                        <a:solidFill>
                          <a:schemeClr val="tx1"/>
                        </a:solidFill>
                        <a:effectLst/>
                        <a:latin typeface="Arial" panose="020B0604020202020204" pitchFamily="34" charset="0"/>
                      </a:endParaRPr>
                    </a:p>
                  </a:txBody>
                  <a:tcPr marL="68580" marR="68580" marT="4763" marB="0">
                    <a:solidFill>
                      <a:schemeClr val="tx2">
                        <a:lumMod val="20000"/>
                        <a:lumOff val="80000"/>
                      </a:schemeClr>
                    </a:solidFill>
                  </a:tcPr>
                </a:tc>
                <a:tc>
                  <a:txBody>
                    <a:bodyPr/>
                    <a:lstStyle/>
                    <a:p>
                      <a:pPr marL="0" marR="0" algn="just" fontAlgn="t">
                        <a:lnSpc>
                          <a:spcPct val="107000"/>
                        </a:lnSpc>
                        <a:spcBef>
                          <a:spcPts val="0"/>
                        </a:spcBef>
                        <a:spcAft>
                          <a:spcPts val="0"/>
                        </a:spcAft>
                      </a:pPr>
                      <a:r>
                        <a:rPr lang="fr-FR" sz="1600" b="0" i="0" kern="1200" dirty="0">
                          <a:solidFill>
                            <a:schemeClr val="tx1"/>
                          </a:solidFill>
                          <a:effectLst/>
                          <a:latin typeface="+mn-lt"/>
                          <a:ea typeface="+mn-ea"/>
                          <a:cs typeface="+mn-cs"/>
                        </a:rPr>
                        <a:t>Des ressortissants du pays A se rendent dans le pays B en tant que touristes, étudiants ou malades pour recevoir différents services.</a:t>
                      </a:r>
                      <a:endParaRPr lang="en-CA" sz="1600" b="0" i="0" u="none" strike="noStrike" dirty="0">
                        <a:solidFill>
                          <a:schemeClr val="tx1"/>
                        </a:solidFill>
                        <a:effectLst/>
                        <a:latin typeface="Arial" panose="020B0604020202020204" pitchFamily="34" charset="0"/>
                      </a:endParaRPr>
                    </a:p>
                  </a:txBody>
                  <a:tcPr marL="68580" marR="68580" marT="4763" marB="0">
                    <a:solidFill>
                      <a:schemeClr val="tx2">
                        <a:lumMod val="20000"/>
                        <a:lumOff val="80000"/>
                      </a:schemeClr>
                    </a:solidFill>
                  </a:tcPr>
                </a:tc>
                <a:extLst>
                  <a:ext uri="{0D108BD9-81ED-4DB2-BD59-A6C34878D82A}">
                    <a16:rowId xmlns:a16="http://schemas.microsoft.com/office/drawing/2014/main" val="3682874892"/>
                  </a:ext>
                </a:extLst>
              </a:tr>
              <a:tr h="1508068">
                <a:tc>
                  <a:txBody>
                    <a:bodyPr/>
                    <a:lstStyle/>
                    <a:p>
                      <a:pPr marL="0" marR="0" lvl="0" indent="0" algn="ctr" defTabSz="914400" rtl="0" eaLnBrk="1" fontAlgn="t" latinLnBrk="0" hangingPunct="1">
                        <a:lnSpc>
                          <a:spcPct val="107000"/>
                        </a:lnSpc>
                        <a:spcBef>
                          <a:spcPts val="0"/>
                        </a:spcBef>
                        <a:spcAft>
                          <a:spcPts val="0"/>
                        </a:spcAft>
                        <a:buClrTx/>
                        <a:buSzTx/>
                        <a:buFontTx/>
                        <a:buNone/>
                        <a:tabLst/>
                        <a:defRPr/>
                      </a:pPr>
                      <a:r>
                        <a:rPr lang="en-CA" sz="1600" b="1" u="none" strike="noStrike" dirty="0">
                          <a:solidFill>
                            <a:schemeClr val="tx1"/>
                          </a:solidFill>
                          <a:effectLst/>
                        </a:rPr>
                        <a:t>Mode 3:</a:t>
                      </a:r>
                      <a:r>
                        <a:rPr lang="fr-FR" sz="1600" b="1" i="0" kern="1200" noProof="0" dirty="0">
                          <a:solidFill>
                            <a:schemeClr val="tx1"/>
                          </a:solidFill>
                          <a:effectLst/>
                          <a:latin typeface="+mn-lt"/>
                          <a:ea typeface="+mn-ea"/>
                          <a:cs typeface="+mn-cs"/>
                        </a:rPr>
                        <a:t>Présence commerciale</a:t>
                      </a:r>
                    </a:p>
                    <a:p>
                      <a:pPr marL="0" marR="0" algn="ctr" fontAlgn="t">
                        <a:lnSpc>
                          <a:spcPct val="107000"/>
                        </a:lnSpc>
                        <a:spcBef>
                          <a:spcPts val="0"/>
                        </a:spcBef>
                        <a:spcAft>
                          <a:spcPts val="0"/>
                        </a:spcAft>
                      </a:pPr>
                      <a:endParaRPr lang="en-CA" sz="1600" b="1" i="0" u="none" strike="noStrike" dirty="0">
                        <a:solidFill>
                          <a:schemeClr val="tx1"/>
                        </a:solidFill>
                        <a:effectLst/>
                        <a:latin typeface="Arial" panose="020B0604020202020204" pitchFamily="34" charset="0"/>
                      </a:endParaRPr>
                    </a:p>
                  </a:txBody>
                  <a:tcPr marL="68580" marR="68580" marT="4763" marB="0">
                    <a:solidFill>
                      <a:schemeClr val="tx2">
                        <a:lumMod val="20000"/>
                        <a:lumOff val="80000"/>
                      </a:schemeClr>
                    </a:solidFill>
                  </a:tcPr>
                </a:tc>
                <a:tc>
                  <a:txBody>
                    <a:bodyPr/>
                    <a:lstStyle/>
                    <a:p>
                      <a:pPr marL="0" marR="0" algn="just" fontAlgn="t">
                        <a:lnSpc>
                          <a:spcPct val="107000"/>
                        </a:lnSpc>
                        <a:spcBef>
                          <a:spcPts val="0"/>
                        </a:spcBef>
                        <a:spcAft>
                          <a:spcPts val="0"/>
                        </a:spcAft>
                      </a:pPr>
                      <a:r>
                        <a:rPr lang="fr-FR" sz="1600" b="1" i="0" kern="1200" dirty="0">
                          <a:solidFill>
                            <a:schemeClr val="tx1"/>
                          </a:solidFill>
                          <a:effectLst/>
                          <a:latin typeface="+mn-lt"/>
                          <a:ea typeface="+mn-ea"/>
                          <a:cs typeface="+mn-cs"/>
                        </a:rPr>
                        <a:t>La fourniture de services par un fournisseur de services d’un pays membre, grâce à l’établissement d’une présence commerciale (un bureau) sur le territoire d’un autre pays membre.</a:t>
                      </a:r>
                      <a:endParaRPr lang="en-US" sz="1600" b="1" i="0" u="none" strike="noStrike" dirty="0">
                        <a:solidFill>
                          <a:schemeClr val="tx1"/>
                        </a:solidFill>
                        <a:effectLst/>
                        <a:latin typeface="Arial" panose="020B0604020202020204" pitchFamily="34" charset="0"/>
                      </a:endParaRPr>
                    </a:p>
                  </a:txBody>
                  <a:tcPr marL="68580" marR="68580" marT="4763" marB="0">
                    <a:solidFill>
                      <a:schemeClr val="tx2">
                        <a:lumMod val="20000"/>
                        <a:lumOff val="80000"/>
                      </a:schemeClr>
                    </a:solidFill>
                  </a:tcPr>
                </a:tc>
                <a:tc>
                  <a:txBody>
                    <a:bodyPr/>
                    <a:lstStyle/>
                    <a:p>
                      <a:pPr marL="0" marR="0" algn="just" fontAlgn="t">
                        <a:lnSpc>
                          <a:spcPct val="107000"/>
                        </a:lnSpc>
                        <a:spcBef>
                          <a:spcPts val="0"/>
                        </a:spcBef>
                        <a:spcAft>
                          <a:spcPts val="0"/>
                        </a:spcAft>
                      </a:pPr>
                      <a:r>
                        <a:rPr lang="fr-FR" sz="1600" b="0" i="0" kern="1200" dirty="0">
                          <a:solidFill>
                            <a:schemeClr val="tx1"/>
                          </a:solidFill>
                          <a:effectLst/>
                          <a:latin typeface="+mn-lt"/>
                          <a:ea typeface="+mn-ea"/>
                          <a:cs typeface="+mn-cs"/>
                        </a:rPr>
                        <a:t>Le service est fourni dans le pays A par une filiale, une succursale ou un bureau de représentation (groupe hôtelier, société de construction) </a:t>
                      </a:r>
                    </a:p>
                    <a:p>
                      <a:pPr marL="0" marR="0" algn="just" fontAlgn="t">
                        <a:lnSpc>
                          <a:spcPct val="107000"/>
                        </a:lnSpc>
                        <a:spcBef>
                          <a:spcPts val="0"/>
                        </a:spcBef>
                        <a:spcAft>
                          <a:spcPts val="0"/>
                        </a:spcAft>
                      </a:pPr>
                      <a:endParaRPr lang="en-US" sz="1600" b="0" i="0" u="none" strike="noStrike" dirty="0">
                        <a:solidFill>
                          <a:schemeClr val="tx1"/>
                        </a:solidFill>
                        <a:effectLst/>
                        <a:latin typeface="Arial" panose="020B0604020202020204" pitchFamily="34" charset="0"/>
                      </a:endParaRPr>
                    </a:p>
                  </a:txBody>
                  <a:tcPr marL="68580" marR="68580" marT="4763" marB="0">
                    <a:solidFill>
                      <a:schemeClr val="tx2">
                        <a:lumMod val="20000"/>
                        <a:lumOff val="80000"/>
                      </a:schemeClr>
                    </a:solidFill>
                  </a:tcPr>
                </a:tc>
                <a:extLst>
                  <a:ext uri="{0D108BD9-81ED-4DB2-BD59-A6C34878D82A}">
                    <a16:rowId xmlns:a16="http://schemas.microsoft.com/office/drawing/2014/main" val="948709770"/>
                  </a:ext>
                </a:extLst>
              </a:tr>
              <a:tr h="1329381">
                <a:tc>
                  <a:txBody>
                    <a:bodyPr/>
                    <a:lstStyle/>
                    <a:p>
                      <a:pPr marL="0" marR="0" lvl="0" indent="0" algn="ctr" defTabSz="914400" rtl="0" eaLnBrk="1" fontAlgn="t" latinLnBrk="0" hangingPunct="1">
                        <a:lnSpc>
                          <a:spcPct val="107000"/>
                        </a:lnSpc>
                        <a:spcBef>
                          <a:spcPts val="0"/>
                        </a:spcBef>
                        <a:spcAft>
                          <a:spcPts val="0"/>
                        </a:spcAft>
                        <a:buClrTx/>
                        <a:buSzTx/>
                        <a:buFontTx/>
                        <a:buNone/>
                        <a:tabLst/>
                        <a:defRPr/>
                      </a:pPr>
                      <a:r>
                        <a:rPr lang="en-CA" sz="1600" b="1" u="none" strike="noStrike" dirty="0">
                          <a:solidFill>
                            <a:schemeClr val="tx1"/>
                          </a:solidFill>
                          <a:effectLst/>
                        </a:rPr>
                        <a:t>Mode 4: </a:t>
                      </a:r>
                      <a:r>
                        <a:rPr lang="fr-FR" sz="1600" b="1" u="none" strike="noStrike" noProof="0" dirty="0">
                          <a:solidFill>
                            <a:schemeClr val="tx1"/>
                          </a:solidFill>
                          <a:effectLst/>
                        </a:rPr>
                        <a:t>P</a:t>
                      </a:r>
                      <a:r>
                        <a:rPr lang="fr-FR" sz="1600" b="1" noProof="0" dirty="0">
                          <a:solidFill>
                            <a:schemeClr val="tx1"/>
                          </a:solidFill>
                        </a:rPr>
                        <a:t>résence de personnes physiques</a:t>
                      </a:r>
                      <a:endParaRPr lang="fr-FR" sz="1600" b="1" i="0" u="none" strike="noStrike" noProof="0" dirty="0">
                        <a:solidFill>
                          <a:schemeClr val="tx1"/>
                        </a:solidFill>
                        <a:effectLst/>
                        <a:latin typeface="Arial" panose="020B0604020202020204" pitchFamily="34" charset="0"/>
                      </a:endParaRPr>
                    </a:p>
                  </a:txBody>
                  <a:tcPr marL="68580" marR="68580" marT="4763" marB="0">
                    <a:solidFill>
                      <a:schemeClr val="tx2">
                        <a:lumMod val="20000"/>
                        <a:lumOff val="80000"/>
                      </a:schemeClr>
                    </a:solidFill>
                  </a:tcPr>
                </a:tc>
                <a:tc>
                  <a:txBody>
                    <a:bodyPr/>
                    <a:lstStyle/>
                    <a:p>
                      <a:pPr marL="0" marR="0" algn="just" fontAlgn="t">
                        <a:lnSpc>
                          <a:spcPct val="107000"/>
                        </a:lnSpc>
                        <a:spcBef>
                          <a:spcPts val="0"/>
                        </a:spcBef>
                        <a:spcAft>
                          <a:spcPts val="0"/>
                        </a:spcAft>
                      </a:pPr>
                      <a:r>
                        <a:rPr lang="fr-FR" sz="1600" b="1" i="0" kern="1200" dirty="0">
                          <a:solidFill>
                            <a:schemeClr val="tx1"/>
                          </a:solidFill>
                          <a:effectLst/>
                          <a:latin typeface="+mn-lt"/>
                          <a:ea typeface="+mn-ea"/>
                          <a:cs typeface="+mn-cs"/>
                        </a:rPr>
                        <a:t>Prestation de services par un fournisseur de services d’un pays membre, grâce à la présence de personnes physiques  temporaire de ce pays sur le territoire de tout autre pays membre. </a:t>
                      </a:r>
                      <a:endParaRPr lang="en-US" sz="1600" b="1" i="0" u="none" strike="noStrike" dirty="0">
                        <a:solidFill>
                          <a:schemeClr val="tx1"/>
                        </a:solidFill>
                        <a:effectLst/>
                        <a:latin typeface="Arial" panose="020B0604020202020204" pitchFamily="34" charset="0"/>
                      </a:endParaRPr>
                    </a:p>
                  </a:txBody>
                  <a:tcPr marL="68580" marR="68580" marT="4763" marB="0">
                    <a:solidFill>
                      <a:schemeClr val="tx2">
                        <a:lumMod val="20000"/>
                        <a:lumOff val="80000"/>
                      </a:schemeClr>
                    </a:solidFill>
                  </a:tcPr>
                </a:tc>
                <a:tc>
                  <a:txBody>
                    <a:bodyPr/>
                    <a:lstStyle/>
                    <a:p>
                      <a:pPr marL="0" marR="0" algn="just" fontAlgn="t">
                        <a:lnSpc>
                          <a:spcPct val="107000"/>
                        </a:lnSpc>
                        <a:spcBef>
                          <a:spcPts val="0"/>
                        </a:spcBef>
                        <a:spcAft>
                          <a:spcPts val="0"/>
                        </a:spcAft>
                      </a:pPr>
                      <a:r>
                        <a:rPr lang="fr-FR" sz="1600" b="0" i="0" kern="1200" dirty="0">
                          <a:solidFill>
                            <a:schemeClr val="tx1"/>
                          </a:solidFill>
                          <a:effectLst/>
                          <a:latin typeface="+mn-lt"/>
                          <a:ea typeface="+mn-ea"/>
                          <a:cs typeface="+mn-cs"/>
                        </a:rPr>
                        <a:t>Un expert-conseil ou un gestionnaire, un docteur se rendant dans un autre pays pour y offrir leurs services</a:t>
                      </a:r>
                      <a:endParaRPr lang="en-CA" sz="1600" b="0" i="0" u="none" strike="noStrike" dirty="0">
                        <a:solidFill>
                          <a:schemeClr val="tx1"/>
                        </a:solidFill>
                        <a:effectLst/>
                        <a:latin typeface="Arial" panose="020B0604020202020204" pitchFamily="34" charset="0"/>
                      </a:endParaRPr>
                    </a:p>
                  </a:txBody>
                  <a:tcPr marL="68580" marR="68580" marT="4763" marB="0">
                    <a:solidFill>
                      <a:schemeClr val="tx2">
                        <a:lumMod val="20000"/>
                        <a:lumOff val="80000"/>
                      </a:schemeClr>
                    </a:solidFill>
                  </a:tcPr>
                </a:tc>
                <a:extLst>
                  <a:ext uri="{0D108BD9-81ED-4DB2-BD59-A6C34878D82A}">
                    <a16:rowId xmlns:a16="http://schemas.microsoft.com/office/drawing/2014/main" val="2878411372"/>
                  </a:ext>
                </a:extLst>
              </a:tr>
            </a:tbl>
          </a:graphicData>
        </a:graphic>
      </p:graphicFrame>
    </p:spTree>
    <p:extLst>
      <p:ext uri="{BB962C8B-B14F-4D97-AF65-F5344CB8AC3E}">
        <p14:creationId xmlns:p14="http://schemas.microsoft.com/office/powerpoint/2010/main" val="728476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175272"/>
            <a:ext cx="9144000" cy="2185214"/>
          </a:xfrm>
          <a:prstGeom prst="rect">
            <a:avLst/>
          </a:prstGeom>
          <a:solidFill>
            <a:schemeClr val="accent5">
              <a:lumMod val="50000"/>
            </a:schemeClr>
          </a:solidFill>
        </p:spPr>
        <p:txBody>
          <a:bodyPr wrap="square" rtlCol="0">
            <a:spAutoFit/>
          </a:bodyPr>
          <a:lstStyle/>
          <a:p>
            <a:pPr algn="ctr"/>
            <a:endParaRPr lang="fr-FR" sz="2000" dirty="0">
              <a:solidFill>
                <a:schemeClr val="bg1"/>
              </a:solidFill>
              <a:latin typeface="Arial" panose="020B0604020202020204" pitchFamily="34" charset="0"/>
              <a:cs typeface="Arial" panose="020B0604020202020204" pitchFamily="34" charset="0"/>
            </a:endParaRPr>
          </a:p>
          <a:p>
            <a:pPr algn="ctr"/>
            <a:r>
              <a:rPr lang="fr-FR" sz="4800" dirty="0" err="1">
                <a:solidFill>
                  <a:schemeClr val="bg1"/>
                </a:solidFill>
                <a:ea typeface="DengXian" panose="02010600030101010101" pitchFamily="2" charset="-122"/>
                <a:cs typeface="Arial" panose="020B0604020202020204" pitchFamily="34" charset="0"/>
              </a:rPr>
              <a:t>ZLECAf</a:t>
            </a:r>
            <a:r>
              <a:rPr lang="fr-FR" sz="4800" dirty="0">
                <a:solidFill>
                  <a:schemeClr val="bg1"/>
                </a:solidFill>
                <a:ea typeface="DengXian" panose="02010600030101010101" pitchFamily="2" charset="-122"/>
                <a:cs typeface="Arial" panose="020B0604020202020204" pitchFamily="34" charset="0"/>
              </a:rPr>
              <a:t> : </a:t>
            </a:r>
            <a:r>
              <a:rPr lang="fr-FR" sz="4800" dirty="0" err="1">
                <a:solidFill>
                  <a:schemeClr val="bg1"/>
                </a:solidFill>
                <a:ea typeface="DengXian" panose="02010600030101010101" pitchFamily="2" charset="-122"/>
                <a:cs typeface="Arial" panose="020B0604020202020204" pitchFamily="34" charset="0"/>
              </a:rPr>
              <a:t>Status</a:t>
            </a:r>
            <a:r>
              <a:rPr lang="fr-FR" sz="4800" dirty="0">
                <a:solidFill>
                  <a:schemeClr val="bg1"/>
                </a:solidFill>
                <a:ea typeface="DengXian" panose="02010600030101010101" pitchFamily="2" charset="-122"/>
                <a:cs typeface="Arial" panose="020B0604020202020204" pitchFamily="34" charset="0"/>
              </a:rPr>
              <a:t> de ratification et négociations</a:t>
            </a:r>
          </a:p>
          <a:p>
            <a:pPr algn="ct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49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91440" y="37710"/>
            <a:ext cx="1195832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fr-FR" sz="3600" b="1" dirty="0"/>
              <a:t>Statut de ratification de l’Accord de la </a:t>
            </a:r>
            <a:r>
              <a:rPr lang="fr-FR" sz="3600" b="1" dirty="0" err="1"/>
              <a:t>ZLECAf</a:t>
            </a:r>
            <a:r>
              <a:rPr lang="fr-FR" sz="3600" b="1" dirty="0"/>
              <a:t>  </a:t>
            </a:r>
            <a:endParaRPr lang="en-GB" sz="3600" b="1" dirty="0"/>
          </a:p>
        </p:txBody>
      </p:sp>
      <p:pic>
        <p:nvPicPr>
          <p:cNvPr id="4" name="Picture 3" descr="Chart&#10;&#10;Description automatically generated">
            <a:extLst>
              <a:ext uri="{FF2B5EF4-FFF2-40B4-BE49-F238E27FC236}">
                <a16:creationId xmlns:a16="http://schemas.microsoft.com/office/drawing/2014/main" id="{FFE24774-C1C6-432F-8AEB-CC0BB46E9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54" y="1140330"/>
            <a:ext cx="11752305" cy="5252292"/>
          </a:xfrm>
          <a:prstGeom prst="rect">
            <a:avLst/>
          </a:prstGeom>
        </p:spPr>
      </p:pic>
    </p:spTree>
    <p:extLst>
      <p:ext uri="{BB962C8B-B14F-4D97-AF65-F5344CB8AC3E}">
        <p14:creationId xmlns:p14="http://schemas.microsoft.com/office/powerpoint/2010/main" val="1447594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F19C9234-94A6-4BA8-97D8-D19E9E60A667}"/>
              </a:ext>
            </a:extLst>
          </p:cNvPr>
          <p:cNvSpPr/>
          <p:nvPr/>
        </p:nvSpPr>
        <p:spPr>
          <a:xfrm>
            <a:off x="163814" y="0"/>
            <a:ext cx="11604010" cy="81724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algn="ctr">
              <a:defRPr sz="1800" b="0" i="0" u="none" strike="noStrike" kern="0" cap="none" spc="0" baseline="0">
                <a:solidFill>
                  <a:srgbClr val="000000"/>
                </a:solidFill>
                <a:uFillTx/>
              </a:defRPr>
            </a:pPr>
            <a:r>
              <a:rPr lang="fr-FR" sz="3600" b="1" dirty="0" err="1">
                <a:solidFill>
                  <a:schemeClr val="lt1"/>
                </a:solidFill>
              </a:rPr>
              <a:t>ZLECAf</a:t>
            </a:r>
            <a:r>
              <a:rPr lang="fr-FR" sz="3600" b="1" dirty="0">
                <a:solidFill>
                  <a:schemeClr val="lt1"/>
                </a:solidFill>
              </a:rPr>
              <a:t> : </a:t>
            </a:r>
            <a:r>
              <a:rPr lang="fr-FR" sz="3600" b="1" dirty="0" err="1">
                <a:solidFill>
                  <a:schemeClr val="lt1"/>
                </a:solidFill>
              </a:rPr>
              <a:t>Status</a:t>
            </a:r>
            <a:r>
              <a:rPr lang="fr-FR" sz="3600" b="1" dirty="0">
                <a:solidFill>
                  <a:schemeClr val="lt1"/>
                </a:solidFill>
              </a:rPr>
              <a:t> de négociations</a:t>
            </a:r>
          </a:p>
        </p:txBody>
      </p:sp>
      <p:sp>
        <p:nvSpPr>
          <p:cNvPr id="4" name="Rectangle: Rounded Corners 3">
            <a:extLst>
              <a:ext uri="{FF2B5EF4-FFF2-40B4-BE49-F238E27FC236}">
                <a16:creationId xmlns:a16="http://schemas.microsoft.com/office/drawing/2014/main" id="{EB36EB02-D187-4284-B2DD-90F524141B61}"/>
              </a:ext>
            </a:extLst>
          </p:cNvPr>
          <p:cNvSpPr/>
          <p:nvPr/>
        </p:nvSpPr>
        <p:spPr>
          <a:xfrm>
            <a:off x="429316" y="887528"/>
            <a:ext cx="4865914" cy="3414329"/>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SzPct val="100000"/>
              <a:defRPr/>
            </a:pPr>
            <a:r>
              <a:rPr lang="en-GB" sz="2000" b="1" dirty="0">
                <a:solidFill>
                  <a:srgbClr val="000000"/>
                </a:solidFill>
                <a:latin typeface="Calibri"/>
              </a:rPr>
              <a:t>Commerce </a:t>
            </a:r>
            <a:r>
              <a:rPr lang="fr-FR" sz="2000" b="1" dirty="0">
                <a:solidFill>
                  <a:srgbClr val="000000"/>
                </a:solidFill>
                <a:latin typeface="Calibri"/>
              </a:rPr>
              <a:t>des marchandises</a:t>
            </a:r>
            <a:r>
              <a:rPr lang="en-US" sz="2000" b="1" dirty="0">
                <a:solidFill>
                  <a:srgbClr val="000000"/>
                </a:solidFill>
                <a:latin typeface="Calibri"/>
              </a:rPr>
              <a:t>:</a:t>
            </a:r>
            <a:endParaRPr lang="en-GB" sz="2000" b="1" dirty="0">
              <a:solidFill>
                <a:srgbClr val="000000"/>
              </a:solidFill>
              <a:latin typeface="Calibri"/>
            </a:endParaRPr>
          </a:p>
          <a:p>
            <a:pPr marL="228600" indent="-228600" algn="just">
              <a:lnSpc>
                <a:spcPct val="90000"/>
              </a:lnSpc>
              <a:spcBef>
                <a:spcPts val="500"/>
              </a:spcBef>
              <a:buSzPct val="100000"/>
              <a:buFont typeface="Wingdings" panose="05000000000000000000" pitchFamily="2" charset="2"/>
              <a:buChar char="Ø"/>
              <a:defRPr/>
            </a:pPr>
            <a:r>
              <a:rPr lang="fr-FR" sz="1600" dirty="0">
                <a:solidFill>
                  <a:srgbClr val="000000"/>
                </a:solidFill>
                <a:latin typeface="Calibri"/>
              </a:rPr>
              <a:t>43 pays ont soumis leurs offres tarifaires sur les marchandises, représentant 78 % des États membres de l'UA, avec des soumissions consolidées de 4 unions douanières (CEMAC, CEDEAO + Mauritanie, EAC et SACU).</a:t>
            </a:r>
          </a:p>
          <a:p>
            <a:pPr marL="228600" indent="-228600" algn="just">
              <a:lnSpc>
                <a:spcPct val="90000"/>
              </a:lnSpc>
              <a:spcBef>
                <a:spcPts val="500"/>
              </a:spcBef>
              <a:buSzPct val="100000"/>
              <a:buFont typeface="Wingdings" panose="05000000000000000000" pitchFamily="2" charset="2"/>
              <a:buChar char="Ø"/>
              <a:defRPr/>
            </a:pPr>
            <a:r>
              <a:rPr lang="fr-FR" sz="1600" dirty="0">
                <a:solidFill>
                  <a:srgbClr val="000000"/>
                </a:solidFill>
                <a:latin typeface="Calibri"/>
              </a:rPr>
              <a:t>28 des 43 offres des États membres sur les marchandises pour la libéralisation tarifaire ont atteint le seuil - 90 % des lignes tarifaires à libéraliser complètement.</a:t>
            </a:r>
          </a:p>
          <a:p>
            <a:pPr marL="228600" indent="-228600" algn="just">
              <a:lnSpc>
                <a:spcPct val="90000"/>
              </a:lnSpc>
              <a:spcBef>
                <a:spcPts val="500"/>
              </a:spcBef>
              <a:buSzPct val="100000"/>
              <a:buFont typeface="Wingdings" panose="05000000000000000000" pitchFamily="2" charset="2"/>
              <a:buChar char="Ø"/>
              <a:defRPr/>
            </a:pPr>
            <a:r>
              <a:rPr lang="fr-FR" sz="1600" dirty="0">
                <a:solidFill>
                  <a:srgbClr val="000000"/>
                </a:solidFill>
                <a:latin typeface="Calibri"/>
              </a:rPr>
              <a:t>87,7 % des lignes tarifaires ont fait l'objet d'un accord de </a:t>
            </a:r>
            <a:r>
              <a:rPr lang="fr-FR" sz="1600" dirty="0" err="1">
                <a:solidFill>
                  <a:srgbClr val="000000"/>
                </a:solidFill>
                <a:latin typeface="Calibri"/>
              </a:rPr>
              <a:t>RdO</a:t>
            </a:r>
            <a:r>
              <a:rPr lang="fr-FR" sz="1600" dirty="0">
                <a:solidFill>
                  <a:srgbClr val="000000"/>
                </a:solidFill>
                <a:latin typeface="Calibri"/>
              </a:rPr>
              <a:t>. Les </a:t>
            </a:r>
            <a:r>
              <a:rPr lang="fr-FR" sz="1600" dirty="0" err="1">
                <a:solidFill>
                  <a:srgbClr val="000000"/>
                </a:solidFill>
                <a:latin typeface="Calibri"/>
              </a:rPr>
              <a:t>RdO</a:t>
            </a:r>
            <a:r>
              <a:rPr lang="fr-FR" sz="1600" dirty="0">
                <a:solidFill>
                  <a:srgbClr val="000000"/>
                </a:solidFill>
                <a:latin typeface="Calibri"/>
              </a:rPr>
              <a:t> des CER s'appliquent aux lignes tarifaires restantes de 12,3 % (sur des bases temporaires). </a:t>
            </a:r>
            <a:endParaRPr lang="en-GB" sz="1600" dirty="0">
              <a:solidFill>
                <a:srgbClr val="000000"/>
              </a:solidFill>
              <a:latin typeface="Calibri"/>
            </a:endParaRPr>
          </a:p>
        </p:txBody>
      </p:sp>
      <p:sp>
        <p:nvSpPr>
          <p:cNvPr id="5" name="Rectangle: Rounded Corners 4">
            <a:extLst>
              <a:ext uri="{FF2B5EF4-FFF2-40B4-BE49-F238E27FC236}">
                <a16:creationId xmlns:a16="http://schemas.microsoft.com/office/drawing/2014/main" id="{A7BC1D66-A91F-42E1-BC40-6FDBE74744E2}"/>
              </a:ext>
            </a:extLst>
          </p:cNvPr>
          <p:cNvSpPr/>
          <p:nvPr/>
        </p:nvSpPr>
        <p:spPr>
          <a:xfrm>
            <a:off x="1818641" y="4301857"/>
            <a:ext cx="10060944" cy="2180223"/>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SzPct val="100000"/>
              <a:defRPr/>
            </a:pPr>
            <a:endParaRPr lang="en-US" b="1" dirty="0">
              <a:solidFill>
                <a:srgbClr val="000000"/>
              </a:solidFill>
              <a:latin typeface="Calibri"/>
            </a:endParaRPr>
          </a:p>
          <a:p>
            <a:pPr marL="0" lvl="1">
              <a:lnSpc>
                <a:spcPct val="90000"/>
              </a:lnSpc>
              <a:spcBef>
                <a:spcPts val="1000"/>
              </a:spcBef>
              <a:buSzPct val="100000"/>
              <a:defRPr/>
            </a:pPr>
            <a:r>
              <a:rPr lang="fr-FR" sz="2000" b="1" dirty="0">
                <a:solidFill>
                  <a:srgbClr val="000000"/>
                </a:solidFill>
                <a:latin typeface="Calibri"/>
              </a:rPr>
              <a:t>Questions de la phase II : Investissement, droits de propriété intellectuelle, politique de concurrence, commerce numérique, femmes et jeunes dans le commerce.</a:t>
            </a:r>
          </a:p>
          <a:p>
            <a:pPr marL="228600" lvl="1" indent="-228600" algn="just">
              <a:lnSpc>
                <a:spcPct val="90000"/>
              </a:lnSpc>
              <a:spcBef>
                <a:spcPts val="500"/>
              </a:spcBef>
              <a:buSzPct val="100000"/>
              <a:buFont typeface="Wingdings" panose="05000000000000000000" pitchFamily="2" charset="2"/>
              <a:buChar char="Ø"/>
              <a:defRPr/>
            </a:pPr>
            <a:r>
              <a:rPr lang="fr-FR" sz="1600" dirty="0">
                <a:solidFill>
                  <a:srgbClr val="000000"/>
                </a:solidFill>
                <a:latin typeface="Calibri"/>
              </a:rPr>
              <a:t>Des comités techniques ont été créés par les ministres et leurs mandats ont été approuvés pour les questions de politique de concurrence, de droits de propriété intellectuelle et d'investissement. Les protocoles sont en cours d'élaboration.</a:t>
            </a:r>
          </a:p>
          <a:p>
            <a:pPr marL="228600" lvl="1" indent="-228600" algn="just">
              <a:lnSpc>
                <a:spcPct val="90000"/>
              </a:lnSpc>
              <a:spcBef>
                <a:spcPts val="500"/>
              </a:spcBef>
              <a:buSzPct val="100000"/>
              <a:buFont typeface="Wingdings" panose="05000000000000000000" pitchFamily="2" charset="2"/>
              <a:buChar char="Ø"/>
              <a:defRPr/>
            </a:pPr>
            <a:r>
              <a:rPr lang="fr-FR" sz="1600" dirty="0">
                <a:solidFill>
                  <a:srgbClr val="000000"/>
                </a:solidFill>
                <a:latin typeface="Calibri"/>
              </a:rPr>
              <a:t>Les protocoles relatifs au commerce numérique et au commerce des femmes et des jeunes sont au stade de la consultation.</a:t>
            </a:r>
            <a:endParaRPr lang="en-GB" sz="1600" dirty="0">
              <a:solidFill>
                <a:srgbClr val="000000"/>
              </a:solidFill>
              <a:latin typeface="Calibri"/>
            </a:endParaRPr>
          </a:p>
        </p:txBody>
      </p:sp>
      <p:sp>
        <p:nvSpPr>
          <p:cNvPr id="8" name="Rectangle: Rounded Corners 7">
            <a:extLst>
              <a:ext uri="{FF2B5EF4-FFF2-40B4-BE49-F238E27FC236}">
                <a16:creationId xmlns:a16="http://schemas.microsoft.com/office/drawing/2014/main" id="{1E6451FC-130B-4A17-8AF7-B4DADEA36D1A}"/>
              </a:ext>
            </a:extLst>
          </p:cNvPr>
          <p:cNvSpPr/>
          <p:nvPr/>
        </p:nvSpPr>
        <p:spPr>
          <a:xfrm>
            <a:off x="6707966" y="1356751"/>
            <a:ext cx="4434958" cy="2398783"/>
          </a:xfrm>
          <a:prstGeom prst="roundRect">
            <a:avLst/>
          </a:prstGeom>
          <a:solidFill>
            <a:schemeClr val="bg2">
              <a:lumMod val="9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90000"/>
              </a:lnSpc>
              <a:spcBef>
                <a:spcPts val="1000"/>
              </a:spcBef>
              <a:buSzPct val="100000"/>
              <a:defRPr/>
            </a:pPr>
            <a:endParaRPr lang="en-GB" sz="2000" b="1" dirty="0">
              <a:solidFill>
                <a:srgbClr val="000000"/>
              </a:solidFill>
              <a:latin typeface="Calibri"/>
            </a:endParaRPr>
          </a:p>
          <a:p>
            <a:pPr marL="0" lvl="1">
              <a:lnSpc>
                <a:spcPct val="90000"/>
              </a:lnSpc>
              <a:spcBef>
                <a:spcPts val="1000"/>
              </a:spcBef>
              <a:buSzPct val="100000"/>
              <a:defRPr/>
            </a:pPr>
            <a:r>
              <a:rPr lang="en-GB" sz="2000" b="1" dirty="0">
                <a:solidFill>
                  <a:srgbClr val="000000"/>
                </a:solidFill>
                <a:latin typeface="Calibri"/>
              </a:rPr>
              <a:t>Commerce des services</a:t>
            </a:r>
            <a:r>
              <a:rPr lang="en-US" sz="2000" b="1" dirty="0">
                <a:solidFill>
                  <a:srgbClr val="000000"/>
                </a:solidFill>
                <a:latin typeface="Calibri"/>
              </a:rPr>
              <a:t>: </a:t>
            </a:r>
          </a:p>
          <a:p>
            <a:pPr marL="285750" lvl="1" indent="-285750" algn="just">
              <a:lnSpc>
                <a:spcPct val="90000"/>
              </a:lnSpc>
              <a:spcBef>
                <a:spcPts val="1000"/>
              </a:spcBef>
              <a:buSzPct val="100000"/>
              <a:buFont typeface="Wingdings" panose="05000000000000000000" pitchFamily="2" charset="2"/>
              <a:buChar char="Ø"/>
              <a:defRPr/>
            </a:pPr>
            <a:r>
              <a:rPr lang="fr-FR" sz="1600" dirty="0">
                <a:solidFill>
                  <a:srgbClr val="000000"/>
                </a:solidFill>
                <a:latin typeface="Calibri"/>
              </a:rPr>
              <a:t>5 secteurs prioritaires à libéraliser : services financiers, transports, télécommunications/technologies de l'information, services professionnels, tourisme.</a:t>
            </a:r>
          </a:p>
          <a:p>
            <a:pPr marL="285750" lvl="1" indent="-285750" algn="just">
              <a:lnSpc>
                <a:spcPct val="90000"/>
              </a:lnSpc>
              <a:spcBef>
                <a:spcPts val="1000"/>
              </a:spcBef>
              <a:buSzPct val="100000"/>
              <a:buFont typeface="Wingdings" panose="05000000000000000000" pitchFamily="2" charset="2"/>
              <a:buChar char="Ø"/>
              <a:defRPr/>
            </a:pPr>
            <a:r>
              <a:rPr lang="fr-FR" sz="1600" dirty="0">
                <a:solidFill>
                  <a:srgbClr val="000000"/>
                </a:solidFill>
                <a:latin typeface="Calibri"/>
              </a:rPr>
              <a:t>46 pays africains ont soumis leurs offres de services. La CEMAC, la CAE et la CEDEAO ont présenté des offres de services consolidées.</a:t>
            </a:r>
          </a:p>
          <a:p>
            <a:pPr marL="0" lvl="1">
              <a:lnSpc>
                <a:spcPct val="90000"/>
              </a:lnSpc>
              <a:spcBef>
                <a:spcPts val="1000"/>
              </a:spcBef>
              <a:buSzPct val="100000"/>
              <a:defRPr/>
            </a:pPr>
            <a:endParaRPr lang="en-US" sz="2000" b="1" dirty="0">
              <a:solidFill>
                <a:srgbClr val="000000"/>
              </a:solidFill>
              <a:latin typeface="Calibri"/>
            </a:endParaRPr>
          </a:p>
        </p:txBody>
      </p:sp>
    </p:spTree>
    <p:extLst>
      <p:ext uri="{BB962C8B-B14F-4D97-AF65-F5344CB8AC3E}">
        <p14:creationId xmlns:p14="http://schemas.microsoft.com/office/powerpoint/2010/main" val="19381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142362"/>
            <a:ext cx="9875520" cy="1877437"/>
          </a:xfrm>
          <a:prstGeom prst="rect">
            <a:avLst/>
          </a:prstGeom>
          <a:solidFill>
            <a:schemeClr val="accent5">
              <a:lumMod val="50000"/>
            </a:schemeClr>
          </a:solidFill>
        </p:spPr>
        <p:txBody>
          <a:bodyPr wrap="square" rtlCol="0">
            <a:spAutoFit/>
          </a:bodyPr>
          <a:lstStyle/>
          <a:p>
            <a:pPr algn="ctr"/>
            <a:endParaRPr lang="en-US" sz="2000" dirty="0">
              <a:solidFill>
                <a:schemeClr val="bg1"/>
              </a:solidFill>
              <a:latin typeface="Arial" panose="020B0604020202020204" pitchFamily="34" charset="0"/>
              <a:cs typeface="Arial" panose="020B0604020202020204" pitchFamily="34" charset="0"/>
            </a:endParaRPr>
          </a:p>
          <a:p>
            <a:pPr algn="ctr">
              <a:spcBef>
                <a:spcPts val="0"/>
              </a:spcBef>
            </a:pPr>
            <a:r>
              <a:rPr lang="fr-FR" sz="4800" dirty="0">
                <a:solidFill>
                  <a:schemeClr val="bg1"/>
                </a:solidFill>
                <a:ea typeface="DengXian" panose="02010600030101010101" pitchFamily="2" charset="-122"/>
                <a:cs typeface="Arial" panose="020B0604020202020204" pitchFamily="34" charset="0"/>
              </a:rPr>
              <a:t>Effets attendus de la </a:t>
            </a:r>
            <a:r>
              <a:rPr lang="fr-FR" sz="4800" dirty="0" err="1">
                <a:solidFill>
                  <a:schemeClr val="bg1"/>
                </a:solidFill>
                <a:ea typeface="DengXian" panose="02010600030101010101" pitchFamily="2" charset="-122"/>
                <a:cs typeface="Arial" panose="020B0604020202020204" pitchFamily="34" charset="0"/>
              </a:rPr>
              <a:t>ZLECAf</a:t>
            </a:r>
            <a:r>
              <a:rPr lang="fr-FR" sz="4800" dirty="0">
                <a:solidFill>
                  <a:schemeClr val="bg1"/>
                </a:solidFill>
                <a:ea typeface="DengXian" panose="02010600030101010101" pitchFamily="2" charset="-122"/>
                <a:cs typeface="Arial" panose="020B0604020202020204" pitchFamily="34" charset="0"/>
              </a:rPr>
              <a:t> : Preuves empiriques (CEA)</a:t>
            </a:r>
          </a:p>
        </p:txBody>
      </p:sp>
    </p:spTree>
    <p:extLst>
      <p:ext uri="{BB962C8B-B14F-4D97-AF65-F5344CB8AC3E}">
        <p14:creationId xmlns:p14="http://schemas.microsoft.com/office/powerpoint/2010/main" val="179738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FB410993-89CF-4D7E-85D9-1F4C97A786ED}"/>
              </a:ext>
            </a:extLst>
          </p:cNvPr>
          <p:cNvSpPr/>
          <p:nvPr/>
        </p:nvSpPr>
        <p:spPr>
          <a:xfrm>
            <a:off x="129514" y="23818"/>
            <a:ext cx="11920245" cy="76616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spAutoFit/>
          </a:bodyPr>
          <a:lstStyle/>
          <a:p>
            <a:pPr marL="357188" algn="ctr"/>
            <a:r>
              <a:rPr lang="fr-FR" sz="3600" b="1" dirty="0">
                <a:solidFill>
                  <a:srgbClr val="FFFFFF"/>
                </a:solidFill>
                <a:cs typeface="Arial" panose="020B0604020202020204" pitchFamily="34" charset="0"/>
              </a:rPr>
              <a:t>Impacts potentiels attendus</a:t>
            </a:r>
          </a:p>
        </p:txBody>
      </p:sp>
      <p:pic>
        <p:nvPicPr>
          <p:cNvPr id="12" name="Picture 11">
            <a:extLst>
              <a:ext uri="{FF2B5EF4-FFF2-40B4-BE49-F238E27FC236}">
                <a16:creationId xmlns:a16="http://schemas.microsoft.com/office/drawing/2014/main" id="{503639DE-E66E-4A93-A991-282E5B299F37}"/>
              </a:ext>
            </a:extLst>
          </p:cNvPr>
          <p:cNvPicPr>
            <a:picLocks noChangeAspect="1"/>
          </p:cNvPicPr>
          <p:nvPr/>
        </p:nvPicPr>
        <p:blipFill>
          <a:blip r:embed="rId2"/>
          <a:stretch>
            <a:fillRect/>
          </a:stretch>
        </p:blipFill>
        <p:spPr>
          <a:xfrm>
            <a:off x="513144" y="1043106"/>
            <a:ext cx="10794936" cy="4820366"/>
          </a:xfrm>
          <a:prstGeom prst="rect">
            <a:avLst/>
          </a:prstGeom>
        </p:spPr>
      </p:pic>
    </p:spTree>
    <p:extLst>
      <p:ext uri="{BB962C8B-B14F-4D97-AF65-F5344CB8AC3E}">
        <p14:creationId xmlns:p14="http://schemas.microsoft.com/office/powerpoint/2010/main" val="112743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66675" y="-34052"/>
            <a:ext cx="1200150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fr-FR" altLang="en-US" sz="3600" b="1" dirty="0" err="1">
                <a:solidFill>
                  <a:srgbClr val="FFFFFF"/>
                </a:solidFill>
                <a:cs typeface="Arial" panose="020B0604020202020204" pitchFamily="34" charset="0"/>
                <a:sym typeface="Lato" pitchFamily="34" charset="0"/>
              </a:rPr>
              <a:t>ZLECAf</a:t>
            </a:r>
            <a:r>
              <a:rPr lang="fr-FR" altLang="en-US" sz="3600" b="1" dirty="0">
                <a:solidFill>
                  <a:srgbClr val="FFFFFF"/>
                </a:solidFill>
                <a:cs typeface="Arial" panose="020B0604020202020204" pitchFamily="34" charset="0"/>
                <a:sym typeface="Lato" pitchFamily="34" charset="0"/>
              </a:rPr>
              <a:t> : impacts attendus - exportations intra-africaines </a:t>
            </a:r>
            <a:endParaRPr lang="en-GB" sz="3600" b="1" dirty="0">
              <a:latin typeface="Century Gothic" panose="020B0502020202020204" pitchFamily="34" charset="0"/>
            </a:endParaRPr>
          </a:p>
        </p:txBody>
      </p:sp>
      <p:sp>
        <p:nvSpPr>
          <p:cNvPr id="10" name="TextBox 1"/>
          <p:cNvSpPr txBox="1"/>
          <p:nvPr/>
        </p:nvSpPr>
        <p:spPr>
          <a:xfrm>
            <a:off x="2254687" y="5179749"/>
            <a:ext cx="7776863" cy="2835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200" i="1" dirty="0"/>
          </a:p>
        </p:txBody>
      </p:sp>
      <p:sp>
        <p:nvSpPr>
          <p:cNvPr id="14" name="TextBox 13">
            <a:extLst>
              <a:ext uri="{FF2B5EF4-FFF2-40B4-BE49-F238E27FC236}">
                <a16:creationId xmlns:a16="http://schemas.microsoft.com/office/drawing/2014/main" id="{D1B90113-5C04-4D8F-B8CF-FA3A8977A4C2}"/>
              </a:ext>
            </a:extLst>
          </p:cNvPr>
          <p:cNvSpPr txBox="1"/>
          <p:nvPr/>
        </p:nvSpPr>
        <p:spPr>
          <a:xfrm>
            <a:off x="66675" y="6237588"/>
            <a:ext cx="1847850" cy="261610"/>
          </a:xfrm>
          <a:prstGeom prst="rect">
            <a:avLst/>
          </a:prstGeom>
          <a:noFill/>
        </p:spPr>
        <p:txBody>
          <a:bodyPr wrap="square">
            <a:spAutoFit/>
          </a:bodyPr>
          <a:lstStyle/>
          <a:p>
            <a:pPr algn="ctr"/>
            <a:r>
              <a:rPr lang="en-US" sz="1050" i="1" dirty="0"/>
              <a:t>Source: UNECA</a:t>
            </a:r>
          </a:p>
        </p:txBody>
      </p:sp>
      <p:sp>
        <p:nvSpPr>
          <p:cNvPr id="5" name="Rectangle: Diagonal Corners Rounded 4">
            <a:extLst>
              <a:ext uri="{FF2B5EF4-FFF2-40B4-BE49-F238E27FC236}">
                <a16:creationId xmlns:a16="http://schemas.microsoft.com/office/drawing/2014/main" id="{FE2CBA70-22CF-48B7-A651-8715CA710EC5}"/>
              </a:ext>
            </a:extLst>
          </p:cNvPr>
          <p:cNvSpPr/>
          <p:nvPr/>
        </p:nvSpPr>
        <p:spPr>
          <a:xfrm>
            <a:off x="8859520" y="2065189"/>
            <a:ext cx="3279153" cy="3543874"/>
          </a:xfrm>
          <a:prstGeom prst="round2Diag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Les augmentations les plus importantes sont attendues dans les exportations de lait et de produits laitiers, de bois et de papier, de caoutchouc chimique, de plastique et de produits pharmaceutiques, de véhicules et de transports, de produits alimentaires transformés, de métaux, de céréales et de cultures, d'autres produits manufacturés, d'huiles raffinées et de sucre.</a:t>
            </a:r>
          </a:p>
          <a:p>
            <a:pPr algn="ctr"/>
            <a:endParaRPr lang="fr-FR" sz="1400" b="1" dirty="0">
              <a:solidFill>
                <a:schemeClr val="tx1"/>
              </a:solidFill>
            </a:endParaRPr>
          </a:p>
        </p:txBody>
      </p:sp>
      <p:sp>
        <p:nvSpPr>
          <p:cNvPr id="17" name="TextBox 16">
            <a:extLst>
              <a:ext uri="{FF2B5EF4-FFF2-40B4-BE49-F238E27FC236}">
                <a16:creationId xmlns:a16="http://schemas.microsoft.com/office/drawing/2014/main" id="{A70F3614-40BF-47F1-92C8-1920AC1105F0}"/>
              </a:ext>
            </a:extLst>
          </p:cNvPr>
          <p:cNvSpPr txBox="1"/>
          <p:nvPr/>
        </p:nvSpPr>
        <p:spPr>
          <a:xfrm>
            <a:off x="262758" y="836453"/>
            <a:ext cx="10400479" cy="584775"/>
          </a:xfrm>
          <a:prstGeom prst="rect">
            <a:avLst/>
          </a:prstGeom>
          <a:noFill/>
        </p:spPr>
        <p:txBody>
          <a:bodyPr wrap="square">
            <a:spAutoFit/>
          </a:bodyPr>
          <a:lstStyle/>
          <a:p>
            <a:pPr algn="ctr"/>
            <a:r>
              <a:rPr lang="fr-FR" sz="1600" b="1" dirty="0"/>
              <a:t>Les 10 principaux gains en matière d'exportations intra-africaines par secteur, par rapport au scénario de base sans </a:t>
            </a:r>
            <a:r>
              <a:rPr lang="fr-FR" sz="1600" b="1" dirty="0" err="1"/>
              <a:t>ZLECAf</a:t>
            </a:r>
            <a:r>
              <a:rPr lang="fr-FR" sz="1600" b="1" dirty="0"/>
              <a:t> en place - 2045 - milliards de dollars (différents scénarios)</a:t>
            </a:r>
            <a:endParaRPr lang="en-GB" sz="1600" b="1" dirty="0"/>
          </a:p>
        </p:txBody>
      </p:sp>
      <p:pic>
        <p:nvPicPr>
          <p:cNvPr id="3" name="Picture 2" descr="A picture containing chart&#10;&#10;Description automatically generated">
            <a:extLst>
              <a:ext uri="{FF2B5EF4-FFF2-40B4-BE49-F238E27FC236}">
                <a16:creationId xmlns:a16="http://schemas.microsoft.com/office/drawing/2014/main" id="{4D9554D6-F5EF-4476-A991-3A64A31C4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59" y="1446523"/>
            <a:ext cx="8698362" cy="5052675"/>
          </a:xfrm>
          <a:prstGeom prst="rect">
            <a:avLst/>
          </a:prstGeom>
        </p:spPr>
      </p:pic>
    </p:spTree>
    <p:extLst>
      <p:ext uri="{BB962C8B-B14F-4D97-AF65-F5344CB8AC3E}">
        <p14:creationId xmlns:p14="http://schemas.microsoft.com/office/powerpoint/2010/main" val="167186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79A70-F052-422E-8D95-8CCD5C96D591}"/>
              </a:ext>
            </a:extLst>
          </p:cNvPr>
          <p:cNvSpPr>
            <a:spLocks noGrp="1"/>
          </p:cNvSpPr>
          <p:nvPr>
            <p:ph idx="1"/>
          </p:nvPr>
        </p:nvSpPr>
        <p:spPr>
          <a:xfrm>
            <a:off x="212942" y="1162996"/>
            <a:ext cx="11711834" cy="513314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50"/>
              </a:spcAft>
            </a:pPr>
            <a:r>
              <a:rPr lang="fr-FR" dirty="0"/>
              <a:t>L'accord reconnaît l'importance de l'égalité des sexes et de l'amélioration de la capacité d'exportation des fournisseurs informels, des MPME, des femmes et des jeunes. </a:t>
            </a:r>
          </a:p>
          <a:p>
            <a:pPr>
              <a:spcAft>
                <a:spcPts val="450"/>
              </a:spcAft>
            </a:pPr>
            <a:r>
              <a:rPr lang="fr-FR" dirty="0"/>
              <a:t>Augmentation prévue des exportations des secteurs à prédominance féminine dans l'industrie manufacturière et l'agriculture et ajout de valeur le long des chaînes de valeur.</a:t>
            </a:r>
          </a:p>
          <a:p>
            <a:pPr>
              <a:spcAft>
                <a:spcPts val="450"/>
              </a:spcAft>
            </a:pPr>
            <a:r>
              <a:rPr lang="fr-FR" dirty="0"/>
              <a:t>Augmentation prévue des exportations intra-africaines dans les industries à forte intensité de main-d'œuvre, salaires peu qualifiés.</a:t>
            </a:r>
          </a:p>
          <a:p>
            <a:pPr>
              <a:spcAft>
                <a:spcPts val="450"/>
              </a:spcAft>
            </a:pPr>
            <a:r>
              <a:rPr lang="fr-FR" dirty="0"/>
              <a:t>Renforcement des chaînes de valeur régionales, coopération douanière, facilitation des échanges.</a:t>
            </a:r>
          </a:p>
          <a:p>
            <a:pPr>
              <a:spcAft>
                <a:spcPts val="450"/>
              </a:spcAft>
            </a:pPr>
            <a:r>
              <a:rPr lang="fr-FR" dirty="0"/>
              <a:t>Mécanismes permettant de s'attaquer aux barrières non tarifaires.</a:t>
            </a:r>
          </a:p>
          <a:p>
            <a:pPr>
              <a:spcAft>
                <a:spcPts val="450"/>
              </a:spcAft>
            </a:pPr>
            <a:r>
              <a:rPr lang="fr-FR" dirty="0"/>
              <a:t>Protocole sur les femmes et les jeunes en cours d'élaboration</a:t>
            </a:r>
            <a:endParaRPr lang="en-GB" dirty="0"/>
          </a:p>
        </p:txBody>
      </p:sp>
      <p:sp>
        <p:nvSpPr>
          <p:cNvPr id="7" name="Rectângulo arredondado 8">
            <a:extLst>
              <a:ext uri="{FF2B5EF4-FFF2-40B4-BE49-F238E27FC236}">
                <a16:creationId xmlns:a16="http://schemas.microsoft.com/office/drawing/2014/main" id="{BBEC996B-C10A-4EAE-8FFD-79E6B2EC4756}"/>
              </a:ext>
            </a:extLst>
          </p:cNvPr>
          <p:cNvSpPr/>
          <p:nvPr/>
        </p:nvSpPr>
        <p:spPr>
          <a:xfrm>
            <a:off x="137786" y="72081"/>
            <a:ext cx="11862147" cy="7150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algn="ctr">
              <a:defRPr sz="1800" b="0" i="0" u="none" strike="noStrike" kern="0" cap="none" spc="0" baseline="0">
                <a:solidFill>
                  <a:srgbClr val="000000"/>
                </a:solidFill>
                <a:uFillTx/>
              </a:defRPr>
            </a:pPr>
            <a:r>
              <a:rPr lang="en-CA" sz="3000" b="1" kern="0" dirty="0" err="1">
                <a:solidFill>
                  <a:srgbClr val="FFFFFF"/>
                </a:solidFill>
                <a:latin typeface="Century Gothic" pitchFamily="34"/>
              </a:rPr>
              <a:t>ZLECAf</a:t>
            </a:r>
            <a:r>
              <a:rPr lang="en-CA" sz="3000" b="1" kern="0" dirty="0">
                <a:solidFill>
                  <a:srgbClr val="FFFFFF"/>
                </a:solidFill>
                <a:latin typeface="Century Gothic" pitchFamily="34"/>
              </a:rPr>
              <a:t> </a:t>
            </a:r>
            <a:r>
              <a:rPr lang="fr-FR" sz="3000" b="1" kern="0" dirty="0">
                <a:solidFill>
                  <a:srgbClr val="FFFFFF"/>
                </a:solidFill>
                <a:latin typeface="Century Gothic" pitchFamily="34"/>
              </a:rPr>
              <a:t>et inclusion (femmes et jeunes)</a:t>
            </a:r>
            <a:endParaRPr lang="en-US" sz="3000" b="1" kern="0" dirty="0">
              <a:solidFill>
                <a:srgbClr val="FFFFFF"/>
              </a:solidFill>
              <a:latin typeface="Century Gothic" pitchFamily="34"/>
            </a:endParaRPr>
          </a:p>
        </p:txBody>
      </p:sp>
    </p:spTree>
    <p:extLst>
      <p:ext uri="{BB962C8B-B14F-4D97-AF65-F5344CB8AC3E}">
        <p14:creationId xmlns:p14="http://schemas.microsoft.com/office/powerpoint/2010/main" val="89556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363256" y="961571"/>
            <a:ext cx="10074542" cy="687943"/>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latin typeface="Arial" panose="020B0604020202020204" pitchFamily="34" charset="0"/>
                <a:cs typeface="Arial" panose="020B0604020202020204" pitchFamily="34" charset="0"/>
              </a:rPr>
              <a:t>Les avantages attendus de la </a:t>
            </a:r>
            <a:r>
              <a:rPr lang="fr-FR" sz="1800" b="1" dirty="0" err="1">
                <a:latin typeface="Arial" panose="020B0604020202020204" pitchFamily="34" charset="0"/>
                <a:cs typeface="Arial" panose="020B0604020202020204" pitchFamily="34" charset="0"/>
              </a:rPr>
              <a:t>ZLECAf</a:t>
            </a:r>
            <a:r>
              <a:rPr lang="fr-FR" sz="1800" b="1" dirty="0">
                <a:latin typeface="Arial" panose="020B0604020202020204" pitchFamily="34" charset="0"/>
                <a:cs typeface="Arial" panose="020B0604020202020204" pitchFamily="34" charset="0"/>
              </a:rPr>
              <a:t> ne seront pas automatiques </a:t>
            </a:r>
            <a:r>
              <a:rPr lang="fr-FR" sz="800" b="1" dirty="0">
                <a:latin typeface="Arial" panose="020B0604020202020204" pitchFamily="34" charset="0"/>
                <a:cs typeface="Arial" panose="020B0604020202020204" pitchFamily="34" charset="0"/>
              </a:rPr>
              <a:t>:</a:t>
            </a:r>
            <a:endParaRPr lang="en-US" sz="800" b="1" dirty="0">
              <a:latin typeface="Arial" panose="020B0604020202020204" pitchFamily="34" charset="0"/>
              <a:cs typeface="Arial" panose="020B0604020202020204" pitchFamily="34" charset="0"/>
            </a:endParaRPr>
          </a:p>
        </p:txBody>
      </p:sp>
      <p:sp>
        <p:nvSpPr>
          <p:cNvPr id="2" name="TextBox 1"/>
          <p:cNvSpPr txBox="1"/>
          <p:nvPr/>
        </p:nvSpPr>
        <p:spPr>
          <a:xfrm>
            <a:off x="4449041" y="2418566"/>
            <a:ext cx="4877838" cy="369332"/>
          </a:xfrm>
          <a:prstGeom prst="rect">
            <a:avLst/>
          </a:prstGeom>
          <a:solidFill>
            <a:schemeClr val="accent6">
              <a:lumMod val="20000"/>
              <a:lumOff val="80000"/>
            </a:schemeClr>
          </a:solidFill>
          <a:ln w="25400">
            <a:noFill/>
          </a:ln>
        </p:spPr>
        <p:txBody>
          <a:bodyPr wrap="square" rtlCol="0">
            <a:spAutoFit/>
          </a:bodyPr>
          <a:lstStyle/>
          <a:p>
            <a:pPr algn="ctr"/>
            <a:r>
              <a:rPr lang="fr-FR" b="1" dirty="0"/>
              <a:t>Poursuivre la ratification de l'accord</a:t>
            </a:r>
            <a:endParaRPr lang="en-US" b="1" dirty="0"/>
          </a:p>
        </p:txBody>
      </p:sp>
      <p:sp>
        <p:nvSpPr>
          <p:cNvPr id="6" name="TextBox 5"/>
          <p:cNvSpPr txBox="1"/>
          <p:nvPr/>
        </p:nvSpPr>
        <p:spPr>
          <a:xfrm>
            <a:off x="4449040" y="3036981"/>
            <a:ext cx="4877839" cy="369332"/>
          </a:xfrm>
          <a:prstGeom prst="rect">
            <a:avLst/>
          </a:prstGeom>
          <a:solidFill>
            <a:schemeClr val="accent5">
              <a:lumMod val="60000"/>
              <a:lumOff val="40000"/>
            </a:schemeClr>
          </a:solidFill>
          <a:ln w="25400">
            <a:noFill/>
          </a:ln>
        </p:spPr>
        <p:txBody>
          <a:bodyPr wrap="square" rtlCol="0">
            <a:spAutoFit/>
          </a:bodyPr>
          <a:lstStyle/>
          <a:p>
            <a:pPr algn="ctr"/>
            <a:r>
              <a:rPr lang="fr-FR" b="1" dirty="0"/>
              <a:t>Mettre en œuvre l'accord de manière efficace</a:t>
            </a:r>
          </a:p>
        </p:txBody>
      </p:sp>
      <p:sp>
        <p:nvSpPr>
          <p:cNvPr id="7" name="TextBox 6"/>
          <p:cNvSpPr txBox="1"/>
          <p:nvPr/>
        </p:nvSpPr>
        <p:spPr>
          <a:xfrm>
            <a:off x="1632464" y="2722529"/>
            <a:ext cx="2415824" cy="646331"/>
          </a:xfrm>
          <a:prstGeom prst="rect">
            <a:avLst/>
          </a:prstGeom>
          <a:solidFill>
            <a:schemeClr val="accent4"/>
          </a:solidFill>
          <a:ln w="25400">
            <a:noFill/>
          </a:ln>
        </p:spPr>
        <p:txBody>
          <a:bodyPr wrap="square" rtlCol="0">
            <a:spAutoFit/>
          </a:bodyPr>
          <a:lstStyle/>
          <a:p>
            <a:pPr algn="ctr"/>
            <a:r>
              <a:rPr lang="en-US" b="1" dirty="0"/>
              <a:t>Les </a:t>
            </a:r>
            <a:r>
              <a:rPr lang="en-US" b="1" dirty="0" err="1"/>
              <a:t>États</a:t>
            </a:r>
            <a:r>
              <a:rPr lang="en-US" b="1" dirty="0"/>
              <a:t> </a:t>
            </a:r>
            <a:r>
              <a:rPr lang="en-US" b="1" dirty="0" err="1"/>
              <a:t>membres</a:t>
            </a:r>
            <a:r>
              <a:rPr lang="en-US" b="1" dirty="0"/>
              <a:t> </a:t>
            </a:r>
            <a:r>
              <a:rPr lang="en-US" b="1" dirty="0" err="1"/>
              <a:t>doivent</a:t>
            </a:r>
            <a:r>
              <a:rPr lang="en-US" b="1" dirty="0"/>
              <a:t> :</a:t>
            </a:r>
          </a:p>
        </p:txBody>
      </p:sp>
      <p:sp>
        <p:nvSpPr>
          <p:cNvPr id="8" name="TextBox 7"/>
          <p:cNvSpPr txBox="1"/>
          <p:nvPr/>
        </p:nvSpPr>
        <p:spPr>
          <a:xfrm>
            <a:off x="363256" y="3601881"/>
            <a:ext cx="6913652" cy="369332"/>
          </a:xfrm>
          <a:prstGeom prst="rect">
            <a:avLst/>
          </a:prstGeom>
          <a:solidFill>
            <a:schemeClr val="accent2">
              <a:lumMod val="20000"/>
              <a:lumOff val="80000"/>
            </a:schemeClr>
          </a:solidFill>
          <a:ln w="25400">
            <a:noFill/>
          </a:ln>
        </p:spPr>
        <p:txBody>
          <a:bodyPr wrap="square" rtlCol="0">
            <a:spAutoFit/>
          </a:bodyPr>
          <a:lstStyle/>
          <a:p>
            <a:pPr algn="ctr"/>
            <a:r>
              <a:rPr lang="fr-FR" dirty="0"/>
              <a:t>Adopter les stratégies de la </a:t>
            </a:r>
            <a:r>
              <a:rPr lang="fr-FR" dirty="0" err="1"/>
              <a:t>ZLECAf</a:t>
            </a:r>
            <a:r>
              <a:rPr lang="fr-FR" dirty="0"/>
              <a:t> et déployer les plans d'action </a:t>
            </a:r>
            <a:endParaRPr lang="en-US" dirty="0"/>
          </a:p>
        </p:txBody>
      </p:sp>
      <p:sp>
        <p:nvSpPr>
          <p:cNvPr id="9" name="TextBox 8"/>
          <p:cNvSpPr txBox="1"/>
          <p:nvPr/>
        </p:nvSpPr>
        <p:spPr>
          <a:xfrm>
            <a:off x="363256" y="4111901"/>
            <a:ext cx="6913652" cy="369332"/>
          </a:xfrm>
          <a:prstGeom prst="rect">
            <a:avLst/>
          </a:prstGeom>
          <a:solidFill>
            <a:schemeClr val="accent2">
              <a:lumMod val="20000"/>
              <a:lumOff val="80000"/>
            </a:schemeClr>
          </a:solidFill>
          <a:ln w="25400">
            <a:noFill/>
          </a:ln>
        </p:spPr>
        <p:txBody>
          <a:bodyPr wrap="square" rtlCol="0">
            <a:spAutoFit/>
          </a:bodyPr>
          <a:lstStyle/>
          <a:p>
            <a:pPr algn="ctr"/>
            <a:r>
              <a:rPr lang="fr-FR" dirty="0"/>
              <a:t>Investir dans le développement des compétences et l'éducation </a:t>
            </a:r>
            <a:endParaRPr lang="en-US" dirty="0"/>
          </a:p>
        </p:txBody>
      </p:sp>
      <p:sp>
        <p:nvSpPr>
          <p:cNvPr id="10" name="TextBox 9"/>
          <p:cNvSpPr txBox="1"/>
          <p:nvPr/>
        </p:nvSpPr>
        <p:spPr>
          <a:xfrm>
            <a:off x="363256" y="4623900"/>
            <a:ext cx="6913652" cy="369332"/>
          </a:xfrm>
          <a:prstGeom prst="rect">
            <a:avLst/>
          </a:prstGeom>
          <a:solidFill>
            <a:schemeClr val="accent2">
              <a:lumMod val="20000"/>
              <a:lumOff val="80000"/>
            </a:schemeClr>
          </a:solidFill>
          <a:ln w="25400">
            <a:noFill/>
          </a:ln>
        </p:spPr>
        <p:txBody>
          <a:bodyPr wrap="square" rtlCol="0">
            <a:spAutoFit/>
          </a:bodyPr>
          <a:lstStyle/>
          <a:p>
            <a:pPr algn="ctr"/>
            <a:r>
              <a:rPr lang="fr-FR" dirty="0"/>
              <a:t>Rôle clé du secteur privé et des partenaires du développement</a:t>
            </a:r>
            <a:endParaRPr lang="en-US" dirty="0"/>
          </a:p>
        </p:txBody>
      </p:sp>
      <p:sp>
        <p:nvSpPr>
          <p:cNvPr id="11" name="TextBox 10"/>
          <p:cNvSpPr txBox="1"/>
          <p:nvPr/>
        </p:nvSpPr>
        <p:spPr>
          <a:xfrm>
            <a:off x="2323910" y="5169392"/>
            <a:ext cx="4803421" cy="923330"/>
          </a:xfrm>
          <a:prstGeom prst="rect">
            <a:avLst/>
          </a:prstGeom>
          <a:solidFill>
            <a:schemeClr val="accent4">
              <a:lumMod val="20000"/>
              <a:lumOff val="80000"/>
            </a:schemeClr>
          </a:solidFill>
        </p:spPr>
        <p:txBody>
          <a:bodyPr wrap="square" rtlCol="0">
            <a:spAutoFit/>
          </a:bodyPr>
          <a:lstStyle/>
          <a:p>
            <a:pPr algn="ctr"/>
            <a:r>
              <a:rPr lang="fr-FR" dirty="0"/>
              <a:t>Investir dans des secteurs qui les intéressent, qui sont stratégiques pour l'Afrique et qui présentent un potentiel pour les CVR</a:t>
            </a:r>
            <a:endParaRPr lang="en-US" dirty="0"/>
          </a:p>
        </p:txBody>
      </p:sp>
      <p:sp>
        <p:nvSpPr>
          <p:cNvPr id="12" name="TextBox 11"/>
          <p:cNvSpPr txBox="1"/>
          <p:nvPr/>
        </p:nvSpPr>
        <p:spPr>
          <a:xfrm>
            <a:off x="7992936" y="5006427"/>
            <a:ext cx="3213543" cy="1323439"/>
          </a:xfrm>
          <a:prstGeom prst="rect">
            <a:avLst/>
          </a:prstGeom>
          <a:solidFill>
            <a:schemeClr val="accent5">
              <a:lumMod val="20000"/>
              <a:lumOff val="80000"/>
            </a:schemeClr>
          </a:solidFill>
        </p:spPr>
        <p:txBody>
          <a:bodyPr wrap="square" rtlCol="0">
            <a:spAutoFit/>
          </a:bodyPr>
          <a:lstStyle/>
          <a:p>
            <a:pPr algn="ctr"/>
            <a:r>
              <a:rPr lang="fr-FR" sz="1600" dirty="0"/>
              <a:t>Infrastructures, services (par exemple, secteurs prioritaires, logistique, santé et éducation), biens (par exemple, agriculture, agroalimentaire, fabrication, etc.</a:t>
            </a:r>
            <a:r>
              <a:rPr lang="en-US" sz="1600" dirty="0"/>
              <a:t>)</a:t>
            </a:r>
          </a:p>
        </p:txBody>
      </p:sp>
      <p:cxnSp>
        <p:nvCxnSpPr>
          <p:cNvPr id="17" name="Straight Arrow Connector 16"/>
          <p:cNvCxnSpPr>
            <a:cxnSpLocks/>
            <a:stCxn id="7" idx="3"/>
            <a:endCxn id="2" idx="1"/>
          </p:cNvCxnSpPr>
          <p:nvPr/>
        </p:nvCxnSpPr>
        <p:spPr>
          <a:xfrm flipV="1">
            <a:off x="4048288" y="2603232"/>
            <a:ext cx="400753" cy="4424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7" idx="3"/>
            <a:endCxn id="6" idx="1"/>
          </p:cNvCxnSpPr>
          <p:nvPr/>
        </p:nvCxnSpPr>
        <p:spPr>
          <a:xfrm>
            <a:off x="4048288" y="3045695"/>
            <a:ext cx="400752" cy="1759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endCxn id="9" idx="3"/>
          </p:cNvCxnSpPr>
          <p:nvPr/>
        </p:nvCxnSpPr>
        <p:spPr>
          <a:xfrm flipH="1">
            <a:off x="7276908" y="4296567"/>
            <a:ext cx="2596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endCxn id="8" idx="3"/>
          </p:cNvCxnSpPr>
          <p:nvPr/>
        </p:nvCxnSpPr>
        <p:spPr>
          <a:xfrm flipH="1">
            <a:off x="7276908" y="3786547"/>
            <a:ext cx="2596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10" idx="2"/>
            <a:endCxn id="11" idx="0"/>
          </p:cNvCxnSpPr>
          <p:nvPr/>
        </p:nvCxnSpPr>
        <p:spPr>
          <a:xfrm>
            <a:off x="3820082" y="4993232"/>
            <a:ext cx="905539" cy="1761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11" idx="3"/>
            <a:endCxn id="12" idx="1"/>
          </p:cNvCxnSpPr>
          <p:nvPr/>
        </p:nvCxnSpPr>
        <p:spPr>
          <a:xfrm>
            <a:off x="7127331" y="5631057"/>
            <a:ext cx="865605" cy="370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276908" y="4793780"/>
            <a:ext cx="25964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536554" y="3406313"/>
            <a:ext cx="0" cy="3802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536554" y="3786547"/>
            <a:ext cx="0" cy="5100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536554" y="4296568"/>
            <a:ext cx="0" cy="51199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Rectângulo arredondado 8"/>
          <p:cNvSpPr/>
          <p:nvPr/>
        </p:nvSpPr>
        <p:spPr>
          <a:xfrm>
            <a:off x="16375" y="65890"/>
            <a:ext cx="12037512" cy="68103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en-US" sz="2800" b="1" kern="0" dirty="0">
                <a:solidFill>
                  <a:srgbClr val="FFFFFF"/>
                </a:solidFill>
                <a:latin typeface="Century Gothic" pitchFamily="34"/>
              </a:rPr>
              <a:t>Deliberate actions to harness the benefits of the </a:t>
            </a:r>
            <a:r>
              <a:rPr lang="en-US" sz="2800" b="1" kern="0" dirty="0" err="1">
                <a:solidFill>
                  <a:srgbClr val="FFFFFF"/>
                </a:solidFill>
                <a:latin typeface="Century Gothic" pitchFamily="34"/>
              </a:rPr>
              <a:t>AfCFTA</a:t>
            </a:r>
            <a:endParaRPr lang="en-US" sz="2800" b="1" kern="0" dirty="0">
              <a:solidFill>
                <a:srgbClr val="FFFFFF"/>
              </a:solidFill>
              <a:latin typeface="Century Gothic" pitchFamily="34"/>
            </a:endParaRPr>
          </a:p>
        </p:txBody>
      </p:sp>
    </p:spTree>
    <p:extLst>
      <p:ext uri="{BB962C8B-B14F-4D97-AF65-F5344CB8AC3E}">
        <p14:creationId xmlns:p14="http://schemas.microsoft.com/office/powerpoint/2010/main" val="104322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down)">
                                      <p:cBhvr>
                                        <p:cTn id="26" dur="500"/>
                                        <p:tgtEl>
                                          <p:spTgt spid="39"/>
                                        </p:tgtEl>
                                      </p:cBhvr>
                                    </p:animEffect>
                                  </p:childTnLst>
                                </p:cTn>
                              </p:par>
                              <p:par>
                                <p:cTn id="27" presetID="22" presetClass="entr" presetSubtype="4"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par>
                                <p:cTn id="38" presetID="22" presetClass="entr" presetSubtype="4"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down)">
                                      <p:cBhvr>
                                        <p:cTn id="48" dur="500"/>
                                        <p:tgtEl>
                                          <p:spTgt spid="43"/>
                                        </p:tgtEl>
                                      </p:cBhvr>
                                    </p:animEffect>
                                  </p:childTnLst>
                                </p:cTn>
                              </p:par>
                              <p:par>
                                <p:cTn id="49" presetID="2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354578" y="1402776"/>
            <a:ext cx="11361106" cy="5135810"/>
          </a:xfrm>
          <a:prstGeom prst="rect">
            <a:avLst/>
          </a:prstGeom>
          <a:noFill/>
          <a:ln>
            <a:noFill/>
          </a:ln>
        </p:spPr>
        <p:txBody>
          <a:bodyPr vert="horz" wrap="square" lIns="91440" tIns="45720" rIns="91440" bIns="45720" anchor="t" anchorCtr="0" compatLnSpc="1">
            <a:normAutofit fontScale="925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6888" indent="-457200" algn="just">
              <a:spcBef>
                <a:spcPts val="1200"/>
              </a:spcBef>
              <a:spcAft>
                <a:spcPts val="600"/>
              </a:spcAft>
              <a:buFont typeface="Wingdings" panose="05000000000000000000" pitchFamily="2" charset="2"/>
              <a:buChar char="§"/>
            </a:pPr>
            <a:r>
              <a:rPr lang="fr-FR" sz="2400" dirty="0">
                <a:solidFill>
                  <a:schemeClr val="tx1"/>
                </a:solidFill>
                <a:effectLst>
                  <a:outerShdw sx="0" sy="0">
                    <a:srgbClr val="000000"/>
                  </a:outerShdw>
                </a:effectLst>
                <a:latin typeface="Arial" panose="020B0604020202020204" pitchFamily="34" charset="0"/>
                <a:cs typeface="Arial" panose="020B0604020202020204" pitchFamily="34" charset="0"/>
              </a:rPr>
              <a:t>La mise en œuvre de la </a:t>
            </a:r>
            <a:r>
              <a:rPr lang="fr-FR" sz="2400" dirty="0" err="1">
                <a:solidFill>
                  <a:schemeClr val="tx1"/>
                </a:solidFill>
                <a:effectLst>
                  <a:outerShdw sx="0" sy="0">
                    <a:srgbClr val="000000"/>
                  </a:outerShdw>
                </a:effectLst>
                <a:latin typeface="Arial" panose="020B0604020202020204" pitchFamily="34" charset="0"/>
                <a:cs typeface="Arial" panose="020B0604020202020204" pitchFamily="34" charset="0"/>
              </a:rPr>
              <a:t>ZLECAf</a:t>
            </a:r>
            <a:r>
              <a:rPr lang="fr-FR" sz="2400" dirty="0">
                <a:solidFill>
                  <a:schemeClr val="tx1"/>
                </a:solidFill>
                <a:effectLst>
                  <a:outerShdw sx="0" sy="0">
                    <a:srgbClr val="000000"/>
                  </a:outerShdw>
                </a:effectLst>
                <a:latin typeface="Arial" panose="020B0604020202020204" pitchFamily="34" charset="0"/>
                <a:cs typeface="Arial" panose="020B0604020202020204" pitchFamily="34" charset="0"/>
              </a:rPr>
              <a:t> est cruciale pour construire des économies africaines diversifiées et plus fortes;</a:t>
            </a:r>
          </a:p>
          <a:p>
            <a:pPr marL="496888" indent="-457200" algn="just">
              <a:spcBef>
                <a:spcPts val="1200"/>
              </a:spcBef>
              <a:spcAft>
                <a:spcPts val="600"/>
              </a:spcAft>
              <a:buFont typeface="Wingdings" panose="05000000000000000000" pitchFamily="2" charset="2"/>
              <a:buChar char="§"/>
            </a:pPr>
            <a:r>
              <a:rPr lang="fr-FR" sz="2400" dirty="0">
                <a:solidFill>
                  <a:schemeClr val="tx1"/>
                </a:solidFill>
                <a:effectLst>
                  <a:outerShdw sx="0" sy="0">
                    <a:srgbClr val="000000"/>
                  </a:outerShdw>
                </a:effectLst>
                <a:latin typeface="Arial" panose="020B0604020202020204" pitchFamily="34" charset="0"/>
                <a:cs typeface="Arial" panose="020B0604020202020204" pitchFamily="34" charset="0"/>
              </a:rPr>
              <a:t>Les résultats attendus de la </a:t>
            </a:r>
            <a:r>
              <a:rPr lang="fr-FR" sz="2400" dirty="0" err="1">
                <a:solidFill>
                  <a:schemeClr val="tx1"/>
                </a:solidFill>
                <a:effectLst>
                  <a:outerShdw sx="0" sy="0">
                    <a:srgbClr val="000000"/>
                  </a:outerShdw>
                </a:effectLst>
                <a:latin typeface="Arial" panose="020B0604020202020204" pitchFamily="34" charset="0"/>
                <a:cs typeface="Arial" panose="020B0604020202020204" pitchFamily="34" charset="0"/>
              </a:rPr>
              <a:t>ZLECAf</a:t>
            </a:r>
            <a:r>
              <a:rPr lang="fr-FR" sz="2400" dirty="0">
                <a:solidFill>
                  <a:schemeClr val="tx1"/>
                </a:solidFill>
                <a:effectLst>
                  <a:outerShdw sx="0" sy="0">
                    <a:srgbClr val="000000"/>
                  </a:outerShdw>
                </a:effectLst>
                <a:latin typeface="Arial" panose="020B0604020202020204" pitchFamily="34" charset="0"/>
                <a:cs typeface="Arial" panose="020B0604020202020204" pitchFamily="34" charset="0"/>
              </a:rPr>
              <a:t> ne se produiront pas du jour au lendemain : des efforts intégrés sont nécessaires à tous les niveaux pour la mise en œuvre;</a:t>
            </a:r>
          </a:p>
          <a:p>
            <a:pPr marL="496888" indent="-457200" algn="just">
              <a:spcBef>
                <a:spcPts val="1200"/>
              </a:spcBef>
              <a:spcAft>
                <a:spcPts val="600"/>
              </a:spcAft>
              <a:buFont typeface="Wingdings" panose="05000000000000000000" pitchFamily="2" charset="2"/>
              <a:buChar char="§"/>
            </a:pPr>
            <a:r>
              <a:rPr lang="fr-FR" sz="2400" dirty="0">
                <a:solidFill>
                  <a:schemeClr val="tx1"/>
                </a:solidFill>
                <a:effectLst>
                  <a:outerShdw sx="0" sy="0">
                    <a:srgbClr val="000000"/>
                  </a:outerShdw>
                </a:effectLst>
                <a:latin typeface="Arial" panose="020B0604020202020204" pitchFamily="34" charset="0"/>
                <a:cs typeface="Arial" panose="020B0604020202020204" pitchFamily="34" charset="0"/>
              </a:rPr>
              <a:t>Nécessité d'actions/efforts délibérés par le biais de stratégies efficaces et intégrées pour maximiser les avantages de l'accord tout en minimisant les risques potentiels ;</a:t>
            </a:r>
          </a:p>
          <a:p>
            <a:pPr marL="496888" indent="-457200" algn="just">
              <a:spcBef>
                <a:spcPts val="1200"/>
              </a:spcBef>
              <a:spcAft>
                <a:spcPts val="600"/>
              </a:spcAft>
              <a:buFont typeface="Wingdings" panose="05000000000000000000" pitchFamily="2" charset="2"/>
              <a:buChar char="§"/>
            </a:pPr>
            <a:r>
              <a:rPr lang="fr-FR" sz="2400" dirty="0">
                <a:solidFill>
                  <a:schemeClr val="tx1"/>
                </a:solidFill>
                <a:effectLst>
                  <a:outerShdw sx="0" sy="0">
                    <a:srgbClr val="000000"/>
                  </a:outerShdw>
                </a:effectLst>
                <a:latin typeface="Arial" panose="020B0604020202020204" pitchFamily="34" charset="0"/>
                <a:cs typeface="Arial" panose="020B0604020202020204" pitchFamily="34" charset="0"/>
              </a:rPr>
              <a:t>Identification des opportunités de développement/intégration des chaînes de valeur ;</a:t>
            </a:r>
          </a:p>
          <a:p>
            <a:pPr marL="496888" indent="-457200" algn="just">
              <a:spcBef>
                <a:spcPts val="1200"/>
              </a:spcBef>
              <a:spcAft>
                <a:spcPts val="600"/>
              </a:spcAft>
              <a:buFont typeface="Wingdings" panose="05000000000000000000" pitchFamily="2" charset="2"/>
              <a:buChar char="§"/>
            </a:pPr>
            <a:r>
              <a:rPr lang="fr-FR" sz="2400" dirty="0">
                <a:solidFill>
                  <a:schemeClr val="tx1"/>
                </a:solidFill>
                <a:effectLst>
                  <a:outerShdw sx="0" sy="0">
                    <a:srgbClr val="000000"/>
                  </a:outerShdw>
                </a:effectLst>
                <a:latin typeface="Arial" panose="020B0604020202020204" pitchFamily="34" charset="0"/>
                <a:cs typeface="Arial" panose="020B0604020202020204" pitchFamily="34" charset="0"/>
              </a:rPr>
              <a:t>l'identification des contraintes et la définition d'actions visant à éliminer les obstacles ;</a:t>
            </a:r>
          </a:p>
          <a:p>
            <a:pPr marL="496888" indent="-457200" algn="just">
              <a:spcBef>
                <a:spcPts val="1200"/>
              </a:spcBef>
              <a:spcAft>
                <a:spcPts val="600"/>
              </a:spcAft>
              <a:buFont typeface="Wingdings" panose="05000000000000000000" pitchFamily="2" charset="2"/>
              <a:buChar char="§"/>
            </a:pPr>
            <a:r>
              <a:rPr lang="fr-FR" sz="2400" dirty="0">
                <a:solidFill>
                  <a:schemeClr val="tx1"/>
                </a:solidFill>
                <a:effectLst>
                  <a:outerShdw sx="0" sy="0">
                    <a:srgbClr val="000000"/>
                  </a:outerShdw>
                </a:effectLst>
                <a:latin typeface="Arial" panose="020B0604020202020204" pitchFamily="34" charset="0"/>
                <a:cs typeface="Arial" panose="020B0604020202020204" pitchFamily="34" charset="0"/>
              </a:rPr>
              <a:t>Mise en œuvre inclusive de la </a:t>
            </a:r>
            <a:r>
              <a:rPr lang="fr-FR" sz="2400" dirty="0" err="1">
                <a:solidFill>
                  <a:schemeClr val="tx1"/>
                </a:solidFill>
                <a:effectLst>
                  <a:outerShdw sx="0" sy="0">
                    <a:srgbClr val="000000"/>
                  </a:outerShdw>
                </a:effectLst>
                <a:latin typeface="Arial" panose="020B0604020202020204" pitchFamily="34" charset="0"/>
                <a:cs typeface="Arial" panose="020B0604020202020204" pitchFamily="34" charset="0"/>
              </a:rPr>
              <a:t>ZLECAf</a:t>
            </a:r>
            <a:r>
              <a:rPr lang="fr-FR" sz="2400" dirty="0">
                <a:solidFill>
                  <a:schemeClr val="tx1"/>
                </a:solidFill>
                <a:effectLst>
                  <a:outerShdw sx="0" sy="0">
                    <a:srgbClr val="000000"/>
                  </a:outerShdw>
                </a:effectLst>
                <a:latin typeface="Arial" panose="020B0604020202020204" pitchFamily="34" charset="0"/>
                <a:cs typeface="Arial" panose="020B0604020202020204" pitchFamily="34" charset="0"/>
              </a:rPr>
              <a:t> ;</a:t>
            </a:r>
          </a:p>
          <a:p>
            <a:pPr marL="496888" indent="-457200" algn="just">
              <a:spcBef>
                <a:spcPts val="1200"/>
              </a:spcBef>
              <a:spcAft>
                <a:spcPts val="600"/>
              </a:spcAft>
              <a:buFont typeface="Wingdings" panose="05000000000000000000" pitchFamily="2" charset="2"/>
              <a:buChar char="§"/>
            </a:pPr>
            <a:r>
              <a:rPr lang="fr-FR" sz="2400" dirty="0">
                <a:solidFill>
                  <a:schemeClr val="tx1"/>
                </a:solidFill>
                <a:effectLst>
                  <a:outerShdw sx="0" sy="0">
                    <a:srgbClr val="000000"/>
                  </a:outerShdw>
                </a:effectLst>
                <a:latin typeface="Arial" panose="020B0604020202020204" pitchFamily="34" charset="0"/>
                <a:cs typeface="Arial" panose="020B0604020202020204" pitchFamily="34" charset="0"/>
              </a:rPr>
              <a:t>Le secteur privé : pivot dans la mise en œuvre de la </a:t>
            </a:r>
            <a:r>
              <a:rPr lang="fr-FR" sz="2400" dirty="0" err="1">
                <a:solidFill>
                  <a:schemeClr val="tx1"/>
                </a:solidFill>
                <a:effectLst>
                  <a:outerShdw sx="0" sy="0">
                    <a:srgbClr val="000000"/>
                  </a:outerShdw>
                </a:effectLst>
                <a:latin typeface="Arial" panose="020B0604020202020204" pitchFamily="34" charset="0"/>
                <a:cs typeface="Arial" panose="020B0604020202020204" pitchFamily="34" charset="0"/>
              </a:rPr>
              <a:t>ZLECAf</a:t>
            </a:r>
            <a:r>
              <a:rPr lang="fr-FR" sz="2400" dirty="0">
                <a:solidFill>
                  <a:schemeClr val="tx1"/>
                </a:solidFill>
                <a:effectLst>
                  <a:outerShdw sx="0" sy="0">
                    <a:srgbClr val="000000"/>
                  </a:outerShdw>
                </a:effectLst>
                <a:latin typeface="Arial" panose="020B0604020202020204" pitchFamily="34" charset="0"/>
                <a:cs typeface="Arial" panose="020B0604020202020204" pitchFamily="34" charset="0"/>
              </a:rPr>
              <a:t>.</a:t>
            </a:r>
          </a:p>
          <a:p>
            <a:pPr marL="39688" indent="0" algn="just">
              <a:spcBef>
                <a:spcPts val="1200"/>
              </a:spcBef>
              <a:spcAft>
                <a:spcPts val="600"/>
              </a:spcAft>
              <a:buNone/>
            </a:pPr>
            <a:endParaRPr lang="en-US" sz="2400" dirty="0">
              <a:solidFill>
                <a:schemeClr val="tx1"/>
              </a:solidFill>
              <a:effectLst>
                <a:outerShdw sx="0" sy="0">
                  <a:srgbClr val="000000"/>
                </a:outerShdw>
              </a:effectLst>
              <a:latin typeface="Arial" panose="020B0604020202020204" pitchFamily="34" charset="0"/>
              <a:cs typeface="Arial" panose="020B0604020202020204" pitchFamily="34" charset="0"/>
            </a:endParaRPr>
          </a:p>
        </p:txBody>
      </p:sp>
      <p:sp>
        <p:nvSpPr>
          <p:cNvPr id="31" name="Rectângulo arredondado 8"/>
          <p:cNvSpPr/>
          <p:nvPr/>
        </p:nvSpPr>
        <p:spPr>
          <a:xfrm>
            <a:off x="354578" y="141046"/>
            <a:ext cx="11495044" cy="68567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en-US" sz="2800" b="1" kern="0" dirty="0">
                <a:solidFill>
                  <a:srgbClr val="FFFFFF"/>
                </a:solidFill>
                <a:latin typeface="Century Gothic" pitchFamily="34"/>
              </a:rPr>
              <a:t>Conclusion </a:t>
            </a:r>
          </a:p>
        </p:txBody>
      </p:sp>
    </p:spTree>
    <p:extLst>
      <p:ext uri="{BB962C8B-B14F-4D97-AF65-F5344CB8AC3E}">
        <p14:creationId xmlns:p14="http://schemas.microsoft.com/office/powerpoint/2010/main" val="400805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4FD8E8-EE06-4794-9FA3-B9B375CC5C61}"/>
              </a:ext>
            </a:extLst>
          </p:cNvPr>
          <p:cNvSpPr>
            <a:spLocks noGrp="1"/>
          </p:cNvSpPr>
          <p:nvPr>
            <p:ph idx="1"/>
          </p:nvPr>
        </p:nvSpPr>
        <p:spPr>
          <a:xfrm>
            <a:off x="113665" y="1371600"/>
            <a:ext cx="11458575" cy="4958080"/>
          </a:xfrm>
        </p:spPr>
        <p:txBody>
          <a:bodyPr>
            <a:normAutofit fontScale="92500" lnSpcReduction="10000"/>
          </a:bodyPr>
          <a:lstStyle/>
          <a:p>
            <a:pPr>
              <a:lnSpc>
                <a:spcPct val="120000"/>
              </a:lnSpc>
              <a:spcBef>
                <a:spcPts val="0"/>
              </a:spcBef>
            </a:pPr>
            <a:r>
              <a:rPr lang="fr-FR" sz="3300" dirty="0" err="1">
                <a:effectLst/>
                <a:ea typeface="DengXian" panose="02010600030101010101" pitchFamily="2" charset="-122"/>
                <a:cs typeface="Arial" panose="020B0604020202020204" pitchFamily="34" charset="0"/>
              </a:rPr>
              <a:t>ZLECAf</a:t>
            </a:r>
            <a:r>
              <a:rPr lang="fr-FR" sz="3300" dirty="0">
                <a:ea typeface="DengXian" panose="02010600030101010101" pitchFamily="2" charset="-122"/>
                <a:cs typeface="Arial" panose="020B0604020202020204" pitchFamily="34" charset="0"/>
              </a:rPr>
              <a:t>  : Justification </a:t>
            </a:r>
          </a:p>
          <a:p>
            <a:pPr marL="0" indent="0">
              <a:lnSpc>
                <a:spcPct val="120000"/>
              </a:lnSpc>
              <a:spcBef>
                <a:spcPts val="0"/>
              </a:spcBef>
              <a:buNone/>
            </a:pPr>
            <a:endParaRPr lang="fr-FR" sz="3300" dirty="0">
              <a:effectLst/>
              <a:ea typeface="DengXian" panose="02010600030101010101" pitchFamily="2" charset="-122"/>
              <a:cs typeface="Arial" panose="020B0604020202020204" pitchFamily="34" charset="0"/>
            </a:endParaRPr>
          </a:p>
          <a:p>
            <a:pPr>
              <a:lnSpc>
                <a:spcPct val="120000"/>
              </a:lnSpc>
              <a:spcBef>
                <a:spcPts val="0"/>
              </a:spcBef>
            </a:pPr>
            <a:r>
              <a:rPr lang="fr-FR" sz="3300" dirty="0">
                <a:effectLst/>
                <a:ea typeface="DengXian" panose="02010600030101010101" pitchFamily="2" charset="-122"/>
                <a:cs typeface="Arial" panose="020B0604020202020204" pitchFamily="34" charset="0"/>
              </a:rPr>
              <a:t>Champ d'application de l’Accord de la </a:t>
            </a:r>
            <a:r>
              <a:rPr lang="fr-FR" sz="3300" dirty="0" err="1">
                <a:effectLst/>
                <a:ea typeface="DengXian" panose="02010600030101010101" pitchFamily="2" charset="-122"/>
                <a:cs typeface="Arial" panose="020B0604020202020204" pitchFamily="34" charset="0"/>
              </a:rPr>
              <a:t>ZLECAf</a:t>
            </a:r>
            <a:endParaRPr lang="fr-FR" sz="3300" dirty="0">
              <a:effectLst/>
              <a:ea typeface="DengXian" panose="02010600030101010101" pitchFamily="2" charset="-122"/>
              <a:cs typeface="Arial" panose="020B0604020202020204" pitchFamily="34" charset="0"/>
            </a:endParaRPr>
          </a:p>
          <a:p>
            <a:pPr>
              <a:lnSpc>
                <a:spcPct val="120000"/>
              </a:lnSpc>
              <a:spcBef>
                <a:spcPts val="0"/>
              </a:spcBef>
            </a:pPr>
            <a:endParaRPr lang="fr-FR" sz="3300" dirty="0">
              <a:effectLst/>
              <a:ea typeface="DengXian" panose="02010600030101010101" pitchFamily="2" charset="-122"/>
              <a:cs typeface="Arial" panose="020B0604020202020204" pitchFamily="34" charset="0"/>
            </a:endParaRPr>
          </a:p>
          <a:p>
            <a:pPr>
              <a:lnSpc>
                <a:spcPct val="120000"/>
              </a:lnSpc>
              <a:spcBef>
                <a:spcPts val="0"/>
              </a:spcBef>
            </a:pPr>
            <a:r>
              <a:rPr lang="fr-FR" sz="3300" dirty="0" err="1">
                <a:effectLst/>
                <a:ea typeface="DengXian" panose="02010600030101010101" pitchFamily="2" charset="-122"/>
                <a:cs typeface="Arial" panose="020B0604020202020204" pitchFamily="34" charset="0"/>
              </a:rPr>
              <a:t>ZLECAf</a:t>
            </a:r>
            <a:r>
              <a:rPr lang="fr-FR" sz="3300" dirty="0">
                <a:effectLst/>
                <a:ea typeface="DengXian" panose="02010600030101010101" pitchFamily="2" charset="-122"/>
                <a:cs typeface="Arial" panose="020B0604020202020204" pitchFamily="34" charset="0"/>
              </a:rPr>
              <a:t> : </a:t>
            </a:r>
            <a:r>
              <a:rPr lang="fr-FR" sz="3300" dirty="0" err="1">
                <a:ea typeface="DengXian" panose="02010600030101010101" pitchFamily="2" charset="-122"/>
                <a:cs typeface="Arial" panose="020B0604020202020204" pitchFamily="34" charset="0"/>
              </a:rPr>
              <a:t>S</a:t>
            </a:r>
            <a:r>
              <a:rPr lang="fr-FR" sz="3300" dirty="0" err="1">
                <a:effectLst/>
                <a:ea typeface="DengXian" panose="02010600030101010101" pitchFamily="2" charset="-122"/>
                <a:cs typeface="Arial" panose="020B0604020202020204" pitchFamily="34" charset="0"/>
              </a:rPr>
              <a:t>tatus</a:t>
            </a:r>
            <a:r>
              <a:rPr lang="fr-FR" sz="3300" dirty="0">
                <a:effectLst/>
                <a:ea typeface="DengXian" panose="02010600030101010101" pitchFamily="2" charset="-122"/>
                <a:cs typeface="Arial" panose="020B0604020202020204" pitchFamily="34" charset="0"/>
              </a:rPr>
              <a:t> de ratification et négociations</a:t>
            </a:r>
          </a:p>
          <a:p>
            <a:pPr marL="0" indent="0">
              <a:lnSpc>
                <a:spcPct val="120000"/>
              </a:lnSpc>
              <a:spcBef>
                <a:spcPts val="0"/>
              </a:spcBef>
              <a:buNone/>
            </a:pPr>
            <a:endParaRPr lang="fr-FR" sz="3300" dirty="0">
              <a:effectLst/>
              <a:ea typeface="DengXian" panose="02010600030101010101" pitchFamily="2" charset="-122"/>
              <a:cs typeface="Arial" panose="020B0604020202020204" pitchFamily="34" charset="0"/>
            </a:endParaRPr>
          </a:p>
          <a:p>
            <a:pPr>
              <a:lnSpc>
                <a:spcPct val="120000"/>
              </a:lnSpc>
              <a:spcBef>
                <a:spcPts val="0"/>
              </a:spcBef>
            </a:pPr>
            <a:r>
              <a:rPr lang="fr-FR" sz="3300" dirty="0">
                <a:effectLst/>
                <a:ea typeface="DengXian" panose="02010600030101010101" pitchFamily="2" charset="-122"/>
                <a:cs typeface="Arial" panose="020B0604020202020204" pitchFamily="34" charset="0"/>
              </a:rPr>
              <a:t>Effets attendus de la </a:t>
            </a:r>
            <a:r>
              <a:rPr lang="fr-FR" sz="3300" dirty="0" err="1">
                <a:effectLst/>
                <a:ea typeface="DengXian" panose="02010600030101010101" pitchFamily="2" charset="-122"/>
                <a:cs typeface="Arial" panose="020B0604020202020204" pitchFamily="34" charset="0"/>
              </a:rPr>
              <a:t>ZLECAf</a:t>
            </a:r>
            <a:r>
              <a:rPr lang="fr-FR" sz="3300" dirty="0">
                <a:effectLst/>
                <a:ea typeface="DengXian" panose="02010600030101010101" pitchFamily="2" charset="-122"/>
                <a:cs typeface="Arial" panose="020B0604020202020204" pitchFamily="34" charset="0"/>
              </a:rPr>
              <a:t> : Preuves empiriques (CEA)</a:t>
            </a:r>
          </a:p>
          <a:p>
            <a:pPr>
              <a:lnSpc>
                <a:spcPct val="120000"/>
              </a:lnSpc>
              <a:spcBef>
                <a:spcPts val="0"/>
              </a:spcBef>
            </a:pPr>
            <a:endParaRPr lang="fr-FR" sz="3300" dirty="0">
              <a:effectLst/>
              <a:ea typeface="DengXian" panose="02010600030101010101" pitchFamily="2" charset="-122"/>
              <a:cs typeface="Arial" panose="020B0604020202020204" pitchFamily="34" charset="0"/>
            </a:endParaRPr>
          </a:p>
          <a:p>
            <a:pPr>
              <a:lnSpc>
                <a:spcPct val="120000"/>
              </a:lnSpc>
              <a:spcBef>
                <a:spcPts val="0"/>
              </a:spcBef>
            </a:pPr>
            <a:r>
              <a:rPr lang="fr-FR" sz="3300" dirty="0">
                <a:effectLst/>
                <a:ea typeface="DengXian" panose="02010600030101010101" pitchFamily="2" charset="-122"/>
                <a:cs typeface="Arial" panose="020B0604020202020204" pitchFamily="34" charset="0"/>
              </a:rPr>
              <a:t>Conclusion </a:t>
            </a:r>
          </a:p>
          <a:p>
            <a:pPr>
              <a:lnSpc>
                <a:spcPct val="200000"/>
              </a:lnSpc>
              <a:spcBef>
                <a:spcPts val="0"/>
              </a:spcBef>
              <a:buFont typeface="Wingdings" panose="05000000000000000000" pitchFamily="2" charset="2"/>
              <a:buChar char="q"/>
            </a:pPr>
            <a:endParaRPr lang="fr-FR" dirty="0">
              <a:ea typeface="DengXian" panose="02010600030101010101" pitchFamily="2" charset="-122"/>
              <a:cs typeface="Arial" panose="020B0604020202020204" pitchFamily="34" charset="0"/>
            </a:endParaRPr>
          </a:p>
        </p:txBody>
      </p:sp>
      <p:sp>
        <p:nvSpPr>
          <p:cNvPr id="10" name="Rectângulo arredondado 8">
            <a:extLst>
              <a:ext uri="{FF2B5EF4-FFF2-40B4-BE49-F238E27FC236}">
                <a16:creationId xmlns:a16="http://schemas.microsoft.com/office/drawing/2014/main" id="{D49DA16F-2538-4038-B004-2ECCA5D85288}"/>
              </a:ext>
            </a:extLst>
          </p:cNvPr>
          <p:cNvSpPr/>
          <p:nvPr/>
        </p:nvSpPr>
        <p:spPr>
          <a:xfrm>
            <a:off x="113665" y="119697"/>
            <a:ext cx="1182624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fr-FR" sz="3600" b="1" dirty="0">
                <a:latin typeface="Calibri" panose="020F0502020204030204" pitchFamily="34" charset="0"/>
                <a:cs typeface="Calibri" panose="020F0502020204030204" pitchFamily="34" charset="0"/>
              </a:rPr>
              <a:t>S</a:t>
            </a:r>
            <a:r>
              <a:rPr lang="en-GB" sz="3600" b="1" dirty="0" err="1">
                <a:latin typeface="Calibri" panose="020F0502020204030204" pitchFamily="34" charset="0"/>
                <a:cs typeface="Calibri" panose="020F0502020204030204" pitchFamily="34" charset="0"/>
              </a:rPr>
              <a:t>ommaire</a:t>
            </a:r>
            <a:endParaRPr lang="en-GB"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554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50650-518A-4449-B8C8-2107FEB5E6C7}"/>
              </a:ext>
            </a:extLst>
          </p:cNvPr>
          <p:cNvSpPr>
            <a:spLocks noGrp="1"/>
          </p:cNvSpPr>
          <p:nvPr>
            <p:ph type="title"/>
          </p:nvPr>
        </p:nvSpPr>
        <p:spPr/>
        <p:txBody>
          <a:bodyPr>
            <a:normAutofit fontScale="90000"/>
          </a:bodyPr>
          <a:lstStyle/>
          <a:p>
            <a:br>
              <a:rPr lang="en-US" dirty="0">
                <a:hlinkClick r:id="rId2"/>
              </a:rPr>
            </a:br>
            <a:br>
              <a:rPr lang="en-US" dirty="0">
                <a:hlinkClick r:id="rId2"/>
              </a:rPr>
            </a:br>
            <a:br>
              <a:rPr lang="en-US" dirty="0"/>
            </a:br>
            <a:br>
              <a:rPr lang="en-US" dirty="0"/>
            </a:br>
            <a:br>
              <a:rPr lang="en-US" dirty="0"/>
            </a:br>
            <a:br>
              <a:rPr lang="en-US" dirty="0"/>
            </a:br>
            <a:endParaRPr lang="en-US" dirty="0"/>
          </a:p>
        </p:txBody>
      </p:sp>
      <p:graphicFrame>
        <p:nvGraphicFramePr>
          <p:cNvPr id="2" name="Table 3">
            <a:extLst>
              <a:ext uri="{FF2B5EF4-FFF2-40B4-BE49-F238E27FC236}">
                <a16:creationId xmlns:a16="http://schemas.microsoft.com/office/drawing/2014/main" id="{177AEB0A-1F98-44F6-BB9A-1D0FC4C67987}"/>
              </a:ext>
            </a:extLst>
          </p:cNvPr>
          <p:cNvGraphicFramePr>
            <a:graphicFrameLocks noGrp="1"/>
          </p:cNvGraphicFramePr>
          <p:nvPr>
            <p:extLst>
              <p:ext uri="{D42A27DB-BD31-4B8C-83A1-F6EECF244321}">
                <p14:modId xmlns:p14="http://schemas.microsoft.com/office/powerpoint/2010/main" val="1172331068"/>
              </p:ext>
            </p:extLst>
          </p:nvPr>
        </p:nvGraphicFramePr>
        <p:xfrm>
          <a:off x="8637137" y="5486400"/>
          <a:ext cx="8608786" cy="944880"/>
        </p:xfrm>
        <a:graphic>
          <a:graphicData uri="http://schemas.openxmlformats.org/drawingml/2006/table">
            <a:tbl>
              <a:tblPr firstRow="1" bandRow="1">
                <a:tableStyleId>{2D5ABB26-0587-4C30-8999-92F81FD0307C}</a:tableStyleId>
              </a:tblPr>
              <a:tblGrid>
                <a:gridCol w="4304393">
                  <a:extLst>
                    <a:ext uri="{9D8B030D-6E8A-4147-A177-3AD203B41FA5}">
                      <a16:colId xmlns:a16="http://schemas.microsoft.com/office/drawing/2014/main" val="1373657600"/>
                    </a:ext>
                  </a:extLst>
                </a:gridCol>
                <a:gridCol w="4304393">
                  <a:extLst>
                    <a:ext uri="{9D8B030D-6E8A-4147-A177-3AD203B41FA5}">
                      <a16:colId xmlns:a16="http://schemas.microsoft.com/office/drawing/2014/main" val="114508089"/>
                    </a:ext>
                  </a:extLst>
                </a:gridCol>
              </a:tblGrid>
              <a:tr h="875256">
                <a:tc>
                  <a:txBody>
                    <a:bodyPr/>
                    <a:lstStyle/>
                    <a:p>
                      <a:r>
                        <a:rPr lang="en-US" sz="2800" b="1" dirty="0">
                          <a:latin typeface="Abadi" panose="020B0604020104020204" pitchFamily="34" charset="0"/>
                          <a:hlinkClick r:id="rId3"/>
                        </a:rPr>
                        <a:t>girma6@un.org</a:t>
                      </a:r>
                      <a:r>
                        <a:rPr lang="en-US" sz="2800" b="1" dirty="0">
                          <a:latin typeface="Abadi" panose="020B0604020104020204" pitchFamily="34" charset="0"/>
                        </a:rPr>
                        <a:t> </a:t>
                      </a:r>
                      <a:br>
                        <a:rPr lang="en-US" sz="2800" b="1" dirty="0">
                          <a:latin typeface="Abadi" panose="020B0604020104020204" pitchFamily="34" charset="0"/>
                        </a:rPr>
                      </a:br>
                      <a:r>
                        <a:rPr lang="en-US" sz="2800" b="1" dirty="0">
                          <a:latin typeface="Abadi" panose="020B0604020104020204" pitchFamily="34" charset="0"/>
                        </a:rPr>
                        <a:t>Mahlet Girma Bekele</a:t>
                      </a:r>
                    </a:p>
                  </a:txBody>
                  <a:tcPr/>
                </a:tc>
                <a:tc>
                  <a:txBody>
                    <a:bodyPr/>
                    <a:lstStyle/>
                    <a:p>
                      <a:endParaRPr lang="en-US" sz="2800" b="1" kern="1200" dirty="0">
                        <a:solidFill>
                          <a:schemeClr val="tx1"/>
                        </a:solidFill>
                        <a:latin typeface="Abadi" panose="020B0604020104020204" pitchFamily="34" charset="0"/>
                        <a:ea typeface="+mn-ea"/>
                        <a:cs typeface="+mn-cs"/>
                      </a:endParaRPr>
                    </a:p>
                  </a:txBody>
                  <a:tcPr/>
                </a:tc>
                <a:extLst>
                  <a:ext uri="{0D108BD9-81ED-4DB2-BD59-A6C34878D82A}">
                    <a16:rowId xmlns:a16="http://schemas.microsoft.com/office/drawing/2014/main" val="2264942651"/>
                  </a:ext>
                </a:extLst>
              </a:tr>
            </a:tbl>
          </a:graphicData>
        </a:graphic>
      </p:graphicFrame>
      <p:pic>
        <p:nvPicPr>
          <p:cNvPr id="6" name="Picture 5" descr="A picture containing text, clipart&#10;&#10;Description automatically generated">
            <a:extLst>
              <a:ext uri="{FF2B5EF4-FFF2-40B4-BE49-F238E27FC236}">
                <a16:creationId xmlns:a16="http://schemas.microsoft.com/office/drawing/2014/main" id="{BD40D279-95C9-481B-9A72-7542599CE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5582" y="289848"/>
            <a:ext cx="2804512" cy="1366582"/>
          </a:xfrm>
          <a:prstGeom prst="rect">
            <a:avLst/>
          </a:prstGeom>
        </p:spPr>
      </p:pic>
      <p:sp>
        <p:nvSpPr>
          <p:cNvPr id="5" name="Rectangle 2">
            <a:extLst>
              <a:ext uri="{FF2B5EF4-FFF2-40B4-BE49-F238E27FC236}">
                <a16:creationId xmlns:a16="http://schemas.microsoft.com/office/drawing/2014/main" id="{EC52BDD6-20FC-4945-B0BD-138CDE0D4010}"/>
              </a:ext>
            </a:extLst>
          </p:cNvPr>
          <p:cNvSpPr/>
          <p:nvPr/>
        </p:nvSpPr>
        <p:spPr>
          <a:xfrm>
            <a:off x="3884610" y="2334218"/>
            <a:ext cx="4422779" cy="1338828"/>
          </a:xfrm>
          <a:prstGeom prst="rect">
            <a:avLst/>
          </a:prstGeom>
          <a:noFill/>
          <a:ln cap="flat">
            <a:noFill/>
            <a:prstDash val="solid"/>
          </a:ln>
        </p:spPr>
        <p:txBody>
          <a:bodyPr vert="horz" wrap="square" lIns="0" tIns="0" rIns="0" bIns="0" anchor="t" anchorCtr="1" compatLnSpc="1">
            <a:spAutoFit/>
          </a:bodyPr>
          <a:lstStyle/>
          <a:p>
            <a:pPr marL="0" marR="0" lvl="0" indent="12701"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500" b="1" i="0" u="none" strike="noStrike" kern="1200" cap="none" spc="0" baseline="0" dirty="0">
                <a:solidFill>
                  <a:srgbClr val="000000"/>
                </a:solidFill>
                <a:uFillTx/>
                <a:latin typeface="Lato" pitchFamily="34"/>
                <a:ea typeface="MS PGothic" pitchFamily="34"/>
                <a:cs typeface="Calibri" pitchFamily="34"/>
              </a:rPr>
              <a:t>Merci!</a:t>
            </a:r>
          </a:p>
          <a:p>
            <a:pPr marL="0" marR="0" lvl="0" indent="12701"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dirty="0">
              <a:solidFill>
                <a:srgbClr val="000000"/>
              </a:solidFill>
              <a:uFillTx/>
              <a:latin typeface="Lato" pitchFamily="34"/>
              <a:ea typeface="MS PGothic" pitchFamily="34"/>
              <a:cs typeface="Calibri" pitchFamily="34"/>
              <a:hlinkClick r:id="rId5"/>
            </a:endParaRPr>
          </a:p>
          <a:p>
            <a:pPr marL="0" marR="0" lvl="0" indent="12701"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Lato" pitchFamily="34"/>
                <a:ea typeface="MS PGothic" pitchFamily="34"/>
                <a:cs typeface="Calibri" pitchFamily="34"/>
                <a:hlinkClick r:id="rId5"/>
              </a:rPr>
              <a:t>www.uneca.org</a:t>
            </a:r>
            <a:endParaRPr lang="en-US" sz="1600" b="1" i="0" u="none" strike="noStrike" kern="1200" cap="none" spc="0" baseline="0" dirty="0">
              <a:solidFill>
                <a:srgbClr val="000000"/>
              </a:solidFill>
              <a:uFillTx/>
              <a:latin typeface="Lato" pitchFamily="34"/>
              <a:ea typeface="MS PGothic" pitchFamily="34"/>
              <a:cs typeface="Calibri" pitchFamily="34"/>
            </a:endParaRPr>
          </a:p>
        </p:txBody>
      </p:sp>
    </p:spTree>
    <p:extLst>
      <p:ext uri="{BB962C8B-B14F-4D97-AF65-F5344CB8AC3E}">
        <p14:creationId xmlns:p14="http://schemas.microsoft.com/office/powerpoint/2010/main" val="240877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0954" y="2112642"/>
            <a:ext cx="9144000" cy="830997"/>
          </a:xfrm>
          <a:prstGeom prst="rect">
            <a:avLst/>
          </a:prstGeom>
          <a:solidFill>
            <a:schemeClr val="accent5">
              <a:lumMod val="50000"/>
            </a:schemeClr>
          </a:solidFill>
        </p:spPr>
        <p:txBody>
          <a:bodyPr wrap="square" rtlCol="0">
            <a:spAutoFit/>
          </a:bodyPr>
          <a:lstStyle/>
          <a:p>
            <a:pPr algn="ctr"/>
            <a:r>
              <a:rPr lang="fr-FR" sz="4800" dirty="0" err="1">
                <a:solidFill>
                  <a:schemeClr val="bg1"/>
                </a:solidFill>
                <a:ea typeface="DengXian" panose="02010600030101010101" pitchFamily="2" charset="-122"/>
                <a:cs typeface="Arial" panose="020B0604020202020204" pitchFamily="34" charset="0"/>
              </a:rPr>
              <a:t>ZLECAf</a:t>
            </a:r>
            <a:r>
              <a:rPr lang="fr-FR" sz="4800" dirty="0">
                <a:solidFill>
                  <a:schemeClr val="bg1"/>
                </a:solidFill>
                <a:ea typeface="DengXian" panose="02010600030101010101" pitchFamily="2" charset="-122"/>
                <a:cs typeface="Arial" panose="020B0604020202020204" pitchFamily="34" charset="0"/>
              </a:rPr>
              <a:t> : Justification</a:t>
            </a:r>
            <a:endParaRPr lang="en-GB" sz="4800" dirty="0">
              <a:solidFill>
                <a:schemeClr val="bg1"/>
              </a:solidFill>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2244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89833931-D63C-4292-A676-E7141CD813F3}"/>
              </a:ext>
            </a:extLst>
          </p:cNvPr>
          <p:cNvSpPr/>
          <p:nvPr/>
        </p:nvSpPr>
        <p:spPr>
          <a:xfrm>
            <a:off x="84945" y="94176"/>
            <a:ext cx="1202211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fr-FR" sz="3200" b="1" dirty="0" err="1">
                <a:latin typeface="Century Gothic" panose="020B0502020202020204" pitchFamily="34" charset="0"/>
              </a:rPr>
              <a:t>ZLECAf</a:t>
            </a:r>
            <a:r>
              <a:rPr lang="fr-FR" sz="3200" b="1" dirty="0">
                <a:latin typeface="Century Gothic" panose="020B0502020202020204" pitchFamily="34" charset="0"/>
              </a:rPr>
              <a:t> : Pourquoi? </a:t>
            </a:r>
            <a:endParaRPr lang="en-GB" sz="3200" b="1" dirty="0">
              <a:latin typeface="Century Gothic" panose="020B0502020202020204" pitchFamily="34" charset="0"/>
            </a:endParaRPr>
          </a:p>
        </p:txBody>
      </p:sp>
      <p:graphicFrame>
        <p:nvGraphicFramePr>
          <p:cNvPr id="5" name="Diagram 4">
            <a:extLst>
              <a:ext uri="{FF2B5EF4-FFF2-40B4-BE49-F238E27FC236}">
                <a16:creationId xmlns:a16="http://schemas.microsoft.com/office/drawing/2014/main" id="{7A454B45-1DB2-4633-8924-6B976E7C8DD4}"/>
              </a:ext>
            </a:extLst>
          </p:cNvPr>
          <p:cNvGraphicFramePr/>
          <p:nvPr>
            <p:extLst>
              <p:ext uri="{D42A27DB-BD31-4B8C-83A1-F6EECF244321}">
                <p14:modId xmlns:p14="http://schemas.microsoft.com/office/powerpoint/2010/main" val="1176895066"/>
              </p:ext>
            </p:extLst>
          </p:nvPr>
        </p:nvGraphicFramePr>
        <p:xfrm>
          <a:off x="308133" y="1861237"/>
          <a:ext cx="8128000" cy="4539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87348A4D-4152-48DE-88B2-EB4624F9839C}"/>
              </a:ext>
            </a:extLst>
          </p:cNvPr>
          <p:cNvGraphicFramePr/>
          <p:nvPr>
            <p:extLst>
              <p:ext uri="{D42A27DB-BD31-4B8C-83A1-F6EECF244321}">
                <p14:modId xmlns:p14="http://schemas.microsoft.com/office/powerpoint/2010/main" val="2664594536"/>
              </p:ext>
            </p:extLst>
          </p:nvPr>
        </p:nvGraphicFramePr>
        <p:xfrm>
          <a:off x="7345177" y="1618933"/>
          <a:ext cx="4557012" cy="4939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1809E374-5609-460B-9554-FC104DCB2323}"/>
              </a:ext>
            </a:extLst>
          </p:cNvPr>
          <p:cNvGraphicFramePr/>
          <p:nvPr>
            <p:extLst>
              <p:ext uri="{D42A27DB-BD31-4B8C-83A1-F6EECF244321}">
                <p14:modId xmlns:p14="http://schemas.microsoft.com/office/powerpoint/2010/main" val="386378325"/>
              </p:ext>
            </p:extLst>
          </p:nvPr>
        </p:nvGraphicFramePr>
        <p:xfrm>
          <a:off x="195787" y="977706"/>
          <a:ext cx="11706402" cy="7491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72868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337832"/>
            <a:ext cx="9398000" cy="2185214"/>
          </a:xfrm>
          <a:prstGeom prst="rect">
            <a:avLst/>
          </a:prstGeom>
          <a:solidFill>
            <a:schemeClr val="accent5">
              <a:lumMod val="50000"/>
            </a:schemeClr>
          </a:solidFill>
        </p:spPr>
        <p:txBody>
          <a:bodyPr wrap="square" rtlCol="0">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endParaRPr lang="fr-FR" dirty="0"/>
          </a:p>
          <a:p>
            <a:r>
              <a:rPr lang="fr-FR" sz="4800" dirty="0">
                <a:latin typeface="+mn-lt"/>
              </a:rPr>
              <a:t>Champ d'application de l’Accord de la </a:t>
            </a:r>
            <a:r>
              <a:rPr lang="fr-FR" sz="4800" dirty="0" err="1">
                <a:latin typeface="+mn-lt"/>
              </a:rPr>
              <a:t>ZLECAf</a:t>
            </a:r>
            <a:endParaRPr lang="fr-FR" sz="4800" dirty="0">
              <a:latin typeface="+mn-lt"/>
            </a:endParaRPr>
          </a:p>
          <a:p>
            <a:endParaRPr lang="en-GB" dirty="0"/>
          </a:p>
        </p:txBody>
      </p:sp>
    </p:spTree>
    <p:extLst>
      <p:ext uri="{BB962C8B-B14F-4D97-AF65-F5344CB8AC3E}">
        <p14:creationId xmlns:p14="http://schemas.microsoft.com/office/powerpoint/2010/main" val="360996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104775" y="85725"/>
            <a:ext cx="1198245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fr-FR" sz="3600" b="1" dirty="0"/>
              <a:t>Champ d’application de l’Accord de la </a:t>
            </a:r>
            <a:r>
              <a:rPr lang="fr-FR" sz="3600" b="1" dirty="0" err="1"/>
              <a:t>ZLECAf</a:t>
            </a:r>
            <a:endParaRPr lang="en-US" sz="3600" b="1" dirty="0"/>
          </a:p>
        </p:txBody>
      </p:sp>
      <p:sp>
        <p:nvSpPr>
          <p:cNvPr id="5" name="Rectangle 1"/>
          <p:cNvSpPr>
            <a:spLocks/>
          </p:cNvSpPr>
          <p:nvPr/>
        </p:nvSpPr>
        <p:spPr bwMode="auto">
          <a:xfrm>
            <a:off x="1638167" y="1321734"/>
            <a:ext cx="9029833"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endParaRPr lang="en-US" sz="2800" b="1" dirty="0"/>
          </a:p>
          <a:p>
            <a:endParaRPr lang="en-US" sz="2800" dirty="0"/>
          </a:p>
        </p:txBody>
      </p:sp>
      <p:graphicFrame>
        <p:nvGraphicFramePr>
          <p:cNvPr id="4" name="Table 3">
            <a:extLst>
              <a:ext uri="{FF2B5EF4-FFF2-40B4-BE49-F238E27FC236}">
                <a16:creationId xmlns:a16="http://schemas.microsoft.com/office/drawing/2014/main" id="{CD55AF79-945E-4BE0-9C7C-FFCDC18CADE7}"/>
              </a:ext>
            </a:extLst>
          </p:cNvPr>
          <p:cNvGraphicFramePr>
            <a:graphicFrameLocks noGrp="1"/>
          </p:cNvGraphicFramePr>
          <p:nvPr>
            <p:extLst>
              <p:ext uri="{D42A27DB-BD31-4B8C-83A1-F6EECF244321}">
                <p14:modId xmlns:p14="http://schemas.microsoft.com/office/powerpoint/2010/main" val="1957593173"/>
              </p:ext>
            </p:extLst>
          </p:nvPr>
        </p:nvGraphicFramePr>
        <p:xfrm>
          <a:off x="190500" y="997014"/>
          <a:ext cx="11604170" cy="5479061"/>
        </p:xfrm>
        <a:graphic>
          <a:graphicData uri="http://schemas.openxmlformats.org/drawingml/2006/table">
            <a:tbl>
              <a:tblPr bandRow="1"/>
              <a:tblGrid>
                <a:gridCol w="1811917">
                  <a:extLst>
                    <a:ext uri="{9D8B030D-6E8A-4147-A177-3AD203B41FA5}">
                      <a16:colId xmlns:a16="http://schemas.microsoft.com/office/drawing/2014/main" val="3746804834"/>
                    </a:ext>
                  </a:extLst>
                </a:gridCol>
                <a:gridCol w="3245858">
                  <a:extLst>
                    <a:ext uri="{9D8B030D-6E8A-4147-A177-3AD203B41FA5}">
                      <a16:colId xmlns:a16="http://schemas.microsoft.com/office/drawing/2014/main" val="3298051353"/>
                    </a:ext>
                  </a:extLst>
                </a:gridCol>
                <a:gridCol w="6546395">
                  <a:extLst>
                    <a:ext uri="{9D8B030D-6E8A-4147-A177-3AD203B41FA5}">
                      <a16:colId xmlns:a16="http://schemas.microsoft.com/office/drawing/2014/main" val="342624559"/>
                    </a:ext>
                  </a:extLst>
                </a:gridCol>
              </a:tblGrid>
              <a:tr h="1943100">
                <a:tc rowSpan="4">
                  <a:txBody>
                    <a:bodyPr/>
                    <a:lstStyle/>
                    <a:p>
                      <a:pPr marL="0" algn="l" defTabSz="914400" rtl="0" eaLnBrk="1" latinLnBrk="0" hangingPunct="1">
                        <a:lnSpc>
                          <a:spcPct val="115000"/>
                        </a:lnSpc>
                        <a:spcAft>
                          <a:spcPts val="0"/>
                        </a:spcAft>
                      </a:pPr>
                      <a:r>
                        <a:rPr lang="fr-FR" sz="1400" b="1" kern="1200" dirty="0">
                          <a:solidFill>
                            <a:srgbClr val="000000"/>
                          </a:solidFill>
                          <a:effectLst/>
                          <a:latin typeface="+mn-lt"/>
                          <a:ea typeface="+mn-ea"/>
                          <a:cs typeface="+mn-cs"/>
                        </a:rPr>
                        <a:t>Accord portant création de la Zone de libre-échange continentale africaine</a:t>
                      </a:r>
                      <a:endParaRPr lang="en-GB" sz="1400" b="1" kern="1200" dirty="0">
                        <a:solidFill>
                          <a:srgbClr val="000000"/>
                        </a:solidFill>
                        <a:effectLst/>
                        <a:latin typeface="+mn-lt"/>
                        <a:ea typeface="+mn-ea"/>
                        <a:cs typeface="+mn-cs"/>
                      </a:endParaRPr>
                    </a:p>
                  </a:txBody>
                  <a:tcPr marL="64401" marR="644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algn="l" defTabSz="914400" rtl="0" eaLnBrk="1" latinLnBrk="0" hangingPunct="1">
                        <a:lnSpc>
                          <a:spcPct val="115000"/>
                        </a:lnSpc>
                        <a:spcAft>
                          <a:spcPts val="0"/>
                        </a:spcAft>
                      </a:pPr>
                      <a:r>
                        <a:rPr lang="fr-FR" sz="1400" b="1" kern="1200" dirty="0">
                          <a:solidFill>
                            <a:srgbClr val="000000"/>
                          </a:solidFill>
                          <a:effectLst/>
                          <a:latin typeface="+mn-lt"/>
                          <a:cs typeface="+mn-cs"/>
                        </a:rPr>
                        <a:t>Protocole relatif au commerce des biens </a:t>
                      </a:r>
                      <a:endParaRPr lang="en-GB" sz="1400" b="1" kern="1200" dirty="0">
                        <a:solidFill>
                          <a:srgbClr val="000000"/>
                        </a:solidFill>
                        <a:effectLst/>
                        <a:latin typeface="+mn-lt"/>
                        <a:ea typeface="Arial" panose="020B0604020202020204" pitchFamily="34" charset="0"/>
                        <a:cs typeface="+mn-cs"/>
                      </a:endParaRPr>
                    </a:p>
                  </a:txBody>
                  <a:tcPr marL="64401" marR="64401" marT="0" marB="0" anchor="ctr">
                    <a:lnL>
                      <a:noFill/>
                    </a:lnL>
                    <a:lnR>
                      <a:noFill/>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marL="0" indent="0" algn="l" defTabSz="914400" rtl="0" eaLnBrk="1" latinLnBrk="0" hangingPunct="1">
                        <a:lnSpc>
                          <a:spcPct val="115000"/>
                        </a:lnSpc>
                        <a:spcAft>
                          <a:spcPts val="0"/>
                        </a:spcAft>
                        <a:buFont typeface="Arial" panose="020B0604020202020204" pitchFamily="34" charset="0"/>
                        <a:buNone/>
                      </a:pPr>
                      <a:r>
                        <a:rPr lang="fr-FR" sz="1300" kern="1200" dirty="0">
                          <a:solidFill>
                            <a:srgbClr val="000000"/>
                          </a:solidFill>
                          <a:effectLst/>
                          <a:latin typeface="+mn-lt"/>
                          <a:cs typeface="+mn-cs"/>
                        </a:rPr>
                        <a:t>Élimination des taxes et des restrictions quantitatives frappant les importations </a:t>
                      </a:r>
                    </a:p>
                    <a:p>
                      <a:pPr marL="0" indent="0" algn="l" defTabSz="914400" rtl="0" eaLnBrk="1" latinLnBrk="0" hangingPunct="1">
                        <a:lnSpc>
                          <a:spcPct val="115000"/>
                        </a:lnSpc>
                        <a:spcAft>
                          <a:spcPts val="0"/>
                        </a:spcAft>
                        <a:buFont typeface="Arial" panose="020B0604020202020204" pitchFamily="34" charset="0"/>
                        <a:buNone/>
                      </a:pPr>
                      <a:r>
                        <a:rPr lang="fr-FR" sz="1300" kern="1200" dirty="0">
                          <a:solidFill>
                            <a:srgbClr val="000000"/>
                          </a:solidFill>
                          <a:effectLst/>
                          <a:latin typeface="+mn-lt"/>
                          <a:cs typeface="+mn-cs"/>
                        </a:rPr>
                        <a:t>Obligation de traiter les importations non moins favorablement que les produits nationaux </a:t>
                      </a:r>
                    </a:p>
                    <a:p>
                      <a:pPr marL="0" algn="l" defTabSz="914400" rtl="0" eaLnBrk="1" latinLnBrk="0" hangingPunct="1">
                        <a:lnSpc>
                          <a:spcPct val="115000"/>
                        </a:lnSpc>
                        <a:spcAft>
                          <a:spcPts val="0"/>
                        </a:spcAft>
                      </a:pPr>
                      <a:r>
                        <a:rPr lang="fr-FR" sz="1300" kern="1200" dirty="0">
                          <a:solidFill>
                            <a:srgbClr val="000000"/>
                          </a:solidFill>
                          <a:effectLst/>
                          <a:latin typeface="+mn-lt"/>
                          <a:cs typeface="+mn-cs"/>
                        </a:rPr>
                        <a:t>Élimination des obstacles non tarifaires </a:t>
                      </a:r>
                    </a:p>
                    <a:p>
                      <a:pPr marL="0" algn="l" defTabSz="914400" rtl="0" eaLnBrk="1" latinLnBrk="0" hangingPunct="1">
                        <a:lnSpc>
                          <a:spcPct val="115000"/>
                        </a:lnSpc>
                        <a:spcAft>
                          <a:spcPts val="0"/>
                        </a:spcAft>
                      </a:pPr>
                      <a:r>
                        <a:rPr lang="fr-FR" sz="1300" kern="1200" dirty="0">
                          <a:solidFill>
                            <a:srgbClr val="000000"/>
                          </a:solidFill>
                          <a:effectLst/>
                          <a:latin typeface="+mn-lt"/>
                          <a:cs typeface="+mn-cs"/>
                        </a:rPr>
                        <a:t>Règles d’origine </a:t>
                      </a:r>
                    </a:p>
                    <a:p>
                      <a:pPr marL="0" algn="l" defTabSz="914400" rtl="0" eaLnBrk="1" latinLnBrk="0" hangingPunct="1">
                        <a:lnSpc>
                          <a:spcPct val="115000"/>
                        </a:lnSpc>
                        <a:spcAft>
                          <a:spcPts val="0"/>
                        </a:spcAft>
                      </a:pPr>
                      <a:r>
                        <a:rPr lang="fr-FR" sz="1300" kern="1200" dirty="0">
                          <a:solidFill>
                            <a:srgbClr val="000000"/>
                          </a:solidFill>
                          <a:effectLst/>
                          <a:latin typeface="+mn-lt"/>
                          <a:cs typeface="+mn-cs"/>
                        </a:rPr>
                        <a:t>Coopération entre les administrations douanières </a:t>
                      </a:r>
                    </a:p>
                    <a:p>
                      <a:pPr marL="0" algn="l" defTabSz="914400" rtl="0" eaLnBrk="1" latinLnBrk="0" hangingPunct="1">
                        <a:lnSpc>
                          <a:spcPct val="115000"/>
                        </a:lnSpc>
                        <a:spcAft>
                          <a:spcPts val="0"/>
                        </a:spcAft>
                      </a:pPr>
                      <a:r>
                        <a:rPr lang="fr-FR" sz="1300" kern="1200" dirty="0">
                          <a:solidFill>
                            <a:srgbClr val="000000"/>
                          </a:solidFill>
                          <a:effectLst/>
                          <a:latin typeface="+mn-lt"/>
                          <a:cs typeface="+mn-cs"/>
                        </a:rPr>
                        <a:t>Facilitation du commerce et du transit </a:t>
                      </a:r>
                    </a:p>
                    <a:p>
                      <a:pPr marL="0" algn="l" defTabSz="914400" rtl="0" eaLnBrk="1" latinLnBrk="0" hangingPunct="1">
                        <a:lnSpc>
                          <a:spcPct val="115000"/>
                        </a:lnSpc>
                        <a:spcAft>
                          <a:spcPts val="0"/>
                        </a:spcAft>
                      </a:pPr>
                      <a:r>
                        <a:rPr lang="fr-FR" sz="1300" kern="1200" dirty="0">
                          <a:solidFill>
                            <a:srgbClr val="000000"/>
                          </a:solidFill>
                          <a:effectLst/>
                          <a:latin typeface="+mn-lt"/>
                          <a:cs typeface="+mn-cs"/>
                        </a:rPr>
                        <a:t>Recours commerciaux, protection des industries émergentes et exceptions générales </a:t>
                      </a:r>
                    </a:p>
                    <a:p>
                      <a:pPr marL="0" algn="l" defTabSz="914400" rtl="0" eaLnBrk="1" latinLnBrk="0" hangingPunct="1">
                        <a:lnSpc>
                          <a:spcPct val="115000"/>
                        </a:lnSpc>
                        <a:spcAft>
                          <a:spcPts val="0"/>
                        </a:spcAft>
                      </a:pPr>
                      <a:r>
                        <a:rPr lang="fr-FR" sz="1300" kern="1200" dirty="0">
                          <a:solidFill>
                            <a:srgbClr val="000000"/>
                          </a:solidFill>
                          <a:effectLst/>
                          <a:latin typeface="+mn-lt"/>
                          <a:cs typeface="+mn-cs"/>
                        </a:rPr>
                        <a:t>Coopération sur les normes et la réglementation concernant les produits </a:t>
                      </a:r>
                    </a:p>
                    <a:p>
                      <a:pPr marL="0" algn="l" defTabSz="914400" rtl="0" eaLnBrk="1" latinLnBrk="0" hangingPunct="1">
                        <a:lnSpc>
                          <a:spcPct val="115000"/>
                        </a:lnSpc>
                        <a:spcAft>
                          <a:spcPts val="0"/>
                        </a:spcAft>
                      </a:pPr>
                      <a:r>
                        <a:rPr lang="fr-FR" sz="1300" kern="1200" dirty="0">
                          <a:solidFill>
                            <a:srgbClr val="000000"/>
                          </a:solidFill>
                          <a:effectLst/>
                          <a:latin typeface="+mn-lt"/>
                          <a:cs typeface="+mn-cs"/>
                        </a:rPr>
                        <a:t>Assistance technique, renforcement des capacités et coopération</a:t>
                      </a:r>
                      <a:endParaRPr lang="en-GB" sz="1300" kern="1200" dirty="0">
                        <a:solidFill>
                          <a:srgbClr val="000000"/>
                        </a:solidFill>
                        <a:effectLst/>
                        <a:latin typeface="+mn-lt"/>
                        <a:ea typeface="Arial" panose="020B0604020202020204" pitchFamily="34" charset="0"/>
                        <a:cs typeface="+mn-cs"/>
                      </a:endParaRPr>
                    </a:p>
                  </a:txBody>
                  <a:tcPr marL="64401" marR="64401" marT="0" marB="0">
                    <a:lnL>
                      <a:noFill/>
                    </a:lnL>
                    <a:lnR>
                      <a:noFill/>
                    </a:lnR>
                    <a:lnT w="12700" cap="flat" cmpd="sng" algn="ctr">
                      <a:solidFill>
                        <a:srgbClr val="000000"/>
                      </a:solidFill>
                      <a:prstDash val="solid"/>
                      <a:round/>
                      <a:headEnd type="none" w="med" len="med"/>
                      <a:tailEnd type="none" w="med" len="med"/>
                    </a:lnT>
                    <a:lnB>
                      <a:noFill/>
                    </a:lnB>
                    <a:solidFill>
                      <a:srgbClr val="DEEBF6"/>
                    </a:solidFill>
                  </a:tcPr>
                </a:tc>
                <a:extLst>
                  <a:ext uri="{0D108BD9-81ED-4DB2-BD59-A6C34878D82A}">
                    <a16:rowId xmlns:a16="http://schemas.microsoft.com/office/drawing/2014/main" val="1441540926"/>
                  </a:ext>
                </a:extLst>
              </a:tr>
              <a:tr h="1331849">
                <a:tc vMerge="1">
                  <a:txBody>
                    <a:bodyPr/>
                    <a:lstStyle/>
                    <a:p>
                      <a:endParaRPr lang="en-GB"/>
                    </a:p>
                  </a:txBody>
                  <a:tcPr/>
                </a:tc>
                <a:tc>
                  <a:txBody>
                    <a:bodyPr/>
                    <a:lstStyle/>
                    <a:p>
                      <a:pPr marL="0" algn="l" defTabSz="914400" rtl="0" eaLnBrk="1" latinLnBrk="0" hangingPunct="1">
                        <a:lnSpc>
                          <a:spcPct val="115000"/>
                        </a:lnSpc>
                        <a:spcAft>
                          <a:spcPts val="0"/>
                        </a:spcAft>
                      </a:pPr>
                      <a:r>
                        <a:rPr lang="fr-FR" sz="1400" b="1" kern="1200" dirty="0">
                          <a:solidFill>
                            <a:srgbClr val="000000"/>
                          </a:solidFill>
                          <a:effectLst/>
                          <a:latin typeface="+mn-lt"/>
                          <a:ea typeface="+mn-ea"/>
                          <a:cs typeface="+mn-cs"/>
                        </a:rPr>
                        <a:t>Protocole relatif au commerce des services</a:t>
                      </a:r>
                      <a:endParaRPr lang="en-GB" sz="1400" b="1" kern="1200" dirty="0">
                        <a:solidFill>
                          <a:srgbClr val="000000"/>
                        </a:solidFill>
                        <a:effectLst/>
                        <a:latin typeface="+mn-lt"/>
                        <a:ea typeface="+mn-ea"/>
                        <a:cs typeface="+mn-cs"/>
                      </a:endParaRPr>
                    </a:p>
                  </a:txBody>
                  <a:tcPr marL="64401" marR="64401" marT="0" marB="0" anchor="ctr">
                    <a:lnL>
                      <a:noFill/>
                    </a:lnL>
                    <a:lnR>
                      <a:noFill/>
                    </a:lnR>
                    <a:lnT>
                      <a:noFill/>
                    </a:lnT>
                    <a:lnB>
                      <a:noFill/>
                    </a:lnB>
                    <a:solidFill>
                      <a:srgbClr val="F7CBAC"/>
                    </a:solidFill>
                  </a:tcPr>
                </a:tc>
                <a:tc>
                  <a:txBody>
                    <a:bodyPr/>
                    <a:lstStyle/>
                    <a:p>
                      <a:pPr>
                        <a:lnSpc>
                          <a:spcPct val="115000"/>
                        </a:lnSpc>
                        <a:spcAft>
                          <a:spcPts val="0"/>
                        </a:spcAft>
                      </a:pPr>
                      <a:r>
                        <a:rPr lang="fr-FR" sz="1300" dirty="0">
                          <a:latin typeface="+mn-lt"/>
                        </a:rPr>
                        <a:t>Transparence de la réglementation régissant les services </a:t>
                      </a:r>
                    </a:p>
                    <a:p>
                      <a:pPr>
                        <a:lnSpc>
                          <a:spcPct val="115000"/>
                        </a:lnSpc>
                        <a:spcAft>
                          <a:spcPts val="0"/>
                        </a:spcAft>
                      </a:pPr>
                      <a:r>
                        <a:rPr lang="fr-FR" sz="1300" dirty="0">
                          <a:latin typeface="+mn-lt"/>
                        </a:rPr>
                        <a:t>Reconnaissance mutuelle des normes, des licences et des certifications des prestataires de services </a:t>
                      </a:r>
                    </a:p>
                    <a:p>
                      <a:pPr>
                        <a:lnSpc>
                          <a:spcPct val="115000"/>
                        </a:lnSpc>
                        <a:spcAft>
                          <a:spcPts val="0"/>
                        </a:spcAft>
                      </a:pPr>
                      <a:r>
                        <a:rPr lang="fr-FR" sz="1300" dirty="0">
                          <a:latin typeface="+mn-lt"/>
                        </a:rPr>
                        <a:t>Libéralisation progressive des secteurs des services </a:t>
                      </a:r>
                    </a:p>
                    <a:p>
                      <a:pPr>
                        <a:lnSpc>
                          <a:spcPct val="115000"/>
                        </a:lnSpc>
                        <a:spcAft>
                          <a:spcPts val="0"/>
                        </a:spcAft>
                      </a:pPr>
                      <a:r>
                        <a:rPr lang="fr-FR" sz="1300" dirty="0">
                          <a:latin typeface="+mn-lt"/>
                        </a:rPr>
                        <a:t>Obligation d’assurer aux prestataires de services étrangers un traitement qui ne soit pas moins favorable que celui accordé aux prestataires nationaux dans les secteurs libéralisés </a:t>
                      </a:r>
                    </a:p>
                    <a:p>
                      <a:pPr>
                        <a:lnSpc>
                          <a:spcPct val="115000"/>
                        </a:lnSpc>
                        <a:spcAft>
                          <a:spcPts val="0"/>
                        </a:spcAft>
                      </a:pPr>
                      <a:r>
                        <a:rPr lang="fr-FR" sz="1300" dirty="0">
                          <a:latin typeface="+mn-lt"/>
                        </a:rPr>
                        <a:t>Exceptions générales et exceptions relatives à la sécurité</a:t>
                      </a:r>
                      <a:endParaRPr lang="en-GB" sz="1300" dirty="0">
                        <a:solidFill>
                          <a:srgbClr val="000000"/>
                        </a:solidFill>
                        <a:effectLst/>
                        <a:latin typeface="+mn-lt"/>
                        <a:ea typeface="Arial" panose="020B0604020202020204" pitchFamily="34" charset="0"/>
                      </a:endParaRPr>
                    </a:p>
                  </a:txBody>
                  <a:tcPr marL="64401" marR="64401" marT="0" marB="0">
                    <a:lnL>
                      <a:noFill/>
                    </a:lnL>
                    <a:lnR>
                      <a:noFill/>
                    </a:lnR>
                    <a:lnT>
                      <a:noFill/>
                    </a:lnT>
                    <a:lnB>
                      <a:noFill/>
                    </a:lnB>
                    <a:solidFill>
                      <a:srgbClr val="FBE5D5"/>
                    </a:solidFill>
                  </a:tcPr>
                </a:tc>
                <a:extLst>
                  <a:ext uri="{0D108BD9-81ED-4DB2-BD59-A6C34878D82A}">
                    <a16:rowId xmlns:a16="http://schemas.microsoft.com/office/drawing/2014/main" val="880160400"/>
                  </a:ext>
                </a:extLst>
              </a:tr>
              <a:tr h="505527">
                <a:tc vMerge="1">
                  <a:txBody>
                    <a:bodyPr/>
                    <a:lstStyle/>
                    <a:p>
                      <a:endParaRPr lang="en-GB"/>
                    </a:p>
                  </a:txBody>
                  <a:tcPr/>
                </a:tc>
                <a:tc>
                  <a:txBody>
                    <a:bodyPr/>
                    <a:lstStyle/>
                    <a:p>
                      <a:pPr marL="0" algn="l" defTabSz="914400" rtl="0" eaLnBrk="1" latinLnBrk="0" hangingPunct="1">
                        <a:lnSpc>
                          <a:spcPct val="115000"/>
                        </a:lnSpc>
                        <a:spcAft>
                          <a:spcPts val="0"/>
                        </a:spcAft>
                      </a:pPr>
                      <a:r>
                        <a:rPr lang="fr-FR" sz="1400" b="1" kern="1200" dirty="0">
                          <a:solidFill>
                            <a:srgbClr val="000000"/>
                          </a:solidFill>
                          <a:effectLst/>
                          <a:latin typeface="+mn-lt"/>
                          <a:ea typeface="+mn-ea"/>
                          <a:cs typeface="+mn-cs"/>
                        </a:rPr>
                        <a:t>Protocole relatif au règlement des différends</a:t>
                      </a:r>
                      <a:endParaRPr lang="en-GB" sz="1400" b="1" kern="1200" dirty="0">
                        <a:solidFill>
                          <a:srgbClr val="000000"/>
                        </a:solidFill>
                        <a:effectLst/>
                        <a:latin typeface="+mn-lt"/>
                        <a:ea typeface="+mn-ea"/>
                        <a:cs typeface="+mn-cs"/>
                      </a:endParaRPr>
                    </a:p>
                  </a:txBody>
                  <a:tcPr marL="64401" marR="64401" marT="0" marB="0" anchor="ctr">
                    <a:lnL>
                      <a:noFill/>
                    </a:lnL>
                    <a:lnR>
                      <a:noFill/>
                    </a:lnR>
                    <a:lnT>
                      <a:noFill/>
                    </a:lnT>
                    <a:lnB>
                      <a:noFill/>
                    </a:lnB>
                    <a:solidFill>
                      <a:srgbClr val="FFE599"/>
                    </a:solidFill>
                  </a:tcPr>
                </a:tc>
                <a:tc>
                  <a:txBody>
                    <a:bodyPr/>
                    <a:lstStyle/>
                    <a:p>
                      <a:pPr>
                        <a:lnSpc>
                          <a:spcPct val="115000"/>
                        </a:lnSpc>
                        <a:spcAft>
                          <a:spcPts val="0"/>
                        </a:spcAft>
                      </a:pPr>
                      <a:r>
                        <a:rPr lang="fr-FR" sz="1300" dirty="0">
                          <a:latin typeface="+mn-lt"/>
                        </a:rPr>
                        <a:t>Règles et procédures régissant le règlement des différends dans la Zone de libre-échange continentale africaine</a:t>
                      </a:r>
                      <a:endParaRPr lang="en-GB" sz="1300" dirty="0">
                        <a:solidFill>
                          <a:srgbClr val="000000"/>
                        </a:solidFill>
                        <a:effectLst/>
                        <a:latin typeface="+mn-lt"/>
                        <a:ea typeface="Arial" panose="020B0604020202020204" pitchFamily="34" charset="0"/>
                      </a:endParaRPr>
                    </a:p>
                  </a:txBody>
                  <a:tcPr marL="64401" marR="64401" marT="0" marB="0">
                    <a:lnL>
                      <a:noFill/>
                    </a:lnL>
                    <a:lnR>
                      <a:noFill/>
                    </a:lnR>
                    <a:lnT>
                      <a:noFill/>
                    </a:lnT>
                    <a:lnB>
                      <a:noFill/>
                    </a:lnB>
                    <a:solidFill>
                      <a:srgbClr val="FFF2CC"/>
                    </a:solidFill>
                  </a:tcPr>
                </a:tc>
                <a:extLst>
                  <a:ext uri="{0D108BD9-81ED-4DB2-BD59-A6C34878D82A}">
                    <a16:rowId xmlns:a16="http://schemas.microsoft.com/office/drawing/2014/main" val="385725916"/>
                  </a:ext>
                </a:extLst>
              </a:tr>
              <a:tr h="1354922">
                <a:tc vMerge="1">
                  <a:txBody>
                    <a:bodyPr/>
                    <a:lstStyle/>
                    <a:p>
                      <a:endParaRPr lang="en-GB"/>
                    </a:p>
                  </a:txBody>
                  <a:tcPr/>
                </a:tc>
                <a:tc>
                  <a:txBody>
                    <a:bodyPr/>
                    <a:lstStyle/>
                    <a:p>
                      <a:pPr marL="0" algn="l" defTabSz="914400" rtl="0" eaLnBrk="1" latinLnBrk="0" hangingPunct="1">
                        <a:lnSpc>
                          <a:spcPct val="115000"/>
                        </a:lnSpc>
                        <a:spcAft>
                          <a:spcPts val="0"/>
                        </a:spcAft>
                      </a:pPr>
                      <a:r>
                        <a:rPr lang="en-GB" sz="1400" b="1" kern="1200" dirty="0">
                          <a:solidFill>
                            <a:srgbClr val="000000"/>
                          </a:solidFill>
                          <a:effectLst/>
                          <a:latin typeface="+mn-lt"/>
                          <a:ea typeface="+mn-ea"/>
                          <a:cs typeface="+mn-cs"/>
                        </a:rPr>
                        <a:t>N</a:t>
                      </a:r>
                      <a:r>
                        <a:rPr lang="fr-FR" sz="1400" b="1" kern="1200" noProof="0" dirty="0" err="1">
                          <a:solidFill>
                            <a:srgbClr val="000000"/>
                          </a:solidFill>
                          <a:effectLst/>
                          <a:latin typeface="+mn-lt"/>
                          <a:ea typeface="+mn-ea"/>
                          <a:cs typeface="+mn-cs"/>
                        </a:rPr>
                        <a:t>égociations</a:t>
                      </a:r>
                      <a:r>
                        <a:rPr lang="fr-FR" sz="1400" b="1" kern="1200" dirty="0">
                          <a:solidFill>
                            <a:srgbClr val="000000"/>
                          </a:solidFill>
                          <a:effectLst/>
                          <a:latin typeface="+mn-lt"/>
                          <a:ea typeface="+mn-ea"/>
                          <a:cs typeface="+mn-cs"/>
                        </a:rPr>
                        <a:t> des questions de la phase 2</a:t>
                      </a:r>
                      <a:endParaRPr lang="en-GB" sz="1400" b="1" kern="1200" dirty="0">
                        <a:solidFill>
                          <a:srgbClr val="000000"/>
                        </a:solidFill>
                        <a:effectLst/>
                        <a:latin typeface="+mn-lt"/>
                        <a:ea typeface="+mn-ea"/>
                        <a:cs typeface="+mn-cs"/>
                      </a:endParaRPr>
                    </a:p>
                    <a:p>
                      <a:pPr marL="0" algn="l" defTabSz="914400" rtl="0" eaLnBrk="1" latinLnBrk="0" hangingPunct="1">
                        <a:lnSpc>
                          <a:spcPct val="115000"/>
                        </a:lnSpc>
                        <a:spcAft>
                          <a:spcPts val="0"/>
                        </a:spcAft>
                      </a:pPr>
                      <a:endParaRPr lang="en-GB" sz="1400" b="1" kern="1200" dirty="0">
                        <a:solidFill>
                          <a:srgbClr val="000000"/>
                        </a:solidFill>
                        <a:effectLst/>
                        <a:latin typeface="+mn-lt"/>
                        <a:ea typeface="+mn-ea"/>
                        <a:cs typeface="+mn-cs"/>
                      </a:endParaRPr>
                    </a:p>
                  </a:txBody>
                  <a:tcPr marL="64401" marR="64401" marT="0" marB="0" anchor="ctr">
                    <a:lnL>
                      <a:noFill/>
                    </a:lnL>
                    <a:lnR>
                      <a:noFill/>
                    </a:lnR>
                    <a:lnT>
                      <a:noFill/>
                    </a:lnT>
                    <a:lnB w="12700" cap="flat" cmpd="sng" algn="ctr">
                      <a:solidFill>
                        <a:srgbClr val="000000"/>
                      </a:solidFill>
                      <a:prstDash val="solid"/>
                      <a:round/>
                      <a:headEnd type="none" w="med" len="med"/>
                      <a:tailEnd type="none" w="med" len="med"/>
                    </a:lnB>
                    <a:solidFill>
                      <a:srgbClr val="DBCAE0"/>
                    </a:solidFill>
                  </a:tcPr>
                </a:tc>
                <a:tc>
                  <a:txBody>
                    <a:bodyPr/>
                    <a:lstStyle/>
                    <a:p>
                      <a:pPr>
                        <a:lnSpc>
                          <a:spcPct val="115000"/>
                        </a:lnSpc>
                        <a:spcAft>
                          <a:spcPts val="0"/>
                        </a:spcAft>
                      </a:pPr>
                      <a:r>
                        <a:rPr lang="fr-FR" sz="1300" dirty="0">
                          <a:latin typeface="+mn-lt"/>
                        </a:rPr>
                        <a:t>Droits de la propriété intellectuelle </a:t>
                      </a:r>
                    </a:p>
                    <a:p>
                      <a:pPr>
                        <a:lnSpc>
                          <a:spcPct val="115000"/>
                        </a:lnSpc>
                        <a:spcAft>
                          <a:spcPts val="0"/>
                        </a:spcAft>
                      </a:pPr>
                      <a:r>
                        <a:rPr lang="fr-FR" sz="1300" dirty="0">
                          <a:latin typeface="+mn-lt"/>
                        </a:rPr>
                        <a:t>Investissement </a:t>
                      </a:r>
                    </a:p>
                    <a:p>
                      <a:pPr>
                        <a:lnSpc>
                          <a:spcPct val="115000"/>
                        </a:lnSpc>
                        <a:spcAft>
                          <a:spcPts val="0"/>
                        </a:spcAft>
                      </a:pPr>
                      <a:r>
                        <a:rPr lang="fr-FR" sz="1300" dirty="0">
                          <a:latin typeface="+mn-lt"/>
                        </a:rPr>
                        <a:t>Politiques de concurrence</a:t>
                      </a:r>
                      <a:endParaRPr lang="en-GB" sz="1300" dirty="0">
                        <a:solidFill>
                          <a:srgbClr val="000000"/>
                        </a:solidFill>
                        <a:effectLst/>
                        <a:latin typeface="+mn-lt"/>
                        <a:ea typeface="Calibri" panose="020F0502020204030204" pitchFamily="34" charset="0"/>
                      </a:endParaRPr>
                    </a:p>
                    <a:p>
                      <a:pPr marL="0" algn="l" defTabSz="914400" rtl="0" eaLnBrk="1" latinLnBrk="0" hangingPunct="1">
                        <a:lnSpc>
                          <a:spcPct val="115000"/>
                        </a:lnSpc>
                        <a:spcAft>
                          <a:spcPts val="0"/>
                        </a:spcAft>
                      </a:pPr>
                      <a:r>
                        <a:rPr lang="fr-FR" sz="1300" kern="1200" noProof="0" dirty="0">
                          <a:solidFill>
                            <a:schemeClr val="tx1"/>
                          </a:solidFill>
                          <a:latin typeface="+mn-lt"/>
                          <a:ea typeface="+mn-ea"/>
                          <a:cs typeface="+mn-cs"/>
                        </a:rPr>
                        <a:t>Commerce numérique</a:t>
                      </a:r>
                    </a:p>
                    <a:p>
                      <a:pPr marL="0" algn="l" defTabSz="914400" rtl="0" eaLnBrk="1" latinLnBrk="0" hangingPunct="1">
                        <a:lnSpc>
                          <a:spcPct val="115000"/>
                        </a:lnSpc>
                        <a:spcAft>
                          <a:spcPts val="0"/>
                        </a:spcAft>
                      </a:pPr>
                      <a:r>
                        <a:rPr lang="en-GB" sz="1300" dirty="0">
                          <a:solidFill>
                            <a:srgbClr val="000000"/>
                          </a:solidFill>
                          <a:effectLst/>
                          <a:latin typeface="+mn-lt"/>
                          <a:ea typeface="Arial" panose="020B0604020202020204" pitchFamily="34" charset="0"/>
                        </a:rPr>
                        <a:t>Femmes et </a:t>
                      </a:r>
                      <a:r>
                        <a:rPr lang="en-GB" sz="1300" dirty="0" err="1">
                          <a:solidFill>
                            <a:srgbClr val="000000"/>
                          </a:solidFill>
                          <a:effectLst/>
                          <a:latin typeface="+mn-lt"/>
                          <a:ea typeface="Arial" panose="020B0604020202020204" pitchFamily="34" charset="0"/>
                        </a:rPr>
                        <a:t>jeunes</a:t>
                      </a:r>
                      <a:r>
                        <a:rPr lang="en-GB" sz="1300" dirty="0">
                          <a:solidFill>
                            <a:srgbClr val="000000"/>
                          </a:solidFill>
                          <a:effectLst/>
                          <a:latin typeface="+mn-lt"/>
                          <a:ea typeface="Arial" panose="020B0604020202020204" pitchFamily="34" charset="0"/>
                        </a:rPr>
                        <a:t> dans le commerce</a:t>
                      </a:r>
                    </a:p>
                  </a:txBody>
                  <a:tcPr marL="64401" marR="64401" marT="0" marB="0">
                    <a:lnL>
                      <a:noFill/>
                    </a:lnL>
                    <a:lnR>
                      <a:noFill/>
                    </a:lnR>
                    <a:lnT>
                      <a:noFill/>
                    </a:lnT>
                    <a:lnB w="12700" cap="flat" cmpd="sng" algn="ctr">
                      <a:solidFill>
                        <a:srgbClr val="000000"/>
                      </a:solidFill>
                      <a:prstDash val="solid"/>
                      <a:round/>
                      <a:headEnd type="none" w="med" len="med"/>
                      <a:tailEnd type="none" w="med" len="med"/>
                    </a:lnB>
                    <a:solidFill>
                      <a:srgbClr val="E9E0EC"/>
                    </a:solidFill>
                  </a:tcPr>
                </a:tc>
                <a:extLst>
                  <a:ext uri="{0D108BD9-81ED-4DB2-BD59-A6C34878D82A}">
                    <a16:rowId xmlns:a16="http://schemas.microsoft.com/office/drawing/2014/main" val="3407774839"/>
                  </a:ext>
                </a:extLst>
              </a:tr>
            </a:tbl>
          </a:graphicData>
        </a:graphic>
      </p:graphicFrame>
    </p:spTree>
    <p:extLst>
      <p:ext uri="{BB962C8B-B14F-4D97-AF65-F5344CB8AC3E}">
        <p14:creationId xmlns:p14="http://schemas.microsoft.com/office/powerpoint/2010/main" val="245963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66675" y="73104"/>
            <a:ext cx="1198245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fr-FR" sz="3200" b="1" dirty="0"/>
              <a:t>Les Cinq instruments d’opérationnalisation de la </a:t>
            </a:r>
            <a:r>
              <a:rPr lang="fr-FR" sz="3200" b="1" dirty="0" err="1"/>
              <a:t>ZLECAf</a:t>
            </a:r>
            <a:endParaRPr lang="en-US" sz="3200" b="1" dirty="0"/>
          </a:p>
        </p:txBody>
      </p:sp>
      <p:grpSp>
        <p:nvGrpSpPr>
          <p:cNvPr id="3" name="Group 2">
            <a:extLst>
              <a:ext uri="{FF2B5EF4-FFF2-40B4-BE49-F238E27FC236}">
                <a16:creationId xmlns:a16="http://schemas.microsoft.com/office/drawing/2014/main" id="{702DD7F1-99E7-4E8C-AD01-D4853D1C916B}"/>
              </a:ext>
            </a:extLst>
          </p:cNvPr>
          <p:cNvGrpSpPr/>
          <p:nvPr/>
        </p:nvGrpSpPr>
        <p:grpSpPr>
          <a:xfrm>
            <a:off x="376620" y="2003578"/>
            <a:ext cx="11362560" cy="4543704"/>
            <a:chOff x="988469" y="1921569"/>
            <a:chExt cx="10370599" cy="4147035"/>
          </a:xfrm>
        </p:grpSpPr>
        <p:grpSp>
          <p:nvGrpSpPr>
            <p:cNvPr id="11" name="Group 10">
              <a:extLst>
                <a:ext uri="{FF2B5EF4-FFF2-40B4-BE49-F238E27FC236}">
                  <a16:creationId xmlns:a16="http://schemas.microsoft.com/office/drawing/2014/main" id="{787D9542-CFE0-4EDF-9D36-2BD9EFD9B48B}"/>
                </a:ext>
              </a:extLst>
            </p:cNvPr>
            <p:cNvGrpSpPr/>
            <p:nvPr/>
          </p:nvGrpSpPr>
          <p:grpSpPr>
            <a:xfrm>
              <a:off x="1021893" y="1921569"/>
              <a:ext cx="1679326" cy="1680926"/>
              <a:chOff x="9007475" y="4872038"/>
              <a:chExt cx="1665288" cy="1666875"/>
            </a:xfrm>
            <a:solidFill>
              <a:schemeClr val="tx1">
                <a:lumMod val="75000"/>
                <a:lumOff val="25000"/>
              </a:schemeClr>
            </a:solidFill>
            <a:effectLst>
              <a:outerShdw blurRad="165100" dist="63500" dir="2700000" algn="ctr" rotWithShape="0">
                <a:srgbClr val="000000">
                  <a:alpha val="31000"/>
                </a:srgbClr>
              </a:outerShdw>
            </a:effectLst>
          </p:grpSpPr>
          <p:sp>
            <p:nvSpPr>
              <p:cNvPr id="42" name="Freeform 5">
                <a:extLst>
                  <a:ext uri="{FF2B5EF4-FFF2-40B4-BE49-F238E27FC236}">
                    <a16:creationId xmlns:a16="http://schemas.microsoft.com/office/drawing/2014/main" id="{62D120B1-0455-4E2D-A694-CE1E0BFC5EC4}"/>
                  </a:ext>
                </a:extLst>
              </p:cNvPr>
              <p:cNvSpPr>
                <a:spLocks noEditPoints="1"/>
              </p:cNvSpPr>
              <p:nvPr/>
            </p:nvSpPr>
            <p:spPr bwMode="auto">
              <a:xfrm>
                <a:off x="9007475" y="4872038"/>
                <a:ext cx="1665288" cy="1666875"/>
              </a:xfrm>
              <a:custGeom>
                <a:avLst/>
                <a:gdLst>
                  <a:gd name="T0" fmla="*/ 220 w 440"/>
                  <a:gd name="T1" fmla="*/ 0 h 440"/>
                  <a:gd name="T2" fmla="*/ 0 w 440"/>
                  <a:gd name="T3" fmla="*/ 220 h 440"/>
                  <a:gd name="T4" fmla="*/ 220 w 440"/>
                  <a:gd name="T5" fmla="*/ 440 h 440"/>
                  <a:gd name="T6" fmla="*/ 440 w 440"/>
                  <a:gd name="T7" fmla="*/ 220 h 440"/>
                  <a:gd name="T8" fmla="*/ 220 w 440"/>
                  <a:gd name="T9" fmla="*/ 0 h 440"/>
                  <a:gd name="T10" fmla="*/ 220 w 440"/>
                  <a:gd name="T11" fmla="*/ 384 h 440"/>
                  <a:gd name="T12" fmla="*/ 55 w 440"/>
                  <a:gd name="T13" fmla="*/ 220 h 440"/>
                  <a:gd name="T14" fmla="*/ 220 w 440"/>
                  <a:gd name="T15" fmla="*/ 55 h 440"/>
                  <a:gd name="T16" fmla="*/ 385 w 440"/>
                  <a:gd name="T17" fmla="*/ 220 h 440"/>
                  <a:gd name="T18" fmla="*/ 220 w 440"/>
                  <a:gd name="T19" fmla="*/ 38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220" y="0"/>
                    </a:moveTo>
                    <a:cubicBezTo>
                      <a:pt x="98" y="0"/>
                      <a:pt x="0" y="98"/>
                      <a:pt x="0" y="220"/>
                    </a:cubicBezTo>
                    <a:cubicBezTo>
                      <a:pt x="0" y="341"/>
                      <a:pt x="98" y="440"/>
                      <a:pt x="220" y="440"/>
                    </a:cubicBezTo>
                    <a:cubicBezTo>
                      <a:pt x="341" y="440"/>
                      <a:pt x="440" y="341"/>
                      <a:pt x="440" y="220"/>
                    </a:cubicBezTo>
                    <a:cubicBezTo>
                      <a:pt x="440" y="98"/>
                      <a:pt x="341" y="0"/>
                      <a:pt x="220" y="0"/>
                    </a:cubicBezTo>
                    <a:close/>
                    <a:moveTo>
                      <a:pt x="220" y="384"/>
                    </a:moveTo>
                    <a:cubicBezTo>
                      <a:pt x="129" y="384"/>
                      <a:pt x="55" y="311"/>
                      <a:pt x="55" y="220"/>
                    </a:cubicBezTo>
                    <a:cubicBezTo>
                      <a:pt x="55" y="129"/>
                      <a:pt x="129" y="55"/>
                      <a:pt x="220" y="55"/>
                    </a:cubicBezTo>
                    <a:cubicBezTo>
                      <a:pt x="311" y="55"/>
                      <a:pt x="385" y="129"/>
                      <a:pt x="385" y="220"/>
                    </a:cubicBezTo>
                    <a:cubicBezTo>
                      <a:pt x="385" y="311"/>
                      <a:pt x="311" y="384"/>
                      <a:pt x="220" y="384"/>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ru-UA"/>
              </a:p>
            </p:txBody>
          </p:sp>
          <p:sp>
            <p:nvSpPr>
              <p:cNvPr id="43" name="Freeform 6">
                <a:extLst>
                  <a:ext uri="{FF2B5EF4-FFF2-40B4-BE49-F238E27FC236}">
                    <a16:creationId xmlns:a16="http://schemas.microsoft.com/office/drawing/2014/main" id="{4A75CA6C-587B-4D23-9923-7F0DFC8DCA81}"/>
                  </a:ext>
                </a:extLst>
              </p:cNvPr>
              <p:cNvSpPr>
                <a:spLocks/>
              </p:cNvSpPr>
              <p:nvPr/>
            </p:nvSpPr>
            <p:spPr bwMode="auto">
              <a:xfrm>
                <a:off x="9007475" y="4872038"/>
                <a:ext cx="1339850" cy="1508125"/>
              </a:xfrm>
              <a:custGeom>
                <a:avLst/>
                <a:gdLst>
                  <a:gd name="T0" fmla="*/ 5 w 354"/>
                  <a:gd name="T1" fmla="*/ 224 h 398"/>
                  <a:gd name="T2" fmla="*/ 225 w 354"/>
                  <a:gd name="T3" fmla="*/ 4 h 398"/>
                  <a:gd name="T4" fmla="*/ 354 w 354"/>
                  <a:gd name="T5" fmla="*/ 46 h 398"/>
                  <a:gd name="T6" fmla="*/ 220 w 354"/>
                  <a:gd name="T7" fmla="*/ 0 h 398"/>
                  <a:gd name="T8" fmla="*/ 0 w 354"/>
                  <a:gd name="T9" fmla="*/ 220 h 398"/>
                  <a:gd name="T10" fmla="*/ 91 w 354"/>
                  <a:gd name="T11" fmla="*/ 398 h 398"/>
                  <a:gd name="T12" fmla="*/ 5 w 354"/>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354" h="398">
                    <a:moveTo>
                      <a:pt x="5" y="224"/>
                    </a:moveTo>
                    <a:cubicBezTo>
                      <a:pt x="5" y="102"/>
                      <a:pt x="104" y="4"/>
                      <a:pt x="225" y="4"/>
                    </a:cubicBezTo>
                    <a:cubicBezTo>
                      <a:pt x="273" y="4"/>
                      <a:pt x="318" y="19"/>
                      <a:pt x="354" y="46"/>
                    </a:cubicBezTo>
                    <a:cubicBezTo>
                      <a:pt x="317" y="17"/>
                      <a:pt x="270" y="0"/>
                      <a:pt x="220" y="0"/>
                    </a:cubicBezTo>
                    <a:cubicBezTo>
                      <a:pt x="98" y="0"/>
                      <a:pt x="0" y="98"/>
                      <a:pt x="0" y="220"/>
                    </a:cubicBezTo>
                    <a:cubicBezTo>
                      <a:pt x="0" y="293"/>
                      <a:pt x="36" y="358"/>
                      <a:pt x="91" y="398"/>
                    </a:cubicBezTo>
                    <a:cubicBezTo>
                      <a:pt x="39" y="358"/>
                      <a:pt x="5" y="294"/>
                      <a:pt x="5" y="224"/>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ru-UA"/>
              </a:p>
            </p:txBody>
          </p:sp>
          <p:sp>
            <p:nvSpPr>
              <p:cNvPr id="44" name="Freeform 7">
                <a:extLst>
                  <a:ext uri="{FF2B5EF4-FFF2-40B4-BE49-F238E27FC236}">
                    <a16:creationId xmlns:a16="http://schemas.microsoft.com/office/drawing/2014/main" id="{F0720B78-AE16-4E70-80B8-2B5A119A5E4D}"/>
                  </a:ext>
                </a:extLst>
              </p:cNvPr>
              <p:cNvSpPr>
                <a:spLocks/>
              </p:cNvSpPr>
              <p:nvPr/>
            </p:nvSpPr>
            <p:spPr bwMode="auto">
              <a:xfrm>
                <a:off x="9475788" y="5213351"/>
                <a:ext cx="1008063" cy="1128713"/>
              </a:xfrm>
              <a:custGeom>
                <a:avLst/>
                <a:gdLst>
                  <a:gd name="T0" fmla="*/ 197 w 266"/>
                  <a:gd name="T1" fmla="*/ 0 h 298"/>
                  <a:gd name="T2" fmla="*/ 261 w 266"/>
                  <a:gd name="T3" fmla="*/ 130 h 298"/>
                  <a:gd name="T4" fmla="*/ 96 w 266"/>
                  <a:gd name="T5" fmla="*/ 294 h 298"/>
                  <a:gd name="T6" fmla="*/ 0 w 266"/>
                  <a:gd name="T7" fmla="*/ 264 h 298"/>
                  <a:gd name="T8" fmla="*/ 101 w 266"/>
                  <a:gd name="T9" fmla="*/ 298 h 298"/>
                  <a:gd name="T10" fmla="*/ 266 w 266"/>
                  <a:gd name="T11" fmla="*/ 134 h 298"/>
                  <a:gd name="T12" fmla="*/ 197 w 266"/>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266" h="298">
                    <a:moveTo>
                      <a:pt x="197" y="0"/>
                    </a:moveTo>
                    <a:cubicBezTo>
                      <a:pt x="236" y="30"/>
                      <a:pt x="261" y="77"/>
                      <a:pt x="261" y="130"/>
                    </a:cubicBezTo>
                    <a:cubicBezTo>
                      <a:pt x="261" y="221"/>
                      <a:pt x="187" y="294"/>
                      <a:pt x="96" y="294"/>
                    </a:cubicBezTo>
                    <a:cubicBezTo>
                      <a:pt x="60" y="294"/>
                      <a:pt x="27" y="283"/>
                      <a:pt x="0" y="264"/>
                    </a:cubicBezTo>
                    <a:cubicBezTo>
                      <a:pt x="28" y="285"/>
                      <a:pt x="63" y="298"/>
                      <a:pt x="101" y="298"/>
                    </a:cubicBezTo>
                    <a:cubicBezTo>
                      <a:pt x="192" y="298"/>
                      <a:pt x="266" y="225"/>
                      <a:pt x="266" y="134"/>
                    </a:cubicBezTo>
                    <a:cubicBezTo>
                      <a:pt x="266" y="79"/>
                      <a:pt x="239" y="30"/>
                      <a:pt x="197" y="0"/>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ru-UA"/>
              </a:p>
            </p:txBody>
          </p:sp>
        </p:grpSp>
        <p:grpSp>
          <p:nvGrpSpPr>
            <p:cNvPr id="12" name="Group 11">
              <a:extLst>
                <a:ext uri="{FF2B5EF4-FFF2-40B4-BE49-F238E27FC236}">
                  <a16:creationId xmlns:a16="http://schemas.microsoft.com/office/drawing/2014/main" id="{DDCBD7DE-029D-44AF-B330-B06615302796}"/>
                </a:ext>
              </a:extLst>
            </p:cNvPr>
            <p:cNvGrpSpPr/>
            <p:nvPr/>
          </p:nvGrpSpPr>
          <p:grpSpPr>
            <a:xfrm>
              <a:off x="3173480" y="1921569"/>
              <a:ext cx="1679326" cy="1680926"/>
              <a:chOff x="9007475" y="4872038"/>
              <a:chExt cx="1665288" cy="1666875"/>
            </a:xfrm>
            <a:effectLst>
              <a:outerShdw blurRad="165100" dist="63500" dir="2700000" algn="ctr" rotWithShape="0">
                <a:srgbClr val="000000">
                  <a:alpha val="31000"/>
                </a:srgbClr>
              </a:outerShdw>
            </a:effectLst>
          </p:grpSpPr>
          <p:sp>
            <p:nvSpPr>
              <p:cNvPr id="39" name="Freeform 5">
                <a:extLst>
                  <a:ext uri="{FF2B5EF4-FFF2-40B4-BE49-F238E27FC236}">
                    <a16:creationId xmlns:a16="http://schemas.microsoft.com/office/drawing/2014/main" id="{6EEDA6CA-EB07-4239-BAF9-51CE5FC76735}"/>
                  </a:ext>
                </a:extLst>
              </p:cNvPr>
              <p:cNvSpPr>
                <a:spLocks noEditPoints="1"/>
              </p:cNvSpPr>
              <p:nvPr/>
            </p:nvSpPr>
            <p:spPr bwMode="auto">
              <a:xfrm>
                <a:off x="9007475" y="4872038"/>
                <a:ext cx="1665288" cy="1666875"/>
              </a:xfrm>
              <a:custGeom>
                <a:avLst/>
                <a:gdLst>
                  <a:gd name="T0" fmla="*/ 220 w 440"/>
                  <a:gd name="T1" fmla="*/ 0 h 440"/>
                  <a:gd name="T2" fmla="*/ 0 w 440"/>
                  <a:gd name="T3" fmla="*/ 220 h 440"/>
                  <a:gd name="T4" fmla="*/ 220 w 440"/>
                  <a:gd name="T5" fmla="*/ 440 h 440"/>
                  <a:gd name="T6" fmla="*/ 440 w 440"/>
                  <a:gd name="T7" fmla="*/ 220 h 440"/>
                  <a:gd name="T8" fmla="*/ 220 w 440"/>
                  <a:gd name="T9" fmla="*/ 0 h 440"/>
                  <a:gd name="T10" fmla="*/ 220 w 440"/>
                  <a:gd name="T11" fmla="*/ 384 h 440"/>
                  <a:gd name="T12" fmla="*/ 55 w 440"/>
                  <a:gd name="T13" fmla="*/ 220 h 440"/>
                  <a:gd name="T14" fmla="*/ 220 w 440"/>
                  <a:gd name="T15" fmla="*/ 55 h 440"/>
                  <a:gd name="T16" fmla="*/ 385 w 440"/>
                  <a:gd name="T17" fmla="*/ 220 h 440"/>
                  <a:gd name="T18" fmla="*/ 220 w 440"/>
                  <a:gd name="T19" fmla="*/ 38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220" y="0"/>
                    </a:moveTo>
                    <a:cubicBezTo>
                      <a:pt x="98" y="0"/>
                      <a:pt x="0" y="98"/>
                      <a:pt x="0" y="220"/>
                    </a:cubicBezTo>
                    <a:cubicBezTo>
                      <a:pt x="0" y="341"/>
                      <a:pt x="98" y="440"/>
                      <a:pt x="220" y="440"/>
                    </a:cubicBezTo>
                    <a:cubicBezTo>
                      <a:pt x="341" y="440"/>
                      <a:pt x="440" y="341"/>
                      <a:pt x="440" y="220"/>
                    </a:cubicBezTo>
                    <a:cubicBezTo>
                      <a:pt x="440" y="98"/>
                      <a:pt x="341" y="0"/>
                      <a:pt x="220" y="0"/>
                    </a:cubicBezTo>
                    <a:close/>
                    <a:moveTo>
                      <a:pt x="220" y="384"/>
                    </a:moveTo>
                    <a:cubicBezTo>
                      <a:pt x="129" y="384"/>
                      <a:pt x="55" y="311"/>
                      <a:pt x="55" y="220"/>
                    </a:cubicBezTo>
                    <a:cubicBezTo>
                      <a:pt x="55" y="129"/>
                      <a:pt x="129" y="55"/>
                      <a:pt x="220" y="55"/>
                    </a:cubicBezTo>
                    <a:cubicBezTo>
                      <a:pt x="311" y="55"/>
                      <a:pt x="385" y="129"/>
                      <a:pt x="385" y="220"/>
                    </a:cubicBezTo>
                    <a:cubicBezTo>
                      <a:pt x="385" y="311"/>
                      <a:pt x="311" y="384"/>
                      <a:pt x="220" y="384"/>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UA"/>
              </a:p>
            </p:txBody>
          </p:sp>
          <p:sp>
            <p:nvSpPr>
              <p:cNvPr id="40" name="Freeform 6">
                <a:extLst>
                  <a:ext uri="{FF2B5EF4-FFF2-40B4-BE49-F238E27FC236}">
                    <a16:creationId xmlns:a16="http://schemas.microsoft.com/office/drawing/2014/main" id="{FD3CFA5E-5DA9-4614-82D7-D680DE5EFA16}"/>
                  </a:ext>
                </a:extLst>
              </p:cNvPr>
              <p:cNvSpPr>
                <a:spLocks/>
              </p:cNvSpPr>
              <p:nvPr/>
            </p:nvSpPr>
            <p:spPr bwMode="auto">
              <a:xfrm>
                <a:off x="9007475" y="4872038"/>
                <a:ext cx="1339850" cy="1508125"/>
              </a:xfrm>
              <a:custGeom>
                <a:avLst/>
                <a:gdLst>
                  <a:gd name="T0" fmla="*/ 5 w 354"/>
                  <a:gd name="T1" fmla="*/ 224 h 398"/>
                  <a:gd name="T2" fmla="*/ 225 w 354"/>
                  <a:gd name="T3" fmla="*/ 4 h 398"/>
                  <a:gd name="T4" fmla="*/ 354 w 354"/>
                  <a:gd name="T5" fmla="*/ 46 h 398"/>
                  <a:gd name="T6" fmla="*/ 220 w 354"/>
                  <a:gd name="T7" fmla="*/ 0 h 398"/>
                  <a:gd name="T8" fmla="*/ 0 w 354"/>
                  <a:gd name="T9" fmla="*/ 220 h 398"/>
                  <a:gd name="T10" fmla="*/ 91 w 354"/>
                  <a:gd name="T11" fmla="*/ 398 h 398"/>
                  <a:gd name="T12" fmla="*/ 5 w 354"/>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354" h="398">
                    <a:moveTo>
                      <a:pt x="5" y="224"/>
                    </a:moveTo>
                    <a:cubicBezTo>
                      <a:pt x="5" y="102"/>
                      <a:pt x="104" y="4"/>
                      <a:pt x="225" y="4"/>
                    </a:cubicBezTo>
                    <a:cubicBezTo>
                      <a:pt x="273" y="4"/>
                      <a:pt x="318" y="19"/>
                      <a:pt x="354" y="46"/>
                    </a:cubicBezTo>
                    <a:cubicBezTo>
                      <a:pt x="317" y="17"/>
                      <a:pt x="270" y="0"/>
                      <a:pt x="220" y="0"/>
                    </a:cubicBezTo>
                    <a:cubicBezTo>
                      <a:pt x="98" y="0"/>
                      <a:pt x="0" y="98"/>
                      <a:pt x="0" y="220"/>
                    </a:cubicBezTo>
                    <a:cubicBezTo>
                      <a:pt x="0" y="293"/>
                      <a:pt x="36" y="358"/>
                      <a:pt x="91" y="398"/>
                    </a:cubicBezTo>
                    <a:cubicBezTo>
                      <a:pt x="39" y="358"/>
                      <a:pt x="5" y="294"/>
                      <a:pt x="5" y="224"/>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UA"/>
              </a:p>
            </p:txBody>
          </p:sp>
          <p:sp>
            <p:nvSpPr>
              <p:cNvPr id="41" name="Freeform 7">
                <a:extLst>
                  <a:ext uri="{FF2B5EF4-FFF2-40B4-BE49-F238E27FC236}">
                    <a16:creationId xmlns:a16="http://schemas.microsoft.com/office/drawing/2014/main" id="{F3E63622-886B-4F4E-B910-7D7C678C0B37}"/>
                  </a:ext>
                </a:extLst>
              </p:cNvPr>
              <p:cNvSpPr>
                <a:spLocks/>
              </p:cNvSpPr>
              <p:nvPr/>
            </p:nvSpPr>
            <p:spPr bwMode="auto">
              <a:xfrm>
                <a:off x="9475788" y="5213351"/>
                <a:ext cx="1008063" cy="1128713"/>
              </a:xfrm>
              <a:custGeom>
                <a:avLst/>
                <a:gdLst>
                  <a:gd name="T0" fmla="*/ 197 w 266"/>
                  <a:gd name="T1" fmla="*/ 0 h 298"/>
                  <a:gd name="T2" fmla="*/ 261 w 266"/>
                  <a:gd name="T3" fmla="*/ 130 h 298"/>
                  <a:gd name="T4" fmla="*/ 96 w 266"/>
                  <a:gd name="T5" fmla="*/ 294 h 298"/>
                  <a:gd name="T6" fmla="*/ 0 w 266"/>
                  <a:gd name="T7" fmla="*/ 264 h 298"/>
                  <a:gd name="T8" fmla="*/ 101 w 266"/>
                  <a:gd name="T9" fmla="*/ 298 h 298"/>
                  <a:gd name="T10" fmla="*/ 266 w 266"/>
                  <a:gd name="T11" fmla="*/ 134 h 298"/>
                  <a:gd name="T12" fmla="*/ 197 w 266"/>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266" h="298">
                    <a:moveTo>
                      <a:pt x="197" y="0"/>
                    </a:moveTo>
                    <a:cubicBezTo>
                      <a:pt x="236" y="30"/>
                      <a:pt x="261" y="77"/>
                      <a:pt x="261" y="130"/>
                    </a:cubicBezTo>
                    <a:cubicBezTo>
                      <a:pt x="261" y="221"/>
                      <a:pt x="187" y="294"/>
                      <a:pt x="96" y="294"/>
                    </a:cubicBezTo>
                    <a:cubicBezTo>
                      <a:pt x="60" y="294"/>
                      <a:pt x="27" y="283"/>
                      <a:pt x="0" y="264"/>
                    </a:cubicBezTo>
                    <a:cubicBezTo>
                      <a:pt x="28" y="285"/>
                      <a:pt x="63" y="298"/>
                      <a:pt x="101" y="298"/>
                    </a:cubicBezTo>
                    <a:cubicBezTo>
                      <a:pt x="192" y="298"/>
                      <a:pt x="266" y="225"/>
                      <a:pt x="266" y="134"/>
                    </a:cubicBezTo>
                    <a:cubicBezTo>
                      <a:pt x="266" y="79"/>
                      <a:pt x="239" y="30"/>
                      <a:pt x="197"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UA"/>
              </a:p>
            </p:txBody>
          </p:sp>
        </p:grpSp>
        <p:sp>
          <p:nvSpPr>
            <p:cNvPr id="13" name="Content Placeholder 2">
              <a:extLst>
                <a:ext uri="{FF2B5EF4-FFF2-40B4-BE49-F238E27FC236}">
                  <a16:creationId xmlns:a16="http://schemas.microsoft.com/office/drawing/2014/main" id="{ADB70526-A3A2-45EC-96DC-77617DDD15AE}"/>
                </a:ext>
              </a:extLst>
            </p:cNvPr>
            <p:cNvSpPr txBox="1">
              <a:spLocks/>
            </p:cNvSpPr>
            <p:nvPr/>
          </p:nvSpPr>
          <p:spPr>
            <a:xfrm>
              <a:off x="1000825" y="3880367"/>
              <a:ext cx="1700395" cy="181352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fr-FR" sz="1300" b="1" dirty="0">
                  <a:solidFill>
                    <a:schemeClr val="dk1"/>
                  </a:solidFill>
                  <a:latin typeface="+mn-lt"/>
                </a:rPr>
                <a:t>Les règles d’origine </a:t>
              </a:r>
              <a:endParaRPr lang="en-GB" sz="1300" b="1" dirty="0">
                <a:solidFill>
                  <a:schemeClr val="dk1"/>
                </a:solidFill>
                <a:latin typeface="+mn-lt"/>
              </a:endParaRPr>
            </a:p>
            <a:p>
              <a:pPr marL="0" indent="0" algn="ctr">
                <a:lnSpc>
                  <a:spcPct val="110000"/>
                </a:lnSpc>
                <a:spcBef>
                  <a:spcPts val="0"/>
                </a:spcBef>
                <a:buNone/>
              </a:pPr>
              <a:r>
                <a:rPr lang="fr-FR" sz="1300" dirty="0">
                  <a:latin typeface="+mn-lt"/>
                </a:rPr>
                <a:t>Détermine</a:t>
              </a:r>
              <a:r>
                <a:rPr lang="en-US" sz="1300" dirty="0">
                  <a:latin typeface="+mn-lt"/>
                </a:rPr>
                <a:t> </a:t>
              </a:r>
              <a:r>
                <a:rPr lang="fr-FR" sz="1300" dirty="0">
                  <a:latin typeface="+mn-lt"/>
                </a:rPr>
                <a:t>la nationalité "économique" des marchandises </a:t>
              </a:r>
              <a:r>
                <a:rPr lang="en-US" sz="1300" dirty="0">
                  <a:latin typeface="+mn-lt"/>
                </a:rPr>
                <a:t>”. </a:t>
              </a:r>
              <a:r>
                <a:rPr lang="fr-FR" sz="1300" dirty="0">
                  <a:latin typeface="+mn-lt"/>
                </a:rPr>
                <a:t>Dans le cadre de la </a:t>
              </a:r>
              <a:r>
                <a:rPr lang="fr-FR" sz="1300" dirty="0" err="1">
                  <a:latin typeface="+mn-lt"/>
                </a:rPr>
                <a:t>ZLECAf</a:t>
              </a:r>
              <a:r>
                <a:rPr lang="fr-FR" sz="1300" dirty="0">
                  <a:latin typeface="+mn-lt"/>
                </a:rPr>
                <a:t>,  les RO vont permettre d’identifier les produits qui peuvent bénéficier du traitement préférentiel prévu par la </a:t>
              </a:r>
              <a:r>
                <a:rPr lang="fr-FR" sz="1300" dirty="0" err="1">
                  <a:latin typeface="+mn-lt"/>
                </a:rPr>
                <a:t>ZLECAf</a:t>
              </a:r>
              <a:endParaRPr lang="en-GB" sz="1300" dirty="0">
                <a:latin typeface="+mn-lt"/>
              </a:endParaRPr>
            </a:p>
            <a:p>
              <a:pPr marL="0" indent="0" algn="ctr">
                <a:lnSpc>
                  <a:spcPct val="110000"/>
                </a:lnSpc>
                <a:spcBef>
                  <a:spcPts val="0"/>
                </a:spcBef>
                <a:buNone/>
              </a:pPr>
              <a:r>
                <a:rPr lang="en-US" sz="700" dirty="0">
                  <a:latin typeface="+mn-lt"/>
                </a:rPr>
                <a:t> </a:t>
              </a:r>
              <a:endParaRPr lang="en-GB" sz="700" dirty="0">
                <a:latin typeface="+mn-lt"/>
              </a:endParaRPr>
            </a:p>
          </p:txBody>
        </p:sp>
        <p:cxnSp>
          <p:nvCxnSpPr>
            <p:cNvPr id="14" name="Straight Connector 13">
              <a:extLst>
                <a:ext uri="{FF2B5EF4-FFF2-40B4-BE49-F238E27FC236}">
                  <a16:creationId xmlns:a16="http://schemas.microsoft.com/office/drawing/2014/main" id="{DD941E23-A9D5-4872-A692-3299103DB086}"/>
                </a:ext>
              </a:extLst>
            </p:cNvPr>
            <p:cNvCxnSpPr>
              <a:cxnSpLocks/>
            </p:cNvCxnSpPr>
            <p:nvPr/>
          </p:nvCxnSpPr>
          <p:spPr>
            <a:xfrm>
              <a:off x="988469" y="3801342"/>
              <a:ext cx="1738447" cy="0"/>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sp>
          <p:nvSpPr>
            <p:cNvPr id="15" name="Content Placeholder 2">
              <a:extLst>
                <a:ext uri="{FF2B5EF4-FFF2-40B4-BE49-F238E27FC236}">
                  <a16:creationId xmlns:a16="http://schemas.microsoft.com/office/drawing/2014/main" id="{B7E81D6E-DFC9-4BB4-89F2-1486F8F79055}"/>
                </a:ext>
              </a:extLst>
            </p:cNvPr>
            <p:cNvSpPr txBox="1">
              <a:spLocks/>
            </p:cNvSpPr>
            <p:nvPr/>
          </p:nvSpPr>
          <p:spPr>
            <a:xfrm>
              <a:off x="3142644" y="3880366"/>
              <a:ext cx="1738447" cy="19422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FR" sz="1200" b="1" i="0" kern="1200" dirty="0">
                  <a:solidFill>
                    <a:schemeClr val="dk1"/>
                  </a:solidFill>
                  <a:effectLst/>
                  <a:latin typeface="+mn-lt"/>
                  <a:ea typeface="+mn-ea"/>
                  <a:cs typeface="+mn-cs"/>
                </a:rPr>
                <a:t>Le portail en ligne pour les offres tarifaires </a:t>
              </a:r>
              <a:endParaRPr lang="en-GB" sz="1200" b="1" dirty="0">
                <a:latin typeface="+mn-lt"/>
              </a:endParaRPr>
            </a:p>
            <a:p>
              <a:pPr marL="0" indent="0" algn="ctr">
                <a:lnSpc>
                  <a:spcPct val="100000"/>
                </a:lnSpc>
                <a:spcBef>
                  <a:spcPts val="0"/>
                </a:spcBef>
                <a:buNone/>
              </a:pPr>
              <a:r>
                <a:rPr lang="fr-FR" sz="1200" dirty="0">
                  <a:latin typeface="+mn-lt"/>
                </a:rPr>
                <a:t>Outil visant à faciliter et à accélérer l'harmonisation des données nécessaires aux négociations et à soutenir la préparation et la soumission des offres en fonction des priorités des pays, conformément au calendrier de libéralisation tarifaire de la </a:t>
              </a:r>
              <a:r>
                <a:rPr lang="fr-FR" sz="1200" dirty="0" err="1">
                  <a:latin typeface="+mn-lt"/>
                </a:rPr>
                <a:t>ZLECAf</a:t>
              </a:r>
              <a:endParaRPr lang="fr-FR" sz="1200" dirty="0">
                <a:latin typeface="+mn-lt"/>
              </a:endParaRPr>
            </a:p>
            <a:p>
              <a:pPr marL="0" indent="0" algn="ctr">
                <a:lnSpc>
                  <a:spcPct val="100000"/>
                </a:lnSpc>
                <a:spcBef>
                  <a:spcPts val="0"/>
                </a:spcBef>
                <a:buNone/>
              </a:pPr>
              <a:endParaRPr lang="en-US" sz="1000" dirty="0">
                <a:latin typeface="Proxima Nova" panose="02000506030000020004" pitchFamily="50" charset="0"/>
              </a:endParaRPr>
            </a:p>
          </p:txBody>
        </p:sp>
        <p:cxnSp>
          <p:nvCxnSpPr>
            <p:cNvPr id="16" name="Straight Connector 15">
              <a:extLst>
                <a:ext uri="{FF2B5EF4-FFF2-40B4-BE49-F238E27FC236}">
                  <a16:creationId xmlns:a16="http://schemas.microsoft.com/office/drawing/2014/main" id="{BCC41883-107E-47A8-84E0-58BFC4F68070}"/>
                </a:ext>
              </a:extLst>
            </p:cNvPr>
            <p:cNvCxnSpPr>
              <a:cxnSpLocks/>
            </p:cNvCxnSpPr>
            <p:nvPr/>
          </p:nvCxnSpPr>
          <p:spPr>
            <a:xfrm>
              <a:off x="3142644" y="3801342"/>
              <a:ext cx="1738447" cy="0"/>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17" name="Content Placeholder 2">
              <a:extLst>
                <a:ext uri="{FF2B5EF4-FFF2-40B4-BE49-F238E27FC236}">
                  <a16:creationId xmlns:a16="http://schemas.microsoft.com/office/drawing/2014/main" id="{453CD288-B1BB-4ACF-9F44-F1DCDC522E54}"/>
                </a:ext>
              </a:extLst>
            </p:cNvPr>
            <p:cNvSpPr txBox="1">
              <a:spLocks/>
            </p:cNvSpPr>
            <p:nvPr/>
          </p:nvSpPr>
          <p:spPr>
            <a:xfrm>
              <a:off x="5228068" y="3880367"/>
              <a:ext cx="1846886" cy="18135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FR" sz="1200" b="1" i="0" kern="1200" dirty="0">
                  <a:solidFill>
                    <a:schemeClr val="dk1"/>
                  </a:solidFill>
                  <a:effectLst/>
                  <a:latin typeface="+mn-lt"/>
                  <a:ea typeface="+mn-ea"/>
                  <a:cs typeface="+mn-cs"/>
                </a:rPr>
                <a:t>Mécanisme </a:t>
              </a:r>
              <a:r>
                <a:rPr lang="fr-FR" sz="1200" b="1" dirty="0">
                  <a:solidFill>
                    <a:schemeClr val="dk1"/>
                  </a:solidFill>
                  <a:latin typeface="+mn-lt"/>
                </a:rPr>
                <a:t>de </a:t>
              </a:r>
              <a:r>
                <a:rPr lang="fr-FR" sz="1200" b="1" i="0" kern="1200" dirty="0">
                  <a:solidFill>
                    <a:schemeClr val="dk1"/>
                  </a:solidFill>
                  <a:effectLst/>
                  <a:latin typeface="+mn-lt"/>
                  <a:ea typeface="+mn-ea"/>
                  <a:cs typeface="+mn-cs"/>
                </a:rPr>
                <a:t>notifications, </a:t>
              </a:r>
              <a:r>
                <a:rPr lang="fr-FR" sz="1200" b="1" dirty="0">
                  <a:solidFill>
                    <a:schemeClr val="dk1"/>
                  </a:solidFill>
                  <a:latin typeface="+mn-lt"/>
                </a:rPr>
                <a:t>de </a:t>
              </a:r>
              <a:r>
                <a:rPr lang="fr-FR" sz="1200" b="1" i="0" kern="1200" dirty="0">
                  <a:solidFill>
                    <a:schemeClr val="dk1"/>
                  </a:solidFill>
                  <a:effectLst/>
                  <a:latin typeface="+mn-lt"/>
                  <a:ea typeface="+mn-ea"/>
                  <a:cs typeface="+mn-cs"/>
                </a:rPr>
                <a:t>suivi et d’élimination des barrières non tarifaires (BNT)</a:t>
              </a:r>
              <a:endParaRPr lang="en-GB" sz="1200" b="1" dirty="0">
                <a:latin typeface="+mn-lt"/>
              </a:endParaRPr>
            </a:p>
            <a:p>
              <a:pPr marL="0" indent="0" algn="ctr">
                <a:lnSpc>
                  <a:spcPct val="100000"/>
                </a:lnSpc>
                <a:spcBef>
                  <a:spcPts val="0"/>
                </a:spcBef>
                <a:buNone/>
              </a:pPr>
              <a:r>
                <a:rPr lang="fr-FR" sz="1200" dirty="0">
                  <a:latin typeface="+mn-lt"/>
                </a:rPr>
                <a:t>Mécanisme en ligne pour la notification, la suivi et l'élimination des BNT dans le cadre de  la </a:t>
              </a:r>
              <a:r>
                <a:rPr lang="fr-FR" sz="1200" dirty="0" err="1">
                  <a:latin typeface="+mn-lt"/>
                </a:rPr>
                <a:t>ZLECAf</a:t>
              </a:r>
              <a:r>
                <a:rPr lang="fr-FR" sz="1200" dirty="0">
                  <a:latin typeface="+mn-lt"/>
                </a:rPr>
                <a:t>. L'outil est accessible via </a:t>
              </a:r>
              <a:r>
                <a:rPr lang="en-US" sz="1200" dirty="0">
                  <a:latin typeface="+mn-lt"/>
                </a:rPr>
                <a:t>https://tradebarriers.africa/</a:t>
              </a:r>
            </a:p>
            <a:p>
              <a:pPr marL="0" indent="0" algn="ctr">
                <a:lnSpc>
                  <a:spcPct val="100000"/>
                </a:lnSpc>
                <a:spcBef>
                  <a:spcPts val="0"/>
                </a:spcBef>
                <a:buNone/>
              </a:pPr>
              <a:endParaRPr lang="en-US" sz="1200" dirty="0">
                <a:latin typeface="+mn-lt"/>
              </a:endParaRPr>
            </a:p>
            <a:p>
              <a:pPr marL="0" indent="0" algn="ctr">
                <a:lnSpc>
                  <a:spcPct val="100000"/>
                </a:lnSpc>
                <a:spcBef>
                  <a:spcPts val="0"/>
                </a:spcBef>
                <a:buNone/>
              </a:pPr>
              <a:endParaRPr lang="en-GB" sz="1200" dirty="0">
                <a:latin typeface="+mn-lt"/>
              </a:endParaRPr>
            </a:p>
          </p:txBody>
        </p:sp>
        <p:sp>
          <p:nvSpPr>
            <p:cNvPr id="18" name="Content Placeholder 2">
              <a:extLst>
                <a:ext uri="{FF2B5EF4-FFF2-40B4-BE49-F238E27FC236}">
                  <a16:creationId xmlns:a16="http://schemas.microsoft.com/office/drawing/2014/main" id="{A388BB14-6394-4425-9989-9BAD9681325F}"/>
                </a:ext>
              </a:extLst>
            </p:cNvPr>
            <p:cNvSpPr txBox="1">
              <a:spLocks/>
            </p:cNvSpPr>
            <p:nvPr/>
          </p:nvSpPr>
          <p:spPr>
            <a:xfrm>
              <a:off x="7476654" y="3880368"/>
              <a:ext cx="1679326" cy="163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FR" sz="1200" b="1" kern="1200" dirty="0">
                  <a:solidFill>
                    <a:schemeClr val="dk1"/>
                  </a:solidFill>
                  <a:effectLst/>
                  <a:latin typeface="+mn-lt"/>
                  <a:ea typeface="+mn-ea"/>
                  <a:cs typeface="+mn-cs"/>
                </a:rPr>
                <a:t>Le système panafricain de paiement et de règlement numérique </a:t>
              </a:r>
              <a:endParaRPr lang="en-GB" sz="1200" b="1" dirty="0">
                <a:latin typeface="+mn-lt"/>
              </a:endParaRPr>
            </a:p>
            <a:p>
              <a:pPr marL="0" indent="0" algn="ctr">
                <a:lnSpc>
                  <a:spcPct val="100000"/>
                </a:lnSpc>
                <a:spcBef>
                  <a:spcPts val="0"/>
                </a:spcBef>
                <a:buNone/>
              </a:pPr>
              <a:r>
                <a:rPr lang="fr-FR" sz="1200" b="0" i="0" dirty="0">
                  <a:solidFill>
                    <a:srgbClr val="444444"/>
                  </a:solidFill>
                  <a:effectLst/>
                  <a:latin typeface="+mn-lt"/>
                </a:rPr>
                <a:t>vise à faciliter les paiements de biens et de services en devises africaines, dans le cadre de la promotion du commerce intra-africain.</a:t>
              </a:r>
              <a:endParaRPr lang="en-GB" sz="1200" b="1" dirty="0">
                <a:latin typeface="+mn-lt"/>
              </a:endParaRPr>
            </a:p>
            <a:p>
              <a:pPr marL="0" indent="0" algn="ctr">
                <a:lnSpc>
                  <a:spcPct val="100000"/>
                </a:lnSpc>
                <a:spcBef>
                  <a:spcPts val="0"/>
                </a:spcBef>
                <a:buNone/>
              </a:pPr>
              <a:endParaRPr lang="en-US" sz="1000" dirty="0">
                <a:latin typeface="Proxima Nova" panose="02000506030000020004" pitchFamily="50" charset="0"/>
              </a:endParaRPr>
            </a:p>
          </p:txBody>
        </p:sp>
        <p:sp>
          <p:nvSpPr>
            <p:cNvPr id="19" name="Content Placeholder 2">
              <a:extLst>
                <a:ext uri="{FF2B5EF4-FFF2-40B4-BE49-F238E27FC236}">
                  <a16:creationId xmlns:a16="http://schemas.microsoft.com/office/drawing/2014/main" id="{73FF1744-E251-40B9-891C-8DCC501E2B45}"/>
                </a:ext>
              </a:extLst>
            </p:cNvPr>
            <p:cNvSpPr txBox="1">
              <a:spLocks/>
            </p:cNvSpPr>
            <p:nvPr/>
          </p:nvSpPr>
          <p:spPr>
            <a:xfrm>
              <a:off x="9557680" y="3883478"/>
              <a:ext cx="1801388" cy="2185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FR" sz="1200" b="1" kern="1200" dirty="0">
                  <a:solidFill>
                    <a:schemeClr val="dk1"/>
                  </a:solidFill>
                  <a:effectLst/>
                  <a:latin typeface="+mn-lt"/>
                  <a:ea typeface="+mn-ea"/>
                  <a:cs typeface="+mn-cs"/>
                </a:rPr>
                <a:t>l’Observatoire du commerce africain (ATO)</a:t>
              </a:r>
              <a:endParaRPr lang="en-GB" sz="1200" b="1" dirty="0">
                <a:latin typeface="+mn-lt"/>
              </a:endParaRPr>
            </a:p>
            <a:p>
              <a:pPr marL="0" indent="0" algn="ctr">
                <a:lnSpc>
                  <a:spcPct val="100000"/>
                </a:lnSpc>
                <a:spcBef>
                  <a:spcPts val="0"/>
                </a:spcBef>
                <a:buNone/>
              </a:pPr>
              <a:r>
                <a:rPr lang="fr-FR" sz="1200" dirty="0">
                  <a:latin typeface="+mn-lt"/>
                </a:rPr>
                <a:t>Plate-forme en ligne pour collecter, traiter et analyser les données sur le commerce intra-africain et d'autres informations connexes. pour</a:t>
              </a:r>
              <a:r>
                <a:rPr lang="en-GB" sz="1200" dirty="0">
                  <a:latin typeface="+mn-lt"/>
                </a:rPr>
                <a:t> </a:t>
              </a:r>
              <a:r>
                <a:rPr lang="fr-FR" sz="1200" dirty="0">
                  <a:latin typeface="+mn-lt"/>
                </a:rPr>
                <a:t>éclairer les décisions de politiques commerciales et pour analyser la mise en œuvre de la </a:t>
              </a:r>
              <a:r>
                <a:rPr lang="fr-FR" sz="1200" dirty="0" err="1">
                  <a:latin typeface="+mn-lt"/>
                </a:rPr>
                <a:t>ZLECAf</a:t>
              </a:r>
              <a:r>
                <a:rPr lang="fr-FR" sz="1200" dirty="0">
                  <a:latin typeface="+mn-lt"/>
                </a:rPr>
                <a:t> et en estimer son impact</a:t>
              </a:r>
              <a:r>
                <a:rPr lang="fr-FR" sz="1000" b="0" i="0" dirty="0">
                  <a:solidFill>
                    <a:srgbClr val="554F44"/>
                  </a:solidFill>
                  <a:effectLst/>
                  <a:latin typeface="Museo"/>
                </a:rPr>
                <a:t>.</a:t>
              </a:r>
              <a:endParaRPr lang="en-GB" sz="1200" dirty="0">
                <a:latin typeface="+mn-lt"/>
              </a:endParaRPr>
            </a:p>
          </p:txBody>
        </p:sp>
        <p:pic>
          <p:nvPicPr>
            <p:cNvPr id="20" name="Graphic 19">
              <a:extLst>
                <a:ext uri="{FF2B5EF4-FFF2-40B4-BE49-F238E27FC236}">
                  <a16:creationId xmlns:a16="http://schemas.microsoft.com/office/drawing/2014/main" id="{43EC0557-10A3-41A7-BBAB-3CC4140582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84543" y="2528836"/>
              <a:ext cx="457200" cy="457200"/>
            </a:xfrm>
            <a:prstGeom prst="rect">
              <a:avLst/>
            </a:prstGeom>
          </p:spPr>
        </p:pic>
        <p:grpSp>
          <p:nvGrpSpPr>
            <p:cNvPr id="21" name="Group 20">
              <a:extLst>
                <a:ext uri="{FF2B5EF4-FFF2-40B4-BE49-F238E27FC236}">
                  <a16:creationId xmlns:a16="http://schemas.microsoft.com/office/drawing/2014/main" id="{CEB7640C-D36F-481B-A01F-2144B7C350A4}"/>
                </a:ext>
              </a:extLst>
            </p:cNvPr>
            <p:cNvGrpSpPr/>
            <p:nvPr/>
          </p:nvGrpSpPr>
          <p:grpSpPr>
            <a:xfrm>
              <a:off x="5325067" y="1921569"/>
              <a:ext cx="1679326" cy="1680926"/>
              <a:chOff x="9007475" y="4872038"/>
              <a:chExt cx="1665288" cy="1666875"/>
            </a:xfrm>
            <a:solidFill>
              <a:schemeClr val="tx1">
                <a:lumMod val="75000"/>
                <a:lumOff val="25000"/>
              </a:schemeClr>
            </a:solidFill>
            <a:effectLst>
              <a:outerShdw blurRad="165100" dist="63500" dir="2700000" algn="ctr" rotWithShape="0">
                <a:srgbClr val="000000">
                  <a:alpha val="31000"/>
                </a:srgbClr>
              </a:outerShdw>
            </a:effectLst>
          </p:grpSpPr>
          <p:sp>
            <p:nvSpPr>
              <p:cNvPr id="36" name="Freeform 5">
                <a:extLst>
                  <a:ext uri="{FF2B5EF4-FFF2-40B4-BE49-F238E27FC236}">
                    <a16:creationId xmlns:a16="http://schemas.microsoft.com/office/drawing/2014/main" id="{26DEE41F-6842-48B5-90CA-806B89BD372F}"/>
                  </a:ext>
                </a:extLst>
              </p:cNvPr>
              <p:cNvSpPr>
                <a:spLocks noEditPoints="1"/>
              </p:cNvSpPr>
              <p:nvPr/>
            </p:nvSpPr>
            <p:spPr bwMode="auto">
              <a:xfrm>
                <a:off x="9007475" y="4872038"/>
                <a:ext cx="1665288" cy="1666875"/>
              </a:xfrm>
              <a:custGeom>
                <a:avLst/>
                <a:gdLst>
                  <a:gd name="T0" fmla="*/ 220 w 440"/>
                  <a:gd name="T1" fmla="*/ 0 h 440"/>
                  <a:gd name="T2" fmla="*/ 0 w 440"/>
                  <a:gd name="T3" fmla="*/ 220 h 440"/>
                  <a:gd name="T4" fmla="*/ 220 w 440"/>
                  <a:gd name="T5" fmla="*/ 440 h 440"/>
                  <a:gd name="T6" fmla="*/ 440 w 440"/>
                  <a:gd name="T7" fmla="*/ 220 h 440"/>
                  <a:gd name="T8" fmla="*/ 220 w 440"/>
                  <a:gd name="T9" fmla="*/ 0 h 440"/>
                  <a:gd name="T10" fmla="*/ 220 w 440"/>
                  <a:gd name="T11" fmla="*/ 384 h 440"/>
                  <a:gd name="T12" fmla="*/ 55 w 440"/>
                  <a:gd name="T13" fmla="*/ 220 h 440"/>
                  <a:gd name="T14" fmla="*/ 220 w 440"/>
                  <a:gd name="T15" fmla="*/ 55 h 440"/>
                  <a:gd name="T16" fmla="*/ 385 w 440"/>
                  <a:gd name="T17" fmla="*/ 220 h 440"/>
                  <a:gd name="T18" fmla="*/ 220 w 440"/>
                  <a:gd name="T19" fmla="*/ 38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220" y="0"/>
                    </a:moveTo>
                    <a:cubicBezTo>
                      <a:pt x="98" y="0"/>
                      <a:pt x="0" y="98"/>
                      <a:pt x="0" y="220"/>
                    </a:cubicBezTo>
                    <a:cubicBezTo>
                      <a:pt x="0" y="341"/>
                      <a:pt x="98" y="440"/>
                      <a:pt x="220" y="440"/>
                    </a:cubicBezTo>
                    <a:cubicBezTo>
                      <a:pt x="341" y="440"/>
                      <a:pt x="440" y="341"/>
                      <a:pt x="440" y="220"/>
                    </a:cubicBezTo>
                    <a:cubicBezTo>
                      <a:pt x="440" y="98"/>
                      <a:pt x="341" y="0"/>
                      <a:pt x="220" y="0"/>
                    </a:cubicBezTo>
                    <a:close/>
                    <a:moveTo>
                      <a:pt x="220" y="384"/>
                    </a:moveTo>
                    <a:cubicBezTo>
                      <a:pt x="129" y="384"/>
                      <a:pt x="55" y="311"/>
                      <a:pt x="55" y="220"/>
                    </a:cubicBezTo>
                    <a:cubicBezTo>
                      <a:pt x="55" y="129"/>
                      <a:pt x="129" y="55"/>
                      <a:pt x="220" y="55"/>
                    </a:cubicBezTo>
                    <a:cubicBezTo>
                      <a:pt x="311" y="55"/>
                      <a:pt x="385" y="129"/>
                      <a:pt x="385" y="220"/>
                    </a:cubicBezTo>
                    <a:cubicBezTo>
                      <a:pt x="385" y="311"/>
                      <a:pt x="311" y="384"/>
                      <a:pt x="220" y="384"/>
                    </a:cubicBezTo>
                    <a:close/>
                  </a:path>
                </a:pathLst>
              </a:custGeom>
              <a:solidFill>
                <a:srgbClr val="0468B1"/>
              </a:solidFill>
              <a:ln>
                <a:noFill/>
              </a:ln>
            </p:spPr>
            <p:txBody>
              <a:bodyPr vert="horz" wrap="square" lIns="91440" tIns="45720" rIns="91440" bIns="45720" numCol="1" anchor="t" anchorCtr="0" compatLnSpc="1">
                <a:prstTxWarp prst="textNoShape">
                  <a:avLst/>
                </a:prstTxWarp>
              </a:bodyPr>
              <a:lstStyle/>
              <a:p>
                <a:endParaRPr lang="ru-UA"/>
              </a:p>
            </p:txBody>
          </p:sp>
          <p:sp>
            <p:nvSpPr>
              <p:cNvPr id="37" name="Freeform 6">
                <a:extLst>
                  <a:ext uri="{FF2B5EF4-FFF2-40B4-BE49-F238E27FC236}">
                    <a16:creationId xmlns:a16="http://schemas.microsoft.com/office/drawing/2014/main" id="{ED215032-6E70-4A69-A021-956185621D97}"/>
                  </a:ext>
                </a:extLst>
              </p:cNvPr>
              <p:cNvSpPr>
                <a:spLocks/>
              </p:cNvSpPr>
              <p:nvPr/>
            </p:nvSpPr>
            <p:spPr bwMode="auto">
              <a:xfrm>
                <a:off x="9007475" y="4872038"/>
                <a:ext cx="1339850" cy="1508125"/>
              </a:xfrm>
              <a:custGeom>
                <a:avLst/>
                <a:gdLst>
                  <a:gd name="T0" fmla="*/ 5 w 354"/>
                  <a:gd name="T1" fmla="*/ 224 h 398"/>
                  <a:gd name="T2" fmla="*/ 225 w 354"/>
                  <a:gd name="T3" fmla="*/ 4 h 398"/>
                  <a:gd name="T4" fmla="*/ 354 w 354"/>
                  <a:gd name="T5" fmla="*/ 46 h 398"/>
                  <a:gd name="T6" fmla="*/ 220 w 354"/>
                  <a:gd name="T7" fmla="*/ 0 h 398"/>
                  <a:gd name="T8" fmla="*/ 0 w 354"/>
                  <a:gd name="T9" fmla="*/ 220 h 398"/>
                  <a:gd name="T10" fmla="*/ 91 w 354"/>
                  <a:gd name="T11" fmla="*/ 398 h 398"/>
                  <a:gd name="T12" fmla="*/ 5 w 354"/>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354" h="398">
                    <a:moveTo>
                      <a:pt x="5" y="224"/>
                    </a:moveTo>
                    <a:cubicBezTo>
                      <a:pt x="5" y="102"/>
                      <a:pt x="104" y="4"/>
                      <a:pt x="225" y="4"/>
                    </a:cubicBezTo>
                    <a:cubicBezTo>
                      <a:pt x="273" y="4"/>
                      <a:pt x="318" y="19"/>
                      <a:pt x="354" y="46"/>
                    </a:cubicBezTo>
                    <a:cubicBezTo>
                      <a:pt x="317" y="17"/>
                      <a:pt x="270" y="0"/>
                      <a:pt x="220" y="0"/>
                    </a:cubicBezTo>
                    <a:cubicBezTo>
                      <a:pt x="98" y="0"/>
                      <a:pt x="0" y="98"/>
                      <a:pt x="0" y="220"/>
                    </a:cubicBezTo>
                    <a:cubicBezTo>
                      <a:pt x="0" y="293"/>
                      <a:pt x="36" y="358"/>
                      <a:pt x="91" y="398"/>
                    </a:cubicBezTo>
                    <a:cubicBezTo>
                      <a:pt x="39" y="358"/>
                      <a:pt x="5" y="294"/>
                      <a:pt x="5" y="224"/>
                    </a:cubicBezTo>
                    <a:close/>
                  </a:path>
                </a:pathLst>
              </a:custGeom>
              <a:solidFill>
                <a:srgbClr val="0468B1"/>
              </a:solidFill>
              <a:ln>
                <a:noFill/>
              </a:ln>
            </p:spPr>
            <p:txBody>
              <a:bodyPr vert="horz" wrap="square" lIns="91440" tIns="45720" rIns="91440" bIns="45720" numCol="1" anchor="t" anchorCtr="0" compatLnSpc="1">
                <a:prstTxWarp prst="textNoShape">
                  <a:avLst/>
                </a:prstTxWarp>
              </a:bodyPr>
              <a:lstStyle/>
              <a:p>
                <a:endParaRPr lang="ru-UA"/>
              </a:p>
            </p:txBody>
          </p:sp>
          <p:sp>
            <p:nvSpPr>
              <p:cNvPr id="38" name="Freeform 7">
                <a:extLst>
                  <a:ext uri="{FF2B5EF4-FFF2-40B4-BE49-F238E27FC236}">
                    <a16:creationId xmlns:a16="http://schemas.microsoft.com/office/drawing/2014/main" id="{7B920F58-4707-4E7D-8067-54597DFB69DD}"/>
                  </a:ext>
                </a:extLst>
              </p:cNvPr>
              <p:cNvSpPr>
                <a:spLocks/>
              </p:cNvSpPr>
              <p:nvPr/>
            </p:nvSpPr>
            <p:spPr bwMode="auto">
              <a:xfrm>
                <a:off x="9475788" y="5213351"/>
                <a:ext cx="1008063" cy="1128713"/>
              </a:xfrm>
              <a:custGeom>
                <a:avLst/>
                <a:gdLst>
                  <a:gd name="T0" fmla="*/ 197 w 266"/>
                  <a:gd name="T1" fmla="*/ 0 h 298"/>
                  <a:gd name="T2" fmla="*/ 261 w 266"/>
                  <a:gd name="T3" fmla="*/ 130 h 298"/>
                  <a:gd name="T4" fmla="*/ 96 w 266"/>
                  <a:gd name="T5" fmla="*/ 294 h 298"/>
                  <a:gd name="T6" fmla="*/ 0 w 266"/>
                  <a:gd name="T7" fmla="*/ 264 h 298"/>
                  <a:gd name="T8" fmla="*/ 101 w 266"/>
                  <a:gd name="T9" fmla="*/ 298 h 298"/>
                  <a:gd name="T10" fmla="*/ 266 w 266"/>
                  <a:gd name="T11" fmla="*/ 134 h 298"/>
                  <a:gd name="T12" fmla="*/ 197 w 266"/>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266" h="298">
                    <a:moveTo>
                      <a:pt x="197" y="0"/>
                    </a:moveTo>
                    <a:cubicBezTo>
                      <a:pt x="236" y="30"/>
                      <a:pt x="261" y="77"/>
                      <a:pt x="261" y="130"/>
                    </a:cubicBezTo>
                    <a:cubicBezTo>
                      <a:pt x="261" y="221"/>
                      <a:pt x="187" y="294"/>
                      <a:pt x="96" y="294"/>
                    </a:cubicBezTo>
                    <a:cubicBezTo>
                      <a:pt x="60" y="294"/>
                      <a:pt x="27" y="283"/>
                      <a:pt x="0" y="264"/>
                    </a:cubicBezTo>
                    <a:cubicBezTo>
                      <a:pt x="28" y="285"/>
                      <a:pt x="63" y="298"/>
                      <a:pt x="101" y="298"/>
                    </a:cubicBezTo>
                    <a:cubicBezTo>
                      <a:pt x="192" y="298"/>
                      <a:pt x="266" y="225"/>
                      <a:pt x="266" y="134"/>
                    </a:cubicBezTo>
                    <a:cubicBezTo>
                      <a:pt x="266" y="79"/>
                      <a:pt x="239" y="30"/>
                      <a:pt x="197" y="0"/>
                    </a:cubicBezTo>
                    <a:close/>
                  </a:path>
                </a:pathLst>
              </a:custGeom>
              <a:solidFill>
                <a:srgbClr val="0468B1"/>
              </a:solidFill>
              <a:ln>
                <a:noFill/>
              </a:ln>
            </p:spPr>
            <p:txBody>
              <a:bodyPr vert="horz" wrap="square" lIns="91440" tIns="45720" rIns="91440" bIns="45720" numCol="1" anchor="t" anchorCtr="0" compatLnSpc="1">
                <a:prstTxWarp prst="textNoShape">
                  <a:avLst/>
                </a:prstTxWarp>
              </a:bodyPr>
              <a:lstStyle/>
              <a:p>
                <a:endParaRPr lang="ru-UA"/>
              </a:p>
            </p:txBody>
          </p:sp>
        </p:grpSp>
        <p:grpSp>
          <p:nvGrpSpPr>
            <p:cNvPr id="22" name="Group 21">
              <a:extLst>
                <a:ext uri="{FF2B5EF4-FFF2-40B4-BE49-F238E27FC236}">
                  <a16:creationId xmlns:a16="http://schemas.microsoft.com/office/drawing/2014/main" id="{8E5CB199-069F-4FE5-AB1C-B56F73DA5A01}"/>
                </a:ext>
              </a:extLst>
            </p:cNvPr>
            <p:cNvGrpSpPr/>
            <p:nvPr/>
          </p:nvGrpSpPr>
          <p:grpSpPr>
            <a:xfrm>
              <a:off x="7476654" y="1921569"/>
              <a:ext cx="1679326" cy="1680926"/>
              <a:chOff x="9007475" y="4872038"/>
              <a:chExt cx="1665288" cy="1666875"/>
            </a:xfrm>
            <a:effectLst>
              <a:outerShdw blurRad="165100" dist="63500" dir="2700000" algn="ctr" rotWithShape="0">
                <a:srgbClr val="000000">
                  <a:alpha val="31000"/>
                </a:srgbClr>
              </a:outerShdw>
            </a:effectLst>
          </p:grpSpPr>
          <p:sp>
            <p:nvSpPr>
              <p:cNvPr id="33" name="Freeform 5">
                <a:extLst>
                  <a:ext uri="{FF2B5EF4-FFF2-40B4-BE49-F238E27FC236}">
                    <a16:creationId xmlns:a16="http://schemas.microsoft.com/office/drawing/2014/main" id="{6F97F30C-820B-4D15-9937-8C96EFCA2899}"/>
                  </a:ext>
                </a:extLst>
              </p:cNvPr>
              <p:cNvSpPr>
                <a:spLocks noEditPoints="1"/>
              </p:cNvSpPr>
              <p:nvPr/>
            </p:nvSpPr>
            <p:spPr bwMode="auto">
              <a:xfrm>
                <a:off x="9007475" y="4872038"/>
                <a:ext cx="1665288" cy="1666875"/>
              </a:xfrm>
              <a:custGeom>
                <a:avLst/>
                <a:gdLst>
                  <a:gd name="T0" fmla="*/ 220 w 440"/>
                  <a:gd name="T1" fmla="*/ 0 h 440"/>
                  <a:gd name="T2" fmla="*/ 0 w 440"/>
                  <a:gd name="T3" fmla="*/ 220 h 440"/>
                  <a:gd name="T4" fmla="*/ 220 w 440"/>
                  <a:gd name="T5" fmla="*/ 440 h 440"/>
                  <a:gd name="T6" fmla="*/ 440 w 440"/>
                  <a:gd name="T7" fmla="*/ 220 h 440"/>
                  <a:gd name="T8" fmla="*/ 220 w 440"/>
                  <a:gd name="T9" fmla="*/ 0 h 440"/>
                  <a:gd name="T10" fmla="*/ 220 w 440"/>
                  <a:gd name="T11" fmla="*/ 384 h 440"/>
                  <a:gd name="T12" fmla="*/ 55 w 440"/>
                  <a:gd name="T13" fmla="*/ 220 h 440"/>
                  <a:gd name="T14" fmla="*/ 220 w 440"/>
                  <a:gd name="T15" fmla="*/ 55 h 440"/>
                  <a:gd name="T16" fmla="*/ 385 w 440"/>
                  <a:gd name="T17" fmla="*/ 220 h 440"/>
                  <a:gd name="T18" fmla="*/ 220 w 440"/>
                  <a:gd name="T19" fmla="*/ 38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220" y="0"/>
                    </a:moveTo>
                    <a:cubicBezTo>
                      <a:pt x="98" y="0"/>
                      <a:pt x="0" y="98"/>
                      <a:pt x="0" y="220"/>
                    </a:cubicBezTo>
                    <a:cubicBezTo>
                      <a:pt x="0" y="341"/>
                      <a:pt x="98" y="440"/>
                      <a:pt x="220" y="440"/>
                    </a:cubicBezTo>
                    <a:cubicBezTo>
                      <a:pt x="341" y="440"/>
                      <a:pt x="440" y="341"/>
                      <a:pt x="440" y="220"/>
                    </a:cubicBezTo>
                    <a:cubicBezTo>
                      <a:pt x="440" y="98"/>
                      <a:pt x="341" y="0"/>
                      <a:pt x="220" y="0"/>
                    </a:cubicBezTo>
                    <a:close/>
                    <a:moveTo>
                      <a:pt x="220" y="384"/>
                    </a:moveTo>
                    <a:cubicBezTo>
                      <a:pt x="129" y="384"/>
                      <a:pt x="55" y="311"/>
                      <a:pt x="55" y="220"/>
                    </a:cubicBezTo>
                    <a:cubicBezTo>
                      <a:pt x="55" y="129"/>
                      <a:pt x="129" y="55"/>
                      <a:pt x="220" y="55"/>
                    </a:cubicBezTo>
                    <a:cubicBezTo>
                      <a:pt x="311" y="55"/>
                      <a:pt x="385" y="129"/>
                      <a:pt x="385" y="220"/>
                    </a:cubicBezTo>
                    <a:cubicBezTo>
                      <a:pt x="385" y="311"/>
                      <a:pt x="311" y="384"/>
                      <a:pt x="220" y="384"/>
                    </a:cubicBezTo>
                    <a:close/>
                  </a:path>
                </a:pathLst>
              </a:custGeom>
              <a:solidFill>
                <a:srgbClr val="065381"/>
              </a:solidFill>
              <a:ln>
                <a:noFill/>
              </a:ln>
            </p:spPr>
            <p:txBody>
              <a:bodyPr vert="horz" wrap="square" lIns="91440" tIns="45720" rIns="91440" bIns="45720" numCol="1" anchor="t" anchorCtr="0" compatLnSpc="1">
                <a:prstTxWarp prst="textNoShape">
                  <a:avLst/>
                </a:prstTxWarp>
              </a:bodyPr>
              <a:lstStyle/>
              <a:p>
                <a:endParaRPr lang="ru-UA"/>
              </a:p>
            </p:txBody>
          </p:sp>
          <p:sp>
            <p:nvSpPr>
              <p:cNvPr id="34" name="Freeform 6">
                <a:extLst>
                  <a:ext uri="{FF2B5EF4-FFF2-40B4-BE49-F238E27FC236}">
                    <a16:creationId xmlns:a16="http://schemas.microsoft.com/office/drawing/2014/main" id="{FD0FFE89-D7F2-4602-9356-74E5224ABB99}"/>
                  </a:ext>
                </a:extLst>
              </p:cNvPr>
              <p:cNvSpPr>
                <a:spLocks/>
              </p:cNvSpPr>
              <p:nvPr/>
            </p:nvSpPr>
            <p:spPr bwMode="auto">
              <a:xfrm>
                <a:off x="9007475" y="4872038"/>
                <a:ext cx="1339850" cy="1508125"/>
              </a:xfrm>
              <a:custGeom>
                <a:avLst/>
                <a:gdLst>
                  <a:gd name="T0" fmla="*/ 5 w 354"/>
                  <a:gd name="T1" fmla="*/ 224 h 398"/>
                  <a:gd name="T2" fmla="*/ 225 w 354"/>
                  <a:gd name="T3" fmla="*/ 4 h 398"/>
                  <a:gd name="T4" fmla="*/ 354 w 354"/>
                  <a:gd name="T5" fmla="*/ 46 h 398"/>
                  <a:gd name="T6" fmla="*/ 220 w 354"/>
                  <a:gd name="T7" fmla="*/ 0 h 398"/>
                  <a:gd name="T8" fmla="*/ 0 w 354"/>
                  <a:gd name="T9" fmla="*/ 220 h 398"/>
                  <a:gd name="T10" fmla="*/ 91 w 354"/>
                  <a:gd name="T11" fmla="*/ 398 h 398"/>
                  <a:gd name="T12" fmla="*/ 5 w 354"/>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354" h="398">
                    <a:moveTo>
                      <a:pt x="5" y="224"/>
                    </a:moveTo>
                    <a:cubicBezTo>
                      <a:pt x="5" y="102"/>
                      <a:pt x="104" y="4"/>
                      <a:pt x="225" y="4"/>
                    </a:cubicBezTo>
                    <a:cubicBezTo>
                      <a:pt x="273" y="4"/>
                      <a:pt x="318" y="19"/>
                      <a:pt x="354" y="46"/>
                    </a:cubicBezTo>
                    <a:cubicBezTo>
                      <a:pt x="317" y="17"/>
                      <a:pt x="270" y="0"/>
                      <a:pt x="220" y="0"/>
                    </a:cubicBezTo>
                    <a:cubicBezTo>
                      <a:pt x="98" y="0"/>
                      <a:pt x="0" y="98"/>
                      <a:pt x="0" y="220"/>
                    </a:cubicBezTo>
                    <a:cubicBezTo>
                      <a:pt x="0" y="293"/>
                      <a:pt x="36" y="358"/>
                      <a:pt x="91" y="398"/>
                    </a:cubicBezTo>
                    <a:cubicBezTo>
                      <a:pt x="39" y="358"/>
                      <a:pt x="5" y="294"/>
                      <a:pt x="5" y="224"/>
                    </a:cubicBezTo>
                    <a:close/>
                  </a:path>
                </a:pathLst>
              </a:custGeom>
              <a:solidFill>
                <a:srgbClr val="065381"/>
              </a:solidFill>
              <a:ln>
                <a:noFill/>
              </a:ln>
            </p:spPr>
            <p:txBody>
              <a:bodyPr vert="horz" wrap="square" lIns="91440" tIns="45720" rIns="91440" bIns="45720" numCol="1" anchor="t" anchorCtr="0" compatLnSpc="1">
                <a:prstTxWarp prst="textNoShape">
                  <a:avLst/>
                </a:prstTxWarp>
              </a:bodyPr>
              <a:lstStyle/>
              <a:p>
                <a:endParaRPr lang="ru-UA" dirty="0"/>
              </a:p>
            </p:txBody>
          </p:sp>
          <p:sp>
            <p:nvSpPr>
              <p:cNvPr id="35" name="Freeform 7">
                <a:extLst>
                  <a:ext uri="{FF2B5EF4-FFF2-40B4-BE49-F238E27FC236}">
                    <a16:creationId xmlns:a16="http://schemas.microsoft.com/office/drawing/2014/main" id="{7BD7574E-E26D-4252-B992-AD3188FE16BD}"/>
                  </a:ext>
                </a:extLst>
              </p:cNvPr>
              <p:cNvSpPr>
                <a:spLocks/>
              </p:cNvSpPr>
              <p:nvPr/>
            </p:nvSpPr>
            <p:spPr bwMode="auto">
              <a:xfrm>
                <a:off x="9475788" y="5213351"/>
                <a:ext cx="1008063" cy="1128713"/>
              </a:xfrm>
              <a:custGeom>
                <a:avLst/>
                <a:gdLst>
                  <a:gd name="T0" fmla="*/ 197 w 266"/>
                  <a:gd name="T1" fmla="*/ 0 h 298"/>
                  <a:gd name="T2" fmla="*/ 261 w 266"/>
                  <a:gd name="T3" fmla="*/ 130 h 298"/>
                  <a:gd name="T4" fmla="*/ 96 w 266"/>
                  <a:gd name="T5" fmla="*/ 294 h 298"/>
                  <a:gd name="T6" fmla="*/ 0 w 266"/>
                  <a:gd name="T7" fmla="*/ 264 h 298"/>
                  <a:gd name="T8" fmla="*/ 101 w 266"/>
                  <a:gd name="T9" fmla="*/ 298 h 298"/>
                  <a:gd name="T10" fmla="*/ 266 w 266"/>
                  <a:gd name="T11" fmla="*/ 134 h 298"/>
                  <a:gd name="T12" fmla="*/ 197 w 266"/>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266" h="298">
                    <a:moveTo>
                      <a:pt x="197" y="0"/>
                    </a:moveTo>
                    <a:cubicBezTo>
                      <a:pt x="236" y="30"/>
                      <a:pt x="261" y="77"/>
                      <a:pt x="261" y="130"/>
                    </a:cubicBezTo>
                    <a:cubicBezTo>
                      <a:pt x="261" y="221"/>
                      <a:pt x="187" y="294"/>
                      <a:pt x="96" y="294"/>
                    </a:cubicBezTo>
                    <a:cubicBezTo>
                      <a:pt x="60" y="294"/>
                      <a:pt x="27" y="283"/>
                      <a:pt x="0" y="264"/>
                    </a:cubicBezTo>
                    <a:cubicBezTo>
                      <a:pt x="28" y="285"/>
                      <a:pt x="63" y="298"/>
                      <a:pt x="101" y="298"/>
                    </a:cubicBezTo>
                    <a:cubicBezTo>
                      <a:pt x="192" y="298"/>
                      <a:pt x="266" y="225"/>
                      <a:pt x="266" y="134"/>
                    </a:cubicBezTo>
                    <a:cubicBezTo>
                      <a:pt x="266" y="79"/>
                      <a:pt x="239" y="30"/>
                      <a:pt x="197" y="0"/>
                    </a:cubicBezTo>
                    <a:close/>
                  </a:path>
                </a:pathLst>
              </a:custGeom>
              <a:solidFill>
                <a:srgbClr val="065381"/>
              </a:solidFill>
              <a:ln>
                <a:noFill/>
              </a:ln>
            </p:spPr>
            <p:txBody>
              <a:bodyPr vert="horz" wrap="square" lIns="91440" tIns="45720" rIns="91440" bIns="45720" numCol="1" anchor="t" anchorCtr="0" compatLnSpc="1">
                <a:prstTxWarp prst="textNoShape">
                  <a:avLst/>
                </a:prstTxWarp>
              </a:bodyPr>
              <a:lstStyle/>
              <a:p>
                <a:endParaRPr lang="ru-UA" dirty="0"/>
              </a:p>
            </p:txBody>
          </p:sp>
        </p:grpSp>
        <p:grpSp>
          <p:nvGrpSpPr>
            <p:cNvPr id="23" name="Group 22">
              <a:extLst>
                <a:ext uri="{FF2B5EF4-FFF2-40B4-BE49-F238E27FC236}">
                  <a16:creationId xmlns:a16="http://schemas.microsoft.com/office/drawing/2014/main" id="{39FD8E40-EA18-488B-BD0B-82F4DD02A665}"/>
                </a:ext>
              </a:extLst>
            </p:cNvPr>
            <p:cNvGrpSpPr/>
            <p:nvPr/>
          </p:nvGrpSpPr>
          <p:grpSpPr>
            <a:xfrm>
              <a:off x="9628241" y="1921569"/>
              <a:ext cx="1679326" cy="1680926"/>
              <a:chOff x="9007475" y="4872038"/>
              <a:chExt cx="1665288" cy="1666875"/>
            </a:xfrm>
            <a:solidFill>
              <a:schemeClr val="tx1">
                <a:lumMod val="75000"/>
                <a:lumOff val="25000"/>
              </a:schemeClr>
            </a:solidFill>
            <a:effectLst>
              <a:outerShdw blurRad="165100" dist="63500" dir="2700000" algn="ctr" rotWithShape="0">
                <a:srgbClr val="000000">
                  <a:alpha val="31000"/>
                </a:srgbClr>
              </a:outerShdw>
            </a:effectLst>
          </p:grpSpPr>
          <p:sp>
            <p:nvSpPr>
              <p:cNvPr id="30" name="Freeform 5">
                <a:extLst>
                  <a:ext uri="{FF2B5EF4-FFF2-40B4-BE49-F238E27FC236}">
                    <a16:creationId xmlns:a16="http://schemas.microsoft.com/office/drawing/2014/main" id="{5C7B891B-4508-4D50-BC7C-AB85F27D0839}"/>
                  </a:ext>
                </a:extLst>
              </p:cNvPr>
              <p:cNvSpPr>
                <a:spLocks noEditPoints="1"/>
              </p:cNvSpPr>
              <p:nvPr/>
            </p:nvSpPr>
            <p:spPr bwMode="auto">
              <a:xfrm>
                <a:off x="9007475" y="4872038"/>
                <a:ext cx="1665288" cy="1666875"/>
              </a:xfrm>
              <a:custGeom>
                <a:avLst/>
                <a:gdLst>
                  <a:gd name="T0" fmla="*/ 220 w 440"/>
                  <a:gd name="T1" fmla="*/ 0 h 440"/>
                  <a:gd name="T2" fmla="*/ 0 w 440"/>
                  <a:gd name="T3" fmla="*/ 220 h 440"/>
                  <a:gd name="T4" fmla="*/ 220 w 440"/>
                  <a:gd name="T5" fmla="*/ 440 h 440"/>
                  <a:gd name="T6" fmla="*/ 440 w 440"/>
                  <a:gd name="T7" fmla="*/ 220 h 440"/>
                  <a:gd name="T8" fmla="*/ 220 w 440"/>
                  <a:gd name="T9" fmla="*/ 0 h 440"/>
                  <a:gd name="T10" fmla="*/ 220 w 440"/>
                  <a:gd name="T11" fmla="*/ 384 h 440"/>
                  <a:gd name="T12" fmla="*/ 55 w 440"/>
                  <a:gd name="T13" fmla="*/ 220 h 440"/>
                  <a:gd name="T14" fmla="*/ 220 w 440"/>
                  <a:gd name="T15" fmla="*/ 55 h 440"/>
                  <a:gd name="T16" fmla="*/ 385 w 440"/>
                  <a:gd name="T17" fmla="*/ 220 h 440"/>
                  <a:gd name="T18" fmla="*/ 220 w 440"/>
                  <a:gd name="T19" fmla="*/ 38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220" y="0"/>
                    </a:moveTo>
                    <a:cubicBezTo>
                      <a:pt x="98" y="0"/>
                      <a:pt x="0" y="98"/>
                      <a:pt x="0" y="220"/>
                    </a:cubicBezTo>
                    <a:cubicBezTo>
                      <a:pt x="0" y="341"/>
                      <a:pt x="98" y="440"/>
                      <a:pt x="220" y="440"/>
                    </a:cubicBezTo>
                    <a:cubicBezTo>
                      <a:pt x="341" y="440"/>
                      <a:pt x="440" y="341"/>
                      <a:pt x="440" y="220"/>
                    </a:cubicBezTo>
                    <a:cubicBezTo>
                      <a:pt x="440" y="98"/>
                      <a:pt x="341" y="0"/>
                      <a:pt x="220" y="0"/>
                    </a:cubicBezTo>
                    <a:close/>
                    <a:moveTo>
                      <a:pt x="220" y="384"/>
                    </a:moveTo>
                    <a:cubicBezTo>
                      <a:pt x="129" y="384"/>
                      <a:pt x="55" y="311"/>
                      <a:pt x="55" y="220"/>
                    </a:cubicBezTo>
                    <a:cubicBezTo>
                      <a:pt x="55" y="129"/>
                      <a:pt x="129" y="55"/>
                      <a:pt x="220" y="55"/>
                    </a:cubicBezTo>
                    <a:cubicBezTo>
                      <a:pt x="311" y="55"/>
                      <a:pt x="385" y="129"/>
                      <a:pt x="385" y="220"/>
                    </a:cubicBezTo>
                    <a:cubicBezTo>
                      <a:pt x="385" y="311"/>
                      <a:pt x="311" y="384"/>
                      <a:pt x="220" y="384"/>
                    </a:cubicBezTo>
                    <a:close/>
                  </a:path>
                </a:pathLst>
              </a:custGeom>
              <a:grpFill/>
              <a:ln>
                <a:noFill/>
              </a:ln>
            </p:spPr>
            <p:txBody>
              <a:bodyPr vert="horz" wrap="square" lIns="91440" tIns="45720" rIns="91440" bIns="45720" numCol="1" anchor="t" anchorCtr="0" compatLnSpc="1">
                <a:prstTxWarp prst="textNoShape">
                  <a:avLst/>
                </a:prstTxWarp>
              </a:bodyPr>
              <a:lstStyle/>
              <a:p>
                <a:endParaRPr lang="ru-UA"/>
              </a:p>
            </p:txBody>
          </p:sp>
          <p:sp>
            <p:nvSpPr>
              <p:cNvPr id="31" name="Freeform 6">
                <a:extLst>
                  <a:ext uri="{FF2B5EF4-FFF2-40B4-BE49-F238E27FC236}">
                    <a16:creationId xmlns:a16="http://schemas.microsoft.com/office/drawing/2014/main" id="{8234CD1D-DB12-4F43-9FD0-2E019183575E}"/>
                  </a:ext>
                </a:extLst>
              </p:cNvPr>
              <p:cNvSpPr>
                <a:spLocks/>
              </p:cNvSpPr>
              <p:nvPr/>
            </p:nvSpPr>
            <p:spPr bwMode="auto">
              <a:xfrm>
                <a:off x="9007475" y="4872038"/>
                <a:ext cx="1339850" cy="1508125"/>
              </a:xfrm>
              <a:custGeom>
                <a:avLst/>
                <a:gdLst>
                  <a:gd name="T0" fmla="*/ 5 w 354"/>
                  <a:gd name="T1" fmla="*/ 224 h 398"/>
                  <a:gd name="T2" fmla="*/ 225 w 354"/>
                  <a:gd name="T3" fmla="*/ 4 h 398"/>
                  <a:gd name="T4" fmla="*/ 354 w 354"/>
                  <a:gd name="T5" fmla="*/ 46 h 398"/>
                  <a:gd name="T6" fmla="*/ 220 w 354"/>
                  <a:gd name="T7" fmla="*/ 0 h 398"/>
                  <a:gd name="T8" fmla="*/ 0 w 354"/>
                  <a:gd name="T9" fmla="*/ 220 h 398"/>
                  <a:gd name="T10" fmla="*/ 91 w 354"/>
                  <a:gd name="T11" fmla="*/ 398 h 398"/>
                  <a:gd name="T12" fmla="*/ 5 w 354"/>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354" h="398">
                    <a:moveTo>
                      <a:pt x="5" y="224"/>
                    </a:moveTo>
                    <a:cubicBezTo>
                      <a:pt x="5" y="102"/>
                      <a:pt x="104" y="4"/>
                      <a:pt x="225" y="4"/>
                    </a:cubicBezTo>
                    <a:cubicBezTo>
                      <a:pt x="273" y="4"/>
                      <a:pt x="318" y="19"/>
                      <a:pt x="354" y="46"/>
                    </a:cubicBezTo>
                    <a:cubicBezTo>
                      <a:pt x="317" y="17"/>
                      <a:pt x="270" y="0"/>
                      <a:pt x="220" y="0"/>
                    </a:cubicBezTo>
                    <a:cubicBezTo>
                      <a:pt x="98" y="0"/>
                      <a:pt x="0" y="98"/>
                      <a:pt x="0" y="220"/>
                    </a:cubicBezTo>
                    <a:cubicBezTo>
                      <a:pt x="0" y="293"/>
                      <a:pt x="36" y="358"/>
                      <a:pt x="91" y="398"/>
                    </a:cubicBezTo>
                    <a:cubicBezTo>
                      <a:pt x="39" y="358"/>
                      <a:pt x="5" y="294"/>
                      <a:pt x="5" y="224"/>
                    </a:cubicBezTo>
                    <a:close/>
                  </a:path>
                </a:pathLst>
              </a:custGeom>
              <a:grpFill/>
              <a:ln>
                <a:noFill/>
              </a:ln>
            </p:spPr>
            <p:txBody>
              <a:bodyPr vert="horz" wrap="square" lIns="91440" tIns="45720" rIns="91440" bIns="45720" numCol="1" anchor="t" anchorCtr="0" compatLnSpc="1">
                <a:prstTxWarp prst="textNoShape">
                  <a:avLst/>
                </a:prstTxWarp>
              </a:bodyPr>
              <a:lstStyle/>
              <a:p>
                <a:endParaRPr lang="ru-UA"/>
              </a:p>
            </p:txBody>
          </p:sp>
          <p:sp>
            <p:nvSpPr>
              <p:cNvPr id="32" name="Freeform 7">
                <a:extLst>
                  <a:ext uri="{FF2B5EF4-FFF2-40B4-BE49-F238E27FC236}">
                    <a16:creationId xmlns:a16="http://schemas.microsoft.com/office/drawing/2014/main" id="{99E95B84-9A72-45A9-9E93-61ADE9B4B107}"/>
                  </a:ext>
                </a:extLst>
              </p:cNvPr>
              <p:cNvSpPr>
                <a:spLocks/>
              </p:cNvSpPr>
              <p:nvPr/>
            </p:nvSpPr>
            <p:spPr bwMode="auto">
              <a:xfrm>
                <a:off x="9475788" y="5213351"/>
                <a:ext cx="1008063" cy="1128713"/>
              </a:xfrm>
              <a:custGeom>
                <a:avLst/>
                <a:gdLst>
                  <a:gd name="T0" fmla="*/ 197 w 266"/>
                  <a:gd name="T1" fmla="*/ 0 h 298"/>
                  <a:gd name="T2" fmla="*/ 261 w 266"/>
                  <a:gd name="T3" fmla="*/ 130 h 298"/>
                  <a:gd name="T4" fmla="*/ 96 w 266"/>
                  <a:gd name="T5" fmla="*/ 294 h 298"/>
                  <a:gd name="T6" fmla="*/ 0 w 266"/>
                  <a:gd name="T7" fmla="*/ 264 h 298"/>
                  <a:gd name="T8" fmla="*/ 101 w 266"/>
                  <a:gd name="T9" fmla="*/ 298 h 298"/>
                  <a:gd name="T10" fmla="*/ 266 w 266"/>
                  <a:gd name="T11" fmla="*/ 134 h 298"/>
                  <a:gd name="T12" fmla="*/ 197 w 266"/>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266" h="298">
                    <a:moveTo>
                      <a:pt x="197" y="0"/>
                    </a:moveTo>
                    <a:cubicBezTo>
                      <a:pt x="236" y="30"/>
                      <a:pt x="261" y="77"/>
                      <a:pt x="261" y="130"/>
                    </a:cubicBezTo>
                    <a:cubicBezTo>
                      <a:pt x="261" y="221"/>
                      <a:pt x="187" y="294"/>
                      <a:pt x="96" y="294"/>
                    </a:cubicBezTo>
                    <a:cubicBezTo>
                      <a:pt x="60" y="294"/>
                      <a:pt x="27" y="283"/>
                      <a:pt x="0" y="264"/>
                    </a:cubicBezTo>
                    <a:cubicBezTo>
                      <a:pt x="28" y="285"/>
                      <a:pt x="63" y="298"/>
                      <a:pt x="101" y="298"/>
                    </a:cubicBezTo>
                    <a:cubicBezTo>
                      <a:pt x="192" y="298"/>
                      <a:pt x="266" y="225"/>
                      <a:pt x="266" y="134"/>
                    </a:cubicBezTo>
                    <a:cubicBezTo>
                      <a:pt x="266" y="79"/>
                      <a:pt x="239" y="30"/>
                      <a:pt x="19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UA"/>
              </a:p>
            </p:txBody>
          </p:sp>
        </p:grpSp>
        <p:cxnSp>
          <p:nvCxnSpPr>
            <p:cNvPr id="27" name="Straight Connector 26">
              <a:extLst>
                <a:ext uri="{FF2B5EF4-FFF2-40B4-BE49-F238E27FC236}">
                  <a16:creationId xmlns:a16="http://schemas.microsoft.com/office/drawing/2014/main" id="{573C6FDA-73FC-430C-9A96-AEF95B9E0F0D}"/>
                </a:ext>
              </a:extLst>
            </p:cNvPr>
            <p:cNvCxnSpPr>
              <a:cxnSpLocks/>
            </p:cNvCxnSpPr>
            <p:nvPr/>
          </p:nvCxnSpPr>
          <p:spPr>
            <a:xfrm>
              <a:off x="5295506" y="3805420"/>
              <a:ext cx="1738447" cy="0"/>
            </a:xfrm>
            <a:prstGeom prst="line">
              <a:avLst/>
            </a:prstGeom>
            <a:ln>
              <a:solidFill>
                <a:srgbClr val="0468B1"/>
              </a:solidFill>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2087AECA-36F3-4DED-9DA4-B5ED1C15A51D}"/>
                </a:ext>
              </a:extLst>
            </p:cNvPr>
            <p:cNvCxnSpPr>
              <a:cxnSpLocks/>
            </p:cNvCxnSpPr>
            <p:nvPr/>
          </p:nvCxnSpPr>
          <p:spPr>
            <a:xfrm>
              <a:off x="7443422" y="3805420"/>
              <a:ext cx="1738447" cy="0"/>
            </a:xfrm>
            <a:prstGeom prst="line">
              <a:avLst/>
            </a:prstGeom>
            <a:ln>
              <a:solidFill>
                <a:srgbClr val="065381"/>
              </a:solidFill>
            </a:ln>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023DA3EF-9D2B-43CD-AB6C-CEB3BF91093E}"/>
                </a:ext>
              </a:extLst>
            </p:cNvPr>
            <p:cNvCxnSpPr>
              <a:cxnSpLocks/>
            </p:cNvCxnSpPr>
            <p:nvPr/>
          </p:nvCxnSpPr>
          <p:spPr>
            <a:xfrm>
              <a:off x="9620621" y="3809230"/>
              <a:ext cx="1738447" cy="0"/>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pic>
          <p:nvPicPr>
            <p:cNvPr id="45" name="Graphic 44">
              <a:extLst>
                <a:ext uri="{FF2B5EF4-FFF2-40B4-BE49-F238E27FC236}">
                  <a16:creationId xmlns:a16="http://schemas.microsoft.com/office/drawing/2014/main" id="{C88CDFD6-34E8-411D-9EBB-9823DFF376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7667" y="2528836"/>
              <a:ext cx="400050" cy="457200"/>
            </a:xfrm>
            <a:prstGeom prst="rect">
              <a:avLst/>
            </a:prstGeom>
          </p:spPr>
        </p:pic>
        <p:pic>
          <p:nvPicPr>
            <p:cNvPr id="46" name="Graphic 45">
              <a:extLst>
                <a:ext uri="{FF2B5EF4-FFF2-40B4-BE49-F238E27FC236}">
                  <a16:creationId xmlns:a16="http://schemas.microsoft.com/office/drawing/2014/main" id="{1ED039D8-AC81-49C6-9254-7D3F263566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36129" y="2528836"/>
              <a:ext cx="457200" cy="457200"/>
            </a:xfrm>
            <a:prstGeom prst="rect">
              <a:avLst/>
            </a:prstGeom>
          </p:spPr>
        </p:pic>
        <p:pic>
          <p:nvPicPr>
            <p:cNvPr id="47" name="Graphic 46">
              <a:extLst>
                <a:ext uri="{FF2B5EF4-FFF2-40B4-BE49-F238E27FC236}">
                  <a16:creationId xmlns:a16="http://schemas.microsoft.com/office/drawing/2014/main" id="{57AC5D2A-EDD2-4C34-8484-492DDB0D77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84045" y="2528836"/>
              <a:ext cx="457200" cy="457200"/>
            </a:xfrm>
            <a:prstGeom prst="rect">
              <a:avLst/>
            </a:prstGeom>
          </p:spPr>
        </p:pic>
        <p:pic>
          <p:nvPicPr>
            <p:cNvPr id="48" name="Graphic 47">
              <a:extLst>
                <a:ext uri="{FF2B5EF4-FFF2-40B4-BE49-F238E27FC236}">
                  <a16:creationId xmlns:a16="http://schemas.microsoft.com/office/drawing/2014/main" id="{2B65A6CF-DAB6-48A4-B04F-A5CB6FE7DA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40646" y="2528836"/>
              <a:ext cx="457200" cy="457200"/>
            </a:xfrm>
            <a:prstGeom prst="rect">
              <a:avLst/>
            </a:prstGeom>
          </p:spPr>
        </p:pic>
      </p:grpSp>
    </p:spTree>
    <p:extLst>
      <p:ext uri="{BB962C8B-B14F-4D97-AF65-F5344CB8AC3E}">
        <p14:creationId xmlns:p14="http://schemas.microsoft.com/office/powerpoint/2010/main" val="369206906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0" y="-2465"/>
            <a:ext cx="1211104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r>
              <a:rPr lang="fr-FR" sz="3600" b="1" dirty="0"/>
              <a:t>Modalités de libéralisation tarifaires du commerce des biens </a:t>
            </a:r>
            <a:endParaRPr lang="en-GB" sz="3600" b="1" dirty="0"/>
          </a:p>
        </p:txBody>
      </p:sp>
      <p:sp>
        <p:nvSpPr>
          <p:cNvPr id="5" name="Rectangle 1"/>
          <p:cNvSpPr>
            <a:spLocks/>
          </p:cNvSpPr>
          <p:nvPr/>
        </p:nvSpPr>
        <p:spPr bwMode="auto">
          <a:xfrm>
            <a:off x="1638167" y="1321734"/>
            <a:ext cx="9029833"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endParaRPr lang="en-US" sz="2800" b="1" dirty="0"/>
          </a:p>
          <a:p>
            <a:endParaRPr lang="en-US" sz="2800" dirty="0"/>
          </a:p>
        </p:txBody>
      </p:sp>
      <p:sp>
        <p:nvSpPr>
          <p:cNvPr id="6" name="TextBox 5">
            <a:extLst>
              <a:ext uri="{FF2B5EF4-FFF2-40B4-BE49-F238E27FC236}">
                <a16:creationId xmlns:a16="http://schemas.microsoft.com/office/drawing/2014/main" id="{1E1B7612-4011-40A0-ABE0-C6CE597F618A}"/>
              </a:ext>
            </a:extLst>
          </p:cNvPr>
          <p:cNvSpPr txBox="1"/>
          <p:nvPr/>
        </p:nvSpPr>
        <p:spPr>
          <a:xfrm>
            <a:off x="1821951" y="1031987"/>
            <a:ext cx="4572000" cy="369332"/>
          </a:xfrm>
          <a:prstGeom prst="rect">
            <a:avLst/>
          </a:prstGeom>
          <a:noFill/>
        </p:spPr>
        <p:txBody>
          <a:bodyPr wrap="square">
            <a:spAutoFit/>
          </a:bodyPr>
          <a:lstStyle/>
          <a:p>
            <a:endParaRPr lang="en-GB" dirty="0"/>
          </a:p>
        </p:txBody>
      </p:sp>
      <p:sp>
        <p:nvSpPr>
          <p:cNvPr id="12" name="Rectangle 11">
            <a:extLst>
              <a:ext uri="{FF2B5EF4-FFF2-40B4-BE49-F238E27FC236}">
                <a16:creationId xmlns:a16="http://schemas.microsoft.com/office/drawing/2014/main" id="{7293F07C-FBC7-4605-AF36-79D4F3647339}"/>
              </a:ext>
            </a:extLst>
          </p:cNvPr>
          <p:cNvSpPr/>
          <p:nvPr/>
        </p:nvSpPr>
        <p:spPr>
          <a:xfrm>
            <a:off x="9172575" y="111104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Terminator 8">
            <a:extLst>
              <a:ext uri="{FF2B5EF4-FFF2-40B4-BE49-F238E27FC236}">
                <a16:creationId xmlns:a16="http://schemas.microsoft.com/office/drawing/2014/main" id="{9A218261-561D-486F-A098-FCDF15596A93}"/>
              </a:ext>
            </a:extLst>
          </p:cNvPr>
          <p:cNvSpPr/>
          <p:nvPr/>
        </p:nvSpPr>
        <p:spPr>
          <a:xfrm>
            <a:off x="2888099" y="5321189"/>
            <a:ext cx="5905499" cy="1225606"/>
          </a:xfrm>
          <a:prstGeom prst="flowChartTerminator">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Critères de désignation des produits sensibles et exclus : sécurité alimentaire, sécurité nationale, recettes fiscales, moyens de subsistance et industrialisation.</a:t>
            </a:r>
            <a:endParaRPr lang="en-GB" b="1" dirty="0">
              <a:solidFill>
                <a:schemeClr val="tx1"/>
              </a:solidFill>
            </a:endParaRPr>
          </a:p>
        </p:txBody>
      </p:sp>
      <p:graphicFrame>
        <p:nvGraphicFramePr>
          <p:cNvPr id="2" name="Table 1">
            <a:extLst>
              <a:ext uri="{FF2B5EF4-FFF2-40B4-BE49-F238E27FC236}">
                <a16:creationId xmlns:a16="http://schemas.microsoft.com/office/drawing/2014/main" id="{BEE21AFB-230E-4891-BF0A-1569C5712240}"/>
              </a:ext>
            </a:extLst>
          </p:cNvPr>
          <p:cNvGraphicFramePr>
            <a:graphicFrameLocks noGrp="1"/>
          </p:cNvGraphicFramePr>
          <p:nvPr>
            <p:extLst>
              <p:ext uri="{D42A27DB-BD31-4B8C-83A1-F6EECF244321}">
                <p14:modId xmlns:p14="http://schemas.microsoft.com/office/powerpoint/2010/main" val="2486837098"/>
              </p:ext>
            </p:extLst>
          </p:nvPr>
        </p:nvGraphicFramePr>
        <p:xfrm>
          <a:off x="167269" y="882717"/>
          <a:ext cx="11831444" cy="4171672"/>
        </p:xfrm>
        <a:graphic>
          <a:graphicData uri="http://schemas.openxmlformats.org/drawingml/2006/table">
            <a:tbl>
              <a:tblPr firstRow="1" bandRow="1">
                <a:tableStyleId>{5C22544A-7EE6-4342-B048-85BDC9FD1C3A}</a:tableStyleId>
              </a:tblPr>
              <a:tblGrid>
                <a:gridCol w="3813716">
                  <a:extLst>
                    <a:ext uri="{9D8B030D-6E8A-4147-A177-3AD203B41FA5}">
                      <a16:colId xmlns:a16="http://schemas.microsoft.com/office/drawing/2014/main" val="77458555"/>
                    </a:ext>
                  </a:extLst>
                </a:gridCol>
                <a:gridCol w="4678646">
                  <a:extLst>
                    <a:ext uri="{9D8B030D-6E8A-4147-A177-3AD203B41FA5}">
                      <a16:colId xmlns:a16="http://schemas.microsoft.com/office/drawing/2014/main" val="2196022683"/>
                    </a:ext>
                  </a:extLst>
                </a:gridCol>
                <a:gridCol w="3339082">
                  <a:extLst>
                    <a:ext uri="{9D8B030D-6E8A-4147-A177-3AD203B41FA5}">
                      <a16:colId xmlns:a16="http://schemas.microsoft.com/office/drawing/2014/main" val="2515831338"/>
                    </a:ext>
                  </a:extLst>
                </a:gridCol>
              </a:tblGrid>
              <a:tr h="633232">
                <a:tc>
                  <a:txBody>
                    <a:bodyPr/>
                    <a:lstStyle/>
                    <a:p>
                      <a:r>
                        <a:rPr lang="fr-FR" b="1" dirty="0">
                          <a:solidFill>
                            <a:schemeClr val="tx1"/>
                          </a:solidFill>
                        </a:rPr>
                        <a:t>3 Catégorie</a:t>
                      </a:r>
                      <a:r>
                        <a:rPr lang="fr-FR" b="1" baseline="0" dirty="0">
                          <a:solidFill>
                            <a:schemeClr val="tx1"/>
                          </a:solidFill>
                        </a:rPr>
                        <a:t>s des produits</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fr-FR" b="1" dirty="0">
                          <a:solidFill>
                            <a:schemeClr val="tx1"/>
                          </a:solidFill>
                        </a:rPr>
                        <a:t>2 catégories</a:t>
                      </a:r>
                      <a:r>
                        <a:rPr lang="fr-FR" b="1" baseline="0" dirty="0">
                          <a:solidFill>
                            <a:schemeClr val="tx1"/>
                          </a:solidFill>
                        </a:rPr>
                        <a:t> de pays</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fr-FR" b="1" dirty="0">
                          <a:solidFill>
                            <a:schemeClr val="tx1"/>
                          </a:solidFill>
                        </a:rPr>
                        <a:t>Des périodes de libéralisation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83049003"/>
                  </a:ext>
                </a:extLst>
              </a:tr>
              <a:tr h="406760">
                <a:tc rowSpan="2">
                  <a:txBody>
                    <a:bodyPr/>
                    <a:lstStyle/>
                    <a:p>
                      <a:pPr marL="0" algn="l" defTabSz="914400" rtl="0" eaLnBrk="1" latinLnBrk="0" hangingPunct="1"/>
                      <a:r>
                        <a:rPr lang="fr-FR" sz="1800" b="1" kern="1200" dirty="0">
                          <a:solidFill>
                            <a:schemeClr val="tx1"/>
                          </a:solidFill>
                          <a:latin typeface="+mn-lt"/>
                          <a:ea typeface="+mn-ea"/>
                          <a:cs typeface="+mn-cs"/>
                        </a:rPr>
                        <a:t>Produits non-sensibles (g</a:t>
                      </a:r>
                      <a:r>
                        <a:rPr lang="fr-FR" sz="1800" b="1" kern="1200" noProof="0" dirty="0">
                          <a:solidFill>
                            <a:schemeClr val="tx1"/>
                          </a:solidFill>
                          <a:latin typeface="+mn-lt"/>
                          <a:ea typeface="+mn-ea"/>
                          <a:cs typeface="+mn-cs"/>
                        </a:rPr>
                        <a:t>roupe</a:t>
                      </a:r>
                      <a:r>
                        <a:rPr lang="en-GB" sz="1800" b="1" kern="1200" dirty="0">
                          <a:solidFill>
                            <a:schemeClr val="tx1"/>
                          </a:solidFill>
                          <a:latin typeface="+mn-lt"/>
                          <a:ea typeface="+mn-ea"/>
                          <a:cs typeface="+mn-cs"/>
                        </a:rPr>
                        <a:t> principal) 90% des </a:t>
                      </a:r>
                      <a:r>
                        <a:rPr lang="fr-FR" sz="1800" b="1" kern="1200" noProof="0" dirty="0">
                          <a:solidFill>
                            <a:schemeClr val="tx1"/>
                          </a:solidFill>
                          <a:latin typeface="+mn-lt"/>
                          <a:ea typeface="+mn-ea"/>
                          <a:cs typeface="+mn-cs"/>
                        </a:rPr>
                        <a:t>lignes tarifaires </a:t>
                      </a:r>
                      <a:r>
                        <a:rPr lang="en-GB" sz="1800" b="1" kern="1200" dirty="0">
                          <a:solidFill>
                            <a:schemeClr val="tx1"/>
                          </a:solidFill>
                          <a:latin typeface="+mn-lt"/>
                          <a:ea typeface="+mn-ea"/>
                          <a:cs typeface="+mn-cs"/>
                        </a:rPr>
                        <a:t>(de </a:t>
                      </a:r>
                      <a:r>
                        <a:rPr lang="fr-FR" sz="1800" b="1" kern="1200" noProof="0" dirty="0">
                          <a:solidFill>
                            <a:schemeClr val="tx1"/>
                          </a:solidFill>
                          <a:latin typeface="+mn-lt"/>
                          <a:ea typeface="+mn-ea"/>
                          <a:cs typeface="+mn-cs"/>
                        </a:rPr>
                        <a:t>l’ensemble</a:t>
                      </a:r>
                      <a:r>
                        <a:rPr lang="en-GB" sz="1800" b="1" kern="1200" dirty="0">
                          <a:solidFill>
                            <a:schemeClr val="tx1"/>
                          </a:solidFill>
                          <a:latin typeface="+mn-lt"/>
                          <a:ea typeface="+mn-ea"/>
                          <a:cs typeface="+mn-cs"/>
                        </a:rPr>
                        <a:t> des </a:t>
                      </a:r>
                      <a:r>
                        <a:rPr lang="fr-FR" sz="1800" b="1" kern="1200" noProof="0" dirty="0">
                          <a:solidFill>
                            <a:schemeClr val="tx1"/>
                          </a:solidFill>
                          <a:latin typeface="+mn-lt"/>
                          <a:ea typeface="+mn-ea"/>
                          <a:cs typeface="+mn-cs"/>
                        </a:rPr>
                        <a:t>produit)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fr-FR" sz="14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Non-</a:t>
                      </a:r>
                      <a:r>
                        <a:rPr lang="fr-FR" sz="1400" b="1" kern="1200" dirty="0">
                          <a:solidFill>
                            <a:schemeClr val="tx1"/>
                          </a:solidFill>
                          <a:latin typeface="Verdana" panose="020B0604030504040204" pitchFamily="34" charset="0"/>
                          <a:ea typeface="Verdana" panose="020B0604030504040204" pitchFamily="34" charset="0"/>
                          <a:cs typeface="+mn-cs"/>
                        </a:rPr>
                        <a:t>PMA</a:t>
                      </a:r>
                      <a:endParaRPr lang="fr-FR" sz="14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5 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402045443"/>
                  </a:ext>
                </a:extLst>
              </a:tr>
              <a:tr h="865096">
                <a:tc vMerge="1">
                  <a:txBody>
                    <a:bodyPr/>
                    <a:lstStyle/>
                    <a:p>
                      <a:endParaRPr lang="fr-FR" dirty="0"/>
                    </a:p>
                  </a:txBody>
                  <a:tcPr>
                    <a:solidFill>
                      <a:schemeClr val="accent1"/>
                    </a:solidFill>
                  </a:tcPr>
                </a:tc>
                <a:tc>
                  <a:txBody>
                    <a:bodyPr/>
                    <a:lstStyle/>
                    <a:p>
                      <a:r>
                        <a:rPr lang="fr-FR" sz="1400" b="1" kern="1200" dirty="0">
                          <a:solidFill>
                            <a:schemeClr val="tx1"/>
                          </a:solidFill>
                          <a:latin typeface="Verdana" panose="020B0604030504040204" pitchFamily="34" charset="0"/>
                          <a:ea typeface="Verdana" panose="020B0604030504040204" pitchFamily="34" charset="0"/>
                          <a:cs typeface="+mn-cs"/>
                        </a:rPr>
                        <a:t>les pays les moins avancés (PMA) </a:t>
                      </a:r>
                      <a:endPar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10 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14491622"/>
                  </a:ext>
                </a:extLst>
              </a:tr>
              <a:tr h="406760">
                <a:tc rowSpan="2">
                  <a:txBody>
                    <a:bodyPr/>
                    <a:lstStyle/>
                    <a:p>
                      <a:pPr marL="0" algn="l" defTabSz="914400" rtl="0" eaLnBrk="1" latinLnBrk="0" hangingPunct="1"/>
                      <a:r>
                        <a:rPr lang="fr-FR" sz="1800" b="1" kern="1200" dirty="0">
                          <a:solidFill>
                            <a:schemeClr val="tx1"/>
                          </a:solidFill>
                          <a:latin typeface="+mn-lt"/>
                          <a:ea typeface="+mn-ea"/>
                          <a:cs typeface="+mn-cs"/>
                        </a:rPr>
                        <a:t>Produits sensibles 7% </a:t>
                      </a:r>
                      <a:r>
                        <a:rPr lang="fr-FR" sz="1800" b="1" kern="1200" noProof="0" dirty="0">
                          <a:solidFill>
                            <a:schemeClr val="tx1"/>
                          </a:solidFill>
                          <a:latin typeface="+mn-lt"/>
                          <a:ea typeface="+mn-ea"/>
                          <a:cs typeface="+mn-cs"/>
                        </a:rPr>
                        <a:t>des lignes tarifaires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Non-PMA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10 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788393888"/>
                  </a:ext>
                </a:extLst>
              </a:tr>
              <a:tr h="406760">
                <a:tc vMerge="1">
                  <a:txBody>
                    <a:bodyPr/>
                    <a:lstStyle/>
                    <a:p>
                      <a:endParaRPr lang="fr-FR" dirty="0"/>
                    </a:p>
                  </a:txBody>
                  <a:tcPr>
                    <a:solidFill>
                      <a:schemeClr val="accent1"/>
                    </a:solidFill>
                  </a:tcPr>
                </a:tc>
                <a:tc>
                  <a:txBody>
                    <a:bodyPr/>
                    <a:lstStyle/>
                    <a:p>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PMA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13 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44723368"/>
                  </a:ext>
                </a:extLst>
              </a:tr>
              <a:tr h="1453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latin typeface="+mn-lt"/>
                          <a:ea typeface="+mn-ea"/>
                          <a:cs typeface="+mn-cs"/>
                        </a:rPr>
                        <a:t>Produits exclus 3% Produits sensibles 7% </a:t>
                      </a:r>
                      <a:r>
                        <a:rPr lang="fr-FR" sz="1800" b="1" kern="1200" noProof="0" dirty="0">
                          <a:solidFill>
                            <a:schemeClr val="tx1"/>
                          </a:solidFill>
                          <a:latin typeface="+mn-lt"/>
                          <a:ea typeface="+mn-ea"/>
                          <a:cs typeface="+mn-cs"/>
                        </a:rPr>
                        <a:t>des lignes tarifaires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kern="1200" noProof="0" dirty="0">
                        <a:solidFill>
                          <a:schemeClr val="tx1"/>
                        </a:solidFill>
                        <a:latin typeface="+mn-lt"/>
                        <a:ea typeface="+mn-ea"/>
                        <a:cs typeface="+mn-cs"/>
                      </a:endParaRPr>
                    </a:p>
                    <a:p>
                      <a:pPr marL="0" algn="l" defTabSz="914400" rtl="0" eaLnBrk="1" latinLnBrk="0" hangingPunct="1"/>
                      <a:endParaRPr lang="fr-FR" sz="1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Non-PMA, PMA =&gt; </a:t>
                      </a:r>
                      <a:r>
                        <a:rPr lang="fr-FR" sz="1400" b="1" dirty="0">
                          <a:solidFill>
                            <a:srgbClr val="FF0000"/>
                          </a:solidFill>
                          <a:latin typeface="Verdana" panose="020B0604030504040204" pitchFamily="34" charset="0"/>
                          <a:ea typeface="Verdana" panose="020B0604030504040204" pitchFamily="34" charset="0"/>
                          <a:cs typeface="Verdana" panose="020B0604030504040204" pitchFamily="34" charset="0"/>
                        </a:rPr>
                        <a:t>Double</a:t>
                      </a:r>
                      <a:r>
                        <a:rPr lang="fr-FR" sz="140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 qualification</a:t>
                      </a:r>
                      <a:endParaRPr lang="fr-FR" sz="1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fr-FR" sz="1400" b="1" dirty="0">
                          <a:solidFill>
                            <a:srgbClr val="FF0000"/>
                          </a:solidFill>
                          <a:latin typeface="Verdana" panose="020B0604030504040204" pitchFamily="34" charset="0"/>
                          <a:ea typeface="Verdana" panose="020B0604030504040204" pitchFamily="34" charset="0"/>
                          <a:cs typeface="Verdana" panose="020B0604030504040204" pitchFamily="34" charset="0"/>
                        </a:rPr>
                        <a:t>(3% max</a:t>
                      </a:r>
                      <a:r>
                        <a:rPr lang="fr-FR" sz="140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 des lignes tarifaires + 10% max de la valeur moyenne des importations en provenance des pays africains dans les trois années qui précédent la mise en œuvre de la </a:t>
                      </a:r>
                      <a:r>
                        <a:rPr lang="fr-FR" sz="1400" b="1" baseline="0" dirty="0" err="1">
                          <a:solidFill>
                            <a:srgbClr val="FF0000"/>
                          </a:solidFill>
                          <a:latin typeface="Verdana" panose="020B0604030504040204" pitchFamily="34" charset="0"/>
                          <a:ea typeface="Verdana" panose="020B0604030504040204" pitchFamily="34" charset="0"/>
                          <a:cs typeface="Verdana" panose="020B0604030504040204" pitchFamily="34" charset="0"/>
                        </a:rPr>
                        <a:t>ZLECAf</a:t>
                      </a:r>
                      <a:r>
                        <a:rPr lang="fr-FR" sz="140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fr-FR" sz="1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Pas libéralisés, mais</a:t>
                      </a:r>
                      <a:r>
                        <a:rPr lang="fr-FR" sz="14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 l</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istes examinées</a:t>
                      </a:r>
                      <a:r>
                        <a:rPr lang="fr-FR" sz="14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 tous les 5 ans</a:t>
                      </a:r>
                      <a:endPar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48589312"/>
                  </a:ext>
                </a:extLst>
              </a:tr>
            </a:tbl>
          </a:graphicData>
        </a:graphic>
      </p:graphicFrame>
    </p:spTree>
    <p:extLst>
      <p:ext uri="{BB962C8B-B14F-4D97-AF65-F5344CB8AC3E}">
        <p14:creationId xmlns:p14="http://schemas.microsoft.com/office/powerpoint/2010/main" val="270480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80960" y="36937"/>
            <a:ext cx="1211104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r>
              <a:rPr lang="fr-FR" sz="3600" b="1" dirty="0"/>
              <a:t>Comprendre les modalités de libéralisation tarifaires</a:t>
            </a:r>
            <a:endParaRPr lang="en-GB" sz="3600" b="1" dirty="0"/>
          </a:p>
        </p:txBody>
      </p:sp>
      <p:sp>
        <p:nvSpPr>
          <p:cNvPr id="5" name="Rectangle 1"/>
          <p:cNvSpPr>
            <a:spLocks/>
          </p:cNvSpPr>
          <p:nvPr/>
        </p:nvSpPr>
        <p:spPr bwMode="auto">
          <a:xfrm>
            <a:off x="1638167" y="1321734"/>
            <a:ext cx="9029833"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endParaRPr lang="en-US" sz="2800" b="1" dirty="0"/>
          </a:p>
          <a:p>
            <a:endParaRPr lang="en-US" sz="2800" dirty="0"/>
          </a:p>
        </p:txBody>
      </p:sp>
      <p:sp>
        <p:nvSpPr>
          <p:cNvPr id="3" name="Rectangle: Rounded Corners 2">
            <a:extLst>
              <a:ext uri="{FF2B5EF4-FFF2-40B4-BE49-F238E27FC236}">
                <a16:creationId xmlns:a16="http://schemas.microsoft.com/office/drawing/2014/main" id="{1E7B57C0-C879-4193-BFC6-343584DFF75F}"/>
              </a:ext>
            </a:extLst>
          </p:cNvPr>
          <p:cNvSpPr/>
          <p:nvPr/>
        </p:nvSpPr>
        <p:spPr>
          <a:xfrm>
            <a:off x="283028" y="1000469"/>
            <a:ext cx="11185706" cy="253331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b="1" dirty="0">
                <a:solidFill>
                  <a:schemeClr val="tx1"/>
                </a:solidFill>
              </a:rPr>
              <a:t>Les droits de douane sur 90 % des marchandises des États parties à la </a:t>
            </a:r>
            <a:r>
              <a:rPr lang="fr-FR" sz="1900" b="1" dirty="0" err="1">
                <a:solidFill>
                  <a:schemeClr val="tx1"/>
                </a:solidFill>
              </a:rPr>
              <a:t>ZLECAf</a:t>
            </a:r>
            <a:r>
              <a:rPr lang="fr-FR" sz="1900" b="1" dirty="0">
                <a:solidFill>
                  <a:schemeClr val="tx1"/>
                </a:solidFill>
              </a:rPr>
              <a:t> seront </a:t>
            </a:r>
            <a:r>
              <a:rPr lang="fr-FR" sz="1900" b="1" dirty="0">
                <a:solidFill>
                  <a:schemeClr val="accent2">
                    <a:lumMod val="75000"/>
                  </a:schemeClr>
                </a:solidFill>
              </a:rPr>
              <a:t>réduits au taux linéaires </a:t>
            </a:r>
            <a:r>
              <a:rPr lang="fr-FR" sz="1900" b="1" dirty="0">
                <a:solidFill>
                  <a:schemeClr val="tx1"/>
                </a:solidFill>
              </a:rPr>
              <a:t>jusqu’à 0 : 5 ans pour les non-PMA et 10 ans pour les PMA. </a:t>
            </a:r>
          </a:p>
          <a:p>
            <a:pPr algn="ctr"/>
            <a:r>
              <a:rPr lang="fr-FR" sz="1900" b="1" dirty="0">
                <a:solidFill>
                  <a:schemeClr val="accent2">
                    <a:lumMod val="75000"/>
                  </a:schemeClr>
                </a:solidFill>
              </a:rPr>
              <a:t>i.e. Un produit exporté d'un État Partie de la </a:t>
            </a:r>
            <a:r>
              <a:rPr lang="fr-FR" sz="1900" b="1" dirty="0" err="1">
                <a:solidFill>
                  <a:schemeClr val="accent2">
                    <a:lumMod val="75000"/>
                  </a:schemeClr>
                </a:solidFill>
              </a:rPr>
              <a:t>ZLECAf</a:t>
            </a:r>
            <a:r>
              <a:rPr lang="fr-FR" sz="1900" b="1" dirty="0">
                <a:solidFill>
                  <a:schemeClr val="accent2">
                    <a:lumMod val="75000"/>
                  </a:schemeClr>
                </a:solidFill>
              </a:rPr>
              <a:t> vers un pays non-PMA (si on applique un taux 25% la première année)</a:t>
            </a:r>
          </a:p>
          <a:p>
            <a:pPr algn="ctr"/>
            <a:r>
              <a:rPr lang="fr-FR" sz="1900" b="1" dirty="0">
                <a:solidFill>
                  <a:schemeClr val="accent2">
                    <a:lumMod val="75000"/>
                  </a:schemeClr>
                </a:solidFill>
              </a:rPr>
              <a:t>2021 : 25 pour cent</a:t>
            </a:r>
          </a:p>
          <a:p>
            <a:pPr algn="ctr"/>
            <a:r>
              <a:rPr lang="fr-FR" sz="1900" b="1" dirty="0">
                <a:solidFill>
                  <a:schemeClr val="accent2">
                    <a:lumMod val="75000"/>
                  </a:schemeClr>
                </a:solidFill>
              </a:rPr>
              <a:t>2022 : 20 pour cent </a:t>
            </a:r>
          </a:p>
          <a:p>
            <a:pPr algn="ctr"/>
            <a:r>
              <a:rPr lang="fr-FR" sz="1900" b="1" dirty="0">
                <a:solidFill>
                  <a:schemeClr val="accent2">
                    <a:lumMod val="75000"/>
                  </a:schemeClr>
                </a:solidFill>
              </a:rPr>
              <a:t> 2023 : 15 pour  cent</a:t>
            </a:r>
          </a:p>
          <a:p>
            <a:pPr algn="ctr"/>
            <a:r>
              <a:rPr lang="fr-FR" sz="1900" b="1" dirty="0">
                <a:solidFill>
                  <a:schemeClr val="tx1"/>
                </a:solidFill>
              </a:rPr>
              <a:t>Réductions chaque année jusqu'à ce que le taux soit 0</a:t>
            </a:r>
            <a:endParaRPr lang="en-GB" sz="1900" b="1" dirty="0">
              <a:solidFill>
                <a:schemeClr val="tx1"/>
              </a:solidFill>
            </a:endParaRPr>
          </a:p>
        </p:txBody>
      </p:sp>
      <p:sp>
        <p:nvSpPr>
          <p:cNvPr id="10" name="Arrow: Bent-Up 9">
            <a:extLst>
              <a:ext uri="{FF2B5EF4-FFF2-40B4-BE49-F238E27FC236}">
                <a16:creationId xmlns:a16="http://schemas.microsoft.com/office/drawing/2014/main" id="{3F69C279-849A-4F35-9630-8B9E2C38357F}"/>
              </a:ext>
            </a:extLst>
          </p:cNvPr>
          <p:cNvSpPr/>
          <p:nvPr/>
        </p:nvSpPr>
        <p:spPr>
          <a:xfrm rot="5400000">
            <a:off x="3846913" y="3221833"/>
            <a:ext cx="884116" cy="1590580"/>
          </a:xfrm>
          <a:prstGeom prst="bentUpArrow">
            <a:avLst>
              <a:gd name="adj1" fmla="val 32840"/>
              <a:gd name="adj2" fmla="val 25000"/>
              <a:gd name="adj3" fmla="val 35780"/>
            </a:avLst>
          </a:prstGeom>
          <a:solidFill>
            <a:schemeClr val="accent6">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Rectangle: Rounded Corners 3">
            <a:extLst>
              <a:ext uri="{FF2B5EF4-FFF2-40B4-BE49-F238E27FC236}">
                <a16:creationId xmlns:a16="http://schemas.microsoft.com/office/drawing/2014/main" id="{7AA2E4C7-D9F0-4E94-BE7E-BD0A221A4D3A}"/>
              </a:ext>
            </a:extLst>
          </p:cNvPr>
          <p:cNvSpPr/>
          <p:nvPr/>
        </p:nvSpPr>
        <p:spPr>
          <a:xfrm>
            <a:off x="5084261" y="3797308"/>
            <a:ext cx="5150409" cy="1053886"/>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Pour  les7 % des marchandises "sensibles", les droits de douane seront réduits dans un délai de 10 ans pour les pays non PMA et de 13 ans pour les PMA</a:t>
            </a:r>
          </a:p>
        </p:txBody>
      </p:sp>
      <p:sp>
        <p:nvSpPr>
          <p:cNvPr id="13" name="Arrow: Bent-Up 12">
            <a:extLst>
              <a:ext uri="{FF2B5EF4-FFF2-40B4-BE49-F238E27FC236}">
                <a16:creationId xmlns:a16="http://schemas.microsoft.com/office/drawing/2014/main" id="{C0D1CD45-6FCD-4FB0-A1D0-744D0A5C54CC}"/>
              </a:ext>
            </a:extLst>
          </p:cNvPr>
          <p:cNvSpPr/>
          <p:nvPr/>
        </p:nvSpPr>
        <p:spPr>
          <a:xfrm rot="5400000">
            <a:off x="6787056" y="4664724"/>
            <a:ext cx="795033" cy="1590580"/>
          </a:xfrm>
          <a:prstGeom prst="bentUpArrow">
            <a:avLst>
              <a:gd name="adj1" fmla="val 32840"/>
              <a:gd name="adj2" fmla="val 25000"/>
              <a:gd name="adj3" fmla="val 35780"/>
            </a:avLst>
          </a:prstGeom>
          <a:solidFill>
            <a:schemeClr val="accent6">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ectangle: Rounded Corners 14">
            <a:extLst>
              <a:ext uri="{FF2B5EF4-FFF2-40B4-BE49-F238E27FC236}">
                <a16:creationId xmlns:a16="http://schemas.microsoft.com/office/drawing/2014/main" id="{B032261F-5FC2-4C84-828A-F9A9C9BB56C3}"/>
              </a:ext>
            </a:extLst>
          </p:cNvPr>
          <p:cNvSpPr/>
          <p:nvPr/>
        </p:nvSpPr>
        <p:spPr>
          <a:xfrm>
            <a:off x="8099601" y="5214711"/>
            <a:ext cx="3996919" cy="1053887"/>
          </a:xfrm>
          <a:prstGeom prst="roundRect">
            <a:avLst>
              <a:gd name="adj" fmla="val 16670"/>
            </a:avLst>
          </a:prstGeom>
          <a:solidFill>
            <a:schemeClr val="accent5">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b="1" dirty="0">
                <a:solidFill>
                  <a:schemeClr val="tx1"/>
                </a:solidFill>
              </a:rPr>
              <a:t>Des droits de douane seront maintenus sur 3 % des produits "exclus"</a:t>
            </a:r>
          </a:p>
          <a:p>
            <a:r>
              <a:rPr lang="fr-FR" b="1" dirty="0"/>
              <a:t> </a:t>
            </a:r>
          </a:p>
          <a:p>
            <a:endParaRPr lang="fr-FR" b="1" dirty="0"/>
          </a:p>
          <a:p>
            <a:endParaRPr lang="fr-FR" b="1" dirty="0"/>
          </a:p>
          <a:p>
            <a:endParaRPr lang="en-GB" b="1" dirty="0"/>
          </a:p>
        </p:txBody>
      </p:sp>
    </p:spTree>
    <p:extLst>
      <p:ext uri="{BB962C8B-B14F-4D97-AF65-F5344CB8AC3E}">
        <p14:creationId xmlns:p14="http://schemas.microsoft.com/office/powerpoint/2010/main" val="4085651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9299</TotalTime>
  <Words>1818</Words>
  <Application>Microsoft Office PowerPoint</Application>
  <PresentationFormat>Widescreen</PresentationFormat>
  <Paragraphs>168</Paragraphs>
  <Slides>20</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Abadi</vt:lpstr>
      <vt:lpstr>Arial</vt:lpstr>
      <vt:lpstr>Calibri</vt:lpstr>
      <vt:lpstr>Calibri Light</vt:lpstr>
      <vt:lpstr>Century Gothic</vt:lpstr>
      <vt:lpstr>Lato</vt:lpstr>
      <vt:lpstr>Lucida Sans</vt:lpstr>
      <vt:lpstr>Museo</vt:lpstr>
      <vt:lpstr>Proxima Nova</vt:lpstr>
      <vt:lpstr>Verdana</vt:lpstr>
      <vt:lpstr>Wingdings</vt:lpstr>
      <vt:lpstr>Office Theme</vt:lpstr>
      <vt:lpstr>1_Office Theme</vt:lpstr>
      <vt:lpstr>Vers une plus grande intégration régionale : Introduction à la ZLECAf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Mahlet Girma</dc:creator>
  <cp:lastModifiedBy>Mahlet Girma</cp:lastModifiedBy>
  <cp:revision>172</cp:revision>
  <dcterms:created xsi:type="dcterms:W3CDTF">2021-04-13T14:50:58Z</dcterms:created>
  <dcterms:modified xsi:type="dcterms:W3CDTF">2022-04-25T10:33:49Z</dcterms:modified>
</cp:coreProperties>
</file>