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4"/>
    <p:sldMasterId id="2147483663" r:id="rId5"/>
    <p:sldMasterId id="2147483668" r:id="rId6"/>
  </p:sldMasterIdLst>
  <p:notesMasterIdLst>
    <p:notesMasterId r:id="rId17"/>
  </p:notesMasterIdLst>
  <p:handoutMasterIdLst>
    <p:handoutMasterId r:id="rId18"/>
  </p:handoutMasterIdLst>
  <p:sldIdLst>
    <p:sldId id="257" r:id="rId7"/>
    <p:sldId id="476" r:id="rId8"/>
    <p:sldId id="488" r:id="rId9"/>
    <p:sldId id="487" r:id="rId10"/>
    <p:sldId id="356" r:id="rId11"/>
    <p:sldId id="489" r:id="rId12"/>
    <p:sldId id="484" r:id="rId13"/>
    <p:sldId id="292" r:id="rId14"/>
    <p:sldId id="481" r:id="rId15"/>
    <p:sldId id="275" r:id="rId16"/>
  </p:sldIdLst>
  <p:sldSz cx="9144000" cy="6858000" type="screen4x3"/>
  <p:notesSz cx="7010400" cy="92964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rad" initials="" lastIdx="4" clrIdx="0"/>
  <p:cmAuthor id="2" name="Joseph Mthetwa" initials="JM" lastIdx="3" clrIdx="1">
    <p:extLst>
      <p:ext uri="{19B8F6BF-5375-455C-9EA6-DF929625EA0E}">
        <p15:presenceInfo xmlns:p15="http://schemas.microsoft.com/office/powerpoint/2012/main" userId="6341bb154e8f36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CB04A"/>
    <a:srgbClr val="000066"/>
    <a:srgbClr val="19AEDB"/>
    <a:srgbClr val="05558B"/>
    <a:srgbClr val="F46E29"/>
    <a:srgbClr val="0F7DBF"/>
    <a:srgbClr val="F8CD4B"/>
    <a:srgbClr val="4C9F38"/>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68709" autoAdjust="0"/>
  </p:normalViewPr>
  <p:slideViewPr>
    <p:cSldViewPr>
      <p:cViewPr varScale="1">
        <p:scale>
          <a:sx n="67" d="100"/>
          <a:sy n="67" d="100"/>
        </p:scale>
        <p:origin x="1072" y="48"/>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Karonga" userId="3e9a3309-0f8c-48ba-b0ed-1988c0309139" providerId="ADAL" clId="{85483C3D-F8E6-44B3-A7AE-6CA484B457DC}"/>
    <pc:docChg chg="modSld">
      <pc:chgData name="Jane Karonga" userId="3e9a3309-0f8c-48ba-b0ed-1988c0309139" providerId="ADAL" clId="{85483C3D-F8E6-44B3-A7AE-6CA484B457DC}" dt="2021-09-20T11:17:20.835" v="26" actId="20577"/>
      <pc:docMkLst>
        <pc:docMk/>
      </pc:docMkLst>
      <pc:sldChg chg="modSp">
        <pc:chgData name="Jane Karonga" userId="3e9a3309-0f8c-48ba-b0ed-1988c0309139" providerId="ADAL" clId="{85483C3D-F8E6-44B3-A7AE-6CA484B457DC}" dt="2021-09-20T11:17:20.835" v="26" actId="20577"/>
        <pc:sldMkLst>
          <pc:docMk/>
          <pc:sldMk cId="1901838819" sldId="481"/>
        </pc:sldMkLst>
        <pc:graphicFrameChg chg="mod">
          <ac:chgData name="Jane Karonga" userId="3e9a3309-0f8c-48ba-b0ed-1988c0309139" providerId="ADAL" clId="{85483C3D-F8E6-44B3-A7AE-6CA484B457DC}" dt="2021-09-20T11:17:20.835" v="26" actId="20577"/>
          <ac:graphicFrameMkLst>
            <pc:docMk/>
            <pc:sldMk cId="1901838819" sldId="481"/>
            <ac:graphicFrameMk id="6" creationId="{043A9216-EEC2-F144-B5C3-3182452CC7D5}"/>
          </ac:graphicFrameMkLst>
        </pc:graphicFrameChg>
      </pc:sldChg>
      <pc:sldChg chg="modSp">
        <pc:chgData name="Jane Karonga" userId="3e9a3309-0f8c-48ba-b0ed-1988c0309139" providerId="ADAL" clId="{85483C3D-F8E6-44B3-A7AE-6CA484B457DC}" dt="2021-09-20T11:15:04.882" v="4" actId="207"/>
        <pc:sldMkLst>
          <pc:docMk/>
          <pc:sldMk cId="1908574001" sldId="484"/>
        </pc:sldMkLst>
        <pc:spChg chg="mod">
          <ac:chgData name="Jane Karonga" userId="3e9a3309-0f8c-48ba-b0ed-1988c0309139" providerId="ADAL" clId="{85483C3D-F8E6-44B3-A7AE-6CA484B457DC}" dt="2021-09-20T11:15:01.173" v="3" actId="207"/>
          <ac:spMkLst>
            <pc:docMk/>
            <pc:sldMk cId="1908574001" sldId="484"/>
            <ac:spMk id="5" creationId="{7419EFDA-35CE-4487-B4A7-A8A7E0120CC5}"/>
          </ac:spMkLst>
        </pc:spChg>
        <pc:spChg chg="mod">
          <ac:chgData name="Jane Karonga" userId="3e9a3309-0f8c-48ba-b0ed-1988c0309139" providerId="ADAL" clId="{85483C3D-F8E6-44B3-A7AE-6CA484B457DC}" dt="2021-09-20T11:14:56.107" v="2" actId="207"/>
          <ac:spMkLst>
            <pc:docMk/>
            <pc:sldMk cId="1908574001" sldId="484"/>
            <ac:spMk id="14" creationId="{8BFD3286-796E-4502-9DF8-D7BFC75A0CDD}"/>
          </ac:spMkLst>
        </pc:spChg>
        <pc:spChg chg="mod">
          <ac:chgData name="Jane Karonga" userId="3e9a3309-0f8c-48ba-b0ed-1988c0309139" providerId="ADAL" clId="{85483C3D-F8E6-44B3-A7AE-6CA484B457DC}" dt="2021-09-20T11:15:04.882" v="4" actId="207"/>
          <ac:spMkLst>
            <pc:docMk/>
            <pc:sldMk cId="1908574001" sldId="484"/>
            <ac:spMk id="15" creationId="{564BE069-EEFD-401A-B5AF-870BEF3DEB7D}"/>
          </ac:spMkLst>
        </pc:spChg>
        <pc:spChg chg="mod">
          <ac:chgData name="Jane Karonga" userId="3e9a3309-0f8c-48ba-b0ed-1988c0309139" providerId="ADAL" clId="{85483C3D-F8E6-44B3-A7AE-6CA484B457DC}" dt="2021-09-20T11:14:48.996" v="0" actId="207"/>
          <ac:spMkLst>
            <pc:docMk/>
            <pc:sldMk cId="1908574001" sldId="484"/>
            <ac:spMk id="19" creationId="{E095F841-9874-42A0-8E48-60E013351BEE}"/>
          </ac:spMkLst>
        </pc:spChg>
        <pc:spChg chg="mod">
          <ac:chgData name="Jane Karonga" userId="3e9a3309-0f8c-48ba-b0ed-1988c0309139" providerId="ADAL" clId="{85483C3D-F8E6-44B3-A7AE-6CA484B457DC}" dt="2021-09-20T11:14:53.115" v="1" actId="207"/>
          <ac:spMkLst>
            <pc:docMk/>
            <pc:sldMk cId="1908574001" sldId="484"/>
            <ac:spMk id="23" creationId="{F110CBE5-DCAB-436F-A3A7-2EA995C68AB5}"/>
          </ac:spMkLst>
        </pc:spChg>
      </pc:sldChg>
      <pc:sldChg chg="modSp">
        <pc:chgData name="Jane Karonga" userId="3e9a3309-0f8c-48ba-b0ed-1988c0309139" providerId="ADAL" clId="{85483C3D-F8E6-44B3-A7AE-6CA484B457DC}" dt="2021-09-20T11:16:24.581" v="15" actId="20577"/>
        <pc:sldMkLst>
          <pc:docMk/>
          <pc:sldMk cId="112152232" sldId="487"/>
        </pc:sldMkLst>
        <pc:spChg chg="mod">
          <ac:chgData name="Jane Karonga" userId="3e9a3309-0f8c-48ba-b0ed-1988c0309139" providerId="ADAL" clId="{85483C3D-F8E6-44B3-A7AE-6CA484B457DC}" dt="2021-09-20T11:16:24.581" v="15" actId="20577"/>
          <ac:spMkLst>
            <pc:docMk/>
            <pc:sldMk cId="112152232" sldId="487"/>
            <ac:spMk id="6" creationId="{E99B6D21-0E8D-804F-9306-064E704AA40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narumonsu\Desktop\UNECA%20Work\Misc%20Work\2021-02%20Vaccine%20Work%20v2\Vaccine%20Manufacturing_Intro%20Datapac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ropbox%20(Fraym)\projects\uneca\uneca_dg\analysis\covid\covid_mortality_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Costs of 4</a:t>
            </a:r>
            <a:r>
              <a:rPr lang="en-US" baseline="0" dirty="0"/>
              <a:t> VPDs in Africa (in US$ millions)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Sheet2!$A$2</c:f>
              <c:strCache>
                <c:ptCount val="1"/>
                <c:pt idx="0">
                  <c:v>Premature Death</c:v>
                </c:pt>
              </c:strCache>
            </c:strRef>
          </c:tx>
          <c:spPr>
            <a:solidFill>
              <a:srgbClr val="05558B"/>
            </a:solidFill>
            <a:ln>
              <a:noFill/>
            </a:ln>
            <a:effectLst/>
          </c:spPr>
          <c:invertIfNegative val="0"/>
          <c:cat>
            <c:numRef>
              <c:f>Sheet2!$B$1</c:f>
              <c:numCache>
                <c:formatCode>General</c:formatCode>
                <c:ptCount val="1"/>
                <c:pt idx="0">
                  <c:v>10000</c:v>
                </c:pt>
              </c:numCache>
            </c:numRef>
          </c:cat>
          <c:val>
            <c:numRef>
              <c:f>Sheet2!$B$2</c:f>
              <c:numCache>
                <c:formatCode>General</c:formatCode>
                <c:ptCount val="1"/>
                <c:pt idx="0">
                  <c:v>10000</c:v>
                </c:pt>
              </c:numCache>
            </c:numRef>
          </c:val>
          <c:extLst>
            <c:ext xmlns:c16="http://schemas.microsoft.com/office/drawing/2014/chart" uri="{C3380CC4-5D6E-409C-BE32-E72D297353CC}">
              <c16:uniqueId val="{00000000-C2A8-C244-B765-D7A5932BAC77}"/>
            </c:ext>
          </c:extLst>
        </c:ser>
        <c:ser>
          <c:idx val="1"/>
          <c:order val="1"/>
          <c:tx>
            <c:strRef>
              <c:f>Sheet2!$A$3</c:f>
              <c:strCache>
                <c:ptCount val="1"/>
                <c:pt idx="0">
                  <c:v>Prolonged Sickness</c:v>
                </c:pt>
              </c:strCache>
            </c:strRef>
          </c:tx>
          <c:spPr>
            <a:solidFill>
              <a:srgbClr val="0F7DBF"/>
            </a:solidFill>
            <a:ln>
              <a:noFill/>
            </a:ln>
            <a:effectLst/>
          </c:spPr>
          <c:invertIfNegative val="0"/>
          <c:cat>
            <c:numRef>
              <c:f>Sheet2!$B$1</c:f>
              <c:numCache>
                <c:formatCode>General</c:formatCode>
                <c:ptCount val="1"/>
                <c:pt idx="0">
                  <c:v>10000</c:v>
                </c:pt>
              </c:numCache>
            </c:numRef>
          </c:cat>
          <c:val>
            <c:numRef>
              <c:f>Sheet2!$B$3</c:f>
              <c:numCache>
                <c:formatCode>General</c:formatCode>
                <c:ptCount val="1"/>
                <c:pt idx="0">
                  <c:v>2000</c:v>
                </c:pt>
              </c:numCache>
            </c:numRef>
          </c:val>
          <c:extLst>
            <c:ext xmlns:c16="http://schemas.microsoft.com/office/drawing/2014/chart" uri="{C3380CC4-5D6E-409C-BE32-E72D297353CC}">
              <c16:uniqueId val="{00000001-C2A8-C244-B765-D7A5932BAC77}"/>
            </c:ext>
          </c:extLst>
        </c:ser>
        <c:ser>
          <c:idx val="2"/>
          <c:order val="2"/>
          <c:tx>
            <c:strRef>
              <c:f>Sheet2!$A$4</c:f>
              <c:strCache>
                <c:ptCount val="1"/>
                <c:pt idx="0">
                  <c:v>Hospitalization</c:v>
                </c:pt>
              </c:strCache>
            </c:strRef>
          </c:tx>
          <c:spPr>
            <a:solidFill>
              <a:srgbClr val="3CB04A"/>
            </a:solidFill>
            <a:ln>
              <a:noFill/>
            </a:ln>
            <a:effectLst/>
          </c:spPr>
          <c:invertIfNegative val="0"/>
          <c:cat>
            <c:numRef>
              <c:f>Sheet2!$B$1</c:f>
              <c:numCache>
                <c:formatCode>General</c:formatCode>
                <c:ptCount val="1"/>
                <c:pt idx="0">
                  <c:v>10000</c:v>
                </c:pt>
              </c:numCache>
            </c:numRef>
          </c:cat>
          <c:val>
            <c:numRef>
              <c:f>Sheet2!$B$4</c:f>
              <c:numCache>
                <c:formatCode>General</c:formatCode>
                <c:ptCount val="1"/>
                <c:pt idx="0">
                  <c:v>260</c:v>
                </c:pt>
              </c:numCache>
            </c:numRef>
          </c:val>
          <c:extLst>
            <c:ext xmlns:c16="http://schemas.microsoft.com/office/drawing/2014/chart" uri="{C3380CC4-5D6E-409C-BE32-E72D297353CC}">
              <c16:uniqueId val="{00000002-C2A8-C244-B765-D7A5932BAC77}"/>
            </c:ext>
          </c:extLst>
        </c:ser>
        <c:ser>
          <c:idx val="3"/>
          <c:order val="3"/>
          <c:tx>
            <c:strRef>
              <c:f>Sheet2!$A$5</c:f>
              <c:strCache>
                <c:ptCount val="1"/>
                <c:pt idx="0">
                  <c:v>Outpatient Visit</c:v>
                </c:pt>
              </c:strCache>
            </c:strRef>
          </c:tx>
          <c:spPr>
            <a:solidFill>
              <a:srgbClr val="F8CD4B"/>
            </a:solidFill>
            <a:ln>
              <a:noFill/>
            </a:ln>
            <a:effectLst/>
          </c:spPr>
          <c:invertIfNegative val="0"/>
          <c:cat>
            <c:numRef>
              <c:f>Sheet2!$B$1</c:f>
              <c:numCache>
                <c:formatCode>General</c:formatCode>
                <c:ptCount val="1"/>
                <c:pt idx="0">
                  <c:v>10000</c:v>
                </c:pt>
              </c:numCache>
            </c:numRef>
          </c:cat>
          <c:val>
            <c:numRef>
              <c:f>Sheet2!$B$5</c:f>
              <c:numCache>
                <c:formatCode>General</c:formatCode>
                <c:ptCount val="1"/>
                <c:pt idx="0">
                  <c:v>73</c:v>
                </c:pt>
              </c:numCache>
            </c:numRef>
          </c:val>
          <c:extLst>
            <c:ext xmlns:c16="http://schemas.microsoft.com/office/drawing/2014/chart" uri="{C3380CC4-5D6E-409C-BE32-E72D297353CC}">
              <c16:uniqueId val="{00000003-C2A8-C244-B765-D7A5932BAC77}"/>
            </c:ext>
          </c:extLst>
        </c:ser>
        <c:dLbls>
          <c:showLegendKey val="0"/>
          <c:showVal val="0"/>
          <c:showCatName val="0"/>
          <c:showSerName val="0"/>
          <c:showPercent val="0"/>
          <c:showBubbleSize val="0"/>
        </c:dLbls>
        <c:gapWidth val="150"/>
        <c:overlap val="100"/>
        <c:axId val="460585776"/>
        <c:axId val="460587424"/>
      </c:barChart>
      <c:catAx>
        <c:axId val="460585776"/>
        <c:scaling>
          <c:orientation val="minMax"/>
        </c:scaling>
        <c:delete val="1"/>
        <c:axPos val="b"/>
        <c:numFmt formatCode="General" sourceLinked="1"/>
        <c:majorTickMark val="none"/>
        <c:minorTickMark val="none"/>
        <c:tickLblPos val="nextTo"/>
        <c:crossAx val="460587424"/>
        <c:crosses val="autoZero"/>
        <c:auto val="1"/>
        <c:lblAlgn val="ctr"/>
        <c:lblOffset val="100"/>
        <c:noMultiLvlLbl val="0"/>
      </c:catAx>
      <c:valAx>
        <c:axId val="46058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585776"/>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Health Financing Gap (as % of GDP)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183967"/>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Seychelles</c:v>
                </c:pt>
                <c:pt idx="1">
                  <c:v>Mauritius</c:v>
                </c:pt>
                <c:pt idx="2">
                  <c:v>Madagascar</c:v>
                </c:pt>
                <c:pt idx="3">
                  <c:v>Djibouti</c:v>
                </c:pt>
                <c:pt idx="4">
                  <c:v>Rwanda</c:v>
                </c:pt>
                <c:pt idx="5">
                  <c:v>Kenya</c:v>
                </c:pt>
                <c:pt idx="6">
                  <c:v>Ethiopia</c:v>
                </c:pt>
                <c:pt idx="7">
                  <c:v>Eritrea</c:v>
                </c:pt>
              </c:strCache>
            </c:strRef>
          </c:cat>
          <c:val>
            <c:numRef>
              <c:f>Sheet1!$B$2:$B$9</c:f>
              <c:numCache>
                <c:formatCode>0.0%</c:formatCode>
                <c:ptCount val="8"/>
                <c:pt idx="0">
                  <c:v>1.7000000000000001E-2</c:v>
                </c:pt>
                <c:pt idx="1">
                  <c:v>2.5000000000000001E-2</c:v>
                </c:pt>
                <c:pt idx="2">
                  <c:v>2.5999999999999999E-2</c:v>
                </c:pt>
                <c:pt idx="3">
                  <c:v>2.5999999999999999E-2</c:v>
                </c:pt>
                <c:pt idx="4">
                  <c:v>3.3000000000000002E-2</c:v>
                </c:pt>
                <c:pt idx="5">
                  <c:v>3.3000000000000002E-2</c:v>
                </c:pt>
                <c:pt idx="6">
                  <c:v>3.9E-2</c:v>
                </c:pt>
                <c:pt idx="7">
                  <c:v>4.2000000000000003E-2</c:v>
                </c:pt>
              </c:numCache>
            </c:numRef>
          </c:val>
          <c:extLst>
            <c:ext xmlns:c16="http://schemas.microsoft.com/office/drawing/2014/chart" uri="{C3380CC4-5D6E-409C-BE32-E72D297353CC}">
              <c16:uniqueId val="{00000000-196C-384D-AC3F-6592C46F7E8F}"/>
            </c:ext>
          </c:extLst>
        </c:ser>
        <c:dLbls>
          <c:showLegendKey val="0"/>
          <c:showVal val="0"/>
          <c:showCatName val="0"/>
          <c:showSerName val="0"/>
          <c:showPercent val="0"/>
          <c:showBubbleSize val="0"/>
        </c:dLbls>
        <c:gapWidth val="80"/>
        <c:overlap val="-27"/>
        <c:axId val="1368234831"/>
        <c:axId val="1367619167"/>
      </c:barChart>
      <c:catAx>
        <c:axId val="136823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367619167"/>
        <c:crosses val="autoZero"/>
        <c:auto val="1"/>
        <c:lblAlgn val="ctr"/>
        <c:lblOffset val="100"/>
        <c:noMultiLvlLbl val="0"/>
      </c:catAx>
      <c:valAx>
        <c:axId val="1367619167"/>
        <c:scaling>
          <c:orientation val="minMax"/>
        </c:scaling>
        <c:delete val="1"/>
        <c:axPos val="l"/>
        <c:numFmt formatCode="0.0%" sourceLinked="1"/>
        <c:majorTickMark val="none"/>
        <c:minorTickMark val="none"/>
        <c:tickLblPos val="nextTo"/>
        <c:crossAx val="1368234831"/>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GDP_DALY!$G$2</c:f>
              <c:strCache>
                <c:ptCount val="1"/>
                <c:pt idx="0">
                  <c:v>GDP per capita PPP current</c:v>
                </c:pt>
              </c:strCache>
            </c:strRef>
          </c:tx>
          <c:spPr>
            <a:ln w="19050" cap="rnd">
              <a:noFill/>
              <a:round/>
            </a:ln>
            <a:effectLst/>
          </c:spPr>
          <c:marker>
            <c:symbol val="circle"/>
            <c:size val="7"/>
            <c:spPr>
              <a:solidFill>
                <a:srgbClr val="133470"/>
              </a:solidFill>
              <a:ln w="9525">
                <a:solidFill>
                  <a:srgbClr val="133470"/>
                </a:solidFill>
              </a:ln>
              <a:effectLst/>
            </c:spPr>
          </c:marker>
          <c:dPt>
            <c:idx val="0"/>
            <c:marker>
              <c:spPr>
                <a:solidFill>
                  <a:srgbClr val="FF0000"/>
                </a:solidFill>
                <a:ln w="9525">
                  <a:noFill/>
                </a:ln>
                <a:effectLst/>
              </c:spPr>
            </c:marker>
            <c:bubble3D val="0"/>
            <c:extLst>
              <c:ext xmlns:c16="http://schemas.microsoft.com/office/drawing/2014/chart" uri="{C3380CC4-5D6E-409C-BE32-E72D297353CC}">
                <c16:uniqueId val="{00000000-6EC3-48B8-AE21-47F8D44EC35C}"/>
              </c:ext>
            </c:extLst>
          </c:dPt>
          <c:dPt>
            <c:idx val="1"/>
            <c:marker>
              <c:spPr>
                <a:solidFill>
                  <a:srgbClr val="FF0000"/>
                </a:solidFill>
                <a:ln w="9525">
                  <a:noFill/>
                </a:ln>
                <a:effectLst/>
              </c:spPr>
            </c:marker>
            <c:bubble3D val="0"/>
            <c:extLst>
              <c:ext xmlns:c16="http://schemas.microsoft.com/office/drawing/2014/chart" uri="{C3380CC4-5D6E-409C-BE32-E72D297353CC}">
                <c16:uniqueId val="{00000001-6EC3-48B8-AE21-47F8D44EC35C}"/>
              </c:ext>
            </c:extLst>
          </c:dPt>
          <c:dPt>
            <c:idx val="5"/>
            <c:marker>
              <c:spPr>
                <a:solidFill>
                  <a:srgbClr val="FF0000"/>
                </a:solidFill>
                <a:ln w="9525">
                  <a:noFill/>
                </a:ln>
                <a:effectLst/>
              </c:spPr>
            </c:marker>
            <c:bubble3D val="0"/>
            <c:extLst>
              <c:ext xmlns:c16="http://schemas.microsoft.com/office/drawing/2014/chart" uri="{C3380CC4-5D6E-409C-BE32-E72D297353CC}">
                <c16:uniqueId val="{00000002-6EC3-48B8-AE21-47F8D44EC35C}"/>
              </c:ext>
            </c:extLst>
          </c:dPt>
          <c:dPt>
            <c:idx val="6"/>
            <c:marker>
              <c:spPr>
                <a:solidFill>
                  <a:srgbClr val="FF0000"/>
                </a:solidFill>
                <a:ln w="9525">
                  <a:noFill/>
                </a:ln>
                <a:effectLst/>
              </c:spPr>
            </c:marker>
            <c:bubble3D val="0"/>
            <c:extLst>
              <c:ext xmlns:c16="http://schemas.microsoft.com/office/drawing/2014/chart" uri="{C3380CC4-5D6E-409C-BE32-E72D297353CC}">
                <c16:uniqueId val="{00000003-6EC3-48B8-AE21-47F8D44EC35C}"/>
              </c:ext>
            </c:extLst>
          </c:dPt>
          <c:dPt>
            <c:idx val="7"/>
            <c:marker>
              <c:spPr>
                <a:solidFill>
                  <a:srgbClr val="FF0000"/>
                </a:solidFill>
                <a:ln w="9525">
                  <a:noFill/>
                </a:ln>
                <a:effectLst/>
              </c:spPr>
            </c:marker>
            <c:bubble3D val="0"/>
            <c:extLst>
              <c:ext xmlns:c16="http://schemas.microsoft.com/office/drawing/2014/chart" uri="{C3380CC4-5D6E-409C-BE32-E72D297353CC}">
                <c16:uniqueId val="{00000004-6EC3-48B8-AE21-47F8D44EC35C}"/>
              </c:ext>
            </c:extLst>
          </c:dPt>
          <c:dPt>
            <c:idx val="8"/>
            <c:marker>
              <c:spPr>
                <a:solidFill>
                  <a:srgbClr val="FF0000"/>
                </a:solidFill>
                <a:ln w="9525">
                  <a:noFill/>
                </a:ln>
                <a:effectLst/>
              </c:spPr>
            </c:marker>
            <c:bubble3D val="0"/>
            <c:extLst>
              <c:ext xmlns:c16="http://schemas.microsoft.com/office/drawing/2014/chart" uri="{C3380CC4-5D6E-409C-BE32-E72D297353CC}">
                <c16:uniqueId val="{00000005-6EC3-48B8-AE21-47F8D44EC35C}"/>
              </c:ext>
            </c:extLst>
          </c:dPt>
          <c:dPt>
            <c:idx val="11"/>
            <c:marker>
              <c:spPr>
                <a:solidFill>
                  <a:srgbClr val="FF0000"/>
                </a:solidFill>
                <a:ln w="9525">
                  <a:noFill/>
                </a:ln>
                <a:effectLst/>
              </c:spPr>
            </c:marker>
            <c:bubble3D val="0"/>
            <c:extLst>
              <c:ext xmlns:c16="http://schemas.microsoft.com/office/drawing/2014/chart" uri="{C3380CC4-5D6E-409C-BE32-E72D297353CC}">
                <c16:uniqueId val="{00000006-6EC3-48B8-AE21-47F8D44EC35C}"/>
              </c:ext>
            </c:extLst>
          </c:dPt>
          <c:dPt>
            <c:idx val="17"/>
            <c:marker>
              <c:spPr>
                <a:solidFill>
                  <a:srgbClr val="FF0000"/>
                </a:solidFill>
                <a:ln w="9525">
                  <a:noFill/>
                </a:ln>
                <a:effectLst/>
              </c:spPr>
            </c:marker>
            <c:bubble3D val="0"/>
            <c:extLst>
              <c:ext xmlns:c16="http://schemas.microsoft.com/office/drawing/2014/chart" uri="{C3380CC4-5D6E-409C-BE32-E72D297353CC}">
                <c16:uniqueId val="{00000007-6EC3-48B8-AE21-47F8D44EC35C}"/>
              </c:ext>
            </c:extLst>
          </c:dPt>
          <c:dPt>
            <c:idx val="27"/>
            <c:marker>
              <c:spPr>
                <a:solidFill>
                  <a:srgbClr val="FF0000"/>
                </a:solidFill>
                <a:ln w="9525">
                  <a:noFill/>
                </a:ln>
                <a:effectLst/>
              </c:spPr>
            </c:marker>
            <c:bubble3D val="0"/>
            <c:extLst>
              <c:ext xmlns:c16="http://schemas.microsoft.com/office/drawing/2014/chart" uri="{C3380CC4-5D6E-409C-BE32-E72D297353CC}">
                <c16:uniqueId val="{00000008-6EC3-48B8-AE21-47F8D44EC35C}"/>
              </c:ext>
            </c:extLst>
          </c:dPt>
          <c:dPt>
            <c:idx val="30"/>
            <c:marker>
              <c:spPr>
                <a:solidFill>
                  <a:srgbClr val="FF0000"/>
                </a:solidFill>
                <a:ln w="9525">
                  <a:noFill/>
                </a:ln>
                <a:effectLst/>
              </c:spPr>
            </c:marker>
            <c:bubble3D val="0"/>
            <c:extLst>
              <c:ext xmlns:c16="http://schemas.microsoft.com/office/drawing/2014/chart" uri="{C3380CC4-5D6E-409C-BE32-E72D297353CC}">
                <c16:uniqueId val="{00000009-6EC3-48B8-AE21-47F8D44EC35C}"/>
              </c:ext>
            </c:extLst>
          </c:dPt>
          <c:dPt>
            <c:idx val="44"/>
            <c:marker>
              <c:spPr>
                <a:solidFill>
                  <a:srgbClr val="FF0000"/>
                </a:solidFill>
                <a:ln w="9525">
                  <a:noFill/>
                </a:ln>
                <a:effectLst/>
              </c:spPr>
            </c:marker>
            <c:bubble3D val="0"/>
            <c:extLst>
              <c:ext xmlns:c16="http://schemas.microsoft.com/office/drawing/2014/chart" uri="{C3380CC4-5D6E-409C-BE32-E72D297353CC}">
                <c16:uniqueId val="{0000000A-6EC3-48B8-AE21-47F8D44EC35C}"/>
              </c:ext>
            </c:extLst>
          </c:dPt>
          <c:dPt>
            <c:idx val="53"/>
            <c:marker>
              <c:symbol val="picture"/>
              <c:spPr>
                <a:solidFill>
                  <a:srgbClr val="FF0000"/>
                </a:solidFill>
                <a:ln w="25400">
                  <a:noFill/>
                </a:ln>
                <a:effectLst/>
              </c:spPr>
            </c:marker>
            <c:bubble3D val="0"/>
            <c:extLst>
              <c:ext xmlns:c16="http://schemas.microsoft.com/office/drawing/2014/chart" uri="{C3380CC4-5D6E-409C-BE32-E72D297353CC}">
                <c16:uniqueId val="{0000000B-6EC3-48B8-AE21-47F8D44EC35C}"/>
              </c:ext>
            </c:extLst>
          </c:dPt>
          <c:dLbls>
            <c:dLbl>
              <c:idx val="0"/>
              <c:tx>
                <c:rich>
                  <a:bodyPr/>
                  <a:lstStyle/>
                  <a:p>
                    <a:fld id="{2AB4B870-2980-4954-8002-62FE4EAF838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EC3-48B8-AE21-47F8D44EC35C}"/>
                </c:ext>
              </c:extLst>
            </c:dLbl>
            <c:dLbl>
              <c:idx val="1"/>
              <c:tx>
                <c:rich>
                  <a:bodyPr/>
                  <a:lstStyle/>
                  <a:p>
                    <a:fld id="{737E77B4-6337-4E26-BD6B-0695E0C554D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EC3-48B8-AE21-47F8D44EC35C}"/>
                </c:ext>
              </c:extLst>
            </c:dLbl>
            <c:dLbl>
              <c:idx val="2"/>
              <c:tx>
                <c:rich>
                  <a:bodyPr/>
                  <a:lstStyle/>
                  <a:p>
                    <a:fld id="{47E997F5-D059-4529-9EDB-F11E7971AD7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EC3-48B8-AE21-47F8D44EC35C}"/>
                </c:ext>
              </c:extLst>
            </c:dLbl>
            <c:dLbl>
              <c:idx val="3"/>
              <c:tx>
                <c:rich>
                  <a:bodyPr/>
                  <a:lstStyle/>
                  <a:p>
                    <a:fld id="{8E5B77E2-116C-4DCC-AB85-59E82B0995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EC3-48B8-AE21-47F8D44EC35C}"/>
                </c:ext>
              </c:extLst>
            </c:dLbl>
            <c:dLbl>
              <c:idx val="4"/>
              <c:delete val="1"/>
              <c:extLst>
                <c:ext xmlns:c15="http://schemas.microsoft.com/office/drawing/2012/chart" uri="{CE6537A1-D6FC-4f65-9D91-7224C49458BB}"/>
                <c:ext xmlns:c16="http://schemas.microsoft.com/office/drawing/2014/chart" uri="{C3380CC4-5D6E-409C-BE32-E72D297353CC}">
                  <c16:uniqueId val="{0000000E-6EC3-48B8-AE21-47F8D44EC35C}"/>
                </c:ext>
              </c:extLst>
            </c:dLbl>
            <c:dLbl>
              <c:idx val="5"/>
              <c:delete val="1"/>
              <c:extLst>
                <c:ext xmlns:c15="http://schemas.microsoft.com/office/drawing/2012/chart" uri="{CE6537A1-D6FC-4f65-9D91-7224C49458BB}"/>
                <c:ext xmlns:c16="http://schemas.microsoft.com/office/drawing/2014/chart" uri="{C3380CC4-5D6E-409C-BE32-E72D297353CC}">
                  <c16:uniqueId val="{00000002-6EC3-48B8-AE21-47F8D44EC35C}"/>
                </c:ext>
              </c:extLst>
            </c:dLbl>
            <c:dLbl>
              <c:idx val="6"/>
              <c:delete val="1"/>
              <c:extLst>
                <c:ext xmlns:c15="http://schemas.microsoft.com/office/drawing/2012/chart" uri="{CE6537A1-D6FC-4f65-9D91-7224C49458BB}"/>
                <c:ext xmlns:c16="http://schemas.microsoft.com/office/drawing/2014/chart" uri="{C3380CC4-5D6E-409C-BE32-E72D297353CC}">
                  <c16:uniqueId val="{00000003-6EC3-48B8-AE21-47F8D44EC35C}"/>
                </c:ext>
              </c:extLst>
            </c:dLbl>
            <c:dLbl>
              <c:idx val="7"/>
              <c:delete val="1"/>
              <c:extLst>
                <c:ext xmlns:c15="http://schemas.microsoft.com/office/drawing/2012/chart" uri="{CE6537A1-D6FC-4f65-9D91-7224C49458BB}"/>
                <c:ext xmlns:c16="http://schemas.microsoft.com/office/drawing/2014/chart" uri="{C3380CC4-5D6E-409C-BE32-E72D297353CC}">
                  <c16:uniqueId val="{00000004-6EC3-48B8-AE21-47F8D44EC35C}"/>
                </c:ext>
              </c:extLst>
            </c:dLbl>
            <c:dLbl>
              <c:idx val="8"/>
              <c:delete val="1"/>
              <c:extLst>
                <c:ext xmlns:c15="http://schemas.microsoft.com/office/drawing/2012/chart" uri="{CE6537A1-D6FC-4f65-9D91-7224C49458BB}"/>
                <c:ext xmlns:c16="http://schemas.microsoft.com/office/drawing/2014/chart" uri="{C3380CC4-5D6E-409C-BE32-E72D297353CC}">
                  <c16:uniqueId val="{00000005-6EC3-48B8-AE21-47F8D44EC35C}"/>
                </c:ext>
              </c:extLst>
            </c:dLbl>
            <c:dLbl>
              <c:idx val="9"/>
              <c:delete val="1"/>
              <c:extLst>
                <c:ext xmlns:c15="http://schemas.microsoft.com/office/drawing/2012/chart" uri="{CE6537A1-D6FC-4f65-9D91-7224C49458BB}"/>
                <c:ext xmlns:c16="http://schemas.microsoft.com/office/drawing/2014/chart" uri="{C3380CC4-5D6E-409C-BE32-E72D297353CC}">
                  <c16:uniqueId val="{0000000F-6EC3-48B8-AE21-47F8D44EC35C}"/>
                </c:ext>
              </c:extLst>
            </c:dLbl>
            <c:dLbl>
              <c:idx val="10"/>
              <c:delete val="1"/>
              <c:extLst>
                <c:ext xmlns:c15="http://schemas.microsoft.com/office/drawing/2012/chart" uri="{CE6537A1-D6FC-4f65-9D91-7224C49458BB}"/>
                <c:ext xmlns:c16="http://schemas.microsoft.com/office/drawing/2014/chart" uri="{C3380CC4-5D6E-409C-BE32-E72D297353CC}">
                  <c16:uniqueId val="{00000010-6EC3-48B8-AE21-47F8D44EC35C}"/>
                </c:ext>
              </c:extLst>
            </c:dLbl>
            <c:dLbl>
              <c:idx val="11"/>
              <c:delete val="1"/>
              <c:extLst>
                <c:ext xmlns:c15="http://schemas.microsoft.com/office/drawing/2012/chart" uri="{CE6537A1-D6FC-4f65-9D91-7224C49458BB}"/>
                <c:ext xmlns:c16="http://schemas.microsoft.com/office/drawing/2014/chart" uri="{C3380CC4-5D6E-409C-BE32-E72D297353CC}">
                  <c16:uniqueId val="{00000006-6EC3-48B8-AE21-47F8D44EC35C}"/>
                </c:ext>
              </c:extLst>
            </c:dLbl>
            <c:dLbl>
              <c:idx val="12"/>
              <c:delete val="1"/>
              <c:extLst>
                <c:ext xmlns:c15="http://schemas.microsoft.com/office/drawing/2012/chart" uri="{CE6537A1-D6FC-4f65-9D91-7224C49458BB}"/>
                <c:ext xmlns:c16="http://schemas.microsoft.com/office/drawing/2014/chart" uri="{C3380CC4-5D6E-409C-BE32-E72D297353CC}">
                  <c16:uniqueId val="{00000011-6EC3-48B8-AE21-47F8D44EC35C}"/>
                </c:ext>
              </c:extLst>
            </c:dLbl>
            <c:dLbl>
              <c:idx val="13"/>
              <c:delete val="1"/>
              <c:extLst>
                <c:ext xmlns:c15="http://schemas.microsoft.com/office/drawing/2012/chart" uri="{CE6537A1-D6FC-4f65-9D91-7224C49458BB}"/>
                <c:ext xmlns:c16="http://schemas.microsoft.com/office/drawing/2014/chart" uri="{C3380CC4-5D6E-409C-BE32-E72D297353CC}">
                  <c16:uniqueId val="{00000012-6EC3-48B8-AE21-47F8D44EC35C}"/>
                </c:ext>
              </c:extLst>
            </c:dLbl>
            <c:dLbl>
              <c:idx val="14"/>
              <c:delete val="1"/>
              <c:extLst>
                <c:ext xmlns:c15="http://schemas.microsoft.com/office/drawing/2012/chart" uri="{CE6537A1-D6FC-4f65-9D91-7224C49458BB}"/>
                <c:ext xmlns:c16="http://schemas.microsoft.com/office/drawing/2014/chart" uri="{C3380CC4-5D6E-409C-BE32-E72D297353CC}">
                  <c16:uniqueId val="{00000013-6EC3-48B8-AE21-47F8D44EC35C}"/>
                </c:ext>
              </c:extLst>
            </c:dLbl>
            <c:dLbl>
              <c:idx val="15"/>
              <c:tx>
                <c:rich>
                  <a:bodyPr/>
                  <a:lstStyle/>
                  <a:p>
                    <a:fld id="{13D8EFD3-84DC-4669-B69A-41F2294511B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6EC3-48B8-AE21-47F8D44EC35C}"/>
                </c:ext>
              </c:extLst>
            </c:dLbl>
            <c:dLbl>
              <c:idx val="16"/>
              <c:delete val="1"/>
              <c:extLst>
                <c:ext xmlns:c15="http://schemas.microsoft.com/office/drawing/2012/chart" uri="{CE6537A1-D6FC-4f65-9D91-7224C49458BB}"/>
                <c:ext xmlns:c16="http://schemas.microsoft.com/office/drawing/2014/chart" uri="{C3380CC4-5D6E-409C-BE32-E72D297353CC}">
                  <c16:uniqueId val="{00000015-6EC3-48B8-AE21-47F8D44EC35C}"/>
                </c:ext>
              </c:extLst>
            </c:dLbl>
            <c:dLbl>
              <c:idx val="17"/>
              <c:delete val="1"/>
              <c:extLst>
                <c:ext xmlns:c15="http://schemas.microsoft.com/office/drawing/2012/chart" uri="{CE6537A1-D6FC-4f65-9D91-7224C49458BB}"/>
                <c:ext xmlns:c16="http://schemas.microsoft.com/office/drawing/2014/chart" uri="{C3380CC4-5D6E-409C-BE32-E72D297353CC}">
                  <c16:uniqueId val="{00000007-6EC3-48B8-AE21-47F8D44EC35C}"/>
                </c:ext>
              </c:extLst>
            </c:dLbl>
            <c:dLbl>
              <c:idx val="18"/>
              <c:delete val="1"/>
              <c:extLst>
                <c:ext xmlns:c15="http://schemas.microsoft.com/office/drawing/2012/chart" uri="{CE6537A1-D6FC-4f65-9D91-7224C49458BB}"/>
                <c:ext xmlns:c16="http://schemas.microsoft.com/office/drawing/2014/chart" uri="{C3380CC4-5D6E-409C-BE32-E72D297353CC}">
                  <c16:uniqueId val="{00000016-6EC3-48B8-AE21-47F8D44EC35C}"/>
                </c:ext>
              </c:extLst>
            </c:dLbl>
            <c:dLbl>
              <c:idx val="19"/>
              <c:tx>
                <c:rich>
                  <a:bodyPr/>
                  <a:lstStyle/>
                  <a:p>
                    <a:fld id="{CDD55C7B-902D-4C41-9D6F-09464358B2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EC3-48B8-AE21-47F8D44EC35C}"/>
                </c:ext>
              </c:extLst>
            </c:dLbl>
            <c:dLbl>
              <c:idx val="20"/>
              <c:tx>
                <c:rich>
                  <a:bodyPr/>
                  <a:lstStyle/>
                  <a:p>
                    <a:fld id="{F00B28B4-08BD-43FB-9DB3-76BB191FD9C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EC3-48B8-AE21-47F8D44EC35C}"/>
                </c:ext>
              </c:extLst>
            </c:dLbl>
            <c:dLbl>
              <c:idx val="21"/>
              <c:delete val="1"/>
              <c:extLst>
                <c:ext xmlns:c15="http://schemas.microsoft.com/office/drawing/2012/chart" uri="{CE6537A1-D6FC-4f65-9D91-7224C49458BB}"/>
                <c:ext xmlns:c16="http://schemas.microsoft.com/office/drawing/2014/chart" uri="{C3380CC4-5D6E-409C-BE32-E72D297353CC}">
                  <c16:uniqueId val="{00000019-6EC3-48B8-AE21-47F8D44EC35C}"/>
                </c:ext>
              </c:extLst>
            </c:dLbl>
            <c:dLbl>
              <c:idx val="22"/>
              <c:delete val="1"/>
              <c:extLst>
                <c:ext xmlns:c15="http://schemas.microsoft.com/office/drawing/2012/chart" uri="{CE6537A1-D6FC-4f65-9D91-7224C49458BB}"/>
                <c:ext xmlns:c16="http://schemas.microsoft.com/office/drawing/2014/chart" uri="{C3380CC4-5D6E-409C-BE32-E72D297353CC}">
                  <c16:uniqueId val="{0000001A-6EC3-48B8-AE21-47F8D44EC35C}"/>
                </c:ext>
              </c:extLst>
            </c:dLbl>
            <c:dLbl>
              <c:idx val="23"/>
              <c:delete val="1"/>
              <c:extLst>
                <c:ext xmlns:c15="http://schemas.microsoft.com/office/drawing/2012/chart" uri="{CE6537A1-D6FC-4f65-9D91-7224C49458BB}"/>
                <c:ext xmlns:c16="http://schemas.microsoft.com/office/drawing/2014/chart" uri="{C3380CC4-5D6E-409C-BE32-E72D297353CC}">
                  <c16:uniqueId val="{0000001B-6EC3-48B8-AE21-47F8D44EC35C}"/>
                </c:ext>
              </c:extLst>
            </c:dLbl>
            <c:dLbl>
              <c:idx val="24"/>
              <c:delete val="1"/>
              <c:extLst>
                <c:ext xmlns:c15="http://schemas.microsoft.com/office/drawing/2012/chart" uri="{CE6537A1-D6FC-4f65-9D91-7224C49458BB}"/>
                <c:ext xmlns:c16="http://schemas.microsoft.com/office/drawing/2014/chart" uri="{C3380CC4-5D6E-409C-BE32-E72D297353CC}">
                  <c16:uniqueId val="{0000001C-6EC3-48B8-AE21-47F8D44EC35C}"/>
                </c:ext>
              </c:extLst>
            </c:dLbl>
            <c:dLbl>
              <c:idx val="25"/>
              <c:delete val="1"/>
              <c:extLst>
                <c:ext xmlns:c15="http://schemas.microsoft.com/office/drawing/2012/chart" uri="{CE6537A1-D6FC-4f65-9D91-7224C49458BB}"/>
                <c:ext xmlns:c16="http://schemas.microsoft.com/office/drawing/2014/chart" uri="{C3380CC4-5D6E-409C-BE32-E72D297353CC}">
                  <c16:uniqueId val="{0000001D-6EC3-48B8-AE21-47F8D44EC35C}"/>
                </c:ext>
              </c:extLst>
            </c:dLbl>
            <c:dLbl>
              <c:idx val="26"/>
              <c:delete val="1"/>
              <c:extLst>
                <c:ext xmlns:c15="http://schemas.microsoft.com/office/drawing/2012/chart" uri="{CE6537A1-D6FC-4f65-9D91-7224C49458BB}"/>
                <c:ext xmlns:c16="http://schemas.microsoft.com/office/drawing/2014/chart" uri="{C3380CC4-5D6E-409C-BE32-E72D297353CC}">
                  <c16:uniqueId val="{0000001E-6EC3-48B8-AE21-47F8D44EC35C}"/>
                </c:ext>
              </c:extLst>
            </c:dLbl>
            <c:dLbl>
              <c:idx val="27"/>
              <c:delete val="1"/>
              <c:extLst>
                <c:ext xmlns:c15="http://schemas.microsoft.com/office/drawing/2012/chart" uri="{CE6537A1-D6FC-4f65-9D91-7224C49458BB}"/>
                <c:ext xmlns:c16="http://schemas.microsoft.com/office/drawing/2014/chart" uri="{C3380CC4-5D6E-409C-BE32-E72D297353CC}">
                  <c16:uniqueId val="{00000008-6EC3-48B8-AE21-47F8D44EC35C}"/>
                </c:ext>
              </c:extLst>
            </c:dLbl>
            <c:dLbl>
              <c:idx val="28"/>
              <c:tx>
                <c:rich>
                  <a:bodyPr/>
                  <a:lstStyle/>
                  <a:p>
                    <a:fld id="{4AB90A21-9A97-4738-B8D2-89D918A703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6EC3-48B8-AE21-47F8D44EC35C}"/>
                </c:ext>
              </c:extLst>
            </c:dLbl>
            <c:dLbl>
              <c:idx val="29"/>
              <c:delete val="1"/>
              <c:extLst>
                <c:ext xmlns:c15="http://schemas.microsoft.com/office/drawing/2012/chart" uri="{CE6537A1-D6FC-4f65-9D91-7224C49458BB}"/>
                <c:ext xmlns:c16="http://schemas.microsoft.com/office/drawing/2014/chart" uri="{C3380CC4-5D6E-409C-BE32-E72D297353CC}">
                  <c16:uniqueId val="{00000020-6EC3-48B8-AE21-47F8D44EC35C}"/>
                </c:ext>
              </c:extLst>
            </c:dLbl>
            <c:dLbl>
              <c:idx val="30"/>
              <c:delete val="1"/>
              <c:extLst>
                <c:ext xmlns:c15="http://schemas.microsoft.com/office/drawing/2012/chart" uri="{CE6537A1-D6FC-4f65-9D91-7224C49458BB}"/>
                <c:ext xmlns:c16="http://schemas.microsoft.com/office/drawing/2014/chart" uri="{C3380CC4-5D6E-409C-BE32-E72D297353CC}">
                  <c16:uniqueId val="{00000009-6EC3-48B8-AE21-47F8D44EC35C}"/>
                </c:ext>
              </c:extLst>
            </c:dLbl>
            <c:dLbl>
              <c:idx val="31"/>
              <c:delete val="1"/>
              <c:extLst>
                <c:ext xmlns:c15="http://schemas.microsoft.com/office/drawing/2012/chart" uri="{CE6537A1-D6FC-4f65-9D91-7224C49458BB}"/>
                <c:ext xmlns:c16="http://schemas.microsoft.com/office/drawing/2014/chart" uri="{C3380CC4-5D6E-409C-BE32-E72D297353CC}">
                  <c16:uniqueId val="{00000021-6EC3-48B8-AE21-47F8D44EC35C}"/>
                </c:ext>
              </c:extLst>
            </c:dLbl>
            <c:dLbl>
              <c:idx val="32"/>
              <c:delete val="1"/>
              <c:extLst>
                <c:ext xmlns:c15="http://schemas.microsoft.com/office/drawing/2012/chart" uri="{CE6537A1-D6FC-4f65-9D91-7224C49458BB}"/>
                <c:ext xmlns:c16="http://schemas.microsoft.com/office/drawing/2014/chart" uri="{C3380CC4-5D6E-409C-BE32-E72D297353CC}">
                  <c16:uniqueId val="{00000022-6EC3-48B8-AE21-47F8D44EC35C}"/>
                </c:ext>
              </c:extLst>
            </c:dLbl>
            <c:dLbl>
              <c:idx val="33"/>
              <c:delete val="1"/>
              <c:extLst>
                <c:ext xmlns:c15="http://schemas.microsoft.com/office/drawing/2012/chart" uri="{CE6537A1-D6FC-4f65-9D91-7224C49458BB}"/>
                <c:ext xmlns:c16="http://schemas.microsoft.com/office/drawing/2014/chart" uri="{C3380CC4-5D6E-409C-BE32-E72D297353CC}">
                  <c16:uniqueId val="{00000023-6EC3-48B8-AE21-47F8D44EC35C}"/>
                </c:ext>
              </c:extLst>
            </c:dLbl>
            <c:dLbl>
              <c:idx val="34"/>
              <c:delete val="1"/>
              <c:extLst>
                <c:ext xmlns:c15="http://schemas.microsoft.com/office/drawing/2012/chart" uri="{CE6537A1-D6FC-4f65-9D91-7224C49458BB}"/>
                <c:ext xmlns:c16="http://schemas.microsoft.com/office/drawing/2014/chart" uri="{C3380CC4-5D6E-409C-BE32-E72D297353CC}">
                  <c16:uniqueId val="{00000024-6EC3-48B8-AE21-47F8D44EC35C}"/>
                </c:ext>
              </c:extLst>
            </c:dLbl>
            <c:dLbl>
              <c:idx val="35"/>
              <c:delete val="1"/>
              <c:extLst>
                <c:ext xmlns:c15="http://schemas.microsoft.com/office/drawing/2012/chart" uri="{CE6537A1-D6FC-4f65-9D91-7224C49458BB}"/>
                <c:ext xmlns:c16="http://schemas.microsoft.com/office/drawing/2014/chart" uri="{C3380CC4-5D6E-409C-BE32-E72D297353CC}">
                  <c16:uniqueId val="{00000025-6EC3-48B8-AE21-47F8D44EC35C}"/>
                </c:ext>
              </c:extLst>
            </c:dLbl>
            <c:dLbl>
              <c:idx val="36"/>
              <c:delete val="1"/>
              <c:extLst>
                <c:ext xmlns:c15="http://schemas.microsoft.com/office/drawing/2012/chart" uri="{CE6537A1-D6FC-4f65-9D91-7224C49458BB}"/>
                <c:ext xmlns:c16="http://schemas.microsoft.com/office/drawing/2014/chart" uri="{C3380CC4-5D6E-409C-BE32-E72D297353CC}">
                  <c16:uniqueId val="{00000026-6EC3-48B8-AE21-47F8D44EC35C}"/>
                </c:ext>
              </c:extLst>
            </c:dLbl>
            <c:dLbl>
              <c:idx val="37"/>
              <c:tx>
                <c:rich>
                  <a:bodyPr/>
                  <a:lstStyle/>
                  <a:p>
                    <a:fld id="{460D8DBB-016E-4F7A-8312-C9D41914E31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6EC3-48B8-AE21-47F8D44EC35C}"/>
                </c:ext>
              </c:extLst>
            </c:dLbl>
            <c:dLbl>
              <c:idx val="38"/>
              <c:delete val="1"/>
              <c:extLst>
                <c:ext xmlns:c15="http://schemas.microsoft.com/office/drawing/2012/chart" uri="{CE6537A1-D6FC-4f65-9D91-7224C49458BB}"/>
                <c:ext xmlns:c16="http://schemas.microsoft.com/office/drawing/2014/chart" uri="{C3380CC4-5D6E-409C-BE32-E72D297353CC}">
                  <c16:uniqueId val="{00000028-6EC3-48B8-AE21-47F8D44EC35C}"/>
                </c:ext>
              </c:extLst>
            </c:dLbl>
            <c:dLbl>
              <c:idx val="39"/>
              <c:delete val="1"/>
              <c:extLst>
                <c:ext xmlns:c15="http://schemas.microsoft.com/office/drawing/2012/chart" uri="{CE6537A1-D6FC-4f65-9D91-7224C49458BB}"/>
                <c:ext xmlns:c16="http://schemas.microsoft.com/office/drawing/2014/chart" uri="{C3380CC4-5D6E-409C-BE32-E72D297353CC}">
                  <c16:uniqueId val="{00000029-6EC3-48B8-AE21-47F8D44EC35C}"/>
                </c:ext>
              </c:extLst>
            </c:dLbl>
            <c:dLbl>
              <c:idx val="40"/>
              <c:tx>
                <c:rich>
                  <a:bodyPr/>
                  <a:lstStyle/>
                  <a:p>
                    <a:fld id="{A1B47B41-A401-43E6-812A-F9ACE3224F5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6EC3-48B8-AE21-47F8D44EC35C}"/>
                </c:ext>
              </c:extLst>
            </c:dLbl>
            <c:dLbl>
              <c:idx val="41"/>
              <c:delete val="1"/>
              <c:extLst>
                <c:ext xmlns:c15="http://schemas.microsoft.com/office/drawing/2012/chart" uri="{CE6537A1-D6FC-4f65-9D91-7224C49458BB}"/>
                <c:ext xmlns:c16="http://schemas.microsoft.com/office/drawing/2014/chart" uri="{C3380CC4-5D6E-409C-BE32-E72D297353CC}">
                  <c16:uniqueId val="{0000002B-6EC3-48B8-AE21-47F8D44EC35C}"/>
                </c:ext>
              </c:extLst>
            </c:dLbl>
            <c:dLbl>
              <c:idx val="42"/>
              <c:layout>
                <c:manualLayout>
                  <c:x val="-5.8233054566955593E-2"/>
                  <c:y val="2.8599204221512247E-3"/>
                </c:manualLayout>
              </c:layout>
              <c:tx>
                <c:rich>
                  <a:bodyPr/>
                  <a:lstStyle/>
                  <a:p>
                    <a:fld id="{036A4A54-F11F-43F0-9B4C-7047602BE0BB}" type="CELLRANGE">
                      <a:rPr lang="en-US" dirty="0"/>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6EC3-48B8-AE21-47F8D44EC35C}"/>
                </c:ext>
              </c:extLst>
            </c:dLbl>
            <c:dLbl>
              <c:idx val="43"/>
              <c:delete val="1"/>
              <c:extLst>
                <c:ext xmlns:c15="http://schemas.microsoft.com/office/drawing/2012/chart" uri="{CE6537A1-D6FC-4f65-9D91-7224C49458BB}"/>
                <c:ext xmlns:c16="http://schemas.microsoft.com/office/drawing/2014/chart" uri="{C3380CC4-5D6E-409C-BE32-E72D297353CC}">
                  <c16:uniqueId val="{0000002D-6EC3-48B8-AE21-47F8D44EC35C}"/>
                </c:ext>
              </c:extLst>
            </c:dLbl>
            <c:dLbl>
              <c:idx val="44"/>
              <c:delete val="1"/>
              <c:extLst>
                <c:ext xmlns:c15="http://schemas.microsoft.com/office/drawing/2012/chart" uri="{CE6537A1-D6FC-4f65-9D91-7224C49458BB}"/>
                <c:ext xmlns:c16="http://schemas.microsoft.com/office/drawing/2014/chart" uri="{C3380CC4-5D6E-409C-BE32-E72D297353CC}">
                  <c16:uniqueId val="{0000000A-6EC3-48B8-AE21-47F8D44EC35C}"/>
                </c:ext>
              </c:extLst>
            </c:dLbl>
            <c:dLbl>
              <c:idx val="45"/>
              <c:delete val="1"/>
              <c:extLst>
                <c:ext xmlns:c15="http://schemas.microsoft.com/office/drawing/2012/chart" uri="{CE6537A1-D6FC-4f65-9D91-7224C49458BB}"/>
                <c:ext xmlns:c16="http://schemas.microsoft.com/office/drawing/2014/chart" uri="{C3380CC4-5D6E-409C-BE32-E72D297353CC}">
                  <c16:uniqueId val="{0000002E-6EC3-48B8-AE21-47F8D44EC35C}"/>
                </c:ext>
              </c:extLst>
            </c:dLbl>
            <c:dLbl>
              <c:idx val="46"/>
              <c:delete val="1"/>
              <c:extLst>
                <c:ext xmlns:c15="http://schemas.microsoft.com/office/drawing/2012/chart" uri="{CE6537A1-D6FC-4f65-9D91-7224C49458BB}"/>
                <c:ext xmlns:c16="http://schemas.microsoft.com/office/drawing/2014/chart" uri="{C3380CC4-5D6E-409C-BE32-E72D297353CC}">
                  <c16:uniqueId val="{0000002F-6EC3-48B8-AE21-47F8D44EC35C}"/>
                </c:ext>
              </c:extLst>
            </c:dLbl>
            <c:dLbl>
              <c:idx val="47"/>
              <c:delete val="1"/>
              <c:extLst>
                <c:ext xmlns:c15="http://schemas.microsoft.com/office/drawing/2012/chart" uri="{CE6537A1-D6FC-4f65-9D91-7224C49458BB}"/>
                <c:ext xmlns:c16="http://schemas.microsoft.com/office/drawing/2014/chart" uri="{C3380CC4-5D6E-409C-BE32-E72D297353CC}">
                  <c16:uniqueId val="{00000030-6EC3-48B8-AE21-47F8D44EC35C}"/>
                </c:ext>
              </c:extLst>
            </c:dLbl>
            <c:dLbl>
              <c:idx val="48"/>
              <c:tx>
                <c:rich>
                  <a:bodyPr/>
                  <a:lstStyle/>
                  <a:p>
                    <a:fld id="{4C184492-9F4B-424F-B203-AA9EAC12F0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6EC3-48B8-AE21-47F8D44EC35C}"/>
                </c:ext>
              </c:extLst>
            </c:dLbl>
            <c:dLbl>
              <c:idx val="49"/>
              <c:tx>
                <c:rich>
                  <a:bodyPr/>
                  <a:lstStyle/>
                  <a:p>
                    <a:fld id="{04314210-0082-4CDD-AF26-1E7EADEA8F0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6EC3-48B8-AE21-47F8D44EC35C}"/>
                </c:ext>
              </c:extLst>
            </c:dLbl>
            <c:dLbl>
              <c:idx val="50"/>
              <c:tx>
                <c:rich>
                  <a:bodyPr/>
                  <a:lstStyle/>
                  <a:p>
                    <a:fld id="{72D13C31-FDA1-42C7-9AF5-46D2BD1DEC9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6EC3-48B8-AE21-47F8D44EC35C}"/>
                </c:ext>
              </c:extLst>
            </c:dLbl>
            <c:dLbl>
              <c:idx val="51"/>
              <c:tx>
                <c:rich>
                  <a:bodyPr/>
                  <a:lstStyle/>
                  <a:p>
                    <a:fld id="{65007197-75D1-4519-8CCA-26614F51E2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6EC3-48B8-AE21-47F8D44EC35C}"/>
                </c:ext>
              </c:extLst>
            </c:dLbl>
            <c:dLbl>
              <c:idx val="52"/>
              <c:layout>
                <c:manualLayout>
                  <c:x val="-5.2551780950667169E-2"/>
                  <c:y val="-8.5797612664538312E-3"/>
                </c:manualLayout>
              </c:layout>
              <c:tx>
                <c:rich>
                  <a:bodyPr/>
                  <a:lstStyle/>
                  <a:p>
                    <a:fld id="{02974FC0-EE43-4881-A31E-2075268846AE}" type="CELLRANGE">
                      <a:rPr lang="en-US" dirty="0"/>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6EC3-48B8-AE21-47F8D44EC35C}"/>
                </c:ext>
              </c:extLst>
            </c:dLbl>
            <c:dLbl>
              <c:idx val="53"/>
              <c:tx>
                <c:rich>
                  <a:bodyPr/>
                  <a:lstStyle/>
                  <a:p>
                    <a:fld id="{DB5F168B-D943-4C1A-ADCF-C8A4204D297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EC3-48B8-AE21-47F8D44EC35C}"/>
                </c:ext>
              </c:extLst>
            </c:dLbl>
            <c:dLbl>
              <c:idx val="54"/>
              <c:tx>
                <c:rich>
                  <a:bodyPr/>
                  <a:lstStyle/>
                  <a:p>
                    <a:fld id="{FC66E171-C5C2-4AEF-AACF-0FAF98C847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6EC3-48B8-AE21-47F8D44EC35C}"/>
                </c:ext>
              </c:extLst>
            </c:dLbl>
            <c:dLbl>
              <c:idx val="55"/>
              <c:layout>
                <c:manualLayout>
                  <c:x val="-5.113146254659514E-2"/>
                  <c:y val="8.5797612664538312E-3"/>
                </c:manualLayout>
              </c:layout>
              <c:tx>
                <c:rich>
                  <a:bodyPr/>
                  <a:lstStyle/>
                  <a:p>
                    <a:fld id="{60905B1D-27F0-4F18-938B-39300FDDC132}" type="CELLRANGE">
                      <a:rPr lang="en-US" dirty="0"/>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7-6EC3-48B8-AE21-47F8D44EC35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bg2"/>
                </a:solidFill>
                <a:prstDash val="sysDot"/>
              </a:ln>
              <a:effectLst/>
            </c:spPr>
            <c:trendlineType val="log"/>
            <c:dispRSqr val="0"/>
            <c:dispEq val="0"/>
          </c:trendline>
          <c:xVal>
            <c:numRef>
              <c:f>GDP_DALY!$F$3:$F$58</c:f>
              <c:numCache>
                <c:formatCode>_(* #,##0_);_(* \(#,##0\);_(* "-"??_);_(@_)</c:formatCode>
                <c:ptCount val="56"/>
                <c:pt idx="0">
                  <c:v>907.74248673775844</c:v>
                </c:pt>
                <c:pt idx="1">
                  <c:v>899.46576038192768</c:v>
                </c:pt>
                <c:pt idx="2">
                  <c:v>850.43688853890217</c:v>
                </c:pt>
                <c:pt idx="3">
                  <c:v>821.8425090954571</c:v>
                </c:pt>
                <c:pt idx="4">
                  <c:v>796.62691347096188</c:v>
                </c:pt>
                <c:pt idx="5">
                  <c:v>779.48602592074838</c:v>
                </c:pt>
                <c:pt idx="6">
                  <c:v>772.15641221303156</c:v>
                </c:pt>
                <c:pt idx="7">
                  <c:v>760.07873997221452</c:v>
                </c:pt>
                <c:pt idx="8">
                  <c:v>724.21374989599963</c:v>
                </c:pt>
                <c:pt idx="9">
                  <c:v>697.20368611181675</c:v>
                </c:pt>
                <c:pt idx="10">
                  <c:v>687.05636556536672</c:v>
                </c:pt>
                <c:pt idx="11">
                  <c:v>674.49844909765773</c:v>
                </c:pt>
                <c:pt idx="12">
                  <c:v>649.6625478936719</c:v>
                </c:pt>
                <c:pt idx="13">
                  <c:v>648.52036364391745</c:v>
                </c:pt>
                <c:pt idx="14">
                  <c:v>639.23261200969216</c:v>
                </c:pt>
                <c:pt idx="15">
                  <c:v>632.53682104504503</c:v>
                </c:pt>
                <c:pt idx="16">
                  <c:v>629.6281431112335</c:v>
                </c:pt>
                <c:pt idx="17">
                  <c:v>622.00317730880624</c:v>
                </c:pt>
                <c:pt idx="18">
                  <c:v>620.5175351035416</c:v>
                </c:pt>
                <c:pt idx="19">
                  <c:v>618.45843919434105</c:v>
                </c:pt>
                <c:pt idx="20">
                  <c:v>580.30523297469892</c:v>
                </c:pt>
                <c:pt idx="21">
                  <c:v>569.51884222455953</c:v>
                </c:pt>
                <c:pt idx="22">
                  <c:v>544.81694469224112</c:v>
                </c:pt>
                <c:pt idx="23">
                  <c:v>536.04618208925945</c:v>
                </c:pt>
                <c:pt idx="24">
                  <c:v>535.43731046772348</c:v>
                </c:pt>
                <c:pt idx="25">
                  <c:v>522.43131724086686</c:v>
                </c:pt>
                <c:pt idx="26">
                  <c:v>513.44414423929811</c:v>
                </c:pt>
                <c:pt idx="27">
                  <c:v>510.00236148337598</c:v>
                </c:pt>
                <c:pt idx="28">
                  <c:v>492.39577596358117</c:v>
                </c:pt>
                <c:pt idx="29">
                  <c:v>491.75235477218746</c:v>
                </c:pt>
                <c:pt idx="30">
                  <c:v>489.69211882816649</c:v>
                </c:pt>
                <c:pt idx="31">
                  <c:v>486.66928928643222</c:v>
                </c:pt>
                <c:pt idx="32">
                  <c:v>483.93562593640257</c:v>
                </c:pt>
                <c:pt idx="33">
                  <c:v>479.20754454140126</c:v>
                </c:pt>
                <c:pt idx="34">
                  <c:v>477.95333801030927</c:v>
                </c:pt>
                <c:pt idx="35">
                  <c:v>476.59257536781649</c:v>
                </c:pt>
                <c:pt idx="36">
                  <c:v>461.24944500221096</c:v>
                </c:pt>
                <c:pt idx="37">
                  <c:v>455.29833088709677</c:v>
                </c:pt>
                <c:pt idx="38">
                  <c:v>454.16059420231835</c:v>
                </c:pt>
                <c:pt idx="39">
                  <c:v>448.6167978538283</c:v>
                </c:pt>
                <c:pt idx="40">
                  <c:v>442.19031970101014</c:v>
                </c:pt>
                <c:pt idx="41">
                  <c:v>426.00950261352165</c:v>
                </c:pt>
                <c:pt idx="42">
                  <c:v>417.15702658399999</c:v>
                </c:pt>
                <c:pt idx="43">
                  <c:v>411.29675245229959</c:v>
                </c:pt>
                <c:pt idx="44">
                  <c:v>407.11964316311963</c:v>
                </c:pt>
                <c:pt idx="45">
                  <c:v>402.52833179810983</c:v>
                </c:pt>
                <c:pt idx="46">
                  <c:v>369.79208297700961</c:v>
                </c:pt>
                <c:pt idx="47">
                  <c:v>351.941640167</c:v>
                </c:pt>
                <c:pt idx="48">
                  <c:v>330.3729283755319</c:v>
                </c:pt>
                <c:pt idx="49">
                  <c:v>327.68276121473849</c:v>
                </c:pt>
                <c:pt idx="50">
                  <c:v>317.44261030525973</c:v>
                </c:pt>
                <c:pt idx="51">
                  <c:v>287.72653317018904</c:v>
                </c:pt>
                <c:pt idx="52">
                  <c:v>267.74050500043847</c:v>
                </c:pt>
                <c:pt idx="53">
                  <c:v>266.78424794119098</c:v>
                </c:pt>
                <c:pt idx="54">
                  <c:v>264.49252057828045</c:v>
                </c:pt>
                <c:pt idx="55">
                  <c:v>256.65216358333333</c:v>
                </c:pt>
              </c:numCache>
            </c:numRef>
          </c:xVal>
          <c:yVal>
            <c:numRef>
              <c:f>GDP_DALY!$G$3:$G$58</c:f>
              <c:numCache>
                <c:formatCode>_(* #,##0_);_(* \(#,##0\);_(* "-"??_);_(@_)</c:formatCode>
                <c:ptCount val="56"/>
                <c:pt idx="0">
                  <c:v>859.93561963966431</c:v>
                </c:pt>
                <c:pt idx="1">
                  <c:v>1968.2582616411589</c:v>
                </c:pt>
                <c:pt idx="2">
                  <c:v>0</c:v>
                </c:pt>
                <c:pt idx="3">
                  <c:v>1601.9740288578769</c:v>
                </c:pt>
                <c:pt idx="4">
                  <c:v>3219.4571569125324</c:v>
                </c:pt>
                <c:pt idx="5">
                  <c:v>5990.8504322963408</c:v>
                </c:pt>
                <c:pt idx="6">
                  <c:v>4207.0869343506392</c:v>
                </c:pt>
                <c:pt idx="7">
                  <c:v>2316.6551998375039</c:v>
                </c:pt>
                <c:pt idx="8">
                  <c:v>1063.4218407438541</c:v>
                </c:pt>
                <c:pt idx="9">
                  <c:v>932.17200678686117</c:v>
                </c:pt>
                <c:pt idx="10">
                  <c:v>0</c:v>
                </c:pt>
                <c:pt idx="11">
                  <c:v>3785.0799782690415</c:v>
                </c:pt>
                <c:pt idx="12">
                  <c:v>2424.7558448055524</c:v>
                </c:pt>
                <c:pt idx="13">
                  <c:v>2504.8697446330511</c:v>
                </c:pt>
                <c:pt idx="14">
                  <c:v>744.18207200807137</c:v>
                </c:pt>
                <c:pt idx="15">
                  <c:v>22743.824434220172</c:v>
                </c:pt>
                <c:pt idx="16">
                  <c:v>1799.0678909809333</c:v>
                </c:pt>
                <c:pt idx="17">
                  <c:v>1984.884305954597</c:v>
                </c:pt>
                <c:pt idx="18">
                  <c:v>1459.6984130697228</c:v>
                </c:pt>
                <c:pt idx="19">
                  <c:v>10637.841727643769</c:v>
                </c:pt>
                <c:pt idx="20">
                  <c:v>6452.3551652903052</c:v>
                </c:pt>
                <c:pt idx="21">
                  <c:v>1773.8966317061891</c:v>
                </c:pt>
                <c:pt idx="22">
                  <c:v>1308.6295359644616</c:v>
                </c:pt>
                <c:pt idx="23">
                  <c:v>2612.0009950142794</c:v>
                </c:pt>
                <c:pt idx="24">
                  <c:v>4223.9069357084745</c:v>
                </c:pt>
                <c:pt idx="25">
                  <c:v>3029.7930054799185</c:v>
                </c:pt>
                <c:pt idx="26">
                  <c:v>2038.0738919599414</c:v>
                </c:pt>
                <c:pt idx="27">
                  <c:v>4150.9652459953531</c:v>
                </c:pt>
                <c:pt idx="28">
                  <c:v>13686.882361315789</c:v>
                </c:pt>
                <c:pt idx="29">
                  <c:v>3227.0342112812</c:v>
                </c:pt>
                <c:pt idx="30">
                  <c:v>4759.2818823582402</c:v>
                </c:pt>
                <c:pt idx="31">
                  <c:v>2913.3873057813721</c:v>
                </c:pt>
                <c:pt idx="32">
                  <c:v>5662.0634111250183</c:v>
                </c:pt>
                <c:pt idx="33">
                  <c:v>0</c:v>
                </c:pt>
                <c:pt idx="34">
                  <c:v>0</c:v>
                </c:pt>
                <c:pt idx="35">
                  <c:v>4746.6849954927693</c:v>
                </c:pt>
                <c:pt idx="36">
                  <c:v>1310.9955549989922</c:v>
                </c:pt>
                <c:pt idx="37">
                  <c:v>11101.826281753254</c:v>
                </c:pt>
                <c:pt idx="38">
                  <c:v>2022.1379613660524</c:v>
                </c:pt>
                <c:pt idx="39">
                  <c:v>2575.1263853456644</c:v>
                </c:pt>
                <c:pt idx="40">
                  <c:v>17875.761148290509</c:v>
                </c:pt>
                <c:pt idx="41">
                  <c:v>0</c:v>
                </c:pt>
                <c:pt idx="42">
                  <c:v>18615.793336228286</c:v>
                </c:pt>
                <c:pt idx="43">
                  <c:v>1891.3206676368829</c:v>
                </c:pt>
                <c:pt idx="44">
                  <c:v>3782.538612644053</c:v>
                </c:pt>
                <c:pt idx="45">
                  <c:v>3467.5564783082086</c:v>
                </c:pt>
                <c:pt idx="46">
                  <c:v>2251.5563884336307</c:v>
                </c:pt>
                <c:pt idx="47">
                  <c:v>3418.5869298218645</c:v>
                </c:pt>
                <c:pt idx="48">
                  <c:v>30557.075716939304</c:v>
                </c:pt>
                <c:pt idx="49">
                  <c:v>23750.988039987082</c:v>
                </c:pt>
                <c:pt idx="50">
                  <c:v>12412.309400583188</c:v>
                </c:pt>
                <c:pt idx="51">
                  <c:v>20764.1641363784</c:v>
                </c:pt>
                <c:pt idx="52">
                  <c:v>12502.820188687583</c:v>
                </c:pt>
                <c:pt idx="53">
                  <c:v>15481.787619575396</c:v>
                </c:pt>
                <c:pt idx="54">
                  <c:v>8586.6387002324009</c:v>
                </c:pt>
                <c:pt idx="55">
                  <c:v>7454.0639168104244</c:v>
                </c:pt>
              </c:numCache>
            </c:numRef>
          </c:yVal>
          <c:smooth val="0"/>
          <c:extLst>
            <c:ext xmlns:c15="http://schemas.microsoft.com/office/drawing/2012/chart" uri="{02D57815-91ED-43cb-92C2-25804820EDAC}">
              <c15:datalabelsRange>
                <c15:f>GDP_DALY!$B$3:$B$58</c15:f>
                <c15:dlblRangeCache>
                  <c:ptCount val="56"/>
                  <c:pt idx="0">
                    <c:v>CAF</c:v>
                  </c:pt>
                  <c:pt idx="1">
                    <c:v>TCD</c:v>
                  </c:pt>
                  <c:pt idx="2">
                    <c:v>SOM</c:v>
                  </c:pt>
                  <c:pt idx="3">
                    <c:v>SLE</c:v>
                  </c:pt>
                  <c:pt idx="4">
                    <c:v>LSO</c:v>
                  </c:pt>
                  <c:pt idx="5">
                    <c:v>NGA</c:v>
                  </c:pt>
                  <c:pt idx="6">
                    <c:v>CIV</c:v>
                  </c:pt>
                  <c:pt idx="7">
                    <c:v>MLI</c:v>
                  </c:pt>
                  <c:pt idx="8">
                    <c:v>NER</c:v>
                  </c:pt>
                  <c:pt idx="9">
                    <c:v>COD</c:v>
                  </c:pt>
                  <c:pt idx="10">
                    <c:v>SSD</c:v>
                  </c:pt>
                  <c:pt idx="11">
                    <c:v>CMR</c:v>
                  </c:pt>
                  <c:pt idx="12">
                    <c:v>BEN</c:v>
                  </c:pt>
                  <c:pt idx="13">
                    <c:v>GIN</c:v>
                  </c:pt>
                  <c:pt idx="14">
                    <c:v>BDI</c:v>
                  </c:pt>
                  <c:pt idx="15">
                    <c:v>GNQ</c:v>
                  </c:pt>
                  <c:pt idx="16">
                    <c:v>GNB</c:v>
                  </c:pt>
                  <c:pt idx="17">
                    <c:v>BFA</c:v>
                  </c:pt>
                  <c:pt idx="18">
                    <c:v>MOZ</c:v>
                  </c:pt>
                  <c:pt idx="19">
                    <c:v>SWZ</c:v>
                  </c:pt>
                  <c:pt idx="20">
                    <c:v>AGO</c:v>
                  </c:pt>
                  <c:pt idx="21">
                    <c:v>TGO</c:v>
                  </c:pt>
                  <c:pt idx="22">
                    <c:v>LBR</c:v>
                  </c:pt>
                  <c:pt idx="23">
                    <c:v>GMB</c:v>
                  </c:pt>
                  <c:pt idx="24">
                    <c:v>ZMB</c:v>
                  </c:pt>
                  <c:pt idx="25">
                    <c:v>ZWE</c:v>
                  </c:pt>
                  <c:pt idx="26">
                    <c:v>UGA</c:v>
                  </c:pt>
                  <c:pt idx="27">
                    <c:v>MRT</c:v>
                  </c:pt>
                  <c:pt idx="28">
                    <c:v>ZAF</c:v>
                  </c:pt>
                  <c:pt idx="29">
                    <c:v>TZA</c:v>
                  </c:pt>
                  <c:pt idx="30">
                    <c:v>SDN</c:v>
                  </c:pt>
                  <c:pt idx="31">
                    <c:v>COM</c:v>
                  </c:pt>
                  <c:pt idx="32">
                    <c:v>COG</c:v>
                  </c:pt>
                  <c:pt idx="33">
                    <c:v>DJI</c:v>
                  </c:pt>
                  <c:pt idx="34">
                    <c:v>SYR</c:v>
                  </c:pt>
                  <c:pt idx="35">
                    <c:v>GHA</c:v>
                  </c:pt>
                  <c:pt idx="36">
                    <c:v>MWI</c:v>
                  </c:pt>
                  <c:pt idx="37">
                    <c:v>NAM</c:v>
                  </c:pt>
                  <c:pt idx="38">
                    <c:v>ETH</c:v>
                  </c:pt>
                  <c:pt idx="39">
                    <c:v>YEM</c:v>
                  </c:pt>
                  <c:pt idx="40">
                    <c:v>GAB</c:v>
                  </c:pt>
                  <c:pt idx="41">
                    <c:v>ERI</c:v>
                  </c:pt>
                  <c:pt idx="42">
                    <c:v>BWA</c:v>
                  </c:pt>
                  <c:pt idx="43">
                    <c:v>MDG</c:v>
                  </c:pt>
                  <c:pt idx="44">
                    <c:v>SEN</c:v>
                  </c:pt>
                  <c:pt idx="45">
                    <c:v>KEN</c:v>
                  </c:pt>
                  <c:pt idx="46">
                    <c:v>RWA</c:v>
                  </c:pt>
                  <c:pt idx="47">
                    <c:v>STP</c:v>
                  </c:pt>
                  <c:pt idx="48">
                    <c:v>SYC</c:v>
                  </c:pt>
                  <c:pt idx="49">
                    <c:v>MUS</c:v>
                  </c:pt>
                  <c:pt idx="50">
                    <c:v>EGY</c:v>
                  </c:pt>
                  <c:pt idx="51">
                    <c:v>LBY</c:v>
                  </c:pt>
                  <c:pt idx="52">
                    <c:v>TUN</c:v>
                  </c:pt>
                  <c:pt idx="53">
                    <c:v>DZA</c:v>
                  </c:pt>
                  <c:pt idx="54">
                    <c:v>MAR</c:v>
                  </c:pt>
                  <c:pt idx="55">
                    <c:v>CPV</c:v>
                  </c:pt>
                </c15:dlblRangeCache>
              </c15:datalabelsRange>
            </c:ext>
            <c:ext xmlns:c16="http://schemas.microsoft.com/office/drawing/2014/chart" uri="{C3380CC4-5D6E-409C-BE32-E72D297353CC}">
              <c16:uniqueId val="{00000039-6EC3-48B8-AE21-47F8D44EC35C}"/>
            </c:ext>
          </c:extLst>
        </c:ser>
        <c:dLbls>
          <c:showLegendKey val="0"/>
          <c:showVal val="1"/>
          <c:showCatName val="0"/>
          <c:showSerName val="0"/>
          <c:showPercent val="0"/>
          <c:showBubbleSize val="0"/>
        </c:dLbls>
        <c:axId val="590268344"/>
        <c:axId val="590270264"/>
      </c:scatterChart>
      <c:valAx>
        <c:axId val="590268344"/>
        <c:scaling>
          <c:orientation val="minMax"/>
          <c:min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DALYs per 1,000 people</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0270264"/>
        <c:crosses val="autoZero"/>
        <c:crossBetween val="midCat"/>
      </c:valAx>
      <c:valAx>
        <c:axId val="5902702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GDP per capita (PPP current US$)</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02683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A69E6-1849-497E-966E-DE9A4A522D7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94FA74E0-036C-4D50-8316-1B57C9A124B6}">
      <dgm:prSet phldrT="[Texte]" custT="1"/>
      <dgm:spPr/>
      <dgm:t>
        <a:bodyPr/>
        <a:lstStyle/>
        <a:p>
          <a:pPr algn="l"/>
          <a:r>
            <a:rPr lang="fr-FR" sz="2000" b="1" dirty="0">
              <a:solidFill>
                <a:srgbClr val="FF0000"/>
              </a:solidFill>
              <a:latin typeface="Arial" panose="020B0604020202020204" pitchFamily="34" charset="0"/>
              <a:cs typeface="Arial" panose="020B0604020202020204" pitchFamily="34" charset="0"/>
            </a:rPr>
            <a:t>Regional Approach to match </a:t>
          </a:r>
          <a:r>
            <a:rPr lang="fr-FR" sz="2000" b="1" dirty="0" err="1">
              <a:solidFill>
                <a:srgbClr val="FF0000"/>
              </a:solidFill>
              <a:latin typeface="Arial" panose="020B0604020202020204" pitchFamily="34" charset="0"/>
              <a:cs typeface="Arial" panose="020B0604020202020204" pitchFamily="34" charset="0"/>
            </a:rPr>
            <a:t>specific</a:t>
          </a:r>
          <a:r>
            <a:rPr lang="fr-FR" sz="2000" b="1" dirty="0">
              <a:solidFill>
                <a:srgbClr val="FF0000"/>
              </a:solidFill>
              <a:latin typeface="Arial" panose="020B0604020202020204" pitchFamily="34" charset="0"/>
              <a:cs typeface="Arial" panose="020B0604020202020204" pitchFamily="34" charset="0"/>
            </a:rPr>
            <a:t> </a:t>
          </a:r>
          <a:r>
            <a:rPr lang="fr-FR" sz="2000" b="1">
              <a:solidFill>
                <a:srgbClr val="FF0000"/>
              </a:solidFill>
              <a:latin typeface="Arial" panose="020B0604020202020204" pitchFamily="34" charset="0"/>
              <a:cs typeface="Arial" panose="020B0604020202020204" pitchFamily="34" charset="0"/>
            </a:rPr>
            <a:t>Needs</a:t>
          </a:r>
          <a:r>
            <a:rPr lang="fr-FR" sz="2000" b="1" dirty="0">
              <a:solidFill>
                <a:srgbClr val="FF0000"/>
              </a:solidFill>
              <a:latin typeface="Arial" panose="020B0604020202020204" pitchFamily="34" charset="0"/>
              <a:cs typeface="Arial" panose="020B0604020202020204" pitchFamily="34" charset="0"/>
            </a:rPr>
            <a:t> &amp; </a:t>
          </a:r>
          <a:r>
            <a:rPr lang="fr-FR" sz="2000" b="1" dirty="0" err="1">
              <a:solidFill>
                <a:srgbClr val="FF0000"/>
              </a:solidFill>
              <a:latin typeface="Arial" panose="020B0604020202020204" pitchFamily="34" charset="0"/>
              <a:cs typeface="Arial" panose="020B0604020202020204" pitchFamily="34" charset="0"/>
            </a:rPr>
            <a:t>Demand</a:t>
          </a:r>
          <a:endParaRPr lang="fr-FR" sz="2000" b="1" dirty="0">
            <a:solidFill>
              <a:srgbClr val="FF0000"/>
            </a:solidFill>
            <a:latin typeface="Arial" panose="020B0604020202020204" pitchFamily="34" charset="0"/>
            <a:cs typeface="Arial" panose="020B0604020202020204" pitchFamily="34" charset="0"/>
          </a:endParaRPr>
        </a:p>
      </dgm:t>
    </dgm:pt>
    <dgm:pt modelId="{2E3092EB-963E-47D8-A7A8-EB8381B277D6}" type="parTrans" cxnId="{82409A7F-5765-4157-B5C6-126F807D8117}">
      <dgm:prSet/>
      <dgm:spPr/>
      <dgm:t>
        <a:bodyPr/>
        <a:lstStyle/>
        <a:p>
          <a:endParaRPr lang="fr-FR"/>
        </a:p>
      </dgm:t>
    </dgm:pt>
    <dgm:pt modelId="{A421C7CA-3C63-4F81-B80B-42CCAE4F58A4}" type="sibTrans" cxnId="{82409A7F-5765-4157-B5C6-126F807D8117}">
      <dgm:prSet/>
      <dgm:spPr/>
      <dgm:t>
        <a:bodyPr/>
        <a:lstStyle/>
        <a:p>
          <a:endParaRPr lang="fr-FR"/>
        </a:p>
      </dgm:t>
    </dgm:pt>
    <dgm:pt modelId="{8202BD42-F3D0-4A50-87BB-629B78F37F8F}">
      <dgm:prSet phldrT="[Texte]" custT="1"/>
      <dgm:spPr/>
      <dgm:t>
        <a:bodyPr/>
        <a:lstStyle/>
        <a:p>
          <a:pPr algn="l"/>
          <a:r>
            <a:rPr lang="en-US" sz="2000" b="1" dirty="0">
              <a:solidFill>
                <a:schemeClr val="accent1">
                  <a:lumMod val="75000"/>
                </a:schemeClr>
              </a:solidFill>
              <a:latin typeface="Arial" panose="020B0604020202020204" pitchFamily="34" charset="0"/>
              <a:cs typeface="Arial" panose="020B0604020202020204" pitchFamily="34" charset="0"/>
            </a:rPr>
            <a:t>Home  to market' of 349 million consumers for the Pharmaceutical products</a:t>
          </a:r>
          <a:endParaRPr lang="fr-FR" sz="2000" b="1" dirty="0">
            <a:solidFill>
              <a:schemeClr val="accent1">
                <a:lumMod val="75000"/>
              </a:schemeClr>
            </a:solidFill>
            <a:latin typeface="Arial" panose="020B0604020202020204" pitchFamily="34" charset="0"/>
            <a:cs typeface="Arial" panose="020B0604020202020204" pitchFamily="34" charset="0"/>
          </a:endParaRPr>
        </a:p>
      </dgm:t>
    </dgm:pt>
    <dgm:pt modelId="{1CC042E0-CFFC-4BD1-806A-E8B6163A1683}" type="parTrans" cxnId="{C1A37D37-27FF-4B02-AC5F-AEA5E373349D}">
      <dgm:prSet/>
      <dgm:spPr/>
      <dgm:t>
        <a:bodyPr/>
        <a:lstStyle/>
        <a:p>
          <a:endParaRPr lang="fr-FR"/>
        </a:p>
      </dgm:t>
    </dgm:pt>
    <dgm:pt modelId="{B6261585-02C8-47EE-B209-3C9EC66CAB54}" type="sibTrans" cxnId="{C1A37D37-27FF-4B02-AC5F-AEA5E373349D}">
      <dgm:prSet/>
      <dgm:spPr/>
      <dgm:t>
        <a:bodyPr/>
        <a:lstStyle/>
        <a:p>
          <a:endParaRPr lang="fr-FR"/>
        </a:p>
      </dgm:t>
    </dgm:pt>
    <dgm:pt modelId="{0CA005DC-187B-4937-B63F-0EBC60F36154}">
      <dgm:prSet phldrT="[Texte]" custT="1"/>
      <dgm:spPr/>
      <dgm:t>
        <a:bodyPr/>
        <a:lstStyle/>
        <a:p>
          <a:pPr algn="l"/>
          <a:r>
            <a:rPr lang="en-GB" sz="2000" b="1" dirty="0">
              <a:solidFill>
                <a:srgbClr val="00B0F0"/>
              </a:solidFill>
              <a:latin typeface="Arial" panose="020B0604020202020204" pitchFamily="34" charset="0"/>
              <a:cs typeface="Arial" panose="020B0604020202020204" pitchFamily="34" charset="0"/>
            </a:rPr>
            <a:t>More sustained and inclusive development-WA Region ranks lowest in MNCH</a:t>
          </a:r>
          <a:endParaRPr lang="fr-FR" sz="2000" b="1" dirty="0">
            <a:solidFill>
              <a:srgbClr val="00B0F0"/>
            </a:solidFill>
            <a:latin typeface="Arial" panose="020B0604020202020204" pitchFamily="34" charset="0"/>
            <a:cs typeface="Arial" panose="020B0604020202020204" pitchFamily="34" charset="0"/>
          </a:endParaRPr>
        </a:p>
      </dgm:t>
    </dgm:pt>
    <dgm:pt modelId="{0E099981-304F-4783-B227-369115EE2DEC}" type="parTrans" cxnId="{AE328A9E-C776-464F-B22E-55A78235763E}">
      <dgm:prSet/>
      <dgm:spPr/>
      <dgm:t>
        <a:bodyPr/>
        <a:lstStyle/>
        <a:p>
          <a:endParaRPr lang="fr-FR"/>
        </a:p>
      </dgm:t>
    </dgm:pt>
    <dgm:pt modelId="{A9B8B945-0AB3-4D88-88BD-F0EAB194464E}" type="sibTrans" cxnId="{AE328A9E-C776-464F-B22E-55A78235763E}">
      <dgm:prSet/>
      <dgm:spPr/>
      <dgm:t>
        <a:bodyPr/>
        <a:lstStyle/>
        <a:p>
          <a:endParaRPr lang="fr-FR"/>
        </a:p>
      </dgm:t>
    </dgm:pt>
    <dgm:pt modelId="{8E94305F-F2A9-4779-9105-62F890712F5A}" type="pres">
      <dgm:prSet presAssocID="{957A69E6-1849-497E-966E-DE9A4A522D78}" presName="arrowDiagram" presStyleCnt="0">
        <dgm:presLayoutVars>
          <dgm:chMax val="5"/>
          <dgm:dir/>
          <dgm:resizeHandles val="exact"/>
        </dgm:presLayoutVars>
      </dgm:prSet>
      <dgm:spPr/>
    </dgm:pt>
    <dgm:pt modelId="{50856ED0-6822-4335-8343-88E0F76BED3D}" type="pres">
      <dgm:prSet presAssocID="{957A69E6-1849-497E-966E-DE9A4A522D78}" presName="arrow" presStyleLbl="bgShp" presStyleIdx="0" presStyleCnt="1" custLinFactNeighborX="-3530" custLinFactNeighborY="-10368"/>
      <dgm:spPr/>
    </dgm:pt>
    <dgm:pt modelId="{D040F9A3-F564-4B12-972E-44818B81BA4A}" type="pres">
      <dgm:prSet presAssocID="{957A69E6-1849-497E-966E-DE9A4A522D78}" presName="arrowDiagram3" presStyleCnt="0"/>
      <dgm:spPr/>
    </dgm:pt>
    <dgm:pt modelId="{A2D8867F-4DC1-487B-A8CB-A7C70604838E}" type="pres">
      <dgm:prSet presAssocID="{94FA74E0-036C-4D50-8316-1B57C9A124B6}" presName="bullet3a" presStyleLbl="node1" presStyleIdx="0" presStyleCnt="3" custLinFactX="-18559" custLinFactNeighborX="-100000" custLinFactNeighborY="-10238"/>
      <dgm:spPr/>
    </dgm:pt>
    <dgm:pt modelId="{6D899F4B-874D-461C-AFAB-ADA48ABF1DE2}" type="pres">
      <dgm:prSet presAssocID="{94FA74E0-036C-4D50-8316-1B57C9A124B6}" presName="textBox3a" presStyleLbl="revTx" presStyleIdx="0" presStyleCnt="3" custScaleX="137521" custScaleY="68047" custLinFactNeighborX="-52927" custLinFactNeighborY="1349">
        <dgm:presLayoutVars>
          <dgm:bulletEnabled val="1"/>
        </dgm:presLayoutVars>
      </dgm:prSet>
      <dgm:spPr/>
    </dgm:pt>
    <dgm:pt modelId="{55E1C9C3-93D0-4989-8B49-6AD11367CD3C}" type="pres">
      <dgm:prSet presAssocID="{8202BD42-F3D0-4A50-87BB-629B78F37F8F}" presName="bullet3b" presStyleLbl="node1" presStyleIdx="1" presStyleCnt="3" custLinFactX="145282" custLinFactY="-100000" custLinFactNeighborX="200000" custLinFactNeighborY="-103709"/>
      <dgm:spPr/>
    </dgm:pt>
    <dgm:pt modelId="{A9CAEEA4-3260-4B94-96E1-C27D5B0E9952}" type="pres">
      <dgm:prSet presAssocID="{8202BD42-F3D0-4A50-87BB-629B78F37F8F}" presName="textBox3b" presStyleLbl="revTx" presStyleIdx="1" presStyleCnt="3" custScaleX="153906" custScaleY="96258" custLinFactNeighborX="0" custLinFactNeighborY="-12083">
        <dgm:presLayoutVars>
          <dgm:bulletEnabled val="1"/>
        </dgm:presLayoutVars>
      </dgm:prSet>
      <dgm:spPr/>
    </dgm:pt>
    <dgm:pt modelId="{9AF86CC2-FED3-4972-9877-1D95167AE9A0}" type="pres">
      <dgm:prSet presAssocID="{0CA005DC-187B-4937-B63F-0EBC60F36154}" presName="bullet3c" presStyleLbl="node1" presStyleIdx="2" presStyleCnt="3" custLinFactX="100000" custLinFactY="-18292" custLinFactNeighborX="129598" custLinFactNeighborY="-100000"/>
      <dgm:spPr/>
    </dgm:pt>
    <dgm:pt modelId="{7459941E-7579-42DA-9F81-9310FDE0596E}" type="pres">
      <dgm:prSet presAssocID="{0CA005DC-187B-4937-B63F-0EBC60F36154}" presName="textBox3c" presStyleLbl="revTx" presStyleIdx="2" presStyleCnt="3" custScaleX="124328" custScaleY="56847" custLinFactNeighborX="6023" custLinFactNeighborY="-25774">
        <dgm:presLayoutVars>
          <dgm:bulletEnabled val="1"/>
        </dgm:presLayoutVars>
      </dgm:prSet>
      <dgm:spPr/>
    </dgm:pt>
  </dgm:ptLst>
  <dgm:cxnLst>
    <dgm:cxn modelId="{7C70010C-74A3-4806-A1DE-5B3071C1495B}" type="presOf" srcId="{957A69E6-1849-497E-966E-DE9A4A522D78}" destId="{8E94305F-F2A9-4779-9105-62F890712F5A}" srcOrd="0" destOrd="0" presId="urn:microsoft.com/office/officeart/2005/8/layout/arrow2"/>
    <dgm:cxn modelId="{C1A37D37-27FF-4B02-AC5F-AEA5E373349D}" srcId="{957A69E6-1849-497E-966E-DE9A4A522D78}" destId="{8202BD42-F3D0-4A50-87BB-629B78F37F8F}" srcOrd="1" destOrd="0" parTransId="{1CC042E0-CFFC-4BD1-806A-E8B6163A1683}" sibTransId="{B6261585-02C8-47EE-B209-3C9EC66CAB54}"/>
    <dgm:cxn modelId="{A5C93246-D18B-41EF-99F6-666E24FB66FF}" type="presOf" srcId="{0CA005DC-187B-4937-B63F-0EBC60F36154}" destId="{7459941E-7579-42DA-9F81-9310FDE0596E}" srcOrd="0" destOrd="0" presId="urn:microsoft.com/office/officeart/2005/8/layout/arrow2"/>
    <dgm:cxn modelId="{82409A7F-5765-4157-B5C6-126F807D8117}" srcId="{957A69E6-1849-497E-966E-DE9A4A522D78}" destId="{94FA74E0-036C-4D50-8316-1B57C9A124B6}" srcOrd="0" destOrd="0" parTransId="{2E3092EB-963E-47D8-A7A8-EB8381B277D6}" sibTransId="{A421C7CA-3C63-4F81-B80B-42CCAE4F58A4}"/>
    <dgm:cxn modelId="{221D3D83-0B92-4B7A-BCE5-C8BA326C95F2}" type="presOf" srcId="{94FA74E0-036C-4D50-8316-1B57C9A124B6}" destId="{6D899F4B-874D-461C-AFAB-ADA48ABF1DE2}" srcOrd="0" destOrd="0" presId="urn:microsoft.com/office/officeart/2005/8/layout/arrow2"/>
    <dgm:cxn modelId="{AE328A9E-C776-464F-B22E-55A78235763E}" srcId="{957A69E6-1849-497E-966E-DE9A4A522D78}" destId="{0CA005DC-187B-4937-B63F-0EBC60F36154}" srcOrd="2" destOrd="0" parTransId="{0E099981-304F-4783-B227-369115EE2DEC}" sibTransId="{A9B8B945-0AB3-4D88-88BD-F0EAB194464E}"/>
    <dgm:cxn modelId="{89C53FBA-4930-4AA3-8478-55EB83C9C106}" type="presOf" srcId="{8202BD42-F3D0-4A50-87BB-629B78F37F8F}" destId="{A9CAEEA4-3260-4B94-96E1-C27D5B0E9952}" srcOrd="0" destOrd="0" presId="urn:microsoft.com/office/officeart/2005/8/layout/arrow2"/>
    <dgm:cxn modelId="{3ECC5E0E-8724-4CEC-BB99-AD52802B3D4D}" type="presParOf" srcId="{8E94305F-F2A9-4779-9105-62F890712F5A}" destId="{50856ED0-6822-4335-8343-88E0F76BED3D}" srcOrd="0" destOrd="0" presId="urn:microsoft.com/office/officeart/2005/8/layout/arrow2"/>
    <dgm:cxn modelId="{502D2C45-6A33-418A-8A21-5EE8D922057D}" type="presParOf" srcId="{8E94305F-F2A9-4779-9105-62F890712F5A}" destId="{D040F9A3-F564-4B12-972E-44818B81BA4A}" srcOrd="1" destOrd="0" presId="urn:microsoft.com/office/officeart/2005/8/layout/arrow2"/>
    <dgm:cxn modelId="{CCD2694D-4591-4180-9F70-F43137886C91}" type="presParOf" srcId="{D040F9A3-F564-4B12-972E-44818B81BA4A}" destId="{A2D8867F-4DC1-487B-A8CB-A7C70604838E}" srcOrd="0" destOrd="0" presId="urn:microsoft.com/office/officeart/2005/8/layout/arrow2"/>
    <dgm:cxn modelId="{6B121B5E-E171-4631-A70E-22173D96F73B}" type="presParOf" srcId="{D040F9A3-F564-4B12-972E-44818B81BA4A}" destId="{6D899F4B-874D-461C-AFAB-ADA48ABF1DE2}" srcOrd="1" destOrd="0" presId="urn:microsoft.com/office/officeart/2005/8/layout/arrow2"/>
    <dgm:cxn modelId="{1A5CC8D2-413D-4D33-A62C-DE53528EC496}" type="presParOf" srcId="{D040F9A3-F564-4B12-972E-44818B81BA4A}" destId="{55E1C9C3-93D0-4989-8B49-6AD11367CD3C}" srcOrd="2" destOrd="0" presId="urn:microsoft.com/office/officeart/2005/8/layout/arrow2"/>
    <dgm:cxn modelId="{956573CE-DB0F-42B3-895B-98F75B5032E5}" type="presParOf" srcId="{D040F9A3-F564-4B12-972E-44818B81BA4A}" destId="{A9CAEEA4-3260-4B94-96E1-C27D5B0E9952}" srcOrd="3" destOrd="0" presId="urn:microsoft.com/office/officeart/2005/8/layout/arrow2"/>
    <dgm:cxn modelId="{D16A86C1-7444-4FCE-ACBE-3B2D2CB100F5}" type="presParOf" srcId="{D040F9A3-F564-4B12-972E-44818B81BA4A}" destId="{9AF86CC2-FED3-4972-9877-1D95167AE9A0}" srcOrd="4" destOrd="0" presId="urn:microsoft.com/office/officeart/2005/8/layout/arrow2"/>
    <dgm:cxn modelId="{4606FC34-136F-4509-A875-8957E5E3D6A0}" type="presParOf" srcId="{D040F9A3-F564-4B12-972E-44818B81BA4A}" destId="{7459941E-7579-42DA-9F81-9310FDE0596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56ED0-6822-4335-8343-88E0F76BED3D}">
      <dsp:nvSpPr>
        <dsp:cNvPr id="0" name=""/>
        <dsp:cNvSpPr/>
      </dsp:nvSpPr>
      <dsp:spPr>
        <a:xfrm>
          <a:off x="0" y="0"/>
          <a:ext cx="7667532" cy="479220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8867F-4DC1-487B-A8CB-A7C70604838E}">
      <dsp:nvSpPr>
        <dsp:cNvPr id="0" name=""/>
        <dsp:cNvSpPr/>
      </dsp:nvSpPr>
      <dsp:spPr>
        <a:xfrm>
          <a:off x="737422" y="3600401"/>
          <a:ext cx="199355" cy="1993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899F4B-874D-461C-AFAB-ADA48ABF1DE2}">
      <dsp:nvSpPr>
        <dsp:cNvPr id="0" name=""/>
        <dsp:cNvSpPr/>
      </dsp:nvSpPr>
      <dsp:spPr>
        <a:xfrm>
          <a:off x="0" y="3960438"/>
          <a:ext cx="2456860" cy="94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35" tIns="0" rIns="0" bIns="0" numCol="1" spcCol="1270" anchor="t" anchorCtr="0">
          <a:noAutofit/>
        </a:bodyPr>
        <a:lstStyle/>
        <a:p>
          <a:pPr marL="0" lvl="0" indent="0" algn="l" defTabSz="889000">
            <a:lnSpc>
              <a:spcPct val="90000"/>
            </a:lnSpc>
            <a:spcBef>
              <a:spcPct val="0"/>
            </a:spcBef>
            <a:spcAft>
              <a:spcPct val="35000"/>
            </a:spcAft>
            <a:buNone/>
          </a:pPr>
          <a:r>
            <a:rPr lang="fr-FR" sz="2000" b="1" kern="1200" dirty="0">
              <a:solidFill>
                <a:srgbClr val="FF0000"/>
              </a:solidFill>
              <a:latin typeface="Arial" panose="020B0604020202020204" pitchFamily="34" charset="0"/>
              <a:cs typeface="Arial" panose="020B0604020202020204" pitchFamily="34" charset="0"/>
            </a:rPr>
            <a:t>Regional Approach to match </a:t>
          </a:r>
          <a:r>
            <a:rPr lang="fr-FR" sz="2000" b="1" kern="1200" dirty="0" err="1">
              <a:solidFill>
                <a:srgbClr val="FF0000"/>
              </a:solidFill>
              <a:latin typeface="Arial" panose="020B0604020202020204" pitchFamily="34" charset="0"/>
              <a:cs typeface="Arial" panose="020B0604020202020204" pitchFamily="34" charset="0"/>
            </a:rPr>
            <a:t>specific</a:t>
          </a:r>
          <a:r>
            <a:rPr lang="fr-FR" sz="2000" b="1" kern="1200" dirty="0">
              <a:solidFill>
                <a:srgbClr val="FF0000"/>
              </a:solidFill>
              <a:latin typeface="Arial" panose="020B0604020202020204" pitchFamily="34" charset="0"/>
              <a:cs typeface="Arial" panose="020B0604020202020204" pitchFamily="34" charset="0"/>
            </a:rPr>
            <a:t> </a:t>
          </a:r>
          <a:r>
            <a:rPr lang="fr-FR" sz="2000" b="1" kern="1200">
              <a:solidFill>
                <a:srgbClr val="FF0000"/>
              </a:solidFill>
              <a:latin typeface="Arial" panose="020B0604020202020204" pitchFamily="34" charset="0"/>
              <a:cs typeface="Arial" panose="020B0604020202020204" pitchFamily="34" charset="0"/>
            </a:rPr>
            <a:t>Needs</a:t>
          </a:r>
          <a:r>
            <a:rPr lang="fr-FR" sz="2000" b="1" kern="1200" dirty="0">
              <a:solidFill>
                <a:srgbClr val="FF0000"/>
              </a:solidFill>
              <a:latin typeface="Arial" panose="020B0604020202020204" pitchFamily="34" charset="0"/>
              <a:cs typeface="Arial" panose="020B0604020202020204" pitchFamily="34" charset="0"/>
            </a:rPr>
            <a:t> &amp; </a:t>
          </a:r>
          <a:r>
            <a:rPr lang="fr-FR" sz="2000" b="1" kern="1200" dirty="0" err="1">
              <a:solidFill>
                <a:srgbClr val="FF0000"/>
              </a:solidFill>
              <a:latin typeface="Arial" panose="020B0604020202020204" pitchFamily="34" charset="0"/>
              <a:cs typeface="Arial" panose="020B0604020202020204" pitchFamily="34" charset="0"/>
            </a:rPr>
            <a:t>Demand</a:t>
          </a:r>
          <a:endParaRPr lang="fr-FR" sz="2000" b="1" kern="1200" dirty="0">
            <a:solidFill>
              <a:srgbClr val="FF0000"/>
            </a:solidFill>
            <a:latin typeface="Arial" panose="020B0604020202020204" pitchFamily="34" charset="0"/>
            <a:cs typeface="Arial" panose="020B0604020202020204" pitchFamily="34" charset="0"/>
          </a:endParaRPr>
        </a:p>
      </dsp:txBody>
      <dsp:txXfrm>
        <a:off x="0" y="3960438"/>
        <a:ext cx="2456860" cy="942415"/>
      </dsp:txXfrm>
    </dsp:sp>
    <dsp:sp modelId="{55E1C9C3-93D0-4989-8B49-6AD11367CD3C}">
      <dsp:nvSpPr>
        <dsp:cNvPr id="0" name=""/>
        <dsp:cNvSpPr/>
      </dsp:nvSpPr>
      <dsp:spPr>
        <a:xfrm>
          <a:off x="3977781" y="1584175"/>
          <a:ext cx="360374" cy="360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AEEA4-3260-4B94-96E1-C27D5B0E9952}">
      <dsp:nvSpPr>
        <dsp:cNvPr id="0" name=""/>
        <dsp:cNvSpPr/>
      </dsp:nvSpPr>
      <dsp:spPr>
        <a:xfrm>
          <a:off x="2417670" y="2232253"/>
          <a:ext cx="2832190" cy="2509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955"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1">
                  <a:lumMod val="75000"/>
                </a:schemeClr>
              </a:solidFill>
              <a:latin typeface="Arial" panose="020B0604020202020204" pitchFamily="34" charset="0"/>
              <a:cs typeface="Arial" panose="020B0604020202020204" pitchFamily="34" charset="0"/>
            </a:rPr>
            <a:t>Home  to market' of 349 million consumers for the Pharmaceutical products</a:t>
          </a:r>
          <a:endParaRPr lang="fr-FR" sz="2000" b="1" kern="1200" dirty="0">
            <a:solidFill>
              <a:schemeClr val="accent1">
                <a:lumMod val="75000"/>
              </a:schemeClr>
            </a:solidFill>
            <a:latin typeface="Arial" panose="020B0604020202020204" pitchFamily="34" charset="0"/>
            <a:cs typeface="Arial" panose="020B0604020202020204" pitchFamily="34" charset="0"/>
          </a:endParaRPr>
        </a:p>
      </dsp:txBody>
      <dsp:txXfrm>
        <a:off x="2417670" y="2232253"/>
        <a:ext cx="2832190" cy="2509408"/>
      </dsp:txXfrm>
    </dsp:sp>
    <dsp:sp modelId="{9AF86CC2-FED3-4972-9877-1D95167AE9A0}">
      <dsp:nvSpPr>
        <dsp:cNvPr id="0" name=""/>
        <dsp:cNvSpPr/>
      </dsp:nvSpPr>
      <dsp:spPr>
        <a:xfrm>
          <a:off x="5994006" y="936103"/>
          <a:ext cx="498389" cy="498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9941E-7579-42DA-9F81-9310FDE0596E}">
      <dsp:nvSpPr>
        <dsp:cNvPr id="0" name=""/>
        <dsp:cNvSpPr/>
      </dsp:nvSpPr>
      <dsp:spPr>
        <a:xfrm>
          <a:off x="4985901" y="1635051"/>
          <a:ext cx="2287893" cy="1893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086" tIns="0" rIns="0" bIns="0" numCol="1" spcCol="1270" anchor="t" anchorCtr="0">
          <a:noAutofit/>
        </a:bodyPr>
        <a:lstStyle/>
        <a:p>
          <a:pPr marL="0" lvl="0" indent="0" algn="l" defTabSz="889000">
            <a:lnSpc>
              <a:spcPct val="90000"/>
            </a:lnSpc>
            <a:spcBef>
              <a:spcPct val="0"/>
            </a:spcBef>
            <a:spcAft>
              <a:spcPct val="35000"/>
            </a:spcAft>
            <a:buNone/>
          </a:pPr>
          <a:r>
            <a:rPr lang="en-GB" sz="2000" b="1" kern="1200" dirty="0">
              <a:solidFill>
                <a:srgbClr val="00B0F0"/>
              </a:solidFill>
              <a:latin typeface="Arial" panose="020B0604020202020204" pitchFamily="34" charset="0"/>
              <a:cs typeface="Arial" panose="020B0604020202020204" pitchFamily="34" charset="0"/>
            </a:rPr>
            <a:t>More sustained and inclusive development-WA Region ranks lowest in MNCH</a:t>
          </a:r>
          <a:endParaRPr lang="fr-FR" sz="2000" b="1" kern="1200" dirty="0">
            <a:solidFill>
              <a:srgbClr val="00B0F0"/>
            </a:solidFill>
            <a:latin typeface="Arial" panose="020B0604020202020204" pitchFamily="34" charset="0"/>
            <a:cs typeface="Arial" panose="020B0604020202020204" pitchFamily="34" charset="0"/>
          </a:endParaRPr>
        </a:p>
      </dsp:txBody>
      <dsp:txXfrm>
        <a:off x="4985901" y="1635051"/>
        <a:ext cx="2287893" cy="189333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0.73319</cdr:x>
      <cdr:y>0.65789</cdr:y>
    </cdr:from>
    <cdr:to>
      <cdr:x>0.83545</cdr:x>
      <cdr:y>0.72481</cdr:y>
    </cdr:to>
    <cdr:sp macro="" textlink="">
      <cdr:nvSpPr>
        <cdr:cNvPr id="2" name="TextBox 1">
          <a:extLst xmlns:a="http://schemas.openxmlformats.org/drawingml/2006/main">
            <a:ext uri="{FF2B5EF4-FFF2-40B4-BE49-F238E27FC236}">
              <a16:creationId xmlns:a16="http://schemas.microsoft.com/office/drawing/2014/main" id="{FAA06DAB-D81B-4CEC-ADB0-208717F6A829}"/>
            </a:ext>
          </a:extLst>
        </cdr:cNvPr>
        <cdr:cNvSpPr txBox="1"/>
      </cdr:nvSpPr>
      <cdr:spPr>
        <a:xfrm xmlns:a="http://schemas.openxmlformats.org/drawingml/2006/main">
          <a:off x="6555934" y="2921467"/>
          <a:ext cx="914400" cy="297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NGA</a:t>
          </a:r>
        </a:p>
      </cdr:txBody>
    </cdr:sp>
  </cdr:relSizeAnchor>
  <cdr:relSizeAnchor xmlns:cdr="http://schemas.openxmlformats.org/drawingml/2006/chartDrawing">
    <cdr:from>
      <cdr:x>0.67041</cdr:x>
      <cdr:y>0.73453</cdr:y>
    </cdr:from>
    <cdr:to>
      <cdr:x>0.77267</cdr:x>
      <cdr:y>0.94045</cdr:y>
    </cdr:to>
    <cdr:sp macro="" textlink="">
      <cdr:nvSpPr>
        <cdr:cNvPr id="3" name="TextBox 2">
          <a:extLst xmlns:a="http://schemas.openxmlformats.org/drawingml/2006/main">
            <a:ext uri="{FF2B5EF4-FFF2-40B4-BE49-F238E27FC236}">
              <a16:creationId xmlns:a16="http://schemas.microsoft.com/office/drawing/2014/main" id="{78E49E83-3E09-4881-833B-A1FCE067CA73}"/>
            </a:ext>
          </a:extLst>
        </cdr:cNvPr>
        <cdr:cNvSpPr txBox="1"/>
      </cdr:nvSpPr>
      <cdr:spPr>
        <a:xfrm xmlns:a="http://schemas.openxmlformats.org/drawingml/2006/main">
          <a:off x="5994594" y="32618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0.67489</cdr:x>
      <cdr:y>0.70365</cdr:y>
    </cdr:from>
    <cdr:to>
      <cdr:x>0.71522</cdr:x>
      <cdr:y>0.76771</cdr:y>
    </cdr:to>
    <cdr:sp macro="" textlink="">
      <cdr:nvSpPr>
        <cdr:cNvPr id="4" name="TextBox 3">
          <a:extLst xmlns:a="http://schemas.openxmlformats.org/drawingml/2006/main">
            <a:ext uri="{FF2B5EF4-FFF2-40B4-BE49-F238E27FC236}">
              <a16:creationId xmlns:a16="http://schemas.microsoft.com/office/drawing/2014/main" id="{2F8B4513-DAFE-42EF-88AD-E66C54C1096C}"/>
            </a:ext>
          </a:extLst>
        </cdr:cNvPr>
        <cdr:cNvSpPr txBox="1"/>
      </cdr:nvSpPr>
      <cdr:spPr>
        <a:xfrm xmlns:a="http://schemas.openxmlformats.org/drawingml/2006/main">
          <a:off x="6034599" y="3124667"/>
          <a:ext cx="360680" cy="284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CIV</a:t>
          </a:r>
        </a:p>
      </cdr:txBody>
    </cdr:sp>
  </cdr:relSizeAnchor>
  <cdr:relSizeAnchor xmlns:cdr="http://schemas.openxmlformats.org/drawingml/2006/chartDrawing">
    <cdr:from>
      <cdr:x>0.7045</cdr:x>
      <cdr:y>0.74712</cdr:y>
    </cdr:from>
    <cdr:to>
      <cdr:x>0.80676</cdr:x>
      <cdr:y>0.80431</cdr:y>
    </cdr:to>
    <cdr:sp macro="" textlink="">
      <cdr:nvSpPr>
        <cdr:cNvPr id="5" name="TextBox 4">
          <a:extLst xmlns:a="http://schemas.openxmlformats.org/drawingml/2006/main">
            <a:ext uri="{FF2B5EF4-FFF2-40B4-BE49-F238E27FC236}">
              <a16:creationId xmlns:a16="http://schemas.microsoft.com/office/drawing/2014/main" id="{A9F638C2-4E52-41AE-A7E4-8A8318A1A68D}"/>
            </a:ext>
          </a:extLst>
        </cdr:cNvPr>
        <cdr:cNvSpPr txBox="1"/>
      </cdr:nvSpPr>
      <cdr:spPr>
        <a:xfrm xmlns:a="http://schemas.openxmlformats.org/drawingml/2006/main">
          <a:off x="6299394" y="3317707"/>
          <a:ext cx="914400" cy="254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MLI</a:t>
          </a:r>
        </a:p>
      </cdr:txBody>
    </cdr:sp>
  </cdr:relSizeAnchor>
  <cdr:relSizeAnchor xmlns:cdr="http://schemas.openxmlformats.org/drawingml/2006/chartDrawing">
    <cdr:from>
      <cdr:x>0.64485</cdr:x>
      <cdr:y>0.79409</cdr:y>
    </cdr:from>
    <cdr:to>
      <cdr:x>0.74711</cdr:x>
      <cdr:y>1</cdr:y>
    </cdr:to>
    <cdr:sp macro="" textlink="">
      <cdr:nvSpPr>
        <cdr:cNvPr id="6" name="TextBox 5">
          <a:extLst xmlns:a="http://schemas.openxmlformats.org/drawingml/2006/main">
            <a:ext uri="{FF2B5EF4-FFF2-40B4-BE49-F238E27FC236}">
              <a16:creationId xmlns:a16="http://schemas.microsoft.com/office/drawing/2014/main" id="{069FE8DC-BED2-4141-9A99-E4428F208186}"/>
            </a:ext>
          </a:extLst>
        </cdr:cNvPr>
        <cdr:cNvSpPr txBox="1"/>
      </cdr:nvSpPr>
      <cdr:spPr>
        <a:xfrm xmlns:a="http://schemas.openxmlformats.org/drawingml/2006/main">
          <a:off x="5765994" y="352628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NER</a:t>
          </a:r>
        </a:p>
      </cdr:txBody>
    </cdr:sp>
  </cdr:relSizeAnchor>
  <cdr:relSizeAnchor xmlns:cdr="http://schemas.openxmlformats.org/drawingml/2006/chartDrawing">
    <cdr:from>
      <cdr:x>0.62375</cdr:x>
      <cdr:y>0.70365</cdr:y>
    </cdr:from>
    <cdr:to>
      <cdr:x>0.72602</cdr:x>
      <cdr:y>0.90956</cdr:y>
    </cdr:to>
    <cdr:sp macro="" textlink="">
      <cdr:nvSpPr>
        <cdr:cNvPr id="7" name="TextBox 6">
          <a:extLst xmlns:a="http://schemas.openxmlformats.org/drawingml/2006/main">
            <a:ext uri="{FF2B5EF4-FFF2-40B4-BE49-F238E27FC236}">
              <a16:creationId xmlns:a16="http://schemas.microsoft.com/office/drawing/2014/main" id="{12C24B54-2111-44D5-B8C1-0FEBD3048756}"/>
            </a:ext>
          </a:extLst>
        </cdr:cNvPr>
        <cdr:cNvSpPr txBox="1"/>
      </cdr:nvSpPr>
      <cdr:spPr>
        <a:xfrm xmlns:a="http://schemas.openxmlformats.org/drawingml/2006/main">
          <a:off x="5577399" y="31246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CMR</a:t>
          </a:r>
        </a:p>
      </cdr:txBody>
    </cdr:sp>
  </cdr:relSizeAnchor>
  <cdr:relSizeAnchor xmlns:cdr="http://schemas.openxmlformats.org/drawingml/2006/chartDrawing">
    <cdr:from>
      <cdr:x>0.54202</cdr:x>
      <cdr:y>0.73453</cdr:y>
    </cdr:from>
    <cdr:to>
      <cdr:x>0.63292</cdr:x>
      <cdr:y>0.82376</cdr:y>
    </cdr:to>
    <cdr:sp macro="" textlink="">
      <cdr:nvSpPr>
        <cdr:cNvPr id="8" name="TextBox 7">
          <a:extLst xmlns:a="http://schemas.openxmlformats.org/drawingml/2006/main">
            <a:ext uri="{FF2B5EF4-FFF2-40B4-BE49-F238E27FC236}">
              <a16:creationId xmlns:a16="http://schemas.microsoft.com/office/drawing/2014/main" id="{800BA62E-5BF6-45FC-9BAC-2C60D1695F54}"/>
            </a:ext>
          </a:extLst>
        </cdr:cNvPr>
        <cdr:cNvSpPr txBox="1"/>
      </cdr:nvSpPr>
      <cdr:spPr>
        <a:xfrm xmlns:a="http://schemas.openxmlformats.org/drawingml/2006/main">
          <a:off x="4846514" y="3261827"/>
          <a:ext cx="812800" cy="396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BFA</a:t>
          </a:r>
        </a:p>
      </cdr:txBody>
    </cdr:sp>
  </cdr:relSizeAnchor>
  <cdr:relSizeAnchor xmlns:cdr="http://schemas.openxmlformats.org/drawingml/2006/chartDrawing">
    <cdr:from>
      <cdr:x>0.3142</cdr:x>
      <cdr:y>0.68305</cdr:y>
    </cdr:from>
    <cdr:to>
      <cdr:x>0.41646</cdr:x>
      <cdr:y>0.88897</cdr:y>
    </cdr:to>
    <cdr:sp macro="" textlink="">
      <cdr:nvSpPr>
        <cdr:cNvPr id="9" name="TextBox 8">
          <a:extLst xmlns:a="http://schemas.openxmlformats.org/drawingml/2006/main">
            <a:ext uri="{FF2B5EF4-FFF2-40B4-BE49-F238E27FC236}">
              <a16:creationId xmlns:a16="http://schemas.microsoft.com/office/drawing/2014/main" id="{D5D9EFF1-3DAD-4E7F-AD59-FAE7E2B587D7}"/>
            </a:ext>
          </a:extLst>
        </cdr:cNvPr>
        <cdr:cNvSpPr txBox="1"/>
      </cdr:nvSpPr>
      <cdr:spPr>
        <a:xfrm xmlns:a="http://schemas.openxmlformats.org/drawingml/2006/main">
          <a:off x="2809434" y="30332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SEN</a:t>
          </a:r>
        </a:p>
      </cdr:txBody>
    </cdr:sp>
  </cdr:relSizeAnchor>
  <cdr:relSizeAnchor xmlns:cdr="http://schemas.openxmlformats.org/drawingml/2006/chartDrawing">
    <cdr:from>
      <cdr:x>0.42328</cdr:x>
      <cdr:y>0.63386</cdr:y>
    </cdr:from>
    <cdr:to>
      <cdr:x>0.52554</cdr:x>
      <cdr:y>0.69678</cdr:y>
    </cdr:to>
    <cdr:sp macro="" textlink="">
      <cdr:nvSpPr>
        <cdr:cNvPr id="10" name="TextBox 9">
          <a:extLst xmlns:a="http://schemas.openxmlformats.org/drawingml/2006/main">
            <a:ext uri="{FF2B5EF4-FFF2-40B4-BE49-F238E27FC236}">
              <a16:creationId xmlns:a16="http://schemas.microsoft.com/office/drawing/2014/main" id="{C06AC123-013F-40BB-90DA-2BAAB803CED3}"/>
            </a:ext>
          </a:extLst>
        </cdr:cNvPr>
        <cdr:cNvSpPr txBox="1"/>
      </cdr:nvSpPr>
      <cdr:spPr>
        <a:xfrm xmlns:a="http://schemas.openxmlformats.org/drawingml/2006/main">
          <a:off x="3784794" y="2814787"/>
          <a:ext cx="9144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SDN</a:t>
          </a:r>
        </a:p>
      </cdr:txBody>
    </cdr:sp>
  </cdr:relSizeAnchor>
  <cdr:relSizeAnchor xmlns:cdr="http://schemas.openxmlformats.org/drawingml/2006/chartDrawing">
    <cdr:from>
      <cdr:x>0.43293</cdr:x>
      <cdr:y>0.67161</cdr:y>
    </cdr:from>
    <cdr:to>
      <cdr:x>0.47952</cdr:x>
      <cdr:y>0.72195</cdr:y>
    </cdr:to>
    <cdr:sp macro="" textlink="">
      <cdr:nvSpPr>
        <cdr:cNvPr id="11" name="TextBox 10">
          <a:extLst xmlns:a="http://schemas.openxmlformats.org/drawingml/2006/main">
            <a:ext uri="{FF2B5EF4-FFF2-40B4-BE49-F238E27FC236}">
              <a16:creationId xmlns:a16="http://schemas.microsoft.com/office/drawing/2014/main" id="{BBB83033-4FD9-4F35-BBF7-AEDC80EEC19A}"/>
            </a:ext>
          </a:extLst>
        </cdr:cNvPr>
        <cdr:cNvSpPr txBox="1"/>
      </cdr:nvSpPr>
      <cdr:spPr>
        <a:xfrm xmlns:a="http://schemas.openxmlformats.org/drawingml/2006/main">
          <a:off x="3871154" y="2982427"/>
          <a:ext cx="416560" cy="2235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MRT</a:t>
          </a:r>
        </a:p>
      </cdr:txBody>
    </cdr:sp>
  </cdr:relSizeAnchor>
  <cdr:relSizeAnchor xmlns:cdr="http://schemas.openxmlformats.org/drawingml/2006/chartDrawing">
    <cdr:from>
      <cdr:x>0.43009</cdr:x>
      <cdr:y>0.68763</cdr:y>
    </cdr:from>
    <cdr:to>
      <cdr:x>0.43748</cdr:x>
      <cdr:y>0.71737</cdr:y>
    </cdr:to>
    <cdr:cxnSp macro="">
      <cdr:nvCxnSpPr>
        <cdr:cNvPr id="13" name="Straight Connector 12">
          <a:extLst xmlns:a="http://schemas.openxmlformats.org/drawingml/2006/main">
            <a:ext uri="{FF2B5EF4-FFF2-40B4-BE49-F238E27FC236}">
              <a16:creationId xmlns:a16="http://schemas.microsoft.com/office/drawing/2014/main" id="{F1C1B2F5-2F21-4270-8D13-B8CAC89758FE}"/>
            </a:ext>
          </a:extLst>
        </cdr:cNvPr>
        <cdr:cNvCxnSpPr/>
      </cdr:nvCxnSpPr>
      <cdr:spPr>
        <a:xfrm xmlns:a="http://schemas.openxmlformats.org/drawingml/2006/main" flipV="1">
          <a:off x="3845754" y="3053547"/>
          <a:ext cx="66040" cy="132080"/>
        </a:xfrm>
        <a:prstGeom xmlns:a="http://schemas.openxmlformats.org/drawingml/2006/main" prst="line">
          <a:avLst/>
        </a:prstGeom>
        <a:ln xmlns:a="http://schemas.openxmlformats.org/drawingml/2006/main">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2" tIns="46586" rIns="93172" bIns="46586" numCol="1" anchor="t" anchorCtr="0" compatLnSpc="1">
            <a:prstTxWarp prst="textNoShape">
              <a:avLst/>
            </a:prstTxWarp>
          </a:bodyPr>
          <a:lstStyle>
            <a:lvl1pPr>
              <a:defRPr sz="1200">
                <a:cs typeface="Calibri" panose="020F0502020204030204" pitchFamily="34" charset="0"/>
              </a:defRPr>
            </a:lvl1pPr>
          </a:lstStyle>
          <a:p>
            <a:pPr>
              <a:defRPr/>
            </a:pPr>
            <a:endParaRPr lang="en-US"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2" tIns="46586" rIns="93172" bIns="46586" numCol="1" anchor="t" anchorCtr="0" compatLnSpc="1">
            <a:prstTxWarp prst="textNoShape">
              <a:avLst/>
            </a:prstTxWarp>
          </a:bodyPr>
          <a:lstStyle>
            <a:lvl1pPr algn="r">
              <a:defRPr sz="1200"/>
            </a:lvl1pPr>
          </a:lstStyle>
          <a:p>
            <a:pPr>
              <a:defRPr/>
            </a:pPr>
            <a:fld id="{DED635ED-C59C-4CE9-84E3-36DADAD8FA40}" type="datetimeFigureOut">
              <a:rPr lang="en-US"/>
              <a:pPr>
                <a:defRPr/>
              </a:pPr>
              <a:t>9/20/2021</a:t>
            </a:fld>
            <a:endParaRPr lang="en-US" dirty="0"/>
          </a:p>
        </p:txBody>
      </p:sp>
      <p:sp>
        <p:nvSpPr>
          <p:cNvPr id="4" name="Footer Placeholder 3"/>
          <p:cNvSpPr>
            <a:spLocks noGrp="1"/>
          </p:cNvSpPr>
          <p:nvPr>
            <p:ph type="ftr" sz="quarter" idx="2"/>
          </p:nvPr>
        </p:nvSpPr>
        <p:spPr>
          <a:xfrm>
            <a:off x="0" y="8831263"/>
            <a:ext cx="3038475" cy="465137"/>
          </a:xfrm>
          <a:prstGeom prst="rect">
            <a:avLst/>
          </a:prstGeom>
        </p:spPr>
        <p:txBody>
          <a:bodyPr vert="horz" wrap="square" lIns="93172" tIns="46586" rIns="93172" bIns="46586" numCol="1" anchor="b" anchorCtr="0" compatLnSpc="1">
            <a:prstTxWarp prst="textNoShape">
              <a:avLst/>
            </a:prstTxWarp>
          </a:bodyPr>
          <a:lstStyle>
            <a:lvl1pPr>
              <a:defRPr sz="1200">
                <a:cs typeface="Calibri" panose="020F0502020204030204" pitchFamily="34" charset="0"/>
              </a:defRPr>
            </a:lvl1pPr>
          </a:lstStyle>
          <a:p>
            <a:pPr>
              <a:defRPr/>
            </a:pPr>
            <a:endParaRPr lang="en-US" altLang="en-US"/>
          </a:p>
        </p:txBody>
      </p:sp>
      <p:sp>
        <p:nvSpPr>
          <p:cNvPr id="5" name="Slide Number Placeholder 4"/>
          <p:cNvSpPr>
            <a:spLocks noGrp="1"/>
          </p:cNvSpPr>
          <p:nvPr>
            <p:ph type="sldNum" sz="quarter" idx="3"/>
          </p:nvPr>
        </p:nvSpPr>
        <p:spPr>
          <a:xfrm>
            <a:off x="3970338" y="8831263"/>
            <a:ext cx="3038475" cy="465137"/>
          </a:xfrm>
          <a:prstGeom prst="rect">
            <a:avLst/>
          </a:prstGeom>
        </p:spPr>
        <p:txBody>
          <a:bodyPr vert="horz" wrap="square" lIns="93172" tIns="46586" rIns="93172" bIns="46586" numCol="1" anchor="b" anchorCtr="0" compatLnSpc="1">
            <a:prstTxWarp prst="textNoShape">
              <a:avLst/>
            </a:prstTxWarp>
          </a:bodyPr>
          <a:lstStyle>
            <a:lvl1pPr algn="r">
              <a:defRPr sz="1200"/>
            </a:lvl1pPr>
          </a:lstStyle>
          <a:p>
            <a:pPr>
              <a:defRPr/>
            </a:pPr>
            <a:fld id="{E2BD3BAB-CA50-45AC-AF63-84676ED7AF90}"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1181100" y="6985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p:cNvSpPr>
          <p:nvPr>
            <p:ph type="body" sz="quarter" idx="1"/>
          </p:nvPr>
        </p:nvSpPr>
        <p:spPr bwMode="auto">
          <a:xfrm>
            <a:off x="935038" y="4416425"/>
            <a:ext cx="5140325" cy="4181475"/>
          </a:xfrm>
          <a:prstGeom prst="rect">
            <a:avLst/>
          </a:prstGeom>
          <a:noFill/>
          <a:ln w="9525" cap="flat" cmpd="sng">
            <a:noFill/>
            <a:prstDash val="solid"/>
            <a:round/>
            <a:headEnd type="none" w="med" len="med"/>
            <a:tailEnd type="none" w="med" len="med"/>
          </a:ln>
          <a:effectLst/>
        </p:spPr>
        <p:txBody>
          <a:bodyPr vert="horz" wrap="square" lIns="93172" tIns="46586" rIns="93172" bIns="46586" numCol="1" anchor="t" anchorCtr="0" compatLnSpc="1">
            <a:prstTxWarp prst="textNoShape">
              <a:avLst/>
            </a:prstTxWarp>
          </a:bodyPr>
          <a:lstStyle/>
          <a:p>
            <a:pPr lvl="0"/>
            <a:r>
              <a:rPr lang="en-US" noProof="0">
                <a:sym typeface="Helvetica Neue" pitchFamily="2"/>
              </a:rPr>
              <a:t>Click to edit Master text styles</a:t>
            </a:r>
          </a:p>
          <a:p>
            <a:pPr lvl="1"/>
            <a:r>
              <a:rPr lang="en-US" noProof="0">
                <a:sym typeface="Helvetica Neue" pitchFamily="2"/>
              </a:rPr>
              <a:t>Second level</a:t>
            </a:r>
          </a:p>
          <a:p>
            <a:pPr lvl="2"/>
            <a:r>
              <a:rPr lang="en-US" noProof="0">
                <a:sym typeface="Helvetica Neue" pitchFamily="2"/>
              </a:rPr>
              <a:t>Third level</a:t>
            </a:r>
          </a:p>
          <a:p>
            <a:pPr lvl="3"/>
            <a:r>
              <a:rPr lang="en-US" noProof="0">
                <a:sym typeface="Helvetica Neue" pitchFamily="2"/>
              </a:rPr>
              <a:t>Fourth level</a:t>
            </a:r>
          </a:p>
          <a:p>
            <a:pPr lvl="4"/>
            <a:r>
              <a:rPr lang="en-US" noProof="0">
                <a:sym typeface="Helvetica Neue" pitchFamily="2"/>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Helvetica Neue" pitchFamily="2"/>
        <a:ea typeface="MS PGothic" panose="020B0600070205080204" pitchFamily="34" charset="-128"/>
        <a:cs typeface="Helvetica Neue" pitchFamily="2"/>
        <a:sym typeface="Helvetica Neue" charset="0"/>
      </a:defRPr>
    </a:lvl1pPr>
    <a:lvl2pPr indent="2286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2pPr>
    <a:lvl3pPr indent="4572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3pPr>
    <a:lvl4pPr indent="6858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4pPr>
    <a:lvl5pPr indent="9144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cgdev.org/blog/more-health-money-through-better-purchasing-decisions-case-ghana" TargetMode="External"/><Relationship Id="rId3" Type="http://schemas.openxmlformats.org/officeDocument/2006/relationships/hyperlink" Target="https://www.npr.org/sections/goatsandsoda/2019/07/08/737786567/drug-prices-can-take-a-surprising-turn-when-a-poor-country-gets-richer" TargetMode="External"/><Relationship Id="rId7" Type="http://schemas.openxmlformats.org/officeDocument/2006/relationships/hyperlink" Target="http://usp-confluence.hq.usp.org/download/attachments/13238353/Sanofi_Infographie_EN.pdf?version=1&amp;modificationDate=1533121724573&amp;api=v2"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fightthefakes.org/resources/study-shows-that-african-citizens-consider-themselves-ill-informed-about-the-dangers-of-falsified-drugs/" TargetMode="External"/><Relationship Id="rId11" Type="http://schemas.openxmlformats.org/officeDocument/2006/relationships/hyperlink" Target="http://slideplayer.com/slide/8431967/" TargetMode="External"/><Relationship Id="rId5" Type="http://schemas.openxmlformats.org/officeDocument/2006/relationships/hyperlink" Target="http://usp-confluence.hq.usp.org/download/attachments/89491133/12913_2018_Article_3766.pdf?version=1&amp;modificationDate=1573575353000&amp;api=v2" TargetMode="External"/><Relationship Id="rId10" Type="http://schemas.openxmlformats.org/officeDocument/2006/relationships/hyperlink" Target="https://www.aei.org/wp-content/uploads/2013/02/-substandard-and-falsified-antituberculosis-drugs-a-preliminary-field-analysis_142125219328.pdf" TargetMode="External"/><Relationship Id="rId4" Type="http://schemas.openxmlformats.org/officeDocument/2006/relationships/hyperlink" Target="https://www.ncbi.nlm.nih.gov/pmc/articles/PMC6286577/" TargetMode="External"/><Relationship Id="rId9" Type="http://schemas.openxmlformats.org/officeDocument/2006/relationships/hyperlink" Target="http://afrobarometer.org/sites/default/files/summary_results/ab_r6_afrobarometer_global_release_highlights8.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4622C1-7AE9-4672-A978-073B959055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59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at a cross road with an increasing mismatch of demand and supply in our region.</a:t>
            </a:r>
          </a:p>
          <a:p>
            <a:endParaRPr lang="en-US" sz="1200" dirty="0"/>
          </a:p>
          <a:p>
            <a:r>
              <a:rPr lang="en-US" sz="1200" dirty="0"/>
              <a:t>Demand factors are not only the increasing demographic profile</a:t>
            </a:r>
          </a:p>
          <a:p>
            <a:r>
              <a:rPr lang="en-US" sz="1200" b="1" dirty="0"/>
              <a:t>A  myriad of complex issues influence the current </a:t>
            </a:r>
            <a:r>
              <a:rPr lang="en-US" sz="1200" b="1" i="1" dirty="0"/>
              <a:t>access</a:t>
            </a:r>
            <a:r>
              <a:rPr lang="en-US" sz="1200" b="1" dirty="0"/>
              <a:t> challenges to </a:t>
            </a:r>
            <a:r>
              <a:rPr lang="en-US" sz="1200" b="1" i="1" dirty="0"/>
              <a:t>safe, affordable </a:t>
            </a:r>
            <a:r>
              <a:rPr lang="en-US" sz="1200" b="1" dirty="0"/>
              <a:t>medicines in the region</a:t>
            </a:r>
            <a:endParaRPr lang="en-US" sz="1200" dirty="0"/>
          </a:p>
          <a:p>
            <a:r>
              <a:rPr lang="en-US" sz="1200" dirty="0"/>
              <a:t>UHC remains a serious challenge due to myriad of complex issues</a:t>
            </a:r>
          </a:p>
          <a:p>
            <a:endParaRPr lang="en-US" sz="1200" dirty="0"/>
          </a:p>
          <a:p>
            <a:r>
              <a:rPr lang="en-US" sz="1200" dirty="0"/>
              <a:t>Medicines shortages also mean procurement happens at much higher price- to cover gap and eats away al already limited budgets</a:t>
            </a:r>
          </a:p>
          <a:p>
            <a:endParaRPr lang="en-US" sz="1200" dirty="0"/>
          </a:p>
          <a:p>
            <a:r>
              <a:rPr lang="en-US" sz="1200" dirty="0"/>
              <a:t>Study found 15/18 (83%) LMIC countries reviewed  had 1+ RMNCH drug stock-out in past year, and 3 countries had 9+ RMNCH stock-outs. (Briggs 2018</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i="1" dirty="0"/>
              <a:t>2017 study found in one case, Ghana paid almost double for cholesterol drugs vs. UK, &amp; 50x if adjusted for inflation (</a:t>
            </a:r>
            <a:r>
              <a:rPr lang="en-US" sz="1200" i="1" dirty="0" err="1"/>
              <a:t>Chalkidou</a:t>
            </a:r>
            <a:r>
              <a:rPr lang="en-US" sz="1200" i="1" dirty="0"/>
              <a:t> 2017; Lu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Anti-TB drug quality failure rate of 43.5% for non-registered drugs in African cities (Bate 2013)</a:t>
            </a:r>
            <a:r>
              <a:rPr lang="en-US" sz="1200" i="1" dirty="0"/>
              <a:t>, </a:t>
            </a:r>
            <a:r>
              <a:rPr lang="en-US" sz="1200" dirty="0"/>
              <a:t>&amp;</a:t>
            </a:r>
            <a:r>
              <a:rPr lang="en-US" sz="1200" i="1" dirty="0"/>
              <a:t> </a:t>
            </a:r>
            <a:r>
              <a:rPr lang="en-US" sz="1200" dirty="0"/>
              <a:t>44% of Africans have seen falsified drugs (FTF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i="1" dirty="0"/>
              <a:t>1.6M Africans died from malaria, TB, HIV in 2015; largely preventable/treatable w/ better access (</a:t>
            </a:r>
            <a:r>
              <a:rPr lang="en-US" i="1" dirty="0" err="1"/>
              <a:t>Pheage</a:t>
            </a:r>
            <a:r>
              <a:rPr lang="en-US" i="1" dirty="0"/>
              <a:t>)</a:t>
            </a:r>
          </a:p>
          <a:p>
            <a:pPr marL="285750" indent="-285750">
              <a:buFont typeface="Arial" panose="020B0604020202020204" pitchFamily="34" charset="0"/>
              <a:buChar char="•"/>
            </a:pPr>
            <a:r>
              <a:rPr lang="en-US" dirty="0" err="1"/>
              <a:t>ost</a:t>
            </a:r>
            <a:r>
              <a:rPr lang="en-US" dirty="0"/>
              <a:t> productivity  </a:t>
            </a:r>
            <a:r>
              <a:rPr lang="en-US" i="1" dirty="0"/>
              <a:t>49% of Africans went w/o medicine/medical care in past year (</a:t>
            </a:r>
            <a:r>
              <a:rPr lang="en-US" i="1" dirty="0" err="1"/>
              <a:t>Afrobarometer</a:t>
            </a:r>
            <a:r>
              <a:rPr lang="en-US" i="1" dirty="0"/>
              <a:t>)</a:t>
            </a:r>
            <a:r>
              <a:rPr lang="en-US" dirty="0"/>
              <a:t> </a:t>
            </a:r>
          </a:p>
          <a:p>
            <a:pPr marL="285750" indent="-285750">
              <a:buFont typeface="Arial" panose="020B0604020202020204" pitchFamily="34" charset="0"/>
              <a:buChar char="•"/>
            </a:pPr>
            <a:r>
              <a:rPr lang="en-US" dirty="0"/>
              <a:t>Economically devastating out of pocket household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Medicine affordability study found lowest-paid gov. worker would pay 5+ days salary every month for the cheapest generic in 9 out of 10 African countries (Laing 2007: 21); Another study found that 18 out 32 essential medicines in Malawi were unaffordable (</a:t>
            </a:r>
            <a:r>
              <a:rPr lang="en-US" dirty="0" err="1"/>
              <a:t>Khuluza</a:t>
            </a:r>
            <a:r>
              <a:rPr lang="en-US" dirty="0"/>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a:p>
            <a:endParaRPr lang="en-US" dirty="0"/>
          </a:p>
          <a:p>
            <a:r>
              <a:rPr lang="en-US" dirty="0"/>
              <a:t>Sources: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Joanne Lu (July 8, 2019), “Drug price can take a surprising turn when a poor country gets richer,” NPR, </a:t>
            </a:r>
            <a:r>
              <a:rPr lang="en-US" dirty="0">
                <a:hlinkClick r:id="rId3"/>
              </a:rPr>
              <a:t>https://www.npr.org/sections/goatsandsoda/2019/07/08/737786567/drug-prices-can-take-a-surprising-turn-when-a-poor-country-gets-richer</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Felix </a:t>
            </a:r>
            <a:r>
              <a:rPr lang="en-US" sz="1200" b="0" i="0" kern="1200" dirty="0" err="1">
                <a:solidFill>
                  <a:schemeClr val="tx1"/>
                </a:solidFill>
                <a:effectLst/>
                <a:latin typeface="+mn-lt"/>
                <a:ea typeface="+mn-ea"/>
                <a:cs typeface="+mn-cs"/>
              </a:rPr>
              <a:t>Khuluza</a:t>
            </a:r>
            <a:r>
              <a:rPr lang="en-US" sz="1200" b="0" i="0" kern="1200" dirty="0">
                <a:solidFill>
                  <a:schemeClr val="tx1"/>
                </a:solidFill>
                <a:effectLst/>
                <a:latin typeface="+mn-lt"/>
                <a:ea typeface="+mn-ea"/>
                <a:cs typeface="+mn-cs"/>
              </a:rPr>
              <a:t>, Christine </a:t>
            </a:r>
            <a:r>
              <a:rPr lang="en-US" sz="1200" b="0" i="0" kern="1200" dirty="0" err="1">
                <a:solidFill>
                  <a:schemeClr val="tx1"/>
                </a:solidFill>
                <a:effectLst/>
                <a:latin typeface="+mn-lt"/>
                <a:ea typeface="+mn-ea"/>
                <a:cs typeface="+mn-cs"/>
              </a:rPr>
              <a:t>Haefele-Abah</a:t>
            </a:r>
            <a:r>
              <a:rPr lang="en-US" sz="1200" b="0" i="0" kern="1200" dirty="0">
                <a:solidFill>
                  <a:schemeClr val="tx1"/>
                </a:solidFill>
                <a:effectLst/>
                <a:latin typeface="+mn-lt"/>
                <a:ea typeface="+mn-ea"/>
                <a:cs typeface="+mn-cs"/>
              </a:rPr>
              <a:t> (February 12, 2019), "The availability, prices and affordability of essential medicines in Malawi: A cross-sectional study," https://doi.org/10.1371/journal.pone.0212125</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Briggs, Jane, Martha Embrey, </a:t>
            </a:r>
            <a:r>
              <a:rPr lang="en-US" sz="1200" b="0" i="0" kern="1200" dirty="0" err="1">
                <a:solidFill>
                  <a:schemeClr val="tx1"/>
                </a:solidFill>
                <a:effectLst/>
                <a:latin typeface="+mn-lt"/>
                <a:ea typeface="+mn-ea"/>
                <a:cs typeface="+mn-cs"/>
              </a:rPr>
              <a:t>Blerta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Maliqi</a:t>
            </a:r>
            <a:r>
              <a:rPr lang="en-US" sz="1200" b="0" i="0" kern="1200" dirty="0">
                <a:solidFill>
                  <a:schemeClr val="tx1"/>
                </a:solidFill>
                <a:effectLst/>
                <a:latin typeface="+mn-lt"/>
                <a:ea typeface="+mn-ea"/>
                <a:cs typeface="+mn-cs"/>
              </a:rPr>
              <a:t>, Lisa </a:t>
            </a:r>
            <a:r>
              <a:rPr lang="en-US" sz="1200" b="0" i="0" kern="1200" dirty="0" err="1">
                <a:solidFill>
                  <a:schemeClr val="tx1"/>
                </a:solidFill>
                <a:effectLst/>
                <a:latin typeface="+mn-lt"/>
                <a:ea typeface="+mn-ea"/>
                <a:cs typeface="+mn-cs"/>
              </a:rPr>
              <a:t>Hedman</a:t>
            </a:r>
            <a:r>
              <a:rPr lang="en-US" sz="1200" b="0" i="0" kern="1200" dirty="0">
                <a:solidFill>
                  <a:schemeClr val="tx1"/>
                </a:solidFill>
                <a:effectLst/>
                <a:latin typeface="+mn-lt"/>
                <a:ea typeface="+mn-ea"/>
                <a:cs typeface="+mn-cs"/>
              </a:rPr>
              <a:t>, and Jennifer </a:t>
            </a:r>
            <a:r>
              <a:rPr lang="en-US" sz="1200" b="0" i="0" kern="1200" dirty="0" err="1">
                <a:solidFill>
                  <a:schemeClr val="tx1"/>
                </a:solidFill>
                <a:effectLst/>
                <a:latin typeface="+mn-lt"/>
                <a:ea typeface="+mn-ea"/>
                <a:cs typeface="+mn-cs"/>
              </a:rPr>
              <a:t>Requejo</a:t>
            </a:r>
            <a:r>
              <a:rPr lang="en-US" sz="1200" b="0" i="0" kern="1200" dirty="0">
                <a:solidFill>
                  <a:schemeClr val="tx1"/>
                </a:solidFill>
                <a:effectLst/>
                <a:latin typeface="+mn-lt"/>
                <a:ea typeface="+mn-ea"/>
                <a:cs typeface="+mn-cs"/>
              </a:rPr>
              <a:t> (December 7, 2018), "How to assure access of essential RMNCH medicines by looking at policy and systems factors: an analysis of countdown to 2015 countries." </a:t>
            </a:r>
            <a:r>
              <a:rPr lang="en-US" sz="1200" b="0" i="1" kern="1200" dirty="0">
                <a:solidFill>
                  <a:schemeClr val="tx1"/>
                </a:solidFill>
                <a:effectLst/>
                <a:latin typeface="+mn-lt"/>
                <a:ea typeface="+mn-ea"/>
                <a:cs typeface="+mn-cs"/>
              </a:rPr>
              <a:t>BMC health services research</a:t>
            </a:r>
            <a:r>
              <a:rPr lang="en-US" sz="1200" b="0" i="0" kern="1200" dirty="0">
                <a:solidFill>
                  <a:schemeClr val="tx1"/>
                </a:solidFill>
                <a:effectLst/>
                <a:latin typeface="+mn-lt"/>
                <a:ea typeface="+mn-ea"/>
                <a:cs typeface="+mn-cs"/>
              </a:rPr>
              <a:t> 18(1): 952, </a:t>
            </a:r>
            <a:r>
              <a:rPr lang="en-US" sz="1200" b="0" i="0" u="none" strike="noStrike" kern="1200" dirty="0">
                <a:solidFill>
                  <a:schemeClr val="tx1"/>
                </a:solidFill>
                <a:effectLst/>
                <a:latin typeface="+mn-lt"/>
                <a:ea typeface="+mn-ea"/>
                <a:cs typeface="+mn-cs"/>
                <a:hlinkClick r:id="rId4"/>
              </a:rPr>
              <a:t>https://www.ncbi.nlm.nih.gov/pmc/articles/PMC6286577/</a:t>
            </a:r>
            <a:r>
              <a:rPr lang="en-US" sz="1200" b="0" i="0" kern="1200" dirty="0">
                <a:solidFill>
                  <a:schemeClr val="tx1"/>
                </a:solidFill>
                <a:effectLst/>
                <a:latin typeface="+mn-lt"/>
                <a:ea typeface="+mn-ea"/>
                <a:cs typeface="+mn-cs"/>
              </a:rPr>
              <a:t>; file: </a:t>
            </a:r>
            <a:r>
              <a:rPr lang="en-US" sz="1200" b="0" i="0" u="none" strike="noStrike" kern="1200" dirty="0">
                <a:solidFill>
                  <a:schemeClr val="tx1"/>
                </a:solidFill>
                <a:effectLst/>
                <a:latin typeface="+mn-lt"/>
                <a:ea typeface="+mn-ea"/>
                <a:cs typeface="+mn-cs"/>
                <a:hlinkClick r:id="rId5"/>
              </a:rPr>
              <a:t>12913_2018_Article_3766.pdf</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Fight The Fakes (July 25, 2018), "Study shows that African citizens consider themselves ill-informed about the dangers of falsified drugs," </a:t>
            </a:r>
            <a:r>
              <a:rPr lang="en-US" sz="1200" b="0" i="0" u="none" strike="noStrike" kern="1200" dirty="0">
                <a:solidFill>
                  <a:schemeClr val="tx1"/>
                </a:solidFill>
                <a:effectLst/>
                <a:latin typeface="+mn-lt"/>
                <a:ea typeface="+mn-ea"/>
                <a:cs typeface="+mn-cs"/>
                <a:hlinkClick r:id="rId6"/>
              </a:rPr>
              <a:t>http://fightthefakes.org/resources/study-shows-that-african-citizens-consider-themselves-ill-informed-about-the-dangers-of-falsified-drugs/</a:t>
            </a:r>
            <a:r>
              <a:rPr lang="en-US" sz="1200" b="0" i="0" kern="1200" dirty="0">
                <a:solidFill>
                  <a:schemeClr val="tx1"/>
                </a:solidFill>
                <a:effectLst/>
                <a:latin typeface="+mn-lt"/>
                <a:ea typeface="+mn-ea"/>
                <a:cs typeface="+mn-cs"/>
              </a:rPr>
              <a:t>; file: </a:t>
            </a:r>
            <a:r>
              <a:rPr lang="en-US" sz="1200" b="0" i="0" u="none" strike="noStrike" kern="1200" dirty="0">
                <a:solidFill>
                  <a:schemeClr val="tx1"/>
                </a:solidFill>
                <a:effectLst/>
                <a:latin typeface="+mn-lt"/>
                <a:ea typeface="+mn-ea"/>
                <a:cs typeface="+mn-cs"/>
                <a:hlinkClick r:id="rId7"/>
              </a:rPr>
              <a:t>Sanofi_Infographie_EN.pdf</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rPr>
              <a:t>Kalipso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Chalkidou</a:t>
            </a:r>
            <a:r>
              <a:rPr lang="en-US" sz="1200" b="0" i="0" u="none" strike="noStrike" kern="1200" dirty="0">
                <a:solidFill>
                  <a:schemeClr val="tx1"/>
                </a:solidFill>
                <a:effectLst/>
                <a:latin typeface="+mn-lt"/>
                <a:ea typeface="+mn-ea"/>
                <a:cs typeface="+mn-cs"/>
              </a:rPr>
              <a:t> (November 21, 2017), “More Health for the Money through Better Purchasing Decisions: The Case of Ghana,” Center for Global Development, </a:t>
            </a:r>
            <a:r>
              <a:rPr lang="en-US" dirty="0">
                <a:hlinkClick r:id="rId8"/>
              </a:rPr>
              <a:t>https://www.cgdev.org/blog/more-health-money-through-better-purchasing-decisions-case-ghana</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Afrobarometer</a:t>
            </a:r>
            <a:r>
              <a:rPr lang="en-US" sz="1200" b="0" i="0" kern="1200" dirty="0">
                <a:solidFill>
                  <a:schemeClr val="tx1"/>
                </a:solidFill>
                <a:effectLst/>
                <a:latin typeface="+mn-lt"/>
                <a:ea typeface="+mn-ea"/>
                <a:cs typeface="+mn-cs"/>
              </a:rPr>
              <a:t> (March 20, 2017), "Highlights of Round 6 survey findings from 36 African countries," </a:t>
            </a:r>
            <a:r>
              <a:rPr lang="en-US" dirty="0">
                <a:hlinkClick r:id="rId9"/>
              </a:rPr>
              <a:t>http://afrobarometer.org/sites/default/files/summary_results/ab_r6_afrobarometer_global_release_highlights8.pdf</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TEFO PHEAGE (December 2016 - March 2017), "Dying from lack of medicines: Encouraging local production, right policies the way out," Africa Renewal, https://www.un.org/africarenewal/magazine/december-2016-march-2017/dying-lack-medicines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Bate et al. (March 2013) "Substandard and falsified anti-tuberculosis drugs: a preliminary field analysis," Int J </a:t>
            </a:r>
            <a:r>
              <a:rPr lang="en-US" sz="1200" b="0" i="0" kern="1200" dirty="0" err="1">
                <a:solidFill>
                  <a:schemeClr val="tx1"/>
                </a:solidFill>
                <a:effectLst/>
                <a:latin typeface="+mn-lt"/>
                <a:ea typeface="+mn-ea"/>
                <a:cs typeface="+mn-cs"/>
              </a:rPr>
              <a:t>Tuberc</a:t>
            </a:r>
            <a:r>
              <a:rPr lang="en-US" sz="1200" b="0" i="0" kern="1200" dirty="0">
                <a:solidFill>
                  <a:schemeClr val="tx1"/>
                </a:solidFill>
                <a:effectLst/>
                <a:latin typeface="+mn-lt"/>
                <a:ea typeface="+mn-ea"/>
                <a:cs typeface="+mn-cs"/>
              </a:rPr>
              <a:t> Lung Dis. 17(3), </a:t>
            </a:r>
            <a:r>
              <a:rPr lang="en-US" sz="1200" b="0" i="0" u="none" strike="noStrike" kern="1200" dirty="0">
                <a:solidFill>
                  <a:schemeClr val="tx1"/>
                </a:solidFill>
                <a:effectLst/>
                <a:latin typeface="+mn-lt"/>
                <a:ea typeface="+mn-ea"/>
                <a:cs typeface="+mn-cs"/>
                <a:hlinkClick r:id="rId10"/>
              </a:rPr>
              <a:t>https://www.aei.org/wp-content/uploads/2013/02/-substandard-and-falsified-antituberculosis-drugs-a-preliminary-field-analysis_142125219328.pdf</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Laing et al. (2007), Medicines prices: measurement and findings in countries, p. 20-21, </a:t>
            </a:r>
            <a:r>
              <a:rPr lang="en-US" sz="1200" u="sng" kern="1200" dirty="0">
                <a:solidFill>
                  <a:schemeClr val="tx1"/>
                </a:solidFill>
                <a:effectLst/>
                <a:latin typeface="+mn-lt"/>
                <a:ea typeface="+mn-ea"/>
                <a:cs typeface="+mn-cs"/>
                <a:hlinkClick r:id="rId11"/>
              </a:rPr>
              <a:t>http://slideplayer.com/slide/8431967/</a:t>
            </a:r>
            <a:endParaRPr lang="en-US" sz="1200" u="sng"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2</a:t>
            </a:fld>
            <a:endParaRPr lang="en-US"/>
          </a:p>
        </p:txBody>
      </p:sp>
    </p:spTree>
    <p:extLst>
      <p:ext uri="{BB962C8B-B14F-4D97-AF65-F5344CB8AC3E}">
        <p14:creationId xmlns:p14="http://schemas.microsoft.com/office/powerpoint/2010/main" val="215693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779CAC-4F0F-417C-9046-3ACC345A8E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04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4622C1-7AE9-4672-A978-073B959055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03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pPr>
              <a:defRPr/>
            </a:pPr>
            <a:fld id="{54A044DB-1C9A-478B-AA8F-1D3FE7D063E3}" type="slidenum">
              <a:rPr lang="en-US"/>
              <a:pPr>
                <a:defRPr/>
              </a:pPr>
              <a:t>‹#›</a:t>
            </a:fld>
            <a:endParaRPr lang="en-US" dirty="0"/>
          </a:p>
        </p:txBody>
      </p:sp>
    </p:spTree>
    <p:extLst>
      <p:ext uri="{BB962C8B-B14F-4D97-AF65-F5344CB8AC3E}">
        <p14:creationId xmlns:p14="http://schemas.microsoft.com/office/powerpoint/2010/main" val="122965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1BC70C47-831F-48D2-90DC-81A145A53879}" type="slidenum">
              <a:rPr lang="en-US"/>
              <a:pPr>
                <a:defRPr/>
              </a:pPr>
              <a:t>‹#›</a:t>
            </a:fld>
            <a:endParaRPr lang="en-US" dirty="0"/>
          </a:p>
        </p:txBody>
      </p:sp>
    </p:spTree>
    <p:extLst>
      <p:ext uri="{BB962C8B-B14F-4D97-AF65-F5344CB8AC3E}">
        <p14:creationId xmlns:p14="http://schemas.microsoft.com/office/powerpoint/2010/main" val="40765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4563E201-1F83-4BC4-99C3-56835B35C025}" type="slidenum">
              <a:rPr lang="en-US"/>
              <a:pPr>
                <a:defRPr/>
              </a:pPr>
              <a:t>‹#›</a:t>
            </a:fld>
            <a:endParaRPr lang="en-US" dirty="0"/>
          </a:p>
        </p:txBody>
      </p:sp>
    </p:spTree>
    <p:extLst>
      <p:ext uri="{BB962C8B-B14F-4D97-AF65-F5344CB8AC3E}">
        <p14:creationId xmlns:p14="http://schemas.microsoft.com/office/powerpoint/2010/main" val="314501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75881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33925" y="5222367"/>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335482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4213875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410007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6EF6C-A5F4-40AC-8616-278B5F60EEB0}"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17BCC-1C90-48EC-818D-3352D7126068}" type="slidenum">
              <a:rPr lang="en-US" smtClean="0"/>
              <a:t>‹#›</a:t>
            </a:fld>
            <a:endParaRPr lang="en-US"/>
          </a:p>
        </p:txBody>
      </p:sp>
      <p:pic>
        <p:nvPicPr>
          <p:cNvPr id="7" name="Content Placeholder 4">
            <a:extLst>
              <a:ext uri="{FF2B5EF4-FFF2-40B4-BE49-F238E27FC236}">
                <a16:creationId xmlns:a16="http://schemas.microsoft.com/office/drawing/2014/main" id="{D8719A13-B940-42AD-9489-823CECF27D75}"/>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3588110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A09BB5-DB7D-4E14-A675-D2B198D7C6A2}"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91015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09BB5-DB7D-4E14-A675-D2B198D7C6A2}"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23912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A09BB5-DB7D-4E14-A675-D2B198D7C6A2}"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119506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6C16AEDE-7669-4DFB-9AEC-9FCBA194745F}" type="slidenum">
              <a:rPr lang="en-US"/>
              <a:pPr>
                <a:defRPr/>
              </a:pPr>
              <a:t>‹#›</a:t>
            </a:fld>
            <a:endParaRPr lang="en-US" dirty="0"/>
          </a:p>
        </p:txBody>
      </p:sp>
    </p:spTree>
    <p:extLst>
      <p:ext uri="{BB962C8B-B14F-4D97-AF65-F5344CB8AC3E}">
        <p14:creationId xmlns:p14="http://schemas.microsoft.com/office/powerpoint/2010/main" val="3673369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A09BB5-DB7D-4E14-A675-D2B198D7C6A2}" type="datetimeFigureOut">
              <a:rPr lang="en-GB" smtClean="0"/>
              <a:t>20/09/2021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2489662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A09BB5-DB7D-4E14-A675-D2B198D7C6A2}" type="datetimeFigureOut">
              <a:rPr lang="en-GB" smtClean="0"/>
              <a:t>20/09/2021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3601222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A09BB5-DB7D-4E14-A675-D2B198D7C6A2}" type="datetimeFigureOut">
              <a:rPr lang="en-GB" smtClean="0"/>
              <a:t>20/09/2021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1479812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09BB5-DB7D-4E14-A675-D2B198D7C6A2}" type="datetimeFigureOut">
              <a:rPr lang="en-GB" smtClean="0"/>
              <a:t>20/09/2021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994381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4A09BB5-DB7D-4E14-A675-D2B198D7C6A2}" type="datetimeFigureOut">
              <a:rPr lang="en-GB" smtClean="0"/>
              <a:t>20/09/2021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2785932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4A09BB5-DB7D-4E14-A675-D2B198D7C6A2}" type="datetimeFigureOut">
              <a:rPr lang="en-GB" smtClean="0"/>
              <a:t>20/09/2021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1658237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09BB5-DB7D-4E14-A675-D2B198D7C6A2}"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1991969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09BB5-DB7D-4E14-A675-D2B198D7C6A2}"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09A3F-F357-4DE1-8F0C-25AACEDC1981}" type="slidenum">
              <a:rPr lang="en-GB" smtClean="0"/>
              <a:t>‹#›</a:t>
            </a:fld>
            <a:endParaRPr lang="en-GB"/>
          </a:p>
        </p:txBody>
      </p:sp>
    </p:spTree>
    <p:extLst>
      <p:ext uri="{BB962C8B-B14F-4D97-AF65-F5344CB8AC3E}">
        <p14:creationId xmlns:p14="http://schemas.microsoft.com/office/powerpoint/2010/main" val="111301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18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33927" y="5222371"/>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7" y="433954"/>
            <a:ext cx="3282075" cy="378701"/>
          </a:xfrm>
          <a:prstGeom prst="rect">
            <a:avLst/>
          </a:prstGeom>
        </p:spPr>
      </p:pic>
    </p:spTree>
    <p:extLst>
      <p:ext uri="{BB962C8B-B14F-4D97-AF65-F5344CB8AC3E}">
        <p14:creationId xmlns:p14="http://schemas.microsoft.com/office/powerpoint/2010/main" val="3715082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20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pPr>
              <a:defRPr/>
            </a:pPr>
            <a:fld id="{6D0B108D-415C-4793-8A62-49AA98488A54}" type="slidenum">
              <a:rPr lang="en-US"/>
              <a:pPr>
                <a:defRPr/>
              </a:pPr>
              <a:t>‹#›</a:t>
            </a:fld>
            <a:endParaRPr lang="en-US" dirty="0"/>
          </a:p>
        </p:txBody>
      </p:sp>
    </p:spTree>
    <p:extLst>
      <p:ext uri="{BB962C8B-B14F-4D97-AF65-F5344CB8AC3E}">
        <p14:creationId xmlns:p14="http://schemas.microsoft.com/office/powerpoint/2010/main" val="1879562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9" y="277232"/>
            <a:ext cx="2842303" cy="1795718"/>
          </a:xfrm>
          <a:prstGeom prst="rect">
            <a:avLst/>
          </a:prstGeom>
        </p:spPr>
      </p:pic>
    </p:spTree>
    <p:extLst>
      <p:ext uri="{BB962C8B-B14F-4D97-AF65-F5344CB8AC3E}">
        <p14:creationId xmlns:p14="http://schemas.microsoft.com/office/powerpoint/2010/main" val="641599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41420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733771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423524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008605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745353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881011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3960185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324177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72147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p:cNvSpPr>
            <a:spLocks noGrp="1"/>
          </p:cNvSpPr>
          <p:nvPr>
            <p:ph type="sldNum" sz="quarter" idx="10"/>
          </p:nvPr>
        </p:nvSpPr>
        <p:spPr/>
        <p:txBody>
          <a:bodyPr/>
          <a:lstStyle>
            <a:lvl1pPr>
              <a:defRPr/>
            </a:lvl1pPr>
          </a:lstStyle>
          <a:p>
            <a:pPr>
              <a:defRPr/>
            </a:pPr>
            <a:fld id="{34DA6FB5-2EF3-4857-B9A1-9D33C91777DE}" type="slidenum">
              <a:rPr lang="en-US"/>
              <a:pPr>
                <a:defRPr/>
              </a:pPr>
              <a:t>‹#›</a:t>
            </a:fld>
            <a:endParaRPr lang="en-US" dirty="0"/>
          </a:p>
        </p:txBody>
      </p:sp>
    </p:spTree>
    <p:extLst>
      <p:ext uri="{BB962C8B-B14F-4D97-AF65-F5344CB8AC3E}">
        <p14:creationId xmlns:p14="http://schemas.microsoft.com/office/powerpoint/2010/main" val="3807554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3876068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657016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230412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164566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114310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380890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pPr>
              <a:defRPr/>
            </a:pPr>
            <a:fld id="{DBA45866-F6EF-4E43-9728-134FF8E2E337}" type="slidenum">
              <a:rPr lang="en-US"/>
              <a:pPr>
                <a:defRPr/>
              </a:pPr>
              <a:t>‹#›</a:t>
            </a:fld>
            <a:endParaRPr lang="en-US" dirty="0"/>
          </a:p>
        </p:txBody>
      </p:sp>
    </p:spTree>
    <p:extLst>
      <p:ext uri="{BB962C8B-B14F-4D97-AF65-F5344CB8AC3E}">
        <p14:creationId xmlns:p14="http://schemas.microsoft.com/office/powerpoint/2010/main" val="20832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pPr>
              <a:defRPr/>
            </a:pPr>
            <a:fld id="{F6C4D615-A595-4F8C-B915-F22E3FF88781}" type="slidenum">
              <a:rPr lang="en-US"/>
              <a:pPr>
                <a:defRPr/>
              </a:pPr>
              <a:t>‹#›</a:t>
            </a:fld>
            <a:endParaRPr lang="en-US" dirty="0"/>
          </a:p>
        </p:txBody>
      </p:sp>
    </p:spTree>
    <p:extLst>
      <p:ext uri="{BB962C8B-B14F-4D97-AF65-F5344CB8AC3E}">
        <p14:creationId xmlns:p14="http://schemas.microsoft.com/office/powerpoint/2010/main" val="182582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pPr>
              <a:defRPr/>
            </a:pPr>
            <a:fld id="{32B8BDA4-F0B6-4F7A-A091-BE01F09E6D3C}" type="slidenum">
              <a:rPr lang="en-US"/>
              <a:pPr>
                <a:defRPr/>
              </a:pPr>
              <a:t>‹#›</a:t>
            </a:fld>
            <a:endParaRPr lang="en-US" dirty="0"/>
          </a:p>
        </p:txBody>
      </p:sp>
    </p:spTree>
    <p:extLst>
      <p:ext uri="{BB962C8B-B14F-4D97-AF65-F5344CB8AC3E}">
        <p14:creationId xmlns:p14="http://schemas.microsoft.com/office/powerpoint/2010/main" val="231814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05D71DA9-A6B9-4B3D-B544-CF26C6928829}" type="slidenum">
              <a:rPr lang="en-US"/>
              <a:pPr>
                <a:defRPr/>
              </a:pPr>
              <a:t>‹#›</a:t>
            </a:fld>
            <a:endParaRPr lang="en-US" dirty="0"/>
          </a:p>
        </p:txBody>
      </p:sp>
    </p:spTree>
    <p:extLst>
      <p:ext uri="{BB962C8B-B14F-4D97-AF65-F5344CB8AC3E}">
        <p14:creationId xmlns:p14="http://schemas.microsoft.com/office/powerpoint/2010/main" val="379475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AF02FE6F-2273-44F9-9B31-15B4F527355C}" type="slidenum">
              <a:rPr lang="en-US"/>
              <a:pPr>
                <a:defRPr/>
              </a:pPr>
              <a:t>‹#›</a:t>
            </a:fld>
            <a:endParaRPr lang="en-US" dirty="0"/>
          </a:p>
        </p:txBody>
      </p:sp>
    </p:spTree>
    <p:extLst>
      <p:ext uri="{BB962C8B-B14F-4D97-AF65-F5344CB8AC3E}">
        <p14:creationId xmlns:p14="http://schemas.microsoft.com/office/powerpoint/2010/main" val="378907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457200" y="1576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p:cNvSpPr>
            <a:spLocks noGrp="1"/>
          </p:cNvSpPr>
          <p:nvPr>
            <p:ph type="title"/>
          </p:nvPr>
        </p:nvSpPr>
        <p:spPr bwMode="auto">
          <a:xfrm>
            <a:off x="430213" y="341313"/>
            <a:ext cx="8281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40502020204" pitchFamily="34" charset="0"/>
              </a:rPr>
              <a:t>Click to edit Master title style</a:t>
            </a:r>
          </a:p>
        </p:txBody>
      </p:sp>
      <p:sp>
        <p:nvSpPr>
          <p:cNvPr id="1030" name="Rectangle 6"/>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sym typeface="Helvetica" panose="020B0604020202020204" pitchFamily="34" charset="0"/>
              </a:defRPr>
            </a:lvl1pPr>
          </a:lstStyle>
          <a:p>
            <a:pPr>
              <a:defRPr/>
            </a:pPr>
            <a:fld id="{7377FABE-4B21-4525-A92A-87DB55290F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12695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A09BB5-DB7D-4E14-A675-D2B198D7C6A2}" type="datetimeFigureOut">
              <a:rPr lang="en-GB" smtClean="0"/>
              <a:t>20/09/2021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E09A3F-F357-4DE1-8F0C-25AACEDC1981}" type="slidenum">
              <a:rPr lang="en-GB" smtClean="0"/>
              <a:t>‹#›</a:t>
            </a:fld>
            <a:endParaRPr lang="en-GB"/>
          </a:p>
        </p:txBody>
      </p:sp>
    </p:spTree>
    <p:extLst>
      <p:ext uri="{BB962C8B-B14F-4D97-AF65-F5344CB8AC3E}">
        <p14:creationId xmlns:p14="http://schemas.microsoft.com/office/powerpoint/2010/main" val="16760055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fcfta-anchored-pharma-initiative/" TargetMode="Externa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43210" y="6039910"/>
            <a:ext cx="2864399" cy="587829"/>
          </a:xfrm>
          <a:prstGeom prst="rect">
            <a:avLst/>
          </a:prstGeom>
        </p:spPr>
        <p:txBody>
          <a:bodyPr vert="horz" lIns="51435" tIns="25718" rIns="51435" bIns="25718"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44546A">
                  <a:lumMod val="60000"/>
                  <a:lumOff val="40000"/>
                </a:srgbClr>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lumMod val="65000"/>
                  </a:prstClr>
                </a:solidFill>
                <a:effectLst/>
                <a:uLnTx/>
                <a:uFillTx/>
                <a:latin typeface="Calibri" panose="020F0502020204030204"/>
                <a:ea typeface="+mj-ea"/>
                <a:cs typeface="+mj-cs"/>
              </a:rPr>
              <a:t>September 20, 2021</a:t>
            </a:r>
          </a:p>
        </p:txBody>
      </p:sp>
      <p:pic>
        <p:nvPicPr>
          <p:cNvPr id="6" name="Picture 5">
            <a:extLst>
              <a:ext uri="{FF2B5EF4-FFF2-40B4-BE49-F238E27FC236}">
                <a16:creationId xmlns:a16="http://schemas.microsoft.com/office/drawing/2014/main" id="{CD6D797E-7D99-4545-8C21-2EE885781A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667" t="6667" r="13980" b="40000"/>
          <a:stretch/>
        </p:blipFill>
        <p:spPr>
          <a:xfrm>
            <a:off x="3618522" y="1557260"/>
            <a:ext cx="1906955" cy="1922486"/>
          </a:xfrm>
          <a:prstGeom prst="flowChartConnector">
            <a:avLst/>
          </a:prstGeom>
          <a:ln w="76200">
            <a:solidFill>
              <a:schemeClr val="bg1"/>
            </a:solidFill>
          </a:ln>
        </p:spPr>
      </p:pic>
      <p:pic>
        <p:nvPicPr>
          <p:cNvPr id="7" name="Picture 6">
            <a:extLst>
              <a:ext uri="{FF2B5EF4-FFF2-40B4-BE49-F238E27FC236}">
                <a16:creationId xmlns:a16="http://schemas.microsoft.com/office/drawing/2014/main" id="{36E0A427-2FB5-43A4-BB2C-469E656F76E3}"/>
              </a:ext>
            </a:extLst>
          </p:cNvPr>
          <p:cNvPicPr>
            <a:picLocks noChangeAspect="1"/>
          </p:cNvPicPr>
          <p:nvPr/>
        </p:nvPicPr>
        <p:blipFill rotWithShape="1">
          <a:blip r:embed="rId4"/>
          <a:srcRect l="4675" t="4709" r="41905"/>
          <a:stretch/>
        </p:blipFill>
        <p:spPr>
          <a:xfrm>
            <a:off x="1400350" y="1962487"/>
            <a:ext cx="1915998" cy="1922486"/>
          </a:xfrm>
          <a:prstGeom prst="flowChartConnector">
            <a:avLst/>
          </a:prstGeom>
          <a:ln w="76200">
            <a:solidFill>
              <a:schemeClr val="bg1"/>
            </a:solidFill>
          </a:ln>
        </p:spPr>
      </p:pic>
      <p:pic>
        <p:nvPicPr>
          <p:cNvPr id="8" name="Picture 7">
            <a:extLst>
              <a:ext uri="{FF2B5EF4-FFF2-40B4-BE49-F238E27FC236}">
                <a16:creationId xmlns:a16="http://schemas.microsoft.com/office/drawing/2014/main" id="{2951F177-D77C-44E6-8393-E4548C843381}"/>
              </a:ext>
            </a:extLst>
          </p:cNvPr>
          <p:cNvPicPr>
            <a:picLocks noChangeAspect="1"/>
          </p:cNvPicPr>
          <p:nvPr/>
        </p:nvPicPr>
        <p:blipFill rotWithShape="1">
          <a:blip r:embed="rId5"/>
          <a:srcRect l="23462" r="20176"/>
          <a:stretch/>
        </p:blipFill>
        <p:spPr>
          <a:xfrm>
            <a:off x="5821164" y="2045662"/>
            <a:ext cx="1922486" cy="1910105"/>
          </a:xfrm>
          <a:prstGeom prst="flowChartConnector">
            <a:avLst/>
          </a:prstGeom>
          <a:ln w="76200">
            <a:solidFill>
              <a:schemeClr val="bg1"/>
            </a:solidFill>
          </a:ln>
        </p:spPr>
      </p:pic>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400350" y="4175662"/>
            <a:ext cx="6750121" cy="977261"/>
          </a:xfrm>
        </p:spPr>
        <p:txBody>
          <a:bodyPr anchor="t" anchorCtr="0">
            <a:normAutofit fontScale="90000"/>
          </a:bodyPr>
          <a:lstStyle/>
          <a:p>
            <a:pPr>
              <a:lnSpc>
                <a:spcPct val="100000"/>
              </a:lnSpc>
            </a:pPr>
            <a:r>
              <a:rPr lang="en-US" sz="3200" dirty="0">
                <a:solidFill>
                  <a:schemeClr val="accent5">
                    <a:lumMod val="75000"/>
                  </a:schemeClr>
                </a:solidFill>
                <a:latin typeface="Adobe Gothic Std B" panose="020B0800000000000000" pitchFamily="34" charset="-128"/>
                <a:ea typeface="Adobe Gothic Std B" panose="020B0800000000000000" pitchFamily="34" charset="-128"/>
              </a:rPr>
              <a:t>Doing Health Differently in Africa: AfCFTA-anchored Pharma Initiative</a:t>
            </a:r>
            <a:endParaRPr lang="en-US" sz="3200" b="0" dirty="0">
              <a:solidFill>
                <a:schemeClr val="accent5">
                  <a:lumMod val="75000"/>
                </a:schemeClr>
              </a:solidFill>
              <a:latin typeface="+mn-lt"/>
            </a:endParaRPr>
          </a:p>
        </p:txBody>
      </p:sp>
      <p:pic>
        <p:nvPicPr>
          <p:cNvPr id="12" name="Picture 11" descr="Logo&#10;&#10;Description automatically generated">
            <a:extLst>
              <a:ext uri="{FF2B5EF4-FFF2-40B4-BE49-F238E27FC236}">
                <a16:creationId xmlns:a16="http://schemas.microsoft.com/office/drawing/2014/main" id="{0380F58B-1FC3-44A2-BF2E-9FC50CB907AD}"/>
              </a:ext>
            </a:extLst>
          </p:cNvPr>
          <p:cNvPicPr>
            <a:picLocks noChangeAspect="1"/>
          </p:cNvPicPr>
          <p:nvPr/>
        </p:nvPicPr>
        <p:blipFill>
          <a:blip r:embed="rId6"/>
          <a:stretch>
            <a:fillRect/>
          </a:stretch>
        </p:blipFill>
        <p:spPr>
          <a:xfrm>
            <a:off x="6482080" y="284479"/>
            <a:ext cx="2300114" cy="611255"/>
          </a:xfrm>
          <a:prstGeom prst="rect">
            <a:avLst/>
          </a:prstGeom>
          <a:solidFill>
            <a:schemeClr val="bg1"/>
          </a:solidFill>
        </p:spPr>
      </p:pic>
      <p:sp>
        <p:nvSpPr>
          <p:cNvPr id="3" name="TextBox 2">
            <a:extLst>
              <a:ext uri="{FF2B5EF4-FFF2-40B4-BE49-F238E27FC236}">
                <a16:creationId xmlns:a16="http://schemas.microsoft.com/office/drawing/2014/main" id="{3620342D-E9ED-C142-AFBA-F0DF8857F4F8}"/>
              </a:ext>
            </a:extLst>
          </p:cNvPr>
          <p:cNvSpPr txBox="1"/>
          <p:nvPr/>
        </p:nvSpPr>
        <p:spPr>
          <a:xfrm>
            <a:off x="2680138" y="5412828"/>
            <a:ext cx="521313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ea typeface="+mn-ea"/>
              </a:rPr>
              <a:t>West Africa Launch</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04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2913460" y="3169227"/>
            <a:ext cx="3317081"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indent="9525" algn="ctr" defTabSz="342900" eaLnBrk="1" fontAlgn="auto" hangingPunct="1">
              <a:spcBef>
                <a:spcPts val="0"/>
              </a:spcBef>
              <a:spcAft>
                <a:spcPts val="0"/>
              </a:spcAft>
              <a:buNone/>
            </a:pPr>
            <a:r>
              <a:rPr lang="en-US" altLang="en-US" sz="4125" b="1" dirty="0">
                <a:solidFill>
                  <a:prstClr val="black"/>
                </a:solidFill>
                <a:latin typeface="Arial" panose="020B0604020202020204" pitchFamily="34" charset="0"/>
                <a:cs typeface="Arial" panose="020B0604020202020204" pitchFamily="34" charset="0"/>
                <a:sym typeface="Lato" panose="020F0502020204030203" pitchFamily="34" charset="77"/>
              </a:rPr>
              <a:t>THANK YOU!</a:t>
            </a:r>
          </a:p>
        </p:txBody>
      </p:sp>
    </p:spTree>
    <p:extLst>
      <p:ext uri="{BB962C8B-B14F-4D97-AF65-F5344CB8AC3E}">
        <p14:creationId xmlns:p14="http://schemas.microsoft.com/office/powerpoint/2010/main" val="367502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6918"/>
            <a:ext cx="9144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3200" b="1" dirty="0">
                <a:latin typeface="Century Gothic" panose="020B0502020202020204" pitchFamily="34" charset="0"/>
              </a:rPr>
              <a:t>The Current Landscape from ECA Research</a:t>
            </a:r>
            <a:endParaRPr lang="en-GB" sz="3200" b="1" dirty="0">
              <a:latin typeface="Century Gothic" panose="020B0502020202020204" pitchFamily="34" charset="0"/>
            </a:endParaRPr>
          </a:p>
        </p:txBody>
      </p:sp>
      <p:sp>
        <p:nvSpPr>
          <p:cNvPr id="19" name="TextBox 18">
            <a:extLst>
              <a:ext uri="{FF2B5EF4-FFF2-40B4-BE49-F238E27FC236}">
                <a16:creationId xmlns:a16="http://schemas.microsoft.com/office/drawing/2014/main" id="{05F943D8-2162-4390-80A3-4388DC9239C7}"/>
              </a:ext>
            </a:extLst>
          </p:cNvPr>
          <p:cNvSpPr txBox="1"/>
          <p:nvPr/>
        </p:nvSpPr>
        <p:spPr>
          <a:xfrm>
            <a:off x="163758" y="1873981"/>
            <a:ext cx="3991857" cy="1200329"/>
          </a:xfrm>
          <a:prstGeom prst="rect">
            <a:avLst/>
          </a:prstGeom>
          <a:noFill/>
        </p:spPr>
        <p:txBody>
          <a:bodyPr wrap="square" rtlCol="0">
            <a:spAutoFit/>
          </a:bodyPr>
          <a:lstStyle/>
          <a:p>
            <a:r>
              <a:rPr lang="en-US" b="1" dirty="0">
                <a:solidFill>
                  <a:srgbClr val="7030A0"/>
                </a:solidFill>
              </a:rPr>
              <a:t>Rising Government Costs/Debts</a:t>
            </a:r>
          </a:p>
          <a:p>
            <a:r>
              <a:rPr lang="en-US" dirty="0"/>
              <a:t>Medicines consume 45-60% of nation’s healthcare budget – &gt;70% of budget is spent on medicine imports</a:t>
            </a:r>
          </a:p>
        </p:txBody>
      </p:sp>
      <p:sp>
        <p:nvSpPr>
          <p:cNvPr id="21" name="TextBox 20">
            <a:extLst>
              <a:ext uri="{FF2B5EF4-FFF2-40B4-BE49-F238E27FC236}">
                <a16:creationId xmlns:a16="http://schemas.microsoft.com/office/drawing/2014/main" id="{D7DADD7F-F821-4DB0-8997-E9B2A618EC6B}"/>
              </a:ext>
            </a:extLst>
          </p:cNvPr>
          <p:cNvSpPr txBox="1"/>
          <p:nvPr/>
        </p:nvSpPr>
        <p:spPr>
          <a:xfrm>
            <a:off x="123991" y="3258225"/>
            <a:ext cx="4324019" cy="1477328"/>
          </a:xfrm>
          <a:prstGeom prst="rect">
            <a:avLst/>
          </a:prstGeom>
          <a:noFill/>
        </p:spPr>
        <p:txBody>
          <a:bodyPr wrap="square" rtlCol="0">
            <a:spAutoFit/>
          </a:bodyPr>
          <a:lstStyle/>
          <a:p>
            <a:r>
              <a:rPr lang="en-US" b="1" dirty="0">
                <a:solidFill>
                  <a:schemeClr val="accent2"/>
                </a:solidFill>
              </a:rPr>
              <a:t>Poor Quality Medicines </a:t>
            </a:r>
          </a:p>
          <a:p>
            <a:pPr marL="285750" indent="-285750">
              <a:buFont typeface="Arial" panose="020B0604020202020204" pitchFamily="34" charset="0"/>
              <a:buChar char="•"/>
            </a:pPr>
            <a:r>
              <a:rPr lang="en-US" dirty="0"/>
              <a:t>Up to 70% of medicines available to save lives of young mothers are sub-standard.</a:t>
            </a:r>
          </a:p>
          <a:p>
            <a:pPr marL="285750" indent="-285750">
              <a:buFont typeface="Arial" panose="020B0604020202020204" pitchFamily="34" charset="0"/>
              <a:buChar char="•"/>
            </a:pPr>
            <a:r>
              <a:rPr lang="en-US" dirty="0"/>
              <a:t>~45% of Africans have seen falsified drugs</a:t>
            </a:r>
          </a:p>
        </p:txBody>
      </p:sp>
      <p:sp>
        <p:nvSpPr>
          <p:cNvPr id="22" name="TextBox 21">
            <a:extLst>
              <a:ext uri="{FF2B5EF4-FFF2-40B4-BE49-F238E27FC236}">
                <a16:creationId xmlns:a16="http://schemas.microsoft.com/office/drawing/2014/main" id="{40899BB8-06CF-406C-A5FB-1CE0323C682F}"/>
              </a:ext>
            </a:extLst>
          </p:cNvPr>
          <p:cNvSpPr txBox="1"/>
          <p:nvPr/>
        </p:nvSpPr>
        <p:spPr>
          <a:xfrm flipH="1">
            <a:off x="4412322" y="4436532"/>
            <a:ext cx="4731678" cy="923330"/>
          </a:xfrm>
          <a:prstGeom prst="rect">
            <a:avLst/>
          </a:prstGeom>
          <a:noFill/>
        </p:spPr>
        <p:txBody>
          <a:bodyPr wrap="square" rtlCol="0">
            <a:spAutoFit/>
          </a:bodyPr>
          <a:lstStyle/>
          <a:p>
            <a:r>
              <a:rPr lang="en-US" b="1" dirty="0">
                <a:solidFill>
                  <a:schemeClr val="accent6"/>
                </a:solidFill>
              </a:rPr>
              <a:t>Supply insecurity – stock outs, expiry</a:t>
            </a:r>
          </a:p>
          <a:p>
            <a:pPr marL="285750" indent="-285750">
              <a:buFont typeface="Arial" panose="020B0604020202020204" pitchFamily="34" charset="0"/>
              <a:buChar char="•"/>
            </a:pPr>
            <a:r>
              <a:rPr lang="en-US" dirty="0"/>
              <a:t>83% of LMICs had 1-9 stockouts in 2019</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DCD82992-C6B8-4BB5-BD42-DEE6D4D83B58}"/>
              </a:ext>
            </a:extLst>
          </p:cNvPr>
          <p:cNvSpPr txBox="1"/>
          <p:nvPr/>
        </p:nvSpPr>
        <p:spPr>
          <a:xfrm>
            <a:off x="233915" y="4919468"/>
            <a:ext cx="4324019" cy="1200329"/>
          </a:xfrm>
          <a:prstGeom prst="rect">
            <a:avLst/>
          </a:prstGeom>
          <a:noFill/>
        </p:spPr>
        <p:txBody>
          <a:bodyPr wrap="square" rtlCol="0">
            <a:spAutoFit/>
          </a:bodyPr>
          <a:lstStyle/>
          <a:p>
            <a:r>
              <a:rPr lang="en-US" b="1" dirty="0">
                <a:solidFill>
                  <a:srgbClr val="7030A0"/>
                </a:solidFill>
              </a:rPr>
              <a:t>Devastating Out of pocket spending</a:t>
            </a:r>
          </a:p>
          <a:p>
            <a:r>
              <a:rPr lang="en-US" dirty="0"/>
              <a:t>~ 36%  OOP of which 70-90% of that spending  is on purchase of medicines/products</a:t>
            </a:r>
          </a:p>
        </p:txBody>
      </p:sp>
      <p:sp>
        <p:nvSpPr>
          <p:cNvPr id="10" name="TextBox 9">
            <a:extLst>
              <a:ext uri="{FF2B5EF4-FFF2-40B4-BE49-F238E27FC236}">
                <a16:creationId xmlns:a16="http://schemas.microsoft.com/office/drawing/2014/main" id="{34EDE89C-CEA1-41BE-907F-7C4B71E9EECF}"/>
              </a:ext>
            </a:extLst>
          </p:cNvPr>
          <p:cNvSpPr txBox="1"/>
          <p:nvPr/>
        </p:nvSpPr>
        <p:spPr>
          <a:xfrm>
            <a:off x="4864394" y="5301208"/>
            <a:ext cx="4044732" cy="1200329"/>
          </a:xfrm>
          <a:prstGeom prst="rect">
            <a:avLst/>
          </a:prstGeom>
          <a:noFill/>
        </p:spPr>
        <p:txBody>
          <a:bodyPr wrap="square" rtlCol="0">
            <a:spAutoFit/>
          </a:bodyPr>
          <a:lstStyle/>
          <a:p>
            <a:r>
              <a:rPr lang="en-US" b="1" dirty="0">
                <a:solidFill>
                  <a:srgbClr val="7030A0"/>
                </a:solidFill>
              </a:rPr>
              <a:t>Smaller African Economies..</a:t>
            </a:r>
          </a:p>
          <a:p>
            <a:r>
              <a:rPr lang="en-US" dirty="0"/>
              <a:t>Pay premium prices to source their medicines due to weakened bargaining position…</a:t>
            </a:r>
          </a:p>
        </p:txBody>
      </p:sp>
      <p:sp>
        <p:nvSpPr>
          <p:cNvPr id="11" name="TextBox 10">
            <a:extLst>
              <a:ext uri="{FF2B5EF4-FFF2-40B4-BE49-F238E27FC236}">
                <a16:creationId xmlns:a16="http://schemas.microsoft.com/office/drawing/2014/main" id="{6C126794-7020-4840-A79D-CF2CE487C949}"/>
              </a:ext>
            </a:extLst>
          </p:cNvPr>
          <p:cNvSpPr txBox="1"/>
          <p:nvPr/>
        </p:nvSpPr>
        <p:spPr>
          <a:xfrm>
            <a:off x="4283968" y="1646812"/>
            <a:ext cx="4860029" cy="2985433"/>
          </a:xfrm>
          <a:prstGeom prst="rect">
            <a:avLst/>
          </a:prstGeom>
          <a:noFill/>
        </p:spPr>
        <p:txBody>
          <a:bodyPr wrap="square" rtlCol="0">
            <a:spAutoFit/>
          </a:bodyPr>
          <a:lstStyle/>
          <a:p>
            <a:r>
              <a:rPr lang="en-US" b="1" dirty="0">
                <a:solidFill>
                  <a:srgbClr val="7030A0"/>
                </a:solidFill>
                <a:latin typeface="+mn-lt"/>
              </a:rPr>
              <a:t>Lost Productivity</a:t>
            </a:r>
          </a:p>
          <a:p>
            <a:pPr algn="just"/>
            <a:r>
              <a:rPr lang="en-GB" dirty="0">
                <a:solidFill>
                  <a:prstClr val="black"/>
                </a:solidFill>
                <a:latin typeface="+mn-lt"/>
                <a:ea typeface="+mn-ea"/>
                <a:cs typeface="Times New Roman" panose="02020603050405020304" pitchFamily="18" charset="0"/>
              </a:rPr>
              <a:t>In 2017, an estimated 196,000 women died from pregnancy-related causes on the continent, accounting for 66 percent of global maternal deaths</a:t>
            </a:r>
            <a:r>
              <a:rPr lang="en-US" dirty="0">
                <a:solidFill>
                  <a:prstClr val="black"/>
                </a:solidFill>
                <a:latin typeface="+mn-lt"/>
                <a:ea typeface="+mn-ea"/>
                <a:cs typeface="Times New Roman" panose="02020603050405020304" pitchFamily="18" charset="0"/>
              </a:rPr>
              <a:t>And the cases are rising rapidly</a:t>
            </a:r>
          </a:p>
          <a:p>
            <a:pPr algn="just"/>
            <a:endParaRPr lang="en-US" dirty="0">
              <a:solidFill>
                <a:prstClr val="black"/>
              </a:solidFill>
              <a:latin typeface="+mn-lt"/>
              <a:ea typeface="+mn-ea"/>
              <a:cs typeface="Times New Roman" panose="02020603050405020304" pitchFamily="18" charset="0"/>
            </a:endParaRPr>
          </a:p>
          <a:p>
            <a:pPr algn="just"/>
            <a:r>
              <a:rPr lang="en-US" dirty="0">
                <a:solidFill>
                  <a:prstClr val="black"/>
                </a:solidFill>
                <a:latin typeface="+mn-lt"/>
                <a:ea typeface="+mn-ea"/>
                <a:cs typeface="Times New Roman" panose="02020603050405020304" pitchFamily="18" charset="0"/>
              </a:rPr>
              <a:t> If current trajectories continue, non-communicable diseases will kill more people in Africa than infectious diseases by 2030</a:t>
            </a:r>
          </a:p>
          <a:p>
            <a:pPr marL="342900" lvl="0" indent="-342900" defTabSz="457200" eaLnBrk="1" fontAlgn="auto" hangingPunct="1">
              <a:spcBef>
                <a:spcPts val="1200"/>
              </a:spcBef>
              <a:spcAft>
                <a:spcPts val="1200"/>
              </a:spcAft>
              <a:buFont typeface="Arial" panose="020B0604020202020204" pitchFamily="34" charset="0"/>
              <a:buChar char="•"/>
            </a:pPr>
            <a:endParaRPr lang="en-GB" sz="1600" dirty="0">
              <a:solidFill>
                <a:prstClr val="black"/>
              </a:solidFill>
              <a:latin typeface="Calibri" panose="020F0502020204030204"/>
              <a:ea typeface="+mn-ea"/>
            </a:endParaRPr>
          </a:p>
        </p:txBody>
      </p:sp>
      <p:sp>
        <p:nvSpPr>
          <p:cNvPr id="17" name="Rectangle 16">
            <a:extLst>
              <a:ext uri="{FF2B5EF4-FFF2-40B4-BE49-F238E27FC236}">
                <a16:creationId xmlns:a16="http://schemas.microsoft.com/office/drawing/2014/main" id="{844803E0-E7D9-478D-9D04-7CED2F315BB7}"/>
              </a:ext>
            </a:extLst>
          </p:cNvPr>
          <p:cNvSpPr/>
          <p:nvPr/>
        </p:nvSpPr>
        <p:spPr>
          <a:xfrm>
            <a:off x="-1" y="973358"/>
            <a:ext cx="9144000" cy="707886"/>
          </a:xfrm>
          <a:prstGeom prst="rect">
            <a:avLst/>
          </a:prstGeom>
          <a:solidFill>
            <a:schemeClr val="accent5">
              <a:lumMod val="20000"/>
              <a:lumOff val="80000"/>
            </a:schemeClr>
          </a:solidFill>
        </p:spPr>
        <p:txBody>
          <a:bodyPr wrap="square">
            <a:spAutoFit/>
          </a:bodyPr>
          <a:lstStyle/>
          <a:p>
            <a:r>
              <a:rPr lang="en-US" sz="2000" b="1" dirty="0"/>
              <a:t>Socio-demographic profile, health burden, pharma regulatory vary across countries but the challenges faced and the gap between demand and supply is increasing..</a:t>
            </a:r>
          </a:p>
        </p:txBody>
      </p:sp>
      <p:cxnSp>
        <p:nvCxnSpPr>
          <p:cNvPr id="3" name="Straight Connector 2">
            <a:extLst>
              <a:ext uri="{FF2B5EF4-FFF2-40B4-BE49-F238E27FC236}">
                <a16:creationId xmlns:a16="http://schemas.microsoft.com/office/drawing/2014/main" id="{F3F6CFD4-0221-4C6D-9834-17DB4496D230}"/>
              </a:ext>
            </a:extLst>
          </p:cNvPr>
          <p:cNvCxnSpPr>
            <a:cxnSpLocks/>
          </p:cNvCxnSpPr>
          <p:nvPr/>
        </p:nvCxnSpPr>
        <p:spPr>
          <a:xfrm>
            <a:off x="4283968" y="1681244"/>
            <a:ext cx="0" cy="4820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8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0" y="24534"/>
            <a:ext cx="9144000"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altLang="en-US" sz="2800" dirty="0">
                <a:solidFill>
                  <a:srgbClr val="FFFFFF"/>
                </a:solidFill>
                <a:latin typeface="Arial" panose="020B0604020202020204" pitchFamily="34" charset="0"/>
                <a:cs typeface="Arial" panose="020B0604020202020204" pitchFamily="34" charset="0"/>
                <a:sym typeface="Lato" pitchFamily="34" charset="0"/>
              </a:rPr>
              <a:t>Vaccine Preventable Diseases </a:t>
            </a:r>
            <a:endParaRPr lang="en-GB" sz="2800" b="1" i="0" dirty="0">
              <a:latin typeface="Century Gothic" panose="020B0502020202020204" pitchFamily="34" charset="0"/>
            </a:endParaRPr>
          </a:p>
        </p:txBody>
      </p:sp>
      <p:sp>
        <p:nvSpPr>
          <p:cNvPr id="4" name="TextBox 3">
            <a:extLst>
              <a:ext uri="{FF2B5EF4-FFF2-40B4-BE49-F238E27FC236}">
                <a16:creationId xmlns:a16="http://schemas.microsoft.com/office/drawing/2014/main" id="{F88A37D4-6EBD-BC44-A575-9B78130D083F}"/>
              </a:ext>
            </a:extLst>
          </p:cNvPr>
          <p:cNvSpPr txBox="1"/>
          <p:nvPr/>
        </p:nvSpPr>
        <p:spPr>
          <a:xfrm>
            <a:off x="323528" y="1000802"/>
            <a:ext cx="8496944" cy="1000274"/>
          </a:xfrm>
          <a:prstGeom prst="rect">
            <a:avLst/>
          </a:prstGeom>
          <a:noFill/>
        </p:spPr>
        <p:txBody>
          <a:bodyPr wrap="square" rtlCol="0">
            <a:spAutoFit/>
          </a:bodyPr>
          <a:lstStyle/>
          <a:p>
            <a:pPr marL="285750" indent="-285750">
              <a:spcAft>
                <a:spcPts val="600"/>
              </a:spcAft>
              <a:buFont typeface="Wingdings" pitchFamily="2" charset="2"/>
              <a:buChar char="§"/>
            </a:pPr>
            <a:r>
              <a:rPr lang="en-US" dirty="0">
                <a:latin typeface="Arial" panose="020B0604020202020204" pitchFamily="34" charset="0"/>
                <a:cs typeface="Arial" panose="020B0604020202020204" pitchFamily="34" charset="0"/>
              </a:rPr>
              <a:t>Each year in Africa, more than 30 million children suffer and over half a million children die from vaccine-preventable diseases (VPDs)</a:t>
            </a:r>
          </a:p>
          <a:p>
            <a:pPr marL="285750" indent="-285750">
              <a:spcAft>
                <a:spcPts val="600"/>
              </a:spcAft>
              <a:buFont typeface="Wingdings" pitchFamily="2" charset="2"/>
              <a:buChar char="§"/>
            </a:pPr>
            <a:r>
              <a:rPr lang="en-US" dirty="0">
                <a:latin typeface="Arial" panose="020B0604020202020204" pitchFamily="34" charset="0"/>
                <a:cs typeface="Arial" panose="020B0604020202020204" pitchFamily="34" charset="0"/>
              </a:rPr>
              <a:t>These deaths represent 58% of all global vaccine-preventable deaths</a:t>
            </a:r>
          </a:p>
        </p:txBody>
      </p:sp>
      <p:sp>
        <p:nvSpPr>
          <p:cNvPr id="2" name="TextBox 1">
            <a:extLst>
              <a:ext uri="{FF2B5EF4-FFF2-40B4-BE49-F238E27FC236}">
                <a16:creationId xmlns:a16="http://schemas.microsoft.com/office/drawing/2014/main" id="{0D33B787-48F2-624F-AB44-23DCAE73ABEA}"/>
              </a:ext>
            </a:extLst>
          </p:cNvPr>
          <p:cNvSpPr txBox="1"/>
          <p:nvPr/>
        </p:nvSpPr>
        <p:spPr>
          <a:xfrm>
            <a:off x="179512" y="6261700"/>
            <a:ext cx="81945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Source: WHO</a:t>
            </a:r>
          </a:p>
        </p:txBody>
      </p:sp>
      <p:graphicFrame>
        <p:nvGraphicFramePr>
          <p:cNvPr id="5" name="Table 6">
            <a:extLst>
              <a:ext uri="{FF2B5EF4-FFF2-40B4-BE49-F238E27FC236}">
                <a16:creationId xmlns:a16="http://schemas.microsoft.com/office/drawing/2014/main" id="{9E2BF806-4CD7-B44F-969D-3CFC106F313C}"/>
              </a:ext>
            </a:extLst>
          </p:cNvPr>
          <p:cNvGraphicFramePr>
            <a:graphicFrameLocks noGrp="1"/>
          </p:cNvGraphicFramePr>
          <p:nvPr/>
        </p:nvGraphicFramePr>
        <p:xfrm>
          <a:off x="503548" y="2721549"/>
          <a:ext cx="3456384" cy="328048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3744557321"/>
                    </a:ext>
                  </a:extLst>
                </a:gridCol>
                <a:gridCol w="1728192">
                  <a:extLst>
                    <a:ext uri="{9D8B030D-6E8A-4147-A177-3AD203B41FA5}">
                      <a16:colId xmlns:a16="http://schemas.microsoft.com/office/drawing/2014/main" val="1105042313"/>
                    </a:ext>
                  </a:extLst>
                </a:gridCol>
              </a:tblGrid>
              <a:tr h="554687">
                <a:tc>
                  <a:txBody>
                    <a:bodyPr/>
                    <a:lstStyle/>
                    <a:p>
                      <a:r>
                        <a:rPr lang="en-US" sz="1400" dirty="0">
                          <a:latin typeface="Arial" panose="020B0604020202020204" pitchFamily="34" charset="0"/>
                          <a:cs typeface="Arial" panose="020B0604020202020204" pitchFamily="34" charset="0"/>
                        </a:rPr>
                        <a:t>Cholera</a:t>
                      </a:r>
                    </a:p>
                  </a:txBody>
                  <a:tcPr anchor="ctr"/>
                </a:tc>
                <a:tc>
                  <a:txBody>
                    <a:bodyPr/>
                    <a:lstStyle/>
                    <a:p>
                      <a:r>
                        <a:rPr lang="en-US" sz="1400" dirty="0">
                          <a:latin typeface="Arial" panose="020B0604020202020204" pitchFamily="34" charset="0"/>
                          <a:cs typeface="Arial" panose="020B0604020202020204" pitchFamily="34" charset="0"/>
                        </a:rPr>
                        <a:t>Meningococcal Meningitis</a:t>
                      </a:r>
                    </a:p>
                  </a:txBody>
                  <a:tcPr anchor="ctr"/>
                </a:tc>
                <a:extLst>
                  <a:ext uri="{0D108BD9-81ED-4DB2-BD59-A6C34878D82A}">
                    <a16:rowId xmlns:a16="http://schemas.microsoft.com/office/drawing/2014/main" val="4238144881"/>
                  </a:ext>
                </a:extLst>
              </a:tr>
              <a:tr h="389399">
                <a:tc>
                  <a:txBody>
                    <a:bodyPr/>
                    <a:lstStyle/>
                    <a:p>
                      <a:r>
                        <a:rPr lang="en-US" sz="1400" dirty="0">
                          <a:latin typeface="Arial" panose="020B0604020202020204" pitchFamily="34" charset="0"/>
                          <a:cs typeface="Arial" panose="020B0604020202020204" pitchFamily="34" charset="0"/>
                        </a:rPr>
                        <a:t>Ebola Virus</a:t>
                      </a:r>
                    </a:p>
                  </a:txBody>
                  <a:tcPr anchor="ctr"/>
                </a:tc>
                <a:tc>
                  <a:txBody>
                    <a:bodyPr/>
                    <a:lstStyle/>
                    <a:p>
                      <a:r>
                        <a:rPr lang="en-US" sz="1400" dirty="0">
                          <a:latin typeface="Arial" panose="020B0604020202020204" pitchFamily="34" charset="0"/>
                          <a:cs typeface="Arial" panose="020B0604020202020204" pitchFamily="34" charset="0"/>
                        </a:rPr>
                        <a:t>Pneumonia</a:t>
                      </a:r>
                    </a:p>
                  </a:txBody>
                  <a:tcPr anchor="ctr"/>
                </a:tc>
                <a:extLst>
                  <a:ext uri="{0D108BD9-81ED-4DB2-BD59-A6C34878D82A}">
                    <a16:rowId xmlns:a16="http://schemas.microsoft.com/office/drawing/2014/main" val="3052563279"/>
                  </a:ext>
                </a:extLst>
              </a:tr>
              <a:tr h="389399">
                <a:tc>
                  <a:txBody>
                    <a:bodyPr/>
                    <a:lstStyle/>
                    <a:p>
                      <a:r>
                        <a:rPr lang="en-US" sz="1400" dirty="0">
                          <a:latin typeface="Arial" panose="020B0604020202020204" pitchFamily="34" charset="0"/>
                          <a:cs typeface="Arial" panose="020B0604020202020204" pitchFamily="34" charset="0"/>
                        </a:rPr>
                        <a:t>Hepatitis</a:t>
                      </a:r>
                    </a:p>
                  </a:txBody>
                  <a:tcPr anchor="ctr"/>
                </a:tc>
                <a:tc>
                  <a:txBody>
                    <a:bodyPr/>
                    <a:lstStyle/>
                    <a:p>
                      <a:r>
                        <a:rPr lang="en-US" sz="1400" dirty="0">
                          <a:latin typeface="Arial" panose="020B0604020202020204" pitchFamily="34" charset="0"/>
                          <a:cs typeface="Arial" panose="020B0604020202020204" pitchFamily="34" charset="0"/>
                        </a:rPr>
                        <a:t>Polio</a:t>
                      </a:r>
                    </a:p>
                  </a:txBody>
                  <a:tcPr anchor="ctr"/>
                </a:tc>
                <a:extLst>
                  <a:ext uri="{0D108BD9-81ED-4DB2-BD59-A6C34878D82A}">
                    <a16:rowId xmlns:a16="http://schemas.microsoft.com/office/drawing/2014/main" val="3491200959"/>
                  </a:ext>
                </a:extLst>
              </a:tr>
              <a:tr h="389399">
                <a:tc>
                  <a:txBody>
                    <a:bodyPr/>
                    <a:lstStyle/>
                    <a:p>
                      <a:r>
                        <a:rPr lang="en-US" sz="1400" dirty="0">
                          <a:latin typeface="Arial" panose="020B0604020202020204" pitchFamily="34" charset="0"/>
                          <a:cs typeface="Arial" panose="020B0604020202020204" pitchFamily="34" charset="0"/>
                        </a:rPr>
                        <a:t>HPV</a:t>
                      </a:r>
                    </a:p>
                  </a:txBody>
                  <a:tcPr anchor="ctr"/>
                </a:tc>
                <a:tc>
                  <a:txBody>
                    <a:bodyPr/>
                    <a:lstStyle/>
                    <a:p>
                      <a:r>
                        <a:rPr lang="en-US" sz="1400" dirty="0">
                          <a:latin typeface="Arial" panose="020B0604020202020204" pitchFamily="34" charset="0"/>
                          <a:cs typeface="Arial" panose="020B0604020202020204" pitchFamily="34" charset="0"/>
                        </a:rPr>
                        <a:t>Rotavirus</a:t>
                      </a:r>
                    </a:p>
                  </a:txBody>
                  <a:tcPr anchor="ctr"/>
                </a:tc>
                <a:extLst>
                  <a:ext uri="{0D108BD9-81ED-4DB2-BD59-A6C34878D82A}">
                    <a16:rowId xmlns:a16="http://schemas.microsoft.com/office/drawing/2014/main" val="3491213268"/>
                  </a:ext>
                </a:extLst>
              </a:tr>
              <a:tr h="389399">
                <a:tc>
                  <a:txBody>
                    <a:bodyPr/>
                    <a:lstStyle/>
                    <a:p>
                      <a:r>
                        <a:rPr lang="en-US" sz="1400" dirty="0">
                          <a:latin typeface="Arial" panose="020B0604020202020204" pitchFamily="34" charset="0"/>
                          <a:cs typeface="Arial" panose="020B0604020202020204" pitchFamily="34" charset="0"/>
                        </a:rPr>
                        <a:t>Influenza</a:t>
                      </a:r>
                    </a:p>
                  </a:txBody>
                  <a:tcPr anchor="ctr"/>
                </a:tc>
                <a:tc>
                  <a:txBody>
                    <a:bodyPr/>
                    <a:lstStyle/>
                    <a:p>
                      <a:r>
                        <a:rPr lang="en-US" sz="1400" dirty="0">
                          <a:latin typeface="Arial" panose="020B0604020202020204" pitchFamily="34" charset="0"/>
                          <a:cs typeface="Arial" panose="020B0604020202020204" pitchFamily="34" charset="0"/>
                        </a:rPr>
                        <a:t>Rubella</a:t>
                      </a:r>
                    </a:p>
                  </a:txBody>
                  <a:tcPr anchor="ctr"/>
                </a:tc>
                <a:extLst>
                  <a:ext uri="{0D108BD9-81ED-4DB2-BD59-A6C34878D82A}">
                    <a16:rowId xmlns:a16="http://schemas.microsoft.com/office/drawing/2014/main" val="2802666009"/>
                  </a:ext>
                </a:extLst>
              </a:tr>
              <a:tr h="389399">
                <a:tc>
                  <a:txBody>
                    <a:bodyPr/>
                    <a:lstStyle/>
                    <a:p>
                      <a:r>
                        <a:rPr lang="en-US" sz="1400" dirty="0">
                          <a:latin typeface="Arial" panose="020B0604020202020204" pitchFamily="34" charset="0"/>
                          <a:cs typeface="Arial" panose="020B0604020202020204" pitchFamily="34" charset="0"/>
                        </a:rPr>
                        <a:t>Malaria</a:t>
                      </a:r>
                    </a:p>
                  </a:txBody>
                  <a:tcPr anchor="ctr"/>
                </a:tc>
                <a:tc>
                  <a:txBody>
                    <a:bodyPr/>
                    <a:lstStyle/>
                    <a:p>
                      <a:r>
                        <a:rPr lang="en-US" sz="1400" dirty="0">
                          <a:latin typeface="Arial" panose="020B0604020202020204" pitchFamily="34" charset="0"/>
                          <a:cs typeface="Arial" panose="020B0604020202020204" pitchFamily="34" charset="0"/>
                        </a:rPr>
                        <a:t>Tetanus</a:t>
                      </a:r>
                    </a:p>
                  </a:txBody>
                  <a:tcPr anchor="ctr"/>
                </a:tc>
                <a:extLst>
                  <a:ext uri="{0D108BD9-81ED-4DB2-BD59-A6C34878D82A}">
                    <a16:rowId xmlns:a16="http://schemas.microsoft.com/office/drawing/2014/main" val="3402044003"/>
                  </a:ext>
                </a:extLst>
              </a:tr>
              <a:tr h="389399">
                <a:tc>
                  <a:txBody>
                    <a:bodyPr/>
                    <a:lstStyle/>
                    <a:p>
                      <a:r>
                        <a:rPr lang="en-US" sz="1400" dirty="0">
                          <a:latin typeface="Arial" panose="020B0604020202020204" pitchFamily="34" charset="0"/>
                          <a:cs typeface="Arial" panose="020B0604020202020204" pitchFamily="34" charset="0"/>
                        </a:rPr>
                        <a:t>Maternal Tetanus</a:t>
                      </a:r>
                    </a:p>
                  </a:txBody>
                  <a:tcPr anchor="ctr"/>
                </a:tc>
                <a:tc>
                  <a:txBody>
                    <a:bodyPr/>
                    <a:lstStyle/>
                    <a:p>
                      <a:r>
                        <a:rPr lang="en-US" sz="1400" dirty="0">
                          <a:latin typeface="Arial" panose="020B0604020202020204" pitchFamily="34" charset="0"/>
                          <a:cs typeface="Arial" panose="020B0604020202020204" pitchFamily="34" charset="0"/>
                        </a:rPr>
                        <a:t>Typhoid Fever</a:t>
                      </a:r>
                    </a:p>
                  </a:txBody>
                  <a:tcPr anchor="ctr"/>
                </a:tc>
                <a:extLst>
                  <a:ext uri="{0D108BD9-81ED-4DB2-BD59-A6C34878D82A}">
                    <a16:rowId xmlns:a16="http://schemas.microsoft.com/office/drawing/2014/main" val="4104441000"/>
                  </a:ext>
                </a:extLst>
              </a:tr>
              <a:tr h="389399">
                <a:tc>
                  <a:txBody>
                    <a:bodyPr/>
                    <a:lstStyle/>
                    <a:p>
                      <a:r>
                        <a:rPr lang="en-US" sz="1400" dirty="0">
                          <a:latin typeface="Arial" panose="020B0604020202020204" pitchFamily="34" charset="0"/>
                          <a:cs typeface="Arial" panose="020B0604020202020204" pitchFamily="34" charset="0"/>
                        </a:rPr>
                        <a:t>Measles</a:t>
                      </a:r>
                    </a:p>
                  </a:txBody>
                  <a:tcPr anchor="ctr"/>
                </a:tc>
                <a:tc>
                  <a:txBody>
                    <a:bodyPr/>
                    <a:lstStyle/>
                    <a:p>
                      <a:r>
                        <a:rPr lang="en-US" sz="1400" dirty="0">
                          <a:latin typeface="Arial" panose="020B0604020202020204" pitchFamily="34" charset="0"/>
                          <a:cs typeface="Arial" panose="020B0604020202020204" pitchFamily="34" charset="0"/>
                        </a:rPr>
                        <a:t>Yellow Fever</a:t>
                      </a:r>
                    </a:p>
                  </a:txBody>
                  <a:tcPr anchor="ctr"/>
                </a:tc>
                <a:extLst>
                  <a:ext uri="{0D108BD9-81ED-4DB2-BD59-A6C34878D82A}">
                    <a16:rowId xmlns:a16="http://schemas.microsoft.com/office/drawing/2014/main" val="4199852726"/>
                  </a:ext>
                </a:extLst>
              </a:tr>
            </a:tbl>
          </a:graphicData>
        </a:graphic>
      </p:graphicFrame>
      <p:sp>
        <p:nvSpPr>
          <p:cNvPr id="9" name="TextBox 8">
            <a:extLst>
              <a:ext uri="{FF2B5EF4-FFF2-40B4-BE49-F238E27FC236}">
                <a16:creationId xmlns:a16="http://schemas.microsoft.com/office/drawing/2014/main" id="{1B21A4A3-CF1A-A64F-8424-1C253EED779F}"/>
              </a:ext>
            </a:extLst>
          </p:cNvPr>
          <p:cNvSpPr txBox="1"/>
          <p:nvPr/>
        </p:nvSpPr>
        <p:spPr>
          <a:xfrm>
            <a:off x="323528" y="2261716"/>
            <a:ext cx="3816424"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Major VPDs in Africa</a:t>
            </a:r>
          </a:p>
        </p:txBody>
      </p:sp>
      <p:graphicFrame>
        <p:nvGraphicFramePr>
          <p:cNvPr id="11" name="Chart 10">
            <a:extLst>
              <a:ext uri="{FF2B5EF4-FFF2-40B4-BE49-F238E27FC236}">
                <a16:creationId xmlns:a16="http://schemas.microsoft.com/office/drawing/2014/main" id="{F70C3697-946A-614F-97ED-D9C2AF96B82F}"/>
              </a:ext>
            </a:extLst>
          </p:cNvPr>
          <p:cNvGraphicFramePr>
            <a:graphicFrameLocks/>
          </p:cNvGraphicFramePr>
          <p:nvPr/>
        </p:nvGraphicFramePr>
        <p:xfrm>
          <a:off x="4248472" y="3429000"/>
          <a:ext cx="4572000"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EA7E253-CAB8-094D-A7D2-CC988BBC1716}"/>
              </a:ext>
            </a:extLst>
          </p:cNvPr>
          <p:cNvSpPr txBox="1"/>
          <p:nvPr/>
        </p:nvSpPr>
        <p:spPr>
          <a:xfrm>
            <a:off x="4340287" y="2422910"/>
            <a:ext cx="4345651" cy="923330"/>
          </a:xfrm>
          <a:prstGeom prst="rect">
            <a:avLst/>
          </a:prstGeom>
          <a:noFill/>
        </p:spPr>
        <p:txBody>
          <a:bodyPr wrap="square" rtlCol="0">
            <a:spAutoFit/>
          </a:bodyPr>
          <a:lstStyle/>
          <a:p>
            <a:pPr marL="285750" indent="-285750">
              <a:spcAft>
                <a:spcPts val="600"/>
              </a:spcAft>
              <a:buFont typeface="Wingdings" pitchFamily="2" charset="2"/>
              <a:buChar char="§"/>
            </a:pPr>
            <a:r>
              <a:rPr lang="en-US" dirty="0">
                <a:latin typeface="Arial" panose="020B0604020202020204" pitchFamily="34" charset="0"/>
                <a:cs typeface="Arial" panose="020B0604020202020204" pitchFamily="34" charset="0"/>
              </a:rPr>
              <a:t>Rotavirus, Pneumococcal diseases, measles and rubella cost the African continent US$ 13 billion each year</a:t>
            </a:r>
          </a:p>
        </p:txBody>
      </p:sp>
    </p:spTree>
    <p:extLst>
      <p:ext uri="{BB962C8B-B14F-4D97-AF65-F5344CB8AC3E}">
        <p14:creationId xmlns:p14="http://schemas.microsoft.com/office/powerpoint/2010/main" val="210676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0" y="-9518"/>
            <a:ext cx="9144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altLang="en-US" sz="3200" b="1" dirty="0">
                <a:solidFill>
                  <a:srgbClr val="FFFFFF"/>
                </a:solidFill>
                <a:latin typeface="Arial" panose="020B0604020202020204" pitchFamily="34" charset="0"/>
                <a:cs typeface="Arial" panose="020B0604020202020204" pitchFamily="34" charset="0"/>
                <a:sym typeface="Lato" pitchFamily="34" charset="0"/>
              </a:rPr>
              <a:t>Potential Size of Health Markets in Africa</a:t>
            </a:r>
            <a:endParaRPr lang="en-GB" sz="3200" b="1" i="0" dirty="0">
              <a:latin typeface="Century Gothic" panose="020B0502020202020204" pitchFamily="34" charset="0"/>
            </a:endParaRPr>
          </a:p>
        </p:txBody>
      </p:sp>
      <p:sp>
        <p:nvSpPr>
          <p:cNvPr id="4" name="TextBox 3">
            <a:extLst>
              <a:ext uri="{FF2B5EF4-FFF2-40B4-BE49-F238E27FC236}">
                <a16:creationId xmlns:a16="http://schemas.microsoft.com/office/drawing/2014/main" id="{A53C9037-A42F-A843-BAF3-43B42E5AD6BA}"/>
              </a:ext>
            </a:extLst>
          </p:cNvPr>
          <p:cNvSpPr txBox="1"/>
          <p:nvPr/>
        </p:nvSpPr>
        <p:spPr>
          <a:xfrm>
            <a:off x="3057525" y="2943225"/>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E99B6D21-0E8D-804F-9306-064E704AA409}"/>
              </a:ext>
            </a:extLst>
          </p:cNvPr>
          <p:cNvSpPr txBox="1"/>
          <p:nvPr/>
        </p:nvSpPr>
        <p:spPr>
          <a:xfrm>
            <a:off x="539552" y="959983"/>
            <a:ext cx="8064896" cy="2269852"/>
          </a:xfrm>
          <a:prstGeom prst="rect">
            <a:avLst/>
          </a:prstGeom>
          <a:noFill/>
        </p:spPr>
        <p:txBody>
          <a:bodyPr wrap="square" rtlCol="0">
            <a:spAutoFit/>
          </a:bodyPr>
          <a:lstStyle/>
          <a:p>
            <a:pPr marL="285750" indent="-285750">
              <a:spcBef>
                <a:spcPts val="900"/>
              </a:spcBef>
              <a:buFont typeface="Wingdings" pitchFamily="2" charset="2"/>
              <a:buChar char="§"/>
            </a:pPr>
            <a:r>
              <a:rPr lang="en-US" sz="1700" b="1" dirty="0">
                <a:latin typeface="Arial" panose="020B0604020202020204" pitchFamily="34" charset="0"/>
                <a:cs typeface="Arial" panose="020B0604020202020204" pitchFamily="34" charset="0"/>
              </a:rPr>
              <a:t>45-60</a:t>
            </a:r>
            <a:r>
              <a:rPr lang="en-US" sz="1700" dirty="0">
                <a:latin typeface="Arial" panose="020B0604020202020204" pitchFamily="34" charset="0"/>
                <a:cs typeface="Arial" panose="020B0604020202020204" pitchFamily="34" charset="0"/>
              </a:rPr>
              <a:t> percent of health budget is spent on pharmaceuticals and 97 percent is imported with 99 percent of vaccines are imported  </a:t>
            </a:r>
          </a:p>
          <a:p>
            <a:pPr marL="285750" indent="-285750">
              <a:spcBef>
                <a:spcPts val="900"/>
              </a:spcBef>
              <a:buFont typeface="Wingdings" pitchFamily="2" charset="2"/>
              <a:buChar char="§"/>
            </a:pPr>
            <a:r>
              <a:rPr lang="en-US" sz="1700" dirty="0">
                <a:latin typeface="Arial" panose="020B0604020202020204" pitchFamily="34" charset="0"/>
                <a:cs typeface="Arial" panose="020B0604020202020204" pitchFamily="34" charset="0"/>
              </a:rPr>
              <a:t>Africa’s health market is estimated to be </a:t>
            </a:r>
            <a:r>
              <a:rPr lang="en-US" sz="1700" b="1" dirty="0">
                <a:latin typeface="Arial" panose="020B0604020202020204" pitchFamily="34" charset="0"/>
                <a:cs typeface="Arial" panose="020B0604020202020204" pitchFamily="34" charset="0"/>
              </a:rPr>
              <a:t>$259 billion</a:t>
            </a:r>
            <a:r>
              <a:rPr lang="en-US" sz="1700" dirty="0">
                <a:latin typeface="Arial" panose="020B0604020202020204" pitchFamily="34" charset="0"/>
                <a:cs typeface="Arial" panose="020B0604020202020204" pitchFamily="34" charset="0"/>
              </a:rPr>
              <a:t>, second only to the US by 2030</a:t>
            </a:r>
          </a:p>
          <a:p>
            <a:pPr marL="285750" indent="-285750">
              <a:spcBef>
                <a:spcPts val="900"/>
              </a:spcBef>
              <a:buFont typeface="Wingdings" pitchFamily="2" charset="2"/>
              <a:buChar char="§"/>
            </a:pPr>
            <a:r>
              <a:rPr lang="en-US" sz="1700" dirty="0">
                <a:latin typeface="Arial" panose="020B0604020202020204" pitchFamily="34" charset="0"/>
                <a:cs typeface="Arial" panose="020B0604020202020204" pitchFamily="34" charset="0"/>
              </a:rPr>
              <a:t>The healthcare sector has the potential to </a:t>
            </a:r>
            <a:r>
              <a:rPr lang="en-US" sz="1700" b="1" dirty="0">
                <a:latin typeface="Arial" panose="020B0604020202020204" pitchFamily="34" charset="0"/>
                <a:cs typeface="Arial" panose="020B0604020202020204" pitchFamily="34" charset="0"/>
              </a:rPr>
              <a:t>create 16 million jobs </a:t>
            </a:r>
          </a:p>
          <a:p>
            <a:pPr marL="285750" indent="-285750">
              <a:spcBef>
                <a:spcPts val="900"/>
              </a:spcBef>
              <a:buFont typeface="Wingdings" pitchFamily="2" charset="2"/>
              <a:buChar char="§"/>
            </a:pPr>
            <a:r>
              <a:rPr lang="en-US" sz="1700" dirty="0">
                <a:latin typeface="Arial" panose="020B0604020202020204" pitchFamily="34" charset="0"/>
                <a:cs typeface="Arial" panose="020B0604020202020204" pitchFamily="34" charset="0"/>
              </a:rPr>
              <a:t>Africa’s healthcare sector is estimated to make up </a:t>
            </a:r>
            <a:r>
              <a:rPr lang="en-US" sz="1700" b="1" dirty="0">
                <a:latin typeface="Arial" panose="020B0604020202020204" pitchFamily="34" charset="0"/>
                <a:cs typeface="Arial" panose="020B0604020202020204" pitchFamily="34" charset="0"/>
              </a:rPr>
              <a:t>14% of all business opportunities</a:t>
            </a:r>
            <a:r>
              <a:rPr lang="en-US" sz="1700" dirty="0">
                <a:latin typeface="Arial" panose="020B0604020202020204" pitchFamily="34" charset="0"/>
                <a:cs typeface="Arial" panose="020B0604020202020204" pitchFamily="34" charset="0"/>
              </a:rPr>
              <a:t>, second only to North America with 21%</a:t>
            </a:r>
          </a:p>
        </p:txBody>
      </p:sp>
      <p:graphicFrame>
        <p:nvGraphicFramePr>
          <p:cNvPr id="10" name="Chart 9">
            <a:extLst>
              <a:ext uri="{FF2B5EF4-FFF2-40B4-BE49-F238E27FC236}">
                <a16:creationId xmlns:a16="http://schemas.microsoft.com/office/drawing/2014/main" id="{4EE466C9-9C4E-0747-B2CF-9304C3AE7FB6}"/>
              </a:ext>
            </a:extLst>
          </p:cNvPr>
          <p:cNvGraphicFramePr/>
          <p:nvPr/>
        </p:nvGraphicFramePr>
        <p:xfrm>
          <a:off x="448105" y="4307642"/>
          <a:ext cx="8300358" cy="1937590"/>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le 10">
            <a:extLst>
              <a:ext uri="{FF2B5EF4-FFF2-40B4-BE49-F238E27FC236}">
                <a16:creationId xmlns:a16="http://schemas.microsoft.com/office/drawing/2014/main" id="{26A6555C-7020-D24B-A598-DCF39C96900B}"/>
              </a:ext>
            </a:extLst>
          </p:cNvPr>
          <p:cNvSpPr/>
          <p:nvPr/>
        </p:nvSpPr>
        <p:spPr bwMode="auto">
          <a:xfrm>
            <a:off x="611560" y="3241458"/>
            <a:ext cx="8136903" cy="749141"/>
          </a:xfrm>
          <a:prstGeom prst="roundRect">
            <a:avLst/>
          </a:prstGeom>
          <a:solidFill>
            <a:srgbClr val="FFFFFF"/>
          </a:solidFill>
          <a:ln w="25400" cap="flat" cmpd="sng" algn="ctr">
            <a:solidFill>
              <a:srgbClr val="C32034"/>
            </a:solidFill>
            <a:prstDash val="solid"/>
            <a:round/>
            <a:headEnd type="none" w="med" len="med"/>
            <a:tailEnd type="none" w="med" len="med"/>
          </a:ln>
          <a:effectLst>
            <a:outerShdw dist="23000" dir="5400000" algn="ctr" rotWithShape="0">
              <a:srgbClr val="000000">
                <a:alpha val="34999"/>
              </a:srgbClr>
            </a:outerShdw>
          </a:effectLst>
        </p:spPr>
        <p:txBody>
          <a:bodyPr vert="horz" wrap="square" lIns="91440" tIns="91440" rIns="91440" bIns="91440" numCol="1" rtlCol="0" anchor="ctr" anchorCtr="0" compatLnSpc="1">
            <a:prstTxWarp prst="textNoShape">
              <a:avLst/>
            </a:prstTxWarp>
            <a:noAutofit/>
          </a:bodyPr>
          <a:lstStyle/>
          <a:p>
            <a:pPr algn="ctr" eaLnBrk="1"/>
            <a:r>
              <a:rPr lang="en-US" b="1" i="1" kern="0" dirty="0">
                <a:latin typeface="Arial" panose="020B0604020202020204" pitchFamily="34" charset="0"/>
                <a:cs typeface="Arial" panose="020B0604020202020204" pitchFamily="34" charset="0"/>
              </a:rPr>
              <a:t>Even with favorable dynamics in the healthcare sector, there is plenty of room for growth, as evidenced by persisting health financing gaps.</a:t>
            </a:r>
          </a:p>
        </p:txBody>
      </p:sp>
      <p:sp>
        <p:nvSpPr>
          <p:cNvPr id="14" name="TextBox 13">
            <a:extLst>
              <a:ext uri="{FF2B5EF4-FFF2-40B4-BE49-F238E27FC236}">
                <a16:creationId xmlns:a16="http://schemas.microsoft.com/office/drawing/2014/main" id="{F41B8B21-6F0E-7E47-9112-96EE3F727D0B}"/>
              </a:ext>
            </a:extLst>
          </p:cNvPr>
          <p:cNvSpPr txBox="1"/>
          <p:nvPr/>
        </p:nvSpPr>
        <p:spPr>
          <a:xfrm>
            <a:off x="2411760" y="6217853"/>
            <a:ext cx="665905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ECA</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5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357102" y="827730"/>
            <a:ext cx="221876" cy="2218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563" tIns="33281" rIns="66563" bIns="33281" numCol="1" anchor="t" anchorCtr="0" compatLnSpc="1">
            <a:prstTxWarp prst="textNoShape">
              <a:avLst/>
            </a:prstTxWarp>
          </a:bodyPr>
          <a:lstStyle/>
          <a:p>
            <a:pPr defTabSz="403433" eaLnBrk="1" fontAlgn="auto" hangingPunct="1">
              <a:spcBef>
                <a:spcPts val="0"/>
              </a:spcBef>
              <a:spcAft>
                <a:spcPts val="0"/>
              </a:spcAft>
            </a:pPr>
            <a:endParaRPr lang="en-US" sz="1310" dirty="0">
              <a:solidFill>
                <a:prstClr val="black"/>
              </a:solidFill>
              <a:latin typeface="Calibri" panose="020F0502020204030204"/>
              <a:ea typeface="+mn-ea"/>
            </a:endParaRPr>
          </a:p>
        </p:txBody>
      </p:sp>
      <p:sp>
        <p:nvSpPr>
          <p:cNvPr id="6" name="AutoShape 6" descr="Image result for SDGs"/>
          <p:cNvSpPr>
            <a:spLocks noChangeAspect="1" noChangeArrowheads="1"/>
          </p:cNvSpPr>
          <p:nvPr/>
        </p:nvSpPr>
        <p:spPr bwMode="auto">
          <a:xfrm>
            <a:off x="1468041" y="938669"/>
            <a:ext cx="221876" cy="2218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563" tIns="33281" rIns="66563" bIns="33281" numCol="1" anchor="t" anchorCtr="0" compatLnSpc="1">
            <a:prstTxWarp prst="textNoShape">
              <a:avLst/>
            </a:prstTxWarp>
          </a:bodyPr>
          <a:lstStyle/>
          <a:p>
            <a:pPr defTabSz="403433" eaLnBrk="1" fontAlgn="auto" hangingPunct="1">
              <a:spcBef>
                <a:spcPts val="0"/>
              </a:spcBef>
              <a:spcAft>
                <a:spcPts val="0"/>
              </a:spcAft>
            </a:pPr>
            <a:endParaRPr lang="en-US" sz="1310" dirty="0">
              <a:solidFill>
                <a:prstClr val="black"/>
              </a:solidFill>
              <a:latin typeface="Calibri" panose="020F0502020204030204"/>
              <a:ea typeface="+mn-ea"/>
            </a:endParaRPr>
          </a:p>
        </p:txBody>
      </p:sp>
      <p:sp>
        <p:nvSpPr>
          <p:cNvPr id="2" name="AutoShape 2" descr="Image result for challenges"/>
          <p:cNvSpPr>
            <a:spLocks noChangeAspect="1" noChangeArrowheads="1"/>
          </p:cNvSpPr>
          <p:nvPr/>
        </p:nvSpPr>
        <p:spPr bwMode="auto">
          <a:xfrm>
            <a:off x="1290078" y="833508"/>
            <a:ext cx="221876" cy="221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563" tIns="33281" rIns="66563" bIns="33281" numCol="1" anchor="t" anchorCtr="0" compatLnSpc="1">
            <a:prstTxWarp prst="textNoShape">
              <a:avLst/>
            </a:prstTxWarp>
          </a:bodyPr>
          <a:lstStyle/>
          <a:p>
            <a:pPr defTabSz="403433" eaLnBrk="1" fontAlgn="auto" hangingPunct="1">
              <a:spcBef>
                <a:spcPts val="0"/>
              </a:spcBef>
              <a:spcAft>
                <a:spcPts val="0"/>
              </a:spcAft>
            </a:pPr>
            <a:endParaRPr lang="en-US" sz="1310" dirty="0">
              <a:solidFill>
                <a:prstClr val="black"/>
              </a:solidFill>
              <a:latin typeface="Calibri" panose="020F0502020204030204"/>
              <a:ea typeface="+mn-ea"/>
            </a:endParaRPr>
          </a:p>
        </p:txBody>
      </p:sp>
      <p:sp>
        <p:nvSpPr>
          <p:cNvPr id="14" name="Subtitle 2">
            <a:extLst>
              <a:ext uri="{FF2B5EF4-FFF2-40B4-BE49-F238E27FC236}">
                <a16:creationId xmlns:a16="http://schemas.microsoft.com/office/drawing/2014/main" id="{C7BD828A-F463-41E6-AD34-5746B5C1C382}"/>
              </a:ext>
            </a:extLst>
          </p:cNvPr>
          <p:cNvSpPr txBox="1">
            <a:spLocks/>
          </p:cNvSpPr>
          <p:nvPr/>
        </p:nvSpPr>
        <p:spPr>
          <a:xfrm>
            <a:off x="992109" y="2212948"/>
            <a:ext cx="6908039" cy="2992565"/>
          </a:xfrm>
          <a:prstGeom prst="rect">
            <a:avLst/>
          </a:prstGeom>
        </p:spPr>
        <p:txBody>
          <a:bodyPr vert="horz" lIns="66563" tIns="33281" rIns="66563" bIns="3328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1717" indent="-201717" defTabSz="806867" fontAlgn="auto">
              <a:spcBef>
                <a:spcPts val="882"/>
              </a:spcBef>
              <a:spcAft>
                <a:spcPts val="0"/>
              </a:spcAft>
            </a:pPr>
            <a:endParaRPr lang="en-GB" sz="2038" dirty="0">
              <a:solidFill>
                <a:prstClr val="black"/>
              </a:solidFill>
              <a:latin typeface="Calibri" panose="020F0502020204030204"/>
            </a:endParaRPr>
          </a:p>
        </p:txBody>
      </p:sp>
      <p:sp>
        <p:nvSpPr>
          <p:cNvPr id="7" name="Title 3">
            <a:extLst>
              <a:ext uri="{FF2B5EF4-FFF2-40B4-BE49-F238E27FC236}">
                <a16:creationId xmlns:a16="http://schemas.microsoft.com/office/drawing/2014/main" id="{BAAFBC71-A6C1-4558-B537-54DF4A104732}"/>
              </a:ext>
            </a:extLst>
          </p:cNvPr>
          <p:cNvSpPr txBox="1">
            <a:spLocks/>
          </p:cNvSpPr>
          <p:nvPr/>
        </p:nvSpPr>
        <p:spPr>
          <a:xfrm>
            <a:off x="427798" y="135709"/>
            <a:ext cx="5533732" cy="464743"/>
          </a:xfrm>
          <a:prstGeom prst="rect">
            <a:avLst/>
          </a:prstGeom>
        </p:spPr>
        <p:txBody>
          <a:bodyPr/>
          <a:lstStyle>
            <a:lvl1pPr algn="l" defTabSz="1005913" rtl="0" eaLnBrk="1" latinLnBrk="0" hangingPunct="1">
              <a:lnSpc>
                <a:spcPct val="90000"/>
              </a:lnSpc>
              <a:spcBef>
                <a:spcPct val="0"/>
              </a:spcBef>
              <a:buNone/>
              <a:defRPr sz="2400" kern="1200">
                <a:solidFill>
                  <a:schemeClr val="tx1"/>
                </a:solidFill>
                <a:latin typeface="+mn-lt"/>
                <a:ea typeface="+mj-ea"/>
                <a:cs typeface="+mj-cs"/>
              </a:defRPr>
            </a:lvl1pPr>
          </a:lstStyle>
          <a:p>
            <a:pPr defTabSz="887618" fontAlgn="auto">
              <a:spcAft>
                <a:spcPts val="0"/>
              </a:spcAft>
            </a:pPr>
            <a:r>
              <a:rPr lang="en-US" sz="2118" dirty="0">
                <a:solidFill>
                  <a:prstClr val="white"/>
                </a:solidFill>
                <a:latin typeface="Calibri" panose="020F0502020204030204"/>
              </a:rPr>
              <a:t>DISEASE BURDEN || LINK WITH GDP</a:t>
            </a:r>
          </a:p>
        </p:txBody>
      </p:sp>
      <p:sp>
        <p:nvSpPr>
          <p:cNvPr id="8" name="Text Placeholder 15">
            <a:extLst>
              <a:ext uri="{FF2B5EF4-FFF2-40B4-BE49-F238E27FC236}">
                <a16:creationId xmlns:a16="http://schemas.microsoft.com/office/drawing/2014/main" id="{48B27B28-2280-4AD4-AD7A-A25F3641C966}"/>
              </a:ext>
            </a:extLst>
          </p:cNvPr>
          <p:cNvSpPr txBox="1">
            <a:spLocks/>
          </p:cNvSpPr>
          <p:nvPr/>
        </p:nvSpPr>
        <p:spPr>
          <a:xfrm>
            <a:off x="134469" y="1010875"/>
            <a:ext cx="8875059" cy="689933"/>
          </a:xfrm>
          <a:prstGeom prst="rect">
            <a:avLst/>
          </a:prstGeom>
        </p:spPr>
        <p:txBody>
          <a:bodyPr/>
          <a:lstStyle>
            <a:lvl1pPr marL="0" indent="0" algn="l" defTabSz="1005913" rtl="0" eaLnBrk="1" latinLnBrk="0" hangingPunct="1">
              <a:lnSpc>
                <a:spcPct val="90000"/>
              </a:lnSpc>
              <a:spcBef>
                <a:spcPts val="1100"/>
              </a:spcBef>
              <a:buFont typeface="Arial" panose="020B0604020202020204" pitchFamily="34" charset="0"/>
              <a:buNone/>
              <a:defRPr sz="1400" kern="1200">
                <a:solidFill>
                  <a:schemeClr val="tx1"/>
                </a:solidFill>
                <a:latin typeface="+mn-lt"/>
                <a:ea typeface="+mn-ea"/>
                <a:cs typeface="+mn-cs"/>
              </a:defRPr>
            </a:lvl1pPr>
            <a:lvl2pPr marL="754434" indent="-251478" algn="l" defTabSz="1005913" rtl="0" eaLnBrk="1" latinLnBrk="0" hangingPunct="1">
              <a:lnSpc>
                <a:spcPct val="90000"/>
              </a:lnSpc>
              <a:spcBef>
                <a:spcPts val="550"/>
              </a:spcBef>
              <a:buFont typeface="Arial" panose="020B0604020202020204" pitchFamily="34" charset="0"/>
              <a:buChar char="•"/>
              <a:defRPr sz="1200" kern="1200">
                <a:solidFill>
                  <a:schemeClr val="tx1"/>
                </a:solidFill>
                <a:latin typeface="+mn-lt"/>
                <a:ea typeface="+mn-ea"/>
                <a:cs typeface="+mn-cs"/>
              </a:defRPr>
            </a:lvl2pPr>
            <a:lvl3pPr marL="1257391" indent="-251478" algn="l" defTabSz="1005913" rtl="0" eaLnBrk="1" latinLnBrk="0" hangingPunct="1">
              <a:lnSpc>
                <a:spcPct val="90000"/>
              </a:lnSpc>
              <a:spcBef>
                <a:spcPts val="550"/>
              </a:spcBef>
              <a:buFont typeface="Arial" panose="020B0604020202020204" pitchFamily="34" charset="0"/>
              <a:buChar char="•"/>
              <a:defRPr sz="1200" kern="1200">
                <a:solidFill>
                  <a:schemeClr val="tx1"/>
                </a:solidFill>
                <a:latin typeface="+mn-lt"/>
                <a:ea typeface="+mn-ea"/>
                <a:cs typeface="+mn-cs"/>
              </a:defRPr>
            </a:lvl3pPr>
            <a:lvl4pPr marL="1760346" indent="-251478" algn="l" defTabSz="1005913" rtl="0" eaLnBrk="1" latinLnBrk="0" hangingPunct="1">
              <a:lnSpc>
                <a:spcPct val="90000"/>
              </a:lnSpc>
              <a:spcBef>
                <a:spcPts val="550"/>
              </a:spcBef>
              <a:buFont typeface="Arial" panose="020B0604020202020204" pitchFamily="34" charset="0"/>
              <a:buChar char="•"/>
              <a:defRPr sz="1200" kern="1200">
                <a:solidFill>
                  <a:schemeClr val="tx1"/>
                </a:solidFill>
                <a:latin typeface="+mn-lt"/>
                <a:ea typeface="+mn-ea"/>
                <a:cs typeface="+mn-cs"/>
              </a:defRPr>
            </a:lvl4pPr>
            <a:lvl5pPr marL="2263302" indent="-251478" algn="l" defTabSz="1005913" rtl="0" eaLnBrk="1" latinLnBrk="0" hangingPunct="1">
              <a:lnSpc>
                <a:spcPct val="90000"/>
              </a:lnSpc>
              <a:spcBef>
                <a:spcPts val="550"/>
              </a:spcBef>
              <a:buFont typeface="Arial" panose="020B0604020202020204" pitchFamily="34" charset="0"/>
              <a:buChar char="•"/>
              <a:defRPr sz="1200" kern="1200">
                <a:solidFill>
                  <a:schemeClr val="tx1"/>
                </a:solidFill>
                <a:latin typeface="+mn-lt"/>
                <a:ea typeface="+mn-ea"/>
                <a:cs typeface="+mn-cs"/>
              </a:defRPr>
            </a:lvl5pPr>
            <a:lvl6pPr marL="2766260" indent="-251478" algn="l" defTabSz="100591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215" indent="-251478" algn="l" defTabSz="100591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171" indent="-251478" algn="l" defTabSz="100591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126" indent="-251478" algn="l" defTabSz="100591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defTabSz="887618" fontAlgn="auto">
              <a:spcBef>
                <a:spcPts val="971"/>
              </a:spcBef>
              <a:spcAft>
                <a:spcPts val="0"/>
              </a:spcAft>
            </a:pPr>
            <a:r>
              <a:rPr lang="en-US" sz="1800" dirty="0">
                <a:solidFill>
                  <a:prstClr val="black"/>
                </a:solidFill>
                <a:latin typeface="Calibri" panose="020F0502020204030204"/>
              </a:rPr>
              <a:t>Countries with lower GDP and higher disease burdens, such as </a:t>
            </a:r>
            <a:r>
              <a:rPr lang="en-US" sz="1800" b="1" dirty="0">
                <a:solidFill>
                  <a:prstClr val="black"/>
                </a:solidFill>
                <a:latin typeface="Calibri" panose="020F0502020204030204"/>
              </a:rPr>
              <a:t>those in the Sahel</a:t>
            </a:r>
            <a:r>
              <a:rPr lang="en-US" sz="1800" dirty="0">
                <a:solidFill>
                  <a:prstClr val="black"/>
                </a:solidFill>
                <a:latin typeface="Calibri" panose="020F0502020204030204"/>
              </a:rPr>
              <a:t>, will likely experience more pronounced economic and health impacts from the pandemic.</a:t>
            </a:r>
            <a:endParaRPr lang="en-US" sz="1800" baseline="30000" dirty="0">
              <a:solidFill>
                <a:prstClr val="black"/>
              </a:solidFill>
              <a:latin typeface="Calibri" panose="020F0502020204030204"/>
            </a:endParaRPr>
          </a:p>
        </p:txBody>
      </p:sp>
      <p:graphicFrame>
        <p:nvGraphicFramePr>
          <p:cNvPr id="9" name="Chart 8">
            <a:extLst>
              <a:ext uri="{FF2B5EF4-FFF2-40B4-BE49-F238E27FC236}">
                <a16:creationId xmlns:a16="http://schemas.microsoft.com/office/drawing/2014/main" id="{8A20285E-D08B-4E44-9D94-C6674CE8E871}"/>
              </a:ext>
            </a:extLst>
          </p:cNvPr>
          <p:cNvGraphicFramePr>
            <a:graphicFrameLocks/>
          </p:cNvGraphicFramePr>
          <p:nvPr/>
        </p:nvGraphicFramePr>
        <p:xfrm>
          <a:off x="747993" y="2204864"/>
          <a:ext cx="7267787" cy="3612817"/>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98480E58-3328-4EF4-ACB4-470ED291F314}"/>
              </a:ext>
            </a:extLst>
          </p:cNvPr>
          <p:cNvGrpSpPr/>
          <p:nvPr/>
        </p:nvGrpSpPr>
        <p:grpSpPr>
          <a:xfrm>
            <a:off x="2750530" y="1976598"/>
            <a:ext cx="3701350" cy="260535"/>
            <a:chOff x="3246415" y="6680689"/>
            <a:chExt cx="4194863" cy="295274"/>
          </a:xfrm>
        </p:grpSpPr>
        <p:sp>
          <p:nvSpPr>
            <p:cNvPr id="11" name="Oval 10">
              <a:extLst>
                <a:ext uri="{FF2B5EF4-FFF2-40B4-BE49-F238E27FC236}">
                  <a16:creationId xmlns:a16="http://schemas.microsoft.com/office/drawing/2014/main" id="{A3556A6C-736D-422F-BEEF-FBA029E2F5F1}"/>
                </a:ext>
              </a:extLst>
            </p:cNvPr>
            <p:cNvSpPr/>
            <p:nvPr/>
          </p:nvSpPr>
          <p:spPr>
            <a:xfrm flipH="1" flipV="1">
              <a:off x="3246415" y="6763342"/>
              <a:ext cx="128948" cy="1289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eaLnBrk="1" fontAlgn="auto" hangingPunct="1">
                <a:spcBef>
                  <a:spcPts val="0"/>
                </a:spcBef>
                <a:spcAft>
                  <a:spcPts val="0"/>
                </a:spcAft>
              </a:pPr>
              <a:endParaRPr lang="en-US" sz="1588" dirty="0">
                <a:solidFill>
                  <a:prstClr val="white"/>
                </a:solidFill>
                <a:latin typeface="Calibri" panose="020F0502020204030204"/>
              </a:endParaRPr>
            </a:p>
          </p:txBody>
        </p:sp>
        <p:sp>
          <p:nvSpPr>
            <p:cNvPr id="12" name="TextBox 11">
              <a:extLst>
                <a:ext uri="{FF2B5EF4-FFF2-40B4-BE49-F238E27FC236}">
                  <a16:creationId xmlns:a16="http://schemas.microsoft.com/office/drawing/2014/main" id="{6D791BCE-CD4E-4573-A050-98E1679D8AAA}"/>
                </a:ext>
              </a:extLst>
            </p:cNvPr>
            <p:cNvSpPr txBox="1"/>
            <p:nvPr/>
          </p:nvSpPr>
          <p:spPr>
            <a:xfrm>
              <a:off x="3375363" y="6680689"/>
              <a:ext cx="2071443" cy="289370"/>
            </a:xfrm>
            <a:prstGeom prst="rect">
              <a:avLst/>
            </a:prstGeom>
            <a:noFill/>
          </p:spPr>
          <p:txBody>
            <a:bodyPr wrap="none" rtlCol="0">
              <a:spAutoFit/>
            </a:bodyPr>
            <a:lstStyle/>
            <a:p>
              <a:pPr defTabSz="403433" eaLnBrk="1" fontAlgn="auto" hangingPunct="1">
                <a:spcBef>
                  <a:spcPts val="0"/>
                </a:spcBef>
                <a:spcAft>
                  <a:spcPts val="0"/>
                </a:spcAft>
              </a:pPr>
              <a:r>
                <a:rPr lang="en-US" sz="1059" dirty="0">
                  <a:solidFill>
                    <a:prstClr val="black"/>
                  </a:solidFill>
                  <a:latin typeface="Calibri" panose="020F0502020204030204"/>
                  <a:ea typeface="+mn-ea"/>
                </a:rPr>
                <a:t>Countries in or near the Sahel</a:t>
              </a:r>
            </a:p>
          </p:txBody>
        </p:sp>
        <p:sp>
          <p:nvSpPr>
            <p:cNvPr id="13" name="Oval 12">
              <a:extLst>
                <a:ext uri="{FF2B5EF4-FFF2-40B4-BE49-F238E27FC236}">
                  <a16:creationId xmlns:a16="http://schemas.microsoft.com/office/drawing/2014/main" id="{921E1893-D07F-4CF0-B0D8-8609068F8C67}"/>
                </a:ext>
              </a:extLst>
            </p:cNvPr>
            <p:cNvSpPr/>
            <p:nvPr/>
          </p:nvSpPr>
          <p:spPr>
            <a:xfrm flipH="1" flipV="1">
              <a:off x="5635119" y="6769246"/>
              <a:ext cx="128948" cy="128948"/>
            </a:xfrm>
            <a:prstGeom prst="ellipse">
              <a:avLst/>
            </a:prstGeom>
            <a:solidFill>
              <a:srgbClr val="133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eaLnBrk="1" fontAlgn="auto" hangingPunct="1">
                <a:spcBef>
                  <a:spcPts val="0"/>
                </a:spcBef>
                <a:spcAft>
                  <a:spcPts val="0"/>
                </a:spcAft>
              </a:pPr>
              <a:endParaRPr lang="en-US" sz="1588" dirty="0">
                <a:solidFill>
                  <a:prstClr val="white"/>
                </a:solidFill>
                <a:latin typeface="Calibri" panose="020F0502020204030204"/>
              </a:endParaRPr>
            </a:p>
          </p:txBody>
        </p:sp>
        <p:sp>
          <p:nvSpPr>
            <p:cNvPr id="15" name="TextBox 14">
              <a:extLst>
                <a:ext uri="{FF2B5EF4-FFF2-40B4-BE49-F238E27FC236}">
                  <a16:creationId xmlns:a16="http://schemas.microsoft.com/office/drawing/2014/main" id="{257B6693-EFF6-4420-BF4C-571A314E43F7}"/>
                </a:ext>
              </a:extLst>
            </p:cNvPr>
            <p:cNvSpPr txBox="1"/>
            <p:nvPr/>
          </p:nvSpPr>
          <p:spPr>
            <a:xfrm>
              <a:off x="5764067" y="6686593"/>
              <a:ext cx="1677211" cy="289370"/>
            </a:xfrm>
            <a:prstGeom prst="rect">
              <a:avLst/>
            </a:prstGeom>
            <a:noFill/>
          </p:spPr>
          <p:txBody>
            <a:bodyPr wrap="none" rtlCol="0">
              <a:spAutoFit/>
            </a:bodyPr>
            <a:lstStyle/>
            <a:p>
              <a:pPr defTabSz="403433" eaLnBrk="1" fontAlgn="auto" hangingPunct="1">
                <a:spcBef>
                  <a:spcPts val="0"/>
                </a:spcBef>
                <a:spcAft>
                  <a:spcPts val="0"/>
                </a:spcAft>
              </a:pPr>
              <a:r>
                <a:rPr lang="en-US" sz="1059" dirty="0">
                  <a:solidFill>
                    <a:prstClr val="black"/>
                  </a:solidFill>
                  <a:latin typeface="Calibri" panose="020F0502020204030204"/>
                  <a:ea typeface="+mn-ea"/>
                </a:rPr>
                <a:t>Other African countries</a:t>
              </a:r>
            </a:p>
          </p:txBody>
        </p:sp>
      </p:grpSp>
      <p:sp>
        <p:nvSpPr>
          <p:cNvPr id="16" name="TextBox 15">
            <a:extLst>
              <a:ext uri="{FF2B5EF4-FFF2-40B4-BE49-F238E27FC236}">
                <a16:creationId xmlns:a16="http://schemas.microsoft.com/office/drawing/2014/main" id="{ECC8B81B-BE58-42DC-BA9E-B9A058D17DA8}"/>
              </a:ext>
            </a:extLst>
          </p:cNvPr>
          <p:cNvSpPr txBox="1"/>
          <p:nvPr/>
        </p:nvSpPr>
        <p:spPr>
          <a:xfrm>
            <a:off x="2809368" y="1700808"/>
            <a:ext cx="3583674" cy="309637"/>
          </a:xfrm>
          <a:prstGeom prst="rect">
            <a:avLst/>
          </a:prstGeom>
          <a:noFill/>
        </p:spPr>
        <p:txBody>
          <a:bodyPr wrap="none" rtlCol="0">
            <a:spAutoFit/>
          </a:bodyPr>
          <a:lstStyle/>
          <a:p>
            <a:pPr algn="ctr" defTabSz="403433" eaLnBrk="1" fontAlgn="auto" hangingPunct="1">
              <a:spcBef>
                <a:spcPts val="0"/>
              </a:spcBef>
              <a:spcAft>
                <a:spcPts val="0"/>
              </a:spcAft>
            </a:pPr>
            <a:r>
              <a:rPr lang="en-US" sz="1412" b="1" dirty="0">
                <a:solidFill>
                  <a:srgbClr val="000047"/>
                </a:solidFill>
                <a:latin typeface="Calibri" panose="020F0502020204030204"/>
                <a:ea typeface="+mn-ea"/>
              </a:rPr>
              <a:t>Disease burden in relation to GDP per capita</a:t>
            </a:r>
            <a:r>
              <a:rPr lang="en-US" sz="1412" b="1" baseline="30000" dirty="0">
                <a:solidFill>
                  <a:srgbClr val="000047"/>
                </a:solidFill>
                <a:latin typeface="Calibri" panose="020F0502020204030204"/>
                <a:ea typeface="+mn-ea"/>
              </a:rPr>
              <a:t>1</a:t>
            </a:r>
            <a:endParaRPr lang="en-US" sz="1235" baseline="30000" dirty="0">
              <a:solidFill>
                <a:prstClr val="black"/>
              </a:solidFill>
              <a:latin typeface="Calibri" panose="020F0502020204030204"/>
              <a:ea typeface="+mn-ea"/>
            </a:endParaRPr>
          </a:p>
        </p:txBody>
      </p:sp>
      <p:sp>
        <p:nvSpPr>
          <p:cNvPr id="17" name="TextBox 16">
            <a:extLst>
              <a:ext uri="{FF2B5EF4-FFF2-40B4-BE49-F238E27FC236}">
                <a16:creationId xmlns:a16="http://schemas.microsoft.com/office/drawing/2014/main" id="{CFAAAEBB-6B92-47C0-8C3D-606D5B7217E8}"/>
              </a:ext>
            </a:extLst>
          </p:cNvPr>
          <p:cNvSpPr txBox="1"/>
          <p:nvPr/>
        </p:nvSpPr>
        <p:spPr>
          <a:xfrm>
            <a:off x="212911" y="5817458"/>
            <a:ext cx="8718176" cy="707886"/>
          </a:xfrm>
          <a:prstGeom prst="rect">
            <a:avLst/>
          </a:prstGeom>
          <a:noFill/>
        </p:spPr>
        <p:txBody>
          <a:bodyPr wrap="square" rtlCol="0">
            <a:spAutoFit/>
          </a:bodyPr>
          <a:lstStyle/>
          <a:p>
            <a:pPr defTabSz="403433" eaLnBrk="1" fontAlgn="auto" hangingPunct="1">
              <a:spcBef>
                <a:spcPts val="0"/>
              </a:spcBef>
              <a:spcAft>
                <a:spcPts val="0"/>
              </a:spcAft>
            </a:pPr>
            <a:r>
              <a:rPr lang="en-US" sz="1000" b="1" dirty="0">
                <a:solidFill>
                  <a:prstClr val="black"/>
                </a:solidFill>
                <a:latin typeface="Calibri" panose="020F0502020204030204"/>
                <a:ea typeface="+mn-ea"/>
              </a:rPr>
              <a:t>Note 1: </a:t>
            </a:r>
            <a:r>
              <a:rPr lang="en-US" sz="1000" dirty="0">
                <a:solidFill>
                  <a:prstClr val="black"/>
                </a:solidFill>
                <a:latin typeface="Calibri" panose="020F0502020204030204"/>
                <a:ea typeface="+mn-ea"/>
              </a:rPr>
              <a:t>The WHO states that one Disability-Adjusted Life Year (DALYs)  “can be thought of as one lost year of "healthy" life. The sum of these DALYs across the population, or the burden of disease, can be thought of as a measurement of the gap between current health status and an ideal health situation where the entire population lives to an advanced age, free of disease and disability.”</a:t>
            </a:r>
            <a:endParaRPr lang="en-US" sz="1000" b="1" dirty="0">
              <a:solidFill>
                <a:prstClr val="black"/>
              </a:solidFill>
              <a:latin typeface="Calibri" panose="020F0502020204030204"/>
              <a:ea typeface="+mn-ea"/>
            </a:endParaRPr>
          </a:p>
          <a:p>
            <a:pPr defTabSz="403433" eaLnBrk="1" fontAlgn="auto" hangingPunct="1">
              <a:spcBef>
                <a:spcPts val="0"/>
              </a:spcBef>
              <a:spcAft>
                <a:spcPts val="0"/>
              </a:spcAft>
            </a:pPr>
            <a:r>
              <a:rPr lang="en-US" sz="1000" b="1" dirty="0">
                <a:solidFill>
                  <a:prstClr val="black"/>
                </a:solidFill>
                <a:latin typeface="Calibri" panose="020F0502020204030204"/>
                <a:ea typeface="+mn-ea"/>
              </a:rPr>
              <a:t>Source</a:t>
            </a:r>
            <a:r>
              <a:rPr lang="en-US" sz="1000" dirty="0">
                <a:solidFill>
                  <a:prstClr val="black"/>
                </a:solidFill>
                <a:latin typeface="Calibri" panose="020F0502020204030204"/>
                <a:ea typeface="+mn-ea"/>
              </a:rPr>
              <a:t>: Fraym calculations using 2016 Global Health Estimates from the WHO (2018), and GDP per capita data from the World Bank (2018)</a:t>
            </a:r>
          </a:p>
        </p:txBody>
      </p:sp>
      <p:sp>
        <p:nvSpPr>
          <p:cNvPr id="19" name="Rectângulo arredondado 8">
            <a:extLst>
              <a:ext uri="{FF2B5EF4-FFF2-40B4-BE49-F238E27FC236}">
                <a16:creationId xmlns:a16="http://schemas.microsoft.com/office/drawing/2014/main" id="{868A04C0-D4BB-4478-AD4B-01821BA72999}"/>
              </a:ext>
            </a:extLst>
          </p:cNvPr>
          <p:cNvSpPr/>
          <p:nvPr/>
        </p:nvSpPr>
        <p:spPr>
          <a:xfrm>
            <a:off x="71428" y="-49"/>
            <a:ext cx="9001143" cy="885349"/>
          </a:xfrm>
          <a:prstGeom prst="roundRect">
            <a:avLst/>
          </a:prstGeom>
          <a:solidFill>
            <a:srgbClr val="4F81BD">
              <a:lumMod val="50000"/>
            </a:srgbClr>
          </a:solidFill>
          <a:ln w="25400" cap="flat" cmpd="sng" algn="ctr">
            <a:noFill/>
            <a:prstDash val="solid"/>
          </a:ln>
          <a:effectLst/>
        </p:spPr>
        <p:txBody>
          <a:bodyPr lIns="91440" t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rgbClr val="FFFFFF"/>
                </a:solidFill>
                <a:latin typeface="Arial" panose="020B0604020202020204" pitchFamily="34" charset="0"/>
                <a:ea typeface="+mj-ea"/>
                <a:cs typeface="Arial" panose="020B0604020202020204" pitchFamily="34" charset="0"/>
              </a:rPr>
              <a:t>Countries with higher disease burdens also have a lower GDP per capita, placing them in a particularly precarious position …</a:t>
            </a:r>
          </a:p>
        </p:txBody>
      </p:sp>
    </p:spTree>
    <p:extLst>
      <p:ext uri="{BB962C8B-B14F-4D97-AF65-F5344CB8AC3E}">
        <p14:creationId xmlns:p14="http://schemas.microsoft.com/office/powerpoint/2010/main" val="140451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8FD23284-4089-0A48-A211-8C2F2F3141DA}"/>
              </a:ext>
            </a:extLst>
          </p:cNvPr>
          <p:cNvSpPr/>
          <p:nvPr/>
        </p:nvSpPr>
        <p:spPr bwMode="auto">
          <a:xfrm>
            <a:off x="0" y="4692963"/>
            <a:ext cx="4283968" cy="1811518"/>
          </a:xfrm>
          <a:prstGeom prst="rect">
            <a:avLst/>
          </a:prstGeom>
          <a:solidFill>
            <a:schemeClr val="accent5"/>
          </a:solidFill>
          <a:ln w="25400" cap="flat" cmpd="sng" algn="ctr">
            <a:solidFill>
              <a:schemeClr val="tx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algn="ctr">
              <a:defRPr/>
            </a:pPr>
            <a:r>
              <a:rPr lang="en-BW" dirty="0">
                <a:solidFill>
                  <a:schemeClr val="tx1"/>
                </a:solidFill>
                <a:latin typeface="Arial" panose="020B0604020202020204" pitchFamily="34" charset="0"/>
                <a:cs typeface="Arial" panose="020B0604020202020204" pitchFamily="34" charset="0"/>
              </a:rPr>
              <a:t> </a:t>
            </a:r>
            <a:endParaRPr lang="en-GB" dirty="0">
              <a:solidFill>
                <a:prstClr val="white"/>
              </a:solidFill>
              <a:latin typeface="Arial" panose="020B0604020202020204" pitchFamily="34" charset="0"/>
              <a:cs typeface="Arial" panose="020B0604020202020204" pitchFamily="34" charset="0"/>
            </a:endParaRPr>
          </a:p>
          <a:p>
            <a:pPr algn="ctr">
              <a:defRPr/>
            </a:pPr>
            <a:endParaRPr lang="en-GB" dirty="0">
              <a:solidFill>
                <a:schemeClr val="tx1"/>
              </a:solidFill>
              <a:latin typeface="Arial" panose="020B0604020202020204" pitchFamily="34" charset="0"/>
              <a:cs typeface="Arial" panose="020B0604020202020204" pitchFamily="34" charset="0"/>
            </a:endParaRPr>
          </a:p>
        </p:txBody>
      </p:sp>
      <p:sp>
        <p:nvSpPr>
          <p:cNvPr id="8" name="Rectângulo arredondado 8">
            <a:extLst>
              <a:ext uri="{FF2B5EF4-FFF2-40B4-BE49-F238E27FC236}">
                <a16:creationId xmlns:a16="http://schemas.microsoft.com/office/drawing/2014/main" id="{443265F4-C211-0040-94B5-C85919DD8C06}"/>
              </a:ext>
            </a:extLst>
          </p:cNvPr>
          <p:cNvSpPr/>
          <p:nvPr/>
        </p:nvSpPr>
        <p:spPr>
          <a:xfrm>
            <a:off x="0" y="-9518"/>
            <a:ext cx="9144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3200" b="1" dirty="0">
                <a:solidFill>
                  <a:srgbClr val="FFFFFF"/>
                </a:solidFill>
                <a:latin typeface="Arial" panose="020B0604020202020204" pitchFamily="34" charset="0"/>
                <a:cs typeface="Arial" panose="020B0604020202020204" pitchFamily="34" charset="0"/>
                <a:sym typeface="Lato" pitchFamily="34" charset="0"/>
              </a:rPr>
              <a:t>AfCFTA-anchored Pharmaceutical Initiative</a:t>
            </a:r>
            <a:endParaRPr lang="en-GB" sz="3200" b="1" dirty="0">
              <a:latin typeface="Century Gothic" panose="020B0502020202020204" pitchFamily="34" charset="0"/>
            </a:endParaRPr>
          </a:p>
        </p:txBody>
      </p:sp>
      <p:sp>
        <p:nvSpPr>
          <p:cNvPr id="57" name="Rectangle 56">
            <a:extLst>
              <a:ext uri="{FF2B5EF4-FFF2-40B4-BE49-F238E27FC236}">
                <a16:creationId xmlns:a16="http://schemas.microsoft.com/office/drawing/2014/main" id="{B464E10B-F879-C24D-BC1C-9A88C612EAF1}"/>
              </a:ext>
            </a:extLst>
          </p:cNvPr>
          <p:cNvSpPr/>
          <p:nvPr/>
        </p:nvSpPr>
        <p:spPr bwMode="auto">
          <a:xfrm>
            <a:off x="467544" y="2625977"/>
            <a:ext cx="8424936" cy="1256319"/>
          </a:xfrm>
          <a:prstGeom prst="rect">
            <a:avLst/>
          </a:prstGeom>
          <a:solidFill>
            <a:srgbClr val="1A3966"/>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algn="ctr">
              <a:defRPr/>
            </a:pPr>
            <a:r>
              <a:rPr lang="en-GB" b="1" dirty="0">
                <a:solidFill>
                  <a:prstClr val="white"/>
                </a:solidFill>
                <a:latin typeface="Arial" panose="020B0604020202020204" pitchFamily="34" charset="0"/>
                <a:ea typeface="SimSun" panose="02010600030101010101" pitchFamily="2" charset="-122"/>
                <a:cs typeface="Arial" panose="020B0604020202020204" pitchFamily="34" charset="0"/>
              </a:rPr>
              <a:t>Leveraging the </a:t>
            </a:r>
            <a:r>
              <a:rPr lang="en-GB" b="1" dirty="0">
                <a:solidFill>
                  <a:srgbClr val="00B050"/>
                </a:solidFill>
                <a:latin typeface="Arial" panose="020B0604020202020204" pitchFamily="34" charset="0"/>
                <a:ea typeface="SimSun" panose="02010600030101010101" pitchFamily="2" charset="-122"/>
                <a:cs typeface="Arial" panose="020B0604020202020204" pitchFamily="34" charset="0"/>
              </a:rPr>
              <a:t>AfCFTA</a:t>
            </a:r>
            <a:r>
              <a:rPr lang="en-GB" b="1" dirty="0">
                <a:solidFill>
                  <a:prstClr val="white"/>
                </a:solidFill>
                <a:latin typeface="Arial" panose="020B0604020202020204" pitchFamily="34" charset="0"/>
                <a:ea typeface="SimSun" panose="02010600030101010101" pitchFamily="2" charset="-122"/>
                <a:cs typeface="Arial" panose="020B0604020202020204" pitchFamily="34" charset="0"/>
              </a:rPr>
              <a:t> </a:t>
            </a:r>
            <a:r>
              <a:rPr lang="en-BW" b="1" dirty="0">
                <a:solidFill>
                  <a:prstClr val="white"/>
                </a:solidFill>
                <a:latin typeface="Arial" panose="020B0604020202020204" pitchFamily="34" charset="0"/>
                <a:ea typeface="SimSun" panose="02010600030101010101" pitchFamily="2" charset="-122"/>
                <a:cs typeface="Arial" panose="020B0604020202020204" pitchFamily="34" charset="0"/>
              </a:rPr>
              <a:t>and </a:t>
            </a:r>
            <a:r>
              <a:rPr lang="en-BW" b="1" dirty="0">
                <a:solidFill>
                  <a:srgbClr val="00B050"/>
                </a:solidFill>
                <a:latin typeface="Arial" panose="020B0604020202020204" pitchFamily="34" charset="0"/>
                <a:ea typeface="SimSun" panose="02010600030101010101" pitchFamily="2" charset="-122"/>
                <a:cs typeface="Arial" panose="020B0604020202020204" pitchFamily="34" charset="0"/>
              </a:rPr>
              <a:t>AMA </a:t>
            </a:r>
            <a:r>
              <a:rPr lang="en-GB" b="1" dirty="0">
                <a:solidFill>
                  <a:prstClr val="white"/>
                </a:solidFill>
                <a:latin typeface="Arial" panose="020B0604020202020204" pitchFamily="34" charset="0"/>
                <a:ea typeface="SimSun" panose="02010600030101010101" pitchFamily="2" charset="-122"/>
                <a:cs typeface="Arial" panose="020B0604020202020204" pitchFamily="34" charset="0"/>
              </a:rPr>
              <a:t>towards improving health outcomes</a:t>
            </a:r>
            <a:r>
              <a:rPr lang="en-BW" b="1" dirty="0">
                <a:solidFill>
                  <a:prstClr val="white"/>
                </a:solidFill>
                <a:latin typeface="Arial" panose="020B0604020202020204" pitchFamily="34" charset="0"/>
                <a:ea typeface="SimSun" panose="02010600030101010101" pitchFamily="2" charset="-122"/>
                <a:cs typeface="Arial" panose="020B0604020202020204" pitchFamily="34" charset="0"/>
              </a:rPr>
              <a:t> for the </a:t>
            </a:r>
          </a:p>
          <a:p>
            <a:pPr algn="ctr">
              <a:defRPr/>
            </a:pPr>
            <a:r>
              <a:rPr lang="en-BW" b="1" dirty="0">
                <a:solidFill>
                  <a:prstClr val="white"/>
                </a:solidFill>
                <a:latin typeface="Arial" panose="020B0604020202020204" pitchFamily="34" charset="0"/>
                <a:ea typeface="SimSun" panose="02010600030101010101" pitchFamily="2" charset="-122"/>
                <a:cs typeface="Arial" panose="020B0604020202020204" pitchFamily="34" charset="0"/>
              </a:rPr>
              <a:t>Africa we want</a:t>
            </a:r>
            <a:r>
              <a:rPr lang="en-US" b="1" dirty="0">
                <a:solidFill>
                  <a:prstClr val="white"/>
                </a:solidFill>
                <a:latin typeface="Arial" panose="020B0604020202020204" pitchFamily="34" charset="0"/>
                <a:ea typeface="SimSun" panose="02010600030101010101" pitchFamily="2" charset="-122"/>
                <a:cs typeface="Arial" panose="020B0604020202020204" pitchFamily="34" charset="0"/>
              </a:rPr>
              <a:t> Leaving Noone Behind</a:t>
            </a:r>
            <a:endParaRPr lang="en-GB" dirty="0">
              <a:solidFill>
                <a:prstClr val="white"/>
              </a:solidFill>
              <a:latin typeface="Arial" panose="020B0604020202020204" pitchFamily="34" charset="0"/>
              <a:cs typeface="Arial" panose="020B0604020202020204" pitchFamily="34" charset="0"/>
            </a:endParaRPr>
          </a:p>
        </p:txBody>
      </p:sp>
      <p:sp>
        <p:nvSpPr>
          <p:cNvPr id="58" name="Triangle 57">
            <a:extLst>
              <a:ext uri="{FF2B5EF4-FFF2-40B4-BE49-F238E27FC236}">
                <a16:creationId xmlns:a16="http://schemas.microsoft.com/office/drawing/2014/main" id="{53ECC5E5-C229-1443-8FDC-FE51DB6A5A90}"/>
              </a:ext>
            </a:extLst>
          </p:cNvPr>
          <p:cNvSpPr/>
          <p:nvPr/>
        </p:nvSpPr>
        <p:spPr bwMode="auto">
          <a:xfrm rot="10800000">
            <a:off x="2755459" y="4126028"/>
            <a:ext cx="3621896" cy="432048"/>
          </a:xfrm>
          <a:prstGeom prst="triangle">
            <a:avLst/>
          </a:prstGeom>
          <a:solidFill>
            <a:srgbClr val="1A3765"/>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61" name="Rectangle 60">
            <a:extLst>
              <a:ext uri="{FF2B5EF4-FFF2-40B4-BE49-F238E27FC236}">
                <a16:creationId xmlns:a16="http://schemas.microsoft.com/office/drawing/2014/main" id="{A41B7A24-9305-5E4E-9482-7376C128AB17}"/>
              </a:ext>
            </a:extLst>
          </p:cNvPr>
          <p:cNvSpPr/>
          <p:nvPr/>
        </p:nvSpPr>
        <p:spPr bwMode="auto">
          <a:xfrm>
            <a:off x="5280946" y="4610170"/>
            <a:ext cx="3816424" cy="1863104"/>
          </a:xfrm>
          <a:prstGeom prst="rect">
            <a:avLst/>
          </a:prstGeom>
          <a:solidFill>
            <a:schemeClr val="accent1">
              <a:lumMod val="40000"/>
              <a:lumOff val="60000"/>
            </a:schemeClr>
          </a:solidFill>
          <a:ln w="25400" cap="flat" cmpd="sng" algn="ctr">
            <a:solidFill>
              <a:schemeClr val="tx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algn="ctr">
              <a:defRPr/>
            </a:pPr>
            <a:r>
              <a:rPr lang="en-BW" dirty="0">
                <a:solidFill>
                  <a:schemeClr val="tx1"/>
                </a:solidFill>
                <a:latin typeface="Arial" panose="020B0604020202020204" pitchFamily="34" charset="0"/>
                <a:cs typeface="Arial" panose="020B0604020202020204" pitchFamily="34" charset="0"/>
              </a:rPr>
              <a:t>Countries focusing on Maternal, Neonatal and Child Health</a:t>
            </a:r>
            <a:r>
              <a:rPr lang="en-US" dirty="0">
                <a:solidFill>
                  <a:schemeClr val="tx1"/>
                </a:solidFill>
                <a:latin typeface="Arial" panose="020B0604020202020204" pitchFamily="34" charset="0"/>
                <a:cs typeface="Arial" panose="020B0604020202020204" pitchFamily="34" charset="0"/>
              </a:rPr>
              <a:t> in 10 Pilot Countries of :</a:t>
            </a:r>
            <a:endParaRPr lang="en-GB" dirty="0">
              <a:solidFill>
                <a:schemeClr val="tx1"/>
              </a:solidFill>
              <a:latin typeface="Arial" panose="020B0604020202020204" pitchFamily="34" charset="0"/>
              <a:cs typeface="Arial" panose="020B0604020202020204" pitchFamily="34" charset="0"/>
            </a:endParaRPr>
          </a:p>
        </p:txBody>
      </p:sp>
      <p:sp>
        <p:nvSpPr>
          <p:cNvPr id="67" name="Triangle 66">
            <a:extLst>
              <a:ext uri="{FF2B5EF4-FFF2-40B4-BE49-F238E27FC236}">
                <a16:creationId xmlns:a16="http://schemas.microsoft.com/office/drawing/2014/main" id="{5B644C4A-9A23-A54B-B933-2D313E38F665}"/>
              </a:ext>
            </a:extLst>
          </p:cNvPr>
          <p:cNvSpPr/>
          <p:nvPr/>
        </p:nvSpPr>
        <p:spPr bwMode="auto">
          <a:xfrm rot="10800000">
            <a:off x="2493625" y="2141834"/>
            <a:ext cx="3621896" cy="432048"/>
          </a:xfrm>
          <a:prstGeom prst="triangle">
            <a:avLst>
              <a:gd name="adj" fmla="val 50000"/>
            </a:avLst>
          </a:prstGeom>
          <a:solidFill>
            <a:srgbClr val="1A3765"/>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69" name="Rounded Rectangle 68">
            <a:extLst>
              <a:ext uri="{FF2B5EF4-FFF2-40B4-BE49-F238E27FC236}">
                <a16:creationId xmlns:a16="http://schemas.microsoft.com/office/drawing/2014/main" id="{4C4BEBBF-13D6-2248-AB1B-3EEB22E87ECC}"/>
              </a:ext>
            </a:extLst>
          </p:cNvPr>
          <p:cNvSpPr/>
          <p:nvPr/>
        </p:nvSpPr>
        <p:spPr bwMode="auto">
          <a:xfrm>
            <a:off x="240334" y="908719"/>
            <a:ext cx="8652146" cy="1256319"/>
          </a:xfrm>
          <a:prstGeom prst="roundRect">
            <a:avLst/>
          </a:prstGeom>
          <a:solidFill>
            <a:schemeClr val="accent1">
              <a:lumMod val="40000"/>
              <a:lumOff val="6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r>
              <a:rPr lang="en-GB" sz="1800" dirty="0">
                <a:effectLst/>
                <a:latin typeface="Calibri" panose="020F0502020204030204" pitchFamily="34" charset="0"/>
                <a:ea typeface="Calibri" panose="020F0502020204030204" pitchFamily="34" charset="0"/>
              </a:rPr>
              <a:t>               </a:t>
            </a:r>
            <a:endParaRPr lang="en-ZA" sz="1800" dirty="0">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ACC0728E-250D-A44A-929F-DACF09276103}"/>
              </a:ext>
            </a:extLst>
          </p:cNvPr>
          <p:cNvSpPr txBox="1"/>
          <p:nvPr/>
        </p:nvSpPr>
        <p:spPr>
          <a:xfrm>
            <a:off x="6293192" y="1078280"/>
            <a:ext cx="2599288" cy="1169551"/>
          </a:xfrm>
          <a:prstGeom prst="rect">
            <a:avLst/>
          </a:prstGeom>
          <a:noFill/>
        </p:spPr>
        <p:txBody>
          <a:bodyPr wrap="square" rtlCol="0">
            <a:spAutoFit/>
          </a:bodyPr>
          <a:lstStyle/>
          <a:p>
            <a:pPr algn="ctr">
              <a:defRPr/>
            </a:pPr>
            <a:r>
              <a:rPr lang="en-GB" sz="1400" b="1" dirty="0">
                <a:solidFill>
                  <a:schemeClr val="tx1"/>
                </a:solidFill>
                <a:latin typeface="Arial" panose="020B0604020202020204" pitchFamily="34" charset="0"/>
                <a:ea typeface="SimSun" panose="02010600030101010101" pitchFamily="2" charset="-122"/>
                <a:cs typeface="Arial" panose="020B0604020202020204" pitchFamily="34" charset="0"/>
              </a:rPr>
              <a:t>Review of Policies and Strategies for the Pharmaceutical Production </a:t>
            </a:r>
          </a:p>
          <a:p>
            <a:pPr algn="ctr">
              <a:defRPr/>
            </a:pPr>
            <a:r>
              <a:rPr lang="en-GB" sz="1400" b="1" dirty="0">
                <a:solidFill>
                  <a:schemeClr val="tx1"/>
                </a:solidFill>
                <a:latin typeface="Arial" panose="020B0604020202020204" pitchFamily="34" charset="0"/>
                <a:ea typeface="SimSun" panose="02010600030101010101" pitchFamily="2" charset="-122"/>
                <a:cs typeface="Arial" panose="020B0604020202020204" pitchFamily="34" charset="0"/>
              </a:rPr>
              <a:t>Sector in Africa Report (2018)</a:t>
            </a:r>
            <a:endParaRPr lang="en-GB" sz="1400" b="1"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BF8476C-D60B-2F4C-A890-C111F3ECCF4C}"/>
              </a:ext>
            </a:extLst>
          </p:cNvPr>
          <p:cNvSpPr txBox="1"/>
          <p:nvPr/>
        </p:nvSpPr>
        <p:spPr>
          <a:xfrm>
            <a:off x="251520" y="1200644"/>
            <a:ext cx="1870702" cy="738664"/>
          </a:xfrm>
          <a:prstGeom prst="rect">
            <a:avLst/>
          </a:prstGeom>
          <a:noFill/>
        </p:spPr>
        <p:txBody>
          <a:bodyPr wrap="square">
            <a:spAutoFit/>
          </a:bodyPr>
          <a:lstStyle/>
          <a:p>
            <a:pPr algn="ctr">
              <a:defRPr/>
            </a:pPr>
            <a:r>
              <a:rPr lang="en-US" sz="1400" b="1" dirty="0">
                <a:solidFill>
                  <a:schemeClr val="tx1"/>
                </a:solidFill>
                <a:latin typeface="Arial" panose="020B0604020202020204" pitchFamily="34" charset="0"/>
                <a:ea typeface="SimSun" panose="02010600030101010101" pitchFamily="2" charset="-122"/>
                <a:cs typeface="Arial" panose="020B0604020202020204" pitchFamily="34" charset="0"/>
              </a:rPr>
              <a:t>Health  Economic Growth in Africa (2019)</a:t>
            </a:r>
            <a:endParaRPr lang="en-GB" sz="1400" dirty="0">
              <a:solidFill>
                <a:schemeClr val="tx1"/>
              </a:solidFill>
              <a:latin typeface="Arial" panose="020B0604020202020204" pitchFamily="34" charset="0"/>
              <a:ea typeface="SimSun" panose="02010600030101010101" pitchFamily="2" charset="-122"/>
              <a:cs typeface="Arial" panose="020B0604020202020204" pitchFamily="34" charset="0"/>
            </a:endParaRPr>
          </a:p>
        </p:txBody>
      </p:sp>
      <p:sp>
        <p:nvSpPr>
          <p:cNvPr id="12" name="TextBox 11">
            <a:extLst>
              <a:ext uri="{FF2B5EF4-FFF2-40B4-BE49-F238E27FC236}">
                <a16:creationId xmlns:a16="http://schemas.microsoft.com/office/drawing/2014/main" id="{DD41B5B7-5F53-4834-B002-6322F1BB2B55}"/>
              </a:ext>
            </a:extLst>
          </p:cNvPr>
          <p:cNvSpPr txBox="1"/>
          <p:nvPr/>
        </p:nvSpPr>
        <p:spPr>
          <a:xfrm>
            <a:off x="2315954" y="1178260"/>
            <a:ext cx="4096947" cy="646331"/>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hlinkClick r:id="rId2"/>
              </a:rPr>
              <a:t>https://www.afcfta-anchored-pharma-initiative</a:t>
            </a:r>
            <a:endParaRPr lang="en-ZA" dirty="0"/>
          </a:p>
        </p:txBody>
      </p:sp>
      <p:pic>
        <p:nvPicPr>
          <p:cNvPr id="13" name="Picture 12">
            <a:extLst>
              <a:ext uri="{FF2B5EF4-FFF2-40B4-BE49-F238E27FC236}">
                <a16:creationId xmlns:a16="http://schemas.microsoft.com/office/drawing/2014/main" id="{2456C62C-0CF7-4450-925E-6A3FE35797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09" y="4797152"/>
            <a:ext cx="2117151" cy="1429209"/>
          </a:xfrm>
          <a:prstGeom prst="rect">
            <a:avLst/>
          </a:prstGeom>
          <a:noFill/>
          <a:ln>
            <a:noFill/>
          </a:ln>
        </p:spPr>
      </p:pic>
      <p:pic>
        <p:nvPicPr>
          <p:cNvPr id="1026" name="Picture 2" descr="Sierra Leone deposits instruments of ratification of African Medicines  Agency">
            <a:extLst>
              <a:ext uri="{FF2B5EF4-FFF2-40B4-BE49-F238E27FC236}">
                <a16:creationId xmlns:a16="http://schemas.microsoft.com/office/drawing/2014/main" id="{B62F7A25-F0E1-4B63-AC0F-5C9EC4861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421" y="4797152"/>
            <a:ext cx="1833587" cy="1519390"/>
          </a:xfrm>
          <a:prstGeom prst="rect">
            <a:avLst/>
          </a:prstGeom>
          <a:noFill/>
          <a:extLst>
            <a:ext uri="{909E8E84-426E-40DD-AFC4-6F175D3DCCD1}">
              <a14:hiddenFill xmlns:a14="http://schemas.microsoft.com/office/drawing/2010/main">
                <a:solidFill>
                  <a:srgbClr val="FFFFFF"/>
                </a:solidFill>
              </a14:hiddenFill>
            </a:ext>
          </a:extLst>
        </p:spPr>
      </p:pic>
      <p:sp>
        <p:nvSpPr>
          <p:cNvPr id="6" name="Callout: Left-Right Arrow 5">
            <a:extLst>
              <a:ext uri="{FF2B5EF4-FFF2-40B4-BE49-F238E27FC236}">
                <a16:creationId xmlns:a16="http://schemas.microsoft.com/office/drawing/2014/main" id="{2BD00E25-681C-4B1F-B52A-168C9FBEDBD6}"/>
              </a:ext>
            </a:extLst>
          </p:cNvPr>
          <p:cNvSpPr/>
          <p:nvPr/>
        </p:nvSpPr>
        <p:spPr bwMode="auto">
          <a:xfrm>
            <a:off x="4215009" y="5362727"/>
            <a:ext cx="1216152" cy="576072"/>
          </a:xfrm>
          <a:prstGeom prst="leftRightArrowCallout">
            <a:avLst/>
          </a:prstGeom>
          <a:solidFill>
            <a:srgbClr val="000066"/>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ZA"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24417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2014E22-BE9D-4704-A680-7D0F0DE0E5ED}"/>
              </a:ext>
            </a:extLst>
          </p:cNvPr>
          <p:cNvGrpSpPr/>
          <p:nvPr/>
        </p:nvGrpSpPr>
        <p:grpSpPr>
          <a:xfrm>
            <a:off x="575802" y="1372505"/>
            <a:ext cx="2412020" cy="1348092"/>
            <a:chOff x="4433883" y="1265976"/>
            <a:chExt cx="1744671" cy="1747742"/>
          </a:xfrm>
        </p:grpSpPr>
        <p:sp>
          <p:nvSpPr>
            <p:cNvPr id="18" name="Rectangle 17">
              <a:extLst>
                <a:ext uri="{FF2B5EF4-FFF2-40B4-BE49-F238E27FC236}">
                  <a16:creationId xmlns:a16="http://schemas.microsoft.com/office/drawing/2014/main" id="{D37F8A66-4F3E-4F00-998C-9BD92114FBE3}"/>
                </a:ext>
              </a:extLst>
            </p:cNvPr>
            <p:cNvSpPr/>
            <p:nvPr/>
          </p:nvSpPr>
          <p:spPr>
            <a:xfrm>
              <a:off x="4443382" y="1265976"/>
              <a:ext cx="1735172" cy="15209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E095F841-9874-42A0-8E48-60E013351BEE}"/>
                </a:ext>
              </a:extLst>
            </p:cNvPr>
            <p:cNvSpPr txBox="1"/>
            <p:nvPr/>
          </p:nvSpPr>
          <p:spPr>
            <a:xfrm>
              <a:off x="4433883" y="1492738"/>
              <a:ext cx="1735172" cy="1520980"/>
            </a:xfrm>
            <a:prstGeom prst="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72390" tIns="72390" rIns="72390" bIns="72390" numCol="1" spcCol="1270" anchor="t" anchorCtr="0">
              <a:noAutofit/>
            </a:bodyPr>
            <a:lstStyle/>
            <a:p>
              <a:pPr lvl="0" defTabSz="844550">
                <a:lnSpc>
                  <a:spcPct val="90000"/>
                </a:lnSpc>
                <a:spcAft>
                  <a:spcPct val="35000"/>
                </a:spcAft>
              </a:pPr>
              <a:r>
                <a:rPr lang="en-US" sz="1900" b="1" kern="1200" dirty="0"/>
                <a:t>1. </a:t>
              </a:r>
              <a:r>
                <a:rPr lang="en-BW" sz="1900" kern="1200" dirty="0"/>
                <a:t>Enhanced </a:t>
              </a:r>
              <a:r>
                <a:rPr lang="en-BW" sz="1900" dirty="0"/>
                <a:t>Pr</a:t>
              </a:r>
              <a:r>
                <a:rPr lang="en-ZA" sz="1900" dirty="0" err="1"/>
                <a:t>i</a:t>
              </a:r>
              <a:r>
                <a:rPr lang="en-BW" sz="1900" dirty="0" err="1"/>
                <a:t>vate</a:t>
              </a:r>
              <a:r>
                <a:rPr lang="en-BW" sz="1900" dirty="0"/>
                <a:t> </a:t>
              </a:r>
              <a:r>
                <a:rPr lang="en-BW" sz="1900" b="1" dirty="0"/>
                <a:t>Sector di</a:t>
              </a:r>
              <a:r>
                <a:rPr lang="en-US" sz="1900" b="1" dirty="0" err="1"/>
                <a:t>alogue</a:t>
              </a:r>
              <a:r>
                <a:rPr lang="en-BW" sz="1900" b="1" dirty="0"/>
                <a:t> </a:t>
              </a:r>
              <a:r>
                <a:rPr lang="en-BW" sz="1900" dirty="0"/>
                <a:t>&amp; </a:t>
              </a:r>
              <a:r>
                <a:rPr lang="en-BW" sz="1900" kern="1200" dirty="0" err="1"/>
                <a:t>en</a:t>
              </a:r>
              <a:r>
                <a:rPr lang="en-US" sz="1900" kern="1200" dirty="0" err="1"/>
                <a:t>gagemen</a:t>
              </a:r>
              <a:r>
                <a:rPr lang="en-BW" sz="1900" dirty="0"/>
                <a:t>t in health sector</a:t>
              </a:r>
              <a:endParaRPr lang="en-US" sz="1900" kern="1200" dirty="0"/>
            </a:p>
          </p:txBody>
        </p:sp>
      </p:grpSp>
      <p:sp>
        <p:nvSpPr>
          <p:cNvPr id="4" name="Rectângulo arredondado 8">
            <a:extLst>
              <a:ext uri="{FF2B5EF4-FFF2-40B4-BE49-F238E27FC236}">
                <a16:creationId xmlns:a16="http://schemas.microsoft.com/office/drawing/2014/main" id="{924E450E-08CC-434A-BC6D-2247C6171517}"/>
              </a:ext>
            </a:extLst>
          </p:cNvPr>
          <p:cNvSpPr/>
          <p:nvPr/>
        </p:nvSpPr>
        <p:spPr>
          <a:xfrm>
            <a:off x="71428" y="-38520"/>
            <a:ext cx="9001143"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lgn="ctr"/>
            <a:r>
              <a:rPr lang="en-BW" sz="3200" b="1" dirty="0">
                <a:latin typeface="Century Gothic" panose="020B0502020202020204" pitchFamily="34" charset="0"/>
              </a:rPr>
              <a:t>Results motivated by</a:t>
            </a:r>
          </a:p>
          <a:p>
            <a:pPr marL="357188" algn="ctr"/>
            <a:r>
              <a:rPr lang="en-US" sz="3200" b="1" dirty="0">
                <a:latin typeface="Century Gothic" panose="020B0502020202020204" pitchFamily="34" charset="0"/>
              </a:rPr>
              <a:t>AfCFTA-anchored Pharma </a:t>
            </a:r>
            <a:r>
              <a:rPr lang="en-BW" sz="3200" b="1" dirty="0">
                <a:latin typeface="Century Gothic" panose="020B0502020202020204" pitchFamily="34" charset="0"/>
              </a:rPr>
              <a:t>Initiative</a:t>
            </a:r>
            <a:endParaRPr lang="en-GB" sz="3200" b="1" dirty="0">
              <a:latin typeface="Century Gothic" panose="020B0502020202020204" pitchFamily="34" charset="0"/>
            </a:endParaRPr>
          </a:p>
        </p:txBody>
      </p:sp>
      <p:sp>
        <p:nvSpPr>
          <p:cNvPr id="16" name="L-Shape 15">
            <a:extLst>
              <a:ext uri="{FF2B5EF4-FFF2-40B4-BE49-F238E27FC236}">
                <a16:creationId xmlns:a16="http://schemas.microsoft.com/office/drawing/2014/main" id="{AE4511F2-FC72-4E7B-9D54-7A4B06CBBFA4}"/>
              </a:ext>
            </a:extLst>
          </p:cNvPr>
          <p:cNvSpPr/>
          <p:nvPr/>
        </p:nvSpPr>
        <p:spPr>
          <a:xfrm rot="5400000">
            <a:off x="713463" y="953662"/>
            <a:ext cx="1155050" cy="1921977"/>
          </a:xfrm>
          <a:prstGeom prst="corner">
            <a:avLst>
              <a:gd name="adj1" fmla="val 16120"/>
              <a:gd name="adj2" fmla="val 16110"/>
            </a:avLst>
          </a:prstGeom>
          <a:solidFill>
            <a:srgbClr val="002060"/>
          </a:solidFill>
          <a:ln>
            <a:solidFill>
              <a:srgbClr val="002060"/>
            </a:solidFill>
          </a:ln>
        </p:spPr>
        <p:style>
          <a:lnRef idx="2">
            <a:scrgbClr r="0" g="0" b="0"/>
          </a:lnRef>
          <a:fillRef idx="1">
            <a:scrgbClr r="0" g="0" b="0"/>
          </a:fillRef>
          <a:effectRef idx="0">
            <a:schemeClr val="accent2">
              <a:hueOff val="-970242"/>
              <a:satOff val="-55952"/>
              <a:lumOff val="5752"/>
              <a:alphaOff val="0"/>
            </a:schemeClr>
          </a:effectRef>
          <a:fontRef idx="minor">
            <a:schemeClr val="lt1"/>
          </a:fontRef>
        </p:style>
      </p:sp>
      <p:sp>
        <p:nvSpPr>
          <p:cNvPr id="23" name="Arrow: Down 22">
            <a:extLst>
              <a:ext uri="{FF2B5EF4-FFF2-40B4-BE49-F238E27FC236}">
                <a16:creationId xmlns:a16="http://schemas.microsoft.com/office/drawing/2014/main" id="{F110CBE5-DCAB-436F-A3A7-2EA995C68AB5}"/>
              </a:ext>
            </a:extLst>
          </p:cNvPr>
          <p:cNvSpPr/>
          <p:nvPr/>
        </p:nvSpPr>
        <p:spPr>
          <a:xfrm>
            <a:off x="3225978" y="1292304"/>
            <a:ext cx="2232248" cy="1401067"/>
          </a:xfrm>
          <a:prstGeom prst="downArrow">
            <a:avLst>
              <a:gd name="adj1" fmla="val 50000"/>
              <a:gd name="adj2" fmla="val 50000"/>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Icon&#10;&#10;Description automatically generated">
            <a:extLst>
              <a:ext uri="{FF2B5EF4-FFF2-40B4-BE49-F238E27FC236}">
                <a16:creationId xmlns:a16="http://schemas.microsoft.com/office/drawing/2014/main" id="{3C2EDA9D-7AC5-4EF6-8876-5EFBB6147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82" y="2818775"/>
            <a:ext cx="500128" cy="465438"/>
          </a:xfrm>
          <a:prstGeom prst="rect">
            <a:avLst/>
          </a:prstGeom>
        </p:spPr>
      </p:pic>
      <p:sp>
        <p:nvSpPr>
          <p:cNvPr id="14" name="TextBox 13">
            <a:extLst>
              <a:ext uri="{FF2B5EF4-FFF2-40B4-BE49-F238E27FC236}">
                <a16:creationId xmlns:a16="http://schemas.microsoft.com/office/drawing/2014/main" id="{8BFD3286-796E-4502-9DF8-D7BFC75A0CDD}"/>
              </a:ext>
            </a:extLst>
          </p:cNvPr>
          <p:cNvSpPr txBox="1"/>
          <p:nvPr/>
        </p:nvSpPr>
        <p:spPr>
          <a:xfrm>
            <a:off x="5865300" y="1430481"/>
            <a:ext cx="3093012" cy="1446550"/>
          </a:xfrm>
          <a:prstGeom prst="rect">
            <a:avLst/>
          </a:prstGeom>
          <a:solidFill>
            <a:schemeClr val="accent1">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b="1" dirty="0">
                <a:solidFill>
                  <a:schemeClr val="tx1"/>
                </a:solidFill>
                <a:latin typeface="Calibri" panose="020F0502020204030204" pitchFamily="34" charset="0"/>
                <a:ea typeface="SimSun" panose="02010600030101010101" pitchFamily="2" charset="-122"/>
                <a:cs typeface="Arial" panose="020B0604020202020204" pitchFamily="34" charset="0"/>
              </a:rPr>
              <a:t>4. </a:t>
            </a:r>
            <a:r>
              <a:rPr lang="en-US" sz="1400" b="1" dirty="0">
                <a:solidFill>
                  <a:schemeClr val="tx1"/>
                </a:solidFill>
                <a:effectLst/>
                <a:latin typeface="Calibri" panose="020F0502020204030204" pitchFamily="34" charset="0"/>
                <a:ea typeface="SimSun" panose="02010600030101010101" pitchFamily="2" charset="-122"/>
                <a:cs typeface="Arial" panose="020B0604020202020204" pitchFamily="34" charset="0"/>
              </a:rPr>
              <a:t>The 3 strategic pillars of the Pharma Initiative  (pooled procurement, facilitation of local production and harmonized regulatory standards and quality) are being applied to ATEX Platform</a:t>
            </a:r>
            <a:endParaRPr lang="en-GB" sz="1400" b="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p:txBody>
      </p:sp>
      <p:sp>
        <p:nvSpPr>
          <p:cNvPr id="15" name="TextBox 14">
            <a:extLst>
              <a:ext uri="{FF2B5EF4-FFF2-40B4-BE49-F238E27FC236}">
                <a16:creationId xmlns:a16="http://schemas.microsoft.com/office/drawing/2014/main" id="{564BE069-EEFD-401A-B5AF-870BEF3DEB7D}"/>
              </a:ext>
            </a:extLst>
          </p:cNvPr>
          <p:cNvSpPr txBox="1"/>
          <p:nvPr/>
        </p:nvSpPr>
        <p:spPr>
          <a:xfrm>
            <a:off x="5923920" y="4840219"/>
            <a:ext cx="2868816" cy="1107996"/>
          </a:xfrm>
          <a:prstGeom prst="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eaLnBrk="1" fontAlgn="auto" hangingPunct="1">
              <a:spcBef>
                <a:spcPts val="0"/>
              </a:spcBef>
              <a:spcAft>
                <a:spcPts val="0"/>
              </a:spcAft>
            </a:pPr>
            <a:r>
              <a:rPr lang="en-US" b="1" dirty="0">
                <a:solidFill>
                  <a:schemeClr val="bg1"/>
                </a:solidFill>
                <a:ea typeface="SimSun" panose="02010600030101010101" pitchFamily="2" charset="-122"/>
                <a:cs typeface="Arial" panose="020B0604020202020204" pitchFamily="34" charset="0"/>
              </a:rPr>
              <a:t>7</a:t>
            </a:r>
            <a:r>
              <a:rPr lang="en-US" sz="1600" b="1" dirty="0">
                <a:solidFill>
                  <a:schemeClr val="bg1"/>
                </a:solidFill>
                <a:ea typeface="SimSun" panose="02010600030101010101" pitchFamily="2" charset="-122"/>
                <a:cs typeface="Arial" panose="020B0604020202020204" pitchFamily="34" charset="0"/>
              </a:rPr>
              <a:t>. Financial support from Afreximbank Capacitating </a:t>
            </a:r>
            <a:r>
              <a:rPr lang="en-BW" sz="1600" b="1" dirty="0">
                <a:solidFill>
                  <a:schemeClr val="bg1"/>
                </a:solidFill>
                <a:ea typeface="SimSun" panose="02010600030101010101" pitchFamily="2" charset="-122"/>
                <a:cs typeface="Arial" panose="020B0604020202020204" pitchFamily="34" charset="0"/>
              </a:rPr>
              <a:t>L</a:t>
            </a:r>
            <a:r>
              <a:rPr lang="en-US" sz="1600" b="1" dirty="0" err="1">
                <a:solidFill>
                  <a:schemeClr val="bg1"/>
                </a:solidFill>
                <a:ea typeface="SimSun" panose="02010600030101010101" pitchFamily="2" charset="-122"/>
                <a:cs typeface="Arial" panose="020B0604020202020204" pitchFamily="34" charset="0"/>
              </a:rPr>
              <a:t>ocal</a:t>
            </a:r>
            <a:r>
              <a:rPr lang="en-US" sz="1600" b="1" dirty="0">
                <a:solidFill>
                  <a:schemeClr val="bg1"/>
                </a:solidFill>
                <a:ea typeface="SimSun" panose="02010600030101010101" pitchFamily="2" charset="-122"/>
                <a:cs typeface="Arial" panose="020B0604020202020204" pitchFamily="34" charset="0"/>
              </a:rPr>
              <a:t> </a:t>
            </a:r>
            <a:r>
              <a:rPr lang="en-BW" sz="1600" b="1" dirty="0">
                <a:solidFill>
                  <a:schemeClr val="bg1"/>
                </a:solidFill>
                <a:ea typeface="SimSun" panose="02010600030101010101" pitchFamily="2" charset="-122"/>
                <a:cs typeface="Arial" panose="020B0604020202020204" pitchFamily="34" charset="0"/>
              </a:rPr>
              <a:t>P</a:t>
            </a:r>
            <a:r>
              <a:rPr lang="en-US" sz="1600" b="1" dirty="0" err="1">
                <a:solidFill>
                  <a:schemeClr val="bg1"/>
                </a:solidFill>
                <a:ea typeface="SimSun" panose="02010600030101010101" pitchFamily="2" charset="-122"/>
                <a:cs typeface="Arial" panose="020B0604020202020204" pitchFamily="34" charset="0"/>
              </a:rPr>
              <a:t>roduction</a:t>
            </a:r>
            <a:r>
              <a:rPr lang="en-US" sz="1600" b="1" dirty="0">
                <a:solidFill>
                  <a:schemeClr val="bg1"/>
                </a:solidFill>
                <a:ea typeface="SimSun" panose="02010600030101010101" pitchFamily="2" charset="-122"/>
                <a:cs typeface="Arial" panose="020B0604020202020204" pitchFamily="34" charset="0"/>
              </a:rPr>
              <a:t> and </a:t>
            </a:r>
            <a:r>
              <a:rPr lang="en-BW" sz="1600" b="1" dirty="0">
                <a:solidFill>
                  <a:schemeClr val="bg1"/>
                </a:solidFill>
                <a:ea typeface="SimSun" panose="02010600030101010101" pitchFamily="2" charset="-122"/>
                <a:cs typeface="Arial" panose="020B0604020202020204" pitchFamily="34" charset="0"/>
              </a:rPr>
              <a:t>P</a:t>
            </a:r>
            <a:r>
              <a:rPr lang="en-US" sz="1600" b="1" dirty="0" err="1">
                <a:solidFill>
                  <a:schemeClr val="bg1"/>
                </a:solidFill>
                <a:ea typeface="SimSun" panose="02010600030101010101" pitchFamily="2" charset="-122"/>
                <a:cs typeface="Arial" panose="020B0604020202020204" pitchFamily="34" charset="0"/>
              </a:rPr>
              <a:t>ooled</a:t>
            </a:r>
            <a:r>
              <a:rPr lang="en-US" sz="1600" b="1" dirty="0">
                <a:solidFill>
                  <a:schemeClr val="bg1"/>
                </a:solidFill>
                <a:ea typeface="SimSun" panose="02010600030101010101" pitchFamily="2" charset="-122"/>
                <a:cs typeface="Arial" panose="020B0604020202020204" pitchFamily="34" charset="0"/>
              </a:rPr>
              <a:t> </a:t>
            </a:r>
            <a:r>
              <a:rPr lang="en-BW" sz="1600" b="1" dirty="0">
                <a:solidFill>
                  <a:schemeClr val="bg1"/>
                </a:solidFill>
                <a:ea typeface="SimSun" panose="02010600030101010101" pitchFamily="2" charset="-122"/>
                <a:cs typeface="Arial" panose="020B0604020202020204" pitchFamily="34" charset="0"/>
              </a:rPr>
              <a:t>P</a:t>
            </a:r>
            <a:r>
              <a:rPr lang="en-US" sz="1600" b="1" dirty="0" err="1">
                <a:solidFill>
                  <a:schemeClr val="bg1"/>
                </a:solidFill>
                <a:ea typeface="SimSun" panose="02010600030101010101" pitchFamily="2" charset="-122"/>
                <a:cs typeface="Arial" panose="020B0604020202020204" pitchFamily="34" charset="0"/>
              </a:rPr>
              <a:t>rocurement</a:t>
            </a:r>
            <a:endParaRPr lang="en-GB" sz="1600" b="1" dirty="0">
              <a:solidFill>
                <a:schemeClr val="bg1"/>
              </a:solidFill>
              <a:latin typeface="Calibri" panose="020F0502020204030204"/>
              <a:ea typeface="+mn-ea"/>
            </a:endParaRPr>
          </a:p>
        </p:txBody>
      </p:sp>
      <p:sp>
        <p:nvSpPr>
          <p:cNvPr id="20" name="TextBox 19">
            <a:extLst>
              <a:ext uri="{FF2B5EF4-FFF2-40B4-BE49-F238E27FC236}">
                <a16:creationId xmlns:a16="http://schemas.microsoft.com/office/drawing/2014/main" id="{B5299A52-AA09-4C97-9704-482B95528164}"/>
              </a:ext>
            </a:extLst>
          </p:cNvPr>
          <p:cNvSpPr txBox="1"/>
          <p:nvPr/>
        </p:nvSpPr>
        <p:spPr>
          <a:xfrm>
            <a:off x="343474" y="2999220"/>
            <a:ext cx="2868815"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b="1" dirty="0">
                <a:solidFill>
                  <a:schemeClr val="bg1"/>
                </a:solidFill>
                <a:ea typeface="SimSun" panose="02010600030101010101" pitchFamily="2" charset="-122"/>
                <a:cs typeface="Arial" panose="020B0604020202020204" pitchFamily="34" charset="0"/>
              </a:rPr>
              <a:t>2</a:t>
            </a:r>
            <a:r>
              <a:rPr lang="en-US" sz="1600" b="1" dirty="0">
                <a:solidFill>
                  <a:schemeClr val="bg1"/>
                </a:solidFill>
                <a:ea typeface="SimSun" panose="02010600030101010101" pitchFamily="2" charset="-122"/>
                <a:cs typeface="Arial" panose="020B0604020202020204" pitchFamily="34" charset="0"/>
              </a:rPr>
              <a:t>. </a:t>
            </a:r>
            <a:r>
              <a:rPr lang="en-BW" sz="1600" b="1" dirty="0">
                <a:solidFill>
                  <a:schemeClr val="bg1"/>
                </a:solidFill>
                <a:ea typeface="SimSun" panose="02010600030101010101" pitchFamily="2" charset="-122"/>
                <a:cs typeface="Arial" panose="020B0604020202020204" pitchFamily="34" charset="0"/>
              </a:rPr>
              <a:t>Roll-Out of the </a:t>
            </a:r>
          </a:p>
          <a:p>
            <a:pPr algn="ctr"/>
            <a:r>
              <a:rPr lang="en-GB" sz="1600" b="1" dirty="0">
                <a:solidFill>
                  <a:schemeClr val="bg1"/>
                </a:solidFill>
                <a:ea typeface="SimSun" panose="02010600030101010101" pitchFamily="2" charset="-122"/>
                <a:cs typeface="Arial" panose="020B0604020202020204" pitchFamily="34" charset="0"/>
              </a:rPr>
              <a:t>W</a:t>
            </a:r>
            <a:r>
              <a:rPr lang="en-BW" sz="1600" b="1" dirty="0" err="1">
                <a:solidFill>
                  <a:schemeClr val="bg1"/>
                </a:solidFill>
                <a:ea typeface="SimSun" panose="02010600030101010101" pitchFamily="2" charset="-122"/>
                <a:cs typeface="Arial" panose="020B0604020202020204" pitchFamily="34" charset="0"/>
              </a:rPr>
              <a:t>est</a:t>
            </a:r>
            <a:r>
              <a:rPr lang="en-BW" sz="1600" b="1" dirty="0">
                <a:solidFill>
                  <a:schemeClr val="bg1"/>
                </a:solidFill>
                <a:ea typeface="SimSun" panose="02010600030101010101" pitchFamily="2" charset="-122"/>
                <a:cs typeface="Arial" panose="020B0604020202020204" pitchFamily="34" charset="0"/>
              </a:rPr>
              <a:t> </a:t>
            </a:r>
            <a:r>
              <a:rPr lang="en-GB" sz="1600" b="1" dirty="0">
                <a:solidFill>
                  <a:schemeClr val="bg1"/>
                </a:solidFill>
                <a:ea typeface="SimSun" panose="02010600030101010101" pitchFamily="2" charset="-122"/>
                <a:cs typeface="Arial" panose="020B0604020202020204" pitchFamily="34" charset="0"/>
              </a:rPr>
              <a:t>A</a:t>
            </a:r>
            <a:r>
              <a:rPr lang="en-BW" sz="1600" b="1" dirty="0" err="1">
                <a:solidFill>
                  <a:schemeClr val="bg1"/>
                </a:solidFill>
                <a:ea typeface="SimSun" panose="02010600030101010101" pitchFamily="2" charset="-122"/>
                <a:cs typeface="Arial" panose="020B0604020202020204" pitchFamily="34" charset="0"/>
              </a:rPr>
              <a:t>frica</a:t>
            </a:r>
            <a:r>
              <a:rPr lang="en-GB" sz="1600" b="1" dirty="0">
                <a:solidFill>
                  <a:schemeClr val="bg1"/>
                </a:solidFill>
                <a:ea typeface="SimSun" panose="02010600030101010101" pitchFamily="2" charset="-122"/>
                <a:cs typeface="Arial" panose="020B0604020202020204" pitchFamily="34" charset="0"/>
              </a:rPr>
              <a:t> Pharma Initiative</a:t>
            </a:r>
            <a:endParaRPr lang="en-BW" sz="1600" b="1" dirty="0">
              <a:solidFill>
                <a:schemeClr val="bg1"/>
              </a:solidFill>
              <a:ea typeface="SimSun" panose="02010600030101010101" pitchFamily="2" charset="-122"/>
              <a:cs typeface="Arial" panose="020B0604020202020204" pitchFamily="34" charset="0"/>
            </a:endParaRPr>
          </a:p>
          <a:p>
            <a:pPr algn="ctr"/>
            <a:endParaRPr lang="en-GB" sz="1400" b="1"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
        <p:nvSpPr>
          <p:cNvPr id="21" name="TextBox 20">
            <a:extLst>
              <a:ext uri="{FF2B5EF4-FFF2-40B4-BE49-F238E27FC236}">
                <a16:creationId xmlns:a16="http://schemas.microsoft.com/office/drawing/2014/main" id="{F8173F89-7A1B-451A-8E7F-D96641A7A007}"/>
              </a:ext>
            </a:extLst>
          </p:cNvPr>
          <p:cNvSpPr txBox="1"/>
          <p:nvPr/>
        </p:nvSpPr>
        <p:spPr>
          <a:xfrm rot="10800000" flipV="1">
            <a:off x="289315" y="6060197"/>
            <a:ext cx="8387141"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1600" b="1" dirty="0">
                <a:solidFill>
                  <a:schemeClr val="tx1"/>
                </a:solidFill>
                <a:effectLst/>
                <a:latin typeface="Calibri" panose="020F0502020204030204" pitchFamily="34" charset="0"/>
                <a:ea typeface="SimSun" panose="02010600030101010101" pitchFamily="2" charset="-122"/>
                <a:cs typeface="Arial" panose="020B0604020202020204" pitchFamily="34" charset="0"/>
              </a:rPr>
              <a:t>Several Policy Documents </a:t>
            </a:r>
            <a:r>
              <a:rPr lang="en-BW" sz="1600" b="1" dirty="0">
                <a:solidFill>
                  <a:schemeClr val="tx1"/>
                </a:solidFill>
                <a:effectLst/>
                <a:latin typeface="Calibri" panose="020F0502020204030204" pitchFamily="34" charset="0"/>
                <a:ea typeface="SimSun" panose="02010600030101010101" pitchFamily="2" charset="-122"/>
                <a:cs typeface="Arial" panose="020B0604020202020204" pitchFamily="34" charset="0"/>
              </a:rPr>
              <a:t>&amp; </a:t>
            </a:r>
            <a:r>
              <a:rPr lang="en-US" sz="1600" b="1" dirty="0">
                <a:solidFill>
                  <a:schemeClr val="tx1"/>
                </a:solidFill>
                <a:effectLst/>
                <a:latin typeface="Calibri" panose="020F0502020204030204" pitchFamily="34" charset="0"/>
                <a:ea typeface="SimSun" panose="02010600030101010101" pitchFamily="2" charset="-122"/>
                <a:cs typeface="Arial" panose="020B0604020202020204" pitchFamily="34" charset="0"/>
              </a:rPr>
              <a:t>Advocacy </a:t>
            </a:r>
            <a:r>
              <a:rPr lang="en-US" sz="1600" b="1" dirty="0" err="1">
                <a:solidFill>
                  <a:schemeClr val="tx1"/>
                </a:solidFill>
                <a:effectLst/>
                <a:latin typeface="Calibri" panose="020F0502020204030204" pitchFamily="34" charset="0"/>
                <a:ea typeface="SimSun" panose="02010600030101010101" pitchFamily="2" charset="-122"/>
                <a:cs typeface="Arial" panose="020B0604020202020204" pitchFamily="34" charset="0"/>
              </a:rPr>
              <a:t>inc</a:t>
            </a:r>
            <a:r>
              <a:rPr lang="en-US" sz="1600" b="1" dirty="0">
                <a:solidFill>
                  <a:schemeClr val="tx1"/>
                </a:solidFill>
                <a:effectLst/>
                <a:latin typeface="Calibri" panose="020F0502020204030204" pitchFamily="34" charset="0"/>
                <a:ea typeface="SimSun" panose="02010600030101010101" pitchFamily="2" charset="-122"/>
                <a:cs typeface="Arial" panose="020B0604020202020204" pitchFamily="34" charset="0"/>
              </a:rPr>
              <a:t> ABF </a:t>
            </a:r>
            <a:r>
              <a:rPr lang="en-BW" sz="1600" b="1" dirty="0">
                <a:solidFill>
                  <a:schemeClr val="tx1"/>
                </a:solidFill>
                <a:effectLst/>
                <a:latin typeface="Calibri" panose="020F0502020204030204" pitchFamily="34" charset="0"/>
                <a:ea typeface="SimSun" panose="02010600030101010101" pitchFamily="2" charset="-122"/>
                <a:cs typeface="Arial" panose="020B0604020202020204" pitchFamily="34" charset="0"/>
              </a:rPr>
              <a:t>&amp; AIS</a:t>
            </a:r>
            <a:endParaRPr lang="en-GB" sz="1600" b="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p:txBody>
      </p:sp>
      <p:sp>
        <p:nvSpPr>
          <p:cNvPr id="3" name="TextBox 2">
            <a:extLst>
              <a:ext uri="{FF2B5EF4-FFF2-40B4-BE49-F238E27FC236}">
                <a16:creationId xmlns:a16="http://schemas.microsoft.com/office/drawing/2014/main" id="{7CC2176D-56DC-438C-BC5C-7CE3FCD6FC44}"/>
              </a:ext>
            </a:extLst>
          </p:cNvPr>
          <p:cNvSpPr txBox="1"/>
          <p:nvPr/>
        </p:nvSpPr>
        <p:spPr>
          <a:xfrm>
            <a:off x="6200450" y="3284212"/>
            <a:ext cx="2592286"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b="1" dirty="0"/>
              <a:t>6. </a:t>
            </a:r>
            <a:r>
              <a:rPr lang="en-BW" b="1" dirty="0"/>
              <a:t>Launch of the Centralized Pooled </a:t>
            </a:r>
          </a:p>
          <a:p>
            <a:pPr algn="ctr"/>
            <a:r>
              <a:rPr lang="en-BW" b="1" dirty="0"/>
              <a:t>Procurement in the Pilot Countries</a:t>
            </a:r>
            <a:endParaRPr lang="en-ZA" b="1" dirty="0"/>
          </a:p>
        </p:txBody>
      </p:sp>
      <p:sp>
        <p:nvSpPr>
          <p:cNvPr id="5" name="TextBox 4">
            <a:extLst>
              <a:ext uri="{FF2B5EF4-FFF2-40B4-BE49-F238E27FC236}">
                <a16:creationId xmlns:a16="http://schemas.microsoft.com/office/drawing/2014/main" id="{7419EFDA-35CE-4487-B4A7-A8A7E0120CC5}"/>
              </a:ext>
            </a:extLst>
          </p:cNvPr>
          <p:cNvSpPr txBox="1"/>
          <p:nvPr/>
        </p:nvSpPr>
        <p:spPr>
          <a:xfrm>
            <a:off x="289315" y="4131293"/>
            <a:ext cx="2971862" cy="1477328"/>
          </a:xfrm>
          <a:prstGeom prst="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a:solidFill>
                  <a:schemeClr val="tx1"/>
                </a:solidFill>
              </a:rPr>
              <a:t>3. </a:t>
            </a:r>
            <a:r>
              <a:rPr lang="en-BW" b="1" dirty="0">
                <a:solidFill>
                  <a:schemeClr val="tx1"/>
                </a:solidFill>
              </a:rPr>
              <a:t>Investment support provided to 1 </a:t>
            </a:r>
          </a:p>
          <a:p>
            <a:pPr algn="ctr"/>
            <a:r>
              <a:rPr lang="en-BW" b="1" dirty="0">
                <a:solidFill>
                  <a:schemeClr val="tx1"/>
                </a:solidFill>
              </a:rPr>
              <a:t>Manufacturer selected through </a:t>
            </a:r>
          </a:p>
          <a:p>
            <a:pPr algn="ctr"/>
            <a:r>
              <a:rPr lang="en-BW" b="1" dirty="0">
                <a:solidFill>
                  <a:schemeClr val="tx1"/>
                </a:solidFill>
              </a:rPr>
              <a:t>the EOI Processes</a:t>
            </a:r>
            <a:endParaRPr lang="en-ZA" b="1" dirty="0">
              <a:solidFill>
                <a:schemeClr val="tx1"/>
              </a:solidFill>
            </a:endParaRPr>
          </a:p>
        </p:txBody>
      </p:sp>
      <p:sp>
        <p:nvSpPr>
          <p:cNvPr id="22" name="TextBox 21">
            <a:extLst>
              <a:ext uri="{FF2B5EF4-FFF2-40B4-BE49-F238E27FC236}">
                <a16:creationId xmlns:a16="http://schemas.microsoft.com/office/drawing/2014/main" id="{6E8DD3BA-0337-40FC-BDEC-3E0DDC7C3B81}"/>
              </a:ext>
            </a:extLst>
          </p:cNvPr>
          <p:cNvSpPr txBox="1"/>
          <p:nvPr/>
        </p:nvSpPr>
        <p:spPr>
          <a:xfrm>
            <a:off x="3491880" y="3318149"/>
            <a:ext cx="243204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ZA" sz="2400" b="1" dirty="0"/>
              <a:t>Africa Medical Supplies Platform</a:t>
            </a:r>
            <a:r>
              <a:rPr lang="en-BW" sz="2400" b="1" dirty="0"/>
              <a:t> </a:t>
            </a:r>
          </a:p>
          <a:p>
            <a:pPr algn="ctr"/>
            <a:r>
              <a:rPr lang="en-BW" sz="2400" b="1" dirty="0"/>
              <a:t>&amp; </a:t>
            </a:r>
          </a:p>
          <a:p>
            <a:pPr algn="ctr"/>
            <a:r>
              <a:rPr lang="en-BW" sz="2400" b="1" dirty="0"/>
              <a:t>AVAT</a:t>
            </a:r>
            <a:endParaRPr lang="en-ZA" sz="2400" b="1" dirty="0"/>
          </a:p>
        </p:txBody>
      </p:sp>
      <p:cxnSp>
        <p:nvCxnSpPr>
          <p:cNvPr id="9" name="Straight Arrow Connector 8">
            <a:extLst>
              <a:ext uri="{FF2B5EF4-FFF2-40B4-BE49-F238E27FC236}">
                <a16:creationId xmlns:a16="http://schemas.microsoft.com/office/drawing/2014/main" id="{0BC2AE93-99D9-4F3B-B958-F23356482672}"/>
              </a:ext>
            </a:extLst>
          </p:cNvPr>
          <p:cNvCxnSpPr/>
          <p:nvPr/>
        </p:nvCxnSpPr>
        <p:spPr>
          <a:xfrm>
            <a:off x="1547664" y="231812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57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p:cNvSpPr/>
          <p:nvPr/>
        </p:nvSpPr>
        <p:spPr>
          <a:xfrm>
            <a:off x="-108520" y="314400"/>
            <a:ext cx="9252520" cy="714107"/>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lgn="ctr" defTabSz="342900" eaLnBrk="1" fontAlgn="auto" hangingPunct="1">
              <a:spcBef>
                <a:spcPts val="0"/>
              </a:spcBef>
              <a:spcAft>
                <a:spcPts val="0"/>
              </a:spcAft>
            </a:pPr>
            <a:r>
              <a:rPr lang="en-US" sz="2400" b="1" dirty="0">
                <a:solidFill>
                  <a:prstClr val="white"/>
                </a:solidFill>
                <a:latin typeface="Calibri" panose="020F0502020204030204"/>
              </a:rPr>
              <a:t>Learnings from the Pharma Initiative</a:t>
            </a:r>
            <a:endParaRPr lang="en-GB" sz="2400" b="1" dirty="0">
              <a:solidFill>
                <a:prstClr val="white"/>
              </a:solidFill>
              <a:latin typeface="Calibri" panose="020F0502020204030204"/>
            </a:endParaRPr>
          </a:p>
        </p:txBody>
      </p:sp>
      <p:sp>
        <p:nvSpPr>
          <p:cNvPr id="5" name="Text Box 199"/>
          <p:cNvSpPr txBox="1"/>
          <p:nvPr/>
        </p:nvSpPr>
        <p:spPr>
          <a:xfrm>
            <a:off x="4137238" y="1690208"/>
            <a:ext cx="4808469" cy="799076"/>
          </a:xfrm>
          <a:prstGeom prst="rect">
            <a:avLst/>
          </a:prstGeom>
          <a:solidFill>
            <a:schemeClr val="lt1"/>
          </a:solidFill>
          <a:ln w="9525">
            <a:solidFill>
              <a:schemeClr val="tx1"/>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900" eaLnBrk="1" fontAlgn="auto" hangingPunct="1">
              <a:lnSpc>
                <a:spcPct val="107000"/>
              </a:lnSpc>
              <a:spcBef>
                <a:spcPts val="0"/>
              </a:spcBef>
              <a:spcAft>
                <a:spcPts val="450"/>
              </a:spcAft>
            </a:pPr>
            <a:r>
              <a:rPr lang="en-US" altLang="en-US" sz="1350" dirty="0">
                <a:solidFill>
                  <a:prstClr val="black"/>
                </a:solidFill>
                <a:latin typeface="Arial" panose="020B0604020202020204" pitchFamily="34" charset="0"/>
                <a:ea typeface="+mn-ea"/>
                <a:cs typeface="Arial" panose="020B0604020202020204" pitchFamily="34" charset="0"/>
              </a:rPr>
              <a:t>Improved business environment due to harmonized pharmaceutical and healthcare regulations on the continental level</a:t>
            </a:r>
          </a:p>
        </p:txBody>
      </p:sp>
      <p:sp>
        <p:nvSpPr>
          <p:cNvPr id="6" name="Triangle 13"/>
          <p:cNvSpPr/>
          <p:nvPr/>
        </p:nvSpPr>
        <p:spPr bwMode="auto">
          <a:xfrm rot="5400000">
            <a:off x="3509734" y="1956717"/>
            <a:ext cx="799075" cy="266060"/>
          </a:xfrm>
          <a:prstGeom prst="triangl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noAutofit/>
          </a:bodyPr>
          <a:lstStyle/>
          <a:p>
            <a:pPr defTabSz="685800" eaLnBrk="1"/>
            <a:endParaRPr lang="en-US" sz="1350" dirty="0">
              <a:ea typeface="Calibri" pitchFamily="34" charset="0"/>
              <a:cs typeface="Calibri" pitchFamily="34" charset="0"/>
            </a:endParaRPr>
          </a:p>
        </p:txBody>
      </p:sp>
      <p:sp>
        <p:nvSpPr>
          <p:cNvPr id="7" name="Rectângulo arredondado 8"/>
          <p:cNvSpPr/>
          <p:nvPr/>
        </p:nvSpPr>
        <p:spPr>
          <a:xfrm rot="5400000">
            <a:off x="1573541" y="407562"/>
            <a:ext cx="799074" cy="3364370"/>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68580" tIns="68580" bIns="68580" rtlCol="0" anchor="ctr">
            <a:noAutofit/>
          </a:bodyPr>
          <a:lstStyle/>
          <a:p>
            <a:pPr algn="ctr" defTabSz="342900" eaLnBrk="1" fontAlgn="auto" hangingPunct="1">
              <a:spcBef>
                <a:spcPts val="0"/>
              </a:spcBef>
              <a:spcAft>
                <a:spcPts val="0"/>
              </a:spcAft>
            </a:pPr>
            <a:r>
              <a:rPr lang="en-US" sz="1500" b="1" dirty="0">
                <a:solidFill>
                  <a:prstClr val="white"/>
                </a:solidFill>
                <a:latin typeface="Arial" panose="020B0604020202020204" pitchFamily="34" charset="0"/>
                <a:ea typeface="DengXian"/>
                <a:cs typeface="Arial" panose="020B0604020202020204" pitchFamily="34" charset="0"/>
              </a:rPr>
              <a:t>Implementation of AMA</a:t>
            </a:r>
            <a:endParaRPr lang="en-GB" sz="1500" dirty="0">
              <a:solidFill>
                <a:prstClr val="white"/>
              </a:solidFill>
              <a:latin typeface="Calibri" panose="020F0502020204030204"/>
              <a:ea typeface="DengXian"/>
            </a:endParaRPr>
          </a:p>
        </p:txBody>
      </p:sp>
      <p:sp>
        <p:nvSpPr>
          <p:cNvPr id="14" name="Text Box 199"/>
          <p:cNvSpPr txBox="1"/>
          <p:nvPr/>
        </p:nvSpPr>
        <p:spPr>
          <a:xfrm>
            <a:off x="4137239" y="2646568"/>
            <a:ext cx="4808469" cy="799076"/>
          </a:xfrm>
          <a:prstGeom prst="rect">
            <a:avLst/>
          </a:prstGeom>
          <a:solidFill>
            <a:schemeClr val="lt1"/>
          </a:solidFill>
          <a:ln w="9525">
            <a:solidFill>
              <a:schemeClr val="tx1"/>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900" eaLnBrk="1" fontAlgn="auto" hangingPunct="1">
              <a:lnSpc>
                <a:spcPct val="107000"/>
              </a:lnSpc>
              <a:spcBef>
                <a:spcPts val="0"/>
              </a:spcBef>
              <a:spcAft>
                <a:spcPts val="450"/>
              </a:spcAft>
            </a:pPr>
            <a:r>
              <a:rPr lang="en-US" altLang="en-US" sz="1350" dirty="0">
                <a:solidFill>
                  <a:prstClr val="black"/>
                </a:solidFill>
                <a:latin typeface="Arial" panose="020B0604020202020204" pitchFamily="34" charset="0"/>
                <a:ea typeface="+mn-ea"/>
                <a:cs typeface="Arial" panose="020B0604020202020204" pitchFamily="34" charset="0"/>
              </a:rPr>
              <a:t>Build healthy generics industry and use it as platform to develop manufacturing experience and train work force for increasingly more complex products</a:t>
            </a:r>
            <a:endParaRPr lang="en-US" sz="1350" dirty="0">
              <a:solidFill>
                <a:prstClr val="black"/>
              </a:solidFill>
              <a:latin typeface="Calibri" panose="020F0502020204030204"/>
              <a:ea typeface="DengXian"/>
              <a:cs typeface="Arial" panose="020B0604020202020204" pitchFamily="34" charset="0"/>
            </a:endParaRPr>
          </a:p>
        </p:txBody>
      </p:sp>
      <p:sp>
        <p:nvSpPr>
          <p:cNvPr id="15" name="Triangle 13"/>
          <p:cNvSpPr/>
          <p:nvPr/>
        </p:nvSpPr>
        <p:spPr bwMode="auto">
          <a:xfrm rot="5400000">
            <a:off x="3509735" y="2913076"/>
            <a:ext cx="799075" cy="266060"/>
          </a:xfrm>
          <a:prstGeom prst="triangl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noAutofit/>
          </a:bodyPr>
          <a:lstStyle/>
          <a:p>
            <a:pPr defTabSz="685800" eaLnBrk="1"/>
            <a:endParaRPr lang="en-US" sz="1350" dirty="0">
              <a:ea typeface="Calibri" pitchFamily="34" charset="0"/>
              <a:cs typeface="Calibri" pitchFamily="34" charset="0"/>
            </a:endParaRPr>
          </a:p>
        </p:txBody>
      </p:sp>
      <p:sp>
        <p:nvSpPr>
          <p:cNvPr id="16" name="Rectângulo arredondado 8"/>
          <p:cNvSpPr/>
          <p:nvPr/>
        </p:nvSpPr>
        <p:spPr>
          <a:xfrm rot="5400000">
            <a:off x="1573541" y="1363921"/>
            <a:ext cx="799074" cy="3364370"/>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68580" tIns="68580" bIns="68580" rtlCol="0" anchor="ctr">
            <a:noAutofit/>
          </a:bodyPr>
          <a:lstStyle/>
          <a:p>
            <a:pPr algn="ctr" defTabSz="342900" eaLnBrk="1" fontAlgn="auto" hangingPunct="1">
              <a:spcBef>
                <a:spcPts val="0"/>
              </a:spcBef>
              <a:spcAft>
                <a:spcPts val="0"/>
              </a:spcAft>
            </a:pPr>
            <a:r>
              <a:rPr lang="en-US" altLang="en-US" sz="1500" b="1" dirty="0">
                <a:solidFill>
                  <a:prstClr val="white"/>
                </a:solidFill>
                <a:latin typeface="Arial" panose="020B0604020202020204" pitchFamily="34" charset="0"/>
                <a:cs typeface="Arial" panose="020B0604020202020204" pitchFamily="34" charset="0"/>
              </a:rPr>
              <a:t>Opportunities in making generics</a:t>
            </a:r>
            <a:endParaRPr lang="en-GB" sz="1500" dirty="0">
              <a:solidFill>
                <a:prstClr val="white"/>
              </a:solidFill>
              <a:latin typeface="Calibri" panose="020F0502020204030204"/>
              <a:ea typeface="DengXian"/>
            </a:endParaRPr>
          </a:p>
        </p:txBody>
      </p:sp>
      <p:sp>
        <p:nvSpPr>
          <p:cNvPr id="17" name="Text Box 199"/>
          <p:cNvSpPr txBox="1"/>
          <p:nvPr/>
        </p:nvSpPr>
        <p:spPr>
          <a:xfrm>
            <a:off x="4137239" y="3602930"/>
            <a:ext cx="4808469" cy="799076"/>
          </a:xfrm>
          <a:prstGeom prst="rect">
            <a:avLst/>
          </a:prstGeom>
          <a:solidFill>
            <a:schemeClr val="lt1"/>
          </a:solidFill>
          <a:ln w="9525">
            <a:solidFill>
              <a:schemeClr val="tx1"/>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900" eaLnBrk="1" fontAlgn="auto" hangingPunct="1">
              <a:lnSpc>
                <a:spcPct val="107000"/>
              </a:lnSpc>
              <a:spcBef>
                <a:spcPts val="0"/>
              </a:spcBef>
              <a:spcAft>
                <a:spcPts val="450"/>
              </a:spcAft>
            </a:pPr>
            <a:r>
              <a:rPr lang="en-US" sz="1350" dirty="0">
                <a:solidFill>
                  <a:prstClr val="black"/>
                </a:solidFill>
                <a:latin typeface="Arial" panose="020B0604020202020204" pitchFamily="34" charset="0"/>
                <a:ea typeface="+mn-ea"/>
                <a:cs typeface="Arial" panose="020B0604020202020204" pitchFamily="34" charset="0"/>
              </a:rPr>
              <a:t>The need for  doing healthcare  differently based on  realistic and doable parameters and regional approach</a:t>
            </a:r>
            <a:endParaRPr lang="en-US" sz="1350" dirty="0">
              <a:solidFill>
                <a:prstClr val="black"/>
              </a:solidFill>
              <a:latin typeface="Calibri" panose="020F0502020204030204"/>
              <a:ea typeface="DengXian"/>
              <a:cs typeface="Arial" panose="020B0604020202020204" pitchFamily="34" charset="0"/>
            </a:endParaRPr>
          </a:p>
        </p:txBody>
      </p:sp>
      <p:sp>
        <p:nvSpPr>
          <p:cNvPr id="18" name="Triangle 13"/>
          <p:cNvSpPr/>
          <p:nvPr/>
        </p:nvSpPr>
        <p:spPr bwMode="auto">
          <a:xfrm rot="5400000">
            <a:off x="3509735" y="3869439"/>
            <a:ext cx="799075" cy="266060"/>
          </a:xfrm>
          <a:prstGeom prst="triangl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noAutofit/>
          </a:bodyPr>
          <a:lstStyle/>
          <a:p>
            <a:pPr defTabSz="685800" eaLnBrk="1"/>
            <a:endParaRPr lang="en-US" sz="1350" dirty="0">
              <a:ea typeface="Calibri" pitchFamily="34" charset="0"/>
              <a:cs typeface="Calibri" pitchFamily="34" charset="0"/>
            </a:endParaRPr>
          </a:p>
        </p:txBody>
      </p:sp>
      <p:sp>
        <p:nvSpPr>
          <p:cNvPr id="19" name="Rectângulo arredondado 8"/>
          <p:cNvSpPr/>
          <p:nvPr/>
        </p:nvSpPr>
        <p:spPr>
          <a:xfrm rot="5400000">
            <a:off x="1573541" y="2320284"/>
            <a:ext cx="799074" cy="3364370"/>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68580" tIns="68580" bIns="68580" rtlCol="0" anchor="ctr">
            <a:noAutofit/>
          </a:bodyPr>
          <a:lstStyle/>
          <a:p>
            <a:pPr algn="ctr" defTabSz="342900" eaLnBrk="1" fontAlgn="auto" hangingPunct="1">
              <a:spcBef>
                <a:spcPts val="0"/>
              </a:spcBef>
              <a:spcAft>
                <a:spcPts val="0"/>
              </a:spcAft>
            </a:pPr>
            <a:r>
              <a:rPr lang="en-US" sz="1500" b="1" dirty="0">
                <a:solidFill>
                  <a:prstClr val="white"/>
                </a:solidFill>
                <a:latin typeface="Arial" panose="020B0604020202020204" pitchFamily="34" charset="0"/>
                <a:ea typeface="DengXian"/>
                <a:cs typeface="Arial" panose="020B0604020202020204" pitchFamily="34" charset="0"/>
              </a:rPr>
              <a:t>Imperative to do Health  Differently</a:t>
            </a:r>
            <a:endParaRPr lang="en-GB" sz="1500" dirty="0">
              <a:solidFill>
                <a:prstClr val="white"/>
              </a:solidFill>
              <a:latin typeface="Calibri" panose="020F0502020204030204"/>
              <a:ea typeface="DengXian"/>
            </a:endParaRPr>
          </a:p>
        </p:txBody>
      </p:sp>
      <p:sp>
        <p:nvSpPr>
          <p:cNvPr id="20" name="Text Box 199"/>
          <p:cNvSpPr txBox="1"/>
          <p:nvPr/>
        </p:nvSpPr>
        <p:spPr>
          <a:xfrm>
            <a:off x="4137239" y="4559292"/>
            <a:ext cx="4808469" cy="799076"/>
          </a:xfrm>
          <a:prstGeom prst="rect">
            <a:avLst/>
          </a:prstGeom>
          <a:solidFill>
            <a:schemeClr val="lt1"/>
          </a:solidFill>
          <a:ln w="9525">
            <a:solidFill>
              <a:schemeClr val="tx1"/>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900" eaLnBrk="1" fontAlgn="auto" hangingPunct="1">
              <a:lnSpc>
                <a:spcPct val="107000"/>
              </a:lnSpc>
              <a:spcBef>
                <a:spcPts val="0"/>
              </a:spcBef>
              <a:spcAft>
                <a:spcPts val="450"/>
              </a:spcAft>
            </a:pPr>
            <a:r>
              <a:rPr lang="en-US" altLang="en-US" sz="1350" dirty="0">
                <a:solidFill>
                  <a:prstClr val="black"/>
                </a:solidFill>
                <a:latin typeface="Arial" panose="020B0604020202020204" pitchFamily="34" charset="0"/>
                <a:ea typeface="+mn-ea"/>
                <a:cs typeface="Arial" panose="020B0604020202020204" pitchFamily="34" charset="0"/>
              </a:rPr>
              <a:t>Leveraging on AfCFTA to improve trade-facilitation measures to ensure merchandise trade  is safe and seamless and  competitive</a:t>
            </a:r>
          </a:p>
        </p:txBody>
      </p:sp>
      <p:sp>
        <p:nvSpPr>
          <p:cNvPr id="21" name="Triangle 13"/>
          <p:cNvSpPr/>
          <p:nvPr/>
        </p:nvSpPr>
        <p:spPr bwMode="auto">
          <a:xfrm rot="5400000">
            <a:off x="3485532" y="4801600"/>
            <a:ext cx="847480" cy="266062"/>
          </a:xfrm>
          <a:prstGeom prst="triangl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noAutofit/>
          </a:bodyPr>
          <a:lstStyle/>
          <a:p>
            <a:pPr defTabSz="685800" eaLnBrk="1"/>
            <a:endParaRPr lang="en-US" sz="1350" dirty="0">
              <a:ea typeface="Calibri" pitchFamily="34" charset="0"/>
              <a:cs typeface="Calibri" pitchFamily="34" charset="0"/>
            </a:endParaRPr>
          </a:p>
        </p:txBody>
      </p:sp>
      <p:sp>
        <p:nvSpPr>
          <p:cNvPr id="22" name="Rectângulo arredondado 8"/>
          <p:cNvSpPr/>
          <p:nvPr/>
        </p:nvSpPr>
        <p:spPr>
          <a:xfrm rot="5400000">
            <a:off x="1491716" y="3198337"/>
            <a:ext cx="847480" cy="3364370"/>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68580" tIns="68580" bIns="68580" rtlCol="0" anchor="ctr">
            <a:noAutofit/>
          </a:bodyPr>
          <a:lstStyle/>
          <a:p>
            <a:pPr algn="ctr" defTabSz="342900" eaLnBrk="1" fontAlgn="auto" hangingPunct="1">
              <a:spcBef>
                <a:spcPts val="0"/>
              </a:spcBef>
              <a:spcAft>
                <a:spcPts val="0"/>
              </a:spcAft>
            </a:pPr>
            <a:r>
              <a:rPr lang="en-US" sz="1500" b="1" dirty="0">
                <a:solidFill>
                  <a:prstClr val="white"/>
                </a:solidFill>
                <a:latin typeface="Arial" panose="020B0604020202020204" pitchFamily="34" charset="0"/>
                <a:ea typeface="DengXian"/>
                <a:cs typeface="Arial" panose="020B0604020202020204" pitchFamily="34" charset="0"/>
              </a:rPr>
              <a:t>AfCFTA</a:t>
            </a:r>
            <a:endParaRPr lang="en-GB" sz="1500" dirty="0">
              <a:solidFill>
                <a:prstClr val="white"/>
              </a:solidFill>
              <a:latin typeface="Calibri" panose="020F0502020204030204"/>
              <a:ea typeface="DengXian"/>
            </a:endParaRPr>
          </a:p>
        </p:txBody>
      </p:sp>
      <p:sp>
        <p:nvSpPr>
          <p:cNvPr id="23" name="Oval 22"/>
          <p:cNvSpPr/>
          <p:nvPr/>
        </p:nvSpPr>
        <p:spPr>
          <a:xfrm>
            <a:off x="152740" y="1587511"/>
            <a:ext cx="291728" cy="26959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b="1" dirty="0">
                <a:solidFill>
                  <a:prstClr val="white"/>
                </a:solidFill>
                <a:latin typeface="Calibri" panose="020F0502020204030204"/>
              </a:rPr>
              <a:t>1</a:t>
            </a:r>
          </a:p>
        </p:txBody>
      </p:sp>
      <p:sp>
        <p:nvSpPr>
          <p:cNvPr id="24" name="Oval 23"/>
          <p:cNvSpPr/>
          <p:nvPr/>
        </p:nvSpPr>
        <p:spPr>
          <a:xfrm>
            <a:off x="178783" y="2544007"/>
            <a:ext cx="291728" cy="26959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b="1" dirty="0">
                <a:solidFill>
                  <a:prstClr val="white"/>
                </a:solidFill>
                <a:latin typeface="Calibri" panose="020F0502020204030204"/>
              </a:rPr>
              <a:t>2</a:t>
            </a:r>
          </a:p>
        </p:txBody>
      </p:sp>
      <p:sp>
        <p:nvSpPr>
          <p:cNvPr id="25" name="Oval 24"/>
          <p:cNvSpPr/>
          <p:nvPr/>
        </p:nvSpPr>
        <p:spPr>
          <a:xfrm>
            <a:off x="178783" y="3496573"/>
            <a:ext cx="291728" cy="26959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b="1" dirty="0">
                <a:solidFill>
                  <a:prstClr val="white"/>
                </a:solidFill>
                <a:latin typeface="Calibri" panose="020F0502020204030204"/>
              </a:rPr>
              <a:t>3</a:t>
            </a:r>
          </a:p>
        </p:txBody>
      </p:sp>
      <p:sp>
        <p:nvSpPr>
          <p:cNvPr id="26" name="Oval 25"/>
          <p:cNvSpPr/>
          <p:nvPr/>
        </p:nvSpPr>
        <p:spPr>
          <a:xfrm>
            <a:off x="178783" y="4456782"/>
            <a:ext cx="291728" cy="26959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b="1" dirty="0">
                <a:solidFill>
                  <a:prstClr val="white"/>
                </a:solidFill>
                <a:latin typeface="Calibri" panose="020F0502020204030204"/>
              </a:rPr>
              <a:t>4</a:t>
            </a:r>
          </a:p>
        </p:txBody>
      </p:sp>
      <p:sp>
        <p:nvSpPr>
          <p:cNvPr id="27" name="Rectângulo arredondado 8">
            <a:extLst>
              <a:ext uri="{FF2B5EF4-FFF2-40B4-BE49-F238E27FC236}">
                <a16:creationId xmlns:a16="http://schemas.microsoft.com/office/drawing/2014/main" id="{68AF936B-892C-4996-BFDB-56C9459CB3BF}"/>
              </a:ext>
            </a:extLst>
          </p:cNvPr>
          <p:cNvSpPr/>
          <p:nvPr/>
        </p:nvSpPr>
        <p:spPr>
          <a:xfrm rot="5400000" flipH="1">
            <a:off x="1491716" y="4198217"/>
            <a:ext cx="847480" cy="3364369"/>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68580" tIns="68580" bIns="68580" rtlCol="0" anchor="ctr">
            <a:noAutofit/>
          </a:bodyPr>
          <a:lstStyle/>
          <a:p>
            <a:pPr algn="ctr" defTabSz="342900" eaLnBrk="1" fontAlgn="auto" hangingPunct="1">
              <a:spcBef>
                <a:spcPts val="0"/>
              </a:spcBef>
              <a:spcAft>
                <a:spcPts val="0"/>
              </a:spcAft>
            </a:pPr>
            <a:r>
              <a:rPr lang="en-US" sz="1500" b="1" dirty="0">
                <a:solidFill>
                  <a:prstClr val="white"/>
                </a:solidFill>
                <a:latin typeface="Arial" panose="020B0604020202020204" pitchFamily="34" charset="0"/>
                <a:ea typeface="DengXian"/>
                <a:cs typeface="Arial" panose="020B0604020202020204" pitchFamily="34" charset="0"/>
              </a:rPr>
              <a:t>Partnerships</a:t>
            </a:r>
            <a:endParaRPr lang="en-GB" sz="1500" dirty="0">
              <a:solidFill>
                <a:prstClr val="white"/>
              </a:solidFill>
              <a:latin typeface="Calibri" panose="020F0502020204030204"/>
              <a:ea typeface="DengXian"/>
            </a:endParaRPr>
          </a:p>
        </p:txBody>
      </p:sp>
      <p:sp>
        <p:nvSpPr>
          <p:cNvPr id="28" name="Text Box 199">
            <a:extLst>
              <a:ext uri="{FF2B5EF4-FFF2-40B4-BE49-F238E27FC236}">
                <a16:creationId xmlns:a16="http://schemas.microsoft.com/office/drawing/2014/main" id="{9E7A5DA5-48C3-4CAF-AF53-2C03D18FAD74}"/>
              </a:ext>
            </a:extLst>
          </p:cNvPr>
          <p:cNvSpPr txBox="1"/>
          <p:nvPr/>
        </p:nvSpPr>
        <p:spPr>
          <a:xfrm>
            <a:off x="4137238" y="5480863"/>
            <a:ext cx="4808469" cy="799076"/>
          </a:xfrm>
          <a:prstGeom prst="rect">
            <a:avLst/>
          </a:prstGeom>
          <a:solidFill>
            <a:schemeClr val="lt1"/>
          </a:solidFill>
          <a:ln w="9525">
            <a:solidFill>
              <a:schemeClr val="tx1"/>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900" eaLnBrk="1" fontAlgn="auto" hangingPunct="1">
              <a:lnSpc>
                <a:spcPct val="107000"/>
              </a:lnSpc>
              <a:spcBef>
                <a:spcPts val="0"/>
              </a:spcBef>
              <a:spcAft>
                <a:spcPts val="450"/>
              </a:spcAft>
            </a:pPr>
            <a:r>
              <a:rPr lang="en-US" altLang="en-US" sz="1350" dirty="0">
                <a:solidFill>
                  <a:prstClr val="black"/>
                </a:solidFill>
                <a:latin typeface="Arial" panose="020B0604020202020204" pitchFamily="34" charset="0"/>
                <a:ea typeface="+mn-ea"/>
                <a:cs typeface="Arial" panose="020B0604020202020204" pitchFamily="34" charset="0"/>
              </a:rPr>
              <a:t>Private Sector should explore value chain business opportunities whilst Public Sector  continue to  reduce the cost of doing business</a:t>
            </a:r>
          </a:p>
        </p:txBody>
      </p:sp>
      <p:sp>
        <p:nvSpPr>
          <p:cNvPr id="29" name="Triangle 13">
            <a:extLst>
              <a:ext uri="{FF2B5EF4-FFF2-40B4-BE49-F238E27FC236}">
                <a16:creationId xmlns:a16="http://schemas.microsoft.com/office/drawing/2014/main" id="{DE0E0DC8-1A4F-40CB-B2C9-EE422C8F0956}"/>
              </a:ext>
            </a:extLst>
          </p:cNvPr>
          <p:cNvSpPr/>
          <p:nvPr/>
        </p:nvSpPr>
        <p:spPr bwMode="auto">
          <a:xfrm rot="5400000">
            <a:off x="3443699" y="5866842"/>
            <a:ext cx="847480" cy="266062"/>
          </a:xfrm>
          <a:prstGeom prst="triangl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noAutofit/>
          </a:bodyPr>
          <a:lstStyle/>
          <a:p>
            <a:pPr defTabSz="685800" eaLnBrk="1"/>
            <a:endParaRPr lang="en-US" sz="1350" dirty="0">
              <a:ea typeface="Calibri" pitchFamily="34" charset="0"/>
              <a:cs typeface="Calibri" pitchFamily="34" charset="0"/>
            </a:endParaRPr>
          </a:p>
        </p:txBody>
      </p:sp>
      <p:sp>
        <p:nvSpPr>
          <p:cNvPr id="30" name="Oval 29">
            <a:extLst>
              <a:ext uri="{FF2B5EF4-FFF2-40B4-BE49-F238E27FC236}">
                <a16:creationId xmlns:a16="http://schemas.microsoft.com/office/drawing/2014/main" id="{859EDF5A-829D-427E-8B33-6F87C0D83D8C}"/>
              </a:ext>
            </a:extLst>
          </p:cNvPr>
          <p:cNvSpPr/>
          <p:nvPr/>
        </p:nvSpPr>
        <p:spPr>
          <a:xfrm>
            <a:off x="233271" y="5458642"/>
            <a:ext cx="291728" cy="26959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b="1" dirty="0">
                <a:solidFill>
                  <a:prstClr val="white"/>
                </a:solidFill>
                <a:latin typeface="Calibri" panose="020F0502020204030204"/>
              </a:rPr>
              <a:t>5</a:t>
            </a:r>
          </a:p>
        </p:txBody>
      </p:sp>
    </p:spTree>
    <p:extLst>
      <p:ext uri="{BB962C8B-B14F-4D97-AF65-F5344CB8AC3E}">
        <p14:creationId xmlns:p14="http://schemas.microsoft.com/office/powerpoint/2010/main" val="304169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0" y="41560"/>
            <a:ext cx="9144000" cy="64698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altLang="en-US" sz="2600" dirty="0">
                <a:solidFill>
                  <a:srgbClr val="FFFFFF"/>
                </a:solidFill>
                <a:latin typeface="Arial" panose="020B0604020202020204" pitchFamily="34" charset="0"/>
                <a:cs typeface="Arial" panose="020B0604020202020204" pitchFamily="34" charset="0"/>
                <a:sym typeface="Lato" pitchFamily="34" charset="0"/>
              </a:rPr>
              <a:t>West Africa AfCFTA-anchored Pharma Initiative Launch</a:t>
            </a:r>
            <a:endParaRPr lang="en-GB" sz="2600" b="1" i="0" dirty="0">
              <a:latin typeface="Century Gothic" panose="020B0502020202020204" pitchFamily="34" charset="0"/>
            </a:endParaRPr>
          </a:p>
        </p:txBody>
      </p:sp>
      <p:graphicFrame>
        <p:nvGraphicFramePr>
          <p:cNvPr id="6" name="Diagramme 3">
            <a:extLst>
              <a:ext uri="{FF2B5EF4-FFF2-40B4-BE49-F238E27FC236}">
                <a16:creationId xmlns:a16="http://schemas.microsoft.com/office/drawing/2014/main" id="{043A9216-EEC2-F144-B5C3-3182452CC7D5}"/>
              </a:ext>
            </a:extLst>
          </p:cNvPr>
          <p:cNvGraphicFramePr/>
          <p:nvPr>
            <p:extLst>
              <p:ext uri="{D42A27DB-BD31-4B8C-83A1-F6EECF244321}">
                <p14:modId xmlns:p14="http://schemas.microsoft.com/office/powerpoint/2010/main" val="642470193"/>
              </p:ext>
            </p:extLst>
          </p:nvPr>
        </p:nvGraphicFramePr>
        <p:xfrm>
          <a:off x="738234" y="548680"/>
          <a:ext cx="76675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838819"/>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D6D194BCE4BA4A92B2A852D517E666" ma:contentTypeVersion="14" ma:contentTypeDescription="Create a new document." ma:contentTypeScope="" ma:versionID="aa4f739a282c1df6e4f7a5ab77e98741">
  <xsd:schema xmlns:xsd="http://www.w3.org/2001/XMLSchema" xmlns:xs="http://www.w3.org/2001/XMLSchema" xmlns:p="http://schemas.microsoft.com/office/2006/metadata/properties" xmlns:ns3="5ee44128-3d50-4b9c-aa09-37e8fa8fd955" xmlns:ns4="8dc1d2c1-2c17-48d1-98f5-1d9c4aad5262" targetNamespace="http://schemas.microsoft.com/office/2006/metadata/properties" ma:root="true" ma:fieldsID="c4a243e51ff9845c15b6cb8b3368f6c9" ns3:_="" ns4:_="">
    <xsd:import namespace="5ee44128-3d50-4b9c-aa09-37e8fa8fd955"/>
    <xsd:import namespace="8dc1d2c1-2c17-48d1-98f5-1d9c4aad526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44128-3d50-4b9c-aa09-37e8fa8fd9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c1d2c1-2c17-48d1-98f5-1d9c4aad52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C7A3D5-4320-4483-9833-0E3CC4574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44128-3d50-4b9c-aa09-37e8fa8fd955"/>
    <ds:schemaRef ds:uri="8dc1d2c1-2c17-48d1-98f5-1d9c4aad5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FFEF57-1C01-4098-B3AE-535CCD5F501E}">
  <ds:schemaRefs>
    <ds:schemaRef ds:uri="http://schemas.microsoft.com/sharepoint/v3/contenttype/forms"/>
  </ds:schemaRefs>
</ds:datastoreItem>
</file>

<file path=customXml/itemProps3.xml><?xml version="1.0" encoding="utf-8"?>
<ds:datastoreItem xmlns:ds="http://schemas.openxmlformats.org/officeDocument/2006/customXml" ds:itemID="{DF5FB964-BDD1-4964-9A87-1ED91110F6E0}">
  <ds:schemaRefs>
    <ds:schemaRef ds:uri="8dc1d2c1-2c17-48d1-98f5-1d9c4aad5262"/>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5ee44128-3d50-4b9c-aa09-37e8fa8fd9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36213</TotalTime>
  <Words>1309</Words>
  <Application>Microsoft Office PowerPoint</Application>
  <PresentationFormat>On-screen Show (4:3)</PresentationFormat>
  <Paragraphs>156</Paragraphs>
  <Slides>10</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Adobe Gothic Std B</vt:lpstr>
      <vt:lpstr>Helvetica Neue</vt:lpstr>
      <vt:lpstr>Arial</vt:lpstr>
      <vt:lpstr>Calibri</vt:lpstr>
      <vt:lpstr>Calibri Light</vt:lpstr>
      <vt:lpstr>Century Gothic</vt:lpstr>
      <vt:lpstr>Helvetica</vt:lpstr>
      <vt:lpstr>Lucida Sans</vt:lpstr>
      <vt:lpstr>Times New Roman</vt:lpstr>
      <vt:lpstr>Wingdings</vt:lpstr>
      <vt:lpstr>Office Theme</vt:lpstr>
      <vt:lpstr>1_Office Theme</vt:lpstr>
      <vt:lpstr>2_Office Theme</vt:lpstr>
      <vt:lpstr>Doing Health Differently in Africa: AfCFTA-anchored Pharma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Afework Temtime</dc:creator>
  <cp:lastModifiedBy>Jane Karonga</cp:lastModifiedBy>
  <cp:revision>1399</cp:revision>
  <cp:lastPrinted>2019-11-22T07:19:26Z</cp:lastPrinted>
  <dcterms:modified xsi:type="dcterms:W3CDTF">2021-09-20T11:17:37Z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0x0101000CD6D194BCE4BA4A92B2A852D517E666</vt:lpwstr>
  </property>
</Properties>
</file>