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9" r:id="rId2"/>
    <p:sldId id="7857" r:id="rId3"/>
    <p:sldId id="7837" r:id="rId4"/>
    <p:sldId id="7767" r:id="rId5"/>
    <p:sldId id="284" r:id="rId6"/>
    <p:sldId id="7858" r:id="rId7"/>
    <p:sldId id="7771" r:id="rId8"/>
    <p:sldId id="7773" r:id="rId9"/>
    <p:sldId id="7859" r:id="rId10"/>
    <p:sldId id="7860" r:id="rId11"/>
    <p:sldId id="258" r:id="rId12"/>
  </p:sldIdLst>
  <p:sldSz cx="12192000" cy="6858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4" autoAdjust="0"/>
    <p:restoredTop sz="94660"/>
  </p:normalViewPr>
  <p:slideViewPr>
    <p:cSldViewPr snapToGrid="0">
      <p:cViewPr varScale="1">
        <p:scale>
          <a:sx n="114" d="100"/>
          <a:sy n="114" d="100"/>
        </p:scale>
        <p:origin x="870" y="84"/>
      </p:cViewPr>
      <p:guideLst/>
    </p:cSldViewPr>
  </p:slideViewPr>
  <p:notesTextViewPr>
    <p:cViewPr>
      <p:scale>
        <a:sx n="1" d="1"/>
        <a:sy n="1" d="1"/>
      </p:scale>
      <p:origin x="0" y="0"/>
    </p:cViewPr>
  </p:notesTextViewPr>
  <p:sorterViewPr>
    <p:cViewPr>
      <p:scale>
        <a:sx n="20" d="100"/>
        <a:sy n="20" d="100"/>
      </p:scale>
      <p:origin x="0" y="-6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E2513-BFC2-8A42-9A06-90A9B0F46938}" type="doc">
      <dgm:prSet loTypeId="urn:microsoft.com/office/officeart/2009/3/layout/CircleRelationship" loCatId="list" qsTypeId="urn:microsoft.com/office/officeart/2005/8/quickstyle/simple1" qsCatId="simple" csTypeId="urn:microsoft.com/office/officeart/2005/8/colors/colorful3" csCatId="colorful" phldr="1"/>
      <dgm:spPr/>
      <dgm:t>
        <a:bodyPr/>
        <a:lstStyle/>
        <a:p>
          <a:endParaRPr lang="en-US"/>
        </a:p>
      </dgm:t>
    </dgm:pt>
    <dgm:pt modelId="{759EE6E0-7E3E-F145-832F-600A018AA4BC}">
      <dgm:prSet phldrT="[Text]" custT="1"/>
      <dgm:spPr>
        <a:xfrm>
          <a:off x="3070073" y="1674367"/>
          <a:ext cx="1285315" cy="1285315"/>
        </a:xfrm>
        <a:solidFill>
          <a:srgbClr val="F5821E">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800">
              <a:solidFill>
                <a:srgbClr val="FFFFFF"/>
              </a:solidFill>
              <a:latin typeface="Arial" panose="020B0604020202020204" pitchFamily="34" charset="0"/>
              <a:ea typeface="+mn-ea"/>
              <a:cs typeface="Arial" panose="020B0604020202020204" pitchFamily="34" charset="0"/>
            </a:rPr>
            <a:t>COVID-19</a:t>
          </a:r>
          <a:endParaRPr lang="en-US" sz="3200" dirty="0">
            <a:solidFill>
              <a:srgbClr val="FFFFFF"/>
            </a:solidFill>
            <a:latin typeface="Arial" panose="020B0604020202020204" pitchFamily="34" charset="0"/>
            <a:ea typeface="+mn-ea"/>
            <a:cs typeface="Arial" panose="020B0604020202020204" pitchFamily="34" charset="0"/>
          </a:endParaRPr>
        </a:p>
      </dgm:t>
    </dgm:pt>
    <dgm:pt modelId="{A4D0DB84-95E0-0048-A1D8-CCD80F23037B}" type="parTrans" cxnId="{2E2421CA-6FB7-3D45-A9E7-C31B14A34A11}">
      <dgm:prSet/>
      <dgm:spPr/>
      <dgm:t>
        <a:bodyPr/>
        <a:lstStyle/>
        <a:p>
          <a:endParaRPr lang="en-US"/>
        </a:p>
      </dgm:t>
    </dgm:pt>
    <dgm:pt modelId="{9C3E25BC-FF8F-FF4D-B324-A6B54405E7FF}" type="sibTrans" cxnId="{2E2421CA-6FB7-3D45-A9E7-C31B14A34A11}">
      <dgm:prSet/>
      <dgm:spPr/>
      <dgm:t>
        <a:bodyPr/>
        <a:lstStyle/>
        <a:p>
          <a:endParaRPr lang="en-US"/>
        </a:p>
      </dgm:t>
    </dgm:pt>
    <dgm:pt modelId="{7FAFE8D1-E94F-054F-BDF9-A23BFF1B71B1}">
      <dgm:prSet phldrT="[Text]" custT="1"/>
      <dgm:spPr>
        <a:xfrm>
          <a:off x="3134339" y="3211"/>
          <a:ext cx="1156784" cy="1156784"/>
        </a:xfrm>
        <a:solidFill>
          <a:srgbClr val="E12D6E">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1600" dirty="0">
              <a:solidFill>
                <a:schemeClr val="bg1"/>
              </a:solidFill>
              <a:latin typeface="Arial" panose="020B0604020202020204" pitchFamily="34" charset="0"/>
              <a:cs typeface="Arial" panose="020B0604020202020204" pitchFamily="34" charset="0"/>
            </a:rPr>
            <a:t>The rapid spread of the COVID-19 virus is expected to result in a health crisis which will cause an economic crisis resulting in a societal crisis</a:t>
          </a:r>
        </a:p>
      </dgm:t>
    </dgm:pt>
    <dgm:pt modelId="{740F1062-723B-6341-8097-CFFCBD80C73C}" type="parTrans" cxnId="{464ADF98-6A2C-9A4B-ACA7-3D7EC1475801}">
      <dgm:prSet/>
      <dgm:spPr>
        <a:xfrm rot="16200000">
          <a:off x="3576423" y="1206393"/>
          <a:ext cx="272616" cy="437007"/>
        </a:xfrm>
        <a:prstGeom prst="rightArrow">
          <a:avLst>
            <a:gd name="adj1" fmla="val 60000"/>
            <a:gd name="adj2" fmla="val 50000"/>
          </a:avLst>
        </a:prstGeom>
        <a:solidFill>
          <a:srgbClr val="E12D6E">
            <a:hueOff val="0"/>
            <a:satOff val="0"/>
            <a:lumOff val="0"/>
            <a:alphaOff val="0"/>
          </a:srgbClr>
        </a:solidFill>
        <a:ln>
          <a:noFill/>
        </a:ln>
        <a:effectLst/>
      </dgm:spPr>
      <dgm:t>
        <a:bodyPr/>
        <a:lstStyle/>
        <a:p>
          <a:pPr>
            <a:buNone/>
          </a:pPr>
          <a:endParaRPr lang="en-US">
            <a:solidFill>
              <a:srgbClr val="FFFFFF"/>
            </a:solidFill>
            <a:latin typeface="MTN Brighter Sans Light"/>
            <a:ea typeface="+mn-ea"/>
            <a:cs typeface="+mn-cs"/>
          </a:endParaRPr>
        </a:p>
      </dgm:t>
    </dgm:pt>
    <dgm:pt modelId="{24881781-16BF-C642-9AE2-222A2A7CE227}" type="sibTrans" cxnId="{464ADF98-6A2C-9A4B-ACA7-3D7EC1475801}">
      <dgm:prSet/>
      <dgm:spPr/>
      <dgm:t>
        <a:bodyPr/>
        <a:lstStyle/>
        <a:p>
          <a:endParaRPr lang="en-US"/>
        </a:p>
      </dgm:t>
    </dgm:pt>
    <dgm:pt modelId="{74D5EB07-05BA-4944-B3CC-C50BFAF79A7B}">
      <dgm:prSet custT="1"/>
      <dgm:spPr/>
      <dgm:t>
        <a:bodyPr/>
        <a:lstStyle/>
        <a:p>
          <a:pPr>
            <a:buNone/>
          </a:pPr>
          <a:r>
            <a:rPr lang="en-US" sz="1600" dirty="0">
              <a:solidFill>
                <a:schemeClr val="bg1"/>
              </a:solidFill>
              <a:latin typeface="Arial" panose="020B0604020202020204" pitchFamily="34" charset="0"/>
              <a:cs typeface="Arial" panose="020B0604020202020204" pitchFamily="34" charset="0"/>
            </a:rPr>
            <a:t>There are now more than  300,000 infections across the continent.</a:t>
          </a:r>
        </a:p>
        <a:p>
          <a:pPr>
            <a:buFont typeface="Arial" pitchFamily="34" charset="0"/>
            <a:buChar char="•"/>
          </a:pPr>
          <a:endParaRPr lang="en-US" sz="1000" dirty="0">
            <a:solidFill>
              <a:schemeClr val="bg1"/>
            </a:solidFill>
            <a:latin typeface="Arial" panose="020B0604020202020204" pitchFamily="34" charset="0"/>
            <a:cs typeface="Arial" panose="020B0604020202020204" pitchFamily="34" charset="0"/>
          </a:endParaRPr>
        </a:p>
        <a:p>
          <a:pPr>
            <a:buFont typeface="Arial" pitchFamily="34" charset="0"/>
            <a:buChar char="•"/>
          </a:pPr>
          <a:r>
            <a:rPr lang="en-US" sz="1600" dirty="0">
              <a:solidFill>
                <a:schemeClr val="bg1"/>
              </a:solidFill>
              <a:latin typeface="Arial" panose="020B0604020202020204" pitchFamily="34" charset="0"/>
              <a:cs typeface="Arial" panose="020B0604020202020204" pitchFamily="34" charset="0"/>
            </a:rPr>
            <a:t>Africa is already experiencing the overwhelming economic &amp; social impact of responding to the virus. </a:t>
          </a:r>
          <a:endParaRPr kumimoji="0" lang="en-US" sz="1600" b="0" i="0" u="none" strike="noStrike"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dgm:t>
    </dgm:pt>
    <dgm:pt modelId="{4EE162D0-A02F-E441-8D64-524367147AA8}" type="parTrans" cxnId="{C74F6ACE-9C60-3447-9D7F-59B19E573861}">
      <dgm:prSet/>
      <dgm:spPr/>
      <dgm:t>
        <a:bodyPr/>
        <a:lstStyle/>
        <a:p>
          <a:endParaRPr lang="en-US"/>
        </a:p>
      </dgm:t>
    </dgm:pt>
    <dgm:pt modelId="{B9B7D474-A756-A542-8483-0F18BB41014D}" type="sibTrans" cxnId="{C74F6ACE-9C60-3447-9D7F-59B19E573861}">
      <dgm:prSet/>
      <dgm:spPr/>
      <dgm:t>
        <a:bodyPr/>
        <a:lstStyle/>
        <a:p>
          <a:endParaRPr lang="en-US"/>
        </a:p>
      </dgm:t>
    </dgm:pt>
    <dgm:pt modelId="{85B4FCF9-027D-BC42-922F-FE824980C6E2}" type="pres">
      <dgm:prSet presAssocID="{909E2513-BFC2-8A42-9A06-90A9B0F46938}" presName="Name0" presStyleCnt="0">
        <dgm:presLayoutVars>
          <dgm:chMax val="1"/>
          <dgm:chPref val="1"/>
        </dgm:presLayoutVars>
      </dgm:prSet>
      <dgm:spPr/>
    </dgm:pt>
    <dgm:pt modelId="{90A83EF1-FCFA-D24F-8EC7-A380FCE4EC93}" type="pres">
      <dgm:prSet presAssocID="{759EE6E0-7E3E-F145-832F-600A018AA4BC}" presName="Parent" presStyleLbl="node0" presStyleIdx="0" presStyleCnt="1" custLinFactNeighborX="6799" custLinFactNeighborY="-1020">
        <dgm:presLayoutVars>
          <dgm:chMax val="5"/>
          <dgm:chPref val="5"/>
        </dgm:presLayoutVars>
      </dgm:prSet>
      <dgm:spPr/>
    </dgm:pt>
    <dgm:pt modelId="{6FA76885-F62E-2649-A175-FC781C5BF95A}" type="pres">
      <dgm:prSet presAssocID="{759EE6E0-7E3E-F145-832F-600A018AA4BC}" presName="Accent1" presStyleLbl="node1" presStyleIdx="0" presStyleCnt="13"/>
      <dgm:spPr/>
    </dgm:pt>
    <dgm:pt modelId="{D75357D1-FDA3-FA47-9EA7-ACA71C7AD9B6}" type="pres">
      <dgm:prSet presAssocID="{759EE6E0-7E3E-F145-832F-600A018AA4BC}" presName="Accent2" presStyleLbl="node1" presStyleIdx="1" presStyleCnt="13"/>
      <dgm:spPr/>
    </dgm:pt>
    <dgm:pt modelId="{D2C80915-F20D-3B43-92E4-F07BBA217F35}" type="pres">
      <dgm:prSet presAssocID="{759EE6E0-7E3E-F145-832F-600A018AA4BC}" presName="Accent3" presStyleLbl="node1" presStyleIdx="2" presStyleCnt="13"/>
      <dgm:spPr/>
    </dgm:pt>
    <dgm:pt modelId="{F9773510-28D6-E74C-89E0-D30ED02474AD}" type="pres">
      <dgm:prSet presAssocID="{759EE6E0-7E3E-F145-832F-600A018AA4BC}" presName="Accent4" presStyleLbl="node1" presStyleIdx="3" presStyleCnt="13"/>
      <dgm:spPr/>
    </dgm:pt>
    <dgm:pt modelId="{7265AF3E-46F6-2840-B7C0-2BF287856E7D}" type="pres">
      <dgm:prSet presAssocID="{759EE6E0-7E3E-F145-832F-600A018AA4BC}" presName="Accent5" presStyleLbl="node1" presStyleIdx="4" presStyleCnt="13"/>
      <dgm:spPr/>
    </dgm:pt>
    <dgm:pt modelId="{004B2AF1-99EC-BD44-9D49-C8FCB3C6DC2F}" type="pres">
      <dgm:prSet presAssocID="{759EE6E0-7E3E-F145-832F-600A018AA4BC}" presName="Accent6" presStyleLbl="node1" presStyleIdx="5" presStyleCnt="13"/>
      <dgm:spPr/>
    </dgm:pt>
    <dgm:pt modelId="{E7638743-3252-1042-BA36-D597776C1E86}" type="pres">
      <dgm:prSet presAssocID="{7FAFE8D1-E94F-054F-BDF9-A23BFF1B71B1}" presName="Child1" presStyleLbl="node1" presStyleIdx="6" presStyleCnt="13" custScaleX="237496" custScaleY="233296" custLinFactNeighborX="-47147" custLinFactNeighborY="-89253">
        <dgm:presLayoutVars>
          <dgm:chMax val="0"/>
          <dgm:chPref val="0"/>
        </dgm:presLayoutVars>
      </dgm:prSet>
      <dgm:spPr/>
    </dgm:pt>
    <dgm:pt modelId="{8617FFD2-6022-6A49-A6FC-E3102E25FF2F}" type="pres">
      <dgm:prSet presAssocID="{7FAFE8D1-E94F-054F-BDF9-A23BFF1B71B1}" presName="Accent7" presStyleCnt="0"/>
      <dgm:spPr/>
    </dgm:pt>
    <dgm:pt modelId="{24DEE6A6-B1E0-0A44-A709-B1C9F4B3D5A4}" type="pres">
      <dgm:prSet presAssocID="{7FAFE8D1-E94F-054F-BDF9-A23BFF1B71B1}" presName="AccentHold1" presStyleLbl="node1" presStyleIdx="7" presStyleCnt="13"/>
      <dgm:spPr/>
    </dgm:pt>
    <dgm:pt modelId="{7AC9DE53-C2C9-1C4E-ACDD-C2E852946C4F}" type="pres">
      <dgm:prSet presAssocID="{7FAFE8D1-E94F-054F-BDF9-A23BFF1B71B1}" presName="Accent8" presStyleCnt="0"/>
      <dgm:spPr/>
    </dgm:pt>
    <dgm:pt modelId="{BE56867D-AB00-E141-AAFF-EFA5F7EA334A}" type="pres">
      <dgm:prSet presAssocID="{7FAFE8D1-E94F-054F-BDF9-A23BFF1B71B1}" presName="AccentHold2" presStyleLbl="node1" presStyleIdx="8" presStyleCnt="13"/>
      <dgm:spPr/>
    </dgm:pt>
    <dgm:pt modelId="{092EB37E-4F25-CE48-BDC0-D98221CD42D3}" type="pres">
      <dgm:prSet presAssocID="{74D5EB07-05BA-4944-B3CC-C50BFAF79A7B}" presName="Child2" presStyleLbl="node1" presStyleIdx="9" presStyleCnt="13" custScaleX="254769" custScaleY="261831" custLinFactNeighborX="9682" custLinFactNeighborY="23244">
        <dgm:presLayoutVars>
          <dgm:chMax val="0"/>
          <dgm:chPref val="0"/>
        </dgm:presLayoutVars>
      </dgm:prSet>
      <dgm:spPr/>
    </dgm:pt>
    <dgm:pt modelId="{10593D7A-33CE-854B-B525-B25DB011DB42}" type="pres">
      <dgm:prSet presAssocID="{74D5EB07-05BA-4944-B3CC-C50BFAF79A7B}" presName="Accent9" presStyleCnt="0"/>
      <dgm:spPr/>
    </dgm:pt>
    <dgm:pt modelId="{2FEF2166-B1F8-F842-946A-7D14B86F6FD3}" type="pres">
      <dgm:prSet presAssocID="{74D5EB07-05BA-4944-B3CC-C50BFAF79A7B}" presName="AccentHold1" presStyleLbl="node1" presStyleIdx="10" presStyleCnt="13" custLinFactY="-20659" custLinFactNeighborX="-50435" custLinFactNeighborY="-100000"/>
      <dgm:spPr/>
    </dgm:pt>
    <dgm:pt modelId="{840449C9-AFBE-6D48-878D-284664353D7A}" type="pres">
      <dgm:prSet presAssocID="{74D5EB07-05BA-4944-B3CC-C50BFAF79A7B}" presName="Accent10" presStyleCnt="0"/>
      <dgm:spPr/>
    </dgm:pt>
    <dgm:pt modelId="{BDF123BB-01FB-9B40-BF49-E81574D0DB5A}" type="pres">
      <dgm:prSet presAssocID="{74D5EB07-05BA-4944-B3CC-C50BFAF79A7B}" presName="AccentHold2" presStyleLbl="node1" presStyleIdx="11" presStyleCnt="13"/>
      <dgm:spPr/>
    </dgm:pt>
    <dgm:pt modelId="{0582C40B-51CF-7947-B2B5-45C759574170}" type="pres">
      <dgm:prSet presAssocID="{74D5EB07-05BA-4944-B3CC-C50BFAF79A7B}" presName="Accent11" presStyleCnt="0"/>
      <dgm:spPr/>
    </dgm:pt>
    <dgm:pt modelId="{1F3F0E4A-52CA-3C49-9D96-C09489A27FBD}" type="pres">
      <dgm:prSet presAssocID="{74D5EB07-05BA-4944-B3CC-C50BFAF79A7B}" presName="AccentHold3" presStyleLbl="node1" presStyleIdx="12" presStyleCnt="13"/>
      <dgm:spPr/>
    </dgm:pt>
  </dgm:ptLst>
  <dgm:cxnLst>
    <dgm:cxn modelId="{7D7B3C0A-61F9-7143-AA7F-BB5DEF5E7089}" type="presOf" srcId="{759EE6E0-7E3E-F145-832F-600A018AA4BC}" destId="{90A83EF1-FCFA-D24F-8EC7-A380FCE4EC93}" srcOrd="0" destOrd="0" presId="urn:microsoft.com/office/officeart/2009/3/layout/CircleRelationship"/>
    <dgm:cxn modelId="{2C37E338-170E-1F4C-A7FD-6E489AB74769}" type="presOf" srcId="{909E2513-BFC2-8A42-9A06-90A9B0F46938}" destId="{85B4FCF9-027D-BC42-922F-FE824980C6E2}" srcOrd="0" destOrd="0" presId="urn:microsoft.com/office/officeart/2009/3/layout/CircleRelationship"/>
    <dgm:cxn modelId="{E2D3F740-5CA7-3642-8A5E-2B6660A2148F}" type="presOf" srcId="{7FAFE8D1-E94F-054F-BDF9-A23BFF1B71B1}" destId="{E7638743-3252-1042-BA36-D597776C1E86}" srcOrd="0" destOrd="0" presId="urn:microsoft.com/office/officeart/2009/3/layout/CircleRelationship"/>
    <dgm:cxn modelId="{FCC76D74-F003-1145-956F-96583B846F30}" type="presOf" srcId="{74D5EB07-05BA-4944-B3CC-C50BFAF79A7B}" destId="{092EB37E-4F25-CE48-BDC0-D98221CD42D3}" srcOrd="0" destOrd="0" presId="urn:microsoft.com/office/officeart/2009/3/layout/CircleRelationship"/>
    <dgm:cxn modelId="{464ADF98-6A2C-9A4B-ACA7-3D7EC1475801}" srcId="{759EE6E0-7E3E-F145-832F-600A018AA4BC}" destId="{7FAFE8D1-E94F-054F-BDF9-A23BFF1B71B1}" srcOrd="0" destOrd="0" parTransId="{740F1062-723B-6341-8097-CFFCBD80C73C}" sibTransId="{24881781-16BF-C642-9AE2-222A2A7CE227}"/>
    <dgm:cxn modelId="{2E2421CA-6FB7-3D45-A9E7-C31B14A34A11}" srcId="{909E2513-BFC2-8A42-9A06-90A9B0F46938}" destId="{759EE6E0-7E3E-F145-832F-600A018AA4BC}" srcOrd="0" destOrd="0" parTransId="{A4D0DB84-95E0-0048-A1D8-CCD80F23037B}" sibTransId="{9C3E25BC-FF8F-FF4D-B324-A6B54405E7FF}"/>
    <dgm:cxn modelId="{C74F6ACE-9C60-3447-9D7F-59B19E573861}" srcId="{759EE6E0-7E3E-F145-832F-600A018AA4BC}" destId="{74D5EB07-05BA-4944-B3CC-C50BFAF79A7B}" srcOrd="1" destOrd="0" parTransId="{4EE162D0-A02F-E441-8D64-524367147AA8}" sibTransId="{B9B7D474-A756-A542-8483-0F18BB41014D}"/>
    <dgm:cxn modelId="{8C491B44-0E85-674F-ACAE-38B0FF1E4CD0}" type="presParOf" srcId="{85B4FCF9-027D-BC42-922F-FE824980C6E2}" destId="{90A83EF1-FCFA-D24F-8EC7-A380FCE4EC93}" srcOrd="0" destOrd="0" presId="urn:microsoft.com/office/officeart/2009/3/layout/CircleRelationship"/>
    <dgm:cxn modelId="{D805AAB3-9A91-D043-A07A-785769AAC2C0}" type="presParOf" srcId="{85B4FCF9-027D-BC42-922F-FE824980C6E2}" destId="{6FA76885-F62E-2649-A175-FC781C5BF95A}" srcOrd="1" destOrd="0" presId="urn:microsoft.com/office/officeart/2009/3/layout/CircleRelationship"/>
    <dgm:cxn modelId="{ECECB774-8F25-DF48-B6DE-383364EA2565}" type="presParOf" srcId="{85B4FCF9-027D-BC42-922F-FE824980C6E2}" destId="{D75357D1-FDA3-FA47-9EA7-ACA71C7AD9B6}" srcOrd="2" destOrd="0" presId="urn:microsoft.com/office/officeart/2009/3/layout/CircleRelationship"/>
    <dgm:cxn modelId="{EB5060D6-A906-3B42-856D-6A0733A8EE83}" type="presParOf" srcId="{85B4FCF9-027D-BC42-922F-FE824980C6E2}" destId="{D2C80915-F20D-3B43-92E4-F07BBA217F35}" srcOrd="3" destOrd="0" presId="urn:microsoft.com/office/officeart/2009/3/layout/CircleRelationship"/>
    <dgm:cxn modelId="{74DD7CB7-B33E-E742-8185-E12778982324}" type="presParOf" srcId="{85B4FCF9-027D-BC42-922F-FE824980C6E2}" destId="{F9773510-28D6-E74C-89E0-D30ED02474AD}" srcOrd="4" destOrd="0" presId="urn:microsoft.com/office/officeart/2009/3/layout/CircleRelationship"/>
    <dgm:cxn modelId="{90B30EDC-D671-AF41-840E-C6A12D7A6137}" type="presParOf" srcId="{85B4FCF9-027D-BC42-922F-FE824980C6E2}" destId="{7265AF3E-46F6-2840-B7C0-2BF287856E7D}" srcOrd="5" destOrd="0" presId="urn:microsoft.com/office/officeart/2009/3/layout/CircleRelationship"/>
    <dgm:cxn modelId="{BC9A1624-F02E-E847-9E84-C5F38C13A833}" type="presParOf" srcId="{85B4FCF9-027D-BC42-922F-FE824980C6E2}" destId="{004B2AF1-99EC-BD44-9D49-C8FCB3C6DC2F}" srcOrd="6" destOrd="0" presId="urn:microsoft.com/office/officeart/2009/3/layout/CircleRelationship"/>
    <dgm:cxn modelId="{56941D75-6737-8D42-8F3F-C57CD0DBEBC5}" type="presParOf" srcId="{85B4FCF9-027D-BC42-922F-FE824980C6E2}" destId="{E7638743-3252-1042-BA36-D597776C1E86}" srcOrd="7" destOrd="0" presId="urn:microsoft.com/office/officeart/2009/3/layout/CircleRelationship"/>
    <dgm:cxn modelId="{8D9D1369-61FB-D94A-8FA7-8170652F13BE}" type="presParOf" srcId="{85B4FCF9-027D-BC42-922F-FE824980C6E2}" destId="{8617FFD2-6022-6A49-A6FC-E3102E25FF2F}" srcOrd="8" destOrd="0" presId="urn:microsoft.com/office/officeart/2009/3/layout/CircleRelationship"/>
    <dgm:cxn modelId="{21444E5A-68B3-7C41-81AC-F5680C810C70}" type="presParOf" srcId="{8617FFD2-6022-6A49-A6FC-E3102E25FF2F}" destId="{24DEE6A6-B1E0-0A44-A709-B1C9F4B3D5A4}" srcOrd="0" destOrd="0" presId="urn:microsoft.com/office/officeart/2009/3/layout/CircleRelationship"/>
    <dgm:cxn modelId="{A04AB118-A9AE-B648-B617-1218E8C73081}" type="presParOf" srcId="{85B4FCF9-027D-BC42-922F-FE824980C6E2}" destId="{7AC9DE53-C2C9-1C4E-ACDD-C2E852946C4F}" srcOrd="9" destOrd="0" presId="urn:microsoft.com/office/officeart/2009/3/layout/CircleRelationship"/>
    <dgm:cxn modelId="{F16CE9B7-69EE-B94F-A741-16EEE4F50757}" type="presParOf" srcId="{7AC9DE53-C2C9-1C4E-ACDD-C2E852946C4F}" destId="{BE56867D-AB00-E141-AAFF-EFA5F7EA334A}" srcOrd="0" destOrd="0" presId="urn:microsoft.com/office/officeart/2009/3/layout/CircleRelationship"/>
    <dgm:cxn modelId="{31D872AD-85F9-7443-B7C8-99315A5D4FB6}" type="presParOf" srcId="{85B4FCF9-027D-BC42-922F-FE824980C6E2}" destId="{092EB37E-4F25-CE48-BDC0-D98221CD42D3}" srcOrd="10" destOrd="0" presId="urn:microsoft.com/office/officeart/2009/3/layout/CircleRelationship"/>
    <dgm:cxn modelId="{8C383C2B-929B-6C43-9FC5-DA17D3FC176C}" type="presParOf" srcId="{85B4FCF9-027D-BC42-922F-FE824980C6E2}" destId="{10593D7A-33CE-854B-B525-B25DB011DB42}" srcOrd="11" destOrd="0" presId="urn:microsoft.com/office/officeart/2009/3/layout/CircleRelationship"/>
    <dgm:cxn modelId="{5F3C57F6-9C5C-E243-BDA3-22B133800298}" type="presParOf" srcId="{10593D7A-33CE-854B-B525-B25DB011DB42}" destId="{2FEF2166-B1F8-F842-946A-7D14B86F6FD3}" srcOrd="0" destOrd="0" presId="urn:microsoft.com/office/officeart/2009/3/layout/CircleRelationship"/>
    <dgm:cxn modelId="{AE760DF8-79C8-BA4B-9625-F44903A8199A}" type="presParOf" srcId="{85B4FCF9-027D-BC42-922F-FE824980C6E2}" destId="{840449C9-AFBE-6D48-878D-284664353D7A}" srcOrd="12" destOrd="0" presId="urn:microsoft.com/office/officeart/2009/3/layout/CircleRelationship"/>
    <dgm:cxn modelId="{EFCD6396-AB13-BF4B-AA07-6CBC1B33BAEA}" type="presParOf" srcId="{840449C9-AFBE-6D48-878D-284664353D7A}" destId="{BDF123BB-01FB-9B40-BF49-E81574D0DB5A}" srcOrd="0" destOrd="0" presId="urn:microsoft.com/office/officeart/2009/3/layout/CircleRelationship"/>
    <dgm:cxn modelId="{90E70A51-F8A7-9D47-8D40-876323782E2E}" type="presParOf" srcId="{85B4FCF9-027D-BC42-922F-FE824980C6E2}" destId="{0582C40B-51CF-7947-B2B5-45C759574170}" srcOrd="13" destOrd="0" presId="urn:microsoft.com/office/officeart/2009/3/layout/CircleRelationship"/>
    <dgm:cxn modelId="{AB93107E-26D9-6841-AA46-ECB8B0CA86FA}" type="presParOf" srcId="{0582C40B-51CF-7947-B2B5-45C759574170}" destId="{1F3F0E4A-52CA-3C49-9D96-C09489A27FBD}"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EB7C3-771C-4D74-A0E9-21BD983394D3}"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n-US"/>
        </a:p>
      </dgm:t>
    </dgm:pt>
    <dgm:pt modelId="{910441C7-4114-45AA-B893-C8EF1AAF476E}">
      <dgm:prSet phldrT="[Text]" custT="1"/>
      <dgm:spPr>
        <a:xfrm>
          <a:off x="918540" y="325702"/>
          <a:ext cx="8127756" cy="1121943"/>
        </a:xfrm>
      </dgm:spPr>
      <dgm:t>
        <a:bodyPr/>
        <a:lstStyle/>
        <a:p>
          <a:pPr>
            <a:buNone/>
          </a:pPr>
          <a:r>
            <a:rPr lang="en-US" sz="1600" b="1" kern="1200">
              <a:latin typeface="+mn-lt"/>
              <a:ea typeface="+mn-ea"/>
              <a:cs typeface="+mn-cs"/>
            </a:rPr>
            <a:t>Platform – </a:t>
          </a:r>
          <a:r>
            <a:rPr lang="en-US" sz="1600" b="0" kern="1200">
              <a:latin typeface="+mn-lt"/>
              <a:ea typeface="+mn-ea"/>
              <a:cs typeface="+mn-cs"/>
            </a:rPr>
            <a:t>Communication and Information for action. Supports the broadest information gathering and communication  </a:t>
          </a:r>
          <a:endParaRPr lang="en-US" sz="1600" b="0" i="0" kern="1200" dirty="0">
            <a:effectLst>
              <a:outerShdw blurRad="38100" dist="38100" dir="2700000" algn="tl">
                <a:srgbClr val="000000">
                  <a:alpha val="43137"/>
                </a:srgbClr>
              </a:outerShdw>
            </a:effectLst>
            <a:latin typeface="+mn-lt"/>
            <a:ea typeface="+mn-ea"/>
            <a:cs typeface="Arial" panose="020B0604020202020204" pitchFamily="34" charset="0"/>
          </a:endParaRPr>
        </a:p>
      </dgm:t>
    </dgm:pt>
    <dgm:pt modelId="{805F4C10-5F95-4FAD-89AA-EF6B4614A3C7}" type="sibTrans" cxnId="{34DE3B1F-0C21-4ABE-A41A-64DD45F7CC1C}">
      <dgm:prSet/>
      <dgm:spPr>
        <a:xfrm>
          <a:off x="-6499246" y="-1092140"/>
          <a:ext cx="7813820" cy="7813820"/>
        </a:xfrm>
      </dgm:spPr>
      <dgm:t>
        <a:bodyPr/>
        <a:lstStyle/>
        <a:p>
          <a:endParaRPr lang="en-US" sz="1600">
            <a:solidFill>
              <a:schemeClr val="tx1"/>
            </a:solidFill>
            <a:latin typeface="+mn-lt"/>
            <a:cs typeface="Arial" panose="020B0604020202020204" pitchFamily="34" charset="0"/>
          </a:endParaRPr>
        </a:p>
      </dgm:t>
    </dgm:pt>
    <dgm:pt modelId="{9240099A-66C4-41FE-AA6E-0B7C3E0D5595}" type="parTrans" cxnId="{34DE3B1F-0C21-4ABE-A41A-64DD45F7CC1C}">
      <dgm:prSet/>
      <dgm:spPr/>
      <dgm:t>
        <a:bodyPr/>
        <a:lstStyle/>
        <a:p>
          <a:endParaRPr lang="en-US" sz="1600">
            <a:solidFill>
              <a:schemeClr val="tx1"/>
            </a:solidFill>
            <a:latin typeface="+mn-lt"/>
            <a:cs typeface="Arial" panose="020B0604020202020204" pitchFamily="34" charset="0"/>
          </a:endParaRPr>
        </a:p>
      </dgm:t>
    </dgm:pt>
    <dgm:pt modelId="{5CBC386A-0148-42D4-BB44-6EEFA3CC3088}">
      <dgm:prSet custT="1"/>
      <dgm:spPr>
        <a:xfrm>
          <a:off x="1422106" y="1675903"/>
          <a:ext cx="7632740" cy="1102311"/>
        </a:xfrm>
      </dgm:spPr>
      <dgm:t>
        <a:bodyPr/>
        <a:lstStyle/>
        <a:p>
          <a:pPr>
            <a:buSzPts val="1400"/>
            <a:buFont typeface="+mj-lt"/>
            <a:buNone/>
          </a:pPr>
          <a:r>
            <a:rPr lang="en-US" sz="1600" b="1" dirty="0">
              <a:latin typeface="+mn-lt"/>
              <a:ea typeface="+mn-ea"/>
              <a:cs typeface="+mn-cs"/>
            </a:rPr>
            <a:t>Communication – </a:t>
          </a:r>
          <a:r>
            <a:rPr lang="en-US" sz="1600" dirty="0">
              <a:latin typeface="+mn-lt"/>
              <a:ea typeface="+mn-ea"/>
              <a:cs typeface="+mn-cs"/>
            </a:rPr>
            <a:t>Targeted communication via USSD and IVR menu for health &amp; other information</a:t>
          </a:r>
          <a:endParaRPr lang="en-US" sz="1600" b="0" i="0" dirty="0">
            <a:effectLst>
              <a:outerShdw blurRad="38100" dist="38100" dir="2700000" algn="tl">
                <a:srgbClr val="000000">
                  <a:alpha val="43137"/>
                </a:srgbClr>
              </a:outerShdw>
            </a:effectLst>
            <a:latin typeface="+mn-lt"/>
            <a:ea typeface="+mn-ea"/>
            <a:cs typeface="Arial" panose="020B0604020202020204" pitchFamily="34" charset="0"/>
          </a:endParaRPr>
        </a:p>
      </dgm:t>
    </dgm:pt>
    <dgm:pt modelId="{8EA3B0AA-562D-426C-A438-D3C042C17F69}" type="sibTrans" cxnId="{C549B33B-E3A8-4DB2-9C3F-9B6A80682C24}">
      <dgm:prSet/>
      <dgm:spPr/>
      <dgm:t>
        <a:bodyPr/>
        <a:lstStyle/>
        <a:p>
          <a:endParaRPr lang="en-US" sz="1600">
            <a:solidFill>
              <a:schemeClr val="tx1"/>
            </a:solidFill>
            <a:latin typeface="+mn-lt"/>
          </a:endParaRPr>
        </a:p>
      </dgm:t>
    </dgm:pt>
    <dgm:pt modelId="{FABB8586-C62D-4204-A8F0-5ED6550E1BFE}" type="parTrans" cxnId="{C549B33B-E3A8-4DB2-9C3F-9B6A80682C24}">
      <dgm:prSet/>
      <dgm:spPr/>
      <dgm:t>
        <a:bodyPr/>
        <a:lstStyle/>
        <a:p>
          <a:endParaRPr lang="en-US" sz="1600">
            <a:solidFill>
              <a:schemeClr val="tx1"/>
            </a:solidFill>
            <a:latin typeface="+mn-lt"/>
          </a:endParaRPr>
        </a:p>
      </dgm:t>
    </dgm:pt>
    <dgm:pt modelId="{27925595-E066-4AE0-8CE1-B52810D9618B}">
      <dgm:prSet custT="1"/>
      <dgm:spPr>
        <a:xfrm>
          <a:off x="1362809" y="3013577"/>
          <a:ext cx="7632740" cy="1118647"/>
        </a:xfrm>
      </dgm:spPr>
      <dgm:t>
        <a:bodyPr/>
        <a:lstStyle/>
        <a:p>
          <a:pPr>
            <a:buNone/>
          </a:pPr>
          <a:r>
            <a:rPr lang="en-US" sz="1600" b="1" dirty="0">
              <a:latin typeface="+mn-lt"/>
              <a:ea typeface="+mn-ea"/>
              <a:cs typeface="+mn-cs"/>
            </a:rPr>
            <a:t>Information</a:t>
          </a:r>
          <a:r>
            <a:rPr lang="en-US" sz="1600" dirty="0">
              <a:latin typeface="+mn-lt"/>
              <a:ea typeface="+mn-ea"/>
              <a:cs typeface="+mn-cs"/>
            </a:rPr>
            <a:t>: Information gathering, both broadband online from social media, as well as narrowband from Mobile USSD &amp;IVR</a:t>
          </a:r>
          <a:endParaRPr lang="en-US" sz="1600" b="0" i="0" dirty="0">
            <a:effectLst>
              <a:outerShdw blurRad="38100" dist="38100" dir="2700000" algn="tl">
                <a:srgbClr val="000000">
                  <a:alpha val="43137"/>
                </a:srgbClr>
              </a:outerShdw>
            </a:effectLst>
            <a:latin typeface="+mn-lt"/>
            <a:ea typeface="+mn-ea"/>
            <a:cs typeface="Arial" panose="020B0604020202020204" pitchFamily="34" charset="0"/>
          </a:endParaRPr>
        </a:p>
      </dgm:t>
    </dgm:pt>
    <dgm:pt modelId="{DB5C0806-3118-43FD-A9AF-B49507B60FC0}" type="sibTrans" cxnId="{D08BEFA4-1E08-4120-A17B-3FCF24527103}">
      <dgm:prSet/>
      <dgm:spPr/>
      <dgm:t>
        <a:bodyPr/>
        <a:lstStyle/>
        <a:p>
          <a:endParaRPr lang="en-US" sz="1600">
            <a:solidFill>
              <a:schemeClr val="tx1"/>
            </a:solidFill>
            <a:latin typeface="+mn-lt"/>
          </a:endParaRPr>
        </a:p>
      </dgm:t>
    </dgm:pt>
    <dgm:pt modelId="{D0449A5F-FC70-42E9-8735-6F52A9DE48FF}" type="parTrans" cxnId="{D08BEFA4-1E08-4120-A17B-3FCF24527103}">
      <dgm:prSet/>
      <dgm:spPr/>
      <dgm:t>
        <a:bodyPr/>
        <a:lstStyle/>
        <a:p>
          <a:endParaRPr lang="en-US" sz="1600">
            <a:solidFill>
              <a:schemeClr val="tx1"/>
            </a:solidFill>
            <a:latin typeface="+mn-lt"/>
          </a:endParaRPr>
        </a:p>
      </dgm:t>
    </dgm:pt>
    <dgm:pt modelId="{C6E57D1E-A9F0-4594-B957-A4019758809F}">
      <dgm:prSet custT="1"/>
      <dgm:spPr>
        <a:xfrm>
          <a:off x="859265" y="4357110"/>
          <a:ext cx="8127756" cy="1111546"/>
        </a:xfrm>
      </dgm:spPr>
      <dgm:t>
        <a:bodyPr/>
        <a:lstStyle/>
        <a:p>
          <a:pPr>
            <a:buNone/>
          </a:pPr>
          <a:r>
            <a:rPr lang="en-US" sz="1600" b="1" dirty="0">
              <a:latin typeface="+mn-lt"/>
              <a:ea typeface="+mn-ea"/>
              <a:cs typeface="+mn-cs"/>
            </a:rPr>
            <a:t>Decision Making: </a:t>
          </a:r>
          <a:r>
            <a:rPr lang="en-US" sz="1600" b="0" dirty="0">
              <a:latin typeface="+mn-lt"/>
              <a:ea typeface="+mn-ea"/>
              <a:cs typeface="+mn-cs"/>
            </a:rPr>
            <a:t>Analysis and recommendation tool for </a:t>
          </a:r>
          <a:r>
            <a:rPr lang="en-US" sz="1600" b="1" dirty="0">
              <a:latin typeface="+mn-lt"/>
              <a:ea typeface="+mn-ea"/>
              <a:cs typeface="+mn-cs"/>
            </a:rPr>
            <a:t>government taskforces on Covid-19, inter-ministerial bodies</a:t>
          </a:r>
          <a:r>
            <a:rPr lang="en-US" sz="1600" b="0" dirty="0">
              <a:latin typeface="+mn-lt"/>
              <a:ea typeface="+mn-ea"/>
              <a:cs typeface="+mn-cs"/>
            </a:rPr>
            <a:t>, regional organizations and authorized PPP's.</a:t>
          </a:r>
          <a:endParaRPr lang="en-US" sz="1600" b="0" dirty="0">
            <a:effectLst>
              <a:outerShdw blurRad="38100" dist="38100" dir="2700000" algn="tl">
                <a:srgbClr val="000000">
                  <a:alpha val="43137"/>
                </a:srgbClr>
              </a:outerShdw>
            </a:effectLst>
            <a:latin typeface="+mn-lt"/>
            <a:ea typeface="+mn-ea"/>
            <a:cs typeface="+mn-cs"/>
          </a:endParaRPr>
        </a:p>
      </dgm:t>
    </dgm:pt>
    <dgm:pt modelId="{3D2A7A2E-2C4B-45F9-9A72-F5E53528125E}" type="parTrans" cxnId="{C980F60C-96AF-4BAF-8AD9-E091B522F38D}">
      <dgm:prSet/>
      <dgm:spPr/>
      <dgm:t>
        <a:bodyPr/>
        <a:lstStyle/>
        <a:p>
          <a:endParaRPr lang="en-US" sz="1600">
            <a:solidFill>
              <a:schemeClr val="tx1"/>
            </a:solidFill>
            <a:latin typeface="+mn-lt"/>
          </a:endParaRPr>
        </a:p>
      </dgm:t>
    </dgm:pt>
    <dgm:pt modelId="{ACCEEFB0-48DE-41E4-9D9F-CB0B401CC0DC}" type="sibTrans" cxnId="{C980F60C-96AF-4BAF-8AD9-E091B522F38D}">
      <dgm:prSet/>
      <dgm:spPr/>
      <dgm:t>
        <a:bodyPr/>
        <a:lstStyle/>
        <a:p>
          <a:endParaRPr lang="en-US" sz="1600">
            <a:solidFill>
              <a:schemeClr val="tx1"/>
            </a:solidFill>
            <a:latin typeface="+mn-lt"/>
          </a:endParaRPr>
        </a:p>
      </dgm:t>
    </dgm:pt>
    <dgm:pt modelId="{4E64691D-93C9-4907-AC3D-A691F4EF9E50}" type="pres">
      <dgm:prSet presAssocID="{729EB7C3-771C-4D74-A0E9-21BD983394D3}" presName="Name0" presStyleCnt="0">
        <dgm:presLayoutVars>
          <dgm:chMax val="7"/>
          <dgm:chPref val="7"/>
          <dgm:dir/>
        </dgm:presLayoutVars>
      </dgm:prSet>
      <dgm:spPr/>
    </dgm:pt>
    <dgm:pt modelId="{B8C6B14C-5668-40FE-97F7-B9ED4DC77EDB}" type="pres">
      <dgm:prSet presAssocID="{729EB7C3-771C-4D74-A0E9-21BD983394D3}" presName="Name1" presStyleCnt="0"/>
      <dgm:spPr/>
    </dgm:pt>
    <dgm:pt modelId="{E762AFF4-E5CD-4520-A203-4256F4F55EEC}" type="pres">
      <dgm:prSet presAssocID="{729EB7C3-771C-4D74-A0E9-21BD983394D3}" presName="cycle" presStyleCnt="0"/>
      <dgm:spPr/>
    </dgm:pt>
    <dgm:pt modelId="{7DACB55C-D866-4F4B-AA7B-1560E157B077}" type="pres">
      <dgm:prSet presAssocID="{729EB7C3-771C-4D74-A0E9-21BD983394D3}" presName="srcNode" presStyleLbl="node1" presStyleIdx="0" presStyleCnt="4"/>
      <dgm:spPr/>
    </dgm:pt>
    <dgm:pt modelId="{069DEC6C-B93E-4A12-966D-91C14ABB5051}" type="pres">
      <dgm:prSet presAssocID="{729EB7C3-771C-4D74-A0E9-21BD983394D3}" presName="conn" presStyleLbl="parChTrans1D2" presStyleIdx="0" presStyleCnt="1" custLinFactNeighborX="-1729" custLinFactNeighborY="-1128"/>
      <dgm:spPr>
        <a:prstGeom prst="blockArc">
          <a:avLst>
            <a:gd name="adj1" fmla="val 18900000"/>
            <a:gd name="adj2" fmla="val 2700000"/>
            <a:gd name="adj3" fmla="val 276"/>
          </a:avLst>
        </a:prstGeom>
      </dgm:spPr>
    </dgm:pt>
    <dgm:pt modelId="{93FA3C30-4C71-4AA6-A130-E29646AF678F}" type="pres">
      <dgm:prSet presAssocID="{729EB7C3-771C-4D74-A0E9-21BD983394D3}" presName="extraNode" presStyleLbl="node1" presStyleIdx="0" presStyleCnt="4"/>
      <dgm:spPr/>
    </dgm:pt>
    <dgm:pt modelId="{6C22B5DE-E338-413B-B8B7-6BF6E068330E}" type="pres">
      <dgm:prSet presAssocID="{729EB7C3-771C-4D74-A0E9-21BD983394D3}" presName="dstNode" presStyleLbl="node1" presStyleIdx="0" presStyleCnt="4"/>
      <dgm:spPr/>
    </dgm:pt>
    <dgm:pt modelId="{80950D50-BA2D-48F0-84AE-55F5B62AB597}" type="pres">
      <dgm:prSet presAssocID="{910441C7-4114-45AA-B893-C8EF1AAF476E}" presName="text_1" presStyleLbl="node1" presStyleIdx="0" presStyleCnt="4" custScaleX="96669" custScaleY="125614" custLinFactNeighborX="705" custLinFactNeighborY="-701">
        <dgm:presLayoutVars>
          <dgm:bulletEnabled val="1"/>
        </dgm:presLayoutVars>
      </dgm:prSet>
      <dgm:spPr>
        <a:prstGeom prst="rect">
          <a:avLst/>
        </a:prstGeom>
      </dgm:spPr>
    </dgm:pt>
    <dgm:pt modelId="{21FB2B5B-8BCF-47D9-928D-16458A6B02AE}" type="pres">
      <dgm:prSet presAssocID="{910441C7-4114-45AA-B893-C8EF1AAF476E}" presName="accent_1" presStyleCnt="0"/>
      <dgm:spPr/>
    </dgm:pt>
    <dgm:pt modelId="{491E5E70-F04C-43C4-8C6D-07CCE0DB2E37}" type="pres">
      <dgm:prSet presAssocID="{910441C7-4114-45AA-B893-C8EF1AAF476E}" presName="accentRepeatNode" presStyleLbl="solidFgAcc1" presStyleIdx="0" presStyleCnt="4"/>
      <dgm:spPr>
        <a:xfrm>
          <a:off x="161003" y="334705"/>
          <a:ext cx="1116458" cy="1116458"/>
        </a:xfrm>
        <a:prstGeom prst="ellipse">
          <a:avLst/>
        </a:prstGeom>
      </dgm:spPr>
    </dgm:pt>
    <dgm:pt modelId="{D3258B00-C6D3-E342-92F5-4D65FC13BCD8}" type="pres">
      <dgm:prSet presAssocID="{27925595-E066-4AE0-8CE1-B52810D9618B}" presName="text_2" presStyleLbl="node1" presStyleIdx="1" presStyleCnt="4">
        <dgm:presLayoutVars>
          <dgm:bulletEnabled val="1"/>
        </dgm:presLayoutVars>
      </dgm:prSet>
      <dgm:spPr>
        <a:prstGeom prst="rect">
          <a:avLst/>
        </a:prstGeom>
      </dgm:spPr>
    </dgm:pt>
    <dgm:pt modelId="{538FA355-43C7-7F47-A7E0-8CA9AEF624CC}" type="pres">
      <dgm:prSet presAssocID="{27925595-E066-4AE0-8CE1-B52810D9618B}" presName="accent_2" presStyleCnt="0"/>
      <dgm:spPr/>
    </dgm:pt>
    <dgm:pt modelId="{700A4BF6-F75B-4B45-9395-E77C39BA793F}" type="pres">
      <dgm:prSet presAssocID="{27925595-E066-4AE0-8CE1-B52810D9618B}" presName="accentRepeatNode" presStyleLbl="solidFgAcc1" presStyleIdx="1" presStyleCnt="4"/>
      <dgm:spPr>
        <a:xfrm>
          <a:off x="673076" y="3014671"/>
          <a:ext cx="1116458" cy="1116458"/>
        </a:xfrm>
        <a:prstGeom prst="ellipse">
          <a:avLst/>
        </a:prstGeom>
      </dgm:spPr>
    </dgm:pt>
    <dgm:pt modelId="{FF566DEC-6828-C740-AF70-EA720B3DD0A6}" type="pres">
      <dgm:prSet presAssocID="{5CBC386A-0148-42D4-BB44-6EEFA3CC3088}" presName="text_3" presStyleLbl="node1" presStyleIdx="2" presStyleCnt="4">
        <dgm:presLayoutVars>
          <dgm:bulletEnabled val="1"/>
        </dgm:presLayoutVars>
      </dgm:prSet>
      <dgm:spPr>
        <a:prstGeom prst="rect">
          <a:avLst/>
        </a:prstGeom>
      </dgm:spPr>
    </dgm:pt>
    <dgm:pt modelId="{12C4E428-894B-B94F-8163-E8AB0A8BF76A}" type="pres">
      <dgm:prSet presAssocID="{5CBC386A-0148-42D4-BB44-6EEFA3CC3088}" presName="accent_3" presStyleCnt="0"/>
      <dgm:spPr/>
    </dgm:pt>
    <dgm:pt modelId="{1F0D04E8-F55B-4E61-816C-9853EB61B618}" type="pres">
      <dgm:prSet presAssocID="{5CBC386A-0148-42D4-BB44-6EEFA3CC3088}" presName="accentRepeatNode" presStyleLbl="solidFgAcc1" presStyleIdx="2" presStyleCnt="4" custLinFactNeighborX="751" custLinFactNeighborY="-296"/>
      <dgm:spPr>
        <a:xfrm>
          <a:off x="681461" y="1671383"/>
          <a:ext cx="1116458" cy="1116458"/>
        </a:xfrm>
        <a:prstGeom prst="ellipse">
          <a:avLst/>
        </a:prstGeom>
      </dgm:spPr>
    </dgm:pt>
    <dgm:pt modelId="{6E8D0D1B-0236-425E-BC5E-59D92DDF1277}" type="pres">
      <dgm:prSet presAssocID="{C6E57D1E-A9F0-4594-B957-A4019758809F}" presName="text_4" presStyleLbl="node1" presStyleIdx="3" presStyleCnt="4" custScaleX="96669" custScaleY="124450">
        <dgm:presLayoutVars>
          <dgm:bulletEnabled val="1"/>
        </dgm:presLayoutVars>
      </dgm:prSet>
      <dgm:spPr>
        <a:prstGeom prst="rect">
          <a:avLst/>
        </a:prstGeom>
      </dgm:spPr>
    </dgm:pt>
    <dgm:pt modelId="{3A6E04F3-598C-4BBA-8258-00FC9D996AFE}" type="pres">
      <dgm:prSet presAssocID="{C6E57D1E-A9F0-4594-B957-A4019758809F}" presName="accent_4" presStyleCnt="0"/>
      <dgm:spPr/>
    </dgm:pt>
    <dgm:pt modelId="{46CA9A27-E24F-444B-A48D-84599BEE2AB3}" type="pres">
      <dgm:prSet presAssocID="{C6E57D1E-A9F0-4594-B957-A4019758809F}" presName="accentRepeatNode" presStyleLbl="solidFgAcc1" presStyleIdx="3" presStyleCnt="4"/>
      <dgm:spPr>
        <a:xfrm>
          <a:off x="161003" y="4354654"/>
          <a:ext cx="1116458" cy="1116458"/>
        </a:xfrm>
        <a:prstGeom prst="ellipse">
          <a:avLst/>
        </a:prstGeom>
      </dgm:spPr>
    </dgm:pt>
  </dgm:ptLst>
  <dgm:cxnLst>
    <dgm:cxn modelId="{C980F60C-96AF-4BAF-8AD9-E091B522F38D}" srcId="{729EB7C3-771C-4D74-A0E9-21BD983394D3}" destId="{C6E57D1E-A9F0-4594-B957-A4019758809F}" srcOrd="3" destOrd="0" parTransId="{3D2A7A2E-2C4B-45F9-9A72-F5E53528125E}" sibTransId="{ACCEEFB0-48DE-41E4-9D9F-CB0B401CC0DC}"/>
    <dgm:cxn modelId="{34DE3B1F-0C21-4ABE-A41A-64DD45F7CC1C}" srcId="{729EB7C3-771C-4D74-A0E9-21BD983394D3}" destId="{910441C7-4114-45AA-B893-C8EF1AAF476E}" srcOrd="0" destOrd="0" parTransId="{9240099A-66C4-41FE-AA6E-0B7C3E0D5595}" sibTransId="{805F4C10-5F95-4FAD-89AA-EF6B4614A3C7}"/>
    <dgm:cxn modelId="{5A8C6F31-1D07-F94D-9D83-D6B2E9C483FA}" type="presOf" srcId="{805F4C10-5F95-4FAD-89AA-EF6B4614A3C7}" destId="{069DEC6C-B93E-4A12-966D-91C14ABB5051}" srcOrd="0" destOrd="0" presId="urn:microsoft.com/office/officeart/2008/layout/VerticalCurvedList"/>
    <dgm:cxn modelId="{D090D431-E6D6-B241-8256-46E1299D30B7}" type="presOf" srcId="{910441C7-4114-45AA-B893-C8EF1AAF476E}" destId="{80950D50-BA2D-48F0-84AE-55F5B62AB597}" srcOrd="0" destOrd="0" presId="urn:microsoft.com/office/officeart/2008/layout/VerticalCurvedList"/>
    <dgm:cxn modelId="{C549B33B-E3A8-4DB2-9C3F-9B6A80682C24}" srcId="{729EB7C3-771C-4D74-A0E9-21BD983394D3}" destId="{5CBC386A-0148-42D4-BB44-6EEFA3CC3088}" srcOrd="2" destOrd="0" parTransId="{FABB8586-C62D-4204-A8F0-5ED6550E1BFE}" sibTransId="{8EA3B0AA-562D-426C-A438-D3C042C17F69}"/>
    <dgm:cxn modelId="{B459E75F-829B-9D4E-8BAF-BACFF78F652D}" type="presOf" srcId="{5CBC386A-0148-42D4-BB44-6EEFA3CC3088}" destId="{FF566DEC-6828-C740-AF70-EA720B3DD0A6}" srcOrd="0" destOrd="0" presId="urn:microsoft.com/office/officeart/2008/layout/VerticalCurvedList"/>
    <dgm:cxn modelId="{96B88C49-F248-4E32-B059-F314E9B2BD40}" type="presOf" srcId="{729EB7C3-771C-4D74-A0E9-21BD983394D3}" destId="{4E64691D-93C9-4907-AC3D-A691F4EF9E50}" srcOrd="0" destOrd="0" presId="urn:microsoft.com/office/officeart/2008/layout/VerticalCurvedList"/>
    <dgm:cxn modelId="{44EBCB8E-FD35-844A-9F48-B7BA8AA54B0A}" type="presOf" srcId="{C6E57D1E-A9F0-4594-B957-A4019758809F}" destId="{6E8D0D1B-0236-425E-BC5E-59D92DDF1277}" srcOrd="0" destOrd="0" presId="urn:microsoft.com/office/officeart/2008/layout/VerticalCurvedList"/>
    <dgm:cxn modelId="{D08BEFA4-1E08-4120-A17B-3FCF24527103}" srcId="{729EB7C3-771C-4D74-A0E9-21BD983394D3}" destId="{27925595-E066-4AE0-8CE1-B52810D9618B}" srcOrd="1" destOrd="0" parTransId="{D0449A5F-FC70-42E9-8735-6F52A9DE48FF}" sibTransId="{DB5C0806-3118-43FD-A9AF-B49507B60FC0}"/>
    <dgm:cxn modelId="{CAEA0BF4-C984-384B-AE2C-0FD65EB49403}" type="presOf" srcId="{27925595-E066-4AE0-8CE1-B52810D9618B}" destId="{D3258B00-C6D3-E342-92F5-4D65FC13BCD8}" srcOrd="0" destOrd="0" presId="urn:microsoft.com/office/officeart/2008/layout/VerticalCurvedList"/>
    <dgm:cxn modelId="{2EB861E9-07D1-4F48-B351-60162B40C977}" type="presParOf" srcId="{4E64691D-93C9-4907-AC3D-A691F4EF9E50}" destId="{B8C6B14C-5668-40FE-97F7-B9ED4DC77EDB}" srcOrd="0" destOrd="0" presId="urn:microsoft.com/office/officeart/2008/layout/VerticalCurvedList"/>
    <dgm:cxn modelId="{7652061F-32D4-F443-9D40-5018A735AF58}" type="presParOf" srcId="{B8C6B14C-5668-40FE-97F7-B9ED4DC77EDB}" destId="{E762AFF4-E5CD-4520-A203-4256F4F55EEC}" srcOrd="0" destOrd="0" presId="urn:microsoft.com/office/officeart/2008/layout/VerticalCurvedList"/>
    <dgm:cxn modelId="{76DEE8B1-9D78-0540-BD62-E3F26EE6A141}" type="presParOf" srcId="{E762AFF4-E5CD-4520-A203-4256F4F55EEC}" destId="{7DACB55C-D866-4F4B-AA7B-1560E157B077}" srcOrd="0" destOrd="0" presId="urn:microsoft.com/office/officeart/2008/layout/VerticalCurvedList"/>
    <dgm:cxn modelId="{3471862E-883A-A84E-A265-CE326945D472}" type="presParOf" srcId="{E762AFF4-E5CD-4520-A203-4256F4F55EEC}" destId="{069DEC6C-B93E-4A12-966D-91C14ABB5051}" srcOrd="1" destOrd="0" presId="urn:microsoft.com/office/officeart/2008/layout/VerticalCurvedList"/>
    <dgm:cxn modelId="{954D2D75-4411-BB46-A20D-552D324A7181}" type="presParOf" srcId="{E762AFF4-E5CD-4520-A203-4256F4F55EEC}" destId="{93FA3C30-4C71-4AA6-A130-E29646AF678F}" srcOrd="2" destOrd="0" presId="urn:microsoft.com/office/officeart/2008/layout/VerticalCurvedList"/>
    <dgm:cxn modelId="{50894B94-7664-B845-8DF1-98455030199E}" type="presParOf" srcId="{E762AFF4-E5CD-4520-A203-4256F4F55EEC}" destId="{6C22B5DE-E338-413B-B8B7-6BF6E068330E}" srcOrd="3" destOrd="0" presId="urn:microsoft.com/office/officeart/2008/layout/VerticalCurvedList"/>
    <dgm:cxn modelId="{1EBC3CA7-6A8D-6C4C-8135-04DD417337A8}" type="presParOf" srcId="{B8C6B14C-5668-40FE-97F7-B9ED4DC77EDB}" destId="{80950D50-BA2D-48F0-84AE-55F5B62AB597}" srcOrd="1" destOrd="0" presId="urn:microsoft.com/office/officeart/2008/layout/VerticalCurvedList"/>
    <dgm:cxn modelId="{8C40D774-4604-6149-9832-D6F04473DD38}" type="presParOf" srcId="{B8C6B14C-5668-40FE-97F7-B9ED4DC77EDB}" destId="{21FB2B5B-8BCF-47D9-928D-16458A6B02AE}" srcOrd="2" destOrd="0" presId="urn:microsoft.com/office/officeart/2008/layout/VerticalCurvedList"/>
    <dgm:cxn modelId="{17E0663A-D40E-114B-92AE-5C9F0BCB74AF}" type="presParOf" srcId="{21FB2B5B-8BCF-47D9-928D-16458A6B02AE}" destId="{491E5E70-F04C-43C4-8C6D-07CCE0DB2E37}" srcOrd="0" destOrd="0" presId="urn:microsoft.com/office/officeart/2008/layout/VerticalCurvedList"/>
    <dgm:cxn modelId="{D16259F0-6021-2342-9C3A-60D7896DA3CF}" type="presParOf" srcId="{B8C6B14C-5668-40FE-97F7-B9ED4DC77EDB}" destId="{D3258B00-C6D3-E342-92F5-4D65FC13BCD8}" srcOrd="3" destOrd="0" presId="urn:microsoft.com/office/officeart/2008/layout/VerticalCurvedList"/>
    <dgm:cxn modelId="{F47C8DD1-55C2-3F42-BE3C-801FA87F3A44}" type="presParOf" srcId="{B8C6B14C-5668-40FE-97F7-B9ED4DC77EDB}" destId="{538FA355-43C7-7F47-A7E0-8CA9AEF624CC}" srcOrd="4" destOrd="0" presId="urn:microsoft.com/office/officeart/2008/layout/VerticalCurvedList"/>
    <dgm:cxn modelId="{E77DB897-B614-AE44-98EE-38F4D79590C1}" type="presParOf" srcId="{538FA355-43C7-7F47-A7E0-8CA9AEF624CC}" destId="{700A4BF6-F75B-4B45-9395-E77C39BA793F}" srcOrd="0" destOrd="0" presId="urn:microsoft.com/office/officeart/2008/layout/VerticalCurvedList"/>
    <dgm:cxn modelId="{30913E39-7C4E-2F4F-AD42-4BCE9C38246B}" type="presParOf" srcId="{B8C6B14C-5668-40FE-97F7-B9ED4DC77EDB}" destId="{FF566DEC-6828-C740-AF70-EA720B3DD0A6}" srcOrd="5" destOrd="0" presId="urn:microsoft.com/office/officeart/2008/layout/VerticalCurvedList"/>
    <dgm:cxn modelId="{37655EEE-E100-7F41-8724-8E6552C994EB}" type="presParOf" srcId="{B8C6B14C-5668-40FE-97F7-B9ED4DC77EDB}" destId="{12C4E428-894B-B94F-8163-E8AB0A8BF76A}" srcOrd="6" destOrd="0" presId="urn:microsoft.com/office/officeart/2008/layout/VerticalCurvedList"/>
    <dgm:cxn modelId="{860E349A-C7A6-8442-9BBB-B77BD5A66EC4}" type="presParOf" srcId="{12C4E428-894B-B94F-8163-E8AB0A8BF76A}" destId="{1F0D04E8-F55B-4E61-816C-9853EB61B618}" srcOrd="0" destOrd="0" presId="urn:microsoft.com/office/officeart/2008/layout/VerticalCurvedList"/>
    <dgm:cxn modelId="{57861A2D-6F52-F946-A406-016BC8217FAB}" type="presParOf" srcId="{B8C6B14C-5668-40FE-97F7-B9ED4DC77EDB}" destId="{6E8D0D1B-0236-425E-BC5E-59D92DDF1277}" srcOrd="7" destOrd="0" presId="urn:microsoft.com/office/officeart/2008/layout/VerticalCurvedList"/>
    <dgm:cxn modelId="{575DB95B-6868-DA49-B6A0-CA02EBB950AF}" type="presParOf" srcId="{B8C6B14C-5668-40FE-97F7-B9ED4DC77EDB}" destId="{3A6E04F3-598C-4BBA-8258-00FC9D996AFE}" srcOrd="8" destOrd="0" presId="urn:microsoft.com/office/officeart/2008/layout/VerticalCurvedList"/>
    <dgm:cxn modelId="{D5469959-D9D8-5F48-B44B-B98AB61D10B7}" type="presParOf" srcId="{3A6E04F3-598C-4BBA-8258-00FC9D996AFE}" destId="{46CA9A27-E24F-444B-A48D-84599BEE2AB3}"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7C582-1C8E-B543-A0CF-ABA374EA4590}" type="doc">
      <dgm:prSet loTypeId="urn:microsoft.com/office/officeart/2005/8/layout/pyramid3" loCatId="" qsTypeId="urn:microsoft.com/office/officeart/2005/8/quickstyle/simple1" qsCatId="simple" csTypeId="urn:microsoft.com/office/officeart/2005/8/colors/accent1_2" csCatId="accent1" phldr="1"/>
      <dgm:spPr/>
    </dgm:pt>
    <dgm:pt modelId="{6EE2F166-0F24-764E-85BC-4E23BB9025FF}">
      <dgm:prSet phldrT="[Text]" custT="1"/>
      <dgm:spPr>
        <a:solidFill>
          <a:schemeClr val="accent4">
            <a:lumMod val="60000"/>
            <a:lumOff val="40000"/>
          </a:schemeClr>
        </a:solidFill>
      </dgm:spPr>
      <dgm:t>
        <a:bodyPr/>
        <a:lstStyle/>
        <a:p>
          <a:r>
            <a:rPr lang="en-US" sz="2400" dirty="0"/>
            <a:t>Mobile Total: 603 million </a:t>
          </a:r>
          <a:r>
            <a:rPr lang="en-US" sz="2000" dirty="0"/>
            <a:t>(45%)</a:t>
          </a:r>
        </a:p>
      </dgm:t>
    </dgm:pt>
    <dgm:pt modelId="{3A224BEB-5D2E-F449-8E0F-4ED388F5277D}" type="parTrans" cxnId="{1400A0BC-F841-954D-8FC9-2AF3829A33C9}">
      <dgm:prSet/>
      <dgm:spPr/>
      <dgm:t>
        <a:bodyPr/>
        <a:lstStyle/>
        <a:p>
          <a:endParaRPr lang="en-US" sz="1600"/>
        </a:p>
      </dgm:t>
    </dgm:pt>
    <dgm:pt modelId="{4C015349-9B78-1644-8804-870E631A7CEF}" type="sibTrans" cxnId="{1400A0BC-F841-954D-8FC9-2AF3829A33C9}">
      <dgm:prSet/>
      <dgm:spPr/>
      <dgm:t>
        <a:bodyPr/>
        <a:lstStyle/>
        <a:p>
          <a:endParaRPr lang="en-US" sz="1600"/>
        </a:p>
      </dgm:t>
    </dgm:pt>
    <dgm:pt modelId="{3CCDC696-99E8-CF43-967F-93C55F7F00F8}">
      <dgm:prSet phldrT="[Text]" custT="1"/>
      <dgm:spPr>
        <a:solidFill>
          <a:srgbClr val="FF0000"/>
        </a:solidFill>
      </dgm:spPr>
      <dgm:t>
        <a:bodyPr/>
        <a:lstStyle/>
        <a:p>
          <a:pPr marL="0" indent="0">
            <a:lnSpc>
              <a:spcPct val="100000"/>
            </a:lnSpc>
            <a:spcAft>
              <a:spcPts val="300"/>
            </a:spcAft>
            <a:tabLst>
              <a:tab pos="276225" algn="l"/>
            </a:tabLst>
          </a:pPr>
          <a:r>
            <a:rPr lang="en-US" sz="1800" b="1" dirty="0"/>
            <a:t>308 million</a:t>
          </a:r>
        </a:p>
        <a:p>
          <a:pPr marL="0" indent="0">
            <a:lnSpc>
              <a:spcPct val="100000"/>
            </a:lnSpc>
            <a:spcAft>
              <a:spcPts val="300"/>
            </a:spcAft>
            <a:tabLst>
              <a:tab pos="276225" algn="l"/>
            </a:tabLst>
          </a:pPr>
          <a:r>
            <a:rPr lang="en-US" sz="1800" b="1" dirty="0"/>
            <a:t>(23%)</a:t>
          </a:r>
        </a:p>
        <a:p>
          <a:pPr marL="0">
            <a:lnSpc>
              <a:spcPct val="100000"/>
            </a:lnSpc>
            <a:spcAft>
              <a:spcPts val="300"/>
            </a:spcAft>
          </a:pPr>
          <a:endParaRPr lang="en-US" sz="800" b="1" dirty="0"/>
        </a:p>
      </dgm:t>
    </dgm:pt>
    <dgm:pt modelId="{F571490B-759F-194C-BDD1-5D4B60C916C0}" type="parTrans" cxnId="{76B02062-8495-1448-9D84-07A93C21ED63}">
      <dgm:prSet/>
      <dgm:spPr/>
      <dgm:t>
        <a:bodyPr/>
        <a:lstStyle/>
        <a:p>
          <a:endParaRPr lang="en-US" sz="1600"/>
        </a:p>
      </dgm:t>
    </dgm:pt>
    <dgm:pt modelId="{760666CF-1499-794F-985F-9A6FE9600D25}" type="sibTrans" cxnId="{76B02062-8495-1448-9D84-07A93C21ED63}">
      <dgm:prSet/>
      <dgm:spPr/>
      <dgm:t>
        <a:bodyPr/>
        <a:lstStyle/>
        <a:p>
          <a:endParaRPr lang="en-US" sz="1600"/>
        </a:p>
      </dgm:t>
    </dgm:pt>
    <dgm:pt modelId="{8899ECD6-C5B7-CD46-890E-51BC907F86A6}">
      <dgm:prSet phldrT="[Text]" custT="1"/>
      <dgm:spPr>
        <a:solidFill>
          <a:schemeClr val="accent6"/>
        </a:solidFill>
      </dgm:spPr>
      <dgm:t>
        <a:bodyPr/>
        <a:lstStyle/>
        <a:p>
          <a:r>
            <a:rPr lang="en-US" sz="2400" dirty="0"/>
            <a:t>African Population Total: 1.341 billion</a:t>
          </a:r>
        </a:p>
        <a:p>
          <a:r>
            <a:rPr lang="en-US" sz="2000" dirty="0"/>
            <a:t>(100%)</a:t>
          </a:r>
        </a:p>
      </dgm:t>
    </dgm:pt>
    <dgm:pt modelId="{068855CF-C307-3245-9F35-D7937838AAA1}" type="parTrans" cxnId="{EEE197C9-A5DB-1643-8C0C-9516B044A74D}">
      <dgm:prSet/>
      <dgm:spPr/>
      <dgm:t>
        <a:bodyPr/>
        <a:lstStyle/>
        <a:p>
          <a:endParaRPr lang="en-US" sz="1600"/>
        </a:p>
      </dgm:t>
    </dgm:pt>
    <dgm:pt modelId="{B21629A6-F9A9-5C47-8D27-F158A3FC260E}" type="sibTrans" cxnId="{EEE197C9-A5DB-1643-8C0C-9516B044A74D}">
      <dgm:prSet/>
      <dgm:spPr/>
      <dgm:t>
        <a:bodyPr/>
        <a:lstStyle/>
        <a:p>
          <a:endParaRPr lang="en-US" sz="1600"/>
        </a:p>
      </dgm:t>
    </dgm:pt>
    <dgm:pt modelId="{D777727C-4D2B-7D47-A903-6AFE9E2897B7}" type="pres">
      <dgm:prSet presAssocID="{DF77C582-1C8E-B543-A0CF-ABA374EA4590}" presName="Name0" presStyleCnt="0">
        <dgm:presLayoutVars>
          <dgm:dir/>
          <dgm:animLvl val="lvl"/>
          <dgm:resizeHandles val="exact"/>
        </dgm:presLayoutVars>
      </dgm:prSet>
      <dgm:spPr/>
    </dgm:pt>
    <dgm:pt modelId="{356DC6DB-2955-8A4D-9C32-4C2201F0F96B}" type="pres">
      <dgm:prSet presAssocID="{8899ECD6-C5B7-CD46-890E-51BC907F86A6}" presName="Name8" presStyleCnt="0"/>
      <dgm:spPr/>
    </dgm:pt>
    <dgm:pt modelId="{D69C9D1E-8F92-0049-A726-BB5689E13DDA}" type="pres">
      <dgm:prSet presAssocID="{8899ECD6-C5B7-CD46-890E-51BC907F86A6}" presName="level" presStyleLbl="node1" presStyleIdx="0" presStyleCnt="3" custLinFactNeighborX="0" custLinFactNeighborY="-211">
        <dgm:presLayoutVars>
          <dgm:chMax val="1"/>
          <dgm:bulletEnabled val="1"/>
        </dgm:presLayoutVars>
      </dgm:prSet>
      <dgm:spPr/>
    </dgm:pt>
    <dgm:pt modelId="{EAE14F46-3101-4447-82D3-47C33C58CC31}" type="pres">
      <dgm:prSet presAssocID="{8899ECD6-C5B7-CD46-890E-51BC907F86A6}" presName="levelTx" presStyleLbl="revTx" presStyleIdx="0" presStyleCnt="0">
        <dgm:presLayoutVars>
          <dgm:chMax val="1"/>
          <dgm:bulletEnabled val="1"/>
        </dgm:presLayoutVars>
      </dgm:prSet>
      <dgm:spPr/>
    </dgm:pt>
    <dgm:pt modelId="{6BFB0BD2-06C0-1B4D-B6EC-497CFCECF644}" type="pres">
      <dgm:prSet presAssocID="{6EE2F166-0F24-764E-85BC-4E23BB9025FF}" presName="Name8" presStyleCnt="0"/>
      <dgm:spPr/>
    </dgm:pt>
    <dgm:pt modelId="{0C2EBB85-250E-2F46-9F0F-46F9D461AEC6}" type="pres">
      <dgm:prSet presAssocID="{6EE2F166-0F24-764E-85BC-4E23BB9025FF}" presName="level" presStyleLbl="node1" presStyleIdx="1" presStyleCnt="3" custScaleY="83201" custLinFactNeighborX="0" custLinFactNeighborY="-211">
        <dgm:presLayoutVars>
          <dgm:chMax val="1"/>
          <dgm:bulletEnabled val="1"/>
        </dgm:presLayoutVars>
      </dgm:prSet>
      <dgm:spPr/>
    </dgm:pt>
    <dgm:pt modelId="{239538B3-A122-8444-BF89-7F86C57D7019}" type="pres">
      <dgm:prSet presAssocID="{6EE2F166-0F24-764E-85BC-4E23BB9025FF}" presName="levelTx" presStyleLbl="revTx" presStyleIdx="0" presStyleCnt="0">
        <dgm:presLayoutVars>
          <dgm:chMax val="1"/>
          <dgm:bulletEnabled val="1"/>
        </dgm:presLayoutVars>
      </dgm:prSet>
      <dgm:spPr/>
    </dgm:pt>
    <dgm:pt modelId="{61C54D5C-0733-3B4D-B620-A3139F5E7D1A}" type="pres">
      <dgm:prSet presAssocID="{3CCDC696-99E8-CF43-967F-93C55F7F00F8}" presName="Name8" presStyleCnt="0"/>
      <dgm:spPr/>
    </dgm:pt>
    <dgm:pt modelId="{D4F2D09F-3CCF-B947-A473-0B32C40C53B7}" type="pres">
      <dgm:prSet presAssocID="{3CCDC696-99E8-CF43-967F-93C55F7F00F8}" presName="level" presStyleLbl="node1" presStyleIdx="2" presStyleCnt="3" custLinFactNeighborX="0" custLinFactNeighborY="12794">
        <dgm:presLayoutVars>
          <dgm:chMax val="1"/>
          <dgm:bulletEnabled val="1"/>
        </dgm:presLayoutVars>
      </dgm:prSet>
      <dgm:spPr/>
    </dgm:pt>
    <dgm:pt modelId="{A9E4C2CE-1C99-B141-BDF8-5BB966854072}" type="pres">
      <dgm:prSet presAssocID="{3CCDC696-99E8-CF43-967F-93C55F7F00F8}" presName="levelTx" presStyleLbl="revTx" presStyleIdx="0" presStyleCnt="0">
        <dgm:presLayoutVars>
          <dgm:chMax val="1"/>
          <dgm:bulletEnabled val="1"/>
        </dgm:presLayoutVars>
      </dgm:prSet>
      <dgm:spPr/>
    </dgm:pt>
  </dgm:ptLst>
  <dgm:cxnLst>
    <dgm:cxn modelId="{98D2032C-FE51-D34D-952E-4304C749E935}" type="presOf" srcId="{3CCDC696-99E8-CF43-967F-93C55F7F00F8}" destId="{D4F2D09F-3CCF-B947-A473-0B32C40C53B7}" srcOrd="0" destOrd="0" presId="urn:microsoft.com/office/officeart/2005/8/layout/pyramid3"/>
    <dgm:cxn modelId="{76B02062-8495-1448-9D84-07A93C21ED63}" srcId="{DF77C582-1C8E-B543-A0CF-ABA374EA4590}" destId="{3CCDC696-99E8-CF43-967F-93C55F7F00F8}" srcOrd="2" destOrd="0" parTransId="{F571490B-759F-194C-BDD1-5D4B60C916C0}" sibTransId="{760666CF-1499-794F-985F-9A6FE9600D25}"/>
    <dgm:cxn modelId="{15088E73-77C3-F541-8B20-A031765396C3}" type="presOf" srcId="{3CCDC696-99E8-CF43-967F-93C55F7F00F8}" destId="{A9E4C2CE-1C99-B141-BDF8-5BB966854072}" srcOrd="1" destOrd="0" presId="urn:microsoft.com/office/officeart/2005/8/layout/pyramid3"/>
    <dgm:cxn modelId="{62A00680-FF36-ED4F-B36D-7A883456FDBD}" type="presOf" srcId="{8899ECD6-C5B7-CD46-890E-51BC907F86A6}" destId="{D69C9D1E-8F92-0049-A726-BB5689E13DDA}" srcOrd="0" destOrd="0" presId="urn:microsoft.com/office/officeart/2005/8/layout/pyramid3"/>
    <dgm:cxn modelId="{9DCA56B1-29A5-D04B-B513-D3C261F58AF0}" type="presOf" srcId="{6EE2F166-0F24-764E-85BC-4E23BB9025FF}" destId="{239538B3-A122-8444-BF89-7F86C57D7019}" srcOrd="1" destOrd="0" presId="urn:microsoft.com/office/officeart/2005/8/layout/pyramid3"/>
    <dgm:cxn modelId="{1400A0BC-F841-954D-8FC9-2AF3829A33C9}" srcId="{DF77C582-1C8E-B543-A0CF-ABA374EA4590}" destId="{6EE2F166-0F24-764E-85BC-4E23BB9025FF}" srcOrd="1" destOrd="0" parTransId="{3A224BEB-5D2E-F449-8E0F-4ED388F5277D}" sibTransId="{4C015349-9B78-1644-8804-870E631A7CEF}"/>
    <dgm:cxn modelId="{EEE197C9-A5DB-1643-8C0C-9516B044A74D}" srcId="{DF77C582-1C8E-B543-A0CF-ABA374EA4590}" destId="{8899ECD6-C5B7-CD46-890E-51BC907F86A6}" srcOrd="0" destOrd="0" parTransId="{068855CF-C307-3245-9F35-D7937838AAA1}" sibTransId="{B21629A6-F9A9-5C47-8D27-F158A3FC260E}"/>
    <dgm:cxn modelId="{8BA693DB-0980-8E4D-90BC-A19A5CB31104}" type="presOf" srcId="{DF77C582-1C8E-B543-A0CF-ABA374EA4590}" destId="{D777727C-4D2B-7D47-A903-6AFE9E2897B7}" srcOrd="0" destOrd="0" presId="urn:microsoft.com/office/officeart/2005/8/layout/pyramid3"/>
    <dgm:cxn modelId="{38C64BE6-9DD6-414F-9025-B101CD6B569E}" type="presOf" srcId="{8899ECD6-C5B7-CD46-890E-51BC907F86A6}" destId="{EAE14F46-3101-4447-82D3-47C33C58CC31}" srcOrd="1" destOrd="0" presId="urn:microsoft.com/office/officeart/2005/8/layout/pyramid3"/>
    <dgm:cxn modelId="{0FA539EB-E71A-DD40-A5DE-EB7D437C8ED7}" type="presOf" srcId="{6EE2F166-0F24-764E-85BC-4E23BB9025FF}" destId="{0C2EBB85-250E-2F46-9F0F-46F9D461AEC6}" srcOrd="0" destOrd="0" presId="urn:microsoft.com/office/officeart/2005/8/layout/pyramid3"/>
    <dgm:cxn modelId="{1CC73EFD-A539-2E48-B978-9B23E11472CB}" type="presParOf" srcId="{D777727C-4D2B-7D47-A903-6AFE9E2897B7}" destId="{356DC6DB-2955-8A4D-9C32-4C2201F0F96B}" srcOrd="0" destOrd="0" presId="urn:microsoft.com/office/officeart/2005/8/layout/pyramid3"/>
    <dgm:cxn modelId="{26D4D6C6-28BD-F34C-984D-6B05C2A1D653}" type="presParOf" srcId="{356DC6DB-2955-8A4D-9C32-4C2201F0F96B}" destId="{D69C9D1E-8F92-0049-A726-BB5689E13DDA}" srcOrd="0" destOrd="0" presId="urn:microsoft.com/office/officeart/2005/8/layout/pyramid3"/>
    <dgm:cxn modelId="{1D2BC50A-555F-7A4D-8BB1-3BBE52577780}" type="presParOf" srcId="{356DC6DB-2955-8A4D-9C32-4C2201F0F96B}" destId="{EAE14F46-3101-4447-82D3-47C33C58CC31}" srcOrd="1" destOrd="0" presId="urn:microsoft.com/office/officeart/2005/8/layout/pyramid3"/>
    <dgm:cxn modelId="{E6A6F608-635B-F24B-92B6-DB8B085CF5B5}" type="presParOf" srcId="{D777727C-4D2B-7D47-A903-6AFE9E2897B7}" destId="{6BFB0BD2-06C0-1B4D-B6EC-497CFCECF644}" srcOrd="1" destOrd="0" presId="urn:microsoft.com/office/officeart/2005/8/layout/pyramid3"/>
    <dgm:cxn modelId="{DFFB5E0C-9A8F-8245-95F9-15F54D17944C}" type="presParOf" srcId="{6BFB0BD2-06C0-1B4D-B6EC-497CFCECF644}" destId="{0C2EBB85-250E-2F46-9F0F-46F9D461AEC6}" srcOrd="0" destOrd="0" presId="urn:microsoft.com/office/officeart/2005/8/layout/pyramid3"/>
    <dgm:cxn modelId="{08EEE873-C82F-224B-82B8-32D6A861AF70}" type="presParOf" srcId="{6BFB0BD2-06C0-1B4D-B6EC-497CFCECF644}" destId="{239538B3-A122-8444-BF89-7F86C57D7019}" srcOrd="1" destOrd="0" presId="urn:microsoft.com/office/officeart/2005/8/layout/pyramid3"/>
    <dgm:cxn modelId="{366C41F1-5DCC-BE43-A62B-1669A21C31DE}" type="presParOf" srcId="{D777727C-4D2B-7D47-A903-6AFE9E2897B7}" destId="{61C54D5C-0733-3B4D-B620-A3139F5E7D1A}" srcOrd="2" destOrd="0" presId="urn:microsoft.com/office/officeart/2005/8/layout/pyramid3"/>
    <dgm:cxn modelId="{270BA9B1-6C8D-494F-A372-1E987B7AAED3}" type="presParOf" srcId="{61C54D5C-0733-3B4D-B620-A3139F5E7D1A}" destId="{D4F2D09F-3CCF-B947-A473-0B32C40C53B7}" srcOrd="0" destOrd="0" presId="urn:microsoft.com/office/officeart/2005/8/layout/pyramid3"/>
    <dgm:cxn modelId="{6129BFEF-8707-894F-BEBE-A2657CCA25C0}" type="presParOf" srcId="{61C54D5C-0733-3B4D-B620-A3139F5E7D1A}" destId="{A9E4C2CE-1C99-B141-BDF8-5BB966854072}"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C6B7AD-8183-E547-9B77-3B8038997CBC}" type="doc">
      <dgm:prSet loTypeId="urn:microsoft.com/office/officeart/2005/8/layout/process1" loCatId="list" qsTypeId="urn:microsoft.com/office/officeart/2005/8/quickstyle/simple1" qsCatId="simple" csTypeId="urn:microsoft.com/office/officeart/2005/8/colors/colorful1" csCatId="colorful" phldr="1"/>
      <dgm:spPr/>
      <dgm:t>
        <a:bodyPr/>
        <a:lstStyle/>
        <a:p>
          <a:endParaRPr lang="en-US"/>
        </a:p>
      </dgm:t>
    </dgm:pt>
    <dgm:pt modelId="{7198F91B-A65F-A749-97B6-46AC62D089F5}">
      <dgm:prSet/>
      <dgm:spPr/>
      <dgm:t>
        <a:bodyPr/>
        <a:lstStyle/>
        <a:p>
          <a:r>
            <a:rPr lang="en-GB" dirty="0"/>
            <a:t>Design (Complete)</a:t>
          </a:r>
          <a:endParaRPr lang="en-US" dirty="0"/>
        </a:p>
      </dgm:t>
    </dgm:pt>
    <dgm:pt modelId="{EEC008C0-DC55-4445-80BC-E48C17F85D0E}" type="sibTrans" cxnId="{7E22BEF8-69B2-A547-8C7D-80871DD658E8}">
      <dgm:prSet/>
      <dgm:spPr/>
      <dgm:t>
        <a:bodyPr/>
        <a:lstStyle/>
        <a:p>
          <a:endParaRPr lang="en-US"/>
        </a:p>
      </dgm:t>
    </dgm:pt>
    <dgm:pt modelId="{E574402A-B975-964E-99FE-9C15D3D8DA5C}" type="parTrans" cxnId="{7E22BEF8-69B2-A547-8C7D-80871DD658E8}">
      <dgm:prSet/>
      <dgm:spPr/>
      <dgm:t>
        <a:bodyPr/>
        <a:lstStyle/>
        <a:p>
          <a:endParaRPr lang="en-US"/>
        </a:p>
      </dgm:t>
    </dgm:pt>
    <dgm:pt modelId="{FDE260C8-3851-B440-92F1-2C3269C268CC}">
      <dgm:prSet/>
      <dgm:spPr/>
      <dgm:t>
        <a:bodyPr/>
        <a:lstStyle/>
        <a:p>
          <a:r>
            <a:rPr lang="en-US" dirty="0"/>
            <a:t>Deployment by Mobile Operator</a:t>
          </a:r>
        </a:p>
      </dgm:t>
    </dgm:pt>
    <dgm:pt modelId="{512EB45F-3A55-D242-955B-5BC57BE0AC19}" type="sibTrans" cxnId="{E14A2354-8C23-C24C-B959-C97039342532}">
      <dgm:prSet/>
      <dgm:spPr/>
      <dgm:t>
        <a:bodyPr/>
        <a:lstStyle/>
        <a:p>
          <a:endParaRPr lang="en-US"/>
        </a:p>
      </dgm:t>
    </dgm:pt>
    <dgm:pt modelId="{85EACCD7-AE85-2D43-BF0F-44DB34EE3415}" type="parTrans" cxnId="{E14A2354-8C23-C24C-B959-C97039342532}">
      <dgm:prSet/>
      <dgm:spPr/>
      <dgm:t>
        <a:bodyPr/>
        <a:lstStyle/>
        <a:p>
          <a:endParaRPr lang="en-US"/>
        </a:p>
      </dgm:t>
    </dgm:pt>
    <dgm:pt modelId="{77353298-B061-2D4A-8DBB-3AA0401EBEED}">
      <dgm:prSet/>
      <dgm:spPr/>
      <dgm:t>
        <a:bodyPr/>
        <a:lstStyle/>
        <a:p>
          <a:r>
            <a:rPr lang="en-GB" dirty="0"/>
            <a:t>Regulatory Approval</a:t>
          </a:r>
          <a:endParaRPr lang="en-US" dirty="0"/>
        </a:p>
      </dgm:t>
    </dgm:pt>
    <dgm:pt modelId="{E21C5CB1-86C7-9B40-8C8E-9C91C4D11582}" type="parTrans" cxnId="{5A0EF39A-C670-3946-8614-0C473BF89542}">
      <dgm:prSet/>
      <dgm:spPr/>
      <dgm:t>
        <a:bodyPr/>
        <a:lstStyle/>
        <a:p>
          <a:endParaRPr lang="en-US"/>
        </a:p>
      </dgm:t>
    </dgm:pt>
    <dgm:pt modelId="{F19FA2AB-A5C6-7647-BFC4-5B970A5F22C3}" type="sibTrans" cxnId="{5A0EF39A-C670-3946-8614-0C473BF89542}">
      <dgm:prSet/>
      <dgm:spPr/>
      <dgm:t>
        <a:bodyPr/>
        <a:lstStyle/>
        <a:p>
          <a:endParaRPr lang="en-US"/>
        </a:p>
      </dgm:t>
    </dgm:pt>
    <dgm:pt modelId="{EFBFE19C-5505-1D43-ACA2-C58A95AF48F7}">
      <dgm:prSet/>
      <dgm:spPr/>
      <dgm:t>
        <a:bodyPr/>
        <a:lstStyle/>
        <a:p>
          <a:r>
            <a:rPr lang="en-US" dirty="0"/>
            <a:t>Proof of Concept Test (Complete)</a:t>
          </a:r>
        </a:p>
      </dgm:t>
    </dgm:pt>
    <dgm:pt modelId="{EE011F88-4EC1-7147-916E-A233E6B5B57B}" type="parTrans" cxnId="{020D0A3A-637C-3A47-AB0C-A70B494EF18E}">
      <dgm:prSet/>
      <dgm:spPr/>
      <dgm:t>
        <a:bodyPr/>
        <a:lstStyle/>
        <a:p>
          <a:endParaRPr lang="en-US"/>
        </a:p>
      </dgm:t>
    </dgm:pt>
    <dgm:pt modelId="{99FACFE8-C1C6-044D-B6C1-C2962933FBD9}" type="sibTrans" cxnId="{020D0A3A-637C-3A47-AB0C-A70B494EF18E}">
      <dgm:prSet/>
      <dgm:spPr/>
      <dgm:t>
        <a:bodyPr/>
        <a:lstStyle/>
        <a:p>
          <a:endParaRPr lang="en-US"/>
        </a:p>
      </dgm:t>
    </dgm:pt>
    <dgm:pt modelId="{59209C85-0F28-D344-B440-1127CC65B1E2}" type="pres">
      <dgm:prSet presAssocID="{1BC6B7AD-8183-E547-9B77-3B8038997CBC}" presName="Name0" presStyleCnt="0">
        <dgm:presLayoutVars>
          <dgm:dir/>
          <dgm:resizeHandles val="exact"/>
        </dgm:presLayoutVars>
      </dgm:prSet>
      <dgm:spPr/>
    </dgm:pt>
    <dgm:pt modelId="{7E098A8B-76FE-8D4D-894D-A2B47670C87E}" type="pres">
      <dgm:prSet presAssocID="{7198F91B-A65F-A749-97B6-46AC62D089F5}" presName="node" presStyleLbl="node1" presStyleIdx="0" presStyleCnt="4">
        <dgm:presLayoutVars>
          <dgm:bulletEnabled val="1"/>
        </dgm:presLayoutVars>
      </dgm:prSet>
      <dgm:spPr/>
    </dgm:pt>
    <dgm:pt modelId="{CBB83A46-CFBE-1F4C-AD2D-B85ECD6B06B8}" type="pres">
      <dgm:prSet presAssocID="{EEC008C0-DC55-4445-80BC-E48C17F85D0E}" presName="sibTrans" presStyleLbl="sibTrans2D1" presStyleIdx="0" presStyleCnt="3"/>
      <dgm:spPr/>
    </dgm:pt>
    <dgm:pt modelId="{6DCDB42A-5C1B-2647-AF77-79208D919EA6}" type="pres">
      <dgm:prSet presAssocID="{EEC008C0-DC55-4445-80BC-E48C17F85D0E}" presName="connectorText" presStyleLbl="sibTrans2D1" presStyleIdx="0" presStyleCnt="3"/>
      <dgm:spPr/>
    </dgm:pt>
    <dgm:pt modelId="{B3CB3916-7FED-1745-BB32-A54C7E350614}" type="pres">
      <dgm:prSet presAssocID="{EFBFE19C-5505-1D43-ACA2-C58A95AF48F7}" presName="node" presStyleLbl="node1" presStyleIdx="1" presStyleCnt="4">
        <dgm:presLayoutVars>
          <dgm:bulletEnabled val="1"/>
        </dgm:presLayoutVars>
      </dgm:prSet>
      <dgm:spPr/>
    </dgm:pt>
    <dgm:pt modelId="{87181A02-D3C5-ED47-B8F6-926EA872DD1A}" type="pres">
      <dgm:prSet presAssocID="{99FACFE8-C1C6-044D-B6C1-C2962933FBD9}" presName="sibTrans" presStyleLbl="sibTrans2D1" presStyleIdx="1" presStyleCnt="3"/>
      <dgm:spPr/>
    </dgm:pt>
    <dgm:pt modelId="{55397BE2-E81A-9A46-AA9C-77C9FAE09CC7}" type="pres">
      <dgm:prSet presAssocID="{99FACFE8-C1C6-044D-B6C1-C2962933FBD9}" presName="connectorText" presStyleLbl="sibTrans2D1" presStyleIdx="1" presStyleCnt="3"/>
      <dgm:spPr/>
    </dgm:pt>
    <dgm:pt modelId="{1F32C3D8-EC91-F947-B6EB-CECA175787B3}" type="pres">
      <dgm:prSet presAssocID="{77353298-B061-2D4A-8DBB-3AA0401EBEED}" presName="node" presStyleLbl="node1" presStyleIdx="2" presStyleCnt="4">
        <dgm:presLayoutVars>
          <dgm:bulletEnabled val="1"/>
        </dgm:presLayoutVars>
      </dgm:prSet>
      <dgm:spPr/>
    </dgm:pt>
    <dgm:pt modelId="{5C7CDD09-7C98-124A-B41B-E65B02D95682}" type="pres">
      <dgm:prSet presAssocID="{F19FA2AB-A5C6-7647-BFC4-5B970A5F22C3}" presName="sibTrans" presStyleLbl="sibTrans2D1" presStyleIdx="2" presStyleCnt="3"/>
      <dgm:spPr/>
    </dgm:pt>
    <dgm:pt modelId="{6014EE88-7B35-5B46-B4BF-4888894E461F}" type="pres">
      <dgm:prSet presAssocID="{F19FA2AB-A5C6-7647-BFC4-5B970A5F22C3}" presName="connectorText" presStyleLbl="sibTrans2D1" presStyleIdx="2" presStyleCnt="3"/>
      <dgm:spPr/>
    </dgm:pt>
    <dgm:pt modelId="{6096D33D-CE17-B345-98B3-8174E23B3872}" type="pres">
      <dgm:prSet presAssocID="{FDE260C8-3851-B440-92F1-2C3269C268CC}" presName="node" presStyleLbl="node1" presStyleIdx="3" presStyleCnt="4">
        <dgm:presLayoutVars>
          <dgm:bulletEnabled val="1"/>
        </dgm:presLayoutVars>
      </dgm:prSet>
      <dgm:spPr/>
    </dgm:pt>
  </dgm:ptLst>
  <dgm:cxnLst>
    <dgm:cxn modelId="{BE37A429-96DF-644D-964A-A1A2EF1E3654}" type="presOf" srcId="{FDE260C8-3851-B440-92F1-2C3269C268CC}" destId="{6096D33D-CE17-B345-98B3-8174E23B3872}" srcOrd="0" destOrd="0" presId="urn:microsoft.com/office/officeart/2005/8/layout/process1"/>
    <dgm:cxn modelId="{2440192C-22E9-C641-9BCA-9105A1293C20}" type="presOf" srcId="{77353298-B061-2D4A-8DBB-3AA0401EBEED}" destId="{1F32C3D8-EC91-F947-B6EB-CECA175787B3}" srcOrd="0" destOrd="0" presId="urn:microsoft.com/office/officeart/2005/8/layout/process1"/>
    <dgm:cxn modelId="{020D0A3A-637C-3A47-AB0C-A70B494EF18E}" srcId="{1BC6B7AD-8183-E547-9B77-3B8038997CBC}" destId="{EFBFE19C-5505-1D43-ACA2-C58A95AF48F7}" srcOrd="1" destOrd="0" parTransId="{EE011F88-4EC1-7147-916E-A233E6B5B57B}" sibTransId="{99FACFE8-C1C6-044D-B6C1-C2962933FBD9}"/>
    <dgm:cxn modelId="{C2CFDA64-5BFC-A34A-A8AE-6C3215A2F26B}" type="presOf" srcId="{1BC6B7AD-8183-E547-9B77-3B8038997CBC}" destId="{59209C85-0F28-D344-B440-1127CC65B1E2}" srcOrd="0" destOrd="0" presId="urn:microsoft.com/office/officeart/2005/8/layout/process1"/>
    <dgm:cxn modelId="{7148BF51-AEE9-644C-BE2E-5FF06DD9AC15}" type="presOf" srcId="{99FACFE8-C1C6-044D-B6C1-C2962933FBD9}" destId="{87181A02-D3C5-ED47-B8F6-926EA872DD1A}" srcOrd="0" destOrd="0" presId="urn:microsoft.com/office/officeart/2005/8/layout/process1"/>
    <dgm:cxn modelId="{E14A2354-8C23-C24C-B959-C97039342532}" srcId="{1BC6B7AD-8183-E547-9B77-3B8038997CBC}" destId="{FDE260C8-3851-B440-92F1-2C3269C268CC}" srcOrd="3" destOrd="0" parTransId="{85EACCD7-AE85-2D43-BF0F-44DB34EE3415}" sibTransId="{512EB45F-3A55-D242-955B-5BC57BE0AC19}"/>
    <dgm:cxn modelId="{1FCA3D79-3BE6-C743-9014-6BE809260A16}" type="presOf" srcId="{99FACFE8-C1C6-044D-B6C1-C2962933FBD9}" destId="{55397BE2-E81A-9A46-AA9C-77C9FAE09CC7}" srcOrd="1" destOrd="0" presId="urn:microsoft.com/office/officeart/2005/8/layout/process1"/>
    <dgm:cxn modelId="{E275EF89-C1B9-FD4B-BB31-E4B74D66F1CB}" type="presOf" srcId="{F19FA2AB-A5C6-7647-BFC4-5B970A5F22C3}" destId="{6014EE88-7B35-5B46-B4BF-4888894E461F}" srcOrd="1" destOrd="0" presId="urn:microsoft.com/office/officeart/2005/8/layout/process1"/>
    <dgm:cxn modelId="{5A0EF39A-C670-3946-8614-0C473BF89542}" srcId="{1BC6B7AD-8183-E547-9B77-3B8038997CBC}" destId="{77353298-B061-2D4A-8DBB-3AA0401EBEED}" srcOrd="2" destOrd="0" parTransId="{E21C5CB1-86C7-9B40-8C8E-9C91C4D11582}" sibTransId="{F19FA2AB-A5C6-7647-BFC4-5B970A5F22C3}"/>
    <dgm:cxn modelId="{C1260BA1-A7C0-E040-B9BD-9422B266F587}" type="presOf" srcId="{7198F91B-A65F-A749-97B6-46AC62D089F5}" destId="{7E098A8B-76FE-8D4D-894D-A2B47670C87E}" srcOrd="0" destOrd="0" presId="urn:microsoft.com/office/officeart/2005/8/layout/process1"/>
    <dgm:cxn modelId="{BF3798AD-EC05-B74C-8933-8521EE7BE523}" type="presOf" srcId="{EFBFE19C-5505-1D43-ACA2-C58A95AF48F7}" destId="{B3CB3916-7FED-1745-BB32-A54C7E350614}" srcOrd="0" destOrd="0" presId="urn:microsoft.com/office/officeart/2005/8/layout/process1"/>
    <dgm:cxn modelId="{23EC2BD2-D767-6840-89EC-97F0C9E44138}" type="presOf" srcId="{EEC008C0-DC55-4445-80BC-E48C17F85D0E}" destId="{CBB83A46-CFBE-1F4C-AD2D-B85ECD6B06B8}" srcOrd="0" destOrd="0" presId="urn:microsoft.com/office/officeart/2005/8/layout/process1"/>
    <dgm:cxn modelId="{8C8121D6-2FBB-2A46-B038-8331A26925E0}" type="presOf" srcId="{F19FA2AB-A5C6-7647-BFC4-5B970A5F22C3}" destId="{5C7CDD09-7C98-124A-B41B-E65B02D95682}" srcOrd="0" destOrd="0" presId="urn:microsoft.com/office/officeart/2005/8/layout/process1"/>
    <dgm:cxn modelId="{9308A3F6-6856-604F-8838-C081792B8091}" type="presOf" srcId="{EEC008C0-DC55-4445-80BC-E48C17F85D0E}" destId="{6DCDB42A-5C1B-2647-AF77-79208D919EA6}" srcOrd="1" destOrd="0" presId="urn:microsoft.com/office/officeart/2005/8/layout/process1"/>
    <dgm:cxn modelId="{7E22BEF8-69B2-A547-8C7D-80871DD658E8}" srcId="{1BC6B7AD-8183-E547-9B77-3B8038997CBC}" destId="{7198F91B-A65F-A749-97B6-46AC62D089F5}" srcOrd="0" destOrd="0" parTransId="{E574402A-B975-964E-99FE-9C15D3D8DA5C}" sibTransId="{EEC008C0-DC55-4445-80BC-E48C17F85D0E}"/>
    <dgm:cxn modelId="{7D2F09A2-5CDC-0440-9994-700F43DE0BB5}" type="presParOf" srcId="{59209C85-0F28-D344-B440-1127CC65B1E2}" destId="{7E098A8B-76FE-8D4D-894D-A2B47670C87E}" srcOrd="0" destOrd="0" presId="urn:microsoft.com/office/officeart/2005/8/layout/process1"/>
    <dgm:cxn modelId="{88DE15D0-4BBB-304B-A3A6-01814F8B6C27}" type="presParOf" srcId="{59209C85-0F28-D344-B440-1127CC65B1E2}" destId="{CBB83A46-CFBE-1F4C-AD2D-B85ECD6B06B8}" srcOrd="1" destOrd="0" presId="urn:microsoft.com/office/officeart/2005/8/layout/process1"/>
    <dgm:cxn modelId="{6D5E1116-520D-2649-8FC1-BA37DE13F93B}" type="presParOf" srcId="{CBB83A46-CFBE-1F4C-AD2D-B85ECD6B06B8}" destId="{6DCDB42A-5C1B-2647-AF77-79208D919EA6}" srcOrd="0" destOrd="0" presId="urn:microsoft.com/office/officeart/2005/8/layout/process1"/>
    <dgm:cxn modelId="{68CDAA3A-051D-1949-AF98-65C0FB6805E3}" type="presParOf" srcId="{59209C85-0F28-D344-B440-1127CC65B1E2}" destId="{B3CB3916-7FED-1745-BB32-A54C7E350614}" srcOrd="2" destOrd="0" presId="urn:microsoft.com/office/officeart/2005/8/layout/process1"/>
    <dgm:cxn modelId="{8E7DEFF9-4CBE-CB4C-9DFF-5063076B6E4F}" type="presParOf" srcId="{59209C85-0F28-D344-B440-1127CC65B1E2}" destId="{87181A02-D3C5-ED47-B8F6-926EA872DD1A}" srcOrd="3" destOrd="0" presId="urn:microsoft.com/office/officeart/2005/8/layout/process1"/>
    <dgm:cxn modelId="{214414F9-E4FA-CF49-940A-3F0EBB7719D9}" type="presParOf" srcId="{87181A02-D3C5-ED47-B8F6-926EA872DD1A}" destId="{55397BE2-E81A-9A46-AA9C-77C9FAE09CC7}" srcOrd="0" destOrd="0" presId="urn:microsoft.com/office/officeart/2005/8/layout/process1"/>
    <dgm:cxn modelId="{48DF0761-EC71-494C-A1E6-204F56DA7919}" type="presParOf" srcId="{59209C85-0F28-D344-B440-1127CC65B1E2}" destId="{1F32C3D8-EC91-F947-B6EB-CECA175787B3}" srcOrd="4" destOrd="0" presId="urn:microsoft.com/office/officeart/2005/8/layout/process1"/>
    <dgm:cxn modelId="{866C623A-ED05-AF43-8C93-B77DFAC8A506}" type="presParOf" srcId="{59209C85-0F28-D344-B440-1127CC65B1E2}" destId="{5C7CDD09-7C98-124A-B41B-E65B02D95682}" srcOrd="5" destOrd="0" presId="urn:microsoft.com/office/officeart/2005/8/layout/process1"/>
    <dgm:cxn modelId="{FB0A422C-C4E9-7749-B569-3D98FDCA5C05}" type="presParOf" srcId="{5C7CDD09-7C98-124A-B41B-E65B02D95682}" destId="{6014EE88-7B35-5B46-B4BF-4888894E461F}" srcOrd="0" destOrd="0" presId="urn:microsoft.com/office/officeart/2005/8/layout/process1"/>
    <dgm:cxn modelId="{A524363F-EA25-7F45-9600-5D85E693ABD9}" type="presParOf" srcId="{59209C85-0F28-D344-B440-1127CC65B1E2}" destId="{6096D33D-CE17-B345-98B3-8174E23B3872}"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83EF1-FCFA-D24F-8EC7-A380FCE4EC93}">
      <dsp:nvSpPr>
        <dsp:cNvPr id="0" name=""/>
        <dsp:cNvSpPr/>
      </dsp:nvSpPr>
      <dsp:spPr>
        <a:xfrm>
          <a:off x="2278220" y="557471"/>
          <a:ext cx="3056634" cy="3056568"/>
        </a:xfrm>
        <a:prstGeom prst="ellipse">
          <a:avLst/>
        </a:prstGeom>
        <a:solidFill>
          <a:srgbClr val="F5821E">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FFFFFF"/>
              </a:solidFill>
              <a:latin typeface="Arial" panose="020B0604020202020204" pitchFamily="34" charset="0"/>
              <a:ea typeface="+mn-ea"/>
              <a:cs typeface="Arial" panose="020B0604020202020204" pitchFamily="34" charset="0"/>
            </a:rPr>
            <a:t>COVID-19</a:t>
          </a:r>
          <a:endParaRPr lang="en-US" sz="3200" kern="1200" dirty="0">
            <a:solidFill>
              <a:srgbClr val="FFFFFF"/>
            </a:solidFill>
            <a:latin typeface="Arial" panose="020B0604020202020204" pitchFamily="34" charset="0"/>
            <a:ea typeface="+mn-ea"/>
            <a:cs typeface="Arial" panose="020B0604020202020204" pitchFamily="34" charset="0"/>
          </a:endParaRPr>
        </a:p>
      </dsp:txBody>
      <dsp:txXfrm>
        <a:off x="2725854" y="1005095"/>
        <a:ext cx="2161366" cy="2161320"/>
      </dsp:txXfrm>
    </dsp:sp>
    <dsp:sp modelId="{6FA76885-F62E-2649-A175-FC781C5BF95A}">
      <dsp:nvSpPr>
        <dsp:cNvPr id="0" name=""/>
        <dsp:cNvSpPr/>
      </dsp:nvSpPr>
      <dsp:spPr>
        <a:xfrm>
          <a:off x="3814449" y="449388"/>
          <a:ext cx="339941" cy="33993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357D1-FDA3-FA47-9EA7-ACA71C7AD9B6}">
      <dsp:nvSpPr>
        <dsp:cNvPr id="0" name=""/>
        <dsp:cNvSpPr/>
      </dsp:nvSpPr>
      <dsp:spPr>
        <a:xfrm>
          <a:off x="3009503" y="3418117"/>
          <a:ext cx="246145" cy="246382"/>
        </a:xfrm>
        <a:prstGeom prst="ellipse">
          <a:avLst/>
        </a:prstGeom>
        <a:solidFill>
          <a:schemeClr val="accent3">
            <a:hueOff val="-191663"/>
            <a:satOff val="-2083"/>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C80915-F20D-3B43-92E4-F07BBA217F35}">
      <dsp:nvSpPr>
        <dsp:cNvPr id="0" name=""/>
        <dsp:cNvSpPr/>
      </dsp:nvSpPr>
      <dsp:spPr>
        <a:xfrm>
          <a:off x="5323723" y="1829129"/>
          <a:ext cx="246145" cy="246382"/>
        </a:xfrm>
        <a:prstGeom prst="ellipse">
          <a:avLst/>
        </a:prstGeom>
        <a:solidFill>
          <a:schemeClr val="accent3">
            <a:hueOff val="-383327"/>
            <a:satOff val="-4166"/>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73510-28D6-E74C-89E0-D30ED02474AD}">
      <dsp:nvSpPr>
        <dsp:cNvPr id="0" name=""/>
        <dsp:cNvSpPr/>
      </dsp:nvSpPr>
      <dsp:spPr>
        <a:xfrm>
          <a:off x="4145864" y="3680210"/>
          <a:ext cx="339941" cy="339936"/>
        </a:xfrm>
        <a:prstGeom prst="ellipse">
          <a:avLst/>
        </a:prstGeom>
        <a:solidFill>
          <a:schemeClr val="accent3">
            <a:hueOff val="-574990"/>
            <a:satOff val="-6249"/>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65AF3E-46F6-2840-B7C0-2BF287856E7D}">
      <dsp:nvSpPr>
        <dsp:cNvPr id="0" name=""/>
        <dsp:cNvSpPr/>
      </dsp:nvSpPr>
      <dsp:spPr>
        <a:xfrm>
          <a:off x="3079425" y="932512"/>
          <a:ext cx="246145" cy="246382"/>
        </a:xfrm>
        <a:prstGeom prst="ellipse">
          <a:avLst/>
        </a:prstGeom>
        <a:solidFill>
          <a:schemeClr val="accent3">
            <a:hueOff val="-766653"/>
            <a:satOff val="-8332"/>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B2AF1-99EC-BD44-9D49-C8FCB3C6DC2F}">
      <dsp:nvSpPr>
        <dsp:cNvPr id="0" name=""/>
        <dsp:cNvSpPr/>
      </dsp:nvSpPr>
      <dsp:spPr>
        <a:xfrm>
          <a:off x="2303470" y="2341890"/>
          <a:ext cx="246145" cy="246382"/>
        </a:xfrm>
        <a:prstGeom prst="ellipse">
          <a:avLst/>
        </a:prstGeom>
        <a:solidFill>
          <a:schemeClr val="accent3">
            <a:hueOff val="-958317"/>
            <a:satOff val="-10415"/>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38743-3252-1042-BA36-D597776C1E86}">
      <dsp:nvSpPr>
        <dsp:cNvPr id="0" name=""/>
        <dsp:cNvSpPr/>
      </dsp:nvSpPr>
      <dsp:spPr>
        <a:xfrm>
          <a:off x="0" y="0"/>
          <a:ext cx="2951276" cy="2898158"/>
        </a:xfrm>
        <a:prstGeom prst="ellipse">
          <a:avLst/>
        </a:prstGeom>
        <a:solidFill>
          <a:srgbClr val="E12D6E">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The rapid spread of the COVID-19 virus is expected to result in a health crisis which will cause an economic crisis resulting in a societal crisis</a:t>
          </a:r>
        </a:p>
      </dsp:txBody>
      <dsp:txXfrm>
        <a:off x="432204" y="424425"/>
        <a:ext cx="2086868" cy="2049308"/>
      </dsp:txXfrm>
    </dsp:sp>
    <dsp:sp modelId="{24DEE6A6-B1E0-0A44-A709-B1C9F4B3D5A4}">
      <dsp:nvSpPr>
        <dsp:cNvPr id="0" name=""/>
        <dsp:cNvSpPr/>
      </dsp:nvSpPr>
      <dsp:spPr>
        <a:xfrm>
          <a:off x="3470528" y="943224"/>
          <a:ext cx="339941" cy="339936"/>
        </a:xfrm>
        <a:prstGeom prst="ellipse">
          <a:avLst/>
        </a:prstGeom>
        <a:solidFill>
          <a:schemeClr val="accent3">
            <a:hueOff val="-1341644"/>
            <a:satOff val="-14580"/>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6867D-AB00-E141-AAFF-EFA5F7EA334A}">
      <dsp:nvSpPr>
        <dsp:cNvPr id="0" name=""/>
        <dsp:cNvSpPr/>
      </dsp:nvSpPr>
      <dsp:spPr>
        <a:xfrm>
          <a:off x="1231914" y="2746814"/>
          <a:ext cx="614510" cy="614527"/>
        </a:xfrm>
        <a:prstGeom prst="ellipse">
          <a:avLst/>
        </a:prstGeom>
        <a:solidFill>
          <a:schemeClr val="accent3">
            <a:hueOff val="-1533307"/>
            <a:satOff val="-16663"/>
            <a:lumOff val="-196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EB37E-4F25-CE48-BDC0-D98221CD42D3}">
      <dsp:nvSpPr>
        <dsp:cNvPr id="0" name=""/>
        <dsp:cNvSpPr/>
      </dsp:nvSpPr>
      <dsp:spPr>
        <a:xfrm>
          <a:off x="4598944" y="-160636"/>
          <a:ext cx="3165922" cy="3252639"/>
        </a:xfrm>
        <a:prstGeom prst="ellipse">
          <a:avLst/>
        </a:prstGeom>
        <a:solidFill>
          <a:schemeClr val="accent3">
            <a:hueOff val="-1724970"/>
            <a:satOff val="-18746"/>
            <a:lumOff val="-22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There are now more than  300,000 infections across the continent.</a:t>
          </a:r>
        </a:p>
        <a:p>
          <a:pPr marL="0" lvl="0" indent="0" algn="ctr" defTabSz="711200">
            <a:lnSpc>
              <a:spcPct val="90000"/>
            </a:lnSpc>
            <a:spcBef>
              <a:spcPct val="0"/>
            </a:spcBef>
            <a:spcAft>
              <a:spcPct val="35000"/>
            </a:spcAft>
            <a:buFont typeface="Arial" pitchFamily="34" charset="0"/>
            <a:buNone/>
          </a:pPr>
          <a:endParaRPr lang="en-US" sz="1000" kern="1200" dirty="0">
            <a:solidFill>
              <a:schemeClr val="bg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Font typeface="Arial" pitchFamily="34" charset="0"/>
            <a:buNone/>
          </a:pPr>
          <a:r>
            <a:rPr lang="en-US" sz="1600" kern="1200" dirty="0">
              <a:solidFill>
                <a:schemeClr val="bg1"/>
              </a:solidFill>
              <a:latin typeface="Arial" panose="020B0604020202020204" pitchFamily="34" charset="0"/>
              <a:cs typeface="Arial" panose="020B0604020202020204" pitchFamily="34" charset="0"/>
            </a:rPr>
            <a:t>Africa is already experiencing the overwhelming economic &amp; social impact of responding to the virus. </a:t>
          </a: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dsp:txBody>
      <dsp:txXfrm>
        <a:off x="5062583" y="315702"/>
        <a:ext cx="2238644" cy="2299963"/>
      </dsp:txXfrm>
    </dsp:sp>
    <dsp:sp modelId="{2FEF2166-B1F8-F842-946A-7D14B86F6FD3}">
      <dsp:nvSpPr>
        <dsp:cNvPr id="0" name=""/>
        <dsp:cNvSpPr/>
      </dsp:nvSpPr>
      <dsp:spPr>
        <a:xfrm>
          <a:off x="4714556" y="1003329"/>
          <a:ext cx="339941" cy="339936"/>
        </a:xfrm>
        <a:prstGeom prst="ellipse">
          <a:avLst/>
        </a:prstGeom>
        <a:solidFill>
          <a:schemeClr val="accent3">
            <a:hueOff val="-1916634"/>
            <a:satOff val="-20829"/>
            <a:lumOff val="-24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123BB-01FB-9B40-BF49-E81574D0DB5A}">
      <dsp:nvSpPr>
        <dsp:cNvPr id="0" name=""/>
        <dsp:cNvSpPr/>
      </dsp:nvSpPr>
      <dsp:spPr>
        <a:xfrm>
          <a:off x="998275" y="3478105"/>
          <a:ext cx="246145" cy="246382"/>
        </a:xfrm>
        <a:prstGeom prst="ellipse">
          <a:avLst/>
        </a:prstGeom>
        <a:solidFill>
          <a:schemeClr val="accent3">
            <a:hueOff val="-2108297"/>
            <a:satOff val="-22912"/>
            <a:lumOff val="-26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F0E4A-52CA-3C49-9D96-C09489A27FBD}">
      <dsp:nvSpPr>
        <dsp:cNvPr id="0" name=""/>
        <dsp:cNvSpPr/>
      </dsp:nvSpPr>
      <dsp:spPr>
        <a:xfrm>
          <a:off x="3452906" y="3127457"/>
          <a:ext cx="246145" cy="246382"/>
        </a:xfrm>
        <a:prstGeom prst="ellipse">
          <a:avLst/>
        </a:prstGeom>
        <a:solidFill>
          <a:schemeClr val="accent3">
            <a:hueOff val="-2299960"/>
            <a:satOff val="-24995"/>
            <a:lumOff val="-29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DEC6C-B93E-4A12-966D-91C14ABB5051}">
      <dsp:nvSpPr>
        <dsp:cNvPr id="0" name=""/>
        <dsp:cNvSpPr/>
      </dsp:nvSpPr>
      <dsp:spPr>
        <a:xfrm>
          <a:off x="-4944035" y="-823990"/>
          <a:ext cx="5888234" cy="5888234"/>
        </a:xfrm>
        <a:prstGeom prst="blockArc">
          <a:avLst>
            <a:gd name="adj1" fmla="val 18900000"/>
            <a:gd name="adj2" fmla="val 2700000"/>
            <a:gd name="adj3" fmla="val 27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950D50-BA2D-48F0-84AE-55F5B62AB597}">
      <dsp:nvSpPr>
        <dsp:cNvPr id="0" name=""/>
        <dsp:cNvSpPr/>
      </dsp:nvSpPr>
      <dsp:spPr>
        <a:xfrm>
          <a:off x="671842" y="245327"/>
          <a:ext cx="7234492" cy="8450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400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a:latin typeface="+mn-lt"/>
              <a:ea typeface="+mn-ea"/>
              <a:cs typeface="+mn-cs"/>
            </a:rPr>
            <a:t>Platform – </a:t>
          </a:r>
          <a:r>
            <a:rPr lang="en-US" sz="1600" b="0" kern="1200">
              <a:latin typeface="+mn-lt"/>
              <a:ea typeface="+mn-ea"/>
              <a:cs typeface="+mn-cs"/>
            </a:rPr>
            <a:t>Communication and Information for action. Supports the broadest information gathering and communication  </a:t>
          </a:r>
          <a:endParaRPr lang="en-US" sz="1600" b="0" i="0" kern="1200" dirty="0">
            <a:effectLst>
              <a:outerShdw blurRad="38100" dist="38100" dir="2700000" algn="tl">
                <a:srgbClr val="000000">
                  <a:alpha val="43137"/>
                </a:srgbClr>
              </a:outerShdw>
            </a:effectLst>
            <a:latin typeface="+mn-lt"/>
            <a:ea typeface="+mn-ea"/>
            <a:cs typeface="Arial" panose="020B0604020202020204" pitchFamily="34" charset="0"/>
          </a:endParaRPr>
        </a:p>
      </dsp:txBody>
      <dsp:txXfrm>
        <a:off x="671842" y="245327"/>
        <a:ext cx="7234492" cy="845076"/>
      </dsp:txXfrm>
    </dsp:sp>
    <dsp:sp modelId="{491E5E70-F04C-43C4-8C6D-07CCE0DB2E37}">
      <dsp:nvSpPr>
        <dsp:cNvPr id="0" name=""/>
        <dsp:cNvSpPr/>
      </dsp:nvSpPr>
      <dsp:spPr>
        <a:xfrm>
          <a:off x="73966" y="252108"/>
          <a:ext cx="840945" cy="84094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3258B00-C6D3-E342-92F5-4D65FC13BCD8}">
      <dsp:nvSpPr>
        <dsp:cNvPr id="0" name=""/>
        <dsp:cNvSpPr/>
      </dsp:nvSpPr>
      <dsp:spPr>
        <a:xfrm>
          <a:off x="880146" y="1345512"/>
          <a:ext cx="7098070" cy="6727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400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n-lt"/>
              <a:ea typeface="+mn-ea"/>
              <a:cs typeface="+mn-cs"/>
            </a:rPr>
            <a:t>Information</a:t>
          </a:r>
          <a:r>
            <a:rPr lang="en-US" sz="1600" kern="1200" dirty="0">
              <a:latin typeface="+mn-lt"/>
              <a:ea typeface="+mn-ea"/>
              <a:cs typeface="+mn-cs"/>
            </a:rPr>
            <a:t>: Information gathering, both broadband online from social media, as well as narrowband from Mobile USSD &amp;IVR</a:t>
          </a:r>
          <a:endParaRPr lang="en-US" sz="1600" b="0" i="0" kern="1200" dirty="0">
            <a:effectLst>
              <a:outerShdw blurRad="38100" dist="38100" dir="2700000" algn="tl">
                <a:srgbClr val="000000">
                  <a:alpha val="43137"/>
                </a:srgbClr>
              </a:outerShdw>
            </a:effectLst>
            <a:latin typeface="+mn-lt"/>
            <a:ea typeface="+mn-ea"/>
            <a:cs typeface="Arial" panose="020B0604020202020204" pitchFamily="34" charset="0"/>
          </a:endParaRPr>
        </a:p>
      </dsp:txBody>
      <dsp:txXfrm>
        <a:off x="880146" y="1345512"/>
        <a:ext cx="7098070" cy="672756"/>
      </dsp:txXfrm>
    </dsp:sp>
    <dsp:sp modelId="{700A4BF6-F75B-4B45-9395-E77C39BA793F}">
      <dsp:nvSpPr>
        <dsp:cNvPr id="0" name=""/>
        <dsp:cNvSpPr/>
      </dsp:nvSpPr>
      <dsp:spPr>
        <a:xfrm>
          <a:off x="459673" y="1261418"/>
          <a:ext cx="840945" cy="84094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F566DEC-6828-C740-AF70-EA720B3DD0A6}">
      <dsp:nvSpPr>
        <dsp:cNvPr id="0" name=""/>
        <dsp:cNvSpPr/>
      </dsp:nvSpPr>
      <dsp:spPr>
        <a:xfrm>
          <a:off x="880146" y="2354822"/>
          <a:ext cx="7098070" cy="6727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4000" tIns="40640" rIns="40640" bIns="40640" numCol="1" spcCol="1270" anchor="ctr" anchorCtr="0">
          <a:noAutofit/>
        </a:bodyPr>
        <a:lstStyle/>
        <a:p>
          <a:pPr marL="0" lvl="0" indent="0" algn="l" defTabSz="711200">
            <a:lnSpc>
              <a:spcPct val="90000"/>
            </a:lnSpc>
            <a:spcBef>
              <a:spcPct val="0"/>
            </a:spcBef>
            <a:spcAft>
              <a:spcPct val="35000"/>
            </a:spcAft>
            <a:buSzPts val="1400"/>
            <a:buFont typeface="+mj-lt"/>
            <a:buNone/>
          </a:pPr>
          <a:r>
            <a:rPr lang="en-US" sz="1600" b="1" kern="1200" dirty="0">
              <a:latin typeface="+mn-lt"/>
              <a:ea typeface="+mn-ea"/>
              <a:cs typeface="+mn-cs"/>
            </a:rPr>
            <a:t>Communication – </a:t>
          </a:r>
          <a:r>
            <a:rPr lang="en-US" sz="1600" kern="1200" dirty="0">
              <a:latin typeface="+mn-lt"/>
              <a:ea typeface="+mn-ea"/>
              <a:cs typeface="+mn-cs"/>
            </a:rPr>
            <a:t>Targeted communication via USSD and IVR menu for health &amp; other information</a:t>
          </a:r>
          <a:endParaRPr lang="en-US" sz="1600" b="0" i="0" kern="1200" dirty="0">
            <a:effectLst>
              <a:outerShdw blurRad="38100" dist="38100" dir="2700000" algn="tl">
                <a:srgbClr val="000000">
                  <a:alpha val="43137"/>
                </a:srgbClr>
              </a:outerShdw>
            </a:effectLst>
            <a:latin typeface="+mn-lt"/>
            <a:ea typeface="+mn-ea"/>
            <a:cs typeface="Arial" panose="020B0604020202020204" pitchFamily="34" charset="0"/>
          </a:endParaRPr>
        </a:p>
      </dsp:txBody>
      <dsp:txXfrm>
        <a:off x="880146" y="2354822"/>
        <a:ext cx="7098070" cy="672756"/>
      </dsp:txXfrm>
    </dsp:sp>
    <dsp:sp modelId="{1F0D04E8-F55B-4E61-816C-9853EB61B618}">
      <dsp:nvSpPr>
        <dsp:cNvPr id="0" name=""/>
        <dsp:cNvSpPr/>
      </dsp:nvSpPr>
      <dsp:spPr>
        <a:xfrm>
          <a:off x="465989" y="2268238"/>
          <a:ext cx="840945" cy="84094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E8D0D1B-0236-425E-BC5E-59D92DDF1277}">
      <dsp:nvSpPr>
        <dsp:cNvPr id="0" name=""/>
        <dsp:cNvSpPr/>
      </dsp:nvSpPr>
      <dsp:spPr>
        <a:xfrm>
          <a:off x="619081" y="3281886"/>
          <a:ext cx="7234492" cy="83724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400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n-lt"/>
              <a:ea typeface="+mn-ea"/>
              <a:cs typeface="+mn-cs"/>
            </a:rPr>
            <a:t>Decision Making: </a:t>
          </a:r>
          <a:r>
            <a:rPr lang="en-US" sz="1600" b="0" kern="1200" dirty="0">
              <a:latin typeface="+mn-lt"/>
              <a:ea typeface="+mn-ea"/>
              <a:cs typeface="+mn-cs"/>
            </a:rPr>
            <a:t>Analysis and recommendation tool for </a:t>
          </a:r>
          <a:r>
            <a:rPr lang="en-US" sz="1600" b="1" kern="1200" dirty="0">
              <a:latin typeface="+mn-lt"/>
              <a:ea typeface="+mn-ea"/>
              <a:cs typeface="+mn-cs"/>
            </a:rPr>
            <a:t>government taskforces on Covid-19, inter-ministerial bodies</a:t>
          </a:r>
          <a:r>
            <a:rPr lang="en-US" sz="1600" b="0" kern="1200" dirty="0">
              <a:latin typeface="+mn-lt"/>
              <a:ea typeface="+mn-ea"/>
              <a:cs typeface="+mn-cs"/>
            </a:rPr>
            <a:t>, regional organizations and authorized PPP's.</a:t>
          </a:r>
          <a:endParaRPr lang="en-US" sz="1600" b="0" kern="1200" dirty="0">
            <a:effectLst>
              <a:outerShdw blurRad="38100" dist="38100" dir="2700000" algn="tl">
                <a:srgbClr val="000000">
                  <a:alpha val="43137"/>
                </a:srgbClr>
              </a:outerShdw>
            </a:effectLst>
            <a:latin typeface="+mn-lt"/>
            <a:ea typeface="+mn-ea"/>
            <a:cs typeface="+mn-cs"/>
          </a:endParaRPr>
        </a:p>
      </dsp:txBody>
      <dsp:txXfrm>
        <a:off x="619081" y="3281886"/>
        <a:ext cx="7234492" cy="837245"/>
      </dsp:txXfrm>
    </dsp:sp>
    <dsp:sp modelId="{46CA9A27-E24F-444B-A48D-84599BEE2AB3}">
      <dsp:nvSpPr>
        <dsp:cNvPr id="0" name=""/>
        <dsp:cNvSpPr/>
      </dsp:nvSpPr>
      <dsp:spPr>
        <a:xfrm>
          <a:off x="73966" y="3280036"/>
          <a:ext cx="840945" cy="84094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C9D1E-8F92-0049-A726-BB5689E13DDA}">
      <dsp:nvSpPr>
        <dsp:cNvPr id="0" name=""/>
        <dsp:cNvSpPr/>
      </dsp:nvSpPr>
      <dsp:spPr>
        <a:xfrm rot="10800000">
          <a:off x="0" y="0"/>
          <a:ext cx="8291945" cy="1526368"/>
        </a:xfrm>
        <a:prstGeom prst="trapezoid">
          <a:avLst>
            <a:gd name="adj" fmla="val 9591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African Population Total: 1.341 billion</a:t>
          </a:r>
        </a:p>
        <a:p>
          <a:pPr marL="0" lvl="0" indent="0" algn="ctr" defTabSz="1066800">
            <a:lnSpc>
              <a:spcPct val="90000"/>
            </a:lnSpc>
            <a:spcBef>
              <a:spcPct val="0"/>
            </a:spcBef>
            <a:spcAft>
              <a:spcPct val="35000"/>
            </a:spcAft>
            <a:buNone/>
          </a:pPr>
          <a:r>
            <a:rPr lang="en-US" sz="2000" kern="1200" dirty="0"/>
            <a:t>(100%)</a:t>
          </a:r>
        </a:p>
      </dsp:txBody>
      <dsp:txXfrm rot="-10800000">
        <a:off x="1451090" y="0"/>
        <a:ext cx="5389764" cy="1526368"/>
      </dsp:txXfrm>
    </dsp:sp>
    <dsp:sp modelId="{0C2EBB85-250E-2F46-9F0F-46F9D461AEC6}">
      <dsp:nvSpPr>
        <dsp:cNvPr id="0" name=""/>
        <dsp:cNvSpPr/>
      </dsp:nvSpPr>
      <dsp:spPr>
        <a:xfrm rot="10800000">
          <a:off x="1463968" y="1523147"/>
          <a:ext cx="5364008" cy="1269953"/>
        </a:xfrm>
        <a:prstGeom prst="trapezoid">
          <a:avLst>
            <a:gd name="adj" fmla="val 95912"/>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Mobile Total: 603 million </a:t>
          </a:r>
          <a:r>
            <a:rPr lang="en-US" sz="2000" kern="1200" dirty="0"/>
            <a:t>(45%)</a:t>
          </a:r>
        </a:p>
      </dsp:txBody>
      <dsp:txXfrm rot="-10800000">
        <a:off x="2402669" y="1523147"/>
        <a:ext cx="3486605" cy="1269953"/>
      </dsp:txXfrm>
    </dsp:sp>
    <dsp:sp modelId="{D4F2D09F-3CCF-B947-A473-0B32C40C53B7}">
      <dsp:nvSpPr>
        <dsp:cNvPr id="0" name=""/>
        <dsp:cNvSpPr/>
      </dsp:nvSpPr>
      <dsp:spPr>
        <a:xfrm rot="10800000">
          <a:off x="2682004" y="2796322"/>
          <a:ext cx="2927936" cy="1526368"/>
        </a:xfrm>
        <a:prstGeom prst="trapezoid">
          <a:avLst>
            <a:gd name="adj" fmla="val 95912"/>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300"/>
            </a:spcAft>
            <a:buNone/>
            <a:tabLst>
              <a:tab pos="276225" algn="l"/>
            </a:tabLst>
          </a:pPr>
          <a:r>
            <a:rPr lang="en-US" sz="1800" b="1" kern="1200" dirty="0"/>
            <a:t>308 million</a:t>
          </a:r>
        </a:p>
        <a:p>
          <a:pPr marL="0" lvl="0" indent="0" algn="ctr" defTabSz="800100">
            <a:lnSpc>
              <a:spcPct val="100000"/>
            </a:lnSpc>
            <a:spcBef>
              <a:spcPct val="0"/>
            </a:spcBef>
            <a:spcAft>
              <a:spcPts val="300"/>
            </a:spcAft>
            <a:buNone/>
            <a:tabLst>
              <a:tab pos="276225" algn="l"/>
            </a:tabLst>
          </a:pPr>
          <a:r>
            <a:rPr lang="en-US" sz="1800" b="1" kern="1200" dirty="0"/>
            <a:t>(23%)</a:t>
          </a:r>
        </a:p>
        <a:p>
          <a:pPr marL="0" lvl="0" algn="ctr" defTabSz="800100">
            <a:lnSpc>
              <a:spcPct val="100000"/>
            </a:lnSpc>
            <a:spcBef>
              <a:spcPct val="0"/>
            </a:spcBef>
            <a:spcAft>
              <a:spcPts val="300"/>
            </a:spcAft>
            <a:buNone/>
          </a:pPr>
          <a:endParaRPr lang="en-US" sz="800" b="1" kern="1200" dirty="0"/>
        </a:p>
      </dsp:txBody>
      <dsp:txXfrm rot="-10800000">
        <a:off x="2682004" y="2796322"/>
        <a:ext cx="2927936" cy="1526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98A8B-76FE-8D4D-894D-A2B47670C87E}">
      <dsp:nvSpPr>
        <dsp:cNvPr id="0" name=""/>
        <dsp:cNvSpPr/>
      </dsp:nvSpPr>
      <dsp:spPr>
        <a:xfrm>
          <a:off x="4443" y="940829"/>
          <a:ext cx="1942978" cy="11657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Design (Complete)</a:t>
          </a:r>
          <a:endParaRPr lang="en-US" sz="2000" kern="1200" dirty="0"/>
        </a:p>
      </dsp:txBody>
      <dsp:txXfrm>
        <a:off x="38588" y="974974"/>
        <a:ext cx="1874688" cy="1097496"/>
      </dsp:txXfrm>
    </dsp:sp>
    <dsp:sp modelId="{CBB83A46-CFBE-1F4C-AD2D-B85ECD6B06B8}">
      <dsp:nvSpPr>
        <dsp:cNvPr id="0" name=""/>
        <dsp:cNvSpPr/>
      </dsp:nvSpPr>
      <dsp:spPr>
        <a:xfrm>
          <a:off x="2141720" y="1282793"/>
          <a:ext cx="411911" cy="4818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141720" y="1379165"/>
        <a:ext cx="288338" cy="289114"/>
      </dsp:txXfrm>
    </dsp:sp>
    <dsp:sp modelId="{B3CB3916-7FED-1745-BB32-A54C7E350614}">
      <dsp:nvSpPr>
        <dsp:cNvPr id="0" name=""/>
        <dsp:cNvSpPr/>
      </dsp:nvSpPr>
      <dsp:spPr>
        <a:xfrm>
          <a:off x="2724613" y="940829"/>
          <a:ext cx="1942978" cy="11657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Proof of Concept Test (Complete)</a:t>
          </a:r>
        </a:p>
      </dsp:txBody>
      <dsp:txXfrm>
        <a:off x="2758758" y="974974"/>
        <a:ext cx="1874688" cy="1097496"/>
      </dsp:txXfrm>
    </dsp:sp>
    <dsp:sp modelId="{87181A02-D3C5-ED47-B8F6-926EA872DD1A}">
      <dsp:nvSpPr>
        <dsp:cNvPr id="0" name=""/>
        <dsp:cNvSpPr/>
      </dsp:nvSpPr>
      <dsp:spPr>
        <a:xfrm>
          <a:off x="4861889" y="1282793"/>
          <a:ext cx="411911" cy="4818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861889" y="1379165"/>
        <a:ext cx="288338" cy="289114"/>
      </dsp:txXfrm>
    </dsp:sp>
    <dsp:sp modelId="{1F32C3D8-EC91-F947-B6EB-CECA175787B3}">
      <dsp:nvSpPr>
        <dsp:cNvPr id="0" name=""/>
        <dsp:cNvSpPr/>
      </dsp:nvSpPr>
      <dsp:spPr>
        <a:xfrm>
          <a:off x="5444783" y="940829"/>
          <a:ext cx="1942978" cy="11657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Regulatory Approval</a:t>
          </a:r>
          <a:endParaRPr lang="en-US" sz="2000" kern="1200" dirty="0"/>
        </a:p>
      </dsp:txBody>
      <dsp:txXfrm>
        <a:off x="5478928" y="974974"/>
        <a:ext cx="1874688" cy="1097496"/>
      </dsp:txXfrm>
    </dsp:sp>
    <dsp:sp modelId="{5C7CDD09-7C98-124A-B41B-E65B02D95682}">
      <dsp:nvSpPr>
        <dsp:cNvPr id="0" name=""/>
        <dsp:cNvSpPr/>
      </dsp:nvSpPr>
      <dsp:spPr>
        <a:xfrm>
          <a:off x="7582059" y="1282793"/>
          <a:ext cx="411911" cy="4818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582059" y="1379165"/>
        <a:ext cx="288338" cy="289114"/>
      </dsp:txXfrm>
    </dsp:sp>
    <dsp:sp modelId="{6096D33D-CE17-B345-98B3-8174E23B3872}">
      <dsp:nvSpPr>
        <dsp:cNvPr id="0" name=""/>
        <dsp:cNvSpPr/>
      </dsp:nvSpPr>
      <dsp:spPr>
        <a:xfrm>
          <a:off x="8164952" y="940829"/>
          <a:ext cx="1942978" cy="11657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Deployment by Mobile Operator</a:t>
          </a:r>
        </a:p>
      </dsp:txBody>
      <dsp:txXfrm>
        <a:off x="8199097" y="974974"/>
        <a:ext cx="1874688" cy="1097496"/>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E5E5BF-F715-C948-83C5-F31FEC50F8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ZA"/>
          </a:p>
        </p:txBody>
      </p:sp>
      <p:sp>
        <p:nvSpPr>
          <p:cNvPr id="3" name="Date Placeholder 2">
            <a:extLst>
              <a:ext uri="{FF2B5EF4-FFF2-40B4-BE49-F238E27FC236}">
                <a16:creationId xmlns:a16="http://schemas.microsoft.com/office/drawing/2014/main" id="{5EB7B298-1D21-2A4F-B912-4EF8193F07E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B34CD01-71EE-164A-AEA1-17E3880E58E0}" type="datetimeFigureOut">
              <a:rPr lang="en-ZA"/>
              <a:pPr>
                <a:defRPr/>
              </a:pPr>
              <a:t>2020/06/23</a:t>
            </a:fld>
            <a:endParaRPr lang="en-ZA" dirty="0"/>
          </a:p>
        </p:txBody>
      </p:sp>
      <p:sp>
        <p:nvSpPr>
          <p:cNvPr id="4" name="Slide Image Placeholder 3">
            <a:extLst>
              <a:ext uri="{FF2B5EF4-FFF2-40B4-BE49-F238E27FC236}">
                <a16:creationId xmlns:a16="http://schemas.microsoft.com/office/drawing/2014/main" id="{B583B5AB-4334-5241-92D0-A7BFF5082CB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a:extLst>
              <a:ext uri="{FF2B5EF4-FFF2-40B4-BE49-F238E27FC236}">
                <a16:creationId xmlns:a16="http://schemas.microsoft.com/office/drawing/2014/main" id="{9D7451D3-E780-3644-A86A-6C05DFA9996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3C323701-5852-904A-B5AF-FF2B9CEF0B2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ZA"/>
          </a:p>
        </p:txBody>
      </p:sp>
      <p:sp>
        <p:nvSpPr>
          <p:cNvPr id="7" name="Slide Number Placeholder 6">
            <a:extLst>
              <a:ext uri="{FF2B5EF4-FFF2-40B4-BE49-F238E27FC236}">
                <a16:creationId xmlns:a16="http://schemas.microsoft.com/office/drawing/2014/main" id="{B49A04C5-5A54-A04D-B452-9B010C1F152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29FB6B8-40B0-5947-88B6-8BA7D69EC833}" type="slidenum">
              <a:rPr lang="en-ZA"/>
              <a:pPr>
                <a:defRPr/>
              </a:pPr>
              <a:t>‹#›</a:t>
            </a:fld>
            <a:endParaRPr lang="en-ZA"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39826FDF-15A5-DE40-BE68-796B20E993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6E2077A1-0BB0-7A44-B017-4BE031833C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3" name="Slide Number Placeholder 3">
            <a:extLst>
              <a:ext uri="{FF2B5EF4-FFF2-40B4-BE49-F238E27FC236}">
                <a16:creationId xmlns:a16="http://schemas.microsoft.com/office/drawing/2014/main" id="{D8EC9E46-0A04-7044-9A70-F090DC3BE7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14300BE-6D68-8645-87D5-0A4C33105C96}" type="slidenum">
              <a:rPr lang="en-US" altLang="en-US">
                <a:solidFill>
                  <a:srgbClr val="000000"/>
                </a:solidFill>
                <a:latin typeface="Calibri" panose="020F0502020204030204" pitchFamily="34" charset="0"/>
              </a:rPr>
              <a:pPr fontAlgn="base">
                <a:spcBef>
                  <a:spcPct val="0"/>
                </a:spcBef>
                <a:spcAft>
                  <a:spcPct val="0"/>
                </a:spcAft>
              </a:pPr>
              <a:t>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04E99D4B-0E16-5F49-AF11-393224890D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A8DCCCDE-7D0D-C847-9646-9E8E201096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1" name="Slide Number Placeholder 3">
            <a:extLst>
              <a:ext uri="{FF2B5EF4-FFF2-40B4-BE49-F238E27FC236}">
                <a16:creationId xmlns:a16="http://schemas.microsoft.com/office/drawing/2014/main" id="{73887138-FF0A-C34C-A426-3B589D5FD9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0646D70-0069-6144-A862-ACE64AE87C22}" type="slidenum">
              <a:rPr lang="en-GB" altLang="en-US">
                <a:solidFill>
                  <a:srgbClr val="000000"/>
                </a:solidFill>
                <a:latin typeface="Calibri" panose="020F0502020204030204" pitchFamily="34" charset="0"/>
              </a:rPr>
              <a:pPr fontAlgn="base">
                <a:spcBef>
                  <a:spcPct val="0"/>
                </a:spcBef>
                <a:spcAft>
                  <a:spcPct val="0"/>
                </a:spcAft>
              </a:pPr>
              <a:t>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EDCDC548-06C6-0246-B9F1-7BC5DDBFC9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Slide Number Placeholder 3">
            <a:extLst>
              <a:ext uri="{FF2B5EF4-FFF2-40B4-BE49-F238E27FC236}">
                <a16:creationId xmlns:a16="http://schemas.microsoft.com/office/drawing/2014/main" id="{7B9F6E31-F335-554D-9C65-40DC39D248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269C864-4580-564F-BA43-544A4E876630}"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99F9DC6E-A610-C444-A2A6-20F8BB0918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A0B728D7-120B-824B-B33D-72ACCEC959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1747" name="Slide Number Placeholder 3">
            <a:extLst>
              <a:ext uri="{FF2B5EF4-FFF2-40B4-BE49-F238E27FC236}">
                <a16:creationId xmlns:a16="http://schemas.microsoft.com/office/drawing/2014/main" id="{FE282CC2-C43E-714D-94A2-B16AB0249F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EBB0723-FD21-2843-80D2-668E43A6B84C}" type="slidenum">
              <a:rPr lang="en-GB" altLang="en-US">
                <a:solidFill>
                  <a:srgbClr val="000000"/>
                </a:solidFill>
                <a:latin typeface="Calibri" panose="020F0502020204030204" pitchFamily="34" charset="0"/>
              </a:rPr>
              <a:pPr fontAlgn="base">
                <a:spcBef>
                  <a:spcPct val="0"/>
                </a:spcBef>
                <a:spcAft>
                  <a:spcPct val="0"/>
                </a:spcAft>
              </a:pPr>
              <a:t>6</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3B9FD5DD-6898-6E4A-9C95-2CA12CD4EE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Slide Number Placeholder 3">
            <a:extLst>
              <a:ext uri="{FF2B5EF4-FFF2-40B4-BE49-F238E27FC236}">
                <a16:creationId xmlns:a16="http://schemas.microsoft.com/office/drawing/2014/main" id="{1331AB17-8AD0-6440-88A0-E460F7558D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D3B3203-F26E-F041-8E78-0390B36B3A9B}"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7EEBA274-39BA-4C46-83CB-3E4DF67DB7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Slide Number Placeholder 3">
            <a:extLst>
              <a:ext uri="{FF2B5EF4-FFF2-40B4-BE49-F238E27FC236}">
                <a16:creationId xmlns:a16="http://schemas.microsoft.com/office/drawing/2014/main" id="{2F2CC1F6-009A-CE4B-B0E7-F29076541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7CC8002-7E1E-7F42-BEA8-7A8DD1A9A335}"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Design and Test was general and not done within each country. Now that the template is complete it can be rolled out regionally.</a:t>
            </a:r>
          </a:p>
        </p:txBody>
      </p:sp>
      <p:sp>
        <p:nvSpPr>
          <p:cNvPr id="4" name="Slide Number Placeholder 3"/>
          <p:cNvSpPr>
            <a:spLocks noGrp="1"/>
          </p:cNvSpPr>
          <p:nvPr>
            <p:ph type="sldNum" sz="quarter" idx="5"/>
          </p:nvPr>
        </p:nvSpPr>
        <p:spPr/>
        <p:txBody>
          <a:bodyPr/>
          <a:lstStyle/>
          <a:p>
            <a:pPr>
              <a:defRPr/>
            </a:pPr>
            <a:fld id="{A29FB6B8-40B0-5947-88B6-8BA7D69EC833}" type="slidenum">
              <a:rPr lang="en-ZA" smtClean="0"/>
              <a:pPr>
                <a:defRPr/>
              </a:pPr>
              <a:t>10</a:t>
            </a:fld>
            <a:endParaRPr lang="en-ZA" dirty="0"/>
          </a:p>
        </p:txBody>
      </p:sp>
    </p:spTree>
    <p:extLst>
      <p:ext uri="{BB962C8B-B14F-4D97-AF65-F5344CB8AC3E}">
        <p14:creationId xmlns:p14="http://schemas.microsoft.com/office/powerpoint/2010/main" val="1145520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F5E33CDD-9F33-814C-8731-F0DCFD41C5C8}"/>
              </a:ext>
            </a:extLst>
          </p:cNvPr>
          <p:cNvGrpSpPr>
            <a:grpSpLocks/>
          </p:cNvGrpSpPr>
          <p:nvPr userDrawn="1"/>
        </p:nvGrpSpPr>
        <p:grpSpPr bwMode="auto">
          <a:xfrm>
            <a:off x="8829675" y="6423025"/>
            <a:ext cx="3362325" cy="434975"/>
            <a:chOff x="7368078" y="6116621"/>
            <a:chExt cx="4635339" cy="599335"/>
          </a:xfrm>
        </p:grpSpPr>
        <p:pic>
          <p:nvPicPr>
            <p:cNvPr id="3" name="Picture 12" descr="ISP Services | Octotel">
              <a:extLst>
                <a:ext uri="{FF2B5EF4-FFF2-40B4-BE49-F238E27FC236}">
                  <a16:creationId xmlns:a16="http://schemas.microsoft.com/office/drawing/2014/main" id="{C0080D30-C091-4B48-A039-5C717420801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5080" y="6116621"/>
              <a:ext cx="1498337" cy="59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airtel logo">
              <a:extLst>
                <a:ext uri="{FF2B5EF4-FFF2-40B4-BE49-F238E27FC236}">
                  <a16:creationId xmlns:a16="http://schemas.microsoft.com/office/drawing/2014/main" id="{6BA0E74D-C0CF-A34A-8514-5157811D4BD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8078" y="6232731"/>
              <a:ext cx="973585" cy="41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15 Best mtn logo images | Mtn logo, Mountain tattoo, Mountain ...">
              <a:extLst>
                <a:ext uri="{FF2B5EF4-FFF2-40B4-BE49-F238E27FC236}">
                  <a16:creationId xmlns:a16="http://schemas.microsoft.com/office/drawing/2014/main" id="{C182F1C9-B1A8-FD46-AEE5-382E99FCF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53" t="25580" r="3514" b="24162"/>
            <a:stretch>
              <a:fillRect/>
            </a:stretch>
          </p:blipFill>
          <p:spPr bwMode="auto">
            <a:xfrm>
              <a:off x="8521700" y="6216850"/>
              <a:ext cx="772886" cy="41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Orange - Scality">
              <a:extLst>
                <a:ext uri="{FF2B5EF4-FFF2-40B4-BE49-F238E27FC236}">
                  <a16:creationId xmlns:a16="http://schemas.microsoft.com/office/drawing/2014/main" id="{869F937B-C266-7347-9ADB-CCB56F524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8507" y="6232731"/>
              <a:ext cx="1066573" cy="41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534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1" hidden="1">
            <a:extLst>
              <a:ext uri="{FF2B5EF4-FFF2-40B4-BE49-F238E27FC236}">
                <a16:creationId xmlns:a16="http://schemas.microsoft.com/office/drawing/2014/main" id="{2D10BBF5-52B6-E44C-BC3C-4F7CD929678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4" name="think-cell Slide" r:id="rId4" imgW="38100" imgH="38100" progId="TCLayout.ActiveDocument.1">
                  <p:embed/>
                </p:oleObj>
              </mc:Choice>
              <mc:Fallback>
                <p:oleObj name="think-cell Slide" r:id="rId4" imgW="38100" imgH="38100" progId="TCLayout.ActiveDocument.1">
                  <p:embed/>
                  <p:pic>
                    <p:nvPicPr>
                      <p:cNvPr id="15369" name="Object 11" hidden="1">
                        <a:extLst>
                          <a:ext uri="{FF2B5EF4-FFF2-40B4-BE49-F238E27FC236}">
                            <a16:creationId xmlns:a16="http://schemas.microsoft.com/office/drawing/2014/main" id="{5167FC18-2BD9-234B-BC4B-431964EA0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12">
            <a:extLst>
              <a:ext uri="{FF2B5EF4-FFF2-40B4-BE49-F238E27FC236}">
                <a16:creationId xmlns:a16="http://schemas.microsoft.com/office/drawing/2014/main" id="{466A68A7-35B8-7744-8826-2FD875104F08}"/>
              </a:ext>
            </a:extLst>
          </p:cNvPr>
          <p:cNvGrpSpPr>
            <a:grpSpLocks/>
          </p:cNvGrpSpPr>
          <p:nvPr userDrawn="1"/>
        </p:nvGrpSpPr>
        <p:grpSpPr bwMode="auto">
          <a:xfrm>
            <a:off x="8829675" y="6423025"/>
            <a:ext cx="3362325" cy="434975"/>
            <a:chOff x="7368078" y="6116621"/>
            <a:chExt cx="4635339" cy="599335"/>
          </a:xfrm>
        </p:grpSpPr>
        <p:pic>
          <p:nvPicPr>
            <p:cNvPr id="4" name="Picture 13" descr="ISP Services | Octotel">
              <a:extLst>
                <a:ext uri="{FF2B5EF4-FFF2-40B4-BE49-F238E27FC236}">
                  <a16:creationId xmlns:a16="http://schemas.microsoft.com/office/drawing/2014/main" id="{83580212-70D6-F544-93B0-513F36A6152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5080" y="6116621"/>
              <a:ext cx="1498337" cy="59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irtel logo">
              <a:extLst>
                <a:ext uri="{FF2B5EF4-FFF2-40B4-BE49-F238E27FC236}">
                  <a16:creationId xmlns:a16="http://schemas.microsoft.com/office/drawing/2014/main" id="{4D6153EB-E78D-7441-9934-434DFA14D8A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8078" y="6232731"/>
              <a:ext cx="973585" cy="41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15 Best mtn logo images | Mtn logo, Mountain tattoo, Mountain ...">
              <a:extLst>
                <a:ext uri="{FF2B5EF4-FFF2-40B4-BE49-F238E27FC236}">
                  <a16:creationId xmlns:a16="http://schemas.microsoft.com/office/drawing/2014/main" id="{66115247-4231-584F-81CC-634F7E3ACB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253" t="25580" r="3514" b="24162"/>
            <a:stretch>
              <a:fillRect/>
            </a:stretch>
          </p:blipFill>
          <p:spPr bwMode="auto">
            <a:xfrm>
              <a:off x="8521700" y="6216850"/>
              <a:ext cx="772886" cy="41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Orange - Scality">
              <a:extLst>
                <a:ext uri="{FF2B5EF4-FFF2-40B4-BE49-F238E27FC236}">
                  <a16:creationId xmlns:a16="http://schemas.microsoft.com/office/drawing/2014/main" id="{D30778DE-5093-DF48-BD4D-0D02A9AAD6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8507" y="6232731"/>
              <a:ext cx="1066573" cy="41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7519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4D1DAACD-727D-6244-A035-7C6CC72E3FA6}"/>
              </a:ext>
            </a:extLst>
          </p:cNvPr>
          <p:cNvGrpSpPr>
            <a:grpSpLocks/>
          </p:cNvGrpSpPr>
          <p:nvPr userDrawn="1"/>
        </p:nvGrpSpPr>
        <p:grpSpPr bwMode="auto">
          <a:xfrm>
            <a:off x="8829675" y="6423025"/>
            <a:ext cx="3362325" cy="434975"/>
            <a:chOff x="7368078" y="6116621"/>
            <a:chExt cx="4635339" cy="599335"/>
          </a:xfrm>
        </p:grpSpPr>
        <p:pic>
          <p:nvPicPr>
            <p:cNvPr id="3" name="Picture 12" descr="ISP Services | Octotel">
              <a:extLst>
                <a:ext uri="{FF2B5EF4-FFF2-40B4-BE49-F238E27FC236}">
                  <a16:creationId xmlns:a16="http://schemas.microsoft.com/office/drawing/2014/main" id="{DC101B71-4C8D-794E-A121-8EA47655E02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5080" y="6116621"/>
              <a:ext cx="1498337" cy="59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airtel logo">
              <a:extLst>
                <a:ext uri="{FF2B5EF4-FFF2-40B4-BE49-F238E27FC236}">
                  <a16:creationId xmlns:a16="http://schemas.microsoft.com/office/drawing/2014/main" id="{7D6BE25B-B814-2C43-9007-5D50A11BF27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8078" y="6232731"/>
              <a:ext cx="973585" cy="41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15 Best mtn logo images | Mtn logo, Mountain tattoo, Mountain ...">
              <a:extLst>
                <a:ext uri="{FF2B5EF4-FFF2-40B4-BE49-F238E27FC236}">
                  <a16:creationId xmlns:a16="http://schemas.microsoft.com/office/drawing/2014/main" id="{4EE74C58-91EB-B743-BEC4-941710944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53" t="25580" r="3514" b="24162"/>
            <a:stretch>
              <a:fillRect/>
            </a:stretch>
          </p:blipFill>
          <p:spPr bwMode="auto">
            <a:xfrm>
              <a:off x="8521700" y="6216850"/>
              <a:ext cx="772886" cy="41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Orange - Scality">
              <a:extLst>
                <a:ext uri="{FF2B5EF4-FFF2-40B4-BE49-F238E27FC236}">
                  <a16:creationId xmlns:a16="http://schemas.microsoft.com/office/drawing/2014/main" id="{1D35C5AC-D78E-1A4D-86D4-2C3A0E462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8507" y="6232731"/>
              <a:ext cx="1066573" cy="41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1319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graphicFrame>
        <p:nvGraphicFramePr>
          <p:cNvPr id="2" name="Object 11" hidden="1">
            <a:extLst>
              <a:ext uri="{FF2B5EF4-FFF2-40B4-BE49-F238E27FC236}">
                <a16:creationId xmlns:a16="http://schemas.microsoft.com/office/drawing/2014/main" id="{27791165-816D-FC4A-93F9-A9A6ABC88A4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2" name="think-cell Slide" r:id="rId4" imgW="38100" imgH="38100" progId="TCLayout.ActiveDocument.1">
                  <p:embed/>
                </p:oleObj>
              </mc:Choice>
              <mc:Fallback>
                <p:oleObj name="think-cell Slide" r:id="rId4" imgW="38100" imgH="38100" progId="TCLayout.ActiveDocument.1">
                  <p:embed/>
                  <p:pic>
                    <p:nvPicPr>
                      <p:cNvPr id="17417" name="Object 11" hidden="1">
                        <a:extLst>
                          <a:ext uri="{FF2B5EF4-FFF2-40B4-BE49-F238E27FC236}">
                            <a16:creationId xmlns:a16="http://schemas.microsoft.com/office/drawing/2014/main" id="{F4A148EC-5CBA-5A42-B129-8D6BB172C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12">
            <a:extLst>
              <a:ext uri="{FF2B5EF4-FFF2-40B4-BE49-F238E27FC236}">
                <a16:creationId xmlns:a16="http://schemas.microsoft.com/office/drawing/2014/main" id="{C3ED636B-53F3-584F-A695-BEFB7B58E422}"/>
              </a:ext>
            </a:extLst>
          </p:cNvPr>
          <p:cNvGrpSpPr>
            <a:grpSpLocks/>
          </p:cNvGrpSpPr>
          <p:nvPr userDrawn="1"/>
        </p:nvGrpSpPr>
        <p:grpSpPr bwMode="auto">
          <a:xfrm>
            <a:off x="8829675" y="6423025"/>
            <a:ext cx="3362325" cy="434975"/>
            <a:chOff x="7368078" y="6116621"/>
            <a:chExt cx="4635339" cy="599335"/>
          </a:xfrm>
        </p:grpSpPr>
        <p:pic>
          <p:nvPicPr>
            <p:cNvPr id="4" name="Picture 13" descr="ISP Services | Octotel">
              <a:extLst>
                <a:ext uri="{FF2B5EF4-FFF2-40B4-BE49-F238E27FC236}">
                  <a16:creationId xmlns:a16="http://schemas.microsoft.com/office/drawing/2014/main" id="{699B213D-F9C4-D043-98D1-8BC32D67564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5080" y="6116621"/>
              <a:ext cx="1498337" cy="59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irtel logo">
              <a:extLst>
                <a:ext uri="{FF2B5EF4-FFF2-40B4-BE49-F238E27FC236}">
                  <a16:creationId xmlns:a16="http://schemas.microsoft.com/office/drawing/2014/main" id="{DD0190C5-1703-7541-BF0B-F10A4E90A13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8078" y="6232731"/>
              <a:ext cx="973585" cy="41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15 Best mtn logo images | Mtn logo, Mountain tattoo, Mountain ...">
              <a:extLst>
                <a:ext uri="{FF2B5EF4-FFF2-40B4-BE49-F238E27FC236}">
                  <a16:creationId xmlns:a16="http://schemas.microsoft.com/office/drawing/2014/main" id="{1E3224CC-6480-BA46-AACE-218504D8DB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253" t="25580" r="3514" b="24162"/>
            <a:stretch>
              <a:fillRect/>
            </a:stretch>
          </p:blipFill>
          <p:spPr bwMode="auto">
            <a:xfrm>
              <a:off x="8521700" y="6216850"/>
              <a:ext cx="772886" cy="41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Orange - Scality">
              <a:extLst>
                <a:ext uri="{FF2B5EF4-FFF2-40B4-BE49-F238E27FC236}">
                  <a16:creationId xmlns:a16="http://schemas.microsoft.com/office/drawing/2014/main" id="{74E85157-E41D-F94E-AA0F-4B01673669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8507" y="6232731"/>
              <a:ext cx="1066573" cy="41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112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BD45146-CDC9-9D44-A800-D4AD647444A9}"/>
              </a:ext>
            </a:extLst>
          </p:cNvPr>
          <p:cNvSpPr>
            <a:spLocks noGrp="1"/>
          </p:cNvSpPr>
          <p:nvPr>
            <p:ph type="ftr"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r>
              <a:rPr lang="en-ZA"/>
              <a:t>#</a:t>
            </a:r>
          </a:p>
        </p:txBody>
      </p:sp>
    </p:spTree>
    <p:extLst>
      <p:ext uri="{BB962C8B-B14F-4D97-AF65-F5344CB8AC3E}">
        <p14:creationId xmlns:p14="http://schemas.microsoft.com/office/powerpoint/2010/main" val="194778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6C626A9E-70AF-6248-A36C-C792AC406C5D}"/>
              </a:ext>
            </a:extLst>
          </p:cNvPr>
          <p:cNvSpPr>
            <a:spLocks noGrp="1"/>
          </p:cNvSpPr>
          <p:nvPr>
            <p:ph type="ftr"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r>
              <a:rPr lang="en-ZA"/>
              <a:t>#</a:t>
            </a:r>
          </a:p>
        </p:txBody>
      </p:sp>
    </p:spTree>
    <p:extLst>
      <p:ext uri="{BB962C8B-B14F-4D97-AF65-F5344CB8AC3E}">
        <p14:creationId xmlns:p14="http://schemas.microsoft.com/office/powerpoint/2010/main" val="18694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2" name="Picture 11" descr="A picture containing outdoor object, solar cell&#10;&#10;Description automatically generated">
            <a:extLst>
              <a:ext uri="{FF2B5EF4-FFF2-40B4-BE49-F238E27FC236}">
                <a16:creationId xmlns:a16="http://schemas.microsoft.com/office/drawing/2014/main" id="{77ABB6ED-4C78-6E43-9B83-1CBD0473E0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7900"/>
            <a:ext cx="12192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a:extLst>
              <a:ext uri="{FF2B5EF4-FFF2-40B4-BE49-F238E27FC236}">
                <a16:creationId xmlns:a16="http://schemas.microsoft.com/office/drawing/2014/main" id="{AE20BB37-0109-4B44-A079-EE7D47666D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8521"/>
          <a:stretch>
            <a:fillRect/>
          </a:stretch>
        </p:blipFill>
        <p:spPr bwMode="auto">
          <a:xfrm>
            <a:off x="4200525" y="277813"/>
            <a:ext cx="37909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18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a:extLst>
              <a:ext uri="{FF2B5EF4-FFF2-40B4-BE49-F238E27FC236}">
                <a16:creationId xmlns:a16="http://schemas.microsoft.com/office/drawing/2014/main" id="{7A139AB1-229A-C240-AC41-5BBF21541573}"/>
              </a:ext>
            </a:extLst>
          </p:cNvPr>
          <p:cNvGraphicFramePr>
            <a:graphicFrameLocks noChangeAspect="1"/>
          </p:cNvGraphicFramePr>
          <p:nvPr userDrawn="1">
            <p:custDataLst>
              <p:tags r:id="rId1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2" name="think-cell Slide" r:id="rId11" imgW="38100" imgH="38100" progId="TCLayout.ActiveDocument.1">
                  <p:embed/>
                </p:oleObj>
              </mc:Choice>
              <mc:Fallback>
                <p:oleObj name="think-cell Slide" r:id="rId11" imgW="38100" imgH="38100" progId="TCLayout.ActiveDocument.1">
                  <p:embed/>
                  <p:pic>
                    <p:nvPicPr>
                      <p:cNvPr id="0"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7" name="Picture 6" descr="A close up of a logo&#10;&#10;Description automatically generated">
            <a:extLst>
              <a:ext uri="{FF2B5EF4-FFF2-40B4-BE49-F238E27FC236}">
                <a16:creationId xmlns:a16="http://schemas.microsoft.com/office/drawing/2014/main" id="{C38B756C-CD20-FD47-8487-2FD35B5B483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20813" y="6429375"/>
            <a:ext cx="366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
            <a:extLst>
              <a:ext uri="{FF2B5EF4-FFF2-40B4-BE49-F238E27FC236}">
                <a16:creationId xmlns:a16="http://schemas.microsoft.com/office/drawing/2014/main" id="{4683257F-A574-1D4D-B213-F0D23CA8322D}"/>
              </a:ext>
            </a:extLst>
          </p:cNvPr>
          <p:cNvSpPr txBox="1">
            <a:spLocks/>
          </p:cNvSpPr>
          <p:nvPr userDrawn="1"/>
        </p:nvSpPr>
        <p:spPr>
          <a:xfrm>
            <a:off x="193675" y="6461125"/>
            <a:ext cx="8164513" cy="325438"/>
          </a:xfrm>
          <a:prstGeom prst="rect">
            <a:avLst/>
          </a:prstGeom>
        </p:spPr>
        <p:txBody>
          <a:bodyPr lIns="0" tIns="0" rIns="0" bIns="0"/>
          <a:lstStyle>
            <a:lvl1pPr marL="0" marR="0" indent="0" algn="l" defTabSz="914400" rtl="0" eaLnBrk="1" fontAlgn="auto" latinLnBrk="0" hangingPunct="1">
              <a:lnSpc>
                <a:spcPct val="110000"/>
              </a:lnSpc>
              <a:spcBef>
                <a:spcPts val="300"/>
              </a:spcBef>
              <a:spcAft>
                <a:spcPts val="0"/>
              </a:spcAft>
              <a:buClrTx/>
              <a:buSzPct val="80000"/>
              <a:buFontTx/>
              <a:buNone/>
              <a:tabLst/>
              <a:defRPr lang="en-US" sz="2500" b="1" kern="1200" smtClean="0">
                <a:solidFill>
                  <a:schemeClr val="tx1"/>
                </a:solidFill>
                <a:latin typeface="+mj-lt"/>
                <a:ea typeface="+mj-ea"/>
                <a:cs typeface="+mj-cs"/>
              </a:defRPr>
            </a:lvl1pPr>
            <a:lvl2pPr marL="361950" marR="0" indent="-117475"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2pPr>
            <a:lvl3pPr marL="533400" marR="0" indent="-180975"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US" sz="1200" kern="1200" smtClean="0">
                <a:solidFill>
                  <a:schemeClr val="tx1"/>
                </a:solidFill>
                <a:latin typeface="+mn-lt"/>
                <a:ea typeface="+mn-ea"/>
                <a:cs typeface="+mn-cs"/>
              </a:defRPr>
            </a:lvl3pPr>
            <a:lvl4pPr marL="679450" marR="0" indent="-163513" algn="l" defTabSz="914400" rtl="0" eaLnBrk="1" fontAlgn="auto" latinLnBrk="0" hangingPunct="1">
              <a:lnSpc>
                <a:spcPct val="110000"/>
              </a:lnSpc>
              <a:spcBef>
                <a:spcPts val="300"/>
              </a:spcBef>
              <a:spcAft>
                <a:spcPts val="0"/>
              </a:spcAft>
              <a:buClrTx/>
              <a:buSzTx/>
              <a:buFont typeface="Century Gothic" panose="020B0502020202020204" pitchFamily="34" charset="0"/>
              <a:buChar char="–"/>
              <a:tabLst/>
              <a:defRPr lang="en-US" sz="1200" kern="1200" smtClean="0">
                <a:solidFill>
                  <a:schemeClr val="tx1"/>
                </a:solidFill>
                <a:latin typeface="+mn-lt"/>
                <a:ea typeface="+mn-ea"/>
                <a:cs typeface="+mn-cs"/>
              </a:defRPr>
            </a:lvl4pPr>
            <a:lvl5pPr marL="815975" marR="0" indent="-1524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ZA" sz="1800" dirty="0">
                <a:latin typeface="MTN Brighter Sans" panose="00000500000000000000" pitchFamily="2" charset="0"/>
              </a:rPr>
              <a:t>COVID-19</a:t>
            </a:r>
          </a:p>
        </p:txBody>
      </p:sp>
      <p:pic>
        <p:nvPicPr>
          <p:cNvPr id="1029" name="Picture 9">
            <a:extLst>
              <a:ext uri="{FF2B5EF4-FFF2-40B4-BE49-F238E27FC236}">
                <a16:creationId xmlns:a16="http://schemas.microsoft.com/office/drawing/2014/main" id="{6F5FE233-A829-9A46-8019-A17BA7E0902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a:extLst>
              <a:ext uri="{FF2B5EF4-FFF2-40B4-BE49-F238E27FC236}">
                <a16:creationId xmlns:a16="http://schemas.microsoft.com/office/drawing/2014/main" id="{E87037D7-8630-F142-B122-F64C9FC5A8A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2075" y="231775"/>
            <a:ext cx="30241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a:extLst>
              <a:ext uri="{FF2B5EF4-FFF2-40B4-BE49-F238E27FC236}">
                <a16:creationId xmlns:a16="http://schemas.microsoft.com/office/drawing/2014/main" id="{3ECD0130-1C53-2B4A-AA5A-816627244F07}"/>
              </a:ext>
            </a:extLst>
          </p:cNvPr>
          <p:cNvSpPr/>
          <p:nvPr userDrawn="1"/>
        </p:nvSpPr>
        <p:spPr>
          <a:xfrm>
            <a:off x="11255375" y="203200"/>
            <a:ext cx="619125" cy="24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fld id="{CC30802D-C347-3548-BE71-9BCC08078ED1}" type="slidenum">
              <a:rPr lang="en-GB" sz="900" b="1">
                <a:solidFill>
                  <a:schemeClr val="tx1"/>
                </a:solidFill>
              </a:rPr>
              <a:pPr algn="ctr" eaLnBrk="1" fontAlgn="auto" hangingPunct="1">
                <a:spcBef>
                  <a:spcPts val="0"/>
                </a:spcBef>
                <a:spcAft>
                  <a:spcPts val="0"/>
                </a:spcAft>
                <a:defRPr/>
              </a:pPr>
              <a:t>‹#›</a:t>
            </a:fld>
            <a:endParaRPr lang="en-GB" sz="900" b="1" dirty="0">
              <a:solidFill>
                <a:schemeClr val="tx1"/>
              </a:solidFill>
            </a:endParaRPr>
          </a:p>
        </p:txBody>
      </p:sp>
      <p:pic>
        <p:nvPicPr>
          <p:cNvPr id="1032" name="Picture 8">
            <a:extLst>
              <a:ext uri="{FF2B5EF4-FFF2-40B4-BE49-F238E27FC236}">
                <a16:creationId xmlns:a16="http://schemas.microsoft.com/office/drawing/2014/main" id="{675BDB94-AB13-9F41-985F-34C4EBC5DD29}"/>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362325" y="6564313"/>
            <a:ext cx="45259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6" r:id="rId2"/>
    <p:sldLayoutId id="2147483707" r:id="rId3"/>
    <p:sldLayoutId id="2147483708" r:id="rId4"/>
    <p:sldLayoutId id="2147483709" r:id="rId5"/>
    <p:sldLayoutId id="2147483710" r:id="rId6"/>
    <p:sldLayoutId id="2147483711" r:id="rId7"/>
  </p:sldLayoutIdLst>
  <p:txStyles>
    <p:titleStyle>
      <a:lvl1pPr algn="l" rtl="0" fontAlgn="base">
        <a:lnSpc>
          <a:spcPct val="90000"/>
        </a:lnSpc>
        <a:spcBef>
          <a:spcPct val="0"/>
        </a:spcBef>
        <a:spcAft>
          <a:spcPct val="0"/>
        </a:spcAft>
        <a:defRPr sz="2500" b="1" kern="1200">
          <a:solidFill>
            <a:schemeClr val="tx1"/>
          </a:solidFill>
          <a:latin typeface="+mj-lt"/>
          <a:ea typeface="+mj-ea"/>
          <a:cs typeface="+mj-cs"/>
        </a:defRPr>
      </a:lvl1pPr>
      <a:lvl2pPr algn="l" rtl="0" fontAlgn="base">
        <a:lnSpc>
          <a:spcPct val="90000"/>
        </a:lnSpc>
        <a:spcBef>
          <a:spcPct val="0"/>
        </a:spcBef>
        <a:spcAft>
          <a:spcPct val="0"/>
        </a:spcAft>
        <a:defRPr sz="2500" b="1">
          <a:solidFill>
            <a:schemeClr val="tx1"/>
          </a:solidFill>
          <a:latin typeface="Century Gothic" panose="020B0502020202020204" pitchFamily="34" charset="0"/>
        </a:defRPr>
      </a:lvl2pPr>
      <a:lvl3pPr algn="l" rtl="0" fontAlgn="base">
        <a:lnSpc>
          <a:spcPct val="90000"/>
        </a:lnSpc>
        <a:spcBef>
          <a:spcPct val="0"/>
        </a:spcBef>
        <a:spcAft>
          <a:spcPct val="0"/>
        </a:spcAft>
        <a:defRPr sz="2500" b="1">
          <a:solidFill>
            <a:schemeClr val="tx1"/>
          </a:solidFill>
          <a:latin typeface="Century Gothic" panose="020B0502020202020204" pitchFamily="34" charset="0"/>
        </a:defRPr>
      </a:lvl3pPr>
      <a:lvl4pPr algn="l" rtl="0" fontAlgn="base">
        <a:lnSpc>
          <a:spcPct val="90000"/>
        </a:lnSpc>
        <a:spcBef>
          <a:spcPct val="0"/>
        </a:spcBef>
        <a:spcAft>
          <a:spcPct val="0"/>
        </a:spcAft>
        <a:defRPr sz="2500" b="1">
          <a:solidFill>
            <a:schemeClr val="tx1"/>
          </a:solidFill>
          <a:latin typeface="Century Gothic" panose="020B0502020202020204" pitchFamily="34" charset="0"/>
        </a:defRPr>
      </a:lvl4pPr>
      <a:lvl5pPr algn="l" rtl="0" fontAlgn="base">
        <a:lnSpc>
          <a:spcPct val="90000"/>
        </a:lnSpc>
        <a:spcBef>
          <a:spcPct val="0"/>
        </a:spcBef>
        <a:spcAft>
          <a:spcPct val="0"/>
        </a:spcAft>
        <a:defRPr sz="25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25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25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25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2500" b="1">
          <a:solidFill>
            <a:schemeClr val="tx1"/>
          </a:solidFill>
          <a:latin typeface="Century Gothic" panose="020B0502020202020204" pitchFamily="34" charset="0"/>
        </a:defRPr>
      </a:lvl9pPr>
    </p:titleStyle>
    <p:bodyStyle>
      <a:lvl1pPr marL="207963" indent="-207963" algn="l" rtl="0" fontAlgn="base">
        <a:lnSpc>
          <a:spcPct val="110000"/>
        </a:lnSpc>
        <a:spcBef>
          <a:spcPts val="300"/>
        </a:spcBef>
        <a:spcAft>
          <a:spcPct val="0"/>
        </a:spcAft>
        <a:buSzPct val="80000"/>
        <a:buBlip>
          <a:blip r:embed="rId17"/>
        </a:buBlip>
        <a:defRPr lang="en-US" sz="1200" kern="1200">
          <a:solidFill>
            <a:schemeClr val="tx1"/>
          </a:solidFill>
          <a:latin typeface="+mn-lt"/>
          <a:ea typeface="+mn-ea"/>
          <a:cs typeface="+mn-cs"/>
        </a:defRPr>
      </a:lvl1pPr>
      <a:lvl2pPr marL="361950" indent="-117475" algn="l" rtl="0" fontAlgn="base">
        <a:lnSpc>
          <a:spcPct val="110000"/>
        </a:lnSpc>
        <a:spcBef>
          <a:spcPts val="300"/>
        </a:spcBef>
        <a:spcAft>
          <a:spcPct val="0"/>
        </a:spcAft>
        <a:buFont typeface="Century Gothic" panose="020B0502020202020204" pitchFamily="34" charset="0"/>
        <a:buChar char="–"/>
        <a:defRPr lang="en-US" sz="1200" kern="1200">
          <a:solidFill>
            <a:schemeClr val="tx1"/>
          </a:solidFill>
          <a:latin typeface="+mn-lt"/>
          <a:ea typeface="+mn-ea"/>
          <a:cs typeface="+mn-cs"/>
        </a:defRPr>
      </a:lvl2pPr>
      <a:lvl3pPr marL="533400" indent="-180975" algn="l" rtl="0" fontAlgn="base">
        <a:lnSpc>
          <a:spcPct val="110000"/>
        </a:lnSpc>
        <a:spcBef>
          <a:spcPts val="300"/>
        </a:spcBef>
        <a:spcAft>
          <a:spcPct val="0"/>
        </a:spcAft>
        <a:buFont typeface="Arial" panose="020B0604020202020204" pitchFamily="34" charset="0"/>
        <a:buChar char="•"/>
        <a:defRPr lang="en-US" sz="1200" kern="1200">
          <a:solidFill>
            <a:schemeClr val="tx1"/>
          </a:solidFill>
          <a:latin typeface="+mn-lt"/>
          <a:ea typeface="+mn-ea"/>
          <a:cs typeface="+mn-cs"/>
        </a:defRPr>
      </a:lvl3pPr>
      <a:lvl4pPr marL="679450" indent="-163513" algn="l" rtl="0" fontAlgn="base">
        <a:lnSpc>
          <a:spcPct val="110000"/>
        </a:lnSpc>
        <a:spcBef>
          <a:spcPts val="300"/>
        </a:spcBef>
        <a:spcAft>
          <a:spcPct val="0"/>
        </a:spcAft>
        <a:buFont typeface="Century Gothic" panose="020B0502020202020204" pitchFamily="34" charset="0"/>
        <a:buChar char="–"/>
        <a:defRPr lang="en-US" sz="1200" kern="1200">
          <a:solidFill>
            <a:schemeClr val="tx1"/>
          </a:solidFill>
          <a:latin typeface="+mn-lt"/>
          <a:ea typeface="+mn-ea"/>
          <a:cs typeface="+mn-cs"/>
        </a:defRPr>
      </a:lvl4pPr>
      <a:lvl5pPr marL="815975" indent="-152400" algn="l" rtl="0" fontAlgn="base">
        <a:lnSpc>
          <a:spcPct val="110000"/>
        </a:lnSpc>
        <a:spcBef>
          <a:spcPts val="300"/>
        </a:spcBef>
        <a:spcAft>
          <a:spcPct val="0"/>
        </a:spcAft>
        <a:buFont typeface="Arial" panose="020B0604020202020204" pitchFamily="34" charset="0"/>
        <a:buChar char="•"/>
        <a:defRPr lang="en-GB"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xml"/><Relationship Id="rId4" Type="http://schemas.openxmlformats.org/officeDocument/2006/relationships/slideLayout" Target="../slideLayouts/slideLayout4.xml"/><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4.png"/><Relationship Id="rId3" Type="http://schemas.openxmlformats.org/officeDocument/2006/relationships/tags" Target="../tags/tag12.xml"/><Relationship Id="rId7" Type="http://schemas.openxmlformats.org/officeDocument/2006/relationships/image" Target="../media/image1.emf"/><Relationship Id="rId12" Type="http://schemas.microsoft.com/office/2007/relationships/diagramDrawing" Target="../diagrams/drawing4.xml"/><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diagramColors" Target="../diagrams/colors4.xml"/><Relationship Id="rId5" Type="http://schemas.openxmlformats.org/officeDocument/2006/relationships/notesSlide" Target="../notesSlides/notesSlide7.xml"/><Relationship Id="rId10" Type="http://schemas.openxmlformats.org/officeDocument/2006/relationships/diagramQuickStyle" Target="../diagrams/quickStyle4.xml"/><Relationship Id="rId4" Type="http://schemas.openxmlformats.org/officeDocument/2006/relationships/slideLayout" Target="../slideLayouts/slideLayout1.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tif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4.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1" name="Object 4" hidden="1">
            <a:extLst>
              <a:ext uri="{FF2B5EF4-FFF2-40B4-BE49-F238E27FC236}">
                <a16:creationId xmlns:a16="http://schemas.microsoft.com/office/drawing/2014/main" id="{94909E82-24F1-394B-A0F0-3720940722C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4" name="think-cell Slide" r:id="rId6" imgW="38100" imgH="38100" progId="TCLayout.ActiveDocument.1">
                  <p:embed/>
                </p:oleObj>
              </mc:Choice>
              <mc:Fallback>
                <p:oleObj name="think-cell Slide" r:id="rId6" imgW="38100" imgH="38100" progId="TCLayout.ActiveDocument.1">
                  <p:embed/>
                  <p:pic>
                    <p:nvPicPr>
                      <p:cNvPr id="0" name="Object 4"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BFF866AF-5484-A845-A875-134A58DC748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1400" b="1" dirty="0">
              <a:solidFill>
                <a:srgbClr val="FFFFFF"/>
              </a:solidFill>
              <a:ea typeface="+mj-ea"/>
              <a:cs typeface="+mj-cs"/>
              <a:sym typeface="Century Gothic" panose="020B0502020202020204" pitchFamily="34" charset="0"/>
            </a:endParaRPr>
          </a:p>
        </p:txBody>
      </p:sp>
      <p:sp>
        <p:nvSpPr>
          <p:cNvPr id="5123" name="Rectangle 2">
            <a:extLst>
              <a:ext uri="{FF2B5EF4-FFF2-40B4-BE49-F238E27FC236}">
                <a16:creationId xmlns:a16="http://schemas.microsoft.com/office/drawing/2014/main" id="{DA3D0C88-BC96-664E-B003-37BE03161B67}"/>
              </a:ext>
            </a:extLst>
          </p:cNvPr>
          <p:cNvSpPr>
            <a:spLocks noChangeArrowheads="1"/>
          </p:cNvSpPr>
          <p:nvPr/>
        </p:nvSpPr>
        <p:spPr bwMode="auto">
          <a:xfrm>
            <a:off x="308225" y="2514600"/>
            <a:ext cx="10972919"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GB" sz="2800" b="1" dirty="0"/>
              <a:t> </a:t>
            </a:r>
            <a:r>
              <a:rPr lang="en-US" sz="2400" b="1" dirty="0"/>
              <a:t>Africa Communication and Information Platform (ACIP) for Health and Economic Action</a:t>
            </a:r>
            <a:endParaRPr lang="en-US" altLang="en-US" sz="2400" dirty="0"/>
          </a:p>
          <a:p>
            <a:pPr algn="ctr" eaLnBrk="1" hangingPunct="1"/>
            <a:endParaRPr lang="en-US" altLang="en-US" sz="2000" dirty="0"/>
          </a:p>
          <a:p>
            <a:pPr algn="ctr" eaLnBrk="1" hangingPunct="1"/>
            <a:br>
              <a:rPr lang="en-US" altLang="en-US" sz="2000" dirty="0"/>
            </a:br>
            <a:endParaRPr lang="en-US" altLang="en-US" sz="2000" dirty="0"/>
          </a:p>
          <a:p>
            <a:pPr algn="ctr" eaLnBrk="1" hangingPunct="1"/>
            <a:endParaRPr lang="en-US" altLang="en-US" sz="2000" dirty="0"/>
          </a:p>
          <a:p>
            <a:pPr algn="ctr" eaLnBrk="1" hangingPunct="1"/>
            <a:r>
              <a:rPr lang="en-US" altLang="en-US" sz="1600" b="1" dirty="0"/>
              <a:t>Mr. Oliver Chinganya, Director, Africa Centre for Statistics</a:t>
            </a:r>
            <a:r>
              <a:rPr lang="en-US" altLang="en-US" sz="1600" dirty="0"/>
              <a:t>                                                                                                                                                            </a:t>
            </a:r>
          </a:p>
          <a:p>
            <a:pPr algn="ctr" eaLnBrk="1" hangingPunct="1"/>
            <a:endParaRPr lang="en-US" altLang="en-US" sz="1600" dirty="0"/>
          </a:p>
          <a:p>
            <a:pPr algn="ctr" eaLnBrk="1" hangingPunct="1"/>
            <a:endParaRPr lang="en-US" altLang="en-US" sz="1600" dirty="0"/>
          </a:p>
          <a:p>
            <a:pPr algn="ctr" eaLnBrk="1" hangingPunct="1"/>
            <a:endParaRPr lang="en-US" altLang="en-US" sz="1600" dirty="0"/>
          </a:p>
          <a:p>
            <a:pPr algn="ctr" eaLnBrk="1" hangingPunct="1"/>
            <a:r>
              <a:rPr lang="en-US" altLang="en-US" sz="1600" dirty="0"/>
              <a:t>										</a:t>
            </a:r>
            <a:r>
              <a:rPr lang="en-US" altLang="en-US" sz="1400" dirty="0"/>
              <a:t>23 June 2020</a:t>
            </a:r>
          </a:p>
          <a:p>
            <a:pPr algn="ctr" eaLnBrk="1" hangingPunct="1"/>
            <a:endParaRPr lang="en-US" altLang="en-US" sz="1400" dirty="0"/>
          </a:p>
          <a:p>
            <a:pPr algn="ctr" eaLnBrk="1" hangingPunct="1"/>
            <a:endParaRPr lang="en-US" altLang="en-US" sz="1600" b="1" dirty="0"/>
          </a:p>
        </p:txBody>
      </p:sp>
      <p:pic>
        <p:nvPicPr>
          <p:cNvPr id="5" name="Picture 8" descr="Image result for sprinklr">
            <a:extLst>
              <a:ext uri="{FF2B5EF4-FFF2-40B4-BE49-F238E27FC236}">
                <a16:creationId xmlns:a16="http://schemas.microsoft.com/office/drawing/2014/main" id="{CD601AA5-2DF1-2D40-BB5A-C8EE3AA330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4030" y="6456362"/>
            <a:ext cx="7413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60;p8" descr="Capture d’écran 2020-06-02 à 17.41.50.png">
            <a:extLst>
              <a:ext uri="{FF2B5EF4-FFF2-40B4-BE49-F238E27FC236}">
                <a16:creationId xmlns:a16="http://schemas.microsoft.com/office/drawing/2014/main" id="{D882D8FF-1D1F-4822-9E2F-79B7C43F2337}"/>
              </a:ext>
            </a:extLst>
          </p:cNvPr>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7430" y="6122164"/>
            <a:ext cx="16017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5" name="Object 3" hidden="1">
            <a:extLst>
              <a:ext uri="{FF2B5EF4-FFF2-40B4-BE49-F238E27FC236}">
                <a16:creationId xmlns:a16="http://schemas.microsoft.com/office/drawing/2014/main" id="{4ED60F05-A113-C84D-928E-66AF1845072B}"/>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3" name="think-cell Slide" r:id="rId6" imgW="38100" imgH="38100" progId="TCLayout.ActiveDocument.1">
                  <p:embed/>
                </p:oleObj>
              </mc:Choice>
              <mc:Fallback>
                <p:oleObj name="think-cell Slide" r:id="rId6" imgW="38100" imgH="38100" progId="TCLayout.ActiveDocument.1">
                  <p:embed/>
                  <p:pic>
                    <p:nvPicPr>
                      <p:cNvPr id="11265" name="Object 3" hidden="1">
                        <a:extLst>
                          <a:ext uri="{FF2B5EF4-FFF2-40B4-BE49-F238E27FC236}">
                            <a16:creationId xmlns:a16="http://schemas.microsoft.com/office/drawing/2014/main" id="{4ED60F05-A113-C84D-928E-66AF184507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hidden="1">
            <a:extLst>
              <a:ext uri="{FF2B5EF4-FFF2-40B4-BE49-F238E27FC236}">
                <a16:creationId xmlns:a16="http://schemas.microsoft.com/office/drawing/2014/main" id="{B9BE7C44-2881-F540-9E9F-8E5C475BE74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ZA" sz="2500" b="1" dirty="0">
              <a:solidFill>
                <a:srgbClr val="FFFFFF"/>
              </a:solidFill>
              <a:latin typeface="MTN Brighter Sans ExtraBold" panose="00000900000000000000" pitchFamily="2" charset="0"/>
              <a:sym typeface="MTN Brighter Sans ExtraBold" panose="00000900000000000000" pitchFamily="2" charset="0"/>
            </a:endParaRPr>
          </a:p>
        </p:txBody>
      </p:sp>
      <p:sp>
        <p:nvSpPr>
          <p:cNvPr id="16" name="Rectangle 15">
            <a:extLst>
              <a:ext uri="{FF2B5EF4-FFF2-40B4-BE49-F238E27FC236}">
                <a16:creationId xmlns:a16="http://schemas.microsoft.com/office/drawing/2014/main" id="{209B7437-2BC8-2743-B8DA-4154BB5D5099}"/>
              </a:ext>
            </a:extLst>
          </p:cNvPr>
          <p:cNvSpPr/>
          <p:nvPr/>
        </p:nvSpPr>
        <p:spPr>
          <a:xfrm>
            <a:off x="1890713" y="1089025"/>
            <a:ext cx="80899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2400" b="1" dirty="0">
                <a:solidFill>
                  <a:prstClr val="black"/>
                </a:solidFill>
                <a:latin typeface="MTN Brighter Sans" panose="00000500000000000000" pitchFamily="2" charset="0"/>
              </a:rPr>
              <a:t>IN COUNTRY LAUNCH PROCESS</a:t>
            </a:r>
          </a:p>
        </p:txBody>
      </p:sp>
      <p:graphicFrame>
        <p:nvGraphicFramePr>
          <p:cNvPr id="3" name="Diagram 2">
            <a:extLst>
              <a:ext uri="{FF2B5EF4-FFF2-40B4-BE49-F238E27FC236}">
                <a16:creationId xmlns:a16="http://schemas.microsoft.com/office/drawing/2014/main" id="{D2D486F2-7023-4547-8AF2-1002CEE9CC94}"/>
              </a:ext>
            </a:extLst>
          </p:cNvPr>
          <p:cNvGraphicFramePr/>
          <p:nvPr>
            <p:extLst/>
          </p:nvPr>
        </p:nvGraphicFramePr>
        <p:xfrm>
          <a:off x="1039813" y="2205038"/>
          <a:ext cx="10112375" cy="30474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Google Shape;60;p8" descr="Capture d’écran 2020-06-02 à 17.41.50.png">
            <a:extLst>
              <a:ext uri="{FF2B5EF4-FFF2-40B4-BE49-F238E27FC236}">
                <a16:creationId xmlns:a16="http://schemas.microsoft.com/office/drawing/2014/main" id="{08D084F2-0B4A-41DD-A19E-795EA8A442A8}"/>
              </a:ext>
            </a:extLst>
          </p:cNvP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430" y="6122164"/>
            <a:ext cx="16017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46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BB11593E-7385-5D42-8E23-75518C525E65}"/>
              </a:ext>
            </a:extLst>
          </p:cNvPr>
          <p:cNvSpPr>
            <a:spLocks/>
          </p:cNvSpPr>
          <p:nvPr/>
        </p:nvSpPr>
        <p:spPr bwMode="auto">
          <a:xfrm>
            <a:off x="3884613" y="2497138"/>
            <a:ext cx="44227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5500" b="1">
                <a:latin typeface="Lato"/>
                <a:ea typeface="MS PGothic" panose="020B0600070205080204" pitchFamily="34" charset="-128"/>
                <a:cs typeface="Calibri" panose="020F0502020204030204" pitchFamily="34" charset="0"/>
                <a:sym typeface="Lato"/>
              </a:rPr>
              <a:t>THANK YOU!</a:t>
            </a:r>
          </a:p>
        </p:txBody>
      </p:sp>
      <p:sp>
        <p:nvSpPr>
          <p:cNvPr id="48130" name="TextBox 1">
            <a:extLst>
              <a:ext uri="{FF2B5EF4-FFF2-40B4-BE49-F238E27FC236}">
                <a16:creationId xmlns:a16="http://schemas.microsoft.com/office/drawing/2014/main" id="{526D580D-3D5B-EE40-9D65-D9EB7A1B8081}"/>
              </a:ext>
            </a:extLst>
          </p:cNvPr>
          <p:cNvSpPr txBox="1">
            <a:spLocks noChangeArrowheads="1"/>
          </p:cNvSpPr>
          <p:nvPr/>
        </p:nvSpPr>
        <p:spPr bwMode="auto">
          <a:xfrm>
            <a:off x="3555004" y="3429000"/>
            <a:ext cx="4924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dirty="0"/>
              <a:t>,</a:t>
            </a:r>
          </a:p>
          <a:p>
            <a:pPr algn="ctr" eaLnBrk="1" hangingPunct="1"/>
            <a:endParaRPr lang="en-GB" altLang="en-US" dirty="0"/>
          </a:p>
          <a:p>
            <a:pPr algn="ctr" eaLnBrk="1" hangingPunct="1"/>
            <a:endParaRPr lang="en-GB"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97521AB5-7C20-6543-BC5B-09286081CDA1}"/>
              </a:ext>
            </a:extLst>
          </p:cNvPr>
          <p:cNvGraphicFramePr/>
          <p:nvPr>
            <p:extLst>
              <p:ext uri="{D42A27DB-BD31-4B8C-83A1-F6EECF244321}">
                <p14:modId xmlns:p14="http://schemas.microsoft.com/office/powerpoint/2010/main" val="1695766271"/>
              </p:ext>
            </p:extLst>
          </p:nvPr>
        </p:nvGraphicFramePr>
        <p:xfrm>
          <a:off x="2143187" y="2335345"/>
          <a:ext cx="7905625" cy="3570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ângulo arredondado 8">
            <a:extLst>
              <a:ext uri="{FF2B5EF4-FFF2-40B4-BE49-F238E27FC236}">
                <a16:creationId xmlns:a16="http://schemas.microsoft.com/office/drawing/2014/main" id="{1CA35F0B-F26B-114B-BA3A-370DAA03A243}"/>
              </a:ext>
            </a:extLst>
          </p:cNvPr>
          <p:cNvSpPr/>
          <p:nvPr/>
        </p:nvSpPr>
        <p:spPr>
          <a:xfrm>
            <a:off x="1954213" y="952500"/>
            <a:ext cx="7646987" cy="8842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Covid-19 has a devastating impact across the entire Socio-Economic environment in the countries</a:t>
            </a:r>
            <a:endParaRPr lang="en-US" sz="2000" b="1" kern="0" dirty="0">
              <a:solidFill>
                <a:sysClr val="windowText" lastClr="000000"/>
              </a:solidFill>
              <a:latin typeface="Arial" panose="020B0604020202020204" pitchFamily="34" charset="0"/>
              <a:cs typeface="Arial" panose="020B0604020202020204" pitchFamily="34" charset="0"/>
            </a:endParaRPr>
          </a:p>
        </p:txBody>
      </p:sp>
      <p:sp>
        <p:nvSpPr>
          <p:cNvPr id="26627" name="Footer Placeholder 1">
            <a:extLst>
              <a:ext uri="{FF2B5EF4-FFF2-40B4-BE49-F238E27FC236}">
                <a16:creationId xmlns:a16="http://schemas.microsoft.com/office/drawing/2014/main" id="{6D1EB9C4-773A-7449-8165-672898587638}"/>
              </a:ext>
            </a:extLst>
          </p:cNvPr>
          <p:cNvSpPr>
            <a:spLocks noGrp="1" noChangeArrowheads="1"/>
          </p:cNvSpPr>
          <p:nvPr>
            <p:ph type="ftr"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ZA" altLang="en-US"/>
              <a:t>#</a:t>
            </a:r>
          </a:p>
        </p:txBody>
      </p:sp>
      <p:pic>
        <p:nvPicPr>
          <p:cNvPr id="6" name="Google Shape;60;p8" descr="Capture d’écran 2020-06-02 à 17.41.50.png">
            <a:extLst>
              <a:ext uri="{FF2B5EF4-FFF2-40B4-BE49-F238E27FC236}">
                <a16:creationId xmlns:a16="http://schemas.microsoft.com/office/drawing/2014/main" id="{0D0E7754-4CCB-4B67-8936-451FCF82035B}"/>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041" y="6063441"/>
            <a:ext cx="165814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9" name="Object 3" hidden="1">
            <a:extLst>
              <a:ext uri="{FF2B5EF4-FFF2-40B4-BE49-F238E27FC236}">
                <a16:creationId xmlns:a16="http://schemas.microsoft.com/office/drawing/2014/main" id="{72954AE5-2102-5845-9A9A-98FC573EF179}"/>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3" name="think-cell Slide" r:id="rId5" imgW="38100" imgH="38100" progId="TCLayout.ActiveDocument.1">
                  <p:embed/>
                </p:oleObj>
              </mc:Choice>
              <mc:Fallback>
                <p:oleObj name="think-cell Slide" r:id="rId5" imgW="38100" imgH="38100" progId="TCLayout.ActiveDocument.1">
                  <p:embed/>
                  <p:pic>
                    <p:nvPicPr>
                      <p:cNvPr id="0" name="Objec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hidden="1">
            <a:extLst>
              <a:ext uri="{FF2B5EF4-FFF2-40B4-BE49-F238E27FC236}">
                <a16:creationId xmlns:a16="http://schemas.microsoft.com/office/drawing/2014/main" id="{320AC230-3F53-F849-9CCB-A1499F3AED8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ZA" sz="2500" b="1" dirty="0">
              <a:solidFill>
                <a:srgbClr val="FFFFFF"/>
              </a:solidFill>
              <a:latin typeface="MTN Brighter Sans ExtraBold" panose="00000900000000000000" pitchFamily="2" charset="0"/>
              <a:sym typeface="MTN Brighter Sans ExtraBold" panose="00000900000000000000" pitchFamily="2" charset="0"/>
            </a:endParaRPr>
          </a:p>
        </p:txBody>
      </p:sp>
      <p:sp>
        <p:nvSpPr>
          <p:cNvPr id="6" name="TextBox 5">
            <a:extLst>
              <a:ext uri="{FF2B5EF4-FFF2-40B4-BE49-F238E27FC236}">
                <a16:creationId xmlns:a16="http://schemas.microsoft.com/office/drawing/2014/main" id="{C23B89A8-E1CF-1541-A0B0-D1CA9E4CAD43}"/>
              </a:ext>
            </a:extLst>
          </p:cNvPr>
          <p:cNvSpPr txBox="1"/>
          <p:nvPr/>
        </p:nvSpPr>
        <p:spPr>
          <a:xfrm>
            <a:off x="565150" y="1166813"/>
            <a:ext cx="11061700" cy="4901342"/>
          </a:xfrm>
          <a:prstGeom prst="rect">
            <a:avLst/>
          </a:prstGeom>
          <a:noFill/>
        </p:spPr>
        <p:txBody>
          <a:bodyPr>
            <a:spAutoFit/>
          </a:bodyPr>
          <a:lstStyle/>
          <a:p>
            <a:pPr eaLnBrk="1" fontAlgn="auto" hangingPunct="1">
              <a:spcBef>
                <a:spcPts val="0"/>
              </a:spcBef>
              <a:spcAft>
                <a:spcPts val="0"/>
              </a:spcAft>
              <a:defRPr/>
            </a:pPr>
            <a:r>
              <a:rPr lang="en-US" sz="1600" b="1" dirty="0">
                <a:solidFill>
                  <a:prstClr val="black"/>
                </a:solidFill>
                <a:latin typeface="+mn-lt"/>
              </a:rPr>
              <a:t>BACKGROUND</a:t>
            </a:r>
          </a:p>
          <a:p>
            <a:pPr eaLnBrk="1" fontAlgn="auto" hangingPunct="1">
              <a:spcBef>
                <a:spcPts val="0"/>
              </a:spcBef>
              <a:spcAft>
                <a:spcPts val="0"/>
              </a:spcAft>
              <a:defRPr/>
            </a:pPr>
            <a:endParaRPr lang="en-US" sz="1000" dirty="0">
              <a:solidFill>
                <a:prstClr val="black"/>
              </a:solidFill>
              <a:latin typeface="+mn-lt"/>
            </a:endParaRPr>
          </a:p>
          <a:p>
            <a:pPr eaLnBrk="1" fontAlgn="auto" hangingPunct="1">
              <a:spcBef>
                <a:spcPts val="0"/>
              </a:spcBef>
              <a:spcAft>
                <a:spcPts val="0"/>
              </a:spcAft>
              <a:defRPr/>
            </a:pPr>
            <a:r>
              <a:rPr lang="en-US" sz="1400" dirty="0">
                <a:solidFill>
                  <a:prstClr val="black"/>
                </a:solidFill>
                <a:latin typeface="+mn-lt"/>
              </a:rPr>
              <a:t>This initiative is aimed at </a:t>
            </a:r>
            <a:r>
              <a:rPr lang="en-US" sz="1400" b="1" dirty="0">
                <a:solidFill>
                  <a:prstClr val="black"/>
                </a:solidFill>
                <a:latin typeface="+mn-lt"/>
              </a:rPr>
              <a:t>enhancing the capability of governments</a:t>
            </a:r>
            <a:r>
              <a:rPr lang="en-US" sz="1400" dirty="0">
                <a:solidFill>
                  <a:prstClr val="black"/>
                </a:solidFill>
                <a:latin typeface="+mn-lt"/>
              </a:rPr>
              <a:t> across the African continent to communicate and interact with the citizenry in mitigating and managing </a:t>
            </a:r>
            <a:r>
              <a:rPr lang="en-US" sz="1400" b="1" dirty="0">
                <a:solidFill>
                  <a:prstClr val="black"/>
                </a:solidFill>
                <a:latin typeface="+mn-lt"/>
              </a:rPr>
              <a:t>the impacts of Covid-19 </a:t>
            </a:r>
            <a:r>
              <a:rPr lang="en-US" sz="1400" dirty="0">
                <a:solidFill>
                  <a:prstClr val="black"/>
                </a:solidFill>
                <a:latin typeface="+mn-lt"/>
              </a:rPr>
              <a:t>. </a:t>
            </a:r>
          </a:p>
          <a:p>
            <a:pPr eaLnBrk="1" fontAlgn="auto" hangingPunct="1">
              <a:spcBef>
                <a:spcPts val="0"/>
              </a:spcBef>
              <a:spcAft>
                <a:spcPts val="0"/>
              </a:spcAft>
              <a:defRPr/>
            </a:pPr>
            <a:endParaRPr lang="en-US" sz="1050" dirty="0">
              <a:solidFill>
                <a:prstClr val="black"/>
              </a:solidFill>
              <a:latin typeface="+mn-lt"/>
            </a:endParaRPr>
          </a:p>
          <a:p>
            <a:pPr eaLnBrk="1" fontAlgn="auto" hangingPunct="1">
              <a:spcBef>
                <a:spcPts val="0"/>
              </a:spcBef>
              <a:spcAft>
                <a:spcPts val="0"/>
              </a:spcAft>
              <a:defRPr/>
            </a:pPr>
            <a:r>
              <a:rPr lang="en-US" sz="1400" dirty="0">
                <a:solidFill>
                  <a:prstClr val="black"/>
                </a:solidFill>
                <a:latin typeface="+mn-lt"/>
              </a:rPr>
              <a:t>The epidemic has already demonstrated impact beyond health, as there has already been notable socio- economic impacts necessitating urgent, effective and efficient intervention. The </a:t>
            </a:r>
            <a:r>
              <a:rPr lang="en-US" sz="1400" b="1" dirty="0"/>
              <a:t>Africa Communication and Information Platform (ACIP) for Health and Economic Action for COVID-19 </a:t>
            </a:r>
            <a:r>
              <a:rPr lang="en-US" sz="1400" dirty="0"/>
              <a:t>response</a:t>
            </a:r>
            <a:r>
              <a:rPr lang="en-US" sz="1400" b="1" dirty="0"/>
              <a:t> </a:t>
            </a:r>
            <a:r>
              <a:rPr lang="en-US" sz="1400" dirty="0">
                <a:solidFill>
                  <a:prstClr val="black"/>
                </a:solidFill>
                <a:latin typeface="+mn-lt"/>
              </a:rPr>
              <a:t>will complement the existing work or in planning by different governments and private sector.</a:t>
            </a:r>
          </a:p>
          <a:p>
            <a:pPr eaLnBrk="1" fontAlgn="auto" hangingPunct="1">
              <a:spcBef>
                <a:spcPts val="0"/>
              </a:spcBef>
              <a:spcAft>
                <a:spcPts val="0"/>
              </a:spcAft>
              <a:defRPr/>
            </a:pPr>
            <a:endParaRPr lang="en-US" sz="1000" dirty="0">
              <a:solidFill>
                <a:prstClr val="black"/>
              </a:solidFill>
              <a:latin typeface="+mn-lt"/>
            </a:endParaRPr>
          </a:p>
          <a:p>
            <a:pPr eaLnBrk="1" fontAlgn="auto" hangingPunct="1">
              <a:spcBef>
                <a:spcPts val="0"/>
              </a:spcBef>
              <a:spcAft>
                <a:spcPts val="0"/>
              </a:spcAft>
              <a:defRPr/>
            </a:pPr>
            <a:r>
              <a:rPr lang="en-US" sz="1400" dirty="0">
                <a:solidFill>
                  <a:prstClr val="black"/>
                </a:solidFill>
                <a:latin typeface="+mn-lt"/>
              </a:rPr>
              <a:t>The platform has three major components:</a:t>
            </a:r>
          </a:p>
          <a:p>
            <a:pPr eaLnBrk="1" fontAlgn="auto" hangingPunct="1">
              <a:spcBef>
                <a:spcPts val="0"/>
              </a:spcBef>
              <a:spcAft>
                <a:spcPts val="0"/>
              </a:spcAft>
              <a:defRPr/>
            </a:pPr>
            <a:endParaRPr lang="en-US" sz="1000" dirty="0">
              <a:solidFill>
                <a:prstClr val="black"/>
              </a:solidFill>
              <a:latin typeface="+mn-lt"/>
            </a:endParaRPr>
          </a:p>
          <a:p>
            <a:pPr marL="342900" indent="-342900" eaLnBrk="1" fontAlgn="auto" hangingPunct="1">
              <a:spcBef>
                <a:spcPts val="300"/>
              </a:spcBef>
              <a:spcAft>
                <a:spcPts val="0"/>
              </a:spcAft>
              <a:buFontTx/>
              <a:buAutoNum type="arabicParenR"/>
              <a:defRPr/>
            </a:pPr>
            <a:r>
              <a:rPr lang="en-US" sz="1400" dirty="0">
                <a:solidFill>
                  <a:prstClr val="black"/>
                </a:solidFill>
                <a:latin typeface="+mn-lt"/>
              </a:rPr>
              <a:t>A </a:t>
            </a:r>
            <a:r>
              <a:rPr lang="en-US" sz="1400" b="1" dirty="0">
                <a:solidFill>
                  <a:prstClr val="black"/>
                </a:solidFill>
                <a:latin typeface="+mn-lt"/>
              </a:rPr>
              <a:t>massive online digital data set </a:t>
            </a:r>
            <a:r>
              <a:rPr lang="en-US" sz="1400" dirty="0">
                <a:solidFill>
                  <a:prstClr val="black"/>
                </a:solidFill>
                <a:latin typeface="+mn-lt"/>
              </a:rPr>
              <a:t>covering public information on health, economy, livelihood and food security.</a:t>
            </a:r>
          </a:p>
          <a:p>
            <a:pPr marL="342900" indent="-342900" eaLnBrk="1" fontAlgn="auto" hangingPunct="1">
              <a:spcBef>
                <a:spcPts val="300"/>
              </a:spcBef>
              <a:spcAft>
                <a:spcPts val="0"/>
              </a:spcAft>
              <a:buFontTx/>
              <a:buAutoNum type="arabicParenR"/>
              <a:defRPr/>
            </a:pPr>
            <a:r>
              <a:rPr lang="en-US" sz="1400" dirty="0">
                <a:solidFill>
                  <a:prstClr val="black"/>
                </a:solidFill>
                <a:latin typeface="+mn-lt"/>
              </a:rPr>
              <a:t>An </a:t>
            </a:r>
            <a:r>
              <a:rPr lang="en-US" sz="1400" b="1" dirty="0">
                <a:solidFill>
                  <a:prstClr val="black"/>
                </a:solidFill>
                <a:latin typeface="+mn-lt"/>
              </a:rPr>
              <a:t>Artificial Intelligence engine </a:t>
            </a:r>
            <a:r>
              <a:rPr lang="en-US" sz="1400" dirty="0">
                <a:solidFill>
                  <a:prstClr val="black"/>
                </a:solidFill>
                <a:latin typeface="+mn-lt"/>
              </a:rPr>
              <a:t>that explores, identifies and displays trends, information and insights and the answers to key questions which can determine where health interventions should be made, and how economic resources should be deployed, from thousands of sources including social media, including Facebook, Twitter and WhatsApp. </a:t>
            </a:r>
          </a:p>
          <a:p>
            <a:pPr marL="342900" indent="-342900" eaLnBrk="1" fontAlgn="auto" hangingPunct="1">
              <a:spcBef>
                <a:spcPts val="300"/>
              </a:spcBef>
              <a:spcAft>
                <a:spcPts val="0"/>
              </a:spcAft>
              <a:buFontTx/>
              <a:buAutoNum type="arabicParenR"/>
              <a:defRPr/>
            </a:pPr>
            <a:r>
              <a:rPr lang="en-US" sz="1400" dirty="0">
                <a:solidFill>
                  <a:prstClr val="black"/>
                </a:solidFill>
                <a:latin typeface="+mn-lt"/>
              </a:rPr>
              <a:t>Provides </a:t>
            </a:r>
            <a:r>
              <a:rPr lang="en-US" sz="1400" b="1" dirty="0">
                <a:solidFill>
                  <a:prstClr val="black"/>
                </a:solidFill>
                <a:latin typeface="+mn-lt"/>
              </a:rPr>
              <a:t>an inbound (USSD &amp; IVR) communication tool</a:t>
            </a:r>
            <a:r>
              <a:rPr lang="en-US" sz="1400" dirty="0">
                <a:solidFill>
                  <a:prstClr val="black"/>
                </a:solidFill>
                <a:latin typeface="+mn-lt"/>
              </a:rPr>
              <a:t> (with customizable content for each country), which allows governments to conduct needs assessments (Health, Food, and Economic) as well as measuring the efficacy of current COVID 19 communication, and supplements and complement population screening (through a self screener accessible to any citizen with a mobile device, including basic device users).</a:t>
            </a:r>
          </a:p>
          <a:p>
            <a:pPr eaLnBrk="1" fontAlgn="auto" hangingPunct="1">
              <a:spcBef>
                <a:spcPts val="0"/>
              </a:spcBef>
              <a:spcAft>
                <a:spcPts val="0"/>
              </a:spcAft>
              <a:defRPr/>
            </a:pPr>
            <a:endParaRPr lang="en-US" sz="1050" dirty="0">
              <a:latin typeface="+mn-lt"/>
            </a:endParaRPr>
          </a:p>
          <a:p>
            <a:pPr eaLnBrk="1" fontAlgn="auto" hangingPunct="1">
              <a:spcBef>
                <a:spcPts val="0"/>
              </a:spcBef>
              <a:spcAft>
                <a:spcPts val="0"/>
              </a:spcAft>
              <a:defRPr/>
            </a:pPr>
            <a:r>
              <a:rPr lang="en-US" sz="1400" dirty="0">
                <a:latin typeface="+mn-lt"/>
              </a:rPr>
              <a:t>The true power of the platform is its ability to integrate both online broadband and mobile narrowband information, as well as facilitating collaboration across Mobile network operators to serve the people that live in the country. </a:t>
            </a:r>
            <a:endParaRPr lang="en-ZA" dirty="0">
              <a:solidFill>
                <a:prstClr val="black"/>
              </a:solidFill>
              <a:latin typeface="+mn-lt"/>
            </a:endParaRPr>
          </a:p>
        </p:txBody>
      </p:sp>
      <p:pic>
        <p:nvPicPr>
          <p:cNvPr id="5" name="Google Shape;60;p8" descr="Capture d’écran 2020-06-02 à 17.41.50.png">
            <a:extLst>
              <a:ext uri="{FF2B5EF4-FFF2-40B4-BE49-F238E27FC236}">
                <a16:creationId xmlns:a16="http://schemas.microsoft.com/office/drawing/2014/main" id="{F0E972BB-E45D-46C0-82C0-4FA7DC826156}"/>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431" y="5970588"/>
            <a:ext cx="16017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8" descr="Image result for sprinklr">
            <a:extLst>
              <a:ext uri="{FF2B5EF4-FFF2-40B4-BE49-F238E27FC236}">
                <a16:creationId xmlns:a16="http://schemas.microsoft.com/office/drawing/2014/main" id="{BF31C702-B088-154E-BDE2-4937068AC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025" y="2883390"/>
            <a:ext cx="525988" cy="28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 name="Picture 236" descr="How to Lead a Satisfied Life: Surround Yourself With Good ...">
            <a:extLst>
              <a:ext uri="{FF2B5EF4-FFF2-40B4-BE49-F238E27FC236}">
                <a16:creationId xmlns:a16="http://schemas.microsoft.com/office/drawing/2014/main" id="{54933E7C-AD9A-FD48-BD17-6A5F53F25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50" y="3114675"/>
            <a:ext cx="8239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237" descr="South African developers urged to embrace green building">
            <a:extLst>
              <a:ext uri="{FF2B5EF4-FFF2-40B4-BE49-F238E27FC236}">
                <a16:creationId xmlns:a16="http://schemas.microsoft.com/office/drawing/2014/main" id="{1B243749-4DCD-834A-9A3D-3871969C7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2935288"/>
            <a:ext cx="14001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38" descr="What is Cellular Network? – BCA/BCS/Bsc(IT)/MCA/MCS/NET ...">
            <a:extLst>
              <a:ext uri="{FF2B5EF4-FFF2-40B4-BE49-F238E27FC236}">
                <a16:creationId xmlns:a16="http://schemas.microsoft.com/office/drawing/2014/main" id="{B7BD6987-3F19-A348-9C60-E167F1738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575" y="2103438"/>
            <a:ext cx="8175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39" descr="Why social media is here to stay | Allee Creative">
            <a:extLst>
              <a:ext uri="{FF2B5EF4-FFF2-40B4-BE49-F238E27FC236}">
                <a16:creationId xmlns:a16="http://schemas.microsoft.com/office/drawing/2014/main" id="{708147E8-274A-C74C-889E-1ED48DC146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725" y="4514850"/>
            <a:ext cx="133826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40" descr="How to Lead a Satisfied Life: Surround Yourself With Good ...">
            <a:extLst>
              <a:ext uri="{FF2B5EF4-FFF2-40B4-BE49-F238E27FC236}">
                <a16:creationId xmlns:a16="http://schemas.microsoft.com/office/drawing/2014/main" id="{11716E3F-58AA-BB48-A7DF-F00DB2D20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363" y="5006975"/>
            <a:ext cx="13938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1" descr="How to Lead a Satisfied Life: Surround Yourself With Good ...">
            <a:extLst>
              <a:ext uri="{FF2B5EF4-FFF2-40B4-BE49-F238E27FC236}">
                <a16:creationId xmlns:a16="http://schemas.microsoft.com/office/drawing/2014/main" id="{A7F347DA-8A0D-C345-BB70-CE1D374D8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0" y="1547813"/>
            <a:ext cx="1395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2" descr="What is big data and data analytics? - Quora">
            <a:extLst>
              <a:ext uri="{FF2B5EF4-FFF2-40B4-BE49-F238E27FC236}">
                <a16:creationId xmlns:a16="http://schemas.microsoft.com/office/drawing/2014/main" id="{A6721F71-D4F6-4845-90A8-E4C43008F2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7863" y="3101975"/>
            <a:ext cx="885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43" descr="What is Cellular Network? – BCA/BCS/Bsc(IT)/MCA/MCS/NET ...">
            <a:extLst>
              <a:ext uri="{FF2B5EF4-FFF2-40B4-BE49-F238E27FC236}">
                <a16:creationId xmlns:a16="http://schemas.microsoft.com/office/drawing/2014/main" id="{F36191EE-72F4-DF48-B8B3-001149ACE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0" y="2246313"/>
            <a:ext cx="8191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44" descr="Why social media is here to stay | Allee Creative">
            <a:extLst>
              <a:ext uri="{FF2B5EF4-FFF2-40B4-BE49-F238E27FC236}">
                <a16:creationId xmlns:a16="http://schemas.microsoft.com/office/drawing/2014/main" id="{E901BC3A-99A5-544D-815A-535D3D659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0388" y="3836988"/>
            <a:ext cx="13382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45" descr="How to Lead a Satisfied Life: Surround Yourself With Good ...">
            <a:extLst>
              <a:ext uri="{FF2B5EF4-FFF2-40B4-BE49-F238E27FC236}">
                <a16:creationId xmlns:a16="http://schemas.microsoft.com/office/drawing/2014/main" id="{A5857F15-8E24-D14E-AC34-B6F6A2EEB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3" y="4887913"/>
            <a:ext cx="82391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246" descr="How to Lead a Satisfied Life: Surround Yourself With Good ...">
            <a:extLst>
              <a:ext uri="{FF2B5EF4-FFF2-40B4-BE49-F238E27FC236}">
                <a16:creationId xmlns:a16="http://schemas.microsoft.com/office/drawing/2014/main" id="{EF31CD80-CEA3-424A-92FB-B521DD6E6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788" y="1844675"/>
            <a:ext cx="823912"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28" name="Straight Connector 247">
            <a:extLst>
              <a:ext uri="{FF2B5EF4-FFF2-40B4-BE49-F238E27FC236}">
                <a16:creationId xmlns:a16="http://schemas.microsoft.com/office/drawing/2014/main" id="{75F2B78E-43FC-C34A-81E9-B07EFB667B3C}"/>
              </a:ext>
            </a:extLst>
          </p:cNvPr>
          <p:cNvCxnSpPr>
            <a:cxnSpLocks/>
          </p:cNvCxnSpPr>
          <p:nvPr/>
        </p:nvCxnSpPr>
        <p:spPr bwMode="auto">
          <a:xfrm>
            <a:off x="2459038" y="5822950"/>
            <a:ext cx="1747837" cy="0"/>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cxnSp>
        <p:nvCxnSpPr>
          <p:cNvPr id="34829" name="Straight Connector 248">
            <a:extLst>
              <a:ext uri="{FF2B5EF4-FFF2-40B4-BE49-F238E27FC236}">
                <a16:creationId xmlns:a16="http://schemas.microsoft.com/office/drawing/2014/main" id="{AF63D6A6-747C-194C-A928-C9623619C5D1}"/>
              </a:ext>
            </a:extLst>
          </p:cNvPr>
          <p:cNvCxnSpPr>
            <a:cxnSpLocks noChangeShapeType="1"/>
          </p:cNvCxnSpPr>
          <p:nvPr/>
        </p:nvCxnSpPr>
        <p:spPr bwMode="auto">
          <a:xfrm>
            <a:off x="3273425" y="5838825"/>
            <a:ext cx="0" cy="193675"/>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sp>
        <p:nvSpPr>
          <p:cNvPr id="34830" name="TextBox 249">
            <a:extLst>
              <a:ext uri="{FF2B5EF4-FFF2-40B4-BE49-F238E27FC236}">
                <a16:creationId xmlns:a16="http://schemas.microsoft.com/office/drawing/2014/main" id="{17320DA7-DC59-4E46-934D-18F63217E6CA}"/>
              </a:ext>
            </a:extLst>
          </p:cNvPr>
          <p:cNvSpPr txBox="1">
            <a:spLocks noChangeArrowheads="1"/>
          </p:cNvSpPr>
          <p:nvPr/>
        </p:nvSpPr>
        <p:spPr bwMode="auto">
          <a:xfrm>
            <a:off x="2660650" y="6018213"/>
            <a:ext cx="1200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1000">
                <a:solidFill>
                  <a:srgbClr val="000000"/>
                </a:solidFill>
              </a:rPr>
              <a:t>Data Collection</a:t>
            </a:r>
          </a:p>
        </p:txBody>
      </p:sp>
      <p:cxnSp>
        <p:nvCxnSpPr>
          <p:cNvPr id="34831" name="Straight Connector 250">
            <a:extLst>
              <a:ext uri="{FF2B5EF4-FFF2-40B4-BE49-F238E27FC236}">
                <a16:creationId xmlns:a16="http://schemas.microsoft.com/office/drawing/2014/main" id="{B9C2F099-C924-474B-8B76-4891CB3F4F75}"/>
              </a:ext>
            </a:extLst>
          </p:cNvPr>
          <p:cNvCxnSpPr>
            <a:cxnSpLocks/>
          </p:cNvCxnSpPr>
          <p:nvPr/>
        </p:nvCxnSpPr>
        <p:spPr bwMode="auto">
          <a:xfrm flipV="1">
            <a:off x="4413250" y="5822950"/>
            <a:ext cx="779463" cy="6350"/>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cxnSp>
        <p:nvCxnSpPr>
          <p:cNvPr id="34832" name="Straight Connector 251">
            <a:extLst>
              <a:ext uri="{FF2B5EF4-FFF2-40B4-BE49-F238E27FC236}">
                <a16:creationId xmlns:a16="http://schemas.microsoft.com/office/drawing/2014/main" id="{55F1C5EE-214A-174D-B709-46B90CD6EA45}"/>
              </a:ext>
            </a:extLst>
          </p:cNvPr>
          <p:cNvCxnSpPr>
            <a:cxnSpLocks/>
          </p:cNvCxnSpPr>
          <p:nvPr/>
        </p:nvCxnSpPr>
        <p:spPr bwMode="auto">
          <a:xfrm>
            <a:off x="4814888" y="5822950"/>
            <a:ext cx="0" cy="195263"/>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sp>
        <p:nvSpPr>
          <p:cNvPr id="34833" name="TextBox 252">
            <a:extLst>
              <a:ext uri="{FF2B5EF4-FFF2-40B4-BE49-F238E27FC236}">
                <a16:creationId xmlns:a16="http://schemas.microsoft.com/office/drawing/2014/main" id="{6A10EFD7-F9FE-514F-8E9E-51BEE983F739}"/>
              </a:ext>
            </a:extLst>
          </p:cNvPr>
          <p:cNvSpPr txBox="1">
            <a:spLocks noChangeArrowheads="1"/>
          </p:cNvSpPr>
          <p:nvPr/>
        </p:nvSpPr>
        <p:spPr bwMode="auto">
          <a:xfrm>
            <a:off x="4388644" y="6018213"/>
            <a:ext cx="993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1000" dirty="0">
                <a:solidFill>
                  <a:srgbClr val="000000"/>
                </a:solidFill>
              </a:rPr>
              <a:t>Analytics</a:t>
            </a:r>
          </a:p>
        </p:txBody>
      </p:sp>
      <p:cxnSp>
        <p:nvCxnSpPr>
          <p:cNvPr id="34834" name="Straight Connector 253">
            <a:extLst>
              <a:ext uri="{FF2B5EF4-FFF2-40B4-BE49-F238E27FC236}">
                <a16:creationId xmlns:a16="http://schemas.microsoft.com/office/drawing/2014/main" id="{1437FA13-EFAD-1740-AE13-05764D437ADC}"/>
              </a:ext>
            </a:extLst>
          </p:cNvPr>
          <p:cNvCxnSpPr>
            <a:cxnSpLocks/>
          </p:cNvCxnSpPr>
          <p:nvPr/>
        </p:nvCxnSpPr>
        <p:spPr bwMode="auto">
          <a:xfrm flipV="1">
            <a:off x="6240463" y="5819775"/>
            <a:ext cx="1077912" cy="3175"/>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cxnSp>
        <p:nvCxnSpPr>
          <p:cNvPr id="34835" name="Straight Connector 254">
            <a:extLst>
              <a:ext uri="{FF2B5EF4-FFF2-40B4-BE49-F238E27FC236}">
                <a16:creationId xmlns:a16="http://schemas.microsoft.com/office/drawing/2014/main" id="{FE8DC05D-AFCD-EE43-88BA-1215D82C440D}"/>
              </a:ext>
            </a:extLst>
          </p:cNvPr>
          <p:cNvCxnSpPr>
            <a:cxnSpLocks/>
          </p:cNvCxnSpPr>
          <p:nvPr/>
        </p:nvCxnSpPr>
        <p:spPr bwMode="auto">
          <a:xfrm>
            <a:off x="6724650" y="5843588"/>
            <a:ext cx="0" cy="193675"/>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sp>
        <p:nvSpPr>
          <p:cNvPr id="34836" name="TextBox 255">
            <a:extLst>
              <a:ext uri="{FF2B5EF4-FFF2-40B4-BE49-F238E27FC236}">
                <a16:creationId xmlns:a16="http://schemas.microsoft.com/office/drawing/2014/main" id="{97DEFD9A-E1FD-7048-A875-5EF847EF629C}"/>
              </a:ext>
            </a:extLst>
          </p:cNvPr>
          <p:cNvSpPr txBox="1">
            <a:spLocks noChangeArrowheads="1"/>
          </p:cNvSpPr>
          <p:nvPr/>
        </p:nvSpPr>
        <p:spPr bwMode="auto">
          <a:xfrm>
            <a:off x="6102350" y="6037263"/>
            <a:ext cx="1309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1000">
                <a:solidFill>
                  <a:srgbClr val="000000"/>
                </a:solidFill>
              </a:rPr>
              <a:t>Decision-Making</a:t>
            </a:r>
          </a:p>
        </p:txBody>
      </p:sp>
      <p:cxnSp>
        <p:nvCxnSpPr>
          <p:cNvPr id="34837" name="Straight Connector 256">
            <a:extLst>
              <a:ext uri="{FF2B5EF4-FFF2-40B4-BE49-F238E27FC236}">
                <a16:creationId xmlns:a16="http://schemas.microsoft.com/office/drawing/2014/main" id="{46C7C99B-36E0-9E47-BAFC-3755AA528621}"/>
              </a:ext>
            </a:extLst>
          </p:cNvPr>
          <p:cNvCxnSpPr>
            <a:cxnSpLocks/>
          </p:cNvCxnSpPr>
          <p:nvPr/>
        </p:nvCxnSpPr>
        <p:spPr bwMode="auto">
          <a:xfrm flipV="1">
            <a:off x="8308975" y="5819775"/>
            <a:ext cx="2289175" cy="6350"/>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cxnSp>
        <p:nvCxnSpPr>
          <p:cNvPr id="34838" name="Straight Connector 257">
            <a:extLst>
              <a:ext uri="{FF2B5EF4-FFF2-40B4-BE49-F238E27FC236}">
                <a16:creationId xmlns:a16="http://schemas.microsoft.com/office/drawing/2014/main" id="{7CBE1DE6-FA6F-ED42-8143-23844FC8B668}"/>
              </a:ext>
            </a:extLst>
          </p:cNvPr>
          <p:cNvCxnSpPr>
            <a:cxnSpLocks noChangeShapeType="1"/>
          </p:cNvCxnSpPr>
          <p:nvPr/>
        </p:nvCxnSpPr>
        <p:spPr bwMode="auto">
          <a:xfrm>
            <a:off x="9409113" y="5830888"/>
            <a:ext cx="0" cy="193675"/>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sp>
        <p:nvSpPr>
          <p:cNvPr id="34839" name="TextBox 258">
            <a:extLst>
              <a:ext uri="{FF2B5EF4-FFF2-40B4-BE49-F238E27FC236}">
                <a16:creationId xmlns:a16="http://schemas.microsoft.com/office/drawing/2014/main" id="{3BC50898-CC08-B84F-A850-BBA2392DF52D}"/>
              </a:ext>
            </a:extLst>
          </p:cNvPr>
          <p:cNvSpPr txBox="1">
            <a:spLocks noChangeArrowheads="1"/>
          </p:cNvSpPr>
          <p:nvPr/>
        </p:nvSpPr>
        <p:spPr bwMode="auto">
          <a:xfrm>
            <a:off x="8248650" y="6011863"/>
            <a:ext cx="2366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1000" dirty="0">
                <a:solidFill>
                  <a:srgbClr val="000000"/>
                </a:solidFill>
              </a:rPr>
              <a:t>Information &amp; Communication for Action</a:t>
            </a:r>
          </a:p>
        </p:txBody>
      </p:sp>
      <p:pic>
        <p:nvPicPr>
          <p:cNvPr id="34840" name="Picture 259" descr="Intermedia Brand Marketing - Connecting Brands to Consumers">
            <a:extLst>
              <a:ext uri="{FF2B5EF4-FFF2-40B4-BE49-F238E27FC236}">
                <a16:creationId xmlns:a16="http://schemas.microsoft.com/office/drawing/2014/main" id="{7D6188D1-991D-7C49-9B73-12F2990898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5850" y="3633788"/>
            <a:ext cx="6143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260" descr="Intermedia Brand Marketing - Connecting Brands to Consumers">
            <a:extLst>
              <a:ext uri="{FF2B5EF4-FFF2-40B4-BE49-F238E27FC236}">
                <a16:creationId xmlns:a16="http://schemas.microsoft.com/office/drawing/2014/main" id="{BCD77B8E-61B6-F34C-AB4C-DE70F4453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4388" y="3095625"/>
            <a:ext cx="6143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42" name="Straight Connector 261">
            <a:extLst>
              <a:ext uri="{FF2B5EF4-FFF2-40B4-BE49-F238E27FC236}">
                <a16:creationId xmlns:a16="http://schemas.microsoft.com/office/drawing/2014/main" id="{0094794F-F803-2940-9625-E9BD8496CBD9}"/>
              </a:ext>
            </a:extLst>
          </p:cNvPr>
          <p:cNvCxnSpPr>
            <a:cxnSpLocks/>
          </p:cNvCxnSpPr>
          <p:nvPr/>
        </p:nvCxnSpPr>
        <p:spPr bwMode="auto">
          <a:xfrm>
            <a:off x="5259388" y="5822950"/>
            <a:ext cx="914400" cy="0"/>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cxnSp>
        <p:nvCxnSpPr>
          <p:cNvPr id="34843" name="Straight Connector 262">
            <a:extLst>
              <a:ext uri="{FF2B5EF4-FFF2-40B4-BE49-F238E27FC236}">
                <a16:creationId xmlns:a16="http://schemas.microsoft.com/office/drawing/2014/main" id="{61F57285-818D-C944-AD5C-B2C710CF8959}"/>
              </a:ext>
            </a:extLst>
          </p:cNvPr>
          <p:cNvCxnSpPr>
            <a:cxnSpLocks/>
          </p:cNvCxnSpPr>
          <p:nvPr/>
        </p:nvCxnSpPr>
        <p:spPr bwMode="auto">
          <a:xfrm>
            <a:off x="5695950" y="5827713"/>
            <a:ext cx="0" cy="195262"/>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sp>
        <p:nvSpPr>
          <p:cNvPr id="34844" name="TextBox 263">
            <a:extLst>
              <a:ext uri="{FF2B5EF4-FFF2-40B4-BE49-F238E27FC236}">
                <a16:creationId xmlns:a16="http://schemas.microsoft.com/office/drawing/2014/main" id="{C0FF6B00-4405-2E4A-8D1A-9AA82034B722}"/>
              </a:ext>
            </a:extLst>
          </p:cNvPr>
          <p:cNvSpPr txBox="1">
            <a:spLocks noChangeArrowheads="1"/>
          </p:cNvSpPr>
          <p:nvPr/>
        </p:nvSpPr>
        <p:spPr bwMode="auto">
          <a:xfrm>
            <a:off x="5184775" y="6022053"/>
            <a:ext cx="1247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1000" dirty="0">
                <a:solidFill>
                  <a:srgbClr val="000000"/>
                </a:solidFill>
              </a:rPr>
              <a:t>Coordination</a:t>
            </a:r>
          </a:p>
        </p:txBody>
      </p:sp>
      <p:cxnSp>
        <p:nvCxnSpPr>
          <p:cNvPr id="34845" name="Straight Connector 264">
            <a:extLst>
              <a:ext uri="{FF2B5EF4-FFF2-40B4-BE49-F238E27FC236}">
                <a16:creationId xmlns:a16="http://schemas.microsoft.com/office/drawing/2014/main" id="{150646D8-A4E6-F841-885B-2F8320084B8A}"/>
              </a:ext>
            </a:extLst>
          </p:cNvPr>
          <p:cNvCxnSpPr>
            <a:cxnSpLocks/>
          </p:cNvCxnSpPr>
          <p:nvPr/>
        </p:nvCxnSpPr>
        <p:spPr bwMode="auto">
          <a:xfrm>
            <a:off x="7421563" y="5827713"/>
            <a:ext cx="695325" cy="0"/>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cxnSp>
        <p:nvCxnSpPr>
          <p:cNvPr id="34846" name="Straight Connector 265">
            <a:extLst>
              <a:ext uri="{FF2B5EF4-FFF2-40B4-BE49-F238E27FC236}">
                <a16:creationId xmlns:a16="http://schemas.microsoft.com/office/drawing/2014/main" id="{19D07B81-A82E-C34A-9E99-34E4C56BC826}"/>
              </a:ext>
            </a:extLst>
          </p:cNvPr>
          <p:cNvCxnSpPr>
            <a:cxnSpLocks/>
          </p:cNvCxnSpPr>
          <p:nvPr/>
        </p:nvCxnSpPr>
        <p:spPr bwMode="auto">
          <a:xfrm>
            <a:off x="7804150" y="5853113"/>
            <a:ext cx="0" cy="193675"/>
          </a:xfrm>
          <a:prstGeom prst="line">
            <a:avLst/>
          </a:prstGeom>
          <a:noFill/>
          <a:ln w="28575" algn="ctr">
            <a:solidFill>
              <a:srgbClr val="4472C4"/>
            </a:solidFill>
            <a:miter lim="800000"/>
            <a:headEnd/>
            <a:tailEnd/>
          </a:ln>
          <a:extLst>
            <a:ext uri="{909E8E84-426E-40DD-AFC4-6F175D3DCCD1}">
              <a14:hiddenFill xmlns:a14="http://schemas.microsoft.com/office/drawing/2010/main">
                <a:noFill/>
              </a14:hiddenFill>
            </a:ext>
          </a:extLst>
        </p:spPr>
      </p:cxnSp>
      <p:sp>
        <p:nvSpPr>
          <p:cNvPr id="34847" name="TextBox 266">
            <a:extLst>
              <a:ext uri="{FF2B5EF4-FFF2-40B4-BE49-F238E27FC236}">
                <a16:creationId xmlns:a16="http://schemas.microsoft.com/office/drawing/2014/main" id="{7C8C4686-D5A6-C448-96BD-230E47A06D7B}"/>
              </a:ext>
            </a:extLst>
          </p:cNvPr>
          <p:cNvSpPr txBox="1">
            <a:spLocks noChangeArrowheads="1"/>
          </p:cNvSpPr>
          <p:nvPr/>
        </p:nvSpPr>
        <p:spPr bwMode="auto">
          <a:xfrm>
            <a:off x="7300913" y="6046788"/>
            <a:ext cx="1249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1000" dirty="0">
                <a:solidFill>
                  <a:srgbClr val="000000"/>
                </a:solidFill>
              </a:rPr>
              <a:t>Coordination</a:t>
            </a:r>
          </a:p>
        </p:txBody>
      </p:sp>
      <p:cxnSp>
        <p:nvCxnSpPr>
          <p:cNvPr id="34848" name="Straight Arrow Connector 267">
            <a:extLst>
              <a:ext uri="{FF2B5EF4-FFF2-40B4-BE49-F238E27FC236}">
                <a16:creationId xmlns:a16="http://schemas.microsoft.com/office/drawing/2014/main" id="{EF008242-3443-D54B-8CF5-294E895E71F4}"/>
              </a:ext>
            </a:extLst>
          </p:cNvPr>
          <p:cNvCxnSpPr>
            <a:cxnSpLocks/>
          </p:cNvCxnSpPr>
          <p:nvPr/>
        </p:nvCxnSpPr>
        <p:spPr bwMode="auto">
          <a:xfrm flipH="1" flipV="1">
            <a:off x="4408488" y="2541588"/>
            <a:ext cx="1209675" cy="536575"/>
          </a:xfrm>
          <a:prstGeom prst="straightConnector1">
            <a:avLst/>
          </a:prstGeom>
          <a:noFill/>
          <a:ln w="6350" algn="ctr">
            <a:solidFill>
              <a:srgbClr val="4472C4"/>
            </a:solidFill>
            <a:miter lim="800000"/>
            <a:headEnd/>
            <a:tailEnd type="triangle" w="med" len="med"/>
          </a:ln>
          <a:extLst>
            <a:ext uri="{909E8E84-426E-40DD-AFC4-6F175D3DCCD1}">
              <a14:hiddenFill xmlns:a14="http://schemas.microsoft.com/office/drawing/2010/main">
                <a:noFill/>
              </a14:hiddenFill>
            </a:ext>
          </a:extLst>
        </p:spPr>
      </p:cxnSp>
      <p:cxnSp>
        <p:nvCxnSpPr>
          <p:cNvPr id="34849" name="Straight Arrow Connector 268">
            <a:extLst>
              <a:ext uri="{FF2B5EF4-FFF2-40B4-BE49-F238E27FC236}">
                <a16:creationId xmlns:a16="http://schemas.microsoft.com/office/drawing/2014/main" id="{52EC631B-5F26-C543-A5FF-32CE0A6957F6}"/>
              </a:ext>
            </a:extLst>
          </p:cNvPr>
          <p:cNvCxnSpPr>
            <a:cxnSpLocks/>
          </p:cNvCxnSpPr>
          <p:nvPr/>
        </p:nvCxnSpPr>
        <p:spPr bwMode="auto">
          <a:xfrm flipH="1">
            <a:off x="4429125" y="4227513"/>
            <a:ext cx="1181100" cy="495300"/>
          </a:xfrm>
          <a:prstGeom prst="straightConnector1">
            <a:avLst/>
          </a:prstGeom>
          <a:noFill/>
          <a:ln w="6350" algn="ctr">
            <a:solidFill>
              <a:srgbClr val="4472C4"/>
            </a:solidFill>
            <a:miter lim="800000"/>
            <a:headEnd/>
            <a:tailEnd type="triangle" w="med" len="med"/>
          </a:ln>
          <a:extLst>
            <a:ext uri="{909E8E84-426E-40DD-AFC4-6F175D3DCCD1}">
              <a14:hiddenFill xmlns:a14="http://schemas.microsoft.com/office/drawing/2010/main">
                <a:noFill/>
              </a14:hiddenFill>
            </a:ext>
          </a:extLst>
        </p:spPr>
      </p:cxnSp>
      <p:cxnSp>
        <p:nvCxnSpPr>
          <p:cNvPr id="34850" name="Straight Arrow Connector 269">
            <a:extLst>
              <a:ext uri="{FF2B5EF4-FFF2-40B4-BE49-F238E27FC236}">
                <a16:creationId xmlns:a16="http://schemas.microsoft.com/office/drawing/2014/main" id="{FB176498-E152-8248-B111-AAEE306A84E6}"/>
              </a:ext>
            </a:extLst>
          </p:cNvPr>
          <p:cNvCxnSpPr>
            <a:cxnSpLocks/>
            <a:endCxn id="34840" idx="3"/>
          </p:cNvCxnSpPr>
          <p:nvPr/>
        </p:nvCxnSpPr>
        <p:spPr bwMode="auto">
          <a:xfrm flipH="1">
            <a:off x="4240213" y="3765550"/>
            <a:ext cx="1370012" cy="174625"/>
          </a:xfrm>
          <a:prstGeom prst="straightConnector1">
            <a:avLst/>
          </a:prstGeom>
          <a:noFill/>
          <a:ln w="6350" algn="ctr">
            <a:solidFill>
              <a:srgbClr val="4472C4"/>
            </a:solidFill>
            <a:miter lim="800000"/>
            <a:headEnd/>
            <a:tailEnd type="triangle" w="med" len="med"/>
          </a:ln>
          <a:extLst>
            <a:ext uri="{909E8E84-426E-40DD-AFC4-6F175D3DCCD1}">
              <a14:hiddenFill xmlns:a14="http://schemas.microsoft.com/office/drawing/2010/main">
                <a:noFill/>
              </a14:hiddenFill>
            </a:ext>
          </a:extLst>
        </p:spPr>
      </p:cxnSp>
      <p:cxnSp>
        <p:nvCxnSpPr>
          <p:cNvPr id="34851" name="Straight Arrow Connector 270">
            <a:extLst>
              <a:ext uri="{FF2B5EF4-FFF2-40B4-BE49-F238E27FC236}">
                <a16:creationId xmlns:a16="http://schemas.microsoft.com/office/drawing/2014/main" id="{A2FE07D5-E99B-0646-9168-F49A73F3DFB0}"/>
              </a:ext>
            </a:extLst>
          </p:cNvPr>
          <p:cNvCxnSpPr>
            <a:cxnSpLocks/>
          </p:cNvCxnSpPr>
          <p:nvPr/>
        </p:nvCxnSpPr>
        <p:spPr bwMode="auto">
          <a:xfrm flipH="1" flipV="1">
            <a:off x="3273425" y="2038350"/>
            <a:ext cx="360363" cy="150813"/>
          </a:xfrm>
          <a:prstGeom prst="straightConnector1">
            <a:avLst/>
          </a:prstGeom>
          <a:noFill/>
          <a:ln w="6350" algn="ctr">
            <a:solidFill>
              <a:srgbClr val="4472C4"/>
            </a:solidFill>
            <a:miter lim="800000"/>
            <a:headEnd/>
            <a:tailEnd type="triangle" w="med" len="med"/>
          </a:ln>
          <a:extLst>
            <a:ext uri="{909E8E84-426E-40DD-AFC4-6F175D3DCCD1}">
              <a14:hiddenFill xmlns:a14="http://schemas.microsoft.com/office/drawing/2010/main">
                <a:noFill/>
              </a14:hiddenFill>
            </a:ext>
          </a:extLst>
        </p:spPr>
      </p:cxnSp>
      <p:cxnSp>
        <p:nvCxnSpPr>
          <p:cNvPr id="34852" name="Straight Arrow Connector 271">
            <a:extLst>
              <a:ext uri="{FF2B5EF4-FFF2-40B4-BE49-F238E27FC236}">
                <a16:creationId xmlns:a16="http://schemas.microsoft.com/office/drawing/2014/main" id="{64B7DFC1-C939-DF47-A651-CA7D77988E9D}"/>
              </a:ext>
            </a:extLst>
          </p:cNvPr>
          <p:cNvCxnSpPr>
            <a:cxnSpLocks/>
          </p:cNvCxnSpPr>
          <p:nvPr/>
        </p:nvCxnSpPr>
        <p:spPr bwMode="auto">
          <a:xfrm flipH="1" flipV="1">
            <a:off x="3144838" y="3698875"/>
            <a:ext cx="360362" cy="149225"/>
          </a:xfrm>
          <a:prstGeom prst="straightConnector1">
            <a:avLst/>
          </a:prstGeom>
          <a:noFill/>
          <a:ln w="6350" algn="ctr">
            <a:solidFill>
              <a:srgbClr val="4472C4"/>
            </a:solidFill>
            <a:miter lim="800000"/>
            <a:headEnd/>
            <a:tailEnd type="triangle" w="med" len="med"/>
          </a:ln>
          <a:extLst>
            <a:ext uri="{909E8E84-426E-40DD-AFC4-6F175D3DCCD1}">
              <a14:hiddenFill xmlns:a14="http://schemas.microsoft.com/office/drawing/2010/main">
                <a:noFill/>
              </a14:hiddenFill>
            </a:ext>
          </a:extLst>
        </p:spPr>
      </p:cxnSp>
      <p:cxnSp>
        <p:nvCxnSpPr>
          <p:cNvPr id="34853" name="Straight Arrow Connector 272">
            <a:extLst>
              <a:ext uri="{FF2B5EF4-FFF2-40B4-BE49-F238E27FC236}">
                <a16:creationId xmlns:a16="http://schemas.microsoft.com/office/drawing/2014/main" id="{1DAA7A7A-D6BF-374C-BC0F-B0F8F09224A1}"/>
              </a:ext>
            </a:extLst>
          </p:cNvPr>
          <p:cNvCxnSpPr>
            <a:cxnSpLocks/>
          </p:cNvCxnSpPr>
          <p:nvPr/>
        </p:nvCxnSpPr>
        <p:spPr bwMode="auto">
          <a:xfrm flipH="1">
            <a:off x="3265488" y="5070475"/>
            <a:ext cx="360362" cy="88900"/>
          </a:xfrm>
          <a:prstGeom prst="straightConnector1">
            <a:avLst/>
          </a:prstGeom>
          <a:noFill/>
          <a:ln w="6350" algn="ctr">
            <a:solidFill>
              <a:srgbClr val="4472C4"/>
            </a:solidFill>
            <a:miter lim="800000"/>
            <a:headEnd/>
            <a:tailEnd type="triangle" w="med" len="med"/>
          </a:ln>
          <a:extLst>
            <a:ext uri="{909E8E84-426E-40DD-AFC4-6F175D3DCCD1}">
              <a14:hiddenFill xmlns:a14="http://schemas.microsoft.com/office/drawing/2010/main">
                <a:noFill/>
              </a14:hiddenFill>
            </a:ext>
          </a:extLst>
        </p:spPr>
      </p:cxnSp>
      <p:cxnSp>
        <p:nvCxnSpPr>
          <p:cNvPr id="34854" name="Straight Arrow Connector 273">
            <a:extLst>
              <a:ext uri="{FF2B5EF4-FFF2-40B4-BE49-F238E27FC236}">
                <a16:creationId xmlns:a16="http://schemas.microsoft.com/office/drawing/2014/main" id="{2860197E-EE8B-F54D-8876-D5E926321161}"/>
              </a:ext>
            </a:extLst>
          </p:cNvPr>
          <p:cNvCxnSpPr>
            <a:cxnSpLocks/>
          </p:cNvCxnSpPr>
          <p:nvPr/>
        </p:nvCxnSpPr>
        <p:spPr bwMode="auto">
          <a:xfrm>
            <a:off x="3135313" y="2255838"/>
            <a:ext cx="379412" cy="209550"/>
          </a:xfrm>
          <a:prstGeom prst="straightConnector1">
            <a:avLst/>
          </a:prstGeom>
          <a:noFill/>
          <a:ln w="6350" algn="ctr">
            <a:solidFill>
              <a:srgbClr val="92D050"/>
            </a:solidFill>
            <a:miter lim="800000"/>
            <a:headEnd/>
            <a:tailEnd type="triangle" w="med" len="med"/>
          </a:ln>
          <a:extLst>
            <a:ext uri="{909E8E84-426E-40DD-AFC4-6F175D3DCCD1}">
              <a14:hiddenFill xmlns:a14="http://schemas.microsoft.com/office/drawing/2010/main">
                <a:noFill/>
              </a14:hiddenFill>
            </a:ext>
          </a:extLst>
        </p:spPr>
      </p:cxnSp>
      <p:cxnSp>
        <p:nvCxnSpPr>
          <p:cNvPr id="34855" name="Straight Arrow Connector 274">
            <a:extLst>
              <a:ext uri="{FF2B5EF4-FFF2-40B4-BE49-F238E27FC236}">
                <a16:creationId xmlns:a16="http://schemas.microsoft.com/office/drawing/2014/main" id="{477A172D-C9DC-DB4B-978F-20392B83E273}"/>
              </a:ext>
            </a:extLst>
          </p:cNvPr>
          <p:cNvCxnSpPr>
            <a:cxnSpLocks/>
            <a:stCxn id="34819" idx="2"/>
          </p:cNvCxnSpPr>
          <p:nvPr/>
        </p:nvCxnSpPr>
        <p:spPr bwMode="auto">
          <a:xfrm>
            <a:off x="3994150" y="2717800"/>
            <a:ext cx="466725" cy="346075"/>
          </a:xfrm>
          <a:prstGeom prst="straightConnector1">
            <a:avLst/>
          </a:prstGeom>
          <a:noFill/>
          <a:ln w="6350" algn="ctr">
            <a:solidFill>
              <a:srgbClr val="92D050"/>
            </a:solidFill>
            <a:miter lim="800000"/>
            <a:headEnd/>
            <a:tailEnd type="triangle" w="med" len="med"/>
          </a:ln>
          <a:extLst>
            <a:ext uri="{909E8E84-426E-40DD-AFC4-6F175D3DCCD1}">
              <a14:hiddenFill xmlns:a14="http://schemas.microsoft.com/office/drawing/2010/main">
                <a:noFill/>
              </a14:hiddenFill>
            </a:ext>
          </a:extLst>
        </p:spPr>
      </p:cxnSp>
      <p:cxnSp>
        <p:nvCxnSpPr>
          <p:cNvPr id="34856" name="Straight Arrow Connector 275">
            <a:extLst>
              <a:ext uri="{FF2B5EF4-FFF2-40B4-BE49-F238E27FC236}">
                <a16:creationId xmlns:a16="http://schemas.microsoft.com/office/drawing/2014/main" id="{F9BDD86B-4C15-9D46-8D80-D074FA6B0B1B}"/>
              </a:ext>
            </a:extLst>
          </p:cNvPr>
          <p:cNvCxnSpPr>
            <a:cxnSpLocks/>
          </p:cNvCxnSpPr>
          <p:nvPr/>
        </p:nvCxnSpPr>
        <p:spPr bwMode="auto">
          <a:xfrm>
            <a:off x="3295650" y="3443288"/>
            <a:ext cx="455613" cy="238125"/>
          </a:xfrm>
          <a:prstGeom prst="straightConnector1">
            <a:avLst/>
          </a:prstGeom>
          <a:noFill/>
          <a:ln w="6350" algn="ctr">
            <a:solidFill>
              <a:srgbClr val="92D050"/>
            </a:solidFill>
            <a:miter lim="800000"/>
            <a:headEnd/>
            <a:tailEnd type="triangle" w="med" len="med"/>
          </a:ln>
          <a:extLst>
            <a:ext uri="{909E8E84-426E-40DD-AFC4-6F175D3DCCD1}">
              <a14:hiddenFill xmlns:a14="http://schemas.microsoft.com/office/drawing/2010/main">
                <a:noFill/>
              </a14:hiddenFill>
            </a:ext>
          </a:extLst>
        </p:spPr>
      </p:cxnSp>
      <p:cxnSp>
        <p:nvCxnSpPr>
          <p:cNvPr id="34857" name="Straight Arrow Connector 276">
            <a:extLst>
              <a:ext uri="{FF2B5EF4-FFF2-40B4-BE49-F238E27FC236}">
                <a16:creationId xmlns:a16="http://schemas.microsoft.com/office/drawing/2014/main" id="{A5C3B16F-9489-F34F-9757-0B9158D31937}"/>
              </a:ext>
            </a:extLst>
          </p:cNvPr>
          <p:cNvCxnSpPr>
            <a:cxnSpLocks/>
          </p:cNvCxnSpPr>
          <p:nvPr/>
        </p:nvCxnSpPr>
        <p:spPr bwMode="auto">
          <a:xfrm flipV="1">
            <a:off x="3040063" y="4829175"/>
            <a:ext cx="404812" cy="92075"/>
          </a:xfrm>
          <a:prstGeom prst="straightConnector1">
            <a:avLst/>
          </a:prstGeom>
          <a:noFill/>
          <a:ln w="6350" algn="ctr">
            <a:solidFill>
              <a:srgbClr val="92D050"/>
            </a:solidFill>
            <a:miter lim="800000"/>
            <a:headEnd/>
            <a:tailEnd type="triangle" w="med" len="med"/>
          </a:ln>
          <a:extLst>
            <a:ext uri="{909E8E84-426E-40DD-AFC4-6F175D3DCCD1}">
              <a14:hiddenFill xmlns:a14="http://schemas.microsoft.com/office/drawing/2010/main">
                <a:noFill/>
              </a14:hiddenFill>
            </a:ext>
          </a:extLst>
        </p:spPr>
      </p:cxnSp>
      <p:cxnSp>
        <p:nvCxnSpPr>
          <p:cNvPr id="34858" name="Straight Arrow Connector 277">
            <a:extLst>
              <a:ext uri="{FF2B5EF4-FFF2-40B4-BE49-F238E27FC236}">
                <a16:creationId xmlns:a16="http://schemas.microsoft.com/office/drawing/2014/main" id="{87C6B092-03D4-D84F-9F8C-BDF03B0BBAA2}"/>
              </a:ext>
            </a:extLst>
          </p:cNvPr>
          <p:cNvCxnSpPr>
            <a:cxnSpLocks/>
          </p:cNvCxnSpPr>
          <p:nvPr/>
        </p:nvCxnSpPr>
        <p:spPr bwMode="auto">
          <a:xfrm flipV="1">
            <a:off x="4083050" y="3670300"/>
            <a:ext cx="377825" cy="895350"/>
          </a:xfrm>
          <a:prstGeom prst="straightConnector1">
            <a:avLst/>
          </a:prstGeom>
          <a:noFill/>
          <a:ln w="6350" algn="ctr">
            <a:solidFill>
              <a:srgbClr val="92D050"/>
            </a:solidFill>
            <a:miter lim="800000"/>
            <a:headEnd/>
            <a:tailEnd type="triangle" w="med" len="med"/>
          </a:ln>
          <a:extLst>
            <a:ext uri="{909E8E84-426E-40DD-AFC4-6F175D3DCCD1}">
              <a14:hiddenFill xmlns:a14="http://schemas.microsoft.com/office/drawing/2010/main">
                <a:noFill/>
              </a14:hiddenFill>
            </a:ext>
          </a:extLst>
        </p:spPr>
      </p:cxnSp>
      <p:cxnSp>
        <p:nvCxnSpPr>
          <p:cNvPr id="34859" name="Straight Arrow Connector 278">
            <a:extLst>
              <a:ext uri="{FF2B5EF4-FFF2-40B4-BE49-F238E27FC236}">
                <a16:creationId xmlns:a16="http://schemas.microsoft.com/office/drawing/2014/main" id="{3AB6147E-45D5-A347-811B-DE69195CC5EA}"/>
              </a:ext>
            </a:extLst>
          </p:cNvPr>
          <p:cNvCxnSpPr>
            <a:cxnSpLocks/>
            <a:endCxn id="34823" idx="1"/>
          </p:cNvCxnSpPr>
          <p:nvPr/>
        </p:nvCxnSpPr>
        <p:spPr bwMode="auto">
          <a:xfrm flipV="1">
            <a:off x="3998913" y="3359150"/>
            <a:ext cx="488950" cy="301625"/>
          </a:xfrm>
          <a:prstGeom prst="straightConnector1">
            <a:avLst/>
          </a:prstGeom>
          <a:noFill/>
          <a:ln w="6350" algn="ctr">
            <a:solidFill>
              <a:srgbClr val="92D050"/>
            </a:solidFill>
            <a:miter lim="800000"/>
            <a:headEnd/>
            <a:tailEnd type="triangle" w="med" len="med"/>
          </a:ln>
          <a:extLst>
            <a:ext uri="{909E8E84-426E-40DD-AFC4-6F175D3DCCD1}">
              <a14:hiddenFill xmlns:a14="http://schemas.microsoft.com/office/drawing/2010/main">
                <a:noFill/>
              </a14:hiddenFill>
            </a:ext>
          </a:extLst>
        </p:spPr>
      </p:cxnSp>
      <p:cxnSp>
        <p:nvCxnSpPr>
          <p:cNvPr id="34860" name="Straight Arrow Connector 279">
            <a:extLst>
              <a:ext uri="{FF2B5EF4-FFF2-40B4-BE49-F238E27FC236}">
                <a16:creationId xmlns:a16="http://schemas.microsoft.com/office/drawing/2014/main" id="{CA879F4C-BC04-2D48-97AE-65B156A30923}"/>
              </a:ext>
            </a:extLst>
          </p:cNvPr>
          <p:cNvCxnSpPr>
            <a:cxnSpLocks/>
          </p:cNvCxnSpPr>
          <p:nvPr/>
        </p:nvCxnSpPr>
        <p:spPr bwMode="auto">
          <a:xfrm>
            <a:off x="5384800" y="3381375"/>
            <a:ext cx="246063" cy="0"/>
          </a:xfrm>
          <a:prstGeom prst="straightConnector1">
            <a:avLst/>
          </a:prstGeom>
          <a:noFill/>
          <a:ln w="57150" algn="ctr">
            <a:solidFill>
              <a:srgbClr val="548235"/>
            </a:solidFill>
            <a:miter lim="800000"/>
            <a:headEnd/>
            <a:tailEnd type="triangle" w="med" len="med"/>
          </a:ln>
          <a:extLst>
            <a:ext uri="{909E8E84-426E-40DD-AFC4-6F175D3DCCD1}">
              <a14:hiddenFill xmlns:a14="http://schemas.microsoft.com/office/drawing/2010/main">
                <a:noFill/>
              </a14:hiddenFill>
            </a:ext>
          </a:extLst>
        </p:spPr>
      </p:cxnSp>
      <p:cxnSp>
        <p:nvCxnSpPr>
          <p:cNvPr id="34861" name="Straight Arrow Connector 128">
            <a:extLst>
              <a:ext uri="{FF2B5EF4-FFF2-40B4-BE49-F238E27FC236}">
                <a16:creationId xmlns:a16="http://schemas.microsoft.com/office/drawing/2014/main" id="{D804E2ED-131C-934F-94EF-A34B72AF4E02}"/>
              </a:ext>
            </a:extLst>
          </p:cNvPr>
          <p:cNvCxnSpPr>
            <a:cxnSpLocks/>
          </p:cNvCxnSpPr>
          <p:nvPr/>
        </p:nvCxnSpPr>
        <p:spPr bwMode="auto">
          <a:xfrm flipV="1">
            <a:off x="5888038" y="3144838"/>
            <a:ext cx="185737" cy="0"/>
          </a:xfrm>
          <a:prstGeom prst="bentConnector3">
            <a:avLst>
              <a:gd name="adj1" fmla="val 69898"/>
            </a:avLst>
          </a:prstGeom>
          <a:noFill/>
          <a:ln w="28575" algn="ctr">
            <a:solidFill>
              <a:srgbClr val="000000"/>
            </a:solidFill>
            <a:miter lim="800000"/>
            <a:headEnd type="arrow" w="med" len="med"/>
            <a:tailEnd/>
          </a:ln>
          <a:extLst>
            <a:ext uri="{909E8E84-426E-40DD-AFC4-6F175D3DCCD1}">
              <a14:hiddenFill xmlns:a14="http://schemas.microsoft.com/office/drawing/2010/main">
                <a:noFill/>
              </a14:hiddenFill>
            </a:ext>
          </a:extLst>
        </p:spPr>
      </p:cxnSp>
      <p:cxnSp>
        <p:nvCxnSpPr>
          <p:cNvPr id="34862" name="Straight Arrow Connector 281">
            <a:extLst>
              <a:ext uri="{FF2B5EF4-FFF2-40B4-BE49-F238E27FC236}">
                <a16:creationId xmlns:a16="http://schemas.microsoft.com/office/drawing/2014/main" id="{49208FA7-739F-3941-B6D0-A2448DFAE38D}"/>
              </a:ext>
            </a:extLst>
          </p:cNvPr>
          <p:cNvCxnSpPr>
            <a:cxnSpLocks/>
          </p:cNvCxnSpPr>
          <p:nvPr/>
        </p:nvCxnSpPr>
        <p:spPr bwMode="auto">
          <a:xfrm>
            <a:off x="7505700" y="3416300"/>
            <a:ext cx="246063" cy="0"/>
          </a:xfrm>
          <a:prstGeom prst="straightConnector1">
            <a:avLst/>
          </a:prstGeom>
          <a:noFill/>
          <a:ln w="571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4863" name="Straight Arrow Connector 282">
            <a:extLst>
              <a:ext uri="{FF2B5EF4-FFF2-40B4-BE49-F238E27FC236}">
                <a16:creationId xmlns:a16="http://schemas.microsoft.com/office/drawing/2014/main" id="{899B2366-D0DE-6245-8156-517126F9FF57}"/>
              </a:ext>
            </a:extLst>
          </p:cNvPr>
          <p:cNvCxnSpPr>
            <a:cxnSpLocks/>
          </p:cNvCxnSpPr>
          <p:nvPr/>
        </p:nvCxnSpPr>
        <p:spPr bwMode="auto">
          <a:xfrm flipV="1">
            <a:off x="8086725" y="2760663"/>
            <a:ext cx="463550" cy="282575"/>
          </a:xfrm>
          <a:prstGeom prst="straightConnector1">
            <a:avLst/>
          </a:prstGeom>
          <a:noFill/>
          <a:ln w="6350" algn="ctr">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34864" name="Straight Arrow Connector 283">
            <a:extLst>
              <a:ext uri="{FF2B5EF4-FFF2-40B4-BE49-F238E27FC236}">
                <a16:creationId xmlns:a16="http://schemas.microsoft.com/office/drawing/2014/main" id="{5E6A007F-304D-994B-8EC9-AC8299892C67}"/>
              </a:ext>
            </a:extLst>
          </p:cNvPr>
          <p:cNvCxnSpPr>
            <a:cxnSpLocks/>
            <a:endCxn id="34841" idx="1"/>
          </p:cNvCxnSpPr>
          <p:nvPr/>
        </p:nvCxnSpPr>
        <p:spPr bwMode="auto">
          <a:xfrm>
            <a:off x="8015288" y="3403600"/>
            <a:ext cx="419100" cy="0"/>
          </a:xfrm>
          <a:prstGeom prst="straightConnector1">
            <a:avLst/>
          </a:prstGeom>
          <a:noFill/>
          <a:ln w="6350" algn="ctr">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34865" name="Straight Arrow Connector 284">
            <a:extLst>
              <a:ext uri="{FF2B5EF4-FFF2-40B4-BE49-F238E27FC236}">
                <a16:creationId xmlns:a16="http://schemas.microsoft.com/office/drawing/2014/main" id="{0C00342E-31D1-694F-958B-E329DDDB8084}"/>
              </a:ext>
            </a:extLst>
          </p:cNvPr>
          <p:cNvCxnSpPr>
            <a:cxnSpLocks/>
          </p:cNvCxnSpPr>
          <p:nvPr/>
        </p:nvCxnSpPr>
        <p:spPr bwMode="auto">
          <a:xfrm>
            <a:off x="7956550" y="3900488"/>
            <a:ext cx="338138" cy="165100"/>
          </a:xfrm>
          <a:prstGeom prst="straightConnector1">
            <a:avLst/>
          </a:prstGeom>
          <a:noFill/>
          <a:ln w="6350" algn="ctr">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34866" name="Straight Arrow Connector 285">
            <a:extLst>
              <a:ext uri="{FF2B5EF4-FFF2-40B4-BE49-F238E27FC236}">
                <a16:creationId xmlns:a16="http://schemas.microsoft.com/office/drawing/2014/main" id="{2B7FC5E7-1ADF-904E-936C-5BF8D5FB39C4}"/>
              </a:ext>
            </a:extLst>
          </p:cNvPr>
          <p:cNvCxnSpPr>
            <a:cxnSpLocks/>
          </p:cNvCxnSpPr>
          <p:nvPr/>
        </p:nvCxnSpPr>
        <p:spPr bwMode="auto">
          <a:xfrm flipV="1">
            <a:off x="9150350" y="1997075"/>
            <a:ext cx="258763" cy="258763"/>
          </a:xfrm>
          <a:prstGeom prst="straightConnector1">
            <a:avLst/>
          </a:prstGeom>
          <a:noFill/>
          <a:ln w="6350" algn="ctr">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34867" name="Straight Arrow Connector 286">
            <a:extLst>
              <a:ext uri="{FF2B5EF4-FFF2-40B4-BE49-F238E27FC236}">
                <a16:creationId xmlns:a16="http://schemas.microsoft.com/office/drawing/2014/main" id="{A2937025-11D5-C345-B18B-039E28BB2C3C}"/>
              </a:ext>
            </a:extLst>
          </p:cNvPr>
          <p:cNvCxnSpPr>
            <a:cxnSpLocks/>
          </p:cNvCxnSpPr>
          <p:nvPr/>
        </p:nvCxnSpPr>
        <p:spPr bwMode="auto">
          <a:xfrm>
            <a:off x="9266238" y="4330700"/>
            <a:ext cx="471487" cy="608013"/>
          </a:xfrm>
          <a:prstGeom prst="straightConnector1">
            <a:avLst/>
          </a:prstGeom>
          <a:noFill/>
          <a:ln w="6350" algn="ctr">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34868" name="Straight Arrow Connector 287">
            <a:extLst>
              <a:ext uri="{FF2B5EF4-FFF2-40B4-BE49-F238E27FC236}">
                <a16:creationId xmlns:a16="http://schemas.microsoft.com/office/drawing/2014/main" id="{791CCFC8-A4CE-4B4B-B627-A9E6E822F817}"/>
              </a:ext>
            </a:extLst>
          </p:cNvPr>
          <p:cNvCxnSpPr>
            <a:cxnSpLocks/>
          </p:cNvCxnSpPr>
          <p:nvPr/>
        </p:nvCxnSpPr>
        <p:spPr bwMode="auto">
          <a:xfrm flipV="1">
            <a:off x="9123363" y="2089150"/>
            <a:ext cx="962025" cy="1223963"/>
          </a:xfrm>
          <a:prstGeom prst="straightConnector1">
            <a:avLst/>
          </a:prstGeom>
          <a:noFill/>
          <a:ln w="6350" algn="ctr">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34869" name="Straight Arrow Connector 288">
            <a:extLst>
              <a:ext uri="{FF2B5EF4-FFF2-40B4-BE49-F238E27FC236}">
                <a16:creationId xmlns:a16="http://schemas.microsoft.com/office/drawing/2014/main" id="{2255C7BE-BB5E-8F4C-AFEA-07EA7318BF00}"/>
              </a:ext>
            </a:extLst>
          </p:cNvPr>
          <p:cNvCxnSpPr>
            <a:cxnSpLocks/>
          </p:cNvCxnSpPr>
          <p:nvPr/>
        </p:nvCxnSpPr>
        <p:spPr bwMode="auto">
          <a:xfrm>
            <a:off x="5856288" y="3386138"/>
            <a:ext cx="273050" cy="0"/>
          </a:xfrm>
          <a:prstGeom prst="straightConnector1">
            <a:avLst/>
          </a:prstGeom>
          <a:noFill/>
          <a:ln w="57150" algn="ctr">
            <a:solidFill>
              <a:srgbClr val="548235"/>
            </a:solidFill>
            <a:miter lim="800000"/>
            <a:headEnd/>
            <a:tailEnd type="triangle" w="med" len="med"/>
          </a:ln>
          <a:extLst>
            <a:ext uri="{909E8E84-426E-40DD-AFC4-6F175D3DCCD1}">
              <a14:hiddenFill xmlns:a14="http://schemas.microsoft.com/office/drawing/2010/main">
                <a:noFill/>
              </a14:hiddenFill>
            </a:ext>
          </a:extLst>
        </p:spPr>
      </p:cxnSp>
      <p:cxnSp>
        <p:nvCxnSpPr>
          <p:cNvPr id="34870" name="Straight Arrow Connector 128">
            <a:extLst>
              <a:ext uri="{FF2B5EF4-FFF2-40B4-BE49-F238E27FC236}">
                <a16:creationId xmlns:a16="http://schemas.microsoft.com/office/drawing/2014/main" id="{9EC7C682-0DBD-5947-883A-65BF6C77764E}"/>
              </a:ext>
            </a:extLst>
          </p:cNvPr>
          <p:cNvCxnSpPr>
            <a:cxnSpLocks/>
          </p:cNvCxnSpPr>
          <p:nvPr/>
        </p:nvCxnSpPr>
        <p:spPr bwMode="auto">
          <a:xfrm flipV="1">
            <a:off x="5856288" y="3759200"/>
            <a:ext cx="185737" cy="0"/>
          </a:xfrm>
          <a:prstGeom prst="bentConnector3">
            <a:avLst>
              <a:gd name="adj1" fmla="val 69898"/>
            </a:avLst>
          </a:prstGeom>
          <a:noFill/>
          <a:ln w="28575" algn="ctr">
            <a:solidFill>
              <a:srgbClr val="000000"/>
            </a:solidFill>
            <a:miter lim="800000"/>
            <a:headEnd type="arrow" w="med" len="med"/>
            <a:tailEnd/>
          </a:ln>
          <a:extLst>
            <a:ext uri="{909E8E84-426E-40DD-AFC4-6F175D3DCCD1}">
              <a14:hiddenFill xmlns:a14="http://schemas.microsoft.com/office/drawing/2010/main">
                <a:noFill/>
              </a14:hiddenFill>
            </a:ext>
          </a:extLst>
        </p:spPr>
      </p:cxnSp>
      <p:cxnSp>
        <p:nvCxnSpPr>
          <p:cNvPr id="34871" name="Straight Arrow Connector 290">
            <a:extLst>
              <a:ext uri="{FF2B5EF4-FFF2-40B4-BE49-F238E27FC236}">
                <a16:creationId xmlns:a16="http://schemas.microsoft.com/office/drawing/2014/main" id="{720265CF-E079-6B47-8242-56C2763D0626}"/>
              </a:ext>
            </a:extLst>
          </p:cNvPr>
          <p:cNvCxnSpPr>
            <a:cxnSpLocks/>
          </p:cNvCxnSpPr>
          <p:nvPr/>
        </p:nvCxnSpPr>
        <p:spPr bwMode="auto">
          <a:xfrm>
            <a:off x="9093200" y="3562350"/>
            <a:ext cx="1120775" cy="1439863"/>
          </a:xfrm>
          <a:prstGeom prst="straightConnector1">
            <a:avLst/>
          </a:prstGeom>
          <a:noFill/>
          <a:ln w="6350" algn="ctr">
            <a:solidFill>
              <a:srgbClr val="7030A0"/>
            </a:solidFill>
            <a:miter lim="800000"/>
            <a:headEnd/>
            <a:tailEnd type="triangle" w="med" len="med"/>
          </a:ln>
          <a:extLst>
            <a:ext uri="{909E8E84-426E-40DD-AFC4-6F175D3DCCD1}">
              <a14:hiddenFill xmlns:a14="http://schemas.microsoft.com/office/drawing/2010/main">
                <a:noFill/>
              </a14:hiddenFill>
            </a:ext>
          </a:extLst>
        </p:spPr>
      </p:cxnSp>
      <p:sp>
        <p:nvSpPr>
          <p:cNvPr id="292" name="TextBox 291">
            <a:extLst>
              <a:ext uri="{FF2B5EF4-FFF2-40B4-BE49-F238E27FC236}">
                <a16:creationId xmlns:a16="http://schemas.microsoft.com/office/drawing/2014/main" id="{003CF7D6-DB73-E74B-AEFB-2FE50687B4E3}"/>
              </a:ext>
            </a:extLst>
          </p:cNvPr>
          <p:cNvSpPr txBox="1"/>
          <p:nvPr/>
        </p:nvSpPr>
        <p:spPr>
          <a:xfrm>
            <a:off x="334963" y="3549650"/>
            <a:ext cx="1927225" cy="1476375"/>
          </a:xfrm>
          <a:prstGeom prst="rect">
            <a:avLst/>
          </a:prstGeom>
          <a:gradFill>
            <a:gsLst>
              <a:gs pos="0">
                <a:srgbClr val="4472C4">
                  <a:lumMod val="5000"/>
                  <a:lumOff val="95000"/>
                </a:srgbClr>
              </a:gs>
              <a:gs pos="34000">
                <a:srgbClr val="4472C4">
                  <a:lumMod val="45000"/>
                  <a:lumOff val="55000"/>
                </a:srgbClr>
              </a:gs>
              <a:gs pos="76000">
                <a:srgbClr val="4472C4">
                  <a:lumMod val="20000"/>
                  <a:lumOff val="80000"/>
                </a:srgbClr>
              </a:gs>
            </a:gsLst>
            <a:lin ang="5400000" scaled="1"/>
          </a:gradFill>
          <a:ln>
            <a:solidFill>
              <a:srgbClr val="7030A0"/>
            </a:solidFill>
          </a:ln>
        </p:spPr>
        <p:txBody>
          <a:bodyPr>
            <a:spAutoFit/>
          </a:bodyPr>
          <a:lstStyle/>
          <a:p>
            <a:pPr defTabSz="457200" eaLnBrk="1" fontAlgn="auto" hangingPunct="1">
              <a:spcBef>
                <a:spcPts val="0"/>
              </a:spcBef>
              <a:spcAft>
                <a:spcPts val="0"/>
              </a:spcAft>
              <a:defRPr/>
            </a:pPr>
            <a:r>
              <a:rPr lang="en-GB" sz="1000" b="1" kern="0" dirty="0">
                <a:solidFill>
                  <a:prstClr val="black"/>
                </a:solidFill>
                <a:latin typeface="+mn-lt"/>
              </a:rPr>
              <a:t>Steps</a:t>
            </a:r>
          </a:p>
          <a:p>
            <a:pPr defTabSz="457200" eaLnBrk="1" fontAlgn="auto" hangingPunct="1">
              <a:spcBef>
                <a:spcPts val="0"/>
              </a:spcBef>
              <a:spcAft>
                <a:spcPts val="0"/>
              </a:spcAft>
              <a:defRPr/>
            </a:pPr>
            <a:r>
              <a:rPr lang="en-GB" sz="1000" kern="0" dirty="0">
                <a:solidFill>
                  <a:prstClr val="black"/>
                </a:solidFill>
                <a:latin typeface="+mn-lt"/>
              </a:rPr>
              <a:t>1: Decision Making</a:t>
            </a:r>
          </a:p>
          <a:p>
            <a:pPr defTabSz="457200" eaLnBrk="1" fontAlgn="auto" hangingPunct="1">
              <a:spcBef>
                <a:spcPts val="0"/>
              </a:spcBef>
              <a:spcAft>
                <a:spcPts val="0"/>
              </a:spcAft>
              <a:defRPr/>
            </a:pPr>
            <a:r>
              <a:rPr lang="en-GB" sz="1000" kern="0" dirty="0">
                <a:solidFill>
                  <a:prstClr val="black"/>
                </a:solidFill>
                <a:latin typeface="+mn-lt"/>
              </a:rPr>
              <a:t>2: </a:t>
            </a:r>
            <a:r>
              <a:rPr lang="en-GB" sz="1000" b="1" kern="0" dirty="0">
                <a:solidFill>
                  <a:srgbClr val="FFC000"/>
                </a:solidFill>
                <a:latin typeface="+mn-lt"/>
              </a:rPr>
              <a:t>Coordination</a:t>
            </a:r>
          </a:p>
          <a:p>
            <a:pPr defTabSz="457200" eaLnBrk="1" fontAlgn="auto" hangingPunct="1">
              <a:spcBef>
                <a:spcPts val="0"/>
              </a:spcBef>
              <a:spcAft>
                <a:spcPts val="0"/>
              </a:spcAft>
              <a:defRPr/>
            </a:pPr>
            <a:r>
              <a:rPr lang="en-GB" sz="1000" kern="0" dirty="0">
                <a:solidFill>
                  <a:prstClr val="black"/>
                </a:solidFill>
                <a:latin typeface="+mn-lt"/>
              </a:rPr>
              <a:t>3</a:t>
            </a:r>
            <a:r>
              <a:rPr lang="en-GB" sz="1000" kern="0" dirty="0">
                <a:solidFill>
                  <a:srgbClr val="0070C0"/>
                </a:solidFill>
                <a:latin typeface="+mn-lt"/>
              </a:rPr>
              <a:t>: Data </a:t>
            </a:r>
            <a:r>
              <a:rPr lang="en-GB" sz="1000" kern="0" dirty="0">
                <a:solidFill>
                  <a:srgbClr val="70AD47"/>
                </a:solidFill>
                <a:latin typeface="+mn-lt"/>
              </a:rPr>
              <a:t>Collection</a:t>
            </a:r>
          </a:p>
          <a:p>
            <a:pPr defTabSz="457200" eaLnBrk="1" fontAlgn="auto" hangingPunct="1">
              <a:spcBef>
                <a:spcPts val="0"/>
              </a:spcBef>
              <a:spcAft>
                <a:spcPts val="0"/>
              </a:spcAft>
              <a:defRPr/>
            </a:pPr>
            <a:r>
              <a:rPr lang="en-GB" sz="1000" kern="0" dirty="0">
                <a:solidFill>
                  <a:prstClr val="black"/>
                </a:solidFill>
                <a:latin typeface="+mn-lt"/>
              </a:rPr>
              <a:t>4: </a:t>
            </a:r>
            <a:r>
              <a:rPr lang="en-GB" sz="1000" kern="0" dirty="0">
                <a:solidFill>
                  <a:srgbClr val="70AD47">
                    <a:lumMod val="75000"/>
                  </a:srgbClr>
                </a:solidFill>
                <a:latin typeface="+mn-lt"/>
              </a:rPr>
              <a:t>Analysis &amp; Visualization </a:t>
            </a:r>
          </a:p>
          <a:p>
            <a:pPr defTabSz="457200" eaLnBrk="1" fontAlgn="auto" hangingPunct="1">
              <a:spcBef>
                <a:spcPts val="0"/>
              </a:spcBef>
              <a:spcAft>
                <a:spcPts val="0"/>
              </a:spcAft>
              <a:defRPr/>
            </a:pPr>
            <a:r>
              <a:rPr lang="en-GB" sz="1000" kern="0" dirty="0">
                <a:solidFill>
                  <a:prstClr val="black"/>
                </a:solidFill>
                <a:latin typeface="+mn-lt"/>
              </a:rPr>
              <a:t>5: Decision Making</a:t>
            </a:r>
          </a:p>
          <a:p>
            <a:pPr defTabSz="457200" eaLnBrk="1" fontAlgn="auto" hangingPunct="1">
              <a:spcBef>
                <a:spcPts val="0"/>
              </a:spcBef>
              <a:spcAft>
                <a:spcPts val="0"/>
              </a:spcAft>
              <a:defRPr/>
            </a:pPr>
            <a:r>
              <a:rPr lang="en-GB" sz="1000" kern="0" dirty="0">
                <a:solidFill>
                  <a:prstClr val="black"/>
                </a:solidFill>
                <a:latin typeface="+mn-lt"/>
              </a:rPr>
              <a:t>6: </a:t>
            </a:r>
            <a:r>
              <a:rPr lang="en-GB" sz="1000" kern="0" dirty="0">
                <a:solidFill>
                  <a:srgbClr val="E7E6E6">
                    <a:lumMod val="50000"/>
                  </a:srgbClr>
                </a:solidFill>
                <a:latin typeface="+mn-lt"/>
              </a:rPr>
              <a:t>Coordination</a:t>
            </a:r>
          </a:p>
          <a:p>
            <a:pPr defTabSz="457200" eaLnBrk="1" fontAlgn="auto" hangingPunct="1">
              <a:spcBef>
                <a:spcPts val="0"/>
              </a:spcBef>
              <a:spcAft>
                <a:spcPts val="0"/>
              </a:spcAft>
              <a:defRPr/>
            </a:pPr>
            <a:r>
              <a:rPr lang="en-GB" sz="1000" kern="0" dirty="0">
                <a:solidFill>
                  <a:prstClr val="black"/>
                </a:solidFill>
                <a:latin typeface="+mn-lt"/>
              </a:rPr>
              <a:t>7: </a:t>
            </a:r>
            <a:r>
              <a:rPr lang="en-GB" sz="1000" kern="0" dirty="0">
                <a:solidFill>
                  <a:srgbClr val="7030A0"/>
                </a:solidFill>
                <a:latin typeface="+mn-lt"/>
              </a:rPr>
              <a:t>Communication &amp; Information</a:t>
            </a:r>
          </a:p>
        </p:txBody>
      </p:sp>
      <p:sp>
        <p:nvSpPr>
          <p:cNvPr id="34873" name="TextBox 292">
            <a:extLst>
              <a:ext uri="{FF2B5EF4-FFF2-40B4-BE49-F238E27FC236}">
                <a16:creationId xmlns:a16="http://schemas.microsoft.com/office/drawing/2014/main" id="{6DF2EF7D-2F1E-5F46-8614-846429ADE0F3}"/>
              </a:ext>
            </a:extLst>
          </p:cNvPr>
          <p:cNvSpPr txBox="1">
            <a:spLocks noChangeArrowheads="1"/>
          </p:cNvSpPr>
          <p:nvPr/>
        </p:nvSpPr>
        <p:spPr bwMode="auto">
          <a:xfrm>
            <a:off x="5976127" y="2620664"/>
            <a:ext cx="16589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800" dirty="0">
                <a:solidFill>
                  <a:srgbClr val="000000"/>
                </a:solidFill>
              </a:rPr>
              <a:t>National </a:t>
            </a:r>
            <a:r>
              <a:rPr lang="en-GB" altLang="en-US" sz="800" dirty="0" err="1">
                <a:solidFill>
                  <a:srgbClr val="000000"/>
                </a:solidFill>
              </a:rPr>
              <a:t>Covid</a:t>
            </a:r>
            <a:r>
              <a:rPr lang="en-GB" altLang="en-US" sz="800" dirty="0">
                <a:solidFill>
                  <a:srgbClr val="000000"/>
                </a:solidFill>
              </a:rPr>
              <a:t> Task Force,  Ministries of Finance &amp; Health</a:t>
            </a:r>
          </a:p>
        </p:txBody>
      </p:sp>
      <p:pic>
        <p:nvPicPr>
          <p:cNvPr id="295" name="Picture 294">
            <a:extLst>
              <a:ext uri="{FF2B5EF4-FFF2-40B4-BE49-F238E27FC236}">
                <a16:creationId xmlns:a16="http://schemas.microsoft.com/office/drawing/2014/main" id="{D2494F95-A460-4E4F-9E53-9F52303C4DF8}"/>
              </a:ext>
            </a:extLst>
          </p:cNvPr>
          <p:cNvPicPr>
            <a:picLocks noChangeAspect="1"/>
          </p:cNvPicPr>
          <p:nvPr/>
        </p:nvPicPr>
        <p:blipFill>
          <a:blip r:embed="rId9"/>
          <a:stretch>
            <a:fillRect/>
          </a:stretch>
        </p:blipFill>
        <p:spPr>
          <a:xfrm>
            <a:off x="5233121" y="1864274"/>
            <a:ext cx="1125411" cy="210077"/>
          </a:xfrm>
          <a:prstGeom prst="rect">
            <a:avLst/>
          </a:prstGeom>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p:spPr>
      </p:pic>
      <p:sp>
        <p:nvSpPr>
          <p:cNvPr id="297" name="Rounded Rectangle 184">
            <a:extLst>
              <a:ext uri="{FF2B5EF4-FFF2-40B4-BE49-F238E27FC236}">
                <a16:creationId xmlns:a16="http://schemas.microsoft.com/office/drawing/2014/main" id="{2E7C0EAB-8164-B24C-BCA0-BCB11F76E6F4}"/>
              </a:ext>
            </a:extLst>
          </p:cNvPr>
          <p:cNvSpPr/>
          <p:nvPr/>
        </p:nvSpPr>
        <p:spPr>
          <a:xfrm>
            <a:off x="7156243" y="1772492"/>
            <a:ext cx="851515" cy="423021"/>
          </a:xfrm>
          <a:prstGeom prst="roundRect">
            <a:avLst/>
          </a:prstGeom>
          <a:solidFill>
            <a:srgbClr val="4472C4"/>
          </a:solidFill>
          <a:ln w="12700" cap="flat" cmpd="sng" algn="ctr">
            <a:solidFill>
              <a:srgbClr val="4472C4">
                <a:shade val="50000"/>
              </a:srgbClr>
            </a:solidFill>
            <a:prstDash val="solid"/>
            <a:miter lim="800000"/>
          </a:ln>
          <a:effectLst/>
        </p:spPr>
        <p:txBody>
          <a:bodyPr anchor="ctr"/>
          <a:lstStyle/>
          <a:p>
            <a:pPr algn="ctr" defTabSz="457200" eaLnBrk="1" fontAlgn="auto" hangingPunct="1">
              <a:spcBef>
                <a:spcPts val="0"/>
              </a:spcBef>
              <a:spcAft>
                <a:spcPts val="0"/>
              </a:spcAft>
              <a:defRPr/>
            </a:pPr>
            <a:r>
              <a:rPr lang="en-GB" sz="700" kern="0" dirty="0">
                <a:solidFill>
                  <a:prstClr val="white"/>
                </a:solidFill>
                <a:latin typeface="+mn-lt"/>
              </a:rPr>
              <a:t>Multilateral &amp; Development Organizations</a:t>
            </a:r>
          </a:p>
        </p:txBody>
      </p:sp>
      <p:cxnSp>
        <p:nvCxnSpPr>
          <p:cNvPr id="34878" name="Straight Arrow Connector 298">
            <a:extLst>
              <a:ext uri="{FF2B5EF4-FFF2-40B4-BE49-F238E27FC236}">
                <a16:creationId xmlns:a16="http://schemas.microsoft.com/office/drawing/2014/main" id="{E31612CF-CF7E-5D49-89D3-89215CFF7385}"/>
              </a:ext>
            </a:extLst>
          </p:cNvPr>
          <p:cNvCxnSpPr>
            <a:cxnSpLocks/>
          </p:cNvCxnSpPr>
          <p:nvPr/>
        </p:nvCxnSpPr>
        <p:spPr bwMode="auto">
          <a:xfrm>
            <a:off x="6714929" y="2246313"/>
            <a:ext cx="0" cy="383473"/>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4879" name="Straight Arrow Connector 299">
            <a:extLst>
              <a:ext uri="{FF2B5EF4-FFF2-40B4-BE49-F238E27FC236}">
                <a16:creationId xmlns:a16="http://schemas.microsoft.com/office/drawing/2014/main" id="{1153FF0A-05CE-9E45-8C0F-BF9981B2D469}"/>
              </a:ext>
            </a:extLst>
          </p:cNvPr>
          <p:cNvCxnSpPr>
            <a:cxnSpLocks/>
          </p:cNvCxnSpPr>
          <p:nvPr/>
        </p:nvCxnSpPr>
        <p:spPr bwMode="auto">
          <a:xfrm flipH="1">
            <a:off x="7412038" y="2255838"/>
            <a:ext cx="137138" cy="382402"/>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01" name="Oval 300">
            <a:extLst>
              <a:ext uri="{FF2B5EF4-FFF2-40B4-BE49-F238E27FC236}">
                <a16:creationId xmlns:a16="http://schemas.microsoft.com/office/drawing/2014/main" id="{EC2FD354-7C89-9745-BE07-88AFE443934E}"/>
              </a:ext>
            </a:extLst>
          </p:cNvPr>
          <p:cNvSpPr/>
          <p:nvPr/>
        </p:nvSpPr>
        <p:spPr>
          <a:xfrm>
            <a:off x="7777349" y="2706788"/>
            <a:ext cx="245332" cy="1495207"/>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vert="vert270" anchor="ctr"/>
          <a:lstStyle/>
          <a:p>
            <a:pPr algn="ctr" defTabSz="457200" eaLnBrk="1" fontAlgn="auto" hangingPunct="1">
              <a:spcBef>
                <a:spcPts val="0"/>
              </a:spcBef>
              <a:spcAft>
                <a:spcPts val="0"/>
              </a:spcAft>
              <a:defRPr/>
            </a:pPr>
            <a:r>
              <a:rPr lang="en-GB" sz="800" kern="0" dirty="0">
                <a:solidFill>
                  <a:prstClr val="white"/>
                </a:solidFill>
                <a:latin typeface="+mn-lt"/>
              </a:rPr>
              <a:t>Coordination</a:t>
            </a:r>
          </a:p>
          <a:p>
            <a:pPr algn="ctr" defTabSz="457200" eaLnBrk="1" fontAlgn="auto" hangingPunct="1">
              <a:spcBef>
                <a:spcPts val="0"/>
              </a:spcBef>
              <a:spcAft>
                <a:spcPts val="0"/>
              </a:spcAft>
              <a:defRPr/>
            </a:pPr>
            <a:r>
              <a:rPr lang="en-GB" sz="800" kern="0" dirty="0">
                <a:solidFill>
                  <a:prstClr val="white"/>
                </a:solidFill>
                <a:latin typeface="+mn-lt"/>
              </a:rPr>
              <a:t> Centre</a:t>
            </a:r>
          </a:p>
        </p:txBody>
      </p:sp>
      <p:sp>
        <p:nvSpPr>
          <p:cNvPr id="302" name="Oval 301">
            <a:extLst>
              <a:ext uri="{FF2B5EF4-FFF2-40B4-BE49-F238E27FC236}">
                <a16:creationId xmlns:a16="http://schemas.microsoft.com/office/drawing/2014/main" id="{38D6D19C-7D40-B64F-987B-F298C5BD8984}"/>
              </a:ext>
            </a:extLst>
          </p:cNvPr>
          <p:cNvSpPr/>
          <p:nvPr/>
        </p:nvSpPr>
        <p:spPr>
          <a:xfrm>
            <a:off x="5635352" y="2706788"/>
            <a:ext cx="245332" cy="1495207"/>
          </a:xfrm>
          <a:prstGeom prst="ellipse">
            <a:avLst/>
          </a:prstGeom>
          <a:solidFill>
            <a:srgbClr val="FFC000"/>
          </a:solidFill>
          <a:ln w="12700" cap="flat" cmpd="sng" algn="ctr">
            <a:solidFill>
              <a:srgbClr val="4472C4">
                <a:shade val="50000"/>
              </a:srgbClr>
            </a:solidFill>
            <a:prstDash val="solid"/>
            <a:miter lim="800000"/>
          </a:ln>
          <a:effectLst/>
        </p:spPr>
        <p:txBody>
          <a:bodyPr vert="vert270" anchor="ctr"/>
          <a:lstStyle/>
          <a:p>
            <a:pPr algn="ctr" defTabSz="457200" eaLnBrk="1" fontAlgn="auto" hangingPunct="1">
              <a:spcBef>
                <a:spcPts val="0"/>
              </a:spcBef>
              <a:spcAft>
                <a:spcPts val="0"/>
              </a:spcAft>
              <a:defRPr/>
            </a:pPr>
            <a:r>
              <a:rPr lang="en-GB" sz="800" kern="0" dirty="0">
                <a:solidFill>
                  <a:prstClr val="white"/>
                </a:solidFill>
                <a:latin typeface="+mn-lt"/>
              </a:rPr>
              <a:t>Coordination</a:t>
            </a:r>
          </a:p>
          <a:p>
            <a:pPr algn="ctr" defTabSz="457200" eaLnBrk="1" fontAlgn="auto" hangingPunct="1">
              <a:spcBef>
                <a:spcPts val="0"/>
              </a:spcBef>
              <a:spcAft>
                <a:spcPts val="0"/>
              </a:spcAft>
              <a:defRPr/>
            </a:pPr>
            <a:r>
              <a:rPr lang="en-GB" sz="800" kern="0" dirty="0">
                <a:solidFill>
                  <a:prstClr val="white"/>
                </a:solidFill>
                <a:latin typeface="+mn-lt"/>
              </a:rPr>
              <a:t> Centre</a:t>
            </a:r>
          </a:p>
        </p:txBody>
      </p:sp>
      <p:sp>
        <p:nvSpPr>
          <p:cNvPr id="2" name="Rectangle 1">
            <a:extLst>
              <a:ext uri="{FF2B5EF4-FFF2-40B4-BE49-F238E27FC236}">
                <a16:creationId xmlns:a16="http://schemas.microsoft.com/office/drawing/2014/main" id="{E7390FD5-E240-684D-8987-940E48FF208A}"/>
              </a:ext>
            </a:extLst>
          </p:cNvPr>
          <p:cNvSpPr/>
          <p:nvPr/>
        </p:nvSpPr>
        <p:spPr>
          <a:xfrm>
            <a:off x="1389199" y="1011238"/>
            <a:ext cx="10418558" cy="369332"/>
          </a:xfrm>
          <a:prstGeom prst="rect">
            <a:avLst/>
          </a:prstGeom>
        </p:spPr>
        <p:txBody>
          <a:bodyPr wrap="none">
            <a:spAutoFit/>
          </a:bodyPr>
          <a:lstStyle/>
          <a:p>
            <a:pPr marL="357188" defTabSz="457200" eaLnBrk="1" fontAlgn="auto" hangingPunct="1">
              <a:spcBef>
                <a:spcPts val="0"/>
              </a:spcBef>
              <a:spcAft>
                <a:spcPts val="0"/>
              </a:spcAft>
              <a:defRPr/>
            </a:pPr>
            <a:r>
              <a:rPr lang="en-GB" b="1" dirty="0"/>
              <a:t> </a:t>
            </a:r>
            <a:r>
              <a:rPr lang="en-US" b="1" dirty="0"/>
              <a:t>Africa Communication and Information Platform (ACIP) for Health and Economic Action </a:t>
            </a:r>
            <a:endParaRPr lang="en-GB" b="1" dirty="0">
              <a:latin typeface="+mj-lt"/>
            </a:endParaRPr>
          </a:p>
        </p:txBody>
      </p:sp>
      <p:sp>
        <p:nvSpPr>
          <p:cNvPr id="4" name="TextBox 3">
            <a:extLst>
              <a:ext uri="{FF2B5EF4-FFF2-40B4-BE49-F238E27FC236}">
                <a16:creationId xmlns:a16="http://schemas.microsoft.com/office/drawing/2014/main" id="{1343B242-D531-0E47-A5EF-90E2AB9306A7}"/>
              </a:ext>
            </a:extLst>
          </p:cNvPr>
          <p:cNvSpPr txBox="1"/>
          <p:nvPr/>
        </p:nvSpPr>
        <p:spPr>
          <a:xfrm>
            <a:off x="3584575" y="1962865"/>
            <a:ext cx="745717" cy="246221"/>
          </a:xfrm>
          <a:prstGeom prst="rect">
            <a:avLst/>
          </a:prstGeom>
          <a:noFill/>
        </p:spPr>
        <p:txBody>
          <a:bodyPr wrap="none" rtlCol="0">
            <a:spAutoFit/>
          </a:bodyPr>
          <a:lstStyle/>
          <a:p>
            <a:r>
              <a:rPr lang="en-GB" sz="1000" dirty="0"/>
              <a:t>USSD/IVR</a:t>
            </a:r>
          </a:p>
        </p:txBody>
      </p:sp>
      <p:sp>
        <p:nvSpPr>
          <p:cNvPr id="71" name="TextBox 70">
            <a:extLst>
              <a:ext uri="{FF2B5EF4-FFF2-40B4-BE49-F238E27FC236}">
                <a16:creationId xmlns:a16="http://schemas.microsoft.com/office/drawing/2014/main" id="{15A86196-E503-C64A-832F-560AF0079843}"/>
              </a:ext>
            </a:extLst>
          </p:cNvPr>
          <p:cNvSpPr txBox="1"/>
          <p:nvPr/>
        </p:nvSpPr>
        <p:spPr>
          <a:xfrm>
            <a:off x="8463961" y="2803734"/>
            <a:ext cx="745717" cy="246221"/>
          </a:xfrm>
          <a:prstGeom prst="rect">
            <a:avLst/>
          </a:prstGeom>
          <a:noFill/>
        </p:spPr>
        <p:txBody>
          <a:bodyPr wrap="none" rtlCol="0">
            <a:spAutoFit/>
          </a:bodyPr>
          <a:lstStyle/>
          <a:p>
            <a:r>
              <a:rPr lang="en-GB" sz="1000" dirty="0"/>
              <a:t>USSD/IVR</a:t>
            </a:r>
          </a:p>
        </p:txBody>
      </p:sp>
      <p:pic>
        <p:nvPicPr>
          <p:cNvPr id="63492" name="Picture 4" descr="United Nations Economic Commission for Africa | LinkedIn">
            <a:extLst>
              <a:ext uri="{FF2B5EF4-FFF2-40B4-BE49-F238E27FC236}">
                <a16:creationId xmlns:a16="http://schemas.microsoft.com/office/drawing/2014/main" id="{FC0B4A2A-8B8C-F44C-AF63-17A04787E3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7559" y="1703554"/>
            <a:ext cx="538098" cy="51435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299">
            <a:extLst>
              <a:ext uri="{FF2B5EF4-FFF2-40B4-BE49-F238E27FC236}">
                <a16:creationId xmlns:a16="http://schemas.microsoft.com/office/drawing/2014/main" id="{9CF4DADD-80F5-B044-AF24-23DB1A253464}"/>
              </a:ext>
            </a:extLst>
          </p:cNvPr>
          <p:cNvCxnSpPr>
            <a:cxnSpLocks/>
          </p:cNvCxnSpPr>
          <p:nvPr/>
        </p:nvCxnSpPr>
        <p:spPr bwMode="auto">
          <a:xfrm>
            <a:off x="5618163" y="2153444"/>
            <a:ext cx="427968" cy="484796"/>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6877A792-6808-394A-BFB8-D84C9D823851}"/>
              </a:ext>
            </a:extLst>
          </p:cNvPr>
          <p:cNvSpPr txBox="1"/>
          <p:nvPr/>
        </p:nvSpPr>
        <p:spPr>
          <a:xfrm>
            <a:off x="4669801" y="3606235"/>
            <a:ext cx="496766" cy="215444"/>
          </a:xfrm>
          <a:prstGeom prst="rect">
            <a:avLst/>
          </a:prstGeom>
          <a:noFill/>
        </p:spPr>
        <p:txBody>
          <a:bodyPr wrap="square" rtlCol="0">
            <a:spAutoFit/>
          </a:bodyPr>
          <a:lstStyle/>
          <a:p>
            <a:r>
              <a:rPr lang="en-GB" sz="800" dirty="0"/>
              <a:t>GRID3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 37">
            <a:extLst>
              <a:ext uri="{FF2B5EF4-FFF2-40B4-BE49-F238E27FC236}">
                <a16:creationId xmlns:a16="http://schemas.microsoft.com/office/drawing/2014/main" id="{4D54626B-295A-C644-BAAA-8F45264E07A0}"/>
              </a:ext>
            </a:extLst>
          </p:cNvPr>
          <p:cNvGraphicFramePr/>
          <p:nvPr/>
        </p:nvGraphicFramePr>
        <p:xfrm>
          <a:off x="2076857" y="1548965"/>
          <a:ext cx="8038285" cy="4373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ângulo arredondado 8">
            <a:extLst>
              <a:ext uri="{FF2B5EF4-FFF2-40B4-BE49-F238E27FC236}">
                <a16:creationId xmlns:a16="http://schemas.microsoft.com/office/drawing/2014/main" id="{0D1370E6-6EF5-6346-A011-B65138F44A2D}"/>
              </a:ext>
            </a:extLst>
          </p:cNvPr>
          <p:cNvSpPr/>
          <p:nvPr/>
        </p:nvSpPr>
        <p:spPr>
          <a:xfrm>
            <a:off x="2570163" y="874713"/>
            <a:ext cx="7051675" cy="546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eaLnBrk="1" fontAlgn="auto" hangingPunct="1">
              <a:spcBef>
                <a:spcPts val="0"/>
              </a:spcBef>
              <a:spcAft>
                <a:spcPts val="0"/>
              </a:spcAft>
              <a:defRPr/>
            </a:pPr>
            <a:r>
              <a:rPr lang="en-US" sz="2000" b="1" dirty="0">
                <a:effectLst>
                  <a:outerShdw blurRad="38100" dist="38100" dir="2700000" algn="tl">
                    <a:srgbClr val="000000">
                      <a:alpha val="43137"/>
                    </a:srgbClr>
                  </a:outerShdw>
                </a:effectLst>
              </a:rPr>
              <a:t>Economic &amp; Health Platform Initiative . . .</a:t>
            </a:r>
            <a:endParaRPr lang="en-GB" sz="2000" b="1" dirty="0">
              <a:effectLst>
                <a:outerShdw blurRad="38100" dist="38100" dir="2700000" algn="tl">
                  <a:srgbClr val="000000">
                    <a:alpha val="43137"/>
                  </a:srgbClr>
                </a:outerShdw>
              </a:effectLst>
            </a:endParaRPr>
          </a:p>
        </p:txBody>
      </p:sp>
      <p:sp>
        <p:nvSpPr>
          <p:cNvPr id="4" name="Rectângulo arredondado 8">
            <a:extLst>
              <a:ext uri="{FF2B5EF4-FFF2-40B4-BE49-F238E27FC236}">
                <a16:creationId xmlns:a16="http://schemas.microsoft.com/office/drawing/2014/main" id="{260C4C64-47F9-244E-974C-06E30AD565B4}"/>
              </a:ext>
            </a:extLst>
          </p:cNvPr>
          <p:cNvSpPr/>
          <p:nvPr/>
        </p:nvSpPr>
        <p:spPr>
          <a:xfrm>
            <a:off x="2076450" y="5921375"/>
            <a:ext cx="8237538" cy="5461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eaLnBrk="1" fontAlgn="auto" hangingPunct="1">
              <a:spcBef>
                <a:spcPts val="0"/>
              </a:spcBef>
              <a:spcAft>
                <a:spcPts val="0"/>
              </a:spcAft>
              <a:defRPr/>
            </a:pPr>
            <a:r>
              <a:rPr lang="en-US" sz="2000" b="1" dirty="0">
                <a:effectLst>
                  <a:outerShdw blurRad="38100" dist="38100" dir="2700000" algn="tl">
                    <a:srgbClr val="000000">
                      <a:alpha val="43137"/>
                    </a:srgbClr>
                  </a:outerShdw>
                </a:effectLst>
              </a:rPr>
              <a:t>. . . . for the use of National COVID Task Forces, MOH &amp; MOF </a:t>
            </a:r>
            <a:endParaRPr lang="en-GB" sz="2000" b="1" dirty="0">
              <a:effectLst>
                <a:outerShdw blurRad="38100" dist="38100" dir="2700000" algn="tl">
                  <a:srgbClr val="000000">
                    <a:alpha val="43137"/>
                  </a:srgbClr>
                </a:outerShdw>
              </a:effectLst>
            </a:endParaRPr>
          </a:p>
        </p:txBody>
      </p:sp>
      <p:pic>
        <p:nvPicPr>
          <p:cNvPr id="6" name="Google Shape;60;p8" descr="Capture d’écran 2020-06-02 à 17.41.50.png">
            <a:extLst>
              <a:ext uri="{FF2B5EF4-FFF2-40B4-BE49-F238E27FC236}">
                <a16:creationId xmlns:a16="http://schemas.microsoft.com/office/drawing/2014/main" id="{A62EEC33-3045-4283-923F-A9C07B6D063B}"/>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208" y="6023769"/>
            <a:ext cx="16017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F1763AE9-3372-0F4A-83BC-9C4F2C6BCC6B}"/>
              </a:ext>
            </a:extLst>
          </p:cNvPr>
          <p:cNvSpPr/>
          <p:nvPr/>
        </p:nvSpPr>
        <p:spPr>
          <a:xfrm>
            <a:off x="1524000" y="985838"/>
            <a:ext cx="9144000" cy="54451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Digital Technology Reach in Africa</a:t>
            </a:r>
            <a:endParaRPr lang="en-US" sz="2400" b="1" kern="0" dirty="0">
              <a:solidFill>
                <a:sysClr val="windowText" lastClr="000000"/>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8FF83627-F472-FA4F-BF69-641250A2207B}"/>
              </a:ext>
            </a:extLst>
          </p:cNvPr>
          <p:cNvGraphicFramePr/>
          <p:nvPr>
            <p:extLst>
              <p:ext uri="{D42A27DB-BD31-4B8C-83A1-F6EECF244321}">
                <p14:modId xmlns:p14="http://schemas.microsoft.com/office/powerpoint/2010/main" val="1105967422"/>
              </p:ext>
            </p:extLst>
          </p:nvPr>
        </p:nvGraphicFramePr>
        <p:xfrm>
          <a:off x="1950027" y="1530343"/>
          <a:ext cx="8291945" cy="4322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ângulo arredondado 8">
            <a:extLst>
              <a:ext uri="{FF2B5EF4-FFF2-40B4-BE49-F238E27FC236}">
                <a16:creationId xmlns:a16="http://schemas.microsoft.com/office/drawing/2014/main" id="{CCDDF026-3019-DA40-BC02-3DC4CC92E665}"/>
              </a:ext>
            </a:extLst>
          </p:cNvPr>
          <p:cNvSpPr/>
          <p:nvPr/>
        </p:nvSpPr>
        <p:spPr>
          <a:xfrm>
            <a:off x="827313" y="5846585"/>
            <a:ext cx="10537371"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anchor="ctr">
            <a:spAutoFit/>
          </a:bodyPr>
          <a:lstStyle/>
          <a:p>
            <a:pPr marL="357188"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Both Digital &amp; Narrowband Channels must be used to reach 600+ million people</a:t>
            </a:r>
            <a:endParaRPr lang="en-US" sz="2400" b="1" kern="0" dirty="0">
              <a:solidFill>
                <a:sysClr val="windowText" lastClr="000000"/>
              </a:solidFill>
              <a:latin typeface="Arial" panose="020B0604020202020204" pitchFamily="34" charset="0"/>
              <a:cs typeface="Arial" panose="020B0604020202020204" pitchFamily="34" charset="0"/>
            </a:endParaRPr>
          </a:p>
        </p:txBody>
      </p:sp>
      <p:sp>
        <p:nvSpPr>
          <p:cNvPr id="30724" name="TextBox 2">
            <a:extLst>
              <a:ext uri="{FF2B5EF4-FFF2-40B4-BE49-F238E27FC236}">
                <a16:creationId xmlns:a16="http://schemas.microsoft.com/office/drawing/2014/main" id="{37289BC1-CACF-124A-8515-79D329B3A032}"/>
              </a:ext>
            </a:extLst>
          </p:cNvPr>
          <p:cNvSpPr txBox="1">
            <a:spLocks noChangeArrowheads="1"/>
          </p:cNvSpPr>
          <p:nvPr/>
        </p:nvSpPr>
        <p:spPr bwMode="auto">
          <a:xfrm>
            <a:off x="4919660" y="4385537"/>
            <a:ext cx="2352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300"/>
              </a:spcAft>
            </a:pPr>
            <a:r>
              <a:rPr lang="en-US" altLang="en-US" sz="1600" b="1"/>
              <a:t>3G/Smartphone Total:</a:t>
            </a:r>
          </a:p>
        </p:txBody>
      </p:sp>
      <p:sp>
        <p:nvSpPr>
          <p:cNvPr id="30725" name="Footer Placeholder 6">
            <a:extLst>
              <a:ext uri="{FF2B5EF4-FFF2-40B4-BE49-F238E27FC236}">
                <a16:creationId xmlns:a16="http://schemas.microsoft.com/office/drawing/2014/main" id="{D0CFC8E4-DCD4-E54A-A90E-9C56F0A10A47}"/>
              </a:ext>
            </a:extLst>
          </p:cNvPr>
          <p:cNvSpPr>
            <a:spLocks noGrp="1" noChangeArrowheads="1"/>
          </p:cNvSpPr>
          <p:nvPr>
            <p:ph type="ftr"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ZA" altLang="en-US"/>
              <a:t>#</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28">
            <a:extLst>
              <a:ext uri="{FF2B5EF4-FFF2-40B4-BE49-F238E27FC236}">
                <a16:creationId xmlns:a16="http://schemas.microsoft.com/office/drawing/2014/main" id="{35D2DC44-05BF-1A47-B2BF-FC077AEBCF61}"/>
              </a:ext>
            </a:extLst>
          </p:cNvPr>
          <p:cNvGrpSpPr>
            <a:grpSpLocks/>
          </p:cNvGrpSpPr>
          <p:nvPr/>
        </p:nvGrpSpPr>
        <p:grpSpPr bwMode="auto">
          <a:xfrm>
            <a:off x="2657475" y="2808288"/>
            <a:ext cx="7161213" cy="1295400"/>
            <a:chOff x="587555" y="1101541"/>
            <a:chExt cx="10480938" cy="997318"/>
          </a:xfrm>
        </p:grpSpPr>
        <p:sp>
          <p:nvSpPr>
            <p:cNvPr id="30" name="Arrow: Pentagon 29">
              <a:extLst>
                <a:ext uri="{FF2B5EF4-FFF2-40B4-BE49-F238E27FC236}">
                  <a16:creationId xmlns:a16="http://schemas.microsoft.com/office/drawing/2014/main" id="{E6D8A08B-F2FE-E446-A0F4-DD67D16F1FBF}"/>
                </a:ext>
              </a:extLst>
            </p:cNvPr>
            <p:cNvSpPr/>
            <p:nvPr/>
          </p:nvSpPr>
          <p:spPr>
            <a:xfrm rot="10800000" flipH="1">
              <a:off x="794340" y="1356981"/>
              <a:ext cx="10274153" cy="493770"/>
            </a:xfrm>
            <a:prstGeom prst="homePlate">
              <a:avLst/>
            </a:prstGeom>
            <a:solidFill>
              <a:srgbClr val="ED7D31"/>
            </a:solidFill>
            <a:ln>
              <a:noFill/>
            </a:ln>
            <a:effectLst>
              <a:outerShdw blurRad="40000" dist="23000" dir="5400000" rotWithShape="0">
                <a:srgbClr val="000000">
                  <a:alpha val="35000"/>
                </a:srgbClr>
              </a:outerShdw>
            </a:effectLst>
          </p:spPr>
          <p:txBody>
            <a:bodyPr/>
            <a:lstStyle/>
            <a:p>
              <a:pPr defTabSz="457200" eaLnBrk="1" fontAlgn="auto" hangingPunct="1">
                <a:spcBef>
                  <a:spcPts val="0"/>
                </a:spcBef>
                <a:spcAft>
                  <a:spcPts val="0"/>
                </a:spcAft>
                <a:defRPr/>
              </a:pPr>
              <a:endParaRPr lang="en-ZA" sz="2000" kern="0" dirty="0">
                <a:solidFill>
                  <a:prstClr val="white"/>
                </a:solidFill>
                <a:latin typeface="+mn-lt"/>
              </a:endParaRPr>
            </a:p>
          </p:txBody>
        </p:sp>
        <p:sp>
          <p:nvSpPr>
            <p:cNvPr id="31" name="Arrow: Pentagon 4">
              <a:extLst>
                <a:ext uri="{FF2B5EF4-FFF2-40B4-BE49-F238E27FC236}">
                  <a16:creationId xmlns:a16="http://schemas.microsoft.com/office/drawing/2014/main" id="{AF13E614-61E2-F946-AE1C-B1C5E98E1B70}"/>
                </a:ext>
              </a:extLst>
            </p:cNvPr>
            <p:cNvSpPr txBox="1"/>
            <p:nvPr/>
          </p:nvSpPr>
          <p:spPr>
            <a:xfrm>
              <a:off x="587555" y="1101541"/>
              <a:ext cx="10023224" cy="997318"/>
            </a:xfrm>
            <a:prstGeom prst="rect">
              <a:avLst/>
            </a:prstGeom>
            <a:noFill/>
            <a:ln>
              <a:noFill/>
            </a:ln>
            <a:effectLst/>
          </p:spPr>
          <p:txBody>
            <a:bodyPr lIns="329843" rIns="85344" spcCol="1270" anchor="ctr"/>
            <a:lstStyle/>
            <a:p>
              <a:pPr defTabSz="533400" eaLnBrk="1" fontAlgn="auto" hangingPunct="1">
                <a:lnSpc>
                  <a:spcPct val="90000"/>
                </a:lnSpc>
                <a:spcAft>
                  <a:spcPct val="35000"/>
                </a:spcAft>
                <a:defRPr/>
              </a:pPr>
              <a:r>
                <a:rPr lang="en-US" b="1" kern="0" dirty="0">
                  <a:solidFill>
                    <a:prstClr val="white"/>
                  </a:solidFill>
                  <a:latin typeface="+mn-lt"/>
                </a:rPr>
                <a:t>Free USSD and IVR </a:t>
              </a:r>
              <a:r>
                <a:rPr lang="en-US" kern="0" dirty="0">
                  <a:solidFill>
                    <a:prstClr val="white"/>
                  </a:solidFill>
                  <a:latin typeface="+mn-lt"/>
                </a:rPr>
                <a:t>platforms for information gathering and communication</a:t>
              </a:r>
            </a:p>
          </p:txBody>
        </p:sp>
      </p:grpSp>
      <p:grpSp>
        <p:nvGrpSpPr>
          <p:cNvPr id="35842" name="Group 31">
            <a:extLst>
              <a:ext uri="{FF2B5EF4-FFF2-40B4-BE49-F238E27FC236}">
                <a16:creationId xmlns:a16="http://schemas.microsoft.com/office/drawing/2014/main" id="{CC7788C7-7C37-1D4B-AB5B-D481EC5528F4}"/>
              </a:ext>
            </a:extLst>
          </p:cNvPr>
          <p:cNvGrpSpPr>
            <a:grpSpLocks/>
          </p:cNvGrpSpPr>
          <p:nvPr/>
        </p:nvGrpSpPr>
        <p:grpSpPr bwMode="auto">
          <a:xfrm>
            <a:off x="2657475" y="3819525"/>
            <a:ext cx="7161213" cy="1295400"/>
            <a:chOff x="587555" y="1101541"/>
            <a:chExt cx="10480938" cy="997318"/>
          </a:xfrm>
        </p:grpSpPr>
        <p:sp>
          <p:nvSpPr>
            <p:cNvPr id="33" name="Arrow: Pentagon 32">
              <a:extLst>
                <a:ext uri="{FF2B5EF4-FFF2-40B4-BE49-F238E27FC236}">
                  <a16:creationId xmlns:a16="http://schemas.microsoft.com/office/drawing/2014/main" id="{0AA3DD0F-2FAC-294C-BEC8-B55965E19412}"/>
                </a:ext>
              </a:extLst>
            </p:cNvPr>
            <p:cNvSpPr/>
            <p:nvPr/>
          </p:nvSpPr>
          <p:spPr>
            <a:xfrm rot="10800000" flipH="1">
              <a:off x="794340" y="1356982"/>
              <a:ext cx="10274153" cy="493770"/>
            </a:xfrm>
            <a:prstGeom prst="homePlate">
              <a:avLst/>
            </a:prstGeom>
            <a:solidFill>
              <a:srgbClr val="ED7D31"/>
            </a:solidFill>
            <a:ln>
              <a:noFill/>
            </a:ln>
            <a:effectLst>
              <a:outerShdw blurRad="40000" dist="23000" dir="5400000" rotWithShape="0">
                <a:srgbClr val="000000">
                  <a:alpha val="35000"/>
                </a:srgbClr>
              </a:outerShdw>
            </a:effectLst>
          </p:spPr>
          <p:txBody>
            <a:bodyPr/>
            <a:lstStyle/>
            <a:p>
              <a:pPr defTabSz="457200" eaLnBrk="1" fontAlgn="auto" hangingPunct="1">
                <a:spcBef>
                  <a:spcPts val="0"/>
                </a:spcBef>
                <a:spcAft>
                  <a:spcPts val="0"/>
                </a:spcAft>
                <a:defRPr/>
              </a:pPr>
              <a:endParaRPr lang="en-ZA" sz="2000" kern="0" dirty="0">
                <a:solidFill>
                  <a:prstClr val="white"/>
                </a:solidFill>
                <a:latin typeface="+mn-lt"/>
              </a:endParaRPr>
            </a:p>
          </p:txBody>
        </p:sp>
        <p:sp>
          <p:nvSpPr>
            <p:cNvPr id="34" name="Arrow: Pentagon 4">
              <a:extLst>
                <a:ext uri="{FF2B5EF4-FFF2-40B4-BE49-F238E27FC236}">
                  <a16:creationId xmlns:a16="http://schemas.microsoft.com/office/drawing/2014/main" id="{0CB35E72-7D42-F241-A9C9-421712B44F5F}"/>
                </a:ext>
              </a:extLst>
            </p:cNvPr>
            <p:cNvSpPr txBox="1"/>
            <p:nvPr/>
          </p:nvSpPr>
          <p:spPr>
            <a:xfrm>
              <a:off x="587555" y="1101541"/>
              <a:ext cx="10023224" cy="997318"/>
            </a:xfrm>
            <a:prstGeom prst="rect">
              <a:avLst/>
            </a:prstGeom>
            <a:noFill/>
            <a:ln>
              <a:noFill/>
            </a:ln>
            <a:effectLst/>
          </p:spPr>
          <p:txBody>
            <a:bodyPr lIns="329843" rIns="85344" spcCol="1270" anchor="ctr"/>
            <a:lstStyle/>
            <a:p>
              <a:pPr defTabSz="533400" eaLnBrk="1" fontAlgn="auto" hangingPunct="1">
                <a:lnSpc>
                  <a:spcPct val="90000"/>
                </a:lnSpc>
                <a:spcAft>
                  <a:spcPct val="35000"/>
                </a:spcAft>
                <a:defRPr/>
              </a:pPr>
              <a:r>
                <a:rPr lang="en-US" b="1" kern="0" dirty="0">
                  <a:solidFill>
                    <a:prstClr val="white"/>
                  </a:solidFill>
                  <a:latin typeface="+mn-lt"/>
                </a:rPr>
                <a:t>Free outbound SMS’ </a:t>
              </a:r>
              <a:r>
                <a:rPr lang="en-US" kern="0" dirty="0">
                  <a:solidFill>
                    <a:prstClr val="white"/>
                  </a:solidFill>
                  <a:latin typeface="+mn-lt"/>
                </a:rPr>
                <a:t>to drive awareness and communication of initiatives</a:t>
              </a:r>
            </a:p>
          </p:txBody>
        </p:sp>
      </p:grpSp>
      <p:grpSp>
        <p:nvGrpSpPr>
          <p:cNvPr id="35843" name="Group 37">
            <a:extLst>
              <a:ext uri="{FF2B5EF4-FFF2-40B4-BE49-F238E27FC236}">
                <a16:creationId xmlns:a16="http://schemas.microsoft.com/office/drawing/2014/main" id="{FE2BBED3-BBEF-D745-BC9D-4044A5144919}"/>
              </a:ext>
            </a:extLst>
          </p:cNvPr>
          <p:cNvGrpSpPr>
            <a:grpSpLocks/>
          </p:cNvGrpSpPr>
          <p:nvPr/>
        </p:nvGrpSpPr>
        <p:grpSpPr bwMode="auto">
          <a:xfrm>
            <a:off x="2657475" y="1743075"/>
            <a:ext cx="7161213" cy="1295400"/>
            <a:chOff x="587555" y="1062735"/>
            <a:chExt cx="10480938" cy="997318"/>
          </a:xfrm>
        </p:grpSpPr>
        <p:sp>
          <p:nvSpPr>
            <p:cNvPr id="39" name="Arrow: Pentagon 38">
              <a:extLst>
                <a:ext uri="{FF2B5EF4-FFF2-40B4-BE49-F238E27FC236}">
                  <a16:creationId xmlns:a16="http://schemas.microsoft.com/office/drawing/2014/main" id="{C6B9888A-FFFC-6740-A51E-620B9786D677}"/>
                </a:ext>
              </a:extLst>
            </p:cNvPr>
            <p:cNvSpPr/>
            <p:nvPr/>
          </p:nvSpPr>
          <p:spPr>
            <a:xfrm rot="10800000" flipH="1">
              <a:off x="794340" y="1357286"/>
              <a:ext cx="10274153" cy="493770"/>
            </a:xfrm>
            <a:prstGeom prst="homePlate">
              <a:avLst/>
            </a:prstGeom>
            <a:solidFill>
              <a:srgbClr val="ED7D31"/>
            </a:solidFill>
            <a:ln>
              <a:noFill/>
            </a:ln>
            <a:effectLst>
              <a:outerShdw blurRad="40000" dist="23000" dir="5400000" rotWithShape="0">
                <a:srgbClr val="000000">
                  <a:alpha val="35000"/>
                </a:srgbClr>
              </a:outerShdw>
            </a:effectLst>
          </p:spPr>
          <p:txBody>
            <a:bodyPr/>
            <a:lstStyle/>
            <a:p>
              <a:pPr defTabSz="457200" eaLnBrk="1" fontAlgn="auto" hangingPunct="1">
                <a:spcBef>
                  <a:spcPts val="0"/>
                </a:spcBef>
                <a:spcAft>
                  <a:spcPts val="0"/>
                </a:spcAft>
                <a:defRPr/>
              </a:pPr>
              <a:endParaRPr lang="en-ZA" sz="2000" kern="0" dirty="0">
                <a:solidFill>
                  <a:prstClr val="white"/>
                </a:solidFill>
                <a:latin typeface="+mn-lt"/>
              </a:endParaRPr>
            </a:p>
          </p:txBody>
        </p:sp>
        <p:sp>
          <p:nvSpPr>
            <p:cNvPr id="40" name="Arrow: Pentagon 4">
              <a:extLst>
                <a:ext uri="{FF2B5EF4-FFF2-40B4-BE49-F238E27FC236}">
                  <a16:creationId xmlns:a16="http://schemas.microsoft.com/office/drawing/2014/main" id="{816245BA-6B16-5245-9EC0-29D84947968F}"/>
                </a:ext>
              </a:extLst>
            </p:cNvPr>
            <p:cNvSpPr txBox="1"/>
            <p:nvPr/>
          </p:nvSpPr>
          <p:spPr>
            <a:xfrm>
              <a:off x="587555" y="1062735"/>
              <a:ext cx="10023224" cy="997318"/>
            </a:xfrm>
            <a:prstGeom prst="rect">
              <a:avLst/>
            </a:prstGeom>
            <a:noFill/>
            <a:ln>
              <a:noFill/>
            </a:ln>
            <a:effectLst/>
          </p:spPr>
          <p:txBody>
            <a:bodyPr lIns="329843" rIns="85344" spcCol="1270" anchor="ctr"/>
            <a:lstStyle/>
            <a:p>
              <a:pPr defTabSz="533400" eaLnBrk="1" fontAlgn="auto" hangingPunct="1">
                <a:lnSpc>
                  <a:spcPct val="90000"/>
                </a:lnSpc>
                <a:spcAft>
                  <a:spcPct val="35000"/>
                </a:spcAft>
                <a:defRPr/>
              </a:pPr>
              <a:r>
                <a:rPr lang="en-US" b="1" kern="0" dirty="0">
                  <a:solidFill>
                    <a:prstClr val="white"/>
                  </a:solidFill>
                  <a:latin typeface="+mn-lt"/>
                </a:rPr>
                <a:t>Industry collaboration </a:t>
              </a:r>
              <a:r>
                <a:rPr lang="en-US" kern="0" dirty="0">
                  <a:solidFill>
                    <a:prstClr val="white"/>
                  </a:solidFill>
                  <a:latin typeface="+mn-lt"/>
                </a:rPr>
                <a:t>to build fit-for-purpose solution</a:t>
              </a:r>
            </a:p>
          </p:txBody>
        </p:sp>
      </p:grpSp>
      <p:grpSp>
        <p:nvGrpSpPr>
          <p:cNvPr id="35844" name="Group 40">
            <a:extLst>
              <a:ext uri="{FF2B5EF4-FFF2-40B4-BE49-F238E27FC236}">
                <a16:creationId xmlns:a16="http://schemas.microsoft.com/office/drawing/2014/main" id="{D99007D2-1F58-A441-97E9-687DCABA74DF}"/>
              </a:ext>
            </a:extLst>
          </p:cNvPr>
          <p:cNvGrpSpPr>
            <a:grpSpLocks/>
          </p:cNvGrpSpPr>
          <p:nvPr/>
        </p:nvGrpSpPr>
        <p:grpSpPr bwMode="auto">
          <a:xfrm>
            <a:off x="2657475" y="4772025"/>
            <a:ext cx="7161213" cy="1296988"/>
            <a:chOff x="587555" y="1101541"/>
            <a:chExt cx="10480938" cy="997318"/>
          </a:xfrm>
        </p:grpSpPr>
        <p:sp>
          <p:nvSpPr>
            <p:cNvPr id="42" name="Arrow: Pentagon 41">
              <a:extLst>
                <a:ext uri="{FF2B5EF4-FFF2-40B4-BE49-F238E27FC236}">
                  <a16:creationId xmlns:a16="http://schemas.microsoft.com/office/drawing/2014/main" id="{53A364A0-E604-8C4C-A1F1-EE9927CD1907}"/>
                </a:ext>
              </a:extLst>
            </p:cNvPr>
            <p:cNvSpPr/>
            <p:nvPr/>
          </p:nvSpPr>
          <p:spPr>
            <a:xfrm rot="10800000" flipH="1">
              <a:off x="794340" y="1356669"/>
              <a:ext cx="10274153" cy="494386"/>
            </a:xfrm>
            <a:prstGeom prst="homePlate">
              <a:avLst/>
            </a:prstGeom>
            <a:solidFill>
              <a:srgbClr val="ED7D31"/>
            </a:solidFill>
            <a:ln>
              <a:noFill/>
            </a:ln>
            <a:effectLst>
              <a:outerShdw blurRad="40000" dist="23000" dir="5400000" rotWithShape="0">
                <a:srgbClr val="000000">
                  <a:alpha val="35000"/>
                </a:srgbClr>
              </a:outerShdw>
            </a:effectLst>
          </p:spPr>
          <p:txBody>
            <a:bodyPr/>
            <a:lstStyle/>
            <a:p>
              <a:pPr defTabSz="457200" eaLnBrk="1" fontAlgn="auto" hangingPunct="1">
                <a:spcBef>
                  <a:spcPts val="0"/>
                </a:spcBef>
                <a:spcAft>
                  <a:spcPts val="0"/>
                </a:spcAft>
                <a:defRPr/>
              </a:pPr>
              <a:endParaRPr lang="en-ZA" sz="2000" kern="0" dirty="0">
                <a:solidFill>
                  <a:prstClr val="white"/>
                </a:solidFill>
                <a:latin typeface="+mn-lt"/>
              </a:endParaRPr>
            </a:p>
          </p:txBody>
        </p:sp>
        <p:sp>
          <p:nvSpPr>
            <p:cNvPr id="43" name="Arrow: Pentagon 4">
              <a:extLst>
                <a:ext uri="{FF2B5EF4-FFF2-40B4-BE49-F238E27FC236}">
                  <a16:creationId xmlns:a16="http://schemas.microsoft.com/office/drawing/2014/main" id="{D65AD8E5-883D-1442-9B1A-29BC780A7B38}"/>
                </a:ext>
              </a:extLst>
            </p:cNvPr>
            <p:cNvSpPr txBox="1"/>
            <p:nvPr/>
          </p:nvSpPr>
          <p:spPr>
            <a:xfrm>
              <a:off x="587555" y="1101541"/>
              <a:ext cx="10023224" cy="997318"/>
            </a:xfrm>
            <a:prstGeom prst="rect">
              <a:avLst/>
            </a:prstGeom>
            <a:noFill/>
            <a:ln>
              <a:noFill/>
            </a:ln>
            <a:effectLst/>
          </p:spPr>
          <p:txBody>
            <a:bodyPr lIns="329843" rIns="85344" spcCol="1270" anchor="ctr"/>
            <a:lstStyle/>
            <a:p>
              <a:pPr defTabSz="533400" eaLnBrk="1" fontAlgn="auto" hangingPunct="1">
                <a:lnSpc>
                  <a:spcPct val="90000"/>
                </a:lnSpc>
                <a:spcAft>
                  <a:spcPct val="35000"/>
                </a:spcAft>
                <a:defRPr/>
              </a:pPr>
              <a:r>
                <a:rPr lang="en-US" b="1" kern="0" dirty="0">
                  <a:solidFill>
                    <a:prstClr val="white"/>
                  </a:solidFill>
                  <a:latin typeface="+mn-lt"/>
                </a:rPr>
                <a:t>API Access </a:t>
              </a:r>
              <a:r>
                <a:rPr lang="en-US" kern="0" dirty="0">
                  <a:solidFill>
                    <a:prstClr val="white"/>
                  </a:solidFill>
                  <a:latin typeface="+mn-lt"/>
                </a:rPr>
                <a:t>to Platform for information integration with online channels</a:t>
              </a:r>
            </a:p>
          </p:txBody>
        </p:sp>
      </p:grpSp>
      <p:sp>
        <p:nvSpPr>
          <p:cNvPr id="2" name="Rectangle 1">
            <a:extLst>
              <a:ext uri="{FF2B5EF4-FFF2-40B4-BE49-F238E27FC236}">
                <a16:creationId xmlns:a16="http://schemas.microsoft.com/office/drawing/2014/main" id="{38CF97AA-67B4-164A-9102-AE71EC6ED0EC}"/>
              </a:ext>
            </a:extLst>
          </p:cNvPr>
          <p:cNvSpPr/>
          <p:nvPr/>
        </p:nvSpPr>
        <p:spPr>
          <a:xfrm>
            <a:off x="184132" y="1225550"/>
            <a:ext cx="7324762" cy="461665"/>
          </a:xfrm>
          <a:prstGeom prst="rect">
            <a:avLst/>
          </a:prstGeom>
        </p:spPr>
        <p:txBody>
          <a:bodyPr wrap="none">
            <a:spAutoFit/>
          </a:bodyPr>
          <a:lstStyle/>
          <a:p>
            <a:pPr marL="357188" algn="ctr" defTabSz="457200" eaLnBrk="1" fontAlgn="auto" hangingPunct="1">
              <a:spcBef>
                <a:spcPts val="0"/>
              </a:spcBef>
              <a:spcAft>
                <a:spcPts val="0"/>
              </a:spcAft>
              <a:defRPr/>
            </a:pPr>
            <a:r>
              <a:rPr lang="en-US" sz="2400" b="1" dirty="0">
                <a:latin typeface="+mj-lt"/>
              </a:rPr>
              <a:t>The Mobile USSD &amp; IVR Platform will deliver . . </a:t>
            </a:r>
            <a:r>
              <a:rPr lang="en-US" sz="2400" b="1" kern="0" dirty="0">
                <a:effectLst>
                  <a:outerShdw blurRad="38100" dist="38100" dir="2700000" algn="tl">
                    <a:srgbClr val="000000">
                      <a:alpha val="43137"/>
                    </a:srgbClr>
                  </a:outerShdw>
                </a:effectLst>
                <a:latin typeface="+mn-lt"/>
              </a:rPr>
              <a:t>.</a:t>
            </a:r>
            <a:endParaRPr lang="en-GB" sz="2400" b="1" kern="0" dirty="0">
              <a:effectLst>
                <a:outerShdw blurRad="38100" dist="38100" dir="2700000" algn="tl">
                  <a:srgbClr val="000000">
                    <a:alpha val="43137"/>
                  </a:srgbClr>
                </a:outerShdw>
              </a:effectLst>
              <a:latin typeface="+mn-lt"/>
            </a:endParaRPr>
          </a:p>
        </p:txBody>
      </p:sp>
      <p:pic>
        <p:nvPicPr>
          <p:cNvPr id="15" name="Google Shape;60;p8" descr="Capture d’écran 2020-06-02 à 17.41.50.png">
            <a:extLst>
              <a:ext uri="{FF2B5EF4-FFF2-40B4-BE49-F238E27FC236}">
                <a16:creationId xmlns:a16="http://schemas.microsoft.com/office/drawing/2014/main" id="{990A15ED-0F4B-45B7-BA82-CB093F24A1EF}"/>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32" y="5970588"/>
            <a:ext cx="16017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27">
            <a:extLst>
              <a:ext uri="{FF2B5EF4-FFF2-40B4-BE49-F238E27FC236}">
                <a16:creationId xmlns:a16="http://schemas.microsoft.com/office/drawing/2014/main" id="{9F1ED153-6F53-5F42-A23F-D08264B3900A}"/>
              </a:ext>
            </a:extLst>
          </p:cNvPr>
          <p:cNvGrpSpPr>
            <a:grpSpLocks/>
          </p:cNvGrpSpPr>
          <p:nvPr/>
        </p:nvGrpSpPr>
        <p:grpSpPr bwMode="auto">
          <a:xfrm>
            <a:off x="1032883" y="1293813"/>
            <a:ext cx="2405063" cy="4859337"/>
            <a:chOff x="184398" y="934258"/>
            <a:chExt cx="3207389" cy="5381482"/>
          </a:xfrm>
        </p:grpSpPr>
        <p:sp>
          <p:nvSpPr>
            <p:cNvPr id="29" name="Rectangle 6">
              <a:extLst>
                <a:ext uri="{FF2B5EF4-FFF2-40B4-BE49-F238E27FC236}">
                  <a16:creationId xmlns:a16="http://schemas.microsoft.com/office/drawing/2014/main" id="{FB5B3592-9887-994D-8EE6-4C7AE66C4866}"/>
                </a:ext>
              </a:extLst>
            </p:cNvPr>
            <p:cNvSpPr>
              <a:spLocks noChangeArrowheads="1"/>
            </p:cNvSpPr>
            <p:nvPr/>
          </p:nvSpPr>
          <p:spPr bwMode="gray">
            <a:xfrm>
              <a:off x="184398" y="934258"/>
              <a:ext cx="3207389" cy="5381482"/>
            </a:xfrm>
            <a:prstGeom prst="rect">
              <a:avLst/>
            </a:prstGeom>
            <a:solidFill>
              <a:srgbClr val="FFFFFF"/>
            </a:solidFill>
            <a:ln w="9525">
              <a:solidFill>
                <a:srgbClr val="666666"/>
              </a:solidFill>
              <a:miter lim="800000"/>
              <a:headEnd/>
              <a:tailEnd/>
            </a:ln>
          </p:spPr>
          <p:txBody>
            <a:bodyPr rIns="0" anchor="ctr"/>
            <a:lstStyle/>
            <a:p>
              <a:pPr defTabSz="686991" eaLnBrk="1" fontAlgn="auto" hangingPunct="1">
                <a:lnSpc>
                  <a:spcPct val="150000"/>
                </a:lnSpc>
                <a:spcBef>
                  <a:spcPts val="0"/>
                </a:spcBef>
                <a:spcAft>
                  <a:spcPts val="0"/>
                </a:spcAft>
                <a:defRPr/>
              </a:pPr>
              <a:endParaRPr lang="en-US" sz="900" kern="0" dirty="0">
                <a:solidFill>
                  <a:srgbClr val="000000"/>
                </a:solidFill>
                <a:latin typeface="MTN Brighter Sans" panose="00000500000000000000" pitchFamily="2" charset="0"/>
              </a:endParaRPr>
            </a:p>
          </p:txBody>
        </p:sp>
        <p:sp>
          <p:nvSpPr>
            <p:cNvPr id="30" name="Content Placeholder 4">
              <a:extLst>
                <a:ext uri="{FF2B5EF4-FFF2-40B4-BE49-F238E27FC236}">
                  <a16:creationId xmlns:a16="http://schemas.microsoft.com/office/drawing/2014/main" id="{D49A331A-9006-6B4A-9E51-A2E3B70C415C}"/>
                </a:ext>
              </a:extLst>
            </p:cNvPr>
            <p:cNvSpPr txBox="1">
              <a:spLocks/>
            </p:cNvSpPr>
            <p:nvPr/>
          </p:nvSpPr>
          <p:spPr>
            <a:xfrm>
              <a:off x="184398" y="1683200"/>
              <a:ext cx="3207389" cy="2180019"/>
            </a:xfrm>
            <a:prstGeom prst="rect">
              <a:avLst/>
            </a:prstGeom>
          </p:spPr>
          <p:txBody>
            <a:bodyPr lIns="0" tIns="0" rIns="0" bIns="0"/>
            <a:lstStyle>
              <a:lvl1pPr marL="231775" indent="-231775" algn="l" defTabSz="914400" rtl="0" eaLnBrk="1" latinLnBrk="0" hangingPunct="1">
                <a:lnSpc>
                  <a:spcPct val="100000"/>
                </a:lnSpc>
                <a:spcBef>
                  <a:spcPts val="1200"/>
                </a:spcBef>
                <a:spcAft>
                  <a:spcPts val="0"/>
                </a:spcAft>
                <a:buClr>
                  <a:schemeClr val="tx1"/>
                </a:buClr>
                <a:buSzPct val="80000"/>
                <a:buFont typeface="Arial" pitchFamily="34" charset="0"/>
                <a:buChar char="•"/>
                <a:defRPr sz="2600" b="0" kern="120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624"/>
                </a:spcBef>
                <a:spcAft>
                  <a:spcPts val="0"/>
                </a:spcAft>
                <a:buClr>
                  <a:schemeClr val="tx1"/>
                </a:buClr>
                <a:buSzPct val="80000"/>
                <a:buFont typeface="Arial" pitchFamily="34" charset="0"/>
                <a:buChar char="–"/>
                <a:defRPr sz="2400" kern="120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576"/>
                </a:spcBef>
                <a:spcAft>
                  <a:spcPts val="0"/>
                </a:spcAft>
                <a:buClr>
                  <a:schemeClr val="tx1"/>
                </a:buClr>
                <a:buSzPct val="80000"/>
                <a:buFont typeface="Arial" pitchFamily="34" charset="0"/>
                <a:buChar char="•"/>
                <a:defRPr sz="2000" kern="1200" baseline="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sz="1800" kern="1200" baseline="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sz="1600" kern="1200" baseline="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Benin</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Cameroon</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Congo Brazzaville</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Cote d’Ivoire</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eSwatini</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Ghana</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Guinea Bissau</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Guinea Conakry</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Liberia</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Nigeria</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Rwanda</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South Africa</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South Sudan</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Sudan</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Uganda</a:t>
              </a:r>
            </a:p>
            <a:p>
              <a:pPr marL="581025" lvl="2" indent="-238125"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Zambia</a:t>
              </a:r>
              <a:endParaRPr lang="en-ZA" sz="900" kern="0" dirty="0">
                <a:latin typeface="MTN Brighter Sans" panose="00000500000000000000" pitchFamily="2" charset="0"/>
                <a:ea typeface="Roboto Light" panose="02000000000000000000" pitchFamily="2" charset="0"/>
                <a:cs typeface="Gotham Medium" pitchFamily="2" charset="0"/>
              </a:endParaRPr>
            </a:p>
          </p:txBody>
        </p:sp>
        <p:grpSp>
          <p:nvGrpSpPr>
            <p:cNvPr id="37906" name="Group 30">
              <a:extLst>
                <a:ext uri="{FF2B5EF4-FFF2-40B4-BE49-F238E27FC236}">
                  <a16:creationId xmlns:a16="http://schemas.microsoft.com/office/drawing/2014/main" id="{85CF3898-8260-EA47-AEB6-FDCF9771FF6D}"/>
                </a:ext>
              </a:extLst>
            </p:cNvPr>
            <p:cNvGrpSpPr>
              <a:grpSpLocks/>
            </p:cNvGrpSpPr>
            <p:nvPr/>
          </p:nvGrpSpPr>
          <p:grpSpPr bwMode="auto">
            <a:xfrm>
              <a:off x="1517316" y="1058651"/>
              <a:ext cx="541553" cy="490230"/>
              <a:chOff x="10648109" y="5310073"/>
              <a:chExt cx="1150191" cy="1151372"/>
            </a:xfrm>
          </p:grpSpPr>
          <p:sp>
            <p:nvSpPr>
              <p:cNvPr id="32" name="Rectangle 20">
                <a:extLst>
                  <a:ext uri="{FF2B5EF4-FFF2-40B4-BE49-F238E27FC236}">
                    <a16:creationId xmlns:a16="http://schemas.microsoft.com/office/drawing/2014/main" id="{7DE71767-43A1-AA42-AF58-D8A5135E7177}"/>
                  </a:ext>
                </a:extLst>
              </p:cNvPr>
              <p:cNvSpPr>
                <a:spLocks noChangeArrowheads="1"/>
              </p:cNvSpPr>
              <p:nvPr/>
            </p:nvSpPr>
            <p:spPr bwMode="auto">
              <a:xfrm>
                <a:off x="10649908" y="5311082"/>
                <a:ext cx="1146591" cy="1152017"/>
              </a:xfrm>
              <a:prstGeom prst="rect">
                <a:avLst/>
              </a:prstGeom>
              <a:solidFill>
                <a:srgbClr val="FFFFFF"/>
              </a:solidFill>
              <a:ln>
                <a:noFill/>
              </a:ln>
            </p:spPr>
            <p:txBody>
              <a:bodyPr lIns="68580" tIns="34290" rIns="68580" bIns="34290"/>
              <a:lstStyle/>
              <a:p>
                <a:pPr eaLnBrk="1" fontAlgn="auto" hangingPunct="1">
                  <a:spcBef>
                    <a:spcPts val="0"/>
                  </a:spcBef>
                  <a:spcAft>
                    <a:spcPts val="0"/>
                  </a:spcAft>
                  <a:defRPr/>
                </a:pPr>
                <a:endParaRPr lang="en-GB" sz="1350" kern="0" dirty="0">
                  <a:solidFill>
                    <a:prstClr val="black"/>
                  </a:solidFill>
                  <a:latin typeface="MTN Brighter Sans" panose="00000500000000000000" pitchFamily="2" charset="0"/>
                </a:endParaRPr>
              </a:p>
            </p:txBody>
          </p:sp>
          <p:sp>
            <p:nvSpPr>
              <p:cNvPr id="33" name="Rectangle 21">
                <a:extLst>
                  <a:ext uri="{FF2B5EF4-FFF2-40B4-BE49-F238E27FC236}">
                    <a16:creationId xmlns:a16="http://schemas.microsoft.com/office/drawing/2014/main" id="{55F956AF-7C99-BA48-9702-91B32A27B4D8}"/>
                  </a:ext>
                </a:extLst>
              </p:cNvPr>
              <p:cNvSpPr>
                <a:spLocks noChangeArrowheads="1"/>
              </p:cNvSpPr>
              <p:nvPr/>
            </p:nvSpPr>
            <p:spPr bwMode="auto">
              <a:xfrm>
                <a:off x="10708363" y="5368889"/>
                <a:ext cx="1029681" cy="1036403"/>
              </a:xfrm>
              <a:prstGeom prst="rect">
                <a:avLst/>
              </a:prstGeom>
              <a:solidFill>
                <a:srgbClr val="FECA08"/>
              </a:solidFill>
              <a:ln>
                <a:noFill/>
              </a:ln>
            </p:spPr>
            <p:txBody>
              <a:bodyPr lIns="68580" tIns="34290" rIns="68580" bIns="34290"/>
              <a:lstStyle/>
              <a:p>
                <a:pPr eaLnBrk="1" fontAlgn="auto" hangingPunct="1">
                  <a:spcBef>
                    <a:spcPts val="0"/>
                  </a:spcBef>
                  <a:spcAft>
                    <a:spcPts val="0"/>
                  </a:spcAft>
                  <a:defRPr/>
                </a:pPr>
                <a:endParaRPr lang="en-GB" sz="1350" kern="0" dirty="0">
                  <a:solidFill>
                    <a:prstClr val="black"/>
                  </a:solidFill>
                  <a:latin typeface="MTN Brighter Sans" panose="00000500000000000000" pitchFamily="2" charset="0"/>
                </a:endParaRPr>
              </a:p>
            </p:txBody>
          </p:sp>
          <p:sp>
            <p:nvSpPr>
              <p:cNvPr id="34" name="Oval 22">
                <a:extLst>
                  <a:ext uri="{FF2B5EF4-FFF2-40B4-BE49-F238E27FC236}">
                    <a16:creationId xmlns:a16="http://schemas.microsoft.com/office/drawing/2014/main" id="{09600BA3-6080-2B49-91D7-C9D2C7C83977}"/>
                  </a:ext>
                </a:extLst>
              </p:cNvPr>
              <p:cNvSpPr>
                <a:spLocks noChangeArrowheads="1"/>
              </p:cNvSpPr>
              <p:nvPr/>
            </p:nvSpPr>
            <p:spPr bwMode="auto">
              <a:xfrm>
                <a:off x="10735341" y="5686831"/>
                <a:ext cx="975724" cy="400520"/>
              </a:xfrm>
              <a:prstGeom prst="ellipse">
                <a:avLst/>
              </a:prstGeom>
              <a:solidFill>
                <a:srgbClr val="056890"/>
              </a:solidFill>
              <a:ln>
                <a:noFill/>
              </a:ln>
            </p:spPr>
            <p:txBody>
              <a:bodyPr lIns="68580" tIns="34290" rIns="68580" bIns="34290"/>
              <a:lstStyle/>
              <a:p>
                <a:pPr eaLnBrk="1" fontAlgn="auto" hangingPunct="1">
                  <a:spcBef>
                    <a:spcPts val="0"/>
                  </a:spcBef>
                  <a:spcAft>
                    <a:spcPts val="0"/>
                  </a:spcAft>
                  <a:defRPr/>
                </a:pPr>
                <a:endParaRPr lang="en-GB" sz="1350" kern="0" dirty="0">
                  <a:solidFill>
                    <a:prstClr val="black"/>
                  </a:solidFill>
                  <a:latin typeface="MTN Brighter Sans" panose="00000500000000000000" pitchFamily="2" charset="0"/>
                </a:endParaRPr>
              </a:p>
            </p:txBody>
          </p:sp>
          <p:sp>
            <p:nvSpPr>
              <p:cNvPr id="35" name="Freeform 23">
                <a:extLst>
                  <a:ext uri="{FF2B5EF4-FFF2-40B4-BE49-F238E27FC236}">
                    <a16:creationId xmlns:a16="http://schemas.microsoft.com/office/drawing/2014/main" id="{36FBF4E6-C7A2-B847-A3BA-39B5A007937E}"/>
                  </a:ext>
                </a:extLst>
              </p:cNvPr>
              <p:cNvSpPr>
                <a:spLocks/>
              </p:cNvSpPr>
              <p:nvPr/>
            </p:nvSpPr>
            <p:spPr bwMode="auto">
              <a:xfrm>
                <a:off x="11180486" y="5785929"/>
                <a:ext cx="179857" cy="156905"/>
              </a:xfrm>
              <a:custGeom>
                <a:avLst/>
                <a:gdLst>
                  <a:gd name="T0" fmla="*/ 141 w 152"/>
                  <a:gd name="T1" fmla="*/ 43 h 134"/>
                  <a:gd name="T2" fmla="*/ 152 w 152"/>
                  <a:gd name="T3" fmla="*/ 0 h 134"/>
                  <a:gd name="T4" fmla="*/ 11 w 152"/>
                  <a:gd name="T5" fmla="*/ 0 h 134"/>
                  <a:gd name="T6" fmla="*/ 0 w 152"/>
                  <a:gd name="T7" fmla="*/ 43 h 134"/>
                  <a:gd name="T8" fmla="*/ 46 w 152"/>
                  <a:gd name="T9" fmla="*/ 43 h 134"/>
                  <a:gd name="T10" fmla="*/ 23 w 152"/>
                  <a:gd name="T11" fmla="*/ 134 h 134"/>
                  <a:gd name="T12" fmla="*/ 72 w 152"/>
                  <a:gd name="T13" fmla="*/ 134 h 134"/>
                  <a:gd name="T14" fmla="*/ 95 w 152"/>
                  <a:gd name="T15" fmla="*/ 43 h 134"/>
                  <a:gd name="T16" fmla="*/ 141 w 152"/>
                  <a:gd name="T17"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4">
                    <a:moveTo>
                      <a:pt x="141" y="43"/>
                    </a:moveTo>
                    <a:lnTo>
                      <a:pt x="152" y="0"/>
                    </a:lnTo>
                    <a:lnTo>
                      <a:pt x="11" y="0"/>
                    </a:lnTo>
                    <a:lnTo>
                      <a:pt x="0" y="43"/>
                    </a:lnTo>
                    <a:lnTo>
                      <a:pt x="46" y="43"/>
                    </a:lnTo>
                    <a:lnTo>
                      <a:pt x="23" y="134"/>
                    </a:lnTo>
                    <a:lnTo>
                      <a:pt x="72" y="134"/>
                    </a:lnTo>
                    <a:lnTo>
                      <a:pt x="95" y="43"/>
                    </a:lnTo>
                    <a:lnTo>
                      <a:pt x="141" y="43"/>
                    </a:lnTo>
                    <a:close/>
                  </a:path>
                </a:pathLst>
              </a:custGeom>
              <a:solidFill>
                <a:srgbClr val="FECA08"/>
              </a:solidFill>
              <a:ln>
                <a:noFill/>
              </a:ln>
            </p:spPr>
            <p:txBody>
              <a:bodyPr lIns="68580" tIns="34290" rIns="68580" bIns="34290"/>
              <a:lstStyle/>
              <a:p>
                <a:pPr eaLnBrk="1" fontAlgn="auto" hangingPunct="1">
                  <a:spcBef>
                    <a:spcPts val="0"/>
                  </a:spcBef>
                  <a:spcAft>
                    <a:spcPts val="0"/>
                  </a:spcAft>
                  <a:defRPr/>
                </a:pPr>
                <a:endParaRPr lang="en-GB" sz="1350" kern="0" dirty="0">
                  <a:solidFill>
                    <a:prstClr val="black"/>
                  </a:solidFill>
                  <a:latin typeface="MTN Brighter Sans" panose="00000500000000000000" pitchFamily="2" charset="0"/>
                </a:endParaRPr>
              </a:p>
            </p:txBody>
          </p:sp>
          <p:sp>
            <p:nvSpPr>
              <p:cNvPr id="36" name="Freeform 24">
                <a:extLst>
                  <a:ext uri="{FF2B5EF4-FFF2-40B4-BE49-F238E27FC236}">
                    <a16:creationId xmlns:a16="http://schemas.microsoft.com/office/drawing/2014/main" id="{F11C2FB2-D2A6-B440-BD72-24DF7675F0E7}"/>
                  </a:ext>
                </a:extLst>
              </p:cNvPr>
              <p:cNvSpPr>
                <a:spLocks/>
              </p:cNvSpPr>
              <p:nvPr/>
            </p:nvSpPr>
            <p:spPr bwMode="auto">
              <a:xfrm>
                <a:off x="10910701" y="5785929"/>
                <a:ext cx="265291" cy="202324"/>
              </a:xfrm>
              <a:custGeom>
                <a:avLst/>
                <a:gdLst>
                  <a:gd name="T0" fmla="*/ 226 w 226"/>
                  <a:gd name="T1" fmla="*/ 0 h 170"/>
                  <a:gd name="T2" fmla="*/ 156 w 226"/>
                  <a:gd name="T3" fmla="*/ 0 h 170"/>
                  <a:gd name="T4" fmla="*/ 111 w 226"/>
                  <a:gd name="T5" fmla="*/ 100 h 170"/>
                  <a:gd name="T6" fmla="*/ 111 w 226"/>
                  <a:gd name="T7" fmla="*/ 0 h 170"/>
                  <a:gd name="T8" fmla="*/ 43 w 226"/>
                  <a:gd name="T9" fmla="*/ 0 h 170"/>
                  <a:gd name="T10" fmla="*/ 0 w 226"/>
                  <a:gd name="T11" fmla="*/ 170 h 170"/>
                  <a:gd name="T12" fmla="*/ 47 w 226"/>
                  <a:gd name="T13" fmla="*/ 170 h 170"/>
                  <a:gd name="T14" fmla="*/ 75 w 226"/>
                  <a:gd name="T15" fmla="*/ 61 h 170"/>
                  <a:gd name="T16" fmla="*/ 75 w 226"/>
                  <a:gd name="T17" fmla="*/ 170 h 170"/>
                  <a:gd name="T18" fmla="*/ 111 w 226"/>
                  <a:gd name="T19" fmla="*/ 170 h 170"/>
                  <a:gd name="T20" fmla="*/ 165 w 226"/>
                  <a:gd name="T21" fmla="*/ 61 h 170"/>
                  <a:gd name="T22" fmla="*/ 139 w 226"/>
                  <a:gd name="T23" fmla="*/ 170 h 170"/>
                  <a:gd name="T24" fmla="*/ 183 w 226"/>
                  <a:gd name="T25" fmla="*/ 170 h 170"/>
                  <a:gd name="T26" fmla="*/ 226 w 22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70">
                    <a:moveTo>
                      <a:pt x="226" y="0"/>
                    </a:moveTo>
                    <a:lnTo>
                      <a:pt x="156" y="0"/>
                    </a:lnTo>
                    <a:lnTo>
                      <a:pt x="111" y="100"/>
                    </a:lnTo>
                    <a:lnTo>
                      <a:pt x="111" y="0"/>
                    </a:lnTo>
                    <a:lnTo>
                      <a:pt x="43" y="0"/>
                    </a:lnTo>
                    <a:lnTo>
                      <a:pt x="0" y="170"/>
                    </a:lnTo>
                    <a:lnTo>
                      <a:pt x="47" y="170"/>
                    </a:lnTo>
                    <a:lnTo>
                      <a:pt x="75" y="61"/>
                    </a:lnTo>
                    <a:lnTo>
                      <a:pt x="75" y="170"/>
                    </a:lnTo>
                    <a:lnTo>
                      <a:pt x="111" y="170"/>
                    </a:lnTo>
                    <a:lnTo>
                      <a:pt x="165" y="61"/>
                    </a:lnTo>
                    <a:lnTo>
                      <a:pt x="139" y="170"/>
                    </a:lnTo>
                    <a:lnTo>
                      <a:pt x="183" y="170"/>
                    </a:lnTo>
                    <a:lnTo>
                      <a:pt x="226" y="0"/>
                    </a:lnTo>
                    <a:close/>
                  </a:path>
                </a:pathLst>
              </a:custGeom>
              <a:solidFill>
                <a:srgbClr val="FFFFFF"/>
              </a:solidFill>
              <a:ln>
                <a:noFill/>
              </a:ln>
            </p:spPr>
            <p:txBody>
              <a:bodyPr lIns="68580" tIns="34290" rIns="68580" bIns="34290"/>
              <a:lstStyle/>
              <a:p>
                <a:pPr eaLnBrk="1" fontAlgn="auto" hangingPunct="1">
                  <a:spcBef>
                    <a:spcPts val="0"/>
                  </a:spcBef>
                  <a:spcAft>
                    <a:spcPts val="0"/>
                  </a:spcAft>
                  <a:defRPr/>
                </a:pPr>
                <a:endParaRPr lang="en-GB" sz="1350" kern="0" dirty="0">
                  <a:solidFill>
                    <a:prstClr val="black"/>
                  </a:solidFill>
                  <a:latin typeface="MTN Brighter Sans" panose="00000500000000000000" pitchFamily="2" charset="0"/>
                </a:endParaRPr>
              </a:p>
            </p:txBody>
          </p:sp>
          <p:sp>
            <p:nvSpPr>
              <p:cNvPr id="37" name="Freeform 25">
                <a:extLst>
                  <a:ext uri="{FF2B5EF4-FFF2-40B4-BE49-F238E27FC236}">
                    <a16:creationId xmlns:a16="http://schemas.microsoft.com/office/drawing/2014/main" id="{9046056F-5B65-364D-8072-0D2508920565}"/>
                  </a:ext>
                </a:extLst>
              </p:cNvPr>
              <p:cNvSpPr>
                <a:spLocks/>
              </p:cNvSpPr>
              <p:nvPr/>
            </p:nvSpPr>
            <p:spPr bwMode="auto">
              <a:xfrm>
                <a:off x="11319877" y="5785929"/>
                <a:ext cx="215829" cy="202324"/>
              </a:xfrm>
              <a:custGeom>
                <a:avLst/>
                <a:gdLst>
                  <a:gd name="T0" fmla="*/ 181 w 181"/>
                  <a:gd name="T1" fmla="*/ 0 h 170"/>
                  <a:gd name="T2" fmla="*/ 136 w 181"/>
                  <a:gd name="T3" fmla="*/ 0 h 170"/>
                  <a:gd name="T4" fmla="*/ 114 w 181"/>
                  <a:gd name="T5" fmla="*/ 91 h 170"/>
                  <a:gd name="T6" fmla="*/ 92 w 181"/>
                  <a:gd name="T7" fmla="*/ 0 h 170"/>
                  <a:gd name="T8" fmla="*/ 43 w 181"/>
                  <a:gd name="T9" fmla="*/ 0 h 170"/>
                  <a:gd name="T10" fmla="*/ 0 w 181"/>
                  <a:gd name="T11" fmla="*/ 170 h 170"/>
                  <a:gd name="T12" fmla="*/ 45 w 181"/>
                  <a:gd name="T13" fmla="*/ 170 h 170"/>
                  <a:gd name="T14" fmla="*/ 69 w 181"/>
                  <a:gd name="T15" fmla="*/ 78 h 170"/>
                  <a:gd name="T16" fmla="*/ 92 w 181"/>
                  <a:gd name="T17" fmla="*/ 170 h 170"/>
                  <a:gd name="T18" fmla="*/ 139 w 181"/>
                  <a:gd name="T19" fmla="*/ 170 h 170"/>
                  <a:gd name="T20" fmla="*/ 181 w 181"/>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70">
                    <a:moveTo>
                      <a:pt x="181" y="0"/>
                    </a:moveTo>
                    <a:lnTo>
                      <a:pt x="136" y="0"/>
                    </a:lnTo>
                    <a:lnTo>
                      <a:pt x="114" y="91"/>
                    </a:lnTo>
                    <a:lnTo>
                      <a:pt x="92" y="0"/>
                    </a:lnTo>
                    <a:lnTo>
                      <a:pt x="43" y="0"/>
                    </a:lnTo>
                    <a:lnTo>
                      <a:pt x="0" y="170"/>
                    </a:lnTo>
                    <a:lnTo>
                      <a:pt x="45" y="170"/>
                    </a:lnTo>
                    <a:lnTo>
                      <a:pt x="69" y="78"/>
                    </a:lnTo>
                    <a:lnTo>
                      <a:pt x="92" y="170"/>
                    </a:lnTo>
                    <a:lnTo>
                      <a:pt x="139" y="170"/>
                    </a:lnTo>
                    <a:lnTo>
                      <a:pt x="181" y="0"/>
                    </a:lnTo>
                    <a:close/>
                  </a:path>
                </a:pathLst>
              </a:custGeom>
              <a:solidFill>
                <a:srgbClr val="FFFFFF"/>
              </a:solidFill>
              <a:ln>
                <a:noFill/>
              </a:ln>
            </p:spPr>
            <p:txBody>
              <a:bodyPr lIns="68580" tIns="34290" rIns="68580" bIns="34290"/>
              <a:lstStyle/>
              <a:p>
                <a:pPr eaLnBrk="1" fontAlgn="auto" hangingPunct="1">
                  <a:spcBef>
                    <a:spcPts val="0"/>
                  </a:spcBef>
                  <a:spcAft>
                    <a:spcPts val="0"/>
                  </a:spcAft>
                  <a:defRPr/>
                </a:pPr>
                <a:endParaRPr lang="en-GB" sz="1350" kern="0" dirty="0">
                  <a:solidFill>
                    <a:prstClr val="black"/>
                  </a:solidFill>
                  <a:latin typeface="MTN Brighter Sans" panose="00000500000000000000" pitchFamily="2" charset="0"/>
                </a:endParaRPr>
              </a:p>
            </p:txBody>
          </p:sp>
          <p:sp>
            <p:nvSpPr>
              <p:cNvPr id="38" name="Freeform 26">
                <a:extLst>
                  <a:ext uri="{FF2B5EF4-FFF2-40B4-BE49-F238E27FC236}">
                    <a16:creationId xmlns:a16="http://schemas.microsoft.com/office/drawing/2014/main" id="{61E57642-A4A6-024B-BBD7-4239E6129642}"/>
                  </a:ext>
                </a:extLst>
              </p:cNvPr>
              <p:cNvSpPr>
                <a:spLocks/>
              </p:cNvSpPr>
              <p:nvPr/>
            </p:nvSpPr>
            <p:spPr bwMode="auto">
              <a:xfrm>
                <a:off x="11193977" y="5959350"/>
                <a:ext cx="67445" cy="28902"/>
              </a:xfrm>
              <a:custGeom>
                <a:avLst/>
                <a:gdLst>
                  <a:gd name="T0" fmla="*/ 6 w 55"/>
                  <a:gd name="T1" fmla="*/ 0 h 24"/>
                  <a:gd name="T2" fmla="*/ 0 w 55"/>
                  <a:gd name="T3" fmla="*/ 24 h 24"/>
                  <a:gd name="T4" fmla="*/ 49 w 55"/>
                  <a:gd name="T5" fmla="*/ 24 h 24"/>
                  <a:gd name="T6" fmla="*/ 55 w 55"/>
                  <a:gd name="T7" fmla="*/ 0 h 24"/>
                  <a:gd name="T8" fmla="*/ 6 w 55"/>
                  <a:gd name="T9" fmla="*/ 0 h 24"/>
                </a:gdLst>
                <a:ahLst/>
                <a:cxnLst>
                  <a:cxn ang="0">
                    <a:pos x="T0" y="T1"/>
                  </a:cxn>
                  <a:cxn ang="0">
                    <a:pos x="T2" y="T3"/>
                  </a:cxn>
                  <a:cxn ang="0">
                    <a:pos x="T4" y="T5"/>
                  </a:cxn>
                  <a:cxn ang="0">
                    <a:pos x="T6" y="T7"/>
                  </a:cxn>
                  <a:cxn ang="0">
                    <a:pos x="T8" y="T9"/>
                  </a:cxn>
                </a:cxnLst>
                <a:rect l="0" t="0" r="r" b="b"/>
                <a:pathLst>
                  <a:path w="55" h="24">
                    <a:moveTo>
                      <a:pt x="6" y="0"/>
                    </a:moveTo>
                    <a:lnTo>
                      <a:pt x="0" y="24"/>
                    </a:lnTo>
                    <a:lnTo>
                      <a:pt x="49" y="24"/>
                    </a:lnTo>
                    <a:lnTo>
                      <a:pt x="55" y="0"/>
                    </a:lnTo>
                    <a:lnTo>
                      <a:pt x="6" y="0"/>
                    </a:lnTo>
                    <a:close/>
                  </a:path>
                </a:pathLst>
              </a:custGeom>
              <a:solidFill>
                <a:srgbClr val="E52421"/>
              </a:solidFill>
              <a:ln>
                <a:noFill/>
              </a:ln>
            </p:spPr>
            <p:txBody>
              <a:bodyPr lIns="68580" tIns="34290" rIns="68580" bIns="34290"/>
              <a:lstStyle/>
              <a:p>
                <a:pPr eaLnBrk="1" fontAlgn="auto" hangingPunct="1">
                  <a:spcBef>
                    <a:spcPts val="0"/>
                  </a:spcBef>
                  <a:spcAft>
                    <a:spcPts val="0"/>
                  </a:spcAft>
                  <a:defRPr/>
                </a:pPr>
                <a:endParaRPr lang="en-GB" sz="1350" kern="0" dirty="0">
                  <a:solidFill>
                    <a:prstClr val="black"/>
                  </a:solidFill>
                  <a:latin typeface="MTN Brighter Sans" panose="00000500000000000000" pitchFamily="2" charset="0"/>
                </a:endParaRPr>
              </a:p>
            </p:txBody>
          </p:sp>
        </p:grpSp>
      </p:grpSp>
      <p:grpSp>
        <p:nvGrpSpPr>
          <p:cNvPr id="37890" name="Group 38">
            <a:extLst>
              <a:ext uri="{FF2B5EF4-FFF2-40B4-BE49-F238E27FC236}">
                <a16:creationId xmlns:a16="http://schemas.microsoft.com/office/drawing/2014/main" id="{9EDE6CBD-3D64-A941-BE32-3A953060C179}"/>
              </a:ext>
            </a:extLst>
          </p:cNvPr>
          <p:cNvGrpSpPr>
            <a:grpSpLocks/>
          </p:cNvGrpSpPr>
          <p:nvPr/>
        </p:nvGrpSpPr>
        <p:grpSpPr bwMode="auto">
          <a:xfrm>
            <a:off x="3891971" y="1293813"/>
            <a:ext cx="2406650" cy="4859337"/>
            <a:chOff x="4241608" y="934258"/>
            <a:chExt cx="3207389" cy="5381482"/>
          </a:xfrm>
        </p:grpSpPr>
        <p:sp>
          <p:nvSpPr>
            <p:cNvPr id="40" name="Rectangle 6">
              <a:extLst>
                <a:ext uri="{FF2B5EF4-FFF2-40B4-BE49-F238E27FC236}">
                  <a16:creationId xmlns:a16="http://schemas.microsoft.com/office/drawing/2014/main" id="{828D0840-DFD4-764C-BE38-5F90E3A19E1C}"/>
                </a:ext>
              </a:extLst>
            </p:cNvPr>
            <p:cNvSpPr>
              <a:spLocks noChangeArrowheads="1"/>
            </p:cNvSpPr>
            <p:nvPr/>
          </p:nvSpPr>
          <p:spPr bwMode="gray">
            <a:xfrm>
              <a:off x="4241608" y="934258"/>
              <a:ext cx="3207389" cy="5381482"/>
            </a:xfrm>
            <a:prstGeom prst="rect">
              <a:avLst/>
            </a:prstGeom>
            <a:solidFill>
              <a:srgbClr val="FFFFFF"/>
            </a:solidFill>
            <a:ln w="9525">
              <a:solidFill>
                <a:srgbClr val="666666"/>
              </a:solidFill>
              <a:miter lim="800000"/>
              <a:headEnd/>
              <a:tailEnd/>
            </a:ln>
          </p:spPr>
          <p:txBody>
            <a:bodyPr rIns="0" anchor="ctr"/>
            <a:lstStyle/>
            <a:p>
              <a:pPr defTabSz="686991" eaLnBrk="1" fontAlgn="auto" hangingPunct="1">
                <a:lnSpc>
                  <a:spcPct val="150000"/>
                </a:lnSpc>
                <a:spcBef>
                  <a:spcPts val="0"/>
                </a:spcBef>
                <a:spcAft>
                  <a:spcPts val="0"/>
                </a:spcAft>
                <a:defRPr/>
              </a:pPr>
              <a:endParaRPr lang="en-US" sz="900" kern="0" dirty="0">
                <a:solidFill>
                  <a:srgbClr val="000000"/>
                </a:solidFill>
                <a:latin typeface="MTN Brighter Sans" panose="00000500000000000000" pitchFamily="2" charset="0"/>
              </a:endParaRPr>
            </a:p>
          </p:txBody>
        </p:sp>
        <p:pic>
          <p:nvPicPr>
            <p:cNvPr id="37902" name="Picture 4" descr="Image result for orange hi res logo">
              <a:extLst>
                <a:ext uri="{FF2B5EF4-FFF2-40B4-BE49-F238E27FC236}">
                  <a16:creationId xmlns:a16="http://schemas.microsoft.com/office/drawing/2014/main" id="{B70F11D3-77D0-2047-B6DA-B5B46A48E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443" y="1065070"/>
              <a:ext cx="473720" cy="47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Content Placeholder 4">
              <a:extLst>
                <a:ext uri="{FF2B5EF4-FFF2-40B4-BE49-F238E27FC236}">
                  <a16:creationId xmlns:a16="http://schemas.microsoft.com/office/drawing/2014/main" id="{3E66B268-495F-C440-A77F-E61968E61525}"/>
                </a:ext>
              </a:extLst>
            </p:cNvPr>
            <p:cNvSpPr txBox="1">
              <a:spLocks/>
            </p:cNvSpPr>
            <p:nvPr/>
          </p:nvSpPr>
          <p:spPr>
            <a:xfrm>
              <a:off x="4241608" y="1804507"/>
              <a:ext cx="3207389" cy="2178262"/>
            </a:xfrm>
            <a:prstGeom prst="rect">
              <a:avLst/>
            </a:prstGeom>
          </p:spPr>
          <p:txBody>
            <a:bodyPr lIns="0" tIns="0" rIns="0" bIns="0"/>
            <a:lstStyle>
              <a:lvl1pPr marL="231775" indent="-231775" algn="l" defTabSz="914400" rtl="0" eaLnBrk="1" latinLnBrk="0" hangingPunct="1">
                <a:lnSpc>
                  <a:spcPct val="100000"/>
                </a:lnSpc>
                <a:spcBef>
                  <a:spcPts val="1200"/>
                </a:spcBef>
                <a:spcAft>
                  <a:spcPts val="0"/>
                </a:spcAft>
                <a:buClr>
                  <a:schemeClr val="tx1"/>
                </a:buClr>
                <a:buSzPct val="80000"/>
                <a:buFont typeface="Arial" pitchFamily="34" charset="0"/>
                <a:buChar char="•"/>
                <a:defRPr sz="2600" b="0" kern="120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624"/>
                </a:spcBef>
                <a:spcAft>
                  <a:spcPts val="0"/>
                </a:spcAft>
                <a:buClr>
                  <a:schemeClr val="tx1"/>
                </a:buClr>
                <a:buSzPct val="80000"/>
                <a:buFont typeface="Arial" pitchFamily="34" charset="0"/>
                <a:buChar char="–"/>
                <a:defRPr sz="2400" kern="120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576"/>
                </a:spcBef>
                <a:spcAft>
                  <a:spcPts val="0"/>
                </a:spcAft>
                <a:buClr>
                  <a:schemeClr val="tx1"/>
                </a:buClr>
                <a:buSzPct val="80000"/>
                <a:buFont typeface="Arial" pitchFamily="34" charset="0"/>
                <a:buChar char="•"/>
                <a:defRPr sz="2000" kern="1200" baseline="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sz="1800" kern="1200" baseline="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sz="1600" kern="1200" baseline="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Botswana</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Burkina Faso</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Cameroon</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Central Africa Republic</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Cote d’Ivoire</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Democratic Republic of Congo</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Guinea Bissau</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Guinea Conakry</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Liberia</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Madagascar</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Mali</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Morocco</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Senegal</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Sierra Leone</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Tunisia</a:t>
              </a:r>
              <a:endParaRPr lang="en-ZA" sz="900" kern="0" dirty="0">
                <a:latin typeface="MTN Brighter Sans" panose="00000500000000000000" pitchFamily="2" charset="0"/>
                <a:ea typeface="Roboto Light" panose="02000000000000000000" pitchFamily="2" charset="0"/>
                <a:cs typeface="Gotham Medium" pitchFamily="2" charset="0"/>
              </a:endParaRPr>
            </a:p>
          </p:txBody>
        </p:sp>
      </p:grpSp>
      <p:grpSp>
        <p:nvGrpSpPr>
          <p:cNvPr id="37891" name="Group 42">
            <a:extLst>
              <a:ext uri="{FF2B5EF4-FFF2-40B4-BE49-F238E27FC236}">
                <a16:creationId xmlns:a16="http://schemas.microsoft.com/office/drawing/2014/main" id="{D604B5DA-5868-894A-82E6-7DF069CA1888}"/>
              </a:ext>
            </a:extLst>
          </p:cNvPr>
          <p:cNvGrpSpPr>
            <a:grpSpLocks/>
          </p:cNvGrpSpPr>
          <p:nvPr/>
        </p:nvGrpSpPr>
        <p:grpSpPr bwMode="auto">
          <a:xfrm>
            <a:off x="6752646" y="1293813"/>
            <a:ext cx="2406650" cy="4859337"/>
            <a:chOff x="8067503" y="934258"/>
            <a:chExt cx="3207388" cy="5381482"/>
          </a:xfrm>
        </p:grpSpPr>
        <p:sp>
          <p:nvSpPr>
            <p:cNvPr id="44" name="Rectangle 6">
              <a:extLst>
                <a:ext uri="{FF2B5EF4-FFF2-40B4-BE49-F238E27FC236}">
                  <a16:creationId xmlns:a16="http://schemas.microsoft.com/office/drawing/2014/main" id="{1C4E29B0-4B1E-2547-A08A-3D820D05A254}"/>
                </a:ext>
              </a:extLst>
            </p:cNvPr>
            <p:cNvSpPr>
              <a:spLocks noChangeArrowheads="1"/>
            </p:cNvSpPr>
            <p:nvPr/>
          </p:nvSpPr>
          <p:spPr bwMode="gray">
            <a:xfrm>
              <a:off x="8067503" y="934258"/>
              <a:ext cx="3207388" cy="5381482"/>
            </a:xfrm>
            <a:prstGeom prst="rect">
              <a:avLst/>
            </a:prstGeom>
            <a:solidFill>
              <a:srgbClr val="FFFFFF"/>
            </a:solidFill>
            <a:ln w="9525">
              <a:solidFill>
                <a:srgbClr val="666666"/>
              </a:solidFill>
              <a:miter lim="800000"/>
              <a:headEnd/>
              <a:tailEnd/>
            </a:ln>
          </p:spPr>
          <p:txBody>
            <a:bodyPr rIns="0" anchor="ctr"/>
            <a:lstStyle/>
            <a:p>
              <a:pPr defTabSz="686991" eaLnBrk="1" fontAlgn="auto" hangingPunct="1">
                <a:lnSpc>
                  <a:spcPct val="150000"/>
                </a:lnSpc>
                <a:spcBef>
                  <a:spcPts val="0"/>
                </a:spcBef>
                <a:spcAft>
                  <a:spcPts val="0"/>
                </a:spcAft>
                <a:defRPr/>
              </a:pPr>
              <a:endParaRPr lang="en-US" sz="900" kern="0" dirty="0">
                <a:solidFill>
                  <a:srgbClr val="000000"/>
                </a:solidFill>
                <a:latin typeface="MTN Brighter Sans" panose="00000500000000000000" pitchFamily="2" charset="0"/>
              </a:endParaRPr>
            </a:p>
          </p:txBody>
        </p:sp>
        <p:pic>
          <p:nvPicPr>
            <p:cNvPr id="37899" name="Picture 6" descr="Image result for airtel hi res logo">
              <a:extLst>
                <a:ext uri="{FF2B5EF4-FFF2-40B4-BE49-F238E27FC236}">
                  <a16:creationId xmlns:a16="http://schemas.microsoft.com/office/drawing/2014/main" id="{422FECB2-CD09-F948-AE87-810169256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810" y="1025763"/>
              <a:ext cx="404774" cy="55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ontent Placeholder 4">
              <a:extLst>
                <a:ext uri="{FF2B5EF4-FFF2-40B4-BE49-F238E27FC236}">
                  <a16:creationId xmlns:a16="http://schemas.microsoft.com/office/drawing/2014/main" id="{8F1BDECB-AC93-FB44-B06C-77E51B1016D8}"/>
                </a:ext>
              </a:extLst>
            </p:cNvPr>
            <p:cNvSpPr txBox="1">
              <a:spLocks/>
            </p:cNvSpPr>
            <p:nvPr/>
          </p:nvSpPr>
          <p:spPr>
            <a:xfrm>
              <a:off x="8067503" y="1778136"/>
              <a:ext cx="3207388" cy="2178260"/>
            </a:xfrm>
            <a:prstGeom prst="rect">
              <a:avLst/>
            </a:prstGeom>
          </p:spPr>
          <p:txBody>
            <a:bodyPr lIns="0" tIns="0" rIns="0" bIns="0"/>
            <a:lstStyle>
              <a:lvl1pPr marL="231775" indent="-231775" algn="l" defTabSz="914400" rtl="0" eaLnBrk="1" latinLnBrk="0" hangingPunct="1">
                <a:lnSpc>
                  <a:spcPct val="100000"/>
                </a:lnSpc>
                <a:spcBef>
                  <a:spcPts val="1200"/>
                </a:spcBef>
                <a:spcAft>
                  <a:spcPts val="0"/>
                </a:spcAft>
                <a:buClr>
                  <a:schemeClr val="tx1"/>
                </a:buClr>
                <a:buSzPct val="80000"/>
                <a:buFont typeface="Arial" pitchFamily="34" charset="0"/>
                <a:buChar char="•"/>
                <a:defRPr sz="2600" b="0" kern="120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624"/>
                </a:spcBef>
                <a:spcAft>
                  <a:spcPts val="0"/>
                </a:spcAft>
                <a:buClr>
                  <a:schemeClr val="tx1"/>
                </a:buClr>
                <a:buSzPct val="80000"/>
                <a:buFont typeface="Arial" pitchFamily="34" charset="0"/>
                <a:buChar char="–"/>
                <a:defRPr sz="2400" kern="120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576"/>
                </a:spcBef>
                <a:spcAft>
                  <a:spcPts val="0"/>
                </a:spcAft>
                <a:buClr>
                  <a:schemeClr val="tx1"/>
                </a:buClr>
                <a:buSzPct val="80000"/>
                <a:buFont typeface="Arial" pitchFamily="34" charset="0"/>
                <a:buChar char="•"/>
                <a:defRPr sz="2000" kern="1200" baseline="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sz="1800" kern="1200" baseline="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sz="1600" kern="1200" baseline="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Chad</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Congo Brazzaville</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Democratic Republic of Congo</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Gabon</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Kenya</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Madagascar</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Malawi</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Niger</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Nigeria</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Rwanda</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Seychelles</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Tanzania</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Uganda</a:t>
              </a:r>
            </a:p>
            <a:p>
              <a:pPr marL="514350" lvl="2" indent="-171450" fontAlgn="auto">
                <a:lnSpc>
                  <a:spcPct val="110000"/>
                </a:lnSpc>
                <a:spcBef>
                  <a:spcPts val="450"/>
                </a:spcBef>
                <a:buClrTx/>
                <a:buSzPct val="100000"/>
                <a:buFont typeface="+mj-lt"/>
                <a:buAutoNum type="arabicPeriod"/>
                <a:defRPr/>
              </a:pPr>
              <a:r>
                <a:rPr lang="en-ZA" sz="1200" kern="0" dirty="0">
                  <a:latin typeface="MTN Brighter Sans" panose="00000500000000000000" pitchFamily="2" charset="0"/>
                  <a:ea typeface="Roboto Light" panose="02000000000000000000" pitchFamily="2" charset="0"/>
                  <a:cs typeface="Gotham Medium" pitchFamily="2" charset="0"/>
                </a:rPr>
                <a:t>Zambia</a:t>
              </a:r>
            </a:p>
          </p:txBody>
        </p:sp>
      </p:grpSp>
      <p:sp>
        <p:nvSpPr>
          <p:cNvPr id="37892" name="Title 7">
            <a:extLst>
              <a:ext uri="{FF2B5EF4-FFF2-40B4-BE49-F238E27FC236}">
                <a16:creationId xmlns:a16="http://schemas.microsoft.com/office/drawing/2014/main" id="{EEDC7BEB-A986-C241-A307-FCAD12A278A5}"/>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ZA" altLang="en-US" sz="2500" b="1">
                <a:solidFill>
                  <a:srgbClr val="000000"/>
                </a:solidFill>
              </a:rPr>
              <a:t>.</a:t>
            </a:r>
          </a:p>
        </p:txBody>
      </p:sp>
      <p:grpSp>
        <p:nvGrpSpPr>
          <p:cNvPr id="37893" name="Group 47">
            <a:extLst>
              <a:ext uri="{FF2B5EF4-FFF2-40B4-BE49-F238E27FC236}">
                <a16:creationId xmlns:a16="http://schemas.microsoft.com/office/drawing/2014/main" id="{F1DCF2F5-DCF0-6D4C-B6E2-75C7F3C38AB2}"/>
              </a:ext>
            </a:extLst>
          </p:cNvPr>
          <p:cNvGrpSpPr>
            <a:grpSpLocks/>
          </p:cNvGrpSpPr>
          <p:nvPr/>
        </p:nvGrpSpPr>
        <p:grpSpPr bwMode="auto">
          <a:xfrm>
            <a:off x="9459333" y="1293813"/>
            <a:ext cx="1995488" cy="4859337"/>
            <a:chOff x="6985709" y="1157846"/>
            <a:chExt cx="1995488" cy="5122984"/>
          </a:xfrm>
        </p:grpSpPr>
        <p:sp>
          <p:nvSpPr>
            <p:cNvPr id="49" name="Rectangle 6">
              <a:extLst>
                <a:ext uri="{FF2B5EF4-FFF2-40B4-BE49-F238E27FC236}">
                  <a16:creationId xmlns:a16="http://schemas.microsoft.com/office/drawing/2014/main" id="{442DA101-511C-D545-AFAC-298379DE1D83}"/>
                </a:ext>
              </a:extLst>
            </p:cNvPr>
            <p:cNvSpPr>
              <a:spLocks noChangeArrowheads="1"/>
            </p:cNvSpPr>
            <p:nvPr/>
          </p:nvSpPr>
          <p:spPr bwMode="gray">
            <a:xfrm>
              <a:off x="6985709" y="1157846"/>
              <a:ext cx="1995488" cy="5122984"/>
            </a:xfrm>
            <a:prstGeom prst="rect">
              <a:avLst/>
            </a:prstGeom>
            <a:solidFill>
              <a:srgbClr val="FFFFFF"/>
            </a:solidFill>
            <a:ln w="9525">
              <a:solidFill>
                <a:srgbClr val="666666"/>
              </a:solidFill>
              <a:miter lim="800000"/>
              <a:headEnd/>
              <a:tailEnd/>
            </a:ln>
          </p:spPr>
          <p:txBody>
            <a:bodyPr rIns="0" anchor="ctr"/>
            <a:lstStyle/>
            <a:p>
              <a:pPr defTabSz="686991" eaLnBrk="1" fontAlgn="auto" hangingPunct="1">
                <a:lnSpc>
                  <a:spcPct val="150000"/>
                </a:lnSpc>
                <a:spcBef>
                  <a:spcPts val="0"/>
                </a:spcBef>
                <a:spcAft>
                  <a:spcPts val="0"/>
                </a:spcAft>
                <a:defRPr/>
              </a:pPr>
              <a:endParaRPr lang="en-US" sz="900" kern="0" dirty="0">
                <a:solidFill>
                  <a:srgbClr val="000000"/>
                </a:solidFill>
                <a:latin typeface="MTN Brighter Sans"/>
              </a:endParaRPr>
            </a:p>
          </p:txBody>
        </p:sp>
        <p:sp>
          <p:nvSpPr>
            <p:cNvPr id="50" name="Content Placeholder 4">
              <a:extLst>
                <a:ext uri="{FF2B5EF4-FFF2-40B4-BE49-F238E27FC236}">
                  <a16:creationId xmlns:a16="http://schemas.microsoft.com/office/drawing/2014/main" id="{6434F6EF-C54F-3345-B4A9-5EB60D274360}"/>
                </a:ext>
              </a:extLst>
            </p:cNvPr>
            <p:cNvSpPr txBox="1">
              <a:spLocks/>
            </p:cNvSpPr>
            <p:nvPr/>
          </p:nvSpPr>
          <p:spPr>
            <a:xfrm>
              <a:off x="6985709" y="1870813"/>
              <a:ext cx="1995488" cy="2075302"/>
            </a:xfrm>
            <a:prstGeom prst="rect">
              <a:avLst/>
            </a:prstGeom>
          </p:spPr>
          <p:txBody>
            <a:bodyPr lIns="0" tIns="0" rIns="0" bIns="0"/>
            <a:lstStyle>
              <a:lvl1pPr marL="231775" indent="-231775" algn="l" defTabSz="914400" rtl="0" eaLnBrk="1" latinLnBrk="0" hangingPunct="1">
                <a:lnSpc>
                  <a:spcPct val="100000"/>
                </a:lnSpc>
                <a:spcBef>
                  <a:spcPts val="1200"/>
                </a:spcBef>
                <a:spcAft>
                  <a:spcPts val="0"/>
                </a:spcAft>
                <a:buClr>
                  <a:schemeClr val="tx1"/>
                </a:buClr>
                <a:buSzPct val="80000"/>
                <a:buFont typeface="Arial" pitchFamily="34" charset="0"/>
                <a:buChar char="•"/>
                <a:defRPr sz="2600" b="0" kern="120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624"/>
                </a:spcBef>
                <a:spcAft>
                  <a:spcPts val="0"/>
                </a:spcAft>
                <a:buClr>
                  <a:schemeClr val="tx1"/>
                </a:buClr>
                <a:buSzPct val="80000"/>
                <a:buFont typeface="Arial" pitchFamily="34" charset="0"/>
                <a:buChar char="–"/>
                <a:defRPr sz="2400" kern="120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576"/>
                </a:spcBef>
                <a:spcAft>
                  <a:spcPts val="0"/>
                </a:spcAft>
                <a:buClr>
                  <a:schemeClr val="tx1"/>
                </a:buClr>
                <a:buSzPct val="80000"/>
                <a:buFont typeface="Arial" pitchFamily="34" charset="0"/>
                <a:buChar char="•"/>
                <a:defRPr sz="2000" kern="1200" baseline="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sz="1800" kern="1200" baseline="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sz="1600" kern="1200" baseline="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1025" lvl="2" indent="-238125" fontAlgn="auto">
                <a:lnSpc>
                  <a:spcPct val="110000"/>
                </a:lnSpc>
                <a:spcBef>
                  <a:spcPts val="450"/>
                </a:spcBef>
                <a:buClrTx/>
                <a:buSzPct val="100000"/>
                <a:buFont typeface="+mj-lt"/>
                <a:buAutoNum type="arabicPeriod"/>
                <a:defRPr/>
              </a:pPr>
              <a:r>
                <a:rPr lang="en-US" sz="1200" kern="0" dirty="0">
                  <a:latin typeface="MTN Brighter Sans" panose="00000500000000000000" pitchFamily="2" charset="0"/>
                  <a:ea typeface="Roboto Light" panose="02000000000000000000" pitchFamily="2" charset="0"/>
                  <a:cs typeface="Gotham Medium" pitchFamily="2" charset="0"/>
                </a:rPr>
                <a:t>Democratic Republic of Congo</a:t>
              </a:r>
            </a:p>
            <a:p>
              <a:pPr marL="581025" lvl="2" indent="-238125" fontAlgn="auto">
                <a:lnSpc>
                  <a:spcPct val="110000"/>
                </a:lnSpc>
                <a:spcBef>
                  <a:spcPts val="450"/>
                </a:spcBef>
                <a:buClrTx/>
                <a:buSzPct val="100000"/>
                <a:buFont typeface="+mj-lt"/>
                <a:buAutoNum type="arabicPeriod"/>
                <a:defRPr/>
              </a:pPr>
              <a:r>
                <a:rPr lang="en-US" sz="1200" kern="0" dirty="0">
                  <a:latin typeface="MTN Brighter Sans" panose="00000500000000000000" pitchFamily="2" charset="0"/>
                  <a:ea typeface="Roboto Light" panose="02000000000000000000" pitchFamily="2" charset="0"/>
                  <a:cs typeface="Gotham Medium" pitchFamily="2" charset="0"/>
                </a:rPr>
                <a:t>Egypt (w/Vodafone)</a:t>
              </a:r>
            </a:p>
            <a:p>
              <a:pPr marL="581025" lvl="2" indent="-238125" fontAlgn="auto">
                <a:lnSpc>
                  <a:spcPct val="110000"/>
                </a:lnSpc>
                <a:spcBef>
                  <a:spcPts val="450"/>
                </a:spcBef>
                <a:buClrTx/>
                <a:buSzPct val="100000"/>
                <a:buFont typeface="+mj-lt"/>
                <a:buAutoNum type="arabicPeriod"/>
                <a:defRPr/>
              </a:pPr>
              <a:r>
                <a:rPr lang="en-US" sz="1200" kern="0" dirty="0">
                  <a:latin typeface="MTN Brighter Sans" panose="00000500000000000000" pitchFamily="2" charset="0"/>
                  <a:ea typeface="Roboto Light" panose="02000000000000000000" pitchFamily="2" charset="0"/>
                  <a:cs typeface="Gotham Medium" pitchFamily="2" charset="0"/>
                </a:rPr>
                <a:t>Ghana</a:t>
              </a:r>
            </a:p>
            <a:p>
              <a:pPr marL="581025" lvl="2" indent="-238125" fontAlgn="auto">
                <a:lnSpc>
                  <a:spcPct val="110000"/>
                </a:lnSpc>
                <a:spcBef>
                  <a:spcPts val="450"/>
                </a:spcBef>
                <a:buClrTx/>
                <a:buSzPct val="100000"/>
                <a:buFont typeface="+mj-lt"/>
                <a:buAutoNum type="arabicPeriod"/>
                <a:defRPr/>
              </a:pPr>
              <a:r>
                <a:rPr lang="en-US" sz="1200" kern="0" dirty="0">
                  <a:latin typeface="MTN Brighter Sans" panose="00000500000000000000" pitchFamily="2" charset="0"/>
                  <a:ea typeface="Roboto Light" panose="02000000000000000000" pitchFamily="2" charset="0"/>
                  <a:cs typeface="Gotham Medium" pitchFamily="2" charset="0"/>
                </a:rPr>
                <a:t>Kenya (w/Safaricom)</a:t>
              </a:r>
            </a:p>
            <a:p>
              <a:pPr marL="581025" lvl="2" indent="-238125" fontAlgn="auto">
                <a:lnSpc>
                  <a:spcPct val="110000"/>
                </a:lnSpc>
                <a:spcBef>
                  <a:spcPts val="450"/>
                </a:spcBef>
                <a:buClrTx/>
                <a:buSzPct val="100000"/>
                <a:buFont typeface="+mj-lt"/>
                <a:buAutoNum type="arabicPeriod"/>
                <a:defRPr/>
              </a:pPr>
              <a:r>
                <a:rPr lang="en-US" sz="1200" kern="0" dirty="0">
                  <a:latin typeface="MTN Brighter Sans" panose="00000500000000000000" pitchFamily="2" charset="0"/>
                  <a:ea typeface="Roboto Light" panose="02000000000000000000" pitchFamily="2" charset="0"/>
                  <a:cs typeface="Gotham Medium" pitchFamily="2" charset="0"/>
                </a:rPr>
                <a:t>Lesotho</a:t>
              </a:r>
            </a:p>
            <a:p>
              <a:pPr marL="581025" lvl="2" indent="-238125" fontAlgn="auto">
                <a:lnSpc>
                  <a:spcPct val="110000"/>
                </a:lnSpc>
                <a:spcBef>
                  <a:spcPts val="450"/>
                </a:spcBef>
                <a:buClrTx/>
                <a:buSzPct val="100000"/>
                <a:buFont typeface="+mj-lt"/>
                <a:buAutoNum type="arabicPeriod"/>
                <a:defRPr/>
              </a:pPr>
              <a:r>
                <a:rPr lang="en-US" sz="1200" kern="0" dirty="0">
                  <a:latin typeface="MTN Brighter Sans" panose="00000500000000000000" pitchFamily="2" charset="0"/>
                  <a:ea typeface="Roboto Light" panose="02000000000000000000" pitchFamily="2" charset="0"/>
                  <a:cs typeface="Gotham Medium" pitchFamily="2" charset="0"/>
                </a:rPr>
                <a:t>Mozambique</a:t>
              </a:r>
            </a:p>
            <a:p>
              <a:pPr marL="581025" lvl="2" indent="-238125" fontAlgn="auto">
                <a:lnSpc>
                  <a:spcPct val="110000"/>
                </a:lnSpc>
                <a:spcBef>
                  <a:spcPts val="450"/>
                </a:spcBef>
                <a:buClrTx/>
                <a:buSzPct val="100000"/>
                <a:buFont typeface="+mj-lt"/>
                <a:buAutoNum type="arabicPeriod"/>
                <a:defRPr/>
              </a:pPr>
              <a:r>
                <a:rPr lang="en-US" sz="1200" kern="0" dirty="0">
                  <a:latin typeface="MTN Brighter Sans" panose="00000500000000000000" pitchFamily="2" charset="0"/>
                  <a:ea typeface="Roboto Light" panose="02000000000000000000" pitchFamily="2" charset="0"/>
                  <a:cs typeface="Gotham Medium" pitchFamily="2" charset="0"/>
                </a:rPr>
                <a:t>South Africa</a:t>
              </a:r>
            </a:p>
            <a:p>
              <a:pPr marL="581025" lvl="2" indent="-238125" fontAlgn="auto">
                <a:lnSpc>
                  <a:spcPct val="110000"/>
                </a:lnSpc>
                <a:spcBef>
                  <a:spcPts val="450"/>
                </a:spcBef>
                <a:buClrTx/>
                <a:buSzPct val="100000"/>
                <a:buFont typeface="+mj-lt"/>
                <a:buAutoNum type="arabicPeriod"/>
                <a:defRPr/>
              </a:pPr>
              <a:r>
                <a:rPr lang="en-US" sz="1200" kern="0" dirty="0">
                  <a:latin typeface="MTN Brighter Sans" panose="00000500000000000000" pitchFamily="2" charset="0"/>
                  <a:ea typeface="Roboto Light" panose="02000000000000000000" pitchFamily="2" charset="0"/>
                  <a:cs typeface="Gotham Medium" pitchFamily="2" charset="0"/>
                </a:rPr>
                <a:t>Tanzania</a:t>
              </a:r>
            </a:p>
          </p:txBody>
        </p:sp>
        <p:pic>
          <p:nvPicPr>
            <p:cNvPr id="37897" name="Picture 22" descr="Image result for vodacom africa logo high res">
              <a:extLst>
                <a:ext uri="{FF2B5EF4-FFF2-40B4-BE49-F238E27FC236}">
                  <a16:creationId xmlns:a16="http://schemas.microsoft.com/office/drawing/2014/main" id="{DF4A0A81-C808-7F4E-B158-F548350CF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583" y="1276264"/>
              <a:ext cx="371743" cy="37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DCBAA163-547E-3B42-AB6A-89AE7487A3E7}"/>
              </a:ext>
            </a:extLst>
          </p:cNvPr>
          <p:cNvSpPr/>
          <p:nvPr/>
        </p:nvSpPr>
        <p:spPr>
          <a:xfrm>
            <a:off x="2127250" y="893763"/>
            <a:ext cx="8516938" cy="400050"/>
          </a:xfrm>
          <a:prstGeom prst="rect">
            <a:avLst/>
          </a:prstGeom>
        </p:spPr>
        <p:txBody>
          <a:bodyPr>
            <a:spAutoFit/>
          </a:bodyPr>
          <a:lstStyle/>
          <a:p>
            <a:pPr defTabSz="685800" eaLnBrk="1" fontAlgn="auto" hangingPunct="1">
              <a:spcBef>
                <a:spcPts val="225"/>
              </a:spcBef>
              <a:spcAft>
                <a:spcPts val="0"/>
              </a:spcAft>
              <a:defRPr/>
            </a:pPr>
            <a:r>
              <a:rPr lang="en-ZA" sz="2000" b="1" dirty="0">
                <a:latin typeface="+mj-lt"/>
              </a:rPr>
              <a:t>Initial Mobile Operator Partners Cover 36 African Countries</a:t>
            </a:r>
          </a:p>
        </p:txBody>
      </p:sp>
      <p:sp>
        <p:nvSpPr>
          <p:cNvPr id="27" name="TextBox 26">
            <a:extLst>
              <a:ext uri="{FF2B5EF4-FFF2-40B4-BE49-F238E27FC236}">
                <a16:creationId xmlns:a16="http://schemas.microsoft.com/office/drawing/2014/main" id="{667926D0-8558-2B46-9DB5-98C76123FA7E}"/>
              </a:ext>
            </a:extLst>
          </p:cNvPr>
          <p:cNvSpPr txBox="1"/>
          <p:nvPr/>
        </p:nvSpPr>
        <p:spPr>
          <a:xfrm>
            <a:off x="948285" y="6175375"/>
            <a:ext cx="10874867" cy="253916"/>
          </a:xfrm>
          <a:prstGeom prst="rect">
            <a:avLst/>
          </a:prstGeom>
          <a:noFill/>
        </p:spPr>
        <p:txBody>
          <a:bodyPr wrap="square" rtlCol="0">
            <a:spAutoFit/>
          </a:bodyPr>
          <a:lstStyle/>
          <a:p>
            <a:r>
              <a:rPr lang="en-GB" sz="1000" dirty="0"/>
              <a:t>*Operator participation is subject to regulatory approval. Other countries such as Comoros, Burundi, Ethiopia, Seychelles, Togo &amp; Zimbabwe have been invited to join.</a:t>
            </a:r>
          </a:p>
        </p:txBody>
      </p:sp>
      <p:pic>
        <p:nvPicPr>
          <p:cNvPr id="28" name="Google Shape;60;p8" descr="Capture d’écran 2020-06-02 à 17.41.50.png">
            <a:extLst>
              <a:ext uri="{FF2B5EF4-FFF2-40B4-BE49-F238E27FC236}">
                <a16:creationId xmlns:a16="http://schemas.microsoft.com/office/drawing/2014/main" id="{06BC2F50-5EBF-482B-A38A-FADF2A1A1CA1}"/>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430" y="6429291"/>
            <a:ext cx="1674926" cy="40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5" name="Object 3" hidden="1">
            <a:extLst>
              <a:ext uri="{FF2B5EF4-FFF2-40B4-BE49-F238E27FC236}">
                <a16:creationId xmlns:a16="http://schemas.microsoft.com/office/drawing/2014/main" id="{4ED60F05-A113-C84D-928E-66AF1845072B}"/>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82" name="think-cell Slide" r:id="rId5" imgW="38100" imgH="38100" progId="TCLayout.ActiveDocument.1">
                  <p:embed/>
                </p:oleObj>
              </mc:Choice>
              <mc:Fallback>
                <p:oleObj name="think-cell Slide" r:id="rId5" imgW="38100" imgH="38100" progId="TCLayout.ActiveDocument.1">
                  <p:embed/>
                  <p:pic>
                    <p:nvPicPr>
                      <p:cNvPr id="11265" name="Object 3" hidden="1">
                        <a:extLst>
                          <a:ext uri="{FF2B5EF4-FFF2-40B4-BE49-F238E27FC236}">
                            <a16:creationId xmlns:a16="http://schemas.microsoft.com/office/drawing/2014/main" id="{4ED60F05-A113-C84D-928E-66AF184507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hidden="1">
            <a:extLst>
              <a:ext uri="{FF2B5EF4-FFF2-40B4-BE49-F238E27FC236}">
                <a16:creationId xmlns:a16="http://schemas.microsoft.com/office/drawing/2014/main" id="{B9BE7C44-2881-F540-9E9F-8E5C475BE74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ZA" sz="2500" b="1" dirty="0">
              <a:solidFill>
                <a:srgbClr val="FFFFFF"/>
              </a:solidFill>
              <a:latin typeface="MTN Brighter Sans ExtraBold" panose="00000900000000000000" pitchFamily="2" charset="0"/>
              <a:sym typeface="MTN Brighter Sans ExtraBold" panose="00000900000000000000" pitchFamily="2" charset="0"/>
            </a:endParaRPr>
          </a:p>
        </p:txBody>
      </p:sp>
      <p:sp>
        <p:nvSpPr>
          <p:cNvPr id="16" name="Rectangle 15">
            <a:extLst>
              <a:ext uri="{FF2B5EF4-FFF2-40B4-BE49-F238E27FC236}">
                <a16:creationId xmlns:a16="http://schemas.microsoft.com/office/drawing/2014/main" id="{209B7437-2BC8-2743-B8DA-4154BB5D5099}"/>
              </a:ext>
            </a:extLst>
          </p:cNvPr>
          <p:cNvSpPr/>
          <p:nvPr/>
        </p:nvSpPr>
        <p:spPr>
          <a:xfrm>
            <a:off x="1890713" y="1089025"/>
            <a:ext cx="80899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2000" dirty="0">
                <a:solidFill>
                  <a:prstClr val="black"/>
                </a:solidFill>
                <a:latin typeface="MTN Brighter Sans" panose="00000500000000000000" pitchFamily="2" charset="0"/>
              </a:rPr>
              <a:t> What exactly is ECA requesting from Government &amp; Regulators</a:t>
            </a:r>
          </a:p>
        </p:txBody>
      </p:sp>
      <p:sp>
        <p:nvSpPr>
          <p:cNvPr id="17" name="Rectangle 16">
            <a:extLst>
              <a:ext uri="{FF2B5EF4-FFF2-40B4-BE49-F238E27FC236}">
                <a16:creationId xmlns:a16="http://schemas.microsoft.com/office/drawing/2014/main" id="{FF131C7C-88B4-2244-83BE-D3A87FE98E34}"/>
              </a:ext>
            </a:extLst>
          </p:cNvPr>
          <p:cNvSpPr/>
          <p:nvPr/>
        </p:nvSpPr>
        <p:spPr>
          <a:xfrm>
            <a:off x="1039813" y="2205038"/>
            <a:ext cx="10112375" cy="30474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sz="2000" dirty="0">
              <a:solidFill>
                <a:prstClr val="black"/>
              </a:solidFill>
              <a:latin typeface="Arial" panose="020B0604020202020204" pitchFamily="34" charset="0"/>
              <a:cs typeface="Arial" panose="020B0604020202020204" pitchFamily="34" charset="0"/>
            </a:endParaRPr>
          </a:p>
          <a:p>
            <a:pPr marL="11113" indent="-11113" eaLnBrk="1" fontAlgn="auto" hangingPunct="1">
              <a:spcBef>
                <a:spcPts val="0"/>
              </a:spcBef>
              <a:spcAft>
                <a:spcPts val="0"/>
              </a:spcAft>
              <a:defRPr/>
            </a:pPr>
            <a:r>
              <a:rPr lang="en-GB" sz="2000" dirty="0">
                <a:solidFill>
                  <a:prstClr val="black"/>
                </a:solidFill>
                <a:latin typeface="Arial" panose="020B0604020202020204" pitchFamily="34" charset="0"/>
                <a:cs typeface="Arial" panose="020B0604020202020204" pitchFamily="34" charset="0"/>
              </a:rPr>
              <a:t>Letter of Approval to Mobile Operators, authorizing the necessary requirements to support this COVID-19 specific initiative:</a:t>
            </a:r>
          </a:p>
          <a:p>
            <a:pPr marL="11113" indent="-11113" eaLnBrk="1" fontAlgn="auto" hangingPunct="1">
              <a:spcBef>
                <a:spcPts val="0"/>
              </a:spcBef>
              <a:spcAft>
                <a:spcPts val="0"/>
              </a:spcAft>
              <a:defRPr/>
            </a:pPr>
            <a:endParaRPr lang="en-GB" sz="1400" dirty="0">
              <a:solidFill>
                <a:prstClr val="black"/>
              </a:solidFill>
              <a:latin typeface="Arial" panose="020B0604020202020204" pitchFamily="34" charset="0"/>
              <a:cs typeface="Arial" panose="020B0604020202020204" pitchFamily="34" charset="0"/>
            </a:endParaRPr>
          </a:p>
          <a:p>
            <a:pPr marL="346075" indent="-346075" eaLnBrk="1" fontAlgn="auto" hangingPunct="1">
              <a:spcBef>
                <a:spcPts val="400"/>
              </a:spcBef>
              <a:spcAft>
                <a:spcPts val="0"/>
              </a:spcAft>
              <a:buFontTx/>
              <a:buAutoNum type="arabicPeriod"/>
              <a:defRPr/>
            </a:pPr>
            <a:r>
              <a:rPr lang="en-GB" sz="2000" dirty="0">
                <a:solidFill>
                  <a:prstClr val="black"/>
                </a:solidFill>
                <a:latin typeface="Arial" panose="020B0604020202020204" pitchFamily="34" charset="0"/>
                <a:cs typeface="Arial" panose="020B0604020202020204" pitchFamily="34" charset="0"/>
              </a:rPr>
              <a:t>Unified toll-free SMS code</a:t>
            </a:r>
          </a:p>
          <a:p>
            <a:pPr marL="346075" indent="-346075" eaLnBrk="1" fontAlgn="auto" hangingPunct="1">
              <a:spcBef>
                <a:spcPts val="400"/>
              </a:spcBef>
              <a:spcAft>
                <a:spcPts val="0"/>
              </a:spcAft>
              <a:buFontTx/>
              <a:buAutoNum type="arabicPeriod"/>
              <a:defRPr/>
            </a:pPr>
            <a:r>
              <a:rPr lang="en-GB" sz="2000" dirty="0">
                <a:solidFill>
                  <a:prstClr val="black"/>
                </a:solidFill>
                <a:latin typeface="Arial" panose="020B0604020202020204" pitchFamily="34" charset="0"/>
                <a:cs typeface="Arial" panose="020B0604020202020204" pitchFamily="34" charset="0"/>
              </a:rPr>
              <a:t>Single nationwide, multi-operator USSD string</a:t>
            </a:r>
          </a:p>
          <a:p>
            <a:pPr marL="346075" indent="-346075" eaLnBrk="1" fontAlgn="auto" hangingPunct="1">
              <a:spcBef>
                <a:spcPts val="400"/>
              </a:spcBef>
              <a:spcAft>
                <a:spcPts val="0"/>
              </a:spcAft>
              <a:buFontTx/>
              <a:buAutoNum type="arabicPeriod"/>
              <a:defRPr/>
            </a:pPr>
            <a:r>
              <a:rPr lang="en-GB" sz="2000" dirty="0">
                <a:solidFill>
                  <a:prstClr val="black"/>
                </a:solidFill>
                <a:latin typeface="Arial" panose="020B0604020202020204" pitchFamily="34" charset="0"/>
                <a:cs typeface="Arial" panose="020B0604020202020204" pitchFamily="34" charset="0"/>
              </a:rPr>
              <a:t>Free Interactive Voice Response (IVR) service</a:t>
            </a:r>
          </a:p>
          <a:p>
            <a:pPr marL="346075" indent="-346075" eaLnBrk="1" fontAlgn="auto" hangingPunct="1">
              <a:spcBef>
                <a:spcPts val="400"/>
              </a:spcBef>
              <a:spcAft>
                <a:spcPts val="0"/>
              </a:spcAft>
              <a:buFontTx/>
              <a:buAutoNum type="arabicPeriod"/>
              <a:defRPr/>
            </a:pPr>
            <a:r>
              <a:rPr lang="en-US" sz="2000" dirty="0">
                <a:solidFill>
                  <a:prstClr val="black"/>
                </a:solidFill>
                <a:latin typeface="Arial" panose="020B0604020202020204" pitchFamily="34" charset="0"/>
                <a:cs typeface="Arial" panose="020B0604020202020204" pitchFamily="34" charset="0"/>
              </a:rPr>
              <a:t>Authority to collect information</a:t>
            </a:r>
          </a:p>
          <a:p>
            <a:pPr marL="346075" indent="-346075" eaLnBrk="1" fontAlgn="auto" hangingPunct="1">
              <a:spcBef>
                <a:spcPts val="400"/>
              </a:spcBef>
              <a:spcAft>
                <a:spcPts val="0"/>
              </a:spcAft>
              <a:buFontTx/>
              <a:buAutoNum type="arabicPeriod"/>
              <a:defRPr/>
            </a:pPr>
            <a:r>
              <a:rPr lang="en-US" sz="2000" dirty="0">
                <a:solidFill>
                  <a:prstClr val="black"/>
                </a:solidFill>
                <a:latin typeface="Arial" panose="020B0604020202020204" pitchFamily="34" charset="0"/>
                <a:cs typeface="Arial" panose="020B0604020202020204" pitchFamily="34" charset="0"/>
              </a:rPr>
              <a:t>Authority to transmit information for processing, analytics and insights</a:t>
            </a:r>
          </a:p>
          <a:p>
            <a:pPr eaLnBrk="1" fontAlgn="auto" hangingPunct="1">
              <a:spcBef>
                <a:spcPts val="300"/>
              </a:spcBef>
              <a:spcAft>
                <a:spcPts val="0"/>
              </a:spcAft>
              <a:defRPr/>
            </a:pPr>
            <a:endParaRPr lang="en-ZA" sz="2000" dirty="0">
              <a:solidFill>
                <a:schemeClr val="tx1"/>
              </a:solidFill>
              <a:latin typeface="Arial" panose="020B0604020202020204" pitchFamily="34" charset="0"/>
              <a:cs typeface="Arial" panose="020B0604020202020204" pitchFamily="34" charset="0"/>
            </a:endParaRPr>
          </a:p>
        </p:txBody>
      </p:sp>
      <p:pic>
        <p:nvPicPr>
          <p:cNvPr id="6" name="Google Shape;60;p8" descr="Capture d’écran 2020-06-02 à 17.41.50.png">
            <a:extLst>
              <a:ext uri="{FF2B5EF4-FFF2-40B4-BE49-F238E27FC236}">
                <a16:creationId xmlns:a16="http://schemas.microsoft.com/office/drawing/2014/main" id="{5838354C-A64C-40DE-81AC-ABC2C0E6E3B5}"/>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263" y="6088608"/>
            <a:ext cx="1649759"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019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qXssvDzgw0BFT8.NIY0B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SqXssvDzgw0BFT8.NIY0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lUwUwzqBT_cmhfyed5M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qXssvDzgw0BFT8.NIY0B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ottom arch no logo">
  <a:themeElements>
    <a:clrScheme name="MTN">
      <a:dk1>
        <a:sysClr val="windowText" lastClr="000000"/>
      </a:dk1>
      <a:lt1>
        <a:srgbClr val="FFFFFF"/>
      </a:lt1>
      <a:dk2>
        <a:srgbClr val="323232"/>
      </a:dk2>
      <a:lt2>
        <a:srgbClr val="FFFFFF"/>
      </a:lt2>
      <a:accent1>
        <a:srgbClr val="FFCB05"/>
      </a:accent1>
      <a:accent2>
        <a:srgbClr val="F5821E"/>
      </a:accent2>
      <a:accent3>
        <a:srgbClr val="E12D6E"/>
      </a:accent3>
      <a:accent4>
        <a:srgbClr val="5A1E5A"/>
      </a:accent4>
      <a:accent5>
        <a:srgbClr val="0F6987"/>
      </a:accent5>
      <a:accent6>
        <a:srgbClr val="0FAF4B"/>
      </a:accent6>
      <a:hlink>
        <a:srgbClr val="323232"/>
      </a:hlink>
      <a:folHlink>
        <a:srgbClr val="7F7F7F"/>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TN_PPT Template_20171219.potx" id="{7522311C-6251-44DA-95D9-A34EC3E34410}" vid="{42462D1F-8833-46C9-B51A-274CB43FE1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4001</TotalTime>
  <Words>877</Words>
  <Application>Microsoft Office PowerPoint</Application>
  <PresentationFormat>Widescreen</PresentationFormat>
  <Paragraphs>153</Paragraphs>
  <Slides>11</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2" baseType="lpstr">
      <vt:lpstr>Gotham Medium</vt:lpstr>
      <vt:lpstr>Lato</vt:lpstr>
      <vt:lpstr>MS PGothic</vt:lpstr>
      <vt:lpstr>MTN Brighter Sans</vt:lpstr>
      <vt:lpstr>MTN Brighter Sans ExtraBold</vt:lpstr>
      <vt:lpstr>Roboto Light</vt:lpstr>
      <vt:lpstr>Arial</vt:lpstr>
      <vt:lpstr>Calibri</vt:lpstr>
      <vt:lpstr>Century Gothic</vt:lpstr>
      <vt:lpstr>1_Bottom arch no logo</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Thuso Maema [ MTN Group - South Africa ]</dc:creator>
  <cp:lastModifiedBy>Oliver Chinganya</cp:lastModifiedBy>
  <cp:revision>140</cp:revision>
  <dcterms:created xsi:type="dcterms:W3CDTF">2020-04-21T12:14:09Z</dcterms:created>
  <dcterms:modified xsi:type="dcterms:W3CDTF">2020-06-23T13:28:32Z</dcterms:modified>
</cp:coreProperties>
</file>