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handoutMasterIdLst>
    <p:handoutMasterId r:id="rId13"/>
  </p:handoutMasterIdLst>
  <p:sldIdLst>
    <p:sldId id="259" r:id="rId2"/>
    <p:sldId id="297" r:id="rId3"/>
    <p:sldId id="296" r:id="rId4"/>
    <p:sldId id="298" r:id="rId5"/>
    <p:sldId id="294" r:id="rId6"/>
    <p:sldId id="299" r:id="rId7"/>
    <p:sldId id="300" r:id="rId8"/>
    <p:sldId id="301" r:id="rId9"/>
    <p:sldId id="269" r:id="rId10"/>
    <p:sldId id="258"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skedar Nega" initials="EN" lastIdx="29" clrIdx="0">
    <p:extLst>
      <p:ext uri="{19B8F6BF-5375-455C-9EA6-DF929625EA0E}">
        <p15:presenceInfo xmlns:p15="http://schemas.microsoft.com/office/powerpoint/2012/main" userId="Eskedar Neg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5C5"/>
    <a:srgbClr val="DBD1E5"/>
    <a:srgbClr val="BBA9CF"/>
    <a:srgbClr val="9A7EB8"/>
    <a:srgbClr val="AC0000"/>
    <a:srgbClr val="E4D2F2"/>
    <a:srgbClr val="AE4A12"/>
    <a:srgbClr val="42B3CA"/>
    <a:srgbClr val="45C7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8852" autoAdjust="0"/>
  </p:normalViewPr>
  <p:slideViewPr>
    <p:cSldViewPr snapToGrid="0" snapToObjects="1">
      <p:cViewPr varScale="1">
        <p:scale>
          <a:sx n="75" d="100"/>
          <a:sy n="75" d="100"/>
        </p:scale>
        <p:origin x="1086" y="72"/>
      </p:cViewPr>
      <p:guideLst/>
    </p:cSldViewPr>
  </p:slideViewPr>
  <p:notesTextViewPr>
    <p:cViewPr>
      <p:scale>
        <a:sx n="1" d="1"/>
        <a:sy n="1" d="1"/>
      </p:scale>
      <p:origin x="0" y="0"/>
    </p:cViewPr>
  </p:notesTextViewPr>
  <p:notesViewPr>
    <p:cSldViewPr snapToGrid="0" snapToObjects="1">
      <p:cViewPr varScale="1">
        <p:scale>
          <a:sx n="130" d="100"/>
          <a:sy n="130" d="100"/>
        </p:scale>
        <p:origin x="3456"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51B593-BDC6-FA48-A420-BBD9D7579CD8}"/>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7885BF-D4B5-C143-82C3-670AE055FE2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9D49CD1-9B06-E547-A223-4BBCC648BBA1}" type="datetimeFigureOut">
              <a:rPr lang="en-US" smtClean="0"/>
              <a:t>5/17/2020</a:t>
            </a:fld>
            <a:endParaRPr lang="en-US"/>
          </a:p>
        </p:txBody>
      </p:sp>
      <p:sp>
        <p:nvSpPr>
          <p:cNvPr id="4" name="Footer Placeholder 3">
            <a:extLst>
              <a:ext uri="{FF2B5EF4-FFF2-40B4-BE49-F238E27FC236}">
                <a16:creationId xmlns:a16="http://schemas.microsoft.com/office/drawing/2014/main" id="{48A5F0F1-DCF3-364F-9BFD-A3CE067DDF8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C769EC-AB48-B343-B777-56FE7821D21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57DCBF4-7FC2-8748-86FA-D425BDBEDCD8}" type="slidenum">
              <a:rPr lang="en-US" smtClean="0"/>
              <a:t>‹#›</a:t>
            </a:fld>
            <a:endParaRPr lang="en-US"/>
          </a:p>
        </p:txBody>
      </p:sp>
    </p:spTree>
    <p:extLst>
      <p:ext uri="{BB962C8B-B14F-4D97-AF65-F5344CB8AC3E}">
        <p14:creationId xmlns:p14="http://schemas.microsoft.com/office/powerpoint/2010/main" val="266246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55C1F7C-0853-4607-9061-A8D97810CCF3}" type="datetimeFigureOut">
              <a:rPr lang="en-GB" smtClean="0"/>
              <a:t>17/05/2020</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64675B6-3ACB-4903-A722-EFD2F3B89230}" type="slidenum">
              <a:rPr lang="en-GB" smtClean="0"/>
              <a:t>‹#›</a:t>
            </a:fld>
            <a:endParaRPr lang="en-GB"/>
          </a:p>
        </p:txBody>
      </p:sp>
    </p:spTree>
    <p:extLst>
      <p:ext uri="{BB962C8B-B14F-4D97-AF65-F5344CB8AC3E}">
        <p14:creationId xmlns:p14="http://schemas.microsoft.com/office/powerpoint/2010/main" val="2333654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12192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510300" y="2334218"/>
            <a:ext cx="1117140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711901" y="5222368"/>
            <a:ext cx="2638951" cy="1250433"/>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529501" y="433951"/>
            <a:ext cx="4376100" cy="378701"/>
          </a:xfrm>
          <a:prstGeom prst="rect">
            <a:avLst/>
          </a:prstGeom>
        </p:spPr>
      </p:pic>
    </p:spTree>
    <p:extLst>
      <p:ext uri="{BB962C8B-B14F-4D97-AF65-F5344CB8AC3E}">
        <p14:creationId xmlns:p14="http://schemas.microsoft.com/office/powerpoint/2010/main" val="135724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4"/>
            <a:ext cx="12192000" cy="365127"/>
          </a:xfrm>
          <a:prstGeom prst="rect">
            <a:avLst/>
          </a:prstGeom>
        </p:spPr>
      </p:pic>
    </p:spTree>
    <p:extLst>
      <p:ext uri="{BB962C8B-B14F-4D97-AF65-F5344CB8AC3E}">
        <p14:creationId xmlns:p14="http://schemas.microsoft.com/office/powerpoint/2010/main" val="181780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12192000" cy="2070100"/>
          </a:xfrm>
          <a:prstGeom prst="rect">
            <a:avLst/>
          </a:prstGeom>
        </p:spPr>
      </p:pic>
      <p:pic>
        <p:nvPicPr>
          <p:cNvPr id="8" name="Picture 7">
            <a:extLst>
              <a:ext uri="{FF2B5EF4-FFF2-40B4-BE49-F238E27FC236}">
                <a16:creationId xmlns:a16="http://schemas.microsoft.com/office/drawing/2014/main" id="{FAF345D1-61B6-1D40-8DFE-38133E869F49}"/>
              </a:ext>
            </a:extLst>
          </p:cNvPr>
          <p:cNvPicPr>
            <a:picLocks noChangeAspect="1"/>
          </p:cNvPicPr>
          <p:nvPr userDrawn="1"/>
        </p:nvPicPr>
        <p:blipFill rotWithShape="1">
          <a:blip r:embed="rId3"/>
          <a:srcRect b="8520"/>
          <a:stretch/>
        </p:blipFill>
        <p:spPr>
          <a:xfrm>
            <a:off x="4201132" y="277232"/>
            <a:ext cx="3789737" cy="1795718"/>
          </a:xfrm>
          <a:prstGeom prst="rect">
            <a:avLst/>
          </a:prstGeom>
        </p:spPr>
      </p:pic>
    </p:spTree>
    <p:extLst>
      <p:ext uri="{BB962C8B-B14F-4D97-AF65-F5344CB8AC3E}">
        <p14:creationId xmlns:p14="http://schemas.microsoft.com/office/powerpoint/2010/main" val="14690525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6886900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mtkenyahub.org/afriprex/"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1906725" y="2414046"/>
            <a:ext cx="8378550" cy="2339383"/>
          </a:xfrm>
        </p:spPr>
        <p:txBody>
          <a:bodyPr anchor="t" anchorCtr="0">
            <a:normAutofit/>
          </a:bodyPr>
          <a:lstStyle/>
          <a:p>
            <a:r>
              <a:rPr lang="en-US" dirty="0"/>
              <a:t>Efforts in Supporting member States with technology in combating the impacts of the pandemic </a:t>
            </a:r>
            <a:br>
              <a:rPr lang="en-US" dirty="0"/>
            </a:br>
            <a:endParaRPr lang="en-US" sz="1800" dirty="0"/>
          </a:p>
        </p:txBody>
      </p:sp>
      <p:sp>
        <p:nvSpPr>
          <p:cNvPr id="4" name="Title 1">
            <a:extLst>
              <a:ext uri="{FF2B5EF4-FFF2-40B4-BE49-F238E27FC236}">
                <a16:creationId xmlns:a16="http://schemas.microsoft.com/office/drawing/2014/main" id="{82907463-66D6-634F-8999-ECE9EAA94504}"/>
              </a:ext>
            </a:extLst>
          </p:cNvPr>
          <p:cNvSpPr txBox="1">
            <a:spLocks/>
          </p:cNvSpPr>
          <p:nvPr/>
        </p:nvSpPr>
        <p:spPr>
          <a:xfrm>
            <a:off x="5231476" y="5588356"/>
            <a:ext cx="5053798" cy="895571"/>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sz="3200" b="1" i="0" kern="1200" baseline="0">
                <a:solidFill>
                  <a:schemeClr val="tx1"/>
                </a:solidFill>
                <a:latin typeface="Lucida Sans" panose="020B0602030504020204" pitchFamily="34" charset="77"/>
                <a:ea typeface="+mj-ea"/>
                <a:cs typeface="+mj-cs"/>
              </a:defRPr>
            </a:lvl1pPr>
          </a:lstStyle>
          <a:p>
            <a:pPr algn="r"/>
            <a:r>
              <a:rPr lang="en-US" sz="1800" dirty="0">
                <a:solidFill>
                  <a:schemeClr val="accent1">
                    <a:lumMod val="50000"/>
                  </a:schemeClr>
                </a:solidFill>
              </a:rPr>
              <a:t>15 May 2020</a:t>
            </a:r>
          </a:p>
        </p:txBody>
      </p:sp>
    </p:spTree>
    <p:extLst>
      <p:ext uri="{BB962C8B-B14F-4D97-AF65-F5344CB8AC3E}">
        <p14:creationId xmlns:p14="http://schemas.microsoft.com/office/powerpoint/2010/main" val="2473930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3884613" y="3082636"/>
            <a:ext cx="4422775"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5500" b="1" dirty="0">
                <a:solidFill>
                  <a:schemeClr val="tx1"/>
                </a:solidFill>
                <a:latin typeface="Lato" panose="020F0502020204030203" pitchFamily="34" charset="77"/>
                <a:sym typeface="Lato" panose="020F0502020204030203" pitchFamily="34" charset="77"/>
              </a:rPr>
              <a:t>THANK YOU!</a:t>
            </a:r>
          </a:p>
        </p:txBody>
      </p:sp>
    </p:spTree>
    <p:extLst>
      <p:ext uri="{BB962C8B-B14F-4D97-AF65-F5344CB8AC3E}">
        <p14:creationId xmlns:p14="http://schemas.microsoft.com/office/powerpoint/2010/main" val="42469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1906725" y="2414046"/>
            <a:ext cx="8378550" cy="2339383"/>
          </a:xfrm>
        </p:spPr>
        <p:txBody>
          <a:bodyPr anchor="t" anchorCtr="0">
            <a:normAutofit/>
          </a:bodyPr>
          <a:lstStyle/>
          <a:p>
            <a:r>
              <a:rPr lang="en-US" dirty="0"/>
              <a:t>AFRICA COVID-19 COMMUNICATION &amp; INFORMATION PLATFORM (ACCIP). </a:t>
            </a:r>
            <a:endParaRPr lang="en-US" sz="1800" dirty="0"/>
          </a:p>
        </p:txBody>
      </p:sp>
    </p:spTree>
    <p:extLst>
      <p:ext uri="{BB962C8B-B14F-4D97-AF65-F5344CB8AC3E}">
        <p14:creationId xmlns:p14="http://schemas.microsoft.com/office/powerpoint/2010/main" val="413807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a:t>The pandemic has already demonstrated impact beyond health, as there has already been notable socio- economic impacts necessitating urgent, effective and efficient intervention. </a:t>
            </a:r>
          </a:p>
          <a:p>
            <a:pPr marL="0" indent="0">
              <a:buNone/>
            </a:pPr>
            <a:endParaRPr lang="en-US" dirty="0"/>
          </a:p>
          <a:p>
            <a:pPr marL="0" indent="0">
              <a:buNone/>
            </a:pPr>
            <a:r>
              <a:rPr lang="en-US" dirty="0"/>
              <a:t>New initiative we are preparing to launch </a:t>
            </a:r>
          </a:p>
          <a:p>
            <a:endParaRPr lang="en-US" dirty="0"/>
          </a:p>
          <a:p>
            <a:pPr marL="0" indent="0">
              <a:buNone/>
            </a:pPr>
            <a:r>
              <a:rPr lang="en-US" b="1" i="1" dirty="0"/>
              <a:t>Objective:</a:t>
            </a:r>
          </a:p>
          <a:p>
            <a:pPr lvl="1"/>
            <a:r>
              <a:rPr lang="en-US" dirty="0"/>
              <a:t>to further support member states in their efforts towards combating the impact of the pandemic.  </a:t>
            </a:r>
          </a:p>
          <a:p>
            <a:pPr marL="0" indent="0">
              <a:buNone/>
            </a:pPr>
            <a:r>
              <a:rPr lang="en-US" b="1" i="1" dirty="0"/>
              <a:t>Focus </a:t>
            </a:r>
          </a:p>
          <a:p>
            <a:pPr lvl="1"/>
            <a:r>
              <a:rPr lang="en-US" dirty="0"/>
              <a:t>enhancing the capability of governments across the African continent to communicate and interact with the citizenry in mitigating and managing the impacts of Covid-19. </a:t>
            </a:r>
          </a:p>
          <a:p>
            <a:pPr lvl="1"/>
            <a:r>
              <a:rPr lang="en-US" dirty="0"/>
              <a:t>The ACCIP will complement the commendable work already in place or in planning by different governments and private sector.</a:t>
            </a:r>
            <a:endParaRPr lang="en-GB" dirty="0"/>
          </a:p>
        </p:txBody>
      </p:sp>
      <p:sp>
        <p:nvSpPr>
          <p:cNvPr id="4" name="Rectângulo arredondado 8">
            <a:extLst/>
          </p:cNvPr>
          <p:cNvSpPr/>
          <p:nvPr/>
        </p:nvSpPr>
        <p:spPr>
          <a:xfrm>
            <a:off x="572437" y="184018"/>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US" sz="3200" b="1" dirty="0">
                <a:latin typeface="Century Gothic" panose="020B0502020202020204" pitchFamily="34" charset="0"/>
              </a:rPr>
              <a:t>Background on ACCIP</a:t>
            </a:r>
            <a:endParaRPr lang="en-GB" sz="2800" b="1" dirty="0">
              <a:latin typeface="Century Gothic" panose="020B0502020202020204" pitchFamily="34" charset="0"/>
            </a:endParaRPr>
          </a:p>
        </p:txBody>
      </p:sp>
    </p:spTree>
    <p:extLst>
      <p:ext uri="{BB962C8B-B14F-4D97-AF65-F5344CB8AC3E}">
        <p14:creationId xmlns:p14="http://schemas.microsoft.com/office/powerpoint/2010/main" val="599586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1200" y="1825625"/>
            <a:ext cx="11289600" cy="4678870"/>
          </a:xfrm>
        </p:spPr>
        <p:txBody>
          <a:bodyPr>
            <a:normAutofit fontScale="70000" lnSpcReduction="20000"/>
          </a:bodyPr>
          <a:lstStyle/>
          <a:p>
            <a:pPr lvl="0"/>
            <a:r>
              <a:rPr lang="en-US" dirty="0"/>
              <a:t>A </a:t>
            </a:r>
            <a:r>
              <a:rPr lang="en-US" b="1" dirty="0"/>
              <a:t>massive online digital data set </a:t>
            </a:r>
            <a:r>
              <a:rPr lang="en-US" dirty="0"/>
              <a:t>covering public information on health, economy, livelihood and food security.</a:t>
            </a:r>
          </a:p>
          <a:p>
            <a:pPr lvl="0"/>
            <a:endParaRPr lang="en-GB" dirty="0"/>
          </a:p>
          <a:p>
            <a:pPr lvl="0"/>
            <a:r>
              <a:rPr lang="en-US" dirty="0"/>
              <a:t>An </a:t>
            </a:r>
            <a:r>
              <a:rPr lang="en-US" b="1" dirty="0"/>
              <a:t>Artificial Intelligence engine </a:t>
            </a:r>
            <a:r>
              <a:rPr lang="en-US" dirty="0"/>
              <a:t>that explores, identifies and displays trends, information and insights and the answers to key questions which can determine where health interventions should be made, and how economic resources should be deployed; from thousands of sources including </a:t>
            </a:r>
            <a:r>
              <a:rPr lang="en-US" b="1" i="1" dirty="0"/>
              <a:t>social media</a:t>
            </a:r>
            <a:r>
              <a:rPr lang="en-US" dirty="0"/>
              <a:t>, covering </a:t>
            </a:r>
            <a:r>
              <a:rPr lang="en-US" b="1" i="1" dirty="0"/>
              <a:t>Facebook</a:t>
            </a:r>
            <a:r>
              <a:rPr lang="en-US" dirty="0"/>
              <a:t>, </a:t>
            </a:r>
            <a:r>
              <a:rPr lang="en-US" b="1" i="1" dirty="0"/>
              <a:t>Twitter </a:t>
            </a:r>
            <a:r>
              <a:rPr lang="en-US" dirty="0"/>
              <a:t>and</a:t>
            </a:r>
            <a:r>
              <a:rPr lang="en-US" b="1" i="1" dirty="0"/>
              <a:t> WhatsApp</a:t>
            </a:r>
            <a:r>
              <a:rPr lang="en-US" dirty="0"/>
              <a:t>. </a:t>
            </a:r>
          </a:p>
          <a:p>
            <a:pPr lvl="0"/>
            <a:endParaRPr lang="en-GB" dirty="0"/>
          </a:p>
          <a:p>
            <a:pPr lvl="0"/>
            <a:r>
              <a:rPr lang="en-US" dirty="0"/>
              <a:t>Provides </a:t>
            </a:r>
            <a:r>
              <a:rPr lang="en-US" b="1" dirty="0"/>
              <a:t>an inbound (USSD &amp; IVR) communication tool</a:t>
            </a:r>
            <a:r>
              <a:rPr lang="en-US" dirty="0"/>
              <a:t> (with customizable content for each country), which allows governments to conduct needs assessments (Health, Food, and Economic) as well as measuring the efficacy of current COVID 19 communication, and supplements and complement population screening (through a self-screener accessible to any citizen with a mobile device, including basic device users).</a:t>
            </a:r>
          </a:p>
          <a:p>
            <a:pPr marL="0" indent="0">
              <a:buNone/>
            </a:pPr>
            <a:endParaRPr lang="en-US" dirty="0"/>
          </a:p>
          <a:p>
            <a:pPr marL="0" indent="0">
              <a:buNone/>
            </a:pPr>
            <a:r>
              <a:rPr lang="en-US" dirty="0"/>
              <a:t>The true power of the platform is its ability to integrate both online broadband and mobile narrowband information, as well as facilitating collaboration across Mobile network operators to serve the people that live in the country. </a:t>
            </a:r>
            <a:endParaRPr lang="en-GB" dirty="0"/>
          </a:p>
          <a:p>
            <a:pPr lvl="0"/>
            <a:endParaRPr lang="en-GB" dirty="0"/>
          </a:p>
        </p:txBody>
      </p:sp>
      <p:sp>
        <p:nvSpPr>
          <p:cNvPr id="4" name="Rectângulo arredondado 8">
            <a:extLst/>
          </p:cNvPr>
          <p:cNvSpPr/>
          <p:nvPr/>
        </p:nvSpPr>
        <p:spPr>
          <a:xfrm>
            <a:off x="572437" y="184018"/>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US" sz="3200" b="1" dirty="0">
                <a:latin typeface="Century Gothic" panose="020B0502020202020204" pitchFamily="34" charset="0"/>
              </a:rPr>
              <a:t>Three Major components of the ACCIP-platform </a:t>
            </a:r>
            <a:endParaRPr lang="en-GB" sz="2800" b="1" dirty="0">
              <a:latin typeface="Century Gothic" panose="020B0502020202020204" pitchFamily="34" charset="0"/>
            </a:endParaRPr>
          </a:p>
        </p:txBody>
      </p:sp>
    </p:spTree>
    <p:extLst>
      <p:ext uri="{BB962C8B-B14F-4D97-AF65-F5344CB8AC3E}">
        <p14:creationId xmlns:p14="http://schemas.microsoft.com/office/powerpoint/2010/main" val="1222489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1906725" y="2414046"/>
            <a:ext cx="8378550" cy="2339383"/>
          </a:xfrm>
        </p:spPr>
        <p:txBody>
          <a:bodyPr anchor="t" anchorCtr="0">
            <a:normAutofit/>
          </a:bodyPr>
          <a:lstStyle/>
          <a:p>
            <a:r>
              <a:rPr lang="en-US" dirty="0"/>
              <a:t>Policy </a:t>
            </a:r>
            <a:r>
              <a:rPr lang="en-US" dirty="0" err="1"/>
              <a:t>eXchange</a:t>
            </a:r>
            <a:r>
              <a:rPr lang="en-US" dirty="0"/>
              <a:t> and peer Learning platform </a:t>
            </a:r>
            <a:endParaRPr lang="en-US" sz="1800" dirty="0"/>
          </a:p>
        </p:txBody>
      </p:sp>
    </p:spTree>
    <p:extLst>
      <p:ext uri="{BB962C8B-B14F-4D97-AF65-F5344CB8AC3E}">
        <p14:creationId xmlns:p14="http://schemas.microsoft.com/office/powerpoint/2010/main" val="1715738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US" dirty="0"/>
              <a:t>Preparing to launch a peer exchange and e-learning platform for policy makers.  </a:t>
            </a:r>
          </a:p>
          <a:p>
            <a:r>
              <a:rPr lang="en-US" dirty="0"/>
              <a:t>Policy and decision makers are inundated with addressing challenges and developing pragmatic solutions to national challenges as a result of the impact of the pandemic.   This is all happening in real time.  </a:t>
            </a:r>
          </a:p>
          <a:p>
            <a:r>
              <a:rPr lang="en-US" dirty="0"/>
              <a:t>Now more than ever, countries and policy makers need to learn from what has worked and what has not as they strive to address similar problems in their respective settings.  </a:t>
            </a:r>
          </a:p>
          <a:p>
            <a:endParaRPr lang="en-US" dirty="0"/>
          </a:p>
          <a:p>
            <a:pPr marL="0" indent="0">
              <a:buNone/>
            </a:pPr>
            <a:r>
              <a:rPr lang="en-US" b="1" i="1" dirty="0"/>
              <a:t>Objective</a:t>
            </a:r>
            <a:r>
              <a:rPr lang="en-US" dirty="0"/>
              <a:t> :</a:t>
            </a:r>
          </a:p>
          <a:p>
            <a:r>
              <a:rPr lang="en-US" dirty="0"/>
              <a:t>The platform provides a safe haven for such policy and decision makers to come together and exchange solutions, good and promising practices as well as challenges with the aim of strengthening collaboration and learning.  </a:t>
            </a:r>
          </a:p>
          <a:p>
            <a:pPr marL="0" indent="0">
              <a:buNone/>
            </a:pPr>
            <a:r>
              <a:rPr lang="en-US" sz="2900" b="1" i="1" dirty="0"/>
              <a:t>Focus: </a:t>
            </a:r>
            <a:r>
              <a:rPr lang="en-US" dirty="0"/>
              <a:t> </a:t>
            </a:r>
          </a:p>
          <a:p>
            <a:r>
              <a:rPr lang="en-US" dirty="0"/>
              <a:t>This space feeds also from the outcome of the </a:t>
            </a:r>
            <a:r>
              <a:rPr lang="en-US" b="1" dirty="0"/>
              <a:t>AFRICA COVID-19 COMMUNICATION &amp; INFORMATION PLATFORM (ACCIP) </a:t>
            </a:r>
            <a:r>
              <a:rPr lang="en-US" dirty="0"/>
              <a:t>and is focused on converting the analytics towards possible lessons for policy and intervention design at member States level.   </a:t>
            </a:r>
            <a:endParaRPr lang="en-GB" dirty="0"/>
          </a:p>
        </p:txBody>
      </p:sp>
      <p:sp>
        <p:nvSpPr>
          <p:cNvPr id="4" name="Rectângulo arredondado 8">
            <a:extLst/>
          </p:cNvPr>
          <p:cNvSpPr/>
          <p:nvPr/>
        </p:nvSpPr>
        <p:spPr>
          <a:xfrm>
            <a:off x="572437" y="184018"/>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US" sz="3200" b="1" dirty="0">
                <a:latin typeface="Century Gothic" panose="020B0502020202020204" pitchFamily="34" charset="0"/>
              </a:rPr>
              <a:t>Background on the Policy </a:t>
            </a:r>
            <a:r>
              <a:rPr lang="en-US" sz="3200" b="1" dirty="0" err="1">
                <a:latin typeface="Century Gothic" panose="020B0502020202020204" pitchFamily="34" charset="0"/>
              </a:rPr>
              <a:t>eXchange</a:t>
            </a:r>
            <a:r>
              <a:rPr lang="en-US" sz="3200" b="1" dirty="0">
                <a:latin typeface="Century Gothic" panose="020B0502020202020204" pitchFamily="34" charset="0"/>
              </a:rPr>
              <a:t> platform</a:t>
            </a:r>
            <a:endParaRPr lang="en-GB" sz="2800" b="1" dirty="0">
              <a:latin typeface="Century Gothic" panose="020B0502020202020204" pitchFamily="34" charset="0"/>
            </a:endParaRPr>
          </a:p>
        </p:txBody>
      </p:sp>
    </p:spTree>
    <p:extLst>
      <p:ext uri="{BB962C8B-B14F-4D97-AF65-F5344CB8AC3E}">
        <p14:creationId xmlns:p14="http://schemas.microsoft.com/office/powerpoint/2010/main" val="360772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1906725" y="2414046"/>
            <a:ext cx="8378550" cy="2339383"/>
          </a:xfrm>
        </p:spPr>
        <p:txBody>
          <a:bodyPr anchor="t" anchorCtr="0">
            <a:normAutofit/>
          </a:bodyPr>
          <a:lstStyle/>
          <a:p>
            <a:r>
              <a:rPr lang="en-US" dirty="0"/>
              <a:t>The Africa Pandemic Response Exchange Platform  (APREX): </a:t>
            </a:r>
            <a:br>
              <a:rPr lang="en-US" dirty="0"/>
            </a:br>
            <a:endParaRPr lang="en-US" sz="1800" dirty="0"/>
          </a:p>
        </p:txBody>
      </p:sp>
    </p:spTree>
    <p:extLst>
      <p:ext uri="{BB962C8B-B14F-4D97-AF65-F5344CB8AC3E}">
        <p14:creationId xmlns:p14="http://schemas.microsoft.com/office/powerpoint/2010/main" val="2217225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1200" y="1825624"/>
            <a:ext cx="11289600" cy="4641163"/>
          </a:xfrm>
        </p:spPr>
        <p:txBody>
          <a:bodyPr>
            <a:normAutofit fontScale="70000" lnSpcReduction="20000"/>
          </a:bodyPr>
          <a:lstStyle/>
          <a:p>
            <a:pPr marL="0" indent="0">
              <a:buNone/>
            </a:pPr>
            <a:r>
              <a:rPr lang="en-GB" dirty="0" err="1"/>
              <a:t>Afreximbank</a:t>
            </a:r>
            <a:r>
              <a:rPr lang="en-GB" dirty="0"/>
              <a:t> has received requests from African governments to provide them funds to buy Pharma products and PPEs but also expressed their need to be informed of potential suppliers as supplies from most traditional markets have blocked.</a:t>
            </a:r>
          </a:p>
          <a:p>
            <a:pPr marL="0" indent="0">
              <a:buNone/>
            </a:pPr>
            <a:endParaRPr lang="en-GB" dirty="0"/>
          </a:p>
          <a:p>
            <a:pPr marL="0" indent="0">
              <a:buNone/>
            </a:pPr>
            <a:r>
              <a:rPr lang="en-GB" b="1" i="1" dirty="0"/>
              <a:t>Objective: </a:t>
            </a:r>
          </a:p>
          <a:p>
            <a:r>
              <a:rPr lang="en-GB" dirty="0"/>
              <a:t>to respond rapidly to gaps in the supply and policy for critical medical resources needed to combat the COVID-19 pandemic in Africa,  </a:t>
            </a:r>
          </a:p>
          <a:p>
            <a:pPr marL="0" indent="0">
              <a:buNone/>
            </a:pPr>
            <a:r>
              <a:rPr lang="en-GB" sz="2900" b="1" i="1" dirty="0"/>
              <a:t>Focus: </a:t>
            </a:r>
          </a:p>
          <a:p>
            <a:r>
              <a:rPr lang="en-GB" dirty="0"/>
              <a:t>ECA is supporting </a:t>
            </a:r>
            <a:r>
              <a:rPr lang="en-GB" dirty="0" err="1"/>
              <a:t>Afrixembank</a:t>
            </a:r>
            <a:r>
              <a:rPr lang="en-GB" dirty="0"/>
              <a:t> to develop an electronic platform for pooling supply/demand of the Covid-19 related pharmaceuticals and medical supplies such as face masks, personal protective equipment, test kits and ventilation machines. </a:t>
            </a:r>
          </a:p>
          <a:p>
            <a:endParaRPr lang="en-GB" dirty="0"/>
          </a:p>
          <a:p>
            <a:r>
              <a:rPr lang="en-GB" dirty="0"/>
              <a:t>This platform will enable suppliers (top Pharma and POE manufacturers in Africa identified by </a:t>
            </a:r>
            <a:r>
              <a:rPr lang="en-GB" dirty="0" err="1"/>
              <a:t>Afreximbank</a:t>
            </a:r>
            <a:r>
              <a:rPr lang="en-GB" dirty="0"/>
              <a:t>) and buyers (African governments) to trade covid19 products in a more transparency and more timely, reliable, and efficient manner as well as link them to both ends of the value chain i.e. to feed suppliers and feed traders or consumers (buyers).</a:t>
            </a:r>
            <a:endParaRPr lang="en-GB" dirty="0">
              <a:effectLst/>
            </a:endParaRPr>
          </a:p>
        </p:txBody>
      </p:sp>
      <p:sp>
        <p:nvSpPr>
          <p:cNvPr id="4" name="Rectângulo arredondado 8">
            <a:extLst/>
          </p:cNvPr>
          <p:cNvSpPr/>
          <p:nvPr/>
        </p:nvSpPr>
        <p:spPr>
          <a:xfrm>
            <a:off x="572437" y="184018"/>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US" sz="3200" b="1" dirty="0">
                <a:latin typeface="Century Gothic" panose="020B0502020202020204" pitchFamily="34" charset="0"/>
              </a:rPr>
              <a:t>Background on the APREX</a:t>
            </a:r>
            <a:endParaRPr lang="en-GB" sz="2800" b="1" dirty="0">
              <a:latin typeface="Century Gothic" panose="020B0502020202020204" pitchFamily="34" charset="0"/>
            </a:endParaRPr>
          </a:p>
        </p:txBody>
      </p:sp>
    </p:spTree>
    <p:extLst>
      <p:ext uri="{BB962C8B-B14F-4D97-AF65-F5344CB8AC3E}">
        <p14:creationId xmlns:p14="http://schemas.microsoft.com/office/powerpoint/2010/main" val="119650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572437" y="184018"/>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US" sz="3200" b="1" dirty="0">
                <a:latin typeface="Century Gothic" panose="020B0502020202020204" pitchFamily="34" charset="0"/>
              </a:rPr>
              <a:t>Accessing the system- beta version </a:t>
            </a:r>
            <a:endParaRPr lang="en-GB" sz="2800" b="1" dirty="0">
              <a:latin typeface="Century Gothic" panose="020B0502020202020204" pitchFamily="34" charset="0"/>
            </a:endParaRPr>
          </a:p>
        </p:txBody>
      </p:sp>
      <p:pic>
        <p:nvPicPr>
          <p:cNvPr id="6" name="Picture 5"/>
          <p:cNvPicPr>
            <a:picLocks noChangeAspect="1"/>
          </p:cNvPicPr>
          <p:nvPr/>
        </p:nvPicPr>
        <p:blipFill>
          <a:blip r:embed="rId2"/>
          <a:stretch>
            <a:fillRect/>
          </a:stretch>
        </p:blipFill>
        <p:spPr>
          <a:xfrm>
            <a:off x="199932" y="1832857"/>
            <a:ext cx="6317055" cy="342193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Subtitle 2"/>
          <p:cNvSpPr txBox="1">
            <a:spLocks/>
          </p:cNvSpPr>
          <p:nvPr/>
        </p:nvSpPr>
        <p:spPr>
          <a:xfrm>
            <a:off x="645043" y="1216705"/>
            <a:ext cx="11546957" cy="8614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0000"/>
                </a:solidFill>
              </a:rPr>
              <a:t>Go to  </a:t>
            </a:r>
            <a:r>
              <a:rPr lang="en-US" dirty="0">
                <a:hlinkClick r:id="rId3"/>
              </a:rPr>
              <a:t>http://mtkenyahub.org/afriprex/</a:t>
            </a:r>
            <a:endParaRPr lang="en-US" dirty="0"/>
          </a:p>
        </p:txBody>
      </p:sp>
      <p:pic>
        <p:nvPicPr>
          <p:cNvPr id="2" name="Picture 1"/>
          <p:cNvPicPr>
            <a:picLocks noChangeAspect="1"/>
          </p:cNvPicPr>
          <p:nvPr/>
        </p:nvPicPr>
        <p:blipFill>
          <a:blip r:embed="rId4"/>
          <a:stretch>
            <a:fillRect/>
          </a:stretch>
        </p:blipFill>
        <p:spPr>
          <a:xfrm>
            <a:off x="6071876" y="3235746"/>
            <a:ext cx="5802827" cy="3360646"/>
          </a:xfrm>
          <a:prstGeom prst="rect">
            <a:avLst/>
          </a:prstGeom>
        </p:spPr>
      </p:pic>
    </p:spTree>
    <p:extLst>
      <p:ext uri="{BB962C8B-B14F-4D97-AF65-F5344CB8AC3E}">
        <p14:creationId xmlns:p14="http://schemas.microsoft.com/office/powerpoint/2010/main" val="3706794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template_draft1.potx" id="{0D274ACF-8D4A-453D-A25B-3DBB25885750}" vid="{1F8BE44F-0E16-4C5E-86E6-430D62A7C5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SLT_Retreat_Presentation_template_draft1</Template>
  <TotalTime>2988</TotalTime>
  <Words>574</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Lato</vt:lpstr>
      <vt:lpstr>MS PGothic</vt:lpstr>
      <vt:lpstr>Arial</vt:lpstr>
      <vt:lpstr>Calibri</vt:lpstr>
      <vt:lpstr>Calibri Light</vt:lpstr>
      <vt:lpstr>Century Gothic</vt:lpstr>
      <vt:lpstr>Lucida Sans</vt:lpstr>
      <vt:lpstr>Office Theme</vt:lpstr>
      <vt:lpstr>Efforts in Supporting member States with technology in combating the impacts of the pandemic  </vt:lpstr>
      <vt:lpstr>AFRICA COVID-19 COMMUNICATION &amp; INFORMATION PLATFORM (ACCIP). </vt:lpstr>
      <vt:lpstr>PowerPoint Presentation</vt:lpstr>
      <vt:lpstr>PowerPoint Presentation</vt:lpstr>
      <vt:lpstr>Policy eXchange and peer Learning platform </vt:lpstr>
      <vt:lpstr>PowerPoint Presentation</vt:lpstr>
      <vt:lpstr>The Africa Pandemic Response Exchange Platform  (APREX):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Sub-programme  Name of presenter Title, Division Economic Commission for Africa</dc:title>
  <dc:creator>Afework Temtime</dc:creator>
  <cp:lastModifiedBy>Oliver Chinganya</cp:lastModifiedBy>
  <cp:revision>126</cp:revision>
  <cp:lastPrinted>2019-10-02T12:04:03Z</cp:lastPrinted>
  <dcterms:created xsi:type="dcterms:W3CDTF">2019-10-02T09:05:20Z</dcterms:created>
  <dcterms:modified xsi:type="dcterms:W3CDTF">2020-05-17T07:14:32Z</dcterms:modified>
</cp:coreProperties>
</file>