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336" r:id="rId3"/>
    <p:sldId id="340" r:id="rId4"/>
    <p:sldId id="338" r:id="rId5"/>
    <p:sldId id="339" r:id="rId6"/>
    <p:sldId id="347" r:id="rId7"/>
    <p:sldId id="348" r:id="rId8"/>
    <p:sldId id="274" r:id="rId9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MS PGothic" panose="020B0600070205080204" pitchFamily="34" charset="-128"/>
        <a:cs typeface="+mn-cs"/>
        <a:sym typeface="Calibri" panose="020F050202020403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MS PGothic" panose="020B0600070205080204" pitchFamily="34" charset="-128"/>
        <a:cs typeface="+mn-cs"/>
        <a:sym typeface="Calibri" panose="020F050202020403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MS PGothic" panose="020B0600070205080204" pitchFamily="34" charset="-128"/>
        <a:cs typeface="+mn-cs"/>
        <a:sym typeface="Calibri" panose="020F050202020403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MS PGothic" panose="020B0600070205080204" pitchFamily="34" charset="-128"/>
        <a:cs typeface="+mn-cs"/>
        <a:sym typeface="Calibri" panose="020F050202020403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MS PGothic" panose="020B0600070205080204" pitchFamily="34" charset="-128"/>
        <a:cs typeface="+mn-cs"/>
        <a:sym typeface="Calibri" panose="020F0502020204030204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MS PGothic" panose="020B0600070205080204" pitchFamily="34" charset="-128"/>
        <a:cs typeface="+mn-cs"/>
        <a:sym typeface="Calibri" panose="020F0502020204030204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MS PGothic" panose="020B0600070205080204" pitchFamily="34" charset="-128"/>
        <a:cs typeface="+mn-cs"/>
        <a:sym typeface="Calibri" panose="020F0502020204030204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MS PGothic" panose="020B0600070205080204" pitchFamily="34" charset="-128"/>
        <a:cs typeface="+mn-cs"/>
        <a:sym typeface="Calibri" panose="020F0502020204030204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MS PGothic" panose="020B0600070205080204" pitchFamily="34" charset="-128"/>
        <a:cs typeface="+mn-cs"/>
        <a:sym typeface="Calibri" panose="020F050202020403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 Conrad" initials="" lastIdx="4" clrIdx="0"/>
  <p:cmAuthor id="2" name="Raquel Frederick" initials="RF" lastIdx="4" clrIdx="1"/>
  <p:cmAuthor id="3" name="Andrew Mold" initials="AM [2]" lastIdx="1" clrIdx="2"/>
  <p:cmAuthor id="4" name="Vera Songwe" initials="VS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3" autoAdjust="0"/>
    <p:restoredTop sz="95401" autoAdjust="0"/>
  </p:normalViewPr>
  <p:slideViewPr>
    <p:cSldViewPr>
      <p:cViewPr varScale="1">
        <p:scale>
          <a:sx n="52" d="100"/>
          <a:sy n="52" d="100"/>
        </p:scale>
        <p:origin x="1358" y="43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16" d="100"/>
        <a:sy n="11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8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742" cy="465138"/>
          </a:xfrm>
          <a:prstGeom prst="rect">
            <a:avLst/>
          </a:prstGeom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Calibri" panose="020F050202020403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048719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513" y="0"/>
            <a:ext cx="2982742" cy="465138"/>
          </a:xfrm>
          <a:prstGeom prst="rect">
            <a:avLst/>
          </a:prstGeom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D635ED-C59C-4CE9-84E3-36DADAD8FA40}" type="datetimeFigureOut">
              <a:rPr lang="en-US"/>
              <a:t>6/19/2020</a:t>
            </a:fld>
            <a:endParaRPr lang="en-US" dirty="0"/>
          </a:p>
        </p:txBody>
      </p:sp>
      <p:sp>
        <p:nvSpPr>
          <p:cNvPr id="1048720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1264"/>
            <a:ext cx="2982742" cy="465137"/>
          </a:xfrm>
          <a:prstGeom prst="rect">
            <a:avLst/>
          </a:prstGeom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Calibri" panose="020F050202020403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048721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513" y="8831264"/>
            <a:ext cx="2982742" cy="465137"/>
          </a:xfrm>
          <a:prstGeom prst="rect">
            <a:avLst/>
          </a:prstGeom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2BD3BAB-CA50-45AC-AF63-84676ED7AF90}" type="slidenum">
              <a:rPr lang="en-US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17600" y="698500"/>
            <a:ext cx="4646613" cy="3486150"/>
          </a:xfrm>
          <a:prstGeom prst="rect">
            <a:avLst/>
          </a:prstGeom>
          <a:noFill/>
          <a:ln>
            <a:noFill/>
          </a:ln>
        </p:spPr>
      </p:sp>
      <p:sp>
        <p:nvSpPr>
          <p:cNvPr id="1048717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17887" y="4416426"/>
            <a:ext cx="5046040" cy="418147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pitchFamily="2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pitchFamily="2"/>
              </a:rPr>
              <a:t>Second level</a:t>
            </a:r>
          </a:p>
          <a:p>
            <a:pPr lvl="2"/>
            <a:r>
              <a:rPr lang="en-US" noProof="0">
                <a:sym typeface="Helvetica Neue" pitchFamily="2"/>
              </a:rPr>
              <a:t>Third level</a:t>
            </a:r>
          </a:p>
          <a:p>
            <a:pPr lvl="3"/>
            <a:r>
              <a:rPr lang="en-US" noProof="0">
                <a:sym typeface="Helvetica Neue" pitchFamily="2"/>
              </a:rPr>
              <a:t>Fourth level</a:t>
            </a:r>
          </a:p>
          <a:p>
            <a:pPr lvl="4"/>
            <a:r>
              <a:rPr lang="en-US" noProof="0">
                <a:sym typeface="Helvetica Neue" pitchFamily="2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 Neue" pitchFamily="2"/>
        <a:ea typeface="MS PGothic" panose="020B0600070205080204" pitchFamily="34" charset="-128"/>
        <a:cs typeface="Helvetica Neue" pitchFamily="2"/>
        <a:sym typeface="Helvetica Neue" charset="0"/>
      </a:defRPr>
    </a:lvl1pPr>
    <a:lvl2pPr indent="2286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 Neue" pitchFamily="2"/>
        <a:ea typeface="Helvetica Neue" pitchFamily="2"/>
        <a:cs typeface="Helvetica Neue" pitchFamily="2"/>
        <a:sym typeface="Helvetica Neue" charset="0"/>
      </a:defRPr>
    </a:lvl2pPr>
    <a:lvl3pPr indent="4572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 Neue" pitchFamily="2"/>
        <a:ea typeface="Helvetica Neue" pitchFamily="2"/>
        <a:cs typeface="Helvetica Neue" pitchFamily="2"/>
        <a:sym typeface="Helvetica Neue" charset="0"/>
      </a:defRPr>
    </a:lvl3pPr>
    <a:lvl4pPr indent="6858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 Neue" pitchFamily="2"/>
        <a:ea typeface="Helvetica Neue" pitchFamily="2"/>
        <a:cs typeface="Helvetica Neue" pitchFamily="2"/>
        <a:sym typeface="Helvetica Neue" charset="0"/>
      </a:defRPr>
    </a:lvl4pPr>
    <a:lvl5pPr indent="9144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 Neue" pitchFamily="2"/>
        <a:ea typeface="Helvetica Neue" pitchFamily="2"/>
        <a:cs typeface="Helvetica Neue" pitchFamily="2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Lesotho no cases yet; South Africa 91% of positive cases, +</a:t>
            </a:r>
            <a:r>
              <a:rPr lang="en-GB" dirty="0" err="1">
                <a:latin typeface="+mn-lt"/>
              </a:rPr>
              <a:t>ve</a:t>
            </a:r>
            <a:r>
              <a:rPr lang="en-GB" dirty="0">
                <a:latin typeface="+mn-lt"/>
              </a:rPr>
              <a:t> 2.4%, 42% recovery, death rate 2%, recovery highest in Mauritius @96%, lowest in </a:t>
            </a:r>
            <a:r>
              <a:rPr lang="en-GB" dirty="0" err="1">
                <a:latin typeface="+mn-lt"/>
              </a:rPr>
              <a:t>Eswatini</a:t>
            </a:r>
            <a:r>
              <a:rPr lang="en-GB" dirty="0">
                <a:latin typeface="+mn-lt"/>
              </a:rPr>
              <a:t> @ 16%, Zambia 441, 338 tests, 174 positive</a:t>
            </a:r>
          </a:p>
        </p:txBody>
      </p:sp>
    </p:spTree>
    <p:extLst>
      <p:ext uri="{BB962C8B-B14F-4D97-AF65-F5344CB8AC3E}">
        <p14:creationId xmlns:p14="http://schemas.microsoft.com/office/powerpoint/2010/main" val="1918451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Fiscal stimulus – ZMW10 billion in Zambia, ZM$18 billion in Zimbabwe, BWP2 billion Pandemic Relief Fund in Botswana, Government Loan guarantee BWP1 billion </a:t>
            </a:r>
          </a:p>
        </p:txBody>
      </p:sp>
    </p:spTree>
    <p:extLst>
      <p:ext uri="{BB962C8B-B14F-4D97-AF65-F5344CB8AC3E}">
        <p14:creationId xmlns:p14="http://schemas.microsoft.com/office/powerpoint/2010/main" val="3276470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8029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9103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755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949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1048680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PT"/>
              <a:t>Faça clique para editar o estilo</a:t>
            </a:r>
            <a:endParaRPr lang="en-GB"/>
          </a:p>
        </p:txBody>
      </p:sp>
      <p:sp>
        <p:nvSpPr>
          <p:cNvPr id="1048681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044DB-1C9A-478B-AA8F-1D3FE7D063E3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1048714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1048715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70C47-831F-48D2-90DC-81A145A53879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Título Vertical 1"/>
          <p:cNvSpPr>
            <a:spLocks noGrp="1"/>
          </p:cNvSpPr>
          <p:nvPr>
            <p:ph type="title" orient="vert"/>
          </p:nvPr>
        </p:nvSpPr>
        <p:spPr>
          <a:xfrm>
            <a:off x="6642100" y="341313"/>
            <a:ext cx="2070100" cy="5761037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1048690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30213" y="341313"/>
            <a:ext cx="6059487" cy="5761037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1048691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3E201-1F83-4BC4-99C3-56835B35C02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2832100"/>
          </a:xfrm>
          <a:prstGeom prst="rect">
            <a:avLst/>
          </a:prstGeom>
        </p:spPr>
      </p:pic>
      <p:sp>
        <p:nvSpPr>
          <p:cNvPr id="1048579" name="Title 1"/>
          <p:cNvSpPr>
            <a:spLocks noGrp="1"/>
          </p:cNvSpPr>
          <p:nvPr>
            <p:ph type="title"/>
          </p:nvPr>
        </p:nvSpPr>
        <p:spPr>
          <a:xfrm>
            <a:off x="382725" y="2334218"/>
            <a:ext cx="8378550" cy="1366582"/>
          </a:xfrm>
        </p:spPr>
        <p:txBody>
          <a:bodyPr>
            <a:normAutofit/>
          </a:bodyPr>
          <a:lstStyle>
            <a:lvl1pPr algn="ctr">
              <a:defRPr sz="3200" b="1" i="0" baseline="0">
                <a:latin typeface="Lucida Sans" panose="020B0602030504020204" pitchFamily="34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097153" name="Picture 7"/>
          <p:cNvPicPr>
            <a:picLocks noChangeAspect="1"/>
          </p:cNvPicPr>
          <p:nvPr userDrawn="1"/>
        </p:nvPicPr>
        <p:blipFill rotWithShape="1">
          <a:blip r:embed="rId3"/>
          <a:srcRect b="8520"/>
          <a:stretch>
            <a:fillRect/>
          </a:stretch>
        </p:blipFill>
        <p:spPr>
          <a:xfrm>
            <a:off x="533925" y="5222367"/>
            <a:ext cx="1979213" cy="1250433"/>
          </a:xfrm>
          <a:prstGeom prst="rect">
            <a:avLst/>
          </a:prstGeom>
        </p:spPr>
      </p:pic>
      <p:pic>
        <p:nvPicPr>
          <p:cNvPr id="2097154" name="Picture 9" descr="A close up of a logo  Description automatically generated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7125" y="433950"/>
            <a:ext cx="3282075" cy="3787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Content Placeholder 2"/>
          <p:cNvSpPr>
            <a:spLocks noGrp="1"/>
          </p:cNvSpPr>
          <p:nvPr>
            <p:ph idx="1"/>
          </p:nvPr>
        </p:nvSpPr>
        <p:spPr>
          <a:xfrm>
            <a:off x="338400" y="1825625"/>
            <a:ext cx="8467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2097155" name="Content Placeholder 4"/>
          <p:cNvPicPr>
            <a:picLocks noChangeAspect="1"/>
          </p:cNvPicPr>
          <p:nvPr userDrawn="1"/>
        </p:nvPicPr>
        <p:blipFill rotWithShape="1">
          <a:blip r:embed="rId2"/>
          <a:srcRect t="94676"/>
          <a:stretch>
            <a:fillRect/>
          </a:stretch>
        </p:blipFill>
        <p:spPr>
          <a:xfrm>
            <a:off x="0" y="6492873"/>
            <a:ext cx="9144000" cy="3651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1048705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1048706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6AEDE-7669-4DFB-9AEC-9FCBA194745F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1048694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1048695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B108D-415C-4793-8A62-49AA98488A54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1048701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57638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1048702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57638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1048703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A6FB5-2EF3-4857-B9A1-9D33C91777DE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1048684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1048685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1048686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1048687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1048688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45866-F6EF-4E43-9728-134FF8E2E337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1048708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4D615-A595-4F8C-B915-F22E3FF88781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8BDA4-F0B6-4F7A-A091-BE01F09E6D3C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1048697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1048698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1048699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71DA9-A6B9-4B3D-B544-CF26C6928829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9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1048710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>
              <a:sym typeface="Calibri" pitchFamily="34" charset="0"/>
            </a:endParaRPr>
          </a:p>
        </p:txBody>
      </p:sp>
      <p:sp>
        <p:nvSpPr>
          <p:cNvPr id="1048711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1048712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2FE6F-2273-44F9-9B31-15B4F527355C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ectangle 5"/>
          <p:cNvSpPr>
            <a:spLocks noGrp="1"/>
          </p:cNvSpPr>
          <p:nvPr>
            <p:ph type="body" idx="1"/>
          </p:nvPr>
        </p:nvSpPr>
        <p:spPr bwMode="auto">
          <a:xfrm>
            <a:off x="457200" y="157638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Calibri" panose="020F0502020204030204" pitchFamily="34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Calibri" panose="020F0502020204030204" pitchFamily="34" charset="0"/>
              </a:rPr>
              <a:t>Second level</a:t>
            </a:r>
          </a:p>
          <a:p>
            <a:pPr lvl="2"/>
            <a:r>
              <a:rPr lang="en-US" altLang="en-US">
                <a:sym typeface="Calibri" panose="020F0502020204030204" pitchFamily="34" charset="0"/>
              </a:rPr>
              <a:t>Third level</a:t>
            </a:r>
          </a:p>
          <a:p>
            <a:pPr lvl="3"/>
            <a:r>
              <a:rPr lang="en-US" altLang="en-US">
                <a:sym typeface="Calibri" panose="020F0502020204030204" pitchFamily="34" charset="0"/>
              </a:rPr>
              <a:t>Fourth level</a:t>
            </a:r>
          </a:p>
          <a:p>
            <a:pPr lvl="4"/>
            <a:r>
              <a:rPr lang="en-US" altLang="en-US">
                <a:sym typeface="Calibri" panose="020F0502020204030204" pitchFamily="34" charset="0"/>
              </a:rPr>
              <a:t>Fifth level</a:t>
            </a:r>
          </a:p>
        </p:txBody>
      </p:sp>
      <p:sp>
        <p:nvSpPr>
          <p:cNvPr id="1048577" name="Rectangle 4"/>
          <p:cNvSpPr>
            <a:spLocks noGrp="1"/>
          </p:cNvSpPr>
          <p:nvPr>
            <p:ph type="title"/>
          </p:nvPr>
        </p:nvSpPr>
        <p:spPr bwMode="auto">
          <a:xfrm>
            <a:off x="430213" y="341313"/>
            <a:ext cx="8281987" cy="13716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Lucida Sans" panose="020B0602040502020204" pitchFamily="34" charset="0"/>
              </a:rPr>
              <a:t>Click to edit Master title style</a:t>
            </a:r>
          </a:p>
        </p:txBody>
      </p:sp>
      <p:sp>
        <p:nvSpPr>
          <p:cNvPr id="1048578" name="Rectangle 6"/>
          <p:cNvSpPr>
            <a:spLocks noGrp="1"/>
          </p:cNvSpPr>
          <p:nvPr>
            <p:ph type="sldNum" sz="quarter" idx="2"/>
          </p:nvPr>
        </p:nvSpPr>
        <p:spPr bwMode="auto">
          <a:xfrm>
            <a:off x="8418513" y="6376988"/>
            <a:ext cx="268287" cy="27940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defRPr>
                <a:solidFill>
                  <a:srgbClr val="888888"/>
                </a:solidFill>
                <a:latin typeface="Helvetica" panose="020B0604020202020204" pitchFamily="34" charset="0"/>
                <a:sym typeface="Helvetica" panose="020B0604020202020204" pitchFamily="34" charset="0"/>
              </a:defRPr>
            </a:lvl1pPr>
          </a:lstStyle>
          <a:p>
            <a:fld id="{7377FABE-4B21-4525-A92A-87DB55290FF1}" type="slidenum">
              <a:rPr lang="en-US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+mj-lt"/>
          <a:ea typeface="MS PGothic" panose="020B0600070205080204" pitchFamily="34" charset="-128"/>
          <a:cs typeface="+mj-cs"/>
          <a:sym typeface="Lucida Sans" panose="020B06020405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MS PGothic" panose="020B0600070205080204" pitchFamily="34" charset="-128"/>
          <a:cs typeface="Lucida Sans" pitchFamily="34" charset="0"/>
          <a:sym typeface="Lucida Sans" panose="020B06020405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MS PGothic" panose="020B0600070205080204" pitchFamily="34" charset="-128"/>
          <a:cs typeface="Lucida Sans" pitchFamily="34" charset="0"/>
          <a:sym typeface="Lucida Sans" panose="020B06020405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MS PGothic" panose="020B0600070205080204" pitchFamily="34" charset="-128"/>
          <a:cs typeface="Lucida Sans" pitchFamily="34" charset="0"/>
          <a:sym typeface="Lucida Sans" panose="020B06020405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MS PGothic" panose="020B0600070205080204" pitchFamily="34" charset="-128"/>
          <a:cs typeface="Lucida Sans" pitchFamily="34" charset="0"/>
          <a:sym typeface="Lucida Sans" panose="020B0602040502020204" pitchFamily="34" charset="0"/>
        </a:defRPr>
      </a:lvl5pPr>
      <a:lvl6pPr marL="457200" algn="l" rtl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Lucida Sans" pitchFamily="34" charset="0"/>
          <a:cs typeface="Lucida Sans" pitchFamily="34" charset="0"/>
          <a:sym typeface="Lucida Sans" pitchFamily="34" charset="0"/>
        </a:defRPr>
      </a:lvl6pPr>
      <a:lvl7pPr marL="914400" algn="l" rtl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Lucida Sans" pitchFamily="34" charset="0"/>
          <a:cs typeface="Lucida Sans" pitchFamily="34" charset="0"/>
          <a:sym typeface="Lucida Sans" pitchFamily="34" charset="0"/>
        </a:defRPr>
      </a:lvl7pPr>
      <a:lvl8pPr marL="1371600" algn="l" rtl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Lucida Sans" pitchFamily="34" charset="0"/>
          <a:cs typeface="Lucida Sans" pitchFamily="34" charset="0"/>
          <a:sym typeface="Lucida Sans" pitchFamily="34" charset="0"/>
        </a:defRPr>
      </a:lvl8pPr>
      <a:lvl9pPr marL="1828800" algn="l" rtl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Lucida Sans" pitchFamily="34" charset="0"/>
          <a:cs typeface="Lucida Sans" pitchFamily="34" charset="0"/>
          <a:sym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457200" indent="1828800" algn="l" rtl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6pPr>
      <a:lvl7pPr marL="914400" indent="1828800" algn="l" rtl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7pPr>
      <a:lvl8pPr marL="1371600" indent="1828800" algn="l" rtl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8pPr>
      <a:lvl9pPr marL="1828800" indent="1828800" algn="l" rtl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0" name="Title 1"/>
          <p:cNvSpPr txBox="1"/>
          <p:nvPr/>
        </p:nvSpPr>
        <p:spPr>
          <a:xfrm>
            <a:off x="6012160" y="5805264"/>
            <a:ext cx="3131840" cy="68481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 baseline="0">
                <a:solidFill>
                  <a:schemeClr val="tx1"/>
                </a:solidFill>
                <a:latin typeface="Lucida Sans" panose="020B0602030504020204" pitchFamily="34" charset="77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17 May, 2020</a:t>
            </a:r>
          </a:p>
          <a:p>
            <a:pPr algn="l"/>
            <a:r>
              <a:rPr lang="en-US" sz="1800" dirty="0"/>
              <a:t>Lusaka, Zambia</a:t>
            </a:r>
          </a:p>
        </p:txBody>
      </p:sp>
      <p:sp>
        <p:nvSpPr>
          <p:cNvPr id="1048581" name="Title 1"/>
          <p:cNvSpPr txBox="1"/>
          <p:nvPr/>
        </p:nvSpPr>
        <p:spPr bwMode="auto">
          <a:xfrm>
            <a:off x="528728" y="4468644"/>
            <a:ext cx="8378550" cy="86409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FFFFFF"/>
                </a:solidFill>
                <a:latin typeface="Lucida Sans" panose="020B0602030504020204" pitchFamily="34" charset="77"/>
                <a:ea typeface="+mj-ea"/>
                <a:cs typeface="+mj-cs"/>
                <a:sym typeface="Lucida Sans" panose="020B0602030504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Lucida Sans" pitchFamily="34" charset="0"/>
                <a:cs typeface="Lucida Sans" pitchFamily="34" charset="0"/>
                <a:sym typeface="Lucida Sans" panose="020B0602030504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Lucida Sans" pitchFamily="34" charset="0"/>
                <a:cs typeface="Lucida Sans" pitchFamily="34" charset="0"/>
                <a:sym typeface="Lucida Sans" panose="020B0602030504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Lucida Sans" pitchFamily="34" charset="0"/>
                <a:cs typeface="Lucida Sans" pitchFamily="34" charset="0"/>
                <a:sym typeface="Lucida Sans" panose="020B0602030504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Lucida Sans" pitchFamily="34" charset="0"/>
                <a:cs typeface="Lucida Sans" pitchFamily="34" charset="0"/>
                <a:sym typeface="Lucida Sans" panose="020B0602030504020204" pitchFamily="34" charset="0"/>
              </a:defRPr>
            </a:lvl5pPr>
            <a:lvl6pPr marL="457200" algn="l" rtl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Lucida Sans" pitchFamily="34" charset="0"/>
                <a:cs typeface="Lucida Sans" pitchFamily="34" charset="0"/>
                <a:sym typeface="Lucida Sans" pitchFamily="34" charset="0"/>
              </a:defRPr>
            </a:lvl6pPr>
            <a:lvl7pPr marL="914400" algn="l" rtl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Lucida Sans" pitchFamily="34" charset="0"/>
                <a:cs typeface="Lucida Sans" pitchFamily="34" charset="0"/>
                <a:sym typeface="Lucida Sans" pitchFamily="34" charset="0"/>
              </a:defRPr>
            </a:lvl7pPr>
            <a:lvl8pPr marL="1371600" algn="l" rtl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Lucida Sans" pitchFamily="34" charset="0"/>
                <a:cs typeface="Lucida Sans" pitchFamily="34" charset="0"/>
                <a:sym typeface="Lucida Sans" pitchFamily="34" charset="0"/>
              </a:defRPr>
            </a:lvl8pPr>
            <a:lvl9pPr marL="1828800" algn="l" rtl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Lucida Sans" pitchFamily="34" charset="0"/>
                <a:cs typeface="Lucida Sans" pitchFamily="34" charset="0"/>
                <a:sym typeface="Lucida Sans" pitchFamily="34" charset="0"/>
              </a:defRPr>
            </a:lvl9pPr>
          </a:lstStyle>
          <a:p>
            <a:r>
              <a:rPr lang="en-US" sz="1800" kern="0" dirty="0">
                <a:solidFill>
                  <a:schemeClr val="tx1"/>
                </a:solidFill>
              </a:rPr>
              <a:t>Economic Commission for Africa</a:t>
            </a:r>
          </a:p>
          <a:p>
            <a:r>
              <a:rPr lang="en-US" sz="1800" kern="0" dirty="0">
                <a:solidFill>
                  <a:schemeClr val="tx1"/>
                </a:solidFill>
              </a:rPr>
              <a:t>Sub regional Office for Southern Africa</a:t>
            </a:r>
          </a:p>
        </p:txBody>
      </p:sp>
      <p:sp>
        <p:nvSpPr>
          <p:cNvPr id="1048582" name="Title 1"/>
          <p:cNvSpPr txBox="1"/>
          <p:nvPr/>
        </p:nvSpPr>
        <p:spPr bwMode="auto">
          <a:xfrm>
            <a:off x="266318" y="3068961"/>
            <a:ext cx="8640960" cy="57606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FFFFFF"/>
                </a:solidFill>
                <a:latin typeface="Lucida Sans" panose="020B0602030504020204" pitchFamily="34" charset="77"/>
                <a:ea typeface="+mj-ea"/>
                <a:cs typeface="+mj-cs"/>
                <a:sym typeface="Lucida Sans" panose="020B0602030504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Lucida Sans" pitchFamily="34" charset="0"/>
                <a:cs typeface="Lucida Sans" pitchFamily="34" charset="0"/>
                <a:sym typeface="Lucida Sans" panose="020B0602030504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Lucida Sans" pitchFamily="34" charset="0"/>
                <a:cs typeface="Lucida Sans" pitchFamily="34" charset="0"/>
                <a:sym typeface="Lucida Sans" panose="020B0602030504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Lucida Sans" pitchFamily="34" charset="0"/>
                <a:cs typeface="Lucida Sans" pitchFamily="34" charset="0"/>
                <a:sym typeface="Lucida Sans" panose="020B0602030504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Lucida Sans" pitchFamily="34" charset="0"/>
                <a:cs typeface="Lucida Sans" pitchFamily="34" charset="0"/>
                <a:sym typeface="Lucida Sans" panose="020B0602030504020204" pitchFamily="34" charset="0"/>
              </a:defRPr>
            </a:lvl5pPr>
            <a:lvl6pPr marL="457200" algn="l" rtl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Lucida Sans" pitchFamily="34" charset="0"/>
                <a:cs typeface="Lucida Sans" pitchFamily="34" charset="0"/>
                <a:sym typeface="Lucida Sans" pitchFamily="34" charset="0"/>
              </a:defRPr>
            </a:lvl6pPr>
            <a:lvl7pPr marL="914400" algn="l" rtl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Lucida Sans" pitchFamily="34" charset="0"/>
                <a:cs typeface="Lucida Sans" pitchFamily="34" charset="0"/>
                <a:sym typeface="Lucida Sans" pitchFamily="34" charset="0"/>
              </a:defRPr>
            </a:lvl7pPr>
            <a:lvl8pPr marL="1371600" algn="l" rtl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Lucida Sans" pitchFamily="34" charset="0"/>
                <a:cs typeface="Lucida Sans" pitchFamily="34" charset="0"/>
                <a:sym typeface="Lucida Sans" pitchFamily="34" charset="0"/>
              </a:defRPr>
            </a:lvl8pPr>
            <a:lvl9pPr marL="1828800" algn="l" rtl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Lucida Sans" pitchFamily="34" charset="0"/>
                <a:cs typeface="Lucida Sans" pitchFamily="34" charset="0"/>
                <a:sym typeface="Lucida Sans" pitchFamily="34" charset="0"/>
              </a:defRPr>
            </a:lvl9pPr>
          </a:lstStyle>
          <a:p>
            <a:r>
              <a:rPr lang="en-US" sz="2400" kern="0" dirty="0">
                <a:solidFill>
                  <a:schemeClr val="tx1"/>
                </a:solidFill>
              </a:rPr>
              <a:t>COVID-19 impacts and responses in Southern Africa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0" y="92638"/>
            <a:ext cx="9144000" cy="54483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marL="357188" algn="ctr">
              <a:defRPr/>
            </a:pPr>
            <a:r>
              <a:rPr lang="en-US" sz="2000" b="1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COVID-19 Tests, Infections, Deaths &amp; Recoveries in Southern Africa</a:t>
            </a:r>
            <a:endParaRPr lang="en-US" b="1" dirty="0">
              <a:solidFill>
                <a:schemeClr val="bg1"/>
              </a:solidFill>
              <a:latin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1F927A2-399E-4D32-83AE-8E24B5EB55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362087"/>
              </p:ext>
            </p:extLst>
          </p:nvPr>
        </p:nvGraphicFramePr>
        <p:xfrm>
          <a:off x="0" y="764363"/>
          <a:ext cx="9143998" cy="5399159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1811729">
                  <a:extLst>
                    <a:ext uri="{9D8B030D-6E8A-4147-A177-3AD203B41FA5}">
                      <a16:colId xmlns:a16="http://schemas.microsoft.com/office/drawing/2014/main" val="4110433816"/>
                    </a:ext>
                  </a:extLst>
                </a:gridCol>
                <a:gridCol w="2094932">
                  <a:extLst>
                    <a:ext uri="{9D8B030D-6E8A-4147-A177-3AD203B41FA5}">
                      <a16:colId xmlns:a16="http://schemas.microsoft.com/office/drawing/2014/main" val="713024890"/>
                    </a:ext>
                  </a:extLst>
                </a:gridCol>
                <a:gridCol w="1745779">
                  <a:extLst>
                    <a:ext uri="{9D8B030D-6E8A-4147-A177-3AD203B41FA5}">
                      <a16:colId xmlns:a16="http://schemas.microsoft.com/office/drawing/2014/main" val="1639533570"/>
                    </a:ext>
                  </a:extLst>
                </a:gridCol>
                <a:gridCol w="1745779">
                  <a:extLst>
                    <a:ext uri="{9D8B030D-6E8A-4147-A177-3AD203B41FA5}">
                      <a16:colId xmlns:a16="http://schemas.microsoft.com/office/drawing/2014/main" val="1481408075"/>
                    </a:ext>
                  </a:extLst>
                </a:gridCol>
                <a:gridCol w="1745779">
                  <a:extLst>
                    <a:ext uri="{9D8B030D-6E8A-4147-A177-3AD203B41FA5}">
                      <a16:colId xmlns:a16="http://schemas.microsoft.com/office/drawing/2014/main" val="2705365215"/>
                    </a:ext>
                  </a:extLst>
                </a:gridCol>
              </a:tblGrid>
              <a:tr h="8230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COUNTRY</a:t>
                      </a:r>
                      <a:endParaRPr lang="en-US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POSITIVE CASES (CUMULATIVE)</a:t>
                      </a:r>
                      <a:endParaRPr lang="en-US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RECOVERIES</a:t>
                      </a:r>
                      <a:endParaRPr lang="en-US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DEATHS</a:t>
                      </a:r>
                      <a:endParaRPr lang="en-US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 TESTS</a:t>
                      </a:r>
                      <a:endParaRPr lang="en-US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7223837"/>
                  </a:ext>
                </a:extLst>
              </a:tr>
              <a:tr h="38109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Angola </a:t>
                      </a:r>
                      <a:endParaRPr lang="en-US" sz="1600" dirty="0"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17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6353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3394383"/>
                  </a:ext>
                </a:extLst>
              </a:tr>
              <a:tr h="38109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Botswana</a:t>
                      </a:r>
                      <a:endParaRPr lang="en-US" sz="1600" dirty="0"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17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11945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4673645"/>
                  </a:ext>
                </a:extLst>
              </a:tr>
              <a:tr h="39969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Eswatini</a:t>
                      </a:r>
                      <a:endParaRPr lang="en-US" sz="1600" dirty="0"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202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unavailable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8428533"/>
                  </a:ext>
                </a:extLst>
              </a:tr>
              <a:tr h="38109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Lesotho</a:t>
                      </a:r>
                      <a:endParaRPr lang="en-US" sz="1600" dirty="0"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unavailable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3257326"/>
                  </a:ext>
                </a:extLst>
              </a:tr>
              <a:tr h="38109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Malawi</a:t>
                      </a:r>
                      <a:endParaRPr lang="en-US" sz="1600" dirty="0"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24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1762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847217"/>
                  </a:ext>
                </a:extLst>
              </a:tr>
              <a:tr h="38109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Mauritius</a:t>
                      </a:r>
                      <a:endParaRPr lang="en-US" sz="1600" dirty="0"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332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86887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0090906"/>
                  </a:ext>
                </a:extLst>
              </a:tr>
              <a:tr h="38747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Mozambique</a:t>
                      </a:r>
                      <a:endParaRPr lang="en-US" sz="1600" dirty="0"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137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6011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1022067"/>
                  </a:ext>
                </a:extLst>
              </a:tr>
              <a:tr h="3801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Namibia</a:t>
                      </a:r>
                      <a:endParaRPr lang="en-US" sz="1600" dirty="0"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2381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1412348"/>
                  </a:ext>
                </a:extLst>
              </a:tr>
              <a:tr h="38109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South Africa</a:t>
                      </a:r>
                      <a:endParaRPr lang="en-US" sz="1600" dirty="0"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14355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6478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439559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250331"/>
                  </a:ext>
                </a:extLst>
              </a:tr>
              <a:tr h="46928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Zambia</a:t>
                      </a:r>
                      <a:endParaRPr lang="en-US" sz="1600" dirty="0"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753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188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17354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5987071"/>
                  </a:ext>
                </a:extLst>
              </a:tr>
              <a:tr h="38109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Zimbabwe</a:t>
                      </a:r>
                      <a:endParaRPr lang="en-US" sz="1600" dirty="0"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27059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6727351"/>
                  </a:ext>
                </a:extLst>
              </a:tr>
              <a:tr h="2718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SRO-SA</a:t>
                      </a:r>
                      <a:endParaRPr lang="en-US" sz="1600" dirty="0"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15977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7192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290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  599311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0069747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C5183658-EFAF-46E0-9CB4-EC882FEA77CF}"/>
              </a:ext>
            </a:extLst>
          </p:cNvPr>
          <p:cNvSpPr txBox="1">
            <a:spLocks/>
          </p:cNvSpPr>
          <p:nvPr/>
        </p:nvSpPr>
        <p:spPr>
          <a:xfrm>
            <a:off x="120992" y="6237312"/>
            <a:ext cx="8987511" cy="28803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+mj-lt"/>
                <a:ea typeface="MS PGothic" panose="020B0600070205080204" pitchFamily="34" charset="-128"/>
                <a:cs typeface="+mj-cs"/>
                <a:sym typeface="Lucida Sans" panose="020B06020405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MS PGothic" panose="020B0600070205080204" pitchFamily="34" charset="-128"/>
                <a:cs typeface="Lucida Sans" pitchFamily="34" charset="0"/>
                <a:sym typeface="Lucida Sans" panose="020B06020405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MS PGothic" panose="020B0600070205080204" pitchFamily="34" charset="-128"/>
                <a:cs typeface="Lucida Sans" pitchFamily="34" charset="0"/>
                <a:sym typeface="Lucida Sans" panose="020B06020405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MS PGothic" panose="020B0600070205080204" pitchFamily="34" charset="-128"/>
                <a:cs typeface="Lucida Sans" pitchFamily="34" charset="0"/>
                <a:sym typeface="Lucida Sans" panose="020B06020405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MS PGothic" panose="020B0600070205080204" pitchFamily="34" charset="-128"/>
                <a:cs typeface="Lucida Sans" pitchFamily="34" charset="0"/>
                <a:sym typeface="Lucida Sans" panose="020B0602040502020204" pitchFamily="34" charset="0"/>
              </a:defRPr>
            </a:lvl5pPr>
            <a:lvl6pPr marL="457200" algn="l" rtl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Lucida Sans" pitchFamily="34" charset="0"/>
                <a:cs typeface="Lucida Sans" pitchFamily="34" charset="0"/>
                <a:sym typeface="Lucida Sans" pitchFamily="34" charset="0"/>
              </a:defRPr>
            </a:lvl6pPr>
            <a:lvl7pPr marL="914400" algn="l" rtl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Lucida Sans" pitchFamily="34" charset="0"/>
                <a:cs typeface="Lucida Sans" pitchFamily="34" charset="0"/>
                <a:sym typeface="Lucida Sans" pitchFamily="34" charset="0"/>
              </a:defRPr>
            </a:lvl7pPr>
            <a:lvl8pPr marL="1371600" algn="l" rtl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Lucida Sans" pitchFamily="34" charset="0"/>
                <a:cs typeface="Lucida Sans" pitchFamily="34" charset="0"/>
                <a:sym typeface="Lucida Sans" pitchFamily="34" charset="0"/>
              </a:defRPr>
            </a:lvl8pPr>
            <a:lvl9pPr marL="1828800" algn="l" rtl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Lucida Sans" pitchFamily="34" charset="0"/>
                <a:ea typeface="Lucida Sans" pitchFamily="34" charset="0"/>
                <a:cs typeface="Lucida Sans" pitchFamily="34" charset="0"/>
                <a:sym typeface="Lucida Sans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"/>
                <a:ea typeface="MS PGothic" panose="020B0600070205080204" pitchFamily="34" charset="-128"/>
                <a:sym typeface="Lucida Sans" panose="020B0602040502020204" pitchFamily="34" charset="0"/>
              </a:rPr>
              <a:t>Source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"/>
                <a:ea typeface="MS PGothic" panose="020B0600070205080204" pitchFamily="34" charset="-128"/>
                <a:sym typeface="Lucida Sans" panose="020B0602040502020204" pitchFamily="34" charset="0"/>
              </a:rPr>
              <a:t>: Ministries of Health					</a:t>
            </a: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"/>
                <a:ea typeface="MS PGothic" panose="020B0600070205080204" pitchFamily="34" charset="-128"/>
                <a:sym typeface="Lucida Sans" panose="020B0602040502020204" pitchFamily="34" charset="0"/>
              </a:rPr>
              <a:t>Date: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"/>
                <a:ea typeface="MS PGothic" panose="020B0600070205080204" pitchFamily="34" charset="-128"/>
                <a:sym typeface="Lucida Sans" panose="020B0602040502020204" pitchFamily="34" charset="0"/>
              </a:rPr>
              <a:t> 17/05/2020</a:t>
            </a:r>
          </a:p>
        </p:txBody>
      </p:sp>
    </p:spTree>
    <p:extLst>
      <p:ext uri="{BB962C8B-B14F-4D97-AF65-F5344CB8AC3E}">
        <p14:creationId xmlns:p14="http://schemas.microsoft.com/office/powerpoint/2010/main" val="1832499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0" y="105203"/>
            <a:ext cx="9144000" cy="54483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marL="357188" algn="ctr"/>
            <a:r>
              <a:rPr lang="en-US" altLang="en-US" sz="2000" b="1" dirty="0">
                <a:solidFill>
                  <a:srgbClr val="FFFFFF"/>
                </a:solidFill>
                <a:latin typeface="+mn-ea"/>
                <a:sym typeface="Lato" pitchFamily="34" charset="0"/>
              </a:rPr>
              <a:t>COVID-19: National </a:t>
            </a:r>
            <a:r>
              <a:rPr lang="en-GB" sz="2000" b="1" dirty="0">
                <a:solidFill>
                  <a:srgbClr val="FFFFFF"/>
                </a:solidFill>
                <a:latin typeface="+mn-ea"/>
              </a:rPr>
              <a:t>Responses and Strategies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863C31B-EA66-4BA0-A784-164FBA1A7F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226210"/>
              </p:ext>
            </p:extLst>
          </p:nvPr>
        </p:nvGraphicFramePr>
        <p:xfrm>
          <a:off x="21467" y="656394"/>
          <a:ext cx="9144001" cy="51845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9047">
                  <a:extLst>
                    <a:ext uri="{9D8B030D-6E8A-4147-A177-3AD203B41FA5}">
                      <a16:colId xmlns:a16="http://schemas.microsoft.com/office/drawing/2014/main" val="655210770"/>
                    </a:ext>
                  </a:extLst>
                </a:gridCol>
                <a:gridCol w="1217310">
                  <a:extLst>
                    <a:ext uri="{9D8B030D-6E8A-4147-A177-3AD203B41FA5}">
                      <a16:colId xmlns:a16="http://schemas.microsoft.com/office/drawing/2014/main" val="1655456751"/>
                    </a:ext>
                  </a:extLst>
                </a:gridCol>
                <a:gridCol w="925638">
                  <a:extLst>
                    <a:ext uri="{9D8B030D-6E8A-4147-A177-3AD203B41FA5}">
                      <a16:colId xmlns:a16="http://schemas.microsoft.com/office/drawing/2014/main" val="3968253673"/>
                    </a:ext>
                  </a:extLst>
                </a:gridCol>
                <a:gridCol w="948279">
                  <a:extLst>
                    <a:ext uri="{9D8B030D-6E8A-4147-A177-3AD203B41FA5}">
                      <a16:colId xmlns:a16="http://schemas.microsoft.com/office/drawing/2014/main" val="2069991910"/>
                    </a:ext>
                  </a:extLst>
                </a:gridCol>
                <a:gridCol w="948279">
                  <a:extLst>
                    <a:ext uri="{9D8B030D-6E8A-4147-A177-3AD203B41FA5}">
                      <a16:colId xmlns:a16="http://schemas.microsoft.com/office/drawing/2014/main" val="1236185383"/>
                    </a:ext>
                  </a:extLst>
                </a:gridCol>
                <a:gridCol w="875334">
                  <a:extLst>
                    <a:ext uri="{9D8B030D-6E8A-4147-A177-3AD203B41FA5}">
                      <a16:colId xmlns:a16="http://schemas.microsoft.com/office/drawing/2014/main" val="1210726397"/>
                    </a:ext>
                  </a:extLst>
                </a:gridCol>
                <a:gridCol w="1240057">
                  <a:extLst>
                    <a:ext uri="{9D8B030D-6E8A-4147-A177-3AD203B41FA5}">
                      <a16:colId xmlns:a16="http://schemas.microsoft.com/office/drawing/2014/main" val="1360502884"/>
                    </a:ext>
                  </a:extLst>
                </a:gridCol>
                <a:gridCol w="1240057">
                  <a:extLst>
                    <a:ext uri="{9D8B030D-6E8A-4147-A177-3AD203B41FA5}">
                      <a16:colId xmlns:a16="http://schemas.microsoft.com/office/drawing/2014/main" val="1115612100"/>
                    </a:ext>
                  </a:extLst>
                </a:gridCol>
              </a:tblGrid>
              <a:tr h="3456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Country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National Response Strategies/Actions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304654"/>
                  </a:ext>
                </a:extLst>
              </a:tr>
              <a:tr h="10369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Travel Restrictions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Fiscal Stimulus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Monetary Stimulus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Lockdown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Mass Testing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Quarantine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Easing of Lockdown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2337937"/>
                  </a:ext>
                </a:extLst>
              </a:tr>
              <a:tr h="3456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Angola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× 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DengXian" panose="02010600030101010101" pitchFamily="2" charset="-122"/>
                          <a:cs typeface="+mn-cs"/>
                        </a:rPr>
                        <a:t>no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no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8736674"/>
                  </a:ext>
                </a:extLst>
              </a:tr>
              <a:tr h="3456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Botswana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DengXian" panose="02010600030101010101" pitchFamily="2" charset="-122"/>
                          <a:cs typeface="Calibri"/>
                        </a:rPr>
                        <a:t>no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x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8056274"/>
                  </a:ext>
                </a:extLst>
              </a:tr>
              <a:tr h="3456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Eswatini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no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x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x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8174668"/>
                  </a:ext>
                </a:extLst>
              </a:tr>
              <a:tr h="3456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Lesotho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no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x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no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6551792"/>
                  </a:ext>
                </a:extLst>
              </a:tr>
              <a:tr h="3456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Malawi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no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no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x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NA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3145494"/>
                  </a:ext>
                </a:extLst>
              </a:tr>
              <a:tr h="3456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Mauritius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no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x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no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509098"/>
                  </a:ext>
                </a:extLst>
              </a:tr>
              <a:tr h="3456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Mozambique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x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no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0786424"/>
                  </a:ext>
                </a:extLst>
              </a:tr>
              <a:tr h="3456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Namibia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no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x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3302155"/>
                  </a:ext>
                </a:extLst>
              </a:tr>
              <a:tr h="3456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South Africa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x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DengXian" panose="02010600030101010101" pitchFamily="2" charset="-122"/>
                          <a:cs typeface="Calibri"/>
                        </a:rPr>
                        <a:t>x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5543392"/>
                  </a:ext>
                </a:extLst>
              </a:tr>
              <a:tr h="3456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Zambia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x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x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5334082"/>
                  </a:ext>
                </a:extLst>
              </a:tr>
              <a:tr h="3456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Zimbabwe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×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no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Calibri"/>
                        </a:rPr>
                        <a:t>x</a:t>
                      </a:r>
                      <a:endParaRPr lang="en-US" sz="1400" dirty="0">
                        <a:effectLst/>
                        <a:latin typeface="+mn-lt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452496"/>
                  </a:ext>
                </a:extLst>
              </a:tr>
            </a:tbl>
          </a:graphicData>
        </a:graphic>
      </p:graphicFrame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56D97702-F6B3-438A-BB5B-8ABB05B96AAA}"/>
              </a:ext>
            </a:extLst>
          </p:cNvPr>
          <p:cNvSpPr/>
          <p:nvPr/>
        </p:nvSpPr>
        <p:spPr bwMode="auto">
          <a:xfrm>
            <a:off x="0" y="5948435"/>
            <a:ext cx="1763688" cy="583537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  <a:sym typeface="Calibri" pitchFamily="34" charset="0"/>
              </a:rPr>
              <a:t>Key: X = affirmation/yes</a:t>
            </a:r>
            <a:endParaRPr kumimoji="0" lang="en-GB" sz="12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ea"/>
              <a:cs typeface="Times New Roman" panose="02020603050405020304" pitchFamily="18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658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 bwMode="auto">
          <a:xfrm>
            <a:off x="2195736" y="544831"/>
            <a:ext cx="6768752" cy="1903900"/>
          </a:xfrm>
          <a:prstGeom prst="roundRect">
            <a:avLst>
              <a:gd name="adj" fmla="val 0"/>
            </a:avLst>
          </a:prstGeom>
          <a:solidFill>
            <a:schemeClr val="accent3">
              <a:lumMod val="95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285750" indent="-285750" eaLnBrk="1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Regional economy to contract by 3% in 2020 from the previously expected 3.3% growth in 2019 – low commodity prices from slow growth in major markets, South Africa is expected to contract by 6.4%, Botswana by 13.1%, Zimbabwe by 7.4%, Zambia by 3.5%, for example </a:t>
            </a:r>
          </a:p>
          <a:p>
            <a:pPr marL="285750" indent="-285750" eaLnBrk="1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Debt levels expected to increase beyond the 60% threshold to 70% of GDP  - was 60.2% of GDP in 2019</a:t>
            </a:r>
          </a:p>
          <a:p>
            <a:pPr marL="285750" indent="-285750" eaLnBrk="1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Current Account deficit is forecast to widen to about 9% of GDP in 2020 from 5.8% in 2019</a:t>
            </a:r>
          </a:p>
          <a:p>
            <a:pPr marL="285750" indent="-285750" eaLnBrk="1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High imports of medical supplies will exert downward pressure on exchange rates and reserves – reserves were at 5 months cover in 2019 and will decline further;</a:t>
            </a:r>
          </a:p>
          <a:p>
            <a:pPr marL="285750" indent="-285750" eaLnBrk="1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Regional macro economic convergence criteria will be missed due to rising deficits, inflation, debt, etc</a:t>
            </a:r>
          </a:p>
          <a:p>
            <a:pPr marL="285750" indent="-285750" eaLnBrk="1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Even though mines (sector contributes over 10% to regional GDP, 60% to regional exports) have recently re-opened in South Africa and Zimbabwe, social distancing will compromise productivity  </a:t>
            </a:r>
            <a:endParaRPr lang="en-GB" sz="12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48624" name="Rectângulo arredondado 8"/>
          <p:cNvSpPr/>
          <p:nvPr/>
        </p:nvSpPr>
        <p:spPr>
          <a:xfrm>
            <a:off x="142857" y="0"/>
            <a:ext cx="9001143" cy="54483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bIns="91440" rtlCol="0" anchor="ctr">
            <a:spAutoFit/>
          </a:bodyPr>
          <a:lstStyle/>
          <a:p>
            <a:pPr algn="ctr">
              <a:defRPr sz="1600" b="1" i="0" u="none" strike="noStrike" kern="1200" cap="none" spc="0" normalizeH="0" baseline="0">
                <a:solidFill>
                  <a:sysClr val="windowText" lastClr="000000">
                    <a:lumMod val="50000"/>
                    <a:lumOff val="50000"/>
                  </a:sysClr>
                </a:solidFill>
                <a:latin typeface="+mj-lt"/>
                <a:ea typeface="+mj-ea"/>
                <a:cs typeface="+mj-cs"/>
              </a:defRPr>
            </a:pPr>
            <a:r>
              <a:rPr lang="en-US" sz="2000" b="1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COVID-19: Socio-economic Impacts</a:t>
            </a:r>
          </a:p>
        </p:txBody>
      </p:sp>
      <p:sp>
        <p:nvSpPr>
          <p:cNvPr id="12" name="TextBox 2"/>
          <p:cNvSpPr txBox="1"/>
          <p:nvPr/>
        </p:nvSpPr>
        <p:spPr>
          <a:xfrm>
            <a:off x="143509" y="6309320"/>
            <a:ext cx="6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i="1" dirty="0"/>
              <a:t>Sources</a:t>
            </a:r>
            <a:r>
              <a:rPr lang="en-US" sz="800" b="1" dirty="0"/>
              <a:t>:</a:t>
            </a:r>
            <a:r>
              <a:rPr lang="en-US" sz="800" dirty="0"/>
              <a:t>  SADC Selected macroeconomic indicators (2018/9), SADC Responses to COVID-19, Bulletin No. 3 (2020), COVID-19 in COMESA: Situational Report (2020)</a:t>
            </a:r>
            <a:endParaRPr lang="en-GB" sz="800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143508" y="586153"/>
            <a:ext cx="2052228" cy="1830887"/>
          </a:xfrm>
          <a:prstGeom prst="roundRect">
            <a:avLst>
              <a:gd name="adj" fmla="val 0"/>
            </a:avLst>
          </a:prstGeom>
          <a:solidFill>
            <a:schemeClr val="accent3">
              <a:lumMod val="95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1"/>
            <a:r>
              <a:rPr lang="en-US" sz="16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Overall regional growth</a:t>
            </a:r>
            <a:endParaRPr lang="en-GB" sz="1600" b="1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06184" y="2578249"/>
            <a:ext cx="2034889" cy="1858861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Calibri" pitchFamily="34" charset="0"/>
              </a:rPr>
              <a:t>Industry and trade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2229322" y="2619574"/>
            <a:ext cx="6849430" cy="1817538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  <a:sym typeface="Calibri" pitchFamily="34" charset="0"/>
            </a:endParaRPr>
          </a:p>
          <a:p>
            <a:pPr marL="285750" marR="0" indent="-285750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  <a:sym typeface="Calibri" pitchFamily="34" charset="0"/>
            </a:endParaRPr>
          </a:p>
          <a:p>
            <a:pPr marL="285750" marR="0" indent="-285750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  <a:sym typeface="Calibri" pitchFamily="34" charset="0"/>
              </a:rPr>
              <a:t>Reliance of commodity exports by regional member States, weak commodity prices from the low growth in China, USA and the European Union – </a:t>
            </a:r>
          </a:p>
          <a:p>
            <a:pPr marL="285750" marR="0" indent="-28575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D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  <a:sym typeface="Calibri" pitchFamily="34" charset="0"/>
              </a:rPr>
              <a:t>isruption of supply chains through reduced access to inputs, closure of ports and trade routes for a highly dependent manufacturing sector - r</a:t>
            </a:r>
            <a:r>
              <a:rPr lang="en-US" sz="12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eduction in both exports and imports –</a:t>
            </a:r>
          </a:p>
          <a:p>
            <a:pPr marL="285750" marR="0" indent="-28575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Low intra-SADC trade at 19.3% in 2019 means trade with the rest of the world is key </a:t>
            </a:r>
          </a:p>
          <a:p>
            <a:pPr marL="285750" marR="0" indent="-28575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  <a:sym typeface="Calibri" pitchFamily="34" charset="0"/>
              </a:rPr>
              <a:t>Services sector accounts for more than 50% of the GDP of most member States – decimated by transport challenges, closure of sports, disr</a:t>
            </a:r>
            <a:r>
              <a:rPr lang="en-US" sz="12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uption of supply leading to economic contraction</a:t>
            </a:r>
          </a:p>
          <a:p>
            <a:pPr marL="285750" indent="-285750" eaLnBrk="1">
              <a:buFont typeface="Wingdings" panose="05000000000000000000" pitchFamily="2" charset="2"/>
              <a:buChar char="§"/>
            </a:pPr>
            <a:r>
              <a:rPr lang="en-US" sz="1200" dirty="0"/>
              <a:t>MSMEs constitute between 75% and 95% of total number of firms and account for 48% of employment, are key to the SADC Industrialization Strategy – will be adversely affected</a:t>
            </a:r>
          </a:p>
          <a:p>
            <a:pPr marL="285750" indent="-285750" eaLnBrk="1">
              <a:buFont typeface="Wingdings" panose="05000000000000000000" pitchFamily="2" charset="2"/>
              <a:buChar char="§"/>
            </a:pPr>
            <a:endParaRPr lang="en-US" sz="1200" dirty="0"/>
          </a:p>
          <a:p>
            <a:pPr marL="285750" marR="0" indent="-28575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kumimoji="0" lang="en-GB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170808" y="4548957"/>
            <a:ext cx="2034889" cy="1652276"/>
          </a:xfrm>
          <a:prstGeom prst="roundRect">
            <a:avLst>
              <a:gd name="adj" fmla="val 0"/>
            </a:avLst>
          </a:prstGeom>
          <a:solidFill>
            <a:schemeClr val="bg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Calibri" pitchFamily="34" charset="0"/>
              </a:rPr>
              <a:t>Food Security and nutrition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2229322" y="4566630"/>
            <a:ext cx="6822770" cy="1701367"/>
          </a:xfrm>
          <a:prstGeom prst="roundRect">
            <a:avLst>
              <a:gd name="adj" fmla="val 0"/>
            </a:avLst>
          </a:prstGeom>
          <a:solidFill>
            <a:schemeClr val="bg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Calibri" pitchFamily="34" charset="0"/>
              </a:rPr>
              <a:t>Exacerbation of food and nutritional insecurity across the region, 70% of regional citizens depend on agriculture</a:t>
            </a:r>
          </a:p>
          <a:p>
            <a:pPr marL="285750" marR="0" indent="-28575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Calibri" pitchFamily="34" charset="0"/>
              </a:rPr>
              <a:t>15% of SADC population  (41.2) million) was food insecure in 2019</a:t>
            </a:r>
          </a:p>
          <a:p>
            <a:pPr marL="285750" marR="0" indent="-28575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Calibri" pitchFamily="34" charset="0"/>
              </a:rPr>
              <a:t>Regional per capita energy supply is 2160 Kcal against 2700 Kcal and protein supply at 49g per person per day is lower than the recommended 68g – a combination of the adverse weather conditions in the 2019/2020 season and the impact of COVID-19 on farm productivity will worsen food insecurity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990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Rectângulo arredondado 8"/>
          <p:cNvSpPr/>
          <p:nvPr/>
        </p:nvSpPr>
        <p:spPr>
          <a:xfrm>
            <a:off x="-20355" y="-32906"/>
            <a:ext cx="9144000" cy="54483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algn="ctr">
              <a:defRPr sz="1600" b="1" i="0" u="none" strike="noStrike" kern="1200" cap="none" spc="0" normalizeH="0" baseline="0">
                <a:solidFill>
                  <a:sysClr val="windowText" lastClr="000000">
                    <a:lumMod val="50000"/>
                    <a:lumOff val="50000"/>
                  </a:sysClr>
                </a:solidFill>
                <a:latin typeface="+mj-lt"/>
                <a:ea typeface="+mj-ea"/>
                <a:cs typeface="+mj-cs"/>
              </a:defRPr>
            </a:pPr>
            <a:r>
              <a:rPr lang="en-US" sz="2000" b="1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COVID-19: Socio-economic Impacts</a:t>
            </a:r>
          </a:p>
        </p:txBody>
      </p:sp>
      <p:sp>
        <p:nvSpPr>
          <p:cNvPr id="12" name="TextBox 2"/>
          <p:cNvSpPr txBox="1"/>
          <p:nvPr/>
        </p:nvSpPr>
        <p:spPr>
          <a:xfrm>
            <a:off x="143509" y="6309320"/>
            <a:ext cx="6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i="1" dirty="0"/>
              <a:t>Sources</a:t>
            </a:r>
            <a:r>
              <a:rPr lang="en-US" sz="800" b="1" dirty="0"/>
              <a:t>:</a:t>
            </a:r>
            <a:r>
              <a:rPr lang="en-US" sz="800" dirty="0"/>
              <a:t>  SADC Selected macroeconomic indicators (2019), SADC Responses to COVID-19, Bulletin No. 3 (2020), COVID-19 in COMESA: Situational Report (2020)</a:t>
            </a:r>
            <a:endParaRPr lang="en-GB" sz="800" dirty="0"/>
          </a:p>
        </p:txBody>
      </p:sp>
      <p:sp>
        <p:nvSpPr>
          <p:cNvPr id="9" name="Rounded Rectangle 8"/>
          <p:cNvSpPr/>
          <p:nvPr/>
        </p:nvSpPr>
        <p:spPr bwMode="auto">
          <a:xfrm>
            <a:off x="176084" y="2676962"/>
            <a:ext cx="2034889" cy="2620923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Calibri" pitchFamily="34" charset="0"/>
              </a:rPr>
              <a:t>Health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2195737" y="2451154"/>
            <a:ext cx="6956934" cy="3858166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Regional h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Calibri" pitchFamily="34" charset="0"/>
              </a:rPr>
              <a:t>ealth system generally weak and could be overwhelmed when the anticipated surge in infections  does occur</a:t>
            </a:r>
          </a:p>
          <a:p>
            <a:pPr marL="285750" marR="0" indent="-28575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Calibri" pitchFamily="34" charset="0"/>
              </a:rPr>
              <a:t>Average ICU beds in SADC is 0.5 per 1000 citizens – a threat to dealing with an upsurge in infections needing hospitalizations – South Africa has 800 beds per 1000 citizens for its 58 million people</a:t>
            </a:r>
          </a:p>
          <a:p>
            <a:pPr marL="285750" marR="0" indent="-28575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However, Southern Africa’s youthful population might result in lower fatalities even at the same infection rates as in Europe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  <a:sym typeface="Calibri" pitchFamily="34" charset="0"/>
            </a:endParaRPr>
          </a:p>
          <a:p>
            <a:pPr marL="285750" marR="0" indent="-28575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17 million people are living with HIV (PLHIV) in SADC (44% of world PLHIV) – 6 million are not on ART, hence given the susceptibility to infections, this is a threat to member States health systems – also poses a threat to HI, malaria, tuberculosis, </a:t>
            </a:r>
            <a:r>
              <a:rPr lang="en-US" sz="1600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etc</a:t>
            </a:r>
            <a:r>
              <a:rPr lang="en-US" sz="16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programming</a:t>
            </a:r>
          </a:p>
          <a:p>
            <a:pPr marL="285750" marR="0" indent="-28575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Shortages of healthcare workers, including doctors increases the risk of fatalities when infections occur</a:t>
            </a:r>
          </a:p>
          <a:p>
            <a:pPr marL="285750" marR="0" indent="-28575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Critical equipment and supplies shortage – sourcing of ventilators, testing kits, beds and masks during a pandemic becomes competitive and costly and , </a:t>
            </a:r>
          </a:p>
        </p:txBody>
      </p:sp>
      <p:sp>
        <p:nvSpPr>
          <p:cNvPr id="19" name="Rounded Rectangle 7">
            <a:extLst>
              <a:ext uri="{FF2B5EF4-FFF2-40B4-BE49-F238E27FC236}">
                <a16:creationId xmlns:a16="http://schemas.microsoft.com/office/drawing/2014/main" id="{F338F67F-D746-4A60-B501-09C673E71B57}"/>
              </a:ext>
            </a:extLst>
          </p:cNvPr>
          <p:cNvSpPr/>
          <p:nvPr/>
        </p:nvSpPr>
        <p:spPr bwMode="auto">
          <a:xfrm>
            <a:off x="82649" y="670248"/>
            <a:ext cx="2052228" cy="1990692"/>
          </a:xfrm>
          <a:prstGeom prst="roundRect">
            <a:avLst>
              <a:gd name="adj" fmla="val 0"/>
            </a:avLst>
          </a:prstGeom>
          <a:solidFill>
            <a:schemeClr val="accent3">
              <a:lumMod val="95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Calibri" pitchFamily="34" charset="0"/>
              </a:rPr>
              <a:t>Employment</a:t>
            </a:r>
            <a:endParaRPr kumimoji="0" lang="en-GB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20" name="Rounded Rectangle 10">
            <a:extLst>
              <a:ext uri="{FF2B5EF4-FFF2-40B4-BE49-F238E27FC236}">
                <a16:creationId xmlns:a16="http://schemas.microsoft.com/office/drawing/2014/main" id="{DE015995-95A7-45BD-964E-4B49DCE0EA35}"/>
              </a:ext>
            </a:extLst>
          </p:cNvPr>
          <p:cNvSpPr/>
          <p:nvPr/>
        </p:nvSpPr>
        <p:spPr bwMode="auto">
          <a:xfrm>
            <a:off x="2184540" y="686206"/>
            <a:ext cx="6911293" cy="1764948"/>
          </a:xfrm>
          <a:prstGeom prst="roundRect">
            <a:avLst>
              <a:gd name="adj" fmla="val 0"/>
            </a:avLst>
          </a:prstGeom>
          <a:solidFill>
            <a:schemeClr val="accent3">
              <a:lumMod val="95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Informality exceeds 50% in most SADC member States – informal cross-border trade is worth an estimated US$18 billion per year, accounting for 30%-40% of intra-SADC trade and 70% of the traders are women – disruption by COVID-19 forcing quarantine of traders is a threat to livelihoods from the highly informalized economies</a:t>
            </a:r>
          </a:p>
          <a:p>
            <a:pPr marL="285750" marR="0" indent="-28575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 a worst case scenario, South Africa alone may lose 7 million jobs due to the pandemic </a:t>
            </a:r>
          </a:p>
          <a:p>
            <a:pPr marL="285750" marR="0" indent="-28575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en-US" sz="16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285750" marR="0" indent="-28575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kumimoji="0" lang="en-GB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042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ângulo arredondado 8"/>
          <p:cNvSpPr/>
          <p:nvPr/>
        </p:nvSpPr>
        <p:spPr>
          <a:xfrm>
            <a:off x="0" y="45319"/>
            <a:ext cx="9144000" cy="612934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algn="ctr">
              <a:defRPr sz="1600" b="1" i="0" u="none" strike="noStrike" kern="1200" cap="none" spc="0" normalizeH="0" baseline="0">
                <a:solidFill>
                  <a:sysClr val="windowText" lastClr="000000">
                    <a:lumMod val="50000"/>
                    <a:lumOff val="50000"/>
                  </a:sysClr>
                </a:solidFill>
                <a:latin typeface="+mj-lt"/>
                <a:ea typeface="+mj-ea"/>
                <a:cs typeface="+mj-cs"/>
              </a:defRPr>
            </a:pPr>
            <a:r>
              <a:rPr lang="en-US" sz="2400" b="1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SADC Responses to COVID-19</a:t>
            </a:r>
          </a:p>
        </p:txBody>
      </p:sp>
      <p:sp>
        <p:nvSpPr>
          <p:cNvPr id="10" name="TextBox 7"/>
          <p:cNvSpPr txBox="1"/>
          <p:nvPr/>
        </p:nvSpPr>
        <p:spPr>
          <a:xfrm>
            <a:off x="1907704" y="624201"/>
            <a:ext cx="723629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1500" b="1" dirty="0"/>
              <a:t>A. </a:t>
            </a:r>
            <a:r>
              <a:rPr lang="en-US" sz="1600" b="1" dirty="0">
                <a:latin typeface="+mn-lt"/>
              </a:rPr>
              <a:t>Coordinated approach to:</a:t>
            </a:r>
          </a:p>
          <a:p>
            <a:pPr marL="400050" indent="-400050">
              <a:spcAft>
                <a:spcPts val="400"/>
              </a:spcAft>
              <a:buFont typeface="+mj-lt"/>
              <a:buAutoNum type="romanLcPeriod"/>
            </a:pPr>
            <a:r>
              <a:rPr lang="en-US" sz="1600" dirty="0">
                <a:latin typeface="+mn-lt"/>
                <a:cs typeface="Times New Roman" panose="02020603050405020304" pitchFamily="18" charset="0"/>
              </a:rPr>
              <a:t>procurement of medical supplies (equipment and PPEs): through </a:t>
            </a:r>
            <a:r>
              <a:rPr lang="en-GB" sz="1600" dirty="0">
                <a:latin typeface="+mn-lt"/>
                <a:cs typeface="Times New Roman" panose="02020603050405020304" pitchFamily="18" charset="0"/>
              </a:rPr>
              <a:t>SADC Pooled Procurement Services via respective Medical stores departments;</a:t>
            </a:r>
            <a:endParaRPr lang="en-US" sz="1600" dirty="0">
              <a:latin typeface="+mn-lt"/>
              <a:cs typeface="Times New Roman" panose="02020603050405020304" pitchFamily="18" charset="0"/>
            </a:endParaRPr>
          </a:p>
          <a:p>
            <a:pPr marL="400050" indent="-400050">
              <a:spcAft>
                <a:spcPts val="400"/>
              </a:spcAft>
              <a:buFont typeface="+mj-lt"/>
              <a:buAutoNum type="romanLcPeriod"/>
            </a:pPr>
            <a:r>
              <a:rPr lang="en-US" sz="1600" dirty="0">
                <a:latin typeface="+mn-lt"/>
                <a:cs typeface="Times New Roman" panose="02020603050405020304" pitchFamily="18" charset="0"/>
              </a:rPr>
              <a:t>management of border movement: to facilitate smooth quarantine and repatriation of regional citizens seeking to return home;</a:t>
            </a:r>
          </a:p>
          <a:p>
            <a:pPr marL="400050" indent="-400050">
              <a:spcAft>
                <a:spcPts val="400"/>
              </a:spcAft>
              <a:buFont typeface="+mj-lt"/>
              <a:buAutoNum type="romanLcPeriod"/>
            </a:pPr>
            <a:r>
              <a:rPr lang="en-US" sz="1600" dirty="0">
                <a:latin typeface="+mn-lt"/>
                <a:cs typeface="Times New Roman" panose="02020603050405020304" pitchFamily="18" charset="0"/>
              </a:rPr>
              <a:t>management of traffic across borders ferrying key commodities and medical supplies: 80% of goods (including inputs, fuel, food and medical supplies) across the region transported by road, protocol includes testing for truck drivers;</a:t>
            </a:r>
          </a:p>
          <a:p>
            <a:pPr marL="400050" indent="-400050">
              <a:spcAft>
                <a:spcPts val="400"/>
              </a:spcAft>
              <a:buFont typeface="+mj-lt"/>
              <a:buAutoNum type="romanLcPeriod"/>
            </a:pPr>
            <a:r>
              <a:rPr lang="en-GB" sz="1600" dirty="0">
                <a:latin typeface="+mn-lt"/>
                <a:cs typeface="Times New Roman" panose="02020603050405020304" pitchFamily="18" charset="0"/>
              </a:rPr>
              <a:t>implementation of fiscal and monetary rescue packages and lockdowns;</a:t>
            </a:r>
          </a:p>
          <a:p>
            <a:pPr marL="400050" indent="-400050">
              <a:spcAft>
                <a:spcPts val="400"/>
              </a:spcAft>
              <a:buFont typeface="+mj-lt"/>
              <a:buAutoNum type="romanLcPeriod"/>
            </a:pPr>
            <a:r>
              <a:rPr lang="en-GB" sz="1600" dirty="0">
                <a:latin typeface="+mn-lt"/>
                <a:cs typeface="Times New Roman" panose="02020603050405020304" pitchFamily="18" charset="0"/>
              </a:rPr>
              <a:t>sharing information on actions, policies related to reduction of  the spread of COVID-19 by all modes of transport; </a:t>
            </a:r>
          </a:p>
          <a:p>
            <a:pPr marL="400050" indent="-400050">
              <a:spcAft>
                <a:spcPts val="400"/>
              </a:spcAft>
              <a:buFont typeface="+mj-lt"/>
              <a:buAutoNum type="romanLcPeriod"/>
            </a:pPr>
            <a:r>
              <a:rPr lang="en-GB" sz="1600" dirty="0">
                <a:latin typeface="+mn-lt"/>
                <a:cs typeface="Times New Roman" panose="02020603050405020304" pitchFamily="18" charset="0"/>
              </a:rPr>
              <a:t>formulation national policies, regulations &amp; guidelines &amp; establish institutions for law enforcement and monitoring, screening &amp; quarantining &amp; medical treatment of drivers, pilots &amp; crew members;</a:t>
            </a:r>
          </a:p>
          <a:p>
            <a:pPr marL="400050" indent="-400050">
              <a:spcAft>
                <a:spcPts val="400"/>
              </a:spcAft>
              <a:buFont typeface="+mj-lt"/>
              <a:buAutoNum type="romanLcPeriod"/>
            </a:pPr>
            <a:r>
              <a:rPr lang="en-GB" sz="1600" dirty="0">
                <a:latin typeface="+mn-lt"/>
                <a:cs typeface="Times New Roman" panose="02020603050405020304" pitchFamily="18" charset="0"/>
              </a:rPr>
              <a:t>suspension of inter-State mass movement of persons by buses/minibuses or other vehicles for specified periods; and</a:t>
            </a:r>
          </a:p>
          <a:p>
            <a:pPr marL="400050" indent="-400050">
              <a:spcAft>
                <a:spcPts val="400"/>
              </a:spcAft>
              <a:buFont typeface="+mj-lt"/>
              <a:buAutoNum type="romanLcPeriod"/>
            </a:pPr>
            <a:r>
              <a:rPr lang="en-GB" sz="1600" dirty="0">
                <a:latin typeface="+mn-lt"/>
                <a:cs typeface="Times New Roman" panose="02020603050405020304" pitchFamily="18" charset="0"/>
              </a:rPr>
              <a:t>re-establishment of Technical Committee to support a coordinated regional approach for dealing with pandemics.</a:t>
            </a:r>
          </a:p>
          <a:p>
            <a:pPr>
              <a:spcAft>
                <a:spcPts val="0"/>
              </a:spcAft>
            </a:pPr>
            <a:r>
              <a:rPr lang="en-GB" sz="1600" b="1" dirty="0">
                <a:latin typeface="+mn-lt"/>
                <a:cs typeface="Arial" panose="020B0604020202020204" pitchFamily="34" charset="0"/>
              </a:rPr>
              <a:t>B. Adoption of Regional Resilient Strategic Framework (2020-2030) and implementation of the Preparedness and Response and Disaster Fund and operationalization of the Regional Development Fund</a:t>
            </a:r>
          </a:p>
        </p:txBody>
      </p:sp>
      <p:sp>
        <p:nvSpPr>
          <p:cNvPr id="11" name="Rectângulo arredondado 8"/>
          <p:cNvSpPr/>
          <p:nvPr/>
        </p:nvSpPr>
        <p:spPr>
          <a:xfrm>
            <a:off x="88894" y="2132856"/>
            <a:ext cx="1818810" cy="2304256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noAutofit/>
          </a:bodyPr>
          <a:lstStyle/>
          <a:p>
            <a:pPr algn="ctr">
              <a:defRPr sz="1600" b="1" i="0" u="none" strike="noStrike" kern="1200" cap="none" spc="0" normalizeH="0" baseline="0">
                <a:solidFill>
                  <a:sysClr val="windowText" lastClr="000000">
                    <a:lumMod val="50000"/>
                    <a:lumOff val="50000"/>
                  </a:sysClr>
                </a:solidFill>
                <a:latin typeface="+mj-lt"/>
                <a:ea typeface="+mj-ea"/>
                <a:cs typeface="+mj-cs"/>
              </a:defRPr>
            </a:pPr>
            <a:r>
              <a:rPr lang="en-US" sz="1600" b="1" dirty="0">
                <a:solidFill>
                  <a:schemeClr val="bg1"/>
                </a:solidFill>
                <a:latin typeface="+mn-ea"/>
              </a:rPr>
              <a:t>Consolidating a regional approach to fighting COVID-19 infections and spread</a:t>
            </a:r>
          </a:p>
        </p:txBody>
      </p:sp>
    </p:spTree>
    <p:extLst>
      <p:ext uri="{BB962C8B-B14F-4D97-AF65-F5344CB8AC3E}">
        <p14:creationId xmlns:p14="http://schemas.microsoft.com/office/powerpoint/2010/main" val="880068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92696"/>
            <a:ext cx="91805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b="1" dirty="0">
                <a:latin typeface="+mn-lt"/>
                <a:cs typeface="Times New Roman" panose="02020603050405020304" pitchFamily="18" charset="0"/>
              </a:rPr>
              <a:t>. </a:t>
            </a:r>
            <a:r>
              <a:rPr lang="en-GB" b="1" dirty="0">
                <a:latin typeface="+mn-lt"/>
              </a:rPr>
              <a:t>Coordination of transit facilitation through:</a:t>
            </a:r>
          </a:p>
          <a:p>
            <a:pPr lvl="0"/>
            <a:endParaRPr lang="en-GB" b="1" dirty="0">
              <a:latin typeface="+mn-lt"/>
            </a:endParaRPr>
          </a:p>
          <a:p>
            <a:pPr marL="400050" lvl="0" indent="-400050">
              <a:buFont typeface="+mj-lt"/>
              <a:buAutoNum type="romanLcPeriod"/>
            </a:pPr>
            <a:r>
              <a:rPr lang="en-GB" dirty="0">
                <a:latin typeface="+mn-lt"/>
              </a:rPr>
              <a:t>removal of restrictions on cross border cargo vehicles for food; medical equipment, medicines, supplies, ppe, fuel &amp; coal; agricultural inputs &amp; supplies; chemicals, packaging, equipment, spares, maintenance materials; inputs for production &amp; processing of food products; and security, emergency &amp; humanitarian relief services</a:t>
            </a:r>
            <a:r>
              <a:rPr lang="en-US" dirty="0">
                <a:latin typeface="+mn-lt"/>
              </a:rPr>
              <a:t>;</a:t>
            </a:r>
            <a:r>
              <a:rPr lang="en-GB" dirty="0">
                <a:latin typeface="+mn-lt"/>
              </a:rPr>
              <a:t>  </a:t>
            </a:r>
            <a:endParaRPr lang="en-US" dirty="0">
              <a:latin typeface="+mn-lt"/>
            </a:endParaRPr>
          </a:p>
          <a:p>
            <a:pPr marL="400050" lvl="0" indent="-400050">
              <a:buFont typeface="+mj-lt"/>
              <a:buAutoNum type="romanLcPeriod"/>
            </a:pPr>
            <a:endParaRPr lang="en-GB" dirty="0">
              <a:latin typeface="+mn-lt"/>
            </a:endParaRPr>
          </a:p>
          <a:p>
            <a:pPr marL="400050" lvl="0" indent="-400050" algn="just">
              <a:buFont typeface="+mj-lt"/>
              <a:buAutoNum type="romanLcPeriod"/>
            </a:pPr>
            <a:r>
              <a:rPr lang="en-GB" dirty="0">
                <a:latin typeface="+mn-lt"/>
              </a:rPr>
              <a:t>simplification &amp; automation of trade &amp; transport facilitation processes;</a:t>
            </a:r>
          </a:p>
          <a:p>
            <a:pPr marL="400050" lvl="0" indent="-400050" algn="just">
              <a:buFont typeface="+mj-lt"/>
              <a:buAutoNum type="romanLcPeriod"/>
            </a:pPr>
            <a:endParaRPr lang="en-GB" dirty="0">
              <a:latin typeface="+mn-lt"/>
            </a:endParaRPr>
          </a:p>
          <a:p>
            <a:pPr marL="400050" lvl="0" indent="-400050">
              <a:buFont typeface="+mj-lt"/>
              <a:buAutoNum type="romanLcPeriod"/>
            </a:pPr>
            <a:r>
              <a:rPr lang="en-GB" dirty="0">
                <a:latin typeface="+mn-lt"/>
              </a:rPr>
              <a:t>introduction/enhancement of pre-clearance of goods &amp; single window processing; and</a:t>
            </a:r>
          </a:p>
          <a:p>
            <a:pPr marL="400050" lvl="0" indent="-400050">
              <a:buFont typeface="+mj-lt"/>
              <a:buAutoNum type="romanLcPeriod"/>
            </a:pPr>
            <a:endParaRPr lang="en-GB" dirty="0">
              <a:latin typeface="+mn-lt"/>
            </a:endParaRPr>
          </a:p>
          <a:p>
            <a:pPr marL="400050" lvl="0" indent="-400050">
              <a:buFont typeface="+mj-lt"/>
              <a:buAutoNum type="romanLcPeriod"/>
            </a:pPr>
            <a:r>
              <a:rPr lang="en-GB" dirty="0">
                <a:latin typeface="+mn-lt"/>
              </a:rPr>
              <a:t>acceleration of creation of e-applications &amp; platforms for handling imports &amp; exports, application, issuance &amp; renewals of licences, permits, registration of drivers, operators, vehicles &amp; loads, payment of fees; and, information dissemination &amp; sharing.</a:t>
            </a:r>
          </a:p>
          <a:p>
            <a:pPr lvl="0"/>
            <a:endParaRPr lang="en-GB" dirty="0">
              <a:latin typeface="+mn-lt"/>
            </a:endParaRPr>
          </a:p>
          <a:p>
            <a:pPr lvl="0"/>
            <a:r>
              <a:rPr lang="en-GB" b="1" dirty="0">
                <a:latin typeface="+mn-lt"/>
              </a:rPr>
              <a:t>D</a:t>
            </a:r>
            <a:r>
              <a:rPr lang="en-GB" dirty="0">
                <a:latin typeface="+mn-lt"/>
              </a:rPr>
              <a:t>. </a:t>
            </a:r>
            <a:r>
              <a:rPr lang="en-GB" b="1" dirty="0">
                <a:latin typeface="+mn-lt"/>
              </a:rPr>
              <a:t>Scaling up the development of regional value chains beginning with the pharmaceuticals, mining and agro-processing as part of the implementation of the SADC Industrialization Strategy and Roadmap, supporting MSMEs to anchor </a:t>
            </a:r>
          </a:p>
        </p:txBody>
      </p:sp>
      <p:sp>
        <p:nvSpPr>
          <p:cNvPr id="4" name="Rectângulo arredondado 8">
            <a:extLst>
              <a:ext uri="{FF2B5EF4-FFF2-40B4-BE49-F238E27FC236}">
                <a16:creationId xmlns:a16="http://schemas.microsoft.com/office/drawing/2014/main" id="{425C2660-66D5-4C17-AF1D-7A544B0673FB}"/>
              </a:ext>
            </a:extLst>
          </p:cNvPr>
          <p:cNvSpPr/>
          <p:nvPr/>
        </p:nvSpPr>
        <p:spPr>
          <a:xfrm>
            <a:off x="0" y="29622"/>
            <a:ext cx="9180512" cy="602218"/>
          </a:xfrm>
          <a:prstGeom prst="roundRect">
            <a:avLst>
              <a:gd name="adj" fmla="val 15053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algn="ctr">
              <a:defRPr sz="1600" b="1" i="0" u="none" strike="noStrike" kern="1200" cap="none" spc="0" normalizeH="0" baseline="0">
                <a:solidFill>
                  <a:sysClr val="windowText" lastClr="000000">
                    <a:lumMod val="50000"/>
                    <a:lumOff val="50000"/>
                  </a:sysClr>
                </a:solidFill>
                <a:latin typeface="+mj-lt"/>
                <a:ea typeface="+mj-ea"/>
                <a:cs typeface="+mj-cs"/>
              </a:defRPr>
            </a:pPr>
            <a:r>
              <a:rPr lang="en-US" sz="2400" b="1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SADC Responses to COVID-19</a:t>
            </a: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8021DA55-2101-40CF-BD15-E52AD523D2AE}"/>
              </a:ext>
            </a:extLst>
          </p:cNvPr>
          <p:cNvSpPr txBox="1"/>
          <p:nvPr/>
        </p:nvSpPr>
        <p:spPr>
          <a:xfrm>
            <a:off x="143509" y="6309320"/>
            <a:ext cx="6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i="1" dirty="0"/>
              <a:t>Sources</a:t>
            </a:r>
            <a:r>
              <a:rPr lang="en-US" sz="800" b="1" dirty="0"/>
              <a:t>:</a:t>
            </a:r>
            <a:r>
              <a:rPr lang="en-US" sz="800" dirty="0"/>
              <a:t>  SADC Selected macroeconomic indicators (2019), SADC Responses to COVID-19, Bulletin No. 3 (2020), COVID-19 in COMESA: Situational Report (2020)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258005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85975" y="1052513"/>
            <a:ext cx="4972050" cy="310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82" name="Rectangle 2"/>
          <p:cNvSpPr/>
          <p:nvPr/>
        </p:nvSpPr>
        <p:spPr bwMode="auto">
          <a:xfrm>
            <a:off x="2360613" y="5229225"/>
            <a:ext cx="4422775" cy="838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indent="12700"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>
              <a:buFontTx/>
              <a:buNone/>
            </a:pPr>
            <a:r>
              <a:rPr lang="en-US" altLang="en-US" sz="5500" b="1" dirty="0">
                <a:solidFill>
                  <a:schemeClr val="tx1"/>
                </a:solidFill>
                <a:latin typeface="Lato" pitchFamily="34" charset="0"/>
                <a:sym typeface="Lato" pitchFamily="34" charset="0"/>
              </a:rPr>
              <a:t>THANK YOU!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FF00FF"/>
      </a:folHlink>
    </a:clrScheme>
    <a:fontScheme name="Office Theme">
      <a:majorFont>
        <a:latin typeface="Lucida Sans"/>
        <a:ea typeface="Lucida Sans"/>
        <a:cs typeface="Lucida Sans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>
          <a:outerShdw dist="23000" dir="5400000" algn="ctr" rotWithShape="0">
            <a:srgbClr val="000000">
              <a:alpha val="34999"/>
            </a:srgbClr>
          </a:outerShdw>
        </a:effectLst>
      </a:spPr>
      <a:bodyPr vert="horz" wrap="squar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alibri" pitchFamily="34" charset="0"/>
            <a:ea typeface="Calibri" pitchFamily="34" charset="0"/>
            <a:cs typeface="Calibri" pitchFamily="34" charset="0"/>
            <a:sym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>
          <a:outerShdw dist="23000" dir="5400000" algn="ctr" rotWithShape="0">
            <a:srgbClr val="000000">
              <a:alpha val="34999"/>
            </a:srgbClr>
          </a:outerShdw>
        </a:effectLst>
      </a:spPr>
      <a:bodyPr vert="horz" wrap="squar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alibri" pitchFamily="34" charset="0"/>
            <a:ea typeface="Calibri" pitchFamily="34" charset="0"/>
            <a:cs typeface="Calibri" pitchFamily="34" charset="0"/>
            <a:sym typeface="Calibri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8473</TotalTime>
  <Words>1456</Words>
  <Application>Microsoft Office PowerPoint</Application>
  <PresentationFormat>On-screen Show (4:3)</PresentationFormat>
  <Paragraphs>233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DengXian</vt:lpstr>
      <vt:lpstr>Helvetica Neue</vt:lpstr>
      <vt:lpstr>Lato</vt:lpstr>
      <vt:lpstr>MS PGothic</vt:lpstr>
      <vt:lpstr>Arial</vt:lpstr>
      <vt:lpstr>Calibri</vt:lpstr>
      <vt:lpstr>Helvetica</vt:lpstr>
      <vt:lpstr>Lucida Sans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 PRESENTATION</dc:title>
  <dc:creator>ECA SRO-SA</dc:creator>
  <cp:lastModifiedBy>Sizo Mhlanga</cp:lastModifiedBy>
  <cp:revision>268</cp:revision>
  <cp:lastPrinted>2020-05-12T05:31:18Z</cp:lastPrinted>
  <dcterms:created xsi:type="dcterms:W3CDTF">2020-03-27T10:03:02Z</dcterms:created>
  <dcterms:modified xsi:type="dcterms:W3CDTF">2020-06-19T09:14:12Z</dcterms:modified>
</cp:coreProperties>
</file>