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3"/>
  </p:notesMasterIdLst>
  <p:sldIdLst>
    <p:sldId id="268" r:id="rId5"/>
    <p:sldId id="282" r:id="rId6"/>
    <p:sldId id="306" r:id="rId7"/>
    <p:sldId id="283" r:id="rId8"/>
    <p:sldId id="258" r:id="rId9"/>
    <p:sldId id="276" r:id="rId10"/>
    <p:sldId id="279" r:id="rId11"/>
    <p:sldId id="275" r:id="rId12"/>
    <p:sldId id="280" r:id="rId13"/>
    <p:sldId id="277" r:id="rId14"/>
    <p:sldId id="278" r:id="rId15"/>
    <p:sldId id="298" r:id="rId16"/>
    <p:sldId id="302" r:id="rId17"/>
    <p:sldId id="304" r:id="rId18"/>
    <p:sldId id="305" r:id="rId19"/>
    <p:sldId id="285" r:id="rId20"/>
    <p:sldId id="287" r:id="rId21"/>
    <p:sldId id="260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Melamed" initials="CM" lastIdx="3" clrIdx="0">
    <p:extLst>
      <p:ext uri="{19B8F6BF-5375-455C-9EA6-DF929625EA0E}">
        <p15:presenceInfo xmlns:p15="http://schemas.microsoft.com/office/powerpoint/2012/main" userId="S::cmelamed@unfoundation.org::37499311-2b74-4fda-b805-1dbca6165f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286"/>
    <a:srgbClr val="F3B6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56" autoAdjust="0"/>
  </p:normalViewPr>
  <p:slideViewPr>
    <p:cSldViewPr snapToGrid="0">
      <p:cViewPr varScale="1">
        <p:scale>
          <a:sx n="95" d="100"/>
          <a:sy n="95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4BDB4-B5B3-4B33-9E75-A66A0CED5A7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0CCC6-48BB-4F6E-BA1B-220109B6DB0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dirty="0">
              <a:solidFill>
                <a:schemeClr val="dk1"/>
              </a:solidFill>
              <a:latin typeface="Neris Light" panose="00000400000000000000"/>
            </a:rPr>
            <a:t>2. We will </a:t>
          </a:r>
          <a:r>
            <a:rPr lang="en-US" sz="1300" b="1" dirty="0">
              <a:solidFill>
                <a:schemeClr val="dk1"/>
              </a:solidFill>
              <a:latin typeface="Neris Light" panose="00000400000000000000"/>
            </a:rPr>
            <a:t>engage partners </a:t>
          </a:r>
          <a:r>
            <a:rPr lang="en-US" sz="1300" dirty="0">
              <a:solidFill>
                <a:schemeClr val="dk1"/>
              </a:solidFill>
              <a:latin typeface="Neris Light" panose="00000400000000000000"/>
            </a:rPr>
            <a:t>that have the required data, technical support, platforms, connectivity, tools and resources</a:t>
          </a:r>
          <a:endParaRPr lang="en-US" sz="1300" dirty="0">
            <a:latin typeface="Neris Light" panose="00000400000000000000"/>
          </a:endParaRPr>
        </a:p>
      </dgm:t>
    </dgm:pt>
    <dgm:pt modelId="{D097468C-404D-4115-8ED8-EAF57970622F}" type="parTrans" cxnId="{1A855A5F-366D-45BD-8C3F-47A34E2F0D90}">
      <dgm:prSet/>
      <dgm:spPr/>
      <dgm:t>
        <a:bodyPr/>
        <a:lstStyle/>
        <a:p>
          <a:endParaRPr lang="en-US"/>
        </a:p>
      </dgm:t>
    </dgm:pt>
    <dgm:pt modelId="{6AFA3AC9-F458-479C-B966-F9B5FEB7084D}" type="sibTrans" cxnId="{1A855A5F-366D-45BD-8C3F-47A34E2F0D90}">
      <dgm:prSet/>
      <dgm:spPr/>
      <dgm:t>
        <a:bodyPr/>
        <a:lstStyle/>
        <a:p>
          <a:endParaRPr lang="en-US"/>
        </a:p>
      </dgm:t>
    </dgm:pt>
    <dgm:pt modelId="{8784BFCD-216C-4076-8382-7D00027F35BB}">
      <dgm:prSet custT="1"/>
      <dgm:spPr/>
      <dgm:t>
        <a:bodyPr/>
        <a:lstStyle/>
        <a:p>
          <a:r>
            <a:rPr lang="en-US" sz="1300" dirty="0">
              <a:solidFill>
                <a:schemeClr val="dk1"/>
              </a:solidFill>
              <a:latin typeface="Neris Light" panose="00000400000000000000"/>
            </a:rPr>
            <a:t>3. We will work with governments and partners to </a:t>
          </a:r>
          <a:r>
            <a:rPr lang="en-US" sz="1300" b="1" dirty="0">
              <a:solidFill>
                <a:schemeClr val="dk1"/>
              </a:solidFill>
              <a:latin typeface="Neris Light" panose="00000400000000000000"/>
            </a:rPr>
            <a:t>roll out solutions, build capacity and deliver trainings</a:t>
          </a:r>
          <a:r>
            <a:rPr lang="en-US" sz="1300" dirty="0">
              <a:solidFill>
                <a:schemeClr val="dk1"/>
              </a:solidFill>
              <a:latin typeface="Neris Light" panose="00000400000000000000"/>
            </a:rPr>
            <a:t>.</a:t>
          </a:r>
        </a:p>
      </dgm:t>
    </dgm:pt>
    <dgm:pt modelId="{7D583438-0FE4-4DC9-9984-CC2F8B5CB1B1}" type="parTrans" cxnId="{D7E3CA25-6016-45D3-92CF-39F14AD9E407}">
      <dgm:prSet/>
      <dgm:spPr/>
      <dgm:t>
        <a:bodyPr/>
        <a:lstStyle/>
        <a:p>
          <a:endParaRPr lang="en-US"/>
        </a:p>
      </dgm:t>
    </dgm:pt>
    <dgm:pt modelId="{C5ABC894-1C23-4DD3-BEA5-1E7EB4622B1B}" type="sibTrans" cxnId="{D7E3CA25-6016-45D3-92CF-39F14AD9E407}">
      <dgm:prSet/>
      <dgm:spPr/>
      <dgm:t>
        <a:bodyPr/>
        <a:lstStyle/>
        <a:p>
          <a:endParaRPr lang="en-US"/>
        </a:p>
      </dgm:t>
    </dgm:pt>
    <dgm:pt modelId="{9FA715FA-2B60-42D5-BA5A-A51CE2E03BC9}">
      <dgm:prSet custT="1"/>
      <dgm:spPr/>
      <dgm:t>
        <a:bodyPr/>
        <a:lstStyle/>
        <a:p>
          <a:r>
            <a:rPr lang="en-US" sz="1300" dirty="0">
              <a:solidFill>
                <a:schemeClr val="dk1"/>
              </a:solidFill>
              <a:latin typeface="Neris Light" panose="00000400000000000000"/>
            </a:rPr>
            <a:t>4. We will </a:t>
          </a:r>
          <a:r>
            <a:rPr lang="en-US" sz="1300" b="1" dirty="0">
              <a:solidFill>
                <a:schemeClr val="dk1"/>
              </a:solidFill>
              <a:latin typeface="Neris Light" panose="00000400000000000000"/>
            </a:rPr>
            <a:t>support pan-African learning and collaboration </a:t>
          </a:r>
          <a:r>
            <a:rPr lang="en-US" sz="1300" dirty="0">
              <a:solidFill>
                <a:schemeClr val="dk1"/>
              </a:solidFill>
              <a:latin typeface="Neris Light" panose="00000400000000000000"/>
            </a:rPr>
            <a:t>through bespoke online platforms and tools</a:t>
          </a:r>
        </a:p>
      </dgm:t>
    </dgm:pt>
    <dgm:pt modelId="{9921B784-663D-4839-9DC7-1372D991D422}" type="parTrans" cxnId="{8CA30D27-0049-4092-BFBF-E59786066BAE}">
      <dgm:prSet/>
      <dgm:spPr/>
      <dgm:t>
        <a:bodyPr/>
        <a:lstStyle/>
        <a:p>
          <a:endParaRPr lang="en-US"/>
        </a:p>
      </dgm:t>
    </dgm:pt>
    <dgm:pt modelId="{9F001F35-EF5C-4098-8895-0D297196357E}" type="sibTrans" cxnId="{8CA30D27-0049-4092-BFBF-E59786066BAE}">
      <dgm:prSet/>
      <dgm:spPr/>
      <dgm:t>
        <a:bodyPr/>
        <a:lstStyle/>
        <a:p>
          <a:endParaRPr lang="en-US"/>
        </a:p>
      </dgm:t>
    </dgm:pt>
    <dgm:pt modelId="{A3C689B7-06A4-4F7D-A0D7-5721F2050FD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dirty="0">
              <a:latin typeface="Neris Light" panose="00000400000000000000"/>
            </a:rPr>
            <a:t>1. We will work with government partners across Africa to </a:t>
          </a:r>
          <a:r>
            <a:rPr lang="en-US" sz="1300" b="1" dirty="0">
              <a:latin typeface="Neris Light" panose="00000400000000000000"/>
            </a:rPr>
            <a:t>map their immediate data needs and priorities </a:t>
          </a:r>
          <a:endParaRPr lang="en-US" sz="1300" b="1" dirty="0">
            <a:solidFill>
              <a:schemeClr val="dk1"/>
            </a:solidFill>
            <a:latin typeface="Neris Light" panose="00000400000000000000"/>
          </a:endParaRPr>
        </a:p>
      </dgm:t>
    </dgm:pt>
    <dgm:pt modelId="{97CED38E-B6EF-4CD0-82C6-614BD6C44B17}" type="parTrans" cxnId="{7E7A4EE3-3CB0-4CB4-B639-620FB6FE25F5}">
      <dgm:prSet/>
      <dgm:spPr/>
      <dgm:t>
        <a:bodyPr/>
        <a:lstStyle/>
        <a:p>
          <a:endParaRPr lang="en-US"/>
        </a:p>
      </dgm:t>
    </dgm:pt>
    <dgm:pt modelId="{1B623807-66A2-4B00-9BFE-897FC1457834}" type="sibTrans" cxnId="{7E7A4EE3-3CB0-4CB4-B639-620FB6FE25F5}">
      <dgm:prSet/>
      <dgm:spPr/>
      <dgm:t>
        <a:bodyPr/>
        <a:lstStyle/>
        <a:p>
          <a:endParaRPr lang="en-US"/>
        </a:p>
      </dgm:t>
    </dgm:pt>
    <dgm:pt modelId="{A3EC3CF6-F2ED-4A7A-AB53-00DF56880D67}" type="pres">
      <dgm:prSet presAssocID="{C214BDB4-B5B3-4B33-9E75-A66A0CED5A7B}" presName="cycle" presStyleCnt="0">
        <dgm:presLayoutVars>
          <dgm:dir/>
          <dgm:resizeHandles val="exact"/>
        </dgm:presLayoutVars>
      </dgm:prSet>
      <dgm:spPr/>
    </dgm:pt>
    <dgm:pt modelId="{3045DB59-69D5-4719-A0A8-B475259965C3}" type="pres">
      <dgm:prSet presAssocID="{7FB0CCC6-48BB-4F6E-BA1B-220109B6DB03}" presName="dummy" presStyleCnt="0"/>
      <dgm:spPr/>
    </dgm:pt>
    <dgm:pt modelId="{BCB7A7FE-F7C1-4FC2-8179-5FFF2F521AC2}" type="pres">
      <dgm:prSet presAssocID="{7FB0CCC6-48BB-4F6E-BA1B-220109B6DB03}" presName="node" presStyleLbl="revTx" presStyleIdx="0" presStyleCnt="4">
        <dgm:presLayoutVars>
          <dgm:bulletEnabled val="1"/>
        </dgm:presLayoutVars>
      </dgm:prSet>
      <dgm:spPr/>
    </dgm:pt>
    <dgm:pt modelId="{6D52C514-47F1-4992-A889-41C95CD641C5}" type="pres">
      <dgm:prSet presAssocID="{6AFA3AC9-F458-479C-B966-F9B5FEB7084D}" presName="sibTrans" presStyleLbl="node1" presStyleIdx="0" presStyleCnt="4"/>
      <dgm:spPr/>
    </dgm:pt>
    <dgm:pt modelId="{82613D42-0AA5-4F8F-A402-8374A383690B}" type="pres">
      <dgm:prSet presAssocID="{8784BFCD-216C-4076-8382-7D00027F35BB}" presName="dummy" presStyleCnt="0"/>
      <dgm:spPr/>
    </dgm:pt>
    <dgm:pt modelId="{96D8B24F-0DFE-44B6-90A0-D7B4E0BC203E}" type="pres">
      <dgm:prSet presAssocID="{8784BFCD-216C-4076-8382-7D00027F35BB}" presName="node" presStyleLbl="revTx" presStyleIdx="1" presStyleCnt="4">
        <dgm:presLayoutVars>
          <dgm:bulletEnabled val="1"/>
        </dgm:presLayoutVars>
      </dgm:prSet>
      <dgm:spPr/>
    </dgm:pt>
    <dgm:pt modelId="{8828F23E-81F1-4111-9494-B456080B490B}" type="pres">
      <dgm:prSet presAssocID="{C5ABC894-1C23-4DD3-BEA5-1E7EB4622B1B}" presName="sibTrans" presStyleLbl="node1" presStyleIdx="1" presStyleCnt="4"/>
      <dgm:spPr/>
    </dgm:pt>
    <dgm:pt modelId="{44FE193D-D44C-4E7D-84C7-35897E88E16D}" type="pres">
      <dgm:prSet presAssocID="{9FA715FA-2B60-42D5-BA5A-A51CE2E03BC9}" presName="dummy" presStyleCnt="0"/>
      <dgm:spPr/>
    </dgm:pt>
    <dgm:pt modelId="{38B43A8A-2958-4364-B6D3-73FE0AB6CBEA}" type="pres">
      <dgm:prSet presAssocID="{9FA715FA-2B60-42D5-BA5A-A51CE2E03BC9}" presName="node" presStyleLbl="revTx" presStyleIdx="2" presStyleCnt="4">
        <dgm:presLayoutVars>
          <dgm:bulletEnabled val="1"/>
        </dgm:presLayoutVars>
      </dgm:prSet>
      <dgm:spPr/>
    </dgm:pt>
    <dgm:pt modelId="{5044CDA6-F0C8-4E2E-A2DD-DE1775B821E2}" type="pres">
      <dgm:prSet presAssocID="{9F001F35-EF5C-4098-8895-0D297196357E}" presName="sibTrans" presStyleLbl="node1" presStyleIdx="2" presStyleCnt="4"/>
      <dgm:spPr/>
    </dgm:pt>
    <dgm:pt modelId="{FD116267-8B32-4ED9-BB99-A9268FEEAC04}" type="pres">
      <dgm:prSet presAssocID="{A3C689B7-06A4-4F7D-A0D7-5721F2050FD4}" presName="dummy" presStyleCnt="0"/>
      <dgm:spPr/>
    </dgm:pt>
    <dgm:pt modelId="{843AE883-F703-403A-9919-FFA8C5EB1269}" type="pres">
      <dgm:prSet presAssocID="{A3C689B7-06A4-4F7D-A0D7-5721F2050FD4}" presName="node" presStyleLbl="revTx" presStyleIdx="3" presStyleCnt="4">
        <dgm:presLayoutVars>
          <dgm:bulletEnabled val="1"/>
        </dgm:presLayoutVars>
      </dgm:prSet>
      <dgm:spPr/>
    </dgm:pt>
    <dgm:pt modelId="{ECEC1367-A6A5-4264-9915-4A3F7F7CCF47}" type="pres">
      <dgm:prSet presAssocID="{1B623807-66A2-4B00-9BFE-897FC1457834}" presName="sibTrans" presStyleLbl="node1" presStyleIdx="3" presStyleCnt="4"/>
      <dgm:spPr/>
    </dgm:pt>
  </dgm:ptLst>
  <dgm:cxnLst>
    <dgm:cxn modelId="{D7E3CA25-6016-45D3-92CF-39F14AD9E407}" srcId="{C214BDB4-B5B3-4B33-9E75-A66A0CED5A7B}" destId="{8784BFCD-216C-4076-8382-7D00027F35BB}" srcOrd="1" destOrd="0" parTransId="{7D583438-0FE4-4DC9-9984-CC2F8B5CB1B1}" sibTransId="{C5ABC894-1C23-4DD3-BEA5-1E7EB4622B1B}"/>
    <dgm:cxn modelId="{8CA30D27-0049-4092-BFBF-E59786066BAE}" srcId="{C214BDB4-B5B3-4B33-9E75-A66A0CED5A7B}" destId="{9FA715FA-2B60-42D5-BA5A-A51CE2E03BC9}" srcOrd="2" destOrd="0" parTransId="{9921B784-663D-4839-9DC7-1372D991D422}" sibTransId="{9F001F35-EF5C-4098-8895-0D297196357E}"/>
    <dgm:cxn modelId="{5C07BE3F-F003-4F99-816A-FACE5F3CE686}" type="presOf" srcId="{9F001F35-EF5C-4098-8895-0D297196357E}" destId="{5044CDA6-F0C8-4E2E-A2DD-DE1775B821E2}" srcOrd="0" destOrd="0" presId="urn:microsoft.com/office/officeart/2005/8/layout/cycle1"/>
    <dgm:cxn modelId="{1A855A5F-366D-45BD-8C3F-47A34E2F0D90}" srcId="{C214BDB4-B5B3-4B33-9E75-A66A0CED5A7B}" destId="{7FB0CCC6-48BB-4F6E-BA1B-220109B6DB03}" srcOrd="0" destOrd="0" parTransId="{D097468C-404D-4115-8ED8-EAF57970622F}" sibTransId="{6AFA3AC9-F458-479C-B966-F9B5FEB7084D}"/>
    <dgm:cxn modelId="{2FFC9E43-6860-4AAA-9486-4500024A6C0E}" type="presOf" srcId="{7FB0CCC6-48BB-4F6E-BA1B-220109B6DB03}" destId="{BCB7A7FE-F7C1-4FC2-8179-5FFF2F521AC2}" srcOrd="0" destOrd="0" presId="urn:microsoft.com/office/officeart/2005/8/layout/cycle1"/>
    <dgm:cxn modelId="{A90C8780-0A83-4BF0-9E31-450E6E85ED68}" type="presOf" srcId="{1B623807-66A2-4B00-9BFE-897FC1457834}" destId="{ECEC1367-A6A5-4264-9915-4A3F7F7CCF47}" srcOrd="0" destOrd="0" presId="urn:microsoft.com/office/officeart/2005/8/layout/cycle1"/>
    <dgm:cxn modelId="{88484088-3D92-4EDA-98FC-ED4BD686425F}" type="presOf" srcId="{C5ABC894-1C23-4DD3-BEA5-1E7EB4622B1B}" destId="{8828F23E-81F1-4111-9494-B456080B490B}" srcOrd="0" destOrd="0" presId="urn:microsoft.com/office/officeart/2005/8/layout/cycle1"/>
    <dgm:cxn modelId="{559A0393-C287-4AE9-ACB5-E65A60E134A4}" type="presOf" srcId="{6AFA3AC9-F458-479C-B966-F9B5FEB7084D}" destId="{6D52C514-47F1-4992-A889-41C95CD641C5}" srcOrd="0" destOrd="0" presId="urn:microsoft.com/office/officeart/2005/8/layout/cycle1"/>
    <dgm:cxn modelId="{E19F729A-BB03-41DE-B431-0E8C6511AB11}" type="presOf" srcId="{8784BFCD-216C-4076-8382-7D00027F35BB}" destId="{96D8B24F-0DFE-44B6-90A0-D7B4E0BC203E}" srcOrd="0" destOrd="0" presId="urn:microsoft.com/office/officeart/2005/8/layout/cycle1"/>
    <dgm:cxn modelId="{56C9F9A9-81D4-4AA2-A95C-F3A3935506C9}" type="presOf" srcId="{9FA715FA-2B60-42D5-BA5A-A51CE2E03BC9}" destId="{38B43A8A-2958-4364-B6D3-73FE0AB6CBEA}" srcOrd="0" destOrd="0" presId="urn:microsoft.com/office/officeart/2005/8/layout/cycle1"/>
    <dgm:cxn modelId="{7AABC3D6-7BD7-4C35-A3A5-CCD2B4BD6D41}" type="presOf" srcId="{C214BDB4-B5B3-4B33-9E75-A66A0CED5A7B}" destId="{A3EC3CF6-F2ED-4A7A-AB53-00DF56880D67}" srcOrd="0" destOrd="0" presId="urn:microsoft.com/office/officeart/2005/8/layout/cycle1"/>
    <dgm:cxn modelId="{239A3BDA-7AB1-443D-8DC9-3CDF206CBA07}" type="presOf" srcId="{A3C689B7-06A4-4F7D-A0D7-5721F2050FD4}" destId="{843AE883-F703-403A-9919-FFA8C5EB1269}" srcOrd="0" destOrd="0" presId="urn:microsoft.com/office/officeart/2005/8/layout/cycle1"/>
    <dgm:cxn modelId="{7E7A4EE3-3CB0-4CB4-B639-620FB6FE25F5}" srcId="{C214BDB4-B5B3-4B33-9E75-A66A0CED5A7B}" destId="{A3C689B7-06A4-4F7D-A0D7-5721F2050FD4}" srcOrd="3" destOrd="0" parTransId="{97CED38E-B6EF-4CD0-82C6-614BD6C44B17}" sibTransId="{1B623807-66A2-4B00-9BFE-897FC1457834}"/>
    <dgm:cxn modelId="{9935BB4A-68F0-4F32-B1AF-88D80214DA93}" type="presParOf" srcId="{A3EC3CF6-F2ED-4A7A-AB53-00DF56880D67}" destId="{3045DB59-69D5-4719-A0A8-B475259965C3}" srcOrd="0" destOrd="0" presId="urn:microsoft.com/office/officeart/2005/8/layout/cycle1"/>
    <dgm:cxn modelId="{8E37794B-680C-438D-8F72-7EB529BBD8EA}" type="presParOf" srcId="{A3EC3CF6-F2ED-4A7A-AB53-00DF56880D67}" destId="{BCB7A7FE-F7C1-4FC2-8179-5FFF2F521AC2}" srcOrd="1" destOrd="0" presId="urn:microsoft.com/office/officeart/2005/8/layout/cycle1"/>
    <dgm:cxn modelId="{D47CD53A-17D1-4AA3-AD46-D391B6B4BBFC}" type="presParOf" srcId="{A3EC3CF6-F2ED-4A7A-AB53-00DF56880D67}" destId="{6D52C514-47F1-4992-A889-41C95CD641C5}" srcOrd="2" destOrd="0" presId="urn:microsoft.com/office/officeart/2005/8/layout/cycle1"/>
    <dgm:cxn modelId="{DEE0EF02-33BC-4DE7-828C-65EC9F935396}" type="presParOf" srcId="{A3EC3CF6-F2ED-4A7A-AB53-00DF56880D67}" destId="{82613D42-0AA5-4F8F-A402-8374A383690B}" srcOrd="3" destOrd="0" presId="urn:microsoft.com/office/officeart/2005/8/layout/cycle1"/>
    <dgm:cxn modelId="{E1931000-807A-49C9-B479-C13B6034E78A}" type="presParOf" srcId="{A3EC3CF6-F2ED-4A7A-AB53-00DF56880D67}" destId="{96D8B24F-0DFE-44B6-90A0-D7B4E0BC203E}" srcOrd="4" destOrd="0" presId="urn:microsoft.com/office/officeart/2005/8/layout/cycle1"/>
    <dgm:cxn modelId="{D20A36D5-8076-409A-9BB5-AAD528B5A8D8}" type="presParOf" srcId="{A3EC3CF6-F2ED-4A7A-AB53-00DF56880D67}" destId="{8828F23E-81F1-4111-9494-B456080B490B}" srcOrd="5" destOrd="0" presId="urn:microsoft.com/office/officeart/2005/8/layout/cycle1"/>
    <dgm:cxn modelId="{B3B0C0B0-1D4E-40C8-B594-C71CD99199A1}" type="presParOf" srcId="{A3EC3CF6-F2ED-4A7A-AB53-00DF56880D67}" destId="{44FE193D-D44C-4E7D-84C7-35897E88E16D}" srcOrd="6" destOrd="0" presId="urn:microsoft.com/office/officeart/2005/8/layout/cycle1"/>
    <dgm:cxn modelId="{36875DF0-6BC5-4529-8F69-C5971F4CBDF9}" type="presParOf" srcId="{A3EC3CF6-F2ED-4A7A-AB53-00DF56880D67}" destId="{38B43A8A-2958-4364-B6D3-73FE0AB6CBEA}" srcOrd="7" destOrd="0" presId="urn:microsoft.com/office/officeart/2005/8/layout/cycle1"/>
    <dgm:cxn modelId="{E64DC693-6614-4202-9C78-1F79A61F5C17}" type="presParOf" srcId="{A3EC3CF6-F2ED-4A7A-AB53-00DF56880D67}" destId="{5044CDA6-F0C8-4E2E-A2DD-DE1775B821E2}" srcOrd="8" destOrd="0" presId="urn:microsoft.com/office/officeart/2005/8/layout/cycle1"/>
    <dgm:cxn modelId="{72710F35-49D1-4F39-9455-81FE582F51D4}" type="presParOf" srcId="{A3EC3CF6-F2ED-4A7A-AB53-00DF56880D67}" destId="{FD116267-8B32-4ED9-BB99-A9268FEEAC04}" srcOrd="9" destOrd="0" presId="urn:microsoft.com/office/officeart/2005/8/layout/cycle1"/>
    <dgm:cxn modelId="{C3C53FD6-6ABA-46A3-A199-8B1F8DEA0B24}" type="presParOf" srcId="{A3EC3CF6-F2ED-4A7A-AB53-00DF56880D67}" destId="{843AE883-F703-403A-9919-FFA8C5EB1269}" srcOrd="10" destOrd="0" presId="urn:microsoft.com/office/officeart/2005/8/layout/cycle1"/>
    <dgm:cxn modelId="{6369AF07-BFB9-4798-81B8-ACF03AA81C6A}" type="presParOf" srcId="{A3EC3CF6-F2ED-4A7A-AB53-00DF56880D67}" destId="{ECEC1367-A6A5-4264-9915-4A3F7F7CCF4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7A7FE-F7C1-4FC2-8179-5FFF2F521AC2}">
      <dsp:nvSpPr>
        <dsp:cNvPr id="0" name=""/>
        <dsp:cNvSpPr/>
      </dsp:nvSpPr>
      <dsp:spPr>
        <a:xfrm>
          <a:off x="3691401" y="97848"/>
          <a:ext cx="1535905" cy="153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>
              <a:solidFill>
                <a:schemeClr val="dk1"/>
              </a:solidFill>
              <a:latin typeface="Neris Light" panose="00000400000000000000"/>
            </a:rPr>
            <a:t>2. We will </a:t>
          </a:r>
          <a:r>
            <a:rPr lang="en-US" sz="1300" b="1" kern="1200" dirty="0">
              <a:solidFill>
                <a:schemeClr val="dk1"/>
              </a:solidFill>
              <a:latin typeface="Neris Light" panose="00000400000000000000"/>
            </a:rPr>
            <a:t>engage partners </a:t>
          </a:r>
          <a:r>
            <a:rPr lang="en-US" sz="1300" kern="1200" dirty="0">
              <a:solidFill>
                <a:schemeClr val="dk1"/>
              </a:solidFill>
              <a:latin typeface="Neris Light" panose="00000400000000000000"/>
            </a:rPr>
            <a:t>that have the required data, technical support, platforms, connectivity, tools and resources</a:t>
          </a:r>
          <a:endParaRPr lang="en-US" sz="1300" kern="1200" dirty="0">
            <a:latin typeface="Neris Light" panose="00000400000000000000"/>
          </a:endParaRPr>
        </a:p>
      </dsp:txBody>
      <dsp:txXfrm>
        <a:off x="3691401" y="97848"/>
        <a:ext cx="1535905" cy="1535905"/>
      </dsp:txXfrm>
    </dsp:sp>
    <dsp:sp modelId="{6D52C514-47F1-4992-A889-41C95CD641C5}">
      <dsp:nvSpPr>
        <dsp:cNvPr id="0" name=""/>
        <dsp:cNvSpPr/>
      </dsp:nvSpPr>
      <dsp:spPr>
        <a:xfrm>
          <a:off x="985902" y="1059"/>
          <a:ext cx="4338193" cy="4338193"/>
        </a:xfrm>
        <a:prstGeom prst="circularArrow">
          <a:avLst>
            <a:gd name="adj1" fmla="val 6904"/>
            <a:gd name="adj2" fmla="val 465492"/>
            <a:gd name="adj3" fmla="val 548824"/>
            <a:gd name="adj4" fmla="val 2058568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8B24F-0DFE-44B6-90A0-D7B4E0BC203E}">
      <dsp:nvSpPr>
        <dsp:cNvPr id="0" name=""/>
        <dsp:cNvSpPr/>
      </dsp:nvSpPr>
      <dsp:spPr>
        <a:xfrm>
          <a:off x="3691401" y="2706559"/>
          <a:ext cx="1535905" cy="153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dk1"/>
              </a:solidFill>
              <a:latin typeface="Neris Light" panose="00000400000000000000"/>
            </a:rPr>
            <a:t>3. We will work with governments and partners to </a:t>
          </a:r>
          <a:r>
            <a:rPr lang="en-US" sz="1300" b="1" kern="1200" dirty="0">
              <a:solidFill>
                <a:schemeClr val="dk1"/>
              </a:solidFill>
              <a:latin typeface="Neris Light" panose="00000400000000000000"/>
            </a:rPr>
            <a:t>roll out solutions, build capacity and deliver trainings</a:t>
          </a:r>
          <a:r>
            <a:rPr lang="en-US" sz="1300" kern="1200" dirty="0">
              <a:solidFill>
                <a:schemeClr val="dk1"/>
              </a:solidFill>
              <a:latin typeface="Neris Light" panose="00000400000000000000"/>
            </a:rPr>
            <a:t>.</a:t>
          </a:r>
        </a:p>
      </dsp:txBody>
      <dsp:txXfrm>
        <a:off x="3691401" y="2706559"/>
        <a:ext cx="1535905" cy="1535905"/>
      </dsp:txXfrm>
    </dsp:sp>
    <dsp:sp modelId="{8828F23E-81F1-4111-9494-B456080B490B}">
      <dsp:nvSpPr>
        <dsp:cNvPr id="0" name=""/>
        <dsp:cNvSpPr/>
      </dsp:nvSpPr>
      <dsp:spPr>
        <a:xfrm>
          <a:off x="985902" y="1059"/>
          <a:ext cx="4338193" cy="4338193"/>
        </a:xfrm>
        <a:prstGeom prst="circularArrow">
          <a:avLst>
            <a:gd name="adj1" fmla="val 6904"/>
            <a:gd name="adj2" fmla="val 465492"/>
            <a:gd name="adj3" fmla="val 5948824"/>
            <a:gd name="adj4" fmla="val 438568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43A8A-2958-4364-B6D3-73FE0AB6CBEA}">
      <dsp:nvSpPr>
        <dsp:cNvPr id="0" name=""/>
        <dsp:cNvSpPr/>
      </dsp:nvSpPr>
      <dsp:spPr>
        <a:xfrm>
          <a:off x="1082691" y="2706559"/>
          <a:ext cx="1535905" cy="153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dk1"/>
              </a:solidFill>
              <a:latin typeface="Neris Light" panose="00000400000000000000"/>
            </a:rPr>
            <a:t>4. We will </a:t>
          </a:r>
          <a:r>
            <a:rPr lang="en-US" sz="1300" b="1" kern="1200" dirty="0">
              <a:solidFill>
                <a:schemeClr val="dk1"/>
              </a:solidFill>
              <a:latin typeface="Neris Light" panose="00000400000000000000"/>
            </a:rPr>
            <a:t>support pan-African learning and collaboration </a:t>
          </a:r>
          <a:r>
            <a:rPr lang="en-US" sz="1300" kern="1200" dirty="0">
              <a:solidFill>
                <a:schemeClr val="dk1"/>
              </a:solidFill>
              <a:latin typeface="Neris Light" panose="00000400000000000000"/>
            </a:rPr>
            <a:t>through bespoke online platforms and tools</a:t>
          </a:r>
        </a:p>
      </dsp:txBody>
      <dsp:txXfrm>
        <a:off x="1082691" y="2706559"/>
        <a:ext cx="1535905" cy="1535905"/>
      </dsp:txXfrm>
    </dsp:sp>
    <dsp:sp modelId="{5044CDA6-F0C8-4E2E-A2DD-DE1775B821E2}">
      <dsp:nvSpPr>
        <dsp:cNvPr id="0" name=""/>
        <dsp:cNvSpPr/>
      </dsp:nvSpPr>
      <dsp:spPr>
        <a:xfrm>
          <a:off x="985902" y="1059"/>
          <a:ext cx="4338193" cy="4338193"/>
        </a:xfrm>
        <a:prstGeom prst="circularArrow">
          <a:avLst>
            <a:gd name="adj1" fmla="val 6904"/>
            <a:gd name="adj2" fmla="val 465492"/>
            <a:gd name="adj3" fmla="val 11348824"/>
            <a:gd name="adj4" fmla="val 978568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AE883-F703-403A-9919-FFA8C5EB1269}">
      <dsp:nvSpPr>
        <dsp:cNvPr id="0" name=""/>
        <dsp:cNvSpPr/>
      </dsp:nvSpPr>
      <dsp:spPr>
        <a:xfrm>
          <a:off x="1082691" y="97848"/>
          <a:ext cx="1535905" cy="1535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>
              <a:latin typeface="Neris Light" panose="00000400000000000000"/>
            </a:rPr>
            <a:t>1. We will work with government partners across Africa to </a:t>
          </a:r>
          <a:r>
            <a:rPr lang="en-US" sz="1300" b="1" kern="1200" dirty="0">
              <a:latin typeface="Neris Light" panose="00000400000000000000"/>
            </a:rPr>
            <a:t>map their immediate data needs and priorities </a:t>
          </a:r>
          <a:endParaRPr lang="en-US" sz="1300" b="1" kern="1200" dirty="0">
            <a:solidFill>
              <a:schemeClr val="dk1"/>
            </a:solidFill>
            <a:latin typeface="Neris Light" panose="00000400000000000000"/>
          </a:endParaRPr>
        </a:p>
      </dsp:txBody>
      <dsp:txXfrm>
        <a:off x="1082691" y="97848"/>
        <a:ext cx="1535905" cy="1535905"/>
      </dsp:txXfrm>
    </dsp:sp>
    <dsp:sp modelId="{ECEC1367-A6A5-4264-9915-4A3F7F7CCF47}">
      <dsp:nvSpPr>
        <dsp:cNvPr id="0" name=""/>
        <dsp:cNvSpPr/>
      </dsp:nvSpPr>
      <dsp:spPr>
        <a:xfrm>
          <a:off x="985902" y="1059"/>
          <a:ext cx="4338193" cy="4338193"/>
        </a:xfrm>
        <a:prstGeom prst="circularArrow">
          <a:avLst>
            <a:gd name="adj1" fmla="val 6904"/>
            <a:gd name="adj2" fmla="val 465492"/>
            <a:gd name="adj3" fmla="val 16748824"/>
            <a:gd name="adj4" fmla="val 15185683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0/03/why-sub-saharan-africa-needs-a-unique-response-to-covid-19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20/03/why-sub-saharan-africa-needs-a-unique-response-to-covid-19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471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47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56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3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68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180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27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922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250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647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References: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- World Economic Forum: </a:t>
            </a:r>
            <a:r>
              <a:rPr lang="en-US" dirty="0">
                <a:hlinkClick r:id="rId3"/>
              </a:rPr>
              <a:t>https://www.weforum.org/agenda/2020/03/why-sub-saharan-africa-needs-a-unique-response-to-covid-19/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- UNECA </a:t>
            </a:r>
            <a:r>
              <a:rPr lang="en-US" dirty="0" err="1"/>
              <a:t>powerpoint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39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References: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- World Economic Forum: </a:t>
            </a:r>
            <a:r>
              <a:rPr lang="en-US" dirty="0">
                <a:hlinkClick r:id="rId3"/>
              </a:rPr>
              <a:t>https://www.weforum.org/agenda/2020/03/why-sub-saharan-africa-needs-a-unique-response-to-covid-19/</a:t>
            </a: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- UNECA </a:t>
            </a:r>
            <a:r>
              <a:rPr lang="en-US" dirty="0" err="1"/>
              <a:t>powerpoint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37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9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86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74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52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2738" y="273846"/>
            <a:ext cx="4482612" cy="994172"/>
          </a:xfrm>
        </p:spPr>
        <p:txBody>
          <a:bodyPr/>
          <a:lstStyle>
            <a:lvl1pPr>
              <a:defRPr b="1" baseline="0">
                <a:solidFill>
                  <a:srgbClr val="3B6D3C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Panel 1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032738" y="1468682"/>
            <a:ext cx="2184400" cy="14859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0" y="3130155"/>
            <a:ext cx="2614735" cy="861554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r>
              <a:rPr lang="en-GB" sz="1500" b="1" dirty="0">
                <a:solidFill>
                  <a:srgbClr val="3B6D3C"/>
                </a:solidFill>
                <a:latin typeface="Helvetica" charset="0"/>
                <a:ea typeface="Helvetica" charset="0"/>
                <a:cs typeface="Helvetica" charset="0"/>
              </a:rPr>
              <a:t>NAME</a:t>
            </a:r>
          </a:p>
          <a:p>
            <a:r>
              <a:rPr lang="en-GB" sz="1350" dirty="0">
                <a:solidFill>
                  <a:srgbClr val="3B6D3C"/>
                </a:solidFill>
                <a:latin typeface="Helvetica" charset="0"/>
                <a:ea typeface="Helvetica" charset="0"/>
                <a:cs typeface="Helvetica" charset="0"/>
              </a:rPr>
              <a:t>Title</a:t>
            </a:r>
          </a:p>
          <a:p>
            <a:r>
              <a:rPr lang="en-GB" sz="1350" dirty="0">
                <a:solidFill>
                  <a:srgbClr val="3B6D3C"/>
                </a:solidFill>
                <a:latin typeface="Helvetica" charset="0"/>
                <a:ea typeface="Helvetica" charset="0"/>
                <a:cs typeface="Helvetica" charset="0"/>
              </a:rPr>
              <a:t>Organization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34857" y="1468682"/>
            <a:ext cx="2184400" cy="14859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730619" y="1468682"/>
            <a:ext cx="2184400" cy="14859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682A155-F9A5-C349-B4D0-CFAD53772B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32738" y="3131747"/>
            <a:ext cx="2184400" cy="14859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9FCE85B-EAAB-AC45-A8C9-90338AE0A7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34857" y="3131747"/>
            <a:ext cx="2184400" cy="14859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79334B7-91F5-6240-A3B7-88B83BC409A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30619" y="3131747"/>
            <a:ext cx="2184400" cy="14859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2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2.tiff"/><Relationship Id="rId10" Type="http://schemas.microsoft.com/office/2007/relationships/diagramDrawing" Target="../diagrams/drawing1.xml"/><Relationship Id="rId4" Type="http://schemas.openxmlformats.org/officeDocument/2006/relationships/image" Target="../media/image4.tiff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1.emf"/><Relationship Id="rId7" Type="http://schemas.openxmlformats.org/officeDocument/2006/relationships/image" Target="../media/image13.jfi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2.tiff"/><Relationship Id="rId10" Type="http://schemas.openxmlformats.org/officeDocument/2006/relationships/image" Target="../media/image16.png"/><Relationship Id="rId4" Type="http://schemas.openxmlformats.org/officeDocument/2006/relationships/image" Target="../media/image4.tiff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melamed@data4sdgs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tiff"/><Relationship Id="rId5" Type="http://schemas.openxmlformats.org/officeDocument/2006/relationships/image" Target="../media/image4.tiff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inganya@un.org" TargetMode="External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tiff"/><Relationship Id="rId5" Type="http://schemas.openxmlformats.org/officeDocument/2006/relationships/image" Target="../media/image4.tiff"/><Relationship Id="rId4" Type="http://schemas.openxmlformats.org/officeDocument/2006/relationships/hyperlink" Target="mailto:dadieno@data4sdg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emf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tiff"/><Relationship Id="rId10" Type="http://schemas.openxmlformats.org/officeDocument/2006/relationships/image" Target="../media/image9.svg"/><Relationship Id="rId4" Type="http://schemas.openxmlformats.org/officeDocument/2006/relationships/image" Target="../media/image4.tif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522979" y="1334309"/>
            <a:ext cx="8621021" cy="352739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3600" b="1" dirty="0">
                <a:solidFill>
                  <a:srgbClr val="324286"/>
                </a:solidFill>
                <a:latin typeface="Neris Black" panose="00000A00000000000000" pitchFamily="50" charset="0"/>
              </a:rPr>
              <a:t>Data for Now: </a:t>
            </a:r>
          </a:p>
          <a:p>
            <a:pPr lvl="0"/>
            <a:r>
              <a:rPr lang="en-US" sz="3600" b="1" dirty="0">
                <a:solidFill>
                  <a:srgbClr val="324286"/>
                </a:solidFill>
                <a:latin typeface="Neris Black" panose="00000A00000000000000" pitchFamily="50" charset="0"/>
              </a:rPr>
              <a:t>Building Africa’s Resilience to COVID-19</a:t>
            </a:r>
          </a:p>
          <a:p>
            <a:pPr lvl="0"/>
            <a:endParaRPr lang="en-US" sz="1800" b="1" i="1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r>
              <a:rPr lang="en-US" sz="1800" b="1" i="1" dirty="0">
                <a:solidFill>
                  <a:srgbClr val="324286"/>
                </a:solidFill>
                <a:latin typeface="Neris Black" panose="00000A00000000000000" pitchFamily="50" charset="0"/>
              </a:rPr>
              <a:t>In collaboration with the United Nations Economic Commission for Africa (UNECA)</a:t>
            </a:r>
          </a:p>
          <a:p>
            <a:pPr lvl="0"/>
            <a:endParaRPr lang="en-US" sz="2000" b="1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US" sz="2000" b="1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US" sz="2000" b="1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r>
              <a:rPr lang="en-US" sz="2000" b="1" dirty="0">
                <a:solidFill>
                  <a:srgbClr val="324286"/>
                </a:solidFill>
                <a:latin typeface="Neris Black" panose="00000A00000000000000" pitchFamily="50" charset="0"/>
              </a:rPr>
              <a:t>April 2020</a:t>
            </a:r>
          </a:p>
          <a:p>
            <a:pPr lvl="0"/>
            <a:endParaRPr lang="en" sz="3000" b="1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C3DC0E-F8B5-4E3E-8182-84B775E99F56}"/>
              </a:ext>
            </a:extLst>
          </p:cNvPr>
          <p:cNvSpPr/>
          <p:nvPr/>
        </p:nvSpPr>
        <p:spPr>
          <a:xfrm>
            <a:off x="6954982" y="58327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D93A57-8176-D14B-BFCC-8FB756BB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9" y="3842353"/>
            <a:ext cx="454125" cy="5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06B99-53B6-1E4A-BCFF-E47D3CD47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956" y="336068"/>
            <a:ext cx="3841044" cy="875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CEF896-E504-4DE7-9A10-9EC879565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96" y="363244"/>
            <a:ext cx="3215472" cy="7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8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581891" y="701815"/>
            <a:ext cx="2250642" cy="22964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How it will work in practice: </a:t>
            </a:r>
          </a:p>
          <a:p>
            <a:pPr lvl="0"/>
            <a:endParaRPr lang="en-US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733361" y="853092"/>
            <a:ext cx="5031024" cy="42904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BE57B3-24C7-43A4-A51E-8374998CE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948496"/>
              </p:ext>
            </p:extLst>
          </p:nvPr>
        </p:nvGraphicFramePr>
        <p:xfrm>
          <a:off x="2570766" y="45128"/>
          <a:ext cx="6309998" cy="43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4906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342398" y="219354"/>
            <a:ext cx="7942621" cy="6015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The team behind this initiative and the key partners:</a:t>
            </a:r>
          </a:p>
          <a:p>
            <a:pPr lvl="0"/>
            <a:endParaRPr lang="en-US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1045890" y="881596"/>
            <a:ext cx="7542370" cy="3345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UNECA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 will: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Provide the overarching political leadership 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Support Pan-African engagement and collaboration.</a:t>
            </a:r>
          </a:p>
          <a:p>
            <a:endParaRPr lang="en-US" sz="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The Global Partnership 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will: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Provide the coordination and management functions of this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Map needs, identify data solutions and broker the partnerships required to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Provide expertise in scaling data solutions that match demand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Leverage its multi-sector network to support efforts</a:t>
            </a:r>
          </a:p>
          <a:p>
            <a:endParaRPr lang="en-US" sz="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Government partners 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Provide time and resources to build their capacity and make use of data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Support cross country learning through engagement in peer-to-peer exchange   </a:t>
            </a:r>
          </a:p>
          <a:p>
            <a:endParaRPr lang="en-US" sz="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Data and technology partners 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Provide data, skills, resources and time to support efforts and enable this initiative to scale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 algn="just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B17637A-8C16-834F-85AC-461AD2CBAEE6}"/>
              </a:ext>
            </a:extLst>
          </p:cNvPr>
          <p:cNvSpPr txBox="1"/>
          <p:nvPr/>
        </p:nvSpPr>
        <p:spPr>
          <a:xfrm>
            <a:off x="2036201" y="368399"/>
            <a:ext cx="507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24286"/>
                </a:solidFill>
                <a:latin typeface="Neris Black" panose="00000A00000000000000" pitchFamily="50" charset="0"/>
              </a:rPr>
              <a:t>Coordination and Governance</a:t>
            </a:r>
            <a:endParaRPr lang="en-US" sz="2700" dirty="0">
              <a:solidFill>
                <a:srgbClr val="1E6A9D"/>
              </a:solidFill>
              <a:latin typeface="Neri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4C352-DED8-497D-9873-01EED81B4A85}"/>
              </a:ext>
            </a:extLst>
          </p:cNvPr>
          <p:cNvSpPr txBox="1"/>
          <p:nvPr/>
        </p:nvSpPr>
        <p:spPr>
          <a:xfrm>
            <a:off x="1086316" y="1190525"/>
            <a:ext cx="673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6A9D"/>
                </a:solidFill>
                <a:latin typeface="Neris Light"/>
                <a:cs typeface="Helvetica" charset="0"/>
              </a:rPr>
              <a:t>INTER-INSTITUTIONAL COORDINATION BETWEEN GPSDD AND UNECA </a:t>
            </a:r>
          </a:p>
          <a:p>
            <a:pPr algn="ctr"/>
            <a:endParaRPr lang="en-US" sz="1200" b="1" dirty="0">
              <a:solidFill>
                <a:srgbClr val="1E6A9D"/>
              </a:solidFill>
              <a:latin typeface="Neris Light"/>
              <a:cs typeface="Helvetica" charset="0"/>
            </a:endParaRPr>
          </a:p>
          <a:p>
            <a:endParaRPr lang="en-US" sz="1200" dirty="0">
              <a:solidFill>
                <a:srgbClr val="1E6A9D"/>
              </a:solidFill>
              <a:latin typeface="Helvetic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48FCF-DC2E-48C0-9111-9A3142707200}"/>
              </a:ext>
            </a:extLst>
          </p:cNvPr>
          <p:cNvSpPr/>
          <p:nvPr/>
        </p:nvSpPr>
        <p:spPr>
          <a:xfrm>
            <a:off x="1094678" y="1140345"/>
            <a:ext cx="6735189" cy="575905"/>
          </a:xfrm>
          <a:prstGeom prst="rect">
            <a:avLst/>
          </a:prstGeom>
          <a:noFill/>
          <a:ln w="19050"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492C6B-2016-4E8F-B069-C2C4CDED9FC7}"/>
              </a:ext>
            </a:extLst>
          </p:cNvPr>
          <p:cNvSpPr/>
          <p:nvPr/>
        </p:nvSpPr>
        <p:spPr>
          <a:xfrm>
            <a:off x="1094676" y="1507577"/>
            <a:ext cx="2216233" cy="208673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Neris Light"/>
                <a:cs typeface="Helvetica" panose="020B0604020202020204" pitchFamily="34" charset="0"/>
              </a:rPr>
              <a:t>Executive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6A23CE-3957-4378-850E-76485F2A6C27}"/>
              </a:ext>
            </a:extLst>
          </p:cNvPr>
          <p:cNvSpPr/>
          <p:nvPr/>
        </p:nvSpPr>
        <p:spPr>
          <a:xfrm>
            <a:off x="5613635" y="1504789"/>
            <a:ext cx="2216233" cy="208673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Neris Light"/>
                <a:cs typeface="Helvetica" panose="020B0604020202020204" pitchFamily="34" charset="0"/>
              </a:rPr>
              <a:t>Communications and outreach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0FDD5-0CB1-4E35-9B1B-76DB19A33DA6}"/>
              </a:ext>
            </a:extLst>
          </p:cNvPr>
          <p:cNvSpPr/>
          <p:nvPr/>
        </p:nvSpPr>
        <p:spPr>
          <a:xfrm>
            <a:off x="3358337" y="1504789"/>
            <a:ext cx="2216233" cy="208673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Neris Light"/>
                <a:cs typeface="Helvetica" panose="020B0604020202020204" pitchFamily="34" charset="0"/>
              </a:rPr>
              <a:t>Technical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50BEA-5B7B-4582-B33B-6FCA0A968092}"/>
              </a:ext>
            </a:extLst>
          </p:cNvPr>
          <p:cNvSpPr txBox="1"/>
          <p:nvPr/>
        </p:nvSpPr>
        <p:spPr>
          <a:xfrm>
            <a:off x="1083530" y="1873538"/>
            <a:ext cx="673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6A9D"/>
                </a:solidFill>
                <a:latin typeface="Raleway" panose="020B0503030101060003" pitchFamily="34" charset="77"/>
                <a:cs typeface="Helvetica" charset="0"/>
              </a:rPr>
              <a:t>OUTREACH TO MEMBER STATES AND PARTNERS FOR UPTAKE OF DATA RESOURCES</a:t>
            </a:r>
            <a:endParaRPr lang="en-US" sz="1200" dirty="0">
              <a:solidFill>
                <a:srgbClr val="1E6A9D"/>
              </a:solidFill>
              <a:latin typeface="Helvetica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AF997-0226-4828-A2D6-8076A5E4A3F6}"/>
              </a:ext>
            </a:extLst>
          </p:cNvPr>
          <p:cNvSpPr/>
          <p:nvPr/>
        </p:nvSpPr>
        <p:spPr>
          <a:xfrm>
            <a:off x="1091892" y="1848448"/>
            <a:ext cx="6735189" cy="313178"/>
          </a:xfrm>
          <a:prstGeom prst="rect">
            <a:avLst/>
          </a:prstGeom>
          <a:noFill/>
          <a:ln w="19050"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63752-7898-4EAA-8BCA-D4E81A6932C5}"/>
              </a:ext>
            </a:extLst>
          </p:cNvPr>
          <p:cNvSpPr txBox="1"/>
          <p:nvPr/>
        </p:nvSpPr>
        <p:spPr>
          <a:xfrm>
            <a:off x="1089107" y="2288918"/>
            <a:ext cx="673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6A9D"/>
                </a:solidFill>
                <a:latin typeface="Raleway" panose="020B0503030101060003" pitchFamily="34" charset="77"/>
                <a:cs typeface="Helvetica" charset="0"/>
              </a:rPr>
              <a:t>RESPONDING TO COUNTRY REQUESTS AND CONNECTING TO SUPPLY SIDE</a:t>
            </a:r>
            <a:endParaRPr lang="en-US" sz="1200" dirty="0">
              <a:solidFill>
                <a:srgbClr val="1E6A9D"/>
              </a:solidFill>
              <a:latin typeface="Helvetica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203785-5143-4B99-8924-D49BCFCA023E}"/>
              </a:ext>
            </a:extLst>
          </p:cNvPr>
          <p:cNvSpPr/>
          <p:nvPr/>
        </p:nvSpPr>
        <p:spPr>
          <a:xfrm>
            <a:off x="1097470" y="2263828"/>
            <a:ext cx="6735189" cy="313178"/>
          </a:xfrm>
          <a:prstGeom prst="rect">
            <a:avLst/>
          </a:prstGeom>
          <a:noFill/>
          <a:ln w="19050"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6CE91E-51AA-4590-A46C-1FB1E285353E}"/>
              </a:ext>
            </a:extLst>
          </p:cNvPr>
          <p:cNvSpPr txBox="1"/>
          <p:nvPr/>
        </p:nvSpPr>
        <p:spPr>
          <a:xfrm>
            <a:off x="1091892" y="2760059"/>
            <a:ext cx="673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6A9D"/>
                </a:solidFill>
                <a:latin typeface="Raleway" panose="020B0503030101060003" pitchFamily="34" charset="77"/>
                <a:cs typeface="Helvetica" charset="0"/>
              </a:rPr>
              <a:t>IN-COUNTRY ENGAGEMENT AND COORDINATION</a:t>
            </a:r>
            <a:endParaRPr lang="en-US" sz="1200" dirty="0">
              <a:solidFill>
                <a:srgbClr val="1E6A9D"/>
              </a:solidFill>
              <a:latin typeface="Helvetica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EBF03-37F9-4065-94A8-F92431E7C6E0}"/>
              </a:ext>
            </a:extLst>
          </p:cNvPr>
          <p:cNvSpPr/>
          <p:nvPr/>
        </p:nvSpPr>
        <p:spPr>
          <a:xfrm>
            <a:off x="1100255" y="2709879"/>
            <a:ext cx="6735189" cy="575905"/>
          </a:xfrm>
          <a:prstGeom prst="rect">
            <a:avLst/>
          </a:prstGeom>
          <a:noFill/>
          <a:ln w="19050"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41B2C5-34AD-48E1-A5A2-F602FDEE24AD}"/>
              </a:ext>
            </a:extLst>
          </p:cNvPr>
          <p:cNvSpPr/>
          <p:nvPr/>
        </p:nvSpPr>
        <p:spPr>
          <a:xfrm>
            <a:off x="1100253" y="3077111"/>
            <a:ext cx="2216233" cy="208673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Country entry point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DC83A9-24E8-476A-8DEC-3578EF99754D}"/>
              </a:ext>
            </a:extLst>
          </p:cNvPr>
          <p:cNvSpPr/>
          <p:nvPr/>
        </p:nvSpPr>
        <p:spPr>
          <a:xfrm>
            <a:off x="5619211" y="3074323"/>
            <a:ext cx="2216233" cy="208673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Capacity transfer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EC3D4D-7AF5-43C7-BC87-A4CB3773A5FF}"/>
              </a:ext>
            </a:extLst>
          </p:cNvPr>
          <p:cNvSpPr/>
          <p:nvPr/>
        </p:nvSpPr>
        <p:spPr>
          <a:xfrm>
            <a:off x="3363913" y="3074323"/>
            <a:ext cx="2216233" cy="208673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brokers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68BD9B-9E31-45D9-86B6-8E113627BEBD}"/>
              </a:ext>
            </a:extLst>
          </p:cNvPr>
          <p:cNvSpPr txBox="1"/>
          <p:nvPr/>
        </p:nvSpPr>
        <p:spPr>
          <a:xfrm>
            <a:off x="1097469" y="3476525"/>
            <a:ext cx="6735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E6A9D"/>
                </a:solidFill>
                <a:latin typeface="Raleway" panose="020B0503030101060003" pitchFamily="34" charset="77"/>
                <a:cs typeface="Helvetica" charset="0"/>
              </a:rPr>
              <a:t>DOCUMENT LEARNING AND IMPACT, SCALE SOLUTIONS</a:t>
            </a:r>
            <a:endParaRPr lang="en-US" sz="1200" dirty="0">
              <a:solidFill>
                <a:srgbClr val="1E6A9D"/>
              </a:solidFill>
              <a:latin typeface="Helvetica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D8BF9D-942C-40D3-BFE0-FE5F52D9EDC6}"/>
              </a:ext>
            </a:extLst>
          </p:cNvPr>
          <p:cNvSpPr/>
          <p:nvPr/>
        </p:nvSpPr>
        <p:spPr>
          <a:xfrm>
            <a:off x="1105832" y="3426345"/>
            <a:ext cx="6735189" cy="575905"/>
          </a:xfrm>
          <a:prstGeom prst="rect">
            <a:avLst/>
          </a:prstGeom>
          <a:noFill/>
          <a:ln w="19050"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8B972D-7D43-4F8E-A5F1-42DB520F40A8}"/>
              </a:ext>
            </a:extLst>
          </p:cNvPr>
          <p:cNvSpPr/>
          <p:nvPr/>
        </p:nvSpPr>
        <p:spPr>
          <a:xfrm>
            <a:off x="1105830" y="3780620"/>
            <a:ext cx="3175235" cy="221630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Africa Knowledge Hub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5A1121-62A1-493D-A41F-57A50B68A65F}"/>
              </a:ext>
            </a:extLst>
          </p:cNvPr>
          <p:cNvSpPr/>
          <p:nvPr/>
        </p:nvSpPr>
        <p:spPr>
          <a:xfrm>
            <a:off x="4356336" y="3777832"/>
            <a:ext cx="3484685" cy="221630"/>
          </a:xfrm>
          <a:prstGeom prst="rect">
            <a:avLst/>
          </a:prstGeom>
          <a:noFill/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for Now initiative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6D314E-E8C5-43B5-8CA9-BFC6821B198E}"/>
              </a:ext>
            </a:extLst>
          </p:cNvPr>
          <p:cNvSpPr/>
          <p:nvPr/>
        </p:nvSpPr>
        <p:spPr>
          <a:xfrm>
            <a:off x="767934" y="1207634"/>
            <a:ext cx="409904" cy="389646"/>
          </a:xfrm>
          <a:prstGeom prst="ellipse">
            <a:avLst/>
          </a:prstGeom>
          <a:solidFill>
            <a:schemeClr val="bg1"/>
          </a:solidFill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07468"/>
                </a:solidFill>
              </a:rPr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2AEF37-528A-4714-83E4-B79A8825A10F}"/>
              </a:ext>
            </a:extLst>
          </p:cNvPr>
          <p:cNvSpPr/>
          <p:nvPr/>
        </p:nvSpPr>
        <p:spPr>
          <a:xfrm>
            <a:off x="768074" y="1807745"/>
            <a:ext cx="409904" cy="389646"/>
          </a:xfrm>
          <a:prstGeom prst="ellipse">
            <a:avLst/>
          </a:prstGeom>
          <a:solidFill>
            <a:schemeClr val="bg1"/>
          </a:solidFill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07468"/>
                </a:solidFill>
              </a:rPr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DA41EB-DDB6-43E4-A294-FEEA4079CE4A}"/>
              </a:ext>
            </a:extLst>
          </p:cNvPr>
          <p:cNvSpPr/>
          <p:nvPr/>
        </p:nvSpPr>
        <p:spPr>
          <a:xfrm>
            <a:off x="768074" y="2222413"/>
            <a:ext cx="409904" cy="389646"/>
          </a:xfrm>
          <a:prstGeom prst="ellipse">
            <a:avLst/>
          </a:prstGeom>
          <a:solidFill>
            <a:schemeClr val="bg1"/>
          </a:solidFill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07468"/>
                </a:solidFill>
              </a:rPr>
              <a:t>3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E55B66-8894-43E5-9464-62BB4D3DC87E}"/>
              </a:ext>
            </a:extLst>
          </p:cNvPr>
          <p:cNvSpPr/>
          <p:nvPr/>
        </p:nvSpPr>
        <p:spPr>
          <a:xfrm>
            <a:off x="768074" y="2789014"/>
            <a:ext cx="409904" cy="389646"/>
          </a:xfrm>
          <a:prstGeom prst="ellipse">
            <a:avLst/>
          </a:prstGeom>
          <a:solidFill>
            <a:schemeClr val="bg1"/>
          </a:solidFill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07468"/>
                </a:solidFill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4E596A5-645D-4296-B3E9-4B221BEFCCA7}"/>
              </a:ext>
            </a:extLst>
          </p:cNvPr>
          <p:cNvSpPr/>
          <p:nvPr/>
        </p:nvSpPr>
        <p:spPr>
          <a:xfrm>
            <a:off x="768074" y="3480443"/>
            <a:ext cx="409904" cy="389646"/>
          </a:xfrm>
          <a:prstGeom prst="ellipse">
            <a:avLst/>
          </a:prstGeom>
          <a:solidFill>
            <a:schemeClr val="bg1"/>
          </a:solidFill>
          <a:ln>
            <a:solidFill>
              <a:srgbClr val="1E6A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rgbClr val="F07468"/>
                </a:solidFill>
              </a:rPr>
              <a:t>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816ED9E-4A42-4F83-91AD-EE1A08A08F2E}"/>
              </a:ext>
            </a:extLst>
          </p:cNvPr>
          <p:cNvCxnSpPr/>
          <p:nvPr/>
        </p:nvCxnSpPr>
        <p:spPr>
          <a:xfrm>
            <a:off x="433090" y="4350336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04E2238A-571F-40CB-B399-498CD1326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7D6022-1018-4071-ABE2-3A6E6870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BDCD6AF-C677-401A-B788-4DD61A13EA4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F84C15E-5A0C-415F-BD55-7CF384D09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6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2616528" y="247209"/>
            <a:ext cx="4946422" cy="604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800" dirty="0">
                <a:solidFill>
                  <a:srgbClr val="324286"/>
                </a:solidFill>
                <a:latin typeface="Neris Black" panose="00000A00000000000000" pitchFamily="50" charset="0"/>
              </a:rPr>
              <a:t>Committed Partners: </a:t>
            </a:r>
            <a:endParaRPr lang="en-GB" sz="28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5195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E4B57DC-850A-462E-99E3-D2ACE465A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327" y="636692"/>
            <a:ext cx="1461326" cy="1461326"/>
          </a:xfrm>
          <a:prstGeom prst="rect">
            <a:avLst/>
          </a:prstGeom>
        </p:spPr>
      </p:pic>
      <p:pic>
        <p:nvPicPr>
          <p:cNvPr id="13" name="Picture 12" descr="A picture containing drawing, game&#10;&#10;Description automatically generated">
            <a:extLst>
              <a:ext uri="{FF2B5EF4-FFF2-40B4-BE49-F238E27FC236}">
                <a16:creationId xmlns:a16="http://schemas.microsoft.com/office/drawing/2014/main" id="{822444CD-9E73-4058-8FD3-F821D0B46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348" y="773715"/>
            <a:ext cx="1779168" cy="118395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27075B2-34BC-4F12-9FCA-23185F389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553" y="1599887"/>
            <a:ext cx="2489024" cy="1512427"/>
          </a:xfrm>
          <a:prstGeom prst="rect">
            <a:avLst/>
          </a:prstGeom>
        </p:spPr>
      </p:pic>
      <p:pic>
        <p:nvPicPr>
          <p:cNvPr id="15" name="Picture 14" descr="A picture containing wheel&#10;&#10;Description automatically generated">
            <a:extLst>
              <a:ext uri="{FF2B5EF4-FFF2-40B4-BE49-F238E27FC236}">
                <a16:creationId xmlns:a16="http://schemas.microsoft.com/office/drawing/2014/main" id="{CA9F57E4-CE57-4A3E-8F03-2A98C2F21D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534" y="1482109"/>
            <a:ext cx="3061373" cy="1721182"/>
          </a:xfrm>
          <a:prstGeom prst="rect">
            <a:avLst/>
          </a:prstGeom>
        </p:spPr>
      </p:pic>
      <p:pic>
        <p:nvPicPr>
          <p:cNvPr id="16" name="Picture 15" descr="A picture containing plate&#10;&#10;Description automatically generated">
            <a:extLst>
              <a:ext uri="{FF2B5EF4-FFF2-40B4-BE49-F238E27FC236}">
                <a16:creationId xmlns:a16="http://schemas.microsoft.com/office/drawing/2014/main" id="{9F77A5D8-55A3-4C6E-A333-CA660E372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3580" y="3170256"/>
            <a:ext cx="1841632" cy="521339"/>
          </a:xfrm>
          <a:prstGeom prst="rect">
            <a:avLst/>
          </a:prstGeom>
        </p:spPr>
      </p:pic>
      <p:pic>
        <p:nvPicPr>
          <p:cNvPr id="17" name="Picture 16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DCE7973-4E6C-4D2C-80C5-25CE1E6DDA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5385" y="1868484"/>
            <a:ext cx="1050869" cy="105086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5AF6D8A7-46E0-49EF-A66B-C9EBDB26DF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7934" y="3198477"/>
            <a:ext cx="3991505" cy="50865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852E384-AC99-45D1-B06C-B8E90AA36E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3076" y="702747"/>
            <a:ext cx="1424474" cy="14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2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1413391" y="198950"/>
            <a:ext cx="7182576" cy="18478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Areas for Collaboration with Partners Include:</a:t>
            </a:r>
          </a:p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 </a:t>
            </a:r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95C45251-4E3F-4485-A620-6DAD428FD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45736"/>
              </p:ext>
            </p:extLst>
          </p:nvPr>
        </p:nvGraphicFramePr>
        <p:xfrm>
          <a:off x="865358" y="834228"/>
          <a:ext cx="7498079" cy="324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47">
                  <a:extLst>
                    <a:ext uri="{9D8B030D-6E8A-4147-A177-3AD203B41FA5}">
                      <a16:colId xmlns:a16="http://schemas.microsoft.com/office/drawing/2014/main" val="2681983481"/>
                    </a:ext>
                  </a:extLst>
                </a:gridCol>
                <a:gridCol w="4809832">
                  <a:extLst>
                    <a:ext uri="{9D8B030D-6E8A-4147-A177-3AD203B41FA5}">
                      <a16:colId xmlns:a16="http://schemas.microsoft.com/office/drawing/2014/main" val="546501441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Neris Light"/>
                          <a:cs typeface="Helvetica" panose="020B0604020202020204" pitchFamily="34" charset="0"/>
                        </a:rPr>
                        <a:t>Data providers and data analytics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Mobility data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Human, environmental, infrastructure geospatial data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Satellite imagery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Social/digital media data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Economic data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7530985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Neris Light"/>
                          <a:cs typeface="Helvetica" panose="020B0604020202020204" pitchFamily="34" charset="0"/>
                        </a:rPr>
                        <a:t>Platforms and tools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Data hub/infrastructure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Tools/APIs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Communication channels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281541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Neris Light"/>
                          <a:cs typeface="Helvetica" panose="020B0604020202020204" pitchFamily="34" charset="0"/>
                        </a:rPr>
                        <a:t>Connectivity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Internet bandwidth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Mobile data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1883475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1"/>
                          </a:solidFill>
                          <a:latin typeface="Neris Light"/>
                          <a:cs typeface="Helvetica" panose="020B0604020202020204" pitchFamily="34" charset="0"/>
                        </a:rPr>
                        <a:t>Public engagement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Social/digital media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Citizen engagement</a:t>
                      </a:r>
                    </a:p>
                    <a:p>
                      <a:pPr marL="285750" indent="-285750">
                        <a:buClr>
                          <a:srgbClr val="1E6A9D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GB" sz="1500" dirty="0">
                          <a:latin typeface="Neris Light"/>
                          <a:cs typeface="Helvetica" panose="020B0604020202020204" pitchFamily="34" charset="0"/>
                        </a:rPr>
                        <a:t>Healthcare worker training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8292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16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hape 71"/>
          <p:cNvSpPr txBox="1"/>
          <p:nvPr/>
        </p:nvSpPr>
        <p:spPr>
          <a:xfrm>
            <a:off x="2432304" y="321325"/>
            <a:ext cx="6382512" cy="42904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tx1"/>
                </a:solidFill>
                <a:latin typeface="Neris Light" panose="00000400000000000000"/>
              </a:rPr>
              <a:t>Set up management units to be delivering in 20 countries across Africa by early May, and a further 15 by July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Refine individual partnership structures and secure further partnerships as required, </a:t>
            </a:r>
            <a:r>
              <a:rPr lang="en-US" sz="1600" dirty="0">
                <a:latin typeface="Neris Light" panose="00000400000000000000"/>
              </a:rPr>
              <a:t>building on the existing commitments and momentum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Refine work plans </a:t>
            </a:r>
            <a:r>
              <a:rPr lang="en-US" sz="1600" dirty="0">
                <a:latin typeface="Neris Light" panose="00000400000000000000"/>
              </a:rPr>
              <a:t>with country partners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Roll out our ethical guidelines and data principles</a:t>
            </a:r>
            <a:r>
              <a:rPr lang="en-US" sz="1600" dirty="0">
                <a:latin typeface="Neris Light" panose="00000400000000000000"/>
              </a:rPr>
              <a:t>, ensuring best practices in approaches </a:t>
            </a:r>
          </a:p>
          <a:p>
            <a:endParaRPr lang="en-US" sz="1600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Secure the funding required </a:t>
            </a:r>
            <a:r>
              <a:rPr lang="en-US" sz="1600" dirty="0">
                <a:latin typeface="Neris Light" panose="00000400000000000000"/>
              </a:rPr>
              <a:t>to provide this support to African country partners</a:t>
            </a:r>
          </a:p>
          <a:p>
            <a:pPr lvl="0"/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sp>
        <p:nvSpPr>
          <p:cNvPr id="12" name="Shape 70">
            <a:extLst>
              <a:ext uri="{FF2B5EF4-FFF2-40B4-BE49-F238E27FC236}">
                <a16:creationId xmlns:a16="http://schemas.microsoft.com/office/drawing/2014/main" id="{74B35823-A164-4FE7-9FEC-8DA68A7C79FF}"/>
              </a:ext>
            </a:extLst>
          </p:cNvPr>
          <p:cNvSpPr txBox="1"/>
          <p:nvPr/>
        </p:nvSpPr>
        <p:spPr>
          <a:xfrm>
            <a:off x="608680" y="853093"/>
            <a:ext cx="1823624" cy="2863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Next steps and targets:</a:t>
            </a: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2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461620" y="678193"/>
            <a:ext cx="2479926" cy="2103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How you can help build Africa’s resilience to COVID-19</a:t>
            </a:r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216888" y="730060"/>
            <a:ext cx="5247210" cy="35925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Neris Light" panose="00000400000000000000" pitchFamily="50" charset="0"/>
              </a:rPr>
              <a:t>We need partners to provide:</a:t>
            </a:r>
          </a:p>
          <a:p>
            <a:endParaRPr lang="en-US" sz="1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Neris Light" panose="00000400000000000000" pitchFamily="50" charset="0"/>
              </a:rPr>
              <a:t>Access to relevant data sets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Neris Light" panose="00000400000000000000" pitchFamily="50" charset="0"/>
              </a:rPr>
              <a:t>Analytics, visualizations and other tools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Neris Light" panose="00000400000000000000" pitchFamily="50" charset="0"/>
              </a:rPr>
              <a:t>Support with training and capacity development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Neris Light" panose="00000400000000000000" pitchFamily="50" charset="0"/>
              </a:rPr>
              <a:t>Technology and connectivity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dk1"/>
                </a:solidFill>
                <a:latin typeface="Neris Light" panose="00000400000000000000" pitchFamily="50" charset="0"/>
              </a:rPr>
              <a:t>Financial resources </a:t>
            </a:r>
          </a:p>
          <a:p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 algn="just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34B5-D151-4A52-8CD9-87C7050C2919}"/>
              </a:ext>
            </a:extLst>
          </p:cNvPr>
          <p:cNvSpPr txBox="1"/>
          <p:nvPr/>
        </p:nvSpPr>
        <p:spPr>
          <a:xfrm>
            <a:off x="8285019" y="4655128"/>
            <a:ext cx="59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rgbClr val="324286"/>
                </a:solidFill>
                <a:latin typeface="Neris Black" panose="00000A00000000000000" pitchFamily="50" charset="0"/>
              </a:rPr>
              <a:t>05</a:t>
            </a:r>
            <a:endParaRPr lang="en-GB" dirty="0">
              <a:solidFill>
                <a:srgbClr val="32428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490150" y="647218"/>
            <a:ext cx="2479926" cy="28835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We need financial support</a:t>
            </a:r>
          </a:p>
          <a:p>
            <a:pPr lvl="0"/>
            <a:endParaRPr lang="en-US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r>
              <a:rPr lang="en-US" sz="2000" i="1" dirty="0">
                <a:solidFill>
                  <a:srgbClr val="324286"/>
                </a:solidFill>
                <a:latin typeface="Neris Black" panose="00000A00000000000000" pitchFamily="50" charset="0"/>
              </a:rPr>
              <a:t>Total funds required: </a:t>
            </a:r>
          </a:p>
          <a:p>
            <a:pPr lvl="0"/>
            <a:r>
              <a:rPr lang="en-US" sz="2000" i="1" dirty="0">
                <a:solidFill>
                  <a:srgbClr val="324286"/>
                </a:solidFill>
                <a:latin typeface="Neris Black" panose="00000A00000000000000" pitchFamily="50" charset="0"/>
              </a:rPr>
              <a:t>USD 2.4 million </a:t>
            </a:r>
            <a:endParaRPr lang="en-GB" sz="2000" i="1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lvl="0"/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306432" y="365030"/>
            <a:ext cx="5247210" cy="35925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To deliver this COVID-19 initiative for the next 12 months we need to raise a further 2.4 million USD. This would support coordination, capacity building, knowledge exchange and the scaling of data solutions across the African continent. </a:t>
            </a:r>
          </a:p>
          <a:p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We are reaching out to partners with the capacity to support financially with requests to provide contributions in line with their means.</a:t>
            </a:r>
          </a:p>
          <a:p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Please contact Claire Melamed, CEO of the Global Partnership if you are able to support: </a:t>
            </a: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  <a:hlinkClick r:id="rId3"/>
              </a:rPr>
              <a:t>cmelamed@data4sdgs.org</a:t>
            </a: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 </a:t>
            </a:r>
          </a:p>
          <a:p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 algn="just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34B5-D151-4A52-8CD9-87C7050C2919}"/>
              </a:ext>
            </a:extLst>
          </p:cNvPr>
          <p:cNvSpPr txBox="1"/>
          <p:nvPr/>
        </p:nvSpPr>
        <p:spPr>
          <a:xfrm>
            <a:off x="8285019" y="4655128"/>
            <a:ext cx="59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rgbClr val="324286"/>
                </a:solidFill>
                <a:latin typeface="Neris Black" panose="00000A00000000000000" pitchFamily="50" charset="0"/>
              </a:rPr>
              <a:t>05</a:t>
            </a:r>
            <a:endParaRPr lang="en-GB" dirty="0">
              <a:solidFill>
                <a:srgbClr val="324286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8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FBA00D-AEAF-4513-8127-6F442EF006E5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0CFFCE-4912-4D63-88F4-A71C7436CC0E}"/>
              </a:ext>
            </a:extLst>
          </p:cNvPr>
          <p:cNvSpPr txBox="1"/>
          <p:nvPr/>
        </p:nvSpPr>
        <p:spPr>
          <a:xfrm>
            <a:off x="8285019" y="4655128"/>
            <a:ext cx="59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rgbClr val="324286"/>
                </a:solidFill>
                <a:latin typeface="Neris Black" panose="00000A00000000000000" pitchFamily="50" charset="0"/>
              </a:rPr>
              <a:t>06</a:t>
            </a:r>
            <a:endParaRPr lang="en-GB" dirty="0">
              <a:solidFill>
                <a:srgbClr val="324286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AB214D-ED83-4D71-A309-6DCC4C7243FA}"/>
              </a:ext>
            </a:extLst>
          </p:cNvPr>
          <p:cNvSpPr/>
          <p:nvPr/>
        </p:nvSpPr>
        <p:spPr>
          <a:xfrm>
            <a:off x="3223260" y="853091"/>
            <a:ext cx="5909207" cy="2827365"/>
          </a:xfrm>
          <a:prstGeom prst="rect">
            <a:avLst/>
          </a:prstGeom>
          <a:solidFill>
            <a:srgbClr val="32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Shape 85"/>
          <p:cNvSpPr txBox="1"/>
          <p:nvPr/>
        </p:nvSpPr>
        <p:spPr>
          <a:xfrm>
            <a:off x="3616982" y="1393954"/>
            <a:ext cx="4857906" cy="21620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Neris Light" panose="00000400000000000000" pitchFamily="50" charset="0"/>
              </a:rPr>
              <a:t>Oliver </a:t>
            </a:r>
            <a:r>
              <a:rPr lang="en-GB" sz="1600" dirty="0" err="1">
                <a:solidFill>
                  <a:schemeClr val="bg1"/>
                </a:solidFill>
                <a:latin typeface="Neris Light" panose="00000400000000000000" pitchFamily="50" charset="0"/>
              </a:rPr>
              <a:t>Chinganya</a:t>
            </a:r>
            <a:r>
              <a:rPr lang="en-GB" sz="1600" dirty="0">
                <a:solidFill>
                  <a:schemeClr val="bg1"/>
                </a:solidFill>
                <a:latin typeface="Neris Light" panose="00000400000000000000" pitchFamily="50" charset="0"/>
              </a:rPr>
              <a:t>, Head of Africa Centre for Statistics</a:t>
            </a:r>
            <a:r>
              <a:rPr lang="en-GB" sz="1600">
                <a:solidFill>
                  <a:schemeClr val="bg1"/>
                </a:solidFill>
                <a:latin typeface="Neris Light" panose="00000400000000000000" pitchFamily="50" charset="0"/>
              </a:rPr>
              <a:t>, UNECA</a:t>
            </a:r>
            <a:endParaRPr lang="en-GB" sz="16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Neris Light" panose="000004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chinganya@un.org</a:t>
            </a:r>
            <a:r>
              <a:rPr lang="en-GB" sz="1600" dirty="0">
                <a:solidFill>
                  <a:schemeClr val="bg1"/>
                </a:solidFill>
                <a:latin typeface="Neris Light" panose="00000400000000000000" pitchFamily="50" charset="0"/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>
                <a:solidFill>
                  <a:schemeClr val="bg1"/>
                </a:solidFill>
                <a:latin typeface="Neris Light" panose="00000400000000000000" pitchFamily="50" charset="0"/>
              </a:rPr>
              <a:t>Davis Adieno: Director of Programs, GPSDD</a:t>
            </a:r>
          </a:p>
          <a:p>
            <a:r>
              <a:rPr lang="en-US" sz="1600" dirty="0">
                <a:solidFill>
                  <a:schemeClr val="bg1"/>
                </a:solidFill>
                <a:latin typeface="Neris Light" panose="000004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dadieno@data4sdgs.org</a:t>
            </a:r>
            <a:endParaRPr lang="en-US" sz="16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endParaRPr lang="en-US" sz="16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endParaRPr lang="en-US" sz="16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" sz="16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lang="en" sz="1200" dirty="0">
              <a:solidFill>
                <a:schemeClr val="bg1"/>
              </a:solidFill>
              <a:latin typeface="Neris Light" panose="00000400000000000000" pitchFamily="50" charset="0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700" dirty="0">
              <a:solidFill>
                <a:schemeClr val="bg1"/>
              </a:solidFill>
              <a:latin typeface="Neris Light" panose="00000400000000000000" pitchFamily="50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0C9EFB0-8701-BE4F-82D6-203C042BF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ECB9A5-6EC5-414B-8575-27BD8F0F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317CFA-ECB0-41FF-925C-BD017C2FE7F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hape 70">
            <a:extLst>
              <a:ext uri="{FF2B5EF4-FFF2-40B4-BE49-F238E27FC236}">
                <a16:creationId xmlns:a16="http://schemas.microsoft.com/office/drawing/2014/main" id="{8EB38E0B-11B7-8248-A0B0-344F402A7507}"/>
              </a:ext>
            </a:extLst>
          </p:cNvPr>
          <p:cNvSpPr txBox="1"/>
          <p:nvPr/>
        </p:nvSpPr>
        <p:spPr>
          <a:xfrm>
            <a:off x="707227" y="853092"/>
            <a:ext cx="2909755" cy="16684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Contact</a:t>
            </a:r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9F9D25F-62A9-9D4E-81BC-FDA3A88813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hape 71"/>
          <p:cNvSpPr txBox="1"/>
          <p:nvPr/>
        </p:nvSpPr>
        <p:spPr>
          <a:xfrm>
            <a:off x="683477" y="403687"/>
            <a:ext cx="8056762" cy="37958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324286"/>
                </a:solidFill>
                <a:latin typeface="Neris Light" panose="00000400000000000000" pitchFamily="50" charset="0"/>
              </a:rPr>
              <a:t>Bringing the best data, platforms and analytics to tackle COVID-19 across Africa</a:t>
            </a:r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b="1" dirty="0">
                <a:solidFill>
                  <a:schemeClr val="dk1"/>
                </a:solidFill>
                <a:latin typeface="Neris Light" panose="00000400000000000000" pitchFamily="50" charset="0"/>
              </a:rPr>
              <a:t>In collaboration with the UN Economic Commission </a:t>
            </a:r>
            <a:r>
              <a:rPr lang="en-US" sz="1600" b="1">
                <a:solidFill>
                  <a:schemeClr val="dk1"/>
                </a:solidFill>
                <a:latin typeface="Neris Light" panose="00000400000000000000" pitchFamily="50" charset="0"/>
              </a:rPr>
              <a:t>for Africa </a:t>
            </a:r>
            <a:r>
              <a:rPr lang="en-US" sz="1600" b="1" dirty="0">
                <a:solidFill>
                  <a:schemeClr val="dk1"/>
                </a:solidFill>
                <a:latin typeface="Neris Light" panose="00000400000000000000" pitchFamily="50" charset="0"/>
              </a:rPr>
              <a:t>t</a:t>
            </a:r>
            <a:r>
              <a:rPr lang="en-US" sz="1600" b="1">
                <a:solidFill>
                  <a:schemeClr val="dk1"/>
                </a:solidFill>
                <a:latin typeface="Neris Light" panose="00000400000000000000" pitchFamily="50" charset="0"/>
              </a:rPr>
              <a:t>his </a:t>
            </a:r>
            <a:r>
              <a:rPr lang="en-US" sz="1600" b="1" dirty="0">
                <a:solidFill>
                  <a:schemeClr val="dk1"/>
                </a:solidFill>
                <a:latin typeface="Neris Light" panose="00000400000000000000" pitchFamily="50" charset="0"/>
              </a:rPr>
              <a:t>initiative will: </a:t>
            </a:r>
          </a:p>
          <a:p>
            <a:endParaRPr lang="en-US" sz="16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Work with governments to understand priority data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Bring providers of data, platforms and analytics together in partnership with government to offer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Develop skills and capacity to strengthen systems in the long term</a:t>
            </a:r>
          </a:p>
          <a:p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b="1" dirty="0">
                <a:solidFill>
                  <a:schemeClr val="dk1"/>
                </a:solidFill>
                <a:latin typeface="Neris Light" panose="00000400000000000000" pitchFamily="50" charset="0"/>
              </a:rPr>
              <a:t>We aim to be delivering in 20 countries by the end of May, and 35 by the end of July</a:t>
            </a:r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9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hape 71"/>
          <p:cNvSpPr txBox="1"/>
          <p:nvPr/>
        </p:nvSpPr>
        <p:spPr>
          <a:xfrm>
            <a:off x="683477" y="403687"/>
            <a:ext cx="8056762" cy="37958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dirty="0">
                <a:solidFill>
                  <a:srgbClr val="324286"/>
                </a:solidFill>
                <a:latin typeface="Neris Light" panose="00000400000000000000" pitchFamily="50" charset="0"/>
              </a:rPr>
              <a:t>The devastation that COVID-19 could cause across Africa </a:t>
            </a:r>
          </a:p>
          <a:p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b="1" dirty="0">
                <a:solidFill>
                  <a:schemeClr val="dk1"/>
                </a:solidFill>
                <a:latin typeface="Neris Light" panose="00000400000000000000" pitchFamily="50" charset="0"/>
              </a:rPr>
              <a:t>The bleak mortality predictions: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Stretched and poorly equipped health systems, malnutrition, high disease prevalence, and inadequate sanitation mean that COVID-19 could be far more deadly in Africa than elsewhere in the world.</a:t>
            </a:r>
          </a:p>
          <a:p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endParaRPr lang="en-US" sz="16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sz="1600" b="1" dirty="0">
                <a:solidFill>
                  <a:schemeClr val="dk1"/>
                </a:solidFill>
                <a:latin typeface="Neris Light" panose="00000400000000000000" pitchFamily="50" charset="0"/>
              </a:rPr>
              <a:t>The economic and social fall out:</a:t>
            </a:r>
            <a:endParaRPr lang="en-US" sz="1600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Neris Light" panose="00000400000000000000" pitchFamily="50" charset="0"/>
              </a:rPr>
              <a:t>COVID-19 is already leading to a decline in foreign direct investment, a tightening of domestic financial markets and a deterioration of the tourism industry. Unchecked, COVID-19 could lead to a steep rise in poverty, hunger and instability.</a:t>
            </a: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hape 71"/>
          <p:cNvSpPr txBox="1"/>
          <p:nvPr/>
        </p:nvSpPr>
        <p:spPr>
          <a:xfrm>
            <a:off x="683477" y="403687"/>
            <a:ext cx="7774723" cy="3720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endParaRPr lang="en-US" sz="2000" dirty="0">
              <a:solidFill>
                <a:srgbClr val="324286"/>
              </a:solidFill>
              <a:latin typeface="Neris Light" panose="00000400000000000000" pitchFamily="50" charset="0"/>
            </a:endParaRPr>
          </a:p>
          <a:p>
            <a:pPr lvl="0" algn="ctr"/>
            <a:endParaRPr lang="en-US" sz="2000" dirty="0">
              <a:solidFill>
                <a:srgbClr val="324286"/>
              </a:solidFill>
              <a:latin typeface="Neris Light" panose="00000400000000000000" pitchFamily="50" charset="0"/>
            </a:endParaRPr>
          </a:p>
          <a:p>
            <a:pPr lvl="0" algn="ctr"/>
            <a:r>
              <a:rPr lang="en-US" sz="2000" dirty="0">
                <a:solidFill>
                  <a:srgbClr val="324286"/>
                </a:solidFill>
                <a:latin typeface="Neris Light" panose="00000400000000000000" pitchFamily="50" charset="0"/>
              </a:rPr>
              <a:t>To prepare for and mitigate the impacts of COVID-19 governments across Africa need resources. </a:t>
            </a:r>
          </a:p>
          <a:p>
            <a:pPr lvl="0" algn="ctr"/>
            <a:endParaRPr lang="en-US" sz="2000" dirty="0">
              <a:solidFill>
                <a:srgbClr val="324286"/>
              </a:solidFill>
              <a:latin typeface="Neris Light" panose="00000400000000000000" pitchFamily="50" charset="0"/>
            </a:endParaRPr>
          </a:p>
          <a:p>
            <a:pPr lvl="0" algn="ctr"/>
            <a:endParaRPr lang="en-US" sz="2000" dirty="0">
              <a:solidFill>
                <a:srgbClr val="324286"/>
              </a:solidFill>
              <a:latin typeface="Neris Light" panose="00000400000000000000" pitchFamily="50" charset="0"/>
            </a:endParaRPr>
          </a:p>
          <a:p>
            <a:pPr lvl="0" algn="ctr"/>
            <a:r>
              <a:rPr lang="en-US" sz="2000" dirty="0">
                <a:solidFill>
                  <a:srgbClr val="324286"/>
                </a:solidFill>
                <a:latin typeface="Neris Light" panose="00000400000000000000" pitchFamily="50" charset="0"/>
              </a:rPr>
              <a:t>But they also need data and information to </a:t>
            </a:r>
            <a:r>
              <a:rPr lang="en-US" sz="2000" dirty="0">
                <a:solidFill>
                  <a:srgbClr val="324286"/>
                </a:solidFill>
                <a:latin typeface="Neris Black" panose="00000A00000000000000" pitchFamily="50" charset="0"/>
              </a:rPr>
              <a:t>inform the allocation of resources and the policies that will successfully mitigate the impacts of COVID-19</a:t>
            </a:r>
            <a:r>
              <a:rPr lang="en-US" sz="2000" dirty="0">
                <a:solidFill>
                  <a:srgbClr val="324286"/>
                </a:solidFill>
                <a:latin typeface="Neris Light" panose="00000400000000000000" pitchFamily="50" charset="0"/>
              </a:rPr>
              <a:t>  </a:t>
            </a:r>
          </a:p>
          <a:p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hape 71"/>
          <p:cNvSpPr txBox="1"/>
          <p:nvPr/>
        </p:nvSpPr>
        <p:spPr>
          <a:xfrm>
            <a:off x="451989" y="1259901"/>
            <a:ext cx="8169051" cy="5776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dirty="0">
                <a:solidFill>
                  <a:srgbClr val="324286"/>
                </a:solidFill>
                <a:latin typeface="Neris Black" panose="00000A00000000000000" pitchFamily="50" charset="0"/>
              </a:rPr>
              <a:t>The urgent demands for data fall into four categories:</a:t>
            </a:r>
          </a:p>
          <a:p>
            <a:pPr algn="ctr"/>
            <a:endParaRPr lang="en-US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algn="ctr"/>
            <a:endParaRPr lang="en-GB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lvl="0" algn="ctr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4AC50-2D6D-424A-8C52-CB34DB506AD6}"/>
              </a:ext>
            </a:extLst>
          </p:cNvPr>
          <p:cNvSpPr txBox="1"/>
          <p:nvPr/>
        </p:nvSpPr>
        <p:spPr>
          <a:xfrm>
            <a:off x="581891" y="287753"/>
            <a:ext cx="81598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rgbClr val="324286"/>
                </a:solidFill>
                <a:latin typeface="Neris Black" panose="00000A00000000000000" pitchFamily="50" charset="0"/>
              </a:rPr>
              <a:t>UNECA and our partner countries have called for urgent support to access timely data to enable them to plan for COVID-19 and mitigate its devastating impacts.</a:t>
            </a:r>
          </a:p>
          <a:p>
            <a:endParaRPr lang="en-US" dirty="0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EFC674FF-1865-4C96-8C64-34864F030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58357"/>
              </p:ext>
            </p:extLst>
          </p:nvPr>
        </p:nvGraphicFramePr>
        <p:xfrm>
          <a:off x="1229710" y="1724187"/>
          <a:ext cx="6684580" cy="2438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195">
                  <a:extLst>
                    <a:ext uri="{9D8B030D-6E8A-4147-A177-3AD203B41FA5}">
                      <a16:colId xmlns:a16="http://schemas.microsoft.com/office/drawing/2014/main" val="3928497179"/>
                    </a:ext>
                  </a:extLst>
                </a:gridCol>
                <a:gridCol w="3496385">
                  <a:extLst>
                    <a:ext uri="{9D8B030D-6E8A-4147-A177-3AD203B41FA5}">
                      <a16:colId xmlns:a16="http://schemas.microsoft.com/office/drawing/2014/main" val="2007757273"/>
                    </a:ext>
                  </a:extLst>
                </a:gridCol>
              </a:tblGrid>
              <a:tr h="1219459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69526"/>
                  </a:ext>
                </a:extLst>
              </a:tr>
              <a:tr h="1219459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7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6124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E3284E-EF94-46B0-8E86-827B7908AE8B}"/>
              </a:ext>
            </a:extLst>
          </p:cNvPr>
          <p:cNvSpPr txBox="1"/>
          <p:nvPr/>
        </p:nvSpPr>
        <p:spPr>
          <a:xfrm>
            <a:off x="1982075" y="1895629"/>
            <a:ext cx="2359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>
                <a:latin typeface="Helvetica" panose="020B0604020202020204" pitchFamily="34" charset="0"/>
                <a:cs typeface="Helvetica" panose="020B0604020202020204" pitchFamily="34" charset="0"/>
              </a:rPr>
              <a:t>Population:</a:t>
            </a:r>
            <a:r>
              <a:rPr lang="en-US" sz="1125" dirty="0">
                <a:latin typeface="Helvetica" panose="020B0604020202020204" pitchFamily="34" charset="0"/>
                <a:cs typeface="Helvetica" panose="020B0604020202020204" pitchFamily="34" charset="0"/>
              </a:rPr>
              <a:t> determining where people are and who is most at risk, to plan and allocate resources effectively. </a:t>
            </a:r>
          </a:p>
        </p:txBody>
      </p:sp>
      <p:pic>
        <p:nvPicPr>
          <p:cNvPr id="14" name="Graphic 13" descr="Group">
            <a:extLst>
              <a:ext uri="{FF2B5EF4-FFF2-40B4-BE49-F238E27FC236}">
                <a16:creationId xmlns:a16="http://schemas.microsoft.com/office/drawing/2014/main" id="{67E94E08-39CE-42F4-BA89-0D3534E9A0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281" y="1917198"/>
            <a:ext cx="659788" cy="659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B995A9-8702-4162-A851-B5E657F0E2DE}"/>
              </a:ext>
            </a:extLst>
          </p:cNvPr>
          <p:cNvSpPr txBox="1"/>
          <p:nvPr/>
        </p:nvSpPr>
        <p:spPr>
          <a:xfrm>
            <a:off x="5218386" y="1890085"/>
            <a:ext cx="2678947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25" b="1" dirty="0">
                <a:latin typeface="Helvetica" panose="020B0604020202020204" pitchFamily="34" charset="0"/>
                <a:cs typeface="Helvetica" panose="020B0604020202020204" pitchFamily="34" charset="0"/>
              </a:rPr>
              <a:t>Health infrastructure:</a:t>
            </a:r>
            <a:r>
              <a:rPr lang="en-US" sz="1125" dirty="0">
                <a:latin typeface="Helvetica" panose="020B0604020202020204" pitchFamily="34" charset="0"/>
                <a:cs typeface="Helvetica" panose="020B0604020202020204" pitchFamily="34" charset="0"/>
              </a:rPr>
              <a:t> knowing where health facilities are, how accessible they are, if they are staffed and if they have connectivity, electricity and other key necessities.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3BCFA-9B78-4F26-9364-70A405217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478" y="1891405"/>
            <a:ext cx="688908" cy="6889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59E211-9F7A-4832-92D6-B658E8AF80A6}"/>
              </a:ext>
            </a:extLst>
          </p:cNvPr>
          <p:cNvSpPr txBox="1"/>
          <p:nvPr/>
        </p:nvSpPr>
        <p:spPr>
          <a:xfrm>
            <a:off x="1951747" y="3022759"/>
            <a:ext cx="262025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25" b="1" dirty="0">
                <a:latin typeface="Helvetica" panose="020B0604020202020204" pitchFamily="34" charset="0"/>
                <a:cs typeface="Helvetica" panose="020B0604020202020204" pitchFamily="34" charset="0"/>
              </a:rPr>
              <a:t>Virus tracking and forecasting:</a:t>
            </a:r>
            <a:r>
              <a:rPr lang="en-US" sz="1125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lvl="0"/>
            <a:r>
              <a:rPr lang="en-US" sz="1125" dirty="0">
                <a:latin typeface="Helvetica" panose="020B0604020202020204" pitchFamily="34" charset="0"/>
                <a:cs typeface="Helvetica" panose="020B0604020202020204" pitchFamily="34" charset="0"/>
              </a:rPr>
              <a:t>testing and contact tracing for pandemic control, along with understanding the movements of people and responses to lockdowns. </a:t>
            </a:r>
            <a:endParaRPr lang="en-GB" sz="11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Graphic 16" descr="Downward trend">
            <a:extLst>
              <a:ext uri="{FF2B5EF4-FFF2-40B4-BE49-F238E27FC236}">
                <a16:creationId xmlns:a16="http://schemas.microsoft.com/office/drawing/2014/main" id="{BEB2536C-235E-4683-A76A-49DF3DFF3C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6275" y="3106723"/>
            <a:ext cx="685800" cy="685800"/>
          </a:xfrm>
          <a:prstGeom prst="rect">
            <a:avLst/>
          </a:prstGeom>
        </p:spPr>
      </p:pic>
      <p:pic>
        <p:nvPicPr>
          <p:cNvPr id="18" name="Graphic 17" descr="Dollar">
            <a:extLst>
              <a:ext uri="{FF2B5EF4-FFF2-40B4-BE49-F238E27FC236}">
                <a16:creationId xmlns:a16="http://schemas.microsoft.com/office/drawing/2014/main" id="{DFAD516D-2F66-4BE6-85DC-CD27AE2A9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36515" y="3104436"/>
            <a:ext cx="6858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F7B4F-3482-4ABD-A1A6-38B10821BAA4}"/>
              </a:ext>
            </a:extLst>
          </p:cNvPr>
          <p:cNvSpPr txBox="1"/>
          <p:nvPr/>
        </p:nvSpPr>
        <p:spPr>
          <a:xfrm>
            <a:off x="5209907" y="3043338"/>
            <a:ext cx="2695904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25" b="1" dirty="0">
                <a:latin typeface="Helvetica" panose="020B0604020202020204" pitchFamily="34" charset="0"/>
                <a:cs typeface="Helvetica" panose="020B0604020202020204" pitchFamily="34" charset="0"/>
              </a:rPr>
              <a:t>Economic impact:</a:t>
            </a:r>
            <a:r>
              <a:rPr lang="en-US" sz="1125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  <a:p>
            <a:pPr lvl="0"/>
            <a:r>
              <a:rPr lang="en-US" sz="1125" dirty="0">
                <a:latin typeface="Helvetica" panose="020B0604020202020204" pitchFamily="34" charset="0"/>
                <a:cs typeface="Helvetica" panose="020B0604020202020204" pitchFamily="34" charset="0"/>
              </a:rPr>
              <a:t>Tracking the economic repercussions, including business closures, changes in agricultural production, trade and on public spending,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707227" y="853092"/>
            <a:ext cx="2909755" cy="1722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The good news is that much of this information exists, as do the tools required to make use of the data:</a:t>
            </a:r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786558" y="818672"/>
            <a:ext cx="5031024" cy="2355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Much of the data needed to respond effectively to COVID-19 can be found within:</a:t>
            </a:r>
          </a:p>
          <a:p>
            <a:pPr lvl="0"/>
            <a:endParaRPr lang="en-US" sz="8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Official statistics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Government health system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Satellite imagery</a:t>
            </a:r>
          </a:p>
          <a:p>
            <a:pPr lvl="0"/>
            <a:endParaRPr lang="en-US" sz="8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Mobile phone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Citizen reporting</a:t>
            </a:r>
          </a:p>
          <a:p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Meanwhile much of the tools and innovative technologies that can process this data in new ways to extract new insights, through for example artificial intelligence, also exist.</a:t>
            </a:r>
          </a:p>
          <a:p>
            <a:endParaRPr lang="en-US" b="1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1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707228" y="853091"/>
            <a:ext cx="2596280" cy="26486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The challenges are in making use of the available information, technologies and innovations: </a:t>
            </a:r>
            <a:endParaRPr lang="en-GB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3531085" y="735532"/>
            <a:ext cx="5031024" cy="31766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There is </a:t>
            </a: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limited understanding 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at the national level of what information is or could be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The information and resources that are available are </a:t>
            </a: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not organized or curated 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in ways that make them accessible or useful to decision makers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Each country context is different, and </a:t>
            </a: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solutions need to be sought and tailored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 to match the specific problems and data needs</a:t>
            </a:r>
          </a:p>
          <a:p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dk1"/>
                </a:solidFill>
                <a:latin typeface="Neris Light" panose="00000400000000000000" pitchFamily="50" charset="0"/>
              </a:rPr>
              <a:t>Capacity and resources in country are often lacking </a:t>
            </a:r>
            <a:r>
              <a:rPr lang="en-US" dirty="0">
                <a:solidFill>
                  <a:schemeClr val="dk1"/>
                </a:solidFill>
                <a:latin typeface="Neris Light" panose="00000400000000000000" pitchFamily="50" charset="0"/>
              </a:rPr>
              <a:t>to make use of the right solutions to their data gaps when they are available.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Shape 70"/>
          <p:cNvSpPr txBox="1"/>
          <p:nvPr/>
        </p:nvSpPr>
        <p:spPr>
          <a:xfrm>
            <a:off x="689617" y="875567"/>
            <a:ext cx="7980218" cy="26311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-US" sz="2600" dirty="0">
                <a:solidFill>
                  <a:srgbClr val="324286"/>
                </a:solidFill>
                <a:latin typeface="Neris Light" panose="00000400000000000000"/>
              </a:rPr>
              <a:t>We, the </a:t>
            </a:r>
            <a:r>
              <a:rPr lang="en-US" sz="2600" b="1" dirty="0">
                <a:solidFill>
                  <a:srgbClr val="324286"/>
                </a:solidFill>
                <a:latin typeface="Neris Light" panose="00000400000000000000"/>
              </a:rPr>
              <a:t>Global Partnership for Sustainable Development Data</a:t>
            </a:r>
            <a:r>
              <a:rPr lang="en-US" sz="2600" dirty="0">
                <a:solidFill>
                  <a:srgbClr val="324286"/>
                </a:solidFill>
                <a:latin typeface="Neris Light" panose="00000400000000000000"/>
              </a:rPr>
              <a:t>, have launched a bold initiative in collaboration with the </a:t>
            </a:r>
            <a:r>
              <a:rPr lang="en-US" sz="2600" b="1" dirty="0">
                <a:solidFill>
                  <a:srgbClr val="324286"/>
                </a:solidFill>
                <a:latin typeface="Neris Light" panose="00000400000000000000"/>
              </a:rPr>
              <a:t>United Nations Economic Commission for Africa</a:t>
            </a:r>
            <a:r>
              <a:rPr lang="en-US" sz="2600" dirty="0">
                <a:solidFill>
                  <a:srgbClr val="324286"/>
                </a:solidFill>
                <a:latin typeface="Neris Light" panose="00000400000000000000"/>
              </a:rPr>
              <a:t> to address these data challenges and </a:t>
            </a:r>
            <a:r>
              <a:rPr lang="en-US" sz="2600" b="1" dirty="0">
                <a:solidFill>
                  <a:srgbClr val="324286"/>
                </a:solidFill>
                <a:latin typeface="Neris Light" panose="00000400000000000000"/>
              </a:rPr>
              <a:t>build Africa’s resilience to COVID-19</a:t>
            </a:r>
            <a:endParaRPr lang="en-US" sz="2600" dirty="0">
              <a:solidFill>
                <a:srgbClr val="324286"/>
              </a:solidFill>
              <a:latin typeface="Neris Light" panose="00000400000000000000"/>
            </a:endParaRPr>
          </a:p>
          <a:p>
            <a:pPr lvl="0" algn="ctr"/>
            <a:endParaRPr lang="en-US" sz="28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algn="ctr"/>
            <a:endParaRPr lang="en-US" sz="2800" dirty="0">
              <a:solidFill>
                <a:srgbClr val="324286"/>
              </a:solidFill>
              <a:latin typeface="Neris Black" panose="00000A00000000000000" pitchFamily="50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7A54-96B3-4A79-91EA-5F57080A9E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F3B6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Shape 71"/>
          <p:cNvSpPr txBox="1"/>
          <p:nvPr/>
        </p:nvSpPr>
        <p:spPr>
          <a:xfrm>
            <a:off x="3000347" y="670351"/>
            <a:ext cx="5710562" cy="42904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Put tested solutions to work</a:t>
            </a:r>
            <a:r>
              <a:rPr lang="en-US" sz="1600" dirty="0">
                <a:latin typeface="Neris Light" panose="00000400000000000000"/>
              </a:rPr>
              <a:t>, bringing together partners to understand what data and solutions are needed, make them available, and ensure they can be used.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Strengthen systems </a:t>
            </a:r>
            <a:r>
              <a:rPr lang="en-US" sz="1600" dirty="0">
                <a:latin typeface="Neris Light" panose="00000400000000000000"/>
              </a:rPr>
              <a:t>by ensuring new solutions are sustainable and can be maintained for the long-term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Increase the effective use of partner resources </a:t>
            </a:r>
            <a:r>
              <a:rPr lang="en-US" sz="1600" dirty="0">
                <a:latin typeface="Neris Light" panose="00000400000000000000"/>
              </a:rPr>
              <a:t>by targeting the most acute data gaps and minimizing duplication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>
              <a:latin typeface="Neris Light" panose="0000040000000000000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Neris Light" panose="00000400000000000000"/>
              </a:rPr>
              <a:t>Share learning and information </a:t>
            </a:r>
            <a:r>
              <a:rPr lang="en-US" sz="1600" dirty="0">
                <a:latin typeface="Neris Light" panose="00000400000000000000"/>
              </a:rPr>
              <a:t>among partners and countries for quick adoption and replication of effective solutions</a:t>
            </a:r>
            <a:endParaRPr lang="en-US" sz="1600" dirty="0"/>
          </a:p>
          <a:p>
            <a:pPr lvl="0"/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Neris Light" panose="00000400000000000000" pitchFamily="50" charset="0"/>
            </a:endParaRPr>
          </a:p>
          <a:p>
            <a:pPr lvl="0">
              <a:lnSpc>
                <a:spcPct val="150000"/>
              </a:lnSpc>
            </a:pPr>
            <a:endParaRPr lang="en" dirty="0">
              <a:solidFill>
                <a:schemeClr val="dk1"/>
              </a:solidFill>
              <a:latin typeface="Neris Light" panose="00000400000000000000" pitchFamily="50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538EBF-51B5-4BEA-884D-45173533662A}"/>
              </a:ext>
            </a:extLst>
          </p:cNvPr>
          <p:cNvCxnSpPr/>
          <p:nvPr/>
        </p:nvCxnSpPr>
        <p:spPr>
          <a:xfrm>
            <a:off x="581891" y="4322618"/>
            <a:ext cx="7980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918351-F8BF-45B3-9437-DB464A3C7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5" y="1122899"/>
            <a:ext cx="454125" cy="5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9A77DB-30B1-5D4E-ADCB-BE03B1493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507" y="4520908"/>
            <a:ext cx="2536986" cy="301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8526C-26BD-B94F-91BA-4DD200D4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91" y="4382326"/>
            <a:ext cx="2536985" cy="578433"/>
          </a:xfrm>
          <a:prstGeom prst="rect">
            <a:avLst/>
          </a:prstGeom>
        </p:spPr>
      </p:pic>
      <p:sp>
        <p:nvSpPr>
          <p:cNvPr id="12" name="Shape 70">
            <a:extLst>
              <a:ext uri="{FF2B5EF4-FFF2-40B4-BE49-F238E27FC236}">
                <a16:creationId xmlns:a16="http://schemas.microsoft.com/office/drawing/2014/main" id="{74B35823-A164-4FE7-9FEC-8DA68A7C79FF}"/>
              </a:ext>
            </a:extLst>
          </p:cNvPr>
          <p:cNvSpPr txBox="1"/>
          <p:nvPr/>
        </p:nvSpPr>
        <p:spPr>
          <a:xfrm>
            <a:off x="608680" y="853093"/>
            <a:ext cx="2168388" cy="2863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324286"/>
                </a:solidFill>
                <a:latin typeface="Neris Black" panose="00000A00000000000000" pitchFamily="50" charset="0"/>
              </a:rPr>
              <a:t>This initiative will be operational in 20 countries by early May 2020 and will: </a:t>
            </a:r>
            <a:endParaRPr lang="en" sz="2400" dirty="0">
              <a:solidFill>
                <a:srgbClr val="324286"/>
              </a:solidFill>
              <a:latin typeface="Neris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53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17E4152F92542AD0AB38832D41DD9" ma:contentTypeVersion="9" ma:contentTypeDescription="Create a new document." ma:contentTypeScope="" ma:versionID="df25e13ef8d6d2ac912dd792641250ea">
  <xsd:schema xmlns:xsd="http://www.w3.org/2001/XMLSchema" xmlns:xs="http://www.w3.org/2001/XMLSchema" xmlns:p="http://schemas.microsoft.com/office/2006/metadata/properties" xmlns:ns3="5971cc58-7aff-4d48-b047-c3d5b1627424" targetNamespace="http://schemas.microsoft.com/office/2006/metadata/properties" ma:root="true" ma:fieldsID="b363e1b2d25913b6322f19f0232508d0" ns3:_="">
    <xsd:import namespace="5971cc58-7aff-4d48-b047-c3d5b16274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1cc58-7aff-4d48-b047-c3d5b1627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B547FE-C113-4BE1-ADAA-938B1678BE6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5971cc58-7aff-4d48-b047-c3d5b1627424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F024D8-DDEC-419F-A032-D674B22C50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E72B1E-147A-4F80-8C28-5D35F0812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71cc58-7aff-4d48-b047-c3d5b1627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1215</Words>
  <Application>Microsoft Office PowerPoint</Application>
  <PresentationFormat>On-screen Show (16:9)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Neris Black</vt:lpstr>
      <vt:lpstr>Neris Light</vt:lpstr>
      <vt:lpstr>Raleway</vt:lpstr>
      <vt:lpstr>Arial</vt:lpstr>
      <vt:lpstr>Helvetica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Oliver Chinganya</cp:lastModifiedBy>
  <cp:revision>37</cp:revision>
  <dcterms:modified xsi:type="dcterms:W3CDTF">2020-05-17T07:09:57Z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0x01010055517E4152F92542AD0AB38832D41DD9</vt:lpwstr>
  </property>
</Properties>
</file>