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8"/>
  </p:notesMasterIdLst>
  <p:handoutMasterIdLst>
    <p:handoutMasterId r:id="rId19"/>
  </p:handoutMasterIdLst>
  <p:sldIdLst>
    <p:sldId id="259" r:id="rId2"/>
    <p:sldId id="369" r:id="rId3"/>
    <p:sldId id="373" r:id="rId4"/>
    <p:sldId id="377" r:id="rId5"/>
    <p:sldId id="360" r:id="rId6"/>
    <p:sldId id="367" r:id="rId7"/>
    <p:sldId id="379" r:id="rId8"/>
    <p:sldId id="380" r:id="rId9"/>
    <p:sldId id="358" r:id="rId10"/>
    <p:sldId id="361" r:id="rId11"/>
    <p:sldId id="359" r:id="rId12"/>
    <p:sldId id="366" r:id="rId13"/>
    <p:sldId id="364" r:id="rId14"/>
    <p:sldId id="375" r:id="rId15"/>
    <p:sldId id="378" r:id="rId16"/>
    <p:sldId id="258" r:id="rId17"/>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ame Petterson" initials="MP" lastIdx="1" clrIdx="0">
    <p:extLst>
      <p:ext uri="{19B8F6BF-5375-455C-9EA6-DF929625EA0E}">
        <p15:presenceInfo xmlns:p15="http://schemas.microsoft.com/office/powerpoint/2012/main" userId="S-1-5-21-3706463107-1129757542-2121548773-18570" providerId="AD"/>
      </p:ext>
    </p:extLst>
  </p:cmAuthor>
  <p:cmAuthor id="2" name="Ismael Issifou" initials="II" lastIdx="7" clrIdx="1">
    <p:extLst>
      <p:ext uri="{19B8F6BF-5375-455C-9EA6-DF929625EA0E}">
        <p15:presenceInfo xmlns:p15="http://schemas.microsoft.com/office/powerpoint/2012/main" userId="S-1-5-21-3706463107-1129757542-2121548773-1130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94"/>
  </p:normalViewPr>
  <p:slideViewPr>
    <p:cSldViewPr snapToGrid="0" snapToObjects="1">
      <p:cViewPr varScale="1">
        <p:scale>
          <a:sx n="82" d="100"/>
          <a:sy n="82" d="100"/>
        </p:scale>
        <p:origin x="1502" y="67"/>
      </p:cViewPr>
      <p:guideLst/>
    </p:cSldViewPr>
  </p:slideViewPr>
  <p:notesTextViewPr>
    <p:cViewPr>
      <p:scale>
        <a:sx n="1" d="1"/>
        <a:sy n="1" d="1"/>
      </p:scale>
      <p:origin x="0" y="0"/>
    </p:cViewPr>
  </p:notesTextViewPr>
  <p:notesViewPr>
    <p:cSldViewPr snapToGrid="0" snapToObjects="1">
      <p:cViewPr varScale="1">
        <p:scale>
          <a:sx n="130" d="100"/>
          <a:sy n="130" d="100"/>
        </p:scale>
        <p:origin x="3456"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D:\COVID%202019%20impacts\Youth%20and%20COVID%2019\CA%20data.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hp\Desktop\ECA\NIAMEY\Profil%20NTA%20CEDEAO\Support%20Ratios\FOR%20BAKARY\Recap_Pop_Youth.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hp\Desktop\ECA\NIAMEY\Profil%20NTA%20CEDEAO\Support%20Ratios\FOR%20BAKARY\Africa\NEET\NEET_MAIN%20FILE_2June2020_SK.csv"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hp\Desktop\ECA\NIAMEY\Profil%20NTA%20CEDEAO\Support%20Ratios\FOR%20BAKARY\Recap_Pop_Youth.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hp\Desktop\ECA\NIAMEY\Profil%20NTA%20CEDEAO\Support%20Ratios\FOR%20BAKARY\Africa\Copy%20of%20Profils%20NTA%20Afrique_Region_final_SK_NEW(AutoRecovered).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hp\Desktop\ECA\NIAMEY\Profil%20NTA%20CEDEAO\Support%20Ratios\FOR%20BAKARY\Recap_Pop_Youth.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hp\Desktop\ECA\NIAMEY\Profil%20NTA%20CEDEAO\Support%20Ratios\FOR%20BAKARY\Recap_Pop_Youth.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COVID 19 impacts by category of enterprises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7480990212339817"/>
          <c:y val="7.2174001516723291E-2"/>
          <c:w val="0.78614786557254968"/>
          <c:h val="0.80507588336544744"/>
        </c:manualLayout>
      </c:layout>
      <c:barChart>
        <c:barDir val="bar"/>
        <c:grouping val="clustered"/>
        <c:varyColors val="0"/>
        <c:ser>
          <c:idx val="0"/>
          <c:order val="0"/>
          <c:tx>
            <c:strRef>
              <c:f>Sheet1!$B$3</c:f>
              <c:strCache>
                <c:ptCount val="1"/>
                <c:pt idx="0">
                  <c:v>Definitive closure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Sheet1!$C$2:$E$2</c:f>
              <c:strCache>
                <c:ptCount val="3"/>
                <c:pt idx="0">
                  <c:v>Informal Production Units</c:v>
                </c:pt>
                <c:pt idx="1">
                  <c:v>SME</c:v>
                </c:pt>
                <c:pt idx="2">
                  <c:v>Big entreprises</c:v>
                </c:pt>
              </c:strCache>
            </c:strRef>
          </c:cat>
          <c:val>
            <c:numRef>
              <c:f>Sheet1!$C$3:$E$3</c:f>
              <c:numCache>
                <c:formatCode>0.00%</c:formatCode>
                <c:ptCount val="3"/>
                <c:pt idx="0">
                  <c:v>1.7000000000000001E-2</c:v>
                </c:pt>
                <c:pt idx="1">
                  <c:v>1.4999999999999999E-2</c:v>
                </c:pt>
                <c:pt idx="2">
                  <c:v>1.4999999999999999E-2</c:v>
                </c:pt>
              </c:numCache>
            </c:numRef>
          </c:val>
          <c:extLst>
            <c:ext xmlns:c16="http://schemas.microsoft.com/office/drawing/2014/chart" uri="{C3380CC4-5D6E-409C-BE32-E72D297353CC}">
              <c16:uniqueId val="{00000000-9014-405C-BCBF-CF22C483E91A}"/>
            </c:ext>
          </c:extLst>
        </c:ser>
        <c:ser>
          <c:idx val="1"/>
          <c:order val="1"/>
          <c:tx>
            <c:strRef>
              <c:f>Sheet1!$B$4</c:f>
              <c:strCache>
                <c:ptCount val="1"/>
                <c:pt idx="0">
                  <c:v>Temporary closure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Sheet1!$C$2:$E$2</c:f>
              <c:strCache>
                <c:ptCount val="3"/>
                <c:pt idx="0">
                  <c:v>Informal Production Units</c:v>
                </c:pt>
                <c:pt idx="1">
                  <c:v>SME</c:v>
                </c:pt>
                <c:pt idx="2">
                  <c:v>Big entreprises</c:v>
                </c:pt>
              </c:strCache>
            </c:strRef>
          </c:cat>
          <c:val>
            <c:numRef>
              <c:f>Sheet1!$C$4:$E$4</c:f>
              <c:numCache>
                <c:formatCode>0.00%</c:formatCode>
                <c:ptCount val="3"/>
                <c:pt idx="0">
                  <c:v>0.113</c:v>
                </c:pt>
                <c:pt idx="1">
                  <c:v>0.159</c:v>
                </c:pt>
                <c:pt idx="2">
                  <c:v>4.3999999999999997E-2</c:v>
                </c:pt>
              </c:numCache>
            </c:numRef>
          </c:val>
          <c:extLst>
            <c:ext xmlns:c16="http://schemas.microsoft.com/office/drawing/2014/chart" uri="{C3380CC4-5D6E-409C-BE32-E72D297353CC}">
              <c16:uniqueId val="{00000001-9014-405C-BCBF-CF22C483E91A}"/>
            </c:ext>
          </c:extLst>
        </c:ser>
        <c:ser>
          <c:idx val="2"/>
          <c:order val="2"/>
          <c:tx>
            <c:strRef>
              <c:f>Sheet1!$B$5</c:f>
              <c:strCache>
                <c:ptCount val="1"/>
                <c:pt idx="0">
                  <c:v>Important slowdown of activities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Sheet1!$C$2:$E$2</c:f>
              <c:strCache>
                <c:ptCount val="3"/>
                <c:pt idx="0">
                  <c:v>Informal Production Units</c:v>
                </c:pt>
                <c:pt idx="1">
                  <c:v>SME</c:v>
                </c:pt>
                <c:pt idx="2">
                  <c:v>Big entreprises</c:v>
                </c:pt>
              </c:strCache>
            </c:strRef>
          </c:cat>
          <c:val>
            <c:numRef>
              <c:f>Sheet1!$C$5:$E$5</c:f>
              <c:numCache>
                <c:formatCode>0.00%</c:formatCode>
                <c:ptCount val="3"/>
                <c:pt idx="0">
                  <c:v>0.65600000000000003</c:v>
                </c:pt>
                <c:pt idx="1">
                  <c:v>0.63900000000000001</c:v>
                </c:pt>
                <c:pt idx="2">
                  <c:v>0.63200000000000001</c:v>
                </c:pt>
              </c:numCache>
            </c:numRef>
          </c:val>
          <c:extLst>
            <c:ext xmlns:c16="http://schemas.microsoft.com/office/drawing/2014/chart" uri="{C3380CC4-5D6E-409C-BE32-E72D297353CC}">
              <c16:uniqueId val="{00000002-9014-405C-BCBF-CF22C483E91A}"/>
            </c:ext>
          </c:extLst>
        </c:ser>
        <c:ser>
          <c:idx val="3"/>
          <c:order val="3"/>
          <c:tx>
            <c:strRef>
              <c:f>Sheet1!$B$6</c:f>
              <c:strCache>
                <c:ptCount val="1"/>
                <c:pt idx="0">
                  <c:v>Average slowdow</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Sheet1!$C$2:$E$2</c:f>
              <c:strCache>
                <c:ptCount val="3"/>
                <c:pt idx="0">
                  <c:v>Informal Production Units</c:v>
                </c:pt>
                <c:pt idx="1">
                  <c:v>SME</c:v>
                </c:pt>
                <c:pt idx="2">
                  <c:v>Big entreprises</c:v>
                </c:pt>
              </c:strCache>
            </c:strRef>
          </c:cat>
          <c:val>
            <c:numRef>
              <c:f>Sheet1!$C$6:$E$6</c:f>
              <c:numCache>
                <c:formatCode>0.00%</c:formatCode>
                <c:ptCount val="3"/>
                <c:pt idx="0">
                  <c:v>0.14299999999999999</c:v>
                </c:pt>
                <c:pt idx="1">
                  <c:v>0.152</c:v>
                </c:pt>
                <c:pt idx="2">
                  <c:v>0.16200000000000001</c:v>
                </c:pt>
              </c:numCache>
            </c:numRef>
          </c:val>
          <c:extLst>
            <c:ext xmlns:c16="http://schemas.microsoft.com/office/drawing/2014/chart" uri="{C3380CC4-5D6E-409C-BE32-E72D297353CC}">
              <c16:uniqueId val="{00000003-9014-405C-BCBF-CF22C483E91A}"/>
            </c:ext>
          </c:extLst>
        </c:ser>
        <c:ser>
          <c:idx val="4"/>
          <c:order val="4"/>
          <c:tx>
            <c:strRef>
              <c:f>Sheet1!$B$7</c:f>
              <c:strCache>
                <c:ptCount val="1"/>
                <c:pt idx="0">
                  <c:v>small slowdom</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Sheet1!$C$2:$E$2</c:f>
              <c:strCache>
                <c:ptCount val="3"/>
                <c:pt idx="0">
                  <c:v>Informal Production Units</c:v>
                </c:pt>
                <c:pt idx="1">
                  <c:v>SME</c:v>
                </c:pt>
                <c:pt idx="2">
                  <c:v>Big entreprises</c:v>
                </c:pt>
              </c:strCache>
            </c:strRef>
          </c:cat>
          <c:val>
            <c:numRef>
              <c:f>Sheet1!$C$7:$E$7</c:f>
              <c:numCache>
                <c:formatCode>0.00%</c:formatCode>
                <c:ptCount val="3"/>
                <c:pt idx="0">
                  <c:v>7.0999999999999994E-2</c:v>
                </c:pt>
                <c:pt idx="1">
                  <c:v>3.5000000000000003E-2</c:v>
                </c:pt>
                <c:pt idx="2">
                  <c:v>0.14699999999999999</c:v>
                </c:pt>
              </c:numCache>
            </c:numRef>
          </c:val>
          <c:extLst>
            <c:ext xmlns:c16="http://schemas.microsoft.com/office/drawing/2014/chart" uri="{C3380CC4-5D6E-409C-BE32-E72D297353CC}">
              <c16:uniqueId val="{00000004-9014-405C-BCBF-CF22C483E91A}"/>
            </c:ext>
          </c:extLst>
        </c:ser>
        <c:dLbls>
          <c:showLegendKey val="0"/>
          <c:showVal val="0"/>
          <c:showCatName val="0"/>
          <c:showSerName val="0"/>
          <c:showPercent val="0"/>
          <c:showBubbleSize val="0"/>
        </c:dLbls>
        <c:gapWidth val="182"/>
        <c:axId val="479356160"/>
        <c:axId val="479354848"/>
      </c:barChart>
      <c:catAx>
        <c:axId val="4793561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79354848"/>
        <c:crosses val="autoZero"/>
        <c:auto val="1"/>
        <c:lblAlgn val="ctr"/>
        <c:lblOffset val="100"/>
        <c:noMultiLvlLbl val="0"/>
      </c:catAx>
      <c:valAx>
        <c:axId val="479354848"/>
        <c:scaling>
          <c:orientation val="minMax"/>
        </c:scaling>
        <c:delete val="0"/>
        <c:axPos val="b"/>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79356160"/>
        <c:crosses val="autoZero"/>
        <c:crossBetween val="between"/>
      </c:valAx>
      <c:spPr>
        <a:noFill/>
        <a:ln>
          <a:noFill/>
        </a:ln>
        <a:effectLst/>
      </c:spPr>
    </c:plotArea>
    <c:legend>
      <c:legendPos val="b"/>
      <c:layout>
        <c:manualLayout>
          <c:xMode val="edge"/>
          <c:yMode val="edge"/>
          <c:x val="8.2869433297063727E-2"/>
          <c:y val="0.74479002624671919"/>
          <c:w val="0.86397881542667498"/>
          <c:h val="0.22743219597550307"/>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dk1"/>
                </a:solidFill>
                <a:latin typeface="+mn-lt"/>
                <a:ea typeface="+mn-ea"/>
                <a:cs typeface="+mn-cs"/>
              </a:defRPr>
            </a:pPr>
            <a:r>
              <a:rPr lang="en-US" dirty="0"/>
              <a:t>Distribution of total Population of Africa by region for youth in 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dk1"/>
              </a:solidFill>
              <a:latin typeface="+mn-lt"/>
              <a:ea typeface="+mn-ea"/>
              <a:cs typeface="+mn-cs"/>
            </a:defRPr>
          </a:pPr>
          <a:endParaRPr lang="en-US"/>
        </a:p>
      </c:txPr>
    </c:title>
    <c:autoTitleDeleted val="0"/>
    <c:plotArea>
      <c:layout/>
      <c:barChart>
        <c:barDir val="col"/>
        <c:grouping val="clustered"/>
        <c:varyColors val="0"/>
        <c:ser>
          <c:idx val="0"/>
          <c:order val="0"/>
          <c:tx>
            <c:strRef>
              <c:f>'Structure of Age_New'!$D$46</c:f>
              <c:strCache>
                <c:ptCount val="1"/>
                <c:pt idx="0">
                  <c:v>0-14</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accen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'Structure of Age_New'!$C$47:$C$53</c:f>
              <c:strCache>
                <c:ptCount val="7"/>
                <c:pt idx="0">
                  <c:v>Northern Africa</c:v>
                </c:pt>
                <c:pt idx="1">
                  <c:v>Central Africa</c:v>
                </c:pt>
                <c:pt idx="2">
                  <c:v>Western Africa</c:v>
                </c:pt>
                <c:pt idx="3">
                  <c:v>Eastern Africa</c:v>
                </c:pt>
                <c:pt idx="4">
                  <c:v>Southern Africa</c:v>
                </c:pt>
                <c:pt idx="6">
                  <c:v>Africa</c:v>
                </c:pt>
              </c:strCache>
            </c:strRef>
          </c:cat>
          <c:val>
            <c:numRef>
              <c:f>'Structure of Age_New'!$D$47:$D$53</c:f>
              <c:numCache>
                <c:formatCode>0%</c:formatCode>
                <c:ptCount val="7"/>
                <c:pt idx="0">
                  <c:v>0.32687048779115707</c:v>
                </c:pt>
                <c:pt idx="1">
                  <c:v>0.45036369444883301</c:v>
                </c:pt>
                <c:pt idx="2">
                  <c:v>0.43132814334141273</c:v>
                </c:pt>
                <c:pt idx="3">
                  <c:v>0.41804335238926876</c:v>
                </c:pt>
                <c:pt idx="4">
                  <c:v>0.29521698286908848</c:v>
                </c:pt>
                <c:pt idx="6">
                  <c:v>0.40342470405968722</c:v>
                </c:pt>
              </c:numCache>
            </c:numRef>
          </c:val>
          <c:extLst>
            <c:ext xmlns:c16="http://schemas.microsoft.com/office/drawing/2014/chart" uri="{C3380CC4-5D6E-409C-BE32-E72D297353CC}">
              <c16:uniqueId val="{00000000-77AC-475D-8B55-8D2DC489F88A}"/>
            </c:ext>
          </c:extLst>
        </c:ser>
        <c:ser>
          <c:idx val="1"/>
          <c:order val="1"/>
          <c:tx>
            <c:strRef>
              <c:f>'Structure of Age_New'!$E$46</c:f>
              <c:strCache>
                <c:ptCount val="1"/>
                <c:pt idx="0">
                  <c:v>15-24</c:v>
                </c:pt>
              </c:strCache>
            </c:strRef>
          </c:tx>
          <c:spPr>
            <a:solidFill>
              <a:schemeClr val="accent2"/>
            </a:solidFill>
            <a:ln>
              <a:noFill/>
            </a:ln>
            <a:effectLst/>
          </c:spPr>
          <c:invertIfNegative val="0"/>
          <c:cat>
            <c:strRef>
              <c:f>'Structure of Age_New'!$C$47:$C$53</c:f>
              <c:strCache>
                <c:ptCount val="7"/>
                <c:pt idx="0">
                  <c:v>Northern Africa</c:v>
                </c:pt>
                <c:pt idx="1">
                  <c:v>Central Africa</c:v>
                </c:pt>
                <c:pt idx="2">
                  <c:v>Western Africa</c:v>
                </c:pt>
                <c:pt idx="3">
                  <c:v>Eastern Africa</c:v>
                </c:pt>
                <c:pt idx="4">
                  <c:v>Southern Africa</c:v>
                </c:pt>
                <c:pt idx="6">
                  <c:v>Africa</c:v>
                </c:pt>
              </c:strCache>
            </c:strRef>
          </c:cat>
          <c:val>
            <c:numRef>
              <c:f>'Structure of Age_New'!$E$47:$E$53</c:f>
              <c:numCache>
                <c:formatCode>0%</c:formatCode>
                <c:ptCount val="7"/>
                <c:pt idx="0">
                  <c:v>0.16505929428294655</c:v>
                </c:pt>
                <c:pt idx="1">
                  <c:v>0.19537710168914657</c:v>
                </c:pt>
                <c:pt idx="2">
                  <c:v>0.19667871439858017</c:v>
                </c:pt>
                <c:pt idx="3">
                  <c:v>0.20679507969700359</c:v>
                </c:pt>
                <c:pt idx="4">
                  <c:v>0.16915594204858292</c:v>
                </c:pt>
                <c:pt idx="6">
                  <c:v>0.19267192493802957</c:v>
                </c:pt>
              </c:numCache>
            </c:numRef>
          </c:val>
          <c:extLst>
            <c:ext xmlns:c16="http://schemas.microsoft.com/office/drawing/2014/chart" uri="{C3380CC4-5D6E-409C-BE32-E72D297353CC}">
              <c16:uniqueId val="{00000001-77AC-475D-8B55-8D2DC489F88A}"/>
            </c:ext>
          </c:extLst>
        </c:ser>
        <c:ser>
          <c:idx val="2"/>
          <c:order val="2"/>
          <c:tx>
            <c:strRef>
              <c:f>'Structure of Age_New'!$F$46</c:f>
              <c:strCache>
                <c:ptCount val="1"/>
                <c:pt idx="0">
                  <c:v>15-29</c:v>
                </c:pt>
              </c:strCache>
            </c:strRef>
          </c:tx>
          <c:spPr>
            <a:solidFill>
              <a:schemeClr val="accent3"/>
            </a:solidFill>
            <a:ln>
              <a:noFill/>
            </a:ln>
            <a:effectLst/>
          </c:spPr>
          <c:invertIfNegative val="0"/>
          <c:cat>
            <c:strRef>
              <c:f>'Structure of Age_New'!$C$47:$C$53</c:f>
              <c:strCache>
                <c:ptCount val="7"/>
                <c:pt idx="0">
                  <c:v>Northern Africa</c:v>
                </c:pt>
                <c:pt idx="1">
                  <c:v>Central Africa</c:v>
                </c:pt>
                <c:pt idx="2">
                  <c:v>Western Africa</c:v>
                </c:pt>
                <c:pt idx="3">
                  <c:v>Eastern Africa</c:v>
                </c:pt>
                <c:pt idx="4">
                  <c:v>Southern Africa</c:v>
                </c:pt>
                <c:pt idx="6">
                  <c:v>Africa</c:v>
                </c:pt>
              </c:strCache>
            </c:strRef>
          </c:cat>
          <c:val>
            <c:numRef>
              <c:f>'Structure of Age_New'!$F$47:$F$53</c:f>
              <c:numCache>
                <c:formatCode>0%</c:formatCode>
                <c:ptCount val="7"/>
                <c:pt idx="0">
                  <c:v>0.24489128381050315</c:v>
                </c:pt>
                <c:pt idx="1">
                  <c:v>0.26969236497928317</c:v>
                </c:pt>
                <c:pt idx="2">
                  <c:v>0.27176569933321892</c:v>
                </c:pt>
                <c:pt idx="3">
                  <c:v>0.2866400406866928</c:v>
                </c:pt>
                <c:pt idx="4">
                  <c:v>0.25709050949499068</c:v>
                </c:pt>
                <c:pt idx="6">
                  <c:v>0.27075478510687723</c:v>
                </c:pt>
              </c:numCache>
            </c:numRef>
          </c:val>
          <c:extLst>
            <c:ext xmlns:c16="http://schemas.microsoft.com/office/drawing/2014/chart" uri="{C3380CC4-5D6E-409C-BE32-E72D297353CC}">
              <c16:uniqueId val="{00000002-77AC-475D-8B55-8D2DC489F88A}"/>
            </c:ext>
          </c:extLst>
        </c:ser>
        <c:ser>
          <c:idx val="3"/>
          <c:order val="3"/>
          <c:tx>
            <c:strRef>
              <c:f>'Structure of Age_New'!$G$46</c:f>
              <c:strCache>
                <c:ptCount val="1"/>
                <c:pt idx="0">
                  <c:v>15-34</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'Structure of Age_New'!$C$47:$C$53</c:f>
              <c:strCache>
                <c:ptCount val="7"/>
                <c:pt idx="0">
                  <c:v>Northern Africa</c:v>
                </c:pt>
                <c:pt idx="1">
                  <c:v>Central Africa</c:v>
                </c:pt>
                <c:pt idx="2">
                  <c:v>Western Africa</c:v>
                </c:pt>
                <c:pt idx="3">
                  <c:v>Eastern Africa</c:v>
                </c:pt>
                <c:pt idx="4">
                  <c:v>Southern Africa</c:v>
                </c:pt>
                <c:pt idx="6">
                  <c:v>Africa</c:v>
                </c:pt>
              </c:strCache>
            </c:strRef>
          </c:cat>
          <c:val>
            <c:numRef>
              <c:f>'Structure of Age_New'!$G$47:$G$53</c:f>
              <c:numCache>
                <c:formatCode>0%</c:formatCode>
                <c:ptCount val="7"/>
                <c:pt idx="0">
                  <c:v>0.32215313341161267</c:v>
                </c:pt>
                <c:pt idx="1">
                  <c:v>0.33211054587366989</c:v>
                </c:pt>
                <c:pt idx="2">
                  <c:v>0.33564773991461316</c:v>
                </c:pt>
                <c:pt idx="3">
                  <c:v>0.35312481874665674</c:v>
                </c:pt>
                <c:pt idx="4">
                  <c:v>0.34621242019708948</c:v>
                </c:pt>
                <c:pt idx="6">
                  <c:v>0.33903389210573959</c:v>
                </c:pt>
              </c:numCache>
            </c:numRef>
          </c:val>
          <c:extLst>
            <c:ext xmlns:c16="http://schemas.microsoft.com/office/drawing/2014/chart" uri="{C3380CC4-5D6E-409C-BE32-E72D297353CC}">
              <c16:uniqueId val="{00000003-77AC-475D-8B55-8D2DC489F88A}"/>
            </c:ext>
          </c:extLst>
        </c:ser>
        <c:dLbls>
          <c:showLegendKey val="0"/>
          <c:showVal val="0"/>
          <c:showCatName val="0"/>
          <c:showSerName val="0"/>
          <c:showPercent val="0"/>
          <c:showBubbleSize val="0"/>
        </c:dLbls>
        <c:gapWidth val="219"/>
        <c:overlap val="-27"/>
        <c:axId val="743406496"/>
        <c:axId val="743403544"/>
      </c:barChart>
      <c:catAx>
        <c:axId val="7434064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accent1"/>
                </a:solidFill>
                <a:latin typeface="+mn-lt"/>
                <a:ea typeface="+mn-ea"/>
                <a:cs typeface="+mn-cs"/>
              </a:defRPr>
            </a:pPr>
            <a:endParaRPr lang="en-US"/>
          </a:p>
        </c:txPr>
        <c:crossAx val="743403544"/>
        <c:crosses val="autoZero"/>
        <c:auto val="1"/>
        <c:lblAlgn val="ctr"/>
        <c:lblOffset val="100"/>
        <c:noMultiLvlLbl val="0"/>
      </c:catAx>
      <c:valAx>
        <c:axId val="743403544"/>
        <c:scaling>
          <c:orientation val="minMax"/>
        </c:scaling>
        <c:delete val="1"/>
        <c:axPos val="l"/>
        <c:numFmt formatCode="0%" sourceLinked="1"/>
        <c:majorTickMark val="none"/>
        <c:minorTickMark val="none"/>
        <c:tickLblPos val="nextTo"/>
        <c:crossAx val="743406496"/>
        <c:crosses val="autoZero"/>
        <c:crossBetween val="between"/>
        <c:majorUnit val="0.1"/>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dk1"/>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lt1"/>
    </a:solidFill>
    <a:ln w="12700" cap="flat" cmpd="sng" algn="ctr">
      <a:solidFill>
        <a:schemeClr val="accent1"/>
      </a:solidFill>
      <a:prstDash val="solid"/>
      <a:miter lim="800000"/>
    </a:ln>
    <a:effectLst/>
  </c:spPr>
  <c:txPr>
    <a:bodyPr/>
    <a:lstStyle/>
    <a:p>
      <a:pPr>
        <a:defRPr>
          <a:solidFill>
            <a:schemeClr val="dk1"/>
          </a:solidFill>
          <a:latin typeface="+mn-lt"/>
          <a:ea typeface="+mn-ea"/>
          <a:cs typeface="+mn-cs"/>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dk1"/>
                </a:solidFill>
                <a:latin typeface="+mn-lt"/>
                <a:ea typeface="+mn-ea"/>
                <a:cs typeface="+mn-cs"/>
              </a:defRPr>
            </a:pPr>
            <a:r>
              <a:rPr lang="en-US" sz="1400" dirty="0">
                <a:effectLst>
                  <a:outerShdw blurRad="38100" dist="38100" dir="2700000" algn="tl">
                    <a:srgbClr val="000000">
                      <a:alpha val="43137"/>
                    </a:srgbClr>
                  </a:outerShdw>
                </a:effectLst>
              </a:rPr>
              <a:t>Distribution of Youth (15-24) not in employment, education or training (NEET) in Africa in 2020</a:t>
            </a:r>
          </a:p>
        </c:rich>
      </c:tx>
      <c:overlay val="0"/>
      <c:spPr>
        <a:noFill/>
        <a:ln>
          <a:noFill/>
        </a:ln>
        <a:effectLst/>
      </c:spPr>
      <c:txPr>
        <a:bodyPr rot="0" spcFirstLastPara="1" vertOverflow="ellipsis" vert="horz" wrap="square" anchor="ctr" anchorCtr="1"/>
        <a:lstStyle/>
        <a:p>
          <a:pPr>
            <a:defRPr sz="1600" b="1" i="0" u="none" strike="noStrike" kern="1200" baseline="0">
              <a:solidFill>
                <a:schemeClr val="dk1"/>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invertIfNegative val="0"/>
          <c:dLbls>
            <c:dLbl>
              <c:idx val="0"/>
              <c:layout>
                <c:manualLayout>
                  <c:x val="0"/>
                  <c:y val="-3.58440136263699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26D-44FD-B79E-7A17EA200A74}"/>
                </c:ext>
              </c:extLst>
            </c:dLbl>
            <c:dLbl>
              <c:idx val="1"/>
              <c:layout>
                <c:manualLayout>
                  <c:x val="0"/>
                  <c:y val="-3.910256031967625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26D-44FD-B79E-7A17EA200A74}"/>
                </c:ext>
              </c:extLst>
            </c:dLbl>
            <c:dLbl>
              <c:idx val="2"/>
              <c:layout>
                <c:manualLayout>
                  <c:x val="4.3558981433241403E-3"/>
                  <c:y val="-2.60683735464509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26D-44FD-B79E-7A17EA200A74}"/>
                </c:ext>
              </c:extLst>
            </c:dLbl>
            <c:dLbl>
              <c:idx val="3"/>
              <c:layout>
                <c:manualLayout>
                  <c:x val="-2.1779490716620701E-3"/>
                  <c:y val="-4.88782003995953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26D-44FD-B79E-7A17EA200A74}"/>
                </c:ext>
              </c:extLst>
            </c:dLbl>
            <c:dLbl>
              <c:idx val="4"/>
              <c:layout>
                <c:manualLayout>
                  <c:x val="0"/>
                  <c:y val="-2.932692023975719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26D-44FD-B79E-7A17EA200A74}"/>
                </c:ext>
              </c:extLst>
            </c:dLbl>
            <c:spPr>
              <a:noFill/>
              <a:ln>
                <a:noFill/>
              </a:ln>
              <a:effectLst/>
            </c:spPr>
            <c:txPr>
              <a:bodyPr rot="0" spcFirstLastPara="1" vertOverflow="ellipsis" vert="horz" wrap="square" anchor="ctr" anchorCtr="1"/>
              <a:lstStyle/>
              <a:p>
                <a:pPr>
                  <a:defRPr sz="1400" b="1" i="0" u="none" strike="noStrike" kern="1200" baseline="0">
                    <a:solidFill>
                      <a:schemeClr val="accent1"/>
                    </a:solidFill>
                    <a:effectLst>
                      <a:outerShdw blurRad="38100" dist="38100" dir="2700000" algn="tl">
                        <a:srgbClr val="000000">
                          <a:alpha val="43137"/>
                        </a:srgbClr>
                      </a:outerShdw>
                    </a:effectLst>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Africa_2020!$C$69:$C$73</c:f>
              <c:strCache>
                <c:ptCount val="5"/>
                <c:pt idx="0">
                  <c:v>Eastern Africa</c:v>
                </c:pt>
                <c:pt idx="1">
                  <c:v>Central Africa</c:v>
                </c:pt>
                <c:pt idx="2">
                  <c:v>Western Africa</c:v>
                </c:pt>
                <c:pt idx="3">
                  <c:v>Northern Africa</c:v>
                </c:pt>
                <c:pt idx="4">
                  <c:v>Southern Africa</c:v>
                </c:pt>
              </c:strCache>
            </c:strRef>
          </c:cat>
          <c:val>
            <c:numRef>
              <c:f>Africa_2020!$D$69:$D$73</c:f>
              <c:numCache>
                <c:formatCode>0.0%</c:formatCode>
                <c:ptCount val="5"/>
                <c:pt idx="0">
                  <c:v>0.14038066097448942</c:v>
                </c:pt>
                <c:pt idx="1">
                  <c:v>0.18892762714001848</c:v>
                </c:pt>
                <c:pt idx="2">
                  <c:v>0.24291689599266289</c:v>
                </c:pt>
                <c:pt idx="3">
                  <c:v>0.26937599826626818</c:v>
                </c:pt>
                <c:pt idx="4">
                  <c:v>0.32815344170055932</c:v>
                </c:pt>
              </c:numCache>
            </c:numRef>
          </c:val>
          <c:extLst>
            <c:ext xmlns:c16="http://schemas.microsoft.com/office/drawing/2014/chart" uri="{C3380CC4-5D6E-409C-BE32-E72D297353CC}">
              <c16:uniqueId val="{00000005-626D-44FD-B79E-7A17EA200A74}"/>
            </c:ext>
          </c:extLst>
        </c:ser>
        <c:dLbls>
          <c:showLegendKey val="0"/>
          <c:showVal val="0"/>
          <c:showCatName val="0"/>
          <c:showSerName val="0"/>
          <c:showPercent val="0"/>
          <c:showBubbleSize val="0"/>
        </c:dLbls>
        <c:gapWidth val="150"/>
        <c:shape val="box"/>
        <c:axId val="520165440"/>
        <c:axId val="520163472"/>
        <c:axId val="0"/>
      </c:bar3DChart>
      <c:catAx>
        <c:axId val="52016544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accent1"/>
                </a:solidFill>
                <a:latin typeface="+mn-lt"/>
                <a:ea typeface="+mn-ea"/>
                <a:cs typeface="+mn-cs"/>
              </a:defRPr>
            </a:pPr>
            <a:endParaRPr lang="en-US"/>
          </a:p>
        </c:txPr>
        <c:crossAx val="520163472"/>
        <c:crosses val="autoZero"/>
        <c:auto val="1"/>
        <c:lblAlgn val="ctr"/>
        <c:lblOffset val="100"/>
        <c:noMultiLvlLbl val="0"/>
      </c:catAx>
      <c:valAx>
        <c:axId val="520163472"/>
        <c:scaling>
          <c:orientation val="minMax"/>
        </c:scaling>
        <c:delete val="1"/>
        <c:axPos val="l"/>
        <c:numFmt formatCode="0.0%" sourceLinked="1"/>
        <c:majorTickMark val="none"/>
        <c:minorTickMark val="none"/>
        <c:tickLblPos val="nextTo"/>
        <c:crossAx val="520165440"/>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lt1"/>
    </a:solidFill>
    <a:ln w="12700" cap="flat" cmpd="sng" algn="ctr">
      <a:solidFill>
        <a:schemeClr val="accent1"/>
      </a:solidFill>
      <a:prstDash val="solid"/>
      <a:miter lim="800000"/>
    </a:ln>
    <a:effectLst/>
  </c:spPr>
  <c:txPr>
    <a:bodyPr/>
    <a:lstStyle/>
    <a:p>
      <a:pPr>
        <a:defRPr>
          <a:solidFill>
            <a:schemeClr val="dk1"/>
          </a:solidFill>
          <a:latin typeface="+mn-lt"/>
          <a:ea typeface="+mn-ea"/>
          <a:cs typeface="+mn-cs"/>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dk1"/>
                </a:solidFill>
                <a:effectLst>
                  <a:outerShdw blurRad="38100" dist="38100" dir="2700000" algn="tl">
                    <a:srgbClr val="000000">
                      <a:alpha val="43137"/>
                    </a:srgbClr>
                  </a:outerShdw>
                </a:effectLst>
                <a:latin typeface="+mn-lt"/>
                <a:ea typeface="+mn-ea"/>
                <a:cs typeface="+mn-cs"/>
              </a:defRPr>
            </a:pPr>
            <a:r>
              <a:rPr lang="en-US" b="1" dirty="0">
                <a:effectLst>
                  <a:outerShdw blurRad="38100" dist="38100" dir="2700000" algn="tl">
                    <a:srgbClr val="000000">
                      <a:alpha val="43137"/>
                    </a:srgbClr>
                  </a:outerShdw>
                </a:effectLst>
              </a:rPr>
              <a:t>Total Dependency ratios in Africa in 2020</a:t>
            </a:r>
          </a:p>
        </c:rich>
      </c:tx>
      <c:layout>
        <c:manualLayout>
          <c:xMode val="edge"/>
          <c:yMode val="edge"/>
          <c:x val="0.12971065413717692"/>
          <c:y val="2.2809826853144484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dk1"/>
              </a:solidFill>
              <a:effectLst>
                <a:outerShdw blurRad="38100" dist="38100" dir="2700000" algn="tl">
                  <a:srgbClr val="000000">
                    <a:alpha val="43137"/>
                  </a:srgbClr>
                </a:outerShdw>
              </a:effectLst>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solidFill>
              <a:schemeClr val="accent1"/>
            </a:solidFill>
            <a:ln>
              <a:noFill/>
            </a:ln>
            <a:effectLst/>
            <a:sp3d/>
          </c:spPr>
          <c:invertIfNegative val="0"/>
          <c:dLbls>
            <c:spPr>
              <a:noFill/>
              <a:ln>
                <a:noFill/>
              </a:ln>
              <a:effectLst/>
            </c:spPr>
            <c:txPr>
              <a:bodyPr rot="0" spcFirstLastPara="1" vertOverflow="ellipsis" vert="horz" wrap="square" anchor="ctr" anchorCtr="1"/>
              <a:lstStyle/>
              <a:p>
                <a:pPr>
                  <a:defRPr sz="1400" b="1" i="0" u="none" strike="noStrike" kern="1200" baseline="0">
                    <a:solidFill>
                      <a:schemeClr val="accent1"/>
                    </a:solidFill>
                    <a:effectLst>
                      <a:outerShdw blurRad="38100" dist="38100" dir="2700000" algn="tl">
                        <a:srgbClr val="000000">
                          <a:alpha val="43137"/>
                        </a:srgbClr>
                      </a:outerShdw>
                    </a:effectLst>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'Dependency ratios'!$F$4:$F$10</c:f>
              <c:strCache>
                <c:ptCount val="7"/>
                <c:pt idx="0">
                  <c:v>Southern Africa</c:v>
                </c:pt>
                <c:pt idx="1">
                  <c:v>Northern Africa</c:v>
                </c:pt>
                <c:pt idx="2">
                  <c:v>Eastern Africa</c:v>
                </c:pt>
                <c:pt idx="3">
                  <c:v>Western Africa</c:v>
                </c:pt>
                <c:pt idx="4">
                  <c:v>Central Africa</c:v>
                </c:pt>
                <c:pt idx="6">
                  <c:v>Africa</c:v>
                </c:pt>
              </c:strCache>
            </c:strRef>
          </c:cat>
          <c:val>
            <c:numRef>
              <c:f>'Dependency ratios'!$G$4:$G$10</c:f>
              <c:numCache>
                <c:formatCode>##0.0;\-##0.0;0</c:formatCode>
                <c:ptCount val="7"/>
                <c:pt idx="0">
                  <c:v>53.563781670761898</c:v>
                </c:pt>
                <c:pt idx="1">
                  <c:v>62.492472269572403</c:v>
                </c:pt>
                <c:pt idx="2">
                  <c:v>80.944238002636297</c:v>
                </c:pt>
                <c:pt idx="3">
                  <c:v>84.957768054487403</c:v>
                </c:pt>
                <c:pt idx="4">
                  <c:v>91.566917521963504</c:v>
                </c:pt>
                <c:pt idx="6">
                  <c:v>78.111973567306194</c:v>
                </c:pt>
              </c:numCache>
            </c:numRef>
          </c:val>
          <c:extLst>
            <c:ext xmlns:c16="http://schemas.microsoft.com/office/drawing/2014/chart" uri="{C3380CC4-5D6E-409C-BE32-E72D297353CC}">
              <c16:uniqueId val="{00000000-027A-4DA6-836A-AC393BC9F4B8}"/>
            </c:ext>
          </c:extLst>
        </c:ser>
        <c:dLbls>
          <c:showLegendKey val="0"/>
          <c:showVal val="0"/>
          <c:showCatName val="0"/>
          <c:showSerName val="0"/>
          <c:showPercent val="0"/>
          <c:showBubbleSize val="0"/>
        </c:dLbls>
        <c:gapWidth val="150"/>
        <c:shape val="box"/>
        <c:axId val="582756064"/>
        <c:axId val="582755408"/>
        <c:axId val="0"/>
      </c:bar3DChart>
      <c:catAx>
        <c:axId val="582756064"/>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accent1"/>
                </a:solidFill>
                <a:effectLst/>
                <a:latin typeface="+mn-lt"/>
                <a:ea typeface="+mn-ea"/>
                <a:cs typeface="+mn-cs"/>
              </a:defRPr>
            </a:pPr>
            <a:endParaRPr lang="en-US"/>
          </a:p>
        </c:txPr>
        <c:crossAx val="582755408"/>
        <c:crosses val="autoZero"/>
        <c:auto val="1"/>
        <c:lblAlgn val="ctr"/>
        <c:lblOffset val="100"/>
        <c:noMultiLvlLbl val="0"/>
      </c:catAx>
      <c:valAx>
        <c:axId val="582755408"/>
        <c:scaling>
          <c:orientation val="minMax"/>
        </c:scaling>
        <c:delete val="1"/>
        <c:axPos val="l"/>
        <c:numFmt formatCode="##0.0;\-##0.0;0" sourceLinked="1"/>
        <c:majorTickMark val="none"/>
        <c:minorTickMark val="none"/>
        <c:tickLblPos val="nextTo"/>
        <c:crossAx val="582756064"/>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lt1"/>
    </a:solidFill>
    <a:ln w="12700" cap="flat" cmpd="sng" algn="ctr">
      <a:solidFill>
        <a:schemeClr val="accent1"/>
      </a:solidFill>
      <a:prstDash val="solid"/>
      <a:miter lim="800000"/>
    </a:ln>
    <a:effectLst/>
  </c:spPr>
  <c:txPr>
    <a:bodyPr/>
    <a:lstStyle/>
    <a:p>
      <a:pPr>
        <a:defRPr>
          <a:solidFill>
            <a:schemeClr val="dk1"/>
          </a:solidFill>
          <a:latin typeface="+mn-lt"/>
          <a:ea typeface="+mn-ea"/>
          <a:cs typeface="+mn-cs"/>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Recap_EDCI!$J$10</c:f>
              <c:strCache>
                <c:ptCount val="1"/>
                <c:pt idx="0">
                  <c:v>Opportunity Cost</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p3d/>
          </c:spPr>
          <c:invertIfNegative val="0"/>
          <c:dLbls>
            <c:dLbl>
              <c:idx val="0"/>
              <c:layout>
                <c:manualLayout>
                  <c:x val="-2.5462668816039986E-17"/>
                  <c:y val="-4.629629629629638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5F6-4E9C-9DA5-0F1FDBE0ACE8}"/>
                </c:ext>
              </c:extLst>
            </c:dLbl>
            <c:dLbl>
              <c:idx val="1"/>
              <c:layout>
                <c:manualLayout>
                  <c:x val="0"/>
                  <c:y val="-4.16666666666666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5F6-4E9C-9DA5-0F1FDBE0ACE8}"/>
                </c:ext>
              </c:extLst>
            </c:dLbl>
            <c:dLbl>
              <c:idx val="2"/>
              <c:layout>
                <c:manualLayout>
                  <c:x val="0"/>
                  <c:y val="-2.777777777777786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5F6-4E9C-9DA5-0F1FDBE0ACE8}"/>
                </c:ext>
              </c:extLst>
            </c:dLbl>
            <c:dLbl>
              <c:idx val="3"/>
              <c:layout>
                <c:manualLayout>
                  <c:x val="-2.7777777777777779E-3"/>
                  <c:y val="-4.166666666666670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5F6-4E9C-9DA5-0F1FDBE0ACE8}"/>
                </c:ext>
              </c:extLst>
            </c:dLbl>
            <c:dLbl>
              <c:idx val="4"/>
              <c:layout>
                <c:manualLayout>
                  <c:x val="0"/>
                  <c:y val="-5.09259259259259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C5F6-4E9C-9DA5-0F1FDBE0ACE8}"/>
                </c:ext>
              </c:extLst>
            </c:dLbl>
            <c:dLbl>
              <c:idx val="6"/>
              <c:layout>
                <c:manualLayout>
                  <c:x val="5.2106183923614794E-3"/>
                  <c:y val="-3.272525729267254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C5F6-4E9C-9DA5-0F1FDBE0ACE8}"/>
                </c:ext>
              </c:extLst>
            </c:dLbl>
            <c:spPr>
              <a:noFill/>
              <a:ln>
                <a:noFill/>
              </a:ln>
              <a:effectLst/>
            </c:spPr>
            <c:txPr>
              <a:bodyPr rot="0" spcFirstLastPara="1" vertOverflow="ellipsis" vert="horz" wrap="square" anchor="ctr" anchorCtr="1"/>
              <a:lstStyle/>
              <a:p>
                <a:pPr>
                  <a:defRPr sz="1600" b="1" i="0" u="none" strike="noStrike" kern="1200" baseline="0">
                    <a:solidFill>
                      <a:schemeClr val="accent1"/>
                    </a:solidFill>
                    <a:effectLst>
                      <a:outerShdw blurRad="38100" dist="38100" dir="2700000" algn="tl">
                        <a:srgbClr val="000000">
                          <a:alpha val="43137"/>
                        </a:srgbClr>
                      </a:outerShdw>
                    </a:effectLst>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Recap_EDCI!$I$11:$I$17</c:f>
              <c:strCache>
                <c:ptCount val="7"/>
                <c:pt idx="0">
                  <c:v>Central Africa</c:v>
                </c:pt>
                <c:pt idx="1">
                  <c:v>Eastern Africa</c:v>
                </c:pt>
                <c:pt idx="2">
                  <c:v>Northern Africa</c:v>
                </c:pt>
                <c:pt idx="3">
                  <c:v>Southern Africa</c:v>
                </c:pt>
                <c:pt idx="4">
                  <c:v>Western Africa</c:v>
                </c:pt>
                <c:pt idx="6">
                  <c:v>AFRICA</c:v>
                </c:pt>
              </c:strCache>
            </c:strRef>
          </c:cat>
          <c:val>
            <c:numRef>
              <c:f>Recap_EDCI!$J$11:$J$17</c:f>
              <c:numCache>
                <c:formatCode>0.0%</c:formatCode>
                <c:ptCount val="7"/>
                <c:pt idx="0">
                  <c:v>6.1872647359932989E-3</c:v>
                </c:pt>
                <c:pt idx="1">
                  <c:v>9.7579317093996545E-3</c:v>
                </c:pt>
                <c:pt idx="2">
                  <c:v>2.0496236927620547E-2</c:v>
                </c:pt>
                <c:pt idx="3">
                  <c:v>3.3692681075488215E-2</c:v>
                </c:pt>
                <c:pt idx="4">
                  <c:v>6.3862723704026167E-2</c:v>
                </c:pt>
                <c:pt idx="6" formatCode="0.00%">
                  <c:v>3.1106916441603589E-2</c:v>
                </c:pt>
              </c:numCache>
            </c:numRef>
          </c:val>
          <c:extLst>
            <c:ext xmlns:c16="http://schemas.microsoft.com/office/drawing/2014/chart" uri="{C3380CC4-5D6E-409C-BE32-E72D297353CC}">
              <c16:uniqueId val="{00000006-C5F6-4E9C-9DA5-0F1FDBE0ACE8}"/>
            </c:ext>
          </c:extLst>
        </c:ser>
        <c:dLbls>
          <c:showLegendKey val="0"/>
          <c:showVal val="0"/>
          <c:showCatName val="0"/>
          <c:showSerName val="0"/>
          <c:showPercent val="0"/>
          <c:showBubbleSize val="0"/>
        </c:dLbls>
        <c:gapWidth val="150"/>
        <c:shape val="box"/>
        <c:axId val="912138648"/>
        <c:axId val="912131432"/>
        <c:axId val="0"/>
      </c:bar3DChart>
      <c:catAx>
        <c:axId val="912138648"/>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accent1"/>
                </a:solidFill>
                <a:latin typeface="+mn-lt"/>
                <a:ea typeface="+mn-ea"/>
                <a:cs typeface="+mn-cs"/>
              </a:defRPr>
            </a:pPr>
            <a:endParaRPr lang="en-US"/>
          </a:p>
        </c:txPr>
        <c:crossAx val="912131432"/>
        <c:crosses val="autoZero"/>
        <c:auto val="1"/>
        <c:lblAlgn val="ctr"/>
        <c:lblOffset val="100"/>
        <c:noMultiLvlLbl val="0"/>
      </c:catAx>
      <c:valAx>
        <c:axId val="912131432"/>
        <c:scaling>
          <c:orientation val="minMax"/>
        </c:scaling>
        <c:delete val="1"/>
        <c:axPos val="l"/>
        <c:numFmt formatCode="0.0%" sourceLinked="1"/>
        <c:majorTickMark val="none"/>
        <c:minorTickMark val="none"/>
        <c:tickLblPos val="nextTo"/>
        <c:crossAx val="912138648"/>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lt1"/>
    </a:solidFill>
    <a:ln w="12700" cap="flat" cmpd="sng" algn="ctr">
      <a:solidFill>
        <a:schemeClr val="accent1"/>
      </a:solidFill>
      <a:prstDash val="solid"/>
      <a:miter lim="800000"/>
    </a:ln>
    <a:effectLst/>
  </c:spPr>
  <c:txPr>
    <a:bodyPr/>
    <a:lstStyle/>
    <a:p>
      <a:pPr>
        <a:defRPr>
          <a:solidFill>
            <a:schemeClr val="dk1"/>
          </a:solidFill>
          <a:latin typeface="+mn-lt"/>
          <a:ea typeface="+mn-ea"/>
          <a:cs typeface="+mn-cs"/>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dk1"/>
                </a:solidFill>
                <a:latin typeface="+mn-lt"/>
                <a:ea typeface="+mn-ea"/>
                <a:cs typeface="+mn-cs"/>
              </a:defRPr>
            </a:pPr>
            <a:r>
              <a:rPr lang="en-US"/>
              <a:t>Economic Support Ratio in Africa</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dk1"/>
              </a:solidFill>
              <a:latin typeface="+mn-lt"/>
              <a:ea typeface="+mn-ea"/>
              <a:cs typeface="+mn-cs"/>
            </a:defRPr>
          </a:pPr>
          <a:endParaRPr lang="en-US"/>
        </a:p>
      </c:txPr>
    </c:title>
    <c:autoTitleDeleted val="0"/>
    <c:plotArea>
      <c:layout/>
      <c:lineChart>
        <c:grouping val="standard"/>
        <c:varyColors val="0"/>
        <c:ser>
          <c:idx val="0"/>
          <c:order val="0"/>
          <c:tx>
            <c:strRef>
              <c:f>SR_DD!$B$3</c:f>
              <c:strCache>
                <c:ptCount val="1"/>
                <c:pt idx="0">
                  <c:v>SR_Central</c:v>
                </c:pt>
              </c:strCache>
            </c:strRef>
          </c:tx>
          <c:spPr>
            <a:ln w="28575" cap="rnd">
              <a:solidFill>
                <a:srgbClr val="7030A0"/>
              </a:solidFill>
              <a:round/>
            </a:ln>
            <a:effectLst/>
          </c:spPr>
          <c:marker>
            <c:symbol val="circle"/>
            <c:size val="5"/>
            <c:spPr>
              <a:solidFill>
                <a:schemeClr val="accent1"/>
              </a:solidFill>
              <a:ln w="9525">
                <a:solidFill>
                  <a:srgbClr val="7030A0"/>
                </a:solidFill>
              </a:ln>
              <a:effectLst/>
            </c:spPr>
          </c:marker>
          <c:dPt>
            <c:idx val="16"/>
            <c:marker>
              <c:symbol val="circle"/>
              <c:size val="5"/>
              <c:spPr>
                <a:solidFill>
                  <a:srgbClr val="7030A0"/>
                </a:solidFill>
                <a:ln w="9525">
                  <a:solidFill>
                    <a:srgbClr val="7030A0"/>
                  </a:solidFill>
                </a:ln>
                <a:effectLst/>
              </c:spPr>
            </c:marker>
            <c:bubble3D val="0"/>
            <c:extLst>
              <c:ext xmlns:c16="http://schemas.microsoft.com/office/drawing/2014/chart" uri="{C3380CC4-5D6E-409C-BE32-E72D297353CC}">
                <c16:uniqueId val="{00000000-F33B-4329-A9F8-CF4E8EB1A334}"/>
              </c:ext>
            </c:extLst>
          </c:dPt>
          <c:dLbls>
            <c:dLbl>
              <c:idx val="1"/>
              <c:layout>
                <c:manualLayout>
                  <c:x val="-4.8141628881489904E-3"/>
                  <c:y val="4.083321186971097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33B-4329-A9F8-CF4E8EB1A334}"/>
                </c:ext>
              </c:extLst>
            </c:dLbl>
            <c:dLbl>
              <c:idx val="16"/>
              <c:layout>
                <c:manualLayout>
                  <c:x val="0"/>
                  <c:y val="-3.175916478755298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33B-4329-A9F8-CF4E8EB1A334}"/>
                </c:ext>
              </c:extLst>
            </c:dLbl>
            <c:spPr>
              <a:solidFill>
                <a:srgbClr val="7030A0"/>
              </a:solid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bg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SR_DD!$A$4:$A$21</c:f>
              <c:numCache>
                <c:formatCode>General</c:formatCode>
                <c:ptCount val="18"/>
                <c:pt idx="0">
                  <c:v>2015</c:v>
                </c:pt>
                <c:pt idx="1">
                  <c:v>2020</c:v>
                </c:pt>
                <c:pt idx="2">
                  <c:v>2025</c:v>
                </c:pt>
                <c:pt idx="3">
                  <c:v>2030</c:v>
                </c:pt>
                <c:pt idx="4">
                  <c:v>2035</c:v>
                </c:pt>
                <c:pt idx="5">
                  <c:v>2040</c:v>
                </c:pt>
                <c:pt idx="6">
                  <c:v>2045</c:v>
                </c:pt>
                <c:pt idx="7">
                  <c:v>2050</c:v>
                </c:pt>
                <c:pt idx="8">
                  <c:v>2055</c:v>
                </c:pt>
                <c:pt idx="9">
                  <c:v>2060</c:v>
                </c:pt>
                <c:pt idx="10">
                  <c:v>2065</c:v>
                </c:pt>
                <c:pt idx="11">
                  <c:v>2070</c:v>
                </c:pt>
                <c:pt idx="12">
                  <c:v>2075</c:v>
                </c:pt>
                <c:pt idx="13">
                  <c:v>2080</c:v>
                </c:pt>
                <c:pt idx="14">
                  <c:v>2085</c:v>
                </c:pt>
                <c:pt idx="15">
                  <c:v>2090</c:v>
                </c:pt>
                <c:pt idx="16">
                  <c:v>2095</c:v>
                </c:pt>
                <c:pt idx="17">
                  <c:v>2100</c:v>
                </c:pt>
              </c:numCache>
            </c:numRef>
          </c:cat>
          <c:val>
            <c:numRef>
              <c:f>SR_DD!$B$4:$B$21</c:f>
              <c:numCache>
                <c:formatCode>0%</c:formatCode>
                <c:ptCount val="18"/>
                <c:pt idx="0">
                  <c:v>0.50211294992863897</c:v>
                </c:pt>
                <c:pt idx="1">
                  <c:v>0.50467736152363762</c:v>
                </c:pt>
                <c:pt idx="2">
                  <c:v>0.51021018493528303</c:v>
                </c:pt>
                <c:pt idx="3">
                  <c:v>0.5179612763613527</c:v>
                </c:pt>
                <c:pt idx="4">
                  <c:v>0.52725964895222244</c:v>
                </c:pt>
                <c:pt idx="5">
                  <c:v>0.53719389700499121</c:v>
                </c:pt>
                <c:pt idx="6">
                  <c:v>0.54586402149906477</c:v>
                </c:pt>
                <c:pt idx="7">
                  <c:v>0.55386214857546856</c:v>
                </c:pt>
                <c:pt idx="8">
                  <c:v>0.55924633585777395</c:v>
                </c:pt>
                <c:pt idx="9">
                  <c:v>0.5612161745390043</c:v>
                </c:pt>
                <c:pt idx="10">
                  <c:v>0.5585794013744162</c:v>
                </c:pt>
                <c:pt idx="11">
                  <c:v>0.55076949242174755</c:v>
                </c:pt>
                <c:pt idx="12">
                  <c:v>0.53810328759624138</c:v>
                </c:pt>
                <c:pt idx="13">
                  <c:v>0.52106246639602971</c:v>
                </c:pt>
                <c:pt idx="14">
                  <c:v>0.50040329562798547</c:v>
                </c:pt>
                <c:pt idx="15">
                  <c:v>0.47519896546000884</c:v>
                </c:pt>
                <c:pt idx="16">
                  <c:v>0.4434026206655648</c:v>
                </c:pt>
                <c:pt idx="17">
                  <c:v>0.40781588430636517</c:v>
                </c:pt>
              </c:numCache>
            </c:numRef>
          </c:val>
          <c:smooth val="0"/>
          <c:extLst>
            <c:ext xmlns:c16="http://schemas.microsoft.com/office/drawing/2014/chart" uri="{C3380CC4-5D6E-409C-BE32-E72D297353CC}">
              <c16:uniqueId val="{00000002-F33B-4329-A9F8-CF4E8EB1A334}"/>
            </c:ext>
          </c:extLst>
        </c:ser>
        <c:ser>
          <c:idx val="1"/>
          <c:order val="1"/>
          <c:tx>
            <c:strRef>
              <c:f>SR_DD!$E$3</c:f>
              <c:strCache>
                <c:ptCount val="1"/>
                <c:pt idx="0">
                  <c:v>SR_East</c:v>
                </c:pt>
              </c:strCache>
            </c:strRef>
          </c:tx>
          <c:spPr>
            <a:ln w="28575" cap="rnd">
              <a:solidFill>
                <a:srgbClr val="FFC000"/>
              </a:solidFill>
              <a:round/>
            </a:ln>
            <a:effectLst/>
          </c:spPr>
          <c:marker>
            <c:symbol val="circle"/>
            <c:size val="5"/>
            <c:spPr>
              <a:solidFill>
                <a:schemeClr val="accent2"/>
              </a:solidFill>
              <a:ln w="9525">
                <a:solidFill>
                  <a:srgbClr val="FFC000"/>
                </a:solidFill>
              </a:ln>
              <a:effectLst/>
            </c:spPr>
          </c:marker>
          <c:cat>
            <c:numRef>
              <c:f>SR_DD!$A$4:$A$21</c:f>
              <c:numCache>
                <c:formatCode>General</c:formatCode>
                <c:ptCount val="18"/>
                <c:pt idx="0">
                  <c:v>2015</c:v>
                </c:pt>
                <c:pt idx="1">
                  <c:v>2020</c:v>
                </c:pt>
                <c:pt idx="2">
                  <c:v>2025</c:v>
                </c:pt>
                <c:pt idx="3">
                  <c:v>2030</c:v>
                </c:pt>
                <c:pt idx="4">
                  <c:v>2035</c:v>
                </c:pt>
                <c:pt idx="5">
                  <c:v>2040</c:v>
                </c:pt>
                <c:pt idx="6">
                  <c:v>2045</c:v>
                </c:pt>
                <c:pt idx="7">
                  <c:v>2050</c:v>
                </c:pt>
                <c:pt idx="8">
                  <c:v>2055</c:v>
                </c:pt>
                <c:pt idx="9">
                  <c:v>2060</c:v>
                </c:pt>
                <c:pt idx="10">
                  <c:v>2065</c:v>
                </c:pt>
                <c:pt idx="11">
                  <c:v>2070</c:v>
                </c:pt>
                <c:pt idx="12">
                  <c:v>2075</c:v>
                </c:pt>
                <c:pt idx="13">
                  <c:v>2080</c:v>
                </c:pt>
                <c:pt idx="14">
                  <c:v>2085</c:v>
                </c:pt>
                <c:pt idx="15">
                  <c:v>2090</c:v>
                </c:pt>
                <c:pt idx="16">
                  <c:v>2095</c:v>
                </c:pt>
                <c:pt idx="17">
                  <c:v>2100</c:v>
                </c:pt>
              </c:numCache>
            </c:numRef>
          </c:cat>
          <c:val>
            <c:numRef>
              <c:f>SR_DD!$E$4:$E$21</c:f>
              <c:numCache>
                <c:formatCode>0%</c:formatCode>
                <c:ptCount val="18"/>
                <c:pt idx="0">
                  <c:v>0.43650133621967357</c:v>
                </c:pt>
                <c:pt idx="1">
                  <c:v>0.44871503773201304</c:v>
                </c:pt>
                <c:pt idx="2">
                  <c:v>0.46158846431234218</c:v>
                </c:pt>
                <c:pt idx="3">
                  <c:v>0.4745253835590193</c:v>
                </c:pt>
                <c:pt idx="4">
                  <c:v>0.48670437642739317</c:v>
                </c:pt>
                <c:pt idx="5">
                  <c:v>0.49754074973001838</c:v>
                </c:pt>
                <c:pt idx="6">
                  <c:v>0.50677224683139244</c:v>
                </c:pt>
                <c:pt idx="7">
                  <c:v>0.51438344167383754</c:v>
                </c:pt>
                <c:pt idx="8">
                  <c:v>0.52042668857126173</c:v>
                </c:pt>
                <c:pt idx="9">
                  <c:v>0.52508879319649859</c:v>
                </c:pt>
                <c:pt idx="10">
                  <c:v>0.52858944713669187</c:v>
                </c:pt>
                <c:pt idx="11">
                  <c:v>0.53105439480159611</c:v>
                </c:pt>
                <c:pt idx="12">
                  <c:v>0.53257873125514266</c:v>
                </c:pt>
                <c:pt idx="13">
                  <c:v>0.53326667961194596</c:v>
                </c:pt>
                <c:pt idx="14">
                  <c:v>0.53323467458183427</c:v>
                </c:pt>
                <c:pt idx="15">
                  <c:v>0.53261270658711413</c:v>
                </c:pt>
                <c:pt idx="16">
                  <c:v>0.53150875734314196</c:v>
                </c:pt>
                <c:pt idx="17">
                  <c:v>0.53000999916032165</c:v>
                </c:pt>
              </c:numCache>
            </c:numRef>
          </c:val>
          <c:smooth val="0"/>
          <c:extLst>
            <c:ext xmlns:c16="http://schemas.microsoft.com/office/drawing/2014/chart" uri="{C3380CC4-5D6E-409C-BE32-E72D297353CC}">
              <c16:uniqueId val="{00000003-F33B-4329-A9F8-CF4E8EB1A334}"/>
            </c:ext>
          </c:extLst>
        </c:ser>
        <c:ser>
          <c:idx val="2"/>
          <c:order val="2"/>
          <c:tx>
            <c:strRef>
              <c:f>SR_DD!$H$3</c:f>
              <c:strCache>
                <c:ptCount val="1"/>
                <c:pt idx="0">
                  <c:v>SR_North</c:v>
                </c:pt>
              </c:strCache>
            </c:strRef>
          </c:tx>
          <c:spPr>
            <a:ln w="28575" cap="rnd">
              <a:solidFill>
                <a:schemeClr val="accent1"/>
              </a:solidFill>
              <a:round/>
            </a:ln>
            <a:effectLst/>
          </c:spPr>
          <c:marker>
            <c:symbol val="circle"/>
            <c:size val="5"/>
            <c:spPr>
              <a:solidFill>
                <a:schemeClr val="accent1">
                  <a:lumMod val="40000"/>
                  <a:lumOff val="60000"/>
                </a:schemeClr>
              </a:solidFill>
              <a:ln w="9525">
                <a:solidFill>
                  <a:schemeClr val="accent1"/>
                </a:solidFill>
              </a:ln>
              <a:effectLst/>
            </c:spPr>
          </c:marker>
          <c:cat>
            <c:numRef>
              <c:f>SR_DD!$A$4:$A$21</c:f>
              <c:numCache>
                <c:formatCode>General</c:formatCode>
                <c:ptCount val="18"/>
                <c:pt idx="0">
                  <c:v>2015</c:v>
                </c:pt>
                <c:pt idx="1">
                  <c:v>2020</c:v>
                </c:pt>
                <c:pt idx="2">
                  <c:v>2025</c:v>
                </c:pt>
                <c:pt idx="3">
                  <c:v>2030</c:v>
                </c:pt>
                <c:pt idx="4">
                  <c:v>2035</c:v>
                </c:pt>
                <c:pt idx="5">
                  <c:v>2040</c:v>
                </c:pt>
                <c:pt idx="6">
                  <c:v>2045</c:v>
                </c:pt>
                <c:pt idx="7">
                  <c:v>2050</c:v>
                </c:pt>
                <c:pt idx="8">
                  <c:v>2055</c:v>
                </c:pt>
                <c:pt idx="9">
                  <c:v>2060</c:v>
                </c:pt>
                <c:pt idx="10">
                  <c:v>2065</c:v>
                </c:pt>
                <c:pt idx="11">
                  <c:v>2070</c:v>
                </c:pt>
                <c:pt idx="12">
                  <c:v>2075</c:v>
                </c:pt>
                <c:pt idx="13">
                  <c:v>2080</c:v>
                </c:pt>
                <c:pt idx="14">
                  <c:v>2085</c:v>
                </c:pt>
                <c:pt idx="15">
                  <c:v>2090</c:v>
                </c:pt>
                <c:pt idx="16">
                  <c:v>2095</c:v>
                </c:pt>
                <c:pt idx="17">
                  <c:v>2100</c:v>
                </c:pt>
              </c:numCache>
            </c:numRef>
          </c:cat>
          <c:val>
            <c:numRef>
              <c:f>SR_DD!$H$4:$H$21</c:f>
              <c:numCache>
                <c:formatCode>0%</c:formatCode>
                <c:ptCount val="18"/>
                <c:pt idx="0">
                  <c:v>0.54466912082469843</c:v>
                </c:pt>
                <c:pt idx="1">
                  <c:v>0.54250154606657164</c:v>
                </c:pt>
                <c:pt idx="2">
                  <c:v>0.53796763084263555</c:v>
                </c:pt>
                <c:pt idx="3">
                  <c:v>0.53728359479332322</c:v>
                </c:pt>
                <c:pt idx="4">
                  <c:v>0.54129550935020099</c:v>
                </c:pt>
                <c:pt idx="5">
                  <c:v>0.54531561496763925</c:v>
                </c:pt>
                <c:pt idx="6">
                  <c:v>0.5448407825333752</c:v>
                </c:pt>
                <c:pt idx="7">
                  <c:v>0.54130856274094052</c:v>
                </c:pt>
                <c:pt idx="8">
                  <c:v>0.53824771575884001</c:v>
                </c:pt>
                <c:pt idx="9">
                  <c:v>0.53748117416964269</c:v>
                </c:pt>
                <c:pt idx="10">
                  <c:v>0.53775986423162236</c:v>
                </c:pt>
                <c:pt idx="11">
                  <c:v>0.53662827844061189</c:v>
                </c:pt>
                <c:pt idx="12">
                  <c:v>0.53318146058860882</c:v>
                </c:pt>
                <c:pt idx="13">
                  <c:v>0.52869604753259214</c:v>
                </c:pt>
                <c:pt idx="14">
                  <c:v>0.52434910062180828</c:v>
                </c:pt>
                <c:pt idx="15">
                  <c:v>0.52045860957325663</c:v>
                </c:pt>
                <c:pt idx="16">
                  <c:v>0.51682355250502909</c:v>
                </c:pt>
                <c:pt idx="17">
                  <c:v>0.51313843934776304</c:v>
                </c:pt>
              </c:numCache>
            </c:numRef>
          </c:val>
          <c:smooth val="0"/>
          <c:extLst>
            <c:ext xmlns:c16="http://schemas.microsoft.com/office/drawing/2014/chart" uri="{C3380CC4-5D6E-409C-BE32-E72D297353CC}">
              <c16:uniqueId val="{00000004-F33B-4329-A9F8-CF4E8EB1A334}"/>
            </c:ext>
          </c:extLst>
        </c:ser>
        <c:ser>
          <c:idx val="3"/>
          <c:order val="3"/>
          <c:tx>
            <c:strRef>
              <c:f>SR_DD!$K$3</c:f>
              <c:strCache>
                <c:ptCount val="1"/>
                <c:pt idx="0">
                  <c:v>SR_South</c:v>
                </c:pt>
              </c:strCache>
            </c:strRef>
          </c:tx>
          <c:spPr>
            <a:ln w="28575" cap="rnd">
              <a:solidFill>
                <a:srgbClr val="C00000"/>
              </a:solidFill>
              <a:round/>
            </a:ln>
            <a:effectLst/>
          </c:spPr>
          <c:marker>
            <c:symbol val="circle"/>
            <c:size val="5"/>
            <c:spPr>
              <a:solidFill>
                <a:srgbClr val="C00000"/>
              </a:solidFill>
              <a:ln w="9525">
                <a:solidFill>
                  <a:srgbClr val="C00000"/>
                </a:solidFill>
              </a:ln>
              <a:effectLst/>
            </c:spPr>
          </c:marker>
          <c:dLbls>
            <c:dLbl>
              <c:idx val="1"/>
              <c:layout>
                <c:manualLayout>
                  <c:x val="-4.0920384549266421E-2"/>
                  <c:y val="-7.7129400198342954E-2"/>
                </c:manualLayout>
              </c:layout>
              <c:spPr>
                <a:solidFill>
                  <a:srgbClr val="C00000"/>
                </a:solid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33B-4329-A9F8-CF4E8EB1A334}"/>
                </c:ext>
              </c:extLst>
            </c:dLbl>
            <c:dLbl>
              <c:idx val="16"/>
              <c:layout>
                <c:manualLayout>
                  <c:x val="0"/>
                  <c:y val="-7.2592376657263952E-2"/>
                </c:manualLayout>
              </c:layout>
              <c:spPr>
                <a:solidFill>
                  <a:srgbClr val="C00000"/>
                </a:solid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33B-4329-A9F8-CF4E8EB1A33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SR_DD!$A$4:$A$21</c:f>
              <c:numCache>
                <c:formatCode>General</c:formatCode>
                <c:ptCount val="18"/>
                <c:pt idx="0">
                  <c:v>2015</c:v>
                </c:pt>
                <c:pt idx="1">
                  <c:v>2020</c:v>
                </c:pt>
                <c:pt idx="2">
                  <c:v>2025</c:v>
                </c:pt>
                <c:pt idx="3">
                  <c:v>2030</c:v>
                </c:pt>
                <c:pt idx="4">
                  <c:v>2035</c:v>
                </c:pt>
                <c:pt idx="5">
                  <c:v>2040</c:v>
                </c:pt>
                <c:pt idx="6">
                  <c:v>2045</c:v>
                </c:pt>
                <c:pt idx="7">
                  <c:v>2050</c:v>
                </c:pt>
                <c:pt idx="8">
                  <c:v>2055</c:v>
                </c:pt>
                <c:pt idx="9">
                  <c:v>2060</c:v>
                </c:pt>
                <c:pt idx="10">
                  <c:v>2065</c:v>
                </c:pt>
                <c:pt idx="11">
                  <c:v>2070</c:v>
                </c:pt>
                <c:pt idx="12">
                  <c:v>2075</c:v>
                </c:pt>
                <c:pt idx="13">
                  <c:v>2080</c:v>
                </c:pt>
                <c:pt idx="14">
                  <c:v>2085</c:v>
                </c:pt>
                <c:pt idx="15">
                  <c:v>2090</c:v>
                </c:pt>
                <c:pt idx="16">
                  <c:v>2095</c:v>
                </c:pt>
                <c:pt idx="17">
                  <c:v>2100</c:v>
                </c:pt>
              </c:numCache>
            </c:numRef>
          </c:cat>
          <c:val>
            <c:numRef>
              <c:f>SR_DD!$K$4:$K$21</c:f>
              <c:numCache>
                <c:formatCode>0%</c:formatCode>
                <c:ptCount val="18"/>
                <c:pt idx="0">
                  <c:v>0.54379789498250186</c:v>
                </c:pt>
                <c:pt idx="1">
                  <c:v>0.55533038300885273</c:v>
                </c:pt>
                <c:pt idx="2">
                  <c:v>0.56366093108071191</c:v>
                </c:pt>
                <c:pt idx="3">
                  <c:v>0.57016017026712629</c:v>
                </c:pt>
                <c:pt idx="4">
                  <c:v>0.576005859191556</c:v>
                </c:pt>
                <c:pt idx="5">
                  <c:v>0.57975218485220015</c:v>
                </c:pt>
                <c:pt idx="6">
                  <c:v>0.57984528194598062</c:v>
                </c:pt>
                <c:pt idx="7">
                  <c:v>0.57701669310392689</c:v>
                </c:pt>
                <c:pt idx="8">
                  <c:v>0.57298779413834522</c:v>
                </c:pt>
                <c:pt idx="9">
                  <c:v>0.56893275654493181</c:v>
                </c:pt>
                <c:pt idx="10">
                  <c:v>0.56505119877167553</c:v>
                </c:pt>
                <c:pt idx="11">
                  <c:v>0.56041781366348875</c:v>
                </c:pt>
                <c:pt idx="12">
                  <c:v>0.55429264992371008</c:v>
                </c:pt>
                <c:pt idx="13">
                  <c:v>0.54703626252460313</c:v>
                </c:pt>
                <c:pt idx="14">
                  <c:v>0.53958731813176974</c:v>
                </c:pt>
                <c:pt idx="15">
                  <c:v>0.53259854312398491</c:v>
                </c:pt>
                <c:pt idx="16">
                  <c:v>0.52623884230104823</c:v>
                </c:pt>
                <c:pt idx="17">
                  <c:v>0.5204013918240864</c:v>
                </c:pt>
              </c:numCache>
            </c:numRef>
          </c:val>
          <c:smooth val="0"/>
          <c:extLst>
            <c:ext xmlns:c16="http://schemas.microsoft.com/office/drawing/2014/chart" uri="{C3380CC4-5D6E-409C-BE32-E72D297353CC}">
              <c16:uniqueId val="{00000007-F33B-4329-A9F8-CF4E8EB1A334}"/>
            </c:ext>
          </c:extLst>
        </c:ser>
        <c:ser>
          <c:idx val="4"/>
          <c:order val="4"/>
          <c:tx>
            <c:strRef>
              <c:f>SR_DD!$N$3</c:f>
              <c:strCache>
                <c:ptCount val="1"/>
                <c:pt idx="0">
                  <c:v>SR_West</c:v>
                </c:pt>
              </c:strCache>
            </c:strRef>
          </c:tx>
          <c:spPr>
            <a:ln w="28575" cap="rnd">
              <a:solidFill>
                <a:schemeClr val="accent6"/>
              </a:solidFill>
              <a:round/>
            </a:ln>
            <a:effectLst/>
          </c:spPr>
          <c:marker>
            <c:symbol val="circle"/>
            <c:size val="5"/>
            <c:spPr>
              <a:solidFill>
                <a:schemeClr val="accent5"/>
              </a:solidFill>
              <a:ln w="9525">
                <a:solidFill>
                  <a:schemeClr val="accent6"/>
                </a:solidFill>
              </a:ln>
              <a:effectLst/>
            </c:spPr>
          </c:marker>
          <c:dLbls>
            <c:dLbl>
              <c:idx val="1"/>
              <c:layout>
                <c:manualLayout>
                  <c:x val="1.4442488664446949E-2"/>
                  <c:y val="4.990725895186896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F33B-4329-A9F8-CF4E8EB1A334}"/>
                </c:ext>
              </c:extLst>
            </c:dLbl>
            <c:dLbl>
              <c:idx val="16"/>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F33B-4329-A9F8-CF4E8EB1A334}"/>
                </c:ext>
              </c:extLst>
            </c:dLbl>
            <c:spPr>
              <a:solidFill>
                <a:schemeClr val="accent6"/>
              </a:solid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bg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SR_DD!$A$4:$A$21</c:f>
              <c:numCache>
                <c:formatCode>General</c:formatCode>
                <c:ptCount val="18"/>
                <c:pt idx="0">
                  <c:v>2015</c:v>
                </c:pt>
                <c:pt idx="1">
                  <c:v>2020</c:v>
                </c:pt>
                <c:pt idx="2">
                  <c:v>2025</c:v>
                </c:pt>
                <c:pt idx="3">
                  <c:v>2030</c:v>
                </c:pt>
                <c:pt idx="4">
                  <c:v>2035</c:v>
                </c:pt>
                <c:pt idx="5">
                  <c:v>2040</c:v>
                </c:pt>
                <c:pt idx="6">
                  <c:v>2045</c:v>
                </c:pt>
                <c:pt idx="7">
                  <c:v>2050</c:v>
                </c:pt>
                <c:pt idx="8">
                  <c:v>2055</c:v>
                </c:pt>
                <c:pt idx="9">
                  <c:v>2060</c:v>
                </c:pt>
                <c:pt idx="10">
                  <c:v>2065</c:v>
                </c:pt>
                <c:pt idx="11">
                  <c:v>2070</c:v>
                </c:pt>
                <c:pt idx="12">
                  <c:v>2075</c:v>
                </c:pt>
                <c:pt idx="13">
                  <c:v>2080</c:v>
                </c:pt>
                <c:pt idx="14">
                  <c:v>2085</c:v>
                </c:pt>
                <c:pt idx="15">
                  <c:v>2090</c:v>
                </c:pt>
                <c:pt idx="16">
                  <c:v>2095</c:v>
                </c:pt>
                <c:pt idx="17">
                  <c:v>2100</c:v>
                </c:pt>
              </c:numCache>
            </c:numRef>
          </c:cat>
          <c:val>
            <c:numRef>
              <c:f>SR_DD!$N$4:$N$21</c:f>
              <c:numCache>
                <c:formatCode>0%</c:formatCode>
                <c:ptCount val="18"/>
                <c:pt idx="0">
                  <c:v>0.42504894213396943</c:v>
                </c:pt>
                <c:pt idx="1">
                  <c:v>0.43008768418252402</c:v>
                </c:pt>
                <c:pt idx="2">
                  <c:v>0.43670010795321745</c:v>
                </c:pt>
                <c:pt idx="3">
                  <c:v>0.44543389326440486</c:v>
                </c:pt>
                <c:pt idx="4">
                  <c:v>0.45630650503855424</c:v>
                </c:pt>
                <c:pt idx="5">
                  <c:v>0.46894668151060759</c:v>
                </c:pt>
                <c:pt idx="6">
                  <c:v>0.48280689116845044</c:v>
                </c:pt>
                <c:pt idx="7">
                  <c:v>0.49730338367764104</c:v>
                </c:pt>
                <c:pt idx="8">
                  <c:v>0.51181240283166807</c:v>
                </c:pt>
                <c:pt idx="9">
                  <c:v>0.52566299041127484</c:v>
                </c:pt>
                <c:pt idx="10">
                  <c:v>0.53829064055951048</c:v>
                </c:pt>
                <c:pt idx="11">
                  <c:v>0.549500962686853</c:v>
                </c:pt>
                <c:pt idx="12">
                  <c:v>0.55925830638190299</c:v>
                </c:pt>
                <c:pt idx="13">
                  <c:v>0.5678088597997093</c:v>
                </c:pt>
                <c:pt idx="14">
                  <c:v>0.57526780474259098</c:v>
                </c:pt>
                <c:pt idx="15">
                  <c:v>0.58160497792287846</c:v>
                </c:pt>
                <c:pt idx="16">
                  <c:v>0.58686360189735209</c:v>
                </c:pt>
              </c:numCache>
            </c:numRef>
          </c:val>
          <c:smooth val="0"/>
          <c:extLst>
            <c:ext xmlns:c16="http://schemas.microsoft.com/office/drawing/2014/chart" uri="{C3380CC4-5D6E-409C-BE32-E72D297353CC}">
              <c16:uniqueId val="{0000000A-F33B-4329-A9F8-CF4E8EB1A334}"/>
            </c:ext>
          </c:extLst>
        </c:ser>
        <c:dLbls>
          <c:showLegendKey val="0"/>
          <c:showVal val="0"/>
          <c:showCatName val="0"/>
          <c:showSerName val="0"/>
          <c:showPercent val="0"/>
          <c:showBubbleSize val="0"/>
        </c:dLbls>
        <c:marker val="1"/>
        <c:smooth val="0"/>
        <c:axId val="879070344"/>
        <c:axId val="879070016"/>
      </c:lineChart>
      <c:catAx>
        <c:axId val="8790703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dk1"/>
                </a:solidFill>
                <a:latin typeface="+mn-lt"/>
                <a:ea typeface="+mn-ea"/>
                <a:cs typeface="+mn-cs"/>
              </a:defRPr>
            </a:pPr>
            <a:endParaRPr lang="en-US"/>
          </a:p>
        </c:txPr>
        <c:crossAx val="879070016"/>
        <c:crosses val="autoZero"/>
        <c:auto val="1"/>
        <c:lblAlgn val="ctr"/>
        <c:lblOffset val="100"/>
        <c:noMultiLvlLbl val="0"/>
      </c:catAx>
      <c:valAx>
        <c:axId val="879070016"/>
        <c:scaling>
          <c:orientation val="minMax"/>
          <c:min val="0.4"/>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dk1"/>
                </a:solidFill>
                <a:latin typeface="+mn-lt"/>
                <a:ea typeface="+mn-ea"/>
                <a:cs typeface="+mn-cs"/>
              </a:defRPr>
            </a:pPr>
            <a:endParaRPr lang="en-US"/>
          </a:p>
        </c:txPr>
        <c:crossAx val="8790703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50" b="0" i="0" u="none" strike="noStrike" kern="1200" baseline="0">
              <a:solidFill>
                <a:schemeClr val="dk1"/>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lt1"/>
    </a:solidFill>
    <a:ln w="12700" cap="flat" cmpd="sng" algn="ctr">
      <a:solidFill>
        <a:schemeClr val="accent1"/>
      </a:solidFill>
      <a:prstDash val="solid"/>
      <a:miter lim="800000"/>
    </a:ln>
    <a:effectLst/>
  </c:spPr>
  <c:txPr>
    <a:bodyPr/>
    <a:lstStyle/>
    <a:p>
      <a:pPr>
        <a:defRPr>
          <a:solidFill>
            <a:schemeClr val="dk1"/>
          </a:solidFill>
          <a:latin typeface="+mn-lt"/>
          <a:ea typeface="+mn-ea"/>
          <a:cs typeface="+mn-cs"/>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dk1"/>
                </a:solidFill>
                <a:latin typeface="+mn-lt"/>
                <a:ea typeface="+mn-ea"/>
                <a:cs typeface="+mn-cs"/>
              </a:defRPr>
            </a:pPr>
            <a:r>
              <a:rPr lang="en-US"/>
              <a:t>1st Demographic Dividend in Africa</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dk1"/>
              </a:solidFill>
              <a:latin typeface="+mn-lt"/>
              <a:ea typeface="+mn-ea"/>
              <a:cs typeface="+mn-cs"/>
            </a:defRPr>
          </a:pPr>
          <a:endParaRPr lang="en-US"/>
        </a:p>
      </c:txPr>
    </c:title>
    <c:autoTitleDeleted val="0"/>
    <c:plotArea>
      <c:layout/>
      <c:lineChart>
        <c:grouping val="standard"/>
        <c:varyColors val="0"/>
        <c:ser>
          <c:idx val="0"/>
          <c:order val="0"/>
          <c:tx>
            <c:strRef>
              <c:f>SR_DD!$C$3</c:f>
              <c:strCache>
                <c:ptCount val="1"/>
                <c:pt idx="0">
                  <c:v>DD_Central</c:v>
                </c:pt>
              </c:strCache>
            </c:strRef>
          </c:tx>
          <c:spPr>
            <a:ln w="28575" cap="rnd">
              <a:solidFill>
                <a:srgbClr val="7030A0"/>
              </a:solidFill>
              <a:round/>
            </a:ln>
            <a:effectLst/>
          </c:spPr>
          <c:marker>
            <c:symbol val="circle"/>
            <c:size val="5"/>
            <c:spPr>
              <a:solidFill>
                <a:schemeClr val="accent1"/>
              </a:solidFill>
              <a:ln w="9525">
                <a:solidFill>
                  <a:srgbClr val="7030A0"/>
                </a:solidFill>
              </a:ln>
              <a:effectLst/>
            </c:spPr>
          </c:marker>
          <c:cat>
            <c:numRef>
              <c:f>SR_DD!$A$4:$A$20</c:f>
              <c:numCache>
                <c:formatCode>General</c:formatCode>
                <c:ptCount val="17"/>
                <c:pt idx="0">
                  <c:v>2015</c:v>
                </c:pt>
                <c:pt idx="1">
                  <c:v>2020</c:v>
                </c:pt>
                <c:pt idx="2">
                  <c:v>2025</c:v>
                </c:pt>
                <c:pt idx="3">
                  <c:v>2030</c:v>
                </c:pt>
                <c:pt idx="4">
                  <c:v>2035</c:v>
                </c:pt>
                <c:pt idx="5">
                  <c:v>2040</c:v>
                </c:pt>
                <c:pt idx="6">
                  <c:v>2045</c:v>
                </c:pt>
                <c:pt idx="7">
                  <c:v>2050</c:v>
                </c:pt>
                <c:pt idx="8">
                  <c:v>2055</c:v>
                </c:pt>
                <c:pt idx="9">
                  <c:v>2060</c:v>
                </c:pt>
                <c:pt idx="10">
                  <c:v>2065</c:v>
                </c:pt>
                <c:pt idx="11">
                  <c:v>2070</c:v>
                </c:pt>
                <c:pt idx="12">
                  <c:v>2075</c:v>
                </c:pt>
                <c:pt idx="13">
                  <c:v>2080</c:v>
                </c:pt>
                <c:pt idx="14">
                  <c:v>2085</c:v>
                </c:pt>
                <c:pt idx="15">
                  <c:v>2090</c:v>
                </c:pt>
                <c:pt idx="16">
                  <c:v>2095</c:v>
                </c:pt>
              </c:numCache>
            </c:numRef>
          </c:cat>
          <c:val>
            <c:numRef>
              <c:f>SR_DD!$C$4:$C$20</c:f>
              <c:numCache>
                <c:formatCode>0.00</c:formatCode>
                <c:ptCount val="17"/>
                <c:pt idx="0">
                  <c:v>0.10188485572997202</c:v>
                </c:pt>
                <c:pt idx="1">
                  <c:v>0.21806862227827162</c:v>
                </c:pt>
                <c:pt idx="2">
                  <c:v>0.30155430529257532</c:v>
                </c:pt>
                <c:pt idx="3">
                  <c:v>0.35585272622551811</c:v>
                </c:pt>
                <c:pt idx="4">
                  <c:v>0.37331968234250712</c:v>
                </c:pt>
                <c:pt idx="5">
                  <c:v>0.32021592040453467</c:v>
                </c:pt>
                <c:pt idx="6">
                  <c:v>0.2909185328681928</c:v>
                </c:pt>
                <c:pt idx="7">
                  <c:v>0.19348443929654943</c:v>
                </c:pt>
                <c:pt idx="8">
                  <c:v>7.0322413910158782E-2</c:v>
                </c:pt>
                <c:pt idx="9">
                  <c:v>-9.4187835515003426E-2</c:v>
                </c:pt>
                <c:pt idx="10">
                  <c:v>-0.28160799644214562</c:v>
                </c:pt>
                <c:pt idx="11">
                  <c:v>-0.46531702891375726</c:v>
                </c:pt>
                <c:pt idx="12">
                  <c:v>-0.64361188870378694</c:v>
                </c:pt>
                <c:pt idx="13">
                  <c:v>-0.80911134242667093</c:v>
                </c:pt>
                <c:pt idx="14">
                  <c:v>-1.0336154714891057</c:v>
                </c:pt>
                <c:pt idx="15">
                  <c:v>-1.3851076686423904</c:v>
                </c:pt>
                <c:pt idx="16">
                  <c:v>-1.6732479790544219</c:v>
                </c:pt>
              </c:numCache>
            </c:numRef>
          </c:val>
          <c:smooth val="0"/>
          <c:extLst>
            <c:ext xmlns:c16="http://schemas.microsoft.com/office/drawing/2014/chart" uri="{C3380CC4-5D6E-409C-BE32-E72D297353CC}">
              <c16:uniqueId val="{00000000-6375-45F0-97C9-8DB4F77B47AE}"/>
            </c:ext>
          </c:extLst>
        </c:ser>
        <c:ser>
          <c:idx val="1"/>
          <c:order val="1"/>
          <c:tx>
            <c:strRef>
              <c:f>SR_DD!$F$3</c:f>
              <c:strCache>
                <c:ptCount val="1"/>
                <c:pt idx="0">
                  <c:v>DD_East</c:v>
                </c:pt>
              </c:strCache>
            </c:strRef>
          </c:tx>
          <c:spPr>
            <a:ln w="28575" cap="rnd">
              <a:solidFill>
                <a:srgbClr val="FFC000"/>
              </a:solidFill>
              <a:round/>
            </a:ln>
            <a:effectLst/>
          </c:spPr>
          <c:marker>
            <c:symbol val="circle"/>
            <c:size val="5"/>
            <c:spPr>
              <a:solidFill>
                <a:schemeClr val="accent2"/>
              </a:solidFill>
              <a:ln w="9525">
                <a:solidFill>
                  <a:srgbClr val="FFC000"/>
                </a:solidFill>
              </a:ln>
              <a:effectLst/>
            </c:spPr>
          </c:marker>
          <c:cat>
            <c:numRef>
              <c:f>SR_DD!$A$4:$A$20</c:f>
              <c:numCache>
                <c:formatCode>General</c:formatCode>
                <c:ptCount val="17"/>
                <c:pt idx="0">
                  <c:v>2015</c:v>
                </c:pt>
                <c:pt idx="1">
                  <c:v>2020</c:v>
                </c:pt>
                <c:pt idx="2">
                  <c:v>2025</c:v>
                </c:pt>
                <c:pt idx="3">
                  <c:v>2030</c:v>
                </c:pt>
                <c:pt idx="4">
                  <c:v>2035</c:v>
                </c:pt>
                <c:pt idx="5">
                  <c:v>2040</c:v>
                </c:pt>
                <c:pt idx="6">
                  <c:v>2045</c:v>
                </c:pt>
                <c:pt idx="7">
                  <c:v>2050</c:v>
                </c:pt>
                <c:pt idx="8">
                  <c:v>2055</c:v>
                </c:pt>
                <c:pt idx="9">
                  <c:v>2060</c:v>
                </c:pt>
                <c:pt idx="10">
                  <c:v>2065</c:v>
                </c:pt>
                <c:pt idx="11">
                  <c:v>2070</c:v>
                </c:pt>
                <c:pt idx="12">
                  <c:v>2075</c:v>
                </c:pt>
                <c:pt idx="13">
                  <c:v>2080</c:v>
                </c:pt>
                <c:pt idx="14">
                  <c:v>2085</c:v>
                </c:pt>
                <c:pt idx="15">
                  <c:v>2090</c:v>
                </c:pt>
                <c:pt idx="16">
                  <c:v>2095</c:v>
                </c:pt>
              </c:numCache>
            </c:numRef>
          </c:cat>
          <c:val>
            <c:numRef>
              <c:f>SR_DD!$F$4:$F$20</c:f>
              <c:numCache>
                <c:formatCode>0.00</c:formatCode>
                <c:ptCount val="17"/>
                <c:pt idx="0">
                  <c:v>0.55193179864806996</c:v>
                </c:pt>
                <c:pt idx="1">
                  <c:v>0.56571395605899488</c:v>
                </c:pt>
                <c:pt idx="2">
                  <c:v>0.55282775555847463</c:v>
                </c:pt>
                <c:pt idx="3">
                  <c:v>0.50683593680819872</c:v>
                </c:pt>
                <c:pt idx="4">
                  <c:v>0.44041106814472208</c:v>
                </c:pt>
                <c:pt idx="5">
                  <c:v>0.36768446236865826</c:v>
                </c:pt>
                <c:pt idx="6">
                  <c:v>0.29814594890914348</c:v>
                </c:pt>
                <c:pt idx="7">
                  <c:v>0.23360094471615056</c:v>
                </c:pt>
                <c:pt idx="8">
                  <c:v>0.17836696279639189</c:v>
                </c:pt>
                <c:pt idx="9">
                  <c:v>0.13289319969274746</c:v>
                </c:pt>
                <c:pt idx="10">
                  <c:v>9.3048324861243481E-2</c:v>
                </c:pt>
                <c:pt idx="11">
                  <c:v>5.7325687205980053E-2</c:v>
                </c:pt>
                <c:pt idx="12">
                  <c:v>2.5817944903573267E-2</c:v>
                </c:pt>
                <c:pt idx="13">
                  <c:v>-1.2003746641469188E-3</c:v>
                </c:pt>
                <c:pt idx="14">
                  <c:v>-2.3341730769599299E-2</c:v>
                </c:pt>
                <c:pt idx="15">
                  <c:v>-4.1497128943880697E-2</c:v>
                </c:pt>
                <c:pt idx="16">
                  <c:v>-5.6476031894666642E-2</c:v>
                </c:pt>
              </c:numCache>
            </c:numRef>
          </c:val>
          <c:smooth val="0"/>
          <c:extLst>
            <c:ext xmlns:c16="http://schemas.microsoft.com/office/drawing/2014/chart" uri="{C3380CC4-5D6E-409C-BE32-E72D297353CC}">
              <c16:uniqueId val="{00000001-6375-45F0-97C9-8DB4F77B47AE}"/>
            </c:ext>
          </c:extLst>
        </c:ser>
        <c:ser>
          <c:idx val="2"/>
          <c:order val="2"/>
          <c:tx>
            <c:strRef>
              <c:f>SR_DD!$I$3</c:f>
              <c:strCache>
                <c:ptCount val="1"/>
                <c:pt idx="0">
                  <c:v>DD_North</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SR_DD!$A$4:$A$20</c:f>
              <c:numCache>
                <c:formatCode>General</c:formatCode>
                <c:ptCount val="17"/>
                <c:pt idx="0">
                  <c:v>2015</c:v>
                </c:pt>
                <c:pt idx="1">
                  <c:v>2020</c:v>
                </c:pt>
                <c:pt idx="2">
                  <c:v>2025</c:v>
                </c:pt>
                <c:pt idx="3">
                  <c:v>2030</c:v>
                </c:pt>
                <c:pt idx="4">
                  <c:v>2035</c:v>
                </c:pt>
                <c:pt idx="5">
                  <c:v>2040</c:v>
                </c:pt>
                <c:pt idx="6">
                  <c:v>2045</c:v>
                </c:pt>
                <c:pt idx="7">
                  <c:v>2050</c:v>
                </c:pt>
                <c:pt idx="8">
                  <c:v>2055</c:v>
                </c:pt>
                <c:pt idx="9">
                  <c:v>2060</c:v>
                </c:pt>
                <c:pt idx="10">
                  <c:v>2065</c:v>
                </c:pt>
                <c:pt idx="11">
                  <c:v>2070</c:v>
                </c:pt>
                <c:pt idx="12">
                  <c:v>2075</c:v>
                </c:pt>
                <c:pt idx="13">
                  <c:v>2080</c:v>
                </c:pt>
                <c:pt idx="14">
                  <c:v>2085</c:v>
                </c:pt>
                <c:pt idx="15">
                  <c:v>2090</c:v>
                </c:pt>
                <c:pt idx="16">
                  <c:v>2095</c:v>
                </c:pt>
              </c:numCache>
            </c:numRef>
          </c:cat>
          <c:val>
            <c:numRef>
              <c:f>SR_DD!$I$4:$I$20</c:f>
              <c:numCache>
                <c:formatCode>0.00</c:formatCode>
                <c:ptCount val="17"/>
                <c:pt idx="0">
                  <c:v>-7.9751144738714863E-2</c:v>
                </c:pt>
                <c:pt idx="1">
                  <c:v>-0.16785085342209988</c:v>
                </c:pt>
                <c:pt idx="2">
                  <c:v>-2.5446560776912132E-2</c:v>
                </c:pt>
                <c:pt idx="3">
                  <c:v>0.14878586258871154</c:v>
                </c:pt>
                <c:pt idx="4">
                  <c:v>0.14798758707537363</c:v>
                </c:pt>
                <c:pt idx="5">
                  <c:v>-1.7422544705703136E-2</c:v>
                </c:pt>
                <c:pt idx="6">
                  <c:v>-0.13008274635484102</c:v>
                </c:pt>
                <c:pt idx="7">
                  <c:v>-0.11341160233967183</c:v>
                </c:pt>
                <c:pt idx="8">
                  <c:v>-2.8503156366479369E-2</c:v>
                </c:pt>
                <c:pt idx="9">
                  <c:v>1.0367538375758071E-2</c:v>
                </c:pt>
                <c:pt idx="10">
                  <c:v>-4.2129512212312537E-2</c:v>
                </c:pt>
                <c:pt idx="11">
                  <c:v>-0.12887636569526417</c:v>
                </c:pt>
                <c:pt idx="12">
                  <c:v>-0.16896260440634936</c:v>
                </c:pt>
                <c:pt idx="13">
                  <c:v>-0.1651200467369619</c:v>
                </c:pt>
                <c:pt idx="14">
                  <c:v>-0.14894641346778142</c:v>
                </c:pt>
                <c:pt idx="15">
                  <c:v>-0.14017678436084491</c:v>
                </c:pt>
                <c:pt idx="16">
                  <c:v>-0.14311708243492438</c:v>
                </c:pt>
              </c:numCache>
            </c:numRef>
          </c:val>
          <c:smooth val="0"/>
          <c:extLst>
            <c:ext xmlns:c16="http://schemas.microsoft.com/office/drawing/2014/chart" uri="{C3380CC4-5D6E-409C-BE32-E72D297353CC}">
              <c16:uniqueId val="{00000002-6375-45F0-97C9-8DB4F77B47AE}"/>
            </c:ext>
          </c:extLst>
        </c:ser>
        <c:ser>
          <c:idx val="3"/>
          <c:order val="3"/>
          <c:tx>
            <c:strRef>
              <c:f>SR_DD!$L$3</c:f>
              <c:strCache>
                <c:ptCount val="1"/>
                <c:pt idx="0">
                  <c:v>DD_South</c:v>
                </c:pt>
              </c:strCache>
            </c:strRef>
          </c:tx>
          <c:spPr>
            <a:ln w="28575" cap="rnd">
              <a:solidFill>
                <a:srgbClr val="C00000"/>
              </a:solidFill>
              <a:round/>
            </a:ln>
            <a:effectLst/>
          </c:spPr>
          <c:marker>
            <c:symbol val="circle"/>
            <c:size val="5"/>
            <c:spPr>
              <a:solidFill>
                <a:srgbClr val="C00000"/>
              </a:solidFill>
              <a:ln w="9525">
                <a:solidFill>
                  <a:srgbClr val="C00000"/>
                </a:solidFill>
              </a:ln>
              <a:effectLst/>
            </c:spPr>
          </c:marker>
          <c:cat>
            <c:numRef>
              <c:f>SR_DD!$A$4:$A$20</c:f>
              <c:numCache>
                <c:formatCode>General</c:formatCode>
                <c:ptCount val="17"/>
                <c:pt idx="0">
                  <c:v>2015</c:v>
                </c:pt>
                <c:pt idx="1">
                  <c:v>2020</c:v>
                </c:pt>
                <c:pt idx="2">
                  <c:v>2025</c:v>
                </c:pt>
                <c:pt idx="3">
                  <c:v>2030</c:v>
                </c:pt>
                <c:pt idx="4">
                  <c:v>2035</c:v>
                </c:pt>
                <c:pt idx="5">
                  <c:v>2040</c:v>
                </c:pt>
                <c:pt idx="6">
                  <c:v>2045</c:v>
                </c:pt>
                <c:pt idx="7">
                  <c:v>2050</c:v>
                </c:pt>
                <c:pt idx="8">
                  <c:v>2055</c:v>
                </c:pt>
                <c:pt idx="9">
                  <c:v>2060</c:v>
                </c:pt>
                <c:pt idx="10">
                  <c:v>2065</c:v>
                </c:pt>
                <c:pt idx="11">
                  <c:v>2070</c:v>
                </c:pt>
                <c:pt idx="12">
                  <c:v>2075</c:v>
                </c:pt>
                <c:pt idx="13">
                  <c:v>2080</c:v>
                </c:pt>
                <c:pt idx="14">
                  <c:v>2085</c:v>
                </c:pt>
                <c:pt idx="15">
                  <c:v>2090</c:v>
                </c:pt>
                <c:pt idx="16">
                  <c:v>2095</c:v>
                </c:pt>
              </c:numCache>
            </c:numRef>
          </c:cat>
          <c:val>
            <c:numRef>
              <c:f>SR_DD!$L$4:$L$20</c:f>
              <c:numCache>
                <c:formatCode>0.00</c:formatCode>
                <c:ptCount val="17"/>
                <c:pt idx="0">
                  <c:v>0.41971120170277387</c:v>
                </c:pt>
                <c:pt idx="1">
                  <c:v>0.29779326701510528</c:v>
                </c:pt>
                <c:pt idx="2">
                  <c:v>0.22928874275657898</c:v>
                </c:pt>
                <c:pt idx="3">
                  <c:v>0.20401022055431967</c:v>
                </c:pt>
                <c:pt idx="4">
                  <c:v>0.12965823775551882</c:v>
                </c:pt>
                <c:pt idx="5">
                  <c:v>3.211358998136122E-3</c:v>
                </c:pt>
                <c:pt idx="6">
                  <c:v>-9.7802314875273869E-2</c:v>
                </c:pt>
                <c:pt idx="7">
                  <c:v>-0.1401356427212245</c:v>
                </c:pt>
                <c:pt idx="8">
                  <c:v>-0.1420433194202422</c:v>
                </c:pt>
                <c:pt idx="9">
                  <c:v>-0.13691809005240135</c:v>
                </c:pt>
                <c:pt idx="10">
                  <c:v>-0.16467485940437054</c:v>
                </c:pt>
                <c:pt idx="11">
                  <c:v>-0.21979610266081584</c:v>
                </c:pt>
                <c:pt idx="12">
                  <c:v>-0.26355405088782852</c:v>
                </c:pt>
                <c:pt idx="13">
                  <c:v>-0.27420943962382882</c:v>
                </c:pt>
                <c:pt idx="14">
                  <c:v>-0.2607336746943687</c:v>
                </c:pt>
                <c:pt idx="15">
                  <c:v>-0.2402551095771136</c:v>
                </c:pt>
                <c:pt idx="16">
                  <c:v>-0.22309522662600337</c:v>
                </c:pt>
              </c:numCache>
            </c:numRef>
          </c:val>
          <c:smooth val="0"/>
          <c:extLst>
            <c:ext xmlns:c16="http://schemas.microsoft.com/office/drawing/2014/chart" uri="{C3380CC4-5D6E-409C-BE32-E72D297353CC}">
              <c16:uniqueId val="{00000003-6375-45F0-97C9-8DB4F77B47AE}"/>
            </c:ext>
          </c:extLst>
        </c:ser>
        <c:ser>
          <c:idx val="4"/>
          <c:order val="4"/>
          <c:tx>
            <c:strRef>
              <c:f>SR_DD!$O$3</c:f>
              <c:strCache>
                <c:ptCount val="1"/>
                <c:pt idx="0">
                  <c:v>DD_West</c:v>
                </c:pt>
              </c:strCache>
            </c:strRef>
          </c:tx>
          <c:spPr>
            <a:ln w="28575" cap="rnd">
              <a:solidFill>
                <a:schemeClr val="accent6"/>
              </a:solidFill>
              <a:round/>
            </a:ln>
            <a:effectLst/>
          </c:spPr>
          <c:marker>
            <c:symbol val="circle"/>
            <c:size val="5"/>
            <c:spPr>
              <a:solidFill>
                <a:schemeClr val="accent5"/>
              </a:solidFill>
              <a:ln w="9525">
                <a:solidFill>
                  <a:schemeClr val="accent6"/>
                </a:solidFill>
              </a:ln>
              <a:effectLst/>
            </c:spPr>
          </c:marker>
          <c:cat>
            <c:numRef>
              <c:f>SR_DD!$A$4:$A$20</c:f>
              <c:numCache>
                <c:formatCode>General</c:formatCode>
                <c:ptCount val="17"/>
                <c:pt idx="0">
                  <c:v>2015</c:v>
                </c:pt>
                <c:pt idx="1">
                  <c:v>2020</c:v>
                </c:pt>
                <c:pt idx="2">
                  <c:v>2025</c:v>
                </c:pt>
                <c:pt idx="3">
                  <c:v>2030</c:v>
                </c:pt>
                <c:pt idx="4">
                  <c:v>2035</c:v>
                </c:pt>
                <c:pt idx="5">
                  <c:v>2040</c:v>
                </c:pt>
                <c:pt idx="6">
                  <c:v>2045</c:v>
                </c:pt>
                <c:pt idx="7">
                  <c:v>2050</c:v>
                </c:pt>
                <c:pt idx="8">
                  <c:v>2055</c:v>
                </c:pt>
                <c:pt idx="9">
                  <c:v>2060</c:v>
                </c:pt>
                <c:pt idx="10">
                  <c:v>2065</c:v>
                </c:pt>
                <c:pt idx="11">
                  <c:v>2070</c:v>
                </c:pt>
                <c:pt idx="12">
                  <c:v>2075</c:v>
                </c:pt>
                <c:pt idx="13">
                  <c:v>2080</c:v>
                </c:pt>
                <c:pt idx="14">
                  <c:v>2085</c:v>
                </c:pt>
                <c:pt idx="15">
                  <c:v>2090</c:v>
                </c:pt>
                <c:pt idx="16">
                  <c:v>2095</c:v>
                </c:pt>
              </c:numCache>
            </c:numRef>
          </c:cat>
          <c:val>
            <c:numRef>
              <c:f>SR_DD!$O$4:$O$20</c:f>
              <c:numCache>
                <c:formatCode>0.00</c:formatCode>
                <c:ptCount val="17"/>
                <c:pt idx="0">
                  <c:v>0.23569568692875495</c:v>
                </c:pt>
                <c:pt idx="1">
                  <c:v>0.30515206181512716</c:v>
                </c:pt>
                <c:pt idx="2">
                  <c:v>0.39604280944743186</c:v>
                </c:pt>
                <c:pt idx="3">
                  <c:v>0.48231791444174088</c:v>
                </c:pt>
                <c:pt idx="4">
                  <c:v>0.54648665233930427</c:v>
                </c:pt>
                <c:pt idx="5">
                  <c:v>0.58255371912311826</c:v>
                </c:pt>
                <c:pt idx="6">
                  <c:v>0.59167014667300633</c:v>
                </c:pt>
                <c:pt idx="7">
                  <c:v>0.57515774768023753</c:v>
                </c:pt>
                <c:pt idx="8">
                  <c:v>0.53404295161869753</c:v>
                </c:pt>
                <c:pt idx="9">
                  <c:v>0.47476667243386866</c:v>
                </c:pt>
                <c:pt idx="10">
                  <c:v>0.41223774785893502</c:v>
                </c:pt>
                <c:pt idx="11">
                  <c:v>0.35201854404513516</c:v>
                </c:pt>
                <c:pt idx="12">
                  <c:v>0.30346789347068287</c:v>
                </c:pt>
                <c:pt idx="13">
                  <c:v>0.26101664197586605</c:v>
                </c:pt>
                <c:pt idx="14">
                  <c:v>0.21911610896269923</c:v>
                </c:pt>
                <c:pt idx="15">
                  <c:v>0.18001885779023347</c:v>
                </c:pt>
                <c:pt idx="16">
                  <c:v>0.14498995664790745</c:v>
                </c:pt>
              </c:numCache>
            </c:numRef>
          </c:val>
          <c:smooth val="0"/>
          <c:extLst>
            <c:ext xmlns:c16="http://schemas.microsoft.com/office/drawing/2014/chart" uri="{C3380CC4-5D6E-409C-BE32-E72D297353CC}">
              <c16:uniqueId val="{00000004-6375-45F0-97C9-8DB4F77B47AE}"/>
            </c:ext>
          </c:extLst>
        </c:ser>
        <c:dLbls>
          <c:showLegendKey val="0"/>
          <c:showVal val="0"/>
          <c:showCatName val="0"/>
          <c:showSerName val="0"/>
          <c:showPercent val="0"/>
          <c:showBubbleSize val="0"/>
        </c:dLbls>
        <c:marker val="1"/>
        <c:smooth val="0"/>
        <c:axId val="465851384"/>
        <c:axId val="465857288"/>
      </c:lineChart>
      <c:catAx>
        <c:axId val="4658513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dk1"/>
                </a:solidFill>
                <a:latin typeface="+mn-lt"/>
                <a:ea typeface="+mn-ea"/>
                <a:cs typeface="+mn-cs"/>
              </a:defRPr>
            </a:pPr>
            <a:endParaRPr lang="en-US"/>
          </a:p>
        </c:txPr>
        <c:crossAx val="465857288"/>
        <c:crosses val="autoZero"/>
        <c:auto val="1"/>
        <c:lblAlgn val="ctr"/>
        <c:lblOffset val="100"/>
        <c:noMultiLvlLbl val="0"/>
      </c:catAx>
      <c:valAx>
        <c:axId val="465857288"/>
        <c:scaling>
          <c:orientation val="minMax"/>
          <c:max val="0.60000000000000009"/>
          <c:min val="-1"/>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dk1"/>
                </a:solidFill>
                <a:latin typeface="+mn-lt"/>
                <a:ea typeface="+mn-ea"/>
                <a:cs typeface="+mn-cs"/>
              </a:defRPr>
            </a:pPr>
            <a:endParaRPr lang="en-US"/>
          </a:p>
        </c:txPr>
        <c:crossAx val="4658513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50" b="0" i="0" u="none" strike="noStrike" kern="1200" baseline="0">
              <a:solidFill>
                <a:schemeClr val="dk1"/>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lt1"/>
    </a:solidFill>
    <a:ln w="12700" cap="flat" cmpd="sng" algn="ctr">
      <a:solidFill>
        <a:schemeClr val="accent1"/>
      </a:solidFill>
      <a:prstDash val="solid"/>
      <a:miter lim="800000"/>
    </a:ln>
    <a:effectLst/>
  </c:spPr>
  <c:txPr>
    <a:bodyPr/>
    <a:lstStyle/>
    <a:p>
      <a:pPr>
        <a:defRPr>
          <a:solidFill>
            <a:schemeClr val="dk1"/>
          </a:solidFill>
          <a:latin typeface="+mn-lt"/>
          <a:ea typeface="+mn-ea"/>
          <a:cs typeface="+mn-cs"/>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47">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4.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0">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A51B593-BDC6-FA48-A420-BBD9D7579CD8}"/>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D7885BF-D4B5-C143-82C3-670AE055FE29}"/>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89D49CD1-9B06-E547-A223-4BBCC648BBA1}" type="datetimeFigureOut">
              <a:rPr lang="en-US" smtClean="0"/>
              <a:t>6/9/2020</a:t>
            </a:fld>
            <a:endParaRPr lang="en-US"/>
          </a:p>
        </p:txBody>
      </p:sp>
      <p:sp>
        <p:nvSpPr>
          <p:cNvPr id="4" name="Footer Placeholder 3">
            <a:extLst>
              <a:ext uri="{FF2B5EF4-FFF2-40B4-BE49-F238E27FC236}">
                <a16:creationId xmlns:a16="http://schemas.microsoft.com/office/drawing/2014/main" id="{48A5F0F1-DCF3-364F-9BFD-A3CE067DDF83}"/>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0C769EC-AB48-B343-B777-56FE7821D21E}"/>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057DCBF4-7FC2-8748-86FA-D425BDBEDCD8}" type="slidenum">
              <a:rPr lang="en-US" smtClean="0"/>
              <a:t>‹#›</a:t>
            </a:fld>
            <a:endParaRPr lang="en-US"/>
          </a:p>
        </p:txBody>
      </p:sp>
    </p:spTree>
    <p:extLst>
      <p:ext uri="{BB962C8B-B14F-4D97-AF65-F5344CB8AC3E}">
        <p14:creationId xmlns:p14="http://schemas.microsoft.com/office/powerpoint/2010/main" val="26624624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27D321AE-9FEA-42D3-9D9C-D2313DB54AF9}" type="datetimeFigureOut">
              <a:rPr lang="en-US" smtClean="0"/>
              <a:t>6/9/2020</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648F5D5D-88B8-415D-8FB9-069248E9E495}" type="slidenum">
              <a:rPr lang="en-US" smtClean="0"/>
              <a:t>‹#›</a:t>
            </a:fld>
            <a:endParaRPr lang="en-US"/>
          </a:p>
        </p:txBody>
      </p:sp>
    </p:spTree>
    <p:extLst>
      <p:ext uri="{BB962C8B-B14F-4D97-AF65-F5344CB8AC3E}">
        <p14:creationId xmlns:p14="http://schemas.microsoft.com/office/powerpoint/2010/main" val="26809907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According to the UN Secretary/UNESCO/ILO</a:t>
            </a:r>
          </a:p>
        </p:txBody>
      </p:sp>
      <p:sp>
        <p:nvSpPr>
          <p:cNvPr id="4" name="Slide Number Placeholder 3"/>
          <p:cNvSpPr>
            <a:spLocks noGrp="1"/>
          </p:cNvSpPr>
          <p:nvPr>
            <p:ph type="sldNum" sz="quarter" idx="10"/>
          </p:nvPr>
        </p:nvSpPr>
        <p:spPr/>
        <p:txBody>
          <a:bodyPr/>
          <a:lstStyle/>
          <a:p>
            <a:fld id="{648F5D5D-88B8-415D-8FB9-069248E9E495}" type="slidenum">
              <a:rPr lang="en-US" smtClean="0"/>
              <a:t>2</a:t>
            </a:fld>
            <a:endParaRPr lang="en-US"/>
          </a:p>
        </p:txBody>
      </p:sp>
    </p:spTree>
    <p:extLst>
      <p:ext uri="{BB962C8B-B14F-4D97-AF65-F5344CB8AC3E}">
        <p14:creationId xmlns:p14="http://schemas.microsoft.com/office/powerpoint/2010/main" val="31486819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0DE2ADD-8381-42E4-963A-034D5F46EA6A}" type="slidenum">
              <a:rPr lang="en-US" smtClean="0"/>
              <a:t>4</a:t>
            </a:fld>
            <a:endParaRPr lang="en-US"/>
          </a:p>
        </p:txBody>
      </p:sp>
    </p:spTree>
    <p:extLst>
      <p:ext uri="{BB962C8B-B14F-4D97-AF65-F5344CB8AC3E}">
        <p14:creationId xmlns:p14="http://schemas.microsoft.com/office/powerpoint/2010/main" val="19620014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Total Population </a:t>
            </a:r>
            <a:r>
              <a:rPr lang="fr-FR" dirty="0" err="1"/>
              <a:t>Africa</a:t>
            </a:r>
            <a:r>
              <a:rPr lang="fr-FR" dirty="0"/>
              <a:t> (2020) : 1,340,598 </a:t>
            </a:r>
            <a:r>
              <a:rPr lang="fr-FR" dirty="0" err="1"/>
              <a:t>including</a:t>
            </a:r>
            <a:r>
              <a:rPr lang="fr-FR" dirty="0"/>
              <a:t> 0-34 : 992,042.</a:t>
            </a:r>
            <a:endParaRPr lang="en-US" dirty="0"/>
          </a:p>
        </p:txBody>
      </p:sp>
      <p:sp>
        <p:nvSpPr>
          <p:cNvPr id="4" name="Slide Number Placeholder 3"/>
          <p:cNvSpPr>
            <a:spLocks noGrp="1"/>
          </p:cNvSpPr>
          <p:nvPr>
            <p:ph type="sldNum" sz="quarter" idx="5"/>
          </p:nvPr>
        </p:nvSpPr>
        <p:spPr/>
        <p:txBody>
          <a:bodyPr/>
          <a:lstStyle/>
          <a:p>
            <a:fld id="{648F5D5D-88B8-415D-8FB9-069248E9E495}" type="slidenum">
              <a:rPr lang="en-US" smtClean="0"/>
              <a:t>5</a:t>
            </a:fld>
            <a:endParaRPr lang="en-US"/>
          </a:p>
        </p:txBody>
      </p:sp>
    </p:spTree>
    <p:extLst>
      <p:ext uri="{BB962C8B-B14F-4D97-AF65-F5344CB8AC3E}">
        <p14:creationId xmlns:p14="http://schemas.microsoft.com/office/powerpoint/2010/main" val="18024540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8F5D5D-88B8-415D-8FB9-069248E9E495}" type="slidenum">
              <a:rPr lang="en-US" smtClean="0"/>
              <a:t>7</a:t>
            </a:fld>
            <a:endParaRPr lang="en-US"/>
          </a:p>
        </p:txBody>
      </p:sp>
    </p:spTree>
    <p:extLst>
      <p:ext uri="{BB962C8B-B14F-4D97-AF65-F5344CB8AC3E}">
        <p14:creationId xmlns:p14="http://schemas.microsoft.com/office/powerpoint/2010/main" val="6232969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8F5D5D-88B8-415D-8FB9-069248E9E495}" type="slidenum">
              <a:rPr lang="en-US" smtClean="0"/>
              <a:t>8</a:t>
            </a:fld>
            <a:endParaRPr lang="en-US"/>
          </a:p>
        </p:txBody>
      </p:sp>
    </p:spTree>
    <p:extLst>
      <p:ext uri="{BB962C8B-B14F-4D97-AF65-F5344CB8AC3E}">
        <p14:creationId xmlns:p14="http://schemas.microsoft.com/office/powerpoint/2010/main" val="8209273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Assumptions to compute the potential gains: (</a:t>
            </a:r>
            <a:r>
              <a:rPr lang="en-US" dirty="0" err="1"/>
              <a:t>Neet</a:t>
            </a:r>
            <a:r>
              <a:rPr lang="en-US" dirty="0"/>
              <a:t> ratio*LCD youth 15-24 + full LCD for Youth 25-start year of surplus)/</a:t>
            </a:r>
            <a:r>
              <a:rPr lang="en-US" dirty="0" err="1"/>
              <a:t>GDP_PPP_current</a:t>
            </a:r>
            <a:r>
              <a:rPr lang="en-US" dirty="0"/>
              <a:t> 2014</a:t>
            </a:r>
          </a:p>
        </p:txBody>
      </p:sp>
      <p:sp>
        <p:nvSpPr>
          <p:cNvPr id="4" name="Slide Number Placeholder 3"/>
          <p:cNvSpPr>
            <a:spLocks noGrp="1"/>
          </p:cNvSpPr>
          <p:nvPr>
            <p:ph type="sldNum" sz="quarter" idx="5"/>
          </p:nvPr>
        </p:nvSpPr>
        <p:spPr/>
        <p:txBody>
          <a:bodyPr/>
          <a:lstStyle/>
          <a:p>
            <a:fld id="{648F5D5D-88B8-415D-8FB9-069248E9E495}" type="slidenum">
              <a:rPr lang="en-US" smtClean="0"/>
              <a:t>11</a:t>
            </a:fld>
            <a:endParaRPr lang="en-US"/>
          </a:p>
        </p:txBody>
      </p:sp>
    </p:spTree>
    <p:extLst>
      <p:ext uri="{BB962C8B-B14F-4D97-AF65-F5344CB8AC3E}">
        <p14:creationId xmlns:p14="http://schemas.microsoft.com/office/powerpoint/2010/main" val="22715380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t>(</a:t>
            </a:r>
            <a:r>
              <a:rPr lang="fr-FR" sz="1200" dirty="0" err="1"/>
              <a:t>evidence</a:t>
            </a:r>
            <a:r>
              <a:rPr lang="fr-FR" sz="1200" dirty="0"/>
              <a:t> of Côte d’Ivoire </a:t>
            </a:r>
            <a:r>
              <a:rPr lang="fr-FR" sz="1200" dirty="0" err="1"/>
              <a:t>during</a:t>
            </a:r>
            <a:r>
              <a:rPr lang="fr-FR" sz="1200" dirty="0"/>
              <a:t> the </a:t>
            </a:r>
            <a:r>
              <a:rPr lang="fr-FR" sz="1200" dirty="0" err="1"/>
              <a:t>crisis</a:t>
            </a:r>
            <a:r>
              <a:rPr lang="fr-FR" sz="1200" dirty="0"/>
              <a:t> 1999-2012; Burkina Faso 2003-2008)</a:t>
            </a:r>
          </a:p>
          <a:p>
            <a:endParaRPr lang="en-US" dirty="0"/>
          </a:p>
        </p:txBody>
      </p:sp>
      <p:sp>
        <p:nvSpPr>
          <p:cNvPr id="4" name="Slide Number Placeholder 3"/>
          <p:cNvSpPr>
            <a:spLocks noGrp="1"/>
          </p:cNvSpPr>
          <p:nvPr>
            <p:ph type="sldNum" sz="quarter" idx="10"/>
          </p:nvPr>
        </p:nvSpPr>
        <p:spPr/>
        <p:txBody>
          <a:bodyPr/>
          <a:lstStyle/>
          <a:p>
            <a:fld id="{648F5D5D-88B8-415D-8FB9-069248E9E495}" type="slidenum">
              <a:rPr lang="en-US" smtClean="0"/>
              <a:t>13</a:t>
            </a:fld>
            <a:endParaRPr lang="en-US"/>
          </a:p>
        </p:txBody>
      </p:sp>
    </p:spTree>
    <p:extLst>
      <p:ext uri="{BB962C8B-B14F-4D97-AF65-F5344CB8AC3E}">
        <p14:creationId xmlns:p14="http://schemas.microsoft.com/office/powerpoint/2010/main" val="353165585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Fro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D6D54DF-72D2-FE49-A5B9-714BC5CD175F}"/>
              </a:ext>
            </a:extLst>
          </p:cNvPr>
          <p:cNvPicPr>
            <a:picLocks noChangeAspect="1"/>
          </p:cNvPicPr>
          <p:nvPr userDrawn="1"/>
        </p:nvPicPr>
        <p:blipFill>
          <a:blip r:embed="rId2"/>
          <a:srcRect/>
          <a:stretch/>
        </p:blipFill>
        <p:spPr>
          <a:xfrm>
            <a:off x="0" y="0"/>
            <a:ext cx="9144000" cy="2832100"/>
          </a:xfrm>
          <a:prstGeom prst="rect">
            <a:avLst/>
          </a:prstGeom>
        </p:spPr>
      </p:pic>
      <p:sp>
        <p:nvSpPr>
          <p:cNvPr id="2" name="Title 1">
            <a:extLst>
              <a:ext uri="{FF2B5EF4-FFF2-40B4-BE49-F238E27FC236}">
                <a16:creationId xmlns:a16="http://schemas.microsoft.com/office/drawing/2014/main" id="{F85A2DDD-2812-9742-BE95-02C91D568D44}"/>
              </a:ext>
            </a:extLst>
          </p:cNvPr>
          <p:cNvSpPr>
            <a:spLocks noGrp="1"/>
          </p:cNvSpPr>
          <p:nvPr>
            <p:ph type="title"/>
          </p:nvPr>
        </p:nvSpPr>
        <p:spPr>
          <a:xfrm>
            <a:off x="382725" y="2334218"/>
            <a:ext cx="8378550" cy="1366582"/>
          </a:xfrm>
        </p:spPr>
        <p:txBody>
          <a:bodyPr>
            <a:normAutofit/>
          </a:bodyPr>
          <a:lstStyle>
            <a:lvl1pPr algn="ctr">
              <a:defRPr sz="3200" b="1" i="0" baseline="0">
                <a:latin typeface="Lucida Sans" panose="020B0602030504020204" pitchFamily="34" charset="77"/>
              </a:defRPr>
            </a:lvl1pPr>
          </a:lstStyle>
          <a:p>
            <a:r>
              <a:rPr lang="en-US"/>
              <a:t>Click to edit Master title style</a:t>
            </a:r>
            <a:endParaRPr lang="en-US" dirty="0"/>
          </a:p>
        </p:txBody>
      </p:sp>
      <p:pic>
        <p:nvPicPr>
          <p:cNvPr id="8" name="Picture 7">
            <a:extLst>
              <a:ext uri="{FF2B5EF4-FFF2-40B4-BE49-F238E27FC236}">
                <a16:creationId xmlns:a16="http://schemas.microsoft.com/office/drawing/2014/main" id="{72CB5E21-FDD3-CF44-B7FC-A065DB6444BE}"/>
              </a:ext>
            </a:extLst>
          </p:cNvPr>
          <p:cNvPicPr>
            <a:picLocks noChangeAspect="1"/>
          </p:cNvPicPr>
          <p:nvPr userDrawn="1"/>
        </p:nvPicPr>
        <p:blipFill rotWithShape="1">
          <a:blip r:embed="rId3"/>
          <a:srcRect b="8520"/>
          <a:stretch/>
        </p:blipFill>
        <p:spPr>
          <a:xfrm>
            <a:off x="533925" y="5222367"/>
            <a:ext cx="1979213" cy="1250433"/>
          </a:xfrm>
          <a:prstGeom prst="rect">
            <a:avLst/>
          </a:prstGeom>
        </p:spPr>
      </p:pic>
      <p:pic>
        <p:nvPicPr>
          <p:cNvPr id="10" name="Picture 9" descr="A close up of a logo&#10;&#10;Description automatically generated">
            <a:extLst>
              <a:ext uri="{FF2B5EF4-FFF2-40B4-BE49-F238E27FC236}">
                <a16:creationId xmlns:a16="http://schemas.microsoft.com/office/drawing/2014/main" id="{6492DEB6-C0F2-8C48-A6E7-B6D175F0CD88}"/>
              </a:ext>
            </a:extLst>
          </p:cNvPr>
          <p:cNvPicPr>
            <a:picLocks noChangeAspect="1"/>
          </p:cNvPicPr>
          <p:nvPr userDrawn="1"/>
        </p:nvPicPr>
        <p:blipFill>
          <a:blip r:embed="rId4"/>
          <a:stretch>
            <a:fillRect/>
          </a:stretch>
        </p:blipFill>
        <p:spPr>
          <a:xfrm>
            <a:off x="397125" y="433950"/>
            <a:ext cx="3282075" cy="378701"/>
          </a:xfrm>
          <a:prstGeom prst="rect">
            <a:avLst/>
          </a:prstGeom>
        </p:spPr>
      </p:pic>
    </p:spTree>
    <p:extLst>
      <p:ext uri="{BB962C8B-B14F-4D97-AF65-F5344CB8AC3E}">
        <p14:creationId xmlns:p14="http://schemas.microsoft.com/office/powerpoint/2010/main" val="1357240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38400" y="1825625"/>
            <a:ext cx="8467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Content Placeholder 4">
            <a:extLst>
              <a:ext uri="{FF2B5EF4-FFF2-40B4-BE49-F238E27FC236}">
                <a16:creationId xmlns:a16="http://schemas.microsoft.com/office/drawing/2014/main" id="{5B475743-3A64-A74D-A307-659BB60BB78B}"/>
              </a:ext>
            </a:extLst>
          </p:cNvPr>
          <p:cNvPicPr>
            <a:picLocks noChangeAspect="1"/>
          </p:cNvPicPr>
          <p:nvPr userDrawn="1"/>
        </p:nvPicPr>
        <p:blipFill rotWithShape="1">
          <a:blip r:embed="rId2"/>
          <a:srcRect t="94676"/>
          <a:stretch/>
        </p:blipFill>
        <p:spPr>
          <a:xfrm>
            <a:off x="0" y="6492873"/>
            <a:ext cx="9144000" cy="365127"/>
          </a:xfrm>
          <a:prstGeom prst="rect">
            <a:avLst/>
          </a:prstGeom>
        </p:spPr>
      </p:pic>
    </p:spTree>
    <p:extLst>
      <p:ext uri="{BB962C8B-B14F-4D97-AF65-F5344CB8AC3E}">
        <p14:creationId xmlns:p14="http://schemas.microsoft.com/office/powerpoint/2010/main" val="1817807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inal slide">
    <p:spTree>
      <p:nvGrpSpPr>
        <p:cNvPr id="1" name=""/>
        <p:cNvGrpSpPr/>
        <p:nvPr/>
      </p:nvGrpSpPr>
      <p:grpSpPr>
        <a:xfrm>
          <a:off x="0" y="0"/>
          <a:ext cx="0" cy="0"/>
          <a:chOff x="0" y="0"/>
          <a:chExt cx="0" cy="0"/>
        </a:xfrm>
      </p:grpSpPr>
      <p:pic>
        <p:nvPicPr>
          <p:cNvPr id="7" name="Picture 6" descr="A picture containing outdoor object, solar cell&#10;&#10;Description automatically generated">
            <a:extLst>
              <a:ext uri="{FF2B5EF4-FFF2-40B4-BE49-F238E27FC236}">
                <a16:creationId xmlns:a16="http://schemas.microsoft.com/office/drawing/2014/main" id="{6307C092-7B1C-BC4F-8088-BBECA502B88B}"/>
              </a:ext>
            </a:extLst>
          </p:cNvPr>
          <p:cNvPicPr>
            <a:picLocks noChangeAspect="1"/>
          </p:cNvPicPr>
          <p:nvPr userDrawn="1"/>
        </p:nvPicPr>
        <p:blipFill>
          <a:blip r:embed="rId2"/>
          <a:stretch>
            <a:fillRect/>
          </a:stretch>
        </p:blipFill>
        <p:spPr>
          <a:xfrm>
            <a:off x="0" y="4787900"/>
            <a:ext cx="9144000" cy="2070100"/>
          </a:xfrm>
          <a:prstGeom prst="rect">
            <a:avLst/>
          </a:prstGeom>
        </p:spPr>
      </p:pic>
      <p:pic>
        <p:nvPicPr>
          <p:cNvPr id="8" name="Picture 7">
            <a:extLst>
              <a:ext uri="{FF2B5EF4-FFF2-40B4-BE49-F238E27FC236}">
                <a16:creationId xmlns:a16="http://schemas.microsoft.com/office/drawing/2014/main" id="{FAF345D1-61B6-1D40-8DFE-38133E869F49}"/>
              </a:ext>
            </a:extLst>
          </p:cNvPr>
          <p:cNvPicPr>
            <a:picLocks noChangeAspect="1"/>
          </p:cNvPicPr>
          <p:nvPr userDrawn="1"/>
        </p:nvPicPr>
        <p:blipFill rotWithShape="1">
          <a:blip r:embed="rId3"/>
          <a:srcRect b="8520"/>
          <a:stretch/>
        </p:blipFill>
        <p:spPr>
          <a:xfrm>
            <a:off x="3150848" y="277232"/>
            <a:ext cx="2842303" cy="1795718"/>
          </a:xfrm>
          <a:prstGeom prst="rect">
            <a:avLst/>
          </a:prstGeom>
        </p:spPr>
      </p:pic>
    </p:spTree>
    <p:extLst>
      <p:ext uri="{BB962C8B-B14F-4D97-AF65-F5344CB8AC3E}">
        <p14:creationId xmlns:p14="http://schemas.microsoft.com/office/powerpoint/2010/main" val="1469052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D2B2B1-3126-419A-91E3-E164EACECE3A}"/>
              </a:ext>
            </a:extLst>
          </p:cNvPr>
          <p:cNvSpPr>
            <a:spLocks noGrp="1"/>
          </p:cNvSpPr>
          <p:nvPr>
            <p:ph type="title"/>
          </p:nvPr>
        </p:nvSpPr>
        <p:spPr>
          <a:xfrm>
            <a:off x="629841" y="365126"/>
            <a:ext cx="78867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40DAA683-D039-4B07-B730-5B8DF2511DA1}"/>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3CC6F058-8076-44AF-BE01-957BCA2FE6C0}"/>
              </a:ext>
            </a:extLst>
          </p:cNvPr>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784EB711-B8AB-4676-AA55-BB3991F0023D}"/>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A5FEC96E-98F6-4128-8A31-E6B82998DAB8}"/>
              </a:ext>
            </a:extLst>
          </p:cNvPr>
          <p:cNvSpPr>
            <a:spLocks noGrp="1"/>
          </p:cNvSpPr>
          <p:nvPr>
            <p:ph sz="quarter" idx="4"/>
          </p:nvPr>
        </p:nvSpPr>
        <p:spPr>
          <a:xfrm>
            <a:off x="4629150"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BB3CFEB2-A1AC-4843-8EE5-37CCCB3FF9A2}"/>
              </a:ext>
            </a:extLst>
          </p:cNvPr>
          <p:cNvSpPr>
            <a:spLocks noGrp="1"/>
          </p:cNvSpPr>
          <p:nvPr>
            <p:ph type="dt" sz="half" idx="10"/>
          </p:nvPr>
        </p:nvSpPr>
        <p:spPr/>
        <p:txBody>
          <a:bodyPr/>
          <a:lstStyle/>
          <a:p>
            <a:fld id="{437B41D7-BF86-4FDF-B6AE-716965800DA0}" type="datetimeFigureOut">
              <a:rPr lang="fr-FR" smtClean="0"/>
              <a:t>09/06/2020</a:t>
            </a:fld>
            <a:endParaRPr lang="fr-FR"/>
          </a:p>
        </p:txBody>
      </p:sp>
      <p:sp>
        <p:nvSpPr>
          <p:cNvPr id="8" name="Espace réservé du pied de page 7">
            <a:extLst>
              <a:ext uri="{FF2B5EF4-FFF2-40B4-BE49-F238E27FC236}">
                <a16:creationId xmlns:a16="http://schemas.microsoft.com/office/drawing/2014/main" id="{9DFC8003-67CC-42EA-B18F-2B24B05D538A}"/>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4B439E69-41E2-44A2-A708-3B18928D4D72}"/>
              </a:ext>
            </a:extLst>
          </p:cNvPr>
          <p:cNvSpPr>
            <a:spLocks noGrp="1"/>
          </p:cNvSpPr>
          <p:nvPr>
            <p:ph type="sldNum" sz="quarter" idx="12"/>
          </p:nvPr>
        </p:nvSpPr>
        <p:spPr/>
        <p:txBody>
          <a:bodyPr/>
          <a:lstStyle/>
          <a:p>
            <a:fld id="{D027F519-7ADA-4390-968C-C1FFB6B5C200}" type="slidenum">
              <a:rPr lang="fr-FR" smtClean="0"/>
              <a:t>‹#›</a:t>
            </a:fld>
            <a:endParaRPr lang="fr-FR"/>
          </a:p>
        </p:txBody>
      </p:sp>
    </p:spTree>
    <p:extLst>
      <p:ext uri="{BB962C8B-B14F-4D97-AF65-F5344CB8AC3E}">
        <p14:creationId xmlns:p14="http://schemas.microsoft.com/office/powerpoint/2010/main" val="1713495824"/>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79E84D-10FC-44E5-9C16-2CF733CD8FFE}"/>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0EA375A1-313C-4B50-84ED-1EF808FBC18F}"/>
              </a:ext>
            </a:extLst>
          </p:cNvPr>
          <p:cNvSpPr>
            <a:spLocks noGrp="1"/>
          </p:cNvSpPr>
          <p:nvPr>
            <p:ph type="dt" sz="half" idx="10"/>
          </p:nvPr>
        </p:nvSpPr>
        <p:spPr/>
        <p:txBody>
          <a:bodyPr/>
          <a:lstStyle/>
          <a:p>
            <a:fld id="{437B41D7-BF86-4FDF-B6AE-716965800DA0}" type="datetimeFigureOut">
              <a:rPr lang="fr-FR" smtClean="0"/>
              <a:t>09/06/2020</a:t>
            </a:fld>
            <a:endParaRPr lang="fr-FR"/>
          </a:p>
        </p:txBody>
      </p:sp>
      <p:sp>
        <p:nvSpPr>
          <p:cNvPr id="4" name="Espace réservé du pied de page 3">
            <a:extLst>
              <a:ext uri="{FF2B5EF4-FFF2-40B4-BE49-F238E27FC236}">
                <a16:creationId xmlns:a16="http://schemas.microsoft.com/office/drawing/2014/main" id="{152977FF-5B1A-4E56-8F78-E7D278B41B0B}"/>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9605FDE0-ADFB-458E-86A5-80A1F6AC6A0B}"/>
              </a:ext>
            </a:extLst>
          </p:cNvPr>
          <p:cNvSpPr>
            <a:spLocks noGrp="1"/>
          </p:cNvSpPr>
          <p:nvPr>
            <p:ph type="sldNum" sz="quarter" idx="12"/>
          </p:nvPr>
        </p:nvSpPr>
        <p:spPr/>
        <p:txBody>
          <a:bodyPr/>
          <a:lstStyle/>
          <a:p>
            <a:fld id="{D027F519-7ADA-4390-968C-C1FFB6B5C200}" type="slidenum">
              <a:rPr lang="fr-FR" smtClean="0"/>
              <a:t>‹#›</a:t>
            </a:fld>
            <a:endParaRPr lang="fr-FR"/>
          </a:p>
        </p:txBody>
      </p:sp>
    </p:spTree>
    <p:extLst>
      <p:ext uri="{BB962C8B-B14F-4D97-AF65-F5344CB8AC3E}">
        <p14:creationId xmlns:p14="http://schemas.microsoft.com/office/powerpoint/2010/main" val="472833446"/>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E6866-8434-44A1-986C-E9C18AF965D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5FFFE7-94D7-4ABB-A9F0-09892CCA8E59}"/>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C5102BA-5622-4F7D-8E1B-8A5C2811DCA4}"/>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E621F3D-13BE-4C70-B2F4-0389DCC15606}"/>
              </a:ext>
            </a:extLst>
          </p:cNvPr>
          <p:cNvSpPr>
            <a:spLocks noGrp="1"/>
          </p:cNvSpPr>
          <p:nvPr>
            <p:ph type="dt" sz="half" idx="10"/>
          </p:nvPr>
        </p:nvSpPr>
        <p:spPr/>
        <p:txBody>
          <a:bodyPr/>
          <a:lstStyle/>
          <a:p>
            <a:fld id="{A65E767A-15CE-45D4-94C0-3DE43C725E1F}" type="datetimeFigureOut">
              <a:rPr lang="en-US" smtClean="0"/>
              <a:t>6/9/2020</a:t>
            </a:fld>
            <a:endParaRPr lang="en-US"/>
          </a:p>
        </p:txBody>
      </p:sp>
      <p:sp>
        <p:nvSpPr>
          <p:cNvPr id="6" name="Footer Placeholder 5">
            <a:extLst>
              <a:ext uri="{FF2B5EF4-FFF2-40B4-BE49-F238E27FC236}">
                <a16:creationId xmlns:a16="http://schemas.microsoft.com/office/drawing/2014/main" id="{95153306-82DF-4B42-A0D9-5928C8DADC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3185ED-F4DA-4A6A-A434-FF8BA9FD6EC4}"/>
              </a:ext>
            </a:extLst>
          </p:cNvPr>
          <p:cNvSpPr>
            <a:spLocks noGrp="1"/>
          </p:cNvSpPr>
          <p:nvPr>
            <p:ph type="sldNum" sz="quarter" idx="12"/>
          </p:nvPr>
        </p:nvSpPr>
        <p:spPr/>
        <p:txBody>
          <a:bodyPr/>
          <a:lstStyle/>
          <a:p>
            <a:fld id="{51B7DAF2-E541-4D69-9BE2-84AB58852793}" type="slidenum">
              <a:rPr lang="en-US" smtClean="0"/>
              <a:t>‹#›</a:t>
            </a:fld>
            <a:endParaRPr lang="en-US"/>
          </a:p>
        </p:txBody>
      </p:sp>
    </p:spTree>
    <p:extLst>
      <p:ext uri="{BB962C8B-B14F-4D97-AF65-F5344CB8AC3E}">
        <p14:creationId xmlns:p14="http://schemas.microsoft.com/office/powerpoint/2010/main" val="417296703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68869006"/>
      </p:ext>
    </p:extLst>
  </p:cSld>
  <p:clrMap bg1="lt1" tx1="dk1" bg2="lt2" tx2="dk2" accent1="accent1" accent2="accent2" accent3="accent3" accent4="accent4" accent5="accent5" accent6="accent6" hlink="hlink" folHlink="folHlink"/>
  <p:sldLayoutIdLst>
    <p:sldLayoutId id="2147483673" r:id="rId1"/>
    <p:sldLayoutId id="2147483662" r:id="rId2"/>
    <p:sldLayoutId id="2147483672" r:id="rId3"/>
    <p:sldLayoutId id="2147483674" r:id="rId4"/>
    <p:sldLayoutId id="2147483675" r:id="rId5"/>
    <p:sldLayoutId id="2147483676"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50A60-F5C6-B949-93F9-8123B827A653}"/>
              </a:ext>
            </a:extLst>
          </p:cNvPr>
          <p:cNvSpPr>
            <a:spLocks noGrp="1"/>
          </p:cNvSpPr>
          <p:nvPr>
            <p:ph type="title"/>
          </p:nvPr>
        </p:nvSpPr>
        <p:spPr>
          <a:xfrm>
            <a:off x="864523" y="2414046"/>
            <a:ext cx="7365077" cy="1366582"/>
          </a:xfrm>
        </p:spPr>
        <p:txBody>
          <a:bodyPr anchor="t" anchorCtr="0">
            <a:normAutofit fontScale="90000"/>
          </a:bodyPr>
          <a:lstStyle/>
          <a:p>
            <a:r>
              <a:rPr lang="en-US" dirty="0"/>
              <a:t>Impacts of Covid19 on African Youth:</a:t>
            </a:r>
            <a:br>
              <a:rPr lang="en-US" dirty="0"/>
            </a:br>
            <a:r>
              <a:rPr lang="en-US" dirty="0"/>
              <a:t> An Overview</a:t>
            </a:r>
            <a:br>
              <a:rPr lang="fr-FR" sz="2700" dirty="0">
                <a:effectLst>
                  <a:outerShdw blurRad="38100" dist="38100" dir="2700000" algn="tl">
                    <a:srgbClr val="000000">
                      <a:alpha val="43137"/>
                    </a:srgbClr>
                  </a:outerShdw>
                </a:effectLst>
                <a:latin typeface="Felix Titling" panose="04060505060202020A04" pitchFamily="82" charset="0"/>
                <a:ea typeface="Calibri" panose="020F0502020204030204" pitchFamily="34" charset="0"/>
                <a:cs typeface="Times New Roman" panose="02020603050405020304" pitchFamily="18" charset="0"/>
              </a:rPr>
            </a:br>
            <a:br>
              <a:rPr lang="fr-FR" dirty="0">
                <a:effectLst>
                  <a:outerShdw blurRad="38100" dist="38100" dir="2700000" algn="tl">
                    <a:srgbClr val="000000">
                      <a:alpha val="43137"/>
                    </a:srgbClr>
                  </a:outerShdw>
                </a:effectLst>
                <a:latin typeface="Felix Titling" panose="04060505060202020A04" pitchFamily="82" charset="0"/>
                <a:ea typeface="Calibri" panose="020F0502020204030204" pitchFamily="34" charset="0"/>
                <a:cs typeface="Times New Roman" panose="02020603050405020304" pitchFamily="18" charset="0"/>
              </a:rPr>
            </a:br>
            <a:br>
              <a:rPr lang="fr-FR" dirty="0">
                <a:effectLst>
                  <a:outerShdw blurRad="38100" dist="38100" dir="2700000" algn="tl">
                    <a:srgbClr val="000000">
                      <a:alpha val="43137"/>
                    </a:srgbClr>
                  </a:outerShdw>
                </a:effectLst>
                <a:latin typeface="Felix Titling" panose="04060505060202020A04" pitchFamily="82" charset="0"/>
                <a:ea typeface="Calibri" panose="020F0502020204030204" pitchFamily="34" charset="0"/>
                <a:cs typeface="Times New Roman" panose="02020603050405020304" pitchFamily="18" charset="0"/>
              </a:rPr>
            </a:br>
            <a:r>
              <a:rPr lang="en-US" sz="2000" dirty="0"/>
              <a:t>Bakary DOSSO</a:t>
            </a:r>
            <a:br>
              <a:rPr lang="en-US" sz="2000" dirty="0"/>
            </a:br>
            <a:r>
              <a:rPr lang="en-US" sz="2000" dirty="0"/>
              <a:t>Chief Demographic Dynamics for Development Center</a:t>
            </a:r>
            <a:br>
              <a:rPr lang="en-US" sz="2000" dirty="0"/>
            </a:br>
            <a:r>
              <a:rPr lang="en-US" sz="2000" dirty="0"/>
              <a:t>ECA/SRO-WA</a:t>
            </a:r>
            <a:br>
              <a:rPr lang="en-US" sz="2000" dirty="0"/>
            </a:br>
            <a:r>
              <a:rPr lang="fr-FR" sz="2000" dirty="0" err="1"/>
              <a:t>Niamey,Niger</a:t>
            </a:r>
            <a:br>
              <a:rPr lang="en-US" sz="2000" dirty="0"/>
            </a:br>
            <a:br>
              <a:rPr lang="fr-FR" sz="2200" dirty="0">
                <a:effectLst>
                  <a:outerShdw blurRad="38100" dist="38100" dir="2700000" algn="tl">
                    <a:srgbClr val="000000">
                      <a:alpha val="43137"/>
                    </a:srgbClr>
                  </a:outerShdw>
                </a:effectLst>
                <a:latin typeface="Felix Titling" panose="04060505060202020A04" pitchFamily="82" charset="0"/>
                <a:cs typeface="Times New Roman" panose="02020603050405020304" pitchFamily="18" charset="0"/>
              </a:rPr>
            </a:br>
            <a:endParaRPr lang="en-US" sz="2200" dirty="0">
              <a:effectLst>
                <a:outerShdw blurRad="38100" dist="38100" dir="2700000" algn="tl">
                  <a:srgbClr val="000000">
                    <a:alpha val="43137"/>
                  </a:srgbClr>
                </a:outerShdw>
              </a:effectLst>
              <a:latin typeface="Felix Titling" panose="04060505060202020A04" pitchFamily="82" charset="0"/>
              <a:cs typeface="Times New Roman" panose="02020603050405020304" pitchFamily="18" charset="0"/>
            </a:endParaRPr>
          </a:p>
        </p:txBody>
      </p:sp>
      <p:sp>
        <p:nvSpPr>
          <p:cNvPr id="4" name="Title 1">
            <a:extLst>
              <a:ext uri="{FF2B5EF4-FFF2-40B4-BE49-F238E27FC236}">
                <a16:creationId xmlns:a16="http://schemas.microsoft.com/office/drawing/2014/main" id="{82907463-66D6-634F-8999-ECE9EAA94504}"/>
              </a:ext>
            </a:extLst>
          </p:cNvPr>
          <p:cNvSpPr txBox="1">
            <a:spLocks/>
          </p:cNvSpPr>
          <p:nvPr/>
        </p:nvSpPr>
        <p:spPr>
          <a:xfrm>
            <a:off x="5348514" y="5106218"/>
            <a:ext cx="3412760" cy="1366582"/>
          </a:xfrm>
          <a:prstGeom prst="rect">
            <a:avLst/>
          </a:prstGeom>
        </p:spPr>
        <p:txBody>
          <a:bodyPr vert="horz" lIns="91440" tIns="45720" rIns="91440" bIns="45720" rtlCol="0" anchor="b" anchorCtr="0">
            <a:normAutofit/>
          </a:bodyPr>
          <a:lstStyle>
            <a:lvl1pPr algn="ctr" defTabSz="914400" rtl="0" eaLnBrk="1" latinLnBrk="0" hangingPunct="1">
              <a:lnSpc>
                <a:spcPct val="90000"/>
              </a:lnSpc>
              <a:spcBef>
                <a:spcPct val="0"/>
              </a:spcBef>
              <a:buNone/>
              <a:defRPr sz="3200" b="1" i="0" kern="1200" baseline="0">
                <a:solidFill>
                  <a:schemeClr val="tx1"/>
                </a:solidFill>
                <a:latin typeface="Lucida Sans" panose="020B0602030504020204" pitchFamily="34" charset="77"/>
                <a:ea typeface="+mj-ea"/>
                <a:cs typeface="+mj-cs"/>
              </a:defRPr>
            </a:lvl1pPr>
          </a:lstStyle>
          <a:p>
            <a:pPr algn="l"/>
            <a:r>
              <a:rPr lang="en-US" sz="1800" dirty="0">
                <a:solidFill>
                  <a:schemeClr val="accent1">
                    <a:lumMod val="50000"/>
                  </a:schemeClr>
                </a:solidFill>
              </a:rPr>
              <a:t>June 4 , 2020</a:t>
            </a:r>
          </a:p>
          <a:p>
            <a:pPr algn="l"/>
            <a:r>
              <a:rPr lang="en-US" sz="1800" dirty="0">
                <a:solidFill>
                  <a:schemeClr val="accent1">
                    <a:lumMod val="50000"/>
                  </a:schemeClr>
                </a:solidFill>
              </a:rPr>
              <a:t>Niamey, Niger</a:t>
            </a:r>
          </a:p>
        </p:txBody>
      </p:sp>
    </p:spTree>
    <p:extLst>
      <p:ext uri="{BB962C8B-B14F-4D97-AF65-F5344CB8AC3E}">
        <p14:creationId xmlns:p14="http://schemas.microsoft.com/office/powerpoint/2010/main" val="24739303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ângulo arredondado 8">
            <a:extLst>
              <a:ext uri="{FF2B5EF4-FFF2-40B4-BE49-F238E27FC236}">
                <a16:creationId xmlns:a16="http://schemas.microsoft.com/office/drawing/2014/main" id="{740991F8-33FD-4AC3-966E-EE178D91B899}"/>
              </a:ext>
            </a:extLst>
          </p:cNvPr>
          <p:cNvSpPr/>
          <p:nvPr/>
        </p:nvSpPr>
        <p:spPr>
          <a:xfrm>
            <a:off x="399924" y="289797"/>
            <a:ext cx="8344152" cy="612934"/>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lgn="ctr"/>
            <a:r>
              <a:rPr lang="fr-FR" sz="2400" b="1" dirty="0">
                <a:latin typeface="Lato(headings)"/>
              </a:rPr>
              <a:t>LIFE CYCLE DEFICIT FOR YOUTH</a:t>
            </a:r>
          </a:p>
        </p:txBody>
      </p:sp>
      <p:sp>
        <p:nvSpPr>
          <p:cNvPr id="8" name="TextBox 7">
            <a:extLst>
              <a:ext uri="{FF2B5EF4-FFF2-40B4-BE49-F238E27FC236}">
                <a16:creationId xmlns:a16="http://schemas.microsoft.com/office/drawing/2014/main" id="{1BC235B4-E094-45AA-8387-A8E03E7B71CB}"/>
              </a:ext>
            </a:extLst>
          </p:cNvPr>
          <p:cNvSpPr txBox="1"/>
          <p:nvPr/>
        </p:nvSpPr>
        <p:spPr>
          <a:xfrm>
            <a:off x="340639" y="3695952"/>
            <a:ext cx="3288826" cy="369332"/>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fr-FR" dirty="0"/>
              <a:t>Source: CREG </a:t>
            </a:r>
            <a:r>
              <a:rPr lang="fr-FR" dirty="0" err="1"/>
              <a:t>estimates</a:t>
            </a:r>
            <a:r>
              <a:rPr lang="fr-FR" dirty="0"/>
              <a:t>, 2020</a:t>
            </a:r>
            <a:endParaRPr lang="en-US" dirty="0"/>
          </a:p>
        </p:txBody>
      </p:sp>
      <p:graphicFrame>
        <p:nvGraphicFramePr>
          <p:cNvPr id="2" name="Table 1">
            <a:extLst>
              <a:ext uri="{FF2B5EF4-FFF2-40B4-BE49-F238E27FC236}">
                <a16:creationId xmlns:a16="http://schemas.microsoft.com/office/drawing/2014/main" id="{386AA3C7-E3AE-4B1B-898B-8AF052FEA8A3}"/>
              </a:ext>
            </a:extLst>
          </p:cNvPr>
          <p:cNvGraphicFramePr>
            <a:graphicFrameLocks noGrp="1"/>
          </p:cNvGraphicFramePr>
          <p:nvPr>
            <p:extLst>
              <p:ext uri="{D42A27DB-BD31-4B8C-83A1-F6EECF244321}">
                <p14:modId xmlns:p14="http://schemas.microsoft.com/office/powerpoint/2010/main" val="2159563407"/>
              </p:ext>
            </p:extLst>
          </p:nvPr>
        </p:nvGraphicFramePr>
        <p:xfrm>
          <a:off x="340639" y="1083427"/>
          <a:ext cx="8462721" cy="2567645"/>
        </p:xfrm>
        <a:graphic>
          <a:graphicData uri="http://schemas.openxmlformats.org/drawingml/2006/table">
            <a:tbl>
              <a:tblPr>
                <a:tableStyleId>{5C22544A-7EE6-4342-B048-85BDC9FD1C3A}</a:tableStyleId>
              </a:tblPr>
              <a:tblGrid>
                <a:gridCol w="1604670">
                  <a:extLst>
                    <a:ext uri="{9D8B030D-6E8A-4147-A177-3AD203B41FA5}">
                      <a16:colId xmlns:a16="http://schemas.microsoft.com/office/drawing/2014/main" val="2061191816"/>
                    </a:ext>
                  </a:extLst>
                </a:gridCol>
                <a:gridCol w="1203502">
                  <a:extLst>
                    <a:ext uri="{9D8B030D-6E8A-4147-A177-3AD203B41FA5}">
                      <a16:colId xmlns:a16="http://schemas.microsoft.com/office/drawing/2014/main" val="565254648"/>
                    </a:ext>
                  </a:extLst>
                </a:gridCol>
                <a:gridCol w="1158928">
                  <a:extLst>
                    <a:ext uri="{9D8B030D-6E8A-4147-A177-3AD203B41FA5}">
                      <a16:colId xmlns:a16="http://schemas.microsoft.com/office/drawing/2014/main" val="1831163315"/>
                    </a:ext>
                  </a:extLst>
                </a:gridCol>
                <a:gridCol w="1418266">
                  <a:extLst>
                    <a:ext uri="{9D8B030D-6E8A-4147-A177-3AD203B41FA5}">
                      <a16:colId xmlns:a16="http://schemas.microsoft.com/office/drawing/2014/main" val="3245165831"/>
                    </a:ext>
                  </a:extLst>
                </a:gridCol>
                <a:gridCol w="1145822">
                  <a:extLst>
                    <a:ext uri="{9D8B030D-6E8A-4147-A177-3AD203B41FA5}">
                      <a16:colId xmlns:a16="http://schemas.microsoft.com/office/drawing/2014/main" val="977212796"/>
                    </a:ext>
                  </a:extLst>
                </a:gridCol>
                <a:gridCol w="965765">
                  <a:extLst>
                    <a:ext uri="{9D8B030D-6E8A-4147-A177-3AD203B41FA5}">
                      <a16:colId xmlns:a16="http://schemas.microsoft.com/office/drawing/2014/main" val="3589842103"/>
                    </a:ext>
                  </a:extLst>
                </a:gridCol>
                <a:gridCol w="965768">
                  <a:extLst>
                    <a:ext uri="{9D8B030D-6E8A-4147-A177-3AD203B41FA5}">
                      <a16:colId xmlns:a16="http://schemas.microsoft.com/office/drawing/2014/main" val="3902755326"/>
                    </a:ext>
                  </a:extLst>
                </a:gridCol>
              </a:tblGrid>
              <a:tr h="1040937">
                <a:tc>
                  <a:txBody>
                    <a:bodyPr/>
                    <a:lstStyle/>
                    <a:p>
                      <a:pPr algn="ctr" fontAlgn="b"/>
                      <a:endParaRPr lang="en-US" sz="1600" b="1" i="0" u="none" strike="noStrike" dirty="0">
                        <a:solidFill>
                          <a:srgbClr val="000000"/>
                        </a:solidFill>
                        <a:effectLst/>
                        <a:latin typeface="Sylfaen" panose="010A0502050306030303" pitchFamily="18" charset="0"/>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b="1" u="none" strike="noStrike" dirty="0">
                          <a:effectLst/>
                          <a:latin typeface="Sylfaen" panose="010A0502050306030303" pitchFamily="18" charset="0"/>
                        </a:rPr>
                        <a:t>LCD Global 15-24 (Billions USD)</a:t>
                      </a:r>
                      <a:endParaRPr lang="en-US" sz="1600" b="1" i="0" u="none" strike="noStrike" dirty="0">
                        <a:solidFill>
                          <a:srgbClr val="000000"/>
                        </a:solidFill>
                        <a:effectLst/>
                        <a:latin typeface="Sylfaen" panose="010A0502050306030303" pitchFamily="18" charset="0"/>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b="1" u="none" strike="noStrike" dirty="0">
                          <a:effectLst/>
                          <a:latin typeface="Sylfaen" panose="010A0502050306030303" pitchFamily="18" charset="0"/>
                        </a:rPr>
                        <a:t>LCD Global 15-29 (Billions USD)</a:t>
                      </a:r>
                      <a:endParaRPr lang="en-US" sz="1600" b="1" i="0" u="none" strike="noStrike" dirty="0">
                        <a:solidFill>
                          <a:srgbClr val="000000"/>
                        </a:solidFill>
                        <a:effectLst/>
                        <a:latin typeface="Sylfaen" panose="010A0502050306030303" pitchFamily="18" charset="0"/>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b="1" u="none" strike="noStrike" dirty="0">
                          <a:effectLst/>
                          <a:latin typeface="Sylfaen" panose="010A0502050306030303" pitchFamily="18" charset="0"/>
                        </a:rPr>
                        <a:t>LCD Global 15-34 (Billions USD)</a:t>
                      </a:r>
                      <a:endParaRPr lang="en-US" sz="1600" b="1" i="0" u="none" strike="noStrike" dirty="0">
                        <a:solidFill>
                          <a:srgbClr val="000000"/>
                        </a:solidFill>
                        <a:effectLst/>
                        <a:latin typeface="Sylfaen" panose="010A0502050306030303" pitchFamily="18" charset="0"/>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b="1" u="none" strike="noStrike" dirty="0">
                          <a:effectLst/>
                          <a:latin typeface="Sylfaen" panose="010A0502050306030303" pitchFamily="18" charset="0"/>
                        </a:rPr>
                        <a:t>LCD Global 15-24 as % GDP</a:t>
                      </a:r>
                      <a:endParaRPr lang="en-US" sz="1600" b="1" i="0" u="none" strike="noStrike" dirty="0">
                        <a:solidFill>
                          <a:srgbClr val="000000"/>
                        </a:solidFill>
                        <a:effectLst/>
                        <a:latin typeface="Sylfaen" panose="010A0502050306030303" pitchFamily="18" charset="0"/>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b="1" u="none" strike="noStrike" dirty="0">
                          <a:effectLst/>
                          <a:latin typeface="Sylfaen" panose="010A0502050306030303" pitchFamily="18" charset="0"/>
                        </a:rPr>
                        <a:t>LCD Global 15-29 as % GDP</a:t>
                      </a:r>
                      <a:endParaRPr lang="en-US" sz="1600" b="1" i="0" u="none" strike="noStrike" dirty="0">
                        <a:solidFill>
                          <a:srgbClr val="000000"/>
                        </a:solidFill>
                        <a:effectLst/>
                        <a:latin typeface="Sylfaen" panose="010A0502050306030303" pitchFamily="18" charset="0"/>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600" b="1" u="none" strike="noStrike" dirty="0">
                          <a:effectLst/>
                          <a:latin typeface="Sylfaen" panose="010A0502050306030303" pitchFamily="18" charset="0"/>
                        </a:rPr>
                        <a:t>LCD Global Youth 15-34 as % GDP</a:t>
                      </a:r>
                      <a:endParaRPr lang="en-US" sz="1600" b="1" i="0" u="none" strike="noStrike" dirty="0">
                        <a:solidFill>
                          <a:srgbClr val="000000"/>
                        </a:solidFill>
                        <a:effectLst/>
                        <a:latin typeface="Sylfaen" panose="010A0502050306030303" pitchFamily="18" charset="0"/>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85281271"/>
                  </a:ext>
                </a:extLst>
              </a:tr>
              <a:tr h="267784">
                <a:tc>
                  <a:txBody>
                    <a:bodyPr/>
                    <a:lstStyle/>
                    <a:p>
                      <a:pPr algn="l" fontAlgn="b"/>
                      <a:r>
                        <a:rPr lang="en-US" sz="1600" b="1" i="0" u="none" strike="noStrike" dirty="0">
                          <a:solidFill>
                            <a:srgbClr val="000000"/>
                          </a:solidFill>
                          <a:effectLst/>
                          <a:latin typeface="Sylfaen" panose="010A0502050306030303" pitchFamily="18" charset="0"/>
                        </a:rPr>
                        <a:t>Eastern Africa</a:t>
                      </a:r>
                    </a:p>
                  </a:txBody>
                  <a:tcPr marL="9525" marR="9525" marT="9525" marB="0" anchor="b">
                    <a:lnT w="12700" cap="flat" cmpd="sng" algn="ctr">
                      <a:solidFill>
                        <a:schemeClr val="tx1"/>
                      </a:solidFill>
                      <a:prstDash val="solid"/>
                      <a:round/>
                      <a:headEnd type="none" w="med" len="med"/>
                      <a:tailEnd type="none" w="med" len="med"/>
                    </a:lnT>
                    <a:noFill/>
                  </a:tcPr>
                </a:tc>
                <a:tc>
                  <a:txBody>
                    <a:bodyPr/>
                    <a:lstStyle/>
                    <a:p>
                      <a:pPr algn="ctr" fontAlgn="b"/>
                      <a:r>
                        <a:rPr lang="en-US" sz="1600" b="1" i="0" u="none" strike="noStrike" dirty="0">
                          <a:solidFill>
                            <a:srgbClr val="000000"/>
                          </a:solidFill>
                          <a:effectLst/>
                          <a:latin typeface="Sylfaen" panose="010A0502050306030303" pitchFamily="18" charset="0"/>
                        </a:rPr>
                        <a:t>47.54</a:t>
                      </a:r>
                    </a:p>
                  </a:txBody>
                  <a:tcPr marL="9525" marR="9525" marT="9525" marB="0" anchor="b">
                    <a:lnT w="12700" cap="flat" cmpd="sng" algn="ctr">
                      <a:solidFill>
                        <a:schemeClr val="tx1"/>
                      </a:solidFill>
                      <a:prstDash val="solid"/>
                      <a:round/>
                      <a:headEnd type="none" w="med" len="med"/>
                      <a:tailEnd type="none" w="med" len="med"/>
                    </a:lnT>
                    <a:noFill/>
                  </a:tcPr>
                </a:tc>
                <a:tc>
                  <a:txBody>
                    <a:bodyPr/>
                    <a:lstStyle/>
                    <a:p>
                      <a:pPr algn="ctr" fontAlgn="b"/>
                      <a:r>
                        <a:rPr lang="en-US" sz="1600" b="1" i="0" u="none" strike="noStrike">
                          <a:solidFill>
                            <a:srgbClr val="000000"/>
                          </a:solidFill>
                          <a:effectLst/>
                          <a:latin typeface="Sylfaen" panose="010A0502050306030303" pitchFamily="18" charset="0"/>
                        </a:rPr>
                        <a:t>43.57</a:t>
                      </a:r>
                    </a:p>
                  </a:txBody>
                  <a:tcPr marL="9525" marR="9525" marT="9525" marB="0" anchor="b">
                    <a:lnT w="12700" cap="flat" cmpd="sng" algn="ctr">
                      <a:solidFill>
                        <a:schemeClr val="tx1"/>
                      </a:solidFill>
                      <a:prstDash val="solid"/>
                      <a:round/>
                      <a:headEnd type="none" w="med" len="med"/>
                      <a:tailEnd type="none" w="med" len="med"/>
                    </a:lnT>
                    <a:noFill/>
                  </a:tcPr>
                </a:tc>
                <a:tc>
                  <a:txBody>
                    <a:bodyPr/>
                    <a:lstStyle/>
                    <a:p>
                      <a:pPr algn="ctr" fontAlgn="b"/>
                      <a:r>
                        <a:rPr lang="en-US" sz="1600" b="1" i="0" u="none" strike="noStrike" dirty="0">
                          <a:solidFill>
                            <a:srgbClr val="000000"/>
                          </a:solidFill>
                          <a:effectLst/>
                          <a:latin typeface="Sylfaen" panose="010A0502050306030303" pitchFamily="18" charset="0"/>
                        </a:rPr>
                        <a:t>26.16</a:t>
                      </a:r>
                    </a:p>
                  </a:txBody>
                  <a:tcPr marL="9525" marR="9525" marT="9525" marB="0" anchor="b">
                    <a:lnT w="12700" cap="flat" cmpd="sng" algn="ctr">
                      <a:solidFill>
                        <a:schemeClr val="tx1"/>
                      </a:solidFill>
                      <a:prstDash val="solid"/>
                      <a:round/>
                      <a:headEnd type="none" w="med" len="med"/>
                      <a:tailEnd type="none" w="med" len="med"/>
                    </a:lnT>
                    <a:noFill/>
                  </a:tcPr>
                </a:tc>
                <a:tc>
                  <a:txBody>
                    <a:bodyPr/>
                    <a:lstStyle/>
                    <a:p>
                      <a:pPr algn="ctr" fontAlgn="b"/>
                      <a:r>
                        <a:rPr lang="en-US" sz="1600" b="1" i="0" u="none" strike="noStrike" dirty="0">
                          <a:solidFill>
                            <a:srgbClr val="000000"/>
                          </a:solidFill>
                          <a:effectLst/>
                          <a:latin typeface="Sylfaen" panose="010A0502050306030303" pitchFamily="18" charset="0"/>
                        </a:rPr>
                        <a:t>6.7%</a:t>
                      </a:r>
                    </a:p>
                  </a:txBody>
                  <a:tcPr marL="9525" marR="9525" marT="9525" marB="0" anchor="b">
                    <a:lnT w="12700" cap="flat" cmpd="sng" algn="ctr">
                      <a:solidFill>
                        <a:schemeClr val="tx1"/>
                      </a:solidFill>
                      <a:prstDash val="solid"/>
                      <a:round/>
                      <a:headEnd type="none" w="med" len="med"/>
                      <a:tailEnd type="none" w="med" len="med"/>
                    </a:lnT>
                    <a:noFill/>
                  </a:tcPr>
                </a:tc>
                <a:tc>
                  <a:txBody>
                    <a:bodyPr/>
                    <a:lstStyle/>
                    <a:p>
                      <a:pPr algn="ctr" fontAlgn="b"/>
                      <a:r>
                        <a:rPr lang="en-US" sz="1600" b="1" i="0" u="none" strike="noStrike">
                          <a:solidFill>
                            <a:srgbClr val="000000"/>
                          </a:solidFill>
                          <a:effectLst/>
                          <a:latin typeface="Sylfaen" panose="010A0502050306030303" pitchFamily="18" charset="0"/>
                        </a:rPr>
                        <a:t>6.1%</a:t>
                      </a:r>
                    </a:p>
                  </a:txBody>
                  <a:tcPr marL="9525" marR="9525" marT="9525" marB="0" anchor="b">
                    <a:lnT w="12700" cap="flat" cmpd="sng" algn="ctr">
                      <a:solidFill>
                        <a:schemeClr val="tx1"/>
                      </a:solidFill>
                      <a:prstDash val="solid"/>
                      <a:round/>
                      <a:headEnd type="none" w="med" len="med"/>
                      <a:tailEnd type="none" w="med" len="med"/>
                    </a:lnT>
                    <a:noFill/>
                  </a:tcPr>
                </a:tc>
                <a:tc>
                  <a:txBody>
                    <a:bodyPr/>
                    <a:lstStyle/>
                    <a:p>
                      <a:pPr algn="ctr" fontAlgn="b"/>
                      <a:r>
                        <a:rPr lang="en-US" sz="1600" b="1" i="0" u="none" strike="noStrike" dirty="0">
                          <a:solidFill>
                            <a:srgbClr val="000000"/>
                          </a:solidFill>
                          <a:effectLst/>
                          <a:latin typeface="Sylfaen" panose="010A0502050306030303" pitchFamily="18" charset="0"/>
                        </a:rPr>
                        <a:t>3.7%</a:t>
                      </a:r>
                    </a:p>
                  </a:txBody>
                  <a:tcPr marL="9525" marR="9525" marT="9525" marB="0" anchor="b">
                    <a:lnT w="12700" cap="flat" cmpd="sng" algn="ctr">
                      <a:solidFill>
                        <a:schemeClr val="tx1"/>
                      </a:solidFill>
                      <a:prstDash val="solid"/>
                      <a:round/>
                      <a:headEnd type="none" w="med" len="med"/>
                      <a:tailEnd type="none" w="med" len="med"/>
                    </a:lnT>
                    <a:solidFill>
                      <a:schemeClr val="accent5">
                        <a:lumMod val="40000"/>
                        <a:lumOff val="60000"/>
                      </a:schemeClr>
                    </a:solidFill>
                  </a:tcPr>
                </a:tc>
                <a:extLst>
                  <a:ext uri="{0D108BD9-81ED-4DB2-BD59-A6C34878D82A}">
                    <a16:rowId xmlns:a16="http://schemas.microsoft.com/office/drawing/2014/main" val="865593910"/>
                  </a:ext>
                </a:extLst>
              </a:tr>
              <a:tr h="267784">
                <a:tc>
                  <a:txBody>
                    <a:bodyPr/>
                    <a:lstStyle/>
                    <a:p>
                      <a:pPr algn="l" fontAlgn="b"/>
                      <a:r>
                        <a:rPr lang="en-US" sz="1600" b="1" i="0" u="none" strike="noStrike" dirty="0">
                          <a:solidFill>
                            <a:srgbClr val="000000"/>
                          </a:solidFill>
                          <a:effectLst/>
                          <a:latin typeface="Sylfaen" panose="010A0502050306030303" pitchFamily="18" charset="0"/>
                        </a:rPr>
                        <a:t>Central Africa</a:t>
                      </a:r>
                    </a:p>
                  </a:txBody>
                  <a:tcPr marL="9525" marR="9525" marT="9525" marB="0" anchor="b">
                    <a:noFill/>
                  </a:tcPr>
                </a:tc>
                <a:tc>
                  <a:txBody>
                    <a:bodyPr/>
                    <a:lstStyle/>
                    <a:p>
                      <a:pPr marL="0" algn="ctr" defTabSz="914400" rtl="0" eaLnBrk="1" fontAlgn="b" latinLnBrk="0" hangingPunct="1"/>
                      <a:r>
                        <a:rPr lang="en-US" sz="1600" b="1" i="0" u="none" strike="noStrike" kern="1200" dirty="0">
                          <a:solidFill>
                            <a:srgbClr val="000000"/>
                          </a:solidFill>
                          <a:effectLst/>
                          <a:latin typeface="Sylfaen" panose="010A0502050306030303" pitchFamily="18" charset="0"/>
                          <a:ea typeface="+mn-ea"/>
                          <a:cs typeface="+mn-cs"/>
                        </a:rPr>
                        <a:t>17.85</a:t>
                      </a:r>
                    </a:p>
                  </a:txBody>
                  <a:tcPr marL="9525" marR="9525" marT="9525" marB="0" anchor="b">
                    <a:noFill/>
                  </a:tcPr>
                </a:tc>
                <a:tc>
                  <a:txBody>
                    <a:bodyPr/>
                    <a:lstStyle/>
                    <a:p>
                      <a:pPr marL="0" algn="ctr" defTabSz="914400" rtl="0" eaLnBrk="1" fontAlgn="b" latinLnBrk="0" hangingPunct="1"/>
                      <a:r>
                        <a:rPr lang="en-US" sz="1600" b="1" i="0" u="none" strike="noStrike" kern="1200" dirty="0">
                          <a:solidFill>
                            <a:srgbClr val="000000"/>
                          </a:solidFill>
                          <a:effectLst/>
                          <a:latin typeface="Sylfaen" panose="010A0502050306030303" pitchFamily="18" charset="0"/>
                          <a:ea typeface="+mn-ea"/>
                          <a:cs typeface="+mn-cs"/>
                        </a:rPr>
                        <a:t>13.24</a:t>
                      </a:r>
                    </a:p>
                  </a:txBody>
                  <a:tcPr marL="9525" marR="9525" marT="9525" marB="0" anchor="b">
                    <a:noFill/>
                  </a:tcPr>
                </a:tc>
                <a:tc>
                  <a:txBody>
                    <a:bodyPr/>
                    <a:lstStyle/>
                    <a:p>
                      <a:pPr marL="0" algn="ctr" defTabSz="914400" rtl="0" eaLnBrk="1" fontAlgn="b" latinLnBrk="0" hangingPunct="1"/>
                      <a:r>
                        <a:rPr lang="en-US" sz="1600" b="1" i="0" u="none" strike="noStrike" kern="1200" dirty="0">
                          <a:solidFill>
                            <a:srgbClr val="000000"/>
                          </a:solidFill>
                          <a:effectLst/>
                          <a:latin typeface="Sylfaen" panose="010A0502050306030303" pitchFamily="18" charset="0"/>
                          <a:ea typeface="+mn-ea"/>
                          <a:cs typeface="+mn-cs"/>
                        </a:rPr>
                        <a:t>3.32</a:t>
                      </a:r>
                    </a:p>
                  </a:txBody>
                  <a:tcPr marL="9525" marR="9525" marT="9525" marB="0" anchor="b">
                    <a:noFill/>
                  </a:tcPr>
                </a:tc>
                <a:tc>
                  <a:txBody>
                    <a:bodyPr/>
                    <a:lstStyle/>
                    <a:p>
                      <a:pPr marL="0" algn="ctr" defTabSz="914400" rtl="0" eaLnBrk="1" fontAlgn="b" latinLnBrk="0" hangingPunct="1"/>
                      <a:r>
                        <a:rPr lang="en-US" sz="1600" b="1" i="0" u="none" strike="noStrike" kern="1200">
                          <a:solidFill>
                            <a:srgbClr val="000000"/>
                          </a:solidFill>
                          <a:effectLst/>
                          <a:latin typeface="Sylfaen" panose="010A0502050306030303" pitchFamily="18" charset="0"/>
                          <a:ea typeface="+mn-ea"/>
                          <a:cs typeface="+mn-cs"/>
                        </a:rPr>
                        <a:t>3.8%</a:t>
                      </a:r>
                    </a:p>
                  </a:txBody>
                  <a:tcPr marL="9525" marR="9525" marT="9525" marB="0" anchor="b">
                    <a:noFill/>
                  </a:tcPr>
                </a:tc>
                <a:tc>
                  <a:txBody>
                    <a:bodyPr/>
                    <a:lstStyle/>
                    <a:p>
                      <a:pPr marL="0" algn="ctr" defTabSz="914400" rtl="0" eaLnBrk="1" fontAlgn="b" latinLnBrk="0" hangingPunct="1"/>
                      <a:r>
                        <a:rPr lang="en-US" sz="1600" b="1" i="0" u="none" strike="noStrike" kern="1200">
                          <a:solidFill>
                            <a:srgbClr val="000000"/>
                          </a:solidFill>
                          <a:effectLst/>
                          <a:latin typeface="Sylfaen" panose="010A0502050306030303" pitchFamily="18" charset="0"/>
                          <a:ea typeface="+mn-ea"/>
                          <a:cs typeface="+mn-cs"/>
                        </a:rPr>
                        <a:t>2.8%</a:t>
                      </a:r>
                    </a:p>
                  </a:txBody>
                  <a:tcPr marL="9525" marR="9525" marT="9525" marB="0" anchor="b">
                    <a:noFill/>
                  </a:tcPr>
                </a:tc>
                <a:tc>
                  <a:txBody>
                    <a:bodyPr/>
                    <a:lstStyle/>
                    <a:p>
                      <a:pPr marL="0" algn="ctr" defTabSz="914400" rtl="0" eaLnBrk="1" fontAlgn="b" latinLnBrk="0" hangingPunct="1"/>
                      <a:r>
                        <a:rPr lang="en-US" sz="1600" b="1" i="0" u="none" strike="noStrike" kern="1200" dirty="0">
                          <a:solidFill>
                            <a:srgbClr val="000000"/>
                          </a:solidFill>
                          <a:effectLst/>
                          <a:latin typeface="Sylfaen" panose="010A0502050306030303" pitchFamily="18" charset="0"/>
                          <a:ea typeface="+mn-ea"/>
                          <a:cs typeface="+mn-cs"/>
                        </a:rPr>
                        <a:t>0.7%</a:t>
                      </a:r>
                    </a:p>
                  </a:txBody>
                  <a:tcPr marL="9525" marR="9525" marT="9525" marB="0" anchor="b">
                    <a:solidFill>
                      <a:schemeClr val="accent5">
                        <a:lumMod val="40000"/>
                        <a:lumOff val="60000"/>
                      </a:schemeClr>
                    </a:solidFill>
                  </a:tcPr>
                </a:tc>
                <a:extLst>
                  <a:ext uri="{0D108BD9-81ED-4DB2-BD59-A6C34878D82A}">
                    <a16:rowId xmlns:a16="http://schemas.microsoft.com/office/drawing/2014/main" val="1385961622"/>
                  </a:ext>
                </a:extLst>
              </a:tr>
              <a:tr h="267784">
                <a:tc>
                  <a:txBody>
                    <a:bodyPr/>
                    <a:lstStyle/>
                    <a:p>
                      <a:pPr algn="l" fontAlgn="b"/>
                      <a:r>
                        <a:rPr lang="en-US" sz="1600" b="1" i="0" u="none" strike="noStrike" dirty="0">
                          <a:solidFill>
                            <a:schemeClr val="bg1"/>
                          </a:solidFill>
                          <a:effectLst/>
                          <a:latin typeface="Sylfaen" panose="010A0502050306030303" pitchFamily="18" charset="0"/>
                        </a:rPr>
                        <a:t>Northern Africa</a:t>
                      </a:r>
                    </a:p>
                  </a:txBody>
                  <a:tcPr marL="9525" marR="9525" marT="9525" marB="0" anchor="b">
                    <a:solidFill>
                      <a:schemeClr val="accent6"/>
                    </a:solidFill>
                  </a:tcPr>
                </a:tc>
                <a:tc>
                  <a:txBody>
                    <a:bodyPr/>
                    <a:lstStyle/>
                    <a:p>
                      <a:pPr marL="0" algn="ctr" defTabSz="914400" rtl="0" eaLnBrk="1" fontAlgn="b" latinLnBrk="0" hangingPunct="1"/>
                      <a:r>
                        <a:rPr lang="en-US" sz="1600" b="1" i="0" u="none" strike="noStrike" kern="1200" dirty="0">
                          <a:solidFill>
                            <a:schemeClr val="bg1"/>
                          </a:solidFill>
                          <a:effectLst/>
                          <a:latin typeface="Sylfaen" panose="010A0502050306030303" pitchFamily="18" charset="0"/>
                          <a:ea typeface="+mn-ea"/>
                          <a:cs typeface="+mn-cs"/>
                        </a:rPr>
                        <a:t>143.53</a:t>
                      </a:r>
                    </a:p>
                  </a:txBody>
                  <a:tcPr marL="9525" marR="9525" marT="9525" marB="0" anchor="b">
                    <a:solidFill>
                      <a:schemeClr val="accent6"/>
                    </a:solidFill>
                  </a:tcPr>
                </a:tc>
                <a:tc>
                  <a:txBody>
                    <a:bodyPr/>
                    <a:lstStyle/>
                    <a:p>
                      <a:pPr marL="0" algn="ctr" defTabSz="914400" rtl="0" eaLnBrk="1" fontAlgn="b" latinLnBrk="0" hangingPunct="1"/>
                      <a:r>
                        <a:rPr lang="en-US" sz="1600" b="1" i="0" u="none" strike="noStrike" kern="1200" dirty="0">
                          <a:solidFill>
                            <a:schemeClr val="bg1"/>
                          </a:solidFill>
                          <a:effectLst/>
                          <a:latin typeface="Sylfaen" panose="010A0502050306030303" pitchFamily="18" charset="0"/>
                          <a:ea typeface="+mn-ea"/>
                          <a:cs typeface="+mn-cs"/>
                        </a:rPr>
                        <a:t>12.91</a:t>
                      </a:r>
                    </a:p>
                  </a:txBody>
                  <a:tcPr marL="9525" marR="9525" marT="9525" marB="0" anchor="b">
                    <a:solidFill>
                      <a:schemeClr val="accent6"/>
                    </a:solidFill>
                  </a:tcPr>
                </a:tc>
                <a:tc>
                  <a:txBody>
                    <a:bodyPr/>
                    <a:lstStyle/>
                    <a:p>
                      <a:pPr marL="0" algn="ctr" defTabSz="914400" rtl="0" eaLnBrk="1" fontAlgn="b" latinLnBrk="0" hangingPunct="1"/>
                      <a:r>
                        <a:rPr lang="en-US" sz="1600" b="1" i="0" u="none" strike="noStrike" kern="1200" dirty="0">
                          <a:solidFill>
                            <a:schemeClr val="bg1"/>
                          </a:solidFill>
                          <a:effectLst/>
                          <a:latin typeface="Sylfaen" panose="010A0502050306030303" pitchFamily="18" charset="0"/>
                          <a:ea typeface="+mn-ea"/>
                          <a:cs typeface="+mn-cs"/>
                        </a:rPr>
                        <a:t>-133.52</a:t>
                      </a:r>
                    </a:p>
                  </a:txBody>
                  <a:tcPr marL="9525" marR="9525" marT="9525" marB="0" anchor="b">
                    <a:solidFill>
                      <a:schemeClr val="accent6"/>
                    </a:solidFill>
                  </a:tcPr>
                </a:tc>
                <a:tc>
                  <a:txBody>
                    <a:bodyPr/>
                    <a:lstStyle/>
                    <a:p>
                      <a:pPr marL="0" algn="ctr" defTabSz="914400" rtl="0" eaLnBrk="1" fontAlgn="b" latinLnBrk="0" hangingPunct="1"/>
                      <a:r>
                        <a:rPr lang="en-US" sz="1600" b="1" i="0" u="none" strike="noStrike" kern="1200" dirty="0">
                          <a:solidFill>
                            <a:schemeClr val="bg1"/>
                          </a:solidFill>
                          <a:effectLst/>
                          <a:latin typeface="Sylfaen" panose="010A0502050306030303" pitchFamily="18" charset="0"/>
                          <a:ea typeface="+mn-ea"/>
                          <a:cs typeface="+mn-cs"/>
                        </a:rPr>
                        <a:t>6.8%</a:t>
                      </a:r>
                    </a:p>
                  </a:txBody>
                  <a:tcPr marL="9525" marR="9525" marT="9525" marB="0" anchor="b">
                    <a:solidFill>
                      <a:schemeClr val="accent6"/>
                    </a:solidFill>
                  </a:tcPr>
                </a:tc>
                <a:tc>
                  <a:txBody>
                    <a:bodyPr/>
                    <a:lstStyle/>
                    <a:p>
                      <a:pPr marL="0" algn="ctr" defTabSz="914400" rtl="0" eaLnBrk="1" fontAlgn="b" latinLnBrk="0" hangingPunct="1"/>
                      <a:r>
                        <a:rPr lang="en-US" sz="1600" b="1" i="0" u="none" strike="noStrike" kern="1200" dirty="0">
                          <a:solidFill>
                            <a:schemeClr val="bg1"/>
                          </a:solidFill>
                          <a:effectLst/>
                          <a:latin typeface="Sylfaen" panose="010A0502050306030303" pitchFamily="18" charset="0"/>
                          <a:ea typeface="+mn-ea"/>
                          <a:cs typeface="+mn-cs"/>
                        </a:rPr>
                        <a:t>0.6%</a:t>
                      </a:r>
                    </a:p>
                  </a:txBody>
                  <a:tcPr marL="9525" marR="9525" marT="9525" marB="0" anchor="b">
                    <a:solidFill>
                      <a:schemeClr val="accent6"/>
                    </a:solidFill>
                  </a:tcPr>
                </a:tc>
                <a:tc>
                  <a:txBody>
                    <a:bodyPr/>
                    <a:lstStyle/>
                    <a:p>
                      <a:pPr algn="ctr" fontAlgn="b"/>
                      <a:r>
                        <a:rPr lang="en-US" sz="1600" b="1" i="0" u="none" strike="noStrike" dirty="0">
                          <a:solidFill>
                            <a:schemeClr val="bg1"/>
                          </a:solidFill>
                          <a:effectLst/>
                          <a:latin typeface="Sylfaen" panose="010A0502050306030303" pitchFamily="18" charset="0"/>
                        </a:rPr>
                        <a:t>-6.3%</a:t>
                      </a:r>
                    </a:p>
                  </a:txBody>
                  <a:tcPr marL="9525" marR="9525" marT="9525" marB="0" anchor="b">
                    <a:solidFill>
                      <a:schemeClr val="accent6"/>
                    </a:solidFill>
                  </a:tcPr>
                </a:tc>
                <a:extLst>
                  <a:ext uri="{0D108BD9-81ED-4DB2-BD59-A6C34878D82A}">
                    <a16:rowId xmlns:a16="http://schemas.microsoft.com/office/drawing/2014/main" val="3533458366"/>
                  </a:ext>
                </a:extLst>
              </a:tr>
              <a:tr h="267784">
                <a:tc>
                  <a:txBody>
                    <a:bodyPr/>
                    <a:lstStyle/>
                    <a:p>
                      <a:pPr algn="l" fontAlgn="b"/>
                      <a:r>
                        <a:rPr lang="en-US" sz="1600" b="1" i="0" u="none" strike="noStrike">
                          <a:solidFill>
                            <a:srgbClr val="000000"/>
                          </a:solidFill>
                          <a:effectLst/>
                          <a:latin typeface="Sylfaen" panose="010A0502050306030303" pitchFamily="18" charset="0"/>
                        </a:rPr>
                        <a:t>Southern Africa</a:t>
                      </a:r>
                    </a:p>
                  </a:txBody>
                  <a:tcPr marL="9525" marR="9525" marT="9525" marB="0" anchor="b">
                    <a:noFill/>
                  </a:tcPr>
                </a:tc>
                <a:tc>
                  <a:txBody>
                    <a:bodyPr/>
                    <a:lstStyle/>
                    <a:p>
                      <a:pPr algn="ctr" fontAlgn="b"/>
                      <a:r>
                        <a:rPr lang="en-US" sz="1600" b="1" i="0" u="none" strike="noStrike" dirty="0">
                          <a:solidFill>
                            <a:srgbClr val="000000"/>
                          </a:solidFill>
                          <a:effectLst/>
                          <a:latin typeface="Sylfaen" panose="010A0502050306030303" pitchFamily="18" charset="0"/>
                        </a:rPr>
                        <a:t>80.29</a:t>
                      </a:r>
                    </a:p>
                  </a:txBody>
                  <a:tcPr marL="9525" marR="9525" marT="9525" marB="0" anchor="b">
                    <a:noFill/>
                  </a:tcPr>
                </a:tc>
                <a:tc>
                  <a:txBody>
                    <a:bodyPr/>
                    <a:lstStyle/>
                    <a:p>
                      <a:pPr algn="ctr" fontAlgn="b"/>
                      <a:r>
                        <a:rPr lang="en-US" sz="1600" b="1" i="0" u="none" strike="noStrike" dirty="0">
                          <a:solidFill>
                            <a:srgbClr val="000000"/>
                          </a:solidFill>
                          <a:effectLst/>
                          <a:latin typeface="Sylfaen" panose="010A0502050306030303" pitchFamily="18" charset="0"/>
                        </a:rPr>
                        <a:t>74.50</a:t>
                      </a:r>
                    </a:p>
                  </a:txBody>
                  <a:tcPr marL="9525" marR="9525" marT="9525" marB="0" anchor="b">
                    <a:noFill/>
                  </a:tcPr>
                </a:tc>
                <a:tc>
                  <a:txBody>
                    <a:bodyPr/>
                    <a:lstStyle/>
                    <a:p>
                      <a:pPr algn="ctr" fontAlgn="b"/>
                      <a:r>
                        <a:rPr lang="en-US" sz="1600" b="1" i="0" u="none" strike="noStrike" dirty="0">
                          <a:solidFill>
                            <a:srgbClr val="000000"/>
                          </a:solidFill>
                          <a:effectLst/>
                          <a:latin typeface="Sylfaen" panose="010A0502050306030303" pitchFamily="18" charset="0"/>
                        </a:rPr>
                        <a:t>59.81</a:t>
                      </a:r>
                    </a:p>
                  </a:txBody>
                  <a:tcPr marL="9525" marR="9525" marT="9525" marB="0" anchor="b">
                    <a:noFill/>
                  </a:tcPr>
                </a:tc>
                <a:tc>
                  <a:txBody>
                    <a:bodyPr/>
                    <a:lstStyle/>
                    <a:p>
                      <a:pPr algn="ctr" fontAlgn="b"/>
                      <a:r>
                        <a:rPr lang="en-US" sz="1600" b="1" i="0" u="none" strike="noStrike" dirty="0">
                          <a:solidFill>
                            <a:srgbClr val="000000"/>
                          </a:solidFill>
                          <a:effectLst/>
                          <a:latin typeface="Sylfaen" panose="010A0502050306030303" pitchFamily="18" charset="0"/>
                        </a:rPr>
                        <a:t>10.6%</a:t>
                      </a:r>
                    </a:p>
                  </a:txBody>
                  <a:tcPr marL="9525" marR="9525" marT="9525" marB="0" anchor="b">
                    <a:noFill/>
                  </a:tcPr>
                </a:tc>
                <a:tc>
                  <a:txBody>
                    <a:bodyPr/>
                    <a:lstStyle/>
                    <a:p>
                      <a:pPr algn="ctr" fontAlgn="b"/>
                      <a:r>
                        <a:rPr lang="en-US" sz="1600" b="1" i="0" u="none" strike="noStrike" dirty="0">
                          <a:solidFill>
                            <a:srgbClr val="000000"/>
                          </a:solidFill>
                          <a:effectLst/>
                          <a:latin typeface="Sylfaen" panose="010A0502050306030303" pitchFamily="18" charset="0"/>
                        </a:rPr>
                        <a:t>9.8%</a:t>
                      </a:r>
                    </a:p>
                  </a:txBody>
                  <a:tcPr marL="9525" marR="9525" marT="9525" marB="0" anchor="b">
                    <a:noFill/>
                  </a:tcPr>
                </a:tc>
                <a:tc>
                  <a:txBody>
                    <a:bodyPr/>
                    <a:lstStyle/>
                    <a:p>
                      <a:pPr algn="ctr" fontAlgn="b"/>
                      <a:r>
                        <a:rPr lang="en-US" sz="1600" b="1" i="0" u="none" strike="noStrike" dirty="0">
                          <a:solidFill>
                            <a:srgbClr val="000000"/>
                          </a:solidFill>
                          <a:effectLst/>
                          <a:latin typeface="Sylfaen" panose="010A0502050306030303" pitchFamily="18" charset="0"/>
                        </a:rPr>
                        <a:t>7.9%</a:t>
                      </a:r>
                    </a:p>
                  </a:txBody>
                  <a:tcPr marL="9525" marR="9525" marT="9525" marB="0" anchor="b">
                    <a:solidFill>
                      <a:schemeClr val="accent5">
                        <a:lumMod val="40000"/>
                        <a:lumOff val="60000"/>
                      </a:schemeClr>
                    </a:solidFill>
                  </a:tcPr>
                </a:tc>
                <a:extLst>
                  <a:ext uri="{0D108BD9-81ED-4DB2-BD59-A6C34878D82A}">
                    <a16:rowId xmlns:a16="http://schemas.microsoft.com/office/drawing/2014/main" val="2636562697"/>
                  </a:ext>
                </a:extLst>
              </a:tr>
              <a:tr h="267784">
                <a:tc>
                  <a:txBody>
                    <a:bodyPr/>
                    <a:lstStyle/>
                    <a:p>
                      <a:pPr algn="l" fontAlgn="b"/>
                      <a:r>
                        <a:rPr lang="en-US" sz="1600" b="1" i="0" u="none" strike="noStrike" dirty="0">
                          <a:solidFill>
                            <a:srgbClr val="000000"/>
                          </a:solidFill>
                          <a:effectLst/>
                          <a:latin typeface="Sylfaen" panose="010A0502050306030303" pitchFamily="18" charset="0"/>
                        </a:rPr>
                        <a:t>Western Africa</a:t>
                      </a:r>
                    </a:p>
                  </a:txBody>
                  <a:tcPr marL="9525" marR="9525" marT="9525" marB="0" anchor="b">
                    <a:lnB w="12700" cap="flat" cmpd="sng" algn="ctr">
                      <a:solidFill>
                        <a:schemeClr val="tx1"/>
                      </a:solidFill>
                      <a:prstDash val="solid"/>
                      <a:round/>
                      <a:headEnd type="none" w="med" len="med"/>
                      <a:tailEnd type="none" w="med" len="med"/>
                    </a:lnB>
                    <a:noFill/>
                  </a:tcPr>
                </a:tc>
                <a:tc>
                  <a:txBody>
                    <a:bodyPr/>
                    <a:lstStyle/>
                    <a:p>
                      <a:pPr algn="ctr" fontAlgn="b"/>
                      <a:r>
                        <a:rPr lang="en-US" sz="1600" b="1" i="0" u="none" strike="noStrike">
                          <a:solidFill>
                            <a:srgbClr val="000000"/>
                          </a:solidFill>
                          <a:effectLst/>
                          <a:latin typeface="Sylfaen" panose="010A0502050306030303" pitchFamily="18" charset="0"/>
                        </a:rPr>
                        <a:t>206.46</a:t>
                      </a:r>
                    </a:p>
                  </a:txBody>
                  <a:tcPr marL="9525" marR="9525" marT="9525" marB="0" anchor="b">
                    <a:lnB w="12700" cap="flat" cmpd="sng" algn="ctr">
                      <a:solidFill>
                        <a:schemeClr val="tx1"/>
                      </a:solidFill>
                      <a:prstDash val="solid"/>
                      <a:round/>
                      <a:headEnd type="none" w="med" len="med"/>
                      <a:tailEnd type="none" w="med" len="med"/>
                    </a:lnB>
                    <a:noFill/>
                  </a:tcPr>
                </a:tc>
                <a:tc>
                  <a:txBody>
                    <a:bodyPr/>
                    <a:lstStyle/>
                    <a:p>
                      <a:pPr algn="ctr" fontAlgn="b"/>
                      <a:r>
                        <a:rPr lang="en-US" sz="1600" b="1" i="0" u="none" strike="noStrike">
                          <a:solidFill>
                            <a:srgbClr val="000000"/>
                          </a:solidFill>
                          <a:effectLst/>
                          <a:latin typeface="Sylfaen" panose="010A0502050306030303" pitchFamily="18" charset="0"/>
                        </a:rPr>
                        <a:t>249.57</a:t>
                      </a:r>
                    </a:p>
                  </a:txBody>
                  <a:tcPr marL="9525" marR="9525" marT="9525" marB="0" anchor="b">
                    <a:lnB w="12700" cap="flat" cmpd="sng" algn="ctr">
                      <a:solidFill>
                        <a:schemeClr val="tx1"/>
                      </a:solidFill>
                      <a:prstDash val="solid"/>
                      <a:round/>
                      <a:headEnd type="none" w="med" len="med"/>
                      <a:tailEnd type="none" w="med" len="med"/>
                    </a:lnB>
                    <a:noFill/>
                  </a:tcPr>
                </a:tc>
                <a:tc>
                  <a:txBody>
                    <a:bodyPr/>
                    <a:lstStyle/>
                    <a:p>
                      <a:pPr algn="ctr" fontAlgn="b"/>
                      <a:r>
                        <a:rPr lang="en-US" sz="1600" b="1" i="0" u="none" strike="noStrike">
                          <a:solidFill>
                            <a:srgbClr val="000000"/>
                          </a:solidFill>
                          <a:effectLst/>
                          <a:latin typeface="Sylfaen" panose="010A0502050306030303" pitchFamily="18" charset="0"/>
                        </a:rPr>
                        <a:t>243.69</a:t>
                      </a:r>
                    </a:p>
                  </a:txBody>
                  <a:tcPr marL="9525" marR="9525" marT="9525" marB="0" anchor="b">
                    <a:lnB w="12700" cap="flat" cmpd="sng" algn="ctr">
                      <a:solidFill>
                        <a:schemeClr val="tx1"/>
                      </a:solidFill>
                      <a:prstDash val="solid"/>
                      <a:round/>
                      <a:headEnd type="none" w="med" len="med"/>
                      <a:tailEnd type="none" w="med" len="med"/>
                    </a:lnB>
                    <a:noFill/>
                  </a:tcPr>
                </a:tc>
                <a:tc>
                  <a:txBody>
                    <a:bodyPr/>
                    <a:lstStyle/>
                    <a:p>
                      <a:pPr algn="ctr" fontAlgn="b"/>
                      <a:r>
                        <a:rPr lang="en-US" sz="1600" b="1" i="0" u="none" strike="noStrike" dirty="0">
                          <a:solidFill>
                            <a:srgbClr val="000000"/>
                          </a:solidFill>
                          <a:effectLst/>
                          <a:latin typeface="Sylfaen" panose="010A0502050306030303" pitchFamily="18" charset="0"/>
                        </a:rPr>
                        <a:t>14.3%</a:t>
                      </a:r>
                    </a:p>
                  </a:txBody>
                  <a:tcPr marL="9525" marR="9525" marT="9525" marB="0" anchor="b">
                    <a:lnB w="12700" cap="flat" cmpd="sng" algn="ctr">
                      <a:solidFill>
                        <a:schemeClr val="tx1"/>
                      </a:solidFill>
                      <a:prstDash val="solid"/>
                      <a:round/>
                      <a:headEnd type="none" w="med" len="med"/>
                      <a:tailEnd type="none" w="med" len="med"/>
                    </a:lnB>
                    <a:noFill/>
                  </a:tcPr>
                </a:tc>
                <a:tc>
                  <a:txBody>
                    <a:bodyPr/>
                    <a:lstStyle/>
                    <a:p>
                      <a:pPr algn="ctr" fontAlgn="b"/>
                      <a:r>
                        <a:rPr lang="en-US" sz="1600" b="1" i="0" u="none" strike="noStrike" dirty="0">
                          <a:solidFill>
                            <a:srgbClr val="000000"/>
                          </a:solidFill>
                          <a:effectLst/>
                          <a:latin typeface="Sylfaen" panose="010A0502050306030303" pitchFamily="18" charset="0"/>
                        </a:rPr>
                        <a:t>17.3%</a:t>
                      </a:r>
                    </a:p>
                  </a:txBody>
                  <a:tcPr marL="9525" marR="9525" marT="9525" marB="0" anchor="b">
                    <a:lnB w="12700" cap="flat" cmpd="sng" algn="ctr">
                      <a:solidFill>
                        <a:schemeClr val="tx1"/>
                      </a:solidFill>
                      <a:prstDash val="solid"/>
                      <a:round/>
                      <a:headEnd type="none" w="med" len="med"/>
                      <a:tailEnd type="none" w="med" len="med"/>
                    </a:lnB>
                    <a:noFill/>
                  </a:tcPr>
                </a:tc>
                <a:tc>
                  <a:txBody>
                    <a:bodyPr/>
                    <a:lstStyle/>
                    <a:p>
                      <a:pPr algn="ctr" fontAlgn="b"/>
                      <a:r>
                        <a:rPr lang="en-US" sz="1600" b="1" i="0" u="none" strike="noStrike" dirty="0">
                          <a:solidFill>
                            <a:srgbClr val="000000"/>
                          </a:solidFill>
                          <a:effectLst/>
                          <a:latin typeface="Sylfaen" panose="010A0502050306030303" pitchFamily="18" charset="0"/>
                        </a:rPr>
                        <a:t>16.9%</a:t>
                      </a:r>
                    </a:p>
                  </a:txBody>
                  <a:tcPr marL="9525" marR="9525" marT="9525" marB="0" anchor="b">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4068895404"/>
                  </a:ext>
                </a:extLst>
              </a:tr>
            </a:tbl>
          </a:graphicData>
        </a:graphic>
      </p:graphicFrame>
      <p:sp>
        <p:nvSpPr>
          <p:cNvPr id="3" name="TextBox 2">
            <a:extLst>
              <a:ext uri="{FF2B5EF4-FFF2-40B4-BE49-F238E27FC236}">
                <a16:creationId xmlns:a16="http://schemas.microsoft.com/office/drawing/2014/main" id="{7F892502-7738-49A3-8AAE-B51D906F0B1F}"/>
              </a:ext>
            </a:extLst>
          </p:cNvPr>
          <p:cNvSpPr txBox="1"/>
          <p:nvPr/>
        </p:nvSpPr>
        <p:spPr>
          <a:xfrm>
            <a:off x="140677" y="4391517"/>
            <a:ext cx="8828480" cy="1785104"/>
          </a:xfrm>
          <a:prstGeom prst="rect">
            <a:avLst/>
          </a:prstGeom>
          <a:solidFill>
            <a:schemeClr val="accent2">
              <a:lumMod val="20000"/>
              <a:lumOff val="80000"/>
            </a:schemeClr>
          </a:solidFill>
        </p:spPr>
        <p:txBody>
          <a:bodyPr wrap="square" rtlCol="0">
            <a:spAutoFit/>
          </a:bodyPr>
          <a:lstStyle/>
          <a:p>
            <a:pPr marL="342900" indent="-342900">
              <a:buFont typeface="Courier New" panose="02070309020205020404" pitchFamily="49" charset="0"/>
              <a:buChar char="o"/>
            </a:pPr>
            <a:r>
              <a:rPr lang="fr-FR" sz="2200" dirty="0"/>
              <a:t>Life Cycle </a:t>
            </a:r>
            <a:r>
              <a:rPr lang="fr-FR" sz="2200" dirty="0" err="1"/>
              <a:t>deficit</a:t>
            </a:r>
            <a:r>
              <a:rPr lang="fr-FR" sz="2200" dirty="0"/>
              <a:t> for </a:t>
            </a:r>
            <a:r>
              <a:rPr lang="fr-FR" sz="2200" dirty="0" err="1"/>
              <a:t>youth</a:t>
            </a:r>
            <a:r>
              <a:rPr lang="fr-FR" sz="2200" dirty="0"/>
              <a:t> ranges </a:t>
            </a:r>
            <a:r>
              <a:rPr lang="fr-FR" sz="2200" dirty="0" err="1"/>
              <a:t>between</a:t>
            </a:r>
            <a:r>
              <a:rPr lang="fr-FR" sz="2200" dirty="0"/>
              <a:t> 0.7% (Central </a:t>
            </a:r>
            <a:r>
              <a:rPr lang="fr-FR" sz="2200" dirty="0" err="1"/>
              <a:t>Africa</a:t>
            </a:r>
            <a:r>
              <a:rPr lang="fr-FR" sz="2200" dirty="0"/>
              <a:t>) to 16.9% (Western </a:t>
            </a:r>
            <a:r>
              <a:rPr lang="fr-FR" sz="2200" dirty="0" err="1"/>
              <a:t>Africa</a:t>
            </a:r>
            <a:r>
              <a:rPr lang="fr-FR" sz="2200" dirty="0"/>
              <a:t>) of GDP for all the </a:t>
            </a:r>
            <a:r>
              <a:rPr lang="fr-FR" sz="2200" dirty="0" err="1"/>
              <a:t>regions</a:t>
            </a:r>
            <a:r>
              <a:rPr lang="fr-FR" sz="2200" dirty="0"/>
              <a:t> </a:t>
            </a:r>
            <a:r>
              <a:rPr lang="fr-FR" sz="2200" dirty="0" err="1"/>
              <a:t>except</a:t>
            </a:r>
            <a:r>
              <a:rPr lang="fr-FR" sz="2200" dirty="0"/>
              <a:t> </a:t>
            </a:r>
            <a:r>
              <a:rPr lang="fr-FR" sz="2200" dirty="0" err="1"/>
              <a:t>Northern</a:t>
            </a:r>
            <a:r>
              <a:rPr lang="fr-FR" sz="2200" dirty="0"/>
              <a:t> </a:t>
            </a:r>
            <a:r>
              <a:rPr lang="fr-FR" sz="2200" dirty="0" err="1"/>
              <a:t>Africa</a:t>
            </a:r>
            <a:endParaRPr lang="fr-FR" sz="2200" dirty="0"/>
          </a:p>
          <a:p>
            <a:pPr marL="342900" indent="-342900">
              <a:buFont typeface="Courier New" panose="02070309020205020404" pitchFamily="49" charset="0"/>
              <a:buChar char="o"/>
            </a:pPr>
            <a:endParaRPr lang="fr-FR" sz="2200" dirty="0"/>
          </a:p>
          <a:p>
            <a:pPr marL="342900" indent="-342900">
              <a:buFont typeface="Courier New" panose="02070309020205020404" pitchFamily="49" charset="0"/>
              <a:buChar char="o"/>
            </a:pPr>
            <a:r>
              <a:rPr lang="fr-FR" sz="2200" dirty="0"/>
              <a:t>In </a:t>
            </a:r>
            <a:r>
              <a:rPr lang="fr-FR" sz="2200" dirty="0" err="1"/>
              <a:t>Northern</a:t>
            </a:r>
            <a:r>
              <a:rPr lang="fr-FR" sz="2200" dirty="0"/>
              <a:t> </a:t>
            </a:r>
            <a:r>
              <a:rPr lang="fr-FR" sz="2200" dirty="0" err="1"/>
              <a:t>Africa</a:t>
            </a:r>
            <a:r>
              <a:rPr lang="fr-FR" sz="2200" dirty="0"/>
              <a:t>, </a:t>
            </a:r>
            <a:r>
              <a:rPr lang="fr-FR" sz="2200" dirty="0" err="1"/>
              <a:t>Youth</a:t>
            </a:r>
            <a:r>
              <a:rPr lang="fr-FR" sz="2200" dirty="0"/>
              <a:t> </a:t>
            </a:r>
            <a:r>
              <a:rPr lang="fr-FR" sz="2200" dirty="0" err="1"/>
              <a:t>generates</a:t>
            </a:r>
            <a:r>
              <a:rPr lang="fr-FR" sz="2200" dirty="0"/>
              <a:t> a surplus of 6.3% of GDP and </a:t>
            </a:r>
            <a:r>
              <a:rPr lang="fr-FR" sz="2200" dirty="0" err="1"/>
              <a:t>this</a:t>
            </a:r>
            <a:r>
              <a:rPr lang="fr-FR" sz="2200" dirty="0"/>
              <a:t> ressource </a:t>
            </a:r>
            <a:r>
              <a:rPr lang="fr-FR" sz="2200" dirty="0" err="1"/>
              <a:t>is</a:t>
            </a:r>
            <a:r>
              <a:rPr lang="fr-FR" sz="2200" dirty="0"/>
              <a:t> </a:t>
            </a:r>
            <a:r>
              <a:rPr lang="fr-FR" sz="2200" dirty="0" err="1"/>
              <a:t>reallocated</a:t>
            </a:r>
            <a:r>
              <a:rPr lang="fr-FR" sz="2200" dirty="0"/>
              <a:t> to </a:t>
            </a:r>
            <a:r>
              <a:rPr lang="fr-FR" sz="2200" dirty="0" err="1"/>
              <a:t>other</a:t>
            </a:r>
            <a:r>
              <a:rPr lang="fr-FR" sz="2200" dirty="0"/>
              <a:t> </a:t>
            </a:r>
            <a:r>
              <a:rPr lang="fr-FR" sz="2200" dirty="0" err="1"/>
              <a:t>age</a:t>
            </a:r>
            <a:r>
              <a:rPr lang="fr-FR" sz="2200" dirty="0"/>
              <a:t> groups</a:t>
            </a:r>
            <a:endParaRPr lang="en-US" sz="2200" dirty="0"/>
          </a:p>
        </p:txBody>
      </p:sp>
    </p:spTree>
    <p:extLst>
      <p:ext uri="{BB962C8B-B14F-4D97-AF65-F5344CB8AC3E}">
        <p14:creationId xmlns:p14="http://schemas.microsoft.com/office/powerpoint/2010/main" val="10847350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ângulo arredondado 8">
            <a:extLst>
              <a:ext uri="{FF2B5EF4-FFF2-40B4-BE49-F238E27FC236}">
                <a16:creationId xmlns:a16="http://schemas.microsoft.com/office/drawing/2014/main" id="{F6E63E5C-0E78-4527-A293-5CF24B72E070}"/>
              </a:ext>
            </a:extLst>
          </p:cNvPr>
          <p:cNvSpPr/>
          <p:nvPr/>
        </p:nvSpPr>
        <p:spPr>
          <a:xfrm>
            <a:off x="399924" y="183713"/>
            <a:ext cx="8344152" cy="510778"/>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lgn="ctr"/>
            <a:r>
              <a:rPr lang="fr-FR" b="1" dirty="0">
                <a:latin typeface="Lato(headings)"/>
              </a:rPr>
              <a:t>POTENTIAL GAINS as percentage of GDP TO PROVIDE JOBS TO YOUTH</a:t>
            </a:r>
          </a:p>
        </p:txBody>
      </p:sp>
      <p:sp>
        <p:nvSpPr>
          <p:cNvPr id="6" name="TextBox 5">
            <a:extLst>
              <a:ext uri="{FF2B5EF4-FFF2-40B4-BE49-F238E27FC236}">
                <a16:creationId xmlns:a16="http://schemas.microsoft.com/office/drawing/2014/main" id="{622C9F64-254A-4DD0-9076-0EBA0E5BFA1B}"/>
              </a:ext>
            </a:extLst>
          </p:cNvPr>
          <p:cNvSpPr txBox="1"/>
          <p:nvPr/>
        </p:nvSpPr>
        <p:spPr>
          <a:xfrm>
            <a:off x="998805" y="6141564"/>
            <a:ext cx="3357561" cy="369332"/>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fr-FR" dirty="0"/>
              <a:t>Source: CREG </a:t>
            </a:r>
            <a:r>
              <a:rPr lang="fr-FR" dirty="0" err="1"/>
              <a:t>estimates</a:t>
            </a:r>
            <a:r>
              <a:rPr lang="fr-FR" dirty="0"/>
              <a:t>, 2020</a:t>
            </a:r>
            <a:endParaRPr lang="en-US" dirty="0"/>
          </a:p>
        </p:txBody>
      </p:sp>
      <p:sp>
        <p:nvSpPr>
          <p:cNvPr id="2" name="TextBox 1">
            <a:extLst>
              <a:ext uri="{FF2B5EF4-FFF2-40B4-BE49-F238E27FC236}">
                <a16:creationId xmlns:a16="http://schemas.microsoft.com/office/drawing/2014/main" id="{1128CCA4-F4D5-4647-8349-3B8AAA39B410}"/>
              </a:ext>
            </a:extLst>
          </p:cNvPr>
          <p:cNvSpPr txBox="1"/>
          <p:nvPr/>
        </p:nvSpPr>
        <p:spPr>
          <a:xfrm>
            <a:off x="633045" y="760327"/>
            <a:ext cx="8004517" cy="1015663"/>
          </a:xfrm>
          <a:prstGeom prst="rect">
            <a:avLst/>
          </a:prstGeom>
          <a:noFill/>
        </p:spPr>
        <p:txBody>
          <a:bodyPr wrap="square" rtlCol="0">
            <a:spAutoFit/>
          </a:bodyPr>
          <a:lstStyle/>
          <a:p>
            <a:r>
              <a:rPr lang="fr-FR" sz="2000" b="1" dirty="0"/>
              <a:t>The </a:t>
            </a:r>
            <a:r>
              <a:rPr lang="fr-FR" sz="2000" b="1" dirty="0" err="1"/>
              <a:t>potential</a:t>
            </a:r>
            <a:r>
              <a:rPr lang="fr-FR" sz="2000" b="1" dirty="0"/>
              <a:t> GDP gain </a:t>
            </a:r>
            <a:r>
              <a:rPr lang="fr-FR" sz="2000" b="1" dirty="0" err="1"/>
              <a:t>is</a:t>
            </a:r>
            <a:r>
              <a:rPr lang="fr-FR" sz="2000" b="1" dirty="0"/>
              <a:t>  $78 billion/</a:t>
            </a:r>
            <a:r>
              <a:rPr lang="fr-FR" sz="2000" b="1" dirty="0" err="1"/>
              <a:t>year</a:t>
            </a:r>
            <a:r>
              <a:rPr lang="fr-FR" sz="2000" b="1" dirty="0"/>
              <a:t>, if </a:t>
            </a:r>
            <a:r>
              <a:rPr lang="fr-FR" sz="2000" b="1" dirty="0" err="1"/>
              <a:t>Youth</a:t>
            </a:r>
            <a:r>
              <a:rPr lang="fr-FR" sz="2000" b="1" dirty="0"/>
              <a:t> </a:t>
            </a:r>
            <a:r>
              <a:rPr lang="fr-FR" sz="2000" b="1" dirty="0" err="1"/>
              <a:t>from</a:t>
            </a:r>
            <a:r>
              <a:rPr lang="fr-FR" sz="2000" b="1" dirty="0"/>
              <a:t> 15 to the start </a:t>
            </a:r>
            <a:r>
              <a:rPr lang="fr-FR" sz="2000" b="1" dirty="0" err="1"/>
              <a:t>year</a:t>
            </a:r>
            <a:r>
              <a:rPr lang="fr-FR" sz="2000" b="1" dirty="0"/>
              <a:t> of surplus, </a:t>
            </a:r>
            <a:r>
              <a:rPr lang="fr-FR" sz="2000" b="1" dirty="0" err="1"/>
              <a:t>who</a:t>
            </a:r>
            <a:r>
              <a:rPr lang="fr-FR" sz="2000" b="1" dirty="0"/>
              <a:t> are NEET </a:t>
            </a:r>
            <a:r>
              <a:rPr lang="fr-FR" sz="2000" b="1" dirty="0" err="1"/>
              <a:t>were</a:t>
            </a:r>
            <a:r>
              <a:rPr lang="fr-FR" sz="2000" b="1" dirty="0"/>
              <a:t> </a:t>
            </a:r>
            <a:r>
              <a:rPr lang="fr-FR" sz="2000" b="1" dirty="0" err="1"/>
              <a:t>provided</a:t>
            </a:r>
            <a:r>
              <a:rPr lang="fr-FR" sz="2000" b="1" dirty="0"/>
              <a:t> jobs </a:t>
            </a:r>
            <a:r>
              <a:rPr lang="fr-FR" sz="2000" b="1" dirty="0" err="1"/>
              <a:t>that</a:t>
            </a:r>
            <a:r>
              <a:rPr lang="fr-FR" sz="2000" b="1" dirty="0"/>
              <a:t> </a:t>
            </a:r>
            <a:r>
              <a:rPr lang="fr-FR" sz="2000" b="1" dirty="0" err="1"/>
              <a:t>allow</a:t>
            </a:r>
            <a:r>
              <a:rPr lang="fr-FR" sz="2000" b="1" dirty="0"/>
              <a:t> </a:t>
            </a:r>
            <a:r>
              <a:rPr lang="fr-FR" sz="2000" b="1" dirty="0" err="1"/>
              <a:t>them</a:t>
            </a:r>
            <a:r>
              <a:rPr lang="fr-FR" sz="2000" b="1" dirty="0"/>
              <a:t> to </a:t>
            </a:r>
            <a:r>
              <a:rPr lang="fr-FR" sz="2000" b="1" dirty="0" err="1"/>
              <a:t>just</a:t>
            </a:r>
            <a:r>
              <a:rPr lang="fr-FR" sz="2000" b="1" dirty="0"/>
              <a:t> cover </a:t>
            </a:r>
            <a:r>
              <a:rPr lang="fr-FR" sz="2000" b="1" dirty="0" err="1"/>
              <a:t>their</a:t>
            </a:r>
            <a:r>
              <a:rPr lang="fr-FR" sz="2000" b="1" dirty="0"/>
              <a:t> </a:t>
            </a:r>
            <a:r>
              <a:rPr lang="fr-FR" sz="2000" b="1" dirty="0" err="1"/>
              <a:t>deficit</a:t>
            </a:r>
            <a:r>
              <a:rPr lang="fr-FR" sz="2000" b="1" dirty="0"/>
              <a:t>:</a:t>
            </a:r>
            <a:endParaRPr lang="en-US" sz="2000" b="1" dirty="0"/>
          </a:p>
        </p:txBody>
      </p:sp>
      <p:graphicFrame>
        <p:nvGraphicFramePr>
          <p:cNvPr id="8" name="Chart 7">
            <a:extLst>
              <a:ext uri="{FF2B5EF4-FFF2-40B4-BE49-F238E27FC236}">
                <a16:creationId xmlns:a16="http://schemas.microsoft.com/office/drawing/2014/main" id="{5F0E4060-1957-4A6C-8E10-AA34CEBC6621}"/>
              </a:ext>
            </a:extLst>
          </p:cNvPr>
          <p:cNvGraphicFramePr>
            <a:graphicFrameLocks/>
          </p:cNvGraphicFramePr>
          <p:nvPr>
            <p:extLst>
              <p:ext uri="{D42A27DB-BD31-4B8C-83A1-F6EECF244321}">
                <p14:modId xmlns:p14="http://schemas.microsoft.com/office/powerpoint/2010/main" val="11374999"/>
              </p:ext>
            </p:extLst>
          </p:nvPr>
        </p:nvGraphicFramePr>
        <p:xfrm>
          <a:off x="700370" y="1872690"/>
          <a:ext cx="7743834" cy="426887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492985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ângulo arredondado 8">
            <a:extLst>
              <a:ext uri="{FF2B5EF4-FFF2-40B4-BE49-F238E27FC236}">
                <a16:creationId xmlns:a16="http://schemas.microsoft.com/office/drawing/2014/main" id="{9C2E5DDD-1E47-4BB6-9D73-4BD0A6E45701}"/>
              </a:ext>
            </a:extLst>
          </p:cNvPr>
          <p:cNvSpPr/>
          <p:nvPr/>
        </p:nvSpPr>
        <p:spPr>
          <a:xfrm>
            <a:off x="210300" y="21853"/>
            <a:ext cx="8344152" cy="476726"/>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lgn="ctr"/>
            <a:r>
              <a:rPr lang="fr-FR" sz="1600" b="1" dirty="0">
                <a:latin typeface="Lato(headings)"/>
              </a:rPr>
              <a:t>ECONOMIC SUPPORT RATIO &amp; 1st DD</a:t>
            </a:r>
          </a:p>
        </p:txBody>
      </p:sp>
      <p:sp>
        <p:nvSpPr>
          <p:cNvPr id="9" name="TextBox 8">
            <a:extLst>
              <a:ext uri="{FF2B5EF4-FFF2-40B4-BE49-F238E27FC236}">
                <a16:creationId xmlns:a16="http://schemas.microsoft.com/office/drawing/2014/main" id="{E567B11E-610F-483F-AF09-70AD07E1A391}"/>
              </a:ext>
            </a:extLst>
          </p:cNvPr>
          <p:cNvSpPr txBox="1"/>
          <p:nvPr/>
        </p:nvSpPr>
        <p:spPr>
          <a:xfrm>
            <a:off x="5641145" y="520506"/>
            <a:ext cx="3292555" cy="2308324"/>
          </a:xfrm>
          <a:prstGeom prst="rect">
            <a:avLst/>
          </a:prstGeom>
          <a:solidFill>
            <a:schemeClr val="accent5">
              <a:lumMod val="20000"/>
              <a:lumOff val="8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buFont typeface="Courier New" panose="02070309020205020404" pitchFamily="49" charset="0"/>
              <a:buChar char="o"/>
            </a:pPr>
            <a:r>
              <a:rPr lang="fr-FR" dirty="0"/>
              <a:t>Support Ratio of West Africa and East Africa are </a:t>
            </a:r>
            <a:r>
              <a:rPr lang="fr-FR" dirty="0" err="1"/>
              <a:t>increasing</a:t>
            </a:r>
            <a:r>
              <a:rPr lang="fr-FR" dirty="0"/>
              <a:t> </a:t>
            </a:r>
            <a:r>
              <a:rPr lang="fr-FR" dirty="0" err="1"/>
              <a:t>while</a:t>
            </a:r>
            <a:r>
              <a:rPr lang="fr-FR" dirty="0"/>
              <a:t> </a:t>
            </a:r>
            <a:r>
              <a:rPr lang="fr-FR" dirty="0" err="1"/>
              <a:t>that</a:t>
            </a:r>
            <a:r>
              <a:rPr lang="fr-FR" dirty="0"/>
              <a:t> of </a:t>
            </a:r>
            <a:r>
              <a:rPr lang="fr-FR" dirty="0" err="1"/>
              <a:t>other</a:t>
            </a:r>
            <a:r>
              <a:rPr lang="fr-FR" dirty="0"/>
              <a:t> </a:t>
            </a:r>
            <a:r>
              <a:rPr lang="fr-FR" dirty="0" err="1"/>
              <a:t>regions</a:t>
            </a:r>
            <a:r>
              <a:rPr lang="fr-FR" dirty="0"/>
              <a:t> have a </a:t>
            </a:r>
            <a:r>
              <a:rPr lang="fr-FR" dirty="0" err="1"/>
              <a:t>downward</a:t>
            </a:r>
            <a:r>
              <a:rPr lang="fr-FR" dirty="0"/>
              <a:t> trend</a:t>
            </a:r>
          </a:p>
          <a:p>
            <a:endParaRPr lang="fr-FR" dirty="0"/>
          </a:p>
          <a:p>
            <a:pPr marL="285750" indent="-285750">
              <a:buFont typeface="Courier New" panose="02070309020205020404" pitchFamily="49" charset="0"/>
              <a:buChar char="o"/>
            </a:pPr>
            <a:r>
              <a:rPr lang="fr-FR" dirty="0"/>
              <a:t>SR: West : 43% to 59% </a:t>
            </a:r>
            <a:r>
              <a:rPr lang="fr-FR" dirty="0" err="1"/>
              <a:t>from</a:t>
            </a:r>
            <a:r>
              <a:rPr lang="fr-FR" dirty="0"/>
              <a:t> 2020 to 2095; Central :50% to 44% on the </a:t>
            </a:r>
            <a:r>
              <a:rPr lang="fr-FR" dirty="0" err="1"/>
              <a:t>same</a:t>
            </a:r>
            <a:r>
              <a:rPr lang="fr-FR" dirty="0"/>
              <a:t> </a:t>
            </a:r>
            <a:r>
              <a:rPr lang="fr-FR" dirty="0" err="1"/>
              <a:t>period</a:t>
            </a:r>
            <a:endParaRPr lang="en-US" dirty="0"/>
          </a:p>
        </p:txBody>
      </p:sp>
      <p:sp>
        <p:nvSpPr>
          <p:cNvPr id="10" name="TextBox 9">
            <a:extLst>
              <a:ext uri="{FF2B5EF4-FFF2-40B4-BE49-F238E27FC236}">
                <a16:creationId xmlns:a16="http://schemas.microsoft.com/office/drawing/2014/main" id="{2EB120E9-9E2F-4EE0-B979-EF0C31CD3663}"/>
              </a:ext>
            </a:extLst>
          </p:cNvPr>
          <p:cNvSpPr txBox="1"/>
          <p:nvPr/>
        </p:nvSpPr>
        <p:spPr>
          <a:xfrm>
            <a:off x="5641144" y="3140701"/>
            <a:ext cx="3292555" cy="3416320"/>
          </a:xfrm>
          <a:prstGeom prst="rect">
            <a:avLst/>
          </a:prstGeom>
          <a:solidFill>
            <a:schemeClr val="accent2">
              <a:lumMod val="20000"/>
              <a:lumOff val="80000"/>
            </a:schemeClr>
          </a:solidFill>
          <a:ln>
            <a:solidFill>
              <a:srgbClr val="C0000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285750" indent="-285750" algn="just">
              <a:buFont typeface="Courier New" panose="02070309020205020404" pitchFamily="49" charset="0"/>
              <a:buChar char="o"/>
            </a:pPr>
            <a:r>
              <a:rPr lang="fr-FR" b="1" dirty="0" err="1"/>
              <a:t>Window</a:t>
            </a:r>
            <a:r>
              <a:rPr lang="fr-FR" b="1" dirty="0"/>
              <a:t> of Opportunity </a:t>
            </a:r>
            <a:r>
              <a:rPr lang="fr-FR" b="1" dirty="0" err="1"/>
              <a:t>closed</a:t>
            </a:r>
            <a:r>
              <a:rPr lang="fr-FR" b="1" dirty="0"/>
              <a:t> for </a:t>
            </a:r>
            <a:r>
              <a:rPr lang="fr-FR" b="1" dirty="0" err="1"/>
              <a:t>Northern</a:t>
            </a:r>
            <a:r>
              <a:rPr lang="fr-FR" b="1" dirty="0"/>
              <a:t> Africa at the </a:t>
            </a:r>
            <a:r>
              <a:rPr lang="fr-FR" b="1" dirty="0" err="1"/>
              <a:t>beginning</a:t>
            </a:r>
            <a:r>
              <a:rPr lang="fr-FR" b="1" dirty="0"/>
              <a:t> of the last </a:t>
            </a:r>
            <a:r>
              <a:rPr lang="fr-FR" b="1" dirty="0" err="1"/>
              <a:t>decade</a:t>
            </a:r>
            <a:endParaRPr lang="fr-FR" b="1" dirty="0"/>
          </a:p>
          <a:p>
            <a:pPr marL="285750" indent="-285750">
              <a:buFont typeface="Courier New" panose="02070309020205020404" pitchFamily="49" charset="0"/>
              <a:buChar char="o"/>
            </a:pPr>
            <a:r>
              <a:rPr lang="fr-FR" dirty="0" err="1"/>
              <a:t>Window</a:t>
            </a:r>
            <a:r>
              <a:rPr lang="fr-FR" dirty="0"/>
              <a:t> of Opportunity </a:t>
            </a:r>
            <a:r>
              <a:rPr lang="fr-FR" dirty="0" err="1"/>
              <a:t>will</a:t>
            </a:r>
            <a:r>
              <a:rPr lang="fr-FR" dirty="0"/>
              <a:t> </a:t>
            </a:r>
            <a:r>
              <a:rPr lang="fr-FR" dirty="0" err="1"/>
              <a:t>be</a:t>
            </a:r>
            <a:r>
              <a:rPr lang="fr-FR" dirty="0"/>
              <a:t> </a:t>
            </a:r>
            <a:r>
              <a:rPr lang="fr-FR" dirty="0" err="1"/>
              <a:t>closed</a:t>
            </a:r>
            <a:r>
              <a:rPr lang="fr-FR" dirty="0"/>
              <a:t> for the </a:t>
            </a:r>
            <a:r>
              <a:rPr lang="fr-FR" dirty="0" err="1"/>
              <a:t>Southern</a:t>
            </a:r>
            <a:r>
              <a:rPr lang="fr-FR" dirty="0"/>
              <a:t> Africa in 2040, </a:t>
            </a:r>
            <a:r>
              <a:rPr lang="fr-FR" dirty="0" err="1"/>
              <a:t>between</a:t>
            </a:r>
            <a:r>
              <a:rPr lang="fr-FR" dirty="0"/>
              <a:t> 2055-2060 for the Central Africa and for </a:t>
            </a:r>
            <a:r>
              <a:rPr lang="fr-FR" dirty="0" err="1"/>
              <a:t>Eastern</a:t>
            </a:r>
            <a:r>
              <a:rPr lang="fr-FR" dirty="0"/>
              <a:t> Africa in 2080</a:t>
            </a:r>
          </a:p>
          <a:p>
            <a:pPr marL="285750" indent="-285750">
              <a:buFont typeface="Courier New" panose="02070309020205020404" pitchFamily="49" charset="0"/>
              <a:buChar char="o"/>
            </a:pPr>
            <a:r>
              <a:rPr lang="fr-FR" b="1" dirty="0" err="1">
                <a:effectLst>
                  <a:outerShdw blurRad="38100" dist="38100" dir="2700000" algn="tl">
                    <a:srgbClr val="000000">
                      <a:alpha val="43137"/>
                    </a:srgbClr>
                  </a:outerShdw>
                </a:effectLst>
              </a:rPr>
              <a:t>Window</a:t>
            </a:r>
            <a:r>
              <a:rPr lang="fr-FR" b="1" dirty="0">
                <a:effectLst>
                  <a:outerShdw blurRad="38100" dist="38100" dir="2700000" algn="tl">
                    <a:srgbClr val="000000">
                      <a:alpha val="43137"/>
                    </a:srgbClr>
                  </a:outerShdw>
                </a:effectLst>
              </a:rPr>
              <a:t> </a:t>
            </a:r>
            <a:r>
              <a:rPr lang="fr-FR" b="1" dirty="0" err="1">
                <a:effectLst>
                  <a:outerShdw blurRad="38100" dist="38100" dir="2700000" algn="tl">
                    <a:srgbClr val="000000">
                      <a:alpha val="43137"/>
                    </a:srgbClr>
                  </a:outerShdw>
                </a:effectLst>
              </a:rPr>
              <a:t>will</a:t>
            </a:r>
            <a:r>
              <a:rPr lang="fr-FR" b="1" dirty="0">
                <a:effectLst>
                  <a:outerShdw blurRad="38100" dist="38100" dir="2700000" algn="tl">
                    <a:srgbClr val="000000">
                      <a:alpha val="43137"/>
                    </a:srgbClr>
                  </a:outerShdw>
                </a:effectLst>
              </a:rPr>
              <a:t> not </a:t>
            </a:r>
            <a:r>
              <a:rPr lang="fr-FR" b="1" dirty="0" err="1">
                <a:effectLst>
                  <a:outerShdw blurRad="38100" dist="38100" dir="2700000" algn="tl">
                    <a:srgbClr val="000000">
                      <a:alpha val="43137"/>
                    </a:srgbClr>
                  </a:outerShdw>
                </a:effectLst>
              </a:rPr>
              <a:t>be</a:t>
            </a:r>
            <a:r>
              <a:rPr lang="fr-FR" b="1" dirty="0">
                <a:effectLst>
                  <a:outerShdw blurRad="38100" dist="38100" dir="2700000" algn="tl">
                    <a:srgbClr val="000000">
                      <a:alpha val="43137"/>
                    </a:srgbClr>
                  </a:outerShdw>
                </a:effectLst>
              </a:rPr>
              <a:t> </a:t>
            </a:r>
            <a:r>
              <a:rPr lang="fr-FR" b="1" dirty="0" err="1">
                <a:effectLst>
                  <a:outerShdw blurRad="38100" dist="38100" dir="2700000" algn="tl">
                    <a:srgbClr val="000000">
                      <a:alpha val="43137"/>
                    </a:srgbClr>
                  </a:outerShdw>
                </a:effectLst>
              </a:rPr>
              <a:t>closed</a:t>
            </a:r>
            <a:r>
              <a:rPr lang="fr-FR" b="1" dirty="0">
                <a:effectLst>
                  <a:outerShdw blurRad="38100" dist="38100" dir="2700000" algn="tl">
                    <a:srgbClr val="000000">
                      <a:alpha val="43137"/>
                    </a:srgbClr>
                  </a:outerShdw>
                </a:effectLst>
              </a:rPr>
              <a:t> for Western </a:t>
            </a:r>
            <a:r>
              <a:rPr lang="fr-FR" b="1" dirty="0" err="1">
                <a:effectLst>
                  <a:outerShdw blurRad="38100" dist="38100" dir="2700000" algn="tl">
                    <a:srgbClr val="000000">
                      <a:alpha val="43137"/>
                    </a:srgbClr>
                  </a:outerShdw>
                </a:effectLst>
              </a:rPr>
              <a:t>Africa</a:t>
            </a:r>
            <a:r>
              <a:rPr lang="fr-FR" b="1" dirty="0">
                <a:effectLst>
                  <a:outerShdw blurRad="38100" dist="38100" dir="2700000" algn="tl">
                    <a:srgbClr val="000000">
                      <a:alpha val="43137"/>
                    </a:srgbClr>
                  </a:outerShdw>
                </a:effectLst>
              </a:rPr>
              <a:t> </a:t>
            </a:r>
            <a:r>
              <a:rPr lang="fr-FR" b="1" dirty="0" err="1">
                <a:effectLst>
                  <a:outerShdw blurRad="38100" dist="38100" dir="2700000" algn="tl">
                    <a:srgbClr val="000000">
                      <a:alpha val="43137"/>
                    </a:srgbClr>
                  </a:outerShdw>
                </a:effectLst>
              </a:rPr>
              <a:t>before</a:t>
            </a:r>
            <a:r>
              <a:rPr lang="fr-FR" b="1" dirty="0">
                <a:effectLst>
                  <a:outerShdw blurRad="38100" dist="38100" dir="2700000" algn="tl">
                    <a:srgbClr val="000000">
                      <a:alpha val="43137"/>
                    </a:srgbClr>
                  </a:outerShdw>
                </a:effectLst>
              </a:rPr>
              <a:t> 2100</a:t>
            </a:r>
            <a:endParaRPr lang="en-US" b="1" dirty="0">
              <a:effectLst>
                <a:outerShdw blurRad="38100" dist="38100" dir="2700000" algn="tl">
                  <a:srgbClr val="000000">
                    <a:alpha val="43137"/>
                  </a:srgbClr>
                </a:outerShdw>
              </a:effectLst>
            </a:endParaRPr>
          </a:p>
        </p:txBody>
      </p:sp>
      <p:sp>
        <p:nvSpPr>
          <p:cNvPr id="11" name="TextBox 10">
            <a:extLst>
              <a:ext uri="{FF2B5EF4-FFF2-40B4-BE49-F238E27FC236}">
                <a16:creationId xmlns:a16="http://schemas.microsoft.com/office/drawing/2014/main" id="{625870AF-8BF0-45C8-8F20-952851976457}"/>
              </a:ext>
            </a:extLst>
          </p:cNvPr>
          <p:cNvSpPr txBox="1"/>
          <p:nvPr/>
        </p:nvSpPr>
        <p:spPr>
          <a:xfrm>
            <a:off x="214315" y="6351562"/>
            <a:ext cx="3357561" cy="369332"/>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fr-FR" dirty="0"/>
              <a:t>Source: CREG </a:t>
            </a:r>
            <a:r>
              <a:rPr lang="fr-FR" dirty="0" err="1"/>
              <a:t>estimates</a:t>
            </a:r>
            <a:r>
              <a:rPr lang="fr-FR" dirty="0"/>
              <a:t>, 2020</a:t>
            </a:r>
            <a:endParaRPr lang="en-US" dirty="0"/>
          </a:p>
        </p:txBody>
      </p:sp>
      <p:graphicFrame>
        <p:nvGraphicFramePr>
          <p:cNvPr id="12" name="Chart 11">
            <a:extLst>
              <a:ext uri="{FF2B5EF4-FFF2-40B4-BE49-F238E27FC236}">
                <a16:creationId xmlns:a16="http://schemas.microsoft.com/office/drawing/2014/main" id="{A1C38463-B1B1-4C0B-8E3E-3C4F982B5A23}"/>
              </a:ext>
            </a:extLst>
          </p:cNvPr>
          <p:cNvGraphicFramePr>
            <a:graphicFrameLocks/>
          </p:cNvGraphicFramePr>
          <p:nvPr>
            <p:extLst>
              <p:ext uri="{D42A27DB-BD31-4B8C-83A1-F6EECF244321}">
                <p14:modId xmlns:p14="http://schemas.microsoft.com/office/powerpoint/2010/main" val="3723445710"/>
              </p:ext>
            </p:extLst>
          </p:nvPr>
        </p:nvGraphicFramePr>
        <p:xfrm>
          <a:off x="210299" y="513569"/>
          <a:ext cx="5276099" cy="279919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3" name="Chart 12">
            <a:extLst>
              <a:ext uri="{FF2B5EF4-FFF2-40B4-BE49-F238E27FC236}">
                <a16:creationId xmlns:a16="http://schemas.microsoft.com/office/drawing/2014/main" id="{B452B456-D54A-4320-ACB1-B421E6E39F4A}"/>
              </a:ext>
            </a:extLst>
          </p:cNvPr>
          <p:cNvGraphicFramePr>
            <a:graphicFrameLocks/>
          </p:cNvGraphicFramePr>
          <p:nvPr>
            <p:extLst>
              <p:ext uri="{D42A27DB-BD31-4B8C-83A1-F6EECF244321}">
                <p14:modId xmlns:p14="http://schemas.microsoft.com/office/powerpoint/2010/main" val="87930635"/>
              </p:ext>
            </p:extLst>
          </p:nvPr>
        </p:nvGraphicFramePr>
        <p:xfrm>
          <a:off x="214315" y="3361902"/>
          <a:ext cx="5276099" cy="298966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059346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ângulo arredondado 8">
            <a:extLst>
              <a:ext uri="{FF2B5EF4-FFF2-40B4-BE49-F238E27FC236}">
                <a16:creationId xmlns:a16="http://schemas.microsoft.com/office/drawing/2014/main" id="{A47A88A1-E46C-4C47-AF12-921E207CE608}"/>
              </a:ext>
            </a:extLst>
          </p:cNvPr>
          <p:cNvSpPr/>
          <p:nvPr/>
        </p:nvSpPr>
        <p:spPr>
          <a:xfrm>
            <a:off x="399924" y="289797"/>
            <a:ext cx="8344152" cy="612934"/>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lgn="ctr"/>
            <a:r>
              <a:rPr lang="fr-FR" sz="2400" b="1" dirty="0">
                <a:latin typeface="Lato(headings)"/>
              </a:rPr>
              <a:t>COST OF INACTION</a:t>
            </a:r>
          </a:p>
        </p:txBody>
      </p:sp>
      <p:sp>
        <p:nvSpPr>
          <p:cNvPr id="4" name="TextBox 3">
            <a:extLst>
              <a:ext uri="{FF2B5EF4-FFF2-40B4-BE49-F238E27FC236}">
                <a16:creationId xmlns:a16="http://schemas.microsoft.com/office/drawing/2014/main" id="{4BDB7A30-6185-4898-8EF2-284958552ECB}"/>
              </a:ext>
            </a:extLst>
          </p:cNvPr>
          <p:cNvSpPr txBox="1"/>
          <p:nvPr/>
        </p:nvSpPr>
        <p:spPr>
          <a:xfrm>
            <a:off x="281353" y="1460229"/>
            <a:ext cx="8462723" cy="4278094"/>
          </a:xfrm>
          <a:prstGeom prst="rect">
            <a:avLst/>
          </a:prstGeom>
          <a:noFill/>
        </p:spPr>
        <p:txBody>
          <a:bodyPr wrap="square" rtlCol="0">
            <a:spAutoFit/>
          </a:bodyPr>
          <a:lstStyle/>
          <a:p>
            <a:pPr marL="285750" indent="-285750" algn="just">
              <a:buFont typeface="Courier New" panose="02070309020205020404" pitchFamily="49" charset="0"/>
              <a:buChar char="o"/>
            </a:pPr>
            <a:r>
              <a:rPr lang="fr-FR" sz="2400" dirty="0"/>
              <a:t>The </a:t>
            </a:r>
            <a:r>
              <a:rPr lang="fr-FR" sz="2400" dirty="0" err="1"/>
              <a:t>health</a:t>
            </a:r>
            <a:r>
              <a:rPr lang="fr-FR" sz="2400" dirty="0"/>
              <a:t> </a:t>
            </a:r>
            <a:r>
              <a:rPr lang="fr-FR" sz="2400" dirty="0" err="1"/>
              <a:t>crisis</a:t>
            </a:r>
            <a:r>
              <a:rPr lang="fr-FR" sz="2400" dirty="0"/>
              <a:t> </a:t>
            </a:r>
            <a:r>
              <a:rPr lang="fr-FR" sz="2400" dirty="0" err="1"/>
              <a:t>could</a:t>
            </a:r>
            <a:r>
              <a:rPr lang="fr-FR" sz="2400" dirty="0"/>
              <a:t> </a:t>
            </a:r>
            <a:r>
              <a:rPr lang="fr-FR" sz="2400" dirty="0" err="1"/>
              <a:t>become</a:t>
            </a:r>
            <a:r>
              <a:rPr lang="fr-FR" sz="2400" dirty="0"/>
              <a:t> a structural </a:t>
            </a:r>
            <a:r>
              <a:rPr lang="fr-FR" sz="2400" dirty="0" err="1"/>
              <a:t>crisis</a:t>
            </a:r>
            <a:r>
              <a:rPr lang="fr-FR" sz="2400" dirty="0"/>
              <a:t> </a:t>
            </a:r>
            <a:r>
              <a:rPr lang="fr-FR" sz="2400" dirty="0" err="1"/>
              <a:t>with</a:t>
            </a:r>
            <a:r>
              <a:rPr lang="fr-FR" sz="2400" dirty="0"/>
              <a:t> a </a:t>
            </a:r>
            <a:r>
              <a:rPr lang="fr-FR" sz="2400" dirty="0" err="1"/>
              <a:t>loss</a:t>
            </a:r>
            <a:r>
              <a:rPr lang="fr-FR" sz="2400" dirty="0"/>
              <a:t> of </a:t>
            </a:r>
            <a:r>
              <a:rPr lang="fr-FR" sz="2400" dirty="0" err="1"/>
              <a:t>productivity</a:t>
            </a:r>
            <a:r>
              <a:rPr lang="fr-FR" sz="2400" dirty="0"/>
              <a:t> and </a:t>
            </a:r>
            <a:r>
              <a:rPr lang="fr-FR" sz="2400" dirty="0" err="1"/>
              <a:t>could</a:t>
            </a:r>
            <a:r>
              <a:rPr lang="fr-FR" sz="2400" dirty="0"/>
              <a:t> </a:t>
            </a:r>
            <a:r>
              <a:rPr lang="fr-FR" sz="2400" dirty="0" err="1"/>
              <a:t>harm</a:t>
            </a:r>
            <a:r>
              <a:rPr lang="fr-FR" sz="2400" dirty="0"/>
              <a:t> </a:t>
            </a:r>
            <a:r>
              <a:rPr lang="fr-FR" sz="2400" dirty="0" err="1"/>
              <a:t>youth</a:t>
            </a:r>
            <a:r>
              <a:rPr lang="fr-FR" sz="2400" dirty="0"/>
              <a:t> </a:t>
            </a:r>
            <a:r>
              <a:rPr lang="fr-FR" sz="2400" dirty="0" err="1"/>
              <a:t>economic</a:t>
            </a:r>
            <a:r>
              <a:rPr lang="fr-FR" sz="2400" dirty="0"/>
              <a:t> </a:t>
            </a:r>
            <a:r>
              <a:rPr lang="fr-FR" sz="2400" dirty="0" err="1"/>
              <a:t>potentials</a:t>
            </a:r>
            <a:endParaRPr lang="fr-FR" sz="2400" dirty="0"/>
          </a:p>
          <a:p>
            <a:pPr marL="285750" indent="-285750" algn="just">
              <a:buFont typeface="Courier New" panose="02070309020205020404" pitchFamily="49" charset="0"/>
              <a:buChar char="o"/>
            </a:pPr>
            <a:endParaRPr lang="fr-FR" sz="2000" dirty="0"/>
          </a:p>
          <a:p>
            <a:pPr marL="285750" indent="-285750" algn="just">
              <a:buFont typeface="Courier New" panose="02070309020205020404" pitchFamily="49" charset="0"/>
              <a:buChar char="o"/>
            </a:pPr>
            <a:r>
              <a:rPr lang="fr-FR" sz="2400" dirty="0"/>
              <a:t>The COVID19 </a:t>
            </a:r>
            <a:r>
              <a:rPr lang="fr-FR" sz="2400" dirty="0" err="1"/>
              <a:t>could</a:t>
            </a:r>
            <a:r>
              <a:rPr lang="fr-FR" sz="2400" dirty="0"/>
              <a:t> cause a </a:t>
            </a:r>
            <a:r>
              <a:rPr lang="fr-FR" sz="2400" dirty="0" err="1"/>
              <a:t>loss</a:t>
            </a:r>
            <a:r>
              <a:rPr lang="fr-FR" sz="2400" dirty="0"/>
              <a:t> of 1% to 2% of SR.  In normal situations, 5 </a:t>
            </a:r>
            <a:r>
              <a:rPr lang="fr-FR" sz="2400" dirty="0" err="1"/>
              <a:t>years</a:t>
            </a:r>
            <a:r>
              <a:rPr lang="fr-FR" sz="2400" dirty="0"/>
              <a:t> are </a:t>
            </a:r>
            <a:r>
              <a:rPr lang="fr-FR" sz="2400" dirty="0" err="1"/>
              <a:t>required</a:t>
            </a:r>
            <a:r>
              <a:rPr lang="fr-FR" sz="2400" dirty="0"/>
              <a:t> to </a:t>
            </a:r>
            <a:r>
              <a:rPr lang="fr-FR" sz="2400" dirty="0" err="1"/>
              <a:t>get</a:t>
            </a:r>
            <a:r>
              <a:rPr lang="fr-FR" sz="2400" dirty="0"/>
              <a:t> at 1% of Support ratio (SR). </a:t>
            </a:r>
          </a:p>
          <a:p>
            <a:pPr marL="285750" indent="-285750" algn="just">
              <a:buFont typeface="Courier New" panose="02070309020205020404" pitchFamily="49" charset="0"/>
              <a:buChar char="o"/>
            </a:pPr>
            <a:endParaRPr lang="fr-FR" sz="2000" dirty="0"/>
          </a:p>
          <a:p>
            <a:pPr marL="285750" indent="-285750" algn="just">
              <a:buFont typeface="Courier New" panose="02070309020205020404" pitchFamily="49" charset="0"/>
              <a:buChar char="o"/>
            </a:pPr>
            <a:r>
              <a:rPr lang="fr-FR" sz="2400" dirty="0"/>
              <a:t>Need to </a:t>
            </a:r>
            <a:r>
              <a:rPr lang="fr-FR" sz="2400" dirty="0" err="1"/>
              <a:t>provide</a:t>
            </a:r>
            <a:r>
              <a:rPr lang="fr-FR" sz="2400" dirty="0"/>
              <a:t> </a:t>
            </a:r>
            <a:r>
              <a:rPr lang="fr-FR" sz="2400" dirty="0" err="1"/>
              <a:t>employment</a:t>
            </a:r>
            <a:r>
              <a:rPr lang="fr-FR" sz="2400" dirty="0"/>
              <a:t> </a:t>
            </a:r>
            <a:r>
              <a:rPr lang="fr-FR" sz="2400" dirty="0" err="1"/>
              <a:t>opportunities</a:t>
            </a:r>
            <a:r>
              <a:rPr lang="fr-FR" sz="2400" dirty="0"/>
              <a:t> to </a:t>
            </a:r>
            <a:r>
              <a:rPr lang="fr-FR" sz="2400" dirty="0" err="1"/>
              <a:t>youth</a:t>
            </a:r>
            <a:r>
              <a:rPr lang="fr-FR" sz="2400" dirty="0"/>
              <a:t> not </a:t>
            </a:r>
            <a:r>
              <a:rPr lang="fr-FR" sz="2400" dirty="0" err="1"/>
              <a:t>only</a:t>
            </a:r>
            <a:r>
              <a:rPr lang="fr-FR" sz="2400" dirty="0"/>
              <a:t> to </a:t>
            </a:r>
            <a:r>
              <a:rPr lang="fr-FR" sz="2400" dirty="0" err="1"/>
              <a:t>benefit</a:t>
            </a:r>
            <a:r>
              <a:rPr lang="fr-FR" sz="2400" dirty="0"/>
              <a:t> </a:t>
            </a:r>
            <a:r>
              <a:rPr lang="fr-FR" sz="2400" dirty="0" err="1"/>
              <a:t>from</a:t>
            </a:r>
            <a:r>
              <a:rPr lang="fr-FR" sz="2400" dirty="0"/>
              <a:t> </a:t>
            </a:r>
            <a:r>
              <a:rPr lang="fr-FR" sz="2400" dirty="0" err="1"/>
              <a:t>their</a:t>
            </a:r>
            <a:r>
              <a:rPr lang="fr-FR" sz="2400" dirty="0"/>
              <a:t> </a:t>
            </a:r>
            <a:r>
              <a:rPr lang="fr-FR" sz="2400" dirty="0" err="1"/>
              <a:t>potentials</a:t>
            </a:r>
            <a:r>
              <a:rPr lang="fr-FR" sz="2400" dirty="0"/>
              <a:t> but </a:t>
            </a:r>
            <a:r>
              <a:rPr lang="fr-FR" sz="2400" dirty="0" err="1"/>
              <a:t>also</a:t>
            </a:r>
            <a:r>
              <a:rPr lang="fr-FR" sz="2400" dirty="0"/>
              <a:t> to </a:t>
            </a:r>
            <a:r>
              <a:rPr lang="fr-FR" sz="2400" b="1" dirty="0" err="1"/>
              <a:t>avoid</a:t>
            </a:r>
            <a:r>
              <a:rPr lang="fr-FR" sz="2400" b="1" dirty="0"/>
              <a:t> a </a:t>
            </a:r>
            <a:r>
              <a:rPr lang="fr-FR" sz="2400" b="1" dirty="0" err="1"/>
              <a:t>crisis</a:t>
            </a:r>
            <a:r>
              <a:rPr lang="fr-FR" sz="2400" b="1" dirty="0"/>
              <a:t> </a:t>
            </a:r>
            <a:r>
              <a:rPr lang="fr-FR" sz="2400" b="1" dirty="0" err="1"/>
              <a:t>similar</a:t>
            </a:r>
            <a:r>
              <a:rPr lang="fr-FR" sz="2400" b="1" dirty="0"/>
              <a:t> to the Arab </a:t>
            </a:r>
            <a:r>
              <a:rPr lang="fr-FR" sz="2400" b="1" dirty="0" err="1"/>
              <a:t>spring</a:t>
            </a:r>
            <a:r>
              <a:rPr lang="fr-FR" sz="2400" b="1" dirty="0"/>
              <a:t> in </a:t>
            </a:r>
            <a:r>
              <a:rPr lang="fr-FR" sz="2400" b="1" dirty="0" err="1"/>
              <a:t>other</a:t>
            </a:r>
            <a:r>
              <a:rPr lang="fr-FR" sz="2400" b="1" dirty="0"/>
              <a:t> </a:t>
            </a:r>
            <a:r>
              <a:rPr lang="fr-FR" sz="2400" b="1" dirty="0" err="1"/>
              <a:t>regions</a:t>
            </a:r>
            <a:r>
              <a:rPr lang="fr-FR" sz="2400" dirty="0"/>
              <a:t>: </a:t>
            </a:r>
            <a:r>
              <a:rPr lang="fr-FR" sz="2400" dirty="0" err="1"/>
              <a:t>probably</a:t>
            </a:r>
            <a:r>
              <a:rPr lang="fr-FR" sz="2400" dirty="0"/>
              <a:t> </a:t>
            </a:r>
            <a:r>
              <a:rPr lang="fr-FR" sz="2400" dirty="0" err="1"/>
              <a:t>around</a:t>
            </a:r>
            <a:r>
              <a:rPr lang="fr-FR" sz="2400" dirty="0"/>
              <a:t> 2040 for </a:t>
            </a:r>
            <a:r>
              <a:rPr lang="fr-FR" sz="2400" dirty="0" err="1"/>
              <a:t>Southern</a:t>
            </a:r>
            <a:r>
              <a:rPr lang="fr-FR" sz="2400" dirty="0"/>
              <a:t> Africa, 2060 for Middle Africa, 2080 for </a:t>
            </a:r>
            <a:r>
              <a:rPr lang="fr-FR" sz="2400" dirty="0" err="1"/>
              <a:t>Eastern</a:t>
            </a:r>
            <a:r>
              <a:rPr lang="fr-FR" sz="2400" dirty="0"/>
              <a:t> Africa.</a:t>
            </a:r>
          </a:p>
          <a:p>
            <a:pPr algn="just"/>
            <a:endParaRPr lang="fr-FR" sz="1600" dirty="0"/>
          </a:p>
        </p:txBody>
      </p:sp>
    </p:spTree>
    <p:extLst>
      <p:ext uri="{BB962C8B-B14F-4D97-AF65-F5344CB8AC3E}">
        <p14:creationId xmlns:p14="http://schemas.microsoft.com/office/powerpoint/2010/main" val="35963559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38400" y="1698171"/>
            <a:ext cx="4429543" cy="4478792"/>
          </a:xfrm>
        </p:spPr>
        <p:txBody>
          <a:bodyPr>
            <a:normAutofit fontScale="92500" lnSpcReduction="10000"/>
          </a:bodyPr>
          <a:lstStyle/>
          <a:p>
            <a:pPr marL="342900" indent="-342900">
              <a:buFont typeface="Wingdings" panose="05000000000000000000" pitchFamily="2" charset="2"/>
              <a:buChar char="v"/>
            </a:pPr>
            <a:r>
              <a:rPr lang="en-GB" dirty="0"/>
              <a:t>Tracking socioeconomic effects of covid-19 is not disaggregated by sex, neither does it take youth into consideration; </a:t>
            </a:r>
          </a:p>
          <a:p>
            <a:endParaRPr lang="en-GB" dirty="0"/>
          </a:p>
          <a:p>
            <a:pPr marL="342900" indent="-342900">
              <a:buFont typeface="Wingdings" panose="05000000000000000000" pitchFamily="2" charset="2"/>
              <a:buChar char="v"/>
            </a:pPr>
            <a:r>
              <a:rPr lang="en-GB" dirty="0"/>
              <a:t>Handling of the pandemic is gender blind; </a:t>
            </a:r>
          </a:p>
          <a:p>
            <a:pPr marL="342900" indent="-342900">
              <a:buFont typeface="Wingdings" panose="05000000000000000000" pitchFamily="2" charset="2"/>
              <a:buChar char="v"/>
            </a:pPr>
            <a:endParaRPr lang="en-GB" dirty="0"/>
          </a:p>
          <a:p>
            <a:pPr marL="342900" indent="-342900">
              <a:buFont typeface="Wingdings" panose="05000000000000000000" pitchFamily="2" charset="2"/>
              <a:buChar char="v"/>
            </a:pPr>
            <a:r>
              <a:rPr lang="en-GB" dirty="0"/>
              <a:t>Draw lessons from Ebola when women suffered setbacks</a:t>
            </a:r>
          </a:p>
        </p:txBody>
      </p:sp>
      <p:sp>
        <p:nvSpPr>
          <p:cNvPr id="3" name="Text Placeholder 2"/>
          <p:cNvSpPr>
            <a:spLocks noGrp="1"/>
          </p:cNvSpPr>
          <p:nvPr>
            <p:ph type="body" idx="4294967295"/>
          </p:nvPr>
        </p:nvSpPr>
        <p:spPr>
          <a:xfrm>
            <a:off x="149290" y="1147909"/>
            <a:ext cx="3868738" cy="823912"/>
          </a:xfrm>
        </p:spPr>
        <p:txBody>
          <a:bodyPr>
            <a:normAutofit lnSpcReduction="10000"/>
          </a:bodyPr>
          <a:lstStyle/>
          <a:p>
            <a:r>
              <a:rPr lang="en-GB" dirty="0"/>
              <a:t>Observations			</a:t>
            </a:r>
          </a:p>
        </p:txBody>
      </p:sp>
      <p:sp>
        <p:nvSpPr>
          <p:cNvPr id="5" name="Text Placeholder 4"/>
          <p:cNvSpPr>
            <a:spLocks noGrp="1"/>
          </p:cNvSpPr>
          <p:nvPr>
            <p:ph type="body" sz="quarter" idx="4294967295"/>
          </p:nvPr>
        </p:nvSpPr>
        <p:spPr>
          <a:xfrm>
            <a:off x="5022949" y="1094938"/>
            <a:ext cx="3887787" cy="823912"/>
          </a:xfrm>
        </p:spPr>
        <p:txBody>
          <a:bodyPr/>
          <a:lstStyle/>
          <a:p>
            <a:r>
              <a:rPr lang="en-GB" dirty="0"/>
              <a:t>Some Mitigations</a:t>
            </a:r>
          </a:p>
        </p:txBody>
      </p:sp>
      <p:sp>
        <p:nvSpPr>
          <p:cNvPr id="8" name="Rectangle : avec coins arrondis en diagonale 4">
            <a:extLst/>
          </p:cNvPr>
          <p:cNvSpPr>
            <a:spLocks noGrp="1"/>
          </p:cNvSpPr>
          <p:nvPr>
            <p:ph type="title" idx="4294967295"/>
          </p:nvPr>
        </p:nvSpPr>
        <p:spPr>
          <a:xfrm>
            <a:off x="338399" y="118496"/>
            <a:ext cx="8479029" cy="805235"/>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700" dirty="0">
                <a:solidFill>
                  <a:schemeClr val="bg1"/>
                </a:solidFill>
              </a:rPr>
              <a:t>Observations, Mitigations</a:t>
            </a:r>
            <a:endParaRPr lang="fr-FR" sz="2700" b="1" dirty="0"/>
          </a:p>
        </p:txBody>
      </p:sp>
      <p:sp>
        <p:nvSpPr>
          <p:cNvPr id="4" name="Content Placeholder 3"/>
          <p:cNvSpPr>
            <a:spLocks noGrp="1"/>
          </p:cNvSpPr>
          <p:nvPr>
            <p:ph sz="quarter" idx="4294967295"/>
          </p:nvPr>
        </p:nvSpPr>
        <p:spPr>
          <a:xfrm>
            <a:off x="4767944" y="1698171"/>
            <a:ext cx="4142792" cy="4491492"/>
          </a:xfrm>
        </p:spPr>
        <p:txBody>
          <a:bodyPr>
            <a:normAutofit fontScale="62500" lnSpcReduction="20000"/>
          </a:bodyPr>
          <a:lstStyle/>
          <a:p>
            <a:pPr marL="457200" indent="-457200" algn="just"/>
            <a:r>
              <a:rPr lang="en-US" dirty="0"/>
              <a:t>Support firms (tax measures, financing partial unemployed workers, guaranteed loans and special lines of credit etc.)</a:t>
            </a:r>
          </a:p>
          <a:p>
            <a:pPr algn="just"/>
            <a:endParaRPr lang="en-US" sz="900" dirty="0"/>
          </a:p>
          <a:p>
            <a:pPr marL="457200" indent="-457200" algn="just"/>
            <a:r>
              <a:rPr lang="en-US" dirty="0"/>
              <a:t>Support workers and vulnerable populations through targeted policies and wide social protection measures (cash transfers, food aid, unemployment benefits and paid sick leave protection, food access etc.).  </a:t>
            </a:r>
          </a:p>
          <a:p>
            <a:pPr algn="just"/>
            <a:endParaRPr lang="en-US" sz="600" dirty="0"/>
          </a:p>
          <a:p>
            <a:pPr marL="342900" indent="-342900" algn="just"/>
            <a:r>
              <a:rPr lang="en-US" dirty="0"/>
              <a:t>Minimize disruptions to supply chains; </a:t>
            </a:r>
          </a:p>
          <a:p>
            <a:pPr marL="342900" indent="-342900" algn="just"/>
            <a:r>
              <a:rPr lang="en-US" dirty="0"/>
              <a:t>Encourage the use of technology for financial transactions</a:t>
            </a:r>
          </a:p>
          <a:p>
            <a:pPr marL="342900" indent="-342900" algn="just"/>
            <a:r>
              <a:rPr lang="en-US" dirty="0"/>
              <a:t>Support the vulnerable through social protection measures including food aid</a:t>
            </a:r>
          </a:p>
          <a:p>
            <a:endParaRPr lang="en-GB" dirty="0"/>
          </a:p>
        </p:txBody>
      </p:sp>
    </p:spTree>
    <p:extLst>
      <p:ext uri="{BB962C8B-B14F-4D97-AF65-F5344CB8AC3E}">
        <p14:creationId xmlns:p14="http://schemas.microsoft.com/office/powerpoint/2010/main" val="35039074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7D7BC15-E0E0-4E9C-BCA0-5BF9C8BF5A9E}"/>
              </a:ext>
            </a:extLst>
          </p:cNvPr>
          <p:cNvSpPr/>
          <p:nvPr/>
        </p:nvSpPr>
        <p:spPr>
          <a:xfrm>
            <a:off x="126609" y="1192991"/>
            <a:ext cx="8862646" cy="5816977"/>
          </a:xfrm>
          <a:prstGeom prst="rect">
            <a:avLst/>
          </a:prstGeom>
        </p:spPr>
        <p:txBody>
          <a:bodyPr wrap="square">
            <a:spAutoFit/>
          </a:bodyPr>
          <a:lstStyle/>
          <a:p>
            <a:pPr marL="342900" indent="-342900" algn="just">
              <a:buFont typeface="Wingdings" panose="05000000000000000000" pitchFamily="2" charset="2"/>
              <a:buChar char="q"/>
            </a:pPr>
            <a:r>
              <a:rPr lang="en-US" dirty="0"/>
              <a:t>Africa’s young people are  pivotal to its growth and sustainable development.</a:t>
            </a:r>
          </a:p>
          <a:p>
            <a:pPr marL="800100" lvl="1" indent="-342900" algn="just">
              <a:buFont typeface="Arial" panose="020B0604020202020204" pitchFamily="34" charset="0"/>
              <a:buChar char="•"/>
            </a:pPr>
            <a:r>
              <a:rPr lang="en-US" sz="1600" dirty="0"/>
              <a:t>The potential GDP gain is  $78 billion/year, if Youth from 15 to the start year of surplus, who are NEET are provided jobs that allow them to just cover their deficit:</a:t>
            </a:r>
          </a:p>
          <a:p>
            <a:pPr marL="342900" indent="-342900" algn="just">
              <a:lnSpc>
                <a:spcPct val="50000"/>
              </a:lnSpc>
              <a:buFont typeface="Wingdings" panose="05000000000000000000" pitchFamily="2" charset="2"/>
              <a:buChar char="v"/>
            </a:pPr>
            <a:endParaRPr lang="en-US" sz="2000" dirty="0"/>
          </a:p>
          <a:p>
            <a:pPr marL="342900" indent="-342900" algn="just">
              <a:buFont typeface="Wingdings" panose="05000000000000000000" pitchFamily="2" charset="2"/>
              <a:buChar char="q"/>
            </a:pPr>
            <a:r>
              <a:rPr lang="en-US" dirty="0"/>
              <a:t>To fully exploit the potential demographic dividend, Governments need not only to maintain their current level of services, but also to increase per capita investments in health, education, infrastructure and in the future of work </a:t>
            </a:r>
          </a:p>
          <a:p>
            <a:pPr marL="342900" indent="-342900" algn="just">
              <a:buFont typeface="Wingdings" panose="05000000000000000000" pitchFamily="2" charset="2"/>
              <a:buChar char="v"/>
            </a:pPr>
            <a:endParaRPr lang="en-US" sz="2000" dirty="0"/>
          </a:p>
          <a:p>
            <a:pPr marL="342900" indent="-342900" algn="just">
              <a:buFont typeface="Wingdings" panose="05000000000000000000" pitchFamily="2" charset="2"/>
              <a:buChar char="q"/>
            </a:pPr>
            <a:r>
              <a:rPr lang="en-US" dirty="0"/>
              <a:t>Unfortunately, COVID-19 threatens to undermine gains in efforts made to integrate youth into Africa’s productive </a:t>
            </a:r>
            <a:r>
              <a:rPr lang="en-US" dirty="0" err="1"/>
              <a:t>labour</a:t>
            </a:r>
            <a:r>
              <a:rPr lang="en-US" dirty="0"/>
              <a:t> force with implications for the SDGs Agenda 2030 and Agenda 2063</a:t>
            </a:r>
          </a:p>
          <a:p>
            <a:pPr marL="800100" lvl="1" indent="-342900" algn="just">
              <a:buFont typeface="Arial" panose="020B0604020202020204" pitchFamily="34" charset="0"/>
              <a:buChar char="•"/>
            </a:pPr>
            <a:r>
              <a:rPr lang="en-US" sz="1600" dirty="0"/>
              <a:t>The burden of mortality falls on the older population but the socioeconomic impacts are felt by the younger population</a:t>
            </a:r>
          </a:p>
          <a:p>
            <a:pPr marL="800100" lvl="1" indent="-342900" algn="just">
              <a:buFont typeface="Arial" panose="020B0604020202020204" pitchFamily="34" charset="0"/>
              <a:buChar char="•"/>
            </a:pPr>
            <a:r>
              <a:rPr lang="en-US" sz="1600" dirty="0"/>
              <a:t>Women and other vulnerable groups  (people living with disability, HIV, etc.) need to be prioritized for interventions </a:t>
            </a:r>
          </a:p>
          <a:p>
            <a:pPr lvl="1" algn="just"/>
            <a:endParaRPr lang="en-US" sz="1600" dirty="0"/>
          </a:p>
          <a:p>
            <a:pPr marL="342900" indent="-342900" algn="just">
              <a:buFont typeface="Wingdings" panose="05000000000000000000" pitchFamily="2" charset="2"/>
              <a:buChar char="q"/>
            </a:pPr>
            <a:r>
              <a:rPr lang="en-GB" dirty="0"/>
              <a:t>The voices, and contribution of African Youth are critical in shaping the narrative for building back better Africa’s economic and social fabrics</a:t>
            </a:r>
          </a:p>
          <a:p>
            <a:pPr marL="342900" indent="-342900" algn="just">
              <a:buFont typeface="Wingdings" panose="05000000000000000000" pitchFamily="2" charset="2"/>
              <a:buChar char="v"/>
            </a:pPr>
            <a:endParaRPr lang="en-GB" dirty="0"/>
          </a:p>
          <a:p>
            <a:pPr marL="342900" indent="-342900" algn="just">
              <a:buFont typeface="Wingdings" panose="05000000000000000000" pitchFamily="2" charset="2"/>
              <a:buChar char="q"/>
            </a:pPr>
            <a:r>
              <a:rPr lang="en-GB" dirty="0"/>
              <a:t>Fostering of innovation, entrepreneurship and technology to transform challenges of COVID-19 into opportunities is therefore key for dialogue</a:t>
            </a:r>
          </a:p>
        </p:txBody>
      </p:sp>
      <p:sp>
        <p:nvSpPr>
          <p:cNvPr id="6" name="Rectangle : avec coins arrondis en diagonale 5">
            <a:extLst>
              <a:ext uri="{FF2B5EF4-FFF2-40B4-BE49-F238E27FC236}">
                <a16:creationId xmlns:a16="http://schemas.microsoft.com/office/drawing/2014/main" id="{7AB7A3CE-269E-4264-8715-65B216F03690}"/>
              </a:ext>
            </a:extLst>
          </p:cNvPr>
          <p:cNvSpPr/>
          <p:nvPr/>
        </p:nvSpPr>
        <p:spPr>
          <a:xfrm>
            <a:off x="279918" y="202788"/>
            <a:ext cx="8415649" cy="669409"/>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gn="ctr">
              <a:buFont typeface="Wingdings" panose="05000000000000000000" pitchFamily="2" charset="2"/>
              <a:buChar char="q"/>
            </a:pPr>
            <a:r>
              <a:rPr lang="en-US" sz="3000" dirty="0">
                <a:solidFill>
                  <a:schemeClr val="bg1"/>
                </a:solidFill>
              </a:rPr>
              <a:t>Opportunities and Conclusions</a:t>
            </a:r>
            <a:endParaRPr lang="fr-FR" sz="1350" dirty="0"/>
          </a:p>
        </p:txBody>
      </p:sp>
    </p:spTree>
    <p:extLst>
      <p:ext uri="{BB962C8B-B14F-4D97-AF65-F5344CB8AC3E}">
        <p14:creationId xmlns:p14="http://schemas.microsoft.com/office/powerpoint/2010/main" val="1493418065"/>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a:extLst>
              <a:ext uri="{FF2B5EF4-FFF2-40B4-BE49-F238E27FC236}">
                <a16:creationId xmlns:a16="http://schemas.microsoft.com/office/drawing/2014/main" id="{576E76DD-03E3-9B40-BB4C-70018833582E}"/>
              </a:ext>
            </a:extLst>
          </p:cNvPr>
          <p:cNvSpPr>
            <a:spLocks/>
          </p:cNvSpPr>
          <p:nvPr/>
        </p:nvSpPr>
        <p:spPr bwMode="auto">
          <a:xfrm>
            <a:off x="2360612" y="3082636"/>
            <a:ext cx="4422775" cy="692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buChar char="•"/>
              <a:defRPr sz="3200">
                <a:solidFill>
                  <a:srgbClr val="000000"/>
                </a:solidFill>
                <a:latin typeface="Calibri" panose="020F0502020204030204" pitchFamily="34" charset="0"/>
                <a:ea typeface="MS PGothic" panose="020B0600070205080204" pitchFamily="34" charset="-128"/>
                <a:cs typeface="Calibri" panose="020F0502020204030204" pitchFamily="34" charset="0"/>
                <a:sym typeface="Calibri" panose="020F0502020204030204" pitchFamily="34" charset="0"/>
              </a:defRPr>
            </a:lvl1pPr>
            <a:lvl2pPr marL="742950" indent="-285750">
              <a:buChar char="–"/>
              <a:defRPr sz="28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2pPr>
            <a:lvl3pPr marL="1143000" indent="-228600">
              <a:buChar char="•"/>
              <a:defRPr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3pPr>
            <a:lvl4pPr marL="1600200" indent="-228600">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4pPr>
            <a:lvl5pPr marL="2057400" indent="-228600">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9pPr>
          </a:lstStyle>
          <a:p>
            <a:pPr algn="ctr" eaLnBrk="1">
              <a:buFontTx/>
              <a:buNone/>
            </a:pPr>
            <a:r>
              <a:rPr lang="en-US" altLang="en-US" sz="5500" b="1" dirty="0">
                <a:solidFill>
                  <a:schemeClr val="tx1"/>
                </a:solidFill>
                <a:latin typeface="Lato" panose="020F0502020204030203" pitchFamily="34" charset="77"/>
                <a:sym typeface="Lato" panose="020F0502020204030203" pitchFamily="34" charset="77"/>
              </a:rPr>
              <a:t>THANK YOU!</a:t>
            </a:r>
          </a:p>
        </p:txBody>
      </p:sp>
    </p:spTree>
    <p:extLst>
      <p:ext uri="{BB962C8B-B14F-4D97-AF65-F5344CB8AC3E}">
        <p14:creationId xmlns:p14="http://schemas.microsoft.com/office/powerpoint/2010/main" val="424695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ângulo arredondado 8">
            <a:extLst>
              <a:ext uri="{FF2B5EF4-FFF2-40B4-BE49-F238E27FC236}">
                <a16:creationId xmlns:a16="http://schemas.microsoft.com/office/drawing/2014/main" id="{443265F4-C211-0040-94B5-C85919DD8C06}"/>
              </a:ext>
            </a:extLst>
          </p:cNvPr>
          <p:cNvSpPr/>
          <p:nvPr/>
        </p:nvSpPr>
        <p:spPr>
          <a:xfrm>
            <a:off x="0" y="92638"/>
            <a:ext cx="9144000" cy="544830"/>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r>
              <a:rPr lang="en-US" altLang="en-US" sz="2000" dirty="0">
                <a:solidFill>
                  <a:srgbClr val="FFFFFF"/>
                </a:solidFill>
                <a:latin typeface="Arial" panose="020B0604020202020204" pitchFamily="34" charset="0"/>
                <a:cs typeface="Arial" panose="020B0604020202020204" pitchFamily="34" charset="0"/>
                <a:sym typeface="Lato" pitchFamily="34" charset="0"/>
              </a:rPr>
              <a:t>COVID-19: a health pandemic with major socio-economic impacts</a:t>
            </a:r>
            <a:endParaRPr lang="en-GB" sz="2000" b="1" i="0" dirty="0">
              <a:latin typeface="Century Gothic" panose="020B0502020202020204" pitchFamily="34" charset="0"/>
            </a:endParaRPr>
          </a:p>
        </p:txBody>
      </p:sp>
      <p:sp>
        <p:nvSpPr>
          <p:cNvPr id="6" name="TextBox 5">
            <a:extLst>
              <a:ext uri="{FF2B5EF4-FFF2-40B4-BE49-F238E27FC236}">
                <a16:creationId xmlns:a16="http://schemas.microsoft.com/office/drawing/2014/main" id="{D43EFF03-5413-D942-896F-A59227AAB2E3}"/>
              </a:ext>
            </a:extLst>
          </p:cNvPr>
          <p:cNvSpPr txBox="1"/>
          <p:nvPr/>
        </p:nvSpPr>
        <p:spPr>
          <a:xfrm>
            <a:off x="539552" y="836713"/>
            <a:ext cx="8280920" cy="2600712"/>
          </a:xfrm>
          <a:prstGeom prst="rect">
            <a:avLst/>
          </a:prstGeom>
          <a:noFill/>
        </p:spPr>
        <p:txBody>
          <a:bodyPr wrap="square" rtlCol="0">
            <a:spAutoFit/>
          </a:bodyPr>
          <a:lstStyle/>
          <a:p>
            <a:pPr marL="285750" indent="-285750">
              <a:buFont typeface="Wingdings" pitchFamily="2" charset="2"/>
              <a:buChar char="q"/>
            </a:pPr>
            <a:r>
              <a:rPr lang="en-US" sz="1600" dirty="0">
                <a:latin typeface="Arial" panose="020B0604020202020204" pitchFamily="34" charset="0"/>
                <a:cs typeface="Arial" panose="020B0604020202020204" pitchFamily="34" charset="0"/>
              </a:rPr>
              <a:t>The COVID-19 Pandemic is expected to reduce Africa’s 2020 GDP growth to 1.8% growth or in the worst case scenario, 2.6% contraction, further limiting governments’ abilities to effectively respond. </a:t>
            </a:r>
          </a:p>
          <a:p>
            <a:pPr marL="285750" indent="-285750">
              <a:buFont typeface="Wingdings" pitchFamily="2" charset="2"/>
              <a:buChar char="q"/>
            </a:pPr>
            <a:r>
              <a:rPr lang="en-US" sz="1600" dirty="0">
                <a:latin typeface="Arial" panose="020B0604020202020204" pitchFamily="34" charset="0"/>
                <a:cs typeface="Arial" panose="020B0604020202020204" pitchFamily="34" charset="0"/>
              </a:rPr>
              <a:t>The disruption of the supply chains and the lockdown are producing huge unemployment and revenue losses and worsening poverty and inequality. This has the potential to push 27 million people into extreme poverty.</a:t>
            </a:r>
          </a:p>
          <a:p>
            <a:pPr marL="285750" indent="-285750" algn="just">
              <a:buFont typeface="Wingdings" panose="05000000000000000000" pitchFamily="2" charset="2"/>
              <a:buChar char="q"/>
            </a:pPr>
            <a:endParaRPr lang="en-US" sz="1600"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q"/>
            </a:pPr>
            <a:r>
              <a:rPr lang="en-US" sz="1600" dirty="0">
                <a:latin typeface="Arial" panose="020B0604020202020204" pitchFamily="34" charset="0"/>
                <a:cs typeface="Arial" panose="020B0604020202020204" pitchFamily="34" charset="0"/>
              </a:rPr>
              <a:t>Young people (15-24), mostly depending on a rather widespread informal sector and SMEs, will be the most affected by the impacts of the pandemic. </a:t>
            </a:r>
          </a:p>
          <a:p>
            <a:pPr algn="just"/>
            <a:endParaRPr lang="en-US" sz="1200" dirty="0"/>
          </a:p>
          <a:p>
            <a:pPr marL="285750" indent="-285750">
              <a:buFont typeface="Wingdings" pitchFamily="2" charset="2"/>
              <a:buChar char="q"/>
            </a:pPr>
            <a:endParaRPr lang="en-US" sz="700"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0FD1B5F-5208-5348-A0B1-AA4DD20FC17D}"/>
              </a:ext>
            </a:extLst>
          </p:cNvPr>
          <p:cNvSpPr txBox="1"/>
          <p:nvPr/>
        </p:nvSpPr>
        <p:spPr>
          <a:xfrm>
            <a:off x="3876141" y="6284372"/>
            <a:ext cx="1391728" cy="261610"/>
          </a:xfrm>
          <a:prstGeom prst="rect">
            <a:avLst/>
          </a:prstGeom>
          <a:noFill/>
        </p:spPr>
        <p:txBody>
          <a:bodyPr wrap="none" rtlCol="0">
            <a:spAutoFit/>
          </a:bodyPr>
          <a:lstStyle/>
          <a:p>
            <a:pPr algn="ctr"/>
            <a:r>
              <a:rPr lang="en-US" sz="1100" dirty="0">
                <a:latin typeface="Arial" panose="020B0604020202020204" pitchFamily="34" charset="0"/>
                <a:cs typeface="Arial" panose="020B0604020202020204" pitchFamily="34" charset="0"/>
              </a:rPr>
              <a:t>Source: ECA, 2020</a:t>
            </a:r>
          </a:p>
        </p:txBody>
      </p:sp>
      <p:pic>
        <p:nvPicPr>
          <p:cNvPr id="2" name="Picture 1">
            <a:extLst>
              <a:ext uri="{FF2B5EF4-FFF2-40B4-BE49-F238E27FC236}">
                <a16:creationId xmlns:a16="http://schemas.microsoft.com/office/drawing/2014/main" id="{E1A25F31-6E69-4264-B4E8-01BD3F6AC4A7}"/>
              </a:ext>
            </a:extLst>
          </p:cNvPr>
          <p:cNvPicPr>
            <a:picLocks noChangeAspect="1"/>
          </p:cNvPicPr>
          <p:nvPr/>
        </p:nvPicPr>
        <p:blipFill>
          <a:blip r:embed="rId3"/>
          <a:stretch>
            <a:fillRect/>
          </a:stretch>
        </p:blipFill>
        <p:spPr>
          <a:xfrm>
            <a:off x="1054359" y="3437425"/>
            <a:ext cx="6606074" cy="2846947"/>
          </a:xfrm>
          <a:prstGeom prst="rect">
            <a:avLst/>
          </a:prstGeom>
        </p:spPr>
      </p:pic>
    </p:spTree>
    <p:extLst>
      <p:ext uri="{BB962C8B-B14F-4D97-AF65-F5344CB8AC3E}">
        <p14:creationId xmlns:p14="http://schemas.microsoft.com/office/powerpoint/2010/main" val="3312019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ângulo arredondado 8">
            <a:extLst>
              <a:ext uri="{FF2B5EF4-FFF2-40B4-BE49-F238E27FC236}">
                <a16:creationId xmlns:a16="http://schemas.microsoft.com/office/drawing/2014/main" id="{443265F4-C211-0040-94B5-C85919DD8C06}"/>
              </a:ext>
            </a:extLst>
          </p:cNvPr>
          <p:cNvSpPr/>
          <p:nvPr/>
        </p:nvSpPr>
        <p:spPr>
          <a:xfrm>
            <a:off x="0" y="92638"/>
            <a:ext cx="9144000" cy="544830"/>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r>
              <a:rPr lang="en-US" altLang="en-US" sz="2000" dirty="0">
                <a:solidFill>
                  <a:srgbClr val="FFFFFF"/>
                </a:solidFill>
                <a:latin typeface="Arial" panose="020B0604020202020204" pitchFamily="34" charset="0"/>
                <a:cs typeface="Arial" panose="020B0604020202020204" pitchFamily="34" charset="0"/>
                <a:sym typeface="Lato" pitchFamily="34" charset="0"/>
              </a:rPr>
              <a:t>Case study: Impact of COVID-19 on the private sector in Cameroon</a:t>
            </a:r>
            <a:endParaRPr lang="en-GB" sz="2000" b="1" i="0" dirty="0">
              <a:latin typeface="Century Gothic" panose="020B0502020202020204" pitchFamily="34" charset="0"/>
            </a:endParaRPr>
          </a:p>
        </p:txBody>
      </p:sp>
      <p:sp>
        <p:nvSpPr>
          <p:cNvPr id="6" name="TextBox 5">
            <a:extLst>
              <a:ext uri="{FF2B5EF4-FFF2-40B4-BE49-F238E27FC236}">
                <a16:creationId xmlns:a16="http://schemas.microsoft.com/office/drawing/2014/main" id="{D43EFF03-5413-D942-896F-A59227AAB2E3}"/>
              </a:ext>
            </a:extLst>
          </p:cNvPr>
          <p:cNvSpPr txBox="1"/>
          <p:nvPr/>
        </p:nvSpPr>
        <p:spPr>
          <a:xfrm>
            <a:off x="539552" y="836713"/>
            <a:ext cx="8280920" cy="938719"/>
          </a:xfrm>
          <a:prstGeom prst="rect">
            <a:avLst/>
          </a:prstGeom>
          <a:noFill/>
        </p:spPr>
        <p:txBody>
          <a:bodyPr wrap="square" rtlCol="0">
            <a:spAutoFit/>
          </a:bodyPr>
          <a:lstStyle/>
          <a:p>
            <a:pPr marL="285750" indent="-285750">
              <a:buFont typeface="Wingdings" pitchFamily="2" charset="2"/>
              <a:buChar char="q"/>
            </a:pPr>
            <a:r>
              <a:rPr lang="en-US" sz="1600" dirty="0">
                <a:latin typeface="Arial" panose="020B0604020202020204" pitchFamily="34" charset="0"/>
                <a:cs typeface="Arial" panose="020B0604020202020204" pitchFamily="34" charset="0"/>
              </a:rPr>
              <a:t> Enterprises survey in Cameroon reveals that Informal production Units and SME are much more impacted by definitive and temporary closure of activities. Young people would therefore be more concerned</a:t>
            </a:r>
            <a:endParaRPr lang="en-US" sz="1200" dirty="0"/>
          </a:p>
          <a:p>
            <a:pPr marL="285750" indent="-285750">
              <a:buFont typeface="Wingdings" pitchFamily="2" charset="2"/>
              <a:buChar char="q"/>
            </a:pPr>
            <a:endParaRPr lang="en-US" sz="700" dirty="0">
              <a:latin typeface="Arial" panose="020B0604020202020204" pitchFamily="34" charset="0"/>
              <a:cs typeface="Arial" panose="020B0604020202020204" pitchFamily="34" charset="0"/>
            </a:endParaRPr>
          </a:p>
        </p:txBody>
      </p:sp>
      <p:graphicFrame>
        <p:nvGraphicFramePr>
          <p:cNvPr id="7" name="Chart 6">
            <a:extLst>
              <a:ext uri="{FF2B5EF4-FFF2-40B4-BE49-F238E27FC236}">
                <a16:creationId xmlns:a16="http://schemas.microsoft.com/office/drawing/2014/main" id="{AFAB92DE-C0D1-41B4-9E15-1CEDB8C050B2}"/>
              </a:ext>
            </a:extLst>
          </p:cNvPr>
          <p:cNvGraphicFramePr>
            <a:graphicFrameLocks/>
          </p:cNvGraphicFramePr>
          <p:nvPr>
            <p:extLst>
              <p:ext uri="{D42A27DB-BD31-4B8C-83A1-F6EECF244321}">
                <p14:modId xmlns:p14="http://schemas.microsoft.com/office/powerpoint/2010/main" val="3948054223"/>
              </p:ext>
            </p:extLst>
          </p:nvPr>
        </p:nvGraphicFramePr>
        <p:xfrm>
          <a:off x="373224" y="1699260"/>
          <a:ext cx="8126964" cy="4417762"/>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a:extLst>
              <a:ext uri="{FF2B5EF4-FFF2-40B4-BE49-F238E27FC236}">
                <a16:creationId xmlns:a16="http://schemas.microsoft.com/office/drawing/2014/main" id="{DB9FE616-7600-4A9A-A8C9-A1F9A07406B9}"/>
              </a:ext>
            </a:extLst>
          </p:cNvPr>
          <p:cNvSpPr txBox="1"/>
          <p:nvPr/>
        </p:nvSpPr>
        <p:spPr>
          <a:xfrm>
            <a:off x="2180896" y="6038193"/>
            <a:ext cx="2695903" cy="369332"/>
          </a:xfrm>
          <a:prstGeom prst="rect">
            <a:avLst/>
          </a:prstGeom>
          <a:noFill/>
        </p:spPr>
        <p:txBody>
          <a:bodyPr wrap="square" rtlCol="0">
            <a:spAutoFit/>
          </a:bodyPr>
          <a:lstStyle/>
          <a:p>
            <a:r>
              <a:rPr lang="en-US" dirty="0"/>
              <a:t>Source: ECA/SRO-CA</a:t>
            </a:r>
          </a:p>
        </p:txBody>
      </p:sp>
    </p:spTree>
    <p:extLst>
      <p:ext uri="{BB962C8B-B14F-4D97-AF65-F5344CB8AC3E}">
        <p14:creationId xmlns:p14="http://schemas.microsoft.com/office/powerpoint/2010/main" val="963678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C34FA3F-836C-4D8A-9F57-983417311BC8}"/>
              </a:ext>
            </a:extLst>
          </p:cNvPr>
          <p:cNvSpPr>
            <a:spLocks noGrp="1"/>
          </p:cNvSpPr>
          <p:nvPr>
            <p:ph idx="1"/>
          </p:nvPr>
        </p:nvSpPr>
        <p:spPr>
          <a:xfrm>
            <a:off x="174948" y="1231641"/>
            <a:ext cx="8754448" cy="5122505"/>
          </a:xfrm>
        </p:spPr>
        <p:txBody>
          <a:bodyPr>
            <a:normAutofit lnSpcReduction="10000"/>
          </a:bodyPr>
          <a:lstStyle/>
          <a:p>
            <a:pPr algn="just"/>
            <a:r>
              <a:rPr lang="en-US" sz="2000" dirty="0">
                <a:cs typeface="Arial" panose="020B0604020202020204" pitchFamily="34" charset="0"/>
              </a:rPr>
              <a:t>Countries have implemented </a:t>
            </a:r>
            <a:r>
              <a:rPr lang="en-US" sz="2000" b="1" dirty="0">
                <a:cs typeface="Arial" panose="020B0604020202020204" pitchFamily="34" charset="0"/>
              </a:rPr>
              <a:t>nation-wide school closures</a:t>
            </a:r>
            <a:r>
              <a:rPr lang="en-US" sz="2000" dirty="0">
                <a:cs typeface="Arial" panose="020B0604020202020204" pitchFamily="34" charset="0"/>
              </a:rPr>
              <a:t>, with exception of Lesotho which has implemented localized closures                                  </a:t>
            </a:r>
          </a:p>
          <a:p>
            <a:pPr lvl="1" algn="just"/>
            <a:r>
              <a:rPr lang="en-US" sz="1800" b="1" dirty="0">
                <a:cs typeface="Arial" panose="020B0604020202020204" pitchFamily="34" charset="0"/>
              </a:rPr>
              <a:t>48,365,522</a:t>
            </a:r>
            <a:r>
              <a:rPr lang="en-US" sz="1800" dirty="0">
                <a:cs typeface="Arial" panose="020B0604020202020204" pitchFamily="34" charset="0"/>
              </a:rPr>
              <a:t> learners from pre-primary to the tertiary levels have been affected: </a:t>
            </a:r>
            <a:r>
              <a:rPr lang="en-US" sz="1800" b="1" dirty="0">
                <a:cs typeface="Arial" panose="020B0604020202020204" pitchFamily="34" charset="0"/>
              </a:rPr>
              <a:t>48.9 per cent of females </a:t>
            </a:r>
            <a:r>
              <a:rPr lang="en-US" sz="1800" dirty="0">
                <a:cs typeface="Arial" panose="020B0604020202020204" pitchFamily="34" charset="0"/>
              </a:rPr>
              <a:t>and </a:t>
            </a:r>
            <a:r>
              <a:rPr lang="en-US" sz="1800" b="1" dirty="0">
                <a:cs typeface="Arial" panose="020B0604020202020204" pitchFamily="34" charset="0"/>
              </a:rPr>
              <a:t>51.1 per cent of males </a:t>
            </a:r>
            <a:r>
              <a:rPr lang="en-US" sz="1800" dirty="0">
                <a:cs typeface="Arial" panose="020B0604020202020204" pitchFamily="34" charset="0"/>
              </a:rPr>
              <a:t> </a:t>
            </a:r>
          </a:p>
          <a:p>
            <a:pPr marL="457200" lvl="1" indent="0" algn="just">
              <a:lnSpc>
                <a:spcPct val="50000"/>
              </a:lnSpc>
              <a:buNone/>
            </a:pPr>
            <a:r>
              <a:rPr lang="en-US" sz="2000" dirty="0">
                <a:cs typeface="Arial" panose="020B0604020202020204" pitchFamily="34" charset="0"/>
              </a:rPr>
              <a:t>                  </a:t>
            </a:r>
          </a:p>
          <a:p>
            <a:pPr algn="just"/>
            <a:r>
              <a:rPr lang="en-US" sz="2000" dirty="0">
                <a:cs typeface="Arial" panose="020B0604020202020204" pitchFamily="34" charset="0"/>
              </a:rPr>
              <a:t>Countries have implemented measures such as </a:t>
            </a:r>
            <a:r>
              <a:rPr lang="en-US" sz="2000" b="1" dirty="0">
                <a:cs typeface="Arial" panose="020B0604020202020204" pitchFamily="34" charset="0"/>
              </a:rPr>
              <a:t>digital distance learning </a:t>
            </a:r>
            <a:r>
              <a:rPr lang="en-US" sz="2000" dirty="0">
                <a:cs typeface="Arial" panose="020B0604020202020204" pitchFamily="34" charset="0"/>
              </a:rPr>
              <a:t>via online platforms, TV and radio programs to help mitigate the adverse impacts  </a:t>
            </a:r>
          </a:p>
          <a:p>
            <a:pPr marL="0" indent="0" algn="just">
              <a:lnSpc>
                <a:spcPct val="50000"/>
              </a:lnSpc>
              <a:buNone/>
            </a:pPr>
            <a:r>
              <a:rPr lang="en-US" sz="2000" dirty="0">
                <a:cs typeface="Arial" panose="020B0604020202020204" pitchFamily="34" charset="0"/>
              </a:rPr>
              <a:t> </a:t>
            </a:r>
          </a:p>
          <a:p>
            <a:pPr algn="just"/>
            <a:r>
              <a:rPr lang="en-US" sz="2000" b="1" dirty="0">
                <a:cs typeface="Arial" panose="020B0604020202020204" pitchFamily="34" charset="0"/>
              </a:rPr>
              <a:t>But persisting barriers:</a:t>
            </a:r>
            <a:r>
              <a:rPr lang="en-US" sz="2000" dirty="0">
                <a:cs typeface="Arial" panose="020B0604020202020204" pitchFamily="34" charset="0"/>
              </a:rPr>
              <a:t> intermittent disruption of internet connectivity; limited access and high cost; intermittent cuts in power supply </a:t>
            </a:r>
          </a:p>
          <a:p>
            <a:pPr lvl="1" algn="just"/>
            <a:r>
              <a:rPr lang="en-US" sz="1800" b="1" dirty="0">
                <a:cs typeface="Arial" panose="020B0604020202020204" pitchFamily="34" charset="0"/>
              </a:rPr>
              <a:t>Internet penetration very low </a:t>
            </a:r>
            <a:r>
              <a:rPr lang="en-US" sz="1800" dirty="0">
                <a:cs typeface="Arial" panose="020B0604020202020204" pitchFamily="34" charset="0"/>
              </a:rPr>
              <a:t>in countries like Malawi at 10% and highest in Mauritius, 56.5% and South Africa, 53.2%</a:t>
            </a:r>
          </a:p>
          <a:p>
            <a:pPr marL="0" indent="0" algn="just">
              <a:lnSpc>
                <a:spcPct val="50000"/>
              </a:lnSpc>
              <a:buNone/>
            </a:pPr>
            <a:r>
              <a:rPr lang="en-US" sz="2000" dirty="0">
                <a:cs typeface="Arial" panose="020B0604020202020204" pitchFamily="34" charset="0"/>
              </a:rPr>
              <a:t>                                        </a:t>
            </a:r>
          </a:p>
          <a:p>
            <a:pPr algn="just"/>
            <a:r>
              <a:rPr lang="en-US" sz="2000" dirty="0">
                <a:cs typeface="Arial" panose="020B0604020202020204" pitchFamily="34" charset="0"/>
              </a:rPr>
              <a:t>Disrupted education may exacerbate teenage pregnancy and school dropout,  </a:t>
            </a:r>
            <a:r>
              <a:rPr lang="en-US" sz="2000" b="1" dirty="0">
                <a:cs typeface="Arial" panose="020B0604020202020204" pitchFamily="34" charset="0"/>
              </a:rPr>
              <a:t>undernutrition, deepen poverty and inequality gap </a:t>
            </a:r>
            <a:r>
              <a:rPr lang="en-US" sz="2000" dirty="0">
                <a:cs typeface="Arial" panose="020B0604020202020204" pitchFamily="34" charset="0"/>
              </a:rPr>
              <a:t>especially for the under-privileged population of learners</a:t>
            </a:r>
          </a:p>
          <a:p>
            <a:pPr lvl="1" algn="just"/>
            <a:r>
              <a:rPr lang="en-US" sz="1800" dirty="0">
                <a:cs typeface="Arial" panose="020B0604020202020204" pitchFamily="34" charset="0"/>
              </a:rPr>
              <a:t>WFP school feeding disrupted in – DR Congo, Congo, Zambia, Malawi, Mozambique, Lesotho, Madagascar –2.2 million primary and pre-primary children reached in 2018</a:t>
            </a:r>
          </a:p>
          <a:p>
            <a:endParaRPr lang="en-US" dirty="0"/>
          </a:p>
          <a:p>
            <a:endParaRPr lang="en-US" dirty="0"/>
          </a:p>
        </p:txBody>
      </p:sp>
      <p:sp>
        <p:nvSpPr>
          <p:cNvPr id="7" name="Rectangle : avec coins arrondis en diagonale 4">
            <a:extLst>
              <a:ext uri="{FF2B5EF4-FFF2-40B4-BE49-F238E27FC236}">
                <a16:creationId xmlns:a16="http://schemas.microsoft.com/office/drawing/2014/main" id="{87B84B49-DA48-4591-A00A-A6384728A4E5}"/>
              </a:ext>
            </a:extLst>
          </p:cNvPr>
          <p:cNvSpPr txBox="1">
            <a:spLocks/>
          </p:cNvSpPr>
          <p:nvPr/>
        </p:nvSpPr>
        <p:spPr>
          <a:xfrm>
            <a:off x="174948" y="85207"/>
            <a:ext cx="8866415" cy="885177"/>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sz="2700" dirty="0">
                <a:solidFill>
                  <a:schemeClr val="bg1"/>
                </a:solidFill>
              </a:rPr>
              <a:t>Case study: Impact on education in Southern Africa</a:t>
            </a:r>
            <a:endParaRPr lang="fr-FR" sz="2700" b="1" dirty="0"/>
          </a:p>
        </p:txBody>
      </p:sp>
    </p:spTree>
    <p:extLst>
      <p:ext uri="{BB962C8B-B14F-4D97-AF65-F5344CB8AC3E}">
        <p14:creationId xmlns:p14="http://schemas.microsoft.com/office/powerpoint/2010/main" val="2396550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ângulo arredondado 8">
            <a:extLst>
              <a:ext uri="{FF2B5EF4-FFF2-40B4-BE49-F238E27FC236}">
                <a16:creationId xmlns:a16="http://schemas.microsoft.com/office/drawing/2014/main" id="{F4D27828-FF6D-41BA-A989-146E8D9683AC}"/>
              </a:ext>
            </a:extLst>
          </p:cNvPr>
          <p:cNvSpPr/>
          <p:nvPr/>
        </p:nvSpPr>
        <p:spPr>
          <a:xfrm>
            <a:off x="399924" y="172117"/>
            <a:ext cx="8344152" cy="612934"/>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lgn="ctr"/>
            <a:r>
              <a:rPr lang="fr-FR" sz="2400" b="1" dirty="0">
                <a:latin typeface="Lato(headings)"/>
              </a:rPr>
              <a:t>DEMOGRAPHY OF AFRICAN YOUTH IN 2020</a:t>
            </a:r>
          </a:p>
        </p:txBody>
      </p:sp>
      <p:graphicFrame>
        <p:nvGraphicFramePr>
          <p:cNvPr id="7" name="Table 6">
            <a:extLst>
              <a:ext uri="{FF2B5EF4-FFF2-40B4-BE49-F238E27FC236}">
                <a16:creationId xmlns:a16="http://schemas.microsoft.com/office/drawing/2014/main" id="{85422BBC-4FCE-4E3D-8370-BB259252B4C4}"/>
              </a:ext>
            </a:extLst>
          </p:cNvPr>
          <p:cNvGraphicFramePr>
            <a:graphicFrameLocks noGrp="1"/>
          </p:cNvGraphicFramePr>
          <p:nvPr>
            <p:extLst>
              <p:ext uri="{D42A27DB-BD31-4B8C-83A1-F6EECF244321}">
                <p14:modId xmlns:p14="http://schemas.microsoft.com/office/powerpoint/2010/main" val="580353808"/>
              </p:ext>
            </p:extLst>
          </p:nvPr>
        </p:nvGraphicFramePr>
        <p:xfrm>
          <a:off x="522286" y="919585"/>
          <a:ext cx="7778748" cy="1560195"/>
        </p:xfrm>
        <a:graphic>
          <a:graphicData uri="http://schemas.openxmlformats.org/drawingml/2006/table">
            <a:tbl>
              <a:tblPr>
                <a:tableStyleId>{5C22544A-7EE6-4342-B048-85BDC9FD1C3A}</a:tableStyleId>
              </a:tblPr>
              <a:tblGrid>
                <a:gridCol w="1967388">
                  <a:extLst>
                    <a:ext uri="{9D8B030D-6E8A-4147-A177-3AD203B41FA5}">
                      <a16:colId xmlns:a16="http://schemas.microsoft.com/office/drawing/2014/main" val="656039339"/>
                    </a:ext>
                  </a:extLst>
                </a:gridCol>
                <a:gridCol w="726420">
                  <a:extLst>
                    <a:ext uri="{9D8B030D-6E8A-4147-A177-3AD203B41FA5}">
                      <a16:colId xmlns:a16="http://schemas.microsoft.com/office/drawing/2014/main" val="2837341397"/>
                    </a:ext>
                  </a:extLst>
                </a:gridCol>
                <a:gridCol w="726420">
                  <a:extLst>
                    <a:ext uri="{9D8B030D-6E8A-4147-A177-3AD203B41FA5}">
                      <a16:colId xmlns:a16="http://schemas.microsoft.com/office/drawing/2014/main" val="232504159"/>
                    </a:ext>
                  </a:extLst>
                </a:gridCol>
                <a:gridCol w="726420">
                  <a:extLst>
                    <a:ext uri="{9D8B030D-6E8A-4147-A177-3AD203B41FA5}">
                      <a16:colId xmlns:a16="http://schemas.microsoft.com/office/drawing/2014/main" val="1127232087"/>
                    </a:ext>
                  </a:extLst>
                </a:gridCol>
                <a:gridCol w="726420">
                  <a:extLst>
                    <a:ext uri="{9D8B030D-6E8A-4147-A177-3AD203B41FA5}">
                      <a16:colId xmlns:a16="http://schemas.microsoft.com/office/drawing/2014/main" val="36782160"/>
                    </a:ext>
                  </a:extLst>
                </a:gridCol>
                <a:gridCol w="726420">
                  <a:extLst>
                    <a:ext uri="{9D8B030D-6E8A-4147-A177-3AD203B41FA5}">
                      <a16:colId xmlns:a16="http://schemas.microsoft.com/office/drawing/2014/main" val="1593169459"/>
                    </a:ext>
                  </a:extLst>
                </a:gridCol>
                <a:gridCol w="726420">
                  <a:extLst>
                    <a:ext uri="{9D8B030D-6E8A-4147-A177-3AD203B41FA5}">
                      <a16:colId xmlns:a16="http://schemas.microsoft.com/office/drawing/2014/main" val="691857456"/>
                    </a:ext>
                  </a:extLst>
                </a:gridCol>
                <a:gridCol w="726420">
                  <a:extLst>
                    <a:ext uri="{9D8B030D-6E8A-4147-A177-3AD203B41FA5}">
                      <a16:colId xmlns:a16="http://schemas.microsoft.com/office/drawing/2014/main" val="1339148024"/>
                    </a:ext>
                  </a:extLst>
                </a:gridCol>
                <a:gridCol w="726420">
                  <a:extLst>
                    <a:ext uri="{9D8B030D-6E8A-4147-A177-3AD203B41FA5}">
                      <a16:colId xmlns:a16="http://schemas.microsoft.com/office/drawing/2014/main" val="2351296068"/>
                    </a:ext>
                  </a:extLst>
                </a:gridCol>
              </a:tblGrid>
              <a:tr h="190500">
                <a:tc>
                  <a:txBody>
                    <a:bodyPr/>
                    <a:lstStyle/>
                    <a:p>
                      <a:pPr algn="l" fontAlgn="b"/>
                      <a:r>
                        <a:rPr lang="en-US" sz="1400" u="none" strike="noStrike" dirty="0">
                          <a:effectLst/>
                          <a:latin typeface="Sylfaen" panose="010A0502050306030303" pitchFamily="18" charset="0"/>
                        </a:rPr>
                        <a:t> </a:t>
                      </a:r>
                      <a:endParaRPr lang="en-US" sz="1400" b="0" i="0" u="none" strike="noStrike" dirty="0">
                        <a:solidFill>
                          <a:srgbClr val="000000"/>
                        </a:solidFill>
                        <a:effectLst/>
                        <a:latin typeface="Sylfaen" panose="010A0502050306030303" pitchFamily="18" charset="0"/>
                      </a:endParaRPr>
                    </a:p>
                  </a:txBody>
                  <a:tcPr marL="9525" marR="9525" marT="9525" marB="0" anchor="b">
                    <a:lnT w="12700" cap="flat" cmpd="sng" algn="ctr">
                      <a:solidFill>
                        <a:schemeClr val="tx1"/>
                      </a:solidFill>
                      <a:prstDash val="solid"/>
                      <a:round/>
                      <a:headEnd type="none" w="med" len="med"/>
                      <a:tailEnd type="none" w="med" len="med"/>
                    </a:lnT>
                  </a:tcPr>
                </a:tc>
                <a:tc gridSpan="2">
                  <a:txBody>
                    <a:bodyPr/>
                    <a:lstStyle/>
                    <a:p>
                      <a:pPr algn="ctr" fontAlgn="b"/>
                      <a:r>
                        <a:rPr lang="en-US" sz="1400" u="none" strike="noStrike" dirty="0">
                          <a:effectLst/>
                          <a:latin typeface="Sylfaen" panose="010A0502050306030303" pitchFamily="18" charset="0"/>
                        </a:rPr>
                        <a:t>0-14 Years</a:t>
                      </a:r>
                      <a:endParaRPr lang="en-US" sz="1400" b="0" i="0" u="none" strike="noStrike" dirty="0">
                        <a:solidFill>
                          <a:srgbClr val="000000"/>
                        </a:solidFill>
                        <a:effectLst/>
                        <a:latin typeface="Sylfaen" panose="010A0502050306030303" pitchFamily="18" charset="0"/>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400" u="none" strike="noStrike" dirty="0">
                          <a:effectLst/>
                          <a:latin typeface="Sylfaen" panose="010A0502050306030303" pitchFamily="18" charset="0"/>
                        </a:rPr>
                        <a:t>15-24 Years</a:t>
                      </a:r>
                      <a:endParaRPr lang="en-US" sz="1400" b="0" i="0" u="none" strike="noStrike" dirty="0">
                        <a:solidFill>
                          <a:srgbClr val="000000"/>
                        </a:solidFill>
                        <a:effectLst/>
                        <a:latin typeface="Sylfaen" panose="010A0502050306030303" pitchFamily="18" charset="0"/>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400" u="none" strike="noStrike" dirty="0">
                          <a:effectLst/>
                          <a:latin typeface="Sylfaen" panose="010A0502050306030303" pitchFamily="18" charset="0"/>
                        </a:rPr>
                        <a:t>15-29 Years</a:t>
                      </a:r>
                      <a:endParaRPr lang="en-US" sz="1400" b="0" i="0" u="none" strike="noStrike" dirty="0">
                        <a:solidFill>
                          <a:srgbClr val="000000"/>
                        </a:solidFill>
                        <a:effectLst/>
                        <a:latin typeface="Sylfaen" panose="010A0502050306030303" pitchFamily="18" charset="0"/>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400" u="none" strike="noStrike" dirty="0">
                          <a:effectLst/>
                          <a:latin typeface="Sylfaen" panose="010A0502050306030303" pitchFamily="18" charset="0"/>
                        </a:rPr>
                        <a:t>15-34 Years</a:t>
                      </a:r>
                      <a:endParaRPr lang="en-US" sz="1400" b="0" i="0" u="none" strike="noStrike" dirty="0">
                        <a:solidFill>
                          <a:srgbClr val="000000"/>
                        </a:solidFill>
                        <a:effectLst/>
                        <a:latin typeface="Sylfaen" panose="010A0502050306030303" pitchFamily="18" charset="0"/>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980382098"/>
                  </a:ext>
                </a:extLst>
              </a:tr>
              <a:tr h="190500">
                <a:tc>
                  <a:txBody>
                    <a:bodyPr/>
                    <a:lstStyle/>
                    <a:p>
                      <a:pPr algn="l" fontAlgn="b"/>
                      <a:r>
                        <a:rPr lang="en-US" sz="1400" u="none" strike="noStrike">
                          <a:effectLst/>
                          <a:latin typeface="Sylfaen" panose="010A0502050306030303" pitchFamily="18" charset="0"/>
                        </a:rPr>
                        <a:t> </a:t>
                      </a:r>
                      <a:endParaRPr lang="en-US" sz="1400" b="0" i="0" u="none" strike="noStrike">
                        <a:solidFill>
                          <a:srgbClr val="000000"/>
                        </a:solidFill>
                        <a:effectLst/>
                        <a:latin typeface="Sylfaen" panose="010A0502050306030303" pitchFamily="18"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fr-FR" sz="1400" b="0" i="0" u="none" strike="noStrike" dirty="0">
                          <a:solidFill>
                            <a:srgbClr val="000000"/>
                          </a:solidFill>
                          <a:effectLst/>
                          <a:latin typeface="Sylfaen" panose="010A0502050306030303" pitchFamily="18" charset="0"/>
                        </a:rPr>
                        <a:t>M</a:t>
                      </a:r>
                      <a:endParaRPr lang="en-US" sz="1400" b="0" i="0" u="none" strike="noStrike" dirty="0">
                        <a:solidFill>
                          <a:srgbClr val="000000"/>
                        </a:solidFill>
                        <a:effectLst/>
                        <a:latin typeface="Sylfaen" panose="010A0502050306030303" pitchFamily="18" charset="0"/>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u="none" strike="noStrike" dirty="0">
                          <a:effectLst/>
                          <a:latin typeface="Sylfaen" panose="010A0502050306030303" pitchFamily="18" charset="0"/>
                        </a:rPr>
                        <a:t>F</a:t>
                      </a:r>
                      <a:endParaRPr lang="en-US" sz="1400" b="0" i="0" u="none" strike="noStrike" dirty="0">
                        <a:solidFill>
                          <a:srgbClr val="000000"/>
                        </a:solidFill>
                        <a:effectLst/>
                        <a:latin typeface="Sylfaen" panose="010A0502050306030303" pitchFamily="18" charset="0"/>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400" b="0" i="0" u="none" strike="noStrike" dirty="0">
                          <a:solidFill>
                            <a:srgbClr val="000000"/>
                          </a:solidFill>
                          <a:effectLst/>
                          <a:latin typeface="Sylfaen" panose="010A0502050306030303" pitchFamily="18" charset="0"/>
                        </a:rPr>
                        <a:t>M</a:t>
                      </a:r>
                      <a:endParaRPr lang="en-US" sz="1400" b="0" i="0" u="none" strike="noStrike" dirty="0">
                        <a:solidFill>
                          <a:srgbClr val="000000"/>
                        </a:solidFill>
                        <a:effectLst/>
                        <a:latin typeface="Sylfaen" panose="010A0502050306030303" pitchFamily="18" charset="0"/>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u="none" strike="noStrike" dirty="0">
                          <a:effectLst/>
                          <a:latin typeface="Sylfaen" panose="010A0502050306030303" pitchFamily="18" charset="0"/>
                        </a:rPr>
                        <a:t>F</a:t>
                      </a:r>
                      <a:endParaRPr lang="en-US" sz="1400" b="0" i="0" u="none" strike="noStrike" dirty="0">
                        <a:solidFill>
                          <a:srgbClr val="000000"/>
                        </a:solidFill>
                        <a:effectLst/>
                        <a:latin typeface="Sylfaen" panose="010A0502050306030303" pitchFamily="18" charset="0"/>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400" b="0" i="0" u="none" strike="noStrike" dirty="0">
                          <a:solidFill>
                            <a:srgbClr val="000000"/>
                          </a:solidFill>
                          <a:effectLst/>
                          <a:latin typeface="Sylfaen" panose="010A0502050306030303" pitchFamily="18" charset="0"/>
                        </a:rPr>
                        <a:t>M</a:t>
                      </a:r>
                      <a:endParaRPr lang="en-US" sz="1400" b="0" i="0" u="none" strike="noStrike" dirty="0">
                        <a:solidFill>
                          <a:srgbClr val="000000"/>
                        </a:solidFill>
                        <a:effectLst/>
                        <a:latin typeface="Sylfaen" panose="010A0502050306030303" pitchFamily="18" charset="0"/>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u="none" strike="noStrike" dirty="0">
                          <a:effectLst/>
                          <a:latin typeface="Sylfaen" panose="010A0502050306030303" pitchFamily="18" charset="0"/>
                        </a:rPr>
                        <a:t>F</a:t>
                      </a:r>
                      <a:endParaRPr lang="en-US" sz="1400" b="0" i="0" u="none" strike="noStrike" dirty="0">
                        <a:solidFill>
                          <a:srgbClr val="000000"/>
                        </a:solidFill>
                        <a:effectLst/>
                        <a:latin typeface="Sylfaen" panose="010A0502050306030303" pitchFamily="18" charset="0"/>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400" b="0" i="0" u="none" strike="noStrike" dirty="0">
                          <a:solidFill>
                            <a:srgbClr val="000000"/>
                          </a:solidFill>
                          <a:effectLst/>
                          <a:latin typeface="Sylfaen" panose="010A0502050306030303" pitchFamily="18" charset="0"/>
                        </a:rPr>
                        <a:t>M</a:t>
                      </a:r>
                      <a:endParaRPr lang="en-US" sz="1400" b="0" i="0" u="none" strike="noStrike" dirty="0">
                        <a:solidFill>
                          <a:srgbClr val="000000"/>
                        </a:solidFill>
                        <a:effectLst/>
                        <a:latin typeface="Sylfaen" panose="010A0502050306030303" pitchFamily="18" charset="0"/>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u="none" strike="noStrike" dirty="0">
                          <a:effectLst/>
                          <a:latin typeface="Sylfaen" panose="010A0502050306030303" pitchFamily="18" charset="0"/>
                        </a:rPr>
                        <a:t>F</a:t>
                      </a:r>
                      <a:endParaRPr lang="en-US" sz="1400" b="0" i="0" u="none" strike="noStrike" dirty="0">
                        <a:solidFill>
                          <a:srgbClr val="000000"/>
                        </a:solidFill>
                        <a:effectLst/>
                        <a:latin typeface="Sylfaen" panose="010A0502050306030303" pitchFamily="18" charset="0"/>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96834203"/>
                  </a:ext>
                </a:extLst>
              </a:tr>
              <a:tr h="190500">
                <a:tc>
                  <a:txBody>
                    <a:bodyPr/>
                    <a:lstStyle/>
                    <a:p>
                      <a:pPr algn="l" fontAlgn="b"/>
                      <a:r>
                        <a:rPr lang="en-US" sz="1400" u="none" strike="noStrike" dirty="0">
                          <a:effectLst/>
                          <a:latin typeface="Sylfaen" panose="010A0502050306030303" pitchFamily="18" charset="0"/>
                        </a:rPr>
                        <a:t>Africa</a:t>
                      </a:r>
                      <a:endParaRPr lang="en-US" sz="1400" b="0" i="0" u="none" strike="noStrike" dirty="0">
                        <a:solidFill>
                          <a:srgbClr val="000000"/>
                        </a:solidFill>
                        <a:effectLst/>
                        <a:latin typeface="Sylfaen" panose="010A0502050306030303" pitchFamily="18"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en-US" sz="1400" u="none" strike="noStrike">
                          <a:effectLst/>
                          <a:latin typeface="Sylfaen" panose="010A0502050306030303" pitchFamily="18" charset="0"/>
                        </a:rPr>
                        <a:t>50.7%</a:t>
                      </a:r>
                      <a:endParaRPr lang="en-US" sz="1400" b="0" i="0" u="none" strike="noStrike">
                        <a:solidFill>
                          <a:srgbClr val="000000"/>
                        </a:solidFill>
                        <a:effectLst/>
                        <a:latin typeface="Sylfaen" panose="010A0502050306030303" pitchFamily="18"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en-US" sz="1400" u="none" strike="noStrike" dirty="0">
                          <a:effectLst/>
                          <a:latin typeface="Sylfaen" panose="010A0502050306030303" pitchFamily="18" charset="0"/>
                        </a:rPr>
                        <a:t>49.3%</a:t>
                      </a:r>
                      <a:endParaRPr lang="en-US" sz="1400" b="0" i="0" u="none" strike="noStrike" dirty="0">
                        <a:solidFill>
                          <a:srgbClr val="000000"/>
                        </a:solidFill>
                        <a:effectLst/>
                        <a:latin typeface="Sylfaen" panose="010A0502050306030303" pitchFamily="18"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en-US" sz="1400" u="none" strike="noStrike" dirty="0">
                          <a:effectLst/>
                          <a:latin typeface="Sylfaen" panose="010A0502050306030303" pitchFamily="18" charset="0"/>
                        </a:rPr>
                        <a:t>50.4%</a:t>
                      </a:r>
                      <a:endParaRPr lang="en-US" sz="1400" b="0" i="0" u="none" strike="noStrike" dirty="0">
                        <a:solidFill>
                          <a:srgbClr val="000000"/>
                        </a:solidFill>
                        <a:effectLst/>
                        <a:latin typeface="Sylfaen" panose="010A0502050306030303" pitchFamily="18"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en-US" sz="1400" u="none" strike="noStrike">
                          <a:effectLst/>
                          <a:latin typeface="Sylfaen" panose="010A0502050306030303" pitchFamily="18" charset="0"/>
                        </a:rPr>
                        <a:t>49.6%</a:t>
                      </a:r>
                      <a:endParaRPr lang="en-US" sz="1400" b="0" i="0" u="none" strike="noStrike">
                        <a:solidFill>
                          <a:srgbClr val="000000"/>
                        </a:solidFill>
                        <a:effectLst/>
                        <a:latin typeface="Sylfaen" panose="010A0502050306030303" pitchFamily="18"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en-US" sz="1400" u="none" strike="noStrike" dirty="0">
                          <a:effectLst/>
                          <a:latin typeface="Sylfaen" panose="010A0502050306030303" pitchFamily="18" charset="0"/>
                        </a:rPr>
                        <a:t>50.4%</a:t>
                      </a:r>
                      <a:endParaRPr lang="en-US" sz="1400" b="0" i="0" u="none" strike="noStrike" dirty="0">
                        <a:solidFill>
                          <a:srgbClr val="000000"/>
                        </a:solidFill>
                        <a:effectLst/>
                        <a:latin typeface="Sylfaen" panose="010A0502050306030303" pitchFamily="18"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en-US" sz="1400" u="none" strike="noStrike">
                          <a:effectLst/>
                          <a:latin typeface="Sylfaen" panose="010A0502050306030303" pitchFamily="18" charset="0"/>
                        </a:rPr>
                        <a:t>49.6%</a:t>
                      </a:r>
                      <a:endParaRPr lang="en-US" sz="1400" b="0" i="0" u="none" strike="noStrike">
                        <a:solidFill>
                          <a:srgbClr val="000000"/>
                        </a:solidFill>
                        <a:effectLst/>
                        <a:latin typeface="Sylfaen" panose="010A0502050306030303" pitchFamily="18"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en-US" sz="1400" u="none" strike="noStrike">
                          <a:effectLst/>
                          <a:latin typeface="Sylfaen" panose="010A0502050306030303" pitchFamily="18" charset="0"/>
                        </a:rPr>
                        <a:t>50.3%</a:t>
                      </a:r>
                      <a:endParaRPr lang="en-US" sz="1400" b="0" i="0" u="none" strike="noStrike">
                        <a:solidFill>
                          <a:srgbClr val="000000"/>
                        </a:solidFill>
                        <a:effectLst/>
                        <a:latin typeface="Sylfaen" panose="010A0502050306030303" pitchFamily="18"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en-US" sz="1400" u="none" strike="noStrike" dirty="0">
                          <a:effectLst/>
                          <a:latin typeface="Sylfaen" panose="010A0502050306030303" pitchFamily="18" charset="0"/>
                        </a:rPr>
                        <a:t>49.7%</a:t>
                      </a:r>
                      <a:endParaRPr lang="en-US" sz="1400" b="0" i="0" u="none" strike="noStrike" dirty="0">
                        <a:solidFill>
                          <a:srgbClr val="000000"/>
                        </a:solidFill>
                        <a:effectLst/>
                        <a:latin typeface="Sylfaen" panose="010A0502050306030303" pitchFamily="18" charset="0"/>
                      </a:endParaRPr>
                    </a:p>
                  </a:txBody>
                  <a:tcPr marL="9525" marR="9525" marT="9525" marB="0" anchor="b">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261855765"/>
                  </a:ext>
                </a:extLst>
              </a:tr>
              <a:tr h="190500">
                <a:tc>
                  <a:txBody>
                    <a:bodyPr/>
                    <a:lstStyle/>
                    <a:p>
                      <a:pPr algn="l" fontAlgn="b"/>
                      <a:r>
                        <a:rPr lang="en-US" sz="1400" u="none" strike="noStrike">
                          <a:effectLst/>
                          <a:latin typeface="Sylfaen" panose="010A0502050306030303" pitchFamily="18" charset="0"/>
                        </a:rPr>
                        <a:t>Eastern Africa</a:t>
                      </a:r>
                      <a:endParaRPr lang="en-US" sz="1400" b="0" i="0" u="none" strike="noStrike">
                        <a:solidFill>
                          <a:srgbClr val="000000"/>
                        </a:solidFill>
                        <a:effectLst/>
                        <a:latin typeface="Sylfaen" panose="010A0502050306030303" pitchFamily="18" charset="0"/>
                      </a:endParaRPr>
                    </a:p>
                  </a:txBody>
                  <a:tcPr marL="9525" marR="9525" marT="9525" marB="0" anchor="b"/>
                </a:tc>
                <a:tc>
                  <a:txBody>
                    <a:bodyPr/>
                    <a:lstStyle/>
                    <a:p>
                      <a:pPr algn="ctr" fontAlgn="b"/>
                      <a:r>
                        <a:rPr lang="en-US" sz="1400" u="none" strike="noStrike">
                          <a:effectLst/>
                          <a:latin typeface="Sylfaen" panose="010A0502050306030303" pitchFamily="18" charset="0"/>
                        </a:rPr>
                        <a:t>50.5%</a:t>
                      </a:r>
                      <a:endParaRPr lang="en-US" sz="1400" b="0" i="0" u="none" strike="noStrike">
                        <a:solidFill>
                          <a:srgbClr val="000000"/>
                        </a:solidFill>
                        <a:effectLst/>
                        <a:latin typeface="Sylfaen" panose="010A0502050306030303" pitchFamily="18" charset="0"/>
                      </a:endParaRPr>
                    </a:p>
                  </a:txBody>
                  <a:tcPr marL="9525" marR="9525" marT="9525" marB="0" anchor="b"/>
                </a:tc>
                <a:tc>
                  <a:txBody>
                    <a:bodyPr/>
                    <a:lstStyle/>
                    <a:p>
                      <a:pPr algn="ctr" fontAlgn="b"/>
                      <a:r>
                        <a:rPr lang="en-US" sz="1400" u="none" strike="noStrike">
                          <a:effectLst/>
                          <a:latin typeface="Sylfaen" panose="010A0502050306030303" pitchFamily="18" charset="0"/>
                        </a:rPr>
                        <a:t>49.5%</a:t>
                      </a:r>
                      <a:endParaRPr lang="en-US" sz="1400" b="0" i="0" u="none" strike="noStrike">
                        <a:solidFill>
                          <a:srgbClr val="000000"/>
                        </a:solidFill>
                        <a:effectLst/>
                        <a:latin typeface="Sylfaen" panose="010A0502050306030303" pitchFamily="18" charset="0"/>
                      </a:endParaRPr>
                    </a:p>
                  </a:txBody>
                  <a:tcPr marL="9525" marR="9525" marT="9525" marB="0" anchor="b"/>
                </a:tc>
                <a:tc>
                  <a:txBody>
                    <a:bodyPr/>
                    <a:lstStyle/>
                    <a:p>
                      <a:pPr algn="ctr" fontAlgn="b"/>
                      <a:r>
                        <a:rPr lang="en-US" sz="1400" u="none" strike="noStrike" dirty="0">
                          <a:effectLst/>
                          <a:latin typeface="Sylfaen" panose="010A0502050306030303" pitchFamily="18" charset="0"/>
                        </a:rPr>
                        <a:t>50.1%</a:t>
                      </a:r>
                      <a:endParaRPr lang="en-US" sz="1400" b="0" i="0" u="none" strike="noStrike" dirty="0">
                        <a:solidFill>
                          <a:srgbClr val="000000"/>
                        </a:solidFill>
                        <a:effectLst/>
                        <a:latin typeface="Sylfaen" panose="010A0502050306030303" pitchFamily="18" charset="0"/>
                      </a:endParaRPr>
                    </a:p>
                  </a:txBody>
                  <a:tcPr marL="9525" marR="9525" marT="9525" marB="0" anchor="b"/>
                </a:tc>
                <a:tc>
                  <a:txBody>
                    <a:bodyPr/>
                    <a:lstStyle/>
                    <a:p>
                      <a:pPr algn="ctr" fontAlgn="b"/>
                      <a:r>
                        <a:rPr lang="en-US" sz="1400" u="none" strike="noStrike" dirty="0">
                          <a:effectLst/>
                          <a:latin typeface="Sylfaen" panose="010A0502050306030303" pitchFamily="18" charset="0"/>
                        </a:rPr>
                        <a:t>49.9%</a:t>
                      </a:r>
                      <a:endParaRPr lang="en-US" sz="1400" b="0" i="0" u="none" strike="noStrike" dirty="0">
                        <a:solidFill>
                          <a:srgbClr val="000000"/>
                        </a:solidFill>
                        <a:effectLst/>
                        <a:latin typeface="Sylfaen" panose="010A0502050306030303" pitchFamily="18" charset="0"/>
                      </a:endParaRPr>
                    </a:p>
                  </a:txBody>
                  <a:tcPr marL="9525" marR="9525" marT="9525" marB="0" anchor="b"/>
                </a:tc>
                <a:tc>
                  <a:txBody>
                    <a:bodyPr/>
                    <a:lstStyle/>
                    <a:p>
                      <a:pPr algn="ctr" fontAlgn="b"/>
                      <a:r>
                        <a:rPr lang="en-US" sz="1400" u="none" strike="noStrike" dirty="0">
                          <a:effectLst/>
                          <a:latin typeface="Sylfaen" panose="010A0502050306030303" pitchFamily="18" charset="0"/>
                        </a:rPr>
                        <a:t>50.0%</a:t>
                      </a:r>
                      <a:endParaRPr lang="en-US" sz="1400" b="0" i="0" u="none" strike="noStrike" dirty="0">
                        <a:solidFill>
                          <a:srgbClr val="000000"/>
                        </a:solidFill>
                        <a:effectLst/>
                        <a:latin typeface="Sylfaen" panose="010A0502050306030303" pitchFamily="18" charset="0"/>
                      </a:endParaRPr>
                    </a:p>
                  </a:txBody>
                  <a:tcPr marL="9525" marR="9525" marT="9525" marB="0" anchor="b"/>
                </a:tc>
                <a:tc>
                  <a:txBody>
                    <a:bodyPr/>
                    <a:lstStyle/>
                    <a:p>
                      <a:pPr algn="ctr" fontAlgn="b"/>
                      <a:r>
                        <a:rPr lang="en-US" sz="1400" u="none" strike="noStrike" dirty="0">
                          <a:effectLst/>
                          <a:latin typeface="Sylfaen" panose="010A0502050306030303" pitchFamily="18" charset="0"/>
                        </a:rPr>
                        <a:t>50.0%</a:t>
                      </a:r>
                      <a:endParaRPr lang="en-US" sz="1400" b="0" i="0" u="none" strike="noStrike" dirty="0">
                        <a:solidFill>
                          <a:srgbClr val="000000"/>
                        </a:solidFill>
                        <a:effectLst/>
                        <a:latin typeface="Sylfaen" panose="010A0502050306030303" pitchFamily="18" charset="0"/>
                      </a:endParaRPr>
                    </a:p>
                  </a:txBody>
                  <a:tcPr marL="9525" marR="9525" marT="9525" marB="0" anchor="b"/>
                </a:tc>
                <a:tc>
                  <a:txBody>
                    <a:bodyPr/>
                    <a:lstStyle/>
                    <a:p>
                      <a:pPr algn="ctr" fontAlgn="b"/>
                      <a:r>
                        <a:rPr lang="en-US" sz="1400" u="none" strike="noStrike">
                          <a:effectLst/>
                          <a:latin typeface="Sylfaen" panose="010A0502050306030303" pitchFamily="18" charset="0"/>
                        </a:rPr>
                        <a:t>49.8%</a:t>
                      </a:r>
                      <a:endParaRPr lang="en-US" sz="1400" b="0" i="0" u="none" strike="noStrike">
                        <a:solidFill>
                          <a:srgbClr val="000000"/>
                        </a:solidFill>
                        <a:effectLst/>
                        <a:latin typeface="Sylfaen" panose="010A0502050306030303" pitchFamily="18" charset="0"/>
                      </a:endParaRPr>
                    </a:p>
                  </a:txBody>
                  <a:tcPr marL="9525" marR="9525" marT="9525" marB="0" anchor="b"/>
                </a:tc>
                <a:tc>
                  <a:txBody>
                    <a:bodyPr/>
                    <a:lstStyle/>
                    <a:p>
                      <a:pPr algn="ctr" fontAlgn="b"/>
                      <a:r>
                        <a:rPr lang="en-US" sz="1400" u="none" strike="noStrike" dirty="0">
                          <a:effectLst/>
                          <a:latin typeface="Sylfaen" panose="010A0502050306030303" pitchFamily="18" charset="0"/>
                        </a:rPr>
                        <a:t>50.2%</a:t>
                      </a:r>
                      <a:endParaRPr lang="en-US" sz="1400" b="0" i="0" u="none" strike="noStrike" dirty="0">
                        <a:solidFill>
                          <a:srgbClr val="000000"/>
                        </a:solidFill>
                        <a:effectLst/>
                        <a:latin typeface="Sylfaen" panose="010A0502050306030303" pitchFamily="18" charset="0"/>
                      </a:endParaRPr>
                    </a:p>
                  </a:txBody>
                  <a:tcPr marL="9525" marR="9525" marT="9525" marB="0" anchor="b"/>
                </a:tc>
                <a:extLst>
                  <a:ext uri="{0D108BD9-81ED-4DB2-BD59-A6C34878D82A}">
                    <a16:rowId xmlns:a16="http://schemas.microsoft.com/office/drawing/2014/main" val="4267951574"/>
                  </a:ext>
                </a:extLst>
              </a:tr>
              <a:tr h="190500">
                <a:tc>
                  <a:txBody>
                    <a:bodyPr/>
                    <a:lstStyle/>
                    <a:p>
                      <a:pPr algn="l" fontAlgn="b"/>
                      <a:r>
                        <a:rPr lang="en-US" sz="1400" u="none" strike="noStrike">
                          <a:effectLst/>
                          <a:latin typeface="Sylfaen" panose="010A0502050306030303" pitchFamily="18" charset="0"/>
                        </a:rPr>
                        <a:t>Southern Africa</a:t>
                      </a:r>
                      <a:endParaRPr lang="en-US" sz="1400" b="0" i="0" u="none" strike="noStrike">
                        <a:solidFill>
                          <a:srgbClr val="000000"/>
                        </a:solidFill>
                        <a:effectLst/>
                        <a:latin typeface="Sylfaen" panose="010A0502050306030303" pitchFamily="18" charset="0"/>
                      </a:endParaRPr>
                    </a:p>
                  </a:txBody>
                  <a:tcPr marL="9525" marR="9525" marT="9525" marB="0" anchor="b"/>
                </a:tc>
                <a:tc>
                  <a:txBody>
                    <a:bodyPr/>
                    <a:lstStyle/>
                    <a:p>
                      <a:pPr algn="ctr" fontAlgn="b"/>
                      <a:r>
                        <a:rPr lang="en-US" sz="1400" u="none" strike="noStrike">
                          <a:effectLst/>
                          <a:latin typeface="Sylfaen" panose="010A0502050306030303" pitchFamily="18" charset="0"/>
                        </a:rPr>
                        <a:t>50.5%</a:t>
                      </a:r>
                      <a:endParaRPr lang="en-US" sz="1400" b="0" i="0" u="none" strike="noStrike">
                        <a:solidFill>
                          <a:srgbClr val="000000"/>
                        </a:solidFill>
                        <a:effectLst/>
                        <a:latin typeface="Sylfaen" panose="010A0502050306030303" pitchFamily="18" charset="0"/>
                      </a:endParaRPr>
                    </a:p>
                  </a:txBody>
                  <a:tcPr marL="9525" marR="9525" marT="9525" marB="0" anchor="b"/>
                </a:tc>
                <a:tc>
                  <a:txBody>
                    <a:bodyPr/>
                    <a:lstStyle/>
                    <a:p>
                      <a:pPr algn="ctr" fontAlgn="b"/>
                      <a:r>
                        <a:rPr lang="en-US" sz="1400" u="none" strike="noStrike">
                          <a:effectLst/>
                          <a:latin typeface="Sylfaen" panose="010A0502050306030303" pitchFamily="18" charset="0"/>
                        </a:rPr>
                        <a:t>49.5%</a:t>
                      </a:r>
                      <a:endParaRPr lang="en-US" sz="1400" b="0" i="0" u="none" strike="noStrike">
                        <a:solidFill>
                          <a:srgbClr val="000000"/>
                        </a:solidFill>
                        <a:effectLst/>
                        <a:latin typeface="Sylfaen" panose="010A0502050306030303" pitchFamily="18" charset="0"/>
                      </a:endParaRPr>
                    </a:p>
                  </a:txBody>
                  <a:tcPr marL="9525" marR="9525" marT="9525" marB="0" anchor="b"/>
                </a:tc>
                <a:tc>
                  <a:txBody>
                    <a:bodyPr/>
                    <a:lstStyle/>
                    <a:p>
                      <a:pPr algn="ctr" fontAlgn="b"/>
                      <a:r>
                        <a:rPr lang="en-US" sz="1400" u="none" strike="noStrike">
                          <a:effectLst/>
                          <a:latin typeface="Sylfaen" panose="010A0502050306030303" pitchFamily="18" charset="0"/>
                        </a:rPr>
                        <a:t>50.3%</a:t>
                      </a:r>
                      <a:endParaRPr lang="en-US" sz="1400" b="0" i="0" u="none" strike="noStrike">
                        <a:solidFill>
                          <a:srgbClr val="000000"/>
                        </a:solidFill>
                        <a:effectLst/>
                        <a:latin typeface="Sylfaen" panose="010A0502050306030303" pitchFamily="18" charset="0"/>
                      </a:endParaRPr>
                    </a:p>
                  </a:txBody>
                  <a:tcPr marL="9525" marR="9525" marT="9525" marB="0" anchor="b"/>
                </a:tc>
                <a:tc>
                  <a:txBody>
                    <a:bodyPr/>
                    <a:lstStyle/>
                    <a:p>
                      <a:pPr algn="ctr" fontAlgn="b"/>
                      <a:r>
                        <a:rPr lang="en-US" sz="1400" u="none" strike="noStrike">
                          <a:effectLst/>
                          <a:latin typeface="Sylfaen" panose="010A0502050306030303" pitchFamily="18" charset="0"/>
                        </a:rPr>
                        <a:t>49.7%</a:t>
                      </a:r>
                      <a:endParaRPr lang="en-US" sz="1400" b="0" i="0" u="none" strike="noStrike">
                        <a:solidFill>
                          <a:srgbClr val="000000"/>
                        </a:solidFill>
                        <a:effectLst/>
                        <a:latin typeface="Sylfaen" panose="010A0502050306030303" pitchFamily="18" charset="0"/>
                      </a:endParaRPr>
                    </a:p>
                  </a:txBody>
                  <a:tcPr marL="9525" marR="9525" marT="9525" marB="0" anchor="b"/>
                </a:tc>
                <a:tc>
                  <a:txBody>
                    <a:bodyPr/>
                    <a:lstStyle/>
                    <a:p>
                      <a:pPr algn="ctr" fontAlgn="b"/>
                      <a:r>
                        <a:rPr lang="en-US" sz="1400" u="none" strike="noStrike" dirty="0">
                          <a:effectLst/>
                          <a:latin typeface="Sylfaen" panose="010A0502050306030303" pitchFamily="18" charset="0"/>
                        </a:rPr>
                        <a:t>50.3%</a:t>
                      </a:r>
                      <a:endParaRPr lang="en-US" sz="1400" b="0" i="0" u="none" strike="noStrike" dirty="0">
                        <a:solidFill>
                          <a:srgbClr val="000000"/>
                        </a:solidFill>
                        <a:effectLst/>
                        <a:latin typeface="Sylfaen" panose="010A0502050306030303" pitchFamily="18" charset="0"/>
                      </a:endParaRPr>
                    </a:p>
                  </a:txBody>
                  <a:tcPr marL="9525" marR="9525" marT="9525" marB="0" anchor="b"/>
                </a:tc>
                <a:tc>
                  <a:txBody>
                    <a:bodyPr/>
                    <a:lstStyle/>
                    <a:p>
                      <a:pPr algn="ctr" fontAlgn="b"/>
                      <a:r>
                        <a:rPr lang="en-US" sz="1400" u="none" strike="noStrike">
                          <a:effectLst/>
                          <a:latin typeface="Sylfaen" panose="010A0502050306030303" pitchFamily="18" charset="0"/>
                        </a:rPr>
                        <a:t>49.7%</a:t>
                      </a:r>
                      <a:endParaRPr lang="en-US" sz="1400" b="0" i="0" u="none" strike="noStrike">
                        <a:solidFill>
                          <a:srgbClr val="000000"/>
                        </a:solidFill>
                        <a:effectLst/>
                        <a:latin typeface="Sylfaen" panose="010A0502050306030303" pitchFamily="18" charset="0"/>
                      </a:endParaRPr>
                    </a:p>
                  </a:txBody>
                  <a:tcPr marL="9525" marR="9525" marT="9525" marB="0" anchor="b"/>
                </a:tc>
                <a:tc>
                  <a:txBody>
                    <a:bodyPr/>
                    <a:lstStyle/>
                    <a:p>
                      <a:pPr algn="ctr" fontAlgn="b"/>
                      <a:r>
                        <a:rPr lang="en-US" sz="1400" u="none" strike="noStrike" dirty="0">
                          <a:effectLst/>
                          <a:latin typeface="Sylfaen" panose="010A0502050306030303" pitchFamily="18" charset="0"/>
                        </a:rPr>
                        <a:t>50.3%</a:t>
                      </a:r>
                      <a:endParaRPr lang="en-US" sz="1400" b="0" i="0" u="none" strike="noStrike" dirty="0">
                        <a:solidFill>
                          <a:srgbClr val="000000"/>
                        </a:solidFill>
                        <a:effectLst/>
                        <a:latin typeface="Sylfaen" panose="010A0502050306030303" pitchFamily="18" charset="0"/>
                      </a:endParaRPr>
                    </a:p>
                  </a:txBody>
                  <a:tcPr marL="9525" marR="9525" marT="9525" marB="0" anchor="b"/>
                </a:tc>
                <a:tc>
                  <a:txBody>
                    <a:bodyPr/>
                    <a:lstStyle/>
                    <a:p>
                      <a:pPr algn="ctr" fontAlgn="b"/>
                      <a:r>
                        <a:rPr lang="en-US" sz="1400" u="none" strike="noStrike" dirty="0">
                          <a:effectLst/>
                          <a:latin typeface="Sylfaen" panose="010A0502050306030303" pitchFamily="18" charset="0"/>
                        </a:rPr>
                        <a:t>49.7%</a:t>
                      </a:r>
                      <a:endParaRPr lang="en-US" sz="1400" b="0" i="0" u="none" strike="noStrike" dirty="0">
                        <a:solidFill>
                          <a:srgbClr val="000000"/>
                        </a:solidFill>
                        <a:effectLst/>
                        <a:latin typeface="Sylfaen" panose="010A0502050306030303" pitchFamily="18" charset="0"/>
                      </a:endParaRPr>
                    </a:p>
                  </a:txBody>
                  <a:tcPr marL="9525" marR="9525" marT="9525" marB="0" anchor="b"/>
                </a:tc>
                <a:extLst>
                  <a:ext uri="{0D108BD9-81ED-4DB2-BD59-A6C34878D82A}">
                    <a16:rowId xmlns:a16="http://schemas.microsoft.com/office/drawing/2014/main" val="3710937144"/>
                  </a:ext>
                </a:extLst>
              </a:tr>
              <a:tr h="190500">
                <a:tc>
                  <a:txBody>
                    <a:bodyPr/>
                    <a:lstStyle/>
                    <a:p>
                      <a:pPr algn="l" fontAlgn="b"/>
                      <a:r>
                        <a:rPr lang="en-US" sz="1400" u="none" strike="noStrike">
                          <a:effectLst/>
                          <a:latin typeface="Sylfaen" panose="010A0502050306030303" pitchFamily="18" charset="0"/>
                        </a:rPr>
                        <a:t>Western Africa</a:t>
                      </a:r>
                      <a:endParaRPr lang="en-US" sz="1400" b="0" i="0" u="none" strike="noStrike">
                        <a:solidFill>
                          <a:srgbClr val="000000"/>
                        </a:solidFill>
                        <a:effectLst/>
                        <a:latin typeface="Sylfaen" panose="010A0502050306030303" pitchFamily="18" charset="0"/>
                      </a:endParaRPr>
                    </a:p>
                  </a:txBody>
                  <a:tcPr marL="9525" marR="9525" marT="9525" marB="0" anchor="b"/>
                </a:tc>
                <a:tc>
                  <a:txBody>
                    <a:bodyPr/>
                    <a:lstStyle/>
                    <a:p>
                      <a:pPr algn="ctr" fontAlgn="b"/>
                      <a:r>
                        <a:rPr lang="en-US" sz="1400" u="none" strike="noStrike">
                          <a:effectLst/>
                          <a:latin typeface="Sylfaen" panose="010A0502050306030303" pitchFamily="18" charset="0"/>
                        </a:rPr>
                        <a:t>50.9%</a:t>
                      </a:r>
                      <a:endParaRPr lang="en-US" sz="1400" b="0" i="0" u="none" strike="noStrike">
                        <a:solidFill>
                          <a:srgbClr val="000000"/>
                        </a:solidFill>
                        <a:effectLst/>
                        <a:latin typeface="Sylfaen" panose="010A0502050306030303" pitchFamily="18" charset="0"/>
                      </a:endParaRPr>
                    </a:p>
                  </a:txBody>
                  <a:tcPr marL="9525" marR="9525" marT="9525" marB="0" anchor="b"/>
                </a:tc>
                <a:tc>
                  <a:txBody>
                    <a:bodyPr/>
                    <a:lstStyle/>
                    <a:p>
                      <a:pPr algn="ctr" fontAlgn="b"/>
                      <a:r>
                        <a:rPr lang="en-US" sz="1400" u="none" strike="noStrike">
                          <a:effectLst/>
                          <a:latin typeface="Sylfaen" panose="010A0502050306030303" pitchFamily="18" charset="0"/>
                        </a:rPr>
                        <a:t>49.1%</a:t>
                      </a:r>
                      <a:endParaRPr lang="en-US" sz="1400" b="0" i="0" u="none" strike="noStrike">
                        <a:solidFill>
                          <a:srgbClr val="000000"/>
                        </a:solidFill>
                        <a:effectLst/>
                        <a:latin typeface="Sylfaen" panose="010A0502050306030303" pitchFamily="18" charset="0"/>
                      </a:endParaRPr>
                    </a:p>
                  </a:txBody>
                  <a:tcPr marL="9525" marR="9525" marT="9525" marB="0" anchor="b"/>
                </a:tc>
                <a:tc>
                  <a:txBody>
                    <a:bodyPr/>
                    <a:lstStyle/>
                    <a:p>
                      <a:pPr algn="ctr" fontAlgn="b"/>
                      <a:r>
                        <a:rPr lang="en-US" sz="1400" u="none" strike="noStrike">
                          <a:effectLst/>
                          <a:latin typeface="Sylfaen" panose="010A0502050306030303" pitchFamily="18" charset="0"/>
                        </a:rPr>
                        <a:t>50.7%</a:t>
                      </a:r>
                      <a:endParaRPr lang="en-US" sz="1400" b="0" i="0" u="none" strike="noStrike">
                        <a:solidFill>
                          <a:srgbClr val="000000"/>
                        </a:solidFill>
                        <a:effectLst/>
                        <a:latin typeface="Sylfaen" panose="010A0502050306030303" pitchFamily="18" charset="0"/>
                      </a:endParaRPr>
                    </a:p>
                  </a:txBody>
                  <a:tcPr marL="9525" marR="9525" marT="9525" marB="0" anchor="b"/>
                </a:tc>
                <a:tc>
                  <a:txBody>
                    <a:bodyPr/>
                    <a:lstStyle/>
                    <a:p>
                      <a:pPr algn="ctr" fontAlgn="b"/>
                      <a:r>
                        <a:rPr lang="en-US" sz="1400" u="none" strike="noStrike">
                          <a:effectLst/>
                          <a:latin typeface="Sylfaen" panose="010A0502050306030303" pitchFamily="18" charset="0"/>
                        </a:rPr>
                        <a:t>49.3%</a:t>
                      </a:r>
                      <a:endParaRPr lang="en-US" sz="1400" b="0" i="0" u="none" strike="noStrike">
                        <a:solidFill>
                          <a:srgbClr val="000000"/>
                        </a:solidFill>
                        <a:effectLst/>
                        <a:latin typeface="Sylfaen" panose="010A0502050306030303" pitchFamily="18" charset="0"/>
                      </a:endParaRPr>
                    </a:p>
                  </a:txBody>
                  <a:tcPr marL="9525" marR="9525" marT="9525" marB="0" anchor="b"/>
                </a:tc>
                <a:tc>
                  <a:txBody>
                    <a:bodyPr/>
                    <a:lstStyle/>
                    <a:p>
                      <a:pPr algn="ctr" fontAlgn="b"/>
                      <a:r>
                        <a:rPr lang="en-US" sz="1400" u="none" strike="noStrike">
                          <a:effectLst/>
                          <a:latin typeface="Sylfaen" panose="010A0502050306030303" pitchFamily="18" charset="0"/>
                        </a:rPr>
                        <a:t>50.6%</a:t>
                      </a:r>
                      <a:endParaRPr lang="en-US" sz="1400" b="0" i="0" u="none" strike="noStrike">
                        <a:solidFill>
                          <a:srgbClr val="000000"/>
                        </a:solidFill>
                        <a:effectLst/>
                        <a:latin typeface="Sylfaen" panose="010A0502050306030303" pitchFamily="18" charset="0"/>
                      </a:endParaRPr>
                    </a:p>
                  </a:txBody>
                  <a:tcPr marL="9525" marR="9525" marT="9525" marB="0" anchor="b"/>
                </a:tc>
                <a:tc>
                  <a:txBody>
                    <a:bodyPr/>
                    <a:lstStyle/>
                    <a:p>
                      <a:pPr algn="ctr" fontAlgn="b"/>
                      <a:r>
                        <a:rPr lang="en-US" sz="1400" u="none" strike="noStrike" dirty="0">
                          <a:effectLst/>
                          <a:latin typeface="Sylfaen" panose="010A0502050306030303" pitchFamily="18" charset="0"/>
                        </a:rPr>
                        <a:t>49.4%</a:t>
                      </a:r>
                      <a:endParaRPr lang="en-US" sz="1400" b="0" i="0" u="none" strike="noStrike" dirty="0">
                        <a:solidFill>
                          <a:srgbClr val="000000"/>
                        </a:solidFill>
                        <a:effectLst/>
                        <a:latin typeface="Sylfaen" panose="010A0502050306030303" pitchFamily="18" charset="0"/>
                      </a:endParaRPr>
                    </a:p>
                  </a:txBody>
                  <a:tcPr marL="9525" marR="9525" marT="9525" marB="0" anchor="b"/>
                </a:tc>
                <a:tc>
                  <a:txBody>
                    <a:bodyPr/>
                    <a:lstStyle/>
                    <a:p>
                      <a:pPr algn="ctr" fontAlgn="b"/>
                      <a:r>
                        <a:rPr lang="en-US" sz="1400" u="none" strike="noStrike" dirty="0">
                          <a:effectLst/>
                          <a:latin typeface="Sylfaen" panose="010A0502050306030303" pitchFamily="18" charset="0"/>
                        </a:rPr>
                        <a:t>50.6%</a:t>
                      </a:r>
                      <a:endParaRPr lang="en-US" sz="1400" b="0" i="0" u="none" strike="noStrike" dirty="0">
                        <a:solidFill>
                          <a:srgbClr val="000000"/>
                        </a:solidFill>
                        <a:effectLst/>
                        <a:latin typeface="Sylfaen" panose="010A0502050306030303" pitchFamily="18" charset="0"/>
                      </a:endParaRPr>
                    </a:p>
                  </a:txBody>
                  <a:tcPr marL="9525" marR="9525" marT="9525" marB="0" anchor="b"/>
                </a:tc>
                <a:tc>
                  <a:txBody>
                    <a:bodyPr/>
                    <a:lstStyle/>
                    <a:p>
                      <a:pPr algn="ctr" fontAlgn="b"/>
                      <a:r>
                        <a:rPr lang="en-US" sz="1400" u="none" strike="noStrike" dirty="0">
                          <a:effectLst/>
                          <a:latin typeface="Sylfaen" panose="010A0502050306030303" pitchFamily="18" charset="0"/>
                        </a:rPr>
                        <a:t>49.4%</a:t>
                      </a:r>
                      <a:endParaRPr lang="en-US" sz="1400" b="0" i="0" u="none" strike="noStrike" dirty="0">
                        <a:solidFill>
                          <a:srgbClr val="000000"/>
                        </a:solidFill>
                        <a:effectLst/>
                        <a:latin typeface="Sylfaen" panose="010A0502050306030303" pitchFamily="18" charset="0"/>
                      </a:endParaRPr>
                    </a:p>
                  </a:txBody>
                  <a:tcPr marL="9525" marR="9525" marT="9525" marB="0" anchor="b"/>
                </a:tc>
                <a:extLst>
                  <a:ext uri="{0D108BD9-81ED-4DB2-BD59-A6C34878D82A}">
                    <a16:rowId xmlns:a16="http://schemas.microsoft.com/office/drawing/2014/main" val="3098526496"/>
                  </a:ext>
                </a:extLst>
              </a:tr>
              <a:tr h="190500">
                <a:tc>
                  <a:txBody>
                    <a:bodyPr/>
                    <a:lstStyle/>
                    <a:p>
                      <a:pPr algn="l" fontAlgn="b"/>
                      <a:r>
                        <a:rPr lang="en-US" sz="1400" u="none" strike="noStrike">
                          <a:effectLst/>
                          <a:latin typeface="Sylfaen" panose="010A0502050306030303" pitchFamily="18" charset="0"/>
                        </a:rPr>
                        <a:t>Northen Africa</a:t>
                      </a:r>
                      <a:endParaRPr lang="en-US" sz="1400" b="0" i="0" u="none" strike="noStrike">
                        <a:solidFill>
                          <a:srgbClr val="000000"/>
                        </a:solidFill>
                        <a:effectLst/>
                        <a:latin typeface="Sylfaen" panose="010A0502050306030303" pitchFamily="18"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en-US" sz="1400" u="none" strike="noStrike">
                          <a:effectLst/>
                          <a:latin typeface="Sylfaen" panose="010A0502050306030303" pitchFamily="18" charset="0"/>
                        </a:rPr>
                        <a:t>51.2%</a:t>
                      </a:r>
                      <a:endParaRPr lang="en-US" sz="1400" b="0" i="0" u="none" strike="noStrike">
                        <a:solidFill>
                          <a:srgbClr val="000000"/>
                        </a:solidFill>
                        <a:effectLst/>
                        <a:latin typeface="Sylfaen" panose="010A0502050306030303" pitchFamily="18"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en-US" sz="1400" u="none" strike="noStrike">
                          <a:effectLst/>
                          <a:latin typeface="Sylfaen" panose="010A0502050306030303" pitchFamily="18" charset="0"/>
                        </a:rPr>
                        <a:t>48.8%</a:t>
                      </a:r>
                      <a:endParaRPr lang="en-US" sz="1400" b="0" i="0" u="none" strike="noStrike">
                        <a:solidFill>
                          <a:srgbClr val="000000"/>
                        </a:solidFill>
                        <a:effectLst/>
                        <a:latin typeface="Sylfaen" panose="010A0502050306030303" pitchFamily="18"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en-US" sz="1400" u="none" strike="noStrike">
                          <a:effectLst/>
                          <a:latin typeface="Sylfaen" panose="010A0502050306030303" pitchFamily="18" charset="0"/>
                        </a:rPr>
                        <a:t>51.1%</a:t>
                      </a:r>
                      <a:endParaRPr lang="en-US" sz="1400" b="0" i="0" u="none" strike="noStrike">
                        <a:solidFill>
                          <a:srgbClr val="000000"/>
                        </a:solidFill>
                        <a:effectLst/>
                        <a:latin typeface="Sylfaen" panose="010A0502050306030303" pitchFamily="18"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en-US" sz="1400" u="none" strike="noStrike">
                          <a:effectLst/>
                          <a:latin typeface="Sylfaen" panose="010A0502050306030303" pitchFamily="18" charset="0"/>
                        </a:rPr>
                        <a:t>48.9%</a:t>
                      </a:r>
                      <a:endParaRPr lang="en-US" sz="1400" b="0" i="0" u="none" strike="noStrike">
                        <a:solidFill>
                          <a:srgbClr val="000000"/>
                        </a:solidFill>
                        <a:effectLst/>
                        <a:latin typeface="Sylfaen" panose="010A0502050306030303" pitchFamily="18"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en-US" sz="1400" u="none" strike="noStrike">
                          <a:effectLst/>
                          <a:latin typeface="Sylfaen" panose="010A0502050306030303" pitchFamily="18" charset="0"/>
                        </a:rPr>
                        <a:t>50.9%</a:t>
                      </a:r>
                      <a:endParaRPr lang="en-US" sz="1400" b="0" i="0" u="none" strike="noStrike">
                        <a:solidFill>
                          <a:srgbClr val="000000"/>
                        </a:solidFill>
                        <a:effectLst/>
                        <a:latin typeface="Sylfaen" panose="010A0502050306030303" pitchFamily="18"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en-US" sz="1400" u="none" strike="noStrike" dirty="0">
                          <a:effectLst/>
                          <a:latin typeface="Sylfaen" panose="010A0502050306030303" pitchFamily="18" charset="0"/>
                        </a:rPr>
                        <a:t>49.1%</a:t>
                      </a:r>
                      <a:endParaRPr lang="en-US" sz="1400" b="0" i="0" u="none" strike="noStrike" dirty="0">
                        <a:solidFill>
                          <a:srgbClr val="000000"/>
                        </a:solidFill>
                        <a:effectLst/>
                        <a:latin typeface="Sylfaen" panose="010A0502050306030303" pitchFamily="18"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en-US" sz="1400" u="none" strike="noStrike">
                          <a:effectLst/>
                          <a:latin typeface="Sylfaen" panose="010A0502050306030303" pitchFamily="18" charset="0"/>
                        </a:rPr>
                        <a:t>50.7%</a:t>
                      </a:r>
                      <a:endParaRPr lang="en-US" sz="1400" b="0" i="0" u="none" strike="noStrike">
                        <a:solidFill>
                          <a:srgbClr val="000000"/>
                        </a:solidFill>
                        <a:effectLst/>
                        <a:latin typeface="Sylfaen" panose="010A0502050306030303" pitchFamily="18"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en-US" sz="1400" u="none" strike="noStrike" dirty="0">
                          <a:effectLst/>
                          <a:latin typeface="Sylfaen" panose="010A0502050306030303" pitchFamily="18" charset="0"/>
                        </a:rPr>
                        <a:t>49.3%</a:t>
                      </a:r>
                      <a:endParaRPr lang="en-US" sz="1400" b="0" i="0" u="none" strike="noStrike" dirty="0">
                        <a:solidFill>
                          <a:srgbClr val="000000"/>
                        </a:solidFill>
                        <a:effectLst/>
                        <a:latin typeface="Sylfaen" panose="010A0502050306030303" pitchFamily="18" charset="0"/>
                      </a:endParaRPr>
                    </a:p>
                  </a:txBody>
                  <a:tcPr marL="9525" marR="9525" marT="9525" marB="0"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1227241"/>
                  </a:ext>
                </a:extLst>
              </a:tr>
            </a:tbl>
          </a:graphicData>
        </a:graphic>
      </p:graphicFrame>
      <p:sp>
        <p:nvSpPr>
          <p:cNvPr id="9" name="TextBox 8">
            <a:extLst>
              <a:ext uri="{FF2B5EF4-FFF2-40B4-BE49-F238E27FC236}">
                <a16:creationId xmlns:a16="http://schemas.microsoft.com/office/drawing/2014/main" id="{4556F6FF-3E3E-4702-B12B-91A6842050C8}"/>
              </a:ext>
            </a:extLst>
          </p:cNvPr>
          <p:cNvSpPr txBox="1"/>
          <p:nvPr/>
        </p:nvSpPr>
        <p:spPr>
          <a:xfrm>
            <a:off x="876705" y="6125674"/>
            <a:ext cx="4229100" cy="369332"/>
          </a:xfrm>
          <a:prstGeom prst="rect">
            <a:avLst/>
          </a:prstGeom>
          <a:noFill/>
        </p:spPr>
        <p:txBody>
          <a:bodyPr wrap="square" rtlCol="0">
            <a:spAutoFit/>
          </a:bodyPr>
          <a:lstStyle/>
          <a:p>
            <a:r>
              <a:rPr lang="fr-FR" dirty="0"/>
              <a:t>Source: ECA </a:t>
            </a:r>
            <a:r>
              <a:rPr lang="fr-FR" dirty="0" err="1"/>
              <a:t>based</a:t>
            </a:r>
            <a:r>
              <a:rPr lang="fr-FR" dirty="0"/>
              <a:t> on UNDESA</a:t>
            </a:r>
            <a:endParaRPr lang="en-US" dirty="0"/>
          </a:p>
        </p:txBody>
      </p:sp>
      <p:sp>
        <p:nvSpPr>
          <p:cNvPr id="2" name="TextBox 1">
            <a:extLst>
              <a:ext uri="{FF2B5EF4-FFF2-40B4-BE49-F238E27FC236}">
                <a16:creationId xmlns:a16="http://schemas.microsoft.com/office/drawing/2014/main" id="{A1D7FAA3-B260-4C35-A65A-6683AEE0FAFA}"/>
              </a:ext>
            </a:extLst>
          </p:cNvPr>
          <p:cNvSpPr txBox="1"/>
          <p:nvPr/>
        </p:nvSpPr>
        <p:spPr>
          <a:xfrm>
            <a:off x="6102220" y="2998033"/>
            <a:ext cx="2484425" cy="1107996"/>
          </a:xfrm>
          <a:prstGeom prst="rect">
            <a:avLst/>
          </a:prstGeom>
          <a:solidFill>
            <a:schemeClr val="accent2"/>
          </a:solidFill>
        </p:spPr>
        <p:txBody>
          <a:bodyPr wrap="square" rtlCol="0">
            <a:spAutoFit/>
          </a:bodyPr>
          <a:lstStyle/>
          <a:p>
            <a:r>
              <a:rPr lang="fr-FR" dirty="0">
                <a:solidFill>
                  <a:schemeClr val="bg1"/>
                </a:solidFill>
              </a:rPr>
              <a:t>Total Population Africa in 2020: </a:t>
            </a:r>
            <a:r>
              <a:rPr lang="fr-FR" sz="2400" b="1" dirty="0">
                <a:solidFill>
                  <a:schemeClr val="bg1"/>
                </a:solidFill>
                <a:effectLst>
                  <a:outerShdw blurRad="38100" dist="38100" dir="2700000" algn="tl">
                    <a:srgbClr val="000000">
                      <a:alpha val="43137"/>
                    </a:srgbClr>
                  </a:outerShdw>
                </a:effectLst>
              </a:rPr>
              <a:t>1,340 millions</a:t>
            </a:r>
            <a:endParaRPr lang="fr-FR" b="1" dirty="0">
              <a:solidFill>
                <a:schemeClr val="bg1"/>
              </a:solidFill>
              <a:effectLst>
                <a:outerShdw blurRad="38100" dist="38100" dir="2700000" algn="tl">
                  <a:srgbClr val="000000">
                    <a:alpha val="43137"/>
                  </a:srgbClr>
                </a:outerShdw>
              </a:effectLst>
            </a:endParaRPr>
          </a:p>
        </p:txBody>
      </p:sp>
      <p:graphicFrame>
        <p:nvGraphicFramePr>
          <p:cNvPr id="10" name="Chart 9">
            <a:extLst>
              <a:ext uri="{FF2B5EF4-FFF2-40B4-BE49-F238E27FC236}">
                <a16:creationId xmlns:a16="http://schemas.microsoft.com/office/drawing/2014/main" id="{66FFB338-3395-4029-A3EA-EC3106F8C288}"/>
              </a:ext>
            </a:extLst>
          </p:cNvPr>
          <p:cNvGraphicFramePr>
            <a:graphicFrameLocks/>
          </p:cNvGraphicFramePr>
          <p:nvPr>
            <p:extLst>
              <p:ext uri="{D42A27DB-BD31-4B8C-83A1-F6EECF244321}">
                <p14:modId xmlns:p14="http://schemas.microsoft.com/office/powerpoint/2010/main" val="2978562271"/>
              </p:ext>
            </p:extLst>
          </p:nvPr>
        </p:nvGraphicFramePr>
        <p:xfrm>
          <a:off x="522287" y="2728720"/>
          <a:ext cx="5432478" cy="3396954"/>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2E4A1A2E-BB00-4E8B-952E-7CE4E29CD348}"/>
              </a:ext>
            </a:extLst>
          </p:cNvPr>
          <p:cNvSpPr txBox="1"/>
          <p:nvPr/>
        </p:nvSpPr>
        <p:spPr>
          <a:xfrm>
            <a:off x="6102220" y="4528635"/>
            <a:ext cx="2641856" cy="738664"/>
          </a:xfrm>
          <a:prstGeom prst="rect">
            <a:avLst/>
          </a:prstGeom>
          <a:solidFill>
            <a:schemeClr val="accent2"/>
          </a:solidFill>
        </p:spPr>
        <p:txBody>
          <a:bodyPr wrap="square" rtlCol="0">
            <a:spAutoFit/>
          </a:bodyPr>
          <a:lstStyle/>
          <a:p>
            <a:r>
              <a:rPr lang="fr-FR" dirty="0">
                <a:solidFill>
                  <a:schemeClr val="bg1"/>
                </a:solidFill>
              </a:rPr>
              <a:t>Population 15-24 </a:t>
            </a:r>
            <a:r>
              <a:rPr lang="fr-FR" dirty="0" err="1">
                <a:solidFill>
                  <a:schemeClr val="bg1"/>
                </a:solidFill>
              </a:rPr>
              <a:t>years</a:t>
            </a:r>
            <a:r>
              <a:rPr lang="fr-FR" dirty="0">
                <a:solidFill>
                  <a:schemeClr val="bg1"/>
                </a:solidFill>
              </a:rPr>
              <a:t>: </a:t>
            </a:r>
            <a:r>
              <a:rPr lang="fr-FR" sz="2400" b="1" dirty="0">
                <a:solidFill>
                  <a:schemeClr val="bg1"/>
                </a:solidFill>
                <a:effectLst>
                  <a:outerShdw blurRad="38100" dist="38100" dir="2700000" algn="tl">
                    <a:srgbClr val="000000">
                      <a:alpha val="43137"/>
                    </a:srgbClr>
                  </a:outerShdw>
                </a:effectLst>
              </a:rPr>
              <a:t>254 millions</a:t>
            </a:r>
            <a:endParaRPr lang="fr-FR"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73895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58852B5D-0AA8-4851-A1DA-5F8F33772EE8}"/>
              </a:ext>
            </a:extLst>
          </p:cNvPr>
          <p:cNvGraphicFramePr>
            <a:graphicFrameLocks/>
          </p:cNvGraphicFramePr>
          <p:nvPr>
            <p:extLst>
              <p:ext uri="{D42A27DB-BD31-4B8C-83A1-F6EECF244321}">
                <p14:modId xmlns:p14="http://schemas.microsoft.com/office/powerpoint/2010/main" val="3504304022"/>
              </p:ext>
            </p:extLst>
          </p:nvPr>
        </p:nvGraphicFramePr>
        <p:xfrm>
          <a:off x="329784" y="1259171"/>
          <a:ext cx="4871804" cy="3897443"/>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ângulo arredondado 8">
            <a:extLst>
              <a:ext uri="{FF2B5EF4-FFF2-40B4-BE49-F238E27FC236}">
                <a16:creationId xmlns:a16="http://schemas.microsoft.com/office/drawing/2014/main" id="{47F2194A-B8F9-4D78-89E9-B8422363F185}"/>
              </a:ext>
            </a:extLst>
          </p:cNvPr>
          <p:cNvSpPr/>
          <p:nvPr/>
        </p:nvSpPr>
        <p:spPr>
          <a:xfrm>
            <a:off x="399924" y="172117"/>
            <a:ext cx="8344152" cy="612934"/>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lgn="ctr"/>
            <a:r>
              <a:rPr lang="fr-FR" sz="2400" b="1" dirty="0">
                <a:latin typeface="Lato(headings)"/>
              </a:rPr>
              <a:t>DEMOGRAPHY OF AFRICAN YOUTH IN 2020</a:t>
            </a:r>
          </a:p>
        </p:txBody>
      </p:sp>
      <p:graphicFrame>
        <p:nvGraphicFramePr>
          <p:cNvPr id="7" name="Chart 6">
            <a:extLst>
              <a:ext uri="{FF2B5EF4-FFF2-40B4-BE49-F238E27FC236}">
                <a16:creationId xmlns:a16="http://schemas.microsoft.com/office/drawing/2014/main" id="{228E4F81-A1A3-49B2-BF7A-E7809115365D}"/>
              </a:ext>
            </a:extLst>
          </p:cNvPr>
          <p:cNvGraphicFramePr>
            <a:graphicFrameLocks/>
          </p:cNvGraphicFramePr>
          <p:nvPr>
            <p:extLst>
              <p:ext uri="{D42A27DB-BD31-4B8C-83A1-F6EECF244321}">
                <p14:modId xmlns:p14="http://schemas.microsoft.com/office/powerpoint/2010/main" val="3948186107"/>
              </p:ext>
            </p:extLst>
          </p:nvPr>
        </p:nvGraphicFramePr>
        <p:xfrm>
          <a:off x="5321623" y="1255423"/>
          <a:ext cx="3627389" cy="3897443"/>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7">
            <a:extLst>
              <a:ext uri="{FF2B5EF4-FFF2-40B4-BE49-F238E27FC236}">
                <a16:creationId xmlns:a16="http://schemas.microsoft.com/office/drawing/2014/main" id="{A4E14A73-E914-469C-ADEB-D003A9A71B07}"/>
              </a:ext>
            </a:extLst>
          </p:cNvPr>
          <p:cNvSpPr/>
          <p:nvPr/>
        </p:nvSpPr>
        <p:spPr>
          <a:xfrm>
            <a:off x="399924" y="5215857"/>
            <a:ext cx="4572000" cy="369332"/>
          </a:xfrm>
          <a:prstGeom prst="rect">
            <a:avLst/>
          </a:prstGeom>
        </p:spPr>
        <p:txBody>
          <a:bodyPr>
            <a:spAutoFit/>
          </a:bodyPr>
          <a:lstStyle/>
          <a:p>
            <a:r>
              <a:rPr lang="en-US" u="sng" dirty="0">
                <a:solidFill>
                  <a:srgbClr val="0563C1"/>
                </a:solidFill>
                <a:latin typeface="Calibri" panose="020F0502020204030204" pitchFamily="34" charset="0"/>
              </a:rPr>
              <a:t>Source</a:t>
            </a:r>
            <a:r>
              <a:rPr lang="en-US" dirty="0">
                <a:solidFill>
                  <a:srgbClr val="0563C1"/>
                </a:solidFill>
                <a:latin typeface="Calibri" panose="020F0502020204030204" pitchFamily="34" charset="0"/>
              </a:rPr>
              <a:t>: ECA based on ILO (2020)</a:t>
            </a:r>
            <a:endParaRPr lang="en-US" u="sng" dirty="0"/>
          </a:p>
        </p:txBody>
      </p:sp>
      <p:sp>
        <p:nvSpPr>
          <p:cNvPr id="9" name="Rectangle 8">
            <a:extLst>
              <a:ext uri="{FF2B5EF4-FFF2-40B4-BE49-F238E27FC236}">
                <a16:creationId xmlns:a16="http://schemas.microsoft.com/office/drawing/2014/main" id="{DBEFD0B4-61F2-4B83-96B3-EA126B54A9FD}"/>
              </a:ext>
            </a:extLst>
          </p:cNvPr>
          <p:cNvSpPr/>
          <p:nvPr/>
        </p:nvSpPr>
        <p:spPr>
          <a:xfrm>
            <a:off x="5201588" y="5197941"/>
            <a:ext cx="3747424" cy="369332"/>
          </a:xfrm>
          <a:prstGeom prst="rect">
            <a:avLst/>
          </a:prstGeom>
        </p:spPr>
        <p:txBody>
          <a:bodyPr wrap="square">
            <a:spAutoFit/>
          </a:bodyPr>
          <a:lstStyle/>
          <a:p>
            <a:r>
              <a:rPr lang="en-US" u="sng" dirty="0">
                <a:solidFill>
                  <a:srgbClr val="0563C1"/>
                </a:solidFill>
                <a:latin typeface="Calibri" panose="020F0502020204030204" pitchFamily="34" charset="0"/>
              </a:rPr>
              <a:t>Source</a:t>
            </a:r>
            <a:r>
              <a:rPr lang="en-US" dirty="0">
                <a:solidFill>
                  <a:srgbClr val="0563C1"/>
                </a:solidFill>
                <a:latin typeface="Calibri" panose="020F0502020204030204" pitchFamily="34" charset="0"/>
              </a:rPr>
              <a:t>: ECA based on UNDESA</a:t>
            </a:r>
            <a:endParaRPr lang="en-US" u="sng" dirty="0"/>
          </a:p>
        </p:txBody>
      </p:sp>
    </p:spTree>
    <p:extLst>
      <p:ext uri="{BB962C8B-B14F-4D97-AF65-F5344CB8AC3E}">
        <p14:creationId xmlns:p14="http://schemas.microsoft.com/office/powerpoint/2010/main" val="4146393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09D21D5A-E451-4153-AEE9-708835BFF9BD}"/>
              </a:ext>
            </a:extLst>
          </p:cNvPr>
          <p:cNvGrpSpPr/>
          <p:nvPr/>
        </p:nvGrpSpPr>
        <p:grpSpPr>
          <a:xfrm>
            <a:off x="450571" y="947773"/>
            <a:ext cx="8189845" cy="5254244"/>
            <a:chOff x="18019" y="917540"/>
            <a:chExt cx="9173223" cy="5548460"/>
          </a:xfrm>
        </p:grpSpPr>
        <p:sp>
          <p:nvSpPr>
            <p:cNvPr id="9" name="Rectangle à coins arrondis 3">
              <a:extLst>
                <a:ext uri="{FF2B5EF4-FFF2-40B4-BE49-F238E27FC236}">
                  <a16:creationId xmlns:a16="http://schemas.microsoft.com/office/drawing/2014/main" id="{310BEC11-E6FF-4F14-B725-0364DBB20C11}"/>
                </a:ext>
              </a:extLst>
            </p:cNvPr>
            <p:cNvSpPr/>
            <p:nvPr/>
          </p:nvSpPr>
          <p:spPr>
            <a:xfrm>
              <a:off x="18019" y="1631006"/>
              <a:ext cx="6269765" cy="774385"/>
            </a:xfrm>
            <a:prstGeom prst="roundRect">
              <a:avLst/>
            </a:prstGeom>
            <a:solidFill>
              <a:schemeClr val="accent5">
                <a:lumMod val="20000"/>
                <a:lumOff val="80000"/>
              </a:schemeClr>
            </a:solidFill>
            <a:ln w="12700" cap="flat" cmpd="sng" algn="ctr">
              <a:solidFill>
                <a:srgbClr val="0070C0"/>
              </a:solidFill>
              <a:prstDash val="solid"/>
            </a:ln>
            <a:effectLst>
              <a:innerShdw blurRad="50800" dist="25400" dir="13500000">
                <a:srgbClr val="FFFFFF">
                  <a:alpha val="75000"/>
                </a:srgbClr>
              </a:innerShdw>
              <a:outerShdw blurRad="63500" dist="25400" dir="5400000" rotWithShape="0">
                <a:srgbClr val="808080">
                  <a:alpha val="75000"/>
                </a:srgbClr>
              </a:outerShdw>
            </a:effectLst>
          </p:spPr>
          <p:txBody>
            <a:bodyPr rtlCol="0" anchor="ctr"/>
            <a:lstStyle/>
            <a:p>
              <a:pPr defTabSz="685800">
                <a:defRPr/>
              </a:pPr>
              <a:r>
                <a:rPr lang="en-US" sz="1500" b="1" kern="0" dirty="0">
                  <a:solidFill>
                    <a:prstClr val="black"/>
                  </a:solidFill>
                  <a:latin typeface="Arial Black"/>
                  <a:cs typeface="Arial Black"/>
                </a:rPr>
                <a:t>THE RATIO BETWEEN THE NUMBER OF EFFECTIVE PRODUCERS AND THE NUMBER OF EFFECTIVE CONSUMERS</a:t>
              </a:r>
              <a:endParaRPr lang="fr-FR" sz="1500" b="1" kern="0" dirty="0">
                <a:solidFill>
                  <a:prstClr val="black"/>
                </a:solidFill>
                <a:latin typeface="Arial Black"/>
                <a:cs typeface="Arial Black"/>
              </a:endParaRPr>
            </a:p>
          </p:txBody>
        </p:sp>
        <p:sp>
          <p:nvSpPr>
            <p:cNvPr id="10" name="Rectangle à coins arrondis 6">
              <a:extLst>
                <a:ext uri="{FF2B5EF4-FFF2-40B4-BE49-F238E27FC236}">
                  <a16:creationId xmlns:a16="http://schemas.microsoft.com/office/drawing/2014/main" id="{86FA1CD8-58D5-4741-BFEC-2AECC20A75A8}"/>
                </a:ext>
              </a:extLst>
            </p:cNvPr>
            <p:cNvSpPr/>
            <p:nvPr/>
          </p:nvSpPr>
          <p:spPr>
            <a:xfrm>
              <a:off x="55951" y="5166398"/>
              <a:ext cx="6242367" cy="891695"/>
            </a:xfrm>
            <a:prstGeom prst="roundRect">
              <a:avLst/>
            </a:prstGeom>
            <a:solidFill>
              <a:schemeClr val="accent4">
                <a:lumMod val="40000"/>
                <a:lumOff val="60000"/>
              </a:schemeClr>
            </a:solidFill>
            <a:ln w="12700" cap="flat" cmpd="sng" algn="ctr">
              <a:solidFill>
                <a:srgbClr val="0070C0"/>
              </a:solidFill>
              <a:prstDash val="solid"/>
            </a:ln>
            <a:effectLst>
              <a:innerShdw blurRad="50800" dist="25400" dir="13500000">
                <a:srgbClr val="FFFFFF">
                  <a:alpha val="75000"/>
                </a:srgbClr>
              </a:innerShdw>
              <a:outerShdw blurRad="63500" dist="25400" dir="5400000" rotWithShape="0">
                <a:srgbClr val="808080">
                  <a:alpha val="75000"/>
                </a:srgbClr>
              </a:outerShdw>
            </a:effectLst>
          </p:spPr>
          <p:txBody>
            <a:bodyPr rtlCol="0" anchor="ctr"/>
            <a:lstStyle/>
            <a:p>
              <a:pPr defTabSz="685800">
                <a:defRPr/>
              </a:pPr>
              <a:r>
                <a:rPr lang="en-US" sz="1500" b="1" kern="0" dirty="0">
                  <a:solidFill>
                    <a:prstClr val="black"/>
                  </a:solidFill>
                  <a:latin typeface="Arial Black"/>
                  <a:cs typeface="Arial Black"/>
                </a:rPr>
                <a:t>THE GROWTH RATE OF THE SUPPORT RATIO REPRESENTS THE FIRST DEMOGRAPHIC DIVIDEND</a:t>
              </a:r>
              <a:endParaRPr lang="fr-FR" sz="1500" b="1" kern="0" dirty="0">
                <a:solidFill>
                  <a:prstClr val="black"/>
                </a:solidFill>
                <a:latin typeface="Arial Black"/>
                <a:cs typeface="Arial Black"/>
              </a:endParaRPr>
            </a:p>
          </p:txBody>
        </p:sp>
        <p:pic>
          <p:nvPicPr>
            <p:cNvPr id="11" name="Image 2">
              <a:extLst>
                <a:ext uri="{FF2B5EF4-FFF2-40B4-BE49-F238E27FC236}">
                  <a16:creationId xmlns:a16="http://schemas.microsoft.com/office/drawing/2014/main" id="{99B35849-D8A1-4E1A-95BA-463FB7852CCF}"/>
                </a:ext>
              </a:extLst>
            </p:cNvPr>
            <p:cNvPicPr>
              <a:picLocks noChangeAspect="1"/>
            </p:cNvPicPr>
            <p:nvPr/>
          </p:nvPicPr>
          <p:blipFill>
            <a:blip r:embed="rId3"/>
            <a:stretch>
              <a:fillRect/>
            </a:stretch>
          </p:blipFill>
          <p:spPr>
            <a:xfrm>
              <a:off x="55951" y="2617946"/>
              <a:ext cx="6231833" cy="2207419"/>
            </a:xfrm>
            <a:prstGeom prst="rect">
              <a:avLst/>
            </a:prstGeom>
          </p:spPr>
        </p:pic>
        <p:pic>
          <p:nvPicPr>
            <p:cNvPr id="12" name="Image 4">
              <a:extLst>
                <a:ext uri="{FF2B5EF4-FFF2-40B4-BE49-F238E27FC236}">
                  <a16:creationId xmlns:a16="http://schemas.microsoft.com/office/drawing/2014/main" id="{2152FBFA-81D3-460E-B13B-39F98FED19A8}"/>
                </a:ext>
              </a:extLst>
            </p:cNvPr>
            <p:cNvPicPr>
              <a:picLocks noChangeAspect="1"/>
            </p:cNvPicPr>
            <p:nvPr/>
          </p:nvPicPr>
          <p:blipFill>
            <a:blip r:embed="rId4"/>
            <a:stretch>
              <a:fillRect/>
            </a:stretch>
          </p:blipFill>
          <p:spPr>
            <a:xfrm>
              <a:off x="6388814" y="2642405"/>
              <a:ext cx="2462373" cy="1914221"/>
            </a:xfrm>
            <a:prstGeom prst="rect">
              <a:avLst/>
            </a:prstGeom>
            <a:solidFill>
              <a:schemeClr val="bg1"/>
            </a:solidFill>
          </p:spPr>
        </p:pic>
        <p:sp>
          <p:nvSpPr>
            <p:cNvPr id="13" name="Ellipse 8">
              <a:extLst>
                <a:ext uri="{FF2B5EF4-FFF2-40B4-BE49-F238E27FC236}">
                  <a16:creationId xmlns:a16="http://schemas.microsoft.com/office/drawing/2014/main" id="{4F9478DE-CA87-4990-B9DB-5A9B9907A68F}"/>
                </a:ext>
              </a:extLst>
            </p:cNvPr>
            <p:cNvSpPr/>
            <p:nvPr/>
          </p:nvSpPr>
          <p:spPr>
            <a:xfrm>
              <a:off x="7065885" y="917540"/>
              <a:ext cx="2125357" cy="1833078"/>
            </a:xfrm>
            <a:prstGeom prst="ellipse">
              <a:avLst/>
            </a:prstGeom>
            <a:solidFill>
              <a:srgbClr val="21275D"/>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2100" dirty="0">
                  <a:solidFill>
                    <a:prstClr val="white"/>
                  </a:solidFill>
                </a:rPr>
                <a:t>𝛾 </a:t>
              </a:r>
            </a:p>
            <a:p>
              <a:pPr algn="ctr"/>
              <a:r>
                <a:rPr lang="en-US" sz="1500" dirty="0">
                  <a:solidFill>
                    <a:prstClr val="white"/>
                  </a:solidFill>
                </a:rPr>
                <a:t>represents purchasing power of each age </a:t>
              </a:r>
              <a:r>
                <a:rPr lang="en-US" dirty="0">
                  <a:solidFill>
                    <a:prstClr val="white"/>
                  </a:solidFill>
                </a:rPr>
                <a:t>group</a:t>
              </a:r>
              <a:endParaRPr lang="fr-FR" dirty="0">
                <a:solidFill>
                  <a:prstClr val="white"/>
                </a:solidFill>
              </a:endParaRPr>
            </a:p>
          </p:txBody>
        </p:sp>
        <p:sp>
          <p:nvSpPr>
            <p:cNvPr id="14" name="Ellipse 9">
              <a:extLst>
                <a:ext uri="{FF2B5EF4-FFF2-40B4-BE49-F238E27FC236}">
                  <a16:creationId xmlns:a16="http://schemas.microsoft.com/office/drawing/2014/main" id="{3F77D172-CB6C-436A-A9B4-283BD412A5DB}"/>
                </a:ext>
              </a:extLst>
            </p:cNvPr>
            <p:cNvSpPr/>
            <p:nvPr/>
          </p:nvSpPr>
          <p:spPr>
            <a:xfrm>
              <a:off x="7065884" y="4375418"/>
              <a:ext cx="2024326" cy="2090582"/>
            </a:xfrm>
            <a:prstGeom prst="ellipse">
              <a:avLst/>
            </a:prstGeom>
            <a:solidFill>
              <a:srgbClr val="21275D"/>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prstClr val="white"/>
                  </a:solidFill>
                </a:rPr>
                <a:t>𝜑 </a:t>
              </a:r>
            </a:p>
            <a:p>
              <a:pPr algn="ctr"/>
              <a:r>
                <a:rPr lang="en-US" sz="1500" dirty="0">
                  <a:solidFill>
                    <a:prstClr val="white"/>
                  </a:solidFill>
                </a:rPr>
                <a:t>represents the distribution of consumption needs by age</a:t>
              </a:r>
              <a:endParaRPr lang="fr-FR" sz="1500" dirty="0">
                <a:solidFill>
                  <a:prstClr val="white"/>
                </a:solidFill>
              </a:endParaRPr>
            </a:p>
          </p:txBody>
        </p:sp>
      </p:grpSp>
      <p:sp>
        <p:nvSpPr>
          <p:cNvPr id="15" name="Rectângulo arredondado 8">
            <a:extLst>
              <a:ext uri="{FF2B5EF4-FFF2-40B4-BE49-F238E27FC236}">
                <a16:creationId xmlns:a16="http://schemas.microsoft.com/office/drawing/2014/main" id="{37547A3B-9E1A-4D62-A053-7230C6F85EFF}"/>
              </a:ext>
            </a:extLst>
          </p:cNvPr>
          <p:cNvSpPr/>
          <p:nvPr/>
        </p:nvSpPr>
        <p:spPr>
          <a:xfrm>
            <a:off x="344555" y="101713"/>
            <a:ext cx="8518789" cy="681038"/>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lgn="ctr"/>
            <a:r>
              <a:rPr lang="fr-FR" sz="2800" b="1" dirty="0" err="1">
                <a:latin typeface="Lato(headings)"/>
              </a:rPr>
              <a:t>Economic</a:t>
            </a:r>
            <a:r>
              <a:rPr lang="fr-FR" sz="2800" b="1" dirty="0">
                <a:latin typeface="Lato(headings)"/>
              </a:rPr>
              <a:t> Support Ratio</a:t>
            </a:r>
          </a:p>
        </p:txBody>
      </p:sp>
    </p:spTree>
    <p:extLst>
      <p:ext uri="{BB962C8B-B14F-4D97-AF65-F5344CB8AC3E}">
        <p14:creationId xmlns:p14="http://schemas.microsoft.com/office/powerpoint/2010/main" val="1317679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ângulo arredondado 8">
            <a:extLst>
              <a:ext uri="{FF2B5EF4-FFF2-40B4-BE49-F238E27FC236}">
                <a16:creationId xmlns:a16="http://schemas.microsoft.com/office/drawing/2014/main" id="{95EC1A7B-4E29-410B-A610-88272D7E3B59}"/>
              </a:ext>
            </a:extLst>
          </p:cNvPr>
          <p:cNvSpPr/>
          <p:nvPr/>
        </p:nvSpPr>
        <p:spPr>
          <a:xfrm>
            <a:off x="225287" y="101713"/>
            <a:ext cx="8518789" cy="681038"/>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lgn="ctr"/>
            <a:r>
              <a:rPr lang="fr-FR" sz="2800" b="1" dirty="0">
                <a:latin typeface="Lato(headings)"/>
              </a:rPr>
              <a:t>Life Cycle </a:t>
            </a:r>
            <a:r>
              <a:rPr lang="fr-FR" sz="2800" b="1" dirty="0" err="1">
                <a:latin typeface="Lato(headings)"/>
              </a:rPr>
              <a:t>Deficit</a:t>
            </a:r>
            <a:r>
              <a:rPr lang="fr-FR" sz="2800" b="1" dirty="0">
                <a:latin typeface="Lato(headings)"/>
              </a:rPr>
              <a:t> (LCD)</a:t>
            </a:r>
          </a:p>
        </p:txBody>
      </p:sp>
      <p:sp>
        <p:nvSpPr>
          <p:cNvPr id="4" name="Espace réservé du contenu 3">
            <a:extLst>
              <a:ext uri="{FF2B5EF4-FFF2-40B4-BE49-F238E27FC236}">
                <a16:creationId xmlns:a16="http://schemas.microsoft.com/office/drawing/2014/main" id="{1BE24B84-0B1F-4D71-942F-1F66CE754A58}"/>
              </a:ext>
            </a:extLst>
          </p:cNvPr>
          <p:cNvSpPr txBox="1">
            <a:spLocks/>
          </p:cNvSpPr>
          <p:nvPr/>
        </p:nvSpPr>
        <p:spPr>
          <a:xfrm>
            <a:off x="342084" y="4755082"/>
            <a:ext cx="8100342" cy="1277881"/>
          </a:xfrm>
          <a:prstGeom prst="rect">
            <a:avLst/>
          </a:prstGeom>
          <a:solidFill>
            <a:schemeClr val="accent6">
              <a:lumMod val="40000"/>
              <a:lumOff val="60000"/>
            </a:schemeClr>
          </a:solidFill>
        </p:spPr>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Aft>
                <a:spcPts val="900"/>
              </a:spcAft>
              <a:buFont typeface="Wingdings" panose="05000000000000000000" pitchFamily="2" charset="2"/>
              <a:buChar char="ü"/>
            </a:pPr>
            <a:r>
              <a:rPr lang="fr-FR" sz="2000" dirty="0">
                <a:solidFill>
                  <a:schemeClr val="accent1"/>
                </a:solidFill>
                <a:cs typeface="Times New Roman" panose="02020603050405020304" pitchFamily="18" charset="0"/>
              </a:rPr>
              <a:t>A positive </a:t>
            </a:r>
            <a:r>
              <a:rPr lang="fr-FR" sz="2000" b="1" i="1" dirty="0">
                <a:solidFill>
                  <a:schemeClr val="accent1"/>
                </a:solidFill>
                <a:cs typeface="Times New Roman" panose="02020603050405020304" pitchFamily="18" charset="0"/>
              </a:rPr>
              <a:t>LCD(a)</a:t>
            </a:r>
            <a:r>
              <a:rPr lang="fr-FR" sz="2000" dirty="0">
                <a:solidFill>
                  <a:schemeClr val="accent1"/>
                </a:solidFill>
                <a:cs typeface="Times New Roman" panose="02020603050405020304" pitchFamily="18" charset="0"/>
              </a:rPr>
              <a:t> </a:t>
            </a:r>
            <a:r>
              <a:rPr lang="en-US" altLang="en-US" sz="2000" dirty="0">
                <a:solidFill>
                  <a:schemeClr val="accent1"/>
                </a:solidFill>
              </a:rPr>
              <a:t>indicates a consumption surplus (or income deficit) requiring reallocations from other age groups with income surplus.</a:t>
            </a:r>
            <a:endParaRPr lang="en-US" altLang="en-US" sz="4400" dirty="0">
              <a:solidFill>
                <a:schemeClr val="accent1"/>
              </a:solidFill>
            </a:endParaRPr>
          </a:p>
          <a:p>
            <a:pPr algn="just">
              <a:spcAft>
                <a:spcPts val="900"/>
              </a:spcAft>
              <a:buFont typeface="Wingdings" panose="05000000000000000000" pitchFamily="2" charset="2"/>
              <a:buChar char="ü"/>
            </a:pPr>
            <a:r>
              <a:rPr lang="fr-FR" sz="2000" dirty="0">
                <a:solidFill>
                  <a:schemeClr val="accent1"/>
                </a:solidFill>
                <a:cs typeface="Times New Roman" panose="02020603050405020304" pitchFamily="18" charset="0"/>
              </a:rPr>
              <a:t>A</a:t>
            </a:r>
            <a:r>
              <a:rPr lang="fr-FR" sz="2000" b="1" i="1" dirty="0">
                <a:solidFill>
                  <a:schemeClr val="accent1"/>
                </a:solidFill>
                <a:cs typeface="Times New Roman" panose="02020603050405020304" pitchFamily="18" charset="0"/>
              </a:rPr>
              <a:t> </a:t>
            </a:r>
            <a:r>
              <a:rPr lang="fr-FR" sz="2000" b="1" dirty="0" err="1">
                <a:solidFill>
                  <a:schemeClr val="accent1"/>
                </a:solidFill>
                <a:cs typeface="Times New Roman" panose="02020603050405020304" pitchFamily="18" charset="0"/>
              </a:rPr>
              <a:t>negative</a:t>
            </a:r>
            <a:r>
              <a:rPr lang="fr-FR" sz="2000" b="1" dirty="0">
                <a:solidFill>
                  <a:schemeClr val="accent1"/>
                </a:solidFill>
                <a:cs typeface="Times New Roman" panose="02020603050405020304" pitchFamily="18" charset="0"/>
              </a:rPr>
              <a:t> </a:t>
            </a:r>
            <a:r>
              <a:rPr lang="fr-FR" sz="2000" b="1" i="1" dirty="0">
                <a:solidFill>
                  <a:schemeClr val="accent1"/>
                </a:solidFill>
                <a:cs typeface="Times New Roman" panose="02020603050405020304" pitchFamily="18" charset="0"/>
              </a:rPr>
              <a:t>LCD(a)</a:t>
            </a:r>
            <a:r>
              <a:rPr lang="fr-FR" sz="2000" dirty="0">
                <a:solidFill>
                  <a:schemeClr val="accent1"/>
                </a:solidFill>
                <a:cs typeface="Times New Roman" panose="02020603050405020304" pitchFamily="18" charset="0"/>
              </a:rPr>
              <a:t> </a:t>
            </a:r>
            <a:r>
              <a:rPr lang="en-US" altLang="en-US" sz="2000" dirty="0">
                <a:solidFill>
                  <a:schemeClr val="accent1"/>
                </a:solidFill>
              </a:rPr>
              <a:t>means a surplus of income, which can be used to finance the consumption of deficit age groups</a:t>
            </a:r>
            <a:endParaRPr lang="fr-FR" sz="1800" b="1" dirty="0">
              <a:solidFill>
                <a:schemeClr val="accent1"/>
              </a:solidFill>
              <a:cs typeface="Times New Roman" panose="02020603050405020304" pitchFamily="18" charset="0"/>
            </a:endParaRPr>
          </a:p>
        </p:txBody>
      </p:sp>
      <p:sp>
        <p:nvSpPr>
          <p:cNvPr id="8" name="TextBox 7">
            <a:extLst>
              <a:ext uri="{FF2B5EF4-FFF2-40B4-BE49-F238E27FC236}">
                <a16:creationId xmlns:a16="http://schemas.microsoft.com/office/drawing/2014/main" id="{684BBBC9-3F49-4BDD-8A92-14B9954FAE41}"/>
              </a:ext>
            </a:extLst>
          </p:cNvPr>
          <p:cNvSpPr txBox="1"/>
          <p:nvPr/>
        </p:nvSpPr>
        <p:spPr>
          <a:xfrm>
            <a:off x="292052" y="2258828"/>
            <a:ext cx="5856771" cy="646331"/>
          </a:xfrm>
          <a:prstGeom prst="rect">
            <a:avLst/>
          </a:prstGeom>
          <a:solidFill>
            <a:srgbClr val="FF0000"/>
          </a:solidFill>
        </p:spPr>
        <p:txBody>
          <a:bodyPr wrap="square" rtlCol="0">
            <a:spAutoFit/>
          </a:bodyPr>
          <a:lstStyle/>
          <a:p>
            <a:r>
              <a:rPr lang="fr-FR" b="1" dirty="0">
                <a:solidFill>
                  <a:schemeClr val="bg1"/>
                </a:solidFill>
              </a:rPr>
              <a:t>Life Cycle </a:t>
            </a:r>
            <a:r>
              <a:rPr lang="fr-FR" b="1" dirty="0" err="1">
                <a:solidFill>
                  <a:schemeClr val="bg1"/>
                </a:solidFill>
              </a:rPr>
              <a:t>Deficit</a:t>
            </a:r>
            <a:r>
              <a:rPr lang="fr-FR" b="1" dirty="0">
                <a:solidFill>
                  <a:schemeClr val="bg1"/>
                </a:solidFill>
              </a:rPr>
              <a:t> (LCD): </a:t>
            </a:r>
            <a:r>
              <a:rPr lang="fr-FR" b="1" dirty="0" err="1">
                <a:solidFill>
                  <a:schemeClr val="bg1"/>
                </a:solidFill>
              </a:rPr>
              <a:t>consumption</a:t>
            </a:r>
            <a:r>
              <a:rPr lang="fr-FR" b="1" dirty="0">
                <a:solidFill>
                  <a:schemeClr val="bg1"/>
                </a:solidFill>
              </a:rPr>
              <a:t> </a:t>
            </a:r>
            <a:r>
              <a:rPr lang="fr-FR" b="1" dirty="0" err="1">
                <a:solidFill>
                  <a:schemeClr val="bg1"/>
                </a:solidFill>
              </a:rPr>
              <a:t>needs</a:t>
            </a:r>
            <a:r>
              <a:rPr lang="fr-FR" b="1" dirty="0">
                <a:solidFill>
                  <a:schemeClr val="bg1"/>
                </a:solidFill>
              </a:rPr>
              <a:t> to </a:t>
            </a:r>
            <a:r>
              <a:rPr lang="fr-FR" b="1" dirty="0" err="1">
                <a:solidFill>
                  <a:schemeClr val="bg1"/>
                </a:solidFill>
              </a:rPr>
              <a:t>satisfy</a:t>
            </a:r>
            <a:r>
              <a:rPr lang="fr-FR" b="1" dirty="0">
                <a:solidFill>
                  <a:schemeClr val="bg1"/>
                </a:solidFill>
              </a:rPr>
              <a:t> at    </a:t>
            </a:r>
            <a:r>
              <a:rPr lang="fr-FR" b="1" dirty="0" err="1">
                <a:solidFill>
                  <a:schemeClr val="bg1"/>
                </a:solidFill>
              </a:rPr>
              <a:t>each</a:t>
            </a:r>
            <a:r>
              <a:rPr lang="fr-FR" b="1" dirty="0">
                <a:solidFill>
                  <a:schemeClr val="bg1"/>
                </a:solidFill>
              </a:rPr>
              <a:t> </a:t>
            </a:r>
            <a:r>
              <a:rPr lang="fr-FR" b="1" dirty="0" err="1">
                <a:solidFill>
                  <a:schemeClr val="bg1"/>
                </a:solidFill>
              </a:rPr>
              <a:t>age</a:t>
            </a:r>
            <a:endParaRPr lang="en-US" b="1" dirty="0">
              <a:solidFill>
                <a:schemeClr val="bg1"/>
              </a:solidFill>
            </a:endParaRPr>
          </a:p>
        </p:txBody>
      </p:sp>
      <p:grpSp>
        <p:nvGrpSpPr>
          <p:cNvPr id="22" name="Group 21">
            <a:extLst>
              <a:ext uri="{FF2B5EF4-FFF2-40B4-BE49-F238E27FC236}">
                <a16:creationId xmlns:a16="http://schemas.microsoft.com/office/drawing/2014/main" id="{7E085ABD-382C-4FA1-96F7-12BCC943B2A8}"/>
              </a:ext>
            </a:extLst>
          </p:cNvPr>
          <p:cNvGrpSpPr/>
          <p:nvPr/>
        </p:nvGrpSpPr>
        <p:grpSpPr>
          <a:xfrm>
            <a:off x="191366" y="3144073"/>
            <a:ext cx="5585791" cy="1298226"/>
            <a:chOff x="595556" y="3144073"/>
            <a:chExt cx="5585791" cy="1298226"/>
          </a:xfrm>
        </p:grpSpPr>
        <mc:AlternateContent xmlns:mc="http://schemas.openxmlformats.org/markup-compatibility/2006" xmlns:a14="http://schemas.microsoft.com/office/drawing/2010/main">
          <mc:Choice Requires="a14">
            <p:sp>
              <p:nvSpPr>
                <p:cNvPr id="7" name="Rectangle 6">
                  <a:extLst>
                    <a:ext uri="{FF2B5EF4-FFF2-40B4-BE49-F238E27FC236}">
                      <a16:creationId xmlns:a16="http://schemas.microsoft.com/office/drawing/2014/main" id="{E10617C6-8A9A-4D70-8F16-7B02491ACB2F}"/>
                    </a:ext>
                  </a:extLst>
                </p:cNvPr>
                <p:cNvSpPr/>
                <p:nvPr/>
              </p:nvSpPr>
              <p:spPr>
                <a:xfrm>
                  <a:off x="595556" y="3144073"/>
                  <a:ext cx="5585791" cy="675762"/>
                </a:xfrm>
                <a:prstGeom prst="rect">
                  <a:avLst/>
                </a:prstGeom>
              </p:spPr>
              <p:txBody>
                <a:bodyPr wrap="square">
                  <a:spAutoFit/>
                </a:bodyPr>
                <a:lstStyle/>
                <a:p>
                  <a:pPr algn="ctr">
                    <a:lnSpc>
                      <a:spcPct val="107000"/>
                    </a:lnSpc>
                    <a:spcAft>
                      <a:spcPts val="800"/>
                    </a:spcAft>
                  </a:pPr>
                  <a:r>
                    <a:rPr lang="fr-FR" b="0" dirty="0">
                      <a:solidFill>
                        <a:srgbClr val="000000"/>
                      </a:solidFill>
                      <a:ea typeface="Calibri" panose="020F0502020204030204" pitchFamily="34" charset="0"/>
                      <a:cs typeface="Times New Roman" panose="02020603050405020304" pitchFamily="18" charset="0"/>
                    </a:rPr>
                    <a:t>LCD</a:t>
                  </a:r>
                  <a14:m>
                    <m:oMath xmlns:m="http://schemas.openxmlformats.org/officeDocument/2006/math">
                      <m:r>
                        <a:rPr lang="fr-FR" b="0" i="1" smtClean="0">
                          <a:solidFill>
                            <a:srgbClr val="000000"/>
                          </a:solidFill>
                          <a:latin typeface="Cambria Math" panose="02040503050406030204" pitchFamily="18" charset="0"/>
                          <a:ea typeface="Calibri" panose="020F0502020204030204" pitchFamily="34" charset="0"/>
                          <a:cs typeface="Times New Roman" panose="02020603050405020304" pitchFamily="18" charset="0"/>
                        </a:rPr>
                        <m:t>=</m:t>
                      </m:r>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𝐶</m:t>
                      </m:r>
                      <m:d>
                        <m:dPr>
                          <m:ctrlPr>
                            <a:rPr lang="en-US" i="1">
                              <a:solidFill>
                                <a:srgbClr val="000000"/>
                              </a:solidFill>
                              <a:latin typeface="Cambria Math" panose="02040503050406030204" pitchFamily="18" charset="0"/>
                              <a:ea typeface="Calibri" panose="020F0502020204030204" pitchFamily="34" charset="0"/>
                              <a:cs typeface="Times New Roman" panose="02020603050405020304" pitchFamily="18" charset="0"/>
                            </a:rPr>
                          </m:ctrlPr>
                        </m:dPr>
                        <m:e>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𝑎</m:t>
                          </m:r>
                        </m:e>
                      </m:d>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m:t>
                      </m:r>
                      <m:sSup>
                        <m:sSupPr>
                          <m:ctrlPr>
                            <a:rPr lang="en-US" i="1">
                              <a:solidFill>
                                <a:srgbClr val="000000"/>
                              </a:solidFill>
                              <a:latin typeface="Cambria Math" panose="02040503050406030204" pitchFamily="18" charset="0"/>
                              <a:ea typeface="Calibri" panose="020F0502020204030204" pitchFamily="34" charset="0"/>
                              <a:cs typeface="Times New Roman" panose="02020603050405020304" pitchFamily="18" charset="0"/>
                            </a:rPr>
                          </m:ctrlPr>
                        </m:sSupPr>
                        <m:e>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𝑌</m:t>
                          </m:r>
                        </m:e>
                        <m:sup>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𝑙</m:t>
                          </m:r>
                        </m:sup>
                      </m:sSup>
                      <m:d>
                        <m:dPr>
                          <m:ctrlPr>
                            <a:rPr lang="en-US" i="1">
                              <a:solidFill>
                                <a:srgbClr val="000000"/>
                              </a:solidFill>
                              <a:latin typeface="Cambria Math" panose="02040503050406030204" pitchFamily="18" charset="0"/>
                              <a:ea typeface="Calibri" panose="020F0502020204030204" pitchFamily="34" charset="0"/>
                              <a:cs typeface="Times New Roman" panose="02020603050405020304" pitchFamily="18" charset="0"/>
                            </a:rPr>
                          </m:ctrlPr>
                        </m:dPr>
                        <m:e>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𝑎</m:t>
                          </m:r>
                        </m:e>
                      </m:d>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m:t>
                      </m:r>
                      <m:sSup>
                        <m:sSupPr>
                          <m:ctrlPr>
                            <a:rPr lang="en-US" i="1">
                              <a:solidFill>
                                <a:srgbClr val="000000"/>
                              </a:solidFill>
                              <a:latin typeface="Cambria Math" panose="02040503050406030204" pitchFamily="18" charset="0"/>
                              <a:ea typeface="Calibri" panose="020F0502020204030204" pitchFamily="34" charset="0"/>
                              <a:cs typeface="Times New Roman" panose="02020603050405020304" pitchFamily="18" charset="0"/>
                            </a:rPr>
                          </m:ctrlPr>
                        </m:sSupPr>
                        <m:e>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𝑌</m:t>
                          </m:r>
                        </m:e>
                        <m:sup>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𝑎</m:t>
                          </m:r>
                        </m:sup>
                      </m:sSup>
                      <m:d>
                        <m:dPr>
                          <m:ctrlPr>
                            <a:rPr lang="en-US" i="1">
                              <a:solidFill>
                                <a:srgbClr val="000000"/>
                              </a:solidFill>
                              <a:latin typeface="Cambria Math" panose="02040503050406030204" pitchFamily="18" charset="0"/>
                              <a:ea typeface="Calibri" panose="020F0502020204030204" pitchFamily="34" charset="0"/>
                              <a:cs typeface="Times New Roman" panose="02020603050405020304" pitchFamily="18" charset="0"/>
                            </a:rPr>
                          </m:ctrlPr>
                        </m:dPr>
                        <m:e>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𝑎</m:t>
                          </m:r>
                        </m:e>
                      </m:d>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m:t>
                      </m:r>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𝑆</m:t>
                      </m:r>
                      <m:d>
                        <m:dPr>
                          <m:ctrlPr>
                            <a:rPr lang="en-US" i="1">
                              <a:solidFill>
                                <a:srgbClr val="000000"/>
                              </a:solidFill>
                              <a:latin typeface="Cambria Math" panose="02040503050406030204" pitchFamily="18" charset="0"/>
                              <a:ea typeface="Calibri" panose="020F0502020204030204" pitchFamily="34" charset="0"/>
                              <a:cs typeface="Times New Roman" panose="02020603050405020304" pitchFamily="18" charset="0"/>
                            </a:rPr>
                          </m:ctrlPr>
                        </m:dPr>
                        <m:e>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𝑎</m:t>
                          </m:r>
                        </m:e>
                      </m:d>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m:t>
                      </m:r>
                      <m:sSup>
                        <m:sSupPr>
                          <m:ctrlPr>
                            <a:rPr lang="en-US" i="1">
                              <a:solidFill>
                                <a:srgbClr val="000000"/>
                              </a:solidFill>
                              <a:latin typeface="Cambria Math" panose="02040503050406030204" pitchFamily="18" charset="0"/>
                              <a:ea typeface="Calibri" panose="020F0502020204030204" pitchFamily="34" charset="0"/>
                              <a:cs typeface="Times New Roman" panose="02020603050405020304" pitchFamily="18" charset="0"/>
                            </a:rPr>
                          </m:ctrlPr>
                        </m:sSupPr>
                        <m:e>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𝜏</m:t>
                          </m:r>
                        </m:e>
                        <m:sup>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m:t>
                          </m:r>
                        </m:sup>
                      </m:sSup>
                      <m:d>
                        <m:dPr>
                          <m:ctrlPr>
                            <a:rPr lang="en-US" i="1">
                              <a:solidFill>
                                <a:srgbClr val="000000"/>
                              </a:solidFill>
                              <a:latin typeface="Cambria Math" panose="02040503050406030204" pitchFamily="18" charset="0"/>
                              <a:ea typeface="Calibri" panose="020F0502020204030204" pitchFamily="34" charset="0"/>
                              <a:cs typeface="Times New Roman" panose="02020603050405020304" pitchFamily="18" charset="0"/>
                            </a:rPr>
                          </m:ctrlPr>
                        </m:dPr>
                        <m:e>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𝑎</m:t>
                          </m:r>
                        </m:e>
                      </m:d>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m:t>
                      </m:r>
                      <m:sSup>
                        <m:sSupPr>
                          <m:ctrlPr>
                            <a:rPr lang="en-US" i="1">
                              <a:solidFill>
                                <a:srgbClr val="000000"/>
                              </a:solidFill>
                              <a:latin typeface="Cambria Math" panose="02040503050406030204" pitchFamily="18" charset="0"/>
                              <a:ea typeface="Calibri" panose="020F0502020204030204" pitchFamily="34" charset="0"/>
                              <a:cs typeface="Times New Roman" panose="02020603050405020304" pitchFamily="18" charset="0"/>
                            </a:rPr>
                          </m:ctrlPr>
                        </m:sSupPr>
                        <m:e>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𝜏</m:t>
                          </m:r>
                        </m:e>
                        <m:sup>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m:t>
                          </m:r>
                        </m:sup>
                      </m:sSup>
                      <m:d>
                        <m:dPr>
                          <m:ctrlPr>
                            <a:rPr lang="en-US" i="1">
                              <a:solidFill>
                                <a:srgbClr val="000000"/>
                              </a:solidFill>
                              <a:latin typeface="Cambria Math" panose="02040503050406030204" pitchFamily="18" charset="0"/>
                              <a:ea typeface="Calibri" panose="020F0502020204030204" pitchFamily="34" charset="0"/>
                              <a:cs typeface="Times New Roman" panose="02020603050405020304" pitchFamily="18" charset="0"/>
                            </a:rPr>
                          </m:ctrlPr>
                        </m:dPr>
                        <m:e>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𝑎</m:t>
                          </m:r>
                        </m:e>
                      </m:d>
                    </m:oMath>
                  </a14:m>
                  <a:r>
                    <a:rPr lang="en-GB" dirty="0">
                      <a:solidFill>
                        <a:srgbClr val="000000"/>
                      </a:solidFill>
                      <a:latin typeface="Times New Roman" panose="02020603050405020304" pitchFamily="18" charset="0"/>
                      <a:ea typeface="SimSun" panose="02010600030101010101" pitchFamily="2" charset="-122"/>
                      <a:cs typeface="Arial" panose="020B0604020202020204" pitchFamily="34" charset="0"/>
                    </a:rPr>
                    <a:t>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mc:Choice>
          <mc:Fallback xmlns="">
            <p:sp>
              <p:nvSpPr>
                <p:cNvPr id="7" name="Rectangle 6">
                  <a:extLst>
                    <a:ext uri="{FF2B5EF4-FFF2-40B4-BE49-F238E27FC236}">
                      <a16:creationId xmlns:a16="http://schemas.microsoft.com/office/drawing/2014/main" id="{E10617C6-8A9A-4D70-8F16-7B02491ACB2F}"/>
                    </a:ext>
                  </a:extLst>
                </p:cNvPr>
                <p:cNvSpPr>
                  <a:spLocks noRot="1" noChangeAspect="1" noMove="1" noResize="1" noEditPoints="1" noAdjustHandles="1" noChangeArrowheads="1" noChangeShapeType="1" noTextEdit="1"/>
                </p:cNvSpPr>
                <p:nvPr/>
              </p:nvSpPr>
              <p:spPr>
                <a:xfrm>
                  <a:off x="595556" y="3144073"/>
                  <a:ext cx="5585791" cy="675762"/>
                </a:xfrm>
                <a:prstGeom prst="rect">
                  <a:avLst/>
                </a:prstGeom>
                <a:blipFill>
                  <a:blip r:embed="rId3"/>
                  <a:stretch>
                    <a:fillRect t="-3604"/>
                  </a:stretch>
                </a:blipFill>
              </p:spPr>
              <p:txBody>
                <a:bodyPr/>
                <a:lstStyle/>
                <a:p>
                  <a:r>
                    <a:rPr lang="en-US">
                      <a:noFill/>
                    </a:rPr>
                    <a:t> </a:t>
                  </a:r>
                </a:p>
              </p:txBody>
            </p:sp>
          </mc:Fallback>
        </mc:AlternateContent>
        <p:sp>
          <p:nvSpPr>
            <p:cNvPr id="9" name="Left Brace 8">
              <a:extLst>
                <a:ext uri="{FF2B5EF4-FFF2-40B4-BE49-F238E27FC236}">
                  <a16:creationId xmlns:a16="http://schemas.microsoft.com/office/drawing/2014/main" id="{DF7A7BF7-8A16-40A6-956C-98CD1E8CC9B5}"/>
                </a:ext>
              </a:extLst>
            </p:cNvPr>
            <p:cNvSpPr/>
            <p:nvPr/>
          </p:nvSpPr>
          <p:spPr>
            <a:xfrm rot="16200000">
              <a:off x="1998329" y="2941133"/>
              <a:ext cx="216526" cy="1302030"/>
            </a:xfrm>
            <a:prstGeom prst="leftBrace">
              <a:avLst>
                <a:gd name="adj1" fmla="val 8333"/>
                <a:gd name="adj2" fmla="val 47342"/>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Left Brace 9">
              <a:extLst>
                <a:ext uri="{FF2B5EF4-FFF2-40B4-BE49-F238E27FC236}">
                  <a16:creationId xmlns:a16="http://schemas.microsoft.com/office/drawing/2014/main" id="{97E9AEFC-61B7-47FA-A266-48A00926CE3F}"/>
                </a:ext>
              </a:extLst>
            </p:cNvPr>
            <p:cNvSpPr/>
            <p:nvPr/>
          </p:nvSpPr>
          <p:spPr>
            <a:xfrm rot="16200000">
              <a:off x="3456806" y="2956334"/>
              <a:ext cx="337072" cy="1302032"/>
            </a:xfrm>
            <a:prstGeom prst="leftBrace">
              <a:avLst>
                <a:gd name="adj1" fmla="val 8333"/>
                <a:gd name="adj2" fmla="val 47342"/>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1" name="Left Brace 10">
              <a:extLst>
                <a:ext uri="{FF2B5EF4-FFF2-40B4-BE49-F238E27FC236}">
                  <a16:creationId xmlns:a16="http://schemas.microsoft.com/office/drawing/2014/main" id="{DFFF035A-87A0-4821-85F5-4282A547D98B}"/>
                </a:ext>
              </a:extLst>
            </p:cNvPr>
            <p:cNvSpPr/>
            <p:nvPr/>
          </p:nvSpPr>
          <p:spPr>
            <a:xfrm rot="16200000">
              <a:off x="5110693" y="2967585"/>
              <a:ext cx="312508" cy="1345109"/>
            </a:xfrm>
            <a:prstGeom prst="leftBrace">
              <a:avLst>
                <a:gd name="adj1" fmla="val 8333"/>
                <a:gd name="adj2" fmla="val 47342"/>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a:extLst>
                <a:ext uri="{FF2B5EF4-FFF2-40B4-BE49-F238E27FC236}">
                  <a16:creationId xmlns:a16="http://schemas.microsoft.com/office/drawing/2014/main" id="{98B0CFB0-6C6E-4816-B023-CAC19BB142CB}"/>
                </a:ext>
              </a:extLst>
            </p:cNvPr>
            <p:cNvSpPr txBox="1"/>
            <p:nvPr/>
          </p:nvSpPr>
          <p:spPr>
            <a:xfrm>
              <a:off x="1288620" y="3665946"/>
              <a:ext cx="1535150" cy="338554"/>
            </a:xfrm>
            <a:prstGeom prst="rect">
              <a:avLst/>
            </a:prstGeom>
            <a:noFill/>
          </p:spPr>
          <p:txBody>
            <a:bodyPr wrap="square" rtlCol="0">
              <a:spAutoFit/>
            </a:bodyPr>
            <a:lstStyle/>
            <a:p>
              <a:r>
                <a:rPr lang="fr-FR" sz="1600" b="1" dirty="0">
                  <a:latin typeface="Adobe Devanagari" panose="02040503050201020203" pitchFamily="18" charset="0"/>
                  <a:cs typeface="Adobe Devanagari" panose="02040503050201020203" pitchFamily="18" charset="0"/>
                </a:rPr>
                <a:t>Life Cycle </a:t>
              </a:r>
              <a:r>
                <a:rPr lang="fr-FR" sz="1600" b="1" dirty="0" err="1">
                  <a:latin typeface="Adobe Devanagari" panose="02040503050201020203" pitchFamily="18" charset="0"/>
                  <a:cs typeface="Adobe Devanagari" panose="02040503050201020203" pitchFamily="18" charset="0"/>
                </a:rPr>
                <a:t>Deficit</a:t>
              </a:r>
              <a:endParaRPr lang="en-US" sz="1600" b="1" dirty="0">
                <a:latin typeface="Adobe Devanagari" panose="02040503050201020203" pitchFamily="18" charset="0"/>
                <a:cs typeface="Adobe Devanagari" panose="02040503050201020203" pitchFamily="18" charset="0"/>
              </a:endParaRPr>
            </a:p>
          </p:txBody>
        </p:sp>
        <p:sp>
          <p:nvSpPr>
            <p:cNvPr id="13" name="TextBox 12">
              <a:extLst>
                <a:ext uri="{FF2B5EF4-FFF2-40B4-BE49-F238E27FC236}">
                  <a16:creationId xmlns:a16="http://schemas.microsoft.com/office/drawing/2014/main" id="{0068722A-C5F7-46BB-8C49-67F190B4187A}"/>
                </a:ext>
              </a:extLst>
            </p:cNvPr>
            <p:cNvSpPr txBox="1"/>
            <p:nvPr/>
          </p:nvSpPr>
          <p:spPr>
            <a:xfrm>
              <a:off x="2976851" y="3662463"/>
              <a:ext cx="1753383" cy="338554"/>
            </a:xfrm>
            <a:prstGeom prst="rect">
              <a:avLst/>
            </a:prstGeom>
            <a:noFill/>
          </p:spPr>
          <p:txBody>
            <a:bodyPr wrap="square" rtlCol="0">
              <a:spAutoFit/>
            </a:bodyPr>
            <a:lstStyle/>
            <a:p>
              <a:r>
                <a:rPr lang="fr-FR" sz="1600" b="1" dirty="0">
                  <a:latin typeface="Adobe Devanagari" panose="02040503050201020203" pitchFamily="18" charset="0"/>
                  <a:cs typeface="Adobe Devanagari" panose="02040503050201020203" pitchFamily="18" charset="0"/>
                </a:rPr>
                <a:t>Asset </a:t>
              </a:r>
              <a:r>
                <a:rPr lang="fr-FR" sz="1600" b="1" dirty="0" err="1">
                  <a:latin typeface="Adobe Devanagari" panose="02040503050201020203" pitchFamily="18" charset="0"/>
                  <a:cs typeface="Adobe Devanagari" panose="02040503050201020203" pitchFamily="18" charset="0"/>
                </a:rPr>
                <a:t>redeployment</a:t>
              </a:r>
              <a:endParaRPr lang="en-US" sz="1600" b="1" dirty="0">
                <a:latin typeface="Adobe Devanagari" panose="02040503050201020203" pitchFamily="18" charset="0"/>
                <a:cs typeface="Adobe Devanagari" panose="02040503050201020203" pitchFamily="18" charset="0"/>
              </a:endParaRPr>
            </a:p>
          </p:txBody>
        </p:sp>
        <p:sp>
          <p:nvSpPr>
            <p:cNvPr id="14" name="TextBox 13">
              <a:extLst>
                <a:ext uri="{FF2B5EF4-FFF2-40B4-BE49-F238E27FC236}">
                  <a16:creationId xmlns:a16="http://schemas.microsoft.com/office/drawing/2014/main" id="{31EC0001-1A7F-4A55-A3EC-BD6D0D811276}"/>
                </a:ext>
              </a:extLst>
            </p:cNvPr>
            <p:cNvSpPr txBox="1"/>
            <p:nvPr/>
          </p:nvSpPr>
          <p:spPr>
            <a:xfrm>
              <a:off x="4697108" y="3708698"/>
              <a:ext cx="1238996" cy="338554"/>
            </a:xfrm>
            <a:prstGeom prst="rect">
              <a:avLst/>
            </a:prstGeom>
            <a:noFill/>
          </p:spPr>
          <p:txBody>
            <a:bodyPr wrap="square" rtlCol="0">
              <a:spAutoFit/>
            </a:bodyPr>
            <a:lstStyle/>
            <a:p>
              <a:r>
                <a:rPr lang="fr-FR" sz="1600" b="1" dirty="0">
                  <a:latin typeface="Adobe Devanagari" panose="02040503050201020203" pitchFamily="18" charset="0"/>
                  <a:cs typeface="Adobe Devanagari" panose="02040503050201020203" pitchFamily="18" charset="0"/>
                </a:rPr>
                <a:t>Net </a:t>
              </a:r>
              <a:r>
                <a:rPr lang="fr-FR" sz="1600" b="1" dirty="0" err="1">
                  <a:latin typeface="Adobe Devanagari" panose="02040503050201020203" pitchFamily="18" charset="0"/>
                  <a:cs typeface="Adobe Devanagari" panose="02040503050201020203" pitchFamily="18" charset="0"/>
                </a:rPr>
                <a:t>transfers</a:t>
              </a:r>
              <a:endParaRPr lang="en-US" sz="1600" b="1" dirty="0">
                <a:latin typeface="Adobe Devanagari" panose="02040503050201020203" pitchFamily="18" charset="0"/>
                <a:cs typeface="Adobe Devanagari" panose="02040503050201020203" pitchFamily="18" charset="0"/>
              </a:endParaRPr>
            </a:p>
          </p:txBody>
        </p:sp>
        <p:sp>
          <p:nvSpPr>
            <p:cNvPr id="15" name="TextBox 14">
              <a:extLst>
                <a:ext uri="{FF2B5EF4-FFF2-40B4-BE49-F238E27FC236}">
                  <a16:creationId xmlns:a16="http://schemas.microsoft.com/office/drawing/2014/main" id="{3DD9F6DC-5E8E-4BA4-BF7F-9E0350D24B0C}"/>
                </a:ext>
              </a:extLst>
            </p:cNvPr>
            <p:cNvSpPr txBox="1"/>
            <p:nvPr/>
          </p:nvSpPr>
          <p:spPr>
            <a:xfrm>
              <a:off x="3129253" y="4103745"/>
              <a:ext cx="2647904" cy="338554"/>
            </a:xfrm>
            <a:prstGeom prst="rect">
              <a:avLst/>
            </a:prstGeom>
            <a:noFill/>
          </p:spPr>
          <p:txBody>
            <a:bodyPr wrap="square" rtlCol="0">
              <a:spAutoFit/>
            </a:bodyPr>
            <a:lstStyle/>
            <a:p>
              <a:pPr algn="ctr"/>
              <a:r>
                <a:rPr lang="fr-FR" sz="1600" b="1" dirty="0" err="1">
                  <a:latin typeface="Adobe Devanagari" panose="02040503050201020203" pitchFamily="18" charset="0"/>
                  <a:cs typeface="Adobe Devanagari" panose="02040503050201020203" pitchFamily="18" charset="0"/>
                </a:rPr>
                <a:t>Year</a:t>
              </a:r>
              <a:r>
                <a:rPr lang="fr-FR" sz="1600" b="1" dirty="0">
                  <a:latin typeface="Adobe Devanagari" panose="02040503050201020203" pitchFamily="18" charset="0"/>
                  <a:cs typeface="Adobe Devanagari" panose="02040503050201020203" pitchFamily="18" charset="0"/>
                </a:rPr>
                <a:t> </a:t>
              </a:r>
              <a:r>
                <a:rPr lang="fr-FR" sz="1600" b="1" dirty="0" err="1">
                  <a:latin typeface="Adobe Devanagari" panose="02040503050201020203" pitchFamily="18" charset="0"/>
                  <a:cs typeface="Adobe Devanagari" panose="02040503050201020203" pitchFamily="18" charset="0"/>
                </a:rPr>
                <a:t>based</a:t>
              </a:r>
              <a:r>
                <a:rPr lang="fr-FR" sz="1600" b="1" dirty="0">
                  <a:latin typeface="Adobe Devanagari" panose="02040503050201020203" pitchFamily="18" charset="0"/>
                  <a:cs typeface="Adobe Devanagari" panose="02040503050201020203" pitchFamily="18" charset="0"/>
                </a:rPr>
                <a:t> </a:t>
              </a:r>
              <a:r>
                <a:rPr lang="fr-FR" sz="1600" b="1" dirty="0" err="1">
                  <a:latin typeface="Adobe Devanagari" panose="02040503050201020203" pitchFamily="18" charset="0"/>
                  <a:cs typeface="Adobe Devanagari" panose="02040503050201020203" pitchFamily="18" charset="0"/>
                </a:rPr>
                <a:t>Redeployment</a:t>
              </a:r>
              <a:endParaRPr lang="en-US" sz="1600" b="1" dirty="0">
                <a:latin typeface="Adobe Devanagari" panose="02040503050201020203" pitchFamily="18" charset="0"/>
                <a:cs typeface="Adobe Devanagari" panose="02040503050201020203" pitchFamily="18" charset="0"/>
              </a:endParaRPr>
            </a:p>
          </p:txBody>
        </p:sp>
        <p:sp>
          <p:nvSpPr>
            <p:cNvPr id="16" name="Left Brace 15">
              <a:extLst>
                <a:ext uri="{FF2B5EF4-FFF2-40B4-BE49-F238E27FC236}">
                  <a16:creationId xmlns:a16="http://schemas.microsoft.com/office/drawing/2014/main" id="{9B716986-7531-4003-A62A-DBA2D821CA95}"/>
                </a:ext>
              </a:extLst>
            </p:cNvPr>
            <p:cNvSpPr/>
            <p:nvPr/>
          </p:nvSpPr>
          <p:spPr>
            <a:xfrm rot="16200000">
              <a:off x="4367549" y="2316129"/>
              <a:ext cx="168793" cy="3393754"/>
            </a:xfrm>
            <a:prstGeom prst="leftBrace">
              <a:avLst>
                <a:gd name="adj1" fmla="val 8333"/>
                <a:gd name="adj2" fmla="val 47342"/>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D4CE7D93-5CF5-42DE-881D-71310A4423CD}"/>
                  </a:ext>
                </a:extLst>
              </p:cNvPr>
              <p:cNvSpPr txBox="1"/>
              <p:nvPr/>
            </p:nvSpPr>
            <p:spPr>
              <a:xfrm>
                <a:off x="6204044" y="1780088"/>
                <a:ext cx="2647904" cy="2036263"/>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fr-FR" dirty="0"/>
                  <a:t>a: Age</a:t>
                </a:r>
              </a:p>
              <a:p>
                <a14:m>
                  <m:oMath xmlns:m="http://schemas.openxmlformats.org/officeDocument/2006/math">
                    <m:sSup>
                      <m:sSupPr>
                        <m:ctrlPr>
                          <a:rPr lang="en-US" i="1">
                            <a:solidFill>
                              <a:srgbClr val="000000"/>
                            </a:solidFill>
                            <a:latin typeface="Cambria Math" panose="02040503050406030204" pitchFamily="18" charset="0"/>
                            <a:ea typeface="Calibri" panose="020F0502020204030204" pitchFamily="34" charset="0"/>
                            <a:cs typeface="Times New Roman" panose="02020603050405020304" pitchFamily="18" charset="0"/>
                          </a:rPr>
                        </m:ctrlPr>
                      </m:sSupPr>
                      <m:e>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𝑌</m:t>
                        </m:r>
                      </m:e>
                      <m:sup>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𝑙</m:t>
                        </m:r>
                      </m:sup>
                    </m:sSup>
                  </m:oMath>
                </a14:m>
                <a:r>
                  <a:rPr lang="en-US" dirty="0"/>
                  <a:t>: Labor income</a:t>
                </a:r>
              </a:p>
              <a:p>
                <a14:m>
                  <m:oMath xmlns:m="http://schemas.openxmlformats.org/officeDocument/2006/math">
                    <m:sSup>
                      <m:sSupPr>
                        <m:ctrlPr>
                          <a:rPr lang="en-US" i="1">
                            <a:solidFill>
                              <a:srgbClr val="000000"/>
                            </a:solidFill>
                            <a:latin typeface="Cambria Math" panose="02040503050406030204" pitchFamily="18" charset="0"/>
                            <a:ea typeface="Calibri" panose="020F0502020204030204" pitchFamily="34" charset="0"/>
                            <a:cs typeface="Times New Roman" panose="02020603050405020304" pitchFamily="18" charset="0"/>
                          </a:rPr>
                        </m:ctrlPr>
                      </m:sSupPr>
                      <m:e>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𝑌</m:t>
                        </m:r>
                      </m:e>
                      <m:sup>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𝑎</m:t>
                        </m:r>
                      </m:sup>
                    </m:sSup>
                  </m:oMath>
                </a14:m>
                <a:r>
                  <a:rPr lang="en-US" dirty="0"/>
                  <a:t>: Asset income</a:t>
                </a:r>
              </a:p>
              <a:p>
                <a:r>
                  <a:rPr lang="en-US" dirty="0"/>
                  <a:t> </a:t>
                </a:r>
                <a14:m>
                  <m:oMath xmlns:m="http://schemas.openxmlformats.org/officeDocument/2006/math">
                    <m:sSup>
                      <m:sSupPr>
                        <m:ctrlPr>
                          <a:rPr lang="en-US" i="1">
                            <a:solidFill>
                              <a:srgbClr val="000000"/>
                            </a:solidFill>
                            <a:latin typeface="Cambria Math" panose="02040503050406030204" pitchFamily="18" charset="0"/>
                            <a:ea typeface="Calibri" panose="020F0502020204030204" pitchFamily="34" charset="0"/>
                            <a:cs typeface="Times New Roman" panose="02020603050405020304" pitchFamily="18" charset="0"/>
                          </a:rPr>
                        </m:ctrlPr>
                      </m:sSupPr>
                      <m:e>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𝜏</m:t>
                        </m:r>
                      </m:e>
                      <m:sup>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m:t>
                        </m:r>
                      </m:sup>
                    </m:sSup>
                  </m:oMath>
                </a14:m>
                <a:r>
                  <a:rPr lang="en-US" dirty="0"/>
                  <a:t>: Transfers received</a:t>
                </a:r>
              </a:p>
              <a:p>
                <a14:m>
                  <m:oMath xmlns:m="http://schemas.openxmlformats.org/officeDocument/2006/math">
                    <m:sSup>
                      <m:sSupPr>
                        <m:ctrlPr>
                          <a:rPr lang="en-US" i="1">
                            <a:solidFill>
                              <a:srgbClr val="000000"/>
                            </a:solidFill>
                            <a:latin typeface="Cambria Math" panose="02040503050406030204" pitchFamily="18" charset="0"/>
                            <a:ea typeface="Calibri" panose="020F0502020204030204" pitchFamily="34" charset="0"/>
                            <a:cs typeface="Times New Roman" panose="02020603050405020304" pitchFamily="18" charset="0"/>
                          </a:rPr>
                        </m:ctrlPr>
                      </m:sSupPr>
                      <m:e>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𝜏</m:t>
                        </m:r>
                      </m:e>
                      <m:sup>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m:t>
                        </m:r>
                      </m:sup>
                    </m:sSup>
                    <m:r>
                      <a:rPr lang="fr-FR" b="0" i="0" smtClean="0">
                        <a:solidFill>
                          <a:srgbClr val="000000"/>
                        </a:solidFill>
                        <a:latin typeface="Cambria Math" panose="02040503050406030204" pitchFamily="18" charset="0"/>
                        <a:ea typeface="Calibri" panose="020F0502020204030204" pitchFamily="34" charset="0"/>
                        <a:cs typeface="Times New Roman" panose="02020603050405020304" pitchFamily="18" charset="0"/>
                      </a:rPr>
                      <m:t>:</m:t>
                    </m:r>
                  </m:oMath>
                </a14:m>
                <a:r>
                  <a:rPr lang="fr-FR" b="0" dirty="0">
                    <a:solidFill>
                      <a:srgbClr val="000000"/>
                    </a:solidFill>
                    <a:ea typeface="Calibri" panose="020F0502020204030204" pitchFamily="34" charset="0"/>
                    <a:cs typeface="Times New Roman" panose="02020603050405020304" pitchFamily="18" charset="0"/>
                  </a:rPr>
                  <a:t> </a:t>
                </a:r>
                <a:r>
                  <a:rPr lang="fr-FR" b="0" dirty="0" err="1">
                    <a:solidFill>
                      <a:srgbClr val="000000"/>
                    </a:solidFill>
                    <a:ea typeface="Calibri" panose="020F0502020204030204" pitchFamily="34" charset="0"/>
                    <a:cs typeface="Times New Roman" panose="02020603050405020304" pitchFamily="18" charset="0"/>
                  </a:rPr>
                  <a:t>Transfers</a:t>
                </a:r>
                <a:r>
                  <a:rPr lang="fr-FR" b="0" dirty="0">
                    <a:solidFill>
                      <a:srgbClr val="000000"/>
                    </a:solidFill>
                    <a:ea typeface="Calibri" panose="020F0502020204030204" pitchFamily="34" charset="0"/>
                    <a:cs typeface="Times New Roman" panose="02020603050405020304" pitchFamily="18" charset="0"/>
                  </a:rPr>
                  <a:t> </a:t>
                </a:r>
                <a:r>
                  <a:rPr lang="fr-FR" b="0" dirty="0" err="1">
                    <a:solidFill>
                      <a:srgbClr val="000000"/>
                    </a:solidFill>
                    <a:ea typeface="Calibri" panose="020F0502020204030204" pitchFamily="34" charset="0"/>
                    <a:cs typeface="Times New Roman" panose="02020603050405020304" pitchFamily="18" charset="0"/>
                  </a:rPr>
                  <a:t>paid</a:t>
                </a:r>
                <a:endParaRPr lang="fr-FR" b="0" dirty="0">
                  <a:solidFill>
                    <a:srgbClr val="000000"/>
                  </a:solidFill>
                  <a:ea typeface="Calibri" panose="020F0502020204030204" pitchFamily="34" charset="0"/>
                  <a:cs typeface="Times New Roman" panose="02020603050405020304" pitchFamily="18" charset="0"/>
                </a:endParaRPr>
              </a:p>
              <a:p>
                <a14:m>
                  <m:oMath xmlns:m="http://schemas.openxmlformats.org/officeDocument/2006/math">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𝐶</m:t>
                    </m:r>
                  </m:oMath>
                </a14:m>
                <a:r>
                  <a:rPr lang="en-US" dirty="0"/>
                  <a:t>: Consumption</a:t>
                </a:r>
              </a:p>
              <a:p>
                <a:r>
                  <a:rPr lang="en-US" dirty="0"/>
                  <a:t>S: Savings</a:t>
                </a:r>
              </a:p>
            </p:txBody>
          </p:sp>
        </mc:Choice>
        <mc:Fallback xmlns="">
          <p:sp>
            <p:nvSpPr>
              <p:cNvPr id="17" name="TextBox 16">
                <a:extLst>
                  <a:ext uri="{FF2B5EF4-FFF2-40B4-BE49-F238E27FC236}">
                    <a16:creationId xmlns:a16="http://schemas.microsoft.com/office/drawing/2014/main" id="{D4CE7D93-5CF5-42DE-881D-71310A4423CD}"/>
                  </a:ext>
                </a:extLst>
              </p:cNvPr>
              <p:cNvSpPr txBox="1">
                <a:spLocks noRot="1" noChangeAspect="1" noMove="1" noResize="1" noEditPoints="1" noAdjustHandles="1" noChangeArrowheads="1" noChangeShapeType="1" noTextEdit="1"/>
              </p:cNvSpPr>
              <p:nvPr/>
            </p:nvSpPr>
            <p:spPr>
              <a:xfrm>
                <a:off x="6204044" y="1780088"/>
                <a:ext cx="2647904" cy="2036263"/>
              </a:xfrm>
              <a:prstGeom prst="rect">
                <a:avLst/>
              </a:prstGeom>
              <a:blipFill>
                <a:blip r:embed="rId4"/>
                <a:stretch>
                  <a:fillRect l="-2069" t="-1493" b="-358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8" name="Rectangle 17">
                <a:extLst>
                  <a:ext uri="{FF2B5EF4-FFF2-40B4-BE49-F238E27FC236}">
                    <a16:creationId xmlns:a16="http://schemas.microsoft.com/office/drawing/2014/main" id="{8C1C1FBC-60CC-4172-B3E5-91189FF04FF3}"/>
                  </a:ext>
                </a:extLst>
              </p:cNvPr>
              <p:cNvSpPr/>
              <p:nvPr/>
            </p:nvSpPr>
            <p:spPr>
              <a:xfrm>
                <a:off x="752352" y="1321619"/>
                <a:ext cx="4893074" cy="377539"/>
              </a:xfrm>
              <a:prstGeom prst="rect">
                <a:avLst/>
              </a:prstGeom>
            </p:spPr>
            <p:txBody>
              <a:bodyPr wrap="square">
                <a:spAutoFit/>
              </a:bodyPr>
              <a:lstStyle/>
              <a:p>
                <a:pPr algn="ctr">
                  <a:lnSpc>
                    <a:spcPct val="107000"/>
                  </a:lnSpc>
                  <a:spcAft>
                    <a:spcPts val="800"/>
                  </a:spcAft>
                </a:pPr>
                <a14:m>
                  <m:oMath xmlns:m="http://schemas.openxmlformats.org/officeDocument/2006/math">
                    <m:sSup>
                      <m:sSupPr>
                        <m:ctrlPr>
                          <a:rPr lang="en-US" i="1">
                            <a:solidFill>
                              <a:srgbClr val="000000"/>
                            </a:solidFill>
                            <a:latin typeface="Cambria Math" panose="02040503050406030204" pitchFamily="18" charset="0"/>
                            <a:ea typeface="Calibri" panose="020F0502020204030204" pitchFamily="34" charset="0"/>
                            <a:cs typeface="Times New Roman" panose="02020603050405020304" pitchFamily="18" charset="0"/>
                          </a:rPr>
                        </m:ctrlPr>
                      </m:sSupPr>
                      <m:e>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𝑌</m:t>
                        </m:r>
                      </m:e>
                      <m:sup>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𝑙</m:t>
                        </m:r>
                      </m:sup>
                    </m:sSup>
                    <m:d>
                      <m:dPr>
                        <m:ctrlPr>
                          <a:rPr lang="en-US" i="1">
                            <a:solidFill>
                              <a:srgbClr val="000000"/>
                            </a:solidFill>
                            <a:latin typeface="Cambria Math" panose="02040503050406030204" pitchFamily="18" charset="0"/>
                            <a:ea typeface="Calibri" panose="020F0502020204030204" pitchFamily="34" charset="0"/>
                            <a:cs typeface="Times New Roman" panose="02020603050405020304" pitchFamily="18" charset="0"/>
                          </a:rPr>
                        </m:ctrlPr>
                      </m:dPr>
                      <m:e>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𝑎</m:t>
                        </m:r>
                      </m:e>
                    </m:d>
                    <m:r>
                      <a:rPr lang="fr-FR" b="0" i="1" smtClean="0">
                        <a:solidFill>
                          <a:srgbClr val="000000"/>
                        </a:solidFill>
                        <a:latin typeface="Cambria Math" panose="02040503050406030204" pitchFamily="18" charset="0"/>
                        <a:ea typeface="Calibri" panose="020F0502020204030204" pitchFamily="34" charset="0"/>
                        <a:cs typeface="Times New Roman" panose="02020603050405020304" pitchFamily="18" charset="0"/>
                      </a:rPr>
                      <m:t>+</m:t>
                    </m:r>
                    <m:sSup>
                      <m:sSupPr>
                        <m:ctrlPr>
                          <a:rPr lang="en-US" i="1">
                            <a:solidFill>
                              <a:srgbClr val="000000"/>
                            </a:solidFill>
                            <a:latin typeface="Cambria Math" panose="02040503050406030204" pitchFamily="18" charset="0"/>
                            <a:ea typeface="Calibri" panose="020F0502020204030204" pitchFamily="34" charset="0"/>
                            <a:cs typeface="Times New Roman" panose="02020603050405020304" pitchFamily="18" charset="0"/>
                          </a:rPr>
                        </m:ctrlPr>
                      </m:sSupPr>
                      <m:e>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𝑌</m:t>
                        </m:r>
                      </m:e>
                      <m:sup>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𝑎</m:t>
                        </m:r>
                      </m:sup>
                    </m:sSup>
                    <m:d>
                      <m:dPr>
                        <m:ctrlPr>
                          <a:rPr lang="en-US" i="1">
                            <a:solidFill>
                              <a:srgbClr val="000000"/>
                            </a:solidFill>
                            <a:latin typeface="Cambria Math" panose="02040503050406030204" pitchFamily="18" charset="0"/>
                            <a:ea typeface="Calibri" panose="020F0502020204030204" pitchFamily="34" charset="0"/>
                            <a:cs typeface="Times New Roman" panose="02020603050405020304" pitchFamily="18" charset="0"/>
                          </a:rPr>
                        </m:ctrlPr>
                      </m:dPr>
                      <m:e>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𝑎</m:t>
                        </m:r>
                      </m:e>
                    </m:d>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m:t>
                    </m:r>
                    <m:sSup>
                      <m:sSupPr>
                        <m:ctrlPr>
                          <a:rPr lang="en-US" i="1">
                            <a:solidFill>
                              <a:srgbClr val="000000"/>
                            </a:solidFill>
                            <a:latin typeface="Cambria Math" panose="02040503050406030204" pitchFamily="18" charset="0"/>
                            <a:ea typeface="Calibri" panose="020F0502020204030204" pitchFamily="34" charset="0"/>
                            <a:cs typeface="Times New Roman" panose="02020603050405020304" pitchFamily="18" charset="0"/>
                          </a:rPr>
                        </m:ctrlPr>
                      </m:sSupPr>
                      <m:e>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𝜏</m:t>
                        </m:r>
                      </m:e>
                      <m:sup>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m:t>
                        </m:r>
                      </m:sup>
                    </m:sSup>
                    <m:d>
                      <m:dPr>
                        <m:ctrlPr>
                          <a:rPr lang="en-US" i="1">
                            <a:solidFill>
                              <a:srgbClr val="000000"/>
                            </a:solidFill>
                            <a:latin typeface="Cambria Math" panose="02040503050406030204" pitchFamily="18" charset="0"/>
                            <a:ea typeface="Calibri" panose="020F0502020204030204" pitchFamily="34" charset="0"/>
                            <a:cs typeface="Times New Roman" panose="02020603050405020304" pitchFamily="18" charset="0"/>
                          </a:rPr>
                        </m:ctrlPr>
                      </m:dPr>
                      <m:e>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𝑎</m:t>
                        </m:r>
                      </m:e>
                    </m:d>
                  </m:oMath>
                </a14:m>
                <a:r>
                  <a:rPr lang="en-GB" dirty="0">
                    <a:solidFill>
                      <a:srgbClr val="000000"/>
                    </a:solidFill>
                    <a:latin typeface="Times New Roman" panose="02020603050405020304" pitchFamily="18" charset="0"/>
                    <a:ea typeface="SimSun" panose="02010600030101010101" pitchFamily="2" charset="-122"/>
                    <a:cs typeface="Arial" panose="020B0604020202020204" pitchFamily="34" charset="0"/>
                  </a:rPr>
                  <a:t>=</a:t>
                </a:r>
                <a14:m>
                  <m:oMath xmlns:m="http://schemas.openxmlformats.org/officeDocument/2006/math">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𝐶</m:t>
                    </m:r>
                    <m:d>
                      <m:dPr>
                        <m:ctrlPr>
                          <a:rPr lang="en-US" i="1">
                            <a:solidFill>
                              <a:srgbClr val="000000"/>
                            </a:solidFill>
                            <a:latin typeface="Cambria Math" panose="02040503050406030204" pitchFamily="18" charset="0"/>
                            <a:ea typeface="Calibri" panose="020F0502020204030204" pitchFamily="34" charset="0"/>
                            <a:cs typeface="Times New Roman" panose="02020603050405020304" pitchFamily="18" charset="0"/>
                          </a:rPr>
                        </m:ctrlPr>
                      </m:dPr>
                      <m:e>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𝑎</m:t>
                        </m:r>
                      </m:e>
                    </m:d>
                    <m:r>
                      <a:rPr lang="fr-FR" b="0" i="1" smtClean="0">
                        <a:solidFill>
                          <a:srgbClr val="000000"/>
                        </a:solidFill>
                        <a:latin typeface="Cambria Math" panose="02040503050406030204" pitchFamily="18" charset="0"/>
                        <a:ea typeface="Calibri" panose="020F0502020204030204" pitchFamily="34" charset="0"/>
                        <a:cs typeface="Times New Roman" panose="02020603050405020304" pitchFamily="18" charset="0"/>
                      </a:rPr>
                      <m:t>+</m:t>
                    </m:r>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𝑆</m:t>
                    </m:r>
                    <m:d>
                      <m:dPr>
                        <m:ctrlPr>
                          <a:rPr lang="en-US" i="1">
                            <a:solidFill>
                              <a:srgbClr val="000000"/>
                            </a:solidFill>
                            <a:latin typeface="Cambria Math" panose="02040503050406030204" pitchFamily="18" charset="0"/>
                            <a:ea typeface="Calibri" panose="020F0502020204030204" pitchFamily="34" charset="0"/>
                            <a:cs typeface="Times New Roman" panose="02020603050405020304" pitchFamily="18" charset="0"/>
                          </a:rPr>
                        </m:ctrlPr>
                      </m:dPr>
                      <m:e>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𝑎</m:t>
                        </m:r>
                      </m:e>
                    </m:d>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 </m:t>
                    </m:r>
                  </m:oMath>
                </a14:m>
                <a:r>
                  <a:rPr lang="en-GB" dirty="0">
                    <a:solidFill>
                      <a:srgbClr val="000000"/>
                    </a:solidFill>
                    <a:latin typeface="Times New Roman" panose="02020603050405020304" pitchFamily="18" charset="0"/>
                    <a:ea typeface="SimSun" panose="02010600030101010101" pitchFamily="2" charset="-122"/>
                    <a:cs typeface="Arial" panose="020B0604020202020204" pitchFamily="34" charset="0"/>
                  </a:rPr>
                  <a:t>+</a:t>
                </a:r>
                <a:r>
                  <a:rPr lang="en-GB" dirty="0">
                    <a:solidFill>
                      <a:srgbClr val="000000"/>
                    </a:solidFill>
                    <a:ea typeface="Calibri" panose="020F0502020204030204" pitchFamily="34" charset="0"/>
                    <a:cs typeface="Times New Roman" panose="02020603050405020304" pitchFamily="18" charset="0"/>
                  </a:rPr>
                  <a:t> </a:t>
                </a:r>
                <a14:m>
                  <m:oMath xmlns:m="http://schemas.openxmlformats.org/officeDocument/2006/math">
                    <m:sSup>
                      <m:sSupPr>
                        <m:ctrlPr>
                          <a:rPr lang="en-US" i="1">
                            <a:solidFill>
                              <a:srgbClr val="000000"/>
                            </a:solidFill>
                            <a:latin typeface="Cambria Math" panose="02040503050406030204" pitchFamily="18" charset="0"/>
                            <a:ea typeface="Calibri" panose="020F0502020204030204" pitchFamily="34" charset="0"/>
                            <a:cs typeface="Times New Roman" panose="02020603050405020304" pitchFamily="18" charset="0"/>
                          </a:rPr>
                        </m:ctrlPr>
                      </m:sSupPr>
                      <m:e>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𝜏</m:t>
                        </m:r>
                      </m:e>
                      <m:sup>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m:t>
                        </m:r>
                      </m:sup>
                    </m:sSup>
                    <m:d>
                      <m:dPr>
                        <m:ctrlPr>
                          <a:rPr lang="en-US" i="1">
                            <a:solidFill>
                              <a:srgbClr val="000000"/>
                            </a:solidFill>
                            <a:latin typeface="Cambria Math" panose="02040503050406030204" pitchFamily="18" charset="0"/>
                            <a:ea typeface="Calibri" panose="020F0502020204030204" pitchFamily="34" charset="0"/>
                            <a:cs typeface="Times New Roman" panose="02020603050405020304" pitchFamily="18" charset="0"/>
                          </a:rPr>
                        </m:ctrlPr>
                      </m:dPr>
                      <m:e>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𝑎</m:t>
                        </m:r>
                      </m:e>
                    </m:d>
                    <m:r>
                      <a:rPr lang="en-GB" i="1">
                        <a:solidFill>
                          <a:srgbClr val="000000"/>
                        </a:solidFill>
                        <a:latin typeface="Cambria Math" panose="02040503050406030204" pitchFamily="18" charset="0"/>
                        <a:ea typeface="Calibri" panose="020F0502020204030204" pitchFamily="34" charset="0"/>
                        <a:cs typeface="Times New Roman" panose="02020603050405020304" pitchFamily="18" charset="0"/>
                      </a:rPr>
                      <m:t> </m:t>
                    </m:r>
                  </m:oMath>
                </a14:m>
                <a:r>
                  <a:rPr lang="en-GB" dirty="0">
                    <a:solidFill>
                      <a:srgbClr val="000000"/>
                    </a:solidFill>
                    <a:latin typeface="Times New Roman" panose="02020603050405020304" pitchFamily="18" charset="0"/>
                    <a:ea typeface="SimSun" panose="02010600030101010101" pitchFamily="2" charset="-122"/>
                    <a:cs typeface="Arial" panose="020B0604020202020204" pitchFamily="34" charset="0"/>
                  </a:rPr>
                  <a:t>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mc:Choice>
        <mc:Fallback xmlns="">
          <p:sp>
            <p:nvSpPr>
              <p:cNvPr id="18" name="Rectangle 17">
                <a:extLst>
                  <a:ext uri="{FF2B5EF4-FFF2-40B4-BE49-F238E27FC236}">
                    <a16:creationId xmlns:a16="http://schemas.microsoft.com/office/drawing/2014/main" id="{8C1C1FBC-60CC-4172-B3E5-91189FF04FF3}"/>
                  </a:ext>
                </a:extLst>
              </p:cNvPr>
              <p:cNvSpPr>
                <a:spLocks noRot="1" noChangeAspect="1" noMove="1" noResize="1" noEditPoints="1" noAdjustHandles="1" noChangeArrowheads="1" noChangeShapeType="1" noTextEdit="1"/>
              </p:cNvSpPr>
              <p:nvPr/>
            </p:nvSpPr>
            <p:spPr>
              <a:xfrm>
                <a:off x="752352" y="1321619"/>
                <a:ext cx="4893074" cy="377539"/>
              </a:xfrm>
              <a:prstGeom prst="rect">
                <a:avLst/>
              </a:prstGeom>
              <a:blipFill>
                <a:blip r:embed="rId5"/>
                <a:stretch>
                  <a:fillRect t="-8065" b="-24194"/>
                </a:stretch>
              </a:blipFill>
            </p:spPr>
            <p:txBody>
              <a:bodyPr/>
              <a:lstStyle/>
              <a:p>
                <a:r>
                  <a:rPr lang="en-US">
                    <a:noFill/>
                  </a:rPr>
                  <a:t> </a:t>
                </a:r>
              </a:p>
            </p:txBody>
          </p:sp>
        </mc:Fallback>
      </mc:AlternateContent>
      <p:sp>
        <p:nvSpPr>
          <p:cNvPr id="19" name="TextBox 18">
            <a:extLst>
              <a:ext uri="{FF2B5EF4-FFF2-40B4-BE49-F238E27FC236}">
                <a16:creationId xmlns:a16="http://schemas.microsoft.com/office/drawing/2014/main" id="{6011FF8B-CAD1-4352-AFAC-C1AA9FE8D000}"/>
              </a:ext>
            </a:extLst>
          </p:cNvPr>
          <p:cNvSpPr txBox="1"/>
          <p:nvPr/>
        </p:nvSpPr>
        <p:spPr>
          <a:xfrm>
            <a:off x="279195" y="924818"/>
            <a:ext cx="1894162" cy="369332"/>
          </a:xfrm>
          <a:prstGeom prst="rect">
            <a:avLst/>
          </a:prstGeom>
          <a:noFill/>
        </p:spPr>
        <p:txBody>
          <a:bodyPr wrap="square" rtlCol="0">
            <a:spAutoFit/>
          </a:bodyPr>
          <a:lstStyle/>
          <a:p>
            <a:r>
              <a:rPr lang="fr-FR" b="1" i="1" dirty="0"/>
              <a:t>At </a:t>
            </a:r>
            <a:r>
              <a:rPr lang="fr-FR" b="1" i="1" dirty="0" err="1"/>
              <a:t>each</a:t>
            </a:r>
            <a:r>
              <a:rPr lang="fr-FR" b="1" i="1" dirty="0"/>
              <a:t> </a:t>
            </a:r>
            <a:r>
              <a:rPr lang="fr-FR" b="1" i="1" dirty="0" err="1"/>
              <a:t>age</a:t>
            </a:r>
            <a:r>
              <a:rPr lang="fr-FR" b="1" i="1" dirty="0"/>
              <a:t>, a: </a:t>
            </a:r>
            <a:endParaRPr lang="en-US" b="1" i="1" dirty="0"/>
          </a:p>
        </p:txBody>
      </p:sp>
      <p:sp>
        <p:nvSpPr>
          <p:cNvPr id="20" name="TextBox 19">
            <a:extLst>
              <a:ext uri="{FF2B5EF4-FFF2-40B4-BE49-F238E27FC236}">
                <a16:creationId xmlns:a16="http://schemas.microsoft.com/office/drawing/2014/main" id="{40F361E7-38BC-4A02-BF98-0BD60DB925C9}"/>
              </a:ext>
            </a:extLst>
          </p:cNvPr>
          <p:cNvSpPr txBox="1"/>
          <p:nvPr/>
        </p:nvSpPr>
        <p:spPr>
          <a:xfrm>
            <a:off x="5645426" y="1076441"/>
            <a:ext cx="2797000" cy="646331"/>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fr-FR" b="1" dirty="0">
                <a:effectLst>
                  <a:outerShdw blurRad="38100" dist="38100" dir="2700000" algn="tl">
                    <a:srgbClr val="000000">
                      <a:alpha val="43137"/>
                    </a:srgbClr>
                  </a:outerShdw>
                </a:effectLst>
                <a:latin typeface="Adobe Devanagari" panose="02040503050201020203" pitchFamily="18" charset="0"/>
                <a:cs typeface="Adobe Devanagari" panose="02040503050201020203" pitchFamily="18" charset="0"/>
              </a:rPr>
              <a:t>Fundamental Equation of NTA</a:t>
            </a:r>
            <a:endParaRPr lang="en-US" b="1" dirty="0">
              <a:effectLst>
                <a:outerShdw blurRad="38100" dist="38100" dir="2700000" algn="tl">
                  <a:srgbClr val="000000">
                    <a:alpha val="43137"/>
                  </a:srgbClr>
                </a:outerShdw>
              </a:effectLst>
              <a:latin typeface="Adobe Devanagari" panose="02040503050201020203" pitchFamily="18" charset="0"/>
              <a:cs typeface="Adobe Devanagari" panose="02040503050201020203" pitchFamily="18" charset="0"/>
            </a:endParaRPr>
          </a:p>
        </p:txBody>
      </p:sp>
    </p:spTree>
    <p:extLst>
      <p:ext uri="{BB962C8B-B14F-4D97-AF65-F5344CB8AC3E}">
        <p14:creationId xmlns:p14="http://schemas.microsoft.com/office/powerpoint/2010/main" val="1238330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ângulo arredondado 8">
            <a:extLst>
              <a:ext uri="{FF2B5EF4-FFF2-40B4-BE49-F238E27FC236}">
                <a16:creationId xmlns:a16="http://schemas.microsoft.com/office/drawing/2014/main" id="{D6F23DB1-BCED-4AA6-A619-7FD0424EFFBD}"/>
              </a:ext>
            </a:extLst>
          </p:cNvPr>
          <p:cNvSpPr/>
          <p:nvPr/>
        </p:nvSpPr>
        <p:spPr>
          <a:xfrm>
            <a:off x="399924" y="93224"/>
            <a:ext cx="8344152" cy="544830"/>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lgn="ctr"/>
            <a:r>
              <a:rPr lang="fr-FR" sz="2000" b="1" dirty="0">
                <a:latin typeface="Lato(headings)"/>
              </a:rPr>
              <a:t>START and END YEAR OF GENERATION OF SURPLUS</a:t>
            </a:r>
          </a:p>
        </p:txBody>
      </p:sp>
      <p:sp>
        <p:nvSpPr>
          <p:cNvPr id="5" name="TextBox 4">
            <a:extLst>
              <a:ext uri="{FF2B5EF4-FFF2-40B4-BE49-F238E27FC236}">
                <a16:creationId xmlns:a16="http://schemas.microsoft.com/office/drawing/2014/main" id="{2913E4F9-C2BC-4BCF-9DB6-FEC42612A065}"/>
              </a:ext>
            </a:extLst>
          </p:cNvPr>
          <p:cNvSpPr txBox="1"/>
          <p:nvPr/>
        </p:nvSpPr>
        <p:spPr>
          <a:xfrm>
            <a:off x="698596" y="3211781"/>
            <a:ext cx="3223040" cy="369332"/>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fr-FR" b="1" dirty="0">
                <a:solidFill>
                  <a:schemeClr val="tx1"/>
                </a:solidFill>
              </a:rPr>
              <a:t>Source: CREG </a:t>
            </a:r>
            <a:r>
              <a:rPr lang="fr-FR" b="1" dirty="0" err="1">
                <a:solidFill>
                  <a:schemeClr val="tx1"/>
                </a:solidFill>
              </a:rPr>
              <a:t>estimates</a:t>
            </a:r>
            <a:r>
              <a:rPr lang="fr-FR" b="1" dirty="0">
                <a:solidFill>
                  <a:schemeClr val="tx1"/>
                </a:solidFill>
              </a:rPr>
              <a:t>, 2020</a:t>
            </a:r>
            <a:endParaRPr lang="en-US" b="1" dirty="0">
              <a:solidFill>
                <a:schemeClr val="tx1"/>
              </a:solidFill>
            </a:endParaRPr>
          </a:p>
        </p:txBody>
      </p:sp>
      <p:graphicFrame>
        <p:nvGraphicFramePr>
          <p:cNvPr id="7" name="Table 6">
            <a:extLst>
              <a:ext uri="{FF2B5EF4-FFF2-40B4-BE49-F238E27FC236}">
                <a16:creationId xmlns:a16="http://schemas.microsoft.com/office/drawing/2014/main" id="{B04C599C-3AF8-4097-882C-7E5643C6212B}"/>
              </a:ext>
            </a:extLst>
          </p:cNvPr>
          <p:cNvGraphicFramePr>
            <a:graphicFrameLocks noGrp="1"/>
          </p:cNvGraphicFramePr>
          <p:nvPr>
            <p:extLst>
              <p:ext uri="{D42A27DB-BD31-4B8C-83A1-F6EECF244321}">
                <p14:modId xmlns:p14="http://schemas.microsoft.com/office/powerpoint/2010/main" val="2303103737"/>
              </p:ext>
            </p:extLst>
          </p:nvPr>
        </p:nvGraphicFramePr>
        <p:xfrm>
          <a:off x="698597" y="1234391"/>
          <a:ext cx="7671679" cy="1977390"/>
        </p:xfrm>
        <a:graphic>
          <a:graphicData uri="http://schemas.openxmlformats.org/drawingml/2006/table">
            <a:tbl>
              <a:tblPr>
                <a:tableStyleId>{5C22544A-7EE6-4342-B048-85BDC9FD1C3A}</a:tableStyleId>
              </a:tblPr>
              <a:tblGrid>
                <a:gridCol w="3720070">
                  <a:extLst>
                    <a:ext uri="{9D8B030D-6E8A-4147-A177-3AD203B41FA5}">
                      <a16:colId xmlns:a16="http://schemas.microsoft.com/office/drawing/2014/main" val="654888871"/>
                    </a:ext>
                  </a:extLst>
                </a:gridCol>
                <a:gridCol w="1667085">
                  <a:extLst>
                    <a:ext uri="{9D8B030D-6E8A-4147-A177-3AD203B41FA5}">
                      <a16:colId xmlns:a16="http://schemas.microsoft.com/office/drawing/2014/main" val="619324741"/>
                    </a:ext>
                  </a:extLst>
                </a:gridCol>
                <a:gridCol w="1219442">
                  <a:extLst>
                    <a:ext uri="{9D8B030D-6E8A-4147-A177-3AD203B41FA5}">
                      <a16:colId xmlns:a16="http://schemas.microsoft.com/office/drawing/2014/main" val="1248690274"/>
                    </a:ext>
                  </a:extLst>
                </a:gridCol>
                <a:gridCol w="1065082">
                  <a:extLst>
                    <a:ext uri="{9D8B030D-6E8A-4147-A177-3AD203B41FA5}">
                      <a16:colId xmlns:a16="http://schemas.microsoft.com/office/drawing/2014/main" val="3481847079"/>
                    </a:ext>
                  </a:extLst>
                </a:gridCol>
              </a:tblGrid>
              <a:tr h="438150">
                <a:tc>
                  <a:txBody>
                    <a:bodyPr/>
                    <a:lstStyle/>
                    <a:p>
                      <a:pPr algn="l" fontAlgn="b"/>
                      <a:r>
                        <a:rPr lang="en-US" sz="1800" b="1" u="none" strike="noStrike" dirty="0">
                          <a:effectLst/>
                          <a:latin typeface="Sylfaen" panose="010A0502050306030303" pitchFamily="18" charset="0"/>
                        </a:rPr>
                        <a:t> </a:t>
                      </a:r>
                      <a:endParaRPr lang="en-US" sz="1800" b="1" i="0" u="none" strike="noStrike" dirty="0">
                        <a:solidFill>
                          <a:srgbClr val="000000"/>
                        </a:solidFill>
                        <a:effectLst/>
                        <a:latin typeface="Sylfaen" panose="010A0502050306030303" pitchFamily="18" charset="0"/>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1" u="none" strike="noStrike">
                          <a:effectLst/>
                          <a:latin typeface="Sylfaen" panose="010A0502050306030303" pitchFamily="18" charset="0"/>
                        </a:rPr>
                        <a:t>Start year of surplus</a:t>
                      </a:r>
                      <a:endParaRPr lang="en-US" sz="1800" b="1" i="0" u="none" strike="noStrike">
                        <a:solidFill>
                          <a:srgbClr val="000000"/>
                        </a:solidFill>
                        <a:effectLst/>
                        <a:latin typeface="Sylfaen" panose="010A0502050306030303" pitchFamily="18" charset="0"/>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1" u="none" strike="noStrike">
                          <a:effectLst/>
                          <a:latin typeface="Sylfaen" panose="010A0502050306030303" pitchFamily="18" charset="0"/>
                        </a:rPr>
                        <a:t>End year of Surplus</a:t>
                      </a:r>
                      <a:endParaRPr lang="en-US" sz="1800" b="1" i="0" u="none" strike="noStrike">
                        <a:solidFill>
                          <a:srgbClr val="000000"/>
                        </a:solidFill>
                        <a:effectLst/>
                        <a:latin typeface="Sylfaen" panose="010A0502050306030303" pitchFamily="18" charset="0"/>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1" u="none" strike="noStrike">
                          <a:effectLst/>
                          <a:latin typeface="Sylfaen" panose="010A0502050306030303" pitchFamily="18" charset="0"/>
                        </a:rPr>
                        <a:t>Duration of Surplus</a:t>
                      </a:r>
                      <a:endParaRPr lang="en-US" sz="1800" b="1" i="0" u="none" strike="noStrike">
                        <a:solidFill>
                          <a:srgbClr val="000000"/>
                        </a:solidFill>
                        <a:effectLst/>
                        <a:latin typeface="Sylfaen" panose="010A0502050306030303" pitchFamily="18" charset="0"/>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0367067"/>
                  </a:ext>
                </a:extLst>
              </a:tr>
              <a:tr h="247650">
                <a:tc>
                  <a:txBody>
                    <a:bodyPr/>
                    <a:lstStyle/>
                    <a:p>
                      <a:pPr algn="l" rtl="0" fontAlgn="b"/>
                      <a:r>
                        <a:rPr lang="en-US" sz="1800" b="1" u="none" strike="noStrike" dirty="0">
                          <a:solidFill>
                            <a:schemeClr val="bg1"/>
                          </a:solidFill>
                          <a:effectLst/>
                          <a:latin typeface="Sylfaen" panose="010A0502050306030303" pitchFamily="18" charset="0"/>
                        </a:rPr>
                        <a:t>Central Africa</a:t>
                      </a:r>
                      <a:endParaRPr lang="en-US" sz="1800" b="1" i="0" u="none" strike="noStrike" dirty="0">
                        <a:solidFill>
                          <a:schemeClr val="bg1"/>
                        </a:solidFill>
                        <a:effectLst/>
                        <a:latin typeface="Sylfaen" panose="010A0502050306030303" pitchFamily="18" charset="0"/>
                      </a:endParaRPr>
                    </a:p>
                  </a:txBody>
                  <a:tcPr marL="9525" marR="9525" marT="9525" marB="0" anchor="b">
                    <a:lnT w="12700" cap="flat" cmpd="sng" algn="ctr">
                      <a:solidFill>
                        <a:schemeClr val="tx1"/>
                      </a:solidFill>
                      <a:prstDash val="solid"/>
                      <a:round/>
                      <a:headEnd type="none" w="med" len="med"/>
                      <a:tailEnd type="none" w="med" len="med"/>
                    </a:lnT>
                    <a:solidFill>
                      <a:srgbClr val="7030A0"/>
                    </a:solidFill>
                  </a:tcPr>
                </a:tc>
                <a:tc>
                  <a:txBody>
                    <a:bodyPr/>
                    <a:lstStyle/>
                    <a:p>
                      <a:pPr algn="ctr" rtl="0" fontAlgn="b"/>
                      <a:r>
                        <a:rPr lang="en-US" sz="1800" b="1" u="none" strike="noStrike" dirty="0">
                          <a:solidFill>
                            <a:schemeClr val="bg1"/>
                          </a:solidFill>
                          <a:effectLst/>
                          <a:latin typeface="Sylfaen" panose="010A0502050306030303" pitchFamily="18" charset="0"/>
                        </a:rPr>
                        <a:t>28</a:t>
                      </a:r>
                      <a:endParaRPr lang="en-US" sz="1800" b="1" i="0" u="none" strike="noStrike" dirty="0">
                        <a:solidFill>
                          <a:schemeClr val="bg1"/>
                        </a:solidFill>
                        <a:effectLst/>
                        <a:latin typeface="Sylfaen" panose="010A0502050306030303" pitchFamily="18" charset="0"/>
                      </a:endParaRPr>
                    </a:p>
                  </a:txBody>
                  <a:tcPr marL="9525" marR="9525" marT="9525" marB="0" anchor="b">
                    <a:lnT w="12700" cap="flat" cmpd="sng" algn="ctr">
                      <a:solidFill>
                        <a:schemeClr val="tx1"/>
                      </a:solidFill>
                      <a:prstDash val="solid"/>
                      <a:round/>
                      <a:headEnd type="none" w="med" len="med"/>
                      <a:tailEnd type="none" w="med" len="med"/>
                    </a:lnT>
                    <a:solidFill>
                      <a:srgbClr val="7030A0"/>
                    </a:solidFill>
                  </a:tcPr>
                </a:tc>
                <a:tc>
                  <a:txBody>
                    <a:bodyPr/>
                    <a:lstStyle/>
                    <a:p>
                      <a:pPr algn="ctr" rtl="0" fontAlgn="b"/>
                      <a:r>
                        <a:rPr lang="en-US" sz="1800" b="1" u="none" strike="noStrike" dirty="0">
                          <a:solidFill>
                            <a:schemeClr val="bg1"/>
                          </a:solidFill>
                          <a:effectLst/>
                          <a:latin typeface="Sylfaen" panose="010A0502050306030303" pitchFamily="18" charset="0"/>
                        </a:rPr>
                        <a:t>64</a:t>
                      </a:r>
                      <a:endParaRPr lang="en-US" sz="1800" b="1" i="0" u="none" strike="noStrike" dirty="0">
                        <a:solidFill>
                          <a:schemeClr val="bg1"/>
                        </a:solidFill>
                        <a:effectLst/>
                        <a:latin typeface="Sylfaen" panose="010A0502050306030303" pitchFamily="18" charset="0"/>
                      </a:endParaRPr>
                    </a:p>
                  </a:txBody>
                  <a:tcPr marL="9525" marR="9525" marT="9525" marB="0" anchor="b">
                    <a:lnT w="12700" cap="flat" cmpd="sng" algn="ctr">
                      <a:solidFill>
                        <a:schemeClr val="tx1"/>
                      </a:solidFill>
                      <a:prstDash val="solid"/>
                      <a:round/>
                      <a:headEnd type="none" w="med" len="med"/>
                      <a:tailEnd type="none" w="med" len="med"/>
                    </a:lnT>
                    <a:solidFill>
                      <a:srgbClr val="7030A0"/>
                    </a:solidFill>
                  </a:tcPr>
                </a:tc>
                <a:tc>
                  <a:txBody>
                    <a:bodyPr/>
                    <a:lstStyle/>
                    <a:p>
                      <a:pPr algn="ctr" fontAlgn="b"/>
                      <a:r>
                        <a:rPr lang="en-US" sz="1800" b="1" u="none" strike="noStrike" dirty="0">
                          <a:solidFill>
                            <a:schemeClr val="bg1"/>
                          </a:solidFill>
                          <a:effectLst/>
                          <a:latin typeface="Sylfaen" panose="010A0502050306030303" pitchFamily="18" charset="0"/>
                        </a:rPr>
                        <a:t>36</a:t>
                      </a:r>
                      <a:endParaRPr lang="en-US" sz="1800" b="1" i="0" u="none" strike="noStrike" dirty="0">
                        <a:solidFill>
                          <a:schemeClr val="bg1"/>
                        </a:solidFill>
                        <a:effectLst/>
                        <a:latin typeface="Sylfaen" panose="010A0502050306030303" pitchFamily="18" charset="0"/>
                      </a:endParaRPr>
                    </a:p>
                  </a:txBody>
                  <a:tcPr marL="9525" marR="9525" marT="9525" marB="0" anchor="b">
                    <a:lnT w="12700" cap="flat" cmpd="sng" algn="ctr">
                      <a:solidFill>
                        <a:schemeClr val="tx1"/>
                      </a:solidFill>
                      <a:prstDash val="solid"/>
                      <a:round/>
                      <a:headEnd type="none" w="med" len="med"/>
                      <a:tailEnd type="none" w="med" len="med"/>
                    </a:lnT>
                    <a:solidFill>
                      <a:srgbClr val="7030A0"/>
                    </a:solidFill>
                  </a:tcPr>
                </a:tc>
                <a:extLst>
                  <a:ext uri="{0D108BD9-81ED-4DB2-BD59-A6C34878D82A}">
                    <a16:rowId xmlns:a16="http://schemas.microsoft.com/office/drawing/2014/main" val="890890031"/>
                  </a:ext>
                </a:extLst>
              </a:tr>
              <a:tr h="247650">
                <a:tc>
                  <a:txBody>
                    <a:bodyPr/>
                    <a:lstStyle/>
                    <a:p>
                      <a:pPr algn="l" rtl="0" fontAlgn="b"/>
                      <a:r>
                        <a:rPr lang="en-US" sz="1800" b="1" u="none" strike="noStrike" dirty="0">
                          <a:solidFill>
                            <a:schemeClr val="bg1"/>
                          </a:solidFill>
                          <a:effectLst/>
                          <a:latin typeface="Sylfaen" panose="010A0502050306030303" pitchFamily="18" charset="0"/>
                        </a:rPr>
                        <a:t>Northern Africa</a:t>
                      </a:r>
                      <a:endParaRPr lang="en-US" sz="1800" b="1" i="0" u="none" strike="noStrike" dirty="0">
                        <a:solidFill>
                          <a:schemeClr val="bg1"/>
                        </a:solidFill>
                        <a:effectLst/>
                        <a:latin typeface="Sylfaen" panose="010A0502050306030303" pitchFamily="18" charset="0"/>
                      </a:endParaRPr>
                    </a:p>
                  </a:txBody>
                  <a:tcPr marL="9525" marR="9525" marT="9525" marB="0" anchor="b">
                    <a:solidFill>
                      <a:schemeClr val="accent1">
                        <a:lumMod val="60000"/>
                        <a:lumOff val="40000"/>
                      </a:schemeClr>
                    </a:solidFill>
                  </a:tcPr>
                </a:tc>
                <a:tc>
                  <a:txBody>
                    <a:bodyPr/>
                    <a:lstStyle/>
                    <a:p>
                      <a:pPr algn="ctr" rtl="0" fontAlgn="b"/>
                      <a:r>
                        <a:rPr lang="en-US" sz="1800" b="1" u="none" strike="noStrike" dirty="0">
                          <a:solidFill>
                            <a:schemeClr val="bg1"/>
                          </a:solidFill>
                          <a:effectLst/>
                          <a:latin typeface="Sylfaen" panose="010A0502050306030303" pitchFamily="18" charset="0"/>
                        </a:rPr>
                        <a:t>23</a:t>
                      </a:r>
                      <a:endParaRPr lang="en-US" sz="1800" b="1" i="0" u="none" strike="noStrike" dirty="0">
                        <a:solidFill>
                          <a:schemeClr val="bg1"/>
                        </a:solidFill>
                        <a:effectLst/>
                        <a:latin typeface="Sylfaen" panose="010A0502050306030303" pitchFamily="18" charset="0"/>
                      </a:endParaRPr>
                    </a:p>
                  </a:txBody>
                  <a:tcPr marL="9525" marR="9525" marT="9525" marB="0" anchor="b">
                    <a:solidFill>
                      <a:schemeClr val="accent1">
                        <a:lumMod val="60000"/>
                        <a:lumOff val="40000"/>
                      </a:schemeClr>
                    </a:solidFill>
                  </a:tcPr>
                </a:tc>
                <a:tc>
                  <a:txBody>
                    <a:bodyPr/>
                    <a:lstStyle/>
                    <a:p>
                      <a:pPr algn="ctr" rtl="0" fontAlgn="b"/>
                      <a:r>
                        <a:rPr lang="en-US" sz="1800" b="1" u="none" strike="noStrike" dirty="0">
                          <a:solidFill>
                            <a:schemeClr val="bg1"/>
                          </a:solidFill>
                          <a:effectLst/>
                          <a:latin typeface="Sylfaen" panose="010A0502050306030303" pitchFamily="18" charset="0"/>
                        </a:rPr>
                        <a:t>56</a:t>
                      </a:r>
                      <a:endParaRPr lang="en-US" sz="1800" b="1" i="0" u="none" strike="noStrike" dirty="0">
                        <a:solidFill>
                          <a:schemeClr val="bg1"/>
                        </a:solidFill>
                        <a:effectLst/>
                        <a:latin typeface="Sylfaen" panose="010A0502050306030303" pitchFamily="18" charset="0"/>
                      </a:endParaRPr>
                    </a:p>
                  </a:txBody>
                  <a:tcPr marL="9525" marR="9525" marT="9525" marB="0" anchor="b">
                    <a:solidFill>
                      <a:schemeClr val="accent1">
                        <a:lumMod val="60000"/>
                        <a:lumOff val="40000"/>
                      </a:schemeClr>
                    </a:solidFill>
                  </a:tcPr>
                </a:tc>
                <a:tc>
                  <a:txBody>
                    <a:bodyPr/>
                    <a:lstStyle/>
                    <a:p>
                      <a:pPr algn="ctr" fontAlgn="b"/>
                      <a:r>
                        <a:rPr lang="en-US" sz="1800" b="1" u="none" strike="noStrike" dirty="0">
                          <a:solidFill>
                            <a:schemeClr val="bg1"/>
                          </a:solidFill>
                          <a:effectLst/>
                          <a:latin typeface="Sylfaen" panose="010A0502050306030303" pitchFamily="18" charset="0"/>
                        </a:rPr>
                        <a:t>33</a:t>
                      </a:r>
                      <a:endParaRPr lang="en-US" sz="1800" b="1" i="0" u="none" strike="noStrike" dirty="0">
                        <a:solidFill>
                          <a:schemeClr val="bg1"/>
                        </a:solidFill>
                        <a:effectLst/>
                        <a:latin typeface="Sylfaen" panose="010A0502050306030303" pitchFamily="18" charset="0"/>
                      </a:endParaRPr>
                    </a:p>
                  </a:txBody>
                  <a:tcPr marL="9525" marR="9525" marT="9525" marB="0" anchor="b">
                    <a:solidFill>
                      <a:schemeClr val="accent1">
                        <a:lumMod val="60000"/>
                        <a:lumOff val="40000"/>
                      </a:schemeClr>
                    </a:solidFill>
                  </a:tcPr>
                </a:tc>
                <a:extLst>
                  <a:ext uri="{0D108BD9-81ED-4DB2-BD59-A6C34878D82A}">
                    <a16:rowId xmlns:a16="http://schemas.microsoft.com/office/drawing/2014/main" val="1351424360"/>
                  </a:ext>
                </a:extLst>
              </a:tr>
              <a:tr h="247650">
                <a:tc>
                  <a:txBody>
                    <a:bodyPr/>
                    <a:lstStyle/>
                    <a:p>
                      <a:pPr algn="l" rtl="0" fontAlgn="b"/>
                      <a:r>
                        <a:rPr lang="en-US" sz="1800" b="1" u="none" strike="noStrike" dirty="0">
                          <a:solidFill>
                            <a:schemeClr val="bg1"/>
                          </a:solidFill>
                          <a:effectLst/>
                          <a:latin typeface="Sylfaen" panose="010A0502050306030303" pitchFamily="18" charset="0"/>
                        </a:rPr>
                        <a:t>Southern Africa</a:t>
                      </a:r>
                      <a:endParaRPr lang="en-US" sz="1800" b="1" i="0" u="none" strike="noStrike" dirty="0">
                        <a:solidFill>
                          <a:schemeClr val="bg1"/>
                        </a:solidFill>
                        <a:effectLst/>
                        <a:latin typeface="Sylfaen" panose="010A0502050306030303" pitchFamily="18" charset="0"/>
                      </a:endParaRPr>
                    </a:p>
                  </a:txBody>
                  <a:tcPr marL="9525" marR="9525" marT="9525" marB="0" anchor="b">
                    <a:solidFill>
                      <a:srgbClr val="C00000"/>
                    </a:solidFill>
                  </a:tcPr>
                </a:tc>
                <a:tc>
                  <a:txBody>
                    <a:bodyPr/>
                    <a:lstStyle/>
                    <a:p>
                      <a:pPr algn="ctr" rtl="0" fontAlgn="b"/>
                      <a:r>
                        <a:rPr lang="en-US" sz="1800" b="1" u="none" strike="noStrike" dirty="0">
                          <a:solidFill>
                            <a:schemeClr val="bg1"/>
                          </a:solidFill>
                          <a:effectLst/>
                          <a:latin typeface="Sylfaen" panose="010A0502050306030303" pitchFamily="18" charset="0"/>
                        </a:rPr>
                        <a:t>26</a:t>
                      </a:r>
                      <a:endParaRPr lang="en-US" sz="1800" b="1" i="0" u="none" strike="noStrike" dirty="0">
                        <a:solidFill>
                          <a:schemeClr val="bg1"/>
                        </a:solidFill>
                        <a:effectLst/>
                        <a:latin typeface="Sylfaen" panose="010A0502050306030303" pitchFamily="18" charset="0"/>
                      </a:endParaRPr>
                    </a:p>
                  </a:txBody>
                  <a:tcPr marL="9525" marR="9525" marT="9525" marB="0" anchor="b">
                    <a:solidFill>
                      <a:srgbClr val="C00000"/>
                    </a:solidFill>
                  </a:tcPr>
                </a:tc>
                <a:tc>
                  <a:txBody>
                    <a:bodyPr/>
                    <a:lstStyle/>
                    <a:p>
                      <a:pPr algn="ctr" rtl="0" fontAlgn="b"/>
                      <a:r>
                        <a:rPr lang="en-US" sz="1800" b="1" u="none" strike="noStrike" dirty="0">
                          <a:solidFill>
                            <a:schemeClr val="bg1"/>
                          </a:solidFill>
                          <a:effectLst/>
                          <a:latin typeface="Sylfaen" panose="010A0502050306030303" pitchFamily="18" charset="0"/>
                        </a:rPr>
                        <a:t>57</a:t>
                      </a:r>
                      <a:endParaRPr lang="en-US" sz="1800" b="1" i="0" u="none" strike="noStrike" dirty="0">
                        <a:solidFill>
                          <a:schemeClr val="bg1"/>
                        </a:solidFill>
                        <a:effectLst/>
                        <a:latin typeface="Sylfaen" panose="010A0502050306030303" pitchFamily="18" charset="0"/>
                      </a:endParaRPr>
                    </a:p>
                  </a:txBody>
                  <a:tcPr marL="9525" marR="9525" marT="9525" marB="0" anchor="b">
                    <a:solidFill>
                      <a:srgbClr val="C00000"/>
                    </a:solidFill>
                  </a:tcPr>
                </a:tc>
                <a:tc>
                  <a:txBody>
                    <a:bodyPr/>
                    <a:lstStyle/>
                    <a:p>
                      <a:pPr algn="ctr" fontAlgn="b"/>
                      <a:r>
                        <a:rPr lang="en-US" sz="1800" b="1" u="none" strike="noStrike" dirty="0">
                          <a:solidFill>
                            <a:schemeClr val="bg1"/>
                          </a:solidFill>
                          <a:effectLst/>
                          <a:latin typeface="Sylfaen" panose="010A0502050306030303" pitchFamily="18" charset="0"/>
                        </a:rPr>
                        <a:t>31</a:t>
                      </a:r>
                      <a:endParaRPr lang="en-US" sz="1800" b="1" i="0" u="none" strike="noStrike" dirty="0">
                        <a:solidFill>
                          <a:schemeClr val="bg1"/>
                        </a:solidFill>
                        <a:effectLst/>
                        <a:latin typeface="Sylfaen" panose="010A0502050306030303" pitchFamily="18" charset="0"/>
                      </a:endParaRPr>
                    </a:p>
                  </a:txBody>
                  <a:tcPr marL="9525" marR="9525" marT="9525" marB="0" anchor="b">
                    <a:solidFill>
                      <a:srgbClr val="C00000"/>
                    </a:solidFill>
                  </a:tcPr>
                </a:tc>
                <a:extLst>
                  <a:ext uri="{0D108BD9-81ED-4DB2-BD59-A6C34878D82A}">
                    <a16:rowId xmlns:a16="http://schemas.microsoft.com/office/drawing/2014/main" val="1887846301"/>
                  </a:ext>
                </a:extLst>
              </a:tr>
              <a:tr h="245794">
                <a:tc>
                  <a:txBody>
                    <a:bodyPr/>
                    <a:lstStyle/>
                    <a:p>
                      <a:pPr algn="l" rtl="0" fontAlgn="b"/>
                      <a:r>
                        <a:rPr lang="en-US" sz="1800" b="1" u="none" strike="noStrike" dirty="0">
                          <a:solidFill>
                            <a:schemeClr val="bg1"/>
                          </a:solidFill>
                          <a:effectLst/>
                          <a:latin typeface="Sylfaen" panose="010A0502050306030303" pitchFamily="18" charset="0"/>
                        </a:rPr>
                        <a:t>Western Africa (ECOWAS)</a:t>
                      </a:r>
                      <a:endParaRPr lang="en-US" sz="1800" b="1" i="0" u="none" strike="noStrike" dirty="0">
                        <a:solidFill>
                          <a:schemeClr val="bg1"/>
                        </a:solidFill>
                        <a:effectLst/>
                        <a:latin typeface="Sylfaen" panose="010A0502050306030303" pitchFamily="18" charset="0"/>
                      </a:endParaRPr>
                    </a:p>
                  </a:txBody>
                  <a:tcPr marL="9525" marR="9525" marT="9525" marB="0" anchor="b">
                    <a:solidFill>
                      <a:schemeClr val="accent6"/>
                    </a:solidFill>
                  </a:tcPr>
                </a:tc>
                <a:tc>
                  <a:txBody>
                    <a:bodyPr/>
                    <a:lstStyle/>
                    <a:p>
                      <a:pPr algn="ctr" rtl="0" fontAlgn="b"/>
                      <a:r>
                        <a:rPr lang="en-US" sz="1800" b="1" u="none" strike="noStrike" dirty="0">
                          <a:solidFill>
                            <a:schemeClr val="bg1"/>
                          </a:solidFill>
                          <a:effectLst/>
                          <a:latin typeface="Sylfaen" panose="010A0502050306030303" pitchFamily="18" charset="0"/>
                        </a:rPr>
                        <a:t>31</a:t>
                      </a:r>
                      <a:endParaRPr lang="en-US" sz="1800" b="1" i="0" u="none" strike="noStrike" dirty="0">
                        <a:solidFill>
                          <a:schemeClr val="bg1"/>
                        </a:solidFill>
                        <a:effectLst/>
                        <a:latin typeface="Sylfaen" panose="010A0502050306030303" pitchFamily="18" charset="0"/>
                      </a:endParaRPr>
                    </a:p>
                  </a:txBody>
                  <a:tcPr marL="9525" marR="9525" marT="9525" marB="0" anchor="b">
                    <a:solidFill>
                      <a:schemeClr val="accent6"/>
                    </a:solidFill>
                  </a:tcPr>
                </a:tc>
                <a:tc>
                  <a:txBody>
                    <a:bodyPr/>
                    <a:lstStyle/>
                    <a:p>
                      <a:pPr algn="ctr" rtl="0" fontAlgn="b"/>
                      <a:r>
                        <a:rPr lang="en-US" sz="1800" b="1" u="none" strike="noStrike" dirty="0">
                          <a:solidFill>
                            <a:schemeClr val="bg1"/>
                          </a:solidFill>
                          <a:effectLst/>
                          <a:latin typeface="Sylfaen" panose="010A0502050306030303" pitchFamily="18" charset="0"/>
                        </a:rPr>
                        <a:t>62</a:t>
                      </a:r>
                      <a:endParaRPr lang="en-US" sz="1800" b="1" i="0" u="none" strike="noStrike" dirty="0">
                        <a:solidFill>
                          <a:schemeClr val="bg1"/>
                        </a:solidFill>
                        <a:effectLst/>
                        <a:latin typeface="Sylfaen" panose="010A0502050306030303" pitchFamily="18" charset="0"/>
                      </a:endParaRPr>
                    </a:p>
                  </a:txBody>
                  <a:tcPr marL="9525" marR="9525" marT="9525" marB="0" anchor="b">
                    <a:solidFill>
                      <a:schemeClr val="accent6"/>
                    </a:solidFill>
                  </a:tcPr>
                </a:tc>
                <a:tc>
                  <a:txBody>
                    <a:bodyPr/>
                    <a:lstStyle/>
                    <a:p>
                      <a:pPr algn="ctr" fontAlgn="b"/>
                      <a:r>
                        <a:rPr lang="en-US" sz="1800" b="1" u="none" strike="noStrike" dirty="0">
                          <a:solidFill>
                            <a:schemeClr val="bg1"/>
                          </a:solidFill>
                          <a:effectLst/>
                          <a:latin typeface="Sylfaen" panose="010A0502050306030303" pitchFamily="18" charset="0"/>
                        </a:rPr>
                        <a:t>31</a:t>
                      </a:r>
                      <a:endParaRPr lang="en-US" sz="1800" b="1" i="0" u="none" strike="noStrike" dirty="0">
                        <a:solidFill>
                          <a:schemeClr val="bg1"/>
                        </a:solidFill>
                        <a:effectLst/>
                        <a:latin typeface="Sylfaen" panose="010A0502050306030303" pitchFamily="18" charset="0"/>
                      </a:endParaRPr>
                    </a:p>
                  </a:txBody>
                  <a:tcPr marL="9525" marR="9525" marT="9525" marB="0" anchor="b">
                    <a:solidFill>
                      <a:schemeClr val="accent6"/>
                    </a:solidFill>
                  </a:tcPr>
                </a:tc>
                <a:extLst>
                  <a:ext uri="{0D108BD9-81ED-4DB2-BD59-A6C34878D82A}">
                    <a16:rowId xmlns:a16="http://schemas.microsoft.com/office/drawing/2014/main" val="1544992228"/>
                  </a:ext>
                </a:extLst>
              </a:tr>
              <a:tr h="187032">
                <a:tc>
                  <a:txBody>
                    <a:bodyPr/>
                    <a:lstStyle/>
                    <a:p>
                      <a:pPr algn="l" rtl="0" fontAlgn="b"/>
                      <a:r>
                        <a:rPr lang="en-US" sz="1800" b="1" u="none" strike="noStrike" dirty="0">
                          <a:solidFill>
                            <a:schemeClr val="bg1"/>
                          </a:solidFill>
                          <a:effectLst/>
                          <a:latin typeface="Sylfaen" panose="010A0502050306030303" pitchFamily="18" charset="0"/>
                        </a:rPr>
                        <a:t>Eastern Africa</a:t>
                      </a:r>
                      <a:endParaRPr lang="en-US" sz="1800" b="1" i="0" u="none" strike="noStrike" dirty="0">
                        <a:solidFill>
                          <a:schemeClr val="bg1"/>
                        </a:solidFill>
                        <a:effectLst/>
                        <a:latin typeface="Sylfaen" panose="010A0502050306030303" pitchFamily="18" charset="0"/>
                      </a:endParaRPr>
                    </a:p>
                  </a:txBody>
                  <a:tcPr marL="9525" marR="9525" marT="9525" marB="0" anchor="b">
                    <a:lnB w="12700" cap="flat" cmpd="sng" algn="ctr">
                      <a:solidFill>
                        <a:schemeClr val="tx1"/>
                      </a:solidFill>
                      <a:prstDash val="solid"/>
                      <a:round/>
                      <a:headEnd type="none" w="med" len="med"/>
                      <a:tailEnd type="none" w="med" len="med"/>
                    </a:lnB>
                    <a:solidFill>
                      <a:srgbClr val="FFC000"/>
                    </a:solidFill>
                  </a:tcPr>
                </a:tc>
                <a:tc>
                  <a:txBody>
                    <a:bodyPr/>
                    <a:lstStyle/>
                    <a:p>
                      <a:pPr algn="ctr" rtl="0" fontAlgn="b"/>
                      <a:r>
                        <a:rPr lang="en-US" sz="1800" b="1" u="none" strike="noStrike" dirty="0">
                          <a:solidFill>
                            <a:schemeClr val="bg1"/>
                          </a:solidFill>
                          <a:effectLst/>
                          <a:latin typeface="Sylfaen" panose="010A0502050306030303" pitchFamily="18" charset="0"/>
                        </a:rPr>
                        <a:t>26</a:t>
                      </a:r>
                      <a:endParaRPr lang="en-US" sz="1800" b="1" i="0" u="none" strike="noStrike" dirty="0">
                        <a:solidFill>
                          <a:schemeClr val="bg1"/>
                        </a:solidFill>
                        <a:effectLst/>
                        <a:latin typeface="Sylfaen" panose="010A0502050306030303" pitchFamily="18" charset="0"/>
                      </a:endParaRPr>
                    </a:p>
                  </a:txBody>
                  <a:tcPr marL="9525" marR="9525" marT="9525" marB="0" anchor="b">
                    <a:lnB w="12700" cap="flat" cmpd="sng" algn="ctr">
                      <a:solidFill>
                        <a:schemeClr val="tx1"/>
                      </a:solidFill>
                      <a:prstDash val="solid"/>
                      <a:round/>
                      <a:headEnd type="none" w="med" len="med"/>
                      <a:tailEnd type="none" w="med" len="med"/>
                    </a:lnB>
                    <a:solidFill>
                      <a:srgbClr val="FFC000"/>
                    </a:solidFill>
                  </a:tcPr>
                </a:tc>
                <a:tc>
                  <a:txBody>
                    <a:bodyPr/>
                    <a:lstStyle/>
                    <a:p>
                      <a:pPr algn="ctr" rtl="0" fontAlgn="b"/>
                      <a:r>
                        <a:rPr lang="en-US" sz="1800" b="1" u="none" strike="noStrike" dirty="0">
                          <a:solidFill>
                            <a:schemeClr val="bg1"/>
                          </a:solidFill>
                          <a:effectLst/>
                          <a:latin typeface="Sylfaen" panose="010A0502050306030303" pitchFamily="18" charset="0"/>
                        </a:rPr>
                        <a:t>56</a:t>
                      </a:r>
                      <a:endParaRPr lang="en-US" sz="1800" b="1" i="0" u="none" strike="noStrike" dirty="0">
                        <a:solidFill>
                          <a:schemeClr val="bg1"/>
                        </a:solidFill>
                        <a:effectLst/>
                        <a:latin typeface="Sylfaen" panose="010A0502050306030303" pitchFamily="18" charset="0"/>
                      </a:endParaRPr>
                    </a:p>
                  </a:txBody>
                  <a:tcPr marL="9525" marR="9525" marT="9525" marB="0" anchor="b">
                    <a:lnB w="12700" cap="flat" cmpd="sng" algn="ctr">
                      <a:solidFill>
                        <a:schemeClr val="tx1"/>
                      </a:solidFill>
                      <a:prstDash val="solid"/>
                      <a:round/>
                      <a:headEnd type="none" w="med" len="med"/>
                      <a:tailEnd type="none" w="med" len="med"/>
                    </a:lnB>
                    <a:solidFill>
                      <a:srgbClr val="FFC000"/>
                    </a:solidFill>
                  </a:tcPr>
                </a:tc>
                <a:tc>
                  <a:txBody>
                    <a:bodyPr/>
                    <a:lstStyle/>
                    <a:p>
                      <a:pPr algn="ctr" fontAlgn="b"/>
                      <a:r>
                        <a:rPr lang="en-US" sz="1800" b="1" u="none" strike="noStrike" dirty="0">
                          <a:solidFill>
                            <a:schemeClr val="bg1"/>
                          </a:solidFill>
                          <a:effectLst/>
                          <a:latin typeface="Sylfaen" panose="010A0502050306030303" pitchFamily="18" charset="0"/>
                        </a:rPr>
                        <a:t>30</a:t>
                      </a:r>
                      <a:endParaRPr lang="en-US" sz="1800" b="1" i="0" u="none" strike="noStrike" dirty="0">
                        <a:solidFill>
                          <a:schemeClr val="bg1"/>
                        </a:solidFill>
                        <a:effectLst/>
                        <a:latin typeface="Sylfaen" panose="010A0502050306030303" pitchFamily="18" charset="0"/>
                      </a:endParaRPr>
                    </a:p>
                  </a:txBody>
                  <a:tcPr marL="9525" marR="9525" marT="9525" marB="0" anchor="b">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2663610689"/>
                  </a:ext>
                </a:extLst>
              </a:tr>
            </a:tbl>
          </a:graphicData>
        </a:graphic>
      </p:graphicFrame>
      <p:sp>
        <p:nvSpPr>
          <p:cNvPr id="8" name="TextBox 7">
            <a:extLst>
              <a:ext uri="{FF2B5EF4-FFF2-40B4-BE49-F238E27FC236}">
                <a16:creationId xmlns:a16="http://schemas.microsoft.com/office/drawing/2014/main" id="{027F9063-7132-4D38-BB80-3F800A7B9C2D}"/>
              </a:ext>
            </a:extLst>
          </p:cNvPr>
          <p:cNvSpPr txBox="1"/>
          <p:nvPr/>
        </p:nvSpPr>
        <p:spPr>
          <a:xfrm>
            <a:off x="698596" y="4023361"/>
            <a:ext cx="8045479" cy="2308324"/>
          </a:xfrm>
          <a:prstGeom prst="rect">
            <a:avLst/>
          </a:prstGeom>
          <a:noFill/>
        </p:spPr>
        <p:txBody>
          <a:bodyPr wrap="square" rtlCol="0">
            <a:spAutoFit/>
          </a:bodyPr>
          <a:lstStyle/>
          <a:p>
            <a:pPr marL="285750" indent="-285750" algn="just">
              <a:buFont typeface="Courier New" panose="02070309020205020404" pitchFamily="49" charset="0"/>
              <a:buChar char="o"/>
            </a:pPr>
            <a:r>
              <a:rPr lang="fr-FR" sz="2400" dirty="0"/>
              <a:t>The </a:t>
            </a:r>
            <a:r>
              <a:rPr lang="fr-FR" sz="2400" dirty="0" err="1"/>
              <a:t>earliest</a:t>
            </a:r>
            <a:r>
              <a:rPr lang="fr-FR" sz="2400" dirty="0"/>
              <a:t> surplus starts at 23 </a:t>
            </a:r>
            <a:r>
              <a:rPr lang="fr-FR" sz="2400" dirty="0" err="1"/>
              <a:t>years</a:t>
            </a:r>
            <a:r>
              <a:rPr lang="fr-FR" sz="2400" dirty="0"/>
              <a:t> in </a:t>
            </a:r>
            <a:r>
              <a:rPr lang="fr-FR" sz="2400" dirty="0" err="1"/>
              <a:t>Northern</a:t>
            </a:r>
            <a:r>
              <a:rPr lang="fr-FR" sz="2400" dirty="0"/>
              <a:t> Africa and the </a:t>
            </a:r>
            <a:r>
              <a:rPr lang="fr-FR" sz="2400" dirty="0" err="1"/>
              <a:t>latest</a:t>
            </a:r>
            <a:r>
              <a:rPr lang="fr-FR" sz="2400" dirty="0"/>
              <a:t> at 31 </a:t>
            </a:r>
            <a:r>
              <a:rPr lang="fr-FR" sz="2400" dirty="0" err="1"/>
              <a:t>years</a:t>
            </a:r>
            <a:r>
              <a:rPr lang="fr-FR" sz="2400" dirty="0"/>
              <a:t> in Western Africa</a:t>
            </a:r>
          </a:p>
          <a:p>
            <a:pPr marL="285750" indent="-285750" algn="just">
              <a:buFont typeface="Courier New" panose="02070309020205020404" pitchFamily="49" charset="0"/>
              <a:buChar char="o"/>
            </a:pPr>
            <a:endParaRPr lang="fr-FR" sz="2400" dirty="0"/>
          </a:p>
          <a:p>
            <a:pPr marL="285750" indent="-285750" algn="just">
              <a:buFont typeface="Courier New" panose="02070309020205020404" pitchFamily="49" charset="0"/>
              <a:buChar char="o"/>
            </a:pPr>
            <a:r>
              <a:rPr lang="fr-FR" sz="2400" dirty="0"/>
              <a:t>The </a:t>
            </a:r>
            <a:r>
              <a:rPr lang="fr-FR" sz="2400" dirty="0" err="1"/>
              <a:t>highest</a:t>
            </a:r>
            <a:r>
              <a:rPr lang="fr-FR" sz="2400" dirty="0"/>
              <a:t> duration of surplus </a:t>
            </a:r>
            <a:r>
              <a:rPr lang="fr-FR" sz="2400" dirty="0" err="1"/>
              <a:t>is</a:t>
            </a:r>
            <a:r>
              <a:rPr lang="fr-FR" sz="2400" dirty="0"/>
              <a:t> 36 </a:t>
            </a:r>
            <a:r>
              <a:rPr lang="fr-FR" sz="2400" dirty="0" err="1"/>
              <a:t>years</a:t>
            </a:r>
            <a:r>
              <a:rPr lang="fr-FR" sz="2400" dirty="0"/>
              <a:t> and </a:t>
            </a:r>
            <a:r>
              <a:rPr lang="fr-FR" sz="2400" dirty="0" err="1"/>
              <a:t>is</a:t>
            </a:r>
            <a:r>
              <a:rPr lang="fr-FR" sz="2400" dirty="0"/>
              <a:t> </a:t>
            </a:r>
            <a:r>
              <a:rPr lang="fr-FR" sz="2400" dirty="0" err="1"/>
              <a:t>observed</a:t>
            </a:r>
            <a:r>
              <a:rPr lang="fr-FR" sz="2400" dirty="0"/>
              <a:t> in Central </a:t>
            </a:r>
            <a:r>
              <a:rPr lang="fr-FR" sz="2400" dirty="0" err="1"/>
              <a:t>Africa</a:t>
            </a:r>
            <a:r>
              <a:rPr lang="fr-FR" sz="2400" dirty="0"/>
              <a:t> and the </a:t>
            </a:r>
            <a:r>
              <a:rPr lang="fr-FR" sz="2400" dirty="0" err="1"/>
              <a:t>smallest</a:t>
            </a:r>
            <a:r>
              <a:rPr lang="fr-FR" sz="2400" dirty="0"/>
              <a:t> duration </a:t>
            </a:r>
            <a:r>
              <a:rPr lang="fr-FR" sz="2400" dirty="0" err="1"/>
              <a:t>is</a:t>
            </a:r>
            <a:r>
              <a:rPr lang="fr-FR" sz="2400" dirty="0"/>
              <a:t> 30 </a:t>
            </a:r>
            <a:r>
              <a:rPr lang="fr-FR" sz="2400" dirty="0" err="1"/>
              <a:t>years</a:t>
            </a:r>
            <a:r>
              <a:rPr lang="fr-FR" sz="2400" dirty="0"/>
              <a:t> in </a:t>
            </a:r>
            <a:r>
              <a:rPr lang="fr-FR" sz="2400" dirty="0" err="1"/>
              <a:t>Eastern</a:t>
            </a:r>
            <a:r>
              <a:rPr lang="fr-FR" sz="2400" dirty="0"/>
              <a:t> </a:t>
            </a:r>
            <a:r>
              <a:rPr lang="fr-FR" sz="2400" dirty="0" err="1"/>
              <a:t>Africa</a:t>
            </a:r>
            <a:endParaRPr lang="en-US" sz="2400" dirty="0"/>
          </a:p>
        </p:txBody>
      </p:sp>
    </p:spTree>
    <p:extLst>
      <p:ext uri="{BB962C8B-B14F-4D97-AF65-F5344CB8AC3E}">
        <p14:creationId xmlns:p14="http://schemas.microsoft.com/office/powerpoint/2010/main" val="189473403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CA_template_eng" id="{21C215F9-3DF1-7645-873B-0452BD189409}" vid="{FA40084B-1D7F-804F-9559-26E4B97E62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ECA_template_eng[9] (1)</Template>
  <TotalTime>8000</TotalTime>
  <Words>1678</Words>
  <Application>Microsoft Office PowerPoint</Application>
  <PresentationFormat>On-screen Show (4:3)</PresentationFormat>
  <Paragraphs>270</Paragraphs>
  <Slides>16</Slides>
  <Notes>7</Notes>
  <HiddenSlides>0</HiddenSlides>
  <MMClips>0</MMClips>
  <ScaleCrop>false</ScaleCrop>
  <HeadingPairs>
    <vt:vector size="6" baseType="variant">
      <vt:variant>
        <vt:lpstr>Fonts Used</vt:lpstr>
      </vt:variant>
      <vt:variant>
        <vt:i4>17</vt:i4>
      </vt:variant>
      <vt:variant>
        <vt:lpstr>Theme</vt:lpstr>
      </vt:variant>
      <vt:variant>
        <vt:i4>1</vt:i4>
      </vt:variant>
      <vt:variant>
        <vt:lpstr>Slide Titles</vt:lpstr>
      </vt:variant>
      <vt:variant>
        <vt:i4>16</vt:i4>
      </vt:variant>
    </vt:vector>
  </HeadingPairs>
  <TitlesOfParts>
    <vt:vector size="34" baseType="lpstr">
      <vt:lpstr>Adobe Devanagari</vt:lpstr>
      <vt:lpstr>Lato</vt:lpstr>
      <vt:lpstr>Lato(headings)</vt:lpstr>
      <vt:lpstr>MS PGothic</vt:lpstr>
      <vt:lpstr>SimSun</vt:lpstr>
      <vt:lpstr>Arial</vt:lpstr>
      <vt:lpstr>Arial Black</vt:lpstr>
      <vt:lpstr>Calibri</vt:lpstr>
      <vt:lpstr>Calibri Light</vt:lpstr>
      <vt:lpstr>Cambria Math</vt:lpstr>
      <vt:lpstr>Century Gothic</vt:lpstr>
      <vt:lpstr>Courier New</vt:lpstr>
      <vt:lpstr>Felix Titling</vt:lpstr>
      <vt:lpstr>Lucida Sans</vt:lpstr>
      <vt:lpstr>Sylfaen</vt:lpstr>
      <vt:lpstr>Times New Roman</vt:lpstr>
      <vt:lpstr>Wingdings</vt:lpstr>
      <vt:lpstr>Office Theme</vt:lpstr>
      <vt:lpstr>Impacts of Covid19 on African Youth:  An Overview   Bakary DOSSO Chief Demographic Dynamics for Development Center ECA/SRO-WA Niamey,Niger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Observations, Mitigations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  Name of presenter Title, Division Economic Commission for Africa</dc:title>
  <dc:creator>Jerome Ouedraogo</dc:creator>
  <cp:lastModifiedBy>Bakary Dosso</cp:lastModifiedBy>
  <cp:revision>710</cp:revision>
  <cp:lastPrinted>2019-09-16T07:34:27Z</cp:lastPrinted>
  <dcterms:created xsi:type="dcterms:W3CDTF">2019-10-22T12:14:01Z</dcterms:created>
  <dcterms:modified xsi:type="dcterms:W3CDTF">2020-06-09T13:03:17Z</dcterms:modified>
</cp:coreProperties>
</file>