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6.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57" r:id="rId2"/>
    <p:sldId id="349" r:id="rId3"/>
    <p:sldId id="336" r:id="rId4"/>
    <p:sldId id="352" r:id="rId5"/>
    <p:sldId id="353" r:id="rId6"/>
    <p:sldId id="354" r:id="rId7"/>
    <p:sldId id="355" r:id="rId8"/>
    <p:sldId id="340" r:id="rId9"/>
    <p:sldId id="350" r:id="rId10"/>
    <p:sldId id="338" r:id="rId11"/>
    <p:sldId id="339" r:id="rId12"/>
    <p:sldId id="347" r:id="rId13"/>
    <p:sldId id="348" r:id="rId14"/>
    <p:sldId id="274" r:id="rId15"/>
  </p:sldIdLst>
  <p:sldSz cx="9144000" cy="6858000" type="screen4x3"/>
  <p:notesSz cx="6881813" cy="92964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S PGothic" panose="020B0600070205080204" pitchFamily="34" charset="-128"/>
        <a:cs typeface="+mn-cs"/>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Conrad" initials="" lastIdx="4" clrIdx="0"/>
  <p:cmAuthor id="2" name="Raquel Frederick" initials="RF" lastIdx="4" clrIdx="1"/>
  <p:cmAuthor id="3" name="Andrew Mold" initials="AM [2]" lastIdx="1" clrIdx="2"/>
  <p:cmAuthor id="4" name="Vera Songwe" initials="V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3" autoAdjust="0"/>
    <p:restoredTop sz="95401" autoAdjust="0"/>
  </p:normalViewPr>
  <p:slideViewPr>
    <p:cSldViewPr>
      <p:cViewPr varScale="1">
        <p:scale>
          <a:sx n="52" d="100"/>
          <a:sy n="52" d="100"/>
        </p:scale>
        <p:origin x="1358" y="43"/>
      </p:cViewPr>
      <p:guideLst>
        <p:guide orient="horz" pos="2160"/>
        <p:guide pos="2880"/>
      </p:guideLst>
    </p:cSldViewPr>
  </p:slideViewPr>
  <p:notesTextViewPr>
    <p:cViewPr>
      <p:scale>
        <a:sx n="200" d="100"/>
        <a:sy n="200" d="100"/>
      </p:scale>
      <p:origin x="0" y="0"/>
    </p:cViewPr>
  </p:notesTextViewPr>
  <p:sorterViewPr>
    <p:cViewPr varScale="1">
      <p:scale>
        <a:sx n="1" d="1"/>
        <a:sy n="1" d="1"/>
      </p:scale>
      <p:origin x="0" y="-12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bnyoni\AppData\Local\Microsoft\Windows\INetCache\Content.Outlook\QO9W95MO\COVID19%20excel%20%20sheet%20Gender%20and%20Age%20FINAL%2007-06-2020.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FINAL%2010-06-2020.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FINAL%2007-06-202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bnyoni\Desktop\DESKTOP%202020\COVID19%20DOCUMENTS\NEW%20REPORTS\COUNTRY%20SLIDES\COVID19%20excel%20%20sheet%20Gender%20and%20Age%20FINAL%2007-06-20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Gender distribution of cases</a:t>
            </a:r>
          </a:p>
        </c:rich>
      </c:tx>
      <c:layout>
        <c:manualLayout>
          <c:xMode val="edge"/>
          <c:yMode val="edge"/>
          <c:x val="1.8090247615845167E-2"/>
          <c:y val="2.601626016260162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FCB-4F38-B37A-A6672F9C8E3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FCB-4F38-B37A-A6672F9C8E35}"/>
              </c:ext>
            </c:extLst>
          </c:dPt>
          <c:dLbls>
            <c:dLbl>
              <c:idx val="0"/>
              <c:layout>
                <c:manualLayout>
                  <c:x val="3.6286745406824146E-2"/>
                  <c:y val="-9.3415354330708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CB-4F38-B37A-A6672F9C8E35}"/>
                </c:ext>
              </c:extLst>
            </c:dLbl>
            <c:dLbl>
              <c:idx val="1"/>
              <c:layout>
                <c:manualLayout>
                  <c:x val="-9.7096503166314879E-2"/>
                  <c:y val="9.85571138231932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CB-4F38-B37A-A6672F9C8E3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'COVID19 GRAPHS'!$B$3:$B$4</c:f>
              <c:strCache>
                <c:ptCount val="2"/>
                <c:pt idx="0">
                  <c:v>Male</c:v>
                </c:pt>
                <c:pt idx="1">
                  <c:v>Female</c:v>
                </c:pt>
              </c:strCache>
            </c:strRef>
          </c:cat>
          <c:val>
            <c:numRef>
              <c:f>'COVID19 GRAPHS'!$C$3:$C$4</c:f>
              <c:numCache>
                <c:formatCode>General</c:formatCode>
                <c:ptCount val="2"/>
                <c:pt idx="0">
                  <c:v>8</c:v>
                </c:pt>
                <c:pt idx="1">
                  <c:v>32</c:v>
                </c:pt>
              </c:numCache>
            </c:numRef>
          </c:val>
          <c:extLst>
            <c:ext xmlns:c16="http://schemas.microsoft.com/office/drawing/2014/chart" uri="{C3380CC4-5D6E-409C-BE32-E72D297353CC}">
              <c16:uniqueId val="{00000004-3FCB-4F38-B37A-A6672F9C8E35}"/>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Gender distribution of</a:t>
            </a:r>
            <a:r>
              <a:rPr lang="en-US" sz="1200" baseline="0" dirty="0"/>
              <a:t> de</a:t>
            </a:r>
            <a:r>
              <a:rPr lang="en-US" sz="1200" dirty="0"/>
              <a:t>aths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EEA-4788-8731-1B2BF548321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EEA-4788-8731-1B2BF5483214}"/>
              </c:ext>
            </c:extLst>
          </c:dPt>
          <c:dLbls>
            <c:dLbl>
              <c:idx val="0"/>
              <c:layout>
                <c:manualLayout>
                  <c:x val="8.6584286453244438E-2"/>
                  <c:y val="9.00539442619922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EEA-4788-8731-1B2BF5483214}"/>
                </c:ext>
              </c:extLst>
            </c:dLbl>
            <c:dLbl>
              <c:idx val="1"/>
              <c:layout>
                <c:manualLayout>
                  <c:x val="-7.331877310956568E-2"/>
                  <c:y val="-5.10410319313101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EEA-4788-8731-1B2BF548321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'COVID19 GRAPHS'!$B$154:$C$154</c:f>
              <c:strCache>
                <c:ptCount val="2"/>
                <c:pt idx="0">
                  <c:v>Male </c:v>
                </c:pt>
                <c:pt idx="1">
                  <c:v>Female </c:v>
                </c:pt>
              </c:strCache>
            </c:strRef>
          </c:cat>
          <c:val>
            <c:numRef>
              <c:f>'COVID19 GRAPHS'!$B$155:$C$155</c:f>
              <c:numCache>
                <c:formatCode>General</c:formatCode>
                <c:ptCount val="2"/>
                <c:pt idx="0">
                  <c:v>417</c:v>
                </c:pt>
                <c:pt idx="1">
                  <c:v>375</c:v>
                </c:pt>
              </c:numCache>
            </c:numRef>
          </c:val>
          <c:extLst>
            <c:ext xmlns:c16="http://schemas.microsoft.com/office/drawing/2014/chart" uri="{C3380CC4-5D6E-409C-BE32-E72D297353CC}">
              <c16:uniqueId val="{00000004-1EEA-4788-8731-1B2BF5483214}"/>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200" b="0" dirty="0">
                <a:latin typeface="+mn-lt"/>
                <a:cs typeface="Times New Roman" panose="02020603050405020304" pitchFamily="18" charset="0"/>
              </a:rPr>
              <a:t>Age distribution of deaths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'COVID19 GRAPHS'!$C$173</c:f>
              <c:strCache>
                <c:ptCount val="1"/>
                <c:pt idx="0">
                  <c:v>Deaths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'COVID19 GRAPHS'!$B$174:$B$183</c:f>
              <c:strCache>
                <c:ptCount val="10"/>
                <c:pt idx="0">
                  <c:v>0-9</c:v>
                </c:pt>
                <c:pt idx="1">
                  <c:v>10-19.</c:v>
                </c:pt>
                <c:pt idx="2">
                  <c:v>20-29</c:v>
                </c:pt>
                <c:pt idx="3">
                  <c:v>30-39</c:v>
                </c:pt>
                <c:pt idx="4">
                  <c:v>40-49</c:v>
                </c:pt>
                <c:pt idx="5">
                  <c:v>50-59</c:v>
                </c:pt>
                <c:pt idx="6">
                  <c:v>60-69</c:v>
                </c:pt>
                <c:pt idx="7">
                  <c:v>70-79</c:v>
                </c:pt>
                <c:pt idx="8">
                  <c:v>80-89</c:v>
                </c:pt>
                <c:pt idx="9">
                  <c:v>90-99</c:v>
                </c:pt>
              </c:strCache>
            </c:strRef>
          </c:cat>
          <c:val>
            <c:numRef>
              <c:f>'COVID19 GRAPHS'!$C$174:$C$183</c:f>
              <c:numCache>
                <c:formatCode>General</c:formatCode>
                <c:ptCount val="10"/>
                <c:pt idx="0">
                  <c:v>2</c:v>
                </c:pt>
                <c:pt idx="1">
                  <c:v>3</c:v>
                </c:pt>
                <c:pt idx="2">
                  <c:v>5</c:v>
                </c:pt>
                <c:pt idx="3">
                  <c:v>43</c:v>
                </c:pt>
                <c:pt idx="4">
                  <c:v>86</c:v>
                </c:pt>
                <c:pt idx="5">
                  <c:v>206</c:v>
                </c:pt>
                <c:pt idx="6">
                  <c:v>210</c:v>
                </c:pt>
                <c:pt idx="7">
                  <c:v>149</c:v>
                </c:pt>
                <c:pt idx="8">
                  <c:v>69</c:v>
                </c:pt>
                <c:pt idx="9">
                  <c:v>19</c:v>
                </c:pt>
              </c:numCache>
            </c:numRef>
          </c:val>
          <c:extLst>
            <c:ext xmlns:c16="http://schemas.microsoft.com/office/drawing/2014/chart" uri="{C3380CC4-5D6E-409C-BE32-E72D297353CC}">
              <c16:uniqueId val="{00000000-C352-488B-B193-FD68EFCD92A9}"/>
            </c:ext>
          </c:extLst>
        </c:ser>
        <c:dLbls>
          <c:showLegendKey val="0"/>
          <c:showVal val="0"/>
          <c:showCatName val="0"/>
          <c:showSerName val="0"/>
          <c:showPercent val="0"/>
          <c:showBubbleSize val="0"/>
        </c:dLbls>
        <c:gapWidth val="150"/>
        <c:shape val="box"/>
        <c:axId val="276462392"/>
        <c:axId val="450093088"/>
        <c:axId val="0"/>
      </c:bar3DChart>
      <c:catAx>
        <c:axId val="276462392"/>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AGE GROUP</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50093088"/>
        <c:crosses val="autoZero"/>
        <c:auto val="1"/>
        <c:lblAlgn val="ctr"/>
        <c:lblOffset val="100"/>
        <c:noMultiLvlLbl val="0"/>
      </c:catAx>
      <c:valAx>
        <c:axId val="45009308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76462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Gender distribution of cases</a:t>
            </a:r>
          </a:p>
        </c:rich>
      </c:tx>
      <c:layout>
        <c:manualLayout>
          <c:xMode val="edge"/>
          <c:yMode val="edge"/>
          <c:x val="0.24970084155103273"/>
          <c:y val="2.512858614109008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34D-4246-83DD-C4E2023F9D9E}"/>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34D-4246-83DD-C4E2023F9D9E}"/>
              </c:ext>
            </c:extLst>
          </c:dPt>
          <c:dLbls>
            <c:dLbl>
              <c:idx val="0"/>
              <c:layout>
                <c:manualLayout>
                  <c:x val="0.13210017497812762"/>
                  <c:y val="-0.137968066491688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4D-4246-83DD-C4E2023F9D9E}"/>
                </c:ext>
              </c:extLst>
            </c:dLbl>
            <c:dLbl>
              <c:idx val="1"/>
              <c:layout>
                <c:manualLayout>
                  <c:x val="-2.3687882764654417E-2"/>
                  <c:y val="-5.726560221638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4D-4246-83DD-C4E2023F9D9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'COVID19 GRAPHS'!$B$118:$B$119</c:f>
              <c:strCache>
                <c:ptCount val="2"/>
                <c:pt idx="0">
                  <c:v>Male</c:v>
                </c:pt>
                <c:pt idx="1">
                  <c:v>Female</c:v>
                </c:pt>
              </c:strCache>
            </c:strRef>
          </c:cat>
          <c:val>
            <c:numRef>
              <c:f>'COVID19 GRAPHS'!$C$118:$C$119</c:f>
              <c:numCache>
                <c:formatCode>General</c:formatCode>
                <c:ptCount val="2"/>
                <c:pt idx="0">
                  <c:v>719</c:v>
                </c:pt>
                <c:pt idx="1">
                  <c:v>338</c:v>
                </c:pt>
              </c:numCache>
            </c:numRef>
          </c:val>
          <c:extLst>
            <c:ext xmlns:c16="http://schemas.microsoft.com/office/drawing/2014/chart" uri="{C3380CC4-5D6E-409C-BE32-E72D297353CC}">
              <c16:uniqueId val="{00000004-134D-4246-83DD-C4E2023F9D9E}"/>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0" i="0" baseline="0">
                <a:effectLst/>
              </a:rPr>
              <a:t>Age distribution of cases</a:t>
            </a:r>
            <a:endParaRPr lang="en-US" sz="12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'COVID19 GRAPHS'!$B$163:$B$167</c:f>
              <c:strCache>
                <c:ptCount val="5"/>
                <c:pt idx="0">
                  <c:v>0-14 </c:v>
                </c:pt>
                <c:pt idx="1">
                  <c:v>15-30 </c:v>
                </c:pt>
                <c:pt idx="2">
                  <c:v>31-44</c:v>
                </c:pt>
                <c:pt idx="3">
                  <c:v>45-60</c:v>
                </c:pt>
                <c:pt idx="4">
                  <c:v>60+ </c:v>
                </c:pt>
              </c:strCache>
            </c:strRef>
          </c:cat>
          <c:val>
            <c:numRef>
              <c:f>'COVID19 GRAPHS'!$C$163:$C$167</c:f>
              <c:numCache>
                <c:formatCode>General</c:formatCode>
                <c:ptCount val="5"/>
                <c:pt idx="0">
                  <c:v>42</c:v>
                </c:pt>
                <c:pt idx="1">
                  <c:v>349</c:v>
                </c:pt>
                <c:pt idx="2">
                  <c:v>402</c:v>
                </c:pt>
                <c:pt idx="3">
                  <c:v>232</c:v>
                </c:pt>
                <c:pt idx="4">
                  <c:v>32</c:v>
                </c:pt>
              </c:numCache>
            </c:numRef>
          </c:val>
          <c:extLst>
            <c:ext xmlns:c16="http://schemas.microsoft.com/office/drawing/2014/chart" uri="{C3380CC4-5D6E-409C-BE32-E72D297353CC}">
              <c16:uniqueId val="{00000000-CB43-4BBA-9CF6-71BAB00DA1C6}"/>
            </c:ext>
          </c:extLst>
        </c:ser>
        <c:dLbls>
          <c:showLegendKey val="0"/>
          <c:showVal val="0"/>
          <c:showCatName val="0"/>
          <c:showSerName val="0"/>
          <c:showPercent val="0"/>
          <c:showBubbleSize val="0"/>
        </c:dLbls>
        <c:gapWidth val="219"/>
        <c:overlap val="-27"/>
        <c:axId val="450931496"/>
        <c:axId val="450929528"/>
      </c:barChart>
      <c:catAx>
        <c:axId val="4509314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a:t>
                </a:r>
                <a:r>
                  <a:rPr lang="en-US" baseline="0"/>
                  <a:t> Group</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929528"/>
        <c:crosses val="autoZero"/>
        <c:auto val="1"/>
        <c:lblAlgn val="ctr"/>
        <c:lblOffset val="100"/>
        <c:noMultiLvlLbl val="0"/>
      </c:catAx>
      <c:valAx>
        <c:axId val="450929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931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i="0" baseline="0">
                <a:effectLst/>
              </a:rPr>
              <a:t>Gender distribution of cases</a:t>
            </a:r>
            <a:endParaRPr lang="en-US" sz="1200">
              <a:effectLst/>
            </a:endParaRPr>
          </a:p>
        </c:rich>
      </c:tx>
      <c:layout>
        <c:manualLayout>
          <c:xMode val="edge"/>
          <c:yMode val="edge"/>
          <c:x val="0.22970480131837204"/>
          <c:y val="8.505830177298691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521-4407-97F5-1731DA0525F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521-4407-97F5-1731DA0525F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'[COVID19 excel  sheet Gender and Age FINAL 10-06-2020.xlsx]COVID19 GRAPHS'!$B$220:$B$221</c:f>
              <c:strCache>
                <c:ptCount val="2"/>
                <c:pt idx="0">
                  <c:v>Male</c:v>
                </c:pt>
                <c:pt idx="1">
                  <c:v>Female</c:v>
                </c:pt>
              </c:strCache>
            </c:strRef>
          </c:cat>
          <c:val>
            <c:numRef>
              <c:f>'[COVID19 excel  sheet Gender and Age FINAL 10-06-2020.xlsx]COVID19 GRAPHS'!$C$220:$C$221</c:f>
              <c:numCache>
                <c:formatCode>General</c:formatCode>
                <c:ptCount val="2"/>
                <c:pt idx="0">
                  <c:v>117</c:v>
                </c:pt>
                <c:pt idx="1">
                  <c:v>149</c:v>
                </c:pt>
              </c:numCache>
            </c:numRef>
          </c:val>
          <c:extLst>
            <c:ext xmlns:c16="http://schemas.microsoft.com/office/drawing/2014/chart" uri="{C3380CC4-5D6E-409C-BE32-E72D297353CC}">
              <c16:uniqueId val="{00000004-F521-4407-97F5-1731DA0525FA}"/>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Age distribution of cases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'COVID19 GRAPHS'!$B$17:$B$21</c:f>
              <c:strCache>
                <c:ptCount val="5"/>
                <c:pt idx="0">
                  <c:v>0 - 9</c:v>
                </c:pt>
                <c:pt idx="1">
                  <c:v>10-19.</c:v>
                </c:pt>
                <c:pt idx="2">
                  <c:v>20 - 39</c:v>
                </c:pt>
                <c:pt idx="3">
                  <c:v>40 - 59</c:v>
                </c:pt>
                <c:pt idx="4">
                  <c:v>60+</c:v>
                </c:pt>
              </c:strCache>
            </c:strRef>
          </c:cat>
          <c:val>
            <c:numRef>
              <c:f>'COVID19 GRAPHS'!$C$17:$C$21</c:f>
              <c:numCache>
                <c:formatCode>General</c:formatCode>
                <c:ptCount val="5"/>
                <c:pt idx="0">
                  <c:v>0</c:v>
                </c:pt>
                <c:pt idx="1">
                  <c:v>0</c:v>
                </c:pt>
                <c:pt idx="2">
                  <c:v>17</c:v>
                </c:pt>
                <c:pt idx="3">
                  <c:v>17</c:v>
                </c:pt>
                <c:pt idx="4">
                  <c:v>1</c:v>
                </c:pt>
              </c:numCache>
            </c:numRef>
          </c:val>
          <c:extLst>
            <c:ext xmlns:c16="http://schemas.microsoft.com/office/drawing/2014/chart" uri="{C3380CC4-5D6E-409C-BE32-E72D297353CC}">
              <c16:uniqueId val="{00000000-0543-46D9-B944-1FCDF5BDADF6}"/>
            </c:ext>
          </c:extLst>
        </c:ser>
        <c:dLbls>
          <c:showLegendKey val="0"/>
          <c:showVal val="0"/>
          <c:showCatName val="0"/>
          <c:showSerName val="0"/>
          <c:showPercent val="0"/>
          <c:showBubbleSize val="0"/>
        </c:dLbls>
        <c:gapWidth val="150"/>
        <c:shape val="box"/>
        <c:axId val="455065352"/>
        <c:axId val="455066008"/>
        <c:axId val="0"/>
      </c:bar3DChart>
      <c:catAx>
        <c:axId val="45506535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 group</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5066008"/>
        <c:crosses val="autoZero"/>
        <c:auto val="1"/>
        <c:lblAlgn val="ctr"/>
        <c:lblOffset val="100"/>
        <c:noMultiLvlLbl val="0"/>
      </c:catAx>
      <c:valAx>
        <c:axId val="455066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5065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Gender distribution of cases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685-4450-86DB-AB1E5BB8D59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F685-4450-86DB-AB1E5BB8D593}"/>
              </c:ext>
            </c:extLst>
          </c:dPt>
          <c:dLbls>
            <c:dLbl>
              <c:idx val="0"/>
              <c:layout>
                <c:manualLayout>
                  <c:x val="4.8338552275560146E-3"/>
                  <c:y val="0.23995492710008107"/>
                </c:manualLayout>
              </c:layout>
              <c:tx>
                <c:rich>
                  <a:bodyPr/>
                  <a:lstStyle/>
                  <a:p>
                    <a:fld id="{3F2BA0F5-BF07-4698-BBF5-3BC7FB605BCF}" type="CATEGORYNAME">
                      <a:rPr lang="en-US"/>
                      <a:pPr/>
                      <a:t>[CATEGORY NAME]</a:t>
                    </a:fld>
                    <a:r>
                      <a:rPr lang="en-US" baseline="0"/>
                      <a:t>
</a:t>
                    </a:r>
                    <a:fld id="{21DABCE6-1534-45A5-A06B-0AB0F6ACB018}" type="VALUE">
                      <a:rPr lang="en-US" baseline="0"/>
                      <a:pPr/>
                      <a:t>[VALUE]</a:t>
                    </a:fld>
                    <a:r>
                      <a:rPr lang="en-US" baseline="0"/>
                      <a:t>
</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685-4450-86DB-AB1E5BB8D593}"/>
                </c:ext>
              </c:extLst>
            </c:dLbl>
            <c:dLbl>
              <c:idx val="1"/>
              <c:layout>
                <c:manualLayout>
                  <c:x val="-6.3568897637795274E-2"/>
                  <c:y val="-0.11576808107319921"/>
                </c:manualLayout>
              </c:layout>
              <c:tx>
                <c:rich>
                  <a:bodyPr/>
                  <a:lstStyle/>
                  <a:p>
                    <a:fld id="{69270071-6C8C-4D60-BDF1-F4FF56028142}" type="CATEGORYNAME">
                      <a:rPr lang="en-US"/>
                      <a:pPr/>
                      <a:t>[CATEGORY NAME]</a:t>
                    </a:fld>
                    <a:r>
                      <a:rPr lang="en-US" baseline="0"/>
                      <a:t>
</a:t>
                    </a:r>
                    <a:fld id="{F752D594-B9D5-4C66-8159-7F1713A9F3BE}" type="VALUE">
                      <a:rPr lang="en-US" baseline="0"/>
                      <a:pPr/>
                      <a:t>[VALUE]</a:t>
                    </a:fld>
                    <a:r>
                      <a:rPr lang="en-US" baseline="0"/>
                      <a:t>
</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685-4450-86DB-AB1E5BB8D59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'COVID19 GRAPHS'!$B$34:$B$35</c:f>
              <c:strCache>
                <c:ptCount val="2"/>
                <c:pt idx="0">
                  <c:v>Male</c:v>
                </c:pt>
                <c:pt idx="1">
                  <c:v>Female</c:v>
                </c:pt>
              </c:strCache>
            </c:strRef>
          </c:cat>
          <c:val>
            <c:numRef>
              <c:f>'COVID19 GRAPHS'!$C$34:$C$35</c:f>
              <c:numCache>
                <c:formatCode>General</c:formatCode>
                <c:ptCount val="2"/>
                <c:pt idx="0">
                  <c:v>157</c:v>
                </c:pt>
                <c:pt idx="1">
                  <c:v>143</c:v>
                </c:pt>
              </c:numCache>
            </c:numRef>
          </c:val>
          <c:extLst>
            <c:ext xmlns:c16="http://schemas.microsoft.com/office/drawing/2014/chart" uri="{C3380CC4-5D6E-409C-BE32-E72D297353CC}">
              <c16:uniqueId val="{00000004-F685-4450-86DB-AB1E5BB8D593}"/>
            </c:ext>
          </c:extLst>
        </c:ser>
        <c:dLbls>
          <c:dLblPos val="inEnd"/>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200" b="0"/>
              <a:t>Age distribution of cases</a:t>
            </a:r>
          </a:p>
        </c:rich>
      </c:tx>
      <c:layout>
        <c:manualLayout>
          <c:xMode val="edge"/>
          <c:yMode val="edge"/>
          <c:x val="0.36389566929133865"/>
          <c:y val="6.018518518518518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'COVID19 GRAPHS'!$B$48</c:f>
              <c:strCache>
                <c:ptCount val="1"/>
                <c:pt idx="0">
                  <c:v>Eswatini</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'COVID19 GRAPHS'!$A$50:$B$57</c:f>
              <c:strCache>
                <c:ptCount val="8"/>
                <c:pt idx="0">
                  <c:v>0-9</c:v>
                </c:pt>
                <c:pt idx="1">
                  <c:v>10-19</c:v>
                </c:pt>
                <c:pt idx="2">
                  <c:v>20-29</c:v>
                </c:pt>
                <c:pt idx="3">
                  <c:v>30-39</c:v>
                </c:pt>
                <c:pt idx="4">
                  <c:v>40-49</c:v>
                </c:pt>
                <c:pt idx="5">
                  <c:v>50-59</c:v>
                </c:pt>
                <c:pt idx="6">
                  <c:v>60-69</c:v>
                </c:pt>
                <c:pt idx="7">
                  <c:v>70-79</c:v>
                </c:pt>
              </c:strCache>
            </c:strRef>
          </c:cat>
          <c:val>
            <c:numRef>
              <c:f>'COVID19 GRAPHS'!$C$50:$C$57</c:f>
              <c:numCache>
                <c:formatCode>General</c:formatCode>
                <c:ptCount val="8"/>
                <c:pt idx="0">
                  <c:v>17</c:v>
                </c:pt>
                <c:pt idx="1">
                  <c:v>22</c:v>
                </c:pt>
                <c:pt idx="2">
                  <c:v>83</c:v>
                </c:pt>
                <c:pt idx="3">
                  <c:v>98</c:v>
                </c:pt>
                <c:pt idx="4">
                  <c:v>35</c:v>
                </c:pt>
                <c:pt idx="5">
                  <c:v>33</c:v>
                </c:pt>
                <c:pt idx="6">
                  <c:v>6</c:v>
                </c:pt>
                <c:pt idx="7">
                  <c:v>5</c:v>
                </c:pt>
              </c:numCache>
            </c:numRef>
          </c:val>
          <c:extLst>
            <c:ext xmlns:c16="http://schemas.microsoft.com/office/drawing/2014/chart" uri="{C3380CC4-5D6E-409C-BE32-E72D297353CC}">
              <c16:uniqueId val="{00000000-40FC-4DFF-AF42-3D987101E139}"/>
            </c:ext>
          </c:extLst>
        </c:ser>
        <c:dLbls>
          <c:dLblPos val="outEnd"/>
          <c:showLegendKey val="0"/>
          <c:showVal val="1"/>
          <c:showCatName val="0"/>
          <c:showSerName val="0"/>
          <c:showPercent val="0"/>
          <c:showBubbleSize val="0"/>
        </c:dLbls>
        <c:gapWidth val="219"/>
        <c:overlap val="-27"/>
        <c:axId val="276463704"/>
        <c:axId val="276464032"/>
      </c:barChart>
      <c:catAx>
        <c:axId val="27646370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 group</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464032"/>
        <c:crosses val="autoZero"/>
        <c:auto val="1"/>
        <c:lblAlgn val="ctr"/>
        <c:lblOffset val="100"/>
        <c:noMultiLvlLbl val="0"/>
      </c:catAx>
      <c:valAx>
        <c:axId val="276464032"/>
        <c:scaling>
          <c:orientation val="minMax"/>
        </c:scaling>
        <c:delete val="0"/>
        <c:axPos val="l"/>
        <c:majorGridlines>
          <c:spPr>
            <a:ln w="9525" cap="flat" cmpd="sng" algn="ctr">
              <a:solidFill>
                <a:schemeClr val="accent2"/>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64637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Gender distribution of cases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8D6-449F-B44E-46F976F1AE1D}"/>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8D6-449F-B44E-46F976F1AE1D}"/>
              </c:ext>
            </c:extLst>
          </c:dPt>
          <c:dLbls>
            <c:dLbl>
              <c:idx val="0"/>
              <c:layout>
                <c:manualLayout>
                  <c:x val="1.7566491688538934E-2"/>
                  <c:y val="-2.66404199475065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D6-449F-B44E-46F976F1AE1D}"/>
                </c:ext>
              </c:extLst>
            </c:dLbl>
            <c:dLbl>
              <c:idx val="1"/>
              <c:layout>
                <c:manualLayout>
                  <c:x val="6.9220836446539022E-2"/>
                  <c:y val="-6.10988458978512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D6-449F-B44E-46F976F1AE1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'COVID19 GRAPHS'!$B$83:$B$84</c:f>
              <c:strCache>
                <c:ptCount val="2"/>
                <c:pt idx="0">
                  <c:v>Male</c:v>
                </c:pt>
                <c:pt idx="1">
                  <c:v>Female</c:v>
                </c:pt>
              </c:strCache>
            </c:strRef>
          </c:cat>
          <c:val>
            <c:numRef>
              <c:f>'COVID19 GRAPHS'!$C$83:$C$84</c:f>
              <c:numCache>
                <c:formatCode>General</c:formatCode>
                <c:ptCount val="2"/>
                <c:pt idx="0">
                  <c:v>244</c:v>
                </c:pt>
                <c:pt idx="1">
                  <c:v>125</c:v>
                </c:pt>
              </c:numCache>
            </c:numRef>
          </c:val>
          <c:extLst>
            <c:ext xmlns:c16="http://schemas.microsoft.com/office/drawing/2014/chart" uri="{C3380CC4-5D6E-409C-BE32-E72D297353CC}">
              <c16:uniqueId val="{00000004-68D6-449F-B44E-46F976F1AE1D}"/>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0" i="0" baseline="0">
                <a:effectLst/>
              </a:rPr>
              <a:t>Age distribution of cases</a:t>
            </a:r>
            <a:endParaRPr lang="en-US" sz="1200" b="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'COVID19 GRAPHS'!$B$100:$B$108</c:f>
              <c:strCache>
                <c:ptCount val="9"/>
                <c:pt idx="0">
                  <c:v>0-5</c:v>
                </c:pt>
                <c:pt idx="1">
                  <c:v>6-17</c:v>
                </c:pt>
                <c:pt idx="2">
                  <c:v>18-29</c:v>
                </c:pt>
                <c:pt idx="3">
                  <c:v>30-39</c:v>
                </c:pt>
                <c:pt idx="4">
                  <c:v>40-49</c:v>
                </c:pt>
                <c:pt idx="5">
                  <c:v>50-59</c:v>
                </c:pt>
                <c:pt idx="6">
                  <c:v>60-69</c:v>
                </c:pt>
                <c:pt idx="7">
                  <c:v>70+ </c:v>
                </c:pt>
                <c:pt idx="8">
                  <c:v>Age Missing </c:v>
                </c:pt>
              </c:strCache>
            </c:strRef>
          </c:cat>
          <c:val>
            <c:numRef>
              <c:f>'COVID19 GRAPHS'!$C$100:$C$108</c:f>
              <c:numCache>
                <c:formatCode>General</c:formatCode>
                <c:ptCount val="9"/>
                <c:pt idx="0">
                  <c:v>8</c:v>
                </c:pt>
                <c:pt idx="1">
                  <c:v>10</c:v>
                </c:pt>
                <c:pt idx="2">
                  <c:v>133</c:v>
                </c:pt>
                <c:pt idx="3">
                  <c:v>127</c:v>
                </c:pt>
                <c:pt idx="4">
                  <c:v>44</c:v>
                </c:pt>
                <c:pt idx="5">
                  <c:v>10</c:v>
                </c:pt>
                <c:pt idx="6">
                  <c:v>5</c:v>
                </c:pt>
                <c:pt idx="7">
                  <c:v>3</c:v>
                </c:pt>
                <c:pt idx="8">
                  <c:v>29</c:v>
                </c:pt>
              </c:numCache>
            </c:numRef>
          </c:val>
          <c:extLst>
            <c:ext xmlns:c16="http://schemas.microsoft.com/office/drawing/2014/chart" uri="{C3380CC4-5D6E-409C-BE32-E72D297353CC}">
              <c16:uniqueId val="{00000000-CB84-4599-822B-B0D43B4476B0}"/>
            </c:ext>
          </c:extLst>
        </c:ser>
        <c:dLbls>
          <c:showLegendKey val="0"/>
          <c:showVal val="0"/>
          <c:showCatName val="0"/>
          <c:showSerName val="0"/>
          <c:showPercent val="0"/>
          <c:showBubbleSize val="0"/>
        </c:dLbls>
        <c:gapWidth val="219"/>
        <c:overlap val="-27"/>
        <c:axId val="441864160"/>
        <c:axId val="441864488"/>
      </c:barChart>
      <c:catAx>
        <c:axId val="44186416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 group</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864488"/>
        <c:crosses val="autoZero"/>
        <c:auto val="1"/>
        <c:lblAlgn val="ctr"/>
        <c:lblOffset val="100"/>
        <c:noMultiLvlLbl val="0"/>
      </c:catAx>
      <c:valAx>
        <c:axId val="441864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864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r>
              <a:rPr lang="en-US" sz="1200" b="0"/>
              <a:t>Age distribution of cases</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7.36920384951881E-2"/>
          <c:y val="0.18300925925925926"/>
          <c:w val="0.89019685039370078"/>
          <c:h val="0.70959135316418775"/>
        </c:manualLayout>
      </c:layout>
      <c:barChart>
        <c:barDir val="col"/>
        <c:grouping val="clustered"/>
        <c:varyColors val="0"/>
        <c:ser>
          <c:idx val="0"/>
          <c:order val="0"/>
          <c:tx>
            <c:strRef>
              <c:f>'COVID19 GRAPHS'!$C$65</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'COVID19 GRAPHS'!$B$66:$B$72</c:f>
              <c:strCache>
                <c:ptCount val="7"/>
                <c:pt idx="0">
                  <c:v>0-5</c:v>
                </c:pt>
                <c:pt idx="1">
                  <c:v>5-15</c:v>
                </c:pt>
                <c:pt idx="2">
                  <c:v>15-24</c:v>
                </c:pt>
                <c:pt idx="3">
                  <c:v>25-34</c:v>
                </c:pt>
                <c:pt idx="4">
                  <c:v>35-44</c:v>
                </c:pt>
                <c:pt idx="5">
                  <c:v>45-59</c:v>
                </c:pt>
                <c:pt idx="6">
                  <c:v>60+</c:v>
                </c:pt>
              </c:strCache>
            </c:strRef>
          </c:cat>
          <c:val>
            <c:numRef>
              <c:f>'COVID19 GRAPHS'!$C$66:$C$72</c:f>
              <c:numCache>
                <c:formatCode>General</c:formatCode>
                <c:ptCount val="7"/>
                <c:pt idx="0">
                  <c:v>7</c:v>
                </c:pt>
                <c:pt idx="1">
                  <c:v>8</c:v>
                </c:pt>
                <c:pt idx="2">
                  <c:v>38</c:v>
                </c:pt>
                <c:pt idx="3">
                  <c:v>93</c:v>
                </c:pt>
                <c:pt idx="4">
                  <c:v>65</c:v>
                </c:pt>
                <c:pt idx="5">
                  <c:v>77</c:v>
                </c:pt>
                <c:pt idx="6">
                  <c:v>47</c:v>
                </c:pt>
              </c:numCache>
            </c:numRef>
          </c:val>
          <c:extLst>
            <c:ext xmlns:c16="http://schemas.microsoft.com/office/drawing/2014/chart" uri="{C3380CC4-5D6E-409C-BE32-E72D297353CC}">
              <c16:uniqueId val="{00000000-03A2-4F07-A349-DDE4F7B0B36D}"/>
            </c:ext>
          </c:extLst>
        </c:ser>
        <c:dLbls>
          <c:showLegendKey val="0"/>
          <c:showVal val="0"/>
          <c:showCatName val="0"/>
          <c:showSerName val="0"/>
          <c:showPercent val="0"/>
          <c:showBubbleSize val="0"/>
        </c:dLbls>
        <c:gapWidth val="100"/>
        <c:overlap val="-24"/>
        <c:axId val="363905872"/>
        <c:axId val="363903904"/>
      </c:barChart>
      <c:catAx>
        <c:axId val="363905872"/>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r>
                  <a:rPr lang="en-US" b="0"/>
                  <a:t>Age group</a:t>
                </a:r>
              </a:p>
            </c:rich>
          </c:tx>
          <c:layout>
            <c:manualLayout>
              <c:xMode val="edge"/>
              <c:yMode val="edge"/>
              <c:x val="0.40173487573312588"/>
              <c:y val="0.92353534930474113"/>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63903904"/>
        <c:crosses val="autoZero"/>
        <c:auto val="1"/>
        <c:lblAlgn val="ctr"/>
        <c:lblOffset val="100"/>
        <c:noMultiLvlLbl val="0"/>
      </c:catAx>
      <c:valAx>
        <c:axId val="363903904"/>
        <c:scaling>
          <c:orientation val="minMax"/>
        </c:scaling>
        <c:delete val="0"/>
        <c:axPos val="l"/>
        <c:majorGridlines>
          <c:spPr>
            <a:ln w="9525" cap="flat" cmpd="sng" algn="ctr">
              <a:solidFill>
                <a:schemeClr val="accent2">
                  <a:lumMod val="40000"/>
                  <a:lumOff val="60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2"/>
                    </a:solidFill>
                    <a:latin typeface="+mn-lt"/>
                    <a:ea typeface="+mn-ea"/>
                    <a:cs typeface="+mn-cs"/>
                  </a:defRPr>
                </a:pPr>
                <a:r>
                  <a:rPr lang="en-US" b="0"/>
                  <a:t>Number</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363905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dirty="0"/>
              <a:t>Gender </a:t>
            </a:r>
            <a:r>
              <a:rPr lang="en-US" sz="1200" b="1" i="0" u="none" strike="noStrike" baseline="0" dirty="0">
                <a:effectLst/>
              </a:rPr>
              <a:t>distribution of cases</a:t>
            </a:r>
            <a:endParaRPr lang="en-US" sz="1200" b="1" dirty="0"/>
          </a:p>
        </c:rich>
      </c:tx>
      <c:layout>
        <c:manualLayout>
          <c:xMode val="edge"/>
          <c:yMode val="edge"/>
          <c:x val="0.15521525782519627"/>
          <c:y val="1.2817892566883914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5561-451E-B99F-F9E04743DB5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5561-451E-B99F-F9E04743DB53}"/>
              </c:ext>
            </c:extLst>
          </c:dPt>
          <c:dLbls>
            <c:dLbl>
              <c:idx val="0"/>
              <c:layout>
                <c:manualLayout>
                  <c:x val="7.264508147743326E-2"/>
                  <c:y val="-4.5643076695192793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61-451E-B99F-F9E04743DB53}"/>
                </c:ext>
              </c:extLst>
            </c:dLbl>
            <c:dLbl>
              <c:idx val="1"/>
              <c:layout>
                <c:manualLayout>
                  <c:x val="-6.8339240300062274E-3"/>
                  <c:y val="-0.146836408222694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61-451E-B99F-F9E04743DB5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'COVID19 GRAPHS'!$B$117:$B$118</c:f>
              <c:strCache>
                <c:ptCount val="2"/>
                <c:pt idx="0">
                  <c:v>Male</c:v>
                </c:pt>
                <c:pt idx="1">
                  <c:v>Female</c:v>
                </c:pt>
              </c:strCache>
            </c:strRef>
          </c:cat>
          <c:val>
            <c:numRef>
              <c:f>'COVID19 GRAPHS'!$C$117:$C$118</c:f>
              <c:numCache>
                <c:formatCode>General</c:formatCode>
                <c:ptCount val="2"/>
                <c:pt idx="0">
                  <c:v>17</c:v>
                </c:pt>
                <c:pt idx="1">
                  <c:v>8</c:v>
                </c:pt>
              </c:numCache>
            </c:numRef>
          </c:val>
          <c:extLst>
            <c:ext xmlns:c16="http://schemas.microsoft.com/office/drawing/2014/chart" uri="{C3380CC4-5D6E-409C-BE32-E72D297353CC}">
              <c16:uniqueId val="{00000004-5561-451E-B99F-F9E04743DB53}"/>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0" i="0" baseline="0">
                <a:effectLst/>
              </a:rPr>
              <a:t>Age distribution of cases</a:t>
            </a:r>
            <a:endParaRPr lang="en-US" sz="1200">
              <a:effectLst/>
            </a:endParaRPr>
          </a:p>
        </c:rich>
      </c:tx>
      <c:layout>
        <c:manualLayout>
          <c:xMode val="edge"/>
          <c:yMode val="edge"/>
          <c:x val="0.28454073628117355"/>
          <c:y val="0"/>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'COVID19 GRAPHS'!$B$130:$B$135</c:f>
              <c:strCache>
                <c:ptCount val="6"/>
                <c:pt idx="0">
                  <c:v>0-4</c:v>
                </c:pt>
                <c:pt idx="1">
                  <c:v>5-14</c:v>
                </c:pt>
                <c:pt idx="2">
                  <c:v>15-34</c:v>
                </c:pt>
                <c:pt idx="3">
                  <c:v>35-59</c:v>
                </c:pt>
                <c:pt idx="4">
                  <c:v>60-79</c:v>
                </c:pt>
                <c:pt idx="5">
                  <c:v>80+</c:v>
                </c:pt>
              </c:strCache>
            </c:strRef>
          </c:cat>
          <c:val>
            <c:numRef>
              <c:f>'COVID19 GRAPHS'!$C$130:$C$135</c:f>
              <c:numCache>
                <c:formatCode>General</c:formatCode>
                <c:ptCount val="6"/>
                <c:pt idx="0">
                  <c:v>1</c:v>
                </c:pt>
                <c:pt idx="1">
                  <c:v>0</c:v>
                </c:pt>
                <c:pt idx="2">
                  <c:v>9</c:v>
                </c:pt>
                <c:pt idx="3">
                  <c:v>9</c:v>
                </c:pt>
                <c:pt idx="4">
                  <c:v>6</c:v>
                </c:pt>
                <c:pt idx="5">
                  <c:v>0</c:v>
                </c:pt>
              </c:numCache>
            </c:numRef>
          </c:val>
          <c:extLst>
            <c:ext xmlns:c16="http://schemas.microsoft.com/office/drawing/2014/chart" uri="{C3380CC4-5D6E-409C-BE32-E72D297353CC}">
              <c16:uniqueId val="{00000000-1F2B-4331-B81D-F83F6024F104}"/>
            </c:ext>
          </c:extLst>
        </c:ser>
        <c:dLbls>
          <c:showLegendKey val="0"/>
          <c:showVal val="0"/>
          <c:showCatName val="0"/>
          <c:showSerName val="0"/>
          <c:showPercent val="0"/>
          <c:showBubbleSize val="0"/>
        </c:dLbls>
        <c:gapWidth val="219"/>
        <c:overlap val="-27"/>
        <c:axId val="378803384"/>
        <c:axId val="378809616"/>
      </c:barChart>
      <c:catAx>
        <c:axId val="3788033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a:t>
                </a:r>
                <a:r>
                  <a:rPr lang="en-US" baseline="0"/>
                  <a:t> group</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8809616"/>
        <c:crosses val="autoZero"/>
        <c:auto val="1"/>
        <c:lblAlgn val="ctr"/>
        <c:lblOffset val="100"/>
        <c:noMultiLvlLbl val="0"/>
      </c:catAx>
      <c:valAx>
        <c:axId val="378809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8803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18" name="Header Placeholder 1"/>
          <p:cNvSpPr>
            <a:spLocks noGrp="1"/>
          </p:cNvSpPr>
          <p:nvPr>
            <p:ph type="hdr" sz="quarter"/>
          </p:nvPr>
        </p:nvSpPr>
        <p:spPr>
          <a:xfrm>
            <a:off x="1" y="0"/>
            <a:ext cx="2982742" cy="465138"/>
          </a:xfrm>
          <a:prstGeom prst="rect">
            <a:avLst/>
          </a:prstGeom>
        </p:spPr>
        <p:txBody>
          <a:bodyPr vert="horz" wrap="square" lIns="93172" tIns="46586" rIns="93172" bIns="46586" numCol="1" anchor="t" anchorCtr="0" compatLnSpc="1">
            <a:prstTxWarp prst="textNoShape">
              <a:avLst/>
            </a:prstTxWarp>
          </a:bodyPr>
          <a:lstStyle>
            <a:lvl1pPr>
              <a:defRPr sz="1200">
                <a:cs typeface="Calibri" panose="020F0502020204030204" pitchFamily="34" charset="0"/>
              </a:defRPr>
            </a:lvl1pPr>
          </a:lstStyle>
          <a:p>
            <a:endParaRPr lang="en-US" altLang="en-US" dirty="0"/>
          </a:p>
        </p:txBody>
      </p:sp>
      <p:sp>
        <p:nvSpPr>
          <p:cNvPr id="1048719" name="Date Placeholder 2"/>
          <p:cNvSpPr>
            <a:spLocks noGrp="1"/>
          </p:cNvSpPr>
          <p:nvPr>
            <p:ph type="dt" sz="quarter" idx="1"/>
          </p:nvPr>
        </p:nvSpPr>
        <p:spPr>
          <a:xfrm>
            <a:off x="3897513" y="0"/>
            <a:ext cx="2982742" cy="465138"/>
          </a:xfrm>
          <a:prstGeom prst="rect">
            <a:avLst/>
          </a:prstGeom>
        </p:spPr>
        <p:txBody>
          <a:bodyPr vert="horz" wrap="square" lIns="93172" tIns="46586" rIns="93172" bIns="46586" numCol="1" anchor="t" anchorCtr="0" compatLnSpc="1">
            <a:prstTxWarp prst="textNoShape">
              <a:avLst/>
            </a:prstTxWarp>
          </a:bodyPr>
          <a:lstStyle>
            <a:lvl1pPr algn="r">
              <a:defRPr sz="1200"/>
            </a:lvl1pPr>
          </a:lstStyle>
          <a:p>
            <a:fld id="{DED635ED-C59C-4CE9-84E3-36DADAD8FA40}" type="datetimeFigureOut">
              <a:rPr lang="en-US"/>
              <a:t>6/19/2020</a:t>
            </a:fld>
            <a:endParaRPr lang="en-US" dirty="0"/>
          </a:p>
        </p:txBody>
      </p:sp>
      <p:sp>
        <p:nvSpPr>
          <p:cNvPr id="1048720" name="Footer Placeholder 3"/>
          <p:cNvSpPr>
            <a:spLocks noGrp="1"/>
          </p:cNvSpPr>
          <p:nvPr>
            <p:ph type="ftr" sz="quarter" idx="2"/>
          </p:nvPr>
        </p:nvSpPr>
        <p:spPr>
          <a:xfrm>
            <a:off x="1" y="8831264"/>
            <a:ext cx="2982742" cy="465137"/>
          </a:xfrm>
          <a:prstGeom prst="rect">
            <a:avLst/>
          </a:prstGeom>
        </p:spPr>
        <p:txBody>
          <a:bodyPr vert="horz" wrap="square" lIns="93172" tIns="46586" rIns="93172" bIns="46586" numCol="1" anchor="b" anchorCtr="0" compatLnSpc="1">
            <a:prstTxWarp prst="textNoShape">
              <a:avLst/>
            </a:prstTxWarp>
          </a:bodyPr>
          <a:lstStyle>
            <a:lvl1pPr>
              <a:defRPr sz="1200">
                <a:cs typeface="Calibri" panose="020F0502020204030204" pitchFamily="34" charset="0"/>
              </a:defRPr>
            </a:lvl1pPr>
          </a:lstStyle>
          <a:p>
            <a:endParaRPr lang="en-US" altLang="en-US" dirty="0"/>
          </a:p>
        </p:txBody>
      </p:sp>
      <p:sp>
        <p:nvSpPr>
          <p:cNvPr id="1048721" name="Slide Number Placeholder 4"/>
          <p:cNvSpPr>
            <a:spLocks noGrp="1"/>
          </p:cNvSpPr>
          <p:nvPr>
            <p:ph type="sldNum" sz="quarter" idx="3"/>
          </p:nvPr>
        </p:nvSpPr>
        <p:spPr>
          <a:xfrm>
            <a:off x="3897513" y="8831264"/>
            <a:ext cx="2982742" cy="465137"/>
          </a:xfrm>
          <a:prstGeom prst="rect">
            <a:avLst/>
          </a:prstGeom>
        </p:spPr>
        <p:txBody>
          <a:bodyPr vert="horz" wrap="square" lIns="93172" tIns="46586" rIns="93172" bIns="46586" numCol="1" anchor="b" anchorCtr="0" compatLnSpc="1">
            <a:prstTxWarp prst="textNoShape">
              <a:avLst/>
            </a:prstTxWarp>
          </a:bodyPr>
          <a:lstStyle>
            <a:lvl1pPr algn="r">
              <a:defRPr sz="1200"/>
            </a:lvl1pPr>
          </a:lstStyle>
          <a:p>
            <a:fld id="{E2BD3BAB-CA50-45AC-AF63-84676ED7AF90}" type="slidenum">
              <a:rPr lang="en-US"/>
              <a:t>‹#›</a:t>
            </a:fld>
            <a:endParaRPr lang="en-US" dirty="0"/>
          </a:p>
        </p:txBody>
      </p:sp>
    </p:spTree>
    <p:extLst>
      <p:ext uri="{BB962C8B-B14F-4D97-AF65-F5344CB8AC3E}">
        <p14:creationId xmlns:p14="http://schemas.microsoft.com/office/powerpoint/2010/main" val="3126970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716" name="Rectangle 1"/>
          <p:cNvSpPr>
            <a:spLocks noGrp="1" noRot="1" noChangeAspect="1"/>
          </p:cNvSpPr>
          <p:nvPr>
            <p:ph type="sldImg"/>
          </p:nvPr>
        </p:nvSpPr>
        <p:spPr bwMode="auto">
          <a:xfrm>
            <a:off x="1117600" y="698500"/>
            <a:ext cx="4646613" cy="3486150"/>
          </a:xfrm>
          <a:prstGeom prst="rect">
            <a:avLst/>
          </a:prstGeom>
          <a:noFill/>
          <a:ln>
            <a:noFill/>
          </a:ln>
        </p:spPr>
      </p:sp>
      <p:sp>
        <p:nvSpPr>
          <p:cNvPr id="1048717" name="Rectangle 2"/>
          <p:cNvSpPr>
            <a:spLocks noGrp="1"/>
          </p:cNvSpPr>
          <p:nvPr>
            <p:ph type="body" sz="quarter" idx="1"/>
          </p:nvPr>
        </p:nvSpPr>
        <p:spPr bwMode="auto">
          <a:xfrm>
            <a:off x="917887" y="4416426"/>
            <a:ext cx="5046040" cy="4181475"/>
          </a:xfrm>
          <a:prstGeom prst="rect">
            <a:avLst/>
          </a:prstGeom>
          <a:noFill/>
          <a:ln w="9525" cap="flat" cmpd="sng">
            <a:noFill/>
            <a:prstDash val="solid"/>
            <a:round/>
            <a:headEnd type="none" w="med" len="med"/>
            <a:tailEnd type="none" w="med" len="med"/>
          </a:ln>
          <a:effectLst/>
        </p:spPr>
        <p:txBody>
          <a:bodyPr vert="horz" wrap="square" lIns="93172" tIns="46586" rIns="93172" bIns="46586" numCol="1" anchor="t" anchorCtr="0" compatLnSpc="1">
            <a:prstTxWarp prst="textNoShape">
              <a:avLst/>
            </a:prstTxWarp>
          </a:bodyPr>
          <a:lstStyle/>
          <a:p>
            <a:pPr lvl="0"/>
            <a:r>
              <a:rPr lang="en-US" noProof="0">
                <a:sym typeface="Helvetica Neue" pitchFamily="2"/>
              </a:rPr>
              <a:t>Click to edit Master text styles</a:t>
            </a:r>
          </a:p>
          <a:p>
            <a:pPr lvl="1"/>
            <a:r>
              <a:rPr lang="en-US" noProof="0">
                <a:sym typeface="Helvetica Neue" pitchFamily="2"/>
              </a:rPr>
              <a:t>Second level</a:t>
            </a:r>
          </a:p>
          <a:p>
            <a:pPr lvl="2"/>
            <a:r>
              <a:rPr lang="en-US" noProof="0">
                <a:sym typeface="Helvetica Neue" pitchFamily="2"/>
              </a:rPr>
              <a:t>Third level</a:t>
            </a:r>
          </a:p>
          <a:p>
            <a:pPr lvl="3"/>
            <a:r>
              <a:rPr lang="en-US" noProof="0">
                <a:sym typeface="Helvetica Neue" pitchFamily="2"/>
              </a:rPr>
              <a:t>Fourth level</a:t>
            </a:r>
          </a:p>
          <a:p>
            <a:pPr lvl="4"/>
            <a:r>
              <a:rPr lang="en-US" noProof="0">
                <a:sym typeface="Helvetica Neue" pitchFamily="2"/>
              </a:rPr>
              <a:t>Fifth level</a:t>
            </a:r>
          </a:p>
        </p:txBody>
      </p:sp>
    </p:spTree>
    <p:extLst>
      <p:ext uri="{BB962C8B-B14F-4D97-AF65-F5344CB8AC3E}">
        <p14:creationId xmlns:p14="http://schemas.microsoft.com/office/powerpoint/2010/main" val="804103256"/>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rgbClr val="000000"/>
        </a:solidFill>
        <a:latin typeface="Helvetica Neue" pitchFamily="2"/>
        <a:ea typeface="MS PGothic" panose="020B0600070205080204" pitchFamily="34" charset="-128"/>
        <a:cs typeface="Helvetica Neue" pitchFamily="2"/>
        <a:sym typeface="Helvetica Neue" charset="0"/>
      </a:defRPr>
    </a:lvl1pPr>
    <a:lvl2pPr indent="2286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charset="0"/>
      </a:defRPr>
    </a:lvl2pPr>
    <a:lvl3pPr indent="4572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charset="0"/>
      </a:defRPr>
    </a:lvl3pPr>
    <a:lvl4pPr indent="6858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charset="0"/>
      </a:defRPr>
    </a:lvl4pPr>
    <a:lvl5pPr indent="9144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20975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29103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32755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99499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mn-lt"/>
            </a:endParaRPr>
          </a:p>
        </p:txBody>
      </p:sp>
    </p:spTree>
    <p:extLst>
      <p:ext uri="{BB962C8B-B14F-4D97-AF65-F5344CB8AC3E}">
        <p14:creationId xmlns:p14="http://schemas.microsoft.com/office/powerpoint/2010/main" val="191845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69886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3288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20996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81152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Arial" panose="020B0604020202020204" pitchFamily="34" charset="0"/>
                <a:cs typeface="Arial" panose="020B0604020202020204" pitchFamily="34" charset="0"/>
              </a:rPr>
              <a:t>Fiscal stimulus – ZMW10 billion in Zambia, ZM$18 billion in Zimbabwe, BWP2 billion Pandemic Relief Fund in Botswana, Government Loan guarantee BWP1 billion </a:t>
            </a:r>
          </a:p>
        </p:txBody>
      </p:sp>
    </p:spTree>
    <p:extLst>
      <p:ext uri="{BB962C8B-B14F-4D97-AF65-F5344CB8AC3E}">
        <p14:creationId xmlns:p14="http://schemas.microsoft.com/office/powerpoint/2010/main" val="3276470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27789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78029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1048679" name="Título 1"/>
          <p:cNvSpPr>
            <a:spLocks noGrp="1"/>
          </p:cNvSpPr>
          <p:nvPr>
            <p:ph type="ctrTitle"/>
          </p:nvPr>
        </p:nvSpPr>
        <p:spPr>
          <a:xfrm>
            <a:off x="685800" y="2130425"/>
            <a:ext cx="7772400" cy="1470025"/>
          </a:xfrm>
        </p:spPr>
        <p:txBody>
          <a:bodyPr/>
          <a:lstStyle/>
          <a:p>
            <a:r>
              <a:rPr lang="pt-PT"/>
              <a:t>Clique para editar o estilo</a:t>
            </a:r>
            <a:endParaRPr lang="en-GB"/>
          </a:p>
        </p:txBody>
      </p:sp>
      <p:sp>
        <p:nvSpPr>
          <p:cNvPr id="1048680" name="Subtítulo 2"/>
          <p:cNvSpPr>
            <a:spLocks noGrp="1"/>
          </p:cNvSpPr>
          <p:nvPr>
            <p:ph type="subTitle" idx="1"/>
          </p:nvPr>
        </p:nvSpPr>
        <p:spPr>
          <a:xfrm>
            <a:off x="1371600" y="3886200"/>
            <a:ext cx="64008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a:t>Faça clique para editar o estilo</a:t>
            </a:r>
            <a:endParaRPr lang="en-GB"/>
          </a:p>
        </p:txBody>
      </p:sp>
      <p:sp>
        <p:nvSpPr>
          <p:cNvPr id="1048681" name="Rectangle 6"/>
          <p:cNvSpPr>
            <a:spLocks noGrp="1"/>
          </p:cNvSpPr>
          <p:nvPr>
            <p:ph type="sldNum" sz="quarter" idx="10"/>
          </p:nvPr>
        </p:nvSpPr>
        <p:spPr/>
        <p:txBody>
          <a:bodyPr/>
          <a:lstStyle/>
          <a:p>
            <a:fld id="{54A044DB-1C9A-478B-AA8F-1D3FE7D063E3}"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1048713" name="Título 1"/>
          <p:cNvSpPr>
            <a:spLocks noGrp="1"/>
          </p:cNvSpPr>
          <p:nvPr>
            <p:ph type="title"/>
          </p:nvPr>
        </p:nvSpPr>
        <p:spPr/>
        <p:txBody>
          <a:bodyPr/>
          <a:lstStyle/>
          <a:p>
            <a:r>
              <a:rPr lang="pt-PT"/>
              <a:t>Clique para editar o estilo</a:t>
            </a:r>
            <a:endParaRPr lang="en-GB"/>
          </a:p>
        </p:txBody>
      </p:sp>
      <p:sp>
        <p:nvSpPr>
          <p:cNvPr id="1048714"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715" name="Rectangle 6"/>
          <p:cNvSpPr>
            <a:spLocks noGrp="1"/>
          </p:cNvSpPr>
          <p:nvPr>
            <p:ph type="sldNum" sz="quarter" idx="10"/>
          </p:nvPr>
        </p:nvSpPr>
        <p:spPr/>
        <p:txBody>
          <a:bodyPr/>
          <a:lstStyle/>
          <a:p>
            <a:fld id="{1BC70C47-831F-48D2-90DC-81A145A53879}"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1048689" name="Título Vertical 1"/>
          <p:cNvSpPr>
            <a:spLocks noGrp="1"/>
          </p:cNvSpPr>
          <p:nvPr>
            <p:ph type="title" orient="vert"/>
          </p:nvPr>
        </p:nvSpPr>
        <p:spPr>
          <a:xfrm>
            <a:off x="6642100" y="341313"/>
            <a:ext cx="2070100" cy="5761037"/>
          </a:xfrm>
        </p:spPr>
        <p:txBody>
          <a:bodyPr vert="eaVert"/>
          <a:lstStyle/>
          <a:p>
            <a:r>
              <a:rPr lang="pt-PT"/>
              <a:t>Clique para editar o estilo</a:t>
            </a:r>
            <a:endParaRPr lang="en-GB"/>
          </a:p>
        </p:txBody>
      </p:sp>
      <p:sp>
        <p:nvSpPr>
          <p:cNvPr id="1048690" name="Marcador de Posição de Texto Vertical 2"/>
          <p:cNvSpPr>
            <a:spLocks noGrp="1"/>
          </p:cNvSpPr>
          <p:nvPr>
            <p:ph type="body" orient="vert" idx="1"/>
          </p:nvPr>
        </p:nvSpPr>
        <p:spPr>
          <a:xfrm>
            <a:off x="430213" y="341313"/>
            <a:ext cx="6059487" cy="5761037"/>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691" name="Rectangle 6"/>
          <p:cNvSpPr>
            <a:spLocks noGrp="1"/>
          </p:cNvSpPr>
          <p:nvPr>
            <p:ph type="sldNum" sz="quarter" idx="10"/>
          </p:nvPr>
        </p:nvSpPr>
        <p:spPr/>
        <p:txBody>
          <a:bodyPr/>
          <a:lstStyle/>
          <a:p>
            <a:fld id="{4563E201-1F83-4BC4-99C3-56835B35C02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2097152" name="Picture 6"/>
          <p:cNvPicPr>
            <a:picLocks noChangeAspect="1"/>
          </p:cNvPicPr>
          <p:nvPr userDrawn="1"/>
        </p:nvPicPr>
        <p:blipFill>
          <a:blip r:embed="rId2"/>
          <a:srcRect/>
          <a:stretch>
            <a:fillRect/>
          </a:stretch>
        </p:blipFill>
        <p:spPr>
          <a:xfrm>
            <a:off x="0" y="0"/>
            <a:ext cx="9144000" cy="2832100"/>
          </a:xfrm>
          <a:prstGeom prst="rect">
            <a:avLst/>
          </a:prstGeom>
        </p:spPr>
      </p:pic>
      <p:sp>
        <p:nvSpPr>
          <p:cNvPr id="1048579" name="Title 1"/>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2097153" name="Picture 7"/>
          <p:cNvPicPr>
            <a:picLocks noChangeAspect="1"/>
          </p:cNvPicPr>
          <p:nvPr userDrawn="1"/>
        </p:nvPicPr>
        <p:blipFill rotWithShape="1">
          <a:blip r:embed="rId3"/>
          <a:srcRect b="8520"/>
          <a:stretch>
            <a:fillRect/>
          </a:stretch>
        </p:blipFill>
        <p:spPr>
          <a:xfrm>
            <a:off x="533925" y="5222367"/>
            <a:ext cx="1979213" cy="1250433"/>
          </a:xfrm>
          <a:prstGeom prst="rect">
            <a:avLst/>
          </a:prstGeom>
        </p:spPr>
      </p:pic>
      <p:pic>
        <p:nvPicPr>
          <p:cNvPr id="2097154" name="Picture 9" descr="A close up of a logo  Description automatically generated"/>
          <p:cNvPicPr>
            <a:picLocks noChangeAspect="1"/>
          </p:cNvPicPr>
          <p:nvPr userDrawn="1"/>
        </p:nvPicPr>
        <p:blipFill>
          <a:blip r:embed="rId4"/>
          <a:stretch>
            <a:fillRect/>
          </a:stretch>
        </p:blipFill>
        <p:spPr>
          <a:xfrm>
            <a:off x="397125" y="433950"/>
            <a:ext cx="3282075" cy="37870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048583" name="Content Placeholder 2"/>
          <p:cNvSpPr>
            <a:spLocks noGrp="1"/>
          </p:cNvSpPr>
          <p:nvPr>
            <p:ph idx="1"/>
          </p:nvPr>
        </p:nvSpPr>
        <p:spPr>
          <a:xfrm>
            <a:off x="338400" y="1825625"/>
            <a:ext cx="8467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097155" name="Content Placeholder 4"/>
          <p:cNvPicPr>
            <a:picLocks noChangeAspect="1"/>
          </p:cNvPicPr>
          <p:nvPr userDrawn="1"/>
        </p:nvPicPr>
        <p:blipFill rotWithShape="1">
          <a:blip r:embed="rId2"/>
          <a:srcRect t="94676"/>
          <a:stretch>
            <a:fillRect/>
          </a:stretch>
        </p:blipFill>
        <p:spPr>
          <a:xfrm>
            <a:off x="0" y="6492873"/>
            <a:ext cx="9144000" cy="36512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1048704" name="Título 1"/>
          <p:cNvSpPr>
            <a:spLocks noGrp="1"/>
          </p:cNvSpPr>
          <p:nvPr>
            <p:ph type="title"/>
          </p:nvPr>
        </p:nvSpPr>
        <p:spPr/>
        <p:txBody>
          <a:bodyPr/>
          <a:lstStyle/>
          <a:p>
            <a:r>
              <a:rPr lang="pt-PT"/>
              <a:t>Clique para editar o estilo</a:t>
            </a:r>
            <a:endParaRPr lang="en-GB"/>
          </a:p>
        </p:txBody>
      </p:sp>
      <p:sp>
        <p:nvSpPr>
          <p:cNvPr id="1048705"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706" name="Rectangle 6"/>
          <p:cNvSpPr>
            <a:spLocks noGrp="1"/>
          </p:cNvSpPr>
          <p:nvPr>
            <p:ph type="sldNum" sz="quarter" idx="10"/>
          </p:nvPr>
        </p:nvSpPr>
        <p:spPr/>
        <p:txBody>
          <a:bodyPr/>
          <a:lstStyle/>
          <a:p>
            <a:fld id="{6C16AEDE-7669-4DFB-9AEC-9FCBA194745F}"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1048693" name="Título 1"/>
          <p:cNvSpPr>
            <a:spLocks noGrp="1"/>
          </p:cNvSpPr>
          <p:nvPr>
            <p:ph type="title"/>
          </p:nvPr>
        </p:nvSpPr>
        <p:spPr>
          <a:xfrm>
            <a:off x="722313" y="4406900"/>
            <a:ext cx="7772400" cy="1362075"/>
          </a:xfrm>
        </p:spPr>
        <p:txBody>
          <a:bodyPr/>
          <a:lstStyle>
            <a:lvl1pPr algn="l">
              <a:defRPr sz="4000" b="1" cap="all"/>
            </a:lvl1pPr>
          </a:lstStyle>
          <a:p>
            <a:r>
              <a:rPr lang="pt-PT"/>
              <a:t>Clique para editar o estilo</a:t>
            </a:r>
            <a:endParaRPr lang="en-GB"/>
          </a:p>
        </p:txBody>
      </p:sp>
      <p:sp>
        <p:nvSpPr>
          <p:cNvPr id="1048694"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Clique para editar os estilos</a:t>
            </a:r>
          </a:p>
        </p:txBody>
      </p:sp>
      <p:sp>
        <p:nvSpPr>
          <p:cNvPr id="1048695" name="Rectangle 6"/>
          <p:cNvSpPr>
            <a:spLocks noGrp="1"/>
          </p:cNvSpPr>
          <p:nvPr>
            <p:ph type="sldNum" sz="quarter" idx="10"/>
          </p:nvPr>
        </p:nvSpPr>
        <p:spPr/>
        <p:txBody>
          <a:bodyPr/>
          <a:lstStyle/>
          <a:p>
            <a:fld id="{6D0B108D-415C-4793-8A62-49AA98488A54}"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1048700" name="Título 1"/>
          <p:cNvSpPr>
            <a:spLocks noGrp="1"/>
          </p:cNvSpPr>
          <p:nvPr>
            <p:ph type="title"/>
          </p:nvPr>
        </p:nvSpPr>
        <p:spPr/>
        <p:txBody>
          <a:bodyPr/>
          <a:lstStyle/>
          <a:p>
            <a:r>
              <a:rPr lang="pt-PT"/>
              <a:t>Clique para editar o estilo</a:t>
            </a:r>
            <a:endParaRPr lang="en-GB"/>
          </a:p>
        </p:txBody>
      </p:sp>
      <p:sp>
        <p:nvSpPr>
          <p:cNvPr id="1048701" name="Marcador de Posição de Conteúdo 2"/>
          <p:cNvSpPr>
            <a:spLocks noGrp="1"/>
          </p:cNvSpPr>
          <p:nvPr>
            <p:ph sz="half" idx="1"/>
          </p:nvPr>
        </p:nvSpPr>
        <p:spPr>
          <a:xfrm>
            <a:off x="457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702" name="Marcador de Posição de Conteúdo 3"/>
          <p:cNvSpPr>
            <a:spLocks noGrp="1"/>
          </p:cNvSpPr>
          <p:nvPr>
            <p:ph sz="half" idx="2"/>
          </p:nvPr>
        </p:nvSpPr>
        <p:spPr>
          <a:xfrm>
            <a:off x="4648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703" name="Rectangle 6"/>
          <p:cNvSpPr>
            <a:spLocks noGrp="1"/>
          </p:cNvSpPr>
          <p:nvPr>
            <p:ph type="sldNum" sz="quarter" idx="10"/>
          </p:nvPr>
        </p:nvSpPr>
        <p:spPr/>
        <p:txBody>
          <a:bodyPr/>
          <a:lstStyle/>
          <a:p>
            <a:fld id="{34DA6FB5-2EF3-4857-B9A1-9D33C91777DE}"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48683" name="Título 1"/>
          <p:cNvSpPr>
            <a:spLocks noGrp="1"/>
          </p:cNvSpPr>
          <p:nvPr>
            <p:ph type="title"/>
          </p:nvPr>
        </p:nvSpPr>
        <p:spPr>
          <a:xfrm>
            <a:off x="457200" y="274638"/>
            <a:ext cx="8229600" cy="1143000"/>
          </a:xfrm>
        </p:spPr>
        <p:txBody>
          <a:bodyPr/>
          <a:lstStyle/>
          <a:p>
            <a:r>
              <a:rPr lang="pt-PT"/>
              <a:t>Clique para editar o estilo</a:t>
            </a:r>
            <a:endParaRPr lang="en-GB"/>
          </a:p>
        </p:txBody>
      </p:sp>
      <p:sp>
        <p:nvSpPr>
          <p:cNvPr id="1048684"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1048685"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686"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1048687"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688" name="Rectangle 6"/>
          <p:cNvSpPr>
            <a:spLocks noGrp="1"/>
          </p:cNvSpPr>
          <p:nvPr>
            <p:ph type="sldNum" sz="quarter" idx="10"/>
          </p:nvPr>
        </p:nvSpPr>
        <p:spPr/>
        <p:txBody>
          <a:bodyPr/>
          <a:lstStyle/>
          <a:p>
            <a:fld id="{DBA45866-F6EF-4E43-9728-134FF8E2E337}"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1048707" name="Título 1"/>
          <p:cNvSpPr>
            <a:spLocks noGrp="1"/>
          </p:cNvSpPr>
          <p:nvPr>
            <p:ph type="title"/>
          </p:nvPr>
        </p:nvSpPr>
        <p:spPr/>
        <p:txBody>
          <a:bodyPr/>
          <a:lstStyle/>
          <a:p>
            <a:r>
              <a:rPr lang="pt-PT"/>
              <a:t>Clique para editar o estilo</a:t>
            </a:r>
            <a:endParaRPr lang="en-GB"/>
          </a:p>
        </p:txBody>
      </p:sp>
      <p:sp>
        <p:nvSpPr>
          <p:cNvPr id="1048708" name="Rectangle 6"/>
          <p:cNvSpPr>
            <a:spLocks noGrp="1"/>
          </p:cNvSpPr>
          <p:nvPr>
            <p:ph type="sldNum" sz="quarter" idx="10"/>
          </p:nvPr>
        </p:nvSpPr>
        <p:spPr/>
        <p:txBody>
          <a:bodyPr/>
          <a:lstStyle/>
          <a:p>
            <a:fld id="{F6C4D615-A595-4F8C-B915-F22E3FF88781}"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1048692" name="Rectangle 6"/>
          <p:cNvSpPr>
            <a:spLocks noGrp="1"/>
          </p:cNvSpPr>
          <p:nvPr>
            <p:ph type="sldNum" sz="quarter" idx="10"/>
          </p:nvPr>
        </p:nvSpPr>
        <p:spPr/>
        <p:txBody>
          <a:bodyPr/>
          <a:lstStyle/>
          <a:p>
            <a:fld id="{32B8BDA4-F0B6-4F7A-A091-BE01F09E6D3C}"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048696" name="Título 1"/>
          <p:cNvSpPr>
            <a:spLocks noGrp="1"/>
          </p:cNvSpPr>
          <p:nvPr>
            <p:ph type="title"/>
          </p:nvPr>
        </p:nvSpPr>
        <p:spPr>
          <a:xfrm>
            <a:off x="457200" y="273050"/>
            <a:ext cx="3008313" cy="1162050"/>
          </a:xfrm>
        </p:spPr>
        <p:txBody>
          <a:bodyPr anchor="b"/>
          <a:lstStyle>
            <a:lvl1pPr algn="l">
              <a:defRPr sz="2000" b="1"/>
            </a:lvl1pPr>
          </a:lstStyle>
          <a:p>
            <a:r>
              <a:rPr lang="pt-PT"/>
              <a:t>Clique para editar o estilo</a:t>
            </a:r>
            <a:endParaRPr lang="en-GB"/>
          </a:p>
        </p:txBody>
      </p:sp>
      <p:sp>
        <p:nvSpPr>
          <p:cNvPr id="1048697"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1048698"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1048699" name="Rectangle 6"/>
          <p:cNvSpPr>
            <a:spLocks noGrp="1"/>
          </p:cNvSpPr>
          <p:nvPr>
            <p:ph type="sldNum" sz="quarter" idx="10"/>
          </p:nvPr>
        </p:nvSpPr>
        <p:spPr/>
        <p:txBody>
          <a:bodyPr/>
          <a:lstStyle/>
          <a:p>
            <a:fld id="{05D71DA9-A6B9-4B3D-B544-CF26C6928829}"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048709" name="Título 1"/>
          <p:cNvSpPr>
            <a:spLocks noGrp="1"/>
          </p:cNvSpPr>
          <p:nvPr>
            <p:ph type="title"/>
          </p:nvPr>
        </p:nvSpPr>
        <p:spPr>
          <a:xfrm>
            <a:off x="1792288" y="4800600"/>
            <a:ext cx="5486400" cy="566738"/>
          </a:xfrm>
        </p:spPr>
        <p:txBody>
          <a:bodyPr anchor="b"/>
          <a:lstStyle>
            <a:lvl1pPr algn="l">
              <a:defRPr sz="2000" b="1"/>
            </a:lvl1pPr>
          </a:lstStyle>
          <a:p>
            <a:r>
              <a:rPr lang="pt-PT"/>
              <a:t>Clique para editar o estilo</a:t>
            </a:r>
            <a:endParaRPr lang="en-GB"/>
          </a:p>
        </p:txBody>
      </p:sp>
      <p:sp>
        <p:nvSpPr>
          <p:cNvPr id="1048710"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Calibri" pitchFamily="34" charset="0"/>
            </a:endParaRPr>
          </a:p>
        </p:txBody>
      </p:sp>
      <p:sp>
        <p:nvSpPr>
          <p:cNvPr id="1048711"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1048712" name="Rectangle 6"/>
          <p:cNvSpPr>
            <a:spLocks noGrp="1"/>
          </p:cNvSpPr>
          <p:nvPr>
            <p:ph type="sldNum" sz="quarter" idx="10"/>
          </p:nvPr>
        </p:nvSpPr>
        <p:spPr/>
        <p:txBody>
          <a:bodyPr/>
          <a:lstStyle/>
          <a:p>
            <a:fld id="{AF02FE6F-2273-44F9-9B31-15B4F527355C}"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48576" name="Rectangle 5"/>
          <p:cNvSpPr>
            <a:spLocks noGrp="1"/>
          </p:cNvSpPr>
          <p:nvPr>
            <p:ph type="body" idx="1"/>
          </p:nvPr>
        </p:nvSpPr>
        <p:spPr bwMode="auto">
          <a:xfrm>
            <a:off x="457200" y="1576388"/>
            <a:ext cx="8229600" cy="4525962"/>
          </a:xfrm>
          <a:prstGeom prst="rect">
            <a:avLst/>
          </a:prstGeom>
          <a:noFill/>
          <a:ln>
            <a:noFill/>
          </a:ln>
        </p:spPr>
        <p:txBody>
          <a:bodyPr vert="horz" wrap="square" lIns="0" tIns="0" rIns="0" bIns="0" numCol="1" anchor="t" anchorCtr="0" compatLnSpc="1">
            <a:prstTxWarp prst="textNoShape">
              <a:avLst/>
            </a:prstTxWarp>
          </a:bodyPr>
          <a:lstStyle/>
          <a:p>
            <a:pPr lvl="0"/>
            <a:r>
              <a:rPr lang="en-US" altLang="en-US">
                <a:sym typeface="Calibri" panose="020F0502020204030204" pitchFamily="34" charset="0"/>
              </a:rPr>
              <a:t>Click to edit Master text styles</a:t>
            </a:r>
          </a:p>
          <a:p>
            <a:pPr lvl="1"/>
            <a:r>
              <a:rPr lang="en-US" altLang="en-US">
                <a:sym typeface="Calibri" panose="020F0502020204030204" pitchFamily="34" charset="0"/>
              </a:rPr>
              <a:t>Second level</a:t>
            </a:r>
          </a:p>
          <a:p>
            <a:pPr lvl="2"/>
            <a:r>
              <a:rPr lang="en-US" altLang="en-US">
                <a:sym typeface="Calibri" panose="020F0502020204030204" pitchFamily="34" charset="0"/>
              </a:rPr>
              <a:t>Third level</a:t>
            </a:r>
          </a:p>
          <a:p>
            <a:pPr lvl="3"/>
            <a:r>
              <a:rPr lang="en-US" altLang="en-US">
                <a:sym typeface="Calibri" panose="020F0502020204030204" pitchFamily="34" charset="0"/>
              </a:rPr>
              <a:t>Fourth level</a:t>
            </a:r>
          </a:p>
          <a:p>
            <a:pPr lvl="4"/>
            <a:r>
              <a:rPr lang="en-US" altLang="en-US">
                <a:sym typeface="Calibri" panose="020F0502020204030204" pitchFamily="34" charset="0"/>
              </a:rPr>
              <a:t>Fifth level</a:t>
            </a:r>
          </a:p>
        </p:txBody>
      </p:sp>
      <p:sp>
        <p:nvSpPr>
          <p:cNvPr id="1048577" name="Rectangle 4"/>
          <p:cNvSpPr>
            <a:spLocks noGrp="1"/>
          </p:cNvSpPr>
          <p:nvPr>
            <p:ph type="title"/>
          </p:nvPr>
        </p:nvSpPr>
        <p:spPr bwMode="auto">
          <a:xfrm>
            <a:off x="430213" y="341313"/>
            <a:ext cx="8281987" cy="1371600"/>
          </a:xfrm>
          <a:prstGeom prst="rect">
            <a:avLst/>
          </a:prstGeom>
          <a:noFill/>
          <a:ln>
            <a:noFill/>
          </a:ln>
        </p:spPr>
        <p:txBody>
          <a:bodyPr vert="horz" wrap="square" lIns="0" tIns="0" rIns="0" bIns="0" numCol="1" anchor="t" anchorCtr="0" compatLnSpc="1">
            <a:prstTxWarp prst="textNoShape">
              <a:avLst/>
            </a:prstTxWarp>
          </a:bodyPr>
          <a:lstStyle/>
          <a:p>
            <a:pPr lvl="0"/>
            <a:r>
              <a:rPr lang="en-US" altLang="en-US">
                <a:sym typeface="Lucida Sans" panose="020B0602040502020204" pitchFamily="34" charset="0"/>
              </a:rPr>
              <a:t>Click to edit Master title style</a:t>
            </a:r>
          </a:p>
        </p:txBody>
      </p:sp>
      <p:sp>
        <p:nvSpPr>
          <p:cNvPr id="1048578" name="Rectangle 6"/>
          <p:cNvSpPr>
            <a:spLocks noGrp="1"/>
          </p:cNvSpPr>
          <p:nvPr>
            <p:ph type="sldNum" sz="quarter" idx="2"/>
          </p:nvPr>
        </p:nvSpPr>
        <p:spPr bwMode="auto">
          <a:xfrm>
            <a:off x="8418513" y="6376988"/>
            <a:ext cx="268287" cy="279400"/>
          </a:xfrm>
          <a:prstGeom prst="rect">
            <a:avLst/>
          </a:prstGeom>
          <a:noFill/>
          <a:ln w="12700" cap="flat" cmpd="sng">
            <a:noFill/>
            <a:prstDash val="solid"/>
            <a:miter lim="400000"/>
            <a:headEnd type="none" w="med" len="med"/>
            <a:tailEnd type="none" w="med" len="med"/>
          </a:ln>
          <a:effectLst/>
        </p:spPr>
        <p:txBody>
          <a:bodyPr vert="horz" wrap="none" lIns="0" tIns="0" rIns="0" bIns="0" numCol="1" anchor="t" anchorCtr="0" compatLnSpc="1">
            <a:prstTxWarp prst="textNoShape">
              <a:avLst/>
            </a:prstTxWarp>
          </a:bodyPr>
          <a:lstStyle>
            <a:lvl1pPr algn="r" eaLnBrk="1">
              <a:defRPr>
                <a:solidFill>
                  <a:srgbClr val="888888"/>
                </a:solidFill>
                <a:latin typeface="Helvetica" panose="020B0604020202020204" pitchFamily="34" charset="0"/>
                <a:sym typeface="Helvetica" panose="020B0604020202020204" pitchFamily="34" charset="0"/>
              </a:defRPr>
            </a:lvl1pPr>
          </a:lstStyle>
          <a:p>
            <a:fld id="{7377FABE-4B21-4525-A92A-87DB55290FF1}" type="slidenum">
              <a:rPr lang="en-US"/>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l" rtl="0" eaLnBrk="0" fontAlgn="base" hangingPunct="0">
        <a:spcBef>
          <a:spcPct val="0"/>
        </a:spcBef>
        <a:spcAft>
          <a:spcPct val="0"/>
        </a:spcAft>
        <a:defRPr sz="4000" b="1">
          <a:solidFill>
            <a:srgbClr val="FFFFFF"/>
          </a:solidFill>
          <a:latin typeface="+mj-lt"/>
          <a:ea typeface="MS PGothic" panose="020B0600070205080204" pitchFamily="34" charset="-128"/>
          <a:cs typeface="+mj-cs"/>
          <a:sym typeface="Lucida Sans" panose="020B0602040502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p:titleStyle>
    <p:bodyStyle>
      <a:lvl1pPr marL="342900" indent="-342900" algn="l" rtl="0" eaLnBrk="0" fontAlgn="base" hangingPunct="0">
        <a:spcBef>
          <a:spcPct val="0"/>
        </a:spcBef>
        <a:spcAft>
          <a:spcPct val="0"/>
        </a:spcAft>
        <a:buChar char="•"/>
        <a:defRPr sz="3200">
          <a:solidFill>
            <a:srgbClr val="000000"/>
          </a:solidFill>
          <a:latin typeface="+mn-lt"/>
          <a:ea typeface="MS PGothic" panose="020B0600070205080204" pitchFamily="34" charset="-128"/>
          <a:cs typeface="+mn-cs"/>
          <a:sym typeface="Calibri" panose="020F0502020204030204" pitchFamily="34" charset="0"/>
        </a:defRPr>
      </a:lvl1pPr>
      <a:lvl2pPr marL="742950" indent="-285750" algn="l" rtl="0" eaLnBrk="0" fontAlgn="base" hangingPunct="0">
        <a:spcBef>
          <a:spcPct val="0"/>
        </a:spcBef>
        <a:spcAft>
          <a:spcPct val="0"/>
        </a:spcAft>
        <a:buChar char="–"/>
        <a:defRPr sz="2800">
          <a:solidFill>
            <a:srgbClr val="000000"/>
          </a:solidFill>
          <a:latin typeface="+mn-lt"/>
          <a:ea typeface="+mn-ea"/>
          <a:cs typeface="+mn-cs"/>
          <a:sym typeface="Calibri" panose="020F0502020204030204" pitchFamily="34" charset="0"/>
        </a:defRPr>
      </a:lvl2pPr>
      <a:lvl3pPr marL="1143000" indent="-228600" algn="l" rtl="0" eaLnBrk="0" fontAlgn="base" hangingPunct="0">
        <a:spcBef>
          <a:spcPct val="0"/>
        </a:spcBef>
        <a:spcAft>
          <a:spcPct val="0"/>
        </a:spcAft>
        <a:buChar char="•"/>
        <a:defRPr sz="2400">
          <a:solidFill>
            <a:srgbClr val="000000"/>
          </a:solidFill>
          <a:latin typeface="+mn-lt"/>
          <a:ea typeface="+mn-ea"/>
          <a:cs typeface="+mn-cs"/>
          <a:sym typeface="Calibri" panose="020F0502020204030204" pitchFamily="34" charset="0"/>
        </a:defRPr>
      </a:lvl3pPr>
      <a:lvl4pPr marL="1600200" indent="-228600" algn="l" rtl="0" eaLnBrk="0" fontAlgn="base" hangingPunct="0">
        <a:spcBef>
          <a:spcPct val="0"/>
        </a:spcBef>
        <a:spcAft>
          <a:spcPct val="0"/>
        </a:spcAft>
        <a:buChar char="–"/>
        <a:defRPr sz="2000">
          <a:solidFill>
            <a:srgbClr val="000000"/>
          </a:solidFill>
          <a:latin typeface="+mn-lt"/>
          <a:ea typeface="+mn-ea"/>
          <a:cs typeface="+mn-cs"/>
          <a:sym typeface="Calibri" panose="020F0502020204030204" pitchFamily="34" charset="0"/>
        </a:defRPr>
      </a:lvl4pPr>
      <a:lvl5pPr marL="2057400" indent="-228600" algn="l" rtl="0" eaLnBrk="0" fontAlgn="base" hangingPunct="0">
        <a:spcBef>
          <a:spcPct val="0"/>
        </a:spcBef>
        <a:spcAft>
          <a:spcPct val="0"/>
        </a:spcAft>
        <a:buChar char="»"/>
        <a:defRPr sz="2000">
          <a:solidFill>
            <a:srgbClr val="000000"/>
          </a:solidFill>
          <a:latin typeface="+mn-lt"/>
          <a:ea typeface="+mn-ea"/>
          <a:cs typeface="+mn-cs"/>
          <a:sym typeface="Calibri" panose="020F0502020204030204" pitchFamily="34" charset="0"/>
        </a:defRPr>
      </a:lvl5pPr>
      <a:lvl6pPr marL="457200" indent="1828800" algn="l" rtl="0" fontAlgn="base" hangingPunct="0">
        <a:spcBef>
          <a:spcPct val="0"/>
        </a:spcBef>
        <a:spcAft>
          <a:spcPct val="0"/>
        </a:spcAft>
        <a:defRPr>
          <a:solidFill>
            <a:srgbClr val="000000"/>
          </a:solidFill>
          <a:latin typeface="+mn-lt"/>
          <a:ea typeface="+mn-ea"/>
          <a:cs typeface="+mn-cs"/>
          <a:sym typeface="Calibri" pitchFamily="34" charset="0"/>
        </a:defRPr>
      </a:lvl6pPr>
      <a:lvl7pPr marL="914400" indent="1828800" algn="l" rtl="0" fontAlgn="base" hangingPunct="0">
        <a:spcBef>
          <a:spcPct val="0"/>
        </a:spcBef>
        <a:spcAft>
          <a:spcPct val="0"/>
        </a:spcAft>
        <a:defRPr>
          <a:solidFill>
            <a:srgbClr val="000000"/>
          </a:solidFill>
          <a:latin typeface="+mn-lt"/>
          <a:ea typeface="+mn-ea"/>
          <a:cs typeface="+mn-cs"/>
          <a:sym typeface="Calibri" pitchFamily="34" charset="0"/>
        </a:defRPr>
      </a:lvl7pPr>
      <a:lvl8pPr marL="1371600" indent="1828800" algn="l" rtl="0" fontAlgn="base" hangingPunct="0">
        <a:spcBef>
          <a:spcPct val="0"/>
        </a:spcBef>
        <a:spcAft>
          <a:spcPct val="0"/>
        </a:spcAft>
        <a:defRPr>
          <a:solidFill>
            <a:srgbClr val="000000"/>
          </a:solidFill>
          <a:latin typeface="+mn-lt"/>
          <a:ea typeface="+mn-ea"/>
          <a:cs typeface="+mn-cs"/>
          <a:sym typeface="Calibri" pitchFamily="34" charset="0"/>
        </a:defRPr>
      </a:lvl8pPr>
      <a:lvl9pPr marL="1828800" indent="1828800" algn="l" rtl="0" fontAlgn="base" hangingPunct="0">
        <a:spcBef>
          <a:spcPct val="0"/>
        </a:spcBef>
        <a:spcAft>
          <a:spcPct val="0"/>
        </a:spcAft>
        <a:defRPr>
          <a:solidFill>
            <a:srgbClr val="000000"/>
          </a:solidFill>
          <a:latin typeface="+mn-lt"/>
          <a:ea typeface="+mn-ea"/>
          <a:cs typeface="+mn-cs"/>
          <a:sym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chart" Target="../charts/chart14.xml"/><Relationship Id="rId4" Type="http://schemas.openxmlformats.org/officeDocument/2006/relationships/chart" Target="../charts/char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0" name="Title 1"/>
          <p:cNvSpPr txBox="1"/>
          <p:nvPr/>
        </p:nvSpPr>
        <p:spPr>
          <a:xfrm>
            <a:off x="6012160" y="5805264"/>
            <a:ext cx="3131840" cy="684816"/>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pPr algn="l"/>
            <a:r>
              <a:rPr lang="en-US" sz="1800" dirty="0">
                <a:solidFill>
                  <a:schemeClr val="accent1">
                    <a:lumMod val="50000"/>
                  </a:schemeClr>
                </a:solidFill>
              </a:rPr>
              <a:t>10 June, 2020</a:t>
            </a:r>
          </a:p>
          <a:p>
            <a:pPr algn="l"/>
            <a:r>
              <a:rPr lang="en-US" sz="1800" dirty="0"/>
              <a:t>Lusaka, Zambia</a:t>
            </a:r>
          </a:p>
        </p:txBody>
      </p:sp>
      <p:sp>
        <p:nvSpPr>
          <p:cNvPr id="1048581" name="Title 1"/>
          <p:cNvSpPr txBox="1"/>
          <p:nvPr/>
        </p:nvSpPr>
        <p:spPr bwMode="auto">
          <a:xfrm>
            <a:off x="528728" y="4468644"/>
            <a:ext cx="8378550" cy="864096"/>
          </a:xfrm>
          <a:prstGeom prst="rect">
            <a:avLst/>
          </a:prstGeom>
          <a:noFill/>
          <a:ln>
            <a:noFill/>
          </a:ln>
        </p:spPr>
        <p:txBody>
          <a:bodyPr vert="horz" wrap="square" lIns="0" tIns="0" rIns="0" bIns="0" numCol="1" anchor="t" anchorCtr="0" compatLnSpc="1">
            <a:prstTxWarp prst="textNoShape">
              <a:avLst/>
            </a:prstTxWarp>
            <a:normAutofit/>
          </a:bodyPr>
          <a:lstStyle>
            <a:lvl1pPr algn="ctr" rtl="0" eaLnBrk="0" fontAlgn="base" hangingPunct="0">
              <a:spcBef>
                <a:spcPct val="0"/>
              </a:spcBef>
              <a:spcAft>
                <a:spcPct val="0"/>
              </a:spcAft>
              <a:defRPr sz="3200" b="1" i="0" baseline="0">
                <a:solidFill>
                  <a:srgbClr val="FFFFFF"/>
                </a:solidFill>
                <a:latin typeface="Lucida Sans" panose="020B0602030504020204" pitchFamily="34" charset="77"/>
                <a:ea typeface="+mj-ea"/>
                <a:cs typeface="+mj-cs"/>
                <a:sym typeface="Lucida Sans" panose="020B0602030504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a:lstStyle>
          <a:p>
            <a:r>
              <a:rPr lang="en-US" sz="1800" kern="0" dirty="0">
                <a:solidFill>
                  <a:schemeClr val="tx1"/>
                </a:solidFill>
              </a:rPr>
              <a:t>Economic Commission for Africa</a:t>
            </a:r>
          </a:p>
          <a:p>
            <a:r>
              <a:rPr lang="en-US" sz="1800" kern="0" dirty="0">
                <a:solidFill>
                  <a:schemeClr val="tx1"/>
                </a:solidFill>
              </a:rPr>
              <a:t>Sub regional Office for Southern Africa</a:t>
            </a:r>
          </a:p>
        </p:txBody>
      </p:sp>
      <p:sp>
        <p:nvSpPr>
          <p:cNvPr id="1048582" name="Title 1"/>
          <p:cNvSpPr txBox="1"/>
          <p:nvPr/>
        </p:nvSpPr>
        <p:spPr bwMode="auto">
          <a:xfrm>
            <a:off x="0" y="3140968"/>
            <a:ext cx="9144000" cy="1224136"/>
          </a:xfrm>
          <a:prstGeom prst="rect">
            <a:avLst/>
          </a:prstGeom>
          <a:noFill/>
          <a:ln>
            <a:noFill/>
          </a:ln>
        </p:spPr>
        <p:txBody>
          <a:bodyPr vert="horz" wrap="square" lIns="0" tIns="0" rIns="0" bIns="0" numCol="1" anchor="t" anchorCtr="0" compatLnSpc="1">
            <a:prstTxWarp prst="textNoShape">
              <a:avLst/>
            </a:prstTxWarp>
            <a:noAutofit/>
          </a:bodyPr>
          <a:lstStyle>
            <a:lvl1pPr algn="ctr" rtl="0" eaLnBrk="0" fontAlgn="base" hangingPunct="0">
              <a:spcBef>
                <a:spcPct val="0"/>
              </a:spcBef>
              <a:spcAft>
                <a:spcPct val="0"/>
              </a:spcAft>
              <a:defRPr sz="3200" b="1" i="0" baseline="0">
                <a:solidFill>
                  <a:srgbClr val="FFFFFF"/>
                </a:solidFill>
                <a:latin typeface="Lucida Sans" panose="020B0602030504020204" pitchFamily="34" charset="77"/>
                <a:ea typeface="+mj-ea"/>
                <a:cs typeface="+mj-cs"/>
                <a:sym typeface="Lucida Sans" panose="020B0602030504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30504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a:lstStyle>
          <a:p>
            <a:r>
              <a:rPr lang="en-US" sz="2400" kern="0" dirty="0">
                <a:solidFill>
                  <a:schemeClr val="tx1"/>
                </a:solidFill>
              </a:rPr>
              <a:t>COVID-19 impacts and responses in Southern Africa</a:t>
            </a:r>
          </a:p>
          <a:p>
            <a:r>
              <a:rPr lang="en-GB" sz="2400" dirty="0">
                <a:solidFill>
                  <a:schemeClr val="tx1"/>
                </a:solidFill>
                <a:latin typeface="+mn-ea"/>
                <a:cs typeface="Arial" panose="020B0604020202020204" pitchFamily="34" charset="0"/>
              </a:rPr>
              <a:t>(Disaggregation by gender and age)</a:t>
            </a:r>
          </a:p>
          <a:p>
            <a:r>
              <a:rPr lang="en-GB" sz="2400" dirty="0">
                <a:latin typeface="+mn-ea"/>
                <a:cs typeface="Arial" panose="020B0604020202020204" pitchFamily="34" charset="0"/>
              </a:rPr>
              <a:t>by gender and age</a:t>
            </a:r>
          </a:p>
          <a:p>
            <a:endParaRPr lang="en-US" sz="2400" kern="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bwMode="auto">
          <a:xfrm>
            <a:off x="2195736" y="544831"/>
            <a:ext cx="6768752" cy="1903900"/>
          </a:xfrm>
          <a:prstGeom prst="roundRect">
            <a:avLst>
              <a:gd name="adj" fmla="val 0"/>
            </a:avLst>
          </a:prstGeom>
          <a:solidFill>
            <a:schemeClr val="accent3">
              <a:lumMod val="95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Regional economy to contract by 3% in 2020 from the previously expected 3.3% growth in 2019 – low commodity prices from slow growth in major markets, South Africa is expected to contract by 6.4%, Botswana by 13.1%, Zimbabwe by 7.4%, Zambia by 3.5%, for example </a:t>
            </a:r>
          </a:p>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Debt levels expected to increase beyond the 60% threshold to 70% of GDP  - was 60.2% of GDP in 2019</a:t>
            </a:r>
          </a:p>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Current Account deficit is forecast to widen to about 9% of GDP in 2020 from 5.8% in 2019</a:t>
            </a:r>
          </a:p>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High imports of medical supplies will exert downward pressure on exchange rates and reserves – reserves were at 5 months cover in 2019 and will decline further;</a:t>
            </a:r>
          </a:p>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Regional macro economic convergence criteria will be missed due to rising deficits, inflation, debt, etc</a:t>
            </a:r>
          </a:p>
          <a:p>
            <a:pPr marL="285750" indent="-285750" eaLnBrk="1">
              <a:buFont typeface="Wingdings" panose="05000000000000000000" pitchFamily="2" charset="2"/>
              <a:buChar char="§"/>
            </a:pPr>
            <a:r>
              <a:rPr lang="en-US" sz="1200" dirty="0">
                <a:solidFill>
                  <a:srgbClr val="000000"/>
                </a:solidFill>
                <a:latin typeface="Calibri" pitchFamily="34" charset="0"/>
                <a:ea typeface="Calibri" pitchFamily="34" charset="0"/>
                <a:cs typeface="Calibri" pitchFamily="34" charset="0"/>
              </a:rPr>
              <a:t>Even though mines (sector contributes over 10% to regional GDP, 60% to regional exports) have recently re-opened in South Africa and Zimbabwe, social distancing will compromise productivity  </a:t>
            </a:r>
            <a:endParaRPr lang="en-GB" sz="1200" dirty="0">
              <a:solidFill>
                <a:srgbClr val="000000"/>
              </a:solidFill>
              <a:latin typeface="Calibri" pitchFamily="34" charset="0"/>
              <a:ea typeface="Calibri" pitchFamily="34" charset="0"/>
              <a:cs typeface="Calibri" pitchFamily="34" charset="0"/>
            </a:endParaRPr>
          </a:p>
        </p:txBody>
      </p:sp>
      <p:sp>
        <p:nvSpPr>
          <p:cNvPr id="1048624" name="Rectângulo arredondado 8"/>
          <p:cNvSpPr/>
          <p:nvPr/>
        </p:nvSpPr>
        <p:spPr>
          <a:xfrm>
            <a:off x="142857" y="-34052"/>
            <a:ext cx="9001143"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cs typeface="Arial" panose="020B0604020202020204" pitchFamily="34" charset="0"/>
              </a:rPr>
              <a:t>COVID-19: Socio-economic Impacts in Southern Africa</a:t>
            </a:r>
          </a:p>
        </p:txBody>
      </p:sp>
      <p:sp>
        <p:nvSpPr>
          <p:cNvPr id="12" name="TextBox 2"/>
          <p:cNvSpPr txBox="1"/>
          <p:nvPr/>
        </p:nvSpPr>
        <p:spPr>
          <a:xfrm>
            <a:off x="143509" y="6309320"/>
            <a:ext cx="6876764" cy="215444"/>
          </a:xfrm>
          <a:prstGeom prst="rect">
            <a:avLst/>
          </a:prstGeom>
          <a:noFill/>
        </p:spPr>
        <p:txBody>
          <a:bodyPr wrap="square" rtlCol="0">
            <a:spAutoFit/>
          </a:bodyPr>
          <a:lstStyle/>
          <a:p>
            <a:r>
              <a:rPr lang="en-US" sz="800" b="1" i="1" dirty="0"/>
              <a:t>Sources</a:t>
            </a:r>
            <a:r>
              <a:rPr lang="en-US" sz="800" b="1" dirty="0"/>
              <a:t>:</a:t>
            </a:r>
            <a:r>
              <a:rPr lang="en-US" sz="800" dirty="0"/>
              <a:t>  SADC Selected macroeconomic indicators (2018/9), SADC Responses to COVID-19, Bulletin No. 3 (2020), COVID-19 in COMESA: Situational Report (2020)</a:t>
            </a:r>
            <a:endParaRPr lang="en-GB" sz="800" dirty="0"/>
          </a:p>
        </p:txBody>
      </p:sp>
      <p:sp>
        <p:nvSpPr>
          <p:cNvPr id="8" name="Rounded Rectangle 7"/>
          <p:cNvSpPr/>
          <p:nvPr/>
        </p:nvSpPr>
        <p:spPr bwMode="auto">
          <a:xfrm>
            <a:off x="143508" y="586153"/>
            <a:ext cx="2052228" cy="1830887"/>
          </a:xfrm>
          <a:prstGeom prst="roundRect">
            <a:avLst>
              <a:gd name="adj" fmla="val 0"/>
            </a:avLst>
          </a:prstGeom>
          <a:solidFill>
            <a:schemeClr val="accent3">
              <a:lumMod val="95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algn="ctr" eaLnBrk="1"/>
            <a:r>
              <a:rPr lang="en-US" sz="1600" b="1" dirty="0">
                <a:solidFill>
                  <a:srgbClr val="000000"/>
                </a:solidFill>
                <a:latin typeface="Calibri" pitchFamily="34" charset="0"/>
                <a:ea typeface="Calibri" pitchFamily="34" charset="0"/>
                <a:cs typeface="Calibri" pitchFamily="34" charset="0"/>
              </a:rPr>
              <a:t>Overall regional growth</a:t>
            </a:r>
            <a:endParaRPr lang="en-GB" sz="1600" b="1" dirty="0">
              <a:solidFill>
                <a:srgbClr val="000000"/>
              </a:solidFill>
              <a:latin typeface="Calibri" pitchFamily="34" charset="0"/>
              <a:ea typeface="Calibri" pitchFamily="34" charset="0"/>
              <a:cs typeface="Calibri" pitchFamily="34" charset="0"/>
            </a:endParaRPr>
          </a:p>
        </p:txBody>
      </p:sp>
      <p:sp>
        <p:nvSpPr>
          <p:cNvPr id="9" name="Rounded Rectangle 8"/>
          <p:cNvSpPr/>
          <p:nvPr/>
        </p:nvSpPr>
        <p:spPr bwMode="auto">
          <a:xfrm>
            <a:off x="206184" y="2578249"/>
            <a:ext cx="2034889" cy="1858861"/>
          </a:xfrm>
          <a:prstGeom prst="roundRect">
            <a:avLst>
              <a:gd name="adj" fmla="val 0"/>
            </a:avLst>
          </a:prstGeom>
          <a:solidFill>
            <a:schemeClr val="accent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0" marR="0" indent="0" algn="ctr" defTabSz="914400" rtl="0" eaLnBrk="1" fontAlgn="base" latinLnBrk="0" hangingPunct="0">
              <a:lnSpc>
                <a:spcPct val="100000"/>
              </a:lnSpc>
              <a:spcBef>
                <a:spcPct val="0"/>
              </a:spcBef>
              <a:spcAft>
                <a:spcPct val="0"/>
              </a:spcAft>
              <a:buClrTx/>
              <a:buSzTx/>
              <a:buFontTx/>
              <a:buNone/>
            </a:pPr>
            <a:r>
              <a:rPr kumimoji="0" lang="en-US"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Industry and trade</a:t>
            </a:r>
            <a:endParaRPr kumimoji="0" lang="en-GB"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0" name="Rounded Rectangle 9"/>
          <p:cNvSpPr/>
          <p:nvPr/>
        </p:nvSpPr>
        <p:spPr bwMode="auto">
          <a:xfrm>
            <a:off x="2229322" y="2619574"/>
            <a:ext cx="6849430" cy="1817538"/>
          </a:xfrm>
          <a:prstGeom prst="roundRect">
            <a:avLst>
              <a:gd name="adj" fmla="val 0"/>
            </a:avLst>
          </a:prstGeom>
          <a:solidFill>
            <a:schemeClr val="accent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285750" marR="0" indent="-285750" defTabSz="914400" rtl="0" eaLnBrk="1" fontAlgn="base" latinLnBrk="0" hangingPunct="0">
              <a:lnSpc>
                <a:spcPct val="100000"/>
              </a:lnSpc>
              <a:spcBef>
                <a:spcPct val="0"/>
              </a:spcBef>
              <a:spcAft>
                <a:spcPct val="0"/>
              </a:spcAft>
              <a:buClrTx/>
              <a:buSzTx/>
              <a:buFont typeface="Wingdings" panose="05000000000000000000" pitchFamily="2" charset="2"/>
              <a:buChar char="§"/>
            </a:pPr>
            <a:endParaRPr kumimoji="0" lang="en-US"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285750" marR="0" indent="-285750" defTabSz="914400" rtl="0" eaLnBrk="1" fontAlgn="base" latinLnBrk="0" hangingPunct="0">
              <a:lnSpc>
                <a:spcPct val="100000"/>
              </a:lnSpc>
              <a:spcBef>
                <a:spcPct val="0"/>
              </a:spcBef>
              <a:spcAft>
                <a:spcPct val="0"/>
              </a:spcAft>
              <a:buClrTx/>
              <a:buSzTx/>
              <a:buFont typeface="Wingdings" panose="05000000000000000000" pitchFamily="2" charset="2"/>
              <a:buChar char="§"/>
            </a:pPr>
            <a:endParaRPr kumimoji="0" lang="en-US"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285750" marR="0" indent="-285750"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200" b="0" i="0" u="none" strike="noStrike" cap="none" normalizeH="0" baseline="0" dirty="0">
                <a:ln>
                  <a:noFill/>
                </a:ln>
                <a:solidFill>
                  <a:srgbClr val="000000"/>
                </a:solidFill>
                <a:effectLst/>
                <a:ea typeface="Calibri" pitchFamily="34" charset="0"/>
                <a:cs typeface="Calibri" pitchFamily="34" charset="0"/>
                <a:sym typeface="Calibri" pitchFamily="34" charset="0"/>
              </a:rPr>
              <a:t>Reliance of commodity exports by regional member States, weak commodity prices from the low growth in China, USA and the European Union – </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200" dirty="0">
                <a:solidFill>
                  <a:srgbClr val="000000"/>
                </a:solidFill>
                <a:ea typeface="Calibri" pitchFamily="34" charset="0"/>
                <a:cs typeface="Calibri" pitchFamily="34" charset="0"/>
              </a:rPr>
              <a:t>D</a:t>
            </a:r>
            <a:r>
              <a:rPr kumimoji="0" lang="en-US" sz="1200" b="0" i="0" u="none" strike="noStrike" cap="none" normalizeH="0" baseline="0" dirty="0">
                <a:ln>
                  <a:noFill/>
                </a:ln>
                <a:solidFill>
                  <a:srgbClr val="000000"/>
                </a:solidFill>
                <a:effectLst/>
                <a:ea typeface="Calibri" pitchFamily="34" charset="0"/>
                <a:cs typeface="Calibri" pitchFamily="34" charset="0"/>
                <a:sym typeface="Calibri" pitchFamily="34" charset="0"/>
              </a:rPr>
              <a:t>isruption of supply chains through reduced access to inputs, closure of ports and trade routes for a highly dependent manufacturing sector - r</a:t>
            </a:r>
            <a:r>
              <a:rPr lang="en-US" sz="1200" dirty="0">
                <a:solidFill>
                  <a:srgbClr val="000000"/>
                </a:solidFill>
                <a:ea typeface="Calibri" pitchFamily="34" charset="0"/>
                <a:cs typeface="Calibri" pitchFamily="34" charset="0"/>
              </a:rPr>
              <a:t>eduction in both exports and imports –</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200" dirty="0">
                <a:solidFill>
                  <a:srgbClr val="000000"/>
                </a:solidFill>
                <a:ea typeface="Calibri" pitchFamily="34" charset="0"/>
                <a:cs typeface="Calibri" pitchFamily="34" charset="0"/>
              </a:rPr>
              <a:t>Low intra-SADC trade at 19.3% in 2019 means trade with the rest of the world is key </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200" b="0" i="0" u="none" strike="noStrike" cap="none" normalizeH="0" baseline="0" dirty="0">
                <a:ln>
                  <a:noFill/>
                </a:ln>
                <a:solidFill>
                  <a:srgbClr val="000000"/>
                </a:solidFill>
                <a:effectLst/>
                <a:ea typeface="Calibri" pitchFamily="34" charset="0"/>
                <a:cs typeface="Calibri" pitchFamily="34" charset="0"/>
                <a:sym typeface="Calibri" pitchFamily="34" charset="0"/>
              </a:rPr>
              <a:t>Services sector accounts for more than 50% of the GDP of most member States – decimated by transport challenges, closure of sports, disr</a:t>
            </a:r>
            <a:r>
              <a:rPr lang="en-US" sz="1200" dirty="0">
                <a:solidFill>
                  <a:srgbClr val="000000"/>
                </a:solidFill>
                <a:ea typeface="Calibri" pitchFamily="34" charset="0"/>
                <a:cs typeface="Calibri" pitchFamily="34" charset="0"/>
              </a:rPr>
              <a:t>uption of supply leading to economic contraction</a:t>
            </a:r>
          </a:p>
          <a:p>
            <a:pPr marL="285750" indent="-285750" eaLnBrk="1">
              <a:buFont typeface="Wingdings" panose="05000000000000000000" pitchFamily="2" charset="2"/>
              <a:buChar char="§"/>
            </a:pPr>
            <a:r>
              <a:rPr lang="en-US" sz="1200" dirty="0"/>
              <a:t>MSMEs constitute between 75% and 95% of total number of firms and account for 48% of employment, are key to the SADC Industrialization Strategy – will be adversely affected</a:t>
            </a:r>
          </a:p>
          <a:p>
            <a:pPr marL="285750" indent="-285750" eaLnBrk="1">
              <a:buFont typeface="Wingdings" panose="05000000000000000000" pitchFamily="2" charset="2"/>
              <a:buChar char="§"/>
            </a:pPr>
            <a:endParaRPr lang="en-US" sz="1200" dirty="0"/>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endParaRPr kumimoji="0" lang="en-GB"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7" name="Rounded Rectangle 16"/>
          <p:cNvSpPr/>
          <p:nvPr/>
        </p:nvSpPr>
        <p:spPr bwMode="auto">
          <a:xfrm>
            <a:off x="170808" y="4548957"/>
            <a:ext cx="2034889" cy="1652276"/>
          </a:xfrm>
          <a:prstGeom prst="roundRect">
            <a:avLst>
              <a:gd name="adj" fmla="val 0"/>
            </a:avLst>
          </a:prstGeom>
          <a:solidFill>
            <a:schemeClr val="bg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0" marR="0" indent="0" algn="ctr" defTabSz="914400" rtl="0" eaLnBrk="1" fontAlgn="base" latinLnBrk="0" hangingPunct="0">
              <a:lnSpc>
                <a:spcPct val="100000"/>
              </a:lnSpc>
              <a:spcBef>
                <a:spcPct val="0"/>
              </a:spcBef>
              <a:spcAft>
                <a:spcPct val="0"/>
              </a:spcAft>
              <a:buClrTx/>
              <a:buSzTx/>
              <a:buFontTx/>
              <a:buNone/>
            </a:pPr>
            <a:r>
              <a:rPr kumimoji="0" lang="en-US"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Food Security and nutrition</a:t>
            </a:r>
            <a:endParaRPr kumimoji="0" lang="en-GB"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8" name="Rounded Rectangle 17"/>
          <p:cNvSpPr/>
          <p:nvPr/>
        </p:nvSpPr>
        <p:spPr bwMode="auto">
          <a:xfrm>
            <a:off x="2229322" y="4566630"/>
            <a:ext cx="6822770" cy="1701367"/>
          </a:xfrm>
          <a:prstGeom prst="roundRect">
            <a:avLst>
              <a:gd name="adj" fmla="val 0"/>
            </a:avLst>
          </a:prstGeom>
          <a:solidFill>
            <a:schemeClr val="bg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Exacerbation of food and nutritional insecurity across the region, 70% of regional citizens depend on agriculture</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15% of SADC population  (41.2) million) was food insecure in 2019</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200" b="0" i="0" u="none" strike="noStrike" cap="none" normalizeH="0" dirty="0">
                <a:ln>
                  <a:noFill/>
                </a:ln>
                <a:solidFill>
                  <a:srgbClr val="000000"/>
                </a:solidFill>
                <a:effectLst/>
                <a:latin typeface="Calibri" pitchFamily="34" charset="0"/>
                <a:ea typeface="Calibri" pitchFamily="34" charset="0"/>
                <a:cs typeface="Calibri" pitchFamily="34" charset="0"/>
                <a:sym typeface="Calibri" pitchFamily="34" charset="0"/>
              </a:rPr>
              <a:t>Regional per capita energy supply is 2160 Kcal against 2700 Kcal and protein supply at 49g per person per day is lower than the recommended 68g – a combination of the adverse weather conditions in the 2019/2020 season and the impact of COVID-19 on farm productivity will worsen food insecurity</a:t>
            </a:r>
            <a:endParaRPr kumimoji="0" lang="en-GB"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Tree>
    <p:extLst>
      <p:ext uri="{BB962C8B-B14F-4D97-AF65-F5344CB8AC3E}">
        <p14:creationId xmlns:p14="http://schemas.microsoft.com/office/powerpoint/2010/main" val="835990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Rectângulo arredondado 8"/>
          <p:cNvSpPr/>
          <p:nvPr/>
        </p:nvSpPr>
        <p:spPr>
          <a:xfrm>
            <a:off x="-20355" y="-66958"/>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cs typeface="Arial" panose="020B0604020202020204" pitchFamily="34" charset="0"/>
              </a:rPr>
              <a:t>COVID-19: Socio-economic Impacts in Southern Africa</a:t>
            </a:r>
          </a:p>
        </p:txBody>
      </p:sp>
      <p:sp>
        <p:nvSpPr>
          <p:cNvPr id="12" name="TextBox 2"/>
          <p:cNvSpPr txBox="1"/>
          <p:nvPr/>
        </p:nvSpPr>
        <p:spPr>
          <a:xfrm>
            <a:off x="143509" y="6309320"/>
            <a:ext cx="6876764" cy="215444"/>
          </a:xfrm>
          <a:prstGeom prst="rect">
            <a:avLst/>
          </a:prstGeom>
          <a:noFill/>
        </p:spPr>
        <p:txBody>
          <a:bodyPr wrap="square" rtlCol="0">
            <a:spAutoFit/>
          </a:bodyPr>
          <a:lstStyle/>
          <a:p>
            <a:r>
              <a:rPr lang="en-US" sz="800" b="1" i="1" dirty="0"/>
              <a:t>Sources</a:t>
            </a:r>
            <a:r>
              <a:rPr lang="en-US" sz="800" b="1" dirty="0"/>
              <a:t>:</a:t>
            </a:r>
            <a:r>
              <a:rPr lang="en-US" sz="800" dirty="0"/>
              <a:t>  SADC Selected macroeconomic indicators (2019), SADC Responses to COVID-19, Bulletin No. 3 (2020), COVID-19 in COMESA: Situational Report (2020)</a:t>
            </a:r>
            <a:endParaRPr lang="en-GB" sz="800" dirty="0"/>
          </a:p>
        </p:txBody>
      </p:sp>
      <p:sp>
        <p:nvSpPr>
          <p:cNvPr id="9" name="Rounded Rectangle 8"/>
          <p:cNvSpPr/>
          <p:nvPr/>
        </p:nvSpPr>
        <p:spPr bwMode="auto">
          <a:xfrm>
            <a:off x="176084" y="2676962"/>
            <a:ext cx="2034889" cy="2620923"/>
          </a:xfrm>
          <a:prstGeom prst="roundRect">
            <a:avLst>
              <a:gd name="adj" fmla="val 0"/>
            </a:avLst>
          </a:prstGeom>
          <a:solidFill>
            <a:schemeClr val="accent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0" marR="0" indent="0" algn="ctr" defTabSz="914400" rtl="0" eaLnBrk="1" fontAlgn="base" latinLnBrk="0" hangingPunct="0">
              <a:lnSpc>
                <a:spcPct val="100000"/>
              </a:lnSpc>
              <a:spcBef>
                <a:spcPct val="0"/>
              </a:spcBef>
              <a:spcAft>
                <a:spcPct val="0"/>
              </a:spcAft>
              <a:buClrTx/>
              <a:buSzTx/>
              <a:buFontTx/>
              <a:buNone/>
            </a:pPr>
            <a:r>
              <a:rPr kumimoji="0" lang="en-US"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Health</a:t>
            </a:r>
            <a:endParaRPr kumimoji="0" lang="en-GB" sz="1600"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10" name="Rounded Rectangle 9"/>
          <p:cNvSpPr/>
          <p:nvPr/>
        </p:nvSpPr>
        <p:spPr bwMode="auto">
          <a:xfrm>
            <a:off x="2195737" y="2451154"/>
            <a:ext cx="6956934" cy="3858166"/>
          </a:xfrm>
          <a:prstGeom prst="roundRect">
            <a:avLst>
              <a:gd name="adj" fmla="val 0"/>
            </a:avLst>
          </a:prstGeom>
          <a:solidFill>
            <a:schemeClr val="accent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Regional h</a:t>
            </a:r>
            <a:r>
              <a:rPr kumimoji="0" lang="en-US" sz="16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ealth system generally weak and could be overwhelmed when the anticipated surge in infections  does occur</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kumimoji="0" lang="en-US" sz="16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Average ICU beds in SADC is 0.5 per 1000 citizens – a threat to dealing with an upsurge in infections needing hospitalizations – South Africa has 800 beds per 1000 citizens for its 58 million people</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However, Southern Africa’s youthful population might result in lower fatalities even at the same infection rates as in Europe</a:t>
            </a:r>
            <a:endParaRPr kumimoji="0" lang="en-US" sz="16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17 million people are living with HIV (PLHIV) in SADC (44% of world PLHIV) – 6 million are not on ART, hence given the susceptibility to infections, this is a threat to member States health systems – also poses a threat to HI, malaria, tuberculosis, </a:t>
            </a:r>
            <a:r>
              <a:rPr lang="en-US" sz="1600" dirty="0" err="1">
                <a:solidFill>
                  <a:srgbClr val="000000"/>
                </a:solidFill>
                <a:latin typeface="Calibri" pitchFamily="34" charset="0"/>
                <a:ea typeface="Calibri" pitchFamily="34" charset="0"/>
                <a:cs typeface="Calibri" pitchFamily="34" charset="0"/>
              </a:rPr>
              <a:t>etc</a:t>
            </a:r>
            <a:r>
              <a:rPr lang="en-US" sz="1600" dirty="0">
                <a:solidFill>
                  <a:srgbClr val="000000"/>
                </a:solidFill>
                <a:latin typeface="Calibri" pitchFamily="34" charset="0"/>
                <a:ea typeface="Calibri" pitchFamily="34" charset="0"/>
                <a:cs typeface="Calibri" pitchFamily="34" charset="0"/>
              </a:rPr>
              <a:t> programming</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Shortages of healthcare workers, including doctors increases the risk of fatalities when infections occur</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Critical equipment and supplies shortage – sourcing of ventilators, testing kits, beds and masks during a pandemic becomes competitive and costly and , </a:t>
            </a:r>
          </a:p>
        </p:txBody>
      </p:sp>
      <p:sp>
        <p:nvSpPr>
          <p:cNvPr id="19" name="Rounded Rectangle 7">
            <a:extLst>
              <a:ext uri="{FF2B5EF4-FFF2-40B4-BE49-F238E27FC236}">
                <a16:creationId xmlns:a16="http://schemas.microsoft.com/office/drawing/2014/main" id="{F338F67F-D746-4A60-B501-09C673E71B57}"/>
              </a:ext>
            </a:extLst>
          </p:cNvPr>
          <p:cNvSpPr/>
          <p:nvPr/>
        </p:nvSpPr>
        <p:spPr bwMode="auto">
          <a:xfrm>
            <a:off x="82649" y="670248"/>
            <a:ext cx="2052228" cy="1990692"/>
          </a:xfrm>
          <a:prstGeom prst="roundRect">
            <a:avLst>
              <a:gd name="adj" fmla="val 0"/>
            </a:avLst>
          </a:prstGeom>
          <a:solidFill>
            <a:schemeClr val="accent3">
              <a:lumMod val="95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0" marR="0" indent="0" algn="ctr" defTabSz="914400" rtl="0" eaLnBrk="1" fontAlgn="base" latinLnBrk="0" hangingPunct="0">
              <a:lnSpc>
                <a:spcPct val="100000"/>
              </a:lnSpc>
              <a:spcBef>
                <a:spcPct val="0"/>
              </a:spcBef>
              <a:spcAft>
                <a:spcPct val="0"/>
              </a:spcAft>
              <a:buClrTx/>
              <a:buSzTx/>
              <a:buFontTx/>
              <a:buNone/>
            </a:pPr>
            <a:r>
              <a:rPr kumimoji="0" lang="en-US"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rPr>
              <a:t>Employment</a:t>
            </a:r>
            <a:endParaRPr kumimoji="0" lang="en-GB" b="1"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
        <p:nvSpPr>
          <p:cNvPr id="20" name="Rounded Rectangle 10">
            <a:extLst>
              <a:ext uri="{FF2B5EF4-FFF2-40B4-BE49-F238E27FC236}">
                <a16:creationId xmlns:a16="http://schemas.microsoft.com/office/drawing/2014/main" id="{DE015995-95A7-45BD-964E-4B49DCE0EA35}"/>
              </a:ext>
            </a:extLst>
          </p:cNvPr>
          <p:cNvSpPr/>
          <p:nvPr/>
        </p:nvSpPr>
        <p:spPr bwMode="auto">
          <a:xfrm>
            <a:off x="2184540" y="686206"/>
            <a:ext cx="6911293" cy="1764948"/>
          </a:xfrm>
          <a:prstGeom prst="roundRect">
            <a:avLst>
              <a:gd name="adj" fmla="val 0"/>
            </a:avLst>
          </a:prstGeom>
          <a:solidFill>
            <a:schemeClr val="accent3">
              <a:lumMod val="95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Informality exceeds 50% in most SADC member States – informal cross-border trade is worth an estimated US$18 billion per year, accounting for 30%-40% of intra-SADC trade and 70% of the traders are women – disruption by COVID-19 forcing quarantine of traders is a threat to livelihoods from the highly informalized economies</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r>
              <a:rPr lang="en-US" sz="1600" dirty="0">
                <a:solidFill>
                  <a:srgbClr val="000000"/>
                </a:solidFill>
                <a:latin typeface="Calibri" pitchFamily="34" charset="0"/>
                <a:ea typeface="Calibri" pitchFamily="34" charset="0"/>
                <a:cs typeface="Calibri" pitchFamily="34" charset="0"/>
              </a:rPr>
              <a:t>In a worst case scenario, South Africa alone may lose 7 million jobs due to the pandemic </a:t>
            </a: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endParaRPr lang="en-US" sz="1600" dirty="0">
              <a:solidFill>
                <a:srgbClr val="000000"/>
              </a:solidFill>
              <a:latin typeface="Calibri" pitchFamily="34" charset="0"/>
              <a:ea typeface="Calibri" pitchFamily="34" charset="0"/>
              <a:cs typeface="Calibri" pitchFamily="34" charset="0"/>
            </a:endParaRPr>
          </a:p>
          <a:p>
            <a:pPr marL="285750" marR="0" indent="-285750" algn="l" defTabSz="914400" rtl="0" eaLnBrk="1" fontAlgn="base" latinLnBrk="0" hangingPunct="0">
              <a:lnSpc>
                <a:spcPct val="100000"/>
              </a:lnSpc>
              <a:spcBef>
                <a:spcPct val="0"/>
              </a:spcBef>
              <a:spcAft>
                <a:spcPct val="0"/>
              </a:spcAft>
              <a:buClrTx/>
              <a:buSzTx/>
              <a:buFont typeface="Wingdings" panose="05000000000000000000" pitchFamily="2" charset="2"/>
              <a:buChar char="§"/>
            </a:pPr>
            <a:endParaRPr kumimoji="0" lang="en-GB" sz="1200" b="0" i="0" u="none" strike="noStrike" cap="none" normalizeH="0" baseline="0" dirty="0">
              <a:ln>
                <a:noFill/>
              </a:ln>
              <a:solidFill>
                <a:srgbClr val="000000"/>
              </a:solidFill>
              <a:effectLst/>
              <a:latin typeface="Calibri" pitchFamily="34" charset="0"/>
              <a:ea typeface="Calibri" pitchFamily="34" charset="0"/>
              <a:cs typeface="Calibri" pitchFamily="34" charset="0"/>
              <a:sym typeface="Calibri" pitchFamily="34" charset="0"/>
            </a:endParaRPr>
          </a:p>
        </p:txBody>
      </p:sp>
    </p:spTree>
    <p:extLst>
      <p:ext uri="{BB962C8B-B14F-4D97-AF65-F5344CB8AC3E}">
        <p14:creationId xmlns:p14="http://schemas.microsoft.com/office/powerpoint/2010/main" val="2283042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Rectângulo arredondado 8"/>
          <p:cNvSpPr/>
          <p:nvPr/>
        </p:nvSpPr>
        <p:spPr>
          <a:xfrm>
            <a:off x="0" y="45319"/>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cs typeface="Arial" panose="020B0604020202020204" pitchFamily="34" charset="0"/>
              </a:rPr>
              <a:t>SADC Regional Responses to COVID-19</a:t>
            </a:r>
          </a:p>
        </p:txBody>
      </p:sp>
      <p:sp>
        <p:nvSpPr>
          <p:cNvPr id="10" name="TextBox 7"/>
          <p:cNvSpPr txBox="1"/>
          <p:nvPr/>
        </p:nvSpPr>
        <p:spPr>
          <a:xfrm>
            <a:off x="1907704" y="624201"/>
            <a:ext cx="7236296" cy="5724644"/>
          </a:xfrm>
          <a:prstGeom prst="rect">
            <a:avLst/>
          </a:prstGeom>
          <a:noFill/>
        </p:spPr>
        <p:txBody>
          <a:bodyPr wrap="square" rtlCol="0">
            <a:spAutoFit/>
          </a:bodyPr>
          <a:lstStyle/>
          <a:p>
            <a:pPr>
              <a:spcAft>
                <a:spcPts val="400"/>
              </a:spcAft>
            </a:pPr>
            <a:r>
              <a:rPr lang="en-US" sz="1500" b="1" dirty="0"/>
              <a:t>A. </a:t>
            </a:r>
            <a:r>
              <a:rPr lang="en-US" sz="1600" b="1" dirty="0">
                <a:latin typeface="+mn-lt"/>
              </a:rPr>
              <a:t>Coordinated approach to:</a:t>
            </a:r>
          </a:p>
          <a:p>
            <a:pPr marL="400050" indent="-400050">
              <a:spcAft>
                <a:spcPts val="400"/>
              </a:spcAft>
              <a:buFont typeface="+mj-lt"/>
              <a:buAutoNum type="romanLcPeriod"/>
            </a:pPr>
            <a:r>
              <a:rPr lang="en-US" sz="1600" dirty="0">
                <a:latin typeface="+mn-lt"/>
                <a:cs typeface="Times New Roman" panose="02020603050405020304" pitchFamily="18" charset="0"/>
              </a:rPr>
              <a:t>procurement of medical supplies (equipment and PPEs): through </a:t>
            </a:r>
            <a:r>
              <a:rPr lang="en-GB" sz="1600" dirty="0">
                <a:latin typeface="+mn-lt"/>
                <a:cs typeface="Times New Roman" panose="02020603050405020304" pitchFamily="18" charset="0"/>
              </a:rPr>
              <a:t>SADC Pooled Procurement Services via respective Medical stores departments;</a:t>
            </a:r>
            <a:endParaRPr lang="en-US" sz="1600" dirty="0">
              <a:latin typeface="+mn-lt"/>
              <a:cs typeface="Times New Roman" panose="02020603050405020304" pitchFamily="18" charset="0"/>
            </a:endParaRPr>
          </a:p>
          <a:p>
            <a:pPr marL="400050" indent="-400050">
              <a:spcAft>
                <a:spcPts val="400"/>
              </a:spcAft>
              <a:buFont typeface="+mj-lt"/>
              <a:buAutoNum type="romanLcPeriod"/>
            </a:pPr>
            <a:r>
              <a:rPr lang="en-US" sz="1600" dirty="0">
                <a:latin typeface="+mn-lt"/>
                <a:cs typeface="Times New Roman" panose="02020603050405020304" pitchFamily="18" charset="0"/>
              </a:rPr>
              <a:t>management of border movement: to facilitate smooth quarantine and repatriation of regional citizens seeking to return home;</a:t>
            </a:r>
          </a:p>
          <a:p>
            <a:pPr marL="400050" indent="-400050">
              <a:spcAft>
                <a:spcPts val="400"/>
              </a:spcAft>
              <a:buFont typeface="+mj-lt"/>
              <a:buAutoNum type="romanLcPeriod"/>
            </a:pPr>
            <a:r>
              <a:rPr lang="en-US" sz="1600" dirty="0">
                <a:latin typeface="+mn-lt"/>
                <a:cs typeface="Times New Roman" panose="02020603050405020304" pitchFamily="18" charset="0"/>
              </a:rPr>
              <a:t>management of traffic across borders ferrying key commodities and medical supplies: 80% of goods (including inputs, fuel, food and medical supplies) across the region transported by road, protocol includes testing for truck drivers;</a:t>
            </a:r>
          </a:p>
          <a:p>
            <a:pPr marL="400050" indent="-400050">
              <a:spcAft>
                <a:spcPts val="400"/>
              </a:spcAft>
              <a:buFont typeface="+mj-lt"/>
              <a:buAutoNum type="romanLcPeriod"/>
            </a:pPr>
            <a:r>
              <a:rPr lang="en-GB" sz="1600" dirty="0">
                <a:latin typeface="+mn-lt"/>
                <a:cs typeface="Times New Roman" panose="02020603050405020304" pitchFamily="18" charset="0"/>
              </a:rPr>
              <a:t>implementation of fiscal and monetary rescue packages and lockdowns;</a:t>
            </a:r>
          </a:p>
          <a:p>
            <a:pPr marL="400050" indent="-400050">
              <a:spcAft>
                <a:spcPts val="400"/>
              </a:spcAft>
              <a:buFont typeface="+mj-lt"/>
              <a:buAutoNum type="romanLcPeriod"/>
            </a:pPr>
            <a:r>
              <a:rPr lang="en-GB" sz="1600" dirty="0">
                <a:latin typeface="+mn-lt"/>
                <a:cs typeface="Times New Roman" panose="02020603050405020304" pitchFamily="18" charset="0"/>
              </a:rPr>
              <a:t>sharing information on actions, policies related to reduction of  the spread of COVID-19 by all modes of transport; </a:t>
            </a:r>
          </a:p>
          <a:p>
            <a:pPr marL="400050" indent="-400050">
              <a:spcAft>
                <a:spcPts val="400"/>
              </a:spcAft>
              <a:buFont typeface="+mj-lt"/>
              <a:buAutoNum type="romanLcPeriod"/>
            </a:pPr>
            <a:r>
              <a:rPr lang="en-GB" sz="1600" dirty="0">
                <a:latin typeface="+mn-lt"/>
                <a:cs typeface="Times New Roman" panose="02020603050405020304" pitchFamily="18" charset="0"/>
              </a:rPr>
              <a:t>formulation national policies, regulations &amp; guidelines &amp; establish institutions for law enforcement and monitoring, screening &amp; quarantining &amp; medical treatment of drivers, pilots &amp; crew members;</a:t>
            </a:r>
          </a:p>
          <a:p>
            <a:pPr marL="400050" indent="-400050">
              <a:spcAft>
                <a:spcPts val="400"/>
              </a:spcAft>
              <a:buFont typeface="+mj-lt"/>
              <a:buAutoNum type="romanLcPeriod"/>
            </a:pPr>
            <a:r>
              <a:rPr lang="en-GB" sz="1600" dirty="0">
                <a:latin typeface="+mn-lt"/>
                <a:cs typeface="Times New Roman" panose="02020603050405020304" pitchFamily="18" charset="0"/>
              </a:rPr>
              <a:t>suspension of inter-State mass movement of persons by buses/minibuses or other vehicles for specified periods; and</a:t>
            </a:r>
          </a:p>
          <a:p>
            <a:pPr marL="400050" indent="-400050">
              <a:spcAft>
                <a:spcPts val="400"/>
              </a:spcAft>
              <a:buFont typeface="+mj-lt"/>
              <a:buAutoNum type="romanLcPeriod"/>
            </a:pPr>
            <a:r>
              <a:rPr lang="en-GB" sz="1600" dirty="0">
                <a:latin typeface="+mn-lt"/>
                <a:cs typeface="Times New Roman" panose="02020603050405020304" pitchFamily="18" charset="0"/>
              </a:rPr>
              <a:t>re-establishment of Technical Committee to support a coordinated regional approach for dealing with pandemics.</a:t>
            </a:r>
          </a:p>
          <a:p>
            <a:pPr>
              <a:spcAft>
                <a:spcPts val="0"/>
              </a:spcAft>
            </a:pPr>
            <a:r>
              <a:rPr lang="en-GB" sz="1600" b="1" dirty="0">
                <a:latin typeface="+mn-lt"/>
                <a:cs typeface="Arial" panose="020B0604020202020204" pitchFamily="34" charset="0"/>
              </a:rPr>
              <a:t>B. Adoption of Regional Resilient Strategic Framework (2020-2030) and implementation of the Preparedness and Response and Disaster Fund and operationalization of the Regional Development Fund</a:t>
            </a:r>
          </a:p>
        </p:txBody>
      </p:sp>
      <p:sp>
        <p:nvSpPr>
          <p:cNvPr id="11" name="Rectângulo arredondado 8"/>
          <p:cNvSpPr/>
          <p:nvPr/>
        </p:nvSpPr>
        <p:spPr>
          <a:xfrm>
            <a:off x="88894" y="2132856"/>
            <a:ext cx="1818810" cy="2304256"/>
          </a:xfrm>
          <a:prstGeom prst="roundRect">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no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1600" b="1" dirty="0">
                <a:solidFill>
                  <a:schemeClr val="bg1"/>
                </a:solidFill>
                <a:latin typeface="+mn-ea"/>
              </a:rPr>
              <a:t>Consolidating a regional approach to fighting COVID-19 infections and spread</a:t>
            </a:r>
          </a:p>
        </p:txBody>
      </p:sp>
    </p:spTree>
    <p:extLst>
      <p:ext uri="{BB962C8B-B14F-4D97-AF65-F5344CB8AC3E}">
        <p14:creationId xmlns:p14="http://schemas.microsoft.com/office/powerpoint/2010/main" val="880068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2696"/>
            <a:ext cx="9180512" cy="5078313"/>
          </a:xfrm>
          <a:prstGeom prst="rect">
            <a:avLst/>
          </a:prstGeom>
        </p:spPr>
        <p:txBody>
          <a:bodyPr wrap="square">
            <a:spAutoFit/>
          </a:bodyPr>
          <a:lstStyle/>
          <a:p>
            <a:pPr lvl="0"/>
            <a:r>
              <a:rPr lang="en-GB" b="1" dirty="0">
                <a:latin typeface="Arial" panose="020B0604020202020204" pitchFamily="34" charset="0"/>
                <a:cs typeface="Arial" panose="020B0604020202020204" pitchFamily="34" charset="0"/>
              </a:rPr>
              <a:t>C</a:t>
            </a:r>
            <a:r>
              <a:rPr lang="en-GB" b="1" dirty="0">
                <a:latin typeface="+mn-lt"/>
                <a:cs typeface="Times New Roman" panose="02020603050405020304" pitchFamily="18" charset="0"/>
              </a:rPr>
              <a:t>. </a:t>
            </a:r>
            <a:r>
              <a:rPr lang="en-GB" b="1" dirty="0">
                <a:latin typeface="+mn-lt"/>
              </a:rPr>
              <a:t>Coordination of transit facilitation through:</a:t>
            </a:r>
          </a:p>
          <a:p>
            <a:pPr lvl="0"/>
            <a:endParaRPr lang="en-GB" b="1" dirty="0">
              <a:latin typeface="+mn-lt"/>
            </a:endParaRPr>
          </a:p>
          <a:p>
            <a:pPr marL="400050" lvl="0" indent="-400050">
              <a:buFont typeface="+mj-lt"/>
              <a:buAutoNum type="romanLcPeriod"/>
            </a:pPr>
            <a:r>
              <a:rPr lang="en-GB" dirty="0">
                <a:latin typeface="+mn-lt"/>
              </a:rPr>
              <a:t>removal of restrictions on cross border cargo vehicles for food; medical equipment, medicines, supplies, ppe, fuel &amp; coal; agricultural inputs &amp; supplies; chemicals, packaging, equipment, spares, maintenance materials; inputs for production &amp; processing of food products; and security, emergency &amp; humanitarian relief services</a:t>
            </a:r>
            <a:r>
              <a:rPr lang="en-US" dirty="0">
                <a:latin typeface="+mn-lt"/>
              </a:rPr>
              <a:t>;</a:t>
            </a:r>
            <a:r>
              <a:rPr lang="en-GB" dirty="0">
                <a:latin typeface="+mn-lt"/>
              </a:rPr>
              <a:t>  </a:t>
            </a:r>
            <a:endParaRPr lang="en-US" dirty="0">
              <a:latin typeface="+mn-lt"/>
            </a:endParaRPr>
          </a:p>
          <a:p>
            <a:pPr marL="400050" lvl="0" indent="-400050">
              <a:buFont typeface="+mj-lt"/>
              <a:buAutoNum type="romanLcPeriod"/>
            </a:pPr>
            <a:endParaRPr lang="en-GB" dirty="0">
              <a:latin typeface="+mn-lt"/>
            </a:endParaRPr>
          </a:p>
          <a:p>
            <a:pPr marL="400050" lvl="0" indent="-400050" algn="just">
              <a:buFont typeface="+mj-lt"/>
              <a:buAutoNum type="romanLcPeriod"/>
            </a:pPr>
            <a:r>
              <a:rPr lang="en-GB" dirty="0">
                <a:latin typeface="+mn-lt"/>
              </a:rPr>
              <a:t>simplification &amp; automation of trade &amp; transport facilitation processes;</a:t>
            </a:r>
          </a:p>
          <a:p>
            <a:pPr marL="400050" lvl="0" indent="-400050" algn="just">
              <a:buFont typeface="+mj-lt"/>
              <a:buAutoNum type="romanLcPeriod"/>
            </a:pPr>
            <a:endParaRPr lang="en-GB" dirty="0">
              <a:latin typeface="+mn-lt"/>
            </a:endParaRPr>
          </a:p>
          <a:p>
            <a:pPr marL="400050" lvl="0" indent="-400050">
              <a:buFont typeface="+mj-lt"/>
              <a:buAutoNum type="romanLcPeriod"/>
            </a:pPr>
            <a:r>
              <a:rPr lang="en-GB" dirty="0">
                <a:latin typeface="+mn-lt"/>
              </a:rPr>
              <a:t>introduction/enhancement of pre-clearance of goods &amp; single window processing; and</a:t>
            </a:r>
          </a:p>
          <a:p>
            <a:pPr marL="400050" lvl="0" indent="-400050">
              <a:buFont typeface="+mj-lt"/>
              <a:buAutoNum type="romanLcPeriod"/>
            </a:pPr>
            <a:endParaRPr lang="en-GB" dirty="0">
              <a:latin typeface="+mn-lt"/>
            </a:endParaRPr>
          </a:p>
          <a:p>
            <a:pPr marL="400050" lvl="0" indent="-400050">
              <a:buFont typeface="+mj-lt"/>
              <a:buAutoNum type="romanLcPeriod"/>
            </a:pPr>
            <a:r>
              <a:rPr lang="en-GB" dirty="0">
                <a:latin typeface="+mn-lt"/>
              </a:rPr>
              <a:t>acceleration of creation of e-applications &amp; platforms for handling imports &amp; exports, application, issuance &amp; renewals of licences, permits, registration of drivers, operators, vehicles &amp; loads, payment of fees; and, information dissemination &amp; sharing.</a:t>
            </a:r>
          </a:p>
          <a:p>
            <a:pPr lvl="0"/>
            <a:endParaRPr lang="en-GB" dirty="0">
              <a:latin typeface="+mn-lt"/>
            </a:endParaRPr>
          </a:p>
          <a:p>
            <a:pPr lvl="0"/>
            <a:r>
              <a:rPr lang="en-GB" b="1" dirty="0">
                <a:latin typeface="+mn-lt"/>
              </a:rPr>
              <a:t>D</a:t>
            </a:r>
            <a:r>
              <a:rPr lang="en-GB" dirty="0">
                <a:latin typeface="+mn-lt"/>
              </a:rPr>
              <a:t>. </a:t>
            </a:r>
            <a:r>
              <a:rPr lang="en-GB" b="1" dirty="0">
                <a:latin typeface="+mn-lt"/>
              </a:rPr>
              <a:t>Scaling up the development of regional value chains beginning with the pharmaceuticals, mining and agro-processing as part of the implementation of the SADC Industrialization Strategy and Roadmap, supporting MSMEs to anchor </a:t>
            </a:r>
          </a:p>
        </p:txBody>
      </p:sp>
      <p:sp>
        <p:nvSpPr>
          <p:cNvPr id="4" name="Rectângulo arredondado 8">
            <a:extLst>
              <a:ext uri="{FF2B5EF4-FFF2-40B4-BE49-F238E27FC236}">
                <a16:creationId xmlns:a16="http://schemas.microsoft.com/office/drawing/2014/main" id="{425C2660-66D5-4C17-AF1D-7A544B0673FB}"/>
              </a:ext>
            </a:extLst>
          </p:cNvPr>
          <p:cNvSpPr/>
          <p:nvPr/>
        </p:nvSpPr>
        <p:spPr>
          <a:xfrm>
            <a:off x="0" y="29622"/>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cs typeface="Arial" panose="020B0604020202020204" pitchFamily="34" charset="0"/>
              </a:rPr>
              <a:t>SADC Regional Responses to COVID-19</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9" y="6309320"/>
            <a:ext cx="6876764" cy="215444"/>
          </a:xfrm>
          <a:prstGeom prst="rect">
            <a:avLst/>
          </a:prstGeom>
          <a:noFill/>
        </p:spPr>
        <p:txBody>
          <a:bodyPr wrap="square" rtlCol="0">
            <a:spAutoFit/>
          </a:bodyPr>
          <a:lstStyle/>
          <a:p>
            <a:r>
              <a:rPr lang="en-US" sz="800" b="1" i="1" dirty="0"/>
              <a:t>Sources</a:t>
            </a:r>
            <a:r>
              <a:rPr lang="en-US" sz="800" b="1" dirty="0"/>
              <a:t>:</a:t>
            </a:r>
            <a:r>
              <a:rPr lang="en-US" sz="800" dirty="0"/>
              <a:t>  SADC Selected macroeconomic indicators (2019), SADC Responses to COVID-19, Bulletin No. 3 (2020), COVID-19 in COMESA: Situational Report (2020)</a:t>
            </a:r>
            <a:endParaRPr lang="en-GB" sz="800" dirty="0"/>
          </a:p>
        </p:txBody>
      </p:sp>
    </p:spTree>
    <p:extLst>
      <p:ext uri="{BB962C8B-B14F-4D97-AF65-F5344CB8AC3E}">
        <p14:creationId xmlns:p14="http://schemas.microsoft.com/office/powerpoint/2010/main" val="1258005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Picture 4"/>
          <p:cNvPicPr>
            <a:picLocks noChangeAspect="1"/>
          </p:cNvPicPr>
          <p:nvPr/>
        </p:nvPicPr>
        <p:blipFill>
          <a:blip r:embed="rId2"/>
          <a:srcRect/>
          <a:stretch>
            <a:fillRect/>
          </a:stretch>
        </p:blipFill>
        <p:spPr bwMode="auto">
          <a:xfrm>
            <a:off x="2085975" y="1052513"/>
            <a:ext cx="4972050" cy="3101975"/>
          </a:xfrm>
          <a:prstGeom prst="rect">
            <a:avLst/>
          </a:prstGeom>
          <a:noFill/>
          <a:ln>
            <a:noFill/>
          </a:ln>
        </p:spPr>
      </p:pic>
      <p:sp>
        <p:nvSpPr>
          <p:cNvPr id="1048682" name="Rectangle 2"/>
          <p:cNvSpPr/>
          <p:nvPr/>
        </p:nvSpPr>
        <p:spPr bwMode="auto">
          <a:xfrm>
            <a:off x="2360613" y="5229225"/>
            <a:ext cx="4422775" cy="838200"/>
          </a:xfrm>
          <a:prstGeom prst="rect">
            <a:avLst/>
          </a:prstGeom>
          <a:noFill/>
          <a:ln>
            <a:noFill/>
          </a:ln>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itchFamily="34" charset="0"/>
                <a:sym typeface="Lato" pitchFamily="34"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39254"/>
            <a:ext cx="8136904" cy="2492990"/>
          </a:xfrm>
          <a:prstGeom prst="rect">
            <a:avLst/>
          </a:prstGeom>
        </p:spPr>
        <p:txBody>
          <a:bodyPr wrap="square">
            <a:spAutoFit/>
          </a:bodyPr>
          <a:lstStyle/>
          <a:p>
            <a:pPr lvl="0"/>
            <a:endParaRPr lang="en-GB" b="1" dirty="0">
              <a:latin typeface="Arial" panose="020B0604020202020204" pitchFamily="34" charset="0"/>
              <a:cs typeface="Arial" panose="020B0604020202020204" pitchFamily="34" charset="0"/>
            </a:endParaRPr>
          </a:p>
          <a:p>
            <a:pPr marL="342900" lvl="0" indent="-342900">
              <a:buFont typeface="+mj-lt"/>
              <a:buAutoNum type="arabicPeriod"/>
            </a:pPr>
            <a:r>
              <a:rPr lang="en-GB" sz="2000" dirty="0">
                <a:latin typeface="+mn-ea"/>
                <a:cs typeface="Arial" panose="020B0604020202020204" pitchFamily="34" charset="0"/>
              </a:rPr>
              <a:t>COVID-19 in Southern Africa: Situational Analysis</a:t>
            </a:r>
          </a:p>
          <a:p>
            <a:pPr marL="971550" lvl="1" indent="-514350">
              <a:buFont typeface="+mj-lt"/>
              <a:buAutoNum type="romanLcPeriod"/>
            </a:pPr>
            <a:r>
              <a:rPr lang="en-GB" sz="2000" dirty="0">
                <a:latin typeface="+mn-ea"/>
                <a:cs typeface="Arial" panose="020B0604020202020204" pitchFamily="34" charset="0"/>
              </a:rPr>
              <a:t>Summary of cases</a:t>
            </a:r>
          </a:p>
          <a:p>
            <a:pPr marL="971550" lvl="1" indent="-514350">
              <a:buFont typeface="+mj-lt"/>
              <a:buAutoNum type="romanLcPeriod"/>
            </a:pPr>
            <a:r>
              <a:rPr lang="en-GB" sz="2000" dirty="0">
                <a:latin typeface="+mn-ea"/>
                <a:cs typeface="Arial" panose="020B0604020202020204" pitchFamily="34" charset="0"/>
              </a:rPr>
              <a:t>Disaggregation by gender and age</a:t>
            </a:r>
          </a:p>
          <a:p>
            <a:pPr marL="342900" indent="-342900">
              <a:buFont typeface="+mj-lt"/>
              <a:buAutoNum type="arabicPeriod"/>
            </a:pPr>
            <a:r>
              <a:rPr lang="en-GB" sz="2000" dirty="0">
                <a:latin typeface="+mn-ea"/>
                <a:cs typeface="Arial" panose="020B0604020202020204" pitchFamily="34" charset="0"/>
              </a:rPr>
              <a:t>National responses/strategies</a:t>
            </a:r>
          </a:p>
          <a:p>
            <a:pPr marL="342900" lvl="0" indent="-342900">
              <a:buFont typeface="+mj-lt"/>
              <a:buAutoNum type="arabicPeriod"/>
            </a:pPr>
            <a:r>
              <a:rPr lang="en-GB" sz="2000" dirty="0">
                <a:latin typeface="+mn-ea"/>
                <a:ea typeface="+mn-ea"/>
                <a:cs typeface="Arial" panose="020B0604020202020204" pitchFamily="34" charset="0"/>
              </a:rPr>
              <a:t>Socio-economic impacts </a:t>
            </a:r>
          </a:p>
          <a:p>
            <a:pPr marL="342900" lvl="0" indent="-342900">
              <a:buFont typeface="+mj-lt"/>
              <a:buAutoNum type="arabicPeriod"/>
            </a:pPr>
            <a:r>
              <a:rPr lang="en-GB" sz="2000" dirty="0">
                <a:latin typeface="+mn-ea"/>
                <a:ea typeface="+mn-ea"/>
                <a:cs typeface="Arial" panose="020B0604020202020204" pitchFamily="34" charset="0"/>
              </a:rPr>
              <a:t>SADC Regional strategies</a:t>
            </a:r>
          </a:p>
          <a:p>
            <a:pPr lvl="0"/>
            <a:endParaRPr lang="en-GB" b="1" dirty="0">
              <a:latin typeface="+mn-lt"/>
            </a:endParaRPr>
          </a:p>
        </p:txBody>
      </p:sp>
      <p:sp>
        <p:nvSpPr>
          <p:cNvPr id="4" name="Rectângulo arredondado 8">
            <a:extLst>
              <a:ext uri="{FF2B5EF4-FFF2-40B4-BE49-F238E27FC236}">
                <a16:creationId xmlns:a16="http://schemas.microsoft.com/office/drawing/2014/main" id="{425C2660-66D5-4C17-AF1D-7A544B0673FB}"/>
              </a:ext>
            </a:extLst>
          </p:cNvPr>
          <p:cNvSpPr/>
          <p:nvPr/>
        </p:nvSpPr>
        <p:spPr>
          <a:xfrm>
            <a:off x="0" y="29622"/>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cs typeface="Arial" panose="020B0604020202020204" pitchFamily="34" charset="0"/>
              </a:rPr>
              <a:t>Contents</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9" y="6309320"/>
            <a:ext cx="6876764" cy="215444"/>
          </a:xfrm>
          <a:prstGeom prst="rect">
            <a:avLst/>
          </a:prstGeom>
          <a:noFill/>
        </p:spPr>
        <p:txBody>
          <a:bodyPr wrap="square" rtlCol="0">
            <a:spAutoFit/>
          </a:bodyPr>
          <a:lstStyle/>
          <a:p>
            <a:r>
              <a:rPr lang="en-US" sz="800" b="1" i="1" dirty="0"/>
              <a:t>Sources</a:t>
            </a:r>
            <a:r>
              <a:rPr lang="en-US" sz="800" b="1" dirty="0"/>
              <a:t>:</a:t>
            </a:r>
            <a:r>
              <a:rPr lang="en-US" sz="800" dirty="0"/>
              <a:t>  SADC Selected macroeconomic indicators (2019), SADC Responses to COVID-19, Bulletin No. 3 (2020), COVID-19 in COMESA: Situational Report (2020)</a:t>
            </a:r>
            <a:endParaRPr lang="en-GB" sz="800" dirty="0"/>
          </a:p>
        </p:txBody>
      </p:sp>
    </p:spTree>
    <p:extLst>
      <p:ext uri="{BB962C8B-B14F-4D97-AF65-F5344CB8AC3E}">
        <p14:creationId xmlns:p14="http://schemas.microsoft.com/office/powerpoint/2010/main" val="1410524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0" y="92638"/>
            <a:ext cx="9144000" cy="54483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defRPr/>
            </a:pPr>
            <a:r>
              <a:rPr lang="en-US" sz="2000" b="1" dirty="0">
                <a:solidFill>
                  <a:schemeClr val="bg1"/>
                </a:solidFill>
                <a:latin typeface="+mn-ea"/>
                <a:cs typeface="Arial" panose="020B0604020202020204" pitchFamily="34" charset="0"/>
              </a:rPr>
              <a:t>COVID-19 Tests, Infections, Deaths &amp; Recoveries in Southern Africa</a:t>
            </a:r>
            <a:endParaRPr lang="en-US" b="1" dirty="0">
              <a:solidFill>
                <a:schemeClr val="bg1"/>
              </a:solidFill>
              <a:latin typeface="+mn-ea"/>
              <a:cs typeface="Arial" panose="020B0604020202020204" pitchFamily="34" charset="0"/>
            </a:endParaRPr>
          </a:p>
        </p:txBody>
      </p:sp>
      <p:graphicFrame>
        <p:nvGraphicFramePr>
          <p:cNvPr id="3" name="Table 2">
            <a:extLst>
              <a:ext uri="{FF2B5EF4-FFF2-40B4-BE49-F238E27FC236}">
                <a16:creationId xmlns:a16="http://schemas.microsoft.com/office/drawing/2014/main" id="{41F927A2-399E-4D32-83AE-8E24B5EB55EF}"/>
              </a:ext>
            </a:extLst>
          </p:cNvPr>
          <p:cNvGraphicFramePr>
            <a:graphicFrameLocks noGrp="1"/>
          </p:cNvGraphicFramePr>
          <p:nvPr>
            <p:extLst>
              <p:ext uri="{D42A27DB-BD31-4B8C-83A1-F6EECF244321}">
                <p14:modId xmlns:p14="http://schemas.microsoft.com/office/powerpoint/2010/main" val="2596686636"/>
              </p:ext>
            </p:extLst>
          </p:nvPr>
        </p:nvGraphicFramePr>
        <p:xfrm>
          <a:off x="0" y="764363"/>
          <a:ext cx="9143998" cy="5399159"/>
        </p:xfrm>
        <a:graphic>
          <a:graphicData uri="http://schemas.openxmlformats.org/drawingml/2006/table">
            <a:tbl>
              <a:tblPr firstRow="1" firstCol="1" bandRow="1">
                <a:tableStyleId>{ED083AE6-46FA-4A59-8FB0-9F97EB10719F}</a:tableStyleId>
              </a:tblPr>
              <a:tblGrid>
                <a:gridCol w="1811729">
                  <a:extLst>
                    <a:ext uri="{9D8B030D-6E8A-4147-A177-3AD203B41FA5}">
                      <a16:colId xmlns:a16="http://schemas.microsoft.com/office/drawing/2014/main" val="4110433816"/>
                    </a:ext>
                  </a:extLst>
                </a:gridCol>
                <a:gridCol w="2094932">
                  <a:extLst>
                    <a:ext uri="{9D8B030D-6E8A-4147-A177-3AD203B41FA5}">
                      <a16:colId xmlns:a16="http://schemas.microsoft.com/office/drawing/2014/main" val="713024890"/>
                    </a:ext>
                  </a:extLst>
                </a:gridCol>
                <a:gridCol w="1745779">
                  <a:extLst>
                    <a:ext uri="{9D8B030D-6E8A-4147-A177-3AD203B41FA5}">
                      <a16:colId xmlns:a16="http://schemas.microsoft.com/office/drawing/2014/main" val="1639533570"/>
                    </a:ext>
                  </a:extLst>
                </a:gridCol>
                <a:gridCol w="1745779">
                  <a:extLst>
                    <a:ext uri="{9D8B030D-6E8A-4147-A177-3AD203B41FA5}">
                      <a16:colId xmlns:a16="http://schemas.microsoft.com/office/drawing/2014/main" val="1481408075"/>
                    </a:ext>
                  </a:extLst>
                </a:gridCol>
                <a:gridCol w="1745779">
                  <a:extLst>
                    <a:ext uri="{9D8B030D-6E8A-4147-A177-3AD203B41FA5}">
                      <a16:colId xmlns:a16="http://schemas.microsoft.com/office/drawing/2014/main" val="2705365215"/>
                    </a:ext>
                  </a:extLst>
                </a:gridCol>
              </a:tblGrid>
              <a:tr h="823030">
                <a:tc>
                  <a:txBody>
                    <a:bodyPr/>
                    <a:lstStyle/>
                    <a:p>
                      <a:pPr marL="0" marR="0" algn="ctr">
                        <a:lnSpc>
                          <a:spcPct val="107000"/>
                        </a:lnSpc>
                        <a:spcBef>
                          <a:spcPts val="0"/>
                        </a:spcBef>
                        <a:spcAft>
                          <a:spcPts val="0"/>
                        </a:spcAft>
                      </a:pPr>
                      <a:r>
                        <a:rPr lang="en-GB" sz="1600" dirty="0">
                          <a:effectLst>
                            <a:outerShdw blurRad="38100" dist="38100" dir="2700000" algn="tl">
                              <a:srgbClr val="000000">
                                <a:alpha val="43137"/>
                              </a:srgbClr>
                            </a:outerShdw>
                          </a:effectLst>
                        </a:rPr>
                        <a:t>COUNTRY</a:t>
                      </a:r>
                      <a:endParaRPr lang="en-US" sz="1600" dirty="0">
                        <a:effectLst>
                          <a:outerShdw blurRad="38100" dist="38100" dir="2700000" algn="tl">
                            <a:srgbClr val="000000">
                              <a:alpha val="43137"/>
                            </a:srgbClr>
                          </a:outerShdw>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effectLst>
                            <a:outerShdw blurRad="38100" dist="38100" dir="2700000" algn="tl">
                              <a:srgbClr val="000000">
                                <a:alpha val="43137"/>
                              </a:srgbClr>
                            </a:outerShdw>
                          </a:effectLst>
                        </a:rPr>
                        <a:t>POSITIVE CASES (CUMULATIVE)</a:t>
                      </a:r>
                      <a:endParaRPr lang="en-US" sz="1600" dirty="0">
                        <a:effectLst>
                          <a:outerShdw blurRad="38100" dist="38100" dir="2700000" algn="tl">
                            <a:srgbClr val="000000">
                              <a:alpha val="43137"/>
                            </a:srgbClr>
                          </a:outerShdw>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effectLst>
                            <a:outerShdw blurRad="38100" dist="38100" dir="2700000" algn="tl">
                              <a:srgbClr val="000000">
                                <a:alpha val="43137"/>
                              </a:srgbClr>
                            </a:outerShdw>
                          </a:effectLst>
                        </a:rPr>
                        <a:t>RECOVERIES</a:t>
                      </a:r>
                      <a:endParaRPr lang="en-US" sz="1600" dirty="0">
                        <a:effectLst>
                          <a:outerShdw blurRad="38100" dist="38100" dir="2700000" algn="tl">
                            <a:srgbClr val="000000">
                              <a:alpha val="43137"/>
                            </a:srgbClr>
                          </a:outerShdw>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effectLst>
                            <a:outerShdw blurRad="38100" dist="38100" dir="2700000" algn="tl">
                              <a:srgbClr val="000000">
                                <a:alpha val="43137"/>
                              </a:srgbClr>
                            </a:outerShdw>
                          </a:effectLst>
                        </a:rPr>
                        <a:t>DEATHS</a:t>
                      </a:r>
                      <a:endParaRPr lang="en-US" sz="1600" dirty="0">
                        <a:effectLst>
                          <a:outerShdw blurRad="38100" dist="38100" dir="2700000" algn="tl">
                            <a:srgbClr val="000000">
                              <a:alpha val="43137"/>
                            </a:srgbClr>
                          </a:outerShdw>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600" dirty="0">
                          <a:effectLst>
                            <a:outerShdw blurRad="38100" dist="38100" dir="2700000" algn="tl">
                              <a:srgbClr val="000000">
                                <a:alpha val="43137"/>
                              </a:srgbClr>
                            </a:outerShdw>
                          </a:effectLst>
                        </a:rPr>
                        <a:t>TOTAL TESTS</a:t>
                      </a:r>
                      <a:endParaRPr lang="en-US" sz="1600" dirty="0">
                        <a:effectLst>
                          <a:outerShdw blurRad="38100" dist="38100" dir="2700000" algn="tl">
                            <a:srgbClr val="000000">
                              <a:alpha val="43137"/>
                            </a:srgbClr>
                          </a:outerShdw>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2457223837"/>
                  </a:ext>
                </a:extLst>
              </a:tr>
              <a:tr h="381096">
                <a:tc>
                  <a:txBody>
                    <a:bodyPr/>
                    <a:lstStyle/>
                    <a:p>
                      <a:pPr marL="0" marR="0">
                        <a:lnSpc>
                          <a:spcPct val="150000"/>
                        </a:lnSpc>
                        <a:spcBef>
                          <a:spcPts val="0"/>
                        </a:spcBef>
                        <a:spcAft>
                          <a:spcPts val="0"/>
                        </a:spcAft>
                      </a:pPr>
                      <a:r>
                        <a:rPr lang="en-GB" sz="1600" dirty="0">
                          <a:effectLst/>
                        </a:rPr>
                        <a:t>Angola </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96</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latin typeface="+mn-ea"/>
                          <a:ea typeface="+mn-ea"/>
                          <a:cs typeface="Arial" panose="020B0604020202020204" pitchFamily="34" charset="0"/>
                        </a:rPr>
                        <a:t>38</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rPr>
                        <a:t>12,155 </a:t>
                      </a:r>
                    </a:p>
                  </a:txBody>
                  <a:tcPr marL="68580" marR="68580" marT="0" marB="0"/>
                </a:tc>
                <a:extLst>
                  <a:ext uri="{0D108BD9-81ED-4DB2-BD59-A6C34878D82A}">
                    <a16:rowId xmlns:a16="http://schemas.microsoft.com/office/drawing/2014/main" val="1253394383"/>
                  </a:ext>
                </a:extLst>
              </a:tr>
              <a:tr h="381096">
                <a:tc>
                  <a:txBody>
                    <a:bodyPr/>
                    <a:lstStyle/>
                    <a:p>
                      <a:pPr marL="0" marR="0">
                        <a:lnSpc>
                          <a:spcPct val="150000"/>
                        </a:lnSpc>
                        <a:spcBef>
                          <a:spcPts val="0"/>
                        </a:spcBef>
                        <a:spcAft>
                          <a:spcPts val="0"/>
                        </a:spcAft>
                      </a:pPr>
                      <a:r>
                        <a:rPr lang="en-GB" sz="1600" dirty="0">
                          <a:effectLst/>
                        </a:rPr>
                        <a:t>Botswana</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42</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latin typeface="+mn-ea"/>
                          <a:ea typeface="+mn-ea"/>
                          <a:cs typeface="Arial" panose="020B0604020202020204" pitchFamily="34" charset="0"/>
                        </a:rPr>
                        <a:t>24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1</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rPr>
                        <a:t>26,238</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1784673645"/>
                  </a:ext>
                </a:extLst>
              </a:tr>
              <a:tr h="399692">
                <a:tc>
                  <a:txBody>
                    <a:bodyPr/>
                    <a:lstStyle/>
                    <a:p>
                      <a:pPr marL="0" marR="0">
                        <a:lnSpc>
                          <a:spcPct val="150000"/>
                        </a:lnSpc>
                        <a:spcBef>
                          <a:spcPts val="0"/>
                        </a:spcBef>
                        <a:spcAft>
                          <a:spcPts val="0"/>
                        </a:spcAft>
                      </a:pPr>
                      <a:r>
                        <a:rPr lang="en-GB" sz="1600" dirty="0">
                          <a:effectLst/>
                        </a:rPr>
                        <a:t>Eswatini</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371</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b="0" i="0" kern="1200" dirty="0">
                          <a:solidFill>
                            <a:schemeClr val="tx1"/>
                          </a:solidFill>
                          <a:effectLst/>
                          <a:latin typeface="+mn-lt"/>
                          <a:ea typeface="+mn-ea"/>
                          <a:cs typeface="+mn-cs"/>
                        </a:rPr>
                        <a:t>232</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3</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rPr>
                        <a:t>7,451</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698428533"/>
                  </a:ext>
                </a:extLst>
              </a:tr>
              <a:tr h="381096">
                <a:tc>
                  <a:txBody>
                    <a:bodyPr/>
                    <a:lstStyle/>
                    <a:p>
                      <a:pPr marL="0" marR="0">
                        <a:lnSpc>
                          <a:spcPct val="150000"/>
                        </a:lnSpc>
                        <a:spcBef>
                          <a:spcPts val="0"/>
                        </a:spcBef>
                        <a:spcAft>
                          <a:spcPts val="0"/>
                        </a:spcAft>
                      </a:pPr>
                      <a:r>
                        <a:rPr lang="en-GB" sz="1600" dirty="0">
                          <a:effectLst/>
                        </a:rPr>
                        <a:t>Lesotho</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2</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0</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rPr>
                        <a:t>unavailable</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1293257326"/>
                  </a:ext>
                </a:extLst>
              </a:tr>
              <a:tr h="381096">
                <a:tc>
                  <a:txBody>
                    <a:bodyPr/>
                    <a:lstStyle/>
                    <a:p>
                      <a:pPr marL="0" marR="0">
                        <a:lnSpc>
                          <a:spcPct val="150000"/>
                        </a:lnSpc>
                        <a:spcBef>
                          <a:spcPts val="0"/>
                        </a:spcBef>
                        <a:spcAft>
                          <a:spcPts val="0"/>
                        </a:spcAft>
                      </a:pPr>
                      <a:r>
                        <a:rPr lang="en-GB" sz="1600" dirty="0">
                          <a:effectLst/>
                        </a:rPr>
                        <a:t>Malawi</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455</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latin typeface="+mn-ea"/>
                          <a:ea typeface="+mn-ea"/>
                          <a:cs typeface="Arial" panose="020B0604020202020204" pitchFamily="34" charset="0"/>
                        </a:rPr>
                        <a:t>55</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latin typeface="+mn-ea"/>
                          <a:ea typeface="+mn-ea"/>
                          <a:cs typeface="Arial" panose="020B0604020202020204" pitchFamily="34" charset="0"/>
                        </a:rPr>
                        <a:t>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rPr>
                        <a:t>6,690</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345847217"/>
                  </a:ext>
                </a:extLst>
              </a:tr>
              <a:tr h="381096">
                <a:tc>
                  <a:txBody>
                    <a:bodyPr/>
                    <a:lstStyle/>
                    <a:p>
                      <a:pPr marL="0" marR="0">
                        <a:lnSpc>
                          <a:spcPct val="150000"/>
                        </a:lnSpc>
                        <a:spcBef>
                          <a:spcPts val="0"/>
                        </a:spcBef>
                        <a:spcAft>
                          <a:spcPts val="0"/>
                        </a:spcAft>
                      </a:pPr>
                      <a:r>
                        <a:rPr lang="en-GB" sz="1600" dirty="0">
                          <a:effectLst/>
                        </a:rPr>
                        <a:t>Mauritius</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377</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600" kern="1200" dirty="0">
                          <a:solidFill>
                            <a:schemeClr val="tx1"/>
                          </a:solidFill>
                          <a:effectLst/>
                          <a:latin typeface="+mn-lt"/>
                          <a:ea typeface="+mn-ea"/>
                          <a:cs typeface="+mn-cs"/>
                        </a:rPr>
                        <a:t>324</a:t>
                      </a:r>
                    </a:p>
                  </a:txBody>
                  <a:tcPr marL="68580" marR="68580" marT="0" marB="0"/>
                </a:tc>
                <a:tc>
                  <a:txBody>
                    <a:bodyPr/>
                    <a:lstStyle/>
                    <a:p>
                      <a:pPr marL="0" marR="0" algn="ctr" defTabSz="914400" rtl="0" eaLnBrk="1" latinLnBrk="0" hangingPunct="1">
                        <a:lnSpc>
                          <a:spcPct val="150000"/>
                        </a:lnSpc>
                        <a:spcBef>
                          <a:spcPts val="0"/>
                        </a:spcBef>
                        <a:spcAft>
                          <a:spcPts val="0"/>
                        </a:spcAft>
                      </a:pPr>
                      <a:r>
                        <a:rPr lang="en-GB" sz="1600" kern="1200" dirty="0">
                          <a:solidFill>
                            <a:schemeClr val="tx1"/>
                          </a:solidFill>
                          <a:effectLst/>
                          <a:latin typeface="+mn-lt"/>
                          <a:ea typeface="+mn-ea"/>
                          <a:cs typeface="+mn-cs"/>
                        </a:rPr>
                        <a:t>10</a:t>
                      </a:r>
                      <a:endParaRPr lang="en-US" sz="1600" kern="1200" dirty="0">
                        <a:solidFill>
                          <a:schemeClr val="tx1"/>
                        </a:solidFill>
                        <a:effectLst/>
                        <a:latin typeface="+mn-lt"/>
                        <a:ea typeface="+mn-ea"/>
                        <a:cs typeface="+mn-cs"/>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600" kern="1200" dirty="0">
                          <a:solidFill>
                            <a:schemeClr val="tx1"/>
                          </a:solidFill>
                          <a:effectLst/>
                          <a:latin typeface="+mn-lt"/>
                          <a:ea typeface="+mn-ea"/>
                          <a:cs typeface="+mn-cs"/>
                        </a:rPr>
                        <a:t>129,768</a:t>
                      </a:r>
                    </a:p>
                  </a:txBody>
                  <a:tcPr marL="68580" marR="68580" marT="0" marB="0"/>
                </a:tc>
                <a:extLst>
                  <a:ext uri="{0D108BD9-81ED-4DB2-BD59-A6C34878D82A}">
                    <a16:rowId xmlns:a16="http://schemas.microsoft.com/office/drawing/2014/main" val="1790090906"/>
                  </a:ext>
                </a:extLst>
              </a:tr>
              <a:tr h="387476">
                <a:tc>
                  <a:txBody>
                    <a:bodyPr/>
                    <a:lstStyle/>
                    <a:p>
                      <a:pPr marL="0" marR="0">
                        <a:lnSpc>
                          <a:spcPct val="150000"/>
                        </a:lnSpc>
                        <a:spcBef>
                          <a:spcPts val="0"/>
                        </a:spcBef>
                        <a:spcAft>
                          <a:spcPts val="0"/>
                        </a:spcAft>
                      </a:pPr>
                      <a:r>
                        <a:rPr lang="en-GB" sz="1600" dirty="0">
                          <a:effectLst/>
                        </a:rPr>
                        <a:t>Mozambique</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453</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136</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2</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1600" dirty="0">
                          <a:solidFill>
                            <a:schemeClr val="tx1"/>
                          </a:solidFill>
                          <a:effectLst/>
                          <a:latin typeface="+mn-ea"/>
                          <a:ea typeface="+mn-ea"/>
                          <a:cs typeface="Arial" panose="020B0604020202020204" pitchFamily="34" charset="0"/>
                        </a:rPr>
                        <a:t>15,190</a:t>
                      </a:r>
                    </a:p>
                  </a:txBody>
                  <a:tcPr marL="68580" marR="68580" marT="0" marB="0"/>
                </a:tc>
                <a:extLst>
                  <a:ext uri="{0D108BD9-81ED-4DB2-BD59-A6C34878D82A}">
                    <a16:rowId xmlns:a16="http://schemas.microsoft.com/office/drawing/2014/main" val="3621022067"/>
                  </a:ext>
                </a:extLst>
              </a:tr>
              <a:tr h="380134">
                <a:tc>
                  <a:txBody>
                    <a:bodyPr/>
                    <a:lstStyle/>
                    <a:p>
                      <a:pPr marL="0" marR="0">
                        <a:lnSpc>
                          <a:spcPct val="107000"/>
                        </a:lnSpc>
                        <a:spcBef>
                          <a:spcPts val="0"/>
                        </a:spcBef>
                        <a:spcAft>
                          <a:spcPts val="0"/>
                        </a:spcAft>
                      </a:pPr>
                      <a:r>
                        <a:rPr lang="en-GB" sz="1600" dirty="0">
                          <a:effectLst/>
                        </a:rPr>
                        <a:t>Namibia</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solidFill>
                            <a:schemeClr val="tx1"/>
                          </a:solidFill>
                          <a:effectLst/>
                        </a:rPr>
                        <a:t>31</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solidFill>
                            <a:schemeClr val="tx1"/>
                          </a:solidFill>
                          <a:effectLst/>
                          <a:latin typeface="+mn-ea"/>
                          <a:ea typeface="+mn-ea"/>
                          <a:cs typeface="Arial" panose="020B0604020202020204" pitchFamily="34" charset="0"/>
                        </a:rPr>
                        <a:t>16</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600" dirty="0">
                          <a:solidFill>
                            <a:schemeClr val="tx1"/>
                          </a:solidFill>
                          <a:effectLst/>
                        </a:rPr>
                        <a:t>0</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600" dirty="0">
                          <a:solidFill>
                            <a:schemeClr val="tx1"/>
                          </a:solidFill>
                          <a:effectLst/>
                        </a:rPr>
                        <a:t>4,970</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471412348"/>
                  </a:ext>
                </a:extLst>
              </a:tr>
              <a:tr h="381096">
                <a:tc>
                  <a:txBody>
                    <a:bodyPr/>
                    <a:lstStyle/>
                    <a:p>
                      <a:pPr marL="0" marR="0">
                        <a:lnSpc>
                          <a:spcPct val="150000"/>
                        </a:lnSpc>
                        <a:spcBef>
                          <a:spcPts val="0"/>
                        </a:spcBef>
                        <a:spcAft>
                          <a:spcPts val="0"/>
                        </a:spcAft>
                      </a:pPr>
                      <a:r>
                        <a:rPr lang="en-GB" sz="1600" dirty="0">
                          <a:effectLst/>
                        </a:rPr>
                        <a:t>South Africa</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defTabSz="914400" rtl="0" eaLnBrk="1" latinLnBrk="0" hangingPunct="1">
                        <a:lnSpc>
                          <a:spcPct val="107000"/>
                        </a:lnSpc>
                        <a:spcBef>
                          <a:spcPts val="0"/>
                        </a:spcBef>
                        <a:spcAft>
                          <a:spcPts val="0"/>
                        </a:spcAft>
                      </a:pPr>
                      <a:r>
                        <a:rPr lang="en-US" sz="1600" kern="1200" dirty="0">
                          <a:solidFill>
                            <a:schemeClr val="tx1"/>
                          </a:solidFill>
                          <a:effectLst/>
                          <a:latin typeface="+mn-lt"/>
                          <a:ea typeface="+mn-ea"/>
                          <a:cs typeface="+mn-cs"/>
                        </a:rPr>
                        <a:t>52,991</a:t>
                      </a:r>
                    </a:p>
                  </a:txBody>
                  <a:tcPr marL="68580" marR="68580" marT="0" marB="0"/>
                </a:tc>
                <a:tc>
                  <a:txBody>
                    <a:bodyPr/>
                    <a:lstStyle/>
                    <a:p>
                      <a:pPr marL="0" marR="0" algn="ctr" defTabSz="914400" rtl="0" eaLnBrk="1" latinLnBrk="0" hangingPunct="1">
                        <a:lnSpc>
                          <a:spcPct val="107000"/>
                        </a:lnSpc>
                        <a:spcBef>
                          <a:spcPts val="0"/>
                        </a:spcBef>
                        <a:spcAft>
                          <a:spcPts val="0"/>
                        </a:spcAft>
                      </a:pPr>
                      <a:r>
                        <a:rPr lang="en-US" sz="1600" kern="1200" dirty="0">
                          <a:solidFill>
                            <a:schemeClr val="tx1"/>
                          </a:solidFill>
                          <a:effectLst/>
                          <a:latin typeface="+mn-lt"/>
                          <a:ea typeface="+mn-ea"/>
                          <a:cs typeface="+mn-cs"/>
                        </a:rPr>
                        <a:t>29,006</a:t>
                      </a:r>
                    </a:p>
                  </a:txBody>
                  <a:tcPr marL="68580" marR="68580" marT="0" marB="0"/>
                </a:tc>
                <a:tc>
                  <a:txBody>
                    <a:bodyPr/>
                    <a:lstStyle/>
                    <a:p>
                      <a:pPr marL="0" marR="0" algn="ctr" defTabSz="914400" rtl="0" eaLnBrk="1" latinLnBrk="0" hangingPunct="1">
                        <a:lnSpc>
                          <a:spcPct val="107000"/>
                        </a:lnSpc>
                        <a:spcBef>
                          <a:spcPts val="0"/>
                        </a:spcBef>
                        <a:spcAft>
                          <a:spcPts val="0"/>
                        </a:spcAft>
                      </a:pPr>
                      <a:r>
                        <a:rPr lang="en-US" sz="1600" kern="1200" dirty="0">
                          <a:solidFill>
                            <a:schemeClr val="tx1"/>
                          </a:solidFill>
                          <a:effectLst/>
                          <a:latin typeface="+mn-lt"/>
                          <a:ea typeface="+mn-ea"/>
                          <a:cs typeface="+mn-cs"/>
                        </a:rPr>
                        <a:t>1,162</a:t>
                      </a:r>
                    </a:p>
                  </a:txBody>
                  <a:tcPr marL="68580" marR="68580" marT="0" marB="0"/>
                </a:tc>
                <a:tc>
                  <a:txBody>
                    <a:bodyPr/>
                    <a:lstStyle/>
                    <a:p>
                      <a:pPr marL="0" marR="0" algn="ctr" defTabSz="914400" rtl="0" eaLnBrk="1" latinLnBrk="0" hangingPunct="1">
                        <a:lnSpc>
                          <a:spcPct val="107000"/>
                        </a:lnSpc>
                        <a:spcBef>
                          <a:spcPts val="0"/>
                        </a:spcBef>
                        <a:spcAft>
                          <a:spcPts val="0"/>
                        </a:spcAft>
                      </a:pPr>
                      <a:r>
                        <a:rPr lang="en-US" sz="1600" kern="1200" dirty="0">
                          <a:solidFill>
                            <a:schemeClr val="tx1"/>
                          </a:solidFill>
                          <a:effectLst/>
                          <a:latin typeface="+mn-lt"/>
                          <a:ea typeface="+mn-ea"/>
                          <a:cs typeface="+mn-cs"/>
                        </a:rPr>
                        <a:t>968,070</a:t>
                      </a:r>
                    </a:p>
                  </a:txBody>
                  <a:tcPr marL="68580" marR="68580" marT="0" marB="0"/>
                </a:tc>
                <a:extLst>
                  <a:ext uri="{0D108BD9-81ED-4DB2-BD59-A6C34878D82A}">
                    <a16:rowId xmlns:a16="http://schemas.microsoft.com/office/drawing/2014/main" val="275250331"/>
                  </a:ext>
                </a:extLst>
              </a:tr>
              <a:tr h="469286">
                <a:tc>
                  <a:txBody>
                    <a:bodyPr/>
                    <a:lstStyle/>
                    <a:p>
                      <a:pPr marL="0" marR="0">
                        <a:lnSpc>
                          <a:spcPct val="150000"/>
                        </a:lnSpc>
                        <a:spcBef>
                          <a:spcPts val="0"/>
                        </a:spcBef>
                        <a:spcAft>
                          <a:spcPts val="0"/>
                        </a:spcAft>
                      </a:pPr>
                      <a:r>
                        <a:rPr lang="en-GB" sz="1600" dirty="0">
                          <a:effectLst/>
                        </a:rPr>
                        <a:t>Zambia</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1,235</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latin typeface="+mn-ea"/>
                          <a:ea typeface="+mn-ea"/>
                          <a:cs typeface="Arial" panose="020B0604020202020204" pitchFamily="34" charset="0"/>
                        </a:rPr>
                        <a:t>1,020</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 10</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600" dirty="0">
                          <a:solidFill>
                            <a:schemeClr val="tx1"/>
                          </a:solidFill>
                          <a:effectLst/>
                        </a:rPr>
                        <a:t>37,448</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2875987071"/>
                  </a:ext>
                </a:extLst>
              </a:tr>
              <a:tr h="381096">
                <a:tc>
                  <a:txBody>
                    <a:bodyPr/>
                    <a:lstStyle/>
                    <a:p>
                      <a:pPr marL="0" marR="0">
                        <a:lnSpc>
                          <a:spcPct val="150000"/>
                        </a:lnSpc>
                        <a:spcBef>
                          <a:spcPts val="0"/>
                        </a:spcBef>
                        <a:spcAft>
                          <a:spcPts val="0"/>
                        </a:spcAft>
                      </a:pPr>
                      <a:r>
                        <a:rPr lang="en-GB" sz="1600" dirty="0">
                          <a:effectLst/>
                        </a:rPr>
                        <a:t>Zimbabwe</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314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algn="ctr" defTabSz="914400" rtl="0" eaLnBrk="1" latinLnBrk="0" hangingPunct="1">
                        <a:lnSpc>
                          <a:spcPct val="107000"/>
                        </a:lnSpc>
                        <a:spcBef>
                          <a:spcPts val="0"/>
                        </a:spcBef>
                        <a:spcAft>
                          <a:spcPts val="0"/>
                        </a:spcAft>
                      </a:pPr>
                      <a:r>
                        <a:rPr lang="en-GB" sz="1600" kern="1200" dirty="0">
                          <a:solidFill>
                            <a:schemeClr val="tx1"/>
                          </a:solidFill>
                          <a:effectLst/>
                          <a:latin typeface="+mn-lt"/>
                          <a:ea typeface="+mn-ea"/>
                          <a:cs typeface="+mn-cs"/>
                        </a:rPr>
                        <a:t>46</a:t>
                      </a:r>
                      <a:endParaRPr lang="en-US" sz="1600" kern="1200" dirty="0">
                        <a:solidFill>
                          <a:schemeClr val="tx1"/>
                        </a:solidFill>
                        <a:effectLst/>
                        <a:latin typeface="+mn-lt"/>
                        <a:ea typeface="+mn-ea"/>
                        <a:cs typeface="+mn-cs"/>
                      </a:endParaRPr>
                    </a:p>
                  </a:txBody>
                  <a:tcPr marL="68580" marR="68580" marT="0" marB="0"/>
                </a:tc>
                <a:tc>
                  <a:txBody>
                    <a:bodyPr/>
                    <a:lstStyle/>
                    <a:p>
                      <a:pPr marL="0" marR="0" algn="ctr">
                        <a:lnSpc>
                          <a:spcPct val="150000"/>
                        </a:lnSpc>
                        <a:spcBef>
                          <a:spcPts val="0"/>
                        </a:spcBef>
                        <a:spcAft>
                          <a:spcPts val="0"/>
                        </a:spcAft>
                      </a:pPr>
                      <a:r>
                        <a:rPr lang="en-GB" sz="1600" dirty="0">
                          <a:solidFill>
                            <a:schemeClr val="tx1"/>
                          </a:solidFill>
                          <a:effectLst/>
                        </a:rPr>
                        <a:t>4</a:t>
                      </a:r>
                      <a:endParaRPr lang="en-US" sz="1600" dirty="0">
                        <a:solidFill>
                          <a:schemeClr val="tx1"/>
                        </a:solidFill>
                        <a:effectLst/>
                        <a:latin typeface="+mn-ea"/>
                        <a:ea typeface="+mn-ea"/>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600" dirty="0">
                          <a:solidFill>
                            <a:schemeClr val="tx1"/>
                          </a:solidFill>
                          <a:effectLst/>
                        </a:rPr>
                        <a:t>54,535</a:t>
                      </a:r>
                      <a:endParaRPr lang="en-US" sz="1600" dirty="0">
                        <a:solidFill>
                          <a:schemeClr val="tx1"/>
                        </a:solidFill>
                        <a:effectLst/>
                        <a:latin typeface="+mn-ea"/>
                        <a:ea typeface="+mn-ea"/>
                        <a:cs typeface="Arial" panose="020B0604020202020204" pitchFamily="34" charset="0"/>
                      </a:endParaRPr>
                    </a:p>
                  </a:txBody>
                  <a:tcPr marL="68580" marR="68580" marT="0" marB="0"/>
                </a:tc>
                <a:extLst>
                  <a:ext uri="{0D108BD9-81ED-4DB2-BD59-A6C34878D82A}">
                    <a16:rowId xmlns:a16="http://schemas.microsoft.com/office/drawing/2014/main" val="526727351"/>
                  </a:ext>
                </a:extLst>
              </a:tr>
              <a:tr h="271869">
                <a:tc>
                  <a:txBody>
                    <a:bodyPr/>
                    <a:lstStyle/>
                    <a:p>
                      <a:pPr marL="0" marR="0">
                        <a:lnSpc>
                          <a:spcPct val="107000"/>
                        </a:lnSpc>
                        <a:spcBef>
                          <a:spcPts val="0"/>
                        </a:spcBef>
                        <a:spcAft>
                          <a:spcPts val="0"/>
                        </a:spcAft>
                      </a:pPr>
                      <a:r>
                        <a:rPr lang="en-GB" sz="1600" dirty="0">
                          <a:effectLst/>
                          <a:latin typeface="+mn-ea"/>
                          <a:ea typeface="+mn-ea"/>
                          <a:cs typeface="Arial" panose="020B0604020202020204" pitchFamily="34" charset="0"/>
                        </a:rPr>
                        <a:t>SRO-SA</a:t>
                      </a:r>
                      <a:endParaRPr lang="en-US" sz="1600" dirty="0">
                        <a:effectLst/>
                        <a:latin typeface="+mn-ea"/>
                        <a:ea typeface="+mn-ea"/>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600" b="1" dirty="0">
                          <a:solidFill>
                            <a:schemeClr val="tx1"/>
                          </a:solidFill>
                          <a:effectLst/>
                          <a:latin typeface="+mn-ea"/>
                          <a:ea typeface="+mn-ea"/>
                          <a:cs typeface="Arial" panose="020B0604020202020204" pitchFamily="34" charset="0"/>
                        </a:rPr>
                        <a:t>56,369</a:t>
                      </a:r>
                    </a:p>
                  </a:txBody>
                  <a:tcPr marL="68580" marR="68580" marT="0" marB="0"/>
                </a:tc>
                <a:tc>
                  <a:txBody>
                    <a:bodyPr/>
                    <a:lstStyle/>
                    <a:p>
                      <a:pPr marL="0" marR="0" algn="ctr">
                        <a:lnSpc>
                          <a:spcPct val="107000"/>
                        </a:lnSpc>
                        <a:spcBef>
                          <a:spcPts val="0"/>
                        </a:spcBef>
                        <a:spcAft>
                          <a:spcPts val="0"/>
                        </a:spcAft>
                      </a:pPr>
                      <a:r>
                        <a:rPr lang="en-US" sz="1600" b="1" dirty="0">
                          <a:solidFill>
                            <a:schemeClr val="tx1"/>
                          </a:solidFill>
                          <a:effectLst/>
                          <a:latin typeface="+mn-ea"/>
                          <a:ea typeface="+mn-ea"/>
                          <a:cs typeface="Arial" panose="020B0604020202020204" pitchFamily="34" charset="0"/>
                        </a:rPr>
                        <a:t>30,899</a:t>
                      </a:r>
                    </a:p>
                  </a:txBody>
                  <a:tcPr marL="68580" marR="68580" marT="0" marB="0"/>
                </a:tc>
                <a:tc>
                  <a:txBody>
                    <a:bodyPr/>
                    <a:lstStyle/>
                    <a:p>
                      <a:pPr marL="0" marR="0" algn="ctr">
                        <a:lnSpc>
                          <a:spcPct val="107000"/>
                        </a:lnSpc>
                        <a:spcBef>
                          <a:spcPts val="0"/>
                        </a:spcBef>
                        <a:spcAft>
                          <a:spcPts val="0"/>
                        </a:spcAft>
                      </a:pPr>
                      <a:r>
                        <a:rPr lang="en-US" sz="1600" b="1" dirty="0">
                          <a:solidFill>
                            <a:schemeClr val="tx1"/>
                          </a:solidFill>
                          <a:effectLst/>
                          <a:latin typeface="+mn-ea"/>
                          <a:ea typeface="+mn-ea"/>
                          <a:cs typeface="Arial" panose="020B0604020202020204" pitchFamily="34" charset="0"/>
                        </a:rPr>
                        <a:t>1,200</a:t>
                      </a:r>
                    </a:p>
                  </a:txBody>
                  <a:tcPr marL="68580" marR="68580" marT="0" marB="0"/>
                </a:tc>
                <a:tc>
                  <a:txBody>
                    <a:bodyPr/>
                    <a:lstStyle/>
                    <a:p>
                      <a:pPr marL="0" marR="0" algn="ctr">
                        <a:lnSpc>
                          <a:spcPct val="107000"/>
                        </a:lnSpc>
                        <a:spcBef>
                          <a:spcPts val="0"/>
                        </a:spcBef>
                        <a:spcAft>
                          <a:spcPts val="0"/>
                        </a:spcAft>
                      </a:pPr>
                      <a:r>
                        <a:rPr lang="en-US" sz="1600" b="1" dirty="0">
                          <a:solidFill>
                            <a:schemeClr val="tx1"/>
                          </a:solidFill>
                          <a:effectLst/>
                          <a:latin typeface="+mn-ea"/>
                          <a:ea typeface="+mn-ea"/>
                          <a:cs typeface="Arial" panose="020B0604020202020204" pitchFamily="34" charset="0"/>
                        </a:rPr>
                        <a:t>  1,262,515</a:t>
                      </a:r>
                    </a:p>
                  </a:txBody>
                  <a:tcPr marL="68580" marR="68580" marT="0" marB="0"/>
                </a:tc>
                <a:extLst>
                  <a:ext uri="{0D108BD9-81ED-4DB2-BD59-A6C34878D82A}">
                    <a16:rowId xmlns:a16="http://schemas.microsoft.com/office/drawing/2014/main" val="2610069747"/>
                  </a:ext>
                </a:extLst>
              </a:tr>
            </a:tbl>
          </a:graphicData>
        </a:graphic>
      </p:graphicFrame>
      <p:sp>
        <p:nvSpPr>
          <p:cNvPr id="5" name="Title 1">
            <a:extLst>
              <a:ext uri="{FF2B5EF4-FFF2-40B4-BE49-F238E27FC236}">
                <a16:creationId xmlns:a16="http://schemas.microsoft.com/office/drawing/2014/main" id="{C5183658-EFAF-46E0-9CB4-EC882FEA77CF}"/>
              </a:ext>
            </a:extLst>
          </p:cNvPr>
          <p:cNvSpPr txBox="1">
            <a:spLocks/>
          </p:cNvSpPr>
          <p:nvPr/>
        </p:nvSpPr>
        <p:spPr>
          <a:xfrm>
            <a:off x="120992" y="6237312"/>
            <a:ext cx="8987511" cy="288032"/>
          </a:xfrm>
          <a:prstGeom prst="rect">
            <a:avLst/>
          </a:prstGeom>
        </p:spPr>
        <p:txBody>
          <a:bodyPr/>
          <a:lstStyle>
            <a:lvl1pPr algn="l" rtl="0" eaLnBrk="0" fontAlgn="base" hangingPunct="0">
              <a:spcBef>
                <a:spcPct val="0"/>
              </a:spcBef>
              <a:spcAft>
                <a:spcPct val="0"/>
              </a:spcAft>
              <a:defRPr sz="4000" b="1">
                <a:solidFill>
                  <a:srgbClr val="FFFFFF"/>
                </a:solidFill>
                <a:latin typeface="+mj-lt"/>
                <a:ea typeface="MS PGothic" panose="020B0600070205080204" pitchFamily="34" charset="-128"/>
                <a:cs typeface="+mj-cs"/>
                <a:sym typeface="Lucida Sans" panose="020B0602040502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MS PGothic" panose="020B0600070205080204" pitchFamily="34" charset="-128"/>
                <a:cs typeface="Lucida Sans" pitchFamily="34" charset="0"/>
                <a:sym typeface="Lucida Sans" panose="020B0602040502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i="0" u="none" strike="noStrike" kern="0" cap="none" spc="0" normalizeH="0" baseline="0" noProof="0" dirty="0">
                <a:ln>
                  <a:noFill/>
                </a:ln>
                <a:solidFill>
                  <a:srgbClr val="000000"/>
                </a:solidFill>
                <a:effectLst/>
                <a:uLnTx/>
                <a:uFillTx/>
                <a:latin typeface="Lucida Sans"/>
                <a:ea typeface="MS PGothic" panose="020B0600070205080204" pitchFamily="34" charset="-128"/>
                <a:sym typeface="Lucida Sans" panose="020B0602040502020204" pitchFamily="34" charset="0"/>
              </a:rPr>
              <a:t>Source</a:t>
            </a:r>
            <a:r>
              <a:rPr kumimoji="0" lang="en-US" sz="1400" b="0" i="0" u="none" strike="noStrike" kern="0" cap="none" spc="0" normalizeH="0" baseline="0" noProof="0" dirty="0">
                <a:ln>
                  <a:noFill/>
                </a:ln>
                <a:solidFill>
                  <a:srgbClr val="000000"/>
                </a:solidFill>
                <a:effectLst/>
                <a:uLnTx/>
                <a:uFillTx/>
                <a:latin typeface="Lucida Sans"/>
                <a:ea typeface="MS PGothic" panose="020B0600070205080204" pitchFamily="34" charset="-128"/>
                <a:sym typeface="Lucida Sans" panose="020B0602040502020204" pitchFamily="34" charset="0"/>
              </a:rPr>
              <a:t>: Ministries of Health					</a:t>
            </a:r>
            <a:r>
              <a:rPr kumimoji="0" lang="en-US" sz="1400" i="0" u="none" strike="noStrike" kern="0" cap="none" spc="0" normalizeH="0" baseline="0" noProof="0" dirty="0">
                <a:ln>
                  <a:noFill/>
                </a:ln>
                <a:solidFill>
                  <a:srgbClr val="000000"/>
                </a:solidFill>
                <a:effectLst/>
                <a:uLnTx/>
                <a:uFillTx/>
                <a:latin typeface="Lucida Sans"/>
                <a:ea typeface="MS PGothic" panose="020B0600070205080204" pitchFamily="34" charset="-128"/>
                <a:sym typeface="Lucida Sans" panose="020B0602040502020204" pitchFamily="34" charset="0"/>
              </a:rPr>
              <a:t>Date:</a:t>
            </a:r>
            <a:r>
              <a:rPr kumimoji="0" lang="en-US" sz="1400" b="0" i="0" u="none" strike="noStrike" kern="0" cap="none" spc="0" normalizeH="0" baseline="0" noProof="0" dirty="0">
                <a:ln>
                  <a:noFill/>
                </a:ln>
                <a:solidFill>
                  <a:srgbClr val="000000"/>
                </a:solidFill>
                <a:effectLst/>
                <a:uLnTx/>
                <a:uFillTx/>
                <a:latin typeface="Lucida Sans"/>
                <a:ea typeface="MS PGothic" panose="020B0600070205080204" pitchFamily="34" charset="-128"/>
                <a:sym typeface="Lucida Sans" panose="020B0602040502020204" pitchFamily="34" charset="0"/>
              </a:rPr>
              <a:t> 09/06/2020</a:t>
            </a:r>
          </a:p>
        </p:txBody>
      </p:sp>
    </p:spTree>
    <p:extLst>
      <p:ext uri="{BB962C8B-B14F-4D97-AF65-F5344CB8AC3E}">
        <p14:creationId xmlns:p14="http://schemas.microsoft.com/office/powerpoint/2010/main" val="183249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25C2660-66D5-4C17-AF1D-7A544B0673FB}"/>
              </a:ext>
            </a:extLst>
          </p:cNvPr>
          <p:cNvSpPr/>
          <p:nvPr/>
        </p:nvSpPr>
        <p:spPr>
          <a:xfrm>
            <a:off x="0" y="-2738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Botswana: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 and age group </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9" y="6309320"/>
            <a:ext cx="8820978" cy="215444"/>
          </a:xfrm>
          <a:prstGeom prst="rect">
            <a:avLst/>
          </a:prstGeom>
          <a:noFill/>
        </p:spPr>
        <p:txBody>
          <a:bodyPr wrap="square" rtlCol="0">
            <a:spAutoFit/>
          </a:bodyPr>
          <a:lstStyle/>
          <a:p>
            <a:r>
              <a:rPr lang="en-US" sz="800" b="1" i="1" dirty="0"/>
              <a:t>Source</a:t>
            </a:r>
            <a:r>
              <a:rPr lang="en-US" sz="800" b="1" dirty="0"/>
              <a:t>:</a:t>
            </a:r>
            <a:r>
              <a:rPr lang="en-US" sz="800" dirty="0"/>
              <a:t> Ministry of Health 							</a:t>
            </a:r>
            <a:r>
              <a:rPr lang="en-US" sz="800" b="1" dirty="0"/>
              <a:t>Date</a:t>
            </a:r>
            <a:r>
              <a:rPr lang="en-US" sz="800" dirty="0"/>
              <a:t>: 06/06/2020 </a:t>
            </a:r>
            <a:endParaRPr lang="en-GB" sz="800" dirty="0"/>
          </a:p>
        </p:txBody>
      </p:sp>
      <p:graphicFrame>
        <p:nvGraphicFramePr>
          <p:cNvPr id="5" name="Chart 4">
            <a:extLst>
              <a:ext uri="{FF2B5EF4-FFF2-40B4-BE49-F238E27FC236}">
                <a16:creationId xmlns:a16="http://schemas.microsoft.com/office/drawing/2014/main" id="{1DE79B2C-4013-4800-9643-DC92247D3409}"/>
              </a:ext>
            </a:extLst>
          </p:cNvPr>
          <p:cNvGraphicFramePr/>
          <p:nvPr>
            <p:extLst>
              <p:ext uri="{D42A27DB-BD31-4B8C-83A1-F6EECF244321}">
                <p14:modId xmlns:p14="http://schemas.microsoft.com/office/powerpoint/2010/main" val="3482722111"/>
              </p:ext>
            </p:extLst>
          </p:nvPr>
        </p:nvGraphicFramePr>
        <p:xfrm>
          <a:off x="539552" y="836712"/>
          <a:ext cx="2880320" cy="19779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4EB91317-5BCE-4C0C-AF93-0E89118D030A}"/>
              </a:ext>
            </a:extLst>
          </p:cNvPr>
          <p:cNvGraphicFramePr/>
          <p:nvPr>
            <p:extLst>
              <p:ext uri="{D42A27DB-BD31-4B8C-83A1-F6EECF244321}">
                <p14:modId xmlns:p14="http://schemas.microsoft.com/office/powerpoint/2010/main" val="4097295893"/>
              </p:ext>
            </p:extLst>
          </p:nvPr>
        </p:nvGraphicFramePr>
        <p:xfrm>
          <a:off x="4716016" y="807490"/>
          <a:ext cx="3600400" cy="2038350"/>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ângulo arredondado 8">
            <a:extLst>
              <a:ext uri="{FF2B5EF4-FFF2-40B4-BE49-F238E27FC236}">
                <a16:creationId xmlns:a16="http://schemas.microsoft.com/office/drawing/2014/main" id="{471C3311-C257-476D-8CEE-0792611A29E4}"/>
              </a:ext>
            </a:extLst>
          </p:cNvPr>
          <p:cNvSpPr/>
          <p:nvPr/>
        </p:nvSpPr>
        <p:spPr>
          <a:xfrm>
            <a:off x="0" y="311481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Eswatini: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 and age group </a:t>
            </a:r>
          </a:p>
        </p:txBody>
      </p:sp>
      <p:graphicFrame>
        <p:nvGraphicFramePr>
          <p:cNvPr id="9" name="Chart 8">
            <a:extLst>
              <a:ext uri="{FF2B5EF4-FFF2-40B4-BE49-F238E27FC236}">
                <a16:creationId xmlns:a16="http://schemas.microsoft.com/office/drawing/2014/main" id="{3A2C1CA5-24EF-4FA9-BB75-D0DECCD2E78C}"/>
              </a:ext>
            </a:extLst>
          </p:cNvPr>
          <p:cNvGraphicFramePr/>
          <p:nvPr>
            <p:extLst>
              <p:ext uri="{D42A27DB-BD31-4B8C-83A1-F6EECF244321}">
                <p14:modId xmlns:p14="http://schemas.microsoft.com/office/powerpoint/2010/main" val="3911568743"/>
              </p:ext>
            </p:extLst>
          </p:nvPr>
        </p:nvGraphicFramePr>
        <p:xfrm>
          <a:off x="524136" y="4017154"/>
          <a:ext cx="2691941" cy="19321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id="{6C6232B0-FEA9-49A7-A09E-FE121A23F30A}"/>
              </a:ext>
            </a:extLst>
          </p:cNvPr>
          <p:cNvGraphicFramePr/>
          <p:nvPr>
            <p:extLst>
              <p:ext uri="{D42A27DB-BD31-4B8C-83A1-F6EECF244321}">
                <p14:modId xmlns:p14="http://schemas.microsoft.com/office/powerpoint/2010/main" val="1970194788"/>
              </p:ext>
            </p:extLst>
          </p:nvPr>
        </p:nvGraphicFramePr>
        <p:xfrm>
          <a:off x="4860032" y="3967535"/>
          <a:ext cx="3355370" cy="2163787"/>
        </p:xfrm>
        <a:graphic>
          <a:graphicData uri="http://schemas.openxmlformats.org/drawingml/2006/chart">
            <c:chart xmlns:c="http://schemas.openxmlformats.org/drawingml/2006/chart" xmlns:r="http://schemas.openxmlformats.org/officeDocument/2006/relationships" r:id="rId6"/>
          </a:graphicData>
        </a:graphic>
      </p:graphicFrame>
      <p:sp>
        <p:nvSpPr>
          <p:cNvPr id="11" name="TextBox 2">
            <a:extLst>
              <a:ext uri="{FF2B5EF4-FFF2-40B4-BE49-F238E27FC236}">
                <a16:creationId xmlns:a16="http://schemas.microsoft.com/office/drawing/2014/main" id="{0EF93DB2-906E-42E1-884A-6C1EA143B273}"/>
              </a:ext>
            </a:extLst>
          </p:cNvPr>
          <p:cNvSpPr txBox="1"/>
          <p:nvPr/>
        </p:nvSpPr>
        <p:spPr>
          <a:xfrm>
            <a:off x="15212" y="2863966"/>
            <a:ext cx="8949275" cy="215444"/>
          </a:xfrm>
          <a:prstGeom prst="rect">
            <a:avLst/>
          </a:prstGeom>
          <a:noFill/>
        </p:spPr>
        <p:txBody>
          <a:bodyPr wrap="square" rtlCol="0">
            <a:spAutoFit/>
          </a:bodyPr>
          <a:lstStyle/>
          <a:p>
            <a:r>
              <a:rPr lang="en-US" sz="800" b="1" i="1" dirty="0"/>
              <a:t>Source</a:t>
            </a:r>
            <a:r>
              <a:rPr lang="en-US" sz="800" b="1" dirty="0"/>
              <a:t>:</a:t>
            </a:r>
            <a:r>
              <a:rPr lang="en-US" sz="800" dirty="0"/>
              <a:t> Ministry of Health							</a:t>
            </a:r>
            <a:r>
              <a:rPr lang="en-US" sz="800" b="1" dirty="0"/>
              <a:t>Date:</a:t>
            </a:r>
            <a:r>
              <a:rPr lang="en-US" sz="800" dirty="0"/>
              <a:t> 06/06/2020 </a:t>
            </a:r>
            <a:endParaRPr lang="en-GB" sz="800" dirty="0"/>
          </a:p>
        </p:txBody>
      </p:sp>
    </p:spTree>
    <p:extLst>
      <p:ext uri="{BB962C8B-B14F-4D97-AF65-F5344CB8AC3E}">
        <p14:creationId xmlns:p14="http://schemas.microsoft.com/office/powerpoint/2010/main" val="118127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25C2660-66D5-4C17-AF1D-7A544B0673FB}"/>
              </a:ext>
            </a:extLst>
          </p:cNvPr>
          <p:cNvSpPr/>
          <p:nvPr/>
        </p:nvSpPr>
        <p:spPr>
          <a:xfrm>
            <a:off x="0" y="-2738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Malawi: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 and age group </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8" y="6309320"/>
            <a:ext cx="8676963" cy="216024"/>
          </a:xfrm>
          <a:prstGeom prst="rect">
            <a:avLst/>
          </a:prstGeom>
          <a:noFill/>
        </p:spPr>
        <p:txBody>
          <a:bodyPr wrap="square" rtlCol="0">
            <a:spAutoFit/>
          </a:bodyPr>
          <a:lstStyle/>
          <a:p>
            <a:r>
              <a:rPr lang="en-US" sz="800" b="1" i="1" dirty="0"/>
              <a:t>Sources</a:t>
            </a:r>
            <a:r>
              <a:rPr lang="en-US" sz="800" b="1" dirty="0"/>
              <a:t>:</a:t>
            </a:r>
            <a:r>
              <a:rPr lang="en-US" sz="800" dirty="0"/>
              <a:t>  Ministry of Health 							</a:t>
            </a:r>
            <a:r>
              <a:rPr lang="en-US" sz="800" b="1" dirty="0"/>
              <a:t>Date:</a:t>
            </a:r>
            <a:r>
              <a:rPr lang="en-US" sz="800" dirty="0"/>
              <a:t> 04/06/2020 </a:t>
            </a:r>
            <a:endParaRPr lang="en-GB" sz="800" dirty="0"/>
          </a:p>
        </p:txBody>
      </p:sp>
      <p:sp>
        <p:nvSpPr>
          <p:cNvPr id="8" name="Rectângulo arredondado 8">
            <a:extLst>
              <a:ext uri="{FF2B5EF4-FFF2-40B4-BE49-F238E27FC236}">
                <a16:creationId xmlns:a16="http://schemas.microsoft.com/office/drawing/2014/main" id="{471C3311-C257-476D-8CEE-0792611A29E4}"/>
              </a:ext>
            </a:extLst>
          </p:cNvPr>
          <p:cNvSpPr/>
          <p:nvPr/>
        </p:nvSpPr>
        <p:spPr>
          <a:xfrm>
            <a:off x="0" y="311481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Mauritius: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age group </a:t>
            </a:r>
          </a:p>
        </p:txBody>
      </p:sp>
      <p:graphicFrame>
        <p:nvGraphicFramePr>
          <p:cNvPr id="11" name="Chart 10">
            <a:extLst>
              <a:ext uri="{FF2B5EF4-FFF2-40B4-BE49-F238E27FC236}">
                <a16:creationId xmlns:a16="http://schemas.microsoft.com/office/drawing/2014/main" id="{2AC93D00-3B20-41BA-9F4F-F2F88F2330A8}"/>
              </a:ext>
            </a:extLst>
          </p:cNvPr>
          <p:cNvGraphicFramePr/>
          <p:nvPr>
            <p:extLst>
              <p:ext uri="{D42A27DB-BD31-4B8C-83A1-F6EECF244321}">
                <p14:modId xmlns:p14="http://schemas.microsoft.com/office/powerpoint/2010/main" val="1787745866"/>
              </p:ext>
            </p:extLst>
          </p:nvPr>
        </p:nvGraphicFramePr>
        <p:xfrm>
          <a:off x="251520" y="692696"/>
          <a:ext cx="2736304"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277ACE4C-3FA2-4DA1-8923-CFCAB2F53D32}"/>
              </a:ext>
            </a:extLst>
          </p:cNvPr>
          <p:cNvGraphicFramePr/>
          <p:nvPr>
            <p:extLst>
              <p:ext uri="{D42A27DB-BD31-4B8C-83A1-F6EECF244321}">
                <p14:modId xmlns:p14="http://schemas.microsoft.com/office/powerpoint/2010/main" val="1056582463"/>
              </p:ext>
            </p:extLst>
          </p:nvPr>
        </p:nvGraphicFramePr>
        <p:xfrm>
          <a:off x="3419872" y="783620"/>
          <a:ext cx="4680520" cy="21413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a:extLst>
              <a:ext uri="{FF2B5EF4-FFF2-40B4-BE49-F238E27FC236}">
                <a16:creationId xmlns:a16="http://schemas.microsoft.com/office/drawing/2014/main" id="{6F78EE5C-B282-42BB-B8AB-E532D3BC8727}"/>
              </a:ext>
            </a:extLst>
          </p:cNvPr>
          <p:cNvGraphicFramePr/>
          <p:nvPr>
            <p:extLst>
              <p:ext uri="{D42A27DB-BD31-4B8C-83A1-F6EECF244321}">
                <p14:modId xmlns:p14="http://schemas.microsoft.com/office/powerpoint/2010/main" val="4113653295"/>
              </p:ext>
            </p:extLst>
          </p:nvPr>
        </p:nvGraphicFramePr>
        <p:xfrm>
          <a:off x="2195736" y="3869412"/>
          <a:ext cx="4629150" cy="2387600"/>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2">
            <a:extLst>
              <a:ext uri="{FF2B5EF4-FFF2-40B4-BE49-F238E27FC236}">
                <a16:creationId xmlns:a16="http://schemas.microsoft.com/office/drawing/2014/main" id="{0FCF5AB8-3DC2-4CB0-8DB4-5454DAA7E59C}"/>
              </a:ext>
            </a:extLst>
          </p:cNvPr>
          <p:cNvSpPr txBox="1"/>
          <p:nvPr/>
        </p:nvSpPr>
        <p:spPr>
          <a:xfrm>
            <a:off x="323528" y="2803855"/>
            <a:ext cx="8676963" cy="216024"/>
          </a:xfrm>
          <a:prstGeom prst="rect">
            <a:avLst/>
          </a:prstGeom>
          <a:noFill/>
        </p:spPr>
        <p:txBody>
          <a:bodyPr wrap="square" rtlCol="0">
            <a:spAutoFit/>
          </a:bodyPr>
          <a:lstStyle/>
          <a:p>
            <a:r>
              <a:rPr lang="en-US" sz="800" b="1" i="1" dirty="0"/>
              <a:t>Sources</a:t>
            </a:r>
            <a:r>
              <a:rPr lang="en-US" sz="800" b="1" dirty="0"/>
              <a:t>:</a:t>
            </a:r>
            <a:r>
              <a:rPr lang="en-US" sz="800" dirty="0"/>
              <a:t>  Ministry of Health 							</a:t>
            </a:r>
            <a:r>
              <a:rPr lang="en-US" sz="800" b="1" dirty="0"/>
              <a:t>Date</a:t>
            </a:r>
            <a:r>
              <a:rPr lang="en-US" sz="800" dirty="0"/>
              <a:t>:  03/06/2020 </a:t>
            </a:r>
            <a:endParaRPr lang="en-GB" sz="800" dirty="0"/>
          </a:p>
        </p:txBody>
      </p:sp>
    </p:spTree>
    <p:extLst>
      <p:ext uri="{BB962C8B-B14F-4D97-AF65-F5344CB8AC3E}">
        <p14:creationId xmlns:p14="http://schemas.microsoft.com/office/powerpoint/2010/main" val="1395025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25C2660-66D5-4C17-AF1D-7A544B0673FB}"/>
              </a:ext>
            </a:extLst>
          </p:cNvPr>
          <p:cNvSpPr/>
          <p:nvPr/>
        </p:nvSpPr>
        <p:spPr>
          <a:xfrm>
            <a:off x="0" y="-2738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Namibia: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 and age group </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9" y="6326335"/>
            <a:ext cx="8604955" cy="215444"/>
          </a:xfrm>
          <a:prstGeom prst="rect">
            <a:avLst/>
          </a:prstGeom>
          <a:noFill/>
        </p:spPr>
        <p:txBody>
          <a:bodyPr wrap="square" rtlCol="0">
            <a:spAutoFit/>
          </a:bodyPr>
          <a:lstStyle/>
          <a:p>
            <a:r>
              <a:rPr lang="en-US" sz="800" b="1" i="1" dirty="0"/>
              <a:t>Source</a:t>
            </a:r>
            <a:r>
              <a:rPr lang="en-US" sz="800" b="1" dirty="0"/>
              <a:t>:</a:t>
            </a:r>
            <a:r>
              <a:rPr lang="en-US" sz="800" dirty="0"/>
              <a:t>  Ministries of Health 							</a:t>
            </a:r>
            <a:r>
              <a:rPr lang="en-US" sz="800" b="1" dirty="0"/>
              <a:t>Date:</a:t>
            </a:r>
            <a:r>
              <a:rPr lang="en-US" sz="800" dirty="0"/>
              <a:t> 03/06/2020 </a:t>
            </a:r>
            <a:endParaRPr lang="en-GB" sz="800" dirty="0"/>
          </a:p>
        </p:txBody>
      </p:sp>
      <p:sp>
        <p:nvSpPr>
          <p:cNvPr id="8" name="Rectângulo arredondado 8">
            <a:extLst>
              <a:ext uri="{FF2B5EF4-FFF2-40B4-BE49-F238E27FC236}">
                <a16:creationId xmlns:a16="http://schemas.microsoft.com/office/drawing/2014/main" id="{471C3311-C257-476D-8CEE-0792611A29E4}"/>
              </a:ext>
            </a:extLst>
          </p:cNvPr>
          <p:cNvSpPr/>
          <p:nvPr/>
        </p:nvSpPr>
        <p:spPr>
          <a:xfrm>
            <a:off x="0" y="2792828"/>
            <a:ext cx="9144000" cy="1003697"/>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South Africa: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deaths by gender &amp; age group </a:t>
            </a:r>
          </a:p>
        </p:txBody>
      </p:sp>
      <p:graphicFrame>
        <p:nvGraphicFramePr>
          <p:cNvPr id="9" name="Chart 8">
            <a:extLst>
              <a:ext uri="{FF2B5EF4-FFF2-40B4-BE49-F238E27FC236}">
                <a16:creationId xmlns:a16="http://schemas.microsoft.com/office/drawing/2014/main" id="{B00A7FFC-C880-46B1-87D9-2D4A4C436327}"/>
              </a:ext>
            </a:extLst>
          </p:cNvPr>
          <p:cNvGraphicFramePr/>
          <p:nvPr>
            <p:extLst>
              <p:ext uri="{D42A27DB-BD31-4B8C-83A1-F6EECF244321}">
                <p14:modId xmlns:p14="http://schemas.microsoft.com/office/powerpoint/2010/main" val="2495735254"/>
              </p:ext>
            </p:extLst>
          </p:nvPr>
        </p:nvGraphicFramePr>
        <p:xfrm>
          <a:off x="395536" y="655307"/>
          <a:ext cx="2781943" cy="17655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2B9A7552-67EF-4A98-AA56-F7291F742761}"/>
              </a:ext>
            </a:extLst>
          </p:cNvPr>
          <p:cNvGraphicFramePr/>
          <p:nvPr>
            <p:extLst>
              <p:ext uri="{D42A27DB-BD31-4B8C-83A1-F6EECF244321}">
                <p14:modId xmlns:p14="http://schemas.microsoft.com/office/powerpoint/2010/main" val="828336043"/>
              </p:ext>
            </p:extLst>
          </p:nvPr>
        </p:nvGraphicFramePr>
        <p:xfrm>
          <a:off x="4383630" y="677715"/>
          <a:ext cx="3574504" cy="17431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3550CE09-CFEB-488D-A87F-0C724F1F4E77}"/>
              </a:ext>
            </a:extLst>
          </p:cNvPr>
          <p:cNvGraphicFramePr/>
          <p:nvPr>
            <p:extLst>
              <p:ext uri="{D42A27DB-BD31-4B8C-83A1-F6EECF244321}">
                <p14:modId xmlns:p14="http://schemas.microsoft.com/office/powerpoint/2010/main" val="1814348910"/>
              </p:ext>
            </p:extLst>
          </p:nvPr>
        </p:nvGraphicFramePr>
        <p:xfrm>
          <a:off x="143509" y="3861048"/>
          <a:ext cx="3033970" cy="215435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hart 15">
            <a:extLst>
              <a:ext uri="{FF2B5EF4-FFF2-40B4-BE49-F238E27FC236}">
                <a16:creationId xmlns:a16="http://schemas.microsoft.com/office/drawing/2014/main" id="{A389BD1F-511F-4E9F-B0DA-70B27C948C4A}"/>
              </a:ext>
            </a:extLst>
          </p:cNvPr>
          <p:cNvGraphicFramePr/>
          <p:nvPr>
            <p:extLst>
              <p:ext uri="{D42A27DB-BD31-4B8C-83A1-F6EECF244321}">
                <p14:modId xmlns:p14="http://schemas.microsoft.com/office/powerpoint/2010/main" val="3733219247"/>
              </p:ext>
            </p:extLst>
          </p:nvPr>
        </p:nvGraphicFramePr>
        <p:xfrm>
          <a:off x="3581890" y="3762410"/>
          <a:ext cx="5094565" cy="2546909"/>
        </p:xfrm>
        <a:graphic>
          <a:graphicData uri="http://schemas.openxmlformats.org/drawingml/2006/chart">
            <c:chart xmlns:c="http://schemas.openxmlformats.org/drawingml/2006/chart" xmlns:r="http://schemas.openxmlformats.org/officeDocument/2006/relationships" r:id="rId6"/>
          </a:graphicData>
        </a:graphic>
      </p:graphicFrame>
      <p:sp>
        <p:nvSpPr>
          <p:cNvPr id="11" name="TextBox 2">
            <a:extLst>
              <a:ext uri="{FF2B5EF4-FFF2-40B4-BE49-F238E27FC236}">
                <a16:creationId xmlns:a16="http://schemas.microsoft.com/office/drawing/2014/main" id="{11B4AB5D-52F8-43EB-B883-A17C58C65FCF}"/>
              </a:ext>
            </a:extLst>
          </p:cNvPr>
          <p:cNvSpPr txBox="1"/>
          <p:nvPr/>
        </p:nvSpPr>
        <p:spPr>
          <a:xfrm>
            <a:off x="107504" y="2523769"/>
            <a:ext cx="8676963" cy="216024"/>
          </a:xfrm>
          <a:prstGeom prst="rect">
            <a:avLst/>
          </a:prstGeom>
          <a:noFill/>
        </p:spPr>
        <p:txBody>
          <a:bodyPr wrap="square" rtlCol="0">
            <a:spAutoFit/>
          </a:bodyPr>
          <a:lstStyle/>
          <a:p>
            <a:r>
              <a:rPr lang="en-US" sz="800" b="1" i="1" dirty="0"/>
              <a:t>Source</a:t>
            </a:r>
            <a:r>
              <a:rPr lang="en-US" sz="800" b="1" dirty="0"/>
              <a:t>:</a:t>
            </a:r>
            <a:r>
              <a:rPr lang="en-US" sz="800" dirty="0"/>
              <a:t>  Ministries of Health 							</a:t>
            </a:r>
            <a:r>
              <a:rPr lang="en-US" sz="800" b="1" dirty="0"/>
              <a:t>Date</a:t>
            </a:r>
            <a:r>
              <a:rPr lang="en-US" sz="800" dirty="0"/>
              <a:t>: 04/06/2020 </a:t>
            </a:r>
            <a:endParaRPr lang="en-GB" sz="800" dirty="0"/>
          </a:p>
        </p:txBody>
      </p:sp>
    </p:spTree>
    <p:extLst>
      <p:ext uri="{BB962C8B-B14F-4D97-AF65-F5344CB8AC3E}">
        <p14:creationId xmlns:p14="http://schemas.microsoft.com/office/powerpoint/2010/main" val="288796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425C2660-66D5-4C17-AF1D-7A544B0673FB}"/>
              </a:ext>
            </a:extLst>
          </p:cNvPr>
          <p:cNvSpPr/>
          <p:nvPr/>
        </p:nvSpPr>
        <p:spPr>
          <a:xfrm>
            <a:off x="0" y="-27384"/>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Zambia: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 and age group </a:t>
            </a:r>
          </a:p>
        </p:txBody>
      </p:sp>
      <p:sp>
        <p:nvSpPr>
          <p:cNvPr id="6" name="TextBox 2">
            <a:extLst>
              <a:ext uri="{FF2B5EF4-FFF2-40B4-BE49-F238E27FC236}">
                <a16:creationId xmlns:a16="http://schemas.microsoft.com/office/drawing/2014/main" id="{8021DA55-2101-40CF-BD15-E52AD523D2AE}"/>
              </a:ext>
            </a:extLst>
          </p:cNvPr>
          <p:cNvSpPr txBox="1"/>
          <p:nvPr/>
        </p:nvSpPr>
        <p:spPr>
          <a:xfrm>
            <a:off x="143508" y="6309320"/>
            <a:ext cx="8820979" cy="215444"/>
          </a:xfrm>
          <a:prstGeom prst="rect">
            <a:avLst/>
          </a:prstGeom>
          <a:noFill/>
        </p:spPr>
        <p:txBody>
          <a:bodyPr wrap="square" rtlCol="0">
            <a:spAutoFit/>
          </a:bodyPr>
          <a:lstStyle/>
          <a:p>
            <a:r>
              <a:rPr lang="en-US" sz="800" b="1" i="1" dirty="0"/>
              <a:t>Source</a:t>
            </a:r>
            <a:r>
              <a:rPr lang="en-US" sz="800" b="1" dirty="0"/>
              <a:t>:</a:t>
            </a:r>
            <a:r>
              <a:rPr lang="en-US" sz="800" dirty="0"/>
              <a:t>  Ministry of Health 							</a:t>
            </a:r>
            <a:r>
              <a:rPr lang="en-US" sz="800" b="1" dirty="0"/>
              <a:t>Date: </a:t>
            </a:r>
            <a:r>
              <a:rPr lang="en-US" sz="800" dirty="0"/>
              <a:t>08/06/2020 </a:t>
            </a:r>
            <a:endParaRPr lang="en-GB" sz="800" dirty="0"/>
          </a:p>
        </p:txBody>
      </p:sp>
      <p:sp>
        <p:nvSpPr>
          <p:cNvPr id="8" name="Rectângulo arredondado 8">
            <a:extLst>
              <a:ext uri="{FF2B5EF4-FFF2-40B4-BE49-F238E27FC236}">
                <a16:creationId xmlns:a16="http://schemas.microsoft.com/office/drawing/2014/main" id="{471C3311-C257-476D-8CEE-0792611A29E4}"/>
              </a:ext>
            </a:extLst>
          </p:cNvPr>
          <p:cNvSpPr/>
          <p:nvPr/>
        </p:nvSpPr>
        <p:spPr>
          <a:xfrm>
            <a:off x="0" y="3332485"/>
            <a:ext cx="9180512" cy="602218"/>
          </a:xfrm>
          <a:prstGeom prst="roundRect">
            <a:avLst>
              <a:gd name="adj" fmla="val 1505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ea typeface="+mj-ea"/>
                <a:cs typeface="Arial" panose="020B0604020202020204" pitchFamily="34" charset="0"/>
              </a:rPr>
              <a:t>Zimbabwe: Disaggregation</a:t>
            </a:r>
            <a:r>
              <a:rPr lang="en-US" sz="1050" b="1" dirty="0">
                <a:solidFill>
                  <a:schemeClr val="tx1"/>
                </a:solidFill>
              </a:rPr>
              <a:t> </a:t>
            </a:r>
            <a:r>
              <a:rPr lang="en-US" sz="2400" b="1" dirty="0">
                <a:solidFill>
                  <a:schemeClr val="bg1"/>
                </a:solidFill>
                <a:latin typeface="+mn-ea"/>
                <a:ea typeface="+mj-ea"/>
                <a:cs typeface="Arial" panose="020B0604020202020204" pitchFamily="34" charset="0"/>
              </a:rPr>
              <a:t>of COVID-19 cases by  gender</a:t>
            </a:r>
          </a:p>
        </p:txBody>
      </p:sp>
      <p:graphicFrame>
        <p:nvGraphicFramePr>
          <p:cNvPr id="9" name="Chart 8">
            <a:extLst>
              <a:ext uri="{FF2B5EF4-FFF2-40B4-BE49-F238E27FC236}">
                <a16:creationId xmlns:a16="http://schemas.microsoft.com/office/drawing/2014/main" id="{ABD248CF-AC01-45F5-BDF5-9B61DCD242FC}"/>
              </a:ext>
            </a:extLst>
          </p:cNvPr>
          <p:cNvGraphicFramePr/>
          <p:nvPr>
            <p:extLst>
              <p:ext uri="{D42A27DB-BD31-4B8C-83A1-F6EECF244321}">
                <p14:modId xmlns:p14="http://schemas.microsoft.com/office/powerpoint/2010/main" val="2710255080"/>
              </p:ext>
            </p:extLst>
          </p:nvPr>
        </p:nvGraphicFramePr>
        <p:xfrm>
          <a:off x="126470" y="710783"/>
          <a:ext cx="3275856" cy="20216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02612830-4B21-46E9-9F39-92C5DB3FE650}"/>
              </a:ext>
            </a:extLst>
          </p:cNvPr>
          <p:cNvGraphicFramePr/>
          <p:nvPr>
            <p:extLst>
              <p:ext uri="{D42A27DB-BD31-4B8C-83A1-F6EECF244321}">
                <p14:modId xmlns:p14="http://schemas.microsoft.com/office/powerpoint/2010/main" val="958960125"/>
              </p:ext>
            </p:extLst>
          </p:nvPr>
        </p:nvGraphicFramePr>
        <p:xfrm>
          <a:off x="3707904" y="539227"/>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F46FEE42-8E2F-48D6-9E78-E6F82BB8EC14}"/>
              </a:ext>
            </a:extLst>
          </p:cNvPr>
          <p:cNvGraphicFramePr/>
          <p:nvPr>
            <p:extLst>
              <p:ext uri="{D42A27DB-BD31-4B8C-83A1-F6EECF244321}">
                <p14:modId xmlns:p14="http://schemas.microsoft.com/office/powerpoint/2010/main" val="1386402835"/>
              </p:ext>
            </p:extLst>
          </p:nvPr>
        </p:nvGraphicFramePr>
        <p:xfrm>
          <a:off x="2411760" y="3849038"/>
          <a:ext cx="3456384" cy="2460282"/>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2">
            <a:extLst>
              <a:ext uri="{FF2B5EF4-FFF2-40B4-BE49-F238E27FC236}">
                <a16:creationId xmlns:a16="http://schemas.microsoft.com/office/drawing/2014/main" id="{44C77375-FB69-4751-9FE5-0EAA8A0B8270}"/>
              </a:ext>
            </a:extLst>
          </p:cNvPr>
          <p:cNvSpPr txBox="1"/>
          <p:nvPr/>
        </p:nvSpPr>
        <p:spPr>
          <a:xfrm>
            <a:off x="-15213" y="3116461"/>
            <a:ext cx="8676963" cy="215444"/>
          </a:xfrm>
          <a:prstGeom prst="rect">
            <a:avLst/>
          </a:prstGeom>
          <a:noFill/>
        </p:spPr>
        <p:txBody>
          <a:bodyPr wrap="square" rtlCol="0">
            <a:spAutoFit/>
          </a:bodyPr>
          <a:lstStyle/>
          <a:p>
            <a:r>
              <a:rPr lang="en-US" sz="800" b="1" i="1" dirty="0"/>
              <a:t>Source</a:t>
            </a:r>
            <a:r>
              <a:rPr lang="en-US" sz="800" b="1" dirty="0"/>
              <a:t>:</a:t>
            </a:r>
            <a:r>
              <a:rPr lang="en-US" sz="800" dirty="0"/>
              <a:t>  Ministry of Health 							</a:t>
            </a:r>
            <a:r>
              <a:rPr lang="en-US" sz="800" b="1" dirty="0"/>
              <a:t>Date:</a:t>
            </a:r>
            <a:r>
              <a:rPr lang="en-US" sz="800" dirty="0"/>
              <a:t> 27/05/2020 </a:t>
            </a:r>
            <a:endParaRPr lang="en-GB" sz="800" dirty="0"/>
          </a:p>
        </p:txBody>
      </p:sp>
    </p:spTree>
    <p:extLst>
      <p:ext uri="{BB962C8B-B14F-4D97-AF65-F5344CB8AC3E}">
        <p14:creationId xmlns:p14="http://schemas.microsoft.com/office/powerpoint/2010/main" val="435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0" y="105203"/>
            <a:ext cx="9144000" cy="54483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lgn="ctr"/>
            <a:r>
              <a:rPr lang="en-US" altLang="en-US" sz="2000" b="1" dirty="0">
                <a:solidFill>
                  <a:srgbClr val="FFFFFF"/>
                </a:solidFill>
                <a:latin typeface="+mn-ea"/>
                <a:sym typeface="Lato" pitchFamily="34" charset="0"/>
              </a:rPr>
              <a:t>COVID-19: National </a:t>
            </a:r>
            <a:r>
              <a:rPr lang="en-GB" sz="2000" b="1" dirty="0">
                <a:solidFill>
                  <a:srgbClr val="FFFFFF"/>
                </a:solidFill>
                <a:latin typeface="+mn-ea"/>
              </a:rPr>
              <a:t>Responses and Strategies</a:t>
            </a:r>
          </a:p>
        </p:txBody>
      </p:sp>
      <p:graphicFrame>
        <p:nvGraphicFramePr>
          <p:cNvPr id="3" name="Table 2">
            <a:extLst>
              <a:ext uri="{FF2B5EF4-FFF2-40B4-BE49-F238E27FC236}">
                <a16:creationId xmlns:a16="http://schemas.microsoft.com/office/drawing/2014/main" id="{8863C31B-EA66-4BA0-A784-164FBA1A7FF9}"/>
              </a:ext>
            </a:extLst>
          </p:cNvPr>
          <p:cNvGraphicFramePr>
            <a:graphicFrameLocks noGrp="1"/>
          </p:cNvGraphicFramePr>
          <p:nvPr>
            <p:extLst>
              <p:ext uri="{D42A27DB-BD31-4B8C-83A1-F6EECF244321}">
                <p14:modId xmlns:p14="http://schemas.microsoft.com/office/powerpoint/2010/main" val="1233647162"/>
              </p:ext>
            </p:extLst>
          </p:nvPr>
        </p:nvGraphicFramePr>
        <p:xfrm>
          <a:off x="21467" y="656394"/>
          <a:ext cx="9144001" cy="5184583"/>
        </p:xfrm>
        <a:graphic>
          <a:graphicData uri="http://schemas.openxmlformats.org/drawingml/2006/table">
            <a:tbl>
              <a:tblPr firstRow="1" firstCol="1" bandRow="1">
                <a:tableStyleId>{5C22544A-7EE6-4342-B048-85BDC9FD1C3A}</a:tableStyleId>
              </a:tblPr>
              <a:tblGrid>
                <a:gridCol w="1749047">
                  <a:extLst>
                    <a:ext uri="{9D8B030D-6E8A-4147-A177-3AD203B41FA5}">
                      <a16:colId xmlns:a16="http://schemas.microsoft.com/office/drawing/2014/main" val="655210770"/>
                    </a:ext>
                  </a:extLst>
                </a:gridCol>
                <a:gridCol w="1217310">
                  <a:extLst>
                    <a:ext uri="{9D8B030D-6E8A-4147-A177-3AD203B41FA5}">
                      <a16:colId xmlns:a16="http://schemas.microsoft.com/office/drawing/2014/main" val="1655456751"/>
                    </a:ext>
                  </a:extLst>
                </a:gridCol>
                <a:gridCol w="925638">
                  <a:extLst>
                    <a:ext uri="{9D8B030D-6E8A-4147-A177-3AD203B41FA5}">
                      <a16:colId xmlns:a16="http://schemas.microsoft.com/office/drawing/2014/main" val="3968253673"/>
                    </a:ext>
                  </a:extLst>
                </a:gridCol>
                <a:gridCol w="948279">
                  <a:extLst>
                    <a:ext uri="{9D8B030D-6E8A-4147-A177-3AD203B41FA5}">
                      <a16:colId xmlns:a16="http://schemas.microsoft.com/office/drawing/2014/main" val="2069991910"/>
                    </a:ext>
                  </a:extLst>
                </a:gridCol>
                <a:gridCol w="948279">
                  <a:extLst>
                    <a:ext uri="{9D8B030D-6E8A-4147-A177-3AD203B41FA5}">
                      <a16:colId xmlns:a16="http://schemas.microsoft.com/office/drawing/2014/main" val="1236185383"/>
                    </a:ext>
                  </a:extLst>
                </a:gridCol>
                <a:gridCol w="875334">
                  <a:extLst>
                    <a:ext uri="{9D8B030D-6E8A-4147-A177-3AD203B41FA5}">
                      <a16:colId xmlns:a16="http://schemas.microsoft.com/office/drawing/2014/main" val="1210726397"/>
                    </a:ext>
                  </a:extLst>
                </a:gridCol>
                <a:gridCol w="1240057">
                  <a:extLst>
                    <a:ext uri="{9D8B030D-6E8A-4147-A177-3AD203B41FA5}">
                      <a16:colId xmlns:a16="http://schemas.microsoft.com/office/drawing/2014/main" val="1360502884"/>
                    </a:ext>
                  </a:extLst>
                </a:gridCol>
                <a:gridCol w="1240057">
                  <a:extLst>
                    <a:ext uri="{9D8B030D-6E8A-4147-A177-3AD203B41FA5}">
                      <a16:colId xmlns:a16="http://schemas.microsoft.com/office/drawing/2014/main" val="1115612100"/>
                    </a:ext>
                  </a:extLst>
                </a:gridCol>
              </a:tblGrid>
              <a:tr h="345639">
                <a:tc>
                  <a:txBody>
                    <a:bodyPr/>
                    <a:lstStyle/>
                    <a:p>
                      <a:pPr marL="0" marR="0" algn="ctr">
                        <a:lnSpc>
                          <a:spcPct val="107000"/>
                        </a:lnSpc>
                        <a:spcBef>
                          <a:spcPts val="0"/>
                        </a:spcBef>
                        <a:spcAft>
                          <a:spcPts val="0"/>
                        </a:spcAft>
                      </a:pPr>
                      <a:r>
                        <a:rPr lang="en-GB" sz="1600" dirty="0">
                          <a:effectLst/>
                        </a:rPr>
                        <a:t>Country</a:t>
                      </a:r>
                      <a:endParaRPr lang="en-US" sz="16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gridSpan="7">
                  <a:txBody>
                    <a:bodyPr/>
                    <a:lstStyle/>
                    <a:p>
                      <a:pPr marL="0" marR="0" algn="ctr">
                        <a:lnSpc>
                          <a:spcPct val="107000"/>
                        </a:lnSpc>
                        <a:spcBef>
                          <a:spcPts val="0"/>
                        </a:spcBef>
                        <a:spcAft>
                          <a:spcPts val="0"/>
                        </a:spcAft>
                      </a:pPr>
                      <a:r>
                        <a:rPr lang="en-GB" sz="1600" dirty="0">
                          <a:effectLst/>
                        </a:rPr>
                        <a:t>National Response Strategies/Actions</a:t>
                      </a:r>
                      <a:endParaRPr lang="en-US" sz="16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81304654"/>
                  </a:ext>
                </a:extLst>
              </a:tr>
              <a:tr h="1036915">
                <a:tc>
                  <a:txBody>
                    <a:bodyPr/>
                    <a:lstStyle/>
                    <a:p>
                      <a:pPr marL="0" marR="0">
                        <a:lnSpc>
                          <a:spcPct val="107000"/>
                        </a:lnSpc>
                        <a:spcBef>
                          <a:spcPts val="0"/>
                        </a:spcBef>
                        <a:spcAft>
                          <a:spcPts val="0"/>
                        </a:spcAft>
                      </a:pPr>
                      <a:r>
                        <a:rPr lang="en-GB" sz="1600" dirty="0">
                          <a:effectLst/>
                        </a:rPr>
                        <a:t> </a:t>
                      </a:r>
                      <a:endParaRPr lang="en-US" sz="16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Travel Restrictions</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Fiscal Stimulus</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Monetary Stimulus</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Lockdown</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Mass Testing</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400" b="0" dirty="0">
                          <a:effectLst/>
                          <a:latin typeface="Arial" panose="020B0604020202020204" pitchFamily="34" charset="0"/>
                          <a:ea typeface="DengXian" panose="02010600030101010101" pitchFamily="2" charset="-122"/>
                          <a:cs typeface="Arial" panose="020B0604020202020204" pitchFamily="34" charset="0"/>
                        </a:rPr>
                        <a:t>Quarantine</a:t>
                      </a:r>
                    </a:p>
                  </a:txBody>
                  <a:tcPr marL="68580" marR="68580" marT="0" marB="0"/>
                </a:tc>
                <a:tc>
                  <a:txBody>
                    <a:bodyPr/>
                    <a:lstStyle/>
                    <a:p>
                      <a:pPr marL="0" marR="0">
                        <a:lnSpc>
                          <a:spcPct val="107000"/>
                        </a:lnSpc>
                        <a:spcBef>
                          <a:spcPts val="0"/>
                        </a:spcBef>
                        <a:spcAft>
                          <a:spcPts val="0"/>
                        </a:spcAft>
                      </a:pPr>
                      <a:r>
                        <a:rPr lang="en-GB" sz="1400" b="0" dirty="0">
                          <a:effectLst/>
                          <a:latin typeface="Arial" panose="020B0604020202020204" pitchFamily="34" charset="0"/>
                          <a:cs typeface="Arial" panose="020B0604020202020204" pitchFamily="34" charset="0"/>
                        </a:rPr>
                        <a:t>Easing of Lockdown</a:t>
                      </a:r>
                      <a:endParaRPr lang="en-US" sz="1400" b="0" dirty="0">
                        <a:effectLst/>
                        <a:latin typeface="Arial" panose="020B0604020202020204" pitchFamily="34" charset="0"/>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902337937"/>
                  </a:ext>
                </a:extLst>
              </a:tr>
              <a:tr h="345639">
                <a:tc>
                  <a:txBody>
                    <a:bodyPr/>
                    <a:lstStyle/>
                    <a:p>
                      <a:pPr marL="0" marR="0">
                        <a:lnSpc>
                          <a:spcPct val="107000"/>
                        </a:lnSpc>
                        <a:spcBef>
                          <a:spcPts val="0"/>
                        </a:spcBef>
                        <a:spcAft>
                          <a:spcPts val="0"/>
                        </a:spcAft>
                      </a:pPr>
                      <a:r>
                        <a:rPr lang="en-GB" sz="1400" dirty="0">
                          <a:effectLst/>
                          <a:latin typeface="+mn-lt"/>
                        </a:rPr>
                        <a:t>Angola</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GB" sz="1400" dirty="0">
                          <a:effectLst/>
                          <a:latin typeface="+mn-lt"/>
                        </a:rPr>
                        <a:t>× </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ea typeface="DengXian" panose="02010600030101010101" pitchFamily="2" charset="-122"/>
                          <a:cs typeface="+mn-cs"/>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latin typeface="+mn-lt"/>
                          <a:ea typeface="DengXian" panose="02010600030101010101" pitchFamily="2" charset="-122"/>
                          <a:cs typeface="Arial" panose="020B0604020202020204" pitchFamily="34" charset="0"/>
                        </a:rPr>
                        <a:t>x</a:t>
                      </a: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568736674"/>
                  </a:ext>
                </a:extLst>
              </a:tr>
              <a:tr h="345639">
                <a:tc>
                  <a:txBody>
                    <a:bodyPr/>
                    <a:lstStyle/>
                    <a:p>
                      <a:pPr marL="0" marR="0">
                        <a:lnSpc>
                          <a:spcPct val="107000"/>
                        </a:lnSpc>
                        <a:spcBef>
                          <a:spcPts val="0"/>
                        </a:spcBef>
                        <a:spcAft>
                          <a:spcPts val="0"/>
                        </a:spcAft>
                      </a:pPr>
                      <a:r>
                        <a:rPr lang="en-GB" sz="1400" dirty="0">
                          <a:effectLst/>
                          <a:latin typeface="+mn-lt"/>
                        </a:rPr>
                        <a:t>Botswana</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ea typeface="DengXian" panose="02010600030101010101" pitchFamily="2" charset="-122"/>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938056274"/>
                  </a:ext>
                </a:extLst>
              </a:tr>
              <a:tr h="345639">
                <a:tc>
                  <a:txBody>
                    <a:bodyPr/>
                    <a:lstStyle/>
                    <a:p>
                      <a:pPr marL="0" marR="0">
                        <a:lnSpc>
                          <a:spcPct val="107000"/>
                        </a:lnSpc>
                        <a:spcBef>
                          <a:spcPts val="0"/>
                        </a:spcBef>
                        <a:spcAft>
                          <a:spcPts val="0"/>
                        </a:spcAft>
                      </a:pPr>
                      <a:r>
                        <a:rPr lang="en-GB" sz="1400" dirty="0">
                          <a:effectLst/>
                          <a:latin typeface="+mn-lt"/>
                        </a:rPr>
                        <a:t>Eswatini</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098174668"/>
                  </a:ext>
                </a:extLst>
              </a:tr>
              <a:tr h="345639">
                <a:tc>
                  <a:txBody>
                    <a:bodyPr/>
                    <a:lstStyle/>
                    <a:p>
                      <a:pPr marL="0" marR="0">
                        <a:lnSpc>
                          <a:spcPct val="107000"/>
                        </a:lnSpc>
                        <a:spcBef>
                          <a:spcPts val="0"/>
                        </a:spcBef>
                        <a:spcAft>
                          <a:spcPts val="0"/>
                        </a:spcAft>
                      </a:pPr>
                      <a:r>
                        <a:rPr lang="en-GB" sz="1400" dirty="0">
                          <a:effectLst/>
                          <a:latin typeface="+mn-lt"/>
                        </a:rPr>
                        <a:t>Lesotho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916551792"/>
                  </a:ext>
                </a:extLst>
              </a:tr>
              <a:tr h="345639">
                <a:tc>
                  <a:txBody>
                    <a:bodyPr/>
                    <a:lstStyle/>
                    <a:p>
                      <a:pPr marL="0" marR="0">
                        <a:lnSpc>
                          <a:spcPct val="107000"/>
                        </a:lnSpc>
                        <a:spcBef>
                          <a:spcPts val="0"/>
                        </a:spcBef>
                        <a:spcAft>
                          <a:spcPts val="0"/>
                        </a:spcAft>
                      </a:pPr>
                      <a:r>
                        <a:rPr lang="en-GB" sz="1400" dirty="0">
                          <a:effectLst/>
                          <a:latin typeface="+mn-lt"/>
                        </a:rPr>
                        <a:t>Malawi</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NA</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163145494"/>
                  </a:ext>
                </a:extLst>
              </a:tr>
              <a:tr h="345639">
                <a:tc>
                  <a:txBody>
                    <a:bodyPr/>
                    <a:lstStyle/>
                    <a:p>
                      <a:pPr marL="0" marR="0">
                        <a:lnSpc>
                          <a:spcPct val="107000"/>
                        </a:lnSpc>
                        <a:spcBef>
                          <a:spcPts val="0"/>
                        </a:spcBef>
                        <a:spcAft>
                          <a:spcPts val="0"/>
                        </a:spcAft>
                      </a:pPr>
                      <a:r>
                        <a:rPr lang="en-GB" sz="1400" dirty="0">
                          <a:effectLst/>
                          <a:latin typeface="+mn-lt"/>
                        </a:rPr>
                        <a:t>Mauritius</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54509098"/>
                  </a:ext>
                </a:extLst>
              </a:tr>
              <a:tr h="345639">
                <a:tc>
                  <a:txBody>
                    <a:bodyPr/>
                    <a:lstStyle/>
                    <a:p>
                      <a:pPr marL="0" marR="0">
                        <a:lnSpc>
                          <a:spcPct val="107000"/>
                        </a:lnSpc>
                        <a:spcBef>
                          <a:spcPts val="0"/>
                        </a:spcBef>
                        <a:spcAft>
                          <a:spcPts val="0"/>
                        </a:spcAft>
                      </a:pPr>
                      <a:r>
                        <a:rPr lang="en-GB" sz="1400" dirty="0">
                          <a:effectLst/>
                          <a:latin typeface="+mn-lt"/>
                        </a:rPr>
                        <a:t>Mozambique</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effectLst/>
                          <a:latin typeface="+mn-lt"/>
                          <a:ea typeface="DengXian" panose="02010600030101010101" pitchFamily="2" charset="-122"/>
                          <a:cs typeface="Arial" panose="020B0604020202020204" pitchFamily="34" charset="0"/>
                        </a:rPr>
                        <a:t>no</a:t>
                      </a: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580786424"/>
                  </a:ext>
                </a:extLst>
              </a:tr>
              <a:tr h="345639">
                <a:tc>
                  <a:txBody>
                    <a:bodyPr/>
                    <a:lstStyle/>
                    <a:p>
                      <a:pPr marL="0" marR="0">
                        <a:lnSpc>
                          <a:spcPct val="107000"/>
                        </a:lnSpc>
                        <a:spcBef>
                          <a:spcPts val="0"/>
                        </a:spcBef>
                        <a:spcAft>
                          <a:spcPts val="0"/>
                        </a:spcAft>
                      </a:pPr>
                      <a:r>
                        <a:rPr lang="en-GB" sz="1400" dirty="0">
                          <a:effectLst/>
                          <a:latin typeface="+mn-lt"/>
                        </a:rPr>
                        <a:t>Namibia</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773302155"/>
                  </a:ext>
                </a:extLst>
              </a:tr>
              <a:tr h="345639">
                <a:tc>
                  <a:txBody>
                    <a:bodyPr/>
                    <a:lstStyle/>
                    <a:p>
                      <a:pPr marL="0" marR="0">
                        <a:lnSpc>
                          <a:spcPct val="107000"/>
                        </a:lnSpc>
                        <a:spcBef>
                          <a:spcPts val="0"/>
                        </a:spcBef>
                        <a:spcAft>
                          <a:spcPts val="0"/>
                        </a:spcAft>
                      </a:pPr>
                      <a:r>
                        <a:rPr lang="en-GB" sz="1400" dirty="0">
                          <a:effectLst/>
                          <a:latin typeface="+mn-lt"/>
                        </a:rPr>
                        <a:t>South Africa</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ea typeface="DengXian" panose="02010600030101010101" pitchFamily="2" charset="-122"/>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595543392"/>
                  </a:ext>
                </a:extLst>
              </a:tr>
              <a:tr h="345639">
                <a:tc>
                  <a:txBody>
                    <a:bodyPr/>
                    <a:lstStyle/>
                    <a:p>
                      <a:pPr marL="0" marR="0">
                        <a:lnSpc>
                          <a:spcPct val="107000"/>
                        </a:lnSpc>
                        <a:spcBef>
                          <a:spcPts val="0"/>
                        </a:spcBef>
                        <a:spcAft>
                          <a:spcPts val="0"/>
                        </a:spcAft>
                      </a:pPr>
                      <a:r>
                        <a:rPr lang="en-GB" sz="1400" dirty="0">
                          <a:effectLst/>
                          <a:latin typeface="+mn-lt"/>
                        </a:rPr>
                        <a:t>Zambia</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DengXian" panose="02010600030101010101" pitchFamily="2" charset="-122"/>
                          <a:cs typeface="Arial" panose="020B0604020202020204" pitchFamily="34" charset="0"/>
                        </a:rPr>
                        <a:t>x</a:t>
                      </a:r>
                      <a:endPar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355334082"/>
                  </a:ext>
                </a:extLst>
              </a:tr>
              <a:tr h="345639">
                <a:tc>
                  <a:txBody>
                    <a:bodyPr/>
                    <a:lstStyle/>
                    <a:p>
                      <a:pPr marL="0" marR="0">
                        <a:lnSpc>
                          <a:spcPct val="107000"/>
                        </a:lnSpc>
                        <a:spcBef>
                          <a:spcPts val="0"/>
                        </a:spcBef>
                        <a:spcAft>
                          <a:spcPts val="0"/>
                        </a:spcAft>
                      </a:pPr>
                      <a:r>
                        <a:rPr lang="en-GB" sz="1400" dirty="0">
                          <a:effectLst/>
                          <a:latin typeface="+mn-lt"/>
                        </a:rPr>
                        <a:t>Zimbabwe</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no</a:t>
                      </a:r>
                      <a:endParaRPr lang="en-US" sz="1400" dirty="0">
                        <a:effectLst/>
                        <a:latin typeface="+mn-lt"/>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a:ea typeface="DengXian" panose="02010600030101010101" pitchFamily="2" charset="-122"/>
                          <a:cs typeface="Arial" panose="020B0604020202020204" pitchFamily="34" charset="0"/>
                        </a:rPr>
                        <a:t>x</a:t>
                      </a:r>
                    </a:p>
                  </a:txBody>
                  <a:tcPr marL="68580" marR="68580" marT="0" marB="0"/>
                </a:tc>
                <a:tc>
                  <a:txBody>
                    <a:bodyPr/>
                    <a:lstStyle/>
                    <a:p>
                      <a:pPr marL="0" marR="0" algn="ctr">
                        <a:lnSpc>
                          <a:spcPct val="107000"/>
                        </a:lnSpc>
                        <a:spcBef>
                          <a:spcPts val="0"/>
                        </a:spcBef>
                        <a:spcAft>
                          <a:spcPts val="0"/>
                        </a:spcAft>
                      </a:pPr>
                      <a:r>
                        <a:rPr kumimoji="0" lang="en-GB" sz="1400" b="0" i="0" u="none" strike="noStrike" kern="1200" cap="none" spc="0" normalizeH="0" baseline="0" noProof="0" dirty="0">
                          <a:ln>
                            <a:noFill/>
                          </a:ln>
                          <a:solidFill>
                            <a:srgbClr val="000000"/>
                          </a:solidFill>
                          <a:effectLst/>
                          <a:uLnTx/>
                          <a:uFillTx/>
                          <a:latin typeface="+mn-lt"/>
                          <a:cs typeface="Calibri"/>
                        </a:rPr>
                        <a:t>x</a:t>
                      </a:r>
                      <a:endParaRPr lang="en-US" sz="1400" dirty="0">
                        <a:effectLst/>
                        <a:latin typeface="+mn-lt"/>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526452496"/>
                  </a:ext>
                </a:extLst>
              </a:tr>
            </a:tbl>
          </a:graphicData>
        </a:graphic>
      </p:graphicFrame>
      <p:sp>
        <p:nvSpPr>
          <p:cNvPr id="4" name="Rounded Rectangle 8">
            <a:extLst>
              <a:ext uri="{FF2B5EF4-FFF2-40B4-BE49-F238E27FC236}">
                <a16:creationId xmlns:a16="http://schemas.microsoft.com/office/drawing/2014/main" id="{56D97702-F6B3-438A-BB5B-8ABB05B96AAA}"/>
              </a:ext>
            </a:extLst>
          </p:cNvPr>
          <p:cNvSpPr/>
          <p:nvPr/>
        </p:nvSpPr>
        <p:spPr bwMode="auto">
          <a:xfrm>
            <a:off x="0" y="5948435"/>
            <a:ext cx="1763688" cy="583537"/>
          </a:xfrm>
          <a:prstGeom prst="roundRect">
            <a:avLst>
              <a:gd name="adj" fmla="val 0"/>
            </a:avLst>
          </a:prstGeom>
          <a:solidFill>
            <a:schemeClr val="accent2">
              <a:lumMod val="20000"/>
              <a:lumOff val="80000"/>
            </a:schemeClr>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45720" tIns="45720" rIns="45720" bIns="45720" numCol="1" rtlCol="0" anchor="ctr" anchorCtr="0" compatLnSpc="1">
            <a:prstTxWarp prst="textNoShape">
              <a:avLst/>
            </a:prstTxWarp>
            <a:noAutofit/>
          </a:bodyPr>
          <a:lstStyle/>
          <a:p>
            <a:pPr marL="0" marR="0" indent="0" algn="ctr" defTabSz="914400" rtl="0" eaLnBrk="1" fontAlgn="base" latinLnBrk="0" hangingPunct="0">
              <a:lnSpc>
                <a:spcPct val="100000"/>
              </a:lnSpc>
              <a:spcBef>
                <a:spcPct val="0"/>
              </a:spcBef>
              <a:spcAft>
                <a:spcPct val="0"/>
              </a:spcAft>
              <a:buClrTx/>
              <a:buSzTx/>
              <a:buFontTx/>
              <a:buNone/>
            </a:pPr>
            <a:r>
              <a:rPr kumimoji="0" lang="en-US" sz="1200" i="0" u="none" strike="noStrike" cap="none" normalizeH="0" baseline="0" dirty="0">
                <a:ln>
                  <a:noFill/>
                </a:ln>
                <a:solidFill>
                  <a:srgbClr val="000000"/>
                </a:solidFill>
                <a:effectLst/>
                <a:latin typeface="+mn-ea"/>
                <a:cs typeface="Times New Roman" panose="02020603050405020304" pitchFamily="18" charset="0"/>
                <a:sym typeface="Calibri" pitchFamily="34" charset="0"/>
              </a:rPr>
              <a:t>Key: X = affirmation/yes</a:t>
            </a:r>
            <a:endParaRPr kumimoji="0" lang="en-GB" sz="1200" i="0" u="none" strike="noStrike" cap="none" normalizeH="0" baseline="0" dirty="0">
              <a:ln>
                <a:noFill/>
              </a:ln>
              <a:solidFill>
                <a:srgbClr val="000000"/>
              </a:solidFill>
              <a:effectLst/>
              <a:latin typeface="+mn-ea"/>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3337658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Rectângulo arredondado 8"/>
          <p:cNvSpPr/>
          <p:nvPr/>
        </p:nvSpPr>
        <p:spPr>
          <a:xfrm>
            <a:off x="0" y="10572"/>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gn="ctr">
              <a:defRPr sz="1600" b="1" i="0" u="none" strike="noStrike" kern="1200" cap="none" spc="0" normalizeH="0" baseline="0">
                <a:solidFill>
                  <a:sysClr val="windowText" lastClr="000000">
                    <a:lumMod val="50000"/>
                    <a:lumOff val="50000"/>
                  </a:sysClr>
                </a:solidFill>
                <a:latin typeface="+mj-lt"/>
                <a:ea typeface="+mj-ea"/>
                <a:cs typeface="+mj-cs"/>
              </a:defRPr>
            </a:pPr>
            <a:r>
              <a:rPr lang="en-US" sz="2400" b="1" dirty="0">
                <a:solidFill>
                  <a:schemeClr val="bg1"/>
                </a:solidFill>
                <a:latin typeface="+mn-ea"/>
              </a:rPr>
              <a:t>COVID-19 Socio-economic Impacts in Southern Africa</a:t>
            </a:r>
          </a:p>
        </p:txBody>
      </p:sp>
      <p:sp>
        <p:nvSpPr>
          <p:cNvPr id="3" name="Rectangle 2">
            <a:extLst>
              <a:ext uri="{FF2B5EF4-FFF2-40B4-BE49-F238E27FC236}">
                <a16:creationId xmlns:a16="http://schemas.microsoft.com/office/drawing/2014/main" id="{274E87D4-9DD4-41C8-BE8D-7BB0D265C11F}"/>
              </a:ext>
            </a:extLst>
          </p:cNvPr>
          <p:cNvSpPr/>
          <p:nvPr/>
        </p:nvSpPr>
        <p:spPr>
          <a:xfrm>
            <a:off x="0" y="589454"/>
            <a:ext cx="9144000" cy="6340197"/>
          </a:xfrm>
          <a:prstGeom prst="rect">
            <a:avLst/>
          </a:prstGeom>
        </p:spPr>
        <p:txBody>
          <a:bodyPr wrap="square">
            <a:spAutoFit/>
          </a:bodyPr>
          <a:lstStyle/>
          <a:p>
            <a:pPr algn="just"/>
            <a:r>
              <a:rPr lang="en-US" sz="1400" b="1" dirty="0">
                <a:latin typeface="Arial" panose="020B0604020202020204" pitchFamily="34" charset="0"/>
                <a:cs typeface="Arial" panose="020B0604020202020204" pitchFamily="34" charset="0"/>
              </a:rPr>
              <a:t>(i) Global and regional trade (</a:t>
            </a:r>
            <a:r>
              <a:rPr lang="en-US" sz="1400" b="1" dirty="0">
                <a:latin typeface="+mn-lt"/>
                <a:cs typeface="Arial" panose="020B0604020202020204" pitchFamily="34" charset="0"/>
              </a:rPr>
              <a:t>Exports/Imports):  </a:t>
            </a:r>
            <a:r>
              <a:rPr lang="en-US" sz="1400" dirty="0">
                <a:latin typeface="+mn-lt"/>
                <a:cs typeface="Arial" panose="020B0604020202020204" pitchFamily="34" charset="0"/>
              </a:rPr>
              <a:t>Main trading partners are the EU and China - slower growth in these regions has reduced demand for many Southern Africa's export and import products. </a:t>
            </a:r>
          </a:p>
          <a:p>
            <a:pPr algn="just"/>
            <a:endParaRPr lang="en-US" sz="1400" b="1" dirty="0">
              <a:latin typeface="+mn-lt"/>
              <a:cs typeface="Arial" panose="020B0604020202020204" pitchFamily="34" charset="0"/>
            </a:endParaRPr>
          </a:p>
          <a:p>
            <a:pPr algn="just"/>
            <a:r>
              <a:rPr lang="en-US" sz="1400" b="1" dirty="0">
                <a:latin typeface="+mn-lt"/>
                <a:cs typeface="Arial" panose="020B0604020202020204" pitchFamily="34" charset="0"/>
              </a:rPr>
              <a:t>(ii) Commodity dependence</a:t>
            </a:r>
            <a:r>
              <a:rPr lang="en-US" sz="1400" dirty="0">
                <a:latin typeface="+mn-lt"/>
                <a:cs typeface="Arial" panose="020B0604020202020204" pitchFamily="34" charset="0"/>
              </a:rPr>
              <a:t>: As an exporter of diverse commodity products including </a:t>
            </a:r>
            <a:r>
              <a:rPr lang="en-US" sz="1400" dirty="0">
                <a:latin typeface="+mn-lt"/>
                <a:ea typeface="+mn-lt"/>
                <a:cs typeface="Arial" panose="020B0604020202020204" pitchFamily="34" charset="0"/>
              </a:rPr>
              <a:t>iron ore, aluminum, chrome, manganese, copper, gold, diamond, palladium, platinum, coal and oil depressed prices will undermine growth prospects, albeit differently – e.g. while the decline in oil will benefit most countries (66% decline during first quarter), it will hurt Angola (with 92.4% of export earnings from oil in 2018 and China is Angola's largest oil importer); for South Africa, China is a key market for chrome, iron-ore, manganese and metallurgical coal. Overall, as the global demand declines</a:t>
            </a:r>
            <a:r>
              <a:rPr lang="en-US" sz="1400" dirty="0">
                <a:latin typeface="+mn-lt"/>
                <a:cs typeface="Arial" panose="020B0604020202020204" pitchFamily="34" charset="0"/>
              </a:rPr>
              <a:t>, less diversified economies suffer (e.g. Botswana mining sector will contract by an estimated 33.6%).</a:t>
            </a:r>
          </a:p>
          <a:p>
            <a:pPr algn="just"/>
            <a:endParaRPr lang="en-US" sz="1400" dirty="0">
              <a:latin typeface="+mn-lt"/>
              <a:cs typeface="Arial" panose="020B0604020202020204" pitchFamily="34" charset="0"/>
            </a:endParaRPr>
          </a:p>
          <a:p>
            <a:pPr algn="just"/>
            <a:r>
              <a:rPr lang="en-US" sz="1400" b="1" dirty="0">
                <a:latin typeface="+mn-lt"/>
                <a:cs typeface="Arial" panose="020B0604020202020204" pitchFamily="34" charset="0"/>
              </a:rPr>
              <a:t>(iii) Tourism:</a:t>
            </a:r>
            <a:r>
              <a:rPr lang="en-US" sz="1400" dirty="0">
                <a:latin typeface="+mn-lt"/>
                <a:cs typeface="Arial" panose="020B0604020202020204" pitchFamily="34" charset="0"/>
              </a:rPr>
              <a:t> Tourism is a major sector in Seychelles, Mauritius, South Africa</a:t>
            </a:r>
            <a:r>
              <a:rPr lang="en-US" sz="1400" dirty="0">
                <a:latin typeface="+mn-lt"/>
                <a:ea typeface="+mn-lt"/>
                <a:cs typeface="Arial" panose="020B0604020202020204" pitchFamily="34" charset="0"/>
              </a:rPr>
              <a:t>, Zambia and Zimbabwe and sharp drops in tourist arrivals have been recorded already, tourism accounts for 8% of regional GDP</a:t>
            </a:r>
          </a:p>
          <a:p>
            <a:pPr algn="just"/>
            <a:endParaRPr lang="en-US" sz="1400" dirty="0">
              <a:latin typeface="+mn-lt"/>
              <a:cs typeface="Arial" panose="020B0604020202020204" pitchFamily="34" charset="0"/>
            </a:endParaRPr>
          </a:p>
          <a:p>
            <a:pPr algn="just"/>
            <a:r>
              <a:rPr lang="en-US" sz="1400" b="1" dirty="0">
                <a:latin typeface="+mn-lt"/>
                <a:cs typeface="Arial" panose="020B0604020202020204" pitchFamily="34" charset="0"/>
              </a:rPr>
              <a:t>(iv) FDI Decline:</a:t>
            </a:r>
            <a:r>
              <a:rPr lang="en-US" sz="1400" dirty="0">
                <a:latin typeface="+mn-lt"/>
                <a:cs typeface="Arial" panose="020B0604020202020204" pitchFamily="34" charset="0"/>
              </a:rPr>
              <a:t> Recently Southern Africa has attracted the most FDIs in the continent, but globally UNCTAD expects these inflows to fall by 5-15% due to COVID-19. In South Africa business confidence in all key sectors (manufacturers, building contractors, retailers, wholesalers etc) has gone below 50 – i.e. negative – indicating that business conditions are deemed unsatisfactory which undermines investment attractiveness. </a:t>
            </a:r>
          </a:p>
          <a:p>
            <a:pPr algn="just"/>
            <a:endParaRPr lang="en-US" sz="1400" dirty="0">
              <a:latin typeface="+mn-lt"/>
              <a:cs typeface="Arial" panose="020B0604020202020204" pitchFamily="34" charset="0"/>
            </a:endParaRPr>
          </a:p>
          <a:p>
            <a:pPr algn="just"/>
            <a:r>
              <a:rPr lang="en-US" sz="1400" b="1" dirty="0">
                <a:latin typeface="+mn-lt"/>
                <a:cs typeface="Arial" panose="020B0604020202020204" pitchFamily="34" charset="0"/>
              </a:rPr>
              <a:t>(v) South Africa and SACU Economies</a:t>
            </a:r>
            <a:r>
              <a:rPr lang="en-US" sz="1400" dirty="0">
                <a:latin typeface="+mn-lt"/>
                <a:cs typeface="Arial" panose="020B0604020202020204" pitchFamily="34" charset="0"/>
              </a:rPr>
              <a:t>: The weakening rand drags down other SACU members’ currencies; and the rating credit agency Moody’s is expected to downgrade the country to a non-investment grade later in March 2020. The country slipped into recession in late 2019 and is estimated to contract by about 6.4% and a budget deficit of about 10% will drag the region further down – SACU countries losing R7 billion in customs revenue per month due to COVID-19. South Africa accounts for %!5 of SADC regional GDP, its contraction has grave regional implications</a:t>
            </a:r>
          </a:p>
          <a:p>
            <a:pPr algn="just"/>
            <a:endParaRPr lang="en-US" sz="1400" dirty="0">
              <a:latin typeface="+mn-lt"/>
              <a:cs typeface="Arial" panose="020B0604020202020204" pitchFamily="34" charset="0"/>
            </a:endParaRPr>
          </a:p>
          <a:p>
            <a:pPr algn="just"/>
            <a:r>
              <a:rPr lang="en-US" sz="1400" b="1" dirty="0">
                <a:latin typeface="+mn-lt"/>
                <a:cs typeface="Arial" panose="020B0604020202020204" pitchFamily="34" charset="0"/>
              </a:rPr>
              <a:t>(vi) Rising Debt:</a:t>
            </a:r>
            <a:r>
              <a:rPr lang="en-US" sz="1400" dirty="0">
                <a:latin typeface="+mn-lt"/>
                <a:cs typeface="Arial" panose="020B0604020202020204" pitchFamily="34" charset="0"/>
              </a:rPr>
              <a:t> Countercyclical policies are hampered by overall low growth (the region is growing the slowest of all African regions) and high levels of public debt. While central banks are expected to soften the pandemic blow, </a:t>
            </a:r>
            <a:r>
              <a:rPr lang="en-US" sz="1400" dirty="0">
                <a:latin typeface="+mn-lt"/>
                <a:ea typeface="+mn-lt"/>
                <a:cs typeface="Arial" panose="020B0604020202020204" pitchFamily="34" charset="0"/>
              </a:rPr>
              <a:t>monetary policy alone will be ineffective in encouraging economic activity in the face of limited fiscal policy capacity. Also, countercyclical policies have limited </a:t>
            </a:r>
            <a:r>
              <a:rPr lang="en-US" sz="1400" dirty="0">
                <a:latin typeface="+mn-lt"/>
                <a:cs typeface="Arial" panose="020B0604020202020204" pitchFamily="34" charset="0"/>
              </a:rPr>
              <a:t>ability to mitigate supply side impacts</a:t>
            </a:r>
          </a:p>
        </p:txBody>
      </p:sp>
    </p:spTree>
    <p:extLst>
      <p:ext uri="{BB962C8B-B14F-4D97-AF65-F5344CB8AC3E}">
        <p14:creationId xmlns:p14="http://schemas.microsoft.com/office/powerpoint/2010/main" val="465995023"/>
      </p:ext>
    </p:extLst>
  </p:cSld>
  <p:clrMapOvr>
    <a:masterClrMapping/>
  </p:clrMapOvr>
</p:sld>
</file>

<file path=ppt/theme/theme1.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lnDef>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8694</TotalTime>
  <Words>2173</Words>
  <Application>Microsoft Office PowerPoint</Application>
  <PresentationFormat>On-screen Show (4:3)</PresentationFormat>
  <Paragraphs>311</Paragraphs>
  <Slides>14</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DengXian</vt:lpstr>
      <vt:lpstr>Helvetica Neue</vt:lpstr>
      <vt:lpstr>Lato</vt:lpstr>
      <vt:lpstr>MS PGothic</vt:lpstr>
      <vt:lpstr>Arial</vt:lpstr>
      <vt:lpstr>Calibri</vt:lpstr>
      <vt:lpstr>Helvetica</vt:lpstr>
      <vt:lpstr>Lucida Sans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ECA SRO-SA</dc:creator>
  <cp:lastModifiedBy>Sizo Mhlanga</cp:lastModifiedBy>
  <cp:revision>328</cp:revision>
  <cp:lastPrinted>2020-05-12T05:31:18Z</cp:lastPrinted>
  <dcterms:created xsi:type="dcterms:W3CDTF">2020-03-27T10:03:02Z</dcterms:created>
  <dcterms:modified xsi:type="dcterms:W3CDTF">2020-06-19T09:51:03Z</dcterms:modified>
</cp:coreProperties>
</file>