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560" r:id="rId6"/>
    <p:sldId id="567" r:id="rId7"/>
    <p:sldId id="559" r:id="rId8"/>
    <p:sldId id="545" r:id="rId9"/>
    <p:sldId id="553" r:id="rId10"/>
    <p:sldId id="562" r:id="rId11"/>
    <p:sldId id="554" r:id="rId12"/>
    <p:sldId id="563" r:id="rId13"/>
    <p:sldId id="561" r:id="rId14"/>
    <p:sldId id="273" r:id="rId15"/>
    <p:sldId id="564" r:id="rId16"/>
    <p:sldId id="566" r:id="rId17"/>
    <p:sldId id="5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Schwank" initials="OS" lastIdx="1" clrIdx="0">
    <p:extLst>
      <p:ext uri="{19B8F6BF-5375-455C-9EA6-DF929625EA0E}">
        <p15:presenceInfo xmlns:p15="http://schemas.microsoft.com/office/powerpoint/2012/main" userId="S::schwank@un.org::bd9b24e0-93fd-46c1-b5b3-ebaefb0a5bad" providerId="AD"/>
      </p:ext>
    </p:extLst>
  </p:cmAuthor>
  <p:cmAuthor id="2" name="Sharon Spiegel" initials="SS" lastIdx="3" clrIdx="1">
    <p:extLst>
      <p:ext uri="{19B8F6BF-5375-455C-9EA6-DF929625EA0E}">
        <p15:presenceInfo xmlns:p15="http://schemas.microsoft.com/office/powerpoint/2012/main" userId="S::spiegel@un.org::06b8e6c5-77f4-474e-86d5-54e21ef7ed49" providerId="AD"/>
      </p:ext>
    </p:extLst>
  </p:cmAuthor>
  <p:cmAuthor id="3" name="Cecilia Caio" initials="CC" lastIdx="2" clrIdx="2">
    <p:extLst>
      <p:ext uri="{19B8F6BF-5375-455C-9EA6-DF929625EA0E}">
        <p15:presenceInfo xmlns:p15="http://schemas.microsoft.com/office/powerpoint/2012/main" userId="S::cecilia.caio@un.org::2c98c4eb-defe-4b87-8311-59427157680e" providerId="AD"/>
      </p:ext>
    </p:extLst>
  </p:cmAuthor>
  <p:cmAuthor id="4" name="Elena Klare" initials="EK" lastIdx="1" clrIdx="3">
    <p:extLst>
      <p:ext uri="{19B8F6BF-5375-455C-9EA6-DF929625EA0E}">
        <p15:presenceInfo xmlns:p15="http://schemas.microsoft.com/office/powerpoint/2012/main" userId="Elena Kla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C4F"/>
    <a:srgbClr val="FFD626"/>
    <a:srgbClr val="F29D40"/>
    <a:srgbClr val="F05102"/>
    <a:srgbClr val="DDDDE0"/>
    <a:srgbClr val="F9F9F9"/>
    <a:srgbClr val="99999E"/>
    <a:srgbClr val="062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74276-4614-A434-FDFF-A96259E9E5D2}" v="773" dt="2021-08-23T10:53:55.338"/>
    <p1510:client id="{2D2E3DF1-CAD8-49B0-95E3-93CA2EFC9CBB}" v="6" dt="2021-08-23T14:31:14.057"/>
    <p1510:client id="{A89E5D75-9AD4-44F4-B4F4-21CE16AEDA9C}" v="18" dt="2021-08-23T12:24:41.942"/>
    <p1510:client id="{B43CEA4C-CC88-190B-591F-306A29F1E6FA}" v="99" dt="2021-08-23T15:44:22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451" autoAdjust="0"/>
  </p:normalViewPr>
  <p:slideViewPr>
    <p:cSldViewPr snapToGrid="0">
      <p:cViewPr varScale="1">
        <p:scale>
          <a:sx n="45" d="100"/>
          <a:sy n="45" d="100"/>
        </p:scale>
        <p:origin x="16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0F0C67-17C6-C248-837E-4B3AB938B6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47F7A-89F8-5B4B-A7F6-C2CBA48D0C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14010-AEF2-9B44-BA3B-026D2A77D8A5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E9095-B421-FA4A-BDA0-CCFD6D1E19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26D3D-BFE2-8C4D-B9D8-367311FE3E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941EC-7792-DC45-A8FE-F0A643E6B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04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14315-3D0E-4BE1-9EDF-06CB806A72C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8DEF1-17EF-4724-8E80-F70080106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932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8DEF1-17EF-4724-8E80-F70080106A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93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de-D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8DEF1-17EF-4724-8E80-F70080106A8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655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8DEF1-17EF-4724-8E80-F70080106A8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86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8DEF1-17EF-4724-8E80-F70080106A8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35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8DEF1-17EF-4724-8E80-F70080106A8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1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8DEF1-17EF-4724-8E80-F70080106A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47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</a:pPr>
            <a:endParaRPr lang="de-DE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8DEF1-17EF-4724-8E80-F70080106A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71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8DEF1-17EF-4724-8E80-F70080106A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88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b="0" i="0" u="none" strike="noStrike" baseline="0" dirty="0">
              <a:latin typeface="Robot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8DEF1-17EF-4724-8E80-F70080106A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90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8DEF1-17EF-4724-8E80-F70080106A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905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8DEF1-17EF-4724-8E80-F70080106A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951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8DEF1-17EF-4724-8E80-F70080106A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42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8DEF1-17EF-4724-8E80-F70080106A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5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0B5C-4B03-E34B-A68D-EE4E566DE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834" y="2509635"/>
            <a:ext cx="8333603" cy="805937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8C6403D-89EE-E24A-92C8-9E5D5B9428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34" y="6064398"/>
            <a:ext cx="6589712" cy="5821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Version:</a:t>
            </a:r>
          </a:p>
          <a:p>
            <a:pPr lvl="0"/>
            <a:r>
              <a:rPr lang="en-US"/>
              <a:t>Comments and feedback:</a:t>
            </a:r>
          </a:p>
        </p:txBody>
      </p:sp>
    </p:spTree>
    <p:extLst>
      <p:ext uri="{BB962C8B-B14F-4D97-AF65-F5344CB8AC3E}">
        <p14:creationId xmlns:p14="http://schemas.microsoft.com/office/powerpoint/2010/main" val="336469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(Yellow 1)">
    <p:bg>
      <p:bgPr>
        <a:solidFill>
          <a:srgbClr val="FFD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DC4C7FB-676E-844F-9B5F-D53BD1366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7982" y="6142511"/>
            <a:ext cx="10254018" cy="16244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6EDB21-8B4A-9B4F-823F-A66561FA00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8238" y="992187"/>
            <a:ext cx="105100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893CCC3-32B5-DB4B-B309-F78A8C6381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/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61694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(Yellow 2)">
    <p:bg>
      <p:bgPr>
        <a:solidFill>
          <a:srgbClr val="FFD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D3A0BA-86F2-3343-B3FA-CCC3AB9ADAB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351276" y="3351276"/>
            <a:ext cx="6858000" cy="155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61983F-29BB-A44F-8837-99F4027C9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5326098" y="3429000"/>
            <a:ext cx="6865901" cy="3429000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D2D3C28-7BAA-5D49-9D80-42E8D86D54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5115" y="1139449"/>
            <a:ext cx="3185247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 spc="30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PLACE HOLDER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0CC9B9E-9F25-1E4E-B8DE-5B208939CF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5115" y="1805910"/>
            <a:ext cx="10327736" cy="398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spc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94727CA-E4C9-FC4B-A42B-A77FD2EABB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/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10764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(Green 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BDB11F-BAAA-7646-ABED-E10E733587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7982" y="6142511"/>
            <a:ext cx="10254018" cy="162440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316DFEE-E290-C041-B666-2CB98D54B5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8238" y="992187"/>
            <a:ext cx="10510050" cy="48736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E0B621-4176-6D47-9314-7FB100F54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84915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(Green 2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DE42F9-A58B-954F-AF13-6FFCF11BFFF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351276" y="3351276"/>
            <a:ext cx="6858000" cy="155448"/>
          </a:xfrm>
          <a:prstGeom prst="rect">
            <a:avLst/>
          </a:prstGeom>
        </p:spPr>
      </p:pic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ED50376-0BFF-024A-ACF9-6D122C64E6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5115" y="1139448"/>
            <a:ext cx="3185247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 spc="3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PLACE HOLDER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4610988-04D8-6948-8A57-641D1BB1F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5115" y="1805909"/>
            <a:ext cx="10327736" cy="398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spc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C2C211-7331-2F4D-9F89-CF8D138188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6098" y="3429000"/>
            <a:ext cx="6865901" cy="3429000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65ACB6E-D2F1-9544-80AE-C96C89AC3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42846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(Navy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8C03E1-5137-F04C-888F-C28DF5B6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26098" y="3429000"/>
            <a:ext cx="6865901" cy="3429000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0A9C64-670E-C44E-AF68-8B0093F139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-3351276" y="3351276"/>
            <a:ext cx="6858000" cy="155448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9F24331-A21A-1F4B-8457-10E79EDB30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5115" y="1139448"/>
            <a:ext cx="3185247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 spc="3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PLACE HOLDER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274C1E4-E68C-B14A-A8FB-6E78C8A43E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5115" y="1805909"/>
            <a:ext cx="10327736" cy="398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spc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C9768EE-73FD-EE43-807A-74201FDBC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358288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(Navy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5CB9B7E-AA88-7143-9311-234F58C838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5115" y="1139448"/>
            <a:ext cx="3185247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 spc="3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PLACE HOLDER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115314E-1DCD-AD47-A068-ECF330089D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5115" y="1805909"/>
            <a:ext cx="10327736" cy="398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spc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224F1C-E260-2346-9F9E-85AA56E903B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351276" y="3351276"/>
            <a:ext cx="6858000" cy="155448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D8B33CD-B123-DF47-B6AC-92783FA8B3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C9675-19B4-844F-844A-0CF572512B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4751319" y="-1260990"/>
            <a:ext cx="9586452" cy="95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00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46BCBC-52B1-E344-B90B-0E7E6DF0D2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045" y="386309"/>
            <a:ext cx="3035300" cy="4191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72AAB-A507-434E-9667-B1023E7C8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257" y="242635"/>
            <a:ext cx="4708525" cy="218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r">
              <a:buNone/>
              <a:defRPr sz="1400" b="0" i="1" spc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For more information, visit </a:t>
            </a:r>
            <a:r>
              <a:rPr lang="en-US" err="1"/>
              <a:t>INFF.org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64E1C-5A5F-3B45-99F4-5623FC0197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63152" y="3429000"/>
            <a:ext cx="49288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9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rese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9C4FF10-26E8-C340-B700-DC6307BADE20}"/>
              </a:ext>
            </a:extLst>
          </p:cNvPr>
          <p:cNvSpPr/>
          <p:nvPr userDrawn="1"/>
        </p:nvSpPr>
        <p:spPr>
          <a:xfrm>
            <a:off x="938784" y="1094232"/>
            <a:ext cx="3730752" cy="4669536"/>
          </a:xfrm>
          <a:prstGeom prst="roundRect">
            <a:avLst>
              <a:gd name="adj" fmla="val 11765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sx="102000" sy="102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D5F02A-5228-5944-80F7-6545C976C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9705" y="3535680"/>
            <a:ext cx="6652295" cy="332232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850893-B2BA-C44F-A542-27B75B320A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5373" y="1928970"/>
            <a:ext cx="2822099" cy="389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spc="30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PLACE HOLDER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6B26CDB-05C9-CF49-8E39-F5B8182404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5373" y="2743201"/>
            <a:ext cx="2822099" cy="2584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spc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A09189C-9189-854D-BF3E-27479FE69C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5373" y="1649920"/>
            <a:ext cx="2822099" cy="194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spc="300">
                <a:solidFill>
                  <a:srgbClr val="99999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PLACE HOLDER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FD1EAF1-3AE5-4A4C-A6EF-2C44E3DCC1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/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836111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reset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5827420-BE82-584A-B604-371CD0E5E88A}"/>
              </a:ext>
            </a:extLst>
          </p:cNvPr>
          <p:cNvGrpSpPr/>
          <p:nvPr userDrawn="1"/>
        </p:nvGrpSpPr>
        <p:grpSpPr>
          <a:xfrm>
            <a:off x="6405975" y="1396315"/>
            <a:ext cx="5135235" cy="4670854"/>
            <a:chOff x="6405975" y="1396315"/>
            <a:chExt cx="5135235" cy="46708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4A4C527-CC8A-CB41-A82C-37673A0A0A6E}"/>
                </a:ext>
              </a:extLst>
            </p:cNvPr>
            <p:cNvSpPr/>
            <p:nvPr userDrawn="1"/>
          </p:nvSpPr>
          <p:spPr>
            <a:xfrm>
              <a:off x="6405975" y="1396315"/>
              <a:ext cx="5126997" cy="46708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DDD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16A899-0F4C-AA4F-B647-F38469F9A9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14213" y="5931244"/>
              <a:ext cx="5126997" cy="13592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C8D8DDA-0383-F64C-A9ED-65FB553A6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97737" y="951815"/>
            <a:ext cx="1288938" cy="4445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C03B2C-D71D-304D-8FC8-00A4C332D7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0764" y="1358731"/>
            <a:ext cx="3185247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 spc="30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PLACE HOLDER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FFF0AF0-9C01-4349-9E57-4BB504473D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0764" y="2025192"/>
            <a:ext cx="4408566" cy="398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spc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DCDFB9A-6DEC-7A4C-A43B-B128787C89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/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495442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reset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BCEF102-934D-5C48-AA85-EAA613582D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0173" y="976147"/>
            <a:ext cx="1912192" cy="4445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C56FFA-8632-1841-B2C0-AB70324B5F9F}"/>
              </a:ext>
            </a:extLst>
          </p:cNvPr>
          <p:cNvGrpSpPr/>
          <p:nvPr userDrawn="1"/>
        </p:nvGrpSpPr>
        <p:grpSpPr>
          <a:xfrm>
            <a:off x="6405975" y="1396315"/>
            <a:ext cx="5135235" cy="4670854"/>
            <a:chOff x="6405975" y="1396315"/>
            <a:chExt cx="5135235" cy="46708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92788A9-2549-084E-93CA-18780B3F3749}"/>
                </a:ext>
              </a:extLst>
            </p:cNvPr>
            <p:cNvSpPr/>
            <p:nvPr userDrawn="1"/>
          </p:nvSpPr>
          <p:spPr>
            <a:xfrm>
              <a:off x="6405975" y="1396315"/>
              <a:ext cx="5126997" cy="46708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DDD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D65283-33C1-5F43-B7BD-4A19F904F8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414213" y="5931244"/>
              <a:ext cx="5126997" cy="135925"/>
            </a:xfrm>
            <a:prstGeom prst="rect">
              <a:avLst/>
            </a:prstGeom>
          </p:spPr>
        </p:pic>
      </p:grp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1F0A906-F0D7-6348-AFD4-99487D7E9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0764" y="1358731"/>
            <a:ext cx="3185247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 spc="30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PLACE HOLDER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973535E2-0305-7E4E-9E56-7BC80E59D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0764" y="2025192"/>
            <a:ext cx="4408566" cy="398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spc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FE3E395-5ADF-EC46-BCB0-B2F5B34E3F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/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18814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BE316C-124B-1444-91DE-40A60EF18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1456" y="1133857"/>
            <a:ext cx="9680384" cy="47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spc="30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CONTENTS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F74CB3-BE5A-4C40-95BF-395258F691D5}"/>
              </a:ext>
            </a:extLst>
          </p:cNvPr>
          <p:cNvSpPr/>
          <p:nvPr userDrawn="1"/>
        </p:nvSpPr>
        <p:spPr>
          <a:xfrm>
            <a:off x="914400" y="1048512"/>
            <a:ext cx="85344" cy="6827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6DA4480-E559-5F44-9359-6ACC6A1C4B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/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13EA0-9D51-9C4D-8EC2-20BAF0A1B5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3152" y="3429000"/>
            <a:ext cx="49288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54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reset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95BF22-5353-D24F-A397-18FA57C5A04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F476F150-D293-FE47-A906-E8A96CA0C3ED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997700" y="954088"/>
            <a:ext cx="4557713" cy="5300662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/>
          <a:lstStyle>
            <a:lvl1pPr marL="0" indent="0">
              <a:buNone/>
              <a:defRPr sz="12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C3430ED-460F-B845-8C1B-E687894CCF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2224" y="1239461"/>
            <a:ext cx="3185247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 spc="30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PLACE HOLDER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2500A80-39A5-8F44-A696-58CFFBE7F8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224" y="1905922"/>
            <a:ext cx="4408566" cy="398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spc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30FA87-BD3F-CA4C-863D-88DA267FA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9678" y="6203411"/>
            <a:ext cx="4565735" cy="106337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FFA7A61-137F-1146-95EB-E7A9B93B5D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/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823465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reset Slide 5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E32D9348-C843-AD41-B4CD-1840B089A161}"/>
              </a:ext>
            </a:extLst>
          </p:cNvPr>
          <p:cNvSpPr/>
          <p:nvPr userDrawn="1"/>
        </p:nvSpPr>
        <p:spPr>
          <a:xfrm>
            <a:off x="543705" y="426630"/>
            <a:ext cx="3584448" cy="2401824"/>
          </a:xfrm>
          <a:prstGeom prst="wedgeRoundRectCallout">
            <a:avLst>
              <a:gd name="adj1" fmla="val -20833"/>
              <a:gd name="adj2" fmla="val 69607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304800" dist="38100" dir="6000000" sx="103000" sy="103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49473C6E-95CF-544D-B6E9-02B7394F082A}"/>
              </a:ext>
            </a:extLst>
          </p:cNvPr>
          <p:cNvSpPr/>
          <p:nvPr userDrawn="1"/>
        </p:nvSpPr>
        <p:spPr>
          <a:xfrm>
            <a:off x="2933501" y="3101774"/>
            <a:ext cx="3584448" cy="2401824"/>
          </a:xfrm>
          <a:prstGeom prst="wedgeRoundRectCallout">
            <a:avLst>
              <a:gd name="adj1" fmla="val 21344"/>
              <a:gd name="adj2" fmla="val 6808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304800" dist="38100" dir="6000000" sx="103000" sy="103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7FE2F5C-4F96-AD43-9BD0-46F25E0BC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42188" y="959643"/>
            <a:ext cx="4566793" cy="4938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0F2500-A5D7-5F42-A11F-7F7D9860E9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7982" y="6142511"/>
            <a:ext cx="10254018" cy="162440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3859A55-62C2-E947-AE6A-D0B96AA995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8241" y="765718"/>
            <a:ext cx="2855376" cy="1805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spc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Insert Text / Photo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B12D4AB-0747-0E4F-B78A-0FD1C71DBF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20136" y="3413336"/>
            <a:ext cx="2855376" cy="1805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spc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Insert Text / Photo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FB44B99-5CF7-1547-94F2-CDE4F077C4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/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86537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rese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707DF8-26C5-5746-B5D5-63EBED211DA5}"/>
              </a:ext>
            </a:extLst>
          </p:cNvPr>
          <p:cNvSpPr/>
          <p:nvPr userDrawn="1"/>
        </p:nvSpPr>
        <p:spPr>
          <a:xfrm>
            <a:off x="1230365" y="1019728"/>
            <a:ext cx="3626449" cy="4918204"/>
          </a:xfrm>
          <a:prstGeom prst="roundRect">
            <a:avLst>
              <a:gd name="adj" fmla="val 13195"/>
            </a:avLst>
          </a:prstGeom>
          <a:solidFill>
            <a:schemeClr val="bg1"/>
          </a:solidFill>
          <a:effectLst>
            <a:outerShdw blurRad="3683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6BDD63F-44AF-C442-8504-4E6B188A0F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8672" y="1527835"/>
            <a:ext cx="2718455" cy="3928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spc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2A523E-3D8D-DC4E-870D-84A42F9DE1D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351276" y="3351276"/>
            <a:ext cx="6858000" cy="155448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7B9EC1B-B66A-5C43-800A-AA0296B19C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C2C39-B5C6-2C4E-87AF-8BA55DDAE9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4395023" y="-1710814"/>
            <a:ext cx="10114935" cy="101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4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41169D-1328-DF44-9D6F-D956F8A3D8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/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69" name="Picture Placeholder 29">
            <a:extLst>
              <a:ext uri="{FF2B5EF4-FFF2-40B4-BE49-F238E27FC236}">
                <a16:creationId xmlns:a16="http://schemas.microsoft.com/office/drawing/2014/main" id="{1AB7BAFE-3EFB-8C4F-AB43-790E6BF1AA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9786" y="1302269"/>
            <a:ext cx="701873" cy="6417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ICONHERE</a:t>
            </a:r>
          </a:p>
        </p:txBody>
      </p:sp>
      <p:sp>
        <p:nvSpPr>
          <p:cNvPr id="71" name="Picture Placeholder 29">
            <a:extLst>
              <a:ext uri="{FF2B5EF4-FFF2-40B4-BE49-F238E27FC236}">
                <a16:creationId xmlns:a16="http://schemas.microsoft.com/office/drawing/2014/main" id="{4F8372C2-1630-AD49-8621-6155AFED45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9785" y="2356043"/>
            <a:ext cx="701873" cy="6417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ICONHERE</a:t>
            </a:r>
          </a:p>
        </p:txBody>
      </p:sp>
      <p:sp>
        <p:nvSpPr>
          <p:cNvPr id="72" name="Picture Placeholder 29">
            <a:extLst>
              <a:ext uri="{FF2B5EF4-FFF2-40B4-BE49-F238E27FC236}">
                <a16:creationId xmlns:a16="http://schemas.microsoft.com/office/drawing/2014/main" id="{F72B3003-2388-A040-8A7D-810A7C80CD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785" y="3382125"/>
            <a:ext cx="701873" cy="6417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ICONHERE</a:t>
            </a:r>
          </a:p>
        </p:txBody>
      </p:sp>
      <p:sp>
        <p:nvSpPr>
          <p:cNvPr id="73" name="Picture Placeholder 29">
            <a:extLst>
              <a:ext uri="{FF2B5EF4-FFF2-40B4-BE49-F238E27FC236}">
                <a16:creationId xmlns:a16="http://schemas.microsoft.com/office/drawing/2014/main" id="{E3E2BF32-4754-044A-A81F-6676CB7136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85" y="4429148"/>
            <a:ext cx="701873" cy="6417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ICONHERE</a:t>
            </a:r>
          </a:p>
        </p:txBody>
      </p:sp>
      <p:sp>
        <p:nvSpPr>
          <p:cNvPr id="74" name="Picture Placeholder 29">
            <a:extLst>
              <a:ext uri="{FF2B5EF4-FFF2-40B4-BE49-F238E27FC236}">
                <a16:creationId xmlns:a16="http://schemas.microsoft.com/office/drawing/2014/main" id="{DDFA4A29-31A6-4E49-B508-1AAB6CB761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9785" y="5462211"/>
            <a:ext cx="701873" cy="6417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ICONHERE</a:t>
            </a:r>
          </a:p>
        </p:txBody>
      </p:sp>
      <p:sp>
        <p:nvSpPr>
          <p:cNvPr id="75" name="Text Placeholder 12">
            <a:extLst>
              <a:ext uri="{FF2B5EF4-FFF2-40B4-BE49-F238E27FC236}">
                <a16:creationId xmlns:a16="http://schemas.microsoft.com/office/drawing/2014/main" id="{08697C88-B424-EB4F-8E73-920ED157C0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285" y="1302269"/>
            <a:ext cx="9680384" cy="641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spc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1B413F50-4960-6D4A-AA91-404BF67575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285" y="2335332"/>
            <a:ext cx="9680384" cy="641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spc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</a:p>
        </p:txBody>
      </p:sp>
      <p:sp>
        <p:nvSpPr>
          <p:cNvPr id="77" name="Text Placeholder 12">
            <a:extLst>
              <a:ext uri="{FF2B5EF4-FFF2-40B4-BE49-F238E27FC236}">
                <a16:creationId xmlns:a16="http://schemas.microsoft.com/office/drawing/2014/main" id="{8456CA1F-5D53-DA4C-BC8D-880C25E440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5" y="3375375"/>
            <a:ext cx="9680384" cy="641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spc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</a:p>
        </p:txBody>
      </p:sp>
      <p:sp>
        <p:nvSpPr>
          <p:cNvPr id="78" name="Text Placeholder 12">
            <a:extLst>
              <a:ext uri="{FF2B5EF4-FFF2-40B4-BE49-F238E27FC236}">
                <a16:creationId xmlns:a16="http://schemas.microsoft.com/office/drawing/2014/main" id="{962039B9-0E01-AB46-9BDD-E2A0B8B285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285" y="4415418"/>
            <a:ext cx="6194906" cy="641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spc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</a:p>
        </p:txBody>
      </p:sp>
      <p:sp>
        <p:nvSpPr>
          <p:cNvPr id="79" name="Text Placeholder 12">
            <a:extLst>
              <a:ext uri="{FF2B5EF4-FFF2-40B4-BE49-F238E27FC236}">
                <a16:creationId xmlns:a16="http://schemas.microsoft.com/office/drawing/2014/main" id="{DFBEA42B-F5D7-F140-9DFC-386A02AAF4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285" y="5441500"/>
            <a:ext cx="5546272" cy="641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spc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532B72-5E2C-3043-A695-72BAEB03B9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7444" y="3508512"/>
            <a:ext cx="4814556" cy="33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85C5E540-E2EA-9141-8756-5190FB9DB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611" y="1700214"/>
            <a:ext cx="10475527" cy="40862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+mn-lt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1800" b="0" i="0">
                <a:latin typeface="+mn-lt"/>
                <a:ea typeface="Roboto" panose="02000000000000000000" pitchFamily="2" charset="0"/>
              </a:defRPr>
            </a:lvl2pPr>
            <a:lvl3pPr marL="914400" indent="0">
              <a:buFontTx/>
              <a:buNone/>
              <a:defRPr sz="1600" b="0" i="0">
                <a:latin typeface="+mn-lt"/>
                <a:ea typeface="Roboto" panose="02000000000000000000" pitchFamily="2" charset="0"/>
              </a:defRPr>
            </a:lvl3pPr>
            <a:lvl4pPr marL="1371600" indent="0">
              <a:buFontTx/>
              <a:buNone/>
              <a:defRPr sz="1400" b="0" i="0">
                <a:latin typeface="+mn-lt"/>
                <a:ea typeface="Roboto" panose="02000000000000000000" pitchFamily="2" charset="0"/>
              </a:defRPr>
            </a:lvl4pPr>
            <a:lvl5pPr marL="1828800" indent="0">
              <a:buFontTx/>
              <a:buNone/>
              <a:defRPr sz="1400" b="0" i="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3F3735-4B8E-1B44-8FA9-7383D91852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7982" y="6142511"/>
            <a:ext cx="10254018" cy="16244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DC37F36-7DC2-684E-8905-6F33DD7D5F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/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80141-81BE-4040-AF3D-DA712E349D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4450" y="1100138"/>
            <a:ext cx="8543925" cy="5000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65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Slide (Add Table Tab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F6966E2-2160-8849-9238-4F07984A191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14092" y="1208868"/>
            <a:ext cx="11034713" cy="485097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A5BD57A-43D7-E54B-97F0-454AB8C58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8928" y="703775"/>
            <a:ext cx="4708525" cy="4387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spc="3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TABLE TITLE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B55264-5902-E547-96D6-107435078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/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6266664C-B5C3-D64B-846E-CA14BE4B2F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4094" y="703774"/>
            <a:ext cx="1234884" cy="4387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2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Slide (Add Figure Tab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EC53F9B-1531-064D-BEDF-E7145C7B8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49716" y="703775"/>
            <a:ext cx="4708525" cy="4387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spc="3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FIGURE TITLE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EDBF901-91ED-FE4F-BF1D-862B2E411E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/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3E8B4D30-C1B0-7041-B4D3-7AA69A83CA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1218" y="1317625"/>
            <a:ext cx="10469563" cy="49974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76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Slide (Add Box Tab)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965D093-5297-5049-A435-CF449BE455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9924" y="703775"/>
            <a:ext cx="4708525" cy="4387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spc="3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BOX TITLE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E57665-8209-2A41-B1A5-7F130A3479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/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7D92B1D-B906-1F44-A6D0-17362FFDF00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1218" y="1317625"/>
            <a:ext cx="10469563" cy="49974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69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(Blue 1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72C2B1-1251-C847-B064-DF9466704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7982" y="6142511"/>
            <a:ext cx="10254018" cy="162440"/>
          </a:xfrm>
          <a:prstGeom prst="rect">
            <a:avLst/>
          </a:prstGeom>
        </p:spPr>
      </p:pic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1FE8F4B-A3DB-384F-BB7E-8F8BE0CAC5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8238" y="992187"/>
            <a:ext cx="105100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E2DD087-7028-BA47-85DA-462B61B8A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/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27673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(Blue 2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AA5E94-7DF7-244A-B2B6-499DEEB54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26098" y="3429000"/>
            <a:ext cx="6865901" cy="3429000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730FB-DF41-1441-BF05-D2C19FEDFEE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-3351276" y="3351276"/>
            <a:ext cx="6858000" cy="155448"/>
          </a:xfrm>
          <a:prstGeom prst="rect">
            <a:avLst/>
          </a:prstGeom>
        </p:spPr>
      </p:pic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3E81A43-E90E-D649-B849-2BDF2DF63F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963" y="1239461"/>
            <a:ext cx="3185247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 spc="30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PLACE HOLDER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A52ABCE-A3A3-2E40-85AB-551E628658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7962" y="1905922"/>
            <a:ext cx="10370601" cy="398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spc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E574BC6-507A-7848-907C-4EC8E1EE3A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8191" y="125716"/>
            <a:ext cx="4146550" cy="1889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/>
            </a:lvl1pPr>
            <a:lvl2pPr marL="457200" indent="0">
              <a:buFontTx/>
              <a:buNone/>
              <a:defRPr sz="500"/>
            </a:lvl2pPr>
            <a:lvl3pPr marL="914400" indent="0">
              <a:buFontTx/>
              <a:buNone/>
              <a:defRPr sz="400"/>
            </a:lvl3pPr>
            <a:lvl4pPr marL="1371600" indent="0">
              <a:buFontTx/>
              <a:buNone/>
              <a:defRPr sz="300"/>
            </a:lvl4pPr>
            <a:lvl5pPr marL="1828800" indent="0">
              <a:buFontTx/>
              <a:buNone/>
              <a:defRPr sz="300"/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24525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3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A677A0-795D-074D-BA63-B24C484B53FF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546100" y="414466"/>
            <a:ext cx="3035300" cy="4191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56D21C-D58F-854E-8066-F7256056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47" y="2564605"/>
            <a:ext cx="833360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INFF Master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2BA20-35F0-7940-A04F-AF33B134AFB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4767648" y="-1635281"/>
            <a:ext cx="10026445" cy="100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2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60" r:id="rId3"/>
    <p:sldLayoutId id="2147483656" r:id="rId4"/>
    <p:sldLayoutId id="2147483654" r:id="rId5"/>
    <p:sldLayoutId id="2147483669" r:id="rId6"/>
    <p:sldLayoutId id="2147483670" r:id="rId7"/>
    <p:sldLayoutId id="2147483671" r:id="rId8"/>
    <p:sldLayoutId id="2147483665" r:id="rId9"/>
    <p:sldLayoutId id="2147483650" r:id="rId10"/>
    <p:sldLayoutId id="2147483666" r:id="rId11"/>
    <p:sldLayoutId id="2147483651" r:id="rId12"/>
    <p:sldLayoutId id="2147483667" r:id="rId13"/>
    <p:sldLayoutId id="2147483658" r:id="rId14"/>
    <p:sldLayoutId id="2147483672" r:id="rId15"/>
    <p:sldLayoutId id="2147483659" r:id="rId16"/>
    <p:sldLayoutId id="2147483652" r:id="rId17"/>
    <p:sldLayoutId id="2147483663" r:id="rId18"/>
    <p:sldLayoutId id="2147483664" r:id="rId19"/>
    <p:sldLayoutId id="2147483655" r:id="rId20"/>
    <p:sldLayoutId id="2147483653" r:id="rId21"/>
    <p:sldLayoutId id="214748365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0D335-D41E-034F-B122-D7940049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34" y="1429208"/>
            <a:ext cx="8333603" cy="4779034"/>
          </a:xfrm>
        </p:spPr>
        <p:txBody>
          <a:bodyPr>
            <a:normAutofit/>
          </a:bodyPr>
          <a:lstStyle/>
          <a:p>
            <a:r>
              <a:rPr lang="en-US" sz="4000">
                <a:latin typeface="Georgia"/>
              </a:rPr>
              <a:t>INFF Building Block 4 </a:t>
            </a:r>
            <a:br>
              <a:rPr lang="en-US" sz="4000"/>
            </a:br>
            <a:r>
              <a:rPr lang="en-US" sz="4000">
                <a:latin typeface="Georgia"/>
              </a:rPr>
              <a:t>Governance and </a:t>
            </a:r>
            <a:br>
              <a:rPr lang="en-US" sz="4000">
                <a:latin typeface="Georgia"/>
              </a:rPr>
            </a:br>
            <a:r>
              <a:rPr lang="en-US" sz="4000">
                <a:latin typeface="Georgia"/>
              </a:rPr>
              <a:t>Coordination</a:t>
            </a:r>
            <a:br>
              <a:rPr lang="en-US"/>
            </a:br>
            <a:br>
              <a:rPr lang="en-US"/>
            </a:br>
            <a:r>
              <a:rPr lang="en-US" sz="2500">
                <a:latin typeface="Georgia"/>
              </a:rPr>
              <a:t>DESA/FSDO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2D2D1-A6D3-454B-92CB-89D13885A0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834" y="5806301"/>
            <a:ext cx="6589712" cy="582191"/>
          </a:xfrm>
        </p:spPr>
        <p:txBody>
          <a:bodyPr lIns="91440" tIns="45720" rIns="91440" bIns="45720" anchor="t"/>
          <a:lstStyle/>
          <a:p>
            <a:r>
              <a:rPr lang="en-US" sz="2000">
                <a:cs typeface="Arial"/>
              </a:rPr>
              <a:t>26 August 2021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5277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907A78-25F2-4AFC-88AA-10659E5F4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4450" y="1897017"/>
            <a:ext cx="10187739" cy="3766636"/>
          </a:xfrm>
        </p:spPr>
        <p:txBody>
          <a:bodyPr lIns="91440" tIns="45720" rIns="91440" bIns="4572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800" b="1" dirty="0">
                <a:ea typeface="Roboto"/>
              </a:rPr>
              <a:t>Enhancing coherence is a moving target </a:t>
            </a:r>
            <a:r>
              <a:rPr lang="de-DE" sz="1800" dirty="0">
                <a:ea typeface="Roboto"/>
              </a:rPr>
              <a:t>(appropriate level of ambition will depend on context, resources, capacity and financing strategy objectives)</a:t>
            </a:r>
            <a:endParaRPr lang="de-DE" sz="1800" dirty="0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 dirty="0">
              <a:ea typeface="Roboto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800" b="1" dirty="0">
                <a:ea typeface="Roboto"/>
              </a:rPr>
              <a:t>Build on what is already in place, only add if there are gaps </a:t>
            </a:r>
            <a:r>
              <a:rPr lang="de-DE" sz="1800" dirty="0">
                <a:ea typeface="Roboto"/>
              </a:rPr>
              <a:t>(opportunity to identify, assess and streamline existing governance and coordination structures and mechanisms)</a:t>
            </a:r>
            <a:endParaRPr lang="de-DE" sz="1800" dirty="0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 dirty="0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800" b="1" dirty="0">
                <a:ea typeface="Roboto"/>
                <a:cs typeface="Arial"/>
              </a:rPr>
              <a:t>Consider both top-down institutional structures and other complementary mechanisms</a:t>
            </a:r>
            <a:r>
              <a:rPr lang="de-DE" sz="1800" dirty="0">
                <a:ea typeface="Roboto"/>
                <a:cs typeface="Arial"/>
              </a:rPr>
              <a:t> (such as specific tools, incentives, financing instruments)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 dirty="0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800" b="1" dirty="0">
                <a:ea typeface="Roboto"/>
                <a:cs typeface="Arial"/>
              </a:rPr>
              <a:t>Overcome silos </a:t>
            </a:r>
            <a:r>
              <a:rPr lang="de-DE" sz="1800" dirty="0">
                <a:ea typeface="Roboto"/>
                <a:cs typeface="Arial"/>
              </a:rPr>
              <a:t>(process must be country-led, mandated from the highest political level and supported by senior technical officials across relevant ministries)</a:t>
            </a:r>
            <a:endParaRPr lang="de-DE" sz="1800" b="1" dirty="0">
              <a:cs typeface="Arial"/>
            </a:endParaRPr>
          </a:p>
          <a:p>
            <a:endParaRPr lang="de-DE" sz="1800" dirty="0">
              <a:cs typeface="Arial"/>
            </a:endParaRPr>
          </a:p>
          <a:p>
            <a:endParaRPr lang="de-DE" sz="1800" dirty="0">
              <a:cs typeface="Arial"/>
            </a:endParaRPr>
          </a:p>
          <a:p>
            <a:endParaRPr lang="de-DE" sz="1800" dirty="0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 dirty="0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07638-BFE8-44BB-8DCA-BF03F9FD5F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4450" y="944316"/>
            <a:ext cx="8543925" cy="500062"/>
          </a:xfrm>
        </p:spPr>
        <p:txBody>
          <a:bodyPr/>
          <a:lstStyle/>
          <a:p>
            <a:r>
              <a:rPr lang="de-DE"/>
              <a:t>Guiding principles and key lessons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4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32DA5B-EE95-43E7-B8A7-E21E2B4B76AE}"/>
              </a:ext>
            </a:extLst>
          </p:cNvPr>
          <p:cNvSpPr txBox="1">
            <a:spLocks/>
          </p:cNvSpPr>
          <p:nvPr/>
        </p:nvSpPr>
        <p:spPr>
          <a:xfrm>
            <a:off x="672449" y="2123646"/>
            <a:ext cx="8333603" cy="8059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Thank you!</a:t>
            </a:r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4DC5D-B14B-42F3-B934-07431E011B18}"/>
              </a:ext>
            </a:extLst>
          </p:cNvPr>
          <p:cNvSpPr txBox="1"/>
          <p:nvPr/>
        </p:nvSpPr>
        <p:spPr>
          <a:xfrm>
            <a:off x="668593" y="3986980"/>
            <a:ext cx="711855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FFFFFF"/>
                </a:solidFill>
              </a:rPr>
              <a:t>You can access the IATF global guidance on Building Block 4 Governance and Coordination at:</a:t>
            </a:r>
            <a:endParaRPr lang="en-GB">
              <a:solidFill>
                <a:srgbClr val="0F2354"/>
              </a:solidFill>
              <a:cs typeface="Arial" panose="020B0604020202020204"/>
            </a:endParaRPr>
          </a:p>
          <a:p>
            <a:endParaRPr lang="en-GB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GB">
                <a:solidFill>
                  <a:srgbClr val="FFFFFF"/>
                </a:solidFill>
                <a:ea typeface="+mn-lt"/>
                <a:cs typeface="+mn-lt"/>
              </a:rPr>
              <a:t>https://inff.org/report/governance-and-coordination-report</a:t>
            </a:r>
            <a:endParaRPr lang="en-GB">
              <a:solidFill>
                <a:srgbClr val="0F2354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552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034A4-7338-4FEF-BCB9-06480EC21C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0866" y="953045"/>
            <a:ext cx="10116272" cy="528638"/>
          </a:xfrm>
        </p:spPr>
        <p:txBody>
          <a:bodyPr/>
          <a:lstStyle/>
          <a:p>
            <a:r>
              <a:rPr lang="de-DE"/>
              <a:t>Levels of commitment and leadership: stylized examples</a:t>
            </a:r>
            <a:endParaRPr lang="en-US"/>
          </a:p>
        </p:txBody>
      </p:sp>
      <p:pic>
        <p:nvPicPr>
          <p:cNvPr id="7" name="Picture 6" descr="A picture containing PowerPoint&#10;&#10;Description automatically generated">
            <a:extLst>
              <a:ext uri="{FF2B5EF4-FFF2-40B4-BE49-F238E27FC236}">
                <a16:creationId xmlns:a16="http://schemas.microsoft.com/office/drawing/2014/main" id="{43AFAED7-741B-43BE-8EF0-24E7CA181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942" y="1556582"/>
            <a:ext cx="9658120" cy="43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2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034A4-7338-4FEF-BCB9-06480EC21C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0866" y="807243"/>
            <a:ext cx="10116272" cy="528638"/>
          </a:xfrm>
        </p:spPr>
        <p:txBody>
          <a:bodyPr/>
          <a:lstStyle/>
          <a:p>
            <a:r>
              <a:rPr lang="de-DE" sz="2400"/>
              <a:t>Levels of access to knowledge and perspectives: stylized examples</a:t>
            </a:r>
            <a:endParaRPr lang="en-US" sz="240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AC41515-B384-4841-83FA-6FD7C4695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388" y="1335881"/>
            <a:ext cx="8958266" cy="47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7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034A4-7338-4FEF-BCB9-06480EC21C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0866" y="953045"/>
            <a:ext cx="10116272" cy="528638"/>
          </a:xfrm>
        </p:spPr>
        <p:txBody>
          <a:bodyPr/>
          <a:lstStyle/>
          <a:p>
            <a:r>
              <a:rPr lang="de-DE"/>
              <a:t>Levels of coordination: stylized examples</a:t>
            </a:r>
            <a:endParaRPr lang="en-US"/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C92B7556-9F7D-461D-9321-792D500DF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951" y="1573607"/>
            <a:ext cx="9210101" cy="433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1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907A78-25F2-4AFC-88AA-10659E5F4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4450" y="1852025"/>
            <a:ext cx="10187739" cy="3493466"/>
          </a:xfrm>
        </p:spPr>
        <p:txBody>
          <a:bodyPr lIns="91440" tIns="45720" rIns="91440" bIns="45720" anchor="t"/>
          <a:lstStyle/>
          <a:p>
            <a:pPr marL="285750" indent="-285750">
              <a:buFont typeface="Wingdings"/>
              <a:buChar char="v"/>
            </a:pPr>
            <a:r>
              <a:rPr lang="de-DE" b="1" dirty="0">
                <a:ea typeface="Roboto"/>
                <a:cs typeface="Arial"/>
              </a:rPr>
              <a:t>Inception phase</a:t>
            </a:r>
            <a:r>
              <a:rPr lang="de-DE" dirty="0">
                <a:ea typeface="Roboto"/>
                <a:cs typeface="Arial" panose="020B0604020202020204"/>
              </a:rPr>
              <a:t>: stakeholder mapping; scoping of existing institutions and processes related to financing; identification of institutional home for INFF (and selection of INFF Oversight Committee)</a:t>
            </a:r>
            <a:endParaRPr lang="en-US" dirty="0">
              <a:cs typeface="Arial"/>
            </a:endParaRPr>
          </a:p>
          <a:p>
            <a:pPr marL="285750" indent="-285750">
              <a:buFont typeface="Wingdings"/>
              <a:buChar char="v"/>
            </a:pPr>
            <a:endParaRPr lang="de-DE" dirty="0">
              <a:ea typeface="Roboto"/>
              <a:cs typeface="Arial" panose="020B0604020202020204"/>
            </a:endParaRPr>
          </a:p>
          <a:p>
            <a:pPr marL="285750" indent="-285750">
              <a:buFont typeface="Wingdings"/>
              <a:buChar char="v"/>
            </a:pPr>
            <a:r>
              <a:rPr lang="de-DE" b="1" dirty="0">
                <a:ea typeface="Roboto"/>
                <a:cs typeface="Arial" panose="020B0604020202020204"/>
              </a:rPr>
              <a:t>Building Block 1 Assessment and diagnostics</a:t>
            </a:r>
            <a:r>
              <a:rPr lang="de-DE" dirty="0">
                <a:ea typeface="Roboto"/>
                <a:cs typeface="Arial" panose="020B0604020202020204"/>
              </a:rPr>
              <a:t>: engagement of all relevant stakeholders within and beyond government to accurately reflect financing needs, challenges, opportunities, exposure and vulnerabilities to different risks</a:t>
            </a:r>
          </a:p>
          <a:p>
            <a:pPr marL="285750" indent="-285750">
              <a:buFont typeface="Wingdings"/>
              <a:buChar char="v"/>
            </a:pPr>
            <a:endParaRPr lang="de-DE" dirty="0">
              <a:cs typeface="Arial" panose="020B0604020202020204"/>
            </a:endParaRPr>
          </a:p>
          <a:p>
            <a:pPr marL="285750" indent="-285750">
              <a:buFont typeface="Wingdings"/>
              <a:buChar char="v"/>
            </a:pPr>
            <a:r>
              <a:rPr lang="de-DE" b="1" dirty="0">
                <a:ea typeface="Roboto"/>
                <a:cs typeface="Arial" panose="020B0604020202020204"/>
              </a:rPr>
              <a:t>Building Block 2 Financing strategy</a:t>
            </a:r>
            <a:r>
              <a:rPr lang="de-DE" dirty="0">
                <a:ea typeface="Roboto"/>
                <a:cs typeface="Arial" panose="020B0604020202020204"/>
              </a:rPr>
              <a:t>: involvement of all relevant stakeholders for design of coherent financing policy solutions </a:t>
            </a:r>
            <a:endParaRPr lang="de-DE" dirty="0">
              <a:cs typeface="Arial" panose="020B0604020202020204"/>
            </a:endParaRPr>
          </a:p>
          <a:p>
            <a:pPr marL="285750" indent="-285750">
              <a:buFont typeface="Wingdings"/>
              <a:buChar char="v"/>
            </a:pPr>
            <a:endParaRPr lang="de-DE" dirty="0">
              <a:cs typeface="Arial" panose="020B0604020202020204"/>
            </a:endParaRPr>
          </a:p>
          <a:p>
            <a:pPr marL="285750" indent="-285750">
              <a:buFont typeface="Wingdings"/>
              <a:buChar char="v"/>
            </a:pPr>
            <a:r>
              <a:rPr lang="de-DE" b="1" dirty="0">
                <a:ea typeface="Roboto"/>
                <a:cs typeface="Arial" panose="020B0604020202020204"/>
              </a:rPr>
              <a:t>Building Block 3 Monitoring and review</a:t>
            </a:r>
            <a:r>
              <a:rPr lang="de-DE" dirty="0">
                <a:ea typeface="Roboto"/>
                <a:cs typeface="Arial" panose="020B0604020202020204"/>
              </a:rPr>
              <a:t>: governance arrangements underpin adequate transparency</a:t>
            </a:r>
            <a:r>
              <a:rPr lang="de-DE" dirty="0">
                <a:ea typeface="Roboto"/>
                <a:cs typeface="+mn-lt"/>
              </a:rPr>
              <a:t> and accountability  </a:t>
            </a:r>
            <a:endParaRPr lang="de-DE" dirty="0">
              <a:cs typeface="Arial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 b="1" dirty="0">
              <a:cs typeface="Arial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 dirty="0">
              <a:cs typeface="Arial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 dirty="0">
              <a:cs typeface="Arial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 dirty="0">
              <a:cs typeface="Arial" panose="020B060402020202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07638-BFE8-44BB-8DCA-BF03F9FD5F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4450" y="850107"/>
            <a:ext cx="8543925" cy="500062"/>
          </a:xfrm>
        </p:spPr>
        <p:txBody>
          <a:bodyPr lIns="91440" tIns="45720" rIns="91440" bIns="45720" anchor="t"/>
          <a:lstStyle/>
          <a:p>
            <a:r>
              <a:rPr lang="de-DE">
                <a:latin typeface="Georgia"/>
              </a:rPr>
              <a:t>Where does it fit? 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37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907A78-25F2-4AFC-88AA-10659E5F4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4450" y="1919972"/>
            <a:ext cx="10187739" cy="3766636"/>
          </a:xfrm>
        </p:spPr>
        <p:txBody>
          <a:bodyPr lIns="91440" tIns="45720" rIns="91440" bIns="4572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800" b="1">
                <a:ea typeface="Roboto"/>
              </a:rPr>
              <a:t>Driver of overall effectiveness</a:t>
            </a:r>
            <a:endParaRPr lang="de-DE" sz="1800" b="1">
              <a:ea typeface="Roboto"/>
              <a:cs typeface="Arial"/>
            </a:endParaRPr>
          </a:p>
          <a:p>
            <a:pPr marL="1028700" lvl="1" indent="-285750">
              <a:buFont typeface="Wingdings" panose="05000000000000000000" pitchFamily="2" charset="2"/>
              <a:buChar char="Ø"/>
            </a:pPr>
            <a:endParaRPr lang="de-DE">
              <a:ea typeface="Roboto"/>
            </a:endParaRP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de-DE">
                <a:ea typeface="Roboto"/>
              </a:rPr>
              <a:t>Guides entire INFF process</a:t>
            </a:r>
            <a:endParaRPr lang="de-DE">
              <a:cs typeface="Arial" panose="020B0604020202020204"/>
            </a:endParaRPr>
          </a:p>
          <a:p>
            <a:pPr marL="1028700" lvl="1" indent="-285750">
              <a:buFont typeface="Wingdings" panose="05000000000000000000" pitchFamily="2" charset="2"/>
              <a:buChar char="Ø"/>
            </a:pPr>
            <a:endParaRPr lang="de-DE">
              <a:ea typeface="Roboto"/>
              <a:cs typeface="Arial"/>
            </a:endParaRP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de-DE">
                <a:ea typeface="Roboto"/>
                <a:cs typeface="Arial"/>
              </a:rPr>
              <a:t>Ensures country ownership and leadership 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endParaRPr lang="de-DE">
              <a:ea typeface="Roboto"/>
              <a:cs typeface="Arial"/>
            </a:endParaRP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de-DE">
                <a:ea typeface="Roboto"/>
                <a:cs typeface="Arial"/>
              </a:rPr>
              <a:t>Strengthens intra-governmental collaboration and multi-stakeholder participation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endParaRPr lang="de-DE">
              <a:ea typeface="Roboto"/>
              <a:cs typeface="Arial"/>
            </a:endParaRP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de-DE">
                <a:ea typeface="Roboto"/>
                <a:cs typeface="Arial"/>
              </a:rPr>
              <a:t>Enhances coordination with development partners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endParaRPr lang="de-DE">
              <a:ea typeface="Roboto"/>
              <a:cs typeface="Arial"/>
            </a:endParaRP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de-DE">
                <a:ea typeface="Roboto"/>
                <a:cs typeface="Arial"/>
              </a:rPr>
              <a:t>Overcomes siloes and increases coherence and integration of existing approaches and processes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>
              <a:cs typeface="Arial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>
              <a:cs typeface="Arial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07638-BFE8-44BB-8DCA-BF03F9FD5F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4450" y="850107"/>
            <a:ext cx="8543925" cy="500062"/>
          </a:xfrm>
        </p:spPr>
        <p:txBody>
          <a:bodyPr/>
          <a:lstStyle/>
          <a:p>
            <a:r>
              <a:rPr lang="de-DE"/>
              <a:t>Why is it important?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2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907A78-25F2-4AFC-88AA-10659E5F4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3771" y="2480007"/>
            <a:ext cx="2684643" cy="2535978"/>
          </a:xfrm>
        </p:spPr>
        <p:txBody>
          <a:bodyPr lIns="91440" tIns="45720" rIns="91440" bIns="4572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800" b="1" dirty="0">
                <a:ea typeface="Roboto"/>
              </a:rPr>
              <a:t>Form </a:t>
            </a:r>
            <a:r>
              <a:rPr lang="de-DE" sz="1800" dirty="0">
                <a:ea typeface="Roboto"/>
              </a:rPr>
              <a:t>of governance arrangements will vary across contexts.</a:t>
            </a:r>
          </a:p>
          <a:p>
            <a:endParaRPr lang="de-DE" sz="1800" dirty="0">
              <a:ea typeface="Roboto"/>
              <a:cs typeface="Arial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800" b="1" dirty="0">
                <a:ea typeface="Roboto"/>
              </a:rPr>
              <a:t>Functions </a:t>
            </a:r>
            <a:r>
              <a:rPr lang="de-DE" sz="1800" dirty="0">
                <a:ea typeface="Roboto"/>
              </a:rPr>
              <a:t>will be common, to support increased coherence of financing policies.</a:t>
            </a:r>
            <a:endParaRPr lang="en-US" sz="1800" dirty="0">
              <a:ea typeface="Robot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07638-BFE8-44BB-8DCA-BF03F9FD5F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4450" y="850107"/>
            <a:ext cx="8543925" cy="500062"/>
          </a:xfrm>
        </p:spPr>
        <p:txBody>
          <a:bodyPr/>
          <a:lstStyle/>
          <a:p>
            <a:r>
              <a:rPr lang="de-DE"/>
              <a:t>Key functions of INFF governance</a:t>
            </a:r>
            <a:endParaRPr lang="en-US"/>
          </a:p>
        </p:txBody>
      </p:sp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CF195BD5-587F-41F3-83E5-661C8CC52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929" y="1873971"/>
            <a:ext cx="8082962" cy="376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5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2C08F59-5C39-499E-837A-7E88C9875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6492"/>
            <a:ext cx="3769024" cy="4127221"/>
          </a:xfrm>
          <a:prstGeom prst="rect">
            <a:avLst/>
          </a:prstGeom>
          <a:effectLst>
            <a:outerShdw blurRad="584200" dist="63500" sx="105000" sy="105000" algn="ctr" rotWithShape="0">
              <a:srgbClr val="000000">
                <a:alpha val="31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F0FDE62-6C2D-47C6-BE2F-95702C7045F4}"/>
              </a:ext>
            </a:extLst>
          </p:cNvPr>
          <p:cNvSpPr txBox="1"/>
          <p:nvPr/>
        </p:nvSpPr>
        <p:spPr>
          <a:xfrm>
            <a:off x="6612786" y="2056486"/>
            <a:ext cx="116884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69" hangingPunct="0">
              <a:defRPr/>
            </a:pPr>
            <a:r>
              <a:rPr lang="en-US" sz="1980" kern="0" spc="9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Lora Regular Regular"/>
              </a:rPr>
              <a:t>STEP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CFB3C6-2371-4F4F-9771-A326895F9A8C}"/>
              </a:ext>
            </a:extLst>
          </p:cNvPr>
          <p:cNvSpPr txBox="1"/>
          <p:nvPr/>
        </p:nvSpPr>
        <p:spPr>
          <a:xfrm>
            <a:off x="6761831" y="2757037"/>
            <a:ext cx="310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69" hangingPunct="0">
              <a:defRPr/>
            </a:pPr>
            <a:r>
              <a:rPr lang="en-US" sz="1200" b="1" kern="0" spc="9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Lora Regular Regular"/>
              </a:rPr>
              <a:t>ENHANCE COHERENCE, CLOSE GAPS IF NEEDED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363F9E-A7BE-4911-B48C-694ECA4439D3}"/>
              </a:ext>
            </a:extLst>
          </p:cNvPr>
          <p:cNvSpPr txBox="1"/>
          <p:nvPr/>
        </p:nvSpPr>
        <p:spPr>
          <a:xfrm>
            <a:off x="6761170" y="3434307"/>
            <a:ext cx="290214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69" hangingPunct="0">
              <a:defRPr/>
            </a:pPr>
            <a:r>
              <a:rPr lang="en-US" sz="1080" kern="0">
                <a:solidFill>
                  <a:srgbClr val="152C4E"/>
                </a:solidFill>
                <a:latin typeface="Arial" panose="020B0604020202020204" pitchFamily="34" charset="0"/>
                <a:cs typeface="Arial" panose="020B0604020202020204" pitchFamily="34" charset="0"/>
                <a:sym typeface="Lora Regular Regular"/>
              </a:rPr>
              <a:t>Establish how to strengthen existing arrangements, based on:</a:t>
            </a:r>
          </a:p>
          <a:p>
            <a:pPr marL="171450" indent="-171450" defTabSz="1219169" hangingPunct="0">
              <a:buFontTx/>
              <a:buChar char="-"/>
              <a:defRPr/>
            </a:pPr>
            <a:r>
              <a:rPr lang="en-US" sz="1080" kern="0">
                <a:solidFill>
                  <a:srgbClr val="152C4E"/>
                </a:solidFill>
                <a:latin typeface="Arial" panose="020B0604020202020204" pitchFamily="34" charset="0"/>
                <a:cs typeface="Arial" panose="020B0604020202020204" pitchFamily="34" charset="0"/>
                <a:sym typeface="Lora Regular Regular"/>
              </a:rPr>
              <a:t>Appropriate level of ambition</a:t>
            </a:r>
          </a:p>
          <a:p>
            <a:pPr marL="171450" indent="-171450" defTabSz="1219169" hangingPunct="0">
              <a:buFontTx/>
              <a:buChar char="-"/>
              <a:defRPr/>
            </a:pPr>
            <a:r>
              <a:rPr lang="en-US" sz="1080" kern="0">
                <a:solidFill>
                  <a:srgbClr val="152C4E"/>
                </a:solidFill>
                <a:latin typeface="Arial" panose="020B0604020202020204" pitchFamily="34" charset="0"/>
                <a:cs typeface="Arial" panose="020B0604020202020204" pitchFamily="34" charset="0"/>
                <a:sym typeface="Lora Regular Regular"/>
              </a:rPr>
              <a:t>Available capacity and resources</a:t>
            </a:r>
          </a:p>
          <a:p>
            <a:pPr marL="171450" indent="-171450" defTabSz="1219169" hangingPunct="0">
              <a:buFontTx/>
              <a:buChar char="-"/>
              <a:defRPr/>
            </a:pPr>
            <a:r>
              <a:rPr lang="en-US" sz="1080" kern="0">
                <a:solidFill>
                  <a:srgbClr val="152C4E"/>
                </a:solidFill>
                <a:latin typeface="Arial" panose="020B0604020202020204" pitchFamily="34" charset="0"/>
                <a:cs typeface="Arial" panose="020B0604020202020204" pitchFamily="34" charset="0"/>
                <a:sym typeface="Lora Regular Regular"/>
              </a:rPr>
              <a:t>Objectives identified in the financing strategy.</a:t>
            </a:r>
          </a:p>
          <a:p>
            <a:pPr marL="171450" indent="-171450" defTabSz="1219169" hangingPunct="0">
              <a:buFontTx/>
              <a:buChar char="-"/>
              <a:defRPr/>
            </a:pPr>
            <a:endParaRPr lang="en-US" sz="1080" kern="0">
              <a:solidFill>
                <a:srgbClr val="152C4E"/>
              </a:solidFill>
              <a:latin typeface="Arial" panose="020B0604020202020204" pitchFamily="34" charset="0"/>
              <a:cs typeface="Arial" panose="020B0604020202020204" pitchFamily="34" charset="0"/>
              <a:sym typeface="Lora Regular Regular"/>
            </a:endParaRPr>
          </a:p>
          <a:p>
            <a:pPr defTabSz="1219169" hangingPunct="0">
              <a:defRPr/>
            </a:pPr>
            <a:r>
              <a:rPr lang="en-US" sz="1080" kern="0">
                <a:solidFill>
                  <a:srgbClr val="152C4E"/>
                </a:solidFill>
                <a:latin typeface="Arial" panose="020B0604020202020204" pitchFamily="34" charset="0"/>
                <a:cs typeface="Arial" panose="020B0604020202020204" pitchFamily="34" charset="0"/>
                <a:sym typeface="Lora Regular Regular"/>
              </a:rPr>
              <a:t>[Typical challenges and steps to overcome them are included in the guidance].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9631E39-7643-4CEE-A702-9B54D0456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70" y="1794617"/>
            <a:ext cx="3769024" cy="4127221"/>
          </a:xfrm>
          <a:prstGeom prst="rect">
            <a:avLst/>
          </a:prstGeom>
          <a:effectLst>
            <a:outerShdw blurRad="584200" dist="63500" sx="105000" sy="105000" algn="ctr" rotWithShape="0">
              <a:srgbClr val="000000">
                <a:alpha val="31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FACFDF8-CC13-4FE0-9082-50B761E06DE2}"/>
              </a:ext>
            </a:extLst>
          </p:cNvPr>
          <p:cNvSpPr txBox="1"/>
          <p:nvPr/>
        </p:nvSpPr>
        <p:spPr>
          <a:xfrm>
            <a:off x="2568693" y="2056486"/>
            <a:ext cx="116884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69" hangingPunct="0">
              <a:defRPr/>
            </a:pPr>
            <a:r>
              <a:rPr lang="en-US" sz="1980" kern="0" spc="9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Lora Regular Regular"/>
              </a:rPr>
              <a:t>STEP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4E768F-9424-4EEC-B757-E82CC95FAA29}"/>
              </a:ext>
            </a:extLst>
          </p:cNvPr>
          <p:cNvSpPr txBox="1"/>
          <p:nvPr/>
        </p:nvSpPr>
        <p:spPr>
          <a:xfrm>
            <a:off x="2649929" y="2799682"/>
            <a:ext cx="289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69" hangingPunct="0">
              <a:defRPr/>
            </a:pPr>
            <a:r>
              <a:rPr lang="en-US" sz="1200" b="1" kern="0" spc="9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Lora Regular Regular"/>
              </a:rPr>
              <a:t>IDENTIFY AND ASSESS EXISTING GOVERNANCE ARRANGEMENTS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83B35C-DC9F-4044-91ED-58738EAE0041}"/>
              </a:ext>
            </a:extLst>
          </p:cNvPr>
          <p:cNvSpPr txBox="1"/>
          <p:nvPr/>
        </p:nvSpPr>
        <p:spPr>
          <a:xfrm>
            <a:off x="2649929" y="3440059"/>
            <a:ext cx="2992723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69" hangingPunct="0">
              <a:defRPr/>
            </a:pPr>
            <a:r>
              <a:rPr lang="en-US" sz="1080" kern="0">
                <a:solidFill>
                  <a:srgbClr val="152C4E"/>
                </a:solidFill>
                <a:latin typeface="Arial" panose="020B0604020202020204" pitchFamily="34" charset="0"/>
                <a:cs typeface="Arial" panose="020B0604020202020204" pitchFamily="34" charset="0"/>
                <a:sym typeface="Lora Regular Regular"/>
              </a:rPr>
              <a:t>Identify and assess the institutions and processes that exist to guide, enable and support (coherent) financing policy making:</a:t>
            </a:r>
          </a:p>
          <a:p>
            <a:pPr marL="171450" indent="-171450" defTabSz="1219169" hangingPunct="0">
              <a:buFontTx/>
              <a:buChar char="-"/>
              <a:defRPr/>
            </a:pPr>
            <a:r>
              <a:rPr lang="en-US" sz="1080" kern="0">
                <a:solidFill>
                  <a:srgbClr val="152C4E"/>
                </a:solidFill>
                <a:latin typeface="Arial" panose="020B0604020202020204" pitchFamily="34" charset="0"/>
                <a:cs typeface="Arial" panose="020B0604020202020204" pitchFamily="34" charset="0"/>
                <a:sym typeface="Lora Regular Regular"/>
              </a:rPr>
              <a:t>Commitment and leadership</a:t>
            </a:r>
          </a:p>
          <a:p>
            <a:pPr marL="171450" indent="-171450" defTabSz="1219169" hangingPunct="0">
              <a:buFontTx/>
              <a:buChar char="-"/>
              <a:defRPr/>
            </a:pPr>
            <a:r>
              <a:rPr lang="en-US" sz="1080" kern="0">
                <a:solidFill>
                  <a:srgbClr val="152C4E"/>
                </a:solidFill>
                <a:latin typeface="Arial" panose="020B0604020202020204" pitchFamily="34" charset="0"/>
                <a:cs typeface="Arial" panose="020B0604020202020204" pitchFamily="34" charset="0"/>
                <a:sym typeface="Lora Regular Regular"/>
              </a:rPr>
              <a:t>Access to knowledge and perspectives</a:t>
            </a:r>
          </a:p>
          <a:p>
            <a:pPr marL="171450" indent="-171450" defTabSz="1219169" hangingPunct="0">
              <a:buFontTx/>
              <a:buChar char="-"/>
              <a:defRPr/>
            </a:pPr>
            <a:r>
              <a:rPr lang="en-US" sz="1080" kern="0">
                <a:solidFill>
                  <a:srgbClr val="152C4E"/>
                </a:solidFill>
                <a:latin typeface="Arial" panose="020B0604020202020204" pitchFamily="34" charset="0"/>
                <a:cs typeface="Arial" panose="020B0604020202020204" pitchFamily="34" charset="0"/>
                <a:sym typeface="Lora Regular Regular"/>
              </a:rPr>
              <a:t>Coordination</a:t>
            </a:r>
          </a:p>
          <a:p>
            <a:pPr marL="171450" indent="-171450" defTabSz="1219169" hangingPunct="0">
              <a:buFontTx/>
              <a:buChar char="-"/>
              <a:defRPr/>
            </a:pPr>
            <a:endParaRPr lang="en-US" sz="1080" kern="0">
              <a:solidFill>
                <a:srgbClr val="152C4E"/>
              </a:solidFill>
              <a:latin typeface="Arial" panose="020B0604020202020204" pitchFamily="34" charset="0"/>
              <a:cs typeface="Arial" panose="020B0604020202020204" pitchFamily="34" charset="0"/>
              <a:sym typeface="Lora Regular Regular"/>
            </a:endParaRPr>
          </a:p>
          <a:p>
            <a:pPr defTabSz="1219169" hangingPunct="0">
              <a:defRPr/>
            </a:pPr>
            <a:r>
              <a:rPr lang="en-US" sz="1080" kern="0">
                <a:solidFill>
                  <a:srgbClr val="152C4E"/>
                </a:solidFill>
                <a:latin typeface="Arial" panose="020B0604020202020204" pitchFamily="34" charset="0"/>
                <a:cs typeface="Arial" panose="020B0604020202020204" pitchFamily="34" charset="0"/>
                <a:sym typeface="Lora Regular Regular"/>
              </a:rPr>
              <a:t>[Self-assessment questions are included in the guidance].</a:t>
            </a:r>
          </a:p>
          <a:p>
            <a:pPr defTabSz="1219169" hangingPunct="0">
              <a:defRPr/>
            </a:pPr>
            <a:endParaRPr lang="en-US" sz="1080" kern="0">
              <a:solidFill>
                <a:srgbClr val="152C4E"/>
              </a:solidFill>
              <a:latin typeface="Arial" panose="020B0604020202020204" pitchFamily="34" charset="0"/>
              <a:cs typeface="Arial" panose="020B0604020202020204" pitchFamily="34" charset="0"/>
              <a:sym typeface="Lora Regular Regular"/>
            </a:endParaRPr>
          </a:p>
          <a:p>
            <a:pPr defTabSz="1219169" hangingPunct="0">
              <a:defRPr/>
            </a:pPr>
            <a:endParaRPr lang="en-US" sz="1080" kern="0">
              <a:solidFill>
                <a:srgbClr val="152C4E"/>
              </a:solidFill>
              <a:latin typeface="Arial" panose="020B0604020202020204" pitchFamily="34" charset="0"/>
              <a:cs typeface="Arial" panose="020B0604020202020204" pitchFamily="34" charset="0"/>
              <a:sym typeface="Lora Regular Regular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B4255-35FC-4152-BECE-7205579750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4450" y="895213"/>
            <a:ext cx="8543925" cy="500062"/>
          </a:xfrm>
        </p:spPr>
        <p:txBody>
          <a:bodyPr/>
          <a:lstStyle/>
          <a:p>
            <a:r>
              <a:rPr lang="en-GB"/>
              <a:t>Suggested approach</a:t>
            </a:r>
          </a:p>
        </p:txBody>
      </p:sp>
    </p:spTree>
    <p:extLst>
      <p:ext uri="{BB962C8B-B14F-4D97-AF65-F5344CB8AC3E}">
        <p14:creationId xmlns:p14="http://schemas.microsoft.com/office/powerpoint/2010/main" val="28956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465EB7-7986-4EC1-A2EB-F752F97586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5949" y="1798509"/>
            <a:ext cx="10475527" cy="4086224"/>
          </a:xfrm>
        </p:spPr>
        <p:txBody>
          <a:bodyPr lIns="91440" tIns="45720" rIns="91440" bIns="4572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800" b="1">
                <a:ea typeface="Roboto"/>
              </a:rPr>
              <a:t>Checklist of self-assessment questions</a:t>
            </a:r>
            <a:r>
              <a:rPr lang="de-DE" sz="1800">
                <a:ea typeface="Roboto"/>
              </a:rPr>
              <a:t> + findings from the scoping of relevant institutional mechanisms, bodies and processes and the stakeholder mapping undertaken as part of the </a:t>
            </a:r>
            <a:r>
              <a:rPr lang="de-DE" sz="1800" b="1">
                <a:ea typeface="Roboto"/>
              </a:rPr>
              <a:t>inception phase </a:t>
            </a:r>
            <a:r>
              <a:rPr lang="de-DE" sz="1800">
                <a:ea typeface="Roboto"/>
              </a:rPr>
              <a:t>can inform this step</a:t>
            </a:r>
            <a:endParaRPr lang="de-DE" sz="1800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800" b="1">
                <a:ea typeface="Roboto"/>
              </a:rPr>
              <a:t>Commitment and leadership</a:t>
            </a:r>
            <a:endParaRPr lang="de-DE" sz="1800" b="1">
              <a:ea typeface="Roboto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 b="1">
              <a:ea typeface="Roboto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>
                <a:ea typeface="Roboto"/>
              </a:rPr>
              <a:t>Clear </a:t>
            </a:r>
            <a:r>
              <a:rPr lang="de-DE" err="1">
                <a:ea typeface="Roboto"/>
              </a:rPr>
              <a:t>commitment</a:t>
            </a:r>
            <a:r>
              <a:rPr lang="de-DE">
                <a:ea typeface="Roboto"/>
              </a:rPr>
              <a:t> and </a:t>
            </a:r>
            <a:r>
              <a:rPr lang="de-DE" err="1">
                <a:ea typeface="Roboto"/>
              </a:rPr>
              <a:t>mandate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from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highest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political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level</a:t>
            </a:r>
            <a:endParaRPr lang="de-DE" err="1">
              <a:ea typeface="Roboto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err="1">
                <a:ea typeface="Roboto"/>
              </a:rPr>
              <a:t>Sustainability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features</a:t>
            </a:r>
            <a:endParaRPr lang="de-DE" err="1">
              <a:ea typeface="Roboto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err="1">
                <a:ea typeface="Roboto"/>
              </a:rPr>
              <a:t>Institutional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catalyst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with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required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authority</a:t>
            </a:r>
            <a:r>
              <a:rPr lang="de-DE">
                <a:ea typeface="Roboto"/>
              </a:rPr>
              <a:t> and </a:t>
            </a:r>
            <a:r>
              <a:rPr lang="de-DE" err="1">
                <a:ea typeface="Roboto"/>
              </a:rPr>
              <a:t>convening</a:t>
            </a:r>
            <a:r>
              <a:rPr lang="de-DE">
                <a:ea typeface="Roboto"/>
              </a:rPr>
              <a:t> power</a:t>
            </a:r>
            <a:endParaRPr lang="de-DE">
              <a:ea typeface="Roboto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err="1">
                <a:ea typeface="Roboto"/>
              </a:rPr>
              <a:t>Capacity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building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measures</a:t>
            </a:r>
            <a:r>
              <a:rPr lang="de-DE">
                <a:ea typeface="Roboto"/>
              </a:rPr>
              <a:t> </a:t>
            </a:r>
            <a:r>
              <a:rPr lang="de-DE" err="1">
                <a:ea typeface="Roboto"/>
              </a:rPr>
              <a:t>for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state</a:t>
            </a:r>
            <a:r>
              <a:rPr lang="de-DE">
                <a:ea typeface="Roboto"/>
              </a:rPr>
              <a:t> and non-</a:t>
            </a:r>
            <a:r>
              <a:rPr lang="de-DE" err="1">
                <a:ea typeface="Roboto"/>
              </a:rPr>
              <a:t>state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actors</a:t>
            </a:r>
            <a:endParaRPr lang="de-DE" err="1">
              <a:ea typeface="Roboto"/>
              <a:cs typeface="Arial" panose="020B060402020202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0280F-42E5-4849-B507-83AECE4D53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5949" y="875398"/>
            <a:ext cx="10061189" cy="500062"/>
          </a:xfrm>
        </p:spPr>
        <p:txBody>
          <a:bodyPr/>
          <a:lstStyle/>
          <a:p>
            <a:r>
              <a:rPr lang="de-DE"/>
              <a:t>Step 1: Identify and assess exisiting governance arrangements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7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465EB7-7986-4EC1-A2EB-F752F97586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5949" y="1433094"/>
            <a:ext cx="10307863" cy="4689091"/>
          </a:xfrm>
        </p:spPr>
        <p:txBody>
          <a:bodyPr lIns="91440" tIns="45720" rIns="91440" bIns="4572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800" b="1"/>
              <a:t>Access to knowledge and perspectives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 b="1">
              <a:ea typeface="Roboto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>
                <a:ea typeface="Roboto"/>
              </a:rPr>
              <a:t>Commitment and rationale for INFF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err="1">
                <a:ea typeface="Roboto"/>
              </a:rPr>
              <a:t>Mechanisms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for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information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exchanges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within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government</a:t>
            </a:r>
            <a:r>
              <a:rPr lang="de-DE">
                <a:ea typeface="Roboto"/>
              </a:rPr>
              <a:t> and </a:t>
            </a:r>
            <a:r>
              <a:rPr lang="de-DE" err="1">
                <a:ea typeface="Roboto"/>
              </a:rPr>
              <a:t>with</a:t>
            </a:r>
            <a:r>
              <a:rPr lang="de-DE">
                <a:ea typeface="Roboto"/>
              </a:rPr>
              <a:t> </a:t>
            </a:r>
            <a:r>
              <a:rPr lang="de-DE" err="1">
                <a:ea typeface="Roboto"/>
              </a:rPr>
              <a:t>other</a:t>
            </a:r>
            <a:r>
              <a:rPr lang="de-DE">
                <a:ea typeface="Roboto"/>
              </a:rPr>
              <a:t> </a:t>
            </a:r>
            <a:r>
              <a:rPr lang="de-DE" err="1">
                <a:ea typeface="Roboto"/>
              </a:rPr>
              <a:t>partners</a:t>
            </a:r>
            <a:endParaRPr lang="de-DE" err="1">
              <a:ea typeface="Roboto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>
                <a:ea typeface="Roboto"/>
              </a:rPr>
              <a:t>Transparent </a:t>
            </a:r>
            <a:r>
              <a:rPr lang="de-DE" err="1">
                <a:ea typeface="Roboto"/>
              </a:rPr>
              <a:t>reporting</a:t>
            </a:r>
            <a:r>
              <a:rPr lang="de-DE">
                <a:ea typeface="Roboto"/>
              </a:rPr>
              <a:t> on </a:t>
            </a:r>
            <a:r>
              <a:rPr lang="de-DE" err="1">
                <a:ea typeface="Roboto"/>
              </a:rPr>
              <a:t>financing</a:t>
            </a:r>
            <a:endParaRPr lang="de-DE" err="1">
              <a:ea typeface="Roboto"/>
              <a:cs typeface="Arial" panose="020B0604020202020204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err="1">
                <a:ea typeface="Roboto"/>
              </a:rPr>
              <a:t>Mechanisms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to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assess</a:t>
            </a:r>
            <a:r>
              <a:rPr lang="de-DE">
                <a:ea typeface="Roboto"/>
              </a:rPr>
              <a:t> and review </a:t>
            </a:r>
            <a:r>
              <a:rPr lang="de-DE" err="1">
                <a:ea typeface="Roboto"/>
              </a:rPr>
              <a:t>financing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policies</a:t>
            </a:r>
            <a:endParaRPr lang="de-DE" err="1">
              <a:ea typeface="Roboto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 b="1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800" b="1"/>
              <a:t>Coordination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 b="1">
              <a:ea typeface="Roboto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err="1">
                <a:ea typeface="Roboto"/>
              </a:rPr>
              <a:t>Clearly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defined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roles</a:t>
            </a:r>
            <a:r>
              <a:rPr lang="de-DE">
                <a:ea typeface="Roboto"/>
              </a:rPr>
              <a:t> and </a:t>
            </a:r>
            <a:r>
              <a:rPr lang="de-DE" err="1">
                <a:ea typeface="Roboto"/>
              </a:rPr>
              <a:t>responsibilities</a:t>
            </a:r>
            <a:endParaRPr lang="de-DE" err="1">
              <a:ea typeface="Roboto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>
                <a:ea typeface="Roboto"/>
              </a:rPr>
              <a:t>Intra-</a:t>
            </a:r>
            <a:r>
              <a:rPr lang="de-DE" err="1">
                <a:ea typeface="Roboto"/>
              </a:rPr>
              <a:t>governmental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mechanisms</a:t>
            </a:r>
            <a:endParaRPr lang="de-DE" err="1">
              <a:ea typeface="Roboto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err="1">
                <a:ea typeface="Roboto"/>
              </a:rPr>
              <a:t>Mechanisms</a:t>
            </a:r>
            <a:r>
              <a:rPr lang="de-DE">
                <a:ea typeface="Roboto"/>
              </a:rPr>
              <a:t> </a:t>
            </a:r>
            <a:r>
              <a:rPr lang="de-DE" err="1">
                <a:ea typeface="Roboto"/>
              </a:rPr>
              <a:t>for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coordination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with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development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partners</a:t>
            </a:r>
            <a:endParaRPr lang="de-DE" err="1">
              <a:ea typeface="Roboto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err="1">
                <a:ea typeface="Roboto"/>
              </a:rPr>
              <a:t>Mechanisms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for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aligning</a:t>
            </a:r>
            <a:r>
              <a:rPr lang="de-DE">
                <a:ea typeface="Roboto"/>
              </a:rPr>
              <a:t> private </a:t>
            </a:r>
            <a:r>
              <a:rPr lang="de-DE" err="1">
                <a:ea typeface="Roboto"/>
              </a:rPr>
              <a:t>finance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with</a:t>
            </a:r>
            <a:r>
              <a:rPr lang="de-DE">
                <a:ea typeface="Roboto"/>
              </a:rPr>
              <a:t> national </a:t>
            </a:r>
            <a:r>
              <a:rPr lang="de-DE" err="1">
                <a:ea typeface="Roboto"/>
              </a:rPr>
              <a:t>priorities</a:t>
            </a:r>
            <a:endParaRPr lang="de-DE" err="1">
              <a:ea typeface="Roboto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>
                <a:ea typeface="Roboto"/>
              </a:rPr>
              <a:t>Use </a:t>
            </a:r>
            <a:r>
              <a:rPr lang="de-DE" err="1">
                <a:ea typeface="Roboto"/>
              </a:rPr>
              <a:t>of</a:t>
            </a:r>
            <a:r>
              <a:rPr lang="de-DE">
                <a:ea typeface="Roboto"/>
              </a:rPr>
              <a:t> national </a:t>
            </a:r>
            <a:r>
              <a:rPr lang="de-DE" err="1">
                <a:ea typeface="Roboto"/>
              </a:rPr>
              <a:t>processes</a:t>
            </a:r>
            <a:r>
              <a:rPr lang="de-DE">
                <a:ea typeface="Roboto"/>
              </a:rPr>
              <a:t> </a:t>
            </a:r>
            <a:r>
              <a:rPr lang="de-DE" err="1">
                <a:ea typeface="Roboto"/>
              </a:rPr>
              <a:t>to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encourage</a:t>
            </a:r>
            <a:r>
              <a:rPr lang="de-DE">
                <a:ea typeface="Roboto"/>
              </a:rPr>
              <a:t> an </a:t>
            </a:r>
            <a:r>
              <a:rPr lang="de-DE" err="1">
                <a:ea typeface="Roboto"/>
              </a:rPr>
              <a:t>integrated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approach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to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financing</a:t>
            </a:r>
            <a:endParaRPr lang="de-DE" err="1">
              <a:ea typeface="Roboto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0280F-42E5-4849-B507-83AECE4D53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5949" y="601800"/>
            <a:ext cx="10061189" cy="500062"/>
          </a:xfrm>
        </p:spPr>
        <p:txBody>
          <a:bodyPr/>
          <a:lstStyle/>
          <a:p>
            <a:r>
              <a:rPr lang="de-DE"/>
              <a:t>Step 1 (cont‘d)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8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EA8ED0-DCDA-4B1F-9B57-539D298B57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0866" y="2219823"/>
            <a:ext cx="10475527" cy="3163418"/>
          </a:xfrm>
        </p:spPr>
        <p:txBody>
          <a:bodyPr lIns="91440" tIns="45720" rIns="91440" bIns="4572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800">
                <a:ea typeface="Roboto"/>
              </a:rPr>
              <a:t>Baseline from Step 1 will drive determination of appropriate </a:t>
            </a:r>
            <a:r>
              <a:rPr lang="de-DE" sz="1800" b="1">
                <a:ea typeface="Roboto"/>
              </a:rPr>
              <a:t>level of ambition </a:t>
            </a:r>
            <a:r>
              <a:rPr lang="de-DE" sz="1800">
                <a:ea typeface="Roboto"/>
              </a:rPr>
              <a:t>for Step 2</a:t>
            </a:r>
            <a:endParaRPr lang="de-DE" sz="1800">
              <a:ea typeface="Roboto"/>
              <a:cs typeface="Arial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800">
                <a:ea typeface="Roboto"/>
              </a:rPr>
              <a:t>P</a:t>
            </a:r>
            <a:r>
              <a:rPr lang="de-DE" sz="1800" b="1">
                <a:ea typeface="Roboto"/>
              </a:rPr>
              <a:t>riority may be given to strengthen institutions and processes related to a specific financing policy area</a:t>
            </a:r>
            <a:r>
              <a:rPr lang="de-DE" sz="1800">
                <a:ea typeface="Roboto"/>
              </a:rPr>
              <a:t> with the view of encouraging a more comprehensive approach over time.</a:t>
            </a:r>
            <a:endParaRPr lang="de-DE" sz="180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800"/>
              <a:t>How to increase </a:t>
            </a:r>
            <a:r>
              <a:rPr lang="de-DE" sz="1800" b="1"/>
              <a:t>commitment and leadership</a:t>
            </a:r>
            <a:r>
              <a:rPr lang="de-DE" sz="1800"/>
              <a:t>:</a:t>
            </a:r>
            <a:endParaRPr lang="de-DE" sz="1800" b="1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>
              <a:ea typeface="Roboto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>
                <a:ea typeface="Roboto"/>
              </a:rPr>
              <a:t>Sustain interest and buy-in </a:t>
            </a:r>
            <a:endParaRPr lang="de-DE">
              <a:ea typeface="Roboto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err="1">
                <a:ea typeface="Roboto"/>
              </a:rPr>
              <a:t>Address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capacity</a:t>
            </a:r>
            <a:r>
              <a:rPr lang="de-DE">
                <a:ea typeface="Roboto"/>
              </a:rPr>
              <a:t> </a:t>
            </a:r>
            <a:r>
              <a:rPr lang="de-DE" err="1">
                <a:ea typeface="Roboto"/>
              </a:rPr>
              <a:t>gaps</a:t>
            </a:r>
            <a:endParaRPr lang="de-DE" err="1">
              <a:ea typeface="Roboto"/>
              <a:cs typeface="Arial" panose="020B0604020202020204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034A4-7338-4FEF-BCB9-06480EC21C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0866" y="953045"/>
            <a:ext cx="10116272" cy="528638"/>
          </a:xfrm>
        </p:spPr>
        <p:txBody>
          <a:bodyPr/>
          <a:lstStyle/>
          <a:p>
            <a:r>
              <a:rPr lang="de-DE"/>
              <a:t>Step 2: Enhance coherence of existing governance arrangements, close gaps if needed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EA8ED0-DCDA-4B1F-9B57-539D298B57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0866" y="1963823"/>
            <a:ext cx="10475527" cy="3535110"/>
          </a:xfrm>
        </p:spPr>
        <p:txBody>
          <a:bodyPr lIns="91440" tIns="45720" rIns="91440" bIns="4572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800"/>
              <a:t>How to increase </a:t>
            </a:r>
            <a:r>
              <a:rPr lang="de-DE" sz="1800" b="1"/>
              <a:t>access to knowledge and perspectives</a:t>
            </a:r>
            <a:r>
              <a:rPr lang="de-DE" sz="1800"/>
              <a:t>:</a:t>
            </a:r>
            <a:endParaRPr lang="de-DE" sz="1800" b="1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>
              <a:ea typeface="Roboto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>
                <a:ea typeface="Roboto"/>
              </a:rPr>
              <a:t>Strengthen dialogue and participation</a:t>
            </a:r>
            <a:endParaRPr lang="de-DE">
              <a:ea typeface="Roboto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>
                <a:ea typeface="Roboto"/>
              </a:rPr>
              <a:t>Improve transparency and accountability</a:t>
            </a:r>
            <a:endParaRPr lang="de-DE">
              <a:ea typeface="Roboto"/>
              <a:cs typeface="Arial" panose="020B0604020202020204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de-DE" sz="180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800"/>
              <a:t>How to increase </a:t>
            </a:r>
            <a:r>
              <a:rPr lang="de-DE" sz="1800" b="1"/>
              <a:t>coordination</a:t>
            </a:r>
            <a:r>
              <a:rPr lang="de-DE" sz="1800"/>
              <a:t>:</a:t>
            </a:r>
            <a:endParaRPr lang="de-DE" sz="1800" b="1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800">
              <a:ea typeface="Roboto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>
                <a:ea typeface="Roboto"/>
              </a:rPr>
              <a:t>Define clear roles and responsibilities </a:t>
            </a:r>
            <a:endParaRPr lang="de-DE">
              <a:ea typeface="Roboto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>
                <a:ea typeface="Roboto"/>
              </a:rPr>
              <a:t>Encourage effective collaboration among stakeholders</a:t>
            </a:r>
            <a:endParaRPr lang="de-DE">
              <a:ea typeface="Roboto"/>
              <a:cs typeface="Arial" panose="020B0604020202020204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>
                <a:ea typeface="Roboto"/>
              </a:rPr>
              <a:t>Incentivise alignment of all types of finance with national priorities</a:t>
            </a:r>
            <a:endParaRPr lang="de-DE">
              <a:ea typeface="Roboto"/>
              <a:cs typeface="Arial" panose="020B0604020202020204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034A4-7338-4FEF-BCB9-06480EC21C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0866" y="953045"/>
            <a:ext cx="10116272" cy="528638"/>
          </a:xfrm>
        </p:spPr>
        <p:txBody>
          <a:bodyPr/>
          <a:lstStyle/>
          <a:p>
            <a:r>
              <a:rPr lang="de-DE"/>
              <a:t>Step 2 (cont‘d)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16883"/>
      </p:ext>
    </p:extLst>
  </p:cSld>
  <p:clrMapOvr>
    <a:masterClrMapping/>
  </p:clrMapOvr>
</p:sld>
</file>

<file path=ppt/theme/theme1.xml><?xml version="1.0" encoding="utf-8"?>
<a:theme xmlns:a="http://schemas.openxmlformats.org/drawingml/2006/main" name="INFF Theme">
  <a:themeElements>
    <a:clrScheme name="INFF Slide Color Palette">
      <a:dk1>
        <a:srgbClr val="0F2354"/>
      </a:dk1>
      <a:lt1>
        <a:srgbClr val="F9F9F9"/>
      </a:lt1>
      <a:dk2>
        <a:srgbClr val="005B4F"/>
      </a:dk2>
      <a:lt2>
        <a:srgbClr val="FFB700"/>
      </a:lt2>
      <a:accent1>
        <a:srgbClr val="1156AA"/>
      </a:accent1>
      <a:accent2>
        <a:srgbClr val="FF7019"/>
      </a:accent2>
      <a:accent3>
        <a:srgbClr val="FFB700"/>
      </a:accent3>
      <a:accent4>
        <a:srgbClr val="009E3C"/>
      </a:accent4>
      <a:accent5>
        <a:srgbClr val="1699ED"/>
      </a:accent5>
      <a:accent6>
        <a:srgbClr val="83CCF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8397D13837C43B684B08DAD64BF8C" ma:contentTypeVersion="11" ma:contentTypeDescription="Create a new document." ma:contentTypeScope="" ma:versionID="18f3d23f47ab76d035dc5fe4b43188f3">
  <xsd:schema xmlns:xsd="http://www.w3.org/2001/XMLSchema" xmlns:xs="http://www.w3.org/2001/XMLSchema" xmlns:p="http://schemas.microsoft.com/office/2006/metadata/properties" xmlns:ns2="0360f195-d042-45e7-aa5c-1d93fc6d8805" xmlns:ns3="2c1232c3-bf45-45cd-a7a3-d01a7b037b08" targetNamespace="http://schemas.microsoft.com/office/2006/metadata/properties" ma:root="true" ma:fieldsID="e03556e423005757523da37dc0ee94bc" ns2:_="" ns3:_="">
    <xsd:import namespace="0360f195-d042-45e7-aa5c-1d93fc6d8805"/>
    <xsd:import namespace="2c1232c3-bf45-45cd-a7a3-d01a7b037b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0f195-d042-45e7-aa5c-1d93fc6d8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232c3-bf45-45cd-a7a3-d01a7b037b0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0C82C8-81C6-4539-95BF-69DF4246059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2c1232c3-bf45-45cd-a7a3-d01a7b037b08"/>
    <ds:schemaRef ds:uri="0360f195-d042-45e7-aa5c-1d93fc6d8805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D519DA-A937-45F1-BA3B-C9F825CEB7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72CCB4-FE68-464D-AEA0-496136D4091A}">
  <ds:schemaRefs>
    <ds:schemaRef ds:uri="0360f195-d042-45e7-aa5c-1d93fc6d8805"/>
    <ds:schemaRef ds:uri="2c1232c3-bf45-45cd-a7a3-d01a7b037b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711</Words>
  <Application>Microsoft Office PowerPoint</Application>
  <PresentationFormat>Widescreen</PresentationFormat>
  <Paragraphs>123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Georgia</vt:lpstr>
      <vt:lpstr>Roboto</vt:lpstr>
      <vt:lpstr>Roboto Medium</vt:lpstr>
      <vt:lpstr>Roboto-Regular</vt:lpstr>
      <vt:lpstr>Wingdings</vt:lpstr>
      <vt:lpstr>INFF Theme</vt:lpstr>
      <vt:lpstr>INFF Building Block 4  Governance and  Coordination  DESA/FSDO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Stacie Baek</dc:creator>
  <cp:lastModifiedBy>Elena Klare</cp:lastModifiedBy>
  <cp:revision>2</cp:revision>
  <dcterms:created xsi:type="dcterms:W3CDTF">2021-02-14T16:55:42Z</dcterms:created>
  <dcterms:modified xsi:type="dcterms:W3CDTF">2021-08-24T10:48:33Z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0x0101006D48397D13837C43B684B08DAD64BF8C</vt:lpwstr>
  </property>
</Properties>
</file>