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7"/>
  </p:notesMasterIdLst>
  <p:sldIdLst>
    <p:sldId id="271" r:id="rId2"/>
    <p:sldId id="257" r:id="rId3"/>
    <p:sldId id="265" r:id="rId4"/>
    <p:sldId id="268" r:id="rId5"/>
    <p:sldId id="269" r:id="rId6"/>
    <p:sldId id="318" r:id="rId7"/>
    <p:sldId id="322" r:id="rId8"/>
    <p:sldId id="323" r:id="rId9"/>
    <p:sldId id="324" r:id="rId10"/>
    <p:sldId id="260" r:id="rId11"/>
    <p:sldId id="261" r:id="rId12"/>
    <p:sldId id="262" r:id="rId13"/>
    <p:sldId id="263" r:id="rId14"/>
    <p:sldId id="264"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228" autoAdjust="0"/>
  </p:normalViewPr>
  <p:slideViewPr>
    <p:cSldViewPr snapToGrid="0">
      <p:cViewPr varScale="1">
        <p:scale>
          <a:sx n="58" d="100"/>
          <a:sy n="58" d="100"/>
        </p:scale>
        <p:origin x="96"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dk1">
                    <a:lumMod val="50000"/>
                    <a:lumOff val="50000"/>
                  </a:schemeClr>
                </a:solidFill>
                <a:latin typeface="+mn-lt"/>
                <a:ea typeface="+mj-ea"/>
                <a:cs typeface="+mj-cs"/>
              </a:defRPr>
            </a:pPr>
            <a:r>
              <a:rPr lang="en-GB" sz="2000" b="1" dirty="0">
                <a:solidFill>
                  <a:sysClr val="windowText" lastClr="000000"/>
                </a:solidFill>
                <a:latin typeface="+mn-lt"/>
              </a:rPr>
              <a:t>Constraints to Trade Finance Supply</a:t>
            </a:r>
          </a:p>
        </c:rich>
      </c:tx>
      <c:overlay val="0"/>
      <c:spPr>
        <a:noFill/>
        <a:ln>
          <a:noFill/>
        </a:ln>
        <a:effectLst/>
      </c:spPr>
    </c:title>
    <c:autoTitleDeleted val="0"/>
    <c:plotArea>
      <c:layout>
        <c:manualLayout>
          <c:layoutTarget val="inner"/>
          <c:xMode val="edge"/>
          <c:yMode val="edge"/>
          <c:x val="0.17597961120092404"/>
          <c:y val="0.14734613159778115"/>
          <c:w val="0.6573604489293019"/>
          <c:h val="0.74051760286637258"/>
        </c:manualLayout>
      </c:layout>
      <c:doughnut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04B6-4528-9C0A-340E37F4295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04B6-4528-9C0A-340E37F4295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04B6-4528-9C0A-340E37F4295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04B6-4528-9C0A-340E37F4295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04B6-4528-9C0A-340E37F4295F}"/>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04B6-4528-9C0A-340E37F4295F}"/>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04B6-4528-9C0A-340E37F4295F}"/>
              </c:ext>
            </c:extLst>
          </c:dPt>
          <c:dLbls>
            <c:dLbl>
              <c:idx val="1"/>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B6-4528-9C0A-340E37F4295F}"/>
                </c:ext>
              </c:extLst>
            </c:dLbl>
            <c:dLbl>
              <c:idx val="6"/>
              <c:layout>
                <c:manualLayout>
                  <c:x val="4.6598356655748836E-3"/>
                  <c:y val="-2.62465618553963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4B6-4528-9C0A-340E37F4295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Sheet1!$A$1:$A$7</c:f>
              <c:strCache>
                <c:ptCount val="7"/>
                <c:pt idx="0">
                  <c:v>Competition</c:v>
                </c:pt>
                <c:pt idx="1">
                  <c:v>Correspondent Banks </c:v>
                </c:pt>
                <c:pt idx="2">
                  <c:v>Forex Liquidity </c:v>
                </c:pt>
                <c:pt idx="3">
                  <c:v>Regulatory restrictions</c:v>
                </c:pt>
                <c:pt idx="4">
                  <c:v>Risk capital</c:v>
                </c:pt>
                <c:pt idx="5">
                  <c:v>Staff capacity</c:v>
                </c:pt>
                <c:pt idx="6">
                  <c:v>Other </c:v>
                </c:pt>
              </c:strCache>
            </c:strRef>
          </c:cat>
          <c:val>
            <c:numRef>
              <c:f>Sheet1!$B$1:$B$7</c:f>
              <c:numCache>
                <c:formatCode>0%</c:formatCode>
                <c:ptCount val="7"/>
                <c:pt idx="0">
                  <c:v>0.21</c:v>
                </c:pt>
                <c:pt idx="1">
                  <c:v>0.2</c:v>
                </c:pt>
                <c:pt idx="2">
                  <c:v>0.19</c:v>
                </c:pt>
                <c:pt idx="3">
                  <c:v>0.15</c:v>
                </c:pt>
                <c:pt idx="4">
                  <c:v>0.13</c:v>
                </c:pt>
                <c:pt idx="5">
                  <c:v>0.03</c:v>
                </c:pt>
                <c:pt idx="6">
                  <c:v>0.08</c:v>
                </c:pt>
              </c:numCache>
            </c:numRef>
          </c:val>
          <c:extLst>
            <c:ext xmlns:c16="http://schemas.microsoft.com/office/drawing/2014/chart" uri="{C3380CC4-5D6E-409C-BE32-E72D297353CC}">
              <c16:uniqueId val="{0000000E-04B6-4528-9C0A-340E37F4295F}"/>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dirty="0">
                <a:solidFill>
                  <a:sysClr val="windowText" lastClr="000000"/>
                </a:solidFill>
              </a:rPr>
              <a:t>Transit</a:t>
            </a:r>
            <a:r>
              <a:rPr lang="en-US" sz="1800" b="1" baseline="0" dirty="0">
                <a:solidFill>
                  <a:sysClr val="windowText" lastClr="000000"/>
                </a:solidFill>
              </a:rPr>
              <a:t> Time in Kenya (</a:t>
            </a:r>
            <a:r>
              <a:rPr lang="en-US" sz="1800" b="1" baseline="0" dirty="0" err="1">
                <a:solidFill>
                  <a:sysClr val="windowText" lastClr="000000"/>
                </a:solidFill>
              </a:rPr>
              <a:t>hrs</a:t>
            </a:r>
            <a:r>
              <a:rPr lang="en-US" sz="1800" b="1" baseline="0" dirty="0">
                <a:solidFill>
                  <a:sysClr val="windowText" lastClr="000000"/>
                </a:solidFill>
              </a:rPr>
              <a:t>), Jan-Jun</a:t>
            </a:r>
            <a:r>
              <a:rPr lang="en-US" sz="1800" b="1" dirty="0">
                <a:solidFill>
                  <a:sysClr val="windowText" lastClr="000000"/>
                </a:solidFill>
              </a:rPr>
              <a:t> 2020 - MALABA</a:t>
            </a:r>
          </a:p>
        </c:rich>
      </c:tx>
      <c:layout>
        <c:manualLayout>
          <c:xMode val="edge"/>
          <c:yMode val="edge"/>
          <c:x val="0.29432061123196979"/>
          <c:y val="5.5431963398356154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3.41244918575715E-2"/>
          <c:y val="3.2634957772587611E-2"/>
          <c:w val="0.95271810167162163"/>
          <c:h val="0.85879138279589573"/>
        </c:manualLayout>
      </c:layout>
      <c:lineChart>
        <c:grouping val="standard"/>
        <c:varyColors val="0"/>
        <c:ser>
          <c:idx val="0"/>
          <c:order val="0"/>
          <c:tx>
            <c:strRef>
              <c:f>Sheet1!$B$1</c:f>
              <c:strCache>
                <c:ptCount val="1"/>
                <c:pt idx="0">
                  <c:v>Malaba</c:v>
                </c:pt>
              </c:strCache>
            </c:strRef>
          </c:tx>
          <c:spPr>
            <a:ln w="28575" cap="rnd">
              <a:solidFill>
                <a:schemeClr val="accent1"/>
              </a:solidFill>
              <a:round/>
            </a:ln>
            <a:effectLst/>
          </c:spPr>
          <c:marker>
            <c:symbol val="none"/>
          </c:marker>
          <c:cat>
            <c:numRef>
              <c:f>Sheet1!$A$2:$A$22</c:f>
              <c:numCache>
                <c:formatCode>d\-mmm</c:formatCode>
                <c:ptCount val="21"/>
                <c:pt idx="0">
                  <c:v>43844</c:v>
                </c:pt>
                <c:pt idx="1">
                  <c:v>43872</c:v>
                </c:pt>
                <c:pt idx="2">
                  <c:v>43879</c:v>
                </c:pt>
                <c:pt idx="3">
                  <c:v>43886</c:v>
                </c:pt>
                <c:pt idx="4">
                  <c:v>43893</c:v>
                </c:pt>
                <c:pt idx="5">
                  <c:v>43900</c:v>
                </c:pt>
                <c:pt idx="6">
                  <c:v>43907</c:v>
                </c:pt>
                <c:pt idx="7">
                  <c:v>43914</c:v>
                </c:pt>
                <c:pt idx="8">
                  <c:v>43921</c:v>
                </c:pt>
                <c:pt idx="9">
                  <c:v>43928</c:v>
                </c:pt>
                <c:pt idx="10">
                  <c:v>43935</c:v>
                </c:pt>
                <c:pt idx="11">
                  <c:v>43942</c:v>
                </c:pt>
                <c:pt idx="12">
                  <c:v>43949</c:v>
                </c:pt>
                <c:pt idx="13">
                  <c:v>43956</c:v>
                </c:pt>
                <c:pt idx="14">
                  <c:v>43963</c:v>
                </c:pt>
                <c:pt idx="15">
                  <c:v>43970</c:v>
                </c:pt>
                <c:pt idx="16">
                  <c:v>43977</c:v>
                </c:pt>
                <c:pt idx="17">
                  <c:v>43984</c:v>
                </c:pt>
                <c:pt idx="18">
                  <c:v>43991</c:v>
                </c:pt>
                <c:pt idx="19">
                  <c:v>43998</c:v>
                </c:pt>
                <c:pt idx="20">
                  <c:v>44005</c:v>
                </c:pt>
              </c:numCache>
            </c:numRef>
          </c:cat>
          <c:val>
            <c:numRef>
              <c:f>Sheet1!$B$2:$B$22</c:f>
              <c:numCache>
                <c:formatCode>General</c:formatCode>
                <c:ptCount val="21"/>
                <c:pt idx="0">
                  <c:v>81</c:v>
                </c:pt>
                <c:pt idx="1">
                  <c:v>77</c:v>
                </c:pt>
                <c:pt idx="2">
                  <c:v>75</c:v>
                </c:pt>
                <c:pt idx="3">
                  <c:v>96</c:v>
                </c:pt>
                <c:pt idx="4">
                  <c:v>81</c:v>
                </c:pt>
                <c:pt idx="5">
                  <c:v>97</c:v>
                </c:pt>
                <c:pt idx="6">
                  <c:v>83</c:v>
                </c:pt>
                <c:pt idx="7">
                  <c:v>78</c:v>
                </c:pt>
                <c:pt idx="8">
                  <c:v>191</c:v>
                </c:pt>
                <c:pt idx="9">
                  <c:v>84</c:v>
                </c:pt>
                <c:pt idx="10">
                  <c:v>68</c:v>
                </c:pt>
                <c:pt idx="11">
                  <c:v>100</c:v>
                </c:pt>
                <c:pt idx="12">
                  <c:v>118</c:v>
                </c:pt>
                <c:pt idx="13">
                  <c:v>108</c:v>
                </c:pt>
                <c:pt idx="14">
                  <c:v>95</c:v>
                </c:pt>
                <c:pt idx="15">
                  <c:v>77</c:v>
                </c:pt>
                <c:pt idx="16">
                  <c:v>183</c:v>
                </c:pt>
                <c:pt idx="17">
                  <c:v>172</c:v>
                </c:pt>
                <c:pt idx="18">
                  <c:v>103</c:v>
                </c:pt>
                <c:pt idx="19">
                  <c:v>95</c:v>
                </c:pt>
                <c:pt idx="20">
                  <c:v>115</c:v>
                </c:pt>
              </c:numCache>
            </c:numRef>
          </c:val>
          <c:smooth val="0"/>
          <c:extLst>
            <c:ext xmlns:c16="http://schemas.microsoft.com/office/drawing/2014/chart" uri="{C3380CC4-5D6E-409C-BE32-E72D297353CC}">
              <c16:uniqueId val="{00000000-FBED-4CFE-9B91-5304E1A24254}"/>
            </c:ext>
          </c:extLst>
        </c:ser>
        <c:ser>
          <c:idx val="1"/>
          <c:order val="1"/>
          <c:tx>
            <c:strRef>
              <c:f>Sheet1!$C$1</c:f>
              <c:strCache>
                <c:ptCount val="1"/>
                <c:pt idx="0">
                  <c:v>Column2</c:v>
                </c:pt>
              </c:strCache>
            </c:strRef>
          </c:tx>
          <c:spPr>
            <a:ln w="28575" cap="rnd">
              <a:solidFill>
                <a:schemeClr val="accent2"/>
              </a:solidFill>
              <a:round/>
            </a:ln>
            <a:effectLst/>
          </c:spPr>
          <c:marker>
            <c:symbol val="none"/>
          </c:marker>
          <c:cat>
            <c:numRef>
              <c:f>Sheet1!$A$2:$A$22</c:f>
              <c:numCache>
                <c:formatCode>d\-mmm</c:formatCode>
                <c:ptCount val="21"/>
                <c:pt idx="0">
                  <c:v>43844</c:v>
                </c:pt>
                <c:pt idx="1">
                  <c:v>43872</c:v>
                </c:pt>
                <c:pt idx="2">
                  <c:v>43879</c:v>
                </c:pt>
                <c:pt idx="3">
                  <c:v>43886</c:v>
                </c:pt>
                <c:pt idx="4">
                  <c:v>43893</c:v>
                </c:pt>
                <c:pt idx="5">
                  <c:v>43900</c:v>
                </c:pt>
                <c:pt idx="6">
                  <c:v>43907</c:v>
                </c:pt>
                <c:pt idx="7">
                  <c:v>43914</c:v>
                </c:pt>
                <c:pt idx="8">
                  <c:v>43921</c:v>
                </c:pt>
                <c:pt idx="9">
                  <c:v>43928</c:v>
                </c:pt>
                <c:pt idx="10">
                  <c:v>43935</c:v>
                </c:pt>
                <c:pt idx="11">
                  <c:v>43942</c:v>
                </c:pt>
                <c:pt idx="12">
                  <c:v>43949</c:v>
                </c:pt>
                <c:pt idx="13">
                  <c:v>43956</c:v>
                </c:pt>
                <c:pt idx="14">
                  <c:v>43963</c:v>
                </c:pt>
                <c:pt idx="15">
                  <c:v>43970</c:v>
                </c:pt>
                <c:pt idx="16">
                  <c:v>43977</c:v>
                </c:pt>
                <c:pt idx="17">
                  <c:v>43984</c:v>
                </c:pt>
                <c:pt idx="18">
                  <c:v>43991</c:v>
                </c:pt>
                <c:pt idx="19">
                  <c:v>43998</c:v>
                </c:pt>
                <c:pt idx="20">
                  <c:v>44005</c:v>
                </c:pt>
              </c:numCache>
            </c:numRef>
          </c:cat>
          <c:val>
            <c:numRef>
              <c:f>Sheet1!$C$2:$C$22</c:f>
              <c:numCache>
                <c:formatCode>General</c:formatCode>
                <c:ptCount val="21"/>
              </c:numCache>
            </c:numRef>
          </c:val>
          <c:smooth val="0"/>
          <c:extLst>
            <c:ext xmlns:c16="http://schemas.microsoft.com/office/drawing/2014/chart" uri="{C3380CC4-5D6E-409C-BE32-E72D297353CC}">
              <c16:uniqueId val="{00000001-FBED-4CFE-9B91-5304E1A24254}"/>
            </c:ext>
          </c:extLst>
        </c:ser>
        <c:ser>
          <c:idx val="2"/>
          <c:order val="2"/>
          <c:tx>
            <c:strRef>
              <c:f>Sheet1!$D$1</c:f>
              <c:strCache>
                <c:ptCount val="1"/>
                <c:pt idx="0">
                  <c:v>Column1</c:v>
                </c:pt>
              </c:strCache>
            </c:strRef>
          </c:tx>
          <c:spPr>
            <a:ln w="28575" cap="rnd">
              <a:solidFill>
                <a:schemeClr val="accent3"/>
              </a:solidFill>
              <a:round/>
            </a:ln>
            <a:effectLst/>
          </c:spPr>
          <c:marker>
            <c:symbol val="none"/>
          </c:marker>
          <c:cat>
            <c:numRef>
              <c:f>Sheet1!$A$2:$A$22</c:f>
              <c:numCache>
                <c:formatCode>d\-mmm</c:formatCode>
                <c:ptCount val="21"/>
                <c:pt idx="0">
                  <c:v>43844</c:v>
                </c:pt>
                <c:pt idx="1">
                  <c:v>43872</c:v>
                </c:pt>
                <c:pt idx="2">
                  <c:v>43879</c:v>
                </c:pt>
                <c:pt idx="3">
                  <c:v>43886</c:v>
                </c:pt>
                <c:pt idx="4">
                  <c:v>43893</c:v>
                </c:pt>
                <c:pt idx="5">
                  <c:v>43900</c:v>
                </c:pt>
                <c:pt idx="6">
                  <c:v>43907</c:v>
                </c:pt>
                <c:pt idx="7">
                  <c:v>43914</c:v>
                </c:pt>
                <c:pt idx="8">
                  <c:v>43921</c:v>
                </c:pt>
                <c:pt idx="9">
                  <c:v>43928</c:v>
                </c:pt>
                <c:pt idx="10">
                  <c:v>43935</c:v>
                </c:pt>
                <c:pt idx="11">
                  <c:v>43942</c:v>
                </c:pt>
                <c:pt idx="12">
                  <c:v>43949</c:v>
                </c:pt>
                <c:pt idx="13">
                  <c:v>43956</c:v>
                </c:pt>
                <c:pt idx="14">
                  <c:v>43963</c:v>
                </c:pt>
                <c:pt idx="15">
                  <c:v>43970</c:v>
                </c:pt>
                <c:pt idx="16">
                  <c:v>43977</c:v>
                </c:pt>
                <c:pt idx="17">
                  <c:v>43984</c:v>
                </c:pt>
                <c:pt idx="18">
                  <c:v>43991</c:v>
                </c:pt>
                <c:pt idx="19">
                  <c:v>43998</c:v>
                </c:pt>
                <c:pt idx="20">
                  <c:v>44005</c:v>
                </c:pt>
              </c:numCache>
            </c:numRef>
          </c:cat>
          <c:val>
            <c:numRef>
              <c:f>Sheet1!$D$2:$D$22</c:f>
              <c:numCache>
                <c:formatCode>General</c:formatCode>
                <c:ptCount val="21"/>
              </c:numCache>
            </c:numRef>
          </c:val>
          <c:smooth val="0"/>
          <c:extLst>
            <c:ext xmlns:c16="http://schemas.microsoft.com/office/drawing/2014/chart" uri="{C3380CC4-5D6E-409C-BE32-E72D297353CC}">
              <c16:uniqueId val="{00000002-FBED-4CFE-9B91-5304E1A24254}"/>
            </c:ext>
          </c:extLst>
        </c:ser>
        <c:dLbls>
          <c:showLegendKey val="0"/>
          <c:showVal val="0"/>
          <c:showCatName val="0"/>
          <c:showSerName val="0"/>
          <c:showPercent val="0"/>
          <c:showBubbleSize val="0"/>
        </c:dLbls>
        <c:smooth val="0"/>
        <c:axId val="951844144"/>
        <c:axId val="951822096"/>
      </c:lineChart>
      <c:dateAx>
        <c:axId val="951844144"/>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51822096"/>
        <c:crosses val="autoZero"/>
        <c:auto val="1"/>
        <c:lblOffset val="100"/>
        <c:baseTimeUnit val="days"/>
      </c:dateAx>
      <c:valAx>
        <c:axId val="95182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844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04567-B0CB-4975-9C38-93C52111F048}" type="doc">
      <dgm:prSet loTypeId="urn:microsoft.com/office/officeart/2011/layout/HexagonRadial" loCatId="cycle" qsTypeId="urn:microsoft.com/office/officeart/2005/8/quickstyle/simple2" qsCatId="simple" csTypeId="urn:microsoft.com/office/officeart/2005/8/colors/accent1_2" csCatId="accent1" phldr="1"/>
      <dgm:spPr/>
      <dgm:t>
        <a:bodyPr/>
        <a:lstStyle/>
        <a:p>
          <a:endParaRPr lang="en-US"/>
        </a:p>
      </dgm:t>
    </dgm:pt>
    <dgm:pt modelId="{68467601-67FB-44BB-A27D-EC4581155F29}">
      <dgm:prSet phldrT="[Text]"/>
      <dgm:spPr/>
      <dgm:t>
        <a:bodyPr/>
        <a:lstStyle/>
        <a:p>
          <a:r>
            <a:rPr lang="en-US" dirty="0"/>
            <a:t>Key Stakeholders</a:t>
          </a:r>
        </a:p>
      </dgm:t>
    </dgm:pt>
    <dgm:pt modelId="{7EE94664-810B-4C37-B885-D0BDF58C781A}" type="parTrans" cxnId="{05E287DB-D0D9-47EF-BBCB-519159226AAC}">
      <dgm:prSet/>
      <dgm:spPr/>
      <dgm:t>
        <a:bodyPr/>
        <a:lstStyle/>
        <a:p>
          <a:endParaRPr lang="en-US"/>
        </a:p>
      </dgm:t>
    </dgm:pt>
    <dgm:pt modelId="{ECC778E1-3D11-437A-9177-B226FC1BECAF}" type="sibTrans" cxnId="{05E287DB-D0D9-47EF-BBCB-519159226AAC}">
      <dgm:prSet/>
      <dgm:spPr/>
      <dgm:t>
        <a:bodyPr/>
        <a:lstStyle/>
        <a:p>
          <a:endParaRPr lang="en-US"/>
        </a:p>
      </dgm:t>
    </dgm:pt>
    <dgm:pt modelId="{3DDAB682-DE4E-4865-9863-2066B701ADBE}">
      <dgm:prSet phldrT="[Text]"/>
      <dgm:spPr/>
      <dgm:t>
        <a:bodyPr/>
        <a:lstStyle/>
        <a:p>
          <a:r>
            <a:rPr lang="en-US" dirty="0"/>
            <a:t>Transport Operators </a:t>
          </a:r>
        </a:p>
      </dgm:t>
    </dgm:pt>
    <dgm:pt modelId="{651C1475-AB1D-418D-A5E6-6F14818C6C88}" type="parTrans" cxnId="{42935B26-BE17-48B3-AA51-5F5908A05D05}">
      <dgm:prSet/>
      <dgm:spPr/>
      <dgm:t>
        <a:bodyPr/>
        <a:lstStyle/>
        <a:p>
          <a:endParaRPr lang="en-US"/>
        </a:p>
      </dgm:t>
    </dgm:pt>
    <dgm:pt modelId="{AB59F81C-8E7F-44BF-8E44-9308D5991C71}" type="sibTrans" cxnId="{42935B26-BE17-48B3-AA51-5F5908A05D05}">
      <dgm:prSet/>
      <dgm:spPr/>
      <dgm:t>
        <a:bodyPr/>
        <a:lstStyle/>
        <a:p>
          <a:endParaRPr lang="en-US"/>
        </a:p>
      </dgm:t>
    </dgm:pt>
    <dgm:pt modelId="{7E73B973-3BCF-4F77-AF50-0F301BF268FC}">
      <dgm:prSet phldrT="[Text]"/>
      <dgm:spPr/>
      <dgm:t>
        <a:bodyPr/>
        <a:lstStyle/>
        <a:p>
          <a:r>
            <a:rPr lang="en-US" dirty="0"/>
            <a:t>Transport Users</a:t>
          </a:r>
        </a:p>
      </dgm:t>
    </dgm:pt>
    <dgm:pt modelId="{651A8978-CC30-4D8B-A289-D8D1DE599F76}" type="parTrans" cxnId="{5F31889F-18E1-41E4-9EF6-045122869641}">
      <dgm:prSet/>
      <dgm:spPr/>
      <dgm:t>
        <a:bodyPr/>
        <a:lstStyle/>
        <a:p>
          <a:endParaRPr lang="en-US"/>
        </a:p>
      </dgm:t>
    </dgm:pt>
    <dgm:pt modelId="{87BF3530-FED9-4D4D-B026-0DD3CE45A964}" type="sibTrans" cxnId="{5F31889F-18E1-41E4-9EF6-045122869641}">
      <dgm:prSet/>
      <dgm:spPr/>
      <dgm:t>
        <a:bodyPr/>
        <a:lstStyle/>
        <a:p>
          <a:endParaRPr lang="en-US"/>
        </a:p>
      </dgm:t>
    </dgm:pt>
    <dgm:pt modelId="{87C2B163-B48E-4B62-8F68-56E17510D800}">
      <dgm:prSet phldrT="[Text]"/>
      <dgm:spPr/>
      <dgm:t>
        <a:bodyPr/>
        <a:lstStyle/>
        <a:p>
          <a:r>
            <a:rPr lang="en-US" dirty="0"/>
            <a:t>Service Providers</a:t>
          </a:r>
        </a:p>
      </dgm:t>
    </dgm:pt>
    <dgm:pt modelId="{FC0D2619-80BD-49DF-B2AB-DEF06FAC131A}" type="parTrans" cxnId="{F2E1F804-1EA9-4BDD-B532-7F9B87A0A89F}">
      <dgm:prSet/>
      <dgm:spPr/>
      <dgm:t>
        <a:bodyPr/>
        <a:lstStyle/>
        <a:p>
          <a:endParaRPr lang="en-US"/>
        </a:p>
      </dgm:t>
    </dgm:pt>
    <dgm:pt modelId="{5F74828C-D8C3-44D5-9DF0-C3743107161E}" type="sibTrans" cxnId="{F2E1F804-1EA9-4BDD-B532-7F9B87A0A89F}">
      <dgm:prSet/>
      <dgm:spPr/>
      <dgm:t>
        <a:bodyPr/>
        <a:lstStyle/>
        <a:p>
          <a:endParaRPr lang="en-US"/>
        </a:p>
      </dgm:t>
    </dgm:pt>
    <dgm:pt modelId="{D8662A13-6805-4D9B-880A-92B1E50D1B7B}">
      <dgm:prSet phldrT="[Text]"/>
      <dgm:spPr/>
      <dgm:t>
        <a:bodyPr/>
        <a:lstStyle/>
        <a:p>
          <a:r>
            <a:rPr lang="en-US" dirty="0"/>
            <a:t>Customs Agents</a:t>
          </a:r>
        </a:p>
      </dgm:t>
    </dgm:pt>
    <dgm:pt modelId="{3F572021-359B-4D88-ACD3-4BC92D239B32}" type="parTrans" cxnId="{FF908FAB-1A9D-4D66-B78F-0F7B297EAC3A}">
      <dgm:prSet/>
      <dgm:spPr/>
      <dgm:t>
        <a:bodyPr/>
        <a:lstStyle/>
        <a:p>
          <a:endParaRPr lang="en-US"/>
        </a:p>
      </dgm:t>
    </dgm:pt>
    <dgm:pt modelId="{D9C3FEA6-93B1-4CF6-8B39-8ABD8A4DB61A}" type="sibTrans" cxnId="{FF908FAB-1A9D-4D66-B78F-0F7B297EAC3A}">
      <dgm:prSet/>
      <dgm:spPr/>
      <dgm:t>
        <a:bodyPr/>
        <a:lstStyle/>
        <a:p>
          <a:endParaRPr lang="en-US"/>
        </a:p>
      </dgm:t>
    </dgm:pt>
    <dgm:pt modelId="{9C000738-AD46-42E9-9BDE-4825FAC60423}">
      <dgm:prSet phldrT="[Text]"/>
      <dgm:spPr/>
      <dgm:t>
        <a:bodyPr/>
        <a:lstStyle/>
        <a:p>
          <a:r>
            <a:rPr lang="en-US" dirty="0"/>
            <a:t>Border Agencies </a:t>
          </a:r>
        </a:p>
      </dgm:t>
    </dgm:pt>
    <dgm:pt modelId="{859EE665-74B8-433F-9CE9-F271522009F0}" type="parTrans" cxnId="{CAE4246E-D344-4931-9804-677FCBB505C0}">
      <dgm:prSet/>
      <dgm:spPr/>
      <dgm:t>
        <a:bodyPr/>
        <a:lstStyle/>
        <a:p>
          <a:endParaRPr lang="en-US"/>
        </a:p>
      </dgm:t>
    </dgm:pt>
    <dgm:pt modelId="{A60546D7-0CA8-4940-AF83-DFEBDB04941B}" type="sibTrans" cxnId="{CAE4246E-D344-4931-9804-677FCBB505C0}">
      <dgm:prSet/>
      <dgm:spPr/>
      <dgm:t>
        <a:bodyPr/>
        <a:lstStyle/>
        <a:p>
          <a:endParaRPr lang="en-US"/>
        </a:p>
      </dgm:t>
    </dgm:pt>
    <dgm:pt modelId="{EC0ECF2A-5D76-43DC-9FB0-55045725D87D}">
      <dgm:prSet phldrT="[Text]"/>
      <dgm:spPr/>
      <dgm:t>
        <a:bodyPr/>
        <a:lstStyle/>
        <a:p>
          <a:r>
            <a:rPr lang="en-US" dirty="0"/>
            <a:t>Transport Regulators</a:t>
          </a:r>
        </a:p>
      </dgm:t>
    </dgm:pt>
    <dgm:pt modelId="{0CD9E6F7-93D7-48B3-8421-7C708CE952FE}" type="parTrans" cxnId="{1DC4E741-1440-4FDD-A2C3-0E6F320F93B5}">
      <dgm:prSet/>
      <dgm:spPr/>
      <dgm:t>
        <a:bodyPr/>
        <a:lstStyle/>
        <a:p>
          <a:endParaRPr lang="en-US"/>
        </a:p>
      </dgm:t>
    </dgm:pt>
    <dgm:pt modelId="{B0215A34-94CF-4C06-B73E-945D7273E032}" type="sibTrans" cxnId="{1DC4E741-1440-4FDD-A2C3-0E6F320F93B5}">
      <dgm:prSet/>
      <dgm:spPr/>
      <dgm:t>
        <a:bodyPr/>
        <a:lstStyle/>
        <a:p>
          <a:endParaRPr lang="en-US"/>
        </a:p>
      </dgm:t>
    </dgm:pt>
    <dgm:pt modelId="{21968C25-1076-469F-B69A-9CDAB7C09FFA}" type="pres">
      <dgm:prSet presAssocID="{6BA04567-B0CB-4975-9C38-93C52111F048}" presName="Name0" presStyleCnt="0">
        <dgm:presLayoutVars>
          <dgm:chMax val="1"/>
          <dgm:chPref val="1"/>
          <dgm:dir/>
          <dgm:animOne val="branch"/>
          <dgm:animLvl val="lvl"/>
        </dgm:presLayoutVars>
      </dgm:prSet>
      <dgm:spPr/>
    </dgm:pt>
    <dgm:pt modelId="{2466F153-FF4A-4397-BBB1-883553691853}" type="pres">
      <dgm:prSet presAssocID="{68467601-67FB-44BB-A27D-EC4581155F29}" presName="Parent" presStyleLbl="node0" presStyleIdx="0" presStyleCnt="1" custLinFactNeighborX="2874" custLinFactNeighborY="-1787">
        <dgm:presLayoutVars>
          <dgm:chMax val="6"/>
          <dgm:chPref val="6"/>
        </dgm:presLayoutVars>
      </dgm:prSet>
      <dgm:spPr/>
    </dgm:pt>
    <dgm:pt modelId="{6187244D-8D99-45CB-BC4B-3A27783A2288}" type="pres">
      <dgm:prSet presAssocID="{3DDAB682-DE4E-4865-9863-2066B701ADBE}" presName="Accent1" presStyleCnt="0"/>
      <dgm:spPr/>
    </dgm:pt>
    <dgm:pt modelId="{831BFF05-B67C-427F-A614-543892E13435}" type="pres">
      <dgm:prSet presAssocID="{3DDAB682-DE4E-4865-9863-2066B701ADBE}" presName="Accent" presStyleLbl="bgShp" presStyleIdx="0" presStyleCnt="6"/>
      <dgm:spPr/>
    </dgm:pt>
    <dgm:pt modelId="{AADA05E5-49EE-451B-A122-503DD6211533}" type="pres">
      <dgm:prSet presAssocID="{3DDAB682-DE4E-4865-9863-2066B701ADBE}" presName="Child1" presStyleLbl="node1" presStyleIdx="0" presStyleCnt="6">
        <dgm:presLayoutVars>
          <dgm:chMax val="0"/>
          <dgm:chPref val="0"/>
          <dgm:bulletEnabled val="1"/>
        </dgm:presLayoutVars>
      </dgm:prSet>
      <dgm:spPr/>
    </dgm:pt>
    <dgm:pt modelId="{FD6BAB66-6F69-44CA-B9EA-F09FECD2AB34}" type="pres">
      <dgm:prSet presAssocID="{7E73B973-3BCF-4F77-AF50-0F301BF268FC}" presName="Accent2" presStyleCnt="0"/>
      <dgm:spPr/>
    </dgm:pt>
    <dgm:pt modelId="{F9DC9555-90B5-4C07-8583-E969D0FF8142}" type="pres">
      <dgm:prSet presAssocID="{7E73B973-3BCF-4F77-AF50-0F301BF268FC}" presName="Accent" presStyleLbl="bgShp" presStyleIdx="1" presStyleCnt="6"/>
      <dgm:spPr/>
    </dgm:pt>
    <dgm:pt modelId="{46C686B7-4AA4-4168-91AB-F533C275E6EA}" type="pres">
      <dgm:prSet presAssocID="{7E73B973-3BCF-4F77-AF50-0F301BF268FC}" presName="Child2" presStyleLbl="node1" presStyleIdx="1" presStyleCnt="6">
        <dgm:presLayoutVars>
          <dgm:chMax val="0"/>
          <dgm:chPref val="0"/>
          <dgm:bulletEnabled val="1"/>
        </dgm:presLayoutVars>
      </dgm:prSet>
      <dgm:spPr/>
    </dgm:pt>
    <dgm:pt modelId="{D8A9C56B-8F60-4F27-8AC2-25AC7DDC8CE9}" type="pres">
      <dgm:prSet presAssocID="{87C2B163-B48E-4B62-8F68-56E17510D800}" presName="Accent3" presStyleCnt="0"/>
      <dgm:spPr/>
    </dgm:pt>
    <dgm:pt modelId="{CAD0D717-6F04-4194-B979-5092E7C45499}" type="pres">
      <dgm:prSet presAssocID="{87C2B163-B48E-4B62-8F68-56E17510D800}" presName="Accent" presStyleLbl="bgShp" presStyleIdx="2" presStyleCnt="6"/>
      <dgm:spPr/>
    </dgm:pt>
    <dgm:pt modelId="{59B5A597-240C-483D-A472-3E993A923AAE}" type="pres">
      <dgm:prSet presAssocID="{87C2B163-B48E-4B62-8F68-56E17510D800}" presName="Child3" presStyleLbl="node1" presStyleIdx="2" presStyleCnt="6">
        <dgm:presLayoutVars>
          <dgm:chMax val="0"/>
          <dgm:chPref val="0"/>
          <dgm:bulletEnabled val="1"/>
        </dgm:presLayoutVars>
      </dgm:prSet>
      <dgm:spPr/>
    </dgm:pt>
    <dgm:pt modelId="{042776B2-DFD8-40F2-A3B3-22BEC7C72241}" type="pres">
      <dgm:prSet presAssocID="{D8662A13-6805-4D9B-880A-92B1E50D1B7B}" presName="Accent4" presStyleCnt="0"/>
      <dgm:spPr/>
    </dgm:pt>
    <dgm:pt modelId="{92D2E08A-8A0A-4045-9765-92529F884845}" type="pres">
      <dgm:prSet presAssocID="{D8662A13-6805-4D9B-880A-92B1E50D1B7B}" presName="Accent" presStyleLbl="bgShp" presStyleIdx="3" presStyleCnt="6"/>
      <dgm:spPr/>
    </dgm:pt>
    <dgm:pt modelId="{7188E6F2-A81D-4746-9DD8-840B3DFF5E7B}" type="pres">
      <dgm:prSet presAssocID="{D8662A13-6805-4D9B-880A-92B1E50D1B7B}" presName="Child4" presStyleLbl="node1" presStyleIdx="3" presStyleCnt="6">
        <dgm:presLayoutVars>
          <dgm:chMax val="0"/>
          <dgm:chPref val="0"/>
          <dgm:bulletEnabled val="1"/>
        </dgm:presLayoutVars>
      </dgm:prSet>
      <dgm:spPr/>
    </dgm:pt>
    <dgm:pt modelId="{4198648F-F5E8-4C7E-90D9-9CE257C933C9}" type="pres">
      <dgm:prSet presAssocID="{9C000738-AD46-42E9-9BDE-4825FAC60423}" presName="Accent5" presStyleCnt="0"/>
      <dgm:spPr/>
    </dgm:pt>
    <dgm:pt modelId="{67EE4B06-58E8-4129-A437-2AF2730AC046}" type="pres">
      <dgm:prSet presAssocID="{9C000738-AD46-42E9-9BDE-4825FAC60423}" presName="Accent" presStyleLbl="bgShp" presStyleIdx="4" presStyleCnt="6"/>
      <dgm:spPr/>
    </dgm:pt>
    <dgm:pt modelId="{A6866554-4A78-44BA-AE2E-52380D07D665}" type="pres">
      <dgm:prSet presAssocID="{9C000738-AD46-42E9-9BDE-4825FAC60423}" presName="Child5" presStyleLbl="node1" presStyleIdx="4" presStyleCnt="6">
        <dgm:presLayoutVars>
          <dgm:chMax val="0"/>
          <dgm:chPref val="0"/>
          <dgm:bulletEnabled val="1"/>
        </dgm:presLayoutVars>
      </dgm:prSet>
      <dgm:spPr/>
    </dgm:pt>
    <dgm:pt modelId="{E6C21AD8-D76F-42D0-B00E-E0FFD10B9362}" type="pres">
      <dgm:prSet presAssocID="{EC0ECF2A-5D76-43DC-9FB0-55045725D87D}" presName="Accent6" presStyleCnt="0"/>
      <dgm:spPr/>
    </dgm:pt>
    <dgm:pt modelId="{B994AB88-1C27-483A-B06A-BF761894BDDD}" type="pres">
      <dgm:prSet presAssocID="{EC0ECF2A-5D76-43DC-9FB0-55045725D87D}" presName="Accent" presStyleLbl="bgShp" presStyleIdx="5" presStyleCnt="6"/>
      <dgm:spPr/>
    </dgm:pt>
    <dgm:pt modelId="{4B20CFBC-1525-41F8-9E43-E03A5373D8E5}" type="pres">
      <dgm:prSet presAssocID="{EC0ECF2A-5D76-43DC-9FB0-55045725D87D}" presName="Child6" presStyleLbl="node1" presStyleIdx="5" presStyleCnt="6">
        <dgm:presLayoutVars>
          <dgm:chMax val="0"/>
          <dgm:chPref val="0"/>
          <dgm:bulletEnabled val="1"/>
        </dgm:presLayoutVars>
      </dgm:prSet>
      <dgm:spPr/>
    </dgm:pt>
  </dgm:ptLst>
  <dgm:cxnLst>
    <dgm:cxn modelId="{F2E1F804-1EA9-4BDD-B532-7F9B87A0A89F}" srcId="{68467601-67FB-44BB-A27D-EC4581155F29}" destId="{87C2B163-B48E-4B62-8F68-56E17510D800}" srcOrd="2" destOrd="0" parTransId="{FC0D2619-80BD-49DF-B2AB-DEF06FAC131A}" sibTransId="{5F74828C-D8C3-44D5-9DF0-C3743107161E}"/>
    <dgm:cxn modelId="{42935B26-BE17-48B3-AA51-5F5908A05D05}" srcId="{68467601-67FB-44BB-A27D-EC4581155F29}" destId="{3DDAB682-DE4E-4865-9863-2066B701ADBE}" srcOrd="0" destOrd="0" parTransId="{651C1475-AB1D-418D-A5E6-6F14818C6C88}" sibTransId="{AB59F81C-8E7F-44BF-8E44-9308D5991C71}"/>
    <dgm:cxn modelId="{1053BF26-FBD0-4F44-B501-040A8AF58657}" type="presOf" srcId="{EC0ECF2A-5D76-43DC-9FB0-55045725D87D}" destId="{4B20CFBC-1525-41F8-9E43-E03A5373D8E5}" srcOrd="0" destOrd="0" presId="urn:microsoft.com/office/officeart/2011/layout/HexagonRadial"/>
    <dgm:cxn modelId="{ABD6A13F-0F70-49FF-9ACE-F2D4313041A2}" type="presOf" srcId="{D8662A13-6805-4D9B-880A-92B1E50D1B7B}" destId="{7188E6F2-A81D-4746-9DD8-840B3DFF5E7B}" srcOrd="0" destOrd="0" presId="urn:microsoft.com/office/officeart/2011/layout/HexagonRadial"/>
    <dgm:cxn modelId="{1DC4E741-1440-4FDD-A2C3-0E6F320F93B5}" srcId="{68467601-67FB-44BB-A27D-EC4581155F29}" destId="{EC0ECF2A-5D76-43DC-9FB0-55045725D87D}" srcOrd="5" destOrd="0" parTransId="{0CD9E6F7-93D7-48B3-8421-7C708CE952FE}" sibTransId="{B0215A34-94CF-4C06-B73E-945D7273E032}"/>
    <dgm:cxn modelId="{CAE4246E-D344-4931-9804-677FCBB505C0}" srcId="{68467601-67FB-44BB-A27D-EC4581155F29}" destId="{9C000738-AD46-42E9-9BDE-4825FAC60423}" srcOrd="4" destOrd="0" parTransId="{859EE665-74B8-433F-9CE9-F271522009F0}" sibTransId="{A60546D7-0CA8-4940-AF83-DFEBDB04941B}"/>
    <dgm:cxn modelId="{381CF77D-5CAE-4AC9-87B8-53231B4F5688}" type="presOf" srcId="{68467601-67FB-44BB-A27D-EC4581155F29}" destId="{2466F153-FF4A-4397-BBB1-883553691853}" srcOrd="0" destOrd="0" presId="urn:microsoft.com/office/officeart/2011/layout/HexagonRadial"/>
    <dgm:cxn modelId="{7E36BB90-E26E-46E6-8D77-D5ECB3AB2AC5}" type="presOf" srcId="{87C2B163-B48E-4B62-8F68-56E17510D800}" destId="{59B5A597-240C-483D-A472-3E993A923AAE}" srcOrd="0" destOrd="0" presId="urn:microsoft.com/office/officeart/2011/layout/HexagonRadial"/>
    <dgm:cxn modelId="{5F31889F-18E1-41E4-9EF6-045122869641}" srcId="{68467601-67FB-44BB-A27D-EC4581155F29}" destId="{7E73B973-3BCF-4F77-AF50-0F301BF268FC}" srcOrd="1" destOrd="0" parTransId="{651A8978-CC30-4D8B-A289-D8D1DE599F76}" sibTransId="{87BF3530-FED9-4D4D-B026-0DD3CE45A964}"/>
    <dgm:cxn modelId="{2D9A01A8-7E94-46AB-9F81-F4990A7758F0}" type="presOf" srcId="{3DDAB682-DE4E-4865-9863-2066B701ADBE}" destId="{AADA05E5-49EE-451B-A122-503DD6211533}" srcOrd="0" destOrd="0" presId="urn:microsoft.com/office/officeart/2011/layout/HexagonRadial"/>
    <dgm:cxn modelId="{FF908FAB-1A9D-4D66-B78F-0F7B297EAC3A}" srcId="{68467601-67FB-44BB-A27D-EC4581155F29}" destId="{D8662A13-6805-4D9B-880A-92B1E50D1B7B}" srcOrd="3" destOrd="0" parTransId="{3F572021-359B-4D88-ACD3-4BC92D239B32}" sibTransId="{D9C3FEA6-93B1-4CF6-8B39-8ABD8A4DB61A}"/>
    <dgm:cxn modelId="{48D150B3-52AF-4992-BE84-F027976E6F2F}" type="presOf" srcId="{6BA04567-B0CB-4975-9C38-93C52111F048}" destId="{21968C25-1076-469F-B69A-9CDAB7C09FFA}" srcOrd="0" destOrd="0" presId="urn:microsoft.com/office/officeart/2011/layout/HexagonRadial"/>
    <dgm:cxn modelId="{05E287DB-D0D9-47EF-BBCB-519159226AAC}" srcId="{6BA04567-B0CB-4975-9C38-93C52111F048}" destId="{68467601-67FB-44BB-A27D-EC4581155F29}" srcOrd="0" destOrd="0" parTransId="{7EE94664-810B-4C37-B885-D0BDF58C781A}" sibTransId="{ECC778E1-3D11-437A-9177-B226FC1BECAF}"/>
    <dgm:cxn modelId="{D821ADE6-511B-46FF-BA1F-58EBC70B80DC}" type="presOf" srcId="{9C000738-AD46-42E9-9BDE-4825FAC60423}" destId="{A6866554-4A78-44BA-AE2E-52380D07D665}" srcOrd="0" destOrd="0" presId="urn:microsoft.com/office/officeart/2011/layout/HexagonRadial"/>
    <dgm:cxn modelId="{E827EBE6-0F6C-4C86-97F8-5D9A00DCBF0F}" type="presOf" srcId="{7E73B973-3BCF-4F77-AF50-0F301BF268FC}" destId="{46C686B7-4AA4-4168-91AB-F533C275E6EA}" srcOrd="0" destOrd="0" presId="urn:microsoft.com/office/officeart/2011/layout/HexagonRadial"/>
    <dgm:cxn modelId="{D7C46062-F3C9-4DED-8CD9-4A53B4D70D8A}" type="presParOf" srcId="{21968C25-1076-469F-B69A-9CDAB7C09FFA}" destId="{2466F153-FF4A-4397-BBB1-883553691853}" srcOrd="0" destOrd="0" presId="urn:microsoft.com/office/officeart/2011/layout/HexagonRadial"/>
    <dgm:cxn modelId="{E53CF150-D354-4DED-BEB8-D06A2AA92417}" type="presParOf" srcId="{21968C25-1076-469F-B69A-9CDAB7C09FFA}" destId="{6187244D-8D99-45CB-BC4B-3A27783A2288}" srcOrd="1" destOrd="0" presId="urn:microsoft.com/office/officeart/2011/layout/HexagonRadial"/>
    <dgm:cxn modelId="{EBDB05D5-350A-4C61-85D8-932342ABA6A8}" type="presParOf" srcId="{6187244D-8D99-45CB-BC4B-3A27783A2288}" destId="{831BFF05-B67C-427F-A614-543892E13435}" srcOrd="0" destOrd="0" presId="urn:microsoft.com/office/officeart/2011/layout/HexagonRadial"/>
    <dgm:cxn modelId="{FBE3A5E4-0CAA-4175-AC0B-7E42AD021B01}" type="presParOf" srcId="{21968C25-1076-469F-B69A-9CDAB7C09FFA}" destId="{AADA05E5-49EE-451B-A122-503DD6211533}" srcOrd="2" destOrd="0" presId="urn:microsoft.com/office/officeart/2011/layout/HexagonRadial"/>
    <dgm:cxn modelId="{16B1C723-61CB-4221-A237-818B22143E8A}" type="presParOf" srcId="{21968C25-1076-469F-B69A-9CDAB7C09FFA}" destId="{FD6BAB66-6F69-44CA-B9EA-F09FECD2AB34}" srcOrd="3" destOrd="0" presId="urn:microsoft.com/office/officeart/2011/layout/HexagonRadial"/>
    <dgm:cxn modelId="{D3458881-8B33-4081-99B9-EA2717841E8A}" type="presParOf" srcId="{FD6BAB66-6F69-44CA-B9EA-F09FECD2AB34}" destId="{F9DC9555-90B5-4C07-8583-E969D0FF8142}" srcOrd="0" destOrd="0" presId="urn:microsoft.com/office/officeart/2011/layout/HexagonRadial"/>
    <dgm:cxn modelId="{22775DFC-4FD0-45D0-A5B0-0730CBBEB30E}" type="presParOf" srcId="{21968C25-1076-469F-B69A-9CDAB7C09FFA}" destId="{46C686B7-4AA4-4168-91AB-F533C275E6EA}" srcOrd="4" destOrd="0" presId="urn:microsoft.com/office/officeart/2011/layout/HexagonRadial"/>
    <dgm:cxn modelId="{1A5C2D04-50B9-4050-B31C-273E1C895B45}" type="presParOf" srcId="{21968C25-1076-469F-B69A-9CDAB7C09FFA}" destId="{D8A9C56B-8F60-4F27-8AC2-25AC7DDC8CE9}" srcOrd="5" destOrd="0" presId="urn:microsoft.com/office/officeart/2011/layout/HexagonRadial"/>
    <dgm:cxn modelId="{999A0589-197D-4903-8E61-30E4A94B875C}" type="presParOf" srcId="{D8A9C56B-8F60-4F27-8AC2-25AC7DDC8CE9}" destId="{CAD0D717-6F04-4194-B979-5092E7C45499}" srcOrd="0" destOrd="0" presId="urn:microsoft.com/office/officeart/2011/layout/HexagonRadial"/>
    <dgm:cxn modelId="{953D5A88-05EA-4D89-93A9-E159735F2BF7}" type="presParOf" srcId="{21968C25-1076-469F-B69A-9CDAB7C09FFA}" destId="{59B5A597-240C-483D-A472-3E993A923AAE}" srcOrd="6" destOrd="0" presId="urn:microsoft.com/office/officeart/2011/layout/HexagonRadial"/>
    <dgm:cxn modelId="{3E282068-F472-4100-AC07-E805AB63618E}" type="presParOf" srcId="{21968C25-1076-469F-B69A-9CDAB7C09FFA}" destId="{042776B2-DFD8-40F2-A3B3-22BEC7C72241}" srcOrd="7" destOrd="0" presId="urn:microsoft.com/office/officeart/2011/layout/HexagonRadial"/>
    <dgm:cxn modelId="{C013715A-80F0-47B5-AD1B-4FFCAC23A715}" type="presParOf" srcId="{042776B2-DFD8-40F2-A3B3-22BEC7C72241}" destId="{92D2E08A-8A0A-4045-9765-92529F884845}" srcOrd="0" destOrd="0" presId="urn:microsoft.com/office/officeart/2011/layout/HexagonRadial"/>
    <dgm:cxn modelId="{DD29B120-3212-4CBA-A554-F5432BD2ED88}" type="presParOf" srcId="{21968C25-1076-469F-B69A-9CDAB7C09FFA}" destId="{7188E6F2-A81D-4746-9DD8-840B3DFF5E7B}" srcOrd="8" destOrd="0" presId="urn:microsoft.com/office/officeart/2011/layout/HexagonRadial"/>
    <dgm:cxn modelId="{499E7087-DB0C-4C98-A92D-0AD506E172D4}" type="presParOf" srcId="{21968C25-1076-469F-B69A-9CDAB7C09FFA}" destId="{4198648F-F5E8-4C7E-90D9-9CE257C933C9}" srcOrd="9" destOrd="0" presId="urn:microsoft.com/office/officeart/2011/layout/HexagonRadial"/>
    <dgm:cxn modelId="{AFF6AB0F-34BC-405E-816C-4D31DC213F32}" type="presParOf" srcId="{4198648F-F5E8-4C7E-90D9-9CE257C933C9}" destId="{67EE4B06-58E8-4129-A437-2AF2730AC046}" srcOrd="0" destOrd="0" presId="urn:microsoft.com/office/officeart/2011/layout/HexagonRadial"/>
    <dgm:cxn modelId="{0FC7AED1-CDD2-4790-8BBD-B413D7882DE0}" type="presParOf" srcId="{21968C25-1076-469F-B69A-9CDAB7C09FFA}" destId="{A6866554-4A78-44BA-AE2E-52380D07D665}" srcOrd="10" destOrd="0" presId="urn:microsoft.com/office/officeart/2011/layout/HexagonRadial"/>
    <dgm:cxn modelId="{864EA05E-C413-4D02-9726-FDCE6C15663A}" type="presParOf" srcId="{21968C25-1076-469F-B69A-9CDAB7C09FFA}" destId="{E6C21AD8-D76F-42D0-B00E-E0FFD10B9362}" srcOrd="11" destOrd="0" presId="urn:microsoft.com/office/officeart/2011/layout/HexagonRadial"/>
    <dgm:cxn modelId="{CF20C222-45B5-4B6D-BCDC-AED4ED334C5F}" type="presParOf" srcId="{E6C21AD8-D76F-42D0-B00E-E0FFD10B9362}" destId="{B994AB88-1C27-483A-B06A-BF761894BDDD}" srcOrd="0" destOrd="0" presId="urn:microsoft.com/office/officeart/2011/layout/HexagonRadial"/>
    <dgm:cxn modelId="{FAB9E441-8169-4EE2-9E37-20DB4FB67361}" type="presParOf" srcId="{21968C25-1076-469F-B69A-9CDAB7C09FFA}" destId="{4B20CFBC-1525-41F8-9E43-E03A5373D8E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6F153-FF4A-4397-BBB1-883553691853}">
      <dsp:nvSpPr>
        <dsp:cNvPr id="0" name=""/>
        <dsp:cNvSpPr/>
      </dsp:nvSpPr>
      <dsp:spPr>
        <a:xfrm>
          <a:off x="1619858" y="1564444"/>
          <a:ext cx="2028329" cy="1754587"/>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Key Stakeholders</a:t>
          </a:r>
        </a:p>
      </dsp:txBody>
      <dsp:txXfrm>
        <a:off x="1955981" y="1855204"/>
        <a:ext cx="1356083" cy="1173067"/>
      </dsp:txXfrm>
    </dsp:sp>
    <dsp:sp modelId="{F9DC9555-90B5-4C07-8583-E969D0FF8142}">
      <dsp:nvSpPr>
        <dsp:cNvPr id="0" name=""/>
        <dsp:cNvSpPr/>
      </dsp:nvSpPr>
      <dsp:spPr>
        <a:xfrm>
          <a:off x="2831687" y="756347"/>
          <a:ext cx="765282" cy="6593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A05E5-49EE-451B-A122-503DD6211533}">
      <dsp:nvSpPr>
        <dsp:cNvPr id="0" name=""/>
        <dsp:cNvSpPr/>
      </dsp:nvSpPr>
      <dsp:spPr>
        <a:xfrm>
          <a:off x="1748402" y="0"/>
          <a:ext cx="1662201" cy="1437999"/>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Transport Operators </a:t>
          </a:r>
        </a:p>
      </dsp:txBody>
      <dsp:txXfrm>
        <a:off x="2023864" y="238307"/>
        <a:ext cx="1111277" cy="961385"/>
      </dsp:txXfrm>
    </dsp:sp>
    <dsp:sp modelId="{CAD0D717-6F04-4194-B979-5092E7C45499}">
      <dsp:nvSpPr>
        <dsp:cNvPr id="0" name=""/>
        <dsp:cNvSpPr/>
      </dsp:nvSpPr>
      <dsp:spPr>
        <a:xfrm>
          <a:off x="3724832" y="1989059"/>
          <a:ext cx="765282" cy="6593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686B7-4AA4-4168-91AB-F533C275E6EA}">
      <dsp:nvSpPr>
        <dsp:cNvPr id="0" name=""/>
        <dsp:cNvSpPr/>
      </dsp:nvSpPr>
      <dsp:spPr>
        <a:xfrm>
          <a:off x="3272834" y="884466"/>
          <a:ext cx="1662201" cy="1437999"/>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Transport Users</a:t>
          </a:r>
        </a:p>
      </dsp:txBody>
      <dsp:txXfrm>
        <a:off x="3548296" y="1122773"/>
        <a:ext cx="1111277" cy="961385"/>
      </dsp:txXfrm>
    </dsp:sp>
    <dsp:sp modelId="{92D2E08A-8A0A-4045-9765-92529F884845}">
      <dsp:nvSpPr>
        <dsp:cNvPr id="0" name=""/>
        <dsp:cNvSpPr/>
      </dsp:nvSpPr>
      <dsp:spPr>
        <a:xfrm>
          <a:off x="3104396" y="3380560"/>
          <a:ext cx="765282" cy="6593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5A597-240C-483D-A472-3E993A923AAE}">
      <dsp:nvSpPr>
        <dsp:cNvPr id="0" name=""/>
        <dsp:cNvSpPr/>
      </dsp:nvSpPr>
      <dsp:spPr>
        <a:xfrm>
          <a:off x="3272834" y="2623223"/>
          <a:ext cx="1662201" cy="1437999"/>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Service Providers</a:t>
          </a:r>
        </a:p>
      </dsp:txBody>
      <dsp:txXfrm>
        <a:off x="3548296" y="2861530"/>
        <a:ext cx="1111277" cy="961385"/>
      </dsp:txXfrm>
    </dsp:sp>
    <dsp:sp modelId="{67EE4B06-58E8-4129-A437-2AF2730AC046}">
      <dsp:nvSpPr>
        <dsp:cNvPr id="0" name=""/>
        <dsp:cNvSpPr/>
      </dsp:nvSpPr>
      <dsp:spPr>
        <a:xfrm>
          <a:off x="1565338" y="3525003"/>
          <a:ext cx="765282" cy="6593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8E6F2-A81D-4746-9DD8-840B3DFF5E7B}">
      <dsp:nvSpPr>
        <dsp:cNvPr id="0" name=""/>
        <dsp:cNvSpPr/>
      </dsp:nvSpPr>
      <dsp:spPr>
        <a:xfrm>
          <a:off x="1748402" y="3508679"/>
          <a:ext cx="1662201" cy="1437999"/>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Customs Agents</a:t>
          </a:r>
        </a:p>
      </dsp:txBody>
      <dsp:txXfrm>
        <a:off x="2023864" y="3746986"/>
        <a:ext cx="1111277" cy="961385"/>
      </dsp:txXfrm>
    </dsp:sp>
    <dsp:sp modelId="{B994AB88-1C27-483A-B06A-BF761894BDDD}">
      <dsp:nvSpPr>
        <dsp:cNvPr id="0" name=""/>
        <dsp:cNvSpPr/>
      </dsp:nvSpPr>
      <dsp:spPr>
        <a:xfrm>
          <a:off x="657567" y="2292785"/>
          <a:ext cx="765282" cy="6593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66554-4A78-44BA-AE2E-52380D07D665}">
      <dsp:nvSpPr>
        <dsp:cNvPr id="0" name=""/>
        <dsp:cNvSpPr/>
      </dsp:nvSpPr>
      <dsp:spPr>
        <a:xfrm>
          <a:off x="216893" y="2624213"/>
          <a:ext cx="1662201" cy="1437999"/>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Border Agencies </a:t>
          </a:r>
        </a:p>
      </dsp:txBody>
      <dsp:txXfrm>
        <a:off x="492355" y="2862520"/>
        <a:ext cx="1111277" cy="961385"/>
      </dsp:txXfrm>
    </dsp:sp>
    <dsp:sp modelId="{4B20CFBC-1525-41F8-9E43-E03A5373D8E5}">
      <dsp:nvSpPr>
        <dsp:cNvPr id="0" name=""/>
        <dsp:cNvSpPr/>
      </dsp:nvSpPr>
      <dsp:spPr>
        <a:xfrm>
          <a:off x="216893" y="882487"/>
          <a:ext cx="1662201" cy="1437999"/>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Transport Regulators</a:t>
          </a:r>
        </a:p>
      </dsp:txBody>
      <dsp:txXfrm>
        <a:off x="492355" y="1120794"/>
        <a:ext cx="1111277" cy="96138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95DEC-02B3-4944-9453-CFB79DFD5176}" type="datetimeFigureOut">
              <a:rPr lang="en-CA" smtClean="0"/>
              <a:t>2020-09-10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611F3-6644-416B-B64D-9F7C738720E2}" type="slidenum">
              <a:rPr lang="en-CA" smtClean="0"/>
              <a:t>‹#›</a:t>
            </a:fld>
            <a:endParaRPr lang="en-CA"/>
          </a:p>
        </p:txBody>
      </p:sp>
    </p:spTree>
    <p:extLst>
      <p:ext uri="{BB962C8B-B14F-4D97-AF65-F5344CB8AC3E}">
        <p14:creationId xmlns:p14="http://schemas.microsoft.com/office/powerpoint/2010/main" val="417662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panose="020F0502020204030204" pitchFamily="34" charset="0"/>
                <a:ea typeface="Calibri" panose="020F0502020204030204" pitchFamily="34" charset="0"/>
              </a:rPr>
              <a:t>ROBERT LISINGE/SOTERI: Transition statement from previous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panose="020F0502020204030204" pitchFamily="34" charset="0"/>
                <a:ea typeface="Calibri" panose="020F0502020204030204" pitchFamily="34" charset="0"/>
              </a:rPr>
              <a:t>This project builds on the findings of the CBT report just presented by including the transport angle and focusing on solutions for regional cooperation. This presentation highlights the preliminary findings in Phase 1 of this project, which will be validated as part of the next steps.</a:t>
            </a:r>
          </a:p>
          <a:p>
            <a:endParaRPr lang="en-GB" dirty="0"/>
          </a:p>
        </p:txBody>
      </p:sp>
    </p:spTree>
    <p:extLst>
      <p:ext uri="{BB962C8B-B14F-4D97-AF65-F5344CB8AC3E}">
        <p14:creationId xmlns:p14="http://schemas.microsoft.com/office/powerpoint/2010/main" val="110891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 OKELLO (0.5min)</a:t>
            </a:r>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10</a:t>
            </a:fld>
            <a:endParaRPr lang="en-CA"/>
          </a:p>
        </p:txBody>
      </p:sp>
    </p:spTree>
    <p:extLst>
      <p:ext uri="{BB962C8B-B14F-4D97-AF65-F5344CB8AC3E}">
        <p14:creationId xmlns:p14="http://schemas.microsoft.com/office/powerpoint/2010/main" val="370472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ROBERT LISINGE/SOTERI (2min)</a:t>
            </a:r>
          </a:p>
          <a:p>
            <a:endParaRPr lang="en-US" sz="1200" dirty="0"/>
          </a:p>
          <a:p>
            <a:r>
              <a:rPr lang="en-US" sz="1200" dirty="0"/>
              <a:t>This recommendations informs the focus of Phase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RECOMMENDED COMMON ACTION BY EACH REC INDIVIDUALLY. AIMED AT ENHANCING BUSINESS CONTINUITY BY IMPROVING TRADE FACILITATION. ALSO REDUCES HUMAN</a:t>
            </a:r>
            <a:r>
              <a:rPr lang="en-US" baseline="0" dirty="0"/>
              <a:t> 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449263" lvl="1"/>
            <a:r>
              <a:rPr lang="en-US" dirty="0"/>
              <a:t>Develop and implement Corridor Trip Monitoring System in regional corridors</a:t>
            </a:r>
          </a:p>
          <a:p>
            <a:pPr marL="449263" lvl="1"/>
            <a:r>
              <a:rPr lang="en-US" dirty="0"/>
              <a:t>Develop vehicle monitoring and tracking systems along corridors</a:t>
            </a:r>
          </a:p>
          <a:p>
            <a:pPr marL="449263" lvl="1"/>
            <a:r>
              <a:rPr lang="en-US" dirty="0"/>
              <a:t>Implement COMESA Digital Free Trade Area</a:t>
            </a:r>
          </a:p>
          <a:p>
            <a:pPr marL="449263" lvl="1"/>
            <a:r>
              <a:rPr lang="en-US" dirty="0"/>
              <a:t>Use mobile tech to strengthen contact tracing</a:t>
            </a:r>
          </a:p>
          <a:p>
            <a:pPr marL="449263" lvl="1"/>
            <a:r>
              <a:rPr lang="en-US" dirty="0"/>
              <a:t>Promote use of single windows, trade info portals</a:t>
            </a:r>
          </a:p>
          <a:p>
            <a:pPr marL="449263" lvl="1"/>
            <a:r>
              <a:rPr lang="en-US" dirty="0"/>
              <a:t>Promote e-commerce to limit physical interaction (adequate ICT infrastructure, relevant data privacy and cybersecurity policies)</a:t>
            </a:r>
          </a:p>
          <a:p>
            <a:pPr marL="449263" lvl="1"/>
            <a:r>
              <a:rPr lang="en-US" dirty="0"/>
              <a:t>Promote use of mobile payments systems for cross-border transfers (cashless policy)</a:t>
            </a:r>
          </a:p>
          <a:p>
            <a:pPr marL="449263" lvl="1"/>
            <a:r>
              <a:rPr lang="en-US" dirty="0"/>
              <a:t>Investigate successes and apply across RECs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dirty="0"/>
          </a:p>
          <a:p>
            <a:endParaRPr lang="en-US" sz="1200" dirty="0"/>
          </a:p>
          <a:p>
            <a:r>
              <a:rPr lang="en-US" sz="1200" dirty="0"/>
              <a:t>examples</a:t>
            </a:r>
          </a:p>
          <a:p>
            <a:r>
              <a:rPr lang="en-US" sz="1200" dirty="0"/>
              <a:t>(Northern Corridor Regional Electronic Cargo Tracking Systems (RECTS); ASYCUDA; ECOWAS Inter-connected Goods and Transit Management System (SIGMAT)</a:t>
            </a:r>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11</a:t>
            </a:fld>
            <a:endParaRPr lang="en-CA"/>
          </a:p>
        </p:txBody>
      </p:sp>
    </p:spTree>
    <p:extLst>
      <p:ext uri="{BB962C8B-B14F-4D97-AF65-F5344CB8AC3E}">
        <p14:creationId xmlns:p14="http://schemas.microsoft.com/office/powerpoint/2010/main" val="177925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ROBERT LISINGE/SOTERI (1min)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514350" indent="-514350">
              <a:buFont typeface="+mj-lt"/>
              <a:buAutoNum type="arabicPeriod" startAt="2"/>
            </a:pPr>
            <a:r>
              <a:rPr lang="en-US" b="1" dirty="0"/>
              <a:t>Development of Multi-modal and Inter-modal Transportation Systems</a:t>
            </a:r>
          </a:p>
          <a:p>
            <a:pPr lvl="1"/>
            <a:r>
              <a:rPr lang="en-US" sz="2200" dirty="0"/>
              <a:t>Develop ICD to decongest seaports and border posts for customs clearance and as advanced logistics hub for interoperability between different modes of transport</a:t>
            </a:r>
          </a:p>
          <a:p>
            <a:pPr lvl="1"/>
            <a:r>
              <a:rPr lang="en-US" sz="2200" dirty="0"/>
              <a:t>Rehabilitate and extend rail services in the region for inter-modal connectivity</a:t>
            </a:r>
          </a:p>
          <a:p>
            <a:pPr lvl="1"/>
            <a:r>
              <a:rPr lang="en-US" sz="2200" dirty="0"/>
              <a:t>Rehabilitate and upgrade marine transportation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t>NEED TO REDUCE DEPENDENCE ON TRUCKS FOR ALL TRANSPORTATION IN AFRICA: REDUCE LEVEL</a:t>
            </a:r>
            <a:r>
              <a:rPr lang="en-US" sz="2400" baseline="0" dirty="0"/>
              <a:t> OF VIRUS TRANSMISSION BY TRANSBORDER TRUCK DRIVERS; INCREASED EFFICIENCY OF TRANSPORTATION SYSTEM AS A WHOLE; ENVIRONMENTAL IMPACT; REDUCED COST.</a:t>
            </a:r>
            <a:endParaRPr lang="en-CA" sz="2400" dirty="0"/>
          </a:p>
          <a:p>
            <a:pPr lvl="1"/>
            <a:endParaRPr lang="en-US" sz="2200" dirty="0"/>
          </a:p>
          <a:p>
            <a:pPr lvl="1"/>
            <a:endParaRPr lang="en-US" sz="2200" dirty="0"/>
          </a:p>
          <a:p>
            <a:pPr marL="514350" indent="-514350">
              <a:buFont typeface="+mj-lt"/>
              <a:buAutoNum type="arabicPeriod" startAt="3"/>
            </a:pPr>
            <a:r>
              <a:rPr lang="en-US" b="1" dirty="0"/>
              <a:t>Development of Roadside Truck Stops along Transit Corridors</a:t>
            </a:r>
          </a:p>
          <a:p>
            <a:pPr lvl="1"/>
            <a:r>
              <a:rPr lang="en-US" sz="2200" dirty="0"/>
              <a:t>Develop special roadside stations and wellness </a:t>
            </a:r>
            <a:r>
              <a:rPr lang="en-US" sz="2200" dirty="0" err="1"/>
              <a:t>centres</a:t>
            </a:r>
            <a:r>
              <a:rPr lang="en-US" sz="2200" dirty="0"/>
              <a:t> at selected locations</a:t>
            </a:r>
          </a:p>
          <a:p>
            <a:pPr lvl="1"/>
            <a:r>
              <a:rPr lang="en-US" sz="2200" dirty="0"/>
              <a:t>Develop multi-purpose facility providing food, rest and accommodation, vehicle service and refueling, medical emergency, etc. equipped with health facilities</a:t>
            </a:r>
          </a:p>
          <a:p>
            <a:pPr lvl="1"/>
            <a:r>
              <a:rPr lang="en-US" sz="2200" dirty="0" err="1"/>
              <a:t>Minimise</a:t>
            </a:r>
            <a:r>
              <a:rPr lang="en-US" sz="2200" dirty="0"/>
              <a:t> possible interaction between truck drivers and local communities</a:t>
            </a:r>
          </a:p>
          <a:p>
            <a:pPr lvl="1"/>
            <a:r>
              <a:rPr lang="en-US" sz="2200" dirty="0"/>
              <a:t>Serve as checkpoints for tracing drivers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a:t>
            </a:r>
            <a:r>
              <a:rPr lang="en-US" dirty="0"/>
              <a:t>PROMOTES SAFE AND EFFICIENT TRANSPORT SYSTEM.</a:t>
            </a:r>
          </a:p>
          <a:p>
            <a:endParaRPr lang="en-CA" dirty="0"/>
          </a:p>
          <a:p>
            <a:endParaRPr lang="en-CA" dirty="0"/>
          </a:p>
          <a:p>
            <a:r>
              <a:rPr lang="en-CA" dirty="0"/>
              <a:t>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Rehabilitation and upgrading of marine transportation (ferries, piloting, navigation and safety systems, and marine security)</a:t>
            </a:r>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12</a:t>
            </a:fld>
            <a:endParaRPr lang="en-CA"/>
          </a:p>
        </p:txBody>
      </p:sp>
    </p:spTree>
    <p:extLst>
      <p:ext uri="{BB962C8B-B14F-4D97-AF65-F5344CB8AC3E}">
        <p14:creationId xmlns:p14="http://schemas.microsoft.com/office/powerpoint/2010/main" val="126242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ROBERT LISINGE/SOTERI (1min)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8A611F3-6644-416B-B64D-9F7C738720E2}" type="slidenum">
              <a:rPr lang="en-CA" smtClean="0"/>
              <a:t>13</a:t>
            </a:fld>
            <a:endParaRPr lang="en-CA"/>
          </a:p>
        </p:txBody>
      </p:sp>
    </p:spTree>
    <p:extLst>
      <p:ext uri="{BB962C8B-B14F-4D97-AF65-F5344CB8AC3E}">
        <p14:creationId xmlns:p14="http://schemas.microsoft.com/office/powerpoint/2010/main" val="6406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ROBERT LISINGE/SOTERI (2min)</a:t>
            </a:r>
            <a:endParaRPr lang="en-US" dirty="0"/>
          </a:p>
          <a:p>
            <a:endParaRPr lang="en-CA" b="1" dirty="0"/>
          </a:p>
          <a:p>
            <a:pPr marL="0" indent="0">
              <a:buNone/>
            </a:pPr>
            <a:r>
              <a:rPr lang="en-US" b="1" dirty="0"/>
              <a:t>Phase 2:</a:t>
            </a:r>
          </a:p>
          <a:p>
            <a:pPr lvl="1"/>
            <a:r>
              <a:rPr lang="en-US" dirty="0"/>
              <a:t>Replicate methodology for other corridors and conduct survey of key stakeholders</a:t>
            </a:r>
          </a:p>
          <a:p>
            <a:pPr lvl="1"/>
            <a:r>
              <a:rPr lang="en-US" dirty="0"/>
              <a:t>Investigate link between regional measures put in place before and during the pandemic, and changes in transport and trade flows, volumes, and transit times</a:t>
            </a:r>
          </a:p>
          <a:p>
            <a:pPr lvl="1"/>
            <a:r>
              <a:rPr lang="en-US" dirty="0"/>
              <a:t>Focus on scale-up of digital solutions for resilience while accounting for marginalized groups</a:t>
            </a:r>
          </a:p>
          <a:p>
            <a:pPr lvl="1"/>
            <a:r>
              <a:rPr lang="en-US" dirty="0"/>
              <a:t>Understand how to sustain increased regional cooperation for trade facilitation </a:t>
            </a:r>
          </a:p>
          <a:p>
            <a:pPr marL="0" indent="0">
              <a:buNone/>
            </a:pPr>
            <a:r>
              <a:rPr lang="en-US" b="1" dirty="0"/>
              <a:t>Phase 3:</a:t>
            </a:r>
          </a:p>
          <a:p>
            <a:pPr lvl="1"/>
            <a:r>
              <a:rPr lang="en-US" dirty="0"/>
              <a:t>Make recommendations on measures for regional cooperation to support transport and trade facilitation during border disruptions, in collaboration with UNCTAD and RCs</a:t>
            </a:r>
          </a:p>
          <a:p>
            <a:pPr lvl="1"/>
            <a:r>
              <a:rPr lang="en-US" dirty="0"/>
              <a:t>Host capacity building webinars for RECs and CMIs with experts and partners</a:t>
            </a:r>
          </a:p>
          <a:p>
            <a:pPr lvl="1"/>
            <a:r>
              <a:rPr lang="en-US" dirty="0"/>
              <a:t>Where possible, support implement of recommendations and assessments of effectiveness</a:t>
            </a:r>
          </a:p>
          <a:p>
            <a:endParaRPr lang="en-CA" b="1" dirty="0"/>
          </a:p>
          <a:p>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panose="020F0502020204030204" pitchFamily="34" charset="0"/>
                <a:ea typeface="Calibri" panose="020F0502020204030204" pitchFamily="34" charset="0"/>
              </a:rPr>
              <a:t>The emphasis is on the primacy of regional cooperation to implement these solutions. This is clear in its importance in keeping transport and trade possible during COVID-19. Therefore, RECs and CMIs need to be key points in implementing solutions going forward, particularly in the context of the </a:t>
            </a:r>
            <a:r>
              <a:rPr lang="en-CA" sz="1200" b="1" dirty="0" err="1">
                <a:effectLst/>
                <a:latin typeface="Calibri" panose="020F0502020204030204" pitchFamily="34" charset="0"/>
                <a:ea typeface="Calibri" panose="020F0502020204030204" pitchFamily="34" charset="0"/>
              </a:rPr>
              <a:t>AfCFTA</a:t>
            </a:r>
            <a:r>
              <a:rPr lang="en-CA" sz="1200" b="1" dirty="0">
                <a:effectLst/>
                <a:latin typeface="Calibri" panose="020F0502020204030204" pitchFamily="34" charset="0"/>
                <a:ea typeface="Calibri" panose="020F0502020204030204" pitchFamily="34" charset="0"/>
              </a:rPr>
              <a:t>. Phase II and III also include plans to conduct capacity building workshops for these institutions, in addition to port management and cross-border authorities. </a:t>
            </a:r>
            <a:endParaRPr lang="en-CA" sz="1200" dirty="0">
              <a:effectLst/>
              <a:latin typeface="Calibri" panose="020F0502020204030204" pitchFamily="34" charset="0"/>
              <a:ea typeface="Calibri" panose="020F0502020204030204" pitchFamily="34" charset="0"/>
            </a:endParaRPr>
          </a:p>
          <a:p>
            <a:endParaRPr lang="en-CA" b="1" dirty="0"/>
          </a:p>
          <a:p>
            <a:endParaRPr lang="en-CA" b="1" dirty="0"/>
          </a:p>
          <a:p>
            <a:r>
              <a:rPr lang="en-CA" sz="1800" dirty="0">
                <a:effectLst/>
                <a:latin typeface="Calibri" panose="020F0502020204030204" pitchFamily="34" charset="0"/>
                <a:ea typeface="Calibri" panose="020F0502020204030204" pitchFamily="34" charset="0"/>
              </a:rPr>
              <a:t>Analysis to follow will assess the effectiveness of these mitigating measures in terms of sustaining transport and trade flows, volumes, and times. ECA is also planning a survey of key stakeholders in partnership with UNCTAD, including of mid-level staff at ports and border crossings, and transport companies, to gain their perspectives on the effectiveness of measures at an implementation level. </a:t>
            </a:r>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Phase II over the next six months, followed by Phase III, will build on this analysis, make recommendations on regional cooperation for transport and trade facilitation, including digital solutions, and support capacity building. Analysis during this phase may include a look at:</a:t>
            </a:r>
          </a:p>
          <a:p>
            <a:pPr marL="342900" lvl="0" indent="-342900">
              <a:buFont typeface="+mj-lt"/>
              <a:buAutoNum type="arabicPeriod"/>
              <a:tabLst>
                <a:tab pos="457200" algn="l"/>
              </a:tabLst>
            </a:pPr>
            <a:r>
              <a:rPr lang="en-CA" sz="1800" dirty="0">
                <a:effectLst/>
                <a:latin typeface="Calibri" panose="020F0502020204030204" pitchFamily="34" charset="0"/>
                <a:ea typeface="Times New Roman" panose="02020603050405020304" pitchFamily="18" charset="0"/>
              </a:rPr>
              <a:t>the effectiveness of previously implemented digital solutions to help mitigate the impacts of COVID-19 related downturns and closures, i.e. ports such as Mombasa who had digital scanning prior to COVID, compared to those ports who did not have it; </a:t>
            </a:r>
            <a:endParaRPr lang="en-CA" sz="18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CA" sz="1800" dirty="0">
                <a:effectLst/>
                <a:latin typeface="Calibri" panose="020F0502020204030204" pitchFamily="34" charset="0"/>
                <a:ea typeface="Times New Roman" panose="02020603050405020304" pitchFamily="18" charset="0"/>
              </a:rPr>
              <a:t>measures and interventions, especially digital but also otherwise, that have been implemented during the COVID period to mitigate the effects of COVID, and the perceptions of their success;</a:t>
            </a:r>
            <a:endParaRPr lang="en-CA" sz="18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CA" sz="1800" dirty="0">
                <a:effectLst/>
                <a:latin typeface="Calibri" panose="020F0502020204030204" pitchFamily="34" charset="0"/>
                <a:ea typeface="Times New Roman" panose="02020603050405020304" pitchFamily="18" charset="0"/>
              </a:rPr>
              <a:t>leveraging the increased cooperation made possible during this time, especially on areas such as customs cooperation, that might have taken longer in non-emergency times, and apply this process and willingness/ability to cooperate to difficult issues that require cooperation such as cashless transfer options (</a:t>
            </a:r>
            <a:r>
              <a:rPr lang="en-CA" sz="1800" dirty="0" err="1">
                <a:effectLst/>
                <a:latin typeface="Calibri" panose="020F0502020204030204" pitchFamily="34" charset="0"/>
                <a:ea typeface="Times New Roman" panose="02020603050405020304" pitchFamily="18" charset="0"/>
              </a:rPr>
              <a:t>eg</a:t>
            </a:r>
            <a:r>
              <a:rPr lang="en-CA" sz="1800" dirty="0">
                <a:effectLst/>
                <a:latin typeface="Calibri" panose="020F0502020204030204" pitchFamily="34" charset="0"/>
                <a:ea typeface="Times New Roman" panose="02020603050405020304" pitchFamily="18" charset="0"/>
              </a:rPr>
              <a:t> cashless transfers and cross-border mobile money); and </a:t>
            </a:r>
            <a:endParaRPr lang="en-CA" sz="18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CA" sz="1800" dirty="0">
                <a:effectLst/>
                <a:latin typeface="Calibri" panose="020F0502020204030204" pitchFamily="34" charset="0"/>
                <a:ea typeface="Times New Roman" panose="02020603050405020304" pitchFamily="18" charset="0"/>
              </a:rPr>
              <a:t>using lessons learned to propose longer-term digital and process-related interventions that would create resilience in the face of future disruptions, but also to accelerate progress on transport and trade in normal times and reduce possibilities for human distortions or errors.</a:t>
            </a:r>
            <a:endParaRPr lang="en-CA" sz="1800" dirty="0">
              <a:effectLst/>
              <a:latin typeface="Calibri" panose="020F0502020204030204" pitchFamily="34" charset="0"/>
              <a:ea typeface="Calibri" panose="020F0502020204030204" pitchFamily="34" charset="0"/>
            </a:endParaRPr>
          </a:p>
          <a:p>
            <a:endParaRPr lang="en-CA" dirty="0"/>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ECA emphasises the need to ensure the implementation of digital solutions considers vulnerable groups such as women as they tend to have lower levels of digital literacy, lower access to digital solutions, higher levels of being unbanked, etc. Solutions should take into account additional training, interventions to improve access, digital infrastructure improvements, among other options.</a:t>
            </a:r>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In the longer term, ECA aims to inform the implementation of the successful measures on a larger scale and also to encourage measurements of their impacts over a longer period intentionally, including a baseline and trends over time.</a:t>
            </a:r>
          </a:p>
          <a:p>
            <a:r>
              <a:rPr lang="en-CA" sz="1800" dirty="0">
                <a:effectLst/>
                <a:latin typeface="Calibri" panose="020F0502020204030204" pitchFamily="34" charset="0"/>
                <a:ea typeface="Calibri" panose="020F0502020204030204" pitchFamily="34" charset="0"/>
              </a:rPr>
              <a:t> </a:t>
            </a:r>
          </a:p>
          <a:p>
            <a:endParaRPr lang="en-CA" dirty="0"/>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14</a:t>
            </a:fld>
            <a:endParaRPr lang="en-CA"/>
          </a:p>
        </p:txBody>
      </p:sp>
    </p:spTree>
    <p:extLst>
      <p:ext uri="{BB962C8B-B14F-4D97-AF65-F5344CB8AC3E}">
        <p14:creationId xmlns:p14="http://schemas.microsoft.com/office/powerpoint/2010/main" val="168678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Calibri" panose="020F0502020204030204" pitchFamily="34" charset="0"/>
                <a:ea typeface="Calibri" panose="020F0502020204030204" pitchFamily="34" charset="0"/>
              </a:rPr>
              <a:t>ROBERT LISINGE/SOTERI (1min)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4000" b="1" dirty="0">
                <a:effectLst/>
                <a:latin typeface="Calibri" panose="020F0502020204030204" pitchFamily="34" charset="0"/>
                <a:ea typeface="Calibri" panose="020F0502020204030204" pitchFamily="34" charset="0"/>
              </a:rPr>
              <a:t>UN project:</a:t>
            </a:r>
            <a:r>
              <a:rPr lang="en-CA" sz="4000" dirty="0">
                <a:effectLst/>
                <a:latin typeface="Calibri" panose="020F0502020204030204" pitchFamily="34" charset="0"/>
                <a:ea typeface="Calibri" panose="020F0502020204030204" pitchFamily="34" charset="0"/>
              </a:rPr>
              <a:t> implement UN solutions, standards, guidelines, metrics, tools and methodologies to help build transport, trade and logistics resilience in the wake of COVID-19, with UNCTAD and other UN RCs</a:t>
            </a: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lvl="1"/>
            <a:r>
              <a:rPr lang="en-CA" sz="3600" dirty="0">
                <a:effectLst/>
                <a:latin typeface="Calibri" panose="020F0502020204030204" pitchFamily="34" charset="0"/>
                <a:ea typeface="Calibri" panose="020F0502020204030204" pitchFamily="34" charset="0"/>
              </a:rPr>
              <a:t>Collect data on the impact of COVID-19 on transport and trade</a:t>
            </a:r>
          </a:p>
          <a:p>
            <a:pPr lvl="1"/>
            <a:r>
              <a:rPr lang="en-CA" sz="3600" dirty="0">
                <a:latin typeface="Calibri" panose="020F0502020204030204" pitchFamily="34" charset="0"/>
                <a:ea typeface="Calibri" panose="020F0502020204030204" pitchFamily="34" charset="0"/>
              </a:rPr>
              <a:t>D</a:t>
            </a:r>
            <a:r>
              <a:rPr lang="en-CA" sz="3600" dirty="0">
                <a:effectLst/>
                <a:latin typeface="Calibri" panose="020F0502020204030204" pitchFamily="34" charset="0"/>
                <a:ea typeface="Calibri" panose="020F0502020204030204" pitchFamily="34" charset="0"/>
              </a:rPr>
              <a:t>ocument responses by RECs and their members at ports and strategic checkpoints along trade and transport routes/corridors</a:t>
            </a:r>
          </a:p>
          <a:p>
            <a:pPr lvl="1"/>
            <a:r>
              <a:rPr lang="en-CA" sz="3600" dirty="0">
                <a:latin typeface="Calibri" panose="020F0502020204030204" pitchFamily="34" charset="0"/>
                <a:ea typeface="Calibri" panose="020F0502020204030204" pitchFamily="34" charset="0"/>
              </a:rPr>
              <a:t>B</a:t>
            </a:r>
            <a:r>
              <a:rPr lang="en-CA" sz="3600" dirty="0">
                <a:effectLst/>
                <a:latin typeface="Calibri" panose="020F0502020204030204" pitchFamily="34" charset="0"/>
                <a:ea typeface="Calibri" panose="020F0502020204030204" pitchFamily="34" charset="0"/>
              </a:rPr>
              <a:t>riefly assess the impact of these measures on trade and transport</a:t>
            </a:r>
          </a:p>
          <a:p>
            <a:pPr lvl="1"/>
            <a:r>
              <a:rPr lang="en-CA" sz="3600" dirty="0">
                <a:latin typeface="Calibri" panose="020F0502020204030204" pitchFamily="34" charset="0"/>
                <a:ea typeface="Calibri" panose="020F0502020204030204" pitchFamily="34" charset="0"/>
              </a:rPr>
              <a:t>Suggest possible</a:t>
            </a:r>
            <a:r>
              <a:rPr lang="en-CA" sz="3600" dirty="0">
                <a:effectLst/>
                <a:latin typeface="Calibri" panose="020F0502020204030204" pitchFamily="34" charset="0"/>
                <a:ea typeface="Calibri" panose="020F0502020204030204" pitchFamily="34" charset="0"/>
              </a:rPr>
              <a:t> policy recommendations that support regional collaboration and areas for further work to inform Phases 2 and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Calibri" panose="020F0502020204030204" pitchFamily="34" charset="0"/>
                <a:ea typeface="Calibri" panose="020F0502020204030204" pitchFamily="34" charset="0"/>
              </a:rPr>
              <a:t>draft report for Phase I </a:t>
            </a:r>
            <a:r>
              <a:rPr lang="en-CA" sz="1800" dirty="0">
                <a:effectLst/>
                <a:latin typeface="Calibri" panose="020F0502020204030204" pitchFamily="34" charset="0"/>
                <a:ea typeface="Calibri" panose="020F0502020204030204" pitchFamily="34" charset="0"/>
              </a:rPr>
              <a:t>aims to collect data on the impact of COVID-19 on transport and trade, document in detail responses by RECs and their members at ports and strategic checkpoints along trade and transport routes/corridors, briefly assess the impact of these measures on trade and transport, and design policy recommendations that support regional collaboration. It includes information made available by AUC, RECs, national authorities, and partners, results of surveys done of member states, and data on trade and transport flows. Using the Northern Corridor as a pilot, the report documents trends in volumes and transit times for goods traded across borders and through ports. It touches on topics such as the status of border entry points, status and considerations for landlocked developing countries (LLDCs), changes in the use of rail, the use of digital technology, and public-private partnerships, among others. The Phase I report can be shared with colleagues following internal review.</a:t>
            </a:r>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2</a:t>
            </a:fld>
            <a:endParaRPr lang="en-CA"/>
          </a:p>
        </p:txBody>
      </p:sp>
    </p:spTree>
    <p:extLst>
      <p:ext uri="{BB962C8B-B14F-4D97-AF65-F5344CB8AC3E}">
        <p14:creationId xmlns:p14="http://schemas.microsoft.com/office/powerpoint/2010/main" val="363373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 OKELLO (1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SHORT-TERM</a:t>
            </a:r>
            <a:r>
              <a:rPr lang="en-US" baseline="0" dirty="0"/>
              <a:t> IMPACTS AND AREAS OF IMMEDIATE RESPONSE IN RECS AND CMIS. SCOPE LIMITED TO EAST AFRICAN REGION. NO DIRECT SURVEYS CARRIED OUT. USED SECONDARY DATA. RESULTS TO BE VALIDATED IN OTHER REGIONS AS PART OF PHASE II PROJECT. </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UNCTAD partners focusing on maritime aspects – (one discussant is from UNCTAD)</a:t>
            </a:r>
          </a:p>
          <a:p>
            <a:endParaRPr lang="en-CA" dirty="0"/>
          </a:p>
          <a:p>
            <a:r>
              <a:rPr lang="en-US" sz="2900" dirty="0">
                <a:solidFill>
                  <a:srgbClr val="000000"/>
                </a:solidFill>
              </a:rPr>
              <a:t>Methods – secondary data</a:t>
            </a:r>
          </a:p>
          <a:p>
            <a:pPr lvl="1"/>
            <a:r>
              <a:rPr lang="en-US" sz="2500" dirty="0">
                <a:solidFill>
                  <a:srgbClr val="000000"/>
                </a:solidFill>
              </a:rPr>
              <a:t>Desk research/literature review</a:t>
            </a:r>
          </a:p>
          <a:p>
            <a:pPr lvl="1"/>
            <a:r>
              <a:rPr lang="en-US" sz="2500" dirty="0">
                <a:solidFill>
                  <a:srgbClr val="000000"/>
                </a:solidFill>
              </a:rPr>
              <a:t>Results of COMESA member states survey and </a:t>
            </a:r>
            <a:r>
              <a:rPr lang="en-US" sz="2500" dirty="0" err="1">
                <a:solidFill>
                  <a:srgbClr val="000000"/>
                </a:solidFill>
              </a:rPr>
              <a:t>Afreximbank</a:t>
            </a:r>
            <a:r>
              <a:rPr lang="en-US" sz="2500" dirty="0">
                <a:solidFill>
                  <a:srgbClr val="000000"/>
                </a:solidFill>
              </a:rPr>
              <a:t> Trade Finance Survey 2020</a:t>
            </a:r>
          </a:p>
          <a:p>
            <a:pPr lvl="1"/>
            <a:r>
              <a:rPr lang="en-US" sz="2500" dirty="0">
                <a:solidFill>
                  <a:srgbClr val="000000"/>
                </a:solidFill>
              </a:rPr>
              <a:t>Data analysis of transit changes and trade flows</a:t>
            </a:r>
          </a:p>
          <a:p>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rPr>
              <a:t>It includes information made available by AUC, RECs, national authorities, and partners, results of surveys done of member states, and data on trade and transport flows. Using the Northern Corridor as a pilot, the report documents trends in volumes and transit times for goods traded across borders and through ports. It touches on topics such as the status of border entry points, status and considerations for landlocked developing countries (LLDCs), changes in the use of rail, the use of digital technology, and public-private partnerships, among others. The Phase I report can be shared with colleagues following internal review.</a:t>
            </a:r>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3</a:t>
            </a:fld>
            <a:endParaRPr lang="en-CA"/>
          </a:p>
        </p:txBody>
      </p:sp>
    </p:spTree>
    <p:extLst>
      <p:ext uri="{BB962C8B-B14F-4D97-AF65-F5344CB8AC3E}">
        <p14:creationId xmlns:p14="http://schemas.microsoft.com/office/powerpoint/2010/main" val="217224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 OKELLO (0.5min)</a:t>
            </a:r>
          </a:p>
          <a:p>
            <a:endParaRPr lang="en-US" b="1" i="1" dirty="0"/>
          </a:p>
          <a:p>
            <a:r>
              <a:rPr lang="en-US" b="1" i="1" dirty="0"/>
              <a:t>REFER TO TABLE COMPARING REC GUIDELINES FROM CBT PRESENTATION, our report builds on the transport angle.</a:t>
            </a:r>
          </a:p>
          <a:p>
            <a:r>
              <a:rPr lang="en-US" b="1" i="1" dirty="0"/>
              <a:t>(no need to go into detail on the national level or the guidelines since they will already have been presented)</a:t>
            </a:r>
          </a:p>
          <a:p>
            <a:endParaRPr lang="en-US" b="1" i="1" dirty="0"/>
          </a:p>
          <a:p>
            <a:r>
              <a:rPr lang="en-US" dirty="0"/>
              <a:t>COUNTRIES RECOGNIZED NEED FOR COORDINATION.</a:t>
            </a:r>
            <a:r>
              <a:rPr lang="en-US" baseline="0" dirty="0"/>
              <a:t> RECS PROVIDED NATURAL FRAMEWORKS FOR THIS.</a:t>
            </a:r>
          </a:p>
          <a:p>
            <a:r>
              <a:rPr lang="en-US" baseline="0" dirty="0"/>
              <a:t>COORDINATION AT DIFFERENT LEVELS. SIMILARITIES IN GUIDELINES OF THE VARIOUS RECS – REVIEW EACH REC: (EAC, COMESA, SADC, ECOWAS, ECCAS.} ALL ESTABLISHED DASHBOARDS ON COVID STATUS IN MEMBER STATES (EXC. ECCAS). COORDINATION INCLUDED CROSS_BORDER TRANSPORT AND TRADE. EACH REC AGREED POST-COVID RESPONSE.</a:t>
            </a:r>
            <a:endParaRPr lang="en-US" dirty="0"/>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4</a:t>
            </a:fld>
            <a:endParaRPr lang="en-CA"/>
          </a:p>
        </p:txBody>
      </p:sp>
    </p:spTree>
    <p:extLst>
      <p:ext uri="{BB962C8B-B14F-4D97-AF65-F5344CB8AC3E}">
        <p14:creationId xmlns:p14="http://schemas.microsoft.com/office/powerpoint/2010/main" val="25789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 OKELLO (1min)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COMESA? IT HAS BEEN CLOSELY MONITORING ECONOMIC</a:t>
            </a:r>
            <a:r>
              <a:rPr lang="en-US" baseline="0" dirty="0"/>
              <a:t> IMPACT ON REPORTING COUNTRIES. COMESASTAT GRANTED ACCESS TO CONSULTANTS.</a:t>
            </a:r>
            <a:endParaRPr lang="en-US" dirty="0"/>
          </a:p>
          <a:p>
            <a:endParaRPr lang="en-CA" dirty="0"/>
          </a:p>
          <a:p>
            <a:pPr indent="-228600">
              <a:lnSpc>
                <a:spcPct val="90000"/>
              </a:lnSpc>
            </a:pPr>
            <a:r>
              <a:rPr lang="en-US" b="1" dirty="0"/>
              <a:t>Trade Flows in 5 Countries (LLDCs/SIDs):</a:t>
            </a:r>
          </a:p>
          <a:p>
            <a:pPr lvl="1"/>
            <a:r>
              <a:rPr lang="en-US" dirty="0"/>
              <a:t>Malawi, Zambia – SADC Region LLDC</a:t>
            </a:r>
          </a:p>
          <a:p>
            <a:pPr lvl="1"/>
            <a:r>
              <a:rPr lang="en-US" dirty="0"/>
              <a:t>Rwanda, Uganda – EAC Region LLDC</a:t>
            </a:r>
          </a:p>
          <a:p>
            <a:pPr lvl="1"/>
            <a:r>
              <a:rPr lang="en-US" dirty="0"/>
              <a:t>Madagascar – SIDS</a:t>
            </a:r>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5</a:t>
            </a:fld>
            <a:endParaRPr lang="en-CA"/>
          </a:p>
        </p:txBody>
      </p:sp>
    </p:spTree>
    <p:extLst>
      <p:ext uri="{BB962C8B-B14F-4D97-AF65-F5344CB8AC3E}">
        <p14:creationId xmlns:p14="http://schemas.microsoft.com/office/powerpoint/2010/main" val="388133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DR OKELLO (0.5min) – can remove if not relevant</a:t>
            </a:r>
          </a:p>
          <a:p>
            <a:endParaRPr lang="en-US" sz="1800" dirty="0">
              <a:effectLst/>
              <a:latin typeface="Times New Roman" panose="02020603050405020304" pitchFamily="18" charset="0"/>
              <a:ea typeface="Calibri" panose="020F0502020204030204" pitchFamily="34" charset="0"/>
              <a:cs typeface="Calibri" panose="020F0502020204030204" pitchFamily="34" charset="0"/>
            </a:endParaRPr>
          </a:p>
          <a:p>
            <a:pPr indent="-228600">
              <a:lnSpc>
                <a:spcPct val="90000"/>
              </a:lnSpc>
            </a:pPr>
            <a:r>
              <a:rPr lang="en-US" sz="1800" dirty="0"/>
              <a:t>Trade finance gap estimated at USD 82 billion (AfDB, 2020) and increasing</a:t>
            </a:r>
          </a:p>
          <a:p>
            <a:pPr indent="-228600">
              <a:lnSpc>
                <a:spcPct val="90000"/>
              </a:lnSpc>
            </a:pPr>
            <a:r>
              <a:rPr lang="en-US" sz="1800" dirty="0"/>
              <a:t>Measures aimed at introducing more flexibility to terms and conditions of official support most widespread across COMESA</a:t>
            </a:r>
          </a:p>
          <a:p>
            <a:pPr indent="-228600">
              <a:lnSpc>
                <a:spcPct val="90000"/>
              </a:lnSpc>
            </a:pPr>
            <a:r>
              <a:rPr lang="en-US" sz="1800" dirty="0"/>
              <a:t>Many focused on existing transactions </a:t>
            </a:r>
          </a:p>
          <a:p>
            <a:pPr indent="-228600">
              <a:lnSpc>
                <a:spcPct val="90000"/>
              </a:lnSpc>
            </a:pPr>
            <a:r>
              <a:rPr lang="en-US" sz="1800" dirty="0"/>
              <a:t>Some directed towards potential transactions</a:t>
            </a:r>
          </a:p>
          <a:p>
            <a:pPr indent="-228600">
              <a:lnSpc>
                <a:spcPct val="90000"/>
              </a:lnSpc>
            </a:pPr>
            <a:r>
              <a:rPr lang="en-US" sz="1800" dirty="0"/>
              <a:t>Measures to increase availability of working capital financing in response to supply shock popular among insurance/credit agencies</a:t>
            </a:r>
          </a:p>
          <a:p>
            <a:pPr indent="-228600">
              <a:lnSpc>
                <a:spcPct val="90000"/>
              </a:lnSpc>
            </a:pPr>
            <a:r>
              <a:rPr lang="en-US" sz="1800" dirty="0"/>
              <a:t>Rapid emergency facilities for banks and SMEs in critical sectors are required</a:t>
            </a:r>
          </a:p>
          <a:p>
            <a:pPr indent="-228600">
              <a:lnSpc>
                <a:spcPct val="90000"/>
              </a:lnSpc>
            </a:pPr>
            <a:r>
              <a:rPr lang="en-US" sz="1800" dirty="0"/>
              <a:t>Financing should support trade facilitation to ensure new measures do not become barriers;</a:t>
            </a:r>
          </a:p>
          <a:p>
            <a:pPr marL="0" marR="0" lvl="0" indent="-228600" algn="l" defTabSz="914400" rtl="0" eaLnBrk="1" fontAlgn="auto" latinLnBrk="0" hangingPunct="1">
              <a:lnSpc>
                <a:spcPct val="9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Implementing AfCFTA fully </a:t>
            </a:r>
            <a:r>
              <a:rPr lang="en-US" sz="1200" kern="1200" dirty="0">
                <a:solidFill>
                  <a:schemeClr val="tx1"/>
                </a:solidFill>
                <a:effectLst/>
                <a:latin typeface="+mn-lt"/>
                <a:ea typeface="+mn-ea"/>
                <a:cs typeface="+mn-cs"/>
              </a:rPr>
              <a:t>would help usher in the kinds of deep reforms necessary to enhance economic growth/recovery in the </a:t>
            </a:r>
            <a:r>
              <a:rPr lang="en-US" sz="1200" b="0" kern="1200" dirty="0">
                <a:solidFill>
                  <a:schemeClr val="tx1"/>
                </a:solidFill>
                <a:effectLst/>
                <a:latin typeface="+mn-lt"/>
                <a:ea typeface="+mn-ea"/>
                <a:cs typeface="+mn-cs"/>
              </a:rPr>
              <a:t>face of future crisis/shocks </a:t>
            </a:r>
            <a:r>
              <a:rPr lang="en-US" sz="1200" kern="1200" dirty="0">
                <a:solidFill>
                  <a:schemeClr val="tx1"/>
                </a:solidFill>
                <a:effectLst/>
                <a:latin typeface="+mn-lt"/>
                <a:ea typeface="+mn-ea"/>
                <a:cs typeface="+mn-cs"/>
              </a:rPr>
              <a:t>such as this (Covid-19 and beyond to shorten the time to recoup) through measures…</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particular</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on</a:t>
            </a:r>
            <a:r>
              <a:rPr lang="en-GB" sz="1200" b="1" kern="1200" baseline="0" dirty="0">
                <a:solidFill>
                  <a:schemeClr val="tx1"/>
                </a:solidFill>
                <a:effectLst/>
                <a:latin typeface="+mn-lt"/>
                <a:ea typeface="+mn-ea"/>
                <a:cs typeface="+mn-cs"/>
              </a:rPr>
              <a:t> </a:t>
            </a:r>
            <a:r>
              <a:rPr lang="en-US" b="0" dirty="0"/>
              <a:t>TF</a:t>
            </a:r>
            <a:r>
              <a:rPr lang="en-GB" sz="1200" b="0" kern="1200" dirty="0">
                <a:solidFill>
                  <a:schemeClr val="tx1"/>
                </a:solidFill>
                <a:effectLst/>
                <a:latin typeface="+mn-lt"/>
                <a:ea typeface="+mn-ea"/>
                <a:cs typeface="+mn-cs"/>
              </a:rPr>
              <a:t>, transit &amp; customs cooperation protocols (esp. in annex 3 &amp; 4</a:t>
            </a:r>
            <a:r>
              <a:rPr lang="en-GB" sz="1200" b="0" kern="1200" baseline="0" dirty="0">
                <a:solidFill>
                  <a:schemeClr val="tx1"/>
                </a:solidFill>
                <a:effectLst/>
                <a:latin typeface="+mn-lt"/>
                <a:ea typeface="+mn-ea"/>
                <a:cs typeface="+mn-cs"/>
              </a:rPr>
              <a:t>). </a:t>
            </a:r>
            <a:endParaRPr lang="en-GB" sz="1200" b="0" kern="1200" dirty="0">
              <a:solidFill>
                <a:schemeClr val="tx1"/>
              </a:solidFill>
              <a:effectLst/>
              <a:latin typeface="+mn-lt"/>
              <a:ea typeface="+mn-ea"/>
              <a:cs typeface="+mn-cs"/>
            </a:endParaRPr>
          </a:p>
          <a:p>
            <a:pPr indent="-228600">
              <a:lnSpc>
                <a:spcPct val="90000"/>
              </a:lnSpc>
            </a:pPr>
            <a:endParaRPr lang="en-US" sz="1800" dirty="0"/>
          </a:p>
          <a:p>
            <a:endParaRPr lang="en-US" sz="1800" dirty="0">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8A611F3-6644-416B-B64D-9F7C738720E2}" type="slidenum">
              <a:rPr lang="en-CA" smtClean="0"/>
              <a:t>6</a:t>
            </a:fld>
            <a:endParaRPr lang="en-CA"/>
          </a:p>
        </p:txBody>
      </p:sp>
    </p:spTree>
    <p:extLst>
      <p:ext uri="{BB962C8B-B14F-4D97-AF65-F5344CB8AC3E}">
        <p14:creationId xmlns:p14="http://schemas.microsoft.com/office/powerpoint/2010/main" val="217183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 OKELLO (2min)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NCTTCA Case Study (Kenya, Uganda, Rwanda, Burundi, DRC, South Sudan)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 OF COVID-19 GREATEST IN</a:t>
            </a:r>
            <a:r>
              <a:rPr lang="en-US" baseline="0" dirty="0"/>
              <a:t> LLDCS – TRANSIT TRANSPORT. NORTHERN CORRIDOR AS EXAMPLE. RECENT GAINS IN TRADE AND TRANSPORT FACILITATION REVERSED BY COVID-19. TRANSPORT OBSERVATORY PROVIDES TIMELY INFORMATION ON CORRIDOR OPERATIONS IN ITS DASHBOARD. ANALYSIS AT CRITICAL NODES: PORT OF MOMBASA; TRANSIT IN KENYA; BORDER OPERATIONS; TRANSIT IN UGANDA, RWANDA AND BURUNDI.</a:t>
            </a:r>
            <a:endParaRPr lang="en-US" dirty="0"/>
          </a:p>
          <a:p>
            <a:endParaRPr lang="en-CA" dirty="0"/>
          </a:p>
          <a:p>
            <a:pPr marL="449263" indent="-220663"/>
            <a:r>
              <a:rPr lang="en-US" sz="1200" dirty="0"/>
              <a:t>Number of ships comparable to same time last year</a:t>
            </a:r>
          </a:p>
          <a:p>
            <a:pPr marL="449263" indent="-220663"/>
            <a:r>
              <a:rPr lang="en-US" sz="1200" dirty="0"/>
              <a:t>Reduction in traffic from the port as indicated by traffic weighed at </a:t>
            </a:r>
            <a:r>
              <a:rPr lang="en-US" sz="1200" dirty="0" err="1"/>
              <a:t>Mariakani</a:t>
            </a:r>
            <a:endParaRPr lang="en-US" sz="1200" dirty="0"/>
          </a:p>
          <a:p>
            <a:pPr marL="449263" indent="-220663"/>
            <a:r>
              <a:rPr lang="en-US" sz="1200" dirty="0"/>
              <a:t>Transit traffic at </a:t>
            </a:r>
            <a:r>
              <a:rPr lang="en-US" sz="1200" dirty="0" err="1"/>
              <a:t>Webuye</a:t>
            </a:r>
            <a:r>
              <a:rPr lang="en-US" sz="1200" dirty="0"/>
              <a:t> drastically reduced from 1,817 (Dec 2019) to ~821 (April 2020)</a:t>
            </a:r>
          </a:p>
          <a:p>
            <a:endParaRPr lang="en-CA" dirty="0"/>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7</a:t>
            </a:fld>
            <a:endParaRPr lang="en-CA"/>
          </a:p>
        </p:txBody>
      </p:sp>
    </p:spTree>
    <p:extLst>
      <p:ext uri="{BB962C8B-B14F-4D97-AF65-F5344CB8AC3E}">
        <p14:creationId xmlns:p14="http://schemas.microsoft.com/office/powerpoint/2010/main" val="379906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263" marR="0" lvl="0" indent="-220663" algn="l" defTabSz="914400" rtl="0" eaLnBrk="1" fontAlgn="auto" latinLnBrk="0" hangingPunct="1">
              <a:lnSpc>
                <a:spcPct val="100000"/>
              </a:lnSpc>
              <a:spcBef>
                <a:spcPts val="0"/>
              </a:spcBef>
              <a:spcAft>
                <a:spcPts val="0"/>
              </a:spcAft>
              <a:buClrTx/>
              <a:buSzTx/>
              <a:buFontTx/>
              <a:buNone/>
              <a:tabLst/>
              <a:defRPr/>
            </a:pPr>
            <a:r>
              <a:rPr lang="en-US" sz="2400" b="1" dirty="0"/>
              <a:t>DR OKELLO (2min)</a:t>
            </a:r>
          </a:p>
          <a:p>
            <a:pPr marL="449263" marR="0" lvl="0" indent="-220663" algn="l" defTabSz="914400" rtl="0" eaLnBrk="1" fontAlgn="auto" latinLnBrk="0" hangingPunct="1">
              <a:lnSpc>
                <a:spcPct val="100000"/>
              </a:lnSpc>
              <a:spcBef>
                <a:spcPts val="0"/>
              </a:spcBef>
              <a:spcAft>
                <a:spcPts val="0"/>
              </a:spcAft>
              <a:buClrTx/>
              <a:buSzTx/>
              <a:buFontTx/>
              <a:buNone/>
              <a:tabLst/>
              <a:defRPr/>
            </a:pPr>
            <a:endParaRPr lang="en-US" sz="2400" dirty="0"/>
          </a:p>
          <a:p>
            <a:pPr marL="449263" marR="0" lvl="0" indent="-220663" algn="l" defTabSz="914400" rtl="0" eaLnBrk="1" fontAlgn="auto" latinLnBrk="0" hangingPunct="1">
              <a:lnSpc>
                <a:spcPct val="100000"/>
              </a:lnSpc>
              <a:spcBef>
                <a:spcPts val="0"/>
              </a:spcBef>
              <a:spcAft>
                <a:spcPts val="0"/>
              </a:spcAft>
              <a:buClrTx/>
              <a:buSzTx/>
              <a:buFontTx/>
              <a:buNone/>
              <a:tabLst/>
              <a:defRPr/>
            </a:pPr>
            <a:r>
              <a:rPr lang="en-US" sz="2400" dirty="0"/>
              <a:t>IMPACT OF COVID-19 GREATEST IN</a:t>
            </a:r>
            <a:r>
              <a:rPr lang="en-US" sz="2400" baseline="0" dirty="0"/>
              <a:t> LLDCS – TRANSIT TRANSPORT. NORTHERN CORRIDOR AS EXAMPLE. RECENT GAINS IN TRADE AND TRANSPORT FACILITATION REVERSED BY COVID-19. TRANSPORT OBSERVATORY PROVIDES TIMELY INFORMATION ON CORRIDOR OPERATIONS IN ITS DASHBOARD. ANALYSIS AT CRITICAL NODES: PORT OF MOMBASA; TRANSIT IN KENYA; BORDER OPERATIONS; TRANSIT IN UGANDA, RWANDA AND BURUNDI.</a:t>
            </a:r>
            <a:endParaRPr lang="en-US" sz="2400" dirty="0"/>
          </a:p>
          <a:p>
            <a:pPr marL="449263" indent="-220663"/>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449263" indent="-220663"/>
            <a:r>
              <a:rPr lang="en-US" sz="2200" dirty="0">
                <a:effectLst/>
                <a:latin typeface="Calibri" panose="020F0502020204030204" pitchFamily="34" charset="0"/>
                <a:ea typeface="Calibri" panose="020F0502020204030204" pitchFamily="34" charset="0"/>
                <a:cs typeface="Calibri" panose="020F0502020204030204" pitchFamily="34" charset="0"/>
              </a:rPr>
              <a:t>From Mombasa port: Significant increase from 77 </a:t>
            </a:r>
            <a:r>
              <a:rPr lang="en-US" sz="2200" dirty="0" err="1">
                <a:effectLst/>
                <a:latin typeface="Calibri" panose="020F0502020204030204" pitchFamily="34" charset="0"/>
                <a:ea typeface="Calibri" panose="020F0502020204030204" pitchFamily="34" charset="0"/>
                <a:cs typeface="Calibri" panose="020F0502020204030204" pitchFamily="34" charset="0"/>
              </a:rPr>
              <a:t>hrs</a:t>
            </a:r>
            <a:r>
              <a:rPr lang="en-US" sz="2200" dirty="0">
                <a:effectLst/>
                <a:latin typeface="Calibri" panose="020F0502020204030204" pitchFamily="34" charset="0"/>
                <a:ea typeface="Calibri" panose="020F0502020204030204" pitchFamily="34" charset="0"/>
                <a:cs typeface="Calibri" panose="020F0502020204030204" pitchFamily="34" charset="0"/>
              </a:rPr>
              <a:t> (Jan) to peak of 191 (March), slight decline to 115 (June), mainly due to delays at </a:t>
            </a:r>
            <a:r>
              <a:rPr lang="en-US" sz="2200" dirty="0" err="1">
                <a:effectLst/>
                <a:latin typeface="Calibri" panose="020F0502020204030204" pitchFamily="34" charset="0"/>
                <a:ea typeface="Calibri" panose="020F0502020204030204" pitchFamily="34" charset="0"/>
                <a:cs typeface="Calibri" panose="020F0502020204030204" pitchFamily="34" charset="0"/>
              </a:rPr>
              <a:t>Malaba</a:t>
            </a:r>
            <a:r>
              <a:rPr lang="en-US" sz="2200" dirty="0">
                <a:latin typeface="Calibri" panose="020F0502020204030204" pitchFamily="34" charset="0"/>
                <a:ea typeface="Calibri" panose="020F0502020204030204" pitchFamily="34" charset="0"/>
                <a:cs typeface="Calibri" panose="020F0502020204030204" pitchFamily="34" charset="0"/>
              </a:rPr>
              <a:t>, with new measures sustaining trends</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449263" indent="-220663"/>
            <a:r>
              <a:rPr lang="en-US" sz="2200" dirty="0"/>
              <a:t>Uganda to DRC and South Sudan: no significant changes, drivers encouraged to not stop</a:t>
            </a:r>
          </a:p>
          <a:p>
            <a:pPr marL="449263" indent="-220663"/>
            <a:r>
              <a:rPr lang="en-US" sz="2200" dirty="0"/>
              <a:t>Burundi: transit times spiked in Feb only</a:t>
            </a:r>
          </a:p>
          <a:p>
            <a:pPr marL="449263" indent="-220663"/>
            <a:r>
              <a:rPr lang="en-US" sz="2200" dirty="0"/>
              <a:t>Rwanda: overall increase from Jan to June, peaking in April, in line with movement restrictions</a:t>
            </a:r>
          </a:p>
          <a:p>
            <a:pPr marL="906463" lvl="1" indent="-220663"/>
            <a:r>
              <a:rPr lang="en-US" sz="1900" dirty="0"/>
              <a:t>Prior to COVID-19 certain routes saw reduced times due to road improvements, one-stop border points, and single customs territory implementation</a:t>
            </a:r>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8</a:t>
            </a:fld>
            <a:endParaRPr lang="en-CA"/>
          </a:p>
        </p:txBody>
      </p:sp>
    </p:spTree>
    <p:extLst>
      <p:ext uri="{BB962C8B-B14F-4D97-AF65-F5344CB8AC3E}">
        <p14:creationId xmlns:p14="http://schemas.microsoft.com/office/powerpoint/2010/main" val="9618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 OKELLO (1min)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 OF COVID-19 GREATEST IN</a:t>
            </a:r>
            <a:r>
              <a:rPr lang="en-US" baseline="0" dirty="0"/>
              <a:t> LLDCS – TRANSIT TRANSPORT. NORTHERN CORRIDOR AS EXAMPLE. RECENT GAINS IN TRADE AND TRANSPORT FACILITATION REVERSED BY COVID-19. TRANSPORT OBSERVATORY PROVIDES TIMELY INFORMATION ON CORRIDOR OPERATIONS IN ITS DASHBOARD. ANALYSIS AT CRITICAL NODES: PORT OF MOMBASA; TRANSIT IN KENYA; BORDER OPERATIONS; TRANSIT IN UGANDA, RWANDA AND BURUNDI.</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Digital surveillance tracker for drivers adopted by EAC as part of Regional Electronic Cargo and Drivers Tracking System</a:t>
            </a:r>
          </a:p>
          <a:p>
            <a:endParaRPr lang="en-CA" dirty="0"/>
          </a:p>
        </p:txBody>
      </p:sp>
      <p:sp>
        <p:nvSpPr>
          <p:cNvPr id="4" name="Slide Number Placeholder 3"/>
          <p:cNvSpPr>
            <a:spLocks noGrp="1"/>
          </p:cNvSpPr>
          <p:nvPr>
            <p:ph type="sldNum" sz="quarter" idx="5"/>
          </p:nvPr>
        </p:nvSpPr>
        <p:spPr/>
        <p:txBody>
          <a:bodyPr/>
          <a:lstStyle/>
          <a:p>
            <a:fld id="{78A611F3-6644-416B-B64D-9F7C738720E2}" type="slidenum">
              <a:rPr lang="en-CA" smtClean="0"/>
              <a:t>9</a:t>
            </a:fld>
            <a:endParaRPr lang="en-CA"/>
          </a:p>
        </p:txBody>
      </p:sp>
    </p:spTree>
    <p:extLst>
      <p:ext uri="{BB962C8B-B14F-4D97-AF65-F5344CB8AC3E}">
        <p14:creationId xmlns:p14="http://schemas.microsoft.com/office/powerpoint/2010/main" val="4251586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p:nvPicPr>
        <p:blipFill rotWithShape="1">
          <a:blip r:embed="rId3"/>
          <a:srcRect b="8520"/>
          <a:stretch/>
        </p:blipFill>
        <p:spPr>
          <a:xfrm>
            <a:off x="711901" y="5222368"/>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p:nvPicPr>
        <p:blipFill>
          <a:blip r:embed="rId4"/>
          <a:stretch>
            <a:fillRect/>
          </a:stretch>
        </p:blipFill>
        <p:spPr>
          <a:xfrm>
            <a:off x="529501" y="433951"/>
            <a:ext cx="4376100" cy="378701"/>
          </a:xfrm>
          <a:prstGeom prst="rect">
            <a:avLst/>
          </a:prstGeom>
        </p:spPr>
      </p:pic>
    </p:spTree>
    <p:extLst>
      <p:ext uri="{BB962C8B-B14F-4D97-AF65-F5344CB8AC3E}">
        <p14:creationId xmlns:p14="http://schemas.microsoft.com/office/powerpoint/2010/main" val="38596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13491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27163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94022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0" name="Title 1"/>
          <p:cNvSpPr txBox="1"/>
          <p:nvPr/>
        </p:nvSpPr>
        <p:spPr>
          <a:xfrm>
            <a:off x="8901745" y="5419899"/>
            <a:ext cx="2731171" cy="970430"/>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l"/>
            <a:r>
              <a:rPr lang="en-US" sz="1800" dirty="0">
                <a:solidFill>
                  <a:schemeClr val="accent1">
                    <a:lumMod val="50000"/>
                  </a:schemeClr>
                </a:solidFill>
                <a:latin typeface="Arial" panose="020B0604020202020204" pitchFamily="34" charset="0"/>
                <a:cs typeface="Arial" panose="020B0604020202020204" pitchFamily="34" charset="0"/>
              </a:rPr>
              <a:t>10 September 2020</a:t>
            </a:r>
          </a:p>
          <a:p>
            <a:pPr algn="l"/>
            <a:r>
              <a:rPr lang="en-US" sz="1800" dirty="0">
                <a:latin typeface="Arial" panose="020B0604020202020204" pitchFamily="34" charset="0"/>
                <a:cs typeface="Arial" panose="020B0604020202020204" pitchFamily="34" charset="0"/>
              </a:rPr>
              <a:t>Addis Ababa, Ethiopia</a:t>
            </a:r>
          </a:p>
        </p:txBody>
      </p:sp>
      <p:sp>
        <p:nvSpPr>
          <p:cNvPr id="1048581" name="Title 1"/>
          <p:cNvSpPr txBox="1"/>
          <p:nvPr/>
        </p:nvSpPr>
        <p:spPr bwMode="auto">
          <a:xfrm>
            <a:off x="2052728" y="4015440"/>
            <a:ext cx="8378550" cy="1636866"/>
          </a:xfrm>
          <a:prstGeom prst="rect">
            <a:avLst/>
          </a:prstGeom>
          <a:noFill/>
          <a:ln>
            <a:noFill/>
          </a:ln>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br>
              <a:rPr lang="en-US" sz="2000" kern="0" dirty="0">
                <a:solidFill>
                  <a:schemeClr val="tx1"/>
                </a:solidFill>
                <a:latin typeface="Arial" panose="020B0604020202020204" pitchFamily="34" charset="0"/>
                <a:cs typeface="Arial" panose="020B0604020202020204" pitchFamily="34" charset="0"/>
              </a:rPr>
            </a:br>
            <a:br>
              <a:rPr lang="en-US" sz="1800" kern="0" dirty="0">
                <a:solidFill>
                  <a:schemeClr val="tx1"/>
                </a:solidFill>
                <a:latin typeface="Arial" panose="020B0604020202020204" pitchFamily="34" charset="0"/>
                <a:cs typeface="Arial" panose="020B0604020202020204" pitchFamily="34" charset="0"/>
              </a:rPr>
            </a:br>
            <a:r>
              <a:rPr lang="en-US" sz="1800" kern="0" dirty="0">
                <a:solidFill>
                  <a:schemeClr val="tx1"/>
                </a:solidFill>
                <a:latin typeface="Arial" panose="020B0604020202020204" pitchFamily="34" charset="0"/>
                <a:cs typeface="Arial" panose="020B0604020202020204" pitchFamily="34" charset="0"/>
              </a:rPr>
              <a:t>Economic Commission for Africa</a:t>
            </a:r>
          </a:p>
        </p:txBody>
      </p:sp>
      <p:sp>
        <p:nvSpPr>
          <p:cNvPr id="1048582" name="Title 1"/>
          <p:cNvSpPr txBox="1"/>
          <p:nvPr/>
        </p:nvSpPr>
        <p:spPr bwMode="auto">
          <a:xfrm>
            <a:off x="2043621" y="3068960"/>
            <a:ext cx="8223710" cy="504056"/>
          </a:xfrm>
          <a:prstGeom prst="rect">
            <a:avLst/>
          </a:prstGeom>
          <a:noFill/>
          <a:ln>
            <a:noFill/>
          </a:ln>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r>
              <a:rPr lang="en-US" sz="2400" dirty="0">
                <a:solidFill>
                  <a:schemeClr val="tx1"/>
                </a:solidFill>
              </a:rPr>
              <a:t>Regional Cooperation: Impact of COVID-19 on </a:t>
            </a:r>
            <a:r>
              <a:rPr lang="en-US" sz="2400" b="1" dirty="0">
                <a:solidFill>
                  <a:schemeClr val="tx1"/>
                </a:solidFill>
              </a:rPr>
              <a:t>Transport and Trade in Africa</a:t>
            </a:r>
            <a:endParaRPr lang="en-US" sz="2400" kern="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11823542"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GB" sz="3200" b="1" dirty="0">
                <a:latin typeface="Century Gothic" panose="020B0502020202020204" pitchFamily="34" charset="0"/>
              </a:rPr>
              <a:t>Critical Areas Identified: Impact on Key Stakeholders</a:t>
            </a:r>
          </a:p>
        </p:txBody>
      </p:sp>
      <p:graphicFrame>
        <p:nvGraphicFramePr>
          <p:cNvPr id="2" name="Content Placeholder 1">
            <a:extLst>
              <a:ext uri="{FF2B5EF4-FFF2-40B4-BE49-F238E27FC236}">
                <a16:creationId xmlns:a16="http://schemas.microsoft.com/office/drawing/2014/main" id="{82490526-7BD2-44BF-ACEA-BBA6C9DE07B6}"/>
              </a:ext>
            </a:extLst>
          </p:cNvPr>
          <p:cNvGraphicFramePr>
            <a:graphicFrameLocks noGrp="1"/>
          </p:cNvGraphicFramePr>
          <p:nvPr>
            <p:ph idx="1"/>
            <p:extLst>
              <p:ext uri="{D42A27DB-BD31-4B8C-83A1-F6EECF244321}">
                <p14:modId xmlns:p14="http://schemas.microsoft.com/office/powerpoint/2010/main" val="1356739312"/>
              </p:ext>
            </p:extLst>
          </p:nvPr>
        </p:nvGraphicFramePr>
        <p:xfrm>
          <a:off x="600478" y="1230284"/>
          <a:ext cx="5151929" cy="4946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6B1A53FC-50FF-4969-A8DE-5146A677EDDC}"/>
              </a:ext>
            </a:extLst>
          </p:cNvPr>
          <p:cNvSpPr txBox="1">
            <a:spLocks/>
          </p:cNvSpPr>
          <p:nvPr/>
        </p:nvSpPr>
        <p:spPr>
          <a:xfrm>
            <a:off x="6301047" y="1612669"/>
            <a:ext cx="5362843" cy="4561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7000"/>
              </a:lnSpc>
              <a:buNone/>
            </a:pPr>
            <a:r>
              <a:rPr lang="en-US" sz="2400" dirty="0">
                <a:effectLst/>
                <a:latin typeface="Calibri" panose="020F0502020204030204" pitchFamily="34" charset="0"/>
                <a:ea typeface="Calibri" panose="020F0502020204030204" pitchFamily="34" charset="0"/>
                <a:cs typeface="Calibri" panose="020F0502020204030204" pitchFamily="34" charset="0"/>
              </a:rPr>
              <a:t>Areas for investigation:</a:t>
            </a:r>
          </a:p>
          <a:p>
            <a:pPr marL="457200" lvl="0" indent="-457200" algn="just">
              <a:lnSpc>
                <a:spcPct val="107000"/>
              </a:lnSpc>
              <a:buAutoNum type="alphaLcParenBoth"/>
            </a:pPr>
            <a:r>
              <a:rPr lang="en-US" sz="2400" dirty="0">
                <a:effectLst/>
                <a:latin typeface="Calibri" panose="020F0502020204030204" pitchFamily="34" charset="0"/>
                <a:ea typeface="Calibri" panose="020F0502020204030204" pitchFamily="34" charset="0"/>
                <a:cs typeface="Calibri" panose="020F0502020204030204" pitchFamily="34" charset="0"/>
              </a:rPr>
              <a:t>Trade and trade-related measures</a:t>
            </a:r>
          </a:p>
          <a:p>
            <a:pPr marL="457200" lvl="0" indent="-457200" algn="just">
              <a:lnSpc>
                <a:spcPct val="107000"/>
              </a:lnSpc>
              <a:buAutoNum type="alphaLcParenBoth"/>
            </a:pPr>
            <a:r>
              <a:rPr lang="en-US" sz="2400" dirty="0">
                <a:effectLst/>
                <a:latin typeface="Calibri" panose="020F0502020204030204" pitchFamily="34" charset="0"/>
                <a:ea typeface="Calibri" panose="020F0502020204030204" pitchFamily="34" charset="0"/>
                <a:cs typeface="Calibri" panose="020F0502020204030204" pitchFamily="34" charset="0"/>
              </a:rPr>
              <a:t>Port Operations</a:t>
            </a:r>
          </a:p>
          <a:p>
            <a:pPr marL="457200" lvl="0" indent="-457200" algn="just">
              <a:lnSpc>
                <a:spcPct val="107000"/>
              </a:lnSpc>
              <a:buAutoNum type="alphaLcParenBoth"/>
            </a:pPr>
            <a:r>
              <a:rPr lang="en-US" sz="2400" dirty="0">
                <a:effectLst/>
                <a:latin typeface="Calibri" panose="020F0502020204030204" pitchFamily="34" charset="0"/>
                <a:ea typeface="Calibri" panose="020F0502020204030204" pitchFamily="34" charset="0"/>
                <a:cs typeface="Calibri" panose="020F0502020204030204" pitchFamily="34" charset="0"/>
              </a:rPr>
              <a:t>Transport Logistics</a:t>
            </a:r>
          </a:p>
          <a:p>
            <a:pPr marL="457200" lvl="0" indent="-457200" algn="just">
              <a:lnSpc>
                <a:spcPct val="107000"/>
              </a:lnSpc>
              <a:buAutoNum type="alphaLcParenBoth"/>
            </a:pPr>
            <a:r>
              <a:rPr lang="en-US" sz="2400" dirty="0">
                <a:effectLst/>
                <a:latin typeface="Calibri" panose="020F0502020204030204" pitchFamily="34" charset="0"/>
                <a:ea typeface="Calibri" panose="020F0502020204030204" pitchFamily="34" charset="0"/>
                <a:cs typeface="Calibri" panose="020F0502020204030204" pitchFamily="34" charset="0"/>
              </a:rPr>
              <a:t>Border Controls</a:t>
            </a:r>
          </a:p>
          <a:p>
            <a:pPr marL="457200" lvl="0" indent="-457200" algn="just">
              <a:lnSpc>
                <a:spcPct val="107000"/>
              </a:lnSpc>
              <a:buAutoNum type="alphaLcParenBoth"/>
            </a:pPr>
            <a:r>
              <a:rPr lang="en-US" sz="2400" dirty="0">
                <a:effectLst/>
                <a:latin typeface="Calibri" panose="020F0502020204030204" pitchFamily="34" charset="0"/>
                <a:ea typeface="Calibri" panose="020F0502020204030204" pitchFamily="34" charset="0"/>
                <a:cs typeface="Calibri" panose="020F0502020204030204" pitchFamily="34" charset="0"/>
              </a:rPr>
              <a:t>Customs Control</a:t>
            </a:r>
          </a:p>
          <a:p>
            <a:pPr marL="457200" lvl="0" indent="-457200" algn="just">
              <a:lnSpc>
                <a:spcPct val="107000"/>
              </a:lnSpc>
              <a:buAutoNum type="alphaLcParenBoth"/>
            </a:pPr>
            <a:r>
              <a:rPr lang="en-US" sz="2400" dirty="0">
                <a:effectLst/>
                <a:latin typeface="Calibri" panose="020F0502020204030204" pitchFamily="34" charset="0"/>
                <a:ea typeface="Calibri" panose="020F0502020204030204" pitchFamily="34" charset="0"/>
                <a:cs typeface="Calibri" panose="020F0502020204030204" pitchFamily="34" charset="0"/>
              </a:rPr>
              <a:t>Highway Operations</a:t>
            </a:r>
          </a:p>
        </p:txBody>
      </p:sp>
    </p:spTree>
    <p:extLst>
      <p:ext uri="{BB962C8B-B14F-4D97-AF65-F5344CB8AC3E}">
        <p14:creationId xmlns:p14="http://schemas.microsoft.com/office/powerpoint/2010/main" val="21865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198" y="1363286"/>
            <a:ext cx="11289601" cy="631766"/>
          </a:xfrm>
        </p:spPr>
        <p:txBody>
          <a:bodyPr numCol="1">
            <a:normAutofit/>
          </a:bodyPr>
          <a:lstStyle/>
          <a:p>
            <a:pPr marL="514350" indent="-514350">
              <a:buAutoNum type="arabicPeriod"/>
            </a:pPr>
            <a:r>
              <a:rPr lang="en-US" sz="3200" b="1" dirty="0"/>
              <a:t>Increased use of ICT Capabilities and Digital Solutions</a:t>
            </a:r>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GB" sz="3200" b="1" dirty="0">
                <a:latin typeface="Century Gothic" panose="020B0502020202020204" pitchFamily="34" charset="0"/>
              </a:rPr>
              <a:t>Policy Recommendations</a:t>
            </a:r>
          </a:p>
        </p:txBody>
      </p:sp>
      <p:pic>
        <p:nvPicPr>
          <p:cNvPr id="2" name="Picture 1">
            <a:extLst>
              <a:ext uri="{FF2B5EF4-FFF2-40B4-BE49-F238E27FC236}">
                <a16:creationId xmlns:a16="http://schemas.microsoft.com/office/drawing/2014/main" id="{598310D1-1408-4330-942E-41728419B7C7}"/>
              </a:ext>
            </a:extLst>
          </p:cNvPr>
          <p:cNvPicPr>
            <a:picLocks noChangeAspect="1"/>
          </p:cNvPicPr>
          <p:nvPr/>
        </p:nvPicPr>
        <p:blipFill rotWithShape="1">
          <a:blip r:embed="rId3"/>
          <a:srcRect r="4732"/>
          <a:stretch/>
        </p:blipFill>
        <p:spPr>
          <a:xfrm>
            <a:off x="7374171" y="2174375"/>
            <a:ext cx="4298534" cy="2387897"/>
          </a:xfrm>
          <a:prstGeom prst="rect">
            <a:avLst/>
          </a:prstGeom>
        </p:spPr>
      </p:pic>
      <p:sp>
        <p:nvSpPr>
          <p:cNvPr id="5" name="TextBox 4">
            <a:extLst>
              <a:ext uri="{FF2B5EF4-FFF2-40B4-BE49-F238E27FC236}">
                <a16:creationId xmlns:a16="http://schemas.microsoft.com/office/drawing/2014/main" id="{8E88B4B0-5F34-4291-A26C-19CC3B7D5061}"/>
              </a:ext>
            </a:extLst>
          </p:cNvPr>
          <p:cNvSpPr txBox="1"/>
          <p:nvPr/>
        </p:nvSpPr>
        <p:spPr>
          <a:xfrm>
            <a:off x="7160649" y="4922570"/>
            <a:ext cx="4512056" cy="572144"/>
          </a:xfrm>
          <a:prstGeom prst="rect">
            <a:avLst/>
          </a:prstGeom>
          <a:noFill/>
        </p:spPr>
        <p:txBody>
          <a:bodyPr wrap="square">
            <a:spAutoFit/>
          </a:bodyPr>
          <a:lstStyle/>
          <a:p>
            <a:pPr algn="r">
              <a:lnSpc>
                <a:spcPct val="115000"/>
              </a:lnSpc>
            </a:pPr>
            <a:r>
              <a:rPr lang="en-US" sz="1400" i="1" dirty="0">
                <a:effectLst/>
                <a:latin typeface="Calibri" panose="020F0502020204030204" pitchFamily="34" charset="0"/>
                <a:ea typeface="Calibri" panose="020F0502020204030204" pitchFamily="34" charset="0"/>
              </a:rPr>
              <a:t>Corridor Trip Monitoring System</a:t>
            </a:r>
          </a:p>
          <a:p>
            <a:pPr algn="r">
              <a:lnSpc>
                <a:spcPct val="115000"/>
              </a:lnSpc>
              <a:spcAft>
                <a:spcPts val="1000"/>
              </a:spcAft>
            </a:pPr>
            <a:r>
              <a:rPr lang="en-US" sz="1400" i="1" dirty="0">
                <a:effectLst/>
                <a:latin typeface="Calibri" panose="020F0502020204030204" pitchFamily="34" charset="0"/>
                <a:ea typeface="Calibri" panose="020F0502020204030204" pitchFamily="34" charset="0"/>
              </a:rPr>
              <a:t>Source: SADC, Aug 2020</a:t>
            </a:r>
            <a:endParaRPr lang="en-CA" sz="2000" i="1" dirty="0">
              <a:effectLst/>
              <a:latin typeface="Times New Roman" panose="02020603050405020304" pitchFamily="18" charset="0"/>
              <a:ea typeface="Calibri" panose="020F0502020204030204" pitchFamily="34" charset="0"/>
            </a:endParaRPr>
          </a:p>
        </p:txBody>
      </p:sp>
      <p:sp>
        <p:nvSpPr>
          <p:cNvPr id="8" name="Content Placeholder 1">
            <a:extLst>
              <a:ext uri="{FF2B5EF4-FFF2-40B4-BE49-F238E27FC236}">
                <a16:creationId xmlns:a16="http://schemas.microsoft.com/office/drawing/2014/main" id="{96C03412-577D-418A-B7C0-7F8E76831D2D}"/>
              </a:ext>
            </a:extLst>
          </p:cNvPr>
          <p:cNvSpPr txBox="1">
            <a:spLocks/>
          </p:cNvSpPr>
          <p:nvPr/>
        </p:nvSpPr>
        <p:spPr>
          <a:xfrm>
            <a:off x="315011" y="2101172"/>
            <a:ext cx="6777544" cy="4287781"/>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lvl="1">
              <a:spcAft>
                <a:spcPts val="600"/>
              </a:spcAft>
            </a:pPr>
            <a:r>
              <a:rPr lang="en-US" sz="2800" dirty="0"/>
              <a:t>Develop/implement Corridor Trip Monitoring System, vehicle monitoring/tracking systems </a:t>
            </a:r>
          </a:p>
          <a:p>
            <a:pPr marL="449263" lvl="1">
              <a:spcAft>
                <a:spcPts val="600"/>
              </a:spcAft>
            </a:pPr>
            <a:r>
              <a:rPr lang="en-US" sz="2800" dirty="0"/>
              <a:t>Implement COMESA Digital Free Trade Area</a:t>
            </a:r>
          </a:p>
          <a:p>
            <a:pPr marL="449263" lvl="1">
              <a:spcAft>
                <a:spcPts val="600"/>
              </a:spcAft>
            </a:pPr>
            <a:r>
              <a:rPr lang="en-US" sz="2800" dirty="0"/>
              <a:t>Use mobile tech to improve contact tracing</a:t>
            </a:r>
          </a:p>
          <a:p>
            <a:pPr marL="449263" lvl="1">
              <a:spcAft>
                <a:spcPts val="600"/>
              </a:spcAft>
            </a:pPr>
            <a:r>
              <a:rPr lang="en-US" sz="2800" dirty="0"/>
              <a:t>Promote use of single windows, trade info portals, e-commerce, mobile payments, required infrastructure, and related policies</a:t>
            </a:r>
          </a:p>
          <a:p>
            <a:pPr marL="449263" lvl="1">
              <a:spcAft>
                <a:spcPts val="600"/>
              </a:spcAft>
            </a:pPr>
            <a:r>
              <a:rPr lang="en-US" sz="2800" dirty="0"/>
              <a:t>Investigate successes and apply across RECs</a:t>
            </a:r>
          </a:p>
        </p:txBody>
      </p:sp>
    </p:spTree>
    <p:extLst>
      <p:ext uri="{BB962C8B-B14F-4D97-AF65-F5344CB8AC3E}">
        <p14:creationId xmlns:p14="http://schemas.microsoft.com/office/powerpoint/2010/main" val="348310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200" y="1346659"/>
            <a:ext cx="11153367" cy="3873730"/>
          </a:xfrm>
        </p:spPr>
        <p:txBody>
          <a:bodyPr numCol="2">
            <a:normAutofit/>
          </a:bodyPr>
          <a:lstStyle/>
          <a:p>
            <a:pPr marL="514350" indent="-431800">
              <a:spcBef>
                <a:spcPts val="0"/>
              </a:spcBef>
              <a:spcAft>
                <a:spcPts val="600"/>
              </a:spcAft>
              <a:buFont typeface="+mj-lt"/>
              <a:buAutoNum type="arabicPeriod" startAt="2"/>
            </a:pPr>
            <a:r>
              <a:rPr lang="en-US" sz="3200" b="1" dirty="0"/>
              <a:t>Development of Multi-modal and Inter-modal Transportation Systems</a:t>
            </a:r>
          </a:p>
          <a:p>
            <a:pPr lvl="1"/>
            <a:r>
              <a:rPr lang="en-US" dirty="0"/>
              <a:t>Develop ICD to decongest seaports &amp; border posts for customs clearance and as advanced logistics hub</a:t>
            </a:r>
          </a:p>
          <a:p>
            <a:pPr lvl="1"/>
            <a:r>
              <a:rPr lang="en-US" dirty="0"/>
              <a:t>Rehabilitate and extend rail services</a:t>
            </a:r>
          </a:p>
          <a:p>
            <a:pPr lvl="1"/>
            <a:r>
              <a:rPr lang="en-US" dirty="0"/>
              <a:t>Rehabilitate, upgrade marine transportation</a:t>
            </a:r>
          </a:p>
          <a:p>
            <a:pPr marL="714375" indent="-447675">
              <a:spcBef>
                <a:spcPts val="0"/>
              </a:spcBef>
              <a:spcAft>
                <a:spcPts val="600"/>
              </a:spcAft>
              <a:buFont typeface="+mj-lt"/>
              <a:buAutoNum type="arabicPeriod" startAt="3"/>
            </a:pPr>
            <a:r>
              <a:rPr lang="en-US" sz="3200" b="1" dirty="0"/>
              <a:t>Development of Roadside Truck Stops along Transit Corridors</a:t>
            </a:r>
          </a:p>
          <a:p>
            <a:pPr lvl="1"/>
            <a:r>
              <a:rPr lang="en-US" dirty="0"/>
              <a:t>Develop roadside stations, wellness </a:t>
            </a:r>
            <a:r>
              <a:rPr lang="en-US" dirty="0" err="1"/>
              <a:t>centres</a:t>
            </a:r>
            <a:r>
              <a:rPr lang="en-US" dirty="0"/>
              <a:t>, as multi-purpose facility</a:t>
            </a:r>
          </a:p>
          <a:p>
            <a:pPr lvl="1"/>
            <a:r>
              <a:rPr lang="en-US" dirty="0" err="1"/>
              <a:t>Minimise</a:t>
            </a:r>
            <a:r>
              <a:rPr lang="en-US" dirty="0"/>
              <a:t> possible interaction between truck drivers and local communities</a:t>
            </a:r>
          </a:p>
          <a:p>
            <a:pPr lvl="1"/>
            <a:r>
              <a:rPr lang="en-US" dirty="0"/>
              <a:t>Serve as checkpoints for tracing drivers</a:t>
            </a:r>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GB" sz="3200" b="1" dirty="0">
                <a:latin typeface="Century Gothic" panose="020B0502020202020204" pitchFamily="34" charset="0"/>
              </a:rPr>
              <a:t>Policy Recommendations</a:t>
            </a:r>
          </a:p>
        </p:txBody>
      </p:sp>
      <p:pic>
        <p:nvPicPr>
          <p:cNvPr id="2" name="Picture 1">
            <a:extLst>
              <a:ext uri="{FF2B5EF4-FFF2-40B4-BE49-F238E27FC236}">
                <a16:creationId xmlns:a16="http://schemas.microsoft.com/office/drawing/2014/main" id="{9C0EC7D3-EEE2-4BB1-A431-39E49542D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522" y="5297989"/>
            <a:ext cx="5124721" cy="115772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375966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A8C42-8A05-4CF4-A511-7518D86DF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439" y="3690852"/>
            <a:ext cx="4097056" cy="257694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332505" y="1280163"/>
            <a:ext cx="11554695" cy="4987636"/>
          </a:xfrm>
        </p:spPr>
        <p:txBody>
          <a:bodyPr>
            <a:normAutofit/>
          </a:bodyPr>
          <a:lstStyle/>
          <a:p>
            <a:pPr marL="447675" indent="-447675"/>
            <a:r>
              <a:rPr lang="en-US" dirty="0"/>
              <a:t>Development of </a:t>
            </a:r>
            <a:r>
              <a:rPr lang="en-US" b="1" dirty="0"/>
              <a:t>transport corridor observatories</a:t>
            </a:r>
          </a:p>
          <a:p>
            <a:pPr marL="447675" indent="-447675"/>
            <a:r>
              <a:rPr lang="en-US" b="1" dirty="0"/>
              <a:t>Enhanced role of private sector</a:t>
            </a:r>
            <a:r>
              <a:rPr lang="en-US" dirty="0"/>
              <a:t> in regional cooperation on transport/trade</a:t>
            </a:r>
          </a:p>
          <a:p>
            <a:pPr marL="447675" indent="-447675"/>
            <a:r>
              <a:rPr lang="en-US" b="1" dirty="0"/>
              <a:t>AfCFTA implementation </a:t>
            </a:r>
            <a:r>
              <a:rPr lang="en-US" dirty="0"/>
              <a:t>to enhance regional cooperation</a:t>
            </a:r>
          </a:p>
          <a:p>
            <a:pPr marL="447675" indent="-447675"/>
            <a:r>
              <a:rPr lang="en-US" b="1" dirty="0"/>
              <a:t>Trade finance </a:t>
            </a:r>
            <a:r>
              <a:rPr lang="en-US" dirty="0"/>
              <a:t>for recommended trade facilitation measures</a:t>
            </a:r>
          </a:p>
          <a:p>
            <a:pPr marL="447675" indent="-447675"/>
            <a:r>
              <a:rPr lang="en-US" dirty="0"/>
              <a:t>Regional cooperation for </a:t>
            </a:r>
            <a:r>
              <a:rPr lang="en-US" b="1" dirty="0"/>
              <a:t>countering the illicit trade </a:t>
            </a:r>
            <a:r>
              <a:rPr lang="en-US" dirty="0"/>
              <a:t>of pharmaceuticals</a:t>
            </a:r>
          </a:p>
          <a:p>
            <a:pPr marL="447675" indent="-447675"/>
            <a:r>
              <a:rPr lang="en-US" dirty="0"/>
              <a:t>Diversification of sources of </a:t>
            </a:r>
            <a:r>
              <a:rPr lang="en-US" b="1" dirty="0"/>
              <a:t>sustainable energy</a:t>
            </a:r>
          </a:p>
          <a:p>
            <a:pPr lvl="1">
              <a:spcBef>
                <a:spcPts val="1200"/>
              </a:spcBef>
              <a:buFont typeface="Wingdings" panose="05000000000000000000" pitchFamily="2" charset="2"/>
              <a:buChar char="Ø"/>
            </a:pPr>
            <a:r>
              <a:rPr lang="en-US" dirty="0"/>
              <a:t> </a:t>
            </a:r>
            <a:r>
              <a:rPr lang="en-US" sz="2800" dirty="0"/>
              <a:t>Particular attention to </a:t>
            </a:r>
            <a:r>
              <a:rPr lang="en-US" sz="2800" b="1" dirty="0"/>
              <a:t>LLDCs and SIDS</a:t>
            </a:r>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GB" sz="3200" b="1" dirty="0">
                <a:latin typeface="Century Gothic" panose="020B0502020202020204" pitchFamily="34" charset="0"/>
              </a:rPr>
              <a:t>Additional Recommendations</a:t>
            </a:r>
          </a:p>
        </p:txBody>
      </p:sp>
    </p:spTree>
    <p:extLst>
      <p:ext uri="{BB962C8B-B14F-4D97-AF65-F5344CB8AC3E}">
        <p14:creationId xmlns:p14="http://schemas.microsoft.com/office/powerpoint/2010/main" val="191346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200" y="1290431"/>
            <a:ext cx="11289600" cy="1122030"/>
          </a:xfrm>
        </p:spPr>
        <p:txBody>
          <a:bodyPr>
            <a:normAutofit/>
          </a:bodyPr>
          <a:lstStyle/>
          <a:p>
            <a:r>
              <a:rPr lang="en-US" dirty="0"/>
              <a:t>Peer review to validate findings, recommendations</a:t>
            </a:r>
          </a:p>
          <a:p>
            <a:r>
              <a:rPr lang="en-US" dirty="0"/>
              <a:t>Consider implications for future work and collaboration</a:t>
            </a:r>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GB" sz="3200" b="1" dirty="0">
                <a:latin typeface="Century Gothic" panose="020B0502020202020204" pitchFamily="34" charset="0"/>
              </a:rPr>
              <a:t>Way Forward: Phases 2 and 3</a:t>
            </a:r>
          </a:p>
        </p:txBody>
      </p:sp>
      <p:sp>
        <p:nvSpPr>
          <p:cNvPr id="4" name="Content Placeholder 1">
            <a:extLst>
              <a:ext uri="{FF2B5EF4-FFF2-40B4-BE49-F238E27FC236}">
                <a16:creationId xmlns:a16="http://schemas.microsoft.com/office/drawing/2014/main" id="{300C22A3-BBE1-4762-8A59-216A990977B0}"/>
              </a:ext>
            </a:extLst>
          </p:cNvPr>
          <p:cNvSpPr txBox="1">
            <a:spLocks/>
          </p:cNvSpPr>
          <p:nvPr/>
        </p:nvSpPr>
        <p:spPr>
          <a:xfrm>
            <a:off x="451200" y="2542632"/>
            <a:ext cx="11289600" cy="3770259"/>
          </a:xfrm>
          <a:prstGeom prst="rect">
            <a:avLst/>
          </a:prstGeom>
        </p:spPr>
        <p:txBody>
          <a:bodyPr vert="horz" lIns="91440" tIns="45720" rIns="91440" bIns="45720" numCol="2"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Phase 2</a:t>
            </a:r>
          </a:p>
          <a:p>
            <a:r>
              <a:rPr lang="en-US" b="1" dirty="0"/>
              <a:t>Replicate methodology </a:t>
            </a:r>
            <a:r>
              <a:rPr lang="en-US" dirty="0"/>
              <a:t>for other corridors</a:t>
            </a:r>
          </a:p>
          <a:p>
            <a:r>
              <a:rPr lang="en-US" b="1" dirty="0"/>
              <a:t>Conduct survey </a:t>
            </a:r>
            <a:r>
              <a:rPr lang="en-US" dirty="0"/>
              <a:t>of key stakeholders</a:t>
            </a:r>
          </a:p>
          <a:p>
            <a:r>
              <a:rPr lang="en-US" b="1" dirty="0"/>
              <a:t>Investigate link between regional measures and trends </a:t>
            </a:r>
            <a:r>
              <a:rPr lang="en-US" dirty="0"/>
              <a:t>in transport and trade flows, volumes, and transit times</a:t>
            </a:r>
          </a:p>
          <a:p>
            <a:r>
              <a:rPr lang="en-US" dirty="0"/>
              <a:t>Focus on </a:t>
            </a:r>
            <a:r>
              <a:rPr lang="en-US" b="1" dirty="0"/>
              <a:t>inclusive scale-up of digital solutions </a:t>
            </a:r>
            <a:r>
              <a:rPr lang="en-US" dirty="0"/>
              <a:t>for resilience</a:t>
            </a:r>
          </a:p>
          <a:p>
            <a:r>
              <a:rPr lang="en-US" dirty="0"/>
              <a:t>Understand how to </a:t>
            </a:r>
            <a:r>
              <a:rPr lang="en-US" b="1" dirty="0"/>
              <a:t>sustain increased regional cooperation </a:t>
            </a:r>
            <a:r>
              <a:rPr lang="en-US" dirty="0"/>
              <a:t>for trade facilitation </a:t>
            </a:r>
          </a:p>
          <a:p>
            <a:pPr marL="0" indent="0">
              <a:buFont typeface="Arial" panose="020B0604020202020204" pitchFamily="34" charset="0"/>
              <a:buNone/>
            </a:pPr>
            <a:r>
              <a:rPr lang="en-US" b="1" dirty="0"/>
              <a:t>Phase 3</a:t>
            </a:r>
          </a:p>
          <a:p>
            <a:pPr marL="350838"/>
            <a:r>
              <a:rPr lang="en-US" b="1" dirty="0"/>
              <a:t>Recommend measures for regional cooperation </a:t>
            </a:r>
            <a:r>
              <a:rPr lang="en-US" dirty="0"/>
              <a:t>to support transport and trade facilitation during border disruptions, with UNCTAD and RCs</a:t>
            </a:r>
          </a:p>
          <a:p>
            <a:pPr marL="350838"/>
            <a:r>
              <a:rPr lang="en-US" b="1" dirty="0"/>
              <a:t>Host capacity building webinars </a:t>
            </a:r>
            <a:r>
              <a:rPr lang="en-US" dirty="0"/>
              <a:t>for RECs and CMIs with experts and partners</a:t>
            </a:r>
          </a:p>
          <a:p>
            <a:pPr marL="350838"/>
            <a:r>
              <a:rPr lang="en-US" dirty="0"/>
              <a:t>Where possible, </a:t>
            </a:r>
            <a:r>
              <a:rPr lang="en-US" b="1" dirty="0"/>
              <a:t>support implementation of recommendations </a:t>
            </a:r>
            <a:r>
              <a:rPr lang="en-US" dirty="0"/>
              <a:t>and assessments of effectiveness</a:t>
            </a:r>
          </a:p>
          <a:p>
            <a:endParaRPr lang="en-US" dirty="0"/>
          </a:p>
        </p:txBody>
      </p:sp>
      <p:pic>
        <p:nvPicPr>
          <p:cNvPr id="2" name="Picture 1">
            <a:extLst>
              <a:ext uri="{FF2B5EF4-FFF2-40B4-BE49-F238E27FC236}">
                <a16:creationId xmlns:a16="http://schemas.microsoft.com/office/drawing/2014/main" id="{D2E11277-FF72-4038-9484-33E0486A8F99}"/>
              </a:ext>
            </a:extLst>
          </p:cNvPr>
          <p:cNvPicPr>
            <a:picLocks noChangeAspect="1"/>
          </p:cNvPicPr>
          <p:nvPr/>
        </p:nvPicPr>
        <p:blipFill rotWithShape="1">
          <a:blip r:embed="rId3">
            <a:extLst>
              <a:ext uri="{28A0092B-C50C-407E-A947-70E740481C1C}">
                <a14:useLocalDpi xmlns:a14="http://schemas.microsoft.com/office/drawing/2010/main" val="0"/>
              </a:ext>
            </a:extLst>
          </a:blip>
          <a:srcRect l="13588" r="20774"/>
          <a:stretch/>
        </p:blipFill>
        <p:spPr>
          <a:xfrm>
            <a:off x="9443257" y="46345"/>
            <a:ext cx="2477192" cy="2822964"/>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98733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A687D6-2ABC-452F-8E86-3731B736B7E0}"/>
              </a:ext>
            </a:extLst>
          </p:cNvPr>
          <p:cNvPicPr/>
          <p:nvPr/>
        </p:nvPicPr>
        <p:blipFill>
          <a:blip r:embed="rId2">
            <a:extLst>
              <a:ext uri="{28A0092B-C50C-407E-A947-70E740481C1C}">
                <a14:useLocalDpi xmlns:a14="http://schemas.microsoft.com/office/drawing/2010/main" val="0"/>
              </a:ext>
            </a:extLst>
          </a:blip>
          <a:stretch>
            <a:fillRect/>
          </a:stretch>
        </p:blipFill>
        <p:spPr>
          <a:xfrm>
            <a:off x="2953266" y="2186831"/>
            <a:ext cx="6042454" cy="2570519"/>
          </a:xfrm>
          <a:prstGeom prst="rect">
            <a:avLst/>
          </a:prstGeom>
        </p:spPr>
      </p:pic>
    </p:spTree>
    <p:extLst>
      <p:ext uri="{BB962C8B-B14F-4D97-AF65-F5344CB8AC3E}">
        <p14:creationId xmlns:p14="http://schemas.microsoft.com/office/powerpoint/2010/main" val="112526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200" y="1413164"/>
            <a:ext cx="11289600" cy="4763799"/>
          </a:xfrm>
        </p:spPr>
        <p:txBody>
          <a:bodyPr>
            <a:normAutofit/>
          </a:bodyPr>
          <a:lstStyle/>
          <a:p>
            <a:r>
              <a:rPr lang="en-CA" b="1" dirty="0">
                <a:latin typeface="Calibri" panose="020F0502020204030204" pitchFamily="34" charset="0"/>
                <a:ea typeface="Calibri" panose="020F0502020204030204" pitchFamily="34" charset="0"/>
              </a:rPr>
              <a:t>J</a:t>
            </a:r>
            <a:r>
              <a:rPr lang="en-CA" b="1" dirty="0">
                <a:effectLst/>
                <a:latin typeface="Calibri" panose="020F0502020204030204" pitchFamily="34" charset="0"/>
                <a:ea typeface="Calibri" panose="020F0502020204030204" pitchFamily="34" charset="0"/>
              </a:rPr>
              <a:t>oint UN project launched May 2020</a:t>
            </a:r>
            <a:endParaRPr lang="en-CA" dirty="0">
              <a:effectLst/>
              <a:latin typeface="Calibri" panose="020F0502020204030204" pitchFamily="34" charset="0"/>
              <a:ea typeface="Calibri" panose="020F0502020204030204" pitchFamily="34" charset="0"/>
            </a:endParaRPr>
          </a:p>
          <a:p>
            <a:pPr lvl="1"/>
            <a:r>
              <a:rPr lang="en-US" sz="3000" b="1" dirty="0">
                <a:solidFill>
                  <a:srgbClr val="000000"/>
                </a:solidFill>
              </a:rPr>
              <a:t>ECA’s focus</a:t>
            </a:r>
            <a:r>
              <a:rPr lang="en-US" sz="3000" dirty="0">
                <a:solidFill>
                  <a:srgbClr val="000000"/>
                </a:solidFill>
              </a:rPr>
              <a:t>: regional cooperation for mitigating border disruptions</a:t>
            </a:r>
          </a:p>
          <a:p>
            <a:pPr marL="457200" lvl="1" indent="0">
              <a:buNone/>
            </a:pPr>
            <a:endParaRPr lang="en-US" sz="3000" dirty="0">
              <a:solidFill>
                <a:srgbClr val="000000"/>
              </a:solidFill>
            </a:endParaRPr>
          </a:p>
          <a:p>
            <a:r>
              <a:rPr lang="en-CA" sz="2800" b="1" dirty="0">
                <a:effectLst/>
                <a:latin typeface="Calibri" panose="020F0502020204030204" pitchFamily="34" charset="0"/>
                <a:ea typeface="Calibri" panose="020F0502020204030204" pitchFamily="34" charset="0"/>
              </a:rPr>
              <a:t>Phase 1: Identify critical areas </a:t>
            </a:r>
            <a:r>
              <a:rPr lang="en-CA" sz="2800" dirty="0">
                <a:effectLst/>
                <a:latin typeface="Calibri" panose="020F0502020204030204" pitchFamily="34" charset="0"/>
                <a:ea typeface="Calibri" panose="020F0502020204030204" pitchFamily="34" charset="0"/>
              </a:rPr>
              <a:t>for immediate actions</a:t>
            </a:r>
          </a:p>
          <a:p>
            <a:pPr lvl="1"/>
            <a:r>
              <a:rPr lang="en-CA" sz="2800" b="1" dirty="0">
                <a:effectLst/>
                <a:latin typeface="Calibri" panose="020F0502020204030204" pitchFamily="34" charset="0"/>
                <a:ea typeface="Calibri" panose="020F0502020204030204" pitchFamily="34" charset="0"/>
              </a:rPr>
              <a:t>Collect data </a:t>
            </a:r>
            <a:r>
              <a:rPr lang="en-CA" sz="2800" dirty="0">
                <a:effectLst/>
                <a:latin typeface="Calibri" panose="020F0502020204030204" pitchFamily="34" charset="0"/>
                <a:ea typeface="Calibri" panose="020F0502020204030204" pitchFamily="34" charset="0"/>
              </a:rPr>
              <a:t>on the impact of COVID-19 on transport and trade</a:t>
            </a:r>
          </a:p>
          <a:p>
            <a:pPr lvl="1"/>
            <a:r>
              <a:rPr lang="en-CA" sz="2800" b="1" dirty="0">
                <a:latin typeface="Calibri" panose="020F0502020204030204" pitchFamily="34" charset="0"/>
                <a:ea typeface="Calibri" panose="020F0502020204030204" pitchFamily="34" charset="0"/>
              </a:rPr>
              <a:t>D</a:t>
            </a:r>
            <a:r>
              <a:rPr lang="en-CA" sz="2800" b="1" dirty="0">
                <a:effectLst/>
                <a:latin typeface="Calibri" panose="020F0502020204030204" pitchFamily="34" charset="0"/>
                <a:ea typeface="Calibri" panose="020F0502020204030204" pitchFamily="34" charset="0"/>
              </a:rPr>
              <a:t>ocument responses</a:t>
            </a:r>
            <a:r>
              <a:rPr lang="en-CA" sz="2800" dirty="0">
                <a:effectLst/>
                <a:latin typeface="Calibri" panose="020F0502020204030204" pitchFamily="34" charset="0"/>
                <a:ea typeface="Calibri" panose="020F0502020204030204" pitchFamily="34" charset="0"/>
              </a:rPr>
              <a:t> by RECs and members at ports and </a:t>
            </a:r>
            <a:r>
              <a:rPr lang="en-CA" sz="2800" dirty="0">
                <a:latin typeface="Calibri" panose="020F0502020204030204" pitchFamily="34" charset="0"/>
                <a:ea typeface="Calibri" panose="020F0502020204030204" pitchFamily="34" charset="0"/>
              </a:rPr>
              <a:t>crossings</a:t>
            </a:r>
            <a:endParaRPr lang="en-CA" sz="2800" dirty="0">
              <a:effectLst/>
              <a:latin typeface="Calibri" panose="020F0502020204030204" pitchFamily="34" charset="0"/>
              <a:ea typeface="Calibri" panose="020F0502020204030204" pitchFamily="34" charset="0"/>
            </a:endParaRPr>
          </a:p>
          <a:p>
            <a:pPr lvl="1"/>
            <a:r>
              <a:rPr lang="en-CA" sz="2800" dirty="0">
                <a:latin typeface="Calibri" panose="020F0502020204030204" pitchFamily="34" charset="0"/>
                <a:ea typeface="Calibri" panose="020F0502020204030204" pitchFamily="34" charset="0"/>
              </a:rPr>
              <a:t>B</a:t>
            </a:r>
            <a:r>
              <a:rPr lang="en-CA" sz="2800" dirty="0">
                <a:effectLst/>
                <a:latin typeface="Calibri" panose="020F0502020204030204" pitchFamily="34" charset="0"/>
                <a:ea typeface="Calibri" panose="020F0502020204030204" pitchFamily="34" charset="0"/>
              </a:rPr>
              <a:t>riefly </a:t>
            </a:r>
            <a:r>
              <a:rPr lang="en-CA" sz="2800" b="1" dirty="0">
                <a:effectLst/>
                <a:latin typeface="Calibri" panose="020F0502020204030204" pitchFamily="34" charset="0"/>
                <a:ea typeface="Calibri" panose="020F0502020204030204" pitchFamily="34" charset="0"/>
              </a:rPr>
              <a:t>assess the impact </a:t>
            </a:r>
            <a:r>
              <a:rPr lang="en-CA" sz="2800" dirty="0">
                <a:effectLst/>
                <a:latin typeface="Calibri" panose="020F0502020204030204" pitchFamily="34" charset="0"/>
                <a:ea typeface="Calibri" panose="020F0502020204030204" pitchFamily="34" charset="0"/>
              </a:rPr>
              <a:t>of these measures on trade and transport</a:t>
            </a:r>
          </a:p>
          <a:p>
            <a:pPr lvl="1"/>
            <a:r>
              <a:rPr lang="en-CA" sz="2800" b="1" dirty="0">
                <a:latin typeface="Calibri" panose="020F0502020204030204" pitchFamily="34" charset="0"/>
                <a:ea typeface="Calibri" panose="020F0502020204030204" pitchFamily="34" charset="0"/>
              </a:rPr>
              <a:t>Suggest possible</a:t>
            </a:r>
            <a:r>
              <a:rPr lang="en-CA" sz="2800" b="1" dirty="0">
                <a:effectLst/>
                <a:latin typeface="Calibri" panose="020F0502020204030204" pitchFamily="34" charset="0"/>
                <a:ea typeface="Calibri" panose="020F0502020204030204" pitchFamily="34" charset="0"/>
              </a:rPr>
              <a:t> policy recommendations </a:t>
            </a:r>
            <a:r>
              <a:rPr lang="en-CA" sz="2800" dirty="0">
                <a:effectLst/>
                <a:latin typeface="Calibri" panose="020F0502020204030204" pitchFamily="34" charset="0"/>
                <a:ea typeface="Calibri" panose="020F0502020204030204" pitchFamily="34" charset="0"/>
              </a:rPr>
              <a:t>that support regional cooperation and areas for further work to inform Phases 2 and 3</a:t>
            </a:r>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GB" sz="3200" b="1" dirty="0">
                <a:latin typeface="Century Gothic" panose="020B0502020202020204" pitchFamily="34" charset="0"/>
              </a:rPr>
              <a:t>Background &amp; Objective</a:t>
            </a:r>
          </a:p>
        </p:txBody>
      </p:sp>
      <p:pic>
        <p:nvPicPr>
          <p:cNvPr id="5" name="Picture 4">
            <a:extLst>
              <a:ext uri="{FF2B5EF4-FFF2-40B4-BE49-F238E27FC236}">
                <a16:creationId xmlns:a16="http://schemas.microsoft.com/office/drawing/2014/main" id="{50E299F2-7035-4D47-B578-B5DED500AC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0997" y="233896"/>
            <a:ext cx="2959330" cy="1231701"/>
          </a:xfrm>
          <a:prstGeom prst="rect">
            <a:avLst/>
          </a:prstGeom>
          <a:noFill/>
          <a:ln>
            <a:noFill/>
          </a:ln>
        </p:spPr>
      </p:pic>
    </p:spTree>
    <p:extLst>
      <p:ext uri="{BB962C8B-B14F-4D97-AF65-F5344CB8AC3E}">
        <p14:creationId xmlns:p14="http://schemas.microsoft.com/office/powerpoint/2010/main" val="11800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5C2C2-83B8-4CCD-A5CE-E9004C2DC7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5317" y="1039084"/>
            <a:ext cx="5761175" cy="3248294"/>
          </a:xfrm>
          <a:prstGeom prst="rect">
            <a:avLst/>
          </a:prstGeom>
          <a:noFill/>
        </p:spPr>
      </p:pic>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2814" y="1460084"/>
            <a:ext cx="11286371" cy="4741211"/>
          </a:xfrm>
        </p:spPr>
        <p:txBody>
          <a:bodyPr>
            <a:normAutofit/>
          </a:bodyPr>
          <a:lstStyle/>
          <a:p>
            <a:pPr indent="-228600">
              <a:lnSpc>
                <a:spcPct val="90000"/>
              </a:lnSpc>
              <a:spcAft>
                <a:spcPts val="600"/>
              </a:spcAft>
            </a:pPr>
            <a:r>
              <a:rPr lang="en-US" sz="2900" dirty="0">
                <a:solidFill>
                  <a:srgbClr val="000000"/>
                </a:solidFill>
              </a:rPr>
              <a:t>Cross-border trade &amp; transport along corridors</a:t>
            </a:r>
          </a:p>
          <a:p>
            <a:pPr>
              <a:spcAft>
                <a:spcPts val="600"/>
              </a:spcAft>
            </a:pPr>
            <a:r>
              <a:rPr lang="en-US" sz="2900" dirty="0">
                <a:solidFill>
                  <a:srgbClr val="000000"/>
                </a:solidFill>
              </a:rPr>
              <a:t>Mechanisms for regional integration</a:t>
            </a:r>
          </a:p>
          <a:p>
            <a:pPr lvl="1">
              <a:spcAft>
                <a:spcPts val="600"/>
              </a:spcAft>
            </a:pPr>
            <a:r>
              <a:rPr lang="en-US" sz="2500" b="1" dirty="0">
                <a:solidFill>
                  <a:srgbClr val="000000"/>
                </a:solidFill>
              </a:rPr>
              <a:t>RECs: </a:t>
            </a:r>
            <a:r>
              <a:rPr lang="en-US" sz="2500" dirty="0">
                <a:solidFill>
                  <a:srgbClr val="000000"/>
                </a:solidFill>
              </a:rPr>
              <a:t>Coordination framework </a:t>
            </a:r>
          </a:p>
          <a:p>
            <a:pPr marL="457200" lvl="1" indent="0">
              <a:spcAft>
                <a:spcPts val="600"/>
              </a:spcAft>
              <a:buNone/>
            </a:pPr>
            <a:r>
              <a:rPr lang="en-US" sz="2500" dirty="0">
                <a:solidFill>
                  <a:srgbClr val="000000"/>
                </a:solidFill>
              </a:rPr>
              <a:t>               for policy guidelines</a:t>
            </a:r>
          </a:p>
          <a:p>
            <a:pPr lvl="1">
              <a:spcAft>
                <a:spcPts val="600"/>
              </a:spcAft>
            </a:pPr>
            <a:r>
              <a:rPr lang="en-US" sz="2500" b="1" dirty="0">
                <a:solidFill>
                  <a:srgbClr val="000000"/>
                </a:solidFill>
              </a:rPr>
              <a:t>CMIs: </a:t>
            </a:r>
            <a:r>
              <a:rPr lang="en-US" sz="2500" dirty="0">
                <a:solidFill>
                  <a:srgbClr val="000000"/>
                </a:solidFill>
              </a:rPr>
              <a:t>Data and monitoring</a:t>
            </a:r>
          </a:p>
          <a:p>
            <a:pPr indent="-228600">
              <a:lnSpc>
                <a:spcPct val="90000"/>
              </a:lnSpc>
              <a:spcAft>
                <a:spcPts val="600"/>
              </a:spcAft>
            </a:pPr>
            <a:r>
              <a:rPr lang="en-US" sz="2900" b="1" dirty="0">
                <a:solidFill>
                  <a:srgbClr val="000000"/>
                </a:solidFill>
              </a:rPr>
              <a:t>Case Studies: </a:t>
            </a:r>
            <a:r>
              <a:rPr lang="en-US" sz="2900" dirty="0">
                <a:solidFill>
                  <a:srgbClr val="000000"/>
                </a:solidFill>
              </a:rPr>
              <a:t>COMESA and Northern Corridor</a:t>
            </a:r>
            <a:endParaRPr lang="en-US" sz="2500" dirty="0">
              <a:solidFill>
                <a:srgbClr val="000000"/>
              </a:solidFill>
            </a:endParaRPr>
          </a:p>
          <a:p>
            <a:pPr>
              <a:spcAft>
                <a:spcPts val="600"/>
              </a:spcAft>
            </a:pPr>
            <a:r>
              <a:rPr lang="en-US" sz="2900" b="1" dirty="0">
                <a:solidFill>
                  <a:srgbClr val="000000"/>
                </a:solidFill>
              </a:rPr>
              <a:t>Methods: </a:t>
            </a:r>
            <a:r>
              <a:rPr lang="en-US" sz="2900" dirty="0">
                <a:solidFill>
                  <a:srgbClr val="000000"/>
                </a:solidFill>
              </a:rPr>
              <a:t>secondary data and data analysis of transit and trade flows</a:t>
            </a:r>
          </a:p>
          <a:p>
            <a:pPr>
              <a:spcAft>
                <a:spcPts val="600"/>
              </a:spcAft>
            </a:pPr>
            <a:r>
              <a:rPr lang="en-US" sz="2900" dirty="0">
                <a:solidFill>
                  <a:srgbClr val="000000"/>
                </a:solidFill>
              </a:rPr>
              <a:t>Preparation for survey of key stakeholders &amp; expansion of methodology</a:t>
            </a:r>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1" y="233896"/>
            <a:ext cx="8390292"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GB" sz="3200" b="1" dirty="0">
                <a:latin typeface="Century Gothic" panose="020B0502020202020204" pitchFamily="34" charset="0"/>
              </a:rPr>
              <a:t>Approach &amp; Methodology</a:t>
            </a:r>
          </a:p>
        </p:txBody>
      </p:sp>
    </p:spTree>
    <p:extLst>
      <p:ext uri="{BB962C8B-B14F-4D97-AF65-F5344CB8AC3E}">
        <p14:creationId xmlns:p14="http://schemas.microsoft.com/office/powerpoint/2010/main" val="174125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200" y="1666659"/>
            <a:ext cx="6474894" cy="1969851"/>
          </a:xfrm>
        </p:spPr>
        <p:txBody>
          <a:bodyPr/>
          <a:lstStyle/>
          <a:p>
            <a:pPr marL="114300" indent="0">
              <a:buNone/>
            </a:pPr>
            <a:r>
              <a:rPr lang="en-US" sz="2800" b="1" dirty="0"/>
              <a:t>Documentation of measures of RECs</a:t>
            </a:r>
          </a:p>
          <a:p>
            <a:pPr marL="571500" indent="-457200"/>
            <a:r>
              <a:rPr lang="en-US" sz="2400" dirty="0"/>
              <a:t>Building on CBT project</a:t>
            </a:r>
          </a:p>
          <a:p>
            <a:pPr marL="571500" indent="-457200"/>
            <a:r>
              <a:rPr lang="en-US" sz="2400" dirty="0"/>
              <a:t>Including ECCAS and transport/transit focus</a:t>
            </a:r>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GB" sz="3200" b="1" dirty="0">
                <a:latin typeface="Century Gothic" panose="020B0502020202020204" pitchFamily="34" charset="0"/>
              </a:rPr>
              <a:t>Preliminary Findings: Regional Response</a:t>
            </a:r>
          </a:p>
        </p:txBody>
      </p:sp>
      <p:pic>
        <p:nvPicPr>
          <p:cNvPr id="2" name="Picture 1">
            <a:extLst>
              <a:ext uri="{FF2B5EF4-FFF2-40B4-BE49-F238E27FC236}">
                <a16:creationId xmlns:a16="http://schemas.microsoft.com/office/drawing/2014/main" id="{FFA877E5-DF91-4B7B-BC05-EC06E678E881}"/>
              </a:ext>
            </a:extLst>
          </p:cNvPr>
          <p:cNvPicPr>
            <a:picLocks noChangeAspect="1"/>
          </p:cNvPicPr>
          <p:nvPr/>
        </p:nvPicPr>
        <p:blipFill rotWithShape="1">
          <a:blip r:embed="rId3">
            <a:extLst>
              <a:ext uri="{28A0092B-C50C-407E-A947-70E740481C1C}">
                <a14:useLocalDpi xmlns:a14="http://schemas.microsoft.com/office/drawing/2010/main" val="0"/>
              </a:ext>
            </a:extLst>
          </a:blip>
          <a:srcRect t="8569" r="1" b="8569"/>
          <a:stretch/>
        </p:blipFill>
        <p:spPr>
          <a:xfrm>
            <a:off x="7188912" y="1459149"/>
            <a:ext cx="4551888"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8" name="TextBox 7">
            <a:extLst>
              <a:ext uri="{FF2B5EF4-FFF2-40B4-BE49-F238E27FC236}">
                <a16:creationId xmlns:a16="http://schemas.microsoft.com/office/drawing/2014/main" id="{F9F3B8EB-6B7B-4B27-9D49-F1BA30170137}"/>
              </a:ext>
            </a:extLst>
          </p:cNvPr>
          <p:cNvSpPr txBox="1"/>
          <p:nvPr/>
        </p:nvSpPr>
        <p:spPr>
          <a:xfrm>
            <a:off x="451200" y="3844020"/>
            <a:ext cx="10657787" cy="1862048"/>
          </a:xfrm>
          <a:prstGeom prst="rect">
            <a:avLst/>
          </a:prstGeom>
          <a:noFill/>
        </p:spPr>
        <p:txBody>
          <a:bodyPr wrap="square">
            <a:spAutoFit/>
          </a:bodyPr>
          <a:lstStyle/>
          <a:p>
            <a:pPr marL="114300" indent="0">
              <a:spcAft>
                <a:spcPts val="600"/>
              </a:spcAft>
              <a:buNone/>
            </a:pPr>
            <a:r>
              <a:rPr lang="en-US" sz="2800" b="1" dirty="0"/>
              <a:t>Coordination at REC Level:</a:t>
            </a:r>
          </a:p>
          <a:p>
            <a:pPr marL="571500" indent="-457200">
              <a:spcAft>
                <a:spcPts val="600"/>
              </a:spcAft>
              <a:buFont typeface="Arial" panose="020B0604020202020204" pitchFamily="34" charset="0"/>
              <a:buChar char="•"/>
            </a:pPr>
            <a:r>
              <a:rPr lang="en-US" sz="2400" dirty="0"/>
              <a:t>Coordination Committees (Hospital/Ministerial/Technical/Operational)</a:t>
            </a:r>
          </a:p>
          <a:p>
            <a:pPr marL="571500" indent="-457200">
              <a:spcAft>
                <a:spcPts val="600"/>
              </a:spcAft>
              <a:buFont typeface="Arial" panose="020B0604020202020204" pitchFamily="34" charset="0"/>
              <a:buChar char="•"/>
            </a:pPr>
            <a:r>
              <a:rPr lang="en-US" sz="2400" dirty="0"/>
              <a:t>Agreed Policy Guidelines for Coordinated Action at National &amp; Regional Levels</a:t>
            </a:r>
          </a:p>
          <a:p>
            <a:pPr marL="571500" indent="-457200">
              <a:spcAft>
                <a:spcPts val="600"/>
              </a:spcAft>
              <a:buFont typeface="Arial" panose="020B0604020202020204" pitchFamily="34" charset="0"/>
              <a:buChar char="•"/>
            </a:pPr>
            <a:r>
              <a:rPr lang="en-US" sz="2400" dirty="0"/>
              <a:t>Follow-up Actions at National Level</a:t>
            </a:r>
            <a:endParaRPr lang="en-US" sz="3600" dirty="0"/>
          </a:p>
        </p:txBody>
      </p:sp>
    </p:spTree>
    <p:extLst>
      <p:ext uri="{BB962C8B-B14F-4D97-AF65-F5344CB8AC3E}">
        <p14:creationId xmlns:p14="http://schemas.microsoft.com/office/powerpoint/2010/main" val="217418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199" y="1581158"/>
            <a:ext cx="7350383" cy="4363054"/>
          </a:xfrm>
        </p:spPr>
        <p:txBody>
          <a:bodyPr>
            <a:normAutofit/>
          </a:bodyPr>
          <a:lstStyle/>
          <a:p>
            <a:pPr indent="-228600">
              <a:lnSpc>
                <a:spcPct val="90000"/>
              </a:lnSpc>
              <a:spcAft>
                <a:spcPts val="600"/>
              </a:spcAft>
            </a:pPr>
            <a:r>
              <a:rPr lang="en-US" b="1" dirty="0"/>
              <a:t>Trade Flows in 5 Countries</a:t>
            </a:r>
          </a:p>
          <a:p>
            <a:pPr lvl="1">
              <a:spcAft>
                <a:spcPts val="600"/>
              </a:spcAft>
            </a:pPr>
            <a:r>
              <a:rPr lang="en-US" dirty="0"/>
              <a:t>Malawi, Zambia (SADC LLDC); Rwanda, Uganda (EAC  LLDCs); Madagascar (SIDS)</a:t>
            </a:r>
          </a:p>
          <a:p>
            <a:pPr indent="-228600">
              <a:lnSpc>
                <a:spcPct val="90000"/>
              </a:lnSpc>
              <a:spcAft>
                <a:spcPts val="600"/>
              </a:spcAft>
            </a:pPr>
            <a:r>
              <a:rPr lang="en-US" b="1" dirty="0"/>
              <a:t>All countries report immediate significant drops in all aspects of trade </a:t>
            </a:r>
            <a:r>
              <a:rPr lang="en-US" dirty="0"/>
              <a:t>(imports, exports, customs duty receipts), March-April 2020</a:t>
            </a:r>
          </a:p>
          <a:p>
            <a:pPr indent="-228600">
              <a:lnSpc>
                <a:spcPct val="90000"/>
              </a:lnSpc>
              <a:spcAft>
                <a:spcPts val="600"/>
              </a:spcAft>
            </a:pPr>
            <a:r>
              <a:rPr lang="en-US" b="1" dirty="0"/>
              <a:t>Reported challenges </a:t>
            </a:r>
            <a:r>
              <a:rPr lang="en-US" dirty="0"/>
              <a:t>include increased time taken due to COVID-19 measures, low customs receipts, low use of e-payments</a:t>
            </a:r>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12351652"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GB" sz="3200" b="1" dirty="0">
                <a:latin typeface="Century Gothic" panose="020B0502020202020204" pitchFamily="34" charset="0"/>
              </a:rPr>
              <a:t>Impact on Trade for LLDCs &amp; SIDS – Case Study: COMESA</a:t>
            </a:r>
          </a:p>
        </p:txBody>
      </p:sp>
      <p:pic>
        <p:nvPicPr>
          <p:cNvPr id="1028" name="Picture 4" descr="COMESA - Common Market for Eastern and Southern Africa | United Nations  Economic Commission for Africa">
            <a:extLst>
              <a:ext uri="{FF2B5EF4-FFF2-40B4-BE49-F238E27FC236}">
                <a16:creationId xmlns:a16="http://schemas.microsoft.com/office/drawing/2014/main" id="{FEB6DB03-4552-4B6D-BD5D-C65E1611C4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23"/>
          <a:stretch/>
        </p:blipFill>
        <p:spPr bwMode="auto">
          <a:xfrm>
            <a:off x="8143815" y="1581158"/>
            <a:ext cx="3738116" cy="4363054"/>
          </a:xfrm>
          <a:prstGeom prst="rect">
            <a:avLst/>
          </a:prstGeom>
          <a:solidFill>
            <a:schemeClr val="bg1"/>
          </a:solidFill>
        </p:spPr>
      </p:pic>
    </p:spTree>
    <p:extLst>
      <p:ext uri="{BB962C8B-B14F-4D97-AF65-F5344CB8AC3E}">
        <p14:creationId xmlns:p14="http://schemas.microsoft.com/office/powerpoint/2010/main" val="206102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6095999" y="1595334"/>
            <a:ext cx="5964195" cy="4256408"/>
          </a:xfrm>
        </p:spPr>
        <p:txBody>
          <a:bodyPr>
            <a:normAutofit fontScale="92500" lnSpcReduction="10000"/>
          </a:bodyPr>
          <a:lstStyle/>
          <a:p>
            <a:pPr indent="-228600">
              <a:lnSpc>
                <a:spcPct val="90000"/>
              </a:lnSpc>
              <a:spcAft>
                <a:spcPts val="600"/>
              </a:spcAft>
            </a:pPr>
            <a:r>
              <a:rPr lang="en-US" dirty="0"/>
              <a:t>Trade finance gap estimated at USD 82 billion (AfDB, 2020)</a:t>
            </a:r>
          </a:p>
          <a:p>
            <a:pPr indent="-228600">
              <a:lnSpc>
                <a:spcPct val="90000"/>
              </a:lnSpc>
              <a:spcAft>
                <a:spcPts val="600"/>
              </a:spcAft>
            </a:pPr>
            <a:r>
              <a:rPr lang="en-US" dirty="0"/>
              <a:t>Measures introducing flexibility most widespread across COMESA</a:t>
            </a:r>
          </a:p>
          <a:p>
            <a:pPr indent="-228600">
              <a:lnSpc>
                <a:spcPct val="90000"/>
              </a:lnSpc>
              <a:spcAft>
                <a:spcPts val="600"/>
              </a:spcAft>
            </a:pPr>
            <a:r>
              <a:rPr lang="en-US" dirty="0"/>
              <a:t>Rapid emergency facilities for banks and SMEs in critical sectors required</a:t>
            </a:r>
          </a:p>
          <a:p>
            <a:pPr indent="-228600">
              <a:lnSpc>
                <a:spcPct val="90000"/>
              </a:lnSpc>
              <a:spcAft>
                <a:spcPts val="600"/>
              </a:spcAft>
            </a:pPr>
            <a:r>
              <a:rPr lang="en-US" dirty="0"/>
              <a:t>Financing should support trade facilitation</a:t>
            </a:r>
          </a:p>
          <a:p>
            <a:pPr indent="-228600">
              <a:lnSpc>
                <a:spcPct val="90000"/>
              </a:lnSpc>
              <a:spcAft>
                <a:spcPts val="600"/>
              </a:spcAft>
            </a:pPr>
            <a:r>
              <a:rPr lang="en-US" dirty="0" err="1"/>
              <a:t>AfCFTA</a:t>
            </a:r>
            <a:r>
              <a:rPr lang="en-US" dirty="0"/>
              <a:t> implementation supports resiliency</a:t>
            </a:r>
          </a:p>
          <a:p>
            <a:pPr indent="-228600">
              <a:lnSpc>
                <a:spcPct val="90000"/>
              </a:lnSpc>
              <a:spcAft>
                <a:spcPts val="600"/>
              </a:spcAft>
            </a:pPr>
            <a:endParaRPr lang="en-US" dirty="0"/>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10317805"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GB" sz="3200" b="1" dirty="0">
                <a:latin typeface="Century Gothic" panose="020B0502020202020204" pitchFamily="34" charset="0"/>
              </a:rPr>
              <a:t>Finance for Trade Facilitation</a:t>
            </a:r>
          </a:p>
        </p:txBody>
      </p:sp>
      <p:graphicFrame>
        <p:nvGraphicFramePr>
          <p:cNvPr id="2" name="Chart 1">
            <a:extLst>
              <a:ext uri="{FF2B5EF4-FFF2-40B4-BE49-F238E27FC236}">
                <a16:creationId xmlns:a16="http://schemas.microsoft.com/office/drawing/2014/main" id="{EE17F4C7-FEE8-4939-9199-913606DB8FEE}"/>
              </a:ext>
            </a:extLst>
          </p:cNvPr>
          <p:cNvGraphicFramePr/>
          <p:nvPr>
            <p:extLst>
              <p:ext uri="{D42A27DB-BD31-4B8C-83A1-F6EECF244321}">
                <p14:modId xmlns:p14="http://schemas.microsoft.com/office/powerpoint/2010/main" val="3325092387"/>
              </p:ext>
            </p:extLst>
          </p:nvPr>
        </p:nvGraphicFramePr>
        <p:xfrm>
          <a:off x="451200" y="1338233"/>
          <a:ext cx="5450836" cy="48387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FBF6661-E958-46B5-890F-3C901F291CC1}"/>
              </a:ext>
            </a:extLst>
          </p:cNvPr>
          <p:cNvSpPr txBox="1"/>
          <p:nvPr/>
        </p:nvSpPr>
        <p:spPr>
          <a:xfrm>
            <a:off x="355603" y="5852160"/>
            <a:ext cx="6078450" cy="324384"/>
          </a:xfrm>
          <a:prstGeom prst="rect">
            <a:avLst/>
          </a:prstGeom>
          <a:noFill/>
        </p:spPr>
        <p:txBody>
          <a:bodyPr wrap="square">
            <a:spAutoFit/>
          </a:bodyPr>
          <a:lstStyle/>
          <a:p>
            <a:pPr algn="just">
              <a:lnSpc>
                <a:spcPct val="115000"/>
              </a:lnSpc>
              <a:spcAft>
                <a:spcPts val="1000"/>
              </a:spcAft>
            </a:pPr>
            <a:r>
              <a:rPr lang="en-US" sz="1400" i="1" dirty="0">
                <a:effectLst/>
                <a:latin typeface="Calibri" panose="020F0502020204030204" pitchFamily="34" charset="0"/>
                <a:ea typeface="Calibri" panose="020F0502020204030204" pitchFamily="34" charset="0"/>
              </a:rPr>
              <a:t>Source: Authors’ calculation based on </a:t>
            </a:r>
            <a:r>
              <a:rPr lang="en-US" sz="1400" i="1" dirty="0" err="1">
                <a:effectLst/>
                <a:latin typeface="Calibri" panose="020F0502020204030204" pitchFamily="34" charset="0"/>
                <a:ea typeface="Calibri" panose="020F0502020204030204" pitchFamily="34" charset="0"/>
              </a:rPr>
              <a:t>Afreximbank</a:t>
            </a:r>
            <a:r>
              <a:rPr lang="en-US" sz="1400" i="1" dirty="0">
                <a:effectLst/>
                <a:latin typeface="Calibri" panose="020F0502020204030204" pitchFamily="34" charset="0"/>
                <a:ea typeface="Calibri" panose="020F0502020204030204" pitchFamily="34" charset="0"/>
              </a:rPr>
              <a:t> Trade Finance Survey, 2020</a:t>
            </a:r>
            <a:endParaRPr lang="en-CA" sz="2000" i="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443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200" y="1347016"/>
            <a:ext cx="11289600" cy="1077218"/>
          </a:xfrm>
        </p:spPr>
        <p:txBody>
          <a:bodyPr>
            <a:normAutofit/>
          </a:bodyPr>
          <a:lstStyle/>
          <a:p>
            <a:pPr indent="0">
              <a:lnSpc>
                <a:spcPct val="90000"/>
              </a:lnSpc>
              <a:buNone/>
            </a:pPr>
            <a:r>
              <a:rPr lang="en-US" sz="2400" b="1" dirty="0"/>
              <a:t>Port of Mombasa: </a:t>
            </a:r>
            <a:r>
              <a:rPr lang="en-US" sz="2400" dirty="0"/>
              <a:t>Reduced traffic but no major impact on operations</a:t>
            </a:r>
          </a:p>
          <a:p>
            <a:pPr marL="449263" indent="-220663"/>
            <a:r>
              <a:rPr lang="en-US" sz="2200" dirty="0"/>
              <a:t>Interventions implemented before COVID-19 at borders have maintained transit times</a:t>
            </a:r>
            <a:endParaRPr lang="en-US" sz="2400" dirty="0"/>
          </a:p>
        </p:txBody>
      </p:sp>
      <p:sp>
        <p:nvSpPr>
          <p:cNvPr id="3" name="Rectângulo arredondado 8">
            <a:extLst>
              <a:ext uri="{FF2B5EF4-FFF2-40B4-BE49-F238E27FC236}">
                <a16:creationId xmlns:a16="http://schemas.microsoft.com/office/drawing/2014/main" id="{519666DB-7328-4EE2-8E91-BF94D0AB7ADB}"/>
              </a:ext>
            </a:extLst>
          </p:cNvPr>
          <p:cNvSpPr/>
          <p:nvPr/>
        </p:nvSpPr>
        <p:spPr>
          <a:xfrm>
            <a:off x="-159652" y="233896"/>
            <a:ext cx="12351652"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GB" sz="3200" b="1" dirty="0">
                <a:latin typeface="Century Gothic" panose="020B0502020202020204" pitchFamily="34" charset="0"/>
              </a:rPr>
              <a:t>Impact on Transport – Transit Case Study: Northern Corridor</a:t>
            </a:r>
          </a:p>
        </p:txBody>
      </p:sp>
      <p:pic>
        <p:nvPicPr>
          <p:cNvPr id="4" name="Content Placeholder 7">
            <a:extLst>
              <a:ext uri="{FF2B5EF4-FFF2-40B4-BE49-F238E27FC236}">
                <a16:creationId xmlns:a16="http://schemas.microsoft.com/office/drawing/2014/main" id="{5477FC49-3E1E-4B2D-9403-3D1C9E645C16}"/>
              </a:ext>
            </a:extLst>
          </p:cNvPr>
          <p:cNvPicPr>
            <a:picLocks/>
          </p:cNvPicPr>
          <p:nvPr/>
        </p:nvPicPr>
        <p:blipFill rotWithShape="1">
          <a:blip r:embed="rId3"/>
          <a:srcRect l="944" t="3043" r="960" b="27496"/>
          <a:stretch/>
        </p:blipFill>
        <p:spPr>
          <a:xfrm>
            <a:off x="748144" y="2660073"/>
            <a:ext cx="9393383" cy="3430778"/>
          </a:xfrm>
          <a:prstGeom prst="rect">
            <a:avLst/>
          </a:prstGeom>
          <a:ln w="15875">
            <a:noFill/>
          </a:ln>
        </p:spPr>
      </p:pic>
      <p:pic>
        <p:nvPicPr>
          <p:cNvPr id="5" name="Content Placeholder 7">
            <a:extLst>
              <a:ext uri="{FF2B5EF4-FFF2-40B4-BE49-F238E27FC236}">
                <a16:creationId xmlns:a16="http://schemas.microsoft.com/office/drawing/2014/main" id="{3BF13585-7EA7-4108-8BB3-F5AC6284B89A}"/>
              </a:ext>
            </a:extLst>
          </p:cNvPr>
          <p:cNvPicPr>
            <a:picLocks/>
          </p:cNvPicPr>
          <p:nvPr/>
        </p:nvPicPr>
        <p:blipFill rotWithShape="1">
          <a:blip r:embed="rId3"/>
          <a:srcRect l="2001" t="71015" r="86565" b="2678"/>
          <a:stretch/>
        </p:blipFill>
        <p:spPr>
          <a:xfrm>
            <a:off x="10321989" y="4838534"/>
            <a:ext cx="1304344" cy="1446155"/>
          </a:xfrm>
          <a:prstGeom prst="rect">
            <a:avLst/>
          </a:prstGeom>
        </p:spPr>
      </p:pic>
      <p:sp>
        <p:nvSpPr>
          <p:cNvPr id="2" name="TextBox 1">
            <a:extLst>
              <a:ext uri="{FF2B5EF4-FFF2-40B4-BE49-F238E27FC236}">
                <a16:creationId xmlns:a16="http://schemas.microsoft.com/office/drawing/2014/main" id="{32241D20-276B-48BA-8E58-0250476FCE31}"/>
              </a:ext>
            </a:extLst>
          </p:cNvPr>
          <p:cNvSpPr txBox="1"/>
          <p:nvPr/>
        </p:nvSpPr>
        <p:spPr>
          <a:xfrm>
            <a:off x="10321989" y="2538021"/>
            <a:ext cx="1304344" cy="1077218"/>
          </a:xfrm>
          <a:prstGeom prst="rect">
            <a:avLst/>
          </a:prstGeom>
          <a:noFill/>
        </p:spPr>
        <p:txBody>
          <a:bodyPr wrap="square">
            <a:spAutoFit/>
          </a:bodyPr>
          <a:lstStyle/>
          <a:p>
            <a:r>
              <a:rPr lang="en-US" sz="1600" b="1" dirty="0">
                <a:effectLst/>
                <a:latin typeface="Calibri" panose="020F0502020204030204" pitchFamily="34" charset="0"/>
                <a:ea typeface="Calibri" panose="020F0502020204030204" pitchFamily="34" charset="0"/>
              </a:rPr>
              <a:t>Weighbridge </a:t>
            </a:r>
          </a:p>
          <a:p>
            <a:r>
              <a:rPr lang="en-US" sz="1600" b="1" dirty="0">
                <a:effectLst/>
                <a:latin typeface="Calibri" panose="020F0502020204030204" pitchFamily="34" charset="0"/>
                <a:ea typeface="Calibri" panose="020F0502020204030204" pitchFamily="34" charset="0"/>
              </a:rPr>
              <a:t>Traffic, </a:t>
            </a:r>
          </a:p>
          <a:p>
            <a:r>
              <a:rPr lang="en-US" sz="1600" b="1" dirty="0">
                <a:effectLst/>
                <a:latin typeface="Calibri" panose="020F0502020204030204" pitchFamily="34" charset="0"/>
                <a:ea typeface="Calibri" panose="020F0502020204030204" pitchFamily="34" charset="0"/>
              </a:rPr>
              <a:t>Jan 2019 - April 2020</a:t>
            </a:r>
            <a:endParaRPr lang="en-CA" sz="1600" dirty="0"/>
          </a:p>
        </p:txBody>
      </p:sp>
    </p:spTree>
    <p:extLst>
      <p:ext uri="{BB962C8B-B14F-4D97-AF65-F5344CB8AC3E}">
        <p14:creationId xmlns:p14="http://schemas.microsoft.com/office/powerpoint/2010/main" val="67960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200" y="1132667"/>
            <a:ext cx="11289600" cy="2296333"/>
          </a:xfrm>
        </p:spPr>
        <p:txBody>
          <a:bodyPr>
            <a:normAutofit/>
          </a:bodyPr>
          <a:lstStyle/>
          <a:p>
            <a:pPr indent="0">
              <a:lnSpc>
                <a:spcPct val="90000"/>
              </a:lnSpc>
              <a:buNone/>
            </a:pPr>
            <a:r>
              <a:rPr lang="en-US" b="1" dirty="0"/>
              <a:t>Corridor Transit Times: </a:t>
            </a:r>
            <a:r>
              <a:rPr lang="en-US" dirty="0"/>
              <a:t>No major disruptions (except in Rwanda)</a:t>
            </a:r>
          </a:p>
          <a:p>
            <a:pPr marL="449263" indent="-220663"/>
            <a:r>
              <a:rPr lang="en-US" sz="2400" b="1" dirty="0">
                <a:effectLst/>
                <a:latin typeface="Calibri" panose="020F0502020204030204" pitchFamily="34" charset="0"/>
                <a:ea typeface="Calibri" panose="020F0502020204030204" pitchFamily="34" charset="0"/>
                <a:cs typeface="Calibri" panose="020F0502020204030204" pitchFamily="34" charset="0"/>
              </a:rPr>
              <a:t>From Mombasa port: </a:t>
            </a:r>
            <a:r>
              <a:rPr lang="en-US" sz="2400" dirty="0">
                <a:effectLst/>
                <a:latin typeface="Calibri" panose="020F0502020204030204" pitchFamily="34" charset="0"/>
                <a:ea typeface="Calibri" panose="020F0502020204030204" pitchFamily="34" charset="0"/>
                <a:cs typeface="Calibri" panose="020F0502020204030204" pitchFamily="34" charset="0"/>
              </a:rPr>
              <a:t>Significant increase Jan to March, decline </a:t>
            </a:r>
            <a:r>
              <a:rPr lang="en-US" sz="2400" dirty="0">
                <a:latin typeface="Calibri" panose="020F0502020204030204" pitchFamily="34" charset="0"/>
                <a:ea typeface="Calibri" panose="020F0502020204030204" pitchFamily="34" charset="0"/>
                <a:cs typeface="Calibri" panose="020F0502020204030204" pitchFamily="34" charset="0"/>
              </a:rPr>
              <a:t>in </a:t>
            </a:r>
            <a:r>
              <a:rPr lang="en-US" sz="2400" dirty="0">
                <a:effectLst/>
                <a:latin typeface="Calibri" panose="020F0502020204030204" pitchFamily="34" charset="0"/>
                <a:ea typeface="Calibri" panose="020F0502020204030204" pitchFamily="34" charset="0"/>
                <a:cs typeface="Calibri" panose="020F0502020204030204" pitchFamily="34" charset="0"/>
              </a:rPr>
              <a:t>June</a:t>
            </a:r>
          </a:p>
          <a:p>
            <a:pPr marL="449263" indent="-220663"/>
            <a:r>
              <a:rPr lang="en-US" sz="2400" b="1" dirty="0">
                <a:effectLst/>
                <a:latin typeface="Calibri" panose="020F0502020204030204" pitchFamily="34" charset="0"/>
                <a:ea typeface="Calibri" panose="020F0502020204030204" pitchFamily="34" charset="0"/>
                <a:cs typeface="Calibri" panose="020F0502020204030204" pitchFamily="34" charset="0"/>
              </a:rPr>
              <a:t>Rwanda</a:t>
            </a:r>
            <a:r>
              <a:rPr lang="en-US" sz="2400" b="1" dirty="0">
                <a:latin typeface="Calibri" panose="020F0502020204030204" pitchFamily="34" charset="0"/>
                <a:ea typeface="Calibri" panose="020F0502020204030204" pitchFamily="34" charset="0"/>
                <a:cs typeface="Calibri" panose="020F0502020204030204" pitchFamily="34" charset="0"/>
              </a:rPr>
              <a:t>:</a:t>
            </a:r>
            <a:r>
              <a:rPr lang="en-US" sz="2400" dirty="0">
                <a:effectLst/>
                <a:latin typeface="Calibri" panose="020F0502020204030204" pitchFamily="34" charset="0"/>
                <a:ea typeface="Calibri" panose="020F0502020204030204" pitchFamily="34" charset="0"/>
                <a:cs typeface="Calibri" panose="020F0502020204030204" pitchFamily="34" charset="0"/>
              </a:rPr>
              <a:t> t</a:t>
            </a:r>
            <a:r>
              <a:rPr lang="en-US" sz="2400" dirty="0">
                <a:latin typeface="Calibri" panose="020F0502020204030204" pitchFamily="34" charset="0"/>
                <a:cs typeface="Calibri" panose="020F0502020204030204" pitchFamily="34" charset="0"/>
              </a:rPr>
              <a:t>rends follow COVID-19 measures after r</a:t>
            </a:r>
            <a:r>
              <a:rPr lang="en-US" sz="2400" dirty="0"/>
              <a:t>educed times in 2019</a:t>
            </a:r>
          </a:p>
          <a:p>
            <a:pPr marL="906463" lvl="1" indent="-220663"/>
            <a:r>
              <a:rPr lang="en-US" sz="2000" dirty="0"/>
              <a:t>Road improvements, one-stop border points, and single customs territory</a:t>
            </a:r>
          </a:p>
        </p:txBody>
      </p:sp>
      <p:graphicFrame>
        <p:nvGraphicFramePr>
          <p:cNvPr id="4" name="Content Placeholder 4">
            <a:extLst>
              <a:ext uri="{FF2B5EF4-FFF2-40B4-BE49-F238E27FC236}">
                <a16:creationId xmlns:a16="http://schemas.microsoft.com/office/drawing/2014/main" id="{A8973798-B5AE-4D48-8D94-6B3DE2A91F83}"/>
              </a:ext>
            </a:extLst>
          </p:cNvPr>
          <p:cNvGraphicFramePr>
            <a:graphicFrameLocks/>
          </p:cNvGraphicFramePr>
          <p:nvPr>
            <p:extLst>
              <p:ext uri="{D42A27DB-BD31-4B8C-83A1-F6EECF244321}">
                <p14:modId xmlns:p14="http://schemas.microsoft.com/office/powerpoint/2010/main" val="1074707285"/>
              </p:ext>
            </p:extLst>
          </p:nvPr>
        </p:nvGraphicFramePr>
        <p:xfrm>
          <a:off x="758757" y="3073942"/>
          <a:ext cx="10646040" cy="29661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839B868-6D42-49C7-BA05-5F5A647A95A5}"/>
              </a:ext>
            </a:extLst>
          </p:cNvPr>
          <p:cNvSpPr txBox="1"/>
          <p:nvPr/>
        </p:nvSpPr>
        <p:spPr>
          <a:xfrm>
            <a:off x="4795517" y="6051666"/>
            <a:ext cx="6945283" cy="324384"/>
          </a:xfrm>
          <a:prstGeom prst="rect">
            <a:avLst/>
          </a:prstGeom>
          <a:noFill/>
        </p:spPr>
        <p:txBody>
          <a:bodyPr wrap="square">
            <a:spAutoFit/>
          </a:bodyPr>
          <a:lstStyle/>
          <a:p>
            <a:pPr algn="r">
              <a:lnSpc>
                <a:spcPct val="115000"/>
              </a:lnSpc>
              <a:spcAft>
                <a:spcPts val="1000"/>
              </a:spcAft>
            </a:pPr>
            <a:r>
              <a:rPr lang="en-US" sz="1400" i="1" dirty="0">
                <a:effectLst/>
                <a:latin typeface="Calibri" panose="020F0502020204030204" pitchFamily="34" charset="0"/>
                <a:ea typeface="Calibri" panose="020F0502020204030204" pitchFamily="34" charset="0"/>
              </a:rPr>
              <a:t>Source: Authors’ calculation based on Northern Corridor Observatory Dashboard</a:t>
            </a:r>
            <a:endParaRPr lang="en-CA" sz="2000" i="1" dirty="0">
              <a:effectLst/>
              <a:latin typeface="Times New Roman" panose="02020603050405020304" pitchFamily="18" charset="0"/>
              <a:ea typeface="Calibri" panose="020F0502020204030204" pitchFamily="34" charset="0"/>
            </a:endParaRPr>
          </a:p>
        </p:txBody>
      </p:sp>
      <p:sp>
        <p:nvSpPr>
          <p:cNvPr id="10" name="Rectângulo arredondado 8">
            <a:extLst>
              <a:ext uri="{FF2B5EF4-FFF2-40B4-BE49-F238E27FC236}">
                <a16:creationId xmlns:a16="http://schemas.microsoft.com/office/drawing/2014/main" id="{6427FC06-4E0C-4B60-B570-80E0CF0207E3}"/>
              </a:ext>
            </a:extLst>
          </p:cNvPr>
          <p:cNvSpPr/>
          <p:nvPr/>
        </p:nvSpPr>
        <p:spPr>
          <a:xfrm>
            <a:off x="-159652" y="233896"/>
            <a:ext cx="12351652"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GB" sz="3200" b="1" dirty="0">
                <a:latin typeface="Century Gothic" panose="020B0502020202020204" pitchFamily="34" charset="0"/>
              </a:rPr>
              <a:t>Impact on Transport – Transit Case Study: Northern Corridor</a:t>
            </a:r>
          </a:p>
        </p:txBody>
      </p:sp>
    </p:spTree>
    <p:extLst>
      <p:ext uri="{BB962C8B-B14F-4D97-AF65-F5344CB8AC3E}">
        <p14:creationId xmlns:p14="http://schemas.microsoft.com/office/powerpoint/2010/main" val="55140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C609FC9-04E8-4C0D-915A-D83B5691F39D}"/>
              </a:ext>
            </a:extLst>
          </p:cNvPr>
          <p:cNvSpPr>
            <a:spLocks noGrp="1"/>
          </p:cNvSpPr>
          <p:nvPr>
            <p:ph idx="1"/>
          </p:nvPr>
        </p:nvSpPr>
        <p:spPr>
          <a:xfrm>
            <a:off x="451200" y="1361872"/>
            <a:ext cx="5452780" cy="4831716"/>
          </a:xfrm>
        </p:spPr>
        <p:txBody>
          <a:bodyPr>
            <a:normAutofit/>
          </a:bodyPr>
          <a:lstStyle/>
          <a:p>
            <a:pPr indent="0">
              <a:lnSpc>
                <a:spcPct val="90000"/>
              </a:lnSpc>
              <a:spcAft>
                <a:spcPts val="600"/>
              </a:spcAft>
              <a:buNone/>
            </a:pPr>
            <a:r>
              <a:rPr lang="en-US" sz="3200" b="1" dirty="0"/>
              <a:t>Border Crossing Points: </a:t>
            </a:r>
            <a:r>
              <a:rPr lang="en-US" sz="3200" dirty="0"/>
              <a:t>Major delays due to health checks, customs operations</a:t>
            </a:r>
          </a:p>
          <a:p>
            <a:pPr marL="449263" indent="-220663">
              <a:spcAft>
                <a:spcPts val="600"/>
              </a:spcAft>
            </a:pPr>
            <a:r>
              <a:rPr lang="en-US" dirty="0"/>
              <a:t>National measures at entry points at designated weighbridges</a:t>
            </a:r>
          </a:p>
          <a:p>
            <a:pPr marL="449263" indent="-220663">
              <a:spcAft>
                <a:spcPts val="600"/>
              </a:spcAft>
            </a:pPr>
            <a:r>
              <a:rPr lang="en-US" dirty="0"/>
              <a:t>Digital surveillance tracker for drivers adopted by EAC </a:t>
            </a:r>
          </a:p>
          <a:p>
            <a:pPr marL="449263" indent="-220663">
              <a:spcAft>
                <a:spcPts val="600"/>
              </a:spcAft>
            </a:pPr>
            <a:r>
              <a:rPr lang="en-US" dirty="0"/>
              <a:t>Public-private partnership – National Logistics Platform</a:t>
            </a:r>
          </a:p>
          <a:p>
            <a:pPr>
              <a:spcAft>
                <a:spcPts val="600"/>
              </a:spcAft>
            </a:pPr>
            <a:endParaRPr lang="en-US" sz="3200" dirty="0"/>
          </a:p>
        </p:txBody>
      </p:sp>
      <p:sp>
        <p:nvSpPr>
          <p:cNvPr id="2" name="Rectângulo arredondado 8">
            <a:extLst>
              <a:ext uri="{FF2B5EF4-FFF2-40B4-BE49-F238E27FC236}">
                <a16:creationId xmlns:a16="http://schemas.microsoft.com/office/drawing/2014/main" id="{1EB37672-FADE-40D9-A311-E217597646B3}"/>
              </a:ext>
            </a:extLst>
          </p:cNvPr>
          <p:cNvSpPr/>
          <p:nvPr/>
        </p:nvSpPr>
        <p:spPr>
          <a:xfrm>
            <a:off x="-159652" y="233896"/>
            <a:ext cx="12351652"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GB" sz="3200" b="1" dirty="0">
                <a:latin typeface="Century Gothic" panose="020B0502020202020204" pitchFamily="34" charset="0"/>
              </a:rPr>
              <a:t>Impact on Transport – Transit Case Study: Northern Corridor</a:t>
            </a:r>
          </a:p>
        </p:txBody>
      </p:sp>
      <p:pic>
        <p:nvPicPr>
          <p:cNvPr id="2050" name="Picture 2">
            <a:extLst>
              <a:ext uri="{FF2B5EF4-FFF2-40B4-BE49-F238E27FC236}">
                <a16:creationId xmlns:a16="http://schemas.microsoft.com/office/drawing/2014/main" id="{15F265FD-C650-4F42-BF37-E983D1497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499" y="1848979"/>
            <a:ext cx="5055143" cy="33635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87B9A51-82C3-4AF2-AEDA-250147372B69}"/>
              </a:ext>
            </a:extLst>
          </p:cNvPr>
          <p:cNvSpPr txBox="1"/>
          <p:nvPr/>
        </p:nvSpPr>
        <p:spPr>
          <a:xfrm>
            <a:off x="6762586" y="5295617"/>
            <a:ext cx="4512056" cy="641971"/>
          </a:xfrm>
          <a:prstGeom prst="rect">
            <a:avLst/>
          </a:prstGeom>
          <a:noFill/>
        </p:spPr>
        <p:txBody>
          <a:bodyPr wrap="square">
            <a:spAutoFit/>
          </a:bodyPr>
          <a:lstStyle/>
          <a:p>
            <a:pPr algn="r">
              <a:lnSpc>
                <a:spcPct val="115000"/>
              </a:lnSpc>
              <a:spcAft>
                <a:spcPts val="1000"/>
              </a:spcAft>
            </a:pPr>
            <a:r>
              <a:rPr lang="en-GB" sz="1600" i="1" dirty="0">
                <a:solidFill>
                  <a:srgbClr val="000000"/>
                </a:solidFill>
                <a:effectLst/>
              </a:rPr>
              <a:t>Truck drivers stuck along Bungoma-</a:t>
            </a:r>
            <a:r>
              <a:rPr lang="en-GB" sz="1600" i="1" dirty="0" err="1">
                <a:solidFill>
                  <a:srgbClr val="000000"/>
                </a:solidFill>
                <a:effectLst/>
              </a:rPr>
              <a:t>Malaba</a:t>
            </a:r>
            <a:r>
              <a:rPr lang="en-GB" sz="1600" i="1" dirty="0">
                <a:solidFill>
                  <a:srgbClr val="000000"/>
                </a:solidFill>
                <a:effectLst/>
              </a:rPr>
              <a:t> highway</a:t>
            </a:r>
            <a:br>
              <a:rPr lang="en-US" sz="1600" i="1" dirty="0">
                <a:effectLst/>
                <a:ea typeface="Calibri" panose="020F0502020204030204" pitchFamily="34" charset="0"/>
              </a:rPr>
            </a:br>
            <a:r>
              <a:rPr lang="en-US" sz="1600" i="1" dirty="0">
                <a:effectLst/>
                <a:ea typeface="Calibri" panose="020F0502020204030204" pitchFamily="34" charset="0"/>
              </a:rPr>
              <a:t>Source: </a:t>
            </a:r>
            <a:r>
              <a:rPr lang="en-US" sz="1600" i="1" dirty="0">
                <a:ea typeface="Calibri" panose="020F0502020204030204" pitchFamily="34" charset="0"/>
              </a:rPr>
              <a:t>AFP</a:t>
            </a:r>
            <a:endParaRPr lang="en-CA" sz="2400" i="1" dirty="0">
              <a:effectLst/>
              <a:ea typeface="Calibri" panose="020F0502020204030204" pitchFamily="34" charset="0"/>
            </a:endParaRPr>
          </a:p>
        </p:txBody>
      </p:sp>
    </p:spTree>
    <p:extLst>
      <p:ext uri="{BB962C8B-B14F-4D97-AF65-F5344CB8AC3E}">
        <p14:creationId xmlns:p14="http://schemas.microsoft.com/office/powerpoint/2010/main" val="1521107038"/>
      </p:ext>
    </p:extLst>
  </p:cSld>
  <p:clrMapOvr>
    <a:masterClrMapping/>
  </p:clrMapOvr>
</p:sld>
</file>

<file path=ppt/theme/theme1.xml><?xml version="1.0" encoding="utf-8"?>
<a:theme xmlns:a="http://schemas.openxmlformats.org/drawingml/2006/main" name="ATPC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PC Theme" id="{3C6BD903-4B7A-402C-BD0C-6D49C010DBFD}" vid="{BA4E3DD0-8A1F-4921-83C6-D2C49F5DEC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ATPC Theme</Template>
  <TotalTime>2652</TotalTime>
  <Words>3072</Words>
  <Application>Microsoft Office PowerPoint</Application>
  <PresentationFormat>Widescreen</PresentationFormat>
  <Paragraphs>275</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Century Gothic</vt:lpstr>
      <vt:lpstr>Lucida Sans</vt:lpstr>
      <vt:lpstr>Times New Roman</vt:lpstr>
      <vt:lpstr>Wingdings</vt:lpstr>
      <vt:lpstr>ATPC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Hasham</dc:creator>
  <cp:lastModifiedBy>Nadia Hasham</cp:lastModifiedBy>
  <cp:revision>147</cp:revision>
  <dcterms:created xsi:type="dcterms:W3CDTF">2020-09-07T23:04:56Z</dcterms:created>
  <dcterms:modified xsi:type="dcterms:W3CDTF">2020-09-10T05:07:09Z</dcterms:modified>
</cp:coreProperties>
</file>