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277" r:id="rId5"/>
    <p:sldId id="445" r:id="rId6"/>
    <p:sldId id="343" r:id="rId7"/>
    <p:sldId id="279" r:id="rId8"/>
    <p:sldId id="446" r:id="rId9"/>
    <p:sldId id="447" r:id="rId10"/>
    <p:sldId id="310" r:id="rId11"/>
    <p:sldId id="309" r:id="rId12"/>
    <p:sldId id="308" r:id="rId13"/>
    <p:sldId id="448" r:id="rId14"/>
    <p:sldId id="258" r:id="rId15"/>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Marc Kilolo" initials="JK" lastIdx="1" clrIdx="0">
    <p:extLst>
      <p:ext uri="{19B8F6BF-5375-455C-9EA6-DF929625EA0E}">
        <p15:presenceInfo xmlns:p15="http://schemas.microsoft.com/office/powerpoint/2012/main" userId="S::jean-marc.kilolo@un.org::02785b45-b8ee-4edf-87df-91218a95d7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1" autoAdjust="0"/>
    <p:restoredTop sz="93792" autoAdjust="0"/>
  </p:normalViewPr>
  <p:slideViewPr>
    <p:cSldViewPr snapToGrid="0" snapToObjects="1">
      <p:cViewPr varScale="1">
        <p:scale>
          <a:sx n="62" d="100"/>
          <a:sy n="62" d="100"/>
        </p:scale>
        <p:origin x="832"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30" d="100"/>
          <a:sy n="130" d="100"/>
        </p:scale>
        <p:origin x="345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2742C-083B-4AD0-80C9-7FBC2EE56FB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956312E-08A8-4E00-AB24-D2CADBBD75FF}">
      <dgm:prSet phldrT="[Text]" custT="1"/>
      <dgm:spPr/>
      <dgm:t>
        <a:bodyPr/>
        <a:lstStyle/>
        <a:p>
          <a:r>
            <a:rPr lang="en-US" sz="1200" dirty="0"/>
            <a:t>Top 3 export destinations</a:t>
          </a:r>
        </a:p>
      </dgm:t>
    </dgm:pt>
    <dgm:pt modelId="{AF2A4F6A-68DB-44EB-B952-1BF01B8FCC6D}" type="parTrans" cxnId="{68E34737-8A60-49FD-A1AA-D48588C8DC80}">
      <dgm:prSet/>
      <dgm:spPr/>
      <dgm:t>
        <a:bodyPr/>
        <a:lstStyle/>
        <a:p>
          <a:endParaRPr lang="en-US"/>
        </a:p>
      </dgm:t>
    </dgm:pt>
    <dgm:pt modelId="{B2DFDD26-2371-47C2-A99B-5BD7EF13248C}" type="sibTrans" cxnId="{68E34737-8A60-49FD-A1AA-D48588C8DC80}">
      <dgm:prSet/>
      <dgm:spPr/>
      <dgm:t>
        <a:bodyPr/>
        <a:lstStyle/>
        <a:p>
          <a:endParaRPr lang="en-US"/>
        </a:p>
      </dgm:t>
    </dgm:pt>
    <dgm:pt modelId="{2DC2CECA-D326-4F73-BB9C-7AA560FFC328}">
      <dgm:prSet phldrT="[Text]" custT="1"/>
      <dgm:spPr/>
      <dgm:t>
        <a:bodyPr/>
        <a:lstStyle/>
        <a:p>
          <a:r>
            <a:rPr lang="en-US" sz="1200" dirty="0"/>
            <a:t>51.01%</a:t>
          </a:r>
        </a:p>
        <a:p>
          <a:r>
            <a:rPr lang="en-US" sz="1200" dirty="0"/>
            <a:t>China</a:t>
          </a:r>
        </a:p>
      </dgm:t>
    </dgm:pt>
    <dgm:pt modelId="{FBD8F54E-108A-4451-BC13-99B6F66AC841}" type="parTrans" cxnId="{A6A90FB3-B20C-40A3-A81C-CDBD58C313D9}">
      <dgm:prSet/>
      <dgm:spPr/>
      <dgm:t>
        <a:bodyPr/>
        <a:lstStyle/>
        <a:p>
          <a:endParaRPr lang="en-US"/>
        </a:p>
      </dgm:t>
    </dgm:pt>
    <dgm:pt modelId="{3E22ED86-5BC1-4586-BFD2-F095F94B7A97}" type="sibTrans" cxnId="{A6A90FB3-B20C-40A3-A81C-CDBD58C313D9}">
      <dgm:prSet/>
      <dgm:spPr/>
      <dgm:t>
        <a:bodyPr/>
        <a:lstStyle/>
        <a:p>
          <a:endParaRPr lang="en-US"/>
        </a:p>
      </dgm:t>
    </dgm:pt>
    <dgm:pt modelId="{42605239-8F25-4646-AAA4-2270F4342C2B}">
      <dgm:prSet phldrT="[Text]" custT="1"/>
      <dgm:spPr/>
      <dgm:t>
        <a:bodyPr/>
        <a:lstStyle/>
        <a:p>
          <a:r>
            <a:rPr lang="en-US" sz="1200" dirty="0"/>
            <a:t>12.51%</a:t>
          </a:r>
        </a:p>
        <a:p>
          <a:r>
            <a:rPr lang="en-US" sz="1200" dirty="0"/>
            <a:t>Zambia</a:t>
          </a:r>
        </a:p>
      </dgm:t>
    </dgm:pt>
    <dgm:pt modelId="{D6F5AA47-4602-4469-A9AE-777C9113A29A}" type="parTrans" cxnId="{7DDEC881-6C3F-4556-9258-73677196757A}">
      <dgm:prSet/>
      <dgm:spPr/>
      <dgm:t>
        <a:bodyPr/>
        <a:lstStyle/>
        <a:p>
          <a:endParaRPr lang="en-US"/>
        </a:p>
      </dgm:t>
    </dgm:pt>
    <dgm:pt modelId="{43C0C8D0-7CBB-46B9-BB9B-46C05F7ACF44}" type="sibTrans" cxnId="{7DDEC881-6C3F-4556-9258-73677196757A}">
      <dgm:prSet/>
      <dgm:spPr/>
      <dgm:t>
        <a:bodyPr/>
        <a:lstStyle/>
        <a:p>
          <a:endParaRPr lang="en-US"/>
        </a:p>
      </dgm:t>
    </dgm:pt>
    <dgm:pt modelId="{FCB2FDD9-E791-4F73-9BB4-169D8646E999}">
      <dgm:prSet phldrT="[Text]" custT="1"/>
      <dgm:spPr/>
      <dgm:t>
        <a:bodyPr/>
        <a:lstStyle/>
        <a:p>
          <a:r>
            <a:rPr lang="en-US" sz="1200" dirty="0"/>
            <a:t>7.63%</a:t>
          </a:r>
        </a:p>
        <a:p>
          <a:r>
            <a:rPr lang="en-US" sz="1200" dirty="0"/>
            <a:t>UAE</a:t>
          </a:r>
        </a:p>
      </dgm:t>
    </dgm:pt>
    <dgm:pt modelId="{3ECC1AA3-D618-4DF2-BE09-5B93B28D2A21}" type="parTrans" cxnId="{49E16615-8A1B-4792-8AF0-93CCFB22790C}">
      <dgm:prSet/>
      <dgm:spPr/>
      <dgm:t>
        <a:bodyPr/>
        <a:lstStyle/>
        <a:p>
          <a:endParaRPr lang="en-US"/>
        </a:p>
      </dgm:t>
    </dgm:pt>
    <dgm:pt modelId="{9D7F8AF0-1C9A-4A0C-AA29-3ACF0A212EC4}" type="sibTrans" cxnId="{49E16615-8A1B-4792-8AF0-93CCFB22790C}">
      <dgm:prSet/>
      <dgm:spPr/>
      <dgm:t>
        <a:bodyPr/>
        <a:lstStyle/>
        <a:p>
          <a:endParaRPr lang="en-US"/>
        </a:p>
      </dgm:t>
    </dgm:pt>
    <dgm:pt modelId="{05F41858-8694-416F-87D4-498F990973A5}" type="pres">
      <dgm:prSet presAssocID="{3372742C-083B-4AD0-80C9-7FBC2EE56FB2}" presName="composite" presStyleCnt="0">
        <dgm:presLayoutVars>
          <dgm:chMax val="1"/>
          <dgm:dir/>
          <dgm:resizeHandles val="exact"/>
        </dgm:presLayoutVars>
      </dgm:prSet>
      <dgm:spPr/>
    </dgm:pt>
    <dgm:pt modelId="{7D053A0F-1BE6-48B1-A075-A5DFDAF80A2D}" type="pres">
      <dgm:prSet presAssocID="{A956312E-08A8-4E00-AB24-D2CADBBD75FF}" presName="roof" presStyleLbl="dkBgShp" presStyleIdx="0" presStyleCnt="2" custLinFactX="52861" custLinFactY="-100000" custLinFactNeighborX="100000" custLinFactNeighborY="-156608"/>
      <dgm:spPr/>
    </dgm:pt>
    <dgm:pt modelId="{62759DFB-FA0B-4532-9C45-24538B533762}" type="pres">
      <dgm:prSet presAssocID="{A956312E-08A8-4E00-AB24-D2CADBBD75FF}" presName="pillars" presStyleCnt="0"/>
      <dgm:spPr/>
    </dgm:pt>
    <dgm:pt modelId="{F1DDB84F-8B98-4CA7-87D1-2BF07C9D6B90}" type="pres">
      <dgm:prSet presAssocID="{A956312E-08A8-4E00-AB24-D2CADBBD75FF}" presName="pillar1" presStyleLbl="node1" presStyleIdx="0" presStyleCnt="3">
        <dgm:presLayoutVars>
          <dgm:bulletEnabled val="1"/>
        </dgm:presLayoutVars>
      </dgm:prSet>
      <dgm:spPr/>
    </dgm:pt>
    <dgm:pt modelId="{BB10AA1F-8A78-44B9-A596-374328747564}" type="pres">
      <dgm:prSet presAssocID="{42605239-8F25-4646-AAA4-2270F4342C2B}" presName="pillarX" presStyleLbl="node1" presStyleIdx="1" presStyleCnt="3">
        <dgm:presLayoutVars>
          <dgm:bulletEnabled val="1"/>
        </dgm:presLayoutVars>
      </dgm:prSet>
      <dgm:spPr/>
    </dgm:pt>
    <dgm:pt modelId="{B56A5F5B-2E3B-42C5-A4D0-0C497E61D0DA}" type="pres">
      <dgm:prSet presAssocID="{FCB2FDD9-E791-4F73-9BB4-169D8646E999}" presName="pillarX" presStyleLbl="node1" presStyleIdx="2" presStyleCnt="3">
        <dgm:presLayoutVars>
          <dgm:bulletEnabled val="1"/>
        </dgm:presLayoutVars>
      </dgm:prSet>
      <dgm:spPr/>
    </dgm:pt>
    <dgm:pt modelId="{FDE1B4D0-1D57-4677-A549-06DCA4FC60E7}" type="pres">
      <dgm:prSet presAssocID="{A956312E-08A8-4E00-AB24-D2CADBBD75FF}" presName="base" presStyleLbl="dkBgShp" presStyleIdx="1" presStyleCnt="2"/>
      <dgm:spPr/>
    </dgm:pt>
  </dgm:ptLst>
  <dgm:cxnLst>
    <dgm:cxn modelId="{49E16615-8A1B-4792-8AF0-93CCFB22790C}" srcId="{A956312E-08A8-4E00-AB24-D2CADBBD75FF}" destId="{FCB2FDD9-E791-4F73-9BB4-169D8646E999}" srcOrd="2" destOrd="0" parTransId="{3ECC1AA3-D618-4DF2-BE09-5B93B28D2A21}" sibTransId="{9D7F8AF0-1C9A-4A0C-AA29-3ACF0A212EC4}"/>
    <dgm:cxn modelId="{E168E027-35E6-49FE-9322-5863C9B04A07}" type="presOf" srcId="{42605239-8F25-4646-AAA4-2270F4342C2B}" destId="{BB10AA1F-8A78-44B9-A596-374328747564}" srcOrd="0" destOrd="0" presId="urn:microsoft.com/office/officeart/2005/8/layout/hList3"/>
    <dgm:cxn modelId="{11514A2F-FB1A-4835-91B2-F0B1EABA1526}" type="presOf" srcId="{2DC2CECA-D326-4F73-BB9C-7AA560FFC328}" destId="{F1DDB84F-8B98-4CA7-87D1-2BF07C9D6B90}" srcOrd="0" destOrd="0" presId="urn:microsoft.com/office/officeart/2005/8/layout/hList3"/>
    <dgm:cxn modelId="{F74C8930-92D3-4337-B035-FFEC1200130E}" type="presOf" srcId="{FCB2FDD9-E791-4F73-9BB4-169D8646E999}" destId="{B56A5F5B-2E3B-42C5-A4D0-0C497E61D0DA}" srcOrd="0" destOrd="0" presId="urn:microsoft.com/office/officeart/2005/8/layout/hList3"/>
    <dgm:cxn modelId="{68E34737-8A60-49FD-A1AA-D48588C8DC80}" srcId="{3372742C-083B-4AD0-80C9-7FBC2EE56FB2}" destId="{A956312E-08A8-4E00-AB24-D2CADBBD75FF}" srcOrd="0" destOrd="0" parTransId="{AF2A4F6A-68DB-44EB-B952-1BF01B8FCC6D}" sibTransId="{B2DFDD26-2371-47C2-A99B-5BD7EF13248C}"/>
    <dgm:cxn modelId="{1172AC7E-72FF-433C-9808-670C5F3EE65D}" type="presOf" srcId="{3372742C-083B-4AD0-80C9-7FBC2EE56FB2}" destId="{05F41858-8694-416F-87D4-498F990973A5}" srcOrd="0" destOrd="0" presId="urn:microsoft.com/office/officeart/2005/8/layout/hList3"/>
    <dgm:cxn modelId="{7DDEC881-6C3F-4556-9258-73677196757A}" srcId="{A956312E-08A8-4E00-AB24-D2CADBBD75FF}" destId="{42605239-8F25-4646-AAA4-2270F4342C2B}" srcOrd="1" destOrd="0" parTransId="{D6F5AA47-4602-4469-A9AE-777C9113A29A}" sibTransId="{43C0C8D0-7CBB-46B9-BB9B-46C05F7ACF44}"/>
    <dgm:cxn modelId="{72CE63AD-CF58-4CA4-AF28-5B13513BA3F8}" type="presOf" srcId="{A956312E-08A8-4E00-AB24-D2CADBBD75FF}" destId="{7D053A0F-1BE6-48B1-A075-A5DFDAF80A2D}" srcOrd="0" destOrd="0" presId="urn:microsoft.com/office/officeart/2005/8/layout/hList3"/>
    <dgm:cxn modelId="{A6A90FB3-B20C-40A3-A81C-CDBD58C313D9}" srcId="{A956312E-08A8-4E00-AB24-D2CADBBD75FF}" destId="{2DC2CECA-D326-4F73-BB9C-7AA560FFC328}" srcOrd="0" destOrd="0" parTransId="{FBD8F54E-108A-4451-BC13-99B6F66AC841}" sibTransId="{3E22ED86-5BC1-4586-BFD2-F095F94B7A97}"/>
    <dgm:cxn modelId="{9D52A44C-561C-482A-9109-BA2CE3F2A4AA}" type="presParOf" srcId="{05F41858-8694-416F-87D4-498F990973A5}" destId="{7D053A0F-1BE6-48B1-A075-A5DFDAF80A2D}" srcOrd="0" destOrd="0" presId="urn:microsoft.com/office/officeart/2005/8/layout/hList3"/>
    <dgm:cxn modelId="{41ACD883-D611-48D3-B8D0-14360A2B94BB}" type="presParOf" srcId="{05F41858-8694-416F-87D4-498F990973A5}" destId="{62759DFB-FA0B-4532-9C45-24538B533762}" srcOrd="1" destOrd="0" presId="urn:microsoft.com/office/officeart/2005/8/layout/hList3"/>
    <dgm:cxn modelId="{23E26D18-7830-469E-A057-F9D9B55B48E6}" type="presParOf" srcId="{62759DFB-FA0B-4532-9C45-24538B533762}" destId="{F1DDB84F-8B98-4CA7-87D1-2BF07C9D6B90}" srcOrd="0" destOrd="0" presId="urn:microsoft.com/office/officeart/2005/8/layout/hList3"/>
    <dgm:cxn modelId="{EF70A667-7D16-44AD-A138-088C9C040A99}" type="presParOf" srcId="{62759DFB-FA0B-4532-9C45-24538B533762}" destId="{BB10AA1F-8A78-44B9-A596-374328747564}" srcOrd="1" destOrd="0" presId="urn:microsoft.com/office/officeart/2005/8/layout/hList3"/>
    <dgm:cxn modelId="{04F55AB8-3809-401A-A15A-D36CF0BD30A4}" type="presParOf" srcId="{62759DFB-FA0B-4532-9C45-24538B533762}" destId="{B56A5F5B-2E3B-42C5-A4D0-0C497E61D0DA}" srcOrd="2" destOrd="0" presId="urn:microsoft.com/office/officeart/2005/8/layout/hList3"/>
    <dgm:cxn modelId="{798C643A-7278-4018-A532-33322511E928}" type="presParOf" srcId="{05F41858-8694-416F-87D4-498F990973A5}" destId="{FDE1B4D0-1D57-4677-A549-06DCA4FC60E7}"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993EDC-7158-4480-A981-0C18CF49C435}" type="doc">
      <dgm:prSet loTypeId="urn:microsoft.com/office/officeart/2005/8/layout/process1" loCatId="process" qsTypeId="urn:microsoft.com/office/officeart/2005/8/quickstyle/simple1" qsCatId="simple" csTypeId="urn:microsoft.com/office/officeart/2005/8/colors/accent1_2" csCatId="accent1" phldr="1"/>
      <dgm:spPr/>
    </dgm:pt>
    <dgm:pt modelId="{6B8F79A3-6693-4B6A-9E0B-2C5B4EE485E0}">
      <dgm:prSet phldrT="[Text]"/>
      <dgm:spPr/>
      <dgm:t>
        <a:bodyPr/>
        <a:lstStyle/>
        <a:p>
          <a:r>
            <a:rPr lang="en-US" dirty="0"/>
            <a:t>$11b</a:t>
          </a:r>
        </a:p>
      </dgm:t>
    </dgm:pt>
    <dgm:pt modelId="{DF3D1608-1EB2-42E7-BA5E-B30C49C7A1A8}" type="parTrans" cxnId="{46CCBB03-49EE-4BB3-8553-033C9ECF1046}">
      <dgm:prSet/>
      <dgm:spPr/>
      <dgm:t>
        <a:bodyPr/>
        <a:lstStyle/>
        <a:p>
          <a:endParaRPr lang="en-US"/>
        </a:p>
      </dgm:t>
    </dgm:pt>
    <dgm:pt modelId="{519C041F-DEDC-4926-BAAC-AFC0572E5038}" type="sibTrans" cxnId="{46CCBB03-49EE-4BB3-8553-033C9ECF1046}">
      <dgm:prSet/>
      <dgm:spPr/>
      <dgm:t>
        <a:bodyPr/>
        <a:lstStyle/>
        <a:p>
          <a:endParaRPr lang="en-US"/>
        </a:p>
      </dgm:t>
    </dgm:pt>
    <dgm:pt modelId="{5C597CB0-2CFD-457F-B5E0-0192D640321D}">
      <dgm:prSet phldrT="[Text]"/>
      <dgm:spPr/>
      <dgm:t>
        <a:bodyPr/>
        <a:lstStyle/>
        <a:p>
          <a:r>
            <a:rPr lang="en-US" dirty="0"/>
            <a:t>$44b</a:t>
          </a:r>
        </a:p>
      </dgm:t>
    </dgm:pt>
    <dgm:pt modelId="{18F73C95-654F-40EF-84CF-2EAC24AEF3B1}" type="parTrans" cxnId="{D4E0986E-1783-40E7-8807-09854C3E5267}">
      <dgm:prSet/>
      <dgm:spPr/>
      <dgm:t>
        <a:bodyPr/>
        <a:lstStyle/>
        <a:p>
          <a:endParaRPr lang="en-US"/>
        </a:p>
      </dgm:t>
    </dgm:pt>
    <dgm:pt modelId="{443B0F0B-A5BD-4350-9E59-69A4B3DDC5C9}" type="sibTrans" cxnId="{D4E0986E-1783-40E7-8807-09854C3E5267}">
      <dgm:prSet/>
      <dgm:spPr/>
      <dgm:t>
        <a:bodyPr/>
        <a:lstStyle/>
        <a:p>
          <a:endParaRPr lang="en-US"/>
        </a:p>
      </dgm:t>
    </dgm:pt>
    <dgm:pt modelId="{BD0B3078-C9A1-4485-8D7B-3AED435EEAF1}">
      <dgm:prSet phldrT="[Text]"/>
      <dgm:spPr/>
      <dgm:t>
        <a:bodyPr/>
        <a:lstStyle/>
        <a:p>
          <a:r>
            <a:rPr lang="en-US" dirty="0"/>
            <a:t>$271b</a:t>
          </a:r>
        </a:p>
      </dgm:t>
    </dgm:pt>
    <dgm:pt modelId="{F49B6655-E116-4121-B916-F59398933777}" type="parTrans" cxnId="{FC0026BD-923A-44AA-A78C-2F2813CCCC17}">
      <dgm:prSet/>
      <dgm:spPr/>
      <dgm:t>
        <a:bodyPr/>
        <a:lstStyle/>
        <a:p>
          <a:endParaRPr lang="en-US"/>
        </a:p>
      </dgm:t>
    </dgm:pt>
    <dgm:pt modelId="{A238402C-921C-4FC8-82BF-9DF014FE016D}" type="sibTrans" cxnId="{FC0026BD-923A-44AA-A78C-2F2813CCCC17}">
      <dgm:prSet/>
      <dgm:spPr/>
      <dgm:t>
        <a:bodyPr/>
        <a:lstStyle/>
        <a:p>
          <a:endParaRPr lang="en-US"/>
        </a:p>
      </dgm:t>
    </dgm:pt>
    <dgm:pt modelId="{F397F37C-814F-450B-88E1-25CCB2172EB5}">
      <dgm:prSet phldrT="[Text]"/>
      <dgm:spPr/>
      <dgm:t>
        <a:bodyPr/>
        <a:lstStyle/>
        <a:p>
          <a:r>
            <a:rPr lang="en-US" dirty="0"/>
            <a:t>$387b</a:t>
          </a:r>
        </a:p>
      </dgm:t>
    </dgm:pt>
    <dgm:pt modelId="{5F0FC008-ECED-4D24-AED8-BAE27F57CB55}" type="parTrans" cxnId="{7233DBD1-2112-43A2-BB2D-AEF977CE0B4D}">
      <dgm:prSet/>
      <dgm:spPr/>
      <dgm:t>
        <a:bodyPr/>
        <a:lstStyle/>
        <a:p>
          <a:endParaRPr lang="en-US"/>
        </a:p>
      </dgm:t>
    </dgm:pt>
    <dgm:pt modelId="{E6B21954-CAE7-4256-B443-089BC91C33C9}" type="sibTrans" cxnId="{7233DBD1-2112-43A2-BB2D-AEF977CE0B4D}">
      <dgm:prSet/>
      <dgm:spPr/>
      <dgm:t>
        <a:bodyPr/>
        <a:lstStyle/>
        <a:p>
          <a:endParaRPr lang="en-US"/>
        </a:p>
      </dgm:t>
    </dgm:pt>
    <dgm:pt modelId="{4799EE66-5DA9-4A0D-95F0-4CC05AD078D0}">
      <dgm:prSet phldrT="[Text]"/>
      <dgm:spPr/>
      <dgm:t>
        <a:bodyPr/>
        <a:lstStyle/>
        <a:p>
          <a:r>
            <a:rPr lang="en-US" dirty="0"/>
            <a:t>$1.18t</a:t>
          </a:r>
        </a:p>
      </dgm:t>
    </dgm:pt>
    <dgm:pt modelId="{BE455ECF-7545-498D-8272-38B80F8CBC51}" type="parTrans" cxnId="{85F5020A-63C7-4023-B2C0-B91C94B26E77}">
      <dgm:prSet/>
      <dgm:spPr/>
      <dgm:t>
        <a:bodyPr/>
        <a:lstStyle/>
        <a:p>
          <a:endParaRPr lang="en-US"/>
        </a:p>
      </dgm:t>
    </dgm:pt>
    <dgm:pt modelId="{C9731AC1-712A-46FF-916B-90BA944FD90F}" type="sibTrans" cxnId="{85F5020A-63C7-4023-B2C0-B91C94B26E77}">
      <dgm:prSet/>
      <dgm:spPr/>
      <dgm:t>
        <a:bodyPr/>
        <a:lstStyle/>
        <a:p>
          <a:endParaRPr lang="en-US"/>
        </a:p>
      </dgm:t>
    </dgm:pt>
    <dgm:pt modelId="{F26C4AC9-425E-4728-80E0-5B06B8FD88B5}">
      <dgm:prSet phldrT="[Text]"/>
      <dgm:spPr/>
      <dgm:t>
        <a:bodyPr/>
        <a:lstStyle/>
        <a:p>
          <a:r>
            <a:rPr lang="en-US" dirty="0"/>
            <a:t>$7t+</a:t>
          </a:r>
        </a:p>
      </dgm:t>
    </dgm:pt>
    <dgm:pt modelId="{36F111BB-EE43-4D41-85BF-D9B85A70B1ED}" type="parTrans" cxnId="{0B6E3ADF-B58B-441C-AE7E-1D9E40E43C87}">
      <dgm:prSet/>
      <dgm:spPr/>
      <dgm:t>
        <a:bodyPr/>
        <a:lstStyle/>
        <a:p>
          <a:endParaRPr lang="en-US"/>
        </a:p>
      </dgm:t>
    </dgm:pt>
    <dgm:pt modelId="{4B1A5A94-790C-4828-AB61-4A04B0B9E78B}" type="sibTrans" cxnId="{0B6E3ADF-B58B-441C-AE7E-1D9E40E43C87}">
      <dgm:prSet/>
      <dgm:spPr/>
      <dgm:t>
        <a:bodyPr/>
        <a:lstStyle/>
        <a:p>
          <a:endParaRPr lang="en-US"/>
        </a:p>
      </dgm:t>
    </dgm:pt>
    <dgm:pt modelId="{B7319A40-2115-49C1-BB42-7F1B33D3BE9D}" type="pres">
      <dgm:prSet presAssocID="{65993EDC-7158-4480-A981-0C18CF49C435}" presName="Name0" presStyleCnt="0">
        <dgm:presLayoutVars>
          <dgm:dir/>
          <dgm:resizeHandles val="exact"/>
        </dgm:presLayoutVars>
      </dgm:prSet>
      <dgm:spPr/>
    </dgm:pt>
    <dgm:pt modelId="{A05AEA7F-9209-4520-8C31-79E737A801E6}" type="pres">
      <dgm:prSet presAssocID="{6B8F79A3-6693-4B6A-9E0B-2C5B4EE485E0}" presName="node" presStyleLbl="node1" presStyleIdx="0" presStyleCnt="6">
        <dgm:presLayoutVars>
          <dgm:bulletEnabled val="1"/>
        </dgm:presLayoutVars>
      </dgm:prSet>
      <dgm:spPr/>
    </dgm:pt>
    <dgm:pt modelId="{A1345AC9-F47E-4562-99D4-F4E748FF6A15}" type="pres">
      <dgm:prSet presAssocID="{519C041F-DEDC-4926-BAAC-AFC0572E5038}" presName="sibTrans" presStyleLbl="sibTrans2D1" presStyleIdx="0" presStyleCnt="5"/>
      <dgm:spPr/>
    </dgm:pt>
    <dgm:pt modelId="{FDD5C44F-C843-4473-A078-3AF804B25556}" type="pres">
      <dgm:prSet presAssocID="{519C041F-DEDC-4926-BAAC-AFC0572E5038}" presName="connectorText" presStyleLbl="sibTrans2D1" presStyleIdx="0" presStyleCnt="5"/>
      <dgm:spPr/>
    </dgm:pt>
    <dgm:pt modelId="{7747520F-21E1-46DB-A3D8-3D2144AE3ED0}" type="pres">
      <dgm:prSet presAssocID="{5C597CB0-2CFD-457F-B5E0-0192D640321D}" presName="node" presStyleLbl="node1" presStyleIdx="1" presStyleCnt="6">
        <dgm:presLayoutVars>
          <dgm:bulletEnabled val="1"/>
        </dgm:presLayoutVars>
      </dgm:prSet>
      <dgm:spPr/>
    </dgm:pt>
    <dgm:pt modelId="{636D93E8-37AE-4074-B2EE-8AFFD9C66223}" type="pres">
      <dgm:prSet presAssocID="{443B0F0B-A5BD-4350-9E59-69A4B3DDC5C9}" presName="sibTrans" presStyleLbl="sibTrans2D1" presStyleIdx="1" presStyleCnt="5"/>
      <dgm:spPr/>
    </dgm:pt>
    <dgm:pt modelId="{DA80EF65-D279-411E-B615-101813ABBBBC}" type="pres">
      <dgm:prSet presAssocID="{443B0F0B-A5BD-4350-9E59-69A4B3DDC5C9}" presName="connectorText" presStyleLbl="sibTrans2D1" presStyleIdx="1" presStyleCnt="5"/>
      <dgm:spPr/>
    </dgm:pt>
    <dgm:pt modelId="{31FF4F4B-77F2-4420-84F2-9D09220EFE21}" type="pres">
      <dgm:prSet presAssocID="{BD0B3078-C9A1-4485-8D7B-3AED435EEAF1}" presName="node" presStyleLbl="node1" presStyleIdx="2" presStyleCnt="6">
        <dgm:presLayoutVars>
          <dgm:bulletEnabled val="1"/>
        </dgm:presLayoutVars>
      </dgm:prSet>
      <dgm:spPr/>
    </dgm:pt>
    <dgm:pt modelId="{66A49794-60B8-4EF8-9C62-77F0E629D81C}" type="pres">
      <dgm:prSet presAssocID="{A238402C-921C-4FC8-82BF-9DF014FE016D}" presName="sibTrans" presStyleLbl="sibTrans2D1" presStyleIdx="2" presStyleCnt="5"/>
      <dgm:spPr/>
    </dgm:pt>
    <dgm:pt modelId="{4D208F75-3476-4C39-A065-D10424F70A23}" type="pres">
      <dgm:prSet presAssocID="{A238402C-921C-4FC8-82BF-9DF014FE016D}" presName="connectorText" presStyleLbl="sibTrans2D1" presStyleIdx="2" presStyleCnt="5"/>
      <dgm:spPr/>
    </dgm:pt>
    <dgm:pt modelId="{1135030B-3AE3-429E-B4C9-33827A51037C}" type="pres">
      <dgm:prSet presAssocID="{F397F37C-814F-450B-88E1-25CCB2172EB5}" presName="node" presStyleLbl="node1" presStyleIdx="3" presStyleCnt="6">
        <dgm:presLayoutVars>
          <dgm:bulletEnabled val="1"/>
        </dgm:presLayoutVars>
      </dgm:prSet>
      <dgm:spPr/>
    </dgm:pt>
    <dgm:pt modelId="{E29CB185-275C-410C-89DC-129F2C66E1A2}" type="pres">
      <dgm:prSet presAssocID="{E6B21954-CAE7-4256-B443-089BC91C33C9}" presName="sibTrans" presStyleLbl="sibTrans2D1" presStyleIdx="3" presStyleCnt="5"/>
      <dgm:spPr/>
    </dgm:pt>
    <dgm:pt modelId="{437F372B-8067-440E-9E45-C78B6D40E3A8}" type="pres">
      <dgm:prSet presAssocID="{E6B21954-CAE7-4256-B443-089BC91C33C9}" presName="connectorText" presStyleLbl="sibTrans2D1" presStyleIdx="3" presStyleCnt="5"/>
      <dgm:spPr/>
    </dgm:pt>
    <dgm:pt modelId="{7BBE71E8-1068-4A9A-86FA-B10FC284F877}" type="pres">
      <dgm:prSet presAssocID="{4799EE66-5DA9-4A0D-95F0-4CC05AD078D0}" presName="node" presStyleLbl="node1" presStyleIdx="4" presStyleCnt="6">
        <dgm:presLayoutVars>
          <dgm:bulletEnabled val="1"/>
        </dgm:presLayoutVars>
      </dgm:prSet>
      <dgm:spPr/>
    </dgm:pt>
    <dgm:pt modelId="{77744B43-76A8-4890-9102-5D82DAA1A313}" type="pres">
      <dgm:prSet presAssocID="{C9731AC1-712A-46FF-916B-90BA944FD90F}" presName="sibTrans" presStyleLbl="sibTrans2D1" presStyleIdx="4" presStyleCnt="5"/>
      <dgm:spPr/>
    </dgm:pt>
    <dgm:pt modelId="{1D5453BD-AE7F-4082-AE2B-67847FC36F27}" type="pres">
      <dgm:prSet presAssocID="{C9731AC1-712A-46FF-916B-90BA944FD90F}" presName="connectorText" presStyleLbl="sibTrans2D1" presStyleIdx="4" presStyleCnt="5"/>
      <dgm:spPr/>
    </dgm:pt>
    <dgm:pt modelId="{C713E26D-DA74-4BCD-93E6-2EFEA43E3378}" type="pres">
      <dgm:prSet presAssocID="{F26C4AC9-425E-4728-80E0-5B06B8FD88B5}" presName="node" presStyleLbl="node1" presStyleIdx="5" presStyleCnt="6">
        <dgm:presLayoutVars>
          <dgm:bulletEnabled val="1"/>
        </dgm:presLayoutVars>
      </dgm:prSet>
      <dgm:spPr/>
    </dgm:pt>
  </dgm:ptLst>
  <dgm:cxnLst>
    <dgm:cxn modelId="{774EFE01-3233-4B15-82B8-D2721750A1AF}" type="presOf" srcId="{A238402C-921C-4FC8-82BF-9DF014FE016D}" destId="{4D208F75-3476-4C39-A065-D10424F70A23}" srcOrd="1" destOrd="0" presId="urn:microsoft.com/office/officeart/2005/8/layout/process1"/>
    <dgm:cxn modelId="{175FE602-E57E-4867-A4E4-AD87F5EEE6EC}" type="presOf" srcId="{C9731AC1-712A-46FF-916B-90BA944FD90F}" destId="{1D5453BD-AE7F-4082-AE2B-67847FC36F27}" srcOrd="1" destOrd="0" presId="urn:microsoft.com/office/officeart/2005/8/layout/process1"/>
    <dgm:cxn modelId="{46CCBB03-49EE-4BB3-8553-033C9ECF1046}" srcId="{65993EDC-7158-4480-A981-0C18CF49C435}" destId="{6B8F79A3-6693-4B6A-9E0B-2C5B4EE485E0}" srcOrd="0" destOrd="0" parTransId="{DF3D1608-1EB2-42E7-BA5E-B30C49C7A1A8}" sibTransId="{519C041F-DEDC-4926-BAAC-AFC0572E5038}"/>
    <dgm:cxn modelId="{6C6CFA04-1AE6-4538-A860-39EAB67C9578}" type="presOf" srcId="{443B0F0B-A5BD-4350-9E59-69A4B3DDC5C9}" destId="{636D93E8-37AE-4074-B2EE-8AFFD9C66223}" srcOrd="0" destOrd="0" presId="urn:microsoft.com/office/officeart/2005/8/layout/process1"/>
    <dgm:cxn modelId="{4C6EB706-BF31-44FA-B6B2-709B0EF564AD}" type="presOf" srcId="{5C597CB0-2CFD-457F-B5E0-0192D640321D}" destId="{7747520F-21E1-46DB-A3D8-3D2144AE3ED0}" srcOrd="0" destOrd="0" presId="urn:microsoft.com/office/officeart/2005/8/layout/process1"/>
    <dgm:cxn modelId="{74FD3C09-BD7C-4E96-8CFC-4D7D7E3A3F7C}" type="presOf" srcId="{F26C4AC9-425E-4728-80E0-5B06B8FD88B5}" destId="{C713E26D-DA74-4BCD-93E6-2EFEA43E3378}" srcOrd="0" destOrd="0" presId="urn:microsoft.com/office/officeart/2005/8/layout/process1"/>
    <dgm:cxn modelId="{85F5020A-63C7-4023-B2C0-B91C94B26E77}" srcId="{65993EDC-7158-4480-A981-0C18CF49C435}" destId="{4799EE66-5DA9-4A0D-95F0-4CC05AD078D0}" srcOrd="4" destOrd="0" parTransId="{BE455ECF-7545-498D-8272-38B80F8CBC51}" sibTransId="{C9731AC1-712A-46FF-916B-90BA944FD90F}"/>
    <dgm:cxn modelId="{B6789A28-2B1A-483A-B50A-157D0F35DB03}" type="presOf" srcId="{E6B21954-CAE7-4256-B443-089BC91C33C9}" destId="{437F372B-8067-440E-9E45-C78B6D40E3A8}" srcOrd="1" destOrd="0" presId="urn:microsoft.com/office/officeart/2005/8/layout/process1"/>
    <dgm:cxn modelId="{B32F8D33-8EB6-4026-8CB1-D8F5C5C2EA67}" type="presOf" srcId="{519C041F-DEDC-4926-BAAC-AFC0572E5038}" destId="{A1345AC9-F47E-4562-99D4-F4E748FF6A15}" srcOrd="0" destOrd="0" presId="urn:microsoft.com/office/officeart/2005/8/layout/process1"/>
    <dgm:cxn modelId="{D4E0986E-1783-40E7-8807-09854C3E5267}" srcId="{65993EDC-7158-4480-A981-0C18CF49C435}" destId="{5C597CB0-2CFD-457F-B5E0-0192D640321D}" srcOrd="1" destOrd="0" parTransId="{18F73C95-654F-40EF-84CF-2EAC24AEF3B1}" sibTransId="{443B0F0B-A5BD-4350-9E59-69A4B3DDC5C9}"/>
    <dgm:cxn modelId="{FFC5B054-F078-4FE1-9F9E-28699CB3FACC}" type="presOf" srcId="{F397F37C-814F-450B-88E1-25CCB2172EB5}" destId="{1135030B-3AE3-429E-B4C9-33827A51037C}" srcOrd="0" destOrd="0" presId="urn:microsoft.com/office/officeart/2005/8/layout/process1"/>
    <dgm:cxn modelId="{9928CD57-A90E-49C5-899D-64B7F9FE2683}" type="presOf" srcId="{E6B21954-CAE7-4256-B443-089BC91C33C9}" destId="{E29CB185-275C-410C-89DC-129F2C66E1A2}" srcOrd="0" destOrd="0" presId="urn:microsoft.com/office/officeart/2005/8/layout/process1"/>
    <dgm:cxn modelId="{1DF8478C-8D68-4368-85DC-3414980CC125}" type="presOf" srcId="{BD0B3078-C9A1-4485-8D7B-3AED435EEAF1}" destId="{31FF4F4B-77F2-4420-84F2-9D09220EFE21}" srcOrd="0" destOrd="0" presId="urn:microsoft.com/office/officeart/2005/8/layout/process1"/>
    <dgm:cxn modelId="{B9572090-E130-4380-9914-D62DE8F44592}" type="presOf" srcId="{65993EDC-7158-4480-A981-0C18CF49C435}" destId="{B7319A40-2115-49C1-BB42-7F1B33D3BE9D}" srcOrd="0" destOrd="0" presId="urn:microsoft.com/office/officeart/2005/8/layout/process1"/>
    <dgm:cxn modelId="{50BDDA91-4272-46E2-96D5-7999CA273EB9}" type="presOf" srcId="{4799EE66-5DA9-4A0D-95F0-4CC05AD078D0}" destId="{7BBE71E8-1068-4A9A-86FA-B10FC284F877}" srcOrd="0" destOrd="0" presId="urn:microsoft.com/office/officeart/2005/8/layout/process1"/>
    <dgm:cxn modelId="{DAF6C695-F657-4535-97EC-5F2A5A7B39E2}" type="presOf" srcId="{A238402C-921C-4FC8-82BF-9DF014FE016D}" destId="{66A49794-60B8-4EF8-9C62-77F0E629D81C}" srcOrd="0" destOrd="0" presId="urn:microsoft.com/office/officeart/2005/8/layout/process1"/>
    <dgm:cxn modelId="{7EA0B5AE-A697-4F11-9FC5-E53465472250}" type="presOf" srcId="{443B0F0B-A5BD-4350-9E59-69A4B3DDC5C9}" destId="{DA80EF65-D279-411E-B615-101813ABBBBC}" srcOrd="1" destOrd="0" presId="urn:microsoft.com/office/officeart/2005/8/layout/process1"/>
    <dgm:cxn modelId="{FC0026BD-923A-44AA-A78C-2F2813CCCC17}" srcId="{65993EDC-7158-4480-A981-0C18CF49C435}" destId="{BD0B3078-C9A1-4485-8D7B-3AED435EEAF1}" srcOrd="2" destOrd="0" parTransId="{F49B6655-E116-4121-B916-F59398933777}" sibTransId="{A238402C-921C-4FC8-82BF-9DF014FE016D}"/>
    <dgm:cxn modelId="{41FBF9BE-F20A-49F8-B2A2-EB83AD8BB964}" type="presOf" srcId="{C9731AC1-712A-46FF-916B-90BA944FD90F}" destId="{77744B43-76A8-4890-9102-5D82DAA1A313}" srcOrd="0" destOrd="0" presId="urn:microsoft.com/office/officeart/2005/8/layout/process1"/>
    <dgm:cxn modelId="{63C670C1-B50D-4CAC-9EB7-3DFBA0893847}" type="presOf" srcId="{6B8F79A3-6693-4B6A-9E0B-2C5B4EE485E0}" destId="{A05AEA7F-9209-4520-8C31-79E737A801E6}" srcOrd="0" destOrd="0" presId="urn:microsoft.com/office/officeart/2005/8/layout/process1"/>
    <dgm:cxn modelId="{DB9BE4C3-640B-4887-A55C-BAEC9F93915D}" type="presOf" srcId="{519C041F-DEDC-4926-BAAC-AFC0572E5038}" destId="{FDD5C44F-C843-4473-A078-3AF804B25556}" srcOrd="1" destOrd="0" presId="urn:microsoft.com/office/officeart/2005/8/layout/process1"/>
    <dgm:cxn modelId="{7233DBD1-2112-43A2-BB2D-AEF977CE0B4D}" srcId="{65993EDC-7158-4480-A981-0C18CF49C435}" destId="{F397F37C-814F-450B-88E1-25CCB2172EB5}" srcOrd="3" destOrd="0" parTransId="{5F0FC008-ECED-4D24-AED8-BAE27F57CB55}" sibTransId="{E6B21954-CAE7-4256-B443-089BC91C33C9}"/>
    <dgm:cxn modelId="{0B6E3ADF-B58B-441C-AE7E-1D9E40E43C87}" srcId="{65993EDC-7158-4480-A981-0C18CF49C435}" destId="{F26C4AC9-425E-4728-80E0-5B06B8FD88B5}" srcOrd="5" destOrd="0" parTransId="{36F111BB-EE43-4D41-85BF-D9B85A70B1ED}" sibTransId="{4B1A5A94-790C-4828-AB61-4A04B0B9E78B}"/>
    <dgm:cxn modelId="{81A770D1-FA9E-4664-9147-43868B672E55}" type="presParOf" srcId="{B7319A40-2115-49C1-BB42-7F1B33D3BE9D}" destId="{A05AEA7F-9209-4520-8C31-79E737A801E6}" srcOrd="0" destOrd="0" presId="urn:microsoft.com/office/officeart/2005/8/layout/process1"/>
    <dgm:cxn modelId="{684DD480-5BCD-459C-A70E-6B1261E07E66}" type="presParOf" srcId="{B7319A40-2115-49C1-BB42-7F1B33D3BE9D}" destId="{A1345AC9-F47E-4562-99D4-F4E748FF6A15}" srcOrd="1" destOrd="0" presId="urn:microsoft.com/office/officeart/2005/8/layout/process1"/>
    <dgm:cxn modelId="{EB759D09-1234-41C3-8156-C3B069E1D43B}" type="presParOf" srcId="{A1345AC9-F47E-4562-99D4-F4E748FF6A15}" destId="{FDD5C44F-C843-4473-A078-3AF804B25556}" srcOrd="0" destOrd="0" presId="urn:microsoft.com/office/officeart/2005/8/layout/process1"/>
    <dgm:cxn modelId="{FC74F427-58E8-4496-824C-23394848A66B}" type="presParOf" srcId="{B7319A40-2115-49C1-BB42-7F1B33D3BE9D}" destId="{7747520F-21E1-46DB-A3D8-3D2144AE3ED0}" srcOrd="2" destOrd="0" presId="urn:microsoft.com/office/officeart/2005/8/layout/process1"/>
    <dgm:cxn modelId="{C6E81368-5640-458F-8AC1-1D3F4DA3364F}" type="presParOf" srcId="{B7319A40-2115-49C1-BB42-7F1B33D3BE9D}" destId="{636D93E8-37AE-4074-B2EE-8AFFD9C66223}" srcOrd="3" destOrd="0" presId="urn:microsoft.com/office/officeart/2005/8/layout/process1"/>
    <dgm:cxn modelId="{668DCAF1-6B6E-4B26-8EFA-74D7952D46FF}" type="presParOf" srcId="{636D93E8-37AE-4074-B2EE-8AFFD9C66223}" destId="{DA80EF65-D279-411E-B615-101813ABBBBC}" srcOrd="0" destOrd="0" presId="urn:microsoft.com/office/officeart/2005/8/layout/process1"/>
    <dgm:cxn modelId="{40CCDC74-9671-4AF1-87C3-AC1000EA8CCF}" type="presParOf" srcId="{B7319A40-2115-49C1-BB42-7F1B33D3BE9D}" destId="{31FF4F4B-77F2-4420-84F2-9D09220EFE21}" srcOrd="4" destOrd="0" presId="urn:microsoft.com/office/officeart/2005/8/layout/process1"/>
    <dgm:cxn modelId="{059AC044-D356-4365-9A28-F943D6E15644}" type="presParOf" srcId="{B7319A40-2115-49C1-BB42-7F1B33D3BE9D}" destId="{66A49794-60B8-4EF8-9C62-77F0E629D81C}" srcOrd="5" destOrd="0" presId="urn:microsoft.com/office/officeart/2005/8/layout/process1"/>
    <dgm:cxn modelId="{ACEDD3CB-6232-4790-BBCB-7330E733D8FC}" type="presParOf" srcId="{66A49794-60B8-4EF8-9C62-77F0E629D81C}" destId="{4D208F75-3476-4C39-A065-D10424F70A23}" srcOrd="0" destOrd="0" presId="urn:microsoft.com/office/officeart/2005/8/layout/process1"/>
    <dgm:cxn modelId="{1BE93671-74C9-4A9E-9D5A-3002E8C05463}" type="presParOf" srcId="{B7319A40-2115-49C1-BB42-7F1B33D3BE9D}" destId="{1135030B-3AE3-429E-B4C9-33827A51037C}" srcOrd="6" destOrd="0" presId="urn:microsoft.com/office/officeart/2005/8/layout/process1"/>
    <dgm:cxn modelId="{2E3D5D38-CEE0-4C72-8D89-183C518E21A2}" type="presParOf" srcId="{B7319A40-2115-49C1-BB42-7F1B33D3BE9D}" destId="{E29CB185-275C-410C-89DC-129F2C66E1A2}" srcOrd="7" destOrd="0" presId="urn:microsoft.com/office/officeart/2005/8/layout/process1"/>
    <dgm:cxn modelId="{E36111A6-14B5-4D35-A2D5-E3B704831AE2}" type="presParOf" srcId="{E29CB185-275C-410C-89DC-129F2C66E1A2}" destId="{437F372B-8067-440E-9E45-C78B6D40E3A8}" srcOrd="0" destOrd="0" presId="urn:microsoft.com/office/officeart/2005/8/layout/process1"/>
    <dgm:cxn modelId="{860D1E45-2F77-4AED-BA20-FC8E1853D0E0}" type="presParOf" srcId="{B7319A40-2115-49C1-BB42-7F1B33D3BE9D}" destId="{7BBE71E8-1068-4A9A-86FA-B10FC284F877}" srcOrd="8" destOrd="0" presId="urn:microsoft.com/office/officeart/2005/8/layout/process1"/>
    <dgm:cxn modelId="{04B9D505-A636-4AC8-B7CA-2270D33249E4}" type="presParOf" srcId="{B7319A40-2115-49C1-BB42-7F1B33D3BE9D}" destId="{77744B43-76A8-4890-9102-5D82DAA1A313}" srcOrd="9" destOrd="0" presId="urn:microsoft.com/office/officeart/2005/8/layout/process1"/>
    <dgm:cxn modelId="{3E0F0213-4746-4F35-BCA0-7A189598328B}" type="presParOf" srcId="{77744B43-76A8-4890-9102-5D82DAA1A313}" destId="{1D5453BD-AE7F-4082-AE2B-67847FC36F27}" srcOrd="0" destOrd="0" presId="urn:microsoft.com/office/officeart/2005/8/layout/process1"/>
    <dgm:cxn modelId="{FFB1F808-AF80-4A97-B7B9-D3BA6957F68E}" type="presParOf" srcId="{B7319A40-2115-49C1-BB42-7F1B33D3BE9D}" destId="{C713E26D-DA74-4BCD-93E6-2EFEA43E3378}" srcOrd="10" destOrd="0" presId="urn:microsoft.com/office/officeart/2005/8/layout/process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53A0F-1BE6-48B1-A075-A5DFDAF80A2D}">
      <dsp:nvSpPr>
        <dsp:cNvPr id="0" name=""/>
        <dsp:cNvSpPr/>
      </dsp:nvSpPr>
      <dsp:spPr>
        <a:xfrm>
          <a:off x="0" y="0"/>
          <a:ext cx="2158155" cy="48825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Top 3 export destinations</a:t>
          </a:r>
        </a:p>
      </dsp:txBody>
      <dsp:txXfrm>
        <a:off x="0" y="0"/>
        <a:ext cx="2158155" cy="488256"/>
      </dsp:txXfrm>
    </dsp:sp>
    <dsp:sp modelId="{F1DDB84F-8B98-4CA7-87D1-2BF07C9D6B90}">
      <dsp:nvSpPr>
        <dsp:cNvPr id="0" name=""/>
        <dsp:cNvSpPr/>
      </dsp:nvSpPr>
      <dsp:spPr>
        <a:xfrm>
          <a:off x="1053" y="488256"/>
          <a:ext cx="718682" cy="1025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51.01%</a:t>
          </a:r>
        </a:p>
        <a:p>
          <a:pPr marL="0" lvl="0" indent="0" algn="ctr" defTabSz="533400">
            <a:lnSpc>
              <a:spcPct val="90000"/>
            </a:lnSpc>
            <a:spcBef>
              <a:spcPct val="0"/>
            </a:spcBef>
            <a:spcAft>
              <a:spcPct val="35000"/>
            </a:spcAft>
            <a:buNone/>
          </a:pPr>
          <a:r>
            <a:rPr lang="en-US" sz="1200" kern="1200" dirty="0"/>
            <a:t>China</a:t>
          </a:r>
        </a:p>
      </dsp:txBody>
      <dsp:txXfrm>
        <a:off x="1053" y="488256"/>
        <a:ext cx="718682" cy="1025338"/>
      </dsp:txXfrm>
    </dsp:sp>
    <dsp:sp modelId="{BB10AA1F-8A78-44B9-A596-374328747564}">
      <dsp:nvSpPr>
        <dsp:cNvPr id="0" name=""/>
        <dsp:cNvSpPr/>
      </dsp:nvSpPr>
      <dsp:spPr>
        <a:xfrm>
          <a:off x="719736" y="488256"/>
          <a:ext cx="718682" cy="1025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12.51%</a:t>
          </a:r>
        </a:p>
        <a:p>
          <a:pPr marL="0" lvl="0" indent="0" algn="ctr" defTabSz="533400">
            <a:lnSpc>
              <a:spcPct val="90000"/>
            </a:lnSpc>
            <a:spcBef>
              <a:spcPct val="0"/>
            </a:spcBef>
            <a:spcAft>
              <a:spcPct val="35000"/>
            </a:spcAft>
            <a:buNone/>
          </a:pPr>
          <a:r>
            <a:rPr lang="en-US" sz="1200" kern="1200" dirty="0"/>
            <a:t>Zambia</a:t>
          </a:r>
        </a:p>
      </dsp:txBody>
      <dsp:txXfrm>
        <a:off x="719736" y="488256"/>
        <a:ext cx="718682" cy="1025338"/>
      </dsp:txXfrm>
    </dsp:sp>
    <dsp:sp modelId="{B56A5F5B-2E3B-42C5-A4D0-0C497E61D0DA}">
      <dsp:nvSpPr>
        <dsp:cNvPr id="0" name=""/>
        <dsp:cNvSpPr/>
      </dsp:nvSpPr>
      <dsp:spPr>
        <a:xfrm>
          <a:off x="1438418" y="488256"/>
          <a:ext cx="718682" cy="1025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7.63%</a:t>
          </a:r>
        </a:p>
        <a:p>
          <a:pPr marL="0" lvl="0" indent="0" algn="ctr" defTabSz="533400">
            <a:lnSpc>
              <a:spcPct val="90000"/>
            </a:lnSpc>
            <a:spcBef>
              <a:spcPct val="0"/>
            </a:spcBef>
            <a:spcAft>
              <a:spcPct val="35000"/>
            </a:spcAft>
            <a:buNone/>
          </a:pPr>
          <a:r>
            <a:rPr lang="en-US" sz="1200" kern="1200" dirty="0"/>
            <a:t>UAE</a:t>
          </a:r>
        </a:p>
      </dsp:txBody>
      <dsp:txXfrm>
        <a:off x="1438418" y="488256"/>
        <a:ext cx="718682" cy="1025338"/>
      </dsp:txXfrm>
    </dsp:sp>
    <dsp:sp modelId="{FDE1B4D0-1D57-4677-A549-06DCA4FC60E7}">
      <dsp:nvSpPr>
        <dsp:cNvPr id="0" name=""/>
        <dsp:cNvSpPr/>
      </dsp:nvSpPr>
      <dsp:spPr>
        <a:xfrm>
          <a:off x="0" y="1513595"/>
          <a:ext cx="2158155" cy="11392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AEA7F-9209-4520-8C31-79E737A801E6}">
      <dsp:nvSpPr>
        <dsp:cNvPr id="0" name=""/>
        <dsp:cNvSpPr/>
      </dsp:nvSpPr>
      <dsp:spPr>
        <a:xfrm>
          <a:off x="0" y="331499"/>
          <a:ext cx="1001353" cy="60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$11b</a:t>
          </a:r>
        </a:p>
      </dsp:txBody>
      <dsp:txXfrm>
        <a:off x="17597" y="349096"/>
        <a:ext cx="966159" cy="565617"/>
      </dsp:txXfrm>
    </dsp:sp>
    <dsp:sp modelId="{A1345AC9-F47E-4562-99D4-F4E748FF6A15}">
      <dsp:nvSpPr>
        <dsp:cNvPr id="0" name=""/>
        <dsp:cNvSpPr/>
      </dsp:nvSpPr>
      <dsp:spPr>
        <a:xfrm>
          <a:off x="1101488" y="507737"/>
          <a:ext cx="212286" cy="248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101488" y="557404"/>
        <a:ext cx="148600" cy="149001"/>
      </dsp:txXfrm>
    </dsp:sp>
    <dsp:sp modelId="{7747520F-21E1-46DB-A3D8-3D2144AE3ED0}">
      <dsp:nvSpPr>
        <dsp:cNvPr id="0" name=""/>
        <dsp:cNvSpPr/>
      </dsp:nvSpPr>
      <dsp:spPr>
        <a:xfrm>
          <a:off x="1401894" y="331499"/>
          <a:ext cx="1001353" cy="60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$44b</a:t>
          </a:r>
        </a:p>
      </dsp:txBody>
      <dsp:txXfrm>
        <a:off x="1419491" y="349096"/>
        <a:ext cx="966159" cy="565617"/>
      </dsp:txXfrm>
    </dsp:sp>
    <dsp:sp modelId="{636D93E8-37AE-4074-B2EE-8AFFD9C66223}">
      <dsp:nvSpPr>
        <dsp:cNvPr id="0" name=""/>
        <dsp:cNvSpPr/>
      </dsp:nvSpPr>
      <dsp:spPr>
        <a:xfrm>
          <a:off x="2503383" y="507737"/>
          <a:ext cx="212286" cy="248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503383" y="557404"/>
        <a:ext cx="148600" cy="149001"/>
      </dsp:txXfrm>
    </dsp:sp>
    <dsp:sp modelId="{31FF4F4B-77F2-4420-84F2-9D09220EFE21}">
      <dsp:nvSpPr>
        <dsp:cNvPr id="0" name=""/>
        <dsp:cNvSpPr/>
      </dsp:nvSpPr>
      <dsp:spPr>
        <a:xfrm>
          <a:off x="2803789" y="331499"/>
          <a:ext cx="1001353" cy="60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$271b</a:t>
          </a:r>
        </a:p>
      </dsp:txBody>
      <dsp:txXfrm>
        <a:off x="2821386" y="349096"/>
        <a:ext cx="966159" cy="565617"/>
      </dsp:txXfrm>
    </dsp:sp>
    <dsp:sp modelId="{66A49794-60B8-4EF8-9C62-77F0E629D81C}">
      <dsp:nvSpPr>
        <dsp:cNvPr id="0" name=""/>
        <dsp:cNvSpPr/>
      </dsp:nvSpPr>
      <dsp:spPr>
        <a:xfrm>
          <a:off x="3905277" y="507737"/>
          <a:ext cx="212286" cy="248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905277" y="557404"/>
        <a:ext cx="148600" cy="149001"/>
      </dsp:txXfrm>
    </dsp:sp>
    <dsp:sp modelId="{1135030B-3AE3-429E-B4C9-33827A51037C}">
      <dsp:nvSpPr>
        <dsp:cNvPr id="0" name=""/>
        <dsp:cNvSpPr/>
      </dsp:nvSpPr>
      <dsp:spPr>
        <a:xfrm>
          <a:off x="4205683" y="331499"/>
          <a:ext cx="1001353" cy="60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$387b</a:t>
          </a:r>
        </a:p>
      </dsp:txBody>
      <dsp:txXfrm>
        <a:off x="4223280" y="349096"/>
        <a:ext cx="966159" cy="565617"/>
      </dsp:txXfrm>
    </dsp:sp>
    <dsp:sp modelId="{E29CB185-275C-410C-89DC-129F2C66E1A2}">
      <dsp:nvSpPr>
        <dsp:cNvPr id="0" name=""/>
        <dsp:cNvSpPr/>
      </dsp:nvSpPr>
      <dsp:spPr>
        <a:xfrm>
          <a:off x="5307172" y="507737"/>
          <a:ext cx="212286" cy="248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07172" y="557404"/>
        <a:ext cx="148600" cy="149001"/>
      </dsp:txXfrm>
    </dsp:sp>
    <dsp:sp modelId="{7BBE71E8-1068-4A9A-86FA-B10FC284F877}">
      <dsp:nvSpPr>
        <dsp:cNvPr id="0" name=""/>
        <dsp:cNvSpPr/>
      </dsp:nvSpPr>
      <dsp:spPr>
        <a:xfrm>
          <a:off x="5607578" y="331499"/>
          <a:ext cx="1001353" cy="60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$1.18t</a:t>
          </a:r>
        </a:p>
      </dsp:txBody>
      <dsp:txXfrm>
        <a:off x="5625175" y="349096"/>
        <a:ext cx="966159" cy="565617"/>
      </dsp:txXfrm>
    </dsp:sp>
    <dsp:sp modelId="{77744B43-76A8-4890-9102-5D82DAA1A313}">
      <dsp:nvSpPr>
        <dsp:cNvPr id="0" name=""/>
        <dsp:cNvSpPr/>
      </dsp:nvSpPr>
      <dsp:spPr>
        <a:xfrm>
          <a:off x="6709066" y="507737"/>
          <a:ext cx="212286" cy="248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709066" y="557404"/>
        <a:ext cx="148600" cy="149001"/>
      </dsp:txXfrm>
    </dsp:sp>
    <dsp:sp modelId="{C713E26D-DA74-4BCD-93E6-2EFEA43E3378}">
      <dsp:nvSpPr>
        <dsp:cNvPr id="0" name=""/>
        <dsp:cNvSpPr/>
      </dsp:nvSpPr>
      <dsp:spPr>
        <a:xfrm>
          <a:off x="7009472" y="331499"/>
          <a:ext cx="1001353" cy="60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$7t+</a:t>
          </a:r>
        </a:p>
      </dsp:txBody>
      <dsp:txXfrm>
        <a:off x="7027069" y="349096"/>
        <a:ext cx="966159" cy="565617"/>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2946275" cy="49844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849862" y="0"/>
            <a:ext cx="2946275" cy="498446"/>
          </a:xfrm>
          <a:prstGeom prst="rect">
            <a:avLst/>
          </a:prstGeom>
        </p:spPr>
        <p:txBody>
          <a:bodyPr vert="horz" lIns="91440" tIns="45720" rIns="91440" bIns="45720" rtlCol="0"/>
          <a:lstStyle>
            <a:lvl1pPr algn="r">
              <a:defRPr sz="1200"/>
            </a:lvl1pPr>
          </a:lstStyle>
          <a:p>
            <a:fld id="{89D49CD1-9B06-E547-A223-4BBCC648BBA1}" type="datetimeFigureOut">
              <a:rPr lang="en-US" smtClean="0"/>
              <a:t>11/16/2022</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9429780"/>
            <a:ext cx="2946275" cy="4984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849862" y="9429780"/>
            <a:ext cx="2946275" cy="498446"/>
          </a:xfrm>
          <a:prstGeom prst="rect">
            <a:avLst/>
          </a:prstGeom>
        </p:spPr>
        <p:txBody>
          <a:bodyPr vert="horz" lIns="91440" tIns="45720" rIns="91440" bIns="45720" rtlCol="0" anchor="b"/>
          <a:lstStyle>
            <a:lvl1pPr algn="r">
              <a:defRPr sz="1200"/>
            </a:lvl1pPr>
          </a:lstStyle>
          <a:p>
            <a:fld id="{057DCBF4-7FC2-8748-86FA-D425BDBEDCD8}" type="slidenum">
              <a:rPr lang="en-US" smtClean="0"/>
              <a:t>‹#›</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275" cy="49844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862" y="0"/>
            <a:ext cx="2946275" cy="498446"/>
          </a:xfrm>
          <a:prstGeom prst="rect">
            <a:avLst/>
          </a:prstGeom>
        </p:spPr>
        <p:txBody>
          <a:bodyPr vert="horz" lIns="91440" tIns="45720" rIns="91440" bIns="45720" rtlCol="0"/>
          <a:lstStyle>
            <a:lvl1pPr algn="r">
              <a:defRPr sz="1200"/>
            </a:lvl1pPr>
          </a:lstStyle>
          <a:p>
            <a:fld id="{BB19DD90-77FC-4210-83CB-090E271DAE64}" type="datetimeFigureOut">
              <a:rPr lang="fr-FR" smtClean="0"/>
              <a:t>16/11/2022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383" y="4777620"/>
            <a:ext cx="5436909" cy="390957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80"/>
            <a:ext cx="2946275" cy="49844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862" y="9429780"/>
            <a:ext cx="2946275" cy="498446"/>
          </a:xfrm>
          <a:prstGeom prst="rect">
            <a:avLst/>
          </a:prstGeom>
        </p:spPr>
        <p:txBody>
          <a:bodyPr vert="horz" lIns="91440" tIns="45720" rIns="91440" bIns="45720" rtlCol="0" anchor="b"/>
          <a:lstStyle>
            <a:lvl1pPr algn="r">
              <a:defRPr sz="1200"/>
            </a:lvl1pPr>
          </a:lstStyle>
          <a:p>
            <a:fld id="{D563C930-81A9-425F-B228-669C602D7575}" type="slidenum">
              <a:rPr lang="fr-FR" smtClean="0"/>
              <a:t>‹#›</a:t>
            </a:fld>
            <a:endParaRPr lang="fr-FR"/>
          </a:p>
        </p:txBody>
      </p:sp>
    </p:spTree>
    <p:extLst>
      <p:ext uri="{BB962C8B-B14F-4D97-AF65-F5344CB8AC3E}">
        <p14:creationId xmlns:p14="http://schemas.microsoft.com/office/powerpoint/2010/main" val="137198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563C930-81A9-425F-B228-669C602D7575}" type="slidenum">
              <a:rPr lang="fr-FR" smtClean="0"/>
              <a:t>1</a:t>
            </a:fld>
            <a:endParaRPr lang="fr-FR"/>
          </a:p>
        </p:txBody>
      </p:sp>
    </p:spTree>
    <p:extLst>
      <p:ext uri="{BB962C8B-B14F-4D97-AF65-F5344CB8AC3E}">
        <p14:creationId xmlns:p14="http://schemas.microsoft.com/office/powerpoint/2010/main" val="83463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arial" panose="020B0604020202020204" pitchFamily="34" charset="0"/>
              </a:rPr>
              <a:t>The energy transition requires substantial amounts of metals such as </a:t>
            </a:r>
            <a:r>
              <a:rPr lang="en-US" b="1" i="0" dirty="0">
                <a:solidFill>
                  <a:srgbClr val="202124"/>
                </a:solidFill>
                <a:effectLst/>
                <a:latin typeface="arial" panose="020B0604020202020204" pitchFamily="34" charset="0"/>
              </a:rPr>
              <a:t>copper, nickel, cobalt and lithium</a:t>
            </a:r>
            <a:r>
              <a:rPr lang="en-US" b="0" i="0" dirty="0">
                <a:solidFill>
                  <a:srgbClr val="202124"/>
                </a:solidFill>
                <a:effectLst/>
                <a:latin typeface="arial" panose="020B0604020202020204" pitchFamily="34" charset="0"/>
              </a:rPr>
              <a:t>. </a:t>
            </a:r>
            <a:endParaRPr lang="fr-FR" dirty="0"/>
          </a:p>
          <a:p>
            <a:endParaRPr lang="fr-FR" dirty="0"/>
          </a:p>
        </p:txBody>
      </p:sp>
      <p:sp>
        <p:nvSpPr>
          <p:cNvPr id="4" name="Slide Number Placeholder 3"/>
          <p:cNvSpPr>
            <a:spLocks noGrp="1"/>
          </p:cNvSpPr>
          <p:nvPr>
            <p:ph type="sldNum" sz="quarter" idx="5"/>
          </p:nvPr>
        </p:nvSpPr>
        <p:spPr/>
        <p:txBody>
          <a:bodyPr/>
          <a:lstStyle/>
          <a:p>
            <a:fld id="{D563C930-81A9-425F-B228-669C602D7575}" type="slidenum">
              <a:rPr lang="fr-FR" smtClean="0"/>
              <a:t>2</a:t>
            </a:fld>
            <a:endParaRPr lang="fr-FR"/>
          </a:p>
        </p:txBody>
      </p:sp>
    </p:spTree>
    <p:extLst>
      <p:ext uri="{BB962C8B-B14F-4D97-AF65-F5344CB8AC3E}">
        <p14:creationId xmlns:p14="http://schemas.microsoft.com/office/powerpoint/2010/main" val="154365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563C930-81A9-425F-B228-669C602D7575}" type="slidenum">
              <a:rPr lang="fr-FR" smtClean="0"/>
              <a:t>3</a:t>
            </a:fld>
            <a:endParaRPr lang="fr-FR"/>
          </a:p>
        </p:txBody>
      </p:sp>
    </p:spTree>
    <p:extLst>
      <p:ext uri="{BB962C8B-B14F-4D97-AF65-F5344CB8AC3E}">
        <p14:creationId xmlns:p14="http://schemas.microsoft.com/office/powerpoint/2010/main" val="285448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Target </a:t>
            </a:r>
            <a:r>
              <a:rPr lang="fr-FR" dirty="0" err="1"/>
              <a:t>margets</a:t>
            </a:r>
            <a:r>
              <a:rPr lang="fr-FR" dirty="0"/>
              <a:t>: Nigeria, Morocco</a:t>
            </a:r>
          </a:p>
        </p:txBody>
      </p:sp>
      <p:sp>
        <p:nvSpPr>
          <p:cNvPr id="4" name="Slide Number Placeholder 3"/>
          <p:cNvSpPr>
            <a:spLocks noGrp="1"/>
          </p:cNvSpPr>
          <p:nvPr>
            <p:ph type="sldNum" sz="quarter" idx="5"/>
          </p:nvPr>
        </p:nvSpPr>
        <p:spPr/>
        <p:txBody>
          <a:bodyPr/>
          <a:lstStyle/>
          <a:p>
            <a:fld id="{D563C930-81A9-425F-B228-669C602D7575}" type="slidenum">
              <a:rPr lang="fr-FR" smtClean="0"/>
              <a:t>6</a:t>
            </a:fld>
            <a:endParaRPr lang="fr-FR"/>
          </a:p>
        </p:txBody>
      </p:sp>
    </p:spTree>
    <p:extLst>
      <p:ext uri="{BB962C8B-B14F-4D97-AF65-F5344CB8AC3E}">
        <p14:creationId xmlns:p14="http://schemas.microsoft.com/office/powerpoint/2010/main" val="146212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dirty="0">
                <a:solidFill>
                  <a:srgbClr val="000000"/>
                </a:solidFill>
                <a:latin typeface="Arial" panose="020B0604020202020204" pitchFamily="34" charset="0"/>
              </a:rPr>
              <a:t>Toyota, Nissan, Ford, Volkswagen, Isuzu, Mazda, BMW, Mercedes Benz, BYD, </a:t>
            </a:r>
            <a:r>
              <a:rPr lang="fr-FR" sz="1800" b="0" i="0" u="none" strike="noStrike" baseline="0" dirty="0" err="1">
                <a:solidFill>
                  <a:srgbClr val="000000"/>
                </a:solidFill>
                <a:latin typeface="Arial" panose="020B0604020202020204" pitchFamily="34" charset="0"/>
              </a:rPr>
              <a:t>Chery</a:t>
            </a:r>
            <a:r>
              <a:rPr lang="fr-FR" sz="1800" b="0" i="0" u="none" strike="noStrike" baseline="0" dirty="0">
                <a:solidFill>
                  <a:srgbClr val="000000"/>
                </a:solidFill>
                <a:latin typeface="Arial" panose="020B0604020202020204" pitchFamily="34" charset="0"/>
              </a:rPr>
              <a:t>, Geely, Hyundai, Mitsubishi, Chevrolet, Nissan, Lada, Jeep, KIA, Renault, Dacia and BYD </a:t>
            </a:r>
            <a:endParaRPr lang="fr-FR" dirty="0"/>
          </a:p>
        </p:txBody>
      </p:sp>
      <p:sp>
        <p:nvSpPr>
          <p:cNvPr id="4" name="Slide Number Placeholder 3"/>
          <p:cNvSpPr>
            <a:spLocks noGrp="1"/>
          </p:cNvSpPr>
          <p:nvPr>
            <p:ph type="sldNum" sz="quarter" idx="5"/>
          </p:nvPr>
        </p:nvSpPr>
        <p:spPr/>
        <p:txBody>
          <a:bodyPr/>
          <a:lstStyle/>
          <a:p>
            <a:fld id="{D563C930-81A9-425F-B228-669C602D7575}" type="slidenum">
              <a:rPr lang="fr-FR" smtClean="0"/>
              <a:t>10</a:t>
            </a:fld>
            <a:endParaRPr lang="fr-FR"/>
          </a:p>
        </p:txBody>
      </p:sp>
    </p:spTree>
    <p:extLst>
      <p:ext uri="{BB962C8B-B14F-4D97-AF65-F5344CB8AC3E}">
        <p14:creationId xmlns:p14="http://schemas.microsoft.com/office/powerpoint/2010/main" val="2743000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6492DEB6-C0F2-8C48-A6E7-B6D175F0CD88}"/>
              </a:ext>
            </a:extLst>
          </p:cNvPr>
          <p:cNvPicPr>
            <a:picLocks noChangeAspect="1"/>
          </p:cNvPicPr>
          <p:nvPr userDrawn="1"/>
        </p:nvPicPr>
        <p:blipFill>
          <a:blip r:embed="rId3"/>
          <a:srcRect/>
          <a:stretch/>
        </p:blipFill>
        <p:spPr>
          <a:xfrm>
            <a:off x="529501" y="459197"/>
            <a:ext cx="4712727" cy="353454"/>
          </a:xfrm>
          <a:prstGeom prst="rect">
            <a:avLst/>
          </a:prstGeom>
        </p:spPr>
      </p:pic>
      <p:pic>
        <p:nvPicPr>
          <p:cNvPr id="4" name="Picture 3"/>
          <p:cNvPicPr>
            <a:picLocks noChangeAspect="1"/>
          </p:cNvPicPr>
          <p:nvPr userDrawn="1"/>
        </p:nvPicPr>
        <p:blipFill>
          <a:blip r:embed="rId4"/>
          <a:stretch>
            <a:fillRect/>
          </a:stretch>
        </p:blipFill>
        <p:spPr>
          <a:xfrm>
            <a:off x="7104611" y="4353667"/>
            <a:ext cx="5000024" cy="2419500"/>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Content Placeholder 4">
            <a:extLst>
              <a:ext uri="{FF2B5EF4-FFF2-40B4-BE49-F238E27FC236}">
                <a16:creationId xmlns:a16="http://schemas.microsoft.com/office/drawing/2014/main" id="{41B43E46-DD79-E940-BC21-A46C6A593C91}"/>
              </a:ext>
            </a:extLst>
          </p:cNvPr>
          <p:cNvPicPr>
            <a:picLocks noChangeAspect="1"/>
          </p:cNvPicPr>
          <p:nvPr userDrawn="1"/>
        </p:nvPicPr>
        <p:blipFill rotWithShape="1">
          <a:blip r:embed="rId2"/>
          <a:srcRect t="96281"/>
          <a:stretch/>
        </p:blipFill>
        <p:spPr>
          <a:xfrm>
            <a:off x="0" y="6602931"/>
            <a:ext cx="12192000" cy="255070"/>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3F11D-7E26-A44B-ACD9-58CD12DF3345}"/>
              </a:ext>
            </a:extLst>
          </p:cNvPr>
          <p:cNvPicPr>
            <a:picLocks noChangeAspect="1"/>
          </p:cNvPicPr>
          <p:nvPr userDrawn="1"/>
        </p:nvPicPr>
        <p:blipFill rotWithShape="1">
          <a:blip r:embed="rId2"/>
          <a:srcRect b="9058"/>
          <a:stretch/>
        </p:blipFill>
        <p:spPr>
          <a:xfrm>
            <a:off x="4123366" y="303859"/>
            <a:ext cx="3945269" cy="1864233"/>
          </a:xfrm>
          <a:prstGeom prst="rect">
            <a:avLst/>
          </a:prstGeom>
        </p:spPr>
      </p:pic>
      <p:pic>
        <p:nvPicPr>
          <p:cNvPr id="5" name="Content Placeholder 5">
            <a:extLst>
              <a:ext uri="{FF2B5EF4-FFF2-40B4-BE49-F238E27FC236}">
                <a16:creationId xmlns:a16="http://schemas.microsoft.com/office/drawing/2014/main" id="{2733AD7D-9434-BF4E-8D94-97E28F348B44}"/>
              </a:ext>
            </a:extLst>
          </p:cNvPr>
          <p:cNvPicPr>
            <a:picLocks noChangeAspect="1"/>
          </p:cNvPicPr>
          <p:nvPr userDrawn="1"/>
        </p:nvPicPr>
        <p:blipFill rotWithShape="1">
          <a:blip r:embed="rId3"/>
          <a:srcRect t="69614"/>
          <a:stretch/>
        </p:blipFill>
        <p:spPr>
          <a:xfrm>
            <a:off x="0" y="4774131"/>
            <a:ext cx="12192000" cy="2083869"/>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1"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4" y="133655"/>
            <a:ext cx="11451773" cy="585746"/>
          </a:xfrm>
        </p:spPr>
        <p:txBody>
          <a:bodyPr>
            <a:noAutofit/>
          </a:bodyPr>
          <a:lstStyle>
            <a:lvl1pPr algn="l">
              <a:defRPr sz="24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4" y="898790"/>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2"/>
            <a:ext cx="2743200" cy="365125"/>
          </a:xfrm>
        </p:spPr>
        <p:txBody>
          <a:bodyPr/>
          <a:lstStyle/>
          <a:p>
            <a:fld id="{895CCF58-98CC-425C-A4EB-C90C2473AAB3}" type="datetimeFigureOut">
              <a:rPr lang="en-US" smtClean="0"/>
              <a:t>11/16/2022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2"/>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2"/>
            <a:ext cx="2743200" cy="365125"/>
          </a:xfrm>
        </p:spPr>
        <p:txBody>
          <a:bodyPr/>
          <a:lstStyle/>
          <a:p>
            <a:fld id="{669CF414-0634-4E5D-9077-D58D470BFA39}" type="slidenum">
              <a:rPr lang="en-US" smtClean="0"/>
              <a:t>‹#›</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53218"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6210" y="6576704"/>
            <a:ext cx="1959391" cy="226084"/>
          </a:xfrm>
          <a:prstGeom prst="rect">
            <a:avLst/>
          </a:prstGeom>
        </p:spPr>
      </p:pic>
    </p:spTree>
    <p:extLst>
      <p:ext uri="{BB962C8B-B14F-4D97-AF65-F5344CB8AC3E}">
        <p14:creationId xmlns:p14="http://schemas.microsoft.com/office/powerpoint/2010/main" val="1313805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7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10.png"/><Relationship Id="rId14" Type="http://schemas.openxmlformats.org/officeDocument/2006/relationships/image" Target="../media/image15.jpg"/></Relationships>
</file>

<file path=ppt/slides/_rels/slide3.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34" Type="http://schemas.openxmlformats.org/officeDocument/2006/relationships/diagramQuickStyle" Target="../diagrams/quickStyle2.xml"/><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png"/><Relationship Id="rId25" Type="http://schemas.openxmlformats.org/officeDocument/2006/relationships/image" Target="../media/image39.jpeg"/><Relationship Id="rId33" Type="http://schemas.openxmlformats.org/officeDocument/2006/relationships/diagramLayout" Target="../diagrams/layout2.xml"/><Relationship Id="rId2" Type="http://schemas.openxmlformats.org/officeDocument/2006/relationships/notesSlide" Target="../notesSlides/notesSlide3.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gif"/><Relationship Id="rId24" Type="http://schemas.openxmlformats.org/officeDocument/2006/relationships/image" Target="../media/image38.png"/><Relationship Id="rId32" Type="http://schemas.openxmlformats.org/officeDocument/2006/relationships/diagramData" Target="../diagrams/data2.xml"/><Relationship Id="rId5" Type="http://schemas.openxmlformats.org/officeDocument/2006/relationships/image" Target="../media/image19.png"/><Relationship Id="rId15" Type="http://schemas.openxmlformats.org/officeDocument/2006/relationships/image" Target="../media/image29.jpeg"/><Relationship Id="rId23" Type="http://schemas.openxmlformats.org/officeDocument/2006/relationships/image" Target="../media/image37.png"/><Relationship Id="rId28" Type="http://schemas.openxmlformats.org/officeDocument/2006/relationships/image" Target="../media/image42.png"/><Relationship Id="rId36" Type="http://schemas.microsoft.com/office/2007/relationships/diagramDrawing" Target="../diagrams/drawing2.xml"/><Relationship Id="rId10" Type="http://schemas.openxmlformats.org/officeDocument/2006/relationships/image" Target="../media/image24.jpe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jpeg"/><Relationship Id="rId22" Type="http://schemas.openxmlformats.org/officeDocument/2006/relationships/image" Target="../media/image36.jpe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diagramColors" Target="../diagrams/colors2.xml"/><Relationship Id="rId8"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917411-797F-4A25-859E-CFB2B175FC80}"/>
              </a:ext>
            </a:extLst>
          </p:cNvPr>
          <p:cNvSpPr/>
          <p:nvPr/>
        </p:nvSpPr>
        <p:spPr>
          <a:xfrm>
            <a:off x="2262791" y="2616589"/>
            <a:ext cx="8616782" cy="1446550"/>
          </a:xfrm>
          <a:prstGeom prst="rect">
            <a:avLst/>
          </a:prstGeom>
        </p:spPr>
        <p:txBody>
          <a:bodyPr wrap="none">
            <a:spAutoFit/>
          </a:bodyPr>
          <a:lstStyle/>
          <a:p>
            <a:r>
              <a:rPr lang="en-US" sz="4400" dirty="0">
                <a:solidFill>
                  <a:schemeClr val="accent1">
                    <a:lumMod val="75000"/>
                  </a:schemeClr>
                </a:solidFill>
              </a:rPr>
              <a:t>BEV initiative in the DRC : harnessing</a:t>
            </a:r>
          </a:p>
          <a:p>
            <a:r>
              <a:rPr lang="en-US" sz="4400" dirty="0">
                <a:solidFill>
                  <a:schemeClr val="accent1">
                    <a:lumMod val="75000"/>
                  </a:schemeClr>
                </a:solidFill>
              </a:rPr>
              <a:t>the potential of AfCFT	A</a:t>
            </a:r>
            <a:endParaRPr lang="en-US" sz="4400" dirty="0"/>
          </a:p>
        </p:txBody>
      </p:sp>
      <p:sp>
        <p:nvSpPr>
          <p:cNvPr id="2" name="TextBox 1">
            <a:extLst>
              <a:ext uri="{FF2B5EF4-FFF2-40B4-BE49-F238E27FC236}">
                <a16:creationId xmlns:a16="http://schemas.microsoft.com/office/drawing/2014/main" id="{528B085D-59CB-4681-97FB-888157DE1B6F}"/>
              </a:ext>
            </a:extLst>
          </p:cNvPr>
          <p:cNvSpPr txBox="1"/>
          <p:nvPr/>
        </p:nvSpPr>
        <p:spPr>
          <a:xfrm>
            <a:off x="8268310" y="4412512"/>
            <a:ext cx="3855199" cy="830997"/>
          </a:xfrm>
          <a:prstGeom prst="rect">
            <a:avLst/>
          </a:prstGeom>
          <a:noFill/>
        </p:spPr>
        <p:txBody>
          <a:bodyPr wrap="square" rtlCol="0">
            <a:spAutoFit/>
          </a:bodyPr>
          <a:lstStyle/>
          <a:p>
            <a:r>
              <a:rPr lang="fr-FR" sz="2400" dirty="0">
                <a:solidFill>
                  <a:schemeClr val="accent2">
                    <a:lumMod val="50000"/>
                  </a:schemeClr>
                </a:solidFill>
              </a:rPr>
              <a:t>Jean-Marc Kilolo, PhD, MBA</a:t>
            </a:r>
          </a:p>
          <a:p>
            <a:r>
              <a:rPr lang="fr-FR" sz="2400" dirty="0">
                <a:solidFill>
                  <a:schemeClr val="accent2">
                    <a:lumMod val="50000"/>
                  </a:schemeClr>
                </a:solidFill>
              </a:rPr>
              <a:t>UNECA SRO-CA</a:t>
            </a:r>
          </a:p>
        </p:txBody>
      </p:sp>
      <p:sp>
        <p:nvSpPr>
          <p:cNvPr id="4" name="TextBox 3">
            <a:extLst>
              <a:ext uri="{FF2B5EF4-FFF2-40B4-BE49-F238E27FC236}">
                <a16:creationId xmlns:a16="http://schemas.microsoft.com/office/drawing/2014/main" id="{9E452EAF-E905-4890-9F2E-E1860104D149}"/>
              </a:ext>
            </a:extLst>
          </p:cNvPr>
          <p:cNvSpPr txBox="1"/>
          <p:nvPr/>
        </p:nvSpPr>
        <p:spPr>
          <a:xfrm>
            <a:off x="400693" y="4643918"/>
            <a:ext cx="4191856" cy="646331"/>
          </a:xfrm>
          <a:prstGeom prst="rect">
            <a:avLst/>
          </a:prstGeom>
          <a:noFill/>
        </p:spPr>
        <p:txBody>
          <a:bodyPr wrap="square" rtlCol="0">
            <a:spAutoFit/>
          </a:bodyPr>
          <a:lstStyle/>
          <a:p>
            <a:r>
              <a:rPr lang="en-US" dirty="0">
                <a:solidFill>
                  <a:srgbClr val="00B050"/>
                </a:solidFill>
              </a:rPr>
              <a:t>ICE Meeting, Seychelles </a:t>
            </a:r>
          </a:p>
          <a:p>
            <a:r>
              <a:rPr lang="en-US" dirty="0">
                <a:solidFill>
                  <a:srgbClr val="00B050"/>
                </a:solidFill>
              </a:rPr>
              <a:t>November 2022</a:t>
            </a:r>
          </a:p>
        </p:txBody>
      </p:sp>
    </p:spTree>
    <p:extLst>
      <p:ext uri="{BB962C8B-B14F-4D97-AF65-F5344CB8AC3E}">
        <p14:creationId xmlns:p14="http://schemas.microsoft.com/office/powerpoint/2010/main" val="201266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46C6-C6F4-4E94-8EC5-0EBEF08B13FF}"/>
              </a:ext>
            </a:extLst>
          </p:cNvPr>
          <p:cNvSpPr>
            <a:spLocks noGrp="1"/>
          </p:cNvSpPr>
          <p:nvPr>
            <p:ph type="title"/>
          </p:nvPr>
        </p:nvSpPr>
        <p:spPr/>
        <p:txBody>
          <a:bodyPr/>
          <a:lstStyle/>
          <a:p>
            <a:r>
              <a:rPr lang="fr-FR" sz="4000" dirty="0"/>
              <a:t>Conclusion</a:t>
            </a:r>
          </a:p>
        </p:txBody>
      </p:sp>
      <p:sp>
        <p:nvSpPr>
          <p:cNvPr id="3" name="Content Placeholder 2">
            <a:extLst>
              <a:ext uri="{FF2B5EF4-FFF2-40B4-BE49-F238E27FC236}">
                <a16:creationId xmlns:a16="http://schemas.microsoft.com/office/drawing/2014/main" id="{A2DB7718-1915-4F3F-8F2C-07CAFF9485B3}"/>
              </a:ext>
            </a:extLst>
          </p:cNvPr>
          <p:cNvSpPr>
            <a:spLocks noGrp="1"/>
          </p:cNvSpPr>
          <p:nvPr>
            <p:ph sz="half" idx="2"/>
          </p:nvPr>
        </p:nvSpPr>
        <p:spPr/>
        <p:txBody>
          <a:bodyPr/>
          <a:lstStyle/>
          <a:p>
            <a:pPr algn="l"/>
            <a:endParaRPr lang="fr-FR" sz="1800" b="0" i="0" u="none" strike="noStrike" baseline="0" dirty="0">
              <a:solidFill>
                <a:srgbClr val="000000"/>
              </a:solidFill>
              <a:latin typeface="Arial" panose="020B0604020202020204" pitchFamily="34" charset="0"/>
            </a:endParaRPr>
          </a:p>
          <a:p>
            <a:r>
              <a:rPr lang="en-US" sz="2400" b="0" i="0" u="none" strike="noStrike" baseline="0" dirty="0" err="1">
                <a:latin typeface="Arial" panose="020B0604020202020204" pitchFamily="34" charset="0"/>
              </a:rPr>
              <a:t>AfCFTA</a:t>
            </a:r>
            <a:r>
              <a:rPr lang="en-US" sz="2400" b="0" i="0" u="none" strike="noStrike" baseline="0" dirty="0">
                <a:latin typeface="Arial" panose="020B0604020202020204" pitchFamily="34" charset="0"/>
              </a:rPr>
              <a:t> could support Africa’s auto sector by improving cross-border manufacturing and sales. </a:t>
            </a:r>
          </a:p>
          <a:p>
            <a:pPr algn="l"/>
            <a:endParaRPr lang="fr-FR" sz="2400" b="0" i="0" u="none" strike="noStrike" baseline="0" dirty="0">
              <a:solidFill>
                <a:srgbClr val="000000"/>
              </a:solidFill>
              <a:latin typeface="Arial" panose="020B0604020202020204" pitchFamily="34" charset="0"/>
            </a:endParaRPr>
          </a:p>
          <a:p>
            <a:r>
              <a:rPr lang="en-US" sz="2400" b="0" i="0" u="none" strike="noStrike" baseline="0" dirty="0">
                <a:latin typeface="Arial" panose="020B0604020202020204" pitchFamily="34" charset="0"/>
              </a:rPr>
              <a:t>Original </a:t>
            </a:r>
            <a:r>
              <a:rPr lang="en-US" sz="2400" dirty="0">
                <a:latin typeface="Arial" panose="020B0604020202020204" pitchFamily="34" charset="0"/>
              </a:rPr>
              <a:t>equipment manufacturers (OEMs) sold 44% of the vehicles assembled on the continent in South Africa, 26% in Egypt and 16% in Morocco. </a:t>
            </a:r>
          </a:p>
          <a:p>
            <a:pPr marL="0" indent="0">
              <a:buNone/>
            </a:pPr>
            <a:endParaRPr lang="en-US" sz="2400" dirty="0">
              <a:latin typeface="Arial" panose="020B0604020202020204" pitchFamily="34" charset="0"/>
            </a:endParaRPr>
          </a:p>
          <a:p>
            <a:r>
              <a:rPr lang="en-US" sz="2400" dirty="0">
                <a:latin typeface="Arial" panose="020B0604020202020204" pitchFamily="34" charset="0"/>
              </a:rPr>
              <a:t>Electric vehicles are already assembled in Africa: South Africa, Egypt, Morocco, Ghana.</a:t>
            </a:r>
          </a:p>
        </p:txBody>
      </p:sp>
    </p:spTree>
    <p:extLst>
      <p:ext uri="{BB962C8B-B14F-4D97-AF65-F5344CB8AC3E}">
        <p14:creationId xmlns:p14="http://schemas.microsoft.com/office/powerpoint/2010/main" val="16237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3884613" y="3082636"/>
            <a:ext cx="4422775"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5500" b="1" dirty="0">
                <a:solidFill>
                  <a:srgbClr val="7030A0"/>
                </a:solidFill>
                <a:latin typeface="Lato" panose="020F0502020204030203" pitchFamily="34" charset="77"/>
                <a:sym typeface="Lato" panose="020F0502020204030203" pitchFamily="34" charset="77"/>
              </a:rPr>
              <a:t>THANK YOU!</a:t>
            </a:r>
          </a:p>
        </p:txBody>
      </p:sp>
    </p:spTree>
    <p:extLst>
      <p:ext uri="{BB962C8B-B14F-4D97-AF65-F5344CB8AC3E}">
        <p14:creationId xmlns:p14="http://schemas.microsoft.com/office/powerpoint/2010/main" val="42469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60F11F2-E47B-40D8-8800-BF6F4F7EAA4D}"/>
              </a:ext>
            </a:extLst>
          </p:cNvPr>
          <p:cNvSpPr>
            <a:spLocks noGrp="1"/>
          </p:cNvSpPr>
          <p:nvPr>
            <p:ph idx="1"/>
          </p:nvPr>
        </p:nvSpPr>
        <p:spPr>
          <a:xfrm>
            <a:off x="4" y="4591607"/>
            <a:ext cx="11239928" cy="2474706"/>
          </a:xfrm>
        </p:spPr>
        <p:txBody>
          <a:bodyPr anchor="ctr">
            <a:normAutofit fontScale="85000" lnSpcReduction="20000"/>
          </a:bodyPr>
          <a:lstStyle/>
          <a:p>
            <a:r>
              <a:rPr lang="fr-FR" sz="2300" b="1" dirty="0">
                <a:solidFill>
                  <a:srgbClr val="00B050"/>
                </a:solidFill>
              </a:rPr>
              <a:t>Scandale géologique</a:t>
            </a:r>
          </a:p>
          <a:p>
            <a:r>
              <a:rPr lang="fr-FR" sz="2300" b="1" dirty="0">
                <a:solidFill>
                  <a:srgbClr val="00B050"/>
                </a:solidFill>
              </a:rPr>
              <a:t>Potentiel agricole énorme (2</a:t>
            </a:r>
            <a:r>
              <a:rPr lang="fr-FR" sz="2300" b="1" baseline="30000" dirty="0">
                <a:solidFill>
                  <a:srgbClr val="00B050"/>
                </a:solidFill>
              </a:rPr>
              <a:t>e</a:t>
            </a:r>
            <a:r>
              <a:rPr lang="fr-FR" sz="2300" b="1" dirty="0">
                <a:solidFill>
                  <a:srgbClr val="00B050"/>
                </a:solidFill>
              </a:rPr>
              <a:t> après Brésil) …</a:t>
            </a:r>
          </a:p>
          <a:p>
            <a:pPr marL="0" indent="0">
              <a:buNone/>
            </a:pPr>
            <a:r>
              <a:rPr lang="fr-FR" sz="2300" b="1" dirty="0">
                <a:solidFill>
                  <a:srgbClr val="7030A0"/>
                </a:solidFill>
              </a:rPr>
              <a:t>Mais aussi</a:t>
            </a:r>
          </a:p>
          <a:p>
            <a:r>
              <a:rPr lang="fr-FR" sz="2200" b="1" dirty="0">
                <a:solidFill>
                  <a:srgbClr val="7030A0"/>
                </a:solidFill>
              </a:rPr>
              <a:t>Very Poor population: ±¾ of people live </a:t>
            </a:r>
            <a:r>
              <a:rPr lang="fr-FR" sz="2200" b="1" dirty="0" err="1">
                <a:solidFill>
                  <a:srgbClr val="7030A0"/>
                </a:solidFill>
              </a:rPr>
              <a:t>with</a:t>
            </a:r>
            <a:r>
              <a:rPr lang="fr-FR" sz="2200" b="1" dirty="0">
                <a:solidFill>
                  <a:srgbClr val="7030A0"/>
                </a:solidFill>
              </a:rPr>
              <a:t> &lt; 1.90$/</a:t>
            </a:r>
            <a:r>
              <a:rPr lang="fr-FR" sz="2200" b="1" dirty="0" err="1">
                <a:solidFill>
                  <a:srgbClr val="7030A0"/>
                </a:solidFill>
              </a:rPr>
              <a:t>day</a:t>
            </a:r>
            <a:endParaRPr lang="fr-FR" sz="2200" b="1" dirty="0">
              <a:solidFill>
                <a:srgbClr val="7030A0"/>
              </a:solidFill>
            </a:endParaRPr>
          </a:p>
          <a:p>
            <a:r>
              <a:rPr lang="en-US" sz="2200" b="1" dirty="0">
                <a:solidFill>
                  <a:srgbClr val="7030A0"/>
                </a:solidFill>
              </a:rPr>
              <a:t>Doing </a:t>
            </a:r>
            <a:r>
              <a:rPr lang="fr-FR" sz="2200" b="1" dirty="0">
                <a:solidFill>
                  <a:srgbClr val="7030A0"/>
                </a:solidFill>
              </a:rPr>
              <a:t>Business : 184/190. </a:t>
            </a:r>
          </a:p>
          <a:p>
            <a:r>
              <a:rPr lang="fr-FR" sz="2200" b="1" dirty="0">
                <a:solidFill>
                  <a:srgbClr val="7030A0"/>
                </a:solidFill>
              </a:rPr>
              <a:t>GDP per capita: $501</a:t>
            </a:r>
          </a:p>
          <a:p>
            <a:r>
              <a:rPr lang="fr-FR" sz="2200" b="1" dirty="0">
                <a:solidFill>
                  <a:srgbClr val="7030A0"/>
                </a:solidFill>
              </a:rPr>
              <a:t>Massive </a:t>
            </a:r>
            <a:r>
              <a:rPr lang="fr-FR" sz="2200" b="1" dirty="0" err="1">
                <a:solidFill>
                  <a:srgbClr val="7030A0"/>
                </a:solidFill>
              </a:rPr>
              <a:t>Unemployment</a:t>
            </a:r>
            <a:endParaRPr lang="fr-FR" sz="2200" b="1" dirty="0">
              <a:solidFill>
                <a:srgbClr val="7030A0"/>
              </a:solidFill>
            </a:endParaRPr>
          </a:p>
          <a:p>
            <a:pPr marL="0" indent="0">
              <a:buNone/>
            </a:pPr>
            <a:endParaRPr lang="fr-FR" sz="2100" b="1" dirty="0">
              <a:solidFill>
                <a:srgbClr val="7030A0"/>
              </a:solidFill>
            </a:endParaRPr>
          </a:p>
          <a:p>
            <a:pPr marL="0" indent="0">
              <a:buNone/>
            </a:pPr>
            <a:endParaRPr lang="fr-FR" sz="1350" dirty="0"/>
          </a:p>
        </p:txBody>
      </p:sp>
      <p:pic>
        <p:nvPicPr>
          <p:cNvPr id="10" name="Picture 9">
            <a:extLst>
              <a:ext uri="{FF2B5EF4-FFF2-40B4-BE49-F238E27FC236}">
                <a16:creationId xmlns:a16="http://schemas.microsoft.com/office/drawing/2014/main" id="{98AC5C0D-A03C-4EFB-B49D-D3F1FA7BD9E5}"/>
              </a:ext>
            </a:extLst>
          </p:cNvPr>
          <p:cNvPicPr>
            <a:picLocks noChangeAspect="1"/>
          </p:cNvPicPr>
          <p:nvPr/>
        </p:nvPicPr>
        <p:blipFill>
          <a:blip r:embed="rId3"/>
          <a:stretch>
            <a:fillRect/>
          </a:stretch>
        </p:blipFill>
        <p:spPr>
          <a:xfrm>
            <a:off x="6335691" y="5034441"/>
            <a:ext cx="3093002" cy="1546501"/>
          </a:xfrm>
          <a:prstGeom prst="rect">
            <a:avLst/>
          </a:prstGeom>
        </p:spPr>
      </p:pic>
      <p:graphicFrame>
        <p:nvGraphicFramePr>
          <p:cNvPr id="11" name="Diagram 10">
            <a:extLst>
              <a:ext uri="{FF2B5EF4-FFF2-40B4-BE49-F238E27FC236}">
                <a16:creationId xmlns:a16="http://schemas.microsoft.com/office/drawing/2014/main" id="{F261DF38-AD0A-4F4F-9DAA-9C6E737A0230}"/>
              </a:ext>
            </a:extLst>
          </p:cNvPr>
          <p:cNvGraphicFramePr/>
          <p:nvPr>
            <p:extLst>
              <p:ext uri="{D42A27DB-BD31-4B8C-83A1-F6EECF244321}">
                <p14:modId xmlns:p14="http://schemas.microsoft.com/office/powerpoint/2010/main" val="601004419"/>
              </p:ext>
            </p:extLst>
          </p:nvPr>
        </p:nvGraphicFramePr>
        <p:xfrm>
          <a:off x="9528850" y="4953420"/>
          <a:ext cx="2158155" cy="1627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7E8E4D6B-66E6-4EB4-BD05-933E704B5D83}"/>
              </a:ext>
            </a:extLst>
          </p:cNvPr>
          <p:cNvSpPr txBox="1"/>
          <p:nvPr/>
        </p:nvSpPr>
        <p:spPr>
          <a:xfrm>
            <a:off x="6206399" y="4624622"/>
            <a:ext cx="6097772" cy="338554"/>
          </a:xfrm>
          <a:prstGeom prst="rect">
            <a:avLst/>
          </a:prstGeom>
          <a:noFill/>
        </p:spPr>
        <p:txBody>
          <a:bodyPr wrap="square">
            <a:spAutoFit/>
          </a:bodyPr>
          <a:lstStyle/>
          <a:p>
            <a:r>
              <a:rPr lang="fr-FR" sz="1600" b="0" i="0" dirty="0">
                <a:solidFill>
                  <a:srgbClr val="000000"/>
                </a:solidFill>
                <a:effectLst/>
                <a:latin typeface="Roboto" panose="02000000000000000000" pitchFamily="2" charset="0"/>
              </a:rPr>
              <a:t>Energy transition </a:t>
            </a:r>
            <a:r>
              <a:rPr lang="fr-FR" sz="1600" b="0" i="0" dirty="0" err="1">
                <a:solidFill>
                  <a:srgbClr val="000000"/>
                </a:solidFill>
                <a:effectLst/>
                <a:latin typeface="Roboto" panose="02000000000000000000" pitchFamily="2" charset="0"/>
              </a:rPr>
              <a:t>metals</a:t>
            </a:r>
            <a:r>
              <a:rPr lang="fr-FR" sz="1600" b="0" i="0" dirty="0">
                <a:solidFill>
                  <a:srgbClr val="000000"/>
                </a:solidFill>
                <a:effectLst/>
                <a:latin typeface="Roboto" panose="02000000000000000000" pitchFamily="2" charset="0"/>
              </a:rPr>
              <a:t>: </a:t>
            </a:r>
            <a:r>
              <a:rPr lang="en-US" sz="1600" b="1" i="0" dirty="0">
                <a:solidFill>
                  <a:srgbClr val="00B050"/>
                </a:solidFill>
                <a:effectLst/>
                <a:latin typeface="arial" panose="020B0604020202020204" pitchFamily="34" charset="0"/>
              </a:rPr>
              <a:t>copper, nickel, cobalt and lithium</a:t>
            </a:r>
            <a:endParaRPr lang="fr-FR" sz="1600" dirty="0">
              <a:solidFill>
                <a:srgbClr val="00B050"/>
              </a:solidFill>
            </a:endParaRPr>
          </a:p>
        </p:txBody>
      </p:sp>
      <p:grpSp>
        <p:nvGrpSpPr>
          <p:cNvPr id="16" name="Group 15">
            <a:extLst>
              <a:ext uri="{FF2B5EF4-FFF2-40B4-BE49-F238E27FC236}">
                <a16:creationId xmlns:a16="http://schemas.microsoft.com/office/drawing/2014/main" id="{18C36CE1-5E4E-4EC6-A286-95CC6CDAFBA4}"/>
              </a:ext>
            </a:extLst>
          </p:cNvPr>
          <p:cNvGrpSpPr/>
          <p:nvPr/>
        </p:nvGrpSpPr>
        <p:grpSpPr>
          <a:xfrm>
            <a:off x="145883" y="124618"/>
            <a:ext cx="856483" cy="4153952"/>
            <a:chOff x="1061327" y="1096708"/>
            <a:chExt cx="1141977" cy="5538602"/>
          </a:xfrm>
        </p:grpSpPr>
        <p:pic>
          <p:nvPicPr>
            <p:cNvPr id="17" name="Picture 16">
              <a:extLst>
                <a:ext uri="{FF2B5EF4-FFF2-40B4-BE49-F238E27FC236}">
                  <a16:creationId xmlns:a16="http://schemas.microsoft.com/office/drawing/2014/main" id="{0B83BCAB-1B42-4A7F-87D9-8B39627E317B}"/>
                </a:ext>
              </a:extLst>
            </p:cNvPr>
            <p:cNvPicPr>
              <a:picLocks noChangeAspect="1"/>
            </p:cNvPicPr>
            <p:nvPr/>
          </p:nvPicPr>
          <p:blipFill>
            <a:blip r:embed="rId9"/>
            <a:stretch>
              <a:fillRect/>
            </a:stretch>
          </p:blipFill>
          <p:spPr>
            <a:xfrm>
              <a:off x="1078395" y="3356256"/>
              <a:ext cx="1038225" cy="1095375"/>
            </a:xfrm>
            <a:prstGeom prst="rect">
              <a:avLst/>
            </a:prstGeom>
          </p:spPr>
        </p:pic>
        <p:pic>
          <p:nvPicPr>
            <p:cNvPr id="18" name="Picture 17">
              <a:extLst>
                <a:ext uri="{FF2B5EF4-FFF2-40B4-BE49-F238E27FC236}">
                  <a16:creationId xmlns:a16="http://schemas.microsoft.com/office/drawing/2014/main" id="{61E3CDA5-A4B1-43E6-8DE9-C283C2426A3C}"/>
                </a:ext>
              </a:extLst>
            </p:cNvPr>
            <p:cNvPicPr>
              <a:picLocks noChangeAspect="1"/>
            </p:cNvPicPr>
            <p:nvPr/>
          </p:nvPicPr>
          <p:blipFill>
            <a:blip r:embed="rId10"/>
            <a:stretch>
              <a:fillRect/>
            </a:stretch>
          </p:blipFill>
          <p:spPr>
            <a:xfrm>
              <a:off x="1098601" y="2180480"/>
              <a:ext cx="1019175" cy="1171575"/>
            </a:xfrm>
            <a:prstGeom prst="rect">
              <a:avLst/>
            </a:prstGeom>
          </p:spPr>
        </p:pic>
        <p:pic>
          <p:nvPicPr>
            <p:cNvPr id="19" name="Picture 18">
              <a:extLst>
                <a:ext uri="{FF2B5EF4-FFF2-40B4-BE49-F238E27FC236}">
                  <a16:creationId xmlns:a16="http://schemas.microsoft.com/office/drawing/2014/main" id="{5DE69D69-4D65-40DA-B019-A8C9A05B21B9}"/>
                </a:ext>
              </a:extLst>
            </p:cNvPr>
            <p:cNvPicPr>
              <a:picLocks noChangeAspect="1"/>
            </p:cNvPicPr>
            <p:nvPr/>
          </p:nvPicPr>
          <p:blipFill>
            <a:blip r:embed="rId11"/>
            <a:stretch>
              <a:fillRect/>
            </a:stretch>
          </p:blipFill>
          <p:spPr>
            <a:xfrm>
              <a:off x="1137840" y="1096708"/>
              <a:ext cx="1028700" cy="1171575"/>
            </a:xfrm>
            <a:prstGeom prst="rect">
              <a:avLst/>
            </a:prstGeom>
          </p:spPr>
        </p:pic>
        <p:pic>
          <p:nvPicPr>
            <p:cNvPr id="20" name="Picture 19">
              <a:extLst>
                <a:ext uri="{FF2B5EF4-FFF2-40B4-BE49-F238E27FC236}">
                  <a16:creationId xmlns:a16="http://schemas.microsoft.com/office/drawing/2014/main" id="{42F3DC35-F30A-4B54-8D5D-D354BF6F0F4F}"/>
                </a:ext>
              </a:extLst>
            </p:cNvPr>
            <p:cNvPicPr>
              <a:picLocks noChangeAspect="1"/>
            </p:cNvPicPr>
            <p:nvPr/>
          </p:nvPicPr>
          <p:blipFill>
            <a:blip r:embed="rId12"/>
            <a:stretch>
              <a:fillRect/>
            </a:stretch>
          </p:blipFill>
          <p:spPr>
            <a:xfrm>
              <a:off x="1078395" y="4426839"/>
              <a:ext cx="1085850" cy="1114425"/>
            </a:xfrm>
            <a:prstGeom prst="rect">
              <a:avLst/>
            </a:prstGeom>
          </p:spPr>
        </p:pic>
        <p:pic>
          <p:nvPicPr>
            <p:cNvPr id="21" name="Picture 20">
              <a:extLst>
                <a:ext uri="{FF2B5EF4-FFF2-40B4-BE49-F238E27FC236}">
                  <a16:creationId xmlns:a16="http://schemas.microsoft.com/office/drawing/2014/main" id="{FEA158FD-FAC7-46D2-87D8-E55C9A8E826A}"/>
                </a:ext>
              </a:extLst>
            </p:cNvPr>
            <p:cNvPicPr>
              <a:picLocks noChangeAspect="1"/>
            </p:cNvPicPr>
            <p:nvPr/>
          </p:nvPicPr>
          <p:blipFill>
            <a:blip r:embed="rId13"/>
            <a:stretch>
              <a:fillRect/>
            </a:stretch>
          </p:blipFill>
          <p:spPr>
            <a:xfrm>
              <a:off x="1061327" y="5645156"/>
              <a:ext cx="1141977" cy="990154"/>
            </a:xfrm>
            <a:prstGeom prst="rect">
              <a:avLst/>
            </a:prstGeom>
          </p:spPr>
        </p:pic>
      </p:grpSp>
      <p:sp>
        <p:nvSpPr>
          <p:cNvPr id="15" name="TextBox 14">
            <a:extLst>
              <a:ext uri="{FF2B5EF4-FFF2-40B4-BE49-F238E27FC236}">
                <a16:creationId xmlns:a16="http://schemas.microsoft.com/office/drawing/2014/main" id="{F2B2CBF8-1AE5-4FA3-9A44-A73B1D3A2310}"/>
              </a:ext>
            </a:extLst>
          </p:cNvPr>
          <p:cNvSpPr txBox="1"/>
          <p:nvPr/>
        </p:nvSpPr>
        <p:spPr>
          <a:xfrm>
            <a:off x="-34843" y="-65216"/>
            <a:ext cx="1031949" cy="300082"/>
          </a:xfrm>
          <a:prstGeom prst="rect">
            <a:avLst/>
          </a:prstGeom>
          <a:noFill/>
        </p:spPr>
        <p:txBody>
          <a:bodyPr wrap="none" rtlCol="0">
            <a:spAutoFit/>
          </a:bodyPr>
          <a:lstStyle/>
          <a:p>
            <a:r>
              <a:rPr lang="fr-FR" sz="1350" dirty="0" err="1"/>
              <a:t>Megatrends</a:t>
            </a:r>
            <a:endParaRPr lang="fr-FR" sz="1350" dirty="0"/>
          </a:p>
        </p:txBody>
      </p:sp>
      <p:grpSp>
        <p:nvGrpSpPr>
          <p:cNvPr id="9" name="Group 8">
            <a:extLst>
              <a:ext uri="{FF2B5EF4-FFF2-40B4-BE49-F238E27FC236}">
                <a16:creationId xmlns:a16="http://schemas.microsoft.com/office/drawing/2014/main" id="{E4E79402-A2F1-4C1B-968E-991784B97509}"/>
              </a:ext>
            </a:extLst>
          </p:cNvPr>
          <p:cNvGrpSpPr/>
          <p:nvPr/>
        </p:nvGrpSpPr>
        <p:grpSpPr>
          <a:xfrm>
            <a:off x="1135699" y="369870"/>
            <a:ext cx="2911217" cy="3954097"/>
            <a:chOff x="1382275" y="369870"/>
            <a:chExt cx="2911217" cy="3954097"/>
          </a:xfrm>
        </p:grpSpPr>
        <p:pic>
          <p:nvPicPr>
            <p:cNvPr id="12" name="Picture 11" descr="Logo&#10;&#10;Description automatically generated">
              <a:extLst>
                <a:ext uri="{FF2B5EF4-FFF2-40B4-BE49-F238E27FC236}">
                  <a16:creationId xmlns:a16="http://schemas.microsoft.com/office/drawing/2014/main" id="{B7006212-9674-4004-90A6-A806E37B722B}"/>
                </a:ext>
              </a:extLst>
            </p:cNvPr>
            <p:cNvPicPr>
              <a:picLocks noChangeAspect="1"/>
            </p:cNvPicPr>
            <p:nvPr/>
          </p:nvPicPr>
          <p:blipFill>
            <a:blip r:embed="rId14"/>
            <a:stretch>
              <a:fillRect/>
            </a:stretch>
          </p:blipFill>
          <p:spPr>
            <a:xfrm>
              <a:off x="1382275" y="455113"/>
              <a:ext cx="2911217" cy="3868854"/>
            </a:xfrm>
            <a:prstGeom prst="rect">
              <a:avLst/>
            </a:prstGeom>
          </p:spPr>
        </p:pic>
        <p:sp>
          <p:nvSpPr>
            <p:cNvPr id="2" name="Rectangle 1">
              <a:extLst>
                <a:ext uri="{FF2B5EF4-FFF2-40B4-BE49-F238E27FC236}">
                  <a16:creationId xmlns:a16="http://schemas.microsoft.com/office/drawing/2014/main" id="{76C8E641-24FD-42A3-A784-FC888A7CD0E2}"/>
                </a:ext>
              </a:extLst>
            </p:cNvPr>
            <p:cNvSpPr/>
            <p:nvPr/>
          </p:nvSpPr>
          <p:spPr>
            <a:xfrm>
              <a:off x="1446421" y="369870"/>
              <a:ext cx="2755709" cy="3908700"/>
            </a:xfrm>
            <a:prstGeom prst="rect">
              <a:avLst/>
            </a:prstGeom>
            <a:noFill/>
            <a:ln w="444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pic>
        <p:nvPicPr>
          <p:cNvPr id="6" name="Picture 5">
            <a:extLst>
              <a:ext uri="{FF2B5EF4-FFF2-40B4-BE49-F238E27FC236}">
                <a16:creationId xmlns:a16="http://schemas.microsoft.com/office/drawing/2014/main" id="{F4506828-D89D-4833-930E-030C4D40CC99}"/>
              </a:ext>
            </a:extLst>
          </p:cNvPr>
          <p:cNvPicPr>
            <a:picLocks noChangeAspect="1"/>
          </p:cNvPicPr>
          <p:nvPr/>
        </p:nvPicPr>
        <p:blipFill>
          <a:blip r:embed="rId15"/>
          <a:stretch>
            <a:fillRect/>
          </a:stretch>
        </p:blipFill>
        <p:spPr>
          <a:xfrm>
            <a:off x="4005820" y="-8159"/>
            <a:ext cx="8209106" cy="4510141"/>
          </a:xfrm>
          <a:prstGeom prst="rect">
            <a:avLst/>
          </a:prstGeom>
        </p:spPr>
      </p:pic>
      <p:sp>
        <p:nvSpPr>
          <p:cNvPr id="13" name="TextBox 12">
            <a:extLst>
              <a:ext uri="{FF2B5EF4-FFF2-40B4-BE49-F238E27FC236}">
                <a16:creationId xmlns:a16="http://schemas.microsoft.com/office/drawing/2014/main" id="{6F4C5EF4-D0B3-4F2F-9BF3-8D21F41D39B6}"/>
              </a:ext>
            </a:extLst>
          </p:cNvPr>
          <p:cNvSpPr txBox="1"/>
          <p:nvPr/>
        </p:nvSpPr>
        <p:spPr>
          <a:xfrm>
            <a:off x="6955603" y="4272597"/>
            <a:ext cx="2784297" cy="307777"/>
          </a:xfrm>
          <a:prstGeom prst="rect">
            <a:avLst/>
          </a:prstGeom>
          <a:noFill/>
        </p:spPr>
        <p:txBody>
          <a:bodyPr wrap="square" rtlCol="0">
            <a:spAutoFit/>
          </a:bodyPr>
          <a:lstStyle/>
          <a:p>
            <a:r>
              <a:rPr lang="fr-FR" sz="1400" dirty="0"/>
              <a:t>Source: EU on </a:t>
            </a:r>
            <a:r>
              <a:rPr lang="fr-FR" sz="1400" dirty="0" err="1"/>
              <a:t>CRMs</a:t>
            </a:r>
            <a:r>
              <a:rPr lang="fr-FR" sz="1400" dirty="0"/>
              <a:t>, 2020</a:t>
            </a:r>
          </a:p>
        </p:txBody>
      </p:sp>
    </p:spTree>
    <p:extLst>
      <p:ext uri="{BB962C8B-B14F-4D97-AF65-F5344CB8AC3E}">
        <p14:creationId xmlns:p14="http://schemas.microsoft.com/office/powerpoint/2010/main" val="286719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19422A-5739-4CCD-98E7-26018D162564}"/>
              </a:ext>
            </a:extLst>
          </p:cNvPr>
          <p:cNvSpPr txBox="1">
            <a:spLocks/>
          </p:cNvSpPr>
          <p:nvPr/>
        </p:nvSpPr>
        <p:spPr>
          <a:xfrm>
            <a:off x="838200" y="841459"/>
            <a:ext cx="10515600" cy="882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Understanding the supply chain</a:t>
            </a:r>
          </a:p>
        </p:txBody>
      </p:sp>
      <p:pic>
        <p:nvPicPr>
          <p:cNvPr id="4" name="Picture 3">
            <a:extLst>
              <a:ext uri="{FF2B5EF4-FFF2-40B4-BE49-F238E27FC236}">
                <a16:creationId xmlns:a16="http://schemas.microsoft.com/office/drawing/2014/main" id="{B32B2EEC-EEA4-417C-86FC-003EBFDA9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3891" y="2612564"/>
            <a:ext cx="810136" cy="755047"/>
          </a:xfrm>
          <a:prstGeom prst="rect">
            <a:avLst/>
          </a:prstGeom>
        </p:spPr>
      </p:pic>
      <p:sp>
        <p:nvSpPr>
          <p:cNvPr id="5" name="TextBox 4">
            <a:extLst>
              <a:ext uri="{FF2B5EF4-FFF2-40B4-BE49-F238E27FC236}">
                <a16:creationId xmlns:a16="http://schemas.microsoft.com/office/drawing/2014/main" id="{02AF9383-9D56-4FCE-9233-D00BF999CA33}"/>
              </a:ext>
            </a:extLst>
          </p:cNvPr>
          <p:cNvSpPr txBox="1"/>
          <p:nvPr/>
        </p:nvSpPr>
        <p:spPr>
          <a:xfrm>
            <a:off x="3622368" y="3413937"/>
            <a:ext cx="1374875" cy="288220"/>
          </a:xfrm>
          <a:prstGeom prst="rect">
            <a:avLst/>
          </a:prstGeom>
          <a:noFill/>
        </p:spPr>
        <p:txBody>
          <a:bodyPr wrap="square" rtlCol="0">
            <a:spAutoFit/>
          </a:bodyPr>
          <a:lstStyle/>
          <a:p>
            <a:r>
              <a:rPr lang="en-GB" sz="1273" dirty="0">
                <a:latin typeface="Arial" panose="020B0604020202020204" pitchFamily="34" charset="0"/>
                <a:cs typeface="Arial" panose="020B0604020202020204" pitchFamily="34" charset="0"/>
              </a:rPr>
              <a:t>Smelt and refine</a:t>
            </a:r>
          </a:p>
        </p:txBody>
      </p:sp>
      <p:pic>
        <p:nvPicPr>
          <p:cNvPr id="6" name="Picture 5">
            <a:extLst>
              <a:ext uri="{FF2B5EF4-FFF2-40B4-BE49-F238E27FC236}">
                <a16:creationId xmlns:a16="http://schemas.microsoft.com/office/drawing/2014/main" id="{91B65D75-0D59-4365-9126-1D3BD9A520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6500" y="2632959"/>
            <a:ext cx="464169" cy="747090"/>
          </a:xfrm>
          <a:prstGeom prst="rect">
            <a:avLst/>
          </a:prstGeom>
        </p:spPr>
      </p:pic>
      <p:sp>
        <p:nvSpPr>
          <p:cNvPr id="7" name="TextBox 6">
            <a:extLst>
              <a:ext uri="{FF2B5EF4-FFF2-40B4-BE49-F238E27FC236}">
                <a16:creationId xmlns:a16="http://schemas.microsoft.com/office/drawing/2014/main" id="{6A98FA4A-0FE5-49BE-BFD5-68D122A29AD9}"/>
              </a:ext>
            </a:extLst>
          </p:cNvPr>
          <p:cNvSpPr txBox="1"/>
          <p:nvPr/>
        </p:nvSpPr>
        <p:spPr>
          <a:xfrm>
            <a:off x="5494465" y="3404708"/>
            <a:ext cx="926238" cy="288220"/>
          </a:xfrm>
          <a:prstGeom prst="rect">
            <a:avLst/>
          </a:prstGeom>
          <a:noFill/>
        </p:spPr>
        <p:txBody>
          <a:bodyPr wrap="square" rtlCol="0">
            <a:spAutoFit/>
          </a:bodyPr>
          <a:lstStyle/>
          <a:p>
            <a:r>
              <a:rPr lang="en-GB" sz="1273" dirty="0">
                <a:latin typeface="Arial" panose="020B0604020202020204" pitchFamily="34" charset="0"/>
                <a:cs typeface="Arial" panose="020B0604020202020204" pitchFamily="34" charset="0"/>
              </a:rPr>
              <a:t>Precursor </a:t>
            </a:r>
          </a:p>
        </p:txBody>
      </p:sp>
      <p:pic>
        <p:nvPicPr>
          <p:cNvPr id="8" name="Picture 7">
            <a:extLst>
              <a:ext uri="{FF2B5EF4-FFF2-40B4-BE49-F238E27FC236}">
                <a16:creationId xmlns:a16="http://schemas.microsoft.com/office/drawing/2014/main" id="{B8F7D8C6-672F-4E73-8310-8F25FBE11A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8840" y="2789780"/>
            <a:ext cx="734891" cy="552834"/>
          </a:xfrm>
          <a:prstGeom prst="rect">
            <a:avLst/>
          </a:prstGeom>
        </p:spPr>
      </p:pic>
      <p:sp>
        <p:nvSpPr>
          <p:cNvPr id="9" name="TextBox 8">
            <a:extLst>
              <a:ext uri="{FF2B5EF4-FFF2-40B4-BE49-F238E27FC236}">
                <a16:creationId xmlns:a16="http://schemas.microsoft.com/office/drawing/2014/main" id="{60B6F8FC-B983-43E4-AE51-918BC5EAE1AD}"/>
              </a:ext>
            </a:extLst>
          </p:cNvPr>
          <p:cNvSpPr txBox="1"/>
          <p:nvPr/>
        </p:nvSpPr>
        <p:spPr>
          <a:xfrm>
            <a:off x="6858102" y="3302608"/>
            <a:ext cx="550151" cy="288220"/>
          </a:xfrm>
          <a:prstGeom prst="rect">
            <a:avLst/>
          </a:prstGeom>
          <a:noFill/>
        </p:spPr>
        <p:txBody>
          <a:bodyPr wrap="none" rtlCol="0">
            <a:spAutoFit/>
          </a:bodyPr>
          <a:lstStyle/>
          <a:p>
            <a:r>
              <a:rPr lang="en-GB" sz="1273" dirty="0">
                <a:latin typeface="Arial" panose="020B0604020202020204" pitchFamily="34" charset="0"/>
                <a:cs typeface="Arial" panose="020B0604020202020204" pitchFamily="34" charset="0"/>
              </a:rPr>
              <a:t>Cells</a:t>
            </a:r>
          </a:p>
        </p:txBody>
      </p:sp>
      <p:pic>
        <p:nvPicPr>
          <p:cNvPr id="10" name="Picture 9">
            <a:extLst>
              <a:ext uri="{FF2B5EF4-FFF2-40B4-BE49-F238E27FC236}">
                <a16:creationId xmlns:a16="http://schemas.microsoft.com/office/drawing/2014/main" id="{90DECD45-ECD1-45E0-90DD-51285E8AEB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9736" y="2588340"/>
            <a:ext cx="845799" cy="723515"/>
          </a:xfrm>
          <a:prstGeom prst="rect">
            <a:avLst/>
          </a:prstGeom>
        </p:spPr>
      </p:pic>
      <p:sp>
        <p:nvSpPr>
          <p:cNvPr id="11" name="TextBox 10">
            <a:extLst>
              <a:ext uri="{FF2B5EF4-FFF2-40B4-BE49-F238E27FC236}">
                <a16:creationId xmlns:a16="http://schemas.microsoft.com/office/drawing/2014/main" id="{6772ABC0-8783-43A2-B08F-9B1C2B74ED70}"/>
              </a:ext>
            </a:extLst>
          </p:cNvPr>
          <p:cNvSpPr txBox="1"/>
          <p:nvPr/>
        </p:nvSpPr>
        <p:spPr>
          <a:xfrm>
            <a:off x="7883404" y="3321845"/>
            <a:ext cx="702436" cy="288220"/>
          </a:xfrm>
          <a:prstGeom prst="rect">
            <a:avLst/>
          </a:prstGeom>
          <a:noFill/>
        </p:spPr>
        <p:txBody>
          <a:bodyPr wrap="none" rtlCol="0">
            <a:spAutoFit/>
          </a:bodyPr>
          <a:lstStyle/>
          <a:p>
            <a:r>
              <a:rPr lang="en-GB" sz="1273" dirty="0">
                <a:latin typeface="Arial" panose="020B0604020202020204" pitchFamily="34" charset="0"/>
                <a:cs typeface="Arial" panose="020B0604020202020204" pitchFamily="34" charset="0"/>
              </a:rPr>
              <a:t>Battery</a:t>
            </a:r>
          </a:p>
        </p:txBody>
      </p:sp>
      <p:cxnSp>
        <p:nvCxnSpPr>
          <p:cNvPr id="12" name="Straight Connector 11">
            <a:extLst>
              <a:ext uri="{FF2B5EF4-FFF2-40B4-BE49-F238E27FC236}">
                <a16:creationId xmlns:a16="http://schemas.microsoft.com/office/drawing/2014/main" id="{F21071D9-FB14-4786-A3E5-AB614541279F}"/>
              </a:ext>
            </a:extLst>
          </p:cNvPr>
          <p:cNvCxnSpPr/>
          <p:nvPr/>
        </p:nvCxnSpPr>
        <p:spPr>
          <a:xfrm>
            <a:off x="3552245" y="1912729"/>
            <a:ext cx="0" cy="3513565"/>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702C5DC1-7DCA-4C95-A3EF-99ED6EE336F2}"/>
              </a:ext>
            </a:extLst>
          </p:cNvPr>
          <p:cNvCxnSpPr/>
          <p:nvPr/>
        </p:nvCxnSpPr>
        <p:spPr>
          <a:xfrm>
            <a:off x="5156264" y="1871006"/>
            <a:ext cx="0" cy="3513565"/>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68AB0811-16D5-45BA-9AF9-D308DF6DDEF2}"/>
              </a:ext>
            </a:extLst>
          </p:cNvPr>
          <p:cNvCxnSpPr/>
          <p:nvPr/>
        </p:nvCxnSpPr>
        <p:spPr>
          <a:xfrm>
            <a:off x="7740469" y="1941751"/>
            <a:ext cx="0" cy="3513565"/>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7BAB66D2-49EC-46B5-BBA2-E009B7FD23E5}"/>
              </a:ext>
            </a:extLst>
          </p:cNvPr>
          <p:cNvCxnSpPr/>
          <p:nvPr/>
        </p:nvCxnSpPr>
        <p:spPr>
          <a:xfrm>
            <a:off x="9082312" y="1970574"/>
            <a:ext cx="0" cy="3513565"/>
          </a:xfrm>
          <a:prstGeom prst="line">
            <a:avLst/>
          </a:prstGeom>
          <a:ln>
            <a:prstDash val="dash"/>
          </a:ln>
        </p:spPr>
        <p:style>
          <a:lnRef idx="2">
            <a:schemeClr val="dk1"/>
          </a:lnRef>
          <a:fillRef idx="0">
            <a:schemeClr val="dk1"/>
          </a:fillRef>
          <a:effectRef idx="1">
            <a:schemeClr val="dk1"/>
          </a:effectRef>
          <a:fontRef idx="minor">
            <a:schemeClr val="tx1"/>
          </a:fontRef>
        </p:style>
      </p:cxnSp>
      <p:pic>
        <p:nvPicPr>
          <p:cNvPr id="16" name="Picture 4" descr="Tesla cuts prices of Model S, Model X as stock slumps - Business ...">
            <a:extLst>
              <a:ext uri="{FF2B5EF4-FFF2-40B4-BE49-F238E27FC236}">
                <a16:creationId xmlns:a16="http://schemas.microsoft.com/office/drawing/2014/main" id="{4E402F72-D4A7-46AD-B9C2-31FD429BD3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7582" y="2663717"/>
            <a:ext cx="904098" cy="6788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Powder Lithium Carbonate, Packaging Size: 25 Kg, Rs 1725 /kilogram ...">
            <a:extLst>
              <a:ext uri="{FF2B5EF4-FFF2-40B4-BE49-F238E27FC236}">
                <a16:creationId xmlns:a16="http://schemas.microsoft.com/office/drawing/2014/main" id="{DC8B34FD-1A8C-4897-AB94-3E19D09B60D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2894" r="1797" b="12760"/>
          <a:stretch/>
        </p:blipFill>
        <p:spPr bwMode="auto">
          <a:xfrm>
            <a:off x="2386287" y="2838096"/>
            <a:ext cx="386270" cy="2530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1F8C480-0C4E-4119-A10A-673274F4E835}"/>
              </a:ext>
            </a:extLst>
          </p:cNvPr>
          <p:cNvSpPr txBox="1"/>
          <p:nvPr/>
        </p:nvSpPr>
        <p:spPr>
          <a:xfrm>
            <a:off x="2159232" y="3036632"/>
            <a:ext cx="789519" cy="288220"/>
          </a:xfrm>
          <a:prstGeom prst="rect">
            <a:avLst/>
          </a:prstGeom>
          <a:noFill/>
        </p:spPr>
        <p:txBody>
          <a:bodyPr wrap="square" rtlCol="0">
            <a:spAutoFit/>
          </a:bodyPr>
          <a:lstStyle/>
          <a:p>
            <a:r>
              <a:rPr lang="en-GB" sz="1273" dirty="0">
                <a:latin typeface="Arial" panose="020B0604020202020204" pitchFamily="34" charset="0"/>
                <a:cs typeface="Arial" panose="020B0604020202020204" pitchFamily="34" charset="0"/>
              </a:rPr>
              <a:t>Lithium</a:t>
            </a:r>
          </a:p>
        </p:txBody>
      </p:sp>
      <p:pic>
        <p:nvPicPr>
          <p:cNvPr id="19" name="Picture 8" descr="4860 Cobalt Oxide Blue Or Pigment Blue 28 - Buy Pigment Blue 28 ...">
            <a:extLst>
              <a:ext uri="{FF2B5EF4-FFF2-40B4-BE49-F238E27FC236}">
                <a16:creationId xmlns:a16="http://schemas.microsoft.com/office/drawing/2014/main" id="{B38DC406-47B3-49FA-87BC-4643B3E0242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7595" r="825" b="9111"/>
          <a:stretch/>
        </p:blipFill>
        <p:spPr bwMode="auto">
          <a:xfrm>
            <a:off x="2967331" y="3128252"/>
            <a:ext cx="419011" cy="25352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DEF85D2-1A40-4F70-9549-A1A31FA9CE58}"/>
              </a:ext>
            </a:extLst>
          </p:cNvPr>
          <p:cNvSpPr txBox="1"/>
          <p:nvPr/>
        </p:nvSpPr>
        <p:spPr>
          <a:xfrm>
            <a:off x="2781568" y="3337058"/>
            <a:ext cx="789519" cy="288220"/>
          </a:xfrm>
          <a:prstGeom prst="rect">
            <a:avLst/>
          </a:prstGeom>
          <a:noFill/>
        </p:spPr>
        <p:txBody>
          <a:bodyPr wrap="square" rtlCol="0">
            <a:spAutoFit/>
          </a:bodyPr>
          <a:lstStyle/>
          <a:p>
            <a:r>
              <a:rPr lang="en-GB" sz="1273" dirty="0">
                <a:latin typeface="Arial" panose="020B0604020202020204" pitchFamily="34" charset="0"/>
                <a:cs typeface="Arial" panose="020B0604020202020204" pitchFamily="34" charset="0"/>
              </a:rPr>
              <a:t>Cobalt</a:t>
            </a:r>
          </a:p>
        </p:txBody>
      </p:sp>
      <p:pic>
        <p:nvPicPr>
          <p:cNvPr id="21" name="Picture 10" descr="Spherical Nickel Powder-Edgetech Industries (A worldwide materials ...">
            <a:extLst>
              <a:ext uri="{FF2B5EF4-FFF2-40B4-BE49-F238E27FC236}">
                <a16:creationId xmlns:a16="http://schemas.microsoft.com/office/drawing/2014/main" id="{E1D1D891-45E5-4A6F-9F7A-8178221DE35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59984" y="2429944"/>
            <a:ext cx="420420" cy="30821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F961E28-5FCA-4596-BC92-942375E40755}"/>
              </a:ext>
            </a:extLst>
          </p:cNvPr>
          <p:cNvSpPr txBox="1"/>
          <p:nvPr/>
        </p:nvSpPr>
        <p:spPr>
          <a:xfrm>
            <a:off x="2842852" y="2706207"/>
            <a:ext cx="649295" cy="288220"/>
          </a:xfrm>
          <a:prstGeom prst="rect">
            <a:avLst/>
          </a:prstGeom>
          <a:noFill/>
        </p:spPr>
        <p:txBody>
          <a:bodyPr wrap="square" rtlCol="0">
            <a:spAutoFit/>
          </a:bodyPr>
          <a:lstStyle/>
          <a:p>
            <a:pPr algn="ctr"/>
            <a:r>
              <a:rPr lang="en-GB" sz="1273" dirty="0">
                <a:latin typeface="Arial" panose="020B0604020202020204" pitchFamily="34" charset="0"/>
                <a:cs typeface="Arial" panose="020B0604020202020204" pitchFamily="34" charset="0"/>
              </a:rPr>
              <a:t>Nickel</a:t>
            </a:r>
          </a:p>
        </p:txBody>
      </p:sp>
      <p:sp>
        <p:nvSpPr>
          <p:cNvPr id="23" name="TextBox 22">
            <a:extLst>
              <a:ext uri="{FF2B5EF4-FFF2-40B4-BE49-F238E27FC236}">
                <a16:creationId xmlns:a16="http://schemas.microsoft.com/office/drawing/2014/main" id="{DD3FB4AE-BD28-4008-B927-848AFDDADCEA}"/>
              </a:ext>
            </a:extLst>
          </p:cNvPr>
          <p:cNvSpPr txBox="1"/>
          <p:nvPr/>
        </p:nvSpPr>
        <p:spPr>
          <a:xfrm>
            <a:off x="1885052" y="1708671"/>
            <a:ext cx="1903884" cy="320857"/>
          </a:xfrm>
          <a:prstGeom prst="rect">
            <a:avLst/>
          </a:prstGeom>
          <a:noFill/>
        </p:spPr>
        <p:txBody>
          <a:bodyPr wrap="square" rtlCol="0">
            <a:spAutoFit/>
          </a:bodyPr>
          <a:lstStyle/>
          <a:p>
            <a:pPr algn="ctr"/>
            <a:r>
              <a:rPr lang="en-GB" sz="1485" b="1" dirty="0">
                <a:latin typeface="Arial" panose="020B0604020202020204" pitchFamily="34" charset="0"/>
                <a:cs typeface="Arial" panose="020B0604020202020204" pitchFamily="34" charset="0"/>
              </a:rPr>
              <a:t>Mining</a:t>
            </a:r>
          </a:p>
        </p:txBody>
      </p:sp>
      <p:sp>
        <p:nvSpPr>
          <p:cNvPr id="24" name="TextBox 23">
            <a:extLst>
              <a:ext uri="{FF2B5EF4-FFF2-40B4-BE49-F238E27FC236}">
                <a16:creationId xmlns:a16="http://schemas.microsoft.com/office/drawing/2014/main" id="{2E256A89-5C99-4BEF-A7F0-2A64952B029A}"/>
              </a:ext>
            </a:extLst>
          </p:cNvPr>
          <p:cNvSpPr txBox="1"/>
          <p:nvPr/>
        </p:nvSpPr>
        <p:spPr>
          <a:xfrm>
            <a:off x="3394065" y="1707771"/>
            <a:ext cx="1903884" cy="320857"/>
          </a:xfrm>
          <a:prstGeom prst="rect">
            <a:avLst/>
          </a:prstGeom>
          <a:noFill/>
        </p:spPr>
        <p:txBody>
          <a:bodyPr wrap="square" rtlCol="0">
            <a:spAutoFit/>
          </a:bodyPr>
          <a:lstStyle/>
          <a:p>
            <a:pPr algn="ctr"/>
            <a:r>
              <a:rPr lang="en-GB" sz="1485" b="1" dirty="0">
                <a:latin typeface="Arial" panose="020B0604020202020204" pitchFamily="34" charset="0"/>
                <a:cs typeface="Arial" panose="020B0604020202020204" pitchFamily="34" charset="0"/>
              </a:rPr>
              <a:t>Metals</a:t>
            </a:r>
          </a:p>
        </p:txBody>
      </p:sp>
      <p:sp>
        <p:nvSpPr>
          <p:cNvPr id="25" name="TextBox 24">
            <a:extLst>
              <a:ext uri="{FF2B5EF4-FFF2-40B4-BE49-F238E27FC236}">
                <a16:creationId xmlns:a16="http://schemas.microsoft.com/office/drawing/2014/main" id="{32225B38-C0C1-475C-B97C-D0D015A3D377}"/>
              </a:ext>
            </a:extLst>
          </p:cNvPr>
          <p:cNvSpPr txBox="1"/>
          <p:nvPr/>
        </p:nvSpPr>
        <p:spPr>
          <a:xfrm>
            <a:off x="6395780" y="1671244"/>
            <a:ext cx="1347538" cy="549381"/>
          </a:xfrm>
          <a:prstGeom prst="rect">
            <a:avLst/>
          </a:prstGeom>
          <a:noFill/>
        </p:spPr>
        <p:txBody>
          <a:bodyPr wrap="square" rtlCol="0">
            <a:spAutoFit/>
          </a:bodyPr>
          <a:lstStyle/>
          <a:p>
            <a:pPr algn="ctr"/>
            <a:r>
              <a:rPr lang="en-GB" sz="1485" b="1" dirty="0">
                <a:latin typeface="Arial" panose="020B0604020202020204" pitchFamily="34" charset="0"/>
                <a:cs typeface="Arial" panose="020B0604020202020204" pitchFamily="34" charset="0"/>
              </a:rPr>
              <a:t>Cell </a:t>
            </a:r>
          </a:p>
          <a:p>
            <a:pPr algn="ctr"/>
            <a:r>
              <a:rPr lang="en-GB" sz="1485" b="1" dirty="0">
                <a:latin typeface="Arial" panose="020B0604020202020204" pitchFamily="34" charset="0"/>
                <a:cs typeface="Arial" panose="020B0604020202020204" pitchFamily="34" charset="0"/>
              </a:rPr>
              <a:t>Production</a:t>
            </a:r>
          </a:p>
        </p:txBody>
      </p:sp>
      <p:sp>
        <p:nvSpPr>
          <p:cNvPr id="26" name="TextBox 25">
            <a:extLst>
              <a:ext uri="{FF2B5EF4-FFF2-40B4-BE49-F238E27FC236}">
                <a16:creationId xmlns:a16="http://schemas.microsoft.com/office/drawing/2014/main" id="{03D54560-5644-473F-8D79-B6EC98C3F41C}"/>
              </a:ext>
            </a:extLst>
          </p:cNvPr>
          <p:cNvSpPr txBox="1"/>
          <p:nvPr/>
        </p:nvSpPr>
        <p:spPr>
          <a:xfrm>
            <a:off x="7597436" y="1645125"/>
            <a:ext cx="1571902" cy="549381"/>
          </a:xfrm>
          <a:prstGeom prst="rect">
            <a:avLst/>
          </a:prstGeom>
          <a:noFill/>
        </p:spPr>
        <p:txBody>
          <a:bodyPr wrap="square" rtlCol="0">
            <a:spAutoFit/>
          </a:bodyPr>
          <a:lstStyle/>
          <a:p>
            <a:pPr algn="ctr"/>
            <a:r>
              <a:rPr lang="en-GB" sz="1485" b="1" dirty="0">
                <a:latin typeface="Arial" panose="020B0604020202020204" pitchFamily="34" charset="0"/>
                <a:cs typeface="Arial" panose="020B0604020202020204" pitchFamily="34" charset="0"/>
              </a:rPr>
              <a:t>Cell Assembling</a:t>
            </a:r>
          </a:p>
        </p:txBody>
      </p:sp>
      <p:sp>
        <p:nvSpPr>
          <p:cNvPr id="27" name="TextBox 26">
            <a:extLst>
              <a:ext uri="{FF2B5EF4-FFF2-40B4-BE49-F238E27FC236}">
                <a16:creationId xmlns:a16="http://schemas.microsoft.com/office/drawing/2014/main" id="{B84030C0-430E-413D-ABB1-C4805F466CF0}"/>
              </a:ext>
            </a:extLst>
          </p:cNvPr>
          <p:cNvSpPr txBox="1"/>
          <p:nvPr/>
        </p:nvSpPr>
        <p:spPr>
          <a:xfrm>
            <a:off x="8732435" y="1633782"/>
            <a:ext cx="1565290" cy="549381"/>
          </a:xfrm>
          <a:prstGeom prst="rect">
            <a:avLst/>
          </a:prstGeom>
          <a:noFill/>
        </p:spPr>
        <p:txBody>
          <a:bodyPr wrap="square" rtlCol="0">
            <a:spAutoFit/>
          </a:bodyPr>
          <a:lstStyle/>
          <a:p>
            <a:pPr algn="ctr"/>
            <a:r>
              <a:rPr lang="en-GB" sz="1485" b="1" dirty="0">
                <a:latin typeface="Arial" panose="020B0604020202020204" pitchFamily="34" charset="0"/>
                <a:cs typeface="Arial" panose="020B0604020202020204" pitchFamily="34" charset="0"/>
              </a:rPr>
              <a:t>Electric Vehicles</a:t>
            </a:r>
          </a:p>
        </p:txBody>
      </p:sp>
      <p:pic>
        <p:nvPicPr>
          <p:cNvPr id="28" name="Picture 12" descr="Albemarle Logo Vector (.EPS) Free Download">
            <a:extLst>
              <a:ext uri="{FF2B5EF4-FFF2-40B4-BE49-F238E27FC236}">
                <a16:creationId xmlns:a16="http://schemas.microsoft.com/office/drawing/2014/main" id="{8C8C1114-E843-4431-97D4-9A378E4A953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3630" r="698" b="29129"/>
          <a:stretch/>
        </p:blipFill>
        <p:spPr bwMode="auto">
          <a:xfrm>
            <a:off x="2413492" y="4105963"/>
            <a:ext cx="1018355" cy="3819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logo-glencore | Newrest">
            <a:extLst>
              <a:ext uri="{FF2B5EF4-FFF2-40B4-BE49-F238E27FC236}">
                <a16:creationId xmlns:a16="http://schemas.microsoft.com/office/drawing/2014/main" id="{7CC90A7C-345B-461E-9307-4A3A989E853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4043" y="4544030"/>
            <a:ext cx="677731" cy="3567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6AB815E7-920F-4B9E-A9A1-DADED51FD891}"/>
              </a:ext>
            </a:extLst>
          </p:cNvPr>
          <p:cNvPicPr>
            <a:picLocks noChangeAspect="1"/>
          </p:cNvPicPr>
          <p:nvPr/>
        </p:nvPicPr>
        <p:blipFill>
          <a:blip r:embed="rId13"/>
          <a:stretch>
            <a:fillRect/>
          </a:stretch>
        </p:blipFill>
        <p:spPr>
          <a:xfrm>
            <a:off x="2278302" y="4530613"/>
            <a:ext cx="422344" cy="382221"/>
          </a:xfrm>
          <a:prstGeom prst="rect">
            <a:avLst/>
          </a:prstGeom>
        </p:spPr>
      </p:pic>
      <p:pic>
        <p:nvPicPr>
          <p:cNvPr id="31" name="Picture 20" descr="Brazil Vale to invest BRL 11 billion in dry iron ore processing ...">
            <a:extLst>
              <a:ext uri="{FF2B5EF4-FFF2-40B4-BE49-F238E27FC236}">
                <a16:creationId xmlns:a16="http://schemas.microsoft.com/office/drawing/2014/main" id="{9D875966-CD69-45CE-A23B-576AEFC62EF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0475" y="4930428"/>
            <a:ext cx="673563" cy="3033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2" descr="BHP on Twitter: &quot;We're hiring 1500 additional people to support ...">
            <a:extLst>
              <a:ext uri="{FF2B5EF4-FFF2-40B4-BE49-F238E27FC236}">
                <a16:creationId xmlns:a16="http://schemas.microsoft.com/office/drawing/2014/main" id="{75A5EEAA-F454-4781-B4B4-0F13D5ED9FC5}"/>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30133" r="3639" b="31984"/>
          <a:stretch/>
        </p:blipFill>
        <p:spPr bwMode="auto">
          <a:xfrm>
            <a:off x="3788793" y="4197161"/>
            <a:ext cx="603792" cy="2373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4" descr="Huayou Cobalt will invest $147.2 million in a copper project in ...">
            <a:extLst>
              <a:ext uri="{FF2B5EF4-FFF2-40B4-BE49-F238E27FC236}">
                <a16:creationId xmlns:a16="http://schemas.microsoft.com/office/drawing/2014/main" id="{DCF5E610-F24F-42CC-9787-D6AFA471721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07571" y="4500055"/>
            <a:ext cx="893791" cy="1986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6" descr="Jinchuan Group International Resources Co Ltd (GDZD) | LinkedIn">
            <a:extLst>
              <a:ext uri="{FF2B5EF4-FFF2-40B4-BE49-F238E27FC236}">
                <a16:creationId xmlns:a16="http://schemas.microsoft.com/office/drawing/2014/main" id="{C1031EBF-712F-46F8-AC96-0AA9311FDA8D}"/>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2902" r="464" b="30399"/>
          <a:stretch/>
        </p:blipFill>
        <p:spPr bwMode="auto">
          <a:xfrm>
            <a:off x="3622367" y="4840206"/>
            <a:ext cx="617980" cy="3520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8" descr="Tianqi Lithium | LinkedIn">
            <a:extLst>
              <a:ext uri="{FF2B5EF4-FFF2-40B4-BE49-F238E27FC236}">
                <a16:creationId xmlns:a16="http://schemas.microsoft.com/office/drawing/2014/main" id="{F773F5AA-8363-457E-9366-0BF7780E267E}"/>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6682" r="4244" b="11498"/>
          <a:stretch/>
        </p:blipFill>
        <p:spPr bwMode="auto">
          <a:xfrm>
            <a:off x="4309804" y="4858113"/>
            <a:ext cx="517001" cy="3877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Image result for umicore logo">
            <a:extLst>
              <a:ext uri="{FF2B5EF4-FFF2-40B4-BE49-F238E27FC236}">
                <a16:creationId xmlns:a16="http://schemas.microsoft.com/office/drawing/2014/main" id="{0428C59A-4F23-4AA3-A94C-DC59CEB33CD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59416" y="4025153"/>
            <a:ext cx="994438" cy="36856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Image result for catl logo">
            <a:extLst>
              <a:ext uri="{FF2B5EF4-FFF2-40B4-BE49-F238E27FC236}">
                <a16:creationId xmlns:a16="http://schemas.microsoft.com/office/drawing/2014/main" id="{E1C27286-077A-4FAD-8452-67FDE9C20EC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156931" y="4174771"/>
            <a:ext cx="738765" cy="19206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0" descr="Johnson Matthey Graduate Scheme | Student Ladder">
            <a:extLst>
              <a:ext uri="{FF2B5EF4-FFF2-40B4-BE49-F238E27FC236}">
                <a16:creationId xmlns:a16="http://schemas.microsoft.com/office/drawing/2014/main" id="{F6C7847D-5440-4E9B-ABFF-2D79EE8B63BF}"/>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 t="22947" r="-795" b="28670"/>
          <a:stretch/>
        </p:blipFill>
        <p:spPr bwMode="auto">
          <a:xfrm>
            <a:off x="5436754" y="3964428"/>
            <a:ext cx="883551" cy="424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2" descr="Classroom - Classes | American Society of Agronomy">
            <a:extLst>
              <a:ext uri="{FF2B5EF4-FFF2-40B4-BE49-F238E27FC236}">
                <a16:creationId xmlns:a16="http://schemas.microsoft.com/office/drawing/2014/main" id="{529FDDE4-14F3-4599-B389-CD9EB73E02C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575164" y="4618092"/>
            <a:ext cx="1051006" cy="3503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4" descr="5713 JP Sumitomo Metal Mining » Insights | Smartkarma">
            <a:extLst>
              <a:ext uri="{FF2B5EF4-FFF2-40B4-BE49-F238E27FC236}">
                <a16:creationId xmlns:a16="http://schemas.microsoft.com/office/drawing/2014/main" id="{0EF7A694-7136-4525-A396-77417DE25CC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34842" y="4515469"/>
            <a:ext cx="758006" cy="75800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6" descr="LG Water Solutions (LG Chem) - WSSC">
            <a:extLst>
              <a:ext uri="{FF2B5EF4-FFF2-40B4-BE49-F238E27FC236}">
                <a16:creationId xmlns:a16="http://schemas.microsoft.com/office/drawing/2014/main" id="{31510D79-B688-405F-B2CF-675749BB2B86}"/>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797707" y="4398452"/>
            <a:ext cx="800597" cy="30022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8" descr="Panasonic | Brands of the World™ | Download vector logos and logotypes">
            <a:extLst>
              <a:ext uri="{FF2B5EF4-FFF2-40B4-BE49-F238E27FC236}">
                <a16:creationId xmlns:a16="http://schemas.microsoft.com/office/drawing/2014/main" id="{2DB55325-291C-46FB-9DBD-EB639A06A578}"/>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35212" r="1789" b="37650"/>
          <a:stretch/>
        </p:blipFill>
        <p:spPr bwMode="auto">
          <a:xfrm>
            <a:off x="8162383" y="4718129"/>
            <a:ext cx="706065" cy="1951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0" descr="Samsung SDI Mission Statement, Employees and Hiring | LinkedIn">
            <a:extLst>
              <a:ext uri="{FF2B5EF4-FFF2-40B4-BE49-F238E27FC236}">
                <a16:creationId xmlns:a16="http://schemas.microsoft.com/office/drawing/2014/main" id="{6EEE3255-42BB-4D4E-94A5-98BE4636FCB9}"/>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t="24628" r="-8363" b="39368"/>
          <a:stretch/>
        </p:blipFill>
        <p:spPr bwMode="auto">
          <a:xfrm>
            <a:off x="7854771" y="4971659"/>
            <a:ext cx="800786" cy="26606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DA2E1A1C-99D4-487F-A219-5B051D2ABAC1}"/>
              </a:ext>
            </a:extLst>
          </p:cNvPr>
          <p:cNvPicPr>
            <a:picLocks noChangeAspect="1"/>
          </p:cNvPicPr>
          <p:nvPr/>
        </p:nvPicPr>
        <p:blipFill>
          <a:blip r:embed="rId27"/>
          <a:stretch>
            <a:fillRect/>
          </a:stretch>
        </p:blipFill>
        <p:spPr>
          <a:xfrm>
            <a:off x="9109561" y="4146279"/>
            <a:ext cx="468259" cy="291732"/>
          </a:xfrm>
          <a:prstGeom prst="rect">
            <a:avLst/>
          </a:prstGeom>
        </p:spPr>
      </p:pic>
      <p:pic>
        <p:nvPicPr>
          <p:cNvPr id="45" name="Picture 44">
            <a:extLst>
              <a:ext uri="{FF2B5EF4-FFF2-40B4-BE49-F238E27FC236}">
                <a16:creationId xmlns:a16="http://schemas.microsoft.com/office/drawing/2014/main" id="{995A82F4-9148-433D-8B65-627DE6ABA082}"/>
              </a:ext>
            </a:extLst>
          </p:cNvPr>
          <p:cNvPicPr>
            <a:picLocks noChangeAspect="1"/>
          </p:cNvPicPr>
          <p:nvPr/>
        </p:nvPicPr>
        <p:blipFill>
          <a:blip r:embed="rId28"/>
          <a:stretch>
            <a:fillRect/>
          </a:stretch>
        </p:blipFill>
        <p:spPr>
          <a:xfrm>
            <a:off x="9566323" y="4225820"/>
            <a:ext cx="365835" cy="167895"/>
          </a:xfrm>
          <a:prstGeom prst="rect">
            <a:avLst/>
          </a:prstGeom>
        </p:spPr>
      </p:pic>
      <p:pic>
        <p:nvPicPr>
          <p:cNvPr id="46" name="Picture 45">
            <a:extLst>
              <a:ext uri="{FF2B5EF4-FFF2-40B4-BE49-F238E27FC236}">
                <a16:creationId xmlns:a16="http://schemas.microsoft.com/office/drawing/2014/main" id="{FB974D6C-8FED-4E73-981E-B67740DF988A}"/>
              </a:ext>
            </a:extLst>
          </p:cNvPr>
          <p:cNvPicPr>
            <a:picLocks noChangeAspect="1"/>
          </p:cNvPicPr>
          <p:nvPr/>
        </p:nvPicPr>
        <p:blipFill>
          <a:blip r:embed="rId29"/>
          <a:stretch>
            <a:fillRect/>
          </a:stretch>
        </p:blipFill>
        <p:spPr>
          <a:xfrm>
            <a:off x="9165042" y="4498870"/>
            <a:ext cx="392271" cy="392271"/>
          </a:xfrm>
          <a:prstGeom prst="rect">
            <a:avLst/>
          </a:prstGeom>
        </p:spPr>
      </p:pic>
      <p:pic>
        <p:nvPicPr>
          <p:cNvPr id="47" name="Picture 46">
            <a:extLst>
              <a:ext uri="{FF2B5EF4-FFF2-40B4-BE49-F238E27FC236}">
                <a16:creationId xmlns:a16="http://schemas.microsoft.com/office/drawing/2014/main" id="{E3AA2A86-B8E7-4F1C-B59A-AE831B3FD4A7}"/>
              </a:ext>
            </a:extLst>
          </p:cNvPr>
          <p:cNvPicPr>
            <a:picLocks noChangeAspect="1"/>
          </p:cNvPicPr>
          <p:nvPr/>
        </p:nvPicPr>
        <p:blipFill>
          <a:blip r:embed="rId30"/>
          <a:stretch>
            <a:fillRect/>
          </a:stretch>
        </p:blipFill>
        <p:spPr>
          <a:xfrm>
            <a:off x="9246033" y="5015266"/>
            <a:ext cx="262572" cy="341003"/>
          </a:xfrm>
          <a:prstGeom prst="rect">
            <a:avLst/>
          </a:prstGeom>
        </p:spPr>
      </p:pic>
      <p:pic>
        <p:nvPicPr>
          <p:cNvPr id="48" name="Picture 47">
            <a:extLst>
              <a:ext uri="{FF2B5EF4-FFF2-40B4-BE49-F238E27FC236}">
                <a16:creationId xmlns:a16="http://schemas.microsoft.com/office/drawing/2014/main" id="{988B9559-8386-4CB1-AC1B-4FC263B9480B}"/>
              </a:ext>
            </a:extLst>
          </p:cNvPr>
          <p:cNvPicPr>
            <a:picLocks noChangeAspect="1"/>
          </p:cNvPicPr>
          <p:nvPr/>
        </p:nvPicPr>
        <p:blipFill rotWithShape="1">
          <a:blip r:embed="rId31"/>
          <a:srcRect l="24994" t="-1" r="28127" b="-3047"/>
          <a:stretch/>
        </p:blipFill>
        <p:spPr>
          <a:xfrm>
            <a:off x="9525162" y="4544031"/>
            <a:ext cx="491109" cy="606408"/>
          </a:xfrm>
          <a:prstGeom prst="rect">
            <a:avLst/>
          </a:prstGeom>
        </p:spPr>
      </p:pic>
      <p:sp>
        <p:nvSpPr>
          <p:cNvPr id="49" name="Rectangle 48">
            <a:extLst>
              <a:ext uri="{FF2B5EF4-FFF2-40B4-BE49-F238E27FC236}">
                <a16:creationId xmlns:a16="http://schemas.microsoft.com/office/drawing/2014/main" id="{3DFC6B5C-964B-4782-92BF-805AE6A4DA17}"/>
              </a:ext>
            </a:extLst>
          </p:cNvPr>
          <p:cNvSpPr/>
          <p:nvPr/>
        </p:nvSpPr>
        <p:spPr>
          <a:xfrm>
            <a:off x="2251838" y="1633781"/>
            <a:ext cx="2902371" cy="4600997"/>
          </a:xfrm>
          <a:prstGeom prst="rect">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cxnSp>
        <p:nvCxnSpPr>
          <p:cNvPr id="50" name="Straight Connector 49">
            <a:extLst>
              <a:ext uri="{FF2B5EF4-FFF2-40B4-BE49-F238E27FC236}">
                <a16:creationId xmlns:a16="http://schemas.microsoft.com/office/drawing/2014/main" id="{05D8B9EB-AC1B-431B-A0F0-4F840069D132}"/>
              </a:ext>
            </a:extLst>
          </p:cNvPr>
          <p:cNvCxnSpPr/>
          <p:nvPr/>
        </p:nvCxnSpPr>
        <p:spPr>
          <a:xfrm>
            <a:off x="6475458" y="1950979"/>
            <a:ext cx="0" cy="3513565"/>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51" name="TextBox 50">
            <a:extLst>
              <a:ext uri="{FF2B5EF4-FFF2-40B4-BE49-F238E27FC236}">
                <a16:creationId xmlns:a16="http://schemas.microsoft.com/office/drawing/2014/main" id="{60FF0999-F67B-4915-90A1-2D68E619AE69}"/>
              </a:ext>
            </a:extLst>
          </p:cNvPr>
          <p:cNvSpPr txBox="1"/>
          <p:nvPr/>
        </p:nvSpPr>
        <p:spPr>
          <a:xfrm>
            <a:off x="5138722" y="1679471"/>
            <a:ext cx="1348303" cy="549381"/>
          </a:xfrm>
          <a:prstGeom prst="rect">
            <a:avLst/>
          </a:prstGeom>
          <a:noFill/>
        </p:spPr>
        <p:txBody>
          <a:bodyPr wrap="square" rtlCol="0">
            <a:spAutoFit/>
          </a:bodyPr>
          <a:lstStyle/>
          <a:p>
            <a:pPr algn="ctr"/>
            <a:r>
              <a:rPr lang="en-GB" sz="1485" b="1" dirty="0">
                <a:latin typeface="Arial" panose="020B0604020202020204" pitchFamily="34" charset="0"/>
                <a:cs typeface="Arial" panose="020B0604020202020204" pitchFamily="34" charset="0"/>
              </a:rPr>
              <a:t>Precursor </a:t>
            </a:r>
          </a:p>
          <a:p>
            <a:pPr algn="ctr"/>
            <a:r>
              <a:rPr lang="en-GB" sz="1485" b="1" dirty="0">
                <a:latin typeface="Arial" panose="020B0604020202020204" pitchFamily="34" charset="0"/>
                <a:cs typeface="Arial" panose="020B0604020202020204" pitchFamily="34" charset="0"/>
              </a:rPr>
              <a:t>Production</a:t>
            </a:r>
          </a:p>
        </p:txBody>
      </p:sp>
      <p:graphicFrame>
        <p:nvGraphicFramePr>
          <p:cNvPr id="52" name="Diagram 51">
            <a:extLst>
              <a:ext uri="{FF2B5EF4-FFF2-40B4-BE49-F238E27FC236}">
                <a16:creationId xmlns:a16="http://schemas.microsoft.com/office/drawing/2014/main" id="{39BF37AF-7BC0-46CB-B3D2-BC24B8E9ACB0}"/>
              </a:ext>
            </a:extLst>
          </p:cNvPr>
          <p:cNvGraphicFramePr/>
          <p:nvPr>
            <p:extLst>
              <p:ext uri="{D42A27DB-BD31-4B8C-83A1-F6EECF244321}">
                <p14:modId xmlns:p14="http://schemas.microsoft.com/office/powerpoint/2010/main" val="4279669693"/>
              </p:ext>
            </p:extLst>
          </p:nvPr>
        </p:nvGraphicFramePr>
        <p:xfrm>
          <a:off x="2391937" y="5207158"/>
          <a:ext cx="8010826" cy="1263811"/>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53" name="TextBox 52">
            <a:extLst>
              <a:ext uri="{FF2B5EF4-FFF2-40B4-BE49-F238E27FC236}">
                <a16:creationId xmlns:a16="http://schemas.microsoft.com/office/drawing/2014/main" id="{973DF896-105E-40E6-BB22-1D57FC3F3CF0}"/>
              </a:ext>
            </a:extLst>
          </p:cNvPr>
          <p:cNvSpPr txBox="1"/>
          <p:nvPr/>
        </p:nvSpPr>
        <p:spPr>
          <a:xfrm>
            <a:off x="688370" y="5587776"/>
            <a:ext cx="1547158" cy="502573"/>
          </a:xfrm>
          <a:prstGeom prst="rect">
            <a:avLst/>
          </a:prstGeom>
          <a:noFill/>
        </p:spPr>
        <p:txBody>
          <a:bodyPr wrap="square" lIns="0" tIns="0" rIns="0" bIns="0" rtlCol="0">
            <a:spAutoFit/>
          </a:bodyPr>
          <a:lstStyle/>
          <a:p>
            <a:pPr algn="ctr"/>
            <a:r>
              <a:rPr lang="en-US" sz="1633" b="1" dirty="0"/>
              <a:t>Market Value by 2025</a:t>
            </a:r>
          </a:p>
        </p:txBody>
      </p:sp>
      <p:sp>
        <p:nvSpPr>
          <p:cNvPr id="54" name="TextBox 53">
            <a:extLst>
              <a:ext uri="{FF2B5EF4-FFF2-40B4-BE49-F238E27FC236}">
                <a16:creationId xmlns:a16="http://schemas.microsoft.com/office/drawing/2014/main" id="{85EB78F9-B6CD-4AFB-BFC6-A3465B36D51E}"/>
              </a:ext>
            </a:extLst>
          </p:cNvPr>
          <p:cNvSpPr txBox="1"/>
          <p:nvPr/>
        </p:nvSpPr>
        <p:spPr>
          <a:xfrm>
            <a:off x="2987257" y="1388240"/>
            <a:ext cx="1026756" cy="223459"/>
          </a:xfrm>
          <a:prstGeom prst="rect">
            <a:avLst/>
          </a:prstGeom>
          <a:noFill/>
        </p:spPr>
        <p:txBody>
          <a:bodyPr wrap="none" lIns="0" tIns="0" rIns="0" bIns="0" rtlCol="0">
            <a:spAutoFit/>
          </a:bodyPr>
          <a:lstStyle/>
          <a:p>
            <a:r>
              <a:rPr lang="en-US" sz="1452" dirty="0">
                <a:solidFill>
                  <a:srgbClr val="FF0000"/>
                </a:solidFill>
              </a:rPr>
              <a:t>Africa’s focus </a:t>
            </a:r>
          </a:p>
        </p:txBody>
      </p:sp>
      <p:sp>
        <p:nvSpPr>
          <p:cNvPr id="55" name="Text Placeholder 1">
            <a:extLst>
              <a:ext uri="{FF2B5EF4-FFF2-40B4-BE49-F238E27FC236}">
                <a16:creationId xmlns:a16="http://schemas.microsoft.com/office/drawing/2014/main" id="{C42E9356-9AEF-4454-8090-4E60FDB6DC1A}"/>
              </a:ext>
            </a:extLst>
          </p:cNvPr>
          <p:cNvSpPr txBox="1">
            <a:spLocks/>
          </p:cNvSpPr>
          <p:nvPr/>
        </p:nvSpPr>
        <p:spPr>
          <a:xfrm>
            <a:off x="1726351" y="6398774"/>
            <a:ext cx="8884292" cy="261297"/>
          </a:xfrm>
          <a:prstGeom prst="rect">
            <a:avLst/>
          </a:prstGeom>
        </p:spPr>
        <p:txBody>
          <a:bodyPr/>
          <a:lstStyle>
            <a:lvl1pPr marL="180975" indent="-180975" algn="l" defTabSz="1007943" rtl="0" eaLnBrk="1" latinLnBrk="0" hangingPunct="1">
              <a:spcBef>
                <a:spcPts val="600"/>
              </a:spcBef>
              <a:buClr>
                <a:schemeClr val="accent2"/>
              </a:buClr>
              <a:buSzPct val="90000"/>
              <a:buFont typeface="Arial" panose="020B0604020202020204" pitchFamily="34" charset="0"/>
              <a:buChar char="●"/>
              <a:defRPr sz="1400" kern="1200" baseline="0">
                <a:solidFill>
                  <a:schemeClr val="tx1"/>
                </a:solidFill>
                <a:latin typeface="+mn-lt"/>
                <a:ea typeface="+mn-ea"/>
                <a:cs typeface="+mn-cs"/>
              </a:defRPr>
            </a:lvl1pPr>
            <a:lvl2pPr marL="361950" indent="-180975" algn="l" defTabSz="1007943" rtl="0" eaLnBrk="1" latinLnBrk="0" hangingPunct="1">
              <a:spcBef>
                <a:spcPts val="300"/>
              </a:spcBef>
              <a:buClr>
                <a:schemeClr val="accent2"/>
              </a:buClr>
              <a:buSzPct val="100000"/>
              <a:buFont typeface="Arial" panose="020B0604020202020204" pitchFamily="34" charset="0"/>
              <a:buChar char="–"/>
              <a:defRPr lang="en-US" sz="1400" kern="1200" noProof="0" dirty="0">
                <a:solidFill>
                  <a:schemeClr val="tx1"/>
                </a:solidFill>
                <a:latin typeface="+mn-lt"/>
                <a:ea typeface="+mn-ea"/>
                <a:cs typeface="+mn-cs"/>
              </a:defRPr>
            </a:lvl2pPr>
            <a:lvl3pPr marL="542925" indent="-180975" algn="l" defTabSz="1007943"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3pPr>
            <a:lvl4pPr marL="723900" indent="-180975" algn="l" defTabSz="1007943"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4pPr>
            <a:lvl5pPr marL="904875" indent="-180975" algn="l" defTabSz="1007943"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5pPr>
            <a:lvl6pPr marL="1085850" indent="-180975" algn="l" defTabSz="1007943"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6pPr>
            <a:lvl7pPr marL="1266825" indent="-180975" algn="l" defTabSz="1007943"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7pPr>
            <a:lvl8pPr marL="1447800" indent="-180975" algn="l" defTabSz="1007943"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8pPr>
            <a:lvl9pPr marL="1628775" indent="-180975" algn="l" defTabSz="1007943"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9pPr>
          </a:lstStyle>
          <a:p>
            <a:pPr marL="0" indent="0">
              <a:buNone/>
            </a:pPr>
            <a:r>
              <a:rPr lang="en-GB" sz="907" i="1" dirty="0"/>
              <a:t>Source: BloombergNEF, Australia Government’s Future Batteries Industry CRC </a:t>
            </a:r>
          </a:p>
        </p:txBody>
      </p:sp>
      <p:sp>
        <p:nvSpPr>
          <p:cNvPr id="56" name="ctsSectionHeader">
            <a:extLst>
              <a:ext uri="{FF2B5EF4-FFF2-40B4-BE49-F238E27FC236}">
                <a16:creationId xmlns:a16="http://schemas.microsoft.com/office/drawing/2014/main" id="{5D4BBFCE-950E-42D6-9B4C-46367CE359CF}"/>
              </a:ext>
            </a:extLst>
          </p:cNvPr>
          <p:cNvSpPr txBox="1"/>
          <p:nvPr/>
        </p:nvSpPr>
        <p:spPr>
          <a:xfrm>
            <a:off x="1653854" y="655301"/>
            <a:ext cx="5813956" cy="153568"/>
          </a:xfrm>
          <a:prstGeom prst="rect">
            <a:avLst/>
          </a:prstGeom>
          <a:noFill/>
        </p:spPr>
        <p:txBody>
          <a:bodyPr wrap="square" lIns="0" tIns="0" rIns="0" bIns="0" rtlCol="0">
            <a:spAutoFit/>
          </a:bodyPr>
          <a:lstStyle/>
          <a:p>
            <a:r>
              <a:rPr lang="en-US" sz="998" b="1"/>
              <a:t>Capture opportunity post Covid-19</a:t>
            </a:r>
            <a:endParaRPr lang="en-US" sz="998" b="1" dirty="0"/>
          </a:p>
        </p:txBody>
      </p:sp>
      <p:sp>
        <p:nvSpPr>
          <p:cNvPr id="57" name="Rectangle 56">
            <a:extLst>
              <a:ext uri="{FF2B5EF4-FFF2-40B4-BE49-F238E27FC236}">
                <a16:creationId xmlns:a16="http://schemas.microsoft.com/office/drawing/2014/main" id="{7364C838-6C0A-4581-A06F-8FC88606F508}"/>
              </a:ext>
            </a:extLst>
          </p:cNvPr>
          <p:cNvSpPr/>
          <p:nvPr/>
        </p:nvSpPr>
        <p:spPr>
          <a:xfrm>
            <a:off x="-21257" y="975"/>
            <a:ext cx="13333227" cy="769441"/>
          </a:xfrm>
          <a:prstGeom prst="rect">
            <a:avLst/>
          </a:prstGeom>
        </p:spPr>
        <p:txBody>
          <a:bodyPr wrap="square">
            <a:spAutoFit/>
          </a:bodyPr>
          <a:lstStyle/>
          <a:p>
            <a:r>
              <a:rPr lang="fr-FR" sz="4400" dirty="0">
                <a:solidFill>
                  <a:schemeClr val="accent1">
                    <a:lumMod val="75000"/>
                  </a:schemeClr>
                </a:solidFill>
              </a:rPr>
              <a:t>BEV initiative in the DRC : </a:t>
            </a:r>
            <a:r>
              <a:rPr lang="fr-FR" sz="4400" dirty="0" err="1">
                <a:solidFill>
                  <a:schemeClr val="accent1">
                    <a:lumMod val="75000"/>
                  </a:schemeClr>
                </a:solidFill>
              </a:rPr>
              <a:t>moving</a:t>
            </a:r>
            <a:r>
              <a:rPr lang="fr-FR" sz="4400" dirty="0">
                <a:solidFill>
                  <a:schemeClr val="accent1">
                    <a:lumMod val="75000"/>
                  </a:schemeClr>
                </a:solidFill>
              </a:rPr>
              <a:t> up the ladder</a:t>
            </a:r>
          </a:p>
        </p:txBody>
      </p:sp>
    </p:spTree>
    <p:extLst>
      <p:ext uri="{BB962C8B-B14F-4D97-AF65-F5344CB8AC3E}">
        <p14:creationId xmlns:p14="http://schemas.microsoft.com/office/powerpoint/2010/main" val="58824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98839-DB0A-4D85-B7F9-9C6AEDA69E08}"/>
              </a:ext>
            </a:extLst>
          </p:cNvPr>
          <p:cNvSpPr txBox="1"/>
          <p:nvPr/>
        </p:nvSpPr>
        <p:spPr>
          <a:xfrm>
            <a:off x="1419225" y="1"/>
            <a:ext cx="10550168" cy="1261884"/>
          </a:xfrm>
          <a:prstGeom prst="rect">
            <a:avLst/>
          </a:prstGeom>
          <a:noFill/>
        </p:spPr>
        <p:txBody>
          <a:bodyPr wrap="square" rtlCol="0">
            <a:spAutoFit/>
          </a:bodyPr>
          <a:lstStyle/>
          <a:p>
            <a:pPr algn="ctr"/>
            <a:r>
              <a:rPr lang="fr-FR" sz="2400" dirty="0">
                <a:solidFill>
                  <a:schemeClr val="accent1"/>
                </a:solidFill>
              </a:rPr>
              <a:t>           </a:t>
            </a:r>
            <a:r>
              <a:rPr lang="fr-FR" sz="2600" dirty="0">
                <a:solidFill>
                  <a:schemeClr val="accent1"/>
                </a:solidFill>
              </a:rPr>
              <a:t>ECA </a:t>
            </a:r>
            <a:r>
              <a:rPr lang="en-US" sz="2600" dirty="0">
                <a:solidFill>
                  <a:schemeClr val="accent1"/>
                </a:solidFill>
              </a:rPr>
              <a:t>supported</a:t>
            </a:r>
            <a:r>
              <a:rPr lang="fr-FR" sz="2600" dirty="0">
                <a:solidFill>
                  <a:schemeClr val="accent1"/>
                </a:solidFill>
              </a:rPr>
              <a:t> the organisation of the </a:t>
            </a:r>
            <a:r>
              <a:rPr lang="en-US" sz="2600" dirty="0">
                <a:solidFill>
                  <a:schemeClr val="accent1"/>
                </a:solidFill>
              </a:rPr>
              <a:t>DRC-Africa Business Forum on the battery value chain </a:t>
            </a:r>
            <a:endParaRPr lang="fr-FR" sz="2600" dirty="0">
              <a:solidFill>
                <a:schemeClr val="accent1"/>
              </a:solidFill>
            </a:endParaRPr>
          </a:p>
          <a:p>
            <a:endParaRPr lang="fr-FR" sz="2400" dirty="0"/>
          </a:p>
        </p:txBody>
      </p:sp>
      <p:pic>
        <p:nvPicPr>
          <p:cNvPr id="13" name="Picture 12">
            <a:extLst>
              <a:ext uri="{FF2B5EF4-FFF2-40B4-BE49-F238E27FC236}">
                <a16:creationId xmlns:a16="http://schemas.microsoft.com/office/drawing/2014/main" id="{FBCC5B8E-79E5-4D43-A972-2E74F2E89BD3}"/>
              </a:ext>
            </a:extLst>
          </p:cNvPr>
          <p:cNvPicPr>
            <a:picLocks noChangeAspect="1"/>
          </p:cNvPicPr>
          <p:nvPr/>
        </p:nvPicPr>
        <p:blipFill>
          <a:blip r:embed="rId2"/>
          <a:stretch>
            <a:fillRect/>
          </a:stretch>
        </p:blipFill>
        <p:spPr>
          <a:xfrm>
            <a:off x="91961" y="487619"/>
            <a:ext cx="5026012" cy="3102106"/>
          </a:xfrm>
          <a:prstGeom prst="rect">
            <a:avLst/>
          </a:prstGeom>
        </p:spPr>
      </p:pic>
      <p:sp>
        <p:nvSpPr>
          <p:cNvPr id="5" name="TextBox 4">
            <a:extLst>
              <a:ext uri="{FF2B5EF4-FFF2-40B4-BE49-F238E27FC236}">
                <a16:creationId xmlns:a16="http://schemas.microsoft.com/office/drawing/2014/main" id="{71713DBC-4648-44CE-B0F7-E84130AEF833}"/>
              </a:ext>
            </a:extLst>
          </p:cNvPr>
          <p:cNvSpPr txBox="1"/>
          <p:nvPr/>
        </p:nvSpPr>
        <p:spPr>
          <a:xfrm>
            <a:off x="5650786" y="1061560"/>
            <a:ext cx="6541213" cy="5012013"/>
          </a:xfrm>
          <a:prstGeom prst="rect">
            <a:avLst/>
          </a:prstGeom>
          <a:noFill/>
        </p:spPr>
        <p:txBody>
          <a:bodyPr wrap="square">
            <a:spAutoFit/>
          </a:bodyPr>
          <a:lstStyle/>
          <a:p>
            <a:pPr algn="just">
              <a:lnSpc>
                <a:spcPct val="107000"/>
              </a:lnSpc>
              <a:tabLst>
                <a:tab pos="457200" algn="l"/>
              </a:tabLs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 November 2021, the government of the Democratic Republic of Congo (DRC) organized in Kinshasa, with the support of the Economic Commission for Africa (ECA) and other partners (Afreximbank, AFC, the AfDB, BADEA and the United Nations Global Compact) the DRC-Africa Business Forum on the theme “Fostering the development of a battery, electric vehicle and renewable energy industry value chain and market in Africa”. </a:t>
            </a:r>
            <a:endParaRPr lang="fr-FR" sz="1600" dirty="0">
              <a:latin typeface="Calibri" panose="020F0502020204030204" pitchFamily="34" charset="0"/>
              <a:ea typeface="Calibri" panose="020F0502020204030204" pitchFamily="34" charset="0"/>
              <a:cs typeface="Arial" panose="020B0604020202020204" pitchFamily="34" charset="0"/>
            </a:endParaRPr>
          </a:p>
          <a:p>
            <a:pPr marL="274320" algn="just">
              <a:lnSpc>
                <a:spcPct val="107000"/>
              </a:lnSpc>
            </a:pPr>
            <a:r>
              <a:rPr lang="en-US" sz="1600" dirty="0">
                <a:latin typeface="Arial" panose="020B0604020202020204" pitchFamily="34" charset="0"/>
                <a:ea typeface="Calibri" panose="020F0502020204030204" pitchFamily="34" charset="0"/>
                <a:cs typeface="Arial" panose="020B0604020202020204" pitchFamily="34" charset="0"/>
              </a:rPr>
              <a:t>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During the opening ceremony,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BloombergNEF</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presented the results of a study demonstrating the potential competitive advantage of the DRC in the manufacture of battery precursors whose market is estimated at 271 billion US dollars, while that electric vehicle is around US$7 trillion (by 2025).</a:t>
            </a:r>
            <a:endParaRPr lang="fr-FR" sz="1600"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r>
              <a:rPr lang="en-US" sz="1600" dirty="0">
                <a:solidFill>
                  <a:srgbClr val="000000"/>
                </a:solidFill>
                <a:latin typeface="Arial" panose="020B0604020202020204" pitchFamily="34" charset="0"/>
                <a:ea typeface="Calibri" panose="020F0502020204030204" pitchFamily="34" charset="0"/>
              </a:rPr>
              <a:t>During this political dialogue, under the high patronage of HE Mr. Felix-Antoine Tshisekedi, President of the DRC, the President of Zambia, HE Mr. </a:t>
            </a:r>
            <a:r>
              <a:rPr lang="en-US" sz="1600" dirty="0" err="1">
                <a:solidFill>
                  <a:srgbClr val="000000"/>
                </a:solidFill>
                <a:latin typeface="Arial" panose="020B0604020202020204" pitchFamily="34" charset="0"/>
                <a:ea typeface="Calibri" panose="020F0502020204030204" pitchFamily="34" charset="0"/>
              </a:rPr>
              <a:t>Haikinde</a:t>
            </a:r>
            <a:r>
              <a:rPr lang="en-US" sz="1600" dirty="0">
                <a:solidFill>
                  <a:srgbClr val="000000"/>
                </a:solidFill>
                <a:latin typeface="Arial" panose="020B0604020202020204" pitchFamily="34" charset="0"/>
                <a:ea typeface="Calibri" panose="020F0502020204030204" pitchFamily="34" charset="0"/>
              </a:rPr>
              <a:t> Hichilema, expressed his willingness to contribute to the development of this industrial project, considering the strategic mineral endowments of the DRC and Zambia</a:t>
            </a:r>
            <a:endParaRPr lang="fr-FR" sz="1600" dirty="0"/>
          </a:p>
        </p:txBody>
      </p:sp>
      <p:pic>
        <p:nvPicPr>
          <p:cNvPr id="6" name="Picture 5" descr="A group of people sitting at tables&#10;&#10;Description automatically generated with low confidence">
            <a:extLst>
              <a:ext uri="{FF2B5EF4-FFF2-40B4-BE49-F238E27FC236}">
                <a16:creationId xmlns:a16="http://schemas.microsoft.com/office/drawing/2014/main" id="{BC5D5D33-36B3-44F5-8D77-395C90ABADBE}"/>
              </a:ext>
            </a:extLst>
          </p:cNvPr>
          <p:cNvPicPr>
            <a:picLocks noChangeAspect="1"/>
          </p:cNvPicPr>
          <p:nvPr/>
        </p:nvPicPr>
        <p:blipFill>
          <a:blip r:embed="rId3"/>
          <a:stretch>
            <a:fillRect/>
          </a:stretch>
        </p:blipFill>
        <p:spPr>
          <a:xfrm>
            <a:off x="101718" y="3165813"/>
            <a:ext cx="5066187" cy="3377458"/>
          </a:xfrm>
          <a:prstGeom prst="rect">
            <a:avLst/>
          </a:prstGeom>
        </p:spPr>
      </p:pic>
    </p:spTree>
    <p:extLst>
      <p:ext uri="{BB962C8B-B14F-4D97-AF65-F5344CB8AC3E}">
        <p14:creationId xmlns:p14="http://schemas.microsoft.com/office/powerpoint/2010/main" val="349076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9A1210-418F-4DCB-AC95-04019563CD54}"/>
              </a:ext>
            </a:extLst>
          </p:cNvPr>
          <p:cNvSpPr txBox="1"/>
          <p:nvPr/>
        </p:nvSpPr>
        <p:spPr>
          <a:xfrm>
            <a:off x="-188877" y="-49489"/>
            <a:ext cx="12086351" cy="1323439"/>
          </a:xfrm>
          <a:prstGeom prst="rect">
            <a:avLst/>
          </a:prstGeom>
          <a:noFill/>
        </p:spPr>
        <p:txBody>
          <a:bodyPr wrap="square" rtlCol="0">
            <a:spAutoFit/>
          </a:bodyPr>
          <a:lstStyle/>
          <a:p>
            <a:pPr algn="ctr"/>
            <a:r>
              <a:rPr lang="fr-FR" sz="2400" dirty="0">
                <a:solidFill>
                  <a:schemeClr val="accent1"/>
                </a:solidFill>
              </a:rPr>
              <a:t>           </a:t>
            </a:r>
            <a:r>
              <a:rPr lang="en-US" sz="2800" dirty="0" err="1">
                <a:solidFill>
                  <a:schemeClr val="accent1"/>
                </a:solidFill>
              </a:rPr>
              <a:t>BloombergNEF</a:t>
            </a:r>
            <a:r>
              <a:rPr lang="en-US" sz="2800" dirty="0">
                <a:solidFill>
                  <a:schemeClr val="accent1"/>
                </a:solidFill>
              </a:rPr>
              <a:t> </a:t>
            </a:r>
            <a:r>
              <a:rPr lang="en-US" sz="2800" dirty="0" err="1">
                <a:solidFill>
                  <a:schemeClr val="accent1"/>
                </a:solidFill>
              </a:rPr>
              <a:t>studiy</a:t>
            </a:r>
            <a:r>
              <a:rPr lang="en-US" sz="2800" dirty="0">
                <a:solidFill>
                  <a:schemeClr val="accent1"/>
                </a:solidFill>
              </a:rPr>
              <a:t> reveals DRC comparative advantage for battery </a:t>
            </a:r>
            <a:r>
              <a:rPr lang="en-US" sz="2800" dirty="0" err="1">
                <a:solidFill>
                  <a:schemeClr val="accent1"/>
                </a:solidFill>
              </a:rPr>
              <a:t>precurssors</a:t>
            </a:r>
            <a:endParaRPr lang="en-US" sz="2800" dirty="0">
              <a:solidFill>
                <a:schemeClr val="accent1"/>
              </a:solidFill>
            </a:endParaRPr>
          </a:p>
          <a:p>
            <a:endParaRPr lang="fr-FR" sz="2400" dirty="0"/>
          </a:p>
        </p:txBody>
      </p:sp>
      <p:pic>
        <p:nvPicPr>
          <p:cNvPr id="5" name="Picture 4">
            <a:extLst>
              <a:ext uri="{FF2B5EF4-FFF2-40B4-BE49-F238E27FC236}">
                <a16:creationId xmlns:a16="http://schemas.microsoft.com/office/drawing/2014/main" id="{8C585A4D-EFAD-47C3-BA23-1D0FD319C9E1}"/>
              </a:ext>
            </a:extLst>
          </p:cNvPr>
          <p:cNvPicPr>
            <a:picLocks noChangeAspect="1"/>
          </p:cNvPicPr>
          <p:nvPr/>
        </p:nvPicPr>
        <p:blipFill>
          <a:blip r:embed="rId2"/>
          <a:stretch>
            <a:fillRect/>
          </a:stretch>
        </p:blipFill>
        <p:spPr>
          <a:xfrm>
            <a:off x="938052" y="1475947"/>
            <a:ext cx="4171950" cy="3371850"/>
          </a:xfrm>
          <a:prstGeom prst="rect">
            <a:avLst/>
          </a:prstGeom>
        </p:spPr>
      </p:pic>
      <p:sp>
        <p:nvSpPr>
          <p:cNvPr id="6" name="TextBox 5">
            <a:extLst>
              <a:ext uri="{FF2B5EF4-FFF2-40B4-BE49-F238E27FC236}">
                <a16:creationId xmlns:a16="http://schemas.microsoft.com/office/drawing/2014/main" id="{FC04802B-3EE8-47CA-96C7-296C075A63B2}"/>
              </a:ext>
            </a:extLst>
          </p:cNvPr>
          <p:cNvSpPr txBox="1"/>
          <p:nvPr/>
        </p:nvSpPr>
        <p:spPr>
          <a:xfrm flipH="1">
            <a:off x="1407559" y="781508"/>
            <a:ext cx="2578813" cy="369332"/>
          </a:xfrm>
          <a:prstGeom prst="rect">
            <a:avLst/>
          </a:prstGeom>
          <a:solidFill>
            <a:srgbClr val="92D050"/>
          </a:solidFill>
        </p:spPr>
        <p:txBody>
          <a:bodyPr wrap="square" rtlCol="0">
            <a:spAutoFit/>
          </a:bodyPr>
          <a:lstStyle/>
          <a:p>
            <a:r>
              <a:rPr lang="fr-FR" b="1" dirty="0"/>
              <a:t>CA 1 – production </a:t>
            </a:r>
            <a:r>
              <a:rPr lang="fr-FR" b="1" dirty="0" err="1"/>
              <a:t>costs</a:t>
            </a:r>
            <a:endParaRPr lang="fr-FR" b="1" dirty="0"/>
          </a:p>
        </p:txBody>
      </p:sp>
      <p:pic>
        <p:nvPicPr>
          <p:cNvPr id="8" name="Picture 7">
            <a:extLst>
              <a:ext uri="{FF2B5EF4-FFF2-40B4-BE49-F238E27FC236}">
                <a16:creationId xmlns:a16="http://schemas.microsoft.com/office/drawing/2014/main" id="{F529C5E0-3F45-4835-ABAB-B3A745667089}"/>
              </a:ext>
            </a:extLst>
          </p:cNvPr>
          <p:cNvPicPr>
            <a:picLocks noChangeAspect="1"/>
          </p:cNvPicPr>
          <p:nvPr/>
        </p:nvPicPr>
        <p:blipFill>
          <a:blip r:embed="rId3"/>
          <a:stretch>
            <a:fillRect/>
          </a:stretch>
        </p:blipFill>
        <p:spPr>
          <a:xfrm>
            <a:off x="5381625" y="1690957"/>
            <a:ext cx="6810375" cy="3352800"/>
          </a:xfrm>
          <a:prstGeom prst="rect">
            <a:avLst/>
          </a:prstGeom>
        </p:spPr>
      </p:pic>
      <p:sp>
        <p:nvSpPr>
          <p:cNvPr id="10" name="TextBox 9">
            <a:extLst>
              <a:ext uri="{FF2B5EF4-FFF2-40B4-BE49-F238E27FC236}">
                <a16:creationId xmlns:a16="http://schemas.microsoft.com/office/drawing/2014/main" id="{A48CBF4B-7A79-4929-A31F-21BFAAA62652}"/>
              </a:ext>
            </a:extLst>
          </p:cNvPr>
          <p:cNvSpPr txBox="1"/>
          <p:nvPr/>
        </p:nvSpPr>
        <p:spPr>
          <a:xfrm>
            <a:off x="6231276" y="1195997"/>
            <a:ext cx="6154220" cy="369332"/>
          </a:xfrm>
          <a:prstGeom prst="rect">
            <a:avLst/>
          </a:prstGeom>
          <a:noFill/>
        </p:spPr>
        <p:txBody>
          <a:bodyPr wrap="square">
            <a:spAutoFit/>
          </a:bodyPr>
          <a:lstStyle/>
          <a:p>
            <a:r>
              <a:rPr lang="fr-FR" sz="1800" b="1" i="0" u="none" strike="noStrike" baseline="0" dirty="0">
                <a:solidFill>
                  <a:srgbClr val="000000"/>
                </a:solidFill>
                <a:latin typeface="Arial" panose="020B0604020202020204" pitchFamily="34" charset="0"/>
              </a:rPr>
              <a:t>Lithium-ion </a:t>
            </a:r>
            <a:r>
              <a:rPr lang="fr-FR" sz="1800" b="1" i="0" u="none" strike="noStrike" baseline="0" dirty="0" err="1">
                <a:solidFill>
                  <a:srgbClr val="000000"/>
                </a:solidFill>
                <a:latin typeface="Arial" panose="020B0604020202020204" pitchFamily="34" charset="0"/>
              </a:rPr>
              <a:t>battery</a:t>
            </a:r>
            <a:r>
              <a:rPr lang="fr-FR" sz="1800" b="1" i="0" u="none" strike="noStrike" baseline="0" dirty="0">
                <a:solidFill>
                  <a:srgbClr val="000000"/>
                </a:solidFill>
                <a:latin typeface="Arial" panose="020B0604020202020204" pitchFamily="34" charset="0"/>
              </a:rPr>
              <a:t> </a:t>
            </a:r>
            <a:r>
              <a:rPr lang="fr-FR" sz="1800" b="1" i="0" u="none" strike="noStrike" baseline="0" dirty="0" err="1">
                <a:solidFill>
                  <a:srgbClr val="000000"/>
                </a:solidFill>
                <a:latin typeface="Arial" panose="020B0604020202020204" pitchFamily="34" charset="0"/>
              </a:rPr>
              <a:t>demand</a:t>
            </a:r>
            <a:r>
              <a:rPr lang="fr-FR" sz="1800" b="1" i="0" u="none" strike="noStrike" baseline="0" dirty="0">
                <a:solidFill>
                  <a:srgbClr val="000000"/>
                </a:solidFill>
                <a:latin typeface="Arial" panose="020B0604020202020204" pitchFamily="34" charset="0"/>
              </a:rPr>
              <a:t> </a:t>
            </a:r>
            <a:r>
              <a:rPr lang="fr-FR" sz="1800" b="1" i="0" u="none" strike="noStrike" baseline="0" dirty="0" err="1">
                <a:solidFill>
                  <a:srgbClr val="000000"/>
                </a:solidFill>
                <a:latin typeface="Arial" panose="020B0604020202020204" pitchFamily="34" charset="0"/>
              </a:rPr>
              <a:t>outlook</a:t>
            </a:r>
            <a:r>
              <a:rPr lang="fr-FR" sz="1800" b="1" i="0" u="none" strike="noStrike" baseline="0" dirty="0">
                <a:solidFill>
                  <a:srgbClr val="000000"/>
                </a:solidFill>
                <a:latin typeface="Arial" panose="020B0604020202020204" pitchFamily="34" charset="0"/>
              </a:rPr>
              <a:t> </a:t>
            </a:r>
            <a:r>
              <a:rPr lang="fr-FR" sz="1800" b="0" i="0" u="none" strike="noStrike" baseline="0" dirty="0">
                <a:solidFill>
                  <a:srgbClr val="000000"/>
                </a:solidFill>
                <a:latin typeface="Arial" panose="020B0604020202020204" pitchFamily="34" charset="0"/>
              </a:rPr>
              <a:t>	</a:t>
            </a:r>
          </a:p>
        </p:txBody>
      </p:sp>
      <p:sp>
        <p:nvSpPr>
          <p:cNvPr id="12" name="TextBox 11">
            <a:extLst>
              <a:ext uri="{FF2B5EF4-FFF2-40B4-BE49-F238E27FC236}">
                <a16:creationId xmlns:a16="http://schemas.microsoft.com/office/drawing/2014/main" id="{53C00233-8500-4CFA-8263-77E19A00FBF3}"/>
              </a:ext>
            </a:extLst>
          </p:cNvPr>
          <p:cNvSpPr txBox="1"/>
          <p:nvPr/>
        </p:nvSpPr>
        <p:spPr>
          <a:xfrm>
            <a:off x="938052" y="4983850"/>
            <a:ext cx="6246688" cy="369332"/>
          </a:xfrm>
          <a:prstGeom prst="rect">
            <a:avLst/>
          </a:prstGeom>
          <a:noFill/>
        </p:spPr>
        <p:txBody>
          <a:bodyPr wrap="square">
            <a:spAutoFit/>
          </a:bodyPr>
          <a:lstStyle/>
          <a:p>
            <a:r>
              <a:rPr lang="fr-FR" sz="1800" b="1" i="0" u="none" strike="noStrike" baseline="0" dirty="0">
                <a:solidFill>
                  <a:srgbClr val="00ADE4"/>
                </a:solidFill>
                <a:latin typeface="Arial" panose="020B0604020202020204" pitchFamily="34" charset="0"/>
              </a:rPr>
              <a:t>NMC 622 cathode </a:t>
            </a:r>
            <a:r>
              <a:rPr lang="fr-FR" sz="1800" b="1" i="0" u="none" strike="noStrike" baseline="0" dirty="0" err="1">
                <a:solidFill>
                  <a:srgbClr val="00ADE4"/>
                </a:solidFill>
                <a:latin typeface="Arial" panose="020B0604020202020204" pitchFamily="34" charset="0"/>
              </a:rPr>
              <a:t>chemistry</a:t>
            </a:r>
            <a:r>
              <a:rPr lang="fr-FR" sz="1800" b="1" i="0" u="none" strike="noStrike" baseline="0" dirty="0">
                <a:solidFill>
                  <a:srgbClr val="00ADE4"/>
                </a:solidFill>
                <a:latin typeface="Arial" panose="020B0604020202020204" pitchFamily="34" charset="0"/>
              </a:rPr>
              <a:t> </a:t>
            </a:r>
            <a:endParaRPr lang="fr-FR" dirty="0"/>
          </a:p>
        </p:txBody>
      </p:sp>
      <p:sp>
        <p:nvSpPr>
          <p:cNvPr id="13" name="TextBox 12">
            <a:extLst>
              <a:ext uri="{FF2B5EF4-FFF2-40B4-BE49-F238E27FC236}">
                <a16:creationId xmlns:a16="http://schemas.microsoft.com/office/drawing/2014/main" id="{75E4495B-5C79-4C27-B935-E7425DE1E169}"/>
              </a:ext>
            </a:extLst>
          </p:cNvPr>
          <p:cNvSpPr txBox="1"/>
          <p:nvPr/>
        </p:nvSpPr>
        <p:spPr>
          <a:xfrm flipH="1">
            <a:off x="1231182" y="5721676"/>
            <a:ext cx="3227797" cy="646331"/>
          </a:xfrm>
          <a:prstGeom prst="rect">
            <a:avLst/>
          </a:prstGeom>
          <a:solidFill>
            <a:srgbClr val="92D050"/>
          </a:solidFill>
        </p:spPr>
        <p:txBody>
          <a:bodyPr wrap="square" rtlCol="0">
            <a:spAutoFit/>
          </a:bodyPr>
          <a:lstStyle/>
          <a:p>
            <a:r>
              <a:rPr lang="fr-FR" b="1" dirty="0"/>
              <a:t>CA 2 – labour </a:t>
            </a:r>
            <a:r>
              <a:rPr lang="fr-FR" b="1" dirty="0" err="1"/>
              <a:t>costs</a:t>
            </a:r>
            <a:endParaRPr lang="fr-FR" b="1" dirty="0"/>
          </a:p>
          <a:p>
            <a:r>
              <a:rPr lang="fr-FR" b="1" dirty="0"/>
              <a:t>CA 3 – </a:t>
            </a:r>
            <a:r>
              <a:rPr lang="fr-FR" b="1" dirty="0" err="1"/>
              <a:t>ecological</a:t>
            </a:r>
            <a:r>
              <a:rPr lang="fr-FR" b="1" dirty="0"/>
              <a:t> </a:t>
            </a:r>
            <a:r>
              <a:rPr lang="fr-FR" b="1" dirty="0" err="1"/>
              <a:t>footprint</a:t>
            </a:r>
            <a:endParaRPr lang="fr-FR" b="1" dirty="0"/>
          </a:p>
        </p:txBody>
      </p:sp>
    </p:spTree>
    <p:extLst>
      <p:ext uri="{BB962C8B-B14F-4D97-AF65-F5344CB8AC3E}">
        <p14:creationId xmlns:p14="http://schemas.microsoft.com/office/powerpoint/2010/main" val="109321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9A1210-418F-4DCB-AC95-04019563CD54}"/>
              </a:ext>
            </a:extLst>
          </p:cNvPr>
          <p:cNvSpPr txBox="1"/>
          <p:nvPr/>
        </p:nvSpPr>
        <p:spPr>
          <a:xfrm>
            <a:off x="-116957" y="1"/>
            <a:ext cx="6887628" cy="1077218"/>
          </a:xfrm>
          <a:prstGeom prst="rect">
            <a:avLst/>
          </a:prstGeom>
          <a:noFill/>
        </p:spPr>
        <p:txBody>
          <a:bodyPr wrap="square" rtlCol="0">
            <a:spAutoFit/>
          </a:bodyPr>
          <a:lstStyle/>
          <a:p>
            <a:r>
              <a:rPr lang="fr-FR" sz="2400" dirty="0">
                <a:solidFill>
                  <a:schemeClr val="accent1"/>
                </a:solidFill>
              </a:rPr>
              <a:t>   </a:t>
            </a:r>
            <a:r>
              <a:rPr lang="fr-FR" sz="4000" dirty="0">
                <a:solidFill>
                  <a:schemeClr val="accent1"/>
                </a:solidFill>
              </a:rPr>
              <a:t>BEV and </a:t>
            </a:r>
            <a:r>
              <a:rPr lang="fr-FR" sz="4000" dirty="0" err="1">
                <a:solidFill>
                  <a:schemeClr val="accent1"/>
                </a:solidFill>
              </a:rPr>
              <a:t>AfCFTA</a:t>
            </a:r>
            <a:endParaRPr lang="fr-FR" sz="4000" dirty="0">
              <a:solidFill>
                <a:schemeClr val="accent1"/>
              </a:solidFill>
            </a:endParaRPr>
          </a:p>
          <a:p>
            <a:endParaRPr lang="fr-FR" sz="2400" dirty="0"/>
          </a:p>
        </p:txBody>
      </p:sp>
      <p:pic>
        <p:nvPicPr>
          <p:cNvPr id="4" name="Picture 3">
            <a:extLst>
              <a:ext uri="{FF2B5EF4-FFF2-40B4-BE49-F238E27FC236}">
                <a16:creationId xmlns:a16="http://schemas.microsoft.com/office/drawing/2014/main" id="{1C217725-CFBF-4C47-A0A1-145AEEE57A21}"/>
              </a:ext>
            </a:extLst>
          </p:cNvPr>
          <p:cNvPicPr>
            <a:picLocks noChangeAspect="1"/>
          </p:cNvPicPr>
          <p:nvPr/>
        </p:nvPicPr>
        <p:blipFill>
          <a:blip r:embed="rId3"/>
          <a:stretch>
            <a:fillRect/>
          </a:stretch>
        </p:blipFill>
        <p:spPr>
          <a:xfrm>
            <a:off x="8137" y="1027418"/>
            <a:ext cx="5858408" cy="3665998"/>
          </a:xfrm>
          <a:prstGeom prst="rect">
            <a:avLst/>
          </a:prstGeom>
        </p:spPr>
      </p:pic>
      <p:sp>
        <p:nvSpPr>
          <p:cNvPr id="11" name="TextBox 10">
            <a:extLst>
              <a:ext uri="{FF2B5EF4-FFF2-40B4-BE49-F238E27FC236}">
                <a16:creationId xmlns:a16="http://schemas.microsoft.com/office/drawing/2014/main" id="{B23FB1BF-D16E-46FF-ACAA-D048EA1A1E1B}"/>
              </a:ext>
            </a:extLst>
          </p:cNvPr>
          <p:cNvSpPr txBox="1"/>
          <p:nvPr/>
        </p:nvSpPr>
        <p:spPr>
          <a:xfrm>
            <a:off x="144907" y="773512"/>
            <a:ext cx="6154220" cy="369332"/>
          </a:xfrm>
          <a:prstGeom prst="rect">
            <a:avLst/>
          </a:prstGeom>
          <a:noFill/>
        </p:spPr>
        <p:txBody>
          <a:bodyPr wrap="square">
            <a:spAutoFit/>
          </a:bodyPr>
          <a:lstStyle/>
          <a:p>
            <a:r>
              <a:rPr lang="fr-FR" sz="1800" b="1" i="0" u="none" strike="noStrike" baseline="0" dirty="0" err="1">
                <a:solidFill>
                  <a:srgbClr val="000000"/>
                </a:solidFill>
                <a:latin typeface="Arial" panose="020B0604020202020204" pitchFamily="34" charset="0"/>
              </a:rPr>
              <a:t>Metals</a:t>
            </a:r>
            <a:r>
              <a:rPr lang="fr-FR" sz="1800" b="1" i="0" u="none" strike="noStrike" baseline="0" dirty="0">
                <a:solidFill>
                  <a:srgbClr val="000000"/>
                </a:solidFill>
                <a:latin typeface="Arial" panose="020B0604020202020204" pitchFamily="34" charset="0"/>
              </a:rPr>
              <a:t> </a:t>
            </a:r>
            <a:r>
              <a:rPr lang="fr-FR" sz="1800" b="1" i="0" u="none" strike="noStrike" baseline="0" dirty="0" err="1">
                <a:solidFill>
                  <a:srgbClr val="000000"/>
                </a:solidFill>
                <a:latin typeface="Arial" panose="020B0604020202020204" pitchFamily="34" charset="0"/>
              </a:rPr>
              <a:t>demand</a:t>
            </a:r>
            <a:r>
              <a:rPr lang="fr-FR" sz="1800" b="1" i="0" u="none" strike="noStrike" baseline="0" dirty="0">
                <a:solidFill>
                  <a:srgbClr val="000000"/>
                </a:solidFill>
                <a:latin typeface="Arial" panose="020B0604020202020204" pitchFamily="34" charset="0"/>
              </a:rPr>
              <a:t> </a:t>
            </a:r>
            <a:r>
              <a:rPr lang="fr-FR" sz="1800" b="1" i="0" u="none" strike="noStrike" baseline="0" dirty="0" err="1">
                <a:solidFill>
                  <a:srgbClr val="000000"/>
                </a:solidFill>
                <a:latin typeface="Arial" panose="020B0604020202020204" pitchFamily="34" charset="0"/>
              </a:rPr>
              <a:t>from</a:t>
            </a:r>
            <a:r>
              <a:rPr lang="fr-FR" sz="1800" b="1" i="0" u="none" strike="noStrike" baseline="0" dirty="0">
                <a:solidFill>
                  <a:srgbClr val="000000"/>
                </a:solidFill>
                <a:latin typeface="Arial" panose="020B0604020202020204" pitchFamily="34" charset="0"/>
              </a:rPr>
              <a:t> lithium-ion batteries </a:t>
            </a:r>
            <a:r>
              <a:rPr lang="fr-FR" sz="1800" b="0" i="0" u="none" strike="noStrike" baseline="0" dirty="0">
                <a:solidFill>
                  <a:srgbClr val="000000"/>
                </a:solidFill>
                <a:latin typeface="Arial" panose="020B0604020202020204" pitchFamily="34" charset="0"/>
              </a:rPr>
              <a:t>	</a:t>
            </a:r>
          </a:p>
        </p:txBody>
      </p:sp>
      <p:sp>
        <p:nvSpPr>
          <p:cNvPr id="12" name="TextBox 11">
            <a:extLst>
              <a:ext uri="{FF2B5EF4-FFF2-40B4-BE49-F238E27FC236}">
                <a16:creationId xmlns:a16="http://schemas.microsoft.com/office/drawing/2014/main" id="{D43267B6-A58C-4C0D-82A8-5D1D2E70CFE8}"/>
              </a:ext>
            </a:extLst>
          </p:cNvPr>
          <p:cNvSpPr txBox="1"/>
          <p:nvPr/>
        </p:nvSpPr>
        <p:spPr>
          <a:xfrm>
            <a:off x="-9207" y="4681631"/>
            <a:ext cx="6154220" cy="369332"/>
          </a:xfrm>
          <a:prstGeom prst="rect">
            <a:avLst/>
          </a:prstGeom>
          <a:noFill/>
        </p:spPr>
        <p:txBody>
          <a:bodyPr wrap="square">
            <a:spAutoFit/>
          </a:bodyPr>
          <a:lstStyle/>
          <a:p>
            <a:r>
              <a:rPr lang="fr-FR" sz="1400" b="0" i="1" u="none" strike="noStrike" baseline="0" dirty="0">
                <a:solidFill>
                  <a:srgbClr val="000000"/>
                </a:solidFill>
                <a:latin typeface="Arial" panose="020B0604020202020204" pitchFamily="34" charset="0"/>
              </a:rPr>
              <a:t>Source: </a:t>
            </a:r>
            <a:r>
              <a:rPr lang="fr-FR" sz="1400" b="0" i="1" u="none" strike="noStrike" baseline="0" dirty="0" err="1">
                <a:solidFill>
                  <a:srgbClr val="000000"/>
                </a:solidFill>
                <a:latin typeface="Arial" panose="020B0604020202020204" pitchFamily="34" charset="0"/>
              </a:rPr>
              <a:t>BloombergNEF</a:t>
            </a:r>
            <a:r>
              <a:rPr lang="fr-FR" sz="1400" b="0" i="1" u="none" strike="noStrike" baseline="0" dirty="0">
                <a:solidFill>
                  <a:srgbClr val="000000"/>
                </a:solidFill>
                <a:latin typeface="Arial" panose="020B0604020202020204" pitchFamily="34" charset="0"/>
              </a:rPr>
              <a:t>, 2021 </a:t>
            </a:r>
            <a:r>
              <a:rPr lang="fr-FR" sz="1800" b="0" i="0" u="none" strike="noStrike" baseline="0" dirty="0">
                <a:solidFill>
                  <a:srgbClr val="000000"/>
                </a:solidFill>
                <a:latin typeface="Arial" panose="020B0604020202020204" pitchFamily="34" charset="0"/>
              </a:rPr>
              <a:t>	</a:t>
            </a:r>
          </a:p>
        </p:txBody>
      </p:sp>
      <p:pic>
        <p:nvPicPr>
          <p:cNvPr id="18" name="Picture 17">
            <a:extLst>
              <a:ext uri="{FF2B5EF4-FFF2-40B4-BE49-F238E27FC236}">
                <a16:creationId xmlns:a16="http://schemas.microsoft.com/office/drawing/2014/main" id="{98AA0B02-C5EE-4C9A-AFDB-E12BB73C5525}"/>
              </a:ext>
            </a:extLst>
          </p:cNvPr>
          <p:cNvPicPr>
            <a:picLocks noChangeAspect="1"/>
          </p:cNvPicPr>
          <p:nvPr/>
        </p:nvPicPr>
        <p:blipFill>
          <a:blip r:embed="rId4"/>
          <a:stretch>
            <a:fillRect/>
          </a:stretch>
        </p:blipFill>
        <p:spPr>
          <a:xfrm>
            <a:off x="7488336" y="608727"/>
            <a:ext cx="3667717" cy="2977947"/>
          </a:xfrm>
          <a:prstGeom prst="rect">
            <a:avLst/>
          </a:prstGeom>
        </p:spPr>
      </p:pic>
      <p:sp>
        <p:nvSpPr>
          <p:cNvPr id="20" name="TextBox 19">
            <a:extLst>
              <a:ext uri="{FF2B5EF4-FFF2-40B4-BE49-F238E27FC236}">
                <a16:creationId xmlns:a16="http://schemas.microsoft.com/office/drawing/2014/main" id="{9B02432A-578B-4555-A78A-42828C217633}"/>
              </a:ext>
            </a:extLst>
          </p:cNvPr>
          <p:cNvSpPr txBox="1"/>
          <p:nvPr/>
        </p:nvSpPr>
        <p:spPr>
          <a:xfrm>
            <a:off x="7439246" y="252248"/>
            <a:ext cx="3593289" cy="369332"/>
          </a:xfrm>
          <a:prstGeom prst="rect">
            <a:avLst/>
          </a:prstGeom>
          <a:noFill/>
        </p:spPr>
        <p:txBody>
          <a:bodyPr wrap="square">
            <a:spAutoFit/>
          </a:bodyPr>
          <a:lstStyle/>
          <a:p>
            <a:r>
              <a:rPr lang="fr-FR" sz="1800" b="0" i="0" u="none" strike="noStrike" baseline="0" dirty="0">
                <a:solidFill>
                  <a:srgbClr val="00B050"/>
                </a:solidFill>
              </a:rPr>
              <a:t>Raw </a:t>
            </a:r>
            <a:r>
              <a:rPr lang="fr-FR" sz="1800" b="0" i="0" u="none" strike="noStrike" baseline="0" dirty="0" err="1">
                <a:solidFill>
                  <a:srgbClr val="00B050"/>
                </a:solidFill>
              </a:rPr>
              <a:t>materials</a:t>
            </a:r>
            <a:r>
              <a:rPr lang="fr-FR" sz="1800" b="0" i="0" u="none" strike="noStrike" baseline="0" dirty="0">
                <a:solidFill>
                  <a:srgbClr val="00B050"/>
                </a:solidFill>
              </a:rPr>
              <a:t> </a:t>
            </a:r>
            <a:r>
              <a:rPr lang="fr-FR" sz="1800" b="0" i="0" u="none" strike="noStrike" baseline="0" dirty="0" err="1">
                <a:solidFill>
                  <a:srgbClr val="00B050"/>
                </a:solidFill>
              </a:rPr>
              <a:t>supply</a:t>
            </a:r>
            <a:r>
              <a:rPr lang="fr-FR" sz="1800" b="0" i="0" u="none" strike="noStrike" baseline="0" dirty="0">
                <a:solidFill>
                  <a:srgbClr val="00B050"/>
                </a:solidFill>
              </a:rPr>
              <a:t> </a:t>
            </a:r>
            <a:r>
              <a:rPr lang="fr-FR" sz="1800" b="0" i="0" u="none" strike="noStrike" baseline="0" dirty="0" err="1">
                <a:solidFill>
                  <a:srgbClr val="00B050"/>
                </a:solidFill>
              </a:rPr>
              <a:t>chain</a:t>
            </a:r>
            <a:r>
              <a:rPr lang="fr-FR" sz="1800" b="0" i="0" u="none" strike="noStrike" baseline="0" dirty="0">
                <a:solidFill>
                  <a:srgbClr val="00B050"/>
                </a:solidFill>
              </a:rPr>
              <a:t> </a:t>
            </a:r>
            <a:r>
              <a:rPr lang="fr-FR" sz="1800" b="0" i="0" u="none" strike="noStrike" baseline="0" dirty="0">
                <a:solidFill>
                  <a:srgbClr val="000000"/>
                </a:solidFill>
              </a:rPr>
              <a:t>	</a:t>
            </a:r>
          </a:p>
        </p:txBody>
      </p:sp>
      <p:sp>
        <p:nvSpPr>
          <p:cNvPr id="6" name="TextBox 5">
            <a:extLst>
              <a:ext uri="{FF2B5EF4-FFF2-40B4-BE49-F238E27FC236}">
                <a16:creationId xmlns:a16="http://schemas.microsoft.com/office/drawing/2014/main" id="{054CB1FB-0DC3-4D2B-94E1-EE514DA25931}"/>
              </a:ext>
            </a:extLst>
          </p:cNvPr>
          <p:cNvSpPr txBox="1"/>
          <p:nvPr/>
        </p:nvSpPr>
        <p:spPr>
          <a:xfrm>
            <a:off x="144907" y="3449548"/>
            <a:ext cx="1695236" cy="430887"/>
          </a:xfrm>
          <a:prstGeom prst="rect">
            <a:avLst/>
          </a:prstGeom>
          <a:noFill/>
        </p:spPr>
        <p:txBody>
          <a:bodyPr wrap="square" rtlCol="0">
            <a:spAutoFit/>
          </a:bodyPr>
          <a:lstStyle/>
          <a:p>
            <a:r>
              <a:rPr lang="fr-FR" sz="1100" dirty="0"/>
              <a:t>Cote d’Ivoire, </a:t>
            </a:r>
            <a:r>
              <a:rPr lang="fr-FR" sz="1100" dirty="0" err="1"/>
              <a:t>Zambia</a:t>
            </a:r>
            <a:r>
              <a:rPr lang="fr-FR" sz="1100" dirty="0"/>
              <a:t>, Ghana</a:t>
            </a:r>
          </a:p>
        </p:txBody>
      </p:sp>
      <p:pic>
        <p:nvPicPr>
          <p:cNvPr id="5" name="Picture 4">
            <a:extLst>
              <a:ext uri="{FF2B5EF4-FFF2-40B4-BE49-F238E27FC236}">
                <a16:creationId xmlns:a16="http://schemas.microsoft.com/office/drawing/2014/main" id="{4CA091A8-E735-4EC5-92EE-FB8216E67A49}"/>
              </a:ext>
            </a:extLst>
          </p:cNvPr>
          <p:cNvPicPr>
            <a:picLocks noChangeAspect="1"/>
          </p:cNvPicPr>
          <p:nvPr/>
        </p:nvPicPr>
        <p:blipFill>
          <a:blip r:embed="rId5"/>
          <a:stretch>
            <a:fillRect/>
          </a:stretch>
        </p:blipFill>
        <p:spPr>
          <a:xfrm>
            <a:off x="5291790" y="3742607"/>
            <a:ext cx="6870934" cy="2863422"/>
          </a:xfrm>
          <a:prstGeom prst="rect">
            <a:avLst/>
          </a:prstGeom>
        </p:spPr>
      </p:pic>
      <p:sp>
        <p:nvSpPr>
          <p:cNvPr id="15" name="TextBox 14">
            <a:extLst>
              <a:ext uri="{FF2B5EF4-FFF2-40B4-BE49-F238E27FC236}">
                <a16:creationId xmlns:a16="http://schemas.microsoft.com/office/drawing/2014/main" id="{BAF647AC-9FCB-401B-83E3-473BBFB63862}"/>
              </a:ext>
            </a:extLst>
          </p:cNvPr>
          <p:cNvSpPr txBox="1"/>
          <p:nvPr/>
        </p:nvSpPr>
        <p:spPr>
          <a:xfrm>
            <a:off x="5198084" y="6334055"/>
            <a:ext cx="6154220" cy="369332"/>
          </a:xfrm>
          <a:prstGeom prst="rect">
            <a:avLst/>
          </a:prstGeom>
          <a:noFill/>
        </p:spPr>
        <p:txBody>
          <a:bodyPr wrap="square">
            <a:spAutoFit/>
          </a:bodyPr>
          <a:lstStyle/>
          <a:p>
            <a:r>
              <a:rPr lang="fr-FR" sz="1400" b="0" i="1" u="none" strike="noStrike" baseline="0" dirty="0">
                <a:solidFill>
                  <a:srgbClr val="000000"/>
                </a:solidFill>
                <a:latin typeface="Arial" panose="020B0604020202020204" pitchFamily="34" charset="0"/>
              </a:rPr>
              <a:t>Source: EU on </a:t>
            </a:r>
            <a:r>
              <a:rPr lang="fr-FR" sz="1400" b="0" i="1" u="none" strike="noStrike" baseline="0" dirty="0" err="1">
                <a:solidFill>
                  <a:srgbClr val="000000"/>
                </a:solidFill>
                <a:latin typeface="Arial" panose="020B0604020202020204" pitchFamily="34" charset="0"/>
              </a:rPr>
              <a:t>CRMs</a:t>
            </a:r>
            <a:r>
              <a:rPr lang="fr-FR" sz="1400" b="0" i="1" u="none" strike="noStrike" baseline="0" dirty="0">
                <a:solidFill>
                  <a:srgbClr val="000000"/>
                </a:solidFill>
                <a:latin typeface="Arial" panose="020B0604020202020204" pitchFamily="34" charset="0"/>
              </a:rPr>
              <a:t>, 2020 </a:t>
            </a:r>
            <a:r>
              <a:rPr lang="fr-FR" sz="1800" b="0" i="0" u="none" strike="noStrike" baseline="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323658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98839-DB0A-4D85-B7F9-9C6AEDA69E08}"/>
              </a:ext>
            </a:extLst>
          </p:cNvPr>
          <p:cNvSpPr txBox="1"/>
          <p:nvPr/>
        </p:nvSpPr>
        <p:spPr>
          <a:xfrm>
            <a:off x="143838" y="1"/>
            <a:ext cx="11558427" cy="461665"/>
          </a:xfrm>
          <a:prstGeom prst="rect">
            <a:avLst/>
          </a:prstGeom>
          <a:noFill/>
        </p:spPr>
        <p:txBody>
          <a:bodyPr wrap="square" rtlCol="0">
            <a:spAutoFit/>
          </a:bodyPr>
          <a:lstStyle/>
          <a:p>
            <a:pPr algn="ctr"/>
            <a:r>
              <a:rPr lang="fr-FR" sz="2400" dirty="0">
                <a:solidFill>
                  <a:schemeClr val="accent1"/>
                </a:solidFill>
              </a:rPr>
              <a:t>           </a:t>
            </a:r>
            <a:r>
              <a:rPr lang="fr-FR" sz="2400" dirty="0" err="1">
                <a:solidFill>
                  <a:schemeClr val="accent1"/>
                </a:solidFill>
              </a:rPr>
              <a:t>Resolutions</a:t>
            </a:r>
            <a:r>
              <a:rPr lang="fr-FR" sz="2400" dirty="0">
                <a:solidFill>
                  <a:schemeClr val="accent1"/>
                </a:solidFill>
              </a:rPr>
              <a:t> </a:t>
            </a:r>
            <a:r>
              <a:rPr lang="fr-FR" sz="2400" dirty="0" err="1">
                <a:solidFill>
                  <a:schemeClr val="accent1"/>
                </a:solidFill>
              </a:rPr>
              <a:t>from</a:t>
            </a:r>
            <a:r>
              <a:rPr lang="fr-FR" sz="2400" dirty="0">
                <a:solidFill>
                  <a:schemeClr val="accent1"/>
                </a:solidFill>
              </a:rPr>
              <a:t> the DRC-</a:t>
            </a:r>
            <a:r>
              <a:rPr lang="fr-FR" sz="2400" dirty="0" err="1">
                <a:solidFill>
                  <a:schemeClr val="accent1"/>
                </a:solidFill>
              </a:rPr>
              <a:t>Africa</a:t>
            </a:r>
            <a:r>
              <a:rPr lang="fr-FR" sz="2400" dirty="0">
                <a:solidFill>
                  <a:schemeClr val="accent1"/>
                </a:solidFill>
              </a:rPr>
              <a:t> Business Forum</a:t>
            </a:r>
            <a:endParaRPr lang="fr-FR" sz="2400" dirty="0"/>
          </a:p>
        </p:txBody>
      </p:sp>
      <p:pic>
        <p:nvPicPr>
          <p:cNvPr id="6" name="Content Placeholder 4">
            <a:extLst>
              <a:ext uri="{FF2B5EF4-FFF2-40B4-BE49-F238E27FC236}">
                <a16:creationId xmlns:a16="http://schemas.microsoft.com/office/drawing/2014/main" id="{8FD0508A-43D3-4261-A6C6-C613BDCF41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7838" t="9661" r="827" b="37777"/>
          <a:stretch/>
        </p:blipFill>
        <p:spPr>
          <a:xfrm>
            <a:off x="995916" y="876981"/>
            <a:ext cx="10042636" cy="5772940"/>
          </a:xfrm>
        </p:spPr>
      </p:pic>
    </p:spTree>
    <p:extLst>
      <p:ext uri="{BB962C8B-B14F-4D97-AF65-F5344CB8AC3E}">
        <p14:creationId xmlns:p14="http://schemas.microsoft.com/office/powerpoint/2010/main" val="35696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clipart&#10;&#10;Description automatically generated">
            <a:extLst>
              <a:ext uri="{FF2B5EF4-FFF2-40B4-BE49-F238E27FC236}">
                <a16:creationId xmlns:a16="http://schemas.microsoft.com/office/drawing/2014/main" id="{00D94722-02CC-4A73-A578-349778997C2E}"/>
              </a:ext>
            </a:extLst>
          </p:cNvPr>
          <p:cNvPicPr>
            <a:picLocks noChangeAspect="1"/>
          </p:cNvPicPr>
          <p:nvPr/>
        </p:nvPicPr>
        <p:blipFill>
          <a:blip r:embed="rId2"/>
          <a:stretch>
            <a:fillRect/>
          </a:stretch>
        </p:blipFill>
        <p:spPr>
          <a:xfrm>
            <a:off x="404121" y="3696143"/>
            <a:ext cx="4571999" cy="2315458"/>
          </a:xfrm>
          <a:prstGeom prst="rect">
            <a:avLst/>
          </a:prstGeom>
        </p:spPr>
      </p:pic>
      <p:sp>
        <p:nvSpPr>
          <p:cNvPr id="3" name="TextBox 2">
            <a:extLst>
              <a:ext uri="{FF2B5EF4-FFF2-40B4-BE49-F238E27FC236}">
                <a16:creationId xmlns:a16="http://schemas.microsoft.com/office/drawing/2014/main" id="{6CE98839-DB0A-4D85-B7F9-9C6AEDA69E08}"/>
              </a:ext>
            </a:extLst>
          </p:cNvPr>
          <p:cNvSpPr txBox="1"/>
          <p:nvPr/>
        </p:nvSpPr>
        <p:spPr>
          <a:xfrm>
            <a:off x="404121" y="1"/>
            <a:ext cx="11349515" cy="1200329"/>
          </a:xfrm>
          <a:prstGeom prst="rect">
            <a:avLst/>
          </a:prstGeom>
          <a:noFill/>
        </p:spPr>
        <p:txBody>
          <a:bodyPr wrap="square" rtlCol="0">
            <a:spAutoFit/>
          </a:bodyPr>
          <a:lstStyle/>
          <a:p>
            <a:pPr algn="ctr"/>
            <a:r>
              <a:rPr lang="fr-FR" sz="2400" dirty="0">
                <a:solidFill>
                  <a:schemeClr val="accent1"/>
                </a:solidFill>
              </a:rPr>
              <a:t>           ECA </a:t>
            </a:r>
            <a:r>
              <a:rPr lang="en-US" sz="2400" dirty="0">
                <a:solidFill>
                  <a:schemeClr val="accent1"/>
                </a:solidFill>
              </a:rPr>
              <a:t>supported</a:t>
            </a:r>
            <a:r>
              <a:rPr lang="fr-FR" sz="2400" dirty="0">
                <a:solidFill>
                  <a:schemeClr val="accent1"/>
                </a:solidFill>
              </a:rPr>
              <a:t> the </a:t>
            </a:r>
            <a:r>
              <a:rPr lang="en-US" sz="2400" dirty="0">
                <a:solidFill>
                  <a:schemeClr val="accent1"/>
                </a:solidFill>
              </a:rPr>
              <a:t>creation</a:t>
            </a:r>
            <a:r>
              <a:rPr lang="fr-FR" sz="2400" dirty="0">
                <a:solidFill>
                  <a:schemeClr val="accent1"/>
                </a:solidFill>
              </a:rPr>
              <a:t> of the Centre of Excellence for </a:t>
            </a:r>
            <a:r>
              <a:rPr lang="en-US" sz="2400" dirty="0">
                <a:solidFill>
                  <a:schemeClr val="accent1"/>
                </a:solidFill>
              </a:rPr>
              <a:t>batteries and the signing of the cooperation agreement between DRC and Zambia </a:t>
            </a:r>
            <a:endParaRPr lang="fr-FR" sz="2400" dirty="0">
              <a:solidFill>
                <a:schemeClr val="accent1"/>
              </a:solidFill>
            </a:endParaRPr>
          </a:p>
          <a:p>
            <a:endParaRPr lang="fr-FR" sz="2400" dirty="0"/>
          </a:p>
        </p:txBody>
      </p:sp>
      <p:sp>
        <p:nvSpPr>
          <p:cNvPr id="5" name="TextBox 4">
            <a:extLst>
              <a:ext uri="{FF2B5EF4-FFF2-40B4-BE49-F238E27FC236}">
                <a16:creationId xmlns:a16="http://schemas.microsoft.com/office/drawing/2014/main" id="{71713DBC-4648-44CE-B0F7-E84130AEF833}"/>
              </a:ext>
            </a:extLst>
          </p:cNvPr>
          <p:cNvSpPr txBox="1"/>
          <p:nvPr/>
        </p:nvSpPr>
        <p:spPr>
          <a:xfrm>
            <a:off x="4871342" y="846400"/>
            <a:ext cx="6471330" cy="6102440"/>
          </a:xfrm>
          <a:prstGeom prst="rect">
            <a:avLst/>
          </a:prstGeom>
          <a:noFill/>
        </p:spPr>
        <p:txBody>
          <a:bodyPr wrap="square">
            <a:spAutoFit/>
          </a:bodyPr>
          <a:lstStyle/>
          <a:p>
            <a:pPr algn="just">
              <a:lnSpc>
                <a:spcPct val="107000"/>
              </a:lnSpc>
              <a:tabLst>
                <a:tab pos="457200" algn="l"/>
              </a:tabLs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 April 2022, the two countries signed a cooperation agreement in Lusaka, with a view to developing a cross-border Special Economic Zone (SEZ) to house the value chain of batteries and electric vehicles (BEV) and clean energies.</a:t>
            </a:r>
          </a:p>
          <a:p>
            <a:pPr algn="just">
              <a:lnSpc>
                <a:spcPct val="107000"/>
              </a:lnSpc>
              <a:tabLst>
                <a:tab pos="457200" algn="l"/>
              </a:tabLst>
            </a:pP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To ensure the success of this initiative, the DRC committed to building the necessary skills for the electric battery industry. With ECA’ support, the African Center of Excellence for Research and Innovation on Batteries (CAEB) was officially launched on April 22, 2022, in Lubumbashi by the Minister of Industry of the DRC, HE Julien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Paluku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Kahongya</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The Minister of Scientific Research, HE José Mpanda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Kabangu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signed on April 19, 2022, a ministerial decree establishing the CAEB, which is housed within the polytechnic faculty of the University of Lubumbashi, under the direction of Professor Jean-Marie Kanda.</a:t>
            </a:r>
          </a:p>
          <a:p>
            <a:pPr algn="just">
              <a:lnSpc>
                <a:spcPct val="107000"/>
              </a:lnSpc>
              <a:tabLst>
                <a:tab pos="457200" algn="l"/>
              </a:tabLst>
            </a:pP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 October 2022, a joint mission of ECA SRO-CA and the European Union (EU) delegation in the DRC visited Haut-Katanga and Lualaba to assess vocational and technical training. At the end of this mission, the two institutions agreed on the principle of supporting the development of professional and technical training programs relevant to the BVE sector, in partnership with the CAEB.</a:t>
            </a:r>
          </a:p>
          <a:p>
            <a:pPr algn="just">
              <a:lnSpc>
                <a:spcPct val="107000"/>
              </a:lnSpc>
              <a:tabLst>
                <a:tab pos="457200" algn="l"/>
              </a:tabLst>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E9F5340-E65F-49C1-9A8A-FC9A50D2B3DD}"/>
              </a:ext>
            </a:extLst>
          </p:cNvPr>
          <p:cNvPicPr>
            <a:picLocks noChangeAspect="1"/>
          </p:cNvPicPr>
          <p:nvPr/>
        </p:nvPicPr>
        <p:blipFill>
          <a:blip r:embed="rId3"/>
          <a:stretch>
            <a:fillRect/>
          </a:stretch>
        </p:blipFill>
        <p:spPr>
          <a:xfrm>
            <a:off x="666414" y="1033462"/>
            <a:ext cx="4066575" cy="2821362"/>
          </a:xfrm>
          <a:prstGeom prst="rect">
            <a:avLst/>
          </a:prstGeom>
        </p:spPr>
      </p:pic>
    </p:spTree>
    <p:extLst>
      <p:ext uri="{BB962C8B-B14F-4D97-AF65-F5344CB8AC3E}">
        <p14:creationId xmlns:p14="http://schemas.microsoft.com/office/powerpoint/2010/main" val="312693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person, tree&#10;&#10;Description automatically generated">
            <a:extLst>
              <a:ext uri="{FF2B5EF4-FFF2-40B4-BE49-F238E27FC236}">
                <a16:creationId xmlns:a16="http://schemas.microsoft.com/office/drawing/2014/main" id="{E88B33E0-AE79-473F-8C2B-9FBB2F5DB396}"/>
              </a:ext>
            </a:extLst>
          </p:cNvPr>
          <p:cNvPicPr>
            <a:picLocks noChangeAspect="1"/>
          </p:cNvPicPr>
          <p:nvPr/>
        </p:nvPicPr>
        <p:blipFill rotWithShape="1">
          <a:blip r:embed="rId2">
            <a:extLst>
              <a:ext uri="{28A0092B-C50C-407E-A947-70E740481C1C}">
                <a14:useLocalDpi xmlns:a14="http://schemas.microsoft.com/office/drawing/2010/main" val="0"/>
              </a:ext>
            </a:extLst>
          </a:blip>
          <a:srcRect t="5750"/>
          <a:stretch/>
        </p:blipFill>
        <p:spPr>
          <a:xfrm>
            <a:off x="4087851" y="857251"/>
            <a:ext cx="7252232" cy="5143493"/>
          </a:xfrm>
          <a:prstGeom prst="rect">
            <a:avLst/>
          </a:prstGeom>
        </p:spPr>
      </p:pic>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1438382" y="56206"/>
            <a:ext cx="8699665" cy="683533"/>
          </a:xfrm>
        </p:spPr>
        <p:txBody>
          <a:bodyPr vert="horz" lIns="68580" tIns="34290" rIns="68580" bIns="34290" rtlCol="0" anchor="ctr">
            <a:noAutofit/>
          </a:bodyPr>
          <a:lstStyle/>
          <a:p>
            <a:pPr lvl="0"/>
            <a:r>
              <a:rPr lang="en-US" sz="2800" dirty="0">
                <a:solidFill>
                  <a:srgbClr val="002060"/>
                </a:solidFill>
                <a:latin typeface="+mj-lt"/>
              </a:rPr>
              <a:t>Identification of the space to host the SEZ on the DRC side</a:t>
            </a:r>
          </a:p>
        </p:txBody>
      </p:sp>
      <p:sp>
        <p:nvSpPr>
          <p:cNvPr id="4" name="Rectangle 3">
            <a:extLst>
              <a:ext uri="{FF2B5EF4-FFF2-40B4-BE49-F238E27FC236}">
                <a16:creationId xmlns:a16="http://schemas.microsoft.com/office/drawing/2014/main" id="{0C3DEC9C-CD59-4A77-AE1C-181C3E62052F}"/>
              </a:ext>
            </a:extLst>
          </p:cNvPr>
          <p:cNvSpPr/>
          <p:nvPr/>
        </p:nvSpPr>
        <p:spPr>
          <a:xfrm>
            <a:off x="92470" y="1522268"/>
            <a:ext cx="4019110" cy="417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oAutofit/>
          </a:bodyPr>
          <a:lstStyle/>
          <a:p>
            <a:pPr algn="just">
              <a:lnSpc>
                <a:spcPct val="107000"/>
              </a:lnSpc>
              <a:tabLst>
                <a:tab pos="45720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In its efforts to turn ideas into action, ECA has, through its sub-regional office for Central Africa (SRO-CA), intensified its support to the DRC in the establishment of the SEZ of the value of electric batteries.</a:t>
            </a:r>
          </a:p>
          <a:p>
            <a:pPr algn="just">
              <a:lnSpc>
                <a:spcPct val="107000"/>
              </a:lnSpc>
              <a:tabLst>
                <a:tab pos="457200" algn="l"/>
              </a:tabLs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In addition, ECA organized a dialogue with the Congolese banking sector, with a view to mobilizing national savings to finance the BEV initiative, in particular through special purpose vehicles.</a:t>
            </a:r>
          </a:p>
          <a:p>
            <a:pPr algn="just">
              <a:lnSpc>
                <a:spcPct val="107000"/>
              </a:lnSpc>
              <a:tabLst>
                <a:tab pos="457200" algn="l"/>
              </a:tabLs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45720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The governor of Haut-Katanga, HE Jacques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Kyabula</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reserving 2000 ha for the BEV SEZ</a:t>
            </a:r>
          </a:p>
        </p:txBody>
      </p:sp>
    </p:spTree>
    <p:extLst>
      <p:ext uri="{BB962C8B-B14F-4D97-AF65-F5344CB8AC3E}">
        <p14:creationId xmlns:p14="http://schemas.microsoft.com/office/powerpoint/2010/main" val="2785275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3522B63A-3C43-4C4D-83CC-925EE82A154D}" vid="{AEBF0D12-1A3A-9945-B4CB-C278761E4CC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D6D194BCE4BA4A92B2A852D517E666" ma:contentTypeVersion="14" ma:contentTypeDescription="Create a new document." ma:contentTypeScope="" ma:versionID="cdc1f0063d222773aefd80428325a183">
  <xsd:schema xmlns:xsd="http://www.w3.org/2001/XMLSchema" xmlns:xs="http://www.w3.org/2001/XMLSchema" xmlns:p="http://schemas.microsoft.com/office/2006/metadata/properties" xmlns:ns3="5ee44128-3d50-4b9c-aa09-37e8fa8fd955" xmlns:ns4="8dc1d2c1-2c17-48d1-98f5-1d9c4aad5262" targetNamespace="http://schemas.microsoft.com/office/2006/metadata/properties" ma:root="true" ma:fieldsID="bbc99b76613ebcdaab5291d8dab75093" ns3:_="" ns4:_="">
    <xsd:import namespace="5ee44128-3d50-4b9c-aa09-37e8fa8fd955"/>
    <xsd:import namespace="8dc1d2c1-2c17-48d1-98f5-1d9c4aad526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44128-3d50-4b9c-aa09-37e8fa8fd95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c1d2c1-2c17-48d1-98f5-1d9c4aad526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0D0109-830E-4CAD-8FF7-A71687C922B3}">
  <ds:schemaRefs>
    <ds:schemaRef ds:uri="http://schemas.microsoft.com/sharepoint/v3/contenttype/forms"/>
  </ds:schemaRefs>
</ds:datastoreItem>
</file>

<file path=customXml/itemProps2.xml><?xml version="1.0" encoding="utf-8"?>
<ds:datastoreItem xmlns:ds="http://schemas.openxmlformats.org/officeDocument/2006/customXml" ds:itemID="{17F5DD76-2794-40F0-8632-879C9C4625C8}">
  <ds:schemaRefs>
    <ds:schemaRef ds:uri="5ee44128-3d50-4b9c-aa09-37e8fa8fd955"/>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8dc1d2c1-2c17-48d1-98f5-1d9c4aad5262"/>
    <ds:schemaRef ds:uri="http://purl.org/dc/dcmitype/"/>
  </ds:schemaRefs>
</ds:datastoreItem>
</file>

<file path=customXml/itemProps3.xml><?xml version="1.0" encoding="utf-8"?>
<ds:datastoreItem xmlns:ds="http://schemas.openxmlformats.org/officeDocument/2006/customXml" ds:itemID="{920A0563-36CA-44FF-BA45-C2E6091EE2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44128-3d50-4b9c-aa09-37e8fa8fd955"/>
    <ds:schemaRef ds:uri="8dc1d2c1-2c17-48d1-98f5-1d9c4aad52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ECA_template_fre</Template>
  <TotalTime>1331</TotalTime>
  <Words>924</Words>
  <Application>Microsoft Office PowerPoint</Application>
  <PresentationFormat>Widescreen</PresentationFormat>
  <Paragraphs>97</Paragraphs>
  <Slides>11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vt:lpstr>
      <vt:lpstr>Calibri</vt:lpstr>
      <vt:lpstr>Calibri Light</vt:lpstr>
      <vt:lpstr>Lato</vt:lpstr>
      <vt:lpstr>Lucida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Identification of the space to host the SEZ on the DRC side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Nom du présentateur Titre, Division Commission économique pour l'Afrique</dc:title>
  <dc:creator>Abel Akara Ticha</dc:creator>
  <cp:lastModifiedBy>Jean-Marc Kilolo</cp:lastModifiedBy>
  <cp:revision>223</cp:revision>
  <cp:lastPrinted>2022-03-07T15:35:44Z</cp:lastPrinted>
  <dcterms:created xsi:type="dcterms:W3CDTF">2020-06-02T09:13:45Z</dcterms:created>
  <dcterms:modified xsi:type="dcterms:W3CDTF">2022-11-15T20:11:10Z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0x0101000CD6D194BCE4BA4A92B2A852D517E666</vt:lpwstr>
  </property>
</Properties>
</file>