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35"/>
  </p:notesMasterIdLst>
  <p:sldIdLst>
    <p:sldId id="296" r:id="rId2"/>
    <p:sldId id="309" r:id="rId3"/>
    <p:sldId id="266" r:id="rId4"/>
    <p:sldId id="2147479635" r:id="rId5"/>
    <p:sldId id="2147479634" r:id="rId6"/>
    <p:sldId id="311" r:id="rId7"/>
    <p:sldId id="334" r:id="rId8"/>
    <p:sldId id="336" r:id="rId9"/>
    <p:sldId id="337" r:id="rId10"/>
    <p:sldId id="338" r:id="rId11"/>
    <p:sldId id="2147479618" r:id="rId12"/>
    <p:sldId id="2147479619" r:id="rId13"/>
    <p:sldId id="2147479640" r:id="rId14"/>
    <p:sldId id="2147479620" r:id="rId15"/>
    <p:sldId id="330" r:id="rId16"/>
    <p:sldId id="2147479641" r:id="rId17"/>
    <p:sldId id="2147479622" r:id="rId18"/>
    <p:sldId id="310" r:id="rId19"/>
    <p:sldId id="333" r:id="rId20"/>
    <p:sldId id="312" r:id="rId21"/>
    <p:sldId id="313" r:id="rId22"/>
    <p:sldId id="325" r:id="rId23"/>
    <p:sldId id="347" r:id="rId24"/>
    <p:sldId id="2147479623" r:id="rId25"/>
    <p:sldId id="327" r:id="rId26"/>
    <p:sldId id="2147479624" r:id="rId27"/>
    <p:sldId id="323" r:id="rId28"/>
    <p:sldId id="2147479643" r:id="rId29"/>
    <p:sldId id="2147479637" r:id="rId30"/>
    <p:sldId id="308" r:id="rId31"/>
    <p:sldId id="352" r:id="rId32"/>
    <p:sldId id="324" r:id="rId33"/>
    <p:sldId id="214747963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uel Frederick" initials="RF" lastIdx="2" clrIdx="0">
    <p:extLst>
      <p:ext uri="{19B8F6BF-5375-455C-9EA6-DF929625EA0E}">
        <p15:presenceInfo xmlns:p15="http://schemas.microsoft.com/office/powerpoint/2012/main" userId="Raquel Frede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C69A"/>
    <a:srgbClr val="93CD93"/>
    <a:srgbClr val="53AB85"/>
    <a:srgbClr val="7CC27C"/>
    <a:srgbClr val="5FB55F"/>
    <a:srgbClr val="016399"/>
    <a:srgbClr val="016095"/>
    <a:srgbClr val="CC9B00"/>
    <a:srgbClr val="0563C1"/>
    <a:srgbClr val="018E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89870" autoAdjust="0"/>
  </p:normalViewPr>
  <p:slideViewPr>
    <p:cSldViewPr snapToGrid="0">
      <p:cViewPr varScale="1">
        <p:scale>
          <a:sx n="79" d="100"/>
          <a:sy n="79" d="100"/>
        </p:scale>
        <p:origin x="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738735783027124E-2"/>
          <c:y val="0.14718253968253969"/>
          <c:w val="0.92941392665650913"/>
          <c:h val="0.66998656417947755"/>
        </c:manualLayout>
      </c:layout>
      <c:lineChart>
        <c:grouping val="standard"/>
        <c:varyColors val="0"/>
        <c:ser>
          <c:idx val="1"/>
          <c:order val="1"/>
          <c:tx>
            <c:strRef>
              <c:f>Sheet1!$B$1</c:f>
              <c:strCache>
                <c:ptCount val="1"/>
                <c:pt idx="0">
                  <c:v>Sao Tomé</c:v>
                </c:pt>
              </c:strCache>
            </c:strRef>
          </c:tx>
          <c:spPr>
            <a:ln w="57150" cap="rnd">
              <a:solidFill>
                <a:srgbClr val="002060"/>
              </a:solidFill>
              <a:round/>
            </a:ln>
            <a:effectLst/>
          </c:spPr>
          <c:marker>
            <c:symbol val="diamond"/>
            <c:size val="5"/>
            <c:spPr>
              <a:solidFill>
                <a:schemeClr val="accent2"/>
              </a:solidFill>
              <a:ln w="57150">
                <a:solidFill>
                  <a:schemeClr val="accent2"/>
                </a:solidFill>
              </a:ln>
              <a:effectLst/>
            </c:spPr>
          </c:marker>
          <c:cat>
            <c:numRef>
              <c:f>Sheet1!$A$2:$A$4</c:f>
              <c:numCache>
                <c:formatCode>General</c:formatCode>
                <c:ptCount val="3"/>
                <c:pt idx="0">
                  <c:v>2020</c:v>
                </c:pt>
                <c:pt idx="1">
                  <c:v>2050</c:v>
                </c:pt>
                <c:pt idx="2">
                  <c:v>2100</c:v>
                </c:pt>
              </c:numCache>
            </c:numRef>
          </c:cat>
          <c:val>
            <c:numRef>
              <c:f>Sheet1!$B$2:$B$4</c:f>
              <c:numCache>
                <c:formatCode>General</c:formatCode>
                <c:ptCount val="3"/>
                <c:pt idx="0">
                  <c:v>0.12</c:v>
                </c:pt>
                <c:pt idx="1">
                  <c:v>0.34</c:v>
                </c:pt>
                <c:pt idx="2">
                  <c:v>1</c:v>
                </c:pt>
              </c:numCache>
            </c:numRef>
          </c:val>
          <c:smooth val="0"/>
          <c:extLst>
            <c:ext xmlns:c16="http://schemas.microsoft.com/office/drawing/2014/chart" uri="{C3380CC4-5D6E-409C-BE32-E72D297353CC}">
              <c16:uniqueId val="{00000000-910C-456D-8452-C84BAB5CCCB4}"/>
            </c:ext>
          </c:extLst>
        </c:ser>
        <c:ser>
          <c:idx val="2"/>
          <c:order val="2"/>
          <c:tx>
            <c:strRef>
              <c:f>Sheet1!$C$1</c:f>
              <c:strCache>
                <c:ptCount val="1"/>
                <c:pt idx="0">
                  <c:v>Monde</c:v>
                </c:pt>
              </c:strCache>
            </c:strRef>
          </c:tx>
          <c:spPr>
            <a:ln w="57150" cap="rnd">
              <a:solidFill>
                <a:srgbClr val="002060"/>
              </a:solidFill>
              <a:prstDash val="dash"/>
              <a:round/>
            </a:ln>
            <a:effectLst/>
          </c:spPr>
          <c:marker>
            <c:symbol val="diamond"/>
            <c:size val="5"/>
            <c:spPr>
              <a:solidFill>
                <a:schemeClr val="accent3"/>
              </a:solidFill>
              <a:ln w="57150">
                <a:solidFill>
                  <a:srgbClr val="002060"/>
                </a:solidFill>
              </a:ln>
              <a:effectLst/>
            </c:spPr>
          </c:marker>
          <c:cat>
            <c:numRef>
              <c:f>Sheet1!$A$2:$A$4</c:f>
              <c:numCache>
                <c:formatCode>General</c:formatCode>
                <c:ptCount val="3"/>
                <c:pt idx="0">
                  <c:v>2020</c:v>
                </c:pt>
                <c:pt idx="1">
                  <c:v>2050</c:v>
                </c:pt>
                <c:pt idx="2">
                  <c:v>2100</c:v>
                </c:pt>
              </c:numCache>
            </c:numRef>
          </c:cat>
          <c:val>
            <c:numRef>
              <c:f>Sheet1!$C$2:$C$4</c:f>
              <c:numCache>
                <c:formatCode>General</c:formatCode>
                <c:ptCount val="3"/>
                <c:pt idx="0">
                  <c:v>0.1</c:v>
                </c:pt>
                <c:pt idx="1">
                  <c:v>0.4</c:v>
                </c:pt>
                <c:pt idx="2">
                  <c:v>1.5</c:v>
                </c:pt>
              </c:numCache>
            </c:numRef>
          </c:val>
          <c:smooth val="0"/>
          <c:extLst>
            <c:ext xmlns:c16="http://schemas.microsoft.com/office/drawing/2014/chart" uri="{C3380CC4-5D6E-409C-BE32-E72D297353CC}">
              <c16:uniqueId val="{00000001-910C-456D-8452-C84BAB5CCCB4}"/>
            </c:ext>
          </c:extLst>
        </c:ser>
        <c:ser>
          <c:idx val="3"/>
          <c:order val="3"/>
          <c:tx>
            <c:strRef>
              <c:f>Sheet1!$D$1</c:f>
              <c:strCache>
                <c:ptCount val="1"/>
                <c:pt idx="0">
                  <c:v>Optimiste</c:v>
                </c:pt>
              </c:strCache>
            </c:strRef>
          </c:tx>
          <c:spPr>
            <a:ln w="76200" cap="rnd">
              <a:solidFill>
                <a:srgbClr val="00B050"/>
              </a:solidFill>
              <a:prstDash val="sysDash"/>
              <a:round/>
            </a:ln>
            <a:effectLst/>
          </c:spPr>
          <c:marker>
            <c:symbol val="diamond"/>
            <c:size val="5"/>
            <c:spPr>
              <a:solidFill>
                <a:schemeClr val="accent4"/>
              </a:solidFill>
              <a:ln w="76200">
                <a:solidFill>
                  <a:srgbClr val="00B050"/>
                </a:solidFill>
                <a:prstDash val="sysDash"/>
              </a:ln>
              <a:effectLst/>
            </c:spPr>
          </c:marker>
          <c:dPt>
            <c:idx val="2"/>
            <c:marker>
              <c:symbol val="diamond"/>
              <c:size val="5"/>
              <c:spPr>
                <a:solidFill>
                  <a:schemeClr val="accent4"/>
                </a:solidFill>
                <a:ln w="57150">
                  <a:solidFill>
                    <a:srgbClr val="00B050"/>
                  </a:solidFill>
                  <a:prstDash val="sysDash"/>
                </a:ln>
                <a:effectLst/>
              </c:spPr>
            </c:marker>
            <c:bubble3D val="0"/>
            <c:spPr>
              <a:ln w="57150" cap="rnd">
                <a:solidFill>
                  <a:srgbClr val="00B050"/>
                </a:solidFill>
                <a:prstDash val="sysDash"/>
                <a:round/>
              </a:ln>
              <a:effectLst/>
            </c:spPr>
            <c:extLst>
              <c:ext xmlns:c16="http://schemas.microsoft.com/office/drawing/2014/chart" uri="{C3380CC4-5D6E-409C-BE32-E72D297353CC}">
                <c16:uniqueId val="{00000003-910C-456D-8452-C84BAB5CCCB4}"/>
              </c:ext>
            </c:extLst>
          </c:dPt>
          <c:cat>
            <c:numRef>
              <c:f>Sheet1!$A$2:$A$4</c:f>
              <c:numCache>
                <c:formatCode>General</c:formatCode>
                <c:ptCount val="3"/>
                <c:pt idx="0">
                  <c:v>2020</c:v>
                </c:pt>
                <c:pt idx="1">
                  <c:v>2050</c:v>
                </c:pt>
                <c:pt idx="2">
                  <c:v>2100</c:v>
                </c:pt>
              </c:numCache>
            </c:numRef>
          </c:cat>
          <c:val>
            <c:numRef>
              <c:f>Sheet1!$D$2:$D$4</c:f>
              <c:numCache>
                <c:formatCode>General</c:formatCode>
                <c:ptCount val="3"/>
                <c:pt idx="0">
                  <c:v>0.12</c:v>
                </c:pt>
                <c:pt idx="1">
                  <c:v>0.2</c:v>
                </c:pt>
                <c:pt idx="2">
                  <c:v>0.5</c:v>
                </c:pt>
              </c:numCache>
            </c:numRef>
          </c:val>
          <c:smooth val="0"/>
          <c:extLst>
            <c:ext xmlns:c16="http://schemas.microsoft.com/office/drawing/2014/chart" uri="{C3380CC4-5D6E-409C-BE32-E72D297353CC}">
              <c16:uniqueId val="{00000004-910C-456D-8452-C84BAB5CCCB4}"/>
            </c:ext>
          </c:extLst>
        </c:ser>
        <c:ser>
          <c:idx val="4"/>
          <c:order val="4"/>
          <c:tx>
            <c:strRef>
              <c:f>Sheet1!$E$1</c:f>
              <c:strCache>
                <c:ptCount val="1"/>
                <c:pt idx="0">
                  <c:v>Pessimiste</c:v>
                </c:pt>
              </c:strCache>
            </c:strRef>
          </c:tx>
          <c:spPr>
            <a:ln w="57150" cap="rnd">
              <a:solidFill>
                <a:srgbClr val="FF0000"/>
              </a:solidFill>
              <a:prstDash val="sysDash"/>
              <a:round/>
            </a:ln>
            <a:effectLst/>
          </c:spPr>
          <c:marker>
            <c:symbol val="square"/>
            <c:size val="5"/>
            <c:spPr>
              <a:solidFill>
                <a:schemeClr val="accent5"/>
              </a:solidFill>
              <a:ln w="57150">
                <a:solidFill>
                  <a:srgbClr val="FF0000"/>
                </a:solidFill>
                <a:prstDash val="sysDash"/>
              </a:ln>
              <a:effectLst/>
            </c:spPr>
          </c:marker>
          <c:cat>
            <c:numRef>
              <c:f>Sheet1!$A$2:$A$4</c:f>
              <c:numCache>
                <c:formatCode>General</c:formatCode>
                <c:ptCount val="3"/>
                <c:pt idx="0">
                  <c:v>2020</c:v>
                </c:pt>
                <c:pt idx="1">
                  <c:v>2050</c:v>
                </c:pt>
                <c:pt idx="2">
                  <c:v>2100</c:v>
                </c:pt>
              </c:numCache>
            </c:numRef>
          </c:cat>
          <c:val>
            <c:numRef>
              <c:f>Sheet1!$E$2:$E$4</c:f>
              <c:numCache>
                <c:formatCode>General</c:formatCode>
                <c:ptCount val="3"/>
                <c:pt idx="0">
                  <c:v>0.12</c:v>
                </c:pt>
                <c:pt idx="1">
                  <c:v>0.5</c:v>
                </c:pt>
                <c:pt idx="2">
                  <c:v>2</c:v>
                </c:pt>
              </c:numCache>
            </c:numRef>
          </c:val>
          <c:smooth val="0"/>
          <c:extLst>
            <c:ext xmlns:c16="http://schemas.microsoft.com/office/drawing/2014/chart" uri="{C3380CC4-5D6E-409C-BE32-E72D297353CC}">
              <c16:uniqueId val="{00000005-910C-456D-8452-C84BAB5CCCB4}"/>
            </c:ext>
          </c:extLst>
        </c:ser>
        <c:dLbls>
          <c:showLegendKey val="0"/>
          <c:showVal val="0"/>
          <c:showCatName val="0"/>
          <c:showSerName val="0"/>
          <c:showPercent val="0"/>
          <c:showBubbleSize val="0"/>
        </c:dLbls>
        <c:marker val="1"/>
        <c:smooth val="0"/>
        <c:axId val="497456560"/>
        <c:axId val="49745499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 </c:v>
                      </c:pt>
                    </c:strCache>
                  </c:strRef>
                </c:tx>
                <c:spPr>
                  <a:ln w="28575" cap="rnd">
                    <a:solidFill>
                      <a:schemeClr val="accent1"/>
                    </a:solidFill>
                    <a:round/>
                  </a:ln>
                  <a:effectLst/>
                </c:spPr>
                <c:marker>
                  <c:symbol val="none"/>
                </c:marker>
                <c:cat>
                  <c:numRef>
                    <c:extLst>
                      <c:ext uri="{02D57815-91ED-43cb-92C2-25804820EDAC}">
                        <c15:formulaRef>
                          <c15:sqref>Sheet1!$A$2:$A$4</c15:sqref>
                        </c15:formulaRef>
                      </c:ext>
                    </c:extLst>
                    <c:numCache>
                      <c:formatCode>General</c:formatCode>
                      <c:ptCount val="3"/>
                      <c:pt idx="0">
                        <c:v>2020</c:v>
                      </c:pt>
                      <c:pt idx="1">
                        <c:v>2050</c:v>
                      </c:pt>
                      <c:pt idx="2">
                        <c:v>2100</c:v>
                      </c:pt>
                    </c:numCache>
                  </c:numRef>
                </c:cat>
                <c:val>
                  <c:numRef>
                    <c:extLst>
                      <c:ext uri="{02D57815-91ED-43cb-92C2-25804820EDAC}">
                        <c15:formulaRef>
                          <c15:sqref>Sheet1!$A$2:$A$4</c15:sqref>
                        </c15:formulaRef>
                      </c:ext>
                    </c:extLst>
                    <c:numCache>
                      <c:formatCode>General</c:formatCode>
                      <c:ptCount val="3"/>
                      <c:pt idx="0">
                        <c:v>2020</c:v>
                      </c:pt>
                      <c:pt idx="1">
                        <c:v>2050</c:v>
                      </c:pt>
                      <c:pt idx="2">
                        <c:v>2100</c:v>
                      </c:pt>
                    </c:numCache>
                  </c:numRef>
                </c:val>
                <c:smooth val="0"/>
                <c:extLst>
                  <c:ext xmlns:c16="http://schemas.microsoft.com/office/drawing/2014/chart" uri="{C3380CC4-5D6E-409C-BE32-E72D297353CC}">
                    <c16:uniqueId val="{00000006-910C-456D-8452-C84BAB5CCCB4}"/>
                  </c:ext>
                </c:extLst>
              </c15:ser>
            </c15:filteredLineSeries>
          </c:ext>
        </c:extLst>
      </c:lineChart>
      <c:catAx>
        <c:axId val="497456560"/>
        <c:scaling>
          <c:orientation val="minMax"/>
        </c:scaling>
        <c:delete val="0"/>
        <c:axPos val="b"/>
        <c:majorGridlines>
          <c:spPr>
            <a:ln w="19050" cap="flat" cmpd="sng" algn="ctr">
              <a:solidFill>
                <a:srgbClr val="FBFFFF"/>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97454992"/>
        <c:crosses val="autoZero"/>
        <c:auto val="1"/>
        <c:lblAlgn val="ctr"/>
        <c:lblOffset val="100"/>
        <c:noMultiLvlLbl val="0"/>
      </c:catAx>
      <c:valAx>
        <c:axId val="497454992"/>
        <c:scaling>
          <c:orientation val="minMax"/>
        </c:scaling>
        <c:delete val="0"/>
        <c:axPos val="l"/>
        <c:majorGridlines>
          <c:spPr>
            <a:ln w="12700" cap="flat" cmpd="sng" algn="ctr">
              <a:solidFill>
                <a:srgbClr val="FBFFFF"/>
              </a:solidFill>
              <a:round/>
            </a:ln>
            <a:effectLst/>
          </c:spPr>
        </c:majorGridlines>
        <c:title>
          <c:tx>
            <c:rich>
              <a:bodyPr rot="0" spcFirstLastPara="1" vertOverflow="ellipsis"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fr-CM" sz="1100" b="1">
                    <a:latin typeface="Times New Roman" panose="02020603050405020304" pitchFamily="18" charset="0"/>
                    <a:cs typeface="Times New Roman" panose="02020603050405020304" pitchFamily="18" charset="0"/>
                  </a:rPr>
                  <a:t>Metre</a:t>
                </a:r>
              </a:p>
            </c:rich>
          </c:tx>
          <c:layout>
            <c:manualLayout>
              <c:xMode val="edge"/>
              <c:yMode val="edge"/>
              <c:x val="0"/>
              <c:y val="4.7619047619047616E-2"/>
            </c:manualLayout>
          </c:layout>
          <c:overlay val="0"/>
          <c:spPr>
            <a:noFill/>
            <a:ln>
              <a:noFill/>
            </a:ln>
            <a:effectLst/>
          </c:spPr>
          <c:txPr>
            <a:bodyPr rot="0" spcFirstLastPara="1" vertOverflow="ellipsis"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in"/>
        <c:minorTickMark val="none"/>
        <c:tickLblPos val="nextTo"/>
        <c:spPr>
          <a:noFill/>
          <a:ln w="12700">
            <a:solidFill>
              <a:srgbClr val="002060"/>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97456560"/>
        <c:crosses val="autoZero"/>
        <c:crossBetween val="between"/>
      </c:valAx>
      <c:spPr>
        <a:solidFill>
          <a:srgbClr val="E7FFFF"/>
        </a:solidFill>
        <a:ln w="38100">
          <a:solidFill>
            <a:srgbClr val="002060"/>
          </a:solidFill>
        </a:ln>
        <a:effectLst/>
      </c:spPr>
    </c:plotArea>
    <c:legend>
      <c:legendPos val="t"/>
      <c:legendEntry>
        <c:idx val="0"/>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2"/>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3"/>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8.7253574908487605E-2"/>
          <c:y val="2.5988193095535812E-2"/>
          <c:w val="0.87952071208490246"/>
          <c:h val="6.295775528058993E-2"/>
        </c:manualLayout>
      </c:layout>
      <c:overlay val="0"/>
      <c:spPr>
        <a:solidFill>
          <a:srgbClr val="D2D2D2"/>
        </a:solid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Feuil1!$A$2:$C$22</cx:f>
        <cx:lvl ptCount="21">
          <cx:pt idx="0">CTF</cx:pt>
          <cx:pt idx="1">GEF</cx:pt>
          <cx:pt idx="2">AF</cx:pt>
          <cx:pt idx="3">FCPC-CF</cx:pt>
          <cx:pt idx="4">SREP</cx:pt>
          <cx:pt idx="5">FIP</cx:pt>
          <cx:pt idx="6">FCPF-RF</cx:pt>
          <cx:pt idx="7">BCF</cx:pt>
          <cx:pt idx="8">UN-REDO</cx:pt>
          <cx:pt idx="9">GEEREF</cx:pt>
          <cx:pt idx="10">CB</cx:pt>
          <cx:pt idx="11">PMR</cx:pt>
          <cx:pt idx="12">GCF</cx:pt>
          <cx:pt idx="13">GCCA</cx:pt>
          <cx:pt idx="14">SCCF</cx:pt>
          <cx:pt idx="15">ICCTF</cx:pt>
          <cx:pt idx="16">LDCD</cx:pt>
          <cx:pt idx="17">PPCR</cx:pt>
          <cx:pt idx="18">Adaptation Fund</cx:pt>
          <cx:pt idx="19">ASAP</cx:pt>
          <cx:pt idx="20">MDG AF</cx:pt>
        </cx:lvl>
        <cx:lvl ptCount="21">
          <cx:pt idx="0">Ressource 1</cx:pt>
          <cx:pt idx="1">Ressource 1</cx:pt>
          <cx:pt idx="2">Ressource 1</cx:pt>
          <cx:pt idx="3">Ressource 1</cx:pt>
          <cx:pt idx="4">Ressource 1</cx:pt>
          <cx:pt idx="5">Ressource 1</cx:pt>
          <cx:pt idx="6">Ressource 1</cx:pt>
          <cx:pt idx="7">Ressource 1</cx:pt>
          <cx:pt idx="8">Ressource 1</cx:pt>
          <cx:pt idx="9">Ressource 1</cx:pt>
          <cx:pt idx="10">Ressource 1</cx:pt>
          <cx:pt idx="11">Ressource 1</cx:pt>
          <cx:pt idx="12">Ressource 2</cx:pt>
          <cx:pt idx="13">Ressource 2</cx:pt>
          <cx:pt idx="14">Ressource 2</cx:pt>
          <cx:pt idx="15">Ressource 2</cx:pt>
          <cx:pt idx="16">Ressource 3</cx:pt>
          <cx:pt idx="17">Ressource 3</cx:pt>
          <cx:pt idx="18">Ressource 3</cx:pt>
          <cx:pt idx="19">Ressource 3</cx:pt>
          <cx:pt idx="20">Ressource 3</cx:pt>
        </cx:lvl>
        <cx:lvl ptCount="21">
          <cx:pt idx="0">Adaptation</cx:pt>
          <cx:pt idx="1">Adaptation</cx:pt>
          <cx:pt idx="2">Adaptation</cx:pt>
          <cx:pt idx="3">Adaptation</cx:pt>
          <cx:pt idx="4">Adaptation</cx:pt>
          <cx:pt idx="5">Adaptation</cx:pt>
          <cx:pt idx="6">Adaptation</cx:pt>
          <cx:pt idx="7">Adaptation</cx:pt>
          <cx:pt idx="8">Adaptation</cx:pt>
          <cx:pt idx="9">Adaptation</cx:pt>
          <cx:pt idx="10">Adaptation</cx:pt>
          <cx:pt idx="11">Adaptation</cx:pt>
          <cx:pt idx="12">Mitigation</cx:pt>
          <cx:pt idx="13">Mitigation</cx:pt>
          <cx:pt idx="14">Mitigation</cx:pt>
          <cx:pt idx="15">Mitigation</cx:pt>
          <cx:pt idx="16">Mixed</cx:pt>
          <cx:pt idx="17">Mixed</cx:pt>
          <cx:pt idx="18">Mixed</cx:pt>
          <cx:pt idx="19">Mixed</cx:pt>
          <cx:pt idx="20">Mixed</cx:pt>
        </cx:lvl>
      </cx:strDim>
      <cx:numDim type="size">
        <cx:f>Feuil1!$D$2:$D$22</cx:f>
        <cx:lvl ptCount="21" formatCode="General">
          <cx:pt idx="0">5461</cx:pt>
          <cx:pt idx="1">3353</cx:pt>
          <cx:pt idx="2">1748</cx:pt>
          <cx:pt idx="3">890</cx:pt>
          <cx:pt idx="4">745</cx:pt>
          <cx:pt idx="5">736</cx:pt>
          <cx:pt idx="6">430</cx:pt>
          <cx:pt idx="7">352</cx:pt>
          <cx:pt idx="8">320</cx:pt>
          <cx:pt idx="9">282</cx:pt>
          <cx:pt idx="10">186</cx:pt>
          <cx:pt idx="11">130</cx:pt>
          <cx:pt idx="12">10302</cx:pt>
          <cx:pt idx="13">1333</cx:pt>
          <cx:pt idx="14">371</cx:pt>
          <cx:pt idx="15">26</cx:pt>
          <cx:pt idx="16">1372</cx:pt>
          <cx:pt idx="17">1152</cx:pt>
          <cx:pt idx="18">755</cx:pt>
          <cx:pt idx="19">382</cx:pt>
          <cx:pt idx="20">90</cx:pt>
        </cx:lvl>
      </cx:numDim>
    </cx:data>
  </cx:chartData>
  <cx:chart>
    <cx:plotArea>
      <cx:plotAreaRegion>
        <cx:series layoutId="treemap" uniqueId="{17CD747A-689C-49D8-98CE-864E2BAC1429}">
          <cx:tx>
            <cx:txData>
              <cx:f>Feuil1!$D$1</cx:f>
              <cx:v>Série 1</cx:v>
            </cx:txData>
          </cx:tx>
          <cx:dataPt idx="0">
            <cx:spPr>
              <a:solidFill>
                <a:srgbClr val="4C9F38">
                  <a:lumMod val="75000"/>
                </a:srgbClr>
              </a:solidFill>
            </cx:spPr>
          </cx:dataPt>
          <cx:dataPt idx="14">
            <cx:spPr>
              <a:solidFill>
                <a:srgbClr val="C00000"/>
              </a:solidFill>
            </cx:spPr>
          </cx:dataPt>
          <cx:dataPt idx="21">
            <cx:spPr>
              <a:solidFill>
                <a:srgbClr val="FFC000"/>
              </a:solidFill>
            </cx:spPr>
          </cx:dataPt>
          <cx:dataLabels>
            <cx:visibility seriesName="0" categoryName="1" value="1"/>
            <cx:separator> </cx:separator>
            <cx:dataLabel idx="17">
              <cx:visibility seriesName="0" categoryName="1" value="1"/>
              <cx:separator> </cx:separator>
            </cx:dataLabel>
            <cx:dataLabelHidden idx="0"/>
            <cx:dataLabelHidden idx="14"/>
            <cx:dataLabelHidden idx="21"/>
          </cx:dataLabels>
          <cx:dataId val="0"/>
          <cx:layoutPr>
            <cx:parentLabelLayout val="overlapping"/>
          </cx:layoutPr>
        </cx:series>
      </cx:plotAreaRegion>
    </cx:plotArea>
    <cx:legend pos="l" align="ctr" overlay="0">
      <cx:txPr>
        <a:bodyPr spcFirstLastPara="1" vertOverflow="ellipsis" horzOverflow="overflow" wrap="square" lIns="0" tIns="0" rIns="0" bIns="0" anchor="ctr" anchorCtr="1"/>
        <a:lstStyle/>
        <a:p>
          <a:pPr algn="ctr" rtl="0">
            <a:defRPr/>
          </a:pPr>
          <a:endParaRPr lang="fr-FR" sz="1197" b="0" i="0" u="none" strike="noStrike" baseline="0">
            <a:solidFill>
              <a:prstClr val="black">
                <a:lumMod val="65000"/>
                <a:lumOff val="35000"/>
              </a:prstClr>
            </a:solidFill>
            <a:latin typeface="Calibri" panose="020F0502020204030204"/>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9C45E-383B-4D1D-A484-4E960A0F1A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AF3EF5C-3C15-4165-B33D-A893CC42C34F}">
      <dgm:prSet/>
      <dgm:spPr/>
      <dgm:t>
        <a:bodyPr/>
        <a:lstStyle/>
        <a:p>
          <a:r>
            <a:rPr lang="fr-FR" b="1"/>
            <a:t>Bassin du Congo </a:t>
          </a:r>
          <a:endParaRPr lang="en-US"/>
        </a:p>
      </dgm:t>
    </dgm:pt>
    <dgm:pt modelId="{99190D97-565C-49D1-92D2-F2B2494A3DCE}" type="parTrans" cxnId="{4FE00EA6-24EE-4BB2-B35E-A69ADB968BE9}">
      <dgm:prSet/>
      <dgm:spPr/>
      <dgm:t>
        <a:bodyPr/>
        <a:lstStyle/>
        <a:p>
          <a:endParaRPr lang="en-US"/>
        </a:p>
      </dgm:t>
    </dgm:pt>
    <dgm:pt modelId="{47C9FED8-7B96-429E-8EA9-2AC71F69CD96}" type="sibTrans" cxnId="{4FE00EA6-24EE-4BB2-B35E-A69ADB968BE9}">
      <dgm:prSet/>
      <dgm:spPr/>
      <dgm:t>
        <a:bodyPr/>
        <a:lstStyle/>
        <a:p>
          <a:endParaRPr lang="en-US"/>
        </a:p>
      </dgm:t>
    </dgm:pt>
    <dgm:pt modelId="{C6DDCA7C-DF62-4728-8C35-F279342A2BF1}">
      <dgm:prSet/>
      <dgm:spPr/>
      <dgm:t>
        <a:bodyPr/>
        <a:lstStyle/>
        <a:p>
          <a:r>
            <a:rPr lang="fr-FR" b="1"/>
            <a:t>deuxième plus grand massif de forêts </a:t>
          </a:r>
          <a:r>
            <a:rPr lang="fr-FR"/>
            <a:t>tropicales denses et humides:</a:t>
          </a:r>
          <a:endParaRPr lang="en-US"/>
        </a:p>
      </dgm:t>
    </dgm:pt>
    <dgm:pt modelId="{454A1ED9-6F90-432F-81DB-E5031D22E34D}" type="parTrans" cxnId="{9493DEAF-8774-4428-94F3-6D0D8A07D631}">
      <dgm:prSet/>
      <dgm:spPr/>
      <dgm:t>
        <a:bodyPr/>
        <a:lstStyle/>
        <a:p>
          <a:endParaRPr lang="en-US"/>
        </a:p>
      </dgm:t>
    </dgm:pt>
    <dgm:pt modelId="{44663627-A965-4D49-8609-0A61C904B03B}" type="sibTrans" cxnId="{9493DEAF-8774-4428-94F3-6D0D8A07D631}">
      <dgm:prSet/>
      <dgm:spPr/>
      <dgm:t>
        <a:bodyPr/>
        <a:lstStyle/>
        <a:p>
          <a:endParaRPr lang="en-US"/>
        </a:p>
      </dgm:t>
    </dgm:pt>
    <dgm:pt modelId="{14AC19FF-715F-450E-923B-BE6BF6F6D439}">
      <dgm:prSet/>
      <dgm:spPr>
        <a:solidFill>
          <a:srgbClr val="FFC000"/>
        </a:solidFill>
      </dgm:spPr>
      <dgm:t>
        <a:bodyPr/>
        <a:lstStyle/>
        <a:p>
          <a:r>
            <a:rPr lang="fr-FR" b="1"/>
            <a:t>530 millions d'hectares </a:t>
          </a:r>
          <a:r>
            <a:rPr lang="fr-FR"/>
            <a:t>superficie globale</a:t>
          </a:r>
          <a:endParaRPr lang="en-US"/>
        </a:p>
      </dgm:t>
    </dgm:pt>
    <dgm:pt modelId="{E5EB9634-A42D-486A-B085-245BF4772AC3}" type="parTrans" cxnId="{05F4FC5D-F4ED-4C66-BFD2-DC58309C08BC}">
      <dgm:prSet/>
      <dgm:spPr/>
      <dgm:t>
        <a:bodyPr/>
        <a:lstStyle/>
        <a:p>
          <a:endParaRPr lang="en-US"/>
        </a:p>
      </dgm:t>
    </dgm:pt>
    <dgm:pt modelId="{91420599-C804-4D61-A927-937313226901}" type="sibTrans" cxnId="{05F4FC5D-F4ED-4C66-BFD2-DC58309C08BC}">
      <dgm:prSet/>
      <dgm:spPr/>
      <dgm:t>
        <a:bodyPr/>
        <a:lstStyle/>
        <a:p>
          <a:endParaRPr lang="en-US"/>
        </a:p>
      </dgm:t>
    </dgm:pt>
    <dgm:pt modelId="{80C76B0F-0DF9-4C04-9240-D68570A13A40}">
      <dgm:prSet/>
      <dgm:spPr/>
      <dgm:t>
        <a:bodyPr/>
        <a:lstStyle/>
        <a:p>
          <a:r>
            <a:rPr lang="fr-FR" b="1" dirty="0"/>
            <a:t>268 millions d'hectares </a:t>
          </a:r>
          <a:r>
            <a:rPr lang="fr-FR" dirty="0"/>
            <a:t>superficie des forêts</a:t>
          </a:r>
          <a:endParaRPr lang="en-US" dirty="0"/>
        </a:p>
      </dgm:t>
    </dgm:pt>
    <dgm:pt modelId="{02D98FA0-EC06-4D8A-A4B8-79E96D08CB78}" type="parTrans" cxnId="{D9BD4988-EEC5-4045-A8C1-2B9351990510}">
      <dgm:prSet/>
      <dgm:spPr/>
      <dgm:t>
        <a:bodyPr/>
        <a:lstStyle/>
        <a:p>
          <a:endParaRPr lang="en-US"/>
        </a:p>
      </dgm:t>
    </dgm:pt>
    <dgm:pt modelId="{93D12C16-F998-4C08-829F-AE331F9F1973}" type="sibTrans" cxnId="{D9BD4988-EEC5-4045-A8C1-2B9351990510}">
      <dgm:prSet/>
      <dgm:spPr/>
      <dgm:t>
        <a:bodyPr/>
        <a:lstStyle/>
        <a:p>
          <a:endParaRPr lang="en-US"/>
        </a:p>
      </dgm:t>
    </dgm:pt>
    <dgm:pt modelId="{F70E6965-6A25-40E5-ADC7-8AA827E11CC6}">
      <dgm:prSet/>
      <dgm:spPr/>
      <dgm:t>
        <a:bodyPr/>
        <a:lstStyle/>
        <a:p>
          <a:r>
            <a:rPr lang="fr-FR" b="1"/>
            <a:t>6% </a:t>
          </a:r>
          <a:r>
            <a:rPr lang="fr-FR"/>
            <a:t>de la surface forestière mondiale</a:t>
          </a:r>
          <a:endParaRPr lang="en-US"/>
        </a:p>
      </dgm:t>
    </dgm:pt>
    <dgm:pt modelId="{AC735963-408E-43CC-B350-B7A7EF68BAB4}" type="parTrans" cxnId="{555F0DDA-0E88-411F-924F-E3AD15C6840A}">
      <dgm:prSet/>
      <dgm:spPr/>
      <dgm:t>
        <a:bodyPr/>
        <a:lstStyle/>
        <a:p>
          <a:endParaRPr lang="en-US"/>
        </a:p>
      </dgm:t>
    </dgm:pt>
    <dgm:pt modelId="{A6031CBF-5AEC-4F54-81FB-3BEB34E5DF12}" type="sibTrans" cxnId="{555F0DDA-0E88-411F-924F-E3AD15C6840A}">
      <dgm:prSet/>
      <dgm:spPr/>
      <dgm:t>
        <a:bodyPr/>
        <a:lstStyle/>
        <a:p>
          <a:endParaRPr lang="en-US"/>
        </a:p>
      </dgm:t>
    </dgm:pt>
    <dgm:pt modelId="{A7E3BFD9-CA3A-467B-95D6-65CCFB39E430}">
      <dgm:prSet/>
      <dgm:spPr/>
      <dgm:t>
        <a:bodyPr/>
        <a:lstStyle/>
        <a:p>
          <a:r>
            <a:rPr lang="fr-FR" b="1"/>
            <a:t>70% </a:t>
          </a:r>
          <a:r>
            <a:rPr lang="fr-FR"/>
            <a:t>de la couverture forestière d’Afrique</a:t>
          </a:r>
          <a:endParaRPr lang="en-US"/>
        </a:p>
      </dgm:t>
    </dgm:pt>
    <dgm:pt modelId="{7B9C1985-5625-4202-B66E-9A423A994651}" type="parTrans" cxnId="{378C1CE3-DB73-49AE-B12F-394B5DA339C5}">
      <dgm:prSet/>
      <dgm:spPr/>
      <dgm:t>
        <a:bodyPr/>
        <a:lstStyle/>
        <a:p>
          <a:endParaRPr lang="en-US"/>
        </a:p>
      </dgm:t>
    </dgm:pt>
    <dgm:pt modelId="{9417ACFA-7808-4551-B964-606C54B443B1}" type="sibTrans" cxnId="{378C1CE3-DB73-49AE-B12F-394B5DA339C5}">
      <dgm:prSet/>
      <dgm:spPr/>
      <dgm:t>
        <a:bodyPr/>
        <a:lstStyle/>
        <a:p>
          <a:endParaRPr lang="en-US"/>
        </a:p>
      </dgm:t>
    </dgm:pt>
    <dgm:pt modelId="{1F52BA64-E52A-4ECF-9254-F1A5D2A4A535}">
      <dgm:prSet/>
      <dgm:spPr/>
      <dgm:t>
        <a:bodyPr/>
        <a:lstStyle/>
        <a:p>
          <a:r>
            <a:rPr lang="fr-FR" b="1"/>
            <a:t>91% </a:t>
          </a:r>
          <a:r>
            <a:rPr lang="fr-FR"/>
            <a:t>des forêts denses humides d’Afrique</a:t>
          </a:r>
          <a:endParaRPr lang="en-US"/>
        </a:p>
      </dgm:t>
    </dgm:pt>
    <dgm:pt modelId="{B6DC367D-3C1E-49EF-A031-532025C0B737}" type="parTrans" cxnId="{8D12464E-F4D3-4DEE-8BF7-A64FBBDD2B77}">
      <dgm:prSet/>
      <dgm:spPr/>
      <dgm:t>
        <a:bodyPr/>
        <a:lstStyle/>
        <a:p>
          <a:endParaRPr lang="en-US"/>
        </a:p>
      </dgm:t>
    </dgm:pt>
    <dgm:pt modelId="{3CE91B52-C1A5-4DAB-9841-D6F879F759D7}" type="sibTrans" cxnId="{8D12464E-F4D3-4DEE-8BF7-A64FBBDD2B77}">
      <dgm:prSet/>
      <dgm:spPr/>
      <dgm:t>
        <a:bodyPr/>
        <a:lstStyle/>
        <a:p>
          <a:endParaRPr lang="en-US"/>
        </a:p>
      </dgm:t>
    </dgm:pt>
    <dgm:pt modelId="{7F5E23D5-5384-4DE6-982F-A5BD28E71B98}">
      <dgm:prSet/>
      <dgm:spPr/>
      <dgm:t>
        <a:bodyPr/>
        <a:lstStyle/>
        <a:p>
          <a:r>
            <a:rPr lang="fr-FR" b="1"/>
            <a:t>Deuxième réserve de biodiversité </a:t>
          </a:r>
          <a:r>
            <a:rPr lang="fr-FR"/>
            <a:t>dans le monde</a:t>
          </a:r>
          <a:endParaRPr lang="en-US"/>
        </a:p>
      </dgm:t>
    </dgm:pt>
    <dgm:pt modelId="{078527C5-4E68-47BE-A761-CD2D7F3F90CB}" type="parTrans" cxnId="{FE1BAC82-CE44-4B03-B1EE-1914F891A60F}">
      <dgm:prSet/>
      <dgm:spPr/>
      <dgm:t>
        <a:bodyPr/>
        <a:lstStyle/>
        <a:p>
          <a:endParaRPr lang="en-US"/>
        </a:p>
      </dgm:t>
    </dgm:pt>
    <dgm:pt modelId="{079943A7-0D3F-4E8A-A6B2-7A7C171FE64C}" type="sibTrans" cxnId="{FE1BAC82-CE44-4B03-B1EE-1914F891A60F}">
      <dgm:prSet/>
      <dgm:spPr/>
      <dgm:t>
        <a:bodyPr/>
        <a:lstStyle/>
        <a:p>
          <a:endParaRPr lang="en-US"/>
        </a:p>
      </dgm:t>
    </dgm:pt>
    <dgm:pt modelId="{24615227-823F-49B7-B38D-8940A0E5E75C}" type="pres">
      <dgm:prSet presAssocID="{10A9C45E-383B-4D1D-A484-4E960A0F1A3D}" presName="diagram" presStyleCnt="0">
        <dgm:presLayoutVars>
          <dgm:dir/>
          <dgm:resizeHandles val="exact"/>
        </dgm:presLayoutVars>
      </dgm:prSet>
      <dgm:spPr/>
    </dgm:pt>
    <dgm:pt modelId="{1D292866-719C-466D-AD21-BE72C9E53D33}" type="pres">
      <dgm:prSet presAssocID="{1AF3EF5C-3C15-4165-B33D-A893CC42C34F}" presName="node" presStyleLbl="node1" presStyleIdx="0" presStyleCnt="8">
        <dgm:presLayoutVars>
          <dgm:bulletEnabled val="1"/>
        </dgm:presLayoutVars>
      </dgm:prSet>
      <dgm:spPr/>
    </dgm:pt>
    <dgm:pt modelId="{D54D0B73-BCD7-4DAE-9426-EE2E6CED59A3}" type="pres">
      <dgm:prSet presAssocID="{47C9FED8-7B96-429E-8EA9-2AC71F69CD96}" presName="sibTrans" presStyleCnt="0"/>
      <dgm:spPr/>
    </dgm:pt>
    <dgm:pt modelId="{8C17C6A1-CE4A-4780-8474-700ADEF8BC19}" type="pres">
      <dgm:prSet presAssocID="{C6DDCA7C-DF62-4728-8C35-F279342A2BF1}" presName="node" presStyleLbl="node1" presStyleIdx="1" presStyleCnt="8">
        <dgm:presLayoutVars>
          <dgm:bulletEnabled val="1"/>
        </dgm:presLayoutVars>
      </dgm:prSet>
      <dgm:spPr/>
    </dgm:pt>
    <dgm:pt modelId="{0BDA2ED9-BECF-42AD-A2C6-EF7333226E19}" type="pres">
      <dgm:prSet presAssocID="{44663627-A965-4D49-8609-0A61C904B03B}" presName="sibTrans" presStyleCnt="0"/>
      <dgm:spPr/>
    </dgm:pt>
    <dgm:pt modelId="{BB95D1D7-89FF-4F7F-93B8-57CAAB36CD60}" type="pres">
      <dgm:prSet presAssocID="{14AC19FF-715F-450E-923B-BE6BF6F6D439}" presName="node" presStyleLbl="node1" presStyleIdx="2" presStyleCnt="8">
        <dgm:presLayoutVars>
          <dgm:bulletEnabled val="1"/>
        </dgm:presLayoutVars>
      </dgm:prSet>
      <dgm:spPr/>
    </dgm:pt>
    <dgm:pt modelId="{3F7BA7E3-0C0B-4450-BFAE-AFB21015F9FB}" type="pres">
      <dgm:prSet presAssocID="{91420599-C804-4D61-A927-937313226901}" presName="sibTrans" presStyleCnt="0"/>
      <dgm:spPr/>
    </dgm:pt>
    <dgm:pt modelId="{167E8AA6-A1FB-4571-B6F7-113F6AE43064}" type="pres">
      <dgm:prSet presAssocID="{80C76B0F-0DF9-4C04-9240-D68570A13A40}" presName="node" presStyleLbl="node1" presStyleIdx="3" presStyleCnt="8">
        <dgm:presLayoutVars>
          <dgm:bulletEnabled val="1"/>
        </dgm:presLayoutVars>
      </dgm:prSet>
      <dgm:spPr/>
    </dgm:pt>
    <dgm:pt modelId="{4620C5D0-380C-4C77-8CA9-CADD1B964A3D}" type="pres">
      <dgm:prSet presAssocID="{93D12C16-F998-4C08-829F-AE331F9F1973}" presName="sibTrans" presStyleCnt="0"/>
      <dgm:spPr/>
    </dgm:pt>
    <dgm:pt modelId="{71CC36AD-F2F5-4C68-9862-9E137AFDFCCC}" type="pres">
      <dgm:prSet presAssocID="{F70E6965-6A25-40E5-ADC7-8AA827E11CC6}" presName="node" presStyleLbl="node1" presStyleIdx="4" presStyleCnt="8">
        <dgm:presLayoutVars>
          <dgm:bulletEnabled val="1"/>
        </dgm:presLayoutVars>
      </dgm:prSet>
      <dgm:spPr/>
    </dgm:pt>
    <dgm:pt modelId="{57034793-CC1B-4C70-9D10-91DD2D563367}" type="pres">
      <dgm:prSet presAssocID="{A6031CBF-5AEC-4F54-81FB-3BEB34E5DF12}" presName="sibTrans" presStyleCnt="0"/>
      <dgm:spPr/>
    </dgm:pt>
    <dgm:pt modelId="{2C8A9CFF-322B-4D4B-A5C7-13FD28CF040D}" type="pres">
      <dgm:prSet presAssocID="{A7E3BFD9-CA3A-467B-95D6-65CCFB39E430}" presName="node" presStyleLbl="node1" presStyleIdx="5" presStyleCnt="8">
        <dgm:presLayoutVars>
          <dgm:bulletEnabled val="1"/>
        </dgm:presLayoutVars>
      </dgm:prSet>
      <dgm:spPr/>
    </dgm:pt>
    <dgm:pt modelId="{21C7ADE2-6B53-4BA0-A02E-863BD1630D65}" type="pres">
      <dgm:prSet presAssocID="{9417ACFA-7808-4551-B964-606C54B443B1}" presName="sibTrans" presStyleCnt="0"/>
      <dgm:spPr/>
    </dgm:pt>
    <dgm:pt modelId="{995BA588-963C-4453-B7BA-54A16BC9FCC7}" type="pres">
      <dgm:prSet presAssocID="{1F52BA64-E52A-4ECF-9254-F1A5D2A4A535}" presName="node" presStyleLbl="node1" presStyleIdx="6" presStyleCnt="8">
        <dgm:presLayoutVars>
          <dgm:bulletEnabled val="1"/>
        </dgm:presLayoutVars>
      </dgm:prSet>
      <dgm:spPr/>
    </dgm:pt>
    <dgm:pt modelId="{9290C40B-9DF9-4C45-A969-E838DCA05086}" type="pres">
      <dgm:prSet presAssocID="{3CE91B52-C1A5-4DAB-9841-D6F879F759D7}" presName="sibTrans" presStyleCnt="0"/>
      <dgm:spPr/>
    </dgm:pt>
    <dgm:pt modelId="{288CA182-6E38-46FB-94B2-8BECDE2DDA29}" type="pres">
      <dgm:prSet presAssocID="{7F5E23D5-5384-4DE6-982F-A5BD28E71B98}" presName="node" presStyleLbl="node1" presStyleIdx="7" presStyleCnt="8">
        <dgm:presLayoutVars>
          <dgm:bulletEnabled val="1"/>
        </dgm:presLayoutVars>
      </dgm:prSet>
      <dgm:spPr/>
    </dgm:pt>
  </dgm:ptLst>
  <dgm:cxnLst>
    <dgm:cxn modelId="{8416C201-E683-4F50-8E43-99392C019AA6}" type="presOf" srcId="{1F52BA64-E52A-4ECF-9254-F1A5D2A4A535}" destId="{995BA588-963C-4453-B7BA-54A16BC9FCC7}" srcOrd="0" destOrd="0" presId="urn:microsoft.com/office/officeart/2005/8/layout/default"/>
    <dgm:cxn modelId="{4C300B0A-0B73-44D5-A14F-804CEC5755B2}" type="presOf" srcId="{1AF3EF5C-3C15-4165-B33D-A893CC42C34F}" destId="{1D292866-719C-466D-AD21-BE72C9E53D33}" srcOrd="0" destOrd="0" presId="urn:microsoft.com/office/officeart/2005/8/layout/default"/>
    <dgm:cxn modelId="{84657919-AE99-4BAC-98CC-091D9FCA18D0}" type="presOf" srcId="{7F5E23D5-5384-4DE6-982F-A5BD28E71B98}" destId="{288CA182-6E38-46FB-94B2-8BECDE2DDA29}" srcOrd="0" destOrd="0" presId="urn:microsoft.com/office/officeart/2005/8/layout/default"/>
    <dgm:cxn modelId="{9A01E31E-760D-4953-BD39-C0A47B2BC77D}" type="presOf" srcId="{C6DDCA7C-DF62-4728-8C35-F279342A2BF1}" destId="{8C17C6A1-CE4A-4780-8474-700ADEF8BC19}" srcOrd="0" destOrd="0" presId="urn:microsoft.com/office/officeart/2005/8/layout/default"/>
    <dgm:cxn modelId="{05F4FC5D-F4ED-4C66-BFD2-DC58309C08BC}" srcId="{10A9C45E-383B-4D1D-A484-4E960A0F1A3D}" destId="{14AC19FF-715F-450E-923B-BE6BF6F6D439}" srcOrd="2" destOrd="0" parTransId="{E5EB9634-A42D-486A-B085-245BF4772AC3}" sibTransId="{91420599-C804-4D61-A927-937313226901}"/>
    <dgm:cxn modelId="{8D782844-AC0B-4594-8896-98AD2CC916A7}" type="presOf" srcId="{80C76B0F-0DF9-4C04-9240-D68570A13A40}" destId="{167E8AA6-A1FB-4571-B6F7-113F6AE43064}" srcOrd="0" destOrd="0" presId="urn:microsoft.com/office/officeart/2005/8/layout/default"/>
    <dgm:cxn modelId="{2459124D-2FA0-49A1-AA22-FA45677244E2}" type="presOf" srcId="{A7E3BFD9-CA3A-467B-95D6-65CCFB39E430}" destId="{2C8A9CFF-322B-4D4B-A5C7-13FD28CF040D}" srcOrd="0" destOrd="0" presId="urn:microsoft.com/office/officeart/2005/8/layout/default"/>
    <dgm:cxn modelId="{8D12464E-F4D3-4DEE-8BF7-A64FBBDD2B77}" srcId="{10A9C45E-383B-4D1D-A484-4E960A0F1A3D}" destId="{1F52BA64-E52A-4ECF-9254-F1A5D2A4A535}" srcOrd="6" destOrd="0" parTransId="{B6DC367D-3C1E-49EF-A031-532025C0B737}" sibTransId="{3CE91B52-C1A5-4DAB-9841-D6F879F759D7}"/>
    <dgm:cxn modelId="{43595179-4009-4C5A-8892-3B5C792C87CC}" type="presOf" srcId="{14AC19FF-715F-450E-923B-BE6BF6F6D439}" destId="{BB95D1D7-89FF-4F7F-93B8-57CAAB36CD60}" srcOrd="0" destOrd="0" presId="urn:microsoft.com/office/officeart/2005/8/layout/default"/>
    <dgm:cxn modelId="{D523637E-7D26-4F61-A3BD-1539A645A955}" type="presOf" srcId="{10A9C45E-383B-4D1D-A484-4E960A0F1A3D}" destId="{24615227-823F-49B7-B38D-8940A0E5E75C}" srcOrd="0" destOrd="0" presId="urn:microsoft.com/office/officeart/2005/8/layout/default"/>
    <dgm:cxn modelId="{FE1BAC82-CE44-4B03-B1EE-1914F891A60F}" srcId="{10A9C45E-383B-4D1D-A484-4E960A0F1A3D}" destId="{7F5E23D5-5384-4DE6-982F-A5BD28E71B98}" srcOrd="7" destOrd="0" parTransId="{078527C5-4E68-47BE-A761-CD2D7F3F90CB}" sibTransId="{079943A7-0D3F-4E8A-A6B2-7A7C171FE64C}"/>
    <dgm:cxn modelId="{D9BD4988-EEC5-4045-A8C1-2B9351990510}" srcId="{10A9C45E-383B-4D1D-A484-4E960A0F1A3D}" destId="{80C76B0F-0DF9-4C04-9240-D68570A13A40}" srcOrd="3" destOrd="0" parTransId="{02D98FA0-EC06-4D8A-A4B8-79E96D08CB78}" sibTransId="{93D12C16-F998-4C08-829F-AE331F9F1973}"/>
    <dgm:cxn modelId="{4FE00EA6-24EE-4BB2-B35E-A69ADB968BE9}" srcId="{10A9C45E-383B-4D1D-A484-4E960A0F1A3D}" destId="{1AF3EF5C-3C15-4165-B33D-A893CC42C34F}" srcOrd="0" destOrd="0" parTransId="{99190D97-565C-49D1-92D2-F2B2494A3DCE}" sibTransId="{47C9FED8-7B96-429E-8EA9-2AC71F69CD96}"/>
    <dgm:cxn modelId="{9493DEAF-8774-4428-94F3-6D0D8A07D631}" srcId="{10A9C45E-383B-4D1D-A484-4E960A0F1A3D}" destId="{C6DDCA7C-DF62-4728-8C35-F279342A2BF1}" srcOrd="1" destOrd="0" parTransId="{454A1ED9-6F90-432F-81DB-E5031D22E34D}" sibTransId="{44663627-A965-4D49-8609-0A61C904B03B}"/>
    <dgm:cxn modelId="{CC4B2AC9-0DA2-46FB-A801-B2ABE8DF4B9A}" type="presOf" srcId="{F70E6965-6A25-40E5-ADC7-8AA827E11CC6}" destId="{71CC36AD-F2F5-4C68-9862-9E137AFDFCCC}" srcOrd="0" destOrd="0" presId="urn:microsoft.com/office/officeart/2005/8/layout/default"/>
    <dgm:cxn modelId="{555F0DDA-0E88-411F-924F-E3AD15C6840A}" srcId="{10A9C45E-383B-4D1D-A484-4E960A0F1A3D}" destId="{F70E6965-6A25-40E5-ADC7-8AA827E11CC6}" srcOrd="4" destOrd="0" parTransId="{AC735963-408E-43CC-B350-B7A7EF68BAB4}" sibTransId="{A6031CBF-5AEC-4F54-81FB-3BEB34E5DF12}"/>
    <dgm:cxn modelId="{378C1CE3-DB73-49AE-B12F-394B5DA339C5}" srcId="{10A9C45E-383B-4D1D-A484-4E960A0F1A3D}" destId="{A7E3BFD9-CA3A-467B-95D6-65CCFB39E430}" srcOrd="5" destOrd="0" parTransId="{7B9C1985-5625-4202-B66E-9A423A994651}" sibTransId="{9417ACFA-7808-4551-B964-606C54B443B1}"/>
    <dgm:cxn modelId="{5518DF1D-7485-4B36-8D73-4EA36F3AAAC8}" type="presParOf" srcId="{24615227-823F-49B7-B38D-8940A0E5E75C}" destId="{1D292866-719C-466D-AD21-BE72C9E53D33}" srcOrd="0" destOrd="0" presId="urn:microsoft.com/office/officeart/2005/8/layout/default"/>
    <dgm:cxn modelId="{B11D7E2B-CA94-497B-9CD3-733725749098}" type="presParOf" srcId="{24615227-823F-49B7-B38D-8940A0E5E75C}" destId="{D54D0B73-BCD7-4DAE-9426-EE2E6CED59A3}" srcOrd="1" destOrd="0" presId="urn:microsoft.com/office/officeart/2005/8/layout/default"/>
    <dgm:cxn modelId="{4AC170B3-B647-428B-8109-026017411CFF}" type="presParOf" srcId="{24615227-823F-49B7-B38D-8940A0E5E75C}" destId="{8C17C6A1-CE4A-4780-8474-700ADEF8BC19}" srcOrd="2" destOrd="0" presId="urn:microsoft.com/office/officeart/2005/8/layout/default"/>
    <dgm:cxn modelId="{34597581-93FA-4CEB-B0A0-057DDFC90B25}" type="presParOf" srcId="{24615227-823F-49B7-B38D-8940A0E5E75C}" destId="{0BDA2ED9-BECF-42AD-A2C6-EF7333226E19}" srcOrd="3" destOrd="0" presId="urn:microsoft.com/office/officeart/2005/8/layout/default"/>
    <dgm:cxn modelId="{64C6BCCE-F855-4AA5-93CE-D6D5C9EC3576}" type="presParOf" srcId="{24615227-823F-49B7-B38D-8940A0E5E75C}" destId="{BB95D1D7-89FF-4F7F-93B8-57CAAB36CD60}" srcOrd="4" destOrd="0" presId="urn:microsoft.com/office/officeart/2005/8/layout/default"/>
    <dgm:cxn modelId="{9B3AFB35-D9CB-416E-9654-CC767244392F}" type="presParOf" srcId="{24615227-823F-49B7-B38D-8940A0E5E75C}" destId="{3F7BA7E3-0C0B-4450-BFAE-AFB21015F9FB}" srcOrd="5" destOrd="0" presId="urn:microsoft.com/office/officeart/2005/8/layout/default"/>
    <dgm:cxn modelId="{CC2066BF-7264-40A2-8998-E50A8CF6A238}" type="presParOf" srcId="{24615227-823F-49B7-B38D-8940A0E5E75C}" destId="{167E8AA6-A1FB-4571-B6F7-113F6AE43064}" srcOrd="6" destOrd="0" presId="urn:microsoft.com/office/officeart/2005/8/layout/default"/>
    <dgm:cxn modelId="{F4E1F94C-033E-4D37-8AD4-33E843DBBED8}" type="presParOf" srcId="{24615227-823F-49B7-B38D-8940A0E5E75C}" destId="{4620C5D0-380C-4C77-8CA9-CADD1B964A3D}" srcOrd="7" destOrd="0" presId="urn:microsoft.com/office/officeart/2005/8/layout/default"/>
    <dgm:cxn modelId="{2BADFD9A-ADBD-44EB-89C0-1749368608DD}" type="presParOf" srcId="{24615227-823F-49B7-B38D-8940A0E5E75C}" destId="{71CC36AD-F2F5-4C68-9862-9E137AFDFCCC}" srcOrd="8" destOrd="0" presId="urn:microsoft.com/office/officeart/2005/8/layout/default"/>
    <dgm:cxn modelId="{3D549BB4-E7FD-4582-9BA4-9FEE2227D8E1}" type="presParOf" srcId="{24615227-823F-49B7-B38D-8940A0E5E75C}" destId="{57034793-CC1B-4C70-9D10-91DD2D563367}" srcOrd="9" destOrd="0" presId="urn:microsoft.com/office/officeart/2005/8/layout/default"/>
    <dgm:cxn modelId="{2002067F-FD12-41C7-904B-B54021F10B48}" type="presParOf" srcId="{24615227-823F-49B7-B38D-8940A0E5E75C}" destId="{2C8A9CFF-322B-4D4B-A5C7-13FD28CF040D}" srcOrd="10" destOrd="0" presId="urn:microsoft.com/office/officeart/2005/8/layout/default"/>
    <dgm:cxn modelId="{204A9BEA-24A7-4B73-B195-E153B0E654EE}" type="presParOf" srcId="{24615227-823F-49B7-B38D-8940A0E5E75C}" destId="{21C7ADE2-6B53-4BA0-A02E-863BD1630D65}" srcOrd="11" destOrd="0" presId="urn:microsoft.com/office/officeart/2005/8/layout/default"/>
    <dgm:cxn modelId="{10842995-7E9B-4CDD-9221-338FD5196826}" type="presParOf" srcId="{24615227-823F-49B7-B38D-8940A0E5E75C}" destId="{995BA588-963C-4453-B7BA-54A16BC9FCC7}" srcOrd="12" destOrd="0" presId="urn:microsoft.com/office/officeart/2005/8/layout/default"/>
    <dgm:cxn modelId="{25D548AF-0FF2-4298-A0B0-E838AD98BAC9}" type="presParOf" srcId="{24615227-823F-49B7-B38D-8940A0E5E75C}" destId="{9290C40B-9DF9-4C45-A969-E838DCA05086}" srcOrd="13" destOrd="0" presId="urn:microsoft.com/office/officeart/2005/8/layout/default"/>
    <dgm:cxn modelId="{C60BC228-7C1A-48CB-90E5-6E813CFA910B}" type="presParOf" srcId="{24615227-823F-49B7-B38D-8940A0E5E75C}" destId="{288CA182-6E38-46FB-94B2-8BECDE2DDA2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E85DDA-A5E1-4D7B-94B2-B0262F1E1C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0F2326-8107-422A-84F0-DFC3FE5AA2C2}">
      <dgm:prSet/>
      <dgm:spPr/>
      <dgm:t>
        <a:bodyPr/>
        <a:lstStyle/>
        <a:p>
          <a:r>
            <a:rPr lang="fr-FR" dirty="0"/>
            <a:t>Mieux repositionner nos économies pour les opportunités de financement / </a:t>
          </a:r>
          <a:br>
            <a:rPr lang="en-GB" dirty="0"/>
          </a:br>
          <a:r>
            <a:rPr lang="en-GB" dirty="0"/>
            <a:t>dans les </a:t>
          </a:r>
          <a:r>
            <a:rPr lang="fr-FR" dirty="0"/>
            <a:t>appels d'offres qui nécessitent un ensemble plus large de compétences ou d'expertise</a:t>
          </a:r>
          <a:br>
            <a:rPr lang="en-GB" dirty="0"/>
          </a:br>
          <a:endParaRPr lang="en-US" dirty="0"/>
        </a:p>
      </dgm:t>
    </dgm:pt>
    <dgm:pt modelId="{CDEC575A-0F6E-442E-A850-FE27A14ADEDB}" type="parTrans" cxnId="{F7EEB420-6260-448A-87DE-9E93CB222E13}">
      <dgm:prSet/>
      <dgm:spPr/>
      <dgm:t>
        <a:bodyPr/>
        <a:lstStyle/>
        <a:p>
          <a:endParaRPr lang="en-US"/>
        </a:p>
      </dgm:t>
    </dgm:pt>
    <dgm:pt modelId="{11350030-A77E-4397-B1FC-21A0A14B9835}" type="sibTrans" cxnId="{F7EEB420-6260-448A-87DE-9E93CB222E13}">
      <dgm:prSet/>
      <dgm:spPr/>
      <dgm:t>
        <a:bodyPr/>
        <a:lstStyle/>
        <a:p>
          <a:endParaRPr lang="en-US"/>
        </a:p>
      </dgm:t>
    </dgm:pt>
    <dgm:pt modelId="{C9D91E40-F041-4903-8184-4D29A6FDFD7F}">
      <dgm:prSet/>
      <dgm:spPr/>
      <dgm:t>
        <a:bodyPr/>
        <a:lstStyle/>
        <a:p>
          <a:r>
            <a:rPr lang="fr-FR" dirty="0"/>
            <a:t>Pour gagner en force et offrir une plus grande stabilité en faisant équipe avec des partenaires qui peuvent être plus établis et/ou avoir de meilleures relations</a:t>
          </a:r>
          <a:endParaRPr lang="en-US" dirty="0"/>
        </a:p>
      </dgm:t>
    </dgm:pt>
    <dgm:pt modelId="{C038C379-1516-4BDA-BCBF-4A65C8D4B41F}" type="parTrans" cxnId="{46A620B0-8195-4D53-A05A-DA2C9959D2B0}">
      <dgm:prSet/>
      <dgm:spPr/>
      <dgm:t>
        <a:bodyPr/>
        <a:lstStyle/>
        <a:p>
          <a:endParaRPr lang="en-US"/>
        </a:p>
      </dgm:t>
    </dgm:pt>
    <dgm:pt modelId="{F52149B5-D6FA-48CA-8715-EA5B05C5835D}" type="sibTrans" cxnId="{46A620B0-8195-4D53-A05A-DA2C9959D2B0}">
      <dgm:prSet/>
      <dgm:spPr/>
      <dgm:t>
        <a:bodyPr/>
        <a:lstStyle/>
        <a:p>
          <a:endParaRPr lang="en-US"/>
        </a:p>
      </dgm:t>
    </dgm:pt>
    <dgm:pt modelId="{14BDF9B1-6FA1-4BE7-B1F5-F8F6E1517C56}" type="pres">
      <dgm:prSet presAssocID="{47E85DDA-A5E1-4D7B-94B2-B0262F1E1C2B}" presName="linear" presStyleCnt="0">
        <dgm:presLayoutVars>
          <dgm:animLvl val="lvl"/>
          <dgm:resizeHandles val="exact"/>
        </dgm:presLayoutVars>
      </dgm:prSet>
      <dgm:spPr/>
    </dgm:pt>
    <dgm:pt modelId="{429968DF-2B38-4CD9-8FEC-702F5AF5280E}" type="pres">
      <dgm:prSet presAssocID="{700F2326-8107-422A-84F0-DFC3FE5AA2C2}" presName="parentText" presStyleLbl="node1" presStyleIdx="0" presStyleCnt="2" custScaleY="107126">
        <dgm:presLayoutVars>
          <dgm:chMax val="0"/>
          <dgm:bulletEnabled val="1"/>
        </dgm:presLayoutVars>
      </dgm:prSet>
      <dgm:spPr/>
    </dgm:pt>
    <dgm:pt modelId="{4F445ED3-0E1B-45B4-B9C2-F06366BF7FC0}" type="pres">
      <dgm:prSet presAssocID="{11350030-A77E-4397-B1FC-21A0A14B9835}" presName="spacer" presStyleCnt="0"/>
      <dgm:spPr/>
    </dgm:pt>
    <dgm:pt modelId="{5BAC5347-4757-40EE-9232-B1DE754716D7}" type="pres">
      <dgm:prSet presAssocID="{C9D91E40-F041-4903-8184-4D29A6FDFD7F}" presName="parentText" presStyleLbl="node1" presStyleIdx="1" presStyleCnt="2">
        <dgm:presLayoutVars>
          <dgm:chMax val="0"/>
          <dgm:bulletEnabled val="1"/>
        </dgm:presLayoutVars>
      </dgm:prSet>
      <dgm:spPr/>
    </dgm:pt>
  </dgm:ptLst>
  <dgm:cxnLst>
    <dgm:cxn modelId="{F7EEB420-6260-448A-87DE-9E93CB222E13}" srcId="{47E85DDA-A5E1-4D7B-94B2-B0262F1E1C2B}" destId="{700F2326-8107-422A-84F0-DFC3FE5AA2C2}" srcOrd="0" destOrd="0" parTransId="{CDEC575A-0F6E-442E-A850-FE27A14ADEDB}" sibTransId="{11350030-A77E-4397-B1FC-21A0A14B9835}"/>
    <dgm:cxn modelId="{1D546825-A09C-4441-875C-0C17FD4D1809}" type="presOf" srcId="{C9D91E40-F041-4903-8184-4D29A6FDFD7F}" destId="{5BAC5347-4757-40EE-9232-B1DE754716D7}" srcOrd="0" destOrd="0" presId="urn:microsoft.com/office/officeart/2005/8/layout/vList2"/>
    <dgm:cxn modelId="{E84ACA99-6431-4DE2-A491-9722DB964E55}" type="presOf" srcId="{700F2326-8107-422A-84F0-DFC3FE5AA2C2}" destId="{429968DF-2B38-4CD9-8FEC-702F5AF5280E}" srcOrd="0" destOrd="0" presId="urn:microsoft.com/office/officeart/2005/8/layout/vList2"/>
    <dgm:cxn modelId="{46A620B0-8195-4D53-A05A-DA2C9959D2B0}" srcId="{47E85DDA-A5E1-4D7B-94B2-B0262F1E1C2B}" destId="{C9D91E40-F041-4903-8184-4D29A6FDFD7F}" srcOrd="1" destOrd="0" parTransId="{C038C379-1516-4BDA-BCBF-4A65C8D4B41F}" sibTransId="{F52149B5-D6FA-48CA-8715-EA5B05C5835D}"/>
    <dgm:cxn modelId="{91B361BC-4E71-4732-BCD9-294229E56534}" type="presOf" srcId="{47E85DDA-A5E1-4D7B-94B2-B0262F1E1C2B}" destId="{14BDF9B1-6FA1-4BE7-B1F5-F8F6E1517C56}" srcOrd="0" destOrd="0" presId="urn:microsoft.com/office/officeart/2005/8/layout/vList2"/>
    <dgm:cxn modelId="{6003721D-0637-4AF9-B474-31E6505A30D3}" type="presParOf" srcId="{14BDF9B1-6FA1-4BE7-B1F5-F8F6E1517C56}" destId="{429968DF-2B38-4CD9-8FEC-702F5AF5280E}" srcOrd="0" destOrd="0" presId="urn:microsoft.com/office/officeart/2005/8/layout/vList2"/>
    <dgm:cxn modelId="{9866FB2D-85BF-4D4B-A34F-0EDEC867FAF4}" type="presParOf" srcId="{14BDF9B1-6FA1-4BE7-B1F5-F8F6E1517C56}" destId="{4F445ED3-0E1B-45B4-B9C2-F06366BF7FC0}" srcOrd="1" destOrd="0" presId="urn:microsoft.com/office/officeart/2005/8/layout/vList2"/>
    <dgm:cxn modelId="{0E402DB1-307D-42A6-B516-AF1370F85281}" type="presParOf" srcId="{14BDF9B1-6FA1-4BE7-B1F5-F8F6E1517C56}" destId="{5BAC5347-4757-40EE-9232-B1DE754716D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DA999-D021-433C-8E70-0CAF66F4D835}" type="doc">
      <dgm:prSet loTypeId="urn:microsoft.com/office/officeart/2005/8/layout/hProcess11" loCatId="process" qsTypeId="urn:microsoft.com/office/officeart/2005/8/quickstyle/simple1" qsCatId="simple" csTypeId="urn:microsoft.com/office/officeart/2005/8/colors/accent2_4" csCatId="accent2" phldr="1"/>
      <dgm:spPr/>
      <dgm:t>
        <a:bodyPr/>
        <a:lstStyle/>
        <a:p>
          <a:endParaRPr lang="en-GB"/>
        </a:p>
      </dgm:t>
    </dgm:pt>
    <dgm:pt modelId="{9CE9F39E-C5CA-4360-A0E9-40EC4CECF464}">
      <dgm:prSet phldrT="[Texte]" custT="1"/>
      <dgm:spPr>
        <a:xfrm>
          <a:off x="47" y="0"/>
          <a:ext cx="615575" cy="500888"/>
        </a:xfrm>
        <a:noFill/>
        <a:ln>
          <a:noFill/>
        </a:ln>
        <a:effectLst/>
      </dgm:spPr>
      <dgm:t>
        <a:bodyPr/>
        <a:lstStyle/>
        <a:p>
          <a:r>
            <a:rPr lang="en-GB" sz="1000" dirty="0">
              <a:solidFill>
                <a:sysClr val="windowText" lastClr="000000">
                  <a:hueOff val="0"/>
                  <a:satOff val="0"/>
                  <a:lumOff val="0"/>
                  <a:alphaOff val="0"/>
                </a:sysClr>
              </a:solidFill>
              <a:latin typeface="Arial Narrow" panose="020B0606020202030204" pitchFamily="34" charset="0"/>
              <a:ea typeface="+mn-ea"/>
              <a:cs typeface="+mn-cs"/>
            </a:rPr>
            <a:t>Adhesion </a:t>
          </a:r>
        </a:p>
      </dgm:t>
    </dgm:pt>
    <dgm:pt modelId="{C98CF628-B298-4BB7-974A-A26C467FA98D}" type="parTrans" cxnId="{70C0A5F9-F776-47A2-954C-94BB391F2A36}">
      <dgm:prSet/>
      <dgm:spPr/>
      <dgm:t>
        <a:bodyPr/>
        <a:lstStyle/>
        <a:p>
          <a:endParaRPr lang="en-GB" sz="1000">
            <a:latin typeface="Arial Narrow" panose="020B0606020202030204" pitchFamily="34" charset="0"/>
          </a:endParaRPr>
        </a:p>
      </dgm:t>
    </dgm:pt>
    <dgm:pt modelId="{22127ADA-5035-4182-93CF-AA05B1A7B318}" type="sibTrans" cxnId="{70C0A5F9-F776-47A2-954C-94BB391F2A36}">
      <dgm:prSet/>
      <dgm:spPr/>
      <dgm:t>
        <a:bodyPr/>
        <a:lstStyle/>
        <a:p>
          <a:endParaRPr lang="en-GB" sz="1000">
            <a:latin typeface="Arial Narrow" panose="020B0606020202030204" pitchFamily="34" charset="0"/>
          </a:endParaRPr>
        </a:p>
      </dgm:t>
    </dgm:pt>
    <dgm:pt modelId="{A8403A67-8AB1-4AC8-BA04-A0C737790555}">
      <dgm:prSet phldrT="[Texte]" custT="1"/>
      <dgm:spPr>
        <a:xfrm>
          <a:off x="627176" y="751332"/>
          <a:ext cx="964620" cy="500888"/>
        </a:xfrm>
        <a:noFill/>
        <a:ln>
          <a:noFill/>
        </a:ln>
        <a:effectLst/>
      </dgm:spPr>
      <dgm:t>
        <a:bodyPr/>
        <a:lstStyle/>
        <a:p>
          <a:r>
            <a:rPr lang="en-GB" sz="1000" dirty="0">
              <a:solidFill>
                <a:sysClr val="windowText" lastClr="000000">
                  <a:hueOff val="0"/>
                  <a:satOff val="0"/>
                  <a:lumOff val="0"/>
                  <a:alphaOff val="0"/>
                </a:sysClr>
              </a:solidFill>
              <a:latin typeface="Arial Narrow" panose="020B0606020202030204" pitchFamily="34" charset="0"/>
              <a:ea typeface="+mn-ea"/>
              <a:cs typeface="+mn-cs"/>
            </a:rPr>
            <a:t>Mobilisations des </a:t>
          </a:r>
          <a:r>
            <a:rPr lang="en-GB" sz="1000" dirty="0" err="1">
              <a:solidFill>
                <a:sysClr val="windowText" lastClr="000000">
                  <a:hueOff val="0"/>
                  <a:satOff val="0"/>
                  <a:lumOff val="0"/>
                  <a:alphaOff val="0"/>
                </a:sysClr>
              </a:solidFill>
              <a:latin typeface="Arial Narrow" panose="020B0606020202030204" pitchFamily="34" charset="0"/>
              <a:ea typeface="+mn-ea"/>
              <a:cs typeface="+mn-cs"/>
            </a:rPr>
            <a:t>ressources</a:t>
          </a:r>
          <a:r>
            <a:rPr lang="en-GB" sz="1000" dirty="0">
              <a:solidFill>
                <a:sysClr val="windowText" lastClr="000000">
                  <a:hueOff val="0"/>
                  <a:satOff val="0"/>
                  <a:lumOff val="0"/>
                  <a:alphaOff val="0"/>
                </a:sysClr>
              </a:solidFill>
              <a:latin typeface="Arial Narrow" panose="020B0606020202030204" pitchFamily="34" charset="0"/>
              <a:ea typeface="+mn-ea"/>
              <a:cs typeface="+mn-cs"/>
            </a:rPr>
            <a:t>, </a:t>
          </a:r>
          <a:r>
            <a:rPr lang="en-GB" sz="1000" dirty="0" err="1">
              <a:solidFill>
                <a:sysClr val="windowText" lastClr="000000">
                  <a:hueOff val="0"/>
                  <a:satOff val="0"/>
                  <a:lumOff val="0"/>
                  <a:alphaOff val="0"/>
                </a:sysClr>
              </a:solidFill>
              <a:latin typeface="Arial Narrow" panose="020B0606020202030204" pitchFamily="34" charset="0"/>
              <a:ea typeface="+mn-ea"/>
              <a:cs typeface="+mn-cs"/>
            </a:rPr>
            <a:t>collecte</a:t>
          </a:r>
          <a:r>
            <a:rPr lang="en-GB" sz="1000" dirty="0">
              <a:solidFill>
                <a:sysClr val="windowText" lastClr="000000">
                  <a:hueOff val="0"/>
                  <a:satOff val="0"/>
                  <a:lumOff val="0"/>
                  <a:alphaOff val="0"/>
                </a:sysClr>
              </a:solidFill>
              <a:latin typeface="Arial Narrow" panose="020B0606020202030204" pitchFamily="34" charset="0"/>
              <a:ea typeface="+mn-ea"/>
              <a:cs typeface="+mn-cs"/>
            </a:rPr>
            <a:t> de </a:t>
          </a:r>
          <a:r>
            <a:rPr lang="en-GB" sz="1000" dirty="0" err="1">
              <a:solidFill>
                <a:sysClr val="windowText" lastClr="000000">
                  <a:hueOff val="0"/>
                  <a:satOff val="0"/>
                  <a:lumOff val="0"/>
                  <a:alphaOff val="0"/>
                </a:sysClr>
              </a:solidFill>
              <a:latin typeface="Arial Narrow" panose="020B0606020202030204" pitchFamily="34" charset="0"/>
              <a:ea typeface="+mn-ea"/>
              <a:cs typeface="+mn-cs"/>
            </a:rPr>
            <a:t>donnees</a:t>
          </a:r>
          <a:r>
            <a:rPr lang="en-GB" sz="1000" dirty="0">
              <a:solidFill>
                <a:sysClr val="windowText" lastClr="000000">
                  <a:hueOff val="0"/>
                  <a:satOff val="0"/>
                  <a:lumOff val="0"/>
                  <a:alphaOff val="0"/>
                </a:sysClr>
              </a:solidFill>
              <a:latin typeface="Arial Narrow" panose="020B0606020202030204" pitchFamily="34" charset="0"/>
              <a:ea typeface="+mn-ea"/>
              <a:cs typeface="+mn-cs"/>
            </a:rPr>
            <a:t> </a:t>
          </a:r>
          <a:r>
            <a:rPr lang="en-GB" sz="1000" dirty="0" err="1">
              <a:solidFill>
                <a:sysClr val="windowText" lastClr="000000">
                  <a:hueOff val="0"/>
                  <a:satOff val="0"/>
                  <a:lumOff val="0"/>
                  <a:alphaOff val="0"/>
                </a:sysClr>
              </a:solidFill>
              <a:latin typeface="Arial Narrow" panose="020B0606020202030204" pitchFamily="34" charset="0"/>
              <a:ea typeface="+mn-ea"/>
              <a:cs typeface="+mn-cs"/>
            </a:rPr>
            <a:t>fiables</a:t>
          </a:r>
          <a:endParaRPr lang="en-GB" sz="1000" dirty="0">
            <a:solidFill>
              <a:sysClr val="windowText" lastClr="000000">
                <a:hueOff val="0"/>
                <a:satOff val="0"/>
                <a:lumOff val="0"/>
                <a:alphaOff val="0"/>
              </a:sysClr>
            </a:solidFill>
            <a:latin typeface="Arial Narrow" panose="020B0606020202030204" pitchFamily="34" charset="0"/>
            <a:ea typeface="+mn-ea"/>
            <a:cs typeface="+mn-cs"/>
          </a:endParaRPr>
        </a:p>
      </dgm:t>
    </dgm:pt>
    <dgm:pt modelId="{9D674F89-1AA4-4345-993C-B05BC72AFDB1}" type="parTrans" cxnId="{29CE181E-E8C9-4430-8708-143ADD72D18F}">
      <dgm:prSet/>
      <dgm:spPr/>
      <dgm:t>
        <a:bodyPr/>
        <a:lstStyle/>
        <a:p>
          <a:endParaRPr lang="en-GB" sz="1000">
            <a:latin typeface="Arial Narrow" panose="020B0606020202030204" pitchFamily="34" charset="0"/>
          </a:endParaRPr>
        </a:p>
      </dgm:t>
    </dgm:pt>
    <dgm:pt modelId="{BC13DB8C-1DB1-47B5-96BD-E7F5ADC5E1FB}" type="sibTrans" cxnId="{29CE181E-E8C9-4430-8708-143ADD72D18F}">
      <dgm:prSet/>
      <dgm:spPr/>
      <dgm:t>
        <a:bodyPr/>
        <a:lstStyle/>
        <a:p>
          <a:endParaRPr lang="en-GB" sz="1000">
            <a:latin typeface="Arial Narrow" panose="020B0606020202030204" pitchFamily="34" charset="0"/>
          </a:endParaRPr>
        </a:p>
      </dgm:t>
    </dgm:pt>
    <dgm:pt modelId="{747FA493-3BF9-466D-A5EA-5906E05A82DB}">
      <dgm:prSet phldrT="[Texte]" custT="1"/>
      <dgm:spPr>
        <a:xfrm>
          <a:off x="4403650" y="751332"/>
          <a:ext cx="895900" cy="500888"/>
        </a:xfrm>
        <a:noFill/>
        <a:ln>
          <a:noFill/>
        </a:ln>
        <a:effectLst/>
      </dgm:spPr>
      <dgm:t>
        <a:bodyPr/>
        <a:lstStyle/>
        <a:p>
          <a:r>
            <a:rPr lang="en-GB" sz="1000" dirty="0" err="1">
              <a:solidFill>
                <a:sysClr val="windowText" lastClr="000000">
                  <a:hueOff val="0"/>
                  <a:satOff val="0"/>
                  <a:lumOff val="0"/>
                  <a:alphaOff val="0"/>
                </a:sysClr>
              </a:solidFill>
              <a:latin typeface="Arial Narrow" panose="020B0606020202030204" pitchFamily="34" charset="0"/>
              <a:ea typeface="+mn-ea"/>
              <a:cs typeface="+mn-cs"/>
            </a:rPr>
            <a:t>Produire</a:t>
          </a:r>
          <a:r>
            <a:rPr lang="en-GB" sz="1000" dirty="0">
              <a:solidFill>
                <a:sysClr val="windowText" lastClr="000000">
                  <a:hueOff val="0"/>
                  <a:satOff val="0"/>
                  <a:lumOff val="0"/>
                  <a:alphaOff val="0"/>
                </a:sysClr>
              </a:solidFill>
              <a:latin typeface="Arial Narrow" panose="020B0606020202030204" pitchFamily="34" charset="0"/>
              <a:ea typeface="+mn-ea"/>
              <a:cs typeface="+mn-cs"/>
            </a:rPr>
            <a:t>, </a:t>
          </a:r>
          <a:r>
            <a:rPr lang="en-GB" sz="1000" dirty="0" err="1">
              <a:solidFill>
                <a:sysClr val="windowText" lastClr="000000">
                  <a:hueOff val="0"/>
                  <a:satOff val="0"/>
                  <a:lumOff val="0"/>
                  <a:alphaOff val="0"/>
                </a:sysClr>
              </a:solidFill>
              <a:latin typeface="Arial Narrow" panose="020B0606020202030204" pitchFamily="34" charset="0"/>
              <a:ea typeface="+mn-ea"/>
              <a:cs typeface="+mn-cs"/>
            </a:rPr>
            <a:t>distribuer</a:t>
          </a:r>
          <a:endParaRPr lang="en-GB" sz="1000" dirty="0">
            <a:solidFill>
              <a:sysClr val="windowText" lastClr="000000">
                <a:hueOff val="0"/>
                <a:satOff val="0"/>
                <a:lumOff val="0"/>
                <a:alphaOff val="0"/>
              </a:sysClr>
            </a:solidFill>
            <a:latin typeface="Arial Narrow" panose="020B0606020202030204" pitchFamily="34" charset="0"/>
            <a:ea typeface="+mn-ea"/>
            <a:cs typeface="+mn-cs"/>
          </a:endParaRPr>
        </a:p>
      </dgm:t>
    </dgm:pt>
    <dgm:pt modelId="{818B95F6-FD9B-4094-B7BE-F942B608CA86}" type="parTrans" cxnId="{2E61E25A-1B2D-40D2-B81E-2B65A16CF79C}">
      <dgm:prSet/>
      <dgm:spPr/>
      <dgm:t>
        <a:bodyPr/>
        <a:lstStyle/>
        <a:p>
          <a:endParaRPr lang="en-GB" sz="1000">
            <a:latin typeface="Arial Narrow" panose="020B0606020202030204" pitchFamily="34" charset="0"/>
          </a:endParaRPr>
        </a:p>
      </dgm:t>
    </dgm:pt>
    <dgm:pt modelId="{39CEC503-FA1A-4E42-847B-DD0E7837F023}" type="sibTrans" cxnId="{2E61E25A-1B2D-40D2-B81E-2B65A16CF79C}">
      <dgm:prSet/>
      <dgm:spPr/>
      <dgm:t>
        <a:bodyPr/>
        <a:lstStyle/>
        <a:p>
          <a:endParaRPr lang="en-GB" sz="1000">
            <a:latin typeface="Arial Narrow" panose="020B0606020202030204" pitchFamily="34" charset="0"/>
          </a:endParaRPr>
        </a:p>
      </dgm:t>
    </dgm:pt>
    <dgm:pt modelId="{4C0F4CB8-EDDA-485F-B6DE-7BE4FC9A62A4}">
      <dgm:prSet phldrT="[Texte]" custT="1"/>
      <dgm:spPr>
        <a:xfrm>
          <a:off x="3497523" y="0"/>
          <a:ext cx="894574" cy="500888"/>
        </a:xfrm>
        <a:noFill/>
        <a:ln>
          <a:noFill/>
        </a:ln>
        <a:effectLst/>
      </dgm:spPr>
      <dgm:t>
        <a:bodyPr/>
        <a:lstStyle/>
        <a:p>
          <a:r>
            <a:rPr lang="en-GB" sz="1000" dirty="0" err="1">
              <a:solidFill>
                <a:sysClr val="windowText" lastClr="000000">
                  <a:hueOff val="0"/>
                  <a:satOff val="0"/>
                  <a:lumOff val="0"/>
                  <a:alphaOff val="0"/>
                </a:sysClr>
              </a:solidFill>
              <a:latin typeface="Arial Narrow" panose="020B0606020202030204" pitchFamily="34" charset="0"/>
              <a:ea typeface="+mn-ea"/>
              <a:cs typeface="+mn-cs"/>
            </a:rPr>
            <a:t>Plateformes</a:t>
          </a:r>
          <a:r>
            <a:rPr lang="en-GB" sz="1000" dirty="0">
              <a:solidFill>
                <a:sysClr val="windowText" lastClr="000000">
                  <a:hueOff val="0"/>
                  <a:satOff val="0"/>
                  <a:lumOff val="0"/>
                  <a:alphaOff val="0"/>
                </a:sysClr>
              </a:solidFill>
              <a:latin typeface="Arial Narrow" panose="020B0606020202030204" pitchFamily="34" charset="0"/>
              <a:ea typeface="+mn-ea"/>
              <a:cs typeface="+mn-cs"/>
            </a:rPr>
            <a:t> </a:t>
          </a:r>
          <a:r>
            <a:rPr lang="en-GB" sz="1000" dirty="0" err="1">
              <a:solidFill>
                <a:sysClr val="windowText" lastClr="000000">
                  <a:hueOff val="0"/>
                  <a:satOff val="0"/>
                  <a:lumOff val="0"/>
                  <a:alphaOff val="0"/>
                </a:sysClr>
              </a:solidFill>
              <a:latin typeface="Arial Narrow" panose="020B0606020202030204" pitchFamily="34" charset="0"/>
              <a:ea typeface="+mn-ea"/>
              <a:cs typeface="+mn-cs"/>
            </a:rPr>
            <a:t>d’infrastructures</a:t>
          </a:r>
          <a:r>
            <a:rPr lang="en-GB" sz="1000" dirty="0">
              <a:solidFill>
                <a:sysClr val="windowText" lastClr="000000">
                  <a:hueOff val="0"/>
                  <a:satOff val="0"/>
                  <a:lumOff val="0"/>
                  <a:alphaOff val="0"/>
                </a:sysClr>
              </a:solidFill>
              <a:latin typeface="Arial Narrow" panose="020B0606020202030204" pitchFamily="34" charset="0"/>
              <a:ea typeface="+mn-ea"/>
              <a:cs typeface="+mn-cs"/>
            </a:rPr>
            <a:t> </a:t>
          </a:r>
          <a:r>
            <a:rPr lang="en-GB" sz="1000" dirty="0" err="1">
              <a:solidFill>
                <a:sysClr val="windowText" lastClr="000000">
                  <a:hueOff val="0"/>
                  <a:satOff val="0"/>
                  <a:lumOff val="0"/>
                  <a:alphaOff val="0"/>
                </a:sysClr>
              </a:solidFill>
              <a:latin typeface="Arial Narrow" panose="020B0606020202030204" pitchFamily="34" charset="0"/>
              <a:ea typeface="+mn-ea"/>
              <a:cs typeface="+mn-cs"/>
            </a:rPr>
            <a:t>integrees</a:t>
          </a:r>
          <a:endParaRPr lang="en-GB" sz="1000" dirty="0">
            <a:solidFill>
              <a:sysClr val="windowText" lastClr="000000">
                <a:hueOff val="0"/>
                <a:satOff val="0"/>
                <a:lumOff val="0"/>
                <a:alphaOff val="0"/>
              </a:sysClr>
            </a:solidFill>
            <a:latin typeface="Arial Narrow" panose="020B0606020202030204" pitchFamily="34" charset="0"/>
            <a:ea typeface="+mn-ea"/>
            <a:cs typeface="+mn-cs"/>
          </a:endParaRPr>
        </a:p>
      </dgm:t>
    </dgm:pt>
    <dgm:pt modelId="{D243439B-1006-4F3B-9F2E-AA8551CE8ED3}" type="parTrans" cxnId="{49857DC0-4045-4AEB-A478-A953F88E0343}">
      <dgm:prSet/>
      <dgm:spPr/>
      <dgm:t>
        <a:bodyPr/>
        <a:lstStyle/>
        <a:p>
          <a:endParaRPr lang="en-GB" sz="1000">
            <a:latin typeface="Arial Narrow" panose="020B0606020202030204" pitchFamily="34" charset="0"/>
          </a:endParaRPr>
        </a:p>
      </dgm:t>
    </dgm:pt>
    <dgm:pt modelId="{A17EDDCA-3367-4AAD-B7CF-AD6C2EC6B13B}" type="sibTrans" cxnId="{49857DC0-4045-4AEB-A478-A953F88E0343}">
      <dgm:prSet/>
      <dgm:spPr/>
      <dgm:t>
        <a:bodyPr/>
        <a:lstStyle/>
        <a:p>
          <a:endParaRPr lang="en-GB" sz="1000">
            <a:latin typeface="Arial Narrow" panose="020B0606020202030204" pitchFamily="34" charset="0"/>
          </a:endParaRPr>
        </a:p>
      </dgm:t>
    </dgm:pt>
    <dgm:pt modelId="{02CA2999-59CA-487D-B1F4-801CC59C773F}">
      <dgm:prSet phldrT="[Texte]" custT="1"/>
      <dgm:spPr>
        <a:xfrm>
          <a:off x="1603349" y="0"/>
          <a:ext cx="999136" cy="500888"/>
        </a:xfrm>
        <a:noFill/>
        <a:ln>
          <a:noFill/>
        </a:ln>
        <a:effectLst/>
      </dgm:spPr>
      <dgm:t>
        <a:bodyPr/>
        <a:lstStyle/>
        <a:p>
          <a:r>
            <a:rPr lang="en-GB" sz="1000" dirty="0">
              <a:solidFill>
                <a:sysClr val="windowText" lastClr="000000">
                  <a:hueOff val="0"/>
                  <a:satOff val="0"/>
                  <a:lumOff val="0"/>
                  <a:alphaOff val="0"/>
                </a:sysClr>
              </a:solidFill>
              <a:latin typeface="Arial Narrow" panose="020B0606020202030204" pitchFamily="34" charset="0"/>
              <a:ea typeface="+mn-ea"/>
              <a:cs typeface="+mn-cs"/>
            </a:rPr>
            <a:t>Amelioration du </a:t>
          </a:r>
          <a:r>
            <a:rPr lang="en-GB" sz="1000" dirty="0" err="1">
              <a:solidFill>
                <a:sysClr val="windowText" lastClr="000000">
                  <a:hueOff val="0"/>
                  <a:satOff val="0"/>
                  <a:lumOff val="0"/>
                  <a:alphaOff val="0"/>
                </a:sysClr>
              </a:solidFill>
              <a:latin typeface="Arial Narrow" panose="020B0606020202030204" pitchFamily="34" charset="0"/>
              <a:ea typeface="+mn-ea"/>
              <a:cs typeface="+mn-cs"/>
            </a:rPr>
            <a:t>Climat</a:t>
          </a:r>
          <a:r>
            <a:rPr lang="en-GB" sz="1000" dirty="0">
              <a:solidFill>
                <a:sysClr val="windowText" lastClr="000000">
                  <a:hueOff val="0"/>
                  <a:satOff val="0"/>
                  <a:lumOff val="0"/>
                  <a:alphaOff val="0"/>
                </a:sysClr>
              </a:solidFill>
              <a:latin typeface="Arial Narrow" panose="020B0606020202030204" pitchFamily="34" charset="0"/>
              <a:ea typeface="+mn-ea"/>
              <a:cs typeface="+mn-cs"/>
            </a:rPr>
            <a:t> de </a:t>
          </a:r>
          <a:r>
            <a:rPr lang="en-GB" sz="1000" dirty="0" err="1">
              <a:solidFill>
                <a:sysClr val="windowText" lastClr="000000">
                  <a:hueOff val="0"/>
                  <a:satOff val="0"/>
                  <a:lumOff val="0"/>
                  <a:alphaOff val="0"/>
                </a:sysClr>
              </a:solidFill>
              <a:latin typeface="Arial Narrow" panose="020B0606020202030204" pitchFamily="34" charset="0"/>
              <a:ea typeface="+mn-ea"/>
              <a:cs typeface="+mn-cs"/>
            </a:rPr>
            <a:t>confiance</a:t>
          </a:r>
          <a:r>
            <a:rPr lang="en-GB" sz="1000" dirty="0">
              <a:solidFill>
                <a:sysClr val="windowText" lastClr="000000">
                  <a:hueOff val="0"/>
                  <a:satOff val="0"/>
                  <a:lumOff val="0"/>
                  <a:alphaOff val="0"/>
                </a:sysClr>
              </a:solidFill>
              <a:latin typeface="Arial Narrow" panose="020B0606020202030204" pitchFamily="34" charset="0"/>
              <a:ea typeface="+mn-ea"/>
              <a:cs typeface="+mn-cs"/>
            </a:rPr>
            <a:t>, </a:t>
          </a:r>
          <a:r>
            <a:rPr lang="en-GB" sz="1000" dirty="0" err="1">
              <a:solidFill>
                <a:sysClr val="windowText" lastClr="000000">
                  <a:hueOff val="0"/>
                  <a:satOff val="0"/>
                  <a:lumOff val="0"/>
                  <a:alphaOff val="0"/>
                </a:sysClr>
              </a:solidFill>
              <a:latin typeface="Arial Narrow" panose="020B0606020202030204" pitchFamily="34" charset="0"/>
              <a:ea typeface="+mn-ea"/>
              <a:cs typeface="+mn-cs"/>
            </a:rPr>
            <a:t>transparence</a:t>
          </a:r>
          <a:endParaRPr lang="en-GB" sz="1000" dirty="0">
            <a:solidFill>
              <a:sysClr val="windowText" lastClr="000000">
                <a:hueOff val="0"/>
                <a:satOff val="0"/>
                <a:lumOff val="0"/>
                <a:alphaOff val="0"/>
              </a:sysClr>
            </a:solidFill>
            <a:latin typeface="Arial Narrow" panose="020B0606020202030204" pitchFamily="34" charset="0"/>
            <a:ea typeface="+mn-ea"/>
            <a:cs typeface="+mn-cs"/>
          </a:endParaRPr>
        </a:p>
      </dgm:t>
    </dgm:pt>
    <dgm:pt modelId="{F8DA5C32-1F7D-4FD5-82D6-5B9EEACB0BA0}" type="parTrans" cxnId="{AC40D8D1-2E90-424A-BC90-0F7297928C64}">
      <dgm:prSet/>
      <dgm:spPr/>
      <dgm:t>
        <a:bodyPr/>
        <a:lstStyle/>
        <a:p>
          <a:endParaRPr lang="en-GB" sz="1000">
            <a:latin typeface="Arial Narrow" panose="020B0606020202030204" pitchFamily="34" charset="0"/>
          </a:endParaRPr>
        </a:p>
      </dgm:t>
    </dgm:pt>
    <dgm:pt modelId="{2CAC166E-3C15-4116-8FF8-055CBC23077F}" type="sibTrans" cxnId="{AC40D8D1-2E90-424A-BC90-0F7297928C64}">
      <dgm:prSet/>
      <dgm:spPr/>
      <dgm:t>
        <a:bodyPr/>
        <a:lstStyle/>
        <a:p>
          <a:endParaRPr lang="en-GB" sz="1000">
            <a:latin typeface="Arial Narrow" panose="020B0606020202030204" pitchFamily="34" charset="0"/>
          </a:endParaRPr>
        </a:p>
      </dgm:t>
    </dgm:pt>
    <dgm:pt modelId="{8CF7205C-2973-4430-83A9-FCC18D030D27}">
      <dgm:prSet phldrT="[Texte]" custT="1"/>
      <dgm:spPr>
        <a:xfrm>
          <a:off x="2614039" y="751332"/>
          <a:ext cx="871930" cy="500888"/>
        </a:xfrm>
        <a:noFill/>
        <a:ln>
          <a:noFill/>
        </a:ln>
        <a:effectLst/>
      </dgm:spPr>
      <dgm:t>
        <a:bodyPr/>
        <a:lstStyle/>
        <a:p>
          <a:r>
            <a:rPr lang="en-GB" sz="1000" dirty="0">
              <a:solidFill>
                <a:sysClr val="windowText" lastClr="000000">
                  <a:hueOff val="0"/>
                  <a:satOff val="0"/>
                  <a:lumOff val="0"/>
                  <a:alphaOff val="0"/>
                </a:sysClr>
              </a:solidFill>
              <a:latin typeface="Arial Narrow" panose="020B0606020202030204" pitchFamily="34" charset="0"/>
              <a:ea typeface="+mn-ea"/>
              <a:cs typeface="+mn-cs"/>
            </a:rPr>
            <a:t>Development de capacities, mise a </a:t>
          </a:r>
          <a:r>
            <a:rPr lang="en-GB" sz="1000" dirty="0" err="1">
              <a:solidFill>
                <a:sysClr val="windowText" lastClr="000000">
                  <a:hueOff val="0"/>
                  <a:satOff val="0"/>
                  <a:lumOff val="0"/>
                  <a:alphaOff val="0"/>
                </a:sysClr>
              </a:solidFill>
              <a:latin typeface="Arial Narrow" panose="020B0606020202030204" pitchFamily="34" charset="0"/>
              <a:ea typeface="+mn-ea"/>
              <a:cs typeface="+mn-cs"/>
            </a:rPr>
            <a:t>niveau</a:t>
          </a:r>
          <a:r>
            <a:rPr lang="en-GB" sz="1000" dirty="0">
              <a:solidFill>
                <a:sysClr val="windowText" lastClr="000000">
                  <a:hueOff val="0"/>
                  <a:satOff val="0"/>
                  <a:lumOff val="0"/>
                  <a:alphaOff val="0"/>
                </a:sysClr>
              </a:solidFill>
              <a:latin typeface="Arial Narrow" panose="020B0606020202030204" pitchFamily="34" charset="0"/>
              <a:ea typeface="+mn-ea"/>
              <a:cs typeface="+mn-cs"/>
            </a:rPr>
            <a:t>, mise a l ’echelle, mise </a:t>
          </a:r>
          <a:r>
            <a:rPr lang="en-GB" sz="1000" dirty="0" err="1">
              <a:solidFill>
                <a:sysClr val="windowText" lastClr="000000">
                  <a:hueOff val="0"/>
                  <a:satOff val="0"/>
                  <a:lumOff val="0"/>
                  <a:alphaOff val="0"/>
                </a:sysClr>
              </a:solidFill>
              <a:latin typeface="Arial Narrow" panose="020B0606020202030204" pitchFamily="34" charset="0"/>
              <a:ea typeface="+mn-ea"/>
              <a:cs typeface="+mn-cs"/>
            </a:rPr>
            <a:t>en</a:t>
          </a:r>
          <a:r>
            <a:rPr lang="en-GB" sz="1000" dirty="0">
              <a:solidFill>
                <a:sysClr val="windowText" lastClr="000000">
                  <a:hueOff val="0"/>
                  <a:satOff val="0"/>
                  <a:lumOff val="0"/>
                  <a:alphaOff val="0"/>
                </a:sysClr>
              </a:solidFill>
              <a:latin typeface="Arial Narrow" panose="020B0606020202030204" pitchFamily="34" charset="0"/>
              <a:ea typeface="+mn-ea"/>
              <a:cs typeface="+mn-cs"/>
            </a:rPr>
            <a:t> route</a:t>
          </a:r>
        </a:p>
      </dgm:t>
    </dgm:pt>
    <dgm:pt modelId="{A1A590EF-63DC-483D-B19C-DFAFC4623B03}" type="parTrans" cxnId="{7C74DEA4-93E4-47EC-A5D9-B2916AED5344}">
      <dgm:prSet/>
      <dgm:spPr/>
      <dgm:t>
        <a:bodyPr/>
        <a:lstStyle/>
        <a:p>
          <a:endParaRPr lang="en-GB" sz="1000">
            <a:latin typeface="Arial Narrow" panose="020B0606020202030204" pitchFamily="34" charset="0"/>
          </a:endParaRPr>
        </a:p>
      </dgm:t>
    </dgm:pt>
    <dgm:pt modelId="{050FD18E-7FD5-4927-82BB-65A730FAB0CC}" type="sibTrans" cxnId="{7C74DEA4-93E4-47EC-A5D9-B2916AED5344}">
      <dgm:prSet/>
      <dgm:spPr/>
      <dgm:t>
        <a:bodyPr/>
        <a:lstStyle/>
        <a:p>
          <a:endParaRPr lang="en-GB" sz="1000">
            <a:latin typeface="Arial Narrow" panose="020B0606020202030204" pitchFamily="34" charset="0"/>
          </a:endParaRPr>
        </a:p>
      </dgm:t>
    </dgm:pt>
    <dgm:pt modelId="{31146689-C5D8-4414-88CA-395FABA8DC38}">
      <dgm:prSet phldrT="[Texte]" custT="1"/>
      <dgm:spPr>
        <a:xfrm>
          <a:off x="5323101" y="0"/>
          <a:ext cx="717029" cy="500888"/>
        </a:xfrm>
        <a:noFill/>
        <a:ln>
          <a:noFill/>
        </a:ln>
        <a:effectLst/>
      </dgm:spPr>
      <dgm:t>
        <a:bodyPr/>
        <a:lstStyle/>
        <a:p>
          <a:r>
            <a:rPr lang="fr-FR" sz="1000" dirty="0" err="1">
              <a:solidFill>
                <a:sysClr val="windowText" lastClr="000000">
                  <a:hueOff val="0"/>
                  <a:satOff val="0"/>
                  <a:lumOff val="0"/>
                  <a:alphaOff val="0"/>
                </a:sysClr>
              </a:solidFill>
              <a:latin typeface="Arial Narrow" panose="020B0606020202030204" pitchFamily="34" charset="0"/>
              <a:ea typeface="+mn-ea"/>
              <a:cs typeface="+mn-cs"/>
            </a:rPr>
            <a:t>Ecosyst</a:t>
          </a:r>
          <a:r>
            <a:rPr lang="fr-FR" sz="1000" dirty="0" err="1">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è</a:t>
          </a:r>
          <a:r>
            <a:rPr lang="fr-FR" sz="1000" dirty="0" err="1">
              <a:solidFill>
                <a:sysClr val="windowText" lastClr="000000">
                  <a:hueOff val="0"/>
                  <a:satOff val="0"/>
                  <a:lumOff val="0"/>
                  <a:alphaOff val="0"/>
                </a:sysClr>
              </a:solidFill>
              <a:latin typeface="Arial Narrow" panose="020B0606020202030204" pitchFamily="34" charset="0"/>
              <a:ea typeface="+mn-ea"/>
              <a:cs typeface="+mn-cs"/>
            </a:rPr>
            <a:t>me</a:t>
          </a:r>
          <a:r>
            <a:rPr lang="fr-FR" sz="1000" dirty="0">
              <a:solidFill>
                <a:sysClr val="windowText" lastClr="000000">
                  <a:hueOff val="0"/>
                  <a:satOff val="0"/>
                  <a:lumOff val="0"/>
                  <a:alphaOff val="0"/>
                </a:sysClr>
              </a:solidFill>
              <a:latin typeface="Arial Narrow" panose="020B0606020202030204" pitchFamily="34" charset="0"/>
              <a:ea typeface="+mn-ea"/>
              <a:cs typeface="+mn-cs"/>
            </a:rPr>
            <a:t>  entrepreneurial innovant et performant, </a:t>
          </a:r>
        </a:p>
        <a:p>
          <a:endParaRPr lang="en-GB" sz="1000" dirty="0">
            <a:solidFill>
              <a:sysClr val="windowText" lastClr="000000">
                <a:hueOff val="0"/>
                <a:satOff val="0"/>
                <a:lumOff val="0"/>
                <a:alphaOff val="0"/>
              </a:sysClr>
            </a:solidFill>
            <a:latin typeface="Arial Narrow" panose="020B0606020202030204" pitchFamily="34" charset="0"/>
            <a:ea typeface="+mn-ea"/>
            <a:cs typeface="+mn-cs"/>
          </a:endParaRPr>
        </a:p>
      </dgm:t>
    </dgm:pt>
    <dgm:pt modelId="{7B388845-FA26-4C8A-A145-71EAC60EB1EC}" type="parTrans" cxnId="{6A2270E4-F312-42C5-ADE7-EF4829865E82}">
      <dgm:prSet/>
      <dgm:spPr/>
      <dgm:t>
        <a:bodyPr/>
        <a:lstStyle/>
        <a:p>
          <a:endParaRPr lang="en-US"/>
        </a:p>
      </dgm:t>
    </dgm:pt>
    <dgm:pt modelId="{5784E422-570B-47BA-93F5-67C7C3039607}" type="sibTrans" cxnId="{6A2270E4-F312-42C5-ADE7-EF4829865E82}">
      <dgm:prSet/>
      <dgm:spPr/>
      <dgm:t>
        <a:bodyPr/>
        <a:lstStyle/>
        <a:p>
          <a:endParaRPr lang="en-US"/>
        </a:p>
      </dgm:t>
    </dgm:pt>
    <dgm:pt modelId="{2B007CA5-4A9D-45AB-B070-B96ACEB11DE3}" type="pres">
      <dgm:prSet presAssocID="{706DA999-D021-433C-8E70-0CAF66F4D835}" presName="Name0" presStyleCnt="0">
        <dgm:presLayoutVars>
          <dgm:dir/>
          <dgm:resizeHandles val="exact"/>
        </dgm:presLayoutVars>
      </dgm:prSet>
      <dgm:spPr/>
    </dgm:pt>
    <dgm:pt modelId="{A96BCF31-74D5-4A0C-90A1-723C4EA6636F}" type="pres">
      <dgm:prSet presAssocID="{706DA999-D021-433C-8E70-0CAF66F4D835}" presName="arrow" presStyleLbl="bgShp" presStyleIdx="0" presStyleCnt="1"/>
      <dgm:spPr>
        <a:xfrm>
          <a:off x="0" y="375666"/>
          <a:ext cx="6697980" cy="500888"/>
        </a:xfrm>
        <a:prstGeom prst="notchedRightArrow">
          <a:avLst/>
        </a:prstGeom>
        <a:solidFill>
          <a:srgbClr val="C0504D">
            <a:tint val="55000"/>
            <a:hueOff val="0"/>
            <a:satOff val="0"/>
            <a:lumOff val="0"/>
            <a:alphaOff val="0"/>
          </a:srgbClr>
        </a:solidFill>
        <a:ln>
          <a:noFill/>
        </a:ln>
        <a:effectLst/>
      </dgm:spPr>
    </dgm:pt>
    <dgm:pt modelId="{9A27E41E-1613-4B5D-A9B2-C1759796698D}" type="pres">
      <dgm:prSet presAssocID="{706DA999-D021-433C-8E70-0CAF66F4D835}" presName="points" presStyleCnt="0"/>
      <dgm:spPr/>
    </dgm:pt>
    <dgm:pt modelId="{A6CA1D47-8FFB-491C-A1FC-C30E52597B03}" type="pres">
      <dgm:prSet presAssocID="{9CE9F39E-C5CA-4360-A0E9-40EC4CECF464}" presName="compositeA" presStyleCnt="0"/>
      <dgm:spPr/>
    </dgm:pt>
    <dgm:pt modelId="{12DD6E8C-6B50-412A-B405-F557B43187F6}" type="pres">
      <dgm:prSet presAssocID="{9CE9F39E-C5CA-4360-A0E9-40EC4CECF464}" presName="textA" presStyleLbl="revTx" presStyleIdx="0" presStyleCnt="7" custScaleX="266413">
        <dgm:presLayoutVars>
          <dgm:bulletEnabled val="1"/>
        </dgm:presLayoutVars>
      </dgm:prSet>
      <dgm:spPr>
        <a:prstGeom prst="rect">
          <a:avLst/>
        </a:prstGeom>
      </dgm:spPr>
    </dgm:pt>
    <dgm:pt modelId="{C6951BDE-F7CB-4B05-A1D8-1652E42FEDC1}" type="pres">
      <dgm:prSet presAssocID="{9CE9F39E-C5CA-4360-A0E9-40EC4CECF464}" presName="circleA" presStyleLbl="node1" presStyleIdx="0" presStyleCnt="7"/>
      <dgm:spPr>
        <a:xfrm>
          <a:off x="245224" y="563499"/>
          <a:ext cx="125222" cy="125222"/>
        </a:xfrm>
        <a:prstGeom prst="ellipse">
          <a:avLst/>
        </a:prstGeom>
        <a:solidFill>
          <a:srgbClr val="C0504D">
            <a:shade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3417A109-397F-4E04-8D4F-1950E735B9A4}" type="pres">
      <dgm:prSet presAssocID="{9CE9F39E-C5CA-4360-A0E9-40EC4CECF464}" presName="spaceA" presStyleCnt="0"/>
      <dgm:spPr/>
    </dgm:pt>
    <dgm:pt modelId="{EAA9F676-02E1-4184-A2BE-4F4B7911A3F6}" type="pres">
      <dgm:prSet presAssocID="{22127ADA-5035-4182-93CF-AA05B1A7B318}" presName="space" presStyleCnt="0"/>
      <dgm:spPr/>
    </dgm:pt>
    <dgm:pt modelId="{4E458156-FAD0-4F7F-90C2-A180F5EE60AA}" type="pres">
      <dgm:prSet presAssocID="{A8403A67-8AB1-4AC8-BA04-A0C737790555}" presName="compositeB" presStyleCnt="0"/>
      <dgm:spPr/>
    </dgm:pt>
    <dgm:pt modelId="{7D8F0BD5-B56D-42E9-981C-9073B78CA9A5}" type="pres">
      <dgm:prSet presAssocID="{A8403A67-8AB1-4AC8-BA04-A0C737790555}" presName="textB" presStyleLbl="revTx" presStyleIdx="1" presStyleCnt="7" custScaleX="417475">
        <dgm:presLayoutVars>
          <dgm:bulletEnabled val="1"/>
        </dgm:presLayoutVars>
      </dgm:prSet>
      <dgm:spPr>
        <a:prstGeom prst="rect">
          <a:avLst/>
        </a:prstGeom>
      </dgm:spPr>
    </dgm:pt>
    <dgm:pt modelId="{DEC27C06-5586-4301-B9D5-A887F6C8EDE2}" type="pres">
      <dgm:prSet presAssocID="{A8403A67-8AB1-4AC8-BA04-A0C737790555}" presName="circleB" presStyleLbl="node1" presStyleIdx="1" presStyleCnt="7"/>
      <dgm:spPr>
        <a:xfrm>
          <a:off x="1046875" y="563499"/>
          <a:ext cx="125222" cy="125222"/>
        </a:xfrm>
        <a:prstGeom prst="ellipse">
          <a:avLst/>
        </a:prstGeom>
        <a:solidFill>
          <a:srgbClr val="C0504D">
            <a:shade val="50000"/>
            <a:hueOff val="-11853"/>
            <a:satOff val="-2403"/>
            <a:lumOff val="13215"/>
            <a:alphaOff val="0"/>
          </a:srgbClr>
        </a:solidFill>
        <a:ln w="25400" cap="flat" cmpd="sng" algn="ctr">
          <a:solidFill>
            <a:sysClr val="window" lastClr="FFFFFF">
              <a:hueOff val="0"/>
              <a:satOff val="0"/>
              <a:lumOff val="0"/>
              <a:alphaOff val="0"/>
            </a:sysClr>
          </a:solidFill>
          <a:prstDash val="solid"/>
        </a:ln>
        <a:effectLst/>
      </dgm:spPr>
    </dgm:pt>
    <dgm:pt modelId="{EDF61219-3D1D-4EA5-82DC-86B9A9157FC8}" type="pres">
      <dgm:prSet presAssocID="{A8403A67-8AB1-4AC8-BA04-A0C737790555}" presName="spaceB" presStyleCnt="0"/>
      <dgm:spPr/>
    </dgm:pt>
    <dgm:pt modelId="{FD81131F-FCA3-44AF-B9B6-2C7CB25EBC29}" type="pres">
      <dgm:prSet presAssocID="{BC13DB8C-1DB1-47B5-96BD-E7F5ADC5E1FB}" presName="space" presStyleCnt="0"/>
      <dgm:spPr/>
    </dgm:pt>
    <dgm:pt modelId="{E0A7604D-7A3B-43B7-8AF8-78938B5C6750}" type="pres">
      <dgm:prSet presAssocID="{02CA2999-59CA-487D-B1F4-801CC59C773F}" presName="compositeA" presStyleCnt="0"/>
      <dgm:spPr/>
    </dgm:pt>
    <dgm:pt modelId="{530EC780-7DE6-489F-AA90-23C75F22497F}" type="pres">
      <dgm:prSet presAssocID="{02CA2999-59CA-487D-B1F4-801CC59C773F}" presName="textA" presStyleLbl="revTx" presStyleIdx="2" presStyleCnt="7" custScaleX="432413">
        <dgm:presLayoutVars>
          <dgm:bulletEnabled val="1"/>
        </dgm:presLayoutVars>
      </dgm:prSet>
      <dgm:spPr>
        <a:prstGeom prst="rect">
          <a:avLst/>
        </a:prstGeom>
      </dgm:spPr>
    </dgm:pt>
    <dgm:pt modelId="{7F87C996-16DD-4F53-842E-23E3D1E6491B}" type="pres">
      <dgm:prSet presAssocID="{02CA2999-59CA-487D-B1F4-801CC59C773F}" presName="circleA" presStyleLbl="node1" presStyleIdx="2" presStyleCnt="7"/>
      <dgm:spPr>
        <a:xfrm>
          <a:off x="2040307" y="563499"/>
          <a:ext cx="125222" cy="125222"/>
        </a:xfrm>
        <a:prstGeom prst="ellipse">
          <a:avLst/>
        </a:prstGeom>
        <a:solidFill>
          <a:srgbClr val="C0504D">
            <a:shade val="50000"/>
            <a:hueOff val="-23705"/>
            <a:satOff val="-4805"/>
            <a:lumOff val="26429"/>
            <a:alphaOff val="0"/>
          </a:srgbClr>
        </a:solidFill>
        <a:ln w="25400" cap="flat" cmpd="sng" algn="ctr">
          <a:solidFill>
            <a:sysClr val="window" lastClr="FFFFFF">
              <a:hueOff val="0"/>
              <a:satOff val="0"/>
              <a:lumOff val="0"/>
              <a:alphaOff val="0"/>
            </a:sysClr>
          </a:solidFill>
          <a:prstDash val="solid"/>
        </a:ln>
        <a:effectLst/>
      </dgm:spPr>
    </dgm:pt>
    <dgm:pt modelId="{E6C47066-1571-464A-9AE9-F8B4A7F1D364}" type="pres">
      <dgm:prSet presAssocID="{02CA2999-59CA-487D-B1F4-801CC59C773F}" presName="spaceA" presStyleCnt="0"/>
      <dgm:spPr/>
    </dgm:pt>
    <dgm:pt modelId="{4543128A-6F7C-445B-B75D-C5F96E4282B2}" type="pres">
      <dgm:prSet presAssocID="{2CAC166E-3C15-4116-8FF8-055CBC23077F}" presName="space" presStyleCnt="0"/>
      <dgm:spPr/>
    </dgm:pt>
    <dgm:pt modelId="{3AD79458-A0B6-4A97-9C1D-4CCF6D6134CD}" type="pres">
      <dgm:prSet presAssocID="{8CF7205C-2973-4430-83A9-FCC18D030D27}" presName="compositeB" presStyleCnt="0"/>
      <dgm:spPr/>
    </dgm:pt>
    <dgm:pt modelId="{6820E2B8-A10B-47F6-9EDF-F65B2205486D}" type="pres">
      <dgm:prSet presAssocID="{8CF7205C-2973-4430-83A9-FCC18D030D27}" presName="textB" presStyleLbl="revTx" presStyleIdx="3" presStyleCnt="7" custScaleX="563123">
        <dgm:presLayoutVars>
          <dgm:bulletEnabled val="1"/>
        </dgm:presLayoutVars>
      </dgm:prSet>
      <dgm:spPr>
        <a:prstGeom prst="rect">
          <a:avLst/>
        </a:prstGeom>
      </dgm:spPr>
    </dgm:pt>
    <dgm:pt modelId="{D39897D4-F89D-4D4A-84E8-216B15BEA7AC}" type="pres">
      <dgm:prSet presAssocID="{8CF7205C-2973-4430-83A9-FCC18D030D27}" presName="circleB" presStyleLbl="node1" presStyleIdx="3" presStyleCnt="7"/>
      <dgm:spPr>
        <a:xfrm>
          <a:off x="2987393" y="563499"/>
          <a:ext cx="125222" cy="125222"/>
        </a:xfrm>
        <a:prstGeom prst="ellipse">
          <a:avLst/>
        </a:prstGeom>
        <a:solidFill>
          <a:srgbClr val="C0504D">
            <a:shade val="50000"/>
            <a:hueOff val="-35558"/>
            <a:satOff val="-7208"/>
            <a:lumOff val="39644"/>
            <a:alphaOff val="0"/>
          </a:srgbClr>
        </a:solidFill>
        <a:ln w="25400" cap="flat" cmpd="sng" algn="ctr">
          <a:solidFill>
            <a:sysClr val="window" lastClr="FFFFFF">
              <a:hueOff val="0"/>
              <a:satOff val="0"/>
              <a:lumOff val="0"/>
              <a:alphaOff val="0"/>
            </a:sysClr>
          </a:solidFill>
          <a:prstDash val="solid"/>
        </a:ln>
        <a:effectLst/>
      </dgm:spPr>
    </dgm:pt>
    <dgm:pt modelId="{9F21106F-14DF-4D62-AD5D-825049D8ABF7}" type="pres">
      <dgm:prSet presAssocID="{8CF7205C-2973-4430-83A9-FCC18D030D27}" presName="spaceB" presStyleCnt="0"/>
      <dgm:spPr/>
    </dgm:pt>
    <dgm:pt modelId="{B4430927-BD43-4B0E-9B3A-2139048AC53E}" type="pres">
      <dgm:prSet presAssocID="{050FD18E-7FD5-4927-82BB-65A730FAB0CC}" presName="space" presStyleCnt="0"/>
      <dgm:spPr/>
    </dgm:pt>
    <dgm:pt modelId="{3FD4C3D9-0B7D-43E5-8FF6-5C43574B225E}" type="pres">
      <dgm:prSet presAssocID="{4C0F4CB8-EDDA-485F-B6DE-7BE4FC9A62A4}" presName="compositeA" presStyleCnt="0"/>
      <dgm:spPr/>
    </dgm:pt>
    <dgm:pt modelId="{59052413-D941-4278-9DF1-39550F2A6403}" type="pres">
      <dgm:prSet presAssocID="{4C0F4CB8-EDDA-485F-B6DE-7BE4FC9A62A4}" presName="textA" presStyleLbl="revTx" presStyleIdx="4" presStyleCnt="7" custScaleX="387160">
        <dgm:presLayoutVars>
          <dgm:bulletEnabled val="1"/>
        </dgm:presLayoutVars>
      </dgm:prSet>
      <dgm:spPr>
        <a:prstGeom prst="rect">
          <a:avLst/>
        </a:prstGeom>
      </dgm:spPr>
    </dgm:pt>
    <dgm:pt modelId="{AEBF5FD8-8E00-4D72-8811-06A0B36A84B7}" type="pres">
      <dgm:prSet presAssocID="{4C0F4CB8-EDDA-485F-B6DE-7BE4FC9A62A4}" presName="circleA" presStyleLbl="node1" presStyleIdx="4" presStyleCnt="7"/>
      <dgm:spPr>
        <a:xfrm>
          <a:off x="3882199" y="563499"/>
          <a:ext cx="125222" cy="125222"/>
        </a:xfrm>
        <a:prstGeom prst="ellipse">
          <a:avLst/>
        </a:prstGeom>
        <a:solidFill>
          <a:srgbClr val="C0504D">
            <a:shade val="50000"/>
            <a:hueOff val="-35558"/>
            <a:satOff val="-7208"/>
            <a:lumOff val="39644"/>
            <a:alphaOff val="0"/>
          </a:srgbClr>
        </a:solidFill>
        <a:ln w="25400" cap="flat" cmpd="sng" algn="ctr">
          <a:solidFill>
            <a:sysClr val="window" lastClr="FFFFFF">
              <a:hueOff val="0"/>
              <a:satOff val="0"/>
              <a:lumOff val="0"/>
              <a:alphaOff val="0"/>
            </a:sysClr>
          </a:solidFill>
          <a:prstDash val="solid"/>
        </a:ln>
        <a:effectLst/>
      </dgm:spPr>
    </dgm:pt>
    <dgm:pt modelId="{AB14B4AF-A7B9-4E8D-8C4F-A8A39401DEC1}" type="pres">
      <dgm:prSet presAssocID="{4C0F4CB8-EDDA-485F-B6DE-7BE4FC9A62A4}" presName="spaceA" presStyleCnt="0"/>
      <dgm:spPr/>
    </dgm:pt>
    <dgm:pt modelId="{6386429E-B194-40E3-99B2-BBC5BBA01D74}" type="pres">
      <dgm:prSet presAssocID="{A17EDDCA-3367-4AAD-B7CF-AD6C2EC6B13B}" presName="space" presStyleCnt="0"/>
      <dgm:spPr/>
    </dgm:pt>
    <dgm:pt modelId="{AE58CC4F-8BEB-4497-94F3-15537C0AFB28}" type="pres">
      <dgm:prSet presAssocID="{747FA493-3BF9-466D-A5EA-5906E05A82DB}" presName="compositeB" presStyleCnt="0"/>
      <dgm:spPr/>
    </dgm:pt>
    <dgm:pt modelId="{625A04EA-9CE0-4568-8B0E-46E326A27E79}" type="pres">
      <dgm:prSet presAssocID="{747FA493-3BF9-466D-A5EA-5906E05A82DB}" presName="textB" presStyleLbl="revTx" presStyleIdx="5" presStyleCnt="7" custScaleX="387734">
        <dgm:presLayoutVars>
          <dgm:bulletEnabled val="1"/>
        </dgm:presLayoutVars>
      </dgm:prSet>
      <dgm:spPr>
        <a:prstGeom prst="rect">
          <a:avLst/>
        </a:prstGeom>
      </dgm:spPr>
    </dgm:pt>
    <dgm:pt modelId="{9BD2FC0F-F4FD-475B-9971-0435E08C0FA6}" type="pres">
      <dgm:prSet presAssocID="{747FA493-3BF9-466D-A5EA-5906E05A82DB}" presName="circleB" presStyleLbl="node1" presStyleIdx="5" presStyleCnt="7"/>
      <dgm:spPr>
        <a:xfrm>
          <a:off x="4788990" y="563499"/>
          <a:ext cx="125222" cy="125222"/>
        </a:xfrm>
        <a:prstGeom prst="ellipse">
          <a:avLst/>
        </a:prstGeom>
        <a:solidFill>
          <a:srgbClr val="C0504D">
            <a:shade val="50000"/>
            <a:hueOff val="-23705"/>
            <a:satOff val="-4805"/>
            <a:lumOff val="26429"/>
            <a:alphaOff val="0"/>
          </a:srgbClr>
        </a:solidFill>
        <a:ln w="25400" cap="flat" cmpd="sng" algn="ctr">
          <a:solidFill>
            <a:sysClr val="window" lastClr="FFFFFF">
              <a:hueOff val="0"/>
              <a:satOff val="0"/>
              <a:lumOff val="0"/>
              <a:alphaOff val="0"/>
            </a:sysClr>
          </a:solidFill>
          <a:prstDash val="solid"/>
        </a:ln>
        <a:effectLst/>
      </dgm:spPr>
    </dgm:pt>
    <dgm:pt modelId="{5519BF11-E814-46FA-A1F1-C9D5CAC98E0B}" type="pres">
      <dgm:prSet presAssocID="{747FA493-3BF9-466D-A5EA-5906E05A82DB}" presName="spaceB" presStyleCnt="0"/>
      <dgm:spPr/>
    </dgm:pt>
    <dgm:pt modelId="{CFF83C87-DE50-4777-9D99-E05165659FC8}" type="pres">
      <dgm:prSet presAssocID="{39CEC503-FA1A-4E42-847B-DD0E7837F023}" presName="space" presStyleCnt="0"/>
      <dgm:spPr/>
    </dgm:pt>
    <dgm:pt modelId="{9E6D0A17-C70C-483A-84C4-C43D74AA23C0}" type="pres">
      <dgm:prSet presAssocID="{31146689-C5D8-4414-88CA-395FABA8DC38}" presName="compositeA" presStyleCnt="0"/>
      <dgm:spPr/>
    </dgm:pt>
    <dgm:pt modelId="{ED68C878-BF19-4AAA-8902-C9B61A459B8F}" type="pres">
      <dgm:prSet presAssocID="{31146689-C5D8-4414-88CA-395FABA8DC38}" presName="textA" presStyleLbl="revTx" presStyleIdx="6" presStyleCnt="7" custScaleX="310321" custLinFactNeighborX="5192">
        <dgm:presLayoutVars>
          <dgm:bulletEnabled val="1"/>
        </dgm:presLayoutVars>
      </dgm:prSet>
      <dgm:spPr>
        <a:prstGeom prst="rect">
          <a:avLst/>
        </a:prstGeom>
      </dgm:spPr>
    </dgm:pt>
    <dgm:pt modelId="{63E9013A-7A25-4509-8570-0482FCDF8230}" type="pres">
      <dgm:prSet presAssocID="{31146689-C5D8-4414-88CA-395FABA8DC38}" presName="circleA" presStyleLbl="node1" presStyleIdx="6" presStyleCnt="7"/>
      <dgm:spPr>
        <a:xfrm>
          <a:off x="5607008" y="563499"/>
          <a:ext cx="125222" cy="125222"/>
        </a:xfrm>
        <a:prstGeom prst="ellipse">
          <a:avLst/>
        </a:prstGeom>
        <a:solidFill>
          <a:srgbClr val="C0504D">
            <a:shade val="50000"/>
            <a:hueOff val="-11853"/>
            <a:satOff val="-2403"/>
            <a:lumOff val="13215"/>
            <a:alphaOff val="0"/>
          </a:srgbClr>
        </a:solidFill>
        <a:ln w="25400" cap="flat" cmpd="sng" algn="ctr">
          <a:solidFill>
            <a:sysClr val="window" lastClr="FFFFFF">
              <a:hueOff val="0"/>
              <a:satOff val="0"/>
              <a:lumOff val="0"/>
              <a:alphaOff val="0"/>
            </a:sysClr>
          </a:solidFill>
          <a:prstDash val="solid"/>
        </a:ln>
        <a:effectLst/>
      </dgm:spPr>
    </dgm:pt>
    <dgm:pt modelId="{EAF9524B-7985-4F82-B284-4B519203A72E}" type="pres">
      <dgm:prSet presAssocID="{31146689-C5D8-4414-88CA-395FABA8DC38}" presName="spaceA" presStyleCnt="0"/>
      <dgm:spPr/>
    </dgm:pt>
  </dgm:ptLst>
  <dgm:cxnLst>
    <dgm:cxn modelId="{621F0B17-A9EA-4890-AABA-DEB0EA670A84}" type="presOf" srcId="{9CE9F39E-C5CA-4360-A0E9-40EC4CECF464}" destId="{12DD6E8C-6B50-412A-B405-F557B43187F6}" srcOrd="0" destOrd="0" presId="urn:microsoft.com/office/officeart/2005/8/layout/hProcess11"/>
    <dgm:cxn modelId="{29CE181E-E8C9-4430-8708-143ADD72D18F}" srcId="{706DA999-D021-433C-8E70-0CAF66F4D835}" destId="{A8403A67-8AB1-4AC8-BA04-A0C737790555}" srcOrd="1" destOrd="0" parTransId="{9D674F89-1AA4-4345-993C-B05BC72AFDB1}" sibTransId="{BC13DB8C-1DB1-47B5-96BD-E7F5ADC5E1FB}"/>
    <dgm:cxn modelId="{7872E220-5424-4304-9946-81272345CEB8}" type="presOf" srcId="{747FA493-3BF9-466D-A5EA-5906E05A82DB}" destId="{625A04EA-9CE0-4568-8B0E-46E326A27E79}" srcOrd="0" destOrd="0" presId="urn:microsoft.com/office/officeart/2005/8/layout/hProcess11"/>
    <dgm:cxn modelId="{7C7D8A22-6FB6-432F-943C-41ED543C57D2}" type="presOf" srcId="{8CF7205C-2973-4430-83A9-FCC18D030D27}" destId="{6820E2B8-A10B-47F6-9EDF-F65B2205486D}" srcOrd="0" destOrd="0" presId="urn:microsoft.com/office/officeart/2005/8/layout/hProcess11"/>
    <dgm:cxn modelId="{FC98CF5D-8ADA-4FE2-A416-D4B3C277175A}" type="presOf" srcId="{02CA2999-59CA-487D-B1F4-801CC59C773F}" destId="{530EC780-7DE6-489F-AA90-23C75F22497F}" srcOrd="0" destOrd="0" presId="urn:microsoft.com/office/officeart/2005/8/layout/hProcess11"/>
    <dgm:cxn modelId="{36545446-E8E2-41CA-96DB-192B628D97B2}" type="presOf" srcId="{31146689-C5D8-4414-88CA-395FABA8DC38}" destId="{ED68C878-BF19-4AAA-8902-C9B61A459B8F}" srcOrd="0" destOrd="0" presId="urn:microsoft.com/office/officeart/2005/8/layout/hProcess11"/>
    <dgm:cxn modelId="{A0D5D848-3F99-4538-BDDA-DD9D623D3826}" type="presOf" srcId="{706DA999-D021-433C-8E70-0CAF66F4D835}" destId="{2B007CA5-4A9D-45AB-B070-B96ACEB11DE3}" srcOrd="0" destOrd="0" presId="urn:microsoft.com/office/officeart/2005/8/layout/hProcess11"/>
    <dgm:cxn modelId="{2E61E25A-1B2D-40D2-B81E-2B65A16CF79C}" srcId="{706DA999-D021-433C-8E70-0CAF66F4D835}" destId="{747FA493-3BF9-466D-A5EA-5906E05A82DB}" srcOrd="5" destOrd="0" parTransId="{818B95F6-FD9B-4094-B7BE-F942B608CA86}" sibTransId="{39CEC503-FA1A-4E42-847B-DD0E7837F023}"/>
    <dgm:cxn modelId="{88336C8B-9E7A-4C8D-AF0B-89331C3CA5B3}" type="presOf" srcId="{A8403A67-8AB1-4AC8-BA04-A0C737790555}" destId="{7D8F0BD5-B56D-42E9-981C-9073B78CA9A5}" srcOrd="0" destOrd="0" presId="urn:microsoft.com/office/officeart/2005/8/layout/hProcess11"/>
    <dgm:cxn modelId="{7C74DEA4-93E4-47EC-A5D9-B2916AED5344}" srcId="{706DA999-D021-433C-8E70-0CAF66F4D835}" destId="{8CF7205C-2973-4430-83A9-FCC18D030D27}" srcOrd="3" destOrd="0" parTransId="{A1A590EF-63DC-483D-B19C-DFAFC4623B03}" sibTransId="{050FD18E-7FD5-4927-82BB-65A730FAB0CC}"/>
    <dgm:cxn modelId="{DE1D20B7-7C10-4572-B107-48A7E5C35909}" type="presOf" srcId="{4C0F4CB8-EDDA-485F-B6DE-7BE4FC9A62A4}" destId="{59052413-D941-4278-9DF1-39550F2A6403}" srcOrd="0" destOrd="0" presId="urn:microsoft.com/office/officeart/2005/8/layout/hProcess11"/>
    <dgm:cxn modelId="{49857DC0-4045-4AEB-A478-A953F88E0343}" srcId="{706DA999-D021-433C-8E70-0CAF66F4D835}" destId="{4C0F4CB8-EDDA-485F-B6DE-7BE4FC9A62A4}" srcOrd="4" destOrd="0" parTransId="{D243439B-1006-4F3B-9F2E-AA8551CE8ED3}" sibTransId="{A17EDDCA-3367-4AAD-B7CF-AD6C2EC6B13B}"/>
    <dgm:cxn modelId="{AC40D8D1-2E90-424A-BC90-0F7297928C64}" srcId="{706DA999-D021-433C-8E70-0CAF66F4D835}" destId="{02CA2999-59CA-487D-B1F4-801CC59C773F}" srcOrd="2" destOrd="0" parTransId="{F8DA5C32-1F7D-4FD5-82D6-5B9EEACB0BA0}" sibTransId="{2CAC166E-3C15-4116-8FF8-055CBC23077F}"/>
    <dgm:cxn modelId="{6A2270E4-F312-42C5-ADE7-EF4829865E82}" srcId="{706DA999-D021-433C-8E70-0CAF66F4D835}" destId="{31146689-C5D8-4414-88CA-395FABA8DC38}" srcOrd="6" destOrd="0" parTransId="{7B388845-FA26-4C8A-A145-71EAC60EB1EC}" sibTransId="{5784E422-570B-47BA-93F5-67C7C3039607}"/>
    <dgm:cxn modelId="{70C0A5F9-F776-47A2-954C-94BB391F2A36}" srcId="{706DA999-D021-433C-8E70-0CAF66F4D835}" destId="{9CE9F39E-C5CA-4360-A0E9-40EC4CECF464}" srcOrd="0" destOrd="0" parTransId="{C98CF628-B298-4BB7-974A-A26C467FA98D}" sibTransId="{22127ADA-5035-4182-93CF-AA05B1A7B318}"/>
    <dgm:cxn modelId="{60C9C652-1E59-46C5-A317-3BBA4BCB216D}" type="presParOf" srcId="{2B007CA5-4A9D-45AB-B070-B96ACEB11DE3}" destId="{A96BCF31-74D5-4A0C-90A1-723C4EA6636F}" srcOrd="0" destOrd="0" presId="urn:microsoft.com/office/officeart/2005/8/layout/hProcess11"/>
    <dgm:cxn modelId="{BAFE264F-5055-4F64-AD75-FC7727BFA6ED}" type="presParOf" srcId="{2B007CA5-4A9D-45AB-B070-B96ACEB11DE3}" destId="{9A27E41E-1613-4B5D-A9B2-C1759796698D}" srcOrd="1" destOrd="0" presId="urn:microsoft.com/office/officeart/2005/8/layout/hProcess11"/>
    <dgm:cxn modelId="{FCDA8410-4309-44B0-B4F9-837CA33281B6}" type="presParOf" srcId="{9A27E41E-1613-4B5D-A9B2-C1759796698D}" destId="{A6CA1D47-8FFB-491C-A1FC-C30E52597B03}" srcOrd="0" destOrd="0" presId="urn:microsoft.com/office/officeart/2005/8/layout/hProcess11"/>
    <dgm:cxn modelId="{D15A90C7-6E18-494C-AF98-4816CD03B84B}" type="presParOf" srcId="{A6CA1D47-8FFB-491C-A1FC-C30E52597B03}" destId="{12DD6E8C-6B50-412A-B405-F557B43187F6}" srcOrd="0" destOrd="0" presId="urn:microsoft.com/office/officeart/2005/8/layout/hProcess11"/>
    <dgm:cxn modelId="{B588B4A4-0C40-4A84-A1E4-D0F0F0A2763B}" type="presParOf" srcId="{A6CA1D47-8FFB-491C-A1FC-C30E52597B03}" destId="{C6951BDE-F7CB-4B05-A1D8-1652E42FEDC1}" srcOrd="1" destOrd="0" presId="urn:microsoft.com/office/officeart/2005/8/layout/hProcess11"/>
    <dgm:cxn modelId="{22B84FA5-4944-4BFD-A085-A3203C181AC4}" type="presParOf" srcId="{A6CA1D47-8FFB-491C-A1FC-C30E52597B03}" destId="{3417A109-397F-4E04-8D4F-1950E735B9A4}" srcOrd="2" destOrd="0" presId="urn:microsoft.com/office/officeart/2005/8/layout/hProcess11"/>
    <dgm:cxn modelId="{68287696-7EA8-451B-99A6-677B14D8615C}" type="presParOf" srcId="{9A27E41E-1613-4B5D-A9B2-C1759796698D}" destId="{EAA9F676-02E1-4184-A2BE-4F4B7911A3F6}" srcOrd="1" destOrd="0" presId="urn:microsoft.com/office/officeart/2005/8/layout/hProcess11"/>
    <dgm:cxn modelId="{CCBE2FEE-A9EE-4E4A-959F-5123AB768A79}" type="presParOf" srcId="{9A27E41E-1613-4B5D-A9B2-C1759796698D}" destId="{4E458156-FAD0-4F7F-90C2-A180F5EE60AA}" srcOrd="2" destOrd="0" presId="urn:microsoft.com/office/officeart/2005/8/layout/hProcess11"/>
    <dgm:cxn modelId="{00D232B6-7535-4519-BA47-3DA9462265DE}" type="presParOf" srcId="{4E458156-FAD0-4F7F-90C2-A180F5EE60AA}" destId="{7D8F0BD5-B56D-42E9-981C-9073B78CA9A5}" srcOrd="0" destOrd="0" presId="urn:microsoft.com/office/officeart/2005/8/layout/hProcess11"/>
    <dgm:cxn modelId="{AC95C5EC-3A2F-404B-916C-44064D6D7079}" type="presParOf" srcId="{4E458156-FAD0-4F7F-90C2-A180F5EE60AA}" destId="{DEC27C06-5586-4301-B9D5-A887F6C8EDE2}" srcOrd="1" destOrd="0" presId="urn:microsoft.com/office/officeart/2005/8/layout/hProcess11"/>
    <dgm:cxn modelId="{BC1E03DE-9516-4DA1-8BF9-F226FD5433F0}" type="presParOf" srcId="{4E458156-FAD0-4F7F-90C2-A180F5EE60AA}" destId="{EDF61219-3D1D-4EA5-82DC-86B9A9157FC8}" srcOrd="2" destOrd="0" presId="urn:microsoft.com/office/officeart/2005/8/layout/hProcess11"/>
    <dgm:cxn modelId="{34551FE5-4207-4BA4-A408-C37067ADC9ED}" type="presParOf" srcId="{9A27E41E-1613-4B5D-A9B2-C1759796698D}" destId="{FD81131F-FCA3-44AF-B9B6-2C7CB25EBC29}" srcOrd="3" destOrd="0" presId="urn:microsoft.com/office/officeart/2005/8/layout/hProcess11"/>
    <dgm:cxn modelId="{E85632C6-80D6-4DC6-976D-AE771D0C735F}" type="presParOf" srcId="{9A27E41E-1613-4B5D-A9B2-C1759796698D}" destId="{E0A7604D-7A3B-43B7-8AF8-78938B5C6750}" srcOrd="4" destOrd="0" presId="urn:microsoft.com/office/officeart/2005/8/layout/hProcess11"/>
    <dgm:cxn modelId="{76DD3901-0F26-4D24-AC24-885E3B1BEF29}" type="presParOf" srcId="{E0A7604D-7A3B-43B7-8AF8-78938B5C6750}" destId="{530EC780-7DE6-489F-AA90-23C75F22497F}" srcOrd="0" destOrd="0" presId="urn:microsoft.com/office/officeart/2005/8/layout/hProcess11"/>
    <dgm:cxn modelId="{477C7791-9E76-4B59-B718-3B0BC27AE4F5}" type="presParOf" srcId="{E0A7604D-7A3B-43B7-8AF8-78938B5C6750}" destId="{7F87C996-16DD-4F53-842E-23E3D1E6491B}" srcOrd="1" destOrd="0" presId="urn:microsoft.com/office/officeart/2005/8/layout/hProcess11"/>
    <dgm:cxn modelId="{63FA9CD2-E0A7-40D1-8AF9-0DEF24F236FC}" type="presParOf" srcId="{E0A7604D-7A3B-43B7-8AF8-78938B5C6750}" destId="{E6C47066-1571-464A-9AE9-F8B4A7F1D364}" srcOrd="2" destOrd="0" presId="urn:microsoft.com/office/officeart/2005/8/layout/hProcess11"/>
    <dgm:cxn modelId="{FD8275BD-66FA-44E1-9E98-0D9246227FE8}" type="presParOf" srcId="{9A27E41E-1613-4B5D-A9B2-C1759796698D}" destId="{4543128A-6F7C-445B-B75D-C5F96E4282B2}" srcOrd="5" destOrd="0" presId="urn:microsoft.com/office/officeart/2005/8/layout/hProcess11"/>
    <dgm:cxn modelId="{05960077-906B-467D-938E-D9EE12F28F7D}" type="presParOf" srcId="{9A27E41E-1613-4B5D-A9B2-C1759796698D}" destId="{3AD79458-A0B6-4A97-9C1D-4CCF6D6134CD}" srcOrd="6" destOrd="0" presId="urn:microsoft.com/office/officeart/2005/8/layout/hProcess11"/>
    <dgm:cxn modelId="{3D2436C2-40EA-475B-8DBF-2CE10C830FA2}" type="presParOf" srcId="{3AD79458-A0B6-4A97-9C1D-4CCF6D6134CD}" destId="{6820E2B8-A10B-47F6-9EDF-F65B2205486D}" srcOrd="0" destOrd="0" presId="urn:microsoft.com/office/officeart/2005/8/layout/hProcess11"/>
    <dgm:cxn modelId="{1E93EAB9-5770-44F7-8DC1-B9E6E2B4A7CB}" type="presParOf" srcId="{3AD79458-A0B6-4A97-9C1D-4CCF6D6134CD}" destId="{D39897D4-F89D-4D4A-84E8-216B15BEA7AC}" srcOrd="1" destOrd="0" presId="urn:microsoft.com/office/officeart/2005/8/layout/hProcess11"/>
    <dgm:cxn modelId="{C998AD37-A196-4CA2-9D38-95F16F213BC5}" type="presParOf" srcId="{3AD79458-A0B6-4A97-9C1D-4CCF6D6134CD}" destId="{9F21106F-14DF-4D62-AD5D-825049D8ABF7}" srcOrd="2" destOrd="0" presId="urn:microsoft.com/office/officeart/2005/8/layout/hProcess11"/>
    <dgm:cxn modelId="{F1FC4668-13DA-4989-8968-D1F03875CB2D}" type="presParOf" srcId="{9A27E41E-1613-4B5D-A9B2-C1759796698D}" destId="{B4430927-BD43-4B0E-9B3A-2139048AC53E}" srcOrd="7" destOrd="0" presId="urn:microsoft.com/office/officeart/2005/8/layout/hProcess11"/>
    <dgm:cxn modelId="{AA017A7B-1184-43DE-BCF5-18772860EB04}" type="presParOf" srcId="{9A27E41E-1613-4B5D-A9B2-C1759796698D}" destId="{3FD4C3D9-0B7D-43E5-8FF6-5C43574B225E}" srcOrd="8" destOrd="0" presId="urn:microsoft.com/office/officeart/2005/8/layout/hProcess11"/>
    <dgm:cxn modelId="{A360D8DF-687C-4ABD-A4A5-5A5C290FBA84}" type="presParOf" srcId="{3FD4C3D9-0B7D-43E5-8FF6-5C43574B225E}" destId="{59052413-D941-4278-9DF1-39550F2A6403}" srcOrd="0" destOrd="0" presId="urn:microsoft.com/office/officeart/2005/8/layout/hProcess11"/>
    <dgm:cxn modelId="{C02904E8-8366-444E-9D10-8550A1995DD8}" type="presParOf" srcId="{3FD4C3D9-0B7D-43E5-8FF6-5C43574B225E}" destId="{AEBF5FD8-8E00-4D72-8811-06A0B36A84B7}" srcOrd="1" destOrd="0" presId="urn:microsoft.com/office/officeart/2005/8/layout/hProcess11"/>
    <dgm:cxn modelId="{1803A56D-B46A-4084-AF9E-A92D59594EEB}" type="presParOf" srcId="{3FD4C3D9-0B7D-43E5-8FF6-5C43574B225E}" destId="{AB14B4AF-A7B9-4E8D-8C4F-A8A39401DEC1}" srcOrd="2" destOrd="0" presId="urn:microsoft.com/office/officeart/2005/8/layout/hProcess11"/>
    <dgm:cxn modelId="{089135E8-DD2F-4F40-99F0-A9C1FD621D07}" type="presParOf" srcId="{9A27E41E-1613-4B5D-A9B2-C1759796698D}" destId="{6386429E-B194-40E3-99B2-BBC5BBA01D74}" srcOrd="9" destOrd="0" presId="urn:microsoft.com/office/officeart/2005/8/layout/hProcess11"/>
    <dgm:cxn modelId="{54F89AD0-BFA7-4F03-9047-D69BD4B49DB3}" type="presParOf" srcId="{9A27E41E-1613-4B5D-A9B2-C1759796698D}" destId="{AE58CC4F-8BEB-4497-94F3-15537C0AFB28}" srcOrd="10" destOrd="0" presId="urn:microsoft.com/office/officeart/2005/8/layout/hProcess11"/>
    <dgm:cxn modelId="{42B8FBBD-BED5-4D12-BDE3-70AC15F1C9DE}" type="presParOf" srcId="{AE58CC4F-8BEB-4497-94F3-15537C0AFB28}" destId="{625A04EA-9CE0-4568-8B0E-46E326A27E79}" srcOrd="0" destOrd="0" presId="urn:microsoft.com/office/officeart/2005/8/layout/hProcess11"/>
    <dgm:cxn modelId="{143ED276-BB84-40D6-AA9F-DCDE909B0D38}" type="presParOf" srcId="{AE58CC4F-8BEB-4497-94F3-15537C0AFB28}" destId="{9BD2FC0F-F4FD-475B-9971-0435E08C0FA6}" srcOrd="1" destOrd="0" presId="urn:microsoft.com/office/officeart/2005/8/layout/hProcess11"/>
    <dgm:cxn modelId="{3B91FB48-ED33-4F3A-97E6-DA44DD180140}" type="presParOf" srcId="{AE58CC4F-8BEB-4497-94F3-15537C0AFB28}" destId="{5519BF11-E814-46FA-A1F1-C9D5CAC98E0B}" srcOrd="2" destOrd="0" presId="urn:microsoft.com/office/officeart/2005/8/layout/hProcess11"/>
    <dgm:cxn modelId="{2AB90151-DFE4-4B03-BCCB-CE7CDCD6066B}" type="presParOf" srcId="{9A27E41E-1613-4B5D-A9B2-C1759796698D}" destId="{CFF83C87-DE50-4777-9D99-E05165659FC8}" srcOrd="11" destOrd="0" presId="urn:microsoft.com/office/officeart/2005/8/layout/hProcess11"/>
    <dgm:cxn modelId="{9CD479A3-9A15-4979-BA84-8BAE656859C1}" type="presParOf" srcId="{9A27E41E-1613-4B5D-A9B2-C1759796698D}" destId="{9E6D0A17-C70C-483A-84C4-C43D74AA23C0}" srcOrd="12" destOrd="0" presId="urn:microsoft.com/office/officeart/2005/8/layout/hProcess11"/>
    <dgm:cxn modelId="{98F04DDD-FBEC-4D34-8E62-2F564ECE1A35}" type="presParOf" srcId="{9E6D0A17-C70C-483A-84C4-C43D74AA23C0}" destId="{ED68C878-BF19-4AAA-8902-C9B61A459B8F}" srcOrd="0" destOrd="0" presId="urn:microsoft.com/office/officeart/2005/8/layout/hProcess11"/>
    <dgm:cxn modelId="{DB387153-558D-4A9A-B415-66A4287CBF62}" type="presParOf" srcId="{9E6D0A17-C70C-483A-84C4-C43D74AA23C0}" destId="{63E9013A-7A25-4509-8570-0482FCDF8230}" srcOrd="1" destOrd="0" presId="urn:microsoft.com/office/officeart/2005/8/layout/hProcess11"/>
    <dgm:cxn modelId="{4AF9FA26-8D31-4107-910D-B52B348C8147}" type="presParOf" srcId="{9E6D0A17-C70C-483A-84C4-C43D74AA23C0}" destId="{EAF9524B-7985-4F82-B284-4B519203A72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D36A39-8F03-4888-B13B-AAB721873980}" type="doc">
      <dgm:prSet loTypeId="urn:microsoft.com/office/officeart/2005/8/layout/arrow2" loCatId="process" qsTypeId="urn:microsoft.com/office/officeart/2005/8/quickstyle/simple1" qsCatId="simple" csTypeId="urn:microsoft.com/office/officeart/2005/8/colors/accent5_2" csCatId="accent5" phldr="1"/>
      <dgm:spPr/>
    </dgm:pt>
    <dgm:pt modelId="{4847C028-4DC4-4AFA-AE12-25654D65C91E}">
      <dgm:prSet phldrT="[Text]" custT="1"/>
      <dgm:spPr/>
      <dgm:t>
        <a:bodyPr/>
        <a:lstStyle/>
        <a:p>
          <a:pPr algn="l"/>
          <a:r>
            <a:rPr lang="en-US" sz="1100" b="1">
              <a:solidFill>
                <a:schemeClr val="accent2"/>
              </a:solidFill>
              <a:latin typeface="Times New Roman" panose="02020603050405020304" pitchFamily="18" charset="0"/>
              <a:cs typeface="Times New Roman" panose="02020603050405020304" pitchFamily="18" charset="0"/>
            </a:rPr>
            <a:t>2022</a:t>
          </a:r>
        </a:p>
        <a:p>
          <a:pPr algn="l"/>
          <a:r>
            <a:rPr lang="en-US" sz="1100" b="1">
              <a:solidFill>
                <a:schemeClr val="accent2"/>
              </a:solidFill>
              <a:latin typeface="Times New Roman" panose="02020603050405020304" pitchFamily="18" charset="0"/>
              <a:cs typeface="Times New Roman" panose="02020603050405020304" pitchFamily="18" charset="0"/>
            </a:rPr>
            <a:t>Conditions initiales </a:t>
          </a:r>
          <a:r>
            <a:rPr lang="en-US" sz="1100">
              <a:solidFill>
                <a:schemeClr val="accent2"/>
              </a:solidFill>
              <a:latin typeface="Times New Roman" panose="02020603050405020304" pitchFamily="18" charset="0"/>
              <a:cs typeface="Times New Roman" panose="02020603050405020304" pitchFamily="18" charset="0"/>
            </a:rPr>
            <a:t>: Pays exportant des produits de base  </a:t>
          </a:r>
        </a:p>
      </dgm:t>
    </dgm:pt>
    <dgm:pt modelId="{D78A079F-073E-4F9D-AE8A-60E99E363377}" type="parTrans" cxnId="{906DD2B1-AFE1-4D52-B368-A3D6FB2BC855}">
      <dgm:prSet/>
      <dgm:spPr/>
      <dgm:t>
        <a:bodyPr/>
        <a:lstStyle/>
        <a:p>
          <a:endParaRPr lang="en-US"/>
        </a:p>
      </dgm:t>
    </dgm:pt>
    <dgm:pt modelId="{A570D281-1381-48DF-BB45-6E1A023F50F6}" type="sibTrans" cxnId="{906DD2B1-AFE1-4D52-B368-A3D6FB2BC855}">
      <dgm:prSet/>
      <dgm:spPr/>
      <dgm:t>
        <a:bodyPr/>
        <a:lstStyle/>
        <a:p>
          <a:endParaRPr lang="en-US"/>
        </a:p>
      </dgm:t>
    </dgm:pt>
    <dgm:pt modelId="{37A9FD01-368D-4EB8-80DC-B519B4170E9E}">
      <dgm:prSet phldrT="[Text]" custT="1"/>
      <dgm:spPr/>
      <dgm:t>
        <a:bodyPr/>
        <a:lstStyle/>
        <a:p>
          <a:r>
            <a:rPr lang="en-US" sz="1200" b="1">
              <a:solidFill>
                <a:srgbClr val="7030A0"/>
              </a:solidFill>
              <a:latin typeface="Times New Roman" panose="02020603050405020304" pitchFamily="18" charset="0"/>
              <a:cs typeface="Times New Roman" panose="02020603050405020304" pitchFamily="18" charset="0"/>
            </a:rPr>
            <a:t>2030</a:t>
          </a:r>
        </a:p>
        <a:p>
          <a:r>
            <a:rPr lang="en-US" sz="1200" b="0">
              <a:solidFill>
                <a:srgbClr val="7030A0"/>
              </a:solidFill>
              <a:latin typeface="Times New Roman" panose="02020603050405020304" pitchFamily="18" charset="0"/>
              <a:cs typeface="Times New Roman" panose="02020603050405020304" pitchFamily="18" charset="0"/>
            </a:rPr>
            <a:t>Pays exportant des produits manufacturés simples </a:t>
          </a:r>
        </a:p>
      </dgm:t>
    </dgm:pt>
    <dgm:pt modelId="{9AA3F269-FE2B-4164-B901-C4D54920E69B}" type="parTrans" cxnId="{157A2722-24F3-4E0F-9D90-FB238CAE763F}">
      <dgm:prSet/>
      <dgm:spPr/>
      <dgm:t>
        <a:bodyPr/>
        <a:lstStyle/>
        <a:p>
          <a:endParaRPr lang="en-US"/>
        </a:p>
      </dgm:t>
    </dgm:pt>
    <dgm:pt modelId="{22653E9E-0EE3-4285-945D-889A87050194}" type="sibTrans" cxnId="{157A2722-24F3-4E0F-9D90-FB238CAE763F}">
      <dgm:prSet/>
      <dgm:spPr/>
      <dgm:t>
        <a:bodyPr/>
        <a:lstStyle/>
        <a:p>
          <a:endParaRPr lang="en-US"/>
        </a:p>
      </dgm:t>
    </dgm:pt>
    <dgm:pt modelId="{121D388B-FC1F-4A25-9129-C75BD0E987DB}">
      <dgm:prSet phldrT="[Text]" custT="1"/>
      <dgm:spPr/>
      <dgm:t>
        <a:bodyPr/>
        <a:lstStyle/>
        <a:p>
          <a:r>
            <a:rPr lang="en-US" sz="1600" b="1">
              <a:solidFill>
                <a:schemeClr val="accent6"/>
              </a:solidFill>
              <a:latin typeface="Times New Roman" panose="02020603050405020304" pitchFamily="18" charset="0"/>
              <a:cs typeface="Times New Roman" panose="02020603050405020304" pitchFamily="18" charset="0"/>
            </a:rPr>
            <a:t>2063</a:t>
          </a:r>
        </a:p>
        <a:p>
          <a:r>
            <a:rPr lang="en-US" sz="1600">
              <a:solidFill>
                <a:schemeClr val="accent6"/>
              </a:solidFill>
              <a:latin typeface="Times New Roman" panose="02020603050405020304" pitchFamily="18" charset="0"/>
              <a:cs typeface="Times New Roman" panose="02020603050405020304" pitchFamily="18" charset="0"/>
            </a:rPr>
            <a:t>Pays exportant des biens et services innovants </a:t>
          </a:r>
        </a:p>
      </dgm:t>
    </dgm:pt>
    <dgm:pt modelId="{800C915A-A109-43DF-BCF8-8B5418730F01}" type="parTrans" cxnId="{1B79DAB7-31A9-44BE-89FF-2FE41E64FE79}">
      <dgm:prSet/>
      <dgm:spPr/>
      <dgm:t>
        <a:bodyPr/>
        <a:lstStyle/>
        <a:p>
          <a:endParaRPr lang="en-US"/>
        </a:p>
      </dgm:t>
    </dgm:pt>
    <dgm:pt modelId="{B4F68FF2-A849-4290-966C-AE7BD3DEF3ED}" type="sibTrans" cxnId="{1B79DAB7-31A9-44BE-89FF-2FE41E64FE79}">
      <dgm:prSet/>
      <dgm:spPr/>
      <dgm:t>
        <a:bodyPr/>
        <a:lstStyle/>
        <a:p>
          <a:endParaRPr lang="en-US"/>
        </a:p>
      </dgm:t>
    </dgm:pt>
    <dgm:pt modelId="{276FC5D0-7479-4252-BBF0-8DB8724F94AF}">
      <dgm:prSet custT="1"/>
      <dgm:spPr/>
      <dgm:t>
        <a:bodyPr/>
        <a:lstStyle/>
        <a:p>
          <a:r>
            <a:rPr lang="en-US" sz="1400" b="1">
              <a:solidFill>
                <a:srgbClr val="C00000"/>
              </a:solidFill>
              <a:latin typeface="Times New Roman" panose="02020603050405020304" pitchFamily="18" charset="0"/>
              <a:cs typeface="Times New Roman" panose="02020603050405020304" pitchFamily="18" charset="0"/>
            </a:rPr>
            <a:t>2045</a:t>
          </a:r>
        </a:p>
        <a:p>
          <a:r>
            <a:rPr lang="en-US" sz="1400">
              <a:solidFill>
                <a:srgbClr val="C00000"/>
              </a:solidFill>
              <a:latin typeface="Times New Roman" panose="02020603050405020304" pitchFamily="18" charset="0"/>
              <a:cs typeface="Times New Roman" panose="02020603050405020304" pitchFamily="18" charset="0"/>
            </a:rPr>
            <a:t>Pays exportant des produits manufacturés et services de pointe </a:t>
          </a:r>
        </a:p>
      </dgm:t>
    </dgm:pt>
    <dgm:pt modelId="{C98BB01B-869E-49FA-AB38-A9B5CA977498}" type="parTrans" cxnId="{ACE268ED-171C-4BEA-A13B-897C06EB7E05}">
      <dgm:prSet/>
      <dgm:spPr/>
      <dgm:t>
        <a:bodyPr/>
        <a:lstStyle/>
        <a:p>
          <a:endParaRPr lang="en-US"/>
        </a:p>
      </dgm:t>
    </dgm:pt>
    <dgm:pt modelId="{DC203579-8C60-4134-A967-DF0128BAD4EE}" type="sibTrans" cxnId="{ACE268ED-171C-4BEA-A13B-897C06EB7E05}">
      <dgm:prSet/>
      <dgm:spPr/>
      <dgm:t>
        <a:bodyPr/>
        <a:lstStyle/>
        <a:p>
          <a:endParaRPr lang="en-US"/>
        </a:p>
      </dgm:t>
    </dgm:pt>
    <dgm:pt modelId="{BB723345-43FF-4D54-9E7B-F3B20B88C79B}" type="pres">
      <dgm:prSet presAssocID="{80D36A39-8F03-4888-B13B-AAB721873980}" presName="arrowDiagram" presStyleCnt="0">
        <dgm:presLayoutVars>
          <dgm:chMax val="5"/>
          <dgm:dir/>
          <dgm:resizeHandles val="exact"/>
        </dgm:presLayoutVars>
      </dgm:prSet>
      <dgm:spPr/>
    </dgm:pt>
    <dgm:pt modelId="{355A5C24-9C03-4D0E-B37A-0CB5036C297C}" type="pres">
      <dgm:prSet presAssocID="{80D36A39-8F03-4888-B13B-AAB721873980}" presName="arrow" presStyleLbl="bgShp" presStyleIdx="0" presStyleCnt="1"/>
      <dgm:spPr/>
    </dgm:pt>
    <dgm:pt modelId="{755359E1-DCCD-487B-BAD2-16BAB762B6E4}" type="pres">
      <dgm:prSet presAssocID="{80D36A39-8F03-4888-B13B-AAB721873980}" presName="arrowDiagram4" presStyleCnt="0"/>
      <dgm:spPr/>
    </dgm:pt>
    <dgm:pt modelId="{A8CC7DD2-F526-41A0-ABEA-DD880DB5922F}" type="pres">
      <dgm:prSet presAssocID="{4847C028-4DC4-4AFA-AE12-25654D65C91E}" presName="bullet4a" presStyleLbl="node1" presStyleIdx="0" presStyleCnt="4"/>
      <dgm:spPr/>
    </dgm:pt>
    <dgm:pt modelId="{45134A46-EC28-428E-8091-B9AB6FC3C3AF}" type="pres">
      <dgm:prSet presAssocID="{4847C028-4DC4-4AFA-AE12-25654D65C91E}" presName="textBox4a" presStyleLbl="revTx" presStyleIdx="0" presStyleCnt="4">
        <dgm:presLayoutVars>
          <dgm:bulletEnabled val="1"/>
        </dgm:presLayoutVars>
      </dgm:prSet>
      <dgm:spPr/>
    </dgm:pt>
    <dgm:pt modelId="{0446B0C5-3A15-4F21-9424-479F9B93AEE2}" type="pres">
      <dgm:prSet presAssocID="{37A9FD01-368D-4EB8-80DC-B519B4170E9E}" presName="bullet4b" presStyleLbl="node1" presStyleIdx="1" presStyleCnt="4"/>
      <dgm:spPr/>
    </dgm:pt>
    <dgm:pt modelId="{51C3EFA9-DD75-4C54-9181-777CA3407548}" type="pres">
      <dgm:prSet presAssocID="{37A9FD01-368D-4EB8-80DC-B519B4170E9E}" presName="textBox4b" presStyleLbl="revTx" presStyleIdx="1" presStyleCnt="4">
        <dgm:presLayoutVars>
          <dgm:bulletEnabled val="1"/>
        </dgm:presLayoutVars>
      </dgm:prSet>
      <dgm:spPr/>
    </dgm:pt>
    <dgm:pt modelId="{33EB080E-966A-4B67-95D5-D50023FB9319}" type="pres">
      <dgm:prSet presAssocID="{276FC5D0-7479-4252-BBF0-8DB8724F94AF}" presName="bullet4c" presStyleLbl="node1" presStyleIdx="2" presStyleCnt="4"/>
      <dgm:spPr/>
    </dgm:pt>
    <dgm:pt modelId="{6672A79A-CFB6-486C-B271-3C2FC4822D7F}" type="pres">
      <dgm:prSet presAssocID="{276FC5D0-7479-4252-BBF0-8DB8724F94AF}" presName="textBox4c" presStyleLbl="revTx" presStyleIdx="2" presStyleCnt="4">
        <dgm:presLayoutVars>
          <dgm:bulletEnabled val="1"/>
        </dgm:presLayoutVars>
      </dgm:prSet>
      <dgm:spPr/>
    </dgm:pt>
    <dgm:pt modelId="{7553305A-FE4E-4105-BA8E-716A16C6D382}" type="pres">
      <dgm:prSet presAssocID="{121D388B-FC1F-4A25-9129-C75BD0E987DB}" presName="bullet4d" presStyleLbl="node1" presStyleIdx="3" presStyleCnt="4"/>
      <dgm:spPr/>
    </dgm:pt>
    <dgm:pt modelId="{CE2F0C02-4795-445D-95AA-818F6B0832A5}" type="pres">
      <dgm:prSet presAssocID="{121D388B-FC1F-4A25-9129-C75BD0E987DB}" presName="textBox4d" presStyleLbl="revTx" presStyleIdx="3" presStyleCnt="4">
        <dgm:presLayoutVars>
          <dgm:bulletEnabled val="1"/>
        </dgm:presLayoutVars>
      </dgm:prSet>
      <dgm:spPr/>
    </dgm:pt>
  </dgm:ptLst>
  <dgm:cxnLst>
    <dgm:cxn modelId="{D2078416-9EBD-45C3-9F8B-C10293B7F20D}" type="presOf" srcId="{37A9FD01-368D-4EB8-80DC-B519B4170E9E}" destId="{51C3EFA9-DD75-4C54-9181-777CA3407548}" srcOrd="0" destOrd="0" presId="urn:microsoft.com/office/officeart/2005/8/layout/arrow2"/>
    <dgm:cxn modelId="{02B93D18-E8F4-40F5-841D-190E6F2AE5FC}" type="presOf" srcId="{4847C028-4DC4-4AFA-AE12-25654D65C91E}" destId="{45134A46-EC28-428E-8091-B9AB6FC3C3AF}" srcOrd="0" destOrd="0" presId="urn:microsoft.com/office/officeart/2005/8/layout/arrow2"/>
    <dgm:cxn modelId="{157A2722-24F3-4E0F-9D90-FB238CAE763F}" srcId="{80D36A39-8F03-4888-B13B-AAB721873980}" destId="{37A9FD01-368D-4EB8-80DC-B519B4170E9E}" srcOrd="1" destOrd="0" parTransId="{9AA3F269-FE2B-4164-B901-C4D54920E69B}" sibTransId="{22653E9E-0EE3-4285-945D-889A87050194}"/>
    <dgm:cxn modelId="{93DA9477-1E34-486B-96FB-74B12AEEB849}" type="presOf" srcId="{276FC5D0-7479-4252-BBF0-8DB8724F94AF}" destId="{6672A79A-CFB6-486C-B271-3C2FC4822D7F}" srcOrd="0" destOrd="0" presId="urn:microsoft.com/office/officeart/2005/8/layout/arrow2"/>
    <dgm:cxn modelId="{21E73E83-5B75-4F1A-8486-25CC5DC0F915}" type="presOf" srcId="{121D388B-FC1F-4A25-9129-C75BD0E987DB}" destId="{CE2F0C02-4795-445D-95AA-818F6B0832A5}" srcOrd="0" destOrd="0" presId="urn:microsoft.com/office/officeart/2005/8/layout/arrow2"/>
    <dgm:cxn modelId="{F0EDFC99-CBBE-4BA1-9919-943AF44D0F10}" type="presOf" srcId="{80D36A39-8F03-4888-B13B-AAB721873980}" destId="{BB723345-43FF-4D54-9E7B-F3B20B88C79B}" srcOrd="0" destOrd="0" presId="urn:microsoft.com/office/officeart/2005/8/layout/arrow2"/>
    <dgm:cxn modelId="{906DD2B1-AFE1-4D52-B368-A3D6FB2BC855}" srcId="{80D36A39-8F03-4888-B13B-AAB721873980}" destId="{4847C028-4DC4-4AFA-AE12-25654D65C91E}" srcOrd="0" destOrd="0" parTransId="{D78A079F-073E-4F9D-AE8A-60E99E363377}" sibTransId="{A570D281-1381-48DF-BB45-6E1A023F50F6}"/>
    <dgm:cxn modelId="{1B79DAB7-31A9-44BE-89FF-2FE41E64FE79}" srcId="{80D36A39-8F03-4888-B13B-AAB721873980}" destId="{121D388B-FC1F-4A25-9129-C75BD0E987DB}" srcOrd="3" destOrd="0" parTransId="{800C915A-A109-43DF-BCF8-8B5418730F01}" sibTransId="{B4F68FF2-A849-4290-966C-AE7BD3DEF3ED}"/>
    <dgm:cxn modelId="{ACE268ED-171C-4BEA-A13B-897C06EB7E05}" srcId="{80D36A39-8F03-4888-B13B-AAB721873980}" destId="{276FC5D0-7479-4252-BBF0-8DB8724F94AF}" srcOrd="2" destOrd="0" parTransId="{C98BB01B-869E-49FA-AB38-A9B5CA977498}" sibTransId="{DC203579-8C60-4134-A967-DF0128BAD4EE}"/>
    <dgm:cxn modelId="{8D35FB83-E25A-42DA-92A8-6727C9AC3964}" type="presParOf" srcId="{BB723345-43FF-4D54-9E7B-F3B20B88C79B}" destId="{355A5C24-9C03-4D0E-B37A-0CB5036C297C}" srcOrd="0" destOrd="0" presId="urn:microsoft.com/office/officeart/2005/8/layout/arrow2"/>
    <dgm:cxn modelId="{1C943B0E-1CC3-41A7-B02B-9CE1B03D1B0E}" type="presParOf" srcId="{BB723345-43FF-4D54-9E7B-F3B20B88C79B}" destId="{755359E1-DCCD-487B-BAD2-16BAB762B6E4}" srcOrd="1" destOrd="0" presId="urn:microsoft.com/office/officeart/2005/8/layout/arrow2"/>
    <dgm:cxn modelId="{5B08FF62-6ABC-4FAD-9830-1BD040A43672}" type="presParOf" srcId="{755359E1-DCCD-487B-BAD2-16BAB762B6E4}" destId="{A8CC7DD2-F526-41A0-ABEA-DD880DB5922F}" srcOrd="0" destOrd="0" presId="urn:microsoft.com/office/officeart/2005/8/layout/arrow2"/>
    <dgm:cxn modelId="{78290CF9-EED5-42B5-B32A-D9DCB2414504}" type="presParOf" srcId="{755359E1-DCCD-487B-BAD2-16BAB762B6E4}" destId="{45134A46-EC28-428E-8091-B9AB6FC3C3AF}" srcOrd="1" destOrd="0" presId="urn:microsoft.com/office/officeart/2005/8/layout/arrow2"/>
    <dgm:cxn modelId="{448DB5D6-4DE3-44DA-98C4-110FA3E61B82}" type="presParOf" srcId="{755359E1-DCCD-487B-BAD2-16BAB762B6E4}" destId="{0446B0C5-3A15-4F21-9424-479F9B93AEE2}" srcOrd="2" destOrd="0" presId="urn:microsoft.com/office/officeart/2005/8/layout/arrow2"/>
    <dgm:cxn modelId="{14FB8E40-A872-4555-B761-22A7ED4E050A}" type="presParOf" srcId="{755359E1-DCCD-487B-BAD2-16BAB762B6E4}" destId="{51C3EFA9-DD75-4C54-9181-777CA3407548}" srcOrd="3" destOrd="0" presId="urn:microsoft.com/office/officeart/2005/8/layout/arrow2"/>
    <dgm:cxn modelId="{1F97642F-771A-460B-9044-68281B077274}" type="presParOf" srcId="{755359E1-DCCD-487B-BAD2-16BAB762B6E4}" destId="{33EB080E-966A-4B67-95D5-D50023FB9319}" srcOrd="4" destOrd="0" presId="urn:microsoft.com/office/officeart/2005/8/layout/arrow2"/>
    <dgm:cxn modelId="{774EFDFF-E640-4DF3-A16E-D082C4AD0362}" type="presParOf" srcId="{755359E1-DCCD-487B-BAD2-16BAB762B6E4}" destId="{6672A79A-CFB6-486C-B271-3C2FC4822D7F}" srcOrd="5" destOrd="0" presId="urn:microsoft.com/office/officeart/2005/8/layout/arrow2"/>
    <dgm:cxn modelId="{B6F4D429-D6D7-4CD6-B012-BEB84F4DAB90}" type="presParOf" srcId="{755359E1-DCCD-487B-BAD2-16BAB762B6E4}" destId="{7553305A-FE4E-4105-BA8E-716A16C6D382}" srcOrd="6" destOrd="0" presId="urn:microsoft.com/office/officeart/2005/8/layout/arrow2"/>
    <dgm:cxn modelId="{DAA3B757-9D65-43A4-84C8-A7CDE51FDEB0}" type="presParOf" srcId="{755359E1-DCCD-487B-BAD2-16BAB762B6E4}" destId="{CE2F0C02-4795-445D-95AA-818F6B0832A5}" srcOrd="7" destOrd="0" presId="urn:microsoft.com/office/officeart/2005/8/layout/arrow2"/>
  </dgm:cxnLst>
  <dgm:bg/>
  <dgm:whole>
    <a:ln w="5080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D30810-927B-4E72-9271-3588F1F2FB6F}" type="doc">
      <dgm:prSet loTypeId="urn:microsoft.com/office/officeart/2005/8/layout/hProcess9" loCatId="process" qsTypeId="urn:microsoft.com/office/officeart/2005/8/quickstyle/simple1" qsCatId="simple" csTypeId="urn:microsoft.com/office/officeart/2005/8/colors/accent1_2" csCatId="accent1" phldr="1"/>
      <dgm:spPr/>
    </dgm:pt>
    <dgm:pt modelId="{410B981A-73DB-458B-8814-08844BEA8F38}">
      <dgm:prSet phldrT="[Text]"/>
      <dgm:spPr/>
      <dgm:t>
        <a:bodyPr/>
        <a:lstStyle/>
        <a:p>
          <a:r>
            <a:rPr lang="en-US" dirty="0"/>
            <a:t>Capital </a:t>
          </a:r>
          <a:r>
            <a:rPr lang="en-US" dirty="0" err="1"/>
            <a:t>Confiance</a:t>
          </a:r>
          <a:endParaRPr lang="en-US" dirty="0"/>
        </a:p>
      </dgm:t>
    </dgm:pt>
    <dgm:pt modelId="{CAD880ED-857F-4398-B64A-994A550F8698}" type="parTrans" cxnId="{514A5C31-BF68-4DCB-BBA4-7974801A30C3}">
      <dgm:prSet/>
      <dgm:spPr/>
      <dgm:t>
        <a:bodyPr/>
        <a:lstStyle/>
        <a:p>
          <a:endParaRPr lang="en-US"/>
        </a:p>
      </dgm:t>
    </dgm:pt>
    <dgm:pt modelId="{207F5750-D166-428E-8C59-8F23DFCC190F}" type="sibTrans" cxnId="{514A5C31-BF68-4DCB-BBA4-7974801A30C3}">
      <dgm:prSet/>
      <dgm:spPr/>
      <dgm:t>
        <a:bodyPr/>
        <a:lstStyle/>
        <a:p>
          <a:endParaRPr lang="en-US"/>
        </a:p>
      </dgm:t>
    </dgm:pt>
    <dgm:pt modelId="{73127029-CEF3-45F5-BCAE-E309DF38E110}">
      <dgm:prSet phldrT="[Text]"/>
      <dgm:spPr/>
      <dgm:t>
        <a:bodyPr/>
        <a:lstStyle/>
        <a:p>
          <a:r>
            <a:rPr lang="en-US" dirty="0" err="1"/>
            <a:t>Plannification</a:t>
          </a:r>
          <a:endParaRPr lang="en-US" dirty="0"/>
        </a:p>
      </dgm:t>
    </dgm:pt>
    <dgm:pt modelId="{AA7B2EDA-0174-41AA-83A5-37BCF14BAF03}" type="parTrans" cxnId="{51484BBF-87DE-41D0-B931-4FF0495395B5}">
      <dgm:prSet/>
      <dgm:spPr/>
      <dgm:t>
        <a:bodyPr/>
        <a:lstStyle/>
        <a:p>
          <a:endParaRPr lang="en-US"/>
        </a:p>
      </dgm:t>
    </dgm:pt>
    <dgm:pt modelId="{E34DB6FD-31D8-4FB7-8A2A-468EE92B97E1}" type="sibTrans" cxnId="{51484BBF-87DE-41D0-B931-4FF0495395B5}">
      <dgm:prSet/>
      <dgm:spPr/>
      <dgm:t>
        <a:bodyPr/>
        <a:lstStyle/>
        <a:p>
          <a:endParaRPr lang="en-US"/>
        </a:p>
      </dgm:t>
    </dgm:pt>
    <dgm:pt modelId="{5D86BE66-6CF9-47AF-AC01-FCAD74B18994}">
      <dgm:prSet phldrT="[Text]"/>
      <dgm:spPr/>
      <dgm:t>
        <a:bodyPr/>
        <a:lstStyle/>
        <a:p>
          <a:r>
            <a:rPr lang="en-US" dirty="0"/>
            <a:t>Creation</a:t>
          </a:r>
        </a:p>
      </dgm:t>
    </dgm:pt>
    <dgm:pt modelId="{4893924B-810E-4840-B653-6AEB63BA8E4F}" type="parTrans" cxnId="{B2764FB9-9FEC-4210-81B8-E093523133E0}">
      <dgm:prSet/>
      <dgm:spPr/>
      <dgm:t>
        <a:bodyPr/>
        <a:lstStyle/>
        <a:p>
          <a:endParaRPr lang="en-US"/>
        </a:p>
      </dgm:t>
    </dgm:pt>
    <dgm:pt modelId="{99283BC7-61D9-4AC8-9EB3-003564961036}" type="sibTrans" cxnId="{B2764FB9-9FEC-4210-81B8-E093523133E0}">
      <dgm:prSet/>
      <dgm:spPr/>
      <dgm:t>
        <a:bodyPr/>
        <a:lstStyle/>
        <a:p>
          <a:endParaRPr lang="en-US"/>
        </a:p>
      </dgm:t>
    </dgm:pt>
    <dgm:pt modelId="{D93D1357-5A1A-4701-8AAD-8476101CD753}" type="pres">
      <dgm:prSet presAssocID="{E1D30810-927B-4E72-9271-3588F1F2FB6F}" presName="CompostProcess" presStyleCnt="0">
        <dgm:presLayoutVars>
          <dgm:dir/>
          <dgm:resizeHandles val="exact"/>
        </dgm:presLayoutVars>
      </dgm:prSet>
      <dgm:spPr/>
    </dgm:pt>
    <dgm:pt modelId="{3D82BA26-F7A5-45F6-BE59-AACE8D71C3E3}" type="pres">
      <dgm:prSet presAssocID="{E1D30810-927B-4E72-9271-3588F1F2FB6F}" presName="arrow" presStyleLbl="bgShp" presStyleIdx="0" presStyleCnt="1" custLinFactNeighborX="8824" custLinFactNeighborY="545"/>
      <dgm:spPr/>
    </dgm:pt>
    <dgm:pt modelId="{043CDB7E-3536-493A-A245-E07BB8227C0D}" type="pres">
      <dgm:prSet presAssocID="{E1D30810-927B-4E72-9271-3588F1F2FB6F}" presName="linearProcess" presStyleCnt="0"/>
      <dgm:spPr/>
    </dgm:pt>
    <dgm:pt modelId="{0D5CCD25-2D13-4EF5-835A-BD9C73368255}" type="pres">
      <dgm:prSet presAssocID="{410B981A-73DB-458B-8814-08844BEA8F38}" presName="textNode" presStyleLbl="node1" presStyleIdx="0" presStyleCnt="3">
        <dgm:presLayoutVars>
          <dgm:bulletEnabled val="1"/>
        </dgm:presLayoutVars>
      </dgm:prSet>
      <dgm:spPr/>
    </dgm:pt>
    <dgm:pt modelId="{15EDEA2F-47AF-405A-AAD2-5612C2D5C461}" type="pres">
      <dgm:prSet presAssocID="{207F5750-D166-428E-8C59-8F23DFCC190F}" presName="sibTrans" presStyleCnt="0"/>
      <dgm:spPr/>
    </dgm:pt>
    <dgm:pt modelId="{29101F2B-EE96-4FAA-81C4-0ED2E4A32101}" type="pres">
      <dgm:prSet presAssocID="{73127029-CEF3-45F5-BCAE-E309DF38E110}" presName="textNode" presStyleLbl="node1" presStyleIdx="1" presStyleCnt="3">
        <dgm:presLayoutVars>
          <dgm:bulletEnabled val="1"/>
        </dgm:presLayoutVars>
      </dgm:prSet>
      <dgm:spPr/>
    </dgm:pt>
    <dgm:pt modelId="{6950155D-C041-476D-87A8-7F4882AEBFCC}" type="pres">
      <dgm:prSet presAssocID="{E34DB6FD-31D8-4FB7-8A2A-468EE92B97E1}" presName="sibTrans" presStyleCnt="0"/>
      <dgm:spPr/>
    </dgm:pt>
    <dgm:pt modelId="{DC6166AD-8F84-42BA-8C6D-2A99FC4C1A02}" type="pres">
      <dgm:prSet presAssocID="{5D86BE66-6CF9-47AF-AC01-FCAD74B18994}" presName="textNode" presStyleLbl="node1" presStyleIdx="2" presStyleCnt="3">
        <dgm:presLayoutVars>
          <dgm:bulletEnabled val="1"/>
        </dgm:presLayoutVars>
      </dgm:prSet>
      <dgm:spPr/>
    </dgm:pt>
  </dgm:ptLst>
  <dgm:cxnLst>
    <dgm:cxn modelId="{A27FB40B-C5CA-45BE-8AF5-B5CDA3F9C65D}" type="presOf" srcId="{410B981A-73DB-458B-8814-08844BEA8F38}" destId="{0D5CCD25-2D13-4EF5-835A-BD9C73368255}" srcOrd="0" destOrd="0" presId="urn:microsoft.com/office/officeart/2005/8/layout/hProcess9"/>
    <dgm:cxn modelId="{514A5C31-BF68-4DCB-BBA4-7974801A30C3}" srcId="{E1D30810-927B-4E72-9271-3588F1F2FB6F}" destId="{410B981A-73DB-458B-8814-08844BEA8F38}" srcOrd="0" destOrd="0" parTransId="{CAD880ED-857F-4398-B64A-994A550F8698}" sibTransId="{207F5750-D166-428E-8C59-8F23DFCC190F}"/>
    <dgm:cxn modelId="{E9C5A176-98A6-4F91-83F5-E6349FDDE428}" type="presOf" srcId="{73127029-CEF3-45F5-BCAE-E309DF38E110}" destId="{29101F2B-EE96-4FAA-81C4-0ED2E4A32101}" srcOrd="0" destOrd="0" presId="urn:microsoft.com/office/officeart/2005/8/layout/hProcess9"/>
    <dgm:cxn modelId="{DDEF6891-5CAA-43B6-A1DE-714F1E3D4B6F}" type="presOf" srcId="{E1D30810-927B-4E72-9271-3588F1F2FB6F}" destId="{D93D1357-5A1A-4701-8AAD-8476101CD753}" srcOrd="0" destOrd="0" presId="urn:microsoft.com/office/officeart/2005/8/layout/hProcess9"/>
    <dgm:cxn modelId="{B2764FB9-9FEC-4210-81B8-E093523133E0}" srcId="{E1D30810-927B-4E72-9271-3588F1F2FB6F}" destId="{5D86BE66-6CF9-47AF-AC01-FCAD74B18994}" srcOrd="2" destOrd="0" parTransId="{4893924B-810E-4840-B653-6AEB63BA8E4F}" sibTransId="{99283BC7-61D9-4AC8-9EB3-003564961036}"/>
    <dgm:cxn modelId="{51484BBF-87DE-41D0-B931-4FF0495395B5}" srcId="{E1D30810-927B-4E72-9271-3588F1F2FB6F}" destId="{73127029-CEF3-45F5-BCAE-E309DF38E110}" srcOrd="1" destOrd="0" parTransId="{AA7B2EDA-0174-41AA-83A5-37BCF14BAF03}" sibTransId="{E34DB6FD-31D8-4FB7-8A2A-468EE92B97E1}"/>
    <dgm:cxn modelId="{FED11DEF-F818-4D68-898F-DD87C0A71E21}" type="presOf" srcId="{5D86BE66-6CF9-47AF-AC01-FCAD74B18994}" destId="{DC6166AD-8F84-42BA-8C6D-2A99FC4C1A02}" srcOrd="0" destOrd="0" presId="urn:microsoft.com/office/officeart/2005/8/layout/hProcess9"/>
    <dgm:cxn modelId="{DEF40C0B-8F6D-4535-975D-AD70574E2C9F}" type="presParOf" srcId="{D93D1357-5A1A-4701-8AAD-8476101CD753}" destId="{3D82BA26-F7A5-45F6-BE59-AACE8D71C3E3}" srcOrd="0" destOrd="0" presId="urn:microsoft.com/office/officeart/2005/8/layout/hProcess9"/>
    <dgm:cxn modelId="{9918A5EF-52AD-416E-93FD-BDF5C1A36309}" type="presParOf" srcId="{D93D1357-5A1A-4701-8AAD-8476101CD753}" destId="{043CDB7E-3536-493A-A245-E07BB8227C0D}" srcOrd="1" destOrd="0" presId="urn:microsoft.com/office/officeart/2005/8/layout/hProcess9"/>
    <dgm:cxn modelId="{FA51DB45-2C9B-4C16-95A7-C303F425D635}" type="presParOf" srcId="{043CDB7E-3536-493A-A245-E07BB8227C0D}" destId="{0D5CCD25-2D13-4EF5-835A-BD9C73368255}" srcOrd="0" destOrd="0" presId="urn:microsoft.com/office/officeart/2005/8/layout/hProcess9"/>
    <dgm:cxn modelId="{3175F026-1C05-4C3D-9A16-3E020C67245C}" type="presParOf" srcId="{043CDB7E-3536-493A-A245-E07BB8227C0D}" destId="{15EDEA2F-47AF-405A-AAD2-5612C2D5C461}" srcOrd="1" destOrd="0" presId="urn:microsoft.com/office/officeart/2005/8/layout/hProcess9"/>
    <dgm:cxn modelId="{A5F5738D-1565-483A-971C-CEBE19C7C85E}" type="presParOf" srcId="{043CDB7E-3536-493A-A245-E07BB8227C0D}" destId="{29101F2B-EE96-4FAA-81C4-0ED2E4A32101}" srcOrd="2" destOrd="0" presId="urn:microsoft.com/office/officeart/2005/8/layout/hProcess9"/>
    <dgm:cxn modelId="{3597FA4C-58E3-4087-8355-F0CE5E6C4BDD}" type="presParOf" srcId="{043CDB7E-3536-493A-A245-E07BB8227C0D}" destId="{6950155D-C041-476D-87A8-7F4882AEBFCC}" srcOrd="3" destOrd="0" presId="urn:microsoft.com/office/officeart/2005/8/layout/hProcess9"/>
    <dgm:cxn modelId="{39DC1558-CE2F-417B-A0E4-676064AC0216}" type="presParOf" srcId="{043CDB7E-3536-493A-A245-E07BB8227C0D}" destId="{DC6166AD-8F84-42BA-8C6D-2A99FC4C1A0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D30810-927B-4E72-9271-3588F1F2FB6F}" type="doc">
      <dgm:prSet loTypeId="urn:microsoft.com/office/officeart/2005/8/layout/hProcess9" loCatId="process" qsTypeId="urn:microsoft.com/office/officeart/2005/8/quickstyle/simple1" qsCatId="simple" csTypeId="urn:microsoft.com/office/officeart/2005/8/colors/accent1_2" csCatId="accent1" phldr="1"/>
      <dgm:spPr/>
    </dgm:pt>
    <dgm:pt modelId="{73127029-CEF3-45F5-BCAE-E309DF38E110}">
      <dgm:prSet phldrT="[Text]"/>
      <dgm:spPr/>
      <dgm:t>
        <a:bodyPr/>
        <a:lstStyle/>
        <a:p>
          <a:r>
            <a:rPr lang="en-US" dirty="0"/>
            <a:t>Gestion </a:t>
          </a:r>
        </a:p>
      </dgm:t>
    </dgm:pt>
    <dgm:pt modelId="{AA7B2EDA-0174-41AA-83A5-37BCF14BAF03}" type="parTrans" cxnId="{51484BBF-87DE-41D0-B931-4FF0495395B5}">
      <dgm:prSet/>
      <dgm:spPr/>
      <dgm:t>
        <a:bodyPr/>
        <a:lstStyle/>
        <a:p>
          <a:endParaRPr lang="en-US"/>
        </a:p>
      </dgm:t>
    </dgm:pt>
    <dgm:pt modelId="{E34DB6FD-31D8-4FB7-8A2A-468EE92B97E1}" type="sibTrans" cxnId="{51484BBF-87DE-41D0-B931-4FF0495395B5}">
      <dgm:prSet/>
      <dgm:spPr/>
      <dgm:t>
        <a:bodyPr/>
        <a:lstStyle/>
        <a:p>
          <a:endParaRPr lang="en-US"/>
        </a:p>
      </dgm:t>
    </dgm:pt>
    <dgm:pt modelId="{5D86BE66-6CF9-47AF-AC01-FCAD74B18994}">
      <dgm:prSet phldrT="[Text]"/>
      <dgm:spPr/>
      <dgm:t>
        <a:bodyPr/>
        <a:lstStyle/>
        <a:p>
          <a:r>
            <a:rPr lang="en-US" dirty="0" err="1"/>
            <a:t>Soutien</a:t>
          </a:r>
          <a:endParaRPr lang="en-US" dirty="0"/>
        </a:p>
      </dgm:t>
    </dgm:pt>
    <dgm:pt modelId="{4893924B-810E-4840-B653-6AEB63BA8E4F}" type="parTrans" cxnId="{B2764FB9-9FEC-4210-81B8-E093523133E0}">
      <dgm:prSet/>
      <dgm:spPr/>
      <dgm:t>
        <a:bodyPr/>
        <a:lstStyle/>
        <a:p>
          <a:endParaRPr lang="en-US"/>
        </a:p>
      </dgm:t>
    </dgm:pt>
    <dgm:pt modelId="{99283BC7-61D9-4AC8-9EB3-003564961036}" type="sibTrans" cxnId="{B2764FB9-9FEC-4210-81B8-E093523133E0}">
      <dgm:prSet/>
      <dgm:spPr/>
      <dgm:t>
        <a:bodyPr/>
        <a:lstStyle/>
        <a:p>
          <a:endParaRPr lang="en-US"/>
        </a:p>
      </dgm:t>
    </dgm:pt>
    <dgm:pt modelId="{D93D1357-5A1A-4701-8AAD-8476101CD753}" type="pres">
      <dgm:prSet presAssocID="{E1D30810-927B-4E72-9271-3588F1F2FB6F}" presName="CompostProcess" presStyleCnt="0">
        <dgm:presLayoutVars>
          <dgm:dir/>
          <dgm:resizeHandles val="exact"/>
        </dgm:presLayoutVars>
      </dgm:prSet>
      <dgm:spPr/>
    </dgm:pt>
    <dgm:pt modelId="{3D82BA26-F7A5-45F6-BE59-AACE8D71C3E3}" type="pres">
      <dgm:prSet presAssocID="{E1D30810-927B-4E72-9271-3588F1F2FB6F}" presName="arrow" presStyleLbl="bgShp" presStyleIdx="0" presStyleCnt="1" custLinFactNeighborX="-9106"/>
      <dgm:spPr/>
    </dgm:pt>
    <dgm:pt modelId="{043CDB7E-3536-493A-A245-E07BB8227C0D}" type="pres">
      <dgm:prSet presAssocID="{E1D30810-927B-4E72-9271-3588F1F2FB6F}" presName="linearProcess" presStyleCnt="0"/>
      <dgm:spPr/>
    </dgm:pt>
    <dgm:pt modelId="{29101F2B-EE96-4FAA-81C4-0ED2E4A32101}" type="pres">
      <dgm:prSet presAssocID="{73127029-CEF3-45F5-BCAE-E309DF38E110}" presName="textNode" presStyleLbl="node1" presStyleIdx="0" presStyleCnt="2">
        <dgm:presLayoutVars>
          <dgm:bulletEnabled val="1"/>
        </dgm:presLayoutVars>
      </dgm:prSet>
      <dgm:spPr/>
    </dgm:pt>
    <dgm:pt modelId="{6950155D-C041-476D-87A8-7F4882AEBFCC}" type="pres">
      <dgm:prSet presAssocID="{E34DB6FD-31D8-4FB7-8A2A-468EE92B97E1}" presName="sibTrans" presStyleCnt="0"/>
      <dgm:spPr/>
    </dgm:pt>
    <dgm:pt modelId="{DC6166AD-8F84-42BA-8C6D-2A99FC4C1A02}" type="pres">
      <dgm:prSet presAssocID="{5D86BE66-6CF9-47AF-AC01-FCAD74B18994}" presName="textNode" presStyleLbl="node1" presStyleIdx="1" presStyleCnt="2">
        <dgm:presLayoutVars>
          <dgm:bulletEnabled val="1"/>
        </dgm:presLayoutVars>
      </dgm:prSet>
      <dgm:spPr/>
    </dgm:pt>
  </dgm:ptLst>
  <dgm:cxnLst>
    <dgm:cxn modelId="{E9C5A176-98A6-4F91-83F5-E6349FDDE428}" type="presOf" srcId="{73127029-CEF3-45F5-BCAE-E309DF38E110}" destId="{29101F2B-EE96-4FAA-81C4-0ED2E4A32101}" srcOrd="0" destOrd="0" presId="urn:microsoft.com/office/officeart/2005/8/layout/hProcess9"/>
    <dgm:cxn modelId="{DDEF6891-5CAA-43B6-A1DE-714F1E3D4B6F}" type="presOf" srcId="{E1D30810-927B-4E72-9271-3588F1F2FB6F}" destId="{D93D1357-5A1A-4701-8AAD-8476101CD753}" srcOrd="0" destOrd="0" presId="urn:microsoft.com/office/officeart/2005/8/layout/hProcess9"/>
    <dgm:cxn modelId="{B2764FB9-9FEC-4210-81B8-E093523133E0}" srcId="{E1D30810-927B-4E72-9271-3588F1F2FB6F}" destId="{5D86BE66-6CF9-47AF-AC01-FCAD74B18994}" srcOrd="1" destOrd="0" parTransId="{4893924B-810E-4840-B653-6AEB63BA8E4F}" sibTransId="{99283BC7-61D9-4AC8-9EB3-003564961036}"/>
    <dgm:cxn modelId="{51484BBF-87DE-41D0-B931-4FF0495395B5}" srcId="{E1D30810-927B-4E72-9271-3588F1F2FB6F}" destId="{73127029-CEF3-45F5-BCAE-E309DF38E110}" srcOrd="0" destOrd="0" parTransId="{AA7B2EDA-0174-41AA-83A5-37BCF14BAF03}" sibTransId="{E34DB6FD-31D8-4FB7-8A2A-468EE92B97E1}"/>
    <dgm:cxn modelId="{FED11DEF-F818-4D68-898F-DD87C0A71E21}" type="presOf" srcId="{5D86BE66-6CF9-47AF-AC01-FCAD74B18994}" destId="{DC6166AD-8F84-42BA-8C6D-2A99FC4C1A02}" srcOrd="0" destOrd="0" presId="urn:microsoft.com/office/officeart/2005/8/layout/hProcess9"/>
    <dgm:cxn modelId="{DEF40C0B-8F6D-4535-975D-AD70574E2C9F}" type="presParOf" srcId="{D93D1357-5A1A-4701-8AAD-8476101CD753}" destId="{3D82BA26-F7A5-45F6-BE59-AACE8D71C3E3}" srcOrd="0" destOrd="0" presId="urn:microsoft.com/office/officeart/2005/8/layout/hProcess9"/>
    <dgm:cxn modelId="{9918A5EF-52AD-416E-93FD-BDF5C1A36309}" type="presParOf" srcId="{D93D1357-5A1A-4701-8AAD-8476101CD753}" destId="{043CDB7E-3536-493A-A245-E07BB8227C0D}" srcOrd="1" destOrd="0" presId="urn:microsoft.com/office/officeart/2005/8/layout/hProcess9"/>
    <dgm:cxn modelId="{A5F5738D-1565-483A-971C-CEBE19C7C85E}" type="presParOf" srcId="{043CDB7E-3536-493A-A245-E07BB8227C0D}" destId="{29101F2B-EE96-4FAA-81C4-0ED2E4A32101}" srcOrd="0" destOrd="0" presId="urn:microsoft.com/office/officeart/2005/8/layout/hProcess9"/>
    <dgm:cxn modelId="{3597FA4C-58E3-4087-8355-F0CE5E6C4BDD}" type="presParOf" srcId="{043CDB7E-3536-493A-A245-E07BB8227C0D}" destId="{6950155D-C041-476D-87A8-7F4882AEBFCC}" srcOrd="1" destOrd="0" presId="urn:microsoft.com/office/officeart/2005/8/layout/hProcess9"/>
    <dgm:cxn modelId="{39DC1558-CE2F-417B-A0E4-676064AC0216}" type="presParOf" srcId="{043CDB7E-3536-493A-A245-E07BB8227C0D}" destId="{DC6166AD-8F84-42BA-8C6D-2A99FC4C1A02}" srcOrd="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D30810-927B-4E72-9271-3588F1F2FB6F}" type="doc">
      <dgm:prSet loTypeId="urn:microsoft.com/office/officeart/2005/8/layout/hProcess9" loCatId="process" qsTypeId="urn:microsoft.com/office/officeart/2005/8/quickstyle/simple1" qsCatId="simple" csTypeId="urn:microsoft.com/office/officeart/2005/8/colors/accent1_2" csCatId="accent1" phldr="1"/>
      <dgm:spPr/>
    </dgm:pt>
    <dgm:pt modelId="{5D86BE66-6CF9-47AF-AC01-FCAD74B18994}">
      <dgm:prSet phldrT="[Text]"/>
      <dgm:spPr/>
      <dgm:t>
        <a:bodyPr/>
        <a:lstStyle/>
        <a:p>
          <a:r>
            <a:rPr lang="en-US" dirty="0" err="1">
              <a:solidFill>
                <a:srgbClr val="FF0000"/>
              </a:solidFill>
            </a:rPr>
            <a:t>SPV</a:t>
          </a:r>
          <a:endParaRPr lang="en-US" dirty="0">
            <a:solidFill>
              <a:srgbClr val="FF0000"/>
            </a:solidFill>
          </a:endParaRPr>
        </a:p>
      </dgm:t>
    </dgm:pt>
    <dgm:pt modelId="{99283BC7-61D9-4AC8-9EB3-003564961036}" type="sibTrans" cxnId="{B2764FB9-9FEC-4210-81B8-E093523133E0}">
      <dgm:prSet/>
      <dgm:spPr/>
      <dgm:t>
        <a:bodyPr/>
        <a:lstStyle/>
        <a:p>
          <a:endParaRPr lang="en-US"/>
        </a:p>
      </dgm:t>
    </dgm:pt>
    <dgm:pt modelId="{4893924B-810E-4840-B653-6AEB63BA8E4F}" type="parTrans" cxnId="{B2764FB9-9FEC-4210-81B8-E093523133E0}">
      <dgm:prSet/>
      <dgm:spPr/>
      <dgm:t>
        <a:bodyPr/>
        <a:lstStyle/>
        <a:p>
          <a:endParaRPr lang="en-US"/>
        </a:p>
      </dgm:t>
    </dgm:pt>
    <dgm:pt modelId="{D93D1357-5A1A-4701-8AAD-8476101CD753}" type="pres">
      <dgm:prSet presAssocID="{E1D30810-927B-4E72-9271-3588F1F2FB6F}" presName="CompostProcess" presStyleCnt="0">
        <dgm:presLayoutVars>
          <dgm:dir/>
          <dgm:resizeHandles val="exact"/>
        </dgm:presLayoutVars>
      </dgm:prSet>
      <dgm:spPr/>
    </dgm:pt>
    <dgm:pt modelId="{3D82BA26-F7A5-45F6-BE59-AACE8D71C3E3}" type="pres">
      <dgm:prSet presAssocID="{E1D30810-927B-4E72-9271-3588F1F2FB6F}" presName="arrow" presStyleLbl="bgShp" presStyleIdx="0" presStyleCnt="1" custScaleX="99436" custLinFactNeighborX="9106" custLinFactNeighborY="606"/>
      <dgm:spPr/>
    </dgm:pt>
    <dgm:pt modelId="{043CDB7E-3536-493A-A245-E07BB8227C0D}" type="pres">
      <dgm:prSet presAssocID="{E1D30810-927B-4E72-9271-3588F1F2FB6F}" presName="linearProcess" presStyleCnt="0"/>
      <dgm:spPr/>
    </dgm:pt>
    <dgm:pt modelId="{DC6166AD-8F84-42BA-8C6D-2A99FC4C1A02}" type="pres">
      <dgm:prSet presAssocID="{5D86BE66-6CF9-47AF-AC01-FCAD74B18994}" presName="textNode" presStyleLbl="node1" presStyleIdx="0" presStyleCnt="1" custLinFactNeighborX="46888" custLinFactNeighborY="51">
        <dgm:presLayoutVars>
          <dgm:bulletEnabled val="1"/>
        </dgm:presLayoutVars>
      </dgm:prSet>
      <dgm:spPr/>
    </dgm:pt>
  </dgm:ptLst>
  <dgm:cxnLst>
    <dgm:cxn modelId="{DDEF6891-5CAA-43B6-A1DE-714F1E3D4B6F}" type="presOf" srcId="{E1D30810-927B-4E72-9271-3588F1F2FB6F}" destId="{D93D1357-5A1A-4701-8AAD-8476101CD753}" srcOrd="0" destOrd="0" presId="urn:microsoft.com/office/officeart/2005/8/layout/hProcess9"/>
    <dgm:cxn modelId="{B2764FB9-9FEC-4210-81B8-E093523133E0}" srcId="{E1D30810-927B-4E72-9271-3588F1F2FB6F}" destId="{5D86BE66-6CF9-47AF-AC01-FCAD74B18994}" srcOrd="0" destOrd="0" parTransId="{4893924B-810E-4840-B653-6AEB63BA8E4F}" sibTransId="{99283BC7-61D9-4AC8-9EB3-003564961036}"/>
    <dgm:cxn modelId="{FED11DEF-F818-4D68-898F-DD87C0A71E21}" type="presOf" srcId="{5D86BE66-6CF9-47AF-AC01-FCAD74B18994}" destId="{DC6166AD-8F84-42BA-8C6D-2A99FC4C1A02}" srcOrd="0" destOrd="0" presId="urn:microsoft.com/office/officeart/2005/8/layout/hProcess9"/>
    <dgm:cxn modelId="{DEF40C0B-8F6D-4535-975D-AD70574E2C9F}" type="presParOf" srcId="{D93D1357-5A1A-4701-8AAD-8476101CD753}" destId="{3D82BA26-F7A5-45F6-BE59-AACE8D71C3E3}" srcOrd="0" destOrd="0" presId="urn:microsoft.com/office/officeart/2005/8/layout/hProcess9"/>
    <dgm:cxn modelId="{9918A5EF-52AD-416E-93FD-BDF5C1A36309}" type="presParOf" srcId="{D93D1357-5A1A-4701-8AAD-8476101CD753}" destId="{043CDB7E-3536-493A-A245-E07BB8227C0D}" srcOrd="1" destOrd="0" presId="urn:microsoft.com/office/officeart/2005/8/layout/hProcess9"/>
    <dgm:cxn modelId="{39DC1558-CE2F-417B-A0E4-676064AC0216}" type="presParOf" srcId="{043CDB7E-3536-493A-A245-E07BB8227C0D}" destId="{DC6166AD-8F84-42BA-8C6D-2A99FC4C1A02}" srcOrd="0"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92866-719C-466D-AD21-BE72C9E53D33}">
      <dsp:nvSpPr>
        <dsp:cNvPr id="0" name=""/>
        <dsp:cNvSpPr/>
      </dsp:nvSpPr>
      <dsp:spPr>
        <a:xfrm>
          <a:off x="786329" y="2640"/>
          <a:ext cx="1963736" cy="1178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t>Bassin du Congo </a:t>
          </a:r>
          <a:endParaRPr lang="en-US" sz="1800" kern="1200"/>
        </a:p>
      </dsp:txBody>
      <dsp:txXfrm>
        <a:off x="786329" y="2640"/>
        <a:ext cx="1963736" cy="1178241"/>
      </dsp:txXfrm>
    </dsp:sp>
    <dsp:sp modelId="{8C17C6A1-CE4A-4780-8474-700ADEF8BC19}">
      <dsp:nvSpPr>
        <dsp:cNvPr id="0" name=""/>
        <dsp:cNvSpPr/>
      </dsp:nvSpPr>
      <dsp:spPr>
        <a:xfrm>
          <a:off x="2946439" y="2640"/>
          <a:ext cx="1963736" cy="1178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t>deuxième plus grand massif de forêts </a:t>
          </a:r>
          <a:r>
            <a:rPr lang="fr-FR" sz="1800" kern="1200"/>
            <a:t>tropicales denses et humides:</a:t>
          </a:r>
          <a:endParaRPr lang="en-US" sz="1800" kern="1200"/>
        </a:p>
      </dsp:txBody>
      <dsp:txXfrm>
        <a:off x="2946439" y="2640"/>
        <a:ext cx="1963736" cy="1178241"/>
      </dsp:txXfrm>
    </dsp:sp>
    <dsp:sp modelId="{BB95D1D7-89FF-4F7F-93B8-57CAAB36CD60}">
      <dsp:nvSpPr>
        <dsp:cNvPr id="0" name=""/>
        <dsp:cNvSpPr/>
      </dsp:nvSpPr>
      <dsp:spPr>
        <a:xfrm>
          <a:off x="786329" y="1377255"/>
          <a:ext cx="1963736" cy="1178241"/>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t>530 millions d'hectares </a:t>
          </a:r>
          <a:r>
            <a:rPr lang="fr-FR" sz="1800" kern="1200"/>
            <a:t>superficie globale</a:t>
          </a:r>
          <a:endParaRPr lang="en-US" sz="1800" kern="1200"/>
        </a:p>
      </dsp:txBody>
      <dsp:txXfrm>
        <a:off x="786329" y="1377255"/>
        <a:ext cx="1963736" cy="1178241"/>
      </dsp:txXfrm>
    </dsp:sp>
    <dsp:sp modelId="{167E8AA6-A1FB-4571-B6F7-113F6AE43064}">
      <dsp:nvSpPr>
        <dsp:cNvPr id="0" name=""/>
        <dsp:cNvSpPr/>
      </dsp:nvSpPr>
      <dsp:spPr>
        <a:xfrm>
          <a:off x="2946439" y="1377255"/>
          <a:ext cx="1963736" cy="1178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268 millions d'hectares </a:t>
          </a:r>
          <a:r>
            <a:rPr lang="fr-FR" sz="1800" kern="1200" dirty="0"/>
            <a:t>superficie des forêts</a:t>
          </a:r>
          <a:endParaRPr lang="en-US" sz="1800" kern="1200" dirty="0"/>
        </a:p>
      </dsp:txBody>
      <dsp:txXfrm>
        <a:off x="2946439" y="1377255"/>
        <a:ext cx="1963736" cy="1178241"/>
      </dsp:txXfrm>
    </dsp:sp>
    <dsp:sp modelId="{71CC36AD-F2F5-4C68-9862-9E137AFDFCCC}">
      <dsp:nvSpPr>
        <dsp:cNvPr id="0" name=""/>
        <dsp:cNvSpPr/>
      </dsp:nvSpPr>
      <dsp:spPr>
        <a:xfrm>
          <a:off x="786329" y="2751871"/>
          <a:ext cx="1963736" cy="1178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t>6% </a:t>
          </a:r>
          <a:r>
            <a:rPr lang="fr-FR" sz="1800" kern="1200"/>
            <a:t>de la surface forestière mondiale</a:t>
          </a:r>
          <a:endParaRPr lang="en-US" sz="1800" kern="1200"/>
        </a:p>
      </dsp:txBody>
      <dsp:txXfrm>
        <a:off x="786329" y="2751871"/>
        <a:ext cx="1963736" cy="1178241"/>
      </dsp:txXfrm>
    </dsp:sp>
    <dsp:sp modelId="{2C8A9CFF-322B-4D4B-A5C7-13FD28CF040D}">
      <dsp:nvSpPr>
        <dsp:cNvPr id="0" name=""/>
        <dsp:cNvSpPr/>
      </dsp:nvSpPr>
      <dsp:spPr>
        <a:xfrm>
          <a:off x="2946439" y="2751871"/>
          <a:ext cx="1963736" cy="1178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t>70% </a:t>
          </a:r>
          <a:r>
            <a:rPr lang="fr-FR" sz="1800" kern="1200"/>
            <a:t>de la couverture forestière d’Afrique</a:t>
          </a:r>
          <a:endParaRPr lang="en-US" sz="1800" kern="1200"/>
        </a:p>
      </dsp:txBody>
      <dsp:txXfrm>
        <a:off x="2946439" y="2751871"/>
        <a:ext cx="1963736" cy="1178241"/>
      </dsp:txXfrm>
    </dsp:sp>
    <dsp:sp modelId="{995BA588-963C-4453-B7BA-54A16BC9FCC7}">
      <dsp:nvSpPr>
        <dsp:cNvPr id="0" name=""/>
        <dsp:cNvSpPr/>
      </dsp:nvSpPr>
      <dsp:spPr>
        <a:xfrm>
          <a:off x="786329" y="4126486"/>
          <a:ext cx="1963736" cy="1178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t>91% </a:t>
          </a:r>
          <a:r>
            <a:rPr lang="fr-FR" sz="1800" kern="1200"/>
            <a:t>des forêts denses humides d’Afrique</a:t>
          </a:r>
          <a:endParaRPr lang="en-US" sz="1800" kern="1200"/>
        </a:p>
      </dsp:txBody>
      <dsp:txXfrm>
        <a:off x="786329" y="4126486"/>
        <a:ext cx="1963736" cy="1178241"/>
      </dsp:txXfrm>
    </dsp:sp>
    <dsp:sp modelId="{288CA182-6E38-46FB-94B2-8BECDE2DDA29}">
      <dsp:nvSpPr>
        <dsp:cNvPr id="0" name=""/>
        <dsp:cNvSpPr/>
      </dsp:nvSpPr>
      <dsp:spPr>
        <a:xfrm>
          <a:off x="2946439" y="4126486"/>
          <a:ext cx="1963736" cy="1178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t>Deuxième réserve de biodiversité </a:t>
          </a:r>
          <a:r>
            <a:rPr lang="fr-FR" sz="1800" kern="1200"/>
            <a:t>dans le monde</a:t>
          </a:r>
          <a:endParaRPr lang="en-US" sz="1800" kern="1200"/>
        </a:p>
      </dsp:txBody>
      <dsp:txXfrm>
        <a:off x="2946439" y="4126486"/>
        <a:ext cx="1963736" cy="1178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968DF-2B38-4CD9-8FEC-702F5AF5280E}">
      <dsp:nvSpPr>
        <dsp:cNvPr id="0" name=""/>
        <dsp:cNvSpPr/>
      </dsp:nvSpPr>
      <dsp:spPr>
        <a:xfrm>
          <a:off x="0" y="290110"/>
          <a:ext cx="11451773" cy="2140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dirty="0"/>
            <a:t>Mieux repositionner nos économies pour les opportunités de financement / </a:t>
          </a:r>
          <a:br>
            <a:rPr lang="en-GB" sz="2800" kern="1200" dirty="0"/>
          </a:br>
          <a:r>
            <a:rPr lang="en-GB" sz="2800" kern="1200" dirty="0"/>
            <a:t>dans les </a:t>
          </a:r>
          <a:r>
            <a:rPr lang="fr-FR" sz="2800" kern="1200" dirty="0"/>
            <a:t>appels d'offres qui nécessitent un ensemble plus large de compétences ou d'expertise</a:t>
          </a:r>
          <a:br>
            <a:rPr lang="en-GB" sz="2800" kern="1200" dirty="0"/>
          </a:br>
          <a:endParaRPr lang="en-US" sz="2800" kern="1200" dirty="0"/>
        </a:p>
      </dsp:txBody>
      <dsp:txXfrm>
        <a:off x="104503" y="394613"/>
        <a:ext cx="11242767" cy="1931757"/>
      </dsp:txXfrm>
    </dsp:sp>
    <dsp:sp modelId="{5BAC5347-4757-40EE-9232-B1DE754716D7}">
      <dsp:nvSpPr>
        <dsp:cNvPr id="0" name=""/>
        <dsp:cNvSpPr/>
      </dsp:nvSpPr>
      <dsp:spPr>
        <a:xfrm>
          <a:off x="0" y="2511514"/>
          <a:ext cx="11451773" cy="1998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dirty="0"/>
            <a:t>Pour gagner en force et offrir une plus grande stabilité en faisant équipe avec des partenaires qui peuvent être plus établis et/ou avoir de meilleures relations</a:t>
          </a:r>
          <a:endParaRPr lang="en-US" sz="2800" kern="1200" dirty="0"/>
        </a:p>
      </dsp:txBody>
      <dsp:txXfrm>
        <a:off x="97552" y="2609066"/>
        <a:ext cx="11256669" cy="1803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BCF31-74D5-4A0C-90A1-723C4EA6636F}">
      <dsp:nvSpPr>
        <dsp:cNvPr id="0" name=""/>
        <dsp:cNvSpPr/>
      </dsp:nvSpPr>
      <dsp:spPr>
        <a:xfrm>
          <a:off x="0" y="352996"/>
          <a:ext cx="11776898" cy="470662"/>
        </a:xfrm>
        <a:prstGeom prst="notchedRightArrow">
          <a:avLst/>
        </a:prstGeom>
        <a:solidFill>
          <a:srgbClr val="C0504D">
            <a:tint val="55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2DD6E8C-6B50-412A-B405-F557B43187F6}">
      <dsp:nvSpPr>
        <dsp:cNvPr id="0" name=""/>
        <dsp:cNvSpPr/>
      </dsp:nvSpPr>
      <dsp:spPr>
        <a:xfrm>
          <a:off x="2398" y="0"/>
          <a:ext cx="1009965" cy="470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GB" sz="1000" kern="1200" dirty="0">
              <a:solidFill>
                <a:sysClr val="windowText" lastClr="000000">
                  <a:hueOff val="0"/>
                  <a:satOff val="0"/>
                  <a:lumOff val="0"/>
                  <a:alphaOff val="0"/>
                </a:sysClr>
              </a:solidFill>
              <a:latin typeface="Arial Narrow" panose="020B0606020202030204" pitchFamily="34" charset="0"/>
              <a:ea typeface="+mn-ea"/>
              <a:cs typeface="+mn-cs"/>
            </a:rPr>
            <a:t>Adhesion </a:t>
          </a:r>
        </a:p>
      </dsp:txBody>
      <dsp:txXfrm>
        <a:off x="2398" y="0"/>
        <a:ext cx="1009965" cy="470662"/>
      </dsp:txXfrm>
    </dsp:sp>
    <dsp:sp modelId="{C6951BDE-F7CB-4B05-A1D8-1652E42FEDC1}">
      <dsp:nvSpPr>
        <dsp:cNvPr id="0" name=""/>
        <dsp:cNvSpPr/>
      </dsp:nvSpPr>
      <dsp:spPr>
        <a:xfrm>
          <a:off x="448548" y="529494"/>
          <a:ext cx="117665" cy="117665"/>
        </a:xfrm>
        <a:prstGeom prst="ellipse">
          <a:avLst/>
        </a:prstGeom>
        <a:solidFill>
          <a:srgbClr val="C0504D">
            <a:shade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8F0BD5-B56D-42E9-981C-9073B78CA9A5}">
      <dsp:nvSpPr>
        <dsp:cNvPr id="0" name=""/>
        <dsp:cNvSpPr/>
      </dsp:nvSpPr>
      <dsp:spPr>
        <a:xfrm>
          <a:off x="1031318" y="705993"/>
          <a:ext cx="1582637" cy="470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GB" sz="1000" kern="1200" dirty="0">
              <a:solidFill>
                <a:sysClr val="windowText" lastClr="000000">
                  <a:hueOff val="0"/>
                  <a:satOff val="0"/>
                  <a:lumOff val="0"/>
                  <a:alphaOff val="0"/>
                </a:sysClr>
              </a:solidFill>
              <a:latin typeface="Arial Narrow" panose="020B0606020202030204" pitchFamily="34" charset="0"/>
              <a:ea typeface="+mn-ea"/>
              <a:cs typeface="+mn-cs"/>
            </a:rPr>
            <a:t>Mobilisations des </a:t>
          </a:r>
          <a:r>
            <a:rPr lang="en-GB" sz="1000" kern="1200" dirty="0" err="1">
              <a:solidFill>
                <a:sysClr val="windowText" lastClr="000000">
                  <a:hueOff val="0"/>
                  <a:satOff val="0"/>
                  <a:lumOff val="0"/>
                  <a:alphaOff val="0"/>
                </a:sysClr>
              </a:solidFill>
              <a:latin typeface="Arial Narrow" panose="020B0606020202030204" pitchFamily="34" charset="0"/>
              <a:ea typeface="+mn-ea"/>
              <a:cs typeface="+mn-cs"/>
            </a:rPr>
            <a:t>ressources</a:t>
          </a:r>
          <a:r>
            <a:rPr lang="en-GB" sz="1000" kern="1200" dirty="0">
              <a:solidFill>
                <a:sysClr val="windowText" lastClr="000000">
                  <a:hueOff val="0"/>
                  <a:satOff val="0"/>
                  <a:lumOff val="0"/>
                  <a:alphaOff val="0"/>
                </a:sysClr>
              </a:solidFill>
              <a:latin typeface="Arial Narrow" panose="020B0606020202030204" pitchFamily="34" charset="0"/>
              <a:ea typeface="+mn-ea"/>
              <a:cs typeface="+mn-cs"/>
            </a:rPr>
            <a:t>, </a:t>
          </a:r>
          <a:r>
            <a:rPr lang="en-GB" sz="1000" kern="1200" dirty="0" err="1">
              <a:solidFill>
                <a:sysClr val="windowText" lastClr="000000">
                  <a:hueOff val="0"/>
                  <a:satOff val="0"/>
                  <a:lumOff val="0"/>
                  <a:alphaOff val="0"/>
                </a:sysClr>
              </a:solidFill>
              <a:latin typeface="Arial Narrow" panose="020B0606020202030204" pitchFamily="34" charset="0"/>
              <a:ea typeface="+mn-ea"/>
              <a:cs typeface="+mn-cs"/>
            </a:rPr>
            <a:t>collecte</a:t>
          </a:r>
          <a:r>
            <a:rPr lang="en-GB" sz="1000" kern="1200" dirty="0">
              <a:solidFill>
                <a:sysClr val="windowText" lastClr="000000">
                  <a:hueOff val="0"/>
                  <a:satOff val="0"/>
                  <a:lumOff val="0"/>
                  <a:alphaOff val="0"/>
                </a:sysClr>
              </a:solidFill>
              <a:latin typeface="Arial Narrow" panose="020B0606020202030204" pitchFamily="34" charset="0"/>
              <a:ea typeface="+mn-ea"/>
              <a:cs typeface="+mn-cs"/>
            </a:rPr>
            <a:t> de </a:t>
          </a:r>
          <a:r>
            <a:rPr lang="en-GB" sz="1000" kern="1200" dirty="0" err="1">
              <a:solidFill>
                <a:sysClr val="windowText" lastClr="000000">
                  <a:hueOff val="0"/>
                  <a:satOff val="0"/>
                  <a:lumOff val="0"/>
                  <a:alphaOff val="0"/>
                </a:sysClr>
              </a:solidFill>
              <a:latin typeface="Arial Narrow" panose="020B0606020202030204" pitchFamily="34" charset="0"/>
              <a:ea typeface="+mn-ea"/>
              <a:cs typeface="+mn-cs"/>
            </a:rPr>
            <a:t>donnees</a:t>
          </a:r>
          <a:r>
            <a:rPr lang="en-GB" sz="1000" kern="1200" dirty="0">
              <a:solidFill>
                <a:sysClr val="windowText" lastClr="000000">
                  <a:hueOff val="0"/>
                  <a:satOff val="0"/>
                  <a:lumOff val="0"/>
                  <a:alphaOff val="0"/>
                </a:sysClr>
              </a:solidFill>
              <a:latin typeface="Arial Narrow" panose="020B0606020202030204" pitchFamily="34" charset="0"/>
              <a:ea typeface="+mn-ea"/>
              <a:cs typeface="+mn-cs"/>
            </a:rPr>
            <a:t> </a:t>
          </a:r>
          <a:r>
            <a:rPr lang="en-GB" sz="1000" kern="1200" dirty="0" err="1">
              <a:solidFill>
                <a:sysClr val="windowText" lastClr="000000">
                  <a:hueOff val="0"/>
                  <a:satOff val="0"/>
                  <a:lumOff val="0"/>
                  <a:alphaOff val="0"/>
                </a:sysClr>
              </a:solidFill>
              <a:latin typeface="Arial Narrow" panose="020B0606020202030204" pitchFamily="34" charset="0"/>
              <a:ea typeface="+mn-ea"/>
              <a:cs typeface="+mn-cs"/>
            </a:rPr>
            <a:t>fiables</a:t>
          </a:r>
          <a:endParaRPr lang="en-GB" sz="1000" kern="1200" dirty="0">
            <a:solidFill>
              <a:sysClr val="windowText" lastClr="000000">
                <a:hueOff val="0"/>
                <a:satOff val="0"/>
                <a:lumOff val="0"/>
                <a:alphaOff val="0"/>
              </a:sysClr>
            </a:solidFill>
            <a:latin typeface="Arial Narrow" panose="020B0606020202030204" pitchFamily="34" charset="0"/>
            <a:ea typeface="+mn-ea"/>
            <a:cs typeface="+mn-cs"/>
          </a:endParaRPr>
        </a:p>
      </dsp:txBody>
      <dsp:txXfrm>
        <a:off x="1031318" y="705993"/>
        <a:ext cx="1582637" cy="470662"/>
      </dsp:txXfrm>
    </dsp:sp>
    <dsp:sp modelId="{DEC27C06-5586-4301-B9D5-A887F6C8EDE2}">
      <dsp:nvSpPr>
        <dsp:cNvPr id="0" name=""/>
        <dsp:cNvSpPr/>
      </dsp:nvSpPr>
      <dsp:spPr>
        <a:xfrm>
          <a:off x="1763805" y="529494"/>
          <a:ext cx="117665" cy="117665"/>
        </a:xfrm>
        <a:prstGeom prst="ellipse">
          <a:avLst/>
        </a:prstGeom>
        <a:solidFill>
          <a:srgbClr val="C0504D">
            <a:shade val="50000"/>
            <a:hueOff val="-11853"/>
            <a:satOff val="-2403"/>
            <a:lumOff val="1321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0EC780-7DE6-489F-AA90-23C75F22497F}">
      <dsp:nvSpPr>
        <dsp:cNvPr id="0" name=""/>
        <dsp:cNvSpPr/>
      </dsp:nvSpPr>
      <dsp:spPr>
        <a:xfrm>
          <a:off x="2632911" y="0"/>
          <a:ext cx="1639267" cy="470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GB" sz="1000" kern="1200" dirty="0">
              <a:solidFill>
                <a:sysClr val="windowText" lastClr="000000">
                  <a:hueOff val="0"/>
                  <a:satOff val="0"/>
                  <a:lumOff val="0"/>
                  <a:alphaOff val="0"/>
                </a:sysClr>
              </a:solidFill>
              <a:latin typeface="Arial Narrow" panose="020B0606020202030204" pitchFamily="34" charset="0"/>
              <a:ea typeface="+mn-ea"/>
              <a:cs typeface="+mn-cs"/>
            </a:rPr>
            <a:t>Amelioration du </a:t>
          </a:r>
          <a:r>
            <a:rPr lang="en-GB" sz="1000" kern="1200" dirty="0" err="1">
              <a:solidFill>
                <a:sysClr val="windowText" lastClr="000000">
                  <a:hueOff val="0"/>
                  <a:satOff val="0"/>
                  <a:lumOff val="0"/>
                  <a:alphaOff val="0"/>
                </a:sysClr>
              </a:solidFill>
              <a:latin typeface="Arial Narrow" panose="020B0606020202030204" pitchFamily="34" charset="0"/>
              <a:ea typeface="+mn-ea"/>
              <a:cs typeface="+mn-cs"/>
            </a:rPr>
            <a:t>Climat</a:t>
          </a:r>
          <a:r>
            <a:rPr lang="en-GB" sz="1000" kern="1200" dirty="0">
              <a:solidFill>
                <a:sysClr val="windowText" lastClr="000000">
                  <a:hueOff val="0"/>
                  <a:satOff val="0"/>
                  <a:lumOff val="0"/>
                  <a:alphaOff val="0"/>
                </a:sysClr>
              </a:solidFill>
              <a:latin typeface="Arial Narrow" panose="020B0606020202030204" pitchFamily="34" charset="0"/>
              <a:ea typeface="+mn-ea"/>
              <a:cs typeface="+mn-cs"/>
            </a:rPr>
            <a:t> de </a:t>
          </a:r>
          <a:r>
            <a:rPr lang="en-GB" sz="1000" kern="1200" dirty="0" err="1">
              <a:solidFill>
                <a:sysClr val="windowText" lastClr="000000">
                  <a:hueOff val="0"/>
                  <a:satOff val="0"/>
                  <a:lumOff val="0"/>
                  <a:alphaOff val="0"/>
                </a:sysClr>
              </a:solidFill>
              <a:latin typeface="Arial Narrow" panose="020B0606020202030204" pitchFamily="34" charset="0"/>
              <a:ea typeface="+mn-ea"/>
              <a:cs typeface="+mn-cs"/>
            </a:rPr>
            <a:t>confiance</a:t>
          </a:r>
          <a:r>
            <a:rPr lang="en-GB" sz="1000" kern="1200" dirty="0">
              <a:solidFill>
                <a:sysClr val="windowText" lastClr="000000">
                  <a:hueOff val="0"/>
                  <a:satOff val="0"/>
                  <a:lumOff val="0"/>
                  <a:alphaOff val="0"/>
                </a:sysClr>
              </a:solidFill>
              <a:latin typeface="Arial Narrow" panose="020B0606020202030204" pitchFamily="34" charset="0"/>
              <a:ea typeface="+mn-ea"/>
              <a:cs typeface="+mn-cs"/>
            </a:rPr>
            <a:t>, </a:t>
          </a:r>
          <a:r>
            <a:rPr lang="en-GB" sz="1000" kern="1200" dirty="0" err="1">
              <a:solidFill>
                <a:sysClr val="windowText" lastClr="000000">
                  <a:hueOff val="0"/>
                  <a:satOff val="0"/>
                  <a:lumOff val="0"/>
                  <a:alphaOff val="0"/>
                </a:sysClr>
              </a:solidFill>
              <a:latin typeface="Arial Narrow" panose="020B0606020202030204" pitchFamily="34" charset="0"/>
              <a:ea typeface="+mn-ea"/>
              <a:cs typeface="+mn-cs"/>
            </a:rPr>
            <a:t>transparence</a:t>
          </a:r>
          <a:endParaRPr lang="en-GB" sz="1000" kern="1200" dirty="0">
            <a:solidFill>
              <a:sysClr val="windowText" lastClr="000000">
                <a:hueOff val="0"/>
                <a:satOff val="0"/>
                <a:lumOff val="0"/>
                <a:alphaOff val="0"/>
              </a:sysClr>
            </a:solidFill>
            <a:latin typeface="Arial Narrow" panose="020B0606020202030204" pitchFamily="34" charset="0"/>
            <a:ea typeface="+mn-ea"/>
            <a:cs typeface="+mn-cs"/>
          </a:endParaRPr>
        </a:p>
      </dsp:txBody>
      <dsp:txXfrm>
        <a:off x="2632911" y="0"/>
        <a:ext cx="1639267" cy="470662"/>
      </dsp:txXfrm>
    </dsp:sp>
    <dsp:sp modelId="{7F87C996-16DD-4F53-842E-23E3D1E6491B}">
      <dsp:nvSpPr>
        <dsp:cNvPr id="0" name=""/>
        <dsp:cNvSpPr/>
      </dsp:nvSpPr>
      <dsp:spPr>
        <a:xfrm>
          <a:off x="3393712" y="529494"/>
          <a:ext cx="117665" cy="117665"/>
        </a:xfrm>
        <a:prstGeom prst="ellipse">
          <a:avLst/>
        </a:prstGeom>
        <a:solidFill>
          <a:srgbClr val="C0504D">
            <a:shade val="50000"/>
            <a:hueOff val="-23705"/>
            <a:satOff val="-4805"/>
            <a:lumOff val="26429"/>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20E2B8-A10B-47F6-9EDF-F65B2205486D}">
      <dsp:nvSpPr>
        <dsp:cNvPr id="0" name=""/>
        <dsp:cNvSpPr/>
      </dsp:nvSpPr>
      <dsp:spPr>
        <a:xfrm>
          <a:off x="4291134" y="705993"/>
          <a:ext cx="2134786" cy="470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GB" sz="1000" kern="1200" dirty="0">
              <a:solidFill>
                <a:sysClr val="windowText" lastClr="000000">
                  <a:hueOff val="0"/>
                  <a:satOff val="0"/>
                  <a:lumOff val="0"/>
                  <a:alphaOff val="0"/>
                </a:sysClr>
              </a:solidFill>
              <a:latin typeface="Arial Narrow" panose="020B0606020202030204" pitchFamily="34" charset="0"/>
              <a:ea typeface="+mn-ea"/>
              <a:cs typeface="+mn-cs"/>
            </a:rPr>
            <a:t>Development de capacities, mise a </a:t>
          </a:r>
          <a:r>
            <a:rPr lang="en-GB" sz="1000" kern="1200" dirty="0" err="1">
              <a:solidFill>
                <a:sysClr val="windowText" lastClr="000000">
                  <a:hueOff val="0"/>
                  <a:satOff val="0"/>
                  <a:lumOff val="0"/>
                  <a:alphaOff val="0"/>
                </a:sysClr>
              </a:solidFill>
              <a:latin typeface="Arial Narrow" panose="020B0606020202030204" pitchFamily="34" charset="0"/>
              <a:ea typeface="+mn-ea"/>
              <a:cs typeface="+mn-cs"/>
            </a:rPr>
            <a:t>niveau</a:t>
          </a:r>
          <a:r>
            <a:rPr lang="en-GB" sz="1000" kern="1200" dirty="0">
              <a:solidFill>
                <a:sysClr val="windowText" lastClr="000000">
                  <a:hueOff val="0"/>
                  <a:satOff val="0"/>
                  <a:lumOff val="0"/>
                  <a:alphaOff val="0"/>
                </a:sysClr>
              </a:solidFill>
              <a:latin typeface="Arial Narrow" panose="020B0606020202030204" pitchFamily="34" charset="0"/>
              <a:ea typeface="+mn-ea"/>
              <a:cs typeface="+mn-cs"/>
            </a:rPr>
            <a:t>, mise a l ’echelle, mise </a:t>
          </a:r>
          <a:r>
            <a:rPr lang="en-GB" sz="1000" kern="1200" dirty="0" err="1">
              <a:solidFill>
                <a:sysClr val="windowText" lastClr="000000">
                  <a:hueOff val="0"/>
                  <a:satOff val="0"/>
                  <a:lumOff val="0"/>
                  <a:alphaOff val="0"/>
                </a:sysClr>
              </a:solidFill>
              <a:latin typeface="Arial Narrow" panose="020B0606020202030204" pitchFamily="34" charset="0"/>
              <a:ea typeface="+mn-ea"/>
              <a:cs typeface="+mn-cs"/>
            </a:rPr>
            <a:t>en</a:t>
          </a:r>
          <a:r>
            <a:rPr lang="en-GB" sz="1000" kern="1200" dirty="0">
              <a:solidFill>
                <a:sysClr val="windowText" lastClr="000000">
                  <a:hueOff val="0"/>
                  <a:satOff val="0"/>
                  <a:lumOff val="0"/>
                  <a:alphaOff val="0"/>
                </a:sysClr>
              </a:solidFill>
              <a:latin typeface="Arial Narrow" panose="020B0606020202030204" pitchFamily="34" charset="0"/>
              <a:ea typeface="+mn-ea"/>
              <a:cs typeface="+mn-cs"/>
            </a:rPr>
            <a:t> route</a:t>
          </a:r>
        </a:p>
      </dsp:txBody>
      <dsp:txXfrm>
        <a:off x="4291134" y="705993"/>
        <a:ext cx="2134786" cy="470662"/>
      </dsp:txXfrm>
    </dsp:sp>
    <dsp:sp modelId="{D39897D4-F89D-4D4A-84E8-216B15BEA7AC}">
      <dsp:nvSpPr>
        <dsp:cNvPr id="0" name=""/>
        <dsp:cNvSpPr/>
      </dsp:nvSpPr>
      <dsp:spPr>
        <a:xfrm>
          <a:off x="5299694" y="529494"/>
          <a:ext cx="117665" cy="117665"/>
        </a:xfrm>
        <a:prstGeom prst="ellipse">
          <a:avLst/>
        </a:prstGeom>
        <a:solidFill>
          <a:srgbClr val="C0504D">
            <a:shade val="50000"/>
            <a:hueOff val="-35558"/>
            <a:satOff val="-7208"/>
            <a:lumOff val="39644"/>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052413-D941-4278-9DF1-39550F2A6403}">
      <dsp:nvSpPr>
        <dsp:cNvPr id="0" name=""/>
        <dsp:cNvSpPr/>
      </dsp:nvSpPr>
      <dsp:spPr>
        <a:xfrm>
          <a:off x="6444875" y="0"/>
          <a:ext cx="1467714" cy="470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GB" sz="1000" kern="1200" dirty="0" err="1">
              <a:solidFill>
                <a:sysClr val="windowText" lastClr="000000">
                  <a:hueOff val="0"/>
                  <a:satOff val="0"/>
                  <a:lumOff val="0"/>
                  <a:alphaOff val="0"/>
                </a:sysClr>
              </a:solidFill>
              <a:latin typeface="Arial Narrow" panose="020B0606020202030204" pitchFamily="34" charset="0"/>
              <a:ea typeface="+mn-ea"/>
              <a:cs typeface="+mn-cs"/>
            </a:rPr>
            <a:t>Plateformes</a:t>
          </a:r>
          <a:r>
            <a:rPr lang="en-GB" sz="1000" kern="1200" dirty="0">
              <a:solidFill>
                <a:sysClr val="windowText" lastClr="000000">
                  <a:hueOff val="0"/>
                  <a:satOff val="0"/>
                  <a:lumOff val="0"/>
                  <a:alphaOff val="0"/>
                </a:sysClr>
              </a:solidFill>
              <a:latin typeface="Arial Narrow" panose="020B0606020202030204" pitchFamily="34" charset="0"/>
              <a:ea typeface="+mn-ea"/>
              <a:cs typeface="+mn-cs"/>
            </a:rPr>
            <a:t> </a:t>
          </a:r>
          <a:r>
            <a:rPr lang="en-GB" sz="1000" kern="1200" dirty="0" err="1">
              <a:solidFill>
                <a:sysClr val="windowText" lastClr="000000">
                  <a:hueOff val="0"/>
                  <a:satOff val="0"/>
                  <a:lumOff val="0"/>
                  <a:alphaOff val="0"/>
                </a:sysClr>
              </a:solidFill>
              <a:latin typeface="Arial Narrow" panose="020B0606020202030204" pitchFamily="34" charset="0"/>
              <a:ea typeface="+mn-ea"/>
              <a:cs typeface="+mn-cs"/>
            </a:rPr>
            <a:t>d’infrastructures</a:t>
          </a:r>
          <a:r>
            <a:rPr lang="en-GB" sz="1000" kern="1200" dirty="0">
              <a:solidFill>
                <a:sysClr val="windowText" lastClr="000000">
                  <a:hueOff val="0"/>
                  <a:satOff val="0"/>
                  <a:lumOff val="0"/>
                  <a:alphaOff val="0"/>
                </a:sysClr>
              </a:solidFill>
              <a:latin typeface="Arial Narrow" panose="020B0606020202030204" pitchFamily="34" charset="0"/>
              <a:ea typeface="+mn-ea"/>
              <a:cs typeface="+mn-cs"/>
            </a:rPr>
            <a:t> </a:t>
          </a:r>
          <a:r>
            <a:rPr lang="en-GB" sz="1000" kern="1200" dirty="0" err="1">
              <a:solidFill>
                <a:sysClr val="windowText" lastClr="000000">
                  <a:hueOff val="0"/>
                  <a:satOff val="0"/>
                  <a:lumOff val="0"/>
                  <a:alphaOff val="0"/>
                </a:sysClr>
              </a:solidFill>
              <a:latin typeface="Arial Narrow" panose="020B0606020202030204" pitchFamily="34" charset="0"/>
              <a:ea typeface="+mn-ea"/>
              <a:cs typeface="+mn-cs"/>
            </a:rPr>
            <a:t>integrees</a:t>
          </a:r>
          <a:endParaRPr lang="en-GB" sz="1000" kern="1200" dirty="0">
            <a:solidFill>
              <a:sysClr val="windowText" lastClr="000000">
                <a:hueOff val="0"/>
                <a:satOff val="0"/>
                <a:lumOff val="0"/>
                <a:alphaOff val="0"/>
              </a:sysClr>
            </a:solidFill>
            <a:latin typeface="Arial Narrow" panose="020B0606020202030204" pitchFamily="34" charset="0"/>
            <a:ea typeface="+mn-ea"/>
            <a:cs typeface="+mn-cs"/>
          </a:endParaRPr>
        </a:p>
      </dsp:txBody>
      <dsp:txXfrm>
        <a:off x="6444875" y="0"/>
        <a:ext cx="1467714" cy="470662"/>
      </dsp:txXfrm>
    </dsp:sp>
    <dsp:sp modelId="{AEBF5FD8-8E00-4D72-8811-06A0B36A84B7}">
      <dsp:nvSpPr>
        <dsp:cNvPr id="0" name=""/>
        <dsp:cNvSpPr/>
      </dsp:nvSpPr>
      <dsp:spPr>
        <a:xfrm>
          <a:off x="7119899" y="529494"/>
          <a:ext cx="117665" cy="117665"/>
        </a:xfrm>
        <a:prstGeom prst="ellipse">
          <a:avLst/>
        </a:prstGeom>
        <a:solidFill>
          <a:srgbClr val="C0504D">
            <a:shade val="50000"/>
            <a:hueOff val="-35558"/>
            <a:satOff val="-7208"/>
            <a:lumOff val="39644"/>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5A04EA-9CE0-4568-8B0E-46E326A27E79}">
      <dsp:nvSpPr>
        <dsp:cNvPr id="0" name=""/>
        <dsp:cNvSpPr/>
      </dsp:nvSpPr>
      <dsp:spPr>
        <a:xfrm>
          <a:off x="7931544" y="705993"/>
          <a:ext cx="1469890" cy="470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GB" sz="1000" kern="1200" dirty="0" err="1">
              <a:solidFill>
                <a:sysClr val="windowText" lastClr="000000">
                  <a:hueOff val="0"/>
                  <a:satOff val="0"/>
                  <a:lumOff val="0"/>
                  <a:alphaOff val="0"/>
                </a:sysClr>
              </a:solidFill>
              <a:latin typeface="Arial Narrow" panose="020B0606020202030204" pitchFamily="34" charset="0"/>
              <a:ea typeface="+mn-ea"/>
              <a:cs typeface="+mn-cs"/>
            </a:rPr>
            <a:t>Produire</a:t>
          </a:r>
          <a:r>
            <a:rPr lang="en-GB" sz="1000" kern="1200" dirty="0">
              <a:solidFill>
                <a:sysClr val="windowText" lastClr="000000">
                  <a:hueOff val="0"/>
                  <a:satOff val="0"/>
                  <a:lumOff val="0"/>
                  <a:alphaOff val="0"/>
                </a:sysClr>
              </a:solidFill>
              <a:latin typeface="Arial Narrow" panose="020B0606020202030204" pitchFamily="34" charset="0"/>
              <a:ea typeface="+mn-ea"/>
              <a:cs typeface="+mn-cs"/>
            </a:rPr>
            <a:t>, </a:t>
          </a:r>
          <a:r>
            <a:rPr lang="en-GB" sz="1000" kern="1200" dirty="0" err="1">
              <a:solidFill>
                <a:sysClr val="windowText" lastClr="000000">
                  <a:hueOff val="0"/>
                  <a:satOff val="0"/>
                  <a:lumOff val="0"/>
                  <a:alphaOff val="0"/>
                </a:sysClr>
              </a:solidFill>
              <a:latin typeface="Arial Narrow" panose="020B0606020202030204" pitchFamily="34" charset="0"/>
              <a:ea typeface="+mn-ea"/>
              <a:cs typeface="+mn-cs"/>
            </a:rPr>
            <a:t>distribuer</a:t>
          </a:r>
          <a:endParaRPr lang="en-GB" sz="1000" kern="1200" dirty="0">
            <a:solidFill>
              <a:sysClr val="windowText" lastClr="000000">
                <a:hueOff val="0"/>
                <a:satOff val="0"/>
                <a:lumOff val="0"/>
                <a:alphaOff val="0"/>
              </a:sysClr>
            </a:solidFill>
            <a:latin typeface="Arial Narrow" panose="020B0606020202030204" pitchFamily="34" charset="0"/>
            <a:ea typeface="+mn-ea"/>
            <a:cs typeface="+mn-cs"/>
          </a:endParaRPr>
        </a:p>
      </dsp:txBody>
      <dsp:txXfrm>
        <a:off x="7931544" y="705993"/>
        <a:ext cx="1469890" cy="470662"/>
      </dsp:txXfrm>
    </dsp:sp>
    <dsp:sp modelId="{9BD2FC0F-F4FD-475B-9971-0435E08C0FA6}">
      <dsp:nvSpPr>
        <dsp:cNvPr id="0" name=""/>
        <dsp:cNvSpPr/>
      </dsp:nvSpPr>
      <dsp:spPr>
        <a:xfrm>
          <a:off x="8607657" y="529494"/>
          <a:ext cx="117665" cy="117665"/>
        </a:xfrm>
        <a:prstGeom prst="ellipse">
          <a:avLst/>
        </a:prstGeom>
        <a:solidFill>
          <a:srgbClr val="C0504D">
            <a:shade val="50000"/>
            <a:hueOff val="-23705"/>
            <a:satOff val="-4805"/>
            <a:lumOff val="26429"/>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68C878-BF19-4AAA-8902-C9B61A459B8F}">
      <dsp:nvSpPr>
        <dsp:cNvPr id="0" name=""/>
        <dsp:cNvSpPr/>
      </dsp:nvSpPr>
      <dsp:spPr>
        <a:xfrm>
          <a:off x="9440072" y="0"/>
          <a:ext cx="1176419" cy="470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fr-FR" sz="1000" kern="1200" dirty="0" err="1">
              <a:solidFill>
                <a:sysClr val="windowText" lastClr="000000">
                  <a:hueOff val="0"/>
                  <a:satOff val="0"/>
                  <a:lumOff val="0"/>
                  <a:alphaOff val="0"/>
                </a:sysClr>
              </a:solidFill>
              <a:latin typeface="Arial Narrow" panose="020B0606020202030204" pitchFamily="34" charset="0"/>
              <a:ea typeface="+mn-ea"/>
              <a:cs typeface="+mn-cs"/>
            </a:rPr>
            <a:t>Ecosyst</a:t>
          </a:r>
          <a:r>
            <a:rPr lang="fr-FR" sz="1000" kern="1200" dirty="0" err="1">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è</a:t>
          </a:r>
          <a:r>
            <a:rPr lang="fr-FR" sz="1000" kern="1200" dirty="0" err="1">
              <a:solidFill>
                <a:sysClr val="windowText" lastClr="000000">
                  <a:hueOff val="0"/>
                  <a:satOff val="0"/>
                  <a:lumOff val="0"/>
                  <a:alphaOff val="0"/>
                </a:sysClr>
              </a:solidFill>
              <a:latin typeface="Arial Narrow" panose="020B0606020202030204" pitchFamily="34" charset="0"/>
              <a:ea typeface="+mn-ea"/>
              <a:cs typeface="+mn-cs"/>
            </a:rPr>
            <a:t>me</a:t>
          </a:r>
          <a:r>
            <a:rPr lang="fr-FR" sz="1000" kern="1200" dirty="0">
              <a:solidFill>
                <a:sysClr val="windowText" lastClr="000000">
                  <a:hueOff val="0"/>
                  <a:satOff val="0"/>
                  <a:lumOff val="0"/>
                  <a:alphaOff val="0"/>
                </a:sysClr>
              </a:solidFill>
              <a:latin typeface="Arial Narrow" panose="020B0606020202030204" pitchFamily="34" charset="0"/>
              <a:ea typeface="+mn-ea"/>
              <a:cs typeface="+mn-cs"/>
            </a:rPr>
            <a:t>  entrepreneurial innovant et performant, </a:t>
          </a:r>
        </a:p>
        <a:p>
          <a:pPr marL="0" lvl="0" indent="0" algn="ctr" defTabSz="444500">
            <a:lnSpc>
              <a:spcPct val="90000"/>
            </a:lnSpc>
            <a:spcBef>
              <a:spcPct val="0"/>
            </a:spcBef>
            <a:spcAft>
              <a:spcPct val="35000"/>
            </a:spcAft>
            <a:buNone/>
          </a:pPr>
          <a:endParaRPr lang="en-GB" sz="1000" kern="1200" dirty="0">
            <a:solidFill>
              <a:sysClr val="windowText" lastClr="000000">
                <a:hueOff val="0"/>
                <a:satOff val="0"/>
                <a:lumOff val="0"/>
                <a:alphaOff val="0"/>
              </a:sysClr>
            </a:solidFill>
            <a:latin typeface="Arial Narrow" panose="020B0606020202030204" pitchFamily="34" charset="0"/>
            <a:ea typeface="+mn-ea"/>
            <a:cs typeface="+mn-cs"/>
          </a:endParaRPr>
        </a:p>
      </dsp:txBody>
      <dsp:txXfrm>
        <a:off x="9440072" y="0"/>
        <a:ext cx="1176419" cy="470662"/>
      </dsp:txXfrm>
    </dsp:sp>
    <dsp:sp modelId="{63E9013A-7A25-4509-8570-0482FCDF8230}">
      <dsp:nvSpPr>
        <dsp:cNvPr id="0" name=""/>
        <dsp:cNvSpPr/>
      </dsp:nvSpPr>
      <dsp:spPr>
        <a:xfrm>
          <a:off x="9949767" y="529494"/>
          <a:ext cx="117665" cy="117665"/>
        </a:xfrm>
        <a:prstGeom prst="ellipse">
          <a:avLst/>
        </a:prstGeom>
        <a:solidFill>
          <a:srgbClr val="C0504D">
            <a:shade val="50000"/>
            <a:hueOff val="-11853"/>
            <a:satOff val="-2403"/>
            <a:lumOff val="1321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A5C24-9C03-4D0E-B37A-0CB5036C297C}">
      <dsp:nvSpPr>
        <dsp:cNvPr id="0" name=""/>
        <dsp:cNvSpPr/>
      </dsp:nvSpPr>
      <dsp:spPr>
        <a:xfrm>
          <a:off x="20483" y="0"/>
          <a:ext cx="9084152" cy="5677594"/>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CC7DD2-F526-41A0-ABEA-DD880DB5922F}">
      <dsp:nvSpPr>
        <dsp:cNvPr id="0" name=""/>
        <dsp:cNvSpPr/>
      </dsp:nvSpPr>
      <dsp:spPr>
        <a:xfrm>
          <a:off x="915271" y="4221859"/>
          <a:ext cx="208935" cy="2089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134A46-EC28-428E-8091-B9AB6FC3C3AF}">
      <dsp:nvSpPr>
        <dsp:cNvPr id="0" name=""/>
        <dsp:cNvSpPr/>
      </dsp:nvSpPr>
      <dsp:spPr>
        <a:xfrm>
          <a:off x="1019739" y="4326327"/>
          <a:ext cx="1553389" cy="1351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11" tIns="0" rIns="0" bIns="0" numCol="1" spcCol="1270" anchor="t" anchorCtr="0">
          <a:noAutofit/>
        </a:bodyPr>
        <a:lstStyle/>
        <a:p>
          <a:pPr marL="0" lvl="0" indent="0" algn="l" defTabSz="488950">
            <a:lnSpc>
              <a:spcPct val="90000"/>
            </a:lnSpc>
            <a:spcBef>
              <a:spcPct val="0"/>
            </a:spcBef>
            <a:spcAft>
              <a:spcPct val="35000"/>
            </a:spcAft>
            <a:buNone/>
          </a:pPr>
          <a:r>
            <a:rPr lang="en-US" sz="1100" b="1" kern="1200">
              <a:solidFill>
                <a:schemeClr val="accent2"/>
              </a:solidFill>
              <a:latin typeface="Times New Roman" panose="02020603050405020304" pitchFamily="18" charset="0"/>
              <a:cs typeface="Times New Roman" panose="02020603050405020304" pitchFamily="18" charset="0"/>
            </a:rPr>
            <a:t>2022</a:t>
          </a:r>
        </a:p>
        <a:p>
          <a:pPr marL="0" lvl="0" indent="0" algn="l" defTabSz="488950">
            <a:lnSpc>
              <a:spcPct val="90000"/>
            </a:lnSpc>
            <a:spcBef>
              <a:spcPct val="0"/>
            </a:spcBef>
            <a:spcAft>
              <a:spcPct val="35000"/>
            </a:spcAft>
            <a:buNone/>
          </a:pPr>
          <a:r>
            <a:rPr lang="en-US" sz="1100" b="1" kern="1200">
              <a:solidFill>
                <a:schemeClr val="accent2"/>
              </a:solidFill>
              <a:latin typeface="Times New Roman" panose="02020603050405020304" pitchFamily="18" charset="0"/>
              <a:cs typeface="Times New Roman" panose="02020603050405020304" pitchFamily="18" charset="0"/>
            </a:rPr>
            <a:t>Conditions initiales </a:t>
          </a:r>
          <a:r>
            <a:rPr lang="en-US" sz="1100" kern="1200">
              <a:solidFill>
                <a:schemeClr val="accent2"/>
              </a:solidFill>
              <a:latin typeface="Times New Roman" panose="02020603050405020304" pitchFamily="18" charset="0"/>
              <a:cs typeface="Times New Roman" panose="02020603050405020304" pitchFamily="18" charset="0"/>
            </a:rPr>
            <a:t>: Pays exportant des produits de base  </a:t>
          </a:r>
        </a:p>
      </dsp:txBody>
      <dsp:txXfrm>
        <a:off x="1019739" y="4326327"/>
        <a:ext cx="1553389" cy="1351267"/>
      </dsp:txXfrm>
    </dsp:sp>
    <dsp:sp modelId="{0446B0C5-3A15-4F21-9424-479F9B93AEE2}">
      <dsp:nvSpPr>
        <dsp:cNvPr id="0" name=""/>
        <dsp:cNvSpPr/>
      </dsp:nvSpPr>
      <dsp:spPr>
        <a:xfrm>
          <a:off x="2391446" y="2901251"/>
          <a:ext cx="363366" cy="36336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C3EFA9-DD75-4C54-9181-777CA3407548}">
      <dsp:nvSpPr>
        <dsp:cNvPr id="0" name=""/>
        <dsp:cNvSpPr/>
      </dsp:nvSpPr>
      <dsp:spPr>
        <a:xfrm>
          <a:off x="2573129" y="3082934"/>
          <a:ext cx="1907671" cy="2594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540" tIns="0" rIns="0" bIns="0" numCol="1" spcCol="1270" anchor="t" anchorCtr="0">
          <a:noAutofit/>
        </a:bodyPr>
        <a:lstStyle/>
        <a:p>
          <a:pPr marL="0" lvl="0" indent="0" algn="l" defTabSz="533400">
            <a:lnSpc>
              <a:spcPct val="90000"/>
            </a:lnSpc>
            <a:spcBef>
              <a:spcPct val="0"/>
            </a:spcBef>
            <a:spcAft>
              <a:spcPct val="35000"/>
            </a:spcAft>
            <a:buNone/>
          </a:pPr>
          <a:r>
            <a:rPr lang="en-US" sz="1200" b="1" kern="1200">
              <a:solidFill>
                <a:srgbClr val="7030A0"/>
              </a:solidFill>
              <a:latin typeface="Times New Roman" panose="02020603050405020304" pitchFamily="18" charset="0"/>
              <a:cs typeface="Times New Roman" panose="02020603050405020304" pitchFamily="18" charset="0"/>
            </a:rPr>
            <a:t>2030</a:t>
          </a:r>
        </a:p>
        <a:p>
          <a:pPr marL="0" lvl="0" indent="0" algn="l" defTabSz="533400">
            <a:lnSpc>
              <a:spcPct val="90000"/>
            </a:lnSpc>
            <a:spcBef>
              <a:spcPct val="0"/>
            </a:spcBef>
            <a:spcAft>
              <a:spcPct val="35000"/>
            </a:spcAft>
            <a:buNone/>
          </a:pPr>
          <a:r>
            <a:rPr lang="en-US" sz="1200" b="0" kern="1200">
              <a:solidFill>
                <a:srgbClr val="7030A0"/>
              </a:solidFill>
              <a:latin typeface="Times New Roman" panose="02020603050405020304" pitchFamily="18" charset="0"/>
              <a:cs typeface="Times New Roman" panose="02020603050405020304" pitchFamily="18" charset="0"/>
            </a:rPr>
            <a:t>Pays exportant des produits manufacturés simples </a:t>
          </a:r>
        </a:p>
      </dsp:txBody>
      <dsp:txXfrm>
        <a:off x="2573129" y="3082934"/>
        <a:ext cx="1907671" cy="2594660"/>
      </dsp:txXfrm>
    </dsp:sp>
    <dsp:sp modelId="{33EB080E-966A-4B67-95D5-D50023FB9319}">
      <dsp:nvSpPr>
        <dsp:cNvPr id="0" name=""/>
        <dsp:cNvSpPr/>
      </dsp:nvSpPr>
      <dsp:spPr>
        <a:xfrm>
          <a:off x="4276408" y="1928111"/>
          <a:ext cx="481460" cy="48146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72A79A-CFB6-486C-B271-3C2FC4822D7F}">
      <dsp:nvSpPr>
        <dsp:cNvPr id="0" name=""/>
        <dsp:cNvSpPr/>
      </dsp:nvSpPr>
      <dsp:spPr>
        <a:xfrm>
          <a:off x="4517138" y="2168841"/>
          <a:ext cx="1907671" cy="350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116" tIns="0" rIns="0" bIns="0" numCol="1" spcCol="1270" anchor="t" anchorCtr="0">
          <a:noAutofit/>
        </a:bodyPr>
        <a:lstStyle/>
        <a:p>
          <a:pPr marL="0" lvl="0" indent="0" algn="l" defTabSz="622300">
            <a:lnSpc>
              <a:spcPct val="90000"/>
            </a:lnSpc>
            <a:spcBef>
              <a:spcPct val="0"/>
            </a:spcBef>
            <a:spcAft>
              <a:spcPct val="35000"/>
            </a:spcAft>
            <a:buNone/>
          </a:pPr>
          <a:r>
            <a:rPr lang="en-US" sz="1400" b="1" kern="1200">
              <a:solidFill>
                <a:srgbClr val="C00000"/>
              </a:solidFill>
              <a:latin typeface="Times New Roman" panose="02020603050405020304" pitchFamily="18" charset="0"/>
              <a:cs typeface="Times New Roman" panose="02020603050405020304" pitchFamily="18" charset="0"/>
            </a:rPr>
            <a:t>2045</a:t>
          </a:r>
        </a:p>
        <a:p>
          <a:pPr marL="0" lvl="0" indent="0" algn="l" defTabSz="622300">
            <a:lnSpc>
              <a:spcPct val="90000"/>
            </a:lnSpc>
            <a:spcBef>
              <a:spcPct val="0"/>
            </a:spcBef>
            <a:spcAft>
              <a:spcPct val="35000"/>
            </a:spcAft>
            <a:buNone/>
          </a:pPr>
          <a:r>
            <a:rPr lang="en-US" sz="1400" kern="1200">
              <a:solidFill>
                <a:srgbClr val="C00000"/>
              </a:solidFill>
              <a:latin typeface="Times New Roman" panose="02020603050405020304" pitchFamily="18" charset="0"/>
              <a:cs typeface="Times New Roman" panose="02020603050405020304" pitchFamily="18" charset="0"/>
            </a:rPr>
            <a:t>Pays exportant des produits manufacturés et services de pointe </a:t>
          </a:r>
        </a:p>
      </dsp:txBody>
      <dsp:txXfrm>
        <a:off x="4517138" y="2168841"/>
        <a:ext cx="1907671" cy="3508753"/>
      </dsp:txXfrm>
    </dsp:sp>
    <dsp:sp modelId="{7553305A-FE4E-4105-BA8E-716A16C6D382}">
      <dsp:nvSpPr>
        <dsp:cNvPr id="0" name=""/>
        <dsp:cNvSpPr/>
      </dsp:nvSpPr>
      <dsp:spPr>
        <a:xfrm>
          <a:off x="6329426" y="1284271"/>
          <a:ext cx="644974" cy="64497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F0C02-4795-445D-95AA-818F6B0832A5}">
      <dsp:nvSpPr>
        <dsp:cNvPr id="0" name=""/>
        <dsp:cNvSpPr/>
      </dsp:nvSpPr>
      <dsp:spPr>
        <a:xfrm>
          <a:off x="6651913" y="1606759"/>
          <a:ext cx="1907671" cy="4070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759" tIns="0" rIns="0" bIns="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accent6"/>
              </a:solidFill>
              <a:latin typeface="Times New Roman" panose="02020603050405020304" pitchFamily="18" charset="0"/>
              <a:cs typeface="Times New Roman" panose="02020603050405020304" pitchFamily="18" charset="0"/>
            </a:rPr>
            <a:t>2063</a:t>
          </a:r>
        </a:p>
        <a:p>
          <a:pPr marL="0" lvl="0" indent="0" algn="l" defTabSz="711200">
            <a:lnSpc>
              <a:spcPct val="90000"/>
            </a:lnSpc>
            <a:spcBef>
              <a:spcPct val="0"/>
            </a:spcBef>
            <a:spcAft>
              <a:spcPct val="35000"/>
            </a:spcAft>
            <a:buNone/>
          </a:pPr>
          <a:r>
            <a:rPr lang="en-US" sz="1600" kern="1200">
              <a:solidFill>
                <a:schemeClr val="accent6"/>
              </a:solidFill>
              <a:latin typeface="Times New Roman" panose="02020603050405020304" pitchFamily="18" charset="0"/>
              <a:cs typeface="Times New Roman" panose="02020603050405020304" pitchFamily="18" charset="0"/>
            </a:rPr>
            <a:t>Pays exportant des biens et services innovants </a:t>
          </a:r>
        </a:p>
      </dsp:txBody>
      <dsp:txXfrm>
        <a:off x="6651913" y="1606759"/>
        <a:ext cx="1907671" cy="40708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2BA26-F7A5-45F6-BE59-AACE8D71C3E3}">
      <dsp:nvSpPr>
        <dsp:cNvPr id="0" name=""/>
        <dsp:cNvSpPr/>
      </dsp:nvSpPr>
      <dsp:spPr>
        <a:xfrm>
          <a:off x="713156" y="0"/>
          <a:ext cx="4041219" cy="125630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5CCD25-2D13-4EF5-835A-BD9C73368255}">
      <dsp:nvSpPr>
        <dsp:cNvPr id="0" name=""/>
        <dsp:cNvSpPr/>
      </dsp:nvSpPr>
      <dsp:spPr>
        <a:xfrm>
          <a:off x="5107" y="376890"/>
          <a:ext cx="1530314" cy="50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Capital </a:t>
          </a:r>
          <a:r>
            <a:rPr lang="en-US" sz="1500" kern="1200" dirty="0" err="1"/>
            <a:t>Confiance</a:t>
          </a:r>
          <a:endParaRPr lang="en-US" sz="1500" kern="1200" dirty="0"/>
        </a:p>
      </dsp:txBody>
      <dsp:txXfrm>
        <a:off x="29638" y="401421"/>
        <a:ext cx="1481252" cy="453458"/>
      </dsp:txXfrm>
    </dsp:sp>
    <dsp:sp modelId="{29101F2B-EE96-4FAA-81C4-0ED2E4A32101}">
      <dsp:nvSpPr>
        <dsp:cNvPr id="0" name=""/>
        <dsp:cNvSpPr/>
      </dsp:nvSpPr>
      <dsp:spPr>
        <a:xfrm>
          <a:off x="1612030" y="376890"/>
          <a:ext cx="1530314" cy="50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Plannification</a:t>
          </a:r>
          <a:endParaRPr lang="en-US" sz="1500" kern="1200" dirty="0"/>
        </a:p>
      </dsp:txBody>
      <dsp:txXfrm>
        <a:off x="1636561" y="401421"/>
        <a:ext cx="1481252" cy="453458"/>
      </dsp:txXfrm>
    </dsp:sp>
    <dsp:sp modelId="{DC6166AD-8F84-42BA-8C6D-2A99FC4C1A02}">
      <dsp:nvSpPr>
        <dsp:cNvPr id="0" name=""/>
        <dsp:cNvSpPr/>
      </dsp:nvSpPr>
      <dsp:spPr>
        <a:xfrm>
          <a:off x="3218953" y="376890"/>
          <a:ext cx="1530314" cy="50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Creation</a:t>
          </a:r>
        </a:p>
      </dsp:txBody>
      <dsp:txXfrm>
        <a:off x="3243484" y="401421"/>
        <a:ext cx="1481252" cy="4534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2BA26-F7A5-45F6-BE59-AACE8D71C3E3}">
      <dsp:nvSpPr>
        <dsp:cNvPr id="0" name=""/>
        <dsp:cNvSpPr/>
      </dsp:nvSpPr>
      <dsp:spPr>
        <a:xfrm>
          <a:off x="0" y="0"/>
          <a:ext cx="3525691" cy="125630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101F2B-EE96-4FAA-81C4-0ED2E4A32101}">
      <dsp:nvSpPr>
        <dsp:cNvPr id="0" name=""/>
        <dsp:cNvSpPr/>
      </dsp:nvSpPr>
      <dsp:spPr>
        <a:xfrm>
          <a:off x="763548" y="376890"/>
          <a:ext cx="1244361" cy="50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Gestion </a:t>
          </a:r>
        </a:p>
      </dsp:txBody>
      <dsp:txXfrm>
        <a:off x="788079" y="401421"/>
        <a:ext cx="1195299" cy="453458"/>
      </dsp:txXfrm>
    </dsp:sp>
    <dsp:sp modelId="{DC6166AD-8F84-42BA-8C6D-2A99FC4C1A02}">
      <dsp:nvSpPr>
        <dsp:cNvPr id="0" name=""/>
        <dsp:cNvSpPr/>
      </dsp:nvSpPr>
      <dsp:spPr>
        <a:xfrm>
          <a:off x="2139961" y="376890"/>
          <a:ext cx="1244361" cy="50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Soutien</a:t>
          </a:r>
          <a:endParaRPr lang="en-US" sz="2100" kern="1200" dirty="0"/>
        </a:p>
      </dsp:txBody>
      <dsp:txXfrm>
        <a:off x="2164492" y="401421"/>
        <a:ext cx="1195299" cy="4534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2BA26-F7A5-45F6-BE59-AACE8D71C3E3}">
      <dsp:nvSpPr>
        <dsp:cNvPr id="0" name=""/>
        <dsp:cNvSpPr/>
      </dsp:nvSpPr>
      <dsp:spPr>
        <a:xfrm>
          <a:off x="528076" y="0"/>
          <a:ext cx="2883399" cy="18859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166AD-8F84-42BA-8C6D-2A99FC4C1A02}">
      <dsp:nvSpPr>
        <dsp:cNvPr id="0" name=""/>
        <dsp:cNvSpPr/>
      </dsp:nvSpPr>
      <dsp:spPr>
        <a:xfrm>
          <a:off x="1673888" y="566169"/>
          <a:ext cx="1023442" cy="7543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err="1">
              <a:solidFill>
                <a:srgbClr val="FF0000"/>
              </a:solidFill>
            </a:rPr>
            <a:t>SPV</a:t>
          </a:r>
          <a:endParaRPr lang="en-US" sz="3100" kern="1200" dirty="0">
            <a:solidFill>
              <a:srgbClr val="FF0000"/>
            </a:solidFill>
          </a:endParaRPr>
        </a:p>
      </dsp:txBody>
      <dsp:txXfrm>
        <a:off x="1710714" y="602995"/>
        <a:ext cx="949790" cy="6807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F2644-83B0-4523-98D3-3CA97D59330C}"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8604C-1101-4E9F-9D20-27B96184E882}" type="slidenum">
              <a:rPr lang="en-US" smtClean="0"/>
              <a:t>‹#›</a:t>
            </a:fld>
            <a:endParaRPr lang="en-US"/>
          </a:p>
        </p:txBody>
      </p:sp>
    </p:spTree>
    <p:extLst>
      <p:ext uri="{BB962C8B-B14F-4D97-AF65-F5344CB8AC3E}">
        <p14:creationId xmlns:p14="http://schemas.microsoft.com/office/powerpoint/2010/main" val="217304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DB8604C-1101-4E9F-9D20-27B96184E882}" type="slidenum">
              <a:rPr lang="en-US" smtClean="0"/>
              <a:t>10</a:t>
            </a:fld>
            <a:endParaRPr lang="en-US"/>
          </a:p>
        </p:txBody>
      </p:sp>
    </p:spTree>
    <p:extLst>
      <p:ext uri="{BB962C8B-B14F-4D97-AF65-F5344CB8AC3E}">
        <p14:creationId xmlns:p14="http://schemas.microsoft.com/office/powerpoint/2010/main" val="71553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5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53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649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0" y="0"/>
            <a:ext cx="2591025"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7" y="8"/>
            <a:ext cx="12191985" cy="6857992"/>
          </a:xfrm>
          <a:custGeom>
            <a:avLst/>
            <a:gdLst>
              <a:gd name="connsiteX0" fmla="*/ 8540357 w 9143989"/>
              <a:gd name="connsiteY0" fmla="*/ 4429886 h 5143494"/>
              <a:gd name="connsiteX1" fmla="*/ 8430945 w 9143989"/>
              <a:gd name="connsiteY1" fmla="*/ 4539298 h 5143494"/>
              <a:gd name="connsiteX2" fmla="*/ 8430945 w 9143989"/>
              <a:gd name="connsiteY2" fmla="*/ 4976932 h 5143494"/>
              <a:gd name="connsiteX3" fmla="*/ 8540357 w 9143989"/>
              <a:gd name="connsiteY3" fmla="*/ 5086344 h 5143494"/>
              <a:gd name="connsiteX4" fmla="*/ 8977991 w 9143989"/>
              <a:gd name="connsiteY4" fmla="*/ 5086344 h 5143494"/>
              <a:gd name="connsiteX5" fmla="*/ 9087403 w 9143989"/>
              <a:gd name="connsiteY5" fmla="*/ 4976932 h 5143494"/>
              <a:gd name="connsiteX6" fmla="*/ 9087403 w 9143989"/>
              <a:gd name="connsiteY6" fmla="*/ 4539298 h 5143494"/>
              <a:gd name="connsiteX7" fmla="*/ 8977991 w 9143989"/>
              <a:gd name="connsiteY7" fmla="*/ 4429886 h 5143494"/>
              <a:gd name="connsiteX8" fmla="*/ 7778358 w 9143989"/>
              <a:gd name="connsiteY8" fmla="*/ 4429886 h 5143494"/>
              <a:gd name="connsiteX9" fmla="*/ 7668946 w 9143989"/>
              <a:gd name="connsiteY9" fmla="*/ 4539298 h 5143494"/>
              <a:gd name="connsiteX10" fmla="*/ 7668946 w 9143989"/>
              <a:gd name="connsiteY10" fmla="*/ 4976932 h 5143494"/>
              <a:gd name="connsiteX11" fmla="*/ 7778358 w 9143989"/>
              <a:gd name="connsiteY11" fmla="*/ 5086344 h 5143494"/>
              <a:gd name="connsiteX12" fmla="*/ 8215992 w 9143989"/>
              <a:gd name="connsiteY12" fmla="*/ 5086344 h 5143494"/>
              <a:gd name="connsiteX13" fmla="*/ 8325404 w 9143989"/>
              <a:gd name="connsiteY13" fmla="*/ 4976932 h 5143494"/>
              <a:gd name="connsiteX14" fmla="*/ 8325404 w 9143989"/>
              <a:gd name="connsiteY14" fmla="*/ 4539298 h 5143494"/>
              <a:gd name="connsiteX15" fmla="*/ 8215992 w 9143989"/>
              <a:gd name="connsiteY15" fmla="*/ 4429886 h 5143494"/>
              <a:gd name="connsiteX16" fmla="*/ 7023979 w 9143989"/>
              <a:gd name="connsiteY16" fmla="*/ 4429886 h 5143494"/>
              <a:gd name="connsiteX17" fmla="*/ 6914567 w 9143989"/>
              <a:gd name="connsiteY17" fmla="*/ 4539298 h 5143494"/>
              <a:gd name="connsiteX18" fmla="*/ 6914567 w 9143989"/>
              <a:gd name="connsiteY18" fmla="*/ 4976932 h 5143494"/>
              <a:gd name="connsiteX19" fmla="*/ 7023979 w 9143989"/>
              <a:gd name="connsiteY19" fmla="*/ 5086344 h 5143494"/>
              <a:gd name="connsiteX20" fmla="*/ 7461613 w 9143989"/>
              <a:gd name="connsiteY20" fmla="*/ 5086344 h 5143494"/>
              <a:gd name="connsiteX21" fmla="*/ 7571025 w 9143989"/>
              <a:gd name="connsiteY21" fmla="*/ 4976932 h 5143494"/>
              <a:gd name="connsiteX22" fmla="*/ 7571025 w 9143989"/>
              <a:gd name="connsiteY22" fmla="*/ 4539298 h 5143494"/>
              <a:gd name="connsiteX23" fmla="*/ 7461613 w 9143989"/>
              <a:gd name="connsiteY23" fmla="*/ 4429886 h 5143494"/>
              <a:gd name="connsiteX24" fmla="*/ 6261980 w 9143989"/>
              <a:gd name="connsiteY24" fmla="*/ 4429886 h 5143494"/>
              <a:gd name="connsiteX25" fmla="*/ 6152568 w 9143989"/>
              <a:gd name="connsiteY25" fmla="*/ 4539298 h 5143494"/>
              <a:gd name="connsiteX26" fmla="*/ 6152568 w 9143989"/>
              <a:gd name="connsiteY26" fmla="*/ 4976932 h 5143494"/>
              <a:gd name="connsiteX27" fmla="*/ 6261980 w 9143989"/>
              <a:gd name="connsiteY27" fmla="*/ 5086344 h 5143494"/>
              <a:gd name="connsiteX28" fmla="*/ 6699614 w 9143989"/>
              <a:gd name="connsiteY28" fmla="*/ 5086344 h 5143494"/>
              <a:gd name="connsiteX29" fmla="*/ 6809026 w 9143989"/>
              <a:gd name="connsiteY29" fmla="*/ 4976932 h 5143494"/>
              <a:gd name="connsiteX30" fmla="*/ 6809026 w 9143989"/>
              <a:gd name="connsiteY30" fmla="*/ 4539298 h 5143494"/>
              <a:gd name="connsiteX31" fmla="*/ 6699614 w 9143989"/>
              <a:gd name="connsiteY31" fmla="*/ 4429886 h 5143494"/>
              <a:gd name="connsiteX32" fmla="*/ 5499981 w 9143989"/>
              <a:gd name="connsiteY32" fmla="*/ 4429886 h 5143494"/>
              <a:gd name="connsiteX33" fmla="*/ 5390569 w 9143989"/>
              <a:gd name="connsiteY33" fmla="*/ 4539298 h 5143494"/>
              <a:gd name="connsiteX34" fmla="*/ 5390569 w 9143989"/>
              <a:gd name="connsiteY34" fmla="*/ 4976932 h 5143494"/>
              <a:gd name="connsiteX35" fmla="*/ 5499981 w 9143989"/>
              <a:gd name="connsiteY35" fmla="*/ 5086344 h 5143494"/>
              <a:gd name="connsiteX36" fmla="*/ 5937615 w 9143989"/>
              <a:gd name="connsiteY36" fmla="*/ 5086344 h 5143494"/>
              <a:gd name="connsiteX37" fmla="*/ 6047027 w 9143989"/>
              <a:gd name="connsiteY37" fmla="*/ 4976932 h 5143494"/>
              <a:gd name="connsiteX38" fmla="*/ 6047027 w 9143989"/>
              <a:gd name="connsiteY38" fmla="*/ 4539298 h 5143494"/>
              <a:gd name="connsiteX39" fmla="*/ 5937615 w 9143989"/>
              <a:gd name="connsiteY39" fmla="*/ 4429886 h 5143494"/>
              <a:gd name="connsiteX40" fmla="*/ 4737982 w 9143989"/>
              <a:gd name="connsiteY40" fmla="*/ 4429886 h 5143494"/>
              <a:gd name="connsiteX41" fmla="*/ 4628570 w 9143989"/>
              <a:gd name="connsiteY41" fmla="*/ 4539298 h 5143494"/>
              <a:gd name="connsiteX42" fmla="*/ 4628570 w 9143989"/>
              <a:gd name="connsiteY42" fmla="*/ 4976932 h 5143494"/>
              <a:gd name="connsiteX43" fmla="*/ 4737982 w 9143989"/>
              <a:gd name="connsiteY43" fmla="*/ 5086344 h 5143494"/>
              <a:gd name="connsiteX44" fmla="*/ 5175616 w 9143989"/>
              <a:gd name="connsiteY44" fmla="*/ 5086344 h 5143494"/>
              <a:gd name="connsiteX45" fmla="*/ 5285028 w 9143989"/>
              <a:gd name="connsiteY45" fmla="*/ 4976932 h 5143494"/>
              <a:gd name="connsiteX46" fmla="*/ 5285028 w 9143989"/>
              <a:gd name="connsiteY46" fmla="*/ 4539298 h 5143494"/>
              <a:gd name="connsiteX47" fmla="*/ 5175616 w 9143989"/>
              <a:gd name="connsiteY47" fmla="*/ 4429886 h 5143494"/>
              <a:gd name="connsiteX48" fmla="*/ 3975990 w 9143989"/>
              <a:gd name="connsiteY48" fmla="*/ 4429886 h 5143494"/>
              <a:gd name="connsiteX49" fmla="*/ 3866579 w 9143989"/>
              <a:gd name="connsiteY49" fmla="*/ 4539298 h 5143494"/>
              <a:gd name="connsiteX50" fmla="*/ 3866579 w 9143989"/>
              <a:gd name="connsiteY50" fmla="*/ 4976932 h 5143494"/>
              <a:gd name="connsiteX51" fmla="*/ 3975990 w 9143989"/>
              <a:gd name="connsiteY51" fmla="*/ 5086344 h 5143494"/>
              <a:gd name="connsiteX52" fmla="*/ 4413617 w 9143989"/>
              <a:gd name="connsiteY52" fmla="*/ 5086344 h 5143494"/>
              <a:gd name="connsiteX53" fmla="*/ 4523029 w 9143989"/>
              <a:gd name="connsiteY53" fmla="*/ 4976932 h 5143494"/>
              <a:gd name="connsiteX54" fmla="*/ 4523029 w 9143989"/>
              <a:gd name="connsiteY54" fmla="*/ 4539298 h 5143494"/>
              <a:gd name="connsiteX55" fmla="*/ 4413617 w 9143989"/>
              <a:gd name="connsiteY55" fmla="*/ 4429886 h 5143494"/>
              <a:gd name="connsiteX56" fmla="*/ 3213993 w 9143989"/>
              <a:gd name="connsiteY56" fmla="*/ 4429886 h 5143494"/>
              <a:gd name="connsiteX57" fmla="*/ 3104580 w 9143989"/>
              <a:gd name="connsiteY57" fmla="*/ 4539298 h 5143494"/>
              <a:gd name="connsiteX58" fmla="*/ 3104580 w 9143989"/>
              <a:gd name="connsiteY58" fmla="*/ 4976932 h 5143494"/>
              <a:gd name="connsiteX59" fmla="*/ 3213993 w 9143989"/>
              <a:gd name="connsiteY59" fmla="*/ 5086344 h 5143494"/>
              <a:gd name="connsiteX60" fmla="*/ 3651627 w 9143989"/>
              <a:gd name="connsiteY60" fmla="*/ 5086344 h 5143494"/>
              <a:gd name="connsiteX61" fmla="*/ 3761039 w 9143989"/>
              <a:gd name="connsiteY61" fmla="*/ 4976932 h 5143494"/>
              <a:gd name="connsiteX62" fmla="*/ 3761039 w 9143989"/>
              <a:gd name="connsiteY62" fmla="*/ 4539298 h 5143494"/>
              <a:gd name="connsiteX63" fmla="*/ 3651627 w 9143989"/>
              <a:gd name="connsiteY63" fmla="*/ 4429886 h 5143494"/>
              <a:gd name="connsiteX64" fmla="*/ 2451995 w 9143989"/>
              <a:gd name="connsiteY64" fmla="*/ 4429886 h 5143494"/>
              <a:gd name="connsiteX65" fmla="*/ 2342584 w 9143989"/>
              <a:gd name="connsiteY65" fmla="*/ 4539298 h 5143494"/>
              <a:gd name="connsiteX66" fmla="*/ 2342584 w 9143989"/>
              <a:gd name="connsiteY66" fmla="*/ 4976932 h 5143494"/>
              <a:gd name="connsiteX67" fmla="*/ 2451995 w 9143989"/>
              <a:gd name="connsiteY67" fmla="*/ 5086344 h 5143494"/>
              <a:gd name="connsiteX68" fmla="*/ 2889629 w 9143989"/>
              <a:gd name="connsiteY68" fmla="*/ 5086344 h 5143494"/>
              <a:gd name="connsiteX69" fmla="*/ 2999040 w 9143989"/>
              <a:gd name="connsiteY69" fmla="*/ 4976932 h 5143494"/>
              <a:gd name="connsiteX70" fmla="*/ 2999040 w 9143989"/>
              <a:gd name="connsiteY70" fmla="*/ 4539298 h 5143494"/>
              <a:gd name="connsiteX71" fmla="*/ 2889629 w 9143989"/>
              <a:gd name="connsiteY71" fmla="*/ 4429886 h 5143494"/>
              <a:gd name="connsiteX72" fmla="*/ 1689996 w 9143989"/>
              <a:gd name="connsiteY72" fmla="*/ 4429886 h 5143494"/>
              <a:gd name="connsiteX73" fmla="*/ 1580586 w 9143989"/>
              <a:gd name="connsiteY73" fmla="*/ 4539298 h 5143494"/>
              <a:gd name="connsiteX74" fmla="*/ 1580586 w 9143989"/>
              <a:gd name="connsiteY74" fmla="*/ 4976932 h 5143494"/>
              <a:gd name="connsiteX75" fmla="*/ 1689996 w 9143989"/>
              <a:gd name="connsiteY75" fmla="*/ 5086344 h 5143494"/>
              <a:gd name="connsiteX76" fmla="*/ 2127633 w 9143989"/>
              <a:gd name="connsiteY76" fmla="*/ 5086344 h 5143494"/>
              <a:gd name="connsiteX77" fmla="*/ 2237044 w 9143989"/>
              <a:gd name="connsiteY77" fmla="*/ 4976932 h 5143494"/>
              <a:gd name="connsiteX78" fmla="*/ 2237044 w 9143989"/>
              <a:gd name="connsiteY78" fmla="*/ 4539298 h 5143494"/>
              <a:gd name="connsiteX79" fmla="*/ 2127633 w 9143989"/>
              <a:gd name="connsiteY79" fmla="*/ 4429886 h 5143494"/>
              <a:gd name="connsiteX80" fmla="*/ 927996 w 9143989"/>
              <a:gd name="connsiteY80" fmla="*/ 4429886 h 5143494"/>
              <a:gd name="connsiteX81" fmla="*/ 818584 w 9143989"/>
              <a:gd name="connsiteY81" fmla="*/ 4539298 h 5143494"/>
              <a:gd name="connsiteX82" fmla="*/ 818584 w 9143989"/>
              <a:gd name="connsiteY82" fmla="*/ 4976932 h 5143494"/>
              <a:gd name="connsiteX83" fmla="*/ 927996 w 9143989"/>
              <a:gd name="connsiteY83" fmla="*/ 5086344 h 5143494"/>
              <a:gd name="connsiteX84" fmla="*/ 1365636 w 9143989"/>
              <a:gd name="connsiteY84" fmla="*/ 5086344 h 5143494"/>
              <a:gd name="connsiteX85" fmla="*/ 1475050 w 9143989"/>
              <a:gd name="connsiteY85" fmla="*/ 4976932 h 5143494"/>
              <a:gd name="connsiteX86" fmla="*/ 1475050 w 9143989"/>
              <a:gd name="connsiteY86" fmla="*/ 4539298 h 5143494"/>
              <a:gd name="connsiteX87" fmla="*/ 1365636 w 9143989"/>
              <a:gd name="connsiteY87" fmla="*/ 4429886 h 5143494"/>
              <a:gd name="connsiteX88" fmla="*/ 165998 w 9143989"/>
              <a:gd name="connsiteY88" fmla="*/ 4429886 h 5143494"/>
              <a:gd name="connsiteX89" fmla="*/ 56587 w 9143989"/>
              <a:gd name="connsiteY89" fmla="*/ 4539298 h 5143494"/>
              <a:gd name="connsiteX90" fmla="*/ 56587 w 9143989"/>
              <a:gd name="connsiteY90" fmla="*/ 4976932 h 5143494"/>
              <a:gd name="connsiteX91" fmla="*/ 165998 w 9143989"/>
              <a:gd name="connsiteY91" fmla="*/ 5086344 h 5143494"/>
              <a:gd name="connsiteX92" fmla="*/ 603632 w 9143989"/>
              <a:gd name="connsiteY92" fmla="*/ 5086344 h 5143494"/>
              <a:gd name="connsiteX93" fmla="*/ 713044 w 9143989"/>
              <a:gd name="connsiteY93" fmla="*/ 4976932 h 5143494"/>
              <a:gd name="connsiteX94" fmla="*/ 713044 w 9143989"/>
              <a:gd name="connsiteY94" fmla="*/ 4539298 h 5143494"/>
              <a:gd name="connsiteX95" fmla="*/ 603632 w 9143989"/>
              <a:gd name="connsiteY95" fmla="*/ 4429886 h 5143494"/>
              <a:gd name="connsiteX96" fmla="*/ 8540357 w 9143989"/>
              <a:gd name="connsiteY96" fmla="*/ 3700488 h 5143494"/>
              <a:gd name="connsiteX97" fmla="*/ 8430945 w 9143989"/>
              <a:gd name="connsiteY97" fmla="*/ 3809900 h 5143494"/>
              <a:gd name="connsiteX98" fmla="*/ 8430945 w 9143989"/>
              <a:gd name="connsiteY98" fmla="*/ 4247534 h 5143494"/>
              <a:gd name="connsiteX99" fmla="*/ 8540357 w 9143989"/>
              <a:gd name="connsiteY99" fmla="*/ 4356946 h 5143494"/>
              <a:gd name="connsiteX100" fmla="*/ 8977991 w 9143989"/>
              <a:gd name="connsiteY100" fmla="*/ 4356946 h 5143494"/>
              <a:gd name="connsiteX101" fmla="*/ 9087403 w 9143989"/>
              <a:gd name="connsiteY101" fmla="*/ 4247534 h 5143494"/>
              <a:gd name="connsiteX102" fmla="*/ 9087403 w 9143989"/>
              <a:gd name="connsiteY102" fmla="*/ 3809900 h 5143494"/>
              <a:gd name="connsiteX103" fmla="*/ 8977991 w 9143989"/>
              <a:gd name="connsiteY103" fmla="*/ 3700488 h 5143494"/>
              <a:gd name="connsiteX104" fmla="*/ 7778358 w 9143989"/>
              <a:gd name="connsiteY104" fmla="*/ 3700488 h 5143494"/>
              <a:gd name="connsiteX105" fmla="*/ 7668946 w 9143989"/>
              <a:gd name="connsiteY105" fmla="*/ 3809900 h 5143494"/>
              <a:gd name="connsiteX106" fmla="*/ 7668946 w 9143989"/>
              <a:gd name="connsiteY106" fmla="*/ 4247534 h 5143494"/>
              <a:gd name="connsiteX107" fmla="*/ 7778358 w 9143989"/>
              <a:gd name="connsiteY107" fmla="*/ 4356946 h 5143494"/>
              <a:gd name="connsiteX108" fmla="*/ 8215992 w 9143989"/>
              <a:gd name="connsiteY108" fmla="*/ 4356946 h 5143494"/>
              <a:gd name="connsiteX109" fmla="*/ 8325404 w 9143989"/>
              <a:gd name="connsiteY109" fmla="*/ 4247534 h 5143494"/>
              <a:gd name="connsiteX110" fmla="*/ 8325404 w 9143989"/>
              <a:gd name="connsiteY110" fmla="*/ 3809900 h 5143494"/>
              <a:gd name="connsiteX111" fmla="*/ 8215992 w 9143989"/>
              <a:gd name="connsiteY111" fmla="*/ 3700488 h 5143494"/>
              <a:gd name="connsiteX112" fmla="*/ 7023979 w 9143989"/>
              <a:gd name="connsiteY112" fmla="*/ 3700488 h 5143494"/>
              <a:gd name="connsiteX113" fmla="*/ 6914567 w 9143989"/>
              <a:gd name="connsiteY113" fmla="*/ 3809900 h 5143494"/>
              <a:gd name="connsiteX114" fmla="*/ 6914567 w 9143989"/>
              <a:gd name="connsiteY114" fmla="*/ 4247534 h 5143494"/>
              <a:gd name="connsiteX115" fmla="*/ 7023979 w 9143989"/>
              <a:gd name="connsiteY115" fmla="*/ 4356946 h 5143494"/>
              <a:gd name="connsiteX116" fmla="*/ 7461613 w 9143989"/>
              <a:gd name="connsiteY116" fmla="*/ 4356946 h 5143494"/>
              <a:gd name="connsiteX117" fmla="*/ 7571025 w 9143989"/>
              <a:gd name="connsiteY117" fmla="*/ 4247534 h 5143494"/>
              <a:gd name="connsiteX118" fmla="*/ 7571025 w 9143989"/>
              <a:gd name="connsiteY118" fmla="*/ 3809900 h 5143494"/>
              <a:gd name="connsiteX119" fmla="*/ 7461613 w 9143989"/>
              <a:gd name="connsiteY119" fmla="*/ 3700488 h 5143494"/>
              <a:gd name="connsiteX120" fmla="*/ 6261980 w 9143989"/>
              <a:gd name="connsiteY120" fmla="*/ 3700488 h 5143494"/>
              <a:gd name="connsiteX121" fmla="*/ 6152568 w 9143989"/>
              <a:gd name="connsiteY121" fmla="*/ 3809900 h 5143494"/>
              <a:gd name="connsiteX122" fmla="*/ 6152568 w 9143989"/>
              <a:gd name="connsiteY122" fmla="*/ 4247534 h 5143494"/>
              <a:gd name="connsiteX123" fmla="*/ 6261980 w 9143989"/>
              <a:gd name="connsiteY123" fmla="*/ 4356946 h 5143494"/>
              <a:gd name="connsiteX124" fmla="*/ 6699614 w 9143989"/>
              <a:gd name="connsiteY124" fmla="*/ 4356946 h 5143494"/>
              <a:gd name="connsiteX125" fmla="*/ 6809026 w 9143989"/>
              <a:gd name="connsiteY125" fmla="*/ 4247534 h 5143494"/>
              <a:gd name="connsiteX126" fmla="*/ 6809026 w 9143989"/>
              <a:gd name="connsiteY126" fmla="*/ 3809900 h 5143494"/>
              <a:gd name="connsiteX127" fmla="*/ 6699614 w 9143989"/>
              <a:gd name="connsiteY127" fmla="*/ 3700488 h 5143494"/>
              <a:gd name="connsiteX128" fmla="*/ 5499981 w 9143989"/>
              <a:gd name="connsiteY128" fmla="*/ 3700488 h 5143494"/>
              <a:gd name="connsiteX129" fmla="*/ 5390569 w 9143989"/>
              <a:gd name="connsiteY129" fmla="*/ 3809900 h 5143494"/>
              <a:gd name="connsiteX130" fmla="*/ 5390569 w 9143989"/>
              <a:gd name="connsiteY130" fmla="*/ 4247534 h 5143494"/>
              <a:gd name="connsiteX131" fmla="*/ 5499981 w 9143989"/>
              <a:gd name="connsiteY131" fmla="*/ 4356946 h 5143494"/>
              <a:gd name="connsiteX132" fmla="*/ 5937615 w 9143989"/>
              <a:gd name="connsiteY132" fmla="*/ 4356946 h 5143494"/>
              <a:gd name="connsiteX133" fmla="*/ 6047027 w 9143989"/>
              <a:gd name="connsiteY133" fmla="*/ 4247534 h 5143494"/>
              <a:gd name="connsiteX134" fmla="*/ 6047027 w 9143989"/>
              <a:gd name="connsiteY134" fmla="*/ 3809900 h 5143494"/>
              <a:gd name="connsiteX135" fmla="*/ 5937615 w 9143989"/>
              <a:gd name="connsiteY135" fmla="*/ 3700488 h 5143494"/>
              <a:gd name="connsiteX136" fmla="*/ 4737982 w 9143989"/>
              <a:gd name="connsiteY136" fmla="*/ 3700488 h 5143494"/>
              <a:gd name="connsiteX137" fmla="*/ 4628570 w 9143989"/>
              <a:gd name="connsiteY137" fmla="*/ 3809900 h 5143494"/>
              <a:gd name="connsiteX138" fmla="*/ 4628570 w 9143989"/>
              <a:gd name="connsiteY138" fmla="*/ 4247534 h 5143494"/>
              <a:gd name="connsiteX139" fmla="*/ 4737982 w 9143989"/>
              <a:gd name="connsiteY139" fmla="*/ 4356946 h 5143494"/>
              <a:gd name="connsiteX140" fmla="*/ 5175616 w 9143989"/>
              <a:gd name="connsiteY140" fmla="*/ 4356946 h 5143494"/>
              <a:gd name="connsiteX141" fmla="*/ 5285028 w 9143989"/>
              <a:gd name="connsiteY141" fmla="*/ 4247534 h 5143494"/>
              <a:gd name="connsiteX142" fmla="*/ 5285028 w 9143989"/>
              <a:gd name="connsiteY142" fmla="*/ 3809900 h 5143494"/>
              <a:gd name="connsiteX143" fmla="*/ 5175616 w 9143989"/>
              <a:gd name="connsiteY143" fmla="*/ 3700488 h 5143494"/>
              <a:gd name="connsiteX144" fmla="*/ 3975991 w 9143989"/>
              <a:gd name="connsiteY144" fmla="*/ 3700488 h 5143494"/>
              <a:gd name="connsiteX145" fmla="*/ 3866579 w 9143989"/>
              <a:gd name="connsiteY145" fmla="*/ 3809900 h 5143494"/>
              <a:gd name="connsiteX146" fmla="*/ 3866579 w 9143989"/>
              <a:gd name="connsiteY146" fmla="*/ 4247534 h 5143494"/>
              <a:gd name="connsiteX147" fmla="*/ 3975991 w 9143989"/>
              <a:gd name="connsiteY147" fmla="*/ 4356946 h 5143494"/>
              <a:gd name="connsiteX148" fmla="*/ 4413617 w 9143989"/>
              <a:gd name="connsiteY148" fmla="*/ 4356946 h 5143494"/>
              <a:gd name="connsiteX149" fmla="*/ 4523029 w 9143989"/>
              <a:gd name="connsiteY149" fmla="*/ 4247534 h 5143494"/>
              <a:gd name="connsiteX150" fmla="*/ 4523029 w 9143989"/>
              <a:gd name="connsiteY150" fmla="*/ 3809900 h 5143494"/>
              <a:gd name="connsiteX151" fmla="*/ 4413617 w 9143989"/>
              <a:gd name="connsiteY151" fmla="*/ 3700488 h 5143494"/>
              <a:gd name="connsiteX152" fmla="*/ 3213993 w 9143989"/>
              <a:gd name="connsiteY152" fmla="*/ 3700488 h 5143494"/>
              <a:gd name="connsiteX153" fmla="*/ 3104581 w 9143989"/>
              <a:gd name="connsiteY153" fmla="*/ 3809900 h 5143494"/>
              <a:gd name="connsiteX154" fmla="*/ 3104581 w 9143989"/>
              <a:gd name="connsiteY154" fmla="*/ 4247534 h 5143494"/>
              <a:gd name="connsiteX155" fmla="*/ 3213993 w 9143989"/>
              <a:gd name="connsiteY155" fmla="*/ 4356946 h 5143494"/>
              <a:gd name="connsiteX156" fmla="*/ 3651627 w 9143989"/>
              <a:gd name="connsiteY156" fmla="*/ 4356946 h 5143494"/>
              <a:gd name="connsiteX157" fmla="*/ 3761039 w 9143989"/>
              <a:gd name="connsiteY157" fmla="*/ 4247534 h 5143494"/>
              <a:gd name="connsiteX158" fmla="*/ 3761039 w 9143989"/>
              <a:gd name="connsiteY158" fmla="*/ 3809900 h 5143494"/>
              <a:gd name="connsiteX159" fmla="*/ 3651627 w 9143989"/>
              <a:gd name="connsiteY159" fmla="*/ 3700488 h 5143494"/>
              <a:gd name="connsiteX160" fmla="*/ 2451995 w 9143989"/>
              <a:gd name="connsiteY160" fmla="*/ 3700488 h 5143494"/>
              <a:gd name="connsiteX161" fmla="*/ 2342584 w 9143989"/>
              <a:gd name="connsiteY161" fmla="*/ 3809900 h 5143494"/>
              <a:gd name="connsiteX162" fmla="*/ 2342584 w 9143989"/>
              <a:gd name="connsiteY162" fmla="*/ 4247534 h 5143494"/>
              <a:gd name="connsiteX163" fmla="*/ 2451995 w 9143989"/>
              <a:gd name="connsiteY163" fmla="*/ 4356946 h 5143494"/>
              <a:gd name="connsiteX164" fmla="*/ 2889629 w 9143989"/>
              <a:gd name="connsiteY164" fmla="*/ 4356946 h 5143494"/>
              <a:gd name="connsiteX165" fmla="*/ 2999040 w 9143989"/>
              <a:gd name="connsiteY165" fmla="*/ 4247534 h 5143494"/>
              <a:gd name="connsiteX166" fmla="*/ 2999040 w 9143989"/>
              <a:gd name="connsiteY166" fmla="*/ 3809900 h 5143494"/>
              <a:gd name="connsiteX167" fmla="*/ 2889629 w 9143989"/>
              <a:gd name="connsiteY167" fmla="*/ 3700488 h 5143494"/>
              <a:gd name="connsiteX168" fmla="*/ 1689996 w 9143989"/>
              <a:gd name="connsiteY168" fmla="*/ 3700488 h 5143494"/>
              <a:gd name="connsiteX169" fmla="*/ 1580586 w 9143989"/>
              <a:gd name="connsiteY169" fmla="*/ 3809900 h 5143494"/>
              <a:gd name="connsiteX170" fmla="*/ 1580586 w 9143989"/>
              <a:gd name="connsiteY170" fmla="*/ 4247534 h 5143494"/>
              <a:gd name="connsiteX171" fmla="*/ 1689996 w 9143989"/>
              <a:gd name="connsiteY171" fmla="*/ 4356946 h 5143494"/>
              <a:gd name="connsiteX172" fmla="*/ 2127633 w 9143989"/>
              <a:gd name="connsiteY172" fmla="*/ 4356946 h 5143494"/>
              <a:gd name="connsiteX173" fmla="*/ 2237045 w 9143989"/>
              <a:gd name="connsiteY173" fmla="*/ 4247534 h 5143494"/>
              <a:gd name="connsiteX174" fmla="*/ 2237045 w 9143989"/>
              <a:gd name="connsiteY174" fmla="*/ 3809900 h 5143494"/>
              <a:gd name="connsiteX175" fmla="*/ 2127633 w 9143989"/>
              <a:gd name="connsiteY175" fmla="*/ 3700488 h 5143494"/>
              <a:gd name="connsiteX176" fmla="*/ 927996 w 9143989"/>
              <a:gd name="connsiteY176" fmla="*/ 3700488 h 5143494"/>
              <a:gd name="connsiteX177" fmla="*/ 818584 w 9143989"/>
              <a:gd name="connsiteY177" fmla="*/ 3809900 h 5143494"/>
              <a:gd name="connsiteX178" fmla="*/ 818584 w 9143989"/>
              <a:gd name="connsiteY178" fmla="*/ 4247534 h 5143494"/>
              <a:gd name="connsiteX179" fmla="*/ 927996 w 9143989"/>
              <a:gd name="connsiteY179" fmla="*/ 4356946 h 5143494"/>
              <a:gd name="connsiteX180" fmla="*/ 1365637 w 9143989"/>
              <a:gd name="connsiteY180" fmla="*/ 4356946 h 5143494"/>
              <a:gd name="connsiteX181" fmla="*/ 1475050 w 9143989"/>
              <a:gd name="connsiteY181" fmla="*/ 4247534 h 5143494"/>
              <a:gd name="connsiteX182" fmla="*/ 1475050 w 9143989"/>
              <a:gd name="connsiteY182" fmla="*/ 3809900 h 5143494"/>
              <a:gd name="connsiteX183" fmla="*/ 1365637 w 9143989"/>
              <a:gd name="connsiteY183" fmla="*/ 3700488 h 5143494"/>
              <a:gd name="connsiteX184" fmla="*/ 165999 w 9143989"/>
              <a:gd name="connsiteY184" fmla="*/ 3700488 h 5143494"/>
              <a:gd name="connsiteX185" fmla="*/ 56587 w 9143989"/>
              <a:gd name="connsiteY185" fmla="*/ 3809900 h 5143494"/>
              <a:gd name="connsiteX186" fmla="*/ 56587 w 9143989"/>
              <a:gd name="connsiteY186" fmla="*/ 4247534 h 5143494"/>
              <a:gd name="connsiteX187" fmla="*/ 165999 w 9143989"/>
              <a:gd name="connsiteY187" fmla="*/ 4356946 h 5143494"/>
              <a:gd name="connsiteX188" fmla="*/ 603632 w 9143989"/>
              <a:gd name="connsiteY188" fmla="*/ 4356946 h 5143494"/>
              <a:gd name="connsiteX189" fmla="*/ 713044 w 9143989"/>
              <a:gd name="connsiteY189" fmla="*/ 4247534 h 5143494"/>
              <a:gd name="connsiteX190" fmla="*/ 713044 w 9143989"/>
              <a:gd name="connsiteY190" fmla="*/ 3809900 h 5143494"/>
              <a:gd name="connsiteX191" fmla="*/ 603632 w 9143989"/>
              <a:gd name="connsiteY191" fmla="*/ 3700488 h 5143494"/>
              <a:gd name="connsiteX192" fmla="*/ 8540357 w 9143989"/>
              <a:gd name="connsiteY192" fmla="*/ 2971089 h 5143494"/>
              <a:gd name="connsiteX193" fmla="*/ 8430945 w 9143989"/>
              <a:gd name="connsiteY193" fmla="*/ 3080501 h 5143494"/>
              <a:gd name="connsiteX194" fmla="*/ 8430945 w 9143989"/>
              <a:gd name="connsiteY194" fmla="*/ 3518135 h 5143494"/>
              <a:gd name="connsiteX195" fmla="*/ 8540357 w 9143989"/>
              <a:gd name="connsiteY195" fmla="*/ 3627547 h 5143494"/>
              <a:gd name="connsiteX196" fmla="*/ 8977991 w 9143989"/>
              <a:gd name="connsiteY196" fmla="*/ 3627547 h 5143494"/>
              <a:gd name="connsiteX197" fmla="*/ 9087403 w 9143989"/>
              <a:gd name="connsiteY197" fmla="*/ 3518135 h 5143494"/>
              <a:gd name="connsiteX198" fmla="*/ 9087403 w 9143989"/>
              <a:gd name="connsiteY198" fmla="*/ 3080501 h 5143494"/>
              <a:gd name="connsiteX199" fmla="*/ 8977991 w 9143989"/>
              <a:gd name="connsiteY199" fmla="*/ 2971089 h 5143494"/>
              <a:gd name="connsiteX200" fmla="*/ 7778358 w 9143989"/>
              <a:gd name="connsiteY200" fmla="*/ 2971089 h 5143494"/>
              <a:gd name="connsiteX201" fmla="*/ 7668946 w 9143989"/>
              <a:gd name="connsiteY201" fmla="*/ 3080501 h 5143494"/>
              <a:gd name="connsiteX202" fmla="*/ 7668946 w 9143989"/>
              <a:gd name="connsiteY202" fmla="*/ 3518135 h 5143494"/>
              <a:gd name="connsiteX203" fmla="*/ 7778358 w 9143989"/>
              <a:gd name="connsiteY203" fmla="*/ 3627547 h 5143494"/>
              <a:gd name="connsiteX204" fmla="*/ 8215992 w 9143989"/>
              <a:gd name="connsiteY204" fmla="*/ 3627547 h 5143494"/>
              <a:gd name="connsiteX205" fmla="*/ 8325404 w 9143989"/>
              <a:gd name="connsiteY205" fmla="*/ 3518135 h 5143494"/>
              <a:gd name="connsiteX206" fmla="*/ 8325404 w 9143989"/>
              <a:gd name="connsiteY206" fmla="*/ 3080501 h 5143494"/>
              <a:gd name="connsiteX207" fmla="*/ 8215992 w 9143989"/>
              <a:gd name="connsiteY207" fmla="*/ 2971089 h 5143494"/>
              <a:gd name="connsiteX208" fmla="*/ 7023979 w 9143989"/>
              <a:gd name="connsiteY208" fmla="*/ 2971089 h 5143494"/>
              <a:gd name="connsiteX209" fmla="*/ 6914567 w 9143989"/>
              <a:gd name="connsiteY209" fmla="*/ 3080501 h 5143494"/>
              <a:gd name="connsiteX210" fmla="*/ 6914567 w 9143989"/>
              <a:gd name="connsiteY210" fmla="*/ 3518135 h 5143494"/>
              <a:gd name="connsiteX211" fmla="*/ 7023979 w 9143989"/>
              <a:gd name="connsiteY211" fmla="*/ 3627547 h 5143494"/>
              <a:gd name="connsiteX212" fmla="*/ 7461613 w 9143989"/>
              <a:gd name="connsiteY212" fmla="*/ 3627547 h 5143494"/>
              <a:gd name="connsiteX213" fmla="*/ 7571025 w 9143989"/>
              <a:gd name="connsiteY213" fmla="*/ 3518135 h 5143494"/>
              <a:gd name="connsiteX214" fmla="*/ 7571025 w 9143989"/>
              <a:gd name="connsiteY214" fmla="*/ 3080501 h 5143494"/>
              <a:gd name="connsiteX215" fmla="*/ 7461613 w 9143989"/>
              <a:gd name="connsiteY215" fmla="*/ 2971089 h 5143494"/>
              <a:gd name="connsiteX216" fmla="*/ 6261980 w 9143989"/>
              <a:gd name="connsiteY216" fmla="*/ 2971089 h 5143494"/>
              <a:gd name="connsiteX217" fmla="*/ 6152568 w 9143989"/>
              <a:gd name="connsiteY217" fmla="*/ 3080501 h 5143494"/>
              <a:gd name="connsiteX218" fmla="*/ 6152568 w 9143989"/>
              <a:gd name="connsiteY218" fmla="*/ 3518135 h 5143494"/>
              <a:gd name="connsiteX219" fmla="*/ 6261980 w 9143989"/>
              <a:gd name="connsiteY219" fmla="*/ 3627547 h 5143494"/>
              <a:gd name="connsiteX220" fmla="*/ 6699614 w 9143989"/>
              <a:gd name="connsiteY220" fmla="*/ 3627547 h 5143494"/>
              <a:gd name="connsiteX221" fmla="*/ 6809026 w 9143989"/>
              <a:gd name="connsiteY221" fmla="*/ 3518135 h 5143494"/>
              <a:gd name="connsiteX222" fmla="*/ 6809026 w 9143989"/>
              <a:gd name="connsiteY222" fmla="*/ 3080501 h 5143494"/>
              <a:gd name="connsiteX223" fmla="*/ 6699614 w 9143989"/>
              <a:gd name="connsiteY223" fmla="*/ 2971089 h 5143494"/>
              <a:gd name="connsiteX224" fmla="*/ 5499981 w 9143989"/>
              <a:gd name="connsiteY224" fmla="*/ 2971089 h 5143494"/>
              <a:gd name="connsiteX225" fmla="*/ 5390569 w 9143989"/>
              <a:gd name="connsiteY225" fmla="*/ 3080501 h 5143494"/>
              <a:gd name="connsiteX226" fmla="*/ 5390569 w 9143989"/>
              <a:gd name="connsiteY226" fmla="*/ 3518135 h 5143494"/>
              <a:gd name="connsiteX227" fmla="*/ 5499981 w 9143989"/>
              <a:gd name="connsiteY227" fmla="*/ 3627547 h 5143494"/>
              <a:gd name="connsiteX228" fmla="*/ 5937615 w 9143989"/>
              <a:gd name="connsiteY228" fmla="*/ 3627547 h 5143494"/>
              <a:gd name="connsiteX229" fmla="*/ 6047027 w 9143989"/>
              <a:gd name="connsiteY229" fmla="*/ 3518135 h 5143494"/>
              <a:gd name="connsiteX230" fmla="*/ 6047027 w 9143989"/>
              <a:gd name="connsiteY230" fmla="*/ 3080501 h 5143494"/>
              <a:gd name="connsiteX231" fmla="*/ 5937615 w 9143989"/>
              <a:gd name="connsiteY231" fmla="*/ 2971089 h 5143494"/>
              <a:gd name="connsiteX232" fmla="*/ 4737982 w 9143989"/>
              <a:gd name="connsiteY232" fmla="*/ 2971089 h 5143494"/>
              <a:gd name="connsiteX233" fmla="*/ 4628570 w 9143989"/>
              <a:gd name="connsiteY233" fmla="*/ 3080501 h 5143494"/>
              <a:gd name="connsiteX234" fmla="*/ 4628570 w 9143989"/>
              <a:gd name="connsiteY234" fmla="*/ 3518135 h 5143494"/>
              <a:gd name="connsiteX235" fmla="*/ 4737982 w 9143989"/>
              <a:gd name="connsiteY235" fmla="*/ 3627547 h 5143494"/>
              <a:gd name="connsiteX236" fmla="*/ 5175616 w 9143989"/>
              <a:gd name="connsiteY236" fmla="*/ 3627547 h 5143494"/>
              <a:gd name="connsiteX237" fmla="*/ 5285028 w 9143989"/>
              <a:gd name="connsiteY237" fmla="*/ 3518135 h 5143494"/>
              <a:gd name="connsiteX238" fmla="*/ 5285028 w 9143989"/>
              <a:gd name="connsiteY238" fmla="*/ 3080501 h 5143494"/>
              <a:gd name="connsiteX239" fmla="*/ 5175616 w 9143989"/>
              <a:gd name="connsiteY239" fmla="*/ 2971089 h 5143494"/>
              <a:gd name="connsiteX240" fmla="*/ 3975991 w 9143989"/>
              <a:gd name="connsiteY240" fmla="*/ 2971089 h 5143494"/>
              <a:gd name="connsiteX241" fmla="*/ 3866579 w 9143989"/>
              <a:gd name="connsiteY241" fmla="*/ 3080501 h 5143494"/>
              <a:gd name="connsiteX242" fmla="*/ 3866579 w 9143989"/>
              <a:gd name="connsiteY242" fmla="*/ 3518135 h 5143494"/>
              <a:gd name="connsiteX243" fmla="*/ 3975991 w 9143989"/>
              <a:gd name="connsiteY243" fmla="*/ 3627547 h 5143494"/>
              <a:gd name="connsiteX244" fmla="*/ 4413617 w 9143989"/>
              <a:gd name="connsiteY244" fmla="*/ 3627547 h 5143494"/>
              <a:gd name="connsiteX245" fmla="*/ 4523029 w 9143989"/>
              <a:gd name="connsiteY245" fmla="*/ 3518135 h 5143494"/>
              <a:gd name="connsiteX246" fmla="*/ 4523029 w 9143989"/>
              <a:gd name="connsiteY246" fmla="*/ 3080501 h 5143494"/>
              <a:gd name="connsiteX247" fmla="*/ 4413617 w 9143989"/>
              <a:gd name="connsiteY247" fmla="*/ 2971089 h 5143494"/>
              <a:gd name="connsiteX248" fmla="*/ 3213993 w 9143989"/>
              <a:gd name="connsiteY248" fmla="*/ 2971089 h 5143494"/>
              <a:gd name="connsiteX249" fmla="*/ 3104581 w 9143989"/>
              <a:gd name="connsiteY249" fmla="*/ 3080501 h 5143494"/>
              <a:gd name="connsiteX250" fmla="*/ 3104581 w 9143989"/>
              <a:gd name="connsiteY250" fmla="*/ 3518135 h 5143494"/>
              <a:gd name="connsiteX251" fmla="*/ 3213993 w 9143989"/>
              <a:gd name="connsiteY251" fmla="*/ 3627547 h 5143494"/>
              <a:gd name="connsiteX252" fmla="*/ 3651627 w 9143989"/>
              <a:gd name="connsiteY252" fmla="*/ 3627547 h 5143494"/>
              <a:gd name="connsiteX253" fmla="*/ 3761039 w 9143989"/>
              <a:gd name="connsiteY253" fmla="*/ 3518135 h 5143494"/>
              <a:gd name="connsiteX254" fmla="*/ 3761039 w 9143989"/>
              <a:gd name="connsiteY254" fmla="*/ 3080501 h 5143494"/>
              <a:gd name="connsiteX255" fmla="*/ 3651627 w 9143989"/>
              <a:gd name="connsiteY255" fmla="*/ 2971089 h 5143494"/>
              <a:gd name="connsiteX256" fmla="*/ 2451995 w 9143989"/>
              <a:gd name="connsiteY256" fmla="*/ 2971089 h 5143494"/>
              <a:gd name="connsiteX257" fmla="*/ 2342584 w 9143989"/>
              <a:gd name="connsiteY257" fmla="*/ 3080501 h 5143494"/>
              <a:gd name="connsiteX258" fmla="*/ 2342584 w 9143989"/>
              <a:gd name="connsiteY258" fmla="*/ 3518135 h 5143494"/>
              <a:gd name="connsiteX259" fmla="*/ 2451995 w 9143989"/>
              <a:gd name="connsiteY259" fmla="*/ 3627547 h 5143494"/>
              <a:gd name="connsiteX260" fmla="*/ 2889629 w 9143989"/>
              <a:gd name="connsiteY260" fmla="*/ 3627547 h 5143494"/>
              <a:gd name="connsiteX261" fmla="*/ 2999040 w 9143989"/>
              <a:gd name="connsiteY261" fmla="*/ 3518135 h 5143494"/>
              <a:gd name="connsiteX262" fmla="*/ 2999040 w 9143989"/>
              <a:gd name="connsiteY262" fmla="*/ 3080501 h 5143494"/>
              <a:gd name="connsiteX263" fmla="*/ 2889629 w 9143989"/>
              <a:gd name="connsiteY263" fmla="*/ 2971089 h 5143494"/>
              <a:gd name="connsiteX264" fmla="*/ 1689997 w 9143989"/>
              <a:gd name="connsiteY264" fmla="*/ 2971089 h 5143494"/>
              <a:gd name="connsiteX265" fmla="*/ 1580587 w 9143989"/>
              <a:gd name="connsiteY265" fmla="*/ 3080501 h 5143494"/>
              <a:gd name="connsiteX266" fmla="*/ 1580587 w 9143989"/>
              <a:gd name="connsiteY266" fmla="*/ 3518135 h 5143494"/>
              <a:gd name="connsiteX267" fmla="*/ 1689997 w 9143989"/>
              <a:gd name="connsiteY267" fmla="*/ 3627547 h 5143494"/>
              <a:gd name="connsiteX268" fmla="*/ 2127633 w 9143989"/>
              <a:gd name="connsiteY268" fmla="*/ 3627547 h 5143494"/>
              <a:gd name="connsiteX269" fmla="*/ 2237045 w 9143989"/>
              <a:gd name="connsiteY269" fmla="*/ 3518135 h 5143494"/>
              <a:gd name="connsiteX270" fmla="*/ 2237045 w 9143989"/>
              <a:gd name="connsiteY270" fmla="*/ 3080501 h 5143494"/>
              <a:gd name="connsiteX271" fmla="*/ 2127633 w 9143989"/>
              <a:gd name="connsiteY271" fmla="*/ 2971089 h 5143494"/>
              <a:gd name="connsiteX272" fmla="*/ 927996 w 9143989"/>
              <a:gd name="connsiteY272" fmla="*/ 2971089 h 5143494"/>
              <a:gd name="connsiteX273" fmla="*/ 818584 w 9143989"/>
              <a:gd name="connsiteY273" fmla="*/ 3080501 h 5143494"/>
              <a:gd name="connsiteX274" fmla="*/ 818584 w 9143989"/>
              <a:gd name="connsiteY274" fmla="*/ 3518135 h 5143494"/>
              <a:gd name="connsiteX275" fmla="*/ 927996 w 9143989"/>
              <a:gd name="connsiteY275" fmla="*/ 3627547 h 5143494"/>
              <a:gd name="connsiteX276" fmla="*/ 1365637 w 9143989"/>
              <a:gd name="connsiteY276" fmla="*/ 3627547 h 5143494"/>
              <a:gd name="connsiteX277" fmla="*/ 1475050 w 9143989"/>
              <a:gd name="connsiteY277" fmla="*/ 3518135 h 5143494"/>
              <a:gd name="connsiteX278" fmla="*/ 1475050 w 9143989"/>
              <a:gd name="connsiteY278" fmla="*/ 3080501 h 5143494"/>
              <a:gd name="connsiteX279" fmla="*/ 1365637 w 9143989"/>
              <a:gd name="connsiteY279" fmla="*/ 2971089 h 5143494"/>
              <a:gd name="connsiteX280" fmla="*/ 165999 w 9143989"/>
              <a:gd name="connsiteY280" fmla="*/ 2971089 h 5143494"/>
              <a:gd name="connsiteX281" fmla="*/ 56587 w 9143989"/>
              <a:gd name="connsiteY281" fmla="*/ 3080501 h 5143494"/>
              <a:gd name="connsiteX282" fmla="*/ 56587 w 9143989"/>
              <a:gd name="connsiteY282" fmla="*/ 3518135 h 5143494"/>
              <a:gd name="connsiteX283" fmla="*/ 165999 w 9143989"/>
              <a:gd name="connsiteY283" fmla="*/ 3627547 h 5143494"/>
              <a:gd name="connsiteX284" fmla="*/ 603632 w 9143989"/>
              <a:gd name="connsiteY284" fmla="*/ 3627547 h 5143494"/>
              <a:gd name="connsiteX285" fmla="*/ 713044 w 9143989"/>
              <a:gd name="connsiteY285" fmla="*/ 3518135 h 5143494"/>
              <a:gd name="connsiteX286" fmla="*/ 713044 w 9143989"/>
              <a:gd name="connsiteY286" fmla="*/ 3080501 h 5143494"/>
              <a:gd name="connsiteX287" fmla="*/ 603632 w 9143989"/>
              <a:gd name="connsiteY287" fmla="*/ 2971089 h 5143494"/>
              <a:gd name="connsiteX288" fmla="*/ 8540357 w 9143989"/>
              <a:gd name="connsiteY288" fmla="*/ 2245338 h 5143494"/>
              <a:gd name="connsiteX289" fmla="*/ 8430945 w 9143989"/>
              <a:gd name="connsiteY289" fmla="*/ 2354750 h 5143494"/>
              <a:gd name="connsiteX290" fmla="*/ 8430945 w 9143989"/>
              <a:gd name="connsiteY290" fmla="*/ 2792384 h 5143494"/>
              <a:gd name="connsiteX291" fmla="*/ 8540357 w 9143989"/>
              <a:gd name="connsiteY291" fmla="*/ 2901796 h 5143494"/>
              <a:gd name="connsiteX292" fmla="*/ 8977991 w 9143989"/>
              <a:gd name="connsiteY292" fmla="*/ 2901796 h 5143494"/>
              <a:gd name="connsiteX293" fmla="*/ 9087403 w 9143989"/>
              <a:gd name="connsiteY293" fmla="*/ 2792384 h 5143494"/>
              <a:gd name="connsiteX294" fmla="*/ 9087403 w 9143989"/>
              <a:gd name="connsiteY294" fmla="*/ 2354750 h 5143494"/>
              <a:gd name="connsiteX295" fmla="*/ 8977991 w 9143989"/>
              <a:gd name="connsiteY295" fmla="*/ 2245338 h 5143494"/>
              <a:gd name="connsiteX296" fmla="*/ 7778358 w 9143989"/>
              <a:gd name="connsiteY296" fmla="*/ 2245338 h 5143494"/>
              <a:gd name="connsiteX297" fmla="*/ 7668946 w 9143989"/>
              <a:gd name="connsiteY297" fmla="*/ 2354750 h 5143494"/>
              <a:gd name="connsiteX298" fmla="*/ 7668946 w 9143989"/>
              <a:gd name="connsiteY298" fmla="*/ 2792384 h 5143494"/>
              <a:gd name="connsiteX299" fmla="*/ 7778358 w 9143989"/>
              <a:gd name="connsiteY299" fmla="*/ 2901796 h 5143494"/>
              <a:gd name="connsiteX300" fmla="*/ 8215992 w 9143989"/>
              <a:gd name="connsiteY300" fmla="*/ 2901796 h 5143494"/>
              <a:gd name="connsiteX301" fmla="*/ 8325404 w 9143989"/>
              <a:gd name="connsiteY301" fmla="*/ 2792384 h 5143494"/>
              <a:gd name="connsiteX302" fmla="*/ 8325404 w 9143989"/>
              <a:gd name="connsiteY302" fmla="*/ 2354750 h 5143494"/>
              <a:gd name="connsiteX303" fmla="*/ 8215992 w 9143989"/>
              <a:gd name="connsiteY303" fmla="*/ 2245338 h 5143494"/>
              <a:gd name="connsiteX304" fmla="*/ 7023979 w 9143989"/>
              <a:gd name="connsiteY304" fmla="*/ 2245338 h 5143494"/>
              <a:gd name="connsiteX305" fmla="*/ 6914567 w 9143989"/>
              <a:gd name="connsiteY305" fmla="*/ 2354750 h 5143494"/>
              <a:gd name="connsiteX306" fmla="*/ 6914567 w 9143989"/>
              <a:gd name="connsiteY306" fmla="*/ 2792384 h 5143494"/>
              <a:gd name="connsiteX307" fmla="*/ 7023979 w 9143989"/>
              <a:gd name="connsiteY307" fmla="*/ 2901796 h 5143494"/>
              <a:gd name="connsiteX308" fmla="*/ 7461613 w 9143989"/>
              <a:gd name="connsiteY308" fmla="*/ 2901796 h 5143494"/>
              <a:gd name="connsiteX309" fmla="*/ 7571025 w 9143989"/>
              <a:gd name="connsiteY309" fmla="*/ 2792384 h 5143494"/>
              <a:gd name="connsiteX310" fmla="*/ 7571025 w 9143989"/>
              <a:gd name="connsiteY310" fmla="*/ 2354750 h 5143494"/>
              <a:gd name="connsiteX311" fmla="*/ 7461613 w 9143989"/>
              <a:gd name="connsiteY311" fmla="*/ 2245338 h 5143494"/>
              <a:gd name="connsiteX312" fmla="*/ 6261980 w 9143989"/>
              <a:gd name="connsiteY312" fmla="*/ 2245338 h 5143494"/>
              <a:gd name="connsiteX313" fmla="*/ 6152568 w 9143989"/>
              <a:gd name="connsiteY313" fmla="*/ 2354750 h 5143494"/>
              <a:gd name="connsiteX314" fmla="*/ 6152568 w 9143989"/>
              <a:gd name="connsiteY314" fmla="*/ 2792384 h 5143494"/>
              <a:gd name="connsiteX315" fmla="*/ 6261980 w 9143989"/>
              <a:gd name="connsiteY315" fmla="*/ 2901796 h 5143494"/>
              <a:gd name="connsiteX316" fmla="*/ 6699614 w 9143989"/>
              <a:gd name="connsiteY316" fmla="*/ 2901796 h 5143494"/>
              <a:gd name="connsiteX317" fmla="*/ 6809026 w 9143989"/>
              <a:gd name="connsiteY317" fmla="*/ 2792384 h 5143494"/>
              <a:gd name="connsiteX318" fmla="*/ 6809026 w 9143989"/>
              <a:gd name="connsiteY318" fmla="*/ 2354750 h 5143494"/>
              <a:gd name="connsiteX319" fmla="*/ 6699614 w 9143989"/>
              <a:gd name="connsiteY319" fmla="*/ 2245338 h 5143494"/>
              <a:gd name="connsiteX320" fmla="*/ 5499981 w 9143989"/>
              <a:gd name="connsiteY320" fmla="*/ 2245338 h 5143494"/>
              <a:gd name="connsiteX321" fmla="*/ 5390569 w 9143989"/>
              <a:gd name="connsiteY321" fmla="*/ 2354750 h 5143494"/>
              <a:gd name="connsiteX322" fmla="*/ 5390569 w 9143989"/>
              <a:gd name="connsiteY322" fmla="*/ 2792384 h 5143494"/>
              <a:gd name="connsiteX323" fmla="*/ 5499981 w 9143989"/>
              <a:gd name="connsiteY323" fmla="*/ 2901796 h 5143494"/>
              <a:gd name="connsiteX324" fmla="*/ 5937615 w 9143989"/>
              <a:gd name="connsiteY324" fmla="*/ 2901796 h 5143494"/>
              <a:gd name="connsiteX325" fmla="*/ 6047027 w 9143989"/>
              <a:gd name="connsiteY325" fmla="*/ 2792384 h 5143494"/>
              <a:gd name="connsiteX326" fmla="*/ 6047027 w 9143989"/>
              <a:gd name="connsiteY326" fmla="*/ 2354750 h 5143494"/>
              <a:gd name="connsiteX327" fmla="*/ 5937615 w 9143989"/>
              <a:gd name="connsiteY327" fmla="*/ 2245338 h 5143494"/>
              <a:gd name="connsiteX328" fmla="*/ 4737982 w 9143989"/>
              <a:gd name="connsiteY328" fmla="*/ 2245338 h 5143494"/>
              <a:gd name="connsiteX329" fmla="*/ 4628570 w 9143989"/>
              <a:gd name="connsiteY329" fmla="*/ 2354750 h 5143494"/>
              <a:gd name="connsiteX330" fmla="*/ 4628570 w 9143989"/>
              <a:gd name="connsiteY330" fmla="*/ 2792384 h 5143494"/>
              <a:gd name="connsiteX331" fmla="*/ 4737982 w 9143989"/>
              <a:gd name="connsiteY331" fmla="*/ 2901796 h 5143494"/>
              <a:gd name="connsiteX332" fmla="*/ 5175616 w 9143989"/>
              <a:gd name="connsiteY332" fmla="*/ 2901796 h 5143494"/>
              <a:gd name="connsiteX333" fmla="*/ 5285028 w 9143989"/>
              <a:gd name="connsiteY333" fmla="*/ 2792384 h 5143494"/>
              <a:gd name="connsiteX334" fmla="*/ 5285028 w 9143989"/>
              <a:gd name="connsiteY334" fmla="*/ 2354750 h 5143494"/>
              <a:gd name="connsiteX335" fmla="*/ 5175616 w 9143989"/>
              <a:gd name="connsiteY335" fmla="*/ 2245338 h 5143494"/>
              <a:gd name="connsiteX336" fmla="*/ 3975991 w 9143989"/>
              <a:gd name="connsiteY336" fmla="*/ 2245338 h 5143494"/>
              <a:gd name="connsiteX337" fmla="*/ 3866579 w 9143989"/>
              <a:gd name="connsiteY337" fmla="*/ 2354750 h 5143494"/>
              <a:gd name="connsiteX338" fmla="*/ 3866579 w 9143989"/>
              <a:gd name="connsiteY338" fmla="*/ 2792384 h 5143494"/>
              <a:gd name="connsiteX339" fmla="*/ 3975991 w 9143989"/>
              <a:gd name="connsiteY339" fmla="*/ 2901796 h 5143494"/>
              <a:gd name="connsiteX340" fmla="*/ 4413617 w 9143989"/>
              <a:gd name="connsiteY340" fmla="*/ 2901796 h 5143494"/>
              <a:gd name="connsiteX341" fmla="*/ 4523029 w 9143989"/>
              <a:gd name="connsiteY341" fmla="*/ 2792384 h 5143494"/>
              <a:gd name="connsiteX342" fmla="*/ 4523029 w 9143989"/>
              <a:gd name="connsiteY342" fmla="*/ 2354750 h 5143494"/>
              <a:gd name="connsiteX343" fmla="*/ 4413617 w 9143989"/>
              <a:gd name="connsiteY343" fmla="*/ 2245338 h 5143494"/>
              <a:gd name="connsiteX344" fmla="*/ 3213993 w 9143989"/>
              <a:gd name="connsiteY344" fmla="*/ 2245338 h 5143494"/>
              <a:gd name="connsiteX345" fmla="*/ 3104581 w 9143989"/>
              <a:gd name="connsiteY345" fmla="*/ 2354750 h 5143494"/>
              <a:gd name="connsiteX346" fmla="*/ 3104581 w 9143989"/>
              <a:gd name="connsiteY346" fmla="*/ 2792384 h 5143494"/>
              <a:gd name="connsiteX347" fmla="*/ 3213993 w 9143989"/>
              <a:gd name="connsiteY347" fmla="*/ 2901796 h 5143494"/>
              <a:gd name="connsiteX348" fmla="*/ 3651627 w 9143989"/>
              <a:gd name="connsiteY348" fmla="*/ 2901796 h 5143494"/>
              <a:gd name="connsiteX349" fmla="*/ 3761040 w 9143989"/>
              <a:gd name="connsiteY349" fmla="*/ 2792384 h 5143494"/>
              <a:gd name="connsiteX350" fmla="*/ 3761040 w 9143989"/>
              <a:gd name="connsiteY350" fmla="*/ 2354750 h 5143494"/>
              <a:gd name="connsiteX351" fmla="*/ 3651627 w 9143989"/>
              <a:gd name="connsiteY351" fmla="*/ 2245338 h 5143494"/>
              <a:gd name="connsiteX352" fmla="*/ 2451995 w 9143989"/>
              <a:gd name="connsiteY352" fmla="*/ 2245338 h 5143494"/>
              <a:gd name="connsiteX353" fmla="*/ 2342584 w 9143989"/>
              <a:gd name="connsiteY353" fmla="*/ 2354750 h 5143494"/>
              <a:gd name="connsiteX354" fmla="*/ 2342584 w 9143989"/>
              <a:gd name="connsiteY354" fmla="*/ 2792384 h 5143494"/>
              <a:gd name="connsiteX355" fmla="*/ 2451995 w 9143989"/>
              <a:gd name="connsiteY355" fmla="*/ 2901796 h 5143494"/>
              <a:gd name="connsiteX356" fmla="*/ 2889629 w 9143989"/>
              <a:gd name="connsiteY356" fmla="*/ 2901796 h 5143494"/>
              <a:gd name="connsiteX357" fmla="*/ 2999040 w 9143989"/>
              <a:gd name="connsiteY357" fmla="*/ 2792384 h 5143494"/>
              <a:gd name="connsiteX358" fmla="*/ 2999040 w 9143989"/>
              <a:gd name="connsiteY358" fmla="*/ 2354750 h 5143494"/>
              <a:gd name="connsiteX359" fmla="*/ 2889629 w 9143989"/>
              <a:gd name="connsiteY359" fmla="*/ 2245338 h 5143494"/>
              <a:gd name="connsiteX360" fmla="*/ 1689997 w 9143989"/>
              <a:gd name="connsiteY360" fmla="*/ 2245338 h 5143494"/>
              <a:gd name="connsiteX361" fmla="*/ 1580587 w 9143989"/>
              <a:gd name="connsiteY361" fmla="*/ 2354750 h 5143494"/>
              <a:gd name="connsiteX362" fmla="*/ 1580587 w 9143989"/>
              <a:gd name="connsiteY362" fmla="*/ 2792384 h 5143494"/>
              <a:gd name="connsiteX363" fmla="*/ 1689997 w 9143989"/>
              <a:gd name="connsiteY363" fmla="*/ 2901796 h 5143494"/>
              <a:gd name="connsiteX364" fmla="*/ 2127634 w 9143989"/>
              <a:gd name="connsiteY364" fmla="*/ 2901796 h 5143494"/>
              <a:gd name="connsiteX365" fmla="*/ 2237045 w 9143989"/>
              <a:gd name="connsiteY365" fmla="*/ 2792384 h 5143494"/>
              <a:gd name="connsiteX366" fmla="*/ 2237045 w 9143989"/>
              <a:gd name="connsiteY366" fmla="*/ 2354750 h 5143494"/>
              <a:gd name="connsiteX367" fmla="*/ 2127634 w 9143989"/>
              <a:gd name="connsiteY367" fmla="*/ 2245338 h 5143494"/>
              <a:gd name="connsiteX368" fmla="*/ 927996 w 9143989"/>
              <a:gd name="connsiteY368" fmla="*/ 2245338 h 5143494"/>
              <a:gd name="connsiteX369" fmla="*/ 818584 w 9143989"/>
              <a:gd name="connsiteY369" fmla="*/ 2354750 h 5143494"/>
              <a:gd name="connsiteX370" fmla="*/ 818584 w 9143989"/>
              <a:gd name="connsiteY370" fmla="*/ 2792384 h 5143494"/>
              <a:gd name="connsiteX371" fmla="*/ 927996 w 9143989"/>
              <a:gd name="connsiteY371" fmla="*/ 2901796 h 5143494"/>
              <a:gd name="connsiteX372" fmla="*/ 1365637 w 9143989"/>
              <a:gd name="connsiteY372" fmla="*/ 2901796 h 5143494"/>
              <a:gd name="connsiteX373" fmla="*/ 1475051 w 9143989"/>
              <a:gd name="connsiteY373" fmla="*/ 2792384 h 5143494"/>
              <a:gd name="connsiteX374" fmla="*/ 1475051 w 9143989"/>
              <a:gd name="connsiteY374" fmla="*/ 2354750 h 5143494"/>
              <a:gd name="connsiteX375" fmla="*/ 1365637 w 9143989"/>
              <a:gd name="connsiteY375" fmla="*/ 2245338 h 5143494"/>
              <a:gd name="connsiteX376" fmla="*/ 165999 w 9143989"/>
              <a:gd name="connsiteY376" fmla="*/ 2245338 h 5143494"/>
              <a:gd name="connsiteX377" fmla="*/ 56587 w 9143989"/>
              <a:gd name="connsiteY377" fmla="*/ 2354750 h 5143494"/>
              <a:gd name="connsiteX378" fmla="*/ 56587 w 9143989"/>
              <a:gd name="connsiteY378" fmla="*/ 2792384 h 5143494"/>
              <a:gd name="connsiteX379" fmla="*/ 165999 w 9143989"/>
              <a:gd name="connsiteY379" fmla="*/ 2901796 h 5143494"/>
              <a:gd name="connsiteX380" fmla="*/ 603632 w 9143989"/>
              <a:gd name="connsiteY380" fmla="*/ 2901796 h 5143494"/>
              <a:gd name="connsiteX381" fmla="*/ 713044 w 9143989"/>
              <a:gd name="connsiteY381" fmla="*/ 2792384 h 5143494"/>
              <a:gd name="connsiteX382" fmla="*/ 713044 w 9143989"/>
              <a:gd name="connsiteY382" fmla="*/ 2354750 h 5143494"/>
              <a:gd name="connsiteX383" fmla="*/ 603632 w 9143989"/>
              <a:gd name="connsiteY383" fmla="*/ 2245338 h 5143494"/>
              <a:gd name="connsiteX384" fmla="*/ 165999 w 9143989"/>
              <a:gd name="connsiteY384" fmla="*/ 1515948 h 5143494"/>
              <a:gd name="connsiteX385" fmla="*/ 56587 w 9143989"/>
              <a:gd name="connsiteY385" fmla="*/ 1625361 h 5143494"/>
              <a:gd name="connsiteX386" fmla="*/ 56587 w 9143989"/>
              <a:gd name="connsiteY386" fmla="*/ 2062996 h 5143494"/>
              <a:gd name="connsiteX387" fmla="*/ 165999 w 9143989"/>
              <a:gd name="connsiteY387" fmla="*/ 2172398 h 5143494"/>
              <a:gd name="connsiteX388" fmla="*/ 603632 w 9143989"/>
              <a:gd name="connsiteY388" fmla="*/ 2172398 h 5143494"/>
              <a:gd name="connsiteX389" fmla="*/ 713044 w 9143989"/>
              <a:gd name="connsiteY389" fmla="*/ 2062996 h 5143494"/>
              <a:gd name="connsiteX390" fmla="*/ 713044 w 9143989"/>
              <a:gd name="connsiteY390" fmla="*/ 1625361 h 5143494"/>
              <a:gd name="connsiteX391" fmla="*/ 603632 w 9143989"/>
              <a:gd name="connsiteY391" fmla="*/ 1515948 h 5143494"/>
              <a:gd name="connsiteX392" fmla="*/ 927996 w 9143989"/>
              <a:gd name="connsiteY392" fmla="*/ 1515947 h 5143494"/>
              <a:gd name="connsiteX393" fmla="*/ 818584 w 9143989"/>
              <a:gd name="connsiteY393" fmla="*/ 1625360 h 5143494"/>
              <a:gd name="connsiteX394" fmla="*/ 818584 w 9143989"/>
              <a:gd name="connsiteY394" fmla="*/ 2062995 h 5143494"/>
              <a:gd name="connsiteX395" fmla="*/ 927996 w 9143989"/>
              <a:gd name="connsiteY395" fmla="*/ 2172398 h 5143494"/>
              <a:gd name="connsiteX396" fmla="*/ 1365637 w 9143989"/>
              <a:gd name="connsiteY396" fmla="*/ 2172398 h 5143494"/>
              <a:gd name="connsiteX397" fmla="*/ 1475051 w 9143989"/>
              <a:gd name="connsiteY397" fmla="*/ 2062995 h 5143494"/>
              <a:gd name="connsiteX398" fmla="*/ 1475051 w 9143989"/>
              <a:gd name="connsiteY398" fmla="*/ 1625360 h 5143494"/>
              <a:gd name="connsiteX399" fmla="*/ 1365637 w 9143989"/>
              <a:gd name="connsiteY399" fmla="*/ 1515947 h 5143494"/>
              <a:gd name="connsiteX400" fmla="*/ 1689997 w 9143989"/>
              <a:gd name="connsiteY400" fmla="*/ 1515947 h 5143494"/>
              <a:gd name="connsiteX401" fmla="*/ 1580588 w 9143989"/>
              <a:gd name="connsiteY401" fmla="*/ 1625359 h 5143494"/>
              <a:gd name="connsiteX402" fmla="*/ 1580588 w 9143989"/>
              <a:gd name="connsiteY402" fmla="*/ 2062994 h 5143494"/>
              <a:gd name="connsiteX403" fmla="*/ 1689997 w 9143989"/>
              <a:gd name="connsiteY403" fmla="*/ 2172398 h 5143494"/>
              <a:gd name="connsiteX404" fmla="*/ 2127634 w 9143989"/>
              <a:gd name="connsiteY404" fmla="*/ 2172398 h 5143494"/>
              <a:gd name="connsiteX405" fmla="*/ 2237045 w 9143989"/>
              <a:gd name="connsiteY405" fmla="*/ 2062994 h 5143494"/>
              <a:gd name="connsiteX406" fmla="*/ 2237045 w 9143989"/>
              <a:gd name="connsiteY406" fmla="*/ 1625359 h 5143494"/>
              <a:gd name="connsiteX407" fmla="*/ 2127634 w 9143989"/>
              <a:gd name="connsiteY407" fmla="*/ 1515947 h 5143494"/>
              <a:gd name="connsiteX408" fmla="*/ 2451996 w 9143989"/>
              <a:gd name="connsiteY408" fmla="*/ 1515946 h 5143494"/>
              <a:gd name="connsiteX409" fmla="*/ 2342584 w 9143989"/>
              <a:gd name="connsiteY409" fmla="*/ 1625359 h 5143494"/>
              <a:gd name="connsiteX410" fmla="*/ 2342584 w 9143989"/>
              <a:gd name="connsiteY410" fmla="*/ 2062993 h 5143494"/>
              <a:gd name="connsiteX411" fmla="*/ 2451996 w 9143989"/>
              <a:gd name="connsiteY411" fmla="*/ 2172398 h 5143494"/>
              <a:gd name="connsiteX412" fmla="*/ 2889629 w 9143989"/>
              <a:gd name="connsiteY412" fmla="*/ 2172398 h 5143494"/>
              <a:gd name="connsiteX413" fmla="*/ 2999041 w 9143989"/>
              <a:gd name="connsiteY413" fmla="*/ 2062993 h 5143494"/>
              <a:gd name="connsiteX414" fmla="*/ 2999041 w 9143989"/>
              <a:gd name="connsiteY414" fmla="*/ 1625359 h 5143494"/>
              <a:gd name="connsiteX415" fmla="*/ 2889629 w 9143989"/>
              <a:gd name="connsiteY415" fmla="*/ 1515946 h 5143494"/>
              <a:gd name="connsiteX416" fmla="*/ 3213993 w 9143989"/>
              <a:gd name="connsiteY416" fmla="*/ 1515945 h 5143494"/>
              <a:gd name="connsiteX417" fmla="*/ 3104581 w 9143989"/>
              <a:gd name="connsiteY417" fmla="*/ 1625358 h 5143494"/>
              <a:gd name="connsiteX418" fmla="*/ 3104581 w 9143989"/>
              <a:gd name="connsiteY418" fmla="*/ 2062992 h 5143494"/>
              <a:gd name="connsiteX419" fmla="*/ 3213993 w 9143989"/>
              <a:gd name="connsiteY419" fmla="*/ 2172398 h 5143494"/>
              <a:gd name="connsiteX420" fmla="*/ 3651628 w 9143989"/>
              <a:gd name="connsiteY420" fmla="*/ 2172398 h 5143494"/>
              <a:gd name="connsiteX421" fmla="*/ 3761040 w 9143989"/>
              <a:gd name="connsiteY421" fmla="*/ 2062992 h 5143494"/>
              <a:gd name="connsiteX422" fmla="*/ 3761040 w 9143989"/>
              <a:gd name="connsiteY422" fmla="*/ 1625358 h 5143494"/>
              <a:gd name="connsiteX423" fmla="*/ 3651628 w 9143989"/>
              <a:gd name="connsiteY423" fmla="*/ 1515945 h 5143494"/>
              <a:gd name="connsiteX424" fmla="*/ 3975991 w 9143989"/>
              <a:gd name="connsiteY424" fmla="*/ 1515945 h 5143494"/>
              <a:gd name="connsiteX425" fmla="*/ 3866579 w 9143989"/>
              <a:gd name="connsiteY425" fmla="*/ 1625357 h 5143494"/>
              <a:gd name="connsiteX426" fmla="*/ 3866579 w 9143989"/>
              <a:gd name="connsiteY426" fmla="*/ 2062992 h 5143494"/>
              <a:gd name="connsiteX427" fmla="*/ 3975991 w 9143989"/>
              <a:gd name="connsiteY427" fmla="*/ 2172398 h 5143494"/>
              <a:gd name="connsiteX428" fmla="*/ 4413617 w 9143989"/>
              <a:gd name="connsiteY428" fmla="*/ 2172398 h 5143494"/>
              <a:gd name="connsiteX429" fmla="*/ 4523029 w 9143989"/>
              <a:gd name="connsiteY429" fmla="*/ 2062992 h 5143494"/>
              <a:gd name="connsiteX430" fmla="*/ 4523029 w 9143989"/>
              <a:gd name="connsiteY430" fmla="*/ 1625357 h 5143494"/>
              <a:gd name="connsiteX431" fmla="*/ 4413617 w 9143989"/>
              <a:gd name="connsiteY431" fmla="*/ 1515945 h 5143494"/>
              <a:gd name="connsiteX432" fmla="*/ 4737982 w 9143989"/>
              <a:gd name="connsiteY432" fmla="*/ 1515944 h 5143494"/>
              <a:gd name="connsiteX433" fmla="*/ 4628570 w 9143989"/>
              <a:gd name="connsiteY433" fmla="*/ 1625356 h 5143494"/>
              <a:gd name="connsiteX434" fmla="*/ 4628570 w 9143989"/>
              <a:gd name="connsiteY434" fmla="*/ 2062991 h 5143494"/>
              <a:gd name="connsiteX435" fmla="*/ 4737982 w 9143989"/>
              <a:gd name="connsiteY435" fmla="*/ 2172398 h 5143494"/>
              <a:gd name="connsiteX436" fmla="*/ 5175616 w 9143989"/>
              <a:gd name="connsiteY436" fmla="*/ 2172398 h 5143494"/>
              <a:gd name="connsiteX437" fmla="*/ 5285028 w 9143989"/>
              <a:gd name="connsiteY437" fmla="*/ 2062991 h 5143494"/>
              <a:gd name="connsiteX438" fmla="*/ 5285028 w 9143989"/>
              <a:gd name="connsiteY438" fmla="*/ 1625356 h 5143494"/>
              <a:gd name="connsiteX439" fmla="*/ 5175616 w 9143989"/>
              <a:gd name="connsiteY439" fmla="*/ 1515944 h 5143494"/>
              <a:gd name="connsiteX440" fmla="*/ 5499981 w 9143989"/>
              <a:gd name="connsiteY440" fmla="*/ 1515943 h 5143494"/>
              <a:gd name="connsiteX441" fmla="*/ 5390569 w 9143989"/>
              <a:gd name="connsiteY441" fmla="*/ 1625356 h 5143494"/>
              <a:gd name="connsiteX442" fmla="*/ 5390569 w 9143989"/>
              <a:gd name="connsiteY442" fmla="*/ 2062990 h 5143494"/>
              <a:gd name="connsiteX443" fmla="*/ 5499981 w 9143989"/>
              <a:gd name="connsiteY443" fmla="*/ 2172398 h 5143494"/>
              <a:gd name="connsiteX444" fmla="*/ 5937615 w 9143989"/>
              <a:gd name="connsiteY444" fmla="*/ 2172398 h 5143494"/>
              <a:gd name="connsiteX445" fmla="*/ 6047027 w 9143989"/>
              <a:gd name="connsiteY445" fmla="*/ 2062990 h 5143494"/>
              <a:gd name="connsiteX446" fmla="*/ 6047027 w 9143989"/>
              <a:gd name="connsiteY446" fmla="*/ 1625356 h 5143494"/>
              <a:gd name="connsiteX447" fmla="*/ 5937615 w 9143989"/>
              <a:gd name="connsiteY447" fmla="*/ 1515943 h 5143494"/>
              <a:gd name="connsiteX448" fmla="*/ 6261980 w 9143989"/>
              <a:gd name="connsiteY448" fmla="*/ 1515943 h 5143494"/>
              <a:gd name="connsiteX449" fmla="*/ 6152568 w 9143989"/>
              <a:gd name="connsiteY449" fmla="*/ 1625355 h 5143494"/>
              <a:gd name="connsiteX450" fmla="*/ 6152568 w 9143989"/>
              <a:gd name="connsiteY450" fmla="*/ 2062989 h 5143494"/>
              <a:gd name="connsiteX451" fmla="*/ 6261980 w 9143989"/>
              <a:gd name="connsiteY451" fmla="*/ 2172398 h 5143494"/>
              <a:gd name="connsiteX452" fmla="*/ 6699614 w 9143989"/>
              <a:gd name="connsiteY452" fmla="*/ 2172398 h 5143494"/>
              <a:gd name="connsiteX453" fmla="*/ 6809026 w 9143989"/>
              <a:gd name="connsiteY453" fmla="*/ 2062989 h 5143494"/>
              <a:gd name="connsiteX454" fmla="*/ 6809026 w 9143989"/>
              <a:gd name="connsiteY454" fmla="*/ 1625355 h 5143494"/>
              <a:gd name="connsiteX455" fmla="*/ 6699614 w 9143989"/>
              <a:gd name="connsiteY455" fmla="*/ 1515943 h 5143494"/>
              <a:gd name="connsiteX456" fmla="*/ 7023979 w 9143989"/>
              <a:gd name="connsiteY456" fmla="*/ 1515942 h 5143494"/>
              <a:gd name="connsiteX457" fmla="*/ 6914567 w 9143989"/>
              <a:gd name="connsiteY457" fmla="*/ 1625354 h 5143494"/>
              <a:gd name="connsiteX458" fmla="*/ 6914567 w 9143989"/>
              <a:gd name="connsiteY458" fmla="*/ 2062988 h 5143494"/>
              <a:gd name="connsiteX459" fmla="*/ 7023979 w 9143989"/>
              <a:gd name="connsiteY459" fmla="*/ 2172398 h 5143494"/>
              <a:gd name="connsiteX460" fmla="*/ 7461613 w 9143989"/>
              <a:gd name="connsiteY460" fmla="*/ 2172398 h 5143494"/>
              <a:gd name="connsiteX461" fmla="*/ 7571025 w 9143989"/>
              <a:gd name="connsiteY461" fmla="*/ 2062988 h 5143494"/>
              <a:gd name="connsiteX462" fmla="*/ 7571025 w 9143989"/>
              <a:gd name="connsiteY462" fmla="*/ 1625354 h 5143494"/>
              <a:gd name="connsiteX463" fmla="*/ 7461613 w 9143989"/>
              <a:gd name="connsiteY463" fmla="*/ 1515942 h 5143494"/>
              <a:gd name="connsiteX464" fmla="*/ 7778358 w 9143989"/>
              <a:gd name="connsiteY464" fmla="*/ 1515941 h 5143494"/>
              <a:gd name="connsiteX465" fmla="*/ 7668946 w 9143989"/>
              <a:gd name="connsiteY465" fmla="*/ 1625353 h 5143494"/>
              <a:gd name="connsiteX466" fmla="*/ 7668946 w 9143989"/>
              <a:gd name="connsiteY466" fmla="*/ 2062987 h 5143494"/>
              <a:gd name="connsiteX467" fmla="*/ 7778358 w 9143989"/>
              <a:gd name="connsiteY467" fmla="*/ 2172398 h 5143494"/>
              <a:gd name="connsiteX468" fmla="*/ 8215992 w 9143989"/>
              <a:gd name="connsiteY468" fmla="*/ 2172398 h 5143494"/>
              <a:gd name="connsiteX469" fmla="*/ 8325404 w 9143989"/>
              <a:gd name="connsiteY469" fmla="*/ 2062987 h 5143494"/>
              <a:gd name="connsiteX470" fmla="*/ 8325404 w 9143989"/>
              <a:gd name="connsiteY470" fmla="*/ 1625353 h 5143494"/>
              <a:gd name="connsiteX471" fmla="*/ 8215992 w 9143989"/>
              <a:gd name="connsiteY471" fmla="*/ 1515941 h 5143494"/>
              <a:gd name="connsiteX472" fmla="*/ 8540357 w 9143989"/>
              <a:gd name="connsiteY472" fmla="*/ 1515941 h 5143494"/>
              <a:gd name="connsiteX473" fmla="*/ 8430945 w 9143989"/>
              <a:gd name="connsiteY473" fmla="*/ 1625353 h 5143494"/>
              <a:gd name="connsiteX474" fmla="*/ 8430945 w 9143989"/>
              <a:gd name="connsiteY474" fmla="*/ 2062987 h 5143494"/>
              <a:gd name="connsiteX475" fmla="*/ 8540357 w 9143989"/>
              <a:gd name="connsiteY475" fmla="*/ 2172398 h 5143494"/>
              <a:gd name="connsiteX476" fmla="*/ 8977991 w 9143989"/>
              <a:gd name="connsiteY476" fmla="*/ 2172398 h 5143494"/>
              <a:gd name="connsiteX477" fmla="*/ 9087403 w 9143989"/>
              <a:gd name="connsiteY477" fmla="*/ 2062987 h 5143494"/>
              <a:gd name="connsiteX478" fmla="*/ 9087403 w 9143989"/>
              <a:gd name="connsiteY478" fmla="*/ 1625353 h 5143494"/>
              <a:gd name="connsiteX479" fmla="*/ 8977991 w 9143989"/>
              <a:gd name="connsiteY479" fmla="*/ 1515941 h 5143494"/>
              <a:gd name="connsiteX480" fmla="*/ 165999 w 9143989"/>
              <a:gd name="connsiteY480" fmla="*/ 786548 h 5143494"/>
              <a:gd name="connsiteX481" fmla="*/ 56587 w 9143989"/>
              <a:gd name="connsiteY481" fmla="*/ 895959 h 5143494"/>
              <a:gd name="connsiteX482" fmla="*/ 56587 w 9143989"/>
              <a:gd name="connsiteY482" fmla="*/ 1333596 h 5143494"/>
              <a:gd name="connsiteX483" fmla="*/ 165999 w 9143989"/>
              <a:gd name="connsiteY483" fmla="*/ 1443008 h 5143494"/>
              <a:gd name="connsiteX484" fmla="*/ 603633 w 9143989"/>
              <a:gd name="connsiteY484" fmla="*/ 1443008 h 5143494"/>
              <a:gd name="connsiteX485" fmla="*/ 713044 w 9143989"/>
              <a:gd name="connsiteY485" fmla="*/ 1333596 h 5143494"/>
              <a:gd name="connsiteX486" fmla="*/ 713044 w 9143989"/>
              <a:gd name="connsiteY486" fmla="*/ 895959 h 5143494"/>
              <a:gd name="connsiteX487" fmla="*/ 603633 w 9143989"/>
              <a:gd name="connsiteY487" fmla="*/ 786548 h 5143494"/>
              <a:gd name="connsiteX488" fmla="*/ 927996 w 9143989"/>
              <a:gd name="connsiteY488" fmla="*/ 786547 h 5143494"/>
              <a:gd name="connsiteX489" fmla="*/ 818584 w 9143989"/>
              <a:gd name="connsiteY489" fmla="*/ 895959 h 5143494"/>
              <a:gd name="connsiteX490" fmla="*/ 818584 w 9143989"/>
              <a:gd name="connsiteY490" fmla="*/ 1333595 h 5143494"/>
              <a:gd name="connsiteX491" fmla="*/ 927996 w 9143989"/>
              <a:gd name="connsiteY491" fmla="*/ 1443007 h 5143494"/>
              <a:gd name="connsiteX492" fmla="*/ 1365637 w 9143989"/>
              <a:gd name="connsiteY492" fmla="*/ 1443007 h 5143494"/>
              <a:gd name="connsiteX493" fmla="*/ 1475051 w 9143989"/>
              <a:gd name="connsiteY493" fmla="*/ 1333595 h 5143494"/>
              <a:gd name="connsiteX494" fmla="*/ 1475051 w 9143989"/>
              <a:gd name="connsiteY494" fmla="*/ 895959 h 5143494"/>
              <a:gd name="connsiteX495" fmla="*/ 1365637 w 9143989"/>
              <a:gd name="connsiteY495" fmla="*/ 786547 h 5143494"/>
              <a:gd name="connsiteX496" fmla="*/ 1689998 w 9143989"/>
              <a:gd name="connsiteY496" fmla="*/ 786547 h 5143494"/>
              <a:gd name="connsiteX497" fmla="*/ 1580588 w 9143989"/>
              <a:gd name="connsiteY497" fmla="*/ 895959 h 5143494"/>
              <a:gd name="connsiteX498" fmla="*/ 1580588 w 9143989"/>
              <a:gd name="connsiteY498" fmla="*/ 1333594 h 5143494"/>
              <a:gd name="connsiteX499" fmla="*/ 1689998 w 9143989"/>
              <a:gd name="connsiteY499" fmla="*/ 1443007 h 5143494"/>
              <a:gd name="connsiteX500" fmla="*/ 2127634 w 9143989"/>
              <a:gd name="connsiteY500" fmla="*/ 1443007 h 5143494"/>
              <a:gd name="connsiteX501" fmla="*/ 2237045 w 9143989"/>
              <a:gd name="connsiteY501" fmla="*/ 1333594 h 5143494"/>
              <a:gd name="connsiteX502" fmla="*/ 2237045 w 9143989"/>
              <a:gd name="connsiteY502" fmla="*/ 895959 h 5143494"/>
              <a:gd name="connsiteX503" fmla="*/ 2127634 w 9143989"/>
              <a:gd name="connsiteY503" fmla="*/ 786547 h 5143494"/>
              <a:gd name="connsiteX504" fmla="*/ 2451996 w 9143989"/>
              <a:gd name="connsiteY504" fmla="*/ 786546 h 5143494"/>
              <a:gd name="connsiteX505" fmla="*/ 2342584 w 9143989"/>
              <a:gd name="connsiteY505" fmla="*/ 895958 h 5143494"/>
              <a:gd name="connsiteX506" fmla="*/ 2342584 w 9143989"/>
              <a:gd name="connsiteY506" fmla="*/ 1333593 h 5143494"/>
              <a:gd name="connsiteX507" fmla="*/ 2451996 w 9143989"/>
              <a:gd name="connsiteY507" fmla="*/ 1443006 h 5143494"/>
              <a:gd name="connsiteX508" fmla="*/ 2889629 w 9143989"/>
              <a:gd name="connsiteY508" fmla="*/ 1443006 h 5143494"/>
              <a:gd name="connsiteX509" fmla="*/ 2999041 w 9143989"/>
              <a:gd name="connsiteY509" fmla="*/ 1333593 h 5143494"/>
              <a:gd name="connsiteX510" fmla="*/ 2999041 w 9143989"/>
              <a:gd name="connsiteY510" fmla="*/ 895958 h 5143494"/>
              <a:gd name="connsiteX511" fmla="*/ 2889629 w 9143989"/>
              <a:gd name="connsiteY511" fmla="*/ 786546 h 5143494"/>
              <a:gd name="connsiteX512" fmla="*/ 3213993 w 9143989"/>
              <a:gd name="connsiteY512" fmla="*/ 786546 h 5143494"/>
              <a:gd name="connsiteX513" fmla="*/ 3104581 w 9143989"/>
              <a:gd name="connsiteY513" fmla="*/ 895958 h 5143494"/>
              <a:gd name="connsiteX514" fmla="*/ 3104581 w 9143989"/>
              <a:gd name="connsiteY514" fmla="*/ 1333593 h 5143494"/>
              <a:gd name="connsiteX515" fmla="*/ 3213993 w 9143989"/>
              <a:gd name="connsiteY515" fmla="*/ 1443005 h 5143494"/>
              <a:gd name="connsiteX516" fmla="*/ 3651628 w 9143989"/>
              <a:gd name="connsiteY516" fmla="*/ 1443005 h 5143494"/>
              <a:gd name="connsiteX517" fmla="*/ 3761040 w 9143989"/>
              <a:gd name="connsiteY517" fmla="*/ 1333593 h 5143494"/>
              <a:gd name="connsiteX518" fmla="*/ 3761040 w 9143989"/>
              <a:gd name="connsiteY518" fmla="*/ 895958 h 5143494"/>
              <a:gd name="connsiteX519" fmla="*/ 3651628 w 9143989"/>
              <a:gd name="connsiteY519" fmla="*/ 786546 h 5143494"/>
              <a:gd name="connsiteX520" fmla="*/ 3975991 w 9143989"/>
              <a:gd name="connsiteY520" fmla="*/ 786545 h 5143494"/>
              <a:gd name="connsiteX521" fmla="*/ 3866579 w 9143989"/>
              <a:gd name="connsiteY521" fmla="*/ 895957 h 5143494"/>
              <a:gd name="connsiteX522" fmla="*/ 3866579 w 9143989"/>
              <a:gd name="connsiteY522" fmla="*/ 1333592 h 5143494"/>
              <a:gd name="connsiteX523" fmla="*/ 3975991 w 9143989"/>
              <a:gd name="connsiteY523" fmla="*/ 1443005 h 5143494"/>
              <a:gd name="connsiteX524" fmla="*/ 4413617 w 9143989"/>
              <a:gd name="connsiteY524" fmla="*/ 1443005 h 5143494"/>
              <a:gd name="connsiteX525" fmla="*/ 4523029 w 9143989"/>
              <a:gd name="connsiteY525" fmla="*/ 1333592 h 5143494"/>
              <a:gd name="connsiteX526" fmla="*/ 4523029 w 9143989"/>
              <a:gd name="connsiteY526" fmla="*/ 895957 h 5143494"/>
              <a:gd name="connsiteX527" fmla="*/ 4413617 w 9143989"/>
              <a:gd name="connsiteY527" fmla="*/ 786545 h 5143494"/>
              <a:gd name="connsiteX528" fmla="*/ 4737982 w 9143989"/>
              <a:gd name="connsiteY528" fmla="*/ 786545 h 5143494"/>
              <a:gd name="connsiteX529" fmla="*/ 4628570 w 9143989"/>
              <a:gd name="connsiteY529" fmla="*/ 895957 h 5143494"/>
              <a:gd name="connsiteX530" fmla="*/ 4628570 w 9143989"/>
              <a:gd name="connsiteY530" fmla="*/ 1333592 h 5143494"/>
              <a:gd name="connsiteX531" fmla="*/ 4737982 w 9143989"/>
              <a:gd name="connsiteY531" fmla="*/ 1443004 h 5143494"/>
              <a:gd name="connsiteX532" fmla="*/ 5175616 w 9143989"/>
              <a:gd name="connsiteY532" fmla="*/ 1443004 h 5143494"/>
              <a:gd name="connsiteX533" fmla="*/ 5285028 w 9143989"/>
              <a:gd name="connsiteY533" fmla="*/ 1333592 h 5143494"/>
              <a:gd name="connsiteX534" fmla="*/ 5285028 w 9143989"/>
              <a:gd name="connsiteY534" fmla="*/ 895957 h 5143494"/>
              <a:gd name="connsiteX535" fmla="*/ 5175616 w 9143989"/>
              <a:gd name="connsiteY535" fmla="*/ 786545 h 5143494"/>
              <a:gd name="connsiteX536" fmla="*/ 5499981 w 9143989"/>
              <a:gd name="connsiteY536" fmla="*/ 786544 h 5143494"/>
              <a:gd name="connsiteX537" fmla="*/ 5390569 w 9143989"/>
              <a:gd name="connsiteY537" fmla="*/ 895956 h 5143494"/>
              <a:gd name="connsiteX538" fmla="*/ 5390569 w 9143989"/>
              <a:gd name="connsiteY538" fmla="*/ 1333591 h 5143494"/>
              <a:gd name="connsiteX539" fmla="*/ 5499981 w 9143989"/>
              <a:gd name="connsiteY539" fmla="*/ 1443003 h 5143494"/>
              <a:gd name="connsiteX540" fmla="*/ 5937615 w 9143989"/>
              <a:gd name="connsiteY540" fmla="*/ 1443003 h 5143494"/>
              <a:gd name="connsiteX541" fmla="*/ 6047027 w 9143989"/>
              <a:gd name="connsiteY541" fmla="*/ 1333591 h 5143494"/>
              <a:gd name="connsiteX542" fmla="*/ 6047027 w 9143989"/>
              <a:gd name="connsiteY542" fmla="*/ 895956 h 5143494"/>
              <a:gd name="connsiteX543" fmla="*/ 5937615 w 9143989"/>
              <a:gd name="connsiteY543" fmla="*/ 786544 h 5143494"/>
              <a:gd name="connsiteX544" fmla="*/ 6261980 w 9143989"/>
              <a:gd name="connsiteY544" fmla="*/ 786544 h 5143494"/>
              <a:gd name="connsiteX545" fmla="*/ 6152568 w 9143989"/>
              <a:gd name="connsiteY545" fmla="*/ 895956 h 5143494"/>
              <a:gd name="connsiteX546" fmla="*/ 6152568 w 9143989"/>
              <a:gd name="connsiteY546" fmla="*/ 1333590 h 5143494"/>
              <a:gd name="connsiteX547" fmla="*/ 6261980 w 9143989"/>
              <a:gd name="connsiteY547" fmla="*/ 1443003 h 5143494"/>
              <a:gd name="connsiteX548" fmla="*/ 6699614 w 9143989"/>
              <a:gd name="connsiteY548" fmla="*/ 1443003 h 5143494"/>
              <a:gd name="connsiteX549" fmla="*/ 6809026 w 9143989"/>
              <a:gd name="connsiteY549" fmla="*/ 1333590 h 5143494"/>
              <a:gd name="connsiteX550" fmla="*/ 6809026 w 9143989"/>
              <a:gd name="connsiteY550" fmla="*/ 895956 h 5143494"/>
              <a:gd name="connsiteX551" fmla="*/ 6699614 w 9143989"/>
              <a:gd name="connsiteY551" fmla="*/ 786544 h 5143494"/>
              <a:gd name="connsiteX552" fmla="*/ 7023979 w 9143989"/>
              <a:gd name="connsiteY552" fmla="*/ 786543 h 5143494"/>
              <a:gd name="connsiteX553" fmla="*/ 6914567 w 9143989"/>
              <a:gd name="connsiteY553" fmla="*/ 895955 h 5143494"/>
              <a:gd name="connsiteX554" fmla="*/ 6914567 w 9143989"/>
              <a:gd name="connsiteY554" fmla="*/ 1333590 h 5143494"/>
              <a:gd name="connsiteX555" fmla="*/ 7023979 w 9143989"/>
              <a:gd name="connsiteY555" fmla="*/ 1443002 h 5143494"/>
              <a:gd name="connsiteX556" fmla="*/ 7461613 w 9143989"/>
              <a:gd name="connsiteY556" fmla="*/ 1443002 h 5143494"/>
              <a:gd name="connsiteX557" fmla="*/ 7571025 w 9143989"/>
              <a:gd name="connsiteY557" fmla="*/ 1333590 h 5143494"/>
              <a:gd name="connsiteX558" fmla="*/ 7571025 w 9143989"/>
              <a:gd name="connsiteY558" fmla="*/ 895955 h 5143494"/>
              <a:gd name="connsiteX559" fmla="*/ 7461613 w 9143989"/>
              <a:gd name="connsiteY559" fmla="*/ 786543 h 5143494"/>
              <a:gd name="connsiteX560" fmla="*/ 7778358 w 9143989"/>
              <a:gd name="connsiteY560" fmla="*/ 786543 h 5143494"/>
              <a:gd name="connsiteX561" fmla="*/ 7668946 w 9143989"/>
              <a:gd name="connsiteY561" fmla="*/ 895955 h 5143494"/>
              <a:gd name="connsiteX562" fmla="*/ 7668946 w 9143989"/>
              <a:gd name="connsiteY562" fmla="*/ 1333589 h 5143494"/>
              <a:gd name="connsiteX563" fmla="*/ 7778358 w 9143989"/>
              <a:gd name="connsiteY563" fmla="*/ 1443001 h 5143494"/>
              <a:gd name="connsiteX564" fmla="*/ 8215992 w 9143989"/>
              <a:gd name="connsiteY564" fmla="*/ 1443001 h 5143494"/>
              <a:gd name="connsiteX565" fmla="*/ 8325404 w 9143989"/>
              <a:gd name="connsiteY565" fmla="*/ 1333589 h 5143494"/>
              <a:gd name="connsiteX566" fmla="*/ 8325404 w 9143989"/>
              <a:gd name="connsiteY566" fmla="*/ 895955 h 5143494"/>
              <a:gd name="connsiteX567" fmla="*/ 8215992 w 9143989"/>
              <a:gd name="connsiteY567" fmla="*/ 786543 h 5143494"/>
              <a:gd name="connsiteX568" fmla="*/ 8540357 w 9143989"/>
              <a:gd name="connsiteY568" fmla="*/ 786542 h 5143494"/>
              <a:gd name="connsiteX569" fmla="*/ 8430945 w 9143989"/>
              <a:gd name="connsiteY569" fmla="*/ 895955 h 5143494"/>
              <a:gd name="connsiteX570" fmla="*/ 8430945 w 9143989"/>
              <a:gd name="connsiteY570" fmla="*/ 1333589 h 5143494"/>
              <a:gd name="connsiteX571" fmla="*/ 8540357 w 9143989"/>
              <a:gd name="connsiteY571" fmla="*/ 1443001 h 5143494"/>
              <a:gd name="connsiteX572" fmla="*/ 8977991 w 9143989"/>
              <a:gd name="connsiteY572" fmla="*/ 1443001 h 5143494"/>
              <a:gd name="connsiteX573" fmla="*/ 9087403 w 9143989"/>
              <a:gd name="connsiteY573" fmla="*/ 1333589 h 5143494"/>
              <a:gd name="connsiteX574" fmla="*/ 9087403 w 9143989"/>
              <a:gd name="connsiteY574" fmla="*/ 895955 h 5143494"/>
              <a:gd name="connsiteX575" fmla="*/ 8977991 w 9143989"/>
              <a:gd name="connsiteY575" fmla="*/ 786542 h 5143494"/>
              <a:gd name="connsiteX576" fmla="*/ 165999 w 9143989"/>
              <a:gd name="connsiteY576" fmla="*/ 57150 h 5143494"/>
              <a:gd name="connsiteX577" fmla="*/ 56587 w 9143989"/>
              <a:gd name="connsiteY577" fmla="*/ 166562 h 5143494"/>
              <a:gd name="connsiteX578" fmla="*/ 56587 w 9143989"/>
              <a:gd name="connsiteY578" fmla="*/ 604196 h 5143494"/>
              <a:gd name="connsiteX579" fmla="*/ 165999 w 9143989"/>
              <a:gd name="connsiteY579" fmla="*/ 713608 h 5143494"/>
              <a:gd name="connsiteX580" fmla="*/ 603633 w 9143989"/>
              <a:gd name="connsiteY580" fmla="*/ 713608 h 5143494"/>
              <a:gd name="connsiteX581" fmla="*/ 713045 w 9143989"/>
              <a:gd name="connsiteY581" fmla="*/ 604196 h 5143494"/>
              <a:gd name="connsiteX582" fmla="*/ 713045 w 9143989"/>
              <a:gd name="connsiteY582" fmla="*/ 166562 h 5143494"/>
              <a:gd name="connsiteX583" fmla="*/ 603633 w 9143989"/>
              <a:gd name="connsiteY583" fmla="*/ 57150 h 5143494"/>
              <a:gd name="connsiteX584" fmla="*/ 927996 w 9143989"/>
              <a:gd name="connsiteY584" fmla="*/ 57150 h 5143494"/>
              <a:gd name="connsiteX585" fmla="*/ 818585 w 9143989"/>
              <a:gd name="connsiteY585" fmla="*/ 166562 h 5143494"/>
              <a:gd name="connsiteX586" fmla="*/ 818585 w 9143989"/>
              <a:gd name="connsiteY586" fmla="*/ 604195 h 5143494"/>
              <a:gd name="connsiteX587" fmla="*/ 927996 w 9143989"/>
              <a:gd name="connsiteY587" fmla="*/ 713607 h 5143494"/>
              <a:gd name="connsiteX588" fmla="*/ 1365637 w 9143989"/>
              <a:gd name="connsiteY588" fmla="*/ 713607 h 5143494"/>
              <a:gd name="connsiteX589" fmla="*/ 1475051 w 9143989"/>
              <a:gd name="connsiteY589" fmla="*/ 604195 h 5143494"/>
              <a:gd name="connsiteX590" fmla="*/ 1475051 w 9143989"/>
              <a:gd name="connsiteY590" fmla="*/ 166562 h 5143494"/>
              <a:gd name="connsiteX591" fmla="*/ 1365637 w 9143989"/>
              <a:gd name="connsiteY591" fmla="*/ 57150 h 5143494"/>
              <a:gd name="connsiteX592" fmla="*/ 1689998 w 9143989"/>
              <a:gd name="connsiteY592" fmla="*/ 57149 h 5143494"/>
              <a:gd name="connsiteX593" fmla="*/ 1580588 w 9143989"/>
              <a:gd name="connsiteY593" fmla="*/ 166561 h 5143494"/>
              <a:gd name="connsiteX594" fmla="*/ 1580588 w 9143989"/>
              <a:gd name="connsiteY594" fmla="*/ 604195 h 5143494"/>
              <a:gd name="connsiteX595" fmla="*/ 1689998 w 9143989"/>
              <a:gd name="connsiteY595" fmla="*/ 713607 h 5143494"/>
              <a:gd name="connsiteX596" fmla="*/ 2127634 w 9143989"/>
              <a:gd name="connsiteY596" fmla="*/ 713607 h 5143494"/>
              <a:gd name="connsiteX597" fmla="*/ 2237045 w 9143989"/>
              <a:gd name="connsiteY597" fmla="*/ 604195 h 5143494"/>
              <a:gd name="connsiteX598" fmla="*/ 2237045 w 9143989"/>
              <a:gd name="connsiteY598" fmla="*/ 166561 h 5143494"/>
              <a:gd name="connsiteX599" fmla="*/ 2127634 w 9143989"/>
              <a:gd name="connsiteY599" fmla="*/ 57149 h 5143494"/>
              <a:gd name="connsiteX600" fmla="*/ 2451996 w 9143989"/>
              <a:gd name="connsiteY600" fmla="*/ 57149 h 5143494"/>
              <a:gd name="connsiteX601" fmla="*/ 2342585 w 9143989"/>
              <a:gd name="connsiteY601" fmla="*/ 166561 h 5143494"/>
              <a:gd name="connsiteX602" fmla="*/ 2342585 w 9143989"/>
              <a:gd name="connsiteY602" fmla="*/ 604194 h 5143494"/>
              <a:gd name="connsiteX603" fmla="*/ 2451996 w 9143989"/>
              <a:gd name="connsiteY603" fmla="*/ 713606 h 5143494"/>
              <a:gd name="connsiteX604" fmla="*/ 2889629 w 9143989"/>
              <a:gd name="connsiteY604" fmla="*/ 713606 h 5143494"/>
              <a:gd name="connsiteX605" fmla="*/ 2999041 w 9143989"/>
              <a:gd name="connsiteY605" fmla="*/ 604194 h 5143494"/>
              <a:gd name="connsiteX606" fmla="*/ 2999041 w 9143989"/>
              <a:gd name="connsiteY606" fmla="*/ 166561 h 5143494"/>
              <a:gd name="connsiteX607" fmla="*/ 2889629 w 9143989"/>
              <a:gd name="connsiteY607" fmla="*/ 57149 h 5143494"/>
              <a:gd name="connsiteX608" fmla="*/ 3213995 w 9143989"/>
              <a:gd name="connsiteY608" fmla="*/ 57148 h 5143494"/>
              <a:gd name="connsiteX609" fmla="*/ 3104581 w 9143989"/>
              <a:gd name="connsiteY609" fmla="*/ 166560 h 5143494"/>
              <a:gd name="connsiteX610" fmla="*/ 3104581 w 9143989"/>
              <a:gd name="connsiteY610" fmla="*/ 604194 h 5143494"/>
              <a:gd name="connsiteX611" fmla="*/ 3213995 w 9143989"/>
              <a:gd name="connsiteY611" fmla="*/ 713606 h 5143494"/>
              <a:gd name="connsiteX612" fmla="*/ 3651628 w 9143989"/>
              <a:gd name="connsiteY612" fmla="*/ 713606 h 5143494"/>
              <a:gd name="connsiteX613" fmla="*/ 3761040 w 9143989"/>
              <a:gd name="connsiteY613" fmla="*/ 604194 h 5143494"/>
              <a:gd name="connsiteX614" fmla="*/ 3761040 w 9143989"/>
              <a:gd name="connsiteY614" fmla="*/ 166560 h 5143494"/>
              <a:gd name="connsiteX615" fmla="*/ 3651628 w 9143989"/>
              <a:gd name="connsiteY615" fmla="*/ 57148 h 5143494"/>
              <a:gd name="connsiteX616" fmla="*/ 3975991 w 9143989"/>
              <a:gd name="connsiteY616" fmla="*/ 57148 h 5143494"/>
              <a:gd name="connsiteX617" fmla="*/ 3866579 w 9143989"/>
              <a:gd name="connsiteY617" fmla="*/ 166560 h 5143494"/>
              <a:gd name="connsiteX618" fmla="*/ 3866579 w 9143989"/>
              <a:gd name="connsiteY618" fmla="*/ 604194 h 5143494"/>
              <a:gd name="connsiteX619" fmla="*/ 3975991 w 9143989"/>
              <a:gd name="connsiteY619" fmla="*/ 713605 h 5143494"/>
              <a:gd name="connsiteX620" fmla="*/ 4413617 w 9143989"/>
              <a:gd name="connsiteY620" fmla="*/ 713605 h 5143494"/>
              <a:gd name="connsiteX621" fmla="*/ 4523029 w 9143989"/>
              <a:gd name="connsiteY621" fmla="*/ 604194 h 5143494"/>
              <a:gd name="connsiteX622" fmla="*/ 4523029 w 9143989"/>
              <a:gd name="connsiteY622" fmla="*/ 166560 h 5143494"/>
              <a:gd name="connsiteX623" fmla="*/ 4413617 w 9143989"/>
              <a:gd name="connsiteY623" fmla="*/ 57148 h 5143494"/>
              <a:gd name="connsiteX624" fmla="*/ 4737982 w 9143989"/>
              <a:gd name="connsiteY624" fmla="*/ 57147 h 5143494"/>
              <a:gd name="connsiteX625" fmla="*/ 4628570 w 9143989"/>
              <a:gd name="connsiteY625" fmla="*/ 166559 h 5143494"/>
              <a:gd name="connsiteX626" fmla="*/ 4628570 w 9143989"/>
              <a:gd name="connsiteY626" fmla="*/ 604193 h 5143494"/>
              <a:gd name="connsiteX627" fmla="*/ 4737982 w 9143989"/>
              <a:gd name="connsiteY627" fmla="*/ 713605 h 5143494"/>
              <a:gd name="connsiteX628" fmla="*/ 5175616 w 9143989"/>
              <a:gd name="connsiteY628" fmla="*/ 713605 h 5143494"/>
              <a:gd name="connsiteX629" fmla="*/ 5285028 w 9143989"/>
              <a:gd name="connsiteY629" fmla="*/ 604193 h 5143494"/>
              <a:gd name="connsiteX630" fmla="*/ 5285028 w 9143989"/>
              <a:gd name="connsiteY630" fmla="*/ 166559 h 5143494"/>
              <a:gd name="connsiteX631" fmla="*/ 5175616 w 9143989"/>
              <a:gd name="connsiteY631" fmla="*/ 57147 h 5143494"/>
              <a:gd name="connsiteX632" fmla="*/ 5499981 w 9143989"/>
              <a:gd name="connsiteY632" fmla="*/ 57147 h 5143494"/>
              <a:gd name="connsiteX633" fmla="*/ 5390569 w 9143989"/>
              <a:gd name="connsiteY633" fmla="*/ 166559 h 5143494"/>
              <a:gd name="connsiteX634" fmla="*/ 5390569 w 9143989"/>
              <a:gd name="connsiteY634" fmla="*/ 604192 h 5143494"/>
              <a:gd name="connsiteX635" fmla="*/ 5499981 w 9143989"/>
              <a:gd name="connsiteY635" fmla="*/ 713605 h 5143494"/>
              <a:gd name="connsiteX636" fmla="*/ 5937615 w 9143989"/>
              <a:gd name="connsiteY636" fmla="*/ 713605 h 5143494"/>
              <a:gd name="connsiteX637" fmla="*/ 6047027 w 9143989"/>
              <a:gd name="connsiteY637" fmla="*/ 604192 h 5143494"/>
              <a:gd name="connsiteX638" fmla="*/ 6047027 w 9143989"/>
              <a:gd name="connsiteY638" fmla="*/ 166559 h 5143494"/>
              <a:gd name="connsiteX639" fmla="*/ 5937615 w 9143989"/>
              <a:gd name="connsiteY639" fmla="*/ 57147 h 5143494"/>
              <a:gd name="connsiteX640" fmla="*/ 6261980 w 9143989"/>
              <a:gd name="connsiteY640" fmla="*/ 57146 h 5143494"/>
              <a:gd name="connsiteX641" fmla="*/ 6152568 w 9143989"/>
              <a:gd name="connsiteY641" fmla="*/ 166558 h 5143494"/>
              <a:gd name="connsiteX642" fmla="*/ 6152568 w 9143989"/>
              <a:gd name="connsiteY642" fmla="*/ 604192 h 5143494"/>
              <a:gd name="connsiteX643" fmla="*/ 6261980 w 9143989"/>
              <a:gd name="connsiteY643" fmla="*/ 713604 h 5143494"/>
              <a:gd name="connsiteX644" fmla="*/ 6699614 w 9143989"/>
              <a:gd name="connsiteY644" fmla="*/ 713604 h 5143494"/>
              <a:gd name="connsiteX645" fmla="*/ 6809026 w 9143989"/>
              <a:gd name="connsiteY645" fmla="*/ 604192 h 5143494"/>
              <a:gd name="connsiteX646" fmla="*/ 6809026 w 9143989"/>
              <a:gd name="connsiteY646" fmla="*/ 166558 h 5143494"/>
              <a:gd name="connsiteX647" fmla="*/ 6699614 w 9143989"/>
              <a:gd name="connsiteY647" fmla="*/ 57146 h 5143494"/>
              <a:gd name="connsiteX648" fmla="*/ 7023979 w 9143989"/>
              <a:gd name="connsiteY648" fmla="*/ 57146 h 5143494"/>
              <a:gd name="connsiteX649" fmla="*/ 6914567 w 9143989"/>
              <a:gd name="connsiteY649" fmla="*/ 166558 h 5143494"/>
              <a:gd name="connsiteX650" fmla="*/ 6914567 w 9143989"/>
              <a:gd name="connsiteY650" fmla="*/ 604191 h 5143494"/>
              <a:gd name="connsiteX651" fmla="*/ 7023979 w 9143989"/>
              <a:gd name="connsiteY651" fmla="*/ 713604 h 5143494"/>
              <a:gd name="connsiteX652" fmla="*/ 7461613 w 9143989"/>
              <a:gd name="connsiteY652" fmla="*/ 713604 h 5143494"/>
              <a:gd name="connsiteX653" fmla="*/ 7571025 w 9143989"/>
              <a:gd name="connsiteY653" fmla="*/ 604191 h 5143494"/>
              <a:gd name="connsiteX654" fmla="*/ 7571025 w 9143989"/>
              <a:gd name="connsiteY654" fmla="*/ 166558 h 5143494"/>
              <a:gd name="connsiteX655" fmla="*/ 7461613 w 9143989"/>
              <a:gd name="connsiteY655" fmla="*/ 57146 h 5143494"/>
              <a:gd name="connsiteX656" fmla="*/ 7778358 w 9143989"/>
              <a:gd name="connsiteY656" fmla="*/ 57145 h 5143494"/>
              <a:gd name="connsiteX657" fmla="*/ 7668946 w 9143989"/>
              <a:gd name="connsiteY657" fmla="*/ 166557 h 5143494"/>
              <a:gd name="connsiteX658" fmla="*/ 7668946 w 9143989"/>
              <a:gd name="connsiteY658" fmla="*/ 604191 h 5143494"/>
              <a:gd name="connsiteX659" fmla="*/ 7778358 w 9143989"/>
              <a:gd name="connsiteY659" fmla="*/ 713603 h 5143494"/>
              <a:gd name="connsiteX660" fmla="*/ 8215992 w 9143989"/>
              <a:gd name="connsiteY660" fmla="*/ 713603 h 5143494"/>
              <a:gd name="connsiteX661" fmla="*/ 8325404 w 9143989"/>
              <a:gd name="connsiteY661" fmla="*/ 604191 h 5143494"/>
              <a:gd name="connsiteX662" fmla="*/ 8325404 w 9143989"/>
              <a:gd name="connsiteY662" fmla="*/ 166557 h 5143494"/>
              <a:gd name="connsiteX663" fmla="*/ 8215992 w 9143989"/>
              <a:gd name="connsiteY663" fmla="*/ 57145 h 5143494"/>
              <a:gd name="connsiteX664" fmla="*/ 8540357 w 9143989"/>
              <a:gd name="connsiteY664" fmla="*/ 57145 h 5143494"/>
              <a:gd name="connsiteX665" fmla="*/ 8430945 w 9143989"/>
              <a:gd name="connsiteY665" fmla="*/ 166557 h 5143494"/>
              <a:gd name="connsiteX666" fmla="*/ 8430945 w 9143989"/>
              <a:gd name="connsiteY666" fmla="*/ 604190 h 5143494"/>
              <a:gd name="connsiteX667" fmla="*/ 8540357 w 9143989"/>
              <a:gd name="connsiteY667" fmla="*/ 713603 h 5143494"/>
              <a:gd name="connsiteX668" fmla="*/ 8977991 w 9143989"/>
              <a:gd name="connsiteY668" fmla="*/ 713603 h 5143494"/>
              <a:gd name="connsiteX669" fmla="*/ 9087403 w 9143989"/>
              <a:gd name="connsiteY669" fmla="*/ 604190 h 5143494"/>
              <a:gd name="connsiteX670" fmla="*/ 9087403 w 9143989"/>
              <a:gd name="connsiteY670" fmla="*/ 166557 h 5143494"/>
              <a:gd name="connsiteX671" fmla="*/ 8977991 w 9143989"/>
              <a:gd name="connsiteY671" fmla="*/ 57145 h 5143494"/>
              <a:gd name="connsiteX672" fmla="*/ 0 w 9143989"/>
              <a:gd name="connsiteY672" fmla="*/ 0 h 5143494"/>
              <a:gd name="connsiteX673" fmla="*/ 9143989 w 9143989"/>
              <a:gd name="connsiteY673" fmla="*/ 0 h 5143494"/>
              <a:gd name="connsiteX674" fmla="*/ 9143989 w 9143989"/>
              <a:gd name="connsiteY674" fmla="*/ 5143494 h 5143494"/>
              <a:gd name="connsiteX675" fmla="*/ 0 w 9143989"/>
              <a:gd name="connsiteY675" fmla="*/ 5143494 h 51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9143989" h="5143494">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7545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7545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75450"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7545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7545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109144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109144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1091448"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1091448"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109144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2107447"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2107447"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2107447"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2107447"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312344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312344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3123446"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312344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312344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4139444"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4139444"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4139444"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4139444"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108128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4139444"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5155443"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5155443"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5155443"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2107447"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5155443"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6171442"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6171442"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6171442"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6171442"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6171442"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718744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718744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718744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75450"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718744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718744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8203439"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8203439"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108263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8203439"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8203439"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921943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921943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9219438"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921943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921943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1022527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1022527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1022527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1022527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10225276"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1022527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11241275"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11241275"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11241275"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11241275"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11241275"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7545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2107447"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1081290" y="1048731"/>
            <a:ext cx="4959592" cy="875277"/>
          </a:xfrm>
          <a:prstGeom prst="roundRect">
            <a:avLst>
              <a:gd name="adj" fmla="val 933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0" tIns="60960" rIns="60960" bIns="6096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7187441" y="4933992"/>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D100">
                  <a:lumMod val="50000"/>
                </a:srgbClr>
              </a:solidFill>
              <a:effectLst/>
              <a:uLnTx/>
              <a:uFillTx/>
              <a:latin typeface="Arial" panose="020B0604020202020204" pitchFamily="34" charset="0"/>
              <a:ea typeface="+mn-ea"/>
              <a:cs typeface="Arial" panose="020B0604020202020204" pitchFamily="34" charset="0"/>
            </a:endParaRPr>
          </a:p>
        </p:txBody>
      </p:sp>
      <p:pic>
        <p:nvPicPr>
          <p:cNvPr id="76" name="Picture 8" descr="Image result for un economic commission for africa&quot;">
            <a:extLst>
              <a:ext uri="{FF2B5EF4-FFF2-40B4-BE49-F238E27FC236}">
                <a16:creationId xmlns:a16="http://schemas.microsoft.com/office/drawing/2014/main" id="{F52C486C-CBAC-456E-BA8F-11CF2028C41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032" y="1277848"/>
            <a:ext cx="3685833" cy="446332"/>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7177281" y="5906521"/>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lvl="0" algn="r">
              <a:defRPr/>
            </a:pPr>
            <a:endParaRPr kumimoji="0" lang="en-GB" sz="1400"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48078" y="1222013"/>
            <a:ext cx="840435"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7187440" y="5067016"/>
            <a:ext cx="4918952"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lvl1pPr>
              <a:defRPr kumimoji="0" lang="en-US" sz="2400" b="1" i="0" u="none" strike="noStrike" cap="none" spc="0" normalizeH="0" baseline="0">
                <a:ln>
                  <a:noFill/>
                </a:ln>
                <a:solidFill>
                  <a:srgbClr val="FFD100">
                    <a:lumMod val="50000"/>
                  </a:srgbClr>
                </a:solidFill>
                <a:effectLst/>
                <a:uLnTx/>
                <a:uFillTx/>
                <a:latin typeface="Arial" panose="020B0604020202020204" pitchFamily="34" charset="0"/>
                <a:ea typeface="+mn-ea"/>
                <a:cs typeface="Arial" panose="020B0604020202020204" pitchFamily="34" charset="0"/>
              </a:defRPr>
            </a:lvl1pPr>
          </a:lstStyle>
          <a:p>
            <a:pPr marL="0" marR="0" lvl="0" indent="0" algn="r" fontAlgn="auto">
              <a:lnSpc>
                <a:spcPct val="100000"/>
              </a:lnSpc>
              <a:spcBef>
                <a:spcPts val="0"/>
              </a:spcBef>
              <a:spcAft>
                <a:spcPts val="0"/>
              </a:spcAft>
              <a:buClrTx/>
              <a:buSzTx/>
              <a:buFontTx/>
              <a:tabLst/>
            </a:pPr>
            <a:r>
              <a:rPr lang="en-US" dirty="0"/>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type="subTitle" idx="1"/>
          </p:nvPr>
        </p:nvSpPr>
        <p:spPr>
          <a:xfrm>
            <a:off x="7187440" y="6004193"/>
            <a:ext cx="4918952" cy="772744"/>
          </a:xfrm>
        </p:spPr>
        <p:txBody>
          <a:bodyPr>
            <a:normAutofit/>
          </a:bodyPr>
          <a:lstStyle>
            <a:lvl1pPr marL="0" indent="0" algn="r">
              <a:buNone/>
              <a:defRPr kumimoji="0" lang="en-US" sz="1600" b="1" i="0" u="none" strike="noStrike" kern="1200" cap="none" spc="0" normalizeH="0" baseline="0" dirty="0">
                <a:ln>
                  <a:noFill/>
                </a:ln>
                <a:solidFill>
                  <a:srgbClr val="133C8B"/>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175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F300-AE65-40C2-B757-A1508762A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E0A6F-C8C1-4D83-9981-C832A0EF2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9A185-979E-44CD-B787-310DDC796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E47B-C5B1-40AB-B861-4636DD3207AF}"/>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6" name="Footer Placeholder 5">
            <a:extLst>
              <a:ext uri="{FF2B5EF4-FFF2-40B4-BE49-F238E27FC236}">
                <a16:creationId xmlns:a16="http://schemas.microsoft.com/office/drawing/2014/main" id="{79953A7D-8899-4BCF-9838-632BB277C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4A305-0056-495E-8029-C592AAD10A07}"/>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1858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9B14-EA8D-4C9B-8197-20F877433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EBFE1-9E9B-4B78-BECF-395A01D721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9ABD-4B57-4CFB-A061-D0C164309AE6}"/>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88146B61-6DD7-4428-9E89-5E4533110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3B7C1-088F-4985-9CAF-BF96221709E2}"/>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052640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457BA-8DDA-4F51-A78A-9C9B141FC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0B337-A7CD-4FD1-9AF9-DB7CA30F86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65F7-BE7B-4C5E-9BCF-DD5AC4C9A5EE}"/>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53119722-7C4E-450F-B0C2-7201FA1CF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4B82-8370-4FEC-8797-870255110151}"/>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83476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8CAD78-3B11-475A-A438-4CF2A39118AD}"/>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62A8B711-89BB-4235-B878-27FA41EDFD62}"/>
              </a:ext>
            </a:extLst>
          </p:cNvPr>
          <p:cNvSpPr>
            <a:spLocks noGrp="1"/>
          </p:cNvSpPr>
          <p:nvPr>
            <p:ph type="ctrTitle"/>
          </p:nvPr>
        </p:nvSpPr>
        <p:spPr>
          <a:xfrm>
            <a:off x="1524000" y="1857226"/>
            <a:ext cx="9144000" cy="1571774"/>
          </a:xfrm>
        </p:spPr>
        <p:txBody>
          <a:bodyPr anchor="b">
            <a:normAutofit/>
          </a:bodyPr>
          <a:lstStyle>
            <a:lvl1pPr algn="ctr">
              <a:defRPr sz="5400" b="1">
                <a:solidFill>
                  <a:srgbClr val="344085"/>
                </a:solidFill>
              </a:defRPr>
            </a:lvl1pPr>
          </a:lstStyle>
          <a:p>
            <a:r>
              <a:rPr lang="en-US" dirty="0"/>
              <a:t>Click to edit Master title style</a:t>
            </a:r>
          </a:p>
        </p:txBody>
      </p:sp>
      <p:sp>
        <p:nvSpPr>
          <p:cNvPr id="3" name="Subtitle 2">
            <a:extLst>
              <a:ext uri="{FF2B5EF4-FFF2-40B4-BE49-F238E27FC236}">
                <a16:creationId xmlns:a16="http://schemas.microsoft.com/office/drawing/2014/main" id="{E4E77EA1-61EE-4732-B453-669C8FB2F6A4}"/>
              </a:ext>
            </a:extLst>
          </p:cNvPr>
          <p:cNvSpPr>
            <a:spLocks noGrp="1"/>
          </p:cNvSpPr>
          <p:nvPr>
            <p:ph type="subTitle" idx="1"/>
          </p:nvPr>
        </p:nvSpPr>
        <p:spPr>
          <a:xfrm>
            <a:off x="1524000" y="3556947"/>
            <a:ext cx="9144000" cy="639456"/>
          </a:xfrm>
        </p:spPr>
        <p:txBody>
          <a:bodyPr>
            <a:normAutofit/>
          </a:bodyPr>
          <a:lstStyle>
            <a:lvl1pPr marL="0" indent="0" algn="ctr">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07AFAF2-A8F9-49FC-86D3-9BEDB0A3855C}"/>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F9B83A50-A07F-4073-BE21-9F3A6062DA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7F856C-CC7B-4D09-B172-5E7ECFB38C82}"/>
              </a:ext>
            </a:extLst>
          </p:cNvPr>
          <p:cNvSpPr>
            <a:spLocks noGrp="1"/>
          </p:cNvSpPr>
          <p:nvPr>
            <p:ph type="sldNum" sz="quarter" idx="12"/>
          </p:nvPr>
        </p:nvSpPr>
        <p:spPr/>
        <p:txBody>
          <a:bodyPr/>
          <a:lstStyle/>
          <a:p>
            <a:fld id="{669CF414-0634-4E5D-9077-D58D470BFA39}" type="slidenum">
              <a:rPr lang="en-US" smtClean="0"/>
              <a:t>‹#›</a:t>
            </a:fld>
            <a:endParaRPr lang="en-US"/>
          </a:p>
        </p:txBody>
      </p:sp>
      <p:pic>
        <p:nvPicPr>
          <p:cNvPr id="8" name="Picture 7">
            <a:extLst>
              <a:ext uri="{FF2B5EF4-FFF2-40B4-BE49-F238E27FC236}">
                <a16:creationId xmlns:a16="http://schemas.microsoft.com/office/drawing/2014/main" id="{1A672EF7-D8CC-49E9-B099-1442D2B05D0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770401" y="136525"/>
            <a:ext cx="1166798" cy="737163"/>
          </a:xfrm>
          <a:prstGeom prst="rect">
            <a:avLst/>
          </a:prstGeom>
        </p:spPr>
      </p:pic>
      <p:pic>
        <p:nvPicPr>
          <p:cNvPr id="9" name="Picture 8" descr="A close up of a logo&#10;&#10;Description automatically generated">
            <a:extLst>
              <a:ext uri="{FF2B5EF4-FFF2-40B4-BE49-F238E27FC236}">
                <a16:creationId xmlns:a16="http://schemas.microsoft.com/office/drawing/2014/main" id="{746DFC1A-BD78-4B8B-8875-BA5CB270C3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09004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A8F9-4943-4376-8F21-EECCBA8C8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F4922-77C0-40EE-B42D-843092753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91D69-2581-4399-9136-BBB66A52B4E8}"/>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4BC0CEB2-AE29-4BDB-976C-8C1918E6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44394-3F4C-49D7-AA2A-71496A42E539}"/>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26760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2BB-2D6B-43D9-99DE-EC43A8506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1C85F-7295-42A9-A750-300F202A7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D806C-A8B9-4208-8C34-6E1BC28F547F}"/>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BAEE352A-0BA2-4F6A-A4B6-82828B300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F50B8-A6A4-4032-85BB-834F02B913BF}"/>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03529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A55CE-FF44-4778-BBF3-D3ACF54D6D55}"/>
              </a:ext>
            </a:extLst>
          </p:cNvPr>
          <p:cNvSpPr/>
          <p:nvPr userDrawn="1"/>
        </p:nvSpPr>
        <p:spPr>
          <a:xfrm>
            <a:off x="150420" y="136524"/>
            <a:ext cx="11891160" cy="64376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576745-A9A3-4C9E-8B60-F791DA717881}"/>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12BB7-A2C7-46D7-A949-B91029E5C700}"/>
              </a:ext>
            </a:extLst>
          </p:cNvPr>
          <p:cNvSpPr>
            <a:spLocks noGrp="1"/>
          </p:cNvSpPr>
          <p:nvPr>
            <p:ph type="title"/>
          </p:nvPr>
        </p:nvSpPr>
        <p:spPr>
          <a:xfrm>
            <a:off x="370113" y="365125"/>
            <a:ext cx="2991585" cy="4912269"/>
          </a:xfrm>
        </p:spPr>
        <p:txBody>
          <a:bodyPr>
            <a:normAutofit/>
          </a:bodyPr>
          <a:lstStyle>
            <a:lvl1pPr algn="r">
              <a:defRPr sz="4000" b="1">
                <a:solidFill>
                  <a:srgbClr val="1C3867"/>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0CF26276-9716-481F-A820-63977B24215A}"/>
              </a:ext>
            </a:extLst>
          </p:cNvPr>
          <p:cNvSpPr>
            <a:spLocks noGrp="1"/>
          </p:cNvSpPr>
          <p:nvPr>
            <p:ph sz="half" idx="2"/>
          </p:nvPr>
        </p:nvSpPr>
        <p:spPr>
          <a:xfrm>
            <a:off x="4020788" y="365125"/>
            <a:ext cx="7801098" cy="5811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94B121D-96DE-4C4F-9808-3E6EA0993AFE}"/>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6" name="Footer Placeholder 5">
            <a:extLst>
              <a:ext uri="{FF2B5EF4-FFF2-40B4-BE49-F238E27FC236}">
                <a16:creationId xmlns:a16="http://schemas.microsoft.com/office/drawing/2014/main" id="{748A8748-8E9C-4E0D-BB05-6AC233AA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A3C87-938B-4CE6-A2C5-54E8B58EE057}"/>
              </a:ext>
            </a:extLst>
          </p:cNvPr>
          <p:cNvSpPr>
            <a:spLocks noGrp="1"/>
          </p:cNvSpPr>
          <p:nvPr>
            <p:ph type="sldNum" sz="quarter" idx="12"/>
          </p:nvPr>
        </p:nvSpPr>
        <p:spPr/>
        <p:txBody>
          <a:bodyPr/>
          <a:lstStyle/>
          <a:p>
            <a:fld id="{669CF414-0634-4E5D-9077-D58D470BFA39}" type="slidenum">
              <a:rPr lang="en-US" smtClean="0"/>
              <a:t>‹#›</a:t>
            </a:fld>
            <a:endParaRPr lang="en-US"/>
          </a:p>
        </p:txBody>
      </p:sp>
      <p:pic>
        <p:nvPicPr>
          <p:cNvPr id="8" name="Content Placeholder 4">
            <a:extLst>
              <a:ext uri="{FF2B5EF4-FFF2-40B4-BE49-F238E27FC236}">
                <a16:creationId xmlns:a16="http://schemas.microsoft.com/office/drawing/2014/main" id="{55BF4DA8-E31C-44DA-81A9-B9C017822D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cxnSp>
        <p:nvCxnSpPr>
          <p:cNvPr id="12" name="Straight Connector 11">
            <a:extLst>
              <a:ext uri="{FF2B5EF4-FFF2-40B4-BE49-F238E27FC236}">
                <a16:creationId xmlns:a16="http://schemas.microsoft.com/office/drawing/2014/main" id="{CAFABA51-0E17-4B34-ADF7-D43CC38C243F}"/>
              </a:ext>
            </a:extLst>
          </p:cNvPr>
          <p:cNvCxnSpPr/>
          <p:nvPr userDrawn="1"/>
        </p:nvCxnSpPr>
        <p:spPr>
          <a:xfrm>
            <a:off x="3581400" y="705395"/>
            <a:ext cx="0" cy="4232365"/>
          </a:xfrm>
          <a:prstGeom prst="line">
            <a:avLst/>
          </a:prstGeom>
          <a:ln>
            <a:solidFill>
              <a:srgbClr val="1C3867"/>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E49E43B2-87E4-440D-BA9D-C586B659F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77078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sz="3200" b="1">
                <a:solidFill>
                  <a:srgbClr val="1C3867"/>
                </a:solidFill>
                <a:latin typeface="+mn-lt"/>
              </a:defRPr>
            </a:lvl1pPr>
          </a:lstStyle>
          <a:p>
            <a:r>
              <a:rPr lang="en-US" dirty="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3" y="898789"/>
            <a:ext cx="11451773" cy="5278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0"/>
            <a:ext cx="2743200" cy="365125"/>
          </a:xfrm>
        </p:spPr>
        <p:txBody>
          <a:bodyPr/>
          <a:lstStyle/>
          <a:p>
            <a:fld id="{895CCF58-98CC-425C-A4EB-C90C2473AAB3}" type="datetimeFigureOut">
              <a:rPr lang="en-US" smtClean="0"/>
              <a:t>11/17/2022</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0"/>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0"/>
            <a:ext cx="2743200" cy="365125"/>
          </a:xfrm>
        </p:spPr>
        <p:txBody>
          <a:bodyPr/>
          <a:lstStyle/>
          <a:p>
            <a:fld id="{669CF414-0634-4E5D-9077-D58D470BFA39}" type="slidenum">
              <a:rPr lang="en-US" smtClean="0"/>
              <a:t>‹#›</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pic>
        <p:nvPicPr>
          <p:cNvPr id="19" name="Picture 18" descr="A close up of a logo&#10;&#10;Description automatically generated">
            <a:extLst>
              <a:ext uri="{FF2B5EF4-FFF2-40B4-BE49-F238E27FC236}">
                <a16:creationId xmlns:a16="http://schemas.microsoft.com/office/drawing/2014/main" id="{2EEE6E20-65FF-403A-AA46-C9ACC563B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49107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D63038-2770-4F81-8B59-72FF103AB658}"/>
              </a:ext>
            </a:extLst>
          </p:cNvPr>
          <p:cNvSpPr/>
          <p:nvPr userDrawn="1"/>
        </p:nvSpPr>
        <p:spPr>
          <a:xfrm flipV="1">
            <a:off x="0" y="1"/>
            <a:ext cx="12192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5FDAD77-77CF-4B6F-A6DD-BA4201B8BD24}"/>
              </a:ext>
            </a:extLst>
          </p:cNvPr>
          <p:cNvSpPr>
            <a:spLocks noGrp="1"/>
          </p:cNvSpPr>
          <p:nvPr>
            <p:ph type="title"/>
          </p:nvPr>
        </p:nvSpPr>
        <p:spPr>
          <a:xfrm>
            <a:off x="3032015" y="1676426"/>
            <a:ext cx="6126166" cy="741776"/>
          </a:xfrm>
        </p:spPr>
        <p:txBody>
          <a:bodyPr>
            <a:normAutofit/>
          </a:bodyPr>
          <a:lstStyle>
            <a:lvl1pPr algn="ctr">
              <a:defRPr sz="3600" b="1">
                <a:solidFill>
                  <a:srgbClr val="1C3867"/>
                </a:solidFill>
                <a:latin typeface="+mn-lt"/>
              </a:defRPr>
            </a:lvl1pPr>
          </a:lstStyle>
          <a:p>
            <a:r>
              <a:rPr lang="en-US" dirty="0"/>
              <a:t>Click to edit Master title style</a:t>
            </a:r>
          </a:p>
        </p:txBody>
      </p:sp>
      <p:pic>
        <p:nvPicPr>
          <p:cNvPr id="16" name="Picture 15">
            <a:extLst>
              <a:ext uri="{FF2B5EF4-FFF2-40B4-BE49-F238E27FC236}">
                <a16:creationId xmlns:a16="http://schemas.microsoft.com/office/drawing/2014/main" id="{1A2FF967-33E6-4F7D-819A-0E987D27F6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47786" y="245130"/>
            <a:ext cx="1174100" cy="741776"/>
          </a:xfrm>
          <a:prstGeom prst="rect">
            <a:avLst/>
          </a:prstGeom>
        </p:spPr>
      </p:pic>
      <p:pic>
        <p:nvPicPr>
          <p:cNvPr id="24584" name="Picture 8" descr="Image result for un economic commission for africa&quot;">
            <a:extLst>
              <a:ext uri="{FF2B5EF4-FFF2-40B4-BE49-F238E27FC236}">
                <a16:creationId xmlns:a16="http://schemas.microsoft.com/office/drawing/2014/main" id="{82D6E10D-8246-4A19-AB6A-BE027888F51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70113" y="336307"/>
            <a:ext cx="4619740" cy="55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47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EB72DE-5A80-418D-9495-27F72C5CEDB9}"/>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3" name="Footer Placeholder 2">
            <a:extLst>
              <a:ext uri="{FF2B5EF4-FFF2-40B4-BE49-F238E27FC236}">
                <a16:creationId xmlns:a16="http://schemas.microsoft.com/office/drawing/2014/main" id="{3E83E291-D3F1-4438-B2F2-61B3C9CDBD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5D015D-8DAB-4211-BD4F-5F5285D295BB}"/>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88183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31DD-977B-4662-9E41-C3AC5AD68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027CB-280D-4D21-ADF9-245A5D996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49993-EB36-4711-A79F-E569808E2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8DF56-3C6F-48B8-9AEF-20AB75AB06FE}"/>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6" name="Footer Placeholder 5">
            <a:extLst>
              <a:ext uri="{FF2B5EF4-FFF2-40B4-BE49-F238E27FC236}">
                <a16:creationId xmlns:a16="http://schemas.microsoft.com/office/drawing/2014/main" id="{7316C4D6-9CC5-4C7B-BD52-11BF1DD4D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FCF5-BF57-406C-8FCE-DF816062408F}"/>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21734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5F97E-7E30-4AB1-8A10-FB67B5F8B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B48D02-6CDD-4781-B2F5-388722BBC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4EE15-71BB-49E0-83C9-3BD1A02C3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A1C2C261-C4D5-4F38-A9B5-1E0779E99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265078-73CE-42E2-BDE0-E9191F226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F414-0634-4E5D-9077-D58D470BFA39}" type="slidenum">
              <a:rPr lang="en-US" smtClean="0"/>
              <a:t>‹#›</a:t>
            </a:fld>
            <a:endParaRPr lang="en-US"/>
          </a:p>
        </p:txBody>
      </p:sp>
    </p:spTree>
    <p:extLst>
      <p:ext uri="{BB962C8B-B14F-4D97-AF65-F5344CB8AC3E}">
        <p14:creationId xmlns:p14="http://schemas.microsoft.com/office/powerpoint/2010/main" val="19806926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4.xml"/><Relationship Id="rId16" Type="http://schemas.openxmlformats.org/officeDocument/2006/relationships/diagramColors" Target="../diagrams/colors7.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 Id="rId5" Type="http://schemas.openxmlformats.org/officeDocument/2006/relationships/image" Target="../media/image17.emf"/><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p:txBody>
          <a:bodyPr/>
          <a:lstStyle/>
          <a:p>
            <a:endParaRPr lang="en-GB"/>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p:txBody>
          <a:bodyPr/>
          <a:lstStyle/>
          <a:p>
            <a:endParaRPr lang="en-GB" dirty="0"/>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a:t>Event | Date</a:t>
            </a: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Presenter</a:t>
            </a:r>
          </a:p>
          <a:p>
            <a:pPr>
              <a:lnSpc>
                <a:spcPct val="100000"/>
              </a:lnSpc>
              <a:spcBef>
                <a:spcPts val="0"/>
              </a:spcBef>
            </a:pPr>
            <a:r>
              <a:rPr lang="en-US" sz="1800" dirty="0"/>
              <a:t>Title</a:t>
            </a:r>
          </a:p>
          <a:p>
            <a:pPr>
              <a:lnSpc>
                <a:spcPct val="100000"/>
              </a:lnSpc>
              <a:spcBef>
                <a:spcPts val="0"/>
              </a:spcBef>
            </a:pPr>
            <a:r>
              <a:rPr lang="en-US" sz="1800" dirty="0"/>
              <a:t>UNECA Sub-Regional Office for Eastern Africa </a:t>
            </a:r>
          </a:p>
          <a:p>
            <a:pPr>
              <a:lnSpc>
                <a:spcPct val="100000"/>
              </a:lnSpc>
              <a:spcBef>
                <a:spcPts val="0"/>
              </a:spcBef>
            </a:pP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pic>
        <p:nvPicPr>
          <p:cNvPr id="10" name="Picture 9">
            <a:extLst>
              <a:ext uri="{FF2B5EF4-FFF2-40B4-BE49-F238E27FC236}">
                <a16:creationId xmlns:a16="http://schemas.microsoft.com/office/drawing/2014/main" id="{C9703E11-90B2-D742-8A4A-DB99F7DD6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
            <a:ext cx="12192000" cy="6857619"/>
          </a:xfrm>
          <a:prstGeom prst="rect">
            <a:avLst/>
          </a:prstGeom>
        </p:spPr>
      </p:pic>
    </p:spTree>
    <p:extLst>
      <p:ext uri="{BB962C8B-B14F-4D97-AF65-F5344CB8AC3E}">
        <p14:creationId xmlns:p14="http://schemas.microsoft.com/office/powerpoint/2010/main" val="574748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a:xfrm>
            <a:off x="1" y="133655"/>
            <a:ext cx="12192000" cy="585746"/>
          </a:xfrm>
        </p:spPr>
        <p:txBody>
          <a:bodyPr/>
          <a:lstStyle/>
          <a:p>
            <a:pPr algn="ctr"/>
            <a:r>
              <a:rPr lang="fr-FR" sz="2400" dirty="0"/>
              <a:t>Des promesses non tenues malgré une pléthore de fonds pour le climat.. en mode de fonds de commerce garanti</a:t>
            </a:r>
          </a:p>
        </p:txBody>
      </p:sp>
      <mc:AlternateContent xmlns:mc="http://schemas.openxmlformats.org/markup-compatibility/2006" xmlns:cx1="http://schemas.microsoft.com/office/drawing/2015/9/8/chartex">
        <mc:Choice Requires="cx1">
          <p:graphicFrame>
            <p:nvGraphicFramePr>
              <p:cNvPr id="54" name="Graphique 53">
                <a:extLst>
                  <a:ext uri="{FF2B5EF4-FFF2-40B4-BE49-F238E27FC236}">
                    <a16:creationId xmlns:a16="http://schemas.microsoft.com/office/drawing/2014/main" id="{E15497E2-C1CA-492B-A82B-FDAEA9F2D0B1}"/>
                  </a:ext>
                </a:extLst>
              </p:cNvPr>
              <p:cNvGraphicFramePr/>
              <p:nvPr>
                <p:extLst>
                  <p:ext uri="{D42A27DB-BD31-4B8C-83A1-F6EECF244321}">
                    <p14:modId xmlns:p14="http://schemas.microsoft.com/office/powerpoint/2010/main" val="2507547490"/>
                  </p:ext>
                </p:extLst>
              </p:nvPr>
            </p:nvGraphicFramePr>
            <p:xfrm>
              <a:off x="772332" y="719401"/>
              <a:ext cx="9949746" cy="573293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4" name="Graphique 53">
                <a:extLst>
                  <a:ext uri="{FF2B5EF4-FFF2-40B4-BE49-F238E27FC236}">
                    <a16:creationId xmlns:cx1="http://schemas.microsoft.com/office/drawing/2015/9/8/chartex" xmlns="" xmlns:a16="http://schemas.microsoft.com/office/drawing/2014/main" id="{E15497E2-C1CA-492B-A82B-FDAEA9F2D0B1}"/>
                  </a:ext>
                </a:extLst>
              </p:cNvPr>
              <p:cNvPicPr>
                <a:picLocks noGrp="1" noRot="1" noChangeAspect="1" noMove="1" noResize="1" noEditPoints="1" noAdjustHandles="1" noChangeArrowheads="1" noChangeShapeType="1"/>
              </p:cNvPicPr>
              <p:nvPr/>
            </p:nvPicPr>
            <p:blipFill>
              <a:blip r:embed="rId4"/>
              <a:stretch>
                <a:fillRect/>
              </a:stretch>
            </p:blipFill>
            <p:spPr>
              <a:xfrm>
                <a:off x="772332" y="719401"/>
                <a:ext cx="9949746" cy="5732933"/>
              </a:xfrm>
              <a:prstGeom prst="rect">
                <a:avLst/>
              </a:prstGeom>
            </p:spPr>
          </p:pic>
        </mc:Fallback>
      </mc:AlternateContent>
    </p:spTree>
    <p:extLst>
      <p:ext uri="{BB962C8B-B14F-4D97-AF65-F5344CB8AC3E}">
        <p14:creationId xmlns:p14="http://schemas.microsoft.com/office/powerpoint/2010/main" val="2446243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Des économies en marche forcée de transition énergétique </a:t>
            </a:r>
          </a:p>
        </p:txBody>
      </p:sp>
      <p:pic>
        <p:nvPicPr>
          <p:cNvPr id="29" name="Image 28"/>
          <p:cNvPicPr>
            <a:picLocks noChangeAspect="1"/>
          </p:cNvPicPr>
          <p:nvPr/>
        </p:nvPicPr>
        <p:blipFill>
          <a:blip r:embed="rId2"/>
          <a:stretch>
            <a:fillRect/>
          </a:stretch>
        </p:blipFill>
        <p:spPr>
          <a:xfrm>
            <a:off x="2011680" y="795527"/>
            <a:ext cx="7864122" cy="5656265"/>
          </a:xfrm>
          <a:prstGeom prst="rect">
            <a:avLst/>
          </a:prstGeom>
          <a:ln>
            <a:solidFill>
              <a:schemeClr val="tx1"/>
            </a:solidFill>
          </a:ln>
        </p:spPr>
      </p:pic>
    </p:spTree>
    <p:extLst>
      <p:ext uri="{BB962C8B-B14F-4D97-AF65-F5344CB8AC3E}">
        <p14:creationId xmlns:p14="http://schemas.microsoft.com/office/powerpoint/2010/main" val="22999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301" y="28575"/>
            <a:ext cx="11696700" cy="719401"/>
          </a:xfrm>
        </p:spPr>
        <p:txBody>
          <a:bodyPr/>
          <a:lstStyle/>
          <a:p>
            <a:pPr algn="ctr"/>
            <a:r>
              <a:rPr lang="fr-FR" sz="2400" dirty="0"/>
              <a:t>Des économies peu créatrices de richesses, commerçant peu entre elles et exportant pour enrichir les autres</a:t>
            </a:r>
          </a:p>
        </p:txBody>
      </p:sp>
      <p:pic>
        <p:nvPicPr>
          <p:cNvPr id="4" name="Image 3"/>
          <p:cNvPicPr/>
          <p:nvPr/>
        </p:nvPicPr>
        <p:blipFill rotWithShape="1">
          <a:blip r:embed="rId2" cstate="print"/>
          <a:srcRect t="5273"/>
          <a:stretch/>
        </p:blipFill>
        <p:spPr bwMode="auto">
          <a:xfrm>
            <a:off x="2624328" y="795528"/>
            <a:ext cx="6857999" cy="5660136"/>
          </a:xfrm>
          <a:prstGeom prst="rect">
            <a:avLst/>
          </a:prstGeom>
          <a:noFill/>
          <a:ln>
            <a:solidFill>
              <a:schemeClr val="tx1"/>
            </a:solidFill>
          </a:ln>
          <a:extLst>
            <a:ext uri="{53640926-AAD7-44D8-BBD7-CCE9431645EC}">
              <a14:shadowObscured xmlns:a14="http://schemas.microsoft.com/office/drawing/2010/main"/>
            </a:ext>
          </a:extLst>
        </p:spPr>
      </p:pic>
      <p:sp>
        <p:nvSpPr>
          <p:cNvPr id="3" name="Rectangle 2"/>
          <p:cNvSpPr/>
          <p:nvPr/>
        </p:nvSpPr>
        <p:spPr>
          <a:xfrm>
            <a:off x="8439913" y="2999232"/>
            <a:ext cx="1005840" cy="301752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flipH="1">
            <a:off x="9555480" y="2834640"/>
            <a:ext cx="1728216" cy="18562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0230830" y="2395728"/>
            <a:ext cx="1883664" cy="369332"/>
          </a:xfrm>
          <a:prstGeom prst="rect">
            <a:avLst/>
          </a:prstGeom>
          <a:solidFill>
            <a:schemeClr val="bg1">
              <a:lumMod val="95000"/>
            </a:schemeClr>
          </a:solidFill>
          <a:ln>
            <a:solidFill>
              <a:srgbClr val="FF0000"/>
            </a:solidFill>
          </a:ln>
        </p:spPr>
        <p:txBody>
          <a:bodyPr wrap="square" rtlCol="0">
            <a:spAutoFit/>
          </a:bodyPr>
          <a:lstStyle/>
          <a:p>
            <a:r>
              <a:rPr lang="fr-FR" b="1" dirty="0"/>
              <a:t>Afrique Centrale</a:t>
            </a:r>
          </a:p>
        </p:txBody>
      </p:sp>
    </p:spTree>
    <p:extLst>
      <p:ext uri="{BB962C8B-B14F-4D97-AF65-F5344CB8AC3E}">
        <p14:creationId xmlns:p14="http://schemas.microsoft.com/office/powerpoint/2010/main" val="212271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05726-02BD-4AB1-B0F4-7A6B1D2E97C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69177D5-2648-49C4-9707-198589674EB5}"/>
              </a:ext>
            </a:extLst>
          </p:cNvPr>
          <p:cNvSpPr/>
          <p:nvPr/>
        </p:nvSpPr>
        <p:spPr>
          <a:xfrm>
            <a:off x="-1" y="1"/>
            <a:ext cx="12192000" cy="6857999"/>
          </a:xfrm>
          <a:prstGeom prst="rect">
            <a:avLst/>
          </a:prstGeom>
          <a:solidFill>
            <a:schemeClr val="accent6">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CCA0EA3-24FD-4D5D-A1F8-2332BBBB6117}"/>
              </a:ext>
            </a:extLst>
          </p:cNvPr>
          <p:cNvSpPr>
            <a:spLocks noGrp="1"/>
          </p:cNvSpPr>
          <p:nvPr>
            <p:ph type="title"/>
          </p:nvPr>
        </p:nvSpPr>
        <p:spPr>
          <a:xfrm>
            <a:off x="3343703" y="227339"/>
            <a:ext cx="5504594" cy="649484"/>
          </a:xfrm>
        </p:spPr>
        <p:txBody>
          <a:bodyPr>
            <a:normAutofit/>
          </a:bodyPr>
          <a:lstStyle/>
          <a:p>
            <a:pPr algn="ctr"/>
            <a:r>
              <a:rPr lang="en-US" sz="2400" b="0" dirty="0">
                <a:solidFill>
                  <a:schemeClr val="accent3">
                    <a:lumMod val="60000"/>
                    <a:lumOff val="40000"/>
                  </a:schemeClr>
                </a:solidFill>
                <a:latin typeface="Arial" panose="020B0604020202020204" pitchFamily="34" charset="0"/>
                <a:cs typeface="Arial" panose="020B0604020202020204" pitchFamily="34" charset="0"/>
              </a:rPr>
              <a:t>PLAN</a:t>
            </a:r>
          </a:p>
        </p:txBody>
      </p:sp>
      <p:pic>
        <p:nvPicPr>
          <p:cNvPr id="6" name="Picture 5" descr="A close up of a logo&#10;&#10;Description automatically generated">
            <a:extLst>
              <a:ext uri="{FF2B5EF4-FFF2-40B4-BE49-F238E27FC236}">
                <a16:creationId xmlns:a16="http://schemas.microsoft.com/office/drawing/2014/main" id="{13961D9F-FCDD-4A16-9A06-8CEB77F748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891" y="227339"/>
            <a:ext cx="1959391" cy="226084"/>
          </a:xfrm>
          <a:prstGeom prst="rect">
            <a:avLst/>
          </a:prstGeom>
        </p:spPr>
      </p:pic>
      <p:sp>
        <p:nvSpPr>
          <p:cNvPr id="9" name="Rectangle 8">
            <a:extLst>
              <a:ext uri="{FF2B5EF4-FFF2-40B4-BE49-F238E27FC236}">
                <a16:creationId xmlns:a16="http://schemas.microsoft.com/office/drawing/2014/main" id="{01578888-5660-4F3D-A5E3-53E6F5C2888D}"/>
              </a:ext>
            </a:extLst>
          </p:cNvPr>
          <p:cNvSpPr/>
          <p:nvPr/>
        </p:nvSpPr>
        <p:spPr>
          <a:xfrm>
            <a:off x="3870542" y="1590805"/>
            <a:ext cx="5761973"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2">
                    <a:lumMod val="50000"/>
                  </a:schemeClr>
                </a:solidFill>
                <a:latin typeface="Arial" panose="020B0604020202020204" pitchFamily="34" charset="0"/>
                <a:cs typeface="Arial" panose="020B0604020202020204" pitchFamily="34" charset="0"/>
              </a:rPr>
              <a:t>FINANCEMENTS CLIMATIQUES  </a:t>
            </a:r>
          </a:p>
          <a:p>
            <a:r>
              <a:rPr lang="en-US" dirty="0">
                <a:solidFill>
                  <a:schemeClr val="bg2">
                    <a:lumMod val="50000"/>
                  </a:schemeClr>
                </a:solidFill>
                <a:latin typeface="Arial" panose="020B0604020202020204" pitchFamily="34" charset="0"/>
                <a:cs typeface="Arial" panose="020B0604020202020204" pitchFamily="34" charset="0"/>
              </a:rPr>
              <a:t>ENJEUX ET DÉFIS EN AFRIQUE CENTRALE</a:t>
            </a:r>
          </a:p>
        </p:txBody>
      </p:sp>
      <p:sp>
        <p:nvSpPr>
          <p:cNvPr id="10" name="Rectangle 9">
            <a:extLst>
              <a:ext uri="{FF2B5EF4-FFF2-40B4-BE49-F238E27FC236}">
                <a16:creationId xmlns:a16="http://schemas.microsoft.com/office/drawing/2014/main" id="{26DA62C9-6AD9-4789-9C83-42E867FE2AAD}"/>
              </a:ext>
            </a:extLst>
          </p:cNvPr>
          <p:cNvSpPr/>
          <p:nvPr/>
        </p:nvSpPr>
        <p:spPr>
          <a:xfrm>
            <a:off x="2559485" y="1590804"/>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bg2">
                    <a:lumMod val="50000"/>
                  </a:schemeClr>
                </a:solidFill>
                <a:latin typeface="Arial" panose="020B0604020202020204" pitchFamily="34" charset="0"/>
                <a:cs typeface="Arial" panose="020B0604020202020204" pitchFamily="34" charset="0"/>
              </a:rPr>
              <a:t>01</a:t>
            </a:r>
          </a:p>
        </p:txBody>
      </p:sp>
      <p:sp>
        <p:nvSpPr>
          <p:cNvPr id="11" name="Rectangle 10">
            <a:extLst>
              <a:ext uri="{FF2B5EF4-FFF2-40B4-BE49-F238E27FC236}">
                <a16:creationId xmlns:a16="http://schemas.microsoft.com/office/drawing/2014/main" id="{491EAEF0-386E-4052-911B-0CEB787CB050}"/>
              </a:ext>
            </a:extLst>
          </p:cNvPr>
          <p:cNvSpPr/>
          <p:nvPr/>
        </p:nvSpPr>
        <p:spPr>
          <a:xfrm>
            <a:off x="3870541" y="2971980"/>
            <a:ext cx="730908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3">
                    <a:lumMod val="60000"/>
                    <a:lumOff val="40000"/>
                  </a:schemeClr>
                </a:solidFill>
                <a:latin typeface="Arial" panose="020B0604020202020204" pitchFamily="34" charset="0"/>
                <a:cs typeface="Arial" panose="020B0604020202020204" pitchFamily="34" charset="0"/>
              </a:rPr>
              <a:t>CAPITAL NATUREL DE L’AFRIQUE CENTRALE</a:t>
            </a:r>
          </a:p>
          <a:p>
            <a:r>
              <a:rPr lang="en-US" dirty="0">
                <a:latin typeface="Arial" panose="020B0604020202020204" pitchFamily="34" charset="0"/>
                <a:cs typeface="Arial" panose="020B0604020202020204" pitchFamily="34" charset="0"/>
              </a:rPr>
              <a:t>BASSIN DU CONGO </a:t>
            </a:r>
          </a:p>
        </p:txBody>
      </p:sp>
      <p:sp>
        <p:nvSpPr>
          <p:cNvPr id="12" name="Rectangle 11">
            <a:extLst>
              <a:ext uri="{FF2B5EF4-FFF2-40B4-BE49-F238E27FC236}">
                <a16:creationId xmlns:a16="http://schemas.microsoft.com/office/drawing/2014/main" id="{97AC4CA6-C8E5-41E1-8798-4C33DA98A18C}"/>
              </a:ext>
            </a:extLst>
          </p:cNvPr>
          <p:cNvSpPr/>
          <p:nvPr/>
        </p:nvSpPr>
        <p:spPr>
          <a:xfrm>
            <a:off x="2559485" y="2971979"/>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accent3">
                    <a:lumMod val="60000"/>
                    <a:lumOff val="40000"/>
                  </a:schemeClr>
                </a:solidFill>
                <a:latin typeface="Arial" panose="020B0604020202020204" pitchFamily="34" charset="0"/>
                <a:cs typeface="Arial" panose="020B0604020202020204" pitchFamily="34" charset="0"/>
              </a:rPr>
              <a:t>02</a:t>
            </a:r>
          </a:p>
        </p:txBody>
      </p:sp>
      <p:sp>
        <p:nvSpPr>
          <p:cNvPr id="13" name="Rectangle 12">
            <a:extLst>
              <a:ext uri="{FF2B5EF4-FFF2-40B4-BE49-F238E27FC236}">
                <a16:creationId xmlns:a16="http://schemas.microsoft.com/office/drawing/2014/main" id="{7725AF0C-02D6-4A9E-ABB8-64BC6BAF76CB}"/>
              </a:ext>
            </a:extLst>
          </p:cNvPr>
          <p:cNvSpPr/>
          <p:nvPr/>
        </p:nvSpPr>
        <p:spPr>
          <a:xfrm>
            <a:off x="3870542" y="4535604"/>
            <a:ext cx="7472372"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2">
                    <a:lumMod val="50000"/>
                  </a:schemeClr>
                </a:solidFill>
                <a:latin typeface="Arial" panose="020B0604020202020204" pitchFamily="34" charset="0"/>
                <a:cs typeface="Arial" panose="020B0604020202020204" pitchFamily="34" charset="0"/>
              </a:rPr>
              <a:t>NÉCESSITÉ DE LA MISE EN PLACE D’UN CONSORTIUM </a:t>
            </a:r>
          </a:p>
          <a:p>
            <a:r>
              <a:rPr lang="en-US" dirty="0">
                <a:solidFill>
                  <a:schemeClr val="bg2">
                    <a:lumMod val="50000"/>
                  </a:schemeClr>
                </a:solidFill>
                <a:latin typeface="Arial" panose="020B0604020202020204" pitchFamily="34" charset="0"/>
                <a:cs typeface="Arial" panose="020B0604020202020204" pitchFamily="34" charset="0"/>
              </a:rPr>
              <a:t>ÉVALUER ET VALORISER LE CAPITAL NATUREL </a:t>
            </a:r>
          </a:p>
        </p:txBody>
      </p:sp>
      <p:sp>
        <p:nvSpPr>
          <p:cNvPr id="14" name="Rectangle 13">
            <a:extLst>
              <a:ext uri="{FF2B5EF4-FFF2-40B4-BE49-F238E27FC236}">
                <a16:creationId xmlns:a16="http://schemas.microsoft.com/office/drawing/2014/main" id="{EBF3FF28-5670-4CEE-A1D8-3265FB60DCD1}"/>
              </a:ext>
            </a:extLst>
          </p:cNvPr>
          <p:cNvSpPr/>
          <p:nvPr/>
        </p:nvSpPr>
        <p:spPr>
          <a:xfrm>
            <a:off x="2559485" y="4535603"/>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bg2">
                    <a:lumMod val="50000"/>
                  </a:schemeClr>
                </a:solidFill>
                <a:latin typeface="Arial" panose="020B0604020202020204" pitchFamily="34" charset="0"/>
                <a:cs typeface="Arial" panose="020B0604020202020204" pitchFamily="34" charset="0"/>
              </a:rPr>
              <a:t>03</a:t>
            </a:r>
          </a:p>
        </p:txBody>
      </p:sp>
      <p:cxnSp>
        <p:nvCxnSpPr>
          <p:cNvPr id="16" name="Straight Connector 15">
            <a:extLst>
              <a:ext uri="{FF2B5EF4-FFF2-40B4-BE49-F238E27FC236}">
                <a16:creationId xmlns:a16="http://schemas.microsoft.com/office/drawing/2014/main" id="{1D7F19B9-92D7-4E70-8457-208DB38DF996}"/>
              </a:ext>
            </a:extLst>
          </p:cNvPr>
          <p:cNvCxnSpPr/>
          <p:nvPr/>
        </p:nvCxnSpPr>
        <p:spPr>
          <a:xfrm>
            <a:off x="2125249" y="2670150"/>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B56CAD-E061-44A8-8272-D6A444271AF0}"/>
              </a:ext>
            </a:extLst>
          </p:cNvPr>
          <p:cNvCxnSpPr/>
          <p:nvPr/>
        </p:nvCxnSpPr>
        <p:spPr>
          <a:xfrm>
            <a:off x="2125249" y="4273458"/>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289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capital Naturel : </a:t>
            </a:r>
            <a:r>
              <a:rPr lang="fr-FR" sz="2800" dirty="0">
                <a:solidFill>
                  <a:schemeClr val="tx1"/>
                </a:solidFill>
              </a:rPr>
              <a:t>un avantage planétaire</a:t>
            </a:r>
            <a:endParaRPr lang="fr-FR" dirty="0">
              <a:solidFill>
                <a:schemeClr val="tx1"/>
              </a:solidFill>
            </a:endParaRPr>
          </a:p>
        </p:txBody>
      </p:sp>
      <p:sp>
        <p:nvSpPr>
          <p:cNvPr id="5" name="Rectangle 4"/>
          <p:cNvSpPr/>
          <p:nvPr/>
        </p:nvSpPr>
        <p:spPr>
          <a:xfrm>
            <a:off x="370113" y="902073"/>
            <a:ext cx="6553200" cy="1477328"/>
          </a:xfrm>
          <a:prstGeom prst="rect">
            <a:avLst/>
          </a:prstGeom>
          <a:ln>
            <a:solidFill>
              <a:schemeClr val="tx1"/>
            </a:solidFill>
          </a:ln>
        </p:spPr>
        <p:txBody>
          <a:bodyPr wrap="square">
            <a:spAutoFit/>
          </a:bodyPr>
          <a:lstStyle/>
          <a:p>
            <a:pPr indent="540385" algn="just">
              <a:lnSpc>
                <a:spcPct val="125000"/>
              </a:lnSpc>
              <a:spcAft>
                <a:spcPts val="0"/>
              </a:spcAft>
            </a:pPr>
            <a:r>
              <a:rPr lang="fr-FR" spc="-30" dirty="0">
                <a:latin typeface="Lato"/>
                <a:ea typeface="Calibri" panose="020F0502020204030204" pitchFamily="34" charset="0"/>
                <a:cs typeface="Calibri" panose="020F0502020204030204" pitchFamily="34" charset="0"/>
              </a:rPr>
              <a:t>Les économies de la zone CEEAC-CEMAC-CEPGL ont l’avantage collectif de </a:t>
            </a:r>
            <a:r>
              <a:rPr lang="fr-FR" b="1" spc="-30" dirty="0">
                <a:latin typeface="Lato"/>
                <a:ea typeface="Calibri" panose="020F0502020204030204" pitchFamily="34" charset="0"/>
                <a:cs typeface="Calibri" panose="020F0502020204030204" pitchFamily="34" charset="0"/>
              </a:rPr>
              <a:t>partager un avantage planétaire qui est celui d’un capital naturel </a:t>
            </a:r>
            <a:r>
              <a:rPr lang="fr-FR" spc="-30" dirty="0">
                <a:latin typeface="Lato"/>
                <a:ea typeface="Calibri" panose="020F0502020204030204" pitchFamily="34" charset="0"/>
                <a:cs typeface="Calibri" panose="020F0502020204030204" pitchFamily="34" charset="0"/>
              </a:rPr>
              <a:t>d’exception dont ils ont en commun la responsabilité de préserver- le bassin du Congo.</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70113" y="5269919"/>
            <a:ext cx="11626816" cy="784830"/>
          </a:xfrm>
          <a:prstGeom prst="rect">
            <a:avLst/>
          </a:prstGeom>
          <a:ln>
            <a:solidFill>
              <a:schemeClr val="tx1"/>
            </a:solidFill>
          </a:ln>
        </p:spPr>
        <p:txBody>
          <a:bodyPr wrap="square">
            <a:spAutoFit/>
          </a:bodyPr>
          <a:lstStyle/>
          <a:p>
            <a:pPr indent="540385" algn="just">
              <a:lnSpc>
                <a:spcPct val="125000"/>
              </a:lnSpc>
              <a:spcAft>
                <a:spcPts val="800"/>
              </a:spcAft>
            </a:pPr>
            <a:r>
              <a:rPr lang="fr-FR" spc="-30" dirty="0">
                <a:latin typeface="Lato"/>
                <a:ea typeface="Calibri" panose="020F0502020204030204" pitchFamily="34" charset="0"/>
                <a:cs typeface="Calibri" panose="020F0502020204030204" pitchFamily="34" charset="0"/>
              </a:rPr>
              <a:t>Des services écosystémiques cachés, peu rémunérés notamment la qualité de l'air et de l'eau, la protection contre les catastrophes naturelles, le contrôle de la pollution, l'élimination de la pollution et l'habitat faunique.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a:extLst>
              <a:ext uri="{FF2B5EF4-FFF2-40B4-BE49-F238E27FC236}">
                <a16:creationId xmlns:a16="http://schemas.microsoft.com/office/drawing/2014/main" id="{3220DE76-B9B8-4837-9D52-8085F2A910B8}"/>
              </a:ext>
            </a:extLst>
          </p:cNvPr>
          <p:cNvPicPr>
            <a:picLocks noChangeAspect="1"/>
          </p:cNvPicPr>
          <p:nvPr/>
        </p:nvPicPr>
        <p:blipFill>
          <a:blip r:embed="rId2"/>
          <a:stretch>
            <a:fillRect/>
          </a:stretch>
        </p:blipFill>
        <p:spPr>
          <a:xfrm>
            <a:off x="7110803" y="902073"/>
            <a:ext cx="4886126" cy="3870951"/>
          </a:xfrm>
          <a:prstGeom prst="rect">
            <a:avLst/>
          </a:prstGeom>
          <a:ln>
            <a:solidFill>
              <a:schemeClr val="tx1"/>
            </a:solidFill>
          </a:ln>
          <a:effectLst/>
        </p:spPr>
      </p:pic>
      <p:sp>
        <p:nvSpPr>
          <p:cNvPr id="11" name="Rectangle 10"/>
          <p:cNvSpPr/>
          <p:nvPr/>
        </p:nvSpPr>
        <p:spPr>
          <a:xfrm>
            <a:off x="370113" y="2949448"/>
            <a:ext cx="6553200" cy="1823576"/>
          </a:xfrm>
          <a:prstGeom prst="rect">
            <a:avLst/>
          </a:prstGeom>
          <a:ln>
            <a:solidFill>
              <a:schemeClr val="tx1"/>
            </a:solidFill>
          </a:ln>
        </p:spPr>
        <p:txBody>
          <a:bodyPr wrap="square">
            <a:spAutoFit/>
          </a:bodyPr>
          <a:lstStyle/>
          <a:p>
            <a:pPr indent="540385" algn="just">
              <a:lnSpc>
                <a:spcPct val="125000"/>
              </a:lnSpc>
              <a:spcAft>
                <a:spcPts val="800"/>
              </a:spcAft>
            </a:pPr>
            <a:r>
              <a:rPr lang="fr-FR" b="1" spc="-30" dirty="0">
                <a:solidFill>
                  <a:srgbClr val="FF0000"/>
                </a:solidFill>
                <a:latin typeface="Lato"/>
                <a:ea typeface="Calibri" panose="020F0502020204030204" pitchFamily="34" charset="0"/>
                <a:cs typeface="Calibri" panose="020F0502020204030204" pitchFamily="34" charset="0"/>
              </a:rPr>
              <a:t>Le capital naturel </a:t>
            </a:r>
            <a:r>
              <a:rPr lang="fr-FR" spc="-30" dirty="0">
                <a:latin typeface="Lato"/>
                <a:ea typeface="Calibri" panose="020F0502020204030204" pitchFamily="34" charset="0"/>
                <a:cs typeface="Calibri" panose="020F0502020204030204" pitchFamily="34" charset="0"/>
              </a:rPr>
              <a:t>comprend l’ensemble des ressources naturelles utiles directement aux hommes ou qu’ils peuvent mettre en valeur techniquement et économiquement tels que l'eau, l'énergie, les forêts, les gisements minéraux, les terres agricoles et la pêche. </a:t>
            </a:r>
          </a:p>
        </p:txBody>
      </p:sp>
      <p:sp>
        <p:nvSpPr>
          <p:cNvPr id="3" name="Rectangle 2">
            <a:extLst>
              <a:ext uri="{FF2B5EF4-FFF2-40B4-BE49-F238E27FC236}">
                <a16:creationId xmlns:a16="http://schemas.microsoft.com/office/drawing/2014/main" id="{B463324F-02F0-4980-8E94-F596E0EBEEB8}"/>
              </a:ext>
            </a:extLst>
          </p:cNvPr>
          <p:cNvSpPr/>
          <p:nvPr/>
        </p:nvSpPr>
        <p:spPr>
          <a:xfrm>
            <a:off x="7200900" y="3914775"/>
            <a:ext cx="4796029" cy="695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B20BBB-DFC7-4803-928D-7F0892F38022}"/>
              </a:ext>
            </a:extLst>
          </p:cNvPr>
          <p:cNvSpPr>
            <a:spLocks noGrp="1"/>
          </p:cNvSpPr>
          <p:nvPr>
            <p:ph type="title"/>
          </p:nvPr>
        </p:nvSpPr>
        <p:spPr>
          <a:xfrm>
            <a:off x="1" y="133655"/>
            <a:ext cx="12192000" cy="585746"/>
          </a:xfrm>
        </p:spPr>
        <p:txBody>
          <a:bodyPr/>
          <a:lstStyle/>
          <a:p>
            <a:r>
              <a:rPr lang="fr-FR" sz="2800" dirty="0"/>
              <a:t>Quelques chiffres pour mieux comprendre le capital naturel en jeu</a:t>
            </a:r>
          </a:p>
        </p:txBody>
      </p:sp>
      <p:graphicFrame>
        <p:nvGraphicFramePr>
          <p:cNvPr id="42" name="Content Placeholder 2">
            <a:extLst>
              <a:ext uri="{FF2B5EF4-FFF2-40B4-BE49-F238E27FC236}">
                <a16:creationId xmlns:a16="http://schemas.microsoft.com/office/drawing/2014/main" id="{1CE58CA1-17DC-4FE9-8AE6-2C51B35BBFC4}"/>
              </a:ext>
            </a:extLst>
          </p:cNvPr>
          <p:cNvGraphicFramePr>
            <a:graphicFrameLocks/>
          </p:cNvGraphicFramePr>
          <p:nvPr>
            <p:extLst>
              <p:ext uri="{D42A27DB-BD31-4B8C-83A1-F6EECF244321}">
                <p14:modId xmlns:p14="http://schemas.microsoft.com/office/powerpoint/2010/main" val="2773167235"/>
              </p:ext>
            </p:extLst>
          </p:nvPr>
        </p:nvGraphicFramePr>
        <p:xfrm>
          <a:off x="495668" y="1056121"/>
          <a:ext cx="5696505" cy="5307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 name="TextBox 3">
            <a:extLst>
              <a:ext uri="{FF2B5EF4-FFF2-40B4-BE49-F238E27FC236}">
                <a16:creationId xmlns:a16="http://schemas.microsoft.com/office/drawing/2014/main" id="{C595421E-77E4-4984-A7A6-5C82EA8B5F53}"/>
              </a:ext>
            </a:extLst>
          </p:cNvPr>
          <p:cNvSpPr txBox="1"/>
          <p:nvPr/>
        </p:nvSpPr>
        <p:spPr>
          <a:xfrm>
            <a:off x="6288349" y="992102"/>
            <a:ext cx="5696504" cy="4247317"/>
          </a:xfrm>
          <a:prstGeom prst="rect">
            <a:avLst/>
          </a:prstGeom>
          <a:noFill/>
        </p:spPr>
        <p:txBody>
          <a:bodyPr wrap="square" rtlCol="0">
            <a:spAutoFit/>
          </a:bodyPr>
          <a:lstStyle/>
          <a:p>
            <a:r>
              <a:rPr lang="fr-FR" sz="2000" b="1" dirty="0"/>
              <a:t>Afrique centrale:</a:t>
            </a:r>
          </a:p>
          <a:p>
            <a:endParaRPr lang="fr-FR" sz="1650" b="1" dirty="0">
              <a:solidFill>
                <a:schemeClr val="accent2">
                  <a:lumMod val="50000"/>
                </a:schemeClr>
              </a:solidFill>
            </a:endParaRPr>
          </a:p>
          <a:p>
            <a:r>
              <a:rPr lang="fr-FR" sz="2000" b="1" dirty="0">
                <a:solidFill>
                  <a:schemeClr val="accent2">
                    <a:lumMod val="50000"/>
                  </a:schemeClr>
                </a:solidFill>
              </a:rPr>
              <a:t>16 724 190 mégawatts </a:t>
            </a:r>
            <a:r>
              <a:rPr lang="fr-FR" sz="2000" dirty="0"/>
              <a:t>(MW) de potentiel total d’énergies renouvelables</a:t>
            </a:r>
          </a:p>
          <a:p>
            <a:r>
              <a:rPr lang="fr-FR" sz="2000" dirty="0"/>
              <a:t> Hydroélectricité: </a:t>
            </a:r>
            <a:r>
              <a:rPr lang="fr-FR" sz="2000" b="1" dirty="0">
                <a:solidFill>
                  <a:schemeClr val="accent2">
                    <a:lumMod val="50000"/>
                  </a:schemeClr>
                </a:solidFill>
              </a:rPr>
              <a:t>126 990 MW</a:t>
            </a:r>
            <a:r>
              <a:rPr lang="fr-FR" sz="2000" dirty="0"/>
              <a:t>, </a:t>
            </a:r>
          </a:p>
          <a:p>
            <a:r>
              <a:rPr lang="fr-FR" sz="2000" dirty="0"/>
              <a:t>Solaire: </a:t>
            </a:r>
            <a:r>
              <a:rPr lang="fr-FR" sz="2000" b="1" dirty="0">
                <a:solidFill>
                  <a:schemeClr val="accent2">
                    <a:lumMod val="50000"/>
                  </a:schemeClr>
                </a:solidFill>
              </a:rPr>
              <a:t>14 751 375 MW </a:t>
            </a:r>
            <a:r>
              <a:rPr lang="fr-FR" sz="2000" dirty="0"/>
              <a:t>et </a:t>
            </a:r>
          </a:p>
          <a:p>
            <a:r>
              <a:rPr lang="fr-FR" sz="2000" dirty="0"/>
              <a:t>Éolien: </a:t>
            </a:r>
            <a:r>
              <a:rPr lang="fr-FR" sz="2000" b="1" dirty="0">
                <a:solidFill>
                  <a:schemeClr val="accent2">
                    <a:lumMod val="50000"/>
                  </a:schemeClr>
                </a:solidFill>
              </a:rPr>
              <a:t>1 844 125 MW</a:t>
            </a:r>
            <a:r>
              <a:rPr lang="fr-FR" sz="2000" dirty="0"/>
              <a:t>. </a:t>
            </a:r>
          </a:p>
          <a:p>
            <a:endParaRPr lang="fr-FR" sz="2000" dirty="0"/>
          </a:p>
          <a:p>
            <a:endParaRPr lang="fr-FR" sz="2000" dirty="0"/>
          </a:p>
          <a:p>
            <a:r>
              <a:rPr lang="fr-FR" sz="2000" dirty="0"/>
              <a:t>La sous-région a une moyenne de </a:t>
            </a:r>
            <a:r>
              <a:rPr lang="fr-FR" sz="2000" b="1" dirty="0">
                <a:solidFill>
                  <a:schemeClr val="accent2">
                    <a:lumMod val="50000"/>
                  </a:schemeClr>
                </a:solidFill>
              </a:rPr>
              <a:t>22 000 kilojoules </a:t>
            </a:r>
            <a:r>
              <a:rPr lang="fr-FR" sz="2000" dirty="0"/>
              <a:t>par mètre carré de rayonnement solaire par jour et d'une densité d'énergie éolienne de plus de </a:t>
            </a:r>
            <a:r>
              <a:rPr lang="fr-FR" sz="2000" b="1" dirty="0">
                <a:solidFill>
                  <a:schemeClr val="accent2">
                    <a:lumMod val="50000"/>
                  </a:schemeClr>
                </a:solidFill>
              </a:rPr>
              <a:t>42 joules par mètre cube</a:t>
            </a:r>
          </a:p>
          <a:p>
            <a:endParaRPr lang="en-US" sz="1350" dirty="0"/>
          </a:p>
        </p:txBody>
      </p:sp>
      <p:pic>
        <p:nvPicPr>
          <p:cNvPr id="44" name="Picture 4">
            <a:extLst>
              <a:ext uri="{FF2B5EF4-FFF2-40B4-BE49-F238E27FC236}">
                <a16:creationId xmlns:a16="http://schemas.microsoft.com/office/drawing/2014/main" id="{55CEE104-BCF7-4D0B-B4B4-BBDCD60EB112}"/>
              </a:ext>
            </a:extLst>
          </p:cNvPr>
          <p:cNvPicPr>
            <a:picLocks noChangeAspect="1"/>
          </p:cNvPicPr>
          <p:nvPr/>
        </p:nvPicPr>
        <p:blipFill>
          <a:blip r:embed="rId7"/>
          <a:stretch>
            <a:fillRect/>
          </a:stretch>
        </p:blipFill>
        <p:spPr>
          <a:xfrm>
            <a:off x="6426670" y="5050249"/>
            <a:ext cx="5380520" cy="1313241"/>
          </a:xfrm>
          <a:prstGeom prst="rect">
            <a:avLst/>
          </a:prstGeom>
        </p:spPr>
      </p:pic>
      <p:sp>
        <p:nvSpPr>
          <p:cNvPr id="6" name="Rectangle 5"/>
          <p:cNvSpPr/>
          <p:nvPr/>
        </p:nvSpPr>
        <p:spPr>
          <a:xfrm>
            <a:off x="1234440" y="1028678"/>
            <a:ext cx="2048256" cy="12664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2374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05726-02BD-4AB1-B0F4-7A6B1D2E97C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69177D5-2648-49C4-9707-198589674EB5}"/>
              </a:ext>
            </a:extLst>
          </p:cNvPr>
          <p:cNvSpPr/>
          <p:nvPr/>
        </p:nvSpPr>
        <p:spPr>
          <a:xfrm>
            <a:off x="-1" y="1"/>
            <a:ext cx="12192000" cy="6857999"/>
          </a:xfrm>
          <a:prstGeom prst="rect">
            <a:avLst/>
          </a:prstGeom>
          <a:solidFill>
            <a:schemeClr val="accent6">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CCA0EA3-24FD-4D5D-A1F8-2332BBBB6117}"/>
              </a:ext>
            </a:extLst>
          </p:cNvPr>
          <p:cNvSpPr>
            <a:spLocks noGrp="1"/>
          </p:cNvSpPr>
          <p:nvPr>
            <p:ph type="title"/>
          </p:nvPr>
        </p:nvSpPr>
        <p:spPr>
          <a:xfrm>
            <a:off x="3343703" y="227339"/>
            <a:ext cx="5504594" cy="649484"/>
          </a:xfrm>
        </p:spPr>
        <p:txBody>
          <a:bodyPr>
            <a:normAutofit/>
          </a:bodyPr>
          <a:lstStyle/>
          <a:p>
            <a:pPr algn="ctr"/>
            <a:r>
              <a:rPr lang="en-US" sz="2400" b="0" dirty="0">
                <a:solidFill>
                  <a:schemeClr val="accent3">
                    <a:lumMod val="60000"/>
                    <a:lumOff val="40000"/>
                  </a:schemeClr>
                </a:solidFill>
                <a:latin typeface="Arial" panose="020B0604020202020204" pitchFamily="34" charset="0"/>
                <a:cs typeface="Arial" panose="020B0604020202020204" pitchFamily="34" charset="0"/>
              </a:rPr>
              <a:t>PLAN</a:t>
            </a:r>
          </a:p>
        </p:txBody>
      </p:sp>
      <p:pic>
        <p:nvPicPr>
          <p:cNvPr id="6" name="Picture 5" descr="A close up of a logo&#10;&#10;Description automatically generated">
            <a:extLst>
              <a:ext uri="{FF2B5EF4-FFF2-40B4-BE49-F238E27FC236}">
                <a16:creationId xmlns:a16="http://schemas.microsoft.com/office/drawing/2014/main" id="{13961D9F-FCDD-4A16-9A06-8CEB77F748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891" y="227339"/>
            <a:ext cx="1959391" cy="226084"/>
          </a:xfrm>
          <a:prstGeom prst="rect">
            <a:avLst/>
          </a:prstGeom>
        </p:spPr>
      </p:pic>
      <p:sp>
        <p:nvSpPr>
          <p:cNvPr id="9" name="Rectangle 8">
            <a:extLst>
              <a:ext uri="{FF2B5EF4-FFF2-40B4-BE49-F238E27FC236}">
                <a16:creationId xmlns:a16="http://schemas.microsoft.com/office/drawing/2014/main" id="{01578888-5660-4F3D-A5E3-53E6F5C2888D}"/>
              </a:ext>
            </a:extLst>
          </p:cNvPr>
          <p:cNvSpPr/>
          <p:nvPr/>
        </p:nvSpPr>
        <p:spPr>
          <a:xfrm>
            <a:off x="3870542" y="1590805"/>
            <a:ext cx="5761973"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2">
                    <a:lumMod val="50000"/>
                  </a:schemeClr>
                </a:solidFill>
                <a:latin typeface="Arial" panose="020B0604020202020204" pitchFamily="34" charset="0"/>
                <a:cs typeface="Arial" panose="020B0604020202020204" pitchFamily="34" charset="0"/>
              </a:rPr>
              <a:t>FINANCEMENTS CLIMATIQUES  </a:t>
            </a:r>
          </a:p>
          <a:p>
            <a:r>
              <a:rPr lang="en-US" dirty="0">
                <a:solidFill>
                  <a:schemeClr val="bg2">
                    <a:lumMod val="50000"/>
                  </a:schemeClr>
                </a:solidFill>
                <a:latin typeface="Arial" panose="020B0604020202020204" pitchFamily="34" charset="0"/>
                <a:cs typeface="Arial" panose="020B0604020202020204" pitchFamily="34" charset="0"/>
              </a:rPr>
              <a:t>ENJEUX ET DÉFIS EN AFRIQUE CENTRALE</a:t>
            </a:r>
          </a:p>
        </p:txBody>
      </p:sp>
      <p:sp>
        <p:nvSpPr>
          <p:cNvPr id="10" name="Rectangle 9">
            <a:extLst>
              <a:ext uri="{FF2B5EF4-FFF2-40B4-BE49-F238E27FC236}">
                <a16:creationId xmlns:a16="http://schemas.microsoft.com/office/drawing/2014/main" id="{26DA62C9-6AD9-4789-9C83-42E867FE2AAD}"/>
              </a:ext>
            </a:extLst>
          </p:cNvPr>
          <p:cNvSpPr/>
          <p:nvPr/>
        </p:nvSpPr>
        <p:spPr>
          <a:xfrm>
            <a:off x="2559485" y="1590804"/>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bg2">
                    <a:lumMod val="50000"/>
                  </a:schemeClr>
                </a:solidFill>
                <a:latin typeface="Arial" panose="020B0604020202020204" pitchFamily="34" charset="0"/>
                <a:cs typeface="Arial" panose="020B0604020202020204" pitchFamily="34" charset="0"/>
              </a:rPr>
              <a:t>01</a:t>
            </a:r>
          </a:p>
        </p:txBody>
      </p:sp>
      <p:sp>
        <p:nvSpPr>
          <p:cNvPr id="11" name="Rectangle 10">
            <a:extLst>
              <a:ext uri="{FF2B5EF4-FFF2-40B4-BE49-F238E27FC236}">
                <a16:creationId xmlns:a16="http://schemas.microsoft.com/office/drawing/2014/main" id="{491EAEF0-386E-4052-911B-0CEB787CB050}"/>
              </a:ext>
            </a:extLst>
          </p:cNvPr>
          <p:cNvSpPr/>
          <p:nvPr/>
        </p:nvSpPr>
        <p:spPr>
          <a:xfrm>
            <a:off x="3870541" y="2971980"/>
            <a:ext cx="730908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2">
                    <a:lumMod val="50000"/>
                  </a:schemeClr>
                </a:solidFill>
                <a:latin typeface="Arial" panose="020B0604020202020204" pitchFamily="34" charset="0"/>
                <a:cs typeface="Arial" panose="020B0604020202020204" pitchFamily="34" charset="0"/>
              </a:rPr>
              <a:t>CAPITAL NATUREL DE L’AFRIQUE CENTRALE</a:t>
            </a:r>
          </a:p>
          <a:p>
            <a:r>
              <a:rPr lang="en-US" dirty="0">
                <a:solidFill>
                  <a:schemeClr val="bg2">
                    <a:lumMod val="50000"/>
                  </a:schemeClr>
                </a:solidFill>
                <a:latin typeface="Arial" panose="020B0604020202020204" pitchFamily="34" charset="0"/>
                <a:cs typeface="Arial" panose="020B0604020202020204" pitchFamily="34" charset="0"/>
              </a:rPr>
              <a:t>BASSIN DU CONGO </a:t>
            </a:r>
          </a:p>
        </p:txBody>
      </p:sp>
      <p:sp>
        <p:nvSpPr>
          <p:cNvPr id="12" name="Rectangle 11">
            <a:extLst>
              <a:ext uri="{FF2B5EF4-FFF2-40B4-BE49-F238E27FC236}">
                <a16:creationId xmlns:a16="http://schemas.microsoft.com/office/drawing/2014/main" id="{97AC4CA6-C8E5-41E1-8798-4C33DA98A18C}"/>
              </a:ext>
            </a:extLst>
          </p:cNvPr>
          <p:cNvSpPr/>
          <p:nvPr/>
        </p:nvSpPr>
        <p:spPr>
          <a:xfrm>
            <a:off x="2559485" y="2971979"/>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bg2">
                    <a:lumMod val="50000"/>
                  </a:schemeClr>
                </a:solidFill>
                <a:latin typeface="Arial" panose="020B0604020202020204" pitchFamily="34" charset="0"/>
                <a:cs typeface="Arial" panose="020B0604020202020204" pitchFamily="34" charset="0"/>
              </a:rPr>
              <a:t>02</a:t>
            </a:r>
          </a:p>
        </p:txBody>
      </p:sp>
      <p:sp>
        <p:nvSpPr>
          <p:cNvPr id="13" name="Rectangle 12">
            <a:extLst>
              <a:ext uri="{FF2B5EF4-FFF2-40B4-BE49-F238E27FC236}">
                <a16:creationId xmlns:a16="http://schemas.microsoft.com/office/drawing/2014/main" id="{7725AF0C-02D6-4A9E-ABB8-64BC6BAF76CB}"/>
              </a:ext>
            </a:extLst>
          </p:cNvPr>
          <p:cNvSpPr/>
          <p:nvPr/>
        </p:nvSpPr>
        <p:spPr>
          <a:xfrm>
            <a:off x="3870542" y="4535604"/>
            <a:ext cx="7472372"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3">
                    <a:lumMod val="60000"/>
                    <a:lumOff val="40000"/>
                  </a:schemeClr>
                </a:solidFill>
                <a:latin typeface="Arial" panose="020B0604020202020204" pitchFamily="34" charset="0"/>
                <a:cs typeface="Arial" panose="020B0604020202020204" pitchFamily="34" charset="0"/>
              </a:rPr>
              <a:t>NÉCESSITÉ DE LA MISE EN PLACE D’UN CONSORTIUM </a:t>
            </a:r>
          </a:p>
          <a:p>
            <a:r>
              <a:rPr lang="en-US" dirty="0">
                <a:latin typeface="Arial" panose="020B0604020202020204" pitchFamily="34" charset="0"/>
                <a:cs typeface="Arial" panose="020B0604020202020204" pitchFamily="34" charset="0"/>
              </a:rPr>
              <a:t>ÉVALUER ET VALORISER LE CAPITAL NATUREL </a:t>
            </a:r>
          </a:p>
        </p:txBody>
      </p:sp>
      <p:sp>
        <p:nvSpPr>
          <p:cNvPr id="14" name="Rectangle 13">
            <a:extLst>
              <a:ext uri="{FF2B5EF4-FFF2-40B4-BE49-F238E27FC236}">
                <a16:creationId xmlns:a16="http://schemas.microsoft.com/office/drawing/2014/main" id="{EBF3FF28-5670-4CEE-A1D8-3265FB60DCD1}"/>
              </a:ext>
            </a:extLst>
          </p:cNvPr>
          <p:cNvSpPr/>
          <p:nvPr/>
        </p:nvSpPr>
        <p:spPr>
          <a:xfrm>
            <a:off x="2559485" y="4535603"/>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accent3">
                    <a:lumMod val="60000"/>
                    <a:lumOff val="40000"/>
                  </a:schemeClr>
                </a:solidFill>
                <a:latin typeface="Arial" panose="020B0604020202020204" pitchFamily="34" charset="0"/>
                <a:cs typeface="Arial" panose="020B0604020202020204" pitchFamily="34" charset="0"/>
              </a:rPr>
              <a:t>03</a:t>
            </a:r>
          </a:p>
        </p:txBody>
      </p:sp>
      <p:cxnSp>
        <p:nvCxnSpPr>
          <p:cNvPr id="16" name="Straight Connector 15">
            <a:extLst>
              <a:ext uri="{FF2B5EF4-FFF2-40B4-BE49-F238E27FC236}">
                <a16:creationId xmlns:a16="http://schemas.microsoft.com/office/drawing/2014/main" id="{1D7F19B9-92D7-4E70-8457-208DB38DF996}"/>
              </a:ext>
            </a:extLst>
          </p:cNvPr>
          <p:cNvCxnSpPr/>
          <p:nvPr/>
        </p:nvCxnSpPr>
        <p:spPr>
          <a:xfrm>
            <a:off x="2125249" y="2670150"/>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B56CAD-E061-44A8-8272-D6A444271AF0}"/>
              </a:ext>
            </a:extLst>
          </p:cNvPr>
          <p:cNvCxnSpPr/>
          <p:nvPr/>
        </p:nvCxnSpPr>
        <p:spPr>
          <a:xfrm>
            <a:off x="2125249" y="4273458"/>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649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Potentiel de revenus provenant de l'élimination du CO2 (en % du PIB)</a:t>
            </a:r>
            <a:endParaRPr lang="fr-FR" sz="2800" dirty="0">
              <a:solidFill>
                <a:schemeClr val="tx1"/>
              </a:solidFill>
            </a:endParaRPr>
          </a:p>
        </p:txBody>
      </p:sp>
      <p:grpSp>
        <p:nvGrpSpPr>
          <p:cNvPr id="5" name="Groupe 4"/>
          <p:cNvGrpSpPr/>
          <p:nvPr/>
        </p:nvGrpSpPr>
        <p:grpSpPr>
          <a:xfrm>
            <a:off x="194436" y="2478025"/>
            <a:ext cx="7587108" cy="3890328"/>
            <a:chOff x="0" y="49237"/>
            <a:chExt cx="5731510" cy="2569161"/>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523"/>
              <a:ext cx="5731510" cy="2301875"/>
            </a:xfrm>
            <a:prstGeom prst="rect">
              <a:avLst/>
            </a:prstGeom>
            <a:ln>
              <a:solidFill>
                <a:sysClr val="windowText" lastClr="000000"/>
              </a:solidFill>
            </a:ln>
          </p:spPr>
        </p:pic>
        <p:grpSp>
          <p:nvGrpSpPr>
            <p:cNvPr id="7" name="Groupe 6"/>
            <p:cNvGrpSpPr/>
            <p:nvPr/>
          </p:nvGrpSpPr>
          <p:grpSpPr>
            <a:xfrm>
              <a:off x="829994" y="49237"/>
              <a:ext cx="4262511" cy="323558"/>
              <a:chOff x="0" y="49237"/>
              <a:chExt cx="4262511" cy="323558"/>
            </a:xfrm>
          </p:grpSpPr>
          <p:sp>
            <p:nvSpPr>
              <p:cNvPr id="8" name="Zone de texte 1942"/>
              <p:cNvSpPr txBox="1"/>
              <p:nvPr/>
            </p:nvSpPr>
            <p:spPr>
              <a:xfrm>
                <a:off x="0" y="56272"/>
                <a:ext cx="1202788" cy="31652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A 10 $ la tonne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1943"/>
              <p:cNvSpPr txBox="1"/>
              <p:nvPr/>
            </p:nvSpPr>
            <p:spPr>
              <a:xfrm>
                <a:off x="1202788" y="49237"/>
                <a:ext cx="1202788" cy="31652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A 50 $ la tonne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1944"/>
              <p:cNvSpPr txBox="1"/>
              <p:nvPr/>
            </p:nvSpPr>
            <p:spPr>
              <a:xfrm>
                <a:off x="3059723" y="56270"/>
                <a:ext cx="1202788" cy="31652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A 120 $ la tonne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 name="Rectangle 3"/>
          <p:cNvSpPr/>
          <p:nvPr/>
        </p:nvSpPr>
        <p:spPr>
          <a:xfrm>
            <a:off x="121920" y="973990"/>
            <a:ext cx="7659624" cy="923330"/>
          </a:xfrm>
          <a:prstGeom prst="rect">
            <a:avLst/>
          </a:prstGeom>
          <a:ln>
            <a:solidFill>
              <a:schemeClr val="tx1"/>
            </a:solidFill>
          </a:ln>
        </p:spPr>
        <p:txBody>
          <a:bodyPr wrap="square">
            <a:spAutoFit/>
          </a:bodyPr>
          <a:lstStyle/>
          <a:p>
            <a:pPr algn="just"/>
            <a:r>
              <a:rPr lang="fr-FR" spc="-30" dirty="0">
                <a:latin typeface="Lato"/>
                <a:ea typeface="Calibri" panose="020F0502020204030204" pitchFamily="34" charset="0"/>
                <a:cs typeface="Calibri" panose="020F0502020204030204" pitchFamily="34" charset="0"/>
              </a:rPr>
              <a:t>Les revenus potentiels issus du marché carbone représentent </a:t>
            </a:r>
            <a:r>
              <a:rPr lang="fr-FR" b="1" spc="-30" dirty="0">
                <a:solidFill>
                  <a:srgbClr val="FF0000"/>
                </a:solidFill>
                <a:latin typeface="Lato"/>
                <a:ea typeface="Calibri" panose="020F0502020204030204" pitchFamily="34" charset="0"/>
                <a:cs typeface="Calibri" panose="020F0502020204030204" pitchFamily="34" charset="0"/>
              </a:rPr>
              <a:t>80,1 milliards de dollars pour l’Afrique</a:t>
            </a:r>
            <a:r>
              <a:rPr lang="fr-FR" spc="-30" dirty="0">
                <a:latin typeface="Lato"/>
                <a:ea typeface="Calibri" panose="020F0502020204030204" pitchFamily="34" charset="0"/>
                <a:cs typeface="Calibri" panose="020F0502020204030204" pitchFamily="34" charset="0"/>
              </a:rPr>
              <a:t>, créant potentiellement 5 millions d'emplois tout en réduisant les émissions de 9,7 millions de tonnes (SFI). </a:t>
            </a:r>
            <a:endParaRPr lang="fr-FR" dirty="0"/>
          </a:p>
        </p:txBody>
      </p:sp>
      <p:sp>
        <p:nvSpPr>
          <p:cNvPr id="12" name="Rectangle 11"/>
          <p:cNvSpPr/>
          <p:nvPr/>
        </p:nvSpPr>
        <p:spPr>
          <a:xfrm>
            <a:off x="8177784" y="3506031"/>
            <a:ext cx="3846576" cy="2862322"/>
          </a:xfrm>
          <a:prstGeom prst="rect">
            <a:avLst/>
          </a:prstGeom>
          <a:ln>
            <a:solidFill>
              <a:schemeClr val="tx1"/>
            </a:solidFill>
          </a:ln>
        </p:spPr>
        <p:txBody>
          <a:bodyPr wrap="square">
            <a:spAutoFit/>
          </a:bodyPr>
          <a:lstStyle/>
          <a:p>
            <a:pPr algn="just"/>
            <a:r>
              <a:rPr lang="fr-FR" b="1" spc="-30" dirty="0">
                <a:solidFill>
                  <a:srgbClr val="FF0000"/>
                </a:solidFill>
                <a:latin typeface="Lato"/>
                <a:ea typeface="Calibri" panose="020F0502020204030204" pitchFamily="34" charset="0"/>
                <a:cs typeface="Calibri" panose="020F0502020204030204" pitchFamily="34" charset="0"/>
              </a:rPr>
              <a:t>La constitution d’un consortium ancrée avec le bassin du Congo :</a:t>
            </a:r>
          </a:p>
          <a:p>
            <a:pPr algn="just"/>
            <a:endParaRPr lang="fr-FR" b="1" dirty="0">
              <a:solidFill>
                <a:srgbClr val="FF0000"/>
              </a:solidFill>
            </a:endParaRPr>
          </a:p>
          <a:p>
            <a:pPr algn="just"/>
            <a:endParaRPr lang="fr-FR" spc="-30" dirty="0">
              <a:latin typeface="Lato"/>
              <a:ea typeface="Calibri" panose="020F0502020204030204" pitchFamily="34" charset="0"/>
              <a:cs typeface="Calibri" panose="020F0502020204030204" pitchFamily="34" charset="0"/>
            </a:endParaRPr>
          </a:p>
          <a:p>
            <a:pPr algn="just"/>
            <a:r>
              <a:rPr lang="fr-FR" spc="-30" dirty="0">
                <a:latin typeface="Lato"/>
                <a:ea typeface="Calibri" panose="020F0502020204030204" pitchFamily="34" charset="0"/>
                <a:cs typeface="Calibri" panose="020F0502020204030204" pitchFamily="34" charset="0"/>
              </a:rPr>
              <a:t>L’une des </a:t>
            </a:r>
            <a:r>
              <a:rPr lang="fr-FR" b="1" spc="-30" dirty="0">
                <a:latin typeface="Lato"/>
                <a:ea typeface="Calibri" panose="020F0502020204030204" pitchFamily="34" charset="0"/>
                <a:cs typeface="Calibri" panose="020F0502020204030204" pitchFamily="34" charset="0"/>
              </a:rPr>
              <a:t>principales recommandations </a:t>
            </a:r>
            <a:r>
              <a:rPr lang="fr-FR" spc="-30" dirty="0">
                <a:latin typeface="Lato"/>
                <a:ea typeface="Calibri" panose="020F0502020204030204" pitchFamily="34" charset="0"/>
                <a:cs typeface="Calibri" panose="020F0502020204030204" pitchFamily="34" charset="0"/>
              </a:rPr>
              <a:t>issues du Conseil Intergouvernemental des Haut-fonctionnaires et d’Experts de l’Afrique centrale (CIE 2021) tenu à Brazzaville.</a:t>
            </a:r>
            <a:endParaRPr lang="fr-FR" dirty="0"/>
          </a:p>
        </p:txBody>
      </p:sp>
    </p:spTree>
    <p:extLst>
      <p:ext uri="{BB962C8B-B14F-4D97-AF65-F5344CB8AC3E}">
        <p14:creationId xmlns:p14="http://schemas.microsoft.com/office/powerpoint/2010/main" val="3602227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p:txBody>
          <a:bodyPr/>
          <a:lstStyle/>
          <a:p>
            <a:r>
              <a:rPr lang="fr-FR" dirty="0"/>
              <a:t>Qu’entendons-nous par Consortium ?</a:t>
            </a:r>
          </a:p>
        </p:txBody>
      </p:sp>
      <p:grpSp>
        <p:nvGrpSpPr>
          <p:cNvPr id="4" name="Groupe 3">
            <a:extLst>
              <a:ext uri="{FF2B5EF4-FFF2-40B4-BE49-F238E27FC236}">
                <a16:creationId xmlns:a16="http://schemas.microsoft.com/office/drawing/2014/main" id="{1881CEFF-8FA4-4633-A20D-F12B9840F49C}"/>
              </a:ext>
            </a:extLst>
          </p:cNvPr>
          <p:cNvGrpSpPr/>
          <p:nvPr/>
        </p:nvGrpSpPr>
        <p:grpSpPr>
          <a:xfrm>
            <a:off x="370114" y="1216050"/>
            <a:ext cx="6945086" cy="5125757"/>
            <a:chOff x="95750" y="31150"/>
            <a:chExt cx="3020992" cy="3021070"/>
          </a:xfrm>
        </p:grpSpPr>
        <p:sp>
          <p:nvSpPr>
            <p:cNvPr id="7" name="Rectangle à coins arrondis 1888">
              <a:extLst>
                <a:ext uri="{FF2B5EF4-FFF2-40B4-BE49-F238E27FC236}">
                  <a16:creationId xmlns:a16="http://schemas.microsoft.com/office/drawing/2014/main" id="{198FCE94-EDF0-4F9C-97F2-CEA8AB62E4E4}"/>
                </a:ext>
              </a:extLst>
            </p:cNvPr>
            <p:cNvSpPr/>
            <p:nvPr/>
          </p:nvSpPr>
          <p:spPr>
            <a:xfrm>
              <a:off x="95750" y="31150"/>
              <a:ext cx="3020992" cy="130429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07000"/>
                </a:lnSpc>
                <a:spcBef>
                  <a:spcPts val="0"/>
                </a:spcBef>
                <a:spcAft>
                  <a:spcPts val="800"/>
                </a:spcAft>
              </a:pPr>
              <a:r>
                <a:rPr lang="fr-FR" sz="2800" dirty="0">
                  <a:effectLst/>
                  <a:ea typeface="Calibri" panose="020F0502020204030204" pitchFamily="34" charset="0"/>
                  <a:cs typeface="Arial" panose="020B0604020202020204" pitchFamily="34" charset="0"/>
                </a:rPr>
                <a:t>Une association ou une combinaison, comme des entreprises, des institutions financières ou des investisseurs dans le but de s’engager dans une coentreprise.</a:t>
              </a:r>
              <a:endParaRPr lang="en-US" sz="2800" dirty="0">
                <a:effectLst/>
                <a:ea typeface="Calibri" panose="020F0502020204030204" pitchFamily="34" charset="0"/>
                <a:cs typeface="Arial" panose="020B0604020202020204" pitchFamily="34" charset="0"/>
              </a:endParaRPr>
            </a:p>
          </p:txBody>
        </p:sp>
        <p:sp>
          <p:nvSpPr>
            <p:cNvPr id="8" name="Rectangle à coins arrondis 1889">
              <a:extLst>
                <a:ext uri="{FF2B5EF4-FFF2-40B4-BE49-F238E27FC236}">
                  <a16:creationId xmlns:a16="http://schemas.microsoft.com/office/drawing/2014/main" id="{EDA0E822-D353-4093-9F13-0413C94C45C6}"/>
                </a:ext>
              </a:extLst>
            </p:cNvPr>
            <p:cNvSpPr/>
            <p:nvPr/>
          </p:nvSpPr>
          <p:spPr>
            <a:xfrm>
              <a:off x="95750" y="1757865"/>
              <a:ext cx="3020992" cy="129435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07000"/>
                </a:lnSpc>
                <a:spcBef>
                  <a:spcPts val="0"/>
                </a:spcBef>
                <a:spcAft>
                  <a:spcPts val="800"/>
                </a:spcAft>
              </a:pPr>
              <a:r>
                <a:rPr lang="fr-FR" sz="2800" dirty="0">
                  <a:effectLst/>
                  <a:ea typeface="Calibri" panose="020F0502020204030204" pitchFamily="34" charset="0"/>
                  <a:cs typeface="Arial" panose="020B0604020202020204" pitchFamily="34" charset="0"/>
                </a:rPr>
                <a:t>Un accord de coopération entre des groupes ou des institutions.</a:t>
              </a:r>
              <a:endParaRPr lang="en-US" sz="2800" dirty="0">
                <a:effectLst/>
                <a:ea typeface="Calibri" panose="020F0502020204030204" pitchFamily="34" charset="0"/>
                <a:cs typeface="Arial" panose="020B0604020202020204" pitchFamily="34" charset="0"/>
              </a:endParaRPr>
            </a:p>
          </p:txBody>
        </p:sp>
      </p:grpSp>
      <p:sp>
        <p:nvSpPr>
          <p:cNvPr id="9" name="Rectangle 8">
            <a:extLst>
              <a:ext uri="{FF2B5EF4-FFF2-40B4-BE49-F238E27FC236}">
                <a16:creationId xmlns:a16="http://schemas.microsoft.com/office/drawing/2014/main" id="{5D6B782C-D542-4F1C-94D3-3BB00649DB78}"/>
              </a:ext>
            </a:extLst>
          </p:cNvPr>
          <p:cNvSpPr/>
          <p:nvPr/>
        </p:nvSpPr>
        <p:spPr>
          <a:xfrm>
            <a:off x="7683908" y="1076633"/>
            <a:ext cx="4306529" cy="2303451"/>
          </a:xfrm>
          <a:prstGeom prst="rect">
            <a:avLst/>
          </a:prstGeom>
        </p:spPr>
        <p:txBody>
          <a:bodyPr wrap="square">
            <a:spAutoFit/>
          </a:bodyPr>
          <a:lstStyle/>
          <a:p>
            <a:pPr indent="540385" algn="just">
              <a:lnSpc>
                <a:spcPct val="115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Le consortium est </a:t>
            </a:r>
            <a:r>
              <a:rPr lang="fr-FR" b="1" dirty="0">
                <a:latin typeface="Calibri" panose="020F0502020204030204" pitchFamily="34" charset="0"/>
                <a:ea typeface="Calibri" panose="020F0502020204030204" pitchFamily="34" charset="0"/>
                <a:cs typeface="Calibri" panose="020F0502020204030204" pitchFamily="34" charset="0"/>
              </a:rPr>
              <a:t>un véhicule à buts spéciaux productifs</a:t>
            </a:r>
            <a:r>
              <a:rPr lang="fr-FR" dirty="0">
                <a:latin typeface="Calibri" panose="020F0502020204030204" pitchFamily="34" charset="0"/>
                <a:ea typeface="Calibri" panose="020F0502020204030204" pitchFamily="34" charset="0"/>
                <a:cs typeface="Calibri" panose="020F0502020204030204" pitchFamily="34" charset="0"/>
              </a:rPr>
              <a:t> dans lequel on demande les pays de se mettre ensemble pour bâtir à partir de ce consortium, comme c’était le cas avec le Airbus 320. Un consortium est donc un </a:t>
            </a:r>
            <a:r>
              <a:rPr lang="fr-FR" dirty="0" err="1">
                <a:latin typeface="Calibri" panose="020F0502020204030204" pitchFamily="34" charset="0"/>
                <a:ea typeface="Calibri" panose="020F0502020204030204" pitchFamily="34" charset="0"/>
                <a:cs typeface="Calibri" panose="020F0502020204030204" pitchFamily="34" charset="0"/>
              </a:rPr>
              <a:t>Special</a:t>
            </a:r>
            <a:r>
              <a:rPr lang="fr-FR" dirty="0">
                <a:latin typeface="Calibri" panose="020F0502020204030204" pitchFamily="34" charset="0"/>
                <a:ea typeface="Calibri" panose="020F0502020204030204" pitchFamily="34" charset="0"/>
                <a:cs typeface="Calibri" panose="020F0502020204030204" pitchFamily="34" charset="0"/>
              </a:rPr>
              <a:t> </a:t>
            </a:r>
            <a:r>
              <a:rPr lang="fr-FR" dirty="0" err="1">
                <a:latin typeface="Calibri" panose="020F0502020204030204" pitchFamily="34" charset="0"/>
                <a:ea typeface="Calibri" panose="020F0502020204030204" pitchFamily="34" charset="0"/>
                <a:cs typeface="Calibri" panose="020F0502020204030204" pitchFamily="34" charset="0"/>
              </a:rPr>
              <a:t>Purpose</a:t>
            </a:r>
            <a:r>
              <a:rPr lang="fr-FR" dirty="0">
                <a:latin typeface="Calibri" panose="020F0502020204030204" pitchFamily="34" charset="0"/>
                <a:ea typeface="Calibri" panose="020F0502020204030204" pitchFamily="34" charset="0"/>
                <a:cs typeface="Calibri" panose="020F0502020204030204" pitchFamily="34" charset="0"/>
              </a:rPr>
              <a:t>  </a:t>
            </a:r>
            <a:r>
              <a:rPr lang="fr-FR" dirty="0" err="1">
                <a:latin typeface="Calibri" panose="020F0502020204030204" pitchFamily="34" charset="0"/>
                <a:ea typeface="Calibri" panose="020F0502020204030204" pitchFamily="34" charset="0"/>
                <a:cs typeface="Calibri" panose="020F0502020204030204" pitchFamily="34" charset="0"/>
              </a:rPr>
              <a:t>Vehicule</a:t>
            </a:r>
            <a:r>
              <a:rPr lang="fr-FR" dirty="0">
                <a:latin typeface="Calibri" panose="020F0502020204030204" pitchFamily="34" charset="0"/>
                <a:ea typeface="Calibri" panose="020F0502020204030204" pitchFamily="34" charset="0"/>
                <a:cs typeface="Calibri" panose="020F0502020204030204" pitchFamily="34" charset="0"/>
              </a:rPr>
              <a:t> (SPV).</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Image 9">
            <a:extLst>
              <a:ext uri="{FF2B5EF4-FFF2-40B4-BE49-F238E27FC236}">
                <a16:creationId xmlns:a16="http://schemas.microsoft.com/office/drawing/2014/main" id="{B5BF80FB-1F55-4267-8F9F-7E7DD6EED7CA}"/>
              </a:ext>
            </a:extLst>
          </p:cNvPr>
          <p:cNvPicPr>
            <a:picLocks noChangeAspect="1"/>
          </p:cNvPicPr>
          <p:nvPr/>
        </p:nvPicPr>
        <p:blipFill rotWithShape="1">
          <a:blip r:embed="rId2"/>
          <a:srcRect b="6803"/>
          <a:stretch/>
        </p:blipFill>
        <p:spPr>
          <a:xfrm>
            <a:off x="7671582" y="3536509"/>
            <a:ext cx="4520418" cy="2805298"/>
          </a:xfrm>
          <a:prstGeom prst="rect">
            <a:avLst/>
          </a:prstGeom>
        </p:spPr>
      </p:pic>
    </p:spTree>
    <p:extLst>
      <p:ext uri="{BB962C8B-B14F-4D97-AF65-F5344CB8AC3E}">
        <p14:creationId xmlns:p14="http://schemas.microsoft.com/office/powerpoint/2010/main" val="28979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p:txBody>
          <a:bodyPr/>
          <a:lstStyle/>
          <a:p>
            <a:r>
              <a:rPr lang="fr-FR" dirty="0"/>
              <a:t>Exemple d’un consortium réussi : le Airbus</a:t>
            </a:r>
          </a:p>
        </p:txBody>
      </p:sp>
      <p:grpSp>
        <p:nvGrpSpPr>
          <p:cNvPr id="4" name="Groupe 3"/>
          <p:cNvGrpSpPr/>
          <p:nvPr/>
        </p:nvGrpSpPr>
        <p:grpSpPr>
          <a:xfrm>
            <a:off x="143275" y="942975"/>
            <a:ext cx="11896325" cy="5449471"/>
            <a:chOff x="143275" y="942975"/>
            <a:chExt cx="11896325" cy="5449471"/>
          </a:xfrm>
        </p:grpSpPr>
        <p:grpSp>
          <p:nvGrpSpPr>
            <p:cNvPr id="12" name="Group 2">
              <a:extLst>
                <a:ext uri="{FF2B5EF4-FFF2-40B4-BE49-F238E27FC236}">
                  <a16:creationId xmlns:a16="http://schemas.microsoft.com/office/drawing/2014/main" id="{6CD05C3F-4445-49C4-B40F-A8383C9F6F70}"/>
                </a:ext>
              </a:extLst>
            </p:cNvPr>
            <p:cNvGrpSpPr/>
            <p:nvPr/>
          </p:nvGrpSpPr>
          <p:grpSpPr>
            <a:xfrm>
              <a:off x="143275" y="942975"/>
              <a:ext cx="11896325" cy="5343525"/>
              <a:chOff x="201136" y="558800"/>
              <a:chExt cx="11828008" cy="5577840"/>
            </a:xfrm>
          </p:grpSpPr>
          <p:pic>
            <p:nvPicPr>
              <p:cNvPr id="13" name="Picture 2" descr="Airbus_A320_worksharing">
                <a:extLst>
                  <a:ext uri="{FF2B5EF4-FFF2-40B4-BE49-F238E27FC236}">
                    <a16:creationId xmlns:a16="http://schemas.microsoft.com/office/drawing/2014/main" id="{7988C060-BB74-49ED-84CF-DC81519565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11"/>
              <a:stretch/>
            </p:blipFill>
            <p:spPr bwMode="auto">
              <a:xfrm>
                <a:off x="347101" y="568960"/>
                <a:ext cx="11682043" cy="556768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6B24D88-5850-485A-96CF-F5825D474BC6}"/>
                  </a:ext>
                </a:extLst>
              </p:cNvPr>
              <p:cNvSpPr/>
              <p:nvPr/>
            </p:nvSpPr>
            <p:spPr>
              <a:xfrm>
                <a:off x="4217470" y="1910080"/>
                <a:ext cx="1115939"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accent5">
                        <a:lumMod val="75000"/>
                      </a:schemeClr>
                    </a:solidFill>
                    <a:latin typeface="Times New Roman" panose="02020603050405020304" pitchFamily="18" charset="0"/>
                    <a:cs typeface="Times New Roman" panose="02020603050405020304" pitchFamily="18" charset="0"/>
                  </a:rPr>
                  <a:t>Centre du fuselage</a:t>
                </a:r>
              </a:p>
            </p:txBody>
          </p:sp>
          <p:sp>
            <p:nvSpPr>
              <p:cNvPr id="15" name="Rectangle 14">
                <a:extLst>
                  <a:ext uri="{FF2B5EF4-FFF2-40B4-BE49-F238E27FC236}">
                    <a16:creationId xmlns:a16="http://schemas.microsoft.com/office/drawing/2014/main" id="{CAAC16C2-312B-49AB-ACA6-BAC48C0A7782}"/>
                  </a:ext>
                </a:extLst>
              </p:cNvPr>
              <p:cNvSpPr/>
              <p:nvPr/>
            </p:nvSpPr>
            <p:spPr>
              <a:xfrm>
                <a:off x="3091962" y="1889760"/>
                <a:ext cx="1115939"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accent1">
                        <a:lumMod val="75000"/>
                      </a:schemeClr>
                    </a:solidFill>
                    <a:latin typeface="Times New Roman" panose="02020603050405020304" pitchFamily="18" charset="0"/>
                    <a:cs typeface="Times New Roman" panose="02020603050405020304" pitchFamily="18" charset="0"/>
                  </a:rPr>
                  <a:t>Caisson </a:t>
                </a:r>
                <a:r>
                  <a:rPr lang="en-US" sz="1200" dirty="0" err="1">
                    <a:solidFill>
                      <a:schemeClr val="accent1">
                        <a:lumMod val="75000"/>
                      </a:schemeClr>
                    </a:solidFill>
                    <a:latin typeface="Times New Roman" panose="02020603050405020304" pitchFamily="18" charset="0"/>
                    <a:cs typeface="Times New Roman" panose="02020603050405020304" pitchFamily="18" charset="0"/>
                  </a:rPr>
                  <a:t>d’aile</a:t>
                </a:r>
                <a:r>
                  <a:rPr lang="en-US" sz="1200" dirty="0">
                    <a:solidFill>
                      <a:schemeClr val="accent1">
                        <a:lumMod val="75000"/>
                      </a:schemeClr>
                    </a:solidFill>
                    <a:latin typeface="Times New Roman" panose="02020603050405020304" pitchFamily="18" charset="0"/>
                    <a:cs typeface="Times New Roman" panose="02020603050405020304" pitchFamily="18" charset="0"/>
                  </a:rPr>
                  <a:t> central</a:t>
                </a:r>
              </a:p>
            </p:txBody>
          </p:sp>
          <p:sp>
            <p:nvSpPr>
              <p:cNvPr id="16" name="Rectangle 15">
                <a:extLst>
                  <a:ext uri="{FF2B5EF4-FFF2-40B4-BE49-F238E27FC236}">
                    <a16:creationId xmlns:a16="http://schemas.microsoft.com/office/drawing/2014/main" id="{127673D3-49C9-4E5B-B6F7-3A5AFF8BF7B5}"/>
                  </a:ext>
                </a:extLst>
              </p:cNvPr>
              <p:cNvSpPr/>
              <p:nvPr/>
            </p:nvSpPr>
            <p:spPr>
              <a:xfrm>
                <a:off x="5492168" y="1839124"/>
                <a:ext cx="1115939"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err="1">
                    <a:solidFill>
                      <a:srgbClr val="CC9B00"/>
                    </a:solidFill>
                    <a:latin typeface="Times New Roman" panose="02020603050405020304" pitchFamily="18" charset="0"/>
                    <a:cs typeface="Times New Roman" panose="02020603050405020304" pitchFamily="18" charset="0"/>
                  </a:rPr>
                  <a:t>Stabilisateur</a:t>
                </a:r>
                <a:r>
                  <a:rPr lang="en-US" sz="1200" dirty="0">
                    <a:solidFill>
                      <a:srgbClr val="CC9B00"/>
                    </a:solidFill>
                    <a:latin typeface="Times New Roman" panose="02020603050405020304" pitchFamily="18" charset="0"/>
                    <a:cs typeface="Times New Roman" panose="02020603050405020304" pitchFamily="18" charset="0"/>
                  </a:rPr>
                  <a:t> horizontal</a:t>
                </a:r>
              </a:p>
            </p:txBody>
          </p:sp>
          <p:sp>
            <p:nvSpPr>
              <p:cNvPr id="17" name="Rectangle 16">
                <a:extLst>
                  <a:ext uri="{FF2B5EF4-FFF2-40B4-BE49-F238E27FC236}">
                    <a16:creationId xmlns:a16="http://schemas.microsoft.com/office/drawing/2014/main" id="{04A8ABBF-092F-40FA-A733-5881C0ED758C}"/>
                  </a:ext>
                </a:extLst>
              </p:cNvPr>
              <p:cNvSpPr/>
              <p:nvPr/>
            </p:nvSpPr>
            <p:spPr>
              <a:xfrm>
                <a:off x="589280" y="2738120"/>
                <a:ext cx="1858301"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err="1">
                    <a:solidFill>
                      <a:schemeClr val="accent1">
                        <a:lumMod val="75000"/>
                      </a:schemeClr>
                    </a:solidFill>
                    <a:latin typeface="Times New Roman" panose="02020603050405020304" pitchFamily="18" charset="0"/>
                    <a:cs typeface="Times New Roman" panose="02020603050405020304" pitchFamily="18" charset="0"/>
                  </a:rPr>
                  <a:t>Pylônes</a:t>
                </a:r>
                <a:r>
                  <a:rPr lang="en-US" sz="1200" dirty="0">
                    <a:solidFill>
                      <a:schemeClr val="accent1">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1">
                        <a:lumMod val="75000"/>
                      </a:schemeClr>
                    </a:solidFill>
                    <a:latin typeface="Times New Roman" panose="02020603050405020304" pitchFamily="18" charset="0"/>
                    <a:cs typeface="Times New Roman" panose="02020603050405020304" pitchFamily="18" charset="0"/>
                  </a:rPr>
                  <a:t>moteurs</a:t>
                </a: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D861DF0C-8238-4381-AA82-DE30677077CE}"/>
                  </a:ext>
                </a:extLst>
              </p:cNvPr>
              <p:cNvSpPr/>
              <p:nvPr/>
            </p:nvSpPr>
            <p:spPr>
              <a:xfrm>
                <a:off x="201136" y="4102100"/>
                <a:ext cx="1695445"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accent1">
                        <a:lumMod val="75000"/>
                      </a:schemeClr>
                    </a:solidFill>
                    <a:latin typeface="Times New Roman" panose="02020603050405020304" pitchFamily="18" charset="0"/>
                    <a:cs typeface="Times New Roman" panose="02020603050405020304" pitchFamily="18" charset="0"/>
                  </a:rPr>
                  <a:t>Fuselage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avant</a:t>
                </a:r>
                <a:endParaRPr lang="en-US" sz="1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E77BA804-5073-4348-92E2-FEC6CA1A004F}"/>
                  </a:ext>
                </a:extLst>
              </p:cNvPr>
              <p:cNvSpPr/>
              <p:nvPr/>
            </p:nvSpPr>
            <p:spPr>
              <a:xfrm>
                <a:off x="2834640" y="5213350"/>
                <a:ext cx="1373261"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016399"/>
                    </a:solidFill>
                    <a:latin typeface="Times New Roman" panose="02020603050405020304" pitchFamily="18" charset="0"/>
                    <a:cs typeface="Times New Roman" panose="02020603050405020304" pitchFamily="18" charset="0"/>
                  </a:rPr>
                  <a:t>Fuselage central </a:t>
                </a:r>
                <a:r>
                  <a:rPr lang="en-US" sz="1200" dirty="0" err="1">
                    <a:solidFill>
                      <a:srgbClr val="016399"/>
                    </a:solidFill>
                    <a:latin typeface="Times New Roman" panose="02020603050405020304" pitchFamily="18" charset="0"/>
                    <a:cs typeface="Times New Roman" panose="02020603050405020304" pitchFamily="18" charset="0"/>
                  </a:rPr>
                  <a:t>avant</a:t>
                </a:r>
                <a:endParaRPr lang="en-US" sz="1200" dirty="0">
                  <a:solidFill>
                    <a:srgbClr val="016399"/>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07FB05B1-B90D-4E13-A5B1-2D8516D4D910}"/>
                  </a:ext>
                </a:extLst>
              </p:cNvPr>
              <p:cNvSpPr/>
              <p:nvPr/>
            </p:nvSpPr>
            <p:spPr>
              <a:xfrm>
                <a:off x="7741920" y="5365750"/>
                <a:ext cx="1373261"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A9C69A"/>
                    </a:solidFill>
                    <a:latin typeface="Times New Roman" panose="02020603050405020304" pitchFamily="18" charset="0"/>
                    <a:cs typeface="Times New Roman" panose="02020603050405020304" pitchFamily="18" charset="0"/>
                  </a:rPr>
                  <a:t>Ailes et </a:t>
                </a:r>
                <a:r>
                  <a:rPr lang="en-US" sz="1200" dirty="0" err="1">
                    <a:solidFill>
                      <a:srgbClr val="A9C69A"/>
                    </a:solidFill>
                    <a:latin typeface="Times New Roman" panose="02020603050405020304" pitchFamily="18" charset="0"/>
                    <a:cs typeface="Times New Roman" panose="02020603050405020304" pitchFamily="18" charset="0"/>
                  </a:rPr>
                  <a:t>équipement</a:t>
                </a:r>
                <a:endParaRPr lang="en-US" sz="1200" dirty="0">
                  <a:solidFill>
                    <a:srgbClr val="A9C69A"/>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F5805EC1-7AA9-4BD2-9E89-60F7F2ECB624}"/>
                  </a:ext>
                </a:extLst>
              </p:cNvPr>
              <p:cNvSpPr/>
              <p:nvPr/>
            </p:nvSpPr>
            <p:spPr>
              <a:xfrm>
                <a:off x="7677784" y="3566762"/>
                <a:ext cx="1261501"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err="1">
                    <a:solidFill>
                      <a:schemeClr val="accent5">
                        <a:lumMod val="75000"/>
                      </a:schemeClr>
                    </a:solidFill>
                    <a:latin typeface="Times New Roman" panose="02020603050405020304" pitchFamily="18" charset="0"/>
                    <a:cs typeface="Times New Roman" panose="02020603050405020304" pitchFamily="18" charset="0"/>
                  </a:rPr>
                  <a:t>Volets</a:t>
                </a:r>
                <a:endParaRPr lang="en-US" sz="12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5A42E6FD-4CA6-4A07-BBCD-A1D38B8AEB1C}"/>
                  </a:ext>
                </a:extLst>
              </p:cNvPr>
              <p:cNvSpPr/>
              <p:nvPr/>
            </p:nvSpPr>
            <p:spPr>
              <a:xfrm>
                <a:off x="7741919" y="2682240"/>
                <a:ext cx="1261501"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err="1">
                    <a:solidFill>
                      <a:schemeClr val="accent5">
                        <a:lumMod val="75000"/>
                      </a:schemeClr>
                    </a:solidFill>
                    <a:latin typeface="Times New Roman" panose="02020603050405020304" pitchFamily="18" charset="0"/>
                    <a:cs typeface="Times New Roman" panose="02020603050405020304" pitchFamily="18" charset="0"/>
                  </a:rPr>
                  <a:t>Talcon</a:t>
                </a:r>
                <a:endParaRPr lang="en-US" sz="12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4DC64492-F367-4533-9A81-C42EC0A8A282}"/>
                  </a:ext>
                </a:extLst>
              </p:cNvPr>
              <p:cNvSpPr/>
              <p:nvPr/>
            </p:nvSpPr>
            <p:spPr>
              <a:xfrm>
                <a:off x="5219010" y="944601"/>
                <a:ext cx="1261501"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err="1">
                    <a:solidFill>
                      <a:schemeClr val="accent5">
                        <a:lumMod val="75000"/>
                      </a:schemeClr>
                    </a:solidFill>
                    <a:latin typeface="Times New Roman" panose="02020603050405020304" pitchFamily="18" charset="0"/>
                    <a:cs typeface="Times New Roman" panose="02020603050405020304" pitchFamily="18" charset="0"/>
                  </a:rPr>
                  <a:t>Stabilisateur</a:t>
                </a:r>
                <a:r>
                  <a:rPr lang="en-US" sz="1200" dirty="0">
                    <a:solidFill>
                      <a:schemeClr val="accent5">
                        <a:lumMod val="75000"/>
                      </a:schemeClr>
                    </a:solidFill>
                    <a:latin typeface="Times New Roman" panose="02020603050405020304" pitchFamily="18" charset="0"/>
                    <a:cs typeface="Times New Roman" panose="02020603050405020304" pitchFamily="18" charset="0"/>
                  </a:rPr>
                  <a:t> Vertical</a:t>
                </a:r>
              </a:p>
            </p:txBody>
          </p:sp>
          <p:sp>
            <p:nvSpPr>
              <p:cNvPr id="24" name="Rectangle 23">
                <a:extLst>
                  <a:ext uri="{FF2B5EF4-FFF2-40B4-BE49-F238E27FC236}">
                    <a16:creationId xmlns:a16="http://schemas.microsoft.com/office/drawing/2014/main" id="{E53A5A8C-F408-4783-A755-CBBFE26C5F2D}"/>
                  </a:ext>
                </a:extLst>
              </p:cNvPr>
              <p:cNvSpPr/>
              <p:nvPr/>
            </p:nvSpPr>
            <p:spPr>
              <a:xfrm>
                <a:off x="477520" y="558800"/>
                <a:ext cx="3881120" cy="538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b="1" u="sng" dirty="0">
                    <a:solidFill>
                      <a:srgbClr val="FF0000"/>
                    </a:solidFill>
                    <a:latin typeface="Times New Roman" panose="02020603050405020304" pitchFamily="18" charset="0"/>
                    <a:cs typeface="Times New Roman" panose="02020603050405020304" pitchFamily="18" charset="0"/>
                  </a:rPr>
                  <a:t>Travail </a:t>
                </a:r>
                <a:r>
                  <a:rPr lang="en-US" b="1" u="sng" dirty="0" err="1">
                    <a:solidFill>
                      <a:srgbClr val="FF0000"/>
                    </a:solidFill>
                    <a:latin typeface="Times New Roman" panose="02020603050405020304" pitchFamily="18" charset="0"/>
                    <a:cs typeface="Times New Roman" panose="02020603050405020304" pitchFamily="18" charset="0"/>
                  </a:rPr>
                  <a:t>partagé</a:t>
                </a:r>
                <a:r>
                  <a:rPr lang="en-US" b="1" u="sng" dirty="0">
                    <a:solidFill>
                      <a:srgbClr val="FF0000"/>
                    </a:solidFill>
                    <a:latin typeface="Times New Roman" panose="02020603050405020304" pitchFamily="18" charset="0"/>
                    <a:cs typeface="Times New Roman" panose="02020603050405020304" pitchFamily="18" charset="0"/>
                  </a:rPr>
                  <a:t> pour le A320</a:t>
                </a:r>
              </a:p>
            </p:txBody>
          </p:sp>
          <p:sp>
            <p:nvSpPr>
              <p:cNvPr id="25" name="Rectangle 24">
                <a:extLst>
                  <a:ext uri="{FF2B5EF4-FFF2-40B4-BE49-F238E27FC236}">
                    <a16:creationId xmlns:a16="http://schemas.microsoft.com/office/drawing/2014/main" id="{58EC31F3-2156-4AB9-8FCD-368CBC00EE1A}"/>
                  </a:ext>
                </a:extLst>
              </p:cNvPr>
              <p:cNvSpPr/>
              <p:nvPr/>
            </p:nvSpPr>
            <p:spPr>
              <a:xfrm>
                <a:off x="9187665" y="2245360"/>
                <a:ext cx="2657234"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err="1">
                    <a:solidFill>
                      <a:srgbClr val="0563C1"/>
                    </a:solidFill>
                    <a:latin typeface="Times New Roman" panose="02020603050405020304" pitchFamily="18" charset="0"/>
                    <a:cs typeface="Times New Roman" panose="02020603050405020304" pitchFamily="18" charset="0"/>
                  </a:rPr>
                  <a:t>Quatre</a:t>
                </a:r>
                <a:r>
                  <a:rPr lang="en-US" sz="1400" b="1" dirty="0">
                    <a:solidFill>
                      <a:srgbClr val="0563C1"/>
                    </a:solidFill>
                    <a:latin typeface="Times New Roman" panose="02020603050405020304" pitchFamily="18" charset="0"/>
                    <a:cs typeface="Times New Roman" panose="02020603050405020304" pitchFamily="18" charset="0"/>
                  </a:rPr>
                  <a:t> </a:t>
                </a:r>
                <a:r>
                  <a:rPr lang="en-US" sz="1400" b="1" dirty="0" err="1">
                    <a:solidFill>
                      <a:srgbClr val="0563C1"/>
                    </a:solidFill>
                    <a:latin typeface="Times New Roman" panose="02020603050405020304" pitchFamily="18" charset="0"/>
                    <a:cs typeface="Times New Roman" panose="02020603050405020304" pitchFamily="18" charset="0"/>
                  </a:rPr>
                  <a:t>lignes</a:t>
                </a:r>
                <a:r>
                  <a:rPr lang="en-US" sz="1400" b="1" dirty="0">
                    <a:solidFill>
                      <a:srgbClr val="0563C1"/>
                    </a:solidFill>
                    <a:latin typeface="Times New Roman" panose="02020603050405020304" pitchFamily="18" charset="0"/>
                    <a:cs typeface="Times New Roman" panose="02020603050405020304" pitchFamily="18" charset="0"/>
                  </a:rPr>
                  <a:t> </a:t>
                </a:r>
                <a:r>
                  <a:rPr lang="en-US" sz="1400" b="1" dirty="0" err="1">
                    <a:solidFill>
                      <a:srgbClr val="0563C1"/>
                    </a:solidFill>
                    <a:latin typeface="Times New Roman" panose="02020603050405020304" pitchFamily="18" charset="0"/>
                    <a:cs typeface="Times New Roman" panose="02020603050405020304" pitchFamily="18" charset="0"/>
                  </a:rPr>
                  <a:t>d’assemblage</a:t>
                </a:r>
                <a:r>
                  <a:rPr lang="en-US" sz="1400" b="1" dirty="0">
                    <a:solidFill>
                      <a:srgbClr val="0563C1"/>
                    </a:solidFill>
                    <a:latin typeface="Times New Roman" panose="02020603050405020304" pitchFamily="18" charset="0"/>
                    <a:cs typeface="Times New Roman" panose="02020603050405020304" pitchFamily="18" charset="0"/>
                  </a:rPr>
                  <a:t> final</a:t>
                </a:r>
              </a:p>
            </p:txBody>
          </p:sp>
          <p:sp>
            <p:nvSpPr>
              <p:cNvPr id="26" name="Rectangle 25">
                <a:extLst>
                  <a:ext uri="{FF2B5EF4-FFF2-40B4-BE49-F238E27FC236}">
                    <a16:creationId xmlns:a16="http://schemas.microsoft.com/office/drawing/2014/main" id="{E0D0AEAD-C0ED-41DC-8D50-24805647629B}"/>
                  </a:ext>
                </a:extLst>
              </p:cNvPr>
              <p:cNvSpPr/>
              <p:nvPr/>
            </p:nvSpPr>
            <p:spPr>
              <a:xfrm>
                <a:off x="9662158" y="3298190"/>
                <a:ext cx="663721" cy="445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err="1">
                    <a:solidFill>
                      <a:schemeClr val="tx1"/>
                    </a:solidFill>
                    <a:latin typeface="Times New Roman" panose="02020603050405020304" pitchFamily="18" charset="0"/>
                    <a:cs typeface="Times New Roman" panose="02020603050405020304" pitchFamily="18" charset="0"/>
                  </a:rPr>
                  <a:t>Etats</a:t>
                </a:r>
                <a:r>
                  <a:rPr lang="en-US" sz="1100" b="1" dirty="0">
                    <a:solidFill>
                      <a:schemeClr val="tx1"/>
                    </a:solidFill>
                    <a:latin typeface="Times New Roman" panose="02020603050405020304" pitchFamily="18" charset="0"/>
                    <a:cs typeface="Times New Roman" panose="02020603050405020304" pitchFamily="18" charset="0"/>
                  </a:rPr>
                  <a:t>-Unis</a:t>
                </a:r>
              </a:p>
            </p:txBody>
          </p:sp>
          <p:sp>
            <p:nvSpPr>
              <p:cNvPr id="27" name="Rectangle 26">
                <a:extLst>
                  <a:ext uri="{FF2B5EF4-FFF2-40B4-BE49-F238E27FC236}">
                    <a16:creationId xmlns:a16="http://schemas.microsoft.com/office/drawing/2014/main" id="{8BA55C42-07B1-42C0-9191-FF16260DC7C1}"/>
                  </a:ext>
                </a:extLst>
              </p:cNvPr>
              <p:cNvSpPr/>
              <p:nvPr/>
            </p:nvSpPr>
            <p:spPr>
              <a:xfrm>
                <a:off x="9662159" y="3975100"/>
                <a:ext cx="663721" cy="445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tx1"/>
                    </a:solidFill>
                    <a:latin typeface="Times New Roman" panose="02020603050405020304" pitchFamily="18" charset="0"/>
                    <a:cs typeface="Times New Roman" panose="02020603050405020304" pitchFamily="18" charset="0"/>
                  </a:rPr>
                  <a:t>France</a:t>
                </a:r>
              </a:p>
            </p:txBody>
          </p:sp>
          <p:sp>
            <p:nvSpPr>
              <p:cNvPr id="28" name="Rectangle 27">
                <a:extLst>
                  <a:ext uri="{FF2B5EF4-FFF2-40B4-BE49-F238E27FC236}">
                    <a16:creationId xmlns:a16="http://schemas.microsoft.com/office/drawing/2014/main" id="{CAF04C80-E552-4504-AFEB-F1836B1752CC}"/>
                  </a:ext>
                </a:extLst>
              </p:cNvPr>
              <p:cNvSpPr/>
              <p:nvPr/>
            </p:nvSpPr>
            <p:spPr>
              <a:xfrm>
                <a:off x="9662159" y="4610100"/>
                <a:ext cx="663721" cy="445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err="1">
                    <a:solidFill>
                      <a:schemeClr val="tx1"/>
                    </a:solidFill>
                    <a:latin typeface="Times New Roman" panose="02020603050405020304" pitchFamily="18" charset="0"/>
                    <a:cs typeface="Times New Roman" panose="02020603050405020304" pitchFamily="18" charset="0"/>
                  </a:rPr>
                  <a:t>Allemagne</a:t>
                </a:r>
                <a:endParaRPr lang="en-US" sz="1100" b="1" dirty="0">
                  <a:solidFill>
                    <a:schemeClr val="tx1"/>
                  </a:solidFill>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2EB95ED9-567B-43EC-BBA2-420F4FB52D9C}"/>
                  </a:ext>
                </a:extLst>
              </p:cNvPr>
              <p:cNvSpPr/>
              <p:nvPr/>
            </p:nvSpPr>
            <p:spPr>
              <a:xfrm>
                <a:off x="9662157" y="5327649"/>
                <a:ext cx="663721" cy="445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Chine</a:t>
                </a:r>
              </a:p>
            </p:txBody>
          </p:sp>
          <p:sp>
            <p:nvSpPr>
              <p:cNvPr id="30" name="Rectangle 29">
                <a:extLst>
                  <a:ext uri="{FF2B5EF4-FFF2-40B4-BE49-F238E27FC236}">
                    <a16:creationId xmlns:a16="http://schemas.microsoft.com/office/drawing/2014/main" id="{4D26B87C-0B1D-4728-AFD5-BF9B7A6D700C}"/>
                  </a:ext>
                </a:extLst>
              </p:cNvPr>
              <p:cNvSpPr/>
              <p:nvPr/>
            </p:nvSpPr>
            <p:spPr>
              <a:xfrm>
                <a:off x="11136883" y="5425949"/>
                <a:ext cx="663721" cy="445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solidFill>
                    <a:schemeClr val="tx1"/>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DF83EBFB-D2C3-4F13-8238-4751DB7BC89E}"/>
                  </a:ext>
                </a:extLst>
              </p:cNvPr>
              <p:cNvSpPr/>
              <p:nvPr/>
            </p:nvSpPr>
            <p:spPr>
              <a:xfrm>
                <a:off x="11087979" y="4494530"/>
                <a:ext cx="663721" cy="445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solidFill>
                    <a:schemeClr val="tx1"/>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51529191-FE0F-493E-8D77-97A8E266AE21}"/>
                  </a:ext>
                </a:extLst>
              </p:cNvPr>
              <p:cNvSpPr/>
              <p:nvPr/>
            </p:nvSpPr>
            <p:spPr>
              <a:xfrm>
                <a:off x="11087979" y="3991609"/>
                <a:ext cx="846601" cy="445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solidFill>
                    <a:schemeClr val="tx1"/>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305FE377-BFFC-4899-B558-FF021476D2D5}"/>
                  </a:ext>
                </a:extLst>
              </p:cNvPr>
              <p:cNvSpPr/>
              <p:nvPr/>
            </p:nvSpPr>
            <p:spPr>
              <a:xfrm>
                <a:off x="11100351" y="3387157"/>
                <a:ext cx="788772" cy="356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solidFill>
                    <a:schemeClr val="tx1"/>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D7AD8517-FB0D-43DC-AAF4-0A423CBFEAFD}"/>
                  </a:ext>
                </a:extLst>
              </p:cNvPr>
              <p:cNvSpPr/>
              <p:nvPr/>
            </p:nvSpPr>
            <p:spPr>
              <a:xfrm>
                <a:off x="9739429" y="1745774"/>
                <a:ext cx="1259842" cy="287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err="1">
                    <a:solidFill>
                      <a:schemeClr val="tx1"/>
                    </a:solidFill>
                    <a:latin typeface="Times New Roman" panose="02020603050405020304" pitchFamily="18" charset="0"/>
                    <a:cs typeface="Times New Roman" panose="02020603050405020304" pitchFamily="18" charset="0"/>
                  </a:rPr>
                  <a:t>Espagne</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CF14B753-8854-4730-9AAD-8C7FD7EEE50B}"/>
                  </a:ext>
                </a:extLst>
              </p:cNvPr>
              <p:cNvSpPr/>
              <p:nvPr/>
            </p:nvSpPr>
            <p:spPr>
              <a:xfrm>
                <a:off x="9739430" y="1472479"/>
                <a:ext cx="1456400" cy="238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a:solidFill>
                      <a:schemeClr val="tx1"/>
                    </a:solidFill>
                    <a:latin typeface="Times New Roman" panose="02020603050405020304" pitchFamily="18" charset="0"/>
                    <a:cs typeface="Times New Roman" panose="02020603050405020304" pitchFamily="18" charset="0"/>
                  </a:rPr>
                  <a:t>Grande Bretagne</a:t>
                </a:r>
              </a:p>
            </p:txBody>
          </p:sp>
          <p:sp>
            <p:nvSpPr>
              <p:cNvPr id="36" name="Rectangle 35">
                <a:extLst>
                  <a:ext uri="{FF2B5EF4-FFF2-40B4-BE49-F238E27FC236}">
                    <a16:creationId xmlns:a16="http://schemas.microsoft.com/office/drawing/2014/main" id="{E277B01D-D32A-4A2F-BCB4-C5ADAE4132F9}"/>
                  </a:ext>
                </a:extLst>
              </p:cNvPr>
              <p:cNvSpPr/>
              <p:nvPr/>
            </p:nvSpPr>
            <p:spPr>
              <a:xfrm>
                <a:off x="9732000" y="1135896"/>
                <a:ext cx="1259842" cy="287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err="1">
                    <a:solidFill>
                      <a:schemeClr val="tx1"/>
                    </a:solidFill>
                    <a:latin typeface="Times New Roman" panose="02020603050405020304" pitchFamily="18" charset="0"/>
                    <a:cs typeface="Times New Roman" panose="02020603050405020304" pitchFamily="18" charset="0"/>
                  </a:rPr>
                  <a:t>Allemagne</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4F408F93-16E5-44AE-A982-ED69DC829959}"/>
                  </a:ext>
                </a:extLst>
              </p:cNvPr>
              <p:cNvSpPr/>
              <p:nvPr/>
            </p:nvSpPr>
            <p:spPr>
              <a:xfrm>
                <a:off x="9739430" y="851703"/>
                <a:ext cx="1259842" cy="287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a:solidFill>
                      <a:schemeClr val="tx1"/>
                    </a:solidFill>
                    <a:latin typeface="Times New Roman" panose="02020603050405020304" pitchFamily="18" charset="0"/>
                    <a:cs typeface="Times New Roman" panose="02020603050405020304" pitchFamily="18" charset="0"/>
                  </a:rPr>
                  <a:t>France</a:t>
                </a:r>
              </a:p>
            </p:txBody>
          </p:sp>
        </p:grpSp>
        <p:grpSp>
          <p:nvGrpSpPr>
            <p:cNvPr id="3" name="Groupe 2"/>
            <p:cNvGrpSpPr/>
            <p:nvPr/>
          </p:nvGrpSpPr>
          <p:grpSpPr>
            <a:xfrm>
              <a:off x="178668" y="1575632"/>
              <a:ext cx="8904357" cy="4816814"/>
              <a:chOff x="178668" y="1575632"/>
              <a:chExt cx="8904357" cy="4816814"/>
            </a:xfrm>
          </p:grpSpPr>
          <p:sp>
            <p:nvSpPr>
              <p:cNvPr id="38" name="Rectangle 37">
                <a:extLst>
                  <a:ext uri="{FF2B5EF4-FFF2-40B4-BE49-F238E27FC236}">
                    <a16:creationId xmlns:a16="http://schemas.microsoft.com/office/drawing/2014/main" id="{4DC64492-F367-4533-9A81-C42EC0A8A282}"/>
                  </a:ext>
                </a:extLst>
              </p:cNvPr>
              <p:cNvSpPr/>
              <p:nvPr/>
            </p:nvSpPr>
            <p:spPr>
              <a:xfrm>
                <a:off x="5180507" y="1575632"/>
                <a:ext cx="1268787" cy="642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err="1">
                    <a:solidFill>
                      <a:schemeClr val="accent5">
                        <a:lumMod val="75000"/>
                      </a:schemeClr>
                    </a:solidFill>
                    <a:latin typeface="Times New Roman" panose="02020603050405020304" pitchFamily="18" charset="0"/>
                    <a:cs typeface="Times New Roman" panose="02020603050405020304" pitchFamily="18" charset="0"/>
                  </a:rPr>
                  <a:t>Stade</a:t>
                </a:r>
                <a:endParaRPr lang="en-US" sz="1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4DC64492-F367-4533-9A81-C42EC0A8A282}"/>
                  </a:ext>
                </a:extLst>
              </p:cNvPr>
              <p:cNvSpPr/>
              <p:nvPr/>
            </p:nvSpPr>
            <p:spPr>
              <a:xfrm>
                <a:off x="7727613" y="3179274"/>
                <a:ext cx="1268787" cy="642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err="1">
                    <a:solidFill>
                      <a:schemeClr val="accent5">
                        <a:lumMod val="75000"/>
                      </a:schemeClr>
                    </a:solidFill>
                    <a:latin typeface="Times New Roman" panose="02020603050405020304" pitchFamily="18" charset="0"/>
                    <a:cs typeface="Times New Roman" panose="02020603050405020304" pitchFamily="18" charset="0"/>
                  </a:rPr>
                  <a:t>Hambourg</a:t>
                </a:r>
                <a:endParaRPr lang="en-US" sz="1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4DC64492-F367-4533-9A81-C42EC0A8A282}"/>
                  </a:ext>
                </a:extLst>
              </p:cNvPr>
              <p:cNvSpPr/>
              <p:nvPr/>
            </p:nvSpPr>
            <p:spPr>
              <a:xfrm>
                <a:off x="4057683" y="2505177"/>
                <a:ext cx="1268787" cy="642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err="1">
                    <a:solidFill>
                      <a:schemeClr val="accent5">
                        <a:lumMod val="75000"/>
                      </a:schemeClr>
                    </a:solidFill>
                    <a:latin typeface="Times New Roman" panose="02020603050405020304" pitchFamily="18" charset="0"/>
                    <a:cs typeface="Times New Roman" panose="02020603050405020304" pitchFamily="18" charset="0"/>
                  </a:rPr>
                  <a:t>Hambourg</a:t>
                </a:r>
                <a:endParaRPr lang="en-US" sz="1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4DC64492-F367-4533-9A81-C42EC0A8A282}"/>
                  </a:ext>
                </a:extLst>
              </p:cNvPr>
              <p:cNvSpPr/>
              <p:nvPr/>
            </p:nvSpPr>
            <p:spPr>
              <a:xfrm>
                <a:off x="7681328" y="4000415"/>
                <a:ext cx="1268787" cy="642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err="1">
                    <a:solidFill>
                      <a:schemeClr val="accent5">
                        <a:lumMod val="75000"/>
                      </a:schemeClr>
                    </a:solidFill>
                    <a:latin typeface="Times New Roman" panose="02020603050405020304" pitchFamily="18" charset="0"/>
                    <a:cs typeface="Times New Roman" panose="02020603050405020304" pitchFamily="18" charset="0"/>
                  </a:rPr>
                  <a:t>Brême</a:t>
                </a:r>
                <a:endParaRPr lang="en-US" sz="1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4DC64492-F367-4533-9A81-C42EC0A8A282}"/>
                  </a:ext>
                </a:extLst>
              </p:cNvPr>
              <p:cNvSpPr/>
              <p:nvPr/>
            </p:nvSpPr>
            <p:spPr>
              <a:xfrm>
                <a:off x="5391666" y="2428219"/>
                <a:ext cx="1268787" cy="642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CC9B00"/>
                    </a:solidFill>
                    <a:latin typeface="Times New Roman" panose="02020603050405020304" pitchFamily="18" charset="0"/>
                    <a:cs typeface="Times New Roman" panose="02020603050405020304" pitchFamily="18" charset="0"/>
                  </a:rPr>
                  <a:t>Getafe</a:t>
                </a:r>
              </a:p>
            </p:txBody>
          </p:sp>
          <p:sp>
            <p:nvSpPr>
              <p:cNvPr id="44" name="Rectangle 43">
                <a:extLst>
                  <a:ext uri="{FF2B5EF4-FFF2-40B4-BE49-F238E27FC236}">
                    <a16:creationId xmlns:a16="http://schemas.microsoft.com/office/drawing/2014/main" id="{4DC64492-F367-4533-9A81-C42EC0A8A282}"/>
                  </a:ext>
                </a:extLst>
              </p:cNvPr>
              <p:cNvSpPr/>
              <p:nvPr/>
            </p:nvSpPr>
            <p:spPr>
              <a:xfrm>
                <a:off x="2958347" y="2448274"/>
                <a:ext cx="1268787" cy="642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1">
                        <a:lumMod val="75000"/>
                      </a:schemeClr>
                    </a:solidFill>
                    <a:latin typeface="Times New Roman" panose="02020603050405020304" pitchFamily="18" charset="0"/>
                    <a:cs typeface="Times New Roman" panose="02020603050405020304" pitchFamily="18" charset="0"/>
                  </a:rPr>
                  <a:t>Nantes</a:t>
                </a:r>
              </a:p>
            </p:txBody>
          </p:sp>
          <p:sp>
            <p:nvSpPr>
              <p:cNvPr id="45" name="Rectangle 44">
                <a:extLst>
                  <a:ext uri="{FF2B5EF4-FFF2-40B4-BE49-F238E27FC236}">
                    <a16:creationId xmlns:a16="http://schemas.microsoft.com/office/drawing/2014/main" id="{4DC64492-F367-4533-9A81-C42EC0A8A282}"/>
                  </a:ext>
                </a:extLst>
              </p:cNvPr>
              <p:cNvSpPr/>
              <p:nvPr/>
            </p:nvSpPr>
            <p:spPr>
              <a:xfrm>
                <a:off x="637109" y="3257187"/>
                <a:ext cx="1653702" cy="642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1">
                        <a:lumMod val="75000"/>
                      </a:schemeClr>
                    </a:solidFill>
                    <a:latin typeface="Times New Roman" panose="02020603050405020304" pitchFamily="18" charset="0"/>
                    <a:cs typeface="Times New Roman" panose="02020603050405020304" pitchFamily="18" charset="0"/>
                  </a:rPr>
                  <a:t>Toulouse – Saint Eloi</a:t>
                </a:r>
              </a:p>
            </p:txBody>
          </p:sp>
          <p:sp>
            <p:nvSpPr>
              <p:cNvPr id="46" name="Rectangle 45">
                <a:extLst>
                  <a:ext uri="{FF2B5EF4-FFF2-40B4-BE49-F238E27FC236}">
                    <a16:creationId xmlns:a16="http://schemas.microsoft.com/office/drawing/2014/main" id="{4DC64492-F367-4533-9A81-C42EC0A8A282}"/>
                  </a:ext>
                </a:extLst>
              </p:cNvPr>
              <p:cNvSpPr/>
              <p:nvPr/>
            </p:nvSpPr>
            <p:spPr>
              <a:xfrm>
                <a:off x="178668" y="4543969"/>
                <a:ext cx="1653702" cy="642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1">
                        <a:lumMod val="75000"/>
                      </a:schemeClr>
                    </a:solidFill>
                    <a:latin typeface="Times New Roman" panose="02020603050405020304" pitchFamily="18" charset="0"/>
                    <a:cs typeface="Times New Roman" panose="02020603050405020304" pitchFamily="18" charset="0"/>
                  </a:rPr>
                  <a:t>Saint - </a:t>
                </a:r>
                <a:r>
                  <a:rPr lang="en-US" sz="1400" b="1" dirty="0" err="1">
                    <a:solidFill>
                      <a:schemeClr val="accent1">
                        <a:lumMod val="75000"/>
                      </a:schemeClr>
                    </a:solidFill>
                    <a:latin typeface="Times New Roman" panose="02020603050405020304" pitchFamily="18" charset="0"/>
                    <a:cs typeface="Times New Roman" panose="02020603050405020304" pitchFamily="18" charset="0"/>
                  </a:rPr>
                  <a:t>Nazaire</a:t>
                </a:r>
                <a:endParaRPr lang="en-US" sz="1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4DC64492-F367-4533-9A81-C42EC0A8A282}"/>
                  </a:ext>
                </a:extLst>
              </p:cNvPr>
              <p:cNvSpPr/>
              <p:nvPr/>
            </p:nvSpPr>
            <p:spPr>
              <a:xfrm>
                <a:off x="2602307" y="5547994"/>
                <a:ext cx="1653702" cy="642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1">
                        <a:lumMod val="75000"/>
                      </a:schemeClr>
                    </a:solidFill>
                    <a:latin typeface="Times New Roman" panose="02020603050405020304" pitchFamily="18" charset="0"/>
                    <a:cs typeface="Times New Roman" panose="02020603050405020304" pitchFamily="18" charset="0"/>
                  </a:rPr>
                  <a:t>Saint - </a:t>
                </a:r>
                <a:r>
                  <a:rPr lang="en-US" sz="1400" b="1" dirty="0" err="1">
                    <a:solidFill>
                      <a:schemeClr val="accent1">
                        <a:lumMod val="75000"/>
                      </a:schemeClr>
                    </a:solidFill>
                    <a:latin typeface="Times New Roman" panose="02020603050405020304" pitchFamily="18" charset="0"/>
                    <a:cs typeface="Times New Roman" panose="02020603050405020304" pitchFamily="18" charset="0"/>
                  </a:rPr>
                  <a:t>Nazaire</a:t>
                </a:r>
                <a:endParaRPr lang="en-US" sz="1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9" name="Rectangle 48">
                <a:extLst>
                  <a:ext uri="{FF2B5EF4-FFF2-40B4-BE49-F238E27FC236}">
                    <a16:creationId xmlns:a16="http://schemas.microsoft.com/office/drawing/2014/main" id="{4DC64492-F367-4533-9A81-C42EC0A8A282}"/>
                  </a:ext>
                </a:extLst>
              </p:cNvPr>
              <p:cNvSpPr/>
              <p:nvPr/>
            </p:nvSpPr>
            <p:spPr>
              <a:xfrm>
                <a:off x="7814238" y="5750055"/>
                <a:ext cx="1268787" cy="642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A9C69A"/>
                    </a:solidFill>
                    <a:latin typeface="Times New Roman" panose="02020603050405020304" pitchFamily="18" charset="0"/>
                    <a:cs typeface="Times New Roman" panose="02020603050405020304" pitchFamily="18" charset="0"/>
                  </a:rPr>
                  <a:t>Broughton</a:t>
                </a:r>
              </a:p>
            </p:txBody>
          </p:sp>
        </p:grpSp>
      </p:grpSp>
    </p:spTree>
    <p:extLst>
      <p:ext uri="{BB962C8B-B14F-4D97-AF65-F5344CB8AC3E}">
        <p14:creationId xmlns:p14="http://schemas.microsoft.com/office/powerpoint/2010/main" val="366290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a:xfrm>
            <a:off x="32224" y="2573903"/>
            <a:ext cx="12192000" cy="1710193"/>
          </a:xfrm>
        </p:spPr>
        <p:txBody>
          <a:bodyPr>
            <a:normAutofit/>
          </a:bodyPr>
          <a:lstStyle/>
          <a:p>
            <a:r>
              <a:rPr lang="fr-FR" sz="3600" dirty="0">
                <a:solidFill>
                  <a:srgbClr val="00B050"/>
                </a:solidFill>
              </a:rPr>
              <a:t>Enjeux et opportunités pour la mise en place d’un consortium de classe mondiale pour évaluer et valoriser le capital naturel de l’Afrique centrale</a:t>
            </a:r>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dirty="0"/>
              <a:t>Session 7 | 17 Novembre 2022</a:t>
            </a: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fr-FR" sz="2000" b="1" dirty="0"/>
              <a:t>Adama Ekberg Coulibaly, ESCA/HEC/PhD.</a:t>
            </a:r>
          </a:p>
          <a:p>
            <a:pPr>
              <a:lnSpc>
                <a:spcPct val="100000"/>
              </a:lnSpc>
              <a:spcBef>
                <a:spcPts val="0"/>
              </a:spcBef>
            </a:pPr>
            <a:r>
              <a:rPr lang="fr-FR" sz="1800" dirty="0"/>
              <a:t>Chef des Initiatives </a:t>
            </a:r>
            <a:r>
              <a:rPr lang="fr-FR" sz="1800" dirty="0" err="1"/>
              <a:t>Sous-Régionales</a:t>
            </a:r>
            <a:endParaRPr lang="fr-FR" sz="1800" dirty="0"/>
          </a:p>
          <a:p>
            <a:pPr>
              <a:lnSpc>
                <a:spcPct val="100000"/>
              </a:lnSpc>
              <a:spcBef>
                <a:spcPts val="0"/>
              </a:spcBef>
            </a:pPr>
            <a:r>
              <a:rPr lang="en-US" sz="1800" dirty="0"/>
              <a:t>UNECA Sub-Regional Office for Central Africa </a:t>
            </a:r>
          </a:p>
          <a:p>
            <a:pPr>
              <a:lnSpc>
                <a:spcPct val="100000"/>
              </a:lnSpc>
              <a:spcBef>
                <a:spcPts val="0"/>
              </a:spcBef>
            </a:pP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spTree>
    <p:extLst>
      <p:ext uri="{BB962C8B-B14F-4D97-AF65-F5344CB8AC3E}">
        <p14:creationId xmlns:p14="http://schemas.microsoft.com/office/powerpoint/2010/main" val="2372904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p:txBody>
          <a:bodyPr/>
          <a:lstStyle/>
          <a:p>
            <a:r>
              <a:rPr lang="fr-FR" sz="2400" dirty="0"/>
              <a:t>Pourquoi constituer un consortium pour évaluer et valoriser le capital naturel ?</a:t>
            </a:r>
          </a:p>
        </p:txBody>
      </p:sp>
      <p:graphicFrame>
        <p:nvGraphicFramePr>
          <p:cNvPr id="39" name="Content Placeholder 2">
            <a:extLst>
              <a:ext uri="{FF2B5EF4-FFF2-40B4-BE49-F238E27FC236}">
                <a16:creationId xmlns:a16="http://schemas.microsoft.com/office/drawing/2014/main" id="{EF3DB7B4-A709-4E18-89D7-1F784CDD0EE6}"/>
              </a:ext>
            </a:extLst>
          </p:cNvPr>
          <p:cNvGraphicFramePr/>
          <p:nvPr>
            <p:extLst>
              <p:ext uri="{D42A27DB-BD31-4B8C-83A1-F6EECF244321}">
                <p14:modId xmlns:p14="http://schemas.microsoft.com/office/powerpoint/2010/main" val="2455469520"/>
              </p:ext>
            </p:extLst>
          </p:nvPr>
        </p:nvGraphicFramePr>
        <p:xfrm>
          <a:off x="370112" y="1261602"/>
          <a:ext cx="11451773" cy="4799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2878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p:txBody>
          <a:bodyPr/>
          <a:lstStyle/>
          <a:p>
            <a:r>
              <a:rPr lang="fr-FR" sz="2400" dirty="0"/>
              <a:t>Ce qu’il faut pour faire du consortium un véhicule de portage commun durable pour porter la vision et les aspirations partagées du futur.   </a:t>
            </a:r>
          </a:p>
        </p:txBody>
      </p:sp>
      <p:grpSp>
        <p:nvGrpSpPr>
          <p:cNvPr id="4" name="Groupe 3"/>
          <p:cNvGrpSpPr/>
          <p:nvPr/>
        </p:nvGrpSpPr>
        <p:grpSpPr>
          <a:xfrm>
            <a:off x="150558" y="1461674"/>
            <a:ext cx="6771450" cy="4562856"/>
            <a:chOff x="0" y="0"/>
            <a:chExt cx="6707529" cy="3836903"/>
          </a:xfrm>
        </p:grpSpPr>
        <p:grpSp>
          <p:nvGrpSpPr>
            <p:cNvPr id="5" name="Groupe 4"/>
            <p:cNvGrpSpPr/>
            <p:nvPr/>
          </p:nvGrpSpPr>
          <p:grpSpPr>
            <a:xfrm>
              <a:off x="0" y="0"/>
              <a:ext cx="6707529" cy="3836903"/>
              <a:chOff x="0" y="0"/>
              <a:chExt cx="6707529" cy="3836903"/>
            </a:xfrm>
          </p:grpSpPr>
          <p:sp>
            <p:nvSpPr>
              <p:cNvPr id="12" name="Zone de texte 1"/>
              <p:cNvSpPr txBox="1"/>
              <p:nvPr/>
            </p:nvSpPr>
            <p:spPr>
              <a:xfrm>
                <a:off x="127322" y="1267428"/>
                <a:ext cx="1163256" cy="1365813"/>
              </a:xfrm>
              <a:prstGeom prst="rect">
                <a:avLst/>
              </a:prstGeom>
              <a:solidFill>
                <a:srgbClr val="70AD47">
                  <a:lumMod val="5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1200"/>
                  </a:spcBef>
                  <a:spcAft>
                    <a:spcPts val="800"/>
                  </a:spcAft>
                </a:pPr>
                <a:r>
                  <a:rPr lang="fr-FR" sz="1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FINANCE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 de texte 2"/>
              <p:cNvSpPr txBox="1"/>
              <p:nvPr/>
            </p:nvSpPr>
            <p:spPr>
              <a:xfrm>
                <a:off x="1527858" y="1267428"/>
                <a:ext cx="1163256" cy="1365813"/>
              </a:xfrm>
              <a:prstGeom prst="rect">
                <a:avLst/>
              </a:prstGeom>
              <a:solidFill>
                <a:srgbClr val="70AD47">
                  <a:lumMod val="5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1200"/>
                  </a:spcBef>
                  <a:spcAft>
                    <a:spcPts val="800"/>
                  </a:spcAft>
                </a:pPr>
                <a:r>
                  <a:rPr lang="fr-FR" sz="1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RECHERCHE &amp; DÉVELOPPEMENT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 de texte 3"/>
              <p:cNvSpPr txBox="1"/>
              <p:nvPr/>
            </p:nvSpPr>
            <p:spPr>
              <a:xfrm>
                <a:off x="2824223" y="1273216"/>
                <a:ext cx="1163256" cy="1365813"/>
              </a:xfrm>
              <a:prstGeom prst="rect">
                <a:avLst/>
              </a:prstGeom>
              <a:solidFill>
                <a:srgbClr val="70AD47">
                  <a:lumMod val="5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1200"/>
                  </a:spcBef>
                  <a:spcAft>
                    <a:spcPts val="800"/>
                  </a:spcAft>
                </a:pPr>
                <a:r>
                  <a:rPr lang="fr-FR" sz="1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TOKENISATION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4"/>
              <p:cNvSpPr txBox="1"/>
              <p:nvPr/>
            </p:nvSpPr>
            <p:spPr>
              <a:xfrm>
                <a:off x="4120587" y="1273216"/>
                <a:ext cx="1163256" cy="1365813"/>
              </a:xfrm>
              <a:prstGeom prst="rect">
                <a:avLst/>
              </a:prstGeom>
              <a:solidFill>
                <a:srgbClr val="70AD47">
                  <a:lumMod val="5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1200"/>
                  </a:spcBef>
                  <a:spcAft>
                    <a:spcPts val="800"/>
                  </a:spcAft>
                </a:pPr>
                <a:r>
                  <a:rPr lang="fr-FR" sz="1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CHAINES D’OFFRES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5"/>
              <p:cNvSpPr txBox="1"/>
              <p:nvPr/>
            </p:nvSpPr>
            <p:spPr>
              <a:xfrm>
                <a:off x="5434314" y="1284790"/>
                <a:ext cx="1163256" cy="1365813"/>
              </a:xfrm>
              <a:prstGeom prst="rect">
                <a:avLst/>
              </a:prstGeom>
              <a:solidFill>
                <a:srgbClr val="70AD47">
                  <a:lumMod val="5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1200"/>
                  </a:spcBef>
                  <a:spcAft>
                    <a:spcPts val="800"/>
                  </a:spcAft>
                </a:pPr>
                <a:r>
                  <a:rPr lang="fr-FR" sz="1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GOVERNANCE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 de texte 6"/>
              <p:cNvSpPr txBox="1"/>
              <p:nvPr/>
            </p:nvSpPr>
            <p:spPr>
              <a:xfrm>
                <a:off x="144683" y="1012722"/>
                <a:ext cx="1144905" cy="202135"/>
              </a:xfrm>
              <a:prstGeom prst="rect">
                <a:avLst/>
              </a:prstGeom>
              <a:solidFill>
                <a:srgbClr val="70AD47">
                  <a:lumMod val="60000"/>
                  <a:lumOff val="4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Zone de texte 7"/>
              <p:cNvSpPr txBox="1"/>
              <p:nvPr/>
            </p:nvSpPr>
            <p:spPr>
              <a:xfrm>
                <a:off x="1527848" y="1012661"/>
                <a:ext cx="1144905" cy="202134"/>
              </a:xfrm>
              <a:prstGeom prst="rect">
                <a:avLst/>
              </a:prstGeom>
              <a:solidFill>
                <a:srgbClr val="70AD47">
                  <a:lumMod val="60000"/>
                  <a:lumOff val="4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Zone de texte 8"/>
              <p:cNvSpPr txBox="1"/>
              <p:nvPr/>
            </p:nvSpPr>
            <p:spPr>
              <a:xfrm>
                <a:off x="2841575" y="1012661"/>
                <a:ext cx="1144905" cy="202197"/>
              </a:xfrm>
              <a:prstGeom prst="rect">
                <a:avLst/>
              </a:prstGeom>
              <a:solidFill>
                <a:srgbClr val="70AD47">
                  <a:lumMod val="60000"/>
                  <a:lumOff val="4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Zone de texte 9"/>
              <p:cNvSpPr txBox="1"/>
              <p:nvPr/>
            </p:nvSpPr>
            <p:spPr>
              <a:xfrm>
                <a:off x="4137934" y="1012661"/>
                <a:ext cx="1144905" cy="202197"/>
              </a:xfrm>
              <a:prstGeom prst="rect">
                <a:avLst/>
              </a:prstGeom>
              <a:solidFill>
                <a:srgbClr val="70AD47">
                  <a:lumMod val="60000"/>
                  <a:lumOff val="4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Zone de texte 10"/>
              <p:cNvSpPr txBox="1"/>
              <p:nvPr/>
            </p:nvSpPr>
            <p:spPr>
              <a:xfrm>
                <a:off x="5463231" y="1012600"/>
                <a:ext cx="1144905" cy="202258"/>
              </a:xfrm>
              <a:prstGeom prst="rect">
                <a:avLst/>
              </a:prstGeom>
              <a:solidFill>
                <a:srgbClr val="70AD47">
                  <a:lumMod val="60000"/>
                  <a:lumOff val="4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Zone de texte 11"/>
              <p:cNvSpPr txBox="1"/>
              <p:nvPr/>
            </p:nvSpPr>
            <p:spPr>
              <a:xfrm>
                <a:off x="144684" y="734993"/>
                <a:ext cx="6452235" cy="224790"/>
              </a:xfrm>
              <a:prstGeom prst="rect">
                <a:avLst/>
              </a:prstGeom>
              <a:solidFill>
                <a:srgbClr val="70AD47">
                  <a:lumMod val="75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PLATEFORME D’EXCHANGES ET DE MOBILISATION DE FONDS D’INVESTISSEMENTS DURABLES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riangle isocèle 22"/>
              <p:cNvSpPr/>
              <p:nvPr/>
            </p:nvSpPr>
            <p:spPr>
              <a:xfrm>
                <a:off x="185195" y="0"/>
                <a:ext cx="6411595" cy="676275"/>
              </a:xfrm>
              <a:prstGeom prst="triangle">
                <a:avLst/>
              </a:prstGeom>
              <a:solidFill>
                <a:srgbClr val="70AD47">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Zone de texte 13"/>
              <p:cNvSpPr txBox="1"/>
              <p:nvPr/>
            </p:nvSpPr>
            <p:spPr>
              <a:xfrm>
                <a:off x="1846718" y="360444"/>
                <a:ext cx="2783711" cy="60706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LEADERSHIP, MANAGEMENT, </a:t>
                </a:r>
                <a:r>
                  <a:rPr lang="fr-FR" sz="14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Zone de texte 14"/>
              <p:cNvSpPr txBox="1"/>
              <p:nvPr/>
            </p:nvSpPr>
            <p:spPr>
              <a:xfrm>
                <a:off x="133109" y="2691114"/>
                <a:ext cx="1144905" cy="184785"/>
              </a:xfrm>
              <a:prstGeom prst="rect">
                <a:avLst/>
              </a:prstGeom>
              <a:solidFill>
                <a:srgbClr val="70AD47">
                  <a:lumMod val="60000"/>
                  <a:lumOff val="4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Zone de texte 15"/>
              <p:cNvSpPr txBox="1"/>
              <p:nvPr/>
            </p:nvSpPr>
            <p:spPr>
              <a:xfrm>
                <a:off x="1510496" y="2708476"/>
                <a:ext cx="1144905" cy="184785"/>
              </a:xfrm>
              <a:prstGeom prst="rect">
                <a:avLst/>
              </a:prstGeom>
              <a:solidFill>
                <a:srgbClr val="70AD47">
                  <a:lumMod val="60000"/>
                  <a:lumOff val="4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Zone de texte 16"/>
              <p:cNvSpPr txBox="1"/>
              <p:nvPr/>
            </p:nvSpPr>
            <p:spPr>
              <a:xfrm>
                <a:off x="2824223" y="2708476"/>
                <a:ext cx="1144905" cy="184785"/>
              </a:xfrm>
              <a:prstGeom prst="rect">
                <a:avLst/>
              </a:prstGeom>
              <a:solidFill>
                <a:srgbClr val="70AD47">
                  <a:lumMod val="60000"/>
                  <a:lumOff val="4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Zone de texte 17"/>
              <p:cNvSpPr txBox="1"/>
              <p:nvPr/>
            </p:nvSpPr>
            <p:spPr>
              <a:xfrm>
                <a:off x="4120587" y="2708476"/>
                <a:ext cx="1144905" cy="184785"/>
              </a:xfrm>
              <a:prstGeom prst="rect">
                <a:avLst/>
              </a:prstGeom>
              <a:solidFill>
                <a:srgbClr val="70AD47">
                  <a:lumMod val="60000"/>
                  <a:lumOff val="4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Zone de texte 18"/>
              <p:cNvSpPr txBox="1"/>
              <p:nvPr/>
            </p:nvSpPr>
            <p:spPr>
              <a:xfrm>
                <a:off x="5440101" y="2708476"/>
                <a:ext cx="1144905" cy="184785"/>
              </a:xfrm>
              <a:prstGeom prst="rect">
                <a:avLst/>
              </a:prstGeom>
              <a:solidFill>
                <a:srgbClr val="70AD47">
                  <a:lumMod val="60000"/>
                  <a:lumOff val="4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Zone de texte 20"/>
              <p:cNvSpPr txBox="1"/>
              <p:nvPr/>
            </p:nvSpPr>
            <p:spPr>
              <a:xfrm>
                <a:off x="127322" y="2939970"/>
                <a:ext cx="6452235" cy="318769"/>
              </a:xfrm>
              <a:prstGeom prst="rect">
                <a:avLst/>
              </a:prstGeom>
              <a:solidFill>
                <a:srgbClr val="70AD47">
                  <a:lumMod val="75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180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CHAINES DE VALEUR DURABLES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Zone de texte 21"/>
              <p:cNvSpPr txBox="1"/>
              <p:nvPr/>
            </p:nvSpPr>
            <p:spPr>
              <a:xfrm>
                <a:off x="121534" y="3298584"/>
                <a:ext cx="6452235" cy="168515"/>
              </a:xfrm>
              <a:prstGeom prst="rect">
                <a:avLst/>
              </a:prstGeom>
              <a:solidFill>
                <a:srgbClr val="70AD47">
                  <a:lumMod val="5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600">
                    <a:solidFill>
                      <a:srgbClr val="FFFFFF"/>
                    </a:solidFill>
                    <a:effectLst/>
                    <a:latin typeface="Times New Roman" panose="02020603050405020304" pitchFamily="18"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p:txBody>
          </p:sp>
          <p:sp>
            <p:nvSpPr>
              <p:cNvPr id="32" name="Zone de texte 22"/>
              <p:cNvSpPr txBox="1"/>
              <p:nvPr/>
            </p:nvSpPr>
            <p:spPr>
              <a:xfrm>
                <a:off x="1846718" y="3284599"/>
                <a:ext cx="3119120" cy="20774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800">
                    <a:solidFill>
                      <a:srgbClr val="FFFFFF"/>
                    </a:solidFill>
                    <a:effectLst/>
                    <a:latin typeface="Times New Roman" panose="02020603050405020304" pitchFamily="18" charset="0"/>
                    <a:ea typeface="Times New Roman" panose="02020603050405020304" pitchFamily="18" charset="0"/>
                  </a:rPr>
                  <a:t>POINTS  D’ATTACHE  AVEC  LA  SOCIETE </a:t>
                </a:r>
                <a:endParaRPr lang="fr-FR" sz="1200">
                  <a:effectLst/>
                  <a:latin typeface="Times New Roman" panose="02020603050405020304" pitchFamily="18" charset="0"/>
                  <a:ea typeface="Times New Roman" panose="02020603050405020304" pitchFamily="18" charset="0"/>
                </a:endParaRPr>
              </a:p>
              <a:p>
                <a:pPr algn="ctr"/>
                <a:r>
                  <a:rPr lang="fr-FR" sz="600">
                    <a:solidFill>
                      <a:srgbClr val="FFFFFF"/>
                    </a:solidFill>
                    <a:effectLst/>
                    <a:latin typeface="Times New Roman" panose="02020603050405020304" pitchFamily="18"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p>
                <a:pPr algn="ctr"/>
                <a:r>
                  <a:rPr lang="fr-FR" sz="600">
                    <a:solidFill>
                      <a:srgbClr val="FFFFFF"/>
                    </a:solidFill>
                    <a:effectLst/>
                    <a:latin typeface="Times New Roman" panose="02020603050405020304" pitchFamily="18"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p>
                <a:pPr algn="ctr"/>
                <a:r>
                  <a:rPr lang="fr-FR" sz="1200">
                    <a:effectLst/>
                    <a:latin typeface="Times New Roman" panose="02020603050405020304" pitchFamily="18" charset="0"/>
                    <a:ea typeface="Times New Roman" panose="02020603050405020304" pitchFamily="18" charset="0"/>
                  </a:rPr>
                  <a:t> </a:t>
                </a:r>
              </a:p>
            </p:txBody>
          </p:sp>
          <p:sp>
            <p:nvSpPr>
              <p:cNvPr id="33" name="Rogner un rectangle avec un coin du même côté 32"/>
              <p:cNvSpPr/>
              <p:nvPr/>
            </p:nvSpPr>
            <p:spPr>
              <a:xfrm>
                <a:off x="69448" y="3478193"/>
                <a:ext cx="6555941" cy="80645"/>
              </a:xfrm>
              <a:prstGeom prst="snip2SameRect">
                <a:avLst/>
              </a:prstGeom>
              <a:solidFill>
                <a:srgbClr val="70AD47">
                  <a:lumMod val="50000"/>
                </a:srgbClr>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4" name="Zone de texte 28"/>
              <p:cNvSpPr txBox="1"/>
              <p:nvPr/>
            </p:nvSpPr>
            <p:spPr>
              <a:xfrm>
                <a:off x="57873" y="3565003"/>
                <a:ext cx="6584950" cy="92597"/>
              </a:xfrm>
              <a:prstGeom prst="rect">
                <a:avLst/>
              </a:prstGeom>
              <a:solidFill>
                <a:srgbClr val="70AD47">
                  <a:lumMod val="5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600">
                    <a:solidFill>
                      <a:srgbClr val="FFFFFF"/>
                    </a:solidFill>
                    <a:effectLst/>
                    <a:latin typeface="Times New Roman" panose="02020603050405020304" pitchFamily="18"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p:txBody>
          </p:sp>
          <p:sp>
            <p:nvSpPr>
              <p:cNvPr id="35" name="Zone de texte 29"/>
              <p:cNvSpPr txBox="1"/>
              <p:nvPr/>
            </p:nvSpPr>
            <p:spPr>
              <a:xfrm>
                <a:off x="1799863" y="3512917"/>
                <a:ext cx="3200400" cy="19550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800">
                    <a:solidFill>
                      <a:srgbClr val="FFFFFF"/>
                    </a:solidFill>
                    <a:effectLst/>
                    <a:latin typeface="Times New Roman" panose="02020603050405020304" pitchFamily="18" charset="0"/>
                    <a:ea typeface="Times New Roman" panose="02020603050405020304" pitchFamily="18" charset="0"/>
                  </a:rPr>
                  <a:t>POINTS  D’ATTACHE  AVEC   L’ ENVIRONNEMENT </a:t>
                </a:r>
                <a:endParaRPr lang="fr-FR" sz="1200">
                  <a:effectLst/>
                  <a:latin typeface="Times New Roman" panose="02020603050405020304" pitchFamily="18" charset="0"/>
                  <a:ea typeface="Times New Roman" panose="02020603050405020304" pitchFamily="18" charset="0"/>
                </a:endParaRPr>
              </a:p>
            </p:txBody>
          </p:sp>
          <p:sp>
            <p:nvSpPr>
              <p:cNvPr id="36" name="Rogner un rectangle avec un coin du même côté 35"/>
              <p:cNvSpPr/>
              <p:nvPr/>
            </p:nvSpPr>
            <p:spPr>
              <a:xfrm>
                <a:off x="28937" y="3657600"/>
                <a:ext cx="6649656" cy="68749"/>
              </a:xfrm>
              <a:prstGeom prst="snip2SameRect">
                <a:avLst/>
              </a:prstGeom>
              <a:solidFill>
                <a:srgbClr val="70AD47">
                  <a:lumMod val="50000"/>
                </a:srgbClr>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7" name="Rogner un rectangle avec un coin du même côté 36"/>
              <p:cNvSpPr/>
              <p:nvPr/>
            </p:nvSpPr>
            <p:spPr>
              <a:xfrm>
                <a:off x="0" y="3727048"/>
                <a:ext cx="6707529" cy="109855"/>
              </a:xfrm>
              <a:prstGeom prst="snip2SameRect">
                <a:avLst/>
              </a:prstGeom>
              <a:solidFill>
                <a:srgbClr val="70AD47">
                  <a:lumMod val="50000"/>
                </a:srgbClr>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6" name="Groupe 5"/>
            <p:cNvGrpSpPr/>
            <p:nvPr/>
          </p:nvGrpSpPr>
          <p:grpSpPr>
            <a:xfrm>
              <a:off x="121534" y="1823013"/>
              <a:ext cx="6474902" cy="826135"/>
              <a:chOff x="0" y="0"/>
              <a:chExt cx="6474902" cy="826135"/>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87"/>
                <a:ext cx="1156335" cy="803910"/>
              </a:xfrm>
              <a:prstGeom prst="rect">
                <a:avLst/>
              </a:prstGeom>
            </p:spPr>
          </p:pic>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b="7442"/>
              <a:stretch/>
            </p:blipFill>
            <p:spPr bwMode="auto">
              <a:xfrm>
                <a:off x="1406324" y="5787"/>
                <a:ext cx="1161415" cy="803910"/>
              </a:xfrm>
              <a:prstGeom prst="rect">
                <a:avLst/>
              </a:prstGeom>
              <a:ln>
                <a:noFill/>
              </a:ln>
              <a:extLst>
                <a:ext uri="{53640926-AAD7-44D8-BBD7-CCE9431645EC}">
                  <a14:shadowObscured xmlns:a14="http://schemas.microsoft.com/office/drawing/2010/main"/>
                </a:ext>
              </a:extLst>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r="5427"/>
              <a:stretch/>
            </p:blipFill>
            <p:spPr bwMode="auto">
              <a:xfrm>
                <a:off x="2702689" y="0"/>
                <a:ext cx="1162050" cy="809625"/>
              </a:xfrm>
              <a:prstGeom prst="rect">
                <a:avLst/>
              </a:prstGeom>
              <a:ln>
                <a:noFill/>
              </a:ln>
              <a:extLst>
                <a:ext uri="{53640926-AAD7-44D8-BBD7-CCE9431645EC}">
                  <a14:shadowObscured xmlns:a14="http://schemas.microsoft.com/office/drawing/2010/main"/>
                </a:ext>
              </a:extLst>
            </p:spPr>
          </p:pic>
          <p:pic>
            <p:nvPicPr>
              <p:cNvPr id="10" name="Image 9"/>
              <p:cNvPicPr>
                <a:picLocks noChangeAspect="1"/>
              </p:cNvPicPr>
              <p:nvPr/>
            </p:nvPicPr>
            <p:blipFill rotWithShape="1">
              <a:blip r:embed="rId5">
                <a:extLst>
                  <a:ext uri="{28A0092B-C50C-407E-A947-70E740481C1C}">
                    <a14:useLocalDpi xmlns:a14="http://schemas.microsoft.com/office/drawing/2010/main" val="0"/>
                  </a:ext>
                </a:extLst>
              </a:blip>
              <a:srcRect l="1493" r="4430"/>
              <a:stretch/>
            </p:blipFill>
            <p:spPr bwMode="auto">
              <a:xfrm>
                <a:off x="3999053" y="0"/>
                <a:ext cx="1162685" cy="826135"/>
              </a:xfrm>
              <a:prstGeom prst="rect">
                <a:avLst/>
              </a:prstGeom>
              <a:ln>
                <a:noFill/>
              </a:ln>
              <a:extLst>
                <a:ext uri="{53640926-AAD7-44D8-BBD7-CCE9431645EC}">
                  <a14:shadowObscured xmlns:a14="http://schemas.microsoft.com/office/drawing/2010/main"/>
                </a:ext>
              </a:extLst>
            </p:spPr>
          </p:pic>
          <p:pic>
            <p:nvPicPr>
              <p:cNvPr id="11" name="Image 10"/>
              <p:cNvPicPr>
                <a:picLocks noChangeAspect="1"/>
              </p:cNvPicPr>
              <p:nvPr/>
            </p:nvPicPr>
            <p:blipFill rotWithShape="1">
              <a:blip r:embed="rId6">
                <a:extLst>
                  <a:ext uri="{28A0092B-C50C-407E-A947-70E740481C1C}">
                    <a14:useLocalDpi xmlns:a14="http://schemas.microsoft.com/office/drawing/2010/main" val="0"/>
                  </a:ext>
                </a:extLst>
              </a:blip>
              <a:srcRect l="2489" r="2000"/>
              <a:stretch/>
            </p:blipFill>
            <p:spPr bwMode="auto">
              <a:xfrm>
                <a:off x="5318567" y="5787"/>
                <a:ext cx="1156335" cy="819785"/>
              </a:xfrm>
              <a:prstGeom prst="rect">
                <a:avLst/>
              </a:prstGeom>
              <a:ln>
                <a:noFill/>
              </a:ln>
              <a:extLst>
                <a:ext uri="{53640926-AAD7-44D8-BBD7-CCE9431645EC}">
                  <a14:shadowObscured xmlns:a14="http://schemas.microsoft.com/office/drawing/2010/main"/>
                </a:ext>
              </a:extLst>
            </p:spPr>
          </p:pic>
        </p:grpSp>
      </p:grpSp>
      <p:sp>
        <p:nvSpPr>
          <p:cNvPr id="38" name="Espace réservé du contenu 2">
            <a:extLst>
              <a:ext uri="{FF2B5EF4-FFF2-40B4-BE49-F238E27FC236}">
                <a16:creationId xmlns:a16="http://schemas.microsoft.com/office/drawing/2014/main" id="{1F2AA1B5-DACF-424B-A39F-A414C8C919C8}"/>
              </a:ext>
            </a:extLst>
          </p:cNvPr>
          <p:cNvSpPr>
            <a:spLocks noGrp="1"/>
          </p:cNvSpPr>
          <p:nvPr>
            <p:ph sz="half" idx="2"/>
          </p:nvPr>
        </p:nvSpPr>
        <p:spPr>
          <a:xfrm>
            <a:off x="7251606" y="2035198"/>
            <a:ext cx="4704873" cy="3729312"/>
          </a:xfrm>
          <a:ln>
            <a:solidFill>
              <a:schemeClr val="tx1"/>
            </a:solidFill>
          </a:ln>
        </p:spPr>
        <p:txBody>
          <a:bodyPr>
            <a:normAutofit fontScale="85000" lnSpcReduction="20000"/>
          </a:bodyPr>
          <a:lstStyle/>
          <a:p>
            <a:pPr marL="0" indent="0">
              <a:buNone/>
            </a:pPr>
            <a:r>
              <a:rPr lang="fr-FR" dirty="0"/>
              <a:t>Une </a:t>
            </a:r>
            <a:r>
              <a:rPr lang="fr-FR" b="1" dirty="0"/>
              <a:t>organisation durable et inclusive</a:t>
            </a:r>
            <a:r>
              <a:rPr lang="fr-FR" dirty="0"/>
              <a:t> avec :  </a:t>
            </a:r>
          </a:p>
          <a:p>
            <a:pPr marL="0" indent="0">
              <a:buNone/>
            </a:pPr>
            <a:endParaRPr lang="fr-FR" dirty="0"/>
          </a:p>
          <a:p>
            <a:r>
              <a:rPr lang="fr-FR" dirty="0"/>
              <a:t>Un conseil d’administration ou un comité de pilotage crédible,</a:t>
            </a:r>
          </a:p>
          <a:p>
            <a:endParaRPr lang="fr-FR" b="1" dirty="0">
              <a:solidFill>
                <a:srgbClr val="FF0000"/>
              </a:solidFill>
            </a:endParaRPr>
          </a:p>
          <a:p>
            <a:r>
              <a:rPr lang="fr-FR" dirty="0"/>
              <a:t>Une solide équipe de gestion et,</a:t>
            </a:r>
          </a:p>
          <a:p>
            <a:endParaRPr lang="fr-FR" dirty="0"/>
          </a:p>
          <a:p>
            <a:r>
              <a:rPr lang="fr-FR" dirty="0"/>
              <a:t>Des spécialistes rompus aux arcanes des marchés d’actifs boursiers. </a:t>
            </a:r>
          </a:p>
        </p:txBody>
      </p:sp>
      <p:sp>
        <p:nvSpPr>
          <p:cNvPr id="39" name="Rectangle 38"/>
          <p:cNvSpPr/>
          <p:nvPr/>
        </p:nvSpPr>
        <p:spPr>
          <a:xfrm>
            <a:off x="296620" y="746105"/>
            <a:ext cx="8234342" cy="646331"/>
          </a:xfrm>
          <a:prstGeom prst="rect">
            <a:avLst/>
          </a:prstGeom>
        </p:spPr>
        <p:txBody>
          <a:bodyPr wrap="square">
            <a:spAutoFit/>
          </a:bodyPr>
          <a:lstStyle/>
          <a:p>
            <a:r>
              <a:rPr lang="fr-FR" b="1" dirty="0">
                <a:solidFill>
                  <a:srgbClr val="FF0000"/>
                </a:solidFill>
                <a:latin typeface="Lato"/>
                <a:ea typeface="Calibri" panose="020F0502020204030204" pitchFamily="34" charset="0"/>
                <a:cs typeface="Times New Roman" panose="02020603050405020304" pitchFamily="18" charset="0"/>
              </a:rPr>
              <a:t>Vers la mise en place d’une organisation durable de membres réussie</a:t>
            </a:r>
            <a:r>
              <a:rPr lang="fr-FR" sz="3600" spc="-30" dirty="0">
                <a:solidFill>
                  <a:srgbClr val="FF0000"/>
                </a:solidFill>
                <a:latin typeface="Lato"/>
                <a:ea typeface="Calibri" panose="020F0502020204030204" pitchFamily="34" charset="0"/>
                <a:cs typeface="Times New Roman" panose="02020603050405020304" pitchFamily="18" charset="0"/>
              </a:rPr>
              <a:t> </a:t>
            </a:r>
            <a:endParaRPr lang="fr-FR" dirty="0"/>
          </a:p>
        </p:txBody>
      </p:sp>
    </p:spTree>
    <p:extLst>
      <p:ext uri="{BB962C8B-B14F-4D97-AF65-F5344CB8AC3E}">
        <p14:creationId xmlns:p14="http://schemas.microsoft.com/office/powerpoint/2010/main" val="689789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 de texte 2">
            <a:extLst>
              <a:ext uri="{FF2B5EF4-FFF2-40B4-BE49-F238E27FC236}">
                <a16:creationId xmlns:a16="http://schemas.microsoft.com/office/drawing/2014/main" id="{2E063ECA-7FF5-4C5B-AFAB-3E0EF4A395CC}"/>
              </a:ext>
            </a:extLst>
          </p:cNvPr>
          <p:cNvSpPr txBox="1">
            <a:spLocks noChangeArrowheads="1"/>
          </p:cNvSpPr>
          <p:nvPr/>
        </p:nvSpPr>
        <p:spPr bwMode="auto">
          <a:xfrm>
            <a:off x="6364798" y="971778"/>
            <a:ext cx="1639855" cy="87846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fr-FR" sz="1400" b="1" dirty="0">
                <a:effectLst/>
                <a:latin typeface="Times New Roman" panose="02020603050405020304" pitchFamily="18" charset="0"/>
                <a:ea typeface="DengXian" panose="020B0503020204020204" pitchFamily="2" charset="-122"/>
                <a:cs typeface="Times New Roman" panose="02020603050405020304" pitchFamily="18" charset="0"/>
              </a:rPr>
              <a:t>Délégation d’autorité</a:t>
            </a:r>
            <a:endParaRPr lang="en-US" sz="1400" b="1" dirty="0">
              <a:effectLst/>
              <a:latin typeface="Times New Roman" panose="02020603050405020304" pitchFamily="18" charset="0"/>
              <a:ea typeface="DengXian" panose="020B0503020204020204" pitchFamily="2" charset="-122"/>
              <a:cs typeface="Times New Roman" panose="02020603050405020304" pitchFamily="18" charset="0"/>
            </a:endParaRPr>
          </a:p>
        </p:txBody>
      </p:sp>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a:xfrm>
            <a:off x="0" y="133655"/>
            <a:ext cx="12191999" cy="585746"/>
          </a:xfrm>
        </p:spPr>
        <p:txBody>
          <a:bodyPr/>
          <a:lstStyle/>
          <a:p>
            <a:pPr algn="ctr"/>
            <a:r>
              <a:rPr lang="en-US" sz="2400" dirty="0"/>
              <a:t>Comment y </a:t>
            </a:r>
            <a:r>
              <a:rPr lang="en-US" sz="2400" dirty="0" err="1"/>
              <a:t>aller</a:t>
            </a:r>
            <a:r>
              <a:rPr lang="en-US" sz="2400" dirty="0"/>
              <a:t> ? : </a:t>
            </a:r>
            <a:r>
              <a:rPr lang="en-US" sz="2400" dirty="0" err="1"/>
              <a:t>Enracinement</a:t>
            </a:r>
            <a:r>
              <a:rPr lang="en-US" sz="2400" dirty="0"/>
              <a:t> de </a:t>
            </a:r>
            <a:r>
              <a:rPr lang="en-US" sz="2400" dirty="0" err="1"/>
              <a:t>l’esprit</a:t>
            </a:r>
            <a:r>
              <a:rPr lang="en-US" sz="2400" dirty="0"/>
              <a:t> </a:t>
            </a:r>
            <a:r>
              <a:rPr lang="en-US" sz="2400" dirty="0" err="1"/>
              <a:t>participatif</a:t>
            </a:r>
            <a:r>
              <a:rPr lang="en-US" sz="2400" dirty="0"/>
              <a:t> pour </a:t>
            </a:r>
            <a:r>
              <a:rPr lang="en-US" sz="2400" dirty="0" err="1"/>
              <a:t>parvenir</a:t>
            </a:r>
            <a:r>
              <a:rPr lang="en-US" sz="2400" dirty="0"/>
              <a:t> à des solutions </a:t>
            </a:r>
            <a:r>
              <a:rPr lang="en-US" sz="2400" dirty="0" err="1"/>
              <a:t>endogènes</a:t>
            </a:r>
            <a:r>
              <a:rPr lang="en-US" sz="2400" dirty="0"/>
              <a:t> </a:t>
            </a:r>
            <a:endParaRPr lang="fr-FR" sz="2400" dirty="0"/>
          </a:p>
        </p:txBody>
      </p:sp>
      <p:sp>
        <p:nvSpPr>
          <p:cNvPr id="17" name="Zone de texte 2">
            <a:extLst>
              <a:ext uri="{FF2B5EF4-FFF2-40B4-BE49-F238E27FC236}">
                <a16:creationId xmlns:a16="http://schemas.microsoft.com/office/drawing/2014/main" id="{A42DDDA6-5B18-4614-8820-7D67BC6D4CEA}"/>
              </a:ext>
            </a:extLst>
          </p:cNvPr>
          <p:cNvSpPr txBox="1">
            <a:spLocks noChangeArrowheads="1"/>
          </p:cNvSpPr>
          <p:nvPr/>
        </p:nvSpPr>
        <p:spPr bwMode="auto">
          <a:xfrm>
            <a:off x="9157122" y="1025336"/>
            <a:ext cx="2664764" cy="34511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fr-FR" sz="1400" b="1" dirty="0">
                <a:effectLst/>
                <a:latin typeface="Times New Roman" panose="02020603050405020304" pitchFamily="18" charset="0"/>
                <a:ea typeface="DengXian" panose="020B0503020204020204" pitchFamily="2" charset="-122"/>
                <a:cs typeface="Times New Roman" panose="02020603050405020304" pitchFamily="18" charset="0"/>
              </a:rPr>
              <a:t>Auto Détermination</a:t>
            </a:r>
            <a:endParaRPr lang="en-US" sz="1400" b="1" dirty="0">
              <a:effectLst/>
              <a:latin typeface="Times New Roman" panose="02020603050405020304" pitchFamily="18" charset="0"/>
              <a:ea typeface="DengXian" panose="020B0503020204020204" pitchFamily="2" charset="-122"/>
              <a:cs typeface="Times New Roman" panose="02020603050405020304" pitchFamily="18" charset="0"/>
            </a:endParaRPr>
          </a:p>
        </p:txBody>
      </p:sp>
      <p:sp>
        <p:nvSpPr>
          <p:cNvPr id="10" name="Flèche : droite 9">
            <a:extLst>
              <a:ext uri="{FF2B5EF4-FFF2-40B4-BE49-F238E27FC236}">
                <a16:creationId xmlns:a16="http://schemas.microsoft.com/office/drawing/2014/main" id="{6CD38208-6ECE-475A-AE85-48C378F13F08}"/>
              </a:ext>
            </a:extLst>
          </p:cNvPr>
          <p:cNvSpPr/>
          <p:nvPr/>
        </p:nvSpPr>
        <p:spPr>
          <a:xfrm>
            <a:off x="7034761" y="1025336"/>
            <a:ext cx="3675045" cy="3805836"/>
          </a:xfrm>
          <a:prstGeom prst="rightArrow">
            <a:avLst>
              <a:gd name="adj1" fmla="val 50000"/>
              <a:gd name="adj2" fmla="val 5108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dirty="0">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315C64E6-E1EA-43E8-89C4-0B690752F1EA}"/>
              </a:ext>
            </a:extLst>
          </p:cNvPr>
          <p:cNvGrpSpPr/>
          <p:nvPr/>
        </p:nvGrpSpPr>
        <p:grpSpPr>
          <a:xfrm>
            <a:off x="43504" y="833221"/>
            <a:ext cx="8742689" cy="3849908"/>
            <a:chOff x="119882" y="868809"/>
            <a:chExt cx="10091266" cy="5068022"/>
          </a:xfrm>
        </p:grpSpPr>
        <p:sp>
          <p:nvSpPr>
            <p:cNvPr id="11" name="Triangle isocèle 10">
              <a:extLst>
                <a:ext uri="{FF2B5EF4-FFF2-40B4-BE49-F238E27FC236}">
                  <a16:creationId xmlns:a16="http://schemas.microsoft.com/office/drawing/2014/main" id="{11AAEF1C-7613-4EAB-AE42-B0784C172F9A}"/>
                </a:ext>
              </a:extLst>
            </p:cNvPr>
            <p:cNvSpPr/>
            <p:nvPr/>
          </p:nvSpPr>
          <p:spPr>
            <a:xfrm rot="16200000">
              <a:off x="973216" y="3049371"/>
              <a:ext cx="414134" cy="1166537"/>
            </a:xfrm>
            <a:prstGeom prst="triangle">
              <a:avLst/>
            </a:prstGeom>
            <a:solidFill>
              <a:srgbClr val="ABE1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a:latin typeface="Times New Roman" panose="02020603050405020304" pitchFamily="18" charset="0"/>
                <a:cs typeface="Times New Roman" panose="02020603050405020304" pitchFamily="18" charset="0"/>
              </a:endParaRPr>
            </a:p>
          </p:txBody>
        </p:sp>
        <p:sp>
          <p:nvSpPr>
            <p:cNvPr id="12" name="Organigramme : Opération manuelle 11">
              <a:extLst>
                <a:ext uri="{FF2B5EF4-FFF2-40B4-BE49-F238E27FC236}">
                  <a16:creationId xmlns:a16="http://schemas.microsoft.com/office/drawing/2014/main" id="{F364B434-0A7C-41B3-A98E-2340D47F0B52}"/>
                </a:ext>
              </a:extLst>
            </p:cNvPr>
            <p:cNvSpPr/>
            <p:nvPr/>
          </p:nvSpPr>
          <p:spPr>
            <a:xfrm rot="5400000">
              <a:off x="4826147" y="2566408"/>
              <a:ext cx="2635708" cy="2044848"/>
            </a:xfrm>
            <a:prstGeom prst="flowChartManualOperation">
              <a:avLst/>
            </a:prstGeom>
            <a:solidFill>
              <a:srgbClr val="0160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a:latin typeface="Times New Roman" panose="02020603050405020304" pitchFamily="18" charset="0"/>
                <a:cs typeface="Times New Roman" panose="02020603050405020304" pitchFamily="18" charset="0"/>
              </a:endParaRPr>
            </a:p>
          </p:txBody>
        </p:sp>
        <p:sp>
          <p:nvSpPr>
            <p:cNvPr id="13" name="Organigramme : Opération manuelle 12">
              <a:extLst>
                <a:ext uri="{FF2B5EF4-FFF2-40B4-BE49-F238E27FC236}">
                  <a16:creationId xmlns:a16="http://schemas.microsoft.com/office/drawing/2014/main" id="{D0BABD24-C04C-4D15-9FEE-EF6C06C03634}"/>
                </a:ext>
              </a:extLst>
            </p:cNvPr>
            <p:cNvSpPr/>
            <p:nvPr/>
          </p:nvSpPr>
          <p:spPr>
            <a:xfrm rot="5400000">
              <a:off x="2322441" y="2748976"/>
              <a:ext cx="894156" cy="1767327"/>
            </a:xfrm>
            <a:prstGeom prst="flowChartManualOperation">
              <a:avLst/>
            </a:prstGeom>
            <a:solidFill>
              <a:srgbClr val="018E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a:latin typeface="Times New Roman" panose="02020603050405020304" pitchFamily="18" charset="0"/>
                <a:cs typeface="Times New Roman" panose="02020603050405020304" pitchFamily="18" charset="0"/>
              </a:endParaRPr>
            </a:p>
          </p:txBody>
        </p:sp>
        <p:sp>
          <p:nvSpPr>
            <p:cNvPr id="14" name="Organigramme : Opération manuelle 13">
              <a:extLst>
                <a:ext uri="{FF2B5EF4-FFF2-40B4-BE49-F238E27FC236}">
                  <a16:creationId xmlns:a16="http://schemas.microsoft.com/office/drawing/2014/main" id="{4A997CE6-8866-430F-A88C-D58C81F413E3}"/>
                </a:ext>
              </a:extLst>
            </p:cNvPr>
            <p:cNvSpPr/>
            <p:nvPr/>
          </p:nvSpPr>
          <p:spPr>
            <a:xfrm rot="5400000">
              <a:off x="3596152" y="2914189"/>
              <a:ext cx="1593753" cy="1380211"/>
            </a:xfrm>
            <a:prstGeom prst="flowChartManualOperation">
              <a:avLst/>
            </a:prstGeom>
            <a:solidFill>
              <a:srgbClr val="0172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a:latin typeface="Times New Roman" panose="02020603050405020304" pitchFamily="18" charset="0"/>
                <a:cs typeface="Times New Roman" panose="02020603050405020304" pitchFamily="18" charset="0"/>
              </a:endParaRPr>
            </a:p>
          </p:txBody>
        </p:sp>
        <p:sp>
          <p:nvSpPr>
            <p:cNvPr id="15" name="Organigramme : Opération manuelle 14">
              <a:extLst>
                <a:ext uri="{FF2B5EF4-FFF2-40B4-BE49-F238E27FC236}">
                  <a16:creationId xmlns:a16="http://schemas.microsoft.com/office/drawing/2014/main" id="{C4C075FC-712C-4419-B4A8-406376CF7DC2}"/>
                </a:ext>
              </a:extLst>
            </p:cNvPr>
            <p:cNvSpPr/>
            <p:nvPr/>
          </p:nvSpPr>
          <p:spPr>
            <a:xfrm rot="5400000">
              <a:off x="6533878" y="2092735"/>
              <a:ext cx="4362559" cy="2991980"/>
            </a:xfrm>
            <a:prstGeom prst="flowChartManualOperation">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dirty="0">
                <a:highlight>
                  <a:srgbClr val="0A97D9"/>
                </a:highlight>
                <a:latin typeface="Times New Roman" panose="02020603050405020304" pitchFamily="18" charset="0"/>
                <a:cs typeface="Times New Roman" panose="02020603050405020304" pitchFamily="18" charset="0"/>
              </a:endParaRPr>
            </a:p>
          </p:txBody>
        </p:sp>
        <p:sp>
          <p:nvSpPr>
            <p:cNvPr id="16" name="Zone de texte 2">
              <a:extLst>
                <a:ext uri="{FF2B5EF4-FFF2-40B4-BE49-F238E27FC236}">
                  <a16:creationId xmlns:a16="http://schemas.microsoft.com/office/drawing/2014/main" id="{1C46EFF0-DA34-4A22-88E4-7910D6F4B3B9}"/>
                </a:ext>
              </a:extLst>
            </p:cNvPr>
            <p:cNvSpPr txBox="1">
              <a:spLocks noChangeArrowheads="1"/>
            </p:cNvSpPr>
            <p:nvPr/>
          </p:nvSpPr>
          <p:spPr bwMode="auto">
            <a:xfrm>
              <a:off x="5046391" y="1843692"/>
              <a:ext cx="2287994" cy="35997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fr-FR" sz="1400" b="1" dirty="0">
                  <a:effectLst/>
                  <a:latin typeface="Times New Roman" panose="02020603050405020304" pitchFamily="18" charset="0"/>
                  <a:ea typeface="DengXian" panose="020B0503020204020204" pitchFamily="2" charset="-122"/>
                  <a:cs typeface="Times New Roman" panose="02020603050405020304" pitchFamily="18" charset="0"/>
                </a:rPr>
                <a:t>Planification conjointe</a:t>
              </a:r>
              <a:endParaRPr lang="en-US" sz="1400" b="1" dirty="0">
                <a:effectLst/>
                <a:latin typeface="Times New Roman" panose="02020603050405020304" pitchFamily="18" charset="0"/>
                <a:ea typeface="DengXian" panose="020B0503020204020204" pitchFamily="2" charset="-122"/>
                <a:cs typeface="Times New Roman" panose="02020603050405020304" pitchFamily="18" charset="0"/>
              </a:endParaRPr>
            </a:p>
          </p:txBody>
        </p:sp>
        <p:sp>
          <p:nvSpPr>
            <p:cNvPr id="18" name="Zone de texte 2">
              <a:extLst>
                <a:ext uri="{FF2B5EF4-FFF2-40B4-BE49-F238E27FC236}">
                  <a16:creationId xmlns:a16="http://schemas.microsoft.com/office/drawing/2014/main" id="{DC262537-AE39-48B7-AA09-4DC4B125B1BD}"/>
                </a:ext>
              </a:extLst>
            </p:cNvPr>
            <p:cNvSpPr txBox="1">
              <a:spLocks noChangeArrowheads="1"/>
            </p:cNvSpPr>
            <p:nvPr/>
          </p:nvSpPr>
          <p:spPr bwMode="auto">
            <a:xfrm>
              <a:off x="1796410" y="1824007"/>
              <a:ext cx="1714393" cy="75297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fr-FR" sz="1400" b="1" dirty="0">
                  <a:effectLst/>
                  <a:latin typeface="Times New Roman" panose="02020603050405020304" pitchFamily="18" charset="0"/>
                  <a:ea typeface="DengXian" panose="020B0503020204020204" pitchFamily="2" charset="-122"/>
                  <a:cs typeface="Times New Roman" panose="02020603050405020304" pitchFamily="18" charset="0"/>
                </a:rPr>
                <a:t>Information</a:t>
              </a:r>
              <a:endParaRPr lang="en-US" sz="1400" b="1" dirty="0">
                <a:effectLst/>
                <a:latin typeface="Times New Roman" panose="02020603050405020304" pitchFamily="18" charset="0"/>
                <a:ea typeface="DengXian" panose="020B0503020204020204" pitchFamily="2" charset="-122"/>
                <a:cs typeface="Times New Roman" panose="02020603050405020304" pitchFamily="18" charset="0"/>
              </a:endParaRPr>
            </a:p>
            <a:p>
              <a:pPr marL="0" marR="0" algn="ctr">
                <a:lnSpc>
                  <a:spcPct val="107000"/>
                </a:lnSpc>
                <a:spcBef>
                  <a:spcPts val="0"/>
                </a:spcBef>
                <a:spcAft>
                  <a:spcPts val="800"/>
                </a:spcAft>
              </a:pPr>
              <a:r>
                <a:rPr lang="fr-FR" sz="1400" b="1" dirty="0">
                  <a:effectLst/>
                  <a:latin typeface="Times New Roman" panose="02020603050405020304" pitchFamily="18" charset="0"/>
                  <a:ea typeface="DengXian" panose="020B0503020204020204" pitchFamily="2" charset="-122"/>
                  <a:cs typeface="Times New Roman" panose="02020603050405020304" pitchFamily="18" charset="0"/>
                </a:rPr>
                <a:t>Feedback</a:t>
              </a:r>
              <a:endParaRPr lang="en-US" sz="1400" b="1" dirty="0">
                <a:effectLst/>
                <a:latin typeface="Times New Roman" panose="02020603050405020304" pitchFamily="18" charset="0"/>
                <a:ea typeface="DengXian" panose="020B0503020204020204" pitchFamily="2" charset="-122"/>
                <a:cs typeface="Times New Roman" panose="02020603050405020304" pitchFamily="18" charset="0"/>
              </a:endParaRPr>
            </a:p>
          </p:txBody>
        </p:sp>
        <p:sp>
          <p:nvSpPr>
            <p:cNvPr id="19" name="Zone de texte 2">
              <a:extLst>
                <a:ext uri="{FF2B5EF4-FFF2-40B4-BE49-F238E27FC236}">
                  <a16:creationId xmlns:a16="http://schemas.microsoft.com/office/drawing/2014/main" id="{C75E3522-C492-47D3-95CC-2985CC41FF38}"/>
                </a:ext>
              </a:extLst>
            </p:cNvPr>
            <p:cNvSpPr txBox="1">
              <a:spLocks noChangeArrowheads="1"/>
            </p:cNvSpPr>
            <p:nvPr/>
          </p:nvSpPr>
          <p:spPr bwMode="auto">
            <a:xfrm>
              <a:off x="119882" y="868809"/>
              <a:ext cx="2044850" cy="123926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285750" marR="0" indent="-285750">
                <a:lnSpc>
                  <a:spcPct val="107000"/>
                </a:lnSpc>
                <a:spcBef>
                  <a:spcPts val="0"/>
                </a:spcBef>
                <a:spcAft>
                  <a:spcPts val="800"/>
                </a:spcAft>
                <a:buFont typeface="Wingdings" panose="05000000000000000000" pitchFamily="2" charset="2"/>
                <a:buChar char="ü"/>
              </a:pPr>
              <a:r>
                <a:rPr lang="fr-FR" sz="1400" b="1" dirty="0">
                  <a:effectLst/>
                  <a:latin typeface="Times New Roman" panose="02020603050405020304" pitchFamily="18" charset="0"/>
                  <a:ea typeface="DengXian" panose="020B0503020204020204" pitchFamily="2" charset="-122"/>
                  <a:cs typeface="Times New Roman" panose="02020603050405020304" pitchFamily="18" charset="0"/>
                </a:rPr>
                <a:t>Collecte de données fiables </a:t>
              </a:r>
            </a:p>
            <a:p>
              <a:pPr marL="285750" marR="0" indent="-285750">
                <a:lnSpc>
                  <a:spcPct val="107000"/>
                </a:lnSpc>
                <a:spcBef>
                  <a:spcPts val="0"/>
                </a:spcBef>
                <a:spcAft>
                  <a:spcPts val="800"/>
                </a:spcAft>
                <a:buFont typeface="Wingdings" panose="05000000000000000000" pitchFamily="2" charset="2"/>
                <a:buChar char="ü"/>
              </a:pPr>
              <a:r>
                <a:rPr lang="fr-FR" sz="1400" b="1" dirty="0">
                  <a:effectLst/>
                  <a:latin typeface="Times New Roman" panose="02020603050405020304" pitchFamily="18" charset="0"/>
                  <a:ea typeface="DengXian" panose="020B0503020204020204" pitchFamily="2" charset="-122"/>
                  <a:cs typeface="Times New Roman" panose="02020603050405020304" pitchFamily="18" charset="0"/>
                </a:rPr>
                <a:t>Partage d’information </a:t>
              </a:r>
            </a:p>
            <a:p>
              <a:pPr marL="285750" marR="0" indent="-285750">
                <a:lnSpc>
                  <a:spcPct val="107000"/>
                </a:lnSpc>
                <a:spcBef>
                  <a:spcPts val="0"/>
                </a:spcBef>
                <a:spcAft>
                  <a:spcPts val="800"/>
                </a:spcAft>
                <a:buFont typeface="Wingdings" panose="05000000000000000000" pitchFamily="2" charset="2"/>
                <a:buChar char="ü"/>
              </a:pPr>
              <a:r>
                <a:rPr lang="fr-FR" sz="1400" b="1" dirty="0">
                  <a:latin typeface="Times New Roman" panose="02020603050405020304" pitchFamily="18" charset="0"/>
                  <a:ea typeface="DengXian" panose="020B0503020204020204" pitchFamily="2" charset="-122"/>
                  <a:cs typeface="Times New Roman" panose="02020603050405020304" pitchFamily="18" charset="0"/>
                </a:rPr>
                <a:t>Communication</a:t>
              </a:r>
            </a:p>
            <a:p>
              <a:pPr marL="285750" marR="0" indent="-285750">
                <a:lnSpc>
                  <a:spcPct val="107000"/>
                </a:lnSpc>
                <a:spcBef>
                  <a:spcPts val="0"/>
                </a:spcBef>
                <a:spcAft>
                  <a:spcPts val="800"/>
                </a:spcAft>
                <a:buFont typeface="Wingdings" panose="05000000000000000000" pitchFamily="2" charset="2"/>
                <a:buChar char="ü"/>
              </a:pPr>
              <a:r>
                <a:rPr lang="fr-FR" sz="1400" b="1" dirty="0">
                  <a:effectLst/>
                  <a:latin typeface="Times New Roman" panose="02020603050405020304" pitchFamily="18" charset="0"/>
                  <a:ea typeface="DengXian" panose="020B0503020204020204" pitchFamily="2" charset="-122"/>
                  <a:cs typeface="Times New Roman" panose="02020603050405020304" pitchFamily="18" charset="0"/>
                </a:rPr>
                <a:t>Sensibilisation</a:t>
              </a:r>
            </a:p>
            <a:p>
              <a:pPr marL="0" marR="0">
                <a:lnSpc>
                  <a:spcPct val="107000"/>
                </a:lnSpc>
                <a:spcBef>
                  <a:spcPts val="0"/>
                </a:spcBef>
                <a:spcAft>
                  <a:spcPts val="800"/>
                </a:spcAft>
              </a:pPr>
              <a:endParaRPr lang="en-US" sz="1400" b="1" dirty="0">
                <a:effectLst/>
                <a:latin typeface="Times New Roman" panose="02020603050405020304" pitchFamily="18" charset="0"/>
                <a:ea typeface="DengXian" panose="020B0503020204020204" pitchFamily="2" charset="-122"/>
                <a:cs typeface="Times New Roman" panose="02020603050405020304" pitchFamily="18" charset="0"/>
              </a:endParaRPr>
            </a:p>
            <a:p>
              <a:pPr marL="0" marR="0">
                <a:lnSpc>
                  <a:spcPct val="107000"/>
                </a:lnSpc>
                <a:spcBef>
                  <a:spcPts val="0"/>
                </a:spcBef>
                <a:spcAft>
                  <a:spcPts val="800"/>
                </a:spcAft>
              </a:pPr>
              <a:r>
                <a:rPr lang="fr-FR" sz="1400" b="1" dirty="0">
                  <a:effectLst/>
                  <a:latin typeface="Times New Roman" panose="02020603050405020304" pitchFamily="18" charset="0"/>
                  <a:ea typeface="DengXian" panose="020B0503020204020204" pitchFamily="2" charset="-122"/>
                  <a:cs typeface="Times New Roman" panose="02020603050405020304" pitchFamily="18" charset="0"/>
                </a:rPr>
                <a:t> </a:t>
              </a:r>
              <a:endParaRPr lang="en-US" sz="1400" b="1" dirty="0">
                <a:effectLst/>
                <a:latin typeface="Times New Roman" panose="02020603050405020304" pitchFamily="18" charset="0"/>
                <a:ea typeface="DengXian" panose="020B0503020204020204" pitchFamily="2" charset="-122"/>
                <a:cs typeface="Times New Roman" panose="02020603050405020304" pitchFamily="18" charset="0"/>
              </a:endParaRPr>
            </a:p>
          </p:txBody>
        </p:sp>
        <p:sp>
          <p:nvSpPr>
            <p:cNvPr id="20" name="Zone de texte 2">
              <a:extLst>
                <a:ext uri="{FF2B5EF4-FFF2-40B4-BE49-F238E27FC236}">
                  <a16:creationId xmlns:a16="http://schemas.microsoft.com/office/drawing/2014/main" id="{32AA06C3-9EA4-48C6-A59A-6524D670E696}"/>
                </a:ext>
              </a:extLst>
            </p:cNvPr>
            <p:cNvSpPr txBox="1">
              <a:spLocks noChangeArrowheads="1"/>
            </p:cNvSpPr>
            <p:nvPr/>
          </p:nvSpPr>
          <p:spPr bwMode="auto">
            <a:xfrm>
              <a:off x="3653184" y="5042676"/>
              <a:ext cx="1815461" cy="8941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fr-FR" sz="1400" b="1" dirty="0">
                  <a:solidFill>
                    <a:srgbClr val="FF0000"/>
                  </a:solidFill>
                  <a:effectLst/>
                  <a:latin typeface="Times New Roman" panose="02020603050405020304" pitchFamily="18" charset="0"/>
                  <a:ea typeface="DengXian" panose="020B0503020204020204" pitchFamily="2" charset="-122"/>
                  <a:cs typeface="Times New Roman" panose="02020603050405020304" pitchFamily="18" charset="0"/>
                </a:rPr>
                <a:t>Consultation &amp; bilan </a:t>
              </a:r>
              <a:r>
                <a:rPr lang="fr-FR" sz="1400" b="1" dirty="0">
                  <a:solidFill>
                    <a:srgbClr val="FF0000"/>
                  </a:solidFill>
                  <a:latin typeface="Times New Roman" panose="02020603050405020304" pitchFamily="18" charset="0"/>
                  <a:ea typeface="DengXian" panose="020B0503020204020204" pitchFamily="2" charset="-122"/>
                  <a:cs typeface="Times New Roman" panose="02020603050405020304" pitchFamily="18" charset="0"/>
                </a:rPr>
                <a:t>d’ étapes</a:t>
              </a:r>
              <a:endParaRPr lang="en-US" sz="1400" b="1" dirty="0">
                <a:solidFill>
                  <a:srgbClr val="FF0000"/>
                </a:solidFill>
                <a:effectLst/>
                <a:latin typeface="Times New Roman" panose="02020603050405020304" pitchFamily="18" charset="0"/>
                <a:ea typeface="DengXian" panose="020B0503020204020204" pitchFamily="2" charset="-122"/>
                <a:cs typeface="Times New Roman" panose="02020603050405020304" pitchFamily="18" charset="0"/>
              </a:endParaRPr>
            </a:p>
          </p:txBody>
        </p:sp>
      </p:grpSp>
      <p:graphicFrame>
        <p:nvGraphicFramePr>
          <p:cNvPr id="22" name="Diagramme 1901">
            <a:extLst>
              <a:ext uri="{FF2B5EF4-FFF2-40B4-BE49-F238E27FC236}">
                <a16:creationId xmlns:a16="http://schemas.microsoft.com/office/drawing/2014/main" id="{090A8128-C505-47BE-8399-E9889DA63478}"/>
              </a:ext>
            </a:extLst>
          </p:cNvPr>
          <p:cNvGraphicFramePr>
            <a:graphicFrameLocks/>
          </p:cNvGraphicFramePr>
          <p:nvPr>
            <p:extLst>
              <p:ext uri="{D42A27DB-BD31-4B8C-83A1-F6EECF244321}">
                <p14:modId xmlns:p14="http://schemas.microsoft.com/office/powerpoint/2010/main" val="1499088779"/>
              </p:ext>
            </p:extLst>
          </p:nvPr>
        </p:nvGraphicFramePr>
        <p:xfrm>
          <a:off x="74588" y="5259961"/>
          <a:ext cx="11776898" cy="1176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Zone de texte 1900">
            <a:extLst>
              <a:ext uri="{FF2B5EF4-FFF2-40B4-BE49-F238E27FC236}">
                <a16:creationId xmlns:a16="http://schemas.microsoft.com/office/drawing/2014/main" id="{776827A4-9D9F-4B04-BE3E-BD1B1E02F1BB}"/>
              </a:ext>
            </a:extLst>
          </p:cNvPr>
          <p:cNvSpPr txBox="1"/>
          <p:nvPr/>
        </p:nvSpPr>
        <p:spPr>
          <a:xfrm>
            <a:off x="742950" y="10359141"/>
            <a:ext cx="6527165" cy="21812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07000"/>
              </a:lnSpc>
              <a:spcBef>
                <a:spcPts val="0"/>
              </a:spcBef>
              <a:spcAft>
                <a:spcPts val="0"/>
              </a:spcAft>
            </a:pPr>
            <a:endParaRPr lang="fr-FR" sz="1200">
              <a:effectLst/>
              <a:highlight>
                <a:srgbClr val="FFFF00"/>
              </a:highlight>
              <a:latin typeface="Lato" panose="020F0502020204030203" pitchFamily="34" charset="0"/>
              <a:ea typeface="MS Mincho" panose="02020609040205080304" pitchFamily="49" charset="-128"/>
              <a:cs typeface="Times New Roman" panose="02020603050405020304" pitchFamily="18" charset="0"/>
            </a:endParaRPr>
          </a:p>
        </p:txBody>
      </p:sp>
      <p:sp>
        <p:nvSpPr>
          <p:cNvPr id="4" name="Rectangle 3">
            <a:extLst>
              <a:ext uri="{FF2B5EF4-FFF2-40B4-BE49-F238E27FC236}">
                <a16:creationId xmlns:a16="http://schemas.microsoft.com/office/drawing/2014/main" id="{BFC67AA6-C9ED-479B-8A70-34C8D332D062}"/>
              </a:ext>
            </a:extLst>
          </p:cNvPr>
          <p:cNvSpPr>
            <a:spLocks noChangeArrowheads="1"/>
          </p:cNvSpPr>
          <p:nvPr/>
        </p:nvSpPr>
        <p:spPr bwMode="auto">
          <a:xfrm>
            <a:off x="-265926" y="4532168"/>
            <a:ext cx="124579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539750" defTabSz="914400" rtl="0" eaLnBrk="0" fontAlgn="base" latinLnBrk="0" hangingPunct="0">
              <a:lnSpc>
                <a:spcPct val="100000"/>
              </a:lnSpc>
              <a:spcBef>
                <a:spcPct val="0"/>
              </a:spcBef>
              <a:spcAft>
                <a:spcPct val="0"/>
              </a:spcAft>
              <a:buClrTx/>
              <a:buSzTx/>
              <a:buFontTx/>
              <a:buNone/>
              <a:tabLst/>
            </a:pPr>
            <a:r>
              <a:rPr kumimoji="0" lang="fr-F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Pour atteindre cet objectif, le cheminement suivant est l’une des voies les plus réalistes préconisée par le Groupe d’Experts pour l’ évaluation et la valorisation du capital naturel.</a:t>
            </a:r>
            <a:endParaRPr kumimoji="0" lang="en-US" altLang="en-US" sz="800" b="0" i="0" u="none" strike="noStrike" cap="none" normalizeH="0" baseline="0" dirty="0">
              <a:ln>
                <a:noFill/>
              </a:ln>
              <a:solidFill>
                <a:schemeClr val="tx1"/>
              </a:solidFill>
              <a:effectLst/>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5" name="Rectangle 4">
            <a:extLst>
              <a:ext uri="{FF2B5EF4-FFF2-40B4-BE49-F238E27FC236}">
                <a16:creationId xmlns:a16="http://schemas.microsoft.com/office/drawing/2014/main" id="{74AA1C15-B927-4356-8067-C4C96477961C}"/>
              </a:ext>
            </a:extLst>
          </p:cNvPr>
          <p:cNvSpPr>
            <a:spLocks noChangeArrowheads="1"/>
          </p:cNvSpPr>
          <p:nvPr/>
        </p:nvSpPr>
        <p:spPr bwMode="auto">
          <a:xfrm>
            <a:off x="0" y="44631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Rectangle 6">
            <a:extLst>
              <a:ext uri="{FF2B5EF4-FFF2-40B4-BE49-F238E27FC236}">
                <a16:creationId xmlns:a16="http://schemas.microsoft.com/office/drawing/2014/main" id="{7DC99346-16E4-4D17-8183-826F1FE67BBD}"/>
              </a:ext>
            </a:extLst>
          </p:cNvPr>
          <p:cNvSpPr>
            <a:spLocks noChangeArrowheads="1"/>
          </p:cNvSpPr>
          <p:nvPr/>
        </p:nvSpPr>
        <p:spPr bwMode="auto">
          <a:xfrm>
            <a:off x="-4110121" y="77030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97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9750" algn="l" defTabSz="914400" rtl="0" eaLnBrk="0" fontAlgn="base" latinLnBrk="0" hangingPunct="0">
              <a:lnSpc>
                <a:spcPct val="100000"/>
              </a:lnSpc>
              <a:spcBef>
                <a:spcPct val="0"/>
              </a:spcBef>
              <a:spcAft>
                <a:spcPct val="0"/>
              </a:spcAft>
              <a:buClrTx/>
              <a:buSzTx/>
              <a:buFontTx/>
              <a:buNone/>
              <a:tabLst/>
            </a:pPr>
            <a:r>
              <a:rPr kumimoji="0" lang="fr-FR" altLang="en-US" sz="900" b="0" i="1" u="none" strike="noStrike" cap="none" normalizeH="0" baseline="0" dirty="0" bmk="_Toc86925295">
                <a:ln>
                  <a:noFill/>
                </a:ln>
                <a:solidFill>
                  <a:srgbClr val="44546A"/>
                </a:solidFill>
                <a:effectLst/>
                <a:latin typeface="Lato" panose="020F0502020204030203" pitchFamily="34" charset="0"/>
                <a:ea typeface="Calibri" panose="020F0502020204030204" pitchFamily="34" charset="0"/>
                <a:cs typeface="Times New Roman" panose="02020603050405020304" pitchFamily="18" charset="0"/>
              </a:rPr>
              <a:t>Graphique 2:</a:t>
            </a:r>
            <a:r>
              <a:rPr kumimoji="0" lang="fr-FR" altLang="en-US" sz="900" b="0" i="1" u="none" strike="noStrike" cap="none" normalizeH="0" baseline="0" dirty="0" bmk="_Toc86925295">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en-US" sz="900" b="0" i="1" u="none" strike="noStrike" cap="none" normalizeH="0" baseline="0" dirty="0" bmk="_Toc86925295">
                <a:ln>
                  <a:noFill/>
                </a:ln>
                <a:solidFill>
                  <a:srgbClr val="44546A"/>
                </a:solidFill>
                <a:effectLst/>
                <a:latin typeface="Lato" panose="020F0502020204030203" pitchFamily="34" charset="0"/>
                <a:ea typeface="Calibri" panose="020F0502020204030204" pitchFamily="34" charset="0"/>
                <a:cs typeface="Times New Roman" panose="02020603050405020304" pitchFamily="18" charset="0"/>
              </a:rPr>
              <a:t>Feuille de route pour le d</a:t>
            </a:r>
            <a:r>
              <a:rPr kumimoji="0" lang="fr-FR" altLang="en-US" sz="900" b="0" i="1" u="none" strike="noStrike" cap="none" normalizeH="0" baseline="0" dirty="0" bmk="_Toc86925295">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en-US" sz="900" b="0" i="1" u="none" strike="noStrike" cap="none" normalizeH="0" baseline="0" dirty="0" bmk="_Toc86925295">
                <a:ln>
                  <a:noFill/>
                </a:ln>
                <a:solidFill>
                  <a:srgbClr val="44546A"/>
                </a:solidFill>
                <a:effectLst/>
                <a:latin typeface="Lato" panose="020F0502020204030203" pitchFamily="34" charset="0"/>
                <a:ea typeface="Calibri" panose="020F0502020204030204" pitchFamily="34" charset="0"/>
                <a:cs typeface="Times New Roman" panose="02020603050405020304" pitchFamily="18" charset="0"/>
              </a:rPr>
              <a:t>veloppement du mix</a:t>
            </a:r>
            <a:endParaRPr kumimoji="0" lang="en-US" altLang="en-US" sz="800" b="0" i="0" u="none" strike="noStrike" cap="none" normalizeH="0" baseline="0" dirty="0">
              <a:ln>
                <a:noFill/>
              </a:ln>
              <a:solidFill>
                <a:schemeClr val="tx1"/>
              </a:solidFill>
              <a:effectLst/>
            </a:endParaRPr>
          </a:p>
          <a:p>
            <a:pPr marL="0" marR="0" lvl="0" indent="539750" algn="justLow" defTabSz="914400" rtl="0" eaLnBrk="0" fontAlgn="base" latinLnBrk="0" hangingPunct="0">
              <a:lnSpc>
                <a:spcPct val="100000"/>
              </a:lnSpc>
              <a:spcBef>
                <a:spcPct val="0"/>
              </a:spcBef>
              <a:spcAft>
                <a:spcPct val="0"/>
              </a:spcAft>
              <a:buClrTx/>
              <a:buSzTx/>
              <a:buFontTx/>
              <a:buNone/>
              <a:tabLst/>
            </a:pPr>
            <a:r>
              <a:rPr kumimoji="0" lang="fr-F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La feuille de route plus haut présentée peut s'accompagner de mesures législatives concrètes pouvant accélérer la libéralisation effective et surtout l’assainissement du secteur Énergies pour en faire un secteur PROPRE.</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687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250" fill="hold"/>
                                        <p:tgtEl>
                                          <p:spTgt spid="21"/>
                                        </p:tgtEl>
                                        <p:attrNameLst>
                                          <p:attrName>ppt_x</p:attrName>
                                        </p:attrNameLst>
                                      </p:cBhvr>
                                      <p:tavLst>
                                        <p:tav tm="0">
                                          <p:val>
                                            <p:strVal val="1+#ppt_w/2"/>
                                          </p:val>
                                        </p:tav>
                                        <p:tav tm="100000">
                                          <p:val>
                                            <p:strVal val="#ppt_x"/>
                                          </p:val>
                                        </p:tav>
                                      </p:tavLst>
                                    </p:anim>
                                    <p:anim calcmode="lin" valueType="num">
                                      <p:cBhvr additive="base">
                                        <p:cTn id="8" dur="12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250" fill="hold"/>
                                        <p:tgtEl>
                                          <p:spTgt spid="10"/>
                                        </p:tgtEl>
                                        <p:attrNameLst>
                                          <p:attrName>ppt_x</p:attrName>
                                        </p:attrNameLst>
                                      </p:cBhvr>
                                      <p:tavLst>
                                        <p:tav tm="0">
                                          <p:val>
                                            <p:strVal val="1+#ppt_w/2"/>
                                          </p:val>
                                        </p:tav>
                                        <p:tav tm="100000">
                                          <p:val>
                                            <p:strVal val="#ppt_x"/>
                                          </p:val>
                                        </p:tav>
                                      </p:tavLst>
                                    </p:anim>
                                    <p:anim calcmode="lin" valueType="num">
                                      <p:cBhvr additive="base">
                                        <p:cTn id="14" dur="125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250" fill="hold"/>
                                        <p:tgtEl>
                                          <p:spTgt spid="17"/>
                                        </p:tgtEl>
                                        <p:attrNameLst>
                                          <p:attrName>ppt_x</p:attrName>
                                        </p:attrNameLst>
                                      </p:cBhvr>
                                      <p:tavLst>
                                        <p:tav tm="0">
                                          <p:val>
                                            <p:strVal val="1+#ppt_w/2"/>
                                          </p:val>
                                        </p:tav>
                                        <p:tav tm="100000">
                                          <p:val>
                                            <p:strVal val="#ppt_x"/>
                                          </p:val>
                                        </p:tav>
                                      </p:tavLst>
                                    </p:anim>
                                    <p:anim calcmode="lin" valueType="num">
                                      <p:cBhvr additive="base">
                                        <p:cTn id="18" dur="1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B20BBB-DFC7-4803-928D-7F0892F38022}"/>
              </a:ext>
            </a:extLst>
          </p:cNvPr>
          <p:cNvSpPr>
            <a:spLocks noGrp="1"/>
          </p:cNvSpPr>
          <p:nvPr>
            <p:ph type="title"/>
          </p:nvPr>
        </p:nvSpPr>
        <p:spPr/>
        <p:txBody>
          <a:bodyPr/>
          <a:lstStyle/>
          <a:p>
            <a:r>
              <a:rPr lang="fr-FR" dirty="0"/>
              <a:t>Comment mobiliser les fonds pour le consortium ? </a:t>
            </a:r>
          </a:p>
        </p:txBody>
      </p:sp>
      <p:sp>
        <p:nvSpPr>
          <p:cNvPr id="5" name="Content Placeholder 4">
            <a:extLst>
              <a:ext uri="{FF2B5EF4-FFF2-40B4-BE49-F238E27FC236}">
                <a16:creationId xmlns:a16="http://schemas.microsoft.com/office/drawing/2014/main" id="{D8082C7B-BBA8-4025-B4E8-B4052B55E938}"/>
              </a:ext>
            </a:extLst>
          </p:cNvPr>
          <p:cNvSpPr>
            <a:spLocks noGrp="1"/>
          </p:cNvSpPr>
          <p:nvPr>
            <p:ph sz="half" idx="2"/>
          </p:nvPr>
        </p:nvSpPr>
        <p:spPr>
          <a:xfrm>
            <a:off x="2537241" y="2262045"/>
            <a:ext cx="7420575" cy="4082986"/>
          </a:xfrm>
        </p:spPr>
        <p:txBody>
          <a:bodyPr>
            <a:normAutofit fontScale="92500" lnSpcReduction="10000"/>
          </a:bodyPr>
          <a:lstStyle/>
          <a:p>
            <a:pPr marL="0" indent="0">
              <a:buNone/>
            </a:pPr>
            <a:endParaRPr lang="fr-FR" sz="1800" spc="-3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sz="1800" spc="-3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sz="1800" spc="-30" dirty="0">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fr-FR" sz="1800" b="1" spc="-30" dirty="0">
                <a:latin typeface="Calibri" panose="020F0502020204030204" pitchFamily="34" charset="0"/>
                <a:ea typeface="Calibri" panose="020F0502020204030204" pitchFamily="34" charset="0"/>
                <a:cs typeface="Calibri" panose="020F0502020204030204" pitchFamily="34" charset="0"/>
              </a:rPr>
              <a:t>Les euros obligations</a:t>
            </a:r>
            <a:r>
              <a:rPr lang="fr-FR" sz="1800" spc="-30" dirty="0">
                <a:effectLst/>
                <a:latin typeface="Calibri" panose="020F0502020204030204" pitchFamily="34" charset="0"/>
                <a:ea typeface="Calibri" panose="020F0502020204030204" pitchFamily="34" charset="0"/>
                <a:cs typeface="Calibri" panose="020F0502020204030204" pitchFamily="34" charset="0"/>
              </a:rPr>
              <a:t> ; </a:t>
            </a:r>
          </a:p>
          <a:p>
            <a:pPr>
              <a:buFont typeface="Wingdings" panose="05000000000000000000" pitchFamily="2" charset="2"/>
              <a:buChar char="q"/>
            </a:pPr>
            <a:endParaRPr lang="fr-FR" sz="1800" spc="-30" dirty="0">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fr-FR" sz="1800" b="1" spc="-30" dirty="0">
                <a:latin typeface="Calibri" panose="020F0502020204030204" pitchFamily="34" charset="0"/>
                <a:ea typeface="Calibri" panose="020F0502020204030204" pitchFamily="34" charset="0"/>
                <a:cs typeface="Calibri" panose="020F0502020204030204" pitchFamily="34" charset="0"/>
              </a:rPr>
              <a:t>F</a:t>
            </a:r>
            <a:r>
              <a:rPr lang="fr-FR" sz="1800" b="1" spc="-30" dirty="0">
                <a:effectLst/>
                <a:latin typeface="Calibri" panose="020F0502020204030204" pitchFamily="34" charset="0"/>
                <a:ea typeface="Calibri" panose="020F0502020204030204" pitchFamily="34" charset="0"/>
                <a:cs typeface="Calibri" panose="020F0502020204030204" pitchFamily="34" charset="0"/>
              </a:rPr>
              <a:t>inancement participatif </a:t>
            </a:r>
            <a:r>
              <a:rPr lang="fr-FR" sz="1800" spc="-30" dirty="0">
                <a:effectLst/>
                <a:latin typeface="Calibri" panose="020F0502020204030204" pitchFamily="34" charset="0"/>
                <a:ea typeface="Calibri" panose="020F0502020204030204" pitchFamily="34" charset="0"/>
                <a:cs typeface="Calibri" panose="020F0502020204030204" pitchFamily="34" charset="0"/>
              </a:rPr>
              <a:t>; </a:t>
            </a:r>
          </a:p>
          <a:p>
            <a:pPr>
              <a:buFont typeface="Wingdings" panose="05000000000000000000" pitchFamily="2" charset="2"/>
              <a:buChar char="q"/>
            </a:pPr>
            <a:endParaRPr lang="fr-FR" sz="1800" spc="-30" dirty="0">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fr-FR" sz="1800" b="1" spc="-30" dirty="0">
                <a:latin typeface="Calibri" panose="020F0502020204030204" pitchFamily="34" charset="0"/>
                <a:ea typeface="Calibri" panose="020F0502020204030204" pitchFamily="34" charset="0"/>
                <a:cs typeface="Calibri" panose="020F0502020204030204" pitchFamily="34" charset="0"/>
              </a:rPr>
              <a:t>F</a:t>
            </a:r>
            <a:r>
              <a:rPr lang="fr-FR" sz="1800" b="1" spc="-30" dirty="0">
                <a:effectLst/>
                <a:latin typeface="Calibri" panose="020F0502020204030204" pitchFamily="34" charset="0"/>
                <a:ea typeface="Calibri" panose="020F0502020204030204" pitchFamily="34" charset="0"/>
                <a:cs typeface="Calibri" panose="020F0502020204030204" pitchFamily="34" charset="0"/>
              </a:rPr>
              <a:t>inance islamique </a:t>
            </a:r>
            <a:r>
              <a:rPr lang="fr-FR" sz="1800" spc="-30" dirty="0">
                <a:effectLst/>
                <a:latin typeface="Calibri" panose="020F0502020204030204" pitchFamily="34" charset="0"/>
                <a:ea typeface="Calibri" panose="020F0502020204030204" pitchFamily="34" charset="0"/>
                <a:cs typeface="Calibri" panose="020F0502020204030204" pitchFamily="34" charset="0"/>
              </a:rPr>
              <a:t>; </a:t>
            </a:r>
          </a:p>
          <a:p>
            <a:pPr>
              <a:buFont typeface="Wingdings" panose="05000000000000000000" pitchFamily="2" charset="2"/>
              <a:buChar char="q"/>
            </a:pPr>
            <a:endParaRPr lang="fr-FR" sz="1800" spc="-30" dirty="0">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fr-FR" sz="1800" b="1" spc="-30" dirty="0">
                <a:latin typeface="Calibri" panose="020F0502020204030204" pitchFamily="34" charset="0"/>
                <a:ea typeface="Calibri" panose="020F0502020204030204" pitchFamily="34" charset="0"/>
                <a:cs typeface="Calibri" panose="020F0502020204030204" pitchFamily="34" charset="0"/>
              </a:rPr>
              <a:t>I</a:t>
            </a:r>
            <a:r>
              <a:rPr lang="fr-FR" sz="1800" b="1" spc="-30" dirty="0">
                <a:effectLst/>
                <a:latin typeface="Calibri" panose="020F0502020204030204" pitchFamily="34" charset="0"/>
                <a:ea typeface="Calibri" panose="020F0502020204030204" pitchFamily="34" charset="0"/>
                <a:cs typeface="Calibri" panose="020F0502020204030204" pitchFamily="34" charset="0"/>
              </a:rPr>
              <a:t>nstruments d'atténuation des risques et incitations au financement privé</a:t>
            </a:r>
            <a:r>
              <a:rPr lang="fr-FR" sz="1800" spc="-30" dirty="0">
                <a:effectLst/>
                <a:latin typeface="Calibri" panose="020F0502020204030204" pitchFamily="34" charset="0"/>
                <a:ea typeface="Calibri" panose="020F0502020204030204" pitchFamily="34" charset="0"/>
                <a:cs typeface="Calibri" panose="020F0502020204030204" pitchFamily="34" charset="0"/>
              </a:rPr>
              <a:t> ; </a:t>
            </a:r>
          </a:p>
          <a:p>
            <a:pPr>
              <a:buFont typeface="Wingdings" panose="05000000000000000000" pitchFamily="2" charset="2"/>
              <a:buChar char="q"/>
            </a:pPr>
            <a:endParaRPr lang="fr-FR" sz="1800" spc="-30" dirty="0">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fr-FR" sz="1800" b="1" spc="-30" dirty="0">
                <a:effectLst/>
                <a:latin typeface="Calibri" panose="020F0502020204030204" pitchFamily="34" charset="0"/>
                <a:ea typeface="Calibri" panose="020F0502020204030204" pitchFamily="34" charset="0"/>
                <a:cs typeface="Calibri" panose="020F0502020204030204" pitchFamily="34" charset="0"/>
              </a:rPr>
              <a:t>Mise en place d’un marché carbone</a:t>
            </a:r>
            <a:r>
              <a:rPr lang="fr-FR" sz="1800" spc="-3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3" name="Rectangle 2"/>
          <p:cNvSpPr/>
          <p:nvPr/>
        </p:nvSpPr>
        <p:spPr>
          <a:xfrm>
            <a:off x="5167178" y="970883"/>
            <a:ext cx="6958147" cy="923330"/>
          </a:xfrm>
          <a:prstGeom prst="rect">
            <a:avLst/>
          </a:prstGeom>
          <a:ln>
            <a:solidFill>
              <a:schemeClr val="tx1"/>
            </a:solidFill>
          </a:ln>
        </p:spPr>
        <p:txBody>
          <a:bodyPr wrap="square">
            <a:spAutoFit/>
          </a:bodyPr>
          <a:lstStyle/>
          <a:p>
            <a:r>
              <a:rPr lang="fr-FR" b="1" spc="-30" dirty="0">
                <a:latin typeface="Calibri" panose="020F0502020204030204" pitchFamily="34" charset="0"/>
                <a:ea typeface="Calibri" panose="020F0502020204030204" pitchFamily="34" charset="0"/>
                <a:cs typeface="Calibri" panose="020F0502020204030204" pitchFamily="34" charset="0"/>
              </a:rPr>
              <a:t>Voies innovantes pour lever les capitaux </a:t>
            </a:r>
            <a:r>
              <a:rPr lang="fr-FR" spc="-30" dirty="0">
                <a:latin typeface="Calibri" panose="020F0502020204030204" pitchFamily="34" charset="0"/>
                <a:ea typeface="Calibri" panose="020F0502020204030204" pitchFamily="34" charset="0"/>
                <a:cs typeface="Calibri" panose="020F0502020204030204" pitchFamily="34" charset="0"/>
              </a:rPr>
              <a:t>permettant de financer leur développement. </a:t>
            </a:r>
          </a:p>
          <a:p>
            <a:r>
              <a:rPr lang="fr-FR" spc="-30" dirty="0">
                <a:latin typeface="Calibri" panose="020F0502020204030204" pitchFamily="34" charset="0"/>
                <a:ea typeface="Calibri" panose="020F0502020204030204" pitchFamily="34" charset="0"/>
                <a:cs typeface="Calibri" panose="020F0502020204030204" pitchFamily="34" charset="0"/>
              </a:rPr>
              <a:t>Le financement des ODD et de l'Agenda 2063 est en effet un défi de taille. </a:t>
            </a:r>
          </a:p>
        </p:txBody>
      </p:sp>
      <p:sp>
        <p:nvSpPr>
          <p:cNvPr id="4" name="Rectangle 3"/>
          <p:cNvSpPr/>
          <p:nvPr/>
        </p:nvSpPr>
        <p:spPr>
          <a:xfrm>
            <a:off x="214447" y="1087233"/>
            <a:ext cx="3810000" cy="646331"/>
          </a:xfrm>
          <a:prstGeom prst="rect">
            <a:avLst/>
          </a:prstGeom>
          <a:ln>
            <a:solidFill>
              <a:schemeClr val="tx1"/>
            </a:solidFill>
          </a:ln>
        </p:spPr>
        <p:txBody>
          <a:bodyPr wrap="square">
            <a:spAutoFit/>
          </a:bodyPr>
          <a:lstStyle/>
          <a:p>
            <a:r>
              <a:rPr lang="fr-FR" b="1" spc="-30" dirty="0">
                <a:latin typeface="Calibri" panose="020F0502020204030204" pitchFamily="34" charset="0"/>
                <a:ea typeface="Calibri" panose="020F0502020204030204" pitchFamily="34" charset="0"/>
                <a:cs typeface="Calibri" panose="020F0502020204030204" pitchFamily="34" charset="0"/>
              </a:rPr>
              <a:t>Contraintes de financement </a:t>
            </a:r>
            <a:r>
              <a:rPr lang="fr-FR" spc="-30" dirty="0">
                <a:latin typeface="Calibri" panose="020F0502020204030204" pitchFamily="34" charset="0"/>
                <a:ea typeface="Calibri" panose="020F0502020204030204" pitchFamily="34" charset="0"/>
                <a:cs typeface="Calibri" panose="020F0502020204030204" pitchFamily="34" charset="0"/>
              </a:rPr>
              <a:t>en dépit de l’énorme potentiel en capital naturel,</a:t>
            </a:r>
          </a:p>
        </p:txBody>
      </p:sp>
      <p:sp>
        <p:nvSpPr>
          <p:cNvPr id="6" name="Rectangle 5"/>
          <p:cNvSpPr/>
          <p:nvPr/>
        </p:nvSpPr>
        <p:spPr>
          <a:xfrm>
            <a:off x="214447" y="2336910"/>
            <a:ext cx="11763104" cy="646331"/>
          </a:xfrm>
          <a:prstGeom prst="rect">
            <a:avLst/>
          </a:prstGeom>
        </p:spPr>
        <p:txBody>
          <a:bodyPr wrap="square">
            <a:spAutoFit/>
          </a:bodyPr>
          <a:lstStyle/>
          <a:p>
            <a:r>
              <a:rPr lang="fr-FR" spc="-30" dirty="0">
                <a:latin typeface="Calibri" panose="020F0502020204030204" pitchFamily="34" charset="0"/>
                <a:ea typeface="Calibri" panose="020F0502020204030204" pitchFamily="34" charset="0"/>
                <a:cs typeface="Calibri" panose="020F0502020204030204" pitchFamily="34" charset="0"/>
              </a:rPr>
              <a:t>Concernant les </a:t>
            </a:r>
            <a:r>
              <a:rPr lang="fr-FR" b="1" spc="-30" dirty="0">
                <a:solidFill>
                  <a:srgbClr val="FF0000"/>
                </a:solidFill>
                <a:latin typeface="Calibri" panose="020F0502020204030204" pitchFamily="34" charset="0"/>
                <a:ea typeface="Calibri" panose="020F0502020204030204" pitchFamily="34" charset="0"/>
                <a:cs typeface="Calibri" panose="020F0502020204030204" pitchFamily="34" charset="0"/>
              </a:rPr>
              <a:t>moyens innovants de financement de l'industrialisation </a:t>
            </a:r>
            <a:r>
              <a:rPr lang="fr-FR" spc="-30" dirty="0">
                <a:latin typeface="Calibri" panose="020F0502020204030204" pitchFamily="34" charset="0"/>
                <a:ea typeface="Calibri" panose="020F0502020204030204" pitchFamily="34" charset="0"/>
                <a:cs typeface="Calibri" panose="020F0502020204030204" pitchFamily="34" charset="0"/>
              </a:rPr>
              <a:t>tant à l'intérieur qu'à l'extérieur des limites de la sous-région, la CEA a répertorié certains d'entre eux comme suit :</a:t>
            </a:r>
          </a:p>
        </p:txBody>
      </p:sp>
      <p:sp>
        <p:nvSpPr>
          <p:cNvPr id="7" name="Flèche droite 6"/>
          <p:cNvSpPr/>
          <p:nvPr/>
        </p:nvSpPr>
        <p:spPr>
          <a:xfrm>
            <a:off x="4191000" y="1321181"/>
            <a:ext cx="809625" cy="164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55213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p:txBody>
          <a:bodyPr/>
          <a:lstStyle/>
          <a:p>
            <a:r>
              <a:rPr lang="fr-FR" sz="2400" dirty="0"/>
              <a:t>Pourquoi formons-nous un consortium pour évaluer et valoriser le capital naturel ?</a:t>
            </a:r>
          </a:p>
        </p:txBody>
      </p:sp>
      <p:sp>
        <p:nvSpPr>
          <p:cNvPr id="3" name="Rectangle 2">
            <a:extLst>
              <a:ext uri="{FF2B5EF4-FFF2-40B4-BE49-F238E27FC236}">
                <a16:creationId xmlns:a16="http://schemas.microsoft.com/office/drawing/2014/main" id="{2CA370C5-9008-4414-B5EE-3EB0B2FC4FF1}"/>
              </a:ext>
            </a:extLst>
          </p:cNvPr>
          <p:cNvSpPr/>
          <p:nvPr/>
        </p:nvSpPr>
        <p:spPr>
          <a:xfrm>
            <a:off x="0" y="719401"/>
            <a:ext cx="12192000" cy="5544979"/>
          </a:xfrm>
          <a:prstGeom prst="rect">
            <a:avLst/>
          </a:prstGeom>
        </p:spPr>
        <p:txBody>
          <a:bodyPr wrap="square">
            <a:spAutoFit/>
          </a:bodyPr>
          <a:lstStyle/>
          <a:p>
            <a:pPr>
              <a:lnSpc>
                <a:spcPct val="107000"/>
              </a:lnSpc>
              <a:spcAft>
                <a:spcPts val="800"/>
              </a:spcAft>
            </a:pPr>
            <a:r>
              <a:rPr lang="fr-FR" sz="2400" dirty="0">
                <a:latin typeface="Calibri" panose="020F0502020204030204" pitchFamily="34" charset="0"/>
                <a:ea typeface="Calibri" panose="020F0502020204030204" pitchFamily="34" charset="0"/>
                <a:cs typeface="Arial" panose="020B0604020202020204" pitchFamily="34" charset="0"/>
              </a:rPr>
              <a:t>La mise en place de ce consortium va donc permettre à la sous-région de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800"/>
              </a:spcAft>
              <a:buFont typeface="Wingdings" panose="05000000000000000000" pitchFamily="2" charset="2"/>
              <a:buChar char="q"/>
            </a:pPr>
            <a:r>
              <a:rPr lang="fr-FR" sz="2400" b="1" dirty="0">
                <a:latin typeface="Calibri" panose="020F0502020204030204" pitchFamily="34" charset="0"/>
                <a:ea typeface="DengXian" panose="02010600030101010101" pitchFamily="2" charset="-122"/>
                <a:cs typeface="Calibri" panose="020F0502020204030204" pitchFamily="34" charset="0"/>
              </a:rPr>
              <a:t>Accélérer les travaux d’évaluation et de valorisation du capital naturel </a:t>
            </a:r>
            <a:r>
              <a:rPr lang="fr-FR" sz="2400" dirty="0">
                <a:latin typeface="Calibri" panose="020F0502020204030204" pitchFamily="34" charset="0"/>
                <a:ea typeface="DengXian" panose="02010600030101010101" pitchFamily="2" charset="-122"/>
                <a:cs typeface="Calibri" panose="020F0502020204030204" pitchFamily="34" charset="0"/>
              </a:rPr>
              <a:t>en appui à la mise en œuvre effective des plans d’industrialisation et de diversification économique adoptée (</a:t>
            </a:r>
            <a:r>
              <a:rPr lang="fr-FR" sz="2400" dirty="0" err="1">
                <a:latin typeface="Calibri" panose="020F0502020204030204" pitchFamily="34" charset="0"/>
                <a:ea typeface="DengXian" panose="02010600030101010101" pitchFamily="2" charset="-122"/>
                <a:cs typeface="Calibri" panose="020F0502020204030204" pitchFamily="34" charset="0"/>
              </a:rPr>
              <a:t>PDI</a:t>
            </a:r>
            <a:r>
              <a:rPr lang="fr-FR" sz="2400" dirty="0">
                <a:latin typeface="Calibri" panose="020F0502020204030204" pitchFamily="34" charset="0"/>
                <a:ea typeface="DengXian" panose="02010600030101010101" pitchFamily="2" charset="-122"/>
                <a:cs typeface="Calibri" panose="020F0502020204030204" pitchFamily="34" charset="0"/>
              </a:rPr>
              <a:t>, PDIDE pays et PDIDE-Afrique Centrale)</a:t>
            </a:r>
          </a:p>
          <a:p>
            <a:pPr marL="342900" marR="0" lvl="0" indent="-342900" algn="just">
              <a:lnSpc>
                <a:spcPct val="115000"/>
              </a:lnSpc>
              <a:spcBef>
                <a:spcPts val="0"/>
              </a:spcBef>
              <a:spcAft>
                <a:spcPts val="800"/>
              </a:spcAft>
              <a:buFont typeface="Wingdings" panose="05000000000000000000" pitchFamily="2" charset="2"/>
              <a:buChar char="q"/>
            </a:pPr>
            <a:r>
              <a:rPr lang="fr-FR" sz="2400" b="1" dirty="0">
                <a:latin typeface="Calibri" panose="020F0502020204030204" pitchFamily="34" charset="0"/>
                <a:ea typeface="DengXian" panose="02010600030101010101" pitchFamily="2" charset="-122"/>
                <a:cs typeface="Calibri" panose="020F0502020204030204" pitchFamily="34" charset="0"/>
              </a:rPr>
              <a:t>Parler d'une seule voie dans les négociations internationales sur le climat</a:t>
            </a:r>
            <a:r>
              <a:rPr lang="fr-FR" sz="2400" dirty="0">
                <a:latin typeface="Calibri" panose="020F0502020204030204" pitchFamily="34" charset="0"/>
                <a:ea typeface="DengXian" panose="02010600030101010101" pitchFamily="2" charset="-122"/>
                <a:cs typeface="Calibri" panose="020F0502020204030204" pitchFamily="34" charset="0"/>
              </a:rPr>
              <a:t>.  Cela nécessite une harmonisation préalable des approches ;</a:t>
            </a:r>
            <a:endParaRPr lang="en-US" sz="2000" dirty="0">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15000"/>
              </a:lnSpc>
              <a:spcBef>
                <a:spcPts val="0"/>
              </a:spcBef>
              <a:spcAft>
                <a:spcPts val="800"/>
              </a:spcAft>
              <a:buFont typeface="Wingdings" panose="05000000000000000000" pitchFamily="2" charset="2"/>
              <a:buChar char="q"/>
            </a:pPr>
            <a:r>
              <a:rPr lang="fr-FR" sz="2400" b="1" dirty="0">
                <a:latin typeface="Calibri" panose="020F0502020204030204" pitchFamily="34" charset="0"/>
                <a:ea typeface="DengXian" panose="02010600030101010101" pitchFamily="2" charset="-122"/>
                <a:cs typeface="Calibri" panose="020F0502020204030204" pitchFamily="34" charset="0"/>
              </a:rPr>
              <a:t>Réfléchir, au-delà des marchés du carbone</a:t>
            </a:r>
            <a:r>
              <a:rPr lang="fr-FR" sz="2400" dirty="0">
                <a:latin typeface="Calibri" panose="020F0502020204030204" pitchFamily="34" charset="0"/>
                <a:ea typeface="DengXian" panose="02010600030101010101" pitchFamily="2" charset="-122"/>
                <a:cs typeface="Calibri" panose="020F0502020204030204" pitchFamily="34" charset="0"/>
              </a:rPr>
              <a:t>, sur toutes les façons dont on pourra convertir la richesse potentielle que représente le capital naturel de la sous-région en richesse réelle.</a:t>
            </a:r>
          </a:p>
          <a:p>
            <a:pPr marL="342900" marR="0" lvl="0" indent="-342900" algn="just">
              <a:lnSpc>
                <a:spcPct val="115000"/>
              </a:lnSpc>
              <a:spcBef>
                <a:spcPts val="0"/>
              </a:spcBef>
              <a:spcAft>
                <a:spcPts val="800"/>
              </a:spcAft>
              <a:buFont typeface="Wingdings" panose="05000000000000000000" pitchFamily="2" charset="2"/>
              <a:buChar char="q"/>
            </a:pPr>
            <a:r>
              <a:rPr lang="fr-FR" sz="2400" b="1" dirty="0">
                <a:latin typeface="Calibri" panose="020F0502020204030204" pitchFamily="34" charset="0"/>
                <a:ea typeface="DengXian" panose="02010600030101010101" pitchFamily="2" charset="-122"/>
                <a:cs typeface="Calibri" panose="020F0502020204030204" pitchFamily="34" charset="0"/>
              </a:rPr>
              <a:t>Mener une réflexion sur le prix juste sur les marchés du carbone et l'impact de la méthode de fixation des prix du carbone sur les bénéfices </a:t>
            </a:r>
            <a:r>
              <a:rPr lang="fr-FR" sz="2400" dirty="0">
                <a:latin typeface="Calibri" panose="020F0502020204030204" pitchFamily="34" charset="0"/>
                <a:ea typeface="DengXian" panose="02010600030101010101" pitchFamily="2" charset="-122"/>
                <a:cs typeface="Calibri" panose="020F0502020204030204" pitchFamily="34" charset="0"/>
              </a:rPr>
              <a:t>que la sous-région pourra tirer de son capital naturel. Il faudra donc éviter en particulier que les prix sur les marchés du carbone soient fixés de manière unilatérale par les pays industrialisés.</a:t>
            </a:r>
            <a:endParaRPr lang="en-US" sz="20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394092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B20BBB-DFC7-4803-928D-7F0892F38022}"/>
              </a:ext>
            </a:extLst>
          </p:cNvPr>
          <p:cNvSpPr>
            <a:spLocks noGrp="1"/>
          </p:cNvSpPr>
          <p:nvPr>
            <p:ph type="title"/>
          </p:nvPr>
        </p:nvSpPr>
        <p:spPr/>
        <p:txBody>
          <a:bodyPr/>
          <a:lstStyle/>
          <a:p>
            <a:r>
              <a:rPr lang="fr-FR" dirty="0"/>
              <a:t>Comment devenir membre du consortium ? </a:t>
            </a:r>
          </a:p>
        </p:txBody>
      </p:sp>
      <p:sp>
        <p:nvSpPr>
          <p:cNvPr id="4" name="Espace réservé du contenu 2">
            <a:extLst>
              <a:ext uri="{FF2B5EF4-FFF2-40B4-BE49-F238E27FC236}">
                <a16:creationId xmlns:a16="http://schemas.microsoft.com/office/drawing/2014/main" id="{1F2AA1B5-DACF-424B-A39F-A414C8C919C8}"/>
              </a:ext>
            </a:extLst>
          </p:cNvPr>
          <p:cNvSpPr>
            <a:spLocks noGrp="1"/>
          </p:cNvSpPr>
          <p:nvPr>
            <p:ph sz="half" idx="2"/>
          </p:nvPr>
        </p:nvSpPr>
        <p:spPr>
          <a:xfrm>
            <a:off x="1" y="898789"/>
            <a:ext cx="12192000" cy="5278173"/>
          </a:xfrm>
        </p:spPr>
        <p:txBody>
          <a:bodyPr>
            <a:normAutofit lnSpcReduction="10000"/>
          </a:bodyPr>
          <a:lstStyle/>
          <a:p>
            <a:r>
              <a:rPr lang="fr-FR" b="1" dirty="0"/>
              <a:t>Tous les Etats membres ayant en commun le basin du Congo comme patrimoine naturel ;</a:t>
            </a:r>
          </a:p>
          <a:p>
            <a:pPr marL="0" indent="0">
              <a:buNone/>
            </a:pPr>
            <a:endParaRPr lang="fr-FR" b="1" dirty="0"/>
          </a:p>
          <a:p>
            <a:r>
              <a:rPr lang="fr-FR" b="1" dirty="0"/>
              <a:t>Pourront également devenir membres, associés, ou partenaires de soutien: </a:t>
            </a:r>
          </a:p>
          <a:p>
            <a:endParaRPr lang="fr-FR" b="1" dirty="0"/>
          </a:p>
          <a:p>
            <a:pPr lvl="1"/>
            <a:r>
              <a:rPr lang="fr-FR" sz="2800" dirty="0"/>
              <a:t>Les institutions ou les entreprises publiques des Etats parties ;</a:t>
            </a:r>
          </a:p>
          <a:p>
            <a:pPr lvl="1"/>
            <a:endParaRPr lang="fr-FR" sz="2800" dirty="0"/>
          </a:p>
          <a:p>
            <a:pPr lvl="1"/>
            <a:r>
              <a:rPr lang="fr-FR" sz="2800" dirty="0"/>
              <a:t>Les ressortissants des Etats parties, les personnes morales enregistrees dans les Etats parties avec 51% du capital détenu par les ressortissants des Etats parties et le diaspora ;</a:t>
            </a:r>
          </a:p>
          <a:p>
            <a:pPr lvl="1"/>
            <a:endParaRPr lang="fr-FR" sz="2800" dirty="0"/>
          </a:p>
          <a:p>
            <a:pPr lvl="1"/>
            <a:r>
              <a:rPr lang="fr-FR" sz="2800" dirty="0"/>
              <a:t>Les institutions financières des communautés économiques régionales.</a:t>
            </a:r>
          </a:p>
        </p:txBody>
      </p:sp>
    </p:spTree>
    <p:extLst>
      <p:ext uri="{BB962C8B-B14F-4D97-AF65-F5344CB8AC3E}">
        <p14:creationId xmlns:p14="http://schemas.microsoft.com/office/powerpoint/2010/main" val="1821751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a:xfrm>
            <a:off x="370113" y="42040"/>
            <a:ext cx="11451773" cy="585746"/>
          </a:xfrm>
        </p:spPr>
        <p:txBody>
          <a:bodyPr/>
          <a:lstStyle/>
          <a:p>
            <a:r>
              <a:rPr lang="fr-FR" sz="2400" dirty="0"/>
              <a:t>Schéma de mise en place d’une plateforme financière durable et inclusive</a:t>
            </a:r>
          </a:p>
        </p:txBody>
      </p:sp>
      <p:pic>
        <p:nvPicPr>
          <p:cNvPr id="4" name="Image 3"/>
          <p:cNvPicPr>
            <a:picLocks noChangeAspect="1"/>
          </p:cNvPicPr>
          <p:nvPr/>
        </p:nvPicPr>
        <p:blipFill>
          <a:blip r:embed="rId2"/>
          <a:stretch>
            <a:fillRect/>
          </a:stretch>
        </p:blipFill>
        <p:spPr>
          <a:xfrm>
            <a:off x="1304255" y="786384"/>
            <a:ext cx="9615592" cy="5568696"/>
          </a:xfrm>
          <a:prstGeom prst="rect">
            <a:avLst/>
          </a:prstGeom>
        </p:spPr>
      </p:pic>
    </p:spTree>
    <p:extLst>
      <p:ext uri="{BB962C8B-B14F-4D97-AF65-F5344CB8AC3E}">
        <p14:creationId xmlns:p14="http://schemas.microsoft.com/office/powerpoint/2010/main" val="622677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a:xfrm>
            <a:off x="0" y="59126"/>
            <a:ext cx="12287250" cy="585746"/>
          </a:xfrm>
        </p:spPr>
        <p:txBody>
          <a:bodyPr/>
          <a:lstStyle/>
          <a:p>
            <a:pPr algn="ctr"/>
            <a:r>
              <a:rPr lang="en-US" sz="2400" dirty="0"/>
              <a:t>Comment y </a:t>
            </a:r>
            <a:r>
              <a:rPr lang="en-US" sz="2400" dirty="0" err="1"/>
              <a:t>aller</a:t>
            </a:r>
            <a:r>
              <a:rPr lang="en-US" sz="2400" dirty="0"/>
              <a:t> ? : Le </a:t>
            </a:r>
            <a:r>
              <a:rPr lang="en-US" sz="2400" dirty="0" err="1"/>
              <a:t>processus</a:t>
            </a:r>
            <a:r>
              <a:rPr lang="en-US" sz="2400" dirty="0"/>
              <a:t> de mise </a:t>
            </a:r>
            <a:r>
              <a:rPr lang="en-US" sz="2400" dirty="0" err="1"/>
              <a:t>en</a:t>
            </a:r>
            <a:r>
              <a:rPr lang="en-US" sz="2400" dirty="0"/>
              <a:t> place des </a:t>
            </a:r>
            <a:r>
              <a:rPr lang="en-US" sz="2400" dirty="0" err="1"/>
              <a:t>SPV</a:t>
            </a:r>
            <a:r>
              <a:rPr lang="en-US" sz="2400" dirty="0"/>
              <a:t>…</a:t>
            </a:r>
            <a:br>
              <a:rPr lang="en-US" sz="2400" dirty="0"/>
            </a:br>
            <a:r>
              <a:rPr lang="en-US" sz="1800" dirty="0"/>
              <a:t>Se fixer des buts, </a:t>
            </a:r>
            <a:r>
              <a:rPr lang="en-US" sz="1800" dirty="0" err="1"/>
              <a:t>objectifs</a:t>
            </a:r>
            <a:r>
              <a:rPr lang="en-US" sz="1800" dirty="0"/>
              <a:t> </a:t>
            </a:r>
            <a:r>
              <a:rPr lang="en-US" sz="1800" dirty="0" err="1"/>
              <a:t>stratégiques</a:t>
            </a:r>
            <a:r>
              <a:rPr lang="en-US" sz="1800" dirty="0"/>
              <a:t>, un plan de transformation </a:t>
            </a:r>
            <a:r>
              <a:rPr lang="en-US" sz="1800" dirty="0" err="1"/>
              <a:t>clair</a:t>
            </a:r>
            <a:r>
              <a:rPr lang="en-US" sz="1800" dirty="0"/>
              <a:t> à executer dans la durée.</a:t>
            </a:r>
            <a:endParaRPr lang="fr-FR" sz="1800" dirty="0"/>
          </a:p>
        </p:txBody>
      </p:sp>
      <p:sp>
        <p:nvSpPr>
          <p:cNvPr id="44" name="TextBox 39">
            <a:extLst>
              <a:ext uri="{FF2B5EF4-FFF2-40B4-BE49-F238E27FC236}">
                <a16:creationId xmlns:a16="http://schemas.microsoft.com/office/drawing/2014/main" id="{EC4C05F2-9FFF-499E-B34E-91F81DF8A06D}"/>
              </a:ext>
            </a:extLst>
          </p:cNvPr>
          <p:cNvSpPr txBox="1"/>
          <p:nvPr/>
        </p:nvSpPr>
        <p:spPr>
          <a:xfrm>
            <a:off x="1" y="2225615"/>
            <a:ext cx="12192000" cy="2031325"/>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l"/>
            <a:endParaRPr lang="en-US" b="1" dirty="0"/>
          </a:p>
          <a:p>
            <a:pPr algn="l"/>
            <a:endParaRPr lang="en-US" b="1" dirty="0"/>
          </a:p>
          <a:p>
            <a:pPr algn="l"/>
            <a:endParaRPr lang="en-US" b="1" dirty="0"/>
          </a:p>
          <a:p>
            <a:pPr algn="l"/>
            <a:r>
              <a:rPr lang="en-US" b="1" dirty="0"/>
              <a:t>INITIATIVES  </a:t>
            </a:r>
          </a:p>
          <a:p>
            <a:pPr algn="l"/>
            <a:r>
              <a:rPr lang="en-US" b="1" dirty="0" err="1"/>
              <a:t>STRATEGIQUES</a:t>
            </a:r>
            <a:endParaRPr lang="en-US" b="1" dirty="0"/>
          </a:p>
          <a:p>
            <a:pPr algn="l"/>
            <a:endParaRPr lang="en-US" b="1" dirty="0"/>
          </a:p>
          <a:p>
            <a:pPr algn="l"/>
            <a:endParaRPr lang="en-US" b="1" dirty="0"/>
          </a:p>
        </p:txBody>
      </p:sp>
      <p:sp>
        <p:nvSpPr>
          <p:cNvPr id="45" name="Isosceles Triangle 27">
            <a:extLst>
              <a:ext uri="{FF2B5EF4-FFF2-40B4-BE49-F238E27FC236}">
                <a16:creationId xmlns:a16="http://schemas.microsoft.com/office/drawing/2014/main" id="{6025804E-4519-4907-A1DA-6C0EDE6EA6C8}"/>
              </a:ext>
            </a:extLst>
          </p:cNvPr>
          <p:cNvSpPr/>
          <p:nvPr/>
        </p:nvSpPr>
        <p:spPr>
          <a:xfrm>
            <a:off x="3590544" y="787900"/>
            <a:ext cx="8231342" cy="875808"/>
          </a:xfrm>
          <a:prstGeom prst="triangle">
            <a:avLst>
              <a:gd name="adj" fmla="val 48746"/>
            </a:avLst>
          </a:prstGeom>
          <a:solidFill>
            <a:schemeClr val="accent2">
              <a:lumMod val="75000"/>
            </a:schemeClr>
          </a:solidFill>
          <a:ln w="12700"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1100" b="1" dirty="0">
                <a:solidFill>
                  <a:srgbClr val="FFFFFF"/>
                </a:solidFill>
                <a:effectLst/>
                <a:latin typeface="Times New Roman" panose="02020603050405020304" pitchFamily="18" charset="0"/>
                <a:ea typeface="DengXian" panose="02010600030101010101" pitchFamily="2" charset="-122"/>
                <a:cs typeface="Arial" panose="020B0604020202020204" pitchFamily="34" charset="0"/>
              </a:rPr>
              <a:t>VISION, </a:t>
            </a:r>
            <a:r>
              <a:rPr lang="fr-FR" sz="1100" b="1" dirty="0" err="1">
                <a:solidFill>
                  <a:srgbClr val="FFFFFF"/>
                </a:solidFill>
                <a:effectLst/>
                <a:latin typeface="Times New Roman" panose="02020603050405020304" pitchFamily="18" charset="0"/>
                <a:ea typeface="DengXian" panose="02010600030101010101" pitchFamily="2" charset="-122"/>
                <a:cs typeface="Arial" panose="020B0604020202020204" pitchFamily="34" charset="0"/>
              </a:rPr>
              <a:t>PARTTAGÉE</a:t>
            </a:r>
            <a:r>
              <a:rPr lang="fr-FR" sz="1100" b="1" dirty="0">
                <a:solidFill>
                  <a:srgbClr val="FFFFFF"/>
                </a:solidFill>
                <a:effectLst/>
                <a:latin typeface="Times New Roman" panose="02020603050405020304" pitchFamily="18" charset="0"/>
                <a:ea typeface="DengXian" panose="02010600030101010101" pitchFamily="2" charset="-122"/>
                <a:cs typeface="Arial" panose="020B0604020202020204" pitchFamily="34" charset="0"/>
              </a:rPr>
              <a:t> DU FUTUR</a:t>
            </a:r>
            <a:endParaRPr lang="en-US" sz="11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46" name="Rectangle 45">
            <a:extLst>
              <a:ext uri="{FF2B5EF4-FFF2-40B4-BE49-F238E27FC236}">
                <a16:creationId xmlns:a16="http://schemas.microsoft.com/office/drawing/2014/main" id="{D82714F6-1F2F-4141-994B-CFA148D6796D}"/>
              </a:ext>
            </a:extLst>
          </p:cNvPr>
          <p:cNvSpPr/>
          <p:nvPr/>
        </p:nvSpPr>
        <p:spPr>
          <a:xfrm>
            <a:off x="3590544" y="1709481"/>
            <a:ext cx="8317047" cy="447635"/>
          </a:xfrm>
          <a:prstGeom prst="rect">
            <a:avLst/>
          </a:prstGeom>
          <a:solidFill>
            <a:schemeClr val="tx1"/>
          </a:solidFill>
          <a:ln w="12700"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1600" b="1" dirty="0">
                <a:solidFill>
                  <a:srgbClr val="FFFFFF"/>
                </a:solidFill>
                <a:effectLst/>
                <a:latin typeface="Times New Roman" panose="02020603050405020304" pitchFamily="18" charset="0"/>
                <a:ea typeface="DengXian" panose="02010600030101010101" pitchFamily="2" charset="-122"/>
                <a:cs typeface="Arial" panose="020B0604020202020204" pitchFamily="34" charset="0"/>
              </a:rPr>
              <a:t>PRIORITÉS, CHOIX ET ORIENTATIONS STRATÉGIQUES</a:t>
            </a:r>
            <a:endParaRPr lang="en-US" sz="12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47" name="TextBox 40">
            <a:extLst>
              <a:ext uri="{FF2B5EF4-FFF2-40B4-BE49-F238E27FC236}">
                <a16:creationId xmlns:a16="http://schemas.microsoft.com/office/drawing/2014/main" id="{5124DEFC-DA34-43E3-8CA3-63A02EFF4212}"/>
              </a:ext>
            </a:extLst>
          </p:cNvPr>
          <p:cNvSpPr txBox="1"/>
          <p:nvPr/>
        </p:nvSpPr>
        <p:spPr>
          <a:xfrm>
            <a:off x="0" y="1127060"/>
            <a:ext cx="12191999" cy="646331"/>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en-US" b="1" dirty="0"/>
              <a:t>PDIDE AFRIQUE CENTRALE</a:t>
            </a:r>
          </a:p>
          <a:p>
            <a:pPr algn="l"/>
            <a:r>
              <a:rPr lang="en-US" b="1" dirty="0"/>
              <a:t>VISION  </a:t>
            </a:r>
            <a:r>
              <a:rPr lang="en-US" b="1" dirty="0" err="1"/>
              <a:t>PARTAGEE</a:t>
            </a:r>
            <a:r>
              <a:rPr lang="en-US" b="1" dirty="0"/>
              <a:t> 2030,2045, 2063</a:t>
            </a:r>
          </a:p>
        </p:txBody>
      </p:sp>
      <p:graphicFrame>
        <p:nvGraphicFramePr>
          <p:cNvPr id="48" name="Table 2">
            <a:extLst>
              <a:ext uri="{FF2B5EF4-FFF2-40B4-BE49-F238E27FC236}">
                <a16:creationId xmlns:a16="http://schemas.microsoft.com/office/drawing/2014/main" id="{9A124FDE-382A-493C-B4B3-F38AD11E5BBB}"/>
              </a:ext>
            </a:extLst>
          </p:cNvPr>
          <p:cNvGraphicFramePr>
            <a:graphicFrameLocks noGrp="1"/>
          </p:cNvGraphicFramePr>
          <p:nvPr>
            <p:extLst>
              <p:ext uri="{D42A27DB-BD31-4B8C-83A1-F6EECF244321}">
                <p14:modId xmlns:p14="http://schemas.microsoft.com/office/powerpoint/2010/main" val="1805630841"/>
              </p:ext>
            </p:extLst>
          </p:nvPr>
        </p:nvGraphicFramePr>
        <p:xfrm>
          <a:off x="3590544" y="2209172"/>
          <a:ext cx="8317047" cy="4059198"/>
        </p:xfrm>
        <a:graphic>
          <a:graphicData uri="http://schemas.openxmlformats.org/drawingml/2006/table">
            <a:tbl>
              <a:tblPr firstRow="1" bandRow="1">
                <a:tableStyleId>{9DCAF9ED-07DC-4A11-8D7F-57B35C25682E}</a:tableStyleId>
              </a:tblPr>
              <a:tblGrid>
                <a:gridCol w="2360427">
                  <a:extLst>
                    <a:ext uri="{9D8B030D-6E8A-4147-A177-3AD203B41FA5}">
                      <a16:colId xmlns:a16="http://schemas.microsoft.com/office/drawing/2014/main" val="267782115"/>
                    </a:ext>
                  </a:extLst>
                </a:gridCol>
                <a:gridCol w="5956620">
                  <a:extLst>
                    <a:ext uri="{9D8B030D-6E8A-4147-A177-3AD203B41FA5}">
                      <a16:colId xmlns:a16="http://schemas.microsoft.com/office/drawing/2014/main" val="3251501201"/>
                    </a:ext>
                  </a:extLst>
                </a:gridCol>
              </a:tblGrid>
              <a:tr h="293818">
                <a:tc>
                  <a:txBody>
                    <a:bodyPr/>
                    <a:lstStyle/>
                    <a:p>
                      <a:pPr algn="ctr"/>
                      <a:r>
                        <a:rPr lang="en-US" dirty="0"/>
                        <a:t>BUTS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a:r>
                        <a:rPr lang="en-US" dirty="0"/>
                        <a:t> </a:t>
                      </a:r>
                      <a:r>
                        <a:rPr lang="en-US" dirty="0" err="1"/>
                        <a:t>Objectifs</a:t>
                      </a:r>
                      <a:r>
                        <a:rPr lang="en-US" dirty="0"/>
                        <a:t> </a:t>
                      </a:r>
                      <a:r>
                        <a:rPr lang="en-US" dirty="0" err="1"/>
                        <a:t>Stratégiques</a:t>
                      </a:r>
                      <a:r>
                        <a:rPr lang="en-US" dirty="0"/>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558377440"/>
                  </a:ext>
                </a:extLst>
              </a:tr>
              <a:tr h="29381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bg1"/>
                          </a:solidFill>
                        </a:rPr>
                        <a:t>But 1</a:t>
                      </a:r>
                      <a:endParaRPr lang="en-US"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r>
                        <a:rPr lang="en-US" dirty="0">
                          <a:solidFill>
                            <a:schemeClr val="bg1"/>
                          </a:solidFill>
                        </a:rPr>
                        <a:t>Objectif </a:t>
                      </a:r>
                      <a:r>
                        <a:rPr lang="en-US" dirty="0" err="1">
                          <a:solidFill>
                            <a:schemeClr val="bg1"/>
                          </a:solidFill>
                        </a:rPr>
                        <a:t>Strategique</a:t>
                      </a:r>
                      <a:r>
                        <a:rPr lang="en-US" dirty="0">
                          <a:solidFill>
                            <a:schemeClr val="bg1"/>
                          </a:solidFill>
                        </a:rPr>
                        <a:t>  1.1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A95C"/>
                    </a:solidFill>
                  </a:tcPr>
                </a:tc>
                <a:extLst>
                  <a:ext uri="{0D108BD9-81ED-4DB2-BD59-A6C34878D82A}">
                    <a16:rowId xmlns:a16="http://schemas.microsoft.com/office/drawing/2014/main" val="3481674463"/>
                  </a:ext>
                </a:extLst>
              </a:tr>
              <a:tr h="401598">
                <a:tc vMerge="1">
                  <a:txBody>
                    <a:bodyPr/>
                    <a:lstStyle/>
                    <a:p>
                      <a:endParaRPr lang="en-US" dirty="0"/>
                    </a:p>
                  </a:txBody>
                  <a:tcPr/>
                </a:tc>
                <a:tc>
                  <a:txBody>
                    <a:bodyPr/>
                    <a:lstStyle/>
                    <a:p>
                      <a:r>
                        <a:rPr lang="en-US" dirty="0">
                          <a:solidFill>
                            <a:schemeClr val="bg1"/>
                          </a:solidFill>
                        </a:rPr>
                        <a:t>Objectif </a:t>
                      </a:r>
                      <a:r>
                        <a:rPr lang="en-US" dirty="0" err="1">
                          <a:solidFill>
                            <a:schemeClr val="bg1"/>
                          </a:solidFill>
                        </a:rPr>
                        <a:t>Strategrique</a:t>
                      </a:r>
                      <a:r>
                        <a:rPr lang="en-US" dirty="0">
                          <a:solidFill>
                            <a:schemeClr val="bg1"/>
                          </a:solidFill>
                        </a:rPr>
                        <a:t> 1.2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A95C"/>
                    </a:solidFill>
                  </a:tcPr>
                </a:tc>
                <a:extLst>
                  <a:ext uri="{0D108BD9-81ED-4DB2-BD59-A6C34878D82A}">
                    <a16:rowId xmlns:a16="http://schemas.microsoft.com/office/drawing/2014/main" val="4122873432"/>
                  </a:ext>
                </a:extLst>
              </a:tr>
              <a:tr h="293818">
                <a:tc rowSpan="2">
                  <a:txBody>
                    <a:bodyPr/>
                    <a:lstStyle/>
                    <a:p>
                      <a:r>
                        <a:rPr lang="en-US" dirty="0">
                          <a:solidFill>
                            <a:schemeClr val="bg1"/>
                          </a:solidFill>
                        </a:rPr>
                        <a:t>But 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endParaRPr lang="en-US"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A95C"/>
                    </a:solidFill>
                  </a:tcPr>
                </a:tc>
                <a:extLst>
                  <a:ext uri="{0D108BD9-81ED-4DB2-BD59-A6C34878D82A}">
                    <a16:rowId xmlns:a16="http://schemas.microsoft.com/office/drawing/2014/main" val="3524176607"/>
                  </a:ext>
                </a:extLst>
              </a:tr>
              <a:tr h="293818">
                <a:tc vMerge="1">
                  <a:txBody>
                    <a:bodyPr/>
                    <a:lstStyle/>
                    <a:p>
                      <a:endParaRPr lang="en-US" dirty="0"/>
                    </a:p>
                  </a:txBody>
                  <a:tcPr/>
                </a:tc>
                <a:tc>
                  <a:txBody>
                    <a:bodyPr/>
                    <a:lstStyle/>
                    <a:p>
                      <a:endParaRPr lang="en-US"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A95C"/>
                    </a:solidFill>
                  </a:tcPr>
                </a:tc>
                <a:extLst>
                  <a:ext uri="{0D108BD9-81ED-4DB2-BD59-A6C34878D82A}">
                    <a16:rowId xmlns:a16="http://schemas.microsoft.com/office/drawing/2014/main" val="3075491443"/>
                  </a:ext>
                </a:extLst>
              </a:tr>
              <a:tr h="293818">
                <a:tc rowSpan="2">
                  <a:txBody>
                    <a:bodyPr/>
                    <a:lstStyle/>
                    <a:p>
                      <a:r>
                        <a:rPr lang="en-US" dirty="0">
                          <a:solidFill>
                            <a:schemeClr val="bg1"/>
                          </a:solidFill>
                        </a:rPr>
                        <a:t>But 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endParaRPr lang="en-US"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A95C"/>
                    </a:solidFill>
                  </a:tcPr>
                </a:tc>
                <a:extLst>
                  <a:ext uri="{0D108BD9-81ED-4DB2-BD59-A6C34878D82A}">
                    <a16:rowId xmlns:a16="http://schemas.microsoft.com/office/drawing/2014/main" val="252107245"/>
                  </a:ext>
                </a:extLst>
              </a:tr>
              <a:tr h="293818">
                <a:tc vMerge="1">
                  <a:txBody>
                    <a:bodyPr/>
                    <a:lstStyle/>
                    <a:p>
                      <a:endParaRPr lang="en-US" dirty="0"/>
                    </a:p>
                  </a:txBody>
                  <a:tcPr/>
                </a:tc>
                <a:tc>
                  <a:txBody>
                    <a:bodyPr/>
                    <a:lstStyle/>
                    <a:p>
                      <a:endParaRPr lang="en-US"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A95C"/>
                    </a:solidFill>
                  </a:tcPr>
                </a:tc>
                <a:extLst>
                  <a:ext uri="{0D108BD9-81ED-4DB2-BD59-A6C34878D82A}">
                    <a16:rowId xmlns:a16="http://schemas.microsoft.com/office/drawing/2014/main" val="3033810377"/>
                  </a:ext>
                </a:extLst>
              </a:tr>
              <a:tr h="293818">
                <a:tc rowSpan="2">
                  <a:txBody>
                    <a:bodyPr/>
                    <a:lstStyle/>
                    <a:p>
                      <a:r>
                        <a:rPr lang="en-US" dirty="0">
                          <a:solidFill>
                            <a:schemeClr val="bg1"/>
                          </a:solidFill>
                        </a:rPr>
                        <a:t>But 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endParaRPr lang="en-US"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A95C"/>
                    </a:solidFill>
                  </a:tcPr>
                </a:tc>
                <a:extLst>
                  <a:ext uri="{0D108BD9-81ED-4DB2-BD59-A6C34878D82A}">
                    <a16:rowId xmlns:a16="http://schemas.microsoft.com/office/drawing/2014/main" val="1567271167"/>
                  </a:ext>
                </a:extLst>
              </a:tr>
              <a:tr h="293818">
                <a:tc vMerge="1">
                  <a:txBody>
                    <a:bodyPr/>
                    <a:lstStyle/>
                    <a:p>
                      <a:endParaRPr lang="en-US" dirty="0"/>
                    </a:p>
                  </a:txBody>
                  <a:tcPr/>
                </a:tc>
                <a:tc>
                  <a:txBody>
                    <a:bodyPr/>
                    <a:lstStyle/>
                    <a:p>
                      <a:endParaRPr lang="en-US"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A95C"/>
                    </a:solidFill>
                  </a:tcPr>
                </a:tc>
                <a:extLst>
                  <a:ext uri="{0D108BD9-81ED-4DB2-BD59-A6C34878D82A}">
                    <a16:rowId xmlns:a16="http://schemas.microsoft.com/office/drawing/2014/main" val="3436360030"/>
                  </a:ext>
                </a:extLst>
              </a:tr>
              <a:tr h="293818">
                <a:tc rowSpan="2">
                  <a:txBody>
                    <a:bodyPr/>
                    <a:lstStyle/>
                    <a:p>
                      <a:r>
                        <a:rPr lang="en-US" dirty="0">
                          <a:solidFill>
                            <a:schemeClr val="bg1"/>
                          </a:solidFill>
                        </a:rPr>
                        <a:t>But 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endParaRPr lang="en-US"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A95C"/>
                    </a:solidFill>
                  </a:tcPr>
                </a:tc>
                <a:extLst>
                  <a:ext uri="{0D108BD9-81ED-4DB2-BD59-A6C34878D82A}">
                    <a16:rowId xmlns:a16="http://schemas.microsoft.com/office/drawing/2014/main" val="137320962"/>
                  </a:ext>
                </a:extLst>
              </a:tr>
              <a:tr h="293818">
                <a:tc vMerge="1">
                  <a:txBody>
                    <a:bodyPr/>
                    <a:lstStyle/>
                    <a:p>
                      <a:endParaRPr lang="en-US" dirty="0"/>
                    </a:p>
                  </a:txBody>
                  <a:tcPr/>
                </a:tc>
                <a:tc>
                  <a:txBody>
                    <a:bodyPr/>
                    <a:lstStyle/>
                    <a:p>
                      <a:endParaRPr lang="en-US"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A95C"/>
                    </a:solidFill>
                  </a:tcPr>
                </a:tc>
                <a:extLst>
                  <a:ext uri="{0D108BD9-81ED-4DB2-BD59-A6C34878D82A}">
                    <a16:rowId xmlns:a16="http://schemas.microsoft.com/office/drawing/2014/main" val="3901214859"/>
                  </a:ext>
                </a:extLst>
              </a:tr>
            </a:tbl>
          </a:graphicData>
        </a:graphic>
      </p:graphicFrame>
      <p:sp>
        <p:nvSpPr>
          <p:cNvPr id="49" name="Rectangle: Rounded Corners 24">
            <a:extLst>
              <a:ext uri="{FF2B5EF4-FFF2-40B4-BE49-F238E27FC236}">
                <a16:creationId xmlns:a16="http://schemas.microsoft.com/office/drawing/2014/main" id="{FEBFB40E-EFEA-4C74-8D40-DC4789EB876C}"/>
              </a:ext>
            </a:extLst>
          </p:cNvPr>
          <p:cNvSpPr/>
          <p:nvPr/>
        </p:nvSpPr>
        <p:spPr>
          <a:xfrm>
            <a:off x="161491" y="4386169"/>
            <a:ext cx="1225471" cy="2011046"/>
          </a:xfrm>
          <a:prstGeom prst="roundRect">
            <a:avLst>
              <a:gd name="adj" fmla="val 0"/>
            </a:avLst>
          </a:prstGeom>
          <a:gradFill>
            <a:gsLst>
              <a:gs pos="0">
                <a:srgbClr val="00B050"/>
              </a:gs>
              <a:gs pos="50542">
                <a:srgbClr val="00849C"/>
              </a:gs>
              <a:gs pos="74000">
                <a:srgbClr val="0070C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1600" b="1" dirty="0">
                <a:effectLst/>
                <a:latin typeface="Times New Roman" panose="02020603050405020304" pitchFamily="18" charset="0"/>
                <a:ea typeface="DengXian" panose="02010600030101010101" pitchFamily="2" charset="-122"/>
                <a:cs typeface="Arial" panose="020B0604020202020204" pitchFamily="34" charset="0"/>
              </a:rPr>
              <a:t>CAPITAL NATUREL</a:t>
            </a:r>
            <a:endParaRPr lang="en-US" sz="2800" dirty="0">
              <a:effectLst/>
              <a:latin typeface="Times New Roman" panose="02020603050405020304" pitchFamily="18"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07418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a:xfrm>
            <a:off x="527766" y="60083"/>
            <a:ext cx="11451773" cy="585746"/>
          </a:xfrm>
        </p:spPr>
        <p:txBody>
          <a:bodyPr/>
          <a:lstStyle/>
          <a:p>
            <a:r>
              <a:rPr lang="en-US" sz="2400" dirty="0"/>
              <a:t>Comment y </a:t>
            </a:r>
            <a:r>
              <a:rPr lang="en-US" sz="2400" dirty="0" err="1"/>
              <a:t>aller</a:t>
            </a:r>
            <a:r>
              <a:rPr lang="en-US" sz="2400" dirty="0"/>
              <a:t> ? : Le </a:t>
            </a:r>
            <a:r>
              <a:rPr lang="en-US" sz="2400" dirty="0" err="1"/>
              <a:t>processus</a:t>
            </a:r>
            <a:r>
              <a:rPr lang="en-US" sz="2400" dirty="0"/>
              <a:t> de mise </a:t>
            </a:r>
            <a:r>
              <a:rPr lang="en-US" sz="2400" dirty="0" err="1"/>
              <a:t>en</a:t>
            </a:r>
            <a:r>
              <a:rPr lang="en-US" sz="2400" dirty="0"/>
              <a:t> place d’un </a:t>
            </a:r>
            <a:r>
              <a:rPr lang="en-US" sz="2400" dirty="0" err="1"/>
              <a:t>SPV</a:t>
            </a:r>
            <a:r>
              <a:rPr lang="en-US" sz="2400" dirty="0"/>
              <a:t>…</a:t>
            </a:r>
            <a:br>
              <a:rPr lang="en-US" sz="2400" dirty="0"/>
            </a:br>
            <a:r>
              <a:rPr lang="en-US" sz="2400" dirty="0"/>
              <a:t>passe par </a:t>
            </a:r>
            <a:r>
              <a:rPr lang="en-US" sz="2400" dirty="0" err="1"/>
              <a:t>l’appropriation</a:t>
            </a:r>
            <a:r>
              <a:rPr lang="en-US" sz="2400" dirty="0"/>
              <a:t> des </a:t>
            </a:r>
            <a:r>
              <a:rPr lang="en-US" sz="2400" dirty="0" err="1"/>
              <a:t>outils</a:t>
            </a:r>
            <a:r>
              <a:rPr lang="en-US" sz="2400" dirty="0"/>
              <a:t> et </a:t>
            </a:r>
            <a:r>
              <a:rPr lang="en-US" sz="2400" dirty="0" err="1"/>
              <a:t>methodes</a:t>
            </a:r>
            <a:r>
              <a:rPr lang="en-US" sz="2400" dirty="0"/>
              <a:t> </a:t>
            </a:r>
            <a:r>
              <a:rPr lang="en-US" sz="2400" dirty="0" err="1"/>
              <a:t>d’évaluation</a:t>
            </a:r>
            <a:r>
              <a:rPr lang="en-US" sz="2400" dirty="0"/>
              <a:t> </a:t>
            </a:r>
            <a:r>
              <a:rPr lang="en-US" sz="2400" dirty="0" err="1"/>
              <a:t>universellement</a:t>
            </a:r>
            <a:r>
              <a:rPr lang="en-US" sz="2400" dirty="0"/>
              <a:t> </a:t>
            </a:r>
            <a:r>
              <a:rPr lang="en-US" sz="2400" dirty="0" err="1"/>
              <a:t>reconnues</a:t>
            </a:r>
            <a:endParaRPr lang="fr-FR" sz="2400" dirty="0"/>
          </a:p>
        </p:txBody>
      </p:sp>
      <p:pic>
        <p:nvPicPr>
          <p:cNvPr id="3" name="Picture 2">
            <a:extLst>
              <a:ext uri="{FF2B5EF4-FFF2-40B4-BE49-F238E27FC236}">
                <a16:creationId xmlns:a16="http://schemas.microsoft.com/office/drawing/2014/main" id="{9229A0FE-866D-4948-82D2-DDB482D0BC0B}"/>
              </a:ext>
            </a:extLst>
          </p:cNvPr>
          <p:cNvPicPr>
            <a:picLocks noChangeAspect="1"/>
          </p:cNvPicPr>
          <p:nvPr/>
        </p:nvPicPr>
        <p:blipFill>
          <a:blip r:embed="rId2"/>
          <a:stretch>
            <a:fillRect/>
          </a:stretch>
        </p:blipFill>
        <p:spPr>
          <a:xfrm>
            <a:off x="1315094" y="831669"/>
            <a:ext cx="9234954" cy="5194661"/>
          </a:xfrm>
          <a:prstGeom prst="rect">
            <a:avLst/>
          </a:prstGeom>
        </p:spPr>
      </p:pic>
    </p:spTree>
    <p:extLst>
      <p:ext uri="{BB962C8B-B14F-4D97-AF65-F5344CB8AC3E}">
        <p14:creationId xmlns:p14="http://schemas.microsoft.com/office/powerpoint/2010/main" val="2652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06D15E-BBB0-4B6A-86A3-4514C6035667}"/>
              </a:ext>
            </a:extLst>
          </p:cNvPr>
          <p:cNvSpPr txBox="1"/>
          <p:nvPr/>
        </p:nvSpPr>
        <p:spPr>
          <a:xfrm>
            <a:off x="117683" y="3386517"/>
            <a:ext cx="2819725" cy="2862322"/>
          </a:xfrm>
          <a:prstGeom prst="rect">
            <a:avLst/>
          </a:prstGeom>
          <a:noFill/>
          <a:ln w="50800">
            <a:solidFill>
              <a:schemeClr val="accent4"/>
            </a:solidFill>
          </a:ln>
        </p:spPr>
        <p:txBody>
          <a:bodyPr wrap="square" rtlCol="0">
            <a:spAutoFit/>
          </a:bodyPr>
          <a:lstStyle/>
          <a:p>
            <a:r>
              <a:rPr lang="fr-SN" sz="1800" b="1" dirty="0"/>
              <a:t>Il y a urgence a  développer les autres capitaux essentiels et industries de soutien à l’industrialisation par la mobilisation de fonds spéciaux  ou souverains pour financer les plans d’ industrialisation et de diversification économique  pays et régional (PDIDE-AC)</a:t>
            </a:r>
            <a:endParaRPr lang="fr-SN" sz="1800" b="1" dirty="0">
              <a:solidFill>
                <a:schemeClr val="bg1"/>
              </a:solidFill>
            </a:endParaRPr>
          </a:p>
        </p:txBody>
      </p:sp>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p:txBody>
          <a:bodyPr/>
          <a:lstStyle/>
          <a:p>
            <a:pPr algn="ctr"/>
            <a:r>
              <a:rPr lang="fr-FR" sz="2400" dirty="0"/>
              <a:t>Seuls les capital naturel et le capital humain ne suffiront pas pour faire la </a:t>
            </a:r>
            <a:r>
              <a:rPr lang="fr-FR" sz="2400" dirty="0" err="1"/>
              <a:t>difference</a:t>
            </a:r>
            <a:endParaRPr lang="fr-FR" sz="2400" dirty="0"/>
          </a:p>
        </p:txBody>
      </p:sp>
      <p:sp>
        <p:nvSpPr>
          <p:cNvPr id="9" name="TextBox 3">
            <a:extLst>
              <a:ext uri="{FF2B5EF4-FFF2-40B4-BE49-F238E27FC236}">
                <a16:creationId xmlns:a16="http://schemas.microsoft.com/office/drawing/2014/main" id="{57DCA591-5460-4F03-9FA9-E337EDC837FA}"/>
              </a:ext>
            </a:extLst>
          </p:cNvPr>
          <p:cNvSpPr txBox="1"/>
          <p:nvPr/>
        </p:nvSpPr>
        <p:spPr>
          <a:xfrm>
            <a:off x="51621" y="853261"/>
            <a:ext cx="2756315" cy="2246769"/>
          </a:xfrm>
          <a:prstGeom prst="rect">
            <a:avLst/>
          </a:prstGeom>
          <a:solidFill>
            <a:srgbClr val="002060"/>
          </a:solidFill>
        </p:spPr>
        <p:txBody>
          <a:bodyPr wrap="square" rtlCol="0">
            <a:spAutoFit/>
          </a:bodyPr>
          <a:lstStyle/>
          <a:p>
            <a:r>
              <a:rPr lang="fr-SN" sz="2000" b="1" dirty="0">
                <a:solidFill>
                  <a:srgbClr val="FFFF00"/>
                </a:solidFill>
              </a:rPr>
              <a:t>Le capital naturel et le capital humain à eux seuls ne suffiront pas pour changer de paradigme et industrialiser les économies</a:t>
            </a:r>
            <a:endParaRPr lang="fr-SN" sz="2000" b="1" dirty="0">
              <a:solidFill>
                <a:schemeClr val="bg1"/>
              </a:solidFill>
            </a:endParaRPr>
          </a:p>
        </p:txBody>
      </p:sp>
      <p:graphicFrame>
        <p:nvGraphicFramePr>
          <p:cNvPr id="6" name="Diagram 5">
            <a:extLst>
              <a:ext uri="{FF2B5EF4-FFF2-40B4-BE49-F238E27FC236}">
                <a16:creationId xmlns:a16="http://schemas.microsoft.com/office/drawing/2014/main" id="{045B7AE6-2336-4E48-A249-D452CD1BF780}"/>
              </a:ext>
            </a:extLst>
          </p:cNvPr>
          <p:cNvGraphicFramePr/>
          <p:nvPr>
            <p:extLst>
              <p:ext uri="{D42A27DB-BD31-4B8C-83A1-F6EECF244321}">
                <p14:modId xmlns:p14="http://schemas.microsoft.com/office/powerpoint/2010/main" val="14858621"/>
              </p:ext>
            </p:extLst>
          </p:nvPr>
        </p:nvGraphicFramePr>
        <p:xfrm>
          <a:off x="3066881" y="820309"/>
          <a:ext cx="9125118" cy="5677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3113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05726-02BD-4AB1-B0F4-7A6B1D2E97C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69177D5-2648-49C4-9707-198589674EB5}"/>
              </a:ext>
            </a:extLst>
          </p:cNvPr>
          <p:cNvSpPr/>
          <p:nvPr/>
        </p:nvSpPr>
        <p:spPr>
          <a:xfrm>
            <a:off x="-1" y="1"/>
            <a:ext cx="12192000" cy="6857999"/>
          </a:xfrm>
          <a:prstGeom prst="rect">
            <a:avLst/>
          </a:prstGeom>
          <a:solidFill>
            <a:schemeClr val="accent6">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CCA0EA3-24FD-4D5D-A1F8-2332BBBB6117}"/>
              </a:ext>
            </a:extLst>
          </p:cNvPr>
          <p:cNvSpPr>
            <a:spLocks noGrp="1"/>
          </p:cNvSpPr>
          <p:nvPr>
            <p:ph type="title"/>
          </p:nvPr>
        </p:nvSpPr>
        <p:spPr>
          <a:xfrm>
            <a:off x="3343703" y="227339"/>
            <a:ext cx="5504594" cy="649484"/>
          </a:xfrm>
        </p:spPr>
        <p:txBody>
          <a:bodyPr>
            <a:normAutofit/>
          </a:bodyPr>
          <a:lstStyle/>
          <a:p>
            <a:pPr algn="ctr"/>
            <a:r>
              <a:rPr lang="en-US" sz="2400" b="0" dirty="0">
                <a:solidFill>
                  <a:schemeClr val="accent3">
                    <a:lumMod val="60000"/>
                    <a:lumOff val="40000"/>
                  </a:schemeClr>
                </a:solidFill>
                <a:latin typeface="Arial" panose="020B0604020202020204" pitchFamily="34" charset="0"/>
                <a:cs typeface="Arial" panose="020B0604020202020204" pitchFamily="34" charset="0"/>
              </a:rPr>
              <a:t>PLAN</a:t>
            </a:r>
          </a:p>
        </p:txBody>
      </p:sp>
      <p:pic>
        <p:nvPicPr>
          <p:cNvPr id="6" name="Picture 5" descr="A close up of a logo&#10;&#10;Description automatically generated">
            <a:extLst>
              <a:ext uri="{FF2B5EF4-FFF2-40B4-BE49-F238E27FC236}">
                <a16:creationId xmlns:a16="http://schemas.microsoft.com/office/drawing/2014/main" id="{13961D9F-FCDD-4A16-9A06-8CEB77F748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891" y="227339"/>
            <a:ext cx="1959391" cy="226084"/>
          </a:xfrm>
          <a:prstGeom prst="rect">
            <a:avLst/>
          </a:prstGeom>
        </p:spPr>
      </p:pic>
      <p:sp>
        <p:nvSpPr>
          <p:cNvPr id="9" name="Rectangle 8">
            <a:extLst>
              <a:ext uri="{FF2B5EF4-FFF2-40B4-BE49-F238E27FC236}">
                <a16:creationId xmlns:a16="http://schemas.microsoft.com/office/drawing/2014/main" id="{01578888-5660-4F3D-A5E3-53E6F5C2888D}"/>
              </a:ext>
            </a:extLst>
          </p:cNvPr>
          <p:cNvSpPr/>
          <p:nvPr/>
        </p:nvSpPr>
        <p:spPr>
          <a:xfrm>
            <a:off x="3870542" y="1590805"/>
            <a:ext cx="5761973"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3">
                    <a:lumMod val="60000"/>
                    <a:lumOff val="40000"/>
                  </a:schemeClr>
                </a:solidFill>
                <a:latin typeface="Arial" panose="020B0604020202020204" pitchFamily="34" charset="0"/>
                <a:cs typeface="Arial" panose="020B0604020202020204" pitchFamily="34" charset="0"/>
              </a:rPr>
              <a:t>FINANCEMENTS CLIMATIQUES  </a:t>
            </a:r>
          </a:p>
          <a:p>
            <a:r>
              <a:rPr lang="en-US" dirty="0">
                <a:latin typeface="Arial" panose="020B0604020202020204" pitchFamily="34" charset="0"/>
                <a:cs typeface="Arial" panose="020B0604020202020204" pitchFamily="34" charset="0"/>
              </a:rPr>
              <a:t>ENJEUX ET DÉFIS EN AFRIQUE CENTRALE</a:t>
            </a:r>
          </a:p>
        </p:txBody>
      </p:sp>
      <p:sp>
        <p:nvSpPr>
          <p:cNvPr id="10" name="Rectangle 9">
            <a:extLst>
              <a:ext uri="{FF2B5EF4-FFF2-40B4-BE49-F238E27FC236}">
                <a16:creationId xmlns:a16="http://schemas.microsoft.com/office/drawing/2014/main" id="{26DA62C9-6AD9-4789-9C83-42E867FE2AAD}"/>
              </a:ext>
            </a:extLst>
          </p:cNvPr>
          <p:cNvSpPr/>
          <p:nvPr/>
        </p:nvSpPr>
        <p:spPr>
          <a:xfrm>
            <a:off x="2559485" y="1590804"/>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accent3">
                    <a:lumMod val="60000"/>
                    <a:lumOff val="40000"/>
                  </a:schemeClr>
                </a:solidFill>
                <a:latin typeface="Arial" panose="020B0604020202020204" pitchFamily="34" charset="0"/>
                <a:cs typeface="Arial" panose="020B0604020202020204" pitchFamily="34" charset="0"/>
              </a:rPr>
              <a:t>01</a:t>
            </a:r>
          </a:p>
        </p:txBody>
      </p:sp>
      <p:sp>
        <p:nvSpPr>
          <p:cNvPr id="11" name="Rectangle 10">
            <a:extLst>
              <a:ext uri="{FF2B5EF4-FFF2-40B4-BE49-F238E27FC236}">
                <a16:creationId xmlns:a16="http://schemas.microsoft.com/office/drawing/2014/main" id="{491EAEF0-386E-4052-911B-0CEB787CB050}"/>
              </a:ext>
            </a:extLst>
          </p:cNvPr>
          <p:cNvSpPr/>
          <p:nvPr/>
        </p:nvSpPr>
        <p:spPr>
          <a:xfrm>
            <a:off x="3870541" y="2971980"/>
            <a:ext cx="730908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2">
                    <a:lumMod val="50000"/>
                  </a:schemeClr>
                </a:solidFill>
                <a:latin typeface="Arial" panose="020B0604020202020204" pitchFamily="34" charset="0"/>
                <a:cs typeface="Arial" panose="020B0604020202020204" pitchFamily="34" charset="0"/>
              </a:rPr>
              <a:t>CAPITAL NATUREL DE L’AFRIQUE CENTRALE</a:t>
            </a:r>
          </a:p>
          <a:p>
            <a:r>
              <a:rPr lang="en-US" dirty="0">
                <a:solidFill>
                  <a:schemeClr val="bg2">
                    <a:lumMod val="50000"/>
                  </a:schemeClr>
                </a:solidFill>
                <a:latin typeface="Arial" panose="020B0604020202020204" pitchFamily="34" charset="0"/>
                <a:cs typeface="Arial" panose="020B0604020202020204" pitchFamily="34" charset="0"/>
              </a:rPr>
              <a:t>BASSIN DU CONGO </a:t>
            </a:r>
          </a:p>
        </p:txBody>
      </p:sp>
      <p:sp>
        <p:nvSpPr>
          <p:cNvPr id="12" name="Rectangle 11">
            <a:extLst>
              <a:ext uri="{FF2B5EF4-FFF2-40B4-BE49-F238E27FC236}">
                <a16:creationId xmlns:a16="http://schemas.microsoft.com/office/drawing/2014/main" id="{97AC4CA6-C8E5-41E1-8798-4C33DA98A18C}"/>
              </a:ext>
            </a:extLst>
          </p:cNvPr>
          <p:cNvSpPr/>
          <p:nvPr/>
        </p:nvSpPr>
        <p:spPr>
          <a:xfrm>
            <a:off x="2559485" y="2971979"/>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bg2">
                    <a:lumMod val="50000"/>
                  </a:schemeClr>
                </a:solidFill>
                <a:latin typeface="Arial" panose="020B0604020202020204" pitchFamily="34" charset="0"/>
                <a:cs typeface="Arial" panose="020B0604020202020204" pitchFamily="34" charset="0"/>
              </a:rPr>
              <a:t>02</a:t>
            </a:r>
          </a:p>
        </p:txBody>
      </p:sp>
      <p:sp>
        <p:nvSpPr>
          <p:cNvPr id="13" name="Rectangle 12">
            <a:extLst>
              <a:ext uri="{FF2B5EF4-FFF2-40B4-BE49-F238E27FC236}">
                <a16:creationId xmlns:a16="http://schemas.microsoft.com/office/drawing/2014/main" id="{7725AF0C-02D6-4A9E-ABB8-64BC6BAF76CB}"/>
              </a:ext>
            </a:extLst>
          </p:cNvPr>
          <p:cNvSpPr/>
          <p:nvPr/>
        </p:nvSpPr>
        <p:spPr>
          <a:xfrm>
            <a:off x="3870542" y="4535604"/>
            <a:ext cx="7472372"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2">
                    <a:lumMod val="50000"/>
                  </a:schemeClr>
                </a:solidFill>
                <a:latin typeface="Arial" panose="020B0604020202020204" pitchFamily="34" charset="0"/>
                <a:cs typeface="Arial" panose="020B0604020202020204" pitchFamily="34" charset="0"/>
              </a:rPr>
              <a:t>NÉCESSITÉ DE LA MISE EN PLACE D’UN CONSORTIUM </a:t>
            </a:r>
          </a:p>
          <a:p>
            <a:r>
              <a:rPr lang="en-US" dirty="0">
                <a:solidFill>
                  <a:schemeClr val="bg2">
                    <a:lumMod val="50000"/>
                  </a:schemeClr>
                </a:solidFill>
                <a:latin typeface="Arial" panose="020B0604020202020204" pitchFamily="34" charset="0"/>
                <a:cs typeface="Arial" panose="020B0604020202020204" pitchFamily="34" charset="0"/>
              </a:rPr>
              <a:t>ÉVALUER ET VALORISER LE CAPITAL NATUREL </a:t>
            </a:r>
          </a:p>
        </p:txBody>
      </p:sp>
      <p:sp>
        <p:nvSpPr>
          <p:cNvPr id="14" name="Rectangle 13">
            <a:extLst>
              <a:ext uri="{FF2B5EF4-FFF2-40B4-BE49-F238E27FC236}">
                <a16:creationId xmlns:a16="http://schemas.microsoft.com/office/drawing/2014/main" id="{EBF3FF28-5670-4CEE-A1D8-3265FB60DCD1}"/>
              </a:ext>
            </a:extLst>
          </p:cNvPr>
          <p:cNvSpPr/>
          <p:nvPr/>
        </p:nvSpPr>
        <p:spPr>
          <a:xfrm>
            <a:off x="2559485" y="4535603"/>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bg2">
                    <a:lumMod val="50000"/>
                  </a:schemeClr>
                </a:solidFill>
                <a:latin typeface="Arial" panose="020B0604020202020204" pitchFamily="34" charset="0"/>
                <a:cs typeface="Arial" panose="020B0604020202020204" pitchFamily="34" charset="0"/>
              </a:rPr>
              <a:t>03</a:t>
            </a:r>
          </a:p>
        </p:txBody>
      </p:sp>
      <p:cxnSp>
        <p:nvCxnSpPr>
          <p:cNvPr id="16" name="Straight Connector 15">
            <a:extLst>
              <a:ext uri="{FF2B5EF4-FFF2-40B4-BE49-F238E27FC236}">
                <a16:creationId xmlns:a16="http://schemas.microsoft.com/office/drawing/2014/main" id="{1D7F19B9-92D7-4E70-8457-208DB38DF996}"/>
              </a:ext>
            </a:extLst>
          </p:cNvPr>
          <p:cNvCxnSpPr/>
          <p:nvPr/>
        </p:nvCxnSpPr>
        <p:spPr>
          <a:xfrm>
            <a:off x="2125249" y="2670150"/>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B56CAD-E061-44A8-8272-D6A444271AF0}"/>
              </a:ext>
            </a:extLst>
          </p:cNvPr>
          <p:cNvCxnSpPr/>
          <p:nvPr/>
        </p:nvCxnSpPr>
        <p:spPr>
          <a:xfrm>
            <a:off x="2125249" y="4273458"/>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953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p:txBody>
          <a:bodyPr/>
          <a:lstStyle/>
          <a:p>
            <a:r>
              <a:rPr lang="en-US" dirty="0" err="1"/>
              <a:t>Contexte</a:t>
            </a:r>
            <a:r>
              <a:rPr lang="en-US" dirty="0"/>
              <a:t> </a:t>
            </a:r>
            <a:r>
              <a:rPr lang="en-US" dirty="0" err="1"/>
              <a:t>Stratégique</a:t>
            </a:r>
            <a:r>
              <a:rPr lang="en-US" dirty="0"/>
              <a:t> et Cadre de Reference pour PDIDE</a:t>
            </a:r>
            <a:endParaRPr lang="en-GB" dirty="0"/>
          </a:p>
        </p:txBody>
      </p:sp>
      <p:sp>
        <p:nvSpPr>
          <p:cNvPr id="6" name="Freeform 86">
            <a:extLst>
              <a:ext uri="{FF2B5EF4-FFF2-40B4-BE49-F238E27FC236}">
                <a16:creationId xmlns:a16="http://schemas.microsoft.com/office/drawing/2014/main" id="{8A116CF1-B41B-4A2C-AABA-48A2561C7FA6}"/>
              </a:ext>
            </a:extLst>
          </p:cNvPr>
          <p:cNvSpPr>
            <a:spLocks noChangeArrowheads="1"/>
          </p:cNvSpPr>
          <p:nvPr/>
        </p:nvSpPr>
        <p:spPr bwMode="auto">
          <a:xfrm>
            <a:off x="53843" y="4089221"/>
            <a:ext cx="574780" cy="574779"/>
          </a:xfrm>
          <a:custGeom>
            <a:avLst/>
            <a:gdLst>
              <a:gd name="T0" fmla="*/ 655 w 1310"/>
              <a:gd name="T1" fmla="*/ 1273 h 1310"/>
              <a:gd name="T2" fmla="*/ 36 w 1310"/>
              <a:gd name="T3" fmla="*/ 654 h 1310"/>
              <a:gd name="T4" fmla="*/ 655 w 1310"/>
              <a:gd name="T5" fmla="*/ 36 h 1310"/>
              <a:gd name="T6" fmla="*/ 1000 w 1310"/>
              <a:gd name="T7" fmla="*/ 276 h 1310"/>
              <a:gd name="T8" fmla="*/ 655 w 1310"/>
              <a:gd name="T9" fmla="*/ 142 h 1310"/>
              <a:gd name="T10" fmla="*/ 142 w 1310"/>
              <a:gd name="T11" fmla="*/ 654 h 1310"/>
              <a:gd name="T12" fmla="*/ 655 w 1310"/>
              <a:gd name="T13" fmla="*/ 1168 h 1310"/>
              <a:gd name="T14" fmla="*/ 1167 w 1310"/>
              <a:gd name="T15" fmla="*/ 654 h 1310"/>
              <a:gd name="T16" fmla="*/ 1118 w 1310"/>
              <a:gd name="T17" fmla="*/ 437 h 1310"/>
              <a:gd name="T18" fmla="*/ 1193 w 1310"/>
              <a:gd name="T19" fmla="*/ 350 h 1310"/>
              <a:gd name="T20" fmla="*/ 1273 w 1310"/>
              <a:gd name="T21" fmla="*/ 654 h 1310"/>
              <a:gd name="T22" fmla="*/ 268 w 1310"/>
              <a:gd name="T23" fmla="*/ 624 h 1310"/>
              <a:gd name="T24" fmla="*/ 474 w 1310"/>
              <a:gd name="T25" fmla="*/ 934 h 1310"/>
              <a:gd name="T26" fmla="*/ 577 w 1310"/>
              <a:gd name="T27" fmla="*/ 993 h 1310"/>
              <a:gd name="T28" fmla="*/ 585 w 1310"/>
              <a:gd name="T29" fmla="*/ 994 h 1310"/>
              <a:gd name="T30" fmla="*/ 1094 w 1310"/>
              <a:gd name="T31" fmla="*/ 467 h 1310"/>
              <a:gd name="T32" fmla="*/ 1132 w 1310"/>
              <a:gd name="T33" fmla="*/ 654 h 1310"/>
              <a:gd name="T34" fmla="*/ 655 w 1310"/>
              <a:gd name="T35" fmla="*/ 1131 h 1310"/>
              <a:gd name="T36" fmla="*/ 178 w 1310"/>
              <a:gd name="T37" fmla="*/ 654 h 1310"/>
              <a:gd name="T38" fmla="*/ 655 w 1310"/>
              <a:gd name="T39" fmla="*/ 177 h 1310"/>
              <a:gd name="T40" fmla="*/ 975 w 1310"/>
              <a:gd name="T41" fmla="*/ 301 h 1310"/>
              <a:gd name="T42" fmla="*/ 613 w 1310"/>
              <a:gd name="T43" fmla="*/ 645 h 1310"/>
              <a:gd name="T44" fmla="*/ 610 w 1310"/>
              <a:gd name="T45" fmla="*/ 647 h 1310"/>
              <a:gd name="T46" fmla="*/ 537 w 1310"/>
              <a:gd name="T47" fmla="*/ 536 h 1310"/>
              <a:gd name="T48" fmla="*/ 444 w 1310"/>
              <a:gd name="T49" fmla="*/ 487 h 1310"/>
              <a:gd name="T50" fmla="*/ 341 w 1310"/>
              <a:gd name="T51" fmla="*/ 487 h 1310"/>
              <a:gd name="T52" fmla="*/ 263 w 1310"/>
              <a:gd name="T53" fmla="*/ 534 h 1310"/>
              <a:gd name="T54" fmla="*/ 1181 w 1310"/>
              <a:gd name="T55" fmla="*/ 153 h 1310"/>
              <a:gd name="T56" fmla="*/ 1209 w 1310"/>
              <a:gd name="T57" fmla="*/ 140 h 1310"/>
              <a:gd name="T58" fmla="*/ 1224 w 1310"/>
              <a:gd name="T59" fmla="*/ 149 h 1310"/>
              <a:gd name="T60" fmla="*/ 1255 w 1310"/>
              <a:gd name="T61" fmla="*/ 197 h 1310"/>
              <a:gd name="T62" fmla="*/ 659 w 1310"/>
              <a:gd name="T63" fmla="*/ 924 h 1310"/>
              <a:gd name="T64" fmla="*/ 579 w 1310"/>
              <a:gd name="T65" fmla="*/ 959 h 1310"/>
              <a:gd name="T66" fmla="*/ 503 w 1310"/>
              <a:gd name="T67" fmla="*/ 914 h 1310"/>
              <a:gd name="T68" fmla="*/ 297 w 1310"/>
              <a:gd name="T69" fmla="*/ 605 h 1310"/>
              <a:gd name="T70" fmla="*/ 295 w 1310"/>
              <a:gd name="T71" fmla="*/ 551 h 1310"/>
              <a:gd name="T72" fmla="*/ 444 w 1310"/>
              <a:gd name="T73" fmla="*/ 523 h 1310"/>
              <a:gd name="T74" fmla="*/ 507 w 1310"/>
              <a:gd name="T75" fmla="*/ 555 h 1310"/>
              <a:gd name="T76" fmla="*/ 577 w 1310"/>
              <a:gd name="T77" fmla="*/ 664 h 1310"/>
              <a:gd name="T78" fmla="*/ 606 w 1310"/>
              <a:gd name="T79" fmla="*/ 682 h 1310"/>
              <a:gd name="T80" fmla="*/ 1181 w 1310"/>
              <a:gd name="T81" fmla="*/ 153 h 1310"/>
              <a:gd name="T82" fmla="*/ 1281 w 1310"/>
              <a:gd name="T83" fmla="*/ 245 h 1310"/>
              <a:gd name="T84" fmla="*/ 1284 w 1310"/>
              <a:gd name="T85" fmla="*/ 176 h 1310"/>
              <a:gd name="T86" fmla="*/ 1253 w 1310"/>
              <a:gd name="T87" fmla="*/ 129 h 1310"/>
              <a:gd name="T88" fmla="*/ 1213 w 1310"/>
              <a:gd name="T89" fmla="*/ 105 h 1310"/>
              <a:gd name="T90" fmla="*/ 1157 w 1310"/>
              <a:gd name="T91" fmla="*/ 127 h 1310"/>
              <a:gd name="T92" fmla="*/ 1103 w 1310"/>
              <a:gd name="T93" fmla="*/ 179 h 1310"/>
              <a:gd name="T94" fmla="*/ 655 w 1310"/>
              <a:gd name="T95" fmla="*/ 0 h 1310"/>
              <a:gd name="T96" fmla="*/ 0 w 1310"/>
              <a:gd name="T97" fmla="*/ 654 h 1310"/>
              <a:gd name="T98" fmla="*/ 655 w 1310"/>
              <a:gd name="T99" fmla="*/ 1309 h 1310"/>
              <a:gd name="T100" fmla="*/ 1309 w 1310"/>
              <a:gd name="T101" fmla="*/ 654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0" h="1310">
                <a:moveTo>
                  <a:pt x="655" y="1273"/>
                </a:moveTo>
                <a:lnTo>
                  <a:pt x="655" y="1273"/>
                </a:lnTo>
                <a:cubicBezTo>
                  <a:pt x="314" y="1273"/>
                  <a:pt x="36" y="995"/>
                  <a:pt x="36" y="654"/>
                </a:cubicBezTo>
                <a:lnTo>
                  <a:pt x="36" y="654"/>
                </a:lnTo>
                <a:cubicBezTo>
                  <a:pt x="36" y="313"/>
                  <a:pt x="314" y="36"/>
                  <a:pt x="655" y="36"/>
                </a:cubicBezTo>
                <a:lnTo>
                  <a:pt x="655" y="36"/>
                </a:lnTo>
                <a:cubicBezTo>
                  <a:pt x="818" y="36"/>
                  <a:pt x="967" y="100"/>
                  <a:pt x="1077" y="203"/>
                </a:cubicBezTo>
                <a:lnTo>
                  <a:pt x="1000" y="276"/>
                </a:lnTo>
                <a:lnTo>
                  <a:pt x="1000" y="276"/>
                </a:lnTo>
                <a:cubicBezTo>
                  <a:pt x="909" y="193"/>
                  <a:pt x="788" y="142"/>
                  <a:pt x="655" y="142"/>
                </a:cubicBezTo>
                <a:lnTo>
                  <a:pt x="655" y="142"/>
                </a:lnTo>
                <a:cubicBezTo>
                  <a:pt x="372" y="142"/>
                  <a:pt x="142" y="372"/>
                  <a:pt x="142" y="654"/>
                </a:cubicBezTo>
                <a:lnTo>
                  <a:pt x="142" y="654"/>
                </a:lnTo>
                <a:cubicBezTo>
                  <a:pt x="142" y="937"/>
                  <a:pt x="372" y="1168"/>
                  <a:pt x="655" y="1168"/>
                </a:cubicBezTo>
                <a:lnTo>
                  <a:pt x="655" y="1168"/>
                </a:lnTo>
                <a:cubicBezTo>
                  <a:pt x="937" y="1168"/>
                  <a:pt x="1167" y="937"/>
                  <a:pt x="1167" y="654"/>
                </a:cubicBezTo>
                <a:lnTo>
                  <a:pt x="1167" y="654"/>
                </a:lnTo>
                <a:cubicBezTo>
                  <a:pt x="1167" y="577"/>
                  <a:pt x="1150" y="503"/>
                  <a:pt x="1118" y="437"/>
                </a:cubicBezTo>
                <a:lnTo>
                  <a:pt x="1193" y="350"/>
                </a:lnTo>
                <a:lnTo>
                  <a:pt x="1193" y="350"/>
                </a:lnTo>
                <a:cubicBezTo>
                  <a:pt x="1244" y="439"/>
                  <a:pt x="1273" y="544"/>
                  <a:pt x="1273" y="654"/>
                </a:cubicBezTo>
                <a:lnTo>
                  <a:pt x="1273" y="654"/>
                </a:lnTo>
                <a:cubicBezTo>
                  <a:pt x="1273" y="995"/>
                  <a:pt x="996" y="1273"/>
                  <a:pt x="655" y="1273"/>
                </a:cubicBezTo>
                <a:close/>
                <a:moveTo>
                  <a:pt x="268" y="624"/>
                </a:moveTo>
                <a:lnTo>
                  <a:pt x="474" y="934"/>
                </a:lnTo>
                <a:lnTo>
                  <a:pt x="474" y="934"/>
                </a:lnTo>
                <a:cubicBezTo>
                  <a:pt x="497" y="969"/>
                  <a:pt x="535" y="991"/>
                  <a:pt x="577" y="993"/>
                </a:cubicBezTo>
                <a:lnTo>
                  <a:pt x="577" y="993"/>
                </a:lnTo>
                <a:cubicBezTo>
                  <a:pt x="580" y="994"/>
                  <a:pt x="582" y="994"/>
                  <a:pt x="585" y="994"/>
                </a:cubicBezTo>
                <a:lnTo>
                  <a:pt x="585" y="994"/>
                </a:lnTo>
                <a:cubicBezTo>
                  <a:pt x="624" y="994"/>
                  <a:pt x="660" y="977"/>
                  <a:pt x="686" y="947"/>
                </a:cubicBezTo>
                <a:lnTo>
                  <a:pt x="1094" y="467"/>
                </a:lnTo>
                <a:lnTo>
                  <a:pt x="1094" y="467"/>
                </a:lnTo>
                <a:cubicBezTo>
                  <a:pt x="1118" y="524"/>
                  <a:pt x="1132" y="588"/>
                  <a:pt x="1132" y="654"/>
                </a:cubicBezTo>
                <a:lnTo>
                  <a:pt x="1132" y="654"/>
                </a:lnTo>
                <a:cubicBezTo>
                  <a:pt x="1132" y="917"/>
                  <a:pt x="918" y="1131"/>
                  <a:pt x="655" y="1131"/>
                </a:cubicBezTo>
                <a:lnTo>
                  <a:pt x="655" y="1131"/>
                </a:lnTo>
                <a:cubicBezTo>
                  <a:pt x="391" y="1131"/>
                  <a:pt x="178" y="917"/>
                  <a:pt x="178" y="654"/>
                </a:cubicBezTo>
                <a:lnTo>
                  <a:pt x="178" y="654"/>
                </a:lnTo>
                <a:cubicBezTo>
                  <a:pt x="178" y="391"/>
                  <a:pt x="391" y="177"/>
                  <a:pt x="655" y="177"/>
                </a:cubicBezTo>
                <a:lnTo>
                  <a:pt x="655" y="177"/>
                </a:lnTo>
                <a:cubicBezTo>
                  <a:pt x="778" y="177"/>
                  <a:pt x="890" y="224"/>
                  <a:pt x="975" y="301"/>
                </a:cubicBezTo>
                <a:lnTo>
                  <a:pt x="613" y="645"/>
                </a:lnTo>
                <a:lnTo>
                  <a:pt x="613" y="645"/>
                </a:lnTo>
                <a:cubicBezTo>
                  <a:pt x="612" y="647"/>
                  <a:pt x="610" y="647"/>
                  <a:pt x="610" y="647"/>
                </a:cubicBezTo>
                <a:lnTo>
                  <a:pt x="610" y="647"/>
                </a:lnTo>
                <a:cubicBezTo>
                  <a:pt x="608" y="647"/>
                  <a:pt x="607" y="646"/>
                  <a:pt x="606" y="644"/>
                </a:cubicBezTo>
                <a:lnTo>
                  <a:pt x="537" y="536"/>
                </a:lnTo>
                <a:lnTo>
                  <a:pt x="537" y="536"/>
                </a:lnTo>
                <a:cubicBezTo>
                  <a:pt x="516" y="505"/>
                  <a:pt x="481" y="487"/>
                  <a:pt x="444" y="487"/>
                </a:cubicBezTo>
                <a:lnTo>
                  <a:pt x="341" y="487"/>
                </a:lnTo>
                <a:lnTo>
                  <a:pt x="341" y="487"/>
                </a:lnTo>
                <a:cubicBezTo>
                  <a:pt x="308" y="487"/>
                  <a:pt x="279" y="505"/>
                  <a:pt x="263" y="534"/>
                </a:cubicBezTo>
                <a:lnTo>
                  <a:pt x="263" y="534"/>
                </a:lnTo>
                <a:cubicBezTo>
                  <a:pt x="248" y="563"/>
                  <a:pt x="250" y="597"/>
                  <a:pt x="268" y="624"/>
                </a:cubicBezTo>
                <a:close/>
                <a:moveTo>
                  <a:pt x="1181" y="153"/>
                </a:moveTo>
                <a:lnTo>
                  <a:pt x="1181" y="153"/>
                </a:lnTo>
                <a:cubicBezTo>
                  <a:pt x="1190" y="144"/>
                  <a:pt x="1200" y="140"/>
                  <a:pt x="1209" y="140"/>
                </a:cubicBezTo>
                <a:lnTo>
                  <a:pt x="1209" y="140"/>
                </a:lnTo>
                <a:cubicBezTo>
                  <a:pt x="1215" y="141"/>
                  <a:pt x="1221" y="143"/>
                  <a:pt x="1224" y="149"/>
                </a:cubicBezTo>
                <a:lnTo>
                  <a:pt x="1255" y="197"/>
                </a:lnTo>
                <a:lnTo>
                  <a:pt x="1255" y="197"/>
                </a:lnTo>
                <a:cubicBezTo>
                  <a:pt x="1261" y="204"/>
                  <a:pt x="1260" y="215"/>
                  <a:pt x="1254" y="223"/>
                </a:cubicBezTo>
                <a:lnTo>
                  <a:pt x="659" y="924"/>
                </a:lnTo>
                <a:lnTo>
                  <a:pt x="659" y="924"/>
                </a:lnTo>
                <a:cubicBezTo>
                  <a:pt x="639" y="947"/>
                  <a:pt x="610" y="959"/>
                  <a:pt x="579" y="959"/>
                </a:cubicBezTo>
                <a:lnTo>
                  <a:pt x="579" y="959"/>
                </a:lnTo>
                <a:cubicBezTo>
                  <a:pt x="548" y="956"/>
                  <a:pt x="520" y="941"/>
                  <a:pt x="503" y="914"/>
                </a:cubicBezTo>
                <a:lnTo>
                  <a:pt x="297" y="605"/>
                </a:lnTo>
                <a:lnTo>
                  <a:pt x="297" y="605"/>
                </a:lnTo>
                <a:cubicBezTo>
                  <a:pt x="287" y="588"/>
                  <a:pt x="285" y="568"/>
                  <a:pt x="295" y="551"/>
                </a:cubicBezTo>
                <a:lnTo>
                  <a:pt x="295" y="551"/>
                </a:lnTo>
                <a:cubicBezTo>
                  <a:pt x="304" y="533"/>
                  <a:pt x="322" y="523"/>
                  <a:pt x="341" y="523"/>
                </a:cubicBezTo>
                <a:lnTo>
                  <a:pt x="444" y="523"/>
                </a:lnTo>
                <a:lnTo>
                  <a:pt x="444" y="523"/>
                </a:lnTo>
                <a:cubicBezTo>
                  <a:pt x="469" y="523"/>
                  <a:pt x="493" y="535"/>
                  <a:pt x="507" y="555"/>
                </a:cubicBezTo>
                <a:lnTo>
                  <a:pt x="577" y="664"/>
                </a:lnTo>
                <a:lnTo>
                  <a:pt x="577" y="664"/>
                </a:lnTo>
                <a:cubicBezTo>
                  <a:pt x="583" y="675"/>
                  <a:pt x="594" y="681"/>
                  <a:pt x="606" y="682"/>
                </a:cubicBezTo>
                <a:lnTo>
                  <a:pt x="606" y="682"/>
                </a:lnTo>
                <a:cubicBezTo>
                  <a:pt x="617" y="684"/>
                  <a:pt x="629" y="679"/>
                  <a:pt x="638" y="671"/>
                </a:cubicBezTo>
                <a:lnTo>
                  <a:pt x="1181" y="153"/>
                </a:lnTo>
                <a:close/>
                <a:moveTo>
                  <a:pt x="1217" y="321"/>
                </a:moveTo>
                <a:lnTo>
                  <a:pt x="1281" y="245"/>
                </a:lnTo>
                <a:lnTo>
                  <a:pt x="1281" y="245"/>
                </a:lnTo>
                <a:cubicBezTo>
                  <a:pt x="1297" y="227"/>
                  <a:pt x="1299" y="198"/>
                  <a:pt x="1284" y="176"/>
                </a:cubicBezTo>
                <a:lnTo>
                  <a:pt x="1253" y="129"/>
                </a:lnTo>
                <a:lnTo>
                  <a:pt x="1253" y="129"/>
                </a:lnTo>
                <a:lnTo>
                  <a:pt x="1253" y="129"/>
                </a:lnTo>
                <a:cubicBezTo>
                  <a:pt x="1244" y="115"/>
                  <a:pt x="1229" y="106"/>
                  <a:pt x="1213" y="105"/>
                </a:cubicBezTo>
                <a:lnTo>
                  <a:pt x="1213" y="105"/>
                </a:lnTo>
                <a:cubicBezTo>
                  <a:pt x="1193" y="103"/>
                  <a:pt x="1173" y="112"/>
                  <a:pt x="1157" y="127"/>
                </a:cubicBezTo>
                <a:lnTo>
                  <a:pt x="1103" y="179"/>
                </a:lnTo>
                <a:lnTo>
                  <a:pt x="1103" y="179"/>
                </a:lnTo>
                <a:cubicBezTo>
                  <a:pt x="985" y="68"/>
                  <a:pt x="828" y="0"/>
                  <a:pt x="655" y="0"/>
                </a:cubicBezTo>
                <a:lnTo>
                  <a:pt x="655" y="0"/>
                </a:lnTo>
                <a:cubicBezTo>
                  <a:pt x="294" y="0"/>
                  <a:pt x="0" y="294"/>
                  <a:pt x="0" y="654"/>
                </a:cubicBezTo>
                <a:lnTo>
                  <a:pt x="0" y="654"/>
                </a:lnTo>
                <a:cubicBezTo>
                  <a:pt x="0" y="1015"/>
                  <a:pt x="294" y="1309"/>
                  <a:pt x="655" y="1309"/>
                </a:cubicBezTo>
                <a:lnTo>
                  <a:pt x="655" y="1309"/>
                </a:lnTo>
                <a:cubicBezTo>
                  <a:pt x="1015" y="1309"/>
                  <a:pt x="1309" y="1015"/>
                  <a:pt x="1309" y="654"/>
                </a:cubicBezTo>
                <a:lnTo>
                  <a:pt x="1309" y="654"/>
                </a:lnTo>
                <a:cubicBezTo>
                  <a:pt x="1309" y="533"/>
                  <a:pt x="1275" y="419"/>
                  <a:pt x="1217" y="321"/>
                </a:cubicBezTo>
                <a:close/>
              </a:path>
            </a:pathLst>
          </a:custGeom>
          <a:solidFill>
            <a:schemeClr val="accent1"/>
          </a:solidFill>
          <a:ln>
            <a:noFill/>
          </a:ln>
          <a:effectLst/>
        </p:spPr>
        <p:txBody>
          <a:bodyPr wrap="none" anchor="ctr"/>
          <a:lstStyle/>
          <a:p>
            <a:endParaRPr lang="en-US" sz="363" dirty="0">
              <a:latin typeface="Poppins" pitchFamily="2" charset="77"/>
            </a:endParaRPr>
          </a:p>
        </p:txBody>
      </p:sp>
      <p:sp>
        <p:nvSpPr>
          <p:cNvPr id="7" name="Freeform 4">
            <a:extLst>
              <a:ext uri="{FF2B5EF4-FFF2-40B4-BE49-F238E27FC236}">
                <a16:creationId xmlns:a16="http://schemas.microsoft.com/office/drawing/2014/main" id="{90F271CD-5335-441B-830D-99C92304A5D7}"/>
              </a:ext>
            </a:extLst>
          </p:cNvPr>
          <p:cNvSpPr>
            <a:spLocks noChangeArrowheads="1"/>
          </p:cNvSpPr>
          <p:nvPr/>
        </p:nvSpPr>
        <p:spPr bwMode="auto">
          <a:xfrm>
            <a:off x="8227377" y="3929112"/>
            <a:ext cx="601402" cy="590262"/>
          </a:xfrm>
          <a:custGeom>
            <a:avLst/>
            <a:gdLst>
              <a:gd name="connsiteX0" fmla="*/ 156719 w 553017"/>
              <a:gd name="connsiteY0" fmla="*/ 344360 h 559618"/>
              <a:gd name="connsiteX1" fmla="*/ 105570 w 553017"/>
              <a:gd name="connsiteY1" fmla="*/ 374182 h 559618"/>
              <a:gd name="connsiteX2" fmla="*/ 99528 w 553017"/>
              <a:gd name="connsiteY2" fmla="*/ 419319 h 559618"/>
              <a:gd name="connsiteX3" fmla="*/ 127318 w 553017"/>
              <a:gd name="connsiteY3" fmla="*/ 455187 h 559618"/>
              <a:gd name="connsiteX4" fmla="*/ 208272 w 553017"/>
              <a:gd name="connsiteY4" fmla="*/ 433424 h 559618"/>
              <a:gd name="connsiteX5" fmla="*/ 214313 w 553017"/>
              <a:gd name="connsiteY5" fmla="*/ 388288 h 559618"/>
              <a:gd name="connsiteX6" fmla="*/ 186523 w 553017"/>
              <a:gd name="connsiteY6" fmla="*/ 352420 h 559618"/>
              <a:gd name="connsiteX7" fmla="*/ 156719 w 553017"/>
              <a:gd name="connsiteY7" fmla="*/ 344360 h 559618"/>
              <a:gd name="connsiteX8" fmla="*/ 165920 w 553017"/>
              <a:gd name="connsiteY8" fmla="*/ 330720 h 559618"/>
              <a:gd name="connsiteX9" fmla="*/ 193773 w 553017"/>
              <a:gd name="connsiteY9" fmla="*/ 339927 h 559618"/>
              <a:gd name="connsiteX10" fmla="*/ 228007 w 553017"/>
              <a:gd name="connsiteY10" fmla="*/ 384660 h 559618"/>
              <a:gd name="connsiteX11" fmla="*/ 220757 w 553017"/>
              <a:gd name="connsiteY11" fmla="*/ 440679 h 559618"/>
              <a:gd name="connsiteX12" fmla="*/ 156719 w 553017"/>
              <a:gd name="connsiteY12" fmla="*/ 477755 h 559618"/>
              <a:gd name="connsiteX13" fmla="*/ 120069 w 553017"/>
              <a:gd name="connsiteY13" fmla="*/ 467680 h 559618"/>
              <a:gd name="connsiteX14" fmla="*/ 85835 w 553017"/>
              <a:gd name="connsiteY14" fmla="*/ 422946 h 559618"/>
              <a:gd name="connsiteX15" fmla="*/ 93084 w 553017"/>
              <a:gd name="connsiteY15" fmla="*/ 367331 h 559618"/>
              <a:gd name="connsiteX16" fmla="*/ 165920 w 553017"/>
              <a:gd name="connsiteY16" fmla="*/ 330720 h 559618"/>
              <a:gd name="connsiteX17" fmla="*/ 138198 w 553017"/>
              <a:gd name="connsiteY17" fmla="*/ 262535 h 559618"/>
              <a:gd name="connsiteX18" fmla="*/ 101564 w 553017"/>
              <a:gd name="connsiteY18" fmla="*/ 272613 h 559618"/>
              <a:gd name="connsiteX19" fmla="*/ 101161 w 553017"/>
              <a:gd name="connsiteY19" fmla="*/ 273419 h 559618"/>
              <a:gd name="connsiteX20" fmla="*/ 108810 w 553017"/>
              <a:gd name="connsiteY20" fmla="*/ 302442 h 559618"/>
              <a:gd name="connsiteX21" fmla="*/ 102369 w 553017"/>
              <a:gd name="connsiteY21" fmla="*/ 318969 h 559618"/>
              <a:gd name="connsiteX22" fmla="*/ 88681 w 553017"/>
              <a:gd name="connsiteY22" fmla="*/ 329852 h 559618"/>
              <a:gd name="connsiteX23" fmla="*/ 70968 w 553017"/>
              <a:gd name="connsiteY23" fmla="*/ 331868 h 559618"/>
              <a:gd name="connsiteX24" fmla="*/ 44800 w 553017"/>
              <a:gd name="connsiteY24" fmla="*/ 316953 h 559618"/>
              <a:gd name="connsiteX25" fmla="*/ 43995 w 553017"/>
              <a:gd name="connsiteY25" fmla="*/ 316953 h 559618"/>
              <a:gd name="connsiteX26" fmla="*/ 25073 w 553017"/>
              <a:gd name="connsiteY26" fmla="*/ 350007 h 559618"/>
              <a:gd name="connsiteX27" fmla="*/ 25073 w 553017"/>
              <a:gd name="connsiteY27" fmla="*/ 350813 h 559618"/>
              <a:gd name="connsiteX28" fmla="*/ 51644 w 553017"/>
              <a:gd name="connsiteY28" fmla="*/ 366131 h 559618"/>
              <a:gd name="connsiteX29" fmla="*/ 58488 w 553017"/>
              <a:gd name="connsiteY29" fmla="*/ 382255 h 559618"/>
              <a:gd name="connsiteX30" fmla="*/ 56475 w 553017"/>
              <a:gd name="connsiteY30" fmla="*/ 399185 h 559618"/>
              <a:gd name="connsiteX31" fmla="*/ 45202 w 553017"/>
              <a:gd name="connsiteY31" fmla="*/ 413294 h 559618"/>
              <a:gd name="connsiteX32" fmla="*/ 15814 w 553017"/>
              <a:gd name="connsiteY32" fmla="*/ 421356 h 559618"/>
              <a:gd name="connsiteX33" fmla="*/ 15412 w 553017"/>
              <a:gd name="connsiteY33" fmla="*/ 421759 h 559618"/>
              <a:gd name="connsiteX34" fmla="*/ 15412 w 553017"/>
              <a:gd name="connsiteY34" fmla="*/ 422162 h 559618"/>
              <a:gd name="connsiteX35" fmla="*/ 25073 w 553017"/>
              <a:gd name="connsiteY35" fmla="*/ 458844 h 559618"/>
              <a:gd name="connsiteX36" fmla="*/ 26281 w 553017"/>
              <a:gd name="connsiteY36" fmla="*/ 459650 h 559618"/>
              <a:gd name="connsiteX37" fmla="*/ 55670 w 553017"/>
              <a:gd name="connsiteY37" fmla="*/ 451588 h 559618"/>
              <a:gd name="connsiteX38" fmla="*/ 72578 w 553017"/>
              <a:gd name="connsiteY38" fmla="*/ 458037 h 559618"/>
              <a:gd name="connsiteX39" fmla="*/ 82642 w 553017"/>
              <a:gd name="connsiteY39" fmla="*/ 471340 h 559618"/>
              <a:gd name="connsiteX40" fmla="*/ 84655 w 553017"/>
              <a:gd name="connsiteY40" fmla="*/ 489076 h 559618"/>
              <a:gd name="connsiteX41" fmla="*/ 68955 w 553017"/>
              <a:gd name="connsiteY41" fmla="*/ 515680 h 559618"/>
              <a:gd name="connsiteX42" fmla="*/ 69357 w 553017"/>
              <a:gd name="connsiteY42" fmla="*/ 516890 h 559618"/>
              <a:gd name="connsiteX43" fmla="*/ 102369 w 553017"/>
              <a:gd name="connsiteY43" fmla="*/ 535835 h 559618"/>
              <a:gd name="connsiteX44" fmla="*/ 103577 w 553017"/>
              <a:gd name="connsiteY44" fmla="*/ 535432 h 559618"/>
              <a:gd name="connsiteX45" fmla="*/ 118875 w 553017"/>
              <a:gd name="connsiteY45" fmla="*/ 508425 h 559618"/>
              <a:gd name="connsiteX46" fmla="*/ 131757 w 553017"/>
              <a:gd name="connsiteY46" fmla="*/ 501169 h 559618"/>
              <a:gd name="connsiteX47" fmla="*/ 135380 w 553017"/>
              <a:gd name="connsiteY47" fmla="*/ 501572 h 559618"/>
              <a:gd name="connsiteX48" fmla="*/ 151484 w 553017"/>
              <a:gd name="connsiteY48" fmla="*/ 503588 h 559618"/>
              <a:gd name="connsiteX49" fmla="*/ 165574 w 553017"/>
              <a:gd name="connsiteY49" fmla="*/ 514874 h 559618"/>
              <a:gd name="connsiteX50" fmla="*/ 173625 w 553017"/>
              <a:gd name="connsiteY50" fmla="*/ 544704 h 559618"/>
              <a:gd name="connsiteX51" fmla="*/ 174431 w 553017"/>
              <a:gd name="connsiteY51" fmla="*/ 545107 h 559618"/>
              <a:gd name="connsiteX52" fmla="*/ 211065 w 553017"/>
              <a:gd name="connsiteY52" fmla="*/ 535432 h 559618"/>
              <a:gd name="connsiteX53" fmla="*/ 211870 w 553017"/>
              <a:gd name="connsiteY53" fmla="*/ 534626 h 559618"/>
              <a:gd name="connsiteX54" fmla="*/ 203819 w 553017"/>
              <a:gd name="connsiteY54" fmla="*/ 504797 h 559618"/>
              <a:gd name="connsiteX55" fmla="*/ 210260 w 553017"/>
              <a:gd name="connsiteY55" fmla="*/ 488270 h 559618"/>
              <a:gd name="connsiteX56" fmla="*/ 223545 w 553017"/>
              <a:gd name="connsiteY56" fmla="*/ 478192 h 559618"/>
              <a:gd name="connsiteX57" fmla="*/ 241259 w 553017"/>
              <a:gd name="connsiteY57" fmla="*/ 475774 h 559618"/>
              <a:gd name="connsiteX58" fmla="*/ 268232 w 553017"/>
              <a:gd name="connsiteY58" fmla="*/ 491495 h 559618"/>
              <a:gd name="connsiteX59" fmla="*/ 269037 w 553017"/>
              <a:gd name="connsiteY59" fmla="*/ 491092 h 559618"/>
              <a:gd name="connsiteX60" fmla="*/ 287958 w 553017"/>
              <a:gd name="connsiteY60" fmla="*/ 458037 h 559618"/>
              <a:gd name="connsiteX61" fmla="*/ 287958 w 553017"/>
              <a:gd name="connsiteY61" fmla="*/ 457231 h 559618"/>
              <a:gd name="connsiteX62" fmla="*/ 261388 w 553017"/>
              <a:gd name="connsiteY62" fmla="*/ 441914 h 559618"/>
              <a:gd name="connsiteX63" fmla="*/ 254141 w 553017"/>
              <a:gd name="connsiteY63" fmla="*/ 425387 h 559618"/>
              <a:gd name="connsiteX64" fmla="*/ 256557 w 553017"/>
              <a:gd name="connsiteY64" fmla="*/ 408456 h 559618"/>
              <a:gd name="connsiteX65" fmla="*/ 267426 w 553017"/>
              <a:gd name="connsiteY65" fmla="*/ 394751 h 559618"/>
              <a:gd name="connsiteX66" fmla="*/ 296815 w 553017"/>
              <a:gd name="connsiteY66" fmla="*/ 386689 h 559618"/>
              <a:gd name="connsiteX67" fmla="*/ 297620 w 553017"/>
              <a:gd name="connsiteY67" fmla="*/ 385883 h 559618"/>
              <a:gd name="connsiteX68" fmla="*/ 287555 w 553017"/>
              <a:gd name="connsiteY68" fmla="*/ 348798 h 559618"/>
              <a:gd name="connsiteX69" fmla="*/ 286750 w 553017"/>
              <a:gd name="connsiteY69" fmla="*/ 348798 h 559618"/>
              <a:gd name="connsiteX70" fmla="*/ 257362 w 553017"/>
              <a:gd name="connsiteY70" fmla="*/ 356054 h 559618"/>
              <a:gd name="connsiteX71" fmla="*/ 240856 w 553017"/>
              <a:gd name="connsiteY71" fmla="*/ 350007 h 559618"/>
              <a:gd name="connsiteX72" fmla="*/ 230792 w 553017"/>
              <a:gd name="connsiteY72" fmla="*/ 335899 h 559618"/>
              <a:gd name="connsiteX73" fmla="*/ 228376 w 553017"/>
              <a:gd name="connsiteY73" fmla="*/ 318566 h 559618"/>
              <a:gd name="connsiteX74" fmla="*/ 243674 w 553017"/>
              <a:gd name="connsiteY74" fmla="*/ 292364 h 559618"/>
              <a:gd name="connsiteX75" fmla="*/ 243272 w 553017"/>
              <a:gd name="connsiteY75" fmla="*/ 291558 h 559618"/>
              <a:gd name="connsiteX76" fmla="*/ 210663 w 553017"/>
              <a:gd name="connsiteY76" fmla="*/ 272209 h 559618"/>
              <a:gd name="connsiteX77" fmla="*/ 209455 w 553017"/>
              <a:gd name="connsiteY77" fmla="*/ 272613 h 559618"/>
              <a:gd name="connsiteX78" fmla="*/ 194157 w 553017"/>
              <a:gd name="connsiteY78" fmla="*/ 298814 h 559618"/>
              <a:gd name="connsiteX79" fmla="*/ 178456 w 553017"/>
              <a:gd name="connsiteY79" fmla="*/ 305667 h 559618"/>
              <a:gd name="connsiteX80" fmla="*/ 160743 w 553017"/>
              <a:gd name="connsiteY80" fmla="*/ 303248 h 559618"/>
              <a:gd name="connsiteX81" fmla="*/ 147055 w 553017"/>
              <a:gd name="connsiteY81" fmla="*/ 292364 h 559618"/>
              <a:gd name="connsiteX82" fmla="*/ 139406 w 553017"/>
              <a:gd name="connsiteY82" fmla="*/ 263341 h 559618"/>
              <a:gd name="connsiteX83" fmla="*/ 138198 w 553017"/>
              <a:gd name="connsiteY83" fmla="*/ 262535 h 559618"/>
              <a:gd name="connsiteX84" fmla="*/ 134575 w 553017"/>
              <a:gd name="connsiteY84" fmla="*/ 248830 h 559618"/>
              <a:gd name="connsiteX85" fmla="*/ 152691 w 553017"/>
              <a:gd name="connsiteY85" fmla="*/ 259713 h 559618"/>
              <a:gd name="connsiteX86" fmla="*/ 160743 w 553017"/>
              <a:gd name="connsiteY86" fmla="*/ 288736 h 559618"/>
              <a:gd name="connsiteX87" fmla="*/ 161548 w 553017"/>
              <a:gd name="connsiteY87" fmla="*/ 289140 h 559618"/>
              <a:gd name="connsiteX88" fmla="*/ 181274 w 553017"/>
              <a:gd name="connsiteY88" fmla="*/ 291558 h 559618"/>
              <a:gd name="connsiteX89" fmla="*/ 182080 w 553017"/>
              <a:gd name="connsiteY89" fmla="*/ 291558 h 559618"/>
              <a:gd name="connsiteX90" fmla="*/ 196975 w 553017"/>
              <a:gd name="connsiteY90" fmla="*/ 265357 h 559618"/>
              <a:gd name="connsiteX91" fmla="*/ 217507 w 553017"/>
              <a:gd name="connsiteY91" fmla="*/ 260116 h 559618"/>
              <a:gd name="connsiteX92" fmla="*/ 250518 w 553017"/>
              <a:gd name="connsiteY92" fmla="*/ 279062 h 559618"/>
              <a:gd name="connsiteX93" fmla="*/ 257362 w 553017"/>
              <a:gd name="connsiteY93" fmla="*/ 287930 h 559618"/>
              <a:gd name="connsiteX94" fmla="*/ 256154 w 553017"/>
              <a:gd name="connsiteY94" fmla="*/ 299217 h 559618"/>
              <a:gd name="connsiteX95" fmla="*/ 240856 w 553017"/>
              <a:gd name="connsiteY95" fmla="*/ 325418 h 559618"/>
              <a:gd name="connsiteX96" fmla="*/ 241259 w 553017"/>
              <a:gd name="connsiteY96" fmla="*/ 326628 h 559618"/>
              <a:gd name="connsiteX97" fmla="*/ 253336 w 553017"/>
              <a:gd name="connsiteY97" fmla="*/ 342348 h 559618"/>
              <a:gd name="connsiteX98" fmla="*/ 253739 w 553017"/>
              <a:gd name="connsiteY98" fmla="*/ 342752 h 559618"/>
              <a:gd name="connsiteX99" fmla="*/ 283127 w 553017"/>
              <a:gd name="connsiteY99" fmla="*/ 334690 h 559618"/>
              <a:gd name="connsiteX100" fmla="*/ 294399 w 553017"/>
              <a:gd name="connsiteY100" fmla="*/ 336302 h 559618"/>
              <a:gd name="connsiteX101" fmla="*/ 301243 w 553017"/>
              <a:gd name="connsiteY101" fmla="*/ 345170 h 559618"/>
              <a:gd name="connsiteX102" fmla="*/ 311308 w 553017"/>
              <a:gd name="connsiteY102" fmla="*/ 382255 h 559618"/>
              <a:gd name="connsiteX103" fmla="*/ 300841 w 553017"/>
              <a:gd name="connsiteY103" fmla="*/ 400395 h 559618"/>
              <a:gd name="connsiteX104" fmla="*/ 271050 w 553017"/>
              <a:gd name="connsiteY104" fmla="*/ 408456 h 559618"/>
              <a:gd name="connsiteX105" fmla="*/ 271050 w 553017"/>
              <a:gd name="connsiteY105" fmla="*/ 409263 h 559618"/>
              <a:gd name="connsiteX106" fmla="*/ 268232 w 553017"/>
              <a:gd name="connsiteY106" fmla="*/ 428611 h 559618"/>
              <a:gd name="connsiteX107" fmla="*/ 268232 w 553017"/>
              <a:gd name="connsiteY107" fmla="*/ 429418 h 559618"/>
              <a:gd name="connsiteX108" fmla="*/ 295204 w 553017"/>
              <a:gd name="connsiteY108" fmla="*/ 444735 h 559618"/>
              <a:gd name="connsiteX109" fmla="*/ 300438 w 553017"/>
              <a:gd name="connsiteY109" fmla="*/ 465293 h 559618"/>
              <a:gd name="connsiteX110" fmla="*/ 281517 w 553017"/>
              <a:gd name="connsiteY110" fmla="*/ 498347 h 559618"/>
              <a:gd name="connsiteX111" fmla="*/ 272257 w 553017"/>
              <a:gd name="connsiteY111" fmla="*/ 505200 h 559618"/>
              <a:gd name="connsiteX112" fmla="*/ 260985 w 553017"/>
              <a:gd name="connsiteY112" fmla="*/ 503588 h 559618"/>
              <a:gd name="connsiteX113" fmla="*/ 234415 w 553017"/>
              <a:gd name="connsiteY113" fmla="*/ 488270 h 559618"/>
              <a:gd name="connsiteX114" fmla="*/ 233207 w 553017"/>
              <a:gd name="connsiteY114" fmla="*/ 488673 h 559618"/>
              <a:gd name="connsiteX115" fmla="*/ 218312 w 553017"/>
              <a:gd name="connsiteY115" fmla="*/ 499960 h 559618"/>
              <a:gd name="connsiteX116" fmla="*/ 217507 w 553017"/>
              <a:gd name="connsiteY116" fmla="*/ 501169 h 559618"/>
              <a:gd name="connsiteX117" fmla="*/ 225558 w 553017"/>
              <a:gd name="connsiteY117" fmla="*/ 530998 h 559618"/>
              <a:gd name="connsiteX118" fmla="*/ 223948 w 553017"/>
              <a:gd name="connsiteY118" fmla="*/ 542285 h 559618"/>
              <a:gd name="connsiteX119" fmla="*/ 214689 w 553017"/>
              <a:gd name="connsiteY119" fmla="*/ 549138 h 559618"/>
              <a:gd name="connsiteX120" fmla="*/ 178456 w 553017"/>
              <a:gd name="connsiteY120" fmla="*/ 559215 h 559618"/>
              <a:gd name="connsiteX121" fmla="*/ 174431 w 553017"/>
              <a:gd name="connsiteY121" fmla="*/ 559618 h 559618"/>
              <a:gd name="connsiteX122" fmla="*/ 159938 w 553017"/>
              <a:gd name="connsiteY122" fmla="*/ 548734 h 559618"/>
              <a:gd name="connsiteX123" fmla="*/ 151886 w 553017"/>
              <a:gd name="connsiteY123" fmla="*/ 518502 h 559618"/>
              <a:gd name="connsiteX124" fmla="*/ 151081 w 553017"/>
              <a:gd name="connsiteY124" fmla="*/ 518099 h 559618"/>
              <a:gd name="connsiteX125" fmla="*/ 132160 w 553017"/>
              <a:gd name="connsiteY125" fmla="*/ 515680 h 559618"/>
              <a:gd name="connsiteX126" fmla="*/ 131355 w 553017"/>
              <a:gd name="connsiteY126" fmla="*/ 515680 h 559618"/>
              <a:gd name="connsiteX127" fmla="*/ 115654 w 553017"/>
              <a:gd name="connsiteY127" fmla="*/ 542688 h 559618"/>
              <a:gd name="connsiteX128" fmla="*/ 106395 w 553017"/>
              <a:gd name="connsiteY128" fmla="*/ 549541 h 559618"/>
              <a:gd name="connsiteX129" fmla="*/ 95122 w 553017"/>
              <a:gd name="connsiteY129" fmla="*/ 547928 h 559618"/>
              <a:gd name="connsiteX130" fmla="*/ 62513 w 553017"/>
              <a:gd name="connsiteY130" fmla="*/ 529386 h 559618"/>
              <a:gd name="connsiteX131" fmla="*/ 55267 w 553017"/>
              <a:gd name="connsiteY131" fmla="*/ 520115 h 559618"/>
              <a:gd name="connsiteX132" fmla="*/ 56877 w 553017"/>
              <a:gd name="connsiteY132" fmla="*/ 508425 h 559618"/>
              <a:gd name="connsiteX133" fmla="*/ 72578 w 553017"/>
              <a:gd name="connsiteY133" fmla="*/ 481820 h 559618"/>
              <a:gd name="connsiteX134" fmla="*/ 72175 w 553017"/>
              <a:gd name="connsiteY134" fmla="*/ 481014 h 559618"/>
              <a:gd name="connsiteX135" fmla="*/ 60501 w 553017"/>
              <a:gd name="connsiteY135" fmla="*/ 465696 h 559618"/>
              <a:gd name="connsiteX136" fmla="*/ 59293 w 553017"/>
              <a:gd name="connsiteY136" fmla="*/ 465293 h 559618"/>
              <a:gd name="connsiteX137" fmla="*/ 29904 w 553017"/>
              <a:gd name="connsiteY137" fmla="*/ 473355 h 559618"/>
              <a:gd name="connsiteX138" fmla="*/ 11788 w 553017"/>
              <a:gd name="connsiteY138" fmla="*/ 462472 h 559618"/>
              <a:gd name="connsiteX139" fmla="*/ 1724 w 553017"/>
              <a:gd name="connsiteY139" fmla="*/ 425790 h 559618"/>
              <a:gd name="connsiteX140" fmla="*/ 2932 w 553017"/>
              <a:gd name="connsiteY140" fmla="*/ 414503 h 559618"/>
              <a:gd name="connsiteX141" fmla="*/ 12191 w 553017"/>
              <a:gd name="connsiteY141" fmla="*/ 407247 h 559618"/>
              <a:gd name="connsiteX142" fmla="*/ 41579 w 553017"/>
              <a:gd name="connsiteY142" fmla="*/ 399588 h 559618"/>
              <a:gd name="connsiteX143" fmla="*/ 41982 w 553017"/>
              <a:gd name="connsiteY143" fmla="*/ 398782 h 559618"/>
              <a:gd name="connsiteX144" fmla="*/ 44800 w 553017"/>
              <a:gd name="connsiteY144" fmla="*/ 379433 h 559618"/>
              <a:gd name="connsiteX145" fmla="*/ 44397 w 553017"/>
              <a:gd name="connsiteY145" fmla="*/ 378224 h 559618"/>
              <a:gd name="connsiteX146" fmla="*/ 17827 w 553017"/>
              <a:gd name="connsiteY146" fmla="*/ 363310 h 559618"/>
              <a:gd name="connsiteX147" fmla="*/ 12594 w 553017"/>
              <a:gd name="connsiteY147" fmla="*/ 342752 h 559618"/>
              <a:gd name="connsiteX148" fmla="*/ 31515 w 553017"/>
              <a:gd name="connsiteY148" fmla="*/ 309698 h 559618"/>
              <a:gd name="connsiteX149" fmla="*/ 40774 w 553017"/>
              <a:gd name="connsiteY149" fmla="*/ 302845 h 559618"/>
              <a:gd name="connsiteX150" fmla="*/ 52046 w 553017"/>
              <a:gd name="connsiteY150" fmla="*/ 304457 h 559618"/>
              <a:gd name="connsiteX151" fmla="*/ 78214 w 553017"/>
              <a:gd name="connsiteY151" fmla="*/ 319775 h 559618"/>
              <a:gd name="connsiteX152" fmla="*/ 79019 w 553017"/>
              <a:gd name="connsiteY152" fmla="*/ 319372 h 559618"/>
              <a:gd name="connsiteX153" fmla="*/ 94720 w 553017"/>
              <a:gd name="connsiteY153" fmla="*/ 307279 h 559618"/>
              <a:gd name="connsiteX154" fmla="*/ 95122 w 553017"/>
              <a:gd name="connsiteY154" fmla="*/ 306070 h 559618"/>
              <a:gd name="connsiteX155" fmla="*/ 87071 w 553017"/>
              <a:gd name="connsiteY155" fmla="*/ 277047 h 559618"/>
              <a:gd name="connsiteX156" fmla="*/ 97940 w 553017"/>
              <a:gd name="connsiteY156" fmla="*/ 258907 h 559618"/>
              <a:gd name="connsiteX157" fmla="*/ 375574 w 553017"/>
              <a:gd name="connsiteY157" fmla="*/ 127581 h 559618"/>
              <a:gd name="connsiteX158" fmla="*/ 382731 w 553017"/>
              <a:gd name="connsiteY158" fmla="*/ 134854 h 559618"/>
              <a:gd name="connsiteX159" fmla="*/ 382731 w 553017"/>
              <a:gd name="connsiteY159" fmla="*/ 178493 h 559618"/>
              <a:gd name="connsiteX160" fmla="*/ 378755 w 553017"/>
              <a:gd name="connsiteY160" fmla="*/ 187382 h 559618"/>
              <a:gd name="connsiteX161" fmla="*/ 358082 w 553017"/>
              <a:gd name="connsiteY161" fmla="*/ 208393 h 559618"/>
              <a:gd name="connsiteX162" fmla="*/ 352913 w 553017"/>
              <a:gd name="connsiteY162" fmla="*/ 210818 h 559618"/>
              <a:gd name="connsiteX163" fmla="*/ 348143 w 553017"/>
              <a:gd name="connsiteY163" fmla="*/ 208393 h 559618"/>
              <a:gd name="connsiteX164" fmla="*/ 348143 w 553017"/>
              <a:gd name="connsiteY164" fmla="*/ 198292 h 559618"/>
              <a:gd name="connsiteX165" fmla="*/ 368418 w 553017"/>
              <a:gd name="connsiteY165" fmla="*/ 177685 h 559618"/>
              <a:gd name="connsiteX166" fmla="*/ 368418 w 553017"/>
              <a:gd name="connsiteY166" fmla="*/ 134854 h 559618"/>
              <a:gd name="connsiteX167" fmla="*/ 375574 w 553017"/>
              <a:gd name="connsiteY167" fmla="*/ 127581 h 559618"/>
              <a:gd name="connsiteX168" fmla="*/ 376699 w 553017"/>
              <a:gd name="connsiteY168" fmla="*/ 107480 h 559618"/>
              <a:gd name="connsiteX169" fmla="*/ 317273 w 553017"/>
              <a:gd name="connsiteY169" fmla="*/ 141300 h 559618"/>
              <a:gd name="connsiteX170" fmla="*/ 309997 w 553017"/>
              <a:gd name="connsiteY170" fmla="*/ 193641 h 559618"/>
              <a:gd name="connsiteX171" fmla="*/ 342337 w 553017"/>
              <a:gd name="connsiteY171" fmla="*/ 235111 h 559618"/>
              <a:gd name="connsiteX172" fmla="*/ 394487 w 553017"/>
              <a:gd name="connsiteY172" fmla="*/ 242359 h 559618"/>
              <a:gd name="connsiteX173" fmla="*/ 436530 w 553017"/>
              <a:gd name="connsiteY173" fmla="*/ 210149 h 559618"/>
              <a:gd name="connsiteX174" fmla="*/ 443402 w 553017"/>
              <a:gd name="connsiteY174" fmla="*/ 158211 h 559618"/>
              <a:gd name="connsiteX175" fmla="*/ 411466 w 553017"/>
              <a:gd name="connsiteY175" fmla="*/ 116338 h 559618"/>
              <a:gd name="connsiteX176" fmla="*/ 376699 w 553017"/>
              <a:gd name="connsiteY176" fmla="*/ 107480 h 559618"/>
              <a:gd name="connsiteX177" fmla="*/ 102844 w 553017"/>
              <a:gd name="connsiteY177" fmla="*/ 104609 h 559618"/>
              <a:gd name="connsiteX178" fmla="*/ 72412 w 553017"/>
              <a:gd name="connsiteY178" fmla="*/ 122473 h 559618"/>
              <a:gd name="connsiteX179" fmla="*/ 85226 w 553017"/>
              <a:gd name="connsiteY179" fmla="*/ 170379 h 559618"/>
              <a:gd name="connsiteX180" fmla="*/ 132474 w 553017"/>
              <a:gd name="connsiteY180" fmla="*/ 157388 h 559618"/>
              <a:gd name="connsiteX181" fmla="*/ 120061 w 553017"/>
              <a:gd name="connsiteY181" fmla="*/ 109075 h 559618"/>
              <a:gd name="connsiteX182" fmla="*/ 102844 w 553017"/>
              <a:gd name="connsiteY182" fmla="*/ 104609 h 559618"/>
              <a:gd name="connsiteX183" fmla="*/ 387059 w 553017"/>
              <a:gd name="connsiteY183" fmla="*/ 93577 h 559618"/>
              <a:gd name="connsiteX184" fmla="*/ 418338 w 553017"/>
              <a:gd name="connsiteY184" fmla="*/ 103857 h 559618"/>
              <a:gd name="connsiteX185" fmla="*/ 457147 w 553017"/>
              <a:gd name="connsiteY185" fmla="*/ 154184 h 559618"/>
              <a:gd name="connsiteX186" fmla="*/ 448658 w 553017"/>
              <a:gd name="connsiteY186" fmla="*/ 217396 h 559618"/>
              <a:gd name="connsiteX187" fmla="*/ 398125 w 553017"/>
              <a:gd name="connsiteY187" fmla="*/ 255646 h 559618"/>
              <a:gd name="connsiteX188" fmla="*/ 376295 w 553017"/>
              <a:gd name="connsiteY188" fmla="*/ 258867 h 559618"/>
              <a:gd name="connsiteX189" fmla="*/ 335061 w 553017"/>
              <a:gd name="connsiteY189" fmla="*/ 247593 h 559618"/>
              <a:gd name="connsiteX190" fmla="*/ 296656 w 553017"/>
              <a:gd name="connsiteY190" fmla="*/ 197265 h 559618"/>
              <a:gd name="connsiteX191" fmla="*/ 304741 w 553017"/>
              <a:gd name="connsiteY191" fmla="*/ 134456 h 559618"/>
              <a:gd name="connsiteX192" fmla="*/ 387059 w 553017"/>
              <a:gd name="connsiteY192" fmla="*/ 93577 h 559618"/>
              <a:gd name="connsiteX193" fmla="*/ 108712 w 553017"/>
              <a:gd name="connsiteY193" fmla="*/ 90615 h 559618"/>
              <a:gd name="connsiteX194" fmla="*/ 127269 w 553017"/>
              <a:gd name="connsiteY194" fmla="*/ 96895 h 559618"/>
              <a:gd name="connsiteX195" fmla="*/ 145287 w 553017"/>
              <a:gd name="connsiteY195" fmla="*/ 164695 h 559618"/>
              <a:gd name="connsiteX196" fmla="*/ 102443 w 553017"/>
              <a:gd name="connsiteY196" fmla="*/ 189461 h 559618"/>
              <a:gd name="connsiteX197" fmla="*/ 78018 w 553017"/>
              <a:gd name="connsiteY197" fmla="*/ 182965 h 559618"/>
              <a:gd name="connsiteX198" fmla="*/ 60400 w 553017"/>
              <a:gd name="connsiteY198" fmla="*/ 115165 h 559618"/>
              <a:gd name="connsiteX199" fmla="*/ 108712 w 553017"/>
              <a:gd name="connsiteY199" fmla="*/ 90615 h 559618"/>
              <a:gd name="connsiteX200" fmla="*/ 88596 w 553017"/>
              <a:gd name="connsiteY200" fmla="*/ 53031 h 559618"/>
              <a:gd name="connsiteX201" fmla="*/ 69572 w 553017"/>
              <a:gd name="connsiteY201" fmla="*/ 58299 h 559618"/>
              <a:gd name="connsiteX202" fmla="*/ 74024 w 553017"/>
              <a:gd name="connsiteY202" fmla="*/ 74509 h 559618"/>
              <a:gd name="connsiteX203" fmla="*/ 68762 w 553017"/>
              <a:gd name="connsiteY203" fmla="*/ 87883 h 559618"/>
              <a:gd name="connsiteX204" fmla="*/ 60667 w 553017"/>
              <a:gd name="connsiteY204" fmla="*/ 94367 h 559618"/>
              <a:gd name="connsiteX205" fmla="*/ 45690 w 553017"/>
              <a:gd name="connsiteY205" fmla="*/ 95988 h 559618"/>
              <a:gd name="connsiteX206" fmla="*/ 31119 w 553017"/>
              <a:gd name="connsiteY206" fmla="*/ 87477 h 559618"/>
              <a:gd name="connsiteX207" fmla="*/ 21404 w 553017"/>
              <a:gd name="connsiteY207" fmla="*/ 104903 h 559618"/>
              <a:gd name="connsiteX208" fmla="*/ 35976 w 553017"/>
              <a:gd name="connsiteY208" fmla="*/ 113414 h 559618"/>
              <a:gd name="connsiteX209" fmla="*/ 42047 w 553017"/>
              <a:gd name="connsiteY209" fmla="*/ 126787 h 559618"/>
              <a:gd name="connsiteX210" fmla="*/ 40833 w 553017"/>
              <a:gd name="connsiteY210" fmla="*/ 136513 h 559618"/>
              <a:gd name="connsiteX211" fmla="*/ 31523 w 553017"/>
              <a:gd name="connsiteY211" fmla="*/ 148265 h 559618"/>
              <a:gd name="connsiteX212" fmla="*/ 15333 w 553017"/>
              <a:gd name="connsiteY212" fmla="*/ 152318 h 559618"/>
              <a:gd name="connsiteX213" fmla="*/ 20190 w 553017"/>
              <a:gd name="connsiteY213" fmla="*/ 172175 h 559618"/>
              <a:gd name="connsiteX214" fmla="*/ 36785 w 553017"/>
              <a:gd name="connsiteY214" fmla="*/ 167312 h 559618"/>
              <a:gd name="connsiteX215" fmla="*/ 50548 w 553017"/>
              <a:gd name="connsiteY215" fmla="*/ 172581 h 559618"/>
              <a:gd name="connsiteX216" fmla="*/ 56619 w 553017"/>
              <a:gd name="connsiteY216" fmla="*/ 180686 h 559618"/>
              <a:gd name="connsiteX217" fmla="*/ 58238 w 553017"/>
              <a:gd name="connsiteY217" fmla="*/ 194870 h 559618"/>
              <a:gd name="connsiteX218" fmla="*/ 49333 w 553017"/>
              <a:gd name="connsiteY218" fmla="*/ 210269 h 559618"/>
              <a:gd name="connsiteX219" fmla="*/ 66738 w 553017"/>
              <a:gd name="connsiteY219" fmla="*/ 219995 h 559618"/>
              <a:gd name="connsiteX220" fmla="*/ 75238 w 553017"/>
              <a:gd name="connsiteY220" fmla="*/ 205001 h 559618"/>
              <a:gd name="connsiteX221" fmla="*/ 86167 w 553017"/>
              <a:gd name="connsiteY221" fmla="*/ 198922 h 559618"/>
              <a:gd name="connsiteX222" fmla="*/ 88596 w 553017"/>
              <a:gd name="connsiteY222" fmla="*/ 198922 h 559618"/>
              <a:gd name="connsiteX223" fmla="*/ 98715 w 553017"/>
              <a:gd name="connsiteY223" fmla="*/ 200138 h 559618"/>
              <a:gd name="connsiteX224" fmla="*/ 110049 w 553017"/>
              <a:gd name="connsiteY224" fmla="*/ 209459 h 559618"/>
              <a:gd name="connsiteX225" fmla="*/ 114501 w 553017"/>
              <a:gd name="connsiteY225" fmla="*/ 226479 h 559618"/>
              <a:gd name="connsiteX226" fmla="*/ 133930 w 553017"/>
              <a:gd name="connsiteY226" fmla="*/ 221211 h 559618"/>
              <a:gd name="connsiteX227" fmla="*/ 129073 w 553017"/>
              <a:gd name="connsiteY227" fmla="*/ 204190 h 559618"/>
              <a:gd name="connsiteX228" fmla="*/ 134739 w 553017"/>
              <a:gd name="connsiteY228" fmla="*/ 190817 h 559618"/>
              <a:gd name="connsiteX229" fmla="*/ 142430 w 553017"/>
              <a:gd name="connsiteY229" fmla="*/ 184738 h 559618"/>
              <a:gd name="connsiteX230" fmla="*/ 157002 w 553017"/>
              <a:gd name="connsiteY230" fmla="*/ 183117 h 559618"/>
              <a:gd name="connsiteX231" fmla="*/ 171978 w 553017"/>
              <a:gd name="connsiteY231" fmla="*/ 191628 h 559618"/>
              <a:gd name="connsiteX232" fmla="*/ 182097 w 553017"/>
              <a:gd name="connsiteY232" fmla="*/ 174607 h 559618"/>
              <a:gd name="connsiteX233" fmla="*/ 167121 w 553017"/>
              <a:gd name="connsiteY233" fmla="*/ 166097 h 559618"/>
              <a:gd name="connsiteX234" fmla="*/ 161049 w 553017"/>
              <a:gd name="connsiteY234" fmla="*/ 152318 h 559618"/>
              <a:gd name="connsiteX235" fmla="*/ 162668 w 553017"/>
              <a:gd name="connsiteY235" fmla="*/ 142592 h 559618"/>
              <a:gd name="connsiteX236" fmla="*/ 171573 w 553017"/>
              <a:gd name="connsiteY236" fmla="*/ 131245 h 559618"/>
              <a:gd name="connsiteX237" fmla="*/ 188169 w 553017"/>
              <a:gd name="connsiteY237" fmla="*/ 126787 h 559618"/>
              <a:gd name="connsiteX238" fmla="*/ 183312 w 553017"/>
              <a:gd name="connsiteY238" fmla="*/ 107335 h 559618"/>
              <a:gd name="connsiteX239" fmla="*/ 167121 w 553017"/>
              <a:gd name="connsiteY239" fmla="*/ 112198 h 559618"/>
              <a:gd name="connsiteX240" fmla="*/ 153359 w 553017"/>
              <a:gd name="connsiteY240" fmla="*/ 106524 h 559618"/>
              <a:gd name="connsiteX241" fmla="*/ 146882 w 553017"/>
              <a:gd name="connsiteY241" fmla="*/ 98419 h 559618"/>
              <a:gd name="connsiteX242" fmla="*/ 145263 w 553017"/>
              <a:gd name="connsiteY242" fmla="*/ 83830 h 559618"/>
              <a:gd name="connsiteX243" fmla="*/ 153764 w 553017"/>
              <a:gd name="connsiteY243" fmla="*/ 69241 h 559618"/>
              <a:gd name="connsiteX244" fmla="*/ 136358 w 553017"/>
              <a:gd name="connsiteY244" fmla="*/ 59515 h 559618"/>
              <a:gd name="connsiteX245" fmla="*/ 127858 w 553017"/>
              <a:gd name="connsiteY245" fmla="*/ 74104 h 559618"/>
              <a:gd name="connsiteX246" fmla="*/ 114906 w 553017"/>
              <a:gd name="connsiteY246" fmla="*/ 79778 h 559618"/>
              <a:gd name="connsiteX247" fmla="*/ 104382 w 553017"/>
              <a:gd name="connsiteY247" fmla="*/ 78157 h 559618"/>
              <a:gd name="connsiteX248" fmla="*/ 93048 w 553017"/>
              <a:gd name="connsiteY248" fmla="*/ 69241 h 559618"/>
              <a:gd name="connsiteX249" fmla="*/ 87381 w 553017"/>
              <a:gd name="connsiteY249" fmla="*/ 38442 h 559618"/>
              <a:gd name="connsiteX250" fmla="*/ 101953 w 553017"/>
              <a:gd name="connsiteY250" fmla="*/ 46952 h 559618"/>
              <a:gd name="connsiteX251" fmla="*/ 106406 w 553017"/>
              <a:gd name="connsiteY251" fmla="*/ 63973 h 559618"/>
              <a:gd name="connsiteX252" fmla="*/ 116525 w 553017"/>
              <a:gd name="connsiteY252" fmla="*/ 65594 h 559618"/>
              <a:gd name="connsiteX253" fmla="*/ 125430 w 553017"/>
              <a:gd name="connsiteY253" fmla="*/ 50194 h 559618"/>
              <a:gd name="connsiteX254" fmla="*/ 142025 w 553017"/>
              <a:gd name="connsiteY254" fmla="*/ 45736 h 559618"/>
              <a:gd name="connsiteX255" fmla="*/ 162668 w 553017"/>
              <a:gd name="connsiteY255" fmla="*/ 57894 h 559618"/>
              <a:gd name="connsiteX256" fmla="*/ 168335 w 553017"/>
              <a:gd name="connsiteY256" fmla="*/ 65188 h 559618"/>
              <a:gd name="connsiteX257" fmla="*/ 167121 w 553017"/>
              <a:gd name="connsiteY257" fmla="*/ 74104 h 559618"/>
              <a:gd name="connsiteX258" fmla="*/ 158216 w 553017"/>
              <a:gd name="connsiteY258" fmla="*/ 89909 h 559618"/>
              <a:gd name="connsiteX259" fmla="*/ 164288 w 553017"/>
              <a:gd name="connsiteY259" fmla="*/ 97609 h 559618"/>
              <a:gd name="connsiteX260" fmla="*/ 181693 w 553017"/>
              <a:gd name="connsiteY260" fmla="*/ 93151 h 559618"/>
              <a:gd name="connsiteX261" fmla="*/ 196264 w 553017"/>
              <a:gd name="connsiteY261" fmla="*/ 101661 h 559618"/>
              <a:gd name="connsiteX262" fmla="*/ 202336 w 553017"/>
              <a:gd name="connsiteY262" fmla="*/ 125166 h 559618"/>
              <a:gd name="connsiteX263" fmla="*/ 193836 w 553017"/>
              <a:gd name="connsiteY263" fmla="*/ 140160 h 559618"/>
              <a:gd name="connsiteX264" fmla="*/ 176835 w 553017"/>
              <a:gd name="connsiteY264" fmla="*/ 144618 h 559618"/>
              <a:gd name="connsiteX265" fmla="*/ 175621 w 553017"/>
              <a:gd name="connsiteY265" fmla="*/ 154344 h 559618"/>
              <a:gd name="connsiteX266" fmla="*/ 191002 w 553017"/>
              <a:gd name="connsiteY266" fmla="*/ 163665 h 559618"/>
              <a:gd name="connsiteX267" fmla="*/ 196669 w 553017"/>
              <a:gd name="connsiteY267" fmla="*/ 170960 h 559618"/>
              <a:gd name="connsiteX268" fmla="*/ 195455 w 553017"/>
              <a:gd name="connsiteY268" fmla="*/ 179875 h 559618"/>
              <a:gd name="connsiteX269" fmla="*/ 183312 w 553017"/>
              <a:gd name="connsiteY269" fmla="*/ 200948 h 559618"/>
              <a:gd name="connsiteX270" fmla="*/ 176026 w 553017"/>
              <a:gd name="connsiteY270" fmla="*/ 206622 h 559618"/>
              <a:gd name="connsiteX271" fmla="*/ 167121 w 553017"/>
              <a:gd name="connsiteY271" fmla="*/ 205406 h 559618"/>
              <a:gd name="connsiteX272" fmla="*/ 150930 w 553017"/>
              <a:gd name="connsiteY272" fmla="*/ 196491 h 559618"/>
              <a:gd name="connsiteX273" fmla="*/ 143644 w 553017"/>
              <a:gd name="connsiteY273" fmla="*/ 202569 h 559618"/>
              <a:gd name="connsiteX274" fmla="*/ 148097 w 553017"/>
              <a:gd name="connsiteY274" fmla="*/ 219995 h 559618"/>
              <a:gd name="connsiteX275" fmla="*/ 146882 w 553017"/>
              <a:gd name="connsiteY275" fmla="*/ 228911 h 559618"/>
              <a:gd name="connsiteX276" fmla="*/ 139597 w 553017"/>
              <a:gd name="connsiteY276" fmla="*/ 234584 h 559618"/>
              <a:gd name="connsiteX277" fmla="*/ 116120 w 553017"/>
              <a:gd name="connsiteY277" fmla="*/ 240663 h 559618"/>
              <a:gd name="connsiteX278" fmla="*/ 113287 w 553017"/>
              <a:gd name="connsiteY278" fmla="*/ 241069 h 559618"/>
              <a:gd name="connsiteX279" fmla="*/ 101144 w 553017"/>
              <a:gd name="connsiteY279" fmla="*/ 232153 h 559618"/>
              <a:gd name="connsiteX280" fmla="*/ 96691 w 553017"/>
              <a:gd name="connsiteY280" fmla="*/ 214727 h 559618"/>
              <a:gd name="connsiteX281" fmla="*/ 87381 w 553017"/>
              <a:gd name="connsiteY281" fmla="*/ 213511 h 559618"/>
              <a:gd name="connsiteX282" fmla="*/ 78072 w 553017"/>
              <a:gd name="connsiteY282" fmla="*/ 229316 h 559618"/>
              <a:gd name="connsiteX283" fmla="*/ 70381 w 553017"/>
              <a:gd name="connsiteY283" fmla="*/ 234990 h 559618"/>
              <a:gd name="connsiteX284" fmla="*/ 61476 w 553017"/>
              <a:gd name="connsiteY284" fmla="*/ 233774 h 559618"/>
              <a:gd name="connsiteX285" fmla="*/ 40428 w 553017"/>
              <a:gd name="connsiteY285" fmla="*/ 221211 h 559618"/>
              <a:gd name="connsiteX286" fmla="*/ 34762 w 553017"/>
              <a:gd name="connsiteY286" fmla="*/ 213917 h 559618"/>
              <a:gd name="connsiteX287" fmla="*/ 35976 w 553017"/>
              <a:gd name="connsiteY287" fmla="*/ 205001 h 559618"/>
              <a:gd name="connsiteX288" fmla="*/ 45286 w 553017"/>
              <a:gd name="connsiteY288" fmla="*/ 189196 h 559618"/>
              <a:gd name="connsiteX289" fmla="*/ 39214 w 553017"/>
              <a:gd name="connsiteY289" fmla="*/ 181496 h 559618"/>
              <a:gd name="connsiteX290" fmla="*/ 21809 w 553017"/>
              <a:gd name="connsiteY290" fmla="*/ 186359 h 559618"/>
              <a:gd name="connsiteX291" fmla="*/ 6832 w 553017"/>
              <a:gd name="connsiteY291" fmla="*/ 177849 h 559618"/>
              <a:gd name="connsiteX292" fmla="*/ 356 w 553017"/>
              <a:gd name="connsiteY292" fmla="*/ 153939 h 559618"/>
              <a:gd name="connsiteX293" fmla="*/ 9261 w 553017"/>
              <a:gd name="connsiteY293" fmla="*/ 139350 h 559618"/>
              <a:gd name="connsiteX294" fmla="*/ 26261 w 553017"/>
              <a:gd name="connsiteY294" fmla="*/ 134892 h 559618"/>
              <a:gd name="connsiteX295" fmla="*/ 27476 w 553017"/>
              <a:gd name="connsiteY295" fmla="*/ 125166 h 559618"/>
              <a:gd name="connsiteX296" fmla="*/ 12499 w 553017"/>
              <a:gd name="connsiteY296" fmla="*/ 115845 h 559618"/>
              <a:gd name="connsiteX297" fmla="*/ 8047 w 553017"/>
              <a:gd name="connsiteY297" fmla="*/ 99635 h 559618"/>
              <a:gd name="connsiteX298" fmla="*/ 20190 w 553017"/>
              <a:gd name="connsiteY298" fmla="*/ 78157 h 559618"/>
              <a:gd name="connsiteX299" fmla="*/ 27476 w 553017"/>
              <a:gd name="connsiteY299" fmla="*/ 72888 h 559618"/>
              <a:gd name="connsiteX300" fmla="*/ 36381 w 553017"/>
              <a:gd name="connsiteY300" fmla="*/ 74104 h 559618"/>
              <a:gd name="connsiteX301" fmla="*/ 51762 w 553017"/>
              <a:gd name="connsiteY301" fmla="*/ 82614 h 559618"/>
              <a:gd name="connsiteX302" fmla="*/ 59857 w 553017"/>
              <a:gd name="connsiteY302" fmla="*/ 76536 h 559618"/>
              <a:gd name="connsiteX303" fmla="*/ 55000 w 553017"/>
              <a:gd name="connsiteY303" fmla="*/ 59515 h 559618"/>
              <a:gd name="connsiteX304" fmla="*/ 56619 w 553017"/>
              <a:gd name="connsiteY304" fmla="*/ 50599 h 559618"/>
              <a:gd name="connsiteX305" fmla="*/ 63905 w 553017"/>
              <a:gd name="connsiteY305" fmla="*/ 44521 h 559618"/>
              <a:gd name="connsiteX306" fmla="*/ 355702 w 553017"/>
              <a:gd name="connsiteY306" fmla="*/ 14351 h 559618"/>
              <a:gd name="connsiteX307" fmla="*/ 313706 w 553017"/>
              <a:gd name="connsiteY307" fmla="*/ 25223 h 559618"/>
              <a:gd name="connsiteX308" fmla="*/ 312494 w 553017"/>
              <a:gd name="connsiteY308" fmla="*/ 27639 h 559618"/>
              <a:gd name="connsiteX309" fmla="*/ 321378 w 553017"/>
              <a:gd name="connsiteY309" fmla="*/ 60661 h 559618"/>
              <a:gd name="connsiteX310" fmla="*/ 314513 w 553017"/>
              <a:gd name="connsiteY310" fmla="*/ 78379 h 559618"/>
              <a:gd name="connsiteX311" fmla="*/ 298361 w 553017"/>
              <a:gd name="connsiteY311" fmla="*/ 90863 h 559618"/>
              <a:gd name="connsiteX312" fmla="*/ 279786 w 553017"/>
              <a:gd name="connsiteY312" fmla="*/ 92876 h 559618"/>
              <a:gd name="connsiteX313" fmla="*/ 249500 w 553017"/>
              <a:gd name="connsiteY313" fmla="*/ 75560 h 559618"/>
              <a:gd name="connsiteX314" fmla="*/ 247078 w 553017"/>
              <a:gd name="connsiteY314" fmla="*/ 76366 h 559618"/>
              <a:gd name="connsiteX315" fmla="*/ 225676 w 553017"/>
              <a:gd name="connsiteY315" fmla="*/ 113816 h 559618"/>
              <a:gd name="connsiteX316" fmla="*/ 226080 w 553017"/>
              <a:gd name="connsiteY316" fmla="*/ 116233 h 559618"/>
              <a:gd name="connsiteX317" fmla="*/ 256365 w 553017"/>
              <a:gd name="connsiteY317" fmla="*/ 133549 h 559618"/>
              <a:gd name="connsiteX318" fmla="*/ 263634 w 553017"/>
              <a:gd name="connsiteY318" fmla="*/ 150864 h 559618"/>
              <a:gd name="connsiteX319" fmla="*/ 261211 w 553017"/>
              <a:gd name="connsiteY319" fmla="*/ 170597 h 559618"/>
              <a:gd name="connsiteX320" fmla="*/ 249500 w 553017"/>
              <a:gd name="connsiteY320" fmla="*/ 185496 h 559618"/>
              <a:gd name="connsiteX321" fmla="*/ 215984 w 553017"/>
              <a:gd name="connsiteY321" fmla="*/ 194356 h 559618"/>
              <a:gd name="connsiteX322" fmla="*/ 214773 w 553017"/>
              <a:gd name="connsiteY322" fmla="*/ 195564 h 559618"/>
              <a:gd name="connsiteX323" fmla="*/ 214773 w 553017"/>
              <a:gd name="connsiteY323" fmla="*/ 196772 h 559618"/>
              <a:gd name="connsiteX324" fmla="*/ 226080 w 553017"/>
              <a:gd name="connsiteY324" fmla="*/ 238249 h 559618"/>
              <a:gd name="connsiteX325" fmla="*/ 226887 w 553017"/>
              <a:gd name="connsiteY325" fmla="*/ 239458 h 559618"/>
              <a:gd name="connsiteX326" fmla="*/ 228099 w 553017"/>
              <a:gd name="connsiteY326" fmla="*/ 239860 h 559618"/>
              <a:gd name="connsiteX327" fmla="*/ 262018 w 553017"/>
              <a:gd name="connsiteY327" fmla="*/ 231001 h 559618"/>
              <a:gd name="connsiteX328" fmla="*/ 279786 w 553017"/>
              <a:gd name="connsiteY328" fmla="*/ 237847 h 559618"/>
              <a:gd name="connsiteX329" fmla="*/ 291496 w 553017"/>
              <a:gd name="connsiteY329" fmla="*/ 253150 h 559618"/>
              <a:gd name="connsiteX330" fmla="*/ 293919 w 553017"/>
              <a:gd name="connsiteY330" fmla="*/ 272076 h 559618"/>
              <a:gd name="connsiteX331" fmla="*/ 276152 w 553017"/>
              <a:gd name="connsiteY331" fmla="*/ 302681 h 559618"/>
              <a:gd name="connsiteX332" fmla="*/ 276959 w 553017"/>
              <a:gd name="connsiteY332" fmla="*/ 305097 h 559618"/>
              <a:gd name="connsiteX333" fmla="*/ 314513 w 553017"/>
              <a:gd name="connsiteY333" fmla="*/ 326440 h 559618"/>
              <a:gd name="connsiteX334" fmla="*/ 316129 w 553017"/>
              <a:gd name="connsiteY334" fmla="*/ 326843 h 559618"/>
              <a:gd name="connsiteX335" fmla="*/ 316936 w 553017"/>
              <a:gd name="connsiteY335" fmla="*/ 326038 h 559618"/>
              <a:gd name="connsiteX336" fmla="*/ 334704 w 553017"/>
              <a:gd name="connsiteY336" fmla="*/ 295433 h 559618"/>
              <a:gd name="connsiteX337" fmla="*/ 348433 w 553017"/>
              <a:gd name="connsiteY337" fmla="*/ 287379 h 559618"/>
              <a:gd name="connsiteX338" fmla="*/ 352067 w 553017"/>
              <a:gd name="connsiteY338" fmla="*/ 287782 h 559618"/>
              <a:gd name="connsiteX339" fmla="*/ 371046 w 553017"/>
              <a:gd name="connsiteY339" fmla="*/ 290600 h 559618"/>
              <a:gd name="connsiteX340" fmla="*/ 386391 w 553017"/>
              <a:gd name="connsiteY340" fmla="*/ 302279 h 559618"/>
              <a:gd name="connsiteX341" fmla="*/ 395679 w 553017"/>
              <a:gd name="connsiteY341" fmla="*/ 336105 h 559618"/>
              <a:gd name="connsiteX342" fmla="*/ 396082 w 553017"/>
              <a:gd name="connsiteY342" fmla="*/ 337313 h 559618"/>
              <a:gd name="connsiteX343" fmla="*/ 397698 w 553017"/>
              <a:gd name="connsiteY343" fmla="*/ 337313 h 559618"/>
              <a:gd name="connsiteX344" fmla="*/ 439694 w 553017"/>
              <a:gd name="connsiteY344" fmla="*/ 326038 h 559618"/>
              <a:gd name="connsiteX345" fmla="*/ 440905 w 553017"/>
              <a:gd name="connsiteY345" fmla="*/ 324024 h 559618"/>
              <a:gd name="connsiteX346" fmla="*/ 431618 w 553017"/>
              <a:gd name="connsiteY346" fmla="*/ 290198 h 559618"/>
              <a:gd name="connsiteX347" fmla="*/ 438886 w 553017"/>
              <a:gd name="connsiteY347" fmla="*/ 272479 h 559618"/>
              <a:gd name="connsiteX348" fmla="*/ 454231 w 553017"/>
              <a:gd name="connsiteY348" fmla="*/ 260398 h 559618"/>
              <a:gd name="connsiteX349" fmla="*/ 473210 w 553017"/>
              <a:gd name="connsiteY349" fmla="*/ 258385 h 559618"/>
              <a:gd name="connsiteX350" fmla="*/ 503495 w 553017"/>
              <a:gd name="connsiteY350" fmla="*/ 276103 h 559618"/>
              <a:gd name="connsiteX351" fmla="*/ 505918 w 553017"/>
              <a:gd name="connsiteY351" fmla="*/ 275298 h 559618"/>
              <a:gd name="connsiteX352" fmla="*/ 527724 w 553017"/>
              <a:gd name="connsiteY352" fmla="*/ 237847 h 559618"/>
              <a:gd name="connsiteX353" fmla="*/ 527724 w 553017"/>
              <a:gd name="connsiteY353" fmla="*/ 236639 h 559618"/>
              <a:gd name="connsiteX354" fmla="*/ 527320 w 553017"/>
              <a:gd name="connsiteY354" fmla="*/ 235431 h 559618"/>
              <a:gd name="connsiteX355" fmla="*/ 497034 w 553017"/>
              <a:gd name="connsiteY355" fmla="*/ 218115 h 559618"/>
              <a:gd name="connsiteX356" fmla="*/ 489362 w 553017"/>
              <a:gd name="connsiteY356" fmla="*/ 200396 h 559618"/>
              <a:gd name="connsiteX357" fmla="*/ 492189 w 553017"/>
              <a:gd name="connsiteY357" fmla="*/ 181067 h 559618"/>
              <a:gd name="connsiteX358" fmla="*/ 503899 w 553017"/>
              <a:gd name="connsiteY358" fmla="*/ 166167 h 559618"/>
              <a:gd name="connsiteX359" fmla="*/ 537415 w 553017"/>
              <a:gd name="connsiteY359" fmla="*/ 157308 h 559618"/>
              <a:gd name="connsiteX360" fmla="*/ 538626 w 553017"/>
              <a:gd name="connsiteY360" fmla="*/ 156502 h 559618"/>
              <a:gd name="connsiteX361" fmla="*/ 538626 w 553017"/>
              <a:gd name="connsiteY361" fmla="*/ 154891 h 559618"/>
              <a:gd name="connsiteX362" fmla="*/ 527320 w 553017"/>
              <a:gd name="connsiteY362" fmla="*/ 113011 h 559618"/>
              <a:gd name="connsiteX363" fmla="*/ 526512 w 553017"/>
              <a:gd name="connsiteY363" fmla="*/ 111803 h 559618"/>
              <a:gd name="connsiteX364" fmla="*/ 524897 w 553017"/>
              <a:gd name="connsiteY364" fmla="*/ 111803 h 559618"/>
              <a:gd name="connsiteX365" fmla="*/ 492189 w 553017"/>
              <a:gd name="connsiteY365" fmla="*/ 121065 h 559618"/>
              <a:gd name="connsiteX366" fmla="*/ 474017 w 553017"/>
              <a:gd name="connsiteY366" fmla="*/ 113816 h 559618"/>
              <a:gd name="connsiteX367" fmla="*/ 462307 w 553017"/>
              <a:gd name="connsiteY367" fmla="*/ 98111 h 559618"/>
              <a:gd name="connsiteX368" fmla="*/ 459884 w 553017"/>
              <a:gd name="connsiteY368" fmla="*/ 79185 h 559618"/>
              <a:gd name="connsiteX369" fmla="*/ 477248 w 553017"/>
              <a:gd name="connsiteY369" fmla="*/ 49385 h 559618"/>
              <a:gd name="connsiteX370" fmla="*/ 476440 w 553017"/>
              <a:gd name="connsiteY370" fmla="*/ 46969 h 559618"/>
              <a:gd name="connsiteX371" fmla="*/ 438886 w 553017"/>
              <a:gd name="connsiteY371" fmla="*/ 25223 h 559618"/>
              <a:gd name="connsiteX372" fmla="*/ 436463 w 553017"/>
              <a:gd name="connsiteY372" fmla="*/ 25626 h 559618"/>
              <a:gd name="connsiteX373" fmla="*/ 419099 w 553017"/>
              <a:gd name="connsiteY373" fmla="*/ 55828 h 559618"/>
              <a:gd name="connsiteX374" fmla="*/ 401736 w 553017"/>
              <a:gd name="connsiteY374" fmla="*/ 63077 h 559618"/>
              <a:gd name="connsiteX375" fmla="*/ 381949 w 553017"/>
              <a:gd name="connsiteY375" fmla="*/ 60661 h 559618"/>
              <a:gd name="connsiteX376" fmla="*/ 366605 w 553017"/>
              <a:gd name="connsiteY376" fmla="*/ 48580 h 559618"/>
              <a:gd name="connsiteX377" fmla="*/ 357721 w 553017"/>
              <a:gd name="connsiteY377" fmla="*/ 15559 h 559618"/>
              <a:gd name="connsiteX378" fmla="*/ 356913 w 553017"/>
              <a:gd name="connsiteY378" fmla="*/ 14351 h 559618"/>
              <a:gd name="connsiteX379" fmla="*/ 355702 w 553017"/>
              <a:gd name="connsiteY379" fmla="*/ 14351 h 559618"/>
              <a:gd name="connsiteX380" fmla="*/ 352067 w 553017"/>
              <a:gd name="connsiteY380" fmla="*/ 659 h 559618"/>
              <a:gd name="connsiteX381" fmla="*/ 364182 w 553017"/>
              <a:gd name="connsiteY381" fmla="*/ 2270 h 559618"/>
              <a:gd name="connsiteX382" fmla="*/ 371450 w 553017"/>
              <a:gd name="connsiteY382" fmla="*/ 11934 h 559618"/>
              <a:gd name="connsiteX383" fmla="*/ 380738 w 553017"/>
              <a:gd name="connsiteY383" fmla="*/ 44553 h 559618"/>
              <a:gd name="connsiteX384" fmla="*/ 382353 w 553017"/>
              <a:gd name="connsiteY384" fmla="*/ 46163 h 559618"/>
              <a:gd name="connsiteX385" fmla="*/ 404562 w 553017"/>
              <a:gd name="connsiteY385" fmla="*/ 49385 h 559618"/>
              <a:gd name="connsiteX386" fmla="*/ 406581 w 553017"/>
              <a:gd name="connsiteY386" fmla="*/ 48177 h 559618"/>
              <a:gd name="connsiteX387" fmla="*/ 423945 w 553017"/>
              <a:gd name="connsiteY387" fmla="*/ 18780 h 559618"/>
              <a:gd name="connsiteX388" fmla="*/ 433637 w 553017"/>
              <a:gd name="connsiteY388" fmla="*/ 11129 h 559618"/>
              <a:gd name="connsiteX389" fmla="*/ 445751 w 553017"/>
              <a:gd name="connsiteY389" fmla="*/ 13142 h 559618"/>
              <a:gd name="connsiteX390" fmla="*/ 483305 w 553017"/>
              <a:gd name="connsiteY390" fmla="*/ 34485 h 559618"/>
              <a:gd name="connsiteX391" fmla="*/ 490977 w 553017"/>
              <a:gd name="connsiteY391" fmla="*/ 44553 h 559618"/>
              <a:gd name="connsiteX392" fmla="*/ 489362 w 553017"/>
              <a:gd name="connsiteY392" fmla="*/ 56634 h 559618"/>
              <a:gd name="connsiteX393" fmla="*/ 472402 w 553017"/>
              <a:gd name="connsiteY393" fmla="*/ 86030 h 559618"/>
              <a:gd name="connsiteX394" fmla="*/ 472402 w 553017"/>
              <a:gd name="connsiteY394" fmla="*/ 88447 h 559618"/>
              <a:gd name="connsiteX395" fmla="*/ 486132 w 553017"/>
              <a:gd name="connsiteY395" fmla="*/ 106165 h 559618"/>
              <a:gd name="connsiteX396" fmla="*/ 488151 w 553017"/>
              <a:gd name="connsiteY396" fmla="*/ 106971 h 559618"/>
              <a:gd name="connsiteX397" fmla="*/ 521263 w 553017"/>
              <a:gd name="connsiteY397" fmla="*/ 98111 h 559618"/>
              <a:gd name="connsiteX398" fmla="*/ 533377 w 553017"/>
              <a:gd name="connsiteY398" fmla="*/ 99722 h 559618"/>
              <a:gd name="connsiteX399" fmla="*/ 541049 w 553017"/>
              <a:gd name="connsiteY399" fmla="*/ 109387 h 559618"/>
              <a:gd name="connsiteX400" fmla="*/ 552356 w 553017"/>
              <a:gd name="connsiteY400" fmla="*/ 151267 h 559618"/>
              <a:gd name="connsiteX401" fmla="*/ 550741 w 553017"/>
              <a:gd name="connsiteY401" fmla="*/ 163751 h 559618"/>
              <a:gd name="connsiteX402" fmla="*/ 541049 w 553017"/>
              <a:gd name="connsiteY402" fmla="*/ 170999 h 559618"/>
              <a:gd name="connsiteX403" fmla="*/ 507533 w 553017"/>
              <a:gd name="connsiteY403" fmla="*/ 179859 h 559618"/>
              <a:gd name="connsiteX404" fmla="*/ 506322 w 553017"/>
              <a:gd name="connsiteY404" fmla="*/ 181872 h 559618"/>
              <a:gd name="connsiteX405" fmla="*/ 503091 w 553017"/>
              <a:gd name="connsiteY405" fmla="*/ 203618 h 559618"/>
              <a:gd name="connsiteX406" fmla="*/ 504303 w 553017"/>
              <a:gd name="connsiteY406" fmla="*/ 205631 h 559618"/>
              <a:gd name="connsiteX407" fmla="*/ 534185 w 553017"/>
              <a:gd name="connsiteY407" fmla="*/ 222947 h 559618"/>
              <a:gd name="connsiteX408" fmla="*/ 541857 w 553017"/>
              <a:gd name="connsiteY408" fmla="*/ 232612 h 559618"/>
              <a:gd name="connsiteX409" fmla="*/ 539838 w 553017"/>
              <a:gd name="connsiteY409" fmla="*/ 245095 h 559618"/>
              <a:gd name="connsiteX410" fmla="*/ 518436 w 553017"/>
              <a:gd name="connsiteY410" fmla="*/ 282547 h 559618"/>
              <a:gd name="connsiteX411" fmla="*/ 496227 w 553017"/>
              <a:gd name="connsiteY411" fmla="*/ 288184 h 559618"/>
              <a:gd name="connsiteX412" fmla="*/ 465941 w 553017"/>
              <a:gd name="connsiteY412" fmla="*/ 270868 h 559618"/>
              <a:gd name="connsiteX413" fmla="*/ 463922 w 553017"/>
              <a:gd name="connsiteY413" fmla="*/ 271271 h 559618"/>
              <a:gd name="connsiteX414" fmla="*/ 446558 w 553017"/>
              <a:gd name="connsiteY414" fmla="*/ 284560 h 559618"/>
              <a:gd name="connsiteX415" fmla="*/ 445751 w 553017"/>
              <a:gd name="connsiteY415" fmla="*/ 286573 h 559618"/>
              <a:gd name="connsiteX416" fmla="*/ 454635 w 553017"/>
              <a:gd name="connsiteY416" fmla="*/ 320400 h 559618"/>
              <a:gd name="connsiteX417" fmla="*/ 443328 w 553017"/>
              <a:gd name="connsiteY417" fmla="*/ 340132 h 559618"/>
              <a:gd name="connsiteX418" fmla="*/ 401332 w 553017"/>
              <a:gd name="connsiteY418" fmla="*/ 351408 h 559618"/>
              <a:gd name="connsiteX419" fmla="*/ 396890 w 553017"/>
              <a:gd name="connsiteY419" fmla="*/ 351408 h 559618"/>
              <a:gd name="connsiteX420" fmla="*/ 389218 w 553017"/>
              <a:gd name="connsiteY420" fmla="*/ 349394 h 559618"/>
              <a:gd name="connsiteX421" fmla="*/ 381545 w 553017"/>
              <a:gd name="connsiteY421" fmla="*/ 339729 h 559618"/>
              <a:gd name="connsiteX422" fmla="*/ 372258 w 553017"/>
              <a:gd name="connsiteY422" fmla="*/ 305903 h 559618"/>
              <a:gd name="connsiteX423" fmla="*/ 370643 w 553017"/>
              <a:gd name="connsiteY423" fmla="*/ 304695 h 559618"/>
              <a:gd name="connsiteX424" fmla="*/ 349241 w 553017"/>
              <a:gd name="connsiteY424" fmla="*/ 301473 h 559618"/>
              <a:gd name="connsiteX425" fmla="*/ 346818 w 553017"/>
              <a:gd name="connsiteY425" fmla="*/ 302681 h 559618"/>
              <a:gd name="connsiteX426" fmla="*/ 329454 w 553017"/>
              <a:gd name="connsiteY426" fmla="*/ 333286 h 559618"/>
              <a:gd name="connsiteX427" fmla="*/ 319763 w 553017"/>
              <a:gd name="connsiteY427" fmla="*/ 340535 h 559618"/>
              <a:gd name="connsiteX428" fmla="*/ 307649 w 553017"/>
              <a:gd name="connsiteY428" fmla="*/ 338924 h 559618"/>
              <a:gd name="connsiteX429" fmla="*/ 269691 w 553017"/>
              <a:gd name="connsiteY429" fmla="*/ 317581 h 559618"/>
              <a:gd name="connsiteX430" fmla="*/ 263634 w 553017"/>
              <a:gd name="connsiteY430" fmla="*/ 295433 h 559618"/>
              <a:gd name="connsiteX431" fmla="*/ 281401 w 553017"/>
              <a:gd name="connsiteY431" fmla="*/ 264828 h 559618"/>
              <a:gd name="connsiteX432" fmla="*/ 280997 w 553017"/>
              <a:gd name="connsiteY432" fmla="*/ 262814 h 559618"/>
              <a:gd name="connsiteX433" fmla="*/ 267672 w 553017"/>
              <a:gd name="connsiteY433" fmla="*/ 245498 h 559618"/>
              <a:gd name="connsiteX434" fmla="*/ 265653 w 553017"/>
              <a:gd name="connsiteY434" fmla="*/ 244290 h 559618"/>
              <a:gd name="connsiteX435" fmla="*/ 231733 w 553017"/>
              <a:gd name="connsiteY435" fmla="*/ 253552 h 559618"/>
              <a:gd name="connsiteX436" fmla="*/ 219619 w 553017"/>
              <a:gd name="connsiteY436" fmla="*/ 251942 h 559618"/>
              <a:gd name="connsiteX437" fmla="*/ 211946 w 553017"/>
              <a:gd name="connsiteY437" fmla="*/ 242276 h 559618"/>
              <a:gd name="connsiteX438" fmla="*/ 200640 w 553017"/>
              <a:gd name="connsiteY438" fmla="*/ 200396 h 559618"/>
              <a:gd name="connsiteX439" fmla="*/ 202659 w 553017"/>
              <a:gd name="connsiteY439" fmla="*/ 188315 h 559618"/>
              <a:gd name="connsiteX440" fmla="*/ 212350 w 553017"/>
              <a:gd name="connsiteY440" fmla="*/ 181067 h 559618"/>
              <a:gd name="connsiteX441" fmla="*/ 245866 w 553017"/>
              <a:gd name="connsiteY441" fmla="*/ 171805 h 559618"/>
              <a:gd name="connsiteX442" fmla="*/ 247078 w 553017"/>
              <a:gd name="connsiteY442" fmla="*/ 170194 h 559618"/>
              <a:gd name="connsiteX443" fmla="*/ 249904 w 553017"/>
              <a:gd name="connsiteY443" fmla="*/ 148046 h 559618"/>
              <a:gd name="connsiteX444" fmla="*/ 249097 w 553017"/>
              <a:gd name="connsiteY444" fmla="*/ 146032 h 559618"/>
              <a:gd name="connsiteX445" fmla="*/ 218811 w 553017"/>
              <a:gd name="connsiteY445" fmla="*/ 128716 h 559618"/>
              <a:gd name="connsiteX446" fmla="*/ 211543 w 553017"/>
              <a:gd name="connsiteY446" fmla="*/ 119051 h 559618"/>
              <a:gd name="connsiteX447" fmla="*/ 213158 w 553017"/>
              <a:gd name="connsiteY447" fmla="*/ 106971 h 559618"/>
              <a:gd name="connsiteX448" fmla="*/ 234963 w 553017"/>
              <a:gd name="connsiteY448" fmla="*/ 69117 h 559618"/>
              <a:gd name="connsiteX449" fmla="*/ 244655 w 553017"/>
              <a:gd name="connsiteY449" fmla="*/ 61869 h 559618"/>
              <a:gd name="connsiteX450" fmla="*/ 256769 w 553017"/>
              <a:gd name="connsiteY450" fmla="*/ 63479 h 559618"/>
              <a:gd name="connsiteX451" fmla="*/ 286651 w 553017"/>
              <a:gd name="connsiteY451" fmla="*/ 80795 h 559618"/>
              <a:gd name="connsiteX452" fmla="*/ 289074 w 553017"/>
              <a:gd name="connsiteY452" fmla="*/ 79990 h 559618"/>
              <a:gd name="connsiteX453" fmla="*/ 306437 w 553017"/>
              <a:gd name="connsiteY453" fmla="*/ 66701 h 559618"/>
              <a:gd name="connsiteX454" fmla="*/ 307649 w 553017"/>
              <a:gd name="connsiteY454" fmla="*/ 64285 h 559618"/>
              <a:gd name="connsiteX455" fmla="*/ 298765 w 553017"/>
              <a:gd name="connsiteY455" fmla="*/ 31264 h 559618"/>
              <a:gd name="connsiteX456" fmla="*/ 310072 w 553017"/>
              <a:gd name="connsiteY456" fmla="*/ 11934 h 55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553017" h="559618">
                <a:moveTo>
                  <a:pt x="156719" y="344360"/>
                </a:moveTo>
                <a:cubicBezTo>
                  <a:pt x="136582" y="344360"/>
                  <a:pt x="116444" y="355241"/>
                  <a:pt x="105570" y="374182"/>
                </a:cubicBezTo>
                <a:cubicBezTo>
                  <a:pt x="97515" y="387885"/>
                  <a:pt x="95501" y="404005"/>
                  <a:pt x="99528" y="419319"/>
                </a:cubicBezTo>
                <a:cubicBezTo>
                  <a:pt x="103556" y="434633"/>
                  <a:pt x="113222" y="447530"/>
                  <a:pt x="127318" y="455187"/>
                </a:cubicBezTo>
                <a:cubicBezTo>
                  <a:pt x="155511" y="471710"/>
                  <a:pt x="192162" y="462038"/>
                  <a:pt x="208272" y="433424"/>
                </a:cubicBezTo>
                <a:cubicBezTo>
                  <a:pt x="216327" y="420125"/>
                  <a:pt x="218743" y="404005"/>
                  <a:pt x="214313" y="388288"/>
                </a:cubicBezTo>
                <a:cubicBezTo>
                  <a:pt x="210285" y="373376"/>
                  <a:pt x="200619" y="360077"/>
                  <a:pt x="186523" y="352420"/>
                </a:cubicBezTo>
                <a:cubicBezTo>
                  <a:pt x="177663" y="346778"/>
                  <a:pt x="166788" y="344360"/>
                  <a:pt x="156719" y="344360"/>
                </a:cubicBezTo>
                <a:close/>
                <a:moveTo>
                  <a:pt x="165920" y="330720"/>
                </a:moveTo>
                <a:cubicBezTo>
                  <a:pt x="175447" y="331867"/>
                  <a:pt x="184912" y="334889"/>
                  <a:pt x="193773" y="339927"/>
                </a:cubicBezTo>
                <a:cubicBezTo>
                  <a:pt x="210688" y="350002"/>
                  <a:pt x="223174" y="365719"/>
                  <a:pt x="228007" y="384660"/>
                </a:cubicBezTo>
                <a:cubicBezTo>
                  <a:pt x="233242" y="404005"/>
                  <a:pt x="230423" y="423752"/>
                  <a:pt x="220757" y="440679"/>
                </a:cubicBezTo>
                <a:cubicBezTo>
                  <a:pt x="207063" y="464456"/>
                  <a:pt x="182496" y="477755"/>
                  <a:pt x="156719" y="477755"/>
                </a:cubicBezTo>
                <a:cubicBezTo>
                  <a:pt x="144234" y="477755"/>
                  <a:pt x="131749" y="474531"/>
                  <a:pt x="120069" y="467680"/>
                </a:cubicBezTo>
                <a:cubicBezTo>
                  <a:pt x="103153" y="458008"/>
                  <a:pt x="91071" y="441888"/>
                  <a:pt x="85835" y="422946"/>
                </a:cubicBezTo>
                <a:cubicBezTo>
                  <a:pt x="80599" y="404005"/>
                  <a:pt x="83016" y="384257"/>
                  <a:pt x="93084" y="367331"/>
                </a:cubicBezTo>
                <a:cubicBezTo>
                  <a:pt x="108188" y="340732"/>
                  <a:pt x="137337" y="327282"/>
                  <a:pt x="165920" y="330720"/>
                </a:cubicBezTo>
                <a:close/>
                <a:moveTo>
                  <a:pt x="138198" y="262535"/>
                </a:moveTo>
                <a:lnTo>
                  <a:pt x="101564" y="272613"/>
                </a:lnTo>
                <a:cubicBezTo>
                  <a:pt x="101161" y="272613"/>
                  <a:pt x="101161" y="273016"/>
                  <a:pt x="101161" y="273419"/>
                </a:cubicBezTo>
                <a:lnTo>
                  <a:pt x="108810" y="302442"/>
                </a:lnTo>
                <a:cubicBezTo>
                  <a:pt x="110420" y="308891"/>
                  <a:pt x="108005" y="315744"/>
                  <a:pt x="102369" y="318969"/>
                </a:cubicBezTo>
                <a:cubicBezTo>
                  <a:pt x="97538" y="322194"/>
                  <a:pt x="93109" y="325821"/>
                  <a:pt x="88681" y="329852"/>
                </a:cubicBezTo>
                <a:cubicBezTo>
                  <a:pt x="83850" y="334286"/>
                  <a:pt x="76604" y="335093"/>
                  <a:pt x="70968" y="331868"/>
                </a:cubicBezTo>
                <a:lnTo>
                  <a:pt x="44800" y="316953"/>
                </a:lnTo>
                <a:cubicBezTo>
                  <a:pt x="44397" y="316550"/>
                  <a:pt x="43995" y="316953"/>
                  <a:pt x="43995" y="316953"/>
                </a:cubicBezTo>
                <a:lnTo>
                  <a:pt x="25073" y="350007"/>
                </a:lnTo>
                <a:cubicBezTo>
                  <a:pt x="24671" y="350007"/>
                  <a:pt x="25073" y="350813"/>
                  <a:pt x="25073" y="350813"/>
                </a:cubicBezTo>
                <a:lnTo>
                  <a:pt x="51644" y="366131"/>
                </a:lnTo>
                <a:cubicBezTo>
                  <a:pt x="57280" y="369759"/>
                  <a:pt x="60098" y="375806"/>
                  <a:pt x="58488" y="382255"/>
                </a:cubicBezTo>
                <a:cubicBezTo>
                  <a:pt x="57280" y="387898"/>
                  <a:pt x="56475" y="393945"/>
                  <a:pt x="56475" y="399185"/>
                </a:cubicBezTo>
                <a:cubicBezTo>
                  <a:pt x="56072" y="406038"/>
                  <a:pt x="51644" y="411681"/>
                  <a:pt x="45202" y="413294"/>
                </a:cubicBezTo>
                <a:lnTo>
                  <a:pt x="15814" y="421356"/>
                </a:lnTo>
                <a:cubicBezTo>
                  <a:pt x="15814" y="421356"/>
                  <a:pt x="15412" y="421356"/>
                  <a:pt x="15412" y="421759"/>
                </a:cubicBezTo>
                <a:cubicBezTo>
                  <a:pt x="15412" y="421759"/>
                  <a:pt x="15412" y="422162"/>
                  <a:pt x="15412" y="422162"/>
                </a:cubicBezTo>
                <a:lnTo>
                  <a:pt x="25073" y="458844"/>
                </a:lnTo>
                <a:cubicBezTo>
                  <a:pt x="25073" y="459247"/>
                  <a:pt x="25879" y="459650"/>
                  <a:pt x="26281" y="459650"/>
                </a:cubicBezTo>
                <a:lnTo>
                  <a:pt x="55670" y="451588"/>
                </a:lnTo>
                <a:cubicBezTo>
                  <a:pt x="62111" y="449976"/>
                  <a:pt x="68955" y="452394"/>
                  <a:pt x="72578" y="458037"/>
                </a:cubicBezTo>
                <a:cubicBezTo>
                  <a:pt x="75396" y="462472"/>
                  <a:pt x="78617" y="467309"/>
                  <a:pt x="82642" y="471340"/>
                </a:cubicBezTo>
                <a:cubicBezTo>
                  <a:pt x="87071" y="476177"/>
                  <a:pt x="88279" y="483030"/>
                  <a:pt x="84655" y="489076"/>
                </a:cubicBezTo>
                <a:lnTo>
                  <a:pt x="68955" y="515680"/>
                </a:lnTo>
                <a:cubicBezTo>
                  <a:pt x="68955" y="515680"/>
                  <a:pt x="68955" y="516487"/>
                  <a:pt x="69357" y="516890"/>
                </a:cubicBezTo>
                <a:lnTo>
                  <a:pt x="102369" y="535835"/>
                </a:lnTo>
                <a:cubicBezTo>
                  <a:pt x="102771" y="535835"/>
                  <a:pt x="103174" y="535835"/>
                  <a:pt x="103577" y="535432"/>
                </a:cubicBezTo>
                <a:lnTo>
                  <a:pt x="118875" y="508425"/>
                </a:lnTo>
                <a:cubicBezTo>
                  <a:pt x="121693" y="503991"/>
                  <a:pt x="126524" y="501169"/>
                  <a:pt x="131757" y="501169"/>
                </a:cubicBezTo>
                <a:cubicBezTo>
                  <a:pt x="132965" y="501169"/>
                  <a:pt x="134173" y="501169"/>
                  <a:pt x="135380" y="501572"/>
                </a:cubicBezTo>
                <a:cubicBezTo>
                  <a:pt x="140614" y="502781"/>
                  <a:pt x="146250" y="503588"/>
                  <a:pt x="151484" y="503588"/>
                </a:cubicBezTo>
                <a:cubicBezTo>
                  <a:pt x="158327" y="503991"/>
                  <a:pt x="163963" y="508425"/>
                  <a:pt x="165574" y="514874"/>
                </a:cubicBezTo>
                <a:lnTo>
                  <a:pt x="173625" y="544704"/>
                </a:lnTo>
                <a:cubicBezTo>
                  <a:pt x="173625" y="545107"/>
                  <a:pt x="174431" y="545107"/>
                  <a:pt x="174431" y="545107"/>
                </a:cubicBezTo>
                <a:lnTo>
                  <a:pt x="211065" y="535432"/>
                </a:lnTo>
                <a:cubicBezTo>
                  <a:pt x="211870" y="535432"/>
                  <a:pt x="211870" y="535029"/>
                  <a:pt x="211870" y="534626"/>
                </a:cubicBezTo>
                <a:lnTo>
                  <a:pt x="203819" y="504797"/>
                </a:lnTo>
                <a:cubicBezTo>
                  <a:pt x="202209" y="498347"/>
                  <a:pt x="204624" y="491898"/>
                  <a:pt x="210260" y="488270"/>
                </a:cubicBezTo>
                <a:cubicBezTo>
                  <a:pt x="214689" y="485448"/>
                  <a:pt x="219922" y="481820"/>
                  <a:pt x="223545" y="478192"/>
                </a:cubicBezTo>
                <a:cubicBezTo>
                  <a:pt x="228779" y="473355"/>
                  <a:pt x="235623" y="472549"/>
                  <a:pt x="241259" y="475774"/>
                </a:cubicBezTo>
                <a:lnTo>
                  <a:pt x="268232" y="491495"/>
                </a:lnTo>
                <a:cubicBezTo>
                  <a:pt x="268232" y="491495"/>
                  <a:pt x="268634" y="491495"/>
                  <a:pt x="269037" y="491092"/>
                </a:cubicBezTo>
                <a:lnTo>
                  <a:pt x="287958" y="458037"/>
                </a:lnTo>
                <a:cubicBezTo>
                  <a:pt x="288361" y="457634"/>
                  <a:pt x="287958" y="457231"/>
                  <a:pt x="287958" y="457231"/>
                </a:cubicBezTo>
                <a:lnTo>
                  <a:pt x="261388" y="441914"/>
                </a:lnTo>
                <a:cubicBezTo>
                  <a:pt x="255752" y="438286"/>
                  <a:pt x="252531" y="431836"/>
                  <a:pt x="254141" y="425387"/>
                </a:cubicBezTo>
                <a:cubicBezTo>
                  <a:pt x="255752" y="419743"/>
                  <a:pt x="256154" y="414100"/>
                  <a:pt x="256557" y="408456"/>
                </a:cubicBezTo>
                <a:cubicBezTo>
                  <a:pt x="256959" y="402007"/>
                  <a:pt x="261388" y="396364"/>
                  <a:pt x="267426" y="394751"/>
                </a:cubicBezTo>
                <a:lnTo>
                  <a:pt x="296815" y="386689"/>
                </a:lnTo>
                <a:cubicBezTo>
                  <a:pt x="297620" y="386689"/>
                  <a:pt x="297620" y="386286"/>
                  <a:pt x="297620" y="385883"/>
                </a:cubicBezTo>
                <a:lnTo>
                  <a:pt x="287555" y="348798"/>
                </a:lnTo>
                <a:cubicBezTo>
                  <a:pt x="287555" y="348798"/>
                  <a:pt x="287153" y="348395"/>
                  <a:pt x="286750" y="348798"/>
                </a:cubicBezTo>
                <a:lnTo>
                  <a:pt x="257362" y="356054"/>
                </a:lnTo>
                <a:cubicBezTo>
                  <a:pt x="251323" y="358069"/>
                  <a:pt x="244479" y="355248"/>
                  <a:pt x="240856" y="350007"/>
                </a:cubicBezTo>
                <a:cubicBezTo>
                  <a:pt x="238038" y="345170"/>
                  <a:pt x="234415" y="340333"/>
                  <a:pt x="230792" y="335899"/>
                </a:cubicBezTo>
                <a:cubicBezTo>
                  <a:pt x="225961" y="331062"/>
                  <a:pt x="225558" y="324209"/>
                  <a:pt x="228376" y="318566"/>
                </a:cubicBezTo>
                <a:lnTo>
                  <a:pt x="243674" y="292364"/>
                </a:lnTo>
                <a:cubicBezTo>
                  <a:pt x="244077" y="291961"/>
                  <a:pt x="243674" y="291558"/>
                  <a:pt x="243272" y="291558"/>
                </a:cubicBezTo>
                <a:lnTo>
                  <a:pt x="210663" y="272209"/>
                </a:lnTo>
                <a:cubicBezTo>
                  <a:pt x="210260" y="272209"/>
                  <a:pt x="209858" y="272209"/>
                  <a:pt x="209455" y="272613"/>
                </a:cubicBezTo>
                <a:lnTo>
                  <a:pt x="194157" y="298814"/>
                </a:lnTo>
                <a:cubicBezTo>
                  <a:pt x="191339" y="304054"/>
                  <a:pt x="184495" y="307279"/>
                  <a:pt x="178456" y="305667"/>
                </a:cubicBezTo>
                <a:cubicBezTo>
                  <a:pt x="172418" y="304457"/>
                  <a:pt x="166782" y="303651"/>
                  <a:pt x="160743" y="303248"/>
                </a:cubicBezTo>
                <a:cubicBezTo>
                  <a:pt x="154302" y="302845"/>
                  <a:pt x="148665" y="298814"/>
                  <a:pt x="147055" y="292364"/>
                </a:cubicBezTo>
                <a:lnTo>
                  <a:pt x="139406" y="263341"/>
                </a:lnTo>
                <a:cubicBezTo>
                  <a:pt x="139406" y="262938"/>
                  <a:pt x="138601" y="262535"/>
                  <a:pt x="138198" y="262535"/>
                </a:cubicBezTo>
                <a:close/>
                <a:moveTo>
                  <a:pt x="134575" y="248830"/>
                </a:moveTo>
                <a:cubicBezTo>
                  <a:pt x="142627" y="246814"/>
                  <a:pt x="150678" y="251651"/>
                  <a:pt x="152691" y="259713"/>
                </a:cubicBezTo>
                <a:lnTo>
                  <a:pt x="160743" y="288736"/>
                </a:lnTo>
                <a:cubicBezTo>
                  <a:pt x="160743" y="289140"/>
                  <a:pt x="161145" y="289140"/>
                  <a:pt x="161548" y="289140"/>
                </a:cubicBezTo>
                <a:cubicBezTo>
                  <a:pt x="167989" y="289140"/>
                  <a:pt x="174833" y="290349"/>
                  <a:pt x="181274" y="291558"/>
                </a:cubicBezTo>
                <a:cubicBezTo>
                  <a:pt x="181677" y="291558"/>
                  <a:pt x="182080" y="291558"/>
                  <a:pt x="182080" y="291558"/>
                </a:cubicBezTo>
                <a:lnTo>
                  <a:pt x="196975" y="265357"/>
                </a:lnTo>
                <a:cubicBezTo>
                  <a:pt x="201403" y="258101"/>
                  <a:pt x="210663" y="255682"/>
                  <a:pt x="217507" y="260116"/>
                </a:cubicBezTo>
                <a:lnTo>
                  <a:pt x="250518" y="279062"/>
                </a:lnTo>
                <a:cubicBezTo>
                  <a:pt x="253739" y="280674"/>
                  <a:pt x="256154" y="284302"/>
                  <a:pt x="257362" y="287930"/>
                </a:cubicBezTo>
                <a:cubicBezTo>
                  <a:pt x="258570" y="291961"/>
                  <a:pt x="257765" y="295992"/>
                  <a:pt x="256154" y="299217"/>
                </a:cubicBezTo>
                <a:lnTo>
                  <a:pt x="240856" y="325418"/>
                </a:lnTo>
                <a:cubicBezTo>
                  <a:pt x="240454" y="325821"/>
                  <a:pt x="240856" y="326225"/>
                  <a:pt x="241259" y="326628"/>
                </a:cubicBezTo>
                <a:cubicBezTo>
                  <a:pt x="245285" y="331465"/>
                  <a:pt x="249310" y="336705"/>
                  <a:pt x="253336" y="342348"/>
                </a:cubicBezTo>
                <a:cubicBezTo>
                  <a:pt x="253336" y="342348"/>
                  <a:pt x="253739" y="342752"/>
                  <a:pt x="253739" y="342752"/>
                </a:cubicBezTo>
                <a:lnTo>
                  <a:pt x="283127" y="334690"/>
                </a:lnTo>
                <a:cubicBezTo>
                  <a:pt x="286750" y="333883"/>
                  <a:pt x="291179" y="334286"/>
                  <a:pt x="294399" y="336302"/>
                </a:cubicBezTo>
                <a:cubicBezTo>
                  <a:pt x="298023" y="338317"/>
                  <a:pt x="300438" y="341542"/>
                  <a:pt x="301243" y="345170"/>
                </a:cubicBezTo>
                <a:lnTo>
                  <a:pt x="311308" y="382255"/>
                </a:lnTo>
                <a:cubicBezTo>
                  <a:pt x="313321" y="390317"/>
                  <a:pt x="308490" y="398379"/>
                  <a:pt x="300841" y="400395"/>
                </a:cubicBezTo>
                <a:lnTo>
                  <a:pt x="271050" y="408456"/>
                </a:lnTo>
                <a:cubicBezTo>
                  <a:pt x="271050" y="408456"/>
                  <a:pt x="271050" y="408860"/>
                  <a:pt x="271050" y="409263"/>
                </a:cubicBezTo>
                <a:cubicBezTo>
                  <a:pt x="270647" y="415712"/>
                  <a:pt x="269439" y="422162"/>
                  <a:pt x="268232" y="428611"/>
                </a:cubicBezTo>
                <a:cubicBezTo>
                  <a:pt x="268232" y="429014"/>
                  <a:pt x="268232" y="429418"/>
                  <a:pt x="268232" y="429418"/>
                </a:cubicBezTo>
                <a:lnTo>
                  <a:pt x="295204" y="444735"/>
                </a:lnTo>
                <a:cubicBezTo>
                  <a:pt x="302048" y="448766"/>
                  <a:pt x="304464" y="458037"/>
                  <a:pt x="300438" y="465293"/>
                </a:cubicBezTo>
                <a:lnTo>
                  <a:pt x="281517" y="498347"/>
                </a:lnTo>
                <a:cubicBezTo>
                  <a:pt x="279504" y="501572"/>
                  <a:pt x="275881" y="503991"/>
                  <a:pt x="272257" y="505200"/>
                </a:cubicBezTo>
                <a:cubicBezTo>
                  <a:pt x="268232" y="506006"/>
                  <a:pt x="264608" y="505603"/>
                  <a:pt x="260985" y="503588"/>
                </a:cubicBezTo>
                <a:lnTo>
                  <a:pt x="234415" y="488270"/>
                </a:lnTo>
                <a:cubicBezTo>
                  <a:pt x="234012" y="487867"/>
                  <a:pt x="233610" y="488270"/>
                  <a:pt x="233207" y="488673"/>
                </a:cubicBezTo>
                <a:cubicBezTo>
                  <a:pt x="228376" y="492704"/>
                  <a:pt x="223545" y="496735"/>
                  <a:pt x="218312" y="499960"/>
                </a:cubicBezTo>
                <a:cubicBezTo>
                  <a:pt x="217507" y="500363"/>
                  <a:pt x="217507" y="500766"/>
                  <a:pt x="217507" y="501169"/>
                </a:cubicBezTo>
                <a:lnTo>
                  <a:pt x="225558" y="530998"/>
                </a:lnTo>
                <a:cubicBezTo>
                  <a:pt x="226766" y="534626"/>
                  <a:pt x="225961" y="539060"/>
                  <a:pt x="223948" y="542285"/>
                </a:cubicBezTo>
                <a:cubicBezTo>
                  <a:pt x="222338" y="545510"/>
                  <a:pt x="218714" y="548331"/>
                  <a:pt x="214689" y="549138"/>
                </a:cubicBezTo>
                <a:lnTo>
                  <a:pt x="178456" y="559215"/>
                </a:lnTo>
                <a:cubicBezTo>
                  <a:pt x="177249" y="559618"/>
                  <a:pt x="176041" y="559618"/>
                  <a:pt x="174431" y="559618"/>
                </a:cubicBezTo>
                <a:cubicBezTo>
                  <a:pt x="167587" y="559618"/>
                  <a:pt x="161548" y="555184"/>
                  <a:pt x="159938" y="548734"/>
                </a:cubicBezTo>
                <a:lnTo>
                  <a:pt x="151886" y="518502"/>
                </a:lnTo>
                <a:cubicBezTo>
                  <a:pt x="151886" y="518099"/>
                  <a:pt x="151484" y="518099"/>
                  <a:pt x="151081" y="518099"/>
                </a:cubicBezTo>
                <a:cubicBezTo>
                  <a:pt x="144640" y="517696"/>
                  <a:pt x="138198" y="516890"/>
                  <a:pt x="132160" y="515680"/>
                </a:cubicBezTo>
                <a:cubicBezTo>
                  <a:pt x="131757" y="515277"/>
                  <a:pt x="131355" y="515680"/>
                  <a:pt x="131355" y="515680"/>
                </a:cubicBezTo>
                <a:lnTo>
                  <a:pt x="115654" y="542688"/>
                </a:lnTo>
                <a:cubicBezTo>
                  <a:pt x="114044" y="546316"/>
                  <a:pt x="110420" y="548734"/>
                  <a:pt x="106395" y="549541"/>
                </a:cubicBezTo>
                <a:cubicBezTo>
                  <a:pt x="102771" y="550750"/>
                  <a:pt x="98746" y="549944"/>
                  <a:pt x="95122" y="547928"/>
                </a:cubicBezTo>
                <a:lnTo>
                  <a:pt x="62513" y="529386"/>
                </a:lnTo>
                <a:cubicBezTo>
                  <a:pt x="59293" y="526967"/>
                  <a:pt x="56475" y="524146"/>
                  <a:pt x="55267" y="520115"/>
                </a:cubicBezTo>
                <a:cubicBezTo>
                  <a:pt x="54462" y="516084"/>
                  <a:pt x="54864" y="512053"/>
                  <a:pt x="56877" y="508425"/>
                </a:cubicBezTo>
                <a:lnTo>
                  <a:pt x="72578" y="481820"/>
                </a:lnTo>
                <a:cubicBezTo>
                  <a:pt x="72578" y="481820"/>
                  <a:pt x="72578" y="481417"/>
                  <a:pt x="72175" y="481014"/>
                </a:cubicBezTo>
                <a:cubicBezTo>
                  <a:pt x="67747" y="476177"/>
                  <a:pt x="64124" y="470937"/>
                  <a:pt x="60501" y="465696"/>
                </a:cubicBezTo>
                <a:cubicBezTo>
                  <a:pt x="60501" y="465293"/>
                  <a:pt x="60098" y="465293"/>
                  <a:pt x="59293" y="465293"/>
                </a:cubicBezTo>
                <a:lnTo>
                  <a:pt x="29904" y="473355"/>
                </a:lnTo>
                <a:cubicBezTo>
                  <a:pt x="21853" y="475371"/>
                  <a:pt x="13801" y="470534"/>
                  <a:pt x="11788" y="462472"/>
                </a:cubicBezTo>
                <a:lnTo>
                  <a:pt x="1724" y="425790"/>
                </a:lnTo>
                <a:cubicBezTo>
                  <a:pt x="516" y="422162"/>
                  <a:pt x="919" y="418131"/>
                  <a:pt x="2932" y="414503"/>
                </a:cubicBezTo>
                <a:cubicBezTo>
                  <a:pt x="4945" y="410875"/>
                  <a:pt x="8165" y="408456"/>
                  <a:pt x="12191" y="407247"/>
                </a:cubicBezTo>
                <a:lnTo>
                  <a:pt x="41579" y="399588"/>
                </a:lnTo>
                <a:cubicBezTo>
                  <a:pt x="41982" y="399588"/>
                  <a:pt x="41982" y="399185"/>
                  <a:pt x="41982" y="398782"/>
                </a:cubicBezTo>
                <a:cubicBezTo>
                  <a:pt x="42384" y="392333"/>
                  <a:pt x="43190" y="385480"/>
                  <a:pt x="44800" y="379433"/>
                </a:cubicBezTo>
                <a:cubicBezTo>
                  <a:pt x="44800" y="379030"/>
                  <a:pt x="44800" y="378627"/>
                  <a:pt x="44397" y="378224"/>
                </a:cubicBezTo>
                <a:lnTo>
                  <a:pt x="17827" y="363310"/>
                </a:lnTo>
                <a:cubicBezTo>
                  <a:pt x="10983" y="358875"/>
                  <a:pt x="8568" y="350007"/>
                  <a:pt x="12594" y="342752"/>
                </a:cubicBezTo>
                <a:lnTo>
                  <a:pt x="31515" y="309698"/>
                </a:lnTo>
                <a:cubicBezTo>
                  <a:pt x="33528" y="306070"/>
                  <a:pt x="36748" y="303651"/>
                  <a:pt x="40774" y="302845"/>
                </a:cubicBezTo>
                <a:cubicBezTo>
                  <a:pt x="44397" y="301636"/>
                  <a:pt x="48423" y="302442"/>
                  <a:pt x="52046" y="304457"/>
                </a:cubicBezTo>
                <a:lnTo>
                  <a:pt x="78214" y="319775"/>
                </a:lnTo>
                <a:cubicBezTo>
                  <a:pt x="78617" y="319775"/>
                  <a:pt x="78617" y="319775"/>
                  <a:pt x="79019" y="319372"/>
                </a:cubicBezTo>
                <a:cubicBezTo>
                  <a:pt x="83850" y="314938"/>
                  <a:pt x="89486" y="310504"/>
                  <a:pt x="94720" y="307279"/>
                </a:cubicBezTo>
                <a:cubicBezTo>
                  <a:pt x="95122" y="306876"/>
                  <a:pt x="95122" y="306473"/>
                  <a:pt x="95122" y="306070"/>
                </a:cubicBezTo>
                <a:lnTo>
                  <a:pt x="87071" y="277047"/>
                </a:lnTo>
                <a:cubicBezTo>
                  <a:pt x="85460" y="268985"/>
                  <a:pt x="89889" y="260923"/>
                  <a:pt x="97940" y="258907"/>
                </a:cubicBezTo>
                <a:close/>
                <a:moveTo>
                  <a:pt x="375574" y="127581"/>
                </a:moveTo>
                <a:cubicBezTo>
                  <a:pt x="379550" y="127581"/>
                  <a:pt x="382731" y="131217"/>
                  <a:pt x="382731" y="134854"/>
                </a:cubicBezTo>
                <a:lnTo>
                  <a:pt x="382731" y="178493"/>
                </a:lnTo>
                <a:cubicBezTo>
                  <a:pt x="382731" y="181725"/>
                  <a:pt x="381538" y="184958"/>
                  <a:pt x="378755" y="187382"/>
                </a:cubicBezTo>
                <a:lnTo>
                  <a:pt x="358082" y="208393"/>
                </a:lnTo>
                <a:cubicBezTo>
                  <a:pt x="356491" y="210010"/>
                  <a:pt x="354901" y="210818"/>
                  <a:pt x="352913" y="210818"/>
                </a:cubicBezTo>
                <a:cubicBezTo>
                  <a:pt x="351323" y="210818"/>
                  <a:pt x="349335" y="210010"/>
                  <a:pt x="348143" y="208393"/>
                </a:cubicBezTo>
                <a:cubicBezTo>
                  <a:pt x="345757" y="205969"/>
                  <a:pt x="345757" y="201120"/>
                  <a:pt x="348143" y="198292"/>
                </a:cubicBezTo>
                <a:lnTo>
                  <a:pt x="368418" y="177685"/>
                </a:lnTo>
                <a:lnTo>
                  <a:pt x="368418" y="134854"/>
                </a:lnTo>
                <a:cubicBezTo>
                  <a:pt x="368418" y="131217"/>
                  <a:pt x="371996" y="127581"/>
                  <a:pt x="375574" y="127581"/>
                </a:cubicBezTo>
                <a:close/>
                <a:moveTo>
                  <a:pt x="376699" y="107480"/>
                </a:moveTo>
                <a:cubicBezTo>
                  <a:pt x="352848" y="107480"/>
                  <a:pt x="329805" y="119559"/>
                  <a:pt x="317273" y="141300"/>
                </a:cubicBezTo>
                <a:cubicBezTo>
                  <a:pt x="307571" y="157405"/>
                  <a:pt x="305145" y="175926"/>
                  <a:pt x="309997" y="193641"/>
                </a:cubicBezTo>
                <a:cubicBezTo>
                  <a:pt x="314848" y="211357"/>
                  <a:pt x="326167" y="226254"/>
                  <a:pt x="342337" y="235111"/>
                </a:cubicBezTo>
                <a:cubicBezTo>
                  <a:pt x="358104" y="244372"/>
                  <a:pt x="376699" y="247191"/>
                  <a:pt x="394487" y="242359"/>
                </a:cubicBezTo>
                <a:cubicBezTo>
                  <a:pt x="412274" y="237527"/>
                  <a:pt x="427232" y="225851"/>
                  <a:pt x="436530" y="210149"/>
                </a:cubicBezTo>
                <a:cubicBezTo>
                  <a:pt x="445828" y="194044"/>
                  <a:pt x="448254" y="175523"/>
                  <a:pt x="443402" y="158211"/>
                </a:cubicBezTo>
                <a:cubicBezTo>
                  <a:pt x="438551" y="140093"/>
                  <a:pt x="427232" y="125598"/>
                  <a:pt x="411466" y="116338"/>
                </a:cubicBezTo>
                <a:cubicBezTo>
                  <a:pt x="400551" y="109896"/>
                  <a:pt x="388423" y="107480"/>
                  <a:pt x="376699" y="107480"/>
                </a:cubicBezTo>
                <a:close/>
                <a:moveTo>
                  <a:pt x="102844" y="104609"/>
                </a:moveTo>
                <a:cubicBezTo>
                  <a:pt x="90831" y="104609"/>
                  <a:pt x="78819" y="111105"/>
                  <a:pt x="72412" y="122473"/>
                </a:cubicBezTo>
                <a:cubicBezTo>
                  <a:pt x="62803" y="139118"/>
                  <a:pt x="68408" y="160636"/>
                  <a:pt x="85226" y="170379"/>
                </a:cubicBezTo>
                <a:cubicBezTo>
                  <a:pt x="101642" y="180123"/>
                  <a:pt x="123265" y="174439"/>
                  <a:pt x="132474" y="157388"/>
                </a:cubicBezTo>
                <a:cubicBezTo>
                  <a:pt x="142484" y="140742"/>
                  <a:pt x="136879" y="119225"/>
                  <a:pt x="120061" y="109075"/>
                </a:cubicBezTo>
                <a:cubicBezTo>
                  <a:pt x="114456" y="106233"/>
                  <a:pt x="108449" y="104609"/>
                  <a:pt x="102844" y="104609"/>
                </a:cubicBezTo>
                <a:close/>
                <a:moveTo>
                  <a:pt x="387059" y="93577"/>
                </a:moveTo>
                <a:cubicBezTo>
                  <a:pt x="397797" y="94848"/>
                  <a:pt x="408434" y="98220"/>
                  <a:pt x="418338" y="103857"/>
                </a:cubicBezTo>
                <a:cubicBezTo>
                  <a:pt x="437338" y="115130"/>
                  <a:pt x="451488" y="132845"/>
                  <a:pt x="457147" y="154184"/>
                </a:cubicBezTo>
                <a:cubicBezTo>
                  <a:pt x="462807" y="175523"/>
                  <a:pt x="459977" y="198070"/>
                  <a:pt x="448658" y="217396"/>
                </a:cubicBezTo>
                <a:cubicBezTo>
                  <a:pt x="437743" y="236319"/>
                  <a:pt x="419551" y="250009"/>
                  <a:pt x="398125" y="255646"/>
                </a:cubicBezTo>
                <a:cubicBezTo>
                  <a:pt x="390849" y="258061"/>
                  <a:pt x="383976" y="258867"/>
                  <a:pt x="376295" y="258867"/>
                </a:cubicBezTo>
                <a:cubicBezTo>
                  <a:pt x="362146" y="258867"/>
                  <a:pt x="347997" y="254840"/>
                  <a:pt x="335061" y="247593"/>
                </a:cubicBezTo>
                <a:cubicBezTo>
                  <a:pt x="316061" y="236319"/>
                  <a:pt x="302316" y="218604"/>
                  <a:pt x="296656" y="197265"/>
                </a:cubicBezTo>
                <a:cubicBezTo>
                  <a:pt x="290592" y="175926"/>
                  <a:pt x="293422" y="153379"/>
                  <a:pt x="304741" y="134456"/>
                </a:cubicBezTo>
                <a:cubicBezTo>
                  <a:pt x="321720" y="104863"/>
                  <a:pt x="354844" y="89765"/>
                  <a:pt x="387059" y="93577"/>
                </a:cubicBezTo>
                <a:close/>
                <a:moveTo>
                  <a:pt x="108712" y="90615"/>
                </a:moveTo>
                <a:cubicBezTo>
                  <a:pt x="115056" y="91389"/>
                  <a:pt x="121363" y="93444"/>
                  <a:pt x="127269" y="96895"/>
                </a:cubicBezTo>
                <a:cubicBezTo>
                  <a:pt x="150493" y="110699"/>
                  <a:pt x="158501" y="140742"/>
                  <a:pt x="145287" y="164695"/>
                </a:cubicBezTo>
                <a:cubicBezTo>
                  <a:pt x="136078" y="180529"/>
                  <a:pt x="119260" y="189461"/>
                  <a:pt x="102443" y="189461"/>
                </a:cubicBezTo>
                <a:cubicBezTo>
                  <a:pt x="94435" y="189461"/>
                  <a:pt x="85626" y="187431"/>
                  <a:pt x="78018" y="182965"/>
                </a:cubicBezTo>
                <a:cubicBezTo>
                  <a:pt x="54794" y="169161"/>
                  <a:pt x="46786" y="138712"/>
                  <a:pt x="60400" y="115165"/>
                </a:cubicBezTo>
                <a:cubicBezTo>
                  <a:pt x="70310" y="97505"/>
                  <a:pt x="89680" y="88294"/>
                  <a:pt x="108712" y="90615"/>
                </a:cubicBezTo>
                <a:close/>
                <a:moveTo>
                  <a:pt x="88596" y="53031"/>
                </a:moveTo>
                <a:lnTo>
                  <a:pt x="69572" y="58299"/>
                </a:lnTo>
                <a:lnTo>
                  <a:pt x="74024" y="74509"/>
                </a:lnTo>
                <a:cubicBezTo>
                  <a:pt x="75238" y="79778"/>
                  <a:pt x="73215" y="85046"/>
                  <a:pt x="68762" y="87883"/>
                </a:cubicBezTo>
                <a:cubicBezTo>
                  <a:pt x="65524" y="89909"/>
                  <a:pt x="63095" y="91935"/>
                  <a:pt x="60667" y="94367"/>
                </a:cubicBezTo>
                <a:cubicBezTo>
                  <a:pt x="56619" y="98014"/>
                  <a:pt x="50548" y="98419"/>
                  <a:pt x="45690" y="95988"/>
                </a:cubicBezTo>
                <a:lnTo>
                  <a:pt x="31119" y="87477"/>
                </a:lnTo>
                <a:lnTo>
                  <a:pt x="21404" y="104903"/>
                </a:lnTo>
                <a:lnTo>
                  <a:pt x="35976" y="113414"/>
                </a:lnTo>
                <a:cubicBezTo>
                  <a:pt x="40833" y="115845"/>
                  <a:pt x="43262" y="121519"/>
                  <a:pt x="42047" y="126787"/>
                </a:cubicBezTo>
                <a:cubicBezTo>
                  <a:pt x="40833" y="130029"/>
                  <a:pt x="40833" y="133271"/>
                  <a:pt x="40833" y="136513"/>
                </a:cubicBezTo>
                <a:cubicBezTo>
                  <a:pt x="40428" y="142187"/>
                  <a:pt x="36785" y="146644"/>
                  <a:pt x="31523" y="148265"/>
                </a:cubicBezTo>
                <a:lnTo>
                  <a:pt x="15333" y="152318"/>
                </a:lnTo>
                <a:lnTo>
                  <a:pt x="20190" y="172175"/>
                </a:lnTo>
                <a:lnTo>
                  <a:pt x="36785" y="167312"/>
                </a:lnTo>
                <a:cubicBezTo>
                  <a:pt x="42047" y="166097"/>
                  <a:pt x="47309" y="168123"/>
                  <a:pt x="50548" y="172581"/>
                </a:cubicBezTo>
                <a:cubicBezTo>
                  <a:pt x="52167" y="175417"/>
                  <a:pt x="54190" y="178254"/>
                  <a:pt x="56619" y="180686"/>
                </a:cubicBezTo>
                <a:cubicBezTo>
                  <a:pt x="60262" y="184738"/>
                  <a:pt x="60667" y="190412"/>
                  <a:pt x="58238" y="194870"/>
                </a:cubicBezTo>
                <a:lnTo>
                  <a:pt x="49333" y="210269"/>
                </a:lnTo>
                <a:lnTo>
                  <a:pt x="66738" y="219995"/>
                </a:lnTo>
                <a:lnTo>
                  <a:pt x="75238" y="205001"/>
                </a:lnTo>
                <a:cubicBezTo>
                  <a:pt x="77667" y="201354"/>
                  <a:pt x="81715" y="198922"/>
                  <a:pt x="86167" y="198922"/>
                </a:cubicBezTo>
                <a:cubicBezTo>
                  <a:pt x="86977" y="198922"/>
                  <a:pt x="87786" y="198922"/>
                  <a:pt x="88596" y="198922"/>
                </a:cubicBezTo>
                <a:cubicBezTo>
                  <a:pt x="92239" y="200138"/>
                  <a:pt x="95477" y="200138"/>
                  <a:pt x="98715" y="200138"/>
                </a:cubicBezTo>
                <a:cubicBezTo>
                  <a:pt x="104382" y="200543"/>
                  <a:pt x="108834" y="204190"/>
                  <a:pt x="110049" y="209459"/>
                </a:cubicBezTo>
                <a:lnTo>
                  <a:pt x="114501" y="226479"/>
                </a:lnTo>
                <a:lnTo>
                  <a:pt x="133930" y="221211"/>
                </a:lnTo>
                <a:lnTo>
                  <a:pt x="129073" y="204190"/>
                </a:lnTo>
                <a:cubicBezTo>
                  <a:pt x="127858" y="198922"/>
                  <a:pt x="130287" y="194059"/>
                  <a:pt x="134739" y="190817"/>
                </a:cubicBezTo>
                <a:cubicBezTo>
                  <a:pt x="137573" y="189196"/>
                  <a:pt x="140001" y="186765"/>
                  <a:pt x="142430" y="184738"/>
                </a:cubicBezTo>
                <a:cubicBezTo>
                  <a:pt x="146478" y="181091"/>
                  <a:pt x="152144" y="180686"/>
                  <a:pt x="157002" y="183117"/>
                </a:cubicBezTo>
                <a:lnTo>
                  <a:pt x="171978" y="191628"/>
                </a:lnTo>
                <a:lnTo>
                  <a:pt x="182097" y="174607"/>
                </a:lnTo>
                <a:lnTo>
                  <a:pt x="167121" y="166097"/>
                </a:lnTo>
                <a:cubicBezTo>
                  <a:pt x="162264" y="163665"/>
                  <a:pt x="160240" y="157992"/>
                  <a:pt x="161049" y="152318"/>
                </a:cubicBezTo>
                <a:cubicBezTo>
                  <a:pt x="161859" y="149076"/>
                  <a:pt x="162264" y="145834"/>
                  <a:pt x="162668" y="142592"/>
                </a:cubicBezTo>
                <a:cubicBezTo>
                  <a:pt x="163073" y="136918"/>
                  <a:pt x="166716" y="132461"/>
                  <a:pt x="171573" y="131245"/>
                </a:cubicBezTo>
                <a:lnTo>
                  <a:pt x="188169" y="126787"/>
                </a:lnTo>
                <a:lnTo>
                  <a:pt x="183312" y="107335"/>
                </a:lnTo>
                <a:lnTo>
                  <a:pt x="167121" y="112198"/>
                </a:lnTo>
                <a:cubicBezTo>
                  <a:pt x="161454" y="113414"/>
                  <a:pt x="156192" y="110982"/>
                  <a:pt x="153359" y="106524"/>
                </a:cubicBezTo>
                <a:cubicBezTo>
                  <a:pt x="151335" y="103688"/>
                  <a:pt x="149311" y="100851"/>
                  <a:pt x="146882" y="98419"/>
                </a:cubicBezTo>
                <a:cubicBezTo>
                  <a:pt x="143240" y="94367"/>
                  <a:pt x="142430" y="88693"/>
                  <a:pt x="145263" y="83830"/>
                </a:cubicBezTo>
                <a:lnTo>
                  <a:pt x="153764" y="69241"/>
                </a:lnTo>
                <a:lnTo>
                  <a:pt x="136358" y="59515"/>
                </a:lnTo>
                <a:lnTo>
                  <a:pt x="127858" y="74104"/>
                </a:lnTo>
                <a:cubicBezTo>
                  <a:pt x="125430" y="78562"/>
                  <a:pt x="120168" y="80993"/>
                  <a:pt x="114906" y="79778"/>
                </a:cubicBezTo>
                <a:cubicBezTo>
                  <a:pt x="111668" y="78967"/>
                  <a:pt x="108025" y="78157"/>
                  <a:pt x="104382" y="78157"/>
                </a:cubicBezTo>
                <a:cubicBezTo>
                  <a:pt x="99120" y="78157"/>
                  <a:pt x="94263" y="74104"/>
                  <a:pt x="93048" y="69241"/>
                </a:cubicBezTo>
                <a:close/>
                <a:moveTo>
                  <a:pt x="87381" y="38442"/>
                </a:moveTo>
                <a:cubicBezTo>
                  <a:pt x="93453" y="36821"/>
                  <a:pt x="100334" y="40468"/>
                  <a:pt x="101953" y="46952"/>
                </a:cubicBezTo>
                <a:lnTo>
                  <a:pt x="106406" y="63973"/>
                </a:lnTo>
                <a:cubicBezTo>
                  <a:pt x="109644" y="64378"/>
                  <a:pt x="113287" y="64378"/>
                  <a:pt x="116525" y="65594"/>
                </a:cubicBezTo>
                <a:lnTo>
                  <a:pt x="125430" y="50194"/>
                </a:lnTo>
                <a:cubicBezTo>
                  <a:pt x="128668" y="44521"/>
                  <a:pt x="136358" y="42089"/>
                  <a:pt x="142025" y="45736"/>
                </a:cubicBezTo>
                <a:lnTo>
                  <a:pt x="162668" y="57894"/>
                </a:lnTo>
                <a:cubicBezTo>
                  <a:pt x="165907" y="59515"/>
                  <a:pt x="167526" y="61946"/>
                  <a:pt x="168335" y="65188"/>
                </a:cubicBezTo>
                <a:cubicBezTo>
                  <a:pt x="169549" y="68025"/>
                  <a:pt x="168740" y="71673"/>
                  <a:pt x="167121" y="74104"/>
                </a:cubicBezTo>
                <a:lnTo>
                  <a:pt x="158216" y="89909"/>
                </a:lnTo>
                <a:cubicBezTo>
                  <a:pt x="160645" y="92340"/>
                  <a:pt x="162668" y="94772"/>
                  <a:pt x="164288" y="97609"/>
                </a:cubicBezTo>
                <a:lnTo>
                  <a:pt x="181693" y="93151"/>
                </a:lnTo>
                <a:cubicBezTo>
                  <a:pt x="187764" y="91125"/>
                  <a:pt x="194645" y="95177"/>
                  <a:pt x="196264" y="101661"/>
                </a:cubicBezTo>
                <a:lnTo>
                  <a:pt x="202336" y="125166"/>
                </a:lnTo>
                <a:cubicBezTo>
                  <a:pt x="204764" y="131650"/>
                  <a:pt x="200717" y="138134"/>
                  <a:pt x="193836" y="140160"/>
                </a:cubicBezTo>
                <a:lnTo>
                  <a:pt x="176835" y="144618"/>
                </a:lnTo>
                <a:cubicBezTo>
                  <a:pt x="176835" y="147860"/>
                  <a:pt x="176431" y="151102"/>
                  <a:pt x="175621" y="154344"/>
                </a:cubicBezTo>
                <a:lnTo>
                  <a:pt x="191002" y="163665"/>
                </a:lnTo>
                <a:cubicBezTo>
                  <a:pt x="193836" y="164881"/>
                  <a:pt x="195859" y="167718"/>
                  <a:pt x="196669" y="170960"/>
                </a:cubicBezTo>
                <a:cubicBezTo>
                  <a:pt x="197479" y="173796"/>
                  <a:pt x="197074" y="177038"/>
                  <a:pt x="195455" y="179875"/>
                </a:cubicBezTo>
                <a:lnTo>
                  <a:pt x="183312" y="200948"/>
                </a:lnTo>
                <a:cubicBezTo>
                  <a:pt x="181693" y="203785"/>
                  <a:pt x="179264" y="205811"/>
                  <a:pt x="176026" y="206622"/>
                </a:cubicBezTo>
                <a:cubicBezTo>
                  <a:pt x="172788" y="207432"/>
                  <a:pt x="169549" y="207027"/>
                  <a:pt x="167121" y="205406"/>
                </a:cubicBezTo>
                <a:lnTo>
                  <a:pt x="150930" y="196491"/>
                </a:lnTo>
                <a:cubicBezTo>
                  <a:pt x="148502" y="198517"/>
                  <a:pt x="146073" y="200138"/>
                  <a:pt x="143644" y="202569"/>
                </a:cubicBezTo>
                <a:lnTo>
                  <a:pt x="148097" y="219995"/>
                </a:lnTo>
                <a:cubicBezTo>
                  <a:pt x="148906" y="222832"/>
                  <a:pt x="148502" y="226074"/>
                  <a:pt x="146882" y="228911"/>
                </a:cubicBezTo>
                <a:cubicBezTo>
                  <a:pt x="145263" y="231748"/>
                  <a:pt x="142430" y="233774"/>
                  <a:pt x="139597" y="234584"/>
                </a:cubicBezTo>
                <a:lnTo>
                  <a:pt x="116120" y="240663"/>
                </a:lnTo>
                <a:cubicBezTo>
                  <a:pt x="115310" y="241069"/>
                  <a:pt x="114096" y="241069"/>
                  <a:pt x="113287" y="241069"/>
                </a:cubicBezTo>
                <a:cubicBezTo>
                  <a:pt x="107620" y="241069"/>
                  <a:pt x="102763" y="237826"/>
                  <a:pt x="101144" y="232153"/>
                </a:cubicBezTo>
                <a:lnTo>
                  <a:pt x="96691" y="214727"/>
                </a:lnTo>
                <a:cubicBezTo>
                  <a:pt x="93453" y="214727"/>
                  <a:pt x="90215" y="213917"/>
                  <a:pt x="87381" y="213511"/>
                </a:cubicBezTo>
                <a:lnTo>
                  <a:pt x="78072" y="229316"/>
                </a:lnTo>
                <a:cubicBezTo>
                  <a:pt x="76453" y="232153"/>
                  <a:pt x="74024" y="233774"/>
                  <a:pt x="70381" y="234990"/>
                </a:cubicBezTo>
                <a:cubicBezTo>
                  <a:pt x="67548" y="235800"/>
                  <a:pt x="64310" y="234990"/>
                  <a:pt x="61476" y="233774"/>
                </a:cubicBezTo>
                <a:lnTo>
                  <a:pt x="40428" y="221211"/>
                </a:lnTo>
                <a:cubicBezTo>
                  <a:pt x="37595" y="219995"/>
                  <a:pt x="35571" y="217564"/>
                  <a:pt x="34762" y="213917"/>
                </a:cubicBezTo>
                <a:cubicBezTo>
                  <a:pt x="33952" y="211080"/>
                  <a:pt x="34357" y="207838"/>
                  <a:pt x="35976" y="205001"/>
                </a:cubicBezTo>
                <a:lnTo>
                  <a:pt x="45286" y="189196"/>
                </a:lnTo>
                <a:cubicBezTo>
                  <a:pt x="42857" y="186765"/>
                  <a:pt x="40833" y="184333"/>
                  <a:pt x="39214" y="181496"/>
                </a:cubicBezTo>
                <a:lnTo>
                  <a:pt x="21809" y="186359"/>
                </a:lnTo>
                <a:cubicBezTo>
                  <a:pt x="15333" y="187980"/>
                  <a:pt x="8856" y="184333"/>
                  <a:pt x="6832" y="177849"/>
                </a:cubicBezTo>
                <a:lnTo>
                  <a:pt x="356" y="153939"/>
                </a:lnTo>
                <a:cubicBezTo>
                  <a:pt x="-1263" y="147455"/>
                  <a:pt x="2785" y="140971"/>
                  <a:pt x="9261" y="139350"/>
                </a:cubicBezTo>
                <a:lnTo>
                  <a:pt x="26261" y="134892"/>
                </a:lnTo>
                <a:cubicBezTo>
                  <a:pt x="26666" y="131650"/>
                  <a:pt x="27071" y="128003"/>
                  <a:pt x="27476" y="125166"/>
                </a:cubicBezTo>
                <a:lnTo>
                  <a:pt x="12499" y="115845"/>
                </a:lnTo>
                <a:cubicBezTo>
                  <a:pt x="6428" y="112603"/>
                  <a:pt x="4404" y="105309"/>
                  <a:pt x="8047" y="99635"/>
                </a:cubicBezTo>
                <a:lnTo>
                  <a:pt x="20190" y="78157"/>
                </a:lnTo>
                <a:cubicBezTo>
                  <a:pt x="21404" y="75320"/>
                  <a:pt x="24238" y="73699"/>
                  <a:pt x="27476" y="72888"/>
                </a:cubicBezTo>
                <a:cubicBezTo>
                  <a:pt x="30309" y="71673"/>
                  <a:pt x="33547" y="72483"/>
                  <a:pt x="36381" y="74104"/>
                </a:cubicBezTo>
                <a:lnTo>
                  <a:pt x="51762" y="82614"/>
                </a:lnTo>
                <a:cubicBezTo>
                  <a:pt x="54190" y="80588"/>
                  <a:pt x="56619" y="78562"/>
                  <a:pt x="59857" y="76536"/>
                </a:cubicBezTo>
                <a:lnTo>
                  <a:pt x="55000" y="59515"/>
                </a:lnTo>
                <a:cubicBezTo>
                  <a:pt x="54190" y="56678"/>
                  <a:pt x="54595" y="53436"/>
                  <a:pt x="56619" y="50599"/>
                </a:cubicBezTo>
                <a:cubicBezTo>
                  <a:pt x="57833" y="47763"/>
                  <a:pt x="60667" y="45736"/>
                  <a:pt x="63905" y="44521"/>
                </a:cubicBezTo>
                <a:close/>
                <a:moveTo>
                  <a:pt x="355702" y="14351"/>
                </a:moveTo>
                <a:lnTo>
                  <a:pt x="313706" y="25223"/>
                </a:lnTo>
                <a:cubicBezTo>
                  <a:pt x="312898" y="25626"/>
                  <a:pt x="312494" y="26431"/>
                  <a:pt x="312494" y="27639"/>
                </a:cubicBezTo>
                <a:lnTo>
                  <a:pt x="321378" y="60661"/>
                </a:lnTo>
                <a:cubicBezTo>
                  <a:pt x="323397" y="67506"/>
                  <a:pt x="320167" y="74755"/>
                  <a:pt x="314513" y="78379"/>
                </a:cubicBezTo>
                <a:cubicBezTo>
                  <a:pt x="308860" y="82406"/>
                  <a:pt x="303611" y="86030"/>
                  <a:pt x="298361" y="90863"/>
                </a:cubicBezTo>
                <a:cubicBezTo>
                  <a:pt x="293112" y="95695"/>
                  <a:pt x="285843" y="96500"/>
                  <a:pt x="279786" y="92876"/>
                </a:cubicBezTo>
                <a:lnTo>
                  <a:pt x="249500" y="75560"/>
                </a:lnTo>
                <a:cubicBezTo>
                  <a:pt x="249097" y="75158"/>
                  <a:pt x="247885" y="75158"/>
                  <a:pt x="247078" y="76366"/>
                </a:cubicBezTo>
                <a:lnTo>
                  <a:pt x="225676" y="113816"/>
                </a:lnTo>
                <a:cubicBezTo>
                  <a:pt x="224868" y="114622"/>
                  <a:pt x="225272" y="115830"/>
                  <a:pt x="226080" y="116233"/>
                </a:cubicBezTo>
                <a:lnTo>
                  <a:pt x="256365" y="133549"/>
                </a:lnTo>
                <a:cubicBezTo>
                  <a:pt x="262422" y="137173"/>
                  <a:pt x="265249" y="144019"/>
                  <a:pt x="263634" y="150864"/>
                </a:cubicBezTo>
                <a:cubicBezTo>
                  <a:pt x="262422" y="157308"/>
                  <a:pt x="261615" y="164153"/>
                  <a:pt x="261211" y="170597"/>
                </a:cubicBezTo>
                <a:cubicBezTo>
                  <a:pt x="261211" y="177442"/>
                  <a:pt x="256365" y="183483"/>
                  <a:pt x="249500" y="185496"/>
                </a:cubicBezTo>
                <a:lnTo>
                  <a:pt x="215984" y="194356"/>
                </a:lnTo>
                <a:cubicBezTo>
                  <a:pt x="215177" y="194758"/>
                  <a:pt x="214773" y="195161"/>
                  <a:pt x="214773" y="195564"/>
                </a:cubicBezTo>
                <a:cubicBezTo>
                  <a:pt x="214773" y="195564"/>
                  <a:pt x="214773" y="196369"/>
                  <a:pt x="214773" y="196772"/>
                </a:cubicBezTo>
                <a:lnTo>
                  <a:pt x="226080" y="238249"/>
                </a:lnTo>
                <a:cubicBezTo>
                  <a:pt x="226080" y="239458"/>
                  <a:pt x="226483" y="239458"/>
                  <a:pt x="226887" y="239458"/>
                </a:cubicBezTo>
                <a:cubicBezTo>
                  <a:pt x="227291" y="239458"/>
                  <a:pt x="227291" y="239860"/>
                  <a:pt x="228099" y="239860"/>
                </a:cubicBezTo>
                <a:lnTo>
                  <a:pt x="262018" y="231001"/>
                </a:lnTo>
                <a:cubicBezTo>
                  <a:pt x="268479" y="228987"/>
                  <a:pt x="276152" y="231806"/>
                  <a:pt x="279786" y="237847"/>
                </a:cubicBezTo>
                <a:cubicBezTo>
                  <a:pt x="283420" y="243082"/>
                  <a:pt x="287055" y="248317"/>
                  <a:pt x="291496" y="253150"/>
                </a:cubicBezTo>
                <a:cubicBezTo>
                  <a:pt x="296746" y="258385"/>
                  <a:pt x="297150" y="266036"/>
                  <a:pt x="293919" y="272076"/>
                </a:cubicBezTo>
                <a:lnTo>
                  <a:pt x="276152" y="302681"/>
                </a:lnTo>
                <a:cubicBezTo>
                  <a:pt x="275748" y="303084"/>
                  <a:pt x="276152" y="304292"/>
                  <a:pt x="276959" y="305097"/>
                </a:cubicBezTo>
                <a:lnTo>
                  <a:pt x="314513" y="326440"/>
                </a:lnTo>
                <a:cubicBezTo>
                  <a:pt x="314917" y="326843"/>
                  <a:pt x="315321" y="326843"/>
                  <a:pt x="316129" y="326843"/>
                </a:cubicBezTo>
                <a:cubicBezTo>
                  <a:pt x="316129" y="326843"/>
                  <a:pt x="316532" y="326440"/>
                  <a:pt x="316936" y="326038"/>
                </a:cubicBezTo>
                <a:lnTo>
                  <a:pt x="334704" y="295433"/>
                </a:lnTo>
                <a:cubicBezTo>
                  <a:pt x="337530" y="290600"/>
                  <a:pt x="343184" y="287379"/>
                  <a:pt x="348433" y="287379"/>
                </a:cubicBezTo>
                <a:cubicBezTo>
                  <a:pt x="349645" y="287379"/>
                  <a:pt x="350856" y="287782"/>
                  <a:pt x="352067" y="287782"/>
                </a:cubicBezTo>
                <a:cubicBezTo>
                  <a:pt x="358528" y="289392"/>
                  <a:pt x="364989" y="290198"/>
                  <a:pt x="371046" y="290600"/>
                </a:cubicBezTo>
                <a:cubicBezTo>
                  <a:pt x="378315" y="290600"/>
                  <a:pt x="384776" y="295433"/>
                  <a:pt x="386391" y="302279"/>
                </a:cubicBezTo>
                <a:lnTo>
                  <a:pt x="395679" y="336105"/>
                </a:lnTo>
                <a:cubicBezTo>
                  <a:pt x="395679" y="336910"/>
                  <a:pt x="395679" y="336910"/>
                  <a:pt x="396082" y="337313"/>
                </a:cubicBezTo>
                <a:cubicBezTo>
                  <a:pt x="396486" y="337313"/>
                  <a:pt x="396890" y="337716"/>
                  <a:pt x="397698" y="337313"/>
                </a:cubicBezTo>
                <a:lnTo>
                  <a:pt x="439694" y="326038"/>
                </a:lnTo>
                <a:cubicBezTo>
                  <a:pt x="440501" y="326038"/>
                  <a:pt x="440905" y="324830"/>
                  <a:pt x="440905" y="324024"/>
                </a:cubicBezTo>
                <a:lnTo>
                  <a:pt x="431618" y="290198"/>
                </a:lnTo>
                <a:cubicBezTo>
                  <a:pt x="429598" y="283352"/>
                  <a:pt x="432829" y="276103"/>
                  <a:pt x="438886" y="272479"/>
                </a:cubicBezTo>
                <a:cubicBezTo>
                  <a:pt x="444136" y="268855"/>
                  <a:pt x="449385" y="265231"/>
                  <a:pt x="454231" y="260398"/>
                </a:cubicBezTo>
                <a:cubicBezTo>
                  <a:pt x="459480" y="255969"/>
                  <a:pt x="466749" y="255163"/>
                  <a:pt x="473210" y="258385"/>
                </a:cubicBezTo>
                <a:lnTo>
                  <a:pt x="503495" y="276103"/>
                </a:lnTo>
                <a:cubicBezTo>
                  <a:pt x="504303" y="276506"/>
                  <a:pt x="505514" y="276103"/>
                  <a:pt x="505918" y="275298"/>
                </a:cubicBezTo>
                <a:lnTo>
                  <a:pt x="527724" y="237847"/>
                </a:lnTo>
                <a:cubicBezTo>
                  <a:pt x="528127" y="237041"/>
                  <a:pt x="528127" y="237041"/>
                  <a:pt x="527724" y="236639"/>
                </a:cubicBezTo>
                <a:cubicBezTo>
                  <a:pt x="527724" y="235833"/>
                  <a:pt x="527320" y="235833"/>
                  <a:pt x="527320" y="235431"/>
                </a:cubicBezTo>
                <a:lnTo>
                  <a:pt x="497034" y="218115"/>
                </a:lnTo>
                <a:cubicBezTo>
                  <a:pt x="490977" y="214490"/>
                  <a:pt x="487747" y="207645"/>
                  <a:pt x="489362" y="200396"/>
                </a:cubicBezTo>
                <a:cubicBezTo>
                  <a:pt x="490977" y="193953"/>
                  <a:pt x="491785" y="187510"/>
                  <a:pt x="492189" y="181067"/>
                </a:cubicBezTo>
                <a:cubicBezTo>
                  <a:pt x="492189" y="173818"/>
                  <a:pt x="497034" y="167778"/>
                  <a:pt x="503899" y="166167"/>
                </a:cubicBezTo>
                <a:lnTo>
                  <a:pt x="537415" y="157308"/>
                </a:lnTo>
                <a:cubicBezTo>
                  <a:pt x="538223" y="156905"/>
                  <a:pt x="538223" y="156905"/>
                  <a:pt x="538626" y="156502"/>
                </a:cubicBezTo>
                <a:cubicBezTo>
                  <a:pt x="538626" y="156100"/>
                  <a:pt x="538626" y="155697"/>
                  <a:pt x="538626" y="154891"/>
                </a:cubicBezTo>
                <a:lnTo>
                  <a:pt x="527320" y="113011"/>
                </a:lnTo>
                <a:cubicBezTo>
                  <a:pt x="527320" y="112608"/>
                  <a:pt x="526916" y="112206"/>
                  <a:pt x="526512" y="111803"/>
                </a:cubicBezTo>
                <a:cubicBezTo>
                  <a:pt x="526108" y="111803"/>
                  <a:pt x="525705" y="111803"/>
                  <a:pt x="524897" y="111803"/>
                </a:cubicBezTo>
                <a:lnTo>
                  <a:pt x="492189" y="121065"/>
                </a:lnTo>
                <a:cubicBezTo>
                  <a:pt x="484920" y="122676"/>
                  <a:pt x="478055" y="119857"/>
                  <a:pt x="474017" y="113816"/>
                </a:cubicBezTo>
                <a:cubicBezTo>
                  <a:pt x="470787" y="108179"/>
                  <a:pt x="466345" y="102944"/>
                  <a:pt x="462307" y="98111"/>
                </a:cubicBezTo>
                <a:cubicBezTo>
                  <a:pt x="457057" y="92876"/>
                  <a:pt x="456250" y="84822"/>
                  <a:pt x="459884" y="79185"/>
                </a:cubicBezTo>
                <a:lnTo>
                  <a:pt x="477248" y="49385"/>
                </a:lnTo>
                <a:cubicBezTo>
                  <a:pt x="477652" y="48177"/>
                  <a:pt x="477248" y="47372"/>
                  <a:pt x="476440" y="46969"/>
                </a:cubicBezTo>
                <a:lnTo>
                  <a:pt x="438886" y="25223"/>
                </a:lnTo>
                <a:cubicBezTo>
                  <a:pt x="438078" y="24821"/>
                  <a:pt x="436867" y="25223"/>
                  <a:pt x="436463" y="25626"/>
                </a:cubicBezTo>
                <a:lnTo>
                  <a:pt x="419099" y="55828"/>
                </a:lnTo>
                <a:cubicBezTo>
                  <a:pt x="415465" y="61869"/>
                  <a:pt x="408601" y="64285"/>
                  <a:pt x="401736" y="63077"/>
                </a:cubicBezTo>
                <a:cubicBezTo>
                  <a:pt x="395275" y="61869"/>
                  <a:pt x="388410" y="60661"/>
                  <a:pt x="381949" y="60661"/>
                </a:cubicBezTo>
                <a:cubicBezTo>
                  <a:pt x="374681" y="60258"/>
                  <a:pt x="368624" y="55425"/>
                  <a:pt x="366605" y="48580"/>
                </a:cubicBezTo>
                <a:lnTo>
                  <a:pt x="357721" y="15559"/>
                </a:lnTo>
                <a:cubicBezTo>
                  <a:pt x="357721" y="15156"/>
                  <a:pt x="357317" y="14753"/>
                  <a:pt x="356913" y="14351"/>
                </a:cubicBezTo>
                <a:cubicBezTo>
                  <a:pt x="356509" y="14351"/>
                  <a:pt x="356509" y="14351"/>
                  <a:pt x="355702" y="14351"/>
                </a:cubicBezTo>
                <a:close/>
                <a:moveTo>
                  <a:pt x="352067" y="659"/>
                </a:moveTo>
                <a:cubicBezTo>
                  <a:pt x="356106" y="-549"/>
                  <a:pt x="360547" y="-147"/>
                  <a:pt x="364182" y="2270"/>
                </a:cubicBezTo>
                <a:cubicBezTo>
                  <a:pt x="367816" y="4283"/>
                  <a:pt x="370643" y="7907"/>
                  <a:pt x="371450" y="11934"/>
                </a:cubicBezTo>
                <a:lnTo>
                  <a:pt x="380738" y="44553"/>
                </a:lnTo>
                <a:cubicBezTo>
                  <a:pt x="380738" y="45761"/>
                  <a:pt x="381949" y="46163"/>
                  <a:pt x="382353" y="46163"/>
                </a:cubicBezTo>
                <a:cubicBezTo>
                  <a:pt x="390025" y="46566"/>
                  <a:pt x="397294" y="47372"/>
                  <a:pt x="404562" y="49385"/>
                </a:cubicBezTo>
                <a:cubicBezTo>
                  <a:pt x="405370" y="49385"/>
                  <a:pt x="406581" y="49385"/>
                  <a:pt x="406581" y="48177"/>
                </a:cubicBezTo>
                <a:lnTo>
                  <a:pt x="423945" y="18780"/>
                </a:lnTo>
                <a:cubicBezTo>
                  <a:pt x="425964" y="15156"/>
                  <a:pt x="429598" y="12337"/>
                  <a:pt x="433637" y="11129"/>
                </a:cubicBezTo>
                <a:cubicBezTo>
                  <a:pt x="438078" y="10324"/>
                  <a:pt x="442117" y="10726"/>
                  <a:pt x="445751" y="13142"/>
                </a:cubicBezTo>
                <a:lnTo>
                  <a:pt x="483305" y="34485"/>
                </a:lnTo>
                <a:cubicBezTo>
                  <a:pt x="487343" y="36499"/>
                  <a:pt x="489766" y="40123"/>
                  <a:pt x="490977" y="44553"/>
                </a:cubicBezTo>
                <a:cubicBezTo>
                  <a:pt x="492189" y="48177"/>
                  <a:pt x="491785" y="52607"/>
                  <a:pt x="489362" y="56634"/>
                </a:cubicBezTo>
                <a:lnTo>
                  <a:pt x="472402" y="86030"/>
                </a:lnTo>
                <a:cubicBezTo>
                  <a:pt x="471594" y="87238"/>
                  <a:pt x="472402" y="88044"/>
                  <a:pt x="472402" y="88447"/>
                </a:cubicBezTo>
                <a:cubicBezTo>
                  <a:pt x="477652" y="93682"/>
                  <a:pt x="482093" y="99722"/>
                  <a:pt x="486132" y="106165"/>
                </a:cubicBezTo>
                <a:cubicBezTo>
                  <a:pt x="486535" y="106971"/>
                  <a:pt x="487343" y="107373"/>
                  <a:pt x="488151" y="106971"/>
                </a:cubicBezTo>
                <a:lnTo>
                  <a:pt x="521263" y="98111"/>
                </a:lnTo>
                <a:cubicBezTo>
                  <a:pt x="525705" y="96903"/>
                  <a:pt x="529743" y="97709"/>
                  <a:pt x="533377" y="99722"/>
                </a:cubicBezTo>
                <a:cubicBezTo>
                  <a:pt x="537415" y="102138"/>
                  <a:pt x="539838" y="105360"/>
                  <a:pt x="541049" y="109387"/>
                </a:cubicBezTo>
                <a:lnTo>
                  <a:pt x="552356" y="151267"/>
                </a:lnTo>
                <a:cubicBezTo>
                  <a:pt x="553567" y="155697"/>
                  <a:pt x="553164" y="159724"/>
                  <a:pt x="550741" y="163751"/>
                </a:cubicBezTo>
                <a:cubicBezTo>
                  <a:pt x="548722" y="167375"/>
                  <a:pt x="545087" y="169791"/>
                  <a:pt x="541049" y="170999"/>
                </a:cubicBezTo>
                <a:lnTo>
                  <a:pt x="507533" y="179859"/>
                </a:lnTo>
                <a:cubicBezTo>
                  <a:pt x="506726" y="179859"/>
                  <a:pt x="506322" y="181067"/>
                  <a:pt x="506322" y="181872"/>
                </a:cubicBezTo>
                <a:cubicBezTo>
                  <a:pt x="505918" y="189121"/>
                  <a:pt x="504707" y="196369"/>
                  <a:pt x="503091" y="203618"/>
                </a:cubicBezTo>
                <a:cubicBezTo>
                  <a:pt x="503091" y="204020"/>
                  <a:pt x="503091" y="205228"/>
                  <a:pt x="504303" y="205631"/>
                </a:cubicBezTo>
                <a:lnTo>
                  <a:pt x="534185" y="222947"/>
                </a:lnTo>
                <a:cubicBezTo>
                  <a:pt x="538223" y="224961"/>
                  <a:pt x="540645" y="228585"/>
                  <a:pt x="541857" y="232612"/>
                </a:cubicBezTo>
                <a:cubicBezTo>
                  <a:pt x="542665" y="237041"/>
                  <a:pt x="542261" y="241068"/>
                  <a:pt x="539838" y="245095"/>
                </a:cubicBezTo>
                <a:lnTo>
                  <a:pt x="518436" y="282547"/>
                </a:lnTo>
                <a:cubicBezTo>
                  <a:pt x="513994" y="290198"/>
                  <a:pt x="504303" y="293017"/>
                  <a:pt x="496227" y="288184"/>
                </a:cubicBezTo>
                <a:lnTo>
                  <a:pt x="465941" y="270868"/>
                </a:lnTo>
                <a:cubicBezTo>
                  <a:pt x="465134" y="270063"/>
                  <a:pt x="463922" y="270868"/>
                  <a:pt x="463922" y="271271"/>
                </a:cubicBezTo>
                <a:cubicBezTo>
                  <a:pt x="458269" y="276103"/>
                  <a:pt x="452616" y="280533"/>
                  <a:pt x="446558" y="284560"/>
                </a:cubicBezTo>
                <a:cubicBezTo>
                  <a:pt x="445751" y="284560"/>
                  <a:pt x="445347" y="285768"/>
                  <a:pt x="445751" y="286573"/>
                </a:cubicBezTo>
                <a:lnTo>
                  <a:pt x="454635" y="320400"/>
                </a:lnTo>
                <a:cubicBezTo>
                  <a:pt x="457057" y="328857"/>
                  <a:pt x="451808" y="337716"/>
                  <a:pt x="443328" y="340132"/>
                </a:cubicBezTo>
                <a:lnTo>
                  <a:pt x="401332" y="351408"/>
                </a:lnTo>
                <a:cubicBezTo>
                  <a:pt x="399717" y="351408"/>
                  <a:pt x="398505" y="351408"/>
                  <a:pt x="396890" y="351408"/>
                </a:cubicBezTo>
                <a:cubicBezTo>
                  <a:pt x="394467" y="351408"/>
                  <a:pt x="391641" y="351005"/>
                  <a:pt x="389218" y="349394"/>
                </a:cubicBezTo>
                <a:cubicBezTo>
                  <a:pt x="385583" y="347381"/>
                  <a:pt x="382757" y="344159"/>
                  <a:pt x="381545" y="339729"/>
                </a:cubicBezTo>
                <a:lnTo>
                  <a:pt x="372258" y="305903"/>
                </a:lnTo>
                <a:cubicBezTo>
                  <a:pt x="372258" y="305097"/>
                  <a:pt x="371046" y="304695"/>
                  <a:pt x="370643" y="304695"/>
                </a:cubicBezTo>
                <a:cubicBezTo>
                  <a:pt x="363374" y="303889"/>
                  <a:pt x="356106" y="303084"/>
                  <a:pt x="349241" y="301473"/>
                </a:cubicBezTo>
                <a:cubicBezTo>
                  <a:pt x="348433" y="301473"/>
                  <a:pt x="347626" y="301473"/>
                  <a:pt x="346818" y="302681"/>
                </a:cubicBezTo>
                <a:lnTo>
                  <a:pt x="329454" y="333286"/>
                </a:lnTo>
                <a:cubicBezTo>
                  <a:pt x="327435" y="336910"/>
                  <a:pt x="323397" y="339327"/>
                  <a:pt x="319763" y="340535"/>
                </a:cubicBezTo>
                <a:cubicBezTo>
                  <a:pt x="315321" y="341743"/>
                  <a:pt x="311283" y="340937"/>
                  <a:pt x="307649" y="338924"/>
                </a:cubicBezTo>
                <a:lnTo>
                  <a:pt x="269691" y="317581"/>
                </a:lnTo>
                <a:cubicBezTo>
                  <a:pt x="262018" y="312749"/>
                  <a:pt x="259192" y="302681"/>
                  <a:pt x="263634" y="295433"/>
                </a:cubicBezTo>
                <a:lnTo>
                  <a:pt x="281401" y="264828"/>
                </a:lnTo>
                <a:cubicBezTo>
                  <a:pt x="282209" y="264023"/>
                  <a:pt x="281401" y="263217"/>
                  <a:pt x="280997" y="262814"/>
                </a:cubicBezTo>
                <a:cubicBezTo>
                  <a:pt x="276152" y="257579"/>
                  <a:pt x="271710" y="251539"/>
                  <a:pt x="267672" y="245498"/>
                </a:cubicBezTo>
                <a:cubicBezTo>
                  <a:pt x="267268" y="245095"/>
                  <a:pt x="266460" y="244290"/>
                  <a:pt x="265653" y="244290"/>
                </a:cubicBezTo>
                <a:lnTo>
                  <a:pt x="231733" y="253552"/>
                </a:lnTo>
                <a:cubicBezTo>
                  <a:pt x="227695" y="254761"/>
                  <a:pt x="223657" y="253955"/>
                  <a:pt x="219619" y="251942"/>
                </a:cubicBezTo>
                <a:cubicBezTo>
                  <a:pt x="215984" y="249928"/>
                  <a:pt x="213158" y="246706"/>
                  <a:pt x="211946" y="242276"/>
                </a:cubicBezTo>
                <a:lnTo>
                  <a:pt x="200640" y="200396"/>
                </a:lnTo>
                <a:cubicBezTo>
                  <a:pt x="199832" y="196369"/>
                  <a:pt x="200236" y="191939"/>
                  <a:pt x="202659" y="188315"/>
                </a:cubicBezTo>
                <a:cubicBezTo>
                  <a:pt x="204678" y="184691"/>
                  <a:pt x="207908" y="181872"/>
                  <a:pt x="212350" y="181067"/>
                </a:cubicBezTo>
                <a:lnTo>
                  <a:pt x="245866" y="171805"/>
                </a:lnTo>
                <a:cubicBezTo>
                  <a:pt x="246674" y="171402"/>
                  <a:pt x="247078" y="170597"/>
                  <a:pt x="247078" y="170194"/>
                </a:cubicBezTo>
                <a:cubicBezTo>
                  <a:pt x="247481" y="162945"/>
                  <a:pt x="248289" y="155294"/>
                  <a:pt x="249904" y="148046"/>
                </a:cubicBezTo>
                <a:cubicBezTo>
                  <a:pt x="250308" y="147240"/>
                  <a:pt x="249904" y="146435"/>
                  <a:pt x="249097" y="146032"/>
                </a:cubicBezTo>
                <a:lnTo>
                  <a:pt x="218811" y="128716"/>
                </a:lnTo>
                <a:cubicBezTo>
                  <a:pt x="215581" y="126300"/>
                  <a:pt x="212754" y="123078"/>
                  <a:pt x="211543" y="119051"/>
                </a:cubicBezTo>
                <a:cubicBezTo>
                  <a:pt x="210331" y="114622"/>
                  <a:pt x="211139" y="110595"/>
                  <a:pt x="213158" y="106971"/>
                </a:cubicBezTo>
                <a:lnTo>
                  <a:pt x="234963" y="69117"/>
                </a:lnTo>
                <a:cubicBezTo>
                  <a:pt x="236982" y="65493"/>
                  <a:pt x="240617" y="63077"/>
                  <a:pt x="244655" y="61869"/>
                </a:cubicBezTo>
                <a:cubicBezTo>
                  <a:pt x="248693" y="60661"/>
                  <a:pt x="253135" y="61063"/>
                  <a:pt x="256769" y="63479"/>
                </a:cubicBezTo>
                <a:lnTo>
                  <a:pt x="286651" y="80795"/>
                </a:lnTo>
                <a:cubicBezTo>
                  <a:pt x="287458" y="81198"/>
                  <a:pt x="288266" y="80795"/>
                  <a:pt x="289074" y="79990"/>
                </a:cubicBezTo>
                <a:cubicBezTo>
                  <a:pt x="294323" y="75158"/>
                  <a:pt x="300380" y="70325"/>
                  <a:pt x="306437" y="66701"/>
                </a:cubicBezTo>
                <a:cubicBezTo>
                  <a:pt x="307245" y="66298"/>
                  <a:pt x="307649" y="65493"/>
                  <a:pt x="307649" y="64285"/>
                </a:cubicBezTo>
                <a:lnTo>
                  <a:pt x="298765" y="31264"/>
                </a:lnTo>
                <a:cubicBezTo>
                  <a:pt x="296746" y="22807"/>
                  <a:pt x="301592" y="14351"/>
                  <a:pt x="310072" y="11934"/>
                </a:cubicBezTo>
                <a:close/>
              </a:path>
            </a:pathLst>
          </a:custGeom>
          <a:solidFill>
            <a:schemeClr val="accent1"/>
          </a:solidFill>
          <a:ln>
            <a:noFill/>
          </a:ln>
          <a:effectLst/>
        </p:spPr>
        <p:txBody>
          <a:bodyPr wrap="square" anchor="ctr">
            <a:noAutofit/>
          </a:bodyPr>
          <a:lstStyle/>
          <a:p>
            <a:endParaRPr lang="en-US" sz="363" dirty="0">
              <a:latin typeface="Poppins" pitchFamily="2" charset="77"/>
            </a:endParaRPr>
          </a:p>
        </p:txBody>
      </p:sp>
      <p:sp>
        <p:nvSpPr>
          <p:cNvPr id="8" name="Freeform 209">
            <a:extLst>
              <a:ext uri="{FF2B5EF4-FFF2-40B4-BE49-F238E27FC236}">
                <a16:creationId xmlns:a16="http://schemas.microsoft.com/office/drawing/2014/main" id="{F911217A-72C0-4533-BA1A-A05F5020BABA}"/>
              </a:ext>
            </a:extLst>
          </p:cNvPr>
          <p:cNvSpPr>
            <a:spLocks noChangeArrowheads="1"/>
          </p:cNvSpPr>
          <p:nvPr/>
        </p:nvSpPr>
        <p:spPr bwMode="auto">
          <a:xfrm>
            <a:off x="3411638" y="3992417"/>
            <a:ext cx="590262" cy="590262"/>
          </a:xfrm>
          <a:custGeom>
            <a:avLst/>
            <a:gdLst>
              <a:gd name="T0" fmla="*/ 1137 w 1344"/>
              <a:gd name="T1" fmla="*/ 385 h 1346"/>
              <a:gd name="T2" fmla="*/ 1086 w 1344"/>
              <a:gd name="T3" fmla="*/ 366 h 1346"/>
              <a:gd name="T4" fmla="*/ 768 w 1344"/>
              <a:gd name="T5" fmla="*/ 646 h 1346"/>
              <a:gd name="T6" fmla="*/ 697 w 1344"/>
              <a:gd name="T7" fmla="*/ 577 h 1346"/>
              <a:gd name="T8" fmla="*/ 969 w 1344"/>
              <a:gd name="T9" fmla="*/ 305 h 1346"/>
              <a:gd name="T10" fmla="*/ 957 w 1344"/>
              <a:gd name="T11" fmla="*/ 214 h 1346"/>
              <a:gd name="T12" fmla="*/ 1126 w 1344"/>
              <a:gd name="T13" fmla="*/ 40 h 1346"/>
              <a:gd name="T14" fmla="*/ 1130 w 1344"/>
              <a:gd name="T15" fmla="*/ 38 h 1346"/>
              <a:gd name="T16" fmla="*/ 1136 w 1344"/>
              <a:gd name="T17" fmla="*/ 41 h 1346"/>
              <a:gd name="T18" fmla="*/ 1179 w 1344"/>
              <a:gd name="T19" fmla="*/ 135 h 1346"/>
              <a:gd name="T20" fmla="*/ 1043 w 1344"/>
              <a:gd name="T21" fmla="*/ 297 h 1346"/>
              <a:gd name="T22" fmla="*/ 1055 w 1344"/>
              <a:gd name="T23" fmla="*/ 302 h 1346"/>
              <a:gd name="T24" fmla="*/ 1203 w 1344"/>
              <a:gd name="T25" fmla="*/ 161 h 1346"/>
              <a:gd name="T26" fmla="*/ 1303 w 1344"/>
              <a:gd name="T27" fmla="*/ 208 h 1346"/>
              <a:gd name="T28" fmla="*/ 1304 w 1344"/>
              <a:gd name="T29" fmla="*/ 218 h 1346"/>
              <a:gd name="T30" fmla="*/ 646 w 1344"/>
              <a:gd name="T31" fmla="*/ 328 h 1346"/>
              <a:gd name="T32" fmla="*/ 277 w 1344"/>
              <a:gd name="T33" fmla="*/ 698 h 1346"/>
              <a:gd name="T34" fmla="*/ 1016 w 1344"/>
              <a:gd name="T35" fmla="*/ 698 h 1346"/>
              <a:gd name="T36" fmla="*/ 1028 w 1344"/>
              <a:gd name="T37" fmla="*/ 436 h 1346"/>
              <a:gd name="T38" fmla="*/ 1109 w 1344"/>
              <a:gd name="T39" fmla="*/ 698 h 1346"/>
              <a:gd name="T40" fmla="*/ 184 w 1344"/>
              <a:gd name="T41" fmla="*/ 698 h 1346"/>
              <a:gd name="T42" fmla="*/ 646 w 1344"/>
              <a:gd name="T43" fmla="*/ 235 h 1346"/>
              <a:gd name="T44" fmla="*/ 730 w 1344"/>
              <a:gd name="T45" fmla="*/ 494 h 1346"/>
              <a:gd name="T46" fmla="*/ 646 w 1344"/>
              <a:gd name="T47" fmla="*/ 477 h 1346"/>
              <a:gd name="T48" fmla="*/ 646 w 1344"/>
              <a:gd name="T49" fmla="*/ 919 h 1346"/>
              <a:gd name="T50" fmla="*/ 867 w 1344"/>
              <a:gd name="T51" fmla="*/ 698 h 1346"/>
              <a:gd name="T52" fmla="*/ 935 w 1344"/>
              <a:gd name="T53" fmla="*/ 529 h 1346"/>
              <a:gd name="T54" fmla="*/ 646 w 1344"/>
              <a:gd name="T55" fmla="*/ 1032 h 1346"/>
              <a:gd name="T56" fmla="*/ 312 w 1344"/>
              <a:gd name="T57" fmla="*/ 698 h 1346"/>
              <a:gd name="T58" fmla="*/ 814 w 1344"/>
              <a:gd name="T59" fmla="*/ 409 h 1346"/>
              <a:gd name="T60" fmla="*/ 667 w 1344"/>
              <a:gd name="T61" fmla="*/ 557 h 1346"/>
              <a:gd name="T62" fmla="*/ 504 w 1344"/>
              <a:gd name="T63" fmla="*/ 698 h 1346"/>
              <a:gd name="T64" fmla="*/ 646 w 1344"/>
              <a:gd name="T65" fmla="*/ 840 h 1346"/>
              <a:gd name="T66" fmla="*/ 787 w 1344"/>
              <a:gd name="T67" fmla="*/ 677 h 1346"/>
              <a:gd name="T68" fmla="*/ 832 w 1344"/>
              <a:gd name="T69" fmla="*/ 698 h 1346"/>
              <a:gd name="T70" fmla="*/ 646 w 1344"/>
              <a:gd name="T71" fmla="*/ 883 h 1346"/>
              <a:gd name="T72" fmla="*/ 646 w 1344"/>
              <a:gd name="T73" fmla="*/ 512 h 1346"/>
              <a:gd name="T74" fmla="*/ 667 w 1344"/>
              <a:gd name="T75" fmla="*/ 557 h 1346"/>
              <a:gd name="T76" fmla="*/ 646 w 1344"/>
              <a:gd name="T77" fmla="*/ 748 h 1346"/>
              <a:gd name="T78" fmla="*/ 612 w 1344"/>
              <a:gd name="T79" fmla="*/ 735 h 1346"/>
              <a:gd name="T80" fmla="*/ 613 w 1344"/>
              <a:gd name="T81" fmla="*/ 661 h 1346"/>
              <a:gd name="T82" fmla="*/ 701 w 1344"/>
              <a:gd name="T83" fmla="*/ 643 h 1346"/>
              <a:gd name="T84" fmla="*/ 681 w 1344"/>
              <a:gd name="T85" fmla="*/ 733 h 1346"/>
              <a:gd name="T86" fmla="*/ 646 w 1344"/>
              <a:gd name="T87" fmla="*/ 1309 h 1346"/>
              <a:gd name="T88" fmla="*/ 35 w 1344"/>
              <a:gd name="T89" fmla="*/ 698 h 1346"/>
              <a:gd name="T90" fmla="*/ 949 w 1344"/>
              <a:gd name="T91" fmla="*/ 167 h 1346"/>
              <a:gd name="T92" fmla="*/ 926 w 1344"/>
              <a:gd name="T93" fmla="*/ 228 h 1346"/>
              <a:gd name="T94" fmla="*/ 944 w 1344"/>
              <a:gd name="T95" fmla="*/ 280 h 1346"/>
              <a:gd name="T96" fmla="*/ 646 w 1344"/>
              <a:gd name="T97" fmla="*/ 200 h 1346"/>
              <a:gd name="T98" fmla="*/ 149 w 1344"/>
              <a:gd name="T99" fmla="*/ 698 h 1346"/>
              <a:gd name="T100" fmla="*/ 1144 w 1344"/>
              <a:gd name="T101" fmla="*/ 698 h 1346"/>
              <a:gd name="T102" fmla="*/ 1064 w 1344"/>
              <a:gd name="T103" fmla="*/ 400 h 1346"/>
              <a:gd name="T104" fmla="*/ 1116 w 1344"/>
              <a:gd name="T105" fmla="*/ 419 h 1346"/>
              <a:gd name="T106" fmla="*/ 1177 w 1344"/>
              <a:gd name="T107" fmla="*/ 395 h 1346"/>
              <a:gd name="T108" fmla="*/ 1341 w 1344"/>
              <a:gd name="T109" fmla="*/ 206 h 1346"/>
              <a:gd name="T110" fmla="*/ 1232 w 1344"/>
              <a:gd name="T111" fmla="*/ 137 h 1346"/>
              <a:gd name="T112" fmla="*/ 1168 w 1344"/>
              <a:gd name="T113" fmla="*/ 27 h 1346"/>
              <a:gd name="T114" fmla="*/ 1137 w 1344"/>
              <a:gd name="T115" fmla="*/ 3 h 1346"/>
              <a:gd name="T116" fmla="*/ 975 w 1344"/>
              <a:gd name="T117" fmla="*/ 141 h 1346"/>
              <a:gd name="T118" fmla="*/ 0 w 1344"/>
              <a:gd name="T119" fmla="*/ 698 h 1346"/>
              <a:gd name="T120" fmla="*/ 646 w 1344"/>
              <a:gd name="T121" fmla="*/ 1345 h 1346"/>
              <a:gd name="T122" fmla="*/ 1203 w 1344"/>
              <a:gd name="T123" fmla="*/ 369 h 1346"/>
              <a:gd name="T124" fmla="*/ 1341 w 1344"/>
              <a:gd name="T125" fmla="*/ 20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4" h="1346">
                <a:moveTo>
                  <a:pt x="1304" y="218"/>
                </a:moveTo>
                <a:lnTo>
                  <a:pt x="1137" y="385"/>
                </a:lnTo>
                <a:lnTo>
                  <a:pt x="1137" y="385"/>
                </a:lnTo>
                <a:cubicBezTo>
                  <a:pt x="1135" y="387"/>
                  <a:pt x="1133" y="388"/>
                  <a:pt x="1130" y="387"/>
                </a:cubicBezTo>
                <a:lnTo>
                  <a:pt x="1086" y="366"/>
                </a:lnTo>
                <a:lnTo>
                  <a:pt x="1086" y="366"/>
                </a:lnTo>
                <a:cubicBezTo>
                  <a:pt x="1071" y="360"/>
                  <a:pt x="1052" y="363"/>
                  <a:pt x="1040" y="375"/>
                </a:cubicBezTo>
                <a:lnTo>
                  <a:pt x="768" y="646"/>
                </a:lnTo>
                <a:lnTo>
                  <a:pt x="768" y="646"/>
                </a:lnTo>
                <a:cubicBezTo>
                  <a:pt x="753" y="641"/>
                  <a:pt x="739" y="631"/>
                  <a:pt x="726" y="617"/>
                </a:cubicBezTo>
                <a:lnTo>
                  <a:pt x="726" y="617"/>
                </a:lnTo>
                <a:cubicBezTo>
                  <a:pt x="714" y="605"/>
                  <a:pt x="703" y="590"/>
                  <a:pt x="697" y="577"/>
                </a:cubicBezTo>
                <a:lnTo>
                  <a:pt x="708" y="566"/>
                </a:lnTo>
                <a:lnTo>
                  <a:pt x="708" y="566"/>
                </a:lnTo>
                <a:lnTo>
                  <a:pt x="969" y="305"/>
                </a:lnTo>
                <a:lnTo>
                  <a:pt x="969" y="305"/>
                </a:lnTo>
                <a:cubicBezTo>
                  <a:pt x="981" y="293"/>
                  <a:pt x="985" y="274"/>
                  <a:pt x="977" y="258"/>
                </a:cubicBezTo>
                <a:lnTo>
                  <a:pt x="957" y="214"/>
                </a:lnTo>
                <a:lnTo>
                  <a:pt x="957" y="214"/>
                </a:lnTo>
                <a:cubicBezTo>
                  <a:pt x="956" y="212"/>
                  <a:pt x="957" y="209"/>
                  <a:pt x="959" y="207"/>
                </a:cubicBezTo>
                <a:lnTo>
                  <a:pt x="1126" y="40"/>
                </a:lnTo>
                <a:lnTo>
                  <a:pt x="1126" y="40"/>
                </a:lnTo>
                <a:cubicBezTo>
                  <a:pt x="1128" y="38"/>
                  <a:pt x="1129" y="38"/>
                  <a:pt x="1130" y="38"/>
                </a:cubicBezTo>
                <a:lnTo>
                  <a:pt x="1130" y="38"/>
                </a:lnTo>
                <a:cubicBezTo>
                  <a:pt x="1131" y="38"/>
                  <a:pt x="1131" y="38"/>
                  <a:pt x="1131" y="38"/>
                </a:cubicBezTo>
                <a:lnTo>
                  <a:pt x="1131" y="38"/>
                </a:lnTo>
                <a:cubicBezTo>
                  <a:pt x="1133" y="38"/>
                  <a:pt x="1134" y="39"/>
                  <a:pt x="1136" y="41"/>
                </a:cubicBezTo>
                <a:lnTo>
                  <a:pt x="1175" y="127"/>
                </a:lnTo>
                <a:lnTo>
                  <a:pt x="1175" y="127"/>
                </a:lnTo>
                <a:cubicBezTo>
                  <a:pt x="1176" y="130"/>
                  <a:pt x="1178" y="132"/>
                  <a:pt x="1179" y="135"/>
                </a:cubicBezTo>
                <a:lnTo>
                  <a:pt x="1043" y="272"/>
                </a:lnTo>
                <a:lnTo>
                  <a:pt x="1043" y="272"/>
                </a:lnTo>
                <a:cubicBezTo>
                  <a:pt x="1035" y="279"/>
                  <a:pt x="1035" y="290"/>
                  <a:pt x="1043" y="297"/>
                </a:cubicBezTo>
                <a:lnTo>
                  <a:pt x="1043" y="297"/>
                </a:lnTo>
                <a:cubicBezTo>
                  <a:pt x="1046" y="300"/>
                  <a:pt x="1050" y="302"/>
                  <a:pt x="1055" y="302"/>
                </a:cubicBezTo>
                <a:lnTo>
                  <a:pt x="1055" y="302"/>
                </a:lnTo>
                <a:cubicBezTo>
                  <a:pt x="1059" y="302"/>
                  <a:pt x="1064" y="300"/>
                  <a:pt x="1068" y="297"/>
                </a:cubicBezTo>
                <a:lnTo>
                  <a:pt x="1203" y="161"/>
                </a:lnTo>
                <a:lnTo>
                  <a:pt x="1203" y="161"/>
                </a:lnTo>
                <a:cubicBezTo>
                  <a:pt x="1207" y="164"/>
                  <a:pt x="1213" y="167"/>
                  <a:pt x="1218" y="170"/>
                </a:cubicBezTo>
                <a:lnTo>
                  <a:pt x="1303" y="208"/>
                </a:lnTo>
                <a:lnTo>
                  <a:pt x="1303" y="208"/>
                </a:lnTo>
                <a:cubicBezTo>
                  <a:pt x="1305" y="209"/>
                  <a:pt x="1306" y="212"/>
                  <a:pt x="1306" y="212"/>
                </a:cubicBezTo>
                <a:lnTo>
                  <a:pt x="1306" y="212"/>
                </a:lnTo>
                <a:cubicBezTo>
                  <a:pt x="1306" y="214"/>
                  <a:pt x="1306" y="216"/>
                  <a:pt x="1304" y="218"/>
                </a:cubicBezTo>
                <a:close/>
                <a:moveTo>
                  <a:pt x="840" y="384"/>
                </a:moveTo>
                <a:lnTo>
                  <a:pt x="840" y="384"/>
                </a:lnTo>
                <a:cubicBezTo>
                  <a:pt x="783" y="349"/>
                  <a:pt x="717" y="328"/>
                  <a:pt x="646" y="328"/>
                </a:cubicBezTo>
                <a:lnTo>
                  <a:pt x="646" y="328"/>
                </a:lnTo>
                <a:cubicBezTo>
                  <a:pt x="442" y="328"/>
                  <a:pt x="277" y="494"/>
                  <a:pt x="277" y="698"/>
                </a:cubicBezTo>
                <a:lnTo>
                  <a:pt x="277" y="698"/>
                </a:lnTo>
                <a:cubicBezTo>
                  <a:pt x="277" y="901"/>
                  <a:pt x="442" y="1068"/>
                  <a:pt x="646" y="1068"/>
                </a:cubicBezTo>
                <a:lnTo>
                  <a:pt x="646" y="1068"/>
                </a:lnTo>
                <a:cubicBezTo>
                  <a:pt x="850" y="1068"/>
                  <a:pt x="1016" y="901"/>
                  <a:pt x="1016" y="698"/>
                </a:cubicBezTo>
                <a:lnTo>
                  <a:pt x="1016" y="698"/>
                </a:lnTo>
                <a:cubicBezTo>
                  <a:pt x="1016" y="626"/>
                  <a:pt x="995" y="561"/>
                  <a:pt x="960" y="504"/>
                </a:cubicBezTo>
                <a:lnTo>
                  <a:pt x="1028" y="436"/>
                </a:lnTo>
                <a:lnTo>
                  <a:pt x="1028" y="436"/>
                </a:lnTo>
                <a:cubicBezTo>
                  <a:pt x="1080" y="511"/>
                  <a:pt x="1109" y="601"/>
                  <a:pt x="1109" y="698"/>
                </a:cubicBezTo>
                <a:lnTo>
                  <a:pt x="1109" y="698"/>
                </a:lnTo>
                <a:cubicBezTo>
                  <a:pt x="1109" y="953"/>
                  <a:pt x="901" y="1161"/>
                  <a:pt x="646" y="1161"/>
                </a:cubicBezTo>
                <a:lnTo>
                  <a:pt x="646" y="1161"/>
                </a:lnTo>
                <a:cubicBezTo>
                  <a:pt x="391" y="1161"/>
                  <a:pt x="184" y="953"/>
                  <a:pt x="184" y="698"/>
                </a:cubicBezTo>
                <a:lnTo>
                  <a:pt x="184" y="698"/>
                </a:lnTo>
                <a:cubicBezTo>
                  <a:pt x="184" y="442"/>
                  <a:pt x="391" y="235"/>
                  <a:pt x="646" y="235"/>
                </a:cubicBezTo>
                <a:lnTo>
                  <a:pt x="646" y="235"/>
                </a:lnTo>
                <a:cubicBezTo>
                  <a:pt x="743" y="235"/>
                  <a:pt x="833" y="265"/>
                  <a:pt x="907" y="316"/>
                </a:cubicBezTo>
                <a:lnTo>
                  <a:pt x="840" y="384"/>
                </a:lnTo>
                <a:close/>
                <a:moveTo>
                  <a:pt x="730" y="494"/>
                </a:moveTo>
                <a:lnTo>
                  <a:pt x="730" y="494"/>
                </a:lnTo>
                <a:cubicBezTo>
                  <a:pt x="704" y="483"/>
                  <a:pt x="676" y="477"/>
                  <a:pt x="646" y="477"/>
                </a:cubicBezTo>
                <a:lnTo>
                  <a:pt x="646" y="477"/>
                </a:lnTo>
                <a:cubicBezTo>
                  <a:pt x="525" y="477"/>
                  <a:pt x="426" y="576"/>
                  <a:pt x="426" y="698"/>
                </a:cubicBezTo>
                <a:lnTo>
                  <a:pt x="426" y="698"/>
                </a:lnTo>
                <a:cubicBezTo>
                  <a:pt x="426" y="820"/>
                  <a:pt x="525" y="919"/>
                  <a:pt x="646" y="919"/>
                </a:cubicBezTo>
                <a:lnTo>
                  <a:pt x="646" y="919"/>
                </a:lnTo>
                <a:cubicBezTo>
                  <a:pt x="768" y="919"/>
                  <a:pt x="867" y="820"/>
                  <a:pt x="867" y="698"/>
                </a:cubicBezTo>
                <a:lnTo>
                  <a:pt x="867" y="698"/>
                </a:lnTo>
                <a:cubicBezTo>
                  <a:pt x="867" y="668"/>
                  <a:pt x="861" y="640"/>
                  <a:pt x="850" y="614"/>
                </a:cubicBezTo>
                <a:lnTo>
                  <a:pt x="935" y="529"/>
                </a:lnTo>
                <a:lnTo>
                  <a:pt x="935" y="529"/>
                </a:lnTo>
                <a:cubicBezTo>
                  <a:pt x="964" y="579"/>
                  <a:pt x="980" y="636"/>
                  <a:pt x="980" y="698"/>
                </a:cubicBezTo>
                <a:lnTo>
                  <a:pt x="980" y="698"/>
                </a:lnTo>
                <a:cubicBezTo>
                  <a:pt x="980" y="882"/>
                  <a:pt x="830" y="1032"/>
                  <a:pt x="646" y="1032"/>
                </a:cubicBezTo>
                <a:lnTo>
                  <a:pt x="646" y="1032"/>
                </a:lnTo>
                <a:cubicBezTo>
                  <a:pt x="463" y="1032"/>
                  <a:pt x="312" y="882"/>
                  <a:pt x="312" y="698"/>
                </a:cubicBezTo>
                <a:lnTo>
                  <a:pt x="312" y="698"/>
                </a:lnTo>
                <a:cubicBezTo>
                  <a:pt x="312" y="514"/>
                  <a:pt x="463" y="364"/>
                  <a:pt x="646" y="364"/>
                </a:cubicBezTo>
                <a:lnTo>
                  <a:pt x="646" y="364"/>
                </a:lnTo>
                <a:cubicBezTo>
                  <a:pt x="708" y="364"/>
                  <a:pt x="765" y="381"/>
                  <a:pt x="814" y="409"/>
                </a:cubicBezTo>
                <a:lnTo>
                  <a:pt x="730" y="494"/>
                </a:lnTo>
                <a:close/>
                <a:moveTo>
                  <a:pt x="667" y="557"/>
                </a:moveTo>
                <a:lnTo>
                  <a:pt x="667" y="557"/>
                </a:lnTo>
                <a:cubicBezTo>
                  <a:pt x="659" y="557"/>
                  <a:pt x="653" y="556"/>
                  <a:pt x="646" y="556"/>
                </a:cubicBezTo>
                <a:lnTo>
                  <a:pt x="646" y="556"/>
                </a:lnTo>
                <a:cubicBezTo>
                  <a:pt x="568" y="556"/>
                  <a:pt x="504" y="620"/>
                  <a:pt x="504" y="698"/>
                </a:cubicBezTo>
                <a:lnTo>
                  <a:pt x="504" y="698"/>
                </a:lnTo>
                <a:cubicBezTo>
                  <a:pt x="504" y="777"/>
                  <a:pt x="568" y="840"/>
                  <a:pt x="646" y="840"/>
                </a:cubicBezTo>
                <a:lnTo>
                  <a:pt x="646" y="840"/>
                </a:lnTo>
                <a:cubicBezTo>
                  <a:pt x="725" y="840"/>
                  <a:pt x="789" y="777"/>
                  <a:pt x="789" y="698"/>
                </a:cubicBezTo>
                <a:lnTo>
                  <a:pt x="789" y="698"/>
                </a:lnTo>
                <a:cubicBezTo>
                  <a:pt x="789" y="691"/>
                  <a:pt x="788" y="684"/>
                  <a:pt x="787" y="677"/>
                </a:cubicBezTo>
                <a:lnTo>
                  <a:pt x="823" y="642"/>
                </a:lnTo>
                <a:lnTo>
                  <a:pt x="823" y="642"/>
                </a:lnTo>
                <a:cubicBezTo>
                  <a:pt x="829" y="659"/>
                  <a:pt x="832" y="678"/>
                  <a:pt x="832" y="698"/>
                </a:cubicBezTo>
                <a:lnTo>
                  <a:pt x="832" y="698"/>
                </a:lnTo>
                <a:cubicBezTo>
                  <a:pt x="832" y="800"/>
                  <a:pt x="749" y="883"/>
                  <a:pt x="646" y="883"/>
                </a:cubicBezTo>
                <a:lnTo>
                  <a:pt x="646" y="883"/>
                </a:lnTo>
                <a:cubicBezTo>
                  <a:pt x="545" y="883"/>
                  <a:pt x="461" y="800"/>
                  <a:pt x="461" y="698"/>
                </a:cubicBezTo>
                <a:lnTo>
                  <a:pt x="461" y="698"/>
                </a:lnTo>
                <a:cubicBezTo>
                  <a:pt x="461" y="596"/>
                  <a:pt x="545" y="512"/>
                  <a:pt x="646" y="512"/>
                </a:cubicBezTo>
                <a:lnTo>
                  <a:pt x="646" y="512"/>
                </a:lnTo>
                <a:cubicBezTo>
                  <a:pt x="666" y="512"/>
                  <a:pt x="685" y="515"/>
                  <a:pt x="702" y="522"/>
                </a:cubicBezTo>
                <a:lnTo>
                  <a:pt x="667" y="557"/>
                </a:lnTo>
                <a:close/>
                <a:moveTo>
                  <a:pt x="681" y="733"/>
                </a:moveTo>
                <a:lnTo>
                  <a:pt x="681" y="733"/>
                </a:lnTo>
                <a:cubicBezTo>
                  <a:pt x="672" y="743"/>
                  <a:pt x="659" y="748"/>
                  <a:pt x="646" y="748"/>
                </a:cubicBezTo>
                <a:lnTo>
                  <a:pt x="646" y="748"/>
                </a:lnTo>
                <a:cubicBezTo>
                  <a:pt x="633" y="748"/>
                  <a:pt x="622" y="743"/>
                  <a:pt x="612" y="735"/>
                </a:cubicBezTo>
                <a:lnTo>
                  <a:pt x="612" y="735"/>
                </a:lnTo>
                <a:cubicBezTo>
                  <a:pt x="603" y="726"/>
                  <a:pt x="598" y="713"/>
                  <a:pt x="598" y="699"/>
                </a:cubicBezTo>
                <a:lnTo>
                  <a:pt x="598" y="699"/>
                </a:lnTo>
                <a:cubicBezTo>
                  <a:pt x="597" y="685"/>
                  <a:pt x="603" y="671"/>
                  <a:pt x="613" y="661"/>
                </a:cubicBezTo>
                <a:lnTo>
                  <a:pt x="671" y="603"/>
                </a:lnTo>
                <a:lnTo>
                  <a:pt x="671" y="603"/>
                </a:lnTo>
                <a:cubicBezTo>
                  <a:pt x="678" y="617"/>
                  <a:pt x="689" y="630"/>
                  <a:pt x="701" y="643"/>
                </a:cubicBezTo>
                <a:lnTo>
                  <a:pt x="701" y="643"/>
                </a:lnTo>
                <a:cubicBezTo>
                  <a:pt x="714" y="655"/>
                  <a:pt x="727" y="665"/>
                  <a:pt x="741" y="673"/>
                </a:cubicBezTo>
                <a:lnTo>
                  <a:pt x="681" y="733"/>
                </a:lnTo>
                <a:close/>
                <a:moveTo>
                  <a:pt x="1258" y="698"/>
                </a:moveTo>
                <a:lnTo>
                  <a:pt x="1258" y="698"/>
                </a:lnTo>
                <a:cubicBezTo>
                  <a:pt x="1258" y="1035"/>
                  <a:pt x="983" y="1309"/>
                  <a:pt x="646" y="1309"/>
                </a:cubicBezTo>
                <a:lnTo>
                  <a:pt x="646" y="1309"/>
                </a:lnTo>
                <a:cubicBezTo>
                  <a:pt x="309" y="1309"/>
                  <a:pt x="35" y="1035"/>
                  <a:pt x="35" y="698"/>
                </a:cubicBezTo>
                <a:lnTo>
                  <a:pt x="35" y="698"/>
                </a:lnTo>
                <a:cubicBezTo>
                  <a:pt x="35" y="361"/>
                  <a:pt x="309" y="87"/>
                  <a:pt x="646" y="87"/>
                </a:cubicBezTo>
                <a:lnTo>
                  <a:pt x="646" y="87"/>
                </a:lnTo>
                <a:cubicBezTo>
                  <a:pt x="756" y="87"/>
                  <a:pt x="860" y="115"/>
                  <a:pt x="949" y="167"/>
                </a:cubicBezTo>
                <a:lnTo>
                  <a:pt x="934" y="182"/>
                </a:lnTo>
                <a:lnTo>
                  <a:pt x="934" y="182"/>
                </a:lnTo>
                <a:cubicBezTo>
                  <a:pt x="922" y="194"/>
                  <a:pt x="918" y="213"/>
                  <a:pt x="926" y="228"/>
                </a:cubicBezTo>
                <a:lnTo>
                  <a:pt x="946" y="273"/>
                </a:lnTo>
                <a:lnTo>
                  <a:pt x="946" y="273"/>
                </a:lnTo>
                <a:cubicBezTo>
                  <a:pt x="947" y="275"/>
                  <a:pt x="946" y="278"/>
                  <a:pt x="944" y="280"/>
                </a:cubicBezTo>
                <a:lnTo>
                  <a:pt x="933" y="290"/>
                </a:lnTo>
                <a:lnTo>
                  <a:pt x="933" y="290"/>
                </a:lnTo>
                <a:cubicBezTo>
                  <a:pt x="852" y="233"/>
                  <a:pt x="753" y="200"/>
                  <a:pt x="646" y="200"/>
                </a:cubicBezTo>
                <a:lnTo>
                  <a:pt x="646" y="200"/>
                </a:lnTo>
                <a:cubicBezTo>
                  <a:pt x="372" y="200"/>
                  <a:pt x="149" y="423"/>
                  <a:pt x="149" y="698"/>
                </a:cubicBezTo>
                <a:lnTo>
                  <a:pt x="149" y="698"/>
                </a:lnTo>
                <a:cubicBezTo>
                  <a:pt x="149" y="973"/>
                  <a:pt x="372" y="1196"/>
                  <a:pt x="646" y="1196"/>
                </a:cubicBezTo>
                <a:lnTo>
                  <a:pt x="646" y="1196"/>
                </a:lnTo>
                <a:cubicBezTo>
                  <a:pt x="921" y="1196"/>
                  <a:pt x="1144" y="973"/>
                  <a:pt x="1144" y="698"/>
                </a:cubicBezTo>
                <a:lnTo>
                  <a:pt x="1144" y="698"/>
                </a:lnTo>
                <a:cubicBezTo>
                  <a:pt x="1144" y="591"/>
                  <a:pt x="1110" y="493"/>
                  <a:pt x="1053" y="411"/>
                </a:cubicBezTo>
                <a:lnTo>
                  <a:pt x="1064" y="400"/>
                </a:lnTo>
                <a:lnTo>
                  <a:pt x="1064" y="400"/>
                </a:lnTo>
                <a:cubicBezTo>
                  <a:pt x="1066" y="398"/>
                  <a:pt x="1069" y="398"/>
                  <a:pt x="1071" y="399"/>
                </a:cubicBezTo>
                <a:lnTo>
                  <a:pt x="1116" y="419"/>
                </a:lnTo>
                <a:lnTo>
                  <a:pt x="1116" y="419"/>
                </a:lnTo>
                <a:cubicBezTo>
                  <a:pt x="1131" y="426"/>
                  <a:pt x="1150" y="423"/>
                  <a:pt x="1162" y="411"/>
                </a:cubicBezTo>
                <a:lnTo>
                  <a:pt x="1177" y="395"/>
                </a:lnTo>
                <a:lnTo>
                  <a:pt x="1177" y="395"/>
                </a:lnTo>
                <a:cubicBezTo>
                  <a:pt x="1228" y="484"/>
                  <a:pt x="1258" y="588"/>
                  <a:pt x="1258" y="698"/>
                </a:cubicBezTo>
                <a:lnTo>
                  <a:pt x="1341" y="206"/>
                </a:lnTo>
                <a:lnTo>
                  <a:pt x="1341" y="206"/>
                </a:lnTo>
                <a:cubicBezTo>
                  <a:pt x="1338" y="193"/>
                  <a:pt x="1330" y="182"/>
                  <a:pt x="1317" y="176"/>
                </a:cubicBezTo>
                <a:lnTo>
                  <a:pt x="1232" y="137"/>
                </a:lnTo>
                <a:lnTo>
                  <a:pt x="1232" y="137"/>
                </a:lnTo>
                <a:cubicBezTo>
                  <a:pt x="1221" y="132"/>
                  <a:pt x="1212" y="123"/>
                  <a:pt x="1207" y="112"/>
                </a:cubicBezTo>
                <a:lnTo>
                  <a:pt x="1168" y="27"/>
                </a:lnTo>
                <a:lnTo>
                  <a:pt x="1168" y="27"/>
                </a:lnTo>
                <a:cubicBezTo>
                  <a:pt x="1163" y="15"/>
                  <a:pt x="1151" y="6"/>
                  <a:pt x="1137" y="3"/>
                </a:cubicBezTo>
                <a:lnTo>
                  <a:pt x="1137" y="3"/>
                </a:lnTo>
                <a:cubicBezTo>
                  <a:pt x="1125" y="0"/>
                  <a:pt x="1110" y="5"/>
                  <a:pt x="1101" y="15"/>
                </a:cubicBezTo>
                <a:lnTo>
                  <a:pt x="975" y="141"/>
                </a:lnTo>
                <a:lnTo>
                  <a:pt x="975" y="141"/>
                </a:lnTo>
                <a:cubicBezTo>
                  <a:pt x="878" y="84"/>
                  <a:pt x="766" y="52"/>
                  <a:pt x="646" y="52"/>
                </a:cubicBezTo>
                <a:lnTo>
                  <a:pt x="646" y="52"/>
                </a:lnTo>
                <a:cubicBezTo>
                  <a:pt x="290" y="52"/>
                  <a:pt x="0" y="342"/>
                  <a:pt x="0" y="698"/>
                </a:cubicBezTo>
                <a:lnTo>
                  <a:pt x="0" y="698"/>
                </a:lnTo>
                <a:cubicBezTo>
                  <a:pt x="0" y="1055"/>
                  <a:pt x="290" y="1345"/>
                  <a:pt x="646" y="1345"/>
                </a:cubicBezTo>
                <a:lnTo>
                  <a:pt x="646" y="1345"/>
                </a:lnTo>
                <a:cubicBezTo>
                  <a:pt x="1003" y="1345"/>
                  <a:pt x="1293" y="1055"/>
                  <a:pt x="1293" y="698"/>
                </a:cubicBezTo>
                <a:lnTo>
                  <a:pt x="1293" y="698"/>
                </a:lnTo>
                <a:cubicBezTo>
                  <a:pt x="1293" y="578"/>
                  <a:pt x="1260" y="466"/>
                  <a:pt x="1203" y="369"/>
                </a:cubicBezTo>
                <a:lnTo>
                  <a:pt x="1329" y="243"/>
                </a:lnTo>
                <a:lnTo>
                  <a:pt x="1329" y="243"/>
                </a:lnTo>
                <a:cubicBezTo>
                  <a:pt x="1339" y="233"/>
                  <a:pt x="1343" y="220"/>
                  <a:pt x="1341" y="206"/>
                </a:cubicBezTo>
                <a:lnTo>
                  <a:pt x="1258" y="698"/>
                </a:lnTo>
                <a:close/>
              </a:path>
            </a:pathLst>
          </a:custGeom>
          <a:solidFill>
            <a:schemeClr val="accent1"/>
          </a:solidFill>
          <a:ln>
            <a:noFill/>
          </a:ln>
          <a:effectLst/>
        </p:spPr>
        <p:txBody>
          <a:bodyPr wrap="none" anchor="ctr"/>
          <a:lstStyle/>
          <a:p>
            <a:endParaRPr lang="en-US" sz="363" dirty="0">
              <a:latin typeface="Poppins" pitchFamily="2" charset="77"/>
            </a:endParaRPr>
          </a:p>
        </p:txBody>
      </p:sp>
      <p:sp>
        <p:nvSpPr>
          <p:cNvPr id="9" name="Freeform 6">
            <a:extLst>
              <a:ext uri="{FF2B5EF4-FFF2-40B4-BE49-F238E27FC236}">
                <a16:creationId xmlns:a16="http://schemas.microsoft.com/office/drawing/2014/main" id="{95435179-94A3-4BCD-ABC2-1899253BE0BC}"/>
              </a:ext>
            </a:extLst>
          </p:cNvPr>
          <p:cNvSpPr>
            <a:spLocks noChangeArrowheads="1"/>
          </p:cNvSpPr>
          <p:nvPr/>
        </p:nvSpPr>
        <p:spPr bwMode="auto">
          <a:xfrm>
            <a:off x="8316694" y="947894"/>
            <a:ext cx="545314" cy="595633"/>
          </a:xfrm>
          <a:custGeom>
            <a:avLst/>
            <a:gdLst>
              <a:gd name="connsiteX0" fmla="*/ 420098 w 501442"/>
              <a:gd name="connsiteY0" fmla="*/ 491165 h 547712"/>
              <a:gd name="connsiteX1" fmla="*/ 430145 w 501442"/>
              <a:gd name="connsiteY1" fmla="*/ 491165 h 547712"/>
              <a:gd name="connsiteX2" fmla="*/ 437378 w 501442"/>
              <a:gd name="connsiteY2" fmla="*/ 497888 h 547712"/>
              <a:gd name="connsiteX3" fmla="*/ 430145 w 501442"/>
              <a:gd name="connsiteY3" fmla="*/ 505007 h 547712"/>
              <a:gd name="connsiteX4" fmla="*/ 420098 w 501442"/>
              <a:gd name="connsiteY4" fmla="*/ 505007 h 547712"/>
              <a:gd name="connsiteX5" fmla="*/ 412864 w 501442"/>
              <a:gd name="connsiteY5" fmla="*/ 497888 h 547712"/>
              <a:gd name="connsiteX6" fmla="*/ 420098 w 501442"/>
              <a:gd name="connsiteY6" fmla="*/ 491165 h 547712"/>
              <a:gd name="connsiteX7" fmla="*/ 357900 w 501442"/>
              <a:gd name="connsiteY7" fmla="*/ 491165 h 547712"/>
              <a:gd name="connsiteX8" fmla="*/ 400203 w 501442"/>
              <a:gd name="connsiteY8" fmla="*/ 491165 h 547712"/>
              <a:gd name="connsiteX9" fmla="*/ 407118 w 501442"/>
              <a:gd name="connsiteY9" fmla="*/ 497888 h 547712"/>
              <a:gd name="connsiteX10" fmla="*/ 400203 w 501442"/>
              <a:gd name="connsiteY10" fmla="*/ 505007 h 547712"/>
              <a:gd name="connsiteX11" fmla="*/ 357900 w 501442"/>
              <a:gd name="connsiteY11" fmla="*/ 505007 h 547712"/>
              <a:gd name="connsiteX12" fmla="*/ 350578 w 501442"/>
              <a:gd name="connsiteY12" fmla="*/ 497888 h 547712"/>
              <a:gd name="connsiteX13" fmla="*/ 357900 w 501442"/>
              <a:gd name="connsiteY13" fmla="*/ 491165 h 547712"/>
              <a:gd name="connsiteX14" fmla="*/ 101639 w 501442"/>
              <a:gd name="connsiteY14" fmla="*/ 491165 h 547712"/>
              <a:gd name="connsiteX15" fmla="*/ 143535 w 501442"/>
              <a:gd name="connsiteY15" fmla="*/ 491165 h 547712"/>
              <a:gd name="connsiteX16" fmla="*/ 150857 w 501442"/>
              <a:gd name="connsiteY16" fmla="*/ 497888 h 547712"/>
              <a:gd name="connsiteX17" fmla="*/ 143535 w 501442"/>
              <a:gd name="connsiteY17" fmla="*/ 505007 h 547712"/>
              <a:gd name="connsiteX18" fmla="*/ 101639 w 501442"/>
              <a:gd name="connsiteY18" fmla="*/ 505007 h 547712"/>
              <a:gd name="connsiteX19" fmla="*/ 94317 w 501442"/>
              <a:gd name="connsiteY19" fmla="*/ 497888 h 547712"/>
              <a:gd name="connsiteX20" fmla="*/ 101639 w 501442"/>
              <a:gd name="connsiteY20" fmla="*/ 491165 h 547712"/>
              <a:gd name="connsiteX21" fmla="*/ 69520 w 501442"/>
              <a:gd name="connsiteY21" fmla="*/ 491165 h 547712"/>
              <a:gd name="connsiteX22" fmla="*/ 79968 w 501442"/>
              <a:gd name="connsiteY22" fmla="*/ 491165 h 547712"/>
              <a:gd name="connsiteX23" fmla="*/ 86800 w 501442"/>
              <a:gd name="connsiteY23" fmla="*/ 497888 h 547712"/>
              <a:gd name="connsiteX24" fmla="*/ 79968 w 501442"/>
              <a:gd name="connsiteY24" fmla="*/ 505007 h 547712"/>
              <a:gd name="connsiteX25" fmla="*/ 69520 w 501442"/>
              <a:gd name="connsiteY25" fmla="*/ 505007 h 547712"/>
              <a:gd name="connsiteX26" fmla="*/ 62286 w 501442"/>
              <a:gd name="connsiteY26" fmla="*/ 497888 h 547712"/>
              <a:gd name="connsiteX27" fmla="*/ 69520 w 501442"/>
              <a:gd name="connsiteY27" fmla="*/ 491165 h 547712"/>
              <a:gd name="connsiteX28" fmla="*/ 234774 w 501442"/>
              <a:gd name="connsiteY28" fmla="*/ 475822 h 547712"/>
              <a:gd name="connsiteX29" fmla="*/ 234774 w 501442"/>
              <a:gd name="connsiteY29" fmla="*/ 486032 h 547712"/>
              <a:gd name="connsiteX30" fmla="*/ 230320 w 501442"/>
              <a:gd name="connsiteY30" fmla="*/ 491750 h 547712"/>
              <a:gd name="connsiteX31" fmla="*/ 275667 w 501442"/>
              <a:gd name="connsiteY31" fmla="*/ 491750 h 547712"/>
              <a:gd name="connsiteX32" fmla="*/ 282550 w 501442"/>
              <a:gd name="connsiteY32" fmla="*/ 498693 h 547712"/>
              <a:gd name="connsiteX33" fmla="*/ 275667 w 501442"/>
              <a:gd name="connsiteY33" fmla="*/ 506045 h 547712"/>
              <a:gd name="connsiteX34" fmla="*/ 230320 w 501442"/>
              <a:gd name="connsiteY34" fmla="*/ 506045 h 547712"/>
              <a:gd name="connsiteX35" fmla="*/ 234774 w 501442"/>
              <a:gd name="connsiteY35" fmla="*/ 510946 h 547712"/>
              <a:gd name="connsiteX36" fmla="*/ 234774 w 501442"/>
              <a:gd name="connsiteY36" fmla="*/ 521157 h 547712"/>
              <a:gd name="connsiteX37" fmla="*/ 229915 w 501442"/>
              <a:gd name="connsiteY37" fmla="*/ 522791 h 547712"/>
              <a:gd name="connsiteX38" fmla="*/ 224652 w 501442"/>
              <a:gd name="connsiteY38" fmla="*/ 520748 h 547712"/>
              <a:gd name="connsiteX39" fmla="*/ 209266 w 501442"/>
              <a:gd name="connsiteY39" fmla="*/ 503595 h 547712"/>
              <a:gd name="connsiteX40" fmla="*/ 209266 w 501442"/>
              <a:gd name="connsiteY40" fmla="*/ 493792 h 547712"/>
              <a:gd name="connsiteX41" fmla="*/ 224652 w 501442"/>
              <a:gd name="connsiteY41" fmla="*/ 476638 h 547712"/>
              <a:gd name="connsiteX42" fmla="*/ 234774 w 501442"/>
              <a:gd name="connsiteY42" fmla="*/ 475822 h 547712"/>
              <a:gd name="connsiteX43" fmla="*/ 357780 w 501442"/>
              <a:gd name="connsiteY43" fmla="*/ 450237 h 547712"/>
              <a:gd name="connsiteX44" fmla="*/ 430179 w 501442"/>
              <a:gd name="connsiteY44" fmla="*/ 450237 h 547712"/>
              <a:gd name="connsiteX45" fmla="*/ 437379 w 501442"/>
              <a:gd name="connsiteY45" fmla="*/ 457163 h 547712"/>
              <a:gd name="connsiteX46" fmla="*/ 430179 w 501442"/>
              <a:gd name="connsiteY46" fmla="*/ 464089 h 547712"/>
              <a:gd name="connsiteX47" fmla="*/ 357780 w 501442"/>
              <a:gd name="connsiteY47" fmla="*/ 464089 h 547712"/>
              <a:gd name="connsiteX48" fmla="*/ 350580 w 501442"/>
              <a:gd name="connsiteY48" fmla="*/ 457163 h 547712"/>
              <a:gd name="connsiteX49" fmla="*/ 357780 w 501442"/>
              <a:gd name="connsiteY49" fmla="*/ 450237 h 547712"/>
              <a:gd name="connsiteX50" fmla="*/ 69486 w 501442"/>
              <a:gd name="connsiteY50" fmla="*/ 450237 h 547712"/>
              <a:gd name="connsiteX51" fmla="*/ 141885 w 501442"/>
              <a:gd name="connsiteY51" fmla="*/ 450237 h 547712"/>
              <a:gd name="connsiteX52" fmla="*/ 149085 w 501442"/>
              <a:gd name="connsiteY52" fmla="*/ 457163 h 547712"/>
              <a:gd name="connsiteX53" fmla="*/ 141885 w 501442"/>
              <a:gd name="connsiteY53" fmla="*/ 464089 h 547712"/>
              <a:gd name="connsiteX54" fmla="*/ 69486 w 501442"/>
              <a:gd name="connsiteY54" fmla="*/ 464089 h 547712"/>
              <a:gd name="connsiteX55" fmla="*/ 62286 w 501442"/>
              <a:gd name="connsiteY55" fmla="*/ 457163 h 547712"/>
              <a:gd name="connsiteX56" fmla="*/ 69486 w 501442"/>
              <a:gd name="connsiteY56" fmla="*/ 450237 h 547712"/>
              <a:gd name="connsiteX57" fmla="*/ 357780 w 501442"/>
              <a:gd name="connsiteY57" fmla="*/ 407527 h 547712"/>
              <a:gd name="connsiteX58" fmla="*/ 430179 w 501442"/>
              <a:gd name="connsiteY58" fmla="*/ 407527 h 547712"/>
              <a:gd name="connsiteX59" fmla="*/ 437379 w 501442"/>
              <a:gd name="connsiteY59" fmla="*/ 414453 h 547712"/>
              <a:gd name="connsiteX60" fmla="*/ 430179 w 501442"/>
              <a:gd name="connsiteY60" fmla="*/ 421379 h 547712"/>
              <a:gd name="connsiteX61" fmla="*/ 357780 w 501442"/>
              <a:gd name="connsiteY61" fmla="*/ 421379 h 547712"/>
              <a:gd name="connsiteX62" fmla="*/ 350580 w 501442"/>
              <a:gd name="connsiteY62" fmla="*/ 414453 h 547712"/>
              <a:gd name="connsiteX63" fmla="*/ 357780 w 501442"/>
              <a:gd name="connsiteY63" fmla="*/ 407527 h 547712"/>
              <a:gd name="connsiteX64" fmla="*/ 69486 w 501442"/>
              <a:gd name="connsiteY64" fmla="*/ 407527 h 547712"/>
              <a:gd name="connsiteX65" fmla="*/ 141885 w 501442"/>
              <a:gd name="connsiteY65" fmla="*/ 407527 h 547712"/>
              <a:gd name="connsiteX66" fmla="*/ 149085 w 501442"/>
              <a:gd name="connsiteY66" fmla="*/ 414453 h 547712"/>
              <a:gd name="connsiteX67" fmla="*/ 141885 w 501442"/>
              <a:gd name="connsiteY67" fmla="*/ 421379 h 547712"/>
              <a:gd name="connsiteX68" fmla="*/ 69486 w 501442"/>
              <a:gd name="connsiteY68" fmla="*/ 421379 h 547712"/>
              <a:gd name="connsiteX69" fmla="*/ 62286 w 501442"/>
              <a:gd name="connsiteY69" fmla="*/ 414453 h 547712"/>
              <a:gd name="connsiteX70" fmla="*/ 69486 w 501442"/>
              <a:gd name="connsiteY70" fmla="*/ 407527 h 547712"/>
              <a:gd name="connsiteX71" fmla="*/ 470048 w 501442"/>
              <a:gd name="connsiteY71" fmla="*/ 369861 h 547712"/>
              <a:gd name="connsiteX72" fmla="*/ 470048 w 501442"/>
              <a:gd name="connsiteY72" fmla="*/ 488428 h 547712"/>
              <a:gd name="connsiteX73" fmla="*/ 470048 w 501442"/>
              <a:gd name="connsiteY73" fmla="*/ 524724 h 547712"/>
              <a:gd name="connsiteX74" fmla="*/ 478500 w 501442"/>
              <a:gd name="connsiteY74" fmla="*/ 533597 h 547712"/>
              <a:gd name="connsiteX75" fmla="*/ 486952 w 501442"/>
              <a:gd name="connsiteY75" fmla="*/ 524724 h 547712"/>
              <a:gd name="connsiteX76" fmla="*/ 486952 w 501442"/>
              <a:gd name="connsiteY76" fmla="*/ 519481 h 547712"/>
              <a:gd name="connsiteX77" fmla="*/ 486952 w 501442"/>
              <a:gd name="connsiteY77" fmla="*/ 488428 h 547712"/>
              <a:gd name="connsiteX78" fmla="*/ 486952 w 501442"/>
              <a:gd name="connsiteY78" fmla="*/ 371071 h 547712"/>
              <a:gd name="connsiteX79" fmla="*/ 486147 w 501442"/>
              <a:gd name="connsiteY79" fmla="*/ 369861 h 547712"/>
              <a:gd name="connsiteX80" fmla="*/ 15294 w 501442"/>
              <a:gd name="connsiteY80" fmla="*/ 369861 h 547712"/>
              <a:gd name="connsiteX81" fmla="*/ 14087 w 501442"/>
              <a:gd name="connsiteY81" fmla="*/ 371071 h 547712"/>
              <a:gd name="connsiteX82" fmla="*/ 14087 w 501442"/>
              <a:gd name="connsiteY82" fmla="*/ 488428 h 547712"/>
              <a:gd name="connsiteX83" fmla="*/ 14087 w 501442"/>
              <a:gd name="connsiteY83" fmla="*/ 519481 h 547712"/>
              <a:gd name="connsiteX84" fmla="*/ 14087 w 501442"/>
              <a:gd name="connsiteY84" fmla="*/ 524724 h 547712"/>
              <a:gd name="connsiteX85" fmla="*/ 22539 w 501442"/>
              <a:gd name="connsiteY85" fmla="*/ 533597 h 547712"/>
              <a:gd name="connsiteX86" fmla="*/ 30991 w 501442"/>
              <a:gd name="connsiteY86" fmla="*/ 524724 h 547712"/>
              <a:gd name="connsiteX87" fmla="*/ 30991 w 501442"/>
              <a:gd name="connsiteY87" fmla="*/ 488428 h 547712"/>
              <a:gd name="connsiteX88" fmla="*/ 30991 w 501442"/>
              <a:gd name="connsiteY88" fmla="*/ 369861 h 547712"/>
              <a:gd name="connsiteX89" fmla="*/ 357780 w 501442"/>
              <a:gd name="connsiteY89" fmla="*/ 366596 h 547712"/>
              <a:gd name="connsiteX90" fmla="*/ 430179 w 501442"/>
              <a:gd name="connsiteY90" fmla="*/ 366596 h 547712"/>
              <a:gd name="connsiteX91" fmla="*/ 437379 w 501442"/>
              <a:gd name="connsiteY91" fmla="*/ 373522 h 547712"/>
              <a:gd name="connsiteX92" fmla="*/ 430179 w 501442"/>
              <a:gd name="connsiteY92" fmla="*/ 380448 h 547712"/>
              <a:gd name="connsiteX93" fmla="*/ 357780 w 501442"/>
              <a:gd name="connsiteY93" fmla="*/ 380448 h 547712"/>
              <a:gd name="connsiteX94" fmla="*/ 350580 w 501442"/>
              <a:gd name="connsiteY94" fmla="*/ 373522 h 547712"/>
              <a:gd name="connsiteX95" fmla="*/ 357780 w 501442"/>
              <a:gd name="connsiteY95" fmla="*/ 366596 h 547712"/>
              <a:gd name="connsiteX96" fmla="*/ 69486 w 501442"/>
              <a:gd name="connsiteY96" fmla="*/ 366596 h 547712"/>
              <a:gd name="connsiteX97" fmla="*/ 141885 w 501442"/>
              <a:gd name="connsiteY97" fmla="*/ 366596 h 547712"/>
              <a:gd name="connsiteX98" fmla="*/ 149085 w 501442"/>
              <a:gd name="connsiteY98" fmla="*/ 373522 h 547712"/>
              <a:gd name="connsiteX99" fmla="*/ 141885 w 501442"/>
              <a:gd name="connsiteY99" fmla="*/ 380448 h 547712"/>
              <a:gd name="connsiteX100" fmla="*/ 69486 w 501442"/>
              <a:gd name="connsiteY100" fmla="*/ 380448 h 547712"/>
              <a:gd name="connsiteX101" fmla="*/ 62286 w 501442"/>
              <a:gd name="connsiteY101" fmla="*/ 373522 h 547712"/>
              <a:gd name="connsiteX102" fmla="*/ 69486 w 501442"/>
              <a:gd name="connsiteY102" fmla="*/ 366596 h 547712"/>
              <a:gd name="connsiteX103" fmla="*/ 334009 w 501442"/>
              <a:gd name="connsiteY103" fmla="*/ 338404 h 547712"/>
              <a:gd name="connsiteX104" fmla="*/ 334412 w 501442"/>
              <a:gd name="connsiteY104" fmla="*/ 469070 h 547712"/>
              <a:gd name="connsiteX105" fmla="*/ 334412 w 501442"/>
              <a:gd name="connsiteY105" fmla="*/ 469473 h 547712"/>
              <a:gd name="connsiteX106" fmla="*/ 334412 w 501442"/>
              <a:gd name="connsiteY106" fmla="*/ 509399 h 547712"/>
              <a:gd name="connsiteX107" fmla="*/ 358561 w 501442"/>
              <a:gd name="connsiteY107" fmla="*/ 533597 h 547712"/>
              <a:gd name="connsiteX108" fmla="*/ 457571 w 501442"/>
              <a:gd name="connsiteY108" fmla="*/ 533597 h 547712"/>
              <a:gd name="connsiteX109" fmla="*/ 455559 w 501442"/>
              <a:gd name="connsiteY109" fmla="*/ 524724 h 547712"/>
              <a:gd name="connsiteX110" fmla="*/ 455559 w 501442"/>
              <a:gd name="connsiteY110" fmla="*/ 488428 h 547712"/>
              <a:gd name="connsiteX111" fmla="*/ 455559 w 501442"/>
              <a:gd name="connsiteY111" fmla="*/ 338404 h 547712"/>
              <a:gd name="connsiteX112" fmla="*/ 45078 w 501442"/>
              <a:gd name="connsiteY112" fmla="*/ 338404 h 547712"/>
              <a:gd name="connsiteX113" fmla="*/ 45078 w 501442"/>
              <a:gd name="connsiteY113" fmla="*/ 360989 h 547712"/>
              <a:gd name="connsiteX114" fmla="*/ 45078 w 501442"/>
              <a:gd name="connsiteY114" fmla="*/ 363005 h 547712"/>
              <a:gd name="connsiteX115" fmla="*/ 45078 w 501442"/>
              <a:gd name="connsiteY115" fmla="*/ 364215 h 547712"/>
              <a:gd name="connsiteX116" fmla="*/ 45078 w 501442"/>
              <a:gd name="connsiteY116" fmla="*/ 488428 h 547712"/>
              <a:gd name="connsiteX117" fmla="*/ 45078 w 501442"/>
              <a:gd name="connsiteY117" fmla="*/ 524724 h 547712"/>
              <a:gd name="connsiteX118" fmla="*/ 43468 w 501442"/>
              <a:gd name="connsiteY118" fmla="*/ 533597 h 547712"/>
              <a:gd name="connsiteX119" fmla="*/ 142478 w 501442"/>
              <a:gd name="connsiteY119" fmla="*/ 533597 h 547712"/>
              <a:gd name="connsiteX120" fmla="*/ 167030 w 501442"/>
              <a:gd name="connsiteY120" fmla="*/ 509399 h 547712"/>
              <a:gd name="connsiteX121" fmla="*/ 167030 w 501442"/>
              <a:gd name="connsiteY121" fmla="*/ 488428 h 547712"/>
              <a:gd name="connsiteX122" fmla="*/ 167030 w 501442"/>
              <a:gd name="connsiteY122" fmla="*/ 469473 h 547712"/>
              <a:gd name="connsiteX123" fmla="*/ 167030 w 501442"/>
              <a:gd name="connsiteY123" fmla="*/ 338404 h 547712"/>
              <a:gd name="connsiteX124" fmla="*/ 334009 w 501442"/>
              <a:gd name="connsiteY124" fmla="*/ 323886 h 547712"/>
              <a:gd name="connsiteX125" fmla="*/ 455961 w 501442"/>
              <a:gd name="connsiteY125" fmla="*/ 323886 h 547712"/>
              <a:gd name="connsiteX126" fmla="*/ 470048 w 501442"/>
              <a:gd name="connsiteY126" fmla="*/ 338404 h 547712"/>
              <a:gd name="connsiteX127" fmla="*/ 470048 w 501442"/>
              <a:gd name="connsiteY127" fmla="*/ 355746 h 547712"/>
              <a:gd name="connsiteX128" fmla="*/ 486147 w 501442"/>
              <a:gd name="connsiteY128" fmla="*/ 355746 h 547712"/>
              <a:gd name="connsiteX129" fmla="*/ 501442 w 501442"/>
              <a:gd name="connsiteY129" fmla="*/ 371071 h 547712"/>
              <a:gd name="connsiteX130" fmla="*/ 501442 w 501442"/>
              <a:gd name="connsiteY130" fmla="*/ 488428 h 547712"/>
              <a:gd name="connsiteX131" fmla="*/ 501442 w 501442"/>
              <a:gd name="connsiteY131" fmla="*/ 519481 h 547712"/>
              <a:gd name="connsiteX132" fmla="*/ 501442 w 501442"/>
              <a:gd name="connsiteY132" fmla="*/ 524724 h 547712"/>
              <a:gd name="connsiteX133" fmla="*/ 480110 w 501442"/>
              <a:gd name="connsiteY133" fmla="*/ 547308 h 547712"/>
              <a:gd name="connsiteX134" fmla="*/ 478500 w 501442"/>
              <a:gd name="connsiteY134" fmla="*/ 547712 h 547712"/>
              <a:gd name="connsiteX135" fmla="*/ 358561 w 501442"/>
              <a:gd name="connsiteY135" fmla="*/ 547712 h 547712"/>
              <a:gd name="connsiteX136" fmla="*/ 320325 w 501442"/>
              <a:gd name="connsiteY136" fmla="*/ 509399 h 547712"/>
              <a:gd name="connsiteX137" fmla="*/ 320325 w 501442"/>
              <a:gd name="connsiteY137" fmla="*/ 488428 h 547712"/>
              <a:gd name="connsiteX138" fmla="*/ 320325 w 501442"/>
              <a:gd name="connsiteY138" fmla="*/ 469473 h 547712"/>
              <a:gd name="connsiteX139" fmla="*/ 320325 w 501442"/>
              <a:gd name="connsiteY139" fmla="*/ 338404 h 547712"/>
              <a:gd name="connsiteX140" fmla="*/ 334009 w 501442"/>
              <a:gd name="connsiteY140" fmla="*/ 323886 h 547712"/>
              <a:gd name="connsiteX141" fmla="*/ 45078 w 501442"/>
              <a:gd name="connsiteY141" fmla="*/ 323886 h 547712"/>
              <a:gd name="connsiteX142" fmla="*/ 167030 w 501442"/>
              <a:gd name="connsiteY142" fmla="*/ 323886 h 547712"/>
              <a:gd name="connsiteX143" fmla="*/ 181116 w 501442"/>
              <a:gd name="connsiteY143" fmla="*/ 338404 h 547712"/>
              <a:gd name="connsiteX144" fmla="*/ 181116 w 501442"/>
              <a:gd name="connsiteY144" fmla="*/ 469473 h 547712"/>
              <a:gd name="connsiteX145" fmla="*/ 181116 w 501442"/>
              <a:gd name="connsiteY145" fmla="*/ 488428 h 547712"/>
              <a:gd name="connsiteX146" fmla="*/ 181116 w 501442"/>
              <a:gd name="connsiteY146" fmla="*/ 509399 h 547712"/>
              <a:gd name="connsiteX147" fmla="*/ 142478 w 501442"/>
              <a:gd name="connsiteY147" fmla="*/ 547712 h 547712"/>
              <a:gd name="connsiteX148" fmla="*/ 22539 w 501442"/>
              <a:gd name="connsiteY148" fmla="*/ 547712 h 547712"/>
              <a:gd name="connsiteX149" fmla="*/ 20929 w 501442"/>
              <a:gd name="connsiteY149" fmla="*/ 547308 h 547712"/>
              <a:gd name="connsiteX150" fmla="*/ 0 w 501442"/>
              <a:gd name="connsiteY150" fmla="*/ 524724 h 547712"/>
              <a:gd name="connsiteX151" fmla="*/ 0 w 501442"/>
              <a:gd name="connsiteY151" fmla="*/ 519481 h 547712"/>
              <a:gd name="connsiteX152" fmla="*/ 0 w 501442"/>
              <a:gd name="connsiteY152" fmla="*/ 488428 h 547712"/>
              <a:gd name="connsiteX153" fmla="*/ 0 w 501442"/>
              <a:gd name="connsiteY153" fmla="*/ 371071 h 547712"/>
              <a:gd name="connsiteX154" fmla="*/ 15294 w 501442"/>
              <a:gd name="connsiteY154" fmla="*/ 355746 h 547712"/>
              <a:gd name="connsiteX155" fmla="*/ 30991 w 501442"/>
              <a:gd name="connsiteY155" fmla="*/ 355746 h 547712"/>
              <a:gd name="connsiteX156" fmla="*/ 30991 w 501442"/>
              <a:gd name="connsiteY156" fmla="*/ 338404 h 547712"/>
              <a:gd name="connsiteX157" fmla="*/ 45078 w 501442"/>
              <a:gd name="connsiteY157" fmla="*/ 323886 h 547712"/>
              <a:gd name="connsiteX158" fmla="*/ 48163 w 501442"/>
              <a:gd name="connsiteY158" fmla="*/ 240895 h 547712"/>
              <a:gd name="connsiteX159" fmla="*/ 58209 w 501442"/>
              <a:gd name="connsiteY159" fmla="*/ 240895 h 547712"/>
              <a:gd name="connsiteX160" fmla="*/ 74684 w 501442"/>
              <a:gd name="connsiteY160" fmla="*/ 256281 h 547712"/>
              <a:gd name="connsiteX161" fmla="*/ 75086 w 501442"/>
              <a:gd name="connsiteY161" fmla="*/ 266403 h 547712"/>
              <a:gd name="connsiteX162" fmla="*/ 70264 w 501442"/>
              <a:gd name="connsiteY162" fmla="*/ 268832 h 547712"/>
              <a:gd name="connsiteX163" fmla="*/ 65442 w 501442"/>
              <a:gd name="connsiteY163" fmla="*/ 267213 h 547712"/>
              <a:gd name="connsiteX164" fmla="*/ 60218 w 501442"/>
              <a:gd name="connsiteY164" fmla="*/ 262759 h 547712"/>
              <a:gd name="connsiteX165" fmla="*/ 60218 w 501442"/>
              <a:gd name="connsiteY165" fmla="*/ 307701 h 547712"/>
              <a:gd name="connsiteX166" fmla="*/ 53387 w 501442"/>
              <a:gd name="connsiteY166" fmla="*/ 314584 h 547712"/>
              <a:gd name="connsiteX167" fmla="*/ 45752 w 501442"/>
              <a:gd name="connsiteY167" fmla="*/ 307701 h 547712"/>
              <a:gd name="connsiteX168" fmla="*/ 45752 w 501442"/>
              <a:gd name="connsiteY168" fmla="*/ 262759 h 547712"/>
              <a:gd name="connsiteX169" fmla="*/ 40930 w 501442"/>
              <a:gd name="connsiteY169" fmla="*/ 267213 h 547712"/>
              <a:gd name="connsiteX170" fmla="*/ 30884 w 501442"/>
              <a:gd name="connsiteY170" fmla="*/ 266403 h 547712"/>
              <a:gd name="connsiteX171" fmla="*/ 31286 w 501442"/>
              <a:gd name="connsiteY171" fmla="*/ 256281 h 547712"/>
              <a:gd name="connsiteX172" fmla="*/ 447653 w 501442"/>
              <a:gd name="connsiteY172" fmla="*/ 240245 h 547712"/>
              <a:gd name="connsiteX173" fmla="*/ 454887 w 501442"/>
              <a:gd name="connsiteY173" fmla="*/ 247440 h 547712"/>
              <a:gd name="connsiteX174" fmla="*/ 454887 w 501442"/>
              <a:gd name="connsiteY174" fmla="*/ 291806 h 547712"/>
              <a:gd name="connsiteX175" fmla="*/ 460110 w 501442"/>
              <a:gd name="connsiteY175" fmla="*/ 287410 h 547712"/>
              <a:gd name="connsiteX176" fmla="*/ 470156 w 501442"/>
              <a:gd name="connsiteY176" fmla="*/ 287809 h 547712"/>
              <a:gd name="connsiteX177" fmla="*/ 469353 w 501442"/>
              <a:gd name="connsiteY177" fmla="*/ 297802 h 547712"/>
              <a:gd name="connsiteX178" fmla="*/ 452877 w 501442"/>
              <a:gd name="connsiteY178" fmla="*/ 312990 h 547712"/>
              <a:gd name="connsiteX179" fmla="*/ 447653 w 501442"/>
              <a:gd name="connsiteY179" fmla="*/ 314589 h 547712"/>
              <a:gd name="connsiteX180" fmla="*/ 443233 w 501442"/>
              <a:gd name="connsiteY180" fmla="*/ 312990 h 547712"/>
              <a:gd name="connsiteX181" fmla="*/ 426356 w 501442"/>
              <a:gd name="connsiteY181" fmla="*/ 297802 h 547712"/>
              <a:gd name="connsiteX182" fmla="*/ 425954 w 501442"/>
              <a:gd name="connsiteY182" fmla="*/ 287809 h 547712"/>
              <a:gd name="connsiteX183" fmla="*/ 435598 w 501442"/>
              <a:gd name="connsiteY183" fmla="*/ 287410 h 547712"/>
              <a:gd name="connsiteX184" fmla="*/ 440822 w 501442"/>
              <a:gd name="connsiteY184" fmla="*/ 291806 h 547712"/>
              <a:gd name="connsiteX185" fmla="*/ 440822 w 501442"/>
              <a:gd name="connsiteY185" fmla="*/ 247440 h 547712"/>
              <a:gd name="connsiteX186" fmla="*/ 447653 w 501442"/>
              <a:gd name="connsiteY186" fmla="*/ 240245 h 547712"/>
              <a:gd name="connsiteX187" fmla="*/ 420098 w 501442"/>
              <a:gd name="connsiteY187" fmla="*/ 167282 h 547712"/>
              <a:gd name="connsiteX188" fmla="*/ 430145 w 501442"/>
              <a:gd name="connsiteY188" fmla="*/ 167282 h 547712"/>
              <a:gd name="connsiteX189" fmla="*/ 437378 w 501442"/>
              <a:gd name="connsiteY189" fmla="*/ 174400 h 547712"/>
              <a:gd name="connsiteX190" fmla="*/ 430145 w 501442"/>
              <a:gd name="connsiteY190" fmla="*/ 181124 h 547712"/>
              <a:gd name="connsiteX191" fmla="*/ 420098 w 501442"/>
              <a:gd name="connsiteY191" fmla="*/ 181124 h 547712"/>
              <a:gd name="connsiteX192" fmla="*/ 412864 w 501442"/>
              <a:gd name="connsiteY192" fmla="*/ 174400 h 547712"/>
              <a:gd name="connsiteX193" fmla="*/ 420098 w 501442"/>
              <a:gd name="connsiteY193" fmla="*/ 167282 h 547712"/>
              <a:gd name="connsiteX194" fmla="*/ 357900 w 501442"/>
              <a:gd name="connsiteY194" fmla="*/ 167282 h 547712"/>
              <a:gd name="connsiteX195" fmla="*/ 400203 w 501442"/>
              <a:gd name="connsiteY195" fmla="*/ 167282 h 547712"/>
              <a:gd name="connsiteX196" fmla="*/ 407118 w 501442"/>
              <a:gd name="connsiteY196" fmla="*/ 174400 h 547712"/>
              <a:gd name="connsiteX197" fmla="*/ 400203 w 501442"/>
              <a:gd name="connsiteY197" fmla="*/ 181124 h 547712"/>
              <a:gd name="connsiteX198" fmla="*/ 357900 w 501442"/>
              <a:gd name="connsiteY198" fmla="*/ 181124 h 547712"/>
              <a:gd name="connsiteX199" fmla="*/ 350578 w 501442"/>
              <a:gd name="connsiteY199" fmla="*/ 174400 h 547712"/>
              <a:gd name="connsiteX200" fmla="*/ 357900 w 501442"/>
              <a:gd name="connsiteY200" fmla="*/ 167282 h 547712"/>
              <a:gd name="connsiteX201" fmla="*/ 101639 w 501442"/>
              <a:gd name="connsiteY201" fmla="*/ 167282 h 547712"/>
              <a:gd name="connsiteX202" fmla="*/ 143535 w 501442"/>
              <a:gd name="connsiteY202" fmla="*/ 167282 h 547712"/>
              <a:gd name="connsiteX203" fmla="*/ 150857 w 501442"/>
              <a:gd name="connsiteY203" fmla="*/ 174400 h 547712"/>
              <a:gd name="connsiteX204" fmla="*/ 143535 w 501442"/>
              <a:gd name="connsiteY204" fmla="*/ 181124 h 547712"/>
              <a:gd name="connsiteX205" fmla="*/ 101639 w 501442"/>
              <a:gd name="connsiteY205" fmla="*/ 181124 h 547712"/>
              <a:gd name="connsiteX206" fmla="*/ 94317 w 501442"/>
              <a:gd name="connsiteY206" fmla="*/ 174400 h 547712"/>
              <a:gd name="connsiteX207" fmla="*/ 101639 w 501442"/>
              <a:gd name="connsiteY207" fmla="*/ 167282 h 547712"/>
              <a:gd name="connsiteX208" fmla="*/ 69520 w 501442"/>
              <a:gd name="connsiteY208" fmla="*/ 167282 h 547712"/>
              <a:gd name="connsiteX209" fmla="*/ 79968 w 501442"/>
              <a:gd name="connsiteY209" fmla="*/ 167282 h 547712"/>
              <a:gd name="connsiteX210" fmla="*/ 86800 w 501442"/>
              <a:gd name="connsiteY210" fmla="*/ 174400 h 547712"/>
              <a:gd name="connsiteX211" fmla="*/ 79968 w 501442"/>
              <a:gd name="connsiteY211" fmla="*/ 181124 h 547712"/>
              <a:gd name="connsiteX212" fmla="*/ 69520 w 501442"/>
              <a:gd name="connsiteY212" fmla="*/ 181124 h 547712"/>
              <a:gd name="connsiteX213" fmla="*/ 62286 w 501442"/>
              <a:gd name="connsiteY213" fmla="*/ 174400 h 547712"/>
              <a:gd name="connsiteX214" fmla="*/ 69520 w 501442"/>
              <a:gd name="connsiteY214" fmla="*/ 167282 h 547712"/>
              <a:gd name="connsiteX215" fmla="*/ 357780 w 501442"/>
              <a:gd name="connsiteY215" fmla="*/ 126351 h 547712"/>
              <a:gd name="connsiteX216" fmla="*/ 430179 w 501442"/>
              <a:gd name="connsiteY216" fmla="*/ 126351 h 547712"/>
              <a:gd name="connsiteX217" fmla="*/ 437379 w 501442"/>
              <a:gd name="connsiteY217" fmla="*/ 133662 h 547712"/>
              <a:gd name="connsiteX218" fmla="*/ 430179 w 501442"/>
              <a:gd name="connsiteY218" fmla="*/ 140203 h 547712"/>
              <a:gd name="connsiteX219" fmla="*/ 357780 w 501442"/>
              <a:gd name="connsiteY219" fmla="*/ 140203 h 547712"/>
              <a:gd name="connsiteX220" fmla="*/ 350580 w 501442"/>
              <a:gd name="connsiteY220" fmla="*/ 133662 h 547712"/>
              <a:gd name="connsiteX221" fmla="*/ 357780 w 501442"/>
              <a:gd name="connsiteY221" fmla="*/ 126351 h 547712"/>
              <a:gd name="connsiteX222" fmla="*/ 69486 w 501442"/>
              <a:gd name="connsiteY222" fmla="*/ 126351 h 547712"/>
              <a:gd name="connsiteX223" fmla="*/ 141885 w 501442"/>
              <a:gd name="connsiteY223" fmla="*/ 126351 h 547712"/>
              <a:gd name="connsiteX224" fmla="*/ 149085 w 501442"/>
              <a:gd name="connsiteY224" fmla="*/ 133662 h 547712"/>
              <a:gd name="connsiteX225" fmla="*/ 141885 w 501442"/>
              <a:gd name="connsiteY225" fmla="*/ 140203 h 547712"/>
              <a:gd name="connsiteX226" fmla="*/ 69486 w 501442"/>
              <a:gd name="connsiteY226" fmla="*/ 140203 h 547712"/>
              <a:gd name="connsiteX227" fmla="*/ 62286 w 501442"/>
              <a:gd name="connsiteY227" fmla="*/ 133662 h 547712"/>
              <a:gd name="connsiteX228" fmla="*/ 69486 w 501442"/>
              <a:gd name="connsiteY228" fmla="*/ 126351 h 547712"/>
              <a:gd name="connsiteX229" fmla="*/ 357780 w 501442"/>
              <a:gd name="connsiteY229" fmla="*/ 83641 h 547712"/>
              <a:gd name="connsiteX230" fmla="*/ 430179 w 501442"/>
              <a:gd name="connsiteY230" fmla="*/ 83641 h 547712"/>
              <a:gd name="connsiteX231" fmla="*/ 437379 w 501442"/>
              <a:gd name="connsiteY231" fmla="*/ 90759 h 547712"/>
              <a:gd name="connsiteX232" fmla="*/ 430179 w 501442"/>
              <a:gd name="connsiteY232" fmla="*/ 97483 h 547712"/>
              <a:gd name="connsiteX233" fmla="*/ 357780 w 501442"/>
              <a:gd name="connsiteY233" fmla="*/ 97483 h 547712"/>
              <a:gd name="connsiteX234" fmla="*/ 350580 w 501442"/>
              <a:gd name="connsiteY234" fmla="*/ 90759 h 547712"/>
              <a:gd name="connsiteX235" fmla="*/ 357780 w 501442"/>
              <a:gd name="connsiteY235" fmla="*/ 83641 h 547712"/>
              <a:gd name="connsiteX236" fmla="*/ 69486 w 501442"/>
              <a:gd name="connsiteY236" fmla="*/ 83641 h 547712"/>
              <a:gd name="connsiteX237" fmla="*/ 141885 w 501442"/>
              <a:gd name="connsiteY237" fmla="*/ 83641 h 547712"/>
              <a:gd name="connsiteX238" fmla="*/ 149085 w 501442"/>
              <a:gd name="connsiteY238" fmla="*/ 90759 h 547712"/>
              <a:gd name="connsiteX239" fmla="*/ 141885 w 501442"/>
              <a:gd name="connsiteY239" fmla="*/ 97483 h 547712"/>
              <a:gd name="connsiteX240" fmla="*/ 69486 w 501442"/>
              <a:gd name="connsiteY240" fmla="*/ 97483 h 547712"/>
              <a:gd name="connsiteX241" fmla="*/ 62286 w 501442"/>
              <a:gd name="connsiteY241" fmla="*/ 90759 h 547712"/>
              <a:gd name="connsiteX242" fmla="*/ 69486 w 501442"/>
              <a:gd name="connsiteY242" fmla="*/ 83641 h 547712"/>
              <a:gd name="connsiteX243" fmla="*/ 470048 w 501442"/>
              <a:gd name="connsiteY243" fmla="*/ 45654 h 547712"/>
              <a:gd name="connsiteX244" fmla="*/ 470048 w 501442"/>
              <a:gd name="connsiteY244" fmla="*/ 164435 h 547712"/>
              <a:gd name="connsiteX245" fmla="*/ 470048 w 501442"/>
              <a:gd name="connsiteY245" fmla="*/ 201200 h 547712"/>
              <a:gd name="connsiteX246" fmla="*/ 478500 w 501442"/>
              <a:gd name="connsiteY246" fmla="*/ 209684 h 547712"/>
              <a:gd name="connsiteX247" fmla="*/ 486952 w 501442"/>
              <a:gd name="connsiteY247" fmla="*/ 201200 h 547712"/>
              <a:gd name="connsiteX248" fmla="*/ 486952 w 501442"/>
              <a:gd name="connsiteY248" fmla="*/ 195948 h 547712"/>
              <a:gd name="connsiteX249" fmla="*/ 486952 w 501442"/>
              <a:gd name="connsiteY249" fmla="*/ 164435 h 547712"/>
              <a:gd name="connsiteX250" fmla="*/ 486952 w 501442"/>
              <a:gd name="connsiteY250" fmla="*/ 46866 h 547712"/>
              <a:gd name="connsiteX251" fmla="*/ 486147 w 501442"/>
              <a:gd name="connsiteY251" fmla="*/ 45654 h 547712"/>
              <a:gd name="connsiteX252" fmla="*/ 15294 w 501442"/>
              <a:gd name="connsiteY252" fmla="*/ 45654 h 547712"/>
              <a:gd name="connsiteX253" fmla="*/ 14087 w 501442"/>
              <a:gd name="connsiteY253" fmla="*/ 46866 h 547712"/>
              <a:gd name="connsiteX254" fmla="*/ 14087 w 501442"/>
              <a:gd name="connsiteY254" fmla="*/ 164435 h 547712"/>
              <a:gd name="connsiteX255" fmla="*/ 14087 w 501442"/>
              <a:gd name="connsiteY255" fmla="*/ 195948 h 547712"/>
              <a:gd name="connsiteX256" fmla="*/ 14087 w 501442"/>
              <a:gd name="connsiteY256" fmla="*/ 201200 h 547712"/>
              <a:gd name="connsiteX257" fmla="*/ 22539 w 501442"/>
              <a:gd name="connsiteY257" fmla="*/ 209684 h 547712"/>
              <a:gd name="connsiteX258" fmla="*/ 30991 w 501442"/>
              <a:gd name="connsiteY258" fmla="*/ 201200 h 547712"/>
              <a:gd name="connsiteX259" fmla="*/ 30991 w 501442"/>
              <a:gd name="connsiteY259" fmla="*/ 164435 h 547712"/>
              <a:gd name="connsiteX260" fmla="*/ 30991 w 501442"/>
              <a:gd name="connsiteY260" fmla="*/ 45654 h 547712"/>
              <a:gd name="connsiteX261" fmla="*/ 357780 w 501442"/>
              <a:gd name="connsiteY261" fmla="*/ 42710 h 547712"/>
              <a:gd name="connsiteX262" fmla="*/ 430179 w 501442"/>
              <a:gd name="connsiteY262" fmla="*/ 42710 h 547712"/>
              <a:gd name="connsiteX263" fmla="*/ 437379 w 501442"/>
              <a:gd name="connsiteY263" fmla="*/ 49828 h 547712"/>
              <a:gd name="connsiteX264" fmla="*/ 430179 w 501442"/>
              <a:gd name="connsiteY264" fmla="*/ 56552 h 547712"/>
              <a:gd name="connsiteX265" fmla="*/ 357780 w 501442"/>
              <a:gd name="connsiteY265" fmla="*/ 56552 h 547712"/>
              <a:gd name="connsiteX266" fmla="*/ 350580 w 501442"/>
              <a:gd name="connsiteY266" fmla="*/ 49828 h 547712"/>
              <a:gd name="connsiteX267" fmla="*/ 357780 w 501442"/>
              <a:gd name="connsiteY267" fmla="*/ 42710 h 547712"/>
              <a:gd name="connsiteX268" fmla="*/ 69486 w 501442"/>
              <a:gd name="connsiteY268" fmla="*/ 42710 h 547712"/>
              <a:gd name="connsiteX269" fmla="*/ 141885 w 501442"/>
              <a:gd name="connsiteY269" fmla="*/ 42710 h 547712"/>
              <a:gd name="connsiteX270" fmla="*/ 149085 w 501442"/>
              <a:gd name="connsiteY270" fmla="*/ 49828 h 547712"/>
              <a:gd name="connsiteX271" fmla="*/ 141885 w 501442"/>
              <a:gd name="connsiteY271" fmla="*/ 56552 h 547712"/>
              <a:gd name="connsiteX272" fmla="*/ 69486 w 501442"/>
              <a:gd name="connsiteY272" fmla="*/ 56552 h 547712"/>
              <a:gd name="connsiteX273" fmla="*/ 62286 w 501442"/>
              <a:gd name="connsiteY273" fmla="*/ 49828 h 547712"/>
              <a:gd name="connsiteX274" fmla="*/ 69486 w 501442"/>
              <a:gd name="connsiteY274" fmla="*/ 42710 h 547712"/>
              <a:gd name="connsiteX275" fmla="*/ 254462 w 501442"/>
              <a:gd name="connsiteY275" fmla="*/ 34485 h 547712"/>
              <a:gd name="connsiteX276" fmla="*/ 264638 w 501442"/>
              <a:gd name="connsiteY276" fmla="*/ 35301 h 547712"/>
              <a:gd name="connsiteX277" fmla="*/ 280106 w 501442"/>
              <a:gd name="connsiteY277" fmla="*/ 52455 h 547712"/>
              <a:gd name="connsiteX278" fmla="*/ 280106 w 501442"/>
              <a:gd name="connsiteY278" fmla="*/ 62258 h 547712"/>
              <a:gd name="connsiteX279" fmla="*/ 264638 w 501442"/>
              <a:gd name="connsiteY279" fmla="*/ 79003 h 547712"/>
              <a:gd name="connsiteX280" fmla="*/ 259347 w 501442"/>
              <a:gd name="connsiteY280" fmla="*/ 81454 h 547712"/>
              <a:gd name="connsiteX281" fmla="*/ 254462 w 501442"/>
              <a:gd name="connsiteY281" fmla="*/ 79411 h 547712"/>
              <a:gd name="connsiteX282" fmla="*/ 254055 w 501442"/>
              <a:gd name="connsiteY282" fmla="*/ 69609 h 547712"/>
              <a:gd name="connsiteX283" fmla="*/ 258533 w 501442"/>
              <a:gd name="connsiteY283" fmla="*/ 64300 h 547712"/>
              <a:gd name="connsiteX284" fmla="*/ 213352 w 501442"/>
              <a:gd name="connsiteY284" fmla="*/ 64300 h 547712"/>
              <a:gd name="connsiteX285" fmla="*/ 206432 w 501442"/>
              <a:gd name="connsiteY285" fmla="*/ 57356 h 547712"/>
              <a:gd name="connsiteX286" fmla="*/ 213352 w 501442"/>
              <a:gd name="connsiteY286" fmla="*/ 50005 h 547712"/>
              <a:gd name="connsiteX287" fmla="*/ 258533 w 501442"/>
              <a:gd name="connsiteY287" fmla="*/ 50005 h 547712"/>
              <a:gd name="connsiteX288" fmla="*/ 254055 w 501442"/>
              <a:gd name="connsiteY288" fmla="*/ 45104 h 547712"/>
              <a:gd name="connsiteX289" fmla="*/ 254462 w 501442"/>
              <a:gd name="connsiteY289" fmla="*/ 34485 h 547712"/>
              <a:gd name="connsiteX290" fmla="*/ 45078 w 501442"/>
              <a:gd name="connsiteY290" fmla="*/ 14545 h 547712"/>
              <a:gd name="connsiteX291" fmla="*/ 45078 w 501442"/>
              <a:gd name="connsiteY291" fmla="*/ 37169 h 547712"/>
              <a:gd name="connsiteX292" fmla="*/ 45078 w 501442"/>
              <a:gd name="connsiteY292" fmla="*/ 38786 h 547712"/>
              <a:gd name="connsiteX293" fmla="*/ 45078 w 501442"/>
              <a:gd name="connsiteY293" fmla="*/ 40402 h 547712"/>
              <a:gd name="connsiteX294" fmla="*/ 45078 w 501442"/>
              <a:gd name="connsiteY294" fmla="*/ 164435 h 547712"/>
              <a:gd name="connsiteX295" fmla="*/ 45078 w 501442"/>
              <a:gd name="connsiteY295" fmla="*/ 201200 h 547712"/>
              <a:gd name="connsiteX296" fmla="*/ 43468 w 501442"/>
              <a:gd name="connsiteY296" fmla="*/ 209684 h 547712"/>
              <a:gd name="connsiteX297" fmla="*/ 142478 w 501442"/>
              <a:gd name="connsiteY297" fmla="*/ 209684 h 547712"/>
              <a:gd name="connsiteX298" fmla="*/ 167030 w 501442"/>
              <a:gd name="connsiteY298" fmla="*/ 185443 h 547712"/>
              <a:gd name="connsiteX299" fmla="*/ 167030 w 501442"/>
              <a:gd name="connsiteY299" fmla="*/ 164435 h 547712"/>
              <a:gd name="connsiteX300" fmla="*/ 167030 w 501442"/>
              <a:gd name="connsiteY300" fmla="*/ 145850 h 547712"/>
              <a:gd name="connsiteX301" fmla="*/ 167030 w 501442"/>
              <a:gd name="connsiteY301" fmla="*/ 14545 h 547712"/>
              <a:gd name="connsiteX302" fmla="*/ 334009 w 501442"/>
              <a:gd name="connsiteY302" fmla="*/ 14545 h 547712"/>
              <a:gd name="connsiteX303" fmla="*/ 334412 w 501442"/>
              <a:gd name="connsiteY303" fmla="*/ 145446 h 547712"/>
              <a:gd name="connsiteX304" fmla="*/ 334412 w 501442"/>
              <a:gd name="connsiteY304" fmla="*/ 145850 h 547712"/>
              <a:gd name="connsiteX305" fmla="*/ 334412 w 501442"/>
              <a:gd name="connsiteY305" fmla="*/ 185443 h 547712"/>
              <a:gd name="connsiteX306" fmla="*/ 358561 w 501442"/>
              <a:gd name="connsiteY306" fmla="*/ 209684 h 547712"/>
              <a:gd name="connsiteX307" fmla="*/ 457571 w 501442"/>
              <a:gd name="connsiteY307" fmla="*/ 209684 h 547712"/>
              <a:gd name="connsiteX308" fmla="*/ 455559 w 501442"/>
              <a:gd name="connsiteY308" fmla="*/ 201200 h 547712"/>
              <a:gd name="connsiteX309" fmla="*/ 455559 w 501442"/>
              <a:gd name="connsiteY309" fmla="*/ 164435 h 547712"/>
              <a:gd name="connsiteX310" fmla="*/ 455559 w 501442"/>
              <a:gd name="connsiteY310" fmla="*/ 14545 h 547712"/>
              <a:gd name="connsiteX311" fmla="*/ 334009 w 501442"/>
              <a:gd name="connsiteY311" fmla="*/ 0 h 547712"/>
              <a:gd name="connsiteX312" fmla="*/ 455961 w 501442"/>
              <a:gd name="connsiteY312" fmla="*/ 0 h 547712"/>
              <a:gd name="connsiteX313" fmla="*/ 470048 w 501442"/>
              <a:gd name="connsiteY313" fmla="*/ 14545 h 547712"/>
              <a:gd name="connsiteX314" fmla="*/ 470048 w 501442"/>
              <a:gd name="connsiteY314" fmla="*/ 31917 h 547712"/>
              <a:gd name="connsiteX315" fmla="*/ 486147 w 501442"/>
              <a:gd name="connsiteY315" fmla="*/ 31917 h 547712"/>
              <a:gd name="connsiteX316" fmla="*/ 501442 w 501442"/>
              <a:gd name="connsiteY316" fmla="*/ 46866 h 547712"/>
              <a:gd name="connsiteX317" fmla="*/ 501442 w 501442"/>
              <a:gd name="connsiteY317" fmla="*/ 164435 h 547712"/>
              <a:gd name="connsiteX318" fmla="*/ 501442 w 501442"/>
              <a:gd name="connsiteY318" fmla="*/ 195948 h 547712"/>
              <a:gd name="connsiteX319" fmla="*/ 501442 w 501442"/>
              <a:gd name="connsiteY319" fmla="*/ 201200 h 547712"/>
              <a:gd name="connsiteX320" fmla="*/ 480110 w 501442"/>
              <a:gd name="connsiteY320" fmla="*/ 223825 h 547712"/>
              <a:gd name="connsiteX321" fmla="*/ 478500 w 501442"/>
              <a:gd name="connsiteY321" fmla="*/ 223825 h 547712"/>
              <a:gd name="connsiteX322" fmla="*/ 358561 w 501442"/>
              <a:gd name="connsiteY322" fmla="*/ 223825 h 547712"/>
              <a:gd name="connsiteX323" fmla="*/ 320325 w 501442"/>
              <a:gd name="connsiteY323" fmla="*/ 185443 h 547712"/>
              <a:gd name="connsiteX324" fmla="*/ 320325 w 501442"/>
              <a:gd name="connsiteY324" fmla="*/ 164435 h 547712"/>
              <a:gd name="connsiteX325" fmla="*/ 320325 w 501442"/>
              <a:gd name="connsiteY325" fmla="*/ 145850 h 547712"/>
              <a:gd name="connsiteX326" fmla="*/ 320325 w 501442"/>
              <a:gd name="connsiteY326" fmla="*/ 14545 h 547712"/>
              <a:gd name="connsiteX327" fmla="*/ 334009 w 501442"/>
              <a:gd name="connsiteY327" fmla="*/ 0 h 547712"/>
              <a:gd name="connsiteX328" fmla="*/ 45078 w 501442"/>
              <a:gd name="connsiteY328" fmla="*/ 0 h 547712"/>
              <a:gd name="connsiteX329" fmla="*/ 167030 w 501442"/>
              <a:gd name="connsiteY329" fmla="*/ 0 h 547712"/>
              <a:gd name="connsiteX330" fmla="*/ 181116 w 501442"/>
              <a:gd name="connsiteY330" fmla="*/ 14545 h 547712"/>
              <a:gd name="connsiteX331" fmla="*/ 181116 w 501442"/>
              <a:gd name="connsiteY331" fmla="*/ 145850 h 547712"/>
              <a:gd name="connsiteX332" fmla="*/ 181116 w 501442"/>
              <a:gd name="connsiteY332" fmla="*/ 164435 h 547712"/>
              <a:gd name="connsiteX333" fmla="*/ 181116 w 501442"/>
              <a:gd name="connsiteY333" fmla="*/ 185443 h 547712"/>
              <a:gd name="connsiteX334" fmla="*/ 142478 w 501442"/>
              <a:gd name="connsiteY334" fmla="*/ 223825 h 547712"/>
              <a:gd name="connsiteX335" fmla="*/ 22539 w 501442"/>
              <a:gd name="connsiteY335" fmla="*/ 223825 h 547712"/>
              <a:gd name="connsiteX336" fmla="*/ 20929 w 501442"/>
              <a:gd name="connsiteY336" fmla="*/ 223825 h 547712"/>
              <a:gd name="connsiteX337" fmla="*/ 0 w 501442"/>
              <a:gd name="connsiteY337" fmla="*/ 201200 h 547712"/>
              <a:gd name="connsiteX338" fmla="*/ 0 w 501442"/>
              <a:gd name="connsiteY338" fmla="*/ 195948 h 547712"/>
              <a:gd name="connsiteX339" fmla="*/ 0 w 501442"/>
              <a:gd name="connsiteY339" fmla="*/ 164435 h 547712"/>
              <a:gd name="connsiteX340" fmla="*/ 0 w 501442"/>
              <a:gd name="connsiteY340" fmla="*/ 46866 h 547712"/>
              <a:gd name="connsiteX341" fmla="*/ 15294 w 501442"/>
              <a:gd name="connsiteY341" fmla="*/ 31917 h 547712"/>
              <a:gd name="connsiteX342" fmla="*/ 30991 w 501442"/>
              <a:gd name="connsiteY342" fmla="*/ 31917 h 547712"/>
              <a:gd name="connsiteX343" fmla="*/ 30991 w 501442"/>
              <a:gd name="connsiteY343" fmla="*/ 14545 h 547712"/>
              <a:gd name="connsiteX344" fmla="*/ 45078 w 501442"/>
              <a:gd name="connsiteY344" fmla="*/ 0 h 5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Lst>
            <a:rect l="l" t="t" r="r" b="b"/>
            <a:pathLst>
              <a:path w="501442" h="547712">
                <a:moveTo>
                  <a:pt x="420098" y="491165"/>
                </a:moveTo>
                <a:lnTo>
                  <a:pt x="430145" y="491165"/>
                </a:lnTo>
                <a:cubicBezTo>
                  <a:pt x="434163" y="491165"/>
                  <a:pt x="437378" y="493933"/>
                  <a:pt x="437378" y="497888"/>
                </a:cubicBezTo>
                <a:cubicBezTo>
                  <a:pt x="437378" y="501843"/>
                  <a:pt x="434163" y="505007"/>
                  <a:pt x="430145" y="505007"/>
                </a:cubicBezTo>
                <a:lnTo>
                  <a:pt x="420098" y="505007"/>
                </a:lnTo>
                <a:cubicBezTo>
                  <a:pt x="416079" y="505007"/>
                  <a:pt x="412864" y="501843"/>
                  <a:pt x="412864" y="497888"/>
                </a:cubicBezTo>
                <a:cubicBezTo>
                  <a:pt x="412864" y="493933"/>
                  <a:pt x="416079" y="491165"/>
                  <a:pt x="420098" y="491165"/>
                </a:cubicBezTo>
                <a:close/>
                <a:moveTo>
                  <a:pt x="357900" y="491165"/>
                </a:moveTo>
                <a:lnTo>
                  <a:pt x="400203" y="491165"/>
                </a:lnTo>
                <a:cubicBezTo>
                  <a:pt x="403864" y="491165"/>
                  <a:pt x="407118" y="493933"/>
                  <a:pt x="407118" y="497888"/>
                </a:cubicBezTo>
                <a:cubicBezTo>
                  <a:pt x="407118" y="501843"/>
                  <a:pt x="403864" y="505007"/>
                  <a:pt x="400203" y="505007"/>
                </a:cubicBezTo>
                <a:lnTo>
                  <a:pt x="357900" y="505007"/>
                </a:lnTo>
                <a:cubicBezTo>
                  <a:pt x="353832" y="505007"/>
                  <a:pt x="350578" y="501843"/>
                  <a:pt x="350578" y="497888"/>
                </a:cubicBezTo>
                <a:cubicBezTo>
                  <a:pt x="350578" y="493933"/>
                  <a:pt x="353832" y="491165"/>
                  <a:pt x="357900" y="491165"/>
                </a:cubicBezTo>
                <a:close/>
                <a:moveTo>
                  <a:pt x="101639" y="491165"/>
                </a:moveTo>
                <a:lnTo>
                  <a:pt x="143535" y="491165"/>
                </a:lnTo>
                <a:cubicBezTo>
                  <a:pt x="147603" y="491165"/>
                  <a:pt x="150857" y="493933"/>
                  <a:pt x="150857" y="497888"/>
                </a:cubicBezTo>
                <a:cubicBezTo>
                  <a:pt x="150857" y="501843"/>
                  <a:pt x="147603" y="505007"/>
                  <a:pt x="143535" y="505007"/>
                </a:cubicBezTo>
                <a:lnTo>
                  <a:pt x="101639" y="505007"/>
                </a:lnTo>
                <a:cubicBezTo>
                  <a:pt x="97571" y="505007"/>
                  <a:pt x="94317" y="501843"/>
                  <a:pt x="94317" y="497888"/>
                </a:cubicBezTo>
                <a:cubicBezTo>
                  <a:pt x="94317" y="493933"/>
                  <a:pt x="97571" y="491165"/>
                  <a:pt x="101639" y="491165"/>
                </a:cubicBezTo>
                <a:close/>
                <a:moveTo>
                  <a:pt x="69520" y="491165"/>
                </a:moveTo>
                <a:lnTo>
                  <a:pt x="79968" y="491165"/>
                </a:lnTo>
                <a:cubicBezTo>
                  <a:pt x="83585" y="491165"/>
                  <a:pt x="86800" y="493933"/>
                  <a:pt x="86800" y="497888"/>
                </a:cubicBezTo>
                <a:cubicBezTo>
                  <a:pt x="86800" y="501843"/>
                  <a:pt x="83585" y="505007"/>
                  <a:pt x="79968" y="505007"/>
                </a:cubicBezTo>
                <a:lnTo>
                  <a:pt x="69520" y="505007"/>
                </a:lnTo>
                <a:cubicBezTo>
                  <a:pt x="65501" y="505007"/>
                  <a:pt x="62286" y="501843"/>
                  <a:pt x="62286" y="497888"/>
                </a:cubicBezTo>
                <a:cubicBezTo>
                  <a:pt x="62286" y="493933"/>
                  <a:pt x="65501" y="491165"/>
                  <a:pt x="69520" y="491165"/>
                </a:cubicBezTo>
                <a:close/>
                <a:moveTo>
                  <a:pt x="234774" y="475822"/>
                </a:moveTo>
                <a:cubicBezTo>
                  <a:pt x="237203" y="478681"/>
                  <a:pt x="237608" y="483173"/>
                  <a:pt x="234774" y="486032"/>
                </a:cubicBezTo>
                <a:lnTo>
                  <a:pt x="230320" y="491750"/>
                </a:lnTo>
                <a:lnTo>
                  <a:pt x="275667" y="491750"/>
                </a:lnTo>
                <a:cubicBezTo>
                  <a:pt x="279311" y="491750"/>
                  <a:pt x="282550" y="494609"/>
                  <a:pt x="282550" y="498693"/>
                </a:cubicBezTo>
                <a:cubicBezTo>
                  <a:pt x="282550" y="502778"/>
                  <a:pt x="279311" y="506045"/>
                  <a:pt x="275667" y="506045"/>
                </a:cubicBezTo>
                <a:lnTo>
                  <a:pt x="230320" y="506045"/>
                </a:lnTo>
                <a:lnTo>
                  <a:pt x="234774" y="510946"/>
                </a:lnTo>
                <a:cubicBezTo>
                  <a:pt x="237608" y="514214"/>
                  <a:pt x="237203" y="518706"/>
                  <a:pt x="234774" y="521157"/>
                </a:cubicBezTo>
                <a:cubicBezTo>
                  <a:pt x="233154" y="522382"/>
                  <a:pt x="231535" y="522791"/>
                  <a:pt x="229915" y="522791"/>
                </a:cubicBezTo>
                <a:cubicBezTo>
                  <a:pt x="227891" y="522791"/>
                  <a:pt x="225866" y="522382"/>
                  <a:pt x="224652" y="520748"/>
                </a:cubicBezTo>
                <a:lnTo>
                  <a:pt x="209266" y="503595"/>
                </a:lnTo>
                <a:cubicBezTo>
                  <a:pt x="206432" y="500736"/>
                  <a:pt x="206432" y="496651"/>
                  <a:pt x="209266" y="493792"/>
                </a:cubicBezTo>
                <a:lnTo>
                  <a:pt x="224652" y="476638"/>
                </a:lnTo>
                <a:cubicBezTo>
                  <a:pt x="227081" y="473779"/>
                  <a:pt x="231535" y="473371"/>
                  <a:pt x="234774" y="475822"/>
                </a:cubicBezTo>
                <a:close/>
                <a:moveTo>
                  <a:pt x="357780" y="450237"/>
                </a:moveTo>
                <a:lnTo>
                  <a:pt x="430179" y="450237"/>
                </a:lnTo>
                <a:cubicBezTo>
                  <a:pt x="434179" y="450237"/>
                  <a:pt x="437379" y="453315"/>
                  <a:pt x="437379" y="457163"/>
                </a:cubicBezTo>
                <a:cubicBezTo>
                  <a:pt x="437379" y="460626"/>
                  <a:pt x="434179" y="464089"/>
                  <a:pt x="430179" y="464089"/>
                </a:cubicBezTo>
                <a:lnTo>
                  <a:pt x="357780" y="464089"/>
                </a:lnTo>
                <a:cubicBezTo>
                  <a:pt x="353780" y="464089"/>
                  <a:pt x="350580" y="460626"/>
                  <a:pt x="350580" y="457163"/>
                </a:cubicBezTo>
                <a:cubicBezTo>
                  <a:pt x="350580" y="453315"/>
                  <a:pt x="353780" y="450237"/>
                  <a:pt x="357780" y="450237"/>
                </a:cubicBezTo>
                <a:close/>
                <a:moveTo>
                  <a:pt x="69486" y="450237"/>
                </a:moveTo>
                <a:lnTo>
                  <a:pt x="141885" y="450237"/>
                </a:lnTo>
                <a:cubicBezTo>
                  <a:pt x="145885" y="450237"/>
                  <a:pt x="149085" y="453315"/>
                  <a:pt x="149085" y="457163"/>
                </a:cubicBezTo>
                <a:cubicBezTo>
                  <a:pt x="149085" y="460626"/>
                  <a:pt x="145885" y="464089"/>
                  <a:pt x="141885" y="464089"/>
                </a:cubicBezTo>
                <a:lnTo>
                  <a:pt x="69486" y="464089"/>
                </a:lnTo>
                <a:cubicBezTo>
                  <a:pt x="65486" y="464089"/>
                  <a:pt x="62286" y="460626"/>
                  <a:pt x="62286" y="457163"/>
                </a:cubicBezTo>
                <a:cubicBezTo>
                  <a:pt x="62286" y="453315"/>
                  <a:pt x="65486" y="450237"/>
                  <a:pt x="69486" y="450237"/>
                </a:cubicBezTo>
                <a:close/>
                <a:moveTo>
                  <a:pt x="357780" y="407527"/>
                </a:moveTo>
                <a:lnTo>
                  <a:pt x="430179" y="407527"/>
                </a:lnTo>
                <a:cubicBezTo>
                  <a:pt x="434179" y="407527"/>
                  <a:pt x="437379" y="410605"/>
                  <a:pt x="437379" y="414453"/>
                </a:cubicBezTo>
                <a:cubicBezTo>
                  <a:pt x="437379" y="418301"/>
                  <a:pt x="434179" y="421379"/>
                  <a:pt x="430179" y="421379"/>
                </a:cubicBezTo>
                <a:lnTo>
                  <a:pt x="357780" y="421379"/>
                </a:lnTo>
                <a:cubicBezTo>
                  <a:pt x="353780" y="421379"/>
                  <a:pt x="350580" y="418301"/>
                  <a:pt x="350580" y="414453"/>
                </a:cubicBezTo>
                <a:cubicBezTo>
                  <a:pt x="350580" y="410605"/>
                  <a:pt x="353780" y="407527"/>
                  <a:pt x="357780" y="407527"/>
                </a:cubicBezTo>
                <a:close/>
                <a:moveTo>
                  <a:pt x="69486" y="407527"/>
                </a:moveTo>
                <a:lnTo>
                  <a:pt x="141885" y="407527"/>
                </a:lnTo>
                <a:cubicBezTo>
                  <a:pt x="145885" y="407527"/>
                  <a:pt x="149085" y="410605"/>
                  <a:pt x="149085" y="414453"/>
                </a:cubicBezTo>
                <a:cubicBezTo>
                  <a:pt x="149085" y="418301"/>
                  <a:pt x="145885" y="421379"/>
                  <a:pt x="141885" y="421379"/>
                </a:cubicBezTo>
                <a:lnTo>
                  <a:pt x="69486" y="421379"/>
                </a:lnTo>
                <a:cubicBezTo>
                  <a:pt x="65486" y="421379"/>
                  <a:pt x="62286" y="418301"/>
                  <a:pt x="62286" y="414453"/>
                </a:cubicBezTo>
                <a:cubicBezTo>
                  <a:pt x="62286" y="410605"/>
                  <a:pt x="65486" y="407527"/>
                  <a:pt x="69486" y="407527"/>
                </a:cubicBezTo>
                <a:close/>
                <a:moveTo>
                  <a:pt x="470048" y="369861"/>
                </a:moveTo>
                <a:lnTo>
                  <a:pt x="470048" y="488428"/>
                </a:lnTo>
                <a:lnTo>
                  <a:pt x="470048" y="524724"/>
                </a:lnTo>
                <a:cubicBezTo>
                  <a:pt x="470048" y="529564"/>
                  <a:pt x="473670" y="533597"/>
                  <a:pt x="478500" y="533597"/>
                </a:cubicBezTo>
                <a:cubicBezTo>
                  <a:pt x="483330" y="533597"/>
                  <a:pt x="486952" y="529564"/>
                  <a:pt x="486952" y="524724"/>
                </a:cubicBezTo>
                <a:lnTo>
                  <a:pt x="486952" y="519481"/>
                </a:lnTo>
                <a:lnTo>
                  <a:pt x="486952" y="488428"/>
                </a:lnTo>
                <a:lnTo>
                  <a:pt x="486952" y="371071"/>
                </a:lnTo>
                <a:cubicBezTo>
                  <a:pt x="486952" y="370264"/>
                  <a:pt x="486550" y="369861"/>
                  <a:pt x="486147" y="369861"/>
                </a:cubicBezTo>
                <a:close/>
                <a:moveTo>
                  <a:pt x="15294" y="369861"/>
                </a:moveTo>
                <a:cubicBezTo>
                  <a:pt x="14892" y="369861"/>
                  <a:pt x="14087" y="370264"/>
                  <a:pt x="14087" y="371071"/>
                </a:cubicBezTo>
                <a:lnTo>
                  <a:pt x="14087" y="488428"/>
                </a:lnTo>
                <a:lnTo>
                  <a:pt x="14087" y="519481"/>
                </a:lnTo>
                <a:lnTo>
                  <a:pt x="14087" y="524724"/>
                </a:lnTo>
                <a:cubicBezTo>
                  <a:pt x="14087" y="529564"/>
                  <a:pt x="17709" y="533597"/>
                  <a:pt x="22539" y="533597"/>
                </a:cubicBezTo>
                <a:cubicBezTo>
                  <a:pt x="26966" y="533597"/>
                  <a:pt x="30991" y="529564"/>
                  <a:pt x="30991" y="524724"/>
                </a:cubicBezTo>
                <a:lnTo>
                  <a:pt x="30991" y="488428"/>
                </a:lnTo>
                <a:lnTo>
                  <a:pt x="30991" y="369861"/>
                </a:lnTo>
                <a:close/>
                <a:moveTo>
                  <a:pt x="357780" y="366596"/>
                </a:moveTo>
                <a:lnTo>
                  <a:pt x="430179" y="366596"/>
                </a:lnTo>
                <a:cubicBezTo>
                  <a:pt x="434179" y="366596"/>
                  <a:pt x="437379" y="369674"/>
                  <a:pt x="437379" y="373522"/>
                </a:cubicBezTo>
                <a:cubicBezTo>
                  <a:pt x="437379" y="377370"/>
                  <a:pt x="434179" y="380448"/>
                  <a:pt x="430179" y="380448"/>
                </a:cubicBezTo>
                <a:lnTo>
                  <a:pt x="357780" y="380448"/>
                </a:lnTo>
                <a:cubicBezTo>
                  <a:pt x="353780" y="380448"/>
                  <a:pt x="350580" y="377370"/>
                  <a:pt x="350580" y="373522"/>
                </a:cubicBezTo>
                <a:cubicBezTo>
                  <a:pt x="350580" y="369674"/>
                  <a:pt x="353780" y="366596"/>
                  <a:pt x="357780" y="366596"/>
                </a:cubicBezTo>
                <a:close/>
                <a:moveTo>
                  <a:pt x="69486" y="366596"/>
                </a:moveTo>
                <a:lnTo>
                  <a:pt x="141885" y="366596"/>
                </a:lnTo>
                <a:cubicBezTo>
                  <a:pt x="145885" y="366596"/>
                  <a:pt x="149085" y="369674"/>
                  <a:pt x="149085" y="373522"/>
                </a:cubicBezTo>
                <a:cubicBezTo>
                  <a:pt x="149085" y="377370"/>
                  <a:pt x="145885" y="380448"/>
                  <a:pt x="141885" y="380448"/>
                </a:cubicBezTo>
                <a:lnTo>
                  <a:pt x="69486" y="380448"/>
                </a:lnTo>
                <a:cubicBezTo>
                  <a:pt x="65486" y="380448"/>
                  <a:pt x="62286" y="377370"/>
                  <a:pt x="62286" y="373522"/>
                </a:cubicBezTo>
                <a:cubicBezTo>
                  <a:pt x="62286" y="369674"/>
                  <a:pt x="65486" y="366596"/>
                  <a:pt x="69486" y="366596"/>
                </a:cubicBezTo>
                <a:close/>
                <a:moveTo>
                  <a:pt x="334009" y="338404"/>
                </a:moveTo>
                <a:lnTo>
                  <a:pt x="334412" y="469070"/>
                </a:lnTo>
                <a:lnTo>
                  <a:pt x="334412" y="469473"/>
                </a:lnTo>
                <a:lnTo>
                  <a:pt x="334412" y="509399"/>
                </a:lnTo>
                <a:cubicBezTo>
                  <a:pt x="334412" y="522708"/>
                  <a:pt x="345279" y="533597"/>
                  <a:pt x="358561" y="533597"/>
                </a:cubicBezTo>
                <a:lnTo>
                  <a:pt x="457571" y="533597"/>
                </a:lnTo>
                <a:cubicBezTo>
                  <a:pt x="456364" y="530774"/>
                  <a:pt x="455559" y="527547"/>
                  <a:pt x="455559" y="524724"/>
                </a:cubicBezTo>
                <a:lnTo>
                  <a:pt x="455559" y="488428"/>
                </a:lnTo>
                <a:lnTo>
                  <a:pt x="455559" y="338404"/>
                </a:lnTo>
                <a:close/>
                <a:moveTo>
                  <a:pt x="45078" y="338404"/>
                </a:moveTo>
                <a:lnTo>
                  <a:pt x="45078" y="360989"/>
                </a:lnTo>
                <a:cubicBezTo>
                  <a:pt x="45078" y="361795"/>
                  <a:pt x="45078" y="362198"/>
                  <a:pt x="45078" y="363005"/>
                </a:cubicBezTo>
                <a:cubicBezTo>
                  <a:pt x="45078" y="363005"/>
                  <a:pt x="45078" y="363812"/>
                  <a:pt x="45078" y="364215"/>
                </a:cubicBezTo>
                <a:lnTo>
                  <a:pt x="45078" y="488428"/>
                </a:lnTo>
                <a:lnTo>
                  <a:pt x="45078" y="524724"/>
                </a:lnTo>
                <a:cubicBezTo>
                  <a:pt x="45078" y="527547"/>
                  <a:pt x="44675" y="530774"/>
                  <a:pt x="43468" y="533597"/>
                </a:cubicBezTo>
                <a:lnTo>
                  <a:pt x="142478" y="533597"/>
                </a:lnTo>
                <a:cubicBezTo>
                  <a:pt x="155760" y="533597"/>
                  <a:pt x="167030" y="522708"/>
                  <a:pt x="167030" y="509399"/>
                </a:cubicBezTo>
                <a:lnTo>
                  <a:pt x="167030" y="488428"/>
                </a:lnTo>
                <a:lnTo>
                  <a:pt x="167030" y="469473"/>
                </a:lnTo>
                <a:lnTo>
                  <a:pt x="167030" y="338404"/>
                </a:lnTo>
                <a:close/>
                <a:moveTo>
                  <a:pt x="334009" y="323886"/>
                </a:moveTo>
                <a:lnTo>
                  <a:pt x="455961" y="323886"/>
                </a:lnTo>
                <a:cubicBezTo>
                  <a:pt x="464011" y="323886"/>
                  <a:pt x="470048" y="330339"/>
                  <a:pt x="470048" y="338404"/>
                </a:cubicBezTo>
                <a:lnTo>
                  <a:pt x="470048" y="355746"/>
                </a:lnTo>
                <a:lnTo>
                  <a:pt x="486147" y="355746"/>
                </a:lnTo>
                <a:cubicBezTo>
                  <a:pt x="494599" y="355746"/>
                  <a:pt x="501442" y="362602"/>
                  <a:pt x="501442" y="371071"/>
                </a:cubicBezTo>
                <a:lnTo>
                  <a:pt x="501442" y="488428"/>
                </a:lnTo>
                <a:lnTo>
                  <a:pt x="501442" y="519481"/>
                </a:lnTo>
                <a:lnTo>
                  <a:pt x="501442" y="524724"/>
                </a:lnTo>
                <a:cubicBezTo>
                  <a:pt x="501442" y="536823"/>
                  <a:pt x="492185" y="546905"/>
                  <a:pt x="480110" y="547308"/>
                </a:cubicBezTo>
                <a:cubicBezTo>
                  <a:pt x="479708" y="547712"/>
                  <a:pt x="478903" y="547712"/>
                  <a:pt x="478500" y="547712"/>
                </a:cubicBezTo>
                <a:lnTo>
                  <a:pt x="358561" y="547712"/>
                </a:lnTo>
                <a:cubicBezTo>
                  <a:pt x="337632" y="547712"/>
                  <a:pt x="320325" y="529967"/>
                  <a:pt x="320325" y="509399"/>
                </a:cubicBezTo>
                <a:lnTo>
                  <a:pt x="320325" y="488428"/>
                </a:lnTo>
                <a:lnTo>
                  <a:pt x="320325" y="469473"/>
                </a:lnTo>
                <a:lnTo>
                  <a:pt x="320325" y="338404"/>
                </a:lnTo>
                <a:cubicBezTo>
                  <a:pt x="320325" y="330339"/>
                  <a:pt x="326362" y="323886"/>
                  <a:pt x="334009" y="323886"/>
                </a:cubicBezTo>
                <a:close/>
                <a:moveTo>
                  <a:pt x="45078" y="323886"/>
                </a:moveTo>
                <a:lnTo>
                  <a:pt x="167030" y="323886"/>
                </a:lnTo>
                <a:cubicBezTo>
                  <a:pt x="174677" y="323886"/>
                  <a:pt x="181116" y="330339"/>
                  <a:pt x="181116" y="338404"/>
                </a:cubicBezTo>
                <a:lnTo>
                  <a:pt x="181116" y="469473"/>
                </a:lnTo>
                <a:lnTo>
                  <a:pt x="181116" y="488428"/>
                </a:lnTo>
                <a:lnTo>
                  <a:pt x="181116" y="509399"/>
                </a:lnTo>
                <a:cubicBezTo>
                  <a:pt x="181116" y="529967"/>
                  <a:pt x="163810" y="547712"/>
                  <a:pt x="142478" y="547712"/>
                </a:cubicBezTo>
                <a:lnTo>
                  <a:pt x="22539" y="547712"/>
                </a:lnTo>
                <a:cubicBezTo>
                  <a:pt x="22136" y="547712"/>
                  <a:pt x="21734" y="547712"/>
                  <a:pt x="20929" y="547308"/>
                </a:cubicBezTo>
                <a:cubicBezTo>
                  <a:pt x="9257" y="546905"/>
                  <a:pt x="0" y="536823"/>
                  <a:pt x="0" y="524724"/>
                </a:cubicBezTo>
                <a:lnTo>
                  <a:pt x="0" y="519481"/>
                </a:lnTo>
                <a:lnTo>
                  <a:pt x="0" y="488428"/>
                </a:lnTo>
                <a:lnTo>
                  <a:pt x="0" y="371071"/>
                </a:lnTo>
                <a:cubicBezTo>
                  <a:pt x="0" y="362602"/>
                  <a:pt x="6842" y="355746"/>
                  <a:pt x="15294" y="355746"/>
                </a:cubicBezTo>
                <a:lnTo>
                  <a:pt x="30991" y="355746"/>
                </a:lnTo>
                <a:lnTo>
                  <a:pt x="30991" y="338404"/>
                </a:lnTo>
                <a:cubicBezTo>
                  <a:pt x="30991" y="330339"/>
                  <a:pt x="37431" y="323886"/>
                  <a:pt x="45078" y="323886"/>
                </a:cubicBezTo>
                <a:close/>
                <a:moveTo>
                  <a:pt x="48163" y="240895"/>
                </a:moveTo>
                <a:cubicBezTo>
                  <a:pt x="50976" y="238466"/>
                  <a:pt x="55396" y="238466"/>
                  <a:pt x="58209" y="240895"/>
                </a:cubicBezTo>
                <a:lnTo>
                  <a:pt x="74684" y="256281"/>
                </a:lnTo>
                <a:cubicBezTo>
                  <a:pt x="77497" y="259115"/>
                  <a:pt x="77899" y="263569"/>
                  <a:pt x="75086" y="266403"/>
                </a:cubicBezTo>
                <a:cubicBezTo>
                  <a:pt x="73881" y="268022"/>
                  <a:pt x="71872" y="268832"/>
                  <a:pt x="70264" y="268832"/>
                </a:cubicBezTo>
                <a:cubicBezTo>
                  <a:pt x="68255" y="268832"/>
                  <a:pt x="66648" y="268427"/>
                  <a:pt x="65442" y="267213"/>
                </a:cubicBezTo>
                <a:lnTo>
                  <a:pt x="60218" y="262759"/>
                </a:lnTo>
                <a:lnTo>
                  <a:pt x="60218" y="307701"/>
                </a:lnTo>
                <a:cubicBezTo>
                  <a:pt x="60218" y="311750"/>
                  <a:pt x="57003" y="314584"/>
                  <a:pt x="53387" y="314584"/>
                </a:cubicBezTo>
                <a:cubicBezTo>
                  <a:pt x="49369" y="314584"/>
                  <a:pt x="45752" y="311750"/>
                  <a:pt x="45752" y="307701"/>
                </a:cubicBezTo>
                <a:lnTo>
                  <a:pt x="45752" y="262759"/>
                </a:lnTo>
                <a:lnTo>
                  <a:pt x="40930" y="267213"/>
                </a:lnTo>
                <a:cubicBezTo>
                  <a:pt x="38117" y="269642"/>
                  <a:pt x="33697" y="269642"/>
                  <a:pt x="30884" y="266403"/>
                </a:cubicBezTo>
                <a:cubicBezTo>
                  <a:pt x="28473" y="263569"/>
                  <a:pt x="28473" y="259115"/>
                  <a:pt x="31286" y="256281"/>
                </a:cubicBezTo>
                <a:close/>
                <a:moveTo>
                  <a:pt x="447653" y="240245"/>
                </a:moveTo>
                <a:cubicBezTo>
                  <a:pt x="451672" y="240245"/>
                  <a:pt x="454887" y="243443"/>
                  <a:pt x="454887" y="247440"/>
                </a:cubicBezTo>
                <a:lnTo>
                  <a:pt x="454887" y="291806"/>
                </a:lnTo>
                <a:lnTo>
                  <a:pt x="460110" y="287410"/>
                </a:lnTo>
                <a:cubicBezTo>
                  <a:pt x="463325" y="284612"/>
                  <a:pt x="467344" y="285011"/>
                  <a:pt x="470156" y="287809"/>
                </a:cubicBezTo>
                <a:cubicBezTo>
                  <a:pt x="472969" y="290607"/>
                  <a:pt x="472567" y="295404"/>
                  <a:pt x="469353" y="297802"/>
                </a:cubicBezTo>
                <a:lnTo>
                  <a:pt x="452877" y="312990"/>
                </a:lnTo>
                <a:cubicBezTo>
                  <a:pt x="451270" y="314190"/>
                  <a:pt x="450064" y="314589"/>
                  <a:pt x="447653" y="314589"/>
                </a:cubicBezTo>
                <a:cubicBezTo>
                  <a:pt x="446448" y="314589"/>
                  <a:pt x="444439" y="314190"/>
                  <a:pt x="443233" y="312990"/>
                </a:cubicBezTo>
                <a:lnTo>
                  <a:pt x="426356" y="297802"/>
                </a:lnTo>
                <a:cubicBezTo>
                  <a:pt x="423543" y="295404"/>
                  <a:pt x="423543" y="290607"/>
                  <a:pt x="425954" y="287809"/>
                </a:cubicBezTo>
                <a:cubicBezTo>
                  <a:pt x="428365" y="285011"/>
                  <a:pt x="433187" y="284612"/>
                  <a:pt x="435598" y="287410"/>
                </a:cubicBezTo>
                <a:lnTo>
                  <a:pt x="440822" y="291806"/>
                </a:lnTo>
                <a:lnTo>
                  <a:pt x="440822" y="247440"/>
                </a:lnTo>
                <a:cubicBezTo>
                  <a:pt x="440822" y="243443"/>
                  <a:pt x="444037" y="240245"/>
                  <a:pt x="447653" y="240245"/>
                </a:cubicBezTo>
                <a:close/>
                <a:moveTo>
                  <a:pt x="420098" y="167282"/>
                </a:moveTo>
                <a:lnTo>
                  <a:pt x="430145" y="167282"/>
                </a:lnTo>
                <a:cubicBezTo>
                  <a:pt x="434163" y="167282"/>
                  <a:pt x="437378" y="170446"/>
                  <a:pt x="437378" y="174400"/>
                </a:cubicBezTo>
                <a:cubicBezTo>
                  <a:pt x="437378" y="178355"/>
                  <a:pt x="434163" y="181124"/>
                  <a:pt x="430145" y="181124"/>
                </a:cubicBezTo>
                <a:lnTo>
                  <a:pt x="420098" y="181124"/>
                </a:lnTo>
                <a:cubicBezTo>
                  <a:pt x="416079" y="181124"/>
                  <a:pt x="412864" y="178355"/>
                  <a:pt x="412864" y="174400"/>
                </a:cubicBezTo>
                <a:cubicBezTo>
                  <a:pt x="412864" y="170446"/>
                  <a:pt x="416079" y="167282"/>
                  <a:pt x="420098" y="167282"/>
                </a:cubicBezTo>
                <a:close/>
                <a:moveTo>
                  <a:pt x="357900" y="167282"/>
                </a:moveTo>
                <a:lnTo>
                  <a:pt x="400203" y="167282"/>
                </a:lnTo>
                <a:cubicBezTo>
                  <a:pt x="403864" y="167282"/>
                  <a:pt x="407118" y="170446"/>
                  <a:pt x="407118" y="174400"/>
                </a:cubicBezTo>
                <a:cubicBezTo>
                  <a:pt x="407118" y="178355"/>
                  <a:pt x="403864" y="181124"/>
                  <a:pt x="400203" y="181124"/>
                </a:cubicBezTo>
                <a:lnTo>
                  <a:pt x="357900" y="181124"/>
                </a:lnTo>
                <a:cubicBezTo>
                  <a:pt x="353832" y="181124"/>
                  <a:pt x="350578" y="178355"/>
                  <a:pt x="350578" y="174400"/>
                </a:cubicBezTo>
                <a:cubicBezTo>
                  <a:pt x="350578" y="170446"/>
                  <a:pt x="353832" y="167282"/>
                  <a:pt x="357900" y="167282"/>
                </a:cubicBezTo>
                <a:close/>
                <a:moveTo>
                  <a:pt x="101639" y="167282"/>
                </a:moveTo>
                <a:lnTo>
                  <a:pt x="143535" y="167282"/>
                </a:lnTo>
                <a:cubicBezTo>
                  <a:pt x="147603" y="167282"/>
                  <a:pt x="150857" y="170446"/>
                  <a:pt x="150857" y="174400"/>
                </a:cubicBezTo>
                <a:cubicBezTo>
                  <a:pt x="150857" y="178355"/>
                  <a:pt x="147603" y="181124"/>
                  <a:pt x="143535" y="181124"/>
                </a:cubicBezTo>
                <a:lnTo>
                  <a:pt x="101639" y="181124"/>
                </a:lnTo>
                <a:cubicBezTo>
                  <a:pt x="97571" y="181124"/>
                  <a:pt x="94317" y="178355"/>
                  <a:pt x="94317" y="174400"/>
                </a:cubicBezTo>
                <a:cubicBezTo>
                  <a:pt x="94317" y="170446"/>
                  <a:pt x="97571" y="167282"/>
                  <a:pt x="101639" y="167282"/>
                </a:cubicBezTo>
                <a:close/>
                <a:moveTo>
                  <a:pt x="69520" y="167282"/>
                </a:moveTo>
                <a:lnTo>
                  <a:pt x="79968" y="167282"/>
                </a:lnTo>
                <a:cubicBezTo>
                  <a:pt x="83585" y="167282"/>
                  <a:pt x="86800" y="170446"/>
                  <a:pt x="86800" y="174400"/>
                </a:cubicBezTo>
                <a:cubicBezTo>
                  <a:pt x="86800" y="178355"/>
                  <a:pt x="83585" y="181124"/>
                  <a:pt x="79968" y="181124"/>
                </a:cubicBezTo>
                <a:lnTo>
                  <a:pt x="69520" y="181124"/>
                </a:lnTo>
                <a:cubicBezTo>
                  <a:pt x="65501" y="181124"/>
                  <a:pt x="62286" y="178355"/>
                  <a:pt x="62286" y="174400"/>
                </a:cubicBezTo>
                <a:cubicBezTo>
                  <a:pt x="62286" y="170446"/>
                  <a:pt x="65501" y="167282"/>
                  <a:pt x="69520" y="167282"/>
                </a:cubicBezTo>
                <a:close/>
                <a:moveTo>
                  <a:pt x="357780" y="126351"/>
                </a:moveTo>
                <a:lnTo>
                  <a:pt x="430179" y="126351"/>
                </a:lnTo>
                <a:cubicBezTo>
                  <a:pt x="434179" y="126351"/>
                  <a:pt x="437379" y="129814"/>
                  <a:pt x="437379" y="133662"/>
                </a:cubicBezTo>
                <a:cubicBezTo>
                  <a:pt x="437379" y="137125"/>
                  <a:pt x="434179" y="140203"/>
                  <a:pt x="430179" y="140203"/>
                </a:cubicBezTo>
                <a:lnTo>
                  <a:pt x="357780" y="140203"/>
                </a:lnTo>
                <a:cubicBezTo>
                  <a:pt x="353780" y="140203"/>
                  <a:pt x="350580" y="137125"/>
                  <a:pt x="350580" y="133662"/>
                </a:cubicBezTo>
                <a:cubicBezTo>
                  <a:pt x="350580" y="129814"/>
                  <a:pt x="353780" y="126351"/>
                  <a:pt x="357780" y="126351"/>
                </a:cubicBezTo>
                <a:close/>
                <a:moveTo>
                  <a:pt x="69486" y="126351"/>
                </a:moveTo>
                <a:lnTo>
                  <a:pt x="141885" y="126351"/>
                </a:lnTo>
                <a:cubicBezTo>
                  <a:pt x="145885" y="126351"/>
                  <a:pt x="149085" y="129814"/>
                  <a:pt x="149085" y="133662"/>
                </a:cubicBezTo>
                <a:cubicBezTo>
                  <a:pt x="149085" y="137125"/>
                  <a:pt x="145885" y="140203"/>
                  <a:pt x="141885" y="140203"/>
                </a:cubicBezTo>
                <a:lnTo>
                  <a:pt x="69486" y="140203"/>
                </a:lnTo>
                <a:cubicBezTo>
                  <a:pt x="65486" y="140203"/>
                  <a:pt x="62286" y="137125"/>
                  <a:pt x="62286" y="133662"/>
                </a:cubicBezTo>
                <a:cubicBezTo>
                  <a:pt x="62286" y="129814"/>
                  <a:pt x="65486" y="126351"/>
                  <a:pt x="69486" y="126351"/>
                </a:cubicBezTo>
                <a:close/>
                <a:moveTo>
                  <a:pt x="357780" y="83641"/>
                </a:moveTo>
                <a:lnTo>
                  <a:pt x="430179" y="83641"/>
                </a:lnTo>
                <a:cubicBezTo>
                  <a:pt x="434179" y="83641"/>
                  <a:pt x="437379" y="86805"/>
                  <a:pt x="437379" y="90759"/>
                </a:cubicBezTo>
                <a:cubicBezTo>
                  <a:pt x="437379" y="94714"/>
                  <a:pt x="434179" y="97483"/>
                  <a:pt x="430179" y="97483"/>
                </a:cubicBezTo>
                <a:lnTo>
                  <a:pt x="357780" y="97483"/>
                </a:lnTo>
                <a:cubicBezTo>
                  <a:pt x="353780" y="97483"/>
                  <a:pt x="350580" y="94714"/>
                  <a:pt x="350580" y="90759"/>
                </a:cubicBezTo>
                <a:cubicBezTo>
                  <a:pt x="350580" y="86805"/>
                  <a:pt x="353780" y="83641"/>
                  <a:pt x="357780" y="83641"/>
                </a:cubicBezTo>
                <a:close/>
                <a:moveTo>
                  <a:pt x="69486" y="83641"/>
                </a:moveTo>
                <a:lnTo>
                  <a:pt x="141885" y="83641"/>
                </a:lnTo>
                <a:cubicBezTo>
                  <a:pt x="145885" y="83641"/>
                  <a:pt x="149085" y="86805"/>
                  <a:pt x="149085" y="90759"/>
                </a:cubicBezTo>
                <a:cubicBezTo>
                  <a:pt x="149085" y="94714"/>
                  <a:pt x="145885" y="97483"/>
                  <a:pt x="141885" y="97483"/>
                </a:cubicBezTo>
                <a:lnTo>
                  <a:pt x="69486" y="97483"/>
                </a:lnTo>
                <a:cubicBezTo>
                  <a:pt x="65486" y="97483"/>
                  <a:pt x="62286" y="94714"/>
                  <a:pt x="62286" y="90759"/>
                </a:cubicBezTo>
                <a:cubicBezTo>
                  <a:pt x="62286" y="86805"/>
                  <a:pt x="65486" y="83641"/>
                  <a:pt x="69486" y="83641"/>
                </a:cubicBezTo>
                <a:close/>
                <a:moveTo>
                  <a:pt x="470048" y="45654"/>
                </a:moveTo>
                <a:lnTo>
                  <a:pt x="470048" y="164435"/>
                </a:lnTo>
                <a:lnTo>
                  <a:pt x="470048" y="201200"/>
                </a:lnTo>
                <a:cubicBezTo>
                  <a:pt x="470048" y="206048"/>
                  <a:pt x="473670" y="209684"/>
                  <a:pt x="478500" y="209684"/>
                </a:cubicBezTo>
                <a:cubicBezTo>
                  <a:pt x="483330" y="209684"/>
                  <a:pt x="486952" y="206048"/>
                  <a:pt x="486952" y="201200"/>
                </a:cubicBezTo>
                <a:lnTo>
                  <a:pt x="486952" y="195948"/>
                </a:lnTo>
                <a:lnTo>
                  <a:pt x="486952" y="164435"/>
                </a:lnTo>
                <a:lnTo>
                  <a:pt x="486952" y="46866"/>
                </a:lnTo>
                <a:cubicBezTo>
                  <a:pt x="486952" y="46462"/>
                  <a:pt x="486550" y="45654"/>
                  <a:pt x="486147" y="45654"/>
                </a:cubicBezTo>
                <a:close/>
                <a:moveTo>
                  <a:pt x="15294" y="45654"/>
                </a:moveTo>
                <a:cubicBezTo>
                  <a:pt x="14892" y="45654"/>
                  <a:pt x="14087" y="46462"/>
                  <a:pt x="14087" y="46866"/>
                </a:cubicBezTo>
                <a:lnTo>
                  <a:pt x="14087" y="164435"/>
                </a:lnTo>
                <a:lnTo>
                  <a:pt x="14087" y="195948"/>
                </a:lnTo>
                <a:lnTo>
                  <a:pt x="14087" y="201200"/>
                </a:lnTo>
                <a:cubicBezTo>
                  <a:pt x="14087" y="206048"/>
                  <a:pt x="17709" y="209684"/>
                  <a:pt x="22539" y="209684"/>
                </a:cubicBezTo>
                <a:cubicBezTo>
                  <a:pt x="26966" y="209684"/>
                  <a:pt x="30991" y="206048"/>
                  <a:pt x="30991" y="201200"/>
                </a:cubicBezTo>
                <a:lnTo>
                  <a:pt x="30991" y="164435"/>
                </a:lnTo>
                <a:lnTo>
                  <a:pt x="30991" y="45654"/>
                </a:lnTo>
                <a:close/>
                <a:moveTo>
                  <a:pt x="357780" y="42710"/>
                </a:moveTo>
                <a:lnTo>
                  <a:pt x="430179" y="42710"/>
                </a:lnTo>
                <a:cubicBezTo>
                  <a:pt x="434179" y="42710"/>
                  <a:pt x="437379" y="45874"/>
                  <a:pt x="437379" y="49828"/>
                </a:cubicBezTo>
                <a:cubicBezTo>
                  <a:pt x="437379" y="53783"/>
                  <a:pt x="434179" y="56552"/>
                  <a:pt x="430179" y="56552"/>
                </a:cubicBezTo>
                <a:lnTo>
                  <a:pt x="357780" y="56552"/>
                </a:lnTo>
                <a:cubicBezTo>
                  <a:pt x="353780" y="56552"/>
                  <a:pt x="350580" y="53783"/>
                  <a:pt x="350580" y="49828"/>
                </a:cubicBezTo>
                <a:cubicBezTo>
                  <a:pt x="350580" y="45874"/>
                  <a:pt x="353780" y="42710"/>
                  <a:pt x="357780" y="42710"/>
                </a:cubicBezTo>
                <a:close/>
                <a:moveTo>
                  <a:pt x="69486" y="42710"/>
                </a:moveTo>
                <a:lnTo>
                  <a:pt x="141885" y="42710"/>
                </a:lnTo>
                <a:cubicBezTo>
                  <a:pt x="145885" y="42710"/>
                  <a:pt x="149085" y="45874"/>
                  <a:pt x="149085" y="49828"/>
                </a:cubicBezTo>
                <a:cubicBezTo>
                  <a:pt x="149085" y="53783"/>
                  <a:pt x="145885" y="56552"/>
                  <a:pt x="141885" y="56552"/>
                </a:cubicBezTo>
                <a:lnTo>
                  <a:pt x="69486" y="56552"/>
                </a:lnTo>
                <a:cubicBezTo>
                  <a:pt x="65486" y="56552"/>
                  <a:pt x="62286" y="53783"/>
                  <a:pt x="62286" y="49828"/>
                </a:cubicBezTo>
                <a:cubicBezTo>
                  <a:pt x="62286" y="45874"/>
                  <a:pt x="65486" y="42710"/>
                  <a:pt x="69486" y="42710"/>
                </a:cubicBezTo>
                <a:close/>
                <a:moveTo>
                  <a:pt x="254462" y="34485"/>
                </a:moveTo>
                <a:cubicBezTo>
                  <a:pt x="257719" y="32034"/>
                  <a:pt x="261789" y="32034"/>
                  <a:pt x="264638" y="35301"/>
                </a:cubicBezTo>
                <a:lnTo>
                  <a:pt x="280106" y="52455"/>
                </a:lnTo>
                <a:cubicBezTo>
                  <a:pt x="282548" y="54906"/>
                  <a:pt x="282548" y="59399"/>
                  <a:pt x="280106" y="62258"/>
                </a:cubicBezTo>
                <a:lnTo>
                  <a:pt x="264638" y="79003"/>
                </a:lnTo>
                <a:cubicBezTo>
                  <a:pt x="263417" y="81045"/>
                  <a:pt x="261382" y="81454"/>
                  <a:pt x="259347" y="81454"/>
                </a:cubicBezTo>
                <a:cubicBezTo>
                  <a:pt x="257719" y="81454"/>
                  <a:pt x="255684" y="81045"/>
                  <a:pt x="254462" y="79411"/>
                </a:cubicBezTo>
                <a:cubicBezTo>
                  <a:pt x="251613" y="76961"/>
                  <a:pt x="251206" y="72468"/>
                  <a:pt x="254055" y="69609"/>
                </a:cubicBezTo>
                <a:lnTo>
                  <a:pt x="258533" y="64300"/>
                </a:lnTo>
                <a:lnTo>
                  <a:pt x="213352" y="64300"/>
                </a:lnTo>
                <a:cubicBezTo>
                  <a:pt x="209281" y="64300"/>
                  <a:pt x="206432" y="61032"/>
                  <a:pt x="206432" y="57356"/>
                </a:cubicBezTo>
                <a:cubicBezTo>
                  <a:pt x="206432" y="53272"/>
                  <a:pt x="209281" y="50005"/>
                  <a:pt x="213352" y="50005"/>
                </a:cubicBezTo>
                <a:lnTo>
                  <a:pt x="258533" y="50005"/>
                </a:lnTo>
                <a:lnTo>
                  <a:pt x="254055" y="45104"/>
                </a:lnTo>
                <a:cubicBezTo>
                  <a:pt x="251206" y="41836"/>
                  <a:pt x="251613" y="37344"/>
                  <a:pt x="254462" y="34485"/>
                </a:cubicBezTo>
                <a:close/>
                <a:moveTo>
                  <a:pt x="45078" y="14545"/>
                </a:moveTo>
                <a:lnTo>
                  <a:pt x="45078" y="37169"/>
                </a:lnTo>
                <a:cubicBezTo>
                  <a:pt x="45078" y="37573"/>
                  <a:pt x="45078" y="37978"/>
                  <a:pt x="45078" y="38786"/>
                </a:cubicBezTo>
                <a:cubicBezTo>
                  <a:pt x="45078" y="39190"/>
                  <a:pt x="45078" y="39998"/>
                  <a:pt x="45078" y="40402"/>
                </a:cubicBezTo>
                <a:lnTo>
                  <a:pt x="45078" y="164435"/>
                </a:lnTo>
                <a:lnTo>
                  <a:pt x="45078" y="201200"/>
                </a:lnTo>
                <a:cubicBezTo>
                  <a:pt x="45078" y="204028"/>
                  <a:pt x="44675" y="207260"/>
                  <a:pt x="43468" y="209684"/>
                </a:cubicBezTo>
                <a:lnTo>
                  <a:pt x="142478" y="209684"/>
                </a:lnTo>
                <a:cubicBezTo>
                  <a:pt x="155760" y="209684"/>
                  <a:pt x="167030" y="198776"/>
                  <a:pt x="167030" y="185443"/>
                </a:cubicBezTo>
                <a:lnTo>
                  <a:pt x="167030" y="164435"/>
                </a:lnTo>
                <a:lnTo>
                  <a:pt x="167030" y="145850"/>
                </a:lnTo>
                <a:lnTo>
                  <a:pt x="167030" y="14545"/>
                </a:lnTo>
                <a:close/>
                <a:moveTo>
                  <a:pt x="334009" y="14545"/>
                </a:moveTo>
                <a:lnTo>
                  <a:pt x="334412" y="145446"/>
                </a:lnTo>
                <a:cubicBezTo>
                  <a:pt x="334412" y="145446"/>
                  <a:pt x="334412" y="145446"/>
                  <a:pt x="334412" y="145850"/>
                </a:cubicBezTo>
                <a:lnTo>
                  <a:pt x="334412" y="185443"/>
                </a:lnTo>
                <a:cubicBezTo>
                  <a:pt x="334412" y="198776"/>
                  <a:pt x="345279" y="209684"/>
                  <a:pt x="358561" y="209684"/>
                </a:cubicBezTo>
                <a:lnTo>
                  <a:pt x="457571" y="209684"/>
                </a:lnTo>
                <a:cubicBezTo>
                  <a:pt x="456364" y="207260"/>
                  <a:pt x="455559" y="204028"/>
                  <a:pt x="455559" y="201200"/>
                </a:cubicBezTo>
                <a:lnTo>
                  <a:pt x="455559" y="164435"/>
                </a:lnTo>
                <a:lnTo>
                  <a:pt x="455559" y="14545"/>
                </a:lnTo>
                <a:close/>
                <a:moveTo>
                  <a:pt x="334009" y="0"/>
                </a:moveTo>
                <a:lnTo>
                  <a:pt x="455961" y="0"/>
                </a:lnTo>
                <a:cubicBezTo>
                  <a:pt x="464011" y="0"/>
                  <a:pt x="470048" y="6464"/>
                  <a:pt x="470048" y="14545"/>
                </a:cubicBezTo>
                <a:lnTo>
                  <a:pt x="470048" y="31917"/>
                </a:lnTo>
                <a:lnTo>
                  <a:pt x="486147" y="31917"/>
                </a:lnTo>
                <a:cubicBezTo>
                  <a:pt x="494599" y="31917"/>
                  <a:pt x="501442" y="38382"/>
                  <a:pt x="501442" y="46866"/>
                </a:cubicBezTo>
                <a:lnTo>
                  <a:pt x="501442" y="164435"/>
                </a:lnTo>
                <a:lnTo>
                  <a:pt x="501442" y="195948"/>
                </a:lnTo>
                <a:lnTo>
                  <a:pt x="501442" y="201200"/>
                </a:lnTo>
                <a:cubicBezTo>
                  <a:pt x="501442" y="213321"/>
                  <a:pt x="492185" y="223017"/>
                  <a:pt x="480110" y="223825"/>
                </a:cubicBezTo>
                <a:cubicBezTo>
                  <a:pt x="479708" y="223825"/>
                  <a:pt x="478903" y="223825"/>
                  <a:pt x="478500" y="223825"/>
                </a:cubicBezTo>
                <a:lnTo>
                  <a:pt x="358561" y="223825"/>
                </a:lnTo>
                <a:cubicBezTo>
                  <a:pt x="337632" y="223825"/>
                  <a:pt x="320325" y="206452"/>
                  <a:pt x="320325" y="185443"/>
                </a:cubicBezTo>
                <a:lnTo>
                  <a:pt x="320325" y="164435"/>
                </a:lnTo>
                <a:lnTo>
                  <a:pt x="320325" y="145850"/>
                </a:lnTo>
                <a:lnTo>
                  <a:pt x="320325" y="14545"/>
                </a:lnTo>
                <a:cubicBezTo>
                  <a:pt x="320325" y="6464"/>
                  <a:pt x="326362" y="0"/>
                  <a:pt x="334009" y="0"/>
                </a:cubicBezTo>
                <a:close/>
                <a:moveTo>
                  <a:pt x="45078" y="0"/>
                </a:moveTo>
                <a:lnTo>
                  <a:pt x="167030" y="0"/>
                </a:lnTo>
                <a:cubicBezTo>
                  <a:pt x="174677" y="0"/>
                  <a:pt x="181116" y="6464"/>
                  <a:pt x="181116" y="14545"/>
                </a:cubicBezTo>
                <a:lnTo>
                  <a:pt x="181116" y="145850"/>
                </a:lnTo>
                <a:lnTo>
                  <a:pt x="181116" y="164435"/>
                </a:lnTo>
                <a:lnTo>
                  <a:pt x="181116" y="185443"/>
                </a:lnTo>
                <a:cubicBezTo>
                  <a:pt x="181116" y="206452"/>
                  <a:pt x="163810" y="223825"/>
                  <a:pt x="142478" y="223825"/>
                </a:cubicBezTo>
                <a:lnTo>
                  <a:pt x="22539" y="223825"/>
                </a:lnTo>
                <a:cubicBezTo>
                  <a:pt x="22136" y="223825"/>
                  <a:pt x="21734" y="223825"/>
                  <a:pt x="20929" y="223825"/>
                </a:cubicBezTo>
                <a:cubicBezTo>
                  <a:pt x="9257" y="223017"/>
                  <a:pt x="0" y="213321"/>
                  <a:pt x="0" y="201200"/>
                </a:cubicBezTo>
                <a:lnTo>
                  <a:pt x="0" y="195948"/>
                </a:lnTo>
                <a:lnTo>
                  <a:pt x="0" y="164435"/>
                </a:lnTo>
                <a:lnTo>
                  <a:pt x="0" y="46866"/>
                </a:lnTo>
                <a:cubicBezTo>
                  <a:pt x="0" y="38382"/>
                  <a:pt x="6842" y="31917"/>
                  <a:pt x="15294" y="31917"/>
                </a:cubicBezTo>
                <a:lnTo>
                  <a:pt x="30991" y="31917"/>
                </a:lnTo>
                <a:lnTo>
                  <a:pt x="30991" y="14545"/>
                </a:lnTo>
                <a:cubicBezTo>
                  <a:pt x="30991" y="6464"/>
                  <a:pt x="37431" y="0"/>
                  <a:pt x="45078" y="0"/>
                </a:cubicBezTo>
                <a:close/>
              </a:path>
            </a:pathLst>
          </a:custGeom>
          <a:solidFill>
            <a:schemeClr val="accent1"/>
          </a:solidFill>
          <a:ln>
            <a:noFill/>
          </a:ln>
          <a:effectLst/>
        </p:spPr>
        <p:txBody>
          <a:bodyPr wrap="square" anchor="ctr">
            <a:noAutofit/>
          </a:bodyPr>
          <a:lstStyle/>
          <a:p>
            <a:endParaRPr lang="en-US" sz="363" dirty="0">
              <a:latin typeface="Poppins" pitchFamily="2" charset="77"/>
            </a:endParaRPr>
          </a:p>
        </p:txBody>
      </p:sp>
      <p:sp>
        <p:nvSpPr>
          <p:cNvPr id="10" name="Freeform 7">
            <a:extLst>
              <a:ext uri="{FF2B5EF4-FFF2-40B4-BE49-F238E27FC236}">
                <a16:creationId xmlns:a16="http://schemas.microsoft.com/office/drawing/2014/main" id="{EB815F31-2867-40DC-9C5B-98ABBB8768BC}"/>
              </a:ext>
            </a:extLst>
          </p:cNvPr>
          <p:cNvSpPr>
            <a:spLocks noChangeArrowheads="1"/>
          </p:cNvSpPr>
          <p:nvPr/>
        </p:nvSpPr>
        <p:spPr bwMode="auto">
          <a:xfrm>
            <a:off x="4054836" y="1044826"/>
            <a:ext cx="578277" cy="585747"/>
          </a:xfrm>
          <a:custGeom>
            <a:avLst/>
            <a:gdLst>
              <a:gd name="connsiteX0" fmla="*/ 266095 w 531752"/>
              <a:gd name="connsiteY0" fmla="*/ 410166 h 531354"/>
              <a:gd name="connsiteX1" fmla="*/ 272818 w 531752"/>
              <a:gd name="connsiteY1" fmla="*/ 417525 h 531354"/>
              <a:gd name="connsiteX2" fmla="*/ 272818 w 531752"/>
              <a:gd name="connsiteY2" fmla="*/ 432651 h 531354"/>
              <a:gd name="connsiteX3" fmla="*/ 266095 w 531752"/>
              <a:gd name="connsiteY3" fmla="*/ 440009 h 531354"/>
              <a:gd name="connsiteX4" fmla="*/ 258977 w 531752"/>
              <a:gd name="connsiteY4" fmla="*/ 432651 h 531354"/>
              <a:gd name="connsiteX5" fmla="*/ 258977 w 531752"/>
              <a:gd name="connsiteY5" fmla="*/ 417525 h 531354"/>
              <a:gd name="connsiteX6" fmla="*/ 266095 w 531752"/>
              <a:gd name="connsiteY6" fmla="*/ 410166 h 531354"/>
              <a:gd name="connsiteX7" fmla="*/ 417603 w 531752"/>
              <a:gd name="connsiteY7" fmla="*/ 258899 h 531354"/>
              <a:gd name="connsiteX8" fmla="*/ 433137 w 531752"/>
              <a:gd name="connsiteY8" fmla="*/ 258899 h 531354"/>
              <a:gd name="connsiteX9" fmla="*/ 440087 w 531752"/>
              <a:gd name="connsiteY9" fmla="*/ 265825 h 531354"/>
              <a:gd name="connsiteX10" fmla="*/ 433137 w 531752"/>
              <a:gd name="connsiteY10" fmla="*/ 272751 h 531354"/>
              <a:gd name="connsiteX11" fmla="*/ 417603 w 531752"/>
              <a:gd name="connsiteY11" fmla="*/ 272751 h 531354"/>
              <a:gd name="connsiteX12" fmla="*/ 410244 w 531752"/>
              <a:gd name="connsiteY12" fmla="*/ 265825 h 531354"/>
              <a:gd name="connsiteX13" fmla="*/ 417603 w 531752"/>
              <a:gd name="connsiteY13" fmla="*/ 258899 h 531354"/>
              <a:gd name="connsiteX14" fmla="*/ 98957 w 531752"/>
              <a:gd name="connsiteY14" fmla="*/ 258899 h 531354"/>
              <a:gd name="connsiteX15" fmla="*/ 114285 w 531752"/>
              <a:gd name="connsiteY15" fmla="*/ 258899 h 531354"/>
              <a:gd name="connsiteX16" fmla="*/ 121546 w 531752"/>
              <a:gd name="connsiteY16" fmla="*/ 265825 h 531354"/>
              <a:gd name="connsiteX17" fmla="*/ 114285 w 531752"/>
              <a:gd name="connsiteY17" fmla="*/ 272751 h 531354"/>
              <a:gd name="connsiteX18" fmla="*/ 98957 w 531752"/>
              <a:gd name="connsiteY18" fmla="*/ 272751 h 531354"/>
              <a:gd name="connsiteX19" fmla="*/ 91697 w 531752"/>
              <a:gd name="connsiteY19" fmla="*/ 265825 h 531354"/>
              <a:gd name="connsiteX20" fmla="*/ 98957 w 531752"/>
              <a:gd name="connsiteY20" fmla="*/ 258899 h 531354"/>
              <a:gd name="connsiteX21" fmla="*/ 266287 w 531752"/>
              <a:gd name="connsiteY21" fmla="*/ 173479 h 531354"/>
              <a:gd name="connsiteX22" fmla="*/ 273189 w 531752"/>
              <a:gd name="connsiteY22" fmla="*/ 180683 h 531354"/>
              <a:gd name="connsiteX23" fmla="*/ 273189 w 531752"/>
              <a:gd name="connsiteY23" fmla="*/ 258328 h 531354"/>
              <a:gd name="connsiteX24" fmla="*/ 381176 w 531752"/>
              <a:gd name="connsiteY24" fmla="*/ 258328 h 531354"/>
              <a:gd name="connsiteX25" fmla="*/ 388483 w 531752"/>
              <a:gd name="connsiteY25" fmla="*/ 265532 h 531354"/>
              <a:gd name="connsiteX26" fmla="*/ 381176 w 531752"/>
              <a:gd name="connsiteY26" fmla="*/ 272736 h 531354"/>
              <a:gd name="connsiteX27" fmla="*/ 269941 w 531752"/>
              <a:gd name="connsiteY27" fmla="*/ 272736 h 531354"/>
              <a:gd name="connsiteX28" fmla="*/ 258980 w 531752"/>
              <a:gd name="connsiteY28" fmla="*/ 261930 h 531354"/>
              <a:gd name="connsiteX29" fmla="*/ 258980 w 531752"/>
              <a:gd name="connsiteY29" fmla="*/ 180683 h 531354"/>
              <a:gd name="connsiteX30" fmla="*/ 266287 w 531752"/>
              <a:gd name="connsiteY30" fmla="*/ 173479 h 531354"/>
              <a:gd name="connsiteX31" fmla="*/ 266095 w 531752"/>
              <a:gd name="connsiteY31" fmla="*/ 91619 h 531354"/>
              <a:gd name="connsiteX32" fmla="*/ 272818 w 531752"/>
              <a:gd name="connsiteY32" fmla="*/ 99078 h 531354"/>
              <a:gd name="connsiteX33" fmla="*/ 272818 w 531752"/>
              <a:gd name="connsiteY33" fmla="*/ 114412 h 531354"/>
              <a:gd name="connsiteX34" fmla="*/ 266095 w 531752"/>
              <a:gd name="connsiteY34" fmla="*/ 121457 h 531354"/>
              <a:gd name="connsiteX35" fmla="*/ 258977 w 531752"/>
              <a:gd name="connsiteY35" fmla="*/ 114412 h 531354"/>
              <a:gd name="connsiteX36" fmla="*/ 258977 w 531752"/>
              <a:gd name="connsiteY36" fmla="*/ 99078 h 531354"/>
              <a:gd name="connsiteX37" fmla="*/ 266095 w 531752"/>
              <a:gd name="connsiteY37" fmla="*/ 91619 h 531354"/>
              <a:gd name="connsiteX38" fmla="*/ 266786 w 531752"/>
              <a:gd name="connsiteY38" fmla="*/ 81238 h 531354"/>
              <a:gd name="connsiteX39" fmla="*/ 83097 w 531752"/>
              <a:gd name="connsiteY39" fmla="*/ 264926 h 531354"/>
              <a:gd name="connsiteX40" fmla="*/ 266786 w 531752"/>
              <a:gd name="connsiteY40" fmla="*/ 449018 h 531354"/>
              <a:gd name="connsiteX41" fmla="*/ 450475 w 531752"/>
              <a:gd name="connsiteY41" fmla="*/ 264926 h 531354"/>
              <a:gd name="connsiteX42" fmla="*/ 266786 w 531752"/>
              <a:gd name="connsiteY42" fmla="*/ 81238 h 531354"/>
              <a:gd name="connsiteX43" fmla="*/ 266786 w 531752"/>
              <a:gd name="connsiteY43" fmla="*/ 66704 h 531354"/>
              <a:gd name="connsiteX44" fmla="*/ 465008 w 531752"/>
              <a:gd name="connsiteY44" fmla="*/ 264926 h 531354"/>
              <a:gd name="connsiteX45" fmla="*/ 266786 w 531752"/>
              <a:gd name="connsiteY45" fmla="*/ 463148 h 531354"/>
              <a:gd name="connsiteX46" fmla="*/ 68563 w 531752"/>
              <a:gd name="connsiteY46" fmla="*/ 264926 h 531354"/>
              <a:gd name="connsiteX47" fmla="*/ 266786 w 531752"/>
              <a:gd name="connsiteY47" fmla="*/ 66704 h 531354"/>
              <a:gd name="connsiteX48" fmla="*/ 57489 w 531752"/>
              <a:gd name="connsiteY48" fmla="*/ 65329 h 531354"/>
              <a:gd name="connsiteX49" fmla="*/ 91028 w 531752"/>
              <a:gd name="connsiteY49" fmla="*/ 67348 h 531354"/>
              <a:gd name="connsiteX50" fmla="*/ 97898 w 531752"/>
              <a:gd name="connsiteY50" fmla="*/ 73809 h 531354"/>
              <a:gd name="connsiteX51" fmla="*/ 99514 w 531752"/>
              <a:gd name="connsiteY51" fmla="*/ 107731 h 531354"/>
              <a:gd name="connsiteX52" fmla="*/ 93049 w 531752"/>
              <a:gd name="connsiteY52" fmla="*/ 115001 h 531354"/>
              <a:gd name="connsiteX53" fmla="*/ 92645 w 531752"/>
              <a:gd name="connsiteY53" fmla="*/ 115001 h 531354"/>
              <a:gd name="connsiteX54" fmla="*/ 85775 w 531752"/>
              <a:gd name="connsiteY54" fmla="*/ 108135 h 531354"/>
              <a:gd name="connsiteX55" fmla="*/ 84563 w 531752"/>
              <a:gd name="connsiteY55" fmla="*/ 90770 h 531354"/>
              <a:gd name="connsiteX56" fmla="*/ 13847 w 531752"/>
              <a:gd name="connsiteY56" fmla="*/ 265227 h 531354"/>
              <a:gd name="connsiteX57" fmla="*/ 87796 w 531752"/>
              <a:gd name="connsiteY57" fmla="*/ 443318 h 531354"/>
              <a:gd name="connsiteX58" fmla="*/ 415110 w 531752"/>
              <a:gd name="connsiteY58" fmla="*/ 468356 h 531354"/>
              <a:gd name="connsiteX59" fmla="*/ 425212 w 531752"/>
              <a:gd name="connsiteY59" fmla="*/ 469971 h 531354"/>
              <a:gd name="connsiteX60" fmla="*/ 423596 w 531752"/>
              <a:gd name="connsiteY60" fmla="*/ 479663 h 531354"/>
              <a:gd name="connsiteX61" fmla="*/ 266000 w 531752"/>
              <a:gd name="connsiteY61" fmla="*/ 531354 h 531354"/>
              <a:gd name="connsiteX62" fmla="*/ 247008 w 531752"/>
              <a:gd name="connsiteY62" fmla="*/ 530547 h 531354"/>
              <a:gd name="connsiteX63" fmla="*/ 77693 w 531752"/>
              <a:gd name="connsiteY63" fmla="*/ 453414 h 531354"/>
              <a:gd name="connsiteX64" fmla="*/ 74461 w 531752"/>
              <a:gd name="connsiteY64" fmla="*/ 80675 h 531354"/>
              <a:gd name="connsiteX65" fmla="*/ 56681 w 531752"/>
              <a:gd name="connsiteY65" fmla="*/ 79463 h 531354"/>
              <a:gd name="connsiteX66" fmla="*/ 50215 w 531752"/>
              <a:gd name="connsiteY66" fmla="*/ 72194 h 531354"/>
              <a:gd name="connsiteX67" fmla="*/ 57489 w 531752"/>
              <a:gd name="connsiteY67" fmla="*/ 65329 h 531354"/>
              <a:gd name="connsiteX68" fmla="*/ 285773 w 531752"/>
              <a:gd name="connsiteY68" fmla="*/ 668 h 531354"/>
              <a:gd name="connsiteX69" fmla="*/ 454322 w 531752"/>
              <a:gd name="connsiteY69" fmla="*/ 78112 h 531354"/>
              <a:gd name="connsiteX70" fmla="*/ 457951 w 531752"/>
              <a:gd name="connsiteY70" fmla="*/ 450004 h 531354"/>
              <a:gd name="connsiteX71" fmla="*/ 474483 w 531752"/>
              <a:gd name="connsiteY71" fmla="*/ 450810 h 531354"/>
              <a:gd name="connsiteX72" fmla="*/ 481741 w 531752"/>
              <a:gd name="connsiteY72" fmla="*/ 458474 h 531354"/>
              <a:gd name="connsiteX73" fmla="*/ 474483 w 531752"/>
              <a:gd name="connsiteY73" fmla="*/ 464928 h 531354"/>
              <a:gd name="connsiteX74" fmla="*/ 473677 w 531752"/>
              <a:gd name="connsiteY74" fmla="*/ 464928 h 531354"/>
              <a:gd name="connsiteX75" fmla="*/ 440209 w 531752"/>
              <a:gd name="connsiteY75" fmla="*/ 463314 h 531354"/>
              <a:gd name="connsiteX76" fmla="*/ 433354 w 531752"/>
              <a:gd name="connsiteY76" fmla="*/ 456457 h 531354"/>
              <a:gd name="connsiteX77" fmla="*/ 431741 w 531752"/>
              <a:gd name="connsiteY77" fmla="*/ 422979 h 531354"/>
              <a:gd name="connsiteX78" fmla="*/ 438596 w 531752"/>
              <a:gd name="connsiteY78" fmla="*/ 415315 h 531354"/>
              <a:gd name="connsiteX79" fmla="*/ 445854 w 531752"/>
              <a:gd name="connsiteY79" fmla="*/ 421769 h 531354"/>
              <a:gd name="connsiteX80" fmla="*/ 447064 w 531752"/>
              <a:gd name="connsiteY80" fmla="*/ 440727 h 531354"/>
              <a:gd name="connsiteX81" fmla="*/ 517628 w 531752"/>
              <a:gd name="connsiteY81" fmla="*/ 265671 h 531354"/>
              <a:gd name="connsiteX82" fmla="*/ 444241 w 531752"/>
              <a:gd name="connsiteY82" fmla="*/ 87792 h 531354"/>
              <a:gd name="connsiteX83" fmla="*/ 118434 w 531752"/>
              <a:gd name="connsiteY83" fmla="*/ 62785 h 531354"/>
              <a:gd name="connsiteX84" fmla="*/ 108353 w 531752"/>
              <a:gd name="connsiteY84" fmla="*/ 60768 h 531354"/>
              <a:gd name="connsiteX85" fmla="*/ 109966 w 531752"/>
              <a:gd name="connsiteY85" fmla="*/ 51087 h 531354"/>
              <a:gd name="connsiteX86" fmla="*/ 285773 w 531752"/>
              <a:gd name="connsiteY86" fmla="*/ 668 h 53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31752" h="531354">
                <a:moveTo>
                  <a:pt x="266095" y="410166"/>
                </a:moveTo>
                <a:cubicBezTo>
                  <a:pt x="270050" y="410166"/>
                  <a:pt x="272818" y="413437"/>
                  <a:pt x="272818" y="417525"/>
                </a:cubicBezTo>
                <a:lnTo>
                  <a:pt x="272818" y="432651"/>
                </a:lnTo>
                <a:cubicBezTo>
                  <a:pt x="272818" y="436739"/>
                  <a:pt x="270050" y="440009"/>
                  <a:pt x="266095" y="440009"/>
                </a:cubicBezTo>
                <a:cubicBezTo>
                  <a:pt x="262141" y="440009"/>
                  <a:pt x="258977" y="436739"/>
                  <a:pt x="258977" y="432651"/>
                </a:cubicBezTo>
                <a:lnTo>
                  <a:pt x="258977" y="417525"/>
                </a:lnTo>
                <a:cubicBezTo>
                  <a:pt x="258977" y="413437"/>
                  <a:pt x="262141" y="410166"/>
                  <a:pt x="266095" y="410166"/>
                </a:cubicBezTo>
                <a:close/>
                <a:moveTo>
                  <a:pt x="417603" y="258899"/>
                </a:moveTo>
                <a:lnTo>
                  <a:pt x="433137" y="258899"/>
                </a:lnTo>
                <a:cubicBezTo>
                  <a:pt x="437226" y="258899"/>
                  <a:pt x="440087" y="262362"/>
                  <a:pt x="440087" y="265825"/>
                </a:cubicBezTo>
                <a:cubicBezTo>
                  <a:pt x="440087" y="269673"/>
                  <a:pt x="437226" y="272751"/>
                  <a:pt x="433137" y="272751"/>
                </a:cubicBezTo>
                <a:lnTo>
                  <a:pt x="417603" y="272751"/>
                </a:lnTo>
                <a:cubicBezTo>
                  <a:pt x="413923" y="272751"/>
                  <a:pt x="410244" y="269673"/>
                  <a:pt x="410244" y="265825"/>
                </a:cubicBezTo>
                <a:cubicBezTo>
                  <a:pt x="410244" y="262362"/>
                  <a:pt x="413923" y="258899"/>
                  <a:pt x="417603" y="258899"/>
                </a:cubicBezTo>
                <a:close/>
                <a:moveTo>
                  <a:pt x="98957" y="258899"/>
                </a:moveTo>
                <a:lnTo>
                  <a:pt x="114285" y="258899"/>
                </a:lnTo>
                <a:cubicBezTo>
                  <a:pt x="118319" y="258899"/>
                  <a:pt x="121546" y="262362"/>
                  <a:pt x="121546" y="265825"/>
                </a:cubicBezTo>
                <a:cubicBezTo>
                  <a:pt x="121546" y="269673"/>
                  <a:pt x="118319" y="272751"/>
                  <a:pt x="114285" y="272751"/>
                </a:cubicBezTo>
                <a:lnTo>
                  <a:pt x="98957" y="272751"/>
                </a:lnTo>
                <a:cubicBezTo>
                  <a:pt x="95327" y="272751"/>
                  <a:pt x="91697" y="269673"/>
                  <a:pt x="91697" y="265825"/>
                </a:cubicBezTo>
                <a:cubicBezTo>
                  <a:pt x="91697" y="262362"/>
                  <a:pt x="95327" y="258899"/>
                  <a:pt x="98957" y="258899"/>
                </a:cubicBezTo>
                <a:close/>
                <a:moveTo>
                  <a:pt x="266287" y="173479"/>
                </a:moveTo>
                <a:cubicBezTo>
                  <a:pt x="270347" y="173479"/>
                  <a:pt x="273189" y="176681"/>
                  <a:pt x="273189" y="180683"/>
                </a:cubicBezTo>
                <a:lnTo>
                  <a:pt x="273189" y="258328"/>
                </a:lnTo>
                <a:lnTo>
                  <a:pt x="381176" y="258328"/>
                </a:lnTo>
                <a:cubicBezTo>
                  <a:pt x="384829" y="258328"/>
                  <a:pt x="388483" y="261930"/>
                  <a:pt x="388483" y="265532"/>
                </a:cubicBezTo>
                <a:cubicBezTo>
                  <a:pt x="388483" y="269534"/>
                  <a:pt x="384829" y="272736"/>
                  <a:pt x="381176" y="272736"/>
                </a:cubicBezTo>
                <a:lnTo>
                  <a:pt x="269941" y="272736"/>
                </a:lnTo>
                <a:cubicBezTo>
                  <a:pt x="264257" y="272736"/>
                  <a:pt x="258980" y="267933"/>
                  <a:pt x="258980" y="261930"/>
                </a:cubicBezTo>
                <a:lnTo>
                  <a:pt x="258980" y="180683"/>
                </a:lnTo>
                <a:cubicBezTo>
                  <a:pt x="258980" y="176681"/>
                  <a:pt x="262228" y="173479"/>
                  <a:pt x="266287" y="173479"/>
                </a:cubicBezTo>
                <a:close/>
                <a:moveTo>
                  <a:pt x="266095" y="91619"/>
                </a:moveTo>
                <a:cubicBezTo>
                  <a:pt x="270050" y="91619"/>
                  <a:pt x="272818" y="94934"/>
                  <a:pt x="272818" y="99078"/>
                </a:cubicBezTo>
                <a:lnTo>
                  <a:pt x="272818" y="114412"/>
                </a:lnTo>
                <a:cubicBezTo>
                  <a:pt x="272818" y="118556"/>
                  <a:pt x="270050" y="121457"/>
                  <a:pt x="266095" y="121457"/>
                </a:cubicBezTo>
                <a:cubicBezTo>
                  <a:pt x="262141" y="121457"/>
                  <a:pt x="258977" y="118556"/>
                  <a:pt x="258977" y="114412"/>
                </a:cubicBezTo>
                <a:lnTo>
                  <a:pt x="258977" y="99078"/>
                </a:lnTo>
                <a:cubicBezTo>
                  <a:pt x="258977" y="94934"/>
                  <a:pt x="262141" y="91619"/>
                  <a:pt x="266095" y="91619"/>
                </a:cubicBezTo>
                <a:close/>
                <a:moveTo>
                  <a:pt x="266786" y="81238"/>
                </a:moveTo>
                <a:cubicBezTo>
                  <a:pt x="165454" y="81238"/>
                  <a:pt x="83097" y="163595"/>
                  <a:pt x="83097" y="264926"/>
                </a:cubicBezTo>
                <a:cubicBezTo>
                  <a:pt x="83097" y="366258"/>
                  <a:pt x="165454" y="449018"/>
                  <a:pt x="266786" y="449018"/>
                </a:cubicBezTo>
                <a:cubicBezTo>
                  <a:pt x="368117" y="449018"/>
                  <a:pt x="450475" y="366258"/>
                  <a:pt x="450475" y="264926"/>
                </a:cubicBezTo>
                <a:cubicBezTo>
                  <a:pt x="450475" y="163595"/>
                  <a:pt x="368117" y="81238"/>
                  <a:pt x="266786" y="81238"/>
                </a:cubicBezTo>
                <a:close/>
                <a:moveTo>
                  <a:pt x="266786" y="66704"/>
                </a:moveTo>
                <a:cubicBezTo>
                  <a:pt x="376192" y="66704"/>
                  <a:pt x="465008" y="155520"/>
                  <a:pt x="465008" y="264926"/>
                </a:cubicBezTo>
                <a:cubicBezTo>
                  <a:pt x="465008" y="374332"/>
                  <a:pt x="376192" y="463148"/>
                  <a:pt x="266786" y="463148"/>
                </a:cubicBezTo>
                <a:cubicBezTo>
                  <a:pt x="157783" y="463148"/>
                  <a:pt x="68563" y="374332"/>
                  <a:pt x="68563" y="264926"/>
                </a:cubicBezTo>
                <a:cubicBezTo>
                  <a:pt x="68563" y="155520"/>
                  <a:pt x="157783" y="66704"/>
                  <a:pt x="266786" y="66704"/>
                </a:cubicBezTo>
                <a:close/>
                <a:moveTo>
                  <a:pt x="57489" y="65329"/>
                </a:moveTo>
                <a:lnTo>
                  <a:pt x="91028" y="67348"/>
                </a:lnTo>
                <a:cubicBezTo>
                  <a:pt x="94665" y="67348"/>
                  <a:pt x="97898" y="70175"/>
                  <a:pt x="97898" y="73809"/>
                </a:cubicBezTo>
                <a:lnTo>
                  <a:pt x="99514" y="107731"/>
                </a:lnTo>
                <a:cubicBezTo>
                  <a:pt x="99918" y="111366"/>
                  <a:pt x="97090" y="115001"/>
                  <a:pt x="93049" y="115001"/>
                </a:cubicBezTo>
                <a:lnTo>
                  <a:pt x="92645" y="115001"/>
                </a:lnTo>
                <a:cubicBezTo>
                  <a:pt x="89008" y="115001"/>
                  <a:pt x="85775" y="112174"/>
                  <a:pt x="85775" y="108135"/>
                </a:cubicBezTo>
                <a:lnTo>
                  <a:pt x="84563" y="90770"/>
                </a:lnTo>
                <a:cubicBezTo>
                  <a:pt x="39305" y="138019"/>
                  <a:pt x="13847" y="199402"/>
                  <a:pt x="13847" y="265227"/>
                </a:cubicBezTo>
                <a:cubicBezTo>
                  <a:pt x="13847" y="332668"/>
                  <a:pt x="40517" y="396070"/>
                  <a:pt x="87796" y="443318"/>
                </a:cubicBezTo>
                <a:cubicBezTo>
                  <a:pt x="175080" y="530547"/>
                  <a:pt x="315703" y="541450"/>
                  <a:pt x="415110" y="468356"/>
                </a:cubicBezTo>
                <a:cubicBezTo>
                  <a:pt x="418343" y="465933"/>
                  <a:pt x="422788" y="466741"/>
                  <a:pt x="425212" y="469971"/>
                </a:cubicBezTo>
                <a:cubicBezTo>
                  <a:pt x="427637" y="472798"/>
                  <a:pt x="426829" y="477644"/>
                  <a:pt x="423596" y="479663"/>
                </a:cubicBezTo>
                <a:cubicBezTo>
                  <a:pt x="377934" y="513182"/>
                  <a:pt x="322977" y="531354"/>
                  <a:pt x="266000" y="531354"/>
                </a:cubicBezTo>
                <a:cubicBezTo>
                  <a:pt x="259535" y="531354"/>
                  <a:pt x="253473" y="531354"/>
                  <a:pt x="247008" y="530547"/>
                </a:cubicBezTo>
                <a:cubicBezTo>
                  <a:pt x="183161" y="526508"/>
                  <a:pt x="122952" y="498644"/>
                  <a:pt x="77693" y="453414"/>
                </a:cubicBezTo>
                <a:cubicBezTo>
                  <a:pt x="-24946" y="350840"/>
                  <a:pt x="-25754" y="184864"/>
                  <a:pt x="74461" y="80675"/>
                </a:cubicBezTo>
                <a:lnTo>
                  <a:pt x="56681" y="79463"/>
                </a:lnTo>
                <a:cubicBezTo>
                  <a:pt x="53044" y="79463"/>
                  <a:pt x="49811" y="76232"/>
                  <a:pt x="50215" y="72194"/>
                </a:cubicBezTo>
                <a:cubicBezTo>
                  <a:pt x="50215" y="68156"/>
                  <a:pt x="53852" y="64925"/>
                  <a:pt x="57489" y="65329"/>
                </a:cubicBezTo>
                <a:close/>
                <a:moveTo>
                  <a:pt x="285773" y="668"/>
                </a:moveTo>
                <a:cubicBezTo>
                  <a:pt x="349080" y="5508"/>
                  <a:pt x="409160" y="32936"/>
                  <a:pt x="454322" y="78112"/>
                </a:cubicBezTo>
                <a:cubicBezTo>
                  <a:pt x="556338" y="180160"/>
                  <a:pt x="557548" y="345939"/>
                  <a:pt x="457951" y="450004"/>
                </a:cubicBezTo>
                <a:lnTo>
                  <a:pt x="474483" y="450810"/>
                </a:lnTo>
                <a:cubicBezTo>
                  <a:pt x="478515" y="451214"/>
                  <a:pt x="481741" y="454441"/>
                  <a:pt x="481741" y="458474"/>
                </a:cubicBezTo>
                <a:cubicBezTo>
                  <a:pt x="481338" y="462104"/>
                  <a:pt x="478112" y="464928"/>
                  <a:pt x="474483" y="464928"/>
                </a:cubicBezTo>
                <a:cubicBezTo>
                  <a:pt x="474080" y="464928"/>
                  <a:pt x="474080" y="464928"/>
                  <a:pt x="473677" y="464928"/>
                </a:cubicBezTo>
                <a:lnTo>
                  <a:pt x="440209" y="463314"/>
                </a:lnTo>
                <a:cubicBezTo>
                  <a:pt x="436580" y="462911"/>
                  <a:pt x="433757" y="460087"/>
                  <a:pt x="433354" y="456457"/>
                </a:cubicBezTo>
                <a:lnTo>
                  <a:pt x="431741" y="422979"/>
                </a:lnTo>
                <a:cubicBezTo>
                  <a:pt x="431741" y="418945"/>
                  <a:pt x="434564" y="415719"/>
                  <a:pt x="438596" y="415315"/>
                </a:cubicBezTo>
                <a:cubicBezTo>
                  <a:pt x="442628" y="414912"/>
                  <a:pt x="445854" y="418139"/>
                  <a:pt x="445854" y="421769"/>
                </a:cubicBezTo>
                <a:lnTo>
                  <a:pt x="447064" y="440727"/>
                </a:lnTo>
                <a:cubicBezTo>
                  <a:pt x="492628" y="393534"/>
                  <a:pt x="517628" y="331418"/>
                  <a:pt x="517628" y="265671"/>
                </a:cubicBezTo>
                <a:cubicBezTo>
                  <a:pt x="517628" y="198715"/>
                  <a:pt x="491822" y="135388"/>
                  <a:pt x="444241" y="87792"/>
                </a:cubicBezTo>
                <a:cubicBezTo>
                  <a:pt x="357547" y="1072"/>
                  <a:pt x="217224" y="-9819"/>
                  <a:pt x="118434" y="62785"/>
                </a:cubicBezTo>
                <a:cubicBezTo>
                  <a:pt x="115208" y="64801"/>
                  <a:pt x="110369" y="64398"/>
                  <a:pt x="108353" y="60768"/>
                </a:cubicBezTo>
                <a:cubicBezTo>
                  <a:pt x="105934" y="57944"/>
                  <a:pt x="106337" y="53507"/>
                  <a:pt x="109966" y="51087"/>
                </a:cubicBezTo>
                <a:cubicBezTo>
                  <a:pt x="160370" y="13979"/>
                  <a:pt x="222870" y="-3769"/>
                  <a:pt x="285773" y="668"/>
                </a:cubicBezTo>
                <a:close/>
              </a:path>
            </a:pathLst>
          </a:custGeom>
          <a:solidFill>
            <a:schemeClr val="accent1"/>
          </a:solidFill>
          <a:ln>
            <a:noFill/>
          </a:ln>
          <a:effectLst/>
        </p:spPr>
        <p:txBody>
          <a:bodyPr wrap="square" anchor="ctr">
            <a:noAutofit/>
          </a:bodyPr>
          <a:lstStyle/>
          <a:p>
            <a:endParaRPr lang="en-US" sz="363" dirty="0">
              <a:latin typeface="Poppins" pitchFamily="2" charset="77"/>
            </a:endParaRPr>
          </a:p>
        </p:txBody>
      </p:sp>
      <p:sp>
        <p:nvSpPr>
          <p:cNvPr id="11" name="Freeform 8">
            <a:extLst>
              <a:ext uri="{FF2B5EF4-FFF2-40B4-BE49-F238E27FC236}">
                <a16:creationId xmlns:a16="http://schemas.microsoft.com/office/drawing/2014/main" id="{B37B2520-CB5C-432D-9F46-9FA86E2E90CA}"/>
              </a:ext>
            </a:extLst>
          </p:cNvPr>
          <p:cNvSpPr>
            <a:spLocks noChangeArrowheads="1"/>
          </p:cNvSpPr>
          <p:nvPr/>
        </p:nvSpPr>
        <p:spPr bwMode="auto">
          <a:xfrm>
            <a:off x="151685" y="1044826"/>
            <a:ext cx="562731" cy="444689"/>
          </a:xfrm>
          <a:custGeom>
            <a:avLst/>
            <a:gdLst>
              <a:gd name="connsiteX0" fmla="*/ 114051 w 517457"/>
              <a:gd name="connsiteY0" fmla="*/ 395070 h 408912"/>
              <a:gd name="connsiteX1" fmla="*/ 510584 w 517457"/>
              <a:gd name="connsiteY1" fmla="*/ 395070 h 408912"/>
              <a:gd name="connsiteX2" fmla="*/ 517456 w 517457"/>
              <a:gd name="connsiteY2" fmla="*/ 401793 h 408912"/>
              <a:gd name="connsiteX3" fmla="*/ 510584 w 517457"/>
              <a:gd name="connsiteY3" fmla="*/ 408912 h 408912"/>
              <a:gd name="connsiteX4" fmla="*/ 114051 w 517457"/>
              <a:gd name="connsiteY4" fmla="*/ 408912 h 408912"/>
              <a:gd name="connsiteX5" fmla="*/ 106775 w 517457"/>
              <a:gd name="connsiteY5" fmla="*/ 401793 h 408912"/>
              <a:gd name="connsiteX6" fmla="*/ 114051 w 517457"/>
              <a:gd name="connsiteY6" fmla="*/ 395070 h 408912"/>
              <a:gd name="connsiteX7" fmla="*/ 7310 w 517457"/>
              <a:gd name="connsiteY7" fmla="*/ 395070 h 408912"/>
              <a:gd name="connsiteX8" fmla="*/ 52791 w 517457"/>
              <a:gd name="connsiteY8" fmla="*/ 395070 h 408912"/>
              <a:gd name="connsiteX9" fmla="*/ 60101 w 517457"/>
              <a:gd name="connsiteY9" fmla="*/ 401793 h 408912"/>
              <a:gd name="connsiteX10" fmla="*/ 52791 w 517457"/>
              <a:gd name="connsiteY10" fmla="*/ 408912 h 408912"/>
              <a:gd name="connsiteX11" fmla="*/ 7310 w 517457"/>
              <a:gd name="connsiteY11" fmla="*/ 408912 h 408912"/>
              <a:gd name="connsiteX12" fmla="*/ 0 w 517457"/>
              <a:gd name="connsiteY12" fmla="*/ 401793 h 408912"/>
              <a:gd name="connsiteX13" fmla="*/ 7310 w 517457"/>
              <a:gd name="connsiteY13" fmla="*/ 395070 h 408912"/>
              <a:gd name="connsiteX14" fmla="*/ 373453 w 517457"/>
              <a:gd name="connsiteY14" fmla="*/ 334562 h 408912"/>
              <a:gd name="connsiteX15" fmla="*/ 510599 w 517457"/>
              <a:gd name="connsiteY15" fmla="*/ 334562 h 408912"/>
              <a:gd name="connsiteX16" fmla="*/ 517457 w 517457"/>
              <a:gd name="connsiteY16" fmla="*/ 341681 h 408912"/>
              <a:gd name="connsiteX17" fmla="*/ 510599 w 517457"/>
              <a:gd name="connsiteY17" fmla="*/ 348404 h 408912"/>
              <a:gd name="connsiteX18" fmla="*/ 373453 w 517457"/>
              <a:gd name="connsiteY18" fmla="*/ 348404 h 408912"/>
              <a:gd name="connsiteX19" fmla="*/ 366596 w 517457"/>
              <a:gd name="connsiteY19" fmla="*/ 341681 h 408912"/>
              <a:gd name="connsiteX20" fmla="*/ 373453 w 517457"/>
              <a:gd name="connsiteY20" fmla="*/ 334562 h 408912"/>
              <a:gd name="connsiteX21" fmla="*/ 281318 w 517457"/>
              <a:gd name="connsiteY21" fmla="*/ 334562 h 408912"/>
              <a:gd name="connsiteX22" fmla="*/ 326900 w 517457"/>
              <a:gd name="connsiteY22" fmla="*/ 334562 h 408912"/>
              <a:gd name="connsiteX23" fmla="*/ 334161 w 517457"/>
              <a:gd name="connsiteY23" fmla="*/ 341681 h 408912"/>
              <a:gd name="connsiteX24" fmla="*/ 326900 w 517457"/>
              <a:gd name="connsiteY24" fmla="*/ 348404 h 408912"/>
              <a:gd name="connsiteX25" fmla="*/ 281318 w 517457"/>
              <a:gd name="connsiteY25" fmla="*/ 348404 h 408912"/>
              <a:gd name="connsiteX26" fmla="*/ 274057 w 517457"/>
              <a:gd name="connsiteY26" fmla="*/ 341681 h 408912"/>
              <a:gd name="connsiteX27" fmla="*/ 281318 w 517457"/>
              <a:gd name="connsiteY27" fmla="*/ 334562 h 408912"/>
              <a:gd name="connsiteX28" fmla="*/ 464257 w 517457"/>
              <a:gd name="connsiteY28" fmla="*/ 274058 h 408912"/>
              <a:gd name="connsiteX29" fmla="*/ 510550 w 517457"/>
              <a:gd name="connsiteY29" fmla="*/ 274058 h 408912"/>
              <a:gd name="connsiteX30" fmla="*/ 517454 w 517457"/>
              <a:gd name="connsiteY30" fmla="*/ 281177 h 408912"/>
              <a:gd name="connsiteX31" fmla="*/ 510550 w 517457"/>
              <a:gd name="connsiteY31" fmla="*/ 287900 h 408912"/>
              <a:gd name="connsiteX32" fmla="*/ 464257 w 517457"/>
              <a:gd name="connsiteY32" fmla="*/ 287900 h 408912"/>
              <a:gd name="connsiteX33" fmla="*/ 457353 w 517457"/>
              <a:gd name="connsiteY33" fmla="*/ 281177 h 408912"/>
              <a:gd name="connsiteX34" fmla="*/ 464257 w 517457"/>
              <a:gd name="connsiteY34" fmla="*/ 274058 h 408912"/>
              <a:gd name="connsiteX35" fmla="*/ 403601 w 517457"/>
              <a:gd name="connsiteY35" fmla="*/ 274058 h 408912"/>
              <a:gd name="connsiteX36" fmla="*/ 433790 w 517457"/>
              <a:gd name="connsiteY36" fmla="*/ 274058 h 408912"/>
              <a:gd name="connsiteX37" fmla="*/ 440940 w 517457"/>
              <a:gd name="connsiteY37" fmla="*/ 281177 h 408912"/>
              <a:gd name="connsiteX38" fmla="*/ 433790 w 517457"/>
              <a:gd name="connsiteY38" fmla="*/ 287900 h 408912"/>
              <a:gd name="connsiteX39" fmla="*/ 403601 w 517457"/>
              <a:gd name="connsiteY39" fmla="*/ 287900 h 408912"/>
              <a:gd name="connsiteX40" fmla="*/ 396848 w 517457"/>
              <a:gd name="connsiteY40" fmla="*/ 281177 h 408912"/>
              <a:gd name="connsiteX41" fmla="*/ 403601 w 517457"/>
              <a:gd name="connsiteY41" fmla="*/ 274058 h 408912"/>
              <a:gd name="connsiteX42" fmla="*/ 430894 w 517457"/>
              <a:gd name="connsiteY42" fmla="*/ 230808 h 408912"/>
              <a:gd name="connsiteX43" fmla="*/ 75916 w 517457"/>
              <a:gd name="connsiteY43" fmla="*/ 328791 h 408912"/>
              <a:gd name="connsiteX44" fmla="*/ 75916 w 517457"/>
              <a:gd name="connsiteY44" fmla="*/ 352985 h 408912"/>
              <a:gd name="connsiteX45" fmla="*/ 80348 w 517457"/>
              <a:gd name="connsiteY45" fmla="*/ 357420 h 408912"/>
              <a:gd name="connsiteX46" fmla="*/ 162142 w 517457"/>
              <a:gd name="connsiteY46" fmla="*/ 357420 h 408912"/>
              <a:gd name="connsiteX47" fmla="*/ 184706 w 517457"/>
              <a:gd name="connsiteY47" fmla="*/ 352581 h 408912"/>
              <a:gd name="connsiteX48" fmla="*/ 469574 w 517457"/>
              <a:gd name="connsiteY48" fmla="*/ 205001 h 408912"/>
              <a:gd name="connsiteX49" fmla="*/ 72290 w 517457"/>
              <a:gd name="connsiteY49" fmla="*/ 236856 h 408912"/>
              <a:gd name="connsiteX50" fmla="*/ 72290 w 517457"/>
              <a:gd name="connsiteY50" fmla="*/ 234840 h 408912"/>
              <a:gd name="connsiteX51" fmla="*/ 18701 w 517457"/>
              <a:gd name="connsiteY51" fmla="*/ 329598 h 408912"/>
              <a:gd name="connsiteX52" fmla="*/ 75916 w 517457"/>
              <a:gd name="connsiteY52" fmla="*/ 196130 h 408912"/>
              <a:gd name="connsiteX53" fmla="*/ 75916 w 517457"/>
              <a:gd name="connsiteY53" fmla="*/ 222340 h 408912"/>
              <a:gd name="connsiteX54" fmla="*/ 349100 w 517457"/>
              <a:gd name="connsiteY54" fmla="*/ 200163 h 408912"/>
              <a:gd name="connsiteX55" fmla="*/ 464257 w 517457"/>
              <a:gd name="connsiteY55" fmla="*/ 121012 h 408912"/>
              <a:gd name="connsiteX56" fmla="*/ 510550 w 517457"/>
              <a:gd name="connsiteY56" fmla="*/ 121012 h 408912"/>
              <a:gd name="connsiteX57" fmla="*/ 517454 w 517457"/>
              <a:gd name="connsiteY57" fmla="*/ 128131 h 408912"/>
              <a:gd name="connsiteX58" fmla="*/ 510550 w 517457"/>
              <a:gd name="connsiteY58" fmla="*/ 134854 h 408912"/>
              <a:gd name="connsiteX59" fmla="*/ 464257 w 517457"/>
              <a:gd name="connsiteY59" fmla="*/ 134854 h 408912"/>
              <a:gd name="connsiteX60" fmla="*/ 457353 w 517457"/>
              <a:gd name="connsiteY60" fmla="*/ 128131 h 408912"/>
              <a:gd name="connsiteX61" fmla="*/ 464257 w 517457"/>
              <a:gd name="connsiteY61" fmla="*/ 121012 h 408912"/>
              <a:gd name="connsiteX62" fmla="*/ 403601 w 517457"/>
              <a:gd name="connsiteY62" fmla="*/ 121012 h 408912"/>
              <a:gd name="connsiteX63" fmla="*/ 433790 w 517457"/>
              <a:gd name="connsiteY63" fmla="*/ 121012 h 408912"/>
              <a:gd name="connsiteX64" fmla="*/ 440940 w 517457"/>
              <a:gd name="connsiteY64" fmla="*/ 128131 h 408912"/>
              <a:gd name="connsiteX65" fmla="*/ 433790 w 517457"/>
              <a:gd name="connsiteY65" fmla="*/ 134854 h 408912"/>
              <a:gd name="connsiteX66" fmla="*/ 403601 w 517457"/>
              <a:gd name="connsiteY66" fmla="*/ 134854 h 408912"/>
              <a:gd name="connsiteX67" fmla="*/ 396848 w 517457"/>
              <a:gd name="connsiteY67" fmla="*/ 128131 h 408912"/>
              <a:gd name="connsiteX68" fmla="*/ 403601 w 517457"/>
              <a:gd name="connsiteY68" fmla="*/ 121012 h 408912"/>
              <a:gd name="connsiteX69" fmla="*/ 17492 w 517457"/>
              <a:gd name="connsiteY69" fmla="*/ 68712 h 408912"/>
              <a:gd name="connsiteX70" fmla="*/ 73499 w 517457"/>
              <a:gd name="connsiteY70" fmla="*/ 182017 h 408912"/>
              <a:gd name="connsiteX71" fmla="*/ 469574 w 517457"/>
              <a:gd name="connsiteY71" fmla="*/ 188066 h 408912"/>
              <a:gd name="connsiteX72" fmla="*/ 373453 w 517457"/>
              <a:gd name="connsiteY72" fmla="*/ 60508 h 408912"/>
              <a:gd name="connsiteX73" fmla="*/ 510599 w 517457"/>
              <a:gd name="connsiteY73" fmla="*/ 60508 h 408912"/>
              <a:gd name="connsiteX74" fmla="*/ 517457 w 517457"/>
              <a:gd name="connsiteY74" fmla="*/ 68516 h 408912"/>
              <a:gd name="connsiteX75" fmla="*/ 510599 w 517457"/>
              <a:gd name="connsiteY75" fmla="*/ 76103 h 408912"/>
              <a:gd name="connsiteX76" fmla="*/ 373453 w 517457"/>
              <a:gd name="connsiteY76" fmla="*/ 76103 h 408912"/>
              <a:gd name="connsiteX77" fmla="*/ 366596 w 517457"/>
              <a:gd name="connsiteY77" fmla="*/ 68516 h 408912"/>
              <a:gd name="connsiteX78" fmla="*/ 373453 w 517457"/>
              <a:gd name="connsiteY78" fmla="*/ 60508 h 408912"/>
              <a:gd name="connsiteX79" fmla="*/ 281318 w 517457"/>
              <a:gd name="connsiteY79" fmla="*/ 60508 h 408912"/>
              <a:gd name="connsiteX80" fmla="*/ 326900 w 517457"/>
              <a:gd name="connsiteY80" fmla="*/ 60508 h 408912"/>
              <a:gd name="connsiteX81" fmla="*/ 334161 w 517457"/>
              <a:gd name="connsiteY81" fmla="*/ 68516 h 408912"/>
              <a:gd name="connsiteX82" fmla="*/ 326900 w 517457"/>
              <a:gd name="connsiteY82" fmla="*/ 76103 h 408912"/>
              <a:gd name="connsiteX83" fmla="*/ 281318 w 517457"/>
              <a:gd name="connsiteY83" fmla="*/ 76103 h 408912"/>
              <a:gd name="connsiteX84" fmla="*/ 274057 w 517457"/>
              <a:gd name="connsiteY84" fmla="*/ 68516 h 408912"/>
              <a:gd name="connsiteX85" fmla="*/ 281318 w 517457"/>
              <a:gd name="connsiteY85" fmla="*/ 60508 h 408912"/>
              <a:gd name="connsiteX86" fmla="*/ 21118 w 517457"/>
              <a:gd name="connsiteY86" fmla="*/ 55002 h 408912"/>
              <a:gd name="connsiteX87" fmla="*/ 503420 w 517457"/>
              <a:gd name="connsiteY87" fmla="*/ 182017 h 408912"/>
              <a:gd name="connsiteX88" fmla="*/ 513896 w 517457"/>
              <a:gd name="connsiteY88" fmla="*/ 196534 h 408912"/>
              <a:gd name="connsiteX89" fmla="*/ 505435 w 517457"/>
              <a:gd name="connsiteY89" fmla="*/ 209840 h 408912"/>
              <a:gd name="connsiteX90" fmla="*/ 190750 w 517457"/>
              <a:gd name="connsiteY90" fmla="*/ 365081 h 408912"/>
              <a:gd name="connsiteX91" fmla="*/ 162142 w 517457"/>
              <a:gd name="connsiteY91" fmla="*/ 371533 h 408912"/>
              <a:gd name="connsiteX92" fmla="*/ 80348 w 517457"/>
              <a:gd name="connsiteY92" fmla="*/ 371533 h 408912"/>
              <a:gd name="connsiteX93" fmla="*/ 61814 w 517457"/>
              <a:gd name="connsiteY93" fmla="*/ 352985 h 408912"/>
              <a:gd name="connsiteX94" fmla="*/ 61814 w 517457"/>
              <a:gd name="connsiteY94" fmla="*/ 332823 h 408912"/>
              <a:gd name="connsiteX95" fmla="*/ 22327 w 517457"/>
              <a:gd name="connsiteY95" fmla="*/ 343710 h 408912"/>
              <a:gd name="connsiteX96" fmla="*/ 18701 w 517457"/>
              <a:gd name="connsiteY96" fmla="*/ 344517 h 408912"/>
              <a:gd name="connsiteX97" fmla="*/ 7419 w 517457"/>
              <a:gd name="connsiteY97" fmla="*/ 338872 h 408912"/>
              <a:gd name="connsiteX98" fmla="*/ 6210 w 517457"/>
              <a:gd name="connsiteY98" fmla="*/ 322743 h 408912"/>
              <a:gd name="connsiteX99" fmla="*/ 61814 w 517457"/>
              <a:gd name="connsiteY99" fmla="*/ 224356 h 408912"/>
              <a:gd name="connsiteX100" fmla="*/ 61814 w 517457"/>
              <a:gd name="connsiteY100" fmla="*/ 190485 h 408912"/>
              <a:gd name="connsiteX101" fmla="*/ 4196 w 517457"/>
              <a:gd name="connsiteY101" fmla="*/ 75566 h 408912"/>
              <a:gd name="connsiteX102" fmla="*/ 6210 w 517457"/>
              <a:gd name="connsiteY102" fmla="*/ 59841 h 408912"/>
              <a:gd name="connsiteX103" fmla="*/ 21118 w 517457"/>
              <a:gd name="connsiteY103" fmla="*/ 55002 h 408912"/>
              <a:gd name="connsiteX104" fmla="*/ 114051 w 517457"/>
              <a:gd name="connsiteY104" fmla="*/ 0 h 408912"/>
              <a:gd name="connsiteX105" fmla="*/ 510584 w 517457"/>
              <a:gd name="connsiteY105" fmla="*/ 0 h 408912"/>
              <a:gd name="connsiteX106" fmla="*/ 517456 w 517457"/>
              <a:gd name="connsiteY106" fmla="*/ 6541 h 408912"/>
              <a:gd name="connsiteX107" fmla="*/ 510584 w 517457"/>
              <a:gd name="connsiteY107" fmla="*/ 13852 h 408912"/>
              <a:gd name="connsiteX108" fmla="*/ 114051 w 517457"/>
              <a:gd name="connsiteY108" fmla="*/ 13852 h 408912"/>
              <a:gd name="connsiteX109" fmla="*/ 106775 w 517457"/>
              <a:gd name="connsiteY109" fmla="*/ 6541 h 408912"/>
              <a:gd name="connsiteX110" fmla="*/ 114051 w 517457"/>
              <a:gd name="connsiteY110" fmla="*/ 0 h 408912"/>
              <a:gd name="connsiteX111" fmla="*/ 7310 w 517457"/>
              <a:gd name="connsiteY111" fmla="*/ 0 h 408912"/>
              <a:gd name="connsiteX112" fmla="*/ 52791 w 517457"/>
              <a:gd name="connsiteY112" fmla="*/ 0 h 408912"/>
              <a:gd name="connsiteX113" fmla="*/ 60101 w 517457"/>
              <a:gd name="connsiteY113" fmla="*/ 6541 h 408912"/>
              <a:gd name="connsiteX114" fmla="*/ 52791 w 517457"/>
              <a:gd name="connsiteY114" fmla="*/ 13852 h 408912"/>
              <a:gd name="connsiteX115" fmla="*/ 7310 w 517457"/>
              <a:gd name="connsiteY115" fmla="*/ 13852 h 408912"/>
              <a:gd name="connsiteX116" fmla="*/ 0 w 517457"/>
              <a:gd name="connsiteY116" fmla="*/ 6541 h 408912"/>
              <a:gd name="connsiteX117" fmla="*/ 7310 w 517457"/>
              <a:gd name="connsiteY117" fmla="*/ 0 h 40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17457" h="408912">
                <a:moveTo>
                  <a:pt x="114051" y="395070"/>
                </a:moveTo>
                <a:lnTo>
                  <a:pt x="510584" y="395070"/>
                </a:lnTo>
                <a:cubicBezTo>
                  <a:pt x="514626" y="395070"/>
                  <a:pt x="517456" y="397838"/>
                  <a:pt x="517456" y="401793"/>
                </a:cubicBezTo>
                <a:cubicBezTo>
                  <a:pt x="517456" y="405748"/>
                  <a:pt x="514626" y="408912"/>
                  <a:pt x="510584" y="408912"/>
                </a:cubicBezTo>
                <a:lnTo>
                  <a:pt x="114051" y="408912"/>
                </a:lnTo>
                <a:cubicBezTo>
                  <a:pt x="110413" y="408912"/>
                  <a:pt x="106775" y="405748"/>
                  <a:pt x="106775" y="401793"/>
                </a:cubicBezTo>
                <a:cubicBezTo>
                  <a:pt x="106775" y="397838"/>
                  <a:pt x="110413" y="395070"/>
                  <a:pt x="114051" y="395070"/>
                </a:cubicBezTo>
                <a:close/>
                <a:moveTo>
                  <a:pt x="7310" y="395070"/>
                </a:moveTo>
                <a:lnTo>
                  <a:pt x="52791" y="395070"/>
                </a:lnTo>
                <a:cubicBezTo>
                  <a:pt x="56852" y="395070"/>
                  <a:pt x="60101" y="397838"/>
                  <a:pt x="60101" y="401793"/>
                </a:cubicBezTo>
                <a:cubicBezTo>
                  <a:pt x="60101" y="405748"/>
                  <a:pt x="56852" y="408912"/>
                  <a:pt x="52791" y="408912"/>
                </a:cubicBezTo>
                <a:lnTo>
                  <a:pt x="7310" y="408912"/>
                </a:lnTo>
                <a:cubicBezTo>
                  <a:pt x="3249" y="408912"/>
                  <a:pt x="0" y="405748"/>
                  <a:pt x="0" y="401793"/>
                </a:cubicBezTo>
                <a:cubicBezTo>
                  <a:pt x="0" y="397838"/>
                  <a:pt x="3249" y="395070"/>
                  <a:pt x="7310" y="395070"/>
                </a:cubicBezTo>
                <a:close/>
                <a:moveTo>
                  <a:pt x="373453" y="334562"/>
                </a:moveTo>
                <a:lnTo>
                  <a:pt x="510599" y="334562"/>
                </a:lnTo>
                <a:cubicBezTo>
                  <a:pt x="514633" y="334562"/>
                  <a:pt x="517457" y="337330"/>
                  <a:pt x="517457" y="341681"/>
                </a:cubicBezTo>
                <a:cubicBezTo>
                  <a:pt x="517457" y="345635"/>
                  <a:pt x="514633" y="348404"/>
                  <a:pt x="510599" y="348404"/>
                </a:cubicBezTo>
                <a:lnTo>
                  <a:pt x="373453" y="348404"/>
                </a:lnTo>
                <a:cubicBezTo>
                  <a:pt x="369823" y="348404"/>
                  <a:pt x="366596" y="345635"/>
                  <a:pt x="366596" y="341681"/>
                </a:cubicBezTo>
                <a:cubicBezTo>
                  <a:pt x="366596" y="337330"/>
                  <a:pt x="369823" y="334562"/>
                  <a:pt x="373453" y="334562"/>
                </a:cubicBezTo>
                <a:close/>
                <a:moveTo>
                  <a:pt x="281318" y="334562"/>
                </a:moveTo>
                <a:lnTo>
                  <a:pt x="326900" y="334562"/>
                </a:lnTo>
                <a:cubicBezTo>
                  <a:pt x="330934" y="334562"/>
                  <a:pt x="334161" y="337330"/>
                  <a:pt x="334161" y="341681"/>
                </a:cubicBezTo>
                <a:cubicBezTo>
                  <a:pt x="334161" y="345635"/>
                  <a:pt x="330934" y="348404"/>
                  <a:pt x="326900" y="348404"/>
                </a:cubicBezTo>
                <a:lnTo>
                  <a:pt x="281318" y="348404"/>
                </a:lnTo>
                <a:cubicBezTo>
                  <a:pt x="277284" y="348404"/>
                  <a:pt x="274057" y="345635"/>
                  <a:pt x="274057" y="341681"/>
                </a:cubicBezTo>
                <a:cubicBezTo>
                  <a:pt x="274057" y="337330"/>
                  <a:pt x="277284" y="334562"/>
                  <a:pt x="281318" y="334562"/>
                </a:cubicBezTo>
                <a:close/>
                <a:moveTo>
                  <a:pt x="464257" y="274058"/>
                </a:moveTo>
                <a:lnTo>
                  <a:pt x="510550" y="274058"/>
                </a:lnTo>
                <a:cubicBezTo>
                  <a:pt x="514611" y="274058"/>
                  <a:pt x="517454" y="277222"/>
                  <a:pt x="517454" y="281177"/>
                </a:cubicBezTo>
                <a:cubicBezTo>
                  <a:pt x="517454" y="285131"/>
                  <a:pt x="514611" y="287900"/>
                  <a:pt x="510550" y="287900"/>
                </a:cubicBezTo>
                <a:lnTo>
                  <a:pt x="464257" y="287900"/>
                </a:lnTo>
                <a:cubicBezTo>
                  <a:pt x="460602" y="287900"/>
                  <a:pt x="457353" y="285131"/>
                  <a:pt x="457353" y="281177"/>
                </a:cubicBezTo>
                <a:cubicBezTo>
                  <a:pt x="457353" y="277222"/>
                  <a:pt x="460602" y="274058"/>
                  <a:pt x="464257" y="274058"/>
                </a:cubicBezTo>
                <a:close/>
                <a:moveTo>
                  <a:pt x="403601" y="274058"/>
                </a:moveTo>
                <a:lnTo>
                  <a:pt x="433790" y="274058"/>
                </a:lnTo>
                <a:cubicBezTo>
                  <a:pt x="437762" y="274058"/>
                  <a:pt x="440940" y="277222"/>
                  <a:pt x="440940" y="281177"/>
                </a:cubicBezTo>
                <a:cubicBezTo>
                  <a:pt x="440940" y="285131"/>
                  <a:pt x="437762" y="287900"/>
                  <a:pt x="433790" y="287900"/>
                </a:cubicBezTo>
                <a:lnTo>
                  <a:pt x="403601" y="287900"/>
                </a:lnTo>
                <a:cubicBezTo>
                  <a:pt x="400026" y="287900"/>
                  <a:pt x="396848" y="285131"/>
                  <a:pt x="396848" y="281177"/>
                </a:cubicBezTo>
                <a:cubicBezTo>
                  <a:pt x="396848" y="277222"/>
                  <a:pt x="400026" y="274058"/>
                  <a:pt x="403601" y="274058"/>
                </a:cubicBezTo>
                <a:close/>
                <a:moveTo>
                  <a:pt x="430894" y="230808"/>
                </a:moveTo>
                <a:lnTo>
                  <a:pt x="75916" y="328791"/>
                </a:lnTo>
                <a:lnTo>
                  <a:pt x="75916" y="352985"/>
                </a:lnTo>
                <a:cubicBezTo>
                  <a:pt x="75916" y="355404"/>
                  <a:pt x="77931" y="357420"/>
                  <a:pt x="80348" y="357420"/>
                </a:cubicBezTo>
                <a:lnTo>
                  <a:pt x="162142" y="357420"/>
                </a:lnTo>
                <a:cubicBezTo>
                  <a:pt x="169798" y="357420"/>
                  <a:pt x="177453" y="355807"/>
                  <a:pt x="184706" y="352581"/>
                </a:cubicBezTo>
                <a:close/>
                <a:moveTo>
                  <a:pt x="469574" y="205001"/>
                </a:moveTo>
                <a:lnTo>
                  <a:pt x="72290" y="236856"/>
                </a:lnTo>
                <a:lnTo>
                  <a:pt x="72290" y="234840"/>
                </a:lnTo>
                <a:lnTo>
                  <a:pt x="18701" y="329598"/>
                </a:lnTo>
                <a:close/>
                <a:moveTo>
                  <a:pt x="75916" y="196130"/>
                </a:moveTo>
                <a:lnTo>
                  <a:pt x="75916" y="222340"/>
                </a:lnTo>
                <a:lnTo>
                  <a:pt x="349100" y="200163"/>
                </a:lnTo>
                <a:close/>
                <a:moveTo>
                  <a:pt x="464257" y="121012"/>
                </a:moveTo>
                <a:lnTo>
                  <a:pt x="510550" y="121012"/>
                </a:lnTo>
                <a:cubicBezTo>
                  <a:pt x="514611" y="121012"/>
                  <a:pt x="517454" y="124176"/>
                  <a:pt x="517454" y="128131"/>
                </a:cubicBezTo>
                <a:cubicBezTo>
                  <a:pt x="517454" y="131690"/>
                  <a:pt x="514611" y="134854"/>
                  <a:pt x="510550" y="134854"/>
                </a:cubicBezTo>
                <a:lnTo>
                  <a:pt x="464257" y="134854"/>
                </a:lnTo>
                <a:cubicBezTo>
                  <a:pt x="460602" y="134854"/>
                  <a:pt x="457353" y="131690"/>
                  <a:pt x="457353" y="128131"/>
                </a:cubicBezTo>
                <a:cubicBezTo>
                  <a:pt x="457353" y="124176"/>
                  <a:pt x="460602" y="121012"/>
                  <a:pt x="464257" y="121012"/>
                </a:cubicBezTo>
                <a:close/>
                <a:moveTo>
                  <a:pt x="403601" y="121012"/>
                </a:moveTo>
                <a:lnTo>
                  <a:pt x="433790" y="121012"/>
                </a:lnTo>
                <a:cubicBezTo>
                  <a:pt x="437762" y="121012"/>
                  <a:pt x="440940" y="124176"/>
                  <a:pt x="440940" y="128131"/>
                </a:cubicBezTo>
                <a:cubicBezTo>
                  <a:pt x="440940" y="131690"/>
                  <a:pt x="437762" y="134854"/>
                  <a:pt x="433790" y="134854"/>
                </a:cubicBezTo>
                <a:lnTo>
                  <a:pt x="403601" y="134854"/>
                </a:lnTo>
                <a:cubicBezTo>
                  <a:pt x="400026" y="134854"/>
                  <a:pt x="396848" y="131690"/>
                  <a:pt x="396848" y="128131"/>
                </a:cubicBezTo>
                <a:cubicBezTo>
                  <a:pt x="396848" y="124176"/>
                  <a:pt x="400026" y="121012"/>
                  <a:pt x="403601" y="121012"/>
                </a:cubicBezTo>
                <a:close/>
                <a:moveTo>
                  <a:pt x="17492" y="68712"/>
                </a:moveTo>
                <a:lnTo>
                  <a:pt x="73499" y="182017"/>
                </a:lnTo>
                <a:lnTo>
                  <a:pt x="469574" y="188066"/>
                </a:lnTo>
                <a:close/>
                <a:moveTo>
                  <a:pt x="373453" y="60508"/>
                </a:moveTo>
                <a:lnTo>
                  <a:pt x="510599" y="60508"/>
                </a:lnTo>
                <a:cubicBezTo>
                  <a:pt x="514633" y="60508"/>
                  <a:pt x="517457" y="64301"/>
                  <a:pt x="517457" y="68516"/>
                </a:cubicBezTo>
                <a:cubicBezTo>
                  <a:pt x="517457" y="72309"/>
                  <a:pt x="514633" y="76103"/>
                  <a:pt x="510599" y="76103"/>
                </a:cubicBezTo>
                <a:lnTo>
                  <a:pt x="373453" y="76103"/>
                </a:lnTo>
                <a:cubicBezTo>
                  <a:pt x="369823" y="76103"/>
                  <a:pt x="366596" y="72309"/>
                  <a:pt x="366596" y="68516"/>
                </a:cubicBezTo>
                <a:cubicBezTo>
                  <a:pt x="366596" y="64301"/>
                  <a:pt x="369823" y="60508"/>
                  <a:pt x="373453" y="60508"/>
                </a:cubicBezTo>
                <a:close/>
                <a:moveTo>
                  <a:pt x="281318" y="60508"/>
                </a:moveTo>
                <a:lnTo>
                  <a:pt x="326900" y="60508"/>
                </a:lnTo>
                <a:cubicBezTo>
                  <a:pt x="330934" y="60508"/>
                  <a:pt x="334161" y="64301"/>
                  <a:pt x="334161" y="68516"/>
                </a:cubicBezTo>
                <a:cubicBezTo>
                  <a:pt x="334161" y="72309"/>
                  <a:pt x="330934" y="76103"/>
                  <a:pt x="326900" y="76103"/>
                </a:cubicBezTo>
                <a:lnTo>
                  <a:pt x="281318" y="76103"/>
                </a:lnTo>
                <a:cubicBezTo>
                  <a:pt x="277284" y="76103"/>
                  <a:pt x="274057" y="72309"/>
                  <a:pt x="274057" y="68516"/>
                </a:cubicBezTo>
                <a:cubicBezTo>
                  <a:pt x="274057" y="64301"/>
                  <a:pt x="277284" y="60508"/>
                  <a:pt x="281318" y="60508"/>
                </a:cubicBezTo>
                <a:close/>
                <a:moveTo>
                  <a:pt x="21118" y="55002"/>
                </a:moveTo>
                <a:lnTo>
                  <a:pt x="503420" y="182017"/>
                </a:lnTo>
                <a:cubicBezTo>
                  <a:pt x="509464" y="184034"/>
                  <a:pt x="513896" y="189679"/>
                  <a:pt x="513896" y="196534"/>
                </a:cubicBezTo>
                <a:cubicBezTo>
                  <a:pt x="513896" y="202179"/>
                  <a:pt x="510673" y="207421"/>
                  <a:pt x="505435" y="209840"/>
                </a:cubicBezTo>
                <a:lnTo>
                  <a:pt x="190750" y="365081"/>
                </a:lnTo>
                <a:cubicBezTo>
                  <a:pt x="181886" y="369517"/>
                  <a:pt x="171813" y="371533"/>
                  <a:pt x="162142" y="371533"/>
                </a:cubicBezTo>
                <a:lnTo>
                  <a:pt x="80348" y="371533"/>
                </a:lnTo>
                <a:cubicBezTo>
                  <a:pt x="69872" y="371533"/>
                  <a:pt x="61814" y="363468"/>
                  <a:pt x="61814" y="352985"/>
                </a:cubicBezTo>
                <a:lnTo>
                  <a:pt x="61814" y="332823"/>
                </a:lnTo>
                <a:lnTo>
                  <a:pt x="22327" y="343710"/>
                </a:lnTo>
                <a:cubicBezTo>
                  <a:pt x="21118" y="344114"/>
                  <a:pt x="19910" y="344517"/>
                  <a:pt x="18701" y="344517"/>
                </a:cubicBezTo>
                <a:cubicBezTo>
                  <a:pt x="14269" y="344517"/>
                  <a:pt x="10240" y="342501"/>
                  <a:pt x="7419" y="338872"/>
                </a:cubicBezTo>
                <a:cubicBezTo>
                  <a:pt x="3793" y="334436"/>
                  <a:pt x="2987" y="327985"/>
                  <a:pt x="6210" y="322743"/>
                </a:cubicBezTo>
                <a:lnTo>
                  <a:pt x="61814" y="224356"/>
                </a:lnTo>
                <a:lnTo>
                  <a:pt x="61814" y="190485"/>
                </a:lnTo>
                <a:lnTo>
                  <a:pt x="4196" y="75566"/>
                </a:lnTo>
                <a:cubicBezTo>
                  <a:pt x="1778" y="70324"/>
                  <a:pt x="2181" y="64276"/>
                  <a:pt x="6210" y="59841"/>
                </a:cubicBezTo>
                <a:cubicBezTo>
                  <a:pt x="9837" y="55002"/>
                  <a:pt x="15477" y="53389"/>
                  <a:pt x="21118" y="55002"/>
                </a:cubicBezTo>
                <a:close/>
                <a:moveTo>
                  <a:pt x="114051" y="0"/>
                </a:moveTo>
                <a:lnTo>
                  <a:pt x="510584" y="0"/>
                </a:lnTo>
                <a:cubicBezTo>
                  <a:pt x="514626" y="0"/>
                  <a:pt x="517456" y="3078"/>
                  <a:pt x="517456" y="6541"/>
                </a:cubicBezTo>
                <a:cubicBezTo>
                  <a:pt x="517456" y="10389"/>
                  <a:pt x="514626" y="13852"/>
                  <a:pt x="510584" y="13852"/>
                </a:cubicBezTo>
                <a:lnTo>
                  <a:pt x="114051" y="13852"/>
                </a:lnTo>
                <a:cubicBezTo>
                  <a:pt x="110413" y="13852"/>
                  <a:pt x="106775" y="10389"/>
                  <a:pt x="106775" y="6541"/>
                </a:cubicBezTo>
                <a:cubicBezTo>
                  <a:pt x="106775" y="3078"/>
                  <a:pt x="110413" y="0"/>
                  <a:pt x="114051" y="0"/>
                </a:cubicBezTo>
                <a:close/>
                <a:moveTo>
                  <a:pt x="7310" y="0"/>
                </a:moveTo>
                <a:lnTo>
                  <a:pt x="52791" y="0"/>
                </a:lnTo>
                <a:cubicBezTo>
                  <a:pt x="56852" y="0"/>
                  <a:pt x="60101" y="3078"/>
                  <a:pt x="60101" y="6541"/>
                </a:cubicBezTo>
                <a:cubicBezTo>
                  <a:pt x="60101" y="10389"/>
                  <a:pt x="56852" y="13852"/>
                  <a:pt x="52791" y="13852"/>
                </a:cubicBezTo>
                <a:lnTo>
                  <a:pt x="7310" y="13852"/>
                </a:lnTo>
                <a:cubicBezTo>
                  <a:pt x="3249" y="13852"/>
                  <a:pt x="0" y="10389"/>
                  <a:pt x="0" y="6541"/>
                </a:cubicBezTo>
                <a:cubicBezTo>
                  <a:pt x="0" y="3078"/>
                  <a:pt x="3249" y="0"/>
                  <a:pt x="7310" y="0"/>
                </a:cubicBezTo>
                <a:close/>
              </a:path>
            </a:pathLst>
          </a:custGeom>
          <a:solidFill>
            <a:schemeClr val="accent1"/>
          </a:solidFill>
          <a:ln>
            <a:noFill/>
          </a:ln>
          <a:effectLst/>
        </p:spPr>
        <p:txBody>
          <a:bodyPr wrap="square" anchor="ctr">
            <a:noAutofit/>
          </a:bodyPr>
          <a:lstStyle/>
          <a:p>
            <a:endParaRPr lang="en-US" sz="363" dirty="0">
              <a:latin typeface="Poppins" pitchFamily="2" charset="77"/>
            </a:endParaRPr>
          </a:p>
        </p:txBody>
      </p:sp>
      <p:sp>
        <p:nvSpPr>
          <p:cNvPr id="12" name="TextBox 9">
            <a:extLst>
              <a:ext uri="{FF2B5EF4-FFF2-40B4-BE49-F238E27FC236}">
                <a16:creationId xmlns:a16="http://schemas.microsoft.com/office/drawing/2014/main" id="{A6A8D395-D974-48A5-ACE3-A449E5D26488}"/>
              </a:ext>
            </a:extLst>
          </p:cNvPr>
          <p:cNvSpPr txBox="1"/>
          <p:nvPr/>
        </p:nvSpPr>
        <p:spPr>
          <a:xfrm>
            <a:off x="248487" y="1485379"/>
            <a:ext cx="2368897" cy="113877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01 </a:t>
            </a:r>
            <a:r>
              <a:rPr lang="en-US" sz="1700" b="1" spc="-15" dirty="0" err="1">
                <a:solidFill>
                  <a:schemeClr val="tx2"/>
                </a:solidFill>
                <a:latin typeface="Poppins" pitchFamily="2" charset="77"/>
                <a:cs typeface="Poppins" pitchFamily="2" charset="77"/>
              </a:rPr>
              <a:t>BILAN</a:t>
            </a:r>
            <a:r>
              <a:rPr lang="en-US" sz="1700" b="1" spc="-15" dirty="0">
                <a:solidFill>
                  <a:schemeClr val="tx2"/>
                </a:solidFill>
                <a:latin typeface="Poppins" pitchFamily="2" charset="77"/>
                <a:cs typeface="Poppins" pitchFamily="2" charset="77"/>
              </a:rPr>
              <a:t> DIAGNOSTIC, PERFORMANCE, BENCHMARKING, </a:t>
            </a:r>
          </a:p>
          <a:p>
            <a:pPr algn="ctr"/>
            <a:r>
              <a:rPr lang="en-US" sz="1700" b="1" spc="-15" dirty="0">
                <a:solidFill>
                  <a:schemeClr val="tx2"/>
                </a:solidFill>
                <a:latin typeface="Poppins" pitchFamily="2" charset="77"/>
                <a:cs typeface="Poppins" pitchFamily="2" charset="77"/>
              </a:rPr>
              <a:t>SCENARIOS </a:t>
            </a:r>
          </a:p>
        </p:txBody>
      </p:sp>
      <p:sp>
        <p:nvSpPr>
          <p:cNvPr id="13" name="TextBox 10">
            <a:extLst>
              <a:ext uri="{FF2B5EF4-FFF2-40B4-BE49-F238E27FC236}">
                <a16:creationId xmlns:a16="http://schemas.microsoft.com/office/drawing/2014/main" id="{3D9B2C32-8514-4B18-8245-28889547C001}"/>
              </a:ext>
            </a:extLst>
          </p:cNvPr>
          <p:cNvSpPr txBox="1"/>
          <p:nvPr/>
        </p:nvSpPr>
        <p:spPr>
          <a:xfrm>
            <a:off x="0" y="2608117"/>
            <a:ext cx="3008376" cy="1008225"/>
          </a:xfrm>
          <a:prstGeom prst="rect">
            <a:avLst/>
          </a:prstGeom>
          <a:noFill/>
        </p:spPr>
        <p:txBody>
          <a:bodyPr wrap="square" rtlCol="0">
            <a:spAutoFit/>
          </a:bodyPr>
          <a:lstStyle/>
          <a:p>
            <a:pPr marL="285750" indent="-285750" algn="just">
              <a:lnSpc>
                <a:spcPts val="1800"/>
              </a:lnSpc>
              <a:buFont typeface="Wingdings" panose="05000000000000000000" pitchFamily="2" charset="2"/>
              <a:buChar char="ü"/>
            </a:pPr>
            <a:r>
              <a:rPr lang="fr-FR" sz="1400" b="1" spc="-10" dirty="0">
                <a:latin typeface="Poppins" pitchFamily="2" charset="77"/>
                <a:cs typeface="Poppins" pitchFamily="2" charset="77"/>
              </a:rPr>
              <a:t>La région doit développer une stratégie de riposte si la performance n’est pas au rendez vous  </a:t>
            </a:r>
          </a:p>
        </p:txBody>
      </p:sp>
      <p:sp>
        <p:nvSpPr>
          <p:cNvPr id="14" name="TextBox 13">
            <a:extLst>
              <a:ext uri="{FF2B5EF4-FFF2-40B4-BE49-F238E27FC236}">
                <a16:creationId xmlns:a16="http://schemas.microsoft.com/office/drawing/2014/main" id="{483EDB48-5D6F-4F68-91CF-A23FD49484B1}"/>
              </a:ext>
            </a:extLst>
          </p:cNvPr>
          <p:cNvSpPr txBox="1"/>
          <p:nvPr/>
        </p:nvSpPr>
        <p:spPr>
          <a:xfrm>
            <a:off x="4421441" y="1438849"/>
            <a:ext cx="2368897" cy="113877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02 FORMULATION </a:t>
            </a:r>
            <a:r>
              <a:rPr lang="en-US" sz="1700" b="1" spc="-15" dirty="0" err="1">
                <a:solidFill>
                  <a:schemeClr val="tx2"/>
                </a:solidFill>
                <a:latin typeface="Poppins" pitchFamily="2" charset="77"/>
                <a:cs typeface="Poppins" pitchFamily="2" charset="77"/>
              </a:rPr>
              <a:t>D’UNE</a:t>
            </a:r>
            <a:r>
              <a:rPr lang="en-US" sz="1700" b="1" spc="-15" dirty="0">
                <a:solidFill>
                  <a:schemeClr val="tx2"/>
                </a:solidFill>
                <a:latin typeface="Poppins" pitchFamily="2" charset="77"/>
                <a:cs typeface="Poppins" pitchFamily="2" charset="77"/>
              </a:rPr>
              <a:t> VISION </a:t>
            </a:r>
            <a:r>
              <a:rPr lang="en-US" sz="1700" b="1" spc="-15" dirty="0" err="1">
                <a:solidFill>
                  <a:schemeClr val="tx2"/>
                </a:solidFill>
                <a:latin typeface="Poppins" pitchFamily="2" charset="77"/>
                <a:cs typeface="Poppins" pitchFamily="2" charset="77"/>
              </a:rPr>
              <a:t>STRATEGIQUE</a:t>
            </a:r>
            <a:r>
              <a:rPr lang="en-US" sz="1700" b="1" spc="-15" dirty="0">
                <a:solidFill>
                  <a:schemeClr val="tx2"/>
                </a:solidFill>
                <a:latin typeface="Poppins" pitchFamily="2" charset="77"/>
                <a:cs typeface="Poppins" pitchFamily="2" charset="77"/>
              </a:rPr>
              <a:t> </a:t>
            </a:r>
            <a:r>
              <a:rPr lang="en-US" sz="1700" b="1" spc="-15" dirty="0" err="1">
                <a:solidFill>
                  <a:schemeClr val="tx2"/>
                </a:solidFill>
                <a:latin typeface="Poppins" pitchFamily="2" charset="77"/>
                <a:cs typeface="Poppins" pitchFamily="2" charset="77"/>
              </a:rPr>
              <a:t>PARTAGEE</a:t>
            </a:r>
            <a:r>
              <a:rPr lang="en-US" sz="1700" b="1" spc="-15" dirty="0">
                <a:solidFill>
                  <a:schemeClr val="tx2"/>
                </a:solidFill>
                <a:latin typeface="Poppins" pitchFamily="2" charset="77"/>
                <a:cs typeface="Poppins" pitchFamily="2" charset="77"/>
              </a:rPr>
              <a:t> DU </a:t>
            </a:r>
            <a:r>
              <a:rPr lang="en-US" sz="1700" b="1" spc="-15" dirty="0" err="1">
                <a:solidFill>
                  <a:schemeClr val="tx2"/>
                </a:solidFill>
                <a:latin typeface="Poppins" pitchFamily="2" charset="77"/>
                <a:cs typeface="Poppins" pitchFamily="2" charset="77"/>
              </a:rPr>
              <a:t>FUTUR</a:t>
            </a:r>
            <a:r>
              <a:rPr lang="en-US" sz="1700" b="1" spc="-15" dirty="0">
                <a:solidFill>
                  <a:schemeClr val="tx2"/>
                </a:solidFill>
                <a:latin typeface="Poppins" pitchFamily="2" charset="77"/>
                <a:cs typeface="Poppins" pitchFamily="2" charset="77"/>
              </a:rPr>
              <a:t> </a:t>
            </a:r>
          </a:p>
        </p:txBody>
      </p:sp>
      <p:sp>
        <p:nvSpPr>
          <p:cNvPr id="15" name="TextBox 14">
            <a:extLst>
              <a:ext uri="{FF2B5EF4-FFF2-40B4-BE49-F238E27FC236}">
                <a16:creationId xmlns:a16="http://schemas.microsoft.com/office/drawing/2014/main" id="{6D10A22C-CE73-44B4-979D-C9027FFE6DF8}"/>
              </a:ext>
            </a:extLst>
          </p:cNvPr>
          <p:cNvSpPr txBox="1"/>
          <p:nvPr/>
        </p:nvSpPr>
        <p:spPr>
          <a:xfrm>
            <a:off x="3628929" y="2626544"/>
            <a:ext cx="3800725" cy="1008225"/>
          </a:xfrm>
          <a:prstGeom prst="rect">
            <a:avLst/>
          </a:prstGeom>
          <a:noFill/>
        </p:spPr>
        <p:txBody>
          <a:bodyPr wrap="square" rtlCol="0">
            <a:spAutoFit/>
          </a:bodyPr>
          <a:lstStyle/>
          <a:p>
            <a:pPr marL="285750" indent="-285750" algn="just">
              <a:lnSpc>
                <a:spcPts val="1800"/>
              </a:lnSpc>
              <a:buFont typeface="Wingdings" panose="05000000000000000000" pitchFamily="2" charset="2"/>
              <a:buChar char="ü"/>
            </a:pPr>
            <a:r>
              <a:rPr lang="fr-FR" sz="1400" b="1" spc="-10" dirty="0">
                <a:latin typeface="Poppins" pitchFamily="2" charset="77"/>
                <a:cs typeface="Poppins" pitchFamily="2" charset="77"/>
              </a:rPr>
              <a:t>La vision stratégique partagée et les stratégies communes de soutien et  de mise en œuvre sont des composantes de la stratégie </a:t>
            </a:r>
          </a:p>
        </p:txBody>
      </p:sp>
      <p:sp>
        <p:nvSpPr>
          <p:cNvPr id="16" name="TextBox 16">
            <a:extLst>
              <a:ext uri="{FF2B5EF4-FFF2-40B4-BE49-F238E27FC236}">
                <a16:creationId xmlns:a16="http://schemas.microsoft.com/office/drawing/2014/main" id="{713B2E26-F893-4497-ADF2-0E84AF721441}"/>
              </a:ext>
            </a:extLst>
          </p:cNvPr>
          <p:cNvSpPr txBox="1"/>
          <p:nvPr/>
        </p:nvSpPr>
        <p:spPr>
          <a:xfrm>
            <a:off x="8227377" y="1863947"/>
            <a:ext cx="2368897" cy="87716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03 AXES </a:t>
            </a:r>
            <a:r>
              <a:rPr lang="en-US" sz="1700" b="1" spc="-15" dirty="0" err="1">
                <a:solidFill>
                  <a:schemeClr val="tx2"/>
                </a:solidFill>
                <a:latin typeface="Poppins" pitchFamily="2" charset="77"/>
                <a:cs typeface="Poppins" pitchFamily="2" charset="77"/>
              </a:rPr>
              <a:t>STRATEGIQUES</a:t>
            </a:r>
            <a:r>
              <a:rPr lang="en-US" sz="1700" b="1" spc="-15" dirty="0">
                <a:solidFill>
                  <a:schemeClr val="tx2"/>
                </a:solidFill>
                <a:latin typeface="Poppins" pitchFamily="2" charset="77"/>
                <a:cs typeface="Poppins" pitchFamily="2" charset="77"/>
              </a:rPr>
              <a:t> </a:t>
            </a:r>
            <a:r>
              <a:rPr lang="en-US" sz="1700" b="1" spc="-15" dirty="0" err="1">
                <a:solidFill>
                  <a:schemeClr val="tx2"/>
                </a:solidFill>
                <a:latin typeface="Poppins" pitchFamily="2" charset="77"/>
                <a:cs typeface="Poppins" pitchFamily="2" charset="77"/>
              </a:rPr>
              <a:t>D’INTERVENTION</a:t>
            </a:r>
            <a:r>
              <a:rPr lang="en-US" sz="1700" b="1" spc="-15" dirty="0">
                <a:solidFill>
                  <a:schemeClr val="tx2"/>
                </a:solidFill>
                <a:latin typeface="Poppins" pitchFamily="2" charset="77"/>
                <a:cs typeface="Poppins" pitchFamily="2" charset="77"/>
              </a:rPr>
              <a:t>, </a:t>
            </a:r>
            <a:r>
              <a:rPr lang="en-US" sz="1700" b="1" spc="-15" dirty="0" err="1">
                <a:solidFill>
                  <a:schemeClr val="tx2"/>
                </a:solidFill>
                <a:latin typeface="Poppins" pitchFamily="2" charset="77"/>
                <a:cs typeface="Poppins" pitchFamily="2" charset="77"/>
              </a:rPr>
              <a:t>PILIERS</a:t>
            </a:r>
            <a:r>
              <a:rPr lang="en-US" sz="1700" b="1" spc="-15" dirty="0">
                <a:solidFill>
                  <a:schemeClr val="tx2"/>
                </a:solidFill>
                <a:latin typeface="Poppins" pitchFamily="2" charset="77"/>
                <a:cs typeface="Poppins" pitchFamily="2" charset="77"/>
              </a:rPr>
              <a:t> </a:t>
            </a:r>
            <a:r>
              <a:rPr lang="en-US" sz="1700" b="1" spc="-15" dirty="0" err="1">
                <a:solidFill>
                  <a:schemeClr val="tx2"/>
                </a:solidFill>
                <a:latin typeface="Poppins" pitchFamily="2" charset="77"/>
                <a:cs typeface="Poppins" pitchFamily="2" charset="77"/>
              </a:rPr>
              <a:t>OPERATIONELS</a:t>
            </a:r>
            <a:r>
              <a:rPr lang="en-US" sz="1700" b="1" spc="-15" dirty="0">
                <a:solidFill>
                  <a:schemeClr val="tx2"/>
                </a:solidFill>
                <a:latin typeface="Poppins" pitchFamily="2" charset="77"/>
                <a:cs typeface="Poppins" pitchFamily="2" charset="77"/>
              </a:rPr>
              <a:t>   </a:t>
            </a:r>
            <a:endParaRPr lang="fr-FR" sz="1700" b="1" spc="-15" dirty="0">
              <a:solidFill>
                <a:schemeClr val="tx2"/>
              </a:solidFill>
              <a:latin typeface="Poppins" pitchFamily="2" charset="77"/>
              <a:cs typeface="Poppins" pitchFamily="2" charset="77"/>
            </a:endParaRPr>
          </a:p>
        </p:txBody>
      </p:sp>
      <p:sp>
        <p:nvSpPr>
          <p:cNvPr id="17" name="TextBox 17">
            <a:extLst>
              <a:ext uri="{FF2B5EF4-FFF2-40B4-BE49-F238E27FC236}">
                <a16:creationId xmlns:a16="http://schemas.microsoft.com/office/drawing/2014/main" id="{D936DB55-D762-46E5-BDD1-E868F0F067EE}"/>
              </a:ext>
            </a:extLst>
          </p:cNvPr>
          <p:cNvSpPr txBox="1"/>
          <p:nvPr/>
        </p:nvSpPr>
        <p:spPr>
          <a:xfrm>
            <a:off x="7878261" y="2725660"/>
            <a:ext cx="4347509" cy="1008225"/>
          </a:xfrm>
          <a:prstGeom prst="rect">
            <a:avLst/>
          </a:prstGeom>
          <a:noFill/>
        </p:spPr>
        <p:txBody>
          <a:bodyPr wrap="square" rtlCol="0">
            <a:spAutoFit/>
          </a:bodyPr>
          <a:lstStyle/>
          <a:p>
            <a:pPr marL="285750" indent="-285750" algn="just">
              <a:lnSpc>
                <a:spcPts val="1800"/>
              </a:lnSpc>
              <a:buFont typeface="Wingdings" panose="05000000000000000000" pitchFamily="2" charset="2"/>
              <a:buChar char="ü"/>
            </a:pPr>
            <a:r>
              <a:rPr lang="fr-FR" sz="1400" b="1" spc="-10" dirty="0">
                <a:latin typeface="Poppins" pitchFamily="2" charset="77"/>
                <a:cs typeface="Poppins" pitchFamily="2" charset="77"/>
              </a:rPr>
              <a:t>Identification des axes d’interventions communes,  piliers, moteurs de croissance s’impose pour transformer la vision en valeur et porter  la vision en hauteur</a:t>
            </a:r>
          </a:p>
        </p:txBody>
      </p:sp>
      <p:sp>
        <p:nvSpPr>
          <p:cNvPr id="18" name="TextBox 19">
            <a:extLst>
              <a:ext uri="{FF2B5EF4-FFF2-40B4-BE49-F238E27FC236}">
                <a16:creationId xmlns:a16="http://schemas.microsoft.com/office/drawing/2014/main" id="{545CD3F1-D254-4076-A526-F87C63766B2D}"/>
              </a:ext>
            </a:extLst>
          </p:cNvPr>
          <p:cNvSpPr txBox="1"/>
          <p:nvPr/>
        </p:nvSpPr>
        <p:spPr>
          <a:xfrm>
            <a:off x="274755" y="4145194"/>
            <a:ext cx="2885439" cy="61555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04 BUT, </a:t>
            </a:r>
            <a:r>
              <a:rPr lang="en-US" sz="1700" b="1" spc="-15" dirty="0" err="1">
                <a:solidFill>
                  <a:schemeClr val="tx2"/>
                </a:solidFill>
                <a:latin typeface="Poppins" pitchFamily="2" charset="77"/>
                <a:cs typeface="Poppins" pitchFamily="2" charset="77"/>
              </a:rPr>
              <a:t>OBJECTIFS</a:t>
            </a:r>
            <a:r>
              <a:rPr lang="en-US" sz="1700" b="1" spc="-15" dirty="0">
                <a:solidFill>
                  <a:schemeClr val="tx2"/>
                </a:solidFill>
                <a:latin typeface="Poppins" pitchFamily="2" charset="77"/>
                <a:cs typeface="Poppins" pitchFamily="2" charset="77"/>
              </a:rPr>
              <a:t> </a:t>
            </a:r>
            <a:r>
              <a:rPr lang="en-US" sz="1700" b="1" spc="-15" dirty="0" err="1">
                <a:solidFill>
                  <a:schemeClr val="tx2"/>
                </a:solidFill>
                <a:latin typeface="Poppins" pitchFamily="2" charset="77"/>
                <a:cs typeface="Poppins" pitchFamily="2" charset="77"/>
              </a:rPr>
              <a:t>STRATEGIQUES</a:t>
            </a:r>
            <a:r>
              <a:rPr lang="en-US" sz="1700" b="1" spc="-15" dirty="0">
                <a:solidFill>
                  <a:schemeClr val="tx2"/>
                </a:solidFill>
                <a:latin typeface="Poppins" pitchFamily="2" charset="77"/>
                <a:cs typeface="Poppins" pitchFamily="2" charset="77"/>
              </a:rPr>
              <a:t> </a:t>
            </a:r>
          </a:p>
        </p:txBody>
      </p:sp>
      <p:sp>
        <p:nvSpPr>
          <p:cNvPr id="19" name="TextBox 20">
            <a:extLst>
              <a:ext uri="{FF2B5EF4-FFF2-40B4-BE49-F238E27FC236}">
                <a16:creationId xmlns:a16="http://schemas.microsoft.com/office/drawing/2014/main" id="{738490F3-0380-443A-BC36-B47D044810F8}"/>
              </a:ext>
            </a:extLst>
          </p:cNvPr>
          <p:cNvSpPr txBox="1"/>
          <p:nvPr/>
        </p:nvSpPr>
        <p:spPr>
          <a:xfrm>
            <a:off x="59359" y="4978580"/>
            <a:ext cx="2949017" cy="777392"/>
          </a:xfrm>
          <a:prstGeom prst="rect">
            <a:avLst/>
          </a:prstGeom>
          <a:noFill/>
        </p:spPr>
        <p:txBody>
          <a:bodyPr wrap="square" rtlCol="0">
            <a:spAutoFit/>
          </a:bodyPr>
          <a:lstStyle/>
          <a:p>
            <a:pPr marL="285750" indent="-285750" algn="just">
              <a:lnSpc>
                <a:spcPts val="1800"/>
              </a:lnSpc>
              <a:buFont typeface="Wingdings" panose="05000000000000000000" pitchFamily="2" charset="2"/>
              <a:buChar char="ü"/>
            </a:pPr>
            <a:r>
              <a:rPr lang="fr-FR" sz="1400" b="1" spc="-10" dirty="0">
                <a:latin typeface="Poppins" pitchFamily="2" charset="77"/>
                <a:cs typeface="Poppins" pitchFamily="2" charset="77"/>
              </a:rPr>
              <a:t>Se fixer un but, en dégager des objectifs et sous objectifs stratégiques </a:t>
            </a:r>
          </a:p>
        </p:txBody>
      </p:sp>
      <p:sp>
        <p:nvSpPr>
          <p:cNvPr id="20" name="TextBox 22">
            <a:extLst>
              <a:ext uri="{FF2B5EF4-FFF2-40B4-BE49-F238E27FC236}">
                <a16:creationId xmlns:a16="http://schemas.microsoft.com/office/drawing/2014/main" id="{1E4342B1-8114-49E6-906F-2C12BED0F5E5}"/>
              </a:ext>
            </a:extLst>
          </p:cNvPr>
          <p:cNvSpPr txBox="1"/>
          <p:nvPr/>
        </p:nvSpPr>
        <p:spPr>
          <a:xfrm>
            <a:off x="3706769" y="4041193"/>
            <a:ext cx="3576011" cy="87716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05 PLAN </a:t>
            </a:r>
            <a:r>
              <a:rPr lang="en-US" sz="1700" b="1" spc="-15" dirty="0" err="1">
                <a:solidFill>
                  <a:schemeClr val="tx2"/>
                </a:solidFill>
                <a:latin typeface="Poppins" pitchFamily="2" charset="77"/>
                <a:cs typeface="Poppins" pitchFamily="2" charset="77"/>
              </a:rPr>
              <a:t>D’ACTIONS</a:t>
            </a:r>
            <a:r>
              <a:rPr lang="en-US" sz="1700" b="1" spc="-15" dirty="0">
                <a:solidFill>
                  <a:schemeClr val="tx2"/>
                </a:solidFill>
                <a:latin typeface="Poppins" pitchFamily="2" charset="77"/>
                <a:cs typeface="Poppins" pitchFamily="2" charset="77"/>
              </a:rPr>
              <a:t>, </a:t>
            </a:r>
            <a:r>
              <a:rPr lang="en-US" sz="1700" b="1" spc="-15" dirty="0" err="1">
                <a:solidFill>
                  <a:schemeClr val="tx2"/>
                </a:solidFill>
                <a:latin typeface="Poppins" pitchFamily="2" charset="77"/>
                <a:cs typeface="Poppins" pitchFamily="2" charset="77"/>
              </a:rPr>
              <a:t>PROGRAMMES</a:t>
            </a:r>
            <a:r>
              <a:rPr lang="en-US" sz="1700" b="1" spc="-15" dirty="0">
                <a:solidFill>
                  <a:schemeClr val="tx2"/>
                </a:solidFill>
                <a:latin typeface="Poppins" pitchFamily="2" charset="77"/>
                <a:cs typeface="Poppins" pitchFamily="2" charset="77"/>
              </a:rPr>
              <a:t> </a:t>
            </a:r>
            <a:r>
              <a:rPr lang="en-US" sz="1700" b="1" spc="-15" dirty="0" err="1">
                <a:solidFill>
                  <a:schemeClr val="tx2"/>
                </a:solidFill>
                <a:latin typeface="Poppins" pitchFamily="2" charset="77"/>
                <a:cs typeface="Poppins" pitchFamily="2" charset="77"/>
              </a:rPr>
              <a:t>GRAPPES</a:t>
            </a:r>
            <a:r>
              <a:rPr lang="en-US" sz="1700" b="1" spc="-15" dirty="0">
                <a:solidFill>
                  <a:schemeClr val="tx2"/>
                </a:solidFill>
                <a:latin typeface="Poppins" pitchFamily="2" charset="77"/>
                <a:cs typeface="Poppins" pitchFamily="2" charset="77"/>
              </a:rPr>
              <a:t> ET </a:t>
            </a:r>
            <a:r>
              <a:rPr lang="en-US" sz="1700" b="1" spc="-15" dirty="0" err="1">
                <a:solidFill>
                  <a:schemeClr val="tx2"/>
                </a:solidFill>
                <a:latin typeface="Poppins" pitchFamily="2" charset="77"/>
                <a:cs typeface="Poppins" pitchFamily="2" charset="77"/>
              </a:rPr>
              <a:t>PROJETS</a:t>
            </a:r>
            <a:r>
              <a:rPr lang="en-US" sz="1700" b="1" spc="-15" dirty="0">
                <a:solidFill>
                  <a:schemeClr val="tx2"/>
                </a:solidFill>
                <a:latin typeface="Poppins" pitchFamily="2" charset="77"/>
                <a:cs typeface="Poppins" pitchFamily="2" charset="77"/>
              </a:rPr>
              <a:t> PHARES </a:t>
            </a:r>
            <a:endParaRPr lang="fr-FR" sz="1700" b="1" spc="-15" dirty="0">
              <a:solidFill>
                <a:schemeClr val="tx2"/>
              </a:solidFill>
              <a:latin typeface="Poppins" pitchFamily="2" charset="77"/>
              <a:cs typeface="Poppins" pitchFamily="2" charset="77"/>
            </a:endParaRPr>
          </a:p>
        </p:txBody>
      </p:sp>
      <p:sp>
        <p:nvSpPr>
          <p:cNvPr id="21" name="TextBox 23">
            <a:extLst>
              <a:ext uri="{FF2B5EF4-FFF2-40B4-BE49-F238E27FC236}">
                <a16:creationId xmlns:a16="http://schemas.microsoft.com/office/drawing/2014/main" id="{BB7B3BA6-C33D-415C-9D70-03C888799294}"/>
              </a:ext>
            </a:extLst>
          </p:cNvPr>
          <p:cNvSpPr txBox="1"/>
          <p:nvPr/>
        </p:nvSpPr>
        <p:spPr>
          <a:xfrm>
            <a:off x="3160194" y="4940327"/>
            <a:ext cx="4705293" cy="1469890"/>
          </a:xfrm>
          <a:prstGeom prst="rect">
            <a:avLst/>
          </a:prstGeom>
          <a:noFill/>
        </p:spPr>
        <p:txBody>
          <a:bodyPr wrap="square" rtlCol="0">
            <a:spAutoFit/>
          </a:bodyPr>
          <a:lstStyle/>
          <a:p>
            <a:pPr marL="285750" indent="-285750" algn="just">
              <a:lnSpc>
                <a:spcPts val="1800"/>
              </a:lnSpc>
              <a:buFont typeface="Wingdings" panose="05000000000000000000" pitchFamily="2" charset="2"/>
              <a:buChar char="ü"/>
            </a:pPr>
            <a:r>
              <a:rPr lang="fr-FR" sz="1400" b="1" spc="-10" dirty="0">
                <a:latin typeface="Poppins" pitchFamily="2" charset="77"/>
                <a:cs typeface="Poppins" pitchFamily="2" charset="77"/>
              </a:rPr>
              <a:t>Développer des plans d’actions pour exécuter les stratégies et politiques communes de soutien et de mise en œuvre : Identifier les chaines de valeur et clusters </a:t>
            </a:r>
            <a:r>
              <a:rPr lang="fr-FR" sz="1400" b="1" spc="-10" dirty="0" err="1">
                <a:latin typeface="Poppins" pitchFamily="2" charset="77"/>
                <a:cs typeface="Poppins" pitchFamily="2" charset="77"/>
              </a:rPr>
              <a:t>strategiques</a:t>
            </a:r>
            <a:r>
              <a:rPr lang="fr-FR" sz="1400" b="1" spc="-10" dirty="0">
                <a:latin typeface="Poppins" pitchFamily="2" charset="77"/>
                <a:cs typeface="Poppins" pitchFamily="2" charset="77"/>
              </a:rPr>
              <a:t>, les programmes et projets grappes  prioritaires sur base de critères objectifs</a:t>
            </a:r>
          </a:p>
        </p:txBody>
      </p:sp>
      <p:sp>
        <p:nvSpPr>
          <p:cNvPr id="22" name="TextBox 25">
            <a:extLst>
              <a:ext uri="{FF2B5EF4-FFF2-40B4-BE49-F238E27FC236}">
                <a16:creationId xmlns:a16="http://schemas.microsoft.com/office/drawing/2014/main" id="{776F142E-7D20-4FD0-8222-11F774A93272}"/>
              </a:ext>
            </a:extLst>
          </p:cNvPr>
          <p:cNvSpPr txBox="1"/>
          <p:nvPr/>
        </p:nvSpPr>
        <p:spPr>
          <a:xfrm>
            <a:off x="8528078" y="4014875"/>
            <a:ext cx="3205863" cy="61555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06      </a:t>
            </a:r>
            <a:r>
              <a:rPr lang="en-US" sz="1700" b="1" spc="-15" dirty="0" err="1">
                <a:solidFill>
                  <a:schemeClr val="tx2"/>
                </a:solidFill>
                <a:latin typeface="Poppins" pitchFamily="2" charset="77"/>
                <a:cs typeface="Poppins" pitchFamily="2" charset="77"/>
              </a:rPr>
              <a:t>GOUVERNANCE</a:t>
            </a:r>
            <a:r>
              <a:rPr lang="en-US" sz="1700" b="1" spc="-15" dirty="0">
                <a:solidFill>
                  <a:schemeClr val="tx2"/>
                </a:solidFill>
                <a:latin typeface="Poppins" pitchFamily="2" charset="77"/>
                <a:cs typeface="Poppins" pitchFamily="2" charset="77"/>
              </a:rPr>
              <a:t>, </a:t>
            </a:r>
            <a:r>
              <a:rPr lang="en-US" sz="1700" b="1" spc="-15" dirty="0" err="1">
                <a:solidFill>
                  <a:schemeClr val="tx2"/>
                </a:solidFill>
                <a:latin typeface="Poppins" pitchFamily="2" charset="77"/>
                <a:cs typeface="Poppins" pitchFamily="2" charset="77"/>
              </a:rPr>
              <a:t>VEHICULES</a:t>
            </a:r>
            <a:r>
              <a:rPr lang="en-US" sz="1700" b="1" spc="-15" dirty="0">
                <a:solidFill>
                  <a:schemeClr val="tx2"/>
                </a:solidFill>
                <a:latin typeface="Poppins" pitchFamily="2" charset="77"/>
                <a:cs typeface="Poppins" pitchFamily="2" charset="77"/>
              </a:rPr>
              <a:t> A BUT </a:t>
            </a:r>
            <a:r>
              <a:rPr lang="en-US" sz="1700" b="1" spc="-15" dirty="0" err="1">
                <a:solidFill>
                  <a:schemeClr val="tx2"/>
                </a:solidFill>
                <a:latin typeface="Poppins" pitchFamily="2" charset="77"/>
                <a:cs typeface="Poppins" pitchFamily="2" charset="77"/>
              </a:rPr>
              <a:t>SPECIAUX</a:t>
            </a:r>
            <a:r>
              <a:rPr lang="en-US" sz="1700" b="1" spc="-15" dirty="0">
                <a:solidFill>
                  <a:schemeClr val="tx2"/>
                </a:solidFill>
                <a:latin typeface="Poppins" pitchFamily="2" charset="77"/>
                <a:cs typeface="Poppins" pitchFamily="2" charset="77"/>
              </a:rPr>
              <a:t> </a:t>
            </a:r>
          </a:p>
        </p:txBody>
      </p:sp>
      <p:sp>
        <p:nvSpPr>
          <p:cNvPr id="23" name="TextBox 26">
            <a:extLst>
              <a:ext uri="{FF2B5EF4-FFF2-40B4-BE49-F238E27FC236}">
                <a16:creationId xmlns:a16="http://schemas.microsoft.com/office/drawing/2014/main" id="{BC37AFDE-24E8-4677-9AFF-4BEEB78E83CE}"/>
              </a:ext>
            </a:extLst>
          </p:cNvPr>
          <p:cNvSpPr txBox="1"/>
          <p:nvPr/>
        </p:nvSpPr>
        <p:spPr>
          <a:xfrm>
            <a:off x="7794314" y="4978580"/>
            <a:ext cx="4430577" cy="1469890"/>
          </a:xfrm>
          <a:prstGeom prst="rect">
            <a:avLst/>
          </a:prstGeom>
          <a:noFill/>
        </p:spPr>
        <p:txBody>
          <a:bodyPr wrap="square" rtlCol="0">
            <a:spAutoFit/>
          </a:bodyPr>
          <a:lstStyle/>
          <a:p>
            <a:pPr marL="285750" indent="-285750" algn="just">
              <a:lnSpc>
                <a:spcPts val="1800"/>
              </a:lnSpc>
              <a:buFont typeface="Wingdings" panose="05000000000000000000" pitchFamily="2" charset="2"/>
              <a:buChar char="ü"/>
            </a:pPr>
            <a:r>
              <a:rPr lang="fr-FR" sz="1400" b="1" spc="-10" dirty="0">
                <a:latin typeface="Poppins" pitchFamily="2" charset="77"/>
                <a:cs typeface="Poppins" pitchFamily="2" charset="77"/>
              </a:rPr>
              <a:t>Mettre en place  plateforme de coopération régionale, véhicules a but spéciaux pour assurer le pilotage, le suivi-</a:t>
            </a:r>
            <a:r>
              <a:rPr lang="fr-FR" sz="1400" b="1" spc="-10" dirty="0" err="1">
                <a:latin typeface="Poppins" pitchFamily="2" charset="77"/>
                <a:cs typeface="Poppins" pitchFamily="2" charset="77"/>
              </a:rPr>
              <a:t>evaluation</a:t>
            </a:r>
            <a:r>
              <a:rPr lang="fr-FR" sz="1400" b="1" spc="-10" dirty="0">
                <a:latin typeface="Poppins" pitchFamily="2" charset="77"/>
                <a:cs typeface="Poppins" pitchFamily="2" charset="77"/>
              </a:rPr>
              <a:t> des plans d’action prioritaires (projets de développement et de promotion de chaines de valeurs et </a:t>
            </a:r>
            <a:r>
              <a:rPr lang="fr-FR" sz="1400" b="1" spc="-10" dirty="0" err="1">
                <a:latin typeface="Poppins" pitchFamily="2" charset="77"/>
                <a:cs typeface="Poppins" pitchFamily="2" charset="77"/>
              </a:rPr>
              <a:t>ZES</a:t>
            </a:r>
            <a:r>
              <a:rPr lang="fr-FR" sz="1400" b="1" spc="-10" dirty="0">
                <a:latin typeface="Poppins" pitchFamily="2" charset="77"/>
                <a:cs typeface="Poppins" pitchFamily="2" charset="77"/>
              </a:rPr>
              <a:t> a vocation  régionale </a:t>
            </a:r>
          </a:p>
        </p:txBody>
      </p:sp>
    </p:spTree>
    <p:extLst>
      <p:ext uri="{BB962C8B-B14F-4D97-AF65-F5344CB8AC3E}">
        <p14:creationId xmlns:p14="http://schemas.microsoft.com/office/powerpoint/2010/main" val="2785275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p:txBody>
          <a:bodyPr/>
          <a:lstStyle/>
          <a:p>
            <a:r>
              <a:rPr lang="en-US" sz="2400" dirty="0"/>
              <a:t>Comment y </a:t>
            </a:r>
            <a:r>
              <a:rPr lang="en-US" sz="2400" dirty="0" err="1"/>
              <a:t>aller</a:t>
            </a:r>
            <a:r>
              <a:rPr lang="en-US" sz="2400" dirty="0"/>
              <a:t> ? : Le </a:t>
            </a:r>
            <a:r>
              <a:rPr lang="en-US" sz="2400" dirty="0" err="1"/>
              <a:t>processus</a:t>
            </a:r>
            <a:r>
              <a:rPr lang="en-US" sz="2400" dirty="0"/>
              <a:t> de mise </a:t>
            </a:r>
            <a:r>
              <a:rPr lang="en-US" sz="2400" dirty="0" err="1"/>
              <a:t>en</a:t>
            </a:r>
            <a:r>
              <a:rPr lang="en-US" sz="2400" dirty="0"/>
              <a:t> place d’un SPV</a:t>
            </a:r>
            <a:endParaRPr lang="fr-FR" sz="2400" dirty="0"/>
          </a:p>
        </p:txBody>
      </p:sp>
      <p:sp>
        <p:nvSpPr>
          <p:cNvPr id="5" name="TextBox 7">
            <a:extLst>
              <a:ext uri="{FF2B5EF4-FFF2-40B4-BE49-F238E27FC236}">
                <a16:creationId xmlns:a16="http://schemas.microsoft.com/office/drawing/2014/main" id="{7D42BDCE-8DAE-4A62-98A9-89778D6D1C97}"/>
              </a:ext>
            </a:extLst>
          </p:cNvPr>
          <p:cNvSpPr txBox="1"/>
          <p:nvPr/>
        </p:nvSpPr>
        <p:spPr>
          <a:xfrm>
            <a:off x="0" y="2441597"/>
            <a:ext cx="12192000" cy="92333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en-US" b="1" dirty="0"/>
              <a:t>INITIATIVES</a:t>
            </a:r>
          </a:p>
          <a:p>
            <a:pPr algn="l"/>
            <a:r>
              <a:rPr lang="en-US" b="1" dirty="0"/>
              <a:t> </a:t>
            </a:r>
            <a:r>
              <a:rPr lang="en-US" b="1" dirty="0" err="1"/>
              <a:t>STRATEGIQUES</a:t>
            </a:r>
            <a:endParaRPr lang="en-US" b="1" dirty="0"/>
          </a:p>
          <a:p>
            <a:pPr algn="l"/>
            <a:endParaRPr lang="en-US" dirty="0"/>
          </a:p>
        </p:txBody>
      </p:sp>
      <p:sp>
        <p:nvSpPr>
          <p:cNvPr id="6" name="TextBox 8">
            <a:extLst>
              <a:ext uri="{FF2B5EF4-FFF2-40B4-BE49-F238E27FC236}">
                <a16:creationId xmlns:a16="http://schemas.microsoft.com/office/drawing/2014/main" id="{B43D9C8F-7493-461D-B2AA-9D0CFA111C46}"/>
              </a:ext>
            </a:extLst>
          </p:cNvPr>
          <p:cNvSpPr txBox="1"/>
          <p:nvPr/>
        </p:nvSpPr>
        <p:spPr>
          <a:xfrm>
            <a:off x="95761" y="1283800"/>
            <a:ext cx="12096239" cy="646331"/>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en-US" b="1" dirty="0"/>
              <a:t>PDIDE  AFRIQUE CENTRALE </a:t>
            </a:r>
          </a:p>
          <a:p>
            <a:pPr algn="l"/>
            <a:r>
              <a:rPr lang="en-US" b="1" dirty="0"/>
              <a:t>VISION  </a:t>
            </a:r>
            <a:r>
              <a:rPr lang="en-US" b="1" dirty="0" err="1"/>
              <a:t>PARTAGEE</a:t>
            </a:r>
            <a:r>
              <a:rPr lang="en-US" b="1" dirty="0"/>
              <a:t> 2030,2045, 2063</a:t>
            </a:r>
          </a:p>
        </p:txBody>
      </p:sp>
      <p:sp>
        <p:nvSpPr>
          <p:cNvPr id="7" name="TextBox 23">
            <a:extLst>
              <a:ext uri="{FF2B5EF4-FFF2-40B4-BE49-F238E27FC236}">
                <a16:creationId xmlns:a16="http://schemas.microsoft.com/office/drawing/2014/main" id="{28796D7A-9EE0-4A3F-93BC-6F60AFE07D0B}"/>
              </a:ext>
            </a:extLst>
          </p:cNvPr>
          <p:cNvSpPr txBox="1"/>
          <p:nvPr/>
        </p:nvSpPr>
        <p:spPr>
          <a:xfrm>
            <a:off x="-1" y="4579630"/>
            <a:ext cx="12192000" cy="246221"/>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en-US" sz="1000" b="1" dirty="0" err="1"/>
              <a:t>PRINCIPAUX</a:t>
            </a:r>
            <a:r>
              <a:rPr lang="en-US" sz="1000" b="1" dirty="0"/>
              <a:t> AXES  </a:t>
            </a:r>
            <a:r>
              <a:rPr lang="en-US" sz="1000" b="1" dirty="0" err="1"/>
              <a:t>COMMUNAUTAIRES</a:t>
            </a:r>
            <a:r>
              <a:rPr lang="en-US" sz="1000" b="1" dirty="0"/>
              <a:t> </a:t>
            </a:r>
            <a:r>
              <a:rPr lang="en-US" sz="1000" b="1" dirty="0" err="1"/>
              <a:t>D’OPERATIONALISATION</a:t>
            </a:r>
            <a:endParaRPr lang="en-US" sz="1000" dirty="0"/>
          </a:p>
        </p:txBody>
      </p:sp>
      <p:sp>
        <p:nvSpPr>
          <p:cNvPr id="8" name="Rectangle 7">
            <a:extLst>
              <a:ext uri="{FF2B5EF4-FFF2-40B4-BE49-F238E27FC236}">
                <a16:creationId xmlns:a16="http://schemas.microsoft.com/office/drawing/2014/main" id="{571763FD-14DE-4C3A-99CD-D33410592256}"/>
              </a:ext>
            </a:extLst>
          </p:cNvPr>
          <p:cNvSpPr/>
          <p:nvPr/>
        </p:nvSpPr>
        <p:spPr>
          <a:xfrm>
            <a:off x="768296" y="3998400"/>
            <a:ext cx="11242410" cy="222391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Isosceles Triangle 5">
            <a:extLst>
              <a:ext uri="{FF2B5EF4-FFF2-40B4-BE49-F238E27FC236}">
                <a16:creationId xmlns:a16="http://schemas.microsoft.com/office/drawing/2014/main" id="{404B414B-FA2A-4EBB-A88B-2A193035DDF2}"/>
              </a:ext>
            </a:extLst>
          </p:cNvPr>
          <p:cNvSpPr/>
          <p:nvPr/>
        </p:nvSpPr>
        <p:spPr>
          <a:xfrm>
            <a:off x="0" y="864182"/>
            <a:ext cx="12192000" cy="2844514"/>
          </a:xfrm>
          <a:prstGeom prst="triangle">
            <a:avLst/>
          </a:prstGeom>
          <a:solidFill>
            <a:srgbClr val="00B050"/>
          </a:solidFill>
          <a:ln w="12700"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indent="-342900" algn="ctr">
              <a:lnSpc>
                <a:spcPct val="107000"/>
              </a:lnSpc>
              <a:spcBef>
                <a:spcPts val="0"/>
              </a:spcBef>
              <a:spcAft>
                <a:spcPts val="800"/>
              </a:spcAft>
              <a:buAutoNum type="arabicPeriod"/>
            </a:pPr>
            <a:endParaRPr lang="fr-FR" sz="800" b="1" dirty="0">
              <a:solidFill>
                <a:srgbClr val="FFFFFF"/>
              </a:solidFill>
              <a:latin typeface="Times New Roman" panose="02020603050405020304" pitchFamily="18" charset="0"/>
              <a:ea typeface="DengXian" panose="02010600030101010101" pitchFamily="2" charset="-122"/>
              <a:cs typeface="Arial" panose="020B0604020202020204" pitchFamily="34" charset="0"/>
            </a:endParaRPr>
          </a:p>
          <a:p>
            <a:pPr marL="342900" marR="0" indent="-342900" algn="ctr">
              <a:lnSpc>
                <a:spcPct val="107000"/>
              </a:lnSpc>
              <a:spcBef>
                <a:spcPts val="0"/>
              </a:spcBef>
              <a:spcAft>
                <a:spcPts val="800"/>
              </a:spcAft>
              <a:buAutoNum type="arabicPeriod"/>
            </a:pPr>
            <a:endParaRPr lang="fr-FR" sz="800" b="1" dirty="0">
              <a:solidFill>
                <a:srgbClr val="FFFFFF"/>
              </a:solidFill>
              <a:latin typeface="Times New Roman" panose="02020603050405020304" pitchFamily="18" charset="0"/>
              <a:ea typeface="DengXian" panose="02010600030101010101" pitchFamily="2" charset="-122"/>
              <a:cs typeface="Arial" panose="020B0604020202020204" pitchFamily="34" charset="0"/>
            </a:endParaRPr>
          </a:p>
          <a:p>
            <a:pPr marL="342900" marR="0" indent="-342900">
              <a:lnSpc>
                <a:spcPct val="107000"/>
              </a:lnSpc>
              <a:spcBef>
                <a:spcPts val="0"/>
              </a:spcBef>
              <a:spcAft>
                <a:spcPts val="800"/>
              </a:spcAft>
              <a:buFont typeface="Wingdings" panose="05000000000000000000" pitchFamily="2" charset="2"/>
              <a:buChar char="§"/>
            </a:pPr>
            <a:endParaRPr lang="fr-FR" sz="800" b="1" dirty="0">
              <a:solidFill>
                <a:srgbClr val="FFFFFF"/>
              </a:solidFill>
              <a:latin typeface="Times New Roman" panose="02020603050405020304" pitchFamily="18" charset="0"/>
              <a:ea typeface="DengXian" panose="02010600030101010101" pitchFamily="2" charset="-122"/>
              <a:cs typeface="Arial" panose="020B0604020202020204" pitchFamily="34" charset="0"/>
            </a:endParaRPr>
          </a:p>
          <a:p>
            <a:pPr marL="342900" marR="0" indent="-342900">
              <a:lnSpc>
                <a:spcPct val="107000"/>
              </a:lnSpc>
              <a:spcBef>
                <a:spcPts val="0"/>
              </a:spcBef>
              <a:spcAft>
                <a:spcPts val="800"/>
              </a:spcAft>
              <a:buFont typeface="Wingdings" panose="05000000000000000000" pitchFamily="2" charset="2"/>
              <a:buChar char="§"/>
            </a:pPr>
            <a:r>
              <a:rPr lang="fr-FR" sz="1000" b="1" dirty="0">
                <a:solidFill>
                  <a:srgbClr val="FFFFFF"/>
                </a:solidFill>
                <a:latin typeface="Times New Roman" panose="02020603050405020304" pitchFamily="18" charset="0"/>
                <a:ea typeface="DengXian" panose="02010600030101010101" pitchFamily="2" charset="-122"/>
                <a:cs typeface="Arial" panose="020B0604020202020204" pitchFamily="34" charset="0"/>
              </a:rPr>
              <a:t>Attirer et encourager  des investissements a grande </a:t>
            </a:r>
            <a:r>
              <a:rPr lang="fr-FR" sz="900" b="1" dirty="0">
                <a:solidFill>
                  <a:srgbClr val="FFFFFF"/>
                </a:solidFill>
                <a:latin typeface="Times New Roman" panose="02020603050405020304" pitchFamily="18" charset="0"/>
                <a:ea typeface="DengXian" panose="02010600030101010101" pitchFamily="2" charset="-122"/>
                <a:cs typeface="Arial" panose="020B0604020202020204" pitchFamily="34" charset="0"/>
              </a:rPr>
              <a:t>échelle dans 11 pôles de compétitivité régionaux nouvelle génération.</a:t>
            </a:r>
          </a:p>
          <a:p>
            <a:pPr marL="342900" marR="0" indent="-342900">
              <a:lnSpc>
                <a:spcPct val="107000"/>
              </a:lnSpc>
              <a:spcBef>
                <a:spcPts val="0"/>
              </a:spcBef>
              <a:spcAft>
                <a:spcPts val="800"/>
              </a:spcAft>
              <a:buFont typeface="Wingdings" panose="05000000000000000000" pitchFamily="2" charset="2"/>
              <a:buChar char="§"/>
            </a:pPr>
            <a:r>
              <a:rPr lang="fr-FR" sz="900" b="1" dirty="0">
                <a:solidFill>
                  <a:srgbClr val="FFFFFF"/>
                </a:solidFill>
                <a:latin typeface="Times New Roman" panose="02020603050405020304" pitchFamily="18" charset="0"/>
                <a:ea typeface="DengXian" panose="02010600030101010101" pitchFamily="2" charset="-122"/>
                <a:cs typeface="Arial" panose="020B0604020202020204" pitchFamily="34" charset="0"/>
              </a:rPr>
              <a:t> Rationaliser, Cordonner, Aligner, Synchroniser les plans PDIDE ET </a:t>
            </a:r>
            <a:r>
              <a:rPr lang="fr-FR" sz="900" b="1" dirty="0" err="1">
                <a:solidFill>
                  <a:srgbClr val="FFFFFF"/>
                </a:solidFill>
                <a:latin typeface="Times New Roman" panose="02020603050405020304" pitchFamily="18" charset="0"/>
                <a:ea typeface="DengXian" panose="02010600030101010101" pitchFamily="2" charset="-122"/>
                <a:cs typeface="Arial" panose="020B0604020202020204" pitchFamily="34" charset="0"/>
              </a:rPr>
              <a:t>PDI</a:t>
            </a:r>
            <a:r>
              <a:rPr lang="fr-FR" sz="900" b="1" dirty="0">
                <a:solidFill>
                  <a:srgbClr val="FFFFFF"/>
                </a:solidFill>
                <a:latin typeface="Times New Roman" panose="02020603050405020304" pitchFamily="18" charset="0"/>
                <a:ea typeface="DengXian" panose="02010600030101010101" pitchFamily="2" charset="-122"/>
                <a:cs typeface="Arial" panose="020B0604020202020204" pitchFamily="34" charset="0"/>
              </a:rPr>
              <a:t> nationaux et  régionaux  pour accélérer la transformation des  secteurs manufacturés </a:t>
            </a:r>
          </a:p>
          <a:p>
            <a:pPr marL="342900" marR="0" indent="-342900">
              <a:lnSpc>
                <a:spcPct val="107000"/>
              </a:lnSpc>
              <a:spcBef>
                <a:spcPts val="0"/>
              </a:spcBef>
              <a:spcAft>
                <a:spcPts val="800"/>
              </a:spcAft>
              <a:buFont typeface="Wingdings" panose="05000000000000000000" pitchFamily="2" charset="2"/>
              <a:buChar char="§"/>
            </a:pPr>
            <a:r>
              <a:rPr lang="fr-FR" sz="900" b="1" dirty="0">
                <a:solidFill>
                  <a:srgbClr val="FFFFFF"/>
                </a:solidFill>
                <a:latin typeface="Times New Roman" panose="02020603050405020304" pitchFamily="18" charset="0"/>
                <a:ea typeface="DengXian" panose="02010600030101010101" pitchFamily="2" charset="-122"/>
                <a:cs typeface="Arial" panose="020B0604020202020204" pitchFamily="34" charset="0"/>
              </a:rPr>
              <a:t>Développer et mettre en réseaux des centres d’excellence dans chaque corridor économique</a:t>
            </a:r>
          </a:p>
          <a:p>
            <a:pPr marL="342900" marR="0" indent="-342900">
              <a:lnSpc>
                <a:spcPct val="107000"/>
              </a:lnSpc>
              <a:spcBef>
                <a:spcPts val="0"/>
              </a:spcBef>
              <a:spcAft>
                <a:spcPts val="800"/>
              </a:spcAft>
              <a:buFont typeface="Wingdings" panose="05000000000000000000" pitchFamily="2" charset="2"/>
              <a:buChar char="§"/>
            </a:pPr>
            <a:r>
              <a:rPr lang="fr-FR" sz="900" b="1" dirty="0">
                <a:solidFill>
                  <a:srgbClr val="FFFFFF"/>
                </a:solidFill>
                <a:latin typeface="Times New Roman" panose="02020603050405020304" pitchFamily="18" charset="0"/>
                <a:ea typeface="DengXian" panose="02010600030101010101" pitchFamily="2" charset="-122"/>
                <a:cs typeface="Arial" panose="020B0604020202020204" pitchFamily="34" charset="0"/>
              </a:rPr>
              <a:t>Mutualiser les intelligences, les voies et ressources de mise en œuvre des stratégies et politiques communes de soutien  </a:t>
            </a:r>
          </a:p>
          <a:p>
            <a:pPr marL="342900" marR="0" indent="-342900" algn="ctr">
              <a:lnSpc>
                <a:spcPct val="107000"/>
              </a:lnSpc>
              <a:spcBef>
                <a:spcPts val="0"/>
              </a:spcBef>
              <a:spcAft>
                <a:spcPts val="800"/>
              </a:spcAft>
              <a:buAutoNum type="arabicPeriod"/>
            </a:pPr>
            <a:endParaRPr lang="fr-FR" sz="800" b="1" dirty="0">
              <a:solidFill>
                <a:srgbClr val="FFFFFF"/>
              </a:solidFill>
              <a:latin typeface="Times New Roman" panose="02020603050405020304" pitchFamily="18" charset="0"/>
              <a:ea typeface="DengXian" panose="02010600030101010101" pitchFamily="2" charset="-122"/>
              <a:cs typeface="Arial" panose="020B0604020202020204" pitchFamily="34" charset="0"/>
            </a:endParaRPr>
          </a:p>
          <a:p>
            <a:pPr marL="342900" marR="0" indent="-342900" algn="ctr">
              <a:lnSpc>
                <a:spcPct val="107000"/>
              </a:lnSpc>
              <a:spcBef>
                <a:spcPts val="0"/>
              </a:spcBef>
              <a:spcAft>
                <a:spcPts val="800"/>
              </a:spcAft>
              <a:buAutoNum type="arabicPeriod"/>
            </a:pPr>
            <a:endParaRPr lang="fr-FR" sz="800" b="1" dirty="0">
              <a:solidFill>
                <a:srgbClr val="FFFFFF"/>
              </a:solidFill>
              <a:latin typeface="Times New Roman" panose="02020603050405020304" pitchFamily="18" charset="0"/>
              <a:ea typeface="DengXian" panose="02010600030101010101" pitchFamily="2" charset="-122"/>
              <a:cs typeface="Arial" panose="020B0604020202020204" pitchFamily="34" charset="0"/>
            </a:endParaRPr>
          </a:p>
          <a:p>
            <a:pPr marL="342900" marR="0" indent="-342900" algn="ctr">
              <a:lnSpc>
                <a:spcPct val="107000"/>
              </a:lnSpc>
              <a:spcBef>
                <a:spcPts val="0"/>
              </a:spcBef>
              <a:spcAft>
                <a:spcPts val="800"/>
              </a:spcAft>
              <a:buAutoNum type="arabicPeriod"/>
            </a:pPr>
            <a:endParaRPr lang="en-US" sz="8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10" name="Isosceles Triangle 3">
            <a:extLst>
              <a:ext uri="{FF2B5EF4-FFF2-40B4-BE49-F238E27FC236}">
                <a16:creationId xmlns:a16="http://schemas.microsoft.com/office/drawing/2014/main" id="{B4D2F6BE-1122-4ACB-B048-9F7654E3EDC3}"/>
              </a:ext>
            </a:extLst>
          </p:cNvPr>
          <p:cNvSpPr/>
          <p:nvPr/>
        </p:nvSpPr>
        <p:spPr>
          <a:xfrm>
            <a:off x="2792116" y="719401"/>
            <a:ext cx="6872949" cy="1615053"/>
          </a:xfrm>
          <a:prstGeom prst="triangle">
            <a:avLst>
              <a:gd name="adj" fmla="val 49363"/>
            </a:avLst>
          </a:prstGeom>
          <a:solidFill>
            <a:schemeClr val="accent1">
              <a:lumMod val="75000"/>
            </a:schemeClr>
          </a:solidFill>
          <a:ln w="12700"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71450" marR="0" indent="-171450">
              <a:lnSpc>
                <a:spcPct val="107000"/>
              </a:lnSpc>
              <a:spcBef>
                <a:spcPts val="0"/>
              </a:spcBef>
              <a:spcAft>
                <a:spcPts val="800"/>
              </a:spcAft>
              <a:buFont typeface="Wingdings" panose="05000000000000000000" pitchFamily="2" charset="2"/>
              <a:buChar char="§"/>
            </a:pPr>
            <a:r>
              <a:rPr lang="fr-FR" sz="900" b="1" dirty="0">
                <a:solidFill>
                  <a:srgbClr val="FFFFFF"/>
                </a:solidFill>
                <a:latin typeface="Times New Roman" panose="02020603050405020304" pitchFamily="18" charset="0"/>
                <a:ea typeface="DengXian" panose="02010600030101010101" pitchFamily="2" charset="-122"/>
                <a:cs typeface="Arial" panose="020B0604020202020204" pitchFamily="34" charset="0"/>
              </a:rPr>
              <a:t>Devenir une base de </a:t>
            </a:r>
            <a:r>
              <a:rPr lang="fr-FR" sz="900" b="1" dirty="0" err="1">
                <a:solidFill>
                  <a:srgbClr val="FFFFFF"/>
                </a:solidFill>
                <a:latin typeface="Times New Roman" panose="02020603050405020304" pitchFamily="18" charset="0"/>
                <a:ea typeface="DengXian" panose="02010600030101010101" pitchFamily="2" charset="-122"/>
                <a:cs typeface="Arial" panose="020B0604020202020204" pitchFamily="34" charset="0"/>
              </a:rPr>
              <a:t>defense</a:t>
            </a:r>
            <a:r>
              <a:rPr lang="fr-FR" sz="900" b="1" dirty="0">
                <a:solidFill>
                  <a:srgbClr val="FFFFFF"/>
                </a:solidFill>
                <a:latin typeface="Times New Roman" panose="02020603050405020304" pitchFamily="18" charset="0"/>
                <a:ea typeface="DengXian" panose="02010600030101010101" pitchFamily="2" charset="-122"/>
                <a:cs typeface="Arial" panose="020B0604020202020204" pitchFamily="34" charset="0"/>
              </a:rPr>
              <a:t> manufacturière de classe mondiale, une plaque tournante de solutions énergétiques, logistiques et écologiques, un pole régionale de recherche et  d’innovation axé  sur l’  intégration des cerveaux, données,  technologies et savoirs-faires</a:t>
            </a:r>
            <a:endParaRPr lang="en-US" sz="9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11" name="Rectangle: Rounded Corners 10">
            <a:extLst>
              <a:ext uri="{FF2B5EF4-FFF2-40B4-BE49-F238E27FC236}">
                <a16:creationId xmlns:a16="http://schemas.microsoft.com/office/drawing/2014/main" id="{5397FF9E-057C-4AEE-B059-194698374251}"/>
              </a:ext>
            </a:extLst>
          </p:cNvPr>
          <p:cNvSpPr/>
          <p:nvPr/>
        </p:nvSpPr>
        <p:spPr>
          <a:xfrm>
            <a:off x="5796492" y="4128314"/>
            <a:ext cx="1521568" cy="2063348"/>
          </a:xfrm>
          <a:prstGeom prst="roundRect">
            <a:avLst>
              <a:gd name="adj" fmla="val 0"/>
            </a:avLst>
          </a:prstGeom>
          <a:gradFill>
            <a:gsLst>
              <a:gs pos="0">
                <a:srgbClr val="00B050"/>
              </a:gs>
              <a:gs pos="50542">
                <a:srgbClr val="00849C"/>
              </a:gs>
              <a:gs pos="74000">
                <a:srgbClr val="0070C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fr-FR" sz="900" b="1" dirty="0">
              <a:solidFill>
                <a:schemeClr val="bg1">
                  <a:lumMod val="95000"/>
                </a:schemeClr>
              </a:solidFill>
              <a:latin typeface="Times New Roman" panose="02020603050405020304" pitchFamily="18" charset="0"/>
              <a:ea typeface="DengXian" panose="02010600030101010101" pitchFamily="2" charset="-122"/>
              <a:cs typeface="Arial" panose="020B0604020202020204" pitchFamily="34" charset="0"/>
            </a:endParaRPr>
          </a:p>
          <a:p>
            <a:pPr marL="0" marR="0" algn="ctr">
              <a:lnSpc>
                <a:spcPct val="107000"/>
              </a:lnSpc>
              <a:spcBef>
                <a:spcPts val="0"/>
              </a:spcBef>
              <a:spcAft>
                <a:spcPts val="800"/>
              </a:spcAft>
            </a:pPr>
            <a:r>
              <a:rPr lang="fr-FR" sz="900" b="1" dirty="0">
                <a:solidFill>
                  <a:schemeClr val="bg1">
                    <a:lumMod val="95000"/>
                  </a:schemeClr>
                </a:solidFill>
                <a:latin typeface="Times New Roman" panose="02020603050405020304" pitchFamily="18" charset="0"/>
                <a:ea typeface="DengXian" panose="02010600030101010101" pitchFamily="2" charset="-122"/>
                <a:cs typeface="Arial" panose="020B0604020202020204" pitchFamily="34" charset="0"/>
              </a:rPr>
              <a:t>VALORISATION  DU POTENTIEL ÉCONOMIQUE DES ONZE PÔLES DE </a:t>
            </a:r>
            <a:r>
              <a:rPr lang="fr-FR" sz="900" b="1" dirty="0" err="1">
                <a:solidFill>
                  <a:schemeClr val="bg1">
                    <a:lumMod val="95000"/>
                  </a:schemeClr>
                </a:solidFill>
                <a:latin typeface="Times New Roman" panose="02020603050405020304" pitchFamily="18" charset="0"/>
                <a:ea typeface="DengXian" panose="02010600030101010101" pitchFamily="2" charset="-122"/>
                <a:cs typeface="Arial" panose="020B0604020202020204" pitchFamily="34" charset="0"/>
              </a:rPr>
              <a:t>COMPÉTITIVITE</a:t>
            </a:r>
            <a:r>
              <a:rPr lang="fr-FR" sz="900" b="1" dirty="0">
                <a:solidFill>
                  <a:schemeClr val="bg1">
                    <a:lumMod val="95000"/>
                  </a:schemeClr>
                </a:solidFill>
                <a:latin typeface="Times New Roman" panose="02020603050405020304" pitchFamily="18" charset="0"/>
                <a:ea typeface="DengXian" panose="02010600030101010101" pitchFamily="2" charset="-122"/>
                <a:cs typeface="Arial" panose="020B0604020202020204" pitchFamily="34" charset="0"/>
              </a:rPr>
              <a:t>  PAR LA TRANSFORMATION DU </a:t>
            </a:r>
            <a:r>
              <a:rPr lang="fr-FR" sz="900" b="1" dirty="0">
                <a:solidFill>
                  <a:schemeClr val="bg1">
                    <a:lumMod val="95000"/>
                  </a:schemeClr>
                </a:solidFill>
                <a:effectLst/>
                <a:latin typeface="Times New Roman" panose="02020603050405020304" pitchFamily="18" charset="0"/>
                <a:ea typeface="DengXian" panose="02010600030101010101" pitchFamily="2" charset="-122"/>
                <a:cs typeface="Arial" panose="020B0604020202020204" pitchFamily="34" charset="0"/>
              </a:rPr>
              <a:t>CAPITAL NATUREL EN CAPITAL  PRODUCTIF </a:t>
            </a:r>
            <a:endParaRPr lang="en-US" sz="1200" dirty="0">
              <a:solidFill>
                <a:schemeClr val="bg1">
                  <a:lumMod val="95000"/>
                </a:schemeClr>
              </a:solidFill>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12" name="Rectangle: Rounded Corners 11">
            <a:extLst>
              <a:ext uri="{FF2B5EF4-FFF2-40B4-BE49-F238E27FC236}">
                <a16:creationId xmlns:a16="http://schemas.microsoft.com/office/drawing/2014/main" id="{D67EDA7D-28B7-4C64-BC30-DBBF0C170CAA}"/>
              </a:ext>
            </a:extLst>
          </p:cNvPr>
          <p:cNvSpPr/>
          <p:nvPr/>
        </p:nvSpPr>
        <p:spPr>
          <a:xfrm>
            <a:off x="2533025" y="4057763"/>
            <a:ext cx="1310780" cy="516303"/>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800" b="1" dirty="0">
                <a:latin typeface="Arial Black" panose="020B0A04020102020204" pitchFamily="34" charset="0"/>
                <a:ea typeface="DengXian" panose="02010600030101010101" pitchFamily="2" charset="-122"/>
                <a:cs typeface="Arial" panose="020B0604020202020204" pitchFamily="34" charset="0"/>
              </a:rPr>
              <a:t>TROISIÈME TRANSFORMATION</a:t>
            </a:r>
            <a:endParaRPr lang="en-US" sz="800" b="1" dirty="0">
              <a:latin typeface="Arial Black" panose="020B0A04020102020204" pitchFamily="34" charset="0"/>
              <a:ea typeface="DengXian" panose="02010600030101010101" pitchFamily="2" charset="-122"/>
              <a:cs typeface="Arial" panose="020B0604020202020204" pitchFamily="34" charset="0"/>
            </a:endParaRPr>
          </a:p>
        </p:txBody>
      </p:sp>
      <p:sp>
        <p:nvSpPr>
          <p:cNvPr id="13" name="Rectangle: Rounded Corners 12">
            <a:extLst>
              <a:ext uri="{FF2B5EF4-FFF2-40B4-BE49-F238E27FC236}">
                <a16:creationId xmlns:a16="http://schemas.microsoft.com/office/drawing/2014/main" id="{B4076678-D3FA-4536-B694-BA77900D3E05}"/>
              </a:ext>
            </a:extLst>
          </p:cNvPr>
          <p:cNvSpPr/>
          <p:nvPr/>
        </p:nvSpPr>
        <p:spPr>
          <a:xfrm>
            <a:off x="2553476" y="4639724"/>
            <a:ext cx="1263327" cy="338372"/>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algn="ctr">
              <a:lnSpc>
                <a:spcPct val="107000"/>
              </a:lnSpc>
              <a:spcBef>
                <a:spcPts val="0"/>
              </a:spcBef>
              <a:spcAft>
                <a:spcPts val="800"/>
              </a:spcAft>
            </a:pPr>
            <a:r>
              <a:rPr lang="fr-FR" sz="800" b="1" dirty="0">
                <a:latin typeface="Arial Black" panose="020B0A04020102020204" pitchFamily="34" charset="0"/>
                <a:ea typeface="DengXian" panose="02010600030101010101" pitchFamily="2" charset="-122"/>
                <a:cs typeface="Arial" panose="020B0604020202020204" pitchFamily="34" charset="0"/>
              </a:rPr>
              <a:t>DEUXIÈME TRANSFORMATION </a:t>
            </a:r>
            <a:endParaRPr lang="en-US" sz="800" b="1" dirty="0">
              <a:latin typeface="Arial Black" panose="020B0A04020102020204" pitchFamily="34" charset="0"/>
              <a:ea typeface="DengXian" panose="02010600030101010101" pitchFamily="2" charset="-122"/>
              <a:cs typeface="Arial" panose="020B0604020202020204" pitchFamily="34" charset="0"/>
            </a:endParaRPr>
          </a:p>
        </p:txBody>
      </p:sp>
      <p:sp>
        <p:nvSpPr>
          <p:cNvPr id="14" name="Rectangle: Rounded Corners 13">
            <a:extLst>
              <a:ext uri="{FF2B5EF4-FFF2-40B4-BE49-F238E27FC236}">
                <a16:creationId xmlns:a16="http://schemas.microsoft.com/office/drawing/2014/main" id="{922D56DD-6279-4AA8-815C-B0C407A75F9F}"/>
              </a:ext>
            </a:extLst>
          </p:cNvPr>
          <p:cNvSpPr/>
          <p:nvPr/>
        </p:nvSpPr>
        <p:spPr>
          <a:xfrm>
            <a:off x="10469336" y="4081251"/>
            <a:ext cx="1491343" cy="2096592"/>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800" b="1" dirty="0">
                <a:latin typeface="Arial Black" panose="020B0A04020102020204" pitchFamily="34" charset="0"/>
                <a:ea typeface="DengXian" panose="02010600030101010101" pitchFamily="2" charset="-122"/>
                <a:cs typeface="Arial" panose="020B0604020202020204" pitchFamily="34" charset="0"/>
              </a:rPr>
              <a:t>RENFORCER   DES PILIERS  DE DÉVELOPPEMENT DES COMPÉTENCES ,  SCIENCE, TECHNOLOGIE </a:t>
            </a:r>
          </a:p>
          <a:p>
            <a:pPr marL="0" marR="0" algn="ctr">
              <a:lnSpc>
                <a:spcPct val="107000"/>
              </a:lnSpc>
              <a:spcBef>
                <a:spcPts val="0"/>
              </a:spcBef>
              <a:spcAft>
                <a:spcPts val="800"/>
              </a:spcAft>
            </a:pPr>
            <a:r>
              <a:rPr lang="fr-FR" sz="800" b="1" dirty="0">
                <a:latin typeface="Arial Black" panose="020B0A04020102020204" pitchFamily="34" charset="0"/>
                <a:ea typeface="DengXian" panose="02010600030101010101" pitchFamily="2" charset="-122"/>
                <a:cs typeface="Arial" panose="020B0604020202020204" pitchFamily="34" charset="0"/>
              </a:rPr>
              <a:t>PAR  LE </a:t>
            </a:r>
            <a:r>
              <a:rPr lang="fr-FR" sz="800" b="1" dirty="0" err="1">
                <a:latin typeface="Arial Black" panose="020B0A04020102020204" pitchFamily="34" charset="0"/>
                <a:ea typeface="DengXian" panose="02010600030101010101" pitchFamily="2" charset="-122"/>
                <a:cs typeface="Arial" panose="020B0604020202020204" pitchFamily="34" charset="0"/>
              </a:rPr>
              <a:t>DEVELOPPEMENT</a:t>
            </a:r>
            <a:r>
              <a:rPr lang="fr-FR" sz="800" b="1" dirty="0">
                <a:latin typeface="Arial Black" panose="020B0A04020102020204" pitchFamily="34" charset="0"/>
                <a:ea typeface="DengXian" panose="02010600030101010101" pitchFamily="2" charset="-122"/>
                <a:cs typeface="Arial" panose="020B0604020202020204" pitchFamily="34" charset="0"/>
              </a:rPr>
              <a:t> ET MISE EN RÉSEAUX  DE CENTRES ET LABORATOIRES  D’EXCELLENCE</a:t>
            </a:r>
            <a:endParaRPr lang="en-US" sz="800" b="1" dirty="0">
              <a:latin typeface="Arial Black" panose="020B0A04020102020204" pitchFamily="34" charset="0"/>
              <a:ea typeface="DengXian" panose="02010600030101010101" pitchFamily="2" charset="-122"/>
              <a:cs typeface="Arial" panose="020B0604020202020204" pitchFamily="34" charset="0"/>
            </a:endParaRPr>
          </a:p>
        </p:txBody>
      </p:sp>
      <p:sp>
        <p:nvSpPr>
          <p:cNvPr id="15" name="Rectangle: Rounded Corners 14">
            <a:extLst>
              <a:ext uri="{FF2B5EF4-FFF2-40B4-BE49-F238E27FC236}">
                <a16:creationId xmlns:a16="http://schemas.microsoft.com/office/drawing/2014/main" id="{49FF3B39-BC5E-44DC-9421-210257235FAD}"/>
              </a:ext>
            </a:extLst>
          </p:cNvPr>
          <p:cNvSpPr/>
          <p:nvPr/>
        </p:nvSpPr>
        <p:spPr>
          <a:xfrm>
            <a:off x="4137051" y="4081251"/>
            <a:ext cx="1310780" cy="2063348"/>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800" b="1" dirty="0">
                <a:latin typeface="Arial Black" panose="020B0A04020102020204" pitchFamily="34" charset="0"/>
                <a:ea typeface="DengXian" panose="02010600030101010101" pitchFamily="2" charset="-122"/>
                <a:cs typeface="Arial" panose="020B0604020202020204" pitchFamily="34" charset="0"/>
              </a:rPr>
              <a:t>DÉVELOPPER LE </a:t>
            </a:r>
            <a:r>
              <a:rPr lang="fr-FR" sz="800" b="1" dirty="0" err="1">
                <a:latin typeface="Arial Black" panose="020B0A04020102020204" pitchFamily="34" charset="0"/>
                <a:ea typeface="DengXian" panose="02010600030101010101" pitchFamily="2" charset="-122"/>
                <a:cs typeface="Arial" panose="020B0604020202020204" pitchFamily="34" charset="0"/>
              </a:rPr>
              <a:t>PILLIER</a:t>
            </a:r>
            <a:r>
              <a:rPr lang="fr-FR" sz="800" b="1" dirty="0">
                <a:latin typeface="Arial Black" panose="020B0A04020102020204" pitchFamily="34" charset="0"/>
                <a:ea typeface="DengXian" panose="02010600030101010101" pitchFamily="2" charset="-122"/>
                <a:cs typeface="Arial" panose="020B0604020202020204" pitchFamily="34" charset="0"/>
              </a:rPr>
              <a:t> DE  LA NOUVELLE </a:t>
            </a:r>
            <a:r>
              <a:rPr lang="fr-FR" sz="800" b="1" dirty="0" err="1">
                <a:latin typeface="Arial Black" panose="020B0A04020102020204" pitchFamily="34" charset="0"/>
                <a:ea typeface="DengXian" panose="02010600030101010101" pitchFamily="2" charset="-122"/>
                <a:cs typeface="Arial" panose="020B0604020202020204" pitchFamily="34" charset="0"/>
              </a:rPr>
              <a:t>ECONOMIE</a:t>
            </a:r>
            <a:r>
              <a:rPr lang="fr-FR" sz="800" b="1" dirty="0">
                <a:latin typeface="Arial Black" panose="020B0A04020102020204" pitchFamily="34" charset="0"/>
                <a:ea typeface="DengXian" panose="02010600030101010101" pitchFamily="2" charset="-122"/>
                <a:cs typeface="Arial" panose="020B0604020202020204" pitchFamily="34" charset="0"/>
              </a:rPr>
              <a:t>  DE TRANSFORMATION ET DE </a:t>
            </a:r>
            <a:r>
              <a:rPr lang="fr-FR" sz="800" b="1" dirty="0" err="1">
                <a:latin typeface="Arial Black" panose="020B0A04020102020204" pitchFamily="34" charset="0"/>
                <a:ea typeface="DengXian" panose="02010600030101010101" pitchFamily="2" charset="-122"/>
                <a:cs typeface="Arial" panose="020B0604020202020204" pitchFamily="34" charset="0"/>
              </a:rPr>
              <a:t>CREATION</a:t>
            </a:r>
            <a:r>
              <a:rPr lang="fr-FR" sz="800" b="1" dirty="0">
                <a:latin typeface="Arial Black" panose="020B0A04020102020204" pitchFamily="34" charset="0"/>
                <a:ea typeface="DengXian" panose="02010600030101010101" pitchFamily="2" charset="-122"/>
                <a:cs typeface="Arial" panose="020B0604020202020204" pitchFamily="34" charset="0"/>
              </a:rPr>
              <a:t>   DE VALEUR  SUR PLACE  DES MATIÈRES PREMIÈRES  </a:t>
            </a:r>
            <a:r>
              <a:rPr lang="fr-FR" sz="800" b="1" dirty="0" err="1">
                <a:latin typeface="Arial Black" panose="020B0A04020102020204" pitchFamily="34" charset="0"/>
                <a:ea typeface="DengXian" panose="02010600030101010101" pitchFamily="2" charset="-122"/>
                <a:cs typeface="Arial" panose="020B0604020202020204" pitchFamily="34" charset="0"/>
              </a:rPr>
              <a:t>STRATEGIQUES</a:t>
            </a:r>
            <a:endParaRPr lang="en-US" sz="800" b="1" dirty="0">
              <a:latin typeface="Arial Black" panose="020B0A04020102020204" pitchFamily="34" charset="0"/>
              <a:ea typeface="DengXian" panose="02010600030101010101" pitchFamily="2" charset="-122"/>
              <a:cs typeface="Arial" panose="020B0604020202020204" pitchFamily="34" charset="0"/>
            </a:endParaRPr>
          </a:p>
        </p:txBody>
      </p:sp>
      <p:sp>
        <p:nvSpPr>
          <p:cNvPr id="16" name="Rectangle: Rounded Corners 15">
            <a:extLst>
              <a:ext uri="{FF2B5EF4-FFF2-40B4-BE49-F238E27FC236}">
                <a16:creationId xmlns:a16="http://schemas.microsoft.com/office/drawing/2014/main" id="{E29A49CA-0134-4C88-BF35-2917BCB76628}"/>
              </a:ext>
            </a:extLst>
          </p:cNvPr>
          <p:cNvSpPr/>
          <p:nvPr/>
        </p:nvSpPr>
        <p:spPr>
          <a:xfrm>
            <a:off x="9125507" y="4090777"/>
            <a:ext cx="1265022" cy="2063348"/>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800" b="1" dirty="0">
                <a:effectLst/>
                <a:latin typeface="Arial Black" panose="020B0A04020102020204" pitchFamily="34" charset="0"/>
                <a:ea typeface="DengXian" panose="02010600030101010101" pitchFamily="2" charset="-122"/>
                <a:cs typeface="Arial" panose="020B0604020202020204" pitchFamily="34" charset="0"/>
              </a:rPr>
              <a:t>RENFORCER LES PILIERS  DE  DÉVELOPPEMENT DE LA MOBILITÉ ET DE LA CONNECTIVITÉ</a:t>
            </a:r>
          </a:p>
          <a:p>
            <a:pPr marL="0" marR="0" algn="ctr">
              <a:lnSpc>
                <a:spcPct val="107000"/>
              </a:lnSpc>
              <a:spcBef>
                <a:spcPts val="0"/>
              </a:spcBef>
              <a:spcAft>
                <a:spcPts val="800"/>
              </a:spcAft>
            </a:pPr>
            <a:r>
              <a:rPr lang="fr-FR" sz="800" b="1" dirty="0">
                <a:effectLst/>
                <a:latin typeface="Arial Black" panose="020B0A04020102020204" pitchFamily="34" charset="0"/>
                <a:ea typeface="DengXian" panose="02010600030101010101" pitchFamily="2" charset="-122"/>
                <a:cs typeface="Arial" panose="020B0604020202020204" pitchFamily="34" charset="0"/>
              </a:rPr>
              <a:t>PAR  LE DÉVELOPPEMENT DE CORRIDORS ÉCONOMIQUES NOUVELLE </a:t>
            </a:r>
            <a:r>
              <a:rPr lang="fr-FR" sz="800" b="1" dirty="0" err="1">
                <a:effectLst/>
                <a:latin typeface="Arial Black" panose="020B0A04020102020204" pitchFamily="34" charset="0"/>
                <a:ea typeface="DengXian" panose="02010600030101010101" pitchFamily="2" charset="-122"/>
                <a:cs typeface="Arial" panose="020B0604020202020204" pitchFamily="34" charset="0"/>
              </a:rPr>
              <a:t>GENERATION</a:t>
            </a:r>
            <a:r>
              <a:rPr lang="fr-FR" sz="800" b="1" dirty="0">
                <a:effectLst/>
                <a:latin typeface="Arial Black" panose="020B0A04020102020204" pitchFamily="34" charset="0"/>
                <a:ea typeface="DengXian" panose="02010600030101010101" pitchFamily="2" charset="-122"/>
                <a:cs typeface="Arial" panose="020B0604020202020204" pitchFamily="34" charset="0"/>
              </a:rPr>
              <a:t> </a:t>
            </a:r>
            <a:endParaRPr lang="en-US" sz="1200" b="1" dirty="0">
              <a:effectLst/>
              <a:latin typeface="Arial Black" panose="020B0A04020102020204" pitchFamily="34" charset="0"/>
              <a:ea typeface="DengXian" panose="02010600030101010101" pitchFamily="2" charset="-122"/>
              <a:cs typeface="Arial" panose="020B0604020202020204" pitchFamily="34" charset="0"/>
            </a:endParaRPr>
          </a:p>
        </p:txBody>
      </p:sp>
      <p:sp>
        <p:nvSpPr>
          <p:cNvPr id="17" name="Rectangle: Rounded Corners 18">
            <a:extLst>
              <a:ext uri="{FF2B5EF4-FFF2-40B4-BE49-F238E27FC236}">
                <a16:creationId xmlns:a16="http://schemas.microsoft.com/office/drawing/2014/main" id="{34A8F28F-2E88-40D5-8E89-452645FF3FA0}"/>
              </a:ext>
            </a:extLst>
          </p:cNvPr>
          <p:cNvSpPr/>
          <p:nvPr/>
        </p:nvSpPr>
        <p:spPr>
          <a:xfrm>
            <a:off x="7698566" y="4091412"/>
            <a:ext cx="1042578" cy="2063348"/>
          </a:xfrm>
          <a:prstGeom prst="roundRect">
            <a:avLst>
              <a:gd name="adj" fmla="val 0"/>
            </a:avLst>
          </a:prstGeom>
          <a:solidFill>
            <a:srgbClr val="70AD47">
              <a:lumMod val="20000"/>
              <a:lumOff val="80000"/>
            </a:srgbClr>
          </a:solid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800" b="1" dirty="0">
                <a:latin typeface="Arial Black" panose="020B0A04020102020204" pitchFamily="34" charset="0"/>
                <a:ea typeface="DengXian" panose="02010600030101010101" pitchFamily="2" charset="-122"/>
                <a:cs typeface="Arial" panose="020B0604020202020204" pitchFamily="34" charset="0"/>
              </a:rPr>
              <a:t>RENFORCER LE PILIER  DE DÉVELOPPEMENT DES SERVICES FINANCIERS  NOUVELLE </a:t>
            </a:r>
            <a:r>
              <a:rPr lang="fr-FR" sz="800" b="1" dirty="0" err="1">
                <a:latin typeface="Arial Black" panose="020B0A04020102020204" pitchFamily="34" charset="0"/>
                <a:ea typeface="DengXian" panose="02010600030101010101" pitchFamily="2" charset="-122"/>
                <a:cs typeface="Arial" panose="020B0604020202020204" pitchFamily="34" charset="0"/>
              </a:rPr>
              <a:t>GENERATION</a:t>
            </a:r>
            <a:r>
              <a:rPr lang="fr-FR" sz="800" b="1" dirty="0">
                <a:latin typeface="Arial Black" panose="020B0A04020102020204" pitchFamily="34" charset="0"/>
                <a:ea typeface="DengXian" panose="02010600030101010101" pitchFamily="2" charset="-122"/>
                <a:cs typeface="Arial" panose="020B0604020202020204" pitchFamily="34" charset="0"/>
              </a:rPr>
              <a:t> </a:t>
            </a:r>
            <a:endParaRPr lang="en-US" sz="800" b="1" dirty="0">
              <a:latin typeface="Arial Black" panose="020B0A04020102020204" pitchFamily="34" charset="0"/>
              <a:ea typeface="DengXian" panose="02010600030101010101" pitchFamily="2" charset="-122"/>
              <a:cs typeface="Arial" panose="020B0604020202020204" pitchFamily="34" charset="0"/>
            </a:endParaRPr>
          </a:p>
        </p:txBody>
      </p:sp>
      <p:sp>
        <p:nvSpPr>
          <p:cNvPr id="18" name="Rectangle: Rounded Corners 21">
            <a:extLst>
              <a:ext uri="{FF2B5EF4-FFF2-40B4-BE49-F238E27FC236}">
                <a16:creationId xmlns:a16="http://schemas.microsoft.com/office/drawing/2014/main" id="{B07F8D7C-B7CC-4A59-96F5-17672116A0B4}"/>
              </a:ext>
            </a:extLst>
          </p:cNvPr>
          <p:cNvSpPr/>
          <p:nvPr/>
        </p:nvSpPr>
        <p:spPr>
          <a:xfrm>
            <a:off x="2545855" y="5080899"/>
            <a:ext cx="1263328" cy="393352"/>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800" b="1" dirty="0" err="1">
                <a:latin typeface="Arial Black" panose="020B0A04020102020204" pitchFamily="34" charset="0"/>
                <a:ea typeface="DengXian" panose="02010600030101010101" pitchFamily="2" charset="-122"/>
                <a:cs typeface="Arial" panose="020B0604020202020204" pitchFamily="34" charset="0"/>
              </a:rPr>
              <a:t>PREMIERE</a:t>
            </a:r>
            <a:r>
              <a:rPr lang="fr-FR" sz="800" b="1" dirty="0">
                <a:latin typeface="Arial Black" panose="020B0A04020102020204" pitchFamily="34" charset="0"/>
                <a:ea typeface="DengXian" panose="02010600030101010101" pitchFamily="2" charset="-122"/>
                <a:cs typeface="Arial" panose="020B0604020202020204" pitchFamily="34" charset="0"/>
              </a:rPr>
              <a:t> TRANSFORMATION</a:t>
            </a:r>
            <a:endParaRPr lang="en-US" sz="800" b="1" dirty="0">
              <a:latin typeface="Arial Black" panose="020B0A04020102020204" pitchFamily="34" charset="0"/>
              <a:ea typeface="DengXian" panose="02010600030101010101" pitchFamily="2" charset="-122"/>
              <a:cs typeface="Arial" panose="020B0604020202020204" pitchFamily="34" charset="0"/>
            </a:endParaRPr>
          </a:p>
        </p:txBody>
      </p:sp>
      <p:sp>
        <p:nvSpPr>
          <p:cNvPr id="19" name="Rectangle: Rounded Corners 26">
            <a:extLst>
              <a:ext uri="{FF2B5EF4-FFF2-40B4-BE49-F238E27FC236}">
                <a16:creationId xmlns:a16="http://schemas.microsoft.com/office/drawing/2014/main" id="{B2427CC2-51A7-429B-8E9F-22902EC39041}"/>
              </a:ext>
            </a:extLst>
          </p:cNvPr>
          <p:cNvSpPr/>
          <p:nvPr/>
        </p:nvSpPr>
        <p:spPr>
          <a:xfrm>
            <a:off x="912030" y="5575060"/>
            <a:ext cx="2897152" cy="602783"/>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algn="ctr">
              <a:lnSpc>
                <a:spcPct val="107000"/>
              </a:lnSpc>
              <a:spcBef>
                <a:spcPts val="0"/>
              </a:spcBef>
              <a:spcAft>
                <a:spcPts val="800"/>
              </a:spcAft>
            </a:pPr>
            <a:r>
              <a:rPr lang="fr-FR" sz="800" b="1" dirty="0" err="1">
                <a:latin typeface="Arial Black" panose="020B0A04020102020204" pitchFamily="34" charset="0"/>
                <a:ea typeface="DengXian" panose="02010600030101010101" pitchFamily="2" charset="-122"/>
                <a:cs typeface="Arial" panose="020B0604020202020204" pitchFamily="34" charset="0"/>
              </a:rPr>
              <a:t>POLES</a:t>
            </a:r>
            <a:r>
              <a:rPr lang="fr-FR" sz="800" b="1" dirty="0">
                <a:latin typeface="Arial Black" panose="020B0A04020102020204" pitchFamily="34" charset="0"/>
                <a:ea typeface="DengXian" panose="02010600030101010101" pitchFamily="2" charset="-122"/>
                <a:cs typeface="Arial" panose="020B0604020202020204" pitchFamily="34" charset="0"/>
              </a:rPr>
              <a:t> DE </a:t>
            </a:r>
            <a:r>
              <a:rPr lang="fr-FR" sz="800" b="1" dirty="0" err="1">
                <a:latin typeface="Arial Black" panose="020B0A04020102020204" pitchFamily="34" charset="0"/>
                <a:ea typeface="DengXian" panose="02010600030101010101" pitchFamily="2" charset="-122"/>
                <a:cs typeface="Arial" panose="020B0604020202020204" pitchFamily="34" charset="0"/>
              </a:rPr>
              <a:t>COMPETIVITE</a:t>
            </a:r>
            <a:r>
              <a:rPr lang="fr-FR" sz="800" b="1" dirty="0">
                <a:latin typeface="Arial Black" panose="020B0A04020102020204" pitchFamily="34" charset="0"/>
                <a:ea typeface="DengXian" panose="02010600030101010101" pitchFamily="2" charset="-122"/>
                <a:cs typeface="Arial" panose="020B0604020202020204" pitchFamily="34" charset="0"/>
              </a:rPr>
              <a:t> NOUVELLE  </a:t>
            </a:r>
            <a:r>
              <a:rPr lang="fr-FR" sz="800" b="1" dirty="0" err="1">
                <a:latin typeface="Arial Black" panose="020B0A04020102020204" pitchFamily="34" charset="0"/>
                <a:ea typeface="DengXian" panose="02010600030101010101" pitchFamily="2" charset="-122"/>
                <a:cs typeface="Arial" panose="020B0604020202020204" pitchFamily="34" charset="0"/>
              </a:rPr>
              <a:t>GENERATION</a:t>
            </a:r>
            <a:r>
              <a:rPr lang="fr-FR" sz="800" b="1" dirty="0">
                <a:latin typeface="Arial Black" panose="020B0A04020102020204" pitchFamily="34" charset="0"/>
                <a:ea typeface="DengXian" panose="02010600030101010101" pitchFamily="2" charset="-122"/>
                <a:cs typeface="Arial" panose="020B0604020202020204" pitchFamily="34" charset="0"/>
              </a:rPr>
              <a:t> </a:t>
            </a:r>
            <a:endParaRPr lang="en-US" sz="800" b="1" dirty="0">
              <a:latin typeface="Arial Black" panose="020B0A04020102020204" pitchFamily="34" charset="0"/>
              <a:ea typeface="DengXian" panose="02010600030101010101" pitchFamily="2" charset="-122"/>
              <a:cs typeface="Arial" panose="020B0604020202020204" pitchFamily="34" charset="0"/>
            </a:endParaRPr>
          </a:p>
        </p:txBody>
      </p:sp>
      <p:sp>
        <p:nvSpPr>
          <p:cNvPr id="20" name="Arrow: Chevron 1">
            <a:extLst>
              <a:ext uri="{FF2B5EF4-FFF2-40B4-BE49-F238E27FC236}">
                <a16:creationId xmlns:a16="http://schemas.microsoft.com/office/drawing/2014/main" id="{635CFCB0-A286-4F96-A757-F1907BC1D6AA}"/>
              </a:ext>
            </a:extLst>
          </p:cNvPr>
          <p:cNvSpPr/>
          <p:nvPr/>
        </p:nvSpPr>
        <p:spPr>
          <a:xfrm rot="10800000">
            <a:off x="5516541" y="4437275"/>
            <a:ext cx="236995" cy="103697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hevron 27">
            <a:extLst>
              <a:ext uri="{FF2B5EF4-FFF2-40B4-BE49-F238E27FC236}">
                <a16:creationId xmlns:a16="http://schemas.microsoft.com/office/drawing/2014/main" id="{96917389-510F-4AC4-8E6D-E066E7D04657}"/>
              </a:ext>
            </a:extLst>
          </p:cNvPr>
          <p:cNvSpPr/>
          <p:nvPr/>
        </p:nvSpPr>
        <p:spPr>
          <a:xfrm>
            <a:off x="7403971" y="4743853"/>
            <a:ext cx="273689" cy="103697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hevron 29">
            <a:extLst>
              <a:ext uri="{FF2B5EF4-FFF2-40B4-BE49-F238E27FC236}">
                <a16:creationId xmlns:a16="http://schemas.microsoft.com/office/drawing/2014/main" id="{FA961B0A-0B38-487A-AF8E-8ADDC7FACCCA}"/>
              </a:ext>
            </a:extLst>
          </p:cNvPr>
          <p:cNvSpPr/>
          <p:nvPr/>
        </p:nvSpPr>
        <p:spPr>
          <a:xfrm>
            <a:off x="8798154" y="4732875"/>
            <a:ext cx="266208" cy="1036976"/>
          </a:xfrm>
          <a:prstGeom prst="chevron">
            <a:avLst>
              <a:gd name="adj" fmla="val 574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Rounded Corners 32">
            <a:extLst>
              <a:ext uri="{FF2B5EF4-FFF2-40B4-BE49-F238E27FC236}">
                <a16:creationId xmlns:a16="http://schemas.microsoft.com/office/drawing/2014/main" id="{90062CBC-50F4-4FB7-8BCD-7D93148B133D}"/>
              </a:ext>
            </a:extLst>
          </p:cNvPr>
          <p:cNvSpPr/>
          <p:nvPr/>
        </p:nvSpPr>
        <p:spPr>
          <a:xfrm>
            <a:off x="912030" y="4053236"/>
            <a:ext cx="1300338" cy="1452205"/>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800" b="1" dirty="0">
                <a:latin typeface="Arial Black" panose="020B0A04020102020204" pitchFamily="34" charset="0"/>
                <a:ea typeface="DengXian" panose="02010600030101010101" pitchFamily="2" charset="-122"/>
                <a:cs typeface="Arial" panose="020B0604020202020204" pitchFamily="34" charset="0"/>
              </a:rPr>
              <a:t>TRANSFORMATION DE LA VISION PAR DÉVELOPPEMENT ET LA PROMOTION  DE CHAINES DE VALEUR RÉGIONALE  A FORT POTENTIEL D’</a:t>
            </a:r>
            <a:r>
              <a:rPr lang="fr-FR" sz="800" b="1" dirty="0" err="1">
                <a:latin typeface="Arial Black" panose="020B0A04020102020204" pitchFamily="34" charset="0"/>
                <a:ea typeface="DengXian" panose="02010600030101010101" pitchFamily="2" charset="-122"/>
                <a:cs typeface="Arial" panose="020B0604020202020204" pitchFamily="34" charset="0"/>
              </a:rPr>
              <a:t>INTEGRATION</a:t>
            </a:r>
            <a:endParaRPr lang="en-US" sz="800" b="1" dirty="0">
              <a:latin typeface="Arial Black" panose="020B0A04020102020204" pitchFamily="34" charset="0"/>
              <a:ea typeface="DengXian" panose="02010600030101010101" pitchFamily="2" charset="-122"/>
              <a:cs typeface="Arial" panose="020B0604020202020204" pitchFamily="34" charset="0"/>
            </a:endParaRPr>
          </a:p>
        </p:txBody>
      </p:sp>
      <p:sp>
        <p:nvSpPr>
          <p:cNvPr id="24" name="Arrow: Chevron 33">
            <a:extLst>
              <a:ext uri="{FF2B5EF4-FFF2-40B4-BE49-F238E27FC236}">
                <a16:creationId xmlns:a16="http://schemas.microsoft.com/office/drawing/2014/main" id="{28AE2372-9998-4D01-88A1-968534F9CA90}"/>
              </a:ext>
            </a:extLst>
          </p:cNvPr>
          <p:cNvSpPr/>
          <p:nvPr/>
        </p:nvSpPr>
        <p:spPr>
          <a:xfrm rot="10800000">
            <a:off x="3850007" y="4290039"/>
            <a:ext cx="252832" cy="103697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Chevron 28">
            <a:extLst>
              <a:ext uri="{FF2B5EF4-FFF2-40B4-BE49-F238E27FC236}">
                <a16:creationId xmlns:a16="http://schemas.microsoft.com/office/drawing/2014/main" id="{10758955-7080-4382-828B-C96B24721646}"/>
              </a:ext>
            </a:extLst>
          </p:cNvPr>
          <p:cNvSpPr/>
          <p:nvPr/>
        </p:nvSpPr>
        <p:spPr>
          <a:xfrm rot="10800000">
            <a:off x="2221838" y="4277308"/>
            <a:ext cx="252832" cy="103697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31">
            <a:extLst>
              <a:ext uri="{FF2B5EF4-FFF2-40B4-BE49-F238E27FC236}">
                <a16:creationId xmlns:a16="http://schemas.microsoft.com/office/drawing/2014/main" id="{8EC9D2A8-6CFB-41BF-82B4-60C5C74C49ED}"/>
              </a:ext>
            </a:extLst>
          </p:cNvPr>
          <p:cNvSpPr/>
          <p:nvPr/>
        </p:nvSpPr>
        <p:spPr>
          <a:xfrm>
            <a:off x="2799028" y="4268446"/>
            <a:ext cx="6746240" cy="202556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72218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2000" fill="hold"/>
                                        <p:tgtEl>
                                          <p:spTgt spid="10"/>
                                        </p:tgtEl>
                                        <p:attrNameLst>
                                          <p:attrName>ppt_x</p:attrName>
                                        </p:attrNameLst>
                                      </p:cBhvr>
                                      <p:tavLst>
                                        <p:tav tm="0">
                                          <p:val>
                                            <p:strVal val="#ppt_x"/>
                                          </p:val>
                                        </p:tav>
                                        <p:tav tm="100000">
                                          <p:val>
                                            <p:strVal val="#ppt_x"/>
                                          </p:val>
                                        </p:tav>
                                      </p:tavLst>
                                    </p:anim>
                                    <p:anim calcmode="lin" valueType="num">
                                      <p:cBhvr additive="base">
                                        <p:cTn id="11"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ppt_x"/>
                                          </p:val>
                                        </p:tav>
                                        <p:tav tm="100000">
                                          <p:val>
                                            <p:strVal val="#ppt_x"/>
                                          </p:val>
                                        </p:tav>
                                      </p:tavLst>
                                    </p:anim>
                                    <p:anim calcmode="lin" valueType="num">
                                      <p:cBhvr additive="base">
                                        <p:cTn id="20"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20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2000" fill="hold"/>
                                        <p:tgtEl>
                                          <p:spTgt spid="21"/>
                                        </p:tgtEl>
                                        <p:attrNameLst>
                                          <p:attrName>ppt_x</p:attrName>
                                        </p:attrNameLst>
                                      </p:cBhvr>
                                      <p:tavLst>
                                        <p:tav tm="0">
                                          <p:val>
                                            <p:strVal val="#ppt_x"/>
                                          </p:val>
                                        </p:tav>
                                        <p:tav tm="100000">
                                          <p:val>
                                            <p:strVal val="#ppt_x"/>
                                          </p:val>
                                        </p:tav>
                                      </p:tavLst>
                                    </p:anim>
                                    <p:anim calcmode="lin" valueType="num">
                                      <p:cBhvr additive="base">
                                        <p:cTn id="34" dur="20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2000" fill="hold"/>
                                        <p:tgtEl>
                                          <p:spTgt spid="17"/>
                                        </p:tgtEl>
                                        <p:attrNameLst>
                                          <p:attrName>ppt_x</p:attrName>
                                        </p:attrNameLst>
                                      </p:cBhvr>
                                      <p:tavLst>
                                        <p:tav tm="0">
                                          <p:val>
                                            <p:strVal val="#ppt_x"/>
                                          </p:val>
                                        </p:tav>
                                        <p:tav tm="100000">
                                          <p:val>
                                            <p:strVal val="#ppt_x"/>
                                          </p:val>
                                        </p:tav>
                                      </p:tavLst>
                                    </p:anim>
                                    <p:anim calcmode="lin" valueType="num">
                                      <p:cBhvr additive="base">
                                        <p:cTn id="38" dur="20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2000" fill="hold"/>
                                        <p:tgtEl>
                                          <p:spTgt spid="22"/>
                                        </p:tgtEl>
                                        <p:attrNameLst>
                                          <p:attrName>ppt_x</p:attrName>
                                        </p:attrNameLst>
                                      </p:cBhvr>
                                      <p:tavLst>
                                        <p:tav tm="0">
                                          <p:val>
                                            <p:strVal val="#ppt_x"/>
                                          </p:val>
                                        </p:tav>
                                        <p:tav tm="100000">
                                          <p:val>
                                            <p:strVal val="#ppt_x"/>
                                          </p:val>
                                        </p:tav>
                                      </p:tavLst>
                                    </p:anim>
                                    <p:anim calcmode="lin" valueType="num">
                                      <p:cBhvr additive="base">
                                        <p:cTn id="42" dur="20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2000" fill="hold"/>
                                        <p:tgtEl>
                                          <p:spTgt spid="16"/>
                                        </p:tgtEl>
                                        <p:attrNameLst>
                                          <p:attrName>ppt_x</p:attrName>
                                        </p:attrNameLst>
                                      </p:cBhvr>
                                      <p:tavLst>
                                        <p:tav tm="0">
                                          <p:val>
                                            <p:strVal val="#ppt_x"/>
                                          </p:val>
                                        </p:tav>
                                        <p:tav tm="100000">
                                          <p:val>
                                            <p:strVal val="#ppt_x"/>
                                          </p:val>
                                        </p:tav>
                                      </p:tavLst>
                                    </p:anim>
                                    <p:anim calcmode="lin" valueType="num">
                                      <p:cBhvr additive="base">
                                        <p:cTn id="46" dur="20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2000" fill="hold"/>
                                        <p:tgtEl>
                                          <p:spTgt spid="14"/>
                                        </p:tgtEl>
                                        <p:attrNameLst>
                                          <p:attrName>ppt_x</p:attrName>
                                        </p:attrNameLst>
                                      </p:cBhvr>
                                      <p:tavLst>
                                        <p:tav tm="0">
                                          <p:val>
                                            <p:strVal val="#ppt_x"/>
                                          </p:val>
                                        </p:tav>
                                        <p:tav tm="100000">
                                          <p:val>
                                            <p:strVal val="#ppt_x"/>
                                          </p:val>
                                        </p:tav>
                                      </p:tavLst>
                                    </p:anim>
                                    <p:anim calcmode="lin" valueType="num">
                                      <p:cBhvr additive="base">
                                        <p:cTn id="50"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2000" fill="hold"/>
                                        <p:tgtEl>
                                          <p:spTgt spid="20"/>
                                        </p:tgtEl>
                                        <p:attrNameLst>
                                          <p:attrName>ppt_x</p:attrName>
                                        </p:attrNameLst>
                                      </p:cBhvr>
                                      <p:tavLst>
                                        <p:tav tm="0">
                                          <p:val>
                                            <p:strVal val="#ppt_x"/>
                                          </p:val>
                                        </p:tav>
                                        <p:tav tm="100000">
                                          <p:val>
                                            <p:strVal val="#ppt_x"/>
                                          </p:val>
                                        </p:tav>
                                      </p:tavLst>
                                    </p:anim>
                                    <p:anim calcmode="lin" valueType="num">
                                      <p:cBhvr additive="base">
                                        <p:cTn id="56" dur="20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2000" fill="hold"/>
                                        <p:tgtEl>
                                          <p:spTgt spid="15"/>
                                        </p:tgtEl>
                                        <p:attrNameLst>
                                          <p:attrName>ppt_x</p:attrName>
                                        </p:attrNameLst>
                                      </p:cBhvr>
                                      <p:tavLst>
                                        <p:tav tm="0">
                                          <p:val>
                                            <p:strVal val="#ppt_x"/>
                                          </p:val>
                                        </p:tav>
                                        <p:tav tm="100000">
                                          <p:val>
                                            <p:strVal val="#ppt_x"/>
                                          </p:val>
                                        </p:tav>
                                      </p:tavLst>
                                    </p:anim>
                                    <p:anim calcmode="lin" valueType="num">
                                      <p:cBhvr additive="base">
                                        <p:cTn id="60" dur="20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2000" fill="hold"/>
                                        <p:tgtEl>
                                          <p:spTgt spid="24"/>
                                        </p:tgtEl>
                                        <p:attrNameLst>
                                          <p:attrName>ppt_x</p:attrName>
                                        </p:attrNameLst>
                                      </p:cBhvr>
                                      <p:tavLst>
                                        <p:tav tm="0">
                                          <p:val>
                                            <p:strVal val="#ppt_x"/>
                                          </p:val>
                                        </p:tav>
                                        <p:tav tm="100000">
                                          <p:val>
                                            <p:strVal val="#ppt_x"/>
                                          </p:val>
                                        </p:tav>
                                      </p:tavLst>
                                    </p:anim>
                                    <p:anim calcmode="lin" valueType="num">
                                      <p:cBhvr additive="base">
                                        <p:cTn id="6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2000" fill="hold"/>
                                        <p:tgtEl>
                                          <p:spTgt spid="19"/>
                                        </p:tgtEl>
                                        <p:attrNameLst>
                                          <p:attrName>ppt_w</p:attrName>
                                        </p:attrNameLst>
                                      </p:cBhvr>
                                      <p:tavLst>
                                        <p:tav tm="0">
                                          <p:val>
                                            <p:fltVal val="0"/>
                                          </p:val>
                                        </p:tav>
                                        <p:tav tm="100000">
                                          <p:val>
                                            <p:strVal val="#ppt_w"/>
                                          </p:val>
                                        </p:tav>
                                      </p:tavLst>
                                    </p:anim>
                                    <p:anim calcmode="lin" valueType="num">
                                      <p:cBhvr>
                                        <p:cTn id="70" dur="2000" fill="hold"/>
                                        <p:tgtEl>
                                          <p:spTgt spid="19"/>
                                        </p:tgtEl>
                                        <p:attrNameLst>
                                          <p:attrName>ppt_h</p:attrName>
                                        </p:attrNameLst>
                                      </p:cBhvr>
                                      <p:tavLst>
                                        <p:tav tm="0">
                                          <p:val>
                                            <p:fltVal val="0"/>
                                          </p:val>
                                        </p:tav>
                                        <p:tav tm="100000">
                                          <p:val>
                                            <p:strVal val="#ppt_h"/>
                                          </p:val>
                                        </p:tav>
                                      </p:tavLst>
                                    </p:anim>
                                    <p:animEffect transition="in" filter="fade">
                                      <p:cBhvr>
                                        <p:cTn id="71" dur="20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barn(inVertical)">
                                      <p:cBhvr>
                                        <p:cTn id="76" dur="2000"/>
                                        <p:tgtEl>
                                          <p:spTgt spid="18"/>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barn(inVertical)">
                                      <p:cBhvr>
                                        <p:cTn id="79" dur="2000"/>
                                        <p:tgtEl>
                                          <p:spTgt spid="13"/>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arn(inVertical)">
                                      <p:cBhvr>
                                        <p:cTn id="82" dur="20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right)">
                                      <p:cBhvr>
                                        <p:cTn id="87" dur="20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2000" fill="hold"/>
                                        <p:tgtEl>
                                          <p:spTgt spid="23"/>
                                        </p:tgtEl>
                                        <p:attrNameLst>
                                          <p:attrName>ppt_w</p:attrName>
                                        </p:attrNameLst>
                                      </p:cBhvr>
                                      <p:tavLst>
                                        <p:tav tm="0">
                                          <p:val>
                                            <p:fltVal val="0"/>
                                          </p:val>
                                        </p:tav>
                                        <p:tav tm="100000">
                                          <p:val>
                                            <p:strVal val="#ppt_w"/>
                                          </p:val>
                                        </p:tav>
                                      </p:tavLst>
                                    </p:anim>
                                    <p:anim calcmode="lin" valueType="num">
                                      <p:cBhvr>
                                        <p:cTn id="93" dur="2000" fill="hold"/>
                                        <p:tgtEl>
                                          <p:spTgt spid="23"/>
                                        </p:tgtEl>
                                        <p:attrNameLst>
                                          <p:attrName>ppt_h</p:attrName>
                                        </p:attrNameLst>
                                      </p:cBhvr>
                                      <p:tavLst>
                                        <p:tav tm="0">
                                          <p:val>
                                            <p:fltVal val="0"/>
                                          </p:val>
                                        </p:tav>
                                        <p:tav tm="100000">
                                          <p:val>
                                            <p:strVal val="#ppt_h"/>
                                          </p:val>
                                        </p:tav>
                                      </p:tavLst>
                                    </p:anim>
                                    <p:animEffect transition="in" filter="fade">
                                      <p:cBhvr>
                                        <p:cTn id="94" dur="20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21" presetClass="entr" presetSubtype="1" repeatCount="indefinite"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heel(1)">
                                      <p:cBhvr>
                                        <p:cTn id="99" dur="20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heel(1)">
                                      <p:cBhvr>
                                        <p:cTn id="104" dur="1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p:txBody>
          <a:bodyPr/>
          <a:lstStyle/>
          <a:p>
            <a:r>
              <a:rPr lang="en-US" sz="2400" dirty="0"/>
              <a:t>Comment y </a:t>
            </a:r>
            <a:r>
              <a:rPr lang="en-US" sz="2400" dirty="0" err="1"/>
              <a:t>aller</a:t>
            </a:r>
            <a:r>
              <a:rPr lang="en-US" sz="2400" dirty="0"/>
              <a:t> ? : Le </a:t>
            </a:r>
            <a:r>
              <a:rPr lang="en-US" sz="2400" dirty="0" err="1"/>
              <a:t>processus</a:t>
            </a:r>
            <a:r>
              <a:rPr lang="en-US" sz="2400" dirty="0"/>
              <a:t> de mise </a:t>
            </a:r>
            <a:r>
              <a:rPr lang="en-US" sz="2400" dirty="0" err="1"/>
              <a:t>en</a:t>
            </a:r>
            <a:r>
              <a:rPr lang="en-US" sz="2400" dirty="0"/>
              <a:t> place d’un SPV</a:t>
            </a:r>
            <a:endParaRPr lang="fr-FR" sz="2400" dirty="0"/>
          </a:p>
        </p:txBody>
      </p:sp>
      <p:sp>
        <p:nvSpPr>
          <p:cNvPr id="4" name="TextBox 7">
            <a:extLst>
              <a:ext uri="{FF2B5EF4-FFF2-40B4-BE49-F238E27FC236}">
                <a16:creationId xmlns:a16="http://schemas.microsoft.com/office/drawing/2014/main" id="{6F9CAD5A-F16F-4D40-A4A2-E0299570637C}"/>
              </a:ext>
            </a:extLst>
          </p:cNvPr>
          <p:cNvSpPr txBox="1"/>
          <p:nvPr/>
        </p:nvSpPr>
        <p:spPr>
          <a:xfrm>
            <a:off x="5342" y="1703599"/>
            <a:ext cx="12192000" cy="52322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en-US" sz="1400" dirty="0"/>
              <a:t>INITIATIVES ET </a:t>
            </a:r>
            <a:r>
              <a:rPr lang="en-US" sz="1400" dirty="0" err="1"/>
              <a:t>PROGRAMMES</a:t>
            </a:r>
            <a:r>
              <a:rPr lang="en-US" sz="1400" dirty="0"/>
              <a:t> </a:t>
            </a:r>
          </a:p>
          <a:p>
            <a:pPr algn="l"/>
            <a:r>
              <a:rPr lang="en-US" sz="1400" dirty="0" err="1"/>
              <a:t>STRATEGIQUES</a:t>
            </a:r>
            <a:endParaRPr lang="en-US" sz="1400" dirty="0"/>
          </a:p>
        </p:txBody>
      </p:sp>
      <p:sp>
        <p:nvSpPr>
          <p:cNvPr id="5" name="TextBox 8">
            <a:extLst>
              <a:ext uri="{FF2B5EF4-FFF2-40B4-BE49-F238E27FC236}">
                <a16:creationId xmlns:a16="http://schemas.microsoft.com/office/drawing/2014/main" id="{C21B6333-EA3C-41BC-9A78-D5F9E975C272}"/>
              </a:ext>
            </a:extLst>
          </p:cNvPr>
          <p:cNvSpPr txBox="1"/>
          <p:nvPr/>
        </p:nvSpPr>
        <p:spPr>
          <a:xfrm>
            <a:off x="0" y="950926"/>
            <a:ext cx="12192000" cy="646331"/>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en-US" dirty="0"/>
              <a:t>PDIDE AFRIQUE CENTRALE</a:t>
            </a:r>
          </a:p>
          <a:p>
            <a:pPr algn="l"/>
            <a:r>
              <a:rPr lang="en-US" dirty="0"/>
              <a:t>VISION 2030,2045, 2063</a:t>
            </a:r>
          </a:p>
        </p:txBody>
      </p:sp>
      <p:sp>
        <p:nvSpPr>
          <p:cNvPr id="6" name="Isosceles Triangle 5">
            <a:extLst>
              <a:ext uri="{FF2B5EF4-FFF2-40B4-BE49-F238E27FC236}">
                <a16:creationId xmlns:a16="http://schemas.microsoft.com/office/drawing/2014/main" id="{1E434150-2EB5-40C3-B319-0A4960A9670D}"/>
              </a:ext>
            </a:extLst>
          </p:cNvPr>
          <p:cNvSpPr/>
          <p:nvPr/>
        </p:nvSpPr>
        <p:spPr>
          <a:xfrm>
            <a:off x="0" y="889664"/>
            <a:ext cx="12192000" cy="1965296"/>
          </a:xfrm>
          <a:prstGeom prst="triangle">
            <a:avLst>
              <a:gd name="adj" fmla="val 48790"/>
            </a:avLst>
          </a:prstGeom>
          <a:solidFill>
            <a:srgbClr val="00B050"/>
          </a:solidFill>
          <a:ln w="12700"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indent="-342900">
              <a:lnSpc>
                <a:spcPct val="107000"/>
              </a:lnSpc>
              <a:spcBef>
                <a:spcPts val="0"/>
              </a:spcBef>
              <a:spcAft>
                <a:spcPts val="800"/>
              </a:spcAft>
              <a:buFont typeface="Wingdings" panose="05000000000000000000" pitchFamily="2" charset="2"/>
              <a:buChar char="§"/>
            </a:pPr>
            <a:r>
              <a:rPr lang="fr-FR" sz="800" b="1" dirty="0">
                <a:solidFill>
                  <a:srgbClr val="FFFFFF"/>
                </a:solidFill>
                <a:effectLst/>
                <a:latin typeface="Times New Roman" panose="02020603050405020304" pitchFamily="18" charset="0"/>
                <a:ea typeface="DengXian" panose="02010600030101010101" pitchFamily="2" charset="-122"/>
                <a:cs typeface="Arial" panose="020B0604020202020204" pitchFamily="34" charset="0"/>
              </a:rPr>
              <a:t>Attirer et cibler des investissements a grande échelle dans 11 pôles de compétitivité régionaux </a:t>
            </a:r>
            <a:r>
              <a:rPr lang="fr-FR" sz="800" b="1" dirty="0">
                <a:solidFill>
                  <a:srgbClr val="FFFFFF"/>
                </a:solidFill>
                <a:latin typeface="Times New Roman" panose="02020603050405020304" pitchFamily="18" charset="0"/>
                <a:ea typeface="DengXian" panose="02010600030101010101" pitchFamily="2" charset="-122"/>
                <a:cs typeface="Arial" panose="020B0604020202020204" pitchFamily="34" charset="0"/>
              </a:rPr>
              <a:t>nouvelle génération</a:t>
            </a:r>
          </a:p>
          <a:p>
            <a:pPr marL="342900" indent="-342900">
              <a:lnSpc>
                <a:spcPct val="107000"/>
              </a:lnSpc>
              <a:spcAft>
                <a:spcPts val="800"/>
              </a:spcAft>
              <a:buFont typeface="Wingdings" panose="05000000000000000000" pitchFamily="2" charset="2"/>
              <a:buChar char="§"/>
            </a:pPr>
            <a:r>
              <a:rPr lang="fr-FR" sz="800" b="1" dirty="0">
                <a:solidFill>
                  <a:srgbClr val="FFFFFF"/>
                </a:solidFill>
                <a:latin typeface="Times New Roman" panose="02020603050405020304" pitchFamily="18" charset="0"/>
                <a:ea typeface="DengXian" panose="02010600030101010101" pitchFamily="2" charset="-122"/>
                <a:cs typeface="Arial" panose="020B0604020202020204" pitchFamily="34" charset="0"/>
              </a:rPr>
              <a:t>Rationaliser  cordonner,  aligner, synchroniser les plans nationaux et  régionaux  pour accélérer la transformation des  secteurs manufacturés </a:t>
            </a:r>
          </a:p>
          <a:p>
            <a:pPr marL="342900" marR="0" indent="-342900">
              <a:lnSpc>
                <a:spcPct val="107000"/>
              </a:lnSpc>
              <a:spcBef>
                <a:spcPts val="0"/>
              </a:spcBef>
              <a:spcAft>
                <a:spcPts val="800"/>
              </a:spcAft>
              <a:buFont typeface="Wingdings" panose="05000000000000000000" pitchFamily="2" charset="2"/>
              <a:buChar char="§"/>
            </a:pPr>
            <a:r>
              <a:rPr lang="fr-FR" sz="800" b="1" dirty="0">
                <a:solidFill>
                  <a:srgbClr val="FFFFFF"/>
                </a:solidFill>
                <a:latin typeface="Times New Roman" panose="02020603050405020304" pitchFamily="18" charset="0"/>
                <a:ea typeface="DengXian" panose="02010600030101010101" pitchFamily="2" charset="-122"/>
                <a:cs typeface="Arial" panose="020B0604020202020204" pitchFamily="34" charset="0"/>
              </a:rPr>
              <a:t>D</a:t>
            </a:r>
            <a:r>
              <a:rPr lang="fr-FR" sz="800" b="1" dirty="0">
                <a:solidFill>
                  <a:srgbClr val="FFFFFF"/>
                </a:solidFill>
                <a:effectLst/>
                <a:latin typeface="Times New Roman" panose="02020603050405020304" pitchFamily="18" charset="0"/>
                <a:ea typeface="DengXian" panose="02010600030101010101" pitchFamily="2" charset="-122"/>
                <a:cs typeface="Arial" panose="020B0604020202020204" pitchFamily="34" charset="0"/>
              </a:rPr>
              <a:t>évelopper et mettre en réseaux des centres d’excellence dans chaque corridor économique </a:t>
            </a:r>
          </a:p>
          <a:p>
            <a:pPr marL="342900" marR="0" indent="-342900">
              <a:lnSpc>
                <a:spcPct val="107000"/>
              </a:lnSpc>
              <a:spcBef>
                <a:spcPts val="0"/>
              </a:spcBef>
              <a:spcAft>
                <a:spcPts val="800"/>
              </a:spcAft>
              <a:buFont typeface="Wingdings" panose="05000000000000000000" pitchFamily="2" charset="2"/>
              <a:buChar char="§"/>
            </a:pPr>
            <a:r>
              <a:rPr lang="fr-FR" sz="800" b="1" dirty="0">
                <a:solidFill>
                  <a:srgbClr val="FFFFFF"/>
                </a:solidFill>
                <a:effectLst/>
                <a:latin typeface="Times New Roman" panose="02020603050405020304" pitchFamily="18" charset="0"/>
                <a:ea typeface="DengXian" panose="02010600030101010101" pitchFamily="2" charset="-122"/>
                <a:cs typeface="Arial" panose="020B0604020202020204" pitchFamily="34" charset="0"/>
              </a:rPr>
              <a:t>Mutualiser les intelligences et les voies et moyens de mise en œuvre  commune des stratégies de soutien</a:t>
            </a:r>
            <a:endParaRPr lang="en-US" sz="8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7" name="Isosceles Triangle 3">
            <a:extLst>
              <a:ext uri="{FF2B5EF4-FFF2-40B4-BE49-F238E27FC236}">
                <a16:creationId xmlns:a16="http://schemas.microsoft.com/office/drawing/2014/main" id="{5F3407E8-1468-46F2-B192-FEFA70098FC6}"/>
              </a:ext>
            </a:extLst>
          </p:cNvPr>
          <p:cNvSpPr/>
          <p:nvPr/>
        </p:nvSpPr>
        <p:spPr>
          <a:xfrm>
            <a:off x="2643187" y="889664"/>
            <a:ext cx="6905625" cy="768857"/>
          </a:xfrm>
          <a:prstGeom prst="triangle">
            <a:avLst>
              <a:gd name="adj" fmla="val 48719"/>
            </a:avLst>
          </a:prstGeom>
          <a:solidFill>
            <a:schemeClr val="accent1">
              <a:lumMod val="75000"/>
            </a:schemeClr>
          </a:solidFill>
          <a:ln w="12700"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800" b="1" dirty="0">
                <a:solidFill>
                  <a:srgbClr val="FFFFFF"/>
                </a:solidFill>
                <a:latin typeface="Times New Roman" panose="02020603050405020304" pitchFamily="18" charset="0"/>
                <a:ea typeface="DengXian" panose="02010600030101010101" pitchFamily="2" charset="-122"/>
                <a:cs typeface="Arial" panose="020B0604020202020204" pitchFamily="34" charset="0"/>
              </a:rPr>
              <a:t>Devenir une base manufacturière de classe mondiale, une plaque tournante de solutions énergétiques, logistiques et écologiques, un pole régionale de recherche et  d’innovation</a:t>
            </a:r>
            <a:endParaRPr lang="en-US" sz="8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8" name="Rectangle 7">
            <a:extLst>
              <a:ext uri="{FF2B5EF4-FFF2-40B4-BE49-F238E27FC236}">
                <a16:creationId xmlns:a16="http://schemas.microsoft.com/office/drawing/2014/main" id="{D596B312-88BE-48D8-99F1-C3B8852227C2}"/>
              </a:ext>
            </a:extLst>
          </p:cNvPr>
          <p:cNvSpPr/>
          <p:nvPr/>
        </p:nvSpPr>
        <p:spPr>
          <a:xfrm>
            <a:off x="276449" y="2952273"/>
            <a:ext cx="11527118" cy="2248643"/>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Rounded Corners 10">
            <a:extLst>
              <a:ext uri="{FF2B5EF4-FFF2-40B4-BE49-F238E27FC236}">
                <a16:creationId xmlns:a16="http://schemas.microsoft.com/office/drawing/2014/main" id="{E65A7B57-6B5F-43BF-BAF9-C7608AAA2C39}"/>
              </a:ext>
            </a:extLst>
          </p:cNvPr>
          <p:cNvSpPr/>
          <p:nvPr/>
        </p:nvSpPr>
        <p:spPr>
          <a:xfrm>
            <a:off x="4442296" y="2985152"/>
            <a:ext cx="3106820" cy="2011046"/>
          </a:xfrm>
          <a:prstGeom prst="roundRect">
            <a:avLst>
              <a:gd name="adj" fmla="val 0"/>
            </a:avLst>
          </a:prstGeom>
          <a:gradFill>
            <a:gsLst>
              <a:gs pos="0">
                <a:srgbClr val="00B050"/>
              </a:gs>
              <a:gs pos="50542">
                <a:srgbClr val="00849C"/>
              </a:gs>
              <a:gs pos="74000">
                <a:srgbClr val="0070C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2800" b="1" dirty="0">
                <a:effectLst/>
                <a:latin typeface="Times New Roman" panose="02020603050405020304" pitchFamily="18" charset="0"/>
                <a:ea typeface="DengXian" panose="02010600030101010101" pitchFamily="2" charset="-122"/>
                <a:cs typeface="Arial" panose="020B0604020202020204" pitchFamily="34" charset="0"/>
              </a:rPr>
              <a:t>CAPITAL NATUREL</a:t>
            </a:r>
            <a:endParaRPr lang="en-US" sz="44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10" name="Rectangle: Rounded Corners 12">
            <a:extLst>
              <a:ext uri="{FF2B5EF4-FFF2-40B4-BE49-F238E27FC236}">
                <a16:creationId xmlns:a16="http://schemas.microsoft.com/office/drawing/2014/main" id="{4A71A60D-CDA9-4D87-82D9-1C782E2E9A15}"/>
              </a:ext>
            </a:extLst>
          </p:cNvPr>
          <p:cNvSpPr/>
          <p:nvPr/>
        </p:nvSpPr>
        <p:spPr>
          <a:xfrm>
            <a:off x="9834647" y="3016331"/>
            <a:ext cx="876284" cy="2011046"/>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800" b="1" dirty="0">
                <a:effectLst/>
                <a:latin typeface="Times New Roman" panose="02020603050405020304" pitchFamily="18" charset="0"/>
                <a:ea typeface="DengXian" panose="02010600030101010101" pitchFamily="2" charset="-122"/>
                <a:cs typeface="Arial" panose="020B0604020202020204" pitchFamily="34" charset="0"/>
              </a:rPr>
              <a:t>CAPITAL </a:t>
            </a:r>
            <a:r>
              <a:rPr lang="fr-FR" sz="800" b="1" dirty="0">
                <a:latin typeface="Times New Roman" panose="02020603050405020304" pitchFamily="18" charset="0"/>
                <a:ea typeface="DengXian" panose="02010600030101010101" pitchFamily="2" charset="-122"/>
                <a:cs typeface="Arial" panose="020B0604020202020204" pitchFamily="34" charset="0"/>
              </a:rPr>
              <a:t>PHYSIQUE</a:t>
            </a:r>
            <a:endParaRPr lang="en-US" sz="12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11" name="Rectangle: Rounded Corners 13">
            <a:extLst>
              <a:ext uri="{FF2B5EF4-FFF2-40B4-BE49-F238E27FC236}">
                <a16:creationId xmlns:a16="http://schemas.microsoft.com/office/drawing/2014/main" id="{71B8B3C1-433D-4BE6-AE90-E30916323595}"/>
              </a:ext>
            </a:extLst>
          </p:cNvPr>
          <p:cNvSpPr/>
          <p:nvPr/>
        </p:nvSpPr>
        <p:spPr>
          <a:xfrm>
            <a:off x="10810700" y="3009527"/>
            <a:ext cx="876284" cy="2011045"/>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800" b="1" dirty="0">
                <a:effectLst/>
                <a:latin typeface="Times New Roman" panose="02020603050405020304" pitchFamily="18" charset="0"/>
                <a:ea typeface="DengXian" panose="02010600030101010101" pitchFamily="2" charset="-122"/>
                <a:cs typeface="Arial" panose="020B0604020202020204" pitchFamily="34" charset="0"/>
              </a:rPr>
              <a:t>CAPITAL </a:t>
            </a:r>
            <a:r>
              <a:rPr lang="fr-FR" sz="800" b="1" dirty="0" err="1">
                <a:effectLst/>
                <a:latin typeface="Times New Roman" panose="02020603050405020304" pitchFamily="18" charset="0"/>
                <a:ea typeface="DengXian" panose="02010600030101010101" pitchFamily="2" charset="-122"/>
                <a:cs typeface="Arial" panose="020B0604020202020204" pitchFamily="34" charset="0"/>
              </a:rPr>
              <a:t>NUMERIQUE</a:t>
            </a:r>
            <a:endParaRPr lang="en-US" sz="12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12" name="Rectangle: Rounded Corners 15">
            <a:extLst>
              <a:ext uri="{FF2B5EF4-FFF2-40B4-BE49-F238E27FC236}">
                <a16:creationId xmlns:a16="http://schemas.microsoft.com/office/drawing/2014/main" id="{5A0150DC-11C6-463B-9C81-0AC3443AFF56}"/>
              </a:ext>
            </a:extLst>
          </p:cNvPr>
          <p:cNvSpPr/>
          <p:nvPr/>
        </p:nvSpPr>
        <p:spPr>
          <a:xfrm>
            <a:off x="2491151" y="3098976"/>
            <a:ext cx="887676" cy="2011045"/>
          </a:xfrm>
          <a:prstGeom prst="roundRect">
            <a:avLst>
              <a:gd name="adj" fmla="val 0"/>
            </a:avLst>
          </a:prstGeom>
          <a:solidFill>
            <a:srgbClr val="70AD47">
              <a:lumMod val="20000"/>
              <a:lumOff val="80000"/>
            </a:srgbClr>
          </a:solid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dirty="0">
                <a:latin typeface="Times New Roman" panose="02020603050405020304" pitchFamily="18" charset="0"/>
                <a:ea typeface="DengXian" panose="02010600030101010101" pitchFamily="2" charset="-122"/>
                <a:cs typeface="Arial" panose="020B0604020202020204" pitchFamily="34" charset="0"/>
              </a:rPr>
              <a:t>CAPITAL FINANCIER INITIAL</a:t>
            </a:r>
          </a:p>
        </p:txBody>
      </p:sp>
      <p:sp>
        <p:nvSpPr>
          <p:cNvPr id="13" name="Rectangle: Rounded Corners 20">
            <a:extLst>
              <a:ext uri="{FF2B5EF4-FFF2-40B4-BE49-F238E27FC236}">
                <a16:creationId xmlns:a16="http://schemas.microsoft.com/office/drawing/2014/main" id="{0B56DE05-DD92-49D5-8D90-E5BD636F4FB1}"/>
              </a:ext>
            </a:extLst>
          </p:cNvPr>
          <p:cNvSpPr/>
          <p:nvPr/>
        </p:nvSpPr>
        <p:spPr>
          <a:xfrm>
            <a:off x="606971" y="3060979"/>
            <a:ext cx="920735" cy="1981197"/>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900" b="1" dirty="0">
                <a:effectLst/>
                <a:latin typeface="Times New Roman" panose="02020603050405020304" pitchFamily="18" charset="0"/>
                <a:ea typeface="DengXian" panose="02010600030101010101" pitchFamily="2" charset="-122"/>
                <a:cs typeface="Arial" panose="020B0604020202020204" pitchFamily="34" charset="0"/>
              </a:rPr>
              <a:t>CAPITAL HUMAIN </a:t>
            </a:r>
            <a:endParaRPr lang="en-US" sz="12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14" name="Rectangle: Rounded Corners 24">
            <a:extLst>
              <a:ext uri="{FF2B5EF4-FFF2-40B4-BE49-F238E27FC236}">
                <a16:creationId xmlns:a16="http://schemas.microsoft.com/office/drawing/2014/main" id="{A2B60738-798A-4B5D-8D2C-FCCB3B10400C}"/>
              </a:ext>
            </a:extLst>
          </p:cNvPr>
          <p:cNvSpPr/>
          <p:nvPr/>
        </p:nvSpPr>
        <p:spPr>
          <a:xfrm>
            <a:off x="8945919" y="3009527"/>
            <a:ext cx="795239" cy="1981197"/>
          </a:xfrm>
          <a:prstGeom prst="roundRect">
            <a:avLst>
              <a:gd name="adj" fmla="val 0"/>
            </a:avLst>
          </a:prstGeom>
          <a:solidFill>
            <a:srgbClr val="70AD47">
              <a:lumMod val="20000"/>
              <a:lumOff val="80000"/>
            </a:srgbClr>
          </a:solid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800" b="1">
                <a:effectLst/>
                <a:latin typeface="Times New Roman" panose="02020603050405020304" pitchFamily="18" charset="0"/>
                <a:ea typeface="DengXian" panose="02010600030101010101" pitchFamily="2" charset="-122"/>
                <a:cs typeface="Arial" panose="020B0604020202020204" pitchFamily="34" charset="0"/>
              </a:rPr>
              <a:t>CAPITAL FINANCIER INITIAL</a:t>
            </a:r>
            <a:endParaRPr lang="en-US" sz="120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15" name="Rectangle: Rounded Corners 25">
            <a:extLst>
              <a:ext uri="{FF2B5EF4-FFF2-40B4-BE49-F238E27FC236}">
                <a16:creationId xmlns:a16="http://schemas.microsoft.com/office/drawing/2014/main" id="{29E6699A-9826-48E4-85FA-4051E28237C8}"/>
              </a:ext>
            </a:extLst>
          </p:cNvPr>
          <p:cNvSpPr/>
          <p:nvPr/>
        </p:nvSpPr>
        <p:spPr>
          <a:xfrm>
            <a:off x="1597277" y="3046253"/>
            <a:ext cx="823230" cy="1981197"/>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800" b="1" dirty="0">
                <a:latin typeface="Times New Roman" panose="02020603050405020304" pitchFamily="18" charset="0"/>
                <a:ea typeface="DengXian" panose="02010600030101010101" pitchFamily="2" charset="-122"/>
                <a:cs typeface="Arial" panose="020B0604020202020204" pitchFamily="34" charset="0"/>
              </a:rPr>
              <a:t>CAPITAL SOCIAL</a:t>
            </a:r>
          </a:p>
          <a:p>
            <a:pPr algn="ctr">
              <a:lnSpc>
                <a:spcPct val="107000"/>
              </a:lnSpc>
              <a:spcAft>
                <a:spcPts val="800"/>
              </a:spcAft>
            </a:pPr>
            <a:endParaRPr lang="en-US" sz="800" b="1" dirty="0">
              <a:latin typeface="Times New Roman" panose="02020603050405020304" pitchFamily="18" charset="0"/>
              <a:ea typeface="DengXian" panose="02010600030101010101" pitchFamily="2" charset="-122"/>
              <a:cs typeface="Arial" panose="020B0604020202020204" pitchFamily="34" charset="0"/>
            </a:endParaRPr>
          </a:p>
        </p:txBody>
      </p:sp>
      <p:sp>
        <p:nvSpPr>
          <p:cNvPr id="16" name="Oval 30">
            <a:extLst>
              <a:ext uri="{FF2B5EF4-FFF2-40B4-BE49-F238E27FC236}">
                <a16:creationId xmlns:a16="http://schemas.microsoft.com/office/drawing/2014/main" id="{E34971B4-36FF-4AE3-994A-A350ECF7BD1F}"/>
              </a:ext>
            </a:extLst>
          </p:cNvPr>
          <p:cNvSpPr/>
          <p:nvPr/>
        </p:nvSpPr>
        <p:spPr>
          <a:xfrm>
            <a:off x="1538281" y="2997351"/>
            <a:ext cx="8296366" cy="202556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Rounded Corners 14">
            <a:extLst>
              <a:ext uri="{FF2B5EF4-FFF2-40B4-BE49-F238E27FC236}">
                <a16:creationId xmlns:a16="http://schemas.microsoft.com/office/drawing/2014/main" id="{CD5D3262-0DBF-44F4-ADBC-98873AF66FBC}"/>
              </a:ext>
            </a:extLst>
          </p:cNvPr>
          <p:cNvSpPr/>
          <p:nvPr/>
        </p:nvSpPr>
        <p:spPr>
          <a:xfrm>
            <a:off x="7988590" y="3004612"/>
            <a:ext cx="876284" cy="2011046"/>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800" b="1" dirty="0">
                <a:effectLst/>
                <a:latin typeface="Times New Roman" panose="02020603050405020304" pitchFamily="18" charset="0"/>
                <a:ea typeface="DengXian" panose="02010600030101010101" pitchFamily="2" charset="-122"/>
                <a:cs typeface="Arial" panose="020B0604020202020204" pitchFamily="34" charset="0"/>
              </a:rPr>
              <a:t>CAPITAL </a:t>
            </a:r>
            <a:r>
              <a:rPr lang="fr-FR" sz="800" b="1" dirty="0">
                <a:latin typeface="Times New Roman" panose="02020603050405020304" pitchFamily="18" charset="0"/>
                <a:ea typeface="DengXian" panose="02010600030101010101" pitchFamily="2" charset="-122"/>
                <a:cs typeface="Arial" panose="020B0604020202020204" pitchFamily="34" charset="0"/>
              </a:rPr>
              <a:t>CONFIANCE</a:t>
            </a:r>
            <a:endParaRPr lang="en-US" sz="12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18" name="Rectangle: Rounded Corners 27">
            <a:extLst>
              <a:ext uri="{FF2B5EF4-FFF2-40B4-BE49-F238E27FC236}">
                <a16:creationId xmlns:a16="http://schemas.microsoft.com/office/drawing/2014/main" id="{0DFFB6ED-5E1D-46CD-8A2D-43A5941D8663}"/>
              </a:ext>
            </a:extLst>
          </p:cNvPr>
          <p:cNvSpPr/>
          <p:nvPr/>
        </p:nvSpPr>
        <p:spPr>
          <a:xfrm>
            <a:off x="3466243" y="3092332"/>
            <a:ext cx="876284" cy="2011046"/>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800" b="1" dirty="0">
                <a:effectLst/>
                <a:latin typeface="Times New Roman" panose="02020603050405020304" pitchFamily="18" charset="0"/>
                <a:ea typeface="DengXian" panose="02010600030101010101" pitchFamily="2" charset="-122"/>
                <a:cs typeface="Arial" panose="020B0604020202020204" pitchFamily="34" charset="0"/>
              </a:rPr>
              <a:t>CAPITAL </a:t>
            </a:r>
            <a:r>
              <a:rPr lang="fr-FR" sz="800" b="1" dirty="0">
                <a:latin typeface="Times New Roman" panose="02020603050405020304" pitchFamily="18" charset="0"/>
                <a:ea typeface="DengXian" panose="02010600030101010101" pitchFamily="2" charset="-122"/>
                <a:cs typeface="Arial" panose="020B0604020202020204" pitchFamily="34" charset="0"/>
              </a:rPr>
              <a:t>CONFIANCE</a:t>
            </a:r>
            <a:endParaRPr lang="en-US" sz="1200" dirty="0">
              <a:effectLst/>
              <a:latin typeface="Times New Roman" panose="02020603050405020304" pitchFamily="18" charset="0"/>
              <a:ea typeface="DengXian" panose="02010600030101010101" pitchFamily="2" charset="-122"/>
              <a:cs typeface="Arial" panose="020B0604020202020204" pitchFamily="34" charset="0"/>
            </a:endParaRPr>
          </a:p>
        </p:txBody>
      </p:sp>
      <p:graphicFrame>
        <p:nvGraphicFramePr>
          <p:cNvPr id="19" name="Diagram 36">
            <a:extLst>
              <a:ext uri="{FF2B5EF4-FFF2-40B4-BE49-F238E27FC236}">
                <a16:creationId xmlns:a16="http://schemas.microsoft.com/office/drawing/2014/main" id="{9D223612-325F-450B-A7D2-2F1B10FF12A0}"/>
              </a:ext>
            </a:extLst>
          </p:cNvPr>
          <p:cNvGraphicFramePr/>
          <p:nvPr>
            <p:extLst>
              <p:ext uri="{D42A27DB-BD31-4B8C-83A1-F6EECF244321}">
                <p14:modId xmlns:p14="http://schemas.microsoft.com/office/powerpoint/2010/main" val="2415946106"/>
              </p:ext>
            </p:extLst>
          </p:nvPr>
        </p:nvGraphicFramePr>
        <p:xfrm>
          <a:off x="370115" y="5258525"/>
          <a:ext cx="4754376" cy="1256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Diagram 37">
            <a:extLst>
              <a:ext uri="{FF2B5EF4-FFF2-40B4-BE49-F238E27FC236}">
                <a16:creationId xmlns:a16="http://schemas.microsoft.com/office/drawing/2014/main" id="{27826B48-BB75-4866-A60B-AF462AEDCDFD}"/>
              </a:ext>
            </a:extLst>
          </p:cNvPr>
          <p:cNvGraphicFramePr/>
          <p:nvPr>
            <p:extLst>
              <p:ext uri="{D42A27DB-BD31-4B8C-83A1-F6EECF244321}">
                <p14:modId xmlns:p14="http://schemas.microsoft.com/office/powerpoint/2010/main" val="1871359158"/>
              </p:ext>
            </p:extLst>
          </p:nvPr>
        </p:nvGraphicFramePr>
        <p:xfrm>
          <a:off x="5400940" y="5204755"/>
          <a:ext cx="4147872" cy="12563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TextBox 7">
            <a:extLst>
              <a:ext uri="{FF2B5EF4-FFF2-40B4-BE49-F238E27FC236}">
                <a16:creationId xmlns:a16="http://schemas.microsoft.com/office/drawing/2014/main" id="{2FD28AC1-32E1-451D-87D3-12E1E9560877}"/>
              </a:ext>
            </a:extLst>
          </p:cNvPr>
          <p:cNvSpPr txBox="1"/>
          <p:nvPr/>
        </p:nvSpPr>
        <p:spPr>
          <a:xfrm>
            <a:off x="0" y="3300890"/>
            <a:ext cx="12192000" cy="307777"/>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en-US" sz="1400" dirty="0" err="1"/>
              <a:t>PROCESSUS</a:t>
            </a:r>
            <a:r>
              <a:rPr lang="en-US" sz="1400" dirty="0"/>
              <a:t>/</a:t>
            </a:r>
            <a:r>
              <a:rPr lang="en-US" sz="1400" dirty="0" err="1"/>
              <a:t>MOUVEMENT</a:t>
            </a:r>
            <a:endParaRPr lang="en-US" sz="1400" dirty="0"/>
          </a:p>
        </p:txBody>
      </p:sp>
      <p:graphicFrame>
        <p:nvGraphicFramePr>
          <p:cNvPr id="23" name="Diagram 37">
            <a:extLst>
              <a:ext uri="{FF2B5EF4-FFF2-40B4-BE49-F238E27FC236}">
                <a16:creationId xmlns:a16="http://schemas.microsoft.com/office/drawing/2014/main" id="{B577B069-6280-4B85-9252-43EE96CF298D}"/>
              </a:ext>
            </a:extLst>
          </p:cNvPr>
          <p:cNvGraphicFramePr/>
          <p:nvPr>
            <p:extLst>
              <p:ext uri="{D42A27DB-BD31-4B8C-83A1-F6EECF244321}">
                <p14:modId xmlns:p14="http://schemas.microsoft.com/office/powerpoint/2010/main" val="318066344"/>
              </p:ext>
            </p:extLst>
          </p:nvPr>
        </p:nvGraphicFramePr>
        <p:xfrm>
          <a:off x="8628204" y="4868808"/>
          <a:ext cx="3411476" cy="18859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43984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ppt_x"/>
                                          </p:val>
                                        </p:tav>
                                        <p:tav tm="100000">
                                          <p:val>
                                            <p:strVal val="#ppt_x"/>
                                          </p:val>
                                        </p:tav>
                                      </p:tavLst>
                                    </p:anim>
                                    <p:anim calcmode="lin" valueType="num">
                                      <p:cBhvr additive="base">
                                        <p:cTn id="12"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000" fill="hold"/>
                                        <p:tgtEl>
                                          <p:spTgt spid="6"/>
                                        </p:tgtEl>
                                        <p:attrNameLst>
                                          <p:attrName>ppt_x</p:attrName>
                                        </p:attrNameLst>
                                      </p:cBhvr>
                                      <p:tavLst>
                                        <p:tav tm="0">
                                          <p:val>
                                            <p:strVal val="#ppt_x"/>
                                          </p:val>
                                        </p:tav>
                                        <p:tav tm="100000">
                                          <p:val>
                                            <p:strVal val="#ppt_x"/>
                                          </p:val>
                                        </p:tav>
                                      </p:tavLst>
                                    </p:anim>
                                    <p:anim calcmode="lin" valueType="num">
                                      <p:cBhvr additive="base">
                                        <p:cTn id="21"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1+#ppt_w/2"/>
                                          </p:val>
                                        </p:tav>
                                        <p:tav tm="100000">
                                          <p:val>
                                            <p:strVal val="#ppt_x"/>
                                          </p:val>
                                        </p:tav>
                                      </p:tavLst>
                                    </p:anim>
                                    <p:anim calcmode="lin" valueType="num">
                                      <p:cBhvr additive="base">
                                        <p:cTn id="32" dur="1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1500" fill="hold"/>
                                        <p:tgtEl>
                                          <p:spTgt spid="14"/>
                                        </p:tgtEl>
                                        <p:attrNameLst>
                                          <p:attrName>ppt_x</p:attrName>
                                        </p:attrNameLst>
                                      </p:cBhvr>
                                      <p:tavLst>
                                        <p:tav tm="0">
                                          <p:val>
                                            <p:strVal val="1+#ppt_w/2"/>
                                          </p:val>
                                        </p:tav>
                                        <p:tav tm="100000">
                                          <p:val>
                                            <p:strVal val="#ppt_x"/>
                                          </p:val>
                                        </p:tav>
                                      </p:tavLst>
                                    </p:anim>
                                    <p:anim calcmode="lin" valueType="num">
                                      <p:cBhvr additive="base">
                                        <p:cTn id="37" dur="150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2"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1500" fill="hold"/>
                                        <p:tgtEl>
                                          <p:spTgt spid="10"/>
                                        </p:tgtEl>
                                        <p:attrNameLst>
                                          <p:attrName>ppt_x</p:attrName>
                                        </p:attrNameLst>
                                      </p:cBhvr>
                                      <p:tavLst>
                                        <p:tav tm="0">
                                          <p:val>
                                            <p:strVal val="1+#ppt_w/2"/>
                                          </p:val>
                                        </p:tav>
                                        <p:tav tm="100000">
                                          <p:val>
                                            <p:strVal val="#ppt_x"/>
                                          </p:val>
                                        </p:tav>
                                      </p:tavLst>
                                    </p:anim>
                                    <p:anim calcmode="lin" valueType="num">
                                      <p:cBhvr additive="base">
                                        <p:cTn id="42" dur="1500" fill="hold"/>
                                        <p:tgtEl>
                                          <p:spTgt spid="10"/>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500" fill="hold"/>
                                        <p:tgtEl>
                                          <p:spTgt spid="11"/>
                                        </p:tgtEl>
                                        <p:attrNameLst>
                                          <p:attrName>ppt_x</p:attrName>
                                        </p:attrNameLst>
                                      </p:cBhvr>
                                      <p:tavLst>
                                        <p:tav tm="0">
                                          <p:val>
                                            <p:strVal val="1+#ppt_w/2"/>
                                          </p:val>
                                        </p:tav>
                                        <p:tav tm="100000">
                                          <p:val>
                                            <p:strVal val="#ppt_x"/>
                                          </p:val>
                                        </p:tav>
                                      </p:tavLst>
                                    </p:anim>
                                    <p:anim calcmode="lin" valueType="num">
                                      <p:cBhvr additive="base">
                                        <p:cTn id="47" dur="1500" fill="hold"/>
                                        <p:tgtEl>
                                          <p:spTgt spid="11"/>
                                        </p:tgtEl>
                                        <p:attrNameLst>
                                          <p:attrName>ppt_y</p:attrName>
                                        </p:attrNameLst>
                                      </p:cBhvr>
                                      <p:tavLst>
                                        <p:tav tm="0">
                                          <p:val>
                                            <p:strVal val="#ppt_y"/>
                                          </p:val>
                                        </p:tav>
                                        <p:tav tm="100000">
                                          <p:val>
                                            <p:strVal val="#ppt_y"/>
                                          </p:val>
                                        </p:tav>
                                      </p:tavLst>
                                    </p:anim>
                                  </p:childTnLst>
                                </p:cTn>
                              </p:par>
                            </p:childTnLst>
                          </p:cTn>
                        </p:par>
                        <p:par>
                          <p:cTn id="48" fill="hold">
                            <p:stCondLst>
                              <p:cond delay="6000"/>
                            </p:stCondLst>
                            <p:childTnLst>
                              <p:par>
                                <p:cTn id="49" presetID="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1500" fill="hold"/>
                                        <p:tgtEl>
                                          <p:spTgt spid="18"/>
                                        </p:tgtEl>
                                        <p:attrNameLst>
                                          <p:attrName>ppt_x</p:attrName>
                                        </p:attrNameLst>
                                      </p:cBhvr>
                                      <p:tavLst>
                                        <p:tav tm="0">
                                          <p:val>
                                            <p:strVal val="0-#ppt_w/2"/>
                                          </p:val>
                                        </p:tav>
                                        <p:tav tm="100000">
                                          <p:val>
                                            <p:strVal val="#ppt_x"/>
                                          </p:val>
                                        </p:tav>
                                      </p:tavLst>
                                    </p:anim>
                                    <p:anim calcmode="lin" valueType="num">
                                      <p:cBhvr additive="base">
                                        <p:cTn id="52" dur="1500" fill="hold"/>
                                        <p:tgtEl>
                                          <p:spTgt spid="18"/>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1500" fill="hold"/>
                                        <p:tgtEl>
                                          <p:spTgt spid="12"/>
                                        </p:tgtEl>
                                        <p:attrNameLst>
                                          <p:attrName>ppt_x</p:attrName>
                                        </p:attrNameLst>
                                      </p:cBhvr>
                                      <p:tavLst>
                                        <p:tav tm="0">
                                          <p:val>
                                            <p:strVal val="0-#ppt_w/2"/>
                                          </p:val>
                                        </p:tav>
                                        <p:tav tm="100000">
                                          <p:val>
                                            <p:strVal val="#ppt_x"/>
                                          </p:val>
                                        </p:tav>
                                      </p:tavLst>
                                    </p:anim>
                                    <p:anim calcmode="lin" valueType="num">
                                      <p:cBhvr additive="base">
                                        <p:cTn id="57" dur="1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9000"/>
                            </p:stCondLst>
                            <p:childTnLst>
                              <p:par>
                                <p:cTn id="59" presetID="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500" fill="hold"/>
                                        <p:tgtEl>
                                          <p:spTgt spid="15"/>
                                        </p:tgtEl>
                                        <p:attrNameLst>
                                          <p:attrName>ppt_x</p:attrName>
                                        </p:attrNameLst>
                                      </p:cBhvr>
                                      <p:tavLst>
                                        <p:tav tm="0">
                                          <p:val>
                                            <p:strVal val="0-#ppt_w/2"/>
                                          </p:val>
                                        </p:tav>
                                        <p:tav tm="100000">
                                          <p:val>
                                            <p:strVal val="#ppt_x"/>
                                          </p:val>
                                        </p:tav>
                                      </p:tavLst>
                                    </p:anim>
                                    <p:anim calcmode="lin" valueType="num">
                                      <p:cBhvr additive="base">
                                        <p:cTn id="62" dur="1500" fill="hold"/>
                                        <p:tgtEl>
                                          <p:spTgt spid="15"/>
                                        </p:tgtEl>
                                        <p:attrNameLst>
                                          <p:attrName>ppt_y</p:attrName>
                                        </p:attrNameLst>
                                      </p:cBhvr>
                                      <p:tavLst>
                                        <p:tav tm="0">
                                          <p:val>
                                            <p:strVal val="#ppt_y"/>
                                          </p:val>
                                        </p:tav>
                                        <p:tav tm="100000">
                                          <p:val>
                                            <p:strVal val="#ppt_y"/>
                                          </p:val>
                                        </p:tav>
                                      </p:tavLst>
                                    </p:anim>
                                  </p:childTnLst>
                                </p:cTn>
                              </p:par>
                            </p:childTnLst>
                          </p:cTn>
                        </p:par>
                        <p:par>
                          <p:cTn id="63" fill="hold">
                            <p:stCondLst>
                              <p:cond delay="10500"/>
                            </p:stCondLst>
                            <p:childTnLst>
                              <p:par>
                                <p:cTn id="64" presetID="2" presetClass="entr" presetSubtype="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1500" fill="hold"/>
                                        <p:tgtEl>
                                          <p:spTgt spid="13"/>
                                        </p:tgtEl>
                                        <p:attrNameLst>
                                          <p:attrName>ppt_x</p:attrName>
                                        </p:attrNameLst>
                                      </p:cBhvr>
                                      <p:tavLst>
                                        <p:tav tm="0">
                                          <p:val>
                                            <p:strVal val="0-#ppt_w/2"/>
                                          </p:val>
                                        </p:tav>
                                        <p:tav tm="100000">
                                          <p:val>
                                            <p:strVal val="#ppt_x"/>
                                          </p:val>
                                        </p:tav>
                                      </p:tavLst>
                                    </p:anim>
                                    <p:anim calcmode="lin" valueType="num">
                                      <p:cBhvr additive="base">
                                        <p:cTn id="67"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1" presetClass="entr" presetSubtype="1" repeatCount="indefinite"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heel(1)">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repeatCount="indefinite"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heel(1)">
                                      <p:cBhvr>
                                        <p:cTn id="77" dur="20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19">
                                            <p:graphicEl>
                                              <a:dgm id="{3D82BA26-F7A5-45F6-BE59-AACE8D71C3E3}"/>
                                            </p:graphicEl>
                                          </p:spTgt>
                                        </p:tgtEl>
                                        <p:attrNameLst>
                                          <p:attrName>style.visibility</p:attrName>
                                        </p:attrNameLst>
                                      </p:cBhvr>
                                      <p:to>
                                        <p:strVal val="visible"/>
                                      </p:to>
                                    </p:set>
                                    <p:anim calcmode="lin" valueType="num">
                                      <p:cBhvr additive="base">
                                        <p:cTn id="82" dur="1750" fill="hold"/>
                                        <p:tgtEl>
                                          <p:spTgt spid="19">
                                            <p:graphicEl>
                                              <a:dgm id="{3D82BA26-F7A5-45F6-BE59-AACE8D71C3E3}"/>
                                            </p:graphicEl>
                                          </p:spTgt>
                                        </p:tgtEl>
                                        <p:attrNameLst>
                                          <p:attrName>ppt_x</p:attrName>
                                        </p:attrNameLst>
                                      </p:cBhvr>
                                      <p:tavLst>
                                        <p:tav tm="0">
                                          <p:val>
                                            <p:strVal val="0-#ppt_w/2"/>
                                          </p:val>
                                        </p:tav>
                                        <p:tav tm="100000">
                                          <p:val>
                                            <p:strVal val="#ppt_x"/>
                                          </p:val>
                                        </p:tav>
                                      </p:tavLst>
                                    </p:anim>
                                    <p:anim calcmode="lin" valueType="num">
                                      <p:cBhvr additive="base">
                                        <p:cTn id="83" dur="1750" fill="hold"/>
                                        <p:tgtEl>
                                          <p:spTgt spid="19">
                                            <p:graphicEl>
                                              <a:dgm id="{3D82BA26-F7A5-45F6-BE59-AACE8D71C3E3}"/>
                                            </p:graphicEl>
                                          </p:spTgt>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19">
                                            <p:graphicEl>
                                              <a:dgm id="{0D5CCD25-2D13-4EF5-835A-BD9C73368255}"/>
                                            </p:graphicEl>
                                          </p:spTgt>
                                        </p:tgtEl>
                                        <p:attrNameLst>
                                          <p:attrName>style.visibility</p:attrName>
                                        </p:attrNameLst>
                                      </p:cBhvr>
                                      <p:to>
                                        <p:strVal val="visible"/>
                                      </p:to>
                                    </p:set>
                                    <p:anim calcmode="lin" valueType="num">
                                      <p:cBhvr additive="base">
                                        <p:cTn id="88" dur="1750" fill="hold"/>
                                        <p:tgtEl>
                                          <p:spTgt spid="19">
                                            <p:graphicEl>
                                              <a:dgm id="{0D5CCD25-2D13-4EF5-835A-BD9C73368255}"/>
                                            </p:graphicEl>
                                          </p:spTgt>
                                        </p:tgtEl>
                                        <p:attrNameLst>
                                          <p:attrName>ppt_x</p:attrName>
                                        </p:attrNameLst>
                                      </p:cBhvr>
                                      <p:tavLst>
                                        <p:tav tm="0">
                                          <p:val>
                                            <p:strVal val="0-#ppt_w/2"/>
                                          </p:val>
                                        </p:tav>
                                        <p:tav tm="100000">
                                          <p:val>
                                            <p:strVal val="#ppt_x"/>
                                          </p:val>
                                        </p:tav>
                                      </p:tavLst>
                                    </p:anim>
                                    <p:anim calcmode="lin" valueType="num">
                                      <p:cBhvr additive="base">
                                        <p:cTn id="89" dur="1750" fill="hold"/>
                                        <p:tgtEl>
                                          <p:spTgt spid="19">
                                            <p:graphicEl>
                                              <a:dgm id="{0D5CCD25-2D13-4EF5-835A-BD9C73368255}"/>
                                            </p:graphicEl>
                                          </p:spTgt>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19">
                                            <p:graphicEl>
                                              <a:dgm id="{29101F2B-EE96-4FAA-81C4-0ED2E4A32101}"/>
                                            </p:graphicEl>
                                          </p:spTgt>
                                        </p:tgtEl>
                                        <p:attrNameLst>
                                          <p:attrName>style.visibility</p:attrName>
                                        </p:attrNameLst>
                                      </p:cBhvr>
                                      <p:to>
                                        <p:strVal val="visible"/>
                                      </p:to>
                                    </p:set>
                                    <p:anim calcmode="lin" valueType="num">
                                      <p:cBhvr additive="base">
                                        <p:cTn id="94" dur="1750" fill="hold"/>
                                        <p:tgtEl>
                                          <p:spTgt spid="19">
                                            <p:graphicEl>
                                              <a:dgm id="{29101F2B-EE96-4FAA-81C4-0ED2E4A32101}"/>
                                            </p:graphicEl>
                                          </p:spTgt>
                                        </p:tgtEl>
                                        <p:attrNameLst>
                                          <p:attrName>ppt_x</p:attrName>
                                        </p:attrNameLst>
                                      </p:cBhvr>
                                      <p:tavLst>
                                        <p:tav tm="0">
                                          <p:val>
                                            <p:strVal val="0-#ppt_w/2"/>
                                          </p:val>
                                        </p:tav>
                                        <p:tav tm="100000">
                                          <p:val>
                                            <p:strVal val="#ppt_x"/>
                                          </p:val>
                                        </p:tav>
                                      </p:tavLst>
                                    </p:anim>
                                    <p:anim calcmode="lin" valueType="num">
                                      <p:cBhvr additive="base">
                                        <p:cTn id="95" dur="1750" fill="hold"/>
                                        <p:tgtEl>
                                          <p:spTgt spid="19">
                                            <p:graphicEl>
                                              <a:dgm id="{29101F2B-EE96-4FAA-81C4-0ED2E4A32101}"/>
                                            </p:graphicEl>
                                          </p:spTgt>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8" fill="hold" grpId="0" nodeType="clickEffect">
                                  <p:stCondLst>
                                    <p:cond delay="0"/>
                                  </p:stCondLst>
                                  <p:childTnLst>
                                    <p:set>
                                      <p:cBhvr>
                                        <p:cTn id="99" dur="1" fill="hold">
                                          <p:stCondLst>
                                            <p:cond delay="0"/>
                                          </p:stCondLst>
                                        </p:cTn>
                                        <p:tgtEl>
                                          <p:spTgt spid="19">
                                            <p:graphicEl>
                                              <a:dgm id="{DC6166AD-8F84-42BA-8C6D-2A99FC4C1A02}"/>
                                            </p:graphicEl>
                                          </p:spTgt>
                                        </p:tgtEl>
                                        <p:attrNameLst>
                                          <p:attrName>style.visibility</p:attrName>
                                        </p:attrNameLst>
                                      </p:cBhvr>
                                      <p:to>
                                        <p:strVal val="visible"/>
                                      </p:to>
                                    </p:set>
                                    <p:anim calcmode="lin" valueType="num">
                                      <p:cBhvr additive="base">
                                        <p:cTn id="100" dur="1750" fill="hold"/>
                                        <p:tgtEl>
                                          <p:spTgt spid="19">
                                            <p:graphicEl>
                                              <a:dgm id="{DC6166AD-8F84-42BA-8C6D-2A99FC4C1A02}"/>
                                            </p:graphicEl>
                                          </p:spTgt>
                                        </p:tgtEl>
                                        <p:attrNameLst>
                                          <p:attrName>ppt_x</p:attrName>
                                        </p:attrNameLst>
                                      </p:cBhvr>
                                      <p:tavLst>
                                        <p:tav tm="0">
                                          <p:val>
                                            <p:strVal val="0-#ppt_w/2"/>
                                          </p:val>
                                        </p:tav>
                                        <p:tav tm="100000">
                                          <p:val>
                                            <p:strVal val="#ppt_x"/>
                                          </p:val>
                                        </p:tav>
                                      </p:tavLst>
                                    </p:anim>
                                    <p:anim calcmode="lin" valueType="num">
                                      <p:cBhvr additive="base">
                                        <p:cTn id="101" dur="1750" fill="hold"/>
                                        <p:tgtEl>
                                          <p:spTgt spid="19">
                                            <p:graphicEl>
                                              <a:dgm id="{DC6166AD-8F84-42BA-8C6D-2A99FC4C1A02}"/>
                                            </p:graphicEl>
                                          </p:spTgt>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8" fill="hold" grpId="0" nodeType="clickEffect">
                                  <p:stCondLst>
                                    <p:cond delay="0"/>
                                  </p:stCondLst>
                                  <p:childTnLst>
                                    <p:set>
                                      <p:cBhvr>
                                        <p:cTn id="105" dur="1" fill="hold">
                                          <p:stCondLst>
                                            <p:cond delay="0"/>
                                          </p:stCondLst>
                                        </p:cTn>
                                        <p:tgtEl>
                                          <p:spTgt spid="20">
                                            <p:graphicEl>
                                              <a:dgm id="{3D82BA26-F7A5-45F6-BE59-AACE8D71C3E3}"/>
                                            </p:graphicEl>
                                          </p:spTgt>
                                        </p:tgtEl>
                                        <p:attrNameLst>
                                          <p:attrName>style.visibility</p:attrName>
                                        </p:attrNameLst>
                                      </p:cBhvr>
                                      <p:to>
                                        <p:strVal val="visible"/>
                                      </p:to>
                                    </p:set>
                                    <p:anim calcmode="lin" valueType="num">
                                      <p:cBhvr additive="base">
                                        <p:cTn id="106" dur="1750" fill="hold"/>
                                        <p:tgtEl>
                                          <p:spTgt spid="20">
                                            <p:graphicEl>
                                              <a:dgm id="{3D82BA26-F7A5-45F6-BE59-AACE8D71C3E3}"/>
                                            </p:graphicEl>
                                          </p:spTgt>
                                        </p:tgtEl>
                                        <p:attrNameLst>
                                          <p:attrName>ppt_x</p:attrName>
                                        </p:attrNameLst>
                                      </p:cBhvr>
                                      <p:tavLst>
                                        <p:tav tm="0">
                                          <p:val>
                                            <p:strVal val="0-#ppt_w/2"/>
                                          </p:val>
                                        </p:tav>
                                        <p:tav tm="100000">
                                          <p:val>
                                            <p:strVal val="#ppt_x"/>
                                          </p:val>
                                        </p:tav>
                                      </p:tavLst>
                                    </p:anim>
                                    <p:anim calcmode="lin" valueType="num">
                                      <p:cBhvr additive="base">
                                        <p:cTn id="107" dur="1750" fill="hold"/>
                                        <p:tgtEl>
                                          <p:spTgt spid="20">
                                            <p:graphicEl>
                                              <a:dgm id="{3D82BA26-F7A5-45F6-BE59-AACE8D71C3E3}"/>
                                            </p:graphicEl>
                                          </p:spTgt>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8" fill="hold" grpId="0" nodeType="clickEffect">
                                  <p:stCondLst>
                                    <p:cond delay="0"/>
                                  </p:stCondLst>
                                  <p:childTnLst>
                                    <p:set>
                                      <p:cBhvr>
                                        <p:cTn id="111" dur="1" fill="hold">
                                          <p:stCondLst>
                                            <p:cond delay="0"/>
                                          </p:stCondLst>
                                        </p:cTn>
                                        <p:tgtEl>
                                          <p:spTgt spid="20">
                                            <p:graphicEl>
                                              <a:dgm id="{29101F2B-EE96-4FAA-81C4-0ED2E4A32101}"/>
                                            </p:graphicEl>
                                          </p:spTgt>
                                        </p:tgtEl>
                                        <p:attrNameLst>
                                          <p:attrName>style.visibility</p:attrName>
                                        </p:attrNameLst>
                                      </p:cBhvr>
                                      <p:to>
                                        <p:strVal val="visible"/>
                                      </p:to>
                                    </p:set>
                                    <p:anim calcmode="lin" valueType="num">
                                      <p:cBhvr additive="base">
                                        <p:cTn id="112" dur="1750" fill="hold"/>
                                        <p:tgtEl>
                                          <p:spTgt spid="20">
                                            <p:graphicEl>
                                              <a:dgm id="{29101F2B-EE96-4FAA-81C4-0ED2E4A32101}"/>
                                            </p:graphicEl>
                                          </p:spTgt>
                                        </p:tgtEl>
                                        <p:attrNameLst>
                                          <p:attrName>ppt_x</p:attrName>
                                        </p:attrNameLst>
                                      </p:cBhvr>
                                      <p:tavLst>
                                        <p:tav tm="0">
                                          <p:val>
                                            <p:strVal val="0-#ppt_w/2"/>
                                          </p:val>
                                        </p:tav>
                                        <p:tav tm="100000">
                                          <p:val>
                                            <p:strVal val="#ppt_x"/>
                                          </p:val>
                                        </p:tav>
                                      </p:tavLst>
                                    </p:anim>
                                    <p:anim calcmode="lin" valueType="num">
                                      <p:cBhvr additive="base">
                                        <p:cTn id="113" dur="1750" fill="hold"/>
                                        <p:tgtEl>
                                          <p:spTgt spid="20">
                                            <p:graphicEl>
                                              <a:dgm id="{29101F2B-EE96-4FAA-81C4-0ED2E4A32101}"/>
                                            </p:graphicEl>
                                          </p:spTgt>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8" fill="hold" grpId="0" nodeType="clickEffect">
                                  <p:stCondLst>
                                    <p:cond delay="0"/>
                                  </p:stCondLst>
                                  <p:childTnLst>
                                    <p:set>
                                      <p:cBhvr>
                                        <p:cTn id="117" dur="1" fill="hold">
                                          <p:stCondLst>
                                            <p:cond delay="0"/>
                                          </p:stCondLst>
                                        </p:cTn>
                                        <p:tgtEl>
                                          <p:spTgt spid="20">
                                            <p:graphicEl>
                                              <a:dgm id="{DC6166AD-8F84-42BA-8C6D-2A99FC4C1A02}"/>
                                            </p:graphicEl>
                                          </p:spTgt>
                                        </p:tgtEl>
                                        <p:attrNameLst>
                                          <p:attrName>style.visibility</p:attrName>
                                        </p:attrNameLst>
                                      </p:cBhvr>
                                      <p:to>
                                        <p:strVal val="visible"/>
                                      </p:to>
                                    </p:set>
                                    <p:anim calcmode="lin" valueType="num">
                                      <p:cBhvr additive="base">
                                        <p:cTn id="118" dur="1750" fill="hold"/>
                                        <p:tgtEl>
                                          <p:spTgt spid="20">
                                            <p:graphicEl>
                                              <a:dgm id="{DC6166AD-8F84-42BA-8C6D-2A99FC4C1A02}"/>
                                            </p:graphicEl>
                                          </p:spTgt>
                                        </p:tgtEl>
                                        <p:attrNameLst>
                                          <p:attrName>ppt_x</p:attrName>
                                        </p:attrNameLst>
                                      </p:cBhvr>
                                      <p:tavLst>
                                        <p:tav tm="0">
                                          <p:val>
                                            <p:strVal val="0-#ppt_w/2"/>
                                          </p:val>
                                        </p:tav>
                                        <p:tav tm="100000">
                                          <p:val>
                                            <p:strVal val="#ppt_x"/>
                                          </p:val>
                                        </p:tav>
                                      </p:tavLst>
                                    </p:anim>
                                    <p:anim calcmode="lin" valueType="num">
                                      <p:cBhvr additive="base">
                                        <p:cTn id="119" dur="1750" fill="hold"/>
                                        <p:tgtEl>
                                          <p:spTgt spid="20">
                                            <p:graphicEl>
                                              <a:dgm id="{DC6166AD-8F84-42BA-8C6D-2A99FC4C1A02}"/>
                                            </p:graphicEl>
                                          </p:spTgt>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circle(in)">
                                      <p:cBhvr>
                                        <p:cTn id="124" dur="2000"/>
                                        <p:tgtEl>
                                          <p:spTgt spid="21"/>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8" fill="hold" grpId="0" nodeType="clickEffect">
                                  <p:stCondLst>
                                    <p:cond delay="0"/>
                                  </p:stCondLst>
                                  <p:childTnLst>
                                    <p:set>
                                      <p:cBhvr>
                                        <p:cTn id="128" dur="1" fill="hold">
                                          <p:stCondLst>
                                            <p:cond delay="0"/>
                                          </p:stCondLst>
                                        </p:cTn>
                                        <p:tgtEl>
                                          <p:spTgt spid="23">
                                            <p:graphicEl>
                                              <a:dgm id="{3D82BA26-F7A5-45F6-BE59-AACE8D71C3E3}"/>
                                            </p:graphicEl>
                                          </p:spTgt>
                                        </p:tgtEl>
                                        <p:attrNameLst>
                                          <p:attrName>style.visibility</p:attrName>
                                        </p:attrNameLst>
                                      </p:cBhvr>
                                      <p:to>
                                        <p:strVal val="visible"/>
                                      </p:to>
                                    </p:set>
                                    <p:anim calcmode="lin" valueType="num">
                                      <p:cBhvr additive="base">
                                        <p:cTn id="129" dur="1750" fill="hold"/>
                                        <p:tgtEl>
                                          <p:spTgt spid="23">
                                            <p:graphicEl>
                                              <a:dgm id="{3D82BA26-F7A5-45F6-BE59-AACE8D71C3E3}"/>
                                            </p:graphicEl>
                                          </p:spTgt>
                                        </p:tgtEl>
                                        <p:attrNameLst>
                                          <p:attrName>ppt_x</p:attrName>
                                        </p:attrNameLst>
                                      </p:cBhvr>
                                      <p:tavLst>
                                        <p:tav tm="0">
                                          <p:val>
                                            <p:strVal val="0-#ppt_w/2"/>
                                          </p:val>
                                        </p:tav>
                                        <p:tav tm="100000">
                                          <p:val>
                                            <p:strVal val="#ppt_x"/>
                                          </p:val>
                                        </p:tav>
                                      </p:tavLst>
                                    </p:anim>
                                    <p:anim calcmode="lin" valueType="num">
                                      <p:cBhvr additive="base">
                                        <p:cTn id="130" dur="1750" fill="hold"/>
                                        <p:tgtEl>
                                          <p:spTgt spid="23">
                                            <p:graphicEl>
                                              <a:dgm id="{3D82BA26-F7A5-45F6-BE59-AACE8D71C3E3}"/>
                                            </p:graphicEl>
                                          </p:spTgt>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8" fill="hold" grpId="0" nodeType="clickEffect">
                                  <p:stCondLst>
                                    <p:cond delay="0"/>
                                  </p:stCondLst>
                                  <p:childTnLst>
                                    <p:set>
                                      <p:cBhvr>
                                        <p:cTn id="134" dur="1" fill="hold">
                                          <p:stCondLst>
                                            <p:cond delay="0"/>
                                          </p:stCondLst>
                                        </p:cTn>
                                        <p:tgtEl>
                                          <p:spTgt spid="23">
                                            <p:graphicEl>
                                              <a:dgm id="{DC6166AD-8F84-42BA-8C6D-2A99FC4C1A02}"/>
                                            </p:graphicEl>
                                          </p:spTgt>
                                        </p:tgtEl>
                                        <p:attrNameLst>
                                          <p:attrName>style.visibility</p:attrName>
                                        </p:attrNameLst>
                                      </p:cBhvr>
                                      <p:to>
                                        <p:strVal val="visible"/>
                                      </p:to>
                                    </p:set>
                                    <p:anim calcmode="lin" valueType="num">
                                      <p:cBhvr additive="base">
                                        <p:cTn id="135" dur="1750" fill="hold"/>
                                        <p:tgtEl>
                                          <p:spTgt spid="23">
                                            <p:graphicEl>
                                              <a:dgm id="{DC6166AD-8F84-42BA-8C6D-2A99FC4C1A02}"/>
                                            </p:graphicEl>
                                          </p:spTgt>
                                        </p:tgtEl>
                                        <p:attrNameLst>
                                          <p:attrName>ppt_x</p:attrName>
                                        </p:attrNameLst>
                                      </p:cBhvr>
                                      <p:tavLst>
                                        <p:tav tm="0">
                                          <p:val>
                                            <p:strVal val="0-#ppt_w/2"/>
                                          </p:val>
                                        </p:tav>
                                        <p:tav tm="100000">
                                          <p:val>
                                            <p:strVal val="#ppt_x"/>
                                          </p:val>
                                        </p:tav>
                                      </p:tavLst>
                                    </p:anim>
                                    <p:anim calcmode="lin" valueType="num">
                                      <p:cBhvr additive="base">
                                        <p:cTn id="136" dur="1750" fill="hold"/>
                                        <p:tgtEl>
                                          <p:spTgt spid="23">
                                            <p:graphicEl>
                                              <a:dgm id="{DC6166AD-8F84-42BA-8C6D-2A99FC4C1A0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Graphic spid="19" grpId="0">
        <p:bldSub>
          <a:bldDgm bld="one"/>
        </p:bldSub>
      </p:bldGraphic>
      <p:bldGraphic spid="20" grpId="0">
        <p:bldSub>
          <a:bldDgm bld="one"/>
        </p:bldSub>
      </p:bldGraphic>
      <p:bldP spid="21" grpId="0" animBg="1"/>
      <p:bldGraphic spid="23"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p:txBody>
          <a:bodyPr/>
          <a:lstStyle/>
          <a:p>
            <a:r>
              <a:rPr lang="en-US" sz="2400" dirty="0"/>
              <a:t>Comment y </a:t>
            </a:r>
            <a:r>
              <a:rPr lang="en-US" sz="2400" dirty="0" err="1"/>
              <a:t>aller</a:t>
            </a:r>
            <a:r>
              <a:rPr lang="en-US" sz="2400" dirty="0"/>
              <a:t> ? : Le </a:t>
            </a:r>
            <a:r>
              <a:rPr lang="en-US" sz="2400" dirty="0" err="1"/>
              <a:t>processus</a:t>
            </a:r>
            <a:r>
              <a:rPr lang="en-US" sz="2400" dirty="0"/>
              <a:t> de mise </a:t>
            </a:r>
            <a:r>
              <a:rPr lang="en-US" sz="2400" dirty="0" err="1"/>
              <a:t>en</a:t>
            </a:r>
            <a:r>
              <a:rPr lang="en-US" sz="2400" dirty="0"/>
              <a:t> place d’un SPV</a:t>
            </a:r>
            <a:endParaRPr lang="fr-FR" sz="2400" dirty="0"/>
          </a:p>
        </p:txBody>
      </p:sp>
      <p:sp>
        <p:nvSpPr>
          <p:cNvPr id="4" name="Rectangle 19">
            <a:extLst>
              <a:ext uri="{FF2B5EF4-FFF2-40B4-BE49-F238E27FC236}">
                <a16:creationId xmlns:a16="http://schemas.microsoft.com/office/drawing/2014/main" id="{31F204FF-700D-4A6F-B134-4308D4FFBF12}"/>
              </a:ext>
            </a:extLst>
          </p:cNvPr>
          <p:cNvSpPr>
            <a:spLocks noChangeArrowheads="1"/>
          </p:cNvSpPr>
          <p:nvPr/>
        </p:nvSpPr>
        <p:spPr bwMode="auto">
          <a:xfrm>
            <a:off x="206478" y="-3728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CD15EDA8-DC6E-4CC4-A2EA-325A5C0AC3AD}"/>
              </a:ext>
            </a:extLst>
          </p:cNvPr>
          <p:cNvSpPr/>
          <p:nvPr/>
        </p:nvSpPr>
        <p:spPr>
          <a:xfrm>
            <a:off x="4304224" y="2207225"/>
            <a:ext cx="7417313" cy="1982774"/>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Isosceles Triangle 10">
            <a:extLst>
              <a:ext uri="{FF2B5EF4-FFF2-40B4-BE49-F238E27FC236}">
                <a16:creationId xmlns:a16="http://schemas.microsoft.com/office/drawing/2014/main" id="{0C9D170A-F94B-493D-B96E-AECAFCFDB07B}"/>
              </a:ext>
            </a:extLst>
          </p:cNvPr>
          <p:cNvSpPr/>
          <p:nvPr/>
        </p:nvSpPr>
        <p:spPr>
          <a:xfrm>
            <a:off x="3810392" y="778395"/>
            <a:ext cx="8352542" cy="826082"/>
          </a:xfrm>
          <a:prstGeom prst="triangle">
            <a:avLst>
              <a:gd name="adj" fmla="val 50000"/>
            </a:avLst>
          </a:prstGeom>
          <a:solidFill>
            <a:schemeClr val="accent2">
              <a:lumMod val="75000"/>
            </a:schemeClr>
          </a:solidFill>
          <a:ln w="12700"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1400" b="1" dirty="0">
                <a:solidFill>
                  <a:srgbClr val="FFFFFF"/>
                </a:solidFill>
                <a:effectLst/>
                <a:latin typeface="Times New Roman" panose="02020603050405020304" pitchFamily="18" charset="0"/>
                <a:ea typeface="DengXian" panose="02010600030101010101" pitchFamily="2" charset="-122"/>
                <a:cs typeface="Arial" panose="020B0604020202020204" pitchFamily="34" charset="0"/>
              </a:rPr>
              <a:t>VISION STRATÉGIQUE PARTAGÉE DU FUTUR</a:t>
            </a:r>
            <a:endParaRPr lang="en-US" sz="12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7" name="Rectangle: Rounded Corners 18">
            <a:extLst>
              <a:ext uri="{FF2B5EF4-FFF2-40B4-BE49-F238E27FC236}">
                <a16:creationId xmlns:a16="http://schemas.microsoft.com/office/drawing/2014/main" id="{8443D470-E0A3-4CB8-AB65-E8E6B1F6085F}"/>
              </a:ext>
            </a:extLst>
          </p:cNvPr>
          <p:cNvSpPr/>
          <p:nvPr/>
        </p:nvSpPr>
        <p:spPr>
          <a:xfrm>
            <a:off x="10047016" y="2294799"/>
            <a:ext cx="1598428" cy="1762191"/>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1100" b="1" dirty="0">
                <a:latin typeface="Times New Roman" panose="02020603050405020304" pitchFamily="18" charset="0"/>
                <a:ea typeface="DengXian" panose="02010600030101010101" pitchFamily="2" charset="-122"/>
                <a:cs typeface="Arial" panose="020B0604020202020204" pitchFamily="34" charset="0"/>
              </a:rPr>
              <a:t>PUISSANCE INTELLECTUELLE</a:t>
            </a:r>
            <a:endParaRPr lang="en-US" sz="1100" b="1" dirty="0">
              <a:latin typeface="Times New Roman" panose="02020603050405020304" pitchFamily="18" charset="0"/>
              <a:ea typeface="DengXian" panose="02010600030101010101" pitchFamily="2" charset="-122"/>
              <a:cs typeface="Arial" panose="020B0604020202020204" pitchFamily="34" charset="0"/>
            </a:endParaRPr>
          </a:p>
        </p:txBody>
      </p:sp>
      <p:sp>
        <p:nvSpPr>
          <p:cNvPr id="8" name="Rectangle: Rounded Corners 19">
            <a:extLst>
              <a:ext uri="{FF2B5EF4-FFF2-40B4-BE49-F238E27FC236}">
                <a16:creationId xmlns:a16="http://schemas.microsoft.com/office/drawing/2014/main" id="{0C961620-105D-4791-AABC-B81A9695DA84}"/>
              </a:ext>
            </a:extLst>
          </p:cNvPr>
          <p:cNvSpPr/>
          <p:nvPr/>
        </p:nvSpPr>
        <p:spPr>
          <a:xfrm>
            <a:off x="4386599" y="2298556"/>
            <a:ext cx="1467886" cy="1762191"/>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1100" b="1" dirty="0">
                <a:latin typeface="Times New Roman" panose="02020603050405020304" pitchFamily="18" charset="0"/>
                <a:ea typeface="DengXian" panose="02010600030101010101" pitchFamily="2" charset="-122"/>
                <a:cs typeface="Arial" panose="020B0604020202020204" pitchFamily="34" charset="0"/>
              </a:rPr>
              <a:t>PUISSANCE ÉNERGÉTIQUE &amp;</a:t>
            </a:r>
          </a:p>
          <a:p>
            <a:pPr marL="0" marR="0" algn="ctr">
              <a:lnSpc>
                <a:spcPct val="107000"/>
              </a:lnSpc>
              <a:spcBef>
                <a:spcPts val="0"/>
              </a:spcBef>
              <a:spcAft>
                <a:spcPts val="800"/>
              </a:spcAft>
            </a:pPr>
            <a:r>
              <a:rPr lang="fr-FR" sz="1100" b="1" dirty="0" err="1">
                <a:latin typeface="Times New Roman" panose="02020603050405020304" pitchFamily="18" charset="0"/>
                <a:ea typeface="DengXian" panose="02010600030101010101" pitchFamily="2" charset="-122"/>
                <a:cs typeface="Arial" panose="020B0604020202020204" pitchFamily="34" charset="0"/>
              </a:rPr>
              <a:t>METTALURGIQUE</a:t>
            </a:r>
            <a:r>
              <a:rPr lang="fr-FR" sz="1100" b="1" dirty="0">
                <a:latin typeface="Times New Roman" panose="02020603050405020304" pitchFamily="18" charset="0"/>
                <a:ea typeface="DengXian" panose="02010600030101010101" pitchFamily="2" charset="-122"/>
                <a:cs typeface="Arial" panose="020B0604020202020204" pitchFamily="34" charset="0"/>
              </a:rPr>
              <a:t> </a:t>
            </a:r>
            <a:endParaRPr lang="en-US" sz="1100" b="1" dirty="0">
              <a:latin typeface="Times New Roman" panose="02020603050405020304" pitchFamily="18" charset="0"/>
              <a:ea typeface="DengXian" panose="02010600030101010101" pitchFamily="2" charset="-122"/>
              <a:cs typeface="Arial" panose="020B0604020202020204" pitchFamily="34" charset="0"/>
            </a:endParaRPr>
          </a:p>
        </p:txBody>
      </p:sp>
      <p:sp>
        <p:nvSpPr>
          <p:cNvPr id="9" name="Rectangle: Rounded Corners 17">
            <a:extLst>
              <a:ext uri="{FF2B5EF4-FFF2-40B4-BE49-F238E27FC236}">
                <a16:creationId xmlns:a16="http://schemas.microsoft.com/office/drawing/2014/main" id="{882DAF27-64A9-4989-A1EA-8A6F3173360F}"/>
              </a:ext>
            </a:extLst>
          </p:cNvPr>
          <p:cNvSpPr/>
          <p:nvPr/>
        </p:nvSpPr>
        <p:spPr>
          <a:xfrm>
            <a:off x="7187508" y="2298555"/>
            <a:ext cx="1363060" cy="1762191"/>
          </a:xfrm>
          <a:prstGeom prst="roundRect">
            <a:avLst>
              <a:gd name="adj" fmla="val 0"/>
            </a:avLst>
          </a:prstGeom>
          <a:gradFill>
            <a:gsLst>
              <a:gs pos="0">
                <a:srgbClr val="00B050"/>
              </a:gs>
              <a:gs pos="50542">
                <a:srgbClr val="00849C"/>
              </a:gs>
              <a:gs pos="74000">
                <a:srgbClr val="0070C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1400" b="1" dirty="0">
                <a:solidFill>
                  <a:schemeClr val="bg1"/>
                </a:solidFill>
                <a:latin typeface="Times New Roman" panose="02020603050405020304" pitchFamily="18" charset="0"/>
                <a:ea typeface="DengXian" panose="02010600030101010101" pitchFamily="2" charset="-122"/>
                <a:cs typeface="Arial" panose="020B0604020202020204" pitchFamily="34" charset="0"/>
              </a:rPr>
              <a:t>PUISSANCE AGRICOLE ET VERTE</a:t>
            </a:r>
            <a:endParaRPr lang="en-US" sz="1400" dirty="0">
              <a:solidFill>
                <a:schemeClr val="bg1"/>
              </a:solidFill>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10" name="Rectangle 9">
            <a:extLst>
              <a:ext uri="{FF2B5EF4-FFF2-40B4-BE49-F238E27FC236}">
                <a16:creationId xmlns:a16="http://schemas.microsoft.com/office/drawing/2014/main" id="{68E44D9D-0081-473C-BC4E-4893883B600F}"/>
              </a:ext>
            </a:extLst>
          </p:cNvPr>
          <p:cNvSpPr/>
          <p:nvPr/>
        </p:nvSpPr>
        <p:spPr>
          <a:xfrm>
            <a:off x="4349779" y="1662653"/>
            <a:ext cx="7371759" cy="438217"/>
          </a:xfrm>
          <a:prstGeom prst="rect">
            <a:avLst/>
          </a:prstGeom>
          <a:solidFill>
            <a:schemeClr val="tx1"/>
          </a:solidFill>
          <a:ln w="12700"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1600" b="1" dirty="0">
                <a:solidFill>
                  <a:srgbClr val="FFFFFF"/>
                </a:solidFill>
                <a:latin typeface="Times New Roman" panose="02020603050405020304" pitchFamily="18" charset="0"/>
                <a:ea typeface="DengXian" panose="02010600030101010101" pitchFamily="2" charset="-122"/>
                <a:cs typeface="Arial" panose="020B0604020202020204" pitchFamily="34" charset="0"/>
              </a:rPr>
              <a:t>PRIORITÉS, BUT, </a:t>
            </a:r>
            <a:r>
              <a:rPr lang="fr-FR" sz="1600" b="1" dirty="0">
                <a:solidFill>
                  <a:srgbClr val="FFFFFF"/>
                </a:solidFill>
                <a:effectLst/>
                <a:latin typeface="Times New Roman" panose="02020603050405020304" pitchFamily="18" charset="0"/>
                <a:ea typeface="DengXian" panose="02010600030101010101" pitchFamily="2" charset="-122"/>
                <a:cs typeface="Arial" panose="020B0604020202020204" pitchFamily="34" charset="0"/>
              </a:rPr>
              <a:t>ORIENTATIONS ET OBJECTIFS STRATÉGIQUES</a:t>
            </a:r>
            <a:endParaRPr lang="en-US" sz="12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11" name="Rectangle 32">
            <a:extLst>
              <a:ext uri="{FF2B5EF4-FFF2-40B4-BE49-F238E27FC236}">
                <a16:creationId xmlns:a16="http://schemas.microsoft.com/office/drawing/2014/main" id="{62181DD6-40E5-4AF7-9181-E8365514ECD8}"/>
              </a:ext>
            </a:extLst>
          </p:cNvPr>
          <p:cNvSpPr>
            <a:spLocks noChangeArrowheads="1"/>
          </p:cNvSpPr>
          <p:nvPr/>
        </p:nvSpPr>
        <p:spPr bwMode="auto">
          <a:xfrm>
            <a:off x="206478" y="843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Rounded Corners 23">
            <a:extLst>
              <a:ext uri="{FF2B5EF4-FFF2-40B4-BE49-F238E27FC236}">
                <a16:creationId xmlns:a16="http://schemas.microsoft.com/office/drawing/2014/main" id="{C277CE39-EC4C-4163-B05C-4C34380A824A}"/>
              </a:ext>
            </a:extLst>
          </p:cNvPr>
          <p:cNvSpPr/>
          <p:nvPr/>
        </p:nvSpPr>
        <p:spPr>
          <a:xfrm>
            <a:off x="8601582" y="2282065"/>
            <a:ext cx="1363060" cy="1743544"/>
          </a:xfrm>
          <a:prstGeom prst="roundRect">
            <a:avLst>
              <a:gd name="adj" fmla="val 0"/>
            </a:avLst>
          </a:prstGeom>
          <a:solidFill>
            <a:srgbClr val="70AD47">
              <a:lumMod val="20000"/>
              <a:lumOff val="80000"/>
            </a:srgbClr>
          </a:solid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200" b="1" dirty="0">
                <a:latin typeface="Times New Roman" panose="02020603050405020304" pitchFamily="18" charset="0"/>
                <a:ea typeface="DengXian" panose="02010600030101010101" pitchFamily="2" charset="-122"/>
                <a:cs typeface="Arial" panose="020B0604020202020204" pitchFamily="34" charset="0"/>
              </a:rPr>
              <a:t>PUISSANCE FINANCIÈRE DE NOUVELLE </a:t>
            </a:r>
            <a:r>
              <a:rPr lang="fr-FR" sz="1200" b="1" dirty="0" err="1">
                <a:latin typeface="Times New Roman" panose="02020603050405020304" pitchFamily="18" charset="0"/>
                <a:ea typeface="DengXian" panose="02010600030101010101" pitchFamily="2" charset="-122"/>
                <a:cs typeface="Arial" panose="020B0604020202020204" pitchFamily="34" charset="0"/>
              </a:rPr>
              <a:t>GENERATION</a:t>
            </a:r>
            <a:endParaRPr lang="en-US" sz="2400" dirty="0">
              <a:latin typeface="Times New Roman" panose="02020603050405020304" pitchFamily="18" charset="0"/>
              <a:ea typeface="DengXian" panose="02010600030101010101" pitchFamily="2" charset="-122"/>
              <a:cs typeface="Arial" panose="020B0604020202020204" pitchFamily="34" charset="0"/>
            </a:endParaRPr>
          </a:p>
        </p:txBody>
      </p:sp>
      <p:sp>
        <p:nvSpPr>
          <p:cNvPr id="13" name="TextBox 20">
            <a:extLst>
              <a:ext uri="{FF2B5EF4-FFF2-40B4-BE49-F238E27FC236}">
                <a16:creationId xmlns:a16="http://schemas.microsoft.com/office/drawing/2014/main" id="{657D9675-6610-4C1F-8E90-7B3A23CF6D75}"/>
              </a:ext>
            </a:extLst>
          </p:cNvPr>
          <p:cNvSpPr txBox="1"/>
          <p:nvPr/>
        </p:nvSpPr>
        <p:spPr>
          <a:xfrm>
            <a:off x="182073" y="986486"/>
            <a:ext cx="11995393" cy="646331"/>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fr-CM" b="1" dirty="0"/>
              <a:t>PDIDE - AFRIQUE CENTRALE </a:t>
            </a:r>
          </a:p>
          <a:p>
            <a:pPr algn="l"/>
            <a:r>
              <a:rPr lang="fr-CM" b="1" dirty="0"/>
              <a:t>VISION  PARTAGÉE 2030,2045, 2063</a:t>
            </a:r>
          </a:p>
        </p:txBody>
      </p:sp>
      <p:sp>
        <p:nvSpPr>
          <p:cNvPr id="14" name="TextBox 24">
            <a:extLst>
              <a:ext uri="{FF2B5EF4-FFF2-40B4-BE49-F238E27FC236}">
                <a16:creationId xmlns:a16="http://schemas.microsoft.com/office/drawing/2014/main" id="{B3FDE1C3-8071-4A20-9F0A-4F4C349818D2}"/>
              </a:ext>
            </a:extLst>
          </p:cNvPr>
          <p:cNvSpPr txBox="1"/>
          <p:nvPr/>
        </p:nvSpPr>
        <p:spPr>
          <a:xfrm>
            <a:off x="167541" y="1773517"/>
            <a:ext cx="12024459" cy="369332"/>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en-US" b="1" dirty="0"/>
              <a:t>ASPIRATIONS</a:t>
            </a:r>
          </a:p>
        </p:txBody>
      </p:sp>
      <p:sp>
        <p:nvSpPr>
          <p:cNvPr id="15" name="Rectangle 14">
            <a:extLst>
              <a:ext uri="{FF2B5EF4-FFF2-40B4-BE49-F238E27FC236}">
                <a16:creationId xmlns:a16="http://schemas.microsoft.com/office/drawing/2014/main" id="{82DA1BEA-0B9D-4D33-80F9-04640D7C01DA}"/>
              </a:ext>
            </a:extLst>
          </p:cNvPr>
          <p:cNvSpPr/>
          <p:nvPr/>
        </p:nvSpPr>
        <p:spPr>
          <a:xfrm>
            <a:off x="4287088" y="4264839"/>
            <a:ext cx="7434450" cy="2220275"/>
          </a:xfrm>
          <a:prstGeom prst="rect">
            <a:avLst/>
          </a:prstGeom>
          <a:solidFill>
            <a:schemeClr val="tx1"/>
          </a:solidFill>
          <a:ln w="12700" cap="flat" cmpd="sng" algn="ctr">
            <a:solidFill>
              <a:srgbClr val="E7E6E6">
                <a:lumMod val="9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1600" b="1" dirty="0">
                <a:solidFill>
                  <a:srgbClr val="FFFFFF"/>
                </a:solidFill>
                <a:effectLst/>
                <a:latin typeface="Times New Roman" panose="02020603050405020304" pitchFamily="18" charset="0"/>
                <a:ea typeface="DengXian" panose="02010600030101010101" pitchFamily="2" charset="-122"/>
                <a:cs typeface="Arial" panose="020B0604020202020204" pitchFamily="34" charset="0"/>
              </a:rPr>
              <a:t>CONDITIONS CADRES  </a:t>
            </a:r>
            <a:endParaRPr lang="en-US" sz="12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16" name="Rectangle: Rounded Corners 45">
            <a:extLst>
              <a:ext uri="{FF2B5EF4-FFF2-40B4-BE49-F238E27FC236}">
                <a16:creationId xmlns:a16="http://schemas.microsoft.com/office/drawing/2014/main" id="{E6F5C6DC-144D-4E54-AF1C-2C2848B9D98E}"/>
              </a:ext>
            </a:extLst>
          </p:cNvPr>
          <p:cNvSpPr/>
          <p:nvPr/>
        </p:nvSpPr>
        <p:spPr>
          <a:xfrm>
            <a:off x="4409832" y="4379813"/>
            <a:ext cx="7142405" cy="696921"/>
          </a:xfrm>
          <a:prstGeom prst="roundRect">
            <a:avLst/>
          </a:prstGeom>
          <a:solidFill>
            <a:schemeClr val="accent2">
              <a:lumMod val="50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fr-FR" sz="1800" b="1" dirty="0">
                <a:solidFill>
                  <a:srgbClr val="FFFFFF"/>
                </a:solidFill>
                <a:effectLst/>
                <a:latin typeface="Times New Roman" panose="02020603050405020304" pitchFamily="18" charset="0"/>
                <a:ea typeface="DengXian" panose="02010600030101010101" pitchFamily="2" charset="-122"/>
                <a:cs typeface="Arial" panose="020B0604020202020204" pitchFamily="34" charset="0"/>
              </a:rPr>
              <a:t>INFRASTRUCTURE DE BASE ET DU FUTUR </a:t>
            </a:r>
            <a:endParaRPr lang="en-US" sz="12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17" name="Rectangle: Rounded Corners 46">
            <a:extLst>
              <a:ext uri="{FF2B5EF4-FFF2-40B4-BE49-F238E27FC236}">
                <a16:creationId xmlns:a16="http://schemas.microsoft.com/office/drawing/2014/main" id="{F8E6B5E1-25E4-4ED3-BF20-553C2DE1697F}"/>
              </a:ext>
            </a:extLst>
          </p:cNvPr>
          <p:cNvSpPr/>
          <p:nvPr/>
        </p:nvSpPr>
        <p:spPr>
          <a:xfrm>
            <a:off x="4381937" y="5849889"/>
            <a:ext cx="7142405" cy="531454"/>
          </a:xfrm>
          <a:prstGeom prst="roundRect">
            <a:avLst/>
          </a:prstGeom>
          <a:solidFill>
            <a:schemeClr val="accent2">
              <a:lumMod val="50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fr-FR" sz="1800" b="1" dirty="0">
                <a:solidFill>
                  <a:srgbClr val="FFFFFF"/>
                </a:solidFill>
                <a:effectLst/>
                <a:latin typeface="Times New Roman" panose="02020603050405020304" pitchFamily="18" charset="0"/>
                <a:ea typeface="DengXian" panose="02010600030101010101" pitchFamily="2" charset="-122"/>
                <a:cs typeface="Arial" panose="020B0604020202020204" pitchFamily="34" charset="0"/>
              </a:rPr>
              <a:t>CAPITAL HUMAIN- ORGANISATION</a:t>
            </a:r>
            <a:endParaRPr lang="en-US" sz="12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18" name="Rectangle: Rounded Corners 47">
            <a:extLst>
              <a:ext uri="{FF2B5EF4-FFF2-40B4-BE49-F238E27FC236}">
                <a16:creationId xmlns:a16="http://schemas.microsoft.com/office/drawing/2014/main" id="{F6BC617E-E501-4F2B-BEE5-8E9D8BB63D91}"/>
              </a:ext>
            </a:extLst>
          </p:cNvPr>
          <p:cNvSpPr/>
          <p:nvPr/>
        </p:nvSpPr>
        <p:spPr>
          <a:xfrm>
            <a:off x="4346207" y="5167010"/>
            <a:ext cx="7163887" cy="599519"/>
          </a:xfrm>
          <a:prstGeom prst="roundRect">
            <a:avLst/>
          </a:prstGeom>
          <a:solidFill>
            <a:schemeClr val="accent2">
              <a:lumMod val="50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fr-FR" sz="1800" b="1" dirty="0">
                <a:solidFill>
                  <a:srgbClr val="FFFFFF"/>
                </a:solidFill>
                <a:effectLst/>
                <a:latin typeface="Times New Roman" panose="02020603050405020304" pitchFamily="18" charset="0"/>
                <a:ea typeface="DengXian" panose="02010600030101010101" pitchFamily="2" charset="-122"/>
                <a:cs typeface="Arial" panose="020B0604020202020204" pitchFamily="34" charset="0"/>
              </a:rPr>
              <a:t>GOUVERNANCE – SÉCURITÉ – ÉCOSYSTÈME </a:t>
            </a:r>
            <a:endParaRPr lang="en-US" sz="1200" dirty="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19" name="Arrow: Right 48">
            <a:extLst>
              <a:ext uri="{FF2B5EF4-FFF2-40B4-BE49-F238E27FC236}">
                <a16:creationId xmlns:a16="http://schemas.microsoft.com/office/drawing/2014/main" id="{B432E3F8-207F-4EBB-A01C-CBEEAB952F9E}"/>
              </a:ext>
            </a:extLst>
          </p:cNvPr>
          <p:cNvSpPr/>
          <p:nvPr/>
        </p:nvSpPr>
        <p:spPr>
          <a:xfrm>
            <a:off x="264626" y="1500160"/>
            <a:ext cx="4019945" cy="381124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fr-CM" sz="1600" dirty="0"/>
          </a:p>
          <a:p>
            <a:pPr algn="ctr"/>
            <a:r>
              <a:rPr lang="fr-CM" sz="2800" b="1" dirty="0"/>
              <a:t>LES VOIES DE LA PUISSANCE ET DE LA RESILIENCE</a:t>
            </a:r>
          </a:p>
          <a:p>
            <a:endParaRPr lang="fr-CM" dirty="0"/>
          </a:p>
        </p:txBody>
      </p:sp>
      <p:sp>
        <p:nvSpPr>
          <p:cNvPr id="20" name="TextBox 21">
            <a:extLst>
              <a:ext uri="{FF2B5EF4-FFF2-40B4-BE49-F238E27FC236}">
                <a16:creationId xmlns:a16="http://schemas.microsoft.com/office/drawing/2014/main" id="{EBEAF9B4-C13D-4E55-AD0F-FB6E8D349A1B}"/>
              </a:ext>
            </a:extLst>
          </p:cNvPr>
          <p:cNvSpPr txBox="1"/>
          <p:nvPr/>
        </p:nvSpPr>
        <p:spPr>
          <a:xfrm>
            <a:off x="363786" y="5668148"/>
            <a:ext cx="3446606" cy="461665"/>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CM" sz="2400" b="1" dirty="0"/>
              <a:t>PRÉREQUIS</a:t>
            </a:r>
          </a:p>
        </p:txBody>
      </p:sp>
      <p:sp>
        <p:nvSpPr>
          <p:cNvPr id="21" name="Rectangle: Rounded Corners 19">
            <a:extLst>
              <a:ext uri="{FF2B5EF4-FFF2-40B4-BE49-F238E27FC236}">
                <a16:creationId xmlns:a16="http://schemas.microsoft.com/office/drawing/2014/main" id="{D5D78A96-272E-4264-A578-BD16C94CA904}"/>
              </a:ext>
            </a:extLst>
          </p:cNvPr>
          <p:cNvSpPr/>
          <p:nvPr/>
        </p:nvSpPr>
        <p:spPr>
          <a:xfrm>
            <a:off x="5905499" y="2298556"/>
            <a:ext cx="1258233" cy="1762191"/>
          </a:xfrm>
          <a:prstGeom prst="roundRect">
            <a:avLst>
              <a:gd name="adj" fmla="val 0"/>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FR" sz="1200" b="1" dirty="0">
                <a:latin typeface="Times New Roman" panose="02020603050405020304" pitchFamily="18" charset="0"/>
                <a:ea typeface="DengXian" panose="02010600030101010101" pitchFamily="2" charset="-122"/>
                <a:cs typeface="Arial" panose="020B0604020202020204" pitchFamily="34" charset="0"/>
              </a:rPr>
              <a:t>PUISSANCE COLLECTIVE DE PROTECTION  </a:t>
            </a:r>
            <a:endParaRPr lang="en-US" sz="1200" b="1" dirty="0">
              <a:latin typeface="Times New Roman" panose="02020603050405020304" pitchFamily="18"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03996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2000" fill="hold"/>
                                        <p:tgtEl>
                                          <p:spTgt spid="6"/>
                                        </p:tgtEl>
                                        <p:attrNameLst>
                                          <p:attrName>ppt_x</p:attrName>
                                        </p:attrNameLst>
                                      </p:cBhvr>
                                      <p:tavLst>
                                        <p:tav tm="0">
                                          <p:val>
                                            <p:strVal val="#ppt_x"/>
                                          </p:val>
                                        </p:tav>
                                        <p:tav tm="100000">
                                          <p:val>
                                            <p:strVal val="#ppt_x"/>
                                          </p:val>
                                        </p:tav>
                                      </p:tavLst>
                                    </p:anim>
                                    <p:anim calcmode="lin" valueType="num">
                                      <p:cBhvr additive="base">
                                        <p:cTn id="11"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1000" fill="hold"/>
                                        <p:tgtEl>
                                          <p:spTgt spid="19"/>
                                        </p:tgtEl>
                                        <p:attrNameLst>
                                          <p:attrName>ppt_x</p:attrName>
                                        </p:attrNameLst>
                                      </p:cBhvr>
                                      <p:tavLst>
                                        <p:tav tm="0">
                                          <p:val>
                                            <p:strVal val="0-#ppt_w/2"/>
                                          </p:val>
                                        </p:tav>
                                        <p:tav tm="100000">
                                          <p:val>
                                            <p:strVal val="#ppt_x"/>
                                          </p:val>
                                        </p:tav>
                                      </p:tavLst>
                                    </p:anim>
                                    <p:anim calcmode="lin" valueType="num">
                                      <p:cBhvr additive="base">
                                        <p:cTn id="17" dur="1000" fill="hold"/>
                                        <p:tgtEl>
                                          <p:spTgt spid="19"/>
                                        </p:tgtEl>
                                        <p:attrNameLst>
                                          <p:attrName>ppt_y</p:attrName>
                                        </p:attrNameLst>
                                      </p:cBhvr>
                                      <p:tavLst>
                                        <p:tav tm="0">
                                          <p:val>
                                            <p:strVal val="#ppt_y"/>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2000"/>
                                        <p:tgtEl>
                                          <p:spTgt spid="9"/>
                                        </p:tgtEl>
                                      </p:cBhvr>
                                    </p:animEffect>
                                  </p:childTnLst>
                                </p:cTn>
                              </p:par>
                            </p:childTnLst>
                          </p:cTn>
                        </p:par>
                        <p:par>
                          <p:cTn id="26" fill="hold">
                            <p:stCondLst>
                              <p:cond delay="2000"/>
                            </p:stCondLst>
                            <p:childTnLst>
                              <p:par>
                                <p:cTn id="27" presetID="2" presetClass="entr" presetSubtype="2" fill="hold" grpId="0" nodeType="afterEffect">
                                  <p:stCondLst>
                                    <p:cond delay="5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par>
                          <p:cTn id="31" fill="hold">
                            <p:stCondLst>
                              <p:cond delay="4500"/>
                            </p:stCondLst>
                            <p:childTnLst>
                              <p:par>
                                <p:cTn id="32" presetID="2" presetClass="entr" presetSubtype="2" fill="hold" grpId="0" nodeType="after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2000" fill="hold"/>
                                        <p:tgtEl>
                                          <p:spTgt spid="7"/>
                                        </p:tgtEl>
                                        <p:attrNameLst>
                                          <p:attrName>ppt_x</p:attrName>
                                        </p:attrNameLst>
                                      </p:cBhvr>
                                      <p:tavLst>
                                        <p:tav tm="0">
                                          <p:val>
                                            <p:strVal val="1+#ppt_w/2"/>
                                          </p:val>
                                        </p:tav>
                                        <p:tav tm="100000">
                                          <p:val>
                                            <p:strVal val="#ppt_x"/>
                                          </p:val>
                                        </p:tav>
                                      </p:tavLst>
                                    </p:anim>
                                    <p:anim calcmode="lin" valueType="num">
                                      <p:cBhvr additive="base">
                                        <p:cTn id="35" dur="2000" fill="hold"/>
                                        <p:tgtEl>
                                          <p:spTgt spid="7"/>
                                        </p:tgtEl>
                                        <p:attrNameLst>
                                          <p:attrName>ppt_y</p:attrName>
                                        </p:attrNameLst>
                                      </p:cBhvr>
                                      <p:tavLst>
                                        <p:tav tm="0">
                                          <p:val>
                                            <p:strVal val="#ppt_y"/>
                                          </p:val>
                                        </p:tav>
                                        <p:tav tm="100000">
                                          <p:val>
                                            <p:strVal val="#ppt_y"/>
                                          </p:val>
                                        </p:tav>
                                      </p:tavLst>
                                    </p:anim>
                                  </p:childTnLst>
                                </p:cTn>
                              </p:par>
                            </p:childTnLst>
                          </p:cTn>
                        </p:par>
                        <p:par>
                          <p:cTn id="36" fill="hold">
                            <p:stCondLst>
                              <p:cond delay="7000"/>
                            </p:stCondLst>
                            <p:childTnLst>
                              <p:par>
                                <p:cTn id="37" presetID="2" presetClass="entr" presetSubtype="2" fill="hold" grpId="0" nodeType="afterEffect">
                                  <p:stCondLst>
                                    <p:cond delay="5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2000" fill="hold"/>
                                        <p:tgtEl>
                                          <p:spTgt spid="12"/>
                                        </p:tgtEl>
                                        <p:attrNameLst>
                                          <p:attrName>ppt_x</p:attrName>
                                        </p:attrNameLst>
                                      </p:cBhvr>
                                      <p:tavLst>
                                        <p:tav tm="0">
                                          <p:val>
                                            <p:strVal val="1+#ppt_w/2"/>
                                          </p:val>
                                        </p:tav>
                                        <p:tav tm="100000">
                                          <p:val>
                                            <p:strVal val="#ppt_x"/>
                                          </p:val>
                                        </p:tav>
                                      </p:tavLst>
                                    </p:anim>
                                    <p:anim calcmode="lin" valueType="num">
                                      <p:cBhvr additive="base">
                                        <p:cTn id="40" dur="20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9500"/>
                            </p:stCondLst>
                            <p:childTnLst>
                              <p:par>
                                <p:cTn id="42" presetID="21" presetClass="entr" presetSubtype="1"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1)">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1000"/>
                                        <p:tgtEl>
                                          <p:spTgt spid="10"/>
                                        </p:tgtEl>
                                      </p:cBhvr>
                                    </p:animEffect>
                                  </p:childTnLst>
                                </p:cTn>
                              </p:par>
                              <p:par>
                                <p:cTn id="50" presetID="2" presetClass="entr" presetSubtype="4"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1000" fill="hold"/>
                                        <p:tgtEl>
                                          <p:spTgt spid="15"/>
                                        </p:tgtEl>
                                        <p:attrNameLst>
                                          <p:attrName>ppt_x</p:attrName>
                                        </p:attrNameLst>
                                      </p:cBhvr>
                                      <p:tavLst>
                                        <p:tav tm="0">
                                          <p:val>
                                            <p:strVal val="#ppt_x"/>
                                          </p:val>
                                        </p:tav>
                                        <p:tav tm="100000">
                                          <p:val>
                                            <p:strVal val="#ppt_x"/>
                                          </p:val>
                                        </p:tav>
                                      </p:tavLst>
                                    </p:anim>
                                    <p:anim calcmode="lin" valueType="num">
                                      <p:cBhvr additive="base">
                                        <p:cTn id="53" dur="1000" fill="hold"/>
                                        <p:tgtEl>
                                          <p:spTgt spid="15"/>
                                        </p:tgtEl>
                                        <p:attrNameLst>
                                          <p:attrName>ppt_y</p:attrName>
                                        </p:attrNameLst>
                                      </p:cBhvr>
                                      <p:tavLst>
                                        <p:tav tm="0">
                                          <p:val>
                                            <p:strVal val="1+#ppt_h/2"/>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1000" fill="hold"/>
                                        <p:tgtEl>
                                          <p:spTgt spid="20"/>
                                        </p:tgtEl>
                                        <p:attrNameLst>
                                          <p:attrName>ppt_w</p:attrName>
                                        </p:attrNameLst>
                                      </p:cBhvr>
                                      <p:tavLst>
                                        <p:tav tm="0">
                                          <p:val>
                                            <p:fltVal val="0"/>
                                          </p:val>
                                        </p:tav>
                                        <p:tav tm="100000">
                                          <p:val>
                                            <p:strVal val="#ppt_w"/>
                                          </p:val>
                                        </p:tav>
                                      </p:tavLst>
                                    </p:anim>
                                    <p:anim calcmode="lin" valueType="num">
                                      <p:cBhvr>
                                        <p:cTn id="57" dur="1000" fill="hold"/>
                                        <p:tgtEl>
                                          <p:spTgt spid="20"/>
                                        </p:tgtEl>
                                        <p:attrNameLst>
                                          <p:attrName>ppt_h</p:attrName>
                                        </p:attrNameLst>
                                      </p:cBhvr>
                                      <p:tavLst>
                                        <p:tav tm="0">
                                          <p:val>
                                            <p:fltVal val="0"/>
                                          </p:val>
                                        </p:tav>
                                        <p:tav tm="100000">
                                          <p:val>
                                            <p:strVal val="#ppt_h"/>
                                          </p:val>
                                        </p:tav>
                                      </p:tavLst>
                                    </p:anim>
                                    <p:animEffect transition="in" filter="fade">
                                      <p:cBhvr>
                                        <p:cTn id="58" dur="10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2000" fill="hold"/>
                                        <p:tgtEl>
                                          <p:spTgt spid="16"/>
                                        </p:tgtEl>
                                        <p:attrNameLst>
                                          <p:attrName>ppt_x</p:attrName>
                                        </p:attrNameLst>
                                      </p:cBhvr>
                                      <p:tavLst>
                                        <p:tav tm="0">
                                          <p:val>
                                            <p:strVal val="0-#ppt_w/2"/>
                                          </p:val>
                                        </p:tav>
                                        <p:tav tm="100000">
                                          <p:val>
                                            <p:strVal val="#ppt_x"/>
                                          </p:val>
                                        </p:tav>
                                      </p:tavLst>
                                    </p:anim>
                                    <p:anim calcmode="lin" valueType="num">
                                      <p:cBhvr additive="base">
                                        <p:cTn id="64" dur="2000" fill="hold"/>
                                        <p:tgtEl>
                                          <p:spTgt spid="16"/>
                                        </p:tgtEl>
                                        <p:attrNameLst>
                                          <p:attrName>ppt_y</p:attrName>
                                        </p:attrNameLst>
                                      </p:cBhvr>
                                      <p:tavLst>
                                        <p:tav tm="0">
                                          <p:val>
                                            <p:strVal val="#ppt_y"/>
                                          </p:val>
                                        </p:tav>
                                        <p:tav tm="100000">
                                          <p:val>
                                            <p:strVal val="#ppt_y"/>
                                          </p:val>
                                        </p:tav>
                                      </p:tavLst>
                                    </p:anim>
                                  </p:childTnLst>
                                </p:cTn>
                              </p:par>
                            </p:childTnLst>
                          </p:cTn>
                        </p:par>
                        <p:par>
                          <p:cTn id="65" fill="hold">
                            <p:stCondLst>
                              <p:cond delay="2000"/>
                            </p:stCondLst>
                            <p:childTnLst>
                              <p:par>
                                <p:cTn id="66" presetID="2" presetClass="entr" presetSubtype="8" fill="hold" grpId="0" nodeType="afterEffect">
                                  <p:stCondLst>
                                    <p:cond delay="25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2000" fill="hold"/>
                                        <p:tgtEl>
                                          <p:spTgt spid="18"/>
                                        </p:tgtEl>
                                        <p:attrNameLst>
                                          <p:attrName>ppt_x</p:attrName>
                                        </p:attrNameLst>
                                      </p:cBhvr>
                                      <p:tavLst>
                                        <p:tav tm="0">
                                          <p:val>
                                            <p:strVal val="0-#ppt_w/2"/>
                                          </p:val>
                                        </p:tav>
                                        <p:tav tm="100000">
                                          <p:val>
                                            <p:strVal val="#ppt_x"/>
                                          </p:val>
                                        </p:tav>
                                      </p:tavLst>
                                    </p:anim>
                                    <p:anim calcmode="lin" valueType="num">
                                      <p:cBhvr additive="base">
                                        <p:cTn id="69" dur="2000" fill="hold"/>
                                        <p:tgtEl>
                                          <p:spTgt spid="18"/>
                                        </p:tgtEl>
                                        <p:attrNameLst>
                                          <p:attrName>ppt_y</p:attrName>
                                        </p:attrNameLst>
                                      </p:cBhvr>
                                      <p:tavLst>
                                        <p:tav tm="0">
                                          <p:val>
                                            <p:strVal val="#ppt_y"/>
                                          </p:val>
                                        </p:tav>
                                        <p:tav tm="100000">
                                          <p:val>
                                            <p:strVal val="#ppt_y"/>
                                          </p:val>
                                        </p:tav>
                                      </p:tavLst>
                                    </p:anim>
                                  </p:childTnLst>
                                </p:cTn>
                              </p:par>
                            </p:childTnLst>
                          </p:cTn>
                        </p:par>
                        <p:par>
                          <p:cTn id="70" fill="hold">
                            <p:stCondLst>
                              <p:cond delay="4250"/>
                            </p:stCondLst>
                            <p:childTnLst>
                              <p:par>
                                <p:cTn id="71" presetID="2" presetClass="entr" presetSubtype="8" fill="hold" grpId="0" nodeType="afterEffect">
                                  <p:stCondLst>
                                    <p:cond delay="25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2000" fill="hold"/>
                                        <p:tgtEl>
                                          <p:spTgt spid="17"/>
                                        </p:tgtEl>
                                        <p:attrNameLst>
                                          <p:attrName>ppt_x</p:attrName>
                                        </p:attrNameLst>
                                      </p:cBhvr>
                                      <p:tavLst>
                                        <p:tav tm="0">
                                          <p:val>
                                            <p:strVal val="0-#ppt_w/2"/>
                                          </p:val>
                                        </p:tav>
                                        <p:tav tm="100000">
                                          <p:val>
                                            <p:strVal val="#ppt_x"/>
                                          </p:val>
                                        </p:tav>
                                      </p:tavLst>
                                    </p:anim>
                                    <p:anim calcmode="lin" valueType="num">
                                      <p:cBhvr additive="base">
                                        <p:cTn id="74" dur="20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6500"/>
                            </p:stCondLst>
                            <p:childTnLst>
                              <p:par>
                                <p:cTn id="76" presetID="2" presetClass="entr" presetSubtype="2" fill="hold" grpId="0" nodeType="afterEffect">
                                  <p:stCondLst>
                                    <p:cond delay="50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2000" fill="hold"/>
                                        <p:tgtEl>
                                          <p:spTgt spid="21"/>
                                        </p:tgtEl>
                                        <p:attrNameLst>
                                          <p:attrName>ppt_x</p:attrName>
                                        </p:attrNameLst>
                                      </p:cBhvr>
                                      <p:tavLst>
                                        <p:tav tm="0">
                                          <p:val>
                                            <p:strVal val="1+#ppt_w/2"/>
                                          </p:val>
                                        </p:tav>
                                        <p:tav tm="100000">
                                          <p:val>
                                            <p:strVal val="#ppt_x"/>
                                          </p:val>
                                        </p:tav>
                                      </p:tavLst>
                                    </p:anim>
                                    <p:anim calcmode="lin" valueType="num">
                                      <p:cBhvr additive="base">
                                        <p:cTn id="79" dur="2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a:xfrm>
            <a:off x="1" y="133655"/>
            <a:ext cx="12192000" cy="585746"/>
          </a:xfrm>
        </p:spPr>
        <p:txBody>
          <a:bodyPr/>
          <a:lstStyle/>
          <a:p>
            <a:r>
              <a:rPr lang="en-US" sz="2400" dirty="0"/>
              <a:t>D</a:t>
            </a:r>
            <a:r>
              <a:rPr lang="fr-FR" sz="2400" dirty="0"/>
              <a:t>es économies en panne de performance et de sophistication financière au démarrage</a:t>
            </a:r>
          </a:p>
        </p:txBody>
      </p:sp>
      <p:pic>
        <p:nvPicPr>
          <p:cNvPr id="3" name="Picture 2">
            <a:extLst>
              <a:ext uri="{FF2B5EF4-FFF2-40B4-BE49-F238E27FC236}">
                <a16:creationId xmlns:a16="http://schemas.microsoft.com/office/drawing/2014/main" id="{9E422248-AEA9-49A8-A4B4-D7D9791C4C51}"/>
              </a:ext>
            </a:extLst>
          </p:cNvPr>
          <p:cNvPicPr>
            <a:picLocks noChangeAspect="1"/>
          </p:cNvPicPr>
          <p:nvPr/>
        </p:nvPicPr>
        <p:blipFill>
          <a:blip r:embed="rId2"/>
          <a:stretch>
            <a:fillRect/>
          </a:stretch>
        </p:blipFill>
        <p:spPr>
          <a:xfrm>
            <a:off x="2120005" y="805070"/>
            <a:ext cx="8509232" cy="5615608"/>
          </a:xfrm>
          <a:prstGeom prst="rect">
            <a:avLst/>
          </a:prstGeom>
        </p:spPr>
      </p:pic>
    </p:spTree>
    <p:extLst>
      <p:ext uri="{BB962C8B-B14F-4D97-AF65-F5344CB8AC3E}">
        <p14:creationId xmlns:p14="http://schemas.microsoft.com/office/powerpoint/2010/main" val="218505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a:xfrm>
            <a:off x="1" y="133655"/>
            <a:ext cx="12192000" cy="585746"/>
          </a:xfrm>
        </p:spPr>
        <p:txBody>
          <a:bodyPr/>
          <a:lstStyle/>
          <a:p>
            <a:r>
              <a:rPr lang="en-US" sz="2400" dirty="0"/>
              <a:t>D</a:t>
            </a:r>
            <a:r>
              <a:rPr lang="fr-FR" sz="2400" dirty="0"/>
              <a:t>es économies sous perfusion, en besoin de financement, en panne de couverture de risques </a:t>
            </a:r>
          </a:p>
        </p:txBody>
      </p:sp>
      <p:pic>
        <p:nvPicPr>
          <p:cNvPr id="9" name="Picture 8">
            <a:extLst>
              <a:ext uri="{FF2B5EF4-FFF2-40B4-BE49-F238E27FC236}">
                <a16:creationId xmlns:a16="http://schemas.microsoft.com/office/drawing/2014/main" id="{64F0DDF5-9879-4487-B893-6891DCEE1F12}"/>
              </a:ext>
            </a:extLst>
          </p:cNvPr>
          <p:cNvPicPr>
            <a:picLocks noChangeAspect="1"/>
          </p:cNvPicPr>
          <p:nvPr/>
        </p:nvPicPr>
        <p:blipFill>
          <a:blip r:embed="rId2"/>
          <a:stretch>
            <a:fillRect/>
          </a:stretch>
        </p:blipFill>
        <p:spPr>
          <a:xfrm>
            <a:off x="6309219" y="3792607"/>
            <a:ext cx="5827776" cy="2712720"/>
          </a:xfrm>
          <a:prstGeom prst="rect">
            <a:avLst/>
          </a:prstGeom>
        </p:spPr>
      </p:pic>
      <p:pic>
        <p:nvPicPr>
          <p:cNvPr id="11" name="Picture 10">
            <a:extLst>
              <a:ext uri="{FF2B5EF4-FFF2-40B4-BE49-F238E27FC236}">
                <a16:creationId xmlns:a16="http://schemas.microsoft.com/office/drawing/2014/main" id="{4AEA0994-A743-4344-90E2-F258EB7EA657}"/>
              </a:ext>
            </a:extLst>
          </p:cNvPr>
          <p:cNvPicPr>
            <a:picLocks noChangeAspect="1"/>
          </p:cNvPicPr>
          <p:nvPr/>
        </p:nvPicPr>
        <p:blipFill>
          <a:blip r:embed="rId3"/>
          <a:stretch>
            <a:fillRect/>
          </a:stretch>
        </p:blipFill>
        <p:spPr>
          <a:xfrm>
            <a:off x="6309219" y="820912"/>
            <a:ext cx="5160538" cy="2931938"/>
          </a:xfrm>
          <a:prstGeom prst="rect">
            <a:avLst/>
          </a:prstGeom>
        </p:spPr>
      </p:pic>
      <p:pic>
        <p:nvPicPr>
          <p:cNvPr id="12" name="Picture 11">
            <a:extLst>
              <a:ext uri="{FF2B5EF4-FFF2-40B4-BE49-F238E27FC236}">
                <a16:creationId xmlns:a16="http://schemas.microsoft.com/office/drawing/2014/main" id="{E737BE43-ADDB-4758-8763-EEAF1AF270C9}"/>
              </a:ext>
            </a:extLst>
          </p:cNvPr>
          <p:cNvPicPr>
            <a:picLocks noChangeAspect="1"/>
          </p:cNvPicPr>
          <p:nvPr/>
        </p:nvPicPr>
        <p:blipFill>
          <a:blip r:embed="rId4"/>
          <a:stretch>
            <a:fillRect/>
          </a:stretch>
        </p:blipFill>
        <p:spPr>
          <a:xfrm>
            <a:off x="433577" y="3703619"/>
            <a:ext cx="5441555" cy="2801708"/>
          </a:xfrm>
          <a:prstGeom prst="rect">
            <a:avLst/>
          </a:prstGeom>
        </p:spPr>
      </p:pic>
      <p:pic>
        <p:nvPicPr>
          <p:cNvPr id="13" name="Picture 12">
            <a:extLst>
              <a:ext uri="{FF2B5EF4-FFF2-40B4-BE49-F238E27FC236}">
                <a16:creationId xmlns:a16="http://schemas.microsoft.com/office/drawing/2014/main" id="{F04B2833-2CBC-4224-BDBA-62E8C01E948F}"/>
              </a:ext>
            </a:extLst>
          </p:cNvPr>
          <p:cNvPicPr>
            <a:picLocks noChangeAspect="1"/>
          </p:cNvPicPr>
          <p:nvPr/>
        </p:nvPicPr>
        <p:blipFill>
          <a:blip r:embed="rId5"/>
          <a:stretch>
            <a:fillRect/>
          </a:stretch>
        </p:blipFill>
        <p:spPr>
          <a:xfrm>
            <a:off x="249416" y="820828"/>
            <a:ext cx="5441555" cy="2809282"/>
          </a:xfrm>
          <a:prstGeom prst="rect">
            <a:avLst/>
          </a:prstGeom>
        </p:spPr>
      </p:pic>
    </p:spTree>
    <p:extLst>
      <p:ext uri="{BB962C8B-B14F-4D97-AF65-F5344CB8AC3E}">
        <p14:creationId xmlns:p14="http://schemas.microsoft.com/office/powerpoint/2010/main" val="320702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a:xfrm>
            <a:off x="1" y="133655"/>
            <a:ext cx="12192000" cy="585746"/>
          </a:xfrm>
        </p:spPr>
        <p:txBody>
          <a:bodyPr/>
          <a:lstStyle/>
          <a:p>
            <a:r>
              <a:rPr lang="en-US" sz="2800" dirty="0"/>
              <a:t>D</a:t>
            </a:r>
            <a:r>
              <a:rPr lang="fr-FR" sz="2800" dirty="0"/>
              <a:t>es économies sous menaces existentielles des changements climatiques </a:t>
            </a:r>
          </a:p>
        </p:txBody>
      </p:sp>
      <p:graphicFrame>
        <p:nvGraphicFramePr>
          <p:cNvPr id="38" name="Chart 1015">
            <a:extLst>
              <a:ext uri="{FF2B5EF4-FFF2-40B4-BE49-F238E27FC236}">
                <a16:creationId xmlns:a16="http://schemas.microsoft.com/office/drawing/2014/main" id="{5B7FAF82-4FB5-4487-ADF7-AE4928D1D87A}"/>
              </a:ext>
            </a:extLst>
          </p:cNvPr>
          <p:cNvGraphicFramePr/>
          <p:nvPr>
            <p:extLst>
              <p:ext uri="{D42A27DB-BD31-4B8C-83A1-F6EECF244321}">
                <p14:modId xmlns:p14="http://schemas.microsoft.com/office/powerpoint/2010/main" val="2538760525"/>
              </p:ext>
            </p:extLst>
          </p:nvPr>
        </p:nvGraphicFramePr>
        <p:xfrm>
          <a:off x="228600" y="859536"/>
          <a:ext cx="11777471" cy="5532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685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a:xfrm>
            <a:off x="0" y="136895"/>
            <a:ext cx="11821887" cy="585746"/>
          </a:xfrm>
        </p:spPr>
        <p:txBody>
          <a:bodyPr/>
          <a:lstStyle/>
          <a:p>
            <a:pPr algn="ctr"/>
            <a:r>
              <a:rPr lang="fr-FR" sz="2800" dirty="0"/>
              <a:t>L’Afrique, une région plus que jamais vulnérable et peu financée</a:t>
            </a:r>
          </a:p>
        </p:txBody>
      </p:sp>
      <p:pic>
        <p:nvPicPr>
          <p:cNvPr id="4" name="Image 3"/>
          <p:cNvPicPr>
            <a:picLocks noChangeAspect="1"/>
          </p:cNvPicPr>
          <p:nvPr/>
        </p:nvPicPr>
        <p:blipFill>
          <a:blip r:embed="rId2"/>
          <a:stretch>
            <a:fillRect/>
          </a:stretch>
        </p:blipFill>
        <p:spPr>
          <a:xfrm>
            <a:off x="228600" y="837694"/>
            <a:ext cx="11759183" cy="5590538"/>
          </a:xfrm>
          <a:prstGeom prst="rect">
            <a:avLst/>
          </a:prstGeom>
          <a:ln>
            <a:solidFill>
              <a:schemeClr val="tx1"/>
            </a:solidFill>
          </a:ln>
        </p:spPr>
      </p:pic>
    </p:spTree>
    <p:extLst>
      <p:ext uri="{BB962C8B-B14F-4D97-AF65-F5344CB8AC3E}">
        <p14:creationId xmlns:p14="http://schemas.microsoft.com/office/powerpoint/2010/main" val="2729268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a:xfrm>
            <a:off x="370113" y="133655"/>
            <a:ext cx="11821887" cy="585746"/>
          </a:xfrm>
        </p:spPr>
        <p:txBody>
          <a:bodyPr/>
          <a:lstStyle/>
          <a:p>
            <a:r>
              <a:rPr lang="fr-FR" sz="2800" dirty="0"/>
              <a:t>L’Afrique, une région plus que jamais vulnérable et peu financée</a:t>
            </a:r>
          </a:p>
        </p:txBody>
      </p:sp>
      <p:pic>
        <p:nvPicPr>
          <p:cNvPr id="96" name="Image 95">
            <a:extLst>
              <a:ext uri="{FF2B5EF4-FFF2-40B4-BE49-F238E27FC236}">
                <a16:creationId xmlns:a16="http://schemas.microsoft.com/office/drawing/2014/main" id="{93CE3E4E-4D8C-4CA3-8331-6E81D6A67C71}"/>
              </a:ext>
            </a:extLst>
          </p:cNvPr>
          <p:cNvPicPr>
            <a:picLocks noChangeAspect="1"/>
          </p:cNvPicPr>
          <p:nvPr/>
        </p:nvPicPr>
        <p:blipFill>
          <a:blip r:embed="rId2"/>
          <a:stretch>
            <a:fillRect/>
          </a:stretch>
        </p:blipFill>
        <p:spPr>
          <a:xfrm>
            <a:off x="2241909" y="783409"/>
            <a:ext cx="7708182" cy="5692357"/>
          </a:xfrm>
          <a:prstGeom prst="rect">
            <a:avLst/>
          </a:prstGeom>
          <a:ln>
            <a:solidFill>
              <a:schemeClr val="tx1"/>
            </a:solidFill>
          </a:ln>
        </p:spPr>
      </p:pic>
    </p:spTree>
    <p:extLst>
      <p:ext uri="{BB962C8B-B14F-4D97-AF65-F5344CB8AC3E}">
        <p14:creationId xmlns:p14="http://schemas.microsoft.com/office/powerpoint/2010/main" val="88405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7B5-0E9D-41AE-8FAF-6163791C97CD}"/>
              </a:ext>
            </a:extLst>
          </p:cNvPr>
          <p:cNvSpPr>
            <a:spLocks noGrp="1"/>
          </p:cNvSpPr>
          <p:nvPr>
            <p:ph type="title"/>
          </p:nvPr>
        </p:nvSpPr>
        <p:spPr>
          <a:xfrm>
            <a:off x="370113" y="133655"/>
            <a:ext cx="11821887" cy="585746"/>
          </a:xfrm>
        </p:spPr>
        <p:txBody>
          <a:bodyPr/>
          <a:lstStyle/>
          <a:p>
            <a:r>
              <a:rPr lang="fr-FR" sz="2800" dirty="0"/>
              <a:t>Des promesses non tenues : Financement climatique fourni et mobilisé</a:t>
            </a:r>
          </a:p>
        </p:txBody>
      </p:sp>
      <p:pic>
        <p:nvPicPr>
          <p:cNvPr id="3" name="Image 2"/>
          <p:cNvPicPr>
            <a:picLocks noChangeAspect="1"/>
          </p:cNvPicPr>
          <p:nvPr/>
        </p:nvPicPr>
        <p:blipFill>
          <a:blip r:embed="rId2"/>
          <a:stretch>
            <a:fillRect/>
          </a:stretch>
        </p:blipFill>
        <p:spPr>
          <a:xfrm>
            <a:off x="2637942" y="795528"/>
            <a:ext cx="6916115" cy="5660136"/>
          </a:xfrm>
          <a:prstGeom prst="rect">
            <a:avLst/>
          </a:prstGeom>
          <a:ln>
            <a:solidFill>
              <a:schemeClr val="tx1"/>
            </a:solidFill>
          </a:ln>
        </p:spPr>
      </p:pic>
    </p:spTree>
    <p:extLst>
      <p:ext uri="{BB962C8B-B14F-4D97-AF65-F5344CB8AC3E}">
        <p14:creationId xmlns:p14="http://schemas.microsoft.com/office/powerpoint/2010/main" val="2283795106"/>
      </p:ext>
    </p:extLst>
  </p:cSld>
  <p:clrMapOvr>
    <a:masterClrMapping/>
  </p:clrMapOvr>
</p:sld>
</file>

<file path=ppt/theme/theme1.xml><?xml version="1.0" encoding="utf-8"?>
<a:theme xmlns:a="http://schemas.openxmlformats.org/drawingml/2006/main" name="Office Theme">
  <a:themeElements>
    <a:clrScheme name="SDG">
      <a:dk1>
        <a:sysClr val="windowText" lastClr="000000"/>
      </a:dk1>
      <a:lt1>
        <a:sysClr val="window" lastClr="FFFFFF"/>
      </a:lt1>
      <a:dk2>
        <a:srgbClr val="44546A"/>
      </a:dk2>
      <a:lt2>
        <a:srgbClr val="E7E6E6"/>
      </a:lt2>
      <a:accent1>
        <a:srgbClr val="0A97D9"/>
      </a:accent1>
      <a:accent2>
        <a:srgbClr val="4C9F38"/>
      </a:accent2>
      <a:accent3>
        <a:srgbClr val="FD9D24"/>
      </a:accent3>
      <a:accent4>
        <a:srgbClr val="FF3A21"/>
      </a:accent4>
      <a:accent5>
        <a:srgbClr val="A21942"/>
      </a:accent5>
      <a:accent6>
        <a:srgbClr val="00689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8275</TotalTime>
  <Words>2394</Words>
  <Application>Microsoft Office PowerPoint</Application>
  <PresentationFormat>Widescreen</PresentationFormat>
  <Paragraphs>331</Paragraphs>
  <Slides>33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Black</vt:lpstr>
      <vt:lpstr>Arial Narrow</vt:lpstr>
      <vt:lpstr>Calibri</vt:lpstr>
      <vt:lpstr>Calibri Light</vt:lpstr>
      <vt:lpstr>Lato</vt:lpstr>
      <vt:lpstr>Poppins</vt:lpstr>
      <vt:lpstr>Times New Roman</vt:lpstr>
      <vt:lpstr>Wingdings</vt:lpstr>
      <vt:lpstr>Office Theme</vt:lpstr>
      <vt:lpstr>PowerPoint Presentation</vt:lpstr>
      <vt:lpstr>Enjeux et opportunités pour la mise en place d’un consortium de classe mondiale pour évaluer et valoriser le capital naturel de l’Afrique centrale</vt:lpstr>
      <vt:lpstr>PLAN</vt:lpstr>
      <vt:lpstr>Des économies en panne de performance et de sophistication financière au démarrage</vt:lpstr>
      <vt:lpstr>Des économies sous perfusion, en besoin de financement, en panne de couverture de risques </vt:lpstr>
      <vt:lpstr>Des économies sous menaces existentielles des changements climatiques </vt:lpstr>
      <vt:lpstr>L’Afrique, une région plus que jamais vulnérable et peu financée</vt:lpstr>
      <vt:lpstr>L’Afrique, une région plus que jamais vulnérable et peu financée</vt:lpstr>
      <vt:lpstr>Des promesses non tenues : Financement climatique fourni et mobilisé</vt:lpstr>
      <vt:lpstr>Des promesses non tenues malgré une pléthore de fonds pour le climat.. en mode de fonds de commerce garanti</vt:lpstr>
      <vt:lpstr>Des économies en marche forcée de transition énergétique </vt:lpstr>
      <vt:lpstr>Des économies peu créatrices de richesses, commerçant peu entre elles et exportant pour enrichir les autres</vt:lpstr>
      <vt:lpstr>PLAN</vt:lpstr>
      <vt:lpstr>Le capital Naturel : un avantage planétaire</vt:lpstr>
      <vt:lpstr>Quelques chiffres pour mieux comprendre le capital naturel en jeu</vt:lpstr>
      <vt:lpstr>PLAN</vt:lpstr>
      <vt:lpstr>Potentiel de revenus provenant de l'élimination du CO2 (en % du PIB)</vt:lpstr>
      <vt:lpstr>Qu’entendons-nous par Consortium ?</vt:lpstr>
      <vt:lpstr>Exemple d’un consortium réussi : le Airbus</vt:lpstr>
      <vt:lpstr>Pourquoi constituer un consortium pour évaluer et valoriser le capital naturel ?</vt:lpstr>
      <vt:lpstr>Ce qu’il faut pour faire du consortium un véhicule de portage commun durable pour porter la vision et les aspirations partagées du futur.   </vt:lpstr>
      <vt:lpstr>Comment y aller ? : Enracinement de l’esprit participatif pour parvenir à des solutions endogènes </vt:lpstr>
      <vt:lpstr>Comment mobiliser les fonds pour le consortium ? </vt:lpstr>
      <vt:lpstr>Pourquoi formons-nous un consortium pour évaluer et valoriser le capital naturel ?</vt:lpstr>
      <vt:lpstr>Comment devenir membre du consortium ? </vt:lpstr>
      <vt:lpstr>Schéma de mise en place d’une plateforme financière durable et inclusive</vt:lpstr>
      <vt:lpstr>Comment y aller ? : Le processus de mise en place des SPV… Se fixer des buts, objectifs stratégiques, un plan de transformation clair à executer dans la durée.</vt:lpstr>
      <vt:lpstr>Comment y aller ? : Le processus de mise en place d’un SPV… passe par l’appropriation des outils et methodes d’évaluation universellement reconnues</vt:lpstr>
      <vt:lpstr>Seuls les capital naturel et le capital humain ne suffiront pas pour faire la difference</vt:lpstr>
      <vt:lpstr>Contexte Stratégique et Cadre de Reference pour PDIDE</vt:lpstr>
      <vt:lpstr>Comment y aller ? : Le processus de mise en place d’un SPV</vt:lpstr>
      <vt:lpstr>Comment y aller ? : Le processus de mise en place d’un SPV</vt:lpstr>
      <vt:lpstr>Comment y aller ? : Le processus de mise en place d’un SPV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Frederick</dc:creator>
  <cp:lastModifiedBy>Adama Ekberg Coulibaly</cp:lastModifiedBy>
  <cp:revision>136</cp:revision>
  <dcterms:created xsi:type="dcterms:W3CDTF">2020-02-05T12:44:36Z</dcterms:created>
  <dcterms:modified xsi:type="dcterms:W3CDTF">2022-11-17T10:37:18Z</dcterms:modified>
</cp:coreProperties>
</file>