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2"/>
  </p:notesMasterIdLst>
  <p:sldIdLst>
    <p:sldId id="296" r:id="rId2"/>
    <p:sldId id="309"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289" r:id="rId19"/>
    <p:sldId id="329" r:id="rId20"/>
    <p:sldId id="29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uel Frederick" initials="RF" lastIdx="2" clrIdx="0">
    <p:extLst>
      <p:ext uri="{19B8F6BF-5375-455C-9EA6-DF929625EA0E}">
        <p15:presenceInfo xmlns:p15="http://schemas.microsoft.com/office/powerpoint/2012/main" userId="Raquel Frede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97D9"/>
    <a:srgbClr val="0563C1"/>
    <a:srgbClr val="344085"/>
    <a:srgbClr val="D6DCE5"/>
    <a:srgbClr val="063C77"/>
    <a:srgbClr val="2B7B17"/>
    <a:srgbClr val="810024"/>
    <a:srgbClr val="CD7000"/>
    <a:srgbClr val="0172B1"/>
    <a:srgbClr val="033B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7" autoAdjust="0"/>
    <p:restoredTop sz="89870" autoAdjust="0"/>
  </p:normalViewPr>
  <p:slideViewPr>
    <p:cSldViewPr snapToGrid="0">
      <p:cViewPr varScale="1">
        <p:scale>
          <a:sx n="67" d="100"/>
          <a:sy n="67" d="100"/>
        </p:scale>
        <p:origin x="5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Synthèse3!$AB$28</c:f>
              <c:strCache>
                <c:ptCount val="1"/>
                <c:pt idx="0">
                  <c:v>2020</c:v>
                </c:pt>
              </c:strCache>
            </c:strRef>
          </c:tx>
          <c:spPr>
            <a:solidFill>
              <a:schemeClr val="accent1"/>
            </a:solidFill>
            <a:ln>
              <a:noFill/>
            </a:ln>
            <a:effectLst/>
          </c:spPr>
          <c:invertIfNegative val="0"/>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74-407F-BB04-4867DD9E426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Synthèse3!$AA$29:$AA$41</c:f>
              <c:strCache>
                <c:ptCount val="13"/>
                <c:pt idx="0">
                  <c:v>          Angola</c:v>
                </c:pt>
                <c:pt idx="1">
                  <c:v>          Cameroun</c:v>
                </c:pt>
                <c:pt idx="2">
                  <c:v>          RCA</c:v>
                </c:pt>
                <c:pt idx="3">
                  <c:v>          Tchad</c:v>
                </c:pt>
                <c:pt idx="4">
                  <c:v>          Congo</c:v>
                </c:pt>
                <c:pt idx="5">
                  <c:v>          RDC</c:v>
                </c:pt>
                <c:pt idx="6">
                  <c:v>          Guinée Equatoriale</c:v>
                </c:pt>
                <c:pt idx="7">
                  <c:v>          Gabon</c:v>
                </c:pt>
                <c:pt idx="8">
                  <c:v>          Sao Tomé-et-Principe</c:v>
                </c:pt>
                <c:pt idx="9">
                  <c:v>          Burundi</c:v>
                </c:pt>
                <c:pt idx="10">
                  <c:v>          Rwanda</c:v>
                </c:pt>
                <c:pt idx="11">
                  <c:v>          CEMAC</c:v>
                </c:pt>
                <c:pt idx="12">
                  <c:v>         CEEAC </c:v>
                </c:pt>
              </c:strCache>
            </c:strRef>
          </c:cat>
          <c:val>
            <c:numRef>
              <c:f>Synthèse3!$AB$29:$AB$41</c:f>
              <c:numCache>
                <c:formatCode>#\ ##0.0</c:formatCode>
                <c:ptCount val="13"/>
                <c:pt idx="0">
                  <c:v>1.4970000000000001</c:v>
                </c:pt>
                <c:pt idx="1">
                  <c:v>-3.7770165185342521</c:v>
                </c:pt>
                <c:pt idx="2">
                  <c:v>-6.9207828396583988</c:v>
                </c:pt>
                <c:pt idx="3">
                  <c:v>2.9638638221918985</c:v>
                </c:pt>
                <c:pt idx="4">
                  <c:v>12.685814908257667</c:v>
                </c:pt>
                <c:pt idx="5">
                  <c:v>-2.2480000000000002</c:v>
                </c:pt>
                <c:pt idx="6">
                  <c:v>2.4751537835771193</c:v>
                </c:pt>
                <c:pt idx="7">
                  <c:v>-1.5019447620843605</c:v>
                </c:pt>
                <c:pt idx="8">
                  <c:v>-10.250999999999999</c:v>
                </c:pt>
                <c:pt idx="9">
                  <c:v>-10.212</c:v>
                </c:pt>
                <c:pt idx="10">
                  <c:v>-11.945</c:v>
                </c:pt>
                <c:pt idx="11" formatCode="0.0">
                  <c:v>0.43188432149132289</c:v>
                </c:pt>
                <c:pt idx="12">
                  <c:v>-0.82011716292367831</c:v>
                </c:pt>
              </c:numCache>
            </c:numRef>
          </c:val>
          <c:extLst>
            <c:ext xmlns:c16="http://schemas.microsoft.com/office/drawing/2014/chart" uri="{C3380CC4-5D6E-409C-BE32-E72D297353CC}">
              <c16:uniqueId val="{00000001-F274-407F-BB04-4867DD9E426A}"/>
            </c:ext>
          </c:extLst>
        </c:ser>
        <c:ser>
          <c:idx val="1"/>
          <c:order val="1"/>
          <c:tx>
            <c:strRef>
              <c:f>Synthèse3!$AC$28</c:f>
              <c:strCache>
                <c:ptCount val="1"/>
                <c:pt idx="0">
                  <c:v>2021</c:v>
                </c:pt>
              </c:strCache>
            </c:strRef>
          </c:tx>
          <c:spPr>
            <a:solidFill>
              <a:schemeClr val="accent2"/>
            </a:solidFill>
            <a:ln>
              <a:noFill/>
            </a:ln>
            <a:effectLst/>
          </c:spPr>
          <c:invertIfNegative val="0"/>
          <c:cat>
            <c:strRef>
              <c:f>Synthèse3!$AA$29:$AA$41</c:f>
              <c:strCache>
                <c:ptCount val="13"/>
                <c:pt idx="0">
                  <c:v>          Angola</c:v>
                </c:pt>
                <c:pt idx="1">
                  <c:v>          Cameroun</c:v>
                </c:pt>
                <c:pt idx="2">
                  <c:v>          RCA</c:v>
                </c:pt>
                <c:pt idx="3">
                  <c:v>          Tchad</c:v>
                </c:pt>
                <c:pt idx="4">
                  <c:v>          Congo</c:v>
                </c:pt>
                <c:pt idx="5">
                  <c:v>          RDC</c:v>
                </c:pt>
                <c:pt idx="6">
                  <c:v>          Guinée Equatoriale</c:v>
                </c:pt>
                <c:pt idx="7">
                  <c:v>          Gabon</c:v>
                </c:pt>
                <c:pt idx="8">
                  <c:v>          Sao Tomé-et-Principe</c:v>
                </c:pt>
                <c:pt idx="9">
                  <c:v>          Burundi</c:v>
                </c:pt>
                <c:pt idx="10">
                  <c:v>          Rwanda</c:v>
                </c:pt>
                <c:pt idx="11">
                  <c:v>          CEMAC</c:v>
                </c:pt>
                <c:pt idx="12">
                  <c:v>         CEEAC </c:v>
                </c:pt>
              </c:strCache>
            </c:strRef>
          </c:cat>
          <c:val>
            <c:numRef>
              <c:f>Synthèse3!$AC$29:$AC$41</c:f>
              <c:numCache>
                <c:formatCode>#\ ##0.0</c:formatCode>
                <c:ptCount val="13"/>
                <c:pt idx="0">
                  <c:v>11.334</c:v>
                </c:pt>
                <c:pt idx="1">
                  <c:v>-3.3334575038734617</c:v>
                </c:pt>
                <c:pt idx="2">
                  <c:v>-10.023620376276144</c:v>
                </c:pt>
                <c:pt idx="3">
                  <c:v>0.20956798103019961</c:v>
                </c:pt>
                <c:pt idx="4">
                  <c:v>11.429807359703238</c:v>
                </c:pt>
                <c:pt idx="5">
                  <c:v>-1.0289999999999999</c:v>
                </c:pt>
                <c:pt idx="6">
                  <c:v>-8.2418317335187137</c:v>
                </c:pt>
                <c:pt idx="7">
                  <c:v>5.4767218215744942</c:v>
                </c:pt>
                <c:pt idx="8">
                  <c:v>-9.6929999999999996</c:v>
                </c:pt>
                <c:pt idx="9">
                  <c:v>-13.523999999999999</c:v>
                </c:pt>
                <c:pt idx="10">
                  <c:v>-10.504</c:v>
                </c:pt>
                <c:pt idx="11" formatCode="0.0">
                  <c:v>-0.66198934730334136</c:v>
                </c:pt>
                <c:pt idx="12" formatCode="0.0">
                  <c:v>2.394054155567201</c:v>
                </c:pt>
              </c:numCache>
            </c:numRef>
          </c:val>
          <c:extLst>
            <c:ext xmlns:c16="http://schemas.microsoft.com/office/drawing/2014/chart" uri="{C3380CC4-5D6E-409C-BE32-E72D297353CC}">
              <c16:uniqueId val="{00000002-F274-407F-BB04-4867DD9E426A}"/>
            </c:ext>
          </c:extLst>
        </c:ser>
        <c:dLbls>
          <c:showLegendKey val="0"/>
          <c:showVal val="0"/>
          <c:showCatName val="0"/>
          <c:showSerName val="0"/>
          <c:showPercent val="0"/>
          <c:showBubbleSize val="0"/>
        </c:dLbls>
        <c:gapWidth val="219"/>
        <c:overlap val="-27"/>
        <c:axId val="1988882448"/>
        <c:axId val="1988886192"/>
      </c:barChart>
      <c:catAx>
        <c:axId val="19888824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88886192"/>
        <c:crossesAt val="0"/>
        <c:auto val="1"/>
        <c:lblAlgn val="ctr"/>
        <c:lblOffset val="100"/>
        <c:noMultiLvlLbl val="0"/>
      </c:catAx>
      <c:valAx>
        <c:axId val="198888619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88882448"/>
        <c:crossesAt val="1"/>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Synthèse3!$AB$9</c:f>
              <c:strCache>
                <c:ptCount val="1"/>
                <c:pt idx="0">
                  <c:v>2020</c:v>
                </c:pt>
              </c:strCache>
            </c:strRef>
          </c:tx>
          <c:spPr>
            <a:solidFill>
              <a:schemeClr val="accent1"/>
            </a:solidFill>
            <a:ln>
              <a:no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07-4D8C-89EA-C7855833AFB2}"/>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07-4D8C-89EA-C7855833AF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Synthèse3!$AA$10:$AA$22</c:f>
              <c:strCache>
                <c:ptCount val="13"/>
                <c:pt idx="0">
                  <c:v>          Angola</c:v>
                </c:pt>
                <c:pt idx="1">
                  <c:v>          Cameroun</c:v>
                </c:pt>
                <c:pt idx="2">
                  <c:v>          RCA</c:v>
                </c:pt>
                <c:pt idx="3">
                  <c:v>          Tchad</c:v>
                </c:pt>
                <c:pt idx="4">
                  <c:v>          Congo</c:v>
                </c:pt>
                <c:pt idx="5">
                  <c:v>          RDC</c:v>
                </c:pt>
                <c:pt idx="6">
                  <c:v>          Guinée Equatoriale</c:v>
                </c:pt>
                <c:pt idx="7">
                  <c:v>          Gabon</c:v>
                </c:pt>
                <c:pt idx="8">
                  <c:v>          Sao Tomé-et-Principe</c:v>
                </c:pt>
                <c:pt idx="9">
                  <c:v>          Burundi</c:v>
                </c:pt>
                <c:pt idx="10">
                  <c:v>          Rwanda</c:v>
                </c:pt>
                <c:pt idx="11">
                  <c:v>          CEMAC</c:v>
                </c:pt>
                <c:pt idx="12">
                  <c:v>         CEEAC </c:v>
                </c:pt>
              </c:strCache>
            </c:strRef>
          </c:cat>
          <c:val>
            <c:numRef>
              <c:f>Synthèse3!$AB$10:$AB$22</c:f>
              <c:numCache>
                <c:formatCode>#\ ##0.0</c:formatCode>
                <c:ptCount val="13"/>
                <c:pt idx="0">
                  <c:v>-1.8939999999999999</c:v>
                </c:pt>
                <c:pt idx="1">
                  <c:v>-1.1651782752217166</c:v>
                </c:pt>
                <c:pt idx="2">
                  <c:v>-6.9492768511226526</c:v>
                </c:pt>
                <c:pt idx="3">
                  <c:v>0.79537031770226552</c:v>
                </c:pt>
                <c:pt idx="4">
                  <c:v>-1.0889509578498886</c:v>
                </c:pt>
                <c:pt idx="5">
                  <c:v>-1.1830000000000001</c:v>
                </c:pt>
                <c:pt idx="6">
                  <c:v>-1.8390419903923469</c:v>
                </c:pt>
                <c:pt idx="7">
                  <c:v>-1.1609862590712254</c:v>
                </c:pt>
                <c:pt idx="8">
                  <c:v>6.2619999999999996</c:v>
                </c:pt>
                <c:pt idx="9">
                  <c:v>-3.6349999999999998</c:v>
                </c:pt>
                <c:pt idx="10">
                  <c:v>-7.8019999999999996</c:v>
                </c:pt>
                <c:pt idx="11" formatCode="0.0">
                  <c:v>-1.1354946621586881</c:v>
                </c:pt>
                <c:pt idx="12">
                  <c:v>-5.5201484008811148</c:v>
                </c:pt>
              </c:numCache>
            </c:numRef>
          </c:val>
          <c:extLst>
            <c:ext xmlns:c16="http://schemas.microsoft.com/office/drawing/2014/chart" uri="{C3380CC4-5D6E-409C-BE32-E72D297353CC}">
              <c16:uniqueId val="{00000002-D607-4D8C-89EA-C7855833AFB2}"/>
            </c:ext>
          </c:extLst>
        </c:ser>
        <c:ser>
          <c:idx val="1"/>
          <c:order val="1"/>
          <c:tx>
            <c:strRef>
              <c:f>Synthèse3!$AC$9</c:f>
              <c:strCache>
                <c:ptCount val="1"/>
                <c:pt idx="0">
                  <c:v>2021</c:v>
                </c:pt>
              </c:strCache>
            </c:strRef>
          </c:tx>
          <c:spPr>
            <a:solidFill>
              <a:schemeClr val="accent2"/>
            </a:solidFill>
            <a:ln>
              <a:noFill/>
            </a:ln>
            <a:effectLst/>
          </c:spPr>
          <c:invertIfNegative val="0"/>
          <c:dLbls>
            <c:dLbl>
              <c:idx val="11"/>
              <c:layout>
                <c:manualLayout>
                  <c:x val="-9.722222222222222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07-4D8C-89EA-C7855833AF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Synthèse3!$AA$10:$AA$22</c:f>
              <c:strCache>
                <c:ptCount val="13"/>
                <c:pt idx="0">
                  <c:v>          Angola</c:v>
                </c:pt>
                <c:pt idx="1">
                  <c:v>          Cameroun</c:v>
                </c:pt>
                <c:pt idx="2">
                  <c:v>          RCA</c:v>
                </c:pt>
                <c:pt idx="3">
                  <c:v>          Tchad</c:v>
                </c:pt>
                <c:pt idx="4">
                  <c:v>          Congo</c:v>
                </c:pt>
                <c:pt idx="5">
                  <c:v>          RDC</c:v>
                </c:pt>
                <c:pt idx="6">
                  <c:v>          Guinée Equatoriale</c:v>
                </c:pt>
                <c:pt idx="7">
                  <c:v>          Gabon</c:v>
                </c:pt>
                <c:pt idx="8">
                  <c:v>          Sao Tomé-et-Principe</c:v>
                </c:pt>
                <c:pt idx="9">
                  <c:v>          Burundi</c:v>
                </c:pt>
                <c:pt idx="10">
                  <c:v>          Rwanda</c:v>
                </c:pt>
                <c:pt idx="11">
                  <c:v>          CEMAC</c:v>
                </c:pt>
                <c:pt idx="12">
                  <c:v>         CEEAC </c:v>
                </c:pt>
              </c:strCache>
            </c:strRef>
          </c:cat>
          <c:val>
            <c:numRef>
              <c:f>Synthèse3!$AC$10:$AC$22</c:f>
              <c:numCache>
                <c:formatCode>#\ ##0.0</c:formatCode>
                <c:ptCount val="13"/>
                <c:pt idx="0">
                  <c:v>2.8239999999999998</c:v>
                </c:pt>
                <c:pt idx="1">
                  <c:v>-1.1218723272123552</c:v>
                </c:pt>
                <c:pt idx="2">
                  <c:v>-6.2565846692617795</c:v>
                </c:pt>
                <c:pt idx="3">
                  <c:v>-2.5127555925030021</c:v>
                </c:pt>
                <c:pt idx="4">
                  <c:v>2.4433374846531795</c:v>
                </c:pt>
                <c:pt idx="5">
                  <c:v>0.19500000000000001</c:v>
                </c:pt>
                <c:pt idx="6">
                  <c:v>2.0363900880231776</c:v>
                </c:pt>
                <c:pt idx="7">
                  <c:v>-1.1471790677152318</c:v>
                </c:pt>
                <c:pt idx="8">
                  <c:v>1.0780000000000001</c:v>
                </c:pt>
                <c:pt idx="9">
                  <c:v>-0.93200000000000005</c:v>
                </c:pt>
                <c:pt idx="10">
                  <c:v>-5.048</c:v>
                </c:pt>
                <c:pt idx="11" formatCode="0.0">
                  <c:v>-0.55064593262044781</c:v>
                </c:pt>
                <c:pt idx="12" formatCode="0.0">
                  <c:v>7.7948017272541484E-2</c:v>
                </c:pt>
              </c:numCache>
            </c:numRef>
          </c:val>
          <c:extLst>
            <c:ext xmlns:c16="http://schemas.microsoft.com/office/drawing/2014/chart" uri="{C3380CC4-5D6E-409C-BE32-E72D297353CC}">
              <c16:uniqueId val="{00000004-D607-4D8C-89EA-C7855833AFB2}"/>
            </c:ext>
          </c:extLst>
        </c:ser>
        <c:dLbls>
          <c:showLegendKey val="0"/>
          <c:showVal val="0"/>
          <c:showCatName val="0"/>
          <c:showSerName val="0"/>
          <c:showPercent val="0"/>
          <c:showBubbleSize val="0"/>
        </c:dLbls>
        <c:gapWidth val="182"/>
        <c:axId val="1999275264"/>
        <c:axId val="1999270272"/>
      </c:barChart>
      <c:catAx>
        <c:axId val="199927526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99270272"/>
        <c:crosses val="autoZero"/>
        <c:auto val="1"/>
        <c:lblAlgn val="ctr"/>
        <c:lblOffset val="100"/>
        <c:noMultiLvlLbl val="0"/>
      </c:catAx>
      <c:valAx>
        <c:axId val="1999270272"/>
        <c:scaling>
          <c:orientation val="minMax"/>
          <c:max val="7"/>
          <c:min val="-8"/>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99275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Synthèse3!$AB$51</c:f>
              <c:strCache>
                <c:ptCount val="1"/>
                <c:pt idx="0">
                  <c:v>2020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Synthèse3!$AA$52:$AA$64</c:f>
              <c:strCache>
                <c:ptCount val="13"/>
                <c:pt idx="0">
                  <c:v>          Angola</c:v>
                </c:pt>
                <c:pt idx="1">
                  <c:v>          Cameroun</c:v>
                </c:pt>
                <c:pt idx="2">
                  <c:v>          RCA</c:v>
                </c:pt>
                <c:pt idx="3">
                  <c:v>          Tchad</c:v>
                </c:pt>
                <c:pt idx="4">
                  <c:v>          Congo</c:v>
                </c:pt>
                <c:pt idx="5">
                  <c:v>          RDC</c:v>
                </c:pt>
                <c:pt idx="6">
                  <c:v>          Guinée Equatoriale</c:v>
                </c:pt>
                <c:pt idx="7">
                  <c:v>          Gabon</c:v>
                </c:pt>
                <c:pt idx="8">
                  <c:v>          Sao Tomé-et-Principe</c:v>
                </c:pt>
                <c:pt idx="9">
                  <c:v>          Burundi</c:v>
                </c:pt>
                <c:pt idx="10">
                  <c:v>          Rwanda</c:v>
                </c:pt>
                <c:pt idx="11">
                  <c:v>          CEMAC</c:v>
                </c:pt>
                <c:pt idx="12">
                  <c:v>         CEEAC </c:v>
                </c:pt>
              </c:strCache>
            </c:strRef>
          </c:cat>
          <c:val>
            <c:numRef>
              <c:f>Synthèse3!$AB$52:$AB$64</c:f>
              <c:numCache>
                <c:formatCode>#\ ##0.0</c:formatCode>
                <c:ptCount val="13"/>
                <c:pt idx="0">
                  <c:v>113.554</c:v>
                </c:pt>
                <c:pt idx="1">
                  <c:v>39.08598753831901</c:v>
                </c:pt>
                <c:pt idx="2">
                  <c:v>41.700784099423899</c:v>
                </c:pt>
                <c:pt idx="3">
                  <c:v>44.157632715754694</c:v>
                </c:pt>
                <c:pt idx="4">
                  <c:v>103.75140374241938</c:v>
                </c:pt>
                <c:pt idx="5">
                  <c:v>15.003</c:v>
                </c:pt>
                <c:pt idx="6">
                  <c:v>46.487627968954072</c:v>
                </c:pt>
                <c:pt idx="7">
                  <c:v>57.437472189675006</c:v>
                </c:pt>
                <c:pt idx="8">
                  <c:v>71.566999999999993</c:v>
                </c:pt>
                <c:pt idx="9">
                  <c:v>59.988</c:v>
                </c:pt>
                <c:pt idx="10">
                  <c:v>49.816000000000003</c:v>
                </c:pt>
                <c:pt idx="11" formatCode="0.0">
                  <c:v>53.466781960757174</c:v>
                </c:pt>
                <c:pt idx="12">
                  <c:v>64.512959529070827</c:v>
                </c:pt>
              </c:numCache>
            </c:numRef>
          </c:val>
          <c:extLst>
            <c:ext xmlns:c16="http://schemas.microsoft.com/office/drawing/2014/chart" uri="{C3380CC4-5D6E-409C-BE32-E72D297353CC}">
              <c16:uniqueId val="{00000000-0961-4576-A9D6-F1EF189DD47C}"/>
            </c:ext>
          </c:extLst>
        </c:ser>
        <c:ser>
          <c:idx val="1"/>
          <c:order val="1"/>
          <c:tx>
            <c:strRef>
              <c:f>Synthèse3!$AC$51</c:f>
              <c:strCache>
                <c:ptCount val="1"/>
                <c:pt idx="0">
                  <c:v>2021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Synthèse3!$AA$52:$AA$64</c:f>
              <c:strCache>
                <c:ptCount val="13"/>
                <c:pt idx="0">
                  <c:v>          Angola</c:v>
                </c:pt>
                <c:pt idx="1">
                  <c:v>          Cameroun</c:v>
                </c:pt>
                <c:pt idx="2">
                  <c:v>          RCA</c:v>
                </c:pt>
                <c:pt idx="3">
                  <c:v>          Tchad</c:v>
                </c:pt>
                <c:pt idx="4">
                  <c:v>          Congo</c:v>
                </c:pt>
                <c:pt idx="5">
                  <c:v>          RDC</c:v>
                </c:pt>
                <c:pt idx="6">
                  <c:v>          Guinée Equatoriale</c:v>
                </c:pt>
                <c:pt idx="7">
                  <c:v>          Gabon</c:v>
                </c:pt>
                <c:pt idx="8">
                  <c:v>          Sao Tomé-et-Principe</c:v>
                </c:pt>
                <c:pt idx="9">
                  <c:v>          Burundi</c:v>
                </c:pt>
                <c:pt idx="10">
                  <c:v>          Rwanda</c:v>
                </c:pt>
                <c:pt idx="11">
                  <c:v>          CEMAC</c:v>
                </c:pt>
                <c:pt idx="12">
                  <c:v>         CEEAC </c:v>
                </c:pt>
              </c:strCache>
            </c:strRef>
          </c:cat>
          <c:val>
            <c:numRef>
              <c:f>Synthèse3!$AC$52:$AC$64</c:f>
              <c:numCache>
                <c:formatCode>#\ ##0.0</c:formatCode>
                <c:ptCount val="13"/>
                <c:pt idx="0">
                  <c:v>136.82599999999999</c:v>
                </c:pt>
                <c:pt idx="1">
                  <c:v>41.508914593758817</c:v>
                </c:pt>
                <c:pt idx="2">
                  <c:v>38.634704693949743</c:v>
                </c:pt>
                <c:pt idx="3">
                  <c:v>43.635644550384797</c:v>
                </c:pt>
                <c:pt idx="4">
                  <c:v>124.87534113734367</c:v>
                </c:pt>
                <c:pt idx="5">
                  <c:v>15.619</c:v>
                </c:pt>
                <c:pt idx="6">
                  <c:v>49.773904250349069</c:v>
                </c:pt>
                <c:pt idx="7">
                  <c:v>64.640830816182742</c:v>
                </c:pt>
                <c:pt idx="8">
                  <c:v>81.373999999999995</c:v>
                </c:pt>
                <c:pt idx="9">
                  <c:v>65.965000000000003</c:v>
                </c:pt>
                <c:pt idx="10">
                  <c:v>64.637</c:v>
                </c:pt>
                <c:pt idx="11" formatCode="0.0">
                  <c:v>56.789619906852138</c:v>
                </c:pt>
                <c:pt idx="12" formatCode="0.0">
                  <c:v>67.226389491432926</c:v>
                </c:pt>
              </c:numCache>
            </c:numRef>
          </c:val>
          <c:extLst>
            <c:ext xmlns:c16="http://schemas.microsoft.com/office/drawing/2014/chart" uri="{C3380CC4-5D6E-409C-BE32-E72D297353CC}">
              <c16:uniqueId val="{00000001-0961-4576-A9D6-F1EF189DD47C}"/>
            </c:ext>
          </c:extLst>
        </c:ser>
        <c:dLbls>
          <c:showLegendKey val="0"/>
          <c:showVal val="0"/>
          <c:showCatName val="0"/>
          <c:showSerName val="0"/>
          <c:showPercent val="0"/>
          <c:showBubbleSize val="0"/>
        </c:dLbls>
        <c:gapWidth val="100"/>
        <c:overlap val="-24"/>
        <c:axId val="2102750576"/>
        <c:axId val="2102750992"/>
      </c:barChart>
      <c:catAx>
        <c:axId val="2102750576"/>
        <c:scaling>
          <c:orientation val="minMax"/>
        </c:scaling>
        <c:delete val="0"/>
        <c:axPos val="b"/>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2"/>
                </a:solidFill>
                <a:latin typeface="+mn-lt"/>
                <a:ea typeface="+mn-ea"/>
                <a:cs typeface="+mn-cs"/>
              </a:defRPr>
            </a:pPr>
            <a:endParaRPr lang="fr-FR"/>
          </a:p>
        </c:txPr>
        <c:crossAx val="2102750992"/>
        <c:crosses val="autoZero"/>
        <c:auto val="0"/>
        <c:lblAlgn val="ctr"/>
        <c:lblOffset val="100"/>
        <c:tickLblSkip val="1"/>
        <c:noMultiLvlLbl val="0"/>
      </c:catAx>
      <c:valAx>
        <c:axId val="2102750992"/>
        <c:scaling>
          <c:orientation val="minMax"/>
          <c:max val="140"/>
        </c:scaling>
        <c:delete val="0"/>
        <c:axPos val="l"/>
        <c:majorGridlines>
          <c:spPr>
            <a:ln w="9525" cap="flat" cmpd="sng" algn="ctr">
              <a:solidFill>
                <a:schemeClr val="tx2">
                  <a:lumMod val="15000"/>
                  <a:lumOff val="85000"/>
                </a:schemeClr>
              </a:solidFill>
              <a:round/>
            </a:ln>
            <a:effectLst/>
          </c:spPr>
        </c:majorGridlines>
        <c:numFmt formatCode="#\ ##0.0"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102750576"/>
        <c:crossesAt val="1"/>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F2644-83B0-4523-98D3-3CA97D59330C}"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8604C-1101-4E9F-9D20-27B96184E882}" type="slidenum">
              <a:rPr lang="en-US" smtClean="0"/>
              <a:t>‹N°›</a:t>
            </a:fld>
            <a:endParaRPr lang="en-US"/>
          </a:p>
        </p:txBody>
      </p:sp>
    </p:spTree>
    <p:extLst>
      <p:ext uri="{BB962C8B-B14F-4D97-AF65-F5344CB8AC3E}">
        <p14:creationId xmlns:p14="http://schemas.microsoft.com/office/powerpoint/2010/main" val="217304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18</a:t>
            </a:fld>
            <a:endParaRPr lang="en-US"/>
          </a:p>
        </p:txBody>
      </p:sp>
    </p:spTree>
    <p:extLst>
      <p:ext uri="{BB962C8B-B14F-4D97-AF65-F5344CB8AC3E}">
        <p14:creationId xmlns:p14="http://schemas.microsoft.com/office/powerpoint/2010/main" val="68696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19</a:t>
            </a:fld>
            <a:endParaRPr lang="en-US"/>
          </a:p>
        </p:txBody>
      </p:sp>
    </p:spTree>
    <p:extLst>
      <p:ext uri="{BB962C8B-B14F-4D97-AF65-F5344CB8AC3E}">
        <p14:creationId xmlns:p14="http://schemas.microsoft.com/office/powerpoint/2010/main" val="194166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20</a:t>
            </a:fld>
            <a:endParaRPr lang="en-US"/>
          </a:p>
        </p:txBody>
      </p:sp>
    </p:spTree>
    <p:extLst>
      <p:ext uri="{BB962C8B-B14F-4D97-AF65-F5344CB8AC3E}">
        <p14:creationId xmlns:p14="http://schemas.microsoft.com/office/powerpoint/2010/main" val="3211194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1C9E085-1CA1-4AF6-99D4-002099CA5AA6}"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211938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7E7ED59-57C7-4378-AB3B-B2D8F9493ABE}"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82007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1366845-DF41-49C0-A1A3-8E9BA754417D}"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3226212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sz="3200" b="1">
                <a:solidFill>
                  <a:srgbClr val="1C3867"/>
                </a:solidFill>
                <a:latin typeface="+mn-lt"/>
              </a:defRPr>
            </a:lvl1pPr>
          </a:lstStyle>
          <a:p>
            <a:r>
              <a:rPr lang="en-US" dirty="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3" y="898789"/>
            <a:ext cx="11451773" cy="5278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0"/>
            <a:ext cx="2743200" cy="365125"/>
          </a:xfrm>
        </p:spPr>
        <p:txBody>
          <a:bodyPr/>
          <a:lstStyle/>
          <a:p>
            <a:fld id="{4EEB0239-9373-4CEE-A827-72B4B05A02EF}" type="datetime1">
              <a:rPr lang="en-US" smtClean="0"/>
              <a:t>11/14/2022</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0"/>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0"/>
            <a:ext cx="2743200" cy="365125"/>
          </a:xfrm>
        </p:spPr>
        <p:txBody>
          <a:bodyPr/>
          <a:lstStyle/>
          <a:p>
            <a:fld id="{669CF414-0634-4E5D-9077-D58D470BFA39}" type="slidenum">
              <a:rPr lang="en-US" smtClean="0"/>
              <a:t>‹N°›</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pic>
        <p:nvPicPr>
          <p:cNvPr id="19" name="Picture 18" descr="A close up of a logo&#10;&#10;Description automatically generated">
            <a:extLst>
              <a:ext uri="{FF2B5EF4-FFF2-40B4-BE49-F238E27FC236}">
                <a16:creationId xmlns:a16="http://schemas.microsoft.com/office/drawing/2014/main" id="{2EEE6E20-65FF-403A-AA46-C9ACC563B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2107681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D63038-2770-4F81-8B59-72FF103AB658}"/>
              </a:ext>
            </a:extLst>
          </p:cNvPr>
          <p:cNvSpPr/>
          <p:nvPr userDrawn="1"/>
        </p:nvSpPr>
        <p:spPr>
          <a:xfrm flipV="1">
            <a:off x="0" y="1"/>
            <a:ext cx="12192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5FDAD77-77CF-4B6F-A6DD-BA4201B8BD24}"/>
              </a:ext>
            </a:extLst>
          </p:cNvPr>
          <p:cNvSpPr>
            <a:spLocks noGrp="1"/>
          </p:cNvSpPr>
          <p:nvPr>
            <p:ph type="title"/>
          </p:nvPr>
        </p:nvSpPr>
        <p:spPr>
          <a:xfrm>
            <a:off x="3032015" y="1676426"/>
            <a:ext cx="6126166" cy="741776"/>
          </a:xfrm>
        </p:spPr>
        <p:txBody>
          <a:bodyPr>
            <a:normAutofit/>
          </a:bodyPr>
          <a:lstStyle>
            <a:lvl1pPr algn="ctr">
              <a:defRPr sz="3600" b="1">
                <a:solidFill>
                  <a:srgbClr val="1C3867"/>
                </a:solidFill>
                <a:latin typeface="+mn-lt"/>
              </a:defRPr>
            </a:lvl1pPr>
          </a:lstStyle>
          <a:p>
            <a:r>
              <a:rPr lang="en-US" dirty="0"/>
              <a:t>Click to edit Master title style</a:t>
            </a:r>
          </a:p>
        </p:txBody>
      </p:sp>
      <p:pic>
        <p:nvPicPr>
          <p:cNvPr id="16" name="Picture 15">
            <a:extLst>
              <a:ext uri="{FF2B5EF4-FFF2-40B4-BE49-F238E27FC236}">
                <a16:creationId xmlns:a16="http://schemas.microsoft.com/office/drawing/2014/main" id="{1A2FF967-33E6-4F7D-819A-0E987D27F6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47786" y="245130"/>
            <a:ext cx="1174100" cy="741776"/>
          </a:xfrm>
          <a:prstGeom prst="rect">
            <a:avLst/>
          </a:prstGeom>
        </p:spPr>
      </p:pic>
      <p:pic>
        <p:nvPicPr>
          <p:cNvPr id="24584" name="Picture 8" descr="Image result for un economic commission for africa&quot;">
            <a:extLst>
              <a:ext uri="{FF2B5EF4-FFF2-40B4-BE49-F238E27FC236}">
                <a16:creationId xmlns:a16="http://schemas.microsoft.com/office/drawing/2014/main" id="{82D6E10D-8246-4A19-AB6A-BE027888F51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70113" y="336307"/>
            <a:ext cx="4619740" cy="55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59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0" y="0"/>
            <a:ext cx="2591025"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7" y="8"/>
            <a:ext cx="12191985" cy="6857992"/>
          </a:xfrm>
          <a:custGeom>
            <a:avLst/>
            <a:gdLst>
              <a:gd name="connsiteX0" fmla="*/ 8540357 w 9143989"/>
              <a:gd name="connsiteY0" fmla="*/ 4429886 h 5143494"/>
              <a:gd name="connsiteX1" fmla="*/ 8430945 w 9143989"/>
              <a:gd name="connsiteY1" fmla="*/ 4539298 h 5143494"/>
              <a:gd name="connsiteX2" fmla="*/ 8430945 w 9143989"/>
              <a:gd name="connsiteY2" fmla="*/ 4976932 h 5143494"/>
              <a:gd name="connsiteX3" fmla="*/ 8540357 w 9143989"/>
              <a:gd name="connsiteY3" fmla="*/ 5086344 h 5143494"/>
              <a:gd name="connsiteX4" fmla="*/ 8977991 w 9143989"/>
              <a:gd name="connsiteY4" fmla="*/ 5086344 h 5143494"/>
              <a:gd name="connsiteX5" fmla="*/ 9087403 w 9143989"/>
              <a:gd name="connsiteY5" fmla="*/ 4976932 h 5143494"/>
              <a:gd name="connsiteX6" fmla="*/ 9087403 w 9143989"/>
              <a:gd name="connsiteY6" fmla="*/ 4539298 h 5143494"/>
              <a:gd name="connsiteX7" fmla="*/ 8977991 w 9143989"/>
              <a:gd name="connsiteY7" fmla="*/ 4429886 h 5143494"/>
              <a:gd name="connsiteX8" fmla="*/ 7778358 w 9143989"/>
              <a:gd name="connsiteY8" fmla="*/ 4429886 h 5143494"/>
              <a:gd name="connsiteX9" fmla="*/ 7668946 w 9143989"/>
              <a:gd name="connsiteY9" fmla="*/ 4539298 h 5143494"/>
              <a:gd name="connsiteX10" fmla="*/ 7668946 w 9143989"/>
              <a:gd name="connsiteY10" fmla="*/ 4976932 h 5143494"/>
              <a:gd name="connsiteX11" fmla="*/ 7778358 w 9143989"/>
              <a:gd name="connsiteY11" fmla="*/ 5086344 h 5143494"/>
              <a:gd name="connsiteX12" fmla="*/ 8215992 w 9143989"/>
              <a:gd name="connsiteY12" fmla="*/ 5086344 h 5143494"/>
              <a:gd name="connsiteX13" fmla="*/ 8325404 w 9143989"/>
              <a:gd name="connsiteY13" fmla="*/ 4976932 h 5143494"/>
              <a:gd name="connsiteX14" fmla="*/ 8325404 w 9143989"/>
              <a:gd name="connsiteY14" fmla="*/ 4539298 h 5143494"/>
              <a:gd name="connsiteX15" fmla="*/ 8215992 w 9143989"/>
              <a:gd name="connsiteY15" fmla="*/ 4429886 h 5143494"/>
              <a:gd name="connsiteX16" fmla="*/ 7023979 w 9143989"/>
              <a:gd name="connsiteY16" fmla="*/ 4429886 h 5143494"/>
              <a:gd name="connsiteX17" fmla="*/ 6914567 w 9143989"/>
              <a:gd name="connsiteY17" fmla="*/ 4539298 h 5143494"/>
              <a:gd name="connsiteX18" fmla="*/ 6914567 w 9143989"/>
              <a:gd name="connsiteY18" fmla="*/ 4976932 h 5143494"/>
              <a:gd name="connsiteX19" fmla="*/ 7023979 w 9143989"/>
              <a:gd name="connsiteY19" fmla="*/ 5086344 h 5143494"/>
              <a:gd name="connsiteX20" fmla="*/ 7461613 w 9143989"/>
              <a:gd name="connsiteY20" fmla="*/ 5086344 h 5143494"/>
              <a:gd name="connsiteX21" fmla="*/ 7571025 w 9143989"/>
              <a:gd name="connsiteY21" fmla="*/ 4976932 h 5143494"/>
              <a:gd name="connsiteX22" fmla="*/ 7571025 w 9143989"/>
              <a:gd name="connsiteY22" fmla="*/ 4539298 h 5143494"/>
              <a:gd name="connsiteX23" fmla="*/ 7461613 w 9143989"/>
              <a:gd name="connsiteY23" fmla="*/ 4429886 h 5143494"/>
              <a:gd name="connsiteX24" fmla="*/ 6261980 w 9143989"/>
              <a:gd name="connsiteY24" fmla="*/ 4429886 h 5143494"/>
              <a:gd name="connsiteX25" fmla="*/ 6152568 w 9143989"/>
              <a:gd name="connsiteY25" fmla="*/ 4539298 h 5143494"/>
              <a:gd name="connsiteX26" fmla="*/ 6152568 w 9143989"/>
              <a:gd name="connsiteY26" fmla="*/ 4976932 h 5143494"/>
              <a:gd name="connsiteX27" fmla="*/ 6261980 w 9143989"/>
              <a:gd name="connsiteY27" fmla="*/ 5086344 h 5143494"/>
              <a:gd name="connsiteX28" fmla="*/ 6699614 w 9143989"/>
              <a:gd name="connsiteY28" fmla="*/ 5086344 h 5143494"/>
              <a:gd name="connsiteX29" fmla="*/ 6809026 w 9143989"/>
              <a:gd name="connsiteY29" fmla="*/ 4976932 h 5143494"/>
              <a:gd name="connsiteX30" fmla="*/ 6809026 w 9143989"/>
              <a:gd name="connsiteY30" fmla="*/ 4539298 h 5143494"/>
              <a:gd name="connsiteX31" fmla="*/ 6699614 w 9143989"/>
              <a:gd name="connsiteY31" fmla="*/ 4429886 h 5143494"/>
              <a:gd name="connsiteX32" fmla="*/ 5499981 w 9143989"/>
              <a:gd name="connsiteY32" fmla="*/ 4429886 h 5143494"/>
              <a:gd name="connsiteX33" fmla="*/ 5390569 w 9143989"/>
              <a:gd name="connsiteY33" fmla="*/ 4539298 h 5143494"/>
              <a:gd name="connsiteX34" fmla="*/ 5390569 w 9143989"/>
              <a:gd name="connsiteY34" fmla="*/ 4976932 h 5143494"/>
              <a:gd name="connsiteX35" fmla="*/ 5499981 w 9143989"/>
              <a:gd name="connsiteY35" fmla="*/ 5086344 h 5143494"/>
              <a:gd name="connsiteX36" fmla="*/ 5937615 w 9143989"/>
              <a:gd name="connsiteY36" fmla="*/ 5086344 h 5143494"/>
              <a:gd name="connsiteX37" fmla="*/ 6047027 w 9143989"/>
              <a:gd name="connsiteY37" fmla="*/ 4976932 h 5143494"/>
              <a:gd name="connsiteX38" fmla="*/ 6047027 w 9143989"/>
              <a:gd name="connsiteY38" fmla="*/ 4539298 h 5143494"/>
              <a:gd name="connsiteX39" fmla="*/ 5937615 w 9143989"/>
              <a:gd name="connsiteY39" fmla="*/ 4429886 h 5143494"/>
              <a:gd name="connsiteX40" fmla="*/ 4737982 w 9143989"/>
              <a:gd name="connsiteY40" fmla="*/ 4429886 h 5143494"/>
              <a:gd name="connsiteX41" fmla="*/ 4628570 w 9143989"/>
              <a:gd name="connsiteY41" fmla="*/ 4539298 h 5143494"/>
              <a:gd name="connsiteX42" fmla="*/ 4628570 w 9143989"/>
              <a:gd name="connsiteY42" fmla="*/ 4976932 h 5143494"/>
              <a:gd name="connsiteX43" fmla="*/ 4737982 w 9143989"/>
              <a:gd name="connsiteY43" fmla="*/ 5086344 h 5143494"/>
              <a:gd name="connsiteX44" fmla="*/ 5175616 w 9143989"/>
              <a:gd name="connsiteY44" fmla="*/ 5086344 h 5143494"/>
              <a:gd name="connsiteX45" fmla="*/ 5285028 w 9143989"/>
              <a:gd name="connsiteY45" fmla="*/ 4976932 h 5143494"/>
              <a:gd name="connsiteX46" fmla="*/ 5285028 w 9143989"/>
              <a:gd name="connsiteY46" fmla="*/ 4539298 h 5143494"/>
              <a:gd name="connsiteX47" fmla="*/ 5175616 w 9143989"/>
              <a:gd name="connsiteY47" fmla="*/ 4429886 h 5143494"/>
              <a:gd name="connsiteX48" fmla="*/ 3975990 w 9143989"/>
              <a:gd name="connsiteY48" fmla="*/ 4429886 h 5143494"/>
              <a:gd name="connsiteX49" fmla="*/ 3866579 w 9143989"/>
              <a:gd name="connsiteY49" fmla="*/ 4539298 h 5143494"/>
              <a:gd name="connsiteX50" fmla="*/ 3866579 w 9143989"/>
              <a:gd name="connsiteY50" fmla="*/ 4976932 h 5143494"/>
              <a:gd name="connsiteX51" fmla="*/ 3975990 w 9143989"/>
              <a:gd name="connsiteY51" fmla="*/ 5086344 h 5143494"/>
              <a:gd name="connsiteX52" fmla="*/ 4413617 w 9143989"/>
              <a:gd name="connsiteY52" fmla="*/ 5086344 h 5143494"/>
              <a:gd name="connsiteX53" fmla="*/ 4523029 w 9143989"/>
              <a:gd name="connsiteY53" fmla="*/ 4976932 h 5143494"/>
              <a:gd name="connsiteX54" fmla="*/ 4523029 w 9143989"/>
              <a:gd name="connsiteY54" fmla="*/ 4539298 h 5143494"/>
              <a:gd name="connsiteX55" fmla="*/ 4413617 w 9143989"/>
              <a:gd name="connsiteY55" fmla="*/ 4429886 h 5143494"/>
              <a:gd name="connsiteX56" fmla="*/ 3213993 w 9143989"/>
              <a:gd name="connsiteY56" fmla="*/ 4429886 h 5143494"/>
              <a:gd name="connsiteX57" fmla="*/ 3104580 w 9143989"/>
              <a:gd name="connsiteY57" fmla="*/ 4539298 h 5143494"/>
              <a:gd name="connsiteX58" fmla="*/ 3104580 w 9143989"/>
              <a:gd name="connsiteY58" fmla="*/ 4976932 h 5143494"/>
              <a:gd name="connsiteX59" fmla="*/ 3213993 w 9143989"/>
              <a:gd name="connsiteY59" fmla="*/ 5086344 h 5143494"/>
              <a:gd name="connsiteX60" fmla="*/ 3651627 w 9143989"/>
              <a:gd name="connsiteY60" fmla="*/ 5086344 h 5143494"/>
              <a:gd name="connsiteX61" fmla="*/ 3761039 w 9143989"/>
              <a:gd name="connsiteY61" fmla="*/ 4976932 h 5143494"/>
              <a:gd name="connsiteX62" fmla="*/ 3761039 w 9143989"/>
              <a:gd name="connsiteY62" fmla="*/ 4539298 h 5143494"/>
              <a:gd name="connsiteX63" fmla="*/ 3651627 w 9143989"/>
              <a:gd name="connsiteY63" fmla="*/ 4429886 h 5143494"/>
              <a:gd name="connsiteX64" fmla="*/ 2451995 w 9143989"/>
              <a:gd name="connsiteY64" fmla="*/ 4429886 h 5143494"/>
              <a:gd name="connsiteX65" fmla="*/ 2342584 w 9143989"/>
              <a:gd name="connsiteY65" fmla="*/ 4539298 h 5143494"/>
              <a:gd name="connsiteX66" fmla="*/ 2342584 w 9143989"/>
              <a:gd name="connsiteY66" fmla="*/ 4976932 h 5143494"/>
              <a:gd name="connsiteX67" fmla="*/ 2451995 w 9143989"/>
              <a:gd name="connsiteY67" fmla="*/ 5086344 h 5143494"/>
              <a:gd name="connsiteX68" fmla="*/ 2889629 w 9143989"/>
              <a:gd name="connsiteY68" fmla="*/ 5086344 h 5143494"/>
              <a:gd name="connsiteX69" fmla="*/ 2999040 w 9143989"/>
              <a:gd name="connsiteY69" fmla="*/ 4976932 h 5143494"/>
              <a:gd name="connsiteX70" fmla="*/ 2999040 w 9143989"/>
              <a:gd name="connsiteY70" fmla="*/ 4539298 h 5143494"/>
              <a:gd name="connsiteX71" fmla="*/ 2889629 w 9143989"/>
              <a:gd name="connsiteY71" fmla="*/ 4429886 h 5143494"/>
              <a:gd name="connsiteX72" fmla="*/ 1689996 w 9143989"/>
              <a:gd name="connsiteY72" fmla="*/ 4429886 h 5143494"/>
              <a:gd name="connsiteX73" fmla="*/ 1580586 w 9143989"/>
              <a:gd name="connsiteY73" fmla="*/ 4539298 h 5143494"/>
              <a:gd name="connsiteX74" fmla="*/ 1580586 w 9143989"/>
              <a:gd name="connsiteY74" fmla="*/ 4976932 h 5143494"/>
              <a:gd name="connsiteX75" fmla="*/ 1689996 w 9143989"/>
              <a:gd name="connsiteY75" fmla="*/ 5086344 h 5143494"/>
              <a:gd name="connsiteX76" fmla="*/ 2127633 w 9143989"/>
              <a:gd name="connsiteY76" fmla="*/ 5086344 h 5143494"/>
              <a:gd name="connsiteX77" fmla="*/ 2237044 w 9143989"/>
              <a:gd name="connsiteY77" fmla="*/ 4976932 h 5143494"/>
              <a:gd name="connsiteX78" fmla="*/ 2237044 w 9143989"/>
              <a:gd name="connsiteY78" fmla="*/ 4539298 h 5143494"/>
              <a:gd name="connsiteX79" fmla="*/ 2127633 w 9143989"/>
              <a:gd name="connsiteY79" fmla="*/ 4429886 h 5143494"/>
              <a:gd name="connsiteX80" fmla="*/ 927996 w 9143989"/>
              <a:gd name="connsiteY80" fmla="*/ 4429886 h 5143494"/>
              <a:gd name="connsiteX81" fmla="*/ 818584 w 9143989"/>
              <a:gd name="connsiteY81" fmla="*/ 4539298 h 5143494"/>
              <a:gd name="connsiteX82" fmla="*/ 818584 w 9143989"/>
              <a:gd name="connsiteY82" fmla="*/ 4976932 h 5143494"/>
              <a:gd name="connsiteX83" fmla="*/ 927996 w 9143989"/>
              <a:gd name="connsiteY83" fmla="*/ 5086344 h 5143494"/>
              <a:gd name="connsiteX84" fmla="*/ 1365636 w 9143989"/>
              <a:gd name="connsiteY84" fmla="*/ 5086344 h 5143494"/>
              <a:gd name="connsiteX85" fmla="*/ 1475050 w 9143989"/>
              <a:gd name="connsiteY85" fmla="*/ 4976932 h 5143494"/>
              <a:gd name="connsiteX86" fmla="*/ 1475050 w 9143989"/>
              <a:gd name="connsiteY86" fmla="*/ 4539298 h 5143494"/>
              <a:gd name="connsiteX87" fmla="*/ 1365636 w 9143989"/>
              <a:gd name="connsiteY87" fmla="*/ 4429886 h 5143494"/>
              <a:gd name="connsiteX88" fmla="*/ 165998 w 9143989"/>
              <a:gd name="connsiteY88" fmla="*/ 4429886 h 5143494"/>
              <a:gd name="connsiteX89" fmla="*/ 56587 w 9143989"/>
              <a:gd name="connsiteY89" fmla="*/ 4539298 h 5143494"/>
              <a:gd name="connsiteX90" fmla="*/ 56587 w 9143989"/>
              <a:gd name="connsiteY90" fmla="*/ 4976932 h 5143494"/>
              <a:gd name="connsiteX91" fmla="*/ 165998 w 9143989"/>
              <a:gd name="connsiteY91" fmla="*/ 5086344 h 5143494"/>
              <a:gd name="connsiteX92" fmla="*/ 603632 w 9143989"/>
              <a:gd name="connsiteY92" fmla="*/ 5086344 h 5143494"/>
              <a:gd name="connsiteX93" fmla="*/ 713044 w 9143989"/>
              <a:gd name="connsiteY93" fmla="*/ 4976932 h 5143494"/>
              <a:gd name="connsiteX94" fmla="*/ 713044 w 9143989"/>
              <a:gd name="connsiteY94" fmla="*/ 4539298 h 5143494"/>
              <a:gd name="connsiteX95" fmla="*/ 603632 w 9143989"/>
              <a:gd name="connsiteY95" fmla="*/ 4429886 h 5143494"/>
              <a:gd name="connsiteX96" fmla="*/ 8540357 w 9143989"/>
              <a:gd name="connsiteY96" fmla="*/ 3700488 h 5143494"/>
              <a:gd name="connsiteX97" fmla="*/ 8430945 w 9143989"/>
              <a:gd name="connsiteY97" fmla="*/ 3809900 h 5143494"/>
              <a:gd name="connsiteX98" fmla="*/ 8430945 w 9143989"/>
              <a:gd name="connsiteY98" fmla="*/ 4247534 h 5143494"/>
              <a:gd name="connsiteX99" fmla="*/ 8540357 w 9143989"/>
              <a:gd name="connsiteY99" fmla="*/ 4356946 h 5143494"/>
              <a:gd name="connsiteX100" fmla="*/ 8977991 w 9143989"/>
              <a:gd name="connsiteY100" fmla="*/ 4356946 h 5143494"/>
              <a:gd name="connsiteX101" fmla="*/ 9087403 w 9143989"/>
              <a:gd name="connsiteY101" fmla="*/ 4247534 h 5143494"/>
              <a:gd name="connsiteX102" fmla="*/ 9087403 w 9143989"/>
              <a:gd name="connsiteY102" fmla="*/ 3809900 h 5143494"/>
              <a:gd name="connsiteX103" fmla="*/ 8977991 w 9143989"/>
              <a:gd name="connsiteY103" fmla="*/ 3700488 h 5143494"/>
              <a:gd name="connsiteX104" fmla="*/ 7778358 w 9143989"/>
              <a:gd name="connsiteY104" fmla="*/ 3700488 h 5143494"/>
              <a:gd name="connsiteX105" fmla="*/ 7668946 w 9143989"/>
              <a:gd name="connsiteY105" fmla="*/ 3809900 h 5143494"/>
              <a:gd name="connsiteX106" fmla="*/ 7668946 w 9143989"/>
              <a:gd name="connsiteY106" fmla="*/ 4247534 h 5143494"/>
              <a:gd name="connsiteX107" fmla="*/ 7778358 w 9143989"/>
              <a:gd name="connsiteY107" fmla="*/ 4356946 h 5143494"/>
              <a:gd name="connsiteX108" fmla="*/ 8215992 w 9143989"/>
              <a:gd name="connsiteY108" fmla="*/ 4356946 h 5143494"/>
              <a:gd name="connsiteX109" fmla="*/ 8325404 w 9143989"/>
              <a:gd name="connsiteY109" fmla="*/ 4247534 h 5143494"/>
              <a:gd name="connsiteX110" fmla="*/ 8325404 w 9143989"/>
              <a:gd name="connsiteY110" fmla="*/ 3809900 h 5143494"/>
              <a:gd name="connsiteX111" fmla="*/ 8215992 w 9143989"/>
              <a:gd name="connsiteY111" fmla="*/ 3700488 h 5143494"/>
              <a:gd name="connsiteX112" fmla="*/ 7023979 w 9143989"/>
              <a:gd name="connsiteY112" fmla="*/ 3700488 h 5143494"/>
              <a:gd name="connsiteX113" fmla="*/ 6914567 w 9143989"/>
              <a:gd name="connsiteY113" fmla="*/ 3809900 h 5143494"/>
              <a:gd name="connsiteX114" fmla="*/ 6914567 w 9143989"/>
              <a:gd name="connsiteY114" fmla="*/ 4247534 h 5143494"/>
              <a:gd name="connsiteX115" fmla="*/ 7023979 w 9143989"/>
              <a:gd name="connsiteY115" fmla="*/ 4356946 h 5143494"/>
              <a:gd name="connsiteX116" fmla="*/ 7461613 w 9143989"/>
              <a:gd name="connsiteY116" fmla="*/ 4356946 h 5143494"/>
              <a:gd name="connsiteX117" fmla="*/ 7571025 w 9143989"/>
              <a:gd name="connsiteY117" fmla="*/ 4247534 h 5143494"/>
              <a:gd name="connsiteX118" fmla="*/ 7571025 w 9143989"/>
              <a:gd name="connsiteY118" fmla="*/ 3809900 h 5143494"/>
              <a:gd name="connsiteX119" fmla="*/ 7461613 w 9143989"/>
              <a:gd name="connsiteY119" fmla="*/ 3700488 h 5143494"/>
              <a:gd name="connsiteX120" fmla="*/ 6261980 w 9143989"/>
              <a:gd name="connsiteY120" fmla="*/ 3700488 h 5143494"/>
              <a:gd name="connsiteX121" fmla="*/ 6152568 w 9143989"/>
              <a:gd name="connsiteY121" fmla="*/ 3809900 h 5143494"/>
              <a:gd name="connsiteX122" fmla="*/ 6152568 w 9143989"/>
              <a:gd name="connsiteY122" fmla="*/ 4247534 h 5143494"/>
              <a:gd name="connsiteX123" fmla="*/ 6261980 w 9143989"/>
              <a:gd name="connsiteY123" fmla="*/ 4356946 h 5143494"/>
              <a:gd name="connsiteX124" fmla="*/ 6699614 w 9143989"/>
              <a:gd name="connsiteY124" fmla="*/ 4356946 h 5143494"/>
              <a:gd name="connsiteX125" fmla="*/ 6809026 w 9143989"/>
              <a:gd name="connsiteY125" fmla="*/ 4247534 h 5143494"/>
              <a:gd name="connsiteX126" fmla="*/ 6809026 w 9143989"/>
              <a:gd name="connsiteY126" fmla="*/ 3809900 h 5143494"/>
              <a:gd name="connsiteX127" fmla="*/ 6699614 w 9143989"/>
              <a:gd name="connsiteY127" fmla="*/ 3700488 h 5143494"/>
              <a:gd name="connsiteX128" fmla="*/ 5499981 w 9143989"/>
              <a:gd name="connsiteY128" fmla="*/ 3700488 h 5143494"/>
              <a:gd name="connsiteX129" fmla="*/ 5390569 w 9143989"/>
              <a:gd name="connsiteY129" fmla="*/ 3809900 h 5143494"/>
              <a:gd name="connsiteX130" fmla="*/ 5390569 w 9143989"/>
              <a:gd name="connsiteY130" fmla="*/ 4247534 h 5143494"/>
              <a:gd name="connsiteX131" fmla="*/ 5499981 w 9143989"/>
              <a:gd name="connsiteY131" fmla="*/ 4356946 h 5143494"/>
              <a:gd name="connsiteX132" fmla="*/ 5937615 w 9143989"/>
              <a:gd name="connsiteY132" fmla="*/ 4356946 h 5143494"/>
              <a:gd name="connsiteX133" fmla="*/ 6047027 w 9143989"/>
              <a:gd name="connsiteY133" fmla="*/ 4247534 h 5143494"/>
              <a:gd name="connsiteX134" fmla="*/ 6047027 w 9143989"/>
              <a:gd name="connsiteY134" fmla="*/ 3809900 h 5143494"/>
              <a:gd name="connsiteX135" fmla="*/ 5937615 w 9143989"/>
              <a:gd name="connsiteY135" fmla="*/ 3700488 h 5143494"/>
              <a:gd name="connsiteX136" fmla="*/ 4737982 w 9143989"/>
              <a:gd name="connsiteY136" fmla="*/ 3700488 h 5143494"/>
              <a:gd name="connsiteX137" fmla="*/ 4628570 w 9143989"/>
              <a:gd name="connsiteY137" fmla="*/ 3809900 h 5143494"/>
              <a:gd name="connsiteX138" fmla="*/ 4628570 w 9143989"/>
              <a:gd name="connsiteY138" fmla="*/ 4247534 h 5143494"/>
              <a:gd name="connsiteX139" fmla="*/ 4737982 w 9143989"/>
              <a:gd name="connsiteY139" fmla="*/ 4356946 h 5143494"/>
              <a:gd name="connsiteX140" fmla="*/ 5175616 w 9143989"/>
              <a:gd name="connsiteY140" fmla="*/ 4356946 h 5143494"/>
              <a:gd name="connsiteX141" fmla="*/ 5285028 w 9143989"/>
              <a:gd name="connsiteY141" fmla="*/ 4247534 h 5143494"/>
              <a:gd name="connsiteX142" fmla="*/ 5285028 w 9143989"/>
              <a:gd name="connsiteY142" fmla="*/ 3809900 h 5143494"/>
              <a:gd name="connsiteX143" fmla="*/ 5175616 w 9143989"/>
              <a:gd name="connsiteY143" fmla="*/ 3700488 h 5143494"/>
              <a:gd name="connsiteX144" fmla="*/ 3975991 w 9143989"/>
              <a:gd name="connsiteY144" fmla="*/ 3700488 h 5143494"/>
              <a:gd name="connsiteX145" fmla="*/ 3866579 w 9143989"/>
              <a:gd name="connsiteY145" fmla="*/ 3809900 h 5143494"/>
              <a:gd name="connsiteX146" fmla="*/ 3866579 w 9143989"/>
              <a:gd name="connsiteY146" fmla="*/ 4247534 h 5143494"/>
              <a:gd name="connsiteX147" fmla="*/ 3975991 w 9143989"/>
              <a:gd name="connsiteY147" fmla="*/ 4356946 h 5143494"/>
              <a:gd name="connsiteX148" fmla="*/ 4413617 w 9143989"/>
              <a:gd name="connsiteY148" fmla="*/ 4356946 h 5143494"/>
              <a:gd name="connsiteX149" fmla="*/ 4523029 w 9143989"/>
              <a:gd name="connsiteY149" fmla="*/ 4247534 h 5143494"/>
              <a:gd name="connsiteX150" fmla="*/ 4523029 w 9143989"/>
              <a:gd name="connsiteY150" fmla="*/ 3809900 h 5143494"/>
              <a:gd name="connsiteX151" fmla="*/ 4413617 w 9143989"/>
              <a:gd name="connsiteY151" fmla="*/ 3700488 h 5143494"/>
              <a:gd name="connsiteX152" fmla="*/ 3213993 w 9143989"/>
              <a:gd name="connsiteY152" fmla="*/ 3700488 h 5143494"/>
              <a:gd name="connsiteX153" fmla="*/ 3104581 w 9143989"/>
              <a:gd name="connsiteY153" fmla="*/ 3809900 h 5143494"/>
              <a:gd name="connsiteX154" fmla="*/ 3104581 w 9143989"/>
              <a:gd name="connsiteY154" fmla="*/ 4247534 h 5143494"/>
              <a:gd name="connsiteX155" fmla="*/ 3213993 w 9143989"/>
              <a:gd name="connsiteY155" fmla="*/ 4356946 h 5143494"/>
              <a:gd name="connsiteX156" fmla="*/ 3651627 w 9143989"/>
              <a:gd name="connsiteY156" fmla="*/ 4356946 h 5143494"/>
              <a:gd name="connsiteX157" fmla="*/ 3761039 w 9143989"/>
              <a:gd name="connsiteY157" fmla="*/ 4247534 h 5143494"/>
              <a:gd name="connsiteX158" fmla="*/ 3761039 w 9143989"/>
              <a:gd name="connsiteY158" fmla="*/ 3809900 h 5143494"/>
              <a:gd name="connsiteX159" fmla="*/ 3651627 w 9143989"/>
              <a:gd name="connsiteY159" fmla="*/ 3700488 h 5143494"/>
              <a:gd name="connsiteX160" fmla="*/ 2451995 w 9143989"/>
              <a:gd name="connsiteY160" fmla="*/ 3700488 h 5143494"/>
              <a:gd name="connsiteX161" fmla="*/ 2342584 w 9143989"/>
              <a:gd name="connsiteY161" fmla="*/ 3809900 h 5143494"/>
              <a:gd name="connsiteX162" fmla="*/ 2342584 w 9143989"/>
              <a:gd name="connsiteY162" fmla="*/ 4247534 h 5143494"/>
              <a:gd name="connsiteX163" fmla="*/ 2451995 w 9143989"/>
              <a:gd name="connsiteY163" fmla="*/ 4356946 h 5143494"/>
              <a:gd name="connsiteX164" fmla="*/ 2889629 w 9143989"/>
              <a:gd name="connsiteY164" fmla="*/ 4356946 h 5143494"/>
              <a:gd name="connsiteX165" fmla="*/ 2999040 w 9143989"/>
              <a:gd name="connsiteY165" fmla="*/ 4247534 h 5143494"/>
              <a:gd name="connsiteX166" fmla="*/ 2999040 w 9143989"/>
              <a:gd name="connsiteY166" fmla="*/ 3809900 h 5143494"/>
              <a:gd name="connsiteX167" fmla="*/ 2889629 w 9143989"/>
              <a:gd name="connsiteY167" fmla="*/ 3700488 h 5143494"/>
              <a:gd name="connsiteX168" fmla="*/ 1689996 w 9143989"/>
              <a:gd name="connsiteY168" fmla="*/ 3700488 h 5143494"/>
              <a:gd name="connsiteX169" fmla="*/ 1580586 w 9143989"/>
              <a:gd name="connsiteY169" fmla="*/ 3809900 h 5143494"/>
              <a:gd name="connsiteX170" fmla="*/ 1580586 w 9143989"/>
              <a:gd name="connsiteY170" fmla="*/ 4247534 h 5143494"/>
              <a:gd name="connsiteX171" fmla="*/ 1689996 w 9143989"/>
              <a:gd name="connsiteY171" fmla="*/ 4356946 h 5143494"/>
              <a:gd name="connsiteX172" fmla="*/ 2127633 w 9143989"/>
              <a:gd name="connsiteY172" fmla="*/ 4356946 h 5143494"/>
              <a:gd name="connsiteX173" fmla="*/ 2237045 w 9143989"/>
              <a:gd name="connsiteY173" fmla="*/ 4247534 h 5143494"/>
              <a:gd name="connsiteX174" fmla="*/ 2237045 w 9143989"/>
              <a:gd name="connsiteY174" fmla="*/ 3809900 h 5143494"/>
              <a:gd name="connsiteX175" fmla="*/ 2127633 w 9143989"/>
              <a:gd name="connsiteY175" fmla="*/ 3700488 h 5143494"/>
              <a:gd name="connsiteX176" fmla="*/ 927996 w 9143989"/>
              <a:gd name="connsiteY176" fmla="*/ 3700488 h 5143494"/>
              <a:gd name="connsiteX177" fmla="*/ 818584 w 9143989"/>
              <a:gd name="connsiteY177" fmla="*/ 3809900 h 5143494"/>
              <a:gd name="connsiteX178" fmla="*/ 818584 w 9143989"/>
              <a:gd name="connsiteY178" fmla="*/ 4247534 h 5143494"/>
              <a:gd name="connsiteX179" fmla="*/ 927996 w 9143989"/>
              <a:gd name="connsiteY179" fmla="*/ 4356946 h 5143494"/>
              <a:gd name="connsiteX180" fmla="*/ 1365637 w 9143989"/>
              <a:gd name="connsiteY180" fmla="*/ 4356946 h 5143494"/>
              <a:gd name="connsiteX181" fmla="*/ 1475050 w 9143989"/>
              <a:gd name="connsiteY181" fmla="*/ 4247534 h 5143494"/>
              <a:gd name="connsiteX182" fmla="*/ 1475050 w 9143989"/>
              <a:gd name="connsiteY182" fmla="*/ 3809900 h 5143494"/>
              <a:gd name="connsiteX183" fmla="*/ 1365637 w 9143989"/>
              <a:gd name="connsiteY183" fmla="*/ 3700488 h 5143494"/>
              <a:gd name="connsiteX184" fmla="*/ 165999 w 9143989"/>
              <a:gd name="connsiteY184" fmla="*/ 3700488 h 5143494"/>
              <a:gd name="connsiteX185" fmla="*/ 56587 w 9143989"/>
              <a:gd name="connsiteY185" fmla="*/ 3809900 h 5143494"/>
              <a:gd name="connsiteX186" fmla="*/ 56587 w 9143989"/>
              <a:gd name="connsiteY186" fmla="*/ 4247534 h 5143494"/>
              <a:gd name="connsiteX187" fmla="*/ 165999 w 9143989"/>
              <a:gd name="connsiteY187" fmla="*/ 4356946 h 5143494"/>
              <a:gd name="connsiteX188" fmla="*/ 603632 w 9143989"/>
              <a:gd name="connsiteY188" fmla="*/ 4356946 h 5143494"/>
              <a:gd name="connsiteX189" fmla="*/ 713044 w 9143989"/>
              <a:gd name="connsiteY189" fmla="*/ 4247534 h 5143494"/>
              <a:gd name="connsiteX190" fmla="*/ 713044 w 9143989"/>
              <a:gd name="connsiteY190" fmla="*/ 3809900 h 5143494"/>
              <a:gd name="connsiteX191" fmla="*/ 603632 w 9143989"/>
              <a:gd name="connsiteY191" fmla="*/ 3700488 h 5143494"/>
              <a:gd name="connsiteX192" fmla="*/ 8540357 w 9143989"/>
              <a:gd name="connsiteY192" fmla="*/ 2971089 h 5143494"/>
              <a:gd name="connsiteX193" fmla="*/ 8430945 w 9143989"/>
              <a:gd name="connsiteY193" fmla="*/ 3080501 h 5143494"/>
              <a:gd name="connsiteX194" fmla="*/ 8430945 w 9143989"/>
              <a:gd name="connsiteY194" fmla="*/ 3518135 h 5143494"/>
              <a:gd name="connsiteX195" fmla="*/ 8540357 w 9143989"/>
              <a:gd name="connsiteY195" fmla="*/ 3627547 h 5143494"/>
              <a:gd name="connsiteX196" fmla="*/ 8977991 w 9143989"/>
              <a:gd name="connsiteY196" fmla="*/ 3627547 h 5143494"/>
              <a:gd name="connsiteX197" fmla="*/ 9087403 w 9143989"/>
              <a:gd name="connsiteY197" fmla="*/ 3518135 h 5143494"/>
              <a:gd name="connsiteX198" fmla="*/ 9087403 w 9143989"/>
              <a:gd name="connsiteY198" fmla="*/ 3080501 h 5143494"/>
              <a:gd name="connsiteX199" fmla="*/ 8977991 w 9143989"/>
              <a:gd name="connsiteY199" fmla="*/ 2971089 h 5143494"/>
              <a:gd name="connsiteX200" fmla="*/ 7778358 w 9143989"/>
              <a:gd name="connsiteY200" fmla="*/ 2971089 h 5143494"/>
              <a:gd name="connsiteX201" fmla="*/ 7668946 w 9143989"/>
              <a:gd name="connsiteY201" fmla="*/ 3080501 h 5143494"/>
              <a:gd name="connsiteX202" fmla="*/ 7668946 w 9143989"/>
              <a:gd name="connsiteY202" fmla="*/ 3518135 h 5143494"/>
              <a:gd name="connsiteX203" fmla="*/ 7778358 w 9143989"/>
              <a:gd name="connsiteY203" fmla="*/ 3627547 h 5143494"/>
              <a:gd name="connsiteX204" fmla="*/ 8215992 w 9143989"/>
              <a:gd name="connsiteY204" fmla="*/ 3627547 h 5143494"/>
              <a:gd name="connsiteX205" fmla="*/ 8325404 w 9143989"/>
              <a:gd name="connsiteY205" fmla="*/ 3518135 h 5143494"/>
              <a:gd name="connsiteX206" fmla="*/ 8325404 w 9143989"/>
              <a:gd name="connsiteY206" fmla="*/ 3080501 h 5143494"/>
              <a:gd name="connsiteX207" fmla="*/ 8215992 w 9143989"/>
              <a:gd name="connsiteY207" fmla="*/ 2971089 h 5143494"/>
              <a:gd name="connsiteX208" fmla="*/ 7023979 w 9143989"/>
              <a:gd name="connsiteY208" fmla="*/ 2971089 h 5143494"/>
              <a:gd name="connsiteX209" fmla="*/ 6914567 w 9143989"/>
              <a:gd name="connsiteY209" fmla="*/ 3080501 h 5143494"/>
              <a:gd name="connsiteX210" fmla="*/ 6914567 w 9143989"/>
              <a:gd name="connsiteY210" fmla="*/ 3518135 h 5143494"/>
              <a:gd name="connsiteX211" fmla="*/ 7023979 w 9143989"/>
              <a:gd name="connsiteY211" fmla="*/ 3627547 h 5143494"/>
              <a:gd name="connsiteX212" fmla="*/ 7461613 w 9143989"/>
              <a:gd name="connsiteY212" fmla="*/ 3627547 h 5143494"/>
              <a:gd name="connsiteX213" fmla="*/ 7571025 w 9143989"/>
              <a:gd name="connsiteY213" fmla="*/ 3518135 h 5143494"/>
              <a:gd name="connsiteX214" fmla="*/ 7571025 w 9143989"/>
              <a:gd name="connsiteY214" fmla="*/ 3080501 h 5143494"/>
              <a:gd name="connsiteX215" fmla="*/ 7461613 w 9143989"/>
              <a:gd name="connsiteY215" fmla="*/ 2971089 h 5143494"/>
              <a:gd name="connsiteX216" fmla="*/ 6261980 w 9143989"/>
              <a:gd name="connsiteY216" fmla="*/ 2971089 h 5143494"/>
              <a:gd name="connsiteX217" fmla="*/ 6152568 w 9143989"/>
              <a:gd name="connsiteY217" fmla="*/ 3080501 h 5143494"/>
              <a:gd name="connsiteX218" fmla="*/ 6152568 w 9143989"/>
              <a:gd name="connsiteY218" fmla="*/ 3518135 h 5143494"/>
              <a:gd name="connsiteX219" fmla="*/ 6261980 w 9143989"/>
              <a:gd name="connsiteY219" fmla="*/ 3627547 h 5143494"/>
              <a:gd name="connsiteX220" fmla="*/ 6699614 w 9143989"/>
              <a:gd name="connsiteY220" fmla="*/ 3627547 h 5143494"/>
              <a:gd name="connsiteX221" fmla="*/ 6809026 w 9143989"/>
              <a:gd name="connsiteY221" fmla="*/ 3518135 h 5143494"/>
              <a:gd name="connsiteX222" fmla="*/ 6809026 w 9143989"/>
              <a:gd name="connsiteY222" fmla="*/ 3080501 h 5143494"/>
              <a:gd name="connsiteX223" fmla="*/ 6699614 w 9143989"/>
              <a:gd name="connsiteY223" fmla="*/ 2971089 h 5143494"/>
              <a:gd name="connsiteX224" fmla="*/ 5499981 w 9143989"/>
              <a:gd name="connsiteY224" fmla="*/ 2971089 h 5143494"/>
              <a:gd name="connsiteX225" fmla="*/ 5390569 w 9143989"/>
              <a:gd name="connsiteY225" fmla="*/ 3080501 h 5143494"/>
              <a:gd name="connsiteX226" fmla="*/ 5390569 w 9143989"/>
              <a:gd name="connsiteY226" fmla="*/ 3518135 h 5143494"/>
              <a:gd name="connsiteX227" fmla="*/ 5499981 w 9143989"/>
              <a:gd name="connsiteY227" fmla="*/ 3627547 h 5143494"/>
              <a:gd name="connsiteX228" fmla="*/ 5937615 w 9143989"/>
              <a:gd name="connsiteY228" fmla="*/ 3627547 h 5143494"/>
              <a:gd name="connsiteX229" fmla="*/ 6047027 w 9143989"/>
              <a:gd name="connsiteY229" fmla="*/ 3518135 h 5143494"/>
              <a:gd name="connsiteX230" fmla="*/ 6047027 w 9143989"/>
              <a:gd name="connsiteY230" fmla="*/ 3080501 h 5143494"/>
              <a:gd name="connsiteX231" fmla="*/ 5937615 w 9143989"/>
              <a:gd name="connsiteY231" fmla="*/ 2971089 h 5143494"/>
              <a:gd name="connsiteX232" fmla="*/ 4737982 w 9143989"/>
              <a:gd name="connsiteY232" fmla="*/ 2971089 h 5143494"/>
              <a:gd name="connsiteX233" fmla="*/ 4628570 w 9143989"/>
              <a:gd name="connsiteY233" fmla="*/ 3080501 h 5143494"/>
              <a:gd name="connsiteX234" fmla="*/ 4628570 w 9143989"/>
              <a:gd name="connsiteY234" fmla="*/ 3518135 h 5143494"/>
              <a:gd name="connsiteX235" fmla="*/ 4737982 w 9143989"/>
              <a:gd name="connsiteY235" fmla="*/ 3627547 h 5143494"/>
              <a:gd name="connsiteX236" fmla="*/ 5175616 w 9143989"/>
              <a:gd name="connsiteY236" fmla="*/ 3627547 h 5143494"/>
              <a:gd name="connsiteX237" fmla="*/ 5285028 w 9143989"/>
              <a:gd name="connsiteY237" fmla="*/ 3518135 h 5143494"/>
              <a:gd name="connsiteX238" fmla="*/ 5285028 w 9143989"/>
              <a:gd name="connsiteY238" fmla="*/ 3080501 h 5143494"/>
              <a:gd name="connsiteX239" fmla="*/ 5175616 w 9143989"/>
              <a:gd name="connsiteY239" fmla="*/ 2971089 h 5143494"/>
              <a:gd name="connsiteX240" fmla="*/ 3975991 w 9143989"/>
              <a:gd name="connsiteY240" fmla="*/ 2971089 h 5143494"/>
              <a:gd name="connsiteX241" fmla="*/ 3866579 w 9143989"/>
              <a:gd name="connsiteY241" fmla="*/ 3080501 h 5143494"/>
              <a:gd name="connsiteX242" fmla="*/ 3866579 w 9143989"/>
              <a:gd name="connsiteY242" fmla="*/ 3518135 h 5143494"/>
              <a:gd name="connsiteX243" fmla="*/ 3975991 w 9143989"/>
              <a:gd name="connsiteY243" fmla="*/ 3627547 h 5143494"/>
              <a:gd name="connsiteX244" fmla="*/ 4413617 w 9143989"/>
              <a:gd name="connsiteY244" fmla="*/ 3627547 h 5143494"/>
              <a:gd name="connsiteX245" fmla="*/ 4523029 w 9143989"/>
              <a:gd name="connsiteY245" fmla="*/ 3518135 h 5143494"/>
              <a:gd name="connsiteX246" fmla="*/ 4523029 w 9143989"/>
              <a:gd name="connsiteY246" fmla="*/ 3080501 h 5143494"/>
              <a:gd name="connsiteX247" fmla="*/ 4413617 w 9143989"/>
              <a:gd name="connsiteY247" fmla="*/ 2971089 h 5143494"/>
              <a:gd name="connsiteX248" fmla="*/ 3213993 w 9143989"/>
              <a:gd name="connsiteY248" fmla="*/ 2971089 h 5143494"/>
              <a:gd name="connsiteX249" fmla="*/ 3104581 w 9143989"/>
              <a:gd name="connsiteY249" fmla="*/ 3080501 h 5143494"/>
              <a:gd name="connsiteX250" fmla="*/ 3104581 w 9143989"/>
              <a:gd name="connsiteY250" fmla="*/ 3518135 h 5143494"/>
              <a:gd name="connsiteX251" fmla="*/ 3213993 w 9143989"/>
              <a:gd name="connsiteY251" fmla="*/ 3627547 h 5143494"/>
              <a:gd name="connsiteX252" fmla="*/ 3651627 w 9143989"/>
              <a:gd name="connsiteY252" fmla="*/ 3627547 h 5143494"/>
              <a:gd name="connsiteX253" fmla="*/ 3761039 w 9143989"/>
              <a:gd name="connsiteY253" fmla="*/ 3518135 h 5143494"/>
              <a:gd name="connsiteX254" fmla="*/ 3761039 w 9143989"/>
              <a:gd name="connsiteY254" fmla="*/ 3080501 h 5143494"/>
              <a:gd name="connsiteX255" fmla="*/ 3651627 w 9143989"/>
              <a:gd name="connsiteY255" fmla="*/ 2971089 h 5143494"/>
              <a:gd name="connsiteX256" fmla="*/ 2451995 w 9143989"/>
              <a:gd name="connsiteY256" fmla="*/ 2971089 h 5143494"/>
              <a:gd name="connsiteX257" fmla="*/ 2342584 w 9143989"/>
              <a:gd name="connsiteY257" fmla="*/ 3080501 h 5143494"/>
              <a:gd name="connsiteX258" fmla="*/ 2342584 w 9143989"/>
              <a:gd name="connsiteY258" fmla="*/ 3518135 h 5143494"/>
              <a:gd name="connsiteX259" fmla="*/ 2451995 w 9143989"/>
              <a:gd name="connsiteY259" fmla="*/ 3627547 h 5143494"/>
              <a:gd name="connsiteX260" fmla="*/ 2889629 w 9143989"/>
              <a:gd name="connsiteY260" fmla="*/ 3627547 h 5143494"/>
              <a:gd name="connsiteX261" fmla="*/ 2999040 w 9143989"/>
              <a:gd name="connsiteY261" fmla="*/ 3518135 h 5143494"/>
              <a:gd name="connsiteX262" fmla="*/ 2999040 w 9143989"/>
              <a:gd name="connsiteY262" fmla="*/ 3080501 h 5143494"/>
              <a:gd name="connsiteX263" fmla="*/ 2889629 w 9143989"/>
              <a:gd name="connsiteY263" fmla="*/ 2971089 h 5143494"/>
              <a:gd name="connsiteX264" fmla="*/ 1689997 w 9143989"/>
              <a:gd name="connsiteY264" fmla="*/ 2971089 h 5143494"/>
              <a:gd name="connsiteX265" fmla="*/ 1580587 w 9143989"/>
              <a:gd name="connsiteY265" fmla="*/ 3080501 h 5143494"/>
              <a:gd name="connsiteX266" fmla="*/ 1580587 w 9143989"/>
              <a:gd name="connsiteY266" fmla="*/ 3518135 h 5143494"/>
              <a:gd name="connsiteX267" fmla="*/ 1689997 w 9143989"/>
              <a:gd name="connsiteY267" fmla="*/ 3627547 h 5143494"/>
              <a:gd name="connsiteX268" fmla="*/ 2127633 w 9143989"/>
              <a:gd name="connsiteY268" fmla="*/ 3627547 h 5143494"/>
              <a:gd name="connsiteX269" fmla="*/ 2237045 w 9143989"/>
              <a:gd name="connsiteY269" fmla="*/ 3518135 h 5143494"/>
              <a:gd name="connsiteX270" fmla="*/ 2237045 w 9143989"/>
              <a:gd name="connsiteY270" fmla="*/ 3080501 h 5143494"/>
              <a:gd name="connsiteX271" fmla="*/ 2127633 w 9143989"/>
              <a:gd name="connsiteY271" fmla="*/ 2971089 h 5143494"/>
              <a:gd name="connsiteX272" fmla="*/ 927996 w 9143989"/>
              <a:gd name="connsiteY272" fmla="*/ 2971089 h 5143494"/>
              <a:gd name="connsiteX273" fmla="*/ 818584 w 9143989"/>
              <a:gd name="connsiteY273" fmla="*/ 3080501 h 5143494"/>
              <a:gd name="connsiteX274" fmla="*/ 818584 w 9143989"/>
              <a:gd name="connsiteY274" fmla="*/ 3518135 h 5143494"/>
              <a:gd name="connsiteX275" fmla="*/ 927996 w 9143989"/>
              <a:gd name="connsiteY275" fmla="*/ 3627547 h 5143494"/>
              <a:gd name="connsiteX276" fmla="*/ 1365637 w 9143989"/>
              <a:gd name="connsiteY276" fmla="*/ 3627547 h 5143494"/>
              <a:gd name="connsiteX277" fmla="*/ 1475050 w 9143989"/>
              <a:gd name="connsiteY277" fmla="*/ 3518135 h 5143494"/>
              <a:gd name="connsiteX278" fmla="*/ 1475050 w 9143989"/>
              <a:gd name="connsiteY278" fmla="*/ 3080501 h 5143494"/>
              <a:gd name="connsiteX279" fmla="*/ 1365637 w 9143989"/>
              <a:gd name="connsiteY279" fmla="*/ 2971089 h 5143494"/>
              <a:gd name="connsiteX280" fmla="*/ 165999 w 9143989"/>
              <a:gd name="connsiteY280" fmla="*/ 2971089 h 5143494"/>
              <a:gd name="connsiteX281" fmla="*/ 56587 w 9143989"/>
              <a:gd name="connsiteY281" fmla="*/ 3080501 h 5143494"/>
              <a:gd name="connsiteX282" fmla="*/ 56587 w 9143989"/>
              <a:gd name="connsiteY282" fmla="*/ 3518135 h 5143494"/>
              <a:gd name="connsiteX283" fmla="*/ 165999 w 9143989"/>
              <a:gd name="connsiteY283" fmla="*/ 3627547 h 5143494"/>
              <a:gd name="connsiteX284" fmla="*/ 603632 w 9143989"/>
              <a:gd name="connsiteY284" fmla="*/ 3627547 h 5143494"/>
              <a:gd name="connsiteX285" fmla="*/ 713044 w 9143989"/>
              <a:gd name="connsiteY285" fmla="*/ 3518135 h 5143494"/>
              <a:gd name="connsiteX286" fmla="*/ 713044 w 9143989"/>
              <a:gd name="connsiteY286" fmla="*/ 3080501 h 5143494"/>
              <a:gd name="connsiteX287" fmla="*/ 603632 w 9143989"/>
              <a:gd name="connsiteY287" fmla="*/ 2971089 h 5143494"/>
              <a:gd name="connsiteX288" fmla="*/ 8540357 w 9143989"/>
              <a:gd name="connsiteY288" fmla="*/ 2245338 h 5143494"/>
              <a:gd name="connsiteX289" fmla="*/ 8430945 w 9143989"/>
              <a:gd name="connsiteY289" fmla="*/ 2354750 h 5143494"/>
              <a:gd name="connsiteX290" fmla="*/ 8430945 w 9143989"/>
              <a:gd name="connsiteY290" fmla="*/ 2792384 h 5143494"/>
              <a:gd name="connsiteX291" fmla="*/ 8540357 w 9143989"/>
              <a:gd name="connsiteY291" fmla="*/ 2901796 h 5143494"/>
              <a:gd name="connsiteX292" fmla="*/ 8977991 w 9143989"/>
              <a:gd name="connsiteY292" fmla="*/ 2901796 h 5143494"/>
              <a:gd name="connsiteX293" fmla="*/ 9087403 w 9143989"/>
              <a:gd name="connsiteY293" fmla="*/ 2792384 h 5143494"/>
              <a:gd name="connsiteX294" fmla="*/ 9087403 w 9143989"/>
              <a:gd name="connsiteY294" fmla="*/ 2354750 h 5143494"/>
              <a:gd name="connsiteX295" fmla="*/ 8977991 w 9143989"/>
              <a:gd name="connsiteY295" fmla="*/ 2245338 h 5143494"/>
              <a:gd name="connsiteX296" fmla="*/ 7778358 w 9143989"/>
              <a:gd name="connsiteY296" fmla="*/ 2245338 h 5143494"/>
              <a:gd name="connsiteX297" fmla="*/ 7668946 w 9143989"/>
              <a:gd name="connsiteY297" fmla="*/ 2354750 h 5143494"/>
              <a:gd name="connsiteX298" fmla="*/ 7668946 w 9143989"/>
              <a:gd name="connsiteY298" fmla="*/ 2792384 h 5143494"/>
              <a:gd name="connsiteX299" fmla="*/ 7778358 w 9143989"/>
              <a:gd name="connsiteY299" fmla="*/ 2901796 h 5143494"/>
              <a:gd name="connsiteX300" fmla="*/ 8215992 w 9143989"/>
              <a:gd name="connsiteY300" fmla="*/ 2901796 h 5143494"/>
              <a:gd name="connsiteX301" fmla="*/ 8325404 w 9143989"/>
              <a:gd name="connsiteY301" fmla="*/ 2792384 h 5143494"/>
              <a:gd name="connsiteX302" fmla="*/ 8325404 w 9143989"/>
              <a:gd name="connsiteY302" fmla="*/ 2354750 h 5143494"/>
              <a:gd name="connsiteX303" fmla="*/ 8215992 w 9143989"/>
              <a:gd name="connsiteY303" fmla="*/ 2245338 h 5143494"/>
              <a:gd name="connsiteX304" fmla="*/ 7023979 w 9143989"/>
              <a:gd name="connsiteY304" fmla="*/ 2245338 h 5143494"/>
              <a:gd name="connsiteX305" fmla="*/ 6914567 w 9143989"/>
              <a:gd name="connsiteY305" fmla="*/ 2354750 h 5143494"/>
              <a:gd name="connsiteX306" fmla="*/ 6914567 w 9143989"/>
              <a:gd name="connsiteY306" fmla="*/ 2792384 h 5143494"/>
              <a:gd name="connsiteX307" fmla="*/ 7023979 w 9143989"/>
              <a:gd name="connsiteY307" fmla="*/ 2901796 h 5143494"/>
              <a:gd name="connsiteX308" fmla="*/ 7461613 w 9143989"/>
              <a:gd name="connsiteY308" fmla="*/ 2901796 h 5143494"/>
              <a:gd name="connsiteX309" fmla="*/ 7571025 w 9143989"/>
              <a:gd name="connsiteY309" fmla="*/ 2792384 h 5143494"/>
              <a:gd name="connsiteX310" fmla="*/ 7571025 w 9143989"/>
              <a:gd name="connsiteY310" fmla="*/ 2354750 h 5143494"/>
              <a:gd name="connsiteX311" fmla="*/ 7461613 w 9143989"/>
              <a:gd name="connsiteY311" fmla="*/ 2245338 h 5143494"/>
              <a:gd name="connsiteX312" fmla="*/ 6261980 w 9143989"/>
              <a:gd name="connsiteY312" fmla="*/ 2245338 h 5143494"/>
              <a:gd name="connsiteX313" fmla="*/ 6152568 w 9143989"/>
              <a:gd name="connsiteY313" fmla="*/ 2354750 h 5143494"/>
              <a:gd name="connsiteX314" fmla="*/ 6152568 w 9143989"/>
              <a:gd name="connsiteY314" fmla="*/ 2792384 h 5143494"/>
              <a:gd name="connsiteX315" fmla="*/ 6261980 w 9143989"/>
              <a:gd name="connsiteY315" fmla="*/ 2901796 h 5143494"/>
              <a:gd name="connsiteX316" fmla="*/ 6699614 w 9143989"/>
              <a:gd name="connsiteY316" fmla="*/ 2901796 h 5143494"/>
              <a:gd name="connsiteX317" fmla="*/ 6809026 w 9143989"/>
              <a:gd name="connsiteY317" fmla="*/ 2792384 h 5143494"/>
              <a:gd name="connsiteX318" fmla="*/ 6809026 w 9143989"/>
              <a:gd name="connsiteY318" fmla="*/ 2354750 h 5143494"/>
              <a:gd name="connsiteX319" fmla="*/ 6699614 w 9143989"/>
              <a:gd name="connsiteY319" fmla="*/ 2245338 h 5143494"/>
              <a:gd name="connsiteX320" fmla="*/ 5499981 w 9143989"/>
              <a:gd name="connsiteY320" fmla="*/ 2245338 h 5143494"/>
              <a:gd name="connsiteX321" fmla="*/ 5390569 w 9143989"/>
              <a:gd name="connsiteY321" fmla="*/ 2354750 h 5143494"/>
              <a:gd name="connsiteX322" fmla="*/ 5390569 w 9143989"/>
              <a:gd name="connsiteY322" fmla="*/ 2792384 h 5143494"/>
              <a:gd name="connsiteX323" fmla="*/ 5499981 w 9143989"/>
              <a:gd name="connsiteY323" fmla="*/ 2901796 h 5143494"/>
              <a:gd name="connsiteX324" fmla="*/ 5937615 w 9143989"/>
              <a:gd name="connsiteY324" fmla="*/ 2901796 h 5143494"/>
              <a:gd name="connsiteX325" fmla="*/ 6047027 w 9143989"/>
              <a:gd name="connsiteY325" fmla="*/ 2792384 h 5143494"/>
              <a:gd name="connsiteX326" fmla="*/ 6047027 w 9143989"/>
              <a:gd name="connsiteY326" fmla="*/ 2354750 h 5143494"/>
              <a:gd name="connsiteX327" fmla="*/ 5937615 w 9143989"/>
              <a:gd name="connsiteY327" fmla="*/ 2245338 h 5143494"/>
              <a:gd name="connsiteX328" fmla="*/ 4737982 w 9143989"/>
              <a:gd name="connsiteY328" fmla="*/ 2245338 h 5143494"/>
              <a:gd name="connsiteX329" fmla="*/ 4628570 w 9143989"/>
              <a:gd name="connsiteY329" fmla="*/ 2354750 h 5143494"/>
              <a:gd name="connsiteX330" fmla="*/ 4628570 w 9143989"/>
              <a:gd name="connsiteY330" fmla="*/ 2792384 h 5143494"/>
              <a:gd name="connsiteX331" fmla="*/ 4737982 w 9143989"/>
              <a:gd name="connsiteY331" fmla="*/ 2901796 h 5143494"/>
              <a:gd name="connsiteX332" fmla="*/ 5175616 w 9143989"/>
              <a:gd name="connsiteY332" fmla="*/ 2901796 h 5143494"/>
              <a:gd name="connsiteX333" fmla="*/ 5285028 w 9143989"/>
              <a:gd name="connsiteY333" fmla="*/ 2792384 h 5143494"/>
              <a:gd name="connsiteX334" fmla="*/ 5285028 w 9143989"/>
              <a:gd name="connsiteY334" fmla="*/ 2354750 h 5143494"/>
              <a:gd name="connsiteX335" fmla="*/ 5175616 w 9143989"/>
              <a:gd name="connsiteY335" fmla="*/ 2245338 h 5143494"/>
              <a:gd name="connsiteX336" fmla="*/ 3975991 w 9143989"/>
              <a:gd name="connsiteY336" fmla="*/ 2245338 h 5143494"/>
              <a:gd name="connsiteX337" fmla="*/ 3866579 w 9143989"/>
              <a:gd name="connsiteY337" fmla="*/ 2354750 h 5143494"/>
              <a:gd name="connsiteX338" fmla="*/ 3866579 w 9143989"/>
              <a:gd name="connsiteY338" fmla="*/ 2792384 h 5143494"/>
              <a:gd name="connsiteX339" fmla="*/ 3975991 w 9143989"/>
              <a:gd name="connsiteY339" fmla="*/ 2901796 h 5143494"/>
              <a:gd name="connsiteX340" fmla="*/ 4413617 w 9143989"/>
              <a:gd name="connsiteY340" fmla="*/ 2901796 h 5143494"/>
              <a:gd name="connsiteX341" fmla="*/ 4523029 w 9143989"/>
              <a:gd name="connsiteY341" fmla="*/ 2792384 h 5143494"/>
              <a:gd name="connsiteX342" fmla="*/ 4523029 w 9143989"/>
              <a:gd name="connsiteY342" fmla="*/ 2354750 h 5143494"/>
              <a:gd name="connsiteX343" fmla="*/ 4413617 w 9143989"/>
              <a:gd name="connsiteY343" fmla="*/ 2245338 h 5143494"/>
              <a:gd name="connsiteX344" fmla="*/ 3213993 w 9143989"/>
              <a:gd name="connsiteY344" fmla="*/ 2245338 h 5143494"/>
              <a:gd name="connsiteX345" fmla="*/ 3104581 w 9143989"/>
              <a:gd name="connsiteY345" fmla="*/ 2354750 h 5143494"/>
              <a:gd name="connsiteX346" fmla="*/ 3104581 w 9143989"/>
              <a:gd name="connsiteY346" fmla="*/ 2792384 h 5143494"/>
              <a:gd name="connsiteX347" fmla="*/ 3213993 w 9143989"/>
              <a:gd name="connsiteY347" fmla="*/ 2901796 h 5143494"/>
              <a:gd name="connsiteX348" fmla="*/ 3651627 w 9143989"/>
              <a:gd name="connsiteY348" fmla="*/ 2901796 h 5143494"/>
              <a:gd name="connsiteX349" fmla="*/ 3761040 w 9143989"/>
              <a:gd name="connsiteY349" fmla="*/ 2792384 h 5143494"/>
              <a:gd name="connsiteX350" fmla="*/ 3761040 w 9143989"/>
              <a:gd name="connsiteY350" fmla="*/ 2354750 h 5143494"/>
              <a:gd name="connsiteX351" fmla="*/ 3651627 w 9143989"/>
              <a:gd name="connsiteY351" fmla="*/ 2245338 h 5143494"/>
              <a:gd name="connsiteX352" fmla="*/ 2451995 w 9143989"/>
              <a:gd name="connsiteY352" fmla="*/ 2245338 h 5143494"/>
              <a:gd name="connsiteX353" fmla="*/ 2342584 w 9143989"/>
              <a:gd name="connsiteY353" fmla="*/ 2354750 h 5143494"/>
              <a:gd name="connsiteX354" fmla="*/ 2342584 w 9143989"/>
              <a:gd name="connsiteY354" fmla="*/ 2792384 h 5143494"/>
              <a:gd name="connsiteX355" fmla="*/ 2451995 w 9143989"/>
              <a:gd name="connsiteY355" fmla="*/ 2901796 h 5143494"/>
              <a:gd name="connsiteX356" fmla="*/ 2889629 w 9143989"/>
              <a:gd name="connsiteY356" fmla="*/ 2901796 h 5143494"/>
              <a:gd name="connsiteX357" fmla="*/ 2999040 w 9143989"/>
              <a:gd name="connsiteY357" fmla="*/ 2792384 h 5143494"/>
              <a:gd name="connsiteX358" fmla="*/ 2999040 w 9143989"/>
              <a:gd name="connsiteY358" fmla="*/ 2354750 h 5143494"/>
              <a:gd name="connsiteX359" fmla="*/ 2889629 w 9143989"/>
              <a:gd name="connsiteY359" fmla="*/ 2245338 h 5143494"/>
              <a:gd name="connsiteX360" fmla="*/ 1689997 w 9143989"/>
              <a:gd name="connsiteY360" fmla="*/ 2245338 h 5143494"/>
              <a:gd name="connsiteX361" fmla="*/ 1580587 w 9143989"/>
              <a:gd name="connsiteY361" fmla="*/ 2354750 h 5143494"/>
              <a:gd name="connsiteX362" fmla="*/ 1580587 w 9143989"/>
              <a:gd name="connsiteY362" fmla="*/ 2792384 h 5143494"/>
              <a:gd name="connsiteX363" fmla="*/ 1689997 w 9143989"/>
              <a:gd name="connsiteY363" fmla="*/ 2901796 h 5143494"/>
              <a:gd name="connsiteX364" fmla="*/ 2127634 w 9143989"/>
              <a:gd name="connsiteY364" fmla="*/ 2901796 h 5143494"/>
              <a:gd name="connsiteX365" fmla="*/ 2237045 w 9143989"/>
              <a:gd name="connsiteY365" fmla="*/ 2792384 h 5143494"/>
              <a:gd name="connsiteX366" fmla="*/ 2237045 w 9143989"/>
              <a:gd name="connsiteY366" fmla="*/ 2354750 h 5143494"/>
              <a:gd name="connsiteX367" fmla="*/ 2127634 w 9143989"/>
              <a:gd name="connsiteY367" fmla="*/ 2245338 h 5143494"/>
              <a:gd name="connsiteX368" fmla="*/ 927996 w 9143989"/>
              <a:gd name="connsiteY368" fmla="*/ 2245338 h 5143494"/>
              <a:gd name="connsiteX369" fmla="*/ 818584 w 9143989"/>
              <a:gd name="connsiteY369" fmla="*/ 2354750 h 5143494"/>
              <a:gd name="connsiteX370" fmla="*/ 818584 w 9143989"/>
              <a:gd name="connsiteY370" fmla="*/ 2792384 h 5143494"/>
              <a:gd name="connsiteX371" fmla="*/ 927996 w 9143989"/>
              <a:gd name="connsiteY371" fmla="*/ 2901796 h 5143494"/>
              <a:gd name="connsiteX372" fmla="*/ 1365637 w 9143989"/>
              <a:gd name="connsiteY372" fmla="*/ 2901796 h 5143494"/>
              <a:gd name="connsiteX373" fmla="*/ 1475051 w 9143989"/>
              <a:gd name="connsiteY373" fmla="*/ 2792384 h 5143494"/>
              <a:gd name="connsiteX374" fmla="*/ 1475051 w 9143989"/>
              <a:gd name="connsiteY374" fmla="*/ 2354750 h 5143494"/>
              <a:gd name="connsiteX375" fmla="*/ 1365637 w 9143989"/>
              <a:gd name="connsiteY375" fmla="*/ 2245338 h 5143494"/>
              <a:gd name="connsiteX376" fmla="*/ 165999 w 9143989"/>
              <a:gd name="connsiteY376" fmla="*/ 2245338 h 5143494"/>
              <a:gd name="connsiteX377" fmla="*/ 56587 w 9143989"/>
              <a:gd name="connsiteY377" fmla="*/ 2354750 h 5143494"/>
              <a:gd name="connsiteX378" fmla="*/ 56587 w 9143989"/>
              <a:gd name="connsiteY378" fmla="*/ 2792384 h 5143494"/>
              <a:gd name="connsiteX379" fmla="*/ 165999 w 9143989"/>
              <a:gd name="connsiteY379" fmla="*/ 2901796 h 5143494"/>
              <a:gd name="connsiteX380" fmla="*/ 603632 w 9143989"/>
              <a:gd name="connsiteY380" fmla="*/ 2901796 h 5143494"/>
              <a:gd name="connsiteX381" fmla="*/ 713044 w 9143989"/>
              <a:gd name="connsiteY381" fmla="*/ 2792384 h 5143494"/>
              <a:gd name="connsiteX382" fmla="*/ 713044 w 9143989"/>
              <a:gd name="connsiteY382" fmla="*/ 2354750 h 5143494"/>
              <a:gd name="connsiteX383" fmla="*/ 603632 w 9143989"/>
              <a:gd name="connsiteY383" fmla="*/ 2245338 h 5143494"/>
              <a:gd name="connsiteX384" fmla="*/ 165999 w 9143989"/>
              <a:gd name="connsiteY384" fmla="*/ 1515948 h 5143494"/>
              <a:gd name="connsiteX385" fmla="*/ 56587 w 9143989"/>
              <a:gd name="connsiteY385" fmla="*/ 1625361 h 5143494"/>
              <a:gd name="connsiteX386" fmla="*/ 56587 w 9143989"/>
              <a:gd name="connsiteY386" fmla="*/ 2062996 h 5143494"/>
              <a:gd name="connsiteX387" fmla="*/ 165999 w 9143989"/>
              <a:gd name="connsiteY387" fmla="*/ 2172398 h 5143494"/>
              <a:gd name="connsiteX388" fmla="*/ 603632 w 9143989"/>
              <a:gd name="connsiteY388" fmla="*/ 2172398 h 5143494"/>
              <a:gd name="connsiteX389" fmla="*/ 713044 w 9143989"/>
              <a:gd name="connsiteY389" fmla="*/ 2062996 h 5143494"/>
              <a:gd name="connsiteX390" fmla="*/ 713044 w 9143989"/>
              <a:gd name="connsiteY390" fmla="*/ 1625361 h 5143494"/>
              <a:gd name="connsiteX391" fmla="*/ 603632 w 9143989"/>
              <a:gd name="connsiteY391" fmla="*/ 1515948 h 5143494"/>
              <a:gd name="connsiteX392" fmla="*/ 927996 w 9143989"/>
              <a:gd name="connsiteY392" fmla="*/ 1515947 h 5143494"/>
              <a:gd name="connsiteX393" fmla="*/ 818584 w 9143989"/>
              <a:gd name="connsiteY393" fmla="*/ 1625360 h 5143494"/>
              <a:gd name="connsiteX394" fmla="*/ 818584 w 9143989"/>
              <a:gd name="connsiteY394" fmla="*/ 2062995 h 5143494"/>
              <a:gd name="connsiteX395" fmla="*/ 927996 w 9143989"/>
              <a:gd name="connsiteY395" fmla="*/ 2172398 h 5143494"/>
              <a:gd name="connsiteX396" fmla="*/ 1365637 w 9143989"/>
              <a:gd name="connsiteY396" fmla="*/ 2172398 h 5143494"/>
              <a:gd name="connsiteX397" fmla="*/ 1475051 w 9143989"/>
              <a:gd name="connsiteY397" fmla="*/ 2062995 h 5143494"/>
              <a:gd name="connsiteX398" fmla="*/ 1475051 w 9143989"/>
              <a:gd name="connsiteY398" fmla="*/ 1625360 h 5143494"/>
              <a:gd name="connsiteX399" fmla="*/ 1365637 w 9143989"/>
              <a:gd name="connsiteY399" fmla="*/ 1515947 h 5143494"/>
              <a:gd name="connsiteX400" fmla="*/ 1689997 w 9143989"/>
              <a:gd name="connsiteY400" fmla="*/ 1515947 h 5143494"/>
              <a:gd name="connsiteX401" fmla="*/ 1580588 w 9143989"/>
              <a:gd name="connsiteY401" fmla="*/ 1625359 h 5143494"/>
              <a:gd name="connsiteX402" fmla="*/ 1580588 w 9143989"/>
              <a:gd name="connsiteY402" fmla="*/ 2062994 h 5143494"/>
              <a:gd name="connsiteX403" fmla="*/ 1689997 w 9143989"/>
              <a:gd name="connsiteY403" fmla="*/ 2172398 h 5143494"/>
              <a:gd name="connsiteX404" fmla="*/ 2127634 w 9143989"/>
              <a:gd name="connsiteY404" fmla="*/ 2172398 h 5143494"/>
              <a:gd name="connsiteX405" fmla="*/ 2237045 w 9143989"/>
              <a:gd name="connsiteY405" fmla="*/ 2062994 h 5143494"/>
              <a:gd name="connsiteX406" fmla="*/ 2237045 w 9143989"/>
              <a:gd name="connsiteY406" fmla="*/ 1625359 h 5143494"/>
              <a:gd name="connsiteX407" fmla="*/ 2127634 w 9143989"/>
              <a:gd name="connsiteY407" fmla="*/ 1515947 h 5143494"/>
              <a:gd name="connsiteX408" fmla="*/ 2451996 w 9143989"/>
              <a:gd name="connsiteY408" fmla="*/ 1515946 h 5143494"/>
              <a:gd name="connsiteX409" fmla="*/ 2342584 w 9143989"/>
              <a:gd name="connsiteY409" fmla="*/ 1625359 h 5143494"/>
              <a:gd name="connsiteX410" fmla="*/ 2342584 w 9143989"/>
              <a:gd name="connsiteY410" fmla="*/ 2062993 h 5143494"/>
              <a:gd name="connsiteX411" fmla="*/ 2451996 w 9143989"/>
              <a:gd name="connsiteY411" fmla="*/ 2172398 h 5143494"/>
              <a:gd name="connsiteX412" fmla="*/ 2889629 w 9143989"/>
              <a:gd name="connsiteY412" fmla="*/ 2172398 h 5143494"/>
              <a:gd name="connsiteX413" fmla="*/ 2999041 w 9143989"/>
              <a:gd name="connsiteY413" fmla="*/ 2062993 h 5143494"/>
              <a:gd name="connsiteX414" fmla="*/ 2999041 w 9143989"/>
              <a:gd name="connsiteY414" fmla="*/ 1625359 h 5143494"/>
              <a:gd name="connsiteX415" fmla="*/ 2889629 w 9143989"/>
              <a:gd name="connsiteY415" fmla="*/ 1515946 h 5143494"/>
              <a:gd name="connsiteX416" fmla="*/ 3213993 w 9143989"/>
              <a:gd name="connsiteY416" fmla="*/ 1515945 h 5143494"/>
              <a:gd name="connsiteX417" fmla="*/ 3104581 w 9143989"/>
              <a:gd name="connsiteY417" fmla="*/ 1625358 h 5143494"/>
              <a:gd name="connsiteX418" fmla="*/ 3104581 w 9143989"/>
              <a:gd name="connsiteY418" fmla="*/ 2062992 h 5143494"/>
              <a:gd name="connsiteX419" fmla="*/ 3213993 w 9143989"/>
              <a:gd name="connsiteY419" fmla="*/ 2172398 h 5143494"/>
              <a:gd name="connsiteX420" fmla="*/ 3651628 w 9143989"/>
              <a:gd name="connsiteY420" fmla="*/ 2172398 h 5143494"/>
              <a:gd name="connsiteX421" fmla="*/ 3761040 w 9143989"/>
              <a:gd name="connsiteY421" fmla="*/ 2062992 h 5143494"/>
              <a:gd name="connsiteX422" fmla="*/ 3761040 w 9143989"/>
              <a:gd name="connsiteY422" fmla="*/ 1625358 h 5143494"/>
              <a:gd name="connsiteX423" fmla="*/ 3651628 w 9143989"/>
              <a:gd name="connsiteY423" fmla="*/ 1515945 h 5143494"/>
              <a:gd name="connsiteX424" fmla="*/ 3975991 w 9143989"/>
              <a:gd name="connsiteY424" fmla="*/ 1515945 h 5143494"/>
              <a:gd name="connsiteX425" fmla="*/ 3866579 w 9143989"/>
              <a:gd name="connsiteY425" fmla="*/ 1625357 h 5143494"/>
              <a:gd name="connsiteX426" fmla="*/ 3866579 w 9143989"/>
              <a:gd name="connsiteY426" fmla="*/ 2062992 h 5143494"/>
              <a:gd name="connsiteX427" fmla="*/ 3975991 w 9143989"/>
              <a:gd name="connsiteY427" fmla="*/ 2172398 h 5143494"/>
              <a:gd name="connsiteX428" fmla="*/ 4413617 w 9143989"/>
              <a:gd name="connsiteY428" fmla="*/ 2172398 h 5143494"/>
              <a:gd name="connsiteX429" fmla="*/ 4523029 w 9143989"/>
              <a:gd name="connsiteY429" fmla="*/ 2062992 h 5143494"/>
              <a:gd name="connsiteX430" fmla="*/ 4523029 w 9143989"/>
              <a:gd name="connsiteY430" fmla="*/ 1625357 h 5143494"/>
              <a:gd name="connsiteX431" fmla="*/ 4413617 w 9143989"/>
              <a:gd name="connsiteY431" fmla="*/ 1515945 h 5143494"/>
              <a:gd name="connsiteX432" fmla="*/ 4737982 w 9143989"/>
              <a:gd name="connsiteY432" fmla="*/ 1515944 h 5143494"/>
              <a:gd name="connsiteX433" fmla="*/ 4628570 w 9143989"/>
              <a:gd name="connsiteY433" fmla="*/ 1625356 h 5143494"/>
              <a:gd name="connsiteX434" fmla="*/ 4628570 w 9143989"/>
              <a:gd name="connsiteY434" fmla="*/ 2062991 h 5143494"/>
              <a:gd name="connsiteX435" fmla="*/ 4737982 w 9143989"/>
              <a:gd name="connsiteY435" fmla="*/ 2172398 h 5143494"/>
              <a:gd name="connsiteX436" fmla="*/ 5175616 w 9143989"/>
              <a:gd name="connsiteY436" fmla="*/ 2172398 h 5143494"/>
              <a:gd name="connsiteX437" fmla="*/ 5285028 w 9143989"/>
              <a:gd name="connsiteY437" fmla="*/ 2062991 h 5143494"/>
              <a:gd name="connsiteX438" fmla="*/ 5285028 w 9143989"/>
              <a:gd name="connsiteY438" fmla="*/ 1625356 h 5143494"/>
              <a:gd name="connsiteX439" fmla="*/ 5175616 w 9143989"/>
              <a:gd name="connsiteY439" fmla="*/ 1515944 h 5143494"/>
              <a:gd name="connsiteX440" fmla="*/ 5499981 w 9143989"/>
              <a:gd name="connsiteY440" fmla="*/ 1515943 h 5143494"/>
              <a:gd name="connsiteX441" fmla="*/ 5390569 w 9143989"/>
              <a:gd name="connsiteY441" fmla="*/ 1625356 h 5143494"/>
              <a:gd name="connsiteX442" fmla="*/ 5390569 w 9143989"/>
              <a:gd name="connsiteY442" fmla="*/ 2062990 h 5143494"/>
              <a:gd name="connsiteX443" fmla="*/ 5499981 w 9143989"/>
              <a:gd name="connsiteY443" fmla="*/ 2172398 h 5143494"/>
              <a:gd name="connsiteX444" fmla="*/ 5937615 w 9143989"/>
              <a:gd name="connsiteY444" fmla="*/ 2172398 h 5143494"/>
              <a:gd name="connsiteX445" fmla="*/ 6047027 w 9143989"/>
              <a:gd name="connsiteY445" fmla="*/ 2062990 h 5143494"/>
              <a:gd name="connsiteX446" fmla="*/ 6047027 w 9143989"/>
              <a:gd name="connsiteY446" fmla="*/ 1625356 h 5143494"/>
              <a:gd name="connsiteX447" fmla="*/ 5937615 w 9143989"/>
              <a:gd name="connsiteY447" fmla="*/ 1515943 h 5143494"/>
              <a:gd name="connsiteX448" fmla="*/ 6261980 w 9143989"/>
              <a:gd name="connsiteY448" fmla="*/ 1515943 h 5143494"/>
              <a:gd name="connsiteX449" fmla="*/ 6152568 w 9143989"/>
              <a:gd name="connsiteY449" fmla="*/ 1625355 h 5143494"/>
              <a:gd name="connsiteX450" fmla="*/ 6152568 w 9143989"/>
              <a:gd name="connsiteY450" fmla="*/ 2062989 h 5143494"/>
              <a:gd name="connsiteX451" fmla="*/ 6261980 w 9143989"/>
              <a:gd name="connsiteY451" fmla="*/ 2172398 h 5143494"/>
              <a:gd name="connsiteX452" fmla="*/ 6699614 w 9143989"/>
              <a:gd name="connsiteY452" fmla="*/ 2172398 h 5143494"/>
              <a:gd name="connsiteX453" fmla="*/ 6809026 w 9143989"/>
              <a:gd name="connsiteY453" fmla="*/ 2062989 h 5143494"/>
              <a:gd name="connsiteX454" fmla="*/ 6809026 w 9143989"/>
              <a:gd name="connsiteY454" fmla="*/ 1625355 h 5143494"/>
              <a:gd name="connsiteX455" fmla="*/ 6699614 w 9143989"/>
              <a:gd name="connsiteY455" fmla="*/ 1515943 h 5143494"/>
              <a:gd name="connsiteX456" fmla="*/ 7023979 w 9143989"/>
              <a:gd name="connsiteY456" fmla="*/ 1515942 h 5143494"/>
              <a:gd name="connsiteX457" fmla="*/ 6914567 w 9143989"/>
              <a:gd name="connsiteY457" fmla="*/ 1625354 h 5143494"/>
              <a:gd name="connsiteX458" fmla="*/ 6914567 w 9143989"/>
              <a:gd name="connsiteY458" fmla="*/ 2062988 h 5143494"/>
              <a:gd name="connsiteX459" fmla="*/ 7023979 w 9143989"/>
              <a:gd name="connsiteY459" fmla="*/ 2172398 h 5143494"/>
              <a:gd name="connsiteX460" fmla="*/ 7461613 w 9143989"/>
              <a:gd name="connsiteY460" fmla="*/ 2172398 h 5143494"/>
              <a:gd name="connsiteX461" fmla="*/ 7571025 w 9143989"/>
              <a:gd name="connsiteY461" fmla="*/ 2062988 h 5143494"/>
              <a:gd name="connsiteX462" fmla="*/ 7571025 w 9143989"/>
              <a:gd name="connsiteY462" fmla="*/ 1625354 h 5143494"/>
              <a:gd name="connsiteX463" fmla="*/ 7461613 w 9143989"/>
              <a:gd name="connsiteY463" fmla="*/ 1515942 h 5143494"/>
              <a:gd name="connsiteX464" fmla="*/ 7778358 w 9143989"/>
              <a:gd name="connsiteY464" fmla="*/ 1515941 h 5143494"/>
              <a:gd name="connsiteX465" fmla="*/ 7668946 w 9143989"/>
              <a:gd name="connsiteY465" fmla="*/ 1625353 h 5143494"/>
              <a:gd name="connsiteX466" fmla="*/ 7668946 w 9143989"/>
              <a:gd name="connsiteY466" fmla="*/ 2062987 h 5143494"/>
              <a:gd name="connsiteX467" fmla="*/ 7778358 w 9143989"/>
              <a:gd name="connsiteY467" fmla="*/ 2172398 h 5143494"/>
              <a:gd name="connsiteX468" fmla="*/ 8215992 w 9143989"/>
              <a:gd name="connsiteY468" fmla="*/ 2172398 h 5143494"/>
              <a:gd name="connsiteX469" fmla="*/ 8325404 w 9143989"/>
              <a:gd name="connsiteY469" fmla="*/ 2062987 h 5143494"/>
              <a:gd name="connsiteX470" fmla="*/ 8325404 w 9143989"/>
              <a:gd name="connsiteY470" fmla="*/ 1625353 h 5143494"/>
              <a:gd name="connsiteX471" fmla="*/ 8215992 w 9143989"/>
              <a:gd name="connsiteY471" fmla="*/ 1515941 h 5143494"/>
              <a:gd name="connsiteX472" fmla="*/ 8540357 w 9143989"/>
              <a:gd name="connsiteY472" fmla="*/ 1515941 h 5143494"/>
              <a:gd name="connsiteX473" fmla="*/ 8430945 w 9143989"/>
              <a:gd name="connsiteY473" fmla="*/ 1625353 h 5143494"/>
              <a:gd name="connsiteX474" fmla="*/ 8430945 w 9143989"/>
              <a:gd name="connsiteY474" fmla="*/ 2062987 h 5143494"/>
              <a:gd name="connsiteX475" fmla="*/ 8540357 w 9143989"/>
              <a:gd name="connsiteY475" fmla="*/ 2172398 h 5143494"/>
              <a:gd name="connsiteX476" fmla="*/ 8977991 w 9143989"/>
              <a:gd name="connsiteY476" fmla="*/ 2172398 h 5143494"/>
              <a:gd name="connsiteX477" fmla="*/ 9087403 w 9143989"/>
              <a:gd name="connsiteY477" fmla="*/ 2062987 h 5143494"/>
              <a:gd name="connsiteX478" fmla="*/ 9087403 w 9143989"/>
              <a:gd name="connsiteY478" fmla="*/ 1625353 h 5143494"/>
              <a:gd name="connsiteX479" fmla="*/ 8977991 w 9143989"/>
              <a:gd name="connsiteY479" fmla="*/ 1515941 h 5143494"/>
              <a:gd name="connsiteX480" fmla="*/ 165999 w 9143989"/>
              <a:gd name="connsiteY480" fmla="*/ 786548 h 5143494"/>
              <a:gd name="connsiteX481" fmla="*/ 56587 w 9143989"/>
              <a:gd name="connsiteY481" fmla="*/ 895959 h 5143494"/>
              <a:gd name="connsiteX482" fmla="*/ 56587 w 9143989"/>
              <a:gd name="connsiteY482" fmla="*/ 1333596 h 5143494"/>
              <a:gd name="connsiteX483" fmla="*/ 165999 w 9143989"/>
              <a:gd name="connsiteY483" fmla="*/ 1443008 h 5143494"/>
              <a:gd name="connsiteX484" fmla="*/ 603633 w 9143989"/>
              <a:gd name="connsiteY484" fmla="*/ 1443008 h 5143494"/>
              <a:gd name="connsiteX485" fmla="*/ 713044 w 9143989"/>
              <a:gd name="connsiteY485" fmla="*/ 1333596 h 5143494"/>
              <a:gd name="connsiteX486" fmla="*/ 713044 w 9143989"/>
              <a:gd name="connsiteY486" fmla="*/ 895959 h 5143494"/>
              <a:gd name="connsiteX487" fmla="*/ 603633 w 9143989"/>
              <a:gd name="connsiteY487" fmla="*/ 786548 h 5143494"/>
              <a:gd name="connsiteX488" fmla="*/ 927996 w 9143989"/>
              <a:gd name="connsiteY488" fmla="*/ 786547 h 5143494"/>
              <a:gd name="connsiteX489" fmla="*/ 818584 w 9143989"/>
              <a:gd name="connsiteY489" fmla="*/ 895959 h 5143494"/>
              <a:gd name="connsiteX490" fmla="*/ 818584 w 9143989"/>
              <a:gd name="connsiteY490" fmla="*/ 1333595 h 5143494"/>
              <a:gd name="connsiteX491" fmla="*/ 927996 w 9143989"/>
              <a:gd name="connsiteY491" fmla="*/ 1443007 h 5143494"/>
              <a:gd name="connsiteX492" fmla="*/ 1365637 w 9143989"/>
              <a:gd name="connsiteY492" fmla="*/ 1443007 h 5143494"/>
              <a:gd name="connsiteX493" fmla="*/ 1475051 w 9143989"/>
              <a:gd name="connsiteY493" fmla="*/ 1333595 h 5143494"/>
              <a:gd name="connsiteX494" fmla="*/ 1475051 w 9143989"/>
              <a:gd name="connsiteY494" fmla="*/ 895959 h 5143494"/>
              <a:gd name="connsiteX495" fmla="*/ 1365637 w 9143989"/>
              <a:gd name="connsiteY495" fmla="*/ 786547 h 5143494"/>
              <a:gd name="connsiteX496" fmla="*/ 1689998 w 9143989"/>
              <a:gd name="connsiteY496" fmla="*/ 786547 h 5143494"/>
              <a:gd name="connsiteX497" fmla="*/ 1580588 w 9143989"/>
              <a:gd name="connsiteY497" fmla="*/ 895959 h 5143494"/>
              <a:gd name="connsiteX498" fmla="*/ 1580588 w 9143989"/>
              <a:gd name="connsiteY498" fmla="*/ 1333594 h 5143494"/>
              <a:gd name="connsiteX499" fmla="*/ 1689998 w 9143989"/>
              <a:gd name="connsiteY499" fmla="*/ 1443007 h 5143494"/>
              <a:gd name="connsiteX500" fmla="*/ 2127634 w 9143989"/>
              <a:gd name="connsiteY500" fmla="*/ 1443007 h 5143494"/>
              <a:gd name="connsiteX501" fmla="*/ 2237045 w 9143989"/>
              <a:gd name="connsiteY501" fmla="*/ 1333594 h 5143494"/>
              <a:gd name="connsiteX502" fmla="*/ 2237045 w 9143989"/>
              <a:gd name="connsiteY502" fmla="*/ 895959 h 5143494"/>
              <a:gd name="connsiteX503" fmla="*/ 2127634 w 9143989"/>
              <a:gd name="connsiteY503" fmla="*/ 786547 h 5143494"/>
              <a:gd name="connsiteX504" fmla="*/ 2451996 w 9143989"/>
              <a:gd name="connsiteY504" fmla="*/ 786546 h 5143494"/>
              <a:gd name="connsiteX505" fmla="*/ 2342584 w 9143989"/>
              <a:gd name="connsiteY505" fmla="*/ 895958 h 5143494"/>
              <a:gd name="connsiteX506" fmla="*/ 2342584 w 9143989"/>
              <a:gd name="connsiteY506" fmla="*/ 1333593 h 5143494"/>
              <a:gd name="connsiteX507" fmla="*/ 2451996 w 9143989"/>
              <a:gd name="connsiteY507" fmla="*/ 1443006 h 5143494"/>
              <a:gd name="connsiteX508" fmla="*/ 2889629 w 9143989"/>
              <a:gd name="connsiteY508" fmla="*/ 1443006 h 5143494"/>
              <a:gd name="connsiteX509" fmla="*/ 2999041 w 9143989"/>
              <a:gd name="connsiteY509" fmla="*/ 1333593 h 5143494"/>
              <a:gd name="connsiteX510" fmla="*/ 2999041 w 9143989"/>
              <a:gd name="connsiteY510" fmla="*/ 895958 h 5143494"/>
              <a:gd name="connsiteX511" fmla="*/ 2889629 w 9143989"/>
              <a:gd name="connsiteY511" fmla="*/ 786546 h 5143494"/>
              <a:gd name="connsiteX512" fmla="*/ 3213993 w 9143989"/>
              <a:gd name="connsiteY512" fmla="*/ 786546 h 5143494"/>
              <a:gd name="connsiteX513" fmla="*/ 3104581 w 9143989"/>
              <a:gd name="connsiteY513" fmla="*/ 895958 h 5143494"/>
              <a:gd name="connsiteX514" fmla="*/ 3104581 w 9143989"/>
              <a:gd name="connsiteY514" fmla="*/ 1333593 h 5143494"/>
              <a:gd name="connsiteX515" fmla="*/ 3213993 w 9143989"/>
              <a:gd name="connsiteY515" fmla="*/ 1443005 h 5143494"/>
              <a:gd name="connsiteX516" fmla="*/ 3651628 w 9143989"/>
              <a:gd name="connsiteY516" fmla="*/ 1443005 h 5143494"/>
              <a:gd name="connsiteX517" fmla="*/ 3761040 w 9143989"/>
              <a:gd name="connsiteY517" fmla="*/ 1333593 h 5143494"/>
              <a:gd name="connsiteX518" fmla="*/ 3761040 w 9143989"/>
              <a:gd name="connsiteY518" fmla="*/ 895958 h 5143494"/>
              <a:gd name="connsiteX519" fmla="*/ 3651628 w 9143989"/>
              <a:gd name="connsiteY519" fmla="*/ 786546 h 5143494"/>
              <a:gd name="connsiteX520" fmla="*/ 3975991 w 9143989"/>
              <a:gd name="connsiteY520" fmla="*/ 786545 h 5143494"/>
              <a:gd name="connsiteX521" fmla="*/ 3866579 w 9143989"/>
              <a:gd name="connsiteY521" fmla="*/ 895957 h 5143494"/>
              <a:gd name="connsiteX522" fmla="*/ 3866579 w 9143989"/>
              <a:gd name="connsiteY522" fmla="*/ 1333592 h 5143494"/>
              <a:gd name="connsiteX523" fmla="*/ 3975991 w 9143989"/>
              <a:gd name="connsiteY523" fmla="*/ 1443005 h 5143494"/>
              <a:gd name="connsiteX524" fmla="*/ 4413617 w 9143989"/>
              <a:gd name="connsiteY524" fmla="*/ 1443005 h 5143494"/>
              <a:gd name="connsiteX525" fmla="*/ 4523029 w 9143989"/>
              <a:gd name="connsiteY525" fmla="*/ 1333592 h 5143494"/>
              <a:gd name="connsiteX526" fmla="*/ 4523029 w 9143989"/>
              <a:gd name="connsiteY526" fmla="*/ 895957 h 5143494"/>
              <a:gd name="connsiteX527" fmla="*/ 4413617 w 9143989"/>
              <a:gd name="connsiteY527" fmla="*/ 786545 h 5143494"/>
              <a:gd name="connsiteX528" fmla="*/ 4737982 w 9143989"/>
              <a:gd name="connsiteY528" fmla="*/ 786545 h 5143494"/>
              <a:gd name="connsiteX529" fmla="*/ 4628570 w 9143989"/>
              <a:gd name="connsiteY529" fmla="*/ 895957 h 5143494"/>
              <a:gd name="connsiteX530" fmla="*/ 4628570 w 9143989"/>
              <a:gd name="connsiteY530" fmla="*/ 1333592 h 5143494"/>
              <a:gd name="connsiteX531" fmla="*/ 4737982 w 9143989"/>
              <a:gd name="connsiteY531" fmla="*/ 1443004 h 5143494"/>
              <a:gd name="connsiteX532" fmla="*/ 5175616 w 9143989"/>
              <a:gd name="connsiteY532" fmla="*/ 1443004 h 5143494"/>
              <a:gd name="connsiteX533" fmla="*/ 5285028 w 9143989"/>
              <a:gd name="connsiteY533" fmla="*/ 1333592 h 5143494"/>
              <a:gd name="connsiteX534" fmla="*/ 5285028 w 9143989"/>
              <a:gd name="connsiteY534" fmla="*/ 895957 h 5143494"/>
              <a:gd name="connsiteX535" fmla="*/ 5175616 w 9143989"/>
              <a:gd name="connsiteY535" fmla="*/ 786545 h 5143494"/>
              <a:gd name="connsiteX536" fmla="*/ 5499981 w 9143989"/>
              <a:gd name="connsiteY536" fmla="*/ 786544 h 5143494"/>
              <a:gd name="connsiteX537" fmla="*/ 5390569 w 9143989"/>
              <a:gd name="connsiteY537" fmla="*/ 895956 h 5143494"/>
              <a:gd name="connsiteX538" fmla="*/ 5390569 w 9143989"/>
              <a:gd name="connsiteY538" fmla="*/ 1333591 h 5143494"/>
              <a:gd name="connsiteX539" fmla="*/ 5499981 w 9143989"/>
              <a:gd name="connsiteY539" fmla="*/ 1443003 h 5143494"/>
              <a:gd name="connsiteX540" fmla="*/ 5937615 w 9143989"/>
              <a:gd name="connsiteY540" fmla="*/ 1443003 h 5143494"/>
              <a:gd name="connsiteX541" fmla="*/ 6047027 w 9143989"/>
              <a:gd name="connsiteY541" fmla="*/ 1333591 h 5143494"/>
              <a:gd name="connsiteX542" fmla="*/ 6047027 w 9143989"/>
              <a:gd name="connsiteY542" fmla="*/ 895956 h 5143494"/>
              <a:gd name="connsiteX543" fmla="*/ 5937615 w 9143989"/>
              <a:gd name="connsiteY543" fmla="*/ 786544 h 5143494"/>
              <a:gd name="connsiteX544" fmla="*/ 6261980 w 9143989"/>
              <a:gd name="connsiteY544" fmla="*/ 786544 h 5143494"/>
              <a:gd name="connsiteX545" fmla="*/ 6152568 w 9143989"/>
              <a:gd name="connsiteY545" fmla="*/ 895956 h 5143494"/>
              <a:gd name="connsiteX546" fmla="*/ 6152568 w 9143989"/>
              <a:gd name="connsiteY546" fmla="*/ 1333590 h 5143494"/>
              <a:gd name="connsiteX547" fmla="*/ 6261980 w 9143989"/>
              <a:gd name="connsiteY547" fmla="*/ 1443003 h 5143494"/>
              <a:gd name="connsiteX548" fmla="*/ 6699614 w 9143989"/>
              <a:gd name="connsiteY548" fmla="*/ 1443003 h 5143494"/>
              <a:gd name="connsiteX549" fmla="*/ 6809026 w 9143989"/>
              <a:gd name="connsiteY549" fmla="*/ 1333590 h 5143494"/>
              <a:gd name="connsiteX550" fmla="*/ 6809026 w 9143989"/>
              <a:gd name="connsiteY550" fmla="*/ 895956 h 5143494"/>
              <a:gd name="connsiteX551" fmla="*/ 6699614 w 9143989"/>
              <a:gd name="connsiteY551" fmla="*/ 786544 h 5143494"/>
              <a:gd name="connsiteX552" fmla="*/ 7023979 w 9143989"/>
              <a:gd name="connsiteY552" fmla="*/ 786543 h 5143494"/>
              <a:gd name="connsiteX553" fmla="*/ 6914567 w 9143989"/>
              <a:gd name="connsiteY553" fmla="*/ 895955 h 5143494"/>
              <a:gd name="connsiteX554" fmla="*/ 6914567 w 9143989"/>
              <a:gd name="connsiteY554" fmla="*/ 1333590 h 5143494"/>
              <a:gd name="connsiteX555" fmla="*/ 7023979 w 9143989"/>
              <a:gd name="connsiteY555" fmla="*/ 1443002 h 5143494"/>
              <a:gd name="connsiteX556" fmla="*/ 7461613 w 9143989"/>
              <a:gd name="connsiteY556" fmla="*/ 1443002 h 5143494"/>
              <a:gd name="connsiteX557" fmla="*/ 7571025 w 9143989"/>
              <a:gd name="connsiteY557" fmla="*/ 1333590 h 5143494"/>
              <a:gd name="connsiteX558" fmla="*/ 7571025 w 9143989"/>
              <a:gd name="connsiteY558" fmla="*/ 895955 h 5143494"/>
              <a:gd name="connsiteX559" fmla="*/ 7461613 w 9143989"/>
              <a:gd name="connsiteY559" fmla="*/ 786543 h 5143494"/>
              <a:gd name="connsiteX560" fmla="*/ 7778358 w 9143989"/>
              <a:gd name="connsiteY560" fmla="*/ 786543 h 5143494"/>
              <a:gd name="connsiteX561" fmla="*/ 7668946 w 9143989"/>
              <a:gd name="connsiteY561" fmla="*/ 895955 h 5143494"/>
              <a:gd name="connsiteX562" fmla="*/ 7668946 w 9143989"/>
              <a:gd name="connsiteY562" fmla="*/ 1333589 h 5143494"/>
              <a:gd name="connsiteX563" fmla="*/ 7778358 w 9143989"/>
              <a:gd name="connsiteY563" fmla="*/ 1443001 h 5143494"/>
              <a:gd name="connsiteX564" fmla="*/ 8215992 w 9143989"/>
              <a:gd name="connsiteY564" fmla="*/ 1443001 h 5143494"/>
              <a:gd name="connsiteX565" fmla="*/ 8325404 w 9143989"/>
              <a:gd name="connsiteY565" fmla="*/ 1333589 h 5143494"/>
              <a:gd name="connsiteX566" fmla="*/ 8325404 w 9143989"/>
              <a:gd name="connsiteY566" fmla="*/ 895955 h 5143494"/>
              <a:gd name="connsiteX567" fmla="*/ 8215992 w 9143989"/>
              <a:gd name="connsiteY567" fmla="*/ 786543 h 5143494"/>
              <a:gd name="connsiteX568" fmla="*/ 8540357 w 9143989"/>
              <a:gd name="connsiteY568" fmla="*/ 786542 h 5143494"/>
              <a:gd name="connsiteX569" fmla="*/ 8430945 w 9143989"/>
              <a:gd name="connsiteY569" fmla="*/ 895955 h 5143494"/>
              <a:gd name="connsiteX570" fmla="*/ 8430945 w 9143989"/>
              <a:gd name="connsiteY570" fmla="*/ 1333589 h 5143494"/>
              <a:gd name="connsiteX571" fmla="*/ 8540357 w 9143989"/>
              <a:gd name="connsiteY571" fmla="*/ 1443001 h 5143494"/>
              <a:gd name="connsiteX572" fmla="*/ 8977991 w 9143989"/>
              <a:gd name="connsiteY572" fmla="*/ 1443001 h 5143494"/>
              <a:gd name="connsiteX573" fmla="*/ 9087403 w 9143989"/>
              <a:gd name="connsiteY573" fmla="*/ 1333589 h 5143494"/>
              <a:gd name="connsiteX574" fmla="*/ 9087403 w 9143989"/>
              <a:gd name="connsiteY574" fmla="*/ 895955 h 5143494"/>
              <a:gd name="connsiteX575" fmla="*/ 8977991 w 9143989"/>
              <a:gd name="connsiteY575" fmla="*/ 786542 h 5143494"/>
              <a:gd name="connsiteX576" fmla="*/ 165999 w 9143989"/>
              <a:gd name="connsiteY576" fmla="*/ 57150 h 5143494"/>
              <a:gd name="connsiteX577" fmla="*/ 56587 w 9143989"/>
              <a:gd name="connsiteY577" fmla="*/ 166562 h 5143494"/>
              <a:gd name="connsiteX578" fmla="*/ 56587 w 9143989"/>
              <a:gd name="connsiteY578" fmla="*/ 604196 h 5143494"/>
              <a:gd name="connsiteX579" fmla="*/ 165999 w 9143989"/>
              <a:gd name="connsiteY579" fmla="*/ 713608 h 5143494"/>
              <a:gd name="connsiteX580" fmla="*/ 603633 w 9143989"/>
              <a:gd name="connsiteY580" fmla="*/ 713608 h 5143494"/>
              <a:gd name="connsiteX581" fmla="*/ 713045 w 9143989"/>
              <a:gd name="connsiteY581" fmla="*/ 604196 h 5143494"/>
              <a:gd name="connsiteX582" fmla="*/ 713045 w 9143989"/>
              <a:gd name="connsiteY582" fmla="*/ 166562 h 5143494"/>
              <a:gd name="connsiteX583" fmla="*/ 603633 w 9143989"/>
              <a:gd name="connsiteY583" fmla="*/ 57150 h 5143494"/>
              <a:gd name="connsiteX584" fmla="*/ 927996 w 9143989"/>
              <a:gd name="connsiteY584" fmla="*/ 57150 h 5143494"/>
              <a:gd name="connsiteX585" fmla="*/ 818585 w 9143989"/>
              <a:gd name="connsiteY585" fmla="*/ 166562 h 5143494"/>
              <a:gd name="connsiteX586" fmla="*/ 818585 w 9143989"/>
              <a:gd name="connsiteY586" fmla="*/ 604195 h 5143494"/>
              <a:gd name="connsiteX587" fmla="*/ 927996 w 9143989"/>
              <a:gd name="connsiteY587" fmla="*/ 713607 h 5143494"/>
              <a:gd name="connsiteX588" fmla="*/ 1365637 w 9143989"/>
              <a:gd name="connsiteY588" fmla="*/ 713607 h 5143494"/>
              <a:gd name="connsiteX589" fmla="*/ 1475051 w 9143989"/>
              <a:gd name="connsiteY589" fmla="*/ 604195 h 5143494"/>
              <a:gd name="connsiteX590" fmla="*/ 1475051 w 9143989"/>
              <a:gd name="connsiteY590" fmla="*/ 166562 h 5143494"/>
              <a:gd name="connsiteX591" fmla="*/ 1365637 w 9143989"/>
              <a:gd name="connsiteY591" fmla="*/ 57150 h 5143494"/>
              <a:gd name="connsiteX592" fmla="*/ 1689998 w 9143989"/>
              <a:gd name="connsiteY592" fmla="*/ 57149 h 5143494"/>
              <a:gd name="connsiteX593" fmla="*/ 1580588 w 9143989"/>
              <a:gd name="connsiteY593" fmla="*/ 166561 h 5143494"/>
              <a:gd name="connsiteX594" fmla="*/ 1580588 w 9143989"/>
              <a:gd name="connsiteY594" fmla="*/ 604195 h 5143494"/>
              <a:gd name="connsiteX595" fmla="*/ 1689998 w 9143989"/>
              <a:gd name="connsiteY595" fmla="*/ 713607 h 5143494"/>
              <a:gd name="connsiteX596" fmla="*/ 2127634 w 9143989"/>
              <a:gd name="connsiteY596" fmla="*/ 713607 h 5143494"/>
              <a:gd name="connsiteX597" fmla="*/ 2237045 w 9143989"/>
              <a:gd name="connsiteY597" fmla="*/ 604195 h 5143494"/>
              <a:gd name="connsiteX598" fmla="*/ 2237045 w 9143989"/>
              <a:gd name="connsiteY598" fmla="*/ 166561 h 5143494"/>
              <a:gd name="connsiteX599" fmla="*/ 2127634 w 9143989"/>
              <a:gd name="connsiteY599" fmla="*/ 57149 h 5143494"/>
              <a:gd name="connsiteX600" fmla="*/ 2451996 w 9143989"/>
              <a:gd name="connsiteY600" fmla="*/ 57149 h 5143494"/>
              <a:gd name="connsiteX601" fmla="*/ 2342585 w 9143989"/>
              <a:gd name="connsiteY601" fmla="*/ 166561 h 5143494"/>
              <a:gd name="connsiteX602" fmla="*/ 2342585 w 9143989"/>
              <a:gd name="connsiteY602" fmla="*/ 604194 h 5143494"/>
              <a:gd name="connsiteX603" fmla="*/ 2451996 w 9143989"/>
              <a:gd name="connsiteY603" fmla="*/ 713606 h 5143494"/>
              <a:gd name="connsiteX604" fmla="*/ 2889629 w 9143989"/>
              <a:gd name="connsiteY604" fmla="*/ 713606 h 5143494"/>
              <a:gd name="connsiteX605" fmla="*/ 2999041 w 9143989"/>
              <a:gd name="connsiteY605" fmla="*/ 604194 h 5143494"/>
              <a:gd name="connsiteX606" fmla="*/ 2999041 w 9143989"/>
              <a:gd name="connsiteY606" fmla="*/ 166561 h 5143494"/>
              <a:gd name="connsiteX607" fmla="*/ 2889629 w 9143989"/>
              <a:gd name="connsiteY607" fmla="*/ 57149 h 5143494"/>
              <a:gd name="connsiteX608" fmla="*/ 3213995 w 9143989"/>
              <a:gd name="connsiteY608" fmla="*/ 57148 h 5143494"/>
              <a:gd name="connsiteX609" fmla="*/ 3104581 w 9143989"/>
              <a:gd name="connsiteY609" fmla="*/ 166560 h 5143494"/>
              <a:gd name="connsiteX610" fmla="*/ 3104581 w 9143989"/>
              <a:gd name="connsiteY610" fmla="*/ 604194 h 5143494"/>
              <a:gd name="connsiteX611" fmla="*/ 3213995 w 9143989"/>
              <a:gd name="connsiteY611" fmla="*/ 713606 h 5143494"/>
              <a:gd name="connsiteX612" fmla="*/ 3651628 w 9143989"/>
              <a:gd name="connsiteY612" fmla="*/ 713606 h 5143494"/>
              <a:gd name="connsiteX613" fmla="*/ 3761040 w 9143989"/>
              <a:gd name="connsiteY613" fmla="*/ 604194 h 5143494"/>
              <a:gd name="connsiteX614" fmla="*/ 3761040 w 9143989"/>
              <a:gd name="connsiteY614" fmla="*/ 166560 h 5143494"/>
              <a:gd name="connsiteX615" fmla="*/ 3651628 w 9143989"/>
              <a:gd name="connsiteY615" fmla="*/ 57148 h 5143494"/>
              <a:gd name="connsiteX616" fmla="*/ 3975991 w 9143989"/>
              <a:gd name="connsiteY616" fmla="*/ 57148 h 5143494"/>
              <a:gd name="connsiteX617" fmla="*/ 3866579 w 9143989"/>
              <a:gd name="connsiteY617" fmla="*/ 166560 h 5143494"/>
              <a:gd name="connsiteX618" fmla="*/ 3866579 w 9143989"/>
              <a:gd name="connsiteY618" fmla="*/ 604194 h 5143494"/>
              <a:gd name="connsiteX619" fmla="*/ 3975991 w 9143989"/>
              <a:gd name="connsiteY619" fmla="*/ 713605 h 5143494"/>
              <a:gd name="connsiteX620" fmla="*/ 4413617 w 9143989"/>
              <a:gd name="connsiteY620" fmla="*/ 713605 h 5143494"/>
              <a:gd name="connsiteX621" fmla="*/ 4523029 w 9143989"/>
              <a:gd name="connsiteY621" fmla="*/ 604194 h 5143494"/>
              <a:gd name="connsiteX622" fmla="*/ 4523029 w 9143989"/>
              <a:gd name="connsiteY622" fmla="*/ 166560 h 5143494"/>
              <a:gd name="connsiteX623" fmla="*/ 4413617 w 9143989"/>
              <a:gd name="connsiteY623" fmla="*/ 57148 h 5143494"/>
              <a:gd name="connsiteX624" fmla="*/ 4737982 w 9143989"/>
              <a:gd name="connsiteY624" fmla="*/ 57147 h 5143494"/>
              <a:gd name="connsiteX625" fmla="*/ 4628570 w 9143989"/>
              <a:gd name="connsiteY625" fmla="*/ 166559 h 5143494"/>
              <a:gd name="connsiteX626" fmla="*/ 4628570 w 9143989"/>
              <a:gd name="connsiteY626" fmla="*/ 604193 h 5143494"/>
              <a:gd name="connsiteX627" fmla="*/ 4737982 w 9143989"/>
              <a:gd name="connsiteY627" fmla="*/ 713605 h 5143494"/>
              <a:gd name="connsiteX628" fmla="*/ 5175616 w 9143989"/>
              <a:gd name="connsiteY628" fmla="*/ 713605 h 5143494"/>
              <a:gd name="connsiteX629" fmla="*/ 5285028 w 9143989"/>
              <a:gd name="connsiteY629" fmla="*/ 604193 h 5143494"/>
              <a:gd name="connsiteX630" fmla="*/ 5285028 w 9143989"/>
              <a:gd name="connsiteY630" fmla="*/ 166559 h 5143494"/>
              <a:gd name="connsiteX631" fmla="*/ 5175616 w 9143989"/>
              <a:gd name="connsiteY631" fmla="*/ 57147 h 5143494"/>
              <a:gd name="connsiteX632" fmla="*/ 5499981 w 9143989"/>
              <a:gd name="connsiteY632" fmla="*/ 57147 h 5143494"/>
              <a:gd name="connsiteX633" fmla="*/ 5390569 w 9143989"/>
              <a:gd name="connsiteY633" fmla="*/ 166559 h 5143494"/>
              <a:gd name="connsiteX634" fmla="*/ 5390569 w 9143989"/>
              <a:gd name="connsiteY634" fmla="*/ 604192 h 5143494"/>
              <a:gd name="connsiteX635" fmla="*/ 5499981 w 9143989"/>
              <a:gd name="connsiteY635" fmla="*/ 713605 h 5143494"/>
              <a:gd name="connsiteX636" fmla="*/ 5937615 w 9143989"/>
              <a:gd name="connsiteY636" fmla="*/ 713605 h 5143494"/>
              <a:gd name="connsiteX637" fmla="*/ 6047027 w 9143989"/>
              <a:gd name="connsiteY637" fmla="*/ 604192 h 5143494"/>
              <a:gd name="connsiteX638" fmla="*/ 6047027 w 9143989"/>
              <a:gd name="connsiteY638" fmla="*/ 166559 h 5143494"/>
              <a:gd name="connsiteX639" fmla="*/ 5937615 w 9143989"/>
              <a:gd name="connsiteY639" fmla="*/ 57147 h 5143494"/>
              <a:gd name="connsiteX640" fmla="*/ 6261980 w 9143989"/>
              <a:gd name="connsiteY640" fmla="*/ 57146 h 5143494"/>
              <a:gd name="connsiteX641" fmla="*/ 6152568 w 9143989"/>
              <a:gd name="connsiteY641" fmla="*/ 166558 h 5143494"/>
              <a:gd name="connsiteX642" fmla="*/ 6152568 w 9143989"/>
              <a:gd name="connsiteY642" fmla="*/ 604192 h 5143494"/>
              <a:gd name="connsiteX643" fmla="*/ 6261980 w 9143989"/>
              <a:gd name="connsiteY643" fmla="*/ 713604 h 5143494"/>
              <a:gd name="connsiteX644" fmla="*/ 6699614 w 9143989"/>
              <a:gd name="connsiteY644" fmla="*/ 713604 h 5143494"/>
              <a:gd name="connsiteX645" fmla="*/ 6809026 w 9143989"/>
              <a:gd name="connsiteY645" fmla="*/ 604192 h 5143494"/>
              <a:gd name="connsiteX646" fmla="*/ 6809026 w 9143989"/>
              <a:gd name="connsiteY646" fmla="*/ 166558 h 5143494"/>
              <a:gd name="connsiteX647" fmla="*/ 6699614 w 9143989"/>
              <a:gd name="connsiteY647" fmla="*/ 57146 h 5143494"/>
              <a:gd name="connsiteX648" fmla="*/ 7023979 w 9143989"/>
              <a:gd name="connsiteY648" fmla="*/ 57146 h 5143494"/>
              <a:gd name="connsiteX649" fmla="*/ 6914567 w 9143989"/>
              <a:gd name="connsiteY649" fmla="*/ 166558 h 5143494"/>
              <a:gd name="connsiteX650" fmla="*/ 6914567 w 9143989"/>
              <a:gd name="connsiteY650" fmla="*/ 604191 h 5143494"/>
              <a:gd name="connsiteX651" fmla="*/ 7023979 w 9143989"/>
              <a:gd name="connsiteY651" fmla="*/ 713604 h 5143494"/>
              <a:gd name="connsiteX652" fmla="*/ 7461613 w 9143989"/>
              <a:gd name="connsiteY652" fmla="*/ 713604 h 5143494"/>
              <a:gd name="connsiteX653" fmla="*/ 7571025 w 9143989"/>
              <a:gd name="connsiteY653" fmla="*/ 604191 h 5143494"/>
              <a:gd name="connsiteX654" fmla="*/ 7571025 w 9143989"/>
              <a:gd name="connsiteY654" fmla="*/ 166558 h 5143494"/>
              <a:gd name="connsiteX655" fmla="*/ 7461613 w 9143989"/>
              <a:gd name="connsiteY655" fmla="*/ 57146 h 5143494"/>
              <a:gd name="connsiteX656" fmla="*/ 7778358 w 9143989"/>
              <a:gd name="connsiteY656" fmla="*/ 57145 h 5143494"/>
              <a:gd name="connsiteX657" fmla="*/ 7668946 w 9143989"/>
              <a:gd name="connsiteY657" fmla="*/ 166557 h 5143494"/>
              <a:gd name="connsiteX658" fmla="*/ 7668946 w 9143989"/>
              <a:gd name="connsiteY658" fmla="*/ 604191 h 5143494"/>
              <a:gd name="connsiteX659" fmla="*/ 7778358 w 9143989"/>
              <a:gd name="connsiteY659" fmla="*/ 713603 h 5143494"/>
              <a:gd name="connsiteX660" fmla="*/ 8215992 w 9143989"/>
              <a:gd name="connsiteY660" fmla="*/ 713603 h 5143494"/>
              <a:gd name="connsiteX661" fmla="*/ 8325404 w 9143989"/>
              <a:gd name="connsiteY661" fmla="*/ 604191 h 5143494"/>
              <a:gd name="connsiteX662" fmla="*/ 8325404 w 9143989"/>
              <a:gd name="connsiteY662" fmla="*/ 166557 h 5143494"/>
              <a:gd name="connsiteX663" fmla="*/ 8215992 w 9143989"/>
              <a:gd name="connsiteY663" fmla="*/ 57145 h 5143494"/>
              <a:gd name="connsiteX664" fmla="*/ 8540357 w 9143989"/>
              <a:gd name="connsiteY664" fmla="*/ 57145 h 5143494"/>
              <a:gd name="connsiteX665" fmla="*/ 8430945 w 9143989"/>
              <a:gd name="connsiteY665" fmla="*/ 166557 h 5143494"/>
              <a:gd name="connsiteX666" fmla="*/ 8430945 w 9143989"/>
              <a:gd name="connsiteY666" fmla="*/ 604190 h 5143494"/>
              <a:gd name="connsiteX667" fmla="*/ 8540357 w 9143989"/>
              <a:gd name="connsiteY667" fmla="*/ 713603 h 5143494"/>
              <a:gd name="connsiteX668" fmla="*/ 8977991 w 9143989"/>
              <a:gd name="connsiteY668" fmla="*/ 713603 h 5143494"/>
              <a:gd name="connsiteX669" fmla="*/ 9087403 w 9143989"/>
              <a:gd name="connsiteY669" fmla="*/ 604190 h 5143494"/>
              <a:gd name="connsiteX670" fmla="*/ 9087403 w 9143989"/>
              <a:gd name="connsiteY670" fmla="*/ 166557 h 5143494"/>
              <a:gd name="connsiteX671" fmla="*/ 8977991 w 9143989"/>
              <a:gd name="connsiteY671" fmla="*/ 57145 h 5143494"/>
              <a:gd name="connsiteX672" fmla="*/ 0 w 9143989"/>
              <a:gd name="connsiteY672" fmla="*/ 0 h 5143494"/>
              <a:gd name="connsiteX673" fmla="*/ 9143989 w 9143989"/>
              <a:gd name="connsiteY673" fmla="*/ 0 h 5143494"/>
              <a:gd name="connsiteX674" fmla="*/ 9143989 w 9143989"/>
              <a:gd name="connsiteY674" fmla="*/ 5143494 h 5143494"/>
              <a:gd name="connsiteX675" fmla="*/ 0 w 9143989"/>
              <a:gd name="connsiteY675" fmla="*/ 5143494 h 51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9143989" h="5143494">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7545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7545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75450"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7545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7545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109144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109144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1091448"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1091448"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109144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2107447"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2107447"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2107447"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2107447"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312344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312344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3123446"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312344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312344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4139444"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4139444"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4139444"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4139444"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108128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4139444"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5155443"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5155443"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5155443"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2107447"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5155443"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6171442"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6171442"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6171442"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6171442"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6171442"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718744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718744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718744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75450"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718744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718744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8203439"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8203439"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108263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8203439"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8203439"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921943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921943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9219438"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921943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921943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1022527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1022527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1022527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1022527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10225276"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1022527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11241275"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11241275"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11241275"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11241275"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11241275"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7545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2107447"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1081290" y="1048731"/>
            <a:ext cx="4959592" cy="875277"/>
          </a:xfrm>
          <a:prstGeom prst="roundRect">
            <a:avLst>
              <a:gd name="adj" fmla="val 933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0" tIns="60960" rIns="60960" bIns="6096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7187441" y="4933992"/>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D100">
                  <a:lumMod val="50000"/>
                </a:srgbClr>
              </a:solidFill>
              <a:effectLst/>
              <a:uLnTx/>
              <a:uFillTx/>
              <a:latin typeface="Arial" panose="020B0604020202020204" pitchFamily="34" charset="0"/>
              <a:ea typeface="+mn-ea"/>
              <a:cs typeface="Arial" panose="020B0604020202020204" pitchFamily="34" charset="0"/>
            </a:endParaRPr>
          </a:p>
        </p:txBody>
      </p:sp>
      <p:pic>
        <p:nvPicPr>
          <p:cNvPr id="76" name="Picture 8" descr="Image result for un economic commission for africa&quot;">
            <a:extLst>
              <a:ext uri="{FF2B5EF4-FFF2-40B4-BE49-F238E27FC236}">
                <a16:creationId xmlns:a16="http://schemas.microsoft.com/office/drawing/2014/main" id="{F52C486C-CBAC-456E-BA8F-11CF2028C41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032" y="1277848"/>
            <a:ext cx="3685833" cy="446332"/>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7177281" y="5906521"/>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lvl="0" algn="r">
              <a:defRPr/>
            </a:pPr>
            <a:endParaRPr kumimoji="0" lang="en-GB" sz="1400"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48078" y="1222013"/>
            <a:ext cx="840435"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7187440" y="5067016"/>
            <a:ext cx="4918952"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lvl1pPr>
              <a:defRPr kumimoji="0" lang="en-US" sz="2400" b="1" i="0" u="none" strike="noStrike" cap="none" spc="0" normalizeH="0" baseline="0">
                <a:ln>
                  <a:noFill/>
                </a:ln>
                <a:solidFill>
                  <a:srgbClr val="FFD100">
                    <a:lumMod val="50000"/>
                  </a:srgbClr>
                </a:solidFill>
                <a:effectLst/>
                <a:uLnTx/>
                <a:uFillTx/>
                <a:latin typeface="Arial" panose="020B0604020202020204" pitchFamily="34" charset="0"/>
                <a:ea typeface="+mn-ea"/>
                <a:cs typeface="Arial" panose="020B0604020202020204" pitchFamily="34" charset="0"/>
              </a:defRPr>
            </a:lvl1pPr>
          </a:lstStyle>
          <a:p>
            <a:pPr marL="0" marR="0" lvl="0" indent="0" algn="r" fontAlgn="auto">
              <a:lnSpc>
                <a:spcPct val="100000"/>
              </a:lnSpc>
              <a:spcBef>
                <a:spcPts val="0"/>
              </a:spcBef>
              <a:spcAft>
                <a:spcPts val="0"/>
              </a:spcAft>
              <a:buClrTx/>
              <a:buSzTx/>
              <a:buFontTx/>
              <a:tabLst/>
            </a:pPr>
            <a:r>
              <a:rPr lang="en-US" dirty="0"/>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type="subTitle" idx="1"/>
          </p:nvPr>
        </p:nvSpPr>
        <p:spPr>
          <a:xfrm>
            <a:off x="7187440" y="6004193"/>
            <a:ext cx="4918952" cy="772744"/>
          </a:xfrm>
        </p:spPr>
        <p:txBody>
          <a:bodyPr>
            <a:normAutofit/>
          </a:bodyPr>
          <a:lstStyle>
            <a:lvl1pPr marL="0" indent="0" algn="r">
              <a:buNone/>
              <a:defRPr kumimoji="0" lang="en-US" sz="1600" b="1" i="0" u="none" strike="noStrike" kern="1200" cap="none" spc="0" normalizeH="0" baseline="0" dirty="0">
                <a:ln>
                  <a:noFill/>
                </a:ln>
                <a:solidFill>
                  <a:srgbClr val="133C8B"/>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1756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A55CE-FF44-4778-BBF3-D3ACF54D6D55}"/>
              </a:ext>
            </a:extLst>
          </p:cNvPr>
          <p:cNvSpPr/>
          <p:nvPr userDrawn="1"/>
        </p:nvSpPr>
        <p:spPr>
          <a:xfrm>
            <a:off x="150420" y="136524"/>
            <a:ext cx="11891160" cy="64376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576745-A9A3-4C9E-8B60-F791DA717881}"/>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12BB7-A2C7-46D7-A949-B91029E5C700}"/>
              </a:ext>
            </a:extLst>
          </p:cNvPr>
          <p:cNvSpPr>
            <a:spLocks noGrp="1"/>
          </p:cNvSpPr>
          <p:nvPr>
            <p:ph type="title"/>
          </p:nvPr>
        </p:nvSpPr>
        <p:spPr>
          <a:xfrm>
            <a:off x="370113" y="365125"/>
            <a:ext cx="2991585" cy="4912269"/>
          </a:xfrm>
        </p:spPr>
        <p:txBody>
          <a:bodyPr>
            <a:normAutofit/>
          </a:bodyPr>
          <a:lstStyle>
            <a:lvl1pPr algn="r">
              <a:defRPr sz="4000" b="1">
                <a:solidFill>
                  <a:srgbClr val="1C3867"/>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0CF26276-9716-481F-A820-63977B24215A}"/>
              </a:ext>
            </a:extLst>
          </p:cNvPr>
          <p:cNvSpPr>
            <a:spLocks noGrp="1"/>
          </p:cNvSpPr>
          <p:nvPr>
            <p:ph sz="half" idx="2"/>
          </p:nvPr>
        </p:nvSpPr>
        <p:spPr>
          <a:xfrm>
            <a:off x="4020788" y="365125"/>
            <a:ext cx="7801098" cy="5811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94B121D-96DE-4C4F-9808-3E6EA0993AFE}"/>
              </a:ext>
            </a:extLst>
          </p:cNvPr>
          <p:cNvSpPr>
            <a:spLocks noGrp="1"/>
          </p:cNvSpPr>
          <p:nvPr>
            <p:ph type="dt" sz="half" idx="10"/>
          </p:nvPr>
        </p:nvSpPr>
        <p:spPr/>
        <p:txBody>
          <a:bodyPr/>
          <a:lstStyle/>
          <a:p>
            <a:fld id="{A4097778-63A7-49B1-BCE9-A55CEF6F466D}" type="datetime1">
              <a:rPr lang="en-US" smtClean="0"/>
              <a:t>11/14/2022</a:t>
            </a:fld>
            <a:endParaRPr lang="en-US"/>
          </a:p>
        </p:txBody>
      </p:sp>
      <p:sp>
        <p:nvSpPr>
          <p:cNvPr id="6" name="Footer Placeholder 5">
            <a:extLst>
              <a:ext uri="{FF2B5EF4-FFF2-40B4-BE49-F238E27FC236}">
                <a16:creationId xmlns:a16="http://schemas.microsoft.com/office/drawing/2014/main" id="{748A8748-8E9C-4E0D-BB05-6AC233AA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A3C87-938B-4CE6-A2C5-54E8B58EE057}"/>
              </a:ext>
            </a:extLst>
          </p:cNvPr>
          <p:cNvSpPr>
            <a:spLocks noGrp="1"/>
          </p:cNvSpPr>
          <p:nvPr>
            <p:ph type="sldNum" sz="quarter" idx="12"/>
          </p:nvPr>
        </p:nvSpPr>
        <p:spPr/>
        <p:txBody>
          <a:bodyPr/>
          <a:lstStyle/>
          <a:p>
            <a:fld id="{669CF414-0634-4E5D-9077-D58D470BFA39}" type="slidenum">
              <a:rPr lang="en-US" smtClean="0"/>
              <a:t>‹N°›</a:t>
            </a:fld>
            <a:endParaRPr lang="en-US"/>
          </a:p>
        </p:txBody>
      </p:sp>
      <p:pic>
        <p:nvPicPr>
          <p:cNvPr id="8" name="Content Placeholder 4">
            <a:extLst>
              <a:ext uri="{FF2B5EF4-FFF2-40B4-BE49-F238E27FC236}">
                <a16:creationId xmlns:a16="http://schemas.microsoft.com/office/drawing/2014/main" id="{55BF4DA8-E31C-44DA-81A9-B9C017822D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cxnSp>
        <p:nvCxnSpPr>
          <p:cNvPr id="12" name="Straight Connector 11">
            <a:extLst>
              <a:ext uri="{FF2B5EF4-FFF2-40B4-BE49-F238E27FC236}">
                <a16:creationId xmlns:a16="http://schemas.microsoft.com/office/drawing/2014/main" id="{CAFABA51-0E17-4B34-ADF7-D43CC38C243F}"/>
              </a:ext>
            </a:extLst>
          </p:cNvPr>
          <p:cNvCxnSpPr/>
          <p:nvPr userDrawn="1"/>
        </p:nvCxnSpPr>
        <p:spPr>
          <a:xfrm>
            <a:off x="3581400" y="705395"/>
            <a:ext cx="0" cy="4232365"/>
          </a:xfrm>
          <a:prstGeom prst="line">
            <a:avLst/>
          </a:prstGeom>
          <a:ln>
            <a:solidFill>
              <a:srgbClr val="1C3867"/>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E49E43B2-87E4-440D-BA9D-C586B659F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77078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1B9DC8-C563-41CF-8CE6-BA2E3ACF4C3E}"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28270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2044BA8-44C6-428A-B09A-9955E9682398}" type="datetime1">
              <a:rPr lang="en-US" smtClean="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3348362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A8BADE9-2E67-4FA8-8A60-34AA3C22C567}" type="datetime1">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3846329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24BA068-9041-498E-992D-B3288893A304}" type="datetime1">
              <a:rPr lang="en-US" smtClean="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420170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F2BFD6B-E901-41FF-B61E-04FEB223C19C}" type="datetime1">
              <a:rPr lang="en-US" smtClean="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353123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7DFEA-A4D8-441F-92B0-99A366D15BAC}" type="datetime1">
              <a:rPr lang="en-US" smtClean="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401175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DD6F276-62C5-45B1-8D64-8A603999FC05}" type="datetime1">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256308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50916B7-E91C-413C-8F2E-D037D4C22B36}" type="datetime1">
              <a:rPr lang="en-US" smtClean="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9CF414-0634-4E5D-9077-D58D470BFA39}" type="slidenum">
              <a:rPr lang="en-US" smtClean="0"/>
              <a:t>‹N°›</a:t>
            </a:fld>
            <a:endParaRPr lang="en-US"/>
          </a:p>
        </p:txBody>
      </p:sp>
    </p:spTree>
    <p:extLst>
      <p:ext uri="{BB962C8B-B14F-4D97-AF65-F5344CB8AC3E}">
        <p14:creationId xmlns:p14="http://schemas.microsoft.com/office/powerpoint/2010/main" val="139286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826BF-DC2E-4D8B-B19F-E37CC0773656}" type="datetime1">
              <a:rPr lang="en-US" smtClean="0"/>
              <a:t>11/14/2022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F414-0634-4E5D-9077-D58D470BFA39}" type="slidenum">
              <a:rPr lang="en-US" smtClean="0"/>
              <a:t>‹N°›</a:t>
            </a:fld>
            <a:endParaRPr lang="en-US"/>
          </a:p>
        </p:txBody>
      </p:sp>
    </p:spTree>
    <p:extLst>
      <p:ext uri="{BB962C8B-B14F-4D97-AF65-F5344CB8AC3E}">
        <p14:creationId xmlns:p14="http://schemas.microsoft.com/office/powerpoint/2010/main" val="21038200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49" r:id="rId14"/>
    <p:sldLayoutId id="214748365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p:txBody>
          <a:bodyPr/>
          <a:lstStyle/>
          <a:p>
            <a:endParaRPr lang="en-GB"/>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p:txBody>
          <a:bodyPr/>
          <a:lstStyle/>
          <a:p>
            <a:endParaRPr lang="en-GB" dirty="0"/>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a:t>Event | Date</a:t>
            </a: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Presenter</a:t>
            </a:r>
          </a:p>
          <a:p>
            <a:pPr>
              <a:lnSpc>
                <a:spcPct val="100000"/>
              </a:lnSpc>
              <a:spcBef>
                <a:spcPts val="0"/>
              </a:spcBef>
            </a:pPr>
            <a:r>
              <a:rPr lang="en-US" sz="1800" dirty="0"/>
              <a:t>Title</a:t>
            </a:r>
          </a:p>
          <a:p>
            <a:pPr>
              <a:lnSpc>
                <a:spcPct val="100000"/>
              </a:lnSpc>
              <a:spcBef>
                <a:spcPts val="0"/>
              </a:spcBef>
            </a:pPr>
            <a:r>
              <a:rPr lang="en-US" sz="1800" dirty="0"/>
              <a:t>UNECA Sub-Regional Office for Eastern Africa </a:t>
            </a:r>
          </a:p>
          <a:p>
            <a:pPr>
              <a:lnSpc>
                <a:spcPct val="100000"/>
              </a:lnSpc>
              <a:spcBef>
                <a:spcPts val="0"/>
              </a:spcBef>
            </a:pP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pic>
        <p:nvPicPr>
          <p:cNvPr id="10" name="Picture 9">
            <a:extLst>
              <a:ext uri="{FF2B5EF4-FFF2-40B4-BE49-F238E27FC236}">
                <a16:creationId xmlns:a16="http://schemas.microsoft.com/office/drawing/2014/main" id="{C9703E11-90B2-D742-8A4A-DB99F7DD6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137"/>
            <a:ext cx="12192000" cy="6857619"/>
          </a:xfrm>
          <a:prstGeom prst="rect">
            <a:avLst/>
          </a:prstGeom>
        </p:spPr>
      </p:pic>
    </p:spTree>
    <p:extLst>
      <p:ext uri="{BB962C8B-B14F-4D97-AF65-F5344CB8AC3E}">
        <p14:creationId xmlns:p14="http://schemas.microsoft.com/office/powerpoint/2010/main" val="574748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7E4119C1-6AF7-405E-B88D-6E7F1BA4CA12}"/>
              </a:ext>
            </a:extLst>
          </p:cNvPr>
          <p:cNvGraphicFramePr/>
          <p:nvPr>
            <p:extLst>
              <p:ext uri="{D42A27DB-BD31-4B8C-83A1-F6EECF244321}">
                <p14:modId xmlns:p14="http://schemas.microsoft.com/office/powerpoint/2010/main" val="4257224729"/>
              </p:ext>
            </p:extLst>
          </p:nvPr>
        </p:nvGraphicFramePr>
        <p:xfrm>
          <a:off x="838201" y="1099336"/>
          <a:ext cx="10381180" cy="4834739"/>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DEC8FF41-F45F-4A04-ADBF-A258F52BD600}"/>
              </a:ext>
            </a:extLst>
          </p:cNvPr>
          <p:cNvSpPr txBox="1"/>
          <p:nvPr/>
        </p:nvSpPr>
        <p:spPr>
          <a:xfrm>
            <a:off x="1162050" y="391129"/>
            <a:ext cx="9591675" cy="389658"/>
          </a:xfrm>
          <a:prstGeom prst="rect">
            <a:avLst/>
          </a:prstGeom>
          <a:noFill/>
        </p:spPr>
        <p:txBody>
          <a:bodyPr wrap="square">
            <a:spAutoFit/>
          </a:bodyPr>
          <a:lstStyle/>
          <a:p>
            <a:pPr algn="l">
              <a:lnSpc>
                <a:spcPct val="115000"/>
              </a:lnSpc>
              <a:spcBef>
                <a:spcPts val="600"/>
              </a:spcBef>
              <a:spcAft>
                <a:spcPts val="600"/>
              </a:spcAft>
            </a:pPr>
            <a:r>
              <a:rPr lang="fr-FR" sz="1800" b="1" spc="-30" dirty="0">
                <a:solidFill>
                  <a:srgbClr val="002060"/>
                </a:solidFill>
                <a:effectLst/>
                <a:latin typeface="Lato" panose="020F0502020204030203" pitchFamily="34" charset="0"/>
                <a:ea typeface="Calibri" panose="020F0502020204030204" pitchFamily="34" charset="0"/>
                <a:cs typeface="Times New Roman" panose="02020603050405020304" pitchFamily="18" charset="0"/>
              </a:rPr>
              <a:t>Evolution du solde du compte courant des pays de la CEEAC en 2020 et 2021 (en %du PIB)</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CB208B87-CD1D-4172-8765-7C1C6DBB88C8}"/>
              </a:ext>
            </a:extLst>
          </p:cNvPr>
          <p:cNvSpPr txBox="1"/>
          <p:nvPr/>
        </p:nvSpPr>
        <p:spPr>
          <a:xfrm>
            <a:off x="3046476" y="6097539"/>
            <a:ext cx="6096000" cy="369332"/>
          </a:xfrm>
          <a:prstGeom prst="rect">
            <a:avLst/>
          </a:prstGeom>
          <a:noFill/>
        </p:spPr>
        <p:txBody>
          <a:bodyPr wrap="square">
            <a:spAutoFit/>
          </a:bodyPr>
          <a:lstStyle/>
          <a:p>
            <a:r>
              <a:rPr lang="fr-FR" dirty="0"/>
              <a:t>Source : CNUCED/BEAC/FMI/Administrations Publiques</a:t>
            </a:r>
          </a:p>
        </p:txBody>
      </p:sp>
      <p:sp>
        <p:nvSpPr>
          <p:cNvPr id="8" name="Espace réservé du numéro de diapositive 7">
            <a:extLst>
              <a:ext uri="{FF2B5EF4-FFF2-40B4-BE49-F238E27FC236}">
                <a16:creationId xmlns:a16="http://schemas.microsoft.com/office/drawing/2014/main" id="{43B04955-8B72-4E0B-93CC-D12D0BAA8533}"/>
              </a:ext>
            </a:extLst>
          </p:cNvPr>
          <p:cNvSpPr>
            <a:spLocks noGrp="1"/>
          </p:cNvSpPr>
          <p:nvPr>
            <p:ph type="sldNum" sz="quarter" idx="12"/>
          </p:nvPr>
        </p:nvSpPr>
        <p:spPr/>
        <p:txBody>
          <a:bodyPr/>
          <a:lstStyle/>
          <a:p>
            <a:fld id="{669CF414-0634-4E5D-9077-D58D470BFA39}" type="slidenum">
              <a:rPr lang="en-US" smtClean="0"/>
              <a:t>10</a:t>
            </a:fld>
            <a:endParaRPr lang="en-US"/>
          </a:p>
        </p:txBody>
      </p:sp>
    </p:spTree>
    <p:extLst>
      <p:ext uri="{BB962C8B-B14F-4D97-AF65-F5344CB8AC3E}">
        <p14:creationId xmlns:p14="http://schemas.microsoft.com/office/powerpoint/2010/main" val="382482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061D95-F63B-4B78-8F40-B9B8070F92A6}"/>
              </a:ext>
            </a:extLst>
          </p:cNvPr>
          <p:cNvSpPr>
            <a:spLocks noGrp="1"/>
          </p:cNvSpPr>
          <p:nvPr>
            <p:ph type="title"/>
          </p:nvPr>
        </p:nvSpPr>
        <p:spPr>
          <a:xfrm>
            <a:off x="838200" y="365126"/>
            <a:ext cx="10515600" cy="444500"/>
          </a:xfrm>
        </p:spPr>
        <p:txBody>
          <a:bodyPr>
            <a:normAutofit fontScale="90000"/>
          </a:bodyPr>
          <a:lstStyle/>
          <a:p>
            <a:r>
              <a:rPr lang="fr-FR" sz="2800" dirty="0"/>
              <a:t>4.Finances publiques </a:t>
            </a:r>
          </a:p>
        </p:txBody>
      </p:sp>
      <p:sp>
        <p:nvSpPr>
          <p:cNvPr id="3" name="Espace réservé du contenu 2">
            <a:extLst>
              <a:ext uri="{FF2B5EF4-FFF2-40B4-BE49-F238E27FC236}">
                <a16:creationId xmlns:a16="http://schemas.microsoft.com/office/drawing/2014/main" id="{2F01CF59-5A7F-48C1-B5FC-A8F36445D825}"/>
              </a:ext>
            </a:extLst>
          </p:cNvPr>
          <p:cNvSpPr>
            <a:spLocks noGrp="1"/>
          </p:cNvSpPr>
          <p:nvPr>
            <p:ph idx="1"/>
          </p:nvPr>
        </p:nvSpPr>
        <p:spPr>
          <a:xfrm>
            <a:off x="838200" y="809626"/>
            <a:ext cx="10515600" cy="5367337"/>
          </a:xfrm>
        </p:spPr>
        <p:txBody>
          <a:bodyPr>
            <a:normAutofit/>
          </a:bodyPr>
          <a:lstStyle/>
          <a:p>
            <a:pPr marL="0" indent="0">
              <a:buNone/>
            </a:pPr>
            <a:r>
              <a:rPr lang="fr-FR" sz="3200" b="1" dirty="0">
                <a:solidFill>
                  <a:srgbClr val="000099"/>
                </a:solidFill>
                <a:effectLst>
                  <a:outerShdw blurRad="38100" dist="38100" dir="2700000" algn="tl">
                    <a:srgbClr val="C0C0C0"/>
                  </a:outerShdw>
                </a:effectLst>
                <a:latin typeface="+mj-lt"/>
                <a:ea typeface="+mj-ea"/>
                <a:cs typeface="+mj-cs"/>
              </a:rPr>
              <a:t>L’Afrique centrale a enregistré une contreperformance en 2020 avec un déficit budgétaire global de 5,5 % du PIB…</a:t>
            </a:r>
          </a:p>
          <a:p>
            <a:r>
              <a:rPr lang="fr-FR" sz="2400" spc="-30" dirty="0">
                <a:latin typeface="Lato" panose="020F0502020204030203" pitchFamily="34" charset="0"/>
                <a:ea typeface="Calibri" panose="020F0502020204030204" pitchFamily="34" charset="0"/>
                <a:cs typeface="Times New Roman" panose="02020603050405020304" pitchFamily="18" charset="0"/>
              </a:rPr>
              <a:t>C</a:t>
            </a:r>
            <a:r>
              <a:rPr lang="fr-FR" sz="2400" spc="-30" dirty="0">
                <a:effectLst/>
                <a:latin typeface="Lato" panose="020F0502020204030203" pitchFamily="34" charset="0"/>
                <a:ea typeface="Calibri" panose="020F0502020204030204" pitchFamily="34" charset="0"/>
                <a:cs typeface="Times New Roman" panose="02020603050405020304" pitchFamily="18" charset="0"/>
              </a:rPr>
              <a:t>rise sanitaire qui a impacté sensiblement les activités économiques, malgré les efforts en matière de mobilisation des recettes fiscales et de maîtrise des dépenses publiques dans le cadre des programmes avec le FMI. </a:t>
            </a:r>
          </a:p>
          <a:p>
            <a:r>
              <a:rPr lang="fr-FR" sz="2400" spc="-30" dirty="0">
                <a:latin typeface="Lato" panose="020F0502020204030203" pitchFamily="34" charset="0"/>
                <a:ea typeface="Calibri" panose="020F0502020204030204" pitchFamily="34" charset="0"/>
                <a:cs typeface="Times New Roman" panose="02020603050405020304" pitchFamily="18" charset="0"/>
              </a:rPr>
              <a:t>C</a:t>
            </a:r>
            <a:r>
              <a:rPr lang="fr-FR" sz="2400" spc="-30" dirty="0">
                <a:effectLst/>
                <a:latin typeface="Lato" panose="020F0502020204030203" pitchFamily="34" charset="0"/>
                <a:ea typeface="Calibri" panose="020F0502020204030204" pitchFamily="34" charset="0"/>
                <a:cs typeface="Times New Roman" panose="02020603050405020304" pitchFamily="18" charset="0"/>
              </a:rPr>
              <a:t>hute des revenus tirés de l’exportation des matières premières qui ont vu leurs cours mondiaux s’effondrer du fait de la pandémie.</a:t>
            </a:r>
          </a:p>
          <a:p>
            <a:pPr marL="0" indent="0">
              <a:buNone/>
            </a:pPr>
            <a:r>
              <a:rPr lang="fr-FR" sz="3200" b="1" dirty="0">
                <a:solidFill>
                  <a:srgbClr val="000099"/>
                </a:solidFill>
                <a:effectLst>
                  <a:outerShdw blurRad="38100" dist="38100" dir="2700000" algn="tl">
                    <a:srgbClr val="C0C0C0"/>
                  </a:outerShdw>
                </a:effectLst>
                <a:latin typeface="+mj-lt"/>
                <a:ea typeface="+mj-ea"/>
                <a:cs typeface="+mj-cs"/>
              </a:rPr>
              <a:t>… les déficits budgétaires se sont résorbés en 2021 avec un solde budgétaire redevenu excédentaire à 0,1 % du PIB.</a:t>
            </a:r>
          </a:p>
          <a:p>
            <a:pPr algn="just">
              <a:lnSpc>
                <a:spcPct val="115000"/>
              </a:lnSpc>
              <a:spcBef>
                <a:spcPts val="600"/>
              </a:spcBef>
              <a:spcAft>
                <a:spcPts val="800"/>
              </a:spcAft>
            </a:pPr>
            <a:r>
              <a:rPr lang="fr-FR" sz="2400" spc="-30" dirty="0">
                <a:latin typeface="Lato" panose="020F0502020204030203" pitchFamily="34" charset="0"/>
                <a:ea typeface="Calibri" panose="020F0502020204030204" pitchFamily="34" charset="0"/>
                <a:cs typeface="Times New Roman" panose="02020603050405020304" pitchFamily="18" charset="0"/>
              </a:rPr>
              <a:t>H</a:t>
            </a:r>
            <a:r>
              <a:rPr lang="fr-FR" sz="2400" spc="-30" dirty="0">
                <a:effectLst/>
                <a:latin typeface="Lato" panose="020F0502020204030203" pitchFamily="34" charset="0"/>
                <a:ea typeface="Calibri" panose="020F0502020204030204" pitchFamily="34" charset="0"/>
                <a:cs typeface="Times New Roman" panose="02020603050405020304" pitchFamily="18" charset="0"/>
              </a:rPr>
              <a:t>ausse des recettes pétrolières et efforts fournis dans la mobilisation des recettes fiscales hors pétroles, dans le cadre des programmes avec le FMI. </a:t>
            </a:r>
            <a:endParaRPr lang="fr-FR" sz="4000" b="1" dirty="0">
              <a:solidFill>
                <a:srgbClr val="000099"/>
              </a:solidFill>
              <a:effectLst>
                <a:outerShdw blurRad="38100" dist="38100" dir="2700000" algn="tl">
                  <a:srgbClr val="C0C0C0"/>
                </a:outerShdw>
              </a:effectLst>
              <a:latin typeface="+mj-lt"/>
              <a:ea typeface="+mj-ea"/>
              <a:cs typeface="+mj-cs"/>
            </a:endParaRPr>
          </a:p>
        </p:txBody>
      </p:sp>
      <p:sp>
        <p:nvSpPr>
          <p:cNvPr id="4" name="Espace réservé du numéro de diapositive 3">
            <a:extLst>
              <a:ext uri="{FF2B5EF4-FFF2-40B4-BE49-F238E27FC236}">
                <a16:creationId xmlns:a16="http://schemas.microsoft.com/office/drawing/2014/main" id="{3711F24C-ABAD-4883-B576-1D6BDF12315F}"/>
              </a:ext>
            </a:extLst>
          </p:cNvPr>
          <p:cNvSpPr>
            <a:spLocks noGrp="1"/>
          </p:cNvSpPr>
          <p:nvPr>
            <p:ph type="sldNum" sz="quarter" idx="12"/>
          </p:nvPr>
        </p:nvSpPr>
        <p:spPr/>
        <p:txBody>
          <a:bodyPr/>
          <a:lstStyle/>
          <a:p>
            <a:fld id="{669CF414-0634-4E5D-9077-D58D470BFA39}" type="slidenum">
              <a:rPr lang="en-US" smtClean="0"/>
              <a:t>11</a:t>
            </a:fld>
            <a:endParaRPr lang="en-US"/>
          </a:p>
        </p:txBody>
      </p:sp>
    </p:spTree>
    <p:extLst>
      <p:ext uri="{BB962C8B-B14F-4D97-AF65-F5344CB8AC3E}">
        <p14:creationId xmlns:p14="http://schemas.microsoft.com/office/powerpoint/2010/main" val="230299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BA7A38C0-685F-4434-B672-E259519E0FA9}"/>
              </a:ext>
            </a:extLst>
          </p:cNvPr>
          <p:cNvGraphicFramePr/>
          <p:nvPr>
            <p:extLst>
              <p:ext uri="{D42A27DB-BD31-4B8C-83A1-F6EECF244321}">
                <p14:modId xmlns:p14="http://schemas.microsoft.com/office/powerpoint/2010/main" val="3124641815"/>
              </p:ext>
            </p:extLst>
          </p:nvPr>
        </p:nvGraphicFramePr>
        <p:xfrm>
          <a:off x="585627" y="1202076"/>
          <a:ext cx="10768173" cy="4921322"/>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a:extLst>
              <a:ext uri="{FF2B5EF4-FFF2-40B4-BE49-F238E27FC236}">
                <a16:creationId xmlns:a16="http://schemas.microsoft.com/office/drawing/2014/main" id="{97CC3CCF-E03E-403B-8DB5-BDC15599C51A}"/>
              </a:ext>
            </a:extLst>
          </p:cNvPr>
          <p:cNvSpPr txBox="1"/>
          <p:nvPr/>
        </p:nvSpPr>
        <p:spPr>
          <a:xfrm>
            <a:off x="742949" y="305690"/>
            <a:ext cx="9877425" cy="389658"/>
          </a:xfrm>
          <a:prstGeom prst="rect">
            <a:avLst/>
          </a:prstGeom>
          <a:noFill/>
        </p:spPr>
        <p:txBody>
          <a:bodyPr wrap="square">
            <a:spAutoFit/>
          </a:bodyPr>
          <a:lstStyle/>
          <a:p>
            <a:pPr algn="l">
              <a:lnSpc>
                <a:spcPct val="115000"/>
              </a:lnSpc>
              <a:spcBef>
                <a:spcPts val="600"/>
              </a:spcBef>
              <a:spcAft>
                <a:spcPts val="600"/>
              </a:spcAft>
            </a:pPr>
            <a:r>
              <a:rPr lang="fr-FR" sz="1800" b="1" spc="-30" dirty="0">
                <a:solidFill>
                  <a:srgbClr val="002060"/>
                </a:solidFill>
                <a:effectLst/>
                <a:latin typeface="Lato" panose="020F0502020204030203" pitchFamily="34" charset="0"/>
                <a:ea typeface="Calibri" panose="020F0502020204030204" pitchFamily="34" charset="0"/>
                <a:cs typeface="Times New Roman" panose="02020603050405020304" pitchFamily="18" charset="0"/>
              </a:rPr>
              <a:t>Evolution du solde budgétaire global des pays de la CEEAC en 2020 et 2021 (en %du PIB)</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2FE88631-07DF-4BD8-9A08-7F8AE105AF79}"/>
              </a:ext>
            </a:extLst>
          </p:cNvPr>
          <p:cNvSpPr txBox="1"/>
          <p:nvPr/>
        </p:nvSpPr>
        <p:spPr>
          <a:xfrm>
            <a:off x="1876425" y="6240468"/>
            <a:ext cx="7141288" cy="389658"/>
          </a:xfrm>
          <a:prstGeom prst="rect">
            <a:avLst/>
          </a:prstGeom>
          <a:noFill/>
        </p:spPr>
        <p:txBody>
          <a:bodyPr wrap="square">
            <a:spAutoFit/>
          </a:bodyPr>
          <a:lstStyle/>
          <a:p>
            <a:pPr indent="457200" algn="l">
              <a:lnSpc>
                <a:spcPct val="115000"/>
              </a:lnSpc>
              <a:spcBef>
                <a:spcPts val="600"/>
              </a:spcBef>
              <a:spcAft>
                <a:spcPts val="600"/>
              </a:spcAft>
            </a:pPr>
            <a:r>
              <a:rPr lang="fr-CM" sz="1800" i="1" spc="-30" dirty="0">
                <a:effectLst/>
                <a:latin typeface="Lato" panose="020F0502020204030203" pitchFamily="34" charset="0"/>
                <a:ea typeface="Calibri" panose="020F0502020204030204" pitchFamily="34" charset="0"/>
                <a:cs typeface="Times New Roman" panose="02020603050405020304" pitchFamily="18" charset="0"/>
              </a:rPr>
              <a:t>Source : BEAC/FMI/Administrations Publiques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Espace réservé du numéro de diapositive 8">
            <a:extLst>
              <a:ext uri="{FF2B5EF4-FFF2-40B4-BE49-F238E27FC236}">
                <a16:creationId xmlns:a16="http://schemas.microsoft.com/office/drawing/2014/main" id="{60B08138-3366-4D62-9F5A-1F50566DD88C}"/>
              </a:ext>
            </a:extLst>
          </p:cNvPr>
          <p:cNvSpPr>
            <a:spLocks noGrp="1"/>
          </p:cNvSpPr>
          <p:nvPr>
            <p:ph type="sldNum" sz="quarter" idx="12"/>
          </p:nvPr>
        </p:nvSpPr>
        <p:spPr/>
        <p:txBody>
          <a:bodyPr/>
          <a:lstStyle/>
          <a:p>
            <a:fld id="{669CF414-0634-4E5D-9077-D58D470BFA39}" type="slidenum">
              <a:rPr lang="en-US" smtClean="0"/>
              <a:t>12</a:t>
            </a:fld>
            <a:endParaRPr lang="en-US"/>
          </a:p>
        </p:txBody>
      </p:sp>
    </p:spTree>
    <p:extLst>
      <p:ext uri="{BB962C8B-B14F-4D97-AF65-F5344CB8AC3E}">
        <p14:creationId xmlns:p14="http://schemas.microsoft.com/office/powerpoint/2010/main" val="2658296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4F816-B78B-4037-A9E4-BC4984AED7F6}"/>
              </a:ext>
            </a:extLst>
          </p:cNvPr>
          <p:cNvSpPr>
            <a:spLocks noGrp="1"/>
          </p:cNvSpPr>
          <p:nvPr>
            <p:ph type="title"/>
          </p:nvPr>
        </p:nvSpPr>
        <p:spPr>
          <a:xfrm>
            <a:off x="838200" y="365126"/>
            <a:ext cx="10515600" cy="482600"/>
          </a:xfrm>
        </p:spPr>
        <p:txBody>
          <a:bodyPr>
            <a:noAutofit/>
          </a:bodyPr>
          <a:lstStyle/>
          <a:p>
            <a:r>
              <a:rPr lang="fr-FR" sz="2400" dirty="0"/>
              <a:t>5. Dette</a:t>
            </a:r>
          </a:p>
        </p:txBody>
      </p:sp>
      <p:sp>
        <p:nvSpPr>
          <p:cNvPr id="3" name="Espace réservé du contenu 2">
            <a:extLst>
              <a:ext uri="{FF2B5EF4-FFF2-40B4-BE49-F238E27FC236}">
                <a16:creationId xmlns:a16="http://schemas.microsoft.com/office/drawing/2014/main" id="{AFF6698F-30D4-4A25-88E0-C12D3349318B}"/>
              </a:ext>
            </a:extLst>
          </p:cNvPr>
          <p:cNvSpPr>
            <a:spLocks noGrp="1"/>
          </p:cNvSpPr>
          <p:nvPr>
            <p:ph idx="1"/>
          </p:nvPr>
        </p:nvSpPr>
        <p:spPr>
          <a:xfrm>
            <a:off x="838200" y="990600"/>
            <a:ext cx="10515600" cy="5186363"/>
          </a:xfrm>
        </p:spPr>
        <p:txBody>
          <a:bodyPr/>
          <a:lstStyle/>
          <a:p>
            <a:pPr marL="0" indent="0">
              <a:buNone/>
            </a:pPr>
            <a:r>
              <a:rPr lang="fr-FR" sz="4000" b="1" dirty="0">
                <a:solidFill>
                  <a:srgbClr val="000099"/>
                </a:solidFill>
                <a:effectLst>
                  <a:outerShdw blurRad="38100" dist="38100" dir="2700000" algn="tl">
                    <a:srgbClr val="C0C0C0"/>
                  </a:outerShdw>
                </a:effectLst>
                <a:latin typeface="+mj-lt"/>
                <a:ea typeface="+mj-ea"/>
                <a:cs typeface="+mj-cs"/>
              </a:rPr>
              <a:t>Les ratios de la dette se sont légèrement dégradés dans l’ensemble des pays de la CEEAC </a:t>
            </a:r>
          </a:p>
          <a:p>
            <a:r>
              <a:rPr lang="fr-FR" sz="2400" spc="-30" dirty="0">
                <a:solidFill>
                  <a:srgbClr val="000000"/>
                </a:solidFill>
                <a:latin typeface="Lato" panose="020F0502020204030203" pitchFamily="34" charset="0"/>
                <a:ea typeface="Calibri" panose="020F0502020204030204" pitchFamily="34" charset="0"/>
                <a:cs typeface="Times New Roman" panose="02020603050405020304" pitchFamily="18" charset="0"/>
              </a:rPr>
              <a:t>L</a:t>
            </a:r>
            <a:r>
              <a:rPr lang="fr-FR" sz="2400" spc="-3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’encours de la dette globale s’est établi à 67,2 % du PIB en 2021 après 64,5 % du PIB en 2020. </a:t>
            </a:r>
          </a:p>
          <a:p>
            <a:r>
              <a:rPr lang="fr-FR" sz="2400" spc="-3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Les pays de la CEMAC ont également enregistré une hausse de leur taux d’endettement public dans l’ensemble avec 56,8 % du PIB en 2021 après 53,5 % du PIB en 2020.</a:t>
            </a:r>
            <a:endParaRPr lang="fr-FR" sz="3600" dirty="0"/>
          </a:p>
        </p:txBody>
      </p:sp>
      <p:sp>
        <p:nvSpPr>
          <p:cNvPr id="4" name="Espace réservé du numéro de diapositive 3">
            <a:extLst>
              <a:ext uri="{FF2B5EF4-FFF2-40B4-BE49-F238E27FC236}">
                <a16:creationId xmlns:a16="http://schemas.microsoft.com/office/drawing/2014/main" id="{C8B4F29E-FB5D-40F1-9E28-78D81E6E0598}"/>
              </a:ext>
            </a:extLst>
          </p:cNvPr>
          <p:cNvSpPr>
            <a:spLocks noGrp="1"/>
          </p:cNvSpPr>
          <p:nvPr>
            <p:ph type="sldNum" sz="quarter" idx="12"/>
          </p:nvPr>
        </p:nvSpPr>
        <p:spPr/>
        <p:txBody>
          <a:bodyPr/>
          <a:lstStyle/>
          <a:p>
            <a:fld id="{669CF414-0634-4E5D-9077-D58D470BFA39}" type="slidenum">
              <a:rPr lang="en-US" smtClean="0"/>
              <a:t>13</a:t>
            </a:fld>
            <a:endParaRPr lang="en-US"/>
          </a:p>
        </p:txBody>
      </p:sp>
    </p:spTree>
    <p:extLst>
      <p:ext uri="{BB962C8B-B14F-4D97-AF65-F5344CB8AC3E}">
        <p14:creationId xmlns:p14="http://schemas.microsoft.com/office/powerpoint/2010/main" val="3268812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F72FD63E-2122-44DA-95E5-8F25434DE0AF}"/>
              </a:ext>
            </a:extLst>
          </p:cNvPr>
          <p:cNvGraphicFramePr/>
          <p:nvPr>
            <p:extLst>
              <p:ext uri="{D42A27DB-BD31-4B8C-83A1-F6EECF244321}">
                <p14:modId xmlns:p14="http://schemas.microsoft.com/office/powerpoint/2010/main" val="507234637"/>
              </p:ext>
            </p:extLst>
          </p:nvPr>
        </p:nvGraphicFramePr>
        <p:xfrm>
          <a:off x="643467" y="1561672"/>
          <a:ext cx="10905066" cy="4652861"/>
        </p:xfrm>
        <a:graphic>
          <a:graphicData uri="http://schemas.openxmlformats.org/drawingml/2006/chart">
            <c:chart xmlns:c="http://schemas.openxmlformats.org/drawingml/2006/chart" xmlns:r="http://schemas.openxmlformats.org/officeDocument/2006/relationships" r:id="rId2"/>
          </a:graphicData>
        </a:graphic>
      </p:graphicFrame>
      <p:sp>
        <p:nvSpPr>
          <p:cNvPr id="18" name="ZoneTexte 17">
            <a:extLst>
              <a:ext uri="{FF2B5EF4-FFF2-40B4-BE49-F238E27FC236}">
                <a16:creationId xmlns:a16="http://schemas.microsoft.com/office/drawing/2014/main" id="{E1341EB0-0D7B-43F2-8CE5-1BD237227F18}"/>
              </a:ext>
            </a:extLst>
          </p:cNvPr>
          <p:cNvSpPr txBox="1"/>
          <p:nvPr/>
        </p:nvSpPr>
        <p:spPr>
          <a:xfrm>
            <a:off x="3152775" y="6101834"/>
            <a:ext cx="6096000" cy="369332"/>
          </a:xfrm>
          <a:prstGeom prst="rect">
            <a:avLst/>
          </a:prstGeom>
          <a:noFill/>
        </p:spPr>
        <p:txBody>
          <a:bodyPr wrap="square">
            <a:spAutoFit/>
          </a:bodyPr>
          <a:lstStyle/>
          <a:p>
            <a:r>
              <a:rPr lang="fr-CM" sz="1800" i="1" spc="-30" dirty="0">
                <a:effectLst/>
                <a:latin typeface="Lato" panose="020F0502020204030203" pitchFamily="34" charset="0"/>
                <a:ea typeface="Calibri" panose="020F0502020204030204" pitchFamily="34" charset="0"/>
                <a:cs typeface="Times New Roman" panose="02020603050405020304" pitchFamily="18" charset="0"/>
              </a:rPr>
              <a:t>Source : BEAC/FMI/Administrations Publiques</a:t>
            </a:r>
            <a:endParaRPr lang="fr-FR" dirty="0"/>
          </a:p>
        </p:txBody>
      </p:sp>
      <p:sp>
        <p:nvSpPr>
          <p:cNvPr id="20" name="ZoneTexte 19">
            <a:extLst>
              <a:ext uri="{FF2B5EF4-FFF2-40B4-BE49-F238E27FC236}">
                <a16:creationId xmlns:a16="http://schemas.microsoft.com/office/drawing/2014/main" id="{B9BB0139-6CAE-40F9-BA23-43A080F665D6}"/>
              </a:ext>
            </a:extLst>
          </p:cNvPr>
          <p:cNvSpPr txBox="1"/>
          <p:nvPr/>
        </p:nvSpPr>
        <p:spPr>
          <a:xfrm>
            <a:off x="1571625" y="386834"/>
            <a:ext cx="7677150" cy="389658"/>
          </a:xfrm>
          <a:prstGeom prst="rect">
            <a:avLst/>
          </a:prstGeom>
          <a:noFill/>
        </p:spPr>
        <p:txBody>
          <a:bodyPr wrap="square">
            <a:spAutoFit/>
          </a:bodyPr>
          <a:lstStyle/>
          <a:p>
            <a:pPr algn="l">
              <a:lnSpc>
                <a:spcPct val="115000"/>
              </a:lnSpc>
              <a:spcBef>
                <a:spcPts val="600"/>
              </a:spcBef>
              <a:spcAft>
                <a:spcPts val="600"/>
              </a:spcAft>
            </a:pPr>
            <a:r>
              <a:rPr lang="fr-FR" sz="1800" b="1" spc="-30" dirty="0">
                <a:solidFill>
                  <a:srgbClr val="002060"/>
                </a:solidFill>
                <a:effectLst/>
                <a:latin typeface="Lato" panose="020F0502020204030203" pitchFamily="34" charset="0"/>
                <a:ea typeface="Calibri" panose="020F0502020204030204" pitchFamily="34" charset="0"/>
                <a:cs typeface="Times New Roman" panose="02020603050405020304" pitchFamily="18" charset="0"/>
              </a:rPr>
              <a:t>Taux d’endettement public global  en 2020 et 2021 (en %du PIB)</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Espace réservé du numéro de diapositive 7">
            <a:extLst>
              <a:ext uri="{FF2B5EF4-FFF2-40B4-BE49-F238E27FC236}">
                <a16:creationId xmlns:a16="http://schemas.microsoft.com/office/drawing/2014/main" id="{65196086-630E-4801-96FC-4BDE45612B98}"/>
              </a:ext>
            </a:extLst>
          </p:cNvPr>
          <p:cNvSpPr>
            <a:spLocks noGrp="1"/>
          </p:cNvSpPr>
          <p:nvPr>
            <p:ph type="sldNum" sz="quarter" idx="12"/>
          </p:nvPr>
        </p:nvSpPr>
        <p:spPr/>
        <p:txBody>
          <a:bodyPr/>
          <a:lstStyle/>
          <a:p>
            <a:fld id="{669CF414-0634-4E5D-9077-D58D470BFA39}" type="slidenum">
              <a:rPr lang="en-US" smtClean="0"/>
              <a:t>14</a:t>
            </a:fld>
            <a:endParaRPr lang="en-US"/>
          </a:p>
        </p:txBody>
      </p:sp>
    </p:spTree>
    <p:extLst>
      <p:ext uri="{BB962C8B-B14F-4D97-AF65-F5344CB8AC3E}">
        <p14:creationId xmlns:p14="http://schemas.microsoft.com/office/powerpoint/2010/main" val="340227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2A07A-BF29-4B69-B8A0-91D191123B6A}"/>
              </a:ext>
            </a:extLst>
          </p:cNvPr>
          <p:cNvSpPr>
            <a:spLocks noGrp="1"/>
          </p:cNvSpPr>
          <p:nvPr>
            <p:ph type="title"/>
          </p:nvPr>
        </p:nvSpPr>
        <p:spPr>
          <a:xfrm>
            <a:off x="838200" y="365126"/>
            <a:ext cx="10515600" cy="596900"/>
          </a:xfrm>
        </p:spPr>
        <p:txBody>
          <a:bodyPr>
            <a:noAutofit/>
          </a:bodyPr>
          <a:lstStyle/>
          <a:p>
            <a:r>
              <a:rPr lang="fr-FR" sz="2400" dirty="0"/>
              <a:t>6.Prévisions</a:t>
            </a:r>
          </a:p>
        </p:txBody>
      </p:sp>
      <p:sp>
        <p:nvSpPr>
          <p:cNvPr id="3" name="Espace réservé du contenu 2">
            <a:extLst>
              <a:ext uri="{FF2B5EF4-FFF2-40B4-BE49-F238E27FC236}">
                <a16:creationId xmlns:a16="http://schemas.microsoft.com/office/drawing/2014/main" id="{0B45655D-BBD1-4B72-A679-ECFE9F71F709}"/>
              </a:ext>
            </a:extLst>
          </p:cNvPr>
          <p:cNvSpPr>
            <a:spLocks noGrp="1"/>
          </p:cNvSpPr>
          <p:nvPr>
            <p:ph idx="1"/>
          </p:nvPr>
        </p:nvSpPr>
        <p:spPr>
          <a:xfrm>
            <a:off x="838200" y="1066800"/>
            <a:ext cx="10515600" cy="5110163"/>
          </a:xfrm>
        </p:spPr>
        <p:txBody>
          <a:bodyPr>
            <a:normAutofit/>
          </a:bodyPr>
          <a:lstStyle/>
          <a:p>
            <a:r>
              <a:rPr lang="fr-FR" sz="3600" b="1" dirty="0">
                <a:solidFill>
                  <a:srgbClr val="000099"/>
                </a:solidFill>
                <a:effectLst>
                  <a:outerShdw blurRad="38100" dist="38100" dir="2700000" algn="tl">
                    <a:srgbClr val="C0C0C0"/>
                  </a:outerShdw>
                </a:effectLst>
                <a:latin typeface="+mj-lt"/>
                <a:ea typeface="+mj-ea"/>
                <a:cs typeface="+mj-cs"/>
              </a:rPr>
              <a:t>Les prévisions de croissance des pays de la CEEAC tablent sur une poursuite de la reprise des activités économiques en 2022 avec un taux de croissance du PIB réel qui s’établirait à 3,5 %</a:t>
            </a:r>
          </a:p>
          <a:p>
            <a:pPr marL="0" indent="0">
              <a:buNone/>
            </a:pPr>
            <a:endParaRPr lang="fr-FR" sz="3600" b="1" dirty="0">
              <a:solidFill>
                <a:srgbClr val="000099"/>
              </a:solidFill>
              <a:effectLst>
                <a:outerShdw blurRad="38100" dist="38100" dir="2700000" algn="tl">
                  <a:srgbClr val="C0C0C0"/>
                </a:outerShdw>
              </a:effectLst>
              <a:latin typeface="+mj-lt"/>
              <a:ea typeface="+mj-ea"/>
              <a:cs typeface="+mj-cs"/>
            </a:endParaRPr>
          </a:p>
          <a:p>
            <a:r>
              <a:rPr lang="fr-FR" sz="3600" b="1" dirty="0">
                <a:solidFill>
                  <a:srgbClr val="000099"/>
                </a:solidFill>
                <a:effectLst>
                  <a:outerShdw blurRad="38100" dist="38100" dir="2700000" algn="tl">
                    <a:srgbClr val="C0C0C0"/>
                  </a:outerShdw>
                </a:effectLst>
                <a:latin typeface="+mj-lt"/>
                <a:ea typeface="+mj-ea"/>
                <a:cs typeface="+mj-cs"/>
              </a:rPr>
              <a:t>A moyen terme, la croissance économique de la CEEAC dans son ensemble devrait se consolider pour s’établir à 3,8 % en 2023, puis à 4,0 % en 2024 et 4,2 % en 2025. </a:t>
            </a:r>
          </a:p>
        </p:txBody>
      </p:sp>
      <p:sp>
        <p:nvSpPr>
          <p:cNvPr id="4" name="Espace réservé du numéro de diapositive 3">
            <a:extLst>
              <a:ext uri="{FF2B5EF4-FFF2-40B4-BE49-F238E27FC236}">
                <a16:creationId xmlns:a16="http://schemas.microsoft.com/office/drawing/2014/main" id="{AF906B9C-F7D9-4052-AAE8-9814424ACA03}"/>
              </a:ext>
            </a:extLst>
          </p:cNvPr>
          <p:cNvSpPr>
            <a:spLocks noGrp="1"/>
          </p:cNvSpPr>
          <p:nvPr>
            <p:ph type="sldNum" sz="quarter" idx="12"/>
          </p:nvPr>
        </p:nvSpPr>
        <p:spPr/>
        <p:txBody>
          <a:bodyPr/>
          <a:lstStyle/>
          <a:p>
            <a:fld id="{669CF414-0634-4E5D-9077-D58D470BFA39}" type="slidenum">
              <a:rPr lang="en-US" smtClean="0"/>
              <a:t>15</a:t>
            </a:fld>
            <a:endParaRPr lang="en-US"/>
          </a:p>
        </p:txBody>
      </p:sp>
    </p:spTree>
    <p:extLst>
      <p:ext uri="{BB962C8B-B14F-4D97-AF65-F5344CB8AC3E}">
        <p14:creationId xmlns:p14="http://schemas.microsoft.com/office/powerpoint/2010/main" val="2596859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BB8FEB8-8E41-4506-BFED-81564DBD7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3467" y="1263721"/>
            <a:ext cx="10905066" cy="4674742"/>
          </a:xfrm>
          <a:prstGeom prst="rect">
            <a:avLst/>
          </a:prstGeom>
          <a:noFill/>
        </p:spPr>
      </p:pic>
      <p:sp>
        <p:nvSpPr>
          <p:cNvPr id="8" name="ZoneTexte 7">
            <a:extLst>
              <a:ext uri="{FF2B5EF4-FFF2-40B4-BE49-F238E27FC236}">
                <a16:creationId xmlns:a16="http://schemas.microsoft.com/office/drawing/2014/main" id="{211700AD-907B-47BA-8FFF-38823C9BAC24}"/>
              </a:ext>
            </a:extLst>
          </p:cNvPr>
          <p:cNvSpPr txBox="1"/>
          <p:nvPr/>
        </p:nvSpPr>
        <p:spPr>
          <a:xfrm>
            <a:off x="3333750" y="5938463"/>
            <a:ext cx="6096000" cy="389658"/>
          </a:xfrm>
          <a:prstGeom prst="rect">
            <a:avLst/>
          </a:prstGeom>
          <a:noFill/>
        </p:spPr>
        <p:txBody>
          <a:bodyPr wrap="square">
            <a:spAutoFit/>
          </a:bodyPr>
          <a:lstStyle/>
          <a:p>
            <a:pPr indent="457200" algn="just">
              <a:lnSpc>
                <a:spcPct val="115000"/>
              </a:lnSpc>
              <a:spcBef>
                <a:spcPts val="600"/>
              </a:spcBef>
              <a:spcAft>
                <a:spcPts val="600"/>
              </a:spcAft>
            </a:pPr>
            <a:r>
              <a:rPr lang="fr-CM" sz="1800" i="1" spc="-30" dirty="0">
                <a:effectLst/>
                <a:latin typeface="Lato" panose="020F0502020204030203" pitchFamily="34" charset="0"/>
                <a:ea typeface="Calibri" panose="020F0502020204030204" pitchFamily="34" charset="0"/>
                <a:cs typeface="Times New Roman" panose="02020603050405020304" pitchFamily="18" charset="0"/>
              </a:rPr>
              <a:t>Source : BEAC, FMI</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C568ADC7-7F6C-4CE2-B50D-10C8AB6589F7}"/>
              </a:ext>
            </a:extLst>
          </p:cNvPr>
          <p:cNvSpPr txBox="1"/>
          <p:nvPr/>
        </p:nvSpPr>
        <p:spPr>
          <a:xfrm>
            <a:off x="1104900" y="360685"/>
            <a:ext cx="9734550" cy="639791"/>
          </a:xfrm>
          <a:prstGeom prst="rect">
            <a:avLst/>
          </a:prstGeom>
          <a:noFill/>
        </p:spPr>
        <p:txBody>
          <a:bodyPr wrap="square">
            <a:spAutoFit/>
          </a:bodyPr>
          <a:lstStyle/>
          <a:p>
            <a:pPr algn="l">
              <a:lnSpc>
                <a:spcPct val="115000"/>
              </a:lnSpc>
              <a:spcBef>
                <a:spcPts val="600"/>
              </a:spcBef>
              <a:spcAft>
                <a:spcPts val="600"/>
              </a:spcAft>
            </a:pPr>
            <a:r>
              <a:rPr lang="fr-FR" sz="1600" b="1" spc="-30" dirty="0">
                <a:solidFill>
                  <a:srgbClr val="002060"/>
                </a:solidFill>
                <a:effectLst/>
                <a:latin typeface="Lato" panose="020F0502020204030203" pitchFamily="34" charset="0"/>
                <a:ea typeface="Calibri" panose="020F0502020204030204" pitchFamily="34" charset="0"/>
                <a:cs typeface="Times New Roman" panose="02020603050405020304" pitchFamily="18" charset="0"/>
              </a:rPr>
              <a:t>Evolution de la croissance du PIB réel, des soldes budgétaire public et extérieur courant et du taux d’endettement de la CEEAC- 2022-2025</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Espace réservé du numéro de diapositive 12">
            <a:extLst>
              <a:ext uri="{FF2B5EF4-FFF2-40B4-BE49-F238E27FC236}">
                <a16:creationId xmlns:a16="http://schemas.microsoft.com/office/drawing/2014/main" id="{6749656D-31ED-40BB-ACB9-F7B71B23826C}"/>
              </a:ext>
            </a:extLst>
          </p:cNvPr>
          <p:cNvSpPr>
            <a:spLocks noGrp="1"/>
          </p:cNvSpPr>
          <p:nvPr>
            <p:ph type="sldNum" sz="quarter" idx="12"/>
          </p:nvPr>
        </p:nvSpPr>
        <p:spPr/>
        <p:txBody>
          <a:bodyPr/>
          <a:lstStyle/>
          <a:p>
            <a:fld id="{669CF414-0634-4E5D-9077-D58D470BFA39}" type="slidenum">
              <a:rPr lang="en-US" smtClean="0"/>
              <a:t>16</a:t>
            </a:fld>
            <a:endParaRPr lang="en-US"/>
          </a:p>
        </p:txBody>
      </p:sp>
    </p:spTree>
    <p:extLst>
      <p:ext uri="{BB962C8B-B14F-4D97-AF65-F5344CB8AC3E}">
        <p14:creationId xmlns:p14="http://schemas.microsoft.com/office/powerpoint/2010/main" val="3651897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5A3BA0-0646-4B8E-98C0-52C3FD555AAB}"/>
              </a:ext>
            </a:extLst>
          </p:cNvPr>
          <p:cNvSpPr>
            <a:spLocks noGrp="1"/>
          </p:cNvSpPr>
          <p:nvPr>
            <p:ph type="title"/>
          </p:nvPr>
        </p:nvSpPr>
        <p:spPr>
          <a:xfrm>
            <a:off x="838200" y="365126"/>
            <a:ext cx="10515600" cy="539750"/>
          </a:xfrm>
        </p:spPr>
        <p:txBody>
          <a:bodyPr>
            <a:noAutofit/>
          </a:bodyPr>
          <a:lstStyle/>
          <a:p>
            <a:r>
              <a:rPr lang="fr-FR" sz="2400" dirty="0"/>
              <a:t>7. Recommandations</a:t>
            </a:r>
          </a:p>
        </p:txBody>
      </p:sp>
      <p:sp>
        <p:nvSpPr>
          <p:cNvPr id="3" name="Espace réservé du contenu 2">
            <a:extLst>
              <a:ext uri="{FF2B5EF4-FFF2-40B4-BE49-F238E27FC236}">
                <a16:creationId xmlns:a16="http://schemas.microsoft.com/office/drawing/2014/main" id="{5AB41A85-37EB-4181-9C9C-8D46011B78AF}"/>
              </a:ext>
            </a:extLst>
          </p:cNvPr>
          <p:cNvSpPr>
            <a:spLocks noGrp="1"/>
          </p:cNvSpPr>
          <p:nvPr>
            <p:ph idx="1"/>
          </p:nvPr>
        </p:nvSpPr>
        <p:spPr>
          <a:xfrm>
            <a:off x="838200" y="904876"/>
            <a:ext cx="10515600" cy="5272087"/>
          </a:xfrm>
        </p:spPr>
        <p:txBody>
          <a:bodyPr>
            <a:normAutofit lnSpcReduction="10000"/>
          </a:bodyPr>
          <a:lstStyle/>
          <a:p>
            <a:pPr>
              <a:buFont typeface="Wingdings" panose="05000000000000000000" pitchFamily="2" charset="2"/>
              <a:buChar char="§"/>
            </a:pPr>
            <a:r>
              <a:rPr lang="fr-FR" sz="2400" spc="-30" dirty="0">
                <a:effectLst/>
                <a:latin typeface="Lato" panose="020F0502020204030203" pitchFamily="34" charset="0"/>
                <a:ea typeface="Calibri" panose="020F0502020204030204" pitchFamily="34" charset="0"/>
                <a:cs typeface="Times New Roman" panose="02020603050405020304" pitchFamily="18" charset="0"/>
              </a:rPr>
              <a:t>Les pays de la CEEAC doivent veiller à avoir un dosage des politiques (</a:t>
            </a:r>
            <a:r>
              <a:rPr lang="fr-FR" sz="2400" spc="-30" dirty="0" err="1">
                <a:effectLst/>
                <a:latin typeface="Lato" panose="020F0502020204030203" pitchFamily="34" charset="0"/>
                <a:ea typeface="Calibri" panose="020F0502020204030204" pitchFamily="34" charset="0"/>
                <a:cs typeface="Times New Roman" panose="02020603050405020304" pitchFamily="18" charset="0"/>
              </a:rPr>
              <a:t>policy</a:t>
            </a:r>
            <a:r>
              <a:rPr lang="fr-FR" sz="2400" spc="-30" dirty="0">
                <a:effectLst/>
                <a:latin typeface="Lato" panose="020F0502020204030203" pitchFamily="34" charset="0"/>
                <a:ea typeface="Calibri" panose="020F0502020204030204" pitchFamily="34" charset="0"/>
                <a:cs typeface="Times New Roman" panose="02020603050405020304" pitchFamily="18" charset="0"/>
              </a:rPr>
              <a:t> mix) cohérent afin de tirer profit de la hausse actuelle des cours du pétrole et des autres matières premières exportées </a:t>
            </a:r>
          </a:p>
          <a:p>
            <a:pPr marL="0" indent="0">
              <a:buNone/>
            </a:pPr>
            <a:endParaRPr lang="fr-FR" sz="2400" spc="-30" dirty="0">
              <a:effectLst/>
              <a:latin typeface="Lato" panose="020F0502020204030203" pitchFamily="34" charset="0"/>
              <a:ea typeface="Calibri" panose="020F0502020204030204" pitchFamily="34" charset="0"/>
              <a:cs typeface="Times New Roman" panose="02020603050405020304" pitchFamily="18" charset="0"/>
            </a:endParaRPr>
          </a:p>
          <a:p>
            <a:pPr algn="just">
              <a:spcBef>
                <a:spcPts val="600"/>
              </a:spcBef>
              <a:spcAft>
                <a:spcPts val="600"/>
              </a:spcAft>
              <a:buFont typeface="Wingdings" panose="05000000000000000000" pitchFamily="2" charset="2"/>
              <a:buChar char="§"/>
            </a:pPr>
            <a:r>
              <a:rPr lang="fr-FR" sz="2400" spc="-30" dirty="0">
                <a:effectLst/>
                <a:latin typeface="Lato" panose="020F0502020204030203" pitchFamily="34" charset="0"/>
                <a:ea typeface="Calibri" panose="020F0502020204030204" pitchFamily="34" charset="0"/>
                <a:cs typeface="Times New Roman" panose="02020603050405020304" pitchFamily="18" charset="0"/>
              </a:rPr>
              <a:t>Les pays de l’Afrique centrale devraient accélérer les réformes budgétaires structurelles et renforcer davantage les pratiques de gestion de la dette pour garantir la viabilité de leur situation budgétaire à long terme </a:t>
            </a:r>
          </a:p>
          <a:p>
            <a:pPr marL="0" indent="0" algn="just">
              <a:spcBef>
                <a:spcPts val="600"/>
              </a:spcBef>
              <a:spcAft>
                <a:spcPts val="600"/>
              </a:spcAft>
              <a:buNone/>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600"/>
              </a:spcBef>
              <a:spcAft>
                <a:spcPts val="600"/>
              </a:spcAft>
              <a:buFont typeface="Wingdings" panose="05000000000000000000" pitchFamily="2" charset="2"/>
              <a:buChar char="§"/>
            </a:pPr>
            <a:r>
              <a:rPr lang="fr-FR" sz="2400" spc="-30" dirty="0">
                <a:effectLst/>
                <a:latin typeface="Lato" panose="020F0502020204030203" pitchFamily="34" charset="0"/>
                <a:ea typeface="Calibri" panose="020F0502020204030204" pitchFamily="34" charset="0"/>
                <a:cs typeface="Times New Roman" panose="02020603050405020304" pitchFamily="18" charset="0"/>
              </a:rPr>
              <a:t>Les autorités nationales doivent accélérer les réformes structurelles pour assainir l’environnement des affaires et diversifier leurs économies, afin de les rendre moins vulnérables aux fluctuations des cours des matières premières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fr-FR" sz="1800" spc="-30" dirty="0">
                <a:effectLst/>
                <a:latin typeface="Lato" panose="020F0502020204030203" pitchFamily="34" charset="0"/>
                <a:ea typeface="Calibri" panose="020F0502020204030204" pitchFamily="34" charset="0"/>
                <a:cs typeface="Times New Roman" panose="02020603050405020304" pitchFamily="18" charset="0"/>
              </a:rPr>
            </a:br>
            <a:endParaRPr lang="fr-FR" dirty="0"/>
          </a:p>
        </p:txBody>
      </p:sp>
      <p:sp>
        <p:nvSpPr>
          <p:cNvPr id="6" name="Espace réservé du numéro de diapositive 5">
            <a:extLst>
              <a:ext uri="{FF2B5EF4-FFF2-40B4-BE49-F238E27FC236}">
                <a16:creationId xmlns:a16="http://schemas.microsoft.com/office/drawing/2014/main" id="{B592DF1E-A016-43A1-97AF-222BA2C98E64}"/>
              </a:ext>
            </a:extLst>
          </p:cNvPr>
          <p:cNvSpPr>
            <a:spLocks noGrp="1"/>
          </p:cNvSpPr>
          <p:nvPr>
            <p:ph type="sldNum" sz="quarter" idx="12"/>
          </p:nvPr>
        </p:nvSpPr>
        <p:spPr/>
        <p:txBody>
          <a:bodyPr/>
          <a:lstStyle/>
          <a:p>
            <a:fld id="{669CF414-0634-4E5D-9077-D58D470BFA39}" type="slidenum">
              <a:rPr lang="en-US" smtClean="0"/>
              <a:t>17</a:t>
            </a:fld>
            <a:endParaRPr lang="en-US"/>
          </a:p>
        </p:txBody>
      </p:sp>
    </p:spTree>
    <p:extLst>
      <p:ext uri="{BB962C8B-B14F-4D97-AF65-F5344CB8AC3E}">
        <p14:creationId xmlns:p14="http://schemas.microsoft.com/office/powerpoint/2010/main" val="753306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DA75-06AC-4178-987F-A3A8E3CBBEE0}"/>
              </a:ext>
            </a:extLst>
          </p:cNvPr>
          <p:cNvSpPr>
            <a:spLocks noGrp="1"/>
          </p:cNvSpPr>
          <p:nvPr>
            <p:ph type="title"/>
          </p:nvPr>
        </p:nvSpPr>
        <p:spPr/>
        <p:txBody>
          <a:bodyPr>
            <a:normAutofit/>
          </a:bodyPr>
          <a:lstStyle/>
          <a:p>
            <a:r>
              <a:rPr lang="en-US" dirty="0"/>
              <a:t>8. Conclusion</a:t>
            </a:r>
          </a:p>
        </p:txBody>
      </p:sp>
      <p:grpSp>
        <p:nvGrpSpPr>
          <p:cNvPr id="8" name="Group 7">
            <a:extLst>
              <a:ext uri="{FF2B5EF4-FFF2-40B4-BE49-F238E27FC236}">
                <a16:creationId xmlns:a16="http://schemas.microsoft.com/office/drawing/2014/main" id="{5E610AA8-59B7-49E1-A7BC-B9380169F23C}"/>
              </a:ext>
            </a:extLst>
          </p:cNvPr>
          <p:cNvGrpSpPr/>
          <p:nvPr/>
        </p:nvGrpSpPr>
        <p:grpSpPr>
          <a:xfrm>
            <a:off x="6096000" y="1244906"/>
            <a:ext cx="5638402" cy="5266063"/>
            <a:chOff x="4836405" y="1938969"/>
            <a:chExt cx="3426246" cy="3199990"/>
          </a:xfrm>
        </p:grpSpPr>
        <p:pic>
          <p:nvPicPr>
            <p:cNvPr id="6" name="Picture 4" descr="Image result for globe africa silhouette&quot;">
              <a:extLst>
                <a:ext uri="{FF2B5EF4-FFF2-40B4-BE49-F238E27FC236}">
                  <a16:creationId xmlns:a16="http://schemas.microsoft.com/office/drawing/2014/main" id="{05F6593A-E087-4B15-BEF4-1DAD8E9091B5}"/>
                </a:ext>
              </a:extLst>
            </p:cNvPr>
            <p:cNvPicPr>
              <a:picLocks noChangeAspect="1" noChangeArrowheads="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4836405" y="1938969"/>
              <a:ext cx="3426246" cy="319999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D0DCE3C0-B19F-4792-A292-FC64F5F032E8}"/>
                </a:ext>
              </a:extLst>
            </p:cNvPr>
            <p:cNvSpPr/>
            <p:nvPr/>
          </p:nvSpPr>
          <p:spPr>
            <a:xfrm>
              <a:off x="6043613" y="2583992"/>
              <a:ext cx="1900237" cy="2209800"/>
            </a:xfrm>
            <a:custGeom>
              <a:avLst/>
              <a:gdLst>
                <a:gd name="connsiteX0" fmla="*/ 1347787 w 1900237"/>
                <a:gd name="connsiteY0" fmla="*/ 142875 h 2209800"/>
                <a:gd name="connsiteX1" fmla="*/ 1219200 w 1900237"/>
                <a:gd name="connsiteY1" fmla="*/ 152400 h 2209800"/>
                <a:gd name="connsiteX2" fmla="*/ 1152525 w 1900237"/>
                <a:gd name="connsiteY2" fmla="*/ 152400 h 2209800"/>
                <a:gd name="connsiteX3" fmla="*/ 1085850 w 1900237"/>
                <a:gd name="connsiteY3" fmla="*/ 109537 h 2209800"/>
                <a:gd name="connsiteX4" fmla="*/ 1052512 w 1900237"/>
                <a:gd name="connsiteY4" fmla="*/ 104775 h 2209800"/>
                <a:gd name="connsiteX5" fmla="*/ 1047750 w 1900237"/>
                <a:gd name="connsiteY5" fmla="*/ 123825 h 2209800"/>
                <a:gd name="connsiteX6" fmla="*/ 1038225 w 1900237"/>
                <a:gd name="connsiteY6" fmla="*/ 152400 h 2209800"/>
                <a:gd name="connsiteX7" fmla="*/ 1028700 w 1900237"/>
                <a:gd name="connsiteY7" fmla="*/ 180975 h 2209800"/>
                <a:gd name="connsiteX8" fmla="*/ 1000125 w 1900237"/>
                <a:gd name="connsiteY8" fmla="*/ 161925 h 2209800"/>
                <a:gd name="connsiteX9" fmla="*/ 833437 w 1900237"/>
                <a:gd name="connsiteY9" fmla="*/ 104775 h 2209800"/>
                <a:gd name="connsiteX10" fmla="*/ 809625 w 1900237"/>
                <a:gd name="connsiteY10" fmla="*/ 100012 h 2209800"/>
                <a:gd name="connsiteX11" fmla="*/ 800100 w 1900237"/>
                <a:gd name="connsiteY11" fmla="*/ 57150 h 2209800"/>
                <a:gd name="connsiteX12" fmla="*/ 766762 w 1900237"/>
                <a:gd name="connsiteY12" fmla="*/ 4762 h 2209800"/>
                <a:gd name="connsiteX13" fmla="*/ 742950 w 1900237"/>
                <a:gd name="connsiteY13" fmla="*/ 0 h 2209800"/>
                <a:gd name="connsiteX14" fmla="*/ 438150 w 1900237"/>
                <a:gd name="connsiteY14" fmla="*/ 42862 h 2209800"/>
                <a:gd name="connsiteX15" fmla="*/ 314325 w 1900237"/>
                <a:gd name="connsiteY15" fmla="*/ 90487 h 2209800"/>
                <a:gd name="connsiteX16" fmla="*/ 266700 w 1900237"/>
                <a:gd name="connsiteY16" fmla="*/ 142875 h 2209800"/>
                <a:gd name="connsiteX17" fmla="*/ 271462 w 1900237"/>
                <a:gd name="connsiteY17" fmla="*/ 180975 h 2209800"/>
                <a:gd name="connsiteX18" fmla="*/ 214312 w 1900237"/>
                <a:gd name="connsiteY18" fmla="*/ 219075 h 2209800"/>
                <a:gd name="connsiteX19" fmla="*/ 138112 w 1900237"/>
                <a:gd name="connsiteY19" fmla="*/ 285750 h 2209800"/>
                <a:gd name="connsiteX20" fmla="*/ 76200 w 1900237"/>
                <a:gd name="connsiteY20" fmla="*/ 371475 h 2209800"/>
                <a:gd name="connsiteX21" fmla="*/ 47625 w 1900237"/>
                <a:gd name="connsiteY21" fmla="*/ 433387 h 2209800"/>
                <a:gd name="connsiteX22" fmla="*/ 33337 w 1900237"/>
                <a:gd name="connsiteY22" fmla="*/ 552450 h 2209800"/>
                <a:gd name="connsiteX23" fmla="*/ 4762 w 1900237"/>
                <a:gd name="connsiteY23" fmla="*/ 638175 h 2209800"/>
                <a:gd name="connsiteX24" fmla="*/ 0 w 1900237"/>
                <a:gd name="connsiteY24" fmla="*/ 681037 h 2209800"/>
                <a:gd name="connsiteX25" fmla="*/ 14287 w 1900237"/>
                <a:gd name="connsiteY25" fmla="*/ 728662 h 2209800"/>
                <a:gd name="connsiteX26" fmla="*/ 66675 w 1900237"/>
                <a:gd name="connsiteY26" fmla="*/ 800100 h 2209800"/>
                <a:gd name="connsiteX27" fmla="*/ 133350 w 1900237"/>
                <a:gd name="connsiteY27" fmla="*/ 904875 h 2209800"/>
                <a:gd name="connsiteX28" fmla="*/ 209550 w 1900237"/>
                <a:gd name="connsiteY28" fmla="*/ 966787 h 2209800"/>
                <a:gd name="connsiteX29" fmla="*/ 233362 w 1900237"/>
                <a:gd name="connsiteY29" fmla="*/ 985837 h 2209800"/>
                <a:gd name="connsiteX30" fmla="*/ 285750 w 1900237"/>
                <a:gd name="connsiteY30" fmla="*/ 1004887 h 2209800"/>
                <a:gd name="connsiteX31" fmla="*/ 414337 w 1900237"/>
                <a:gd name="connsiteY31" fmla="*/ 995362 h 2209800"/>
                <a:gd name="connsiteX32" fmla="*/ 504825 w 1900237"/>
                <a:gd name="connsiteY32" fmla="*/ 966787 h 2209800"/>
                <a:gd name="connsiteX33" fmla="*/ 600075 w 1900237"/>
                <a:gd name="connsiteY33" fmla="*/ 938212 h 2209800"/>
                <a:gd name="connsiteX34" fmla="*/ 661987 w 1900237"/>
                <a:gd name="connsiteY34" fmla="*/ 938212 h 2209800"/>
                <a:gd name="connsiteX35" fmla="*/ 685800 w 1900237"/>
                <a:gd name="connsiteY35" fmla="*/ 966787 h 2209800"/>
                <a:gd name="connsiteX36" fmla="*/ 714375 w 1900237"/>
                <a:gd name="connsiteY36" fmla="*/ 1000125 h 2209800"/>
                <a:gd name="connsiteX37" fmla="*/ 804862 w 1900237"/>
                <a:gd name="connsiteY37" fmla="*/ 1009650 h 2209800"/>
                <a:gd name="connsiteX38" fmla="*/ 852487 w 1900237"/>
                <a:gd name="connsiteY38" fmla="*/ 1033462 h 2209800"/>
                <a:gd name="connsiteX39" fmla="*/ 847725 w 1900237"/>
                <a:gd name="connsiteY39" fmla="*/ 1071562 h 2209800"/>
                <a:gd name="connsiteX40" fmla="*/ 842962 w 1900237"/>
                <a:gd name="connsiteY40" fmla="*/ 1119187 h 2209800"/>
                <a:gd name="connsiteX41" fmla="*/ 833437 w 1900237"/>
                <a:gd name="connsiteY41" fmla="*/ 1171575 h 2209800"/>
                <a:gd name="connsiteX42" fmla="*/ 838200 w 1900237"/>
                <a:gd name="connsiteY42" fmla="*/ 1223962 h 2209800"/>
                <a:gd name="connsiteX43" fmla="*/ 871537 w 1900237"/>
                <a:gd name="connsiteY43" fmla="*/ 1266825 h 2209800"/>
                <a:gd name="connsiteX44" fmla="*/ 895350 w 1900237"/>
                <a:gd name="connsiteY44" fmla="*/ 1319212 h 2209800"/>
                <a:gd name="connsiteX45" fmla="*/ 938212 w 1900237"/>
                <a:gd name="connsiteY45" fmla="*/ 1347787 h 2209800"/>
                <a:gd name="connsiteX46" fmla="*/ 962025 w 1900237"/>
                <a:gd name="connsiteY46" fmla="*/ 1428750 h 2209800"/>
                <a:gd name="connsiteX47" fmla="*/ 971550 w 1900237"/>
                <a:gd name="connsiteY47" fmla="*/ 1495425 h 2209800"/>
                <a:gd name="connsiteX48" fmla="*/ 957262 w 1900237"/>
                <a:gd name="connsiteY48" fmla="*/ 1562100 h 2209800"/>
                <a:gd name="connsiteX49" fmla="*/ 928687 w 1900237"/>
                <a:gd name="connsiteY49" fmla="*/ 1633537 h 2209800"/>
                <a:gd name="connsiteX50" fmla="*/ 895350 w 1900237"/>
                <a:gd name="connsiteY50" fmla="*/ 1700212 h 2209800"/>
                <a:gd name="connsiteX51" fmla="*/ 895350 w 1900237"/>
                <a:gd name="connsiteY51" fmla="*/ 1738312 h 2209800"/>
                <a:gd name="connsiteX52" fmla="*/ 923925 w 1900237"/>
                <a:gd name="connsiteY52" fmla="*/ 1814512 h 2209800"/>
                <a:gd name="connsiteX53" fmla="*/ 952500 w 1900237"/>
                <a:gd name="connsiteY53" fmla="*/ 1871662 h 2209800"/>
                <a:gd name="connsiteX54" fmla="*/ 971550 w 1900237"/>
                <a:gd name="connsiteY54" fmla="*/ 1957387 h 2209800"/>
                <a:gd name="connsiteX55" fmla="*/ 1009650 w 1900237"/>
                <a:gd name="connsiteY55" fmla="*/ 2038350 h 2209800"/>
                <a:gd name="connsiteX56" fmla="*/ 1028700 w 1900237"/>
                <a:gd name="connsiteY56" fmla="*/ 2171700 h 2209800"/>
                <a:gd name="connsiteX57" fmla="*/ 1023937 w 1900237"/>
                <a:gd name="connsiteY57" fmla="*/ 2162175 h 2209800"/>
                <a:gd name="connsiteX58" fmla="*/ 1047750 w 1900237"/>
                <a:gd name="connsiteY58" fmla="*/ 2209800 h 2209800"/>
                <a:gd name="connsiteX59" fmla="*/ 1104900 w 1900237"/>
                <a:gd name="connsiteY59" fmla="*/ 2200275 h 2209800"/>
                <a:gd name="connsiteX60" fmla="*/ 1185862 w 1900237"/>
                <a:gd name="connsiteY60" fmla="*/ 2176462 h 2209800"/>
                <a:gd name="connsiteX61" fmla="*/ 1300162 w 1900237"/>
                <a:gd name="connsiteY61" fmla="*/ 2133600 h 2209800"/>
                <a:gd name="connsiteX62" fmla="*/ 1333500 w 1900237"/>
                <a:gd name="connsiteY62" fmla="*/ 2105025 h 2209800"/>
                <a:gd name="connsiteX63" fmla="*/ 1366837 w 1900237"/>
                <a:gd name="connsiteY63" fmla="*/ 2043112 h 2209800"/>
                <a:gd name="connsiteX64" fmla="*/ 1395412 w 1900237"/>
                <a:gd name="connsiteY64" fmla="*/ 1995487 h 2209800"/>
                <a:gd name="connsiteX65" fmla="*/ 1447800 w 1900237"/>
                <a:gd name="connsiteY65" fmla="*/ 1962150 h 2209800"/>
                <a:gd name="connsiteX66" fmla="*/ 1485900 w 1900237"/>
                <a:gd name="connsiteY66" fmla="*/ 1914525 h 2209800"/>
                <a:gd name="connsiteX67" fmla="*/ 1514475 w 1900237"/>
                <a:gd name="connsiteY67" fmla="*/ 1876425 h 2209800"/>
                <a:gd name="connsiteX68" fmla="*/ 1533525 w 1900237"/>
                <a:gd name="connsiteY68" fmla="*/ 1819275 h 2209800"/>
                <a:gd name="connsiteX69" fmla="*/ 1533525 w 1900237"/>
                <a:gd name="connsiteY69" fmla="*/ 1795462 h 2209800"/>
                <a:gd name="connsiteX70" fmla="*/ 1524000 w 1900237"/>
                <a:gd name="connsiteY70" fmla="*/ 1752600 h 2209800"/>
                <a:gd name="connsiteX71" fmla="*/ 1585912 w 1900237"/>
                <a:gd name="connsiteY71" fmla="*/ 1724025 h 2209800"/>
                <a:gd name="connsiteX72" fmla="*/ 1633537 w 1900237"/>
                <a:gd name="connsiteY72" fmla="*/ 1685925 h 2209800"/>
                <a:gd name="connsiteX73" fmla="*/ 1671637 w 1900237"/>
                <a:gd name="connsiteY73" fmla="*/ 1657350 h 2209800"/>
                <a:gd name="connsiteX74" fmla="*/ 1700212 w 1900237"/>
                <a:gd name="connsiteY74" fmla="*/ 1609725 h 2209800"/>
                <a:gd name="connsiteX75" fmla="*/ 1709737 w 1900237"/>
                <a:gd name="connsiteY75" fmla="*/ 1547812 h 2209800"/>
                <a:gd name="connsiteX76" fmla="*/ 1714500 w 1900237"/>
                <a:gd name="connsiteY76" fmla="*/ 1481137 h 2209800"/>
                <a:gd name="connsiteX77" fmla="*/ 1704975 w 1900237"/>
                <a:gd name="connsiteY77" fmla="*/ 1409700 h 2209800"/>
                <a:gd name="connsiteX78" fmla="*/ 1695450 w 1900237"/>
                <a:gd name="connsiteY78" fmla="*/ 1347787 h 2209800"/>
                <a:gd name="connsiteX79" fmla="*/ 1695450 w 1900237"/>
                <a:gd name="connsiteY79" fmla="*/ 1271587 h 2209800"/>
                <a:gd name="connsiteX80" fmla="*/ 1719262 w 1900237"/>
                <a:gd name="connsiteY80" fmla="*/ 1219200 h 2209800"/>
                <a:gd name="connsiteX81" fmla="*/ 1747837 w 1900237"/>
                <a:gd name="connsiteY81" fmla="*/ 1157287 h 2209800"/>
                <a:gd name="connsiteX82" fmla="*/ 1828800 w 1900237"/>
                <a:gd name="connsiteY82" fmla="*/ 1042987 h 2209800"/>
                <a:gd name="connsiteX83" fmla="*/ 1885950 w 1900237"/>
                <a:gd name="connsiteY83" fmla="*/ 933450 h 2209800"/>
                <a:gd name="connsiteX84" fmla="*/ 1895475 w 1900237"/>
                <a:gd name="connsiteY84" fmla="*/ 866775 h 2209800"/>
                <a:gd name="connsiteX85" fmla="*/ 1900237 w 1900237"/>
                <a:gd name="connsiteY85" fmla="*/ 785812 h 2209800"/>
                <a:gd name="connsiteX86" fmla="*/ 1900237 w 1900237"/>
                <a:gd name="connsiteY86" fmla="*/ 723900 h 2209800"/>
                <a:gd name="connsiteX87" fmla="*/ 1828800 w 1900237"/>
                <a:gd name="connsiteY87" fmla="*/ 752475 h 2209800"/>
                <a:gd name="connsiteX88" fmla="*/ 1790700 w 1900237"/>
                <a:gd name="connsiteY88" fmla="*/ 766762 h 2209800"/>
                <a:gd name="connsiteX89" fmla="*/ 1776412 w 1900237"/>
                <a:gd name="connsiteY89" fmla="*/ 766762 h 2209800"/>
                <a:gd name="connsiteX90" fmla="*/ 1747837 w 1900237"/>
                <a:gd name="connsiteY90" fmla="*/ 738187 h 2209800"/>
                <a:gd name="connsiteX91" fmla="*/ 1743075 w 1900237"/>
                <a:gd name="connsiteY91" fmla="*/ 690562 h 2209800"/>
                <a:gd name="connsiteX92" fmla="*/ 1733550 w 1900237"/>
                <a:gd name="connsiteY92" fmla="*/ 676275 h 2209800"/>
                <a:gd name="connsiteX93" fmla="*/ 1685925 w 1900237"/>
                <a:gd name="connsiteY93" fmla="*/ 642937 h 2209800"/>
                <a:gd name="connsiteX94" fmla="*/ 1652587 w 1900237"/>
                <a:gd name="connsiteY94" fmla="*/ 623887 h 2209800"/>
                <a:gd name="connsiteX95" fmla="*/ 1600200 w 1900237"/>
                <a:gd name="connsiteY95" fmla="*/ 533400 h 2209800"/>
                <a:gd name="connsiteX96" fmla="*/ 1576387 w 1900237"/>
                <a:gd name="connsiteY96" fmla="*/ 485775 h 2209800"/>
                <a:gd name="connsiteX97" fmla="*/ 1543050 w 1900237"/>
                <a:gd name="connsiteY97" fmla="*/ 442912 h 2209800"/>
                <a:gd name="connsiteX98" fmla="*/ 1514475 w 1900237"/>
                <a:gd name="connsiteY98" fmla="*/ 376237 h 2209800"/>
                <a:gd name="connsiteX99" fmla="*/ 1462087 w 1900237"/>
                <a:gd name="connsiteY99" fmla="*/ 338137 h 2209800"/>
                <a:gd name="connsiteX100" fmla="*/ 1423987 w 1900237"/>
                <a:gd name="connsiteY100" fmla="*/ 280987 h 2209800"/>
                <a:gd name="connsiteX101" fmla="*/ 1395412 w 1900237"/>
                <a:gd name="connsiteY101" fmla="*/ 257175 h 2209800"/>
                <a:gd name="connsiteX102" fmla="*/ 1371600 w 1900237"/>
                <a:gd name="connsiteY102" fmla="*/ 209550 h 2209800"/>
                <a:gd name="connsiteX103" fmla="*/ 1347787 w 1900237"/>
                <a:gd name="connsiteY103" fmla="*/ 142875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00237" h="2209800">
                  <a:moveTo>
                    <a:pt x="1347787" y="142875"/>
                  </a:moveTo>
                  <a:lnTo>
                    <a:pt x="1219200" y="152400"/>
                  </a:lnTo>
                  <a:lnTo>
                    <a:pt x="1152525" y="152400"/>
                  </a:lnTo>
                  <a:lnTo>
                    <a:pt x="1085850" y="109537"/>
                  </a:lnTo>
                  <a:lnTo>
                    <a:pt x="1052512" y="104775"/>
                  </a:lnTo>
                  <a:lnTo>
                    <a:pt x="1047750" y="123825"/>
                  </a:lnTo>
                  <a:lnTo>
                    <a:pt x="1038225" y="152400"/>
                  </a:lnTo>
                  <a:lnTo>
                    <a:pt x="1028700" y="180975"/>
                  </a:lnTo>
                  <a:lnTo>
                    <a:pt x="1000125" y="161925"/>
                  </a:lnTo>
                  <a:lnTo>
                    <a:pt x="833437" y="104775"/>
                  </a:lnTo>
                  <a:lnTo>
                    <a:pt x="809625" y="100012"/>
                  </a:lnTo>
                  <a:lnTo>
                    <a:pt x="800100" y="57150"/>
                  </a:lnTo>
                  <a:lnTo>
                    <a:pt x="766762" y="4762"/>
                  </a:lnTo>
                  <a:lnTo>
                    <a:pt x="742950" y="0"/>
                  </a:lnTo>
                  <a:lnTo>
                    <a:pt x="438150" y="42862"/>
                  </a:lnTo>
                  <a:lnTo>
                    <a:pt x="314325" y="90487"/>
                  </a:lnTo>
                  <a:lnTo>
                    <a:pt x="266700" y="142875"/>
                  </a:lnTo>
                  <a:lnTo>
                    <a:pt x="271462" y="180975"/>
                  </a:lnTo>
                  <a:lnTo>
                    <a:pt x="214312" y="219075"/>
                  </a:lnTo>
                  <a:lnTo>
                    <a:pt x="138112" y="285750"/>
                  </a:lnTo>
                  <a:lnTo>
                    <a:pt x="76200" y="371475"/>
                  </a:lnTo>
                  <a:lnTo>
                    <a:pt x="47625" y="433387"/>
                  </a:lnTo>
                  <a:lnTo>
                    <a:pt x="33337" y="552450"/>
                  </a:lnTo>
                  <a:lnTo>
                    <a:pt x="4762" y="638175"/>
                  </a:lnTo>
                  <a:lnTo>
                    <a:pt x="0" y="681037"/>
                  </a:lnTo>
                  <a:lnTo>
                    <a:pt x="14287" y="728662"/>
                  </a:lnTo>
                  <a:lnTo>
                    <a:pt x="66675" y="800100"/>
                  </a:lnTo>
                  <a:lnTo>
                    <a:pt x="133350" y="904875"/>
                  </a:lnTo>
                  <a:lnTo>
                    <a:pt x="209550" y="966787"/>
                  </a:lnTo>
                  <a:lnTo>
                    <a:pt x="233362" y="985837"/>
                  </a:lnTo>
                  <a:lnTo>
                    <a:pt x="285750" y="1004887"/>
                  </a:lnTo>
                  <a:lnTo>
                    <a:pt x="414337" y="995362"/>
                  </a:lnTo>
                  <a:lnTo>
                    <a:pt x="504825" y="966787"/>
                  </a:lnTo>
                  <a:lnTo>
                    <a:pt x="600075" y="938212"/>
                  </a:lnTo>
                  <a:lnTo>
                    <a:pt x="661987" y="938212"/>
                  </a:lnTo>
                  <a:lnTo>
                    <a:pt x="685800" y="966787"/>
                  </a:lnTo>
                  <a:lnTo>
                    <a:pt x="714375" y="1000125"/>
                  </a:lnTo>
                  <a:lnTo>
                    <a:pt x="804862" y="1009650"/>
                  </a:lnTo>
                  <a:lnTo>
                    <a:pt x="852487" y="1033462"/>
                  </a:lnTo>
                  <a:lnTo>
                    <a:pt x="847725" y="1071562"/>
                  </a:lnTo>
                  <a:lnTo>
                    <a:pt x="842962" y="1119187"/>
                  </a:lnTo>
                  <a:lnTo>
                    <a:pt x="833437" y="1171575"/>
                  </a:lnTo>
                  <a:lnTo>
                    <a:pt x="838200" y="1223962"/>
                  </a:lnTo>
                  <a:lnTo>
                    <a:pt x="871537" y="1266825"/>
                  </a:lnTo>
                  <a:lnTo>
                    <a:pt x="895350" y="1319212"/>
                  </a:lnTo>
                  <a:lnTo>
                    <a:pt x="938212" y="1347787"/>
                  </a:lnTo>
                  <a:lnTo>
                    <a:pt x="962025" y="1428750"/>
                  </a:lnTo>
                  <a:lnTo>
                    <a:pt x="971550" y="1495425"/>
                  </a:lnTo>
                  <a:lnTo>
                    <a:pt x="957262" y="1562100"/>
                  </a:lnTo>
                  <a:lnTo>
                    <a:pt x="928687" y="1633537"/>
                  </a:lnTo>
                  <a:lnTo>
                    <a:pt x="895350" y="1700212"/>
                  </a:lnTo>
                  <a:lnTo>
                    <a:pt x="895350" y="1738312"/>
                  </a:lnTo>
                  <a:lnTo>
                    <a:pt x="923925" y="1814512"/>
                  </a:lnTo>
                  <a:lnTo>
                    <a:pt x="952500" y="1871662"/>
                  </a:lnTo>
                  <a:lnTo>
                    <a:pt x="971550" y="1957387"/>
                  </a:lnTo>
                  <a:lnTo>
                    <a:pt x="1009650" y="2038350"/>
                  </a:lnTo>
                  <a:lnTo>
                    <a:pt x="1028700" y="2171700"/>
                  </a:lnTo>
                  <a:lnTo>
                    <a:pt x="1023937" y="2162175"/>
                  </a:lnTo>
                  <a:lnTo>
                    <a:pt x="1047750" y="2209800"/>
                  </a:lnTo>
                  <a:lnTo>
                    <a:pt x="1104900" y="2200275"/>
                  </a:lnTo>
                  <a:lnTo>
                    <a:pt x="1185862" y="2176462"/>
                  </a:lnTo>
                  <a:lnTo>
                    <a:pt x="1300162" y="2133600"/>
                  </a:lnTo>
                  <a:lnTo>
                    <a:pt x="1333500" y="2105025"/>
                  </a:lnTo>
                  <a:lnTo>
                    <a:pt x="1366837" y="2043112"/>
                  </a:lnTo>
                  <a:lnTo>
                    <a:pt x="1395412" y="1995487"/>
                  </a:lnTo>
                  <a:lnTo>
                    <a:pt x="1447800" y="1962150"/>
                  </a:lnTo>
                  <a:lnTo>
                    <a:pt x="1485900" y="1914525"/>
                  </a:lnTo>
                  <a:lnTo>
                    <a:pt x="1514475" y="1876425"/>
                  </a:lnTo>
                  <a:lnTo>
                    <a:pt x="1533525" y="1819275"/>
                  </a:lnTo>
                  <a:lnTo>
                    <a:pt x="1533525" y="1795462"/>
                  </a:lnTo>
                  <a:lnTo>
                    <a:pt x="1524000" y="1752600"/>
                  </a:lnTo>
                  <a:lnTo>
                    <a:pt x="1585912" y="1724025"/>
                  </a:lnTo>
                  <a:lnTo>
                    <a:pt x="1633537" y="1685925"/>
                  </a:lnTo>
                  <a:lnTo>
                    <a:pt x="1671637" y="1657350"/>
                  </a:lnTo>
                  <a:lnTo>
                    <a:pt x="1700212" y="1609725"/>
                  </a:lnTo>
                  <a:lnTo>
                    <a:pt x="1709737" y="1547812"/>
                  </a:lnTo>
                  <a:lnTo>
                    <a:pt x="1714500" y="1481137"/>
                  </a:lnTo>
                  <a:lnTo>
                    <a:pt x="1704975" y="1409700"/>
                  </a:lnTo>
                  <a:lnTo>
                    <a:pt x="1695450" y="1347787"/>
                  </a:lnTo>
                  <a:lnTo>
                    <a:pt x="1695450" y="1271587"/>
                  </a:lnTo>
                  <a:lnTo>
                    <a:pt x="1719262" y="1219200"/>
                  </a:lnTo>
                  <a:lnTo>
                    <a:pt x="1747837" y="1157287"/>
                  </a:lnTo>
                  <a:lnTo>
                    <a:pt x="1828800" y="1042987"/>
                  </a:lnTo>
                  <a:lnTo>
                    <a:pt x="1885950" y="933450"/>
                  </a:lnTo>
                  <a:lnTo>
                    <a:pt x="1895475" y="866775"/>
                  </a:lnTo>
                  <a:lnTo>
                    <a:pt x="1900237" y="785812"/>
                  </a:lnTo>
                  <a:lnTo>
                    <a:pt x="1900237" y="723900"/>
                  </a:lnTo>
                  <a:lnTo>
                    <a:pt x="1828800" y="752475"/>
                  </a:lnTo>
                  <a:lnTo>
                    <a:pt x="1790700" y="766762"/>
                  </a:lnTo>
                  <a:lnTo>
                    <a:pt x="1776412" y="766762"/>
                  </a:lnTo>
                  <a:lnTo>
                    <a:pt x="1747837" y="738187"/>
                  </a:lnTo>
                  <a:lnTo>
                    <a:pt x="1743075" y="690562"/>
                  </a:lnTo>
                  <a:lnTo>
                    <a:pt x="1733550" y="676275"/>
                  </a:lnTo>
                  <a:lnTo>
                    <a:pt x="1685925" y="642937"/>
                  </a:lnTo>
                  <a:lnTo>
                    <a:pt x="1652587" y="623887"/>
                  </a:lnTo>
                  <a:lnTo>
                    <a:pt x="1600200" y="533400"/>
                  </a:lnTo>
                  <a:lnTo>
                    <a:pt x="1576387" y="485775"/>
                  </a:lnTo>
                  <a:lnTo>
                    <a:pt x="1543050" y="442912"/>
                  </a:lnTo>
                  <a:lnTo>
                    <a:pt x="1514475" y="376237"/>
                  </a:lnTo>
                  <a:lnTo>
                    <a:pt x="1462087" y="338137"/>
                  </a:lnTo>
                  <a:lnTo>
                    <a:pt x="1423987" y="280987"/>
                  </a:lnTo>
                  <a:lnTo>
                    <a:pt x="1395412" y="257175"/>
                  </a:lnTo>
                  <a:lnTo>
                    <a:pt x="1371600" y="209550"/>
                  </a:lnTo>
                  <a:lnTo>
                    <a:pt x="1347787" y="142875"/>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6E5A1698-1D27-4E30-9D33-2287311362E2}"/>
              </a:ext>
            </a:extLst>
          </p:cNvPr>
          <p:cNvSpPr/>
          <p:nvPr/>
        </p:nvSpPr>
        <p:spPr>
          <a:xfrm>
            <a:off x="0" y="719401"/>
            <a:ext cx="7724775" cy="13348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lstStyle/>
          <a:p>
            <a:r>
              <a:rPr lang="fr-FR" sz="2400" b="1" dirty="0"/>
              <a:t>La contribution à la création de richesse des pays de l’Afrique centrale comparée à celle des autres sous-régions africaines reste faible</a:t>
            </a:r>
          </a:p>
        </p:txBody>
      </p:sp>
      <p:sp>
        <p:nvSpPr>
          <p:cNvPr id="12" name="Rectangle 11">
            <a:extLst>
              <a:ext uri="{FF2B5EF4-FFF2-40B4-BE49-F238E27FC236}">
                <a16:creationId xmlns:a16="http://schemas.microsoft.com/office/drawing/2014/main" id="{7772A6C4-B8DA-4DB8-9DEA-645A86136CC5}"/>
              </a:ext>
            </a:extLst>
          </p:cNvPr>
          <p:cNvSpPr/>
          <p:nvPr/>
        </p:nvSpPr>
        <p:spPr>
          <a:xfrm>
            <a:off x="0" y="2230101"/>
            <a:ext cx="6786390" cy="11988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lstStyle/>
          <a:p>
            <a:r>
              <a:rPr lang="fr-FR" sz="2400" b="1" dirty="0"/>
              <a:t>Le modèle de croissance économique repose sur l’exportation d’un nombre réduit de produits peu transformés</a:t>
            </a:r>
          </a:p>
        </p:txBody>
      </p:sp>
      <p:sp>
        <p:nvSpPr>
          <p:cNvPr id="13" name="Rectangle 12">
            <a:extLst>
              <a:ext uri="{FF2B5EF4-FFF2-40B4-BE49-F238E27FC236}">
                <a16:creationId xmlns:a16="http://schemas.microsoft.com/office/drawing/2014/main" id="{30C78F71-067A-42BA-820E-58E573D6964A}"/>
              </a:ext>
            </a:extLst>
          </p:cNvPr>
          <p:cNvSpPr/>
          <p:nvPr/>
        </p:nvSpPr>
        <p:spPr>
          <a:xfrm>
            <a:off x="0" y="3533775"/>
            <a:ext cx="6786390" cy="1838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lstStyle/>
          <a:p>
            <a:r>
              <a:rPr lang="fr-FR" sz="2400" b="1" dirty="0"/>
              <a:t>Les variations des prix des produits de base affectent les recettes d'exportation, la balance des paiements, les finances publiques, l'inflation et les taux de change et entravent les capacités des pays à gérer leurs économies </a:t>
            </a:r>
          </a:p>
        </p:txBody>
      </p:sp>
      <p:sp>
        <p:nvSpPr>
          <p:cNvPr id="10" name="ZoneTexte 9">
            <a:extLst>
              <a:ext uri="{FF2B5EF4-FFF2-40B4-BE49-F238E27FC236}">
                <a16:creationId xmlns:a16="http://schemas.microsoft.com/office/drawing/2014/main" id="{FC21D8A6-C902-4797-A867-9698A23A02B6}"/>
              </a:ext>
            </a:extLst>
          </p:cNvPr>
          <p:cNvSpPr txBox="1"/>
          <p:nvPr/>
        </p:nvSpPr>
        <p:spPr>
          <a:xfrm>
            <a:off x="3143249" y="5712939"/>
            <a:ext cx="7362825" cy="461665"/>
          </a:xfrm>
          <a:prstGeom prst="rect">
            <a:avLst/>
          </a:prstGeom>
          <a:noFill/>
        </p:spPr>
        <p:txBody>
          <a:bodyPr wrap="square">
            <a:spAutoFit/>
          </a:bodyPr>
          <a:lstStyle/>
          <a:p>
            <a:r>
              <a:rPr lang="fr-FR" sz="2400" b="1" spc="-30" dirty="0">
                <a:latin typeface="Lato" panose="020F0502020204030203" pitchFamily="34" charset="0"/>
                <a:cs typeface="Times New Roman" panose="02020603050405020304" pitchFamily="18" charset="0"/>
              </a:rPr>
              <a:t>Impératif de la diversification et de l’industrialisation</a:t>
            </a:r>
            <a:endParaRPr lang="fr-FR" sz="2400" dirty="0"/>
          </a:p>
        </p:txBody>
      </p:sp>
      <p:sp>
        <p:nvSpPr>
          <p:cNvPr id="11" name="Flèche : droite 10">
            <a:extLst>
              <a:ext uri="{FF2B5EF4-FFF2-40B4-BE49-F238E27FC236}">
                <a16:creationId xmlns:a16="http://schemas.microsoft.com/office/drawing/2014/main" id="{AA0D44C3-C0BF-4B64-B1BB-40EB178A2564}"/>
              </a:ext>
            </a:extLst>
          </p:cNvPr>
          <p:cNvSpPr/>
          <p:nvPr/>
        </p:nvSpPr>
        <p:spPr>
          <a:xfrm>
            <a:off x="982233" y="571293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009C5642-8038-45F0-A7D4-68C24D1B6AC0}"/>
              </a:ext>
            </a:extLst>
          </p:cNvPr>
          <p:cNvSpPr>
            <a:spLocks noGrp="1"/>
          </p:cNvSpPr>
          <p:nvPr>
            <p:ph type="sldNum" sz="quarter" idx="12"/>
          </p:nvPr>
        </p:nvSpPr>
        <p:spPr/>
        <p:txBody>
          <a:bodyPr/>
          <a:lstStyle/>
          <a:p>
            <a:fld id="{669CF414-0634-4E5D-9077-D58D470BFA39}" type="slidenum">
              <a:rPr lang="en-US" smtClean="0"/>
              <a:t>18</a:t>
            </a:fld>
            <a:endParaRPr lang="en-US"/>
          </a:p>
        </p:txBody>
      </p:sp>
    </p:spTree>
    <p:extLst>
      <p:ext uri="{BB962C8B-B14F-4D97-AF65-F5344CB8AC3E}">
        <p14:creationId xmlns:p14="http://schemas.microsoft.com/office/powerpoint/2010/main" val="1210759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DA75-06AC-4178-987F-A3A8E3CBBEE0}"/>
              </a:ext>
            </a:extLst>
          </p:cNvPr>
          <p:cNvSpPr>
            <a:spLocks noGrp="1"/>
          </p:cNvSpPr>
          <p:nvPr>
            <p:ph type="title"/>
          </p:nvPr>
        </p:nvSpPr>
        <p:spPr/>
        <p:txBody>
          <a:bodyPr>
            <a:normAutofit/>
          </a:bodyPr>
          <a:lstStyle/>
          <a:p>
            <a:r>
              <a:rPr lang="en-US" dirty="0"/>
              <a:t>8. Conclusion</a:t>
            </a:r>
          </a:p>
        </p:txBody>
      </p:sp>
      <p:grpSp>
        <p:nvGrpSpPr>
          <p:cNvPr id="8" name="Group 7">
            <a:extLst>
              <a:ext uri="{FF2B5EF4-FFF2-40B4-BE49-F238E27FC236}">
                <a16:creationId xmlns:a16="http://schemas.microsoft.com/office/drawing/2014/main" id="{5E610AA8-59B7-49E1-A7BC-B9380169F23C}"/>
              </a:ext>
            </a:extLst>
          </p:cNvPr>
          <p:cNvGrpSpPr/>
          <p:nvPr/>
        </p:nvGrpSpPr>
        <p:grpSpPr>
          <a:xfrm>
            <a:off x="6096000" y="1244906"/>
            <a:ext cx="5638402" cy="5266063"/>
            <a:chOff x="4836405" y="1938969"/>
            <a:chExt cx="3426246" cy="3199990"/>
          </a:xfrm>
        </p:grpSpPr>
        <p:pic>
          <p:nvPicPr>
            <p:cNvPr id="6" name="Picture 4" descr="Image result for globe africa silhouette&quot;">
              <a:extLst>
                <a:ext uri="{FF2B5EF4-FFF2-40B4-BE49-F238E27FC236}">
                  <a16:creationId xmlns:a16="http://schemas.microsoft.com/office/drawing/2014/main" id="{05F6593A-E087-4B15-BEF4-1DAD8E9091B5}"/>
                </a:ext>
              </a:extLst>
            </p:cNvPr>
            <p:cNvPicPr>
              <a:picLocks noChangeAspect="1" noChangeArrowheads="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4836405" y="1938969"/>
              <a:ext cx="3426246" cy="319999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D0DCE3C0-B19F-4792-A292-FC64F5F032E8}"/>
                </a:ext>
              </a:extLst>
            </p:cNvPr>
            <p:cNvSpPr/>
            <p:nvPr/>
          </p:nvSpPr>
          <p:spPr>
            <a:xfrm>
              <a:off x="6043613" y="2583992"/>
              <a:ext cx="1900237" cy="2209800"/>
            </a:xfrm>
            <a:custGeom>
              <a:avLst/>
              <a:gdLst>
                <a:gd name="connsiteX0" fmla="*/ 1347787 w 1900237"/>
                <a:gd name="connsiteY0" fmla="*/ 142875 h 2209800"/>
                <a:gd name="connsiteX1" fmla="*/ 1219200 w 1900237"/>
                <a:gd name="connsiteY1" fmla="*/ 152400 h 2209800"/>
                <a:gd name="connsiteX2" fmla="*/ 1152525 w 1900237"/>
                <a:gd name="connsiteY2" fmla="*/ 152400 h 2209800"/>
                <a:gd name="connsiteX3" fmla="*/ 1085850 w 1900237"/>
                <a:gd name="connsiteY3" fmla="*/ 109537 h 2209800"/>
                <a:gd name="connsiteX4" fmla="*/ 1052512 w 1900237"/>
                <a:gd name="connsiteY4" fmla="*/ 104775 h 2209800"/>
                <a:gd name="connsiteX5" fmla="*/ 1047750 w 1900237"/>
                <a:gd name="connsiteY5" fmla="*/ 123825 h 2209800"/>
                <a:gd name="connsiteX6" fmla="*/ 1038225 w 1900237"/>
                <a:gd name="connsiteY6" fmla="*/ 152400 h 2209800"/>
                <a:gd name="connsiteX7" fmla="*/ 1028700 w 1900237"/>
                <a:gd name="connsiteY7" fmla="*/ 180975 h 2209800"/>
                <a:gd name="connsiteX8" fmla="*/ 1000125 w 1900237"/>
                <a:gd name="connsiteY8" fmla="*/ 161925 h 2209800"/>
                <a:gd name="connsiteX9" fmla="*/ 833437 w 1900237"/>
                <a:gd name="connsiteY9" fmla="*/ 104775 h 2209800"/>
                <a:gd name="connsiteX10" fmla="*/ 809625 w 1900237"/>
                <a:gd name="connsiteY10" fmla="*/ 100012 h 2209800"/>
                <a:gd name="connsiteX11" fmla="*/ 800100 w 1900237"/>
                <a:gd name="connsiteY11" fmla="*/ 57150 h 2209800"/>
                <a:gd name="connsiteX12" fmla="*/ 766762 w 1900237"/>
                <a:gd name="connsiteY12" fmla="*/ 4762 h 2209800"/>
                <a:gd name="connsiteX13" fmla="*/ 742950 w 1900237"/>
                <a:gd name="connsiteY13" fmla="*/ 0 h 2209800"/>
                <a:gd name="connsiteX14" fmla="*/ 438150 w 1900237"/>
                <a:gd name="connsiteY14" fmla="*/ 42862 h 2209800"/>
                <a:gd name="connsiteX15" fmla="*/ 314325 w 1900237"/>
                <a:gd name="connsiteY15" fmla="*/ 90487 h 2209800"/>
                <a:gd name="connsiteX16" fmla="*/ 266700 w 1900237"/>
                <a:gd name="connsiteY16" fmla="*/ 142875 h 2209800"/>
                <a:gd name="connsiteX17" fmla="*/ 271462 w 1900237"/>
                <a:gd name="connsiteY17" fmla="*/ 180975 h 2209800"/>
                <a:gd name="connsiteX18" fmla="*/ 214312 w 1900237"/>
                <a:gd name="connsiteY18" fmla="*/ 219075 h 2209800"/>
                <a:gd name="connsiteX19" fmla="*/ 138112 w 1900237"/>
                <a:gd name="connsiteY19" fmla="*/ 285750 h 2209800"/>
                <a:gd name="connsiteX20" fmla="*/ 76200 w 1900237"/>
                <a:gd name="connsiteY20" fmla="*/ 371475 h 2209800"/>
                <a:gd name="connsiteX21" fmla="*/ 47625 w 1900237"/>
                <a:gd name="connsiteY21" fmla="*/ 433387 h 2209800"/>
                <a:gd name="connsiteX22" fmla="*/ 33337 w 1900237"/>
                <a:gd name="connsiteY22" fmla="*/ 552450 h 2209800"/>
                <a:gd name="connsiteX23" fmla="*/ 4762 w 1900237"/>
                <a:gd name="connsiteY23" fmla="*/ 638175 h 2209800"/>
                <a:gd name="connsiteX24" fmla="*/ 0 w 1900237"/>
                <a:gd name="connsiteY24" fmla="*/ 681037 h 2209800"/>
                <a:gd name="connsiteX25" fmla="*/ 14287 w 1900237"/>
                <a:gd name="connsiteY25" fmla="*/ 728662 h 2209800"/>
                <a:gd name="connsiteX26" fmla="*/ 66675 w 1900237"/>
                <a:gd name="connsiteY26" fmla="*/ 800100 h 2209800"/>
                <a:gd name="connsiteX27" fmla="*/ 133350 w 1900237"/>
                <a:gd name="connsiteY27" fmla="*/ 904875 h 2209800"/>
                <a:gd name="connsiteX28" fmla="*/ 209550 w 1900237"/>
                <a:gd name="connsiteY28" fmla="*/ 966787 h 2209800"/>
                <a:gd name="connsiteX29" fmla="*/ 233362 w 1900237"/>
                <a:gd name="connsiteY29" fmla="*/ 985837 h 2209800"/>
                <a:gd name="connsiteX30" fmla="*/ 285750 w 1900237"/>
                <a:gd name="connsiteY30" fmla="*/ 1004887 h 2209800"/>
                <a:gd name="connsiteX31" fmla="*/ 414337 w 1900237"/>
                <a:gd name="connsiteY31" fmla="*/ 995362 h 2209800"/>
                <a:gd name="connsiteX32" fmla="*/ 504825 w 1900237"/>
                <a:gd name="connsiteY32" fmla="*/ 966787 h 2209800"/>
                <a:gd name="connsiteX33" fmla="*/ 600075 w 1900237"/>
                <a:gd name="connsiteY33" fmla="*/ 938212 h 2209800"/>
                <a:gd name="connsiteX34" fmla="*/ 661987 w 1900237"/>
                <a:gd name="connsiteY34" fmla="*/ 938212 h 2209800"/>
                <a:gd name="connsiteX35" fmla="*/ 685800 w 1900237"/>
                <a:gd name="connsiteY35" fmla="*/ 966787 h 2209800"/>
                <a:gd name="connsiteX36" fmla="*/ 714375 w 1900237"/>
                <a:gd name="connsiteY36" fmla="*/ 1000125 h 2209800"/>
                <a:gd name="connsiteX37" fmla="*/ 804862 w 1900237"/>
                <a:gd name="connsiteY37" fmla="*/ 1009650 h 2209800"/>
                <a:gd name="connsiteX38" fmla="*/ 852487 w 1900237"/>
                <a:gd name="connsiteY38" fmla="*/ 1033462 h 2209800"/>
                <a:gd name="connsiteX39" fmla="*/ 847725 w 1900237"/>
                <a:gd name="connsiteY39" fmla="*/ 1071562 h 2209800"/>
                <a:gd name="connsiteX40" fmla="*/ 842962 w 1900237"/>
                <a:gd name="connsiteY40" fmla="*/ 1119187 h 2209800"/>
                <a:gd name="connsiteX41" fmla="*/ 833437 w 1900237"/>
                <a:gd name="connsiteY41" fmla="*/ 1171575 h 2209800"/>
                <a:gd name="connsiteX42" fmla="*/ 838200 w 1900237"/>
                <a:gd name="connsiteY42" fmla="*/ 1223962 h 2209800"/>
                <a:gd name="connsiteX43" fmla="*/ 871537 w 1900237"/>
                <a:gd name="connsiteY43" fmla="*/ 1266825 h 2209800"/>
                <a:gd name="connsiteX44" fmla="*/ 895350 w 1900237"/>
                <a:gd name="connsiteY44" fmla="*/ 1319212 h 2209800"/>
                <a:gd name="connsiteX45" fmla="*/ 938212 w 1900237"/>
                <a:gd name="connsiteY45" fmla="*/ 1347787 h 2209800"/>
                <a:gd name="connsiteX46" fmla="*/ 962025 w 1900237"/>
                <a:gd name="connsiteY46" fmla="*/ 1428750 h 2209800"/>
                <a:gd name="connsiteX47" fmla="*/ 971550 w 1900237"/>
                <a:gd name="connsiteY47" fmla="*/ 1495425 h 2209800"/>
                <a:gd name="connsiteX48" fmla="*/ 957262 w 1900237"/>
                <a:gd name="connsiteY48" fmla="*/ 1562100 h 2209800"/>
                <a:gd name="connsiteX49" fmla="*/ 928687 w 1900237"/>
                <a:gd name="connsiteY49" fmla="*/ 1633537 h 2209800"/>
                <a:gd name="connsiteX50" fmla="*/ 895350 w 1900237"/>
                <a:gd name="connsiteY50" fmla="*/ 1700212 h 2209800"/>
                <a:gd name="connsiteX51" fmla="*/ 895350 w 1900237"/>
                <a:gd name="connsiteY51" fmla="*/ 1738312 h 2209800"/>
                <a:gd name="connsiteX52" fmla="*/ 923925 w 1900237"/>
                <a:gd name="connsiteY52" fmla="*/ 1814512 h 2209800"/>
                <a:gd name="connsiteX53" fmla="*/ 952500 w 1900237"/>
                <a:gd name="connsiteY53" fmla="*/ 1871662 h 2209800"/>
                <a:gd name="connsiteX54" fmla="*/ 971550 w 1900237"/>
                <a:gd name="connsiteY54" fmla="*/ 1957387 h 2209800"/>
                <a:gd name="connsiteX55" fmla="*/ 1009650 w 1900237"/>
                <a:gd name="connsiteY55" fmla="*/ 2038350 h 2209800"/>
                <a:gd name="connsiteX56" fmla="*/ 1028700 w 1900237"/>
                <a:gd name="connsiteY56" fmla="*/ 2171700 h 2209800"/>
                <a:gd name="connsiteX57" fmla="*/ 1023937 w 1900237"/>
                <a:gd name="connsiteY57" fmla="*/ 2162175 h 2209800"/>
                <a:gd name="connsiteX58" fmla="*/ 1047750 w 1900237"/>
                <a:gd name="connsiteY58" fmla="*/ 2209800 h 2209800"/>
                <a:gd name="connsiteX59" fmla="*/ 1104900 w 1900237"/>
                <a:gd name="connsiteY59" fmla="*/ 2200275 h 2209800"/>
                <a:gd name="connsiteX60" fmla="*/ 1185862 w 1900237"/>
                <a:gd name="connsiteY60" fmla="*/ 2176462 h 2209800"/>
                <a:gd name="connsiteX61" fmla="*/ 1300162 w 1900237"/>
                <a:gd name="connsiteY61" fmla="*/ 2133600 h 2209800"/>
                <a:gd name="connsiteX62" fmla="*/ 1333500 w 1900237"/>
                <a:gd name="connsiteY62" fmla="*/ 2105025 h 2209800"/>
                <a:gd name="connsiteX63" fmla="*/ 1366837 w 1900237"/>
                <a:gd name="connsiteY63" fmla="*/ 2043112 h 2209800"/>
                <a:gd name="connsiteX64" fmla="*/ 1395412 w 1900237"/>
                <a:gd name="connsiteY64" fmla="*/ 1995487 h 2209800"/>
                <a:gd name="connsiteX65" fmla="*/ 1447800 w 1900237"/>
                <a:gd name="connsiteY65" fmla="*/ 1962150 h 2209800"/>
                <a:gd name="connsiteX66" fmla="*/ 1485900 w 1900237"/>
                <a:gd name="connsiteY66" fmla="*/ 1914525 h 2209800"/>
                <a:gd name="connsiteX67" fmla="*/ 1514475 w 1900237"/>
                <a:gd name="connsiteY67" fmla="*/ 1876425 h 2209800"/>
                <a:gd name="connsiteX68" fmla="*/ 1533525 w 1900237"/>
                <a:gd name="connsiteY68" fmla="*/ 1819275 h 2209800"/>
                <a:gd name="connsiteX69" fmla="*/ 1533525 w 1900237"/>
                <a:gd name="connsiteY69" fmla="*/ 1795462 h 2209800"/>
                <a:gd name="connsiteX70" fmla="*/ 1524000 w 1900237"/>
                <a:gd name="connsiteY70" fmla="*/ 1752600 h 2209800"/>
                <a:gd name="connsiteX71" fmla="*/ 1585912 w 1900237"/>
                <a:gd name="connsiteY71" fmla="*/ 1724025 h 2209800"/>
                <a:gd name="connsiteX72" fmla="*/ 1633537 w 1900237"/>
                <a:gd name="connsiteY72" fmla="*/ 1685925 h 2209800"/>
                <a:gd name="connsiteX73" fmla="*/ 1671637 w 1900237"/>
                <a:gd name="connsiteY73" fmla="*/ 1657350 h 2209800"/>
                <a:gd name="connsiteX74" fmla="*/ 1700212 w 1900237"/>
                <a:gd name="connsiteY74" fmla="*/ 1609725 h 2209800"/>
                <a:gd name="connsiteX75" fmla="*/ 1709737 w 1900237"/>
                <a:gd name="connsiteY75" fmla="*/ 1547812 h 2209800"/>
                <a:gd name="connsiteX76" fmla="*/ 1714500 w 1900237"/>
                <a:gd name="connsiteY76" fmla="*/ 1481137 h 2209800"/>
                <a:gd name="connsiteX77" fmla="*/ 1704975 w 1900237"/>
                <a:gd name="connsiteY77" fmla="*/ 1409700 h 2209800"/>
                <a:gd name="connsiteX78" fmla="*/ 1695450 w 1900237"/>
                <a:gd name="connsiteY78" fmla="*/ 1347787 h 2209800"/>
                <a:gd name="connsiteX79" fmla="*/ 1695450 w 1900237"/>
                <a:gd name="connsiteY79" fmla="*/ 1271587 h 2209800"/>
                <a:gd name="connsiteX80" fmla="*/ 1719262 w 1900237"/>
                <a:gd name="connsiteY80" fmla="*/ 1219200 h 2209800"/>
                <a:gd name="connsiteX81" fmla="*/ 1747837 w 1900237"/>
                <a:gd name="connsiteY81" fmla="*/ 1157287 h 2209800"/>
                <a:gd name="connsiteX82" fmla="*/ 1828800 w 1900237"/>
                <a:gd name="connsiteY82" fmla="*/ 1042987 h 2209800"/>
                <a:gd name="connsiteX83" fmla="*/ 1885950 w 1900237"/>
                <a:gd name="connsiteY83" fmla="*/ 933450 h 2209800"/>
                <a:gd name="connsiteX84" fmla="*/ 1895475 w 1900237"/>
                <a:gd name="connsiteY84" fmla="*/ 866775 h 2209800"/>
                <a:gd name="connsiteX85" fmla="*/ 1900237 w 1900237"/>
                <a:gd name="connsiteY85" fmla="*/ 785812 h 2209800"/>
                <a:gd name="connsiteX86" fmla="*/ 1900237 w 1900237"/>
                <a:gd name="connsiteY86" fmla="*/ 723900 h 2209800"/>
                <a:gd name="connsiteX87" fmla="*/ 1828800 w 1900237"/>
                <a:gd name="connsiteY87" fmla="*/ 752475 h 2209800"/>
                <a:gd name="connsiteX88" fmla="*/ 1790700 w 1900237"/>
                <a:gd name="connsiteY88" fmla="*/ 766762 h 2209800"/>
                <a:gd name="connsiteX89" fmla="*/ 1776412 w 1900237"/>
                <a:gd name="connsiteY89" fmla="*/ 766762 h 2209800"/>
                <a:gd name="connsiteX90" fmla="*/ 1747837 w 1900237"/>
                <a:gd name="connsiteY90" fmla="*/ 738187 h 2209800"/>
                <a:gd name="connsiteX91" fmla="*/ 1743075 w 1900237"/>
                <a:gd name="connsiteY91" fmla="*/ 690562 h 2209800"/>
                <a:gd name="connsiteX92" fmla="*/ 1733550 w 1900237"/>
                <a:gd name="connsiteY92" fmla="*/ 676275 h 2209800"/>
                <a:gd name="connsiteX93" fmla="*/ 1685925 w 1900237"/>
                <a:gd name="connsiteY93" fmla="*/ 642937 h 2209800"/>
                <a:gd name="connsiteX94" fmla="*/ 1652587 w 1900237"/>
                <a:gd name="connsiteY94" fmla="*/ 623887 h 2209800"/>
                <a:gd name="connsiteX95" fmla="*/ 1600200 w 1900237"/>
                <a:gd name="connsiteY95" fmla="*/ 533400 h 2209800"/>
                <a:gd name="connsiteX96" fmla="*/ 1576387 w 1900237"/>
                <a:gd name="connsiteY96" fmla="*/ 485775 h 2209800"/>
                <a:gd name="connsiteX97" fmla="*/ 1543050 w 1900237"/>
                <a:gd name="connsiteY97" fmla="*/ 442912 h 2209800"/>
                <a:gd name="connsiteX98" fmla="*/ 1514475 w 1900237"/>
                <a:gd name="connsiteY98" fmla="*/ 376237 h 2209800"/>
                <a:gd name="connsiteX99" fmla="*/ 1462087 w 1900237"/>
                <a:gd name="connsiteY99" fmla="*/ 338137 h 2209800"/>
                <a:gd name="connsiteX100" fmla="*/ 1423987 w 1900237"/>
                <a:gd name="connsiteY100" fmla="*/ 280987 h 2209800"/>
                <a:gd name="connsiteX101" fmla="*/ 1395412 w 1900237"/>
                <a:gd name="connsiteY101" fmla="*/ 257175 h 2209800"/>
                <a:gd name="connsiteX102" fmla="*/ 1371600 w 1900237"/>
                <a:gd name="connsiteY102" fmla="*/ 209550 h 2209800"/>
                <a:gd name="connsiteX103" fmla="*/ 1347787 w 1900237"/>
                <a:gd name="connsiteY103" fmla="*/ 142875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00237" h="2209800">
                  <a:moveTo>
                    <a:pt x="1347787" y="142875"/>
                  </a:moveTo>
                  <a:lnTo>
                    <a:pt x="1219200" y="152400"/>
                  </a:lnTo>
                  <a:lnTo>
                    <a:pt x="1152525" y="152400"/>
                  </a:lnTo>
                  <a:lnTo>
                    <a:pt x="1085850" y="109537"/>
                  </a:lnTo>
                  <a:lnTo>
                    <a:pt x="1052512" y="104775"/>
                  </a:lnTo>
                  <a:lnTo>
                    <a:pt x="1047750" y="123825"/>
                  </a:lnTo>
                  <a:lnTo>
                    <a:pt x="1038225" y="152400"/>
                  </a:lnTo>
                  <a:lnTo>
                    <a:pt x="1028700" y="180975"/>
                  </a:lnTo>
                  <a:lnTo>
                    <a:pt x="1000125" y="161925"/>
                  </a:lnTo>
                  <a:lnTo>
                    <a:pt x="833437" y="104775"/>
                  </a:lnTo>
                  <a:lnTo>
                    <a:pt x="809625" y="100012"/>
                  </a:lnTo>
                  <a:lnTo>
                    <a:pt x="800100" y="57150"/>
                  </a:lnTo>
                  <a:lnTo>
                    <a:pt x="766762" y="4762"/>
                  </a:lnTo>
                  <a:lnTo>
                    <a:pt x="742950" y="0"/>
                  </a:lnTo>
                  <a:lnTo>
                    <a:pt x="438150" y="42862"/>
                  </a:lnTo>
                  <a:lnTo>
                    <a:pt x="314325" y="90487"/>
                  </a:lnTo>
                  <a:lnTo>
                    <a:pt x="266700" y="142875"/>
                  </a:lnTo>
                  <a:lnTo>
                    <a:pt x="271462" y="180975"/>
                  </a:lnTo>
                  <a:lnTo>
                    <a:pt x="214312" y="219075"/>
                  </a:lnTo>
                  <a:lnTo>
                    <a:pt x="138112" y="285750"/>
                  </a:lnTo>
                  <a:lnTo>
                    <a:pt x="76200" y="371475"/>
                  </a:lnTo>
                  <a:lnTo>
                    <a:pt x="47625" y="433387"/>
                  </a:lnTo>
                  <a:lnTo>
                    <a:pt x="33337" y="552450"/>
                  </a:lnTo>
                  <a:lnTo>
                    <a:pt x="4762" y="638175"/>
                  </a:lnTo>
                  <a:lnTo>
                    <a:pt x="0" y="681037"/>
                  </a:lnTo>
                  <a:lnTo>
                    <a:pt x="14287" y="728662"/>
                  </a:lnTo>
                  <a:lnTo>
                    <a:pt x="66675" y="800100"/>
                  </a:lnTo>
                  <a:lnTo>
                    <a:pt x="133350" y="904875"/>
                  </a:lnTo>
                  <a:lnTo>
                    <a:pt x="209550" y="966787"/>
                  </a:lnTo>
                  <a:lnTo>
                    <a:pt x="233362" y="985837"/>
                  </a:lnTo>
                  <a:lnTo>
                    <a:pt x="285750" y="1004887"/>
                  </a:lnTo>
                  <a:lnTo>
                    <a:pt x="414337" y="995362"/>
                  </a:lnTo>
                  <a:lnTo>
                    <a:pt x="504825" y="966787"/>
                  </a:lnTo>
                  <a:lnTo>
                    <a:pt x="600075" y="938212"/>
                  </a:lnTo>
                  <a:lnTo>
                    <a:pt x="661987" y="938212"/>
                  </a:lnTo>
                  <a:lnTo>
                    <a:pt x="685800" y="966787"/>
                  </a:lnTo>
                  <a:lnTo>
                    <a:pt x="714375" y="1000125"/>
                  </a:lnTo>
                  <a:lnTo>
                    <a:pt x="804862" y="1009650"/>
                  </a:lnTo>
                  <a:lnTo>
                    <a:pt x="852487" y="1033462"/>
                  </a:lnTo>
                  <a:lnTo>
                    <a:pt x="847725" y="1071562"/>
                  </a:lnTo>
                  <a:lnTo>
                    <a:pt x="842962" y="1119187"/>
                  </a:lnTo>
                  <a:lnTo>
                    <a:pt x="833437" y="1171575"/>
                  </a:lnTo>
                  <a:lnTo>
                    <a:pt x="838200" y="1223962"/>
                  </a:lnTo>
                  <a:lnTo>
                    <a:pt x="871537" y="1266825"/>
                  </a:lnTo>
                  <a:lnTo>
                    <a:pt x="895350" y="1319212"/>
                  </a:lnTo>
                  <a:lnTo>
                    <a:pt x="938212" y="1347787"/>
                  </a:lnTo>
                  <a:lnTo>
                    <a:pt x="962025" y="1428750"/>
                  </a:lnTo>
                  <a:lnTo>
                    <a:pt x="971550" y="1495425"/>
                  </a:lnTo>
                  <a:lnTo>
                    <a:pt x="957262" y="1562100"/>
                  </a:lnTo>
                  <a:lnTo>
                    <a:pt x="928687" y="1633537"/>
                  </a:lnTo>
                  <a:lnTo>
                    <a:pt x="895350" y="1700212"/>
                  </a:lnTo>
                  <a:lnTo>
                    <a:pt x="895350" y="1738312"/>
                  </a:lnTo>
                  <a:lnTo>
                    <a:pt x="923925" y="1814512"/>
                  </a:lnTo>
                  <a:lnTo>
                    <a:pt x="952500" y="1871662"/>
                  </a:lnTo>
                  <a:lnTo>
                    <a:pt x="971550" y="1957387"/>
                  </a:lnTo>
                  <a:lnTo>
                    <a:pt x="1009650" y="2038350"/>
                  </a:lnTo>
                  <a:lnTo>
                    <a:pt x="1028700" y="2171700"/>
                  </a:lnTo>
                  <a:lnTo>
                    <a:pt x="1023937" y="2162175"/>
                  </a:lnTo>
                  <a:lnTo>
                    <a:pt x="1047750" y="2209800"/>
                  </a:lnTo>
                  <a:lnTo>
                    <a:pt x="1104900" y="2200275"/>
                  </a:lnTo>
                  <a:lnTo>
                    <a:pt x="1185862" y="2176462"/>
                  </a:lnTo>
                  <a:lnTo>
                    <a:pt x="1300162" y="2133600"/>
                  </a:lnTo>
                  <a:lnTo>
                    <a:pt x="1333500" y="2105025"/>
                  </a:lnTo>
                  <a:lnTo>
                    <a:pt x="1366837" y="2043112"/>
                  </a:lnTo>
                  <a:lnTo>
                    <a:pt x="1395412" y="1995487"/>
                  </a:lnTo>
                  <a:lnTo>
                    <a:pt x="1447800" y="1962150"/>
                  </a:lnTo>
                  <a:lnTo>
                    <a:pt x="1485900" y="1914525"/>
                  </a:lnTo>
                  <a:lnTo>
                    <a:pt x="1514475" y="1876425"/>
                  </a:lnTo>
                  <a:lnTo>
                    <a:pt x="1533525" y="1819275"/>
                  </a:lnTo>
                  <a:lnTo>
                    <a:pt x="1533525" y="1795462"/>
                  </a:lnTo>
                  <a:lnTo>
                    <a:pt x="1524000" y="1752600"/>
                  </a:lnTo>
                  <a:lnTo>
                    <a:pt x="1585912" y="1724025"/>
                  </a:lnTo>
                  <a:lnTo>
                    <a:pt x="1633537" y="1685925"/>
                  </a:lnTo>
                  <a:lnTo>
                    <a:pt x="1671637" y="1657350"/>
                  </a:lnTo>
                  <a:lnTo>
                    <a:pt x="1700212" y="1609725"/>
                  </a:lnTo>
                  <a:lnTo>
                    <a:pt x="1709737" y="1547812"/>
                  </a:lnTo>
                  <a:lnTo>
                    <a:pt x="1714500" y="1481137"/>
                  </a:lnTo>
                  <a:lnTo>
                    <a:pt x="1704975" y="1409700"/>
                  </a:lnTo>
                  <a:lnTo>
                    <a:pt x="1695450" y="1347787"/>
                  </a:lnTo>
                  <a:lnTo>
                    <a:pt x="1695450" y="1271587"/>
                  </a:lnTo>
                  <a:lnTo>
                    <a:pt x="1719262" y="1219200"/>
                  </a:lnTo>
                  <a:lnTo>
                    <a:pt x="1747837" y="1157287"/>
                  </a:lnTo>
                  <a:lnTo>
                    <a:pt x="1828800" y="1042987"/>
                  </a:lnTo>
                  <a:lnTo>
                    <a:pt x="1885950" y="933450"/>
                  </a:lnTo>
                  <a:lnTo>
                    <a:pt x="1895475" y="866775"/>
                  </a:lnTo>
                  <a:lnTo>
                    <a:pt x="1900237" y="785812"/>
                  </a:lnTo>
                  <a:lnTo>
                    <a:pt x="1900237" y="723900"/>
                  </a:lnTo>
                  <a:lnTo>
                    <a:pt x="1828800" y="752475"/>
                  </a:lnTo>
                  <a:lnTo>
                    <a:pt x="1790700" y="766762"/>
                  </a:lnTo>
                  <a:lnTo>
                    <a:pt x="1776412" y="766762"/>
                  </a:lnTo>
                  <a:lnTo>
                    <a:pt x="1747837" y="738187"/>
                  </a:lnTo>
                  <a:lnTo>
                    <a:pt x="1743075" y="690562"/>
                  </a:lnTo>
                  <a:lnTo>
                    <a:pt x="1733550" y="676275"/>
                  </a:lnTo>
                  <a:lnTo>
                    <a:pt x="1685925" y="642937"/>
                  </a:lnTo>
                  <a:lnTo>
                    <a:pt x="1652587" y="623887"/>
                  </a:lnTo>
                  <a:lnTo>
                    <a:pt x="1600200" y="533400"/>
                  </a:lnTo>
                  <a:lnTo>
                    <a:pt x="1576387" y="485775"/>
                  </a:lnTo>
                  <a:lnTo>
                    <a:pt x="1543050" y="442912"/>
                  </a:lnTo>
                  <a:lnTo>
                    <a:pt x="1514475" y="376237"/>
                  </a:lnTo>
                  <a:lnTo>
                    <a:pt x="1462087" y="338137"/>
                  </a:lnTo>
                  <a:lnTo>
                    <a:pt x="1423987" y="280987"/>
                  </a:lnTo>
                  <a:lnTo>
                    <a:pt x="1395412" y="257175"/>
                  </a:lnTo>
                  <a:lnTo>
                    <a:pt x="1371600" y="209550"/>
                  </a:lnTo>
                  <a:lnTo>
                    <a:pt x="1347787" y="142875"/>
                  </a:ln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6E5A1698-1D27-4E30-9D33-2287311362E2}"/>
              </a:ext>
            </a:extLst>
          </p:cNvPr>
          <p:cNvSpPr/>
          <p:nvPr/>
        </p:nvSpPr>
        <p:spPr>
          <a:xfrm>
            <a:off x="0" y="581025"/>
            <a:ext cx="8467725" cy="1473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lstStyle/>
          <a:p>
            <a:r>
              <a:rPr lang="fr-FR" sz="2400" b="1" dirty="0"/>
              <a:t>Le « Consensus de Douala» souligne l’urgence d’accélérer le processus de diversification des économies de l’Afrique centrale à travers la promotion d’une industrialisation basée sur les ressources naturelles</a:t>
            </a:r>
          </a:p>
        </p:txBody>
      </p:sp>
      <p:sp>
        <p:nvSpPr>
          <p:cNvPr id="12" name="Rectangle 11">
            <a:extLst>
              <a:ext uri="{FF2B5EF4-FFF2-40B4-BE49-F238E27FC236}">
                <a16:creationId xmlns:a16="http://schemas.microsoft.com/office/drawing/2014/main" id="{7772A6C4-B8DA-4DB8-9DEA-645A86136CC5}"/>
              </a:ext>
            </a:extLst>
          </p:cNvPr>
          <p:cNvSpPr/>
          <p:nvPr/>
        </p:nvSpPr>
        <p:spPr>
          <a:xfrm>
            <a:off x="0" y="2198939"/>
            <a:ext cx="8001000" cy="15824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lstStyle/>
          <a:p>
            <a:r>
              <a:rPr lang="fr-FR" sz="2400" b="1" dirty="0"/>
              <a:t>Le Bureau de la CEA pour l’Afrique centrale a poursuivi ses réflexions en vue de l’élaboration d’un Plan Directeur d’Industrialisation et de Diversification Economique pour l’Afrique centrale (PDIDE Régional)</a:t>
            </a:r>
          </a:p>
        </p:txBody>
      </p:sp>
      <p:sp>
        <p:nvSpPr>
          <p:cNvPr id="13" name="Rectangle 12">
            <a:extLst>
              <a:ext uri="{FF2B5EF4-FFF2-40B4-BE49-F238E27FC236}">
                <a16:creationId xmlns:a16="http://schemas.microsoft.com/office/drawing/2014/main" id="{30C78F71-067A-42BA-820E-58E573D6964A}"/>
              </a:ext>
            </a:extLst>
          </p:cNvPr>
          <p:cNvSpPr/>
          <p:nvPr/>
        </p:nvSpPr>
        <p:spPr>
          <a:xfrm>
            <a:off x="0" y="3886200"/>
            <a:ext cx="6786390" cy="1489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lstStyle/>
          <a:p>
            <a:r>
              <a:rPr lang="fr-FR" sz="2400" b="1"/>
              <a:t>PDIDE est un véhicule commun pour toutes les parties prenantes afin de contribuer en bloc à diversifier les économies de l’Afrique centrale</a:t>
            </a:r>
            <a:endParaRPr lang="fr-FR" sz="2400" b="1" dirty="0"/>
          </a:p>
        </p:txBody>
      </p:sp>
      <p:sp>
        <p:nvSpPr>
          <p:cNvPr id="11" name="Flèche : droite 10">
            <a:extLst>
              <a:ext uri="{FF2B5EF4-FFF2-40B4-BE49-F238E27FC236}">
                <a16:creationId xmlns:a16="http://schemas.microsoft.com/office/drawing/2014/main" id="{AA0D44C3-C0BF-4B64-B1BB-40EB178A2564}"/>
              </a:ext>
            </a:extLst>
          </p:cNvPr>
          <p:cNvSpPr/>
          <p:nvPr/>
        </p:nvSpPr>
        <p:spPr>
          <a:xfrm>
            <a:off x="358268" y="559606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373BD793-A89E-4F63-BDF9-61BBB44305A1}"/>
              </a:ext>
            </a:extLst>
          </p:cNvPr>
          <p:cNvSpPr txBox="1"/>
          <p:nvPr/>
        </p:nvSpPr>
        <p:spPr>
          <a:xfrm>
            <a:off x="1752600" y="5480529"/>
            <a:ext cx="8467725" cy="1292662"/>
          </a:xfrm>
          <a:prstGeom prst="rect">
            <a:avLst/>
          </a:prstGeom>
          <a:noFill/>
        </p:spPr>
        <p:txBody>
          <a:bodyPr wrap="square">
            <a:spAutoFit/>
          </a:bodyPr>
          <a:lstStyle/>
          <a:p>
            <a:pPr marL="0" indent="0">
              <a:buNone/>
            </a:pPr>
            <a:r>
              <a:rPr lang="fr-FR" sz="2000" b="1" spc="-30" dirty="0">
                <a:latin typeface="Lato" panose="020F0502020204030203" pitchFamily="34" charset="0"/>
                <a:cs typeface="Times New Roman" panose="02020603050405020304" pitchFamily="18" charset="0"/>
              </a:rPr>
              <a:t>Briser le cercle vicieux du modèle de croissance économique actuel, et de migrer progressivement vers un cercle vertueux de croissance inclusive et durable</a:t>
            </a:r>
          </a:p>
          <a:p>
            <a:pPr marL="0" indent="0">
              <a:buNone/>
            </a:pPr>
            <a:endParaRPr lang="fr-FR" sz="1800" spc="-30" dirty="0">
              <a:latin typeface="Lato" panose="020F0502020204030203"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EECB43FC-5A15-4539-817D-2858CC9B7872}"/>
              </a:ext>
            </a:extLst>
          </p:cNvPr>
          <p:cNvSpPr>
            <a:spLocks noGrp="1"/>
          </p:cNvSpPr>
          <p:nvPr>
            <p:ph type="sldNum" sz="quarter" idx="12"/>
          </p:nvPr>
        </p:nvSpPr>
        <p:spPr/>
        <p:txBody>
          <a:bodyPr/>
          <a:lstStyle/>
          <a:p>
            <a:fld id="{669CF414-0634-4E5D-9077-D58D470BFA39}" type="slidenum">
              <a:rPr lang="en-US" smtClean="0"/>
              <a:t>19</a:t>
            </a:fld>
            <a:endParaRPr lang="en-US"/>
          </a:p>
        </p:txBody>
      </p:sp>
    </p:spTree>
    <p:extLst>
      <p:ext uri="{BB962C8B-B14F-4D97-AF65-F5344CB8AC3E}">
        <p14:creationId xmlns:p14="http://schemas.microsoft.com/office/powerpoint/2010/main" val="75211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a:xfrm>
            <a:off x="1524000" y="2101118"/>
            <a:ext cx="9144000" cy="1571774"/>
          </a:xfrm>
        </p:spPr>
        <p:txBody>
          <a:bodyPr>
            <a:noAutofit/>
          </a:bodyPr>
          <a:lstStyle/>
          <a:p>
            <a:br>
              <a:rPr lang="fr-FR" sz="4000" dirty="0"/>
            </a:br>
            <a:br>
              <a:rPr lang="fr-FR" sz="4000" dirty="0"/>
            </a:br>
            <a:r>
              <a:rPr lang="fr-FR" sz="3600" dirty="0"/>
              <a:t>Evolution macroéconomique en Afrique centrale en 2020-2021 et prévisions pour 2022-2025</a:t>
            </a:r>
            <a:endParaRPr lang="en-GB" sz="4000" dirty="0"/>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400" dirty="0"/>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Mamadou Malick BAL</a:t>
            </a:r>
          </a:p>
          <a:p>
            <a:pPr>
              <a:lnSpc>
                <a:spcPct val="100000"/>
              </a:lnSpc>
              <a:spcBef>
                <a:spcPts val="0"/>
              </a:spcBef>
            </a:pPr>
            <a:r>
              <a:rPr lang="en-US" sz="1800" dirty="0" err="1"/>
              <a:t>Economiste</a:t>
            </a:r>
            <a:endParaRPr lang="en-US" sz="1800" dirty="0"/>
          </a:p>
          <a:p>
            <a:pPr>
              <a:lnSpc>
                <a:spcPct val="100000"/>
              </a:lnSpc>
              <a:spcBef>
                <a:spcPts val="0"/>
              </a:spcBef>
            </a:pPr>
            <a:r>
              <a:rPr lang="en-US" sz="1800" dirty="0"/>
              <a:t>Bureau sous-regional de la CEA pour </a:t>
            </a:r>
            <a:r>
              <a:rPr lang="en-US" sz="1800" dirty="0" err="1"/>
              <a:t>l’Afrique</a:t>
            </a:r>
            <a:r>
              <a:rPr lang="en-US" sz="1800" dirty="0"/>
              <a:t> centrale </a:t>
            </a:r>
          </a:p>
          <a:p>
            <a:pPr>
              <a:lnSpc>
                <a:spcPct val="100000"/>
              </a:lnSpc>
              <a:spcBef>
                <a:spcPts val="0"/>
              </a:spcBef>
            </a:pP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spTree>
    <p:extLst>
      <p:ext uri="{BB962C8B-B14F-4D97-AF65-F5344CB8AC3E}">
        <p14:creationId xmlns:p14="http://schemas.microsoft.com/office/powerpoint/2010/main" val="2372904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00AADB-A564-6C46-AC45-CF6FFC107E67}"/>
              </a:ext>
            </a:extLst>
          </p:cNvPr>
          <p:cNvSpPr>
            <a:spLocks noGrp="1"/>
          </p:cNvSpPr>
          <p:nvPr>
            <p:ph type="title"/>
          </p:nvPr>
        </p:nvSpPr>
        <p:spPr/>
        <p:txBody>
          <a:bodyPr/>
          <a:lstStyle/>
          <a:p>
            <a:endParaRPr lang="en-RW"/>
          </a:p>
        </p:txBody>
      </p:sp>
      <p:pic>
        <p:nvPicPr>
          <p:cNvPr id="7" name="Picture 6">
            <a:extLst>
              <a:ext uri="{FF2B5EF4-FFF2-40B4-BE49-F238E27FC236}">
                <a16:creationId xmlns:a16="http://schemas.microsoft.com/office/drawing/2014/main" id="{91438CA6-7CE0-CB43-9968-723F3301C6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350" y="1285875"/>
            <a:ext cx="11853863" cy="3951287"/>
          </a:xfrm>
          <a:prstGeom prst="rect">
            <a:avLst/>
          </a:prstGeom>
        </p:spPr>
      </p:pic>
      <p:sp>
        <p:nvSpPr>
          <p:cNvPr id="11" name="Subtitle 2">
            <a:extLst>
              <a:ext uri="{FF2B5EF4-FFF2-40B4-BE49-F238E27FC236}">
                <a16:creationId xmlns:a16="http://schemas.microsoft.com/office/drawing/2014/main" id="{AB14C6CC-CA1C-B24D-8057-4ED55ED219FE}"/>
              </a:ext>
            </a:extLst>
          </p:cNvPr>
          <p:cNvSpPr txBox="1">
            <a:spLocks/>
          </p:cNvSpPr>
          <p:nvPr/>
        </p:nvSpPr>
        <p:spPr>
          <a:xfrm>
            <a:off x="1633765" y="5715625"/>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Pour plus </a:t>
            </a:r>
            <a:r>
              <a:rPr lang="en-US" sz="2000" b="1" dirty="0" err="1"/>
              <a:t>d'informations</a:t>
            </a:r>
            <a:r>
              <a:rPr lang="en-US" sz="2000" b="1"/>
              <a:t>:</a:t>
            </a:r>
          </a:p>
          <a:p>
            <a:pPr>
              <a:lnSpc>
                <a:spcPct val="100000"/>
              </a:lnSpc>
              <a:spcBef>
                <a:spcPts val="0"/>
              </a:spcBef>
            </a:pPr>
            <a:r>
              <a:rPr lang="en-US" sz="1800"/>
              <a:t>www</a:t>
            </a:r>
            <a:r>
              <a:rPr lang="en-US" sz="1800" dirty="0"/>
              <a:t>.uneca.org/ea-icsoe26</a:t>
            </a:r>
            <a:endParaRPr lang="en-US" sz="2000" dirty="0"/>
          </a:p>
        </p:txBody>
      </p:sp>
    </p:spTree>
    <p:extLst>
      <p:ext uri="{BB962C8B-B14F-4D97-AF65-F5344CB8AC3E}">
        <p14:creationId xmlns:p14="http://schemas.microsoft.com/office/powerpoint/2010/main" val="197847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4BD780-56B6-4057-9EE3-FC60516276F3}"/>
              </a:ext>
            </a:extLst>
          </p:cNvPr>
          <p:cNvSpPr>
            <a:spLocks noGrp="1"/>
          </p:cNvSpPr>
          <p:nvPr>
            <p:ph type="title"/>
          </p:nvPr>
        </p:nvSpPr>
        <p:spPr/>
        <p:txBody>
          <a:bodyPr/>
          <a:lstStyle/>
          <a:p>
            <a:pPr algn="ctr"/>
            <a:r>
              <a:rPr lang="fr-FR" b="1" dirty="0"/>
              <a:t>Plan de présentation</a:t>
            </a:r>
          </a:p>
        </p:txBody>
      </p:sp>
      <p:sp>
        <p:nvSpPr>
          <p:cNvPr id="3" name="Espace réservé du contenu 2">
            <a:extLst>
              <a:ext uri="{FF2B5EF4-FFF2-40B4-BE49-F238E27FC236}">
                <a16:creationId xmlns:a16="http://schemas.microsoft.com/office/drawing/2014/main" id="{86FC497A-E65D-4718-AEBD-D8A388851365}"/>
              </a:ext>
            </a:extLst>
          </p:cNvPr>
          <p:cNvSpPr>
            <a:spLocks noGrp="1"/>
          </p:cNvSpPr>
          <p:nvPr>
            <p:ph idx="1"/>
          </p:nvPr>
        </p:nvSpPr>
        <p:spPr>
          <a:xfrm>
            <a:off x="838200" y="1690688"/>
            <a:ext cx="10515600" cy="4486275"/>
          </a:xfrm>
        </p:spPr>
        <p:txBody>
          <a:bodyPr/>
          <a:lstStyle/>
          <a:p>
            <a:pPr marL="514350" indent="-514350">
              <a:buFont typeface="+mj-lt"/>
              <a:buAutoNum type="arabicPeriod"/>
            </a:pPr>
            <a:r>
              <a:rPr lang="fr-FR" dirty="0"/>
              <a:t>Croissance </a:t>
            </a:r>
          </a:p>
          <a:p>
            <a:pPr marL="514350" indent="-514350">
              <a:buFont typeface="+mj-lt"/>
              <a:buAutoNum type="arabicPeriod"/>
            </a:pPr>
            <a:r>
              <a:rPr lang="fr-FR" dirty="0"/>
              <a:t>Prix </a:t>
            </a:r>
          </a:p>
          <a:p>
            <a:pPr marL="514350" indent="-514350">
              <a:buFont typeface="+mj-lt"/>
              <a:buAutoNum type="arabicPeriod"/>
            </a:pPr>
            <a:r>
              <a:rPr lang="fr-FR" dirty="0"/>
              <a:t>Secteur extérieur</a:t>
            </a:r>
          </a:p>
          <a:p>
            <a:pPr marL="514350" indent="-514350">
              <a:buFont typeface="+mj-lt"/>
              <a:buAutoNum type="arabicPeriod"/>
            </a:pPr>
            <a:r>
              <a:rPr lang="fr-FR" dirty="0"/>
              <a:t>Finances publiques</a:t>
            </a:r>
          </a:p>
          <a:p>
            <a:pPr marL="514350" indent="-514350">
              <a:buFont typeface="+mj-lt"/>
              <a:buAutoNum type="arabicPeriod"/>
            </a:pPr>
            <a:r>
              <a:rPr lang="fr-FR" dirty="0"/>
              <a:t>Dette </a:t>
            </a:r>
          </a:p>
          <a:p>
            <a:pPr marL="514350" indent="-514350">
              <a:buFont typeface="+mj-lt"/>
              <a:buAutoNum type="arabicPeriod"/>
            </a:pPr>
            <a:r>
              <a:rPr lang="fr-FR" dirty="0"/>
              <a:t>Prévisions</a:t>
            </a:r>
          </a:p>
          <a:p>
            <a:pPr marL="514350" indent="-514350">
              <a:buFont typeface="+mj-lt"/>
              <a:buAutoNum type="arabicPeriod"/>
            </a:pPr>
            <a:r>
              <a:rPr lang="fr-FR" dirty="0"/>
              <a:t>Recommandations</a:t>
            </a:r>
          </a:p>
          <a:p>
            <a:pPr marL="514350" indent="-514350">
              <a:buFont typeface="+mj-lt"/>
              <a:buAutoNum type="arabicPeriod"/>
            </a:pPr>
            <a:r>
              <a:rPr lang="fr-FR" dirty="0"/>
              <a:t>Conclusion</a:t>
            </a:r>
          </a:p>
          <a:p>
            <a:endParaRPr lang="fr-FR" dirty="0"/>
          </a:p>
        </p:txBody>
      </p:sp>
      <p:sp>
        <p:nvSpPr>
          <p:cNvPr id="4" name="Espace réservé du numéro de diapositive 3">
            <a:extLst>
              <a:ext uri="{FF2B5EF4-FFF2-40B4-BE49-F238E27FC236}">
                <a16:creationId xmlns:a16="http://schemas.microsoft.com/office/drawing/2014/main" id="{C503C468-A23A-4FDB-BAFF-A8E95F54E2A8}"/>
              </a:ext>
            </a:extLst>
          </p:cNvPr>
          <p:cNvSpPr>
            <a:spLocks noGrp="1"/>
          </p:cNvSpPr>
          <p:nvPr>
            <p:ph type="sldNum" sz="quarter" idx="12"/>
          </p:nvPr>
        </p:nvSpPr>
        <p:spPr/>
        <p:txBody>
          <a:bodyPr/>
          <a:lstStyle/>
          <a:p>
            <a:fld id="{669CF414-0634-4E5D-9077-D58D470BFA39}" type="slidenum">
              <a:rPr lang="en-US" smtClean="0"/>
              <a:t>3</a:t>
            </a:fld>
            <a:endParaRPr lang="en-US"/>
          </a:p>
        </p:txBody>
      </p:sp>
    </p:spTree>
    <p:extLst>
      <p:ext uri="{BB962C8B-B14F-4D97-AF65-F5344CB8AC3E}">
        <p14:creationId xmlns:p14="http://schemas.microsoft.com/office/powerpoint/2010/main" val="364576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D9AFC-A62F-422C-BD3A-ED28070021A4}"/>
              </a:ext>
            </a:extLst>
          </p:cNvPr>
          <p:cNvSpPr>
            <a:spLocks noGrp="1"/>
          </p:cNvSpPr>
          <p:nvPr>
            <p:ph type="title"/>
          </p:nvPr>
        </p:nvSpPr>
        <p:spPr>
          <a:xfrm>
            <a:off x="838200" y="365126"/>
            <a:ext cx="10515600" cy="444500"/>
          </a:xfrm>
        </p:spPr>
        <p:txBody>
          <a:bodyPr>
            <a:noAutofit/>
          </a:bodyPr>
          <a:lstStyle/>
          <a:p>
            <a:r>
              <a:rPr lang="fr-FR" sz="2800" b="1" dirty="0"/>
              <a:t>1. Croissance</a:t>
            </a:r>
          </a:p>
        </p:txBody>
      </p:sp>
      <p:sp>
        <p:nvSpPr>
          <p:cNvPr id="3" name="Espace réservé du contenu 2">
            <a:extLst>
              <a:ext uri="{FF2B5EF4-FFF2-40B4-BE49-F238E27FC236}">
                <a16:creationId xmlns:a16="http://schemas.microsoft.com/office/drawing/2014/main" id="{59734AA4-BCCD-424D-AD8E-EE528E0266D7}"/>
              </a:ext>
            </a:extLst>
          </p:cNvPr>
          <p:cNvSpPr>
            <a:spLocks noGrp="1"/>
          </p:cNvSpPr>
          <p:nvPr>
            <p:ph idx="1"/>
          </p:nvPr>
        </p:nvSpPr>
        <p:spPr>
          <a:xfrm>
            <a:off x="838200" y="809626"/>
            <a:ext cx="10515600" cy="5367337"/>
          </a:xfrm>
        </p:spPr>
        <p:txBody>
          <a:bodyPr>
            <a:normAutofit/>
          </a:bodyPr>
          <a:lstStyle/>
          <a:p>
            <a:pPr marL="0" indent="0">
              <a:buNone/>
            </a:pPr>
            <a:r>
              <a:rPr lang="fr-FR" sz="4000" b="1" dirty="0">
                <a:solidFill>
                  <a:srgbClr val="000099"/>
                </a:solidFill>
                <a:effectLst>
                  <a:outerShdw blurRad="38100" dist="38100" dir="2700000" algn="tl">
                    <a:srgbClr val="C0C0C0"/>
                  </a:outerShdw>
                </a:effectLst>
                <a:latin typeface="+mj-lt"/>
                <a:ea typeface="+mj-ea"/>
                <a:cs typeface="+mj-cs"/>
              </a:rPr>
              <a:t>La CEEAC a enregistré une récession de 3,6 % en 2020</a:t>
            </a:r>
          </a:p>
          <a:p>
            <a:r>
              <a:rPr lang="fr-FR" sz="3200" spc="-30" dirty="0">
                <a:effectLst/>
                <a:latin typeface="Lato" panose="020F0502020204030203" pitchFamily="34" charset="0"/>
                <a:ea typeface="Calibri" panose="020F0502020204030204" pitchFamily="34" charset="0"/>
                <a:cs typeface="Times New Roman" panose="02020603050405020304" pitchFamily="18" charset="0"/>
              </a:rPr>
              <a:t>Contexte mondial difficile marqué par la crise sanitaire qui a perturbé les circuits d’approvisionnement avec les restrictions sur les mouvements des personnes à travers le monde</a:t>
            </a:r>
          </a:p>
          <a:p>
            <a:r>
              <a:rPr lang="fr-FR" sz="3200" spc="-30" dirty="0">
                <a:latin typeface="Lato" panose="020F0502020204030203" pitchFamily="34" charset="0"/>
                <a:cs typeface="Times New Roman" panose="02020603050405020304" pitchFamily="18" charset="0"/>
              </a:rPr>
              <a:t>La zone CEMAC n’a pas été épargnée, avec un recul du PIB réel de 1,7% en relation avec la pandémie, combinée avec la chute des cours du pétrole brut et les nombreuses restrictions sur l’offre</a:t>
            </a:r>
          </a:p>
          <a:p>
            <a:pPr marL="0" indent="0">
              <a:buNone/>
            </a:pPr>
            <a:endParaRPr lang="fr-FR" sz="2400" spc="-30" dirty="0">
              <a:latin typeface="Lato" panose="020F0502020204030203"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E8C2B601-0D96-4DDE-A735-1DD53A266453}"/>
              </a:ext>
            </a:extLst>
          </p:cNvPr>
          <p:cNvSpPr>
            <a:spLocks noGrp="1"/>
          </p:cNvSpPr>
          <p:nvPr>
            <p:ph type="sldNum" sz="quarter" idx="12"/>
          </p:nvPr>
        </p:nvSpPr>
        <p:spPr/>
        <p:txBody>
          <a:bodyPr/>
          <a:lstStyle/>
          <a:p>
            <a:fld id="{669CF414-0634-4E5D-9077-D58D470BFA39}" type="slidenum">
              <a:rPr lang="en-US" smtClean="0"/>
              <a:t>4</a:t>
            </a:fld>
            <a:endParaRPr lang="en-US"/>
          </a:p>
        </p:txBody>
      </p:sp>
    </p:spTree>
    <p:extLst>
      <p:ext uri="{BB962C8B-B14F-4D97-AF65-F5344CB8AC3E}">
        <p14:creationId xmlns:p14="http://schemas.microsoft.com/office/powerpoint/2010/main" val="3066031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D9AFC-A62F-422C-BD3A-ED28070021A4}"/>
              </a:ext>
            </a:extLst>
          </p:cNvPr>
          <p:cNvSpPr>
            <a:spLocks noGrp="1"/>
          </p:cNvSpPr>
          <p:nvPr>
            <p:ph type="title"/>
          </p:nvPr>
        </p:nvSpPr>
        <p:spPr>
          <a:xfrm>
            <a:off x="838200" y="365126"/>
            <a:ext cx="10515600" cy="444500"/>
          </a:xfrm>
        </p:spPr>
        <p:txBody>
          <a:bodyPr>
            <a:noAutofit/>
          </a:bodyPr>
          <a:lstStyle/>
          <a:p>
            <a:r>
              <a:rPr lang="fr-FR" sz="2800" b="1" dirty="0"/>
              <a:t>1. Croissance</a:t>
            </a:r>
          </a:p>
        </p:txBody>
      </p:sp>
      <p:sp>
        <p:nvSpPr>
          <p:cNvPr id="3" name="Espace réservé du contenu 2">
            <a:extLst>
              <a:ext uri="{FF2B5EF4-FFF2-40B4-BE49-F238E27FC236}">
                <a16:creationId xmlns:a16="http://schemas.microsoft.com/office/drawing/2014/main" id="{59734AA4-BCCD-424D-AD8E-EE528E0266D7}"/>
              </a:ext>
            </a:extLst>
          </p:cNvPr>
          <p:cNvSpPr>
            <a:spLocks noGrp="1"/>
          </p:cNvSpPr>
          <p:nvPr>
            <p:ph idx="1"/>
          </p:nvPr>
        </p:nvSpPr>
        <p:spPr>
          <a:xfrm>
            <a:off x="838200" y="809626"/>
            <a:ext cx="10515600" cy="5367337"/>
          </a:xfrm>
        </p:spPr>
        <p:txBody>
          <a:bodyPr>
            <a:normAutofit/>
          </a:bodyPr>
          <a:lstStyle/>
          <a:p>
            <a:pPr marL="0" indent="0">
              <a:buNone/>
            </a:pPr>
            <a:r>
              <a:rPr lang="fr-FR" sz="4000" b="1" dirty="0">
                <a:solidFill>
                  <a:srgbClr val="000099"/>
                </a:solidFill>
                <a:effectLst>
                  <a:outerShdw blurRad="38100" dist="38100" dir="2700000" algn="tl">
                    <a:srgbClr val="C0C0C0"/>
                  </a:outerShdw>
                </a:effectLst>
                <a:latin typeface="+mj-lt"/>
                <a:ea typeface="+mj-ea"/>
                <a:cs typeface="+mj-cs"/>
              </a:rPr>
              <a:t>Reprise des activités économiques de la CEEAC en 2021 avec une croissance de 1,7%</a:t>
            </a:r>
          </a:p>
          <a:p>
            <a:r>
              <a:rPr lang="fr-FR" sz="3200" spc="-30" dirty="0">
                <a:effectLst/>
                <a:latin typeface="Lato" panose="020F0502020204030203" pitchFamily="34" charset="0"/>
                <a:ea typeface="Calibri" panose="020F0502020204030204" pitchFamily="34" charset="0"/>
                <a:cs typeface="Times New Roman" panose="02020603050405020304" pitchFamily="18" charset="0"/>
              </a:rPr>
              <a:t>Augmentation des exportations et des cours des produits de base</a:t>
            </a:r>
          </a:p>
          <a:p>
            <a:r>
              <a:rPr lang="fr-FR" sz="3200" spc="-30" dirty="0">
                <a:effectLst/>
                <a:latin typeface="Lato" panose="020F0502020204030203" pitchFamily="34" charset="0"/>
                <a:ea typeface="Calibri" panose="020F0502020204030204" pitchFamily="34" charset="0"/>
                <a:cs typeface="Times New Roman" panose="02020603050405020304" pitchFamily="18" charset="0"/>
              </a:rPr>
              <a:t>Levée des restrictions contre la Covid-19 et  effets des programmes de relance post-covid</a:t>
            </a:r>
          </a:p>
          <a:p>
            <a:r>
              <a:rPr lang="fr-FR" sz="3200" spc="-30" dirty="0">
                <a:latin typeface="Lato" panose="020F0502020204030203" pitchFamily="34" charset="0"/>
                <a:cs typeface="Times New Roman" panose="02020603050405020304" pitchFamily="18" charset="0"/>
              </a:rPr>
              <a:t>Croissance en zone CEMAC de 1,5 %, sous l’effet d’une reprise dans le secteur non pétrolier</a:t>
            </a:r>
          </a:p>
        </p:txBody>
      </p:sp>
      <p:sp>
        <p:nvSpPr>
          <p:cNvPr id="4" name="Espace réservé du numéro de diapositive 3">
            <a:extLst>
              <a:ext uri="{FF2B5EF4-FFF2-40B4-BE49-F238E27FC236}">
                <a16:creationId xmlns:a16="http://schemas.microsoft.com/office/drawing/2014/main" id="{2FD9D028-9A4D-45FB-893C-5CA8C8BE09ED}"/>
              </a:ext>
            </a:extLst>
          </p:cNvPr>
          <p:cNvSpPr>
            <a:spLocks noGrp="1"/>
          </p:cNvSpPr>
          <p:nvPr>
            <p:ph type="sldNum" sz="quarter" idx="12"/>
          </p:nvPr>
        </p:nvSpPr>
        <p:spPr/>
        <p:txBody>
          <a:bodyPr/>
          <a:lstStyle/>
          <a:p>
            <a:fld id="{669CF414-0634-4E5D-9077-D58D470BFA39}" type="slidenum">
              <a:rPr lang="en-US" smtClean="0"/>
              <a:t>5</a:t>
            </a:fld>
            <a:endParaRPr lang="en-US"/>
          </a:p>
        </p:txBody>
      </p:sp>
    </p:spTree>
    <p:extLst>
      <p:ext uri="{BB962C8B-B14F-4D97-AF65-F5344CB8AC3E}">
        <p14:creationId xmlns:p14="http://schemas.microsoft.com/office/powerpoint/2010/main" val="112668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FA7DBFC-D92E-4346-87AD-6A56B4F0D58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2661" y="1140431"/>
            <a:ext cx="10625218" cy="5003515"/>
          </a:xfrm>
          <a:prstGeom prst="rect">
            <a:avLst/>
          </a:prstGeom>
          <a:noFill/>
          <a:ln>
            <a:noFill/>
          </a:ln>
        </p:spPr>
      </p:pic>
      <p:sp>
        <p:nvSpPr>
          <p:cNvPr id="8" name="ZoneTexte 7">
            <a:extLst>
              <a:ext uri="{FF2B5EF4-FFF2-40B4-BE49-F238E27FC236}">
                <a16:creationId xmlns:a16="http://schemas.microsoft.com/office/drawing/2014/main" id="{198C1E58-2474-4C9A-B63A-6A85258F9F55}"/>
              </a:ext>
            </a:extLst>
          </p:cNvPr>
          <p:cNvSpPr txBox="1"/>
          <p:nvPr/>
        </p:nvSpPr>
        <p:spPr>
          <a:xfrm>
            <a:off x="2782156" y="6218064"/>
            <a:ext cx="6097712" cy="389658"/>
          </a:xfrm>
          <a:prstGeom prst="rect">
            <a:avLst/>
          </a:prstGeom>
          <a:noFill/>
        </p:spPr>
        <p:txBody>
          <a:bodyPr wrap="square">
            <a:spAutoFit/>
          </a:bodyPr>
          <a:lstStyle/>
          <a:p>
            <a:pPr indent="228600" algn="l">
              <a:lnSpc>
                <a:spcPct val="115000"/>
              </a:lnSpc>
              <a:spcBef>
                <a:spcPts val="600"/>
              </a:spcBef>
              <a:spcAft>
                <a:spcPts val="600"/>
              </a:spcAft>
            </a:pPr>
            <a:r>
              <a:rPr lang="fr-CM" sz="1800" i="1" spc="-30" dirty="0">
                <a:effectLst/>
                <a:latin typeface="Lato" panose="020F0502020204030203" pitchFamily="34" charset="0"/>
                <a:ea typeface="Calibri" panose="020F0502020204030204" pitchFamily="34" charset="0"/>
                <a:cs typeface="Times New Roman" panose="02020603050405020304" pitchFamily="18" charset="0"/>
              </a:rPr>
              <a:t>Source : CNUCED/BEAC/FMI/Administrations Publiques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44CA0DEB-3834-4EE7-A9A3-25F17BB07D1B}"/>
              </a:ext>
            </a:extLst>
          </p:cNvPr>
          <p:cNvSpPr txBox="1"/>
          <p:nvPr/>
        </p:nvSpPr>
        <p:spPr>
          <a:xfrm>
            <a:off x="1476375" y="494100"/>
            <a:ext cx="7667625" cy="369332"/>
          </a:xfrm>
          <a:prstGeom prst="rect">
            <a:avLst/>
          </a:prstGeom>
          <a:noFill/>
        </p:spPr>
        <p:txBody>
          <a:bodyPr wrap="square">
            <a:spAutoFit/>
          </a:bodyPr>
          <a:lstStyle/>
          <a:p>
            <a:r>
              <a:rPr lang="fr-FR" sz="1800" b="1" spc="-30" dirty="0">
                <a:solidFill>
                  <a:srgbClr val="002060"/>
                </a:solidFill>
                <a:effectLst/>
                <a:latin typeface="Lato" panose="020F0502020204030203" pitchFamily="34" charset="0"/>
                <a:ea typeface="Calibri" panose="020F0502020204030204" pitchFamily="34" charset="0"/>
                <a:cs typeface="Times New Roman" panose="02020603050405020304" pitchFamily="18" charset="0"/>
              </a:rPr>
              <a:t>Evolution taux de croissance des pays de la CEEAC  en 2020 et 2021 (en %)</a:t>
            </a:r>
            <a:endParaRPr lang="fr-FR" dirty="0"/>
          </a:p>
        </p:txBody>
      </p:sp>
      <p:sp>
        <p:nvSpPr>
          <p:cNvPr id="11" name="Espace réservé du numéro de diapositive 10">
            <a:extLst>
              <a:ext uri="{FF2B5EF4-FFF2-40B4-BE49-F238E27FC236}">
                <a16:creationId xmlns:a16="http://schemas.microsoft.com/office/drawing/2014/main" id="{5664E502-8241-44F7-88F4-D7AE6D40FD7A}"/>
              </a:ext>
            </a:extLst>
          </p:cNvPr>
          <p:cNvSpPr>
            <a:spLocks noGrp="1"/>
          </p:cNvSpPr>
          <p:nvPr>
            <p:ph type="sldNum" sz="quarter" idx="12"/>
          </p:nvPr>
        </p:nvSpPr>
        <p:spPr/>
        <p:txBody>
          <a:bodyPr/>
          <a:lstStyle/>
          <a:p>
            <a:fld id="{669CF414-0634-4E5D-9077-D58D470BFA39}" type="slidenum">
              <a:rPr lang="en-US" smtClean="0"/>
              <a:t>6</a:t>
            </a:fld>
            <a:endParaRPr lang="en-US"/>
          </a:p>
        </p:txBody>
      </p:sp>
    </p:spTree>
    <p:extLst>
      <p:ext uri="{BB962C8B-B14F-4D97-AF65-F5344CB8AC3E}">
        <p14:creationId xmlns:p14="http://schemas.microsoft.com/office/powerpoint/2010/main" val="112828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040BE-466F-46D6-8561-C53010E1D835}"/>
              </a:ext>
            </a:extLst>
          </p:cNvPr>
          <p:cNvSpPr>
            <a:spLocks noGrp="1"/>
          </p:cNvSpPr>
          <p:nvPr>
            <p:ph type="title"/>
          </p:nvPr>
        </p:nvSpPr>
        <p:spPr>
          <a:xfrm>
            <a:off x="838200" y="365125"/>
            <a:ext cx="10515600" cy="434975"/>
          </a:xfrm>
        </p:spPr>
        <p:txBody>
          <a:bodyPr>
            <a:noAutofit/>
          </a:bodyPr>
          <a:lstStyle/>
          <a:p>
            <a:r>
              <a:rPr lang="fr-FR" sz="2800" b="1" dirty="0"/>
              <a:t>2.Prix</a:t>
            </a:r>
          </a:p>
        </p:txBody>
      </p:sp>
      <p:sp>
        <p:nvSpPr>
          <p:cNvPr id="3" name="Espace réservé du contenu 2">
            <a:extLst>
              <a:ext uri="{FF2B5EF4-FFF2-40B4-BE49-F238E27FC236}">
                <a16:creationId xmlns:a16="http://schemas.microsoft.com/office/drawing/2014/main" id="{684E9EEA-1914-41BF-87BE-E80D64F10F32}"/>
              </a:ext>
            </a:extLst>
          </p:cNvPr>
          <p:cNvSpPr>
            <a:spLocks noGrp="1"/>
          </p:cNvSpPr>
          <p:nvPr>
            <p:ph idx="1"/>
          </p:nvPr>
        </p:nvSpPr>
        <p:spPr>
          <a:xfrm>
            <a:off x="838200" y="800100"/>
            <a:ext cx="10515600" cy="5376863"/>
          </a:xfrm>
        </p:spPr>
        <p:txBody>
          <a:bodyPr/>
          <a:lstStyle/>
          <a:p>
            <a:pPr marL="0" indent="0">
              <a:buNone/>
            </a:pPr>
            <a:r>
              <a:rPr lang="fr-FR" sz="4000" b="1" dirty="0">
                <a:solidFill>
                  <a:srgbClr val="000099"/>
                </a:solidFill>
                <a:effectLst>
                  <a:outerShdw blurRad="38100" dist="38100" dir="2700000" algn="tl">
                    <a:srgbClr val="C0C0C0"/>
                  </a:outerShdw>
                </a:effectLst>
                <a:latin typeface="+mj-lt"/>
                <a:ea typeface="+mj-ea"/>
                <a:cs typeface="+mj-cs"/>
              </a:rPr>
              <a:t>L’Afrique centrale a enregistré des taux d’inflation globalement élevés en 2020 (+7,3 %) et en 2021 (+7,4 %) </a:t>
            </a:r>
          </a:p>
          <a:p>
            <a:r>
              <a:rPr lang="fr-FR" sz="3200" spc="-30" dirty="0">
                <a:latin typeface="Lato" panose="020F0502020204030203" pitchFamily="34" charset="0"/>
                <a:ea typeface="Calibri" panose="020F0502020204030204" pitchFamily="34" charset="0"/>
                <a:cs typeface="Times New Roman" panose="02020603050405020304" pitchFamily="18" charset="0"/>
              </a:rPr>
              <a:t>R</a:t>
            </a:r>
            <a:r>
              <a:rPr lang="fr-FR" sz="3200" spc="-30" dirty="0">
                <a:effectLst/>
                <a:latin typeface="Lato" panose="020F0502020204030203" pitchFamily="34" charset="0"/>
                <a:ea typeface="Calibri" panose="020F0502020204030204" pitchFamily="34" charset="0"/>
                <a:cs typeface="Times New Roman" panose="02020603050405020304" pitchFamily="18" charset="0"/>
              </a:rPr>
              <a:t>estrictions sur l’offre et une demande en nette progression, notamment en période post-covid, conjuguée avec une hausse des prix des produits alimentaires importés</a:t>
            </a:r>
          </a:p>
          <a:p>
            <a:r>
              <a:rPr lang="fr-FR" sz="3200" spc="-30" dirty="0">
                <a:latin typeface="Lato" panose="020F0502020204030203" pitchFamily="34" charset="0"/>
                <a:cs typeface="Times New Roman" panose="02020603050405020304" pitchFamily="18" charset="0"/>
              </a:rPr>
              <a:t>La zone CEMAC plus performante avec des taux d’inflation en moyenne annuelle à +2,3 % en 2020 et 1,6 % en 2021 </a:t>
            </a:r>
          </a:p>
        </p:txBody>
      </p:sp>
      <p:sp>
        <p:nvSpPr>
          <p:cNvPr id="4" name="Espace réservé du numéro de diapositive 3">
            <a:extLst>
              <a:ext uri="{FF2B5EF4-FFF2-40B4-BE49-F238E27FC236}">
                <a16:creationId xmlns:a16="http://schemas.microsoft.com/office/drawing/2014/main" id="{1FF96880-EED5-4996-83B2-1929F849ADE4}"/>
              </a:ext>
            </a:extLst>
          </p:cNvPr>
          <p:cNvSpPr>
            <a:spLocks noGrp="1"/>
          </p:cNvSpPr>
          <p:nvPr>
            <p:ph type="sldNum" sz="quarter" idx="12"/>
          </p:nvPr>
        </p:nvSpPr>
        <p:spPr/>
        <p:txBody>
          <a:bodyPr/>
          <a:lstStyle/>
          <a:p>
            <a:fld id="{669CF414-0634-4E5D-9077-D58D470BFA39}" type="slidenum">
              <a:rPr lang="en-US" smtClean="0"/>
              <a:t>7</a:t>
            </a:fld>
            <a:endParaRPr lang="en-US"/>
          </a:p>
        </p:txBody>
      </p:sp>
    </p:spTree>
    <p:extLst>
      <p:ext uri="{BB962C8B-B14F-4D97-AF65-F5344CB8AC3E}">
        <p14:creationId xmlns:p14="http://schemas.microsoft.com/office/powerpoint/2010/main" val="301087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6986E73-7D2D-401A-BD58-34FDA9F44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78094" y="1223778"/>
            <a:ext cx="10675704" cy="5080769"/>
          </a:xfrm>
          <a:prstGeom prst="rect">
            <a:avLst/>
          </a:prstGeom>
          <a:noFill/>
        </p:spPr>
      </p:pic>
      <p:sp>
        <p:nvSpPr>
          <p:cNvPr id="6" name="ZoneTexte 5">
            <a:extLst>
              <a:ext uri="{FF2B5EF4-FFF2-40B4-BE49-F238E27FC236}">
                <a16:creationId xmlns:a16="http://schemas.microsoft.com/office/drawing/2014/main" id="{8AE60453-5907-4F20-89F9-23291386A045}"/>
              </a:ext>
            </a:extLst>
          </p:cNvPr>
          <p:cNvSpPr txBox="1"/>
          <p:nvPr/>
        </p:nvSpPr>
        <p:spPr>
          <a:xfrm>
            <a:off x="581025" y="277115"/>
            <a:ext cx="10553700" cy="389658"/>
          </a:xfrm>
          <a:prstGeom prst="rect">
            <a:avLst/>
          </a:prstGeom>
          <a:noFill/>
        </p:spPr>
        <p:txBody>
          <a:bodyPr wrap="square">
            <a:spAutoFit/>
          </a:bodyPr>
          <a:lstStyle/>
          <a:p>
            <a:pPr algn="l">
              <a:lnSpc>
                <a:spcPct val="115000"/>
              </a:lnSpc>
              <a:spcBef>
                <a:spcPts val="600"/>
              </a:spcBef>
              <a:spcAft>
                <a:spcPts val="600"/>
              </a:spcAft>
            </a:pPr>
            <a:r>
              <a:rPr lang="fr-FR" sz="1800" b="1" spc="-30" dirty="0">
                <a:solidFill>
                  <a:srgbClr val="002060"/>
                </a:solidFill>
                <a:effectLst/>
                <a:latin typeface="Lato" panose="020F0502020204030203" pitchFamily="34" charset="0"/>
                <a:ea typeface="Calibri" panose="020F0502020204030204" pitchFamily="34" charset="0"/>
                <a:cs typeface="Times New Roman" panose="02020603050405020304" pitchFamily="18" charset="0"/>
              </a:rPr>
              <a:t>Evolution du taux d’inflation en moyenne annuelle des pays de la CEEAC  en 2020 et 2021 (en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A7974061-0180-4714-9E3D-06C52733429C}"/>
              </a:ext>
            </a:extLst>
          </p:cNvPr>
          <p:cNvSpPr txBox="1"/>
          <p:nvPr/>
        </p:nvSpPr>
        <p:spPr>
          <a:xfrm>
            <a:off x="2009775" y="6386056"/>
            <a:ext cx="7054171" cy="389658"/>
          </a:xfrm>
          <a:prstGeom prst="rect">
            <a:avLst/>
          </a:prstGeom>
          <a:noFill/>
        </p:spPr>
        <p:txBody>
          <a:bodyPr wrap="square">
            <a:spAutoFit/>
          </a:bodyPr>
          <a:lstStyle/>
          <a:p>
            <a:pPr marL="270510" algn="just">
              <a:lnSpc>
                <a:spcPct val="115000"/>
              </a:lnSpc>
              <a:spcBef>
                <a:spcPts val="600"/>
              </a:spcBef>
              <a:spcAft>
                <a:spcPts val="600"/>
              </a:spcAft>
            </a:pPr>
            <a:r>
              <a:rPr lang="fr-CM" sz="1800" i="1" spc="-30" dirty="0">
                <a:effectLst/>
                <a:latin typeface="Lato" panose="020F0502020204030203" pitchFamily="34" charset="0"/>
                <a:ea typeface="Calibri" panose="020F0502020204030204" pitchFamily="34" charset="0"/>
                <a:cs typeface="Times New Roman" panose="02020603050405020304" pitchFamily="18" charset="0"/>
              </a:rPr>
              <a:t>Source : CNUCED/BEAC/FMI/Administrations Publiques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Espace réservé du numéro de diapositive 8">
            <a:extLst>
              <a:ext uri="{FF2B5EF4-FFF2-40B4-BE49-F238E27FC236}">
                <a16:creationId xmlns:a16="http://schemas.microsoft.com/office/drawing/2014/main" id="{84C48627-3A5C-4B73-9B16-19E65DB97846}"/>
              </a:ext>
            </a:extLst>
          </p:cNvPr>
          <p:cNvSpPr>
            <a:spLocks noGrp="1"/>
          </p:cNvSpPr>
          <p:nvPr>
            <p:ph type="sldNum" sz="quarter" idx="12"/>
          </p:nvPr>
        </p:nvSpPr>
        <p:spPr/>
        <p:txBody>
          <a:bodyPr/>
          <a:lstStyle/>
          <a:p>
            <a:fld id="{669CF414-0634-4E5D-9077-D58D470BFA39}" type="slidenum">
              <a:rPr lang="en-US" smtClean="0"/>
              <a:t>8</a:t>
            </a:fld>
            <a:endParaRPr lang="en-US"/>
          </a:p>
        </p:txBody>
      </p:sp>
    </p:spTree>
    <p:extLst>
      <p:ext uri="{BB962C8B-B14F-4D97-AF65-F5344CB8AC3E}">
        <p14:creationId xmlns:p14="http://schemas.microsoft.com/office/powerpoint/2010/main" val="237123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2FCA21-BB3B-466E-A132-CD31C9F2F168}"/>
              </a:ext>
            </a:extLst>
          </p:cNvPr>
          <p:cNvSpPr>
            <a:spLocks noGrp="1"/>
          </p:cNvSpPr>
          <p:nvPr>
            <p:ph type="title"/>
          </p:nvPr>
        </p:nvSpPr>
        <p:spPr>
          <a:xfrm>
            <a:off x="838200" y="365126"/>
            <a:ext cx="10515600" cy="425450"/>
          </a:xfrm>
        </p:spPr>
        <p:txBody>
          <a:bodyPr>
            <a:normAutofit fontScale="90000"/>
          </a:bodyPr>
          <a:lstStyle/>
          <a:p>
            <a:r>
              <a:rPr lang="fr-FR" sz="2800" dirty="0"/>
              <a:t>3. Secteur extérieur</a:t>
            </a:r>
          </a:p>
        </p:txBody>
      </p:sp>
      <p:sp>
        <p:nvSpPr>
          <p:cNvPr id="3" name="Espace réservé du contenu 2">
            <a:extLst>
              <a:ext uri="{FF2B5EF4-FFF2-40B4-BE49-F238E27FC236}">
                <a16:creationId xmlns:a16="http://schemas.microsoft.com/office/drawing/2014/main" id="{9FE2F2E6-8D4F-42B4-BB2B-7D5AAC640EAD}"/>
              </a:ext>
            </a:extLst>
          </p:cNvPr>
          <p:cNvSpPr>
            <a:spLocks noGrp="1"/>
          </p:cNvSpPr>
          <p:nvPr>
            <p:ph idx="1"/>
          </p:nvPr>
        </p:nvSpPr>
        <p:spPr>
          <a:xfrm>
            <a:off x="838200" y="923925"/>
            <a:ext cx="10515600" cy="5253038"/>
          </a:xfrm>
        </p:spPr>
        <p:txBody>
          <a:bodyPr>
            <a:normAutofit/>
          </a:bodyPr>
          <a:lstStyle/>
          <a:p>
            <a:pPr marL="0" indent="0">
              <a:buNone/>
            </a:pPr>
            <a:r>
              <a:rPr lang="fr-FR" altLang="fr-FR" sz="4000" b="1" dirty="0">
                <a:solidFill>
                  <a:srgbClr val="000099"/>
                </a:solidFill>
                <a:effectLst>
                  <a:outerShdw blurRad="38100" dist="38100" dir="2700000" algn="tl">
                    <a:srgbClr val="C0C0C0"/>
                  </a:outerShdw>
                </a:effectLst>
                <a:latin typeface="+mj-lt"/>
                <a:ea typeface="+mj-ea"/>
                <a:cs typeface="+mj-cs"/>
              </a:rPr>
              <a:t>La sous-région CEEAC très dépendante de l’exportation des produits de base </a:t>
            </a:r>
          </a:p>
          <a:p>
            <a:r>
              <a:rPr lang="fr-FR" spc="-30" dirty="0">
                <a:latin typeface="Lato" panose="020F0502020204030203" pitchFamily="34" charset="0"/>
                <a:cs typeface="Times New Roman" panose="02020603050405020304" pitchFamily="18" charset="0"/>
              </a:rPr>
              <a:t>Le secteur extérieur des pays de l’Afrique centrale a été impacté en raison du caractère extraverti de leurs économies très dépendantes des exportations des matières premières et des importations de biens de consommation et d’équipement.</a:t>
            </a:r>
          </a:p>
          <a:p>
            <a:r>
              <a:rPr lang="fr-FR" spc="-30" dirty="0">
                <a:latin typeface="Lato" panose="020F0502020204030203" pitchFamily="34" charset="0"/>
                <a:cs typeface="Times New Roman" panose="02020603050405020304" pitchFamily="18" charset="0"/>
              </a:rPr>
              <a:t>Le solde du compte courant a affiché un déficit de 0,8 % du PIB de la région, contre un excédent de 0,5 % du PIB un an plus tôt. </a:t>
            </a:r>
          </a:p>
          <a:p>
            <a:r>
              <a:rPr lang="fr-FR" spc="-30" dirty="0">
                <a:latin typeface="Lato" panose="020F0502020204030203" pitchFamily="34" charset="0"/>
                <a:cs typeface="Times New Roman" panose="02020603050405020304" pitchFamily="18" charset="0"/>
              </a:rPr>
              <a:t>Le solde du courant de la région est redevenu excédentaire (2,4 % du PIB) en 2021. </a:t>
            </a:r>
          </a:p>
        </p:txBody>
      </p:sp>
      <p:sp>
        <p:nvSpPr>
          <p:cNvPr id="4" name="Espace réservé du numéro de diapositive 3">
            <a:extLst>
              <a:ext uri="{FF2B5EF4-FFF2-40B4-BE49-F238E27FC236}">
                <a16:creationId xmlns:a16="http://schemas.microsoft.com/office/drawing/2014/main" id="{4E639F19-5F71-4C30-9C11-6ED01FC9B6E4}"/>
              </a:ext>
            </a:extLst>
          </p:cNvPr>
          <p:cNvSpPr>
            <a:spLocks noGrp="1"/>
          </p:cNvSpPr>
          <p:nvPr>
            <p:ph type="sldNum" sz="quarter" idx="12"/>
          </p:nvPr>
        </p:nvSpPr>
        <p:spPr/>
        <p:txBody>
          <a:bodyPr/>
          <a:lstStyle/>
          <a:p>
            <a:fld id="{669CF414-0634-4E5D-9077-D58D470BFA39}" type="slidenum">
              <a:rPr lang="en-US" smtClean="0"/>
              <a:t>9</a:t>
            </a:fld>
            <a:endParaRPr lang="en-US"/>
          </a:p>
        </p:txBody>
      </p:sp>
    </p:spTree>
    <p:extLst>
      <p:ext uri="{BB962C8B-B14F-4D97-AF65-F5344CB8AC3E}">
        <p14:creationId xmlns:p14="http://schemas.microsoft.com/office/powerpoint/2010/main" val="3523839816"/>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1427</TotalTime>
  <Words>1123</Words>
  <Application>Microsoft Office PowerPoint</Application>
  <PresentationFormat>Grand écran</PresentationFormat>
  <Paragraphs>104</Paragraphs>
  <Slides>20</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Lato</vt:lpstr>
      <vt:lpstr>Wingdings</vt:lpstr>
      <vt:lpstr>Office Theme</vt:lpstr>
      <vt:lpstr>Présentation PowerPoint</vt:lpstr>
      <vt:lpstr>  Evolution macroéconomique en Afrique centrale en 2020-2021 et prévisions pour 2022-2025</vt:lpstr>
      <vt:lpstr>Plan de présentation</vt:lpstr>
      <vt:lpstr>1. Croissance</vt:lpstr>
      <vt:lpstr>1. Croissance</vt:lpstr>
      <vt:lpstr>Présentation PowerPoint</vt:lpstr>
      <vt:lpstr>2.Prix</vt:lpstr>
      <vt:lpstr>Présentation PowerPoint</vt:lpstr>
      <vt:lpstr>3. Secteur extérieur</vt:lpstr>
      <vt:lpstr>Présentation PowerPoint</vt:lpstr>
      <vt:lpstr>4.Finances publiques </vt:lpstr>
      <vt:lpstr>Présentation PowerPoint</vt:lpstr>
      <vt:lpstr>5. Dette</vt:lpstr>
      <vt:lpstr>Présentation PowerPoint</vt:lpstr>
      <vt:lpstr>6.Prévisions</vt:lpstr>
      <vt:lpstr>Présentation PowerPoint</vt:lpstr>
      <vt:lpstr>7. Recommandations</vt:lpstr>
      <vt:lpstr>8. Conclusion</vt:lpstr>
      <vt:lpstr>8. Conclusion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Frederick</dc:creator>
  <cp:lastModifiedBy>Mamadou Malick BAL</cp:lastModifiedBy>
  <cp:revision>59</cp:revision>
  <dcterms:created xsi:type="dcterms:W3CDTF">2020-02-05T12:44:36Z</dcterms:created>
  <dcterms:modified xsi:type="dcterms:W3CDTF">2022-11-14T19:48:27Z</dcterms:modified>
</cp:coreProperties>
</file>