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6" r:id="rId2"/>
    <p:sldId id="309" r:id="rId3"/>
    <p:sldId id="266" r:id="rId4"/>
    <p:sldId id="310" r:id="rId5"/>
    <p:sldId id="311" r:id="rId6"/>
    <p:sldId id="312" r:id="rId7"/>
    <p:sldId id="336" r:id="rId8"/>
    <p:sldId id="313" r:id="rId9"/>
    <p:sldId id="337" r:id="rId10"/>
    <p:sldId id="338" r:id="rId11"/>
    <p:sldId id="339" r:id="rId12"/>
    <p:sldId id="340" r:id="rId13"/>
    <p:sldId id="314" r:id="rId14"/>
    <p:sldId id="315" r:id="rId15"/>
    <p:sldId id="316" r:id="rId16"/>
    <p:sldId id="317" r:id="rId17"/>
    <p:sldId id="318" r:id="rId18"/>
    <p:sldId id="320" r:id="rId19"/>
    <p:sldId id="322" r:id="rId20"/>
    <p:sldId id="323" r:id="rId21"/>
    <p:sldId id="324" r:id="rId22"/>
    <p:sldId id="343" r:id="rId23"/>
    <p:sldId id="325" r:id="rId24"/>
    <p:sldId id="346" r:id="rId25"/>
    <p:sldId id="326" r:id="rId26"/>
    <p:sldId id="327" r:id="rId27"/>
    <p:sldId id="328" r:id="rId28"/>
    <p:sldId id="348" r:id="rId29"/>
    <p:sldId id="330" r:id="rId30"/>
    <p:sldId id="349" r:id="rId31"/>
    <p:sldId id="331" r:id="rId32"/>
    <p:sldId id="350" r:id="rId33"/>
    <p:sldId id="333" r:id="rId34"/>
    <p:sldId id="289"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uel Frederick" initials="RF" lastIdx="2" clrIdx="0">
    <p:extLst>
      <p:ext uri="{19B8F6BF-5375-455C-9EA6-DF929625EA0E}">
        <p15:presenceInfo xmlns:p15="http://schemas.microsoft.com/office/powerpoint/2012/main" userId="Raquel Freder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085"/>
    <a:srgbClr val="033B74"/>
    <a:srgbClr val="063C77"/>
    <a:srgbClr val="0A97D9"/>
    <a:srgbClr val="0563C1"/>
    <a:srgbClr val="D6DCE5"/>
    <a:srgbClr val="2B7B17"/>
    <a:srgbClr val="810024"/>
    <a:srgbClr val="CD7000"/>
    <a:srgbClr val="0172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7" autoAdjust="0"/>
    <p:restoredTop sz="89870" autoAdjust="0"/>
  </p:normalViewPr>
  <p:slideViewPr>
    <p:cSldViewPr snapToGrid="0">
      <p:cViewPr varScale="1">
        <p:scale>
          <a:sx n="67" d="100"/>
          <a:sy n="67" d="100"/>
        </p:scale>
        <p:origin x="5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F2644-83B0-4523-98D3-3CA97D59330C}"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8604C-1101-4E9F-9D20-27B96184E882}" type="slidenum">
              <a:rPr lang="en-US" smtClean="0"/>
              <a:t>‹#›</a:t>
            </a:fld>
            <a:endParaRPr lang="en-US"/>
          </a:p>
        </p:txBody>
      </p:sp>
    </p:spTree>
    <p:extLst>
      <p:ext uri="{BB962C8B-B14F-4D97-AF65-F5344CB8AC3E}">
        <p14:creationId xmlns:p14="http://schemas.microsoft.com/office/powerpoint/2010/main" val="217304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34</a:t>
            </a:fld>
            <a:endParaRPr lang="en-US"/>
          </a:p>
        </p:txBody>
      </p:sp>
    </p:spTree>
    <p:extLst>
      <p:ext uri="{BB962C8B-B14F-4D97-AF65-F5344CB8AC3E}">
        <p14:creationId xmlns:p14="http://schemas.microsoft.com/office/powerpoint/2010/main" val="68696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35</a:t>
            </a:fld>
            <a:endParaRPr lang="en-US"/>
          </a:p>
        </p:txBody>
      </p:sp>
    </p:spTree>
    <p:extLst>
      <p:ext uri="{BB962C8B-B14F-4D97-AF65-F5344CB8AC3E}">
        <p14:creationId xmlns:p14="http://schemas.microsoft.com/office/powerpoint/2010/main" val="3211194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B56BC-18B4-484A-A48C-60618F6083A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CEAA21F-2ED2-4F88-A210-B5875FA3BAD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0" y="0"/>
            <a:ext cx="2591025" cy="4401693"/>
          </a:xfrm>
          <a:prstGeom prst="rect">
            <a:avLst/>
          </a:prstGeom>
        </p:spPr>
      </p:pic>
      <p:sp>
        <p:nvSpPr>
          <p:cNvPr id="9" name="Freeform 91">
            <a:extLst>
              <a:ext uri="{FF2B5EF4-FFF2-40B4-BE49-F238E27FC236}">
                <a16:creationId xmlns:a16="http://schemas.microsoft.com/office/drawing/2014/main" id="{BA552FB6-6A13-49A1-B8B3-8FF8F9DA2E45}"/>
              </a:ext>
            </a:extLst>
          </p:cNvPr>
          <p:cNvSpPr/>
          <p:nvPr userDrawn="1"/>
        </p:nvSpPr>
        <p:spPr>
          <a:xfrm>
            <a:off x="17" y="8"/>
            <a:ext cx="12191985" cy="6857992"/>
          </a:xfrm>
          <a:custGeom>
            <a:avLst/>
            <a:gdLst>
              <a:gd name="connsiteX0" fmla="*/ 8540357 w 9143989"/>
              <a:gd name="connsiteY0" fmla="*/ 4429886 h 5143494"/>
              <a:gd name="connsiteX1" fmla="*/ 8430945 w 9143989"/>
              <a:gd name="connsiteY1" fmla="*/ 4539298 h 5143494"/>
              <a:gd name="connsiteX2" fmla="*/ 8430945 w 9143989"/>
              <a:gd name="connsiteY2" fmla="*/ 4976932 h 5143494"/>
              <a:gd name="connsiteX3" fmla="*/ 8540357 w 9143989"/>
              <a:gd name="connsiteY3" fmla="*/ 5086344 h 5143494"/>
              <a:gd name="connsiteX4" fmla="*/ 8977991 w 9143989"/>
              <a:gd name="connsiteY4" fmla="*/ 5086344 h 5143494"/>
              <a:gd name="connsiteX5" fmla="*/ 9087403 w 9143989"/>
              <a:gd name="connsiteY5" fmla="*/ 4976932 h 5143494"/>
              <a:gd name="connsiteX6" fmla="*/ 9087403 w 9143989"/>
              <a:gd name="connsiteY6" fmla="*/ 4539298 h 5143494"/>
              <a:gd name="connsiteX7" fmla="*/ 8977991 w 9143989"/>
              <a:gd name="connsiteY7" fmla="*/ 4429886 h 5143494"/>
              <a:gd name="connsiteX8" fmla="*/ 7778358 w 9143989"/>
              <a:gd name="connsiteY8" fmla="*/ 4429886 h 5143494"/>
              <a:gd name="connsiteX9" fmla="*/ 7668946 w 9143989"/>
              <a:gd name="connsiteY9" fmla="*/ 4539298 h 5143494"/>
              <a:gd name="connsiteX10" fmla="*/ 7668946 w 9143989"/>
              <a:gd name="connsiteY10" fmla="*/ 4976932 h 5143494"/>
              <a:gd name="connsiteX11" fmla="*/ 7778358 w 9143989"/>
              <a:gd name="connsiteY11" fmla="*/ 5086344 h 5143494"/>
              <a:gd name="connsiteX12" fmla="*/ 8215992 w 9143989"/>
              <a:gd name="connsiteY12" fmla="*/ 5086344 h 5143494"/>
              <a:gd name="connsiteX13" fmla="*/ 8325404 w 9143989"/>
              <a:gd name="connsiteY13" fmla="*/ 4976932 h 5143494"/>
              <a:gd name="connsiteX14" fmla="*/ 8325404 w 9143989"/>
              <a:gd name="connsiteY14" fmla="*/ 4539298 h 5143494"/>
              <a:gd name="connsiteX15" fmla="*/ 8215992 w 9143989"/>
              <a:gd name="connsiteY15" fmla="*/ 4429886 h 5143494"/>
              <a:gd name="connsiteX16" fmla="*/ 7023979 w 9143989"/>
              <a:gd name="connsiteY16" fmla="*/ 4429886 h 5143494"/>
              <a:gd name="connsiteX17" fmla="*/ 6914567 w 9143989"/>
              <a:gd name="connsiteY17" fmla="*/ 4539298 h 5143494"/>
              <a:gd name="connsiteX18" fmla="*/ 6914567 w 9143989"/>
              <a:gd name="connsiteY18" fmla="*/ 4976932 h 5143494"/>
              <a:gd name="connsiteX19" fmla="*/ 7023979 w 9143989"/>
              <a:gd name="connsiteY19" fmla="*/ 5086344 h 5143494"/>
              <a:gd name="connsiteX20" fmla="*/ 7461613 w 9143989"/>
              <a:gd name="connsiteY20" fmla="*/ 5086344 h 5143494"/>
              <a:gd name="connsiteX21" fmla="*/ 7571025 w 9143989"/>
              <a:gd name="connsiteY21" fmla="*/ 4976932 h 5143494"/>
              <a:gd name="connsiteX22" fmla="*/ 7571025 w 9143989"/>
              <a:gd name="connsiteY22" fmla="*/ 4539298 h 5143494"/>
              <a:gd name="connsiteX23" fmla="*/ 7461613 w 9143989"/>
              <a:gd name="connsiteY23" fmla="*/ 4429886 h 5143494"/>
              <a:gd name="connsiteX24" fmla="*/ 6261980 w 9143989"/>
              <a:gd name="connsiteY24" fmla="*/ 4429886 h 5143494"/>
              <a:gd name="connsiteX25" fmla="*/ 6152568 w 9143989"/>
              <a:gd name="connsiteY25" fmla="*/ 4539298 h 5143494"/>
              <a:gd name="connsiteX26" fmla="*/ 6152568 w 9143989"/>
              <a:gd name="connsiteY26" fmla="*/ 4976932 h 5143494"/>
              <a:gd name="connsiteX27" fmla="*/ 6261980 w 9143989"/>
              <a:gd name="connsiteY27" fmla="*/ 5086344 h 5143494"/>
              <a:gd name="connsiteX28" fmla="*/ 6699614 w 9143989"/>
              <a:gd name="connsiteY28" fmla="*/ 5086344 h 5143494"/>
              <a:gd name="connsiteX29" fmla="*/ 6809026 w 9143989"/>
              <a:gd name="connsiteY29" fmla="*/ 4976932 h 5143494"/>
              <a:gd name="connsiteX30" fmla="*/ 6809026 w 9143989"/>
              <a:gd name="connsiteY30" fmla="*/ 4539298 h 5143494"/>
              <a:gd name="connsiteX31" fmla="*/ 6699614 w 9143989"/>
              <a:gd name="connsiteY31" fmla="*/ 4429886 h 5143494"/>
              <a:gd name="connsiteX32" fmla="*/ 5499981 w 9143989"/>
              <a:gd name="connsiteY32" fmla="*/ 4429886 h 5143494"/>
              <a:gd name="connsiteX33" fmla="*/ 5390569 w 9143989"/>
              <a:gd name="connsiteY33" fmla="*/ 4539298 h 5143494"/>
              <a:gd name="connsiteX34" fmla="*/ 5390569 w 9143989"/>
              <a:gd name="connsiteY34" fmla="*/ 4976932 h 5143494"/>
              <a:gd name="connsiteX35" fmla="*/ 5499981 w 9143989"/>
              <a:gd name="connsiteY35" fmla="*/ 5086344 h 5143494"/>
              <a:gd name="connsiteX36" fmla="*/ 5937615 w 9143989"/>
              <a:gd name="connsiteY36" fmla="*/ 5086344 h 5143494"/>
              <a:gd name="connsiteX37" fmla="*/ 6047027 w 9143989"/>
              <a:gd name="connsiteY37" fmla="*/ 4976932 h 5143494"/>
              <a:gd name="connsiteX38" fmla="*/ 6047027 w 9143989"/>
              <a:gd name="connsiteY38" fmla="*/ 4539298 h 5143494"/>
              <a:gd name="connsiteX39" fmla="*/ 5937615 w 9143989"/>
              <a:gd name="connsiteY39" fmla="*/ 4429886 h 5143494"/>
              <a:gd name="connsiteX40" fmla="*/ 4737982 w 9143989"/>
              <a:gd name="connsiteY40" fmla="*/ 4429886 h 5143494"/>
              <a:gd name="connsiteX41" fmla="*/ 4628570 w 9143989"/>
              <a:gd name="connsiteY41" fmla="*/ 4539298 h 5143494"/>
              <a:gd name="connsiteX42" fmla="*/ 4628570 w 9143989"/>
              <a:gd name="connsiteY42" fmla="*/ 4976932 h 5143494"/>
              <a:gd name="connsiteX43" fmla="*/ 4737982 w 9143989"/>
              <a:gd name="connsiteY43" fmla="*/ 5086344 h 5143494"/>
              <a:gd name="connsiteX44" fmla="*/ 5175616 w 9143989"/>
              <a:gd name="connsiteY44" fmla="*/ 5086344 h 5143494"/>
              <a:gd name="connsiteX45" fmla="*/ 5285028 w 9143989"/>
              <a:gd name="connsiteY45" fmla="*/ 4976932 h 5143494"/>
              <a:gd name="connsiteX46" fmla="*/ 5285028 w 9143989"/>
              <a:gd name="connsiteY46" fmla="*/ 4539298 h 5143494"/>
              <a:gd name="connsiteX47" fmla="*/ 5175616 w 9143989"/>
              <a:gd name="connsiteY47" fmla="*/ 4429886 h 5143494"/>
              <a:gd name="connsiteX48" fmla="*/ 3975990 w 9143989"/>
              <a:gd name="connsiteY48" fmla="*/ 4429886 h 5143494"/>
              <a:gd name="connsiteX49" fmla="*/ 3866579 w 9143989"/>
              <a:gd name="connsiteY49" fmla="*/ 4539298 h 5143494"/>
              <a:gd name="connsiteX50" fmla="*/ 3866579 w 9143989"/>
              <a:gd name="connsiteY50" fmla="*/ 4976932 h 5143494"/>
              <a:gd name="connsiteX51" fmla="*/ 3975990 w 9143989"/>
              <a:gd name="connsiteY51" fmla="*/ 5086344 h 5143494"/>
              <a:gd name="connsiteX52" fmla="*/ 4413617 w 9143989"/>
              <a:gd name="connsiteY52" fmla="*/ 5086344 h 5143494"/>
              <a:gd name="connsiteX53" fmla="*/ 4523029 w 9143989"/>
              <a:gd name="connsiteY53" fmla="*/ 4976932 h 5143494"/>
              <a:gd name="connsiteX54" fmla="*/ 4523029 w 9143989"/>
              <a:gd name="connsiteY54" fmla="*/ 4539298 h 5143494"/>
              <a:gd name="connsiteX55" fmla="*/ 4413617 w 9143989"/>
              <a:gd name="connsiteY55" fmla="*/ 4429886 h 5143494"/>
              <a:gd name="connsiteX56" fmla="*/ 3213993 w 9143989"/>
              <a:gd name="connsiteY56" fmla="*/ 4429886 h 5143494"/>
              <a:gd name="connsiteX57" fmla="*/ 3104580 w 9143989"/>
              <a:gd name="connsiteY57" fmla="*/ 4539298 h 5143494"/>
              <a:gd name="connsiteX58" fmla="*/ 3104580 w 9143989"/>
              <a:gd name="connsiteY58" fmla="*/ 4976932 h 5143494"/>
              <a:gd name="connsiteX59" fmla="*/ 3213993 w 9143989"/>
              <a:gd name="connsiteY59" fmla="*/ 5086344 h 5143494"/>
              <a:gd name="connsiteX60" fmla="*/ 3651627 w 9143989"/>
              <a:gd name="connsiteY60" fmla="*/ 5086344 h 5143494"/>
              <a:gd name="connsiteX61" fmla="*/ 3761039 w 9143989"/>
              <a:gd name="connsiteY61" fmla="*/ 4976932 h 5143494"/>
              <a:gd name="connsiteX62" fmla="*/ 3761039 w 9143989"/>
              <a:gd name="connsiteY62" fmla="*/ 4539298 h 5143494"/>
              <a:gd name="connsiteX63" fmla="*/ 3651627 w 9143989"/>
              <a:gd name="connsiteY63" fmla="*/ 4429886 h 5143494"/>
              <a:gd name="connsiteX64" fmla="*/ 2451995 w 9143989"/>
              <a:gd name="connsiteY64" fmla="*/ 4429886 h 5143494"/>
              <a:gd name="connsiteX65" fmla="*/ 2342584 w 9143989"/>
              <a:gd name="connsiteY65" fmla="*/ 4539298 h 5143494"/>
              <a:gd name="connsiteX66" fmla="*/ 2342584 w 9143989"/>
              <a:gd name="connsiteY66" fmla="*/ 4976932 h 5143494"/>
              <a:gd name="connsiteX67" fmla="*/ 2451995 w 9143989"/>
              <a:gd name="connsiteY67" fmla="*/ 5086344 h 5143494"/>
              <a:gd name="connsiteX68" fmla="*/ 2889629 w 9143989"/>
              <a:gd name="connsiteY68" fmla="*/ 5086344 h 5143494"/>
              <a:gd name="connsiteX69" fmla="*/ 2999040 w 9143989"/>
              <a:gd name="connsiteY69" fmla="*/ 4976932 h 5143494"/>
              <a:gd name="connsiteX70" fmla="*/ 2999040 w 9143989"/>
              <a:gd name="connsiteY70" fmla="*/ 4539298 h 5143494"/>
              <a:gd name="connsiteX71" fmla="*/ 2889629 w 9143989"/>
              <a:gd name="connsiteY71" fmla="*/ 4429886 h 5143494"/>
              <a:gd name="connsiteX72" fmla="*/ 1689996 w 9143989"/>
              <a:gd name="connsiteY72" fmla="*/ 4429886 h 5143494"/>
              <a:gd name="connsiteX73" fmla="*/ 1580586 w 9143989"/>
              <a:gd name="connsiteY73" fmla="*/ 4539298 h 5143494"/>
              <a:gd name="connsiteX74" fmla="*/ 1580586 w 9143989"/>
              <a:gd name="connsiteY74" fmla="*/ 4976932 h 5143494"/>
              <a:gd name="connsiteX75" fmla="*/ 1689996 w 9143989"/>
              <a:gd name="connsiteY75" fmla="*/ 5086344 h 5143494"/>
              <a:gd name="connsiteX76" fmla="*/ 2127633 w 9143989"/>
              <a:gd name="connsiteY76" fmla="*/ 5086344 h 5143494"/>
              <a:gd name="connsiteX77" fmla="*/ 2237044 w 9143989"/>
              <a:gd name="connsiteY77" fmla="*/ 4976932 h 5143494"/>
              <a:gd name="connsiteX78" fmla="*/ 2237044 w 9143989"/>
              <a:gd name="connsiteY78" fmla="*/ 4539298 h 5143494"/>
              <a:gd name="connsiteX79" fmla="*/ 2127633 w 9143989"/>
              <a:gd name="connsiteY79" fmla="*/ 4429886 h 5143494"/>
              <a:gd name="connsiteX80" fmla="*/ 927996 w 9143989"/>
              <a:gd name="connsiteY80" fmla="*/ 4429886 h 5143494"/>
              <a:gd name="connsiteX81" fmla="*/ 818584 w 9143989"/>
              <a:gd name="connsiteY81" fmla="*/ 4539298 h 5143494"/>
              <a:gd name="connsiteX82" fmla="*/ 818584 w 9143989"/>
              <a:gd name="connsiteY82" fmla="*/ 4976932 h 5143494"/>
              <a:gd name="connsiteX83" fmla="*/ 927996 w 9143989"/>
              <a:gd name="connsiteY83" fmla="*/ 5086344 h 5143494"/>
              <a:gd name="connsiteX84" fmla="*/ 1365636 w 9143989"/>
              <a:gd name="connsiteY84" fmla="*/ 5086344 h 5143494"/>
              <a:gd name="connsiteX85" fmla="*/ 1475050 w 9143989"/>
              <a:gd name="connsiteY85" fmla="*/ 4976932 h 5143494"/>
              <a:gd name="connsiteX86" fmla="*/ 1475050 w 9143989"/>
              <a:gd name="connsiteY86" fmla="*/ 4539298 h 5143494"/>
              <a:gd name="connsiteX87" fmla="*/ 1365636 w 9143989"/>
              <a:gd name="connsiteY87" fmla="*/ 4429886 h 5143494"/>
              <a:gd name="connsiteX88" fmla="*/ 165998 w 9143989"/>
              <a:gd name="connsiteY88" fmla="*/ 4429886 h 5143494"/>
              <a:gd name="connsiteX89" fmla="*/ 56587 w 9143989"/>
              <a:gd name="connsiteY89" fmla="*/ 4539298 h 5143494"/>
              <a:gd name="connsiteX90" fmla="*/ 56587 w 9143989"/>
              <a:gd name="connsiteY90" fmla="*/ 4976932 h 5143494"/>
              <a:gd name="connsiteX91" fmla="*/ 165998 w 9143989"/>
              <a:gd name="connsiteY91" fmla="*/ 5086344 h 5143494"/>
              <a:gd name="connsiteX92" fmla="*/ 603632 w 9143989"/>
              <a:gd name="connsiteY92" fmla="*/ 5086344 h 5143494"/>
              <a:gd name="connsiteX93" fmla="*/ 713044 w 9143989"/>
              <a:gd name="connsiteY93" fmla="*/ 4976932 h 5143494"/>
              <a:gd name="connsiteX94" fmla="*/ 713044 w 9143989"/>
              <a:gd name="connsiteY94" fmla="*/ 4539298 h 5143494"/>
              <a:gd name="connsiteX95" fmla="*/ 603632 w 9143989"/>
              <a:gd name="connsiteY95" fmla="*/ 4429886 h 5143494"/>
              <a:gd name="connsiteX96" fmla="*/ 8540357 w 9143989"/>
              <a:gd name="connsiteY96" fmla="*/ 3700488 h 5143494"/>
              <a:gd name="connsiteX97" fmla="*/ 8430945 w 9143989"/>
              <a:gd name="connsiteY97" fmla="*/ 3809900 h 5143494"/>
              <a:gd name="connsiteX98" fmla="*/ 8430945 w 9143989"/>
              <a:gd name="connsiteY98" fmla="*/ 4247534 h 5143494"/>
              <a:gd name="connsiteX99" fmla="*/ 8540357 w 9143989"/>
              <a:gd name="connsiteY99" fmla="*/ 4356946 h 5143494"/>
              <a:gd name="connsiteX100" fmla="*/ 8977991 w 9143989"/>
              <a:gd name="connsiteY100" fmla="*/ 4356946 h 5143494"/>
              <a:gd name="connsiteX101" fmla="*/ 9087403 w 9143989"/>
              <a:gd name="connsiteY101" fmla="*/ 4247534 h 5143494"/>
              <a:gd name="connsiteX102" fmla="*/ 9087403 w 9143989"/>
              <a:gd name="connsiteY102" fmla="*/ 3809900 h 5143494"/>
              <a:gd name="connsiteX103" fmla="*/ 8977991 w 9143989"/>
              <a:gd name="connsiteY103" fmla="*/ 3700488 h 5143494"/>
              <a:gd name="connsiteX104" fmla="*/ 7778358 w 9143989"/>
              <a:gd name="connsiteY104" fmla="*/ 3700488 h 5143494"/>
              <a:gd name="connsiteX105" fmla="*/ 7668946 w 9143989"/>
              <a:gd name="connsiteY105" fmla="*/ 3809900 h 5143494"/>
              <a:gd name="connsiteX106" fmla="*/ 7668946 w 9143989"/>
              <a:gd name="connsiteY106" fmla="*/ 4247534 h 5143494"/>
              <a:gd name="connsiteX107" fmla="*/ 7778358 w 9143989"/>
              <a:gd name="connsiteY107" fmla="*/ 4356946 h 5143494"/>
              <a:gd name="connsiteX108" fmla="*/ 8215992 w 9143989"/>
              <a:gd name="connsiteY108" fmla="*/ 4356946 h 5143494"/>
              <a:gd name="connsiteX109" fmla="*/ 8325404 w 9143989"/>
              <a:gd name="connsiteY109" fmla="*/ 4247534 h 5143494"/>
              <a:gd name="connsiteX110" fmla="*/ 8325404 w 9143989"/>
              <a:gd name="connsiteY110" fmla="*/ 3809900 h 5143494"/>
              <a:gd name="connsiteX111" fmla="*/ 8215992 w 9143989"/>
              <a:gd name="connsiteY111" fmla="*/ 3700488 h 5143494"/>
              <a:gd name="connsiteX112" fmla="*/ 7023979 w 9143989"/>
              <a:gd name="connsiteY112" fmla="*/ 3700488 h 5143494"/>
              <a:gd name="connsiteX113" fmla="*/ 6914567 w 9143989"/>
              <a:gd name="connsiteY113" fmla="*/ 3809900 h 5143494"/>
              <a:gd name="connsiteX114" fmla="*/ 6914567 w 9143989"/>
              <a:gd name="connsiteY114" fmla="*/ 4247534 h 5143494"/>
              <a:gd name="connsiteX115" fmla="*/ 7023979 w 9143989"/>
              <a:gd name="connsiteY115" fmla="*/ 4356946 h 5143494"/>
              <a:gd name="connsiteX116" fmla="*/ 7461613 w 9143989"/>
              <a:gd name="connsiteY116" fmla="*/ 4356946 h 5143494"/>
              <a:gd name="connsiteX117" fmla="*/ 7571025 w 9143989"/>
              <a:gd name="connsiteY117" fmla="*/ 4247534 h 5143494"/>
              <a:gd name="connsiteX118" fmla="*/ 7571025 w 9143989"/>
              <a:gd name="connsiteY118" fmla="*/ 3809900 h 5143494"/>
              <a:gd name="connsiteX119" fmla="*/ 7461613 w 9143989"/>
              <a:gd name="connsiteY119" fmla="*/ 3700488 h 5143494"/>
              <a:gd name="connsiteX120" fmla="*/ 6261980 w 9143989"/>
              <a:gd name="connsiteY120" fmla="*/ 3700488 h 5143494"/>
              <a:gd name="connsiteX121" fmla="*/ 6152568 w 9143989"/>
              <a:gd name="connsiteY121" fmla="*/ 3809900 h 5143494"/>
              <a:gd name="connsiteX122" fmla="*/ 6152568 w 9143989"/>
              <a:gd name="connsiteY122" fmla="*/ 4247534 h 5143494"/>
              <a:gd name="connsiteX123" fmla="*/ 6261980 w 9143989"/>
              <a:gd name="connsiteY123" fmla="*/ 4356946 h 5143494"/>
              <a:gd name="connsiteX124" fmla="*/ 6699614 w 9143989"/>
              <a:gd name="connsiteY124" fmla="*/ 4356946 h 5143494"/>
              <a:gd name="connsiteX125" fmla="*/ 6809026 w 9143989"/>
              <a:gd name="connsiteY125" fmla="*/ 4247534 h 5143494"/>
              <a:gd name="connsiteX126" fmla="*/ 6809026 w 9143989"/>
              <a:gd name="connsiteY126" fmla="*/ 3809900 h 5143494"/>
              <a:gd name="connsiteX127" fmla="*/ 6699614 w 9143989"/>
              <a:gd name="connsiteY127" fmla="*/ 3700488 h 5143494"/>
              <a:gd name="connsiteX128" fmla="*/ 5499981 w 9143989"/>
              <a:gd name="connsiteY128" fmla="*/ 3700488 h 5143494"/>
              <a:gd name="connsiteX129" fmla="*/ 5390569 w 9143989"/>
              <a:gd name="connsiteY129" fmla="*/ 3809900 h 5143494"/>
              <a:gd name="connsiteX130" fmla="*/ 5390569 w 9143989"/>
              <a:gd name="connsiteY130" fmla="*/ 4247534 h 5143494"/>
              <a:gd name="connsiteX131" fmla="*/ 5499981 w 9143989"/>
              <a:gd name="connsiteY131" fmla="*/ 4356946 h 5143494"/>
              <a:gd name="connsiteX132" fmla="*/ 5937615 w 9143989"/>
              <a:gd name="connsiteY132" fmla="*/ 4356946 h 5143494"/>
              <a:gd name="connsiteX133" fmla="*/ 6047027 w 9143989"/>
              <a:gd name="connsiteY133" fmla="*/ 4247534 h 5143494"/>
              <a:gd name="connsiteX134" fmla="*/ 6047027 w 9143989"/>
              <a:gd name="connsiteY134" fmla="*/ 3809900 h 5143494"/>
              <a:gd name="connsiteX135" fmla="*/ 5937615 w 9143989"/>
              <a:gd name="connsiteY135" fmla="*/ 3700488 h 5143494"/>
              <a:gd name="connsiteX136" fmla="*/ 4737982 w 9143989"/>
              <a:gd name="connsiteY136" fmla="*/ 3700488 h 5143494"/>
              <a:gd name="connsiteX137" fmla="*/ 4628570 w 9143989"/>
              <a:gd name="connsiteY137" fmla="*/ 3809900 h 5143494"/>
              <a:gd name="connsiteX138" fmla="*/ 4628570 w 9143989"/>
              <a:gd name="connsiteY138" fmla="*/ 4247534 h 5143494"/>
              <a:gd name="connsiteX139" fmla="*/ 4737982 w 9143989"/>
              <a:gd name="connsiteY139" fmla="*/ 4356946 h 5143494"/>
              <a:gd name="connsiteX140" fmla="*/ 5175616 w 9143989"/>
              <a:gd name="connsiteY140" fmla="*/ 4356946 h 5143494"/>
              <a:gd name="connsiteX141" fmla="*/ 5285028 w 9143989"/>
              <a:gd name="connsiteY141" fmla="*/ 4247534 h 5143494"/>
              <a:gd name="connsiteX142" fmla="*/ 5285028 w 9143989"/>
              <a:gd name="connsiteY142" fmla="*/ 3809900 h 5143494"/>
              <a:gd name="connsiteX143" fmla="*/ 5175616 w 9143989"/>
              <a:gd name="connsiteY143" fmla="*/ 3700488 h 5143494"/>
              <a:gd name="connsiteX144" fmla="*/ 3975991 w 9143989"/>
              <a:gd name="connsiteY144" fmla="*/ 3700488 h 5143494"/>
              <a:gd name="connsiteX145" fmla="*/ 3866579 w 9143989"/>
              <a:gd name="connsiteY145" fmla="*/ 3809900 h 5143494"/>
              <a:gd name="connsiteX146" fmla="*/ 3866579 w 9143989"/>
              <a:gd name="connsiteY146" fmla="*/ 4247534 h 5143494"/>
              <a:gd name="connsiteX147" fmla="*/ 3975991 w 9143989"/>
              <a:gd name="connsiteY147" fmla="*/ 4356946 h 5143494"/>
              <a:gd name="connsiteX148" fmla="*/ 4413617 w 9143989"/>
              <a:gd name="connsiteY148" fmla="*/ 4356946 h 5143494"/>
              <a:gd name="connsiteX149" fmla="*/ 4523029 w 9143989"/>
              <a:gd name="connsiteY149" fmla="*/ 4247534 h 5143494"/>
              <a:gd name="connsiteX150" fmla="*/ 4523029 w 9143989"/>
              <a:gd name="connsiteY150" fmla="*/ 3809900 h 5143494"/>
              <a:gd name="connsiteX151" fmla="*/ 4413617 w 9143989"/>
              <a:gd name="connsiteY151" fmla="*/ 3700488 h 5143494"/>
              <a:gd name="connsiteX152" fmla="*/ 3213993 w 9143989"/>
              <a:gd name="connsiteY152" fmla="*/ 3700488 h 5143494"/>
              <a:gd name="connsiteX153" fmla="*/ 3104581 w 9143989"/>
              <a:gd name="connsiteY153" fmla="*/ 3809900 h 5143494"/>
              <a:gd name="connsiteX154" fmla="*/ 3104581 w 9143989"/>
              <a:gd name="connsiteY154" fmla="*/ 4247534 h 5143494"/>
              <a:gd name="connsiteX155" fmla="*/ 3213993 w 9143989"/>
              <a:gd name="connsiteY155" fmla="*/ 4356946 h 5143494"/>
              <a:gd name="connsiteX156" fmla="*/ 3651627 w 9143989"/>
              <a:gd name="connsiteY156" fmla="*/ 4356946 h 5143494"/>
              <a:gd name="connsiteX157" fmla="*/ 3761039 w 9143989"/>
              <a:gd name="connsiteY157" fmla="*/ 4247534 h 5143494"/>
              <a:gd name="connsiteX158" fmla="*/ 3761039 w 9143989"/>
              <a:gd name="connsiteY158" fmla="*/ 3809900 h 5143494"/>
              <a:gd name="connsiteX159" fmla="*/ 3651627 w 9143989"/>
              <a:gd name="connsiteY159" fmla="*/ 3700488 h 5143494"/>
              <a:gd name="connsiteX160" fmla="*/ 2451995 w 9143989"/>
              <a:gd name="connsiteY160" fmla="*/ 3700488 h 5143494"/>
              <a:gd name="connsiteX161" fmla="*/ 2342584 w 9143989"/>
              <a:gd name="connsiteY161" fmla="*/ 3809900 h 5143494"/>
              <a:gd name="connsiteX162" fmla="*/ 2342584 w 9143989"/>
              <a:gd name="connsiteY162" fmla="*/ 4247534 h 5143494"/>
              <a:gd name="connsiteX163" fmla="*/ 2451995 w 9143989"/>
              <a:gd name="connsiteY163" fmla="*/ 4356946 h 5143494"/>
              <a:gd name="connsiteX164" fmla="*/ 2889629 w 9143989"/>
              <a:gd name="connsiteY164" fmla="*/ 4356946 h 5143494"/>
              <a:gd name="connsiteX165" fmla="*/ 2999040 w 9143989"/>
              <a:gd name="connsiteY165" fmla="*/ 4247534 h 5143494"/>
              <a:gd name="connsiteX166" fmla="*/ 2999040 w 9143989"/>
              <a:gd name="connsiteY166" fmla="*/ 3809900 h 5143494"/>
              <a:gd name="connsiteX167" fmla="*/ 2889629 w 9143989"/>
              <a:gd name="connsiteY167" fmla="*/ 3700488 h 5143494"/>
              <a:gd name="connsiteX168" fmla="*/ 1689996 w 9143989"/>
              <a:gd name="connsiteY168" fmla="*/ 3700488 h 5143494"/>
              <a:gd name="connsiteX169" fmla="*/ 1580586 w 9143989"/>
              <a:gd name="connsiteY169" fmla="*/ 3809900 h 5143494"/>
              <a:gd name="connsiteX170" fmla="*/ 1580586 w 9143989"/>
              <a:gd name="connsiteY170" fmla="*/ 4247534 h 5143494"/>
              <a:gd name="connsiteX171" fmla="*/ 1689996 w 9143989"/>
              <a:gd name="connsiteY171" fmla="*/ 4356946 h 5143494"/>
              <a:gd name="connsiteX172" fmla="*/ 2127633 w 9143989"/>
              <a:gd name="connsiteY172" fmla="*/ 4356946 h 5143494"/>
              <a:gd name="connsiteX173" fmla="*/ 2237045 w 9143989"/>
              <a:gd name="connsiteY173" fmla="*/ 4247534 h 5143494"/>
              <a:gd name="connsiteX174" fmla="*/ 2237045 w 9143989"/>
              <a:gd name="connsiteY174" fmla="*/ 3809900 h 5143494"/>
              <a:gd name="connsiteX175" fmla="*/ 2127633 w 9143989"/>
              <a:gd name="connsiteY175" fmla="*/ 3700488 h 5143494"/>
              <a:gd name="connsiteX176" fmla="*/ 927996 w 9143989"/>
              <a:gd name="connsiteY176" fmla="*/ 3700488 h 5143494"/>
              <a:gd name="connsiteX177" fmla="*/ 818584 w 9143989"/>
              <a:gd name="connsiteY177" fmla="*/ 3809900 h 5143494"/>
              <a:gd name="connsiteX178" fmla="*/ 818584 w 9143989"/>
              <a:gd name="connsiteY178" fmla="*/ 4247534 h 5143494"/>
              <a:gd name="connsiteX179" fmla="*/ 927996 w 9143989"/>
              <a:gd name="connsiteY179" fmla="*/ 4356946 h 5143494"/>
              <a:gd name="connsiteX180" fmla="*/ 1365637 w 9143989"/>
              <a:gd name="connsiteY180" fmla="*/ 4356946 h 5143494"/>
              <a:gd name="connsiteX181" fmla="*/ 1475050 w 9143989"/>
              <a:gd name="connsiteY181" fmla="*/ 4247534 h 5143494"/>
              <a:gd name="connsiteX182" fmla="*/ 1475050 w 9143989"/>
              <a:gd name="connsiteY182" fmla="*/ 3809900 h 5143494"/>
              <a:gd name="connsiteX183" fmla="*/ 1365637 w 9143989"/>
              <a:gd name="connsiteY183" fmla="*/ 3700488 h 5143494"/>
              <a:gd name="connsiteX184" fmla="*/ 165999 w 9143989"/>
              <a:gd name="connsiteY184" fmla="*/ 3700488 h 5143494"/>
              <a:gd name="connsiteX185" fmla="*/ 56587 w 9143989"/>
              <a:gd name="connsiteY185" fmla="*/ 3809900 h 5143494"/>
              <a:gd name="connsiteX186" fmla="*/ 56587 w 9143989"/>
              <a:gd name="connsiteY186" fmla="*/ 4247534 h 5143494"/>
              <a:gd name="connsiteX187" fmla="*/ 165999 w 9143989"/>
              <a:gd name="connsiteY187" fmla="*/ 4356946 h 5143494"/>
              <a:gd name="connsiteX188" fmla="*/ 603632 w 9143989"/>
              <a:gd name="connsiteY188" fmla="*/ 4356946 h 5143494"/>
              <a:gd name="connsiteX189" fmla="*/ 713044 w 9143989"/>
              <a:gd name="connsiteY189" fmla="*/ 4247534 h 5143494"/>
              <a:gd name="connsiteX190" fmla="*/ 713044 w 9143989"/>
              <a:gd name="connsiteY190" fmla="*/ 3809900 h 5143494"/>
              <a:gd name="connsiteX191" fmla="*/ 603632 w 9143989"/>
              <a:gd name="connsiteY191" fmla="*/ 3700488 h 5143494"/>
              <a:gd name="connsiteX192" fmla="*/ 8540357 w 9143989"/>
              <a:gd name="connsiteY192" fmla="*/ 2971089 h 5143494"/>
              <a:gd name="connsiteX193" fmla="*/ 8430945 w 9143989"/>
              <a:gd name="connsiteY193" fmla="*/ 3080501 h 5143494"/>
              <a:gd name="connsiteX194" fmla="*/ 8430945 w 9143989"/>
              <a:gd name="connsiteY194" fmla="*/ 3518135 h 5143494"/>
              <a:gd name="connsiteX195" fmla="*/ 8540357 w 9143989"/>
              <a:gd name="connsiteY195" fmla="*/ 3627547 h 5143494"/>
              <a:gd name="connsiteX196" fmla="*/ 8977991 w 9143989"/>
              <a:gd name="connsiteY196" fmla="*/ 3627547 h 5143494"/>
              <a:gd name="connsiteX197" fmla="*/ 9087403 w 9143989"/>
              <a:gd name="connsiteY197" fmla="*/ 3518135 h 5143494"/>
              <a:gd name="connsiteX198" fmla="*/ 9087403 w 9143989"/>
              <a:gd name="connsiteY198" fmla="*/ 3080501 h 5143494"/>
              <a:gd name="connsiteX199" fmla="*/ 8977991 w 9143989"/>
              <a:gd name="connsiteY199" fmla="*/ 2971089 h 5143494"/>
              <a:gd name="connsiteX200" fmla="*/ 7778358 w 9143989"/>
              <a:gd name="connsiteY200" fmla="*/ 2971089 h 5143494"/>
              <a:gd name="connsiteX201" fmla="*/ 7668946 w 9143989"/>
              <a:gd name="connsiteY201" fmla="*/ 3080501 h 5143494"/>
              <a:gd name="connsiteX202" fmla="*/ 7668946 w 9143989"/>
              <a:gd name="connsiteY202" fmla="*/ 3518135 h 5143494"/>
              <a:gd name="connsiteX203" fmla="*/ 7778358 w 9143989"/>
              <a:gd name="connsiteY203" fmla="*/ 3627547 h 5143494"/>
              <a:gd name="connsiteX204" fmla="*/ 8215992 w 9143989"/>
              <a:gd name="connsiteY204" fmla="*/ 3627547 h 5143494"/>
              <a:gd name="connsiteX205" fmla="*/ 8325404 w 9143989"/>
              <a:gd name="connsiteY205" fmla="*/ 3518135 h 5143494"/>
              <a:gd name="connsiteX206" fmla="*/ 8325404 w 9143989"/>
              <a:gd name="connsiteY206" fmla="*/ 3080501 h 5143494"/>
              <a:gd name="connsiteX207" fmla="*/ 8215992 w 9143989"/>
              <a:gd name="connsiteY207" fmla="*/ 2971089 h 5143494"/>
              <a:gd name="connsiteX208" fmla="*/ 7023979 w 9143989"/>
              <a:gd name="connsiteY208" fmla="*/ 2971089 h 5143494"/>
              <a:gd name="connsiteX209" fmla="*/ 6914567 w 9143989"/>
              <a:gd name="connsiteY209" fmla="*/ 3080501 h 5143494"/>
              <a:gd name="connsiteX210" fmla="*/ 6914567 w 9143989"/>
              <a:gd name="connsiteY210" fmla="*/ 3518135 h 5143494"/>
              <a:gd name="connsiteX211" fmla="*/ 7023979 w 9143989"/>
              <a:gd name="connsiteY211" fmla="*/ 3627547 h 5143494"/>
              <a:gd name="connsiteX212" fmla="*/ 7461613 w 9143989"/>
              <a:gd name="connsiteY212" fmla="*/ 3627547 h 5143494"/>
              <a:gd name="connsiteX213" fmla="*/ 7571025 w 9143989"/>
              <a:gd name="connsiteY213" fmla="*/ 3518135 h 5143494"/>
              <a:gd name="connsiteX214" fmla="*/ 7571025 w 9143989"/>
              <a:gd name="connsiteY214" fmla="*/ 3080501 h 5143494"/>
              <a:gd name="connsiteX215" fmla="*/ 7461613 w 9143989"/>
              <a:gd name="connsiteY215" fmla="*/ 2971089 h 5143494"/>
              <a:gd name="connsiteX216" fmla="*/ 6261980 w 9143989"/>
              <a:gd name="connsiteY216" fmla="*/ 2971089 h 5143494"/>
              <a:gd name="connsiteX217" fmla="*/ 6152568 w 9143989"/>
              <a:gd name="connsiteY217" fmla="*/ 3080501 h 5143494"/>
              <a:gd name="connsiteX218" fmla="*/ 6152568 w 9143989"/>
              <a:gd name="connsiteY218" fmla="*/ 3518135 h 5143494"/>
              <a:gd name="connsiteX219" fmla="*/ 6261980 w 9143989"/>
              <a:gd name="connsiteY219" fmla="*/ 3627547 h 5143494"/>
              <a:gd name="connsiteX220" fmla="*/ 6699614 w 9143989"/>
              <a:gd name="connsiteY220" fmla="*/ 3627547 h 5143494"/>
              <a:gd name="connsiteX221" fmla="*/ 6809026 w 9143989"/>
              <a:gd name="connsiteY221" fmla="*/ 3518135 h 5143494"/>
              <a:gd name="connsiteX222" fmla="*/ 6809026 w 9143989"/>
              <a:gd name="connsiteY222" fmla="*/ 3080501 h 5143494"/>
              <a:gd name="connsiteX223" fmla="*/ 6699614 w 9143989"/>
              <a:gd name="connsiteY223" fmla="*/ 2971089 h 5143494"/>
              <a:gd name="connsiteX224" fmla="*/ 5499981 w 9143989"/>
              <a:gd name="connsiteY224" fmla="*/ 2971089 h 5143494"/>
              <a:gd name="connsiteX225" fmla="*/ 5390569 w 9143989"/>
              <a:gd name="connsiteY225" fmla="*/ 3080501 h 5143494"/>
              <a:gd name="connsiteX226" fmla="*/ 5390569 w 9143989"/>
              <a:gd name="connsiteY226" fmla="*/ 3518135 h 5143494"/>
              <a:gd name="connsiteX227" fmla="*/ 5499981 w 9143989"/>
              <a:gd name="connsiteY227" fmla="*/ 3627547 h 5143494"/>
              <a:gd name="connsiteX228" fmla="*/ 5937615 w 9143989"/>
              <a:gd name="connsiteY228" fmla="*/ 3627547 h 5143494"/>
              <a:gd name="connsiteX229" fmla="*/ 6047027 w 9143989"/>
              <a:gd name="connsiteY229" fmla="*/ 3518135 h 5143494"/>
              <a:gd name="connsiteX230" fmla="*/ 6047027 w 9143989"/>
              <a:gd name="connsiteY230" fmla="*/ 3080501 h 5143494"/>
              <a:gd name="connsiteX231" fmla="*/ 5937615 w 9143989"/>
              <a:gd name="connsiteY231" fmla="*/ 2971089 h 5143494"/>
              <a:gd name="connsiteX232" fmla="*/ 4737982 w 9143989"/>
              <a:gd name="connsiteY232" fmla="*/ 2971089 h 5143494"/>
              <a:gd name="connsiteX233" fmla="*/ 4628570 w 9143989"/>
              <a:gd name="connsiteY233" fmla="*/ 3080501 h 5143494"/>
              <a:gd name="connsiteX234" fmla="*/ 4628570 w 9143989"/>
              <a:gd name="connsiteY234" fmla="*/ 3518135 h 5143494"/>
              <a:gd name="connsiteX235" fmla="*/ 4737982 w 9143989"/>
              <a:gd name="connsiteY235" fmla="*/ 3627547 h 5143494"/>
              <a:gd name="connsiteX236" fmla="*/ 5175616 w 9143989"/>
              <a:gd name="connsiteY236" fmla="*/ 3627547 h 5143494"/>
              <a:gd name="connsiteX237" fmla="*/ 5285028 w 9143989"/>
              <a:gd name="connsiteY237" fmla="*/ 3518135 h 5143494"/>
              <a:gd name="connsiteX238" fmla="*/ 5285028 w 9143989"/>
              <a:gd name="connsiteY238" fmla="*/ 3080501 h 5143494"/>
              <a:gd name="connsiteX239" fmla="*/ 5175616 w 9143989"/>
              <a:gd name="connsiteY239" fmla="*/ 2971089 h 5143494"/>
              <a:gd name="connsiteX240" fmla="*/ 3975991 w 9143989"/>
              <a:gd name="connsiteY240" fmla="*/ 2971089 h 5143494"/>
              <a:gd name="connsiteX241" fmla="*/ 3866579 w 9143989"/>
              <a:gd name="connsiteY241" fmla="*/ 3080501 h 5143494"/>
              <a:gd name="connsiteX242" fmla="*/ 3866579 w 9143989"/>
              <a:gd name="connsiteY242" fmla="*/ 3518135 h 5143494"/>
              <a:gd name="connsiteX243" fmla="*/ 3975991 w 9143989"/>
              <a:gd name="connsiteY243" fmla="*/ 3627547 h 5143494"/>
              <a:gd name="connsiteX244" fmla="*/ 4413617 w 9143989"/>
              <a:gd name="connsiteY244" fmla="*/ 3627547 h 5143494"/>
              <a:gd name="connsiteX245" fmla="*/ 4523029 w 9143989"/>
              <a:gd name="connsiteY245" fmla="*/ 3518135 h 5143494"/>
              <a:gd name="connsiteX246" fmla="*/ 4523029 w 9143989"/>
              <a:gd name="connsiteY246" fmla="*/ 3080501 h 5143494"/>
              <a:gd name="connsiteX247" fmla="*/ 4413617 w 9143989"/>
              <a:gd name="connsiteY247" fmla="*/ 2971089 h 5143494"/>
              <a:gd name="connsiteX248" fmla="*/ 3213993 w 9143989"/>
              <a:gd name="connsiteY248" fmla="*/ 2971089 h 5143494"/>
              <a:gd name="connsiteX249" fmla="*/ 3104581 w 9143989"/>
              <a:gd name="connsiteY249" fmla="*/ 3080501 h 5143494"/>
              <a:gd name="connsiteX250" fmla="*/ 3104581 w 9143989"/>
              <a:gd name="connsiteY250" fmla="*/ 3518135 h 5143494"/>
              <a:gd name="connsiteX251" fmla="*/ 3213993 w 9143989"/>
              <a:gd name="connsiteY251" fmla="*/ 3627547 h 5143494"/>
              <a:gd name="connsiteX252" fmla="*/ 3651627 w 9143989"/>
              <a:gd name="connsiteY252" fmla="*/ 3627547 h 5143494"/>
              <a:gd name="connsiteX253" fmla="*/ 3761039 w 9143989"/>
              <a:gd name="connsiteY253" fmla="*/ 3518135 h 5143494"/>
              <a:gd name="connsiteX254" fmla="*/ 3761039 w 9143989"/>
              <a:gd name="connsiteY254" fmla="*/ 3080501 h 5143494"/>
              <a:gd name="connsiteX255" fmla="*/ 3651627 w 9143989"/>
              <a:gd name="connsiteY255" fmla="*/ 2971089 h 5143494"/>
              <a:gd name="connsiteX256" fmla="*/ 2451995 w 9143989"/>
              <a:gd name="connsiteY256" fmla="*/ 2971089 h 5143494"/>
              <a:gd name="connsiteX257" fmla="*/ 2342584 w 9143989"/>
              <a:gd name="connsiteY257" fmla="*/ 3080501 h 5143494"/>
              <a:gd name="connsiteX258" fmla="*/ 2342584 w 9143989"/>
              <a:gd name="connsiteY258" fmla="*/ 3518135 h 5143494"/>
              <a:gd name="connsiteX259" fmla="*/ 2451995 w 9143989"/>
              <a:gd name="connsiteY259" fmla="*/ 3627547 h 5143494"/>
              <a:gd name="connsiteX260" fmla="*/ 2889629 w 9143989"/>
              <a:gd name="connsiteY260" fmla="*/ 3627547 h 5143494"/>
              <a:gd name="connsiteX261" fmla="*/ 2999040 w 9143989"/>
              <a:gd name="connsiteY261" fmla="*/ 3518135 h 5143494"/>
              <a:gd name="connsiteX262" fmla="*/ 2999040 w 9143989"/>
              <a:gd name="connsiteY262" fmla="*/ 3080501 h 5143494"/>
              <a:gd name="connsiteX263" fmla="*/ 2889629 w 9143989"/>
              <a:gd name="connsiteY263" fmla="*/ 2971089 h 5143494"/>
              <a:gd name="connsiteX264" fmla="*/ 1689997 w 9143989"/>
              <a:gd name="connsiteY264" fmla="*/ 2971089 h 5143494"/>
              <a:gd name="connsiteX265" fmla="*/ 1580587 w 9143989"/>
              <a:gd name="connsiteY265" fmla="*/ 3080501 h 5143494"/>
              <a:gd name="connsiteX266" fmla="*/ 1580587 w 9143989"/>
              <a:gd name="connsiteY266" fmla="*/ 3518135 h 5143494"/>
              <a:gd name="connsiteX267" fmla="*/ 1689997 w 9143989"/>
              <a:gd name="connsiteY267" fmla="*/ 3627547 h 5143494"/>
              <a:gd name="connsiteX268" fmla="*/ 2127633 w 9143989"/>
              <a:gd name="connsiteY268" fmla="*/ 3627547 h 5143494"/>
              <a:gd name="connsiteX269" fmla="*/ 2237045 w 9143989"/>
              <a:gd name="connsiteY269" fmla="*/ 3518135 h 5143494"/>
              <a:gd name="connsiteX270" fmla="*/ 2237045 w 9143989"/>
              <a:gd name="connsiteY270" fmla="*/ 3080501 h 5143494"/>
              <a:gd name="connsiteX271" fmla="*/ 2127633 w 9143989"/>
              <a:gd name="connsiteY271" fmla="*/ 2971089 h 5143494"/>
              <a:gd name="connsiteX272" fmla="*/ 927996 w 9143989"/>
              <a:gd name="connsiteY272" fmla="*/ 2971089 h 5143494"/>
              <a:gd name="connsiteX273" fmla="*/ 818584 w 9143989"/>
              <a:gd name="connsiteY273" fmla="*/ 3080501 h 5143494"/>
              <a:gd name="connsiteX274" fmla="*/ 818584 w 9143989"/>
              <a:gd name="connsiteY274" fmla="*/ 3518135 h 5143494"/>
              <a:gd name="connsiteX275" fmla="*/ 927996 w 9143989"/>
              <a:gd name="connsiteY275" fmla="*/ 3627547 h 5143494"/>
              <a:gd name="connsiteX276" fmla="*/ 1365637 w 9143989"/>
              <a:gd name="connsiteY276" fmla="*/ 3627547 h 5143494"/>
              <a:gd name="connsiteX277" fmla="*/ 1475050 w 9143989"/>
              <a:gd name="connsiteY277" fmla="*/ 3518135 h 5143494"/>
              <a:gd name="connsiteX278" fmla="*/ 1475050 w 9143989"/>
              <a:gd name="connsiteY278" fmla="*/ 3080501 h 5143494"/>
              <a:gd name="connsiteX279" fmla="*/ 1365637 w 9143989"/>
              <a:gd name="connsiteY279" fmla="*/ 2971089 h 5143494"/>
              <a:gd name="connsiteX280" fmla="*/ 165999 w 9143989"/>
              <a:gd name="connsiteY280" fmla="*/ 2971089 h 5143494"/>
              <a:gd name="connsiteX281" fmla="*/ 56587 w 9143989"/>
              <a:gd name="connsiteY281" fmla="*/ 3080501 h 5143494"/>
              <a:gd name="connsiteX282" fmla="*/ 56587 w 9143989"/>
              <a:gd name="connsiteY282" fmla="*/ 3518135 h 5143494"/>
              <a:gd name="connsiteX283" fmla="*/ 165999 w 9143989"/>
              <a:gd name="connsiteY283" fmla="*/ 3627547 h 5143494"/>
              <a:gd name="connsiteX284" fmla="*/ 603632 w 9143989"/>
              <a:gd name="connsiteY284" fmla="*/ 3627547 h 5143494"/>
              <a:gd name="connsiteX285" fmla="*/ 713044 w 9143989"/>
              <a:gd name="connsiteY285" fmla="*/ 3518135 h 5143494"/>
              <a:gd name="connsiteX286" fmla="*/ 713044 w 9143989"/>
              <a:gd name="connsiteY286" fmla="*/ 3080501 h 5143494"/>
              <a:gd name="connsiteX287" fmla="*/ 603632 w 9143989"/>
              <a:gd name="connsiteY287" fmla="*/ 2971089 h 5143494"/>
              <a:gd name="connsiteX288" fmla="*/ 8540357 w 9143989"/>
              <a:gd name="connsiteY288" fmla="*/ 2245338 h 5143494"/>
              <a:gd name="connsiteX289" fmla="*/ 8430945 w 9143989"/>
              <a:gd name="connsiteY289" fmla="*/ 2354750 h 5143494"/>
              <a:gd name="connsiteX290" fmla="*/ 8430945 w 9143989"/>
              <a:gd name="connsiteY290" fmla="*/ 2792384 h 5143494"/>
              <a:gd name="connsiteX291" fmla="*/ 8540357 w 9143989"/>
              <a:gd name="connsiteY291" fmla="*/ 2901796 h 5143494"/>
              <a:gd name="connsiteX292" fmla="*/ 8977991 w 9143989"/>
              <a:gd name="connsiteY292" fmla="*/ 2901796 h 5143494"/>
              <a:gd name="connsiteX293" fmla="*/ 9087403 w 9143989"/>
              <a:gd name="connsiteY293" fmla="*/ 2792384 h 5143494"/>
              <a:gd name="connsiteX294" fmla="*/ 9087403 w 9143989"/>
              <a:gd name="connsiteY294" fmla="*/ 2354750 h 5143494"/>
              <a:gd name="connsiteX295" fmla="*/ 8977991 w 9143989"/>
              <a:gd name="connsiteY295" fmla="*/ 2245338 h 5143494"/>
              <a:gd name="connsiteX296" fmla="*/ 7778358 w 9143989"/>
              <a:gd name="connsiteY296" fmla="*/ 2245338 h 5143494"/>
              <a:gd name="connsiteX297" fmla="*/ 7668946 w 9143989"/>
              <a:gd name="connsiteY297" fmla="*/ 2354750 h 5143494"/>
              <a:gd name="connsiteX298" fmla="*/ 7668946 w 9143989"/>
              <a:gd name="connsiteY298" fmla="*/ 2792384 h 5143494"/>
              <a:gd name="connsiteX299" fmla="*/ 7778358 w 9143989"/>
              <a:gd name="connsiteY299" fmla="*/ 2901796 h 5143494"/>
              <a:gd name="connsiteX300" fmla="*/ 8215992 w 9143989"/>
              <a:gd name="connsiteY300" fmla="*/ 2901796 h 5143494"/>
              <a:gd name="connsiteX301" fmla="*/ 8325404 w 9143989"/>
              <a:gd name="connsiteY301" fmla="*/ 2792384 h 5143494"/>
              <a:gd name="connsiteX302" fmla="*/ 8325404 w 9143989"/>
              <a:gd name="connsiteY302" fmla="*/ 2354750 h 5143494"/>
              <a:gd name="connsiteX303" fmla="*/ 8215992 w 9143989"/>
              <a:gd name="connsiteY303" fmla="*/ 2245338 h 5143494"/>
              <a:gd name="connsiteX304" fmla="*/ 7023979 w 9143989"/>
              <a:gd name="connsiteY304" fmla="*/ 2245338 h 5143494"/>
              <a:gd name="connsiteX305" fmla="*/ 6914567 w 9143989"/>
              <a:gd name="connsiteY305" fmla="*/ 2354750 h 5143494"/>
              <a:gd name="connsiteX306" fmla="*/ 6914567 w 9143989"/>
              <a:gd name="connsiteY306" fmla="*/ 2792384 h 5143494"/>
              <a:gd name="connsiteX307" fmla="*/ 7023979 w 9143989"/>
              <a:gd name="connsiteY307" fmla="*/ 2901796 h 5143494"/>
              <a:gd name="connsiteX308" fmla="*/ 7461613 w 9143989"/>
              <a:gd name="connsiteY308" fmla="*/ 2901796 h 5143494"/>
              <a:gd name="connsiteX309" fmla="*/ 7571025 w 9143989"/>
              <a:gd name="connsiteY309" fmla="*/ 2792384 h 5143494"/>
              <a:gd name="connsiteX310" fmla="*/ 7571025 w 9143989"/>
              <a:gd name="connsiteY310" fmla="*/ 2354750 h 5143494"/>
              <a:gd name="connsiteX311" fmla="*/ 7461613 w 9143989"/>
              <a:gd name="connsiteY311" fmla="*/ 2245338 h 5143494"/>
              <a:gd name="connsiteX312" fmla="*/ 6261980 w 9143989"/>
              <a:gd name="connsiteY312" fmla="*/ 2245338 h 5143494"/>
              <a:gd name="connsiteX313" fmla="*/ 6152568 w 9143989"/>
              <a:gd name="connsiteY313" fmla="*/ 2354750 h 5143494"/>
              <a:gd name="connsiteX314" fmla="*/ 6152568 w 9143989"/>
              <a:gd name="connsiteY314" fmla="*/ 2792384 h 5143494"/>
              <a:gd name="connsiteX315" fmla="*/ 6261980 w 9143989"/>
              <a:gd name="connsiteY315" fmla="*/ 2901796 h 5143494"/>
              <a:gd name="connsiteX316" fmla="*/ 6699614 w 9143989"/>
              <a:gd name="connsiteY316" fmla="*/ 2901796 h 5143494"/>
              <a:gd name="connsiteX317" fmla="*/ 6809026 w 9143989"/>
              <a:gd name="connsiteY317" fmla="*/ 2792384 h 5143494"/>
              <a:gd name="connsiteX318" fmla="*/ 6809026 w 9143989"/>
              <a:gd name="connsiteY318" fmla="*/ 2354750 h 5143494"/>
              <a:gd name="connsiteX319" fmla="*/ 6699614 w 9143989"/>
              <a:gd name="connsiteY319" fmla="*/ 2245338 h 5143494"/>
              <a:gd name="connsiteX320" fmla="*/ 5499981 w 9143989"/>
              <a:gd name="connsiteY320" fmla="*/ 2245338 h 5143494"/>
              <a:gd name="connsiteX321" fmla="*/ 5390569 w 9143989"/>
              <a:gd name="connsiteY321" fmla="*/ 2354750 h 5143494"/>
              <a:gd name="connsiteX322" fmla="*/ 5390569 w 9143989"/>
              <a:gd name="connsiteY322" fmla="*/ 2792384 h 5143494"/>
              <a:gd name="connsiteX323" fmla="*/ 5499981 w 9143989"/>
              <a:gd name="connsiteY323" fmla="*/ 2901796 h 5143494"/>
              <a:gd name="connsiteX324" fmla="*/ 5937615 w 9143989"/>
              <a:gd name="connsiteY324" fmla="*/ 2901796 h 5143494"/>
              <a:gd name="connsiteX325" fmla="*/ 6047027 w 9143989"/>
              <a:gd name="connsiteY325" fmla="*/ 2792384 h 5143494"/>
              <a:gd name="connsiteX326" fmla="*/ 6047027 w 9143989"/>
              <a:gd name="connsiteY326" fmla="*/ 2354750 h 5143494"/>
              <a:gd name="connsiteX327" fmla="*/ 5937615 w 9143989"/>
              <a:gd name="connsiteY327" fmla="*/ 2245338 h 5143494"/>
              <a:gd name="connsiteX328" fmla="*/ 4737982 w 9143989"/>
              <a:gd name="connsiteY328" fmla="*/ 2245338 h 5143494"/>
              <a:gd name="connsiteX329" fmla="*/ 4628570 w 9143989"/>
              <a:gd name="connsiteY329" fmla="*/ 2354750 h 5143494"/>
              <a:gd name="connsiteX330" fmla="*/ 4628570 w 9143989"/>
              <a:gd name="connsiteY330" fmla="*/ 2792384 h 5143494"/>
              <a:gd name="connsiteX331" fmla="*/ 4737982 w 9143989"/>
              <a:gd name="connsiteY331" fmla="*/ 2901796 h 5143494"/>
              <a:gd name="connsiteX332" fmla="*/ 5175616 w 9143989"/>
              <a:gd name="connsiteY332" fmla="*/ 2901796 h 5143494"/>
              <a:gd name="connsiteX333" fmla="*/ 5285028 w 9143989"/>
              <a:gd name="connsiteY333" fmla="*/ 2792384 h 5143494"/>
              <a:gd name="connsiteX334" fmla="*/ 5285028 w 9143989"/>
              <a:gd name="connsiteY334" fmla="*/ 2354750 h 5143494"/>
              <a:gd name="connsiteX335" fmla="*/ 5175616 w 9143989"/>
              <a:gd name="connsiteY335" fmla="*/ 2245338 h 5143494"/>
              <a:gd name="connsiteX336" fmla="*/ 3975991 w 9143989"/>
              <a:gd name="connsiteY336" fmla="*/ 2245338 h 5143494"/>
              <a:gd name="connsiteX337" fmla="*/ 3866579 w 9143989"/>
              <a:gd name="connsiteY337" fmla="*/ 2354750 h 5143494"/>
              <a:gd name="connsiteX338" fmla="*/ 3866579 w 9143989"/>
              <a:gd name="connsiteY338" fmla="*/ 2792384 h 5143494"/>
              <a:gd name="connsiteX339" fmla="*/ 3975991 w 9143989"/>
              <a:gd name="connsiteY339" fmla="*/ 2901796 h 5143494"/>
              <a:gd name="connsiteX340" fmla="*/ 4413617 w 9143989"/>
              <a:gd name="connsiteY340" fmla="*/ 2901796 h 5143494"/>
              <a:gd name="connsiteX341" fmla="*/ 4523029 w 9143989"/>
              <a:gd name="connsiteY341" fmla="*/ 2792384 h 5143494"/>
              <a:gd name="connsiteX342" fmla="*/ 4523029 w 9143989"/>
              <a:gd name="connsiteY342" fmla="*/ 2354750 h 5143494"/>
              <a:gd name="connsiteX343" fmla="*/ 4413617 w 9143989"/>
              <a:gd name="connsiteY343" fmla="*/ 2245338 h 5143494"/>
              <a:gd name="connsiteX344" fmla="*/ 3213993 w 9143989"/>
              <a:gd name="connsiteY344" fmla="*/ 2245338 h 5143494"/>
              <a:gd name="connsiteX345" fmla="*/ 3104581 w 9143989"/>
              <a:gd name="connsiteY345" fmla="*/ 2354750 h 5143494"/>
              <a:gd name="connsiteX346" fmla="*/ 3104581 w 9143989"/>
              <a:gd name="connsiteY346" fmla="*/ 2792384 h 5143494"/>
              <a:gd name="connsiteX347" fmla="*/ 3213993 w 9143989"/>
              <a:gd name="connsiteY347" fmla="*/ 2901796 h 5143494"/>
              <a:gd name="connsiteX348" fmla="*/ 3651627 w 9143989"/>
              <a:gd name="connsiteY348" fmla="*/ 2901796 h 5143494"/>
              <a:gd name="connsiteX349" fmla="*/ 3761040 w 9143989"/>
              <a:gd name="connsiteY349" fmla="*/ 2792384 h 5143494"/>
              <a:gd name="connsiteX350" fmla="*/ 3761040 w 9143989"/>
              <a:gd name="connsiteY350" fmla="*/ 2354750 h 5143494"/>
              <a:gd name="connsiteX351" fmla="*/ 3651627 w 9143989"/>
              <a:gd name="connsiteY351" fmla="*/ 2245338 h 5143494"/>
              <a:gd name="connsiteX352" fmla="*/ 2451995 w 9143989"/>
              <a:gd name="connsiteY352" fmla="*/ 2245338 h 5143494"/>
              <a:gd name="connsiteX353" fmla="*/ 2342584 w 9143989"/>
              <a:gd name="connsiteY353" fmla="*/ 2354750 h 5143494"/>
              <a:gd name="connsiteX354" fmla="*/ 2342584 w 9143989"/>
              <a:gd name="connsiteY354" fmla="*/ 2792384 h 5143494"/>
              <a:gd name="connsiteX355" fmla="*/ 2451995 w 9143989"/>
              <a:gd name="connsiteY355" fmla="*/ 2901796 h 5143494"/>
              <a:gd name="connsiteX356" fmla="*/ 2889629 w 9143989"/>
              <a:gd name="connsiteY356" fmla="*/ 2901796 h 5143494"/>
              <a:gd name="connsiteX357" fmla="*/ 2999040 w 9143989"/>
              <a:gd name="connsiteY357" fmla="*/ 2792384 h 5143494"/>
              <a:gd name="connsiteX358" fmla="*/ 2999040 w 9143989"/>
              <a:gd name="connsiteY358" fmla="*/ 2354750 h 5143494"/>
              <a:gd name="connsiteX359" fmla="*/ 2889629 w 9143989"/>
              <a:gd name="connsiteY359" fmla="*/ 2245338 h 5143494"/>
              <a:gd name="connsiteX360" fmla="*/ 1689997 w 9143989"/>
              <a:gd name="connsiteY360" fmla="*/ 2245338 h 5143494"/>
              <a:gd name="connsiteX361" fmla="*/ 1580587 w 9143989"/>
              <a:gd name="connsiteY361" fmla="*/ 2354750 h 5143494"/>
              <a:gd name="connsiteX362" fmla="*/ 1580587 w 9143989"/>
              <a:gd name="connsiteY362" fmla="*/ 2792384 h 5143494"/>
              <a:gd name="connsiteX363" fmla="*/ 1689997 w 9143989"/>
              <a:gd name="connsiteY363" fmla="*/ 2901796 h 5143494"/>
              <a:gd name="connsiteX364" fmla="*/ 2127634 w 9143989"/>
              <a:gd name="connsiteY364" fmla="*/ 2901796 h 5143494"/>
              <a:gd name="connsiteX365" fmla="*/ 2237045 w 9143989"/>
              <a:gd name="connsiteY365" fmla="*/ 2792384 h 5143494"/>
              <a:gd name="connsiteX366" fmla="*/ 2237045 w 9143989"/>
              <a:gd name="connsiteY366" fmla="*/ 2354750 h 5143494"/>
              <a:gd name="connsiteX367" fmla="*/ 2127634 w 9143989"/>
              <a:gd name="connsiteY367" fmla="*/ 2245338 h 5143494"/>
              <a:gd name="connsiteX368" fmla="*/ 927996 w 9143989"/>
              <a:gd name="connsiteY368" fmla="*/ 2245338 h 5143494"/>
              <a:gd name="connsiteX369" fmla="*/ 818584 w 9143989"/>
              <a:gd name="connsiteY369" fmla="*/ 2354750 h 5143494"/>
              <a:gd name="connsiteX370" fmla="*/ 818584 w 9143989"/>
              <a:gd name="connsiteY370" fmla="*/ 2792384 h 5143494"/>
              <a:gd name="connsiteX371" fmla="*/ 927996 w 9143989"/>
              <a:gd name="connsiteY371" fmla="*/ 2901796 h 5143494"/>
              <a:gd name="connsiteX372" fmla="*/ 1365637 w 9143989"/>
              <a:gd name="connsiteY372" fmla="*/ 2901796 h 5143494"/>
              <a:gd name="connsiteX373" fmla="*/ 1475051 w 9143989"/>
              <a:gd name="connsiteY373" fmla="*/ 2792384 h 5143494"/>
              <a:gd name="connsiteX374" fmla="*/ 1475051 w 9143989"/>
              <a:gd name="connsiteY374" fmla="*/ 2354750 h 5143494"/>
              <a:gd name="connsiteX375" fmla="*/ 1365637 w 9143989"/>
              <a:gd name="connsiteY375" fmla="*/ 2245338 h 5143494"/>
              <a:gd name="connsiteX376" fmla="*/ 165999 w 9143989"/>
              <a:gd name="connsiteY376" fmla="*/ 2245338 h 5143494"/>
              <a:gd name="connsiteX377" fmla="*/ 56587 w 9143989"/>
              <a:gd name="connsiteY377" fmla="*/ 2354750 h 5143494"/>
              <a:gd name="connsiteX378" fmla="*/ 56587 w 9143989"/>
              <a:gd name="connsiteY378" fmla="*/ 2792384 h 5143494"/>
              <a:gd name="connsiteX379" fmla="*/ 165999 w 9143989"/>
              <a:gd name="connsiteY379" fmla="*/ 2901796 h 5143494"/>
              <a:gd name="connsiteX380" fmla="*/ 603632 w 9143989"/>
              <a:gd name="connsiteY380" fmla="*/ 2901796 h 5143494"/>
              <a:gd name="connsiteX381" fmla="*/ 713044 w 9143989"/>
              <a:gd name="connsiteY381" fmla="*/ 2792384 h 5143494"/>
              <a:gd name="connsiteX382" fmla="*/ 713044 w 9143989"/>
              <a:gd name="connsiteY382" fmla="*/ 2354750 h 5143494"/>
              <a:gd name="connsiteX383" fmla="*/ 603632 w 9143989"/>
              <a:gd name="connsiteY383" fmla="*/ 2245338 h 5143494"/>
              <a:gd name="connsiteX384" fmla="*/ 165999 w 9143989"/>
              <a:gd name="connsiteY384" fmla="*/ 1515948 h 5143494"/>
              <a:gd name="connsiteX385" fmla="*/ 56587 w 9143989"/>
              <a:gd name="connsiteY385" fmla="*/ 1625361 h 5143494"/>
              <a:gd name="connsiteX386" fmla="*/ 56587 w 9143989"/>
              <a:gd name="connsiteY386" fmla="*/ 2062996 h 5143494"/>
              <a:gd name="connsiteX387" fmla="*/ 165999 w 9143989"/>
              <a:gd name="connsiteY387" fmla="*/ 2172398 h 5143494"/>
              <a:gd name="connsiteX388" fmla="*/ 603632 w 9143989"/>
              <a:gd name="connsiteY388" fmla="*/ 2172398 h 5143494"/>
              <a:gd name="connsiteX389" fmla="*/ 713044 w 9143989"/>
              <a:gd name="connsiteY389" fmla="*/ 2062996 h 5143494"/>
              <a:gd name="connsiteX390" fmla="*/ 713044 w 9143989"/>
              <a:gd name="connsiteY390" fmla="*/ 1625361 h 5143494"/>
              <a:gd name="connsiteX391" fmla="*/ 603632 w 9143989"/>
              <a:gd name="connsiteY391" fmla="*/ 1515948 h 5143494"/>
              <a:gd name="connsiteX392" fmla="*/ 927996 w 9143989"/>
              <a:gd name="connsiteY392" fmla="*/ 1515947 h 5143494"/>
              <a:gd name="connsiteX393" fmla="*/ 818584 w 9143989"/>
              <a:gd name="connsiteY393" fmla="*/ 1625360 h 5143494"/>
              <a:gd name="connsiteX394" fmla="*/ 818584 w 9143989"/>
              <a:gd name="connsiteY394" fmla="*/ 2062995 h 5143494"/>
              <a:gd name="connsiteX395" fmla="*/ 927996 w 9143989"/>
              <a:gd name="connsiteY395" fmla="*/ 2172398 h 5143494"/>
              <a:gd name="connsiteX396" fmla="*/ 1365637 w 9143989"/>
              <a:gd name="connsiteY396" fmla="*/ 2172398 h 5143494"/>
              <a:gd name="connsiteX397" fmla="*/ 1475051 w 9143989"/>
              <a:gd name="connsiteY397" fmla="*/ 2062995 h 5143494"/>
              <a:gd name="connsiteX398" fmla="*/ 1475051 w 9143989"/>
              <a:gd name="connsiteY398" fmla="*/ 1625360 h 5143494"/>
              <a:gd name="connsiteX399" fmla="*/ 1365637 w 9143989"/>
              <a:gd name="connsiteY399" fmla="*/ 1515947 h 5143494"/>
              <a:gd name="connsiteX400" fmla="*/ 1689997 w 9143989"/>
              <a:gd name="connsiteY400" fmla="*/ 1515947 h 5143494"/>
              <a:gd name="connsiteX401" fmla="*/ 1580588 w 9143989"/>
              <a:gd name="connsiteY401" fmla="*/ 1625359 h 5143494"/>
              <a:gd name="connsiteX402" fmla="*/ 1580588 w 9143989"/>
              <a:gd name="connsiteY402" fmla="*/ 2062994 h 5143494"/>
              <a:gd name="connsiteX403" fmla="*/ 1689997 w 9143989"/>
              <a:gd name="connsiteY403" fmla="*/ 2172398 h 5143494"/>
              <a:gd name="connsiteX404" fmla="*/ 2127634 w 9143989"/>
              <a:gd name="connsiteY404" fmla="*/ 2172398 h 5143494"/>
              <a:gd name="connsiteX405" fmla="*/ 2237045 w 9143989"/>
              <a:gd name="connsiteY405" fmla="*/ 2062994 h 5143494"/>
              <a:gd name="connsiteX406" fmla="*/ 2237045 w 9143989"/>
              <a:gd name="connsiteY406" fmla="*/ 1625359 h 5143494"/>
              <a:gd name="connsiteX407" fmla="*/ 2127634 w 9143989"/>
              <a:gd name="connsiteY407" fmla="*/ 1515947 h 5143494"/>
              <a:gd name="connsiteX408" fmla="*/ 2451996 w 9143989"/>
              <a:gd name="connsiteY408" fmla="*/ 1515946 h 5143494"/>
              <a:gd name="connsiteX409" fmla="*/ 2342584 w 9143989"/>
              <a:gd name="connsiteY409" fmla="*/ 1625359 h 5143494"/>
              <a:gd name="connsiteX410" fmla="*/ 2342584 w 9143989"/>
              <a:gd name="connsiteY410" fmla="*/ 2062993 h 5143494"/>
              <a:gd name="connsiteX411" fmla="*/ 2451996 w 9143989"/>
              <a:gd name="connsiteY411" fmla="*/ 2172398 h 5143494"/>
              <a:gd name="connsiteX412" fmla="*/ 2889629 w 9143989"/>
              <a:gd name="connsiteY412" fmla="*/ 2172398 h 5143494"/>
              <a:gd name="connsiteX413" fmla="*/ 2999041 w 9143989"/>
              <a:gd name="connsiteY413" fmla="*/ 2062993 h 5143494"/>
              <a:gd name="connsiteX414" fmla="*/ 2999041 w 9143989"/>
              <a:gd name="connsiteY414" fmla="*/ 1625359 h 5143494"/>
              <a:gd name="connsiteX415" fmla="*/ 2889629 w 9143989"/>
              <a:gd name="connsiteY415" fmla="*/ 1515946 h 5143494"/>
              <a:gd name="connsiteX416" fmla="*/ 3213993 w 9143989"/>
              <a:gd name="connsiteY416" fmla="*/ 1515945 h 5143494"/>
              <a:gd name="connsiteX417" fmla="*/ 3104581 w 9143989"/>
              <a:gd name="connsiteY417" fmla="*/ 1625358 h 5143494"/>
              <a:gd name="connsiteX418" fmla="*/ 3104581 w 9143989"/>
              <a:gd name="connsiteY418" fmla="*/ 2062992 h 5143494"/>
              <a:gd name="connsiteX419" fmla="*/ 3213993 w 9143989"/>
              <a:gd name="connsiteY419" fmla="*/ 2172398 h 5143494"/>
              <a:gd name="connsiteX420" fmla="*/ 3651628 w 9143989"/>
              <a:gd name="connsiteY420" fmla="*/ 2172398 h 5143494"/>
              <a:gd name="connsiteX421" fmla="*/ 3761040 w 9143989"/>
              <a:gd name="connsiteY421" fmla="*/ 2062992 h 5143494"/>
              <a:gd name="connsiteX422" fmla="*/ 3761040 w 9143989"/>
              <a:gd name="connsiteY422" fmla="*/ 1625358 h 5143494"/>
              <a:gd name="connsiteX423" fmla="*/ 3651628 w 9143989"/>
              <a:gd name="connsiteY423" fmla="*/ 1515945 h 5143494"/>
              <a:gd name="connsiteX424" fmla="*/ 3975991 w 9143989"/>
              <a:gd name="connsiteY424" fmla="*/ 1515945 h 5143494"/>
              <a:gd name="connsiteX425" fmla="*/ 3866579 w 9143989"/>
              <a:gd name="connsiteY425" fmla="*/ 1625357 h 5143494"/>
              <a:gd name="connsiteX426" fmla="*/ 3866579 w 9143989"/>
              <a:gd name="connsiteY426" fmla="*/ 2062992 h 5143494"/>
              <a:gd name="connsiteX427" fmla="*/ 3975991 w 9143989"/>
              <a:gd name="connsiteY427" fmla="*/ 2172398 h 5143494"/>
              <a:gd name="connsiteX428" fmla="*/ 4413617 w 9143989"/>
              <a:gd name="connsiteY428" fmla="*/ 2172398 h 5143494"/>
              <a:gd name="connsiteX429" fmla="*/ 4523029 w 9143989"/>
              <a:gd name="connsiteY429" fmla="*/ 2062992 h 5143494"/>
              <a:gd name="connsiteX430" fmla="*/ 4523029 w 9143989"/>
              <a:gd name="connsiteY430" fmla="*/ 1625357 h 5143494"/>
              <a:gd name="connsiteX431" fmla="*/ 4413617 w 9143989"/>
              <a:gd name="connsiteY431" fmla="*/ 1515945 h 5143494"/>
              <a:gd name="connsiteX432" fmla="*/ 4737982 w 9143989"/>
              <a:gd name="connsiteY432" fmla="*/ 1515944 h 5143494"/>
              <a:gd name="connsiteX433" fmla="*/ 4628570 w 9143989"/>
              <a:gd name="connsiteY433" fmla="*/ 1625356 h 5143494"/>
              <a:gd name="connsiteX434" fmla="*/ 4628570 w 9143989"/>
              <a:gd name="connsiteY434" fmla="*/ 2062991 h 5143494"/>
              <a:gd name="connsiteX435" fmla="*/ 4737982 w 9143989"/>
              <a:gd name="connsiteY435" fmla="*/ 2172398 h 5143494"/>
              <a:gd name="connsiteX436" fmla="*/ 5175616 w 9143989"/>
              <a:gd name="connsiteY436" fmla="*/ 2172398 h 5143494"/>
              <a:gd name="connsiteX437" fmla="*/ 5285028 w 9143989"/>
              <a:gd name="connsiteY437" fmla="*/ 2062991 h 5143494"/>
              <a:gd name="connsiteX438" fmla="*/ 5285028 w 9143989"/>
              <a:gd name="connsiteY438" fmla="*/ 1625356 h 5143494"/>
              <a:gd name="connsiteX439" fmla="*/ 5175616 w 9143989"/>
              <a:gd name="connsiteY439" fmla="*/ 1515944 h 5143494"/>
              <a:gd name="connsiteX440" fmla="*/ 5499981 w 9143989"/>
              <a:gd name="connsiteY440" fmla="*/ 1515943 h 5143494"/>
              <a:gd name="connsiteX441" fmla="*/ 5390569 w 9143989"/>
              <a:gd name="connsiteY441" fmla="*/ 1625356 h 5143494"/>
              <a:gd name="connsiteX442" fmla="*/ 5390569 w 9143989"/>
              <a:gd name="connsiteY442" fmla="*/ 2062990 h 5143494"/>
              <a:gd name="connsiteX443" fmla="*/ 5499981 w 9143989"/>
              <a:gd name="connsiteY443" fmla="*/ 2172398 h 5143494"/>
              <a:gd name="connsiteX444" fmla="*/ 5937615 w 9143989"/>
              <a:gd name="connsiteY444" fmla="*/ 2172398 h 5143494"/>
              <a:gd name="connsiteX445" fmla="*/ 6047027 w 9143989"/>
              <a:gd name="connsiteY445" fmla="*/ 2062990 h 5143494"/>
              <a:gd name="connsiteX446" fmla="*/ 6047027 w 9143989"/>
              <a:gd name="connsiteY446" fmla="*/ 1625356 h 5143494"/>
              <a:gd name="connsiteX447" fmla="*/ 5937615 w 9143989"/>
              <a:gd name="connsiteY447" fmla="*/ 1515943 h 5143494"/>
              <a:gd name="connsiteX448" fmla="*/ 6261980 w 9143989"/>
              <a:gd name="connsiteY448" fmla="*/ 1515943 h 5143494"/>
              <a:gd name="connsiteX449" fmla="*/ 6152568 w 9143989"/>
              <a:gd name="connsiteY449" fmla="*/ 1625355 h 5143494"/>
              <a:gd name="connsiteX450" fmla="*/ 6152568 w 9143989"/>
              <a:gd name="connsiteY450" fmla="*/ 2062989 h 5143494"/>
              <a:gd name="connsiteX451" fmla="*/ 6261980 w 9143989"/>
              <a:gd name="connsiteY451" fmla="*/ 2172398 h 5143494"/>
              <a:gd name="connsiteX452" fmla="*/ 6699614 w 9143989"/>
              <a:gd name="connsiteY452" fmla="*/ 2172398 h 5143494"/>
              <a:gd name="connsiteX453" fmla="*/ 6809026 w 9143989"/>
              <a:gd name="connsiteY453" fmla="*/ 2062989 h 5143494"/>
              <a:gd name="connsiteX454" fmla="*/ 6809026 w 9143989"/>
              <a:gd name="connsiteY454" fmla="*/ 1625355 h 5143494"/>
              <a:gd name="connsiteX455" fmla="*/ 6699614 w 9143989"/>
              <a:gd name="connsiteY455" fmla="*/ 1515943 h 5143494"/>
              <a:gd name="connsiteX456" fmla="*/ 7023979 w 9143989"/>
              <a:gd name="connsiteY456" fmla="*/ 1515942 h 5143494"/>
              <a:gd name="connsiteX457" fmla="*/ 6914567 w 9143989"/>
              <a:gd name="connsiteY457" fmla="*/ 1625354 h 5143494"/>
              <a:gd name="connsiteX458" fmla="*/ 6914567 w 9143989"/>
              <a:gd name="connsiteY458" fmla="*/ 2062988 h 5143494"/>
              <a:gd name="connsiteX459" fmla="*/ 7023979 w 9143989"/>
              <a:gd name="connsiteY459" fmla="*/ 2172398 h 5143494"/>
              <a:gd name="connsiteX460" fmla="*/ 7461613 w 9143989"/>
              <a:gd name="connsiteY460" fmla="*/ 2172398 h 5143494"/>
              <a:gd name="connsiteX461" fmla="*/ 7571025 w 9143989"/>
              <a:gd name="connsiteY461" fmla="*/ 2062988 h 5143494"/>
              <a:gd name="connsiteX462" fmla="*/ 7571025 w 9143989"/>
              <a:gd name="connsiteY462" fmla="*/ 1625354 h 5143494"/>
              <a:gd name="connsiteX463" fmla="*/ 7461613 w 9143989"/>
              <a:gd name="connsiteY463" fmla="*/ 1515942 h 5143494"/>
              <a:gd name="connsiteX464" fmla="*/ 7778358 w 9143989"/>
              <a:gd name="connsiteY464" fmla="*/ 1515941 h 5143494"/>
              <a:gd name="connsiteX465" fmla="*/ 7668946 w 9143989"/>
              <a:gd name="connsiteY465" fmla="*/ 1625353 h 5143494"/>
              <a:gd name="connsiteX466" fmla="*/ 7668946 w 9143989"/>
              <a:gd name="connsiteY466" fmla="*/ 2062987 h 5143494"/>
              <a:gd name="connsiteX467" fmla="*/ 7778358 w 9143989"/>
              <a:gd name="connsiteY467" fmla="*/ 2172398 h 5143494"/>
              <a:gd name="connsiteX468" fmla="*/ 8215992 w 9143989"/>
              <a:gd name="connsiteY468" fmla="*/ 2172398 h 5143494"/>
              <a:gd name="connsiteX469" fmla="*/ 8325404 w 9143989"/>
              <a:gd name="connsiteY469" fmla="*/ 2062987 h 5143494"/>
              <a:gd name="connsiteX470" fmla="*/ 8325404 w 9143989"/>
              <a:gd name="connsiteY470" fmla="*/ 1625353 h 5143494"/>
              <a:gd name="connsiteX471" fmla="*/ 8215992 w 9143989"/>
              <a:gd name="connsiteY471" fmla="*/ 1515941 h 5143494"/>
              <a:gd name="connsiteX472" fmla="*/ 8540357 w 9143989"/>
              <a:gd name="connsiteY472" fmla="*/ 1515941 h 5143494"/>
              <a:gd name="connsiteX473" fmla="*/ 8430945 w 9143989"/>
              <a:gd name="connsiteY473" fmla="*/ 1625353 h 5143494"/>
              <a:gd name="connsiteX474" fmla="*/ 8430945 w 9143989"/>
              <a:gd name="connsiteY474" fmla="*/ 2062987 h 5143494"/>
              <a:gd name="connsiteX475" fmla="*/ 8540357 w 9143989"/>
              <a:gd name="connsiteY475" fmla="*/ 2172398 h 5143494"/>
              <a:gd name="connsiteX476" fmla="*/ 8977991 w 9143989"/>
              <a:gd name="connsiteY476" fmla="*/ 2172398 h 5143494"/>
              <a:gd name="connsiteX477" fmla="*/ 9087403 w 9143989"/>
              <a:gd name="connsiteY477" fmla="*/ 2062987 h 5143494"/>
              <a:gd name="connsiteX478" fmla="*/ 9087403 w 9143989"/>
              <a:gd name="connsiteY478" fmla="*/ 1625353 h 5143494"/>
              <a:gd name="connsiteX479" fmla="*/ 8977991 w 9143989"/>
              <a:gd name="connsiteY479" fmla="*/ 1515941 h 5143494"/>
              <a:gd name="connsiteX480" fmla="*/ 165999 w 9143989"/>
              <a:gd name="connsiteY480" fmla="*/ 786548 h 5143494"/>
              <a:gd name="connsiteX481" fmla="*/ 56587 w 9143989"/>
              <a:gd name="connsiteY481" fmla="*/ 895959 h 5143494"/>
              <a:gd name="connsiteX482" fmla="*/ 56587 w 9143989"/>
              <a:gd name="connsiteY482" fmla="*/ 1333596 h 5143494"/>
              <a:gd name="connsiteX483" fmla="*/ 165999 w 9143989"/>
              <a:gd name="connsiteY483" fmla="*/ 1443008 h 5143494"/>
              <a:gd name="connsiteX484" fmla="*/ 603633 w 9143989"/>
              <a:gd name="connsiteY484" fmla="*/ 1443008 h 5143494"/>
              <a:gd name="connsiteX485" fmla="*/ 713044 w 9143989"/>
              <a:gd name="connsiteY485" fmla="*/ 1333596 h 5143494"/>
              <a:gd name="connsiteX486" fmla="*/ 713044 w 9143989"/>
              <a:gd name="connsiteY486" fmla="*/ 895959 h 5143494"/>
              <a:gd name="connsiteX487" fmla="*/ 603633 w 9143989"/>
              <a:gd name="connsiteY487" fmla="*/ 786548 h 5143494"/>
              <a:gd name="connsiteX488" fmla="*/ 927996 w 9143989"/>
              <a:gd name="connsiteY488" fmla="*/ 786547 h 5143494"/>
              <a:gd name="connsiteX489" fmla="*/ 818584 w 9143989"/>
              <a:gd name="connsiteY489" fmla="*/ 895959 h 5143494"/>
              <a:gd name="connsiteX490" fmla="*/ 818584 w 9143989"/>
              <a:gd name="connsiteY490" fmla="*/ 1333595 h 5143494"/>
              <a:gd name="connsiteX491" fmla="*/ 927996 w 9143989"/>
              <a:gd name="connsiteY491" fmla="*/ 1443007 h 5143494"/>
              <a:gd name="connsiteX492" fmla="*/ 1365637 w 9143989"/>
              <a:gd name="connsiteY492" fmla="*/ 1443007 h 5143494"/>
              <a:gd name="connsiteX493" fmla="*/ 1475051 w 9143989"/>
              <a:gd name="connsiteY493" fmla="*/ 1333595 h 5143494"/>
              <a:gd name="connsiteX494" fmla="*/ 1475051 w 9143989"/>
              <a:gd name="connsiteY494" fmla="*/ 895959 h 5143494"/>
              <a:gd name="connsiteX495" fmla="*/ 1365637 w 9143989"/>
              <a:gd name="connsiteY495" fmla="*/ 786547 h 5143494"/>
              <a:gd name="connsiteX496" fmla="*/ 1689998 w 9143989"/>
              <a:gd name="connsiteY496" fmla="*/ 786547 h 5143494"/>
              <a:gd name="connsiteX497" fmla="*/ 1580588 w 9143989"/>
              <a:gd name="connsiteY497" fmla="*/ 895959 h 5143494"/>
              <a:gd name="connsiteX498" fmla="*/ 1580588 w 9143989"/>
              <a:gd name="connsiteY498" fmla="*/ 1333594 h 5143494"/>
              <a:gd name="connsiteX499" fmla="*/ 1689998 w 9143989"/>
              <a:gd name="connsiteY499" fmla="*/ 1443007 h 5143494"/>
              <a:gd name="connsiteX500" fmla="*/ 2127634 w 9143989"/>
              <a:gd name="connsiteY500" fmla="*/ 1443007 h 5143494"/>
              <a:gd name="connsiteX501" fmla="*/ 2237045 w 9143989"/>
              <a:gd name="connsiteY501" fmla="*/ 1333594 h 5143494"/>
              <a:gd name="connsiteX502" fmla="*/ 2237045 w 9143989"/>
              <a:gd name="connsiteY502" fmla="*/ 895959 h 5143494"/>
              <a:gd name="connsiteX503" fmla="*/ 2127634 w 9143989"/>
              <a:gd name="connsiteY503" fmla="*/ 786547 h 5143494"/>
              <a:gd name="connsiteX504" fmla="*/ 2451996 w 9143989"/>
              <a:gd name="connsiteY504" fmla="*/ 786546 h 5143494"/>
              <a:gd name="connsiteX505" fmla="*/ 2342584 w 9143989"/>
              <a:gd name="connsiteY505" fmla="*/ 895958 h 5143494"/>
              <a:gd name="connsiteX506" fmla="*/ 2342584 w 9143989"/>
              <a:gd name="connsiteY506" fmla="*/ 1333593 h 5143494"/>
              <a:gd name="connsiteX507" fmla="*/ 2451996 w 9143989"/>
              <a:gd name="connsiteY507" fmla="*/ 1443006 h 5143494"/>
              <a:gd name="connsiteX508" fmla="*/ 2889629 w 9143989"/>
              <a:gd name="connsiteY508" fmla="*/ 1443006 h 5143494"/>
              <a:gd name="connsiteX509" fmla="*/ 2999041 w 9143989"/>
              <a:gd name="connsiteY509" fmla="*/ 1333593 h 5143494"/>
              <a:gd name="connsiteX510" fmla="*/ 2999041 w 9143989"/>
              <a:gd name="connsiteY510" fmla="*/ 895958 h 5143494"/>
              <a:gd name="connsiteX511" fmla="*/ 2889629 w 9143989"/>
              <a:gd name="connsiteY511" fmla="*/ 786546 h 5143494"/>
              <a:gd name="connsiteX512" fmla="*/ 3213993 w 9143989"/>
              <a:gd name="connsiteY512" fmla="*/ 786546 h 5143494"/>
              <a:gd name="connsiteX513" fmla="*/ 3104581 w 9143989"/>
              <a:gd name="connsiteY513" fmla="*/ 895958 h 5143494"/>
              <a:gd name="connsiteX514" fmla="*/ 3104581 w 9143989"/>
              <a:gd name="connsiteY514" fmla="*/ 1333593 h 5143494"/>
              <a:gd name="connsiteX515" fmla="*/ 3213993 w 9143989"/>
              <a:gd name="connsiteY515" fmla="*/ 1443005 h 5143494"/>
              <a:gd name="connsiteX516" fmla="*/ 3651628 w 9143989"/>
              <a:gd name="connsiteY516" fmla="*/ 1443005 h 5143494"/>
              <a:gd name="connsiteX517" fmla="*/ 3761040 w 9143989"/>
              <a:gd name="connsiteY517" fmla="*/ 1333593 h 5143494"/>
              <a:gd name="connsiteX518" fmla="*/ 3761040 w 9143989"/>
              <a:gd name="connsiteY518" fmla="*/ 895958 h 5143494"/>
              <a:gd name="connsiteX519" fmla="*/ 3651628 w 9143989"/>
              <a:gd name="connsiteY519" fmla="*/ 786546 h 5143494"/>
              <a:gd name="connsiteX520" fmla="*/ 3975991 w 9143989"/>
              <a:gd name="connsiteY520" fmla="*/ 786545 h 5143494"/>
              <a:gd name="connsiteX521" fmla="*/ 3866579 w 9143989"/>
              <a:gd name="connsiteY521" fmla="*/ 895957 h 5143494"/>
              <a:gd name="connsiteX522" fmla="*/ 3866579 w 9143989"/>
              <a:gd name="connsiteY522" fmla="*/ 1333592 h 5143494"/>
              <a:gd name="connsiteX523" fmla="*/ 3975991 w 9143989"/>
              <a:gd name="connsiteY523" fmla="*/ 1443005 h 5143494"/>
              <a:gd name="connsiteX524" fmla="*/ 4413617 w 9143989"/>
              <a:gd name="connsiteY524" fmla="*/ 1443005 h 5143494"/>
              <a:gd name="connsiteX525" fmla="*/ 4523029 w 9143989"/>
              <a:gd name="connsiteY525" fmla="*/ 1333592 h 5143494"/>
              <a:gd name="connsiteX526" fmla="*/ 4523029 w 9143989"/>
              <a:gd name="connsiteY526" fmla="*/ 895957 h 5143494"/>
              <a:gd name="connsiteX527" fmla="*/ 4413617 w 9143989"/>
              <a:gd name="connsiteY527" fmla="*/ 786545 h 5143494"/>
              <a:gd name="connsiteX528" fmla="*/ 4737982 w 9143989"/>
              <a:gd name="connsiteY528" fmla="*/ 786545 h 5143494"/>
              <a:gd name="connsiteX529" fmla="*/ 4628570 w 9143989"/>
              <a:gd name="connsiteY529" fmla="*/ 895957 h 5143494"/>
              <a:gd name="connsiteX530" fmla="*/ 4628570 w 9143989"/>
              <a:gd name="connsiteY530" fmla="*/ 1333592 h 5143494"/>
              <a:gd name="connsiteX531" fmla="*/ 4737982 w 9143989"/>
              <a:gd name="connsiteY531" fmla="*/ 1443004 h 5143494"/>
              <a:gd name="connsiteX532" fmla="*/ 5175616 w 9143989"/>
              <a:gd name="connsiteY532" fmla="*/ 1443004 h 5143494"/>
              <a:gd name="connsiteX533" fmla="*/ 5285028 w 9143989"/>
              <a:gd name="connsiteY533" fmla="*/ 1333592 h 5143494"/>
              <a:gd name="connsiteX534" fmla="*/ 5285028 w 9143989"/>
              <a:gd name="connsiteY534" fmla="*/ 895957 h 5143494"/>
              <a:gd name="connsiteX535" fmla="*/ 5175616 w 9143989"/>
              <a:gd name="connsiteY535" fmla="*/ 786545 h 5143494"/>
              <a:gd name="connsiteX536" fmla="*/ 5499981 w 9143989"/>
              <a:gd name="connsiteY536" fmla="*/ 786544 h 5143494"/>
              <a:gd name="connsiteX537" fmla="*/ 5390569 w 9143989"/>
              <a:gd name="connsiteY537" fmla="*/ 895956 h 5143494"/>
              <a:gd name="connsiteX538" fmla="*/ 5390569 w 9143989"/>
              <a:gd name="connsiteY538" fmla="*/ 1333591 h 5143494"/>
              <a:gd name="connsiteX539" fmla="*/ 5499981 w 9143989"/>
              <a:gd name="connsiteY539" fmla="*/ 1443003 h 5143494"/>
              <a:gd name="connsiteX540" fmla="*/ 5937615 w 9143989"/>
              <a:gd name="connsiteY540" fmla="*/ 1443003 h 5143494"/>
              <a:gd name="connsiteX541" fmla="*/ 6047027 w 9143989"/>
              <a:gd name="connsiteY541" fmla="*/ 1333591 h 5143494"/>
              <a:gd name="connsiteX542" fmla="*/ 6047027 w 9143989"/>
              <a:gd name="connsiteY542" fmla="*/ 895956 h 5143494"/>
              <a:gd name="connsiteX543" fmla="*/ 5937615 w 9143989"/>
              <a:gd name="connsiteY543" fmla="*/ 786544 h 5143494"/>
              <a:gd name="connsiteX544" fmla="*/ 6261980 w 9143989"/>
              <a:gd name="connsiteY544" fmla="*/ 786544 h 5143494"/>
              <a:gd name="connsiteX545" fmla="*/ 6152568 w 9143989"/>
              <a:gd name="connsiteY545" fmla="*/ 895956 h 5143494"/>
              <a:gd name="connsiteX546" fmla="*/ 6152568 w 9143989"/>
              <a:gd name="connsiteY546" fmla="*/ 1333590 h 5143494"/>
              <a:gd name="connsiteX547" fmla="*/ 6261980 w 9143989"/>
              <a:gd name="connsiteY547" fmla="*/ 1443003 h 5143494"/>
              <a:gd name="connsiteX548" fmla="*/ 6699614 w 9143989"/>
              <a:gd name="connsiteY548" fmla="*/ 1443003 h 5143494"/>
              <a:gd name="connsiteX549" fmla="*/ 6809026 w 9143989"/>
              <a:gd name="connsiteY549" fmla="*/ 1333590 h 5143494"/>
              <a:gd name="connsiteX550" fmla="*/ 6809026 w 9143989"/>
              <a:gd name="connsiteY550" fmla="*/ 895956 h 5143494"/>
              <a:gd name="connsiteX551" fmla="*/ 6699614 w 9143989"/>
              <a:gd name="connsiteY551" fmla="*/ 786544 h 5143494"/>
              <a:gd name="connsiteX552" fmla="*/ 7023979 w 9143989"/>
              <a:gd name="connsiteY552" fmla="*/ 786543 h 5143494"/>
              <a:gd name="connsiteX553" fmla="*/ 6914567 w 9143989"/>
              <a:gd name="connsiteY553" fmla="*/ 895955 h 5143494"/>
              <a:gd name="connsiteX554" fmla="*/ 6914567 w 9143989"/>
              <a:gd name="connsiteY554" fmla="*/ 1333590 h 5143494"/>
              <a:gd name="connsiteX555" fmla="*/ 7023979 w 9143989"/>
              <a:gd name="connsiteY555" fmla="*/ 1443002 h 5143494"/>
              <a:gd name="connsiteX556" fmla="*/ 7461613 w 9143989"/>
              <a:gd name="connsiteY556" fmla="*/ 1443002 h 5143494"/>
              <a:gd name="connsiteX557" fmla="*/ 7571025 w 9143989"/>
              <a:gd name="connsiteY557" fmla="*/ 1333590 h 5143494"/>
              <a:gd name="connsiteX558" fmla="*/ 7571025 w 9143989"/>
              <a:gd name="connsiteY558" fmla="*/ 895955 h 5143494"/>
              <a:gd name="connsiteX559" fmla="*/ 7461613 w 9143989"/>
              <a:gd name="connsiteY559" fmla="*/ 786543 h 5143494"/>
              <a:gd name="connsiteX560" fmla="*/ 7778358 w 9143989"/>
              <a:gd name="connsiteY560" fmla="*/ 786543 h 5143494"/>
              <a:gd name="connsiteX561" fmla="*/ 7668946 w 9143989"/>
              <a:gd name="connsiteY561" fmla="*/ 895955 h 5143494"/>
              <a:gd name="connsiteX562" fmla="*/ 7668946 w 9143989"/>
              <a:gd name="connsiteY562" fmla="*/ 1333589 h 5143494"/>
              <a:gd name="connsiteX563" fmla="*/ 7778358 w 9143989"/>
              <a:gd name="connsiteY563" fmla="*/ 1443001 h 5143494"/>
              <a:gd name="connsiteX564" fmla="*/ 8215992 w 9143989"/>
              <a:gd name="connsiteY564" fmla="*/ 1443001 h 5143494"/>
              <a:gd name="connsiteX565" fmla="*/ 8325404 w 9143989"/>
              <a:gd name="connsiteY565" fmla="*/ 1333589 h 5143494"/>
              <a:gd name="connsiteX566" fmla="*/ 8325404 w 9143989"/>
              <a:gd name="connsiteY566" fmla="*/ 895955 h 5143494"/>
              <a:gd name="connsiteX567" fmla="*/ 8215992 w 9143989"/>
              <a:gd name="connsiteY567" fmla="*/ 786543 h 5143494"/>
              <a:gd name="connsiteX568" fmla="*/ 8540357 w 9143989"/>
              <a:gd name="connsiteY568" fmla="*/ 786542 h 5143494"/>
              <a:gd name="connsiteX569" fmla="*/ 8430945 w 9143989"/>
              <a:gd name="connsiteY569" fmla="*/ 895955 h 5143494"/>
              <a:gd name="connsiteX570" fmla="*/ 8430945 w 9143989"/>
              <a:gd name="connsiteY570" fmla="*/ 1333589 h 5143494"/>
              <a:gd name="connsiteX571" fmla="*/ 8540357 w 9143989"/>
              <a:gd name="connsiteY571" fmla="*/ 1443001 h 5143494"/>
              <a:gd name="connsiteX572" fmla="*/ 8977991 w 9143989"/>
              <a:gd name="connsiteY572" fmla="*/ 1443001 h 5143494"/>
              <a:gd name="connsiteX573" fmla="*/ 9087403 w 9143989"/>
              <a:gd name="connsiteY573" fmla="*/ 1333589 h 5143494"/>
              <a:gd name="connsiteX574" fmla="*/ 9087403 w 9143989"/>
              <a:gd name="connsiteY574" fmla="*/ 895955 h 5143494"/>
              <a:gd name="connsiteX575" fmla="*/ 8977991 w 9143989"/>
              <a:gd name="connsiteY575" fmla="*/ 786542 h 5143494"/>
              <a:gd name="connsiteX576" fmla="*/ 165999 w 9143989"/>
              <a:gd name="connsiteY576" fmla="*/ 57150 h 5143494"/>
              <a:gd name="connsiteX577" fmla="*/ 56587 w 9143989"/>
              <a:gd name="connsiteY577" fmla="*/ 166562 h 5143494"/>
              <a:gd name="connsiteX578" fmla="*/ 56587 w 9143989"/>
              <a:gd name="connsiteY578" fmla="*/ 604196 h 5143494"/>
              <a:gd name="connsiteX579" fmla="*/ 165999 w 9143989"/>
              <a:gd name="connsiteY579" fmla="*/ 713608 h 5143494"/>
              <a:gd name="connsiteX580" fmla="*/ 603633 w 9143989"/>
              <a:gd name="connsiteY580" fmla="*/ 713608 h 5143494"/>
              <a:gd name="connsiteX581" fmla="*/ 713045 w 9143989"/>
              <a:gd name="connsiteY581" fmla="*/ 604196 h 5143494"/>
              <a:gd name="connsiteX582" fmla="*/ 713045 w 9143989"/>
              <a:gd name="connsiteY582" fmla="*/ 166562 h 5143494"/>
              <a:gd name="connsiteX583" fmla="*/ 603633 w 9143989"/>
              <a:gd name="connsiteY583" fmla="*/ 57150 h 5143494"/>
              <a:gd name="connsiteX584" fmla="*/ 927996 w 9143989"/>
              <a:gd name="connsiteY584" fmla="*/ 57150 h 5143494"/>
              <a:gd name="connsiteX585" fmla="*/ 818585 w 9143989"/>
              <a:gd name="connsiteY585" fmla="*/ 166562 h 5143494"/>
              <a:gd name="connsiteX586" fmla="*/ 818585 w 9143989"/>
              <a:gd name="connsiteY586" fmla="*/ 604195 h 5143494"/>
              <a:gd name="connsiteX587" fmla="*/ 927996 w 9143989"/>
              <a:gd name="connsiteY587" fmla="*/ 713607 h 5143494"/>
              <a:gd name="connsiteX588" fmla="*/ 1365637 w 9143989"/>
              <a:gd name="connsiteY588" fmla="*/ 713607 h 5143494"/>
              <a:gd name="connsiteX589" fmla="*/ 1475051 w 9143989"/>
              <a:gd name="connsiteY589" fmla="*/ 604195 h 5143494"/>
              <a:gd name="connsiteX590" fmla="*/ 1475051 w 9143989"/>
              <a:gd name="connsiteY590" fmla="*/ 166562 h 5143494"/>
              <a:gd name="connsiteX591" fmla="*/ 1365637 w 9143989"/>
              <a:gd name="connsiteY591" fmla="*/ 57150 h 5143494"/>
              <a:gd name="connsiteX592" fmla="*/ 1689998 w 9143989"/>
              <a:gd name="connsiteY592" fmla="*/ 57149 h 5143494"/>
              <a:gd name="connsiteX593" fmla="*/ 1580588 w 9143989"/>
              <a:gd name="connsiteY593" fmla="*/ 166561 h 5143494"/>
              <a:gd name="connsiteX594" fmla="*/ 1580588 w 9143989"/>
              <a:gd name="connsiteY594" fmla="*/ 604195 h 5143494"/>
              <a:gd name="connsiteX595" fmla="*/ 1689998 w 9143989"/>
              <a:gd name="connsiteY595" fmla="*/ 713607 h 5143494"/>
              <a:gd name="connsiteX596" fmla="*/ 2127634 w 9143989"/>
              <a:gd name="connsiteY596" fmla="*/ 713607 h 5143494"/>
              <a:gd name="connsiteX597" fmla="*/ 2237045 w 9143989"/>
              <a:gd name="connsiteY597" fmla="*/ 604195 h 5143494"/>
              <a:gd name="connsiteX598" fmla="*/ 2237045 w 9143989"/>
              <a:gd name="connsiteY598" fmla="*/ 166561 h 5143494"/>
              <a:gd name="connsiteX599" fmla="*/ 2127634 w 9143989"/>
              <a:gd name="connsiteY599" fmla="*/ 57149 h 5143494"/>
              <a:gd name="connsiteX600" fmla="*/ 2451996 w 9143989"/>
              <a:gd name="connsiteY600" fmla="*/ 57149 h 5143494"/>
              <a:gd name="connsiteX601" fmla="*/ 2342585 w 9143989"/>
              <a:gd name="connsiteY601" fmla="*/ 166561 h 5143494"/>
              <a:gd name="connsiteX602" fmla="*/ 2342585 w 9143989"/>
              <a:gd name="connsiteY602" fmla="*/ 604194 h 5143494"/>
              <a:gd name="connsiteX603" fmla="*/ 2451996 w 9143989"/>
              <a:gd name="connsiteY603" fmla="*/ 713606 h 5143494"/>
              <a:gd name="connsiteX604" fmla="*/ 2889629 w 9143989"/>
              <a:gd name="connsiteY604" fmla="*/ 713606 h 5143494"/>
              <a:gd name="connsiteX605" fmla="*/ 2999041 w 9143989"/>
              <a:gd name="connsiteY605" fmla="*/ 604194 h 5143494"/>
              <a:gd name="connsiteX606" fmla="*/ 2999041 w 9143989"/>
              <a:gd name="connsiteY606" fmla="*/ 166561 h 5143494"/>
              <a:gd name="connsiteX607" fmla="*/ 2889629 w 9143989"/>
              <a:gd name="connsiteY607" fmla="*/ 57149 h 5143494"/>
              <a:gd name="connsiteX608" fmla="*/ 3213995 w 9143989"/>
              <a:gd name="connsiteY608" fmla="*/ 57148 h 5143494"/>
              <a:gd name="connsiteX609" fmla="*/ 3104581 w 9143989"/>
              <a:gd name="connsiteY609" fmla="*/ 166560 h 5143494"/>
              <a:gd name="connsiteX610" fmla="*/ 3104581 w 9143989"/>
              <a:gd name="connsiteY610" fmla="*/ 604194 h 5143494"/>
              <a:gd name="connsiteX611" fmla="*/ 3213995 w 9143989"/>
              <a:gd name="connsiteY611" fmla="*/ 713606 h 5143494"/>
              <a:gd name="connsiteX612" fmla="*/ 3651628 w 9143989"/>
              <a:gd name="connsiteY612" fmla="*/ 713606 h 5143494"/>
              <a:gd name="connsiteX613" fmla="*/ 3761040 w 9143989"/>
              <a:gd name="connsiteY613" fmla="*/ 604194 h 5143494"/>
              <a:gd name="connsiteX614" fmla="*/ 3761040 w 9143989"/>
              <a:gd name="connsiteY614" fmla="*/ 166560 h 5143494"/>
              <a:gd name="connsiteX615" fmla="*/ 3651628 w 9143989"/>
              <a:gd name="connsiteY615" fmla="*/ 57148 h 5143494"/>
              <a:gd name="connsiteX616" fmla="*/ 3975991 w 9143989"/>
              <a:gd name="connsiteY616" fmla="*/ 57148 h 5143494"/>
              <a:gd name="connsiteX617" fmla="*/ 3866579 w 9143989"/>
              <a:gd name="connsiteY617" fmla="*/ 166560 h 5143494"/>
              <a:gd name="connsiteX618" fmla="*/ 3866579 w 9143989"/>
              <a:gd name="connsiteY618" fmla="*/ 604194 h 5143494"/>
              <a:gd name="connsiteX619" fmla="*/ 3975991 w 9143989"/>
              <a:gd name="connsiteY619" fmla="*/ 713605 h 5143494"/>
              <a:gd name="connsiteX620" fmla="*/ 4413617 w 9143989"/>
              <a:gd name="connsiteY620" fmla="*/ 713605 h 5143494"/>
              <a:gd name="connsiteX621" fmla="*/ 4523029 w 9143989"/>
              <a:gd name="connsiteY621" fmla="*/ 604194 h 5143494"/>
              <a:gd name="connsiteX622" fmla="*/ 4523029 w 9143989"/>
              <a:gd name="connsiteY622" fmla="*/ 166560 h 5143494"/>
              <a:gd name="connsiteX623" fmla="*/ 4413617 w 9143989"/>
              <a:gd name="connsiteY623" fmla="*/ 57148 h 5143494"/>
              <a:gd name="connsiteX624" fmla="*/ 4737982 w 9143989"/>
              <a:gd name="connsiteY624" fmla="*/ 57147 h 5143494"/>
              <a:gd name="connsiteX625" fmla="*/ 4628570 w 9143989"/>
              <a:gd name="connsiteY625" fmla="*/ 166559 h 5143494"/>
              <a:gd name="connsiteX626" fmla="*/ 4628570 w 9143989"/>
              <a:gd name="connsiteY626" fmla="*/ 604193 h 5143494"/>
              <a:gd name="connsiteX627" fmla="*/ 4737982 w 9143989"/>
              <a:gd name="connsiteY627" fmla="*/ 713605 h 5143494"/>
              <a:gd name="connsiteX628" fmla="*/ 5175616 w 9143989"/>
              <a:gd name="connsiteY628" fmla="*/ 713605 h 5143494"/>
              <a:gd name="connsiteX629" fmla="*/ 5285028 w 9143989"/>
              <a:gd name="connsiteY629" fmla="*/ 604193 h 5143494"/>
              <a:gd name="connsiteX630" fmla="*/ 5285028 w 9143989"/>
              <a:gd name="connsiteY630" fmla="*/ 166559 h 5143494"/>
              <a:gd name="connsiteX631" fmla="*/ 5175616 w 9143989"/>
              <a:gd name="connsiteY631" fmla="*/ 57147 h 5143494"/>
              <a:gd name="connsiteX632" fmla="*/ 5499981 w 9143989"/>
              <a:gd name="connsiteY632" fmla="*/ 57147 h 5143494"/>
              <a:gd name="connsiteX633" fmla="*/ 5390569 w 9143989"/>
              <a:gd name="connsiteY633" fmla="*/ 166559 h 5143494"/>
              <a:gd name="connsiteX634" fmla="*/ 5390569 w 9143989"/>
              <a:gd name="connsiteY634" fmla="*/ 604192 h 5143494"/>
              <a:gd name="connsiteX635" fmla="*/ 5499981 w 9143989"/>
              <a:gd name="connsiteY635" fmla="*/ 713605 h 5143494"/>
              <a:gd name="connsiteX636" fmla="*/ 5937615 w 9143989"/>
              <a:gd name="connsiteY636" fmla="*/ 713605 h 5143494"/>
              <a:gd name="connsiteX637" fmla="*/ 6047027 w 9143989"/>
              <a:gd name="connsiteY637" fmla="*/ 604192 h 5143494"/>
              <a:gd name="connsiteX638" fmla="*/ 6047027 w 9143989"/>
              <a:gd name="connsiteY638" fmla="*/ 166559 h 5143494"/>
              <a:gd name="connsiteX639" fmla="*/ 5937615 w 9143989"/>
              <a:gd name="connsiteY639" fmla="*/ 57147 h 5143494"/>
              <a:gd name="connsiteX640" fmla="*/ 6261980 w 9143989"/>
              <a:gd name="connsiteY640" fmla="*/ 57146 h 5143494"/>
              <a:gd name="connsiteX641" fmla="*/ 6152568 w 9143989"/>
              <a:gd name="connsiteY641" fmla="*/ 166558 h 5143494"/>
              <a:gd name="connsiteX642" fmla="*/ 6152568 w 9143989"/>
              <a:gd name="connsiteY642" fmla="*/ 604192 h 5143494"/>
              <a:gd name="connsiteX643" fmla="*/ 6261980 w 9143989"/>
              <a:gd name="connsiteY643" fmla="*/ 713604 h 5143494"/>
              <a:gd name="connsiteX644" fmla="*/ 6699614 w 9143989"/>
              <a:gd name="connsiteY644" fmla="*/ 713604 h 5143494"/>
              <a:gd name="connsiteX645" fmla="*/ 6809026 w 9143989"/>
              <a:gd name="connsiteY645" fmla="*/ 604192 h 5143494"/>
              <a:gd name="connsiteX646" fmla="*/ 6809026 w 9143989"/>
              <a:gd name="connsiteY646" fmla="*/ 166558 h 5143494"/>
              <a:gd name="connsiteX647" fmla="*/ 6699614 w 9143989"/>
              <a:gd name="connsiteY647" fmla="*/ 57146 h 5143494"/>
              <a:gd name="connsiteX648" fmla="*/ 7023979 w 9143989"/>
              <a:gd name="connsiteY648" fmla="*/ 57146 h 5143494"/>
              <a:gd name="connsiteX649" fmla="*/ 6914567 w 9143989"/>
              <a:gd name="connsiteY649" fmla="*/ 166558 h 5143494"/>
              <a:gd name="connsiteX650" fmla="*/ 6914567 w 9143989"/>
              <a:gd name="connsiteY650" fmla="*/ 604191 h 5143494"/>
              <a:gd name="connsiteX651" fmla="*/ 7023979 w 9143989"/>
              <a:gd name="connsiteY651" fmla="*/ 713604 h 5143494"/>
              <a:gd name="connsiteX652" fmla="*/ 7461613 w 9143989"/>
              <a:gd name="connsiteY652" fmla="*/ 713604 h 5143494"/>
              <a:gd name="connsiteX653" fmla="*/ 7571025 w 9143989"/>
              <a:gd name="connsiteY653" fmla="*/ 604191 h 5143494"/>
              <a:gd name="connsiteX654" fmla="*/ 7571025 w 9143989"/>
              <a:gd name="connsiteY654" fmla="*/ 166558 h 5143494"/>
              <a:gd name="connsiteX655" fmla="*/ 7461613 w 9143989"/>
              <a:gd name="connsiteY655" fmla="*/ 57146 h 5143494"/>
              <a:gd name="connsiteX656" fmla="*/ 7778358 w 9143989"/>
              <a:gd name="connsiteY656" fmla="*/ 57145 h 5143494"/>
              <a:gd name="connsiteX657" fmla="*/ 7668946 w 9143989"/>
              <a:gd name="connsiteY657" fmla="*/ 166557 h 5143494"/>
              <a:gd name="connsiteX658" fmla="*/ 7668946 w 9143989"/>
              <a:gd name="connsiteY658" fmla="*/ 604191 h 5143494"/>
              <a:gd name="connsiteX659" fmla="*/ 7778358 w 9143989"/>
              <a:gd name="connsiteY659" fmla="*/ 713603 h 5143494"/>
              <a:gd name="connsiteX660" fmla="*/ 8215992 w 9143989"/>
              <a:gd name="connsiteY660" fmla="*/ 713603 h 5143494"/>
              <a:gd name="connsiteX661" fmla="*/ 8325404 w 9143989"/>
              <a:gd name="connsiteY661" fmla="*/ 604191 h 5143494"/>
              <a:gd name="connsiteX662" fmla="*/ 8325404 w 9143989"/>
              <a:gd name="connsiteY662" fmla="*/ 166557 h 5143494"/>
              <a:gd name="connsiteX663" fmla="*/ 8215992 w 9143989"/>
              <a:gd name="connsiteY663" fmla="*/ 57145 h 5143494"/>
              <a:gd name="connsiteX664" fmla="*/ 8540357 w 9143989"/>
              <a:gd name="connsiteY664" fmla="*/ 57145 h 5143494"/>
              <a:gd name="connsiteX665" fmla="*/ 8430945 w 9143989"/>
              <a:gd name="connsiteY665" fmla="*/ 166557 h 5143494"/>
              <a:gd name="connsiteX666" fmla="*/ 8430945 w 9143989"/>
              <a:gd name="connsiteY666" fmla="*/ 604190 h 5143494"/>
              <a:gd name="connsiteX667" fmla="*/ 8540357 w 9143989"/>
              <a:gd name="connsiteY667" fmla="*/ 713603 h 5143494"/>
              <a:gd name="connsiteX668" fmla="*/ 8977991 w 9143989"/>
              <a:gd name="connsiteY668" fmla="*/ 713603 h 5143494"/>
              <a:gd name="connsiteX669" fmla="*/ 9087403 w 9143989"/>
              <a:gd name="connsiteY669" fmla="*/ 604190 h 5143494"/>
              <a:gd name="connsiteX670" fmla="*/ 9087403 w 9143989"/>
              <a:gd name="connsiteY670" fmla="*/ 166557 h 5143494"/>
              <a:gd name="connsiteX671" fmla="*/ 8977991 w 9143989"/>
              <a:gd name="connsiteY671" fmla="*/ 57145 h 5143494"/>
              <a:gd name="connsiteX672" fmla="*/ 0 w 9143989"/>
              <a:gd name="connsiteY672" fmla="*/ 0 h 5143494"/>
              <a:gd name="connsiteX673" fmla="*/ 9143989 w 9143989"/>
              <a:gd name="connsiteY673" fmla="*/ 0 h 5143494"/>
              <a:gd name="connsiteX674" fmla="*/ 9143989 w 9143989"/>
              <a:gd name="connsiteY674" fmla="*/ 5143494 h 5143494"/>
              <a:gd name="connsiteX675" fmla="*/ 0 w 9143989"/>
              <a:gd name="connsiteY675" fmla="*/ 5143494 h 51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9143989" h="5143494">
                <a:moveTo>
                  <a:pt x="8540357" y="4429886"/>
                </a:moveTo>
                <a:cubicBezTo>
                  <a:pt x="8479930" y="4429886"/>
                  <a:pt x="8430945" y="4478871"/>
                  <a:pt x="8430945" y="4539298"/>
                </a:cubicBezTo>
                <a:lnTo>
                  <a:pt x="8430945" y="4976932"/>
                </a:lnTo>
                <a:cubicBezTo>
                  <a:pt x="8430945" y="5037359"/>
                  <a:pt x="8479930" y="5086344"/>
                  <a:pt x="8540357" y="5086344"/>
                </a:cubicBezTo>
                <a:lnTo>
                  <a:pt x="8977991" y="5086344"/>
                </a:lnTo>
                <a:cubicBezTo>
                  <a:pt x="9038418" y="5086344"/>
                  <a:pt x="9087403" y="5037359"/>
                  <a:pt x="9087403" y="4976932"/>
                </a:cubicBezTo>
                <a:lnTo>
                  <a:pt x="9087403" y="4539298"/>
                </a:lnTo>
                <a:cubicBezTo>
                  <a:pt x="9087403" y="4478871"/>
                  <a:pt x="9038418" y="4429886"/>
                  <a:pt x="8977991" y="4429886"/>
                </a:cubicBezTo>
                <a:close/>
                <a:moveTo>
                  <a:pt x="7778358" y="4429886"/>
                </a:moveTo>
                <a:cubicBezTo>
                  <a:pt x="7717931" y="4429886"/>
                  <a:pt x="7668946" y="4478871"/>
                  <a:pt x="7668946" y="4539298"/>
                </a:cubicBezTo>
                <a:lnTo>
                  <a:pt x="7668946" y="4976932"/>
                </a:lnTo>
                <a:cubicBezTo>
                  <a:pt x="7668946" y="5037359"/>
                  <a:pt x="7717931" y="5086344"/>
                  <a:pt x="7778358" y="5086344"/>
                </a:cubicBezTo>
                <a:lnTo>
                  <a:pt x="8215992" y="5086344"/>
                </a:lnTo>
                <a:cubicBezTo>
                  <a:pt x="8276419" y="5086344"/>
                  <a:pt x="8325404" y="5037359"/>
                  <a:pt x="8325404" y="4976932"/>
                </a:cubicBezTo>
                <a:lnTo>
                  <a:pt x="8325404" y="4539298"/>
                </a:lnTo>
                <a:cubicBezTo>
                  <a:pt x="8325404" y="4478871"/>
                  <a:pt x="8276419" y="4429886"/>
                  <a:pt x="8215992" y="4429886"/>
                </a:cubicBezTo>
                <a:close/>
                <a:moveTo>
                  <a:pt x="7023979" y="4429886"/>
                </a:moveTo>
                <a:cubicBezTo>
                  <a:pt x="6963552" y="4429886"/>
                  <a:pt x="6914567" y="4478871"/>
                  <a:pt x="6914567" y="4539298"/>
                </a:cubicBezTo>
                <a:lnTo>
                  <a:pt x="6914567" y="4976932"/>
                </a:lnTo>
                <a:cubicBezTo>
                  <a:pt x="6914567" y="5037359"/>
                  <a:pt x="6963552" y="5086344"/>
                  <a:pt x="7023979" y="5086344"/>
                </a:cubicBezTo>
                <a:lnTo>
                  <a:pt x="7461613" y="5086344"/>
                </a:lnTo>
                <a:cubicBezTo>
                  <a:pt x="7522040" y="5086344"/>
                  <a:pt x="7571025" y="5037359"/>
                  <a:pt x="7571025" y="4976932"/>
                </a:cubicBezTo>
                <a:lnTo>
                  <a:pt x="7571025" y="4539298"/>
                </a:lnTo>
                <a:cubicBezTo>
                  <a:pt x="7571025" y="4478871"/>
                  <a:pt x="7522040" y="4429886"/>
                  <a:pt x="7461613" y="4429886"/>
                </a:cubicBezTo>
                <a:close/>
                <a:moveTo>
                  <a:pt x="6261980" y="4429886"/>
                </a:moveTo>
                <a:cubicBezTo>
                  <a:pt x="6201553" y="4429886"/>
                  <a:pt x="6152568" y="4478871"/>
                  <a:pt x="6152568" y="4539298"/>
                </a:cubicBezTo>
                <a:lnTo>
                  <a:pt x="6152568" y="4976932"/>
                </a:lnTo>
                <a:cubicBezTo>
                  <a:pt x="6152568" y="5037359"/>
                  <a:pt x="6201553" y="5086344"/>
                  <a:pt x="6261980" y="5086344"/>
                </a:cubicBezTo>
                <a:lnTo>
                  <a:pt x="6699614" y="5086344"/>
                </a:lnTo>
                <a:cubicBezTo>
                  <a:pt x="6760041" y="5086344"/>
                  <a:pt x="6809026" y="5037359"/>
                  <a:pt x="6809026" y="4976932"/>
                </a:cubicBezTo>
                <a:lnTo>
                  <a:pt x="6809026" y="4539298"/>
                </a:lnTo>
                <a:cubicBezTo>
                  <a:pt x="6809026" y="4478871"/>
                  <a:pt x="6760041" y="4429886"/>
                  <a:pt x="6699614" y="4429886"/>
                </a:cubicBezTo>
                <a:close/>
                <a:moveTo>
                  <a:pt x="5499981" y="4429886"/>
                </a:moveTo>
                <a:cubicBezTo>
                  <a:pt x="5439554" y="4429886"/>
                  <a:pt x="5390569" y="4478871"/>
                  <a:pt x="5390569" y="4539298"/>
                </a:cubicBezTo>
                <a:lnTo>
                  <a:pt x="5390569" y="4976932"/>
                </a:lnTo>
                <a:cubicBezTo>
                  <a:pt x="5390569" y="5037359"/>
                  <a:pt x="5439554" y="5086344"/>
                  <a:pt x="5499981" y="5086344"/>
                </a:cubicBezTo>
                <a:lnTo>
                  <a:pt x="5937615" y="5086344"/>
                </a:lnTo>
                <a:cubicBezTo>
                  <a:pt x="5998042" y="5086344"/>
                  <a:pt x="6047027" y="5037359"/>
                  <a:pt x="6047027" y="4976932"/>
                </a:cubicBezTo>
                <a:lnTo>
                  <a:pt x="6047027" y="4539298"/>
                </a:lnTo>
                <a:cubicBezTo>
                  <a:pt x="6047027" y="4478871"/>
                  <a:pt x="5998042" y="4429886"/>
                  <a:pt x="5937615" y="4429886"/>
                </a:cubicBezTo>
                <a:close/>
                <a:moveTo>
                  <a:pt x="4737982" y="4429886"/>
                </a:moveTo>
                <a:cubicBezTo>
                  <a:pt x="4677555" y="4429886"/>
                  <a:pt x="4628570" y="4478871"/>
                  <a:pt x="4628570" y="4539298"/>
                </a:cubicBezTo>
                <a:lnTo>
                  <a:pt x="4628570" y="4976932"/>
                </a:lnTo>
                <a:cubicBezTo>
                  <a:pt x="4628570" y="5037359"/>
                  <a:pt x="4677555" y="5086344"/>
                  <a:pt x="4737982" y="5086344"/>
                </a:cubicBezTo>
                <a:lnTo>
                  <a:pt x="5175616" y="5086344"/>
                </a:lnTo>
                <a:cubicBezTo>
                  <a:pt x="5236043" y="5086344"/>
                  <a:pt x="5285028" y="5037359"/>
                  <a:pt x="5285028" y="4976932"/>
                </a:cubicBezTo>
                <a:lnTo>
                  <a:pt x="5285028" y="4539298"/>
                </a:lnTo>
                <a:cubicBezTo>
                  <a:pt x="5285028" y="4478871"/>
                  <a:pt x="5236043" y="4429886"/>
                  <a:pt x="5175616" y="4429886"/>
                </a:cubicBezTo>
                <a:close/>
                <a:moveTo>
                  <a:pt x="3975990" y="4429886"/>
                </a:moveTo>
                <a:cubicBezTo>
                  <a:pt x="3915564" y="4429886"/>
                  <a:pt x="3866579" y="4478871"/>
                  <a:pt x="3866579" y="4539298"/>
                </a:cubicBezTo>
                <a:lnTo>
                  <a:pt x="3866579" y="4976932"/>
                </a:lnTo>
                <a:cubicBezTo>
                  <a:pt x="3866579" y="5037359"/>
                  <a:pt x="3915564" y="5086344"/>
                  <a:pt x="3975990" y="5086344"/>
                </a:cubicBezTo>
                <a:lnTo>
                  <a:pt x="4413617" y="5086344"/>
                </a:lnTo>
                <a:cubicBezTo>
                  <a:pt x="4474044" y="5086344"/>
                  <a:pt x="4523029" y="5037359"/>
                  <a:pt x="4523029" y="4976932"/>
                </a:cubicBezTo>
                <a:lnTo>
                  <a:pt x="4523029" y="4539298"/>
                </a:lnTo>
                <a:cubicBezTo>
                  <a:pt x="4523029" y="4478871"/>
                  <a:pt x="4474044" y="4429886"/>
                  <a:pt x="4413617" y="4429886"/>
                </a:cubicBezTo>
                <a:close/>
                <a:moveTo>
                  <a:pt x="3213993" y="4429886"/>
                </a:moveTo>
                <a:cubicBezTo>
                  <a:pt x="3153566" y="4429886"/>
                  <a:pt x="3104580" y="4478871"/>
                  <a:pt x="3104580" y="4539298"/>
                </a:cubicBezTo>
                <a:lnTo>
                  <a:pt x="3104580" y="4976932"/>
                </a:lnTo>
                <a:cubicBezTo>
                  <a:pt x="3104580" y="5037359"/>
                  <a:pt x="3153566" y="5086344"/>
                  <a:pt x="3213993" y="5086344"/>
                </a:cubicBezTo>
                <a:lnTo>
                  <a:pt x="3651627" y="5086344"/>
                </a:lnTo>
                <a:cubicBezTo>
                  <a:pt x="3712054" y="5086344"/>
                  <a:pt x="3761039" y="5037359"/>
                  <a:pt x="3761039" y="4976932"/>
                </a:cubicBezTo>
                <a:lnTo>
                  <a:pt x="3761039" y="4539298"/>
                </a:lnTo>
                <a:cubicBezTo>
                  <a:pt x="3761039" y="4478871"/>
                  <a:pt x="3712054" y="4429886"/>
                  <a:pt x="3651627" y="4429886"/>
                </a:cubicBezTo>
                <a:close/>
                <a:moveTo>
                  <a:pt x="2451995" y="4429886"/>
                </a:moveTo>
                <a:cubicBezTo>
                  <a:pt x="2391568" y="4429886"/>
                  <a:pt x="2342584" y="4478871"/>
                  <a:pt x="2342584" y="4539298"/>
                </a:cubicBezTo>
                <a:lnTo>
                  <a:pt x="2342584" y="4976932"/>
                </a:lnTo>
                <a:cubicBezTo>
                  <a:pt x="2342584" y="5037359"/>
                  <a:pt x="2391568" y="5086344"/>
                  <a:pt x="2451995" y="5086344"/>
                </a:cubicBezTo>
                <a:lnTo>
                  <a:pt x="2889629" y="5086344"/>
                </a:lnTo>
                <a:cubicBezTo>
                  <a:pt x="2950055" y="5086344"/>
                  <a:pt x="2999040" y="5037359"/>
                  <a:pt x="2999040" y="4976932"/>
                </a:cubicBezTo>
                <a:lnTo>
                  <a:pt x="2999040" y="4539298"/>
                </a:lnTo>
                <a:cubicBezTo>
                  <a:pt x="2999040" y="4478871"/>
                  <a:pt x="2950055" y="4429886"/>
                  <a:pt x="2889629" y="4429886"/>
                </a:cubicBezTo>
                <a:close/>
                <a:moveTo>
                  <a:pt x="1689996" y="4429886"/>
                </a:moveTo>
                <a:cubicBezTo>
                  <a:pt x="1629569" y="4429886"/>
                  <a:pt x="1580586" y="4478871"/>
                  <a:pt x="1580586" y="4539298"/>
                </a:cubicBezTo>
                <a:lnTo>
                  <a:pt x="1580586" y="4976932"/>
                </a:lnTo>
                <a:cubicBezTo>
                  <a:pt x="1580586" y="5037359"/>
                  <a:pt x="1629569" y="5086344"/>
                  <a:pt x="1689996" y="5086344"/>
                </a:cubicBezTo>
                <a:lnTo>
                  <a:pt x="2127633" y="5086344"/>
                </a:lnTo>
                <a:cubicBezTo>
                  <a:pt x="2188059" y="5086344"/>
                  <a:pt x="2237044" y="5037359"/>
                  <a:pt x="2237044" y="4976932"/>
                </a:cubicBezTo>
                <a:lnTo>
                  <a:pt x="2237044" y="4539298"/>
                </a:lnTo>
                <a:cubicBezTo>
                  <a:pt x="2237044" y="4478871"/>
                  <a:pt x="2188059" y="4429886"/>
                  <a:pt x="2127633" y="4429886"/>
                </a:cubicBezTo>
                <a:close/>
                <a:moveTo>
                  <a:pt x="927996" y="4429886"/>
                </a:moveTo>
                <a:cubicBezTo>
                  <a:pt x="867569" y="4429886"/>
                  <a:pt x="818584" y="4478871"/>
                  <a:pt x="818584" y="4539298"/>
                </a:cubicBezTo>
                <a:lnTo>
                  <a:pt x="818584" y="4976932"/>
                </a:lnTo>
                <a:cubicBezTo>
                  <a:pt x="818584" y="5037359"/>
                  <a:pt x="867569" y="5086344"/>
                  <a:pt x="927996" y="5086344"/>
                </a:cubicBezTo>
                <a:lnTo>
                  <a:pt x="1365636" y="5086344"/>
                </a:lnTo>
                <a:cubicBezTo>
                  <a:pt x="1426065" y="5086344"/>
                  <a:pt x="1475050" y="5037359"/>
                  <a:pt x="1475050" y="4976932"/>
                </a:cubicBezTo>
                <a:lnTo>
                  <a:pt x="1475050" y="4539298"/>
                </a:lnTo>
                <a:cubicBezTo>
                  <a:pt x="1475050" y="4478871"/>
                  <a:pt x="1426065" y="4429886"/>
                  <a:pt x="1365636" y="4429886"/>
                </a:cubicBezTo>
                <a:close/>
                <a:moveTo>
                  <a:pt x="165998" y="4429886"/>
                </a:moveTo>
                <a:cubicBezTo>
                  <a:pt x="105572" y="4429886"/>
                  <a:pt x="56587" y="4478871"/>
                  <a:pt x="56587" y="4539298"/>
                </a:cubicBezTo>
                <a:lnTo>
                  <a:pt x="56587" y="4976932"/>
                </a:lnTo>
                <a:cubicBezTo>
                  <a:pt x="56587" y="5037359"/>
                  <a:pt x="105572" y="5086344"/>
                  <a:pt x="165998" y="5086344"/>
                </a:cubicBezTo>
                <a:lnTo>
                  <a:pt x="603632" y="5086344"/>
                </a:lnTo>
                <a:cubicBezTo>
                  <a:pt x="664059" y="5086344"/>
                  <a:pt x="713044" y="5037359"/>
                  <a:pt x="713044" y="4976932"/>
                </a:cubicBezTo>
                <a:lnTo>
                  <a:pt x="713044" y="4539298"/>
                </a:lnTo>
                <a:cubicBezTo>
                  <a:pt x="713044" y="4478871"/>
                  <a:pt x="664059" y="4429886"/>
                  <a:pt x="603632" y="4429886"/>
                </a:cubicBezTo>
                <a:close/>
                <a:moveTo>
                  <a:pt x="8540357" y="3700488"/>
                </a:moveTo>
                <a:cubicBezTo>
                  <a:pt x="8479930" y="3700488"/>
                  <a:pt x="8430945" y="3749473"/>
                  <a:pt x="8430945" y="3809900"/>
                </a:cubicBezTo>
                <a:lnTo>
                  <a:pt x="8430945" y="4247534"/>
                </a:lnTo>
                <a:cubicBezTo>
                  <a:pt x="8430945" y="4307961"/>
                  <a:pt x="8479930" y="4356946"/>
                  <a:pt x="8540357" y="4356946"/>
                </a:cubicBezTo>
                <a:lnTo>
                  <a:pt x="8977991" y="4356946"/>
                </a:lnTo>
                <a:cubicBezTo>
                  <a:pt x="9038418" y="4356946"/>
                  <a:pt x="9087403" y="4307961"/>
                  <a:pt x="9087403" y="4247534"/>
                </a:cubicBezTo>
                <a:lnTo>
                  <a:pt x="9087403" y="3809900"/>
                </a:lnTo>
                <a:cubicBezTo>
                  <a:pt x="9087403" y="3749473"/>
                  <a:pt x="9038418" y="3700488"/>
                  <a:pt x="8977991" y="3700488"/>
                </a:cubicBezTo>
                <a:close/>
                <a:moveTo>
                  <a:pt x="7778358" y="3700488"/>
                </a:moveTo>
                <a:cubicBezTo>
                  <a:pt x="7717931" y="3700488"/>
                  <a:pt x="7668946" y="3749473"/>
                  <a:pt x="7668946" y="3809900"/>
                </a:cubicBezTo>
                <a:lnTo>
                  <a:pt x="7668946" y="4247534"/>
                </a:lnTo>
                <a:cubicBezTo>
                  <a:pt x="7668946" y="4307961"/>
                  <a:pt x="7717931" y="4356946"/>
                  <a:pt x="7778358" y="4356946"/>
                </a:cubicBezTo>
                <a:lnTo>
                  <a:pt x="8215992" y="4356946"/>
                </a:lnTo>
                <a:cubicBezTo>
                  <a:pt x="8276419" y="4356946"/>
                  <a:pt x="8325404" y="4307961"/>
                  <a:pt x="8325404" y="4247534"/>
                </a:cubicBezTo>
                <a:lnTo>
                  <a:pt x="8325404" y="3809900"/>
                </a:lnTo>
                <a:cubicBezTo>
                  <a:pt x="8325404" y="3749473"/>
                  <a:pt x="8276419" y="3700488"/>
                  <a:pt x="8215992" y="3700488"/>
                </a:cubicBezTo>
                <a:close/>
                <a:moveTo>
                  <a:pt x="7023979" y="3700488"/>
                </a:moveTo>
                <a:cubicBezTo>
                  <a:pt x="6963552" y="3700488"/>
                  <a:pt x="6914567" y="3749473"/>
                  <a:pt x="6914567" y="3809900"/>
                </a:cubicBezTo>
                <a:lnTo>
                  <a:pt x="6914567" y="4247534"/>
                </a:lnTo>
                <a:cubicBezTo>
                  <a:pt x="6914567" y="4307961"/>
                  <a:pt x="6963552" y="4356946"/>
                  <a:pt x="7023979" y="4356946"/>
                </a:cubicBezTo>
                <a:lnTo>
                  <a:pt x="7461613" y="4356946"/>
                </a:lnTo>
                <a:cubicBezTo>
                  <a:pt x="7522040" y="4356946"/>
                  <a:pt x="7571025" y="4307961"/>
                  <a:pt x="7571025" y="4247534"/>
                </a:cubicBezTo>
                <a:lnTo>
                  <a:pt x="7571025" y="3809900"/>
                </a:lnTo>
                <a:cubicBezTo>
                  <a:pt x="7571025" y="3749473"/>
                  <a:pt x="7522040" y="3700488"/>
                  <a:pt x="7461613" y="3700488"/>
                </a:cubicBezTo>
                <a:close/>
                <a:moveTo>
                  <a:pt x="6261980" y="3700488"/>
                </a:moveTo>
                <a:cubicBezTo>
                  <a:pt x="6201553" y="3700488"/>
                  <a:pt x="6152568" y="3749473"/>
                  <a:pt x="6152568" y="3809900"/>
                </a:cubicBezTo>
                <a:lnTo>
                  <a:pt x="6152568" y="4247534"/>
                </a:lnTo>
                <a:cubicBezTo>
                  <a:pt x="6152568" y="4307961"/>
                  <a:pt x="6201553" y="4356946"/>
                  <a:pt x="6261980" y="4356946"/>
                </a:cubicBezTo>
                <a:lnTo>
                  <a:pt x="6699614" y="4356946"/>
                </a:lnTo>
                <a:cubicBezTo>
                  <a:pt x="6760041" y="4356946"/>
                  <a:pt x="6809026" y="4307961"/>
                  <a:pt x="6809026" y="4247534"/>
                </a:cubicBezTo>
                <a:lnTo>
                  <a:pt x="6809026" y="3809900"/>
                </a:lnTo>
                <a:cubicBezTo>
                  <a:pt x="6809026" y="3749473"/>
                  <a:pt x="6760041" y="3700488"/>
                  <a:pt x="6699614" y="3700488"/>
                </a:cubicBezTo>
                <a:close/>
                <a:moveTo>
                  <a:pt x="5499981" y="3700488"/>
                </a:moveTo>
                <a:cubicBezTo>
                  <a:pt x="5439554" y="3700488"/>
                  <a:pt x="5390569" y="3749473"/>
                  <a:pt x="5390569" y="3809900"/>
                </a:cubicBezTo>
                <a:lnTo>
                  <a:pt x="5390569" y="4247534"/>
                </a:lnTo>
                <a:cubicBezTo>
                  <a:pt x="5390569" y="4307961"/>
                  <a:pt x="5439554" y="4356946"/>
                  <a:pt x="5499981" y="4356946"/>
                </a:cubicBezTo>
                <a:lnTo>
                  <a:pt x="5937615" y="4356946"/>
                </a:lnTo>
                <a:cubicBezTo>
                  <a:pt x="5998042" y="4356946"/>
                  <a:pt x="6047027" y="4307961"/>
                  <a:pt x="6047027" y="4247534"/>
                </a:cubicBezTo>
                <a:lnTo>
                  <a:pt x="6047027" y="3809900"/>
                </a:lnTo>
                <a:cubicBezTo>
                  <a:pt x="6047027" y="3749473"/>
                  <a:pt x="5998042" y="3700488"/>
                  <a:pt x="5937615" y="3700488"/>
                </a:cubicBezTo>
                <a:close/>
                <a:moveTo>
                  <a:pt x="4737982" y="3700488"/>
                </a:moveTo>
                <a:cubicBezTo>
                  <a:pt x="4677555" y="3700488"/>
                  <a:pt x="4628570" y="3749473"/>
                  <a:pt x="4628570" y="3809900"/>
                </a:cubicBezTo>
                <a:lnTo>
                  <a:pt x="4628570" y="4247534"/>
                </a:lnTo>
                <a:cubicBezTo>
                  <a:pt x="4628570" y="4307961"/>
                  <a:pt x="4677555" y="4356946"/>
                  <a:pt x="4737982" y="4356946"/>
                </a:cubicBezTo>
                <a:lnTo>
                  <a:pt x="5175616" y="4356946"/>
                </a:lnTo>
                <a:cubicBezTo>
                  <a:pt x="5236043" y="4356946"/>
                  <a:pt x="5285028" y="4307961"/>
                  <a:pt x="5285028" y="4247534"/>
                </a:cubicBezTo>
                <a:lnTo>
                  <a:pt x="5285028" y="3809900"/>
                </a:lnTo>
                <a:cubicBezTo>
                  <a:pt x="5285028" y="3749473"/>
                  <a:pt x="5236043" y="3700488"/>
                  <a:pt x="5175616" y="3700488"/>
                </a:cubicBezTo>
                <a:close/>
                <a:moveTo>
                  <a:pt x="3975991" y="3700488"/>
                </a:moveTo>
                <a:cubicBezTo>
                  <a:pt x="3915564" y="3700488"/>
                  <a:pt x="3866579" y="3749473"/>
                  <a:pt x="3866579" y="3809900"/>
                </a:cubicBezTo>
                <a:lnTo>
                  <a:pt x="3866579" y="4247534"/>
                </a:lnTo>
                <a:cubicBezTo>
                  <a:pt x="3866579" y="4307961"/>
                  <a:pt x="3915564" y="4356946"/>
                  <a:pt x="3975991" y="4356946"/>
                </a:cubicBezTo>
                <a:lnTo>
                  <a:pt x="4413617" y="4356946"/>
                </a:lnTo>
                <a:cubicBezTo>
                  <a:pt x="4474044" y="4356946"/>
                  <a:pt x="4523029" y="4307961"/>
                  <a:pt x="4523029" y="4247534"/>
                </a:cubicBezTo>
                <a:lnTo>
                  <a:pt x="4523029" y="3809900"/>
                </a:lnTo>
                <a:cubicBezTo>
                  <a:pt x="4523029" y="3749473"/>
                  <a:pt x="4474044" y="3700488"/>
                  <a:pt x="4413617" y="3700488"/>
                </a:cubicBezTo>
                <a:close/>
                <a:moveTo>
                  <a:pt x="3213993" y="3700488"/>
                </a:moveTo>
                <a:cubicBezTo>
                  <a:pt x="3153566" y="3700488"/>
                  <a:pt x="3104581" y="3749473"/>
                  <a:pt x="3104581" y="3809900"/>
                </a:cubicBezTo>
                <a:lnTo>
                  <a:pt x="3104581" y="4247534"/>
                </a:lnTo>
                <a:cubicBezTo>
                  <a:pt x="3104581" y="4307961"/>
                  <a:pt x="3153566" y="4356946"/>
                  <a:pt x="3213993" y="4356946"/>
                </a:cubicBezTo>
                <a:lnTo>
                  <a:pt x="3651627" y="4356946"/>
                </a:lnTo>
                <a:cubicBezTo>
                  <a:pt x="3712054" y="4356946"/>
                  <a:pt x="3761039" y="4307961"/>
                  <a:pt x="3761039" y="4247534"/>
                </a:cubicBezTo>
                <a:lnTo>
                  <a:pt x="3761039" y="3809900"/>
                </a:lnTo>
                <a:cubicBezTo>
                  <a:pt x="3761039" y="3749473"/>
                  <a:pt x="3712054" y="3700488"/>
                  <a:pt x="3651627" y="3700488"/>
                </a:cubicBezTo>
                <a:close/>
                <a:moveTo>
                  <a:pt x="2451995" y="3700488"/>
                </a:moveTo>
                <a:cubicBezTo>
                  <a:pt x="2391569" y="3700488"/>
                  <a:pt x="2342584" y="3749473"/>
                  <a:pt x="2342584" y="3809900"/>
                </a:cubicBezTo>
                <a:lnTo>
                  <a:pt x="2342584" y="4247534"/>
                </a:lnTo>
                <a:cubicBezTo>
                  <a:pt x="2342584" y="4307961"/>
                  <a:pt x="2391569" y="4356946"/>
                  <a:pt x="2451995" y="4356946"/>
                </a:cubicBezTo>
                <a:lnTo>
                  <a:pt x="2889629" y="4356946"/>
                </a:lnTo>
                <a:cubicBezTo>
                  <a:pt x="2950055" y="4356946"/>
                  <a:pt x="2999040" y="4307961"/>
                  <a:pt x="2999040" y="4247534"/>
                </a:cubicBezTo>
                <a:lnTo>
                  <a:pt x="2999040" y="3809900"/>
                </a:lnTo>
                <a:cubicBezTo>
                  <a:pt x="2999040" y="3749473"/>
                  <a:pt x="2950055" y="3700488"/>
                  <a:pt x="2889629" y="3700488"/>
                </a:cubicBezTo>
                <a:close/>
                <a:moveTo>
                  <a:pt x="1689996" y="3700488"/>
                </a:moveTo>
                <a:cubicBezTo>
                  <a:pt x="1629569" y="3700488"/>
                  <a:pt x="1580586" y="3749473"/>
                  <a:pt x="1580586" y="3809900"/>
                </a:cubicBezTo>
                <a:lnTo>
                  <a:pt x="1580586" y="4247534"/>
                </a:lnTo>
                <a:cubicBezTo>
                  <a:pt x="1580586" y="4307961"/>
                  <a:pt x="1629569" y="4356946"/>
                  <a:pt x="1689996" y="4356946"/>
                </a:cubicBezTo>
                <a:lnTo>
                  <a:pt x="2127633" y="4356946"/>
                </a:lnTo>
                <a:cubicBezTo>
                  <a:pt x="2188060" y="4356946"/>
                  <a:pt x="2237045" y="4307961"/>
                  <a:pt x="2237045" y="4247534"/>
                </a:cubicBezTo>
                <a:lnTo>
                  <a:pt x="2237045" y="3809900"/>
                </a:lnTo>
                <a:cubicBezTo>
                  <a:pt x="2237045" y="3749473"/>
                  <a:pt x="2188060" y="3700488"/>
                  <a:pt x="2127633" y="3700488"/>
                </a:cubicBezTo>
                <a:close/>
                <a:moveTo>
                  <a:pt x="927996" y="3700488"/>
                </a:moveTo>
                <a:cubicBezTo>
                  <a:pt x="867569" y="3700488"/>
                  <a:pt x="818584" y="3749473"/>
                  <a:pt x="818584" y="3809900"/>
                </a:cubicBezTo>
                <a:lnTo>
                  <a:pt x="818584" y="4247534"/>
                </a:lnTo>
                <a:cubicBezTo>
                  <a:pt x="818584" y="4307961"/>
                  <a:pt x="867569" y="4356946"/>
                  <a:pt x="927996" y="4356946"/>
                </a:cubicBezTo>
                <a:lnTo>
                  <a:pt x="1365637" y="4356946"/>
                </a:lnTo>
                <a:cubicBezTo>
                  <a:pt x="1426065" y="4356946"/>
                  <a:pt x="1475050" y="4307961"/>
                  <a:pt x="1475050" y="4247534"/>
                </a:cubicBezTo>
                <a:lnTo>
                  <a:pt x="1475050" y="3809900"/>
                </a:lnTo>
                <a:cubicBezTo>
                  <a:pt x="1475050" y="3749473"/>
                  <a:pt x="1426065" y="3700488"/>
                  <a:pt x="1365637" y="3700488"/>
                </a:cubicBezTo>
                <a:close/>
                <a:moveTo>
                  <a:pt x="165999" y="3700488"/>
                </a:moveTo>
                <a:cubicBezTo>
                  <a:pt x="105572" y="3700488"/>
                  <a:pt x="56587" y="3749473"/>
                  <a:pt x="56587" y="3809900"/>
                </a:cubicBezTo>
                <a:lnTo>
                  <a:pt x="56587" y="4247534"/>
                </a:lnTo>
                <a:cubicBezTo>
                  <a:pt x="56587" y="4307961"/>
                  <a:pt x="105572" y="4356946"/>
                  <a:pt x="165999" y="4356946"/>
                </a:cubicBezTo>
                <a:lnTo>
                  <a:pt x="603632" y="4356946"/>
                </a:lnTo>
                <a:cubicBezTo>
                  <a:pt x="664059" y="4356946"/>
                  <a:pt x="713044" y="4307961"/>
                  <a:pt x="713044" y="4247534"/>
                </a:cubicBezTo>
                <a:lnTo>
                  <a:pt x="713044" y="3809900"/>
                </a:lnTo>
                <a:cubicBezTo>
                  <a:pt x="713044" y="3749473"/>
                  <a:pt x="664059" y="3700488"/>
                  <a:pt x="603632" y="3700488"/>
                </a:cubicBezTo>
                <a:close/>
                <a:moveTo>
                  <a:pt x="8540357" y="2971089"/>
                </a:moveTo>
                <a:cubicBezTo>
                  <a:pt x="8479930" y="2971089"/>
                  <a:pt x="8430945" y="3020074"/>
                  <a:pt x="8430945" y="3080501"/>
                </a:cubicBezTo>
                <a:lnTo>
                  <a:pt x="8430945" y="3518135"/>
                </a:lnTo>
                <a:cubicBezTo>
                  <a:pt x="8430945" y="3578562"/>
                  <a:pt x="8479930" y="3627547"/>
                  <a:pt x="8540357" y="3627547"/>
                </a:cubicBezTo>
                <a:lnTo>
                  <a:pt x="8977991" y="3627547"/>
                </a:lnTo>
                <a:cubicBezTo>
                  <a:pt x="9038418" y="3627547"/>
                  <a:pt x="9087403" y="3578562"/>
                  <a:pt x="9087403" y="3518135"/>
                </a:cubicBezTo>
                <a:lnTo>
                  <a:pt x="9087403" y="3080501"/>
                </a:lnTo>
                <a:cubicBezTo>
                  <a:pt x="9087403" y="3020074"/>
                  <a:pt x="9038418" y="2971089"/>
                  <a:pt x="8977991" y="2971089"/>
                </a:cubicBezTo>
                <a:close/>
                <a:moveTo>
                  <a:pt x="7778358" y="2971089"/>
                </a:moveTo>
                <a:cubicBezTo>
                  <a:pt x="7717931" y="2971089"/>
                  <a:pt x="7668946" y="3020074"/>
                  <a:pt x="7668946" y="3080501"/>
                </a:cubicBezTo>
                <a:lnTo>
                  <a:pt x="7668946" y="3518135"/>
                </a:lnTo>
                <a:cubicBezTo>
                  <a:pt x="7668946" y="3578562"/>
                  <a:pt x="7717931" y="3627547"/>
                  <a:pt x="7778358" y="3627547"/>
                </a:cubicBezTo>
                <a:lnTo>
                  <a:pt x="8215992" y="3627547"/>
                </a:lnTo>
                <a:cubicBezTo>
                  <a:pt x="8276419" y="3627547"/>
                  <a:pt x="8325404" y="3578562"/>
                  <a:pt x="8325404" y="3518135"/>
                </a:cubicBezTo>
                <a:lnTo>
                  <a:pt x="8325404" y="3080501"/>
                </a:lnTo>
                <a:cubicBezTo>
                  <a:pt x="8325404" y="3020074"/>
                  <a:pt x="8276419" y="2971089"/>
                  <a:pt x="8215992" y="2971089"/>
                </a:cubicBezTo>
                <a:close/>
                <a:moveTo>
                  <a:pt x="7023979" y="2971089"/>
                </a:moveTo>
                <a:cubicBezTo>
                  <a:pt x="6963552" y="2971089"/>
                  <a:pt x="6914567" y="3020074"/>
                  <a:pt x="6914567" y="3080501"/>
                </a:cubicBezTo>
                <a:lnTo>
                  <a:pt x="6914567" y="3518135"/>
                </a:lnTo>
                <a:cubicBezTo>
                  <a:pt x="6914567" y="3578562"/>
                  <a:pt x="6963552" y="3627547"/>
                  <a:pt x="7023979" y="3627547"/>
                </a:cubicBezTo>
                <a:lnTo>
                  <a:pt x="7461613" y="3627547"/>
                </a:lnTo>
                <a:cubicBezTo>
                  <a:pt x="7522040" y="3627547"/>
                  <a:pt x="7571025" y="3578562"/>
                  <a:pt x="7571025" y="3518135"/>
                </a:cubicBezTo>
                <a:lnTo>
                  <a:pt x="7571025" y="3080501"/>
                </a:lnTo>
                <a:cubicBezTo>
                  <a:pt x="7571025" y="3020074"/>
                  <a:pt x="7522040" y="2971089"/>
                  <a:pt x="7461613" y="2971089"/>
                </a:cubicBezTo>
                <a:close/>
                <a:moveTo>
                  <a:pt x="6261980" y="2971089"/>
                </a:moveTo>
                <a:cubicBezTo>
                  <a:pt x="6201553" y="2971089"/>
                  <a:pt x="6152568" y="3020074"/>
                  <a:pt x="6152568" y="3080501"/>
                </a:cubicBezTo>
                <a:lnTo>
                  <a:pt x="6152568" y="3518135"/>
                </a:lnTo>
                <a:cubicBezTo>
                  <a:pt x="6152568" y="3578562"/>
                  <a:pt x="6201553" y="3627547"/>
                  <a:pt x="6261980" y="3627547"/>
                </a:cubicBezTo>
                <a:lnTo>
                  <a:pt x="6699614" y="3627547"/>
                </a:lnTo>
                <a:cubicBezTo>
                  <a:pt x="6760041" y="3627547"/>
                  <a:pt x="6809026" y="3578562"/>
                  <a:pt x="6809026" y="3518135"/>
                </a:cubicBezTo>
                <a:lnTo>
                  <a:pt x="6809026" y="3080501"/>
                </a:lnTo>
                <a:cubicBezTo>
                  <a:pt x="6809026" y="3020074"/>
                  <a:pt x="6760041" y="2971089"/>
                  <a:pt x="6699614" y="2971089"/>
                </a:cubicBezTo>
                <a:close/>
                <a:moveTo>
                  <a:pt x="5499981" y="2971089"/>
                </a:moveTo>
                <a:cubicBezTo>
                  <a:pt x="5439554" y="2971089"/>
                  <a:pt x="5390569" y="3020074"/>
                  <a:pt x="5390569" y="3080501"/>
                </a:cubicBezTo>
                <a:lnTo>
                  <a:pt x="5390569" y="3518135"/>
                </a:lnTo>
                <a:cubicBezTo>
                  <a:pt x="5390569" y="3578562"/>
                  <a:pt x="5439554" y="3627547"/>
                  <a:pt x="5499981" y="3627547"/>
                </a:cubicBezTo>
                <a:lnTo>
                  <a:pt x="5937615" y="3627547"/>
                </a:lnTo>
                <a:cubicBezTo>
                  <a:pt x="5998042" y="3627547"/>
                  <a:pt x="6047027" y="3578562"/>
                  <a:pt x="6047027" y="3518135"/>
                </a:cubicBezTo>
                <a:lnTo>
                  <a:pt x="6047027" y="3080501"/>
                </a:lnTo>
                <a:cubicBezTo>
                  <a:pt x="6047027" y="3020074"/>
                  <a:pt x="5998042" y="2971089"/>
                  <a:pt x="5937615" y="2971089"/>
                </a:cubicBezTo>
                <a:close/>
                <a:moveTo>
                  <a:pt x="4737982" y="2971089"/>
                </a:moveTo>
                <a:cubicBezTo>
                  <a:pt x="4677555" y="2971089"/>
                  <a:pt x="4628570" y="3020074"/>
                  <a:pt x="4628570" y="3080501"/>
                </a:cubicBezTo>
                <a:lnTo>
                  <a:pt x="4628570" y="3518135"/>
                </a:lnTo>
                <a:cubicBezTo>
                  <a:pt x="4628570" y="3578562"/>
                  <a:pt x="4677555" y="3627547"/>
                  <a:pt x="4737982" y="3627547"/>
                </a:cubicBezTo>
                <a:lnTo>
                  <a:pt x="5175616" y="3627547"/>
                </a:lnTo>
                <a:cubicBezTo>
                  <a:pt x="5236043" y="3627547"/>
                  <a:pt x="5285028" y="3578562"/>
                  <a:pt x="5285028" y="3518135"/>
                </a:cubicBezTo>
                <a:lnTo>
                  <a:pt x="5285028" y="3080501"/>
                </a:lnTo>
                <a:cubicBezTo>
                  <a:pt x="5285028" y="3020074"/>
                  <a:pt x="5236043" y="2971089"/>
                  <a:pt x="5175616" y="2971089"/>
                </a:cubicBezTo>
                <a:close/>
                <a:moveTo>
                  <a:pt x="3975991" y="2971089"/>
                </a:moveTo>
                <a:cubicBezTo>
                  <a:pt x="3915564" y="2971089"/>
                  <a:pt x="3866579" y="3020074"/>
                  <a:pt x="3866579" y="3080501"/>
                </a:cubicBezTo>
                <a:lnTo>
                  <a:pt x="3866579" y="3518135"/>
                </a:lnTo>
                <a:cubicBezTo>
                  <a:pt x="3866579" y="3578562"/>
                  <a:pt x="3915564" y="3627547"/>
                  <a:pt x="3975991" y="3627547"/>
                </a:cubicBezTo>
                <a:lnTo>
                  <a:pt x="4413617" y="3627547"/>
                </a:lnTo>
                <a:cubicBezTo>
                  <a:pt x="4474044" y="3627547"/>
                  <a:pt x="4523029" y="3578562"/>
                  <a:pt x="4523029" y="3518135"/>
                </a:cubicBezTo>
                <a:lnTo>
                  <a:pt x="4523029" y="3080501"/>
                </a:lnTo>
                <a:cubicBezTo>
                  <a:pt x="4523029" y="3020074"/>
                  <a:pt x="4474044" y="2971089"/>
                  <a:pt x="4413617" y="2971089"/>
                </a:cubicBezTo>
                <a:close/>
                <a:moveTo>
                  <a:pt x="3213993" y="2971089"/>
                </a:moveTo>
                <a:cubicBezTo>
                  <a:pt x="3153566" y="2971089"/>
                  <a:pt x="3104581" y="3020074"/>
                  <a:pt x="3104581" y="3080501"/>
                </a:cubicBezTo>
                <a:lnTo>
                  <a:pt x="3104581" y="3518135"/>
                </a:lnTo>
                <a:cubicBezTo>
                  <a:pt x="3104581" y="3578562"/>
                  <a:pt x="3153566" y="3627547"/>
                  <a:pt x="3213993" y="3627547"/>
                </a:cubicBezTo>
                <a:lnTo>
                  <a:pt x="3651627" y="3627547"/>
                </a:lnTo>
                <a:cubicBezTo>
                  <a:pt x="3712054" y="3627547"/>
                  <a:pt x="3761039" y="3578562"/>
                  <a:pt x="3761039" y="3518135"/>
                </a:cubicBezTo>
                <a:lnTo>
                  <a:pt x="3761039" y="3080501"/>
                </a:lnTo>
                <a:cubicBezTo>
                  <a:pt x="3761039" y="3020074"/>
                  <a:pt x="3712054" y="2971089"/>
                  <a:pt x="3651627" y="2971089"/>
                </a:cubicBezTo>
                <a:close/>
                <a:moveTo>
                  <a:pt x="2451995" y="2971089"/>
                </a:moveTo>
                <a:cubicBezTo>
                  <a:pt x="2391569" y="2971089"/>
                  <a:pt x="2342584" y="3020074"/>
                  <a:pt x="2342584" y="3080501"/>
                </a:cubicBezTo>
                <a:lnTo>
                  <a:pt x="2342584" y="3518135"/>
                </a:lnTo>
                <a:cubicBezTo>
                  <a:pt x="2342584" y="3578562"/>
                  <a:pt x="2391569" y="3627547"/>
                  <a:pt x="2451995" y="3627547"/>
                </a:cubicBezTo>
                <a:lnTo>
                  <a:pt x="2889629" y="3627547"/>
                </a:lnTo>
                <a:cubicBezTo>
                  <a:pt x="2950055" y="3627547"/>
                  <a:pt x="2999040" y="3578562"/>
                  <a:pt x="2999040" y="3518135"/>
                </a:cubicBezTo>
                <a:lnTo>
                  <a:pt x="2999040" y="3080501"/>
                </a:lnTo>
                <a:cubicBezTo>
                  <a:pt x="2999040" y="3020074"/>
                  <a:pt x="2950055" y="2971089"/>
                  <a:pt x="2889629" y="2971089"/>
                </a:cubicBezTo>
                <a:close/>
                <a:moveTo>
                  <a:pt x="1689997" y="2971089"/>
                </a:moveTo>
                <a:cubicBezTo>
                  <a:pt x="1629569" y="2971089"/>
                  <a:pt x="1580587" y="3020074"/>
                  <a:pt x="1580587" y="3080501"/>
                </a:cubicBezTo>
                <a:lnTo>
                  <a:pt x="1580587" y="3518135"/>
                </a:lnTo>
                <a:cubicBezTo>
                  <a:pt x="1580587" y="3578562"/>
                  <a:pt x="1629569" y="3627547"/>
                  <a:pt x="1689997" y="3627547"/>
                </a:cubicBezTo>
                <a:lnTo>
                  <a:pt x="2127633" y="3627547"/>
                </a:lnTo>
                <a:cubicBezTo>
                  <a:pt x="2188060" y="3627547"/>
                  <a:pt x="2237045" y="3578562"/>
                  <a:pt x="2237045" y="3518135"/>
                </a:cubicBezTo>
                <a:lnTo>
                  <a:pt x="2237045" y="3080501"/>
                </a:lnTo>
                <a:cubicBezTo>
                  <a:pt x="2237045" y="3020074"/>
                  <a:pt x="2188060" y="2971089"/>
                  <a:pt x="2127633" y="2971089"/>
                </a:cubicBezTo>
                <a:close/>
                <a:moveTo>
                  <a:pt x="927996" y="2971089"/>
                </a:moveTo>
                <a:cubicBezTo>
                  <a:pt x="867569" y="2971089"/>
                  <a:pt x="818584" y="3020074"/>
                  <a:pt x="818584" y="3080501"/>
                </a:cubicBezTo>
                <a:lnTo>
                  <a:pt x="818584" y="3518135"/>
                </a:lnTo>
                <a:cubicBezTo>
                  <a:pt x="818584" y="3578562"/>
                  <a:pt x="867569" y="3627547"/>
                  <a:pt x="927996" y="3627547"/>
                </a:cubicBezTo>
                <a:lnTo>
                  <a:pt x="1365637" y="3627547"/>
                </a:lnTo>
                <a:cubicBezTo>
                  <a:pt x="1426065" y="3627547"/>
                  <a:pt x="1475050" y="3578562"/>
                  <a:pt x="1475050" y="3518135"/>
                </a:cubicBezTo>
                <a:lnTo>
                  <a:pt x="1475050" y="3080501"/>
                </a:lnTo>
                <a:cubicBezTo>
                  <a:pt x="1475050" y="3020074"/>
                  <a:pt x="1426065" y="2971089"/>
                  <a:pt x="1365637" y="2971089"/>
                </a:cubicBezTo>
                <a:close/>
                <a:moveTo>
                  <a:pt x="165999" y="2971089"/>
                </a:moveTo>
                <a:cubicBezTo>
                  <a:pt x="105572" y="2971089"/>
                  <a:pt x="56587" y="3020074"/>
                  <a:pt x="56587" y="3080501"/>
                </a:cubicBezTo>
                <a:lnTo>
                  <a:pt x="56587" y="3518135"/>
                </a:lnTo>
                <a:cubicBezTo>
                  <a:pt x="56587" y="3578562"/>
                  <a:pt x="105572" y="3627547"/>
                  <a:pt x="165999" y="3627547"/>
                </a:cubicBezTo>
                <a:lnTo>
                  <a:pt x="603632" y="3627547"/>
                </a:lnTo>
                <a:cubicBezTo>
                  <a:pt x="664059" y="3627547"/>
                  <a:pt x="713044" y="3578562"/>
                  <a:pt x="713044" y="3518135"/>
                </a:cubicBezTo>
                <a:lnTo>
                  <a:pt x="713044" y="3080501"/>
                </a:lnTo>
                <a:cubicBezTo>
                  <a:pt x="713044" y="3020074"/>
                  <a:pt x="664059" y="2971089"/>
                  <a:pt x="603632" y="2971089"/>
                </a:cubicBezTo>
                <a:close/>
                <a:moveTo>
                  <a:pt x="8540357" y="2245338"/>
                </a:moveTo>
                <a:cubicBezTo>
                  <a:pt x="8479930" y="2245338"/>
                  <a:pt x="8430945" y="2294323"/>
                  <a:pt x="8430945" y="2354750"/>
                </a:cubicBezTo>
                <a:lnTo>
                  <a:pt x="8430945" y="2792384"/>
                </a:lnTo>
                <a:cubicBezTo>
                  <a:pt x="8430945" y="2852811"/>
                  <a:pt x="8479930" y="2901796"/>
                  <a:pt x="8540357" y="2901796"/>
                </a:cubicBezTo>
                <a:lnTo>
                  <a:pt x="8977991" y="2901796"/>
                </a:lnTo>
                <a:cubicBezTo>
                  <a:pt x="9038418" y="2901796"/>
                  <a:pt x="9087403" y="2852811"/>
                  <a:pt x="9087403" y="2792384"/>
                </a:cubicBezTo>
                <a:lnTo>
                  <a:pt x="9087403" y="2354750"/>
                </a:lnTo>
                <a:cubicBezTo>
                  <a:pt x="9087403" y="2294323"/>
                  <a:pt x="9038418" y="2245338"/>
                  <a:pt x="8977991" y="2245338"/>
                </a:cubicBezTo>
                <a:close/>
                <a:moveTo>
                  <a:pt x="7778358" y="2245338"/>
                </a:moveTo>
                <a:cubicBezTo>
                  <a:pt x="7717931" y="2245338"/>
                  <a:pt x="7668946" y="2294323"/>
                  <a:pt x="7668946" y="2354750"/>
                </a:cubicBezTo>
                <a:lnTo>
                  <a:pt x="7668946" y="2792384"/>
                </a:lnTo>
                <a:cubicBezTo>
                  <a:pt x="7668946" y="2852811"/>
                  <a:pt x="7717931" y="2901796"/>
                  <a:pt x="7778358" y="2901796"/>
                </a:cubicBezTo>
                <a:lnTo>
                  <a:pt x="8215992" y="2901796"/>
                </a:lnTo>
                <a:cubicBezTo>
                  <a:pt x="8276419" y="2901796"/>
                  <a:pt x="8325404" y="2852811"/>
                  <a:pt x="8325404" y="2792384"/>
                </a:cubicBezTo>
                <a:lnTo>
                  <a:pt x="8325404" y="2354750"/>
                </a:lnTo>
                <a:cubicBezTo>
                  <a:pt x="8325404" y="2294323"/>
                  <a:pt x="8276419" y="2245338"/>
                  <a:pt x="8215992" y="2245338"/>
                </a:cubicBezTo>
                <a:close/>
                <a:moveTo>
                  <a:pt x="7023979" y="2245338"/>
                </a:moveTo>
                <a:cubicBezTo>
                  <a:pt x="6963552" y="2245338"/>
                  <a:pt x="6914567" y="2294323"/>
                  <a:pt x="6914567" y="2354750"/>
                </a:cubicBezTo>
                <a:lnTo>
                  <a:pt x="6914567" y="2792384"/>
                </a:lnTo>
                <a:cubicBezTo>
                  <a:pt x="6914567" y="2852811"/>
                  <a:pt x="6963552" y="2901796"/>
                  <a:pt x="7023979" y="2901796"/>
                </a:cubicBezTo>
                <a:lnTo>
                  <a:pt x="7461613" y="2901796"/>
                </a:lnTo>
                <a:cubicBezTo>
                  <a:pt x="7522040" y="2901796"/>
                  <a:pt x="7571025" y="2852811"/>
                  <a:pt x="7571025" y="2792384"/>
                </a:cubicBezTo>
                <a:lnTo>
                  <a:pt x="7571025" y="2354750"/>
                </a:lnTo>
                <a:cubicBezTo>
                  <a:pt x="7571025" y="2294323"/>
                  <a:pt x="7522040" y="2245338"/>
                  <a:pt x="7461613" y="2245338"/>
                </a:cubicBezTo>
                <a:close/>
                <a:moveTo>
                  <a:pt x="6261980" y="2245338"/>
                </a:moveTo>
                <a:cubicBezTo>
                  <a:pt x="6201553" y="2245338"/>
                  <a:pt x="6152568" y="2294323"/>
                  <a:pt x="6152568" y="2354750"/>
                </a:cubicBezTo>
                <a:lnTo>
                  <a:pt x="6152568" y="2792384"/>
                </a:lnTo>
                <a:cubicBezTo>
                  <a:pt x="6152568" y="2852811"/>
                  <a:pt x="6201553" y="2901796"/>
                  <a:pt x="6261980" y="2901796"/>
                </a:cubicBezTo>
                <a:lnTo>
                  <a:pt x="6699614" y="2901796"/>
                </a:lnTo>
                <a:cubicBezTo>
                  <a:pt x="6760041" y="2901796"/>
                  <a:pt x="6809026" y="2852811"/>
                  <a:pt x="6809026" y="2792384"/>
                </a:cubicBezTo>
                <a:lnTo>
                  <a:pt x="6809026" y="2354750"/>
                </a:lnTo>
                <a:cubicBezTo>
                  <a:pt x="6809026" y="2294323"/>
                  <a:pt x="6760041" y="2245338"/>
                  <a:pt x="6699614" y="2245338"/>
                </a:cubicBezTo>
                <a:close/>
                <a:moveTo>
                  <a:pt x="5499981" y="2245338"/>
                </a:moveTo>
                <a:cubicBezTo>
                  <a:pt x="5439554" y="2245338"/>
                  <a:pt x="5390569" y="2294323"/>
                  <a:pt x="5390569" y="2354750"/>
                </a:cubicBezTo>
                <a:lnTo>
                  <a:pt x="5390569" y="2792384"/>
                </a:lnTo>
                <a:cubicBezTo>
                  <a:pt x="5390569" y="2852811"/>
                  <a:pt x="5439554" y="2901796"/>
                  <a:pt x="5499981" y="2901796"/>
                </a:cubicBezTo>
                <a:lnTo>
                  <a:pt x="5937615" y="2901796"/>
                </a:lnTo>
                <a:cubicBezTo>
                  <a:pt x="5998042" y="2901796"/>
                  <a:pt x="6047027" y="2852811"/>
                  <a:pt x="6047027" y="2792384"/>
                </a:cubicBezTo>
                <a:lnTo>
                  <a:pt x="6047027" y="2354750"/>
                </a:lnTo>
                <a:cubicBezTo>
                  <a:pt x="6047027" y="2294323"/>
                  <a:pt x="5998042" y="2245338"/>
                  <a:pt x="5937615" y="2245338"/>
                </a:cubicBezTo>
                <a:close/>
                <a:moveTo>
                  <a:pt x="4737982" y="2245338"/>
                </a:moveTo>
                <a:cubicBezTo>
                  <a:pt x="4677555" y="2245338"/>
                  <a:pt x="4628570" y="2294323"/>
                  <a:pt x="4628570" y="2354750"/>
                </a:cubicBezTo>
                <a:lnTo>
                  <a:pt x="4628570" y="2792384"/>
                </a:lnTo>
                <a:cubicBezTo>
                  <a:pt x="4628570" y="2852811"/>
                  <a:pt x="4677555" y="2901796"/>
                  <a:pt x="4737982" y="2901796"/>
                </a:cubicBezTo>
                <a:lnTo>
                  <a:pt x="5175616" y="2901796"/>
                </a:lnTo>
                <a:cubicBezTo>
                  <a:pt x="5236043" y="2901796"/>
                  <a:pt x="5285028" y="2852811"/>
                  <a:pt x="5285028" y="2792384"/>
                </a:cubicBezTo>
                <a:lnTo>
                  <a:pt x="5285028" y="2354750"/>
                </a:lnTo>
                <a:cubicBezTo>
                  <a:pt x="5285028" y="2294323"/>
                  <a:pt x="5236043" y="2245338"/>
                  <a:pt x="5175616" y="2245338"/>
                </a:cubicBezTo>
                <a:close/>
                <a:moveTo>
                  <a:pt x="3975991" y="2245338"/>
                </a:moveTo>
                <a:cubicBezTo>
                  <a:pt x="3915564" y="2245338"/>
                  <a:pt x="3866579" y="2294323"/>
                  <a:pt x="3866579" y="2354750"/>
                </a:cubicBezTo>
                <a:lnTo>
                  <a:pt x="3866579" y="2792384"/>
                </a:lnTo>
                <a:cubicBezTo>
                  <a:pt x="3866579" y="2852811"/>
                  <a:pt x="3915564" y="2901796"/>
                  <a:pt x="3975991" y="2901796"/>
                </a:cubicBezTo>
                <a:lnTo>
                  <a:pt x="4413617" y="2901796"/>
                </a:lnTo>
                <a:cubicBezTo>
                  <a:pt x="4474044" y="2901796"/>
                  <a:pt x="4523029" y="2852811"/>
                  <a:pt x="4523029" y="2792384"/>
                </a:cubicBezTo>
                <a:lnTo>
                  <a:pt x="4523029" y="2354750"/>
                </a:lnTo>
                <a:cubicBezTo>
                  <a:pt x="4523029" y="2294323"/>
                  <a:pt x="4474044" y="2245338"/>
                  <a:pt x="4413617" y="2245338"/>
                </a:cubicBezTo>
                <a:close/>
                <a:moveTo>
                  <a:pt x="3213993" y="2245338"/>
                </a:moveTo>
                <a:cubicBezTo>
                  <a:pt x="3153566" y="2245338"/>
                  <a:pt x="3104581" y="2294323"/>
                  <a:pt x="3104581" y="2354750"/>
                </a:cubicBezTo>
                <a:lnTo>
                  <a:pt x="3104581" y="2792384"/>
                </a:lnTo>
                <a:cubicBezTo>
                  <a:pt x="3104581" y="2852811"/>
                  <a:pt x="3153566" y="2901796"/>
                  <a:pt x="3213993" y="2901796"/>
                </a:cubicBezTo>
                <a:lnTo>
                  <a:pt x="3651627" y="2901796"/>
                </a:lnTo>
                <a:cubicBezTo>
                  <a:pt x="3712054" y="2901796"/>
                  <a:pt x="3761040" y="2852811"/>
                  <a:pt x="3761040" y="2792384"/>
                </a:cubicBezTo>
                <a:lnTo>
                  <a:pt x="3761040" y="2354750"/>
                </a:lnTo>
                <a:cubicBezTo>
                  <a:pt x="3761040" y="2294323"/>
                  <a:pt x="3712054" y="2245338"/>
                  <a:pt x="3651627" y="2245338"/>
                </a:cubicBezTo>
                <a:close/>
                <a:moveTo>
                  <a:pt x="2451995" y="2245338"/>
                </a:moveTo>
                <a:cubicBezTo>
                  <a:pt x="2391569" y="2245338"/>
                  <a:pt x="2342584" y="2294323"/>
                  <a:pt x="2342584" y="2354750"/>
                </a:cubicBezTo>
                <a:lnTo>
                  <a:pt x="2342584" y="2792384"/>
                </a:lnTo>
                <a:cubicBezTo>
                  <a:pt x="2342584" y="2852811"/>
                  <a:pt x="2391569" y="2901796"/>
                  <a:pt x="2451995" y="2901796"/>
                </a:cubicBezTo>
                <a:lnTo>
                  <a:pt x="2889629" y="2901796"/>
                </a:lnTo>
                <a:cubicBezTo>
                  <a:pt x="2950055" y="2901796"/>
                  <a:pt x="2999040" y="2852811"/>
                  <a:pt x="2999040" y="2792384"/>
                </a:cubicBezTo>
                <a:lnTo>
                  <a:pt x="2999040" y="2354750"/>
                </a:lnTo>
                <a:cubicBezTo>
                  <a:pt x="2999040" y="2294323"/>
                  <a:pt x="2950055" y="2245338"/>
                  <a:pt x="2889629" y="2245338"/>
                </a:cubicBezTo>
                <a:close/>
                <a:moveTo>
                  <a:pt x="1689997" y="2245338"/>
                </a:moveTo>
                <a:cubicBezTo>
                  <a:pt x="1629570" y="2245338"/>
                  <a:pt x="1580587" y="2294323"/>
                  <a:pt x="1580587" y="2354750"/>
                </a:cubicBezTo>
                <a:lnTo>
                  <a:pt x="1580587" y="2792384"/>
                </a:lnTo>
                <a:cubicBezTo>
                  <a:pt x="1580587" y="2852811"/>
                  <a:pt x="1629570" y="2901796"/>
                  <a:pt x="1689997" y="2901796"/>
                </a:cubicBezTo>
                <a:lnTo>
                  <a:pt x="2127634" y="2901796"/>
                </a:lnTo>
                <a:cubicBezTo>
                  <a:pt x="2188060" y="2901796"/>
                  <a:pt x="2237045" y="2852811"/>
                  <a:pt x="2237045" y="2792384"/>
                </a:cubicBezTo>
                <a:lnTo>
                  <a:pt x="2237045" y="2354750"/>
                </a:lnTo>
                <a:cubicBezTo>
                  <a:pt x="2237045" y="2294323"/>
                  <a:pt x="2188060" y="2245338"/>
                  <a:pt x="2127634" y="2245338"/>
                </a:cubicBezTo>
                <a:close/>
                <a:moveTo>
                  <a:pt x="927996" y="2245338"/>
                </a:moveTo>
                <a:cubicBezTo>
                  <a:pt x="867569" y="2245338"/>
                  <a:pt x="818584" y="2294323"/>
                  <a:pt x="818584" y="2354750"/>
                </a:cubicBezTo>
                <a:lnTo>
                  <a:pt x="818584" y="2792384"/>
                </a:lnTo>
                <a:cubicBezTo>
                  <a:pt x="818584" y="2852811"/>
                  <a:pt x="867569" y="2901796"/>
                  <a:pt x="927996" y="2901796"/>
                </a:cubicBezTo>
                <a:lnTo>
                  <a:pt x="1365637" y="2901796"/>
                </a:lnTo>
                <a:cubicBezTo>
                  <a:pt x="1426065" y="2901796"/>
                  <a:pt x="1475051" y="2852811"/>
                  <a:pt x="1475051" y="2792384"/>
                </a:cubicBezTo>
                <a:lnTo>
                  <a:pt x="1475051" y="2354750"/>
                </a:lnTo>
                <a:cubicBezTo>
                  <a:pt x="1475051" y="2294323"/>
                  <a:pt x="1426065" y="2245338"/>
                  <a:pt x="1365637" y="2245338"/>
                </a:cubicBezTo>
                <a:close/>
                <a:moveTo>
                  <a:pt x="165999" y="2245338"/>
                </a:moveTo>
                <a:cubicBezTo>
                  <a:pt x="105572" y="2245338"/>
                  <a:pt x="56587" y="2294323"/>
                  <a:pt x="56587" y="2354750"/>
                </a:cubicBezTo>
                <a:lnTo>
                  <a:pt x="56587" y="2792384"/>
                </a:lnTo>
                <a:cubicBezTo>
                  <a:pt x="56587" y="2852811"/>
                  <a:pt x="105572" y="2901796"/>
                  <a:pt x="165999" y="2901796"/>
                </a:cubicBezTo>
                <a:lnTo>
                  <a:pt x="603632" y="2901796"/>
                </a:lnTo>
                <a:cubicBezTo>
                  <a:pt x="664059" y="2901796"/>
                  <a:pt x="713044" y="2852811"/>
                  <a:pt x="713044" y="2792384"/>
                </a:cubicBezTo>
                <a:lnTo>
                  <a:pt x="713044" y="2354750"/>
                </a:lnTo>
                <a:cubicBezTo>
                  <a:pt x="713044" y="2294323"/>
                  <a:pt x="664059" y="2245338"/>
                  <a:pt x="603632" y="2245338"/>
                </a:cubicBezTo>
                <a:close/>
                <a:moveTo>
                  <a:pt x="165999" y="1515948"/>
                </a:moveTo>
                <a:cubicBezTo>
                  <a:pt x="105572" y="1515948"/>
                  <a:pt x="56587" y="1564934"/>
                  <a:pt x="56587" y="1625361"/>
                </a:cubicBezTo>
                <a:lnTo>
                  <a:pt x="56587" y="2062996"/>
                </a:lnTo>
                <a:cubicBezTo>
                  <a:pt x="56587" y="2123413"/>
                  <a:pt x="105572" y="2172398"/>
                  <a:pt x="165999" y="2172398"/>
                </a:cubicBezTo>
                <a:lnTo>
                  <a:pt x="603632" y="2172398"/>
                </a:lnTo>
                <a:cubicBezTo>
                  <a:pt x="664059" y="2172398"/>
                  <a:pt x="713044" y="2123413"/>
                  <a:pt x="713044" y="2062996"/>
                </a:cubicBezTo>
                <a:lnTo>
                  <a:pt x="713044" y="1625361"/>
                </a:lnTo>
                <a:cubicBezTo>
                  <a:pt x="713044" y="1564934"/>
                  <a:pt x="664059" y="1515948"/>
                  <a:pt x="603632" y="1515948"/>
                </a:cubicBezTo>
                <a:close/>
                <a:moveTo>
                  <a:pt x="927996" y="1515947"/>
                </a:moveTo>
                <a:cubicBezTo>
                  <a:pt x="867569" y="1515947"/>
                  <a:pt x="818584" y="1564933"/>
                  <a:pt x="818584" y="1625360"/>
                </a:cubicBezTo>
                <a:lnTo>
                  <a:pt x="818584" y="2062995"/>
                </a:lnTo>
                <a:cubicBezTo>
                  <a:pt x="818584" y="2123413"/>
                  <a:pt x="867569" y="2172398"/>
                  <a:pt x="927996" y="2172398"/>
                </a:cubicBezTo>
                <a:lnTo>
                  <a:pt x="1365637" y="2172398"/>
                </a:lnTo>
                <a:cubicBezTo>
                  <a:pt x="1426065" y="2172398"/>
                  <a:pt x="1475051" y="2123413"/>
                  <a:pt x="1475051" y="2062995"/>
                </a:cubicBezTo>
                <a:lnTo>
                  <a:pt x="1475051" y="1625360"/>
                </a:lnTo>
                <a:cubicBezTo>
                  <a:pt x="1475051" y="1564933"/>
                  <a:pt x="1426065" y="1515947"/>
                  <a:pt x="1365637" y="1515947"/>
                </a:cubicBezTo>
                <a:close/>
                <a:moveTo>
                  <a:pt x="1689997" y="1515947"/>
                </a:moveTo>
                <a:cubicBezTo>
                  <a:pt x="1629570" y="1515947"/>
                  <a:pt x="1580588" y="1564932"/>
                  <a:pt x="1580588" y="1625359"/>
                </a:cubicBezTo>
                <a:lnTo>
                  <a:pt x="1580588" y="2062994"/>
                </a:lnTo>
                <a:cubicBezTo>
                  <a:pt x="1580588" y="2123413"/>
                  <a:pt x="1629570" y="2172398"/>
                  <a:pt x="1689997" y="2172398"/>
                </a:cubicBezTo>
                <a:lnTo>
                  <a:pt x="2127634" y="2172398"/>
                </a:lnTo>
                <a:cubicBezTo>
                  <a:pt x="2188060" y="2172398"/>
                  <a:pt x="2237045" y="2123413"/>
                  <a:pt x="2237045" y="2062994"/>
                </a:cubicBezTo>
                <a:lnTo>
                  <a:pt x="2237045" y="1625359"/>
                </a:lnTo>
                <a:cubicBezTo>
                  <a:pt x="2237045" y="1564932"/>
                  <a:pt x="2188060" y="1515947"/>
                  <a:pt x="2127634" y="1515947"/>
                </a:cubicBezTo>
                <a:close/>
                <a:moveTo>
                  <a:pt x="2451996" y="1515946"/>
                </a:moveTo>
                <a:cubicBezTo>
                  <a:pt x="2391569" y="1515946"/>
                  <a:pt x="2342584" y="1564931"/>
                  <a:pt x="2342584" y="1625359"/>
                </a:cubicBezTo>
                <a:lnTo>
                  <a:pt x="2342584" y="2062993"/>
                </a:lnTo>
                <a:cubicBezTo>
                  <a:pt x="2342584" y="2123413"/>
                  <a:pt x="2391569" y="2172398"/>
                  <a:pt x="2451996" y="2172398"/>
                </a:cubicBezTo>
                <a:lnTo>
                  <a:pt x="2889629" y="2172398"/>
                </a:lnTo>
                <a:cubicBezTo>
                  <a:pt x="2950056" y="2172398"/>
                  <a:pt x="2999041" y="2123413"/>
                  <a:pt x="2999041" y="2062993"/>
                </a:cubicBezTo>
                <a:lnTo>
                  <a:pt x="2999041" y="1625359"/>
                </a:lnTo>
                <a:cubicBezTo>
                  <a:pt x="2999041" y="1564931"/>
                  <a:pt x="2950056" y="1515946"/>
                  <a:pt x="2889629" y="1515946"/>
                </a:cubicBezTo>
                <a:close/>
                <a:moveTo>
                  <a:pt x="3213993" y="1515945"/>
                </a:moveTo>
                <a:cubicBezTo>
                  <a:pt x="3153566" y="1515945"/>
                  <a:pt x="3104581" y="1564931"/>
                  <a:pt x="3104581" y="1625358"/>
                </a:cubicBezTo>
                <a:lnTo>
                  <a:pt x="3104581" y="2062992"/>
                </a:lnTo>
                <a:cubicBezTo>
                  <a:pt x="3104581" y="2123413"/>
                  <a:pt x="3153566" y="2172398"/>
                  <a:pt x="3213993" y="2172398"/>
                </a:cubicBezTo>
                <a:lnTo>
                  <a:pt x="3651628" y="2172398"/>
                </a:lnTo>
                <a:cubicBezTo>
                  <a:pt x="3712054" y="2172398"/>
                  <a:pt x="3761040" y="2123413"/>
                  <a:pt x="3761040" y="2062992"/>
                </a:cubicBezTo>
                <a:lnTo>
                  <a:pt x="3761040" y="1625358"/>
                </a:lnTo>
                <a:cubicBezTo>
                  <a:pt x="3761040" y="1564931"/>
                  <a:pt x="3712054" y="1515945"/>
                  <a:pt x="3651628" y="1515945"/>
                </a:cubicBezTo>
                <a:close/>
                <a:moveTo>
                  <a:pt x="3975991" y="1515945"/>
                </a:moveTo>
                <a:cubicBezTo>
                  <a:pt x="3915564" y="1515945"/>
                  <a:pt x="3866579" y="1564930"/>
                  <a:pt x="3866579" y="1625357"/>
                </a:cubicBezTo>
                <a:lnTo>
                  <a:pt x="3866579" y="2062992"/>
                </a:lnTo>
                <a:cubicBezTo>
                  <a:pt x="3866579" y="2123413"/>
                  <a:pt x="3915564" y="2172398"/>
                  <a:pt x="3975991" y="2172398"/>
                </a:cubicBezTo>
                <a:lnTo>
                  <a:pt x="4413617" y="2172398"/>
                </a:lnTo>
                <a:cubicBezTo>
                  <a:pt x="4474044" y="2172398"/>
                  <a:pt x="4523029" y="2123413"/>
                  <a:pt x="4523029" y="2062992"/>
                </a:cubicBezTo>
                <a:lnTo>
                  <a:pt x="4523029" y="1625357"/>
                </a:lnTo>
                <a:cubicBezTo>
                  <a:pt x="4523029" y="1564930"/>
                  <a:pt x="4474044" y="1515945"/>
                  <a:pt x="4413617" y="1515945"/>
                </a:cubicBezTo>
                <a:close/>
                <a:moveTo>
                  <a:pt x="4737982" y="1515944"/>
                </a:moveTo>
                <a:cubicBezTo>
                  <a:pt x="4677555" y="1515944"/>
                  <a:pt x="4628570" y="1564929"/>
                  <a:pt x="4628570" y="1625356"/>
                </a:cubicBezTo>
                <a:lnTo>
                  <a:pt x="4628570" y="2062991"/>
                </a:lnTo>
                <a:cubicBezTo>
                  <a:pt x="4628570" y="2123413"/>
                  <a:pt x="4677555" y="2172398"/>
                  <a:pt x="4737982" y="2172398"/>
                </a:cubicBezTo>
                <a:lnTo>
                  <a:pt x="5175616" y="2172398"/>
                </a:lnTo>
                <a:cubicBezTo>
                  <a:pt x="5236043" y="2172398"/>
                  <a:pt x="5285028" y="2123413"/>
                  <a:pt x="5285028" y="2062991"/>
                </a:cubicBezTo>
                <a:lnTo>
                  <a:pt x="5285028" y="1625356"/>
                </a:lnTo>
                <a:cubicBezTo>
                  <a:pt x="5285028" y="1564929"/>
                  <a:pt x="5236043" y="1515944"/>
                  <a:pt x="5175616" y="1515944"/>
                </a:cubicBezTo>
                <a:close/>
                <a:moveTo>
                  <a:pt x="5499981" y="1515943"/>
                </a:moveTo>
                <a:cubicBezTo>
                  <a:pt x="5439554" y="1515943"/>
                  <a:pt x="5390569" y="1564929"/>
                  <a:pt x="5390569" y="1625356"/>
                </a:cubicBezTo>
                <a:lnTo>
                  <a:pt x="5390569" y="2062990"/>
                </a:lnTo>
                <a:cubicBezTo>
                  <a:pt x="5390569" y="2123413"/>
                  <a:pt x="5439554" y="2172398"/>
                  <a:pt x="5499981" y="2172398"/>
                </a:cubicBezTo>
                <a:lnTo>
                  <a:pt x="5937615" y="2172398"/>
                </a:lnTo>
                <a:cubicBezTo>
                  <a:pt x="5998042" y="2172398"/>
                  <a:pt x="6047027" y="2123413"/>
                  <a:pt x="6047027" y="2062990"/>
                </a:cubicBezTo>
                <a:lnTo>
                  <a:pt x="6047027" y="1625356"/>
                </a:lnTo>
                <a:cubicBezTo>
                  <a:pt x="6047027" y="1564929"/>
                  <a:pt x="5998042" y="1515943"/>
                  <a:pt x="5937615" y="1515943"/>
                </a:cubicBezTo>
                <a:close/>
                <a:moveTo>
                  <a:pt x="6261980" y="1515943"/>
                </a:moveTo>
                <a:cubicBezTo>
                  <a:pt x="6201553" y="1515943"/>
                  <a:pt x="6152568" y="1564928"/>
                  <a:pt x="6152568" y="1625355"/>
                </a:cubicBezTo>
                <a:lnTo>
                  <a:pt x="6152568" y="2062989"/>
                </a:lnTo>
                <a:cubicBezTo>
                  <a:pt x="6152568" y="2123413"/>
                  <a:pt x="6201553" y="2172398"/>
                  <a:pt x="6261980" y="2172398"/>
                </a:cubicBezTo>
                <a:lnTo>
                  <a:pt x="6699614" y="2172398"/>
                </a:lnTo>
                <a:cubicBezTo>
                  <a:pt x="6760041" y="2172398"/>
                  <a:pt x="6809026" y="2123413"/>
                  <a:pt x="6809026" y="2062989"/>
                </a:cubicBezTo>
                <a:lnTo>
                  <a:pt x="6809026" y="1625355"/>
                </a:lnTo>
                <a:cubicBezTo>
                  <a:pt x="6809026" y="1564928"/>
                  <a:pt x="6760041" y="1515943"/>
                  <a:pt x="6699614" y="1515943"/>
                </a:cubicBezTo>
                <a:close/>
                <a:moveTo>
                  <a:pt x="7023979" y="1515942"/>
                </a:moveTo>
                <a:cubicBezTo>
                  <a:pt x="6963552" y="1515942"/>
                  <a:pt x="6914567" y="1564927"/>
                  <a:pt x="6914567" y="1625354"/>
                </a:cubicBezTo>
                <a:lnTo>
                  <a:pt x="6914567" y="2062988"/>
                </a:lnTo>
                <a:cubicBezTo>
                  <a:pt x="6914567" y="2123413"/>
                  <a:pt x="6963552" y="2172398"/>
                  <a:pt x="7023979" y="2172398"/>
                </a:cubicBezTo>
                <a:lnTo>
                  <a:pt x="7461613" y="2172398"/>
                </a:lnTo>
                <a:cubicBezTo>
                  <a:pt x="7522040" y="2172398"/>
                  <a:pt x="7571025" y="2123413"/>
                  <a:pt x="7571025" y="2062988"/>
                </a:cubicBezTo>
                <a:lnTo>
                  <a:pt x="7571025" y="1625354"/>
                </a:lnTo>
                <a:cubicBezTo>
                  <a:pt x="7571025" y="1564927"/>
                  <a:pt x="7522040" y="1515942"/>
                  <a:pt x="7461613" y="1515942"/>
                </a:cubicBezTo>
                <a:close/>
                <a:moveTo>
                  <a:pt x="7778358" y="1515941"/>
                </a:moveTo>
                <a:cubicBezTo>
                  <a:pt x="7717931" y="1515941"/>
                  <a:pt x="7668946" y="1564926"/>
                  <a:pt x="7668946" y="1625353"/>
                </a:cubicBezTo>
                <a:lnTo>
                  <a:pt x="7668946" y="2062987"/>
                </a:lnTo>
                <a:cubicBezTo>
                  <a:pt x="7668946" y="2123413"/>
                  <a:pt x="7717931" y="2172398"/>
                  <a:pt x="7778358" y="2172398"/>
                </a:cubicBezTo>
                <a:lnTo>
                  <a:pt x="8215992" y="2172398"/>
                </a:lnTo>
                <a:cubicBezTo>
                  <a:pt x="8276419" y="2172398"/>
                  <a:pt x="8325404" y="2123413"/>
                  <a:pt x="8325404" y="2062987"/>
                </a:cubicBezTo>
                <a:lnTo>
                  <a:pt x="8325404" y="1625353"/>
                </a:lnTo>
                <a:cubicBezTo>
                  <a:pt x="8325404" y="1564926"/>
                  <a:pt x="8276419" y="1515941"/>
                  <a:pt x="8215992" y="1515941"/>
                </a:cubicBezTo>
                <a:close/>
                <a:moveTo>
                  <a:pt x="8540357" y="1515941"/>
                </a:moveTo>
                <a:cubicBezTo>
                  <a:pt x="8479930" y="1515941"/>
                  <a:pt x="8430945" y="1564926"/>
                  <a:pt x="8430945" y="1625353"/>
                </a:cubicBezTo>
                <a:lnTo>
                  <a:pt x="8430945" y="2062987"/>
                </a:lnTo>
                <a:cubicBezTo>
                  <a:pt x="8430945" y="2123413"/>
                  <a:pt x="8479930" y="2172398"/>
                  <a:pt x="8540357" y="2172398"/>
                </a:cubicBezTo>
                <a:lnTo>
                  <a:pt x="8977991" y="2172398"/>
                </a:lnTo>
                <a:cubicBezTo>
                  <a:pt x="9038418" y="2172398"/>
                  <a:pt x="9087403" y="2123413"/>
                  <a:pt x="9087403" y="2062987"/>
                </a:cubicBezTo>
                <a:lnTo>
                  <a:pt x="9087403" y="1625353"/>
                </a:lnTo>
                <a:cubicBezTo>
                  <a:pt x="9087403" y="1564926"/>
                  <a:pt x="9038418" y="1515941"/>
                  <a:pt x="8977991" y="1515941"/>
                </a:cubicBezTo>
                <a:close/>
                <a:moveTo>
                  <a:pt x="165999" y="786548"/>
                </a:moveTo>
                <a:cubicBezTo>
                  <a:pt x="105572" y="786548"/>
                  <a:pt x="56587" y="835533"/>
                  <a:pt x="56587" y="895959"/>
                </a:cubicBezTo>
                <a:lnTo>
                  <a:pt x="56587" y="1333596"/>
                </a:lnTo>
                <a:cubicBezTo>
                  <a:pt x="56587" y="1394023"/>
                  <a:pt x="105572" y="1443008"/>
                  <a:pt x="165999" y="1443008"/>
                </a:cubicBezTo>
                <a:lnTo>
                  <a:pt x="603633" y="1443008"/>
                </a:lnTo>
                <a:cubicBezTo>
                  <a:pt x="664060" y="1443008"/>
                  <a:pt x="713044" y="1394023"/>
                  <a:pt x="713044" y="1333596"/>
                </a:cubicBezTo>
                <a:lnTo>
                  <a:pt x="713044" y="895959"/>
                </a:lnTo>
                <a:cubicBezTo>
                  <a:pt x="713044" y="835533"/>
                  <a:pt x="664060" y="786548"/>
                  <a:pt x="603633" y="786548"/>
                </a:cubicBezTo>
                <a:close/>
                <a:moveTo>
                  <a:pt x="927996" y="786547"/>
                </a:moveTo>
                <a:cubicBezTo>
                  <a:pt x="867569" y="786547"/>
                  <a:pt x="818584" y="835532"/>
                  <a:pt x="818584" y="895959"/>
                </a:cubicBezTo>
                <a:lnTo>
                  <a:pt x="818584" y="1333595"/>
                </a:lnTo>
                <a:cubicBezTo>
                  <a:pt x="818584" y="1394022"/>
                  <a:pt x="867569" y="1443007"/>
                  <a:pt x="927996" y="1443007"/>
                </a:cubicBezTo>
                <a:lnTo>
                  <a:pt x="1365637" y="1443007"/>
                </a:lnTo>
                <a:cubicBezTo>
                  <a:pt x="1426065" y="1443007"/>
                  <a:pt x="1475051" y="1394022"/>
                  <a:pt x="1475051" y="1333595"/>
                </a:cubicBezTo>
                <a:lnTo>
                  <a:pt x="1475051" y="895959"/>
                </a:lnTo>
                <a:cubicBezTo>
                  <a:pt x="1475051" y="835532"/>
                  <a:pt x="1426065" y="786547"/>
                  <a:pt x="1365637" y="786547"/>
                </a:cubicBezTo>
                <a:close/>
                <a:moveTo>
                  <a:pt x="1689998" y="786547"/>
                </a:moveTo>
                <a:cubicBezTo>
                  <a:pt x="1629570" y="786547"/>
                  <a:pt x="1580588" y="835532"/>
                  <a:pt x="1580588" y="895959"/>
                </a:cubicBezTo>
                <a:lnTo>
                  <a:pt x="1580588" y="1333594"/>
                </a:lnTo>
                <a:cubicBezTo>
                  <a:pt x="1580588" y="1394022"/>
                  <a:pt x="1629570" y="1443007"/>
                  <a:pt x="1689998" y="1443007"/>
                </a:cubicBezTo>
                <a:lnTo>
                  <a:pt x="2127634" y="1443007"/>
                </a:lnTo>
                <a:cubicBezTo>
                  <a:pt x="2188060" y="1443007"/>
                  <a:pt x="2237045" y="1394022"/>
                  <a:pt x="2237045" y="1333594"/>
                </a:cubicBezTo>
                <a:lnTo>
                  <a:pt x="2237045" y="895959"/>
                </a:lnTo>
                <a:cubicBezTo>
                  <a:pt x="2237045" y="835532"/>
                  <a:pt x="2188060" y="786547"/>
                  <a:pt x="2127634" y="786547"/>
                </a:cubicBezTo>
                <a:close/>
                <a:moveTo>
                  <a:pt x="2451996" y="786546"/>
                </a:moveTo>
                <a:cubicBezTo>
                  <a:pt x="2391569" y="786546"/>
                  <a:pt x="2342584" y="835531"/>
                  <a:pt x="2342584" y="895958"/>
                </a:cubicBezTo>
                <a:lnTo>
                  <a:pt x="2342584" y="1333593"/>
                </a:lnTo>
                <a:cubicBezTo>
                  <a:pt x="2342584" y="1394021"/>
                  <a:pt x="2391569" y="1443006"/>
                  <a:pt x="2451996" y="1443006"/>
                </a:cubicBezTo>
                <a:lnTo>
                  <a:pt x="2889629" y="1443006"/>
                </a:lnTo>
                <a:cubicBezTo>
                  <a:pt x="2950056" y="1443006"/>
                  <a:pt x="2999041" y="1394021"/>
                  <a:pt x="2999041" y="1333593"/>
                </a:cubicBezTo>
                <a:lnTo>
                  <a:pt x="2999041" y="895958"/>
                </a:lnTo>
                <a:cubicBezTo>
                  <a:pt x="2999041" y="835531"/>
                  <a:pt x="2950056" y="786546"/>
                  <a:pt x="2889629" y="786546"/>
                </a:cubicBezTo>
                <a:close/>
                <a:moveTo>
                  <a:pt x="3213993" y="786546"/>
                </a:moveTo>
                <a:cubicBezTo>
                  <a:pt x="3153566" y="786546"/>
                  <a:pt x="3104581" y="835531"/>
                  <a:pt x="3104581" y="895958"/>
                </a:cubicBezTo>
                <a:lnTo>
                  <a:pt x="3104581" y="1333593"/>
                </a:lnTo>
                <a:cubicBezTo>
                  <a:pt x="3104581" y="1394020"/>
                  <a:pt x="3153566" y="1443005"/>
                  <a:pt x="3213993" y="1443005"/>
                </a:cubicBezTo>
                <a:lnTo>
                  <a:pt x="3651628" y="1443005"/>
                </a:lnTo>
                <a:cubicBezTo>
                  <a:pt x="3712054" y="1443005"/>
                  <a:pt x="3761040" y="1394020"/>
                  <a:pt x="3761040" y="1333593"/>
                </a:cubicBezTo>
                <a:lnTo>
                  <a:pt x="3761040" y="895958"/>
                </a:lnTo>
                <a:cubicBezTo>
                  <a:pt x="3761040" y="835531"/>
                  <a:pt x="3712054" y="786546"/>
                  <a:pt x="3651628" y="786546"/>
                </a:cubicBezTo>
                <a:close/>
                <a:moveTo>
                  <a:pt x="3975991" y="786545"/>
                </a:moveTo>
                <a:cubicBezTo>
                  <a:pt x="3915564" y="786545"/>
                  <a:pt x="3866579" y="835530"/>
                  <a:pt x="3866579" y="895957"/>
                </a:cubicBezTo>
                <a:lnTo>
                  <a:pt x="3866579" y="1333592"/>
                </a:lnTo>
                <a:cubicBezTo>
                  <a:pt x="3866579" y="1394019"/>
                  <a:pt x="3915564" y="1443005"/>
                  <a:pt x="3975991" y="1443005"/>
                </a:cubicBezTo>
                <a:lnTo>
                  <a:pt x="4413617" y="1443005"/>
                </a:lnTo>
                <a:cubicBezTo>
                  <a:pt x="4474044" y="1443005"/>
                  <a:pt x="4523029" y="1394019"/>
                  <a:pt x="4523029" y="1333592"/>
                </a:cubicBezTo>
                <a:lnTo>
                  <a:pt x="4523029" y="895957"/>
                </a:lnTo>
                <a:cubicBezTo>
                  <a:pt x="4523029" y="835530"/>
                  <a:pt x="4474044" y="786545"/>
                  <a:pt x="4413617" y="786545"/>
                </a:cubicBezTo>
                <a:close/>
                <a:moveTo>
                  <a:pt x="4737982" y="786545"/>
                </a:moveTo>
                <a:cubicBezTo>
                  <a:pt x="4677555" y="786545"/>
                  <a:pt x="4628570" y="835530"/>
                  <a:pt x="4628570" y="895957"/>
                </a:cubicBezTo>
                <a:lnTo>
                  <a:pt x="4628570" y="1333592"/>
                </a:lnTo>
                <a:cubicBezTo>
                  <a:pt x="4628570" y="1394019"/>
                  <a:pt x="4677555" y="1443004"/>
                  <a:pt x="4737982" y="1443004"/>
                </a:cubicBezTo>
                <a:lnTo>
                  <a:pt x="5175616" y="1443004"/>
                </a:lnTo>
                <a:cubicBezTo>
                  <a:pt x="5236043" y="1443004"/>
                  <a:pt x="5285028" y="1394019"/>
                  <a:pt x="5285028" y="1333592"/>
                </a:cubicBezTo>
                <a:lnTo>
                  <a:pt x="5285028" y="895957"/>
                </a:lnTo>
                <a:cubicBezTo>
                  <a:pt x="5285028" y="835530"/>
                  <a:pt x="5236043" y="786545"/>
                  <a:pt x="5175616" y="786545"/>
                </a:cubicBezTo>
                <a:close/>
                <a:moveTo>
                  <a:pt x="5499981" y="786544"/>
                </a:moveTo>
                <a:cubicBezTo>
                  <a:pt x="5439554" y="786544"/>
                  <a:pt x="5390569" y="835529"/>
                  <a:pt x="5390569" y="895956"/>
                </a:cubicBezTo>
                <a:lnTo>
                  <a:pt x="5390569" y="1333591"/>
                </a:lnTo>
                <a:cubicBezTo>
                  <a:pt x="5390569" y="1394018"/>
                  <a:pt x="5439554" y="1443003"/>
                  <a:pt x="5499981" y="1443003"/>
                </a:cubicBezTo>
                <a:lnTo>
                  <a:pt x="5937615" y="1443003"/>
                </a:lnTo>
                <a:cubicBezTo>
                  <a:pt x="5998042" y="1443003"/>
                  <a:pt x="6047027" y="1394018"/>
                  <a:pt x="6047027" y="1333591"/>
                </a:cubicBezTo>
                <a:lnTo>
                  <a:pt x="6047027" y="895956"/>
                </a:lnTo>
                <a:cubicBezTo>
                  <a:pt x="6047027" y="835529"/>
                  <a:pt x="5998042" y="786544"/>
                  <a:pt x="5937615" y="786544"/>
                </a:cubicBezTo>
                <a:close/>
                <a:moveTo>
                  <a:pt x="6261980" y="786544"/>
                </a:moveTo>
                <a:cubicBezTo>
                  <a:pt x="6201553" y="786544"/>
                  <a:pt x="6152568" y="835529"/>
                  <a:pt x="6152568" y="895956"/>
                </a:cubicBezTo>
                <a:lnTo>
                  <a:pt x="6152568" y="1333590"/>
                </a:lnTo>
                <a:cubicBezTo>
                  <a:pt x="6152568" y="1394017"/>
                  <a:pt x="6201553" y="1443003"/>
                  <a:pt x="6261980" y="1443003"/>
                </a:cubicBezTo>
                <a:lnTo>
                  <a:pt x="6699614" y="1443003"/>
                </a:lnTo>
                <a:cubicBezTo>
                  <a:pt x="6760041" y="1443003"/>
                  <a:pt x="6809026" y="1394017"/>
                  <a:pt x="6809026" y="1333590"/>
                </a:cubicBezTo>
                <a:lnTo>
                  <a:pt x="6809026" y="895956"/>
                </a:lnTo>
                <a:cubicBezTo>
                  <a:pt x="6809026" y="835529"/>
                  <a:pt x="6760041" y="786544"/>
                  <a:pt x="6699614" y="786544"/>
                </a:cubicBezTo>
                <a:close/>
                <a:moveTo>
                  <a:pt x="7023979" y="786543"/>
                </a:moveTo>
                <a:cubicBezTo>
                  <a:pt x="6963552" y="786543"/>
                  <a:pt x="6914567" y="835528"/>
                  <a:pt x="6914567" y="895955"/>
                </a:cubicBezTo>
                <a:lnTo>
                  <a:pt x="6914567" y="1333590"/>
                </a:lnTo>
                <a:cubicBezTo>
                  <a:pt x="6914567" y="1394017"/>
                  <a:pt x="6963552" y="1443002"/>
                  <a:pt x="7023979" y="1443002"/>
                </a:cubicBezTo>
                <a:lnTo>
                  <a:pt x="7461613" y="1443002"/>
                </a:lnTo>
                <a:cubicBezTo>
                  <a:pt x="7522040" y="1443002"/>
                  <a:pt x="7571025" y="1394017"/>
                  <a:pt x="7571025" y="1333590"/>
                </a:cubicBezTo>
                <a:lnTo>
                  <a:pt x="7571025" y="895955"/>
                </a:lnTo>
                <a:cubicBezTo>
                  <a:pt x="7571025" y="835528"/>
                  <a:pt x="7522040" y="786543"/>
                  <a:pt x="7461613" y="786543"/>
                </a:cubicBezTo>
                <a:close/>
                <a:moveTo>
                  <a:pt x="7778358" y="786543"/>
                </a:moveTo>
                <a:cubicBezTo>
                  <a:pt x="7717931" y="786543"/>
                  <a:pt x="7668946" y="835528"/>
                  <a:pt x="7668946" y="895955"/>
                </a:cubicBezTo>
                <a:lnTo>
                  <a:pt x="7668946" y="1333589"/>
                </a:lnTo>
                <a:cubicBezTo>
                  <a:pt x="7668946" y="1394016"/>
                  <a:pt x="7717931" y="1443001"/>
                  <a:pt x="7778358" y="1443001"/>
                </a:cubicBezTo>
                <a:lnTo>
                  <a:pt x="8215992" y="1443001"/>
                </a:lnTo>
                <a:cubicBezTo>
                  <a:pt x="8276419" y="1443001"/>
                  <a:pt x="8325404" y="1394016"/>
                  <a:pt x="8325404" y="1333589"/>
                </a:cubicBezTo>
                <a:lnTo>
                  <a:pt x="8325404" y="895955"/>
                </a:lnTo>
                <a:cubicBezTo>
                  <a:pt x="8325404" y="835528"/>
                  <a:pt x="8276419" y="786543"/>
                  <a:pt x="8215992" y="786543"/>
                </a:cubicBezTo>
                <a:close/>
                <a:moveTo>
                  <a:pt x="8540357" y="786542"/>
                </a:moveTo>
                <a:cubicBezTo>
                  <a:pt x="8479930" y="786542"/>
                  <a:pt x="8430945" y="835528"/>
                  <a:pt x="8430945" y="895955"/>
                </a:cubicBezTo>
                <a:lnTo>
                  <a:pt x="8430945" y="1333589"/>
                </a:lnTo>
                <a:cubicBezTo>
                  <a:pt x="8430945" y="1394016"/>
                  <a:pt x="8479930" y="1443001"/>
                  <a:pt x="8540357" y="1443001"/>
                </a:cubicBezTo>
                <a:lnTo>
                  <a:pt x="8977991" y="1443001"/>
                </a:lnTo>
                <a:cubicBezTo>
                  <a:pt x="9038418" y="1443001"/>
                  <a:pt x="9087403" y="1394016"/>
                  <a:pt x="9087403" y="1333589"/>
                </a:cubicBezTo>
                <a:lnTo>
                  <a:pt x="9087403" y="895955"/>
                </a:lnTo>
                <a:cubicBezTo>
                  <a:pt x="9087403" y="835528"/>
                  <a:pt x="9038418" y="786542"/>
                  <a:pt x="8977991" y="786542"/>
                </a:cubicBezTo>
                <a:close/>
                <a:moveTo>
                  <a:pt x="165999" y="57150"/>
                </a:moveTo>
                <a:cubicBezTo>
                  <a:pt x="105572" y="57150"/>
                  <a:pt x="56587" y="106135"/>
                  <a:pt x="56587" y="166562"/>
                </a:cubicBezTo>
                <a:lnTo>
                  <a:pt x="56587" y="604196"/>
                </a:lnTo>
                <a:cubicBezTo>
                  <a:pt x="56587" y="664623"/>
                  <a:pt x="105572" y="713608"/>
                  <a:pt x="165999" y="713608"/>
                </a:cubicBezTo>
                <a:lnTo>
                  <a:pt x="603633" y="713608"/>
                </a:lnTo>
                <a:cubicBezTo>
                  <a:pt x="664060" y="713608"/>
                  <a:pt x="713045" y="664623"/>
                  <a:pt x="713045" y="604196"/>
                </a:cubicBezTo>
                <a:lnTo>
                  <a:pt x="713045" y="166562"/>
                </a:lnTo>
                <a:cubicBezTo>
                  <a:pt x="713045" y="106135"/>
                  <a:pt x="664060" y="57150"/>
                  <a:pt x="603633" y="57150"/>
                </a:cubicBezTo>
                <a:close/>
                <a:moveTo>
                  <a:pt x="927996" y="57150"/>
                </a:moveTo>
                <a:cubicBezTo>
                  <a:pt x="867570" y="57150"/>
                  <a:pt x="818585" y="106135"/>
                  <a:pt x="818585" y="166562"/>
                </a:cubicBezTo>
                <a:lnTo>
                  <a:pt x="818585" y="604195"/>
                </a:lnTo>
                <a:cubicBezTo>
                  <a:pt x="818585" y="664622"/>
                  <a:pt x="867570" y="713607"/>
                  <a:pt x="927996" y="713607"/>
                </a:cubicBezTo>
                <a:lnTo>
                  <a:pt x="1365637" y="713607"/>
                </a:lnTo>
                <a:cubicBezTo>
                  <a:pt x="1426066" y="713607"/>
                  <a:pt x="1475051" y="664622"/>
                  <a:pt x="1475051" y="604195"/>
                </a:cubicBezTo>
                <a:lnTo>
                  <a:pt x="1475051" y="166562"/>
                </a:lnTo>
                <a:cubicBezTo>
                  <a:pt x="1475051" y="106135"/>
                  <a:pt x="1426066" y="57150"/>
                  <a:pt x="1365637" y="57150"/>
                </a:cubicBezTo>
                <a:close/>
                <a:moveTo>
                  <a:pt x="1689998" y="57149"/>
                </a:moveTo>
                <a:cubicBezTo>
                  <a:pt x="1629570" y="57149"/>
                  <a:pt x="1580588" y="106134"/>
                  <a:pt x="1580588" y="166561"/>
                </a:cubicBezTo>
                <a:lnTo>
                  <a:pt x="1580588" y="604195"/>
                </a:lnTo>
                <a:cubicBezTo>
                  <a:pt x="1580588" y="664622"/>
                  <a:pt x="1629570" y="713607"/>
                  <a:pt x="1689998" y="713607"/>
                </a:cubicBezTo>
                <a:lnTo>
                  <a:pt x="2127634" y="713607"/>
                </a:lnTo>
                <a:cubicBezTo>
                  <a:pt x="2188061" y="713607"/>
                  <a:pt x="2237045" y="664622"/>
                  <a:pt x="2237045" y="604195"/>
                </a:cubicBezTo>
                <a:lnTo>
                  <a:pt x="2237045" y="166561"/>
                </a:lnTo>
                <a:cubicBezTo>
                  <a:pt x="2237045" y="106134"/>
                  <a:pt x="2188061" y="57149"/>
                  <a:pt x="2127634" y="57149"/>
                </a:cubicBezTo>
                <a:close/>
                <a:moveTo>
                  <a:pt x="2451996" y="57149"/>
                </a:moveTo>
                <a:cubicBezTo>
                  <a:pt x="2391569" y="57149"/>
                  <a:pt x="2342585" y="106134"/>
                  <a:pt x="2342585" y="166561"/>
                </a:cubicBezTo>
                <a:lnTo>
                  <a:pt x="2342585" y="604194"/>
                </a:lnTo>
                <a:cubicBezTo>
                  <a:pt x="2342585" y="664621"/>
                  <a:pt x="2391569" y="713606"/>
                  <a:pt x="2451996" y="713606"/>
                </a:cubicBezTo>
                <a:lnTo>
                  <a:pt x="2889629" y="713606"/>
                </a:lnTo>
                <a:cubicBezTo>
                  <a:pt x="2950056" y="713606"/>
                  <a:pt x="2999041" y="664621"/>
                  <a:pt x="2999041" y="604194"/>
                </a:cubicBezTo>
                <a:lnTo>
                  <a:pt x="2999041" y="166561"/>
                </a:lnTo>
                <a:cubicBezTo>
                  <a:pt x="2999041" y="106134"/>
                  <a:pt x="2950056" y="57149"/>
                  <a:pt x="2889629" y="57149"/>
                </a:cubicBezTo>
                <a:close/>
                <a:moveTo>
                  <a:pt x="3213995" y="57148"/>
                </a:moveTo>
                <a:cubicBezTo>
                  <a:pt x="3153567" y="57148"/>
                  <a:pt x="3104581" y="106133"/>
                  <a:pt x="3104581" y="166560"/>
                </a:cubicBezTo>
                <a:lnTo>
                  <a:pt x="3104581" y="604194"/>
                </a:lnTo>
                <a:cubicBezTo>
                  <a:pt x="3104581" y="664621"/>
                  <a:pt x="3153567" y="713606"/>
                  <a:pt x="3213995" y="713606"/>
                </a:cubicBezTo>
                <a:lnTo>
                  <a:pt x="3651628" y="713606"/>
                </a:lnTo>
                <a:cubicBezTo>
                  <a:pt x="3712055" y="713606"/>
                  <a:pt x="3761040" y="664621"/>
                  <a:pt x="3761040" y="604194"/>
                </a:cubicBezTo>
                <a:lnTo>
                  <a:pt x="3761040" y="166560"/>
                </a:lnTo>
                <a:cubicBezTo>
                  <a:pt x="3761040" y="106133"/>
                  <a:pt x="3712055" y="57148"/>
                  <a:pt x="3651628" y="57148"/>
                </a:cubicBezTo>
                <a:close/>
                <a:moveTo>
                  <a:pt x="3975991" y="57148"/>
                </a:moveTo>
                <a:cubicBezTo>
                  <a:pt x="3915565" y="57148"/>
                  <a:pt x="3866579" y="106133"/>
                  <a:pt x="3866579" y="166560"/>
                </a:cubicBezTo>
                <a:lnTo>
                  <a:pt x="3866579" y="604194"/>
                </a:lnTo>
                <a:cubicBezTo>
                  <a:pt x="3866579" y="664620"/>
                  <a:pt x="3915565" y="713605"/>
                  <a:pt x="3975991" y="713605"/>
                </a:cubicBezTo>
                <a:lnTo>
                  <a:pt x="4413617" y="713605"/>
                </a:lnTo>
                <a:cubicBezTo>
                  <a:pt x="4474044" y="713605"/>
                  <a:pt x="4523029" y="664620"/>
                  <a:pt x="4523029" y="604194"/>
                </a:cubicBezTo>
                <a:lnTo>
                  <a:pt x="4523029" y="166560"/>
                </a:lnTo>
                <a:cubicBezTo>
                  <a:pt x="4523029" y="106133"/>
                  <a:pt x="4474044" y="57148"/>
                  <a:pt x="4413617" y="57148"/>
                </a:cubicBezTo>
                <a:close/>
                <a:moveTo>
                  <a:pt x="4737982" y="57147"/>
                </a:moveTo>
                <a:cubicBezTo>
                  <a:pt x="4677555" y="57147"/>
                  <a:pt x="4628570" y="106132"/>
                  <a:pt x="4628570" y="166559"/>
                </a:cubicBezTo>
                <a:lnTo>
                  <a:pt x="4628570" y="604193"/>
                </a:lnTo>
                <a:cubicBezTo>
                  <a:pt x="4628570" y="664620"/>
                  <a:pt x="4677555" y="713605"/>
                  <a:pt x="4737982" y="713605"/>
                </a:cubicBezTo>
                <a:lnTo>
                  <a:pt x="5175616" y="713605"/>
                </a:lnTo>
                <a:cubicBezTo>
                  <a:pt x="5236043" y="713605"/>
                  <a:pt x="5285028" y="664620"/>
                  <a:pt x="5285028" y="604193"/>
                </a:cubicBezTo>
                <a:lnTo>
                  <a:pt x="5285028" y="166559"/>
                </a:lnTo>
                <a:cubicBezTo>
                  <a:pt x="5285028" y="106132"/>
                  <a:pt x="5236043" y="57147"/>
                  <a:pt x="5175616" y="57147"/>
                </a:cubicBezTo>
                <a:close/>
                <a:moveTo>
                  <a:pt x="5499981" y="57147"/>
                </a:moveTo>
                <a:cubicBezTo>
                  <a:pt x="5439554" y="57147"/>
                  <a:pt x="5390569" y="106132"/>
                  <a:pt x="5390569" y="166559"/>
                </a:cubicBezTo>
                <a:lnTo>
                  <a:pt x="5390569" y="604192"/>
                </a:lnTo>
                <a:cubicBezTo>
                  <a:pt x="5390569" y="664620"/>
                  <a:pt x="5439554" y="713605"/>
                  <a:pt x="5499981" y="713605"/>
                </a:cubicBezTo>
                <a:lnTo>
                  <a:pt x="5937615" y="713605"/>
                </a:lnTo>
                <a:cubicBezTo>
                  <a:pt x="5998042" y="713605"/>
                  <a:pt x="6047027" y="664620"/>
                  <a:pt x="6047027" y="604192"/>
                </a:cubicBezTo>
                <a:lnTo>
                  <a:pt x="6047027" y="166559"/>
                </a:lnTo>
                <a:cubicBezTo>
                  <a:pt x="6047027" y="106132"/>
                  <a:pt x="5998042" y="57147"/>
                  <a:pt x="5937615" y="57147"/>
                </a:cubicBezTo>
                <a:close/>
                <a:moveTo>
                  <a:pt x="6261980" y="57146"/>
                </a:moveTo>
                <a:cubicBezTo>
                  <a:pt x="6201553" y="57146"/>
                  <a:pt x="6152568" y="106131"/>
                  <a:pt x="6152568" y="166558"/>
                </a:cubicBezTo>
                <a:lnTo>
                  <a:pt x="6152568" y="604192"/>
                </a:lnTo>
                <a:cubicBezTo>
                  <a:pt x="6152568" y="664619"/>
                  <a:pt x="6201553" y="713604"/>
                  <a:pt x="6261980" y="713604"/>
                </a:cubicBezTo>
                <a:lnTo>
                  <a:pt x="6699614" y="713604"/>
                </a:lnTo>
                <a:cubicBezTo>
                  <a:pt x="6760041" y="713604"/>
                  <a:pt x="6809026" y="664619"/>
                  <a:pt x="6809026" y="604192"/>
                </a:cubicBezTo>
                <a:lnTo>
                  <a:pt x="6809026" y="166558"/>
                </a:lnTo>
                <a:cubicBezTo>
                  <a:pt x="6809026" y="106131"/>
                  <a:pt x="6760041" y="57146"/>
                  <a:pt x="6699614" y="57146"/>
                </a:cubicBezTo>
                <a:close/>
                <a:moveTo>
                  <a:pt x="7023979" y="57146"/>
                </a:moveTo>
                <a:cubicBezTo>
                  <a:pt x="6963552" y="57146"/>
                  <a:pt x="6914567" y="106131"/>
                  <a:pt x="6914567" y="166558"/>
                </a:cubicBezTo>
                <a:lnTo>
                  <a:pt x="6914567" y="604191"/>
                </a:lnTo>
                <a:cubicBezTo>
                  <a:pt x="6914567" y="664618"/>
                  <a:pt x="6963552" y="713604"/>
                  <a:pt x="7023979" y="713604"/>
                </a:cubicBezTo>
                <a:lnTo>
                  <a:pt x="7461613" y="713604"/>
                </a:lnTo>
                <a:cubicBezTo>
                  <a:pt x="7522040" y="713604"/>
                  <a:pt x="7571025" y="664618"/>
                  <a:pt x="7571025" y="604191"/>
                </a:cubicBezTo>
                <a:lnTo>
                  <a:pt x="7571025" y="166558"/>
                </a:lnTo>
                <a:cubicBezTo>
                  <a:pt x="7571025" y="106131"/>
                  <a:pt x="7522040" y="57146"/>
                  <a:pt x="7461613" y="57146"/>
                </a:cubicBezTo>
                <a:close/>
                <a:moveTo>
                  <a:pt x="7778358" y="57145"/>
                </a:moveTo>
                <a:cubicBezTo>
                  <a:pt x="7717931" y="57145"/>
                  <a:pt x="7668946" y="106130"/>
                  <a:pt x="7668946" y="166557"/>
                </a:cubicBezTo>
                <a:lnTo>
                  <a:pt x="7668946" y="604191"/>
                </a:lnTo>
                <a:cubicBezTo>
                  <a:pt x="7668946" y="664618"/>
                  <a:pt x="7717931" y="713603"/>
                  <a:pt x="7778358" y="713603"/>
                </a:cubicBezTo>
                <a:lnTo>
                  <a:pt x="8215992" y="713603"/>
                </a:lnTo>
                <a:cubicBezTo>
                  <a:pt x="8276419" y="713603"/>
                  <a:pt x="8325404" y="664618"/>
                  <a:pt x="8325404" y="604191"/>
                </a:cubicBezTo>
                <a:lnTo>
                  <a:pt x="8325404" y="166557"/>
                </a:lnTo>
                <a:cubicBezTo>
                  <a:pt x="8325404" y="106130"/>
                  <a:pt x="8276419" y="57145"/>
                  <a:pt x="8215992" y="57145"/>
                </a:cubicBezTo>
                <a:close/>
                <a:moveTo>
                  <a:pt x="8540357" y="57145"/>
                </a:moveTo>
                <a:cubicBezTo>
                  <a:pt x="8479930" y="57145"/>
                  <a:pt x="8430945" y="106130"/>
                  <a:pt x="8430945" y="166557"/>
                </a:cubicBezTo>
                <a:lnTo>
                  <a:pt x="8430945" y="604190"/>
                </a:lnTo>
                <a:cubicBezTo>
                  <a:pt x="8430945" y="664617"/>
                  <a:pt x="8479930" y="713603"/>
                  <a:pt x="8540357" y="713603"/>
                </a:cubicBezTo>
                <a:lnTo>
                  <a:pt x="8977991" y="713603"/>
                </a:lnTo>
                <a:cubicBezTo>
                  <a:pt x="9038418" y="713603"/>
                  <a:pt x="9087403" y="664617"/>
                  <a:pt x="9087403" y="604190"/>
                </a:cubicBezTo>
                <a:lnTo>
                  <a:pt x="9087403" y="166557"/>
                </a:lnTo>
                <a:cubicBezTo>
                  <a:pt x="9087403" y="106130"/>
                  <a:pt x="9038418" y="57145"/>
                  <a:pt x="8977991" y="57145"/>
                </a:cubicBezTo>
                <a:close/>
                <a:moveTo>
                  <a:pt x="0" y="0"/>
                </a:moveTo>
                <a:lnTo>
                  <a:pt x="9143989" y="0"/>
                </a:lnTo>
                <a:lnTo>
                  <a:pt x="9143989" y="5143494"/>
                </a:lnTo>
                <a:lnTo>
                  <a:pt x="0" y="514349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107">
            <a:extLst>
              <a:ext uri="{FF2B5EF4-FFF2-40B4-BE49-F238E27FC236}">
                <a16:creationId xmlns:a16="http://schemas.microsoft.com/office/drawing/2014/main" id="{9E4A6F18-4685-4A6F-B536-1A543ADBCDD6}"/>
              </a:ext>
            </a:extLst>
          </p:cNvPr>
          <p:cNvSpPr/>
          <p:nvPr userDrawn="1"/>
        </p:nvSpPr>
        <p:spPr>
          <a:xfrm>
            <a:off x="7545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15">
            <a:extLst>
              <a:ext uri="{FF2B5EF4-FFF2-40B4-BE49-F238E27FC236}">
                <a16:creationId xmlns:a16="http://schemas.microsoft.com/office/drawing/2014/main" id="{B68D77B6-290C-4624-809C-82A987962E61}"/>
              </a:ext>
            </a:extLst>
          </p:cNvPr>
          <p:cNvSpPr/>
          <p:nvPr userDrawn="1"/>
        </p:nvSpPr>
        <p:spPr>
          <a:xfrm>
            <a:off x="7545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7">
            <a:extLst>
              <a:ext uri="{FF2B5EF4-FFF2-40B4-BE49-F238E27FC236}">
                <a16:creationId xmlns:a16="http://schemas.microsoft.com/office/drawing/2014/main" id="{6D6968A4-F5F0-488D-9402-1C348D048774}"/>
              </a:ext>
            </a:extLst>
          </p:cNvPr>
          <p:cNvSpPr/>
          <p:nvPr userDrawn="1"/>
        </p:nvSpPr>
        <p:spPr>
          <a:xfrm>
            <a:off x="75450"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9">
            <a:extLst>
              <a:ext uri="{FF2B5EF4-FFF2-40B4-BE49-F238E27FC236}">
                <a16:creationId xmlns:a16="http://schemas.microsoft.com/office/drawing/2014/main" id="{623A48C7-33F8-4ECD-85BD-9E17918FE87F}"/>
              </a:ext>
            </a:extLst>
          </p:cNvPr>
          <p:cNvSpPr/>
          <p:nvPr userDrawn="1"/>
        </p:nvSpPr>
        <p:spPr>
          <a:xfrm>
            <a:off x="7545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20">
            <a:extLst>
              <a:ext uri="{FF2B5EF4-FFF2-40B4-BE49-F238E27FC236}">
                <a16:creationId xmlns:a16="http://schemas.microsoft.com/office/drawing/2014/main" id="{122D1F2B-CADE-467A-A03F-B764F9682B34}"/>
              </a:ext>
            </a:extLst>
          </p:cNvPr>
          <p:cNvSpPr/>
          <p:nvPr userDrawn="1"/>
        </p:nvSpPr>
        <p:spPr>
          <a:xfrm>
            <a:off x="7545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21">
            <a:extLst>
              <a:ext uri="{FF2B5EF4-FFF2-40B4-BE49-F238E27FC236}">
                <a16:creationId xmlns:a16="http://schemas.microsoft.com/office/drawing/2014/main" id="{E936446B-B995-4147-A8DF-C30BB62F4489}"/>
              </a:ext>
            </a:extLst>
          </p:cNvPr>
          <p:cNvSpPr/>
          <p:nvPr userDrawn="1"/>
        </p:nvSpPr>
        <p:spPr>
          <a:xfrm>
            <a:off x="109144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22">
            <a:extLst>
              <a:ext uri="{FF2B5EF4-FFF2-40B4-BE49-F238E27FC236}">
                <a16:creationId xmlns:a16="http://schemas.microsoft.com/office/drawing/2014/main" id="{F2E13822-E4D0-4316-B900-7C1761AA72B0}"/>
              </a:ext>
            </a:extLst>
          </p:cNvPr>
          <p:cNvSpPr/>
          <p:nvPr userDrawn="1"/>
        </p:nvSpPr>
        <p:spPr>
          <a:xfrm>
            <a:off x="109144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23">
            <a:extLst>
              <a:ext uri="{FF2B5EF4-FFF2-40B4-BE49-F238E27FC236}">
                <a16:creationId xmlns:a16="http://schemas.microsoft.com/office/drawing/2014/main" id="{70A10946-2112-4F06-BFC5-185D3CCADF28}"/>
              </a:ext>
            </a:extLst>
          </p:cNvPr>
          <p:cNvSpPr/>
          <p:nvPr userDrawn="1"/>
        </p:nvSpPr>
        <p:spPr>
          <a:xfrm>
            <a:off x="1091448"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24">
            <a:extLst>
              <a:ext uri="{FF2B5EF4-FFF2-40B4-BE49-F238E27FC236}">
                <a16:creationId xmlns:a16="http://schemas.microsoft.com/office/drawing/2014/main" id="{EC368BD6-32E8-479F-9F6D-312482C189FF}"/>
              </a:ext>
            </a:extLst>
          </p:cNvPr>
          <p:cNvSpPr/>
          <p:nvPr userDrawn="1"/>
        </p:nvSpPr>
        <p:spPr>
          <a:xfrm>
            <a:off x="1091448"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27">
            <a:extLst>
              <a:ext uri="{FF2B5EF4-FFF2-40B4-BE49-F238E27FC236}">
                <a16:creationId xmlns:a16="http://schemas.microsoft.com/office/drawing/2014/main" id="{4016A6E5-4DC4-4547-A336-CBB3FE57D8B8}"/>
              </a:ext>
            </a:extLst>
          </p:cNvPr>
          <p:cNvSpPr/>
          <p:nvPr userDrawn="1"/>
        </p:nvSpPr>
        <p:spPr>
          <a:xfrm>
            <a:off x="109144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28">
            <a:extLst>
              <a:ext uri="{FF2B5EF4-FFF2-40B4-BE49-F238E27FC236}">
                <a16:creationId xmlns:a16="http://schemas.microsoft.com/office/drawing/2014/main" id="{214F6B6C-FAC4-4008-964D-F39BA060AB9C}"/>
              </a:ext>
            </a:extLst>
          </p:cNvPr>
          <p:cNvSpPr/>
          <p:nvPr userDrawn="1"/>
        </p:nvSpPr>
        <p:spPr>
          <a:xfrm>
            <a:off x="2107447"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130">
            <a:extLst>
              <a:ext uri="{FF2B5EF4-FFF2-40B4-BE49-F238E27FC236}">
                <a16:creationId xmlns:a16="http://schemas.microsoft.com/office/drawing/2014/main" id="{B80210B8-45CA-4C2B-8B11-54B72340AC61}"/>
              </a:ext>
            </a:extLst>
          </p:cNvPr>
          <p:cNvSpPr/>
          <p:nvPr userDrawn="1"/>
        </p:nvSpPr>
        <p:spPr>
          <a:xfrm>
            <a:off x="2107447"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131">
            <a:extLst>
              <a:ext uri="{FF2B5EF4-FFF2-40B4-BE49-F238E27FC236}">
                <a16:creationId xmlns:a16="http://schemas.microsoft.com/office/drawing/2014/main" id="{EA09A500-EC9E-4F9F-9A5B-3D4E19136ABF}"/>
              </a:ext>
            </a:extLst>
          </p:cNvPr>
          <p:cNvSpPr/>
          <p:nvPr userDrawn="1"/>
        </p:nvSpPr>
        <p:spPr>
          <a:xfrm>
            <a:off x="2107447"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134">
            <a:extLst>
              <a:ext uri="{FF2B5EF4-FFF2-40B4-BE49-F238E27FC236}">
                <a16:creationId xmlns:a16="http://schemas.microsoft.com/office/drawing/2014/main" id="{1B47BC52-F041-4F4C-81E2-D53249C1CF45}"/>
              </a:ext>
            </a:extLst>
          </p:cNvPr>
          <p:cNvSpPr/>
          <p:nvPr userDrawn="1"/>
        </p:nvSpPr>
        <p:spPr>
          <a:xfrm>
            <a:off x="2107447"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135">
            <a:extLst>
              <a:ext uri="{FF2B5EF4-FFF2-40B4-BE49-F238E27FC236}">
                <a16:creationId xmlns:a16="http://schemas.microsoft.com/office/drawing/2014/main" id="{DDFC2D48-ADD1-4338-A047-D6C75925EF55}"/>
              </a:ext>
            </a:extLst>
          </p:cNvPr>
          <p:cNvSpPr/>
          <p:nvPr userDrawn="1"/>
        </p:nvSpPr>
        <p:spPr>
          <a:xfrm>
            <a:off x="312344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136">
            <a:extLst>
              <a:ext uri="{FF2B5EF4-FFF2-40B4-BE49-F238E27FC236}">
                <a16:creationId xmlns:a16="http://schemas.microsoft.com/office/drawing/2014/main" id="{BA469869-C6EB-4EF2-8AA7-2BF8CF65DA3E}"/>
              </a:ext>
            </a:extLst>
          </p:cNvPr>
          <p:cNvSpPr/>
          <p:nvPr userDrawn="1"/>
        </p:nvSpPr>
        <p:spPr>
          <a:xfrm>
            <a:off x="312344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137">
            <a:extLst>
              <a:ext uri="{FF2B5EF4-FFF2-40B4-BE49-F238E27FC236}">
                <a16:creationId xmlns:a16="http://schemas.microsoft.com/office/drawing/2014/main" id="{3D6CB011-AA7E-4577-92AB-3A0A39A12700}"/>
              </a:ext>
            </a:extLst>
          </p:cNvPr>
          <p:cNvSpPr/>
          <p:nvPr userDrawn="1"/>
        </p:nvSpPr>
        <p:spPr>
          <a:xfrm>
            <a:off x="3123446"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ounded Rectangle 138">
            <a:extLst>
              <a:ext uri="{FF2B5EF4-FFF2-40B4-BE49-F238E27FC236}">
                <a16:creationId xmlns:a16="http://schemas.microsoft.com/office/drawing/2014/main" id="{A2555640-D43D-45C3-9FC9-C4AFA9C331C5}"/>
              </a:ext>
            </a:extLst>
          </p:cNvPr>
          <p:cNvSpPr/>
          <p:nvPr userDrawn="1"/>
        </p:nvSpPr>
        <p:spPr>
          <a:xfrm>
            <a:off x="312344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141">
            <a:extLst>
              <a:ext uri="{FF2B5EF4-FFF2-40B4-BE49-F238E27FC236}">
                <a16:creationId xmlns:a16="http://schemas.microsoft.com/office/drawing/2014/main" id="{99AA426E-CE12-4D38-BB5F-04F22A86E8DA}"/>
              </a:ext>
            </a:extLst>
          </p:cNvPr>
          <p:cNvSpPr/>
          <p:nvPr userDrawn="1"/>
        </p:nvSpPr>
        <p:spPr>
          <a:xfrm>
            <a:off x="312344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142">
            <a:extLst>
              <a:ext uri="{FF2B5EF4-FFF2-40B4-BE49-F238E27FC236}">
                <a16:creationId xmlns:a16="http://schemas.microsoft.com/office/drawing/2014/main" id="{A2D11B4E-2A70-4C2C-BC7D-07333B3A9367}"/>
              </a:ext>
            </a:extLst>
          </p:cNvPr>
          <p:cNvSpPr/>
          <p:nvPr userDrawn="1"/>
        </p:nvSpPr>
        <p:spPr>
          <a:xfrm>
            <a:off x="4139444"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143">
            <a:extLst>
              <a:ext uri="{FF2B5EF4-FFF2-40B4-BE49-F238E27FC236}">
                <a16:creationId xmlns:a16="http://schemas.microsoft.com/office/drawing/2014/main" id="{69870046-5704-4D20-AA07-F0BA1FE6FD80}"/>
              </a:ext>
            </a:extLst>
          </p:cNvPr>
          <p:cNvSpPr/>
          <p:nvPr userDrawn="1"/>
        </p:nvSpPr>
        <p:spPr>
          <a:xfrm>
            <a:off x="4139444"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144">
            <a:extLst>
              <a:ext uri="{FF2B5EF4-FFF2-40B4-BE49-F238E27FC236}">
                <a16:creationId xmlns:a16="http://schemas.microsoft.com/office/drawing/2014/main" id="{B5D84C3A-CEE6-4FC3-82BC-5622F71278CF}"/>
              </a:ext>
            </a:extLst>
          </p:cNvPr>
          <p:cNvSpPr/>
          <p:nvPr userDrawn="1"/>
        </p:nvSpPr>
        <p:spPr>
          <a:xfrm>
            <a:off x="4139444"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ed Rectangle 145">
            <a:extLst>
              <a:ext uri="{FF2B5EF4-FFF2-40B4-BE49-F238E27FC236}">
                <a16:creationId xmlns:a16="http://schemas.microsoft.com/office/drawing/2014/main" id="{4545AA47-1DD8-4525-A942-65249E06053E}"/>
              </a:ext>
            </a:extLst>
          </p:cNvPr>
          <p:cNvSpPr/>
          <p:nvPr userDrawn="1"/>
        </p:nvSpPr>
        <p:spPr>
          <a:xfrm>
            <a:off x="4139444"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Rounded Rectangle 147">
            <a:extLst>
              <a:ext uri="{FF2B5EF4-FFF2-40B4-BE49-F238E27FC236}">
                <a16:creationId xmlns:a16="http://schemas.microsoft.com/office/drawing/2014/main" id="{D7E3D2DB-6319-4023-A42F-A668D1885576}"/>
              </a:ext>
            </a:extLst>
          </p:cNvPr>
          <p:cNvSpPr/>
          <p:nvPr userDrawn="1"/>
        </p:nvSpPr>
        <p:spPr>
          <a:xfrm>
            <a:off x="108128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ounded Rectangle 148">
            <a:extLst>
              <a:ext uri="{FF2B5EF4-FFF2-40B4-BE49-F238E27FC236}">
                <a16:creationId xmlns:a16="http://schemas.microsoft.com/office/drawing/2014/main" id="{A2677C5C-E12A-4A21-AD8A-0521FD935253}"/>
              </a:ext>
            </a:extLst>
          </p:cNvPr>
          <p:cNvSpPr/>
          <p:nvPr userDrawn="1"/>
        </p:nvSpPr>
        <p:spPr>
          <a:xfrm>
            <a:off x="4139444"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149">
            <a:extLst>
              <a:ext uri="{FF2B5EF4-FFF2-40B4-BE49-F238E27FC236}">
                <a16:creationId xmlns:a16="http://schemas.microsoft.com/office/drawing/2014/main" id="{20E5BEE1-FF5E-4D19-9D83-2A2D950D2CE2}"/>
              </a:ext>
            </a:extLst>
          </p:cNvPr>
          <p:cNvSpPr/>
          <p:nvPr userDrawn="1"/>
        </p:nvSpPr>
        <p:spPr>
          <a:xfrm>
            <a:off x="5155443"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150">
            <a:extLst>
              <a:ext uri="{FF2B5EF4-FFF2-40B4-BE49-F238E27FC236}">
                <a16:creationId xmlns:a16="http://schemas.microsoft.com/office/drawing/2014/main" id="{335D1C4A-4443-441F-AFE8-7EE8D509D211}"/>
              </a:ext>
            </a:extLst>
          </p:cNvPr>
          <p:cNvSpPr/>
          <p:nvPr userDrawn="1"/>
        </p:nvSpPr>
        <p:spPr>
          <a:xfrm>
            <a:off x="5155443"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151">
            <a:extLst>
              <a:ext uri="{FF2B5EF4-FFF2-40B4-BE49-F238E27FC236}">
                <a16:creationId xmlns:a16="http://schemas.microsoft.com/office/drawing/2014/main" id="{B018F208-9C90-4787-B426-8BC45D682EE3}"/>
              </a:ext>
            </a:extLst>
          </p:cNvPr>
          <p:cNvSpPr/>
          <p:nvPr userDrawn="1"/>
        </p:nvSpPr>
        <p:spPr>
          <a:xfrm>
            <a:off x="5155443"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154">
            <a:extLst>
              <a:ext uri="{FF2B5EF4-FFF2-40B4-BE49-F238E27FC236}">
                <a16:creationId xmlns:a16="http://schemas.microsoft.com/office/drawing/2014/main" id="{43106871-86DB-48D0-AFF3-53892C5A85D3}"/>
              </a:ext>
            </a:extLst>
          </p:cNvPr>
          <p:cNvSpPr/>
          <p:nvPr userDrawn="1"/>
        </p:nvSpPr>
        <p:spPr>
          <a:xfrm>
            <a:off x="2107447"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ounded Rectangle 155">
            <a:extLst>
              <a:ext uri="{FF2B5EF4-FFF2-40B4-BE49-F238E27FC236}">
                <a16:creationId xmlns:a16="http://schemas.microsoft.com/office/drawing/2014/main" id="{C30220C3-FF98-48E1-ADF7-200395EEDC1D}"/>
              </a:ext>
            </a:extLst>
          </p:cNvPr>
          <p:cNvSpPr/>
          <p:nvPr userDrawn="1"/>
        </p:nvSpPr>
        <p:spPr>
          <a:xfrm>
            <a:off x="5155443"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0" name="Rounded Rectangle 156">
            <a:extLst>
              <a:ext uri="{FF2B5EF4-FFF2-40B4-BE49-F238E27FC236}">
                <a16:creationId xmlns:a16="http://schemas.microsoft.com/office/drawing/2014/main" id="{F92D9658-5D8F-4E72-80E8-E48F804BCD57}"/>
              </a:ext>
            </a:extLst>
          </p:cNvPr>
          <p:cNvSpPr/>
          <p:nvPr userDrawn="1"/>
        </p:nvSpPr>
        <p:spPr>
          <a:xfrm>
            <a:off x="6171442"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ounded Rectangle 157">
            <a:extLst>
              <a:ext uri="{FF2B5EF4-FFF2-40B4-BE49-F238E27FC236}">
                <a16:creationId xmlns:a16="http://schemas.microsoft.com/office/drawing/2014/main" id="{2D149099-125D-41FC-9276-A449E801D650}"/>
              </a:ext>
            </a:extLst>
          </p:cNvPr>
          <p:cNvSpPr/>
          <p:nvPr userDrawn="1"/>
        </p:nvSpPr>
        <p:spPr>
          <a:xfrm>
            <a:off x="6171442"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2" name="Rounded Rectangle 158">
            <a:extLst>
              <a:ext uri="{FF2B5EF4-FFF2-40B4-BE49-F238E27FC236}">
                <a16:creationId xmlns:a16="http://schemas.microsoft.com/office/drawing/2014/main" id="{2A3818D5-45D1-4F39-B519-63C64B657A7A}"/>
              </a:ext>
            </a:extLst>
          </p:cNvPr>
          <p:cNvSpPr/>
          <p:nvPr userDrawn="1"/>
        </p:nvSpPr>
        <p:spPr>
          <a:xfrm>
            <a:off x="6171442"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ounded Rectangle 161">
            <a:extLst>
              <a:ext uri="{FF2B5EF4-FFF2-40B4-BE49-F238E27FC236}">
                <a16:creationId xmlns:a16="http://schemas.microsoft.com/office/drawing/2014/main" id="{C98E1EFC-58D8-47AE-80BE-58B84EF09515}"/>
              </a:ext>
            </a:extLst>
          </p:cNvPr>
          <p:cNvSpPr/>
          <p:nvPr userDrawn="1"/>
        </p:nvSpPr>
        <p:spPr>
          <a:xfrm>
            <a:off x="6171442"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162">
            <a:extLst>
              <a:ext uri="{FF2B5EF4-FFF2-40B4-BE49-F238E27FC236}">
                <a16:creationId xmlns:a16="http://schemas.microsoft.com/office/drawing/2014/main" id="{536C0479-6E34-4557-BB20-675258F078EA}"/>
              </a:ext>
            </a:extLst>
          </p:cNvPr>
          <p:cNvSpPr/>
          <p:nvPr userDrawn="1"/>
        </p:nvSpPr>
        <p:spPr>
          <a:xfrm>
            <a:off x="6171442"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5" name="Rounded Rectangle 163">
            <a:extLst>
              <a:ext uri="{FF2B5EF4-FFF2-40B4-BE49-F238E27FC236}">
                <a16:creationId xmlns:a16="http://schemas.microsoft.com/office/drawing/2014/main" id="{81564C87-7106-4642-A6C1-1E030E3879CB}"/>
              </a:ext>
            </a:extLst>
          </p:cNvPr>
          <p:cNvSpPr/>
          <p:nvPr userDrawn="1"/>
        </p:nvSpPr>
        <p:spPr>
          <a:xfrm>
            <a:off x="718744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6" name="Rounded Rectangle 164">
            <a:extLst>
              <a:ext uri="{FF2B5EF4-FFF2-40B4-BE49-F238E27FC236}">
                <a16:creationId xmlns:a16="http://schemas.microsoft.com/office/drawing/2014/main" id="{374842C4-F89C-496B-B5A8-54D2D8D2C0ED}"/>
              </a:ext>
            </a:extLst>
          </p:cNvPr>
          <p:cNvSpPr/>
          <p:nvPr userDrawn="1"/>
        </p:nvSpPr>
        <p:spPr>
          <a:xfrm>
            <a:off x="718744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7" name="Rounded Rectangle 165">
            <a:extLst>
              <a:ext uri="{FF2B5EF4-FFF2-40B4-BE49-F238E27FC236}">
                <a16:creationId xmlns:a16="http://schemas.microsoft.com/office/drawing/2014/main" id="{D14AD859-9E7F-4C01-BF18-E5803F24E4EE}"/>
              </a:ext>
            </a:extLst>
          </p:cNvPr>
          <p:cNvSpPr/>
          <p:nvPr userDrawn="1"/>
        </p:nvSpPr>
        <p:spPr>
          <a:xfrm>
            <a:off x="718744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8" name="Rounded Rectangle 167">
            <a:extLst>
              <a:ext uri="{FF2B5EF4-FFF2-40B4-BE49-F238E27FC236}">
                <a16:creationId xmlns:a16="http://schemas.microsoft.com/office/drawing/2014/main" id="{E26F2B93-3E76-4B50-B34A-1387554F1130}"/>
              </a:ext>
            </a:extLst>
          </p:cNvPr>
          <p:cNvSpPr/>
          <p:nvPr userDrawn="1"/>
        </p:nvSpPr>
        <p:spPr>
          <a:xfrm>
            <a:off x="75450"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9" name="Rounded Rectangle 168">
            <a:extLst>
              <a:ext uri="{FF2B5EF4-FFF2-40B4-BE49-F238E27FC236}">
                <a16:creationId xmlns:a16="http://schemas.microsoft.com/office/drawing/2014/main" id="{C8FBC93B-F713-490B-9F65-E595AA92EFFF}"/>
              </a:ext>
            </a:extLst>
          </p:cNvPr>
          <p:cNvSpPr/>
          <p:nvPr userDrawn="1"/>
        </p:nvSpPr>
        <p:spPr>
          <a:xfrm>
            <a:off x="718744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169">
            <a:extLst>
              <a:ext uri="{FF2B5EF4-FFF2-40B4-BE49-F238E27FC236}">
                <a16:creationId xmlns:a16="http://schemas.microsoft.com/office/drawing/2014/main" id="{53656BAD-DDF2-43E5-A9BB-ADE04B4FE8BF}"/>
              </a:ext>
            </a:extLst>
          </p:cNvPr>
          <p:cNvSpPr/>
          <p:nvPr userDrawn="1"/>
        </p:nvSpPr>
        <p:spPr>
          <a:xfrm>
            <a:off x="718744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170">
            <a:extLst>
              <a:ext uri="{FF2B5EF4-FFF2-40B4-BE49-F238E27FC236}">
                <a16:creationId xmlns:a16="http://schemas.microsoft.com/office/drawing/2014/main" id="{61CBB307-E4B6-4BEB-8589-CD576FA879AB}"/>
              </a:ext>
            </a:extLst>
          </p:cNvPr>
          <p:cNvSpPr/>
          <p:nvPr userDrawn="1"/>
        </p:nvSpPr>
        <p:spPr>
          <a:xfrm>
            <a:off x="8203439"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171">
            <a:extLst>
              <a:ext uri="{FF2B5EF4-FFF2-40B4-BE49-F238E27FC236}">
                <a16:creationId xmlns:a16="http://schemas.microsoft.com/office/drawing/2014/main" id="{1F2D0354-CE92-4E9F-9B80-5ACE32C92A2F}"/>
              </a:ext>
            </a:extLst>
          </p:cNvPr>
          <p:cNvSpPr/>
          <p:nvPr userDrawn="1"/>
        </p:nvSpPr>
        <p:spPr>
          <a:xfrm>
            <a:off x="8203439"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Rounded Rectangle 174">
            <a:extLst>
              <a:ext uri="{FF2B5EF4-FFF2-40B4-BE49-F238E27FC236}">
                <a16:creationId xmlns:a16="http://schemas.microsoft.com/office/drawing/2014/main" id="{A1B1588F-CD40-4388-ABBC-93B84BECB424}"/>
              </a:ext>
            </a:extLst>
          </p:cNvPr>
          <p:cNvSpPr/>
          <p:nvPr userDrawn="1"/>
        </p:nvSpPr>
        <p:spPr>
          <a:xfrm>
            <a:off x="108263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4" name="Rounded Rectangle 175">
            <a:extLst>
              <a:ext uri="{FF2B5EF4-FFF2-40B4-BE49-F238E27FC236}">
                <a16:creationId xmlns:a16="http://schemas.microsoft.com/office/drawing/2014/main" id="{FDBD45B7-294D-4EEB-AC06-754C4516601F}"/>
              </a:ext>
            </a:extLst>
          </p:cNvPr>
          <p:cNvSpPr/>
          <p:nvPr userDrawn="1"/>
        </p:nvSpPr>
        <p:spPr>
          <a:xfrm>
            <a:off x="8203439"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5" name="Rounded Rectangle 176">
            <a:extLst>
              <a:ext uri="{FF2B5EF4-FFF2-40B4-BE49-F238E27FC236}">
                <a16:creationId xmlns:a16="http://schemas.microsoft.com/office/drawing/2014/main" id="{A8F4B78E-2569-4313-B6EF-2EB5FC349318}"/>
              </a:ext>
            </a:extLst>
          </p:cNvPr>
          <p:cNvSpPr/>
          <p:nvPr userDrawn="1"/>
        </p:nvSpPr>
        <p:spPr>
          <a:xfrm>
            <a:off x="8203439"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Rounded Rectangle 177">
            <a:extLst>
              <a:ext uri="{FF2B5EF4-FFF2-40B4-BE49-F238E27FC236}">
                <a16:creationId xmlns:a16="http://schemas.microsoft.com/office/drawing/2014/main" id="{426B3D2F-32B6-4A94-B91B-A3F9E2945161}"/>
              </a:ext>
            </a:extLst>
          </p:cNvPr>
          <p:cNvSpPr/>
          <p:nvPr userDrawn="1"/>
        </p:nvSpPr>
        <p:spPr>
          <a:xfrm>
            <a:off x="921943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7" name="Rounded Rectangle 178">
            <a:extLst>
              <a:ext uri="{FF2B5EF4-FFF2-40B4-BE49-F238E27FC236}">
                <a16:creationId xmlns:a16="http://schemas.microsoft.com/office/drawing/2014/main" id="{BE0378B0-17A0-4791-AFC0-FC4369FC481C}"/>
              </a:ext>
            </a:extLst>
          </p:cNvPr>
          <p:cNvSpPr/>
          <p:nvPr userDrawn="1"/>
        </p:nvSpPr>
        <p:spPr>
          <a:xfrm>
            <a:off x="921943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8" name="Rounded Rectangle 181">
            <a:extLst>
              <a:ext uri="{FF2B5EF4-FFF2-40B4-BE49-F238E27FC236}">
                <a16:creationId xmlns:a16="http://schemas.microsoft.com/office/drawing/2014/main" id="{EE5A9E5F-0D70-49C4-9A1D-C8B5522A3565}"/>
              </a:ext>
            </a:extLst>
          </p:cNvPr>
          <p:cNvSpPr/>
          <p:nvPr userDrawn="1"/>
        </p:nvSpPr>
        <p:spPr>
          <a:xfrm>
            <a:off x="9219438"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9" name="Rounded Rectangle 182">
            <a:extLst>
              <a:ext uri="{FF2B5EF4-FFF2-40B4-BE49-F238E27FC236}">
                <a16:creationId xmlns:a16="http://schemas.microsoft.com/office/drawing/2014/main" id="{8EF6461A-8F97-4C5B-96B9-5BB0CD0A9B41}"/>
              </a:ext>
            </a:extLst>
          </p:cNvPr>
          <p:cNvSpPr/>
          <p:nvPr userDrawn="1"/>
        </p:nvSpPr>
        <p:spPr>
          <a:xfrm>
            <a:off x="921943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0" name="Rounded Rectangle 183">
            <a:extLst>
              <a:ext uri="{FF2B5EF4-FFF2-40B4-BE49-F238E27FC236}">
                <a16:creationId xmlns:a16="http://schemas.microsoft.com/office/drawing/2014/main" id="{5419355D-A2AE-45C3-8291-C5D85ECC25BF}"/>
              </a:ext>
            </a:extLst>
          </p:cNvPr>
          <p:cNvSpPr/>
          <p:nvPr userDrawn="1"/>
        </p:nvSpPr>
        <p:spPr>
          <a:xfrm>
            <a:off x="921943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1" name="Rounded Rectangle 184">
            <a:extLst>
              <a:ext uri="{FF2B5EF4-FFF2-40B4-BE49-F238E27FC236}">
                <a16:creationId xmlns:a16="http://schemas.microsoft.com/office/drawing/2014/main" id="{5BCCE52F-4949-413D-89A1-61ED8C11DF96}"/>
              </a:ext>
            </a:extLst>
          </p:cNvPr>
          <p:cNvSpPr/>
          <p:nvPr userDrawn="1"/>
        </p:nvSpPr>
        <p:spPr>
          <a:xfrm>
            <a:off x="1022527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2" name="Rounded Rectangle 185">
            <a:extLst>
              <a:ext uri="{FF2B5EF4-FFF2-40B4-BE49-F238E27FC236}">
                <a16:creationId xmlns:a16="http://schemas.microsoft.com/office/drawing/2014/main" id="{C88D782C-9563-43DD-A2C4-C1A3A90B5270}"/>
              </a:ext>
            </a:extLst>
          </p:cNvPr>
          <p:cNvSpPr/>
          <p:nvPr userDrawn="1"/>
        </p:nvSpPr>
        <p:spPr>
          <a:xfrm>
            <a:off x="1022527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3" name="Rounded Rectangle 187">
            <a:extLst>
              <a:ext uri="{FF2B5EF4-FFF2-40B4-BE49-F238E27FC236}">
                <a16:creationId xmlns:a16="http://schemas.microsoft.com/office/drawing/2014/main" id="{8961A74C-1CFC-4AF1-B702-54E34103FE2A}"/>
              </a:ext>
            </a:extLst>
          </p:cNvPr>
          <p:cNvSpPr/>
          <p:nvPr userDrawn="1"/>
        </p:nvSpPr>
        <p:spPr>
          <a:xfrm>
            <a:off x="1022527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4" name="Rounded Rectangle 188">
            <a:extLst>
              <a:ext uri="{FF2B5EF4-FFF2-40B4-BE49-F238E27FC236}">
                <a16:creationId xmlns:a16="http://schemas.microsoft.com/office/drawing/2014/main" id="{276F3972-7502-4B81-807F-BB61E49CF919}"/>
              </a:ext>
            </a:extLst>
          </p:cNvPr>
          <p:cNvSpPr/>
          <p:nvPr userDrawn="1"/>
        </p:nvSpPr>
        <p:spPr>
          <a:xfrm>
            <a:off x="1022527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5" name="Rounded Rectangle 189">
            <a:extLst>
              <a:ext uri="{FF2B5EF4-FFF2-40B4-BE49-F238E27FC236}">
                <a16:creationId xmlns:a16="http://schemas.microsoft.com/office/drawing/2014/main" id="{67235AB5-BA8A-428B-9F2D-3B840323C4C0}"/>
              </a:ext>
            </a:extLst>
          </p:cNvPr>
          <p:cNvSpPr/>
          <p:nvPr userDrawn="1"/>
        </p:nvSpPr>
        <p:spPr>
          <a:xfrm>
            <a:off x="10225276"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6" name="Rounded Rectangle 190">
            <a:extLst>
              <a:ext uri="{FF2B5EF4-FFF2-40B4-BE49-F238E27FC236}">
                <a16:creationId xmlns:a16="http://schemas.microsoft.com/office/drawing/2014/main" id="{35A46761-DDF6-46AD-8166-3AF90A39F481}"/>
              </a:ext>
            </a:extLst>
          </p:cNvPr>
          <p:cNvSpPr/>
          <p:nvPr userDrawn="1"/>
        </p:nvSpPr>
        <p:spPr>
          <a:xfrm>
            <a:off x="1022527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7" name="Rounded Rectangle 191">
            <a:extLst>
              <a:ext uri="{FF2B5EF4-FFF2-40B4-BE49-F238E27FC236}">
                <a16:creationId xmlns:a16="http://schemas.microsoft.com/office/drawing/2014/main" id="{D798538F-5E84-4002-AA7F-8F6E52B66B15}"/>
              </a:ext>
            </a:extLst>
          </p:cNvPr>
          <p:cNvSpPr/>
          <p:nvPr userDrawn="1"/>
        </p:nvSpPr>
        <p:spPr>
          <a:xfrm>
            <a:off x="11241275"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8" name="Rounded Rectangle 194">
            <a:extLst>
              <a:ext uri="{FF2B5EF4-FFF2-40B4-BE49-F238E27FC236}">
                <a16:creationId xmlns:a16="http://schemas.microsoft.com/office/drawing/2014/main" id="{65F76ACF-A48D-4119-949B-D8AC22C20DCB}"/>
              </a:ext>
            </a:extLst>
          </p:cNvPr>
          <p:cNvSpPr/>
          <p:nvPr userDrawn="1"/>
        </p:nvSpPr>
        <p:spPr>
          <a:xfrm>
            <a:off x="11241275"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9" name="Rounded Rectangle 195">
            <a:extLst>
              <a:ext uri="{FF2B5EF4-FFF2-40B4-BE49-F238E27FC236}">
                <a16:creationId xmlns:a16="http://schemas.microsoft.com/office/drawing/2014/main" id="{5A5556BF-BB76-47CE-BFB4-9B4CB7F9ADC6}"/>
              </a:ext>
            </a:extLst>
          </p:cNvPr>
          <p:cNvSpPr/>
          <p:nvPr userDrawn="1"/>
        </p:nvSpPr>
        <p:spPr>
          <a:xfrm>
            <a:off x="11241275"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0" name="Rounded Rectangle 196">
            <a:extLst>
              <a:ext uri="{FF2B5EF4-FFF2-40B4-BE49-F238E27FC236}">
                <a16:creationId xmlns:a16="http://schemas.microsoft.com/office/drawing/2014/main" id="{DA1DB141-D536-4521-BE40-48E1E4638111}"/>
              </a:ext>
            </a:extLst>
          </p:cNvPr>
          <p:cNvSpPr/>
          <p:nvPr userDrawn="1"/>
        </p:nvSpPr>
        <p:spPr>
          <a:xfrm>
            <a:off x="11241275"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1" name="Rounded Rectangle 197">
            <a:extLst>
              <a:ext uri="{FF2B5EF4-FFF2-40B4-BE49-F238E27FC236}">
                <a16:creationId xmlns:a16="http://schemas.microsoft.com/office/drawing/2014/main" id="{6086801B-3789-47D4-96E8-2FF67DD93480}"/>
              </a:ext>
            </a:extLst>
          </p:cNvPr>
          <p:cNvSpPr/>
          <p:nvPr userDrawn="1"/>
        </p:nvSpPr>
        <p:spPr>
          <a:xfrm>
            <a:off x="11241275"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2" name="Rounded Rectangle 200">
            <a:extLst>
              <a:ext uri="{FF2B5EF4-FFF2-40B4-BE49-F238E27FC236}">
                <a16:creationId xmlns:a16="http://schemas.microsoft.com/office/drawing/2014/main" id="{950F4795-998E-4804-9980-F56775937DCE}"/>
              </a:ext>
            </a:extLst>
          </p:cNvPr>
          <p:cNvSpPr/>
          <p:nvPr userDrawn="1"/>
        </p:nvSpPr>
        <p:spPr>
          <a:xfrm>
            <a:off x="7545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3" name="Rounded Rectangle 201">
            <a:extLst>
              <a:ext uri="{FF2B5EF4-FFF2-40B4-BE49-F238E27FC236}">
                <a16:creationId xmlns:a16="http://schemas.microsoft.com/office/drawing/2014/main" id="{315BF297-700E-4E3B-8476-B09CE95A6394}"/>
              </a:ext>
            </a:extLst>
          </p:cNvPr>
          <p:cNvSpPr/>
          <p:nvPr userDrawn="1"/>
        </p:nvSpPr>
        <p:spPr>
          <a:xfrm>
            <a:off x="2107447"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ounded Rectangle 202">
            <a:extLst>
              <a:ext uri="{FF2B5EF4-FFF2-40B4-BE49-F238E27FC236}">
                <a16:creationId xmlns:a16="http://schemas.microsoft.com/office/drawing/2014/main" id="{833F4F8A-0223-4D7B-91C9-642988077E5C}"/>
              </a:ext>
            </a:extLst>
          </p:cNvPr>
          <p:cNvSpPr/>
          <p:nvPr userDrawn="1"/>
        </p:nvSpPr>
        <p:spPr>
          <a:xfrm>
            <a:off x="1081290" y="1048731"/>
            <a:ext cx="4959592" cy="875277"/>
          </a:xfrm>
          <a:prstGeom prst="roundRect">
            <a:avLst>
              <a:gd name="adj" fmla="val 933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0" tIns="60960" rIns="60960" bIns="6096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sp>
        <p:nvSpPr>
          <p:cNvPr id="75" name="Rounded Rectangle 70">
            <a:extLst>
              <a:ext uri="{FF2B5EF4-FFF2-40B4-BE49-F238E27FC236}">
                <a16:creationId xmlns:a16="http://schemas.microsoft.com/office/drawing/2014/main" id="{A385A263-593F-4935-9569-D50DF3F784D7}"/>
              </a:ext>
            </a:extLst>
          </p:cNvPr>
          <p:cNvSpPr/>
          <p:nvPr userDrawn="1"/>
        </p:nvSpPr>
        <p:spPr>
          <a:xfrm>
            <a:off x="7187441" y="4933992"/>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D100">
                  <a:lumMod val="50000"/>
                </a:srgbClr>
              </a:solidFill>
              <a:effectLst/>
              <a:uLnTx/>
              <a:uFillTx/>
              <a:latin typeface="Arial" panose="020B0604020202020204" pitchFamily="34" charset="0"/>
              <a:ea typeface="+mn-ea"/>
              <a:cs typeface="Arial" panose="020B0604020202020204" pitchFamily="34" charset="0"/>
            </a:endParaRPr>
          </a:p>
        </p:txBody>
      </p:sp>
      <p:pic>
        <p:nvPicPr>
          <p:cNvPr id="76" name="Picture 8" descr="Image result for un economic commission for africa&quot;">
            <a:extLst>
              <a:ext uri="{FF2B5EF4-FFF2-40B4-BE49-F238E27FC236}">
                <a16:creationId xmlns:a16="http://schemas.microsoft.com/office/drawing/2014/main" id="{F52C486C-CBAC-456E-BA8F-11CF2028C41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54032" y="1277848"/>
            <a:ext cx="3685833" cy="446332"/>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70">
            <a:extLst>
              <a:ext uri="{FF2B5EF4-FFF2-40B4-BE49-F238E27FC236}">
                <a16:creationId xmlns:a16="http://schemas.microsoft.com/office/drawing/2014/main" id="{555BA764-B543-4486-A548-EA95A6C095BC}"/>
              </a:ext>
            </a:extLst>
          </p:cNvPr>
          <p:cNvSpPr/>
          <p:nvPr userDrawn="1"/>
        </p:nvSpPr>
        <p:spPr>
          <a:xfrm>
            <a:off x="7177281" y="5906521"/>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lvl="0" algn="r">
              <a:defRPr/>
            </a:pPr>
            <a:endParaRPr kumimoji="0" lang="en-GB" sz="1400"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pic>
        <p:nvPicPr>
          <p:cNvPr id="78" name="Picture 77">
            <a:extLst>
              <a:ext uri="{FF2B5EF4-FFF2-40B4-BE49-F238E27FC236}">
                <a16:creationId xmlns:a16="http://schemas.microsoft.com/office/drawing/2014/main" id="{A96BC38A-DCDC-4DAE-AB51-6CC15108356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48078" y="1222013"/>
            <a:ext cx="840435" cy="530973"/>
          </a:xfrm>
          <a:prstGeom prst="rect">
            <a:avLst/>
          </a:prstGeom>
        </p:spPr>
      </p:pic>
      <p:sp>
        <p:nvSpPr>
          <p:cNvPr id="80" name="Title 1">
            <a:extLst>
              <a:ext uri="{FF2B5EF4-FFF2-40B4-BE49-F238E27FC236}">
                <a16:creationId xmlns:a16="http://schemas.microsoft.com/office/drawing/2014/main" id="{E305DF57-8696-4983-920B-CC602C3DF060}"/>
              </a:ext>
            </a:extLst>
          </p:cNvPr>
          <p:cNvSpPr>
            <a:spLocks noGrp="1"/>
          </p:cNvSpPr>
          <p:nvPr>
            <p:ph type="ctrTitle"/>
          </p:nvPr>
        </p:nvSpPr>
        <p:spPr>
          <a:xfrm>
            <a:off x="7187440" y="5067016"/>
            <a:ext cx="4918952" cy="609227"/>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lvl1pPr>
              <a:defRPr kumimoji="0" lang="en-US" sz="2400" b="1" i="0" u="none" strike="noStrike" cap="none" spc="0" normalizeH="0" baseline="0">
                <a:ln>
                  <a:noFill/>
                </a:ln>
                <a:solidFill>
                  <a:srgbClr val="FFD100">
                    <a:lumMod val="50000"/>
                  </a:srgbClr>
                </a:solidFill>
                <a:effectLst/>
                <a:uLnTx/>
                <a:uFillTx/>
                <a:latin typeface="Arial" panose="020B0604020202020204" pitchFamily="34" charset="0"/>
                <a:ea typeface="+mn-ea"/>
                <a:cs typeface="Arial" panose="020B0604020202020204" pitchFamily="34" charset="0"/>
              </a:defRPr>
            </a:lvl1pPr>
          </a:lstStyle>
          <a:p>
            <a:pPr marL="0" marR="0" lvl="0" indent="0" algn="r" fontAlgn="auto">
              <a:lnSpc>
                <a:spcPct val="100000"/>
              </a:lnSpc>
              <a:spcBef>
                <a:spcPts val="0"/>
              </a:spcBef>
              <a:spcAft>
                <a:spcPts val="0"/>
              </a:spcAft>
              <a:buClrTx/>
              <a:buSzTx/>
              <a:buFontTx/>
              <a:tabLst/>
            </a:pPr>
            <a:r>
              <a:rPr lang="en-US" dirty="0"/>
              <a:t>Click to edit Master title style</a:t>
            </a:r>
          </a:p>
        </p:txBody>
      </p:sp>
      <p:sp>
        <p:nvSpPr>
          <p:cNvPr id="81" name="Subtitle 2">
            <a:extLst>
              <a:ext uri="{FF2B5EF4-FFF2-40B4-BE49-F238E27FC236}">
                <a16:creationId xmlns:a16="http://schemas.microsoft.com/office/drawing/2014/main" id="{02D0B386-2282-4FF2-9B2A-FEEDFEB12192}"/>
              </a:ext>
            </a:extLst>
          </p:cNvPr>
          <p:cNvSpPr>
            <a:spLocks noGrp="1"/>
          </p:cNvSpPr>
          <p:nvPr>
            <p:ph type="subTitle" idx="1"/>
          </p:nvPr>
        </p:nvSpPr>
        <p:spPr>
          <a:xfrm>
            <a:off x="7187440" y="6004193"/>
            <a:ext cx="4918952" cy="772744"/>
          </a:xfrm>
        </p:spPr>
        <p:txBody>
          <a:bodyPr>
            <a:normAutofit/>
          </a:bodyPr>
          <a:lstStyle>
            <a:lvl1pPr marL="0" indent="0" algn="r">
              <a:buNone/>
              <a:defRPr kumimoji="0" lang="en-US" sz="1600" b="1" i="0" u="none" strike="noStrike" kern="1200" cap="none" spc="0" normalizeH="0" baseline="0" dirty="0">
                <a:ln>
                  <a:noFill/>
                </a:ln>
                <a:solidFill>
                  <a:srgbClr val="133C8B"/>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175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F300-AE65-40C2-B757-A1508762AF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E0A6F-C8C1-4D83-9981-C832A0EF2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9A185-979E-44CD-B787-310DDC796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AE47B-C5B1-40AB-B861-4636DD3207AF}"/>
              </a:ext>
            </a:extLst>
          </p:cNvPr>
          <p:cNvSpPr>
            <a:spLocks noGrp="1"/>
          </p:cNvSpPr>
          <p:nvPr>
            <p:ph type="dt" sz="half" idx="10"/>
          </p:nvPr>
        </p:nvSpPr>
        <p:spPr/>
        <p:txBody>
          <a:bodyPr/>
          <a:lstStyle/>
          <a:p>
            <a:fld id="{895CCF58-98CC-425C-A4EB-C90C2473AAB3}" type="datetimeFigureOut">
              <a:rPr lang="en-US" smtClean="0"/>
              <a:t>11/16/2022</a:t>
            </a:fld>
            <a:endParaRPr lang="en-US"/>
          </a:p>
        </p:txBody>
      </p:sp>
      <p:sp>
        <p:nvSpPr>
          <p:cNvPr id="6" name="Footer Placeholder 5">
            <a:extLst>
              <a:ext uri="{FF2B5EF4-FFF2-40B4-BE49-F238E27FC236}">
                <a16:creationId xmlns:a16="http://schemas.microsoft.com/office/drawing/2014/main" id="{79953A7D-8899-4BCF-9838-632BB277C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4A305-0056-495E-8029-C592AAD10A07}"/>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218586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9B14-EA8D-4C9B-8197-20F877433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AEBFE1-9E9B-4B78-BECF-395A01D721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9ABD-4B57-4CFB-A061-D0C164309AE6}"/>
              </a:ext>
            </a:extLst>
          </p:cNvPr>
          <p:cNvSpPr>
            <a:spLocks noGrp="1"/>
          </p:cNvSpPr>
          <p:nvPr>
            <p:ph type="dt" sz="half" idx="10"/>
          </p:nvPr>
        </p:nvSpPr>
        <p:spPr/>
        <p:txBody>
          <a:bodyPr/>
          <a:lstStyle/>
          <a:p>
            <a:fld id="{895CCF58-98CC-425C-A4EB-C90C2473AAB3}" type="datetimeFigureOut">
              <a:rPr lang="en-US" smtClean="0"/>
              <a:t>11/16/2022</a:t>
            </a:fld>
            <a:endParaRPr lang="en-US"/>
          </a:p>
        </p:txBody>
      </p:sp>
      <p:sp>
        <p:nvSpPr>
          <p:cNvPr id="5" name="Footer Placeholder 4">
            <a:extLst>
              <a:ext uri="{FF2B5EF4-FFF2-40B4-BE49-F238E27FC236}">
                <a16:creationId xmlns:a16="http://schemas.microsoft.com/office/drawing/2014/main" id="{88146B61-6DD7-4428-9E89-5E4533110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3B7C1-088F-4985-9CAF-BF96221709E2}"/>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3052640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457BA-8DDA-4F51-A78A-9C9B141FC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C0B337-A7CD-4FD1-9AF9-DB7CA30F86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65F7-BE7B-4C5E-9BCF-DD5AC4C9A5EE}"/>
              </a:ext>
            </a:extLst>
          </p:cNvPr>
          <p:cNvSpPr>
            <a:spLocks noGrp="1"/>
          </p:cNvSpPr>
          <p:nvPr>
            <p:ph type="dt" sz="half" idx="10"/>
          </p:nvPr>
        </p:nvSpPr>
        <p:spPr/>
        <p:txBody>
          <a:bodyPr/>
          <a:lstStyle/>
          <a:p>
            <a:fld id="{895CCF58-98CC-425C-A4EB-C90C2473AAB3}" type="datetimeFigureOut">
              <a:rPr lang="en-US" smtClean="0"/>
              <a:t>11/16/2022</a:t>
            </a:fld>
            <a:endParaRPr lang="en-US"/>
          </a:p>
        </p:txBody>
      </p:sp>
      <p:sp>
        <p:nvSpPr>
          <p:cNvPr id="5" name="Footer Placeholder 4">
            <a:extLst>
              <a:ext uri="{FF2B5EF4-FFF2-40B4-BE49-F238E27FC236}">
                <a16:creationId xmlns:a16="http://schemas.microsoft.com/office/drawing/2014/main" id="{53119722-7C4E-450F-B0C2-7201FA1CF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C4B82-8370-4FEC-8797-870255110151}"/>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383476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8CAD78-3B11-475A-A438-4CF2A39118AD}"/>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62A8B711-89BB-4235-B878-27FA41EDFD62}"/>
              </a:ext>
            </a:extLst>
          </p:cNvPr>
          <p:cNvSpPr>
            <a:spLocks noGrp="1"/>
          </p:cNvSpPr>
          <p:nvPr>
            <p:ph type="ctrTitle"/>
          </p:nvPr>
        </p:nvSpPr>
        <p:spPr>
          <a:xfrm>
            <a:off x="1524000" y="1857226"/>
            <a:ext cx="9144000" cy="1571774"/>
          </a:xfrm>
        </p:spPr>
        <p:txBody>
          <a:bodyPr anchor="b">
            <a:normAutofit/>
          </a:bodyPr>
          <a:lstStyle>
            <a:lvl1pPr algn="ctr">
              <a:defRPr sz="5400" b="1">
                <a:solidFill>
                  <a:srgbClr val="344085"/>
                </a:solidFill>
              </a:defRPr>
            </a:lvl1pPr>
          </a:lstStyle>
          <a:p>
            <a:r>
              <a:rPr lang="en-US" dirty="0"/>
              <a:t>Click to edit Master title style</a:t>
            </a:r>
          </a:p>
        </p:txBody>
      </p:sp>
      <p:sp>
        <p:nvSpPr>
          <p:cNvPr id="3" name="Subtitle 2">
            <a:extLst>
              <a:ext uri="{FF2B5EF4-FFF2-40B4-BE49-F238E27FC236}">
                <a16:creationId xmlns:a16="http://schemas.microsoft.com/office/drawing/2014/main" id="{E4E77EA1-61EE-4732-B453-669C8FB2F6A4}"/>
              </a:ext>
            </a:extLst>
          </p:cNvPr>
          <p:cNvSpPr>
            <a:spLocks noGrp="1"/>
          </p:cNvSpPr>
          <p:nvPr>
            <p:ph type="subTitle" idx="1"/>
          </p:nvPr>
        </p:nvSpPr>
        <p:spPr>
          <a:xfrm>
            <a:off x="1524000" y="3556947"/>
            <a:ext cx="9144000" cy="639456"/>
          </a:xfrm>
        </p:spPr>
        <p:txBody>
          <a:bodyPr>
            <a:normAutofit/>
          </a:bodyPr>
          <a:lstStyle>
            <a:lvl1pPr marL="0" indent="0" algn="ctr">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07AFAF2-A8F9-49FC-86D3-9BEDB0A3855C}"/>
              </a:ext>
            </a:extLst>
          </p:cNvPr>
          <p:cNvSpPr>
            <a:spLocks noGrp="1"/>
          </p:cNvSpPr>
          <p:nvPr>
            <p:ph type="dt" sz="half" idx="10"/>
          </p:nvPr>
        </p:nvSpPr>
        <p:spPr/>
        <p:txBody>
          <a:bodyPr/>
          <a:lstStyle/>
          <a:p>
            <a:fld id="{895CCF58-98CC-425C-A4EB-C90C2473AAB3}" type="datetimeFigureOut">
              <a:rPr lang="en-US" smtClean="0"/>
              <a:t>11/16/2022</a:t>
            </a:fld>
            <a:endParaRPr lang="en-US"/>
          </a:p>
        </p:txBody>
      </p:sp>
      <p:sp>
        <p:nvSpPr>
          <p:cNvPr id="5" name="Footer Placeholder 4">
            <a:extLst>
              <a:ext uri="{FF2B5EF4-FFF2-40B4-BE49-F238E27FC236}">
                <a16:creationId xmlns:a16="http://schemas.microsoft.com/office/drawing/2014/main" id="{F9B83A50-A07F-4073-BE21-9F3A6062DA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7F856C-CC7B-4D09-B172-5E7ECFB38C82}"/>
              </a:ext>
            </a:extLst>
          </p:cNvPr>
          <p:cNvSpPr>
            <a:spLocks noGrp="1"/>
          </p:cNvSpPr>
          <p:nvPr>
            <p:ph type="sldNum" sz="quarter" idx="12"/>
          </p:nvPr>
        </p:nvSpPr>
        <p:spPr/>
        <p:txBody>
          <a:bodyPr/>
          <a:lstStyle/>
          <a:p>
            <a:fld id="{669CF414-0634-4E5D-9077-D58D470BFA39}" type="slidenum">
              <a:rPr lang="en-US" smtClean="0"/>
              <a:t>‹#›</a:t>
            </a:fld>
            <a:endParaRPr lang="en-US"/>
          </a:p>
        </p:txBody>
      </p:sp>
      <p:pic>
        <p:nvPicPr>
          <p:cNvPr id="8" name="Picture 7">
            <a:extLst>
              <a:ext uri="{FF2B5EF4-FFF2-40B4-BE49-F238E27FC236}">
                <a16:creationId xmlns:a16="http://schemas.microsoft.com/office/drawing/2014/main" id="{1A672EF7-D8CC-49E9-B099-1442D2B05D0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770401" y="136525"/>
            <a:ext cx="1166798" cy="737163"/>
          </a:xfrm>
          <a:prstGeom prst="rect">
            <a:avLst/>
          </a:prstGeom>
        </p:spPr>
      </p:pic>
      <p:pic>
        <p:nvPicPr>
          <p:cNvPr id="9" name="Picture 8" descr="A close up of a logo&#10;&#10;Description automatically generated">
            <a:extLst>
              <a:ext uri="{FF2B5EF4-FFF2-40B4-BE49-F238E27FC236}">
                <a16:creationId xmlns:a16="http://schemas.microsoft.com/office/drawing/2014/main" id="{746DFC1A-BD78-4B8B-8875-BA5CB270C3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09004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A8F9-4943-4376-8F21-EECCBA8C8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F4922-77C0-40EE-B42D-843092753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91D69-2581-4399-9136-BBB66A52B4E8}"/>
              </a:ext>
            </a:extLst>
          </p:cNvPr>
          <p:cNvSpPr>
            <a:spLocks noGrp="1"/>
          </p:cNvSpPr>
          <p:nvPr>
            <p:ph type="dt" sz="half" idx="10"/>
          </p:nvPr>
        </p:nvSpPr>
        <p:spPr/>
        <p:txBody>
          <a:bodyPr/>
          <a:lstStyle/>
          <a:p>
            <a:fld id="{895CCF58-98CC-425C-A4EB-C90C2473AAB3}" type="datetimeFigureOut">
              <a:rPr lang="en-US" smtClean="0"/>
              <a:t>11/16/2022</a:t>
            </a:fld>
            <a:endParaRPr lang="en-US"/>
          </a:p>
        </p:txBody>
      </p:sp>
      <p:sp>
        <p:nvSpPr>
          <p:cNvPr id="5" name="Footer Placeholder 4">
            <a:extLst>
              <a:ext uri="{FF2B5EF4-FFF2-40B4-BE49-F238E27FC236}">
                <a16:creationId xmlns:a16="http://schemas.microsoft.com/office/drawing/2014/main" id="{4BC0CEB2-AE29-4BDB-976C-8C1918E65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44394-3F4C-49D7-AA2A-71496A42E539}"/>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26760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E2BB-2D6B-43D9-99DE-EC43A8506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01C85F-7295-42A9-A750-300F202A7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D806C-A8B9-4208-8C34-6E1BC28F547F}"/>
              </a:ext>
            </a:extLst>
          </p:cNvPr>
          <p:cNvSpPr>
            <a:spLocks noGrp="1"/>
          </p:cNvSpPr>
          <p:nvPr>
            <p:ph type="dt" sz="half" idx="10"/>
          </p:nvPr>
        </p:nvSpPr>
        <p:spPr/>
        <p:txBody>
          <a:bodyPr/>
          <a:lstStyle/>
          <a:p>
            <a:fld id="{895CCF58-98CC-425C-A4EB-C90C2473AAB3}" type="datetimeFigureOut">
              <a:rPr lang="en-US" smtClean="0"/>
              <a:t>11/16/2022</a:t>
            </a:fld>
            <a:endParaRPr lang="en-US"/>
          </a:p>
        </p:txBody>
      </p:sp>
      <p:sp>
        <p:nvSpPr>
          <p:cNvPr id="5" name="Footer Placeholder 4">
            <a:extLst>
              <a:ext uri="{FF2B5EF4-FFF2-40B4-BE49-F238E27FC236}">
                <a16:creationId xmlns:a16="http://schemas.microsoft.com/office/drawing/2014/main" id="{BAEE352A-0BA2-4F6A-A4B6-82828B300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F50B8-A6A4-4032-85BB-834F02B913BF}"/>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03529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1A55CE-FF44-4778-BBF3-D3ACF54D6D55}"/>
              </a:ext>
            </a:extLst>
          </p:cNvPr>
          <p:cNvSpPr/>
          <p:nvPr userDrawn="1"/>
        </p:nvSpPr>
        <p:spPr>
          <a:xfrm>
            <a:off x="150420" y="136524"/>
            <a:ext cx="11891160" cy="64376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576745-A9A3-4C9E-8B60-F791DA717881}"/>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12BB7-A2C7-46D7-A949-B91029E5C700}"/>
              </a:ext>
            </a:extLst>
          </p:cNvPr>
          <p:cNvSpPr>
            <a:spLocks noGrp="1"/>
          </p:cNvSpPr>
          <p:nvPr>
            <p:ph type="title"/>
          </p:nvPr>
        </p:nvSpPr>
        <p:spPr>
          <a:xfrm>
            <a:off x="370113" y="365125"/>
            <a:ext cx="2991585" cy="4912269"/>
          </a:xfrm>
        </p:spPr>
        <p:txBody>
          <a:bodyPr>
            <a:normAutofit/>
          </a:bodyPr>
          <a:lstStyle>
            <a:lvl1pPr algn="r">
              <a:defRPr sz="4000" b="1">
                <a:solidFill>
                  <a:srgbClr val="1C3867"/>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0CF26276-9716-481F-A820-63977B24215A}"/>
              </a:ext>
            </a:extLst>
          </p:cNvPr>
          <p:cNvSpPr>
            <a:spLocks noGrp="1"/>
          </p:cNvSpPr>
          <p:nvPr>
            <p:ph sz="half" idx="2"/>
          </p:nvPr>
        </p:nvSpPr>
        <p:spPr>
          <a:xfrm>
            <a:off x="4020788" y="365125"/>
            <a:ext cx="7801098" cy="5811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94B121D-96DE-4C4F-9808-3E6EA0993AFE}"/>
              </a:ext>
            </a:extLst>
          </p:cNvPr>
          <p:cNvSpPr>
            <a:spLocks noGrp="1"/>
          </p:cNvSpPr>
          <p:nvPr>
            <p:ph type="dt" sz="half" idx="10"/>
          </p:nvPr>
        </p:nvSpPr>
        <p:spPr/>
        <p:txBody>
          <a:bodyPr/>
          <a:lstStyle/>
          <a:p>
            <a:fld id="{895CCF58-98CC-425C-A4EB-C90C2473AAB3}" type="datetimeFigureOut">
              <a:rPr lang="en-US" smtClean="0"/>
              <a:t>11/16/2022</a:t>
            </a:fld>
            <a:endParaRPr lang="en-US"/>
          </a:p>
        </p:txBody>
      </p:sp>
      <p:sp>
        <p:nvSpPr>
          <p:cNvPr id="6" name="Footer Placeholder 5">
            <a:extLst>
              <a:ext uri="{FF2B5EF4-FFF2-40B4-BE49-F238E27FC236}">
                <a16:creationId xmlns:a16="http://schemas.microsoft.com/office/drawing/2014/main" id="{748A8748-8E9C-4E0D-BB05-6AC233AA0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A3C87-938B-4CE6-A2C5-54E8B58EE057}"/>
              </a:ext>
            </a:extLst>
          </p:cNvPr>
          <p:cNvSpPr>
            <a:spLocks noGrp="1"/>
          </p:cNvSpPr>
          <p:nvPr>
            <p:ph type="sldNum" sz="quarter" idx="12"/>
          </p:nvPr>
        </p:nvSpPr>
        <p:spPr/>
        <p:txBody>
          <a:bodyPr/>
          <a:lstStyle/>
          <a:p>
            <a:fld id="{669CF414-0634-4E5D-9077-D58D470BFA39}" type="slidenum">
              <a:rPr lang="en-US" smtClean="0"/>
              <a:t>‹#›</a:t>
            </a:fld>
            <a:endParaRPr lang="en-US"/>
          </a:p>
        </p:txBody>
      </p:sp>
      <p:pic>
        <p:nvPicPr>
          <p:cNvPr id="8" name="Content Placeholder 4">
            <a:extLst>
              <a:ext uri="{FF2B5EF4-FFF2-40B4-BE49-F238E27FC236}">
                <a16:creationId xmlns:a16="http://schemas.microsoft.com/office/drawing/2014/main" id="{55BF4DA8-E31C-44DA-81A9-B9C017822D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cxnSp>
        <p:nvCxnSpPr>
          <p:cNvPr id="12" name="Straight Connector 11">
            <a:extLst>
              <a:ext uri="{FF2B5EF4-FFF2-40B4-BE49-F238E27FC236}">
                <a16:creationId xmlns:a16="http://schemas.microsoft.com/office/drawing/2014/main" id="{CAFABA51-0E17-4B34-ADF7-D43CC38C243F}"/>
              </a:ext>
            </a:extLst>
          </p:cNvPr>
          <p:cNvCxnSpPr/>
          <p:nvPr userDrawn="1"/>
        </p:nvCxnSpPr>
        <p:spPr>
          <a:xfrm>
            <a:off x="3581400" y="705395"/>
            <a:ext cx="0" cy="4232365"/>
          </a:xfrm>
          <a:prstGeom prst="line">
            <a:avLst/>
          </a:prstGeom>
          <a:ln>
            <a:solidFill>
              <a:srgbClr val="1C3867"/>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E49E43B2-87E4-440D-BA9D-C586B659FF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377078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12192000" cy="741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3" y="133655"/>
            <a:ext cx="11451773" cy="585746"/>
          </a:xfrm>
        </p:spPr>
        <p:txBody>
          <a:bodyPr>
            <a:noAutofit/>
          </a:bodyPr>
          <a:lstStyle>
            <a:lvl1pPr algn="l">
              <a:defRPr sz="3200" b="1">
                <a:solidFill>
                  <a:srgbClr val="1C3867"/>
                </a:solidFill>
                <a:latin typeface="+mn-lt"/>
              </a:defRPr>
            </a:lvl1pPr>
          </a:lstStyle>
          <a:p>
            <a:r>
              <a:rPr lang="en-US" dirty="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370113" y="898789"/>
            <a:ext cx="11451773" cy="5278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838200" y="6356350"/>
            <a:ext cx="2743200" cy="365125"/>
          </a:xfrm>
        </p:spPr>
        <p:txBody>
          <a:bodyPr/>
          <a:lstStyle/>
          <a:p>
            <a:fld id="{895CCF58-98CC-425C-A4EB-C90C2473AAB3}" type="datetimeFigureOut">
              <a:rPr lang="en-US" smtClean="0"/>
              <a:t>11/16/2022</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4038600" y="6356350"/>
            <a:ext cx="41148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8610600" y="6356350"/>
            <a:ext cx="2743200" cy="365125"/>
          </a:xfrm>
        </p:spPr>
        <p:txBody>
          <a:bodyPr/>
          <a:lstStyle/>
          <a:p>
            <a:fld id="{669CF414-0634-4E5D-9077-D58D470BFA39}" type="slidenum">
              <a:rPr lang="en-US" smtClean="0"/>
              <a:t>‹#›</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pic>
        <p:nvPicPr>
          <p:cNvPr id="19" name="Picture 18" descr="A close up of a logo&#10;&#10;Description automatically generated">
            <a:extLst>
              <a:ext uri="{FF2B5EF4-FFF2-40B4-BE49-F238E27FC236}">
                <a16:creationId xmlns:a16="http://schemas.microsoft.com/office/drawing/2014/main" id="{2EEE6E20-65FF-403A-AA46-C9ACC563B3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349107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D63038-2770-4F81-8B59-72FF103AB658}"/>
              </a:ext>
            </a:extLst>
          </p:cNvPr>
          <p:cNvSpPr/>
          <p:nvPr userDrawn="1"/>
        </p:nvSpPr>
        <p:spPr>
          <a:xfrm flipV="1">
            <a:off x="0" y="1"/>
            <a:ext cx="12192000" cy="12320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5FDAD77-77CF-4B6F-A6DD-BA4201B8BD24}"/>
              </a:ext>
            </a:extLst>
          </p:cNvPr>
          <p:cNvSpPr>
            <a:spLocks noGrp="1"/>
          </p:cNvSpPr>
          <p:nvPr>
            <p:ph type="title"/>
          </p:nvPr>
        </p:nvSpPr>
        <p:spPr>
          <a:xfrm>
            <a:off x="3032015" y="1676426"/>
            <a:ext cx="6126166" cy="741776"/>
          </a:xfrm>
        </p:spPr>
        <p:txBody>
          <a:bodyPr>
            <a:normAutofit/>
          </a:bodyPr>
          <a:lstStyle>
            <a:lvl1pPr algn="ctr">
              <a:defRPr sz="3600" b="1">
                <a:solidFill>
                  <a:srgbClr val="1C3867"/>
                </a:solidFill>
                <a:latin typeface="+mn-lt"/>
              </a:defRPr>
            </a:lvl1pPr>
          </a:lstStyle>
          <a:p>
            <a:r>
              <a:rPr lang="en-US" dirty="0"/>
              <a:t>Click to edit Master title style</a:t>
            </a:r>
          </a:p>
        </p:txBody>
      </p:sp>
      <p:pic>
        <p:nvPicPr>
          <p:cNvPr id="16" name="Picture 15">
            <a:extLst>
              <a:ext uri="{FF2B5EF4-FFF2-40B4-BE49-F238E27FC236}">
                <a16:creationId xmlns:a16="http://schemas.microsoft.com/office/drawing/2014/main" id="{1A2FF967-33E6-4F7D-819A-0E987D27F6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47786" y="245130"/>
            <a:ext cx="1174100" cy="741776"/>
          </a:xfrm>
          <a:prstGeom prst="rect">
            <a:avLst/>
          </a:prstGeom>
        </p:spPr>
      </p:pic>
      <p:pic>
        <p:nvPicPr>
          <p:cNvPr id="24584" name="Picture 8" descr="Image result for un economic commission for africa&quot;">
            <a:extLst>
              <a:ext uri="{FF2B5EF4-FFF2-40B4-BE49-F238E27FC236}">
                <a16:creationId xmlns:a16="http://schemas.microsoft.com/office/drawing/2014/main" id="{82D6E10D-8246-4A19-AB6A-BE027888F51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70113" y="336307"/>
            <a:ext cx="4619740" cy="55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47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EB72DE-5A80-418D-9495-27F72C5CEDB9}"/>
              </a:ext>
            </a:extLst>
          </p:cNvPr>
          <p:cNvSpPr>
            <a:spLocks noGrp="1"/>
          </p:cNvSpPr>
          <p:nvPr>
            <p:ph type="dt" sz="half" idx="10"/>
          </p:nvPr>
        </p:nvSpPr>
        <p:spPr/>
        <p:txBody>
          <a:bodyPr/>
          <a:lstStyle/>
          <a:p>
            <a:fld id="{895CCF58-98CC-425C-A4EB-C90C2473AAB3}" type="datetimeFigureOut">
              <a:rPr lang="en-US" smtClean="0"/>
              <a:t>11/16/2022</a:t>
            </a:fld>
            <a:endParaRPr lang="en-US"/>
          </a:p>
        </p:txBody>
      </p:sp>
      <p:sp>
        <p:nvSpPr>
          <p:cNvPr id="3" name="Footer Placeholder 2">
            <a:extLst>
              <a:ext uri="{FF2B5EF4-FFF2-40B4-BE49-F238E27FC236}">
                <a16:creationId xmlns:a16="http://schemas.microsoft.com/office/drawing/2014/main" id="{3E83E291-D3F1-4438-B2F2-61B3C9CDBD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5D015D-8DAB-4211-BD4F-5F5285D295BB}"/>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288183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31DD-977B-4662-9E41-C3AC5AD68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027CB-280D-4D21-ADF9-245A5D996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49993-EB36-4711-A79F-E569808E2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8DF56-3C6F-48B8-9AEF-20AB75AB06FE}"/>
              </a:ext>
            </a:extLst>
          </p:cNvPr>
          <p:cNvSpPr>
            <a:spLocks noGrp="1"/>
          </p:cNvSpPr>
          <p:nvPr>
            <p:ph type="dt" sz="half" idx="10"/>
          </p:nvPr>
        </p:nvSpPr>
        <p:spPr/>
        <p:txBody>
          <a:bodyPr/>
          <a:lstStyle/>
          <a:p>
            <a:fld id="{895CCF58-98CC-425C-A4EB-C90C2473AAB3}" type="datetimeFigureOut">
              <a:rPr lang="en-US" smtClean="0"/>
              <a:t>11/16/2022</a:t>
            </a:fld>
            <a:endParaRPr lang="en-US"/>
          </a:p>
        </p:txBody>
      </p:sp>
      <p:sp>
        <p:nvSpPr>
          <p:cNvPr id="6" name="Footer Placeholder 5">
            <a:extLst>
              <a:ext uri="{FF2B5EF4-FFF2-40B4-BE49-F238E27FC236}">
                <a16:creationId xmlns:a16="http://schemas.microsoft.com/office/drawing/2014/main" id="{7316C4D6-9CC5-4C7B-BD52-11BF1DD4D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9FCF5-BF57-406C-8FCE-DF816062408F}"/>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21734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5F97E-7E30-4AB1-8A10-FB67B5F8B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B48D02-6CDD-4781-B2F5-388722BBC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4EE15-71BB-49E0-83C9-3BD1A02C3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CCF58-98CC-425C-A4EB-C90C2473AAB3}" type="datetimeFigureOut">
              <a:rPr lang="en-US" smtClean="0"/>
              <a:t>11/16/2022</a:t>
            </a:fld>
            <a:endParaRPr lang="en-US"/>
          </a:p>
        </p:txBody>
      </p:sp>
      <p:sp>
        <p:nvSpPr>
          <p:cNvPr id="5" name="Footer Placeholder 4">
            <a:extLst>
              <a:ext uri="{FF2B5EF4-FFF2-40B4-BE49-F238E27FC236}">
                <a16:creationId xmlns:a16="http://schemas.microsoft.com/office/drawing/2014/main" id="{A1C2C261-C4D5-4F38-A9B5-1E0779E99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265078-73CE-42E2-BDE0-E9191F226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CF414-0634-4E5D-9077-D58D470BFA39}" type="slidenum">
              <a:rPr lang="en-US" smtClean="0"/>
              <a:t>‹#›</a:t>
            </a:fld>
            <a:endParaRPr lang="en-US"/>
          </a:p>
        </p:txBody>
      </p:sp>
    </p:spTree>
    <p:extLst>
      <p:ext uri="{BB962C8B-B14F-4D97-AF65-F5344CB8AC3E}">
        <p14:creationId xmlns:p14="http://schemas.microsoft.com/office/powerpoint/2010/main" val="19806926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p:txBody>
          <a:bodyPr/>
          <a:lstStyle/>
          <a:p>
            <a:endParaRPr lang="en-GB"/>
          </a:p>
        </p:txBody>
      </p:sp>
      <p:sp>
        <p:nvSpPr>
          <p:cNvPr id="5" name="Subtitle 4">
            <a:extLst>
              <a:ext uri="{FF2B5EF4-FFF2-40B4-BE49-F238E27FC236}">
                <a16:creationId xmlns:a16="http://schemas.microsoft.com/office/drawing/2014/main" id="{4B1FBE96-BFFE-4DC2-8C1D-9F2EE99D5E1A}"/>
              </a:ext>
            </a:extLst>
          </p:cNvPr>
          <p:cNvSpPr>
            <a:spLocks noGrp="1"/>
          </p:cNvSpPr>
          <p:nvPr>
            <p:ph type="subTitle" idx="1"/>
          </p:nvPr>
        </p:nvSpPr>
        <p:spPr/>
        <p:txBody>
          <a:bodyPr/>
          <a:lstStyle/>
          <a:p>
            <a:endParaRPr lang="en-GB" dirty="0"/>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4324350"/>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a:t>Event | Date</a:t>
            </a:r>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5615264"/>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Presenter</a:t>
            </a:r>
          </a:p>
          <a:p>
            <a:pPr>
              <a:lnSpc>
                <a:spcPct val="100000"/>
              </a:lnSpc>
              <a:spcBef>
                <a:spcPts val="0"/>
              </a:spcBef>
            </a:pPr>
            <a:r>
              <a:rPr lang="en-US" sz="1800" dirty="0"/>
              <a:t>Title</a:t>
            </a:r>
          </a:p>
          <a:p>
            <a:pPr>
              <a:lnSpc>
                <a:spcPct val="100000"/>
              </a:lnSpc>
              <a:spcBef>
                <a:spcPts val="0"/>
              </a:spcBef>
            </a:pPr>
            <a:r>
              <a:rPr lang="en-US" sz="1800" dirty="0"/>
              <a:t>UNECA Sub-Regional Office for Eastern Africa </a:t>
            </a:r>
          </a:p>
          <a:p>
            <a:pPr>
              <a:lnSpc>
                <a:spcPct val="100000"/>
              </a:lnSpc>
              <a:spcBef>
                <a:spcPts val="0"/>
              </a:spcBef>
            </a:pP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26984" y="5091753"/>
            <a:ext cx="4538032" cy="258932"/>
          </a:xfrm>
          <a:prstGeom prst="rect">
            <a:avLst/>
          </a:prstGeom>
        </p:spPr>
      </p:pic>
      <p:pic>
        <p:nvPicPr>
          <p:cNvPr id="10" name="Picture 9">
            <a:extLst>
              <a:ext uri="{FF2B5EF4-FFF2-40B4-BE49-F238E27FC236}">
                <a16:creationId xmlns:a16="http://schemas.microsoft.com/office/drawing/2014/main" id="{C9703E11-90B2-D742-8A4A-DB99F7DD6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
            <a:ext cx="12192000" cy="6857619"/>
          </a:xfrm>
          <a:prstGeom prst="rect">
            <a:avLst/>
          </a:prstGeom>
        </p:spPr>
      </p:pic>
    </p:spTree>
    <p:extLst>
      <p:ext uri="{BB962C8B-B14F-4D97-AF65-F5344CB8AC3E}">
        <p14:creationId xmlns:p14="http://schemas.microsoft.com/office/powerpoint/2010/main" val="574748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174813"/>
            <a:ext cx="10515600" cy="1304363"/>
          </a:xfrm>
          <a:solidFill>
            <a:schemeClr val="tx1"/>
          </a:solidFill>
        </p:spPr>
        <p:txBody>
          <a:bodyPr>
            <a:normAutofit fontScale="90000"/>
          </a:bodyPr>
          <a:lstStyle/>
          <a:p>
            <a:pPr algn="ctr"/>
            <a:r>
              <a:rPr lang="fr-FR" sz="3600" b="1" i="1" spc="-30" dirty="0">
                <a:solidFill>
                  <a:schemeClr val="accent3">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Mesures d’améliorations proposées par les pays en répon</a:t>
            </a:r>
            <a:r>
              <a:rPr lang="fr-FR" sz="3600" b="1" i="1" spc="-30" dirty="0">
                <a:solidFill>
                  <a:schemeClr val="accent3">
                    <a:lumMod val="60000"/>
                    <a:lumOff val="40000"/>
                  </a:schemeClr>
                </a:solidFill>
                <a:latin typeface="Arial" panose="020B0604020202020204" pitchFamily="34" charset="0"/>
                <a:ea typeface="Calibri" panose="020F0502020204030204" pitchFamily="34" charset="0"/>
                <a:cs typeface="Arial" panose="020B0604020202020204" pitchFamily="34" charset="0"/>
              </a:rPr>
              <a:t>ses aux questionnaires</a:t>
            </a:r>
            <a:br>
              <a:rPr lang="fr-FR" sz="3600" b="1" i="1" dirty="0">
                <a:solidFill>
                  <a:srgbClr val="344085"/>
                </a:solidFill>
                <a:effectLst/>
                <a:latin typeface="Arial" panose="020B0604020202020204" pitchFamily="34" charset="0"/>
                <a:ea typeface="DengXian Light" panose="02010600030101010101" pitchFamily="2" charset="-122"/>
                <a:cs typeface="Arial" panose="020B0604020202020204" pitchFamily="34" charset="0"/>
              </a:rPr>
            </a:br>
            <a:endParaRPr lang="fr-FR" sz="36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1" y="1922929"/>
            <a:ext cx="12192000" cy="4569946"/>
          </a:xfrm>
          <a:solidFill>
            <a:schemeClr val="accent3">
              <a:lumMod val="60000"/>
              <a:lumOff val="40000"/>
            </a:schemeClr>
          </a:solidFill>
        </p:spPr>
        <p:txBody>
          <a:bodyPr>
            <a:normAutofit/>
          </a:bodyPr>
          <a:lstStyle/>
          <a:p>
            <a:pPr marL="0" indent="0">
              <a:buNone/>
            </a:pPr>
            <a:endParaRPr lang="fr-FR" sz="24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lgn="just">
              <a:lnSpc>
                <a:spcPct val="115000"/>
              </a:lnSpc>
              <a:spcAft>
                <a:spcPts val="800"/>
              </a:spcAft>
              <a:buNone/>
            </a:pPr>
            <a:r>
              <a:rPr lang="fr-FR" sz="2600" spc="-30" dirty="0">
                <a:effectLst/>
                <a:latin typeface="Arial" panose="020B0604020202020204" pitchFamily="34" charset="0"/>
                <a:ea typeface="Calibri" panose="020F0502020204030204" pitchFamily="34" charset="0"/>
                <a:cs typeface="Arial" panose="020B0604020202020204" pitchFamily="34" charset="0"/>
              </a:rPr>
              <a:t>.</a:t>
            </a:r>
            <a:endParaRPr lang="fr-FR" sz="2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dirty="0"/>
          </a:p>
        </p:txBody>
      </p:sp>
      <p:graphicFrame>
        <p:nvGraphicFramePr>
          <p:cNvPr id="4" name="Tableau 4">
            <a:extLst>
              <a:ext uri="{FF2B5EF4-FFF2-40B4-BE49-F238E27FC236}">
                <a16:creationId xmlns:a16="http://schemas.microsoft.com/office/drawing/2014/main" id="{04A52484-4C68-54C7-1BDC-06F25CEBAD48}"/>
              </a:ext>
            </a:extLst>
          </p:cNvPr>
          <p:cNvGraphicFramePr>
            <a:graphicFrameLocks noGrp="1"/>
          </p:cNvGraphicFramePr>
          <p:nvPr>
            <p:extLst>
              <p:ext uri="{D42A27DB-BD31-4B8C-83A1-F6EECF244321}">
                <p14:modId xmlns:p14="http://schemas.microsoft.com/office/powerpoint/2010/main" val="4149861532"/>
              </p:ext>
            </p:extLst>
          </p:nvPr>
        </p:nvGraphicFramePr>
        <p:xfrm>
          <a:off x="0" y="1627095"/>
          <a:ext cx="12191998" cy="5138774"/>
        </p:xfrm>
        <a:graphic>
          <a:graphicData uri="http://schemas.openxmlformats.org/drawingml/2006/table">
            <a:tbl>
              <a:tblPr firstRow="1" bandRow="1">
                <a:tableStyleId>{5C22544A-7EE6-4342-B048-85BDC9FD1C3A}</a:tableStyleId>
              </a:tblPr>
              <a:tblGrid>
                <a:gridCol w="6095999">
                  <a:extLst>
                    <a:ext uri="{9D8B030D-6E8A-4147-A177-3AD203B41FA5}">
                      <a16:colId xmlns:a16="http://schemas.microsoft.com/office/drawing/2014/main" val="2387005565"/>
                    </a:ext>
                  </a:extLst>
                </a:gridCol>
                <a:gridCol w="6095999">
                  <a:extLst>
                    <a:ext uri="{9D8B030D-6E8A-4147-A177-3AD203B41FA5}">
                      <a16:colId xmlns:a16="http://schemas.microsoft.com/office/drawing/2014/main" val="3984968070"/>
                    </a:ext>
                  </a:extLst>
                </a:gridCol>
              </a:tblGrid>
              <a:tr h="568785">
                <a:tc>
                  <a:txBody>
                    <a:bodyPr/>
                    <a:lstStyle/>
                    <a:p>
                      <a:r>
                        <a:rPr lang="fr-FR" sz="1600" b="0" kern="1200" dirty="0">
                          <a:solidFill>
                            <a:schemeClr val="lt1"/>
                          </a:solidFill>
                          <a:effectLst/>
                          <a:latin typeface="Arial" panose="020B0604020202020204" pitchFamily="34" charset="0"/>
                          <a:ea typeface="+mn-ea"/>
                          <a:cs typeface="Arial" panose="020B0604020202020204" pitchFamily="34" charset="0"/>
                        </a:rPr>
                        <a:t>Intégrer la politique de développement des ZES dans la planification nationale</a:t>
                      </a:r>
                      <a:endParaRPr lang="fr-FR" sz="1600" b="0" dirty="0">
                        <a:latin typeface="Arial" panose="020B0604020202020204" pitchFamily="34" charset="0"/>
                        <a:cs typeface="Arial" panose="020B0604020202020204" pitchFamily="34" charset="0"/>
                      </a:endParaRPr>
                    </a:p>
                  </a:txBody>
                  <a:tcPr/>
                </a:tc>
                <a:tc>
                  <a:txBody>
                    <a:bodyPr/>
                    <a:lstStyle/>
                    <a:p>
                      <a:r>
                        <a:rPr lang="fr-FR" sz="1600" b="0" kern="1200" dirty="0">
                          <a:solidFill>
                            <a:schemeClr val="lt1"/>
                          </a:solidFill>
                          <a:effectLst/>
                          <a:latin typeface="Arial" panose="020B0604020202020204" pitchFamily="34" charset="0"/>
                          <a:ea typeface="+mn-ea"/>
                          <a:cs typeface="Arial" panose="020B0604020202020204" pitchFamily="34" charset="0"/>
                        </a:rPr>
                        <a:t>Refonte des programmes de formation des jeunes dans les filières professionnelles et entrepreneuriales</a:t>
                      </a:r>
                      <a:endParaRPr lang="fr-FR"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6381829"/>
                  </a:ext>
                </a:extLst>
              </a:tr>
              <a:tr h="568785">
                <a:tc>
                  <a:txBody>
                    <a:bodyPr/>
                    <a:lstStyle/>
                    <a:p>
                      <a:r>
                        <a:rPr lang="fr-FR" sz="1600" b="0" kern="1200" dirty="0">
                          <a:solidFill>
                            <a:schemeClr val="dk1"/>
                          </a:solidFill>
                          <a:effectLst/>
                          <a:latin typeface="Arial" panose="020B0604020202020204" pitchFamily="34" charset="0"/>
                          <a:ea typeface="+mn-ea"/>
                          <a:cs typeface="Arial" panose="020B0604020202020204" pitchFamily="34" charset="0"/>
                        </a:rPr>
                        <a:t>Mise en place de la </a:t>
                      </a:r>
                      <a:r>
                        <a:rPr lang="fr-FR" sz="1600" b="1" kern="1200" dirty="0">
                          <a:solidFill>
                            <a:schemeClr val="dk1"/>
                          </a:solidFill>
                          <a:effectLst/>
                          <a:latin typeface="Arial" panose="020B0604020202020204" pitchFamily="34" charset="0"/>
                          <a:ea typeface="+mn-ea"/>
                          <a:cs typeface="Arial" panose="020B0604020202020204" pitchFamily="34" charset="0"/>
                        </a:rPr>
                        <a:t>politique industrielle </a:t>
                      </a:r>
                      <a:r>
                        <a:rPr lang="fr-FR" sz="1600" b="0" kern="1200" dirty="0">
                          <a:solidFill>
                            <a:schemeClr val="dk1"/>
                          </a:solidFill>
                          <a:effectLst/>
                          <a:latin typeface="Arial" panose="020B0604020202020204" pitchFamily="34" charset="0"/>
                          <a:ea typeface="+mn-ea"/>
                          <a:cs typeface="Arial" panose="020B0604020202020204" pitchFamily="34" charset="0"/>
                        </a:rPr>
                        <a:t>du pays</a:t>
                      </a:r>
                      <a:endParaRPr lang="fr-FR" sz="1600" b="0" dirty="0">
                        <a:latin typeface="Arial" panose="020B0604020202020204" pitchFamily="34" charset="0"/>
                        <a:cs typeface="Arial" panose="020B0604020202020204" pitchFamily="34" charset="0"/>
                      </a:endParaRPr>
                    </a:p>
                  </a:txBody>
                  <a:tcPr/>
                </a:tc>
                <a:tc>
                  <a:txBody>
                    <a:bodyPr/>
                    <a:lstStyle/>
                    <a:p>
                      <a:r>
                        <a:rPr lang="fr-FR" sz="1600" b="1" kern="1200" dirty="0">
                          <a:solidFill>
                            <a:schemeClr val="dk1"/>
                          </a:solidFill>
                          <a:effectLst/>
                          <a:latin typeface="Arial" panose="020B0604020202020204" pitchFamily="34" charset="0"/>
                          <a:ea typeface="+mn-ea"/>
                          <a:cs typeface="Arial" panose="020B0604020202020204" pitchFamily="34" charset="0"/>
                        </a:rPr>
                        <a:t>Soutien du développement des infrastructures au sein des ZES</a:t>
                      </a:r>
                      <a:endParaRPr lang="fr-FR"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07191762"/>
                  </a:ext>
                </a:extLst>
              </a:tr>
              <a:tr h="568785">
                <a:tc>
                  <a:txBody>
                    <a:bodyPr/>
                    <a:lstStyle/>
                    <a:p>
                      <a:r>
                        <a:rPr lang="fr-FR" sz="1600" b="0" kern="1200" dirty="0">
                          <a:solidFill>
                            <a:schemeClr val="dk1"/>
                          </a:solidFill>
                          <a:effectLst/>
                          <a:latin typeface="Arial" panose="020B0604020202020204" pitchFamily="34" charset="0"/>
                          <a:ea typeface="+mn-ea"/>
                          <a:cs typeface="Arial" panose="020B0604020202020204" pitchFamily="34" charset="0"/>
                        </a:rPr>
                        <a:t>Focus sur l’</a:t>
                      </a:r>
                      <a:r>
                        <a:rPr lang="fr-FR" sz="1600" b="1" kern="1200" dirty="0">
                          <a:solidFill>
                            <a:schemeClr val="dk1"/>
                          </a:solidFill>
                          <a:effectLst/>
                          <a:latin typeface="Arial" panose="020B0604020202020204" pitchFamily="34" charset="0"/>
                          <a:ea typeface="+mn-ea"/>
                          <a:cs typeface="Arial" panose="020B0604020202020204" pitchFamily="34" charset="0"/>
                        </a:rPr>
                        <a:t>import substitution </a:t>
                      </a:r>
                      <a:r>
                        <a:rPr lang="fr-FR" sz="1600" b="0" kern="1200" dirty="0">
                          <a:solidFill>
                            <a:schemeClr val="dk1"/>
                          </a:solidFill>
                          <a:effectLst/>
                          <a:latin typeface="Arial" panose="020B0604020202020204" pitchFamily="34" charset="0"/>
                          <a:ea typeface="+mn-ea"/>
                          <a:cs typeface="Arial" panose="020B0604020202020204" pitchFamily="34" charset="0"/>
                        </a:rPr>
                        <a:t>et la transformation sur place des matières premières locales</a:t>
                      </a:r>
                      <a:endParaRPr lang="fr-FR" sz="1600" b="0" dirty="0">
                        <a:latin typeface="Arial" panose="020B0604020202020204" pitchFamily="34" charset="0"/>
                        <a:cs typeface="Arial" panose="020B0604020202020204" pitchFamily="34" charset="0"/>
                      </a:endParaRPr>
                    </a:p>
                  </a:txBody>
                  <a:tcPr/>
                </a:tc>
                <a:tc>
                  <a:txBody>
                    <a:bodyPr/>
                    <a:lstStyle/>
                    <a:p>
                      <a:r>
                        <a:rPr lang="fr-FR" sz="1600" kern="1200" dirty="0">
                          <a:solidFill>
                            <a:schemeClr val="dk1"/>
                          </a:solidFill>
                          <a:effectLst/>
                          <a:latin typeface="Arial" panose="020B0604020202020204" pitchFamily="34" charset="0"/>
                          <a:ea typeface="+mn-ea"/>
                          <a:cs typeface="Arial" panose="020B0604020202020204" pitchFamily="34" charset="0"/>
                        </a:rPr>
                        <a:t>Renforcement des normes environnementales et sociales et de gouvernance des ZES</a:t>
                      </a:r>
                      <a:endParaRPr lang="fr-F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8751488"/>
                  </a:ext>
                </a:extLst>
              </a:tr>
              <a:tr h="568785">
                <a:tc>
                  <a:txBody>
                    <a:bodyPr/>
                    <a:lstStyle/>
                    <a:p>
                      <a:r>
                        <a:rPr lang="fr-FR" sz="1600" b="0" kern="1200" dirty="0">
                          <a:solidFill>
                            <a:schemeClr val="dk1"/>
                          </a:solidFill>
                          <a:effectLst/>
                          <a:latin typeface="Arial" panose="020B0604020202020204" pitchFamily="34" charset="0"/>
                          <a:ea typeface="+mn-ea"/>
                          <a:cs typeface="Arial" panose="020B0604020202020204" pitchFamily="34" charset="0"/>
                        </a:rPr>
                        <a:t>Politiques et orientations stratégiques adaptées au contexte local et aux tendances internationales</a:t>
                      </a:r>
                      <a:endParaRPr lang="fr-FR" sz="1600" b="0" dirty="0">
                        <a:latin typeface="Arial" panose="020B0604020202020204" pitchFamily="34" charset="0"/>
                        <a:cs typeface="Arial" panose="020B0604020202020204" pitchFamily="34" charset="0"/>
                      </a:endParaRPr>
                    </a:p>
                  </a:txBody>
                  <a:tcPr/>
                </a:tc>
                <a:tc>
                  <a:txBody>
                    <a:bodyPr/>
                    <a:lstStyle/>
                    <a:p>
                      <a:r>
                        <a:rPr lang="fr-FR" sz="1600" b="1" kern="1200" dirty="0">
                          <a:solidFill>
                            <a:schemeClr val="dk1"/>
                          </a:solidFill>
                          <a:effectLst/>
                          <a:latin typeface="Arial" panose="020B0604020202020204" pitchFamily="34" charset="0"/>
                          <a:ea typeface="+mn-ea"/>
                          <a:cs typeface="Arial" panose="020B0604020202020204" pitchFamily="34" charset="0"/>
                        </a:rPr>
                        <a:t>Harmonisation des politiques d’incitations au niveau des ZES pays</a:t>
                      </a:r>
                      <a:endParaRPr lang="fr-FR"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95959969"/>
                  </a:ext>
                </a:extLst>
              </a:tr>
              <a:tr h="329296">
                <a:tc>
                  <a:txBody>
                    <a:bodyPr/>
                    <a:lstStyle/>
                    <a:p>
                      <a:r>
                        <a:rPr lang="fr-FR" sz="1600" b="0" kern="1200" dirty="0">
                          <a:solidFill>
                            <a:schemeClr val="dk1"/>
                          </a:solidFill>
                          <a:effectLst/>
                          <a:latin typeface="Arial" panose="020B0604020202020204" pitchFamily="34" charset="0"/>
                          <a:ea typeface="+mn-ea"/>
                          <a:cs typeface="Arial" panose="020B0604020202020204" pitchFamily="34" charset="0"/>
                        </a:rPr>
                        <a:t>Mise œuvre d’une approche intégrée multisectorielle</a:t>
                      </a:r>
                      <a:endParaRPr lang="fr-FR" sz="1600" b="0" dirty="0">
                        <a:latin typeface="Arial" panose="020B0604020202020204" pitchFamily="34" charset="0"/>
                        <a:cs typeface="Arial" panose="020B0604020202020204" pitchFamily="34" charset="0"/>
                      </a:endParaRPr>
                    </a:p>
                  </a:txBody>
                  <a:tcPr/>
                </a:tc>
                <a:tc>
                  <a:txBody>
                    <a:bodyPr/>
                    <a:lstStyle/>
                    <a:p>
                      <a:r>
                        <a:rPr lang="fr-FR" sz="1600" kern="1200" dirty="0">
                          <a:solidFill>
                            <a:schemeClr val="dk1"/>
                          </a:solidFill>
                          <a:effectLst/>
                          <a:latin typeface="Arial" panose="020B0604020202020204" pitchFamily="34" charset="0"/>
                          <a:ea typeface="+mn-ea"/>
                          <a:cs typeface="Arial" panose="020B0604020202020204" pitchFamily="34" charset="0"/>
                        </a:rPr>
                        <a:t>Mise en place d’un </a:t>
                      </a:r>
                      <a:r>
                        <a:rPr lang="fr-FR" sz="1600" b="1" kern="1200" dirty="0">
                          <a:solidFill>
                            <a:schemeClr val="dk1"/>
                          </a:solidFill>
                          <a:effectLst/>
                          <a:latin typeface="Arial" panose="020B0604020202020204" pitchFamily="34" charset="0"/>
                          <a:ea typeface="+mn-ea"/>
                          <a:cs typeface="Arial" panose="020B0604020202020204" pitchFamily="34" charset="0"/>
                        </a:rPr>
                        <a:t>fonds de financement des ZES</a:t>
                      </a:r>
                      <a:endParaRPr lang="fr-FR"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6777334"/>
                  </a:ext>
                </a:extLst>
              </a:tr>
              <a:tr h="568785">
                <a:tc>
                  <a:txBody>
                    <a:bodyPr/>
                    <a:lstStyle/>
                    <a:p>
                      <a:r>
                        <a:rPr lang="fr-FR" sz="1600" b="0" kern="1200" dirty="0">
                          <a:solidFill>
                            <a:schemeClr val="dk1"/>
                          </a:solidFill>
                          <a:effectLst/>
                          <a:latin typeface="Arial" panose="020B0604020202020204" pitchFamily="34" charset="0"/>
                          <a:ea typeface="+mn-ea"/>
                          <a:cs typeface="Arial" panose="020B0604020202020204" pitchFamily="34" charset="0"/>
                        </a:rPr>
                        <a:t>Mise en place d’un plan de développement industriel avec un modèle financier adéquat</a:t>
                      </a:r>
                      <a:endParaRPr lang="fr-FR" sz="1600" b="0" dirty="0">
                        <a:latin typeface="Arial" panose="020B0604020202020204" pitchFamily="34" charset="0"/>
                        <a:cs typeface="Arial" panose="020B0604020202020204" pitchFamily="34" charset="0"/>
                      </a:endParaRPr>
                    </a:p>
                  </a:txBody>
                  <a:tcPr/>
                </a:tc>
                <a:tc>
                  <a:txBody>
                    <a:bodyPr/>
                    <a:lstStyle/>
                    <a:p>
                      <a:r>
                        <a:rPr lang="fr-FR" sz="1600" b="1" kern="1200" dirty="0">
                          <a:solidFill>
                            <a:schemeClr val="dk1"/>
                          </a:solidFill>
                          <a:effectLst/>
                          <a:latin typeface="Arial" panose="020B0604020202020204" pitchFamily="34" charset="0"/>
                          <a:ea typeface="+mn-ea"/>
                          <a:cs typeface="Arial" panose="020B0604020202020204" pitchFamily="34" charset="0"/>
                        </a:rPr>
                        <a:t>Bon encadrement de la question des règles d’origine</a:t>
                      </a:r>
                      <a:endParaRPr lang="fr-FR"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33518088"/>
                  </a:ext>
                </a:extLst>
              </a:tr>
              <a:tr h="568785">
                <a:tc>
                  <a:txBody>
                    <a:bodyPr/>
                    <a:lstStyle/>
                    <a:p>
                      <a:r>
                        <a:rPr lang="fr-FR" sz="1600" kern="1200" dirty="0">
                          <a:solidFill>
                            <a:schemeClr val="dk1"/>
                          </a:solidFill>
                          <a:effectLst/>
                          <a:latin typeface="Arial" panose="020B0604020202020204" pitchFamily="34" charset="0"/>
                          <a:ea typeface="+mn-ea"/>
                          <a:cs typeface="Arial" panose="020B0604020202020204" pitchFamily="34" charset="0"/>
                        </a:rPr>
                        <a:t>Développement d’un écosystème autour des ZES</a:t>
                      </a:r>
                      <a:endParaRPr lang="fr-FR" sz="1600" dirty="0">
                        <a:latin typeface="Arial" panose="020B0604020202020204" pitchFamily="34" charset="0"/>
                        <a:cs typeface="Arial" panose="020B0604020202020204" pitchFamily="34" charset="0"/>
                      </a:endParaRPr>
                    </a:p>
                  </a:txBody>
                  <a:tcPr/>
                </a:tc>
                <a:tc>
                  <a:txBody>
                    <a:bodyPr/>
                    <a:lstStyle/>
                    <a:p>
                      <a:r>
                        <a:rPr lang="fr-FR" sz="1600" kern="1200" dirty="0">
                          <a:solidFill>
                            <a:schemeClr val="dk1"/>
                          </a:solidFill>
                          <a:effectLst/>
                          <a:latin typeface="Arial" panose="020B0604020202020204" pitchFamily="34" charset="0"/>
                          <a:ea typeface="+mn-ea"/>
                          <a:cs typeface="Arial" panose="020B0604020202020204" pitchFamily="34" charset="0"/>
                        </a:rPr>
                        <a:t>Création des conditions de concurrence équitable (fiscalité, obstacles au commerce) au niveau des ZES pays</a:t>
                      </a:r>
                      <a:endParaRPr lang="fr-F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27100637"/>
                  </a:ext>
                </a:extLst>
              </a:tr>
              <a:tr h="808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dk1"/>
                          </a:solidFill>
                          <a:effectLst/>
                          <a:latin typeface="Arial" panose="020B0604020202020204" pitchFamily="34" charset="0"/>
                          <a:ea typeface="+mn-ea"/>
                          <a:cs typeface="Arial" panose="020B0604020202020204" pitchFamily="34" charset="0"/>
                        </a:rPr>
                        <a:t>Augmentation du financement des organes de gouvernance des ZES</a:t>
                      </a:r>
                      <a:endParaRPr lang="fr-FR" sz="1600" dirty="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dk1"/>
                          </a:solidFill>
                          <a:effectLst/>
                          <a:latin typeface="Arial" panose="020B0604020202020204" pitchFamily="34" charset="0"/>
                          <a:ea typeface="+mn-ea"/>
                          <a:cs typeface="Arial" panose="020B0604020202020204" pitchFamily="34" charset="0"/>
                        </a:rPr>
                        <a:t>Renforcement de la synergie public-privé</a:t>
                      </a:r>
                      <a:endParaRPr lang="fr-FR" sz="1600" dirty="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46579065"/>
                  </a:ext>
                </a:extLst>
              </a:tr>
              <a:tr h="505814">
                <a:tc>
                  <a:txBody>
                    <a:bodyPr/>
                    <a:lstStyle/>
                    <a:p>
                      <a:endParaRPr lang="fr-FR" sz="1400" dirty="0">
                        <a:latin typeface="Arial" panose="020B0604020202020204" pitchFamily="34" charset="0"/>
                        <a:cs typeface="Arial" panose="020B0604020202020204" pitchFamily="34" charset="0"/>
                      </a:endParaRPr>
                    </a:p>
                  </a:txBody>
                  <a:tcPr/>
                </a:tc>
                <a:tc>
                  <a:txBody>
                    <a:bodyPr/>
                    <a:lstStyle/>
                    <a:p>
                      <a:endParaRPr lang="fr-FR" dirty="0"/>
                    </a:p>
                  </a:txBody>
                  <a:tcPr/>
                </a:tc>
                <a:extLst>
                  <a:ext uri="{0D108BD9-81ED-4DB2-BD59-A6C34878D82A}">
                    <a16:rowId xmlns:a16="http://schemas.microsoft.com/office/drawing/2014/main" val="837767699"/>
                  </a:ext>
                </a:extLst>
              </a:tr>
            </a:tbl>
          </a:graphicData>
        </a:graphic>
      </p:graphicFrame>
    </p:spTree>
    <p:extLst>
      <p:ext uri="{BB962C8B-B14F-4D97-AF65-F5344CB8AC3E}">
        <p14:creationId xmlns:p14="http://schemas.microsoft.com/office/powerpoint/2010/main" val="1576910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solidFill>
            <a:schemeClr val="tx1"/>
          </a:solidFill>
        </p:spPr>
        <p:txBody>
          <a:bodyPr>
            <a:normAutofit/>
          </a:bodyPr>
          <a:lstStyle/>
          <a:p>
            <a:pPr algn="ctr"/>
            <a:r>
              <a:rPr lang="fr-FR" sz="3600" b="1" dirty="0">
                <a:solidFill>
                  <a:schemeClr val="accent3">
                    <a:lumMod val="60000"/>
                    <a:lumOff val="40000"/>
                  </a:schemeClr>
                </a:solidFill>
                <a:latin typeface="Arial" panose="020B0604020202020204" pitchFamily="34" charset="0"/>
                <a:cs typeface="Arial" panose="020B0604020202020204" pitchFamily="34" charset="0"/>
              </a:rPr>
              <a:t>DIAGNOSTIC</a:t>
            </a: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solidFill>
            <a:schemeClr val="accent3">
              <a:lumMod val="60000"/>
              <a:lumOff val="40000"/>
            </a:schemeClr>
          </a:solidFill>
        </p:spPr>
        <p:txBody>
          <a:bodyPr>
            <a:normAutofit lnSpcReduction="10000"/>
          </a:bodyPr>
          <a:lstStyle/>
          <a:p>
            <a:r>
              <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Environnement communautaire et continental</a:t>
            </a:r>
          </a:p>
          <a:p>
            <a:pPr>
              <a:buFontTx/>
              <a:buChar char="-"/>
            </a:pPr>
            <a:r>
              <a:rPr lang="fr-FR" sz="2000" spc="-30" dirty="0">
                <a:effectLst/>
                <a:latin typeface="Arial" panose="020B0604020202020204" pitchFamily="34" charset="0"/>
                <a:ea typeface="Calibri" panose="020F0502020204030204" pitchFamily="34" charset="0"/>
                <a:cs typeface="Arial" panose="020B0604020202020204" pitchFamily="34" charset="0"/>
              </a:rPr>
              <a:t>Développement des ZES au niveau national comme régional : assujetti à une amélioration du cadre d’intégration régional et bien sûr de la finalisation des dispositifs d’opérationnalisation de la ZLECAF</a:t>
            </a:r>
            <a:r>
              <a:rPr lang="fr-FR" sz="2000" spc="-30" dirty="0">
                <a:latin typeface="Arial" panose="020B0604020202020204" pitchFamily="34" charset="0"/>
                <a:ea typeface="Calibri" panose="020F0502020204030204" pitchFamily="34" charset="0"/>
                <a:cs typeface="Arial" panose="020B0604020202020204" pitchFamily="34" charset="0"/>
              </a:rPr>
              <a:t> ;</a:t>
            </a:r>
          </a:p>
          <a:p>
            <a:pPr>
              <a:buFontTx/>
              <a:buChar char="-"/>
            </a:pPr>
            <a:r>
              <a:rPr lang="fr-FR" sz="2000" spc="-30" dirty="0">
                <a:effectLst/>
                <a:latin typeface="Arial" panose="020B0604020202020204" pitchFamily="34" charset="0"/>
                <a:ea typeface="Calibri" panose="020F0502020204030204" pitchFamily="34" charset="0"/>
                <a:cs typeface="Arial" panose="020B0604020202020204" pitchFamily="34" charset="0"/>
              </a:rPr>
              <a:t>Niveau d’intégration régionale de l’Afrique centrale : mesuré par un indice dont les dimensions, Intégration commerciale, Intégration productive, Intégration macroéconomique, Intégration des infrastructures, Libre circulation des personnes : nombre de sous performances</a:t>
            </a:r>
            <a:r>
              <a:rPr lang="fr-FR" sz="2000" spc="-30" dirty="0">
                <a:latin typeface="Arial" panose="020B0604020202020204" pitchFamily="34" charset="0"/>
                <a:ea typeface="Calibri" panose="020F0502020204030204" pitchFamily="34" charset="0"/>
                <a:cs typeface="Arial" panose="020B0604020202020204" pitchFamily="34" charset="0"/>
              </a:rPr>
              <a:t> ;</a:t>
            </a:r>
          </a:p>
          <a:p>
            <a:pPr>
              <a:buFontTx/>
              <a:buChar char="-"/>
            </a:pPr>
            <a:r>
              <a:rPr lang="fr-FR" sz="2000" spc="-30" dirty="0">
                <a:effectLst/>
                <a:latin typeface="Arial" panose="020B0604020202020204" pitchFamily="34" charset="0"/>
                <a:ea typeface="Calibri" panose="020F0502020204030204" pitchFamily="34" charset="0"/>
                <a:cs typeface="Arial" panose="020B0604020202020204" pitchFamily="34" charset="0"/>
              </a:rPr>
              <a:t>Ces obstacles : défis mais opportunités ; rôle des ZES notamment celles régionales, dans le processus d’intégration souhaité, à travers augmentation taille des marchés ciblés, renforcement appareil productif régional, spécialisation industrielle, réintroduction de la dimension de l’import-substitution, développement des capacités technologiques, harmonisation des fiscalités, accès à des modes de financement innovants, renforcement du capital humain ; perspectives : nouvelles solidarités et nouveaux modes de coopération entre les Etats.</a:t>
            </a: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57512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solidFill>
            <a:schemeClr val="tx1"/>
          </a:solidFill>
        </p:spPr>
        <p:txBody>
          <a:bodyPr>
            <a:normAutofit/>
          </a:bodyPr>
          <a:lstStyle/>
          <a:p>
            <a:pPr algn="ctr"/>
            <a:r>
              <a:rPr lang="fr-FR" sz="3600" b="1" dirty="0">
                <a:solidFill>
                  <a:schemeClr val="accent3">
                    <a:lumMod val="60000"/>
                    <a:lumOff val="40000"/>
                  </a:schemeClr>
                </a:solidFill>
                <a:latin typeface="Arial" panose="020B0604020202020204" pitchFamily="34" charset="0"/>
                <a:cs typeface="Arial" panose="020B0604020202020204" pitchFamily="34" charset="0"/>
              </a:rPr>
              <a:t>DIAGNOSTIC</a:t>
            </a: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838200" y="1825625"/>
            <a:ext cx="10515600" cy="4667250"/>
          </a:xfrm>
          <a:solidFill>
            <a:schemeClr val="accent3">
              <a:lumMod val="60000"/>
              <a:lumOff val="40000"/>
            </a:schemeClr>
          </a:solidFill>
        </p:spPr>
        <p:txBody>
          <a:bodyPr>
            <a:normAutofit/>
          </a:bodyPr>
          <a:lstStyle/>
          <a:p>
            <a:r>
              <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Environnement communautaire et continental</a:t>
            </a:r>
          </a:p>
          <a:p>
            <a:pPr marL="0" indent="0">
              <a:buNone/>
            </a:pPr>
            <a:r>
              <a:rPr lang="fr-FR" sz="2000" spc="-30" dirty="0">
                <a:effectLst/>
                <a:latin typeface="Arial" panose="020B0604020202020204" pitchFamily="34" charset="0"/>
                <a:ea typeface="Calibri" panose="020F0502020204030204" pitchFamily="34" charset="0"/>
                <a:cs typeface="Arial" panose="020B0604020202020204" pitchFamily="34" charset="0"/>
              </a:rPr>
              <a:t>- </a:t>
            </a:r>
            <a:r>
              <a:rPr lang="fr-FR" sz="2000" spc="-30" dirty="0" err="1">
                <a:effectLst/>
                <a:latin typeface="Arial" panose="020B0604020202020204" pitchFamily="34" charset="0"/>
                <a:ea typeface="Calibri" panose="020F0502020204030204" pitchFamily="34" charset="0"/>
                <a:cs typeface="Arial" panose="020B0604020202020204" pitchFamily="34" charset="0"/>
              </a:rPr>
              <a:t>ZLECAf</a:t>
            </a:r>
            <a:r>
              <a:rPr lang="fr-FR" sz="2000" spc="-30" dirty="0">
                <a:effectLst/>
                <a:latin typeface="Arial" panose="020B0604020202020204" pitchFamily="34" charset="0"/>
                <a:ea typeface="Calibri" panose="020F0502020204030204" pitchFamily="34" charset="0"/>
                <a:cs typeface="Arial" panose="020B0604020202020204" pitchFamily="34" charset="0"/>
              </a:rPr>
              <a:t> : occasion de créer des conditions de concurrence équitables - incitations fiscales et règles d’origine -  ; faciliter l’émergence de nouvelles approches de développement des ZES, notamment des ZES frontalières et transfrontalières ;</a:t>
            </a:r>
          </a:p>
          <a:p>
            <a:pPr marL="0" indent="0">
              <a:buNone/>
            </a:pPr>
            <a:r>
              <a:rPr lang="fr-FR" sz="2000" spc="-30" dirty="0">
                <a:effectLst/>
                <a:latin typeface="Arial" panose="020B0604020202020204" pitchFamily="34" charset="0"/>
                <a:ea typeface="Calibri" panose="020F0502020204030204" pitchFamily="34" charset="0"/>
                <a:cs typeface="Arial" panose="020B0604020202020204" pitchFamily="34" charset="0"/>
              </a:rPr>
              <a:t>- Tout dépendra des dispositions spécifiques adoptées par l’accord </a:t>
            </a:r>
            <a:r>
              <a:rPr lang="fr-FR" sz="2000" spc="-30" dirty="0" err="1">
                <a:effectLst/>
                <a:latin typeface="Arial" panose="020B0604020202020204" pitchFamily="34" charset="0"/>
                <a:ea typeface="Calibri" panose="020F0502020204030204" pitchFamily="34" charset="0"/>
                <a:cs typeface="Arial" panose="020B0604020202020204" pitchFamily="34" charset="0"/>
              </a:rPr>
              <a:t>ZLECAf</a:t>
            </a:r>
            <a:r>
              <a:rPr lang="fr-FR" sz="2000" spc="-30" dirty="0">
                <a:effectLst/>
                <a:latin typeface="Arial" panose="020B0604020202020204" pitchFamily="34" charset="0"/>
                <a:ea typeface="Calibri" panose="020F0502020204030204" pitchFamily="34" charset="0"/>
                <a:cs typeface="Arial" panose="020B0604020202020204" pitchFamily="34" charset="0"/>
              </a:rPr>
              <a:t> visant à faciliter l’inclusion des ZES dans les CVR ;</a:t>
            </a:r>
          </a:p>
          <a:p>
            <a:pPr marL="0" indent="0">
              <a:buNone/>
            </a:pPr>
            <a:r>
              <a:rPr lang="fr-FR" sz="2000" spc="-30" dirty="0">
                <a:effectLst/>
                <a:latin typeface="Arial" panose="020B0604020202020204" pitchFamily="34" charset="0"/>
                <a:ea typeface="Calibri" panose="020F0502020204030204" pitchFamily="34" charset="0"/>
                <a:cs typeface="Arial" panose="020B0604020202020204" pitchFamily="34" charset="0"/>
              </a:rPr>
              <a:t>- Questions de l’harmonisation des cadres réglementaires fondamentale, tant les réglementations divergent en termes de contraintes imposées aux entreprises des ZES d’exporter, ce qui peut enfreindre les règles de l’OMC, ou encore de limiter leurs ventes sur les marchés domestiques, ou bien enfin en matière de règles d’origine</a:t>
            </a:r>
            <a:r>
              <a:rPr lang="fr-FR" sz="2000" spc="-30" dirty="0">
                <a:latin typeface="Arial" panose="020B0604020202020204" pitchFamily="34" charset="0"/>
                <a:ea typeface="Calibri" panose="020F0502020204030204" pitchFamily="34" charset="0"/>
                <a:cs typeface="Arial" panose="020B0604020202020204" pitchFamily="34" charset="0"/>
              </a:rPr>
              <a:t> ;</a:t>
            </a:r>
          </a:p>
          <a:p>
            <a:pPr marL="0" indent="0">
              <a:buNone/>
            </a:pPr>
            <a:r>
              <a:rPr lang="fr-FR" sz="2000" spc="-30" dirty="0">
                <a:effectLst/>
                <a:latin typeface="Arial" panose="020B0604020202020204" pitchFamily="34" charset="0"/>
                <a:ea typeface="Calibri" panose="020F0502020204030204" pitchFamily="34" charset="0"/>
                <a:cs typeface="Arial" panose="020B0604020202020204" pitchFamily="34" charset="0"/>
              </a:rPr>
              <a:t>- En conclusion sur ce point : nécessité d’incitations ciblées au niveau sectoriel, en faveur du commerce dans les blocs régionaux, favorisant l’intégration des ZES dans les CVR, à travers des politiques industrielles communes.</a:t>
            </a: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1800" spc="-30" dirty="0">
                <a:effectLst/>
                <a:latin typeface="Lato" panose="020F0502020204030203" pitchFamily="34" charset="0"/>
                <a:ea typeface="Calibri" panose="020F0502020204030204" pitchFamily="34" charset="0"/>
                <a:cs typeface="Arial" panose="020B0604020202020204" pitchFamily="34" charset="0"/>
              </a:rPr>
              <a:t> </a:t>
            </a:r>
            <a:endParaRPr lang="fr-FR" sz="1800" dirty="0">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47345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228601"/>
            <a:ext cx="10515600" cy="847164"/>
          </a:xfrm>
          <a:solidFill>
            <a:schemeClr val="tx1"/>
          </a:solidFill>
        </p:spPr>
        <p:txBody>
          <a:bodyPr>
            <a:normAutofit/>
          </a:bodyPr>
          <a:lstStyle/>
          <a:p>
            <a:pPr algn="ctr"/>
            <a:r>
              <a:rPr lang="fr-FR" sz="3600" b="1" dirty="0">
                <a:solidFill>
                  <a:schemeClr val="accent3">
                    <a:lumMod val="60000"/>
                    <a:lumOff val="40000"/>
                  </a:schemeClr>
                </a:solidFill>
                <a:latin typeface="Arial" panose="020B0604020202020204" pitchFamily="34" charset="0"/>
                <a:cs typeface="Arial" panose="020B0604020202020204" pitchFamily="34" charset="0"/>
              </a:rPr>
              <a:t>DIAGNOSTIC</a:t>
            </a: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363071" y="1425388"/>
            <a:ext cx="10990729" cy="5067487"/>
          </a:xfrm>
          <a:solidFill>
            <a:schemeClr val="accent3">
              <a:lumMod val="60000"/>
              <a:lumOff val="40000"/>
            </a:schemeClr>
          </a:solidFill>
        </p:spPr>
        <p:txBody>
          <a:bodyPr>
            <a:normAutofit/>
          </a:bodyPr>
          <a:lstStyle/>
          <a:p>
            <a:r>
              <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Bilan des ZES en Afrique</a:t>
            </a:r>
          </a:p>
          <a:p>
            <a:pPr>
              <a:buFontTx/>
              <a:buChar char="-"/>
            </a:pPr>
            <a:r>
              <a:rPr lang="fr-FR" sz="2400" spc="-30" dirty="0">
                <a:latin typeface="Arial" panose="020B0604020202020204" pitchFamily="34" charset="0"/>
                <a:ea typeface="Calibri" panose="020F0502020204030204" pitchFamily="34" charset="0"/>
                <a:cs typeface="Arial" panose="020B0604020202020204" pitchFamily="34" charset="0"/>
              </a:rPr>
              <a:t>P</a:t>
            </a:r>
            <a:r>
              <a:rPr lang="fr-FR" sz="2400" spc="-30" dirty="0">
                <a:effectLst/>
                <a:latin typeface="Arial" panose="020B0604020202020204" pitchFamily="34" charset="0"/>
                <a:ea typeface="Calibri" panose="020F0502020204030204" pitchFamily="34" charset="0"/>
                <a:cs typeface="Arial" panose="020B0604020202020204" pitchFamily="34" charset="0"/>
              </a:rPr>
              <a:t>erformances des ZES en Afrique mitigées ; déficit dans la conception et mise en œuvre des politiques et programmes de ces ZES ; retards dans opérationnalisation (insuffisances sur le plan des infrastructures et des services de base (électricité, eau, routes, délais administratifs, etc.). Faible part de l’industrie nationale concentrée dans les ZES</a:t>
            </a:r>
            <a:r>
              <a:rPr lang="fr-FR" sz="2400" spc="-30" dirty="0">
                <a:latin typeface="Arial" panose="020B0604020202020204" pitchFamily="34" charset="0"/>
                <a:ea typeface="Calibri" panose="020F0502020204030204" pitchFamily="34" charset="0"/>
                <a:cs typeface="Arial" panose="020B0604020202020204" pitchFamily="34" charset="0"/>
              </a:rPr>
              <a:t> ;</a:t>
            </a:r>
            <a:endParaRPr lang="fr-FR" sz="2400" dirty="0">
              <a:latin typeface="Arial" panose="020B0604020202020204" pitchFamily="34" charset="0"/>
              <a:ea typeface="Calibri" panose="020F0502020204030204" pitchFamily="34" charset="0"/>
              <a:cs typeface="Arial" panose="020B0604020202020204" pitchFamily="34" charset="0"/>
            </a:endParaRPr>
          </a:p>
          <a:p>
            <a:pPr>
              <a:buFontTx/>
              <a:buChar char="-"/>
            </a:pPr>
            <a:r>
              <a:rPr lang="fr-FR" sz="2400" spc="-30" dirty="0">
                <a:effectLst/>
                <a:latin typeface="Arial" panose="020B0604020202020204" pitchFamily="34" charset="0"/>
                <a:ea typeface="Calibri" panose="020F0502020204030204" pitchFamily="34" charset="0"/>
                <a:cs typeface="Arial" panose="020B0604020202020204" pitchFamily="34" charset="0"/>
              </a:rPr>
              <a:t>Nouvelles orie</a:t>
            </a:r>
            <a:r>
              <a:rPr lang="fr-FR" sz="2400" spc="-30" dirty="0">
                <a:latin typeface="Arial" panose="020B0604020202020204" pitchFamily="34" charset="0"/>
                <a:ea typeface="Calibri" panose="020F0502020204030204" pitchFamily="34" charset="0"/>
                <a:cs typeface="Arial" panose="020B0604020202020204" pitchFamily="34" charset="0"/>
              </a:rPr>
              <a:t>ntations proposées : </a:t>
            </a:r>
            <a:r>
              <a:rPr lang="fr-FR" sz="2400" spc="-30" dirty="0">
                <a:effectLst/>
                <a:latin typeface="Arial" panose="020B0604020202020204" pitchFamily="34" charset="0"/>
                <a:ea typeface="Calibri" panose="020F0502020204030204" pitchFamily="34" charset="0"/>
                <a:cs typeface="Arial" panose="020B0604020202020204" pitchFamily="34" charset="0"/>
              </a:rPr>
              <a:t>approche de développement des ZES par étapes,  appuyée sur évaluation stratégique du pays, son avantage comparatif, une approche institutionnelle coordonnée, le renforcement des normes environnementales, sociales et de gouvernance ; </a:t>
            </a:r>
          </a:p>
          <a:p>
            <a:pPr>
              <a:buFontTx/>
              <a:buChar char="-"/>
            </a:pPr>
            <a:r>
              <a:rPr lang="fr-FR" sz="2400" spc="-30" dirty="0">
                <a:effectLst/>
                <a:latin typeface="Arial" panose="020B0604020202020204" pitchFamily="34" charset="0"/>
                <a:ea typeface="Calibri" panose="020F0502020204030204" pitchFamily="34" charset="0"/>
                <a:cs typeface="Arial" panose="020B0604020202020204" pitchFamily="34" charset="0"/>
              </a:rPr>
              <a:t>Les politiques afférentes visent davantage : développement de l’écosystème industriel local, les enjeux d’intégration régionale et de spécialisation, la quatrième révolution industrielle,  ainsi que le développement durable, comme en témoignent de nombreux parcs </a:t>
            </a:r>
            <a:r>
              <a:rPr lang="fr-FR" sz="2400" spc="-30" dirty="0" err="1">
                <a:effectLst/>
                <a:latin typeface="Arial" panose="020B0604020202020204" pitchFamily="34" charset="0"/>
                <a:ea typeface="Calibri" panose="020F0502020204030204" pitchFamily="34" charset="0"/>
                <a:cs typeface="Arial" panose="020B0604020202020204" pitchFamily="34" charset="0"/>
              </a:rPr>
              <a:t>éco-industriels</a:t>
            </a:r>
            <a:r>
              <a:rPr lang="fr-FR" sz="2400" spc="-30" dirty="0">
                <a:effectLst/>
                <a:latin typeface="Arial" panose="020B0604020202020204" pitchFamily="34" charset="0"/>
                <a:ea typeface="Calibri" panose="020F0502020204030204" pitchFamily="34" charset="0"/>
                <a:cs typeface="Arial" panose="020B0604020202020204" pitchFamily="34" charset="0"/>
              </a:rPr>
              <a:t> en cours de développement.</a:t>
            </a:r>
            <a:endParaRPr lang="fr-FR" sz="2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1604762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121024"/>
            <a:ext cx="10515600" cy="914400"/>
          </a:xfrm>
          <a:solidFill>
            <a:schemeClr val="tx1"/>
          </a:solidFill>
        </p:spPr>
        <p:txBody>
          <a:bodyPr>
            <a:normAutofit/>
          </a:bodyPr>
          <a:lstStyle/>
          <a:p>
            <a:pPr algn="ctr"/>
            <a:r>
              <a:rPr lang="fr-FR" sz="3600" b="1" dirty="0">
                <a:solidFill>
                  <a:schemeClr val="accent3">
                    <a:lumMod val="60000"/>
                    <a:lumOff val="40000"/>
                  </a:schemeClr>
                </a:solidFill>
                <a:latin typeface="Arial" panose="020B0604020202020204" pitchFamily="34" charset="0"/>
                <a:cs typeface="Arial" panose="020B0604020202020204" pitchFamily="34" charset="0"/>
              </a:rPr>
              <a:t>DIAGNOSTIC</a:t>
            </a: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161365" y="1250576"/>
            <a:ext cx="11846859" cy="5486400"/>
          </a:xfrm>
          <a:solidFill>
            <a:schemeClr val="accent3">
              <a:lumMod val="60000"/>
              <a:lumOff val="40000"/>
            </a:schemeClr>
          </a:solidFill>
        </p:spPr>
        <p:txBody>
          <a:bodyPr>
            <a:normAutofit fontScale="85000" lnSpcReduction="10000"/>
          </a:bodyPr>
          <a:lstStyle/>
          <a:p>
            <a:r>
              <a:rPr lang="fr-FR" sz="22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Bilan des ZES en </a:t>
            </a:r>
            <a:r>
              <a:rPr lang="fr-FR" sz="2200" b="1" dirty="0">
                <a:solidFill>
                  <a:srgbClr val="2F5496"/>
                </a:solidFill>
                <a:latin typeface="Arial" panose="020B0604020202020204" pitchFamily="34" charset="0"/>
                <a:ea typeface="DengXian Light" panose="02010600030101010101" pitchFamily="2" charset="-122"/>
                <a:cs typeface="Arial" panose="020B0604020202020204" pitchFamily="34" charset="0"/>
              </a:rPr>
              <a:t>Asie et dans le Monde</a:t>
            </a:r>
            <a:endParaRPr lang="fr-FR" sz="22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r>
              <a:rPr lang="fr-FR" sz="2400" spc="-30" dirty="0">
                <a:effectLst/>
                <a:latin typeface="Arial" panose="020B0604020202020204" pitchFamily="34" charset="0"/>
                <a:ea typeface="Calibri" panose="020F0502020204030204" pitchFamily="34" charset="0"/>
                <a:cs typeface="Arial" panose="020B0604020202020204" pitchFamily="34" charset="0"/>
              </a:rPr>
              <a:t>- Littérature abondante confirme succès des zones économiques spéciales en Chine ; </a:t>
            </a:r>
            <a:endParaRPr lang="fr-FR" sz="2400" spc="-30" dirty="0">
              <a:effectLst/>
              <a:latin typeface="Arial" panose="020B0604020202020204" pitchFamily="34" charset="0"/>
              <a:ea typeface="Times New Roman" panose="02020603050405020304" pitchFamily="18" charset="0"/>
              <a:cs typeface="Arial" panose="020B0604020202020204" pitchFamily="34" charset="0"/>
            </a:endParaRPr>
          </a:p>
          <a:p>
            <a:pPr>
              <a:buFontTx/>
              <a:buChar char="-"/>
            </a:pPr>
            <a:r>
              <a:rPr lang="fr-FR" sz="2400" spc="-30" dirty="0">
                <a:effectLst/>
                <a:latin typeface="Arial" panose="020B0604020202020204" pitchFamily="34" charset="0"/>
                <a:ea typeface="Calibri" panose="020F0502020204030204" pitchFamily="34" charset="0"/>
                <a:cs typeface="Arial" panose="020B0604020202020204" pitchFamily="34" charset="0"/>
              </a:rPr>
              <a:t>Forte influence dans le développement des ZES en Afrique ; mais c</a:t>
            </a:r>
            <a:r>
              <a:rPr lang="fr-FR" sz="2400" spc="-30" dirty="0">
                <a:latin typeface="Arial" panose="020B0604020202020204" pitchFamily="34" charset="0"/>
                <a:ea typeface="Calibri" panose="020F0502020204030204" pitchFamily="34" charset="0"/>
                <a:cs typeface="Arial" panose="020B0604020202020204" pitchFamily="34" charset="0"/>
              </a:rPr>
              <a:t>ritiques à noter : </a:t>
            </a:r>
            <a:r>
              <a:rPr lang="fr-FR" sz="2400" spc="-30" dirty="0">
                <a:solidFill>
                  <a:srgbClr val="000000"/>
                </a:solidFill>
                <a:effectLst/>
                <a:latin typeface="Arial" panose="020B0604020202020204" pitchFamily="34" charset="0"/>
                <a:ea typeface="Calibri" panose="020F0502020204030204" pitchFamily="34" charset="0"/>
                <a:cs typeface="Arial" panose="020B0604020202020204" pitchFamily="34" charset="0"/>
              </a:rPr>
              <a:t>déficit en termes de stratégie d’industrialisation du pays, restrictions à l’entrée des zones pour les investisseurs locaux, déficit de liens avec le secteur privé local, ou de transfert de technologies ;</a:t>
            </a:r>
            <a:endParaRPr lang="fr-FR" sz="2400" spc="-3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buFontTx/>
              <a:buChar char="-"/>
            </a:pPr>
            <a:r>
              <a:rPr lang="fr-FR" sz="2400" spc="-30" dirty="0">
                <a:solidFill>
                  <a:srgbClr val="202124"/>
                </a:solidFill>
                <a:effectLst/>
                <a:latin typeface="Arial" panose="020B0604020202020204" pitchFamily="34" charset="0"/>
                <a:ea typeface="Calibri" panose="020F0502020204030204" pitchFamily="34" charset="0"/>
                <a:cs typeface="Arial" panose="020B0604020202020204" pitchFamily="34" charset="0"/>
              </a:rPr>
              <a:t>Au niveau de l’ASEAN : d</a:t>
            </a:r>
            <a:r>
              <a:rPr lang="fr-FR" sz="2400" spc="-30" dirty="0">
                <a:solidFill>
                  <a:srgbClr val="191919"/>
                </a:solidFill>
                <a:effectLst/>
                <a:latin typeface="Arial" panose="020B0604020202020204" pitchFamily="34" charset="0"/>
                <a:ea typeface="Times New Roman" panose="02020603050405020304" pitchFamily="18" charset="0"/>
                <a:cs typeface="Arial" panose="020B0604020202020204" pitchFamily="34" charset="0"/>
              </a:rPr>
              <a:t>éveloppement de zones économiques spéciales pour faciliter les investissements dans les villes frontalières, en phase avec la création de corridors économiques, c</a:t>
            </a:r>
            <a:r>
              <a:rPr lang="fr-FR" sz="24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oncrétisant des axes de coopération industrielle bilatérales et de division industrielle ; </a:t>
            </a:r>
          </a:p>
          <a:p>
            <a:pPr>
              <a:buFontTx/>
              <a:buChar char="-"/>
            </a:pPr>
            <a:r>
              <a:rPr lang="fr-FR" sz="2400" spc="-30" dirty="0">
                <a:solidFill>
                  <a:srgbClr val="191919"/>
                </a:solidFill>
                <a:effectLst/>
                <a:latin typeface="Arial" panose="020B0604020202020204" pitchFamily="34" charset="0"/>
                <a:ea typeface="Times New Roman" panose="02020603050405020304" pitchFamily="18" charset="0"/>
                <a:cs typeface="Arial" panose="020B0604020202020204" pitchFamily="34" charset="0"/>
              </a:rPr>
              <a:t>Toutefois, là encore, des réserves se lèvent à raison de </a:t>
            </a:r>
            <a:r>
              <a:rPr lang="fr-FR" sz="2400" spc="-30" dirty="0">
                <a:effectLst/>
                <a:latin typeface="Arial" panose="020B0604020202020204" pitchFamily="34" charset="0"/>
                <a:ea typeface="Calibri" panose="020F0502020204030204" pitchFamily="34" charset="0"/>
                <a:cs typeface="Arial" panose="020B0604020202020204" pitchFamily="34" charset="0"/>
              </a:rPr>
              <a:t>ZES (Chine/ASEAN) conçues comme un lieu d’exportation par un Pays tiers ou une ou des entreprises tierces, déconnectée de l’arrière-pays, avec peu ou pas de transfert de technologie et qui ne favorisent en rien l’industrialisation du pays où elle est située ;</a:t>
            </a:r>
          </a:p>
          <a:p>
            <a:pPr>
              <a:buFontTx/>
              <a:buChar char="-"/>
            </a:pPr>
            <a:r>
              <a:rPr lang="fr-FR" sz="2400" spc="-30" dirty="0">
                <a:effectLst/>
                <a:latin typeface="Arial" panose="020B0604020202020204" pitchFamily="34" charset="0"/>
                <a:ea typeface="Calibri" panose="020F0502020204030204" pitchFamily="34" charset="0"/>
                <a:cs typeface="Arial" panose="020B0604020202020204" pitchFamily="34" charset="0"/>
              </a:rPr>
              <a:t>Au </a:t>
            </a:r>
            <a:r>
              <a:rPr lang="fr-FR" sz="2400" spc="-30" dirty="0">
                <a:latin typeface="Arial" panose="020B0604020202020204" pitchFamily="34" charset="0"/>
                <a:ea typeface="Calibri" panose="020F0502020204030204" pitchFamily="34" charset="0"/>
                <a:cs typeface="Arial" panose="020B0604020202020204" pitchFamily="34" charset="0"/>
              </a:rPr>
              <a:t>sein de l’ASEAN : </a:t>
            </a:r>
            <a:r>
              <a:rPr lang="fr-FR" sz="2400" spc="-30" dirty="0">
                <a:effectLst/>
                <a:latin typeface="Arial" panose="020B0604020202020204" pitchFamily="34" charset="0"/>
                <a:ea typeface="Calibri" panose="020F0502020204030204" pitchFamily="34" charset="0"/>
                <a:cs typeface="Arial" panose="020B0604020202020204" pitchFamily="34" charset="0"/>
              </a:rPr>
              <a:t>règles d’origine applicables partout dans la zone de libre-échange, y compris dans les ZES, contrairement au Mercosur ; simples et transparentes, la plupart des flux commerciaux étant soumis à une exigence de 40 % de contenu en valeur régionale ;</a:t>
            </a:r>
            <a:endParaRPr lang="fr-FR" sz="2400" dirty="0">
              <a:latin typeface="Arial" panose="020B0604020202020204" pitchFamily="34" charset="0"/>
              <a:ea typeface="Calibri" panose="020F0502020204030204" pitchFamily="34" charset="0"/>
              <a:cs typeface="Arial" panose="020B0604020202020204" pitchFamily="34" charset="0"/>
            </a:endParaRPr>
          </a:p>
          <a:p>
            <a:pPr>
              <a:buFontTx/>
              <a:buChar char="-"/>
            </a:pPr>
            <a:r>
              <a:rPr lang="fr-FR" sz="2400" spc="-30" dirty="0">
                <a:latin typeface="Arial" panose="020B0604020202020204" pitchFamily="34" charset="0"/>
                <a:ea typeface="Calibri" panose="020F0502020204030204" pitchFamily="34" charset="0"/>
                <a:cs typeface="Arial" panose="020B0604020202020204" pitchFamily="34" charset="0"/>
              </a:rPr>
              <a:t>Enfin, </a:t>
            </a:r>
            <a:r>
              <a:rPr lang="fr-FR" sz="2400" spc="-30" dirty="0">
                <a:effectLst/>
                <a:latin typeface="Arial" panose="020B0604020202020204" pitchFamily="34" charset="0"/>
                <a:ea typeface="Calibri" panose="020F0502020204030204" pitchFamily="34" charset="0"/>
                <a:cs typeface="Arial" panose="020B0604020202020204" pitchFamily="34" charset="0"/>
              </a:rPr>
              <a:t>les pays de l’ASEAN ont collaboré afin de bénéficier des complémentarités commerciales régionales et des différences de coûts de main-d’œuvre en créant des ZES transnationales.</a:t>
            </a:r>
            <a:endParaRPr lang="fr-FR" sz="2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effectLst/>
              <a:latin typeface="Lato" panose="020F0502020204030203" pitchFamily="34" charset="0"/>
              <a:ea typeface="Calibri" panose="020F0502020204030204" pitchFamily="34" charset="0"/>
              <a:cs typeface="Arial" panose="020B0604020202020204" pitchFamily="34" charset="0"/>
            </a:endParaRPr>
          </a:p>
          <a:p>
            <a:pPr>
              <a:buFontTx/>
              <a:buChar char="-"/>
            </a:pPr>
            <a:endParaRPr lang="fr-FR" sz="2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1116032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134472"/>
            <a:ext cx="10515600" cy="820270"/>
          </a:xfrm>
          <a:solidFill>
            <a:schemeClr val="tx1"/>
          </a:solidFill>
        </p:spPr>
        <p:txBody>
          <a:bodyPr>
            <a:normAutofit/>
          </a:bodyPr>
          <a:lstStyle/>
          <a:p>
            <a:pPr algn="ctr"/>
            <a:r>
              <a:rPr lang="fr-FR" sz="3600" b="1" dirty="0">
                <a:solidFill>
                  <a:schemeClr val="accent3">
                    <a:lumMod val="60000"/>
                    <a:lumOff val="40000"/>
                  </a:schemeClr>
                </a:solidFill>
                <a:latin typeface="Arial" panose="020B0604020202020204" pitchFamily="34" charset="0"/>
                <a:cs typeface="Arial" panose="020B0604020202020204" pitchFamily="34" charset="0"/>
              </a:rPr>
              <a:t>DIAGNOSTIC</a:t>
            </a: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242047" y="1264024"/>
            <a:ext cx="11752729" cy="5338481"/>
          </a:xfrm>
          <a:solidFill>
            <a:schemeClr val="accent3">
              <a:lumMod val="60000"/>
              <a:lumOff val="40000"/>
            </a:schemeClr>
          </a:solidFill>
        </p:spPr>
        <p:txBody>
          <a:bodyPr>
            <a:normAutofit lnSpcReduction="10000"/>
          </a:bodyPr>
          <a:lstStyle/>
          <a:p>
            <a:r>
              <a:rPr lang="fr-FR" sz="22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Zones économiques spéciales de nouvelle génération</a:t>
            </a:r>
          </a:p>
          <a:p>
            <a:pPr>
              <a:buFontTx/>
              <a:buChar char="-"/>
            </a:pPr>
            <a:r>
              <a:rPr lang="fr-FR" sz="2200" spc="-30" dirty="0">
                <a:effectLst/>
                <a:latin typeface="Arial" panose="020B0604020202020204" pitchFamily="34" charset="0"/>
                <a:ea typeface="Calibri" panose="020F0502020204030204" pitchFamily="34" charset="0"/>
                <a:cs typeface="Arial" panose="020B0604020202020204" pitchFamily="34" charset="0"/>
              </a:rPr>
              <a:t>Notion nouvelle génération, pouvant recouvrir plusieurs aspects</a:t>
            </a:r>
            <a:r>
              <a:rPr lang="fr-FR" sz="2200" spc="-30" dirty="0">
                <a:latin typeface="Arial" panose="020B0604020202020204" pitchFamily="34" charset="0"/>
                <a:ea typeface="Calibri" panose="020F0502020204030204" pitchFamily="34" charset="0"/>
                <a:cs typeface="Arial" panose="020B0604020202020204" pitchFamily="34" charset="0"/>
              </a:rPr>
              <a:t> ;</a:t>
            </a:r>
          </a:p>
          <a:p>
            <a:pPr>
              <a:buFontTx/>
              <a:buChar char="-"/>
            </a:pPr>
            <a:r>
              <a:rPr lang="fr-FR" sz="2200" spc="-30" dirty="0">
                <a:effectLst/>
                <a:latin typeface="Arial" panose="020B0604020202020204" pitchFamily="34" charset="0"/>
                <a:ea typeface="Calibri" panose="020F0502020204030204" pitchFamily="34" charset="0"/>
                <a:cs typeface="Arial" panose="020B0604020202020204" pitchFamily="34" charset="0"/>
              </a:rPr>
              <a:t>Zones Economiques Spéciales Sécurisées </a:t>
            </a:r>
            <a:r>
              <a:rPr lang="fr-FR" sz="2200" spc="-30" dirty="0">
                <a:latin typeface="Arial" panose="020B0604020202020204" pitchFamily="34" charset="0"/>
                <a:ea typeface="Calibri" panose="020F0502020204030204" pitchFamily="34" charset="0"/>
                <a:cs typeface="Arial" panose="020B0604020202020204" pitchFamily="34" charset="0"/>
              </a:rPr>
              <a:t>selon </a:t>
            </a:r>
            <a:r>
              <a:rPr lang="fr-FR" sz="2200" spc="-30" dirty="0">
                <a:effectLst/>
                <a:latin typeface="Arial" panose="020B0604020202020204" pitchFamily="34" charset="0"/>
                <a:ea typeface="Calibri" panose="020F0502020204030204" pitchFamily="34" charset="0"/>
                <a:cs typeface="Arial" panose="020B0604020202020204" pitchFamily="34" charset="0"/>
              </a:rPr>
              <a:t>l’Institut de Prospective Economique du Monde Méditerranéen et l’AEZO : modèle de ZES avec des priorités autour de l’industrialisation, la transformation des matières premières, avec une valeur ajoutée locale et une double préoccupation : trouver un équilibre entre les exportations, y compris vers le reste de l’Afrique, et la promotion de l’import-substitution ; </a:t>
            </a:r>
            <a:endParaRPr lang="fr-FR" sz="2200" spc="-30" dirty="0">
              <a:latin typeface="Arial" panose="020B0604020202020204" pitchFamily="34" charset="0"/>
              <a:ea typeface="Calibri" panose="020F0502020204030204" pitchFamily="34" charset="0"/>
              <a:cs typeface="Arial" panose="020B0604020202020204" pitchFamily="34" charset="0"/>
            </a:endParaRPr>
          </a:p>
          <a:p>
            <a:pPr>
              <a:buFontTx/>
              <a:buChar char="-"/>
            </a:pPr>
            <a:r>
              <a:rPr lang="fr-FR" sz="2200" spc="-30" dirty="0">
                <a:solidFill>
                  <a:srgbClr val="222222"/>
                </a:solidFill>
                <a:effectLst/>
                <a:latin typeface="Arial" panose="020B0604020202020204" pitchFamily="34" charset="0"/>
                <a:ea typeface="Calibri" panose="020F0502020204030204" pitchFamily="34" charset="0"/>
                <a:cs typeface="Arial" panose="020B0604020202020204" pitchFamily="34" charset="0"/>
              </a:rPr>
              <a:t>Littérature fait référence aux ressources naturelles, source d’une multiplicité de développement de segments industriels ; p</a:t>
            </a:r>
            <a:r>
              <a:rPr lang="fr-FR" sz="2200" spc="-30" dirty="0">
                <a:effectLst/>
                <a:latin typeface="Arial" panose="020B0604020202020204" pitchFamily="34" charset="0"/>
                <a:ea typeface="Calibri" panose="020F0502020204030204" pitchFamily="34" charset="0"/>
                <a:cs typeface="Arial" panose="020B0604020202020204" pitchFamily="34" charset="0"/>
              </a:rPr>
              <a:t>otentiel de ressources naturelles : enjeu de favoriser l’émergence de fonds à destination du financement des infrastructures et services publics dans les ZES ?</a:t>
            </a:r>
          </a:p>
          <a:p>
            <a:pPr>
              <a:buFontTx/>
              <a:buChar char="-"/>
            </a:pPr>
            <a:r>
              <a:rPr lang="fr-FR" sz="2200" spc="-30" dirty="0">
                <a:latin typeface="Arial" panose="020B0604020202020204" pitchFamily="34" charset="0"/>
                <a:ea typeface="Calibri" panose="020F0502020204030204" pitchFamily="34" charset="0"/>
                <a:cs typeface="Arial" panose="020B0604020202020204" pitchFamily="34" charset="0"/>
              </a:rPr>
              <a:t>S</a:t>
            </a:r>
            <a:r>
              <a:rPr lang="fr-FR" sz="2200" spc="-30" dirty="0">
                <a:effectLst/>
                <a:latin typeface="Arial" panose="020B0604020202020204" pitchFamily="34" charset="0"/>
                <a:ea typeface="Calibri" panose="020F0502020204030204" pitchFamily="34" charset="0"/>
                <a:cs typeface="Arial" panose="020B0604020202020204" pitchFamily="34" charset="0"/>
              </a:rPr>
              <a:t>elon l’AEZO : nouveaux investisseurs industriels plus intéressés par la présence d’économies externes, d’incitations à la productivité (connectique et assistance à la numérisation, d’aides à la digitalisation, l’automation) ; défis de la 4ème révolution industrielle et </a:t>
            </a:r>
            <a:r>
              <a:rPr lang="fr-FR" sz="2200" spc="-30" dirty="0">
                <a:latin typeface="Arial" panose="020B0604020202020204" pitchFamily="34" charset="0"/>
                <a:ea typeface="Calibri" panose="020F0502020204030204" pitchFamily="34" charset="0"/>
                <a:cs typeface="Arial" panose="020B0604020202020204" pitchFamily="34" charset="0"/>
              </a:rPr>
              <a:t>de l</a:t>
            </a:r>
            <a:r>
              <a:rPr lang="fr-FR" sz="2200" spc="-30" dirty="0">
                <a:effectLst/>
                <a:latin typeface="Arial" panose="020B0604020202020204" pitchFamily="34" charset="0"/>
                <a:ea typeface="Calibri" panose="020F0502020204030204" pitchFamily="34" charset="0"/>
                <a:cs typeface="Arial" panose="020B0604020202020204" pitchFamily="34" charset="0"/>
              </a:rPr>
              <a:t>a digitalisation du commerce international </a:t>
            </a:r>
            <a:r>
              <a:rPr lang="fr-FR" sz="2200" spc="-30" dirty="0">
                <a:latin typeface="Arial" panose="020B0604020202020204" pitchFamily="34" charset="0"/>
                <a:ea typeface="Calibri" panose="020F0502020204030204" pitchFamily="34" charset="0"/>
                <a:cs typeface="Arial" panose="020B0604020202020204" pitchFamily="34" charset="0"/>
              </a:rPr>
              <a:t>; </a:t>
            </a:r>
            <a:endParaRPr lang="fr-FR" sz="2200" dirty="0">
              <a:latin typeface="Arial" panose="020B0604020202020204" pitchFamily="34" charset="0"/>
              <a:ea typeface="Calibri" panose="020F0502020204030204" pitchFamily="34" charset="0"/>
              <a:cs typeface="Arial" panose="020B0604020202020204" pitchFamily="34" charset="0"/>
            </a:endParaRPr>
          </a:p>
          <a:p>
            <a:pPr>
              <a:buFontTx/>
              <a:buChar char="-"/>
            </a:pPr>
            <a:r>
              <a:rPr lang="fr-FR" sz="2200" spc="-30" dirty="0">
                <a:effectLst/>
                <a:latin typeface="Arial" panose="020B0604020202020204" pitchFamily="34" charset="0"/>
                <a:ea typeface="Times New Roman" panose="02020603050405020304" pitchFamily="18" charset="0"/>
                <a:cs typeface="Arial" panose="020B0604020202020204" pitchFamily="34" charset="0"/>
              </a:rPr>
              <a:t>C’est dans ce contexte qu’ont aussi émergé des technopoles, (complexes industriels de haute technologie, cités de la science, parcs axés sur la recherche).</a:t>
            </a:r>
            <a:endParaRPr lang="fr-FR" sz="2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1028967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147919"/>
            <a:ext cx="10515600" cy="1479176"/>
          </a:xfrm>
          <a:solidFill>
            <a:schemeClr val="tx1"/>
          </a:solidFill>
        </p:spPr>
        <p:txBody>
          <a:bodyPr>
            <a:noAutofit/>
          </a:bodyPr>
          <a:lstStyle/>
          <a:p>
            <a:pPr algn="ctr"/>
            <a:br>
              <a:rPr lang="fr-FR" sz="2800" b="1" dirty="0">
                <a:solidFill>
                  <a:schemeClr val="accent3">
                    <a:lumMod val="60000"/>
                    <a:lumOff val="40000"/>
                  </a:schemeClr>
                </a:solidFill>
                <a:effectLst/>
                <a:latin typeface="Lato" panose="020F0502020204030203" pitchFamily="34" charset="0"/>
                <a:ea typeface="Times New Roman" panose="02020603050405020304" pitchFamily="18" charset="0"/>
                <a:cs typeface="Times New Roman" panose="02020603050405020304" pitchFamily="18" charset="0"/>
              </a:rPr>
            </a:br>
            <a:r>
              <a:rPr lang="fr-FR" sz="28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CADRE STRATEGIQUE ET OPERATIONNEL DE DEVELOPPEMENT DES ZONES ECONOMIQUES SPECIALES DE NOUVELLE GENERATION EN AFRIQUE CENTRALE</a:t>
            </a:r>
            <a:br>
              <a:rPr lang="fr-FR" sz="3600" b="1"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rPr>
            </a:br>
            <a:endParaRPr lang="fr-FR" sz="36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161365" y="1896035"/>
            <a:ext cx="11927541" cy="4814047"/>
          </a:xfrm>
          <a:solidFill>
            <a:schemeClr val="accent3">
              <a:lumMod val="60000"/>
              <a:lumOff val="40000"/>
            </a:schemeClr>
          </a:solidFill>
        </p:spPr>
        <p:txBody>
          <a:bodyPr>
            <a:normAutofit/>
          </a:bodyPr>
          <a:lstStyle/>
          <a:p>
            <a:r>
              <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De nouveaux paradigmes</a:t>
            </a:r>
          </a:p>
          <a:p>
            <a:pPr marL="0" indent="0" algn="just">
              <a:lnSpc>
                <a:spcPct val="115000"/>
              </a:lnSpc>
              <a:spcAft>
                <a:spcPts val="800"/>
              </a:spcAft>
              <a:buNone/>
            </a:pPr>
            <a:r>
              <a:rPr lang="fr-FR" sz="2000" spc="-30" dirty="0">
                <a:latin typeface="Arial" panose="020B0604020202020204" pitchFamily="34" charset="0"/>
                <a:ea typeface="Calibri" panose="020F0502020204030204" pitchFamily="34" charset="0"/>
                <a:cs typeface="Arial" panose="020B0604020202020204" pitchFamily="34" charset="0"/>
              </a:rPr>
              <a:t>- A</a:t>
            </a:r>
            <a:r>
              <a:rPr lang="fr-FR" sz="2000" spc="-30" dirty="0">
                <a:effectLst/>
                <a:latin typeface="Arial" panose="020B0604020202020204" pitchFamily="34" charset="0"/>
                <a:ea typeface="Calibri" panose="020F0502020204030204" pitchFamily="34" charset="0"/>
                <a:cs typeface="Arial" panose="020B0604020202020204" pitchFamily="34" charset="0"/>
              </a:rPr>
              <a:t>xes stratégiques peu reflétés dans textes réglementaires et insuffisamment traduits dans critères de recrutement des promoteurs développeurs, et au plan contractuel. Prise en compte nombre de paramètres dont l’absence ou le déficit a pu générer les échecs de certaines ZES.</a:t>
            </a: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r>
              <a:rPr lang="fr-FR" sz="2000" spc="-30" dirty="0">
                <a:effectLst/>
                <a:latin typeface="Arial" panose="020B0604020202020204" pitchFamily="34" charset="0"/>
                <a:ea typeface="Calibri" panose="020F0502020204030204" pitchFamily="34" charset="0"/>
                <a:cs typeface="Arial" panose="020B0604020202020204" pitchFamily="34" charset="0"/>
              </a:rPr>
              <a:t> </a:t>
            </a:r>
            <a:r>
              <a:rPr lang="fr-FR" sz="2000" b="1" i="1" spc="-30" dirty="0">
                <a:solidFill>
                  <a:srgbClr val="344085"/>
                </a:solidFill>
                <a:effectLst/>
                <a:latin typeface="Arial" panose="020B0604020202020204" pitchFamily="34" charset="0"/>
                <a:ea typeface="Calibri" panose="020F0502020204030204" pitchFamily="34" charset="0"/>
                <a:cs typeface="Arial" panose="020B0604020202020204" pitchFamily="34" charset="0"/>
              </a:rPr>
              <a:t>Transformation économique du Pays</a:t>
            </a:r>
          </a:p>
          <a:p>
            <a:pPr marL="0" indent="0">
              <a:buNone/>
            </a:pPr>
            <a:r>
              <a:rPr lang="fr-FR" sz="2000" spc="-30" dirty="0">
                <a:effectLst/>
                <a:latin typeface="Arial" panose="020B0604020202020204" pitchFamily="34" charset="0"/>
                <a:ea typeface="Calibri" panose="020F0502020204030204" pitchFamily="34" charset="0"/>
                <a:cs typeface="Arial" panose="020B0604020202020204" pitchFamily="34" charset="0"/>
              </a:rPr>
              <a:t>- Politique industrielle : axe principal du développement du pays. Les ZES doivent être adossées à la politique industrielle et non se développer « hors sol ». </a:t>
            </a:r>
            <a:endParaRPr lang="fr-FR" sz="2000" b="1" i="1" spc="-30" dirty="0">
              <a:solidFill>
                <a:srgbClr val="344085"/>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fr-FR" sz="2000" dirty="0">
                <a:solidFill>
                  <a:srgbClr val="344085"/>
                </a:solidFill>
                <a:latin typeface="Arial" panose="020B0604020202020204" pitchFamily="34" charset="0"/>
                <a:cs typeface="Arial" panose="020B0604020202020204" pitchFamily="34" charset="0"/>
              </a:rPr>
              <a:t>- </a:t>
            </a:r>
            <a:r>
              <a:rPr lang="fr-FR" sz="2000" b="1" i="1" spc="-30" dirty="0">
                <a:solidFill>
                  <a:srgbClr val="344085"/>
                </a:solidFill>
                <a:effectLst/>
                <a:latin typeface="Arial" panose="020B0604020202020204" pitchFamily="34" charset="0"/>
                <a:ea typeface="Calibri" panose="020F0502020204030204" pitchFamily="34" charset="0"/>
                <a:cs typeface="Arial" panose="020B0604020202020204" pitchFamily="34" charset="0"/>
              </a:rPr>
              <a:t>Transformation sur place des matières premières et Développement des chaînes de valeurs </a:t>
            </a:r>
            <a:endParaRPr lang="fr-FR" sz="20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2000" spc="-30" dirty="0">
                <a:effectLst/>
                <a:latin typeface="Arial" panose="020B0604020202020204" pitchFamily="34" charset="0"/>
                <a:ea typeface="Calibri" panose="020F0502020204030204" pitchFamily="34" charset="0"/>
                <a:cs typeface="Arial" panose="020B0604020202020204" pitchFamily="34" charset="0"/>
              </a:rPr>
              <a:t>- Question de la transformation des matières premières est récurrente ; Il reste à l’intégrer dans les plans de développement des ZES, dans les cahiers des charges des développeurs et aménageurs, et les plans d’affaires des entreprises à agréer, et ce sur la base d’études très précises. </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268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201707"/>
            <a:ext cx="10515600" cy="1331258"/>
          </a:xfrm>
          <a:solidFill>
            <a:schemeClr val="tx1"/>
          </a:solidFill>
        </p:spPr>
        <p:txBody>
          <a:bodyPr>
            <a:noAutofit/>
          </a:bodyPr>
          <a:lstStyle/>
          <a:p>
            <a:pPr algn="ctr"/>
            <a:br>
              <a:rPr lang="fr-FR" sz="2800" b="1" dirty="0">
                <a:solidFill>
                  <a:schemeClr val="accent3">
                    <a:lumMod val="60000"/>
                    <a:lumOff val="40000"/>
                  </a:schemeClr>
                </a:solidFill>
                <a:effectLst/>
                <a:latin typeface="Lato" panose="020F0502020204030203" pitchFamily="34" charset="0"/>
                <a:ea typeface="Times New Roman" panose="02020603050405020304" pitchFamily="18" charset="0"/>
                <a:cs typeface="Times New Roman" panose="02020603050405020304" pitchFamily="18" charset="0"/>
              </a:rPr>
            </a:br>
            <a:r>
              <a:rPr lang="fr-FR" sz="28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CADRE STRATEGIQUE ET OPERATIONNEL DE DEVELOPPEMENT DES ZONES ECONOMIQUES SPECIALES DE NOUVELLE GENERATION EN AFRIQUE CENTRALE</a:t>
            </a:r>
            <a:br>
              <a:rPr lang="fr-FR" sz="3600" b="1"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rPr>
            </a:br>
            <a:endParaRPr lang="fr-FR" sz="36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134471" y="1761565"/>
            <a:ext cx="11954435" cy="4894728"/>
          </a:xfrm>
          <a:solidFill>
            <a:schemeClr val="accent3">
              <a:lumMod val="60000"/>
              <a:lumOff val="40000"/>
            </a:schemeClr>
          </a:solidFill>
        </p:spPr>
        <p:txBody>
          <a:bodyPr>
            <a:normAutofit lnSpcReduction="10000"/>
          </a:bodyPr>
          <a:lstStyle/>
          <a:p>
            <a:pPr>
              <a:buFontTx/>
              <a:buChar char="-"/>
            </a:pPr>
            <a:r>
              <a:rPr lang="fr-FR" sz="1800" b="1" i="1" spc="-30" dirty="0">
                <a:solidFill>
                  <a:srgbClr val="344085"/>
                </a:solidFill>
                <a:effectLst/>
                <a:latin typeface="Arial" panose="020B0604020202020204" pitchFamily="34" charset="0"/>
                <a:ea typeface="Calibri" panose="020F0502020204030204" pitchFamily="34" charset="0"/>
                <a:cs typeface="Arial" panose="020B0604020202020204" pitchFamily="34" charset="0"/>
              </a:rPr>
              <a:t>Equilibre des territoires </a:t>
            </a: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1800" spc="-30" dirty="0">
                <a:effectLst/>
                <a:latin typeface="Arial" panose="020B0604020202020204" pitchFamily="34" charset="0"/>
                <a:ea typeface="Calibri" panose="020F0502020204030204" pitchFamily="34" charset="0"/>
                <a:cs typeface="Arial" panose="020B0604020202020204" pitchFamily="34" charset="0"/>
              </a:rPr>
              <a:t>- Non plus enclave déconnectée du territoire mais davantage un </a:t>
            </a:r>
            <a:r>
              <a:rPr lang="fr-FR" sz="1800" spc="-30" dirty="0" err="1">
                <a:effectLst/>
                <a:latin typeface="Arial" panose="020B0604020202020204" pitchFamily="34" charset="0"/>
                <a:ea typeface="Calibri" panose="020F0502020204030204" pitchFamily="34" charset="0"/>
                <a:cs typeface="Arial" panose="020B0604020202020204" pitchFamily="34" charset="0"/>
              </a:rPr>
              <a:t>éco-système</a:t>
            </a:r>
            <a:r>
              <a:rPr lang="fr-FR" sz="1800" spc="-30" dirty="0">
                <a:effectLst/>
                <a:latin typeface="Arial" panose="020B0604020202020204" pitchFamily="34" charset="0"/>
                <a:ea typeface="Calibri" panose="020F0502020204030204" pitchFamily="34" charset="0"/>
                <a:cs typeface="Arial" panose="020B0604020202020204" pitchFamily="34" charset="0"/>
              </a:rPr>
              <a:t> ; tisser des liens avec les « territoires », régions, centres industriels, zones où peuvent être exploitées ressources naturelles ; question de l’agrégation des projets industriels qui est ici posée ici. Une telle stratégie ne peut réussir sans associer les collectivités locales dans le cadre de gouvernance des ZES.</a:t>
            </a: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1800" dirty="0">
                <a:solidFill>
                  <a:srgbClr val="344085"/>
                </a:solidFill>
                <a:latin typeface="Arial" panose="020B0604020202020204" pitchFamily="34" charset="0"/>
                <a:cs typeface="Arial" panose="020B0604020202020204" pitchFamily="34" charset="0"/>
              </a:rPr>
              <a:t>- </a:t>
            </a:r>
            <a:r>
              <a:rPr lang="fr-FR" sz="1800" b="1" i="1" spc="-30" dirty="0">
                <a:solidFill>
                  <a:srgbClr val="344085"/>
                </a:solidFill>
                <a:effectLst/>
                <a:latin typeface="Arial" panose="020B0604020202020204" pitchFamily="34" charset="0"/>
                <a:ea typeface="Calibri" panose="020F0502020204030204" pitchFamily="34" charset="0"/>
                <a:cs typeface="Arial" panose="020B0604020202020204" pitchFamily="34" charset="0"/>
              </a:rPr>
              <a:t>Développement d’un tissu industriel local</a:t>
            </a: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1800" spc="-30" dirty="0">
                <a:effectLst/>
                <a:latin typeface="Arial" panose="020B0604020202020204" pitchFamily="34" charset="0"/>
                <a:ea typeface="Calibri" panose="020F0502020204030204" pitchFamily="34" charset="0"/>
                <a:cs typeface="Arial" panose="020B0604020202020204" pitchFamily="34" charset="0"/>
              </a:rPr>
              <a:t>- Intégration des PME locales ; soit à travers des liens développés avec des structures situées en dehors de la ZES, ou avec des PME qui ont leur siège dans les ZES. Autre option : réserve d’espace aux PME locales dans le périmètre de la ZES.</a:t>
            </a:r>
          </a:p>
          <a:p>
            <a:pPr>
              <a:buFontTx/>
              <a:buChar char="-"/>
            </a:pPr>
            <a:r>
              <a:rPr lang="fr-FR" sz="1800" b="1" i="1" spc="-30" dirty="0">
                <a:solidFill>
                  <a:srgbClr val="344085"/>
                </a:solidFill>
                <a:effectLst/>
                <a:latin typeface="Arial" panose="020B0604020202020204" pitchFamily="34" charset="0"/>
                <a:ea typeface="Calibri" panose="020F0502020204030204" pitchFamily="34" charset="0"/>
                <a:cs typeface="Arial" panose="020B0604020202020204" pitchFamily="34" charset="0"/>
              </a:rPr>
              <a:t>Développement du capital humain</a:t>
            </a: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1800" spc="-30" dirty="0">
                <a:effectLst/>
                <a:latin typeface="Arial" panose="020B0604020202020204" pitchFamily="34" charset="0"/>
                <a:ea typeface="Calibri" panose="020F0502020204030204" pitchFamily="34" charset="0"/>
                <a:cs typeface="Arial" panose="020B0604020202020204" pitchFamily="34" charset="0"/>
              </a:rPr>
              <a:t>- Triptyque initial des ZES (investissement, exportation, emploi) peu efficient ; c’est le curseur de la formation qui doit être mis au premier plan ;.</a:t>
            </a: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1800" b="1" i="1" spc="-30" dirty="0">
                <a:solidFill>
                  <a:srgbClr val="344085"/>
                </a:solidFill>
                <a:effectLst/>
                <a:latin typeface="Arial" panose="020B0604020202020204" pitchFamily="34" charset="0"/>
                <a:ea typeface="Calibri" panose="020F0502020204030204" pitchFamily="34" charset="0"/>
                <a:cs typeface="Arial" panose="020B0604020202020204" pitchFamily="34" charset="0"/>
              </a:rPr>
              <a:t>- Une finance locale</a:t>
            </a: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1800" spc="-30" dirty="0">
                <a:effectLst/>
                <a:latin typeface="Arial" panose="020B0604020202020204" pitchFamily="34" charset="0"/>
                <a:ea typeface="Calibri" panose="020F0502020204030204" pitchFamily="34" charset="0"/>
                <a:cs typeface="Arial" panose="020B0604020202020204" pitchFamily="34" charset="0"/>
              </a:rPr>
              <a:t>- Déficit de fonds de développement publics et peu d’appétit des banques locales pour des projets qui s’inscrivent dans le long terme ; nécessité de modifications fortes des politiques publiques en matière de crédit et de financement de projet ;</a:t>
            </a: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3610878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134472"/>
            <a:ext cx="10515600" cy="1075764"/>
          </a:xfrm>
          <a:solidFill>
            <a:schemeClr val="tx1"/>
          </a:solidFill>
        </p:spPr>
        <p:txBody>
          <a:bodyPr>
            <a:noAutofit/>
          </a:bodyPr>
          <a:lstStyle/>
          <a:p>
            <a:pPr algn="ctr"/>
            <a:br>
              <a:rPr lang="fr-FR" sz="2800" b="1" dirty="0">
                <a:solidFill>
                  <a:schemeClr val="accent3">
                    <a:lumMod val="60000"/>
                    <a:lumOff val="40000"/>
                  </a:schemeClr>
                </a:solidFill>
                <a:effectLst/>
                <a:latin typeface="Lato" panose="020F0502020204030203" pitchFamily="34" charset="0"/>
                <a:ea typeface="Times New Roman" panose="02020603050405020304" pitchFamily="18" charset="0"/>
                <a:cs typeface="Times New Roman" panose="02020603050405020304" pitchFamily="18" charset="0"/>
              </a:rPr>
            </a:br>
            <a:r>
              <a:rPr lang="fr-FR" sz="20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CADRE STRATEGIQUE ET OPERATIONNEL DE DEVELOPPEMENT DES ZONES ECONOMIQUES SPECIALES DE NOUVELLE GENERATION EN AFRIQUE CENTRALE</a:t>
            </a:r>
            <a:b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br>
            <a:endParaRPr lang="fr-FR" sz="36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107576" y="1331260"/>
            <a:ext cx="11981330" cy="5526740"/>
          </a:xfrm>
          <a:solidFill>
            <a:schemeClr val="accent3">
              <a:lumMod val="60000"/>
              <a:lumOff val="40000"/>
            </a:schemeClr>
          </a:solidFill>
        </p:spPr>
        <p:txBody>
          <a:bodyPr>
            <a:normAutofit fontScale="70000" lnSpcReduction="20000"/>
          </a:bodyPr>
          <a:lstStyle/>
          <a:p>
            <a:pPr>
              <a:buFontTx/>
              <a:buChar char="-"/>
            </a:pPr>
            <a:r>
              <a:rPr lang="fr-FR" sz="2900" b="1" i="1" spc="-30" dirty="0">
                <a:solidFill>
                  <a:srgbClr val="344085"/>
                </a:solidFill>
                <a:effectLst/>
                <a:latin typeface="Arial" panose="020B0604020202020204" pitchFamily="34" charset="0"/>
                <a:ea typeface="Calibri" panose="020F0502020204030204" pitchFamily="34" charset="0"/>
                <a:cs typeface="Arial" panose="020B0604020202020204" pitchFamily="34" charset="0"/>
              </a:rPr>
              <a:t>Transfert de technologies/Pôle de recherches/Innovations</a:t>
            </a:r>
            <a:endParaRPr lang="fr-FR" sz="29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2900" spc="-30" dirty="0">
                <a:effectLst/>
                <a:latin typeface="Arial" panose="020B0604020202020204" pitchFamily="34" charset="0"/>
                <a:ea typeface="Calibri" panose="020F0502020204030204" pitchFamily="34" charset="0"/>
                <a:cs typeface="Arial" panose="020B0604020202020204" pitchFamily="34" charset="0"/>
              </a:rPr>
              <a:t>- Question des transferts de technologie ne se résume pas à un développement de la formation sur des équipements importés ; résultats insatisfaisants en termes de technologies opérés dans les ZES ; critères de recrutement des acteurs privés insuffisamment orientés ; nécessité de s’approprier aussi les modalités de cette transformation des matières premières ;</a:t>
            </a:r>
            <a:endParaRPr lang="fr-FR" sz="29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2900" dirty="0">
                <a:solidFill>
                  <a:srgbClr val="344085"/>
                </a:solidFill>
                <a:latin typeface="Arial" panose="020B0604020202020204" pitchFamily="34" charset="0"/>
                <a:cs typeface="Arial" panose="020B0604020202020204" pitchFamily="34" charset="0"/>
              </a:rPr>
              <a:t>- </a:t>
            </a:r>
            <a:r>
              <a:rPr lang="fr-FR" sz="2900" b="1" i="1" spc="-30" dirty="0">
                <a:solidFill>
                  <a:srgbClr val="344085"/>
                </a:solidFill>
                <a:effectLst/>
                <a:latin typeface="Arial" panose="020B0604020202020204" pitchFamily="34" charset="0"/>
                <a:ea typeface="Calibri" panose="020F0502020204030204" pitchFamily="34" charset="0"/>
                <a:cs typeface="Arial" panose="020B0604020202020204" pitchFamily="34" charset="0"/>
              </a:rPr>
              <a:t>Externalités environnementales/Solutions énergétiques, écologiques et logistiques/ Développement urbain</a:t>
            </a:r>
            <a:endParaRPr lang="fr-FR" sz="29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a:buFontTx/>
              <a:buChar char="-"/>
            </a:pPr>
            <a:r>
              <a:rPr lang="fr-FR" sz="2900" spc="-30" dirty="0">
                <a:effectLst/>
                <a:latin typeface="Arial" panose="020B0604020202020204" pitchFamily="34" charset="0"/>
                <a:ea typeface="Calibri" panose="020F0502020204030204" pitchFamily="34" charset="0"/>
                <a:cs typeface="Arial" panose="020B0604020202020204" pitchFamily="34" charset="0"/>
              </a:rPr>
              <a:t>Concept de symbiose industrielle ; les parcs </a:t>
            </a:r>
            <a:r>
              <a:rPr lang="fr-FR" sz="2900" spc="-30" dirty="0" err="1">
                <a:effectLst/>
                <a:latin typeface="Arial" panose="020B0604020202020204" pitchFamily="34" charset="0"/>
                <a:ea typeface="Calibri" panose="020F0502020204030204" pitchFamily="34" charset="0"/>
                <a:cs typeface="Arial" panose="020B0604020202020204" pitchFamily="34" charset="0"/>
              </a:rPr>
              <a:t>éco-industriels</a:t>
            </a:r>
            <a:r>
              <a:rPr lang="fr-FR" sz="2900" spc="-30" dirty="0">
                <a:effectLst/>
                <a:latin typeface="Arial" panose="020B0604020202020204" pitchFamily="34" charset="0"/>
                <a:ea typeface="Calibri" panose="020F0502020204030204" pitchFamily="34" charset="0"/>
                <a:cs typeface="Arial" panose="020B0604020202020204" pitchFamily="34" charset="0"/>
              </a:rPr>
              <a:t> favorisent l'efficacité des ressources et les pratiques d'économie circulaire, contribuant également à combler le fossé entre les villes et les industries en apportant une contribution significative aux villes durables ; </a:t>
            </a:r>
          </a:p>
          <a:p>
            <a:pPr>
              <a:buFontTx/>
              <a:buChar char="-"/>
            </a:pPr>
            <a:r>
              <a:rPr lang="fr-FR" sz="2900" b="1" i="1" spc="-30" dirty="0">
                <a:solidFill>
                  <a:srgbClr val="344085"/>
                </a:solidFill>
                <a:effectLst/>
                <a:latin typeface="Arial" panose="020B0604020202020204" pitchFamily="34" charset="0"/>
                <a:ea typeface="Calibri" panose="020F0502020204030204" pitchFamily="34" charset="0"/>
                <a:cs typeface="Arial" panose="020B0604020202020204" pitchFamily="34" charset="0"/>
              </a:rPr>
              <a:t>Incitations</a:t>
            </a:r>
            <a:endParaRPr lang="fr-FR" sz="29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a:buFontTx/>
              <a:buChar char="-"/>
            </a:pPr>
            <a:r>
              <a:rPr lang="fr-FR" sz="2900" spc="-30" dirty="0">
                <a:effectLst/>
                <a:latin typeface="Arial" panose="020B0604020202020204" pitchFamily="34" charset="0"/>
                <a:ea typeface="Calibri" panose="020F0502020204030204" pitchFamily="34" charset="0"/>
                <a:cs typeface="Arial" panose="020B0604020202020204" pitchFamily="34" charset="0"/>
              </a:rPr>
              <a:t>Ce sont les choix industriels qui doivent déterminer le panel d’incitations et non le contraire ; flexibilité nécessaire ;  politique de spécialisation des incitations et ce annuellement sur la base des choix opérés et des performances relevées ;</a:t>
            </a:r>
          </a:p>
          <a:p>
            <a:pPr marL="0" indent="0">
              <a:buNone/>
            </a:pPr>
            <a:r>
              <a:rPr lang="fr-FR" sz="2900" b="1" i="1" spc="-30" dirty="0">
                <a:solidFill>
                  <a:srgbClr val="344085"/>
                </a:solidFill>
                <a:effectLst/>
                <a:latin typeface="Arial" panose="020B0604020202020204" pitchFamily="34" charset="0"/>
                <a:ea typeface="Calibri" panose="020F0502020204030204" pitchFamily="34" charset="0"/>
                <a:cs typeface="Arial" panose="020B0604020202020204" pitchFamily="34" charset="0"/>
              </a:rPr>
              <a:t>- Modalités d’évaluation</a:t>
            </a:r>
            <a:endParaRPr lang="fr-FR" sz="29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Aft>
                <a:spcPts val="800"/>
              </a:spcAft>
              <a:buNone/>
            </a:pPr>
            <a:r>
              <a:rPr lang="fr-FR" sz="2900" spc="-30" dirty="0">
                <a:effectLst/>
                <a:latin typeface="Arial" panose="020B0604020202020204" pitchFamily="34" charset="0"/>
                <a:ea typeface="Calibri" panose="020F0502020204030204" pitchFamily="34" charset="0"/>
                <a:cs typeface="Arial" panose="020B0604020202020204" pitchFamily="34" charset="0"/>
              </a:rPr>
              <a:t>- Cadre indépendant d’évaluation des performances, voire de sanction. Les contrats PPP avec les développeurs exploitants des ZES doivent prendre en compte des critères de performance en matière économique, sociale, environnementale en phase avec les objectifs gouvernementaux déclinés dans les plans de développement des ZES.</a:t>
            </a:r>
            <a:endParaRPr lang="fr-FR" sz="2900" dirty="0">
              <a:effectLst/>
              <a:latin typeface="Arial" panose="020B0604020202020204" pitchFamily="34" charset="0"/>
              <a:ea typeface="Calibri" panose="020F0502020204030204" pitchFamily="34" charset="0"/>
              <a:cs typeface="Arial" panose="020B0604020202020204" pitchFamily="34" charset="0"/>
            </a:endParaRPr>
          </a:p>
          <a:p>
            <a:pPr>
              <a:buFontTx/>
              <a:buChar char="-"/>
            </a:pP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a:buFontTx/>
              <a:buChar char="-"/>
            </a:pP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2697782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242047"/>
            <a:ext cx="10515600" cy="1479177"/>
          </a:xfrm>
          <a:solidFill>
            <a:schemeClr val="tx1"/>
          </a:solidFill>
        </p:spPr>
        <p:txBody>
          <a:bodyPr>
            <a:noAutofit/>
          </a:bodyPr>
          <a:lstStyle/>
          <a:p>
            <a:pPr algn="ctr"/>
            <a:br>
              <a:rPr lang="fr-FR" sz="2800" b="1" dirty="0">
                <a:solidFill>
                  <a:schemeClr val="accent3">
                    <a:lumMod val="60000"/>
                    <a:lumOff val="40000"/>
                  </a:schemeClr>
                </a:solidFill>
                <a:effectLst/>
                <a:latin typeface="Lato" panose="020F0502020204030203" pitchFamily="34" charset="0"/>
                <a:ea typeface="Times New Roman" panose="02020603050405020304" pitchFamily="18" charset="0"/>
                <a:cs typeface="Times New Roman" panose="02020603050405020304" pitchFamily="18" charset="0"/>
              </a:rPr>
            </a:br>
            <a:r>
              <a:rPr lang="fr-FR" sz="28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CADRE STRATEGIQUE ET OPERATIONNEL DE DEVELOPPEMENT DES ZONES ECONOMIQUES SPECIALES DE NOUVELLE GENERATION EN AFRIQUE CENTRALE</a:t>
            </a:r>
            <a:br>
              <a:rPr lang="fr-FR" sz="3600" b="1"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rPr>
            </a:br>
            <a:endParaRPr lang="fr-FR" sz="36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188259" y="1922929"/>
            <a:ext cx="11806517" cy="4693024"/>
          </a:xfrm>
          <a:solidFill>
            <a:schemeClr val="accent3">
              <a:lumMod val="60000"/>
              <a:lumOff val="40000"/>
            </a:schemeClr>
          </a:solidFill>
        </p:spPr>
        <p:txBody>
          <a:bodyPr>
            <a:normAutofit lnSpcReduction="10000"/>
          </a:bodyPr>
          <a:lstStyle/>
          <a:p>
            <a:r>
              <a:rPr lang="fr-FR" sz="22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Quelle stratégie communautaire ?</a:t>
            </a:r>
          </a:p>
          <a:p>
            <a:pPr marL="0" indent="0">
              <a:buNone/>
            </a:pPr>
            <a:r>
              <a:rPr lang="fr-FR" sz="2000" spc="-30" dirty="0">
                <a:effectLst/>
                <a:latin typeface="Arial" panose="020B0604020202020204" pitchFamily="34" charset="0"/>
                <a:ea typeface="Calibri" panose="020F0502020204030204" pitchFamily="34" charset="0"/>
                <a:cs typeface="Arial" panose="020B0604020202020204" pitchFamily="34" charset="0"/>
              </a:rPr>
              <a:t>- Question centrale : celle de la complémentarité, voire de la spécialisation dans un contexte où d’une part, l’intégration régionale est certainement un atout pour définir des avantages concurrentiels, mais où, d’autre part, les politiques d’industrialisation mettent souvent en exergue des enjeux de souveraineté ; </a:t>
            </a:r>
          </a:p>
          <a:p>
            <a:pPr marL="0" indent="0">
              <a:buNone/>
            </a:pPr>
            <a:r>
              <a:rPr lang="fr-FR" sz="2000" spc="-30" dirty="0">
                <a:effectLst/>
                <a:latin typeface="Arial" panose="020B0604020202020204" pitchFamily="34" charset="0"/>
                <a:ea typeface="Calibri" panose="020F0502020204030204" pitchFamily="34" charset="0"/>
                <a:cs typeface="Arial" panose="020B0604020202020204" pitchFamily="34" charset="0"/>
              </a:rPr>
              <a:t>- Rôle de la CEA, avec l’appui de bailleurs : aménagement du territoire productif des ZES et des corridors de transport transfrontaliers ; favoriser le développement d’un cadre réglementaire visant à réduire les obstacles à l’intégration régionale en matière d’investissement, de fiscalité, de transport ou à caractère technique ; favoriser la mise en place de consortium sur l’évaluation et la valorisation du capital naturel en appui à la diversification et à l’industrialisation ; </a:t>
            </a: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2000" spc="-30" dirty="0">
                <a:effectLst/>
                <a:latin typeface="Arial" panose="020B0604020202020204" pitchFamily="34" charset="0"/>
                <a:ea typeface="Calibri" panose="020F0502020204030204" pitchFamily="34" charset="0"/>
                <a:cs typeface="Arial" panose="020B0604020202020204" pitchFamily="34" charset="0"/>
              </a:rPr>
              <a:t>- Initiatives régionales : fonds dédiés qui favorisent l’émergence de partenariats en matière d’innovation par l’entremise des PPP, également connus sous le nom d’initiatives technologiques conjointes, d’entreprises communes ou de PPP contractuels et enfin au niveau réglementaire et institutionnel ;  </a:t>
            </a:r>
          </a:p>
          <a:p>
            <a:pPr marL="0" indent="0">
              <a:buNone/>
            </a:pPr>
            <a:r>
              <a:rPr lang="fr-FR" sz="2000" spc="-30" dirty="0">
                <a:effectLst/>
                <a:latin typeface="Arial" panose="020B0604020202020204" pitchFamily="34" charset="0"/>
                <a:ea typeface="Calibri" panose="020F0502020204030204" pitchFamily="34" charset="0"/>
                <a:cs typeface="Arial" panose="020B0604020202020204" pitchFamily="34" charset="0"/>
              </a:rPr>
              <a:t>- Structuration des ZES régionales : plusieurs options ; telle qu’une Unité Commune de Gestion de Projet, ou bien encore une Autorité contractante régionale comme une société à objet spécifique</a:t>
            </a:r>
            <a:r>
              <a:rPr lang="fr-BE" sz="2000" spc="-30" dirty="0">
                <a:effectLst/>
                <a:latin typeface="Arial" panose="020B0604020202020204" pitchFamily="34" charset="0"/>
                <a:ea typeface="Calibri" panose="020F0502020204030204" pitchFamily="34" charset="0"/>
                <a:cs typeface="Arial" panose="020B0604020202020204" pitchFamily="34" charset="0"/>
              </a:rPr>
              <a:t> communautaire.</a:t>
            </a:r>
            <a:r>
              <a:rPr lang="fr-FR" sz="2000" spc="-30" dirty="0">
                <a:effectLst/>
                <a:latin typeface="Arial" panose="020B0604020202020204" pitchFamily="34" charset="0"/>
                <a:ea typeface="Calibri" panose="020F0502020204030204" pitchFamily="34" charset="0"/>
                <a:cs typeface="Arial" panose="020B0604020202020204" pitchFamily="34" charset="0"/>
              </a:rPr>
              <a:t> En fonction de l'importance des obstacles réglementaires, deux options sont possibles : un traité créant un nouveau cadre applicable, ou un accord interétatique.</a:t>
            </a: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109103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a:xfrm>
            <a:off x="1524000" y="1344706"/>
            <a:ext cx="9144000" cy="1788459"/>
          </a:xfrm>
        </p:spPr>
        <p:txBody>
          <a:bodyPr>
            <a:normAutofit fontScale="90000"/>
          </a:bodyPr>
          <a:lstStyle/>
          <a:p>
            <a:r>
              <a:rPr lang="fr-FR" sz="2800" dirty="0">
                <a:latin typeface="Arial" panose="020B0604020202020204" pitchFamily="34" charset="0"/>
                <a:cs typeface="Arial" panose="020B0604020202020204" pitchFamily="34" charset="0"/>
              </a:rPr>
              <a:t>Les zones économiques spéciales de nouvelle génération pour la diversification économique et l’industrialisation en Afrique Centrale</a:t>
            </a:r>
            <a:br>
              <a:rPr lang="fr-FR" sz="1800" dirty="0">
                <a:effectLst/>
                <a:latin typeface="Lato" panose="020F0502020204030203" pitchFamily="34" charset="0"/>
                <a:ea typeface="Calibri" panose="020F0502020204030204" pitchFamily="34" charset="0"/>
                <a:cs typeface="Arial" panose="020B0604020202020204" pitchFamily="34" charset="0"/>
              </a:rPr>
            </a:br>
            <a:endParaRPr lang="en-GB" dirty="0"/>
          </a:p>
        </p:txBody>
      </p:sp>
      <p:sp>
        <p:nvSpPr>
          <p:cNvPr id="5" name="Subtitle 4">
            <a:extLst>
              <a:ext uri="{FF2B5EF4-FFF2-40B4-BE49-F238E27FC236}">
                <a16:creationId xmlns:a16="http://schemas.microsoft.com/office/drawing/2014/main" id="{4B1FBE96-BFFE-4DC2-8C1D-9F2EE99D5E1A}"/>
              </a:ext>
            </a:extLst>
          </p:cNvPr>
          <p:cNvSpPr>
            <a:spLocks noGrp="1"/>
          </p:cNvSpPr>
          <p:nvPr>
            <p:ph type="subTitle" idx="1"/>
          </p:nvPr>
        </p:nvSpPr>
        <p:spPr>
          <a:xfrm>
            <a:off x="1524000" y="2770095"/>
            <a:ext cx="9144000" cy="1169894"/>
          </a:xfrm>
        </p:spPr>
        <p:txBody>
          <a:bodyPr>
            <a:noAutofit/>
          </a:bodyPr>
          <a:lstStyle/>
          <a:p>
            <a:r>
              <a:rPr lang="fr-FR"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CADRE STRATEGIQUE DE DEVELOPPEMENT DES ZES DE NOUVELLE GENERATION EN AFRIQUE CENTRALE ET GUIDE D’OPERATIONNALISATION</a:t>
            </a:r>
            <a:endParaRPr lang="en-GB" sz="2000" dirty="0"/>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3939989"/>
            <a:ext cx="9144000" cy="8871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i="0" dirty="0" err="1">
                <a:latin typeface="Arial" panose="020B0604020202020204" pitchFamily="34" charset="0"/>
                <a:cs typeface="Arial" panose="020B0604020202020204" pitchFamily="34" charset="0"/>
              </a:rPr>
              <a:t>Comité</a:t>
            </a:r>
            <a:r>
              <a:rPr lang="en-GB" sz="2000" i="0" dirty="0">
                <a:latin typeface="Arial" panose="020B0604020202020204" pitchFamily="34" charset="0"/>
                <a:cs typeface="Arial" panose="020B0604020202020204" pitchFamily="34" charset="0"/>
              </a:rPr>
              <a:t> </a:t>
            </a:r>
            <a:r>
              <a:rPr lang="en-GB" sz="2000" i="0" dirty="0" err="1">
                <a:latin typeface="Arial" panose="020B0604020202020204" pitchFamily="34" charset="0"/>
                <a:cs typeface="Arial" panose="020B0604020202020204" pitchFamily="34" charset="0"/>
              </a:rPr>
              <a:t>Intergouvernemental</a:t>
            </a:r>
            <a:r>
              <a:rPr lang="en-GB" sz="2000" i="0" dirty="0">
                <a:latin typeface="Arial" panose="020B0604020202020204" pitchFamily="34" charset="0"/>
                <a:cs typeface="Arial" panose="020B0604020202020204" pitchFamily="34" charset="0"/>
              </a:rPr>
              <a:t> des Hauts fonctionnaires et experts | </a:t>
            </a:r>
          </a:p>
          <a:p>
            <a:r>
              <a:rPr lang="en-GB" sz="2000" i="0" dirty="0">
                <a:latin typeface="Arial" panose="020B0604020202020204" pitchFamily="34" charset="0"/>
                <a:cs typeface="Arial" panose="020B0604020202020204" pitchFamily="34" charset="0"/>
              </a:rPr>
              <a:t>15/18 NOVEMBRE 2022</a:t>
            </a:r>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5615264"/>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solidFill>
                  <a:schemeClr val="tx1"/>
                </a:solidFill>
                <a:latin typeface="Arial" panose="020B0604020202020204" pitchFamily="34" charset="0"/>
                <a:cs typeface="Arial" panose="020B0604020202020204" pitchFamily="34" charset="0"/>
              </a:rPr>
              <a:t>FRANCOIS SERRES, AVOCAT</a:t>
            </a:r>
          </a:p>
          <a:p>
            <a:pPr>
              <a:lnSpc>
                <a:spcPct val="100000"/>
              </a:lnSpc>
              <a:spcBef>
                <a:spcPts val="0"/>
              </a:spcBef>
            </a:pPr>
            <a:r>
              <a:rPr lang="en-US" sz="2000" b="1" dirty="0">
                <a:solidFill>
                  <a:schemeClr val="tx1"/>
                </a:solidFill>
                <a:latin typeface="Arial" panose="020B0604020202020204" pitchFamily="34" charset="0"/>
                <a:cs typeface="Arial" panose="020B0604020202020204" pitchFamily="34" charset="0"/>
              </a:rPr>
              <a:t>EXPERT</a:t>
            </a:r>
          </a:p>
          <a:p>
            <a:pPr>
              <a:lnSpc>
                <a:spcPct val="100000"/>
              </a:lnSpc>
              <a:spcBef>
                <a:spcPts val="0"/>
              </a:spcBef>
            </a:pPr>
            <a:r>
              <a:rPr lang="en-US" sz="2000" dirty="0">
                <a:solidFill>
                  <a:schemeClr val="tx1"/>
                </a:solidFill>
                <a:latin typeface="Arial" panose="020B0604020202020204" pitchFamily="34" charset="0"/>
                <a:cs typeface="Arial" panose="020B0604020202020204" pitchFamily="34" charset="0"/>
              </a:rPr>
              <a:t>UNECA Sub-Regional Office for Central Africa </a:t>
            </a:r>
          </a:p>
          <a:p>
            <a:pPr>
              <a:lnSpc>
                <a:spcPct val="100000"/>
              </a:lnSpc>
              <a:spcBef>
                <a:spcPts val="0"/>
              </a:spcBef>
            </a:pP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26984" y="5091753"/>
            <a:ext cx="4538032" cy="258932"/>
          </a:xfrm>
          <a:prstGeom prst="rect">
            <a:avLst/>
          </a:prstGeom>
        </p:spPr>
      </p:pic>
    </p:spTree>
    <p:extLst>
      <p:ext uri="{BB962C8B-B14F-4D97-AF65-F5344CB8AC3E}">
        <p14:creationId xmlns:p14="http://schemas.microsoft.com/office/powerpoint/2010/main" val="2372904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324783"/>
            <a:ext cx="10515600" cy="1719169"/>
          </a:xfrm>
          <a:solidFill>
            <a:schemeClr val="tx1"/>
          </a:solidFill>
        </p:spPr>
        <p:txBody>
          <a:bodyPr>
            <a:noAutofit/>
          </a:bodyPr>
          <a:lstStyle/>
          <a:p>
            <a:pPr algn="ctr"/>
            <a:br>
              <a:rPr lang="fr-FR" sz="2800" b="1" dirty="0">
                <a:solidFill>
                  <a:schemeClr val="accent3">
                    <a:lumMod val="60000"/>
                    <a:lumOff val="40000"/>
                  </a:schemeClr>
                </a:solidFill>
                <a:effectLst/>
                <a:latin typeface="Lato" panose="020F0502020204030203" pitchFamily="34" charset="0"/>
                <a:ea typeface="Times New Roman" panose="02020603050405020304" pitchFamily="18" charset="0"/>
                <a:cs typeface="Times New Roman" panose="02020603050405020304" pitchFamily="18" charset="0"/>
              </a:rPr>
            </a:br>
            <a:r>
              <a:rPr lang="fr-FR" sz="28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CADRE STRATEGIQUE ET OPERATIONNEL DE DEVELOPPEMENT DES ZONES ECONOMIQUES SPECIALES DE NOUVELLE GENERATION EN AFRIQUE CENTRALE</a:t>
            </a:r>
            <a:br>
              <a:rPr lang="fr-FR" sz="3600" b="1"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rPr>
            </a:br>
            <a:endParaRPr lang="fr-FR" sz="36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268941" y="2259106"/>
            <a:ext cx="11672047" cy="4274111"/>
          </a:xfrm>
          <a:solidFill>
            <a:schemeClr val="accent3">
              <a:lumMod val="60000"/>
              <a:lumOff val="40000"/>
            </a:schemeClr>
          </a:solidFill>
        </p:spPr>
        <p:txBody>
          <a:bodyPr>
            <a:normAutofit lnSpcReduction="10000"/>
          </a:bodyPr>
          <a:lstStyle/>
          <a:p>
            <a:r>
              <a:rPr lang="fr-FR" sz="24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Quel cadre continental ?</a:t>
            </a:r>
          </a:p>
          <a:p>
            <a:pPr marL="0" indent="0" algn="just">
              <a:lnSpc>
                <a:spcPct val="115000"/>
              </a:lnSpc>
              <a:spcBef>
                <a:spcPts val="1200"/>
              </a:spcBef>
              <a:spcAft>
                <a:spcPts val="800"/>
              </a:spcAft>
              <a:buNone/>
            </a:pPr>
            <a:r>
              <a:rPr lang="fr-FR" sz="2400" spc="-30" dirty="0">
                <a:latin typeface="Arial" panose="020B0604020202020204" pitchFamily="34" charset="0"/>
                <a:ea typeface="Calibri" panose="020F0502020204030204" pitchFamily="34" charset="0"/>
                <a:cs typeface="Arial" panose="020B0604020202020204" pitchFamily="34" charset="0"/>
              </a:rPr>
              <a:t>- T</a:t>
            </a:r>
            <a:r>
              <a:rPr lang="fr-FR" sz="2400" spc="-30" dirty="0">
                <a:effectLst/>
                <a:latin typeface="Arial" panose="020B0604020202020204" pitchFamily="34" charset="0"/>
                <a:ea typeface="Calibri" panose="020F0502020204030204" pitchFamily="34" charset="0"/>
                <a:cs typeface="Arial" panose="020B0604020202020204" pitchFamily="34" charset="0"/>
              </a:rPr>
              <a:t>raité ZLECAF vise les zones économiques spéciales et le commerce des produits fabriqués dans le cadre des Arrangements/zones économiques spéciaux au sein de la </a:t>
            </a:r>
            <a:r>
              <a:rPr lang="fr-FR" sz="2400" spc="-30" dirty="0" err="1">
                <a:effectLst/>
                <a:latin typeface="Arial" panose="020B0604020202020204" pitchFamily="34" charset="0"/>
                <a:ea typeface="Calibri" panose="020F0502020204030204" pitchFamily="34" charset="0"/>
                <a:cs typeface="Arial" panose="020B0604020202020204" pitchFamily="34" charset="0"/>
              </a:rPr>
              <a:t>ZLECAf</a:t>
            </a:r>
            <a:r>
              <a:rPr lang="fr-FR" sz="2400" spc="-30" dirty="0">
                <a:effectLst/>
                <a:latin typeface="Arial" panose="020B0604020202020204" pitchFamily="34" charset="0"/>
                <a:ea typeface="Calibri" panose="020F0502020204030204" pitchFamily="34" charset="0"/>
                <a:cs typeface="Arial" panose="020B0604020202020204" pitchFamily="34" charset="0"/>
              </a:rPr>
              <a:t> assujetti aux dispositions de l’Annexe 2 sur les Règles d’origine ; traitement préférentiel possible ;</a:t>
            </a:r>
            <a:endParaRPr lang="fr-FR" sz="24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Bef>
                <a:spcPts val="1200"/>
              </a:spcBef>
              <a:spcAft>
                <a:spcPts val="800"/>
              </a:spcAft>
              <a:buNone/>
            </a:pPr>
            <a:r>
              <a:rPr lang="fr-FR" sz="2400" spc="-30" dirty="0">
                <a:effectLst/>
                <a:latin typeface="Arial" panose="020B0604020202020204" pitchFamily="34" charset="0"/>
                <a:ea typeface="Calibri" panose="020F0502020204030204" pitchFamily="34" charset="0"/>
                <a:cs typeface="Arial" panose="020B0604020202020204" pitchFamily="34" charset="0"/>
              </a:rPr>
              <a:t>- Toutefois, règlements d’application non adoptés ; projet de règlement examiné confirme  possibilité de traitements préférentiels, mais il précise aussi que les produits issus des arrangements ou zones économiques spéciaux seront soumis à tous les instruments juridiques de défense commerciale dont disposent les États parties.</a:t>
            </a:r>
            <a:endParaRPr lang="fr-FR" sz="2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endParaRPr lang="fr-FR" sz="1800" dirty="0">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1633837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188260"/>
            <a:ext cx="10515600" cy="1344706"/>
          </a:xfrm>
          <a:solidFill>
            <a:schemeClr val="tx1"/>
          </a:solidFill>
        </p:spPr>
        <p:txBody>
          <a:bodyPr>
            <a:noAutofit/>
          </a:bodyPr>
          <a:lstStyle/>
          <a:p>
            <a:pPr algn="ctr"/>
            <a:br>
              <a:rPr lang="fr-FR" sz="2800" b="1" dirty="0">
                <a:solidFill>
                  <a:schemeClr val="accent3">
                    <a:lumMod val="60000"/>
                    <a:lumOff val="40000"/>
                  </a:schemeClr>
                </a:solidFill>
                <a:effectLst/>
                <a:latin typeface="Lato" panose="020F0502020204030203" pitchFamily="34" charset="0"/>
                <a:ea typeface="Times New Roman" panose="02020603050405020304" pitchFamily="18" charset="0"/>
                <a:cs typeface="Times New Roman" panose="02020603050405020304" pitchFamily="18" charset="0"/>
              </a:rPr>
            </a:br>
            <a:r>
              <a:rPr lang="fr-FR" sz="28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CADRE STRATEGIQUE ET OPERATIONNEL DE DEVELOPPEMENT DES ZONES ECONOMIQUES SPECIALES DE NOUVELLE GENERATION EN AFRIQUE CENTRALE</a:t>
            </a:r>
            <a:br>
              <a:rPr lang="fr-FR" sz="3600" b="1"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rPr>
            </a:br>
            <a:endParaRPr lang="fr-FR" sz="36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174812" y="1694328"/>
            <a:ext cx="11860306" cy="4975411"/>
          </a:xfrm>
          <a:solidFill>
            <a:schemeClr val="accent3">
              <a:lumMod val="60000"/>
              <a:lumOff val="40000"/>
            </a:schemeClr>
          </a:solidFill>
        </p:spPr>
        <p:txBody>
          <a:bodyPr>
            <a:normAutofit/>
          </a:bodyPr>
          <a:lstStyle/>
          <a:p>
            <a:r>
              <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Les agropoles</a:t>
            </a:r>
          </a:p>
          <a:p>
            <a:pPr marL="0" indent="0">
              <a:buNone/>
            </a:pPr>
            <a:r>
              <a:rPr lang="fr-FR" sz="2000" spc="-30" dirty="0">
                <a:effectLst/>
                <a:latin typeface="Arial" panose="020B0604020202020204" pitchFamily="34" charset="0"/>
                <a:ea typeface="Arial Narrow" panose="020B0606020202030204" pitchFamily="34" charset="0"/>
                <a:cs typeface="Arial" panose="020B0604020202020204" pitchFamily="34" charset="0"/>
              </a:rPr>
              <a:t>- Textes réglementaires examinés : projets d’agropoles, non distincts des ZES (Cameroun/Tchad, par exemple). A contrario, au Sénégal, les agropoles n’ont pas le statut de ZES ; </a:t>
            </a:r>
            <a:endParaRPr lang="fr-FR" sz="2000" dirty="0">
              <a:effectLst/>
              <a:latin typeface="Arial" panose="020B0604020202020204" pitchFamily="34" charset="0"/>
              <a:ea typeface="Arial Narrow" panose="020B0606020202030204" pitchFamily="34" charset="0"/>
              <a:cs typeface="Arial" panose="020B0604020202020204" pitchFamily="34" charset="0"/>
            </a:endParaRPr>
          </a:p>
          <a:p>
            <a:pPr marL="0" indent="0">
              <a:buNone/>
            </a:pPr>
            <a:r>
              <a:rPr lang="fr-FR" sz="2000" spc="-30" dirty="0">
                <a:effectLst/>
                <a:latin typeface="Arial" panose="020B0604020202020204" pitchFamily="34" charset="0"/>
                <a:ea typeface="Calibri" panose="020F0502020204030204" pitchFamily="34" charset="0"/>
                <a:cs typeface="Arial" panose="020B0604020202020204" pitchFamily="34" charset="0"/>
              </a:rPr>
              <a:t>- Modalités d’opérationnalisation des agropoles au Sénégal : organisation de « </a:t>
            </a:r>
            <a:r>
              <a:rPr lang="fr-FR" sz="2000" spc="-30" dirty="0" err="1">
                <a:effectLst/>
                <a:latin typeface="Arial" panose="020B0604020202020204" pitchFamily="34" charset="0"/>
                <a:ea typeface="Calibri" panose="020F0502020204030204" pitchFamily="34" charset="0"/>
                <a:cs typeface="Arial" panose="020B0604020202020204" pitchFamily="34" charset="0"/>
              </a:rPr>
              <a:t>labs</a:t>
            </a:r>
            <a:r>
              <a:rPr lang="fr-FR" sz="2000" spc="-30" dirty="0">
                <a:effectLst/>
                <a:latin typeface="Arial" panose="020B0604020202020204" pitchFamily="34" charset="0"/>
                <a:ea typeface="Calibri" panose="020F0502020204030204" pitchFamily="34" charset="0"/>
                <a:cs typeface="Arial" panose="020B0604020202020204" pitchFamily="34" charset="0"/>
              </a:rPr>
              <a:t> », laboratoires de rencontres entre tous les acteurs du projet, réalisation d’études de faisabilité ; schéma complexe de plateformes départementales de collecte, de modules régionaux de transformation et d’un module central qui représente le cœur de l’agropole et dispose d'une infrastructure de pointe et différents services techniques, financiers et sociaux. La structuration des agropoles y est organisée selon un modèle de partenariat public-privé.</a:t>
            </a: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2000" spc="-30" dirty="0">
                <a:effectLst/>
                <a:latin typeface="Arial" panose="020B0604020202020204" pitchFamily="34" charset="0"/>
                <a:ea typeface="Calibri" panose="020F0502020204030204" pitchFamily="34" charset="0"/>
                <a:cs typeface="Arial" panose="020B0604020202020204" pitchFamily="34" charset="0"/>
              </a:rPr>
              <a:t>- Au plan régional, l’Union Africaine développe aujourd’hui une feuille de route en vue de la création d’agro-parcs communs ; perspective est de réduire les importations et de développer une souveraineté alimentaire à travers ces modules régionaux qui seraient spécialisés selon des filières cibles dans chacune des régions d’Afrique ;</a:t>
            </a:r>
          </a:p>
          <a:p>
            <a:pPr marL="0" indent="0">
              <a:buNone/>
            </a:pPr>
            <a:r>
              <a:rPr lang="fr-FR" sz="2000" spc="-30" dirty="0">
                <a:latin typeface="Arial" panose="020B0604020202020204" pitchFamily="34" charset="0"/>
                <a:ea typeface="Calibri" panose="020F0502020204030204" pitchFamily="34" charset="0"/>
                <a:cs typeface="Arial" panose="020B0604020202020204" pitchFamily="34" charset="0"/>
              </a:rPr>
              <a:t>- </a:t>
            </a:r>
            <a:r>
              <a:rPr lang="fr-FR" sz="2000" spc="-30" dirty="0">
                <a:effectLst/>
                <a:latin typeface="Arial" panose="020B0604020202020204" pitchFamily="34" charset="0"/>
                <a:ea typeface="Calibri" panose="020F0502020204030204" pitchFamily="34" charset="0"/>
                <a:cs typeface="Arial" panose="020B0604020202020204" pitchFamily="34" charset="0"/>
              </a:rPr>
              <a:t>Cette dynamique met en exergue une autre problématique, celle d’une éventuelle concurrence entre les hubs régionaux et les agropoles développés au niveau national.</a:t>
            </a: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1921156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121025"/>
            <a:ext cx="10515600" cy="1223681"/>
          </a:xfrm>
          <a:solidFill>
            <a:schemeClr val="tx1"/>
          </a:solidFill>
        </p:spPr>
        <p:txBody>
          <a:bodyPr>
            <a:noAutofit/>
          </a:bodyPr>
          <a:lstStyle/>
          <a:p>
            <a:pPr algn="ctr"/>
            <a:br>
              <a:rPr lang="fr-FR" sz="2800" b="1" dirty="0">
                <a:solidFill>
                  <a:schemeClr val="accent3">
                    <a:lumMod val="60000"/>
                    <a:lumOff val="40000"/>
                  </a:schemeClr>
                </a:solidFill>
                <a:effectLst/>
                <a:latin typeface="Lato" panose="020F0502020204030203" pitchFamily="34" charset="0"/>
                <a:ea typeface="Times New Roman" panose="02020603050405020304" pitchFamily="18" charset="0"/>
                <a:cs typeface="Times New Roman" panose="02020603050405020304" pitchFamily="18" charset="0"/>
              </a:rPr>
            </a:br>
            <a:r>
              <a:rPr lang="fr-FR" sz="3600" b="1" dirty="0">
                <a:solidFill>
                  <a:schemeClr val="accent3">
                    <a:lumMod val="60000"/>
                    <a:lumOff val="40000"/>
                  </a:schemeClr>
                </a:solidFill>
                <a:effectLst/>
                <a:latin typeface="Arial" panose="020B0604020202020204" pitchFamily="34" charset="0"/>
                <a:ea typeface="DengXian Light" panose="02010600030101010101" pitchFamily="2" charset="-122"/>
                <a:cs typeface="Arial" panose="020B0604020202020204" pitchFamily="34" charset="0"/>
              </a:rPr>
              <a:t>Les agropoles : </a:t>
            </a:r>
            <a:r>
              <a:rPr lang="fr-FR" sz="3600" b="1" spc="-30" dirty="0">
                <a:solidFill>
                  <a:schemeClr val="accent3">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questions stratégiques </a:t>
            </a:r>
            <a:br>
              <a:rPr lang="fr-FR" sz="2800" b="1" dirty="0">
                <a:solidFill>
                  <a:srgbClr val="033B74"/>
                </a:solidFill>
                <a:effectLst/>
                <a:latin typeface="Arial" panose="020B0604020202020204" pitchFamily="34" charset="0"/>
                <a:ea typeface="DengXian Light" panose="02010600030101010101" pitchFamily="2" charset="-122"/>
                <a:cs typeface="Arial" panose="020B0604020202020204" pitchFamily="34" charset="0"/>
              </a:rPr>
            </a:br>
            <a:br>
              <a:rPr lang="fr-FR" sz="3600" b="1"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rPr>
            </a:br>
            <a:endParaRPr lang="fr-FR" sz="36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838200" y="2299447"/>
            <a:ext cx="10515600" cy="3971645"/>
          </a:xfrm>
          <a:solidFill>
            <a:schemeClr val="accent3">
              <a:lumMod val="60000"/>
              <a:lumOff val="40000"/>
            </a:schemeClr>
          </a:solidFill>
        </p:spPr>
        <p:txBody>
          <a:bodyPr>
            <a:normAutofit/>
          </a:bodyPr>
          <a:lstStyle/>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graphicFrame>
        <p:nvGraphicFramePr>
          <p:cNvPr id="4" name="Tableau 4">
            <a:extLst>
              <a:ext uri="{FF2B5EF4-FFF2-40B4-BE49-F238E27FC236}">
                <a16:creationId xmlns:a16="http://schemas.microsoft.com/office/drawing/2014/main" id="{FBF3E209-E61A-8489-F6F7-D6BBD466ED3C}"/>
              </a:ext>
            </a:extLst>
          </p:cNvPr>
          <p:cNvGraphicFramePr>
            <a:graphicFrameLocks noGrp="1"/>
          </p:cNvGraphicFramePr>
          <p:nvPr>
            <p:extLst>
              <p:ext uri="{D42A27DB-BD31-4B8C-83A1-F6EECF244321}">
                <p14:modId xmlns:p14="http://schemas.microsoft.com/office/powerpoint/2010/main" val="1208482062"/>
              </p:ext>
            </p:extLst>
          </p:nvPr>
        </p:nvGraphicFramePr>
        <p:xfrm>
          <a:off x="134471" y="1653988"/>
          <a:ext cx="11766176" cy="4797911"/>
        </p:xfrm>
        <a:graphic>
          <a:graphicData uri="http://schemas.openxmlformats.org/drawingml/2006/table">
            <a:tbl>
              <a:tblPr firstRow="1" bandRow="1">
                <a:tableStyleId>{5C22544A-7EE6-4342-B048-85BDC9FD1C3A}</a:tableStyleId>
              </a:tblPr>
              <a:tblGrid>
                <a:gridCol w="5883088">
                  <a:extLst>
                    <a:ext uri="{9D8B030D-6E8A-4147-A177-3AD203B41FA5}">
                      <a16:colId xmlns:a16="http://schemas.microsoft.com/office/drawing/2014/main" val="2970971815"/>
                    </a:ext>
                  </a:extLst>
                </a:gridCol>
                <a:gridCol w="5883088">
                  <a:extLst>
                    <a:ext uri="{9D8B030D-6E8A-4147-A177-3AD203B41FA5}">
                      <a16:colId xmlns:a16="http://schemas.microsoft.com/office/drawing/2014/main" val="3320830722"/>
                    </a:ext>
                  </a:extLst>
                </a:gridCol>
              </a:tblGrid>
              <a:tr h="793377">
                <a:tc>
                  <a:txBody>
                    <a:bodyPr/>
                    <a:lstStyle/>
                    <a:p>
                      <a:r>
                        <a:rPr lang="fr-FR" sz="1600" b="1" kern="1200" dirty="0">
                          <a:solidFill>
                            <a:schemeClr val="lt1"/>
                          </a:solidFill>
                          <a:effectLst/>
                          <a:latin typeface="Arial" panose="020B0604020202020204" pitchFamily="34" charset="0"/>
                          <a:ea typeface="+mn-ea"/>
                          <a:cs typeface="Arial" panose="020B0604020202020204" pitchFamily="34" charset="0"/>
                        </a:rPr>
                        <a:t>Nécessité d’élaborer un plan de développement de l’agropole adossé à un modèle économique et financier</a:t>
                      </a:r>
                      <a:endParaRPr lang="fr-FR" sz="1600" dirty="0">
                        <a:latin typeface="Arial" panose="020B0604020202020204" pitchFamily="34" charset="0"/>
                        <a:cs typeface="Arial" panose="020B0604020202020204" pitchFamily="34" charset="0"/>
                      </a:endParaRPr>
                    </a:p>
                  </a:txBody>
                  <a:tcPr/>
                </a:tc>
                <a:tc>
                  <a:txBody>
                    <a:bodyPr/>
                    <a:lstStyle/>
                    <a:p>
                      <a:r>
                        <a:rPr lang="fr-FR" sz="1600" b="1" kern="1200" dirty="0">
                          <a:solidFill>
                            <a:schemeClr val="lt1"/>
                          </a:solidFill>
                          <a:effectLst/>
                          <a:latin typeface="Arial" panose="020B0604020202020204" pitchFamily="34" charset="0"/>
                          <a:ea typeface="+mn-ea"/>
                          <a:cs typeface="Arial" panose="020B0604020202020204" pitchFamily="34" charset="0"/>
                        </a:rPr>
                        <a:t>Développement d’une stratégie d’agrégation des projets existants au modèle de l’agropole pour éviter toute concurrence entre acteurs</a:t>
                      </a:r>
                      <a:endParaRPr lang="fr-F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62712899"/>
                  </a:ext>
                </a:extLst>
              </a:tr>
              <a:tr h="723452">
                <a:tc>
                  <a:txBody>
                    <a:bodyPr/>
                    <a:lstStyle/>
                    <a:p>
                      <a:r>
                        <a:rPr lang="fr-FR" sz="1600" b="1" kern="1200" dirty="0">
                          <a:solidFill>
                            <a:schemeClr val="dk1"/>
                          </a:solidFill>
                          <a:effectLst/>
                          <a:latin typeface="Arial" panose="020B0604020202020204" pitchFamily="34" charset="0"/>
                          <a:ea typeface="+mn-ea"/>
                          <a:cs typeface="Arial" panose="020B0604020202020204" pitchFamily="34" charset="0"/>
                        </a:rPr>
                        <a:t>Cahiers des charges annexés au contrat de partenariat public-privé</a:t>
                      </a:r>
                      <a:endParaRPr lang="fr-FR" sz="1600" b="1" dirty="0">
                        <a:latin typeface="Arial" panose="020B0604020202020204" pitchFamily="34" charset="0"/>
                        <a:cs typeface="Arial" panose="020B0604020202020204" pitchFamily="34" charset="0"/>
                      </a:endParaRPr>
                    </a:p>
                  </a:txBody>
                  <a:tcPr/>
                </a:tc>
                <a:tc>
                  <a:txBody>
                    <a:bodyPr/>
                    <a:lstStyle/>
                    <a:p>
                      <a:r>
                        <a:rPr lang="fr-FR" sz="1600" b="1" kern="1200" dirty="0">
                          <a:solidFill>
                            <a:schemeClr val="dk1"/>
                          </a:solidFill>
                          <a:effectLst/>
                          <a:latin typeface="Arial" panose="020B0604020202020204" pitchFamily="34" charset="0"/>
                          <a:ea typeface="+mn-ea"/>
                          <a:cs typeface="Arial" panose="020B0604020202020204" pitchFamily="34" charset="0"/>
                        </a:rPr>
                        <a:t>Mesures de régulation des importations concurrentes </a:t>
                      </a:r>
                      <a:r>
                        <a:rPr lang="fr-FR" sz="1600" kern="1200" dirty="0">
                          <a:solidFill>
                            <a:schemeClr val="dk1"/>
                          </a:solidFill>
                          <a:effectLst/>
                          <a:latin typeface="Arial" panose="020B0604020202020204" pitchFamily="34" charset="0"/>
                          <a:ea typeface="+mn-ea"/>
                          <a:cs typeface="Arial" panose="020B0604020202020204" pitchFamily="34" charset="0"/>
                        </a:rPr>
                        <a:t>des filières ciblées et au plan des négociations contractuelles</a:t>
                      </a:r>
                      <a:endParaRPr lang="fr-F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7684328"/>
                  </a:ext>
                </a:extLst>
              </a:tr>
              <a:tr h="605118">
                <a:tc>
                  <a:txBody>
                    <a:bodyPr/>
                    <a:lstStyle/>
                    <a:p>
                      <a:r>
                        <a:rPr lang="fr-FR" sz="1600" kern="1200" dirty="0">
                          <a:solidFill>
                            <a:schemeClr val="dk1"/>
                          </a:solidFill>
                          <a:effectLst/>
                          <a:latin typeface="Arial" panose="020B0604020202020204" pitchFamily="34" charset="0"/>
                          <a:ea typeface="+mn-ea"/>
                          <a:cs typeface="Arial" panose="020B0604020202020204" pitchFamily="34" charset="0"/>
                        </a:rPr>
                        <a:t>Prise en compte l’économie circulaire dans le développement de l’agro-industrie</a:t>
                      </a:r>
                      <a:endParaRPr lang="fr-FR" sz="1600" dirty="0">
                        <a:latin typeface="Arial" panose="020B0604020202020204" pitchFamily="34" charset="0"/>
                        <a:cs typeface="Arial" panose="020B0604020202020204" pitchFamily="34" charset="0"/>
                      </a:endParaRPr>
                    </a:p>
                  </a:txBody>
                  <a:tcPr/>
                </a:tc>
                <a:tc>
                  <a:txBody>
                    <a:bodyPr/>
                    <a:lstStyle/>
                    <a:p>
                      <a:r>
                        <a:rPr lang="fr-FR" sz="1600" kern="1200" dirty="0">
                          <a:solidFill>
                            <a:schemeClr val="dk1"/>
                          </a:solidFill>
                          <a:effectLst/>
                          <a:latin typeface="Arial" panose="020B0604020202020204" pitchFamily="34" charset="0"/>
                          <a:ea typeface="+mn-ea"/>
                          <a:cs typeface="Arial" panose="020B0604020202020204" pitchFamily="34" charset="0"/>
                        </a:rPr>
                        <a:t>Prise en compte de préoccupations touchant à des demandes excessives formées par les développeurs/aménageurs en matière foncière </a:t>
                      </a:r>
                      <a:endParaRPr lang="fr-F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4271763"/>
                  </a:ext>
                </a:extLst>
              </a:tr>
              <a:tr h="809513">
                <a:tc>
                  <a:txBody>
                    <a:bodyPr/>
                    <a:lstStyle/>
                    <a:p>
                      <a:r>
                        <a:rPr lang="fr-FR" sz="1600" b="1" kern="1200" dirty="0">
                          <a:solidFill>
                            <a:schemeClr val="dk1"/>
                          </a:solidFill>
                          <a:effectLst/>
                          <a:latin typeface="Arial" panose="020B0604020202020204" pitchFamily="34" charset="0"/>
                          <a:ea typeface="+mn-ea"/>
                          <a:cs typeface="Arial" panose="020B0604020202020204" pitchFamily="34" charset="0"/>
                        </a:rPr>
                        <a:t>Modalités de financement des filières</a:t>
                      </a:r>
                      <a:endParaRPr lang="fr-FR" sz="1600" b="1" dirty="0">
                        <a:latin typeface="Arial" panose="020B0604020202020204" pitchFamily="34" charset="0"/>
                        <a:cs typeface="Arial" panose="020B0604020202020204" pitchFamily="34" charset="0"/>
                      </a:endParaRPr>
                    </a:p>
                  </a:txBody>
                  <a:tcPr/>
                </a:tc>
                <a:tc>
                  <a:txBody>
                    <a:bodyPr/>
                    <a:lstStyle/>
                    <a:p>
                      <a:r>
                        <a:rPr lang="fr-FR" sz="1600" b="1" kern="1200" dirty="0">
                          <a:solidFill>
                            <a:schemeClr val="dk1"/>
                          </a:solidFill>
                          <a:effectLst/>
                          <a:latin typeface="Arial" panose="020B0604020202020204" pitchFamily="34" charset="0"/>
                          <a:ea typeface="+mn-ea"/>
                          <a:cs typeface="Arial" panose="020B0604020202020204" pitchFamily="34" charset="0"/>
                        </a:rPr>
                        <a:t>Problématiques d’exclusivité </a:t>
                      </a:r>
                      <a:r>
                        <a:rPr lang="fr-FR" sz="1600" kern="1200" dirty="0">
                          <a:solidFill>
                            <a:schemeClr val="dk1"/>
                          </a:solidFill>
                          <a:effectLst/>
                          <a:latin typeface="Arial" panose="020B0604020202020204" pitchFamily="34" charset="0"/>
                          <a:ea typeface="+mn-ea"/>
                          <a:cs typeface="Arial" panose="020B0604020202020204" pitchFamily="34" charset="0"/>
                        </a:rPr>
                        <a:t>en matière d’exploitation sur un périmètre donné</a:t>
                      </a:r>
                      <a:endParaRPr lang="fr-F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3408431"/>
                  </a:ext>
                </a:extLst>
              </a:tr>
              <a:tr h="809513">
                <a:tc>
                  <a:txBody>
                    <a:bodyPr/>
                    <a:lstStyle/>
                    <a:p>
                      <a:r>
                        <a:rPr lang="fr-FR" sz="1600" b="1" kern="1200" dirty="0">
                          <a:solidFill>
                            <a:schemeClr val="dk1"/>
                          </a:solidFill>
                          <a:effectLst/>
                          <a:latin typeface="Arial" panose="020B0604020202020204" pitchFamily="34" charset="0"/>
                          <a:ea typeface="+mn-ea"/>
                          <a:cs typeface="Arial" panose="020B0604020202020204" pitchFamily="34" charset="0"/>
                        </a:rPr>
                        <a:t>Questions foncières</a:t>
                      </a:r>
                      <a:endParaRPr lang="fr-FR" sz="1600" b="1" dirty="0">
                        <a:latin typeface="Arial" panose="020B0604020202020204" pitchFamily="34" charset="0"/>
                        <a:cs typeface="Arial" panose="020B0604020202020204" pitchFamily="34" charset="0"/>
                      </a:endParaRPr>
                    </a:p>
                  </a:txBody>
                  <a:tcPr/>
                </a:tc>
                <a:tc>
                  <a:txBody>
                    <a:bodyPr/>
                    <a:lstStyle/>
                    <a:p>
                      <a:r>
                        <a:rPr lang="fr-FR" sz="1600" b="1" kern="1200" dirty="0">
                          <a:solidFill>
                            <a:schemeClr val="dk1"/>
                          </a:solidFill>
                          <a:effectLst/>
                          <a:latin typeface="Arial" panose="020B0604020202020204" pitchFamily="34" charset="0"/>
                          <a:ea typeface="+mn-ea"/>
                          <a:cs typeface="Arial" panose="020B0604020202020204" pitchFamily="34" charset="0"/>
                        </a:rPr>
                        <a:t>Déficit d’inclusion de l’agriculture familiale</a:t>
                      </a:r>
                      <a:endParaRPr lang="fr-FR"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38029807"/>
                  </a:ext>
                </a:extLst>
              </a:tr>
              <a:tr h="809513">
                <a:tc>
                  <a:txBody>
                    <a:bodyPr/>
                    <a:lstStyle/>
                    <a:p>
                      <a:r>
                        <a:rPr lang="fr-FR" sz="1600" b="1" kern="1200" dirty="0">
                          <a:solidFill>
                            <a:schemeClr val="dk1"/>
                          </a:solidFill>
                          <a:effectLst/>
                          <a:latin typeface="Arial" panose="020B0604020202020204" pitchFamily="34" charset="0"/>
                          <a:ea typeface="+mn-ea"/>
                          <a:cs typeface="Arial" panose="020B0604020202020204" pitchFamily="34" charset="0"/>
                        </a:rPr>
                        <a:t>Intégration des collectivités locales dans les organes de gouvernance des projets</a:t>
                      </a:r>
                      <a:endParaRPr lang="fr-FR" sz="1600" b="1" dirty="0">
                        <a:latin typeface="Arial" panose="020B0604020202020204" pitchFamily="34" charset="0"/>
                        <a:cs typeface="Arial" panose="020B0604020202020204" pitchFamily="34" charset="0"/>
                      </a:endParaRPr>
                    </a:p>
                  </a:txBody>
                  <a:tcPr/>
                </a:tc>
                <a:tc>
                  <a:txBody>
                    <a:bodyPr/>
                    <a:lstStyle/>
                    <a:p>
                      <a:endParaRPr lang="fr-F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00411525"/>
                  </a:ext>
                </a:extLst>
              </a:tr>
            </a:tbl>
          </a:graphicData>
        </a:graphic>
      </p:graphicFrame>
    </p:spTree>
    <p:extLst>
      <p:ext uri="{BB962C8B-B14F-4D97-AF65-F5344CB8AC3E}">
        <p14:creationId xmlns:p14="http://schemas.microsoft.com/office/powerpoint/2010/main" val="965514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161365"/>
            <a:ext cx="10515600" cy="1317811"/>
          </a:xfrm>
          <a:solidFill>
            <a:schemeClr val="tx1"/>
          </a:solidFill>
        </p:spPr>
        <p:txBody>
          <a:bodyPr>
            <a:noAutofit/>
          </a:bodyPr>
          <a:lstStyle/>
          <a:p>
            <a:pPr algn="ctr"/>
            <a:br>
              <a:rPr lang="fr-FR" sz="2800" b="1" dirty="0">
                <a:solidFill>
                  <a:schemeClr val="accent3">
                    <a:lumMod val="60000"/>
                    <a:lumOff val="40000"/>
                  </a:schemeClr>
                </a:solidFill>
                <a:effectLst/>
                <a:latin typeface="Lato" panose="020F0502020204030203" pitchFamily="34" charset="0"/>
                <a:ea typeface="Times New Roman" panose="02020603050405020304" pitchFamily="18" charset="0"/>
                <a:cs typeface="Times New Roman" panose="02020603050405020304" pitchFamily="18" charset="0"/>
              </a:rPr>
            </a:br>
            <a:r>
              <a:rPr lang="fr-FR" sz="28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CADRE STRATEGIQUE ET OPERATIONNEL DE DEVELOPPEMENT DES ZONES ECONOMIQUES SPECIALES DE NOUVELLE GENERATION EN AFRIQUE CENTRALE</a:t>
            </a:r>
            <a:br>
              <a:rPr lang="fr-FR" sz="3600" b="1"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rPr>
            </a:br>
            <a:endParaRPr lang="fr-FR" sz="36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215153" y="1694329"/>
            <a:ext cx="11766175" cy="4908177"/>
          </a:xfrm>
          <a:solidFill>
            <a:schemeClr val="accent3">
              <a:lumMod val="60000"/>
              <a:lumOff val="40000"/>
            </a:schemeClr>
          </a:solidFill>
        </p:spPr>
        <p:txBody>
          <a:bodyPr>
            <a:normAutofit/>
          </a:bodyPr>
          <a:lstStyle/>
          <a:p>
            <a:r>
              <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Quel environnement juridique ?</a:t>
            </a:r>
          </a:p>
          <a:p>
            <a:pPr>
              <a:buFontTx/>
              <a:buChar char="-"/>
            </a:pPr>
            <a:r>
              <a:rPr lang="fr-FR" sz="2000" spc="-30" dirty="0">
                <a:effectLst/>
                <a:latin typeface="Arial" panose="020B0604020202020204" pitchFamily="34" charset="0"/>
                <a:ea typeface="Calibri" panose="020F0502020204030204" pitchFamily="34" charset="0"/>
                <a:cs typeface="Arial" panose="020B0604020202020204" pitchFamily="34" charset="0"/>
              </a:rPr>
              <a:t>Quid de l’impact d’autres législations : partenariats public-privé, énergie, foncier ; </a:t>
            </a:r>
          </a:p>
          <a:p>
            <a:pPr>
              <a:buFontTx/>
              <a:buChar char="-"/>
            </a:pPr>
            <a:r>
              <a:rPr lang="fr-FR" sz="2000" spc="-30" dirty="0">
                <a:latin typeface="Arial" panose="020B0604020202020204" pitchFamily="34" charset="0"/>
                <a:ea typeface="Calibri" panose="020F0502020204030204" pitchFamily="34" charset="0"/>
                <a:cs typeface="Arial" panose="020B0604020202020204" pitchFamily="34" charset="0"/>
              </a:rPr>
              <a:t>Peu</a:t>
            </a:r>
            <a:r>
              <a:rPr lang="fr-FR" sz="2000" spc="-30" dirty="0">
                <a:effectLst/>
                <a:latin typeface="Arial" panose="020B0604020202020204" pitchFamily="34" charset="0"/>
                <a:ea typeface="Calibri" panose="020F0502020204030204" pitchFamily="34" charset="0"/>
                <a:cs typeface="Arial" panose="020B0604020202020204" pitchFamily="34" charset="0"/>
              </a:rPr>
              <a:t> de législations sur les ZES en Afrique centrale renvoient à la législation sur les PPP à l’exception de celle de la RDC ; point d’attention pour éviter toute contradiction ; possibilité de dérogation pour </a:t>
            </a:r>
            <a:r>
              <a:rPr lang="fr-FR" sz="2000" spc="-30" dirty="0">
                <a:latin typeface="Arial" panose="020B0604020202020204" pitchFamily="34" charset="0"/>
                <a:ea typeface="Calibri" panose="020F0502020204030204" pitchFamily="34" charset="0"/>
                <a:cs typeface="Arial" panose="020B0604020202020204" pitchFamily="34" charset="0"/>
              </a:rPr>
              <a:t>faciliter </a:t>
            </a:r>
            <a:r>
              <a:rPr lang="fr-FR" sz="2000" spc="-30" dirty="0">
                <a:effectLst/>
                <a:latin typeface="Arial" panose="020B0604020202020204" pitchFamily="34" charset="0"/>
                <a:ea typeface="Calibri" panose="020F0502020204030204" pitchFamily="34" charset="0"/>
                <a:cs typeface="Arial" panose="020B0604020202020204" pitchFamily="34" charset="0"/>
              </a:rPr>
              <a:t>fluidité du projet, notamment au plan institutionnel, procédural, contractuel (fiscal) ; </a:t>
            </a:r>
          </a:p>
          <a:p>
            <a:pPr>
              <a:buFontTx/>
              <a:buChar char="-"/>
            </a:pPr>
            <a:r>
              <a:rPr lang="fr-FR" sz="2000" spc="-30" dirty="0">
                <a:latin typeface="Arial" panose="020B0604020202020204" pitchFamily="34" charset="0"/>
                <a:ea typeface="Calibri" panose="020F0502020204030204" pitchFamily="34" charset="0"/>
                <a:cs typeface="Arial" panose="020B0604020202020204" pitchFamily="34" charset="0"/>
              </a:rPr>
              <a:t>C</a:t>
            </a:r>
            <a:r>
              <a:rPr lang="fr-FR" sz="2000" spc="-30" dirty="0">
                <a:effectLst/>
                <a:latin typeface="Arial" panose="020B0604020202020204" pitchFamily="34" charset="0"/>
                <a:ea typeface="Calibri" panose="020F0502020204030204" pitchFamily="34" charset="0"/>
                <a:cs typeface="Arial" panose="020B0604020202020204" pitchFamily="34" charset="0"/>
              </a:rPr>
              <a:t>omparaison entre législations sur les ZES et sur les PPP : mise en exergue de grandes différences en matière procédurale : appel d’offres pas acquis ; </a:t>
            </a:r>
          </a:p>
          <a:p>
            <a:pPr>
              <a:buFontTx/>
              <a:buChar char="-"/>
            </a:pPr>
            <a:r>
              <a:rPr lang="fr-FR" sz="2000" spc="-30" dirty="0">
                <a:effectLst/>
                <a:latin typeface="Arial" panose="020B0604020202020204" pitchFamily="34" charset="0"/>
                <a:ea typeface="Calibri" panose="020F0502020204030204" pitchFamily="34" charset="0"/>
                <a:cs typeface="Arial" panose="020B0604020202020204" pitchFamily="34" charset="0"/>
              </a:rPr>
              <a:t>Retour d’expérience </a:t>
            </a:r>
            <a:r>
              <a:rPr lang="fr-FR" sz="2000" spc="-30" dirty="0">
                <a:latin typeface="Arial" panose="020B0604020202020204" pitchFamily="34" charset="0"/>
                <a:ea typeface="Calibri" panose="020F0502020204030204" pitchFamily="34" charset="0"/>
                <a:cs typeface="Arial" panose="020B0604020202020204" pitchFamily="34" charset="0"/>
              </a:rPr>
              <a:t>sur les différents modèles PPP : mo</a:t>
            </a:r>
            <a:r>
              <a:rPr lang="fr-FR" sz="2000" spc="-30" dirty="0">
                <a:effectLst/>
                <a:latin typeface="Arial" panose="020B0604020202020204" pitchFamily="34" charset="0"/>
                <a:ea typeface="Calibri" panose="020F0502020204030204" pitchFamily="34" charset="0"/>
                <a:cs typeface="Arial" panose="020B0604020202020204" pitchFamily="34" charset="0"/>
              </a:rPr>
              <a:t>dèle PPP réinventé au Maroc dans la zone de Tanger Med : schéma de gouvernance marqué par forte présence des acteurs publics, et cela à raison des problématiques de souveraineté ; secteur privé s’installe dans un environnement très favorable développé en amont par l’Etat ; </a:t>
            </a:r>
          </a:p>
          <a:p>
            <a:pPr>
              <a:buFontTx/>
              <a:buChar char="-"/>
            </a:pPr>
            <a:r>
              <a:rPr lang="fr-FR" sz="2000" spc="-30" dirty="0">
                <a:effectLst/>
                <a:latin typeface="Arial" panose="020B0604020202020204" pitchFamily="34" charset="0"/>
                <a:ea typeface="Calibri" panose="020F0502020204030204" pitchFamily="34" charset="0"/>
                <a:cs typeface="Arial" panose="020B0604020202020204" pitchFamily="34" charset="0"/>
              </a:rPr>
              <a:t>Point de divergence majeur avec les schémas de PPP développés en Afrique subsaharienne, qui sont parfois caractérisés par un déficit de gouvernance, parfois sans études de faisabilité, ou modèle économique et financier, conclus de gré à gré, avec un risque de « capture » de la zone en fonction d’intérêts financiers peu propres à satisfaire les objectifs de politique industrielle de l’Etat.</a:t>
            </a: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a:buFontTx/>
              <a:buChar char="-"/>
            </a:pP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a:buFontTx/>
              <a:buChar char="-"/>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1596189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121025"/>
            <a:ext cx="10515600" cy="1519516"/>
          </a:xfrm>
          <a:solidFill>
            <a:schemeClr val="tx1"/>
          </a:solidFill>
        </p:spPr>
        <p:txBody>
          <a:bodyPr>
            <a:noAutofit/>
          </a:bodyPr>
          <a:lstStyle/>
          <a:p>
            <a:pPr algn="ctr"/>
            <a:br>
              <a:rPr lang="fr-FR" sz="2800" b="1" dirty="0">
                <a:solidFill>
                  <a:schemeClr val="accent3">
                    <a:lumMod val="60000"/>
                    <a:lumOff val="40000"/>
                  </a:schemeClr>
                </a:solidFill>
                <a:effectLst/>
                <a:latin typeface="Lato" panose="020F0502020204030203" pitchFamily="34" charset="0"/>
                <a:ea typeface="Times New Roman" panose="02020603050405020304" pitchFamily="18" charset="0"/>
                <a:cs typeface="Times New Roman" panose="02020603050405020304" pitchFamily="18" charset="0"/>
              </a:rPr>
            </a:br>
            <a:r>
              <a:rPr lang="fr-FR" sz="28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CADRE STRATEGIQUE ET OPERATIONNEL DE DEVELOPPEMENT DES ZONES ECONOMIQUES SPECIALES DE NOUVELLE GENERATION EN AFRIQUE CENTRALE</a:t>
            </a:r>
            <a:br>
              <a:rPr lang="fr-FR" sz="3600" b="1"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rPr>
            </a:br>
            <a:endParaRPr lang="fr-FR" sz="36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242047" y="1949824"/>
            <a:ext cx="11645153" cy="4583394"/>
          </a:xfrm>
          <a:solidFill>
            <a:schemeClr val="accent3">
              <a:lumMod val="60000"/>
              <a:lumOff val="40000"/>
            </a:schemeClr>
          </a:solidFill>
        </p:spPr>
        <p:txBody>
          <a:bodyPr>
            <a:normAutofit fontScale="92500"/>
          </a:bodyPr>
          <a:lstStyle/>
          <a:p>
            <a:r>
              <a:rPr lang="fr-FR" sz="24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Quel environnement juridique ?</a:t>
            </a:r>
          </a:p>
          <a:p>
            <a:pPr marL="0" indent="0" algn="just">
              <a:lnSpc>
                <a:spcPct val="115000"/>
              </a:lnSpc>
              <a:spcAft>
                <a:spcPts val="800"/>
              </a:spcAft>
              <a:buNone/>
            </a:pPr>
            <a:r>
              <a:rPr lang="fr-FR" sz="2400" spc="-30" dirty="0">
                <a:effectLst/>
                <a:latin typeface="Arial" panose="020B0604020202020204" pitchFamily="34" charset="0"/>
                <a:ea typeface="Calibri" panose="020F0502020204030204" pitchFamily="34" charset="0"/>
                <a:cs typeface="Arial" panose="020B0604020202020204" pitchFamily="34" charset="0"/>
              </a:rPr>
              <a:t>- Energie : coût : facteur essentiel d’installation ; au Sénégal, la législation permet la fourniture par un producteur indépendant que ce dernier soit situé hors ou dans la ZES ;</a:t>
            </a:r>
            <a:endParaRPr lang="fr-FR" sz="24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Aft>
                <a:spcPts val="800"/>
              </a:spcAft>
              <a:buNone/>
            </a:pPr>
            <a:r>
              <a:rPr lang="fr-FR" sz="2400" spc="-30" dirty="0">
                <a:effectLst/>
                <a:latin typeface="Arial" panose="020B0604020202020204" pitchFamily="34" charset="0"/>
                <a:ea typeface="Calibri" panose="020F0502020204030204" pitchFamily="34" charset="0"/>
                <a:cs typeface="Arial" panose="020B0604020202020204" pitchFamily="34" charset="0"/>
              </a:rPr>
              <a:t>- Foncier : Afrique centrale : cession de terrain ou bail emphytéotique. La première option ne paraît pas aujourd’hui recommandée, à raison des problématiques de souveraineté et surtout de la sensibilité des populations -notamment dans les projets d’agropoles- ;</a:t>
            </a:r>
          </a:p>
          <a:p>
            <a:pPr marL="0" indent="0" algn="just">
              <a:lnSpc>
                <a:spcPct val="115000"/>
              </a:lnSpc>
              <a:spcAft>
                <a:spcPts val="800"/>
              </a:spcAft>
              <a:buNone/>
            </a:pPr>
            <a:r>
              <a:rPr lang="fr-FR" sz="2400" spc="-30" dirty="0">
                <a:latin typeface="Arial" panose="020B0604020202020204" pitchFamily="34" charset="0"/>
                <a:ea typeface="Calibri" panose="020F0502020204030204" pitchFamily="34" charset="0"/>
                <a:cs typeface="Arial" panose="020B0604020202020204" pitchFamily="34" charset="0"/>
              </a:rPr>
              <a:t>- A</a:t>
            </a:r>
            <a:r>
              <a:rPr lang="fr-FR" sz="2400" spc="-30" dirty="0">
                <a:effectLst/>
                <a:latin typeface="Arial" panose="020B0604020202020204" pitchFamily="34" charset="0"/>
                <a:ea typeface="Calibri" panose="020F0502020204030204" pitchFamily="34" charset="0"/>
                <a:cs typeface="Arial" panose="020B0604020202020204" pitchFamily="34" charset="0"/>
              </a:rPr>
              <a:t>u demeurant, le bail emphytéotique autorise des solutions sécurisant les promoteurs développeurs avec la possibilité de prise de sûretés sur les ouvrages construits et les équipements financés.</a:t>
            </a:r>
            <a:endParaRPr lang="fr-FR" sz="2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1765685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121024"/>
            <a:ext cx="10515600" cy="1344705"/>
          </a:xfrm>
          <a:solidFill>
            <a:schemeClr val="tx1"/>
          </a:solidFill>
        </p:spPr>
        <p:txBody>
          <a:bodyPr>
            <a:noAutofit/>
          </a:bodyPr>
          <a:lstStyle/>
          <a:p>
            <a:pPr algn="ctr"/>
            <a:br>
              <a:rPr lang="fr-FR" sz="2800" b="1" dirty="0">
                <a:solidFill>
                  <a:schemeClr val="accent3">
                    <a:lumMod val="60000"/>
                    <a:lumOff val="40000"/>
                  </a:schemeClr>
                </a:solidFill>
                <a:effectLst/>
                <a:latin typeface="Lato" panose="020F0502020204030203" pitchFamily="34" charset="0"/>
                <a:ea typeface="Times New Roman" panose="02020603050405020304" pitchFamily="18" charset="0"/>
                <a:cs typeface="Times New Roman" panose="02020603050405020304" pitchFamily="18" charset="0"/>
              </a:rPr>
            </a:br>
            <a:r>
              <a:rPr lang="fr-FR" sz="28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CADRE STRATEGIQUE ET OPERATIONNEL DE DEVELOPPEMENT DES ZONES ECONOMIQUES SPECIALES DE NOUVELLE GENERATION EN AFRIQUE CENTRALE</a:t>
            </a:r>
            <a:br>
              <a:rPr lang="fr-FR" sz="3600" b="1"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rPr>
            </a:br>
            <a:endParaRPr lang="fr-FR" sz="36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174812" y="1640541"/>
            <a:ext cx="11914094" cy="5096435"/>
          </a:xfrm>
          <a:solidFill>
            <a:schemeClr val="accent3">
              <a:lumMod val="60000"/>
              <a:lumOff val="40000"/>
            </a:schemeClr>
          </a:solidFill>
        </p:spPr>
        <p:txBody>
          <a:bodyPr>
            <a:normAutofit fontScale="92500" lnSpcReduction="20000"/>
          </a:bodyPr>
          <a:lstStyle/>
          <a:p>
            <a:r>
              <a:rPr lang="fr-FR" sz="22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Quelles modalités de gouvernance institutionnelle ?</a:t>
            </a:r>
          </a:p>
          <a:p>
            <a:pPr marL="0" indent="0" algn="just">
              <a:lnSpc>
                <a:spcPct val="115000"/>
              </a:lnSpc>
              <a:spcAft>
                <a:spcPts val="800"/>
              </a:spcAft>
              <a:buNone/>
            </a:pPr>
            <a:r>
              <a:rPr lang="fr-FR" sz="2200" spc="-30" dirty="0">
                <a:effectLst/>
                <a:latin typeface="Arial" panose="020B0604020202020204" pitchFamily="34" charset="0"/>
                <a:ea typeface="Calibri" panose="020F0502020204030204" pitchFamily="34" charset="0"/>
                <a:cs typeface="Arial" panose="020B0604020202020204" pitchFamily="34" charset="0"/>
              </a:rPr>
              <a:t>- Afrique centrale : fonction d’administration confiée à une agence, (établissement public administratif, établissement public à caractère industriel et commercial) ; autre option possible : société d’Etat, comme au Sénégal par exemple, où l’Agence de promotion des investissements est aussi l’entité en charge de l’administration des ZES ;</a:t>
            </a:r>
            <a:endParaRPr lang="fr-FR" sz="22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Aft>
                <a:spcPts val="800"/>
              </a:spcAft>
              <a:buNone/>
            </a:pPr>
            <a:r>
              <a:rPr lang="fr-FR" sz="2200" spc="-30" dirty="0">
                <a:effectLst/>
                <a:latin typeface="Arial" panose="020B0604020202020204" pitchFamily="34" charset="0"/>
                <a:ea typeface="Calibri" panose="020F0502020204030204" pitchFamily="34" charset="0"/>
                <a:cs typeface="Arial" panose="020B0604020202020204" pitchFamily="34" charset="0"/>
              </a:rPr>
              <a:t>- Agropoles, diverses options sont envisagées en Afrique : au Sénégal, par exemple, ont été considérées l’option d’une agence, (mise en œuvre au Togo), d’un programme et d’une Unité de gestion (structures purement publiques) ; l’administrateur des ZES n’est donc pas en charge l’administration des agropoles ; gouvernance des projets est assurée dans le cadre de contrats PPP signés entre l’Etat et le partenaire privé ;</a:t>
            </a:r>
          </a:p>
          <a:p>
            <a:pPr marL="0" indent="0" algn="just">
              <a:lnSpc>
                <a:spcPct val="115000"/>
              </a:lnSpc>
              <a:spcAft>
                <a:spcPts val="800"/>
              </a:spcAft>
              <a:buNone/>
            </a:pPr>
            <a:r>
              <a:rPr lang="fr-FR" sz="2200" spc="-30" dirty="0">
                <a:effectLst/>
                <a:latin typeface="Arial" panose="020B0604020202020204" pitchFamily="34" charset="0"/>
                <a:ea typeface="Calibri" panose="020F0502020204030204" pitchFamily="34" charset="0"/>
                <a:cs typeface="Arial" panose="020B0604020202020204" pitchFamily="34" charset="0"/>
              </a:rPr>
              <a:t>- Fonction de développement, aménagement, gestion, exploitation confiée à une structure publique, soit développée dans le cadre d’un partenariat public-privé ; option d’une structure publique ne doit pas être définitivement écartée. L’intérêt de cette option réside dans la montée en puissance de la ZES, portée dans une première phase par la partie publique, afin de légitimer sa pertinence auprès du secteur privé, avant dans une seconde phase de recourir au schéma PPP.</a:t>
            </a:r>
            <a:endParaRPr lang="fr-FR" sz="22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Aft>
                <a:spcPts val="800"/>
              </a:spcAft>
              <a:buNone/>
            </a:pPr>
            <a:endParaRPr lang="fr-FR" sz="1800" dirty="0">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2625010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324783"/>
            <a:ext cx="10515600" cy="1719169"/>
          </a:xfrm>
          <a:solidFill>
            <a:schemeClr val="tx1"/>
          </a:solidFill>
        </p:spPr>
        <p:txBody>
          <a:bodyPr>
            <a:noAutofit/>
          </a:bodyPr>
          <a:lstStyle/>
          <a:p>
            <a:pPr algn="ctr"/>
            <a:br>
              <a:rPr lang="fr-FR" sz="2800" b="1" dirty="0">
                <a:solidFill>
                  <a:schemeClr val="accent3">
                    <a:lumMod val="60000"/>
                    <a:lumOff val="40000"/>
                  </a:schemeClr>
                </a:solidFill>
                <a:effectLst/>
                <a:latin typeface="Lato" panose="020F0502020204030203" pitchFamily="34" charset="0"/>
                <a:ea typeface="Times New Roman" panose="02020603050405020304" pitchFamily="18" charset="0"/>
                <a:cs typeface="Times New Roman" panose="02020603050405020304" pitchFamily="18" charset="0"/>
              </a:rPr>
            </a:br>
            <a:r>
              <a:rPr lang="fr-FR" sz="28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CADRE STRATEGIQUE ET OPERATIONNEL DE DEVELOPPEMENT DES ZONES ECONOMIQUES SPECIALES DE NOUVELLE GENERATION EN AFRIQUE CENTRALE</a:t>
            </a:r>
            <a:br>
              <a:rPr lang="fr-FR" sz="3600" b="1"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rPr>
            </a:br>
            <a:endParaRPr lang="fr-FR" sz="36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309282" y="2299447"/>
            <a:ext cx="11752730" cy="4233770"/>
          </a:xfrm>
          <a:solidFill>
            <a:schemeClr val="accent3">
              <a:lumMod val="60000"/>
              <a:lumOff val="40000"/>
            </a:schemeClr>
          </a:solidFill>
        </p:spPr>
        <p:txBody>
          <a:bodyPr>
            <a:normAutofit/>
          </a:bodyPr>
          <a:lstStyle/>
          <a:p>
            <a:r>
              <a:rPr lang="fr-FR" sz="26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Rôles des acteurs publics</a:t>
            </a:r>
          </a:p>
          <a:p>
            <a:pPr>
              <a:buFontTx/>
              <a:buChar char="-"/>
            </a:pPr>
            <a:r>
              <a:rPr lang="fr-FR" sz="2600" spc="-30" dirty="0">
                <a:effectLst/>
                <a:latin typeface="Arial" panose="020B0604020202020204" pitchFamily="34" charset="0"/>
                <a:ea typeface="Calibri" panose="020F0502020204030204" pitchFamily="34" charset="0"/>
                <a:cs typeface="Arial" panose="020B0604020202020204" pitchFamily="34" charset="0"/>
              </a:rPr>
              <a:t>Rôle des Etats : essentiel (mesures d’accompagnement ci-après) : </a:t>
            </a:r>
          </a:p>
          <a:p>
            <a:pPr>
              <a:buFontTx/>
              <a:buChar char="-"/>
            </a:pPr>
            <a:r>
              <a:rPr lang="fr-FR" sz="2200" spc="-30" dirty="0">
                <a:effectLst/>
                <a:latin typeface="Arial" panose="020B0604020202020204" pitchFamily="34" charset="0"/>
                <a:ea typeface="Calibri" panose="020F0502020204030204" pitchFamily="34" charset="0"/>
                <a:cs typeface="Arial" panose="020B0604020202020204" pitchFamily="34" charset="0"/>
              </a:rPr>
              <a:t>financement des infrastructures d’accès ;</a:t>
            </a:r>
          </a:p>
          <a:p>
            <a:pPr>
              <a:buFontTx/>
              <a:buChar char="-"/>
            </a:pPr>
            <a:r>
              <a:rPr lang="fr-FR" sz="2200" spc="-30" dirty="0">
                <a:effectLst/>
                <a:latin typeface="Arial" panose="020B0604020202020204" pitchFamily="34" charset="0"/>
                <a:ea typeface="Calibri" panose="020F0502020204030204" pitchFamily="34" charset="0"/>
                <a:cs typeface="Arial" panose="020B0604020202020204" pitchFamily="34" charset="0"/>
              </a:rPr>
              <a:t>mesures d’ordre logistique, notamment au niveau portuaire, écosystèmes performant de la ZES, notamment au niveau des services fournis (guichets uniques, </a:t>
            </a:r>
            <a:r>
              <a:rPr lang="fr-FR" sz="2200" spc="-30" dirty="0" err="1">
                <a:effectLst/>
                <a:latin typeface="Arial" panose="020B0604020202020204" pitchFamily="34" charset="0"/>
                <a:ea typeface="Calibri" panose="020F0502020204030204" pitchFamily="34" charset="0"/>
                <a:cs typeface="Arial" panose="020B0604020202020204" pitchFamily="34" charset="0"/>
              </a:rPr>
              <a:t>etc</a:t>
            </a:r>
            <a:r>
              <a:rPr lang="fr-FR" sz="2200" spc="-30" dirty="0">
                <a:effectLst/>
                <a:latin typeface="Arial" panose="020B0604020202020204" pitchFamily="34" charset="0"/>
                <a:ea typeface="Calibri" panose="020F0502020204030204" pitchFamily="34" charset="0"/>
                <a:cs typeface="Arial" panose="020B0604020202020204" pitchFamily="34" charset="0"/>
              </a:rPr>
              <a:t>) ;</a:t>
            </a:r>
          </a:p>
          <a:p>
            <a:pPr>
              <a:buFontTx/>
              <a:buChar char="-"/>
            </a:pPr>
            <a:r>
              <a:rPr lang="fr-FR" sz="2200" spc="-30" dirty="0">
                <a:effectLst/>
                <a:latin typeface="Arial" panose="020B0604020202020204" pitchFamily="34" charset="0"/>
                <a:ea typeface="Calibri" panose="020F0502020204030204" pitchFamily="34" charset="0"/>
                <a:cs typeface="Arial" panose="020B0604020202020204" pitchFamily="34" charset="0"/>
              </a:rPr>
              <a:t>garantie du respect des normes environnementales, sociales et de gouvernance (ESG) ;</a:t>
            </a:r>
          </a:p>
          <a:p>
            <a:pPr>
              <a:buFontTx/>
              <a:buChar char="-"/>
            </a:pPr>
            <a:r>
              <a:rPr lang="fr-FR" sz="2200" spc="-30" dirty="0">
                <a:effectLst/>
                <a:latin typeface="Arial" panose="020B0604020202020204" pitchFamily="34" charset="0"/>
                <a:ea typeface="Calibri" panose="020F0502020204030204" pitchFamily="34" charset="0"/>
                <a:cs typeface="Arial" panose="020B0604020202020204" pitchFamily="34" charset="0"/>
              </a:rPr>
              <a:t>renforcement des capacités et des compétences de la main d’œuvre locale, en liaison avec le ministère en charge de la formation ;</a:t>
            </a:r>
          </a:p>
          <a:p>
            <a:pPr>
              <a:buFontTx/>
              <a:buChar char="-"/>
            </a:pPr>
            <a:r>
              <a:rPr lang="fr-FR" sz="2200" spc="-30" dirty="0">
                <a:effectLst/>
                <a:latin typeface="Arial" panose="020B0604020202020204" pitchFamily="34" charset="0"/>
                <a:ea typeface="Calibri" panose="020F0502020204030204" pitchFamily="34" charset="0"/>
                <a:cs typeface="Arial" panose="020B0604020202020204" pitchFamily="34" charset="0"/>
              </a:rPr>
              <a:t>climat des affaires, développement du secteur privé ;</a:t>
            </a:r>
          </a:p>
          <a:p>
            <a:pPr>
              <a:buFontTx/>
              <a:buChar char="-"/>
            </a:pPr>
            <a:r>
              <a:rPr lang="fr-FR" sz="2200" spc="-30" dirty="0">
                <a:effectLst/>
                <a:latin typeface="Arial" panose="020B0604020202020204" pitchFamily="34" charset="0"/>
                <a:ea typeface="Calibri" panose="020F0502020204030204" pitchFamily="34" charset="0"/>
                <a:cs typeface="Arial" panose="020B0604020202020204" pitchFamily="34" charset="0"/>
              </a:rPr>
              <a:t>actions de régulation commerciale.</a:t>
            </a:r>
            <a:endParaRPr lang="fr-FR" sz="2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4010950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134471"/>
            <a:ext cx="10515600" cy="1156447"/>
          </a:xfrm>
          <a:solidFill>
            <a:schemeClr val="tx1"/>
          </a:solidFill>
        </p:spPr>
        <p:txBody>
          <a:bodyPr>
            <a:noAutofit/>
          </a:bodyPr>
          <a:lstStyle/>
          <a:p>
            <a:pPr algn="ctr"/>
            <a:r>
              <a:rPr lang="fr-FR" sz="36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GUIDE OPERATIONNEL</a:t>
            </a:r>
            <a:br>
              <a:rPr lang="fr-FR" sz="36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br>
            <a:r>
              <a:rPr lang="fr-FR" sz="36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FEUILLE DE ROUTE AU NIVEAU NATIONAL</a:t>
            </a:r>
            <a:endParaRPr lang="fr-FR" sz="36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0" y="1425388"/>
            <a:ext cx="12192000" cy="5432611"/>
          </a:xfrm>
          <a:solidFill>
            <a:schemeClr val="accent3">
              <a:lumMod val="60000"/>
              <a:lumOff val="40000"/>
            </a:schemeClr>
          </a:solidFill>
        </p:spPr>
        <p:txBody>
          <a:bodyPr/>
          <a:lstStyle/>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lgn="ctr">
              <a:buNone/>
            </a:pPr>
            <a:r>
              <a:rPr lang="fr-FR" sz="4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Le Guide opérationnel et sa composante de feuille de route au niveau national fait l’objet d’une présentation séparée</a:t>
            </a: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3159290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134471"/>
            <a:ext cx="10515600" cy="1156447"/>
          </a:xfrm>
          <a:solidFill>
            <a:schemeClr val="tx1"/>
          </a:solidFill>
        </p:spPr>
        <p:txBody>
          <a:bodyPr>
            <a:noAutofit/>
          </a:bodyPr>
          <a:lstStyle/>
          <a:p>
            <a:pPr algn="ctr"/>
            <a:r>
              <a:rPr lang="fr-FR" sz="32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GUIDE OPERATIONNEL</a:t>
            </a:r>
            <a:br>
              <a:rPr lang="fr-FR" sz="32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br>
            <a:r>
              <a:rPr lang="fr-FR" sz="32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FEUILLE DE ROUTE AU NIVEAU </a:t>
            </a:r>
            <a:r>
              <a:rPr lang="fr-FR" sz="3200" b="1" dirty="0">
                <a:solidFill>
                  <a:schemeClr val="accent3">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COMMUNAUTAIRE</a:t>
            </a:r>
            <a:endParaRPr lang="fr-FR" sz="32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0" y="1425388"/>
            <a:ext cx="12192000" cy="5432611"/>
          </a:xfrm>
          <a:solidFill>
            <a:schemeClr val="accent3">
              <a:lumMod val="60000"/>
              <a:lumOff val="40000"/>
            </a:schemeClr>
          </a:solidFill>
        </p:spPr>
        <p:txBody>
          <a:bodyPr/>
          <a:lstStyle/>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lgn="ctr">
              <a:buNone/>
            </a:pPr>
            <a:r>
              <a:rPr lang="fr-FR" sz="4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Le Guide opérationnel et sa composante de feuille de route au niveau communautaire fait l’objet d’une présentation séparée</a:t>
            </a: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1928690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134472"/>
            <a:ext cx="10515600" cy="2191869"/>
          </a:xfrm>
          <a:solidFill>
            <a:schemeClr val="tx1"/>
          </a:solidFill>
        </p:spPr>
        <p:txBody>
          <a:bodyPr>
            <a:noAutofit/>
          </a:bodyPr>
          <a:lstStyle/>
          <a:p>
            <a:pPr algn="ctr"/>
            <a:br>
              <a:rPr lang="fr-FR" sz="2800" b="1" dirty="0">
                <a:solidFill>
                  <a:schemeClr val="accent3">
                    <a:lumMod val="60000"/>
                    <a:lumOff val="40000"/>
                  </a:schemeClr>
                </a:solidFill>
                <a:effectLst/>
                <a:latin typeface="Lato" panose="020F0502020204030203" pitchFamily="34" charset="0"/>
                <a:ea typeface="Times New Roman" panose="02020603050405020304" pitchFamily="18" charset="0"/>
                <a:cs typeface="Times New Roman" panose="02020603050405020304" pitchFamily="18" charset="0"/>
              </a:rPr>
            </a:br>
            <a:r>
              <a:rPr lang="fr-FR" sz="32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RECOMMANDATIONS POUR LE DEVELOPPEMENT DES ZES EN AFRIQUE CENTRALE</a:t>
            </a:r>
            <a:br>
              <a:rPr lang="fr-FR" sz="32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br>
            <a:r>
              <a:rPr lang="fr-FR" sz="2400" i="1" spc="-30" dirty="0">
                <a:solidFill>
                  <a:schemeClr val="accent3">
                    <a:lumMod val="60000"/>
                    <a:lumOff val="40000"/>
                  </a:schemeClr>
                </a:solidFill>
                <a:effectLst/>
                <a:latin typeface="Arial" panose="020B0604020202020204" pitchFamily="34" charset="0"/>
                <a:ea typeface="Yu Mincho" panose="02020400000000000000" pitchFamily="18" charset="-128"/>
                <a:cs typeface="Arial" panose="020B0604020202020204" pitchFamily="34" charset="0"/>
              </a:rPr>
              <a:t>Proposition de mesures pour renforcer les dispositions réglementaires, et institutionnelles liées au développement des ZES</a:t>
            </a:r>
            <a:br>
              <a:rPr lang="en-US" sz="2400" i="1" dirty="0">
                <a:solidFill>
                  <a:schemeClr val="accent3">
                    <a:lumMod val="60000"/>
                    <a:lumOff val="40000"/>
                  </a:schemeClr>
                </a:solidFill>
                <a:latin typeface="Arial" panose="020B0604020202020204" pitchFamily="34" charset="0"/>
                <a:cs typeface="Arial" panose="020B0604020202020204" pitchFamily="34" charset="0"/>
              </a:rPr>
            </a:br>
            <a:br>
              <a:rPr lang="fr-FR" sz="1800" b="1"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rPr>
            </a:br>
            <a:endParaRPr lang="fr-FR" sz="36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215153" y="2554941"/>
            <a:ext cx="11976847" cy="4020671"/>
          </a:xfrm>
          <a:solidFill>
            <a:schemeClr val="accent3">
              <a:lumMod val="60000"/>
              <a:lumOff val="40000"/>
            </a:schemeClr>
          </a:solidFill>
        </p:spPr>
        <p:txBody>
          <a:bodyPr>
            <a:normAutofit lnSpcReduction="10000"/>
          </a:bodyPr>
          <a:lstStyle/>
          <a:p>
            <a:r>
              <a:rPr lang="fr-FR" sz="2000" b="1" dirty="0">
                <a:effectLst/>
                <a:latin typeface="Arial" panose="020B0604020202020204" pitchFamily="34" charset="0"/>
                <a:ea typeface="DengXian Light" panose="02010600030101010101" pitchFamily="2" charset="-122"/>
                <a:cs typeface="Arial" panose="020B0604020202020204" pitchFamily="34" charset="0"/>
              </a:rPr>
              <a:t>Au niveau législatif</a:t>
            </a:r>
          </a:p>
          <a:p>
            <a:pPr>
              <a:buFontTx/>
              <a:buChar char="-"/>
            </a:pPr>
            <a:r>
              <a:rPr lang="fr-FR" sz="2000" b="1" u="sng" dirty="0">
                <a:latin typeface="Arial" panose="020B0604020202020204" pitchFamily="34" charset="0"/>
                <a:ea typeface="DengXian Light" panose="02010600030101010101" pitchFamily="2" charset="-122"/>
                <a:cs typeface="Arial" panose="020B0604020202020204" pitchFamily="34" charset="0"/>
              </a:rPr>
              <a:t>Objectifs</a:t>
            </a:r>
            <a:r>
              <a:rPr lang="fr-FR" sz="2000" b="1" dirty="0">
                <a:latin typeface="Arial" panose="020B0604020202020204" pitchFamily="34" charset="0"/>
                <a:ea typeface="DengXian Light" panose="02010600030101010101" pitchFamily="2" charset="-122"/>
                <a:cs typeface="Arial" panose="020B0604020202020204" pitchFamily="34" charset="0"/>
              </a:rPr>
              <a:t> : </a:t>
            </a:r>
            <a:r>
              <a:rPr lang="fr-FR" sz="1800" b="1" dirty="0">
                <a:latin typeface="Arial" panose="020B0604020202020204" pitchFamily="34" charset="0"/>
                <a:ea typeface="DengXian Light" panose="02010600030101010101" pitchFamily="2" charset="-122"/>
                <a:cs typeface="Arial" panose="020B0604020202020204" pitchFamily="34" charset="0"/>
              </a:rPr>
              <a:t>Fixer des objectifs clairs (politique industrielle, équilibre des territoires, etc..) qui seront déclinés dans les textes réglementaires (au niveau des critères de qualification, d’évaluation des promoteurs développeurs, d’éligibilité des entreprises agréées) ;</a:t>
            </a:r>
          </a:p>
          <a:p>
            <a:pPr>
              <a:buFontTx/>
              <a:buChar char="-"/>
            </a:pPr>
            <a:r>
              <a:rPr lang="fr-FR" sz="2000" b="1" u="sng" dirty="0">
                <a:effectLst/>
                <a:latin typeface="Arial" panose="020B0604020202020204" pitchFamily="34" charset="0"/>
                <a:ea typeface="DengXian Light" panose="02010600030101010101" pitchFamily="2" charset="-122"/>
                <a:cs typeface="Arial" panose="020B0604020202020204" pitchFamily="34" charset="0"/>
              </a:rPr>
              <a:t>Champ d’application</a:t>
            </a:r>
            <a:r>
              <a:rPr lang="fr-FR" sz="2000" b="1" dirty="0">
                <a:effectLst/>
                <a:latin typeface="Arial" panose="020B0604020202020204" pitchFamily="34" charset="0"/>
                <a:ea typeface="DengXian Light" panose="02010600030101010101" pitchFamily="2" charset="-122"/>
                <a:cs typeface="Arial" panose="020B0604020202020204" pitchFamily="34" charset="0"/>
              </a:rPr>
              <a:t> : </a:t>
            </a:r>
            <a:r>
              <a:rPr lang="fr-FR" sz="1800" b="1" dirty="0">
                <a:latin typeface="Arial" panose="020B0604020202020204" pitchFamily="34" charset="0"/>
                <a:ea typeface="DengXian Light" panose="02010600030101010101" pitchFamily="2" charset="-122"/>
                <a:cs typeface="Arial" panose="020B0604020202020204" pitchFamily="34" charset="0"/>
              </a:rPr>
              <a:t>D</a:t>
            </a:r>
            <a:r>
              <a:rPr lang="fr-FR" sz="1800" b="1" dirty="0">
                <a:effectLst/>
                <a:latin typeface="Arial" panose="020B0604020202020204" pitchFamily="34" charset="0"/>
                <a:ea typeface="DengXian Light" panose="02010600030101010101" pitchFamily="2" charset="-122"/>
                <a:cs typeface="Arial" panose="020B0604020202020204" pitchFamily="34" charset="0"/>
              </a:rPr>
              <a:t>éfinir les types de zones (législation séparée pour les Zones franches) ; Clusters industriels dans le pays….</a:t>
            </a:r>
            <a:r>
              <a:rPr lang="fr-FR" sz="1800" b="1" dirty="0" err="1">
                <a:effectLst/>
                <a:latin typeface="Arial" panose="020B0604020202020204" pitchFamily="34" charset="0"/>
                <a:ea typeface="DengXian Light" panose="02010600030101010101" pitchFamily="2" charset="-122"/>
                <a:cs typeface="Arial" panose="020B0604020202020204" pitchFamily="34" charset="0"/>
              </a:rPr>
              <a:t>etc</a:t>
            </a:r>
            <a:r>
              <a:rPr lang="fr-FR" sz="1800" b="1" dirty="0">
                <a:effectLst/>
                <a:latin typeface="Arial" panose="020B0604020202020204" pitchFamily="34" charset="0"/>
                <a:ea typeface="DengXian Light" panose="02010600030101010101" pitchFamily="2" charset="-122"/>
                <a:cs typeface="Arial" panose="020B0604020202020204" pitchFamily="34" charset="0"/>
              </a:rPr>
              <a:t>…</a:t>
            </a:r>
          </a:p>
          <a:p>
            <a:pPr>
              <a:buFontTx/>
              <a:buChar char="-"/>
            </a:pPr>
            <a:r>
              <a:rPr lang="fr-FR" sz="1800" b="1" dirty="0">
                <a:latin typeface="Arial" panose="020B0604020202020204" pitchFamily="34" charset="0"/>
                <a:ea typeface="DengXian Light" panose="02010600030101010101" pitchFamily="2" charset="-122"/>
                <a:cs typeface="Arial" panose="020B0604020202020204" pitchFamily="34" charset="0"/>
              </a:rPr>
              <a:t>¨</a:t>
            </a:r>
            <a:r>
              <a:rPr lang="fr-FR" sz="2000" b="1" u="sng" dirty="0">
                <a:latin typeface="Arial" panose="020B0604020202020204" pitchFamily="34" charset="0"/>
                <a:ea typeface="DengXian Light" panose="02010600030101010101" pitchFamily="2" charset="-122"/>
                <a:cs typeface="Arial" panose="020B0604020202020204" pitchFamily="34" charset="0"/>
              </a:rPr>
              <a:t>Processus de création</a:t>
            </a:r>
            <a:r>
              <a:rPr lang="fr-FR" sz="2000" b="1" dirty="0">
                <a:latin typeface="Arial" panose="020B0604020202020204" pitchFamily="34" charset="0"/>
                <a:ea typeface="DengXian Light" panose="02010600030101010101" pitchFamily="2" charset="-122"/>
                <a:cs typeface="Arial" panose="020B0604020202020204" pitchFamily="34" charset="0"/>
              </a:rPr>
              <a:t> </a:t>
            </a:r>
            <a:r>
              <a:rPr lang="fr-FR" sz="1800" b="1" dirty="0">
                <a:latin typeface="Arial" panose="020B0604020202020204" pitchFamily="34" charset="0"/>
                <a:ea typeface="DengXian Light" panose="02010600030101010101" pitchFamily="2" charset="-122"/>
                <a:cs typeface="Arial" panose="020B0604020202020204" pitchFamily="34" charset="0"/>
              </a:rPr>
              <a:t>: Structure en charge ; modalités ; principe d’un plan de développement des ZES ;</a:t>
            </a:r>
            <a:endParaRPr lang="fr-FR" sz="1800" b="1" dirty="0">
              <a:effectLst/>
              <a:latin typeface="Arial" panose="020B0604020202020204" pitchFamily="34" charset="0"/>
              <a:ea typeface="DengXian Light" panose="02010600030101010101" pitchFamily="2" charset="-122"/>
              <a:cs typeface="Arial" panose="020B0604020202020204" pitchFamily="34" charset="0"/>
            </a:endParaRPr>
          </a:p>
          <a:p>
            <a:pPr>
              <a:buFontTx/>
              <a:buChar char="-"/>
            </a:pPr>
            <a:r>
              <a:rPr lang="fr-FR" sz="2000" b="1" u="sng" dirty="0">
                <a:latin typeface="Arial" panose="020B0604020202020204" pitchFamily="34" charset="0"/>
                <a:ea typeface="DengXian Light" panose="02010600030101010101" pitchFamily="2" charset="-122"/>
                <a:cs typeface="Arial" panose="020B0604020202020204" pitchFamily="34" charset="0"/>
              </a:rPr>
              <a:t>Cadre institutionnel</a:t>
            </a:r>
            <a:r>
              <a:rPr lang="fr-FR" sz="2000" b="1" dirty="0">
                <a:latin typeface="Arial" panose="020B0604020202020204" pitchFamily="34" charset="0"/>
                <a:ea typeface="DengXian Light" panose="02010600030101010101" pitchFamily="2" charset="-122"/>
                <a:cs typeface="Arial" panose="020B0604020202020204" pitchFamily="34" charset="0"/>
              </a:rPr>
              <a:t> </a:t>
            </a:r>
            <a:r>
              <a:rPr lang="fr-FR" sz="1800" b="1" dirty="0">
                <a:latin typeface="Arial" panose="020B0604020202020204" pitchFamily="34" charset="0"/>
                <a:ea typeface="DengXian Light" panose="02010600030101010101" pitchFamily="2" charset="-122"/>
                <a:cs typeface="Arial" panose="020B0604020202020204" pitchFamily="34" charset="0"/>
              </a:rPr>
              <a:t>(fonction d’administration, de régulation, de développement/gestion/exploitation) : éviter les chevauchements ; prise en compte du dispositif PPP (caractère autosuffisant de la Loi sur les ZES (sauf en matière d’études) ; Missions des acteurs ; Rôle des collectivités locales ; </a:t>
            </a:r>
          </a:p>
          <a:p>
            <a:pPr>
              <a:buFontTx/>
              <a:buChar char="-"/>
            </a:pPr>
            <a:r>
              <a:rPr lang="fr-FR" sz="2000" b="1" u="sng" dirty="0">
                <a:effectLst/>
                <a:latin typeface="Arial" panose="020B0604020202020204" pitchFamily="34" charset="0"/>
                <a:ea typeface="DengXian Light" panose="02010600030101010101" pitchFamily="2" charset="-122"/>
                <a:cs typeface="Arial" panose="020B0604020202020204" pitchFamily="34" charset="0"/>
              </a:rPr>
              <a:t>C</a:t>
            </a:r>
            <a:r>
              <a:rPr lang="fr-FR" sz="2000" b="1" u="sng" dirty="0">
                <a:latin typeface="Arial" panose="020B0604020202020204" pitchFamily="34" charset="0"/>
                <a:ea typeface="DengXian Light" panose="02010600030101010101" pitchFamily="2" charset="-122"/>
                <a:cs typeface="Arial" panose="020B0604020202020204" pitchFamily="34" charset="0"/>
              </a:rPr>
              <a:t>adre de développement des projets</a:t>
            </a:r>
            <a:r>
              <a:rPr lang="fr-FR" sz="2000" b="1" dirty="0">
                <a:latin typeface="Arial" panose="020B0604020202020204" pitchFamily="34" charset="0"/>
                <a:ea typeface="DengXian Light" panose="02010600030101010101" pitchFamily="2" charset="-122"/>
                <a:cs typeface="Arial" panose="020B0604020202020204" pitchFamily="34" charset="0"/>
              </a:rPr>
              <a:t> : </a:t>
            </a:r>
            <a:r>
              <a:rPr lang="fr-FR" sz="1800" b="1" dirty="0">
                <a:latin typeface="Arial" panose="020B0604020202020204" pitchFamily="34" charset="0"/>
                <a:ea typeface="DengXian Light" panose="02010600030101010101" pitchFamily="2" charset="-122"/>
                <a:cs typeface="Arial" panose="020B0604020202020204" pitchFamily="34" charset="0"/>
              </a:rPr>
              <a:t>études de faisabilité, procédures de recrutement des promoteurs développeurs, des entreprises agréées ;</a:t>
            </a:r>
            <a:endParaRPr lang="fr-FR" sz="1800" b="1" dirty="0">
              <a:effectLst/>
              <a:latin typeface="Arial" panose="020B0604020202020204" pitchFamily="34" charset="0"/>
              <a:ea typeface="DengXian Light" panose="02010600030101010101" pitchFamily="2" charset="-122"/>
              <a:cs typeface="Arial" panose="020B0604020202020204" pitchFamily="34" charset="0"/>
            </a:endParaRPr>
          </a:p>
          <a:p>
            <a:pPr>
              <a:buFontTx/>
              <a:buChar char="-"/>
            </a:pPr>
            <a:endParaRPr lang="fr-FR" sz="18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3903937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05726-02BD-4AB1-B0F4-7A6B1D2E97CF}"/>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69177D5-2648-49C4-9707-198589674EB5}"/>
              </a:ext>
            </a:extLst>
          </p:cNvPr>
          <p:cNvSpPr/>
          <p:nvPr/>
        </p:nvSpPr>
        <p:spPr>
          <a:xfrm>
            <a:off x="-1" y="1"/>
            <a:ext cx="12192000" cy="6857999"/>
          </a:xfrm>
          <a:prstGeom prst="rect">
            <a:avLst/>
          </a:prstGeom>
          <a:solidFill>
            <a:schemeClr val="accent6">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CCA0EA3-24FD-4D5D-A1F8-2332BBBB6117}"/>
              </a:ext>
            </a:extLst>
          </p:cNvPr>
          <p:cNvSpPr>
            <a:spLocks noGrp="1"/>
          </p:cNvSpPr>
          <p:nvPr>
            <p:ph type="title"/>
          </p:nvPr>
        </p:nvSpPr>
        <p:spPr>
          <a:xfrm>
            <a:off x="3343703" y="227339"/>
            <a:ext cx="5504594" cy="649484"/>
          </a:xfrm>
        </p:spPr>
        <p:txBody>
          <a:bodyPr>
            <a:normAutofit/>
          </a:bodyPr>
          <a:lstStyle/>
          <a:p>
            <a:pPr algn="ctr"/>
            <a:r>
              <a:rPr lang="en-US" sz="2400" b="0" dirty="0">
                <a:solidFill>
                  <a:schemeClr val="accent3">
                    <a:lumMod val="60000"/>
                    <a:lumOff val="40000"/>
                  </a:schemeClr>
                </a:solidFill>
                <a:latin typeface="Arial" panose="020B0604020202020204" pitchFamily="34" charset="0"/>
                <a:cs typeface="Arial" panose="020B0604020202020204" pitchFamily="34" charset="0"/>
              </a:rPr>
              <a:t>PLAN DE LA PRESENTATION</a:t>
            </a:r>
          </a:p>
        </p:txBody>
      </p:sp>
      <p:pic>
        <p:nvPicPr>
          <p:cNvPr id="6" name="Picture 5" descr="A close up of a logo&#10;&#10;Description automatically generated">
            <a:extLst>
              <a:ext uri="{FF2B5EF4-FFF2-40B4-BE49-F238E27FC236}">
                <a16:creationId xmlns:a16="http://schemas.microsoft.com/office/drawing/2014/main" id="{13961D9F-FCDD-4A16-9A06-8CEB77F748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891" y="227339"/>
            <a:ext cx="1959391" cy="226084"/>
          </a:xfrm>
          <a:prstGeom prst="rect">
            <a:avLst/>
          </a:prstGeom>
        </p:spPr>
      </p:pic>
      <p:sp>
        <p:nvSpPr>
          <p:cNvPr id="9" name="Rectangle 8">
            <a:extLst>
              <a:ext uri="{FF2B5EF4-FFF2-40B4-BE49-F238E27FC236}">
                <a16:creationId xmlns:a16="http://schemas.microsoft.com/office/drawing/2014/main" id="{01578888-5660-4F3D-A5E3-53E6F5C2888D}"/>
              </a:ext>
            </a:extLst>
          </p:cNvPr>
          <p:cNvSpPr/>
          <p:nvPr/>
        </p:nvSpPr>
        <p:spPr>
          <a:xfrm>
            <a:off x="3870542" y="1590805"/>
            <a:ext cx="5761973"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3">
                    <a:lumMod val="60000"/>
                    <a:lumOff val="40000"/>
                  </a:schemeClr>
                </a:solidFill>
                <a:latin typeface="Arial" panose="020B0604020202020204" pitchFamily="34" charset="0"/>
                <a:cs typeface="Arial" panose="020B0604020202020204" pitchFamily="34" charset="0"/>
              </a:rPr>
              <a:t>DIAGNOSTIC</a:t>
            </a:r>
            <a:endParaRPr lang="en-US"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6DA62C9-6AD9-4789-9C83-42E867FE2AAD}"/>
              </a:ext>
            </a:extLst>
          </p:cNvPr>
          <p:cNvSpPr/>
          <p:nvPr/>
        </p:nvSpPr>
        <p:spPr>
          <a:xfrm>
            <a:off x="2559485" y="1590804"/>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accent3">
                    <a:lumMod val="60000"/>
                    <a:lumOff val="40000"/>
                  </a:schemeClr>
                </a:solidFill>
                <a:latin typeface="Arial" panose="020B0604020202020204" pitchFamily="34" charset="0"/>
                <a:cs typeface="Arial" panose="020B0604020202020204" pitchFamily="34" charset="0"/>
              </a:rPr>
              <a:t>01</a:t>
            </a:r>
          </a:p>
        </p:txBody>
      </p:sp>
      <p:sp>
        <p:nvSpPr>
          <p:cNvPr id="11" name="Rectangle 10">
            <a:extLst>
              <a:ext uri="{FF2B5EF4-FFF2-40B4-BE49-F238E27FC236}">
                <a16:creationId xmlns:a16="http://schemas.microsoft.com/office/drawing/2014/main" id="{491EAEF0-386E-4052-911B-0CEB787CB050}"/>
              </a:ext>
            </a:extLst>
          </p:cNvPr>
          <p:cNvSpPr/>
          <p:nvPr/>
        </p:nvSpPr>
        <p:spPr>
          <a:xfrm>
            <a:off x="3870542" y="2971980"/>
            <a:ext cx="5761973"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dirty="0">
                <a:effectLst/>
                <a:latin typeface="Lato" panose="020F0502020204030203" pitchFamily="34" charset="0"/>
                <a:ea typeface="Calibri" panose="020F0502020204030204" pitchFamily="34" charset="0"/>
                <a:cs typeface="Arial" panose="020B0604020202020204" pitchFamily="34" charset="0"/>
              </a:rPr>
              <a:t>CADRE STRATEGIQUE ET OPERATIONNEL DE DEVELOPPEMENT DES ZONES ECONOMIQUES SPECIALES DE NOUVELLE GENERATION EN AFRIQUE CENTRALE</a:t>
            </a: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7AC4CA6-C8E5-41E1-8798-4C33DA98A18C}"/>
              </a:ext>
            </a:extLst>
          </p:cNvPr>
          <p:cNvSpPr/>
          <p:nvPr/>
        </p:nvSpPr>
        <p:spPr>
          <a:xfrm>
            <a:off x="2559485" y="2971979"/>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accent3">
                    <a:lumMod val="60000"/>
                    <a:lumOff val="40000"/>
                  </a:schemeClr>
                </a:solidFill>
                <a:latin typeface="Arial" panose="020B0604020202020204" pitchFamily="34" charset="0"/>
                <a:cs typeface="Arial" panose="020B0604020202020204" pitchFamily="34" charset="0"/>
              </a:rPr>
              <a:t>02</a:t>
            </a:r>
          </a:p>
        </p:txBody>
      </p:sp>
      <p:sp>
        <p:nvSpPr>
          <p:cNvPr id="13" name="Rectangle 12">
            <a:extLst>
              <a:ext uri="{FF2B5EF4-FFF2-40B4-BE49-F238E27FC236}">
                <a16:creationId xmlns:a16="http://schemas.microsoft.com/office/drawing/2014/main" id="{7725AF0C-02D6-4A9E-ABB8-64BC6BAF76CB}"/>
              </a:ext>
            </a:extLst>
          </p:cNvPr>
          <p:cNvSpPr/>
          <p:nvPr/>
        </p:nvSpPr>
        <p:spPr>
          <a:xfrm>
            <a:off x="3870542" y="4535604"/>
            <a:ext cx="5761973" cy="1448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dirty="0">
                <a:effectLst/>
                <a:latin typeface="Lato" panose="020F0502020204030203" pitchFamily="34" charset="0"/>
                <a:ea typeface="Calibri" panose="020F0502020204030204" pitchFamily="34" charset="0"/>
                <a:cs typeface="Arial" panose="020B0604020202020204" pitchFamily="34" charset="0"/>
              </a:rPr>
              <a:t>RECOMMANDATIONS POUR LE DEVELOPPEMENT DES ZES EN AFRIQUE CENTRALE </a:t>
            </a:r>
          </a:p>
          <a:p>
            <a:r>
              <a:rPr lang="fr-FR" sz="1800" i="1" spc="-30" dirty="0">
                <a:effectLst/>
                <a:latin typeface="Lato" panose="020F0502020204030203" pitchFamily="34" charset="0"/>
                <a:ea typeface="Yu Mincho" panose="02020400000000000000" pitchFamily="18" charset="-128"/>
                <a:cs typeface="Times New Roman" panose="02020603050405020304" pitchFamily="18" charset="0"/>
              </a:rPr>
              <a:t>Proposition de mesures pour renforcer les dispositions réglementaires, et institutionnelles liées au développement des ZES</a:t>
            </a:r>
            <a:endParaRPr lang="en-US" i="1" dirty="0">
              <a:solidFill>
                <a:schemeClr val="bg2">
                  <a:lumMod val="50000"/>
                </a:schemeClr>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EBF3FF28-5670-4CEE-A1D8-3265FB60DCD1}"/>
              </a:ext>
            </a:extLst>
          </p:cNvPr>
          <p:cNvSpPr/>
          <p:nvPr/>
        </p:nvSpPr>
        <p:spPr>
          <a:xfrm>
            <a:off x="2559485" y="4535603"/>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accent3">
                    <a:lumMod val="60000"/>
                    <a:lumOff val="40000"/>
                  </a:schemeClr>
                </a:solidFill>
                <a:latin typeface="Arial" panose="020B0604020202020204" pitchFamily="34" charset="0"/>
                <a:cs typeface="Arial" panose="020B0604020202020204" pitchFamily="34" charset="0"/>
              </a:rPr>
              <a:t>03</a:t>
            </a:r>
          </a:p>
        </p:txBody>
      </p:sp>
      <p:cxnSp>
        <p:nvCxnSpPr>
          <p:cNvPr id="16" name="Straight Connector 15">
            <a:extLst>
              <a:ext uri="{FF2B5EF4-FFF2-40B4-BE49-F238E27FC236}">
                <a16:creationId xmlns:a16="http://schemas.microsoft.com/office/drawing/2014/main" id="{1D7F19B9-92D7-4E70-8457-208DB38DF996}"/>
              </a:ext>
            </a:extLst>
          </p:cNvPr>
          <p:cNvCxnSpPr/>
          <p:nvPr/>
        </p:nvCxnSpPr>
        <p:spPr>
          <a:xfrm>
            <a:off x="2125249" y="2670150"/>
            <a:ext cx="794150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B56CAD-E061-44A8-8272-D6A444271AF0}"/>
              </a:ext>
            </a:extLst>
          </p:cNvPr>
          <p:cNvCxnSpPr/>
          <p:nvPr/>
        </p:nvCxnSpPr>
        <p:spPr>
          <a:xfrm>
            <a:off x="2125249" y="4273458"/>
            <a:ext cx="794150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953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134472"/>
            <a:ext cx="10515600" cy="2191869"/>
          </a:xfrm>
          <a:solidFill>
            <a:schemeClr val="tx1"/>
          </a:solidFill>
        </p:spPr>
        <p:txBody>
          <a:bodyPr>
            <a:noAutofit/>
          </a:bodyPr>
          <a:lstStyle/>
          <a:p>
            <a:pPr algn="ctr"/>
            <a:br>
              <a:rPr lang="fr-FR" sz="2800" b="1" dirty="0">
                <a:solidFill>
                  <a:schemeClr val="accent3">
                    <a:lumMod val="60000"/>
                    <a:lumOff val="40000"/>
                  </a:schemeClr>
                </a:solidFill>
                <a:effectLst/>
                <a:latin typeface="Lato" panose="020F0502020204030203" pitchFamily="34" charset="0"/>
                <a:ea typeface="Times New Roman" panose="02020603050405020304" pitchFamily="18" charset="0"/>
                <a:cs typeface="Times New Roman" panose="02020603050405020304" pitchFamily="18" charset="0"/>
              </a:rPr>
            </a:br>
            <a:r>
              <a:rPr lang="fr-FR" sz="32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RECOMMANDATIONS POUR LE DEVELOPPEMENT DES ZES EN AFRIQUE CENTRALE</a:t>
            </a:r>
            <a:br>
              <a:rPr lang="fr-FR" sz="32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br>
            <a:r>
              <a:rPr lang="fr-FR" sz="2400" i="1" spc="-30" dirty="0">
                <a:solidFill>
                  <a:schemeClr val="accent3">
                    <a:lumMod val="60000"/>
                    <a:lumOff val="40000"/>
                  </a:schemeClr>
                </a:solidFill>
                <a:effectLst/>
                <a:latin typeface="Arial" panose="020B0604020202020204" pitchFamily="34" charset="0"/>
                <a:ea typeface="Yu Mincho" panose="02020400000000000000" pitchFamily="18" charset="-128"/>
                <a:cs typeface="Arial" panose="020B0604020202020204" pitchFamily="34" charset="0"/>
              </a:rPr>
              <a:t>Proposition de mesures pour renforcer les dispositions réglementaires, et institutionnelles liées au développement des ZES</a:t>
            </a:r>
            <a:br>
              <a:rPr lang="en-US" sz="2400" i="1" dirty="0">
                <a:solidFill>
                  <a:schemeClr val="accent3">
                    <a:lumMod val="60000"/>
                    <a:lumOff val="40000"/>
                  </a:schemeClr>
                </a:solidFill>
                <a:latin typeface="Arial" panose="020B0604020202020204" pitchFamily="34" charset="0"/>
                <a:cs typeface="Arial" panose="020B0604020202020204" pitchFamily="34" charset="0"/>
              </a:rPr>
            </a:br>
            <a:br>
              <a:rPr lang="fr-FR" sz="1800" b="1"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rPr>
            </a:br>
            <a:endParaRPr lang="fr-FR" sz="36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215153" y="2554941"/>
            <a:ext cx="11976847" cy="4020671"/>
          </a:xfrm>
          <a:solidFill>
            <a:schemeClr val="accent3">
              <a:lumMod val="60000"/>
              <a:lumOff val="40000"/>
            </a:schemeClr>
          </a:solidFill>
        </p:spPr>
        <p:txBody>
          <a:bodyPr>
            <a:normAutofit/>
          </a:bodyPr>
          <a:lstStyle/>
          <a:p>
            <a:r>
              <a:rPr lang="fr-FR" sz="2000" b="1" dirty="0">
                <a:effectLst/>
                <a:latin typeface="Arial" panose="020B0604020202020204" pitchFamily="34" charset="0"/>
                <a:ea typeface="DengXian Light" panose="02010600030101010101" pitchFamily="2" charset="-122"/>
                <a:cs typeface="Arial" panose="020B0604020202020204" pitchFamily="34" charset="0"/>
              </a:rPr>
              <a:t>Au niveau législatif</a:t>
            </a:r>
          </a:p>
          <a:p>
            <a:pPr>
              <a:buFontTx/>
              <a:buChar char="-"/>
            </a:pPr>
            <a:r>
              <a:rPr lang="fr-FR" sz="2000" b="1" u="sng" dirty="0">
                <a:effectLst/>
                <a:latin typeface="Arial" panose="020B0604020202020204" pitchFamily="34" charset="0"/>
                <a:ea typeface="DengXian Light" panose="02010600030101010101" pitchFamily="2" charset="-122"/>
                <a:cs typeface="Arial" panose="020B0604020202020204" pitchFamily="34" charset="0"/>
              </a:rPr>
              <a:t>Cadre contractuel</a:t>
            </a:r>
            <a:r>
              <a:rPr lang="fr-FR" sz="2000" b="1" dirty="0">
                <a:effectLst/>
                <a:latin typeface="Arial" panose="020B0604020202020204" pitchFamily="34" charset="0"/>
                <a:ea typeface="DengXian Light" panose="02010600030101010101" pitchFamily="2" charset="-122"/>
                <a:cs typeface="Arial" panose="020B0604020202020204" pitchFamily="34" charset="0"/>
              </a:rPr>
              <a:t> : </a:t>
            </a:r>
            <a:r>
              <a:rPr lang="fr-FR" sz="1800" b="1" dirty="0">
                <a:effectLst/>
                <a:latin typeface="Arial" panose="020B0604020202020204" pitchFamily="34" charset="0"/>
                <a:ea typeface="DengXian Light" panose="02010600030101010101" pitchFamily="2" charset="-122"/>
                <a:cs typeface="Arial" panose="020B0604020202020204" pitchFamily="34" charset="0"/>
              </a:rPr>
              <a:t>Typologie des contrats (public, public-privé)</a:t>
            </a:r>
          </a:p>
          <a:p>
            <a:pPr>
              <a:buFontTx/>
              <a:buChar char="-"/>
            </a:pPr>
            <a:r>
              <a:rPr lang="fr-FR" sz="2000" b="1" u="sng" dirty="0">
                <a:effectLst/>
                <a:latin typeface="Arial" panose="020B0604020202020204" pitchFamily="34" charset="0"/>
                <a:ea typeface="DengXian Light" panose="02010600030101010101" pitchFamily="2" charset="-122"/>
                <a:cs typeface="Arial" panose="020B0604020202020204" pitchFamily="34" charset="0"/>
              </a:rPr>
              <a:t>Cadre incitatif</a:t>
            </a:r>
            <a:r>
              <a:rPr lang="fr-FR" sz="2000" b="1" dirty="0">
                <a:effectLst/>
                <a:latin typeface="Arial" panose="020B0604020202020204" pitchFamily="34" charset="0"/>
                <a:ea typeface="DengXian Light" panose="02010600030101010101" pitchFamily="2" charset="-122"/>
                <a:cs typeface="Arial" panose="020B0604020202020204" pitchFamily="34" charset="0"/>
              </a:rPr>
              <a:t> </a:t>
            </a:r>
            <a:r>
              <a:rPr lang="fr-FR" sz="1800" b="1" dirty="0">
                <a:effectLst/>
                <a:latin typeface="Arial" panose="020B0604020202020204" pitchFamily="34" charset="0"/>
                <a:ea typeface="DengXian Light" panose="02010600030101010101" pitchFamily="2" charset="-122"/>
                <a:cs typeface="Arial" panose="020B0604020202020204" pitchFamily="34" charset="0"/>
              </a:rPr>
              <a:t>: Règles d’origine ; incitations fiscales, douanières, dispositifs en termes de change, </a:t>
            </a:r>
            <a:r>
              <a:rPr lang="fr-FR" sz="1800" b="1" dirty="0">
                <a:latin typeface="Arial" panose="020B0604020202020204" pitchFamily="34" charset="0"/>
                <a:ea typeface="DengXian Light" panose="02010600030101010101" pitchFamily="2" charset="-122"/>
                <a:cs typeface="Arial" panose="020B0604020202020204" pitchFamily="34" charset="0"/>
              </a:rPr>
              <a:t>d</a:t>
            </a:r>
            <a:r>
              <a:rPr lang="fr-FR" sz="1800" b="1" dirty="0">
                <a:effectLst/>
                <a:latin typeface="Arial" panose="020B0604020202020204" pitchFamily="34" charset="0"/>
                <a:ea typeface="DengXian Light" panose="02010600030101010101" pitchFamily="2" charset="-122"/>
                <a:cs typeface="Arial" panose="020B0604020202020204" pitchFamily="34" charset="0"/>
              </a:rPr>
              <a:t>e comptes en devises, mesures de régulation commerciale ; autres avantages (foncier, prix des loyers, prix des services, prix de l’énergie/eau, législation du travail </a:t>
            </a:r>
            <a:r>
              <a:rPr lang="fr-FR" sz="1800" b="1" dirty="0" err="1">
                <a:effectLst/>
                <a:latin typeface="Arial" panose="020B0604020202020204" pitchFamily="34" charset="0"/>
                <a:ea typeface="DengXian Light" panose="02010600030101010101" pitchFamily="2" charset="-122"/>
                <a:cs typeface="Arial" panose="020B0604020202020204" pitchFamily="34" charset="0"/>
              </a:rPr>
              <a:t>etc</a:t>
            </a:r>
            <a:r>
              <a:rPr lang="fr-FR" sz="1800" b="1" dirty="0">
                <a:effectLst/>
                <a:latin typeface="Arial" panose="020B0604020202020204" pitchFamily="34" charset="0"/>
                <a:ea typeface="DengXian Light" panose="02010600030101010101" pitchFamily="2" charset="-122"/>
                <a:cs typeface="Arial" panose="020B0604020202020204" pitchFamily="34" charset="0"/>
              </a:rPr>
              <a:t>)</a:t>
            </a:r>
          </a:p>
          <a:p>
            <a:pPr>
              <a:buFontTx/>
              <a:buChar char="-"/>
            </a:pPr>
            <a:r>
              <a:rPr lang="fr-FR" sz="2000" b="1" u="sng" dirty="0">
                <a:latin typeface="Arial" panose="020B0604020202020204" pitchFamily="34" charset="0"/>
                <a:ea typeface="DengXian Light" panose="02010600030101010101" pitchFamily="2" charset="-122"/>
                <a:cs typeface="Arial" panose="020B0604020202020204" pitchFamily="34" charset="0"/>
              </a:rPr>
              <a:t>Suivi évaluation</a:t>
            </a:r>
            <a:r>
              <a:rPr lang="fr-FR" sz="2000" b="1" dirty="0">
                <a:latin typeface="Arial" panose="020B0604020202020204" pitchFamily="34" charset="0"/>
                <a:ea typeface="DengXian Light" panose="02010600030101010101" pitchFamily="2" charset="-122"/>
                <a:cs typeface="Arial" panose="020B0604020202020204" pitchFamily="34" charset="0"/>
              </a:rPr>
              <a:t> : </a:t>
            </a:r>
            <a:r>
              <a:rPr lang="fr-FR" sz="1800" b="1" dirty="0">
                <a:latin typeface="Arial" panose="020B0604020202020204" pitchFamily="34" charset="0"/>
                <a:ea typeface="DengXian Light" panose="02010600030101010101" pitchFamily="2" charset="-122"/>
                <a:cs typeface="Arial" panose="020B0604020202020204" pitchFamily="34" charset="0"/>
              </a:rPr>
              <a:t>Structure, modalités, critères, sanctions</a:t>
            </a:r>
          </a:p>
          <a:p>
            <a:pPr>
              <a:buFontTx/>
              <a:buChar char="-"/>
            </a:pPr>
            <a:r>
              <a:rPr lang="fr-FR" sz="2000" b="1" u="sng" dirty="0">
                <a:effectLst/>
                <a:latin typeface="Arial" panose="020B0604020202020204" pitchFamily="34" charset="0"/>
                <a:ea typeface="DengXian Light" panose="02010600030101010101" pitchFamily="2" charset="-122"/>
                <a:cs typeface="Arial" panose="020B0604020202020204" pitchFamily="34" charset="0"/>
              </a:rPr>
              <a:t>Cadre de règlement des litiges</a:t>
            </a:r>
            <a:r>
              <a:rPr lang="fr-FR" sz="2000" b="1" dirty="0">
                <a:effectLst/>
                <a:latin typeface="Arial" panose="020B0604020202020204" pitchFamily="34" charset="0"/>
                <a:ea typeface="DengXian Light" panose="02010600030101010101" pitchFamily="2" charset="-122"/>
                <a:cs typeface="Arial" panose="020B0604020202020204" pitchFamily="34" charset="0"/>
              </a:rPr>
              <a:t> : </a:t>
            </a:r>
            <a:r>
              <a:rPr lang="fr-FR" sz="1800" b="1" dirty="0">
                <a:effectLst/>
                <a:latin typeface="Arial" panose="020B0604020202020204" pitchFamily="34" charset="0"/>
                <a:ea typeface="DengXian Light" panose="02010600030101010101" pitchFamily="2" charset="-122"/>
                <a:cs typeface="Arial" panose="020B0604020202020204" pitchFamily="34" charset="0"/>
              </a:rPr>
              <a:t>En phase de passation et en phase d’exécution des contrats</a:t>
            </a:r>
          </a:p>
          <a:p>
            <a:pPr marL="0" indent="0">
              <a:buNone/>
            </a:pPr>
            <a:endParaRPr lang="fr-FR" sz="18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r>
              <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Il pourrait être recommandé par la CEA l’adoption d’un cadre de développement des ZES à transposer dans les législations nationales </a:t>
            </a: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3467504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309282"/>
            <a:ext cx="10515600" cy="2447365"/>
          </a:xfrm>
          <a:solidFill>
            <a:schemeClr val="tx1"/>
          </a:solidFill>
        </p:spPr>
        <p:txBody>
          <a:bodyPr>
            <a:noAutofit/>
          </a:bodyPr>
          <a:lstStyle/>
          <a:p>
            <a:pPr algn="ctr"/>
            <a:br>
              <a:rPr lang="fr-FR" sz="2800" b="1" dirty="0">
                <a:solidFill>
                  <a:schemeClr val="accent3">
                    <a:lumMod val="60000"/>
                    <a:lumOff val="40000"/>
                  </a:schemeClr>
                </a:solidFill>
                <a:effectLst/>
                <a:latin typeface="Lato" panose="020F0502020204030203" pitchFamily="34" charset="0"/>
                <a:ea typeface="Times New Roman" panose="02020603050405020304" pitchFamily="18" charset="0"/>
                <a:cs typeface="Times New Roman" panose="02020603050405020304" pitchFamily="18" charset="0"/>
              </a:rPr>
            </a:br>
            <a:r>
              <a:rPr lang="fr-FR" sz="32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RECOMMANDATIONS POUR LE DEVELOPPEMENT DES ZES EN AFRIQUE CENTRALE</a:t>
            </a:r>
            <a:br>
              <a:rPr lang="fr-FR" sz="32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br>
            <a:r>
              <a:rPr lang="fr-FR" sz="2400" i="1" spc="-30" dirty="0">
                <a:solidFill>
                  <a:schemeClr val="accent3">
                    <a:lumMod val="60000"/>
                    <a:lumOff val="40000"/>
                  </a:schemeClr>
                </a:solidFill>
                <a:effectLst/>
                <a:latin typeface="Arial" panose="020B0604020202020204" pitchFamily="34" charset="0"/>
                <a:ea typeface="Yu Mincho" panose="02020400000000000000" pitchFamily="18" charset="-128"/>
                <a:cs typeface="Arial" panose="020B0604020202020204" pitchFamily="34" charset="0"/>
              </a:rPr>
              <a:t>Proposition de mesures pour renforcer les dispositions réglementaires, et institutionnelles liées au développement des ZES</a:t>
            </a:r>
            <a:br>
              <a:rPr lang="en-US" sz="2400" i="1" dirty="0">
                <a:solidFill>
                  <a:schemeClr val="accent3">
                    <a:lumMod val="60000"/>
                    <a:lumOff val="40000"/>
                  </a:schemeClr>
                </a:solidFill>
                <a:latin typeface="Arial" panose="020B0604020202020204" pitchFamily="34" charset="0"/>
                <a:cs typeface="Arial" panose="020B0604020202020204" pitchFamily="34" charset="0"/>
              </a:rPr>
            </a:br>
            <a:br>
              <a:rPr lang="fr-FR" sz="1800" b="1"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rPr>
            </a:br>
            <a:endParaRPr lang="fr-FR" sz="36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282387" y="2891118"/>
            <a:ext cx="11591365" cy="3751729"/>
          </a:xfrm>
          <a:solidFill>
            <a:schemeClr val="accent3">
              <a:lumMod val="60000"/>
              <a:lumOff val="40000"/>
            </a:schemeClr>
          </a:solidFill>
        </p:spPr>
        <p:txBody>
          <a:bodyPr/>
          <a:lstStyle/>
          <a:p>
            <a:r>
              <a:rPr lang="fr-FR" sz="2000" b="1" dirty="0">
                <a:effectLst/>
                <a:latin typeface="Arial" panose="020B0604020202020204" pitchFamily="34" charset="0"/>
                <a:ea typeface="DengXian Light" panose="02010600030101010101" pitchFamily="2" charset="-122"/>
                <a:cs typeface="Arial" panose="020B0604020202020204" pitchFamily="34" charset="0"/>
              </a:rPr>
              <a:t>Au niveau </a:t>
            </a:r>
            <a:r>
              <a:rPr lang="fr-FR" sz="2000" b="1" dirty="0">
                <a:latin typeface="Arial" panose="020B0604020202020204" pitchFamily="34" charset="0"/>
                <a:ea typeface="DengXian Light" panose="02010600030101010101" pitchFamily="2" charset="-122"/>
                <a:cs typeface="Arial" panose="020B0604020202020204" pitchFamily="34" charset="0"/>
              </a:rPr>
              <a:t>réglementaire</a:t>
            </a:r>
          </a:p>
          <a:p>
            <a:pPr marL="0" indent="0">
              <a:buNone/>
            </a:pPr>
            <a:r>
              <a:rPr lang="fr-FR" sz="2000" b="1" dirty="0">
                <a:latin typeface="Arial" panose="020B0604020202020204" pitchFamily="34" charset="0"/>
                <a:ea typeface="DengXian Light" panose="02010600030101010101" pitchFamily="2" charset="-122"/>
                <a:cs typeface="Arial" panose="020B0604020202020204" pitchFamily="34" charset="0"/>
              </a:rPr>
              <a:t>Le cadre réglementaire a pour objectifs de :</a:t>
            </a:r>
          </a:p>
          <a:p>
            <a:pPr>
              <a:buFontTx/>
              <a:buChar char="-"/>
            </a:pPr>
            <a:r>
              <a:rPr lang="fr-FR" sz="1800" b="1" dirty="0">
                <a:latin typeface="Arial" panose="020B0604020202020204" pitchFamily="34" charset="0"/>
                <a:ea typeface="DengXian Light" panose="02010600030101010101" pitchFamily="2" charset="-122"/>
                <a:cs typeface="Arial" panose="020B0604020202020204" pitchFamily="34" charset="0"/>
              </a:rPr>
              <a:t>préciser les modalités de création des zones (critères) ; contenu du plan de développement de la ZES ;</a:t>
            </a:r>
          </a:p>
          <a:p>
            <a:pPr>
              <a:buFontTx/>
              <a:buChar char="-"/>
            </a:pPr>
            <a:r>
              <a:rPr lang="fr-FR" sz="1800" b="1" dirty="0">
                <a:latin typeface="Arial" panose="020B0604020202020204" pitchFamily="34" charset="0"/>
                <a:ea typeface="DengXian Light" panose="02010600030101010101" pitchFamily="2" charset="-122"/>
                <a:cs typeface="Arial" panose="020B0604020202020204" pitchFamily="34" charset="0"/>
              </a:rPr>
              <a:t>fixer les missions des divers acteurs selon le cycle des projets ; </a:t>
            </a:r>
          </a:p>
          <a:p>
            <a:pPr>
              <a:buFontTx/>
              <a:buChar char="-"/>
            </a:pPr>
            <a:r>
              <a:rPr lang="fr-FR" sz="1800" b="1" dirty="0">
                <a:latin typeface="Arial" panose="020B0604020202020204" pitchFamily="34" charset="0"/>
                <a:ea typeface="DengXian Light" panose="02010600030101010101" pitchFamily="2" charset="-122"/>
                <a:cs typeface="Arial" panose="020B0604020202020204" pitchFamily="34" charset="0"/>
              </a:rPr>
              <a:t>définir le contenu des études de faisabilité nécessaires ;</a:t>
            </a:r>
          </a:p>
          <a:p>
            <a:pPr>
              <a:buFontTx/>
              <a:buChar char="-"/>
            </a:pPr>
            <a:r>
              <a:rPr lang="fr-FR" sz="1800" b="1" dirty="0">
                <a:latin typeface="Arial" panose="020B0604020202020204" pitchFamily="34" charset="0"/>
                <a:ea typeface="DengXian Light" panose="02010600030101010101" pitchFamily="2" charset="-122"/>
                <a:cs typeface="Arial" panose="020B0604020202020204" pitchFamily="34" charset="0"/>
              </a:rPr>
              <a:t>régler également les modalités procédurales de recrutement des promoteurs développeurs ainsi que des entreprises agréées (critères) ;</a:t>
            </a:r>
          </a:p>
          <a:p>
            <a:pPr>
              <a:buFontTx/>
              <a:buChar char="-"/>
            </a:pPr>
            <a:r>
              <a:rPr lang="fr-FR" sz="1800" b="1" dirty="0">
                <a:latin typeface="Arial" panose="020B0604020202020204" pitchFamily="34" charset="0"/>
                <a:ea typeface="DengXian Light" panose="02010600030101010101" pitchFamily="2" charset="-122"/>
                <a:cs typeface="Arial" panose="020B0604020202020204" pitchFamily="34" charset="0"/>
              </a:rPr>
              <a:t>préciser les clauses les plus sensibles à intégrer dans les contrats ; (cahier des charges, modèles économiques/financiers)</a:t>
            </a:r>
          </a:p>
          <a:p>
            <a:pPr>
              <a:buFontTx/>
              <a:buChar char="-"/>
            </a:pPr>
            <a:r>
              <a:rPr lang="fr-FR" sz="1800" b="1" dirty="0">
                <a:latin typeface="Arial" panose="020B0604020202020204" pitchFamily="34" charset="0"/>
                <a:ea typeface="DengXian Light" panose="02010600030101010101" pitchFamily="2" charset="-122"/>
                <a:cs typeface="Arial" panose="020B0604020202020204" pitchFamily="34" charset="0"/>
              </a:rPr>
              <a:t>préciser les modalités d’application  des incitations en fonction des orientations retenues pour le développement des zones ;</a:t>
            </a:r>
          </a:p>
          <a:p>
            <a:pPr>
              <a:buFontTx/>
              <a:buChar char="-"/>
            </a:pPr>
            <a:endParaRPr lang="fr-FR" sz="1800" b="1" dirty="0">
              <a:latin typeface="Arial" panose="020B0604020202020204" pitchFamily="34" charset="0"/>
              <a:ea typeface="DengXian Light" panose="02010600030101010101" pitchFamily="2" charset="-122"/>
              <a:cs typeface="Arial" panose="020B0604020202020204" pitchFamily="34" charset="0"/>
            </a:endParaRPr>
          </a:p>
          <a:p>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endParaRPr lang="fr-FR" sz="2000" b="1" dirty="0">
              <a:solidFill>
                <a:srgbClr val="2F5496"/>
              </a:solidFill>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2237163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309282"/>
            <a:ext cx="10515600" cy="2447365"/>
          </a:xfrm>
          <a:solidFill>
            <a:schemeClr val="tx1"/>
          </a:solidFill>
        </p:spPr>
        <p:txBody>
          <a:bodyPr>
            <a:noAutofit/>
          </a:bodyPr>
          <a:lstStyle/>
          <a:p>
            <a:pPr algn="ctr"/>
            <a:br>
              <a:rPr lang="fr-FR" sz="2800" b="1" dirty="0">
                <a:solidFill>
                  <a:schemeClr val="accent3">
                    <a:lumMod val="60000"/>
                    <a:lumOff val="40000"/>
                  </a:schemeClr>
                </a:solidFill>
                <a:effectLst/>
                <a:latin typeface="Lato" panose="020F0502020204030203" pitchFamily="34" charset="0"/>
                <a:ea typeface="Times New Roman" panose="02020603050405020304" pitchFamily="18" charset="0"/>
                <a:cs typeface="Times New Roman" panose="02020603050405020304" pitchFamily="18" charset="0"/>
              </a:rPr>
            </a:br>
            <a:r>
              <a:rPr lang="fr-FR" sz="32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RECOMMANDATIONS POUR LE DEVELOPPEMENT DES ZES EN AFRIQUE CENTRALE</a:t>
            </a:r>
            <a:br>
              <a:rPr lang="fr-FR" sz="32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br>
            <a:r>
              <a:rPr lang="fr-FR" sz="2400" i="1" spc="-30" dirty="0">
                <a:solidFill>
                  <a:schemeClr val="accent3">
                    <a:lumMod val="60000"/>
                    <a:lumOff val="40000"/>
                  </a:schemeClr>
                </a:solidFill>
                <a:effectLst/>
                <a:latin typeface="Arial" panose="020B0604020202020204" pitchFamily="34" charset="0"/>
                <a:ea typeface="Yu Mincho" panose="02020400000000000000" pitchFamily="18" charset="-128"/>
                <a:cs typeface="Arial" panose="020B0604020202020204" pitchFamily="34" charset="0"/>
              </a:rPr>
              <a:t>Proposition de mesures pour renforcer les dispositions réglementaires, et institutionnelles liées au développement des ZES</a:t>
            </a:r>
            <a:br>
              <a:rPr lang="en-US" sz="2400" i="1" dirty="0">
                <a:solidFill>
                  <a:schemeClr val="accent3">
                    <a:lumMod val="60000"/>
                    <a:lumOff val="40000"/>
                  </a:schemeClr>
                </a:solidFill>
                <a:latin typeface="Arial" panose="020B0604020202020204" pitchFamily="34" charset="0"/>
                <a:cs typeface="Arial" panose="020B0604020202020204" pitchFamily="34" charset="0"/>
              </a:rPr>
            </a:br>
            <a:br>
              <a:rPr lang="fr-FR" sz="1800" b="1"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rPr>
            </a:br>
            <a:endParaRPr lang="fr-FR" sz="36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282387" y="2891118"/>
            <a:ext cx="11591365" cy="3751729"/>
          </a:xfrm>
          <a:solidFill>
            <a:schemeClr val="accent3">
              <a:lumMod val="60000"/>
              <a:lumOff val="40000"/>
            </a:schemeClr>
          </a:solidFill>
        </p:spPr>
        <p:txBody>
          <a:bodyPr/>
          <a:lstStyle/>
          <a:p>
            <a:r>
              <a:rPr lang="fr-FR" sz="2000" b="1" dirty="0">
                <a:effectLst/>
                <a:latin typeface="Arial" panose="020B0604020202020204" pitchFamily="34" charset="0"/>
                <a:ea typeface="DengXian Light" panose="02010600030101010101" pitchFamily="2" charset="-122"/>
                <a:cs typeface="Arial" panose="020B0604020202020204" pitchFamily="34" charset="0"/>
              </a:rPr>
              <a:t>Au niveau </a:t>
            </a:r>
            <a:r>
              <a:rPr lang="fr-FR" sz="2000" b="1" dirty="0">
                <a:latin typeface="Arial" panose="020B0604020202020204" pitchFamily="34" charset="0"/>
                <a:ea typeface="DengXian Light" panose="02010600030101010101" pitchFamily="2" charset="-122"/>
                <a:cs typeface="Arial" panose="020B0604020202020204" pitchFamily="34" charset="0"/>
              </a:rPr>
              <a:t>réglementaire</a:t>
            </a:r>
          </a:p>
          <a:p>
            <a:pPr marL="0" indent="0" algn="ctr">
              <a:buNone/>
            </a:pPr>
            <a:endParaRPr lang="fr-FR" sz="3200" b="1" dirty="0">
              <a:latin typeface="Arial" panose="020B0604020202020204" pitchFamily="34" charset="0"/>
              <a:ea typeface="DengXian Light" panose="02010600030101010101" pitchFamily="2" charset="-122"/>
              <a:cs typeface="Arial" panose="020B0604020202020204" pitchFamily="34" charset="0"/>
            </a:endParaRPr>
          </a:p>
          <a:p>
            <a:pPr marL="0" indent="0" algn="ctr">
              <a:buNone/>
            </a:pPr>
            <a:r>
              <a:rPr lang="fr-FR" sz="3200" b="1" dirty="0">
                <a:latin typeface="Arial" panose="020B0604020202020204" pitchFamily="34" charset="0"/>
                <a:ea typeface="DengXian Light" panose="02010600030101010101" pitchFamily="2" charset="-122"/>
                <a:cs typeface="Arial" panose="020B0604020202020204" pitchFamily="34" charset="0"/>
              </a:rPr>
              <a:t>Le cadre réglementaire permet aussi pour chaque zone et par décret de création de préciser les modalités de leur développement par référence aux objectifs gouvernementaux </a:t>
            </a:r>
          </a:p>
          <a:p>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endParaRPr lang="fr-FR" sz="2000" b="1" dirty="0">
              <a:solidFill>
                <a:srgbClr val="2F5496"/>
              </a:solidFill>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71442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309282"/>
            <a:ext cx="10515600" cy="2447365"/>
          </a:xfrm>
          <a:solidFill>
            <a:schemeClr val="tx1"/>
          </a:solidFill>
        </p:spPr>
        <p:txBody>
          <a:bodyPr>
            <a:noAutofit/>
          </a:bodyPr>
          <a:lstStyle/>
          <a:p>
            <a:pPr algn="ctr"/>
            <a:br>
              <a:rPr lang="fr-FR" sz="2800" b="1" dirty="0">
                <a:solidFill>
                  <a:schemeClr val="accent3">
                    <a:lumMod val="60000"/>
                    <a:lumOff val="40000"/>
                  </a:schemeClr>
                </a:solidFill>
                <a:effectLst/>
                <a:latin typeface="Lato" panose="020F0502020204030203" pitchFamily="34" charset="0"/>
                <a:ea typeface="Times New Roman" panose="02020603050405020304" pitchFamily="18" charset="0"/>
                <a:cs typeface="Times New Roman" panose="02020603050405020304" pitchFamily="18" charset="0"/>
              </a:rPr>
            </a:br>
            <a:r>
              <a:rPr lang="fr-FR" sz="32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RECOMMANDATIONS POUR LE DEVELOPPEMENT DES ZES EN AFRIQUE CENTRALE</a:t>
            </a:r>
            <a:br>
              <a:rPr lang="fr-FR" sz="3200" b="1" dirty="0">
                <a:solidFill>
                  <a:schemeClr val="accent3">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br>
            <a:r>
              <a:rPr lang="fr-FR" sz="2400" i="1" spc="-30" dirty="0">
                <a:solidFill>
                  <a:schemeClr val="accent3">
                    <a:lumMod val="60000"/>
                    <a:lumOff val="40000"/>
                  </a:schemeClr>
                </a:solidFill>
                <a:effectLst/>
                <a:latin typeface="Arial" panose="020B0604020202020204" pitchFamily="34" charset="0"/>
                <a:ea typeface="Yu Mincho" panose="02020400000000000000" pitchFamily="18" charset="-128"/>
                <a:cs typeface="Arial" panose="020B0604020202020204" pitchFamily="34" charset="0"/>
              </a:rPr>
              <a:t>Proposition de mesures pour renforcer les dispositions réglementaires, et institutionnelles liées au développement des ZES</a:t>
            </a:r>
            <a:br>
              <a:rPr lang="en-US" sz="2400" i="1" dirty="0">
                <a:solidFill>
                  <a:schemeClr val="accent3">
                    <a:lumMod val="60000"/>
                    <a:lumOff val="40000"/>
                  </a:schemeClr>
                </a:solidFill>
                <a:latin typeface="Arial" panose="020B0604020202020204" pitchFamily="34" charset="0"/>
                <a:cs typeface="Arial" panose="020B0604020202020204" pitchFamily="34" charset="0"/>
              </a:rPr>
            </a:br>
            <a:br>
              <a:rPr lang="fr-FR" sz="1800" b="1"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rPr>
            </a:br>
            <a:endParaRPr lang="fr-FR" sz="36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838200" y="3025588"/>
            <a:ext cx="10515600" cy="3245504"/>
          </a:xfrm>
          <a:solidFill>
            <a:schemeClr val="accent3">
              <a:lumMod val="60000"/>
              <a:lumOff val="40000"/>
            </a:schemeClr>
          </a:solidFill>
        </p:spPr>
        <p:txBody>
          <a:bodyPr/>
          <a:lstStyle/>
          <a:p>
            <a:r>
              <a:rPr lang="fr-FR" sz="2000" b="1" dirty="0">
                <a:effectLst/>
                <a:latin typeface="Arial" panose="020B0604020202020204" pitchFamily="34" charset="0"/>
                <a:ea typeface="DengXian Light" panose="02010600030101010101" pitchFamily="2" charset="-122"/>
                <a:cs typeface="Arial" panose="020B0604020202020204" pitchFamily="34" charset="0"/>
              </a:rPr>
              <a:t>Au niveau opérationnel ;</a:t>
            </a:r>
          </a:p>
          <a:p>
            <a:endParaRPr lang="fr-FR" sz="2000" b="1" dirty="0">
              <a:latin typeface="Arial" panose="020B0604020202020204" pitchFamily="34" charset="0"/>
              <a:ea typeface="DengXian Light" panose="02010600030101010101" pitchFamily="2" charset="-122"/>
              <a:cs typeface="Arial" panose="020B0604020202020204" pitchFamily="34" charset="0"/>
            </a:endParaRPr>
          </a:p>
          <a:p>
            <a:pPr algn="ctr"/>
            <a:r>
              <a:rPr lang="fr-FR" sz="2000" b="1" dirty="0">
                <a:effectLst/>
                <a:latin typeface="Arial" panose="020B0604020202020204" pitchFamily="34" charset="0"/>
                <a:ea typeface="DengXian Light" panose="02010600030101010101" pitchFamily="2" charset="-122"/>
                <a:cs typeface="Arial" panose="020B0604020202020204" pitchFamily="34" charset="0"/>
              </a:rPr>
              <a:t>Protocoles d’accord </a:t>
            </a:r>
            <a:r>
              <a:rPr lang="fr-FR" sz="2000" b="1" dirty="0">
                <a:latin typeface="Arial" panose="020B0604020202020204" pitchFamily="34" charset="0"/>
                <a:ea typeface="DengXian Light" panose="02010600030101010101" pitchFamily="2" charset="-122"/>
                <a:cs typeface="Arial" panose="020B0604020202020204" pitchFamily="34" charset="0"/>
              </a:rPr>
              <a:t>entre l’Administration des ZES et les administrations (Impôts, Douanes, Travail, etc…) ;</a:t>
            </a:r>
          </a:p>
          <a:p>
            <a:pPr algn="ctr"/>
            <a:r>
              <a:rPr lang="fr-FR" sz="2000" b="1" dirty="0">
                <a:effectLst/>
                <a:latin typeface="Arial" panose="020B0604020202020204" pitchFamily="34" charset="0"/>
                <a:ea typeface="DengXian Light" panose="02010600030101010101" pitchFamily="2" charset="-122"/>
                <a:cs typeface="Arial" panose="020B0604020202020204" pitchFamily="34" charset="0"/>
              </a:rPr>
              <a:t>Dispositif de guichet unique ;</a:t>
            </a:r>
          </a:p>
          <a:p>
            <a:pPr algn="ctr"/>
            <a:r>
              <a:rPr lang="fr-FR" sz="2000" b="1" dirty="0">
                <a:latin typeface="Arial" panose="020B0604020202020204" pitchFamily="34" charset="0"/>
                <a:ea typeface="DengXian Light" panose="02010600030101010101" pitchFamily="2" charset="-122"/>
                <a:cs typeface="Arial" panose="020B0604020202020204" pitchFamily="34" charset="0"/>
              </a:rPr>
              <a:t>Règlement intérieur de la Zone ;</a:t>
            </a:r>
          </a:p>
          <a:p>
            <a:pPr algn="ctr"/>
            <a:r>
              <a:rPr lang="fr-FR" sz="2000" b="1" dirty="0">
                <a:effectLst/>
                <a:latin typeface="Arial" panose="020B0604020202020204" pitchFamily="34" charset="0"/>
                <a:ea typeface="DengXian Light" panose="02010600030101010101" pitchFamily="2" charset="-122"/>
                <a:cs typeface="Arial" panose="020B0604020202020204" pitchFamily="34" charset="0"/>
              </a:rPr>
              <a:t>Modèles de contrat et de cahier des charges</a:t>
            </a:r>
          </a:p>
          <a:p>
            <a:endParaRPr lang="fr-FR" sz="2000" b="1" dirty="0">
              <a:solidFill>
                <a:srgbClr val="2F5496"/>
              </a:solidFill>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endPar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1800"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sz="1800" dirty="0">
              <a:solidFill>
                <a:srgbClr val="344085"/>
              </a:solidFill>
              <a:effectLst/>
              <a:latin typeface="Lato" panose="020F0502020204030203"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3151976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DA75-06AC-4178-987F-A3A8E3CBBEE0}"/>
              </a:ext>
            </a:extLst>
          </p:cNvPr>
          <p:cNvSpPr>
            <a:spLocks noGrp="1"/>
          </p:cNvSpPr>
          <p:nvPr>
            <p:ph type="title"/>
          </p:nvPr>
        </p:nvSpPr>
        <p:spPr/>
        <p:txBody>
          <a:bodyPr>
            <a:normAutofit/>
          </a:bodyPr>
          <a:lstStyle/>
          <a:p>
            <a:r>
              <a:rPr lang="en-US" dirty="0"/>
              <a:t>E</a:t>
            </a:r>
            <a:r>
              <a:rPr lang="en-US"/>
              <a:t>n</a:t>
            </a:r>
            <a:r>
              <a:rPr lang="en-US" dirty="0"/>
              <a:t> conclusion…</a:t>
            </a:r>
            <a:r>
              <a:rPr lang="en-US" dirty="0" err="1"/>
              <a:t>quelques</a:t>
            </a:r>
            <a:r>
              <a:rPr lang="en-US" dirty="0"/>
              <a:t> </a:t>
            </a:r>
            <a:r>
              <a:rPr lang="en-US" dirty="0" err="1"/>
              <a:t>priorités</a:t>
            </a:r>
            <a:r>
              <a:rPr lang="en-US" dirty="0"/>
              <a:t> pour le </a:t>
            </a:r>
            <a:r>
              <a:rPr lang="en-US" dirty="0" err="1"/>
              <a:t>développement</a:t>
            </a:r>
            <a:r>
              <a:rPr lang="en-US" dirty="0"/>
              <a:t> des ZES</a:t>
            </a:r>
          </a:p>
        </p:txBody>
      </p:sp>
      <p:grpSp>
        <p:nvGrpSpPr>
          <p:cNvPr id="8" name="Group 7">
            <a:extLst>
              <a:ext uri="{FF2B5EF4-FFF2-40B4-BE49-F238E27FC236}">
                <a16:creationId xmlns:a16="http://schemas.microsoft.com/office/drawing/2014/main" id="{5E610AA8-59B7-49E1-A7BC-B9380169F23C}"/>
              </a:ext>
            </a:extLst>
          </p:cNvPr>
          <p:cNvGrpSpPr/>
          <p:nvPr/>
        </p:nvGrpSpPr>
        <p:grpSpPr>
          <a:xfrm>
            <a:off x="6096000" y="1244906"/>
            <a:ext cx="5638402" cy="5266063"/>
            <a:chOff x="4836405" y="1938969"/>
            <a:chExt cx="3426246" cy="3199990"/>
          </a:xfrm>
        </p:grpSpPr>
        <p:pic>
          <p:nvPicPr>
            <p:cNvPr id="6" name="Picture 4" descr="Image result for globe africa silhouette&quot;">
              <a:extLst>
                <a:ext uri="{FF2B5EF4-FFF2-40B4-BE49-F238E27FC236}">
                  <a16:creationId xmlns:a16="http://schemas.microsoft.com/office/drawing/2014/main" id="{05F6593A-E087-4B15-BEF4-1DAD8E9091B5}"/>
                </a:ext>
              </a:extLst>
            </p:cNvPr>
            <p:cNvPicPr>
              <a:picLocks noChangeAspect="1" noChangeArrowheads="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4836405" y="1938969"/>
              <a:ext cx="3426246" cy="319999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D0DCE3C0-B19F-4792-A292-FC64F5F032E8}"/>
                </a:ext>
              </a:extLst>
            </p:cNvPr>
            <p:cNvSpPr/>
            <p:nvPr/>
          </p:nvSpPr>
          <p:spPr>
            <a:xfrm>
              <a:off x="6043613" y="2583992"/>
              <a:ext cx="1900237" cy="2209800"/>
            </a:xfrm>
            <a:custGeom>
              <a:avLst/>
              <a:gdLst>
                <a:gd name="connsiteX0" fmla="*/ 1347787 w 1900237"/>
                <a:gd name="connsiteY0" fmla="*/ 142875 h 2209800"/>
                <a:gd name="connsiteX1" fmla="*/ 1219200 w 1900237"/>
                <a:gd name="connsiteY1" fmla="*/ 152400 h 2209800"/>
                <a:gd name="connsiteX2" fmla="*/ 1152525 w 1900237"/>
                <a:gd name="connsiteY2" fmla="*/ 152400 h 2209800"/>
                <a:gd name="connsiteX3" fmla="*/ 1085850 w 1900237"/>
                <a:gd name="connsiteY3" fmla="*/ 109537 h 2209800"/>
                <a:gd name="connsiteX4" fmla="*/ 1052512 w 1900237"/>
                <a:gd name="connsiteY4" fmla="*/ 104775 h 2209800"/>
                <a:gd name="connsiteX5" fmla="*/ 1047750 w 1900237"/>
                <a:gd name="connsiteY5" fmla="*/ 123825 h 2209800"/>
                <a:gd name="connsiteX6" fmla="*/ 1038225 w 1900237"/>
                <a:gd name="connsiteY6" fmla="*/ 152400 h 2209800"/>
                <a:gd name="connsiteX7" fmla="*/ 1028700 w 1900237"/>
                <a:gd name="connsiteY7" fmla="*/ 180975 h 2209800"/>
                <a:gd name="connsiteX8" fmla="*/ 1000125 w 1900237"/>
                <a:gd name="connsiteY8" fmla="*/ 161925 h 2209800"/>
                <a:gd name="connsiteX9" fmla="*/ 833437 w 1900237"/>
                <a:gd name="connsiteY9" fmla="*/ 104775 h 2209800"/>
                <a:gd name="connsiteX10" fmla="*/ 809625 w 1900237"/>
                <a:gd name="connsiteY10" fmla="*/ 100012 h 2209800"/>
                <a:gd name="connsiteX11" fmla="*/ 800100 w 1900237"/>
                <a:gd name="connsiteY11" fmla="*/ 57150 h 2209800"/>
                <a:gd name="connsiteX12" fmla="*/ 766762 w 1900237"/>
                <a:gd name="connsiteY12" fmla="*/ 4762 h 2209800"/>
                <a:gd name="connsiteX13" fmla="*/ 742950 w 1900237"/>
                <a:gd name="connsiteY13" fmla="*/ 0 h 2209800"/>
                <a:gd name="connsiteX14" fmla="*/ 438150 w 1900237"/>
                <a:gd name="connsiteY14" fmla="*/ 42862 h 2209800"/>
                <a:gd name="connsiteX15" fmla="*/ 314325 w 1900237"/>
                <a:gd name="connsiteY15" fmla="*/ 90487 h 2209800"/>
                <a:gd name="connsiteX16" fmla="*/ 266700 w 1900237"/>
                <a:gd name="connsiteY16" fmla="*/ 142875 h 2209800"/>
                <a:gd name="connsiteX17" fmla="*/ 271462 w 1900237"/>
                <a:gd name="connsiteY17" fmla="*/ 180975 h 2209800"/>
                <a:gd name="connsiteX18" fmla="*/ 214312 w 1900237"/>
                <a:gd name="connsiteY18" fmla="*/ 219075 h 2209800"/>
                <a:gd name="connsiteX19" fmla="*/ 138112 w 1900237"/>
                <a:gd name="connsiteY19" fmla="*/ 285750 h 2209800"/>
                <a:gd name="connsiteX20" fmla="*/ 76200 w 1900237"/>
                <a:gd name="connsiteY20" fmla="*/ 371475 h 2209800"/>
                <a:gd name="connsiteX21" fmla="*/ 47625 w 1900237"/>
                <a:gd name="connsiteY21" fmla="*/ 433387 h 2209800"/>
                <a:gd name="connsiteX22" fmla="*/ 33337 w 1900237"/>
                <a:gd name="connsiteY22" fmla="*/ 552450 h 2209800"/>
                <a:gd name="connsiteX23" fmla="*/ 4762 w 1900237"/>
                <a:gd name="connsiteY23" fmla="*/ 638175 h 2209800"/>
                <a:gd name="connsiteX24" fmla="*/ 0 w 1900237"/>
                <a:gd name="connsiteY24" fmla="*/ 681037 h 2209800"/>
                <a:gd name="connsiteX25" fmla="*/ 14287 w 1900237"/>
                <a:gd name="connsiteY25" fmla="*/ 728662 h 2209800"/>
                <a:gd name="connsiteX26" fmla="*/ 66675 w 1900237"/>
                <a:gd name="connsiteY26" fmla="*/ 800100 h 2209800"/>
                <a:gd name="connsiteX27" fmla="*/ 133350 w 1900237"/>
                <a:gd name="connsiteY27" fmla="*/ 904875 h 2209800"/>
                <a:gd name="connsiteX28" fmla="*/ 209550 w 1900237"/>
                <a:gd name="connsiteY28" fmla="*/ 966787 h 2209800"/>
                <a:gd name="connsiteX29" fmla="*/ 233362 w 1900237"/>
                <a:gd name="connsiteY29" fmla="*/ 985837 h 2209800"/>
                <a:gd name="connsiteX30" fmla="*/ 285750 w 1900237"/>
                <a:gd name="connsiteY30" fmla="*/ 1004887 h 2209800"/>
                <a:gd name="connsiteX31" fmla="*/ 414337 w 1900237"/>
                <a:gd name="connsiteY31" fmla="*/ 995362 h 2209800"/>
                <a:gd name="connsiteX32" fmla="*/ 504825 w 1900237"/>
                <a:gd name="connsiteY32" fmla="*/ 966787 h 2209800"/>
                <a:gd name="connsiteX33" fmla="*/ 600075 w 1900237"/>
                <a:gd name="connsiteY33" fmla="*/ 938212 h 2209800"/>
                <a:gd name="connsiteX34" fmla="*/ 661987 w 1900237"/>
                <a:gd name="connsiteY34" fmla="*/ 938212 h 2209800"/>
                <a:gd name="connsiteX35" fmla="*/ 685800 w 1900237"/>
                <a:gd name="connsiteY35" fmla="*/ 966787 h 2209800"/>
                <a:gd name="connsiteX36" fmla="*/ 714375 w 1900237"/>
                <a:gd name="connsiteY36" fmla="*/ 1000125 h 2209800"/>
                <a:gd name="connsiteX37" fmla="*/ 804862 w 1900237"/>
                <a:gd name="connsiteY37" fmla="*/ 1009650 h 2209800"/>
                <a:gd name="connsiteX38" fmla="*/ 852487 w 1900237"/>
                <a:gd name="connsiteY38" fmla="*/ 1033462 h 2209800"/>
                <a:gd name="connsiteX39" fmla="*/ 847725 w 1900237"/>
                <a:gd name="connsiteY39" fmla="*/ 1071562 h 2209800"/>
                <a:gd name="connsiteX40" fmla="*/ 842962 w 1900237"/>
                <a:gd name="connsiteY40" fmla="*/ 1119187 h 2209800"/>
                <a:gd name="connsiteX41" fmla="*/ 833437 w 1900237"/>
                <a:gd name="connsiteY41" fmla="*/ 1171575 h 2209800"/>
                <a:gd name="connsiteX42" fmla="*/ 838200 w 1900237"/>
                <a:gd name="connsiteY42" fmla="*/ 1223962 h 2209800"/>
                <a:gd name="connsiteX43" fmla="*/ 871537 w 1900237"/>
                <a:gd name="connsiteY43" fmla="*/ 1266825 h 2209800"/>
                <a:gd name="connsiteX44" fmla="*/ 895350 w 1900237"/>
                <a:gd name="connsiteY44" fmla="*/ 1319212 h 2209800"/>
                <a:gd name="connsiteX45" fmla="*/ 938212 w 1900237"/>
                <a:gd name="connsiteY45" fmla="*/ 1347787 h 2209800"/>
                <a:gd name="connsiteX46" fmla="*/ 962025 w 1900237"/>
                <a:gd name="connsiteY46" fmla="*/ 1428750 h 2209800"/>
                <a:gd name="connsiteX47" fmla="*/ 971550 w 1900237"/>
                <a:gd name="connsiteY47" fmla="*/ 1495425 h 2209800"/>
                <a:gd name="connsiteX48" fmla="*/ 957262 w 1900237"/>
                <a:gd name="connsiteY48" fmla="*/ 1562100 h 2209800"/>
                <a:gd name="connsiteX49" fmla="*/ 928687 w 1900237"/>
                <a:gd name="connsiteY49" fmla="*/ 1633537 h 2209800"/>
                <a:gd name="connsiteX50" fmla="*/ 895350 w 1900237"/>
                <a:gd name="connsiteY50" fmla="*/ 1700212 h 2209800"/>
                <a:gd name="connsiteX51" fmla="*/ 895350 w 1900237"/>
                <a:gd name="connsiteY51" fmla="*/ 1738312 h 2209800"/>
                <a:gd name="connsiteX52" fmla="*/ 923925 w 1900237"/>
                <a:gd name="connsiteY52" fmla="*/ 1814512 h 2209800"/>
                <a:gd name="connsiteX53" fmla="*/ 952500 w 1900237"/>
                <a:gd name="connsiteY53" fmla="*/ 1871662 h 2209800"/>
                <a:gd name="connsiteX54" fmla="*/ 971550 w 1900237"/>
                <a:gd name="connsiteY54" fmla="*/ 1957387 h 2209800"/>
                <a:gd name="connsiteX55" fmla="*/ 1009650 w 1900237"/>
                <a:gd name="connsiteY55" fmla="*/ 2038350 h 2209800"/>
                <a:gd name="connsiteX56" fmla="*/ 1028700 w 1900237"/>
                <a:gd name="connsiteY56" fmla="*/ 2171700 h 2209800"/>
                <a:gd name="connsiteX57" fmla="*/ 1023937 w 1900237"/>
                <a:gd name="connsiteY57" fmla="*/ 2162175 h 2209800"/>
                <a:gd name="connsiteX58" fmla="*/ 1047750 w 1900237"/>
                <a:gd name="connsiteY58" fmla="*/ 2209800 h 2209800"/>
                <a:gd name="connsiteX59" fmla="*/ 1104900 w 1900237"/>
                <a:gd name="connsiteY59" fmla="*/ 2200275 h 2209800"/>
                <a:gd name="connsiteX60" fmla="*/ 1185862 w 1900237"/>
                <a:gd name="connsiteY60" fmla="*/ 2176462 h 2209800"/>
                <a:gd name="connsiteX61" fmla="*/ 1300162 w 1900237"/>
                <a:gd name="connsiteY61" fmla="*/ 2133600 h 2209800"/>
                <a:gd name="connsiteX62" fmla="*/ 1333500 w 1900237"/>
                <a:gd name="connsiteY62" fmla="*/ 2105025 h 2209800"/>
                <a:gd name="connsiteX63" fmla="*/ 1366837 w 1900237"/>
                <a:gd name="connsiteY63" fmla="*/ 2043112 h 2209800"/>
                <a:gd name="connsiteX64" fmla="*/ 1395412 w 1900237"/>
                <a:gd name="connsiteY64" fmla="*/ 1995487 h 2209800"/>
                <a:gd name="connsiteX65" fmla="*/ 1447800 w 1900237"/>
                <a:gd name="connsiteY65" fmla="*/ 1962150 h 2209800"/>
                <a:gd name="connsiteX66" fmla="*/ 1485900 w 1900237"/>
                <a:gd name="connsiteY66" fmla="*/ 1914525 h 2209800"/>
                <a:gd name="connsiteX67" fmla="*/ 1514475 w 1900237"/>
                <a:gd name="connsiteY67" fmla="*/ 1876425 h 2209800"/>
                <a:gd name="connsiteX68" fmla="*/ 1533525 w 1900237"/>
                <a:gd name="connsiteY68" fmla="*/ 1819275 h 2209800"/>
                <a:gd name="connsiteX69" fmla="*/ 1533525 w 1900237"/>
                <a:gd name="connsiteY69" fmla="*/ 1795462 h 2209800"/>
                <a:gd name="connsiteX70" fmla="*/ 1524000 w 1900237"/>
                <a:gd name="connsiteY70" fmla="*/ 1752600 h 2209800"/>
                <a:gd name="connsiteX71" fmla="*/ 1585912 w 1900237"/>
                <a:gd name="connsiteY71" fmla="*/ 1724025 h 2209800"/>
                <a:gd name="connsiteX72" fmla="*/ 1633537 w 1900237"/>
                <a:gd name="connsiteY72" fmla="*/ 1685925 h 2209800"/>
                <a:gd name="connsiteX73" fmla="*/ 1671637 w 1900237"/>
                <a:gd name="connsiteY73" fmla="*/ 1657350 h 2209800"/>
                <a:gd name="connsiteX74" fmla="*/ 1700212 w 1900237"/>
                <a:gd name="connsiteY74" fmla="*/ 1609725 h 2209800"/>
                <a:gd name="connsiteX75" fmla="*/ 1709737 w 1900237"/>
                <a:gd name="connsiteY75" fmla="*/ 1547812 h 2209800"/>
                <a:gd name="connsiteX76" fmla="*/ 1714500 w 1900237"/>
                <a:gd name="connsiteY76" fmla="*/ 1481137 h 2209800"/>
                <a:gd name="connsiteX77" fmla="*/ 1704975 w 1900237"/>
                <a:gd name="connsiteY77" fmla="*/ 1409700 h 2209800"/>
                <a:gd name="connsiteX78" fmla="*/ 1695450 w 1900237"/>
                <a:gd name="connsiteY78" fmla="*/ 1347787 h 2209800"/>
                <a:gd name="connsiteX79" fmla="*/ 1695450 w 1900237"/>
                <a:gd name="connsiteY79" fmla="*/ 1271587 h 2209800"/>
                <a:gd name="connsiteX80" fmla="*/ 1719262 w 1900237"/>
                <a:gd name="connsiteY80" fmla="*/ 1219200 h 2209800"/>
                <a:gd name="connsiteX81" fmla="*/ 1747837 w 1900237"/>
                <a:gd name="connsiteY81" fmla="*/ 1157287 h 2209800"/>
                <a:gd name="connsiteX82" fmla="*/ 1828800 w 1900237"/>
                <a:gd name="connsiteY82" fmla="*/ 1042987 h 2209800"/>
                <a:gd name="connsiteX83" fmla="*/ 1885950 w 1900237"/>
                <a:gd name="connsiteY83" fmla="*/ 933450 h 2209800"/>
                <a:gd name="connsiteX84" fmla="*/ 1895475 w 1900237"/>
                <a:gd name="connsiteY84" fmla="*/ 866775 h 2209800"/>
                <a:gd name="connsiteX85" fmla="*/ 1900237 w 1900237"/>
                <a:gd name="connsiteY85" fmla="*/ 785812 h 2209800"/>
                <a:gd name="connsiteX86" fmla="*/ 1900237 w 1900237"/>
                <a:gd name="connsiteY86" fmla="*/ 723900 h 2209800"/>
                <a:gd name="connsiteX87" fmla="*/ 1828800 w 1900237"/>
                <a:gd name="connsiteY87" fmla="*/ 752475 h 2209800"/>
                <a:gd name="connsiteX88" fmla="*/ 1790700 w 1900237"/>
                <a:gd name="connsiteY88" fmla="*/ 766762 h 2209800"/>
                <a:gd name="connsiteX89" fmla="*/ 1776412 w 1900237"/>
                <a:gd name="connsiteY89" fmla="*/ 766762 h 2209800"/>
                <a:gd name="connsiteX90" fmla="*/ 1747837 w 1900237"/>
                <a:gd name="connsiteY90" fmla="*/ 738187 h 2209800"/>
                <a:gd name="connsiteX91" fmla="*/ 1743075 w 1900237"/>
                <a:gd name="connsiteY91" fmla="*/ 690562 h 2209800"/>
                <a:gd name="connsiteX92" fmla="*/ 1733550 w 1900237"/>
                <a:gd name="connsiteY92" fmla="*/ 676275 h 2209800"/>
                <a:gd name="connsiteX93" fmla="*/ 1685925 w 1900237"/>
                <a:gd name="connsiteY93" fmla="*/ 642937 h 2209800"/>
                <a:gd name="connsiteX94" fmla="*/ 1652587 w 1900237"/>
                <a:gd name="connsiteY94" fmla="*/ 623887 h 2209800"/>
                <a:gd name="connsiteX95" fmla="*/ 1600200 w 1900237"/>
                <a:gd name="connsiteY95" fmla="*/ 533400 h 2209800"/>
                <a:gd name="connsiteX96" fmla="*/ 1576387 w 1900237"/>
                <a:gd name="connsiteY96" fmla="*/ 485775 h 2209800"/>
                <a:gd name="connsiteX97" fmla="*/ 1543050 w 1900237"/>
                <a:gd name="connsiteY97" fmla="*/ 442912 h 2209800"/>
                <a:gd name="connsiteX98" fmla="*/ 1514475 w 1900237"/>
                <a:gd name="connsiteY98" fmla="*/ 376237 h 2209800"/>
                <a:gd name="connsiteX99" fmla="*/ 1462087 w 1900237"/>
                <a:gd name="connsiteY99" fmla="*/ 338137 h 2209800"/>
                <a:gd name="connsiteX100" fmla="*/ 1423987 w 1900237"/>
                <a:gd name="connsiteY100" fmla="*/ 280987 h 2209800"/>
                <a:gd name="connsiteX101" fmla="*/ 1395412 w 1900237"/>
                <a:gd name="connsiteY101" fmla="*/ 257175 h 2209800"/>
                <a:gd name="connsiteX102" fmla="*/ 1371600 w 1900237"/>
                <a:gd name="connsiteY102" fmla="*/ 209550 h 2209800"/>
                <a:gd name="connsiteX103" fmla="*/ 1347787 w 1900237"/>
                <a:gd name="connsiteY103" fmla="*/ 142875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00237" h="2209800">
                  <a:moveTo>
                    <a:pt x="1347787" y="142875"/>
                  </a:moveTo>
                  <a:lnTo>
                    <a:pt x="1219200" y="152400"/>
                  </a:lnTo>
                  <a:lnTo>
                    <a:pt x="1152525" y="152400"/>
                  </a:lnTo>
                  <a:lnTo>
                    <a:pt x="1085850" y="109537"/>
                  </a:lnTo>
                  <a:lnTo>
                    <a:pt x="1052512" y="104775"/>
                  </a:lnTo>
                  <a:lnTo>
                    <a:pt x="1047750" y="123825"/>
                  </a:lnTo>
                  <a:lnTo>
                    <a:pt x="1038225" y="152400"/>
                  </a:lnTo>
                  <a:lnTo>
                    <a:pt x="1028700" y="180975"/>
                  </a:lnTo>
                  <a:lnTo>
                    <a:pt x="1000125" y="161925"/>
                  </a:lnTo>
                  <a:lnTo>
                    <a:pt x="833437" y="104775"/>
                  </a:lnTo>
                  <a:lnTo>
                    <a:pt x="809625" y="100012"/>
                  </a:lnTo>
                  <a:lnTo>
                    <a:pt x="800100" y="57150"/>
                  </a:lnTo>
                  <a:lnTo>
                    <a:pt x="766762" y="4762"/>
                  </a:lnTo>
                  <a:lnTo>
                    <a:pt x="742950" y="0"/>
                  </a:lnTo>
                  <a:lnTo>
                    <a:pt x="438150" y="42862"/>
                  </a:lnTo>
                  <a:lnTo>
                    <a:pt x="314325" y="90487"/>
                  </a:lnTo>
                  <a:lnTo>
                    <a:pt x="266700" y="142875"/>
                  </a:lnTo>
                  <a:lnTo>
                    <a:pt x="271462" y="180975"/>
                  </a:lnTo>
                  <a:lnTo>
                    <a:pt x="214312" y="219075"/>
                  </a:lnTo>
                  <a:lnTo>
                    <a:pt x="138112" y="285750"/>
                  </a:lnTo>
                  <a:lnTo>
                    <a:pt x="76200" y="371475"/>
                  </a:lnTo>
                  <a:lnTo>
                    <a:pt x="47625" y="433387"/>
                  </a:lnTo>
                  <a:lnTo>
                    <a:pt x="33337" y="552450"/>
                  </a:lnTo>
                  <a:lnTo>
                    <a:pt x="4762" y="638175"/>
                  </a:lnTo>
                  <a:lnTo>
                    <a:pt x="0" y="681037"/>
                  </a:lnTo>
                  <a:lnTo>
                    <a:pt x="14287" y="728662"/>
                  </a:lnTo>
                  <a:lnTo>
                    <a:pt x="66675" y="800100"/>
                  </a:lnTo>
                  <a:lnTo>
                    <a:pt x="133350" y="904875"/>
                  </a:lnTo>
                  <a:lnTo>
                    <a:pt x="209550" y="966787"/>
                  </a:lnTo>
                  <a:lnTo>
                    <a:pt x="233362" y="985837"/>
                  </a:lnTo>
                  <a:lnTo>
                    <a:pt x="285750" y="1004887"/>
                  </a:lnTo>
                  <a:lnTo>
                    <a:pt x="414337" y="995362"/>
                  </a:lnTo>
                  <a:lnTo>
                    <a:pt x="504825" y="966787"/>
                  </a:lnTo>
                  <a:lnTo>
                    <a:pt x="600075" y="938212"/>
                  </a:lnTo>
                  <a:lnTo>
                    <a:pt x="661987" y="938212"/>
                  </a:lnTo>
                  <a:lnTo>
                    <a:pt x="685800" y="966787"/>
                  </a:lnTo>
                  <a:lnTo>
                    <a:pt x="714375" y="1000125"/>
                  </a:lnTo>
                  <a:lnTo>
                    <a:pt x="804862" y="1009650"/>
                  </a:lnTo>
                  <a:lnTo>
                    <a:pt x="852487" y="1033462"/>
                  </a:lnTo>
                  <a:lnTo>
                    <a:pt x="847725" y="1071562"/>
                  </a:lnTo>
                  <a:lnTo>
                    <a:pt x="842962" y="1119187"/>
                  </a:lnTo>
                  <a:lnTo>
                    <a:pt x="833437" y="1171575"/>
                  </a:lnTo>
                  <a:lnTo>
                    <a:pt x="838200" y="1223962"/>
                  </a:lnTo>
                  <a:lnTo>
                    <a:pt x="871537" y="1266825"/>
                  </a:lnTo>
                  <a:lnTo>
                    <a:pt x="895350" y="1319212"/>
                  </a:lnTo>
                  <a:lnTo>
                    <a:pt x="938212" y="1347787"/>
                  </a:lnTo>
                  <a:lnTo>
                    <a:pt x="962025" y="1428750"/>
                  </a:lnTo>
                  <a:lnTo>
                    <a:pt x="971550" y="1495425"/>
                  </a:lnTo>
                  <a:lnTo>
                    <a:pt x="957262" y="1562100"/>
                  </a:lnTo>
                  <a:lnTo>
                    <a:pt x="928687" y="1633537"/>
                  </a:lnTo>
                  <a:lnTo>
                    <a:pt x="895350" y="1700212"/>
                  </a:lnTo>
                  <a:lnTo>
                    <a:pt x="895350" y="1738312"/>
                  </a:lnTo>
                  <a:lnTo>
                    <a:pt x="923925" y="1814512"/>
                  </a:lnTo>
                  <a:lnTo>
                    <a:pt x="952500" y="1871662"/>
                  </a:lnTo>
                  <a:lnTo>
                    <a:pt x="971550" y="1957387"/>
                  </a:lnTo>
                  <a:lnTo>
                    <a:pt x="1009650" y="2038350"/>
                  </a:lnTo>
                  <a:lnTo>
                    <a:pt x="1028700" y="2171700"/>
                  </a:lnTo>
                  <a:lnTo>
                    <a:pt x="1023937" y="2162175"/>
                  </a:lnTo>
                  <a:lnTo>
                    <a:pt x="1047750" y="2209800"/>
                  </a:lnTo>
                  <a:lnTo>
                    <a:pt x="1104900" y="2200275"/>
                  </a:lnTo>
                  <a:lnTo>
                    <a:pt x="1185862" y="2176462"/>
                  </a:lnTo>
                  <a:lnTo>
                    <a:pt x="1300162" y="2133600"/>
                  </a:lnTo>
                  <a:lnTo>
                    <a:pt x="1333500" y="2105025"/>
                  </a:lnTo>
                  <a:lnTo>
                    <a:pt x="1366837" y="2043112"/>
                  </a:lnTo>
                  <a:lnTo>
                    <a:pt x="1395412" y="1995487"/>
                  </a:lnTo>
                  <a:lnTo>
                    <a:pt x="1447800" y="1962150"/>
                  </a:lnTo>
                  <a:lnTo>
                    <a:pt x="1485900" y="1914525"/>
                  </a:lnTo>
                  <a:lnTo>
                    <a:pt x="1514475" y="1876425"/>
                  </a:lnTo>
                  <a:lnTo>
                    <a:pt x="1533525" y="1819275"/>
                  </a:lnTo>
                  <a:lnTo>
                    <a:pt x="1533525" y="1795462"/>
                  </a:lnTo>
                  <a:lnTo>
                    <a:pt x="1524000" y="1752600"/>
                  </a:lnTo>
                  <a:lnTo>
                    <a:pt x="1585912" y="1724025"/>
                  </a:lnTo>
                  <a:lnTo>
                    <a:pt x="1633537" y="1685925"/>
                  </a:lnTo>
                  <a:lnTo>
                    <a:pt x="1671637" y="1657350"/>
                  </a:lnTo>
                  <a:lnTo>
                    <a:pt x="1700212" y="1609725"/>
                  </a:lnTo>
                  <a:lnTo>
                    <a:pt x="1709737" y="1547812"/>
                  </a:lnTo>
                  <a:lnTo>
                    <a:pt x="1714500" y="1481137"/>
                  </a:lnTo>
                  <a:lnTo>
                    <a:pt x="1704975" y="1409700"/>
                  </a:lnTo>
                  <a:lnTo>
                    <a:pt x="1695450" y="1347787"/>
                  </a:lnTo>
                  <a:lnTo>
                    <a:pt x="1695450" y="1271587"/>
                  </a:lnTo>
                  <a:lnTo>
                    <a:pt x="1719262" y="1219200"/>
                  </a:lnTo>
                  <a:lnTo>
                    <a:pt x="1747837" y="1157287"/>
                  </a:lnTo>
                  <a:lnTo>
                    <a:pt x="1828800" y="1042987"/>
                  </a:lnTo>
                  <a:lnTo>
                    <a:pt x="1885950" y="933450"/>
                  </a:lnTo>
                  <a:lnTo>
                    <a:pt x="1895475" y="866775"/>
                  </a:lnTo>
                  <a:lnTo>
                    <a:pt x="1900237" y="785812"/>
                  </a:lnTo>
                  <a:lnTo>
                    <a:pt x="1900237" y="723900"/>
                  </a:lnTo>
                  <a:lnTo>
                    <a:pt x="1828800" y="752475"/>
                  </a:lnTo>
                  <a:lnTo>
                    <a:pt x="1790700" y="766762"/>
                  </a:lnTo>
                  <a:lnTo>
                    <a:pt x="1776412" y="766762"/>
                  </a:lnTo>
                  <a:lnTo>
                    <a:pt x="1747837" y="738187"/>
                  </a:lnTo>
                  <a:lnTo>
                    <a:pt x="1743075" y="690562"/>
                  </a:lnTo>
                  <a:lnTo>
                    <a:pt x="1733550" y="676275"/>
                  </a:lnTo>
                  <a:lnTo>
                    <a:pt x="1685925" y="642937"/>
                  </a:lnTo>
                  <a:lnTo>
                    <a:pt x="1652587" y="623887"/>
                  </a:lnTo>
                  <a:lnTo>
                    <a:pt x="1600200" y="533400"/>
                  </a:lnTo>
                  <a:lnTo>
                    <a:pt x="1576387" y="485775"/>
                  </a:lnTo>
                  <a:lnTo>
                    <a:pt x="1543050" y="442912"/>
                  </a:lnTo>
                  <a:lnTo>
                    <a:pt x="1514475" y="376237"/>
                  </a:lnTo>
                  <a:lnTo>
                    <a:pt x="1462087" y="338137"/>
                  </a:lnTo>
                  <a:lnTo>
                    <a:pt x="1423987" y="280987"/>
                  </a:lnTo>
                  <a:lnTo>
                    <a:pt x="1395412" y="257175"/>
                  </a:lnTo>
                  <a:lnTo>
                    <a:pt x="1371600" y="209550"/>
                  </a:lnTo>
                  <a:lnTo>
                    <a:pt x="1347787" y="142875"/>
                  </a:ln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6E5A1698-1D27-4E30-9D33-2287311362E2}"/>
              </a:ext>
            </a:extLst>
          </p:cNvPr>
          <p:cNvSpPr/>
          <p:nvPr/>
        </p:nvSpPr>
        <p:spPr>
          <a:xfrm>
            <a:off x="0" y="1586428"/>
            <a:ext cx="6786390" cy="719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lstStyle/>
          <a:p>
            <a:r>
              <a:rPr lang="en-US" sz="2000" b="1" dirty="0" err="1"/>
              <a:t>Quels</a:t>
            </a:r>
            <a:r>
              <a:rPr lang="en-US" sz="2000" b="1" dirty="0"/>
              <a:t> segments </a:t>
            </a:r>
            <a:r>
              <a:rPr lang="en-US" sz="2000" b="1" dirty="0" err="1"/>
              <a:t>industriels</a:t>
            </a:r>
            <a:r>
              <a:rPr lang="en-US" sz="2000" b="1" dirty="0"/>
              <a:t>, </a:t>
            </a:r>
            <a:r>
              <a:rPr lang="en-US" sz="2000" b="1" dirty="0" err="1"/>
              <a:t>quels</a:t>
            </a:r>
            <a:r>
              <a:rPr lang="en-US" sz="2000" b="1" dirty="0"/>
              <a:t> </a:t>
            </a:r>
            <a:r>
              <a:rPr lang="en-US" sz="2000" b="1" dirty="0" err="1"/>
              <a:t>avantages</a:t>
            </a:r>
            <a:r>
              <a:rPr lang="en-US" sz="2000" b="1" dirty="0"/>
              <a:t> </a:t>
            </a:r>
            <a:r>
              <a:rPr lang="en-US" sz="2000" b="1" dirty="0" err="1"/>
              <a:t>comparatifs</a:t>
            </a:r>
            <a:r>
              <a:rPr lang="en-US" sz="2000" b="1" dirty="0"/>
              <a:t> ?</a:t>
            </a:r>
          </a:p>
        </p:txBody>
      </p:sp>
      <p:sp>
        <p:nvSpPr>
          <p:cNvPr id="12" name="Rectangle 11">
            <a:extLst>
              <a:ext uri="{FF2B5EF4-FFF2-40B4-BE49-F238E27FC236}">
                <a16:creationId xmlns:a16="http://schemas.microsoft.com/office/drawing/2014/main" id="{7772A6C4-B8DA-4DB8-9DEA-645A86136CC5}"/>
              </a:ext>
            </a:extLst>
          </p:cNvPr>
          <p:cNvSpPr/>
          <p:nvPr/>
        </p:nvSpPr>
        <p:spPr>
          <a:xfrm>
            <a:off x="0" y="2839870"/>
            <a:ext cx="6786390" cy="719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lstStyle/>
          <a:p>
            <a:r>
              <a:rPr lang="en-US" sz="2000" b="1" dirty="0" err="1"/>
              <a:t>Quels</a:t>
            </a:r>
            <a:r>
              <a:rPr lang="en-US" sz="2000" b="1" dirty="0"/>
              <a:t> </a:t>
            </a:r>
            <a:r>
              <a:rPr lang="en-US" sz="2000" b="1" dirty="0" err="1"/>
              <a:t>transferts</a:t>
            </a:r>
            <a:r>
              <a:rPr lang="en-US" sz="2000" b="1" dirty="0"/>
              <a:t> de technologies, </a:t>
            </a:r>
            <a:r>
              <a:rPr lang="en-US" sz="2000" b="1" dirty="0" err="1"/>
              <a:t>quel</a:t>
            </a:r>
            <a:r>
              <a:rPr lang="en-US" sz="2000" b="1" dirty="0"/>
              <a:t> </a:t>
            </a:r>
            <a:r>
              <a:rPr lang="en-US" sz="2000" b="1" dirty="0" err="1"/>
              <a:t>renforcement</a:t>
            </a:r>
            <a:r>
              <a:rPr lang="en-US" sz="2000" b="1" dirty="0"/>
              <a:t> des </a:t>
            </a:r>
            <a:r>
              <a:rPr lang="en-US" sz="2000" b="1" dirty="0" err="1"/>
              <a:t>capacités</a:t>
            </a:r>
            <a:r>
              <a:rPr lang="en-US" sz="2000" b="1" dirty="0"/>
              <a:t> ?</a:t>
            </a:r>
          </a:p>
        </p:txBody>
      </p:sp>
      <p:sp>
        <p:nvSpPr>
          <p:cNvPr id="13" name="Rectangle 12">
            <a:extLst>
              <a:ext uri="{FF2B5EF4-FFF2-40B4-BE49-F238E27FC236}">
                <a16:creationId xmlns:a16="http://schemas.microsoft.com/office/drawing/2014/main" id="{30C78F71-067A-42BA-820E-58E573D6964A}"/>
              </a:ext>
            </a:extLst>
          </p:cNvPr>
          <p:cNvSpPr/>
          <p:nvPr/>
        </p:nvSpPr>
        <p:spPr>
          <a:xfrm>
            <a:off x="0" y="4093312"/>
            <a:ext cx="6786390" cy="719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lstStyle/>
          <a:p>
            <a:r>
              <a:rPr lang="en-US" sz="2000" b="1" dirty="0" err="1"/>
              <a:t>Quel</a:t>
            </a:r>
            <a:r>
              <a:rPr lang="en-US" sz="2000" b="1" dirty="0"/>
              <a:t> </a:t>
            </a:r>
            <a:r>
              <a:rPr lang="en-US" sz="2000" b="1" dirty="0" err="1"/>
              <a:t>contenu</a:t>
            </a:r>
            <a:r>
              <a:rPr lang="en-US" sz="2000" b="1" dirty="0"/>
              <a:t> local ?</a:t>
            </a:r>
          </a:p>
        </p:txBody>
      </p:sp>
    </p:spTree>
    <p:extLst>
      <p:ext uri="{BB962C8B-B14F-4D97-AF65-F5344CB8AC3E}">
        <p14:creationId xmlns:p14="http://schemas.microsoft.com/office/powerpoint/2010/main" val="1210759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00AADB-A564-6C46-AC45-CF6FFC107E67}"/>
              </a:ext>
            </a:extLst>
          </p:cNvPr>
          <p:cNvSpPr>
            <a:spLocks noGrp="1"/>
          </p:cNvSpPr>
          <p:nvPr>
            <p:ph type="title"/>
          </p:nvPr>
        </p:nvSpPr>
        <p:spPr/>
        <p:txBody>
          <a:bodyPr/>
          <a:lstStyle/>
          <a:p>
            <a:endParaRPr lang="en-RW"/>
          </a:p>
        </p:txBody>
      </p:sp>
      <p:pic>
        <p:nvPicPr>
          <p:cNvPr id="7" name="Picture 6">
            <a:extLst>
              <a:ext uri="{FF2B5EF4-FFF2-40B4-BE49-F238E27FC236}">
                <a16:creationId xmlns:a16="http://schemas.microsoft.com/office/drawing/2014/main" id="{91438CA6-7CE0-CB43-9968-723F3301C6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3350" y="1285875"/>
            <a:ext cx="11853863" cy="3951287"/>
          </a:xfrm>
          <a:prstGeom prst="rect">
            <a:avLst/>
          </a:prstGeom>
        </p:spPr>
      </p:pic>
      <p:sp>
        <p:nvSpPr>
          <p:cNvPr id="11" name="Subtitle 2">
            <a:extLst>
              <a:ext uri="{FF2B5EF4-FFF2-40B4-BE49-F238E27FC236}">
                <a16:creationId xmlns:a16="http://schemas.microsoft.com/office/drawing/2014/main" id="{AB14C6CC-CA1C-B24D-8057-4ED55ED219FE}"/>
              </a:ext>
            </a:extLst>
          </p:cNvPr>
          <p:cNvSpPr txBox="1">
            <a:spLocks/>
          </p:cNvSpPr>
          <p:nvPr/>
        </p:nvSpPr>
        <p:spPr>
          <a:xfrm>
            <a:off x="1633765" y="5715625"/>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Pour plus </a:t>
            </a:r>
            <a:r>
              <a:rPr lang="en-US" sz="2000" b="1" dirty="0" err="1"/>
              <a:t>d'informations</a:t>
            </a:r>
            <a:r>
              <a:rPr lang="en-US" sz="2000" b="1"/>
              <a:t>:</a:t>
            </a:r>
          </a:p>
          <a:p>
            <a:pPr>
              <a:lnSpc>
                <a:spcPct val="100000"/>
              </a:lnSpc>
              <a:spcBef>
                <a:spcPts val="0"/>
              </a:spcBef>
            </a:pPr>
            <a:r>
              <a:rPr lang="en-US" sz="1800"/>
              <a:t>www</a:t>
            </a:r>
            <a:r>
              <a:rPr lang="en-US" sz="1800" dirty="0"/>
              <a:t>.uneca.org/ea-icsoe26</a:t>
            </a:r>
            <a:endParaRPr lang="en-US" sz="2000" dirty="0"/>
          </a:p>
        </p:txBody>
      </p:sp>
    </p:spTree>
    <p:extLst>
      <p:ext uri="{BB962C8B-B14F-4D97-AF65-F5344CB8AC3E}">
        <p14:creationId xmlns:p14="http://schemas.microsoft.com/office/powerpoint/2010/main" val="197847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solidFill>
            <a:schemeClr val="tx1"/>
          </a:solidFill>
        </p:spPr>
        <p:txBody>
          <a:bodyPr>
            <a:normAutofit/>
          </a:bodyPr>
          <a:lstStyle/>
          <a:p>
            <a:pPr algn="ctr"/>
            <a:r>
              <a:rPr lang="fr-FR" sz="3600" b="1" dirty="0">
                <a:solidFill>
                  <a:schemeClr val="accent3">
                    <a:lumMod val="60000"/>
                    <a:lumOff val="40000"/>
                  </a:schemeClr>
                </a:solidFill>
                <a:latin typeface="Arial" panose="020B0604020202020204" pitchFamily="34" charset="0"/>
                <a:cs typeface="Arial" panose="020B0604020202020204" pitchFamily="34" charset="0"/>
              </a:rPr>
              <a:t>DIAGNOSTIC</a:t>
            </a: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838200" y="1825625"/>
            <a:ext cx="10515600" cy="4667250"/>
          </a:xfrm>
          <a:solidFill>
            <a:schemeClr val="accent3">
              <a:lumMod val="60000"/>
              <a:lumOff val="40000"/>
            </a:schemeClr>
          </a:solidFill>
        </p:spPr>
        <p:txBody>
          <a:bodyPr>
            <a:normAutofit fontScale="92500" lnSpcReduction="20000"/>
          </a:bodyPr>
          <a:lstStyle/>
          <a:p>
            <a:r>
              <a:rPr lang="fr-FR" sz="22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Contexte et justification</a:t>
            </a:r>
          </a:p>
          <a:p>
            <a:pPr marL="0" indent="0">
              <a:buNone/>
            </a:pPr>
            <a:r>
              <a:rPr lang="fr-FR" sz="2200" spc="-30" dirty="0">
                <a:latin typeface="Arial" panose="020B0604020202020204" pitchFamily="34" charset="0"/>
                <a:ea typeface="Calibri" panose="020F0502020204030204" pitchFamily="34" charset="0"/>
                <a:cs typeface="Arial" panose="020B0604020202020204" pitchFamily="34" charset="0"/>
              </a:rPr>
              <a:t>- Les ZES : I</a:t>
            </a:r>
            <a:r>
              <a:rPr lang="fr-FR" sz="2200" spc="-30" dirty="0">
                <a:effectLst/>
                <a:latin typeface="Arial" panose="020B0604020202020204" pitchFamily="34" charset="0"/>
                <a:ea typeface="Calibri" panose="020F0502020204030204" pitchFamily="34" charset="0"/>
                <a:cs typeface="Arial" panose="020B0604020202020204" pitchFamily="34" charset="0"/>
              </a:rPr>
              <a:t>nstruments de transformation, de diversification économique ; Cadre de création d’écosystèmes industriels ;</a:t>
            </a:r>
          </a:p>
          <a:p>
            <a:pPr marL="0" indent="0">
              <a:buNone/>
            </a:pPr>
            <a:r>
              <a:rPr lang="fr-FR" sz="2200" spc="-30" dirty="0">
                <a:effectLst/>
                <a:latin typeface="Arial" panose="020B0604020202020204" pitchFamily="34" charset="0"/>
                <a:ea typeface="Calibri" panose="020F0502020204030204" pitchFamily="34" charset="0"/>
                <a:cs typeface="Arial" panose="020B0604020202020204" pitchFamily="34" charset="0"/>
              </a:rPr>
              <a:t>- Au cœur des </a:t>
            </a:r>
            <a:r>
              <a:rPr lang="fr-FR" sz="2200" spc="-30" dirty="0">
                <a:latin typeface="Arial" panose="020B0604020202020204" pitchFamily="34" charset="0"/>
                <a:ea typeface="Calibri" panose="020F0502020204030204" pitchFamily="34" charset="0"/>
                <a:cs typeface="Arial" panose="020B0604020202020204" pitchFamily="34" charset="0"/>
              </a:rPr>
              <a:t>recom</a:t>
            </a:r>
            <a:r>
              <a:rPr lang="fr-FR" sz="2200" spc="-30" dirty="0">
                <a:effectLst/>
                <a:latin typeface="Arial" panose="020B0604020202020204" pitchFamily="34" charset="0"/>
                <a:ea typeface="Calibri" panose="020F0502020204030204" pitchFamily="34" charset="0"/>
                <a:cs typeface="Arial" panose="020B0604020202020204" pitchFamily="34" charset="0"/>
              </a:rPr>
              <a:t>mandations d’actions du Consensus de Douala et des Objectifs de Développement Durable de l’Agenda 2063 de l’Union Africaine ;</a:t>
            </a:r>
          </a:p>
          <a:p>
            <a:pPr marL="0" indent="0">
              <a:buNone/>
            </a:pPr>
            <a:r>
              <a:rPr lang="fr-FR" sz="2200" spc="-30" dirty="0">
                <a:effectLst/>
                <a:latin typeface="Arial" panose="020B0604020202020204" pitchFamily="34" charset="0"/>
                <a:ea typeface="Calibri" panose="020F0502020204030204" pitchFamily="34" charset="0"/>
                <a:cs typeface="Arial" panose="020B0604020202020204" pitchFamily="34" charset="0"/>
              </a:rPr>
              <a:t>- Peu de ZES en Afrique par rapport au reste du monde ; développement très diversifié, soit spécialisé, soit multisectoriel, avec forte représentation des sociétés étrangères ;</a:t>
            </a:r>
            <a:endParaRPr lang="fr-FR" sz="2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2200" spc="-30" dirty="0">
                <a:effectLst/>
                <a:latin typeface="Arial" panose="020B0604020202020204" pitchFamily="34" charset="0"/>
                <a:ea typeface="Calibri" panose="020F0502020204030204" pitchFamily="34" charset="0"/>
                <a:cs typeface="Arial" panose="020B0604020202020204" pitchFamily="34" charset="0"/>
              </a:rPr>
              <a:t>- Profil – pour le moment – situé dans le bas des filières productives ;</a:t>
            </a:r>
          </a:p>
          <a:p>
            <a:pPr marL="0" indent="0">
              <a:buNone/>
            </a:pPr>
            <a:r>
              <a:rPr lang="fr-FR" sz="2200" spc="-30" dirty="0">
                <a:effectLst/>
                <a:latin typeface="Arial" panose="020B0604020202020204" pitchFamily="34" charset="0"/>
                <a:ea typeface="Calibri" panose="020F0502020204030204" pitchFamily="34" charset="0"/>
                <a:cs typeface="Arial" panose="020B0604020202020204" pitchFamily="34" charset="0"/>
              </a:rPr>
              <a:t>- Avec modèle de gouvernance purement public ou sous schéma PPP, aujourd’hui prédominant ;</a:t>
            </a:r>
            <a:endParaRPr lang="fr-FR" sz="22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Aft>
                <a:spcPts val="800"/>
              </a:spcAft>
              <a:buNone/>
              <a:tabLst>
                <a:tab pos="819150" algn="l"/>
              </a:tabLst>
            </a:pPr>
            <a:r>
              <a:rPr lang="fr-FR" sz="2200" spc="-30" dirty="0">
                <a:latin typeface="Arial" panose="020B0604020202020204" pitchFamily="34" charset="0"/>
                <a:cs typeface="Arial" panose="020B0604020202020204" pitchFamily="34" charset="0"/>
              </a:rPr>
              <a:t>- R</a:t>
            </a:r>
            <a:r>
              <a:rPr lang="fr-FR" sz="2200" spc="-30" dirty="0">
                <a:effectLst/>
                <a:latin typeface="Arial" panose="020B0604020202020204" pitchFamily="34" charset="0"/>
                <a:ea typeface="Calibri" panose="020F0502020204030204" pitchFamily="34" charset="0"/>
                <a:cs typeface="Arial" panose="020B0604020202020204" pitchFamily="34" charset="0"/>
              </a:rPr>
              <a:t>éalités différentes, zone franche, (enclave ZES ou non, avec législations distinctes), parc industriel, parc éco industriel, parc technologique, </a:t>
            </a:r>
            <a:r>
              <a:rPr lang="fr-FR" sz="2200" spc="-30" dirty="0" err="1">
                <a:effectLst/>
                <a:latin typeface="Arial" panose="020B0604020202020204" pitchFamily="34" charset="0"/>
                <a:ea typeface="Calibri" panose="020F0502020204030204" pitchFamily="34" charset="0"/>
                <a:cs typeface="Arial" panose="020B0604020202020204" pitchFamily="34" charset="0"/>
              </a:rPr>
              <a:t>etc</a:t>
            </a:r>
            <a:r>
              <a:rPr lang="fr-FR" sz="2200" spc="-30" dirty="0">
                <a:effectLst/>
                <a:latin typeface="Arial" panose="020B0604020202020204" pitchFamily="34" charset="0"/>
                <a:ea typeface="Calibri" panose="020F0502020204030204" pitchFamily="34" charset="0"/>
                <a:cs typeface="Arial" panose="020B0604020202020204" pitchFamily="34" charset="0"/>
              </a:rPr>
              <a:t> ; évolution d’un concept de zones franches orientées vers l’exportation vers des zones économiques spéciales dont la vocation est plus large.</a:t>
            </a:r>
            <a:endParaRPr lang="fr-FR" sz="2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1800" spc="-30" dirty="0">
                <a:effectLst/>
                <a:latin typeface="Lato" panose="020F0502020204030203" pitchFamily="34" charset="0"/>
                <a:ea typeface="Calibri" panose="020F0502020204030204" pitchFamily="34" charset="0"/>
                <a:cs typeface="Times New Roman" panose="02020603050405020304" pitchFamily="18" charset="0"/>
              </a:rPr>
              <a:t> </a:t>
            </a:r>
            <a:endParaRPr lang="fr-FR" sz="20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3756951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94130"/>
            <a:ext cx="10515600" cy="779930"/>
          </a:xfrm>
          <a:solidFill>
            <a:schemeClr val="tx1"/>
          </a:solidFill>
        </p:spPr>
        <p:txBody>
          <a:bodyPr>
            <a:normAutofit/>
          </a:bodyPr>
          <a:lstStyle/>
          <a:p>
            <a:pPr algn="ctr"/>
            <a:r>
              <a:rPr lang="fr-FR" sz="3600" b="1" dirty="0">
                <a:solidFill>
                  <a:schemeClr val="accent3">
                    <a:lumMod val="60000"/>
                    <a:lumOff val="40000"/>
                  </a:schemeClr>
                </a:solidFill>
                <a:latin typeface="Arial" panose="020B0604020202020204" pitchFamily="34" charset="0"/>
                <a:cs typeface="Arial" panose="020B0604020202020204" pitchFamily="34" charset="0"/>
              </a:rPr>
              <a:t>DIAGNOSTIC</a:t>
            </a: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134471" y="1129553"/>
            <a:ext cx="12057529" cy="5634318"/>
          </a:xfrm>
          <a:solidFill>
            <a:schemeClr val="accent3">
              <a:lumMod val="60000"/>
              <a:lumOff val="40000"/>
            </a:schemeClr>
          </a:solidFill>
        </p:spPr>
        <p:txBody>
          <a:bodyPr>
            <a:normAutofit fontScale="77500" lnSpcReduction="20000"/>
          </a:bodyPr>
          <a:lstStyle/>
          <a:p>
            <a:r>
              <a:rPr lang="fr-FR" sz="26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Diagnostic du cadre de développement des zones économiques spéciales en Afrique centrale </a:t>
            </a:r>
          </a:p>
          <a:p>
            <a:pPr marL="0" indent="0" algn="just">
              <a:lnSpc>
                <a:spcPct val="115000"/>
              </a:lnSpc>
              <a:spcAft>
                <a:spcPts val="800"/>
              </a:spcAft>
              <a:buNone/>
            </a:pPr>
            <a:r>
              <a:rPr lang="fr-FR" sz="2300" spc="-30" dirty="0">
                <a:effectLst/>
                <a:latin typeface="Arial" panose="020B0604020202020204" pitchFamily="34" charset="0"/>
                <a:ea typeface="Calibri" panose="020F0502020204030204" pitchFamily="34" charset="0"/>
                <a:cs typeface="Arial" panose="020B0604020202020204" pitchFamily="34" charset="0"/>
              </a:rPr>
              <a:t>- Défis des économies de l’Afrique centrale : économies hétérogènes, transformant peu, peu diversifiées, commerçant peu entre elles ; </a:t>
            </a:r>
          </a:p>
          <a:p>
            <a:pPr marL="0" indent="0" algn="just">
              <a:lnSpc>
                <a:spcPct val="115000"/>
              </a:lnSpc>
              <a:spcAft>
                <a:spcPts val="800"/>
              </a:spcAft>
              <a:buNone/>
            </a:pPr>
            <a:r>
              <a:rPr lang="fr-FR" sz="2300" spc="-30" dirty="0">
                <a:effectLst/>
                <a:latin typeface="Arial" panose="020B0604020202020204" pitchFamily="34" charset="0"/>
                <a:ea typeface="Calibri" panose="020F0502020204030204" pitchFamily="34" charset="0"/>
                <a:cs typeface="Arial" panose="020B0604020202020204" pitchFamily="34" charset="0"/>
              </a:rPr>
              <a:t>- Analyse confirmée par l’examen de la part des exportations des pays de l’Afrique et notamment de l’Afrique centrale dans le total des exportations mondiales, de la part des articles manufacturés par degré de fabrication et des produits de base dans les exportations de la CEEAC, de la part des articles manufacturés par degré de fabrication et des produits de base dans les importations de la CEEAC ;</a:t>
            </a:r>
            <a:endParaRPr lang="fr-FR" sz="23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Aft>
                <a:spcPts val="800"/>
              </a:spcAft>
              <a:buNone/>
            </a:pPr>
            <a:r>
              <a:rPr lang="fr-FR" sz="2300" spc="-30" dirty="0">
                <a:effectLst/>
                <a:latin typeface="Arial" panose="020B0604020202020204" pitchFamily="34" charset="0"/>
                <a:ea typeface="Calibri" panose="020F0502020204030204" pitchFamily="34" charset="0"/>
                <a:cs typeface="Arial" panose="020B0604020202020204" pitchFamily="34" charset="0"/>
              </a:rPr>
              <a:t>- Constat confirmé si l’on prend en compte les leviers de croissance, structure de production, capital humain, capacité d’innovation, infrastructures, taille du marché, système financier, adoption des TIC pour la 4ème révolution industrielle ;</a:t>
            </a:r>
          </a:p>
          <a:p>
            <a:pPr marL="0" indent="0" algn="just">
              <a:lnSpc>
                <a:spcPct val="115000"/>
              </a:lnSpc>
              <a:spcAft>
                <a:spcPts val="800"/>
              </a:spcAft>
              <a:buNone/>
            </a:pPr>
            <a:r>
              <a:rPr lang="fr-FR" sz="2300" spc="-30" dirty="0">
                <a:latin typeface="Arial" panose="020B0604020202020204" pitchFamily="34" charset="0"/>
                <a:ea typeface="Calibri" panose="020F0502020204030204" pitchFamily="34" charset="0"/>
                <a:cs typeface="Arial" panose="020B0604020202020204" pitchFamily="34" charset="0"/>
              </a:rPr>
              <a:t>- D</a:t>
            </a:r>
            <a:r>
              <a:rPr lang="fr-FR" sz="2300" spc="-30" dirty="0">
                <a:effectLst/>
                <a:latin typeface="Arial" panose="020B0604020202020204" pitchFamily="34" charset="0"/>
                <a:ea typeface="Calibri" panose="020F0502020204030204" pitchFamily="34" charset="0"/>
                <a:cs typeface="Arial" panose="020B0604020202020204" pitchFamily="34" charset="0"/>
              </a:rPr>
              <a:t>éfis en termes d’intégration régionale ;</a:t>
            </a:r>
          </a:p>
          <a:p>
            <a:pPr marL="0" indent="0" algn="just">
              <a:lnSpc>
                <a:spcPct val="115000"/>
              </a:lnSpc>
              <a:spcAft>
                <a:spcPts val="800"/>
              </a:spcAft>
              <a:buNone/>
            </a:pPr>
            <a:r>
              <a:rPr lang="fr-FR" sz="2300" spc="-30" dirty="0">
                <a:effectLst/>
                <a:latin typeface="Arial" panose="020B0604020202020204" pitchFamily="34" charset="0"/>
                <a:ea typeface="Calibri" panose="020F0502020204030204" pitchFamily="34" charset="0"/>
                <a:cs typeface="Arial" panose="020B0604020202020204" pitchFamily="34" charset="0"/>
              </a:rPr>
              <a:t>- La CEA promeut aujourd’hui une vision du futur de l’Afrique : base manufacturière, plaque tournante des solutions écologiques, énergétiques et logistiques, pôle régional de recherche et d’innovation, soutenue par des initiatives stratégiques communes de soutien tels que la synchronisation des PDI/PDIDE régionaux et nationaux, le ciblage des investissements à grande échelle dans les pôles de compétitivité nouvelle génération ;</a:t>
            </a:r>
          </a:p>
          <a:p>
            <a:pPr marL="0" indent="0" algn="just">
              <a:lnSpc>
                <a:spcPct val="115000"/>
              </a:lnSpc>
              <a:spcAft>
                <a:spcPts val="800"/>
              </a:spcAft>
              <a:buNone/>
            </a:pPr>
            <a:r>
              <a:rPr lang="fr-FR" sz="2300" spc="-30" dirty="0">
                <a:latin typeface="Arial" panose="020B0604020202020204" pitchFamily="34" charset="0"/>
                <a:ea typeface="Calibri" panose="020F0502020204030204" pitchFamily="34" charset="0"/>
                <a:cs typeface="Arial" panose="020B0604020202020204" pitchFamily="34" charset="0"/>
              </a:rPr>
              <a:t>- Orientation clé : t</a:t>
            </a:r>
            <a:r>
              <a:rPr lang="fr-FR" sz="2300" spc="-30" dirty="0">
                <a:effectLst/>
                <a:latin typeface="Arial" panose="020B0604020202020204" pitchFamily="34" charset="0"/>
                <a:ea typeface="Calibri" panose="020F0502020204030204" pitchFamily="34" charset="0"/>
                <a:cs typeface="Arial" panose="020B0604020202020204" pitchFamily="34" charset="0"/>
              </a:rPr>
              <a:t>ransformation du capital naturel en capital productif : promotion des chaînes de valeurs régionales.</a:t>
            </a:r>
            <a:endParaRPr lang="fr-FR" sz="23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266427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solidFill>
            <a:schemeClr val="tx1"/>
          </a:solidFill>
        </p:spPr>
        <p:txBody>
          <a:bodyPr>
            <a:normAutofit/>
          </a:bodyPr>
          <a:lstStyle/>
          <a:p>
            <a:pPr algn="ctr"/>
            <a:r>
              <a:rPr lang="fr-FR" sz="3600" b="1" dirty="0">
                <a:solidFill>
                  <a:schemeClr val="accent3">
                    <a:lumMod val="60000"/>
                    <a:lumOff val="40000"/>
                  </a:schemeClr>
                </a:solidFill>
                <a:latin typeface="Arial" panose="020B0604020202020204" pitchFamily="34" charset="0"/>
                <a:cs typeface="Arial" panose="020B0604020202020204" pitchFamily="34" charset="0"/>
              </a:rPr>
              <a:t>DIAGNOSTIC</a:t>
            </a: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838200" y="1825625"/>
            <a:ext cx="10515600" cy="4667250"/>
          </a:xfrm>
          <a:solidFill>
            <a:schemeClr val="accent3">
              <a:lumMod val="60000"/>
              <a:lumOff val="40000"/>
            </a:schemeClr>
          </a:solidFill>
        </p:spPr>
        <p:txBody>
          <a:bodyPr>
            <a:normAutofit/>
          </a:bodyPr>
          <a:lstStyle/>
          <a:p>
            <a:r>
              <a:rPr lang="fr-FR" sz="22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Etat des lieux des ZES en Afrique centrale</a:t>
            </a:r>
          </a:p>
          <a:p>
            <a:pPr>
              <a:buFontTx/>
              <a:buChar char="-"/>
            </a:pPr>
            <a:r>
              <a:rPr lang="fr-FR" sz="2200" spc="-30" dirty="0">
                <a:effectLst/>
                <a:latin typeface="Arial" panose="020B0604020202020204" pitchFamily="34" charset="0"/>
                <a:ea typeface="Calibri" panose="020F0502020204030204" pitchFamily="34" charset="0"/>
                <a:cs typeface="Arial" panose="020B0604020202020204" pitchFamily="34" charset="0"/>
              </a:rPr>
              <a:t>Pas de cadre stratégique en Afrique centrale, à quelques exceptions près (Cameroun, République du Congo, Gabon) : déficit important (trop de latitude aux acteurs dans l’opérationnalisation des ZES) ; . cadre législatif et réglementaire adopté, mais les ZES tardent à être mise en œuvre</a:t>
            </a:r>
            <a:r>
              <a:rPr lang="fr-FR" sz="2200" spc="-30" dirty="0">
                <a:latin typeface="Arial" panose="020B0604020202020204" pitchFamily="34" charset="0"/>
                <a:ea typeface="Calibri" panose="020F0502020204030204" pitchFamily="34" charset="0"/>
                <a:cs typeface="Arial" panose="020B0604020202020204" pitchFamily="34" charset="0"/>
              </a:rPr>
              <a:t> ;</a:t>
            </a:r>
            <a:endParaRPr lang="fr-FR" sz="2200" spc="-30" dirty="0">
              <a:effectLst/>
              <a:latin typeface="Arial" panose="020B0604020202020204" pitchFamily="34" charset="0"/>
              <a:ea typeface="Calibri" panose="020F0502020204030204" pitchFamily="34" charset="0"/>
              <a:cs typeface="Arial" panose="020B0604020202020204" pitchFamily="34" charset="0"/>
            </a:endParaRPr>
          </a:p>
          <a:p>
            <a:pPr>
              <a:buFontTx/>
              <a:buChar char="-"/>
            </a:pPr>
            <a:r>
              <a:rPr lang="fr-FR" sz="2200" spc="-30" dirty="0">
                <a:effectLst/>
                <a:latin typeface="Arial" panose="020B0604020202020204" pitchFamily="34" charset="0"/>
                <a:ea typeface="Calibri" panose="020F0502020204030204" pitchFamily="34" charset="0"/>
                <a:cs typeface="Arial" panose="020B0604020202020204" pitchFamily="34" charset="0"/>
              </a:rPr>
              <a:t>Les réglementations des Pays ont été étudiées par référence à diverses problématiques et notamment :</a:t>
            </a:r>
            <a:endParaRPr lang="fr-FR" sz="2200" dirty="0">
              <a:effectLst/>
              <a:latin typeface="Arial" panose="020B0604020202020204" pitchFamily="34" charset="0"/>
              <a:ea typeface="Calibri" panose="020F0502020204030204" pitchFamily="34" charset="0"/>
              <a:cs typeface="Arial" panose="020B0604020202020204" pitchFamily="34" charset="0"/>
            </a:endParaRPr>
          </a:p>
          <a:p>
            <a:pPr>
              <a:buFontTx/>
              <a:buChar char="-"/>
            </a:pPr>
            <a:r>
              <a:rPr lang="fr-FR" sz="2400" b="1" i="1" dirty="0">
                <a:solidFill>
                  <a:srgbClr val="2F5496"/>
                </a:solidFill>
                <a:latin typeface="Arial" panose="020B0604020202020204" pitchFamily="34" charset="0"/>
                <a:ea typeface="DengXian Light" panose="02010600030101010101" pitchFamily="2" charset="-122"/>
                <a:cs typeface="Arial" panose="020B0604020202020204" pitchFamily="34" charset="0"/>
              </a:rPr>
              <a:t>Champ d’application</a:t>
            </a:r>
          </a:p>
          <a:p>
            <a:pPr marL="0" indent="0">
              <a:buNone/>
            </a:pPr>
            <a:r>
              <a:rPr lang="fr-FR" sz="2200" spc="-30" dirty="0">
                <a:effectLst/>
                <a:latin typeface="Arial" panose="020B0604020202020204" pitchFamily="34" charset="0"/>
                <a:ea typeface="Calibri" panose="020F0502020204030204" pitchFamily="34" charset="0"/>
                <a:cs typeface="Arial" panose="020B0604020202020204" pitchFamily="34" charset="0"/>
              </a:rPr>
              <a:t>- Grande diversité dans les typologies des ZES, parfois en intégrant en leur sein les zones franches d’exportation. Avec une multitude d’activités possibles ;</a:t>
            </a:r>
            <a:endParaRPr lang="fr-FR" sz="2200" b="1" i="1" dirty="0">
              <a:solidFill>
                <a:srgbClr val="2F5496"/>
              </a:solidFill>
              <a:latin typeface="Arial" panose="020B0604020202020204" pitchFamily="34" charset="0"/>
              <a:ea typeface="DengXian Light" panose="02010600030101010101" pitchFamily="2" charset="-122"/>
              <a:cs typeface="Arial" panose="020B0604020202020204" pitchFamily="34" charset="0"/>
            </a:endParaRPr>
          </a:p>
          <a:p>
            <a:pPr marL="0" indent="0">
              <a:buNone/>
            </a:pPr>
            <a:r>
              <a:rPr lang="fr-FR" sz="2200" spc="-30" dirty="0">
                <a:effectLst/>
                <a:latin typeface="Arial" panose="020B0604020202020204" pitchFamily="34" charset="0"/>
                <a:ea typeface="Calibri" panose="020F0502020204030204" pitchFamily="34" charset="0"/>
                <a:cs typeface="Arial" panose="020B0604020202020204" pitchFamily="34" charset="0"/>
              </a:rPr>
              <a:t>- Certaines zones orientées sur l’exportation, mais dispositifs autorisant la vente dans le territoire douanier sans perte du droit d’accès aux incitations.</a:t>
            </a:r>
            <a:endParaRPr lang="fr-FR" sz="2200" dirty="0">
              <a:effectLst/>
              <a:latin typeface="Arial" panose="020B0604020202020204" pitchFamily="34" charset="0"/>
              <a:ea typeface="Calibri" panose="020F0502020204030204" pitchFamily="34" charset="0"/>
              <a:cs typeface="Arial" panose="020B0604020202020204" pitchFamily="34" charset="0"/>
            </a:endParaRPr>
          </a:p>
          <a:p>
            <a:pPr>
              <a:buFontTx/>
              <a:buChar char="-"/>
            </a:pPr>
            <a:endParaRPr lang="fr-FR" sz="1800" b="1" i="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a:buFontTx/>
              <a:buChar char="-"/>
            </a:pPr>
            <a:endParaRPr lang="fr-FR" sz="1800" b="1" i="1" dirty="0">
              <a:solidFill>
                <a:srgbClr val="2F5496"/>
              </a:solidFill>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1800" b="1" dirty="0">
              <a:solidFill>
                <a:srgbClr val="2F5496"/>
              </a:solidFill>
              <a:effectLst/>
              <a:latin typeface="Lato" panose="020F0502020204030203" pitchFamily="34" charset="0"/>
              <a:ea typeface="DengXian Light" panose="02010600030101010101" pitchFamily="2" charset="-122"/>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2904140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solidFill>
            <a:schemeClr val="tx1"/>
          </a:solidFill>
        </p:spPr>
        <p:txBody>
          <a:bodyPr>
            <a:normAutofit/>
          </a:bodyPr>
          <a:lstStyle/>
          <a:p>
            <a:pPr algn="ctr"/>
            <a:r>
              <a:rPr lang="fr-FR" sz="3600" b="1" dirty="0">
                <a:solidFill>
                  <a:schemeClr val="accent3">
                    <a:lumMod val="60000"/>
                    <a:lumOff val="40000"/>
                  </a:schemeClr>
                </a:solidFill>
                <a:latin typeface="Arial" panose="020B0604020202020204" pitchFamily="34" charset="0"/>
                <a:cs typeface="Arial" panose="020B0604020202020204" pitchFamily="34" charset="0"/>
              </a:rPr>
              <a:t>DIAGNOSTIC</a:t>
            </a: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838200" y="1825624"/>
            <a:ext cx="10515600" cy="4911351"/>
          </a:xfrm>
          <a:solidFill>
            <a:schemeClr val="accent3">
              <a:lumMod val="60000"/>
              <a:lumOff val="40000"/>
            </a:schemeClr>
          </a:solidFill>
        </p:spPr>
        <p:txBody>
          <a:bodyPr>
            <a:normAutofit/>
          </a:bodyPr>
          <a:lstStyle/>
          <a:p>
            <a:r>
              <a:rPr lang="fr-FR" sz="22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Etat des lieux des ZES en Afrique centrale</a:t>
            </a:r>
          </a:p>
          <a:p>
            <a:pPr>
              <a:buFontTx/>
              <a:buChar char="-"/>
            </a:pPr>
            <a:r>
              <a:rPr lang="fr-FR" sz="2200" b="1" i="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Cadre de gouvernance</a:t>
            </a:r>
          </a:p>
          <a:p>
            <a:pPr marL="0" indent="0">
              <a:buNone/>
            </a:pPr>
            <a:r>
              <a:rPr lang="fr-FR" sz="2200" spc="-30" dirty="0">
                <a:effectLst/>
                <a:latin typeface="Arial" panose="020B0604020202020204" pitchFamily="34" charset="0"/>
                <a:ea typeface="Calibri" panose="020F0502020204030204" pitchFamily="34" charset="0"/>
                <a:cs typeface="Arial" panose="020B0604020202020204" pitchFamily="34" charset="0"/>
              </a:rPr>
              <a:t>- Cadre de gouvernance des ZES clairement défini autour d’une pluralité de fonction, notamment d’administration, parfois de régulation, et enfin de développement/gestion/exploitation. Eviter toute confusion entre les fonctions d’administration et de régulation</a:t>
            </a:r>
            <a:r>
              <a:rPr lang="fr-FR" sz="2200" spc="-30" dirty="0">
                <a:latin typeface="Arial" panose="020B0604020202020204" pitchFamily="34" charset="0"/>
                <a:ea typeface="Calibri" panose="020F0502020204030204" pitchFamily="34" charset="0"/>
                <a:cs typeface="Arial" panose="020B0604020202020204" pitchFamily="34" charset="0"/>
              </a:rPr>
              <a:t> ;</a:t>
            </a:r>
            <a:endParaRPr lang="fr-FR" sz="2200" spc="-3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2200" spc="-30" dirty="0">
                <a:effectLst/>
                <a:latin typeface="Arial" panose="020B0604020202020204" pitchFamily="34" charset="0"/>
                <a:ea typeface="Calibri" panose="020F0502020204030204" pitchFamily="34" charset="0"/>
                <a:cs typeface="Arial" panose="020B0604020202020204" pitchFamily="34" charset="0"/>
              </a:rPr>
              <a:t>- Fonction d’administration est généralement confiée à une agence, soit un établissement public</a:t>
            </a:r>
            <a:r>
              <a:rPr lang="fr-FR" sz="2200" spc="-30" dirty="0">
                <a:latin typeface="Arial" panose="020B0604020202020204" pitchFamily="34" charset="0"/>
                <a:ea typeface="Calibri" panose="020F0502020204030204" pitchFamily="34" charset="0"/>
                <a:cs typeface="Arial" panose="020B0604020202020204" pitchFamily="34" charset="0"/>
              </a:rPr>
              <a:t> ; </a:t>
            </a:r>
            <a:r>
              <a:rPr lang="fr-FR" sz="2200" spc="-30" dirty="0">
                <a:effectLst/>
                <a:latin typeface="Arial" panose="020B0604020202020204" pitchFamily="34" charset="0"/>
                <a:ea typeface="Calibri" panose="020F0502020204030204" pitchFamily="34" charset="0"/>
                <a:cs typeface="Arial" panose="020B0604020202020204" pitchFamily="34" charset="0"/>
              </a:rPr>
              <a:t>option d’une société d’Etat non retenue</a:t>
            </a:r>
            <a:r>
              <a:rPr lang="fr-FR" sz="2200" spc="-30" dirty="0">
                <a:latin typeface="Arial" panose="020B0604020202020204" pitchFamily="34" charset="0"/>
                <a:ea typeface="Calibri" panose="020F0502020204030204" pitchFamily="34" charset="0"/>
                <a:cs typeface="Arial" panose="020B0604020202020204" pitchFamily="34" charset="0"/>
              </a:rPr>
              <a:t> ;</a:t>
            </a:r>
            <a:endParaRPr lang="fr-FR" sz="2200" spc="-3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2200" spc="-30" dirty="0">
                <a:effectLst/>
                <a:latin typeface="Arial" panose="020B0604020202020204" pitchFamily="34" charset="0"/>
                <a:ea typeface="Calibri" panose="020F0502020204030204" pitchFamily="34" charset="0"/>
                <a:cs typeface="Arial" panose="020B0604020202020204" pitchFamily="34" charset="0"/>
              </a:rPr>
              <a:t>- Agences en charge du développement d’un guichet unique ; rattachement varie (Présidence, ministère de l’Industrie, Ministère en charge des ZES) ;</a:t>
            </a:r>
          </a:p>
          <a:p>
            <a:pPr marL="0" indent="0">
              <a:buNone/>
            </a:pPr>
            <a:r>
              <a:rPr lang="fr-FR" sz="2200" spc="-30" dirty="0">
                <a:effectLst/>
                <a:latin typeface="Arial" panose="020B0604020202020204" pitchFamily="34" charset="0"/>
                <a:ea typeface="Calibri" panose="020F0502020204030204" pitchFamily="34" charset="0"/>
                <a:cs typeface="Arial" panose="020B0604020202020204" pitchFamily="34" charset="0"/>
              </a:rPr>
              <a:t>- Financement provient en partie des développeurs et entreprises agréées</a:t>
            </a:r>
            <a:r>
              <a:rPr lang="fr-FR" sz="2200" spc="-30" dirty="0">
                <a:latin typeface="Arial" panose="020B0604020202020204" pitchFamily="34" charset="0"/>
                <a:ea typeface="Calibri" panose="020F0502020204030204" pitchFamily="34" charset="0"/>
                <a:cs typeface="Arial" panose="020B0604020202020204" pitchFamily="34" charset="0"/>
              </a:rPr>
              <a:t> ;</a:t>
            </a:r>
            <a:endParaRPr lang="fr-FR" sz="2200" spc="-3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2200" spc="-30" dirty="0">
                <a:effectLst/>
                <a:latin typeface="Arial" panose="020B0604020202020204" pitchFamily="34" charset="0"/>
                <a:ea typeface="Calibri" panose="020F0502020204030204" pitchFamily="34" charset="0"/>
                <a:cs typeface="Arial" panose="020B0604020202020204" pitchFamily="34" charset="0"/>
              </a:rPr>
              <a:t>- Coordination du développement des ZES entre les autorités en charge de leur administration et le Ministère de l’Industrie et le secteur privé insuffisamment affirmée.</a:t>
            </a:r>
            <a:endParaRPr lang="fr-FR" sz="2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1800" b="1" i="1" dirty="0">
              <a:solidFill>
                <a:srgbClr val="2F5496"/>
              </a:solidFill>
              <a:latin typeface="Arial" panose="020B0604020202020204" pitchFamily="34" charset="0"/>
              <a:ea typeface="DengXian Light" panose="02010600030101010101" pitchFamily="2" charset="-122"/>
              <a:cs typeface="Arial" panose="020B0604020202020204" pitchFamily="34" charset="0"/>
            </a:endParaRPr>
          </a:p>
          <a:p>
            <a:pPr marL="0" indent="0">
              <a:buNone/>
            </a:pPr>
            <a:endParaRPr lang="fr-FR" sz="1800" b="1" dirty="0">
              <a:solidFill>
                <a:srgbClr val="2F5496"/>
              </a:solidFill>
              <a:effectLst/>
              <a:latin typeface="Lato" panose="020F0502020204030203" pitchFamily="34" charset="0"/>
              <a:ea typeface="DengXian Light" panose="02010600030101010101" pitchFamily="2" charset="-122"/>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529671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94130"/>
            <a:ext cx="10515600" cy="1008530"/>
          </a:xfrm>
          <a:solidFill>
            <a:schemeClr val="tx1"/>
          </a:solidFill>
        </p:spPr>
        <p:txBody>
          <a:bodyPr>
            <a:normAutofit/>
          </a:bodyPr>
          <a:lstStyle/>
          <a:p>
            <a:pPr algn="ctr"/>
            <a:r>
              <a:rPr lang="fr-FR" sz="3600" b="1" dirty="0">
                <a:solidFill>
                  <a:schemeClr val="accent3">
                    <a:lumMod val="60000"/>
                    <a:lumOff val="40000"/>
                  </a:schemeClr>
                </a:solidFill>
                <a:latin typeface="Arial" panose="020B0604020202020204" pitchFamily="34" charset="0"/>
                <a:cs typeface="Arial" panose="020B0604020202020204" pitchFamily="34" charset="0"/>
              </a:rPr>
              <a:t>DIAGNOSTIC</a:t>
            </a: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322729" y="1277472"/>
            <a:ext cx="11658600" cy="5378822"/>
          </a:xfrm>
          <a:solidFill>
            <a:schemeClr val="accent3">
              <a:lumMod val="60000"/>
              <a:lumOff val="40000"/>
            </a:schemeClr>
          </a:solidFill>
        </p:spPr>
        <p:txBody>
          <a:bodyPr>
            <a:normAutofit lnSpcReduction="10000"/>
          </a:bodyPr>
          <a:lstStyle/>
          <a:p>
            <a:r>
              <a:rPr lang="fr-FR" sz="20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Etat des lieux des ZES en Afrique centrale</a:t>
            </a:r>
          </a:p>
          <a:p>
            <a:pPr>
              <a:buFontTx/>
              <a:buChar char="-"/>
            </a:pPr>
            <a:r>
              <a:rPr lang="fr-FR" sz="2000" b="1" i="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Modalités de développement</a:t>
            </a:r>
          </a:p>
          <a:p>
            <a:pPr marL="0" indent="0">
              <a:buNone/>
            </a:pPr>
            <a:r>
              <a:rPr lang="fr-FR" sz="2000" spc="-30" dirty="0">
                <a:effectLst/>
                <a:latin typeface="Arial" panose="020B0604020202020204" pitchFamily="34" charset="0"/>
                <a:ea typeface="Calibri" panose="020F0502020204030204" pitchFamily="34" charset="0"/>
                <a:cs typeface="Arial" panose="020B0604020202020204" pitchFamily="34" charset="0"/>
              </a:rPr>
              <a:t>- Option partenariat public privé privilégiée en Afrique centrale, même si les textes réglementaires ne se référent pas, à une exception près, à la réglementation sur les PPP : point d’attention car les contrats d’aménagement visés sont des PPP ; </a:t>
            </a:r>
            <a:endParaRPr lang="fr-FR" sz="2000" b="1" i="1" dirty="0">
              <a:solidFill>
                <a:srgbClr val="2F5496"/>
              </a:solidFill>
              <a:latin typeface="Arial" panose="020B0604020202020204" pitchFamily="34" charset="0"/>
              <a:ea typeface="DengXian Light" panose="02010600030101010101" pitchFamily="2" charset="-122"/>
              <a:cs typeface="Arial" panose="020B0604020202020204" pitchFamily="34" charset="0"/>
            </a:endParaRPr>
          </a:p>
          <a:p>
            <a:pPr marL="0" indent="0">
              <a:buNone/>
            </a:pPr>
            <a:r>
              <a:rPr lang="fr-FR" sz="2000" spc="-30" dirty="0">
                <a:effectLst/>
                <a:latin typeface="Arial" panose="020B0604020202020204" pitchFamily="34" charset="0"/>
                <a:ea typeface="Calibri" panose="020F0502020204030204" pitchFamily="34" charset="0"/>
                <a:cs typeface="Arial" panose="020B0604020202020204" pitchFamily="34" charset="0"/>
              </a:rPr>
              <a:t>- Principe de l’appel d’offres insuffisamment affirmé : déficit sur les critères de sélection des développeurs à raison de l’absence de référence à un plan de développement des ZES et d’un modèle financier afférent (sauf en RDC et au Rwanda) ;</a:t>
            </a:r>
            <a:endParaRPr lang="fr-FR" sz="2000" b="1" i="1" dirty="0">
              <a:solidFill>
                <a:srgbClr val="2F5496"/>
              </a:solidFill>
              <a:effectLst/>
              <a:latin typeface="Arial" panose="020B0604020202020204" pitchFamily="34" charset="0"/>
              <a:ea typeface="DengXian Light" panose="02010600030101010101" pitchFamily="2" charset="-122"/>
              <a:cs typeface="Arial" panose="020B0604020202020204" pitchFamily="34" charset="0"/>
            </a:endParaRPr>
          </a:p>
          <a:p>
            <a:pPr>
              <a:buFontTx/>
              <a:buChar char="-"/>
            </a:pPr>
            <a:r>
              <a:rPr lang="fr-FR" sz="2000" b="1" i="1" spc="-30" dirty="0">
                <a:solidFill>
                  <a:srgbClr val="344085"/>
                </a:solidFill>
                <a:effectLst/>
                <a:latin typeface="Arial" panose="020B0604020202020204" pitchFamily="34" charset="0"/>
                <a:ea typeface="Calibri" panose="020F0502020204030204" pitchFamily="34" charset="0"/>
                <a:cs typeface="Arial" panose="020B0604020202020204" pitchFamily="34" charset="0"/>
              </a:rPr>
              <a:t>Dispositif d’incitations </a:t>
            </a:r>
            <a:endParaRPr lang="fr-FR" sz="2000" b="1" i="1" dirty="0">
              <a:solidFill>
                <a:srgbClr val="344085"/>
              </a:solidFill>
              <a:effectLst/>
              <a:latin typeface="Arial" panose="020B0604020202020204" pitchFamily="34" charset="0"/>
              <a:ea typeface="DengXian Light" panose="02010600030101010101" pitchFamily="2" charset="-122"/>
              <a:cs typeface="Arial" panose="020B0604020202020204" pitchFamily="34" charset="0"/>
            </a:endParaRPr>
          </a:p>
          <a:p>
            <a:pPr>
              <a:buFontTx/>
              <a:buChar char="-"/>
            </a:pPr>
            <a:r>
              <a:rPr lang="fr-FR" sz="2000" spc="-30" dirty="0">
                <a:effectLst/>
                <a:latin typeface="Arial" panose="020B0604020202020204" pitchFamily="34" charset="0"/>
                <a:ea typeface="Calibri" panose="020F0502020204030204" pitchFamily="34" charset="0"/>
                <a:cs typeface="Arial" panose="020B0604020202020204" pitchFamily="34" charset="0"/>
              </a:rPr>
              <a:t>Dispositions en matière d’incitations douanières et fiscales globalement les mêmes tant en matière d’importation, d’exportation que d’impôts sur les sociétés, avec cependant des taux variables</a:t>
            </a:r>
            <a:r>
              <a:rPr lang="fr-FR" sz="2000" spc="-30" dirty="0">
                <a:latin typeface="Arial" panose="020B0604020202020204" pitchFamily="34" charset="0"/>
                <a:ea typeface="Calibri" panose="020F0502020204030204" pitchFamily="34" charset="0"/>
                <a:cs typeface="Arial" panose="020B0604020202020204" pitchFamily="34" charset="0"/>
              </a:rPr>
              <a:t> ; v</a:t>
            </a:r>
            <a:r>
              <a:rPr lang="fr-FR" sz="2000" spc="-30" dirty="0">
                <a:effectLst/>
                <a:latin typeface="Arial" panose="020B0604020202020204" pitchFamily="34" charset="0"/>
                <a:ea typeface="Calibri" panose="020F0502020204030204" pitchFamily="34" charset="0"/>
                <a:cs typeface="Arial" panose="020B0604020202020204" pitchFamily="34" charset="0"/>
              </a:rPr>
              <a:t>entes sur le territoire douanier possibles mais généralement limitées sans perte du bénéfice des incitations ;</a:t>
            </a:r>
          </a:p>
          <a:p>
            <a:pPr>
              <a:buFontTx/>
              <a:buChar char="-"/>
            </a:pPr>
            <a:r>
              <a:rPr lang="fr-FR" sz="2000" spc="-30" dirty="0">
                <a:effectLst/>
                <a:latin typeface="Arial" panose="020B0604020202020204" pitchFamily="34" charset="0"/>
                <a:ea typeface="Calibri" panose="020F0502020204030204" pitchFamily="34" charset="0"/>
                <a:cs typeface="Arial" panose="020B0604020202020204" pitchFamily="34" charset="0"/>
              </a:rPr>
              <a:t>Existence d’incitations en matière de prix des terrains, d’accès à l’électricité et à l’eau ;</a:t>
            </a:r>
          </a:p>
          <a:p>
            <a:pPr>
              <a:buFontTx/>
              <a:buChar char="-"/>
            </a:pPr>
            <a:r>
              <a:rPr lang="fr-FR" sz="2000" spc="-30" dirty="0">
                <a:latin typeface="Arial" panose="020B0604020202020204" pitchFamily="34" charset="0"/>
                <a:ea typeface="Calibri" panose="020F0502020204030204" pitchFamily="34" charset="0"/>
                <a:cs typeface="Arial" panose="020B0604020202020204" pitchFamily="34" charset="0"/>
              </a:rPr>
              <a:t>Principe du bail emphytéotique privilégié ;</a:t>
            </a:r>
          </a:p>
          <a:p>
            <a:pPr>
              <a:buFontTx/>
              <a:buChar char="-"/>
            </a:pPr>
            <a:r>
              <a:rPr lang="fr-FR" sz="2000" spc="-30" dirty="0">
                <a:effectLst/>
                <a:latin typeface="Arial" panose="020B0604020202020204" pitchFamily="34" charset="0"/>
                <a:ea typeface="Calibri" panose="020F0502020204030204" pitchFamily="34" charset="0"/>
                <a:cs typeface="Arial" panose="020B0604020202020204" pitchFamily="34" charset="0"/>
              </a:rPr>
              <a:t>Obligations afférentes, contreparties des incitations, notamment en termes de contenu local, insuffisamment approfondies, à l’exception du Cameroun.</a:t>
            </a: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417202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664D9-277B-28CB-0B43-8C54A7198FFA}"/>
              </a:ext>
            </a:extLst>
          </p:cNvPr>
          <p:cNvSpPr>
            <a:spLocks noGrp="1"/>
          </p:cNvSpPr>
          <p:nvPr>
            <p:ph type="title"/>
          </p:nvPr>
        </p:nvSpPr>
        <p:spPr>
          <a:xfrm>
            <a:off x="838200" y="107577"/>
            <a:ext cx="10515600" cy="914399"/>
          </a:xfrm>
          <a:solidFill>
            <a:schemeClr val="tx1"/>
          </a:solidFill>
        </p:spPr>
        <p:txBody>
          <a:bodyPr>
            <a:normAutofit/>
          </a:bodyPr>
          <a:lstStyle/>
          <a:p>
            <a:pPr algn="ctr"/>
            <a:r>
              <a:rPr lang="fr-FR" sz="3600" b="1" dirty="0">
                <a:solidFill>
                  <a:schemeClr val="accent3">
                    <a:lumMod val="60000"/>
                    <a:lumOff val="40000"/>
                  </a:schemeClr>
                </a:solidFill>
                <a:latin typeface="Arial" panose="020B0604020202020204" pitchFamily="34" charset="0"/>
                <a:cs typeface="Arial" panose="020B0604020202020204" pitchFamily="34" charset="0"/>
              </a:rPr>
              <a:t>DIAGNOSTIC</a:t>
            </a:r>
          </a:p>
        </p:txBody>
      </p:sp>
      <p:sp>
        <p:nvSpPr>
          <p:cNvPr id="3" name="Espace réservé du contenu 2">
            <a:extLst>
              <a:ext uri="{FF2B5EF4-FFF2-40B4-BE49-F238E27FC236}">
                <a16:creationId xmlns:a16="http://schemas.microsoft.com/office/drawing/2014/main" id="{73F7CDB0-7213-516C-CECD-017E6BE82062}"/>
              </a:ext>
            </a:extLst>
          </p:cNvPr>
          <p:cNvSpPr>
            <a:spLocks noGrp="1"/>
          </p:cNvSpPr>
          <p:nvPr>
            <p:ph idx="1"/>
          </p:nvPr>
        </p:nvSpPr>
        <p:spPr>
          <a:xfrm>
            <a:off x="1" y="1129553"/>
            <a:ext cx="12192000" cy="5363322"/>
          </a:xfrm>
          <a:solidFill>
            <a:schemeClr val="accent3">
              <a:lumMod val="60000"/>
              <a:lumOff val="40000"/>
            </a:schemeClr>
          </a:solidFill>
        </p:spPr>
        <p:txBody>
          <a:bodyPr>
            <a:normAutofit/>
          </a:bodyPr>
          <a:lstStyle/>
          <a:p>
            <a:r>
              <a:rPr lang="fr-FR" sz="2400" b="1" dirty="0">
                <a:solidFill>
                  <a:srgbClr val="2F5496"/>
                </a:solidFill>
                <a:effectLst/>
                <a:latin typeface="Arial" panose="020B0604020202020204" pitchFamily="34" charset="0"/>
                <a:ea typeface="DengXian Light" panose="02010600030101010101" pitchFamily="2" charset="-122"/>
                <a:cs typeface="Arial" panose="020B0604020202020204" pitchFamily="34" charset="0"/>
              </a:rPr>
              <a:t>Etat des lieux des ZES en Afrique centrale</a:t>
            </a:r>
          </a:p>
          <a:p>
            <a:pPr marL="0" indent="0" algn="just">
              <a:lnSpc>
                <a:spcPct val="115000"/>
              </a:lnSpc>
              <a:spcAft>
                <a:spcPts val="800"/>
              </a:spcAft>
              <a:buNone/>
            </a:pPr>
            <a:r>
              <a:rPr lang="fr-FR" sz="1800" spc="-30" dirty="0">
                <a:latin typeface="Arial" panose="020B0604020202020204" pitchFamily="34" charset="0"/>
                <a:ea typeface="Calibri" panose="020F0502020204030204" pitchFamily="34" charset="0"/>
                <a:cs typeface="Arial" panose="020B0604020202020204" pitchFamily="34" charset="0"/>
              </a:rPr>
              <a:t>- </a:t>
            </a:r>
            <a:r>
              <a:rPr lang="fr-FR" sz="2400" b="1" i="1" spc="-30" dirty="0">
                <a:solidFill>
                  <a:srgbClr val="344085"/>
                </a:solidFill>
                <a:latin typeface="Arial" panose="020B0604020202020204" pitchFamily="34" charset="0"/>
                <a:ea typeface="Calibri" panose="020F0502020204030204" pitchFamily="34" charset="0"/>
                <a:cs typeface="Arial" panose="020B0604020202020204" pitchFamily="34" charset="0"/>
              </a:rPr>
              <a:t>Autres défis</a:t>
            </a:r>
            <a:endParaRPr lang="fr-FR" sz="2400" b="1" i="1" dirty="0">
              <a:solidFill>
                <a:srgbClr val="344085"/>
              </a:solidFill>
              <a:effectLst/>
              <a:latin typeface="Arial" panose="020B0604020202020204" pitchFamily="34" charset="0"/>
              <a:ea typeface="Calibri" panose="020F0502020204030204" pitchFamily="34" charset="0"/>
              <a:cs typeface="Arial" panose="020B0604020202020204" pitchFamily="34" charset="0"/>
            </a:endParaRPr>
          </a:p>
          <a:p>
            <a:pPr>
              <a:buFontTx/>
              <a:buChar char="-"/>
            </a:pPr>
            <a:r>
              <a:rPr lang="fr-FR" sz="2400" spc="-30" dirty="0">
                <a:effectLst/>
                <a:latin typeface="Arial" panose="020B0604020202020204" pitchFamily="34" charset="0"/>
                <a:ea typeface="Calibri" panose="020F0502020204030204" pitchFamily="34" charset="0"/>
                <a:cs typeface="Arial" panose="020B0604020202020204" pitchFamily="34" charset="0"/>
              </a:rPr>
              <a:t>Politique d’équilibre des territoires peu présente dans textes réglementaires, surtout dans la dimension devant relier les ZES à des zones ou clusters industriels à l’intérieur des pays ;</a:t>
            </a:r>
          </a:p>
          <a:p>
            <a:pPr>
              <a:buFontTx/>
              <a:buChar char="-"/>
            </a:pPr>
            <a:r>
              <a:rPr lang="fr-FR" sz="2400" spc="-30" dirty="0">
                <a:latin typeface="Arial" panose="020B0604020202020204" pitchFamily="34" charset="0"/>
                <a:ea typeface="Calibri" panose="020F0502020204030204" pitchFamily="34" charset="0"/>
                <a:cs typeface="Arial" panose="020B0604020202020204" pitchFamily="34" charset="0"/>
              </a:rPr>
              <a:t>I</a:t>
            </a:r>
            <a:r>
              <a:rPr lang="fr-FR" sz="2400" spc="-30" dirty="0">
                <a:effectLst/>
                <a:latin typeface="Arial" panose="020B0604020202020204" pitchFamily="34" charset="0"/>
                <a:ea typeface="Calibri" panose="020F0502020204030204" pitchFamily="34" charset="0"/>
                <a:cs typeface="Arial" panose="020B0604020202020204" pitchFamily="34" charset="0"/>
              </a:rPr>
              <a:t>nsuffisance de financement, excès de demandes d’exonération, non-respect du cadre juridique ;</a:t>
            </a:r>
            <a:endParaRPr lang="fr-FR" sz="2400" spc="-30" dirty="0">
              <a:latin typeface="Arial" panose="020B0604020202020204" pitchFamily="34" charset="0"/>
              <a:ea typeface="Calibri" panose="020F0502020204030204" pitchFamily="34" charset="0"/>
              <a:cs typeface="Arial" panose="020B0604020202020204" pitchFamily="34" charset="0"/>
            </a:endParaRPr>
          </a:p>
          <a:p>
            <a:pPr>
              <a:buFontTx/>
              <a:buChar char="-"/>
            </a:pPr>
            <a:r>
              <a:rPr lang="fr-FR" sz="2400" spc="-30" dirty="0">
                <a:effectLst/>
                <a:latin typeface="Arial" panose="020B0604020202020204" pitchFamily="34" charset="0"/>
                <a:ea typeface="Calibri" panose="020F0502020204030204" pitchFamily="34" charset="0"/>
                <a:cs typeface="Arial" panose="020B0604020202020204" pitchFamily="34" charset="0"/>
              </a:rPr>
              <a:t>Problématiques de développement des ZES régionales non intégrées dans les textes réglementaires : initiatives communautaires ou de certains gouvernements (Guinée Equatoriale, Gabon et Cameroun), nécessitant des études de faisabilité ;</a:t>
            </a:r>
          </a:p>
          <a:p>
            <a:pPr>
              <a:buFontTx/>
              <a:buChar char="-"/>
            </a:pPr>
            <a:r>
              <a:rPr lang="fr-FR" sz="2400" spc="-30" dirty="0">
                <a:effectLst/>
                <a:latin typeface="Arial" panose="020B0604020202020204" pitchFamily="34" charset="0"/>
                <a:ea typeface="Calibri" panose="020F0502020204030204" pitchFamily="34" charset="0"/>
                <a:cs typeface="Arial" panose="020B0604020202020204" pitchFamily="34" charset="0"/>
              </a:rPr>
              <a:t>Travaux de la CEA initiés en vue de l’identification de chaînes de valeurs régionales ; critères de priorisation et niveaux de transformation de ces chaînes en cours d’évaluation, ainsi que le choix de spécialisation et d’inter complémentarité étatique desdites zones.</a:t>
            </a:r>
            <a:endParaRPr lang="fr-FR" sz="2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23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3453594668"/>
      </p:ext>
    </p:extLst>
  </p:cSld>
  <p:clrMapOvr>
    <a:masterClrMapping/>
  </p:clrMapOvr>
</p:sld>
</file>

<file path=ppt/theme/theme1.xml><?xml version="1.0" encoding="utf-8"?>
<a:theme xmlns:a="http://schemas.openxmlformats.org/drawingml/2006/main" name="Office Theme">
  <a:themeElements>
    <a:clrScheme name="SDG">
      <a:dk1>
        <a:sysClr val="windowText" lastClr="000000"/>
      </a:dk1>
      <a:lt1>
        <a:sysClr val="window" lastClr="FFFFFF"/>
      </a:lt1>
      <a:dk2>
        <a:srgbClr val="44546A"/>
      </a:dk2>
      <a:lt2>
        <a:srgbClr val="E7E6E6"/>
      </a:lt2>
      <a:accent1>
        <a:srgbClr val="0A97D9"/>
      </a:accent1>
      <a:accent2>
        <a:srgbClr val="4C9F38"/>
      </a:accent2>
      <a:accent3>
        <a:srgbClr val="FD9D24"/>
      </a:accent3>
      <a:accent4>
        <a:srgbClr val="FF3A21"/>
      </a:accent4>
      <a:accent5>
        <a:srgbClr val="A21942"/>
      </a:accent5>
      <a:accent6>
        <a:srgbClr val="00689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4872</Words>
  <Application>Microsoft Office PowerPoint</Application>
  <PresentationFormat>Widescreen</PresentationFormat>
  <Paragraphs>355</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Lato</vt:lpstr>
      <vt:lpstr>Office Theme</vt:lpstr>
      <vt:lpstr>PowerPoint Presentation</vt:lpstr>
      <vt:lpstr>Les zones économiques spéciales de nouvelle génération pour la diversification économique et l’industrialisation en Afrique Centrale </vt:lpstr>
      <vt:lpstr>PLAN DE LA PRESENTATION</vt:lpstr>
      <vt:lpstr>DIAGNOSTIC</vt:lpstr>
      <vt:lpstr>DIAGNOSTIC</vt:lpstr>
      <vt:lpstr>DIAGNOSTIC</vt:lpstr>
      <vt:lpstr>DIAGNOSTIC</vt:lpstr>
      <vt:lpstr>DIAGNOSTIC</vt:lpstr>
      <vt:lpstr>DIAGNOSTIC</vt:lpstr>
      <vt:lpstr>Mesures d’améliorations proposées par les pays en réponses aux questionnaires </vt:lpstr>
      <vt:lpstr>DIAGNOSTIC</vt:lpstr>
      <vt:lpstr>DIAGNOSTIC</vt:lpstr>
      <vt:lpstr>DIAGNOSTIC</vt:lpstr>
      <vt:lpstr>DIAGNOSTIC</vt:lpstr>
      <vt:lpstr>DIAGNOSTIC</vt:lpstr>
      <vt:lpstr> CADRE STRATEGIQUE ET OPERATIONNEL DE DEVELOPPEMENT DES ZONES ECONOMIQUES SPECIALES DE NOUVELLE GENERATION EN AFRIQUE CENTRALE </vt:lpstr>
      <vt:lpstr> CADRE STRATEGIQUE ET OPERATIONNEL DE DEVELOPPEMENT DES ZONES ECONOMIQUES SPECIALES DE NOUVELLE GENERATION EN AFRIQUE CENTRALE </vt:lpstr>
      <vt:lpstr> CADRE STRATEGIQUE ET OPERATIONNEL DE DEVELOPPEMENT DES ZONES ECONOMIQUES SPECIALES DE NOUVELLE GENERATION EN AFRIQUE CENTRALE </vt:lpstr>
      <vt:lpstr> CADRE STRATEGIQUE ET OPERATIONNEL DE DEVELOPPEMENT DES ZONES ECONOMIQUES SPECIALES DE NOUVELLE GENERATION EN AFRIQUE CENTRALE </vt:lpstr>
      <vt:lpstr> CADRE STRATEGIQUE ET OPERATIONNEL DE DEVELOPPEMENT DES ZONES ECONOMIQUES SPECIALES DE NOUVELLE GENERATION EN AFRIQUE CENTRALE </vt:lpstr>
      <vt:lpstr> CADRE STRATEGIQUE ET OPERATIONNEL DE DEVELOPPEMENT DES ZONES ECONOMIQUES SPECIALES DE NOUVELLE GENERATION EN AFRIQUE CENTRALE </vt:lpstr>
      <vt:lpstr> Les agropoles : questions stratégiques   </vt:lpstr>
      <vt:lpstr> CADRE STRATEGIQUE ET OPERATIONNEL DE DEVELOPPEMENT DES ZONES ECONOMIQUES SPECIALES DE NOUVELLE GENERATION EN AFRIQUE CENTRALE </vt:lpstr>
      <vt:lpstr> CADRE STRATEGIQUE ET OPERATIONNEL DE DEVELOPPEMENT DES ZONES ECONOMIQUES SPECIALES DE NOUVELLE GENERATION EN AFRIQUE CENTRALE </vt:lpstr>
      <vt:lpstr> CADRE STRATEGIQUE ET OPERATIONNEL DE DEVELOPPEMENT DES ZONES ECONOMIQUES SPECIALES DE NOUVELLE GENERATION EN AFRIQUE CENTRALE </vt:lpstr>
      <vt:lpstr> CADRE STRATEGIQUE ET OPERATIONNEL DE DEVELOPPEMENT DES ZONES ECONOMIQUES SPECIALES DE NOUVELLE GENERATION EN AFRIQUE CENTRALE </vt:lpstr>
      <vt:lpstr>GUIDE OPERATIONNEL FEUILLE DE ROUTE AU NIVEAU NATIONAL</vt:lpstr>
      <vt:lpstr>GUIDE OPERATIONNEL FEUILLE DE ROUTE AU NIVEAU COMMUNAUTAIRE</vt:lpstr>
      <vt:lpstr> RECOMMANDATIONS POUR LE DEVELOPPEMENT DES ZES EN AFRIQUE CENTRALE Proposition de mesures pour renforcer les dispositions réglementaires, et institutionnelles liées au développement des ZES  </vt:lpstr>
      <vt:lpstr> RECOMMANDATIONS POUR LE DEVELOPPEMENT DES ZES EN AFRIQUE CENTRALE Proposition de mesures pour renforcer les dispositions réglementaires, et institutionnelles liées au développement des ZES  </vt:lpstr>
      <vt:lpstr> RECOMMANDATIONS POUR LE DEVELOPPEMENT DES ZES EN AFRIQUE CENTRALE Proposition de mesures pour renforcer les dispositions réglementaires, et institutionnelles liées au développement des ZES  </vt:lpstr>
      <vt:lpstr> RECOMMANDATIONS POUR LE DEVELOPPEMENT DES ZES EN AFRIQUE CENTRALE Proposition de mesures pour renforcer les dispositions réglementaires, et institutionnelles liées au développement des ZES  </vt:lpstr>
      <vt:lpstr> RECOMMANDATIONS POUR LE DEVELOPPEMENT DES ZES EN AFRIQUE CENTRALE Proposition de mesures pour renforcer les dispositions réglementaires, et institutionnelles liées au développement des ZES  </vt:lpstr>
      <vt:lpstr>En conclusion…quelques priorités pour le développement des ZES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Frederick</dc:creator>
  <cp:lastModifiedBy>Jean Claude Umugaba</cp:lastModifiedBy>
  <cp:revision>72</cp:revision>
  <dcterms:created xsi:type="dcterms:W3CDTF">2020-02-05T12:44:36Z</dcterms:created>
  <dcterms:modified xsi:type="dcterms:W3CDTF">2022-11-16T06:02:22Z</dcterms:modified>
</cp:coreProperties>
</file>