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22"/>
  </p:notesMasterIdLst>
  <p:sldIdLst>
    <p:sldId id="296" r:id="rId3"/>
    <p:sldId id="332" r:id="rId4"/>
    <p:sldId id="308" r:id="rId5"/>
    <p:sldId id="302" r:id="rId6"/>
    <p:sldId id="331" r:id="rId7"/>
    <p:sldId id="289" r:id="rId8"/>
    <p:sldId id="288" r:id="rId9"/>
    <p:sldId id="330" r:id="rId10"/>
    <p:sldId id="276" r:id="rId11"/>
    <p:sldId id="325" r:id="rId12"/>
    <p:sldId id="328" r:id="rId13"/>
    <p:sldId id="333" r:id="rId14"/>
    <p:sldId id="313" r:id="rId15"/>
    <p:sldId id="316" r:id="rId16"/>
    <p:sldId id="323" r:id="rId17"/>
    <p:sldId id="329" r:id="rId18"/>
    <p:sldId id="324" r:id="rId19"/>
    <p:sldId id="322" r:id="rId20"/>
    <p:sldId id="29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2" clrIdx="0">
    <p:extLst>
      <p:ext uri="{19B8F6BF-5375-455C-9EA6-DF929625EA0E}">
        <p15:presenceInfo xmlns:p15="http://schemas.microsoft.com/office/powerpoint/2012/main" userId="Raquel Frede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7D9"/>
    <a:srgbClr val="0563C1"/>
    <a:srgbClr val="344085"/>
    <a:srgbClr val="D6DCE5"/>
    <a:srgbClr val="063C77"/>
    <a:srgbClr val="2B7B17"/>
    <a:srgbClr val="810024"/>
    <a:srgbClr val="CD7000"/>
    <a:srgbClr val="0172B1"/>
    <a:srgbClr val="033B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37" autoAdjust="0"/>
    <p:restoredTop sz="89870" autoAdjust="0"/>
  </p:normalViewPr>
  <p:slideViewPr>
    <p:cSldViewPr snapToGrid="0">
      <p:cViewPr varScale="1">
        <p:scale>
          <a:sx n="80" d="100"/>
          <a:sy n="80" d="100"/>
        </p:scale>
        <p:origin x="88" y="44"/>
      </p:cViewPr>
      <p:guideLst/>
    </p:cSldViewPr>
  </p:slideViewPr>
  <p:notesTextViewPr>
    <p:cViewPr>
      <p:scale>
        <a:sx n="1" d="1"/>
        <a:sy n="1" d="1"/>
      </p:scale>
      <p:origin x="0" y="0"/>
    </p:cViewPr>
  </p:notesTextViewPr>
  <p:sorterViewPr>
    <p:cViewPr>
      <p:scale>
        <a:sx n="100" d="100"/>
        <a:sy n="100" d="100"/>
      </p:scale>
      <p:origin x="0" y="-31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EF2644-83B0-4523-98D3-3CA97D59330C}" type="datetimeFigureOut">
              <a:rPr lang="en-US" smtClean="0"/>
              <a:t>11/18/2022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B8604C-1101-4E9F-9D20-27B96184E882}" type="slidenum">
              <a:rPr lang="en-US" smtClean="0"/>
              <a:t>‹#›</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6</a:t>
            </a:fld>
            <a:endParaRPr lang="en-US" dirty="0"/>
          </a:p>
        </p:txBody>
      </p:sp>
    </p:spTree>
    <p:extLst>
      <p:ext uri="{BB962C8B-B14F-4D97-AF65-F5344CB8AC3E}">
        <p14:creationId xmlns:p14="http://schemas.microsoft.com/office/powerpoint/2010/main" val="68696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13</a:t>
            </a:fld>
            <a:endParaRPr lang="en-US"/>
          </a:p>
        </p:txBody>
      </p:sp>
    </p:spTree>
    <p:extLst>
      <p:ext uri="{BB962C8B-B14F-4D97-AF65-F5344CB8AC3E}">
        <p14:creationId xmlns:p14="http://schemas.microsoft.com/office/powerpoint/2010/main" val="40572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14</a:t>
            </a:fld>
            <a:endParaRPr lang="en-US"/>
          </a:p>
        </p:txBody>
      </p:sp>
    </p:spTree>
    <p:extLst>
      <p:ext uri="{BB962C8B-B14F-4D97-AF65-F5344CB8AC3E}">
        <p14:creationId xmlns:p14="http://schemas.microsoft.com/office/powerpoint/2010/main" val="302156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15</a:t>
            </a:fld>
            <a:endParaRPr lang="en-US"/>
          </a:p>
        </p:txBody>
      </p:sp>
    </p:spTree>
    <p:extLst>
      <p:ext uri="{BB962C8B-B14F-4D97-AF65-F5344CB8AC3E}">
        <p14:creationId xmlns:p14="http://schemas.microsoft.com/office/powerpoint/2010/main" val="7973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16</a:t>
            </a:fld>
            <a:endParaRPr lang="en-US"/>
          </a:p>
        </p:txBody>
      </p:sp>
    </p:spTree>
    <p:extLst>
      <p:ext uri="{BB962C8B-B14F-4D97-AF65-F5344CB8AC3E}">
        <p14:creationId xmlns:p14="http://schemas.microsoft.com/office/powerpoint/2010/main" val="158065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17</a:t>
            </a:fld>
            <a:endParaRPr lang="en-US"/>
          </a:p>
        </p:txBody>
      </p:sp>
    </p:spTree>
    <p:extLst>
      <p:ext uri="{BB962C8B-B14F-4D97-AF65-F5344CB8AC3E}">
        <p14:creationId xmlns:p14="http://schemas.microsoft.com/office/powerpoint/2010/main" val="408827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18</a:t>
            </a:fld>
            <a:endParaRPr lang="en-US"/>
          </a:p>
        </p:txBody>
      </p:sp>
    </p:spTree>
    <p:extLst>
      <p:ext uri="{BB962C8B-B14F-4D97-AF65-F5344CB8AC3E}">
        <p14:creationId xmlns:p14="http://schemas.microsoft.com/office/powerpoint/2010/main" val="383263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19</a:t>
            </a:fld>
            <a:endParaRPr lang="en-US"/>
          </a:p>
        </p:txBody>
      </p:sp>
    </p:spTree>
    <p:extLst>
      <p:ext uri="{BB962C8B-B14F-4D97-AF65-F5344CB8AC3E}">
        <p14:creationId xmlns:p14="http://schemas.microsoft.com/office/powerpoint/2010/main" val="3211194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1858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05264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83476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4145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7125" y="433950"/>
            <a:ext cx="472825" cy="378701"/>
          </a:xfrm>
          <a:prstGeom prst="rect">
            <a:avLst/>
          </a:prstGeom>
        </p:spPr>
      </p:pic>
      <p:pic>
        <p:nvPicPr>
          <p:cNvPr id="13" name="Picture 12">
            <a:extLst>
              <a:ext uri="{FF2B5EF4-FFF2-40B4-BE49-F238E27FC236}">
                <a16:creationId xmlns:a16="http://schemas.microsoft.com/office/drawing/2014/main" id="{092B3109-D08E-4A0B-BC01-DE2BCF1FC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906" y="173194"/>
            <a:ext cx="1332441" cy="842805"/>
          </a:xfrm>
          <a:prstGeom prst="rect">
            <a:avLst/>
          </a:prstGeom>
        </p:spPr>
      </p:pic>
      <p:pic>
        <p:nvPicPr>
          <p:cNvPr id="15" name="Picture 14">
            <a:extLst>
              <a:ext uri="{FF2B5EF4-FFF2-40B4-BE49-F238E27FC236}">
                <a16:creationId xmlns:a16="http://schemas.microsoft.com/office/drawing/2014/main" id="{B0FFE14B-0728-419C-9DDC-211F5388F7BD}"/>
              </a:ext>
            </a:extLst>
          </p:cNvPr>
          <p:cNvPicPr>
            <a:picLocks noChangeAspect="1"/>
          </p:cNvPicPr>
          <p:nvPr userDrawn="1"/>
        </p:nvPicPr>
        <p:blipFill rotWithShape="1">
          <a:blip r:embed="rId5" cstate="screen">
            <a:biLevel thresh="50000"/>
            <a:extLst>
              <a:ext uri="{BEBA8EAE-BF5A-486C-A8C5-ECC9F3942E4B}">
                <a14:imgProps xmlns:a14="http://schemas.microsoft.com/office/drawing/2010/main">
                  <a14:imgLayer r:embed="rId6">
                    <a14:imgEffect>
                      <a14:backgroundRemoval t="4688" b="92188" l="0" r="93069">
                        <a14:foregroundMark x1="8911" y1="46875" x2="11881" y2="37500"/>
                        <a14:foregroundMark x1="46535" y1="51563" x2="47525" y2="46875"/>
                        <a14:foregroundMark x1="87129" y1="45313" x2="85149" y2="40625"/>
                        <a14:foregroundMark x1="94059" y1="71875" x2="90099" y2="65625"/>
                      </a14:backgroundRemoval>
                    </a14:imgEffect>
                  </a14:imgLayer>
                </a14:imgProps>
              </a:ext>
              <a:ext uri="{28A0092B-C50C-407E-A947-70E740481C1C}">
                <a14:useLocalDpi xmlns:a14="http://schemas.microsoft.com/office/drawing/2010/main"/>
              </a:ext>
            </a:extLst>
          </a:blip>
          <a:srcRect/>
          <a:stretch/>
        </p:blipFill>
        <p:spPr>
          <a:xfrm>
            <a:off x="869950" y="433950"/>
            <a:ext cx="616644" cy="390399"/>
          </a:xfrm>
          <a:prstGeom prst="rect">
            <a:avLst/>
          </a:prstGeom>
        </p:spPr>
      </p:pic>
    </p:spTree>
    <p:extLst>
      <p:ext uri="{BB962C8B-B14F-4D97-AF65-F5344CB8AC3E}">
        <p14:creationId xmlns:p14="http://schemas.microsoft.com/office/powerpoint/2010/main" val="1359311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31715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627955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230390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fr-FR" noProof="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11/18/2022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grpSp>
        <p:nvGrpSpPr>
          <p:cNvPr id="2" name="Group 1">
            <a:extLst>
              <a:ext uri="{FF2B5EF4-FFF2-40B4-BE49-F238E27FC236}">
                <a16:creationId xmlns:a16="http://schemas.microsoft.com/office/drawing/2014/main" id="{984822BA-4078-4139-8747-855A13D08FFF}"/>
              </a:ext>
            </a:extLst>
          </p:cNvPr>
          <p:cNvGrpSpPr/>
          <p:nvPr userDrawn="1"/>
        </p:nvGrpSpPr>
        <p:grpSpPr>
          <a:xfrm>
            <a:off x="207199" y="6562021"/>
            <a:ext cx="690186" cy="247320"/>
            <a:chOff x="397125" y="433950"/>
            <a:chExt cx="1089469" cy="390399"/>
          </a:xfrm>
        </p:grpSpPr>
        <p:pic>
          <p:nvPicPr>
            <p:cNvPr id="18" name="Picture 17" descr="A close up of a logo&#10;&#10;Description automatically generated">
              <a:extLst>
                <a:ext uri="{FF2B5EF4-FFF2-40B4-BE49-F238E27FC236}">
                  <a16:creationId xmlns:a16="http://schemas.microsoft.com/office/drawing/2014/main" id="{0FD8B21E-1224-41E8-895C-42DB789E81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7125" y="433950"/>
              <a:ext cx="472825" cy="378701"/>
            </a:xfrm>
            <a:prstGeom prst="rect">
              <a:avLst/>
            </a:prstGeom>
          </p:spPr>
        </p:pic>
        <p:pic>
          <p:nvPicPr>
            <p:cNvPr id="20" name="Picture 19">
              <a:extLst>
                <a:ext uri="{FF2B5EF4-FFF2-40B4-BE49-F238E27FC236}">
                  <a16:creationId xmlns:a16="http://schemas.microsoft.com/office/drawing/2014/main" id="{9A83B684-D747-426F-BE00-486CFA463362}"/>
                </a:ext>
              </a:extLst>
            </p:cNvPr>
            <p:cNvPicPr>
              <a:picLocks noChangeAspect="1"/>
            </p:cNvPicPr>
            <p:nvPr userDrawn="1"/>
          </p:nvPicPr>
          <p:blipFill rotWithShape="1">
            <a:blip r:embed="rId4" cstate="screen">
              <a:biLevel thresh="50000"/>
              <a:extLst>
                <a:ext uri="{BEBA8EAE-BF5A-486C-A8C5-ECC9F3942E4B}">
                  <a14:imgProps xmlns:a14="http://schemas.microsoft.com/office/drawing/2010/main">
                    <a14:imgLayer r:embed="rId5">
                      <a14:imgEffect>
                        <a14:backgroundRemoval t="4878" b="90244" l="0" r="92188">
                          <a14:foregroundMark x1="9375" y1="46341" x2="12500" y2="39024"/>
                          <a14:foregroundMark x1="46875" y1="51220" x2="46875" y2="46341"/>
                          <a14:foregroundMark x1="85938" y1="43902" x2="85938" y2="41463"/>
                          <a14:foregroundMark x1="93750" y1="70732" x2="90625" y2="65854"/>
                        </a14:backgroundRemoval>
                      </a14:imgEffect>
                    </a14:imgLayer>
                  </a14:imgProps>
                </a:ext>
                <a:ext uri="{28A0092B-C50C-407E-A947-70E740481C1C}">
                  <a14:useLocalDpi xmlns:a14="http://schemas.microsoft.com/office/drawing/2010/main"/>
                </a:ext>
              </a:extLst>
            </a:blip>
            <a:srcRect/>
            <a:stretch/>
          </p:blipFill>
          <p:spPr>
            <a:xfrm>
              <a:off x="869950" y="433950"/>
              <a:ext cx="616644" cy="390399"/>
            </a:xfrm>
            <a:prstGeom prst="rect">
              <a:avLst/>
            </a:prstGeom>
          </p:spPr>
        </p:pic>
      </p:grpSp>
    </p:spTree>
    <p:extLst>
      <p:ext uri="{BB962C8B-B14F-4D97-AF65-F5344CB8AC3E}">
        <p14:creationId xmlns:p14="http://schemas.microsoft.com/office/powerpoint/2010/main" val="3570720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5" name="Picture 14" descr="A picture containing outdoor object, solar cell&#10;&#10;Description automatically generated">
            <a:extLst>
              <a:ext uri="{FF2B5EF4-FFF2-40B4-BE49-F238E27FC236}">
                <a16:creationId xmlns:a16="http://schemas.microsoft.com/office/drawing/2014/main" id="{35653D8A-8176-4975-BCB0-1A36DBDDBA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098275"/>
            <a:ext cx="12190196" cy="2759725"/>
          </a:xfrm>
          <a:prstGeom prst="rect">
            <a:avLst/>
          </a:prstGeom>
        </p:spPr>
      </p:pic>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BC38589-D909-4D5C-B933-00C91E31EBAC}"/>
              </a:ext>
            </a:extLst>
          </p:cNvPr>
          <p:cNvSpPr txBox="1"/>
          <p:nvPr userDrawn="1"/>
        </p:nvSpPr>
        <p:spPr>
          <a:xfrm>
            <a:off x="3032016" y="2610998"/>
            <a:ext cx="6126166" cy="923330"/>
          </a:xfrm>
          <a:prstGeom prst="rect">
            <a:avLst/>
          </a:prstGeom>
          <a:noFill/>
        </p:spPr>
        <p:txBody>
          <a:bodyPr wrap="square" rtlCol="0">
            <a:spAutoFit/>
          </a:bodyPr>
          <a:lstStyle/>
          <a:p>
            <a:pPr algn="ctr"/>
            <a:r>
              <a:rPr lang="en-US" dirty="0"/>
              <a:t>UNECA Sub-Regional Office for Eastern Africa</a:t>
            </a:r>
          </a:p>
          <a:p>
            <a:pPr algn="ctr"/>
            <a:r>
              <a:rPr lang="en-US" dirty="0"/>
              <a:t>Kigali, Rwanda</a:t>
            </a:r>
          </a:p>
          <a:p>
            <a:pPr algn="ctr"/>
            <a:r>
              <a:rPr lang="en-US" dirty="0"/>
              <a:t>www.uneca.org</a:t>
            </a:r>
          </a:p>
        </p:txBody>
      </p:sp>
    </p:spTree>
    <p:extLst>
      <p:ext uri="{BB962C8B-B14F-4D97-AF65-F5344CB8AC3E}">
        <p14:creationId xmlns:p14="http://schemas.microsoft.com/office/powerpoint/2010/main" val="276596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Picture 7">
            <a:extLst>
              <a:ext uri="{FF2B5EF4-FFF2-40B4-BE49-F238E27FC236}">
                <a16:creationId xmlns:a16="http://schemas.microsoft.com/office/drawing/2014/main" id="{1A672EF7-D8CC-49E9-B099-1442D2B05D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70401" y="136525"/>
            <a:ext cx="1166798" cy="737163"/>
          </a:xfrm>
          <a:prstGeom prst="rect">
            <a:avLst/>
          </a:prstGeom>
        </p:spPr>
      </p:pic>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090047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0A80B3-63D4-4E3E-8988-502CC14C80E9}"/>
              </a:ext>
            </a:extLst>
          </p:cNvPr>
          <p:cNvSpPr/>
          <p:nvPr userDrawn="1"/>
        </p:nvSpPr>
        <p:spPr>
          <a:xfrm>
            <a:off x="0" y="0"/>
            <a:ext cx="12192000" cy="6858000"/>
          </a:xfrm>
          <a:prstGeom prst="rect">
            <a:avLst/>
          </a:prstGeom>
          <a:solidFill>
            <a:srgbClr val="1C3867">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5" name="Picture 4">
            <a:extLst>
              <a:ext uri="{FF2B5EF4-FFF2-40B4-BE49-F238E27FC236}">
                <a16:creationId xmlns:a16="http://schemas.microsoft.com/office/drawing/2014/main" id="{EA76DFCA-1133-43DB-9247-96002750034E}"/>
              </a:ext>
            </a:extLst>
          </p:cNvPr>
          <p:cNvPicPr>
            <a:picLocks noChangeAspect="1"/>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2652" b="96970" l="2583" r="96125">
                        <a14:foregroundMark x1="9779" y1="39962" x2="4797" y2="16288"/>
                        <a14:foregroundMark x1="4797" y1="16288" x2="4797" y2="16288"/>
                        <a14:foregroundMark x1="3506" y1="32008" x2="4244" y2="26136"/>
                        <a14:foregroundMark x1="19188" y1="8144" x2="36716" y2="6818"/>
                        <a14:foregroundMark x1="28044" y1="4167" x2="36162" y2="2841"/>
                        <a14:foregroundMark x1="48339" y1="92803" x2="59225" y2="92424"/>
                        <a14:foregroundMark x1="59225" y1="92424" x2="59410" y2="92235"/>
                        <a14:foregroundMark x1="48339" y1="96970" x2="54982" y2="96212"/>
                        <a14:foregroundMark x1="81550" y1="84470" x2="84871" y2="75189"/>
                        <a14:foregroundMark x1="96310" y1="79924" x2="96310" y2="79924"/>
                        <a14:foregroundMark x1="77491" y1="67235" x2="77491" y2="67235"/>
                        <a14:foregroundMark x1="78229" y1="67235" x2="78229" y2="67235"/>
                        <a14:foregroundMark x1="78967" y1="67992" x2="78967" y2="67992"/>
                        <a14:foregroundMark x1="81919" y1="69697" x2="81919" y2="69697"/>
                        <a14:foregroundMark x1="83026" y1="68750" x2="83026" y2="68750"/>
                      </a14:backgroundRemoval>
                    </a14:imgEffect>
                  </a14:imgLayer>
                </a14:imgProps>
              </a:ext>
              <a:ext uri="{28A0092B-C50C-407E-A947-70E740481C1C}">
                <a14:useLocalDpi xmlns:a14="http://schemas.microsoft.com/office/drawing/2010/main"/>
              </a:ext>
            </a:extLst>
          </a:blip>
          <a:srcRect/>
          <a:stretch/>
        </p:blipFill>
        <p:spPr>
          <a:xfrm>
            <a:off x="7053820" y="1543575"/>
            <a:ext cx="4635636" cy="4522176"/>
          </a:xfrm>
          <a:prstGeom prst="rect">
            <a:avLst/>
          </a:prstGeom>
        </p:spPr>
      </p:pic>
      <p:sp>
        <p:nvSpPr>
          <p:cNvPr id="7" name="Rectangle 6">
            <a:extLst>
              <a:ext uri="{FF2B5EF4-FFF2-40B4-BE49-F238E27FC236}">
                <a16:creationId xmlns:a16="http://schemas.microsoft.com/office/drawing/2014/main" id="{4C1E8F3C-7EB3-4B8B-B06B-8229F4D2DD09}"/>
              </a:ext>
            </a:extLst>
          </p:cNvPr>
          <p:cNvSpPr/>
          <p:nvPr userDrawn="1"/>
        </p:nvSpPr>
        <p:spPr>
          <a:xfrm>
            <a:off x="0" y="0"/>
            <a:ext cx="12192000" cy="6858000"/>
          </a:xfrm>
          <a:prstGeom prst="rect">
            <a:avLst/>
          </a:prstGeom>
          <a:solidFill>
            <a:srgbClr val="1C3867">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close up of a logo&#10;&#10;Description automatically generated">
            <a:extLst>
              <a:ext uri="{FF2B5EF4-FFF2-40B4-BE49-F238E27FC236}">
                <a16:creationId xmlns:a16="http://schemas.microsoft.com/office/drawing/2014/main" id="{15E8D472-4897-465F-97FD-78943DC71CC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97125" y="433950"/>
            <a:ext cx="472825" cy="378701"/>
          </a:xfrm>
          <a:prstGeom prst="rect">
            <a:avLst/>
          </a:prstGeom>
        </p:spPr>
      </p:pic>
      <p:pic>
        <p:nvPicPr>
          <p:cNvPr id="9" name="Picture 8">
            <a:extLst>
              <a:ext uri="{FF2B5EF4-FFF2-40B4-BE49-F238E27FC236}">
                <a16:creationId xmlns:a16="http://schemas.microsoft.com/office/drawing/2014/main" id="{99D5B644-2CAC-45A6-B95A-E27585CCCAC3}"/>
              </a:ext>
            </a:extLst>
          </p:cNvPr>
          <p:cNvPicPr>
            <a:picLocks noChangeAspect="1"/>
          </p:cNvPicPr>
          <p:nvPr userDrawn="1"/>
        </p:nvPicPr>
        <p:blipFill rotWithShape="1">
          <a:blip r:embed="rId5" cstate="screen">
            <a:biLevel thresh="50000"/>
            <a:extLst>
              <a:ext uri="{BEBA8EAE-BF5A-486C-A8C5-ECC9F3942E4B}">
                <a14:imgProps xmlns:a14="http://schemas.microsoft.com/office/drawing/2010/main">
                  <a14:imgLayer r:embed="rId6">
                    <a14:imgEffect>
                      <a14:backgroundRemoval t="4688" b="92188" l="0" r="93069">
                        <a14:foregroundMark x1="8911" y1="46875" x2="11881" y2="37500"/>
                        <a14:foregroundMark x1="46535" y1="51563" x2="47525" y2="46875"/>
                        <a14:foregroundMark x1="87129" y1="45313" x2="85149" y2="40625"/>
                        <a14:foregroundMark x1="94059" y1="71875" x2="90099" y2="65625"/>
                      </a14:backgroundRemoval>
                    </a14:imgEffect>
                  </a14:imgLayer>
                </a14:imgProps>
              </a:ext>
              <a:ext uri="{28A0092B-C50C-407E-A947-70E740481C1C}">
                <a14:useLocalDpi xmlns:a14="http://schemas.microsoft.com/office/drawing/2010/main"/>
              </a:ext>
            </a:extLst>
          </a:blip>
          <a:srcRect/>
          <a:stretch/>
        </p:blipFill>
        <p:spPr>
          <a:xfrm>
            <a:off x="869950" y="433950"/>
            <a:ext cx="616644" cy="390399"/>
          </a:xfrm>
          <a:prstGeom prst="rect">
            <a:avLst/>
          </a:prstGeom>
        </p:spPr>
      </p:pic>
    </p:spTree>
    <p:extLst>
      <p:ext uri="{BB962C8B-B14F-4D97-AF65-F5344CB8AC3E}">
        <p14:creationId xmlns:p14="http://schemas.microsoft.com/office/powerpoint/2010/main" val="2075175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647640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85920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348146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09767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6760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03529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77078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11/18/2022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49107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7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B72DE-5A80-418D-9495-27F72C5CEDB9}"/>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3" name="Footer Placeholder 2">
            <a:extLst>
              <a:ext uri="{FF2B5EF4-FFF2-40B4-BE49-F238E27FC236}">
                <a16:creationId xmlns:a16="http://schemas.microsoft.com/office/drawing/2014/main" id="{3E83E291-D3F1-4438-B2F2-61B3C9CDB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5D015D-8DAB-4211-BD4F-5F5285D295BB}"/>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88183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11/18/2022</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1734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a:t>
            </a:fld>
            <a:endParaRPr lang="en-US"/>
          </a:p>
        </p:txBody>
      </p:sp>
    </p:spTree>
    <p:extLst>
      <p:ext uri="{BB962C8B-B14F-4D97-AF65-F5344CB8AC3E}">
        <p14:creationId xmlns:p14="http://schemas.microsoft.com/office/powerpoint/2010/main" val="19806926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11/18/2022</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a:t>
            </a:fld>
            <a:endParaRPr lang="en-US"/>
          </a:p>
        </p:txBody>
      </p:sp>
    </p:spTree>
    <p:extLst>
      <p:ext uri="{BB962C8B-B14F-4D97-AF65-F5344CB8AC3E}">
        <p14:creationId xmlns:p14="http://schemas.microsoft.com/office/powerpoint/2010/main" val="12764994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lstStyle/>
          <a:p>
            <a:endParaRPr lang="en-GB" dirty="0"/>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lstStyle/>
          <a:p>
            <a:endParaRPr lang="en-GB"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dirty="0"/>
              <a:t>Event | Date</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Presenter</a:t>
            </a:r>
          </a:p>
          <a:p>
            <a:pPr>
              <a:lnSpc>
                <a:spcPct val="100000"/>
              </a:lnSpc>
              <a:spcBef>
                <a:spcPts val="0"/>
              </a:spcBef>
            </a:pPr>
            <a:r>
              <a:rPr lang="en-US" sz="1800" dirty="0"/>
              <a:t>Title</a:t>
            </a:r>
          </a:p>
          <a:p>
            <a:pPr>
              <a:lnSpc>
                <a:spcPct val="100000"/>
              </a:lnSpc>
              <a:spcBef>
                <a:spcPts val="0"/>
              </a:spcBef>
            </a:pPr>
            <a:r>
              <a:rPr lang="en-US" sz="1800" dirty="0"/>
              <a:t>UNECA Sub-Regional Office for Eastern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pic>
        <p:nvPicPr>
          <p:cNvPr id="10" name="Picture 9">
            <a:extLst>
              <a:ext uri="{FF2B5EF4-FFF2-40B4-BE49-F238E27FC236}">
                <a16:creationId xmlns:a16="http://schemas.microsoft.com/office/drawing/2014/main" id="{C9703E11-90B2-D742-8A4A-DB99F7DD6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
            <a:ext cx="12192000" cy="6857619"/>
          </a:xfrm>
          <a:prstGeom prst="rect">
            <a:avLst/>
          </a:prstGeom>
        </p:spPr>
      </p:pic>
    </p:spTree>
    <p:extLst>
      <p:ext uri="{BB962C8B-B14F-4D97-AF65-F5344CB8AC3E}">
        <p14:creationId xmlns:p14="http://schemas.microsoft.com/office/powerpoint/2010/main" val="57474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txBox="1">
            <a:spLocks noGrp="1"/>
          </p:cNvSpPr>
          <p:nvPr>
            <p:ph type="title"/>
          </p:nvPr>
        </p:nvSpPr>
        <p:spPr>
          <a:xfrm>
            <a:off x="0" y="241862"/>
            <a:ext cx="12192000" cy="369332"/>
          </a:xfrm>
          <a:prstGeom prst="rect">
            <a:avLst/>
          </a:prstGeom>
          <a:solidFill>
            <a:schemeClr val="bg1"/>
          </a:solidFill>
        </p:spPr>
        <p:txBody>
          <a:bodyPr wrap="square" rtlCol="0">
            <a:spAutoFit/>
          </a:bodyPr>
          <a:lstStyle/>
          <a:p>
            <a:pPr algn="ctr"/>
            <a:r>
              <a:rPr lang="fr-FR" sz="2000" u="sng" dirty="0">
                <a:solidFill>
                  <a:srgbClr val="FF0000"/>
                </a:solidFill>
                <a:latin typeface="Arial Black" panose="020B0A04020102020204" pitchFamily="34" charset="0"/>
              </a:rPr>
              <a:t>Cohérence/Chaque ZESSM, à partir de l’analyse des zones  Bioécologiques</a:t>
            </a:r>
          </a:p>
        </p:txBody>
      </p:sp>
      <p:sp>
        <p:nvSpPr>
          <p:cNvPr id="2" name="ZoneTexte 1"/>
          <p:cNvSpPr txBox="1"/>
          <p:nvPr/>
        </p:nvSpPr>
        <p:spPr>
          <a:xfrm>
            <a:off x="661851" y="1001479"/>
            <a:ext cx="10694125" cy="461665"/>
          </a:xfrm>
          <a:prstGeom prst="rect">
            <a:avLst/>
          </a:prstGeom>
          <a:noFill/>
        </p:spPr>
        <p:txBody>
          <a:bodyPr wrap="square" rtlCol="0">
            <a:spAutoFit/>
          </a:bodyPr>
          <a:lstStyle/>
          <a:p>
            <a:pPr algn="ctr"/>
            <a:r>
              <a:rPr lang="fr-FR" sz="2400" b="1" dirty="0">
                <a:solidFill>
                  <a:srgbClr val="FF0000"/>
                </a:solidFill>
              </a:rPr>
              <a:t>Exemple dans la région du sud Cameroun  </a:t>
            </a:r>
          </a:p>
        </p:txBody>
      </p:sp>
      <p:sp>
        <p:nvSpPr>
          <p:cNvPr id="3" name="ZoneTexte 2"/>
          <p:cNvSpPr txBox="1"/>
          <p:nvPr/>
        </p:nvSpPr>
        <p:spPr>
          <a:xfrm>
            <a:off x="496388" y="1436903"/>
            <a:ext cx="11025051" cy="830997"/>
          </a:xfrm>
          <a:prstGeom prst="rect">
            <a:avLst/>
          </a:prstGeom>
          <a:noFill/>
        </p:spPr>
        <p:txBody>
          <a:bodyPr wrap="square" rtlCol="0">
            <a:spAutoFit/>
          </a:bodyPr>
          <a:lstStyle/>
          <a:p>
            <a:pPr algn="ctr"/>
            <a:r>
              <a:rPr lang="fr-FR" sz="2400" b="1" dirty="0">
                <a:solidFill>
                  <a:srgbClr val="00B050"/>
                </a:solidFill>
              </a:rPr>
              <a:t>Dans les ZESSM qui pourront être construite entre Kribi et Edéa, on pourra regrouper facilement  dans les micro-usines les chaînes de valeurs suivantes : </a:t>
            </a:r>
          </a:p>
        </p:txBody>
      </p:sp>
      <p:sp>
        <p:nvSpPr>
          <p:cNvPr id="4" name="ZoneTexte 3"/>
          <p:cNvSpPr txBox="1"/>
          <p:nvPr/>
        </p:nvSpPr>
        <p:spPr>
          <a:xfrm>
            <a:off x="1297577" y="2403561"/>
            <a:ext cx="9335590" cy="461665"/>
          </a:xfrm>
          <a:prstGeom prst="rect">
            <a:avLst/>
          </a:prstGeom>
          <a:noFill/>
        </p:spPr>
        <p:txBody>
          <a:bodyPr wrap="square" rtlCol="0">
            <a:spAutoFit/>
          </a:bodyPr>
          <a:lstStyle/>
          <a:p>
            <a:pPr algn="ctr"/>
            <a:r>
              <a:rPr lang="fr-FR" sz="2400" u="sng" dirty="0">
                <a:latin typeface="Arial Black" panose="020B0A04020102020204" pitchFamily="34" charset="0"/>
              </a:rPr>
              <a:t>Le manioc + Noix de palme + Bananes    </a:t>
            </a:r>
          </a:p>
        </p:txBody>
      </p:sp>
      <p:sp>
        <p:nvSpPr>
          <p:cNvPr id="7" name="Flèche vers le bas 6"/>
          <p:cNvSpPr/>
          <p:nvPr/>
        </p:nvSpPr>
        <p:spPr>
          <a:xfrm>
            <a:off x="1358535" y="2873915"/>
            <a:ext cx="174172" cy="618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8" name="ZoneTexte 7"/>
          <p:cNvSpPr txBox="1"/>
          <p:nvPr/>
        </p:nvSpPr>
        <p:spPr>
          <a:xfrm>
            <a:off x="-13063" y="3587907"/>
            <a:ext cx="2991392" cy="646331"/>
          </a:xfrm>
          <a:prstGeom prst="rect">
            <a:avLst/>
          </a:prstGeom>
          <a:noFill/>
        </p:spPr>
        <p:txBody>
          <a:bodyPr wrap="square" rtlCol="0">
            <a:spAutoFit/>
          </a:bodyPr>
          <a:lstStyle/>
          <a:p>
            <a:pPr algn="ctr"/>
            <a:r>
              <a:rPr lang="fr-FR" b="1" dirty="0"/>
              <a:t>Bâtons de manioc</a:t>
            </a:r>
          </a:p>
          <a:p>
            <a:pPr algn="ctr"/>
            <a:r>
              <a:rPr lang="fr-FR" b="1" dirty="0"/>
              <a:t>(Manioc + Ficelles/bananier)</a:t>
            </a:r>
          </a:p>
        </p:txBody>
      </p:sp>
      <p:sp>
        <p:nvSpPr>
          <p:cNvPr id="10" name="Flèche vers le bas 9"/>
          <p:cNvSpPr/>
          <p:nvPr/>
        </p:nvSpPr>
        <p:spPr>
          <a:xfrm>
            <a:off x="4306397" y="2873915"/>
            <a:ext cx="174172" cy="618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1" name="ZoneTexte 10"/>
          <p:cNvSpPr txBox="1"/>
          <p:nvPr/>
        </p:nvSpPr>
        <p:spPr>
          <a:xfrm>
            <a:off x="3200409" y="3587906"/>
            <a:ext cx="2355664" cy="923330"/>
          </a:xfrm>
          <a:prstGeom prst="rect">
            <a:avLst/>
          </a:prstGeom>
          <a:noFill/>
        </p:spPr>
        <p:txBody>
          <a:bodyPr wrap="square" rtlCol="0">
            <a:spAutoFit/>
          </a:bodyPr>
          <a:lstStyle/>
          <a:p>
            <a:pPr algn="ctr"/>
            <a:r>
              <a:rPr lang="fr-FR" b="1" dirty="0"/>
              <a:t>Mintoumba</a:t>
            </a:r>
          </a:p>
          <a:p>
            <a:pPr algn="ctr"/>
            <a:r>
              <a:rPr lang="fr-FR" b="1" dirty="0"/>
              <a:t>(Manioc + huile de palme )</a:t>
            </a:r>
          </a:p>
        </p:txBody>
      </p:sp>
      <p:sp>
        <p:nvSpPr>
          <p:cNvPr id="12" name="Flèche vers le bas 11"/>
          <p:cNvSpPr/>
          <p:nvPr/>
        </p:nvSpPr>
        <p:spPr>
          <a:xfrm>
            <a:off x="7145383" y="2873915"/>
            <a:ext cx="174172" cy="618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4" name="ZoneTexte 13"/>
          <p:cNvSpPr txBox="1"/>
          <p:nvPr/>
        </p:nvSpPr>
        <p:spPr>
          <a:xfrm>
            <a:off x="5460274" y="3472283"/>
            <a:ext cx="2272937" cy="923330"/>
          </a:xfrm>
          <a:prstGeom prst="rect">
            <a:avLst/>
          </a:prstGeom>
          <a:noFill/>
        </p:spPr>
        <p:txBody>
          <a:bodyPr wrap="square" rtlCol="0">
            <a:spAutoFit/>
          </a:bodyPr>
          <a:lstStyle/>
          <a:p>
            <a:pPr algn="ctr"/>
            <a:r>
              <a:rPr lang="fr-FR" b="1" dirty="0"/>
              <a:t>Pains et gâteaux</a:t>
            </a:r>
          </a:p>
          <a:p>
            <a:pPr algn="ctr"/>
            <a:r>
              <a:rPr lang="fr-FR" b="1" dirty="0"/>
              <a:t>(Manioc + huile de palme )</a:t>
            </a:r>
          </a:p>
        </p:txBody>
      </p:sp>
      <p:sp>
        <p:nvSpPr>
          <p:cNvPr id="15" name="ZoneTexte 14"/>
          <p:cNvSpPr txBox="1"/>
          <p:nvPr/>
        </p:nvSpPr>
        <p:spPr>
          <a:xfrm>
            <a:off x="7815939" y="3398260"/>
            <a:ext cx="2085708" cy="923330"/>
          </a:xfrm>
          <a:prstGeom prst="rect">
            <a:avLst/>
          </a:prstGeom>
          <a:noFill/>
        </p:spPr>
        <p:txBody>
          <a:bodyPr wrap="square" rtlCol="0">
            <a:spAutoFit/>
          </a:bodyPr>
          <a:lstStyle/>
          <a:p>
            <a:pPr algn="ctr"/>
            <a:r>
              <a:rPr lang="fr-FR" b="1" dirty="0"/>
              <a:t>Pains et gâteaux</a:t>
            </a:r>
          </a:p>
          <a:p>
            <a:pPr algn="ctr"/>
            <a:r>
              <a:rPr lang="fr-FR" b="1" dirty="0"/>
              <a:t>(Farines </a:t>
            </a:r>
          </a:p>
          <a:p>
            <a:pPr algn="ctr"/>
            <a:r>
              <a:rPr lang="fr-FR" b="1" dirty="0"/>
              <a:t>de Plantain )</a:t>
            </a:r>
          </a:p>
        </p:txBody>
      </p:sp>
      <p:sp>
        <p:nvSpPr>
          <p:cNvPr id="16" name="Flèche vers le bas 15"/>
          <p:cNvSpPr/>
          <p:nvPr/>
        </p:nvSpPr>
        <p:spPr>
          <a:xfrm>
            <a:off x="8691152" y="2851895"/>
            <a:ext cx="174172" cy="618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7" name="Flèche vers le bas 16"/>
          <p:cNvSpPr/>
          <p:nvPr/>
        </p:nvSpPr>
        <p:spPr>
          <a:xfrm>
            <a:off x="3178629" y="4724489"/>
            <a:ext cx="174172" cy="618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8" name="ZoneTexte 17"/>
          <p:cNvSpPr txBox="1"/>
          <p:nvPr/>
        </p:nvSpPr>
        <p:spPr>
          <a:xfrm>
            <a:off x="370113" y="5133671"/>
            <a:ext cx="1628502" cy="923330"/>
          </a:xfrm>
          <a:prstGeom prst="rect">
            <a:avLst/>
          </a:prstGeom>
          <a:noFill/>
        </p:spPr>
        <p:txBody>
          <a:bodyPr wrap="square" rtlCol="0">
            <a:spAutoFit/>
          </a:bodyPr>
          <a:lstStyle/>
          <a:p>
            <a:pPr algn="ctr"/>
            <a:r>
              <a:rPr lang="fr-FR" b="1" dirty="0"/>
              <a:t>Colle pour </a:t>
            </a:r>
          </a:p>
          <a:p>
            <a:pPr algn="ctr"/>
            <a:r>
              <a:rPr lang="fr-FR" b="1" dirty="0"/>
              <a:t>papiers</a:t>
            </a:r>
          </a:p>
          <a:p>
            <a:pPr algn="ctr"/>
            <a:r>
              <a:rPr lang="fr-FR" b="1" dirty="0"/>
              <a:t>(Manioc )</a:t>
            </a:r>
          </a:p>
        </p:txBody>
      </p:sp>
      <p:sp>
        <p:nvSpPr>
          <p:cNvPr id="19" name="Flèche vers le bas 18"/>
          <p:cNvSpPr/>
          <p:nvPr/>
        </p:nvSpPr>
        <p:spPr>
          <a:xfrm>
            <a:off x="5425434" y="4698358"/>
            <a:ext cx="174172" cy="618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0" name="ZoneTexte 19"/>
          <p:cNvSpPr txBox="1"/>
          <p:nvPr/>
        </p:nvSpPr>
        <p:spPr>
          <a:xfrm>
            <a:off x="4415236" y="5355739"/>
            <a:ext cx="2281642" cy="646331"/>
          </a:xfrm>
          <a:prstGeom prst="rect">
            <a:avLst/>
          </a:prstGeom>
          <a:noFill/>
        </p:spPr>
        <p:txBody>
          <a:bodyPr wrap="square" rtlCol="0">
            <a:spAutoFit/>
          </a:bodyPr>
          <a:lstStyle/>
          <a:p>
            <a:pPr algn="ctr"/>
            <a:r>
              <a:rPr lang="fr-FR" b="1" dirty="0"/>
              <a:t>Sacs biodégradable</a:t>
            </a:r>
          </a:p>
          <a:p>
            <a:pPr algn="ctr"/>
            <a:r>
              <a:rPr lang="fr-FR" b="1" dirty="0"/>
              <a:t>(Tronc de bananier)</a:t>
            </a:r>
          </a:p>
        </p:txBody>
      </p:sp>
      <p:sp>
        <p:nvSpPr>
          <p:cNvPr id="21" name="Flèche vers le bas 20"/>
          <p:cNvSpPr/>
          <p:nvPr/>
        </p:nvSpPr>
        <p:spPr>
          <a:xfrm>
            <a:off x="8103325" y="4711414"/>
            <a:ext cx="174172" cy="618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3" name="ZoneTexte 22"/>
          <p:cNvSpPr txBox="1"/>
          <p:nvPr/>
        </p:nvSpPr>
        <p:spPr>
          <a:xfrm>
            <a:off x="9374787" y="5316556"/>
            <a:ext cx="2743196" cy="923330"/>
          </a:xfrm>
          <a:prstGeom prst="rect">
            <a:avLst/>
          </a:prstGeom>
          <a:noFill/>
        </p:spPr>
        <p:txBody>
          <a:bodyPr wrap="square" rtlCol="0">
            <a:spAutoFit/>
          </a:bodyPr>
          <a:lstStyle/>
          <a:p>
            <a:pPr algn="ctr"/>
            <a:r>
              <a:rPr lang="fr-FR" b="1" dirty="0"/>
              <a:t>Engrais naturels</a:t>
            </a:r>
          </a:p>
          <a:p>
            <a:pPr algn="ctr"/>
            <a:r>
              <a:rPr lang="fr-FR" b="1" dirty="0"/>
              <a:t>(Tous les déchets des micro-usines)</a:t>
            </a:r>
          </a:p>
        </p:txBody>
      </p:sp>
      <p:sp>
        <p:nvSpPr>
          <p:cNvPr id="24" name="Flèche vers le bas 23"/>
          <p:cNvSpPr/>
          <p:nvPr/>
        </p:nvSpPr>
        <p:spPr>
          <a:xfrm>
            <a:off x="10641892" y="4672216"/>
            <a:ext cx="244733" cy="618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3" name="ZoneTexte 12"/>
          <p:cNvSpPr txBox="1"/>
          <p:nvPr/>
        </p:nvSpPr>
        <p:spPr>
          <a:xfrm>
            <a:off x="6984286" y="5292607"/>
            <a:ext cx="2386159" cy="923330"/>
          </a:xfrm>
          <a:prstGeom prst="rect">
            <a:avLst/>
          </a:prstGeom>
          <a:noFill/>
        </p:spPr>
        <p:txBody>
          <a:bodyPr wrap="square" rtlCol="0">
            <a:spAutoFit/>
          </a:bodyPr>
          <a:lstStyle/>
          <a:p>
            <a:pPr algn="ctr"/>
            <a:r>
              <a:rPr lang="fr-FR" b="1" dirty="0"/>
              <a:t>Saka saka</a:t>
            </a:r>
          </a:p>
          <a:p>
            <a:pPr algn="ctr"/>
            <a:r>
              <a:rPr lang="fr-FR" b="1" dirty="0"/>
              <a:t>(Feuilles de manioc +Jus de palme) </a:t>
            </a:r>
          </a:p>
        </p:txBody>
      </p:sp>
      <p:sp>
        <p:nvSpPr>
          <p:cNvPr id="25" name="Flèche vers le bas 24"/>
          <p:cNvSpPr/>
          <p:nvPr/>
        </p:nvSpPr>
        <p:spPr>
          <a:xfrm>
            <a:off x="1162589" y="4678480"/>
            <a:ext cx="182892" cy="546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6" name="ZoneTexte 25"/>
          <p:cNvSpPr txBox="1"/>
          <p:nvPr/>
        </p:nvSpPr>
        <p:spPr>
          <a:xfrm>
            <a:off x="2072625" y="5355739"/>
            <a:ext cx="2342618" cy="923330"/>
          </a:xfrm>
          <a:prstGeom prst="rect">
            <a:avLst/>
          </a:prstGeom>
          <a:noFill/>
        </p:spPr>
        <p:txBody>
          <a:bodyPr wrap="square" rtlCol="0">
            <a:spAutoFit/>
          </a:bodyPr>
          <a:lstStyle/>
          <a:p>
            <a:pPr algn="ctr"/>
            <a:r>
              <a:rPr lang="fr-FR" b="1" dirty="0"/>
              <a:t>Alcool / Apéritif</a:t>
            </a:r>
          </a:p>
          <a:p>
            <a:pPr algn="ctr"/>
            <a:r>
              <a:rPr lang="fr-FR" b="1" dirty="0"/>
              <a:t>(Manioc + banane murie)</a:t>
            </a:r>
          </a:p>
        </p:txBody>
      </p:sp>
      <p:sp>
        <p:nvSpPr>
          <p:cNvPr id="27" name="Flèche vers le bas 26"/>
          <p:cNvSpPr/>
          <p:nvPr/>
        </p:nvSpPr>
        <p:spPr>
          <a:xfrm>
            <a:off x="10890069" y="2777873"/>
            <a:ext cx="174172" cy="618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8" name="ZoneTexte 27"/>
          <p:cNvSpPr txBox="1"/>
          <p:nvPr/>
        </p:nvSpPr>
        <p:spPr>
          <a:xfrm>
            <a:off x="10067106" y="3450503"/>
            <a:ext cx="1933304" cy="923330"/>
          </a:xfrm>
          <a:prstGeom prst="rect">
            <a:avLst/>
          </a:prstGeom>
          <a:noFill/>
        </p:spPr>
        <p:txBody>
          <a:bodyPr wrap="square" rtlCol="0">
            <a:spAutoFit/>
          </a:bodyPr>
          <a:lstStyle/>
          <a:p>
            <a:pPr algn="ctr"/>
            <a:r>
              <a:rPr lang="fr-FR" b="1" dirty="0"/>
              <a:t>Chikwang</a:t>
            </a:r>
          </a:p>
          <a:p>
            <a:pPr algn="ctr"/>
            <a:r>
              <a:rPr lang="fr-FR" b="1" dirty="0"/>
              <a:t>(Manioc + ficelles/bananier )</a:t>
            </a:r>
          </a:p>
        </p:txBody>
      </p:sp>
    </p:spTree>
    <p:extLst>
      <p:ext uri="{BB962C8B-B14F-4D97-AF65-F5344CB8AC3E}">
        <p14:creationId xmlns:p14="http://schemas.microsoft.com/office/powerpoint/2010/main" val="31767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p:bldP spid="12" grpId="0" animBg="1"/>
      <p:bldP spid="14" grpId="0"/>
      <p:bldP spid="15" grpId="0"/>
      <p:bldP spid="16" grpId="0" animBg="1"/>
      <p:bldP spid="17" grpId="0" animBg="1"/>
      <p:bldP spid="18" grpId="0"/>
      <p:bldP spid="19" grpId="0" animBg="1"/>
      <p:bldP spid="20" grpId="0"/>
      <p:bldP spid="21" grpId="0" animBg="1"/>
      <p:bldP spid="23" grpId="0"/>
      <p:bldP spid="24" grpId="0" animBg="1"/>
      <p:bldP spid="13" grpId="0"/>
      <p:bldP spid="25" grpId="0" animBg="1"/>
      <p:bldP spid="26" grpId="0"/>
      <p:bldP spid="27"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txBox="1">
            <a:spLocks noGrp="1"/>
          </p:cNvSpPr>
          <p:nvPr>
            <p:ph type="title"/>
          </p:nvPr>
        </p:nvSpPr>
        <p:spPr>
          <a:xfrm>
            <a:off x="0" y="241862"/>
            <a:ext cx="12192000" cy="369332"/>
          </a:xfrm>
          <a:prstGeom prst="rect">
            <a:avLst/>
          </a:prstGeom>
          <a:solidFill>
            <a:schemeClr val="bg1"/>
          </a:solidFill>
        </p:spPr>
        <p:txBody>
          <a:bodyPr wrap="square" rtlCol="0">
            <a:spAutoFit/>
          </a:bodyPr>
          <a:lstStyle/>
          <a:p>
            <a:pPr algn="ctr"/>
            <a:r>
              <a:rPr lang="fr-FR" sz="2000" u="sng" dirty="0">
                <a:solidFill>
                  <a:srgbClr val="FF0000"/>
                </a:solidFill>
                <a:latin typeface="Arial Black" panose="020B0A04020102020204" pitchFamily="34" charset="0"/>
              </a:rPr>
              <a:t>OUTILS INDISPENSABLES = NORMES I.S.O  ET ACCOMPAGNEMENTS</a:t>
            </a:r>
          </a:p>
        </p:txBody>
      </p:sp>
      <p:sp>
        <p:nvSpPr>
          <p:cNvPr id="9" name="ZoneTexte 8"/>
          <p:cNvSpPr txBox="1"/>
          <p:nvPr/>
        </p:nvSpPr>
        <p:spPr>
          <a:xfrm>
            <a:off x="271851" y="902037"/>
            <a:ext cx="4856203" cy="5432256"/>
          </a:xfrm>
          <a:prstGeom prst="rect">
            <a:avLst/>
          </a:prstGeom>
          <a:noFill/>
          <a:ln w="57150">
            <a:solidFill>
              <a:schemeClr val="tx1"/>
            </a:solidFill>
          </a:ln>
        </p:spPr>
        <p:txBody>
          <a:bodyPr wrap="square" rtlCol="0">
            <a:spAutoFit/>
          </a:bodyPr>
          <a:lstStyle/>
          <a:p>
            <a:r>
              <a:rPr lang="fr-FR" sz="2200" b="1" u="sng" dirty="0">
                <a:effectLst>
                  <a:outerShdw blurRad="38100" dist="38100" dir="2700000" algn="tl">
                    <a:srgbClr val="000000">
                      <a:alpha val="43137"/>
                    </a:srgbClr>
                  </a:outerShdw>
                </a:effectLst>
              </a:rPr>
              <a:t>NORMES I.S.O</a:t>
            </a:r>
          </a:p>
          <a:p>
            <a:endParaRPr lang="fr-FR" sz="700" b="1" dirty="0"/>
          </a:p>
          <a:p>
            <a:r>
              <a:rPr lang="fr-FR" sz="2200" b="1" dirty="0"/>
              <a:t>22 000 = Hygiène alimentaire</a:t>
            </a:r>
          </a:p>
          <a:p>
            <a:r>
              <a:rPr lang="fr-FR" sz="2200" b="1" dirty="0"/>
              <a:t>9 001   = Qualité du service et des produits finis</a:t>
            </a:r>
          </a:p>
          <a:p>
            <a:r>
              <a:rPr lang="fr-FR" sz="2200" b="1" dirty="0"/>
              <a:t>14 001 = Management environnemental ( Y compris l’analyse préalable des impacts/environnements et sociaux)</a:t>
            </a:r>
          </a:p>
          <a:p>
            <a:r>
              <a:rPr lang="fr-FR" sz="2200" b="1" dirty="0"/>
              <a:t>45 000 = Sécurité des personnels et bien-être au travail.</a:t>
            </a:r>
          </a:p>
          <a:p>
            <a:endParaRPr lang="fr-FR" sz="1000" b="1" dirty="0"/>
          </a:p>
          <a:p>
            <a:r>
              <a:rPr lang="fr-FR" sz="2200" b="1" dirty="0"/>
              <a:t>Ces normes doivent être appliquées dans chaque usine dès le démarrage de la production. C’est grâce à cela que, les produits finis de l’Afrique Centrale pourront être exportés partout dans le monde entier.</a:t>
            </a:r>
          </a:p>
        </p:txBody>
      </p:sp>
      <p:sp>
        <p:nvSpPr>
          <p:cNvPr id="29" name="ZoneTexte 28"/>
          <p:cNvSpPr txBox="1"/>
          <p:nvPr/>
        </p:nvSpPr>
        <p:spPr>
          <a:xfrm>
            <a:off x="5350477" y="914394"/>
            <a:ext cx="6635578" cy="5432256"/>
          </a:xfrm>
          <a:prstGeom prst="rect">
            <a:avLst/>
          </a:prstGeom>
          <a:noFill/>
          <a:ln w="57150">
            <a:solidFill>
              <a:schemeClr val="tx1"/>
            </a:solidFill>
          </a:ln>
        </p:spPr>
        <p:txBody>
          <a:bodyPr wrap="square" rtlCol="0">
            <a:spAutoFit/>
          </a:bodyPr>
          <a:lstStyle/>
          <a:p>
            <a:r>
              <a:rPr lang="fr-FR" sz="2200" b="1" u="sng" dirty="0">
                <a:effectLst>
                  <a:outerShdw blurRad="38100" dist="38100" dir="2700000" algn="tl">
                    <a:srgbClr val="000000">
                      <a:alpha val="43137"/>
                    </a:srgbClr>
                  </a:outerShdw>
                </a:effectLst>
              </a:rPr>
              <a:t>ACCOMPAGNEMENTS</a:t>
            </a:r>
          </a:p>
          <a:p>
            <a:endParaRPr lang="fr-FR" sz="800" b="1" dirty="0"/>
          </a:p>
          <a:p>
            <a:r>
              <a:rPr lang="fr-FR" sz="2200" b="1" dirty="0"/>
              <a:t>1- Formations</a:t>
            </a:r>
          </a:p>
          <a:p>
            <a:pPr marL="285750" indent="-285750">
              <a:buFont typeface="Wingdings" panose="05000000000000000000" pitchFamily="2" charset="2"/>
              <a:buChar char="§"/>
            </a:pPr>
            <a:r>
              <a:rPr lang="fr-FR" sz="2200" b="1" dirty="0"/>
              <a:t>Gestion financière</a:t>
            </a:r>
          </a:p>
          <a:p>
            <a:pPr marL="285750" indent="-285750">
              <a:buFont typeface="Wingdings" panose="05000000000000000000" pitchFamily="2" charset="2"/>
              <a:buChar char="§"/>
            </a:pPr>
            <a:r>
              <a:rPr lang="fr-FR" sz="2200" b="1" dirty="0"/>
              <a:t>Management du personnel</a:t>
            </a:r>
          </a:p>
          <a:p>
            <a:pPr marL="285750" indent="-285750">
              <a:buFont typeface="Wingdings" panose="05000000000000000000" pitchFamily="2" charset="2"/>
              <a:buChar char="§"/>
            </a:pPr>
            <a:r>
              <a:rPr lang="fr-FR" sz="2200" b="1" dirty="0"/>
              <a:t>Sensibilisation/normes I.S.O</a:t>
            </a:r>
          </a:p>
          <a:p>
            <a:pPr marL="285750" indent="-285750">
              <a:buFont typeface="Wingdings" panose="05000000000000000000" pitchFamily="2" charset="2"/>
              <a:buChar char="§"/>
            </a:pPr>
            <a:r>
              <a:rPr lang="fr-FR" sz="2200" b="1" dirty="0"/>
              <a:t>Maintenance bâtiments et moyens de production.</a:t>
            </a:r>
          </a:p>
          <a:p>
            <a:endParaRPr lang="fr-FR" sz="700" b="1" dirty="0"/>
          </a:p>
          <a:p>
            <a:r>
              <a:rPr lang="fr-FR" sz="2200" b="1" dirty="0"/>
              <a:t>2- Dispositif de suivi de l’efficience de chaque micro-usine (Sous la responsabilité de chaque « Gouvernement local (décentralisation) »</a:t>
            </a:r>
          </a:p>
          <a:p>
            <a:r>
              <a:rPr lang="fr-FR" sz="2200" b="1" dirty="0"/>
              <a:t>Sécurité de chaque ZESSM et accueil des visiteurs.</a:t>
            </a:r>
          </a:p>
          <a:p>
            <a:r>
              <a:rPr lang="fr-FR" sz="2200" b="1" dirty="0"/>
              <a:t>3- L’analyse bioécologique de chaque pays de la sous-région Afrique Centrale va permettre de rendre cohérent les chaînes de valeurs sélectionnées pour chaque ZESSM dans le but de rentabiliser un peu plus économiquement celle-ci.</a:t>
            </a:r>
          </a:p>
        </p:txBody>
      </p:sp>
    </p:spTree>
    <p:extLst>
      <p:ext uri="{BB962C8B-B14F-4D97-AF65-F5344CB8AC3E}">
        <p14:creationId xmlns:p14="http://schemas.microsoft.com/office/powerpoint/2010/main" val="275913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
                                            <p:txEl>
                                              <p:pRg st="8" end="8"/>
                                            </p:txEl>
                                          </p:spTgt>
                                        </p:tgtEl>
                                        <p:attrNameLst>
                                          <p:attrName>style.visibility</p:attrName>
                                        </p:attrNameLst>
                                      </p:cBhvr>
                                      <p:to>
                                        <p:strVal val="visible"/>
                                      </p:to>
                                    </p:set>
                                    <p:anim calcmode="lin" valueType="num">
                                      <p:cBhvr additive="base">
                                        <p:cTn id="27" dur="500" fill="hold"/>
                                        <p:tgtEl>
                                          <p:spTgt spid="29">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xEl>
                                              <p:pRg st="9" end="9"/>
                                            </p:txEl>
                                          </p:spTgt>
                                        </p:tgtEl>
                                        <p:attrNameLst>
                                          <p:attrName>style.visibility</p:attrName>
                                        </p:attrNameLst>
                                      </p:cBhvr>
                                      <p:to>
                                        <p:strVal val="visible"/>
                                      </p:to>
                                    </p:set>
                                    <p:anim calcmode="lin" valueType="num">
                                      <p:cBhvr additive="base">
                                        <p:cTn id="31" dur="500" fill="hold"/>
                                        <p:tgtEl>
                                          <p:spTgt spid="2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81401"/>
            <a:ext cx="12191999" cy="585746"/>
          </a:xfrm>
          <a:solidFill>
            <a:schemeClr val="bg1"/>
          </a:solidFill>
        </p:spPr>
        <p:txBody>
          <a:bodyPr/>
          <a:lstStyle/>
          <a:p>
            <a:pPr algn="ctr"/>
            <a:r>
              <a:rPr lang="fr-FR" sz="2100" dirty="0">
                <a:solidFill>
                  <a:srgbClr val="00B050"/>
                </a:solidFill>
                <a:latin typeface="Arial Black" panose="020B0A04020102020204" pitchFamily="34" charset="0"/>
              </a:rPr>
              <a:t>PRISE EN COMPTE DES PREOCCUPATIONS ENVIRONNEMENTALES ET SOCIALES DES HUMAINS, DANS LE CHANGEMENT DE PARADIGME/ZESSM</a:t>
            </a:r>
          </a:p>
        </p:txBody>
      </p:sp>
      <p:sp>
        <p:nvSpPr>
          <p:cNvPr id="5" name="ZoneTexte 4"/>
          <p:cNvSpPr txBox="1"/>
          <p:nvPr/>
        </p:nvSpPr>
        <p:spPr>
          <a:xfrm>
            <a:off x="661854" y="1114696"/>
            <a:ext cx="11042469" cy="2708434"/>
          </a:xfrm>
          <a:prstGeom prst="rect">
            <a:avLst/>
          </a:prstGeom>
          <a:solidFill>
            <a:schemeClr val="bg1"/>
          </a:solidFill>
        </p:spPr>
        <p:txBody>
          <a:bodyPr wrap="square" rtlCol="0">
            <a:spAutoFit/>
          </a:bodyPr>
          <a:lstStyle/>
          <a:p>
            <a:r>
              <a:rPr lang="fr-FR" sz="2000" b="1" dirty="0">
                <a:latin typeface="Arial Narrow" panose="020B0606020202030204" pitchFamily="34" charset="0"/>
              </a:rPr>
              <a:t>L’étape de faisabilité préalable pour la géolocalisation d’une ZESSM, est le  processus administratif de l’évaluation environnementale et sociale dans la zone rurale ou non rurale en théorie sollicitée. Cela se passe suivant 3 séquences :</a:t>
            </a:r>
          </a:p>
          <a:p>
            <a:endParaRPr lang="fr-FR" sz="2000" b="1" dirty="0">
              <a:latin typeface="Arial Narrow" panose="020B0606020202030204" pitchFamily="34" charset="0"/>
            </a:endParaRPr>
          </a:p>
          <a:p>
            <a:pPr marL="285750" indent="-285750">
              <a:lnSpc>
                <a:spcPct val="150000"/>
              </a:lnSpc>
              <a:buFont typeface="Wingdings" panose="05000000000000000000" pitchFamily="2" charset="2"/>
              <a:buChar char="q"/>
            </a:pPr>
            <a:r>
              <a:rPr lang="fr-FR" sz="2000" b="1" dirty="0">
                <a:latin typeface="Arial Narrow" panose="020B0606020202030204" pitchFamily="34" charset="0"/>
              </a:rPr>
              <a:t>Les étapes avant l’étude de ces deux impacts ;</a:t>
            </a:r>
          </a:p>
          <a:p>
            <a:pPr marL="285750" indent="-285750">
              <a:lnSpc>
                <a:spcPct val="150000"/>
              </a:lnSpc>
              <a:buFont typeface="Wingdings" panose="05000000000000000000" pitchFamily="2" charset="2"/>
              <a:buChar char="q"/>
            </a:pPr>
            <a:r>
              <a:rPr lang="fr-FR" sz="2000" b="1" dirty="0">
                <a:latin typeface="Arial Narrow" panose="020B0606020202030204" pitchFamily="34" charset="0"/>
              </a:rPr>
              <a:t>Les étapes pendant la réalisation de l’étude, avant la prise de décision ; </a:t>
            </a:r>
          </a:p>
          <a:p>
            <a:pPr marL="285750" indent="-285750">
              <a:lnSpc>
                <a:spcPct val="150000"/>
              </a:lnSpc>
              <a:buFont typeface="Wingdings" panose="05000000000000000000" pitchFamily="2" charset="2"/>
              <a:buChar char="q"/>
            </a:pPr>
            <a:r>
              <a:rPr lang="fr-FR" sz="2000" b="1" dirty="0">
                <a:latin typeface="Arial Narrow" panose="020B0606020202030204" pitchFamily="34" charset="0"/>
              </a:rPr>
              <a:t>Les étapes post-décision et post-projet.</a:t>
            </a:r>
          </a:p>
        </p:txBody>
      </p:sp>
      <p:sp>
        <p:nvSpPr>
          <p:cNvPr id="3" name="ZoneTexte 2"/>
          <p:cNvSpPr txBox="1"/>
          <p:nvPr/>
        </p:nvSpPr>
        <p:spPr>
          <a:xfrm>
            <a:off x="775063" y="4119157"/>
            <a:ext cx="10929260" cy="1938992"/>
          </a:xfrm>
          <a:prstGeom prst="rect">
            <a:avLst/>
          </a:prstGeom>
          <a:noFill/>
          <a:ln w="76200" cmpd="tri">
            <a:solidFill>
              <a:srgbClr val="00B050"/>
            </a:solidFill>
          </a:ln>
        </p:spPr>
        <p:txBody>
          <a:bodyPr wrap="square" rtlCol="0">
            <a:spAutoFit/>
          </a:bodyPr>
          <a:lstStyle/>
          <a:p>
            <a:r>
              <a:rPr lang="fr-FR" sz="2400" b="1" dirty="0">
                <a:solidFill>
                  <a:srgbClr val="00B050"/>
                </a:solidFill>
              </a:rPr>
              <a:t>Cette séquence qui intervient bien avant que chaque ZESSM  ne soit géo localisée (micro-usine, moyenne-usine et/ou macro-usine), va permettre à la sous région Afrique Centrale voire, tout le continent africain, d’adopter systématiquement une approche qui va implanter les ZESSM dans des lieux où la préservation des éléments vitaux de l’environnement et du social passent avant les autres considérations. </a:t>
            </a:r>
          </a:p>
        </p:txBody>
      </p:sp>
    </p:spTree>
    <p:extLst>
      <p:ext uri="{BB962C8B-B14F-4D97-AF65-F5344CB8AC3E}">
        <p14:creationId xmlns:p14="http://schemas.microsoft.com/office/powerpoint/2010/main" val="787401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937549" y="162050"/>
            <a:ext cx="10655300" cy="830997"/>
          </a:xfrm>
          <a:prstGeom prst="rect">
            <a:avLst/>
          </a:prstGeom>
          <a:solidFill>
            <a:schemeClr val="bg1"/>
          </a:solidFill>
          <a:ln w="57150">
            <a:solidFill>
              <a:schemeClr val="tx1"/>
            </a:solidFill>
          </a:ln>
        </p:spPr>
        <p:txBody>
          <a:bodyPr wrap="square" rtlCol="0">
            <a:spAutoFit/>
          </a:bodyPr>
          <a:lstStyle/>
          <a:p>
            <a:pPr algn="ctr"/>
            <a:r>
              <a:rPr lang="fr-FR" sz="2400" dirty="0">
                <a:solidFill>
                  <a:srgbClr val="92D050"/>
                </a:solidFill>
                <a:latin typeface="Arial Black" panose="020B0A04020102020204" pitchFamily="34" charset="0"/>
              </a:rPr>
              <a:t>CONCLUSIONS SUR LES ZONES ECONOMIQUES SPECIALES SUR MESURE</a:t>
            </a:r>
          </a:p>
        </p:txBody>
      </p:sp>
      <p:sp>
        <p:nvSpPr>
          <p:cNvPr id="2" name="ZoneTexte 1"/>
          <p:cNvSpPr txBox="1"/>
          <p:nvPr/>
        </p:nvSpPr>
        <p:spPr>
          <a:xfrm>
            <a:off x="444137" y="1123386"/>
            <a:ext cx="11504023" cy="5309146"/>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Avec les micro-usine en zones rurales, le développement, le bien être des paysans sera lancé et la lutte contre l’insuffisance alimentaire aussi ;</a:t>
            </a:r>
          </a:p>
          <a:p>
            <a:endParaRPr lang="fr-FR" sz="1100" b="1" dirty="0"/>
          </a:p>
          <a:p>
            <a:pPr marL="285750" indent="-285750">
              <a:buFont typeface="Wingdings" panose="05000000000000000000" pitchFamily="2" charset="2"/>
              <a:buChar char="Ø"/>
            </a:pPr>
            <a:r>
              <a:rPr lang="fr-FR" sz="2400" b="1" dirty="0"/>
              <a:t>La création de nombreux nouveaux emplois sera effective/micros et macros usines ;</a:t>
            </a:r>
          </a:p>
          <a:p>
            <a:endParaRPr lang="fr-FR" sz="1100" b="1" dirty="0"/>
          </a:p>
          <a:p>
            <a:pPr marL="285750" indent="-285750">
              <a:buFont typeface="Wingdings" panose="05000000000000000000" pitchFamily="2" charset="2"/>
              <a:buChar char="Ø"/>
            </a:pPr>
            <a:r>
              <a:rPr lang="fr-FR" sz="2400" b="1" dirty="0"/>
              <a:t>L’industrie de la conception et de la réalisation en Afrique Centrale des moyens de production va naître et prospérer (d’abord les micro-usines, puis les macros-usines) ;</a:t>
            </a:r>
          </a:p>
          <a:p>
            <a:endParaRPr lang="fr-FR" sz="1100" b="1" dirty="0"/>
          </a:p>
          <a:p>
            <a:pPr marL="285750" indent="-285750">
              <a:buFont typeface="Wingdings" panose="05000000000000000000" pitchFamily="2" charset="2"/>
              <a:buChar char="Ø"/>
            </a:pPr>
            <a:r>
              <a:rPr lang="fr-FR" sz="2400" b="1" dirty="0"/>
              <a:t>L’agriculture en zones rurales, fera un grand bond et contribuera à l’objectif de croissance à 2 chiffres en Afrique Centrale, les macro-usines amplifieront cela  ;</a:t>
            </a:r>
          </a:p>
          <a:p>
            <a:endParaRPr lang="fr-FR" sz="1100" b="1" dirty="0"/>
          </a:p>
          <a:p>
            <a:pPr marL="285750" indent="-285750">
              <a:buFont typeface="Wingdings" panose="05000000000000000000" pitchFamily="2" charset="2"/>
              <a:buChar char="Ø"/>
            </a:pPr>
            <a:r>
              <a:rPr lang="fr-FR" sz="2400" b="1" dirty="0"/>
              <a:t>L’exode rurale locale, et économique vers l’occident vont fortement ralentir ;</a:t>
            </a:r>
          </a:p>
          <a:p>
            <a:endParaRPr lang="fr-FR" sz="1100" b="1" dirty="0"/>
          </a:p>
          <a:p>
            <a:pPr marL="285750" indent="-285750">
              <a:buFont typeface="Wingdings" panose="05000000000000000000" pitchFamily="2" charset="2"/>
              <a:buChar char="Ø"/>
            </a:pPr>
            <a:r>
              <a:rPr lang="fr-FR" sz="2400" b="1" dirty="0"/>
              <a:t>La créativité en Afrique Centrale va devenir perceptible ;</a:t>
            </a:r>
          </a:p>
          <a:p>
            <a:endParaRPr lang="fr-FR" sz="800" b="1" dirty="0"/>
          </a:p>
          <a:p>
            <a:pPr marL="285750" indent="-285750">
              <a:buFont typeface="Wingdings" panose="05000000000000000000" pitchFamily="2" charset="2"/>
              <a:buChar char="Ø"/>
            </a:pPr>
            <a:r>
              <a:rPr lang="fr-FR" sz="2400" b="1" dirty="0"/>
              <a:t>Les ZESSM vont œuvrer effectivement sur le terrain, à la lutte contre le réchauffement de la terre car, les usines seront très entourées par les végétations naturelles utiles.</a:t>
            </a:r>
          </a:p>
        </p:txBody>
      </p:sp>
    </p:spTree>
    <p:extLst>
      <p:ext uri="{BB962C8B-B14F-4D97-AF65-F5344CB8AC3E}">
        <p14:creationId xmlns:p14="http://schemas.microsoft.com/office/powerpoint/2010/main" val="350579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down)">
                                      <p:cBhvr>
                                        <p:cTn id="13" dur="500"/>
                                        <p:tgtEl>
                                          <p:spTgt spid="2">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wipe(down)">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1" dur="500"/>
                                        <p:tgtEl>
                                          <p:spTgt spid="2">
                                            <p:txEl>
                                              <p:pRg st="8" end="8"/>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24" dur="500"/>
                                        <p:tgtEl>
                                          <p:spTgt spid="2">
                                            <p:txEl>
                                              <p:pRg st="10" end="1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2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410169" y="732551"/>
            <a:ext cx="2765166" cy="2616101"/>
          </a:xfrm>
          <a:prstGeom prst="rect">
            <a:avLst/>
          </a:prstGeom>
          <a:solidFill>
            <a:schemeClr val="bg1"/>
          </a:solidFill>
        </p:spPr>
        <p:txBody>
          <a:bodyPr wrap="square" rtlCol="0">
            <a:spAutoFit/>
          </a:bodyPr>
          <a:lstStyle/>
          <a:p>
            <a:pPr algn="ctr"/>
            <a:r>
              <a:rPr lang="fr-FR" sz="2200" b="1" u="sng" dirty="0">
                <a:solidFill>
                  <a:srgbClr val="FF0000"/>
                </a:solidFill>
              </a:rPr>
              <a:t>Production artisanale</a:t>
            </a:r>
          </a:p>
          <a:p>
            <a:pPr algn="ctr"/>
            <a:r>
              <a:rPr lang="fr-FR" sz="2200" dirty="0">
                <a:solidFill>
                  <a:srgbClr val="FF0000"/>
                </a:solidFill>
              </a:rPr>
              <a:t>300 bâtons/2jour</a:t>
            </a:r>
          </a:p>
          <a:p>
            <a:pPr algn="ctr"/>
            <a:r>
              <a:rPr lang="fr-FR" sz="2200" dirty="0">
                <a:solidFill>
                  <a:srgbClr val="FF0000"/>
                </a:solidFill>
              </a:rPr>
              <a:t>Effectif = 5 femmes</a:t>
            </a:r>
          </a:p>
          <a:p>
            <a:pPr algn="ctr"/>
            <a:endParaRPr lang="fr-FR" sz="1000" dirty="0">
              <a:solidFill>
                <a:srgbClr val="FF0000"/>
              </a:solidFill>
            </a:endParaRPr>
          </a:p>
          <a:p>
            <a:r>
              <a:rPr lang="fr-FR" sz="2200" b="1" u="sng" dirty="0">
                <a:solidFill>
                  <a:srgbClr val="FF0000"/>
                </a:solidFill>
              </a:rPr>
              <a:t>Equipements</a:t>
            </a:r>
          </a:p>
          <a:p>
            <a:r>
              <a:rPr lang="fr-FR" sz="2200" dirty="0">
                <a:solidFill>
                  <a:srgbClr val="FF0000"/>
                </a:solidFill>
              </a:rPr>
              <a:t>1 mortier + 1 pilon</a:t>
            </a:r>
          </a:p>
          <a:p>
            <a:r>
              <a:rPr lang="fr-FR" sz="2200" dirty="0">
                <a:solidFill>
                  <a:srgbClr val="FF0000"/>
                </a:solidFill>
              </a:rPr>
              <a:t>1 fut de fermentation</a:t>
            </a:r>
          </a:p>
          <a:p>
            <a:r>
              <a:rPr lang="fr-FR" sz="2200" dirty="0">
                <a:solidFill>
                  <a:srgbClr val="FF0000"/>
                </a:solidFill>
              </a:rPr>
              <a:t>1 feu de cuisson</a:t>
            </a:r>
          </a:p>
        </p:txBody>
      </p:sp>
      <p:sp>
        <p:nvSpPr>
          <p:cNvPr id="4" name="ZoneTexte 3"/>
          <p:cNvSpPr txBox="1"/>
          <p:nvPr/>
        </p:nvSpPr>
        <p:spPr>
          <a:xfrm>
            <a:off x="7419703" y="3366344"/>
            <a:ext cx="4563291" cy="2954655"/>
          </a:xfrm>
          <a:prstGeom prst="rect">
            <a:avLst/>
          </a:prstGeom>
          <a:solidFill>
            <a:schemeClr val="bg1"/>
          </a:solidFill>
        </p:spPr>
        <p:txBody>
          <a:bodyPr wrap="square" rtlCol="0">
            <a:spAutoFit/>
          </a:bodyPr>
          <a:lstStyle/>
          <a:p>
            <a:r>
              <a:rPr lang="fr-FR" sz="2200" b="1" u="sng" dirty="0">
                <a:solidFill>
                  <a:srgbClr val="00B050"/>
                </a:solidFill>
              </a:rPr>
              <a:t>Production industrielle (micro-usine)</a:t>
            </a:r>
          </a:p>
          <a:p>
            <a:r>
              <a:rPr lang="fr-FR" sz="2200" dirty="0">
                <a:solidFill>
                  <a:srgbClr val="00B050"/>
                </a:solidFill>
              </a:rPr>
              <a:t>5600 bâtons/jour</a:t>
            </a:r>
          </a:p>
          <a:p>
            <a:r>
              <a:rPr lang="fr-FR" sz="2200" dirty="0">
                <a:solidFill>
                  <a:srgbClr val="00B050"/>
                </a:solidFill>
              </a:rPr>
              <a:t>Effectif = 24 femmes + 3 hommes</a:t>
            </a:r>
          </a:p>
          <a:p>
            <a:endParaRPr lang="fr-FR" sz="1000" dirty="0">
              <a:solidFill>
                <a:srgbClr val="00B050"/>
              </a:solidFill>
            </a:endParaRPr>
          </a:p>
          <a:p>
            <a:r>
              <a:rPr lang="fr-FR" sz="2200" b="1" u="sng" dirty="0">
                <a:solidFill>
                  <a:srgbClr val="00B050"/>
                </a:solidFill>
              </a:rPr>
              <a:t>Equipements</a:t>
            </a:r>
          </a:p>
          <a:p>
            <a:r>
              <a:rPr lang="fr-FR" sz="2200" dirty="0">
                <a:solidFill>
                  <a:srgbClr val="00B050"/>
                </a:solidFill>
              </a:rPr>
              <a:t>6 machines</a:t>
            </a:r>
          </a:p>
          <a:p>
            <a:r>
              <a:rPr lang="fr-FR" sz="2200" dirty="0">
                <a:solidFill>
                  <a:srgbClr val="00B050"/>
                </a:solidFill>
              </a:rPr>
              <a:t>10 futs/Fermentation</a:t>
            </a:r>
          </a:p>
          <a:p>
            <a:r>
              <a:rPr lang="fr-FR" sz="2200" dirty="0">
                <a:solidFill>
                  <a:srgbClr val="00B050"/>
                </a:solidFill>
              </a:rPr>
              <a:t>10 tables ergonomiques de ficelage</a:t>
            </a:r>
          </a:p>
          <a:p>
            <a:r>
              <a:rPr lang="fr-FR" sz="2200" dirty="0">
                <a:solidFill>
                  <a:srgbClr val="00B050"/>
                </a:solidFill>
              </a:rPr>
              <a:t>1 Four / 10 foyers</a:t>
            </a:r>
          </a:p>
        </p:txBody>
      </p:sp>
      <p:sp>
        <p:nvSpPr>
          <p:cNvPr id="5" name="ZoneTexte 4"/>
          <p:cNvSpPr txBox="1"/>
          <p:nvPr/>
        </p:nvSpPr>
        <p:spPr>
          <a:xfrm>
            <a:off x="0" y="156754"/>
            <a:ext cx="12070080" cy="369332"/>
          </a:xfrm>
          <a:prstGeom prst="rect">
            <a:avLst/>
          </a:prstGeom>
          <a:solidFill>
            <a:schemeClr val="bg1"/>
          </a:solidFill>
        </p:spPr>
        <p:txBody>
          <a:bodyPr wrap="square" rtlCol="0">
            <a:spAutoFit/>
          </a:bodyPr>
          <a:lstStyle/>
          <a:p>
            <a:r>
              <a:rPr lang="fr-FR" dirty="0">
                <a:solidFill>
                  <a:srgbClr val="92D050"/>
                </a:solidFill>
                <a:latin typeface="Arial Black" panose="020B0A04020102020204" pitchFamily="34" charset="0"/>
              </a:rPr>
              <a:t>TRANSFORMATION DU MANIOC / DE L’APPROCHE ARTISANALE A L’INDUSTRIALISATION</a:t>
            </a:r>
          </a:p>
        </p:txBody>
      </p:sp>
      <p:sp>
        <p:nvSpPr>
          <p:cNvPr id="6" name="ZoneTexte 5"/>
          <p:cNvSpPr txBox="1"/>
          <p:nvPr/>
        </p:nvSpPr>
        <p:spPr>
          <a:xfrm>
            <a:off x="383176" y="5998952"/>
            <a:ext cx="6862364" cy="461665"/>
          </a:xfrm>
          <a:prstGeom prst="rect">
            <a:avLst/>
          </a:prstGeom>
          <a:noFill/>
        </p:spPr>
        <p:txBody>
          <a:bodyPr wrap="square" rtlCol="0">
            <a:spAutoFit/>
          </a:bodyPr>
          <a:lstStyle/>
          <a:p>
            <a:r>
              <a:rPr lang="fr-FR" sz="2400" b="1" u="sng" dirty="0">
                <a:solidFill>
                  <a:srgbClr val="00B050"/>
                </a:solidFill>
              </a:rPr>
              <a:t>Un bâton de manioc qui ne durcit pas avant 15 jours </a:t>
            </a:r>
          </a:p>
        </p:txBody>
      </p:sp>
      <p:pic>
        <p:nvPicPr>
          <p:cNvPr id="7" name="Image 6"/>
          <p:cNvPicPr>
            <a:picLocks noChangeAspect="1"/>
          </p:cNvPicPr>
          <p:nvPr/>
        </p:nvPicPr>
        <p:blipFill>
          <a:blip r:embed="rId3"/>
          <a:stretch>
            <a:fillRect/>
          </a:stretch>
        </p:blipFill>
        <p:spPr>
          <a:xfrm>
            <a:off x="905691" y="3366344"/>
            <a:ext cx="6212622" cy="2632608"/>
          </a:xfrm>
          <a:prstGeom prst="rect">
            <a:avLst/>
          </a:prstGeom>
        </p:spPr>
      </p:pic>
      <p:pic>
        <p:nvPicPr>
          <p:cNvPr id="8" name="Image 7"/>
          <p:cNvPicPr>
            <a:picLocks noChangeAspect="1"/>
          </p:cNvPicPr>
          <p:nvPr/>
        </p:nvPicPr>
        <p:blipFill>
          <a:blip r:embed="rId4"/>
          <a:stretch>
            <a:fillRect/>
          </a:stretch>
        </p:blipFill>
        <p:spPr>
          <a:xfrm>
            <a:off x="984069" y="732551"/>
            <a:ext cx="6134244" cy="2515746"/>
          </a:xfrm>
          <a:prstGeom prst="rect">
            <a:avLst/>
          </a:prstGeom>
        </p:spPr>
      </p:pic>
    </p:spTree>
    <p:extLst>
      <p:ext uri="{BB962C8B-B14F-4D97-AF65-F5344CB8AC3E}">
        <p14:creationId xmlns:p14="http://schemas.microsoft.com/office/powerpoint/2010/main" val="324753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37" y="0"/>
            <a:ext cx="11951223" cy="65252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7435256" y="77761"/>
            <a:ext cx="4188709" cy="3416320"/>
          </a:xfrm>
          <a:prstGeom prst="rect">
            <a:avLst/>
          </a:prstGeom>
          <a:solidFill>
            <a:schemeClr val="bg1"/>
          </a:solidFill>
        </p:spPr>
        <p:txBody>
          <a:bodyPr wrap="square" rtlCol="0">
            <a:spAutoFit/>
          </a:bodyPr>
          <a:lstStyle/>
          <a:p>
            <a:pPr algn="ctr"/>
            <a:r>
              <a:rPr lang="fr-FR" b="1" u="sng" dirty="0">
                <a:solidFill>
                  <a:srgbClr val="FF0000"/>
                </a:solidFill>
              </a:rPr>
              <a:t>Production artisanale</a:t>
            </a:r>
          </a:p>
          <a:p>
            <a:pPr algn="ctr"/>
            <a:r>
              <a:rPr lang="fr-FR" dirty="0">
                <a:solidFill>
                  <a:srgbClr val="FF0000"/>
                </a:solidFill>
              </a:rPr>
              <a:t>Quantité traitée pendant 17 jours </a:t>
            </a:r>
          </a:p>
          <a:p>
            <a:r>
              <a:rPr lang="fr-FR" b="1" u="sng" dirty="0">
                <a:solidFill>
                  <a:srgbClr val="FF0000"/>
                </a:solidFill>
              </a:rPr>
              <a:t>Equipements</a:t>
            </a:r>
          </a:p>
          <a:p>
            <a:r>
              <a:rPr lang="fr-FR" dirty="0">
                <a:solidFill>
                  <a:srgbClr val="FF0000"/>
                </a:solidFill>
              </a:rPr>
              <a:t>1 Tamis en fer à béton !!!</a:t>
            </a:r>
          </a:p>
          <a:p>
            <a:r>
              <a:rPr lang="fr-FR" dirty="0">
                <a:solidFill>
                  <a:srgbClr val="FF0000"/>
                </a:solidFill>
              </a:rPr>
              <a:t>1 hache !!!</a:t>
            </a:r>
          </a:p>
          <a:p>
            <a:r>
              <a:rPr lang="fr-FR" dirty="0">
                <a:solidFill>
                  <a:srgbClr val="FF0000"/>
                </a:solidFill>
              </a:rPr>
              <a:t>2 marmites rouillées !!!</a:t>
            </a:r>
          </a:p>
          <a:p>
            <a:r>
              <a:rPr lang="fr-FR" dirty="0">
                <a:solidFill>
                  <a:srgbClr val="FF0000"/>
                </a:solidFill>
              </a:rPr>
              <a:t>2 feux de cuisson</a:t>
            </a:r>
          </a:p>
          <a:p>
            <a:r>
              <a:rPr lang="fr-FR" dirty="0">
                <a:solidFill>
                  <a:srgbClr val="FF0000"/>
                </a:solidFill>
              </a:rPr>
              <a:t>5 tonneaux d’eaux de pluies !!!</a:t>
            </a:r>
          </a:p>
          <a:p>
            <a:r>
              <a:rPr lang="fr-FR" dirty="0">
                <a:solidFill>
                  <a:srgbClr val="FF0000"/>
                </a:solidFill>
              </a:rPr>
              <a:t>1 Machine à presser en acier oxydable !!!</a:t>
            </a:r>
          </a:p>
          <a:p>
            <a:r>
              <a:rPr lang="fr-FR" dirty="0">
                <a:solidFill>
                  <a:srgbClr val="FF0000"/>
                </a:solidFill>
              </a:rPr>
              <a:t>1 chaine de transformation</a:t>
            </a:r>
          </a:p>
          <a:p>
            <a:r>
              <a:rPr lang="fr-FR" dirty="0">
                <a:solidFill>
                  <a:srgbClr val="FF0000"/>
                </a:solidFill>
              </a:rPr>
              <a:t>1 produit fini</a:t>
            </a:r>
          </a:p>
          <a:p>
            <a:r>
              <a:rPr lang="fr-FR" dirty="0">
                <a:solidFill>
                  <a:srgbClr val="FF0000"/>
                </a:solidFill>
              </a:rPr>
              <a:t>Pas de management/environnement</a:t>
            </a:r>
          </a:p>
        </p:txBody>
      </p:sp>
      <p:sp>
        <p:nvSpPr>
          <p:cNvPr id="5" name="ZoneTexte 4"/>
          <p:cNvSpPr txBox="1"/>
          <p:nvPr/>
        </p:nvSpPr>
        <p:spPr>
          <a:xfrm>
            <a:off x="7446831" y="3614194"/>
            <a:ext cx="4744407" cy="2862322"/>
          </a:xfrm>
          <a:prstGeom prst="rect">
            <a:avLst/>
          </a:prstGeom>
          <a:solidFill>
            <a:schemeClr val="bg1"/>
          </a:solidFill>
        </p:spPr>
        <p:txBody>
          <a:bodyPr wrap="square" rtlCol="0">
            <a:spAutoFit/>
          </a:bodyPr>
          <a:lstStyle/>
          <a:p>
            <a:pPr algn="ctr"/>
            <a:r>
              <a:rPr lang="fr-FR" b="1" u="sng" dirty="0">
                <a:solidFill>
                  <a:srgbClr val="C00000"/>
                </a:solidFill>
              </a:rPr>
              <a:t>Production industrielle</a:t>
            </a:r>
          </a:p>
          <a:p>
            <a:r>
              <a:rPr lang="fr-FR" dirty="0">
                <a:solidFill>
                  <a:srgbClr val="C00000"/>
                </a:solidFill>
              </a:rPr>
              <a:t>La même quantité traitée en 2 jours </a:t>
            </a:r>
          </a:p>
          <a:p>
            <a:r>
              <a:rPr lang="fr-FR" b="1" u="sng" dirty="0">
                <a:solidFill>
                  <a:srgbClr val="C00000"/>
                </a:solidFill>
              </a:rPr>
              <a:t>Equipements</a:t>
            </a:r>
          </a:p>
          <a:p>
            <a:r>
              <a:rPr lang="fr-FR" dirty="0">
                <a:solidFill>
                  <a:srgbClr val="C00000"/>
                </a:solidFill>
              </a:rPr>
              <a:t>10 machines</a:t>
            </a:r>
          </a:p>
          <a:p>
            <a:r>
              <a:rPr lang="fr-FR" dirty="0">
                <a:solidFill>
                  <a:srgbClr val="C00000"/>
                </a:solidFill>
              </a:rPr>
              <a:t>2 marmites en acier inoxydable</a:t>
            </a:r>
          </a:p>
          <a:p>
            <a:r>
              <a:rPr lang="fr-FR" dirty="0">
                <a:solidFill>
                  <a:srgbClr val="C00000"/>
                </a:solidFill>
              </a:rPr>
              <a:t>2 foyers de cuisson rapide (6h)</a:t>
            </a:r>
          </a:p>
          <a:p>
            <a:r>
              <a:rPr lang="fr-FR" dirty="0">
                <a:solidFill>
                  <a:srgbClr val="C00000"/>
                </a:solidFill>
              </a:rPr>
              <a:t>4 chaines de transformations</a:t>
            </a:r>
          </a:p>
          <a:p>
            <a:r>
              <a:rPr lang="fr-FR" dirty="0">
                <a:solidFill>
                  <a:srgbClr val="C00000"/>
                </a:solidFill>
              </a:rPr>
              <a:t>5 produits finis/production de masse</a:t>
            </a:r>
          </a:p>
          <a:p>
            <a:r>
              <a:rPr lang="fr-FR" dirty="0">
                <a:solidFill>
                  <a:srgbClr val="C00000"/>
                </a:solidFill>
              </a:rPr>
              <a:t>Dont 1/exportation en Europe et 2 types d’huiles</a:t>
            </a:r>
          </a:p>
          <a:p>
            <a:r>
              <a:rPr lang="fr-FR" dirty="0">
                <a:solidFill>
                  <a:srgbClr val="C00000"/>
                </a:solidFill>
              </a:rPr>
              <a:t>Management/environnement OK</a:t>
            </a:r>
          </a:p>
        </p:txBody>
      </p:sp>
      <p:sp>
        <p:nvSpPr>
          <p:cNvPr id="6" name="ZoneTexte 5"/>
          <p:cNvSpPr txBox="1"/>
          <p:nvPr/>
        </p:nvSpPr>
        <p:spPr>
          <a:xfrm>
            <a:off x="139336" y="209006"/>
            <a:ext cx="7295919" cy="461665"/>
          </a:xfrm>
          <a:prstGeom prst="rect">
            <a:avLst/>
          </a:prstGeom>
          <a:noFill/>
        </p:spPr>
        <p:txBody>
          <a:bodyPr wrap="square" rtlCol="0">
            <a:spAutoFit/>
          </a:bodyPr>
          <a:lstStyle/>
          <a:p>
            <a:r>
              <a:rPr lang="fr-FR" sz="2400" u="sng" dirty="0">
                <a:latin typeface="Arial Black" panose="020B0A04020102020204" pitchFamily="34" charset="0"/>
              </a:rPr>
              <a:t>TRANSFORMATION DES NOIX DE PALMES</a:t>
            </a:r>
          </a:p>
        </p:txBody>
      </p:sp>
      <p:pic>
        <p:nvPicPr>
          <p:cNvPr id="7" name="Image 6"/>
          <p:cNvPicPr>
            <a:picLocks noChangeAspect="1"/>
          </p:cNvPicPr>
          <p:nvPr/>
        </p:nvPicPr>
        <p:blipFill>
          <a:blip r:embed="rId3"/>
          <a:stretch>
            <a:fillRect/>
          </a:stretch>
        </p:blipFill>
        <p:spPr>
          <a:xfrm>
            <a:off x="139335" y="801178"/>
            <a:ext cx="6932025" cy="3840479"/>
          </a:xfrm>
          <a:prstGeom prst="rect">
            <a:avLst/>
          </a:prstGeom>
        </p:spPr>
      </p:pic>
      <p:pic>
        <p:nvPicPr>
          <p:cNvPr id="8" name="Image 7"/>
          <p:cNvPicPr>
            <a:picLocks noChangeAspect="1"/>
          </p:cNvPicPr>
          <p:nvPr/>
        </p:nvPicPr>
        <p:blipFill>
          <a:blip r:embed="rId4"/>
          <a:stretch>
            <a:fillRect/>
          </a:stretch>
        </p:blipFill>
        <p:spPr>
          <a:xfrm>
            <a:off x="745252" y="4014653"/>
            <a:ext cx="3047832" cy="2374778"/>
          </a:xfrm>
          <a:prstGeom prst="rect">
            <a:avLst/>
          </a:prstGeom>
        </p:spPr>
      </p:pic>
      <p:sp>
        <p:nvSpPr>
          <p:cNvPr id="3" name="ZoneTexte 2"/>
          <p:cNvSpPr txBox="1"/>
          <p:nvPr/>
        </p:nvSpPr>
        <p:spPr>
          <a:xfrm>
            <a:off x="4110446" y="4781006"/>
            <a:ext cx="2960914" cy="1477328"/>
          </a:xfrm>
          <a:prstGeom prst="rect">
            <a:avLst/>
          </a:prstGeom>
          <a:noFill/>
        </p:spPr>
        <p:txBody>
          <a:bodyPr wrap="square" rtlCol="0">
            <a:spAutoFit/>
          </a:bodyPr>
          <a:lstStyle/>
          <a:p>
            <a:r>
              <a:rPr lang="fr-FR" dirty="0">
                <a:solidFill>
                  <a:schemeClr val="accent6">
                    <a:lumMod val="60000"/>
                    <a:lumOff val="40000"/>
                  </a:schemeClr>
                </a:solidFill>
              </a:rPr>
              <a:t>Huile de palme rouge</a:t>
            </a:r>
          </a:p>
          <a:p>
            <a:r>
              <a:rPr lang="fr-FR" dirty="0">
                <a:solidFill>
                  <a:schemeClr val="accent6">
                    <a:lumMod val="60000"/>
                    <a:lumOff val="40000"/>
                  </a:schemeClr>
                </a:solidFill>
              </a:rPr>
              <a:t>Huile de palmistes blanche</a:t>
            </a:r>
          </a:p>
          <a:p>
            <a:r>
              <a:rPr lang="fr-FR" b="1" dirty="0">
                <a:solidFill>
                  <a:srgbClr val="92D050"/>
                </a:solidFill>
              </a:rPr>
              <a:t>Engrais naturels</a:t>
            </a:r>
          </a:p>
          <a:p>
            <a:r>
              <a:rPr lang="fr-FR" b="1" dirty="0">
                <a:solidFill>
                  <a:srgbClr val="92D050"/>
                </a:solidFill>
              </a:rPr>
              <a:t>Granulés de chauffage/Hiver</a:t>
            </a:r>
          </a:p>
          <a:p>
            <a:r>
              <a:rPr lang="fr-FR" b="1" dirty="0">
                <a:solidFill>
                  <a:srgbClr val="92D050"/>
                </a:solidFill>
              </a:rPr>
              <a:t>Savons domestiques</a:t>
            </a:r>
          </a:p>
        </p:txBody>
      </p:sp>
    </p:spTree>
    <p:extLst>
      <p:ext uri="{BB962C8B-B14F-4D97-AF65-F5344CB8AC3E}">
        <p14:creationId xmlns:p14="http://schemas.microsoft.com/office/powerpoint/2010/main" val="416713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37" y="0"/>
            <a:ext cx="11951223" cy="65252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139336" y="48365"/>
            <a:ext cx="11797291" cy="461665"/>
          </a:xfrm>
          <a:prstGeom prst="rect">
            <a:avLst/>
          </a:prstGeom>
          <a:noFill/>
        </p:spPr>
        <p:txBody>
          <a:bodyPr wrap="square" rtlCol="0">
            <a:spAutoFit/>
          </a:bodyPr>
          <a:lstStyle/>
          <a:p>
            <a:pPr algn="ctr"/>
            <a:r>
              <a:rPr lang="fr-FR" sz="2400" dirty="0">
                <a:latin typeface="Arial Black" panose="020B0A04020102020204" pitchFamily="34" charset="0"/>
              </a:rPr>
              <a:t>  </a:t>
            </a:r>
            <a:r>
              <a:rPr lang="fr-FR" sz="2400" u="sng" dirty="0">
                <a:solidFill>
                  <a:srgbClr val="FF0000"/>
                </a:solidFill>
                <a:latin typeface="Arial Black" panose="020B0A04020102020204" pitchFamily="34" charset="0"/>
              </a:rPr>
              <a:t>TRANSFORMATION DU COTON</a:t>
            </a:r>
          </a:p>
        </p:txBody>
      </p:sp>
      <p:pic>
        <p:nvPicPr>
          <p:cNvPr id="3" name="Image 2"/>
          <p:cNvPicPr>
            <a:picLocks noChangeAspect="1"/>
          </p:cNvPicPr>
          <p:nvPr/>
        </p:nvPicPr>
        <p:blipFill>
          <a:blip r:embed="rId3"/>
          <a:stretch>
            <a:fillRect/>
          </a:stretch>
        </p:blipFill>
        <p:spPr>
          <a:xfrm>
            <a:off x="494270" y="497673"/>
            <a:ext cx="7508605" cy="3369989"/>
          </a:xfrm>
          <a:prstGeom prst="rect">
            <a:avLst/>
          </a:prstGeom>
        </p:spPr>
      </p:pic>
      <p:pic>
        <p:nvPicPr>
          <p:cNvPr id="9" name="Image 8"/>
          <p:cNvPicPr>
            <a:picLocks noChangeAspect="1"/>
          </p:cNvPicPr>
          <p:nvPr/>
        </p:nvPicPr>
        <p:blipFill>
          <a:blip r:embed="rId4"/>
          <a:stretch>
            <a:fillRect/>
          </a:stretch>
        </p:blipFill>
        <p:spPr>
          <a:xfrm>
            <a:off x="494270" y="3954168"/>
            <a:ext cx="7508606" cy="2755557"/>
          </a:xfrm>
          <a:prstGeom prst="rect">
            <a:avLst/>
          </a:prstGeom>
        </p:spPr>
      </p:pic>
      <p:sp>
        <p:nvSpPr>
          <p:cNvPr id="10" name="ZoneTexte 9"/>
          <p:cNvSpPr txBox="1"/>
          <p:nvPr/>
        </p:nvSpPr>
        <p:spPr>
          <a:xfrm>
            <a:off x="8241957" y="630195"/>
            <a:ext cx="3546389" cy="5632311"/>
          </a:xfrm>
          <a:prstGeom prst="rect">
            <a:avLst/>
          </a:prstGeom>
          <a:noFill/>
          <a:ln w="38100">
            <a:solidFill>
              <a:schemeClr val="tx1"/>
            </a:solidFill>
          </a:ln>
        </p:spPr>
        <p:txBody>
          <a:bodyPr wrap="square" rtlCol="0">
            <a:spAutoFit/>
          </a:bodyPr>
          <a:lstStyle/>
          <a:p>
            <a:r>
              <a:rPr lang="fr-FR" sz="2000" b="1" dirty="0"/>
              <a:t>Deux produits finis vont être obtenus : </a:t>
            </a:r>
          </a:p>
          <a:p>
            <a:endParaRPr lang="fr-FR" sz="2000" b="1" dirty="0"/>
          </a:p>
          <a:p>
            <a:pPr marL="285750" indent="-285750">
              <a:buFont typeface="Wingdings" panose="05000000000000000000" pitchFamily="2" charset="2"/>
              <a:buChar char="v"/>
            </a:pPr>
            <a:r>
              <a:rPr lang="fr-FR" sz="2000" b="1" dirty="0"/>
              <a:t>L’ huile de graines de coton qui sera vendue en priorité dans l’Etat concerné ( Tchad et/ou Cameroun puis la sous région Afrique Centrale, le reste du continent africain et enfin les autres continents.</a:t>
            </a:r>
          </a:p>
          <a:p>
            <a:pPr marL="285750" indent="-285750">
              <a:buFont typeface="Wingdings" panose="05000000000000000000" pitchFamily="2" charset="2"/>
              <a:buChar char="v"/>
            </a:pPr>
            <a:endParaRPr lang="fr-FR" sz="2000" b="1" dirty="0"/>
          </a:p>
          <a:p>
            <a:pPr marL="285750" indent="-285750">
              <a:buFont typeface="Wingdings" panose="05000000000000000000" pitchFamily="2" charset="2"/>
              <a:buChar char="v"/>
            </a:pPr>
            <a:r>
              <a:rPr lang="fr-FR" sz="2000" b="1" dirty="0"/>
              <a:t>Les tissus tissés issus des usines locales industrielles de transformation. A l’heure actuelle, ce type de produit fait l’objet d’une forte demande du marché européen.</a:t>
            </a:r>
          </a:p>
        </p:txBody>
      </p:sp>
      <p:sp>
        <p:nvSpPr>
          <p:cNvPr id="4" name="ZoneTexte 3"/>
          <p:cNvSpPr txBox="1"/>
          <p:nvPr/>
        </p:nvSpPr>
        <p:spPr>
          <a:xfrm>
            <a:off x="322217" y="3230880"/>
            <a:ext cx="7384869" cy="369332"/>
          </a:xfrm>
          <a:prstGeom prst="rect">
            <a:avLst/>
          </a:prstGeom>
          <a:solidFill>
            <a:srgbClr val="FFFF00"/>
          </a:solidFill>
        </p:spPr>
        <p:txBody>
          <a:bodyPr wrap="square" rtlCol="0">
            <a:spAutoFit/>
          </a:bodyPr>
          <a:lstStyle/>
          <a:p>
            <a:pPr algn="ctr"/>
            <a:r>
              <a:rPr lang="fr-FR" b="1" dirty="0">
                <a:solidFill>
                  <a:srgbClr val="FF0000"/>
                </a:solidFill>
              </a:rPr>
              <a:t>Avec les tourteaux, on produira des aliments très appréciés par le bétail</a:t>
            </a:r>
          </a:p>
        </p:txBody>
      </p:sp>
    </p:spTree>
    <p:extLst>
      <p:ext uri="{BB962C8B-B14F-4D97-AF65-F5344CB8AC3E}">
        <p14:creationId xmlns:p14="http://schemas.microsoft.com/office/powerpoint/2010/main" val="165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13211" y="84384"/>
            <a:ext cx="11959340" cy="461665"/>
          </a:xfrm>
          <a:prstGeom prst="rect">
            <a:avLst/>
          </a:prstGeom>
          <a:solidFill>
            <a:schemeClr val="bg1"/>
          </a:solidFill>
        </p:spPr>
        <p:txBody>
          <a:bodyPr wrap="square" rtlCol="0">
            <a:spAutoFit/>
          </a:bodyPr>
          <a:lstStyle/>
          <a:p>
            <a:pPr algn="ctr"/>
            <a:r>
              <a:rPr lang="fr-FR" sz="2400" b="1" dirty="0">
                <a:solidFill>
                  <a:srgbClr val="FF0000"/>
                </a:solidFill>
              </a:rPr>
              <a:t> Minerais/Macro-Usine Sur Mesure/A proximité du gisement : </a:t>
            </a:r>
            <a:r>
              <a:rPr lang="fr-FR" sz="2400" b="1" u="sng" dirty="0">
                <a:solidFill>
                  <a:srgbClr val="FF0000"/>
                </a:solidFill>
              </a:rPr>
              <a:t>L’exemple du minerai de fer </a:t>
            </a:r>
          </a:p>
        </p:txBody>
      </p:sp>
      <p:sp>
        <p:nvSpPr>
          <p:cNvPr id="13" name="ZoneTexte 12"/>
          <p:cNvSpPr txBox="1"/>
          <p:nvPr/>
        </p:nvSpPr>
        <p:spPr>
          <a:xfrm>
            <a:off x="1250428" y="2744104"/>
            <a:ext cx="9696450" cy="461665"/>
          </a:xfrm>
          <a:prstGeom prst="rect">
            <a:avLst/>
          </a:prstGeom>
          <a:solidFill>
            <a:schemeClr val="bg1"/>
          </a:solidFill>
        </p:spPr>
        <p:txBody>
          <a:bodyPr wrap="square" rtlCol="0">
            <a:spAutoFit/>
          </a:bodyPr>
          <a:lstStyle/>
          <a:p>
            <a:endParaRPr lang="fr-FR" sz="2400" b="1" dirty="0">
              <a:solidFill>
                <a:srgbClr val="FF0000"/>
              </a:solidFill>
            </a:endParaRPr>
          </a:p>
        </p:txBody>
      </p:sp>
      <p:sp>
        <p:nvSpPr>
          <p:cNvPr id="15" name="ZoneTexte 14"/>
          <p:cNvSpPr txBox="1"/>
          <p:nvPr/>
        </p:nvSpPr>
        <p:spPr>
          <a:xfrm>
            <a:off x="6944497" y="771646"/>
            <a:ext cx="5128054" cy="5509200"/>
          </a:xfrm>
          <a:prstGeom prst="rect">
            <a:avLst/>
          </a:prstGeom>
          <a:noFill/>
          <a:ln w="38100">
            <a:solidFill>
              <a:schemeClr val="tx1"/>
            </a:solidFill>
          </a:ln>
        </p:spPr>
        <p:txBody>
          <a:bodyPr wrap="square" rtlCol="0">
            <a:spAutoFit/>
          </a:bodyPr>
          <a:lstStyle/>
          <a:p>
            <a:r>
              <a:rPr lang="fr-FR" sz="2000" b="1" u="sng" dirty="0"/>
              <a:t>Première transformation in-situ = </a:t>
            </a:r>
            <a:r>
              <a:rPr lang="fr-FR" sz="2000" b="1" dirty="0">
                <a:solidFill>
                  <a:srgbClr val="00B050"/>
                </a:solidFill>
              </a:rPr>
              <a:t>« Production en masse du fer » à un coût Gagnant / Gagnant pour l’extracteur du minerais et les pays de l’Afrique Centrale concernés (du fait de la main d’œuvre très bon marché en Afrique Centrale).</a:t>
            </a:r>
          </a:p>
          <a:p>
            <a:endParaRPr lang="fr-FR" sz="800" b="1" dirty="0"/>
          </a:p>
          <a:p>
            <a:r>
              <a:rPr lang="fr-FR" b="1" dirty="0"/>
              <a:t>Cette première transformation peut concerner la totalité du minerais extrait. </a:t>
            </a:r>
          </a:p>
          <a:p>
            <a:r>
              <a:rPr lang="fr-FR" b="1" dirty="0"/>
              <a:t>La proportion du fer qui reviendra à l’Afrique centrale est contractuellement NEGOCIABLE. Tout dépend du code minier des pays de la sous-région, concernés…</a:t>
            </a:r>
          </a:p>
          <a:p>
            <a:endParaRPr lang="fr-FR" sz="800" b="1" dirty="0"/>
          </a:p>
          <a:p>
            <a:r>
              <a:rPr lang="fr-FR" b="1" dirty="0"/>
              <a:t>Les ZESSM liées à cette activité seront géo localisées à proximité des gisements.</a:t>
            </a:r>
          </a:p>
          <a:p>
            <a:r>
              <a:rPr lang="fr-FR" b="1" dirty="0"/>
              <a:t>La fer qui sera transformée en acier in-situ, servira surtout à la production des éléments dédiés à la construction endogène des nouveaux chemins de fer.</a:t>
            </a:r>
          </a:p>
        </p:txBody>
      </p:sp>
      <p:sp>
        <p:nvSpPr>
          <p:cNvPr id="16" name="ZoneTexte 15"/>
          <p:cNvSpPr txBox="1"/>
          <p:nvPr/>
        </p:nvSpPr>
        <p:spPr>
          <a:xfrm>
            <a:off x="1428206" y="6226629"/>
            <a:ext cx="8786948" cy="646331"/>
          </a:xfrm>
          <a:prstGeom prst="rect">
            <a:avLst/>
          </a:prstGeom>
          <a:solidFill>
            <a:srgbClr val="FFFF00"/>
          </a:solidFill>
        </p:spPr>
        <p:txBody>
          <a:bodyPr wrap="square" rtlCol="0">
            <a:spAutoFit/>
          </a:bodyPr>
          <a:lstStyle/>
          <a:p>
            <a:r>
              <a:rPr lang="fr-FR" dirty="0">
                <a:solidFill>
                  <a:srgbClr val="00B050"/>
                </a:solidFill>
                <a:latin typeface="Arial Black" panose="020B0A04020102020204" pitchFamily="34" charset="0"/>
              </a:rPr>
              <a:t>Vous vous rappelez que certaines transformations industrielles étaient faciles/la technologie? C’est le cas pour les voies ferrées…</a:t>
            </a:r>
          </a:p>
        </p:txBody>
      </p:sp>
      <p:sp>
        <p:nvSpPr>
          <p:cNvPr id="10" name="AutoShape 10" descr="https://images.nagwa.com/figures/explainers/680106429248/1.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499"/>
            <a:ext cx="6844937" cy="5551002"/>
          </a:xfrm>
          <a:prstGeom prst="rect">
            <a:avLst/>
          </a:prstGeom>
        </p:spPr>
      </p:pic>
    </p:spTree>
    <p:extLst>
      <p:ext uri="{BB962C8B-B14F-4D97-AF65-F5344CB8AC3E}">
        <p14:creationId xmlns:p14="http://schemas.microsoft.com/office/powerpoint/2010/main" val="23232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8029301" y="1642592"/>
            <a:ext cx="4093027" cy="2554545"/>
          </a:xfrm>
          <a:prstGeom prst="rect">
            <a:avLst/>
          </a:prstGeom>
          <a:noFill/>
        </p:spPr>
        <p:txBody>
          <a:bodyPr wrap="square" rtlCol="0">
            <a:spAutoFit/>
          </a:bodyPr>
          <a:lstStyle/>
          <a:p>
            <a:r>
              <a:rPr lang="fr-FR" sz="2000" b="1" dirty="0">
                <a:solidFill>
                  <a:schemeClr val="accent2">
                    <a:lumMod val="60000"/>
                    <a:lumOff val="40000"/>
                  </a:schemeClr>
                </a:solidFill>
              </a:rPr>
              <a:t>Pendant 2 ans, une équipe de chercheurs met au point un châssis métallique.</a:t>
            </a:r>
          </a:p>
          <a:p>
            <a:r>
              <a:rPr lang="fr-FR" sz="2000" b="1" dirty="0">
                <a:solidFill>
                  <a:schemeClr val="accent2">
                    <a:lumMod val="60000"/>
                    <a:lumOff val="40000"/>
                  </a:schemeClr>
                </a:solidFill>
              </a:rPr>
              <a:t>Importation à partir du 3</a:t>
            </a:r>
            <a:r>
              <a:rPr lang="fr-FR" sz="2000" b="1" baseline="30000" dirty="0">
                <a:solidFill>
                  <a:schemeClr val="accent2">
                    <a:lumMod val="60000"/>
                    <a:lumOff val="40000"/>
                  </a:schemeClr>
                </a:solidFill>
              </a:rPr>
              <a:t>ème</a:t>
            </a:r>
            <a:r>
              <a:rPr lang="fr-FR" sz="2000" b="1" dirty="0">
                <a:solidFill>
                  <a:schemeClr val="accent2">
                    <a:lumMod val="60000"/>
                    <a:lumOff val="40000"/>
                  </a:schemeClr>
                </a:solidFill>
              </a:rPr>
              <a:t>  exercice que des autres organes.</a:t>
            </a:r>
          </a:p>
          <a:p>
            <a:r>
              <a:rPr lang="fr-FR" sz="2000" b="1" dirty="0">
                <a:solidFill>
                  <a:schemeClr val="accent2">
                    <a:lumMod val="60000"/>
                    <a:lumOff val="40000"/>
                  </a:schemeClr>
                </a:solidFill>
              </a:rPr>
              <a:t>D’autres recherches vont nous permettre d’apprendre à réaliser petit à petit les autres organes.   </a:t>
            </a:r>
          </a:p>
        </p:txBody>
      </p:sp>
      <p:pic>
        <p:nvPicPr>
          <p:cNvPr id="11" name="Image 10"/>
          <p:cNvPicPr>
            <a:picLocks noChangeAspect="1"/>
          </p:cNvPicPr>
          <p:nvPr/>
        </p:nvPicPr>
        <p:blipFill>
          <a:blip r:embed="rId3"/>
          <a:stretch>
            <a:fillRect/>
          </a:stretch>
        </p:blipFill>
        <p:spPr>
          <a:xfrm>
            <a:off x="259492" y="1025608"/>
            <a:ext cx="7636476" cy="3892382"/>
          </a:xfrm>
          <a:prstGeom prst="rect">
            <a:avLst/>
          </a:prstGeom>
        </p:spPr>
      </p:pic>
      <p:sp>
        <p:nvSpPr>
          <p:cNvPr id="12" name="ZoneTexte 11"/>
          <p:cNvSpPr txBox="1"/>
          <p:nvPr/>
        </p:nvSpPr>
        <p:spPr>
          <a:xfrm>
            <a:off x="210065" y="5054510"/>
            <a:ext cx="11862486" cy="1323439"/>
          </a:xfrm>
          <a:prstGeom prst="rect">
            <a:avLst/>
          </a:prstGeom>
          <a:noFill/>
          <a:ln w="38100">
            <a:solidFill>
              <a:schemeClr val="tx1"/>
            </a:solidFill>
          </a:ln>
        </p:spPr>
        <p:txBody>
          <a:bodyPr wrap="square" rtlCol="0">
            <a:spAutoFit/>
          </a:bodyPr>
          <a:lstStyle/>
          <a:p>
            <a:r>
              <a:rPr lang="fr-FR" sz="2000" b="1" dirty="0"/>
              <a:t>Cette délocalisation va se faire vers une géo localisation idoine. C’est-à-dire de préférence vers une zone portuaire comme KRIBI au Cameroun. </a:t>
            </a:r>
          </a:p>
          <a:p>
            <a:r>
              <a:rPr lang="fr-FR" sz="2000" b="1" dirty="0"/>
              <a:t>Concernant la mesure, elle concerne une macro-usine à négocier contractuellement avec les autorités de la ville de Kribi et du gouvernement camerounais (avantages fiscaux et autres privilèges-  partenariats PPP).</a:t>
            </a:r>
          </a:p>
        </p:txBody>
      </p:sp>
      <p:sp>
        <p:nvSpPr>
          <p:cNvPr id="9" name="ZoneTexte 8"/>
          <p:cNvSpPr txBox="1"/>
          <p:nvPr/>
        </p:nvSpPr>
        <p:spPr>
          <a:xfrm>
            <a:off x="0" y="23932"/>
            <a:ext cx="12192000" cy="1077218"/>
          </a:xfrm>
          <a:prstGeom prst="rect">
            <a:avLst/>
          </a:prstGeom>
          <a:solidFill>
            <a:schemeClr val="bg1"/>
          </a:solidFill>
        </p:spPr>
        <p:txBody>
          <a:bodyPr wrap="square" rtlCol="0">
            <a:spAutoFit/>
          </a:bodyPr>
          <a:lstStyle/>
          <a:p>
            <a:pPr algn="ctr"/>
            <a:r>
              <a:rPr lang="fr-FR" sz="2800" u="sng" dirty="0">
                <a:solidFill>
                  <a:schemeClr val="accent1">
                    <a:lumMod val="60000"/>
                    <a:lumOff val="40000"/>
                  </a:schemeClr>
                </a:solidFill>
                <a:latin typeface="Arial Black" panose="020B0A04020102020204" pitchFamily="34" charset="0"/>
              </a:rPr>
              <a:t>Développement : Cas de la délocalisation/ Moyenne-usine</a:t>
            </a:r>
          </a:p>
          <a:p>
            <a:pPr algn="ctr"/>
            <a:endParaRPr lang="fr-FR" sz="1200" b="1" dirty="0">
              <a:solidFill>
                <a:srgbClr val="FF0000"/>
              </a:solidFill>
              <a:latin typeface="Arial Narrow" panose="020B0606020202030204" pitchFamily="34" charset="0"/>
            </a:endParaRPr>
          </a:p>
          <a:p>
            <a:pPr algn="ctr"/>
            <a:r>
              <a:rPr lang="fr-FR" sz="2400" b="1" dirty="0">
                <a:solidFill>
                  <a:srgbClr val="FF0000"/>
                </a:solidFill>
                <a:latin typeface="Arial Narrow" panose="020B0606020202030204" pitchFamily="34" charset="0"/>
              </a:rPr>
              <a:t>Exemple  = assemblage des motos livrées en pièces détachées/délocalisation à Douala (Cameroun)</a:t>
            </a:r>
          </a:p>
        </p:txBody>
      </p:sp>
    </p:spTree>
    <p:extLst>
      <p:ext uri="{BB962C8B-B14F-4D97-AF65-F5344CB8AC3E}">
        <p14:creationId xmlns:p14="http://schemas.microsoft.com/office/powerpoint/2010/main" val="38631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0AADB-A564-6C46-AC45-CF6FFC107E67}"/>
              </a:ext>
            </a:extLst>
          </p:cNvPr>
          <p:cNvSpPr>
            <a:spLocks noGrp="1"/>
          </p:cNvSpPr>
          <p:nvPr>
            <p:ph type="title"/>
          </p:nvPr>
        </p:nvSpPr>
        <p:spPr/>
        <p:txBody>
          <a:bodyPr/>
          <a:lstStyle/>
          <a:p>
            <a:endParaRPr lang="en-RW"/>
          </a:p>
        </p:txBody>
      </p:sp>
      <p:pic>
        <p:nvPicPr>
          <p:cNvPr id="7" name="Picture 6">
            <a:extLst>
              <a:ext uri="{FF2B5EF4-FFF2-40B4-BE49-F238E27FC236}">
                <a16:creationId xmlns:a16="http://schemas.microsoft.com/office/drawing/2014/main" id="{91438CA6-7CE0-CB43-9968-723F3301C6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350" y="1285875"/>
            <a:ext cx="11853863" cy="3951287"/>
          </a:xfrm>
          <a:prstGeom prst="rect">
            <a:avLst/>
          </a:prstGeom>
        </p:spPr>
      </p:pic>
      <p:sp>
        <p:nvSpPr>
          <p:cNvPr id="11" name="Subtitle 2">
            <a:extLst>
              <a:ext uri="{FF2B5EF4-FFF2-40B4-BE49-F238E27FC236}">
                <a16:creationId xmlns:a16="http://schemas.microsoft.com/office/drawing/2014/main" id="{AB14C6CC-CA1C-B24D-8057-4ED55ED219FE}"/>
              </a:ext>
            </a:extLst>
          </p:cNvPr>
          <p:cNvSpPr txBox="1">
            <a:spLocks/>
          </p:cNvSpPr>
          <p:nvPr/>
        </p:nvSpPr>
        <p:spPr>
          <a:xfrm>
            <a:off x="1633765" y="5715625"/>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Pour plus d'informations :</a:t>
            </a:r>
          </a:p>
          <a:p>
            <a:pPr>
              <a:lnSpc>
                <a:spcPct val="100000"/>
              </a:lnSpc>
              <a:spcBef>
                <a:spcPts val="0"/>
              </a:spcBef>
            </a:pPr>
            <a:r>
              <a:rPr lang="en-US" sz="1800" dirty="0"/>
              <a:t>www.uneca.org/ea-icsoe26</a:t>
            </a:r>
            <a:endParaRPr lang="en-US" sz="2000" dirty="0"/>
          </a:p>
        </p:txBody>
      </p:sp>
    </p:spTree>
    <p:extLst>
      <p:ext uri="{BB962C8B-B14F-4D97-AF65-F5344CB8AC3E}">
        <p14:creationId xmlns:p14="http://schemas.microsoft.com/office/powerpoint/2010/main" val="197847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a:xfrm>
            <a:off x="1524000" y="1857226"/>
            <a:ext cx="9459686" cy="1571774"/>
          </a:xfrm>
        </p:spPr>
        <p:txBody>
          <a:bodyPr>
            <a:normAutofit fontScale="90000"/>
          </a:bodyPr>
          <a:lstStyle/>
          <a:p>
            <a:r>
              <a:rPr lang="fr-FR" sz="3600" i="1" dirty="0">
                <a:solidFill>
                  <a:schemeClr val="accent1"/>
                </a:solidFill>
                <a:latin typeface="Cambria Math" panose="02040503050406030204" pitchFamily="18" charset="0"/>
                <a:ea typeface="Cambria Math" panose="02040503050406030204" pitchFamily="18" charset="0"/>
              </a:rPr>
              <a:t>Implémenter les zones économiques spéciales de nouvelle génération pour accélérer l’industrialisation et la diversification économique en Afrique centrale</a:t>
            </a:r>
            <a:endParaRPr lang="en-GB" dirty="0">
              <a:solidFill>
                <a:schemeClr val="accent1"/>
              </a:solidFill>
              <a:latin typeface="Cambria Math" panose="02040503050406030204" pitchFamily="18" charset="0"/>
              <a:ea typeface="Cambria Math" panose="02040503050406030204" pitchFamily="18" charset="0"/>
            </a:endParaRPr>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a:xfrm>
            <a:off x="1524000" y="3556947"/>
            <a:ext cx="9144000" cy="639456"/>
          </a:xfrm>
        </p:spPr>
        <p:txBody>
          <a:bodyPr>
            <a:normAutofit lnSpcReduction="10000"/>
          </a:bodyPr>
          <a:lstStyle/>
          <a:p>
            <a:pPr lvl="0" hangingPunct="0"/>
            <a:r>
              <a:rPr lang="en-US" sz="1700" i="0" dirty="0">
                <a:solidFill>
                  <a:schemeClr val="accent5"/>
                </a:solidFill>
                <a:latin typeface="Cambria Math" panose="02040503050406030204" pitchFamily="18" charset="0"/>
                <a:ea typeface="Cambria Math" panose="02040503050406030204" pitchFamily="18" charset="0"/>
                <a:cs typeface="+mn-cs"/>
              </a:rPr>
              <a:t>STRATEGIE D’OPERATIONALISATION  </a:t>
            </a:r>
            <a:endParaRPr lang="en-US" sz="1700" b="0" i="0" dirty="0">
              <a:solidFill>
                <a:schemeClr val="accent5"/>
              </a:solidFill>
              <a:latin typeface="Cambria Math" panose="02040503050406030204" pitchFamily="18" charset="0"/>
              <a:ea typeface="Cambria Math" panose="02040503050406030204" pitchFamily="18" charset="0"/>
              <a:cs typeface="+mn-cs"/>
            </a:endParaRPr>
          </a:p>
          <a:p>
            <a:pPr lvl="0" hangingPunct="0"/>
            <a:r>
              <a:rPr lang="en-US" sz="1700" i="0" dirty="0">
                <a:solidFill>
                  <a:schemeClr val="accent5"/>
                </a:solidFill>
                <a:latin typeface="Cambria Math" panose="02040503050406030204" pitchFamily="18" charset="0"/>
                <a:ea typeface="Cambria Math" panose="02040503050406030204" pitchFamily="18" charset="0"/>
                <a:cs typeface="+mn-cs"/>
              </a:rPr>
              <a:t>VOLET TECHNOLOGIQUE  </a:t>
            </a:r>
            <a:endParaRPr lang="en-US" sz="1700" b="0" i="0" dirty="0">
              <a:solidFill>
                <a:schemeClr val="accent5"/>
              </a:solidFill>
              <a:latin typeface="Cambria Math" panose="02040503050406030204" pitchFamily="18" charset="0"/>
              <a:ea typeface="Cambria Math" panose="02040503050406030204" pitchFamily="18" charset="0"/>
              <a:cs typeface="+mn-cs"/>
            </a:endParaRPr>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dirty="0"/>
              <a:t>Event | Date</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hangingPunct="0"/>
            <a:r>
              <a:rPr lang="fr-FR" sz="2000" b="1" dirty="0"/>
              <a:t>Roger OBAM  ET Sylvestre OSSIALA </a:t>
            </a:r>
            <a:endParaRPr lang="en-US" sz="2000" dirty="0"/>
          </a:p>
          <a:p>
            <a:pPr hangingPunct="0"/>
            <a:r>
              <a:rPr lang="fr-FR" sz="2000" dirty="0"/>
              <a:t>        </a:t>
            </a:r>
            <a:r>
              <a:rPr lang="fr-FR" sz="2000" b="1" dirty="0"/>
              <a:t>Consultants internationaux pour les questions de ZES nouvelle </a:t>
            </a:r>
            <a:r>
              <a:rPr lang="en-US" sz="2000" b="1" dirty="0"/>
              <a:t>generation</a:t>
            </a:r>
            <a:endParaRPr lang="en-US" sz="2000" dirty="0"/>
          </a:p>
          <a:p>
            <a:pPr>
              <a:lnSpc>
                <a:spcPct val="100000"/>
              </a:lnSpc>
              <a:spcBef>
                <a:spcPts val="0"/>
              </a:spcBef>
            </a:pPr>
            <a:r>
              <a:rPr lang="en-US" sz="1800" dirty="0"/>
              <a:t>UNECA Sub-Regional Office for Central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spTree>
    <p:extLst>
      <p:ext uri="{BB962C8B-B14F-4D97-AF65-F5344CB8AC3E}">
        <p14:creationId xmlns:p14="http://schemas.microsoft.com/office/powerpoint/2010/main" val="166693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70113" y="158762"/>
            <a:ext cx="11451773" cy="535531"/>
          </a:xfrm>
          <a:prstGeom prst="rect">
            <a:avLst/>
          </a:prstGeom>
        </p:spPr>
        <p:txBody>
          <a:bodyPr wrap="square">
            <a:spAutoFit/>
          </a:bodyPr>
          <a:lstStyle/>
          <a:p>
            <a:pPr algn="ctr"/>
            <a:r>
              <a:rPr lang="fr-FR" b="1" dirty="0">
                <a:solidFill>
                  <a:srgbClr val="002060"/>
                </a:solidFill>
                <a:latin typeface="Arial Narrow" panose="020B0606020202030204" pitchFamily="34" charset="0"/>
              </a:rPr>
              <a:t>VERS LA PLANIFICATION INDUSTRIELLE</a:t>
            </a:r>
          </a:p>
        </p:txBody>
      </p:sp>
      <p:pic>
        <p:nvPicPr>
          <p:cNvPr id="6" name="Image 5" descr="Worry Stickman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5" y="862149"/>
            <a:ext cx="2967810" cy="5425440"/>
          </a:xfrm>
          <a:prstGeom prst="rect">
            <a:avLst/>
          </a:prstGeom>
        </p:spPr>
      </p:pic>
      <p:sp>
        <p:nvSpPr>
          <p:cNvPr id="7" name="Flèche vers le bas 6"/>
          <p:cNvSpPr/>
          <p:nvPr/>
        </p:nvSpPr>
        <p:spPr>
          <a:xfrm>
            <a:off x="6734174" y="3263032"/>
            <a:ext cx="400051"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4448175" y="2618011"/>
            <a:ext cx="4933950" cy="954107"/>
          </a:xfrm>
          <a:prstGeom prst="rect">
            <a:avLst/>
          </a:prstGeom>
          <a:solidFill>
            <a:schemeClr val="bg1"/>
          </a:solidFill>
          <a:ln w="38100">
            <a:solidFill>
              <a:schemeClr val="tx1"/>
            </a:solidFill>
          </a:ln>
        </p:spPr>
        <p:txBody>
          <a:bodyPr wrap="square" rtlCol="0">
            <a:spAutoFit/>
          </a:bodyPr>
          <a:lstStyle/>
          <a:p>
            <a:r>
              <a:rPr lang="fr-FR" sz="2800" dirty="0"/>
              <a:t>2°)- Articles manufacturés par degré de fabrication </a:t>
            </a:r>
          </a:p>
        </p:txBody>
      </p:sp>
      <p:sp>
        <p:nvSpPr>
          <p:cNvPr id="9" name="Flèche vers le bas 8"/>
          <p:cNvSpPr/>
          <p:nvPr/>
        </p:nvSpPr>
        <p:spPr>
          <a:xfrm>
            <a:off x="6753224" y="4529857"/>
            <a:ext cx="400051"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4305300" y="3894361"/>
            <a:ext cx="5295899" cy="954107"/>
          </a:xfrm>
          <a:prstGeom prst="rect">
            <a:avLst/>
          </a:prstGeom>
          <a:solidFill>
            <a:schemeClr val="bg1"/>
          </a:solidFill>
          <a:ln w="38100">
            <a:solidFill>
              <a:schemeClr val="tx1"/>
            </a:solidFill>
          </a:ln>
        </p:spPr>
        <p:txBody>
          <a:bodyPr wrap="square" rtlCol="0">
            <a:spAutoFit/>
          </a:bodyPr>
          <a:lstStyle/>
          <a:p>
            <a:r>
              <a:rPr lang="fr-FR" sz="2800" dirty="0"/>
              <a:t>3°)- Priorisation des produits ou segments de chaînes de valeur</a:t>
            </a:r>
          </a:p>
        </p:txBody>
      </p:sp>
      <p:sp>
        <p:nvSpPr>
          <p:cNvPr id="11" name="Flèche vers le bas 10"/>
          <p:cNvSpPr/>
          <p:nvPr/>
        </p:nvSpPr>
        <p:spPr>
          <a:xfrm>
            <a:off x="6734174" y="2005732"/>
            <a:ext cx="400051"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p:cNvSpPr txBox="1"/>
          <p:nvPr/>
        </p:nvSpPr>
        <p:spPr>
          <a:xfrm>
            <a:off x="4448175" y="1360711"/>
            <a:ext cx="4933950" cy="954107"/>
          </a:xfrm>
          <a:prstGeom prst="rect">
            <a:avLst/>
          </a:prstGeom>
          <a:solidFill>
            <a:schemeClr val="bg1"/>
          </a:solidFill>
          <a:ln w="38100">
            <a:solidFill>
              <a:schemeClr val="tx1"/>
            </a:solidFill>
          </a:ln>
        </p:spPr>
        <p:txBody>
          <a:bodyPr wrap="square" rtlCol="0">
            <a:spAutoFit/>
          </a:bodyPr>
          <a:lstStyle/>
          <a:p>
            <a:pPr algn="ctr"/>
            <a:r>
              <a:rPr lang="fr-FR" sz="2800" dirty="0"/>
              <a:t>1°)- Quatre révolutions industrielles</a:t>
            </a:r>
          </a:p>
        </p:txBody>
      </p:sp>
      <p:sp>
        <p:nvSpPr>
          <p:cNvPr id="14" name="ZoneTexte 13"/>
          <p:cNvSpPr txBox="1"/>
          <p:nvPr/>
        </p:nvSpPr>
        <p:spPr>
          <a:xfrm>
            <a:off x="3810000" y="5132611"/>
            <a:ext cx="6305549" cy="954107"/>
          </a:xfrm>
          <a:prstGeom prst="rect">
            <a:avLst/>
          </a:prstGeom>
          <a:solidFill>
            <a:schemeClr val="bg1"/>
          </a:solidFill>
          <a:ln w="38100">
            <a:solidFill>
              <a:schemeClr val="tx1"/>
            </a:solidFill>
          </a:ln>
        </p:spPr>
        <p:txBody>
          <a:bodyPr wrap="square" rtlCol="0">
            <a:spAutoFit/>
          </a:bodyPr>
          <a:lstStyle/>
          <a:p>
            <a:r>
              <a:rPr lang="fr-FR" sz="2800" dirty="0"/>
              <a:t>4°)- Zones Economiques Spéciales sur Mesure (micro – usine et macro – usine)</a:t>
            </a:r>
          </a:p>
        </p:txBody>
      </p:sp>
    </p:spTree>
    <p:extLst>
      <p:ext uri="{BB962C8B-B14F-4D97-AF65-F5344CB8AC3E}">
        <p14:creationId xmlns:p14="http://schemas.microsoft.com/office/powerpoint/2010/main" val="27852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Image 15" descr="Worry Stickman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5" y="862149"/>
            <a:ext cx="2967810" cy="5425440"/>
          </a:xfrm>
          <a:prstGeom prst="rect">
            <a:avLst/>
          </a:prstGeom>
        </p:spPr>
      </p:pic>
      <p:pic>
        <p:nvPicPr>
          <p:cNvPr id="19" name="Imag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429" y="793004"/>
            <a:ext cx="7820023" cy="38195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a:spLocks noChangeArrowheads="1"/>
          </p:cNvSpPr>
          <p:nvPr/>
        </p:nvSpPr>
        <p:spPr bwMode="auto">
          <a:xfrm>
            <a:off x="3409950" y="4560267"/>
            <a:ext cx="686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21" name="Rectangle 20"/>
          <p:cNvSpPr/>
          <p:nvPr/>
        </p:nvSpPr>
        <p:spPr>
          <a:xfrm>
            <a:off x="3291297" y="4724869"/>
            <a:ext cx="7753349" cy="1717393"/>
          </a:xfrm>
          <a:prstGeom prst="rect">
            <a:avLst/>
          </a:prstGeom>
          <a:solidFill>
            <a:schemeClr val="bg1"/>
          </a:solidFill>
        </p:spPr>
        <p:txBody>
          <a:bodyPr wrap="square">
            <a:spAutoFit/>
          </a:bodyPr>
          <a:lstStyle/>
          <a:p>
            <a:pPr>
              <a:lnSpc>
                <a:spcPct val="107000"/>
              </a:lnSpc>
              <a:spcAft>
                <a:spcPts val="800"/>
              </a:spcAft>
            </a:pPr>
            <a:r>
              <a:rPr lang="fr-FR" sz="2000" b="1" dirty="0">
                <a:latin typeface="Arial Narrow" panose="020B0606020202030204" pitchFamily="34" charset="0"/>
                <a:ea typeface="Calibri" panose="020F0502020204030204" pitchFamily="34" charset="0"/>
                <a:cs typeface="Times New Roman" panose="02020603050405020304" pitchFamily="18" charset="0"/>
              </a:rPr>
              <a:t>A : la révolution 1.0 avec la mécanisation à vapeur, les métiers à tisser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b="1" dirty="0">
                <a:latin typeface="Arial Narrow" panose="020B0606020202030204" pitchFamily="34" charset="0"/>
                <a:ea typeface="Calibri" panose="020F0502020204030204" pitchFamily="34" charset="0"/>
                <a:cs typeface="Times New Roman" panose="02020603050405020304" pitchFamily="18" charset="0"/>
              </a:rPr>
              <a:t>B : la révolution 2.0 avec la production de masse, l’énergie électrique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b="1" dirty="0">
                <a:latin typeface="Arial Narrow" panose="020B0606020202030204" pitchFamily="34" charset="0"/>
                <a:ea typeface="Calibri" panose="020F0502020204030204" pitchFamily="34" charset="0"/>
                <a:cs typeface="Times New Roman" panose="02020603050405020304" pitchFamily="18" charset="0"/>
              </a:rPr>
              <a:t>C : la révolution 3.0 avec l’automatisation, les ordinateurs et l’électronique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b="1" dirty="0">
                <a:latin typeface="Arial Narrow" panose="020B0606020202030204" pitchFamily="34" charset="0"/>
                <a:ea typeface="Calibri" panose="020F0502020204030204" pitchFamily="34" charset="0"/>
                <a:cs typeface="Times New Roman" panose="02020603050405020304" pitchFamily="18" charset="0"/>
              </a:rPr>
              <a:t>D : la révolution 4.0 avec l’informatique, l’internet et le numérique.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
          <p:cNvSpPr>
            <a:spLocks noGrp="1" noChangeArrowheads="1"/>
          </p:cNvSpPr>
          <p:nvPr>
            <p:ph type="title"/>
          </p:nvPr>
        </p:nvSpPr>
        <p:spPr bwMode="auto">
          <a:xfrm>
            <a:off x="32565" y="134141"/>
            <a:ext cx="121594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i="0" u="none" strike="noStrike" cap="none" normalizeH="0" baseline="0" dirty="0">
                <a:ln>
                  <a:noFill/>
                </a:ln>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QUATRE RÉVOLUTIONS INDUSTRIELLES – PAR ESCALIER (1/3)</a:t>
            </a:r>
            <a:endParaRPr kumimoji="0" lang="fr-FR" altLang="fr-FR" i="0" u="none" strike="noStrike" cap="none" normalizeH="0" baseline="0" dirty="0">
              <a:ln>
                <a:noFill/>
              </a:ln>
              <a:solidFill>
                <a:srgbClr val="002060"/>
              </a:solidFill>
              <a:effectLst/>
              <a:latin typeface="Arial Narrow" panose="020B0606020202030204" pitchFamily="34" charset="0"/>
            </a:endParaRPr>
          </a:p>
        </p:txBody>
      </p:sp>
    </p:spTree>
    <p:extLst>
      <p:ext uri="{BB962C8B-B14F-4D97-AF65-F5344CB8AC3E}">
        <p14:creationId xmlns:p14="http://schemas.microsoft.com/office/powerpoint/2010/main" val="26994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3"/>
          <p:cNvSpPr>
            <a:spLocks noChangeArrowheads="1"/>
          </p:cNvSpPr>
          <p:nvPr/>
        </p:nvSpPr>
        <p:spPr bwMode="auto">
          <a:xfrm>
            <a:off x="3409950" y="4560267"/>
            <a:ext cx="686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22" name="Rectangle 2"/>
          <p:cNvSpPr>
            <a:spLocks noGrp="1" noChangeArrowheads="1"/>
          </p:cNvSpPr>
          <p:nvPr>
            <p:ph type="title"/>
          </p:nvPr>
        </p:nvSpPr>
        <p:spPr bwMode="auto">
          <a:xfrm>
            <a:off x="32565" y="158763"/>
            <a:ext cx="1215943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fr-FR" altLang="fr-FR"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QUATRE RÉVOLUTIONS INDUSTRIELLES – PAR ESCALIER (2/4)</a:t>
            </a:r>
            <a:endParaRPr lang="fr-FR" dirty="0">
              <a:solidFill>
                <a:srgbClr val="002060"/>
              </a:solidFill>
              <a:latin typeface="Arial Narrow" panose="020B0606020202030204" pitchFamily="34" charset="0"/>
            </a:endParaRPr>
          </a:p>
        </p:txBody>
      </p:sp>
      <p:pic>
        <p:nvPicPr>
          <p:cNvPr id="10" name="Image 15"/>
          <p:cNvPicPr/>
          <p:nvPr/>
        </p:nvPicPr>
        <p:blipFill>
          <a:blip r:embed="rId2">
            <a:extLst>
              <a:ext uri="{28A0092B-C50C-407E-A947-70E740481C1C}">
                <a14:useLocalDpi xmlns:a14="http://schemas.microsoft.com/office/drawing/2010/main" val="0"/>
              </a:ext>
            </a:extLst>
          </a:blip>
          <a:srcRect/>
          <a:stretch>
            <a:fillRect/>
          </a:stretch>
        </p:blipFill>
        <p:spPr bwMode="auto">
          <a:xfrm>
            <a:off x="801784" y="792989"/>
            <a:ext cx="10342824" cy="3031961"/>
          </a:xfrm>
          <a:prstGeom prst="rect">
            <a:avLst/>
          </a:prstGeom>
          <a:noFill/>
          <a:ln>
            <a:noFill/>
          </a:ln>
        </p:spPr>
      </p:pic>
      <p:sp>
        <p:nvSpPr>
          <p:cNvPr id="11" name="Flèche vers le bas 1"/>
          <p:cNvSpPr/>
          <p:nvPr/>
        </p:nvSpPr>
        <p:spPr>
          <a:xfrm>
            <a:off x="2847703" y="1584797"/>
            <a:ext cx="383177" cy="783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lèche vers le bas 9"/>
          <p:cNvSpPr/>
          <p:nvPr/>
        </p:nvSpPr>
        <p:spPr>
          <a:xfrm>
            <a:off x="4497978" y="1116419"/>
            <a:ext cx="383177" cy="783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extBox 12">
            <a:extLst>
              <a:ext uri="{FF2B5EF4-FFF2-40B4-BE49-F238E27FC236}">
                <a16:creationId xmlns:a16="http://schemas.microsoft.com/office/drawing/2014/main" id="{B8CB279A-2457-46FA-80D1-DF2049E9D060}"/>
              </a:ext>
            </a:extLst>
          </p:cNvPr>
          <p:cNvSpPr txBox="1"/>
          <p:nvPr/>
        </p:nvSpPr>
        <p:spPr>
          <a:xfrm>
            <a:off x="1236693" y="6245021"/>
            <a:ext cx="6538573" cy="261610"/>
          </a:xfrm>
          <a:prstGeom prst="rect">
            <a:avLst/>
          </a:prstGeom>
          <a:noFill/>
        </p:spPr>
        <p:txBody>
          <a:bodyPr wrap="square" rtlCol="0">
            <a:spAutoFit/>
          </a:bodyPr>
          <a:lstStyle/>
          <a:p>
            <a:r>
              <a:rPr lang="en-US" sz="1100" dirty="0"/>
              <a:t>Source: XX</a:t>
            </a:r>
          </a:p>
        </p:txBody>
      </p:sp>
      <p:pic>
        <p:nvPicPr>
          <p:cNvPr id="14" name="Picture 2" descr="Image result for icon grains&quot;">
            <a:extLst>
              <a:ext uri="{FF2B5EF4-FFF2-40B4-BE49-F238E27FC236}">
                <a16:creationId xmlns:a16="http://schemas.microsoft.com/office/drawing/2014/main" id="{E5C1C0D4-C570-4FBD-AD6B-D129221E8399}"/>
              </a:ext>
            </a:extLst>
          </p:cNvPr>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5381392" y="5812914"/>
            <a:ext cx="261116" cy="2616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CC06247-CB7D-4080-8D95-F99F20114FC2}"/>
              </a:ext>
            </a:extLst>
          </p:cNvPr>
          <p:cNvSpPr txBox="1"/>
          <p:nvPr/>
        </p:nvSpPr>
        <p:spPr>
          <a:xfrm>
            <a:off x="181839" y="5767511"/>
            <a:ext cx="6684912" cy="261610"/>
          </a:xfrm>
          <a:prstGeom prst="rect">
            <a:avLst/>
          </a:prstGeom>
          <a:noFill/>
        </p:spPr>
        <p:txBody>
          <a:bodyPr wrap="square" rtlCol="0">
            <a:spAutoFit/>
          </a:bodyPr>
          <a:lstStyle/>
          <a:p>
            <a:r>
              <a:rPr lang="en-US" sz="1100" dirty="0"/>
              <a:t>Source: ECA</a:t>
            </a:r>
          </a:p>
        </p:txBody>
      </p:sp>
      <p:sp>
        <p:nvSpPr>
          <p:cNvPr id="17" name="ZoneTexte 19"/>
          <p:cNvSpPr txBox="1"/>
          <p:nvPr/>
        </p:nvSpPr>
        <p:spPr>
          <a:xfrm>
            <a:off x="32565" y="3870699"/>
            <a:ext cx="12051294" cy="400110"/>
          </a:xfrm>
          <a:prstGeom prst="rect">
            <a:avLst/>
          </a:prstGeom>
          <a:solidFill>
            <a:schemeClr val="bg1"/>
          </a:solidFill>
        </p:spPr>
        <p:txBody>
          <a:bodyPr wrap="square" rtlCol="0">
            <a:spAutoFit/>
          </a:bodyPr>
          <a:lstStyle/>
          <a:p>
            <a:r>
              <a:rPr lang="fr-FR" sz="2000" dirty="0">
                <a:solidFill>
                  <a:srgbClr val="FF0000"/>
                </a:solidFill>
                <a:latin typeface="Arial Black" panose="020B0A04020102020204" pitchFamily="34" charset="0"/>
              </a:rPr>
              <a:t>La révolution industrielle/industrie 1.0 ( géo localisation en ville)</a:t>
            </a:r>
          </a:p>
        </p:txBody>
      </p:sp>
      <p:sp>
        <p:nvSpPr>
          <p:cNvPr id="18" name="ZoneTexte 20"/>
          <p:cNvSpPr txBox="1"/>
          <p:nvPr/>
        </p:nvSpPr>
        <p:spPr>
          <a:xfrm>
            <a:off x="0" y="4329486"/>
            <a:ext cx="12051295" cy="830997"/>
          </a:xfrm>
          <a:prstGeom prst="rect">
            <a:avLst/>
          </a:prstGeom>
          <a:solidFill>
            <a:schemeClr val="bg1"/>
          </a:solidFill>
        </p:spPr>
        <p:txBody>
          <a:bodyPr wrap="square" rtlCol="0">
            <a:spAutoFit/>
          </a:bodyPr>
          <a:lstStyle/>
          <a:p>
            <a:pPr marL="285750" indent="-285750">
              <a:buFont typeface="Wingdings" panose="05000000000000000000" pitchFamily="2" charset="2"/>
              <a:buChar char="v"/>
            </a:pPr>
            <a:r>
              <a:rPr lang="fr-FR" sz="2400" b="1" dirty="0">
                <a:latin typeface="Arial Narrow" panose="020B0606020202030204" pitchFamily="34" charset="0"/>
              </a:rPr>
              <a:t>Apparition de la mécanisation pour rendre le travail moins pénible en utilisant la vapeur comme source d’énergie et des métiers à tisser artisanaux.</a:t>
            </a:r>
          </a:p>
        </p:txBody>
      </p:sp>
      <p:sp>
        <p:nvSpPr>
          <p:cNvPr id="23" name="ZoneTexte 21"/>
          <p:cNvSpPr txBox="1"/>
          <p:nvPr/>
        </p:nvSpPr>
        <p:spPr>
          <a:xfrm>
            <a:off x="32565" y="5229456"/>
            <a:ext cx="12159435" cy="400110"/>
          </a:xfrm>
          <a:prstGeom prst="rect">
            <a:avLst/>
          </a:prstGeom>
          <a:solidFill>
            <a:schemeClr val="bg1"/>
          </a:solidFill>
        </p:spPr>
        <p:txBody>
          <a:bodyPr wrap="square" rtlCol="0">
            <a:spAutoFit/>
          </a:bodyPr>
          <a:lstStyle/>
          <a:p>
            <a:r>
              <a:rPr lang="fr-FR" sz="2000" dirty="0">
                <a:solidFill>
                  <a:srgbClr val="FF0000"/>
                </a:solidFill>
                <a:latin typeface="Arial Black" panose="020B0A04020102020204" pitchFamily="34" charset="0"/>
              </a:rPr>
              <a:t>La révolution industrielle/industrie 2.0 (géo localisation en zones rurales et/ou villes) </a:t>
            </a:r>
          </a:p>
        </p:txBody>
      </p:sp>
      <p:sp>
        <p:nvSpPr>
          <p:cNvPr id="24" name="ZoneTexte 22"/>
          <p:cNvSpPr txBox="1"/>
          <p:nvPr/>
        </p:nvSpPr>
        <p:spPr>
          <a:xfrm>
            <a:off x="-92422" y="5698539"/>
            <a:ext cx="12168939" cy="830997"/>
          </a:xfrm>
          <a:prstGeom prst="rect">
            <a:avLst/>
          </a:prstGeom>
          <a:solidFill>
            <a:schemeClr val="bg1"/>
          </a:solidFill>
        </p:spPr>
        <p:txBody>
          <a:bodyPr wrap="square" rtlCol="0">
            <a:spAutoFit/>
          </a:bodyPr>
          <a:lstStyle/>
          <a:p>
            <a:pPr marL="285750" indent="-285750">
              <a:buFont typeface="Wingdings" panose="05000000000000000000" pitchFamily="2" charset="2"/>
              <a:buChar char="v"/>
            </a:pPr>
            <a:r>
              <a:rPr lang="fr-FR" sz="2400" b="1" dirty="0">
                <a:latin typeface="Arial Narrow" panose="020B0606020202030204" pitchFamily="34" charset="0"/>
              </a:rPr>
              <a:t>L’énergie électrique est apparue, ce qui a boosté la production de masse avec des machines mécaniques plus fiables et l’organisation du travail à la chaîne. </a:t>
            </a:r>
          </a:p>
        </p:txBody>
      </p:sp>
    </p:spTree>
    <p:extLst>
      <p:ext uri="{BB962C8B-B14F-4D97-AF65-F5344CB8AC3E}">
        <p14:creationId xmlns:p14="http://schemas.microsoft.com/office/powerpoint/2010/main" val="367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nodePh="1">
                                  <p:stCondLst>
                                    <p:cond delay="0"/>
                                  </p:stCondLst>
                                  <p:endCondLst>
                                    <p:cond evt="begin" delay="0">
                                      <p:tn val="12"/>
                                    </p:cond>
                                  </p:end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P spid="15" grpId="0"/>
      <p:bldP spid="17" grpId="0" animBg="1"/>
      <p:bldP spid="18"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p:nvPr/>
        </p:nvPicPr>
        <p:blipFill>
          <a:blip r:embed="rId3">
            <a:extLst>
              <a:ext uri="{28A0092B-C50C-407E-A947-70E740481C1C}">
                <a14:useLocalDpi xmlns:a14="http://schemas.microsoft.com/office/drawing/2010/main" val="0"/>
              </a:ext>
            </a:extLst>
          </a:blip>
          <a:srcRect/>
          <a:stretch>
            <a:fillRect/>
          </a:stretch>
        </p:blipFill>
        <p:spPr bwMode="auto">
          <a:xfrm>
            <a:off x="1021465" y="816429"/>
            <a:ext cx="9334500" cy="2609677"/>
          </a:xfrm>
          <a:prstGeom prst="rect">
            <a:avLst/>
          </a:prstGeom>
          <a:noFill/>
          <a:ln>
            <a:noFill/>
          </a:ln>
        </p:spPr>
      </p:pic>
      <p:sp>
        <p:nvSpPr>
          <p:cNvPr id="11" name="ZoneTexte 10"/>
          <p:cNvSpPr txBox="1"/>
          <p:nvPr/>
        </p:nvSpPr>
        <p:spPr>
          <a:xfrm>
            <a:off x="9524" y="3528104"/>
            <a:ext cx="12182474" cy="400110"/>
          </a:xfrm>
          <a:prstGeom prst="rect">
            <a:avLst/>
          </a:prstGeom>
          <a:solidFill>
            <a:schemeClr val="bg1"/>
          </a:solidFill>
        </p:spPr>
        <p:txBody>
          <a:bodyPr wrap="square" rtlCol="0">
            <a:spAutoFit/>
          </a:bodyPr>
          <a:lstStyle/>
          <a:p>
            <a:r>
              <a:rPr lang="fr-FR" sz="2000" dirty="0">
                <a:solidFill>
                  <a:srgbClr val="FF0000"/>
                </a:solidFill>
                <a:latin typeface="Arial Black" panose="020B0A04020102020204" pitchFamily="34" charset="0"/>
              </a:rPr>
              <a:t>La révolution industrielle/industrie 3.0 (géo localisation ports et grandes villes) </a:t>
            </a:r>
          </a:p>
        </p:txBody>
      </p:sp>
      <p:sp>
        <p:nvSpPr>
          <p:cNvPr id="14" name="ZoneTexte 13"/>
          <p:cNvSpPr txBox="1"/>
          <p:nvPr/>
        </p:nvSpPr>
        <p:spPr>
          <a:xfrm>
            <a:off x="9524" y="3880529"/>
            <a:ext cx="12182475" cy="1815882"/>
          </a:xfrm>
          <a:prstGeom prst="rect">
            <a:avLst/>
          </a:prstGeom>
          <a:solidFill>
            <a:schemeClr val="bg1"/>
          </a:solidFill>
        </p:spPr>
        <p:txBody>
          <a:bodyPr wrap="square" rtlCol="0">
            <a:spAutoFit/>
          </a:bodyPr>
          <a:lstStyle/>
          <a:p>
            <a:pPr marL="285750" indent="-285750">
              <a:buFont typeface="Wingdings" panose="05000000000000000000" pitchFamily="2" charset="2"/>
              <a:buChar char="v"/>
            </a:pPr>
            <a:r>
              <a:rPr lang="fr-FR" sz="2200" b="1" dirty="0">
                <a:latin typeface="Arial Narrow" panose="020B0606020202030204" pitchFamily="34" charset="0"/>
              </a:rPr>
              <a:t>Tout ce qui était mécanisé, reste mécanisé. Dans l’industrie en général, certaines étapes sont automatisées c’est-à-dire que l’homme surveille simplement les machines/sécurité et Qualité.</a:t>
            </a:r>
          </a:p>
          <a:p>
            <a:pPr marL="285750" indent="-285750">
              <a:buFont typeface="Wingdings" panose="05000000000000000000" pitchFamily="2" charset="2"/>
              <a:buChar char="v"/>
            </a:pPr>
            <a:r>
              <a:rPr lang="fr-FR" sz="2200" b="1" dirty="0">
                <a:latin typeface="Arial Narrow" panose="020B0606020202030204" pitchFamily="34" charset="0"/>
              </a:rPr>
              <a:t>Les robots remplacent l’homme/certaines tâches, les appareils électroniques et/ou les ordinateurs facilitent les réglages des machines mécaniques et leurs suivi opérationnel.</a:t>
            </a:r>
          </a:p>
          <a:p>
            <a:endParaRPr lang="fr-FR" sz="2400" b="1" dirty="0">
              <a:latin typeface="Arial Narrow" panose="020B0606020202030204" pitchFamily="34" charset="0"/>
            </a:endParaRPr>
          </a:p>
        </p:txBody>
      </p:sp>
      <p:sp>
        <p:nvSpPr>
          <p:cNvPr id="15" name="ZoneTexte 14"/>
          <p:cNvSpPr txBox="1"/>
          <p:nvPr/>
        </p:nvSpPr>
        <p:spPr>
          <a:xfrm>
            <a:off x="9523" y="5423579"/>
            <a:ext cx="12182475" cy="400110"/>
          </a:xfrm>
          <a:prstGeom prst="rect">
            <a:avLst/>
          </a:prstGeom>
          <a:solidFill>
            <a:schemeClr val="bg1"/>
          </a:solidFill>
        </p:spPr>
        <p:txBody>
          <a:bodyPr wrap="square" rtlCol="0">
            <a:spAutoFit/>
          </a:bodyPr>
          <a:lstStyle/>
          <a:p>
            <a:r>
              <a:rPr lang="fr-FR" sz="2000" dirty="0">
                <a:solidFill>
                  <a:srgbClr val="FF0000"/>
                </a:solidFill>
                <a:latin typeface="Arial Black" panose="020B0A04020102020204" pitchFamily="34" charset="0"/>
              </a:rPr>
              <a:t>La révolution industrielle/industrie 4.0 (géo localisation ports et grandes villes) </a:t>
            </a:r>
          </a:p>
        </p:txBody>
      </p:sp>
      <p:sp>
        <p:nvSpPr>
          <p:cNvPr id="7" name="Flèche vers le bas 6"/>
          <p:cNvSpPr/>
          <p:nvPr/>
        </p:nvSpPr>
        <p:spPr>
          <a:xfrm>
            <a:off x="5778653" y="770546"/>
            <a:ext cx="383177" cy="783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vers le bas 7"/>
          <p:cNvSpPr/>
          <p:nvPr/>
        </p:nvSpPr>
        <p:spPr>
          <a:xfrm>
            <a:off x="8067309" y="723283"/>
            <a:ext cx="383177" cy="783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15"/>
          <p:cNvSpPr txBox="1"/>
          <p:nvPr/>
        </p:nvSpPr>
        <p:spPr>
          <a:xfrm>
            <a:off x="-1" y="5789557"/>
            <a:ext cx="12193374" cy="1107996"/>
          </a:xfrm>
          <a:prstGeom prst="rect">
            <a:avLst/>
          </a:prstGeom>
          <a:solidFill>
            <a:schemeClr val="bg1"/>
          </a:solidFill>
        </p:spPr>
        <p:txBody>
          <a:bodyPr wrap="square" rtlCol="0">
            <a:spAutoFit/>
          </a:bodyPr>
          <a:lstStyle/>
          <a:p>
            <a:pPr marL="285750" indent="-285750">
              <a:buFont typeface="Wingdings" panose="05000000000000000000" pitchFamily="2" charset="2"/>
              <a:buChar char="v"/>
            </a:pPr>
            <a:r>
              <a:rPr lang="fr-FR" sz="2200" b="1" dirty="0">
                <a:latin typeface="Arial Narrow" panose="020B0606020202030204" pitchFamily="34" charset="0"/>
              </a:rPr>
              <a:t>Certains systèmes de programmation de la production et de la surveillance de la Qualité des produits, sont faits à distance par le système informatique et/ou internet ou encore les réseaux. </a:t>
            </a:r>
          </a:p>
          <a:p>
            <a:pPr marL="285750" indent="-285750">
              <a:buFont typeface="Wingdings" panose="05000000000000000000" pitchFamily="2" charset="2"/>
              <a:buChar char="v"/>
            </a:pPr>
            <a:r>
              <a:rPr lang="fr-FR" sz="2200" b="1" dirty="0">
                <a:latin typeface="Arial Narrow" panose="020B0606020202030204" pitchFamily="34" charset="0"/>
              </a:rPr>
              <a:t>Bien entendu, plusieurs tâches sont automatisées, y compris les contrôles Qualité aussi.  </a:t>
            </a:r>
          </a:p>
        </p:txBody>
      </p:sp>
      <p:sp>
        <p:nvSpPr>
          <p:cNvPr id="2" name="Rectangle 1"/>
          <p:cNvSpPr/>
          <p:nvPr/>
        </p:nvSpPr>
        <p:spPr>
          <a:xfrm>
            <a:off x="98657" y="115566"/>
            <a:ext cx="11996057" cy="584775"/>
          </a:xfrm>
          <a:prstGeom prst="rect">
            <a:avLst/>
          </a:prstGeom>
        </p:spPr>
        <p:txBody>
          <a:bodyPr wrap="square">
            <a:spAutoFit/>
          </a:bodyPr>
          <a:lstStyle/>
          <a:p>
            <a:r>
              <a:rPr lang="fr-FR" altLang="fr-FR" sz="32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QUATRE RÉVOLUTIONS INDUSTRIELLES – PAR ESCALIER (4/4)</a:t>
            </a:r>
            <a:endParaRPr lang="fr-FR" sz="3200" b="1" dirty="0">
              <a:latin typeface="Arial Narrow" panose="020B0606020202030204" pitchFamily="34" charset="0"/>
            </a:endParaRPr>
          </a:p>
        </p:txBody>
      </p:sp>
    </p:spTree>
    <p:extLst>
      <p:ext uri="{BB962C8B-B14F-4D97-AF65-F5344CB8AC3E}">
        <p14:creationId xmlns:p14="http://schemas.microsoft.com/office/powerpoint/2010/main" val="121075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719401"/>
          </a:xfrm>
        </p:spPr>
        <p:txBody>
          <a:bodyPr/>
          <a:lstStyle/>
          <a:p>
            <a:r>
              <a:rPr lang="fr-FR" dirty="0">
                <a:latin typeface="Arial Narrow" panose="020B0606020202030204" pitchFamily="34" charset="0"/>
              </a:rPr>
              <a:t>ARTICLES </a:t>
            </a:r>
            <a:r>
              <a:rPr lang="fr-FR" dirty="0">
                <a:solidFill>
                  <a:srgbClr val="002060"/>
                </a:solidFill>
                <a:latin typeface="Arial Narrow" panose="020B0606020202030204" pitchFamily="34" charset="0"/>
              </a:rPr>
              <a:t>MANUFACTURÉS PAR DEGRÉ DE FABRICATION (CTCI, </a:t>
            </a:r>
            <a:r>
              <a:rPr lang="fr-FR" dirty="0" err="1">
                <a:solidFill>
                  <a:srgbClr val="002060"/>
                </a:solidFill>
                <a:latin typeface="Arial Narrow" panose="020B0606020202030204" pitchFamily="34" charset="0"/>
              </a:rPr>
              <a:t>rév</a:t>
            </a:r>
            <a:r>
              <a:rPr lang="fr-FR" dirty="0">
                <a:solidFill>
                  <a:srgbClr val="002060"/>
                </a:solidFill>
                <a:latin typeface="Arial Narrow" panose="020B0606020202030204" pitchFamily="34" charset="0"/>
              </a:rPr>
              <a:t>. 3) </a:t>
            </a:r>
          </a:p>
        </p:txBody>
      </p:sp>
      <p:graphicFrame>
        <p:nvGraphicFramePr>
          <p:cNvPr id="5" name="Table 4"/>
          <p:cNvGraphicFramePr>
            <a:graphicFrameLocks noGrp="1"/>
          </p:cNvGraphicFramePr>
          <p:nvPr>
            <p:extLst>
              <p:ext uri="{D42A27DB-BD31-4B8C-83A1-F6EECF244321}">
                <p14:modId xmlns:p14="http://schemas.microsoft.com/office/powerpoint/2010/main" val="2445883657"/>
              </p:ext>
            </p:extLst>
          </p:nvPr>
        </p:nvGraphicFramePr>
        <p:xfrm>
          <a:off x="156754" y="719666"/>
          <a:ext cx="11939451" cy="5775960"/>
        </p:xfrm>
        <a:graphic>
          <a:graphicData uri="http://schemas.openxmlformats.org/drawingml/2006/table">
            <a:tbl>
              <a:tblPr firstRow="1" bandRow="1">
                <a:tableStyleId>{5C22544A-7EE6-4342-B048-85BDC9FD1C3A}</a:tableStyleId>
              </a:tblPr>
              <a:tblGrid>
                <a:gridCol w="3642360">
                  <a:extLst>
                    <a:ext uri="{9D8B030D-6E8A-4147-A177-3AD203B41FA5}">
                      <a16:colId xmlns:a16="http://schemas.microsoft.com/office/drawing/2014/main" val="3193228188"/>
                    </a:ext>
                  </a:extLst>
                </a:gridCol>
                <a:gridCol w="4517572">
                  <a:extLst>
                    <a:ext uri="{9D8B030D-6E8A-4147-A177-3AD203B41FA5}">
                      <a16:colId xmlns:a16="http://schemas.microsoft.com/office/drawing/2014/main" val="4124623237"/>
                    </a:ext>
                  </a:extLst>
                </a:gridCol>
                <a:gridCol w="3779519">
                  <a:extLst>
                    <a:ext uri="{9D8B030D-6E8A-4147-A177-3AD203B41FA5}">
                      <a16:colId xmlns:a16="http://schemas.microsoft.com/office/drawing/2014/main" val="2416907296"/>
                    </a:ext>
                  </a:extLst>
                </a:gridCol>
              </a:tblGrid>
              <a:tr h="1162483">
                <a:tc>
                  <a:txBody>
                    <a:bodyPr/>
                    <a:lstStyle/>
                    <a:p>
                      <a:r>
                        <a:rPr lang="fr-FR" sz="2400" dirty="0">
                          <a:latin typeface="Arial Narrow" panose="020B0606020202030204" pitchFamily="34" charset="0"/>
                        </a:rPr>
                        <a:t>Articles manufacturés à technologie</a:t>
                      </a:r>
                      <a:r>
                        <a:rPr lang="fr-FR" sz="2400" baseline="0" dirty="0">
                          <a:latin typeface="Arial Narrow" panose="020B0606020202030204" pitchFamily="34" charset="0"/>
                        </a:rPr>
                        <a:t> et compétences faibles </a:t>
                      </a:r>
                      <a:endParaRPr lang="fr-FR" sz="2400"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latin typeface="Arial Narrow" panose="020B0606020202030204" pitchFamily="34" charset="0"/>
                        </a:rPr>
                        <a:t>Articles manufacturés à technologie</a:t>
                      </a:r>
                      <a:r>
                        <a:rPr lang="fr-FR" sz="2400" baseline="0" dirty="0">
                          <a:latin typeface="Arial Narrow" panose="020B0606020202030204" pitchFamily="34" charset="0"/>
                        </a:rPr>
                        <a:t> et compétences moyennes </a:t>
                      </a:r>
                      <a:endParaRPr lang="fr-FR" sz="2400" dirty="0">
                        <a:latin typeface="Arial Narrow" panose="020B0606020202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latin typeface="Arial Narrow" panose="020B0606020202030204" pitchFamily="34" charset="0"/>
                        </a:rPr>
                        <a:t>Articles manufacturés de</a:t>
                      </a:r>
                      <a:r>
                        <a:rPr lang="fr-FR" sz="2400" baseline="0" dirty="0">
                          <a:latin typeface="Arial Narrow" panose="020B0606020202030204" pitchFamily="34" charset="0"/>
                        </a:rPr>
                        <a:t> haute</a:t>
                      </a:r>
                      <a:r>
                        <a:rPr lang="fr-FR" sz="2400" dirty="0">
                          <a:latin typeface="Arial Narrow" panose="020B0606020202030204" pitchFamily="34" charset="0"/>
                        </a:rPr>
                        <a:t> technologie</a:t>
                      </a:r>
                      <a:r>
                        <a:rPr lang="fr-FR" sz="2400" baseline="0" dirty="0">
                          <a:latin typeface="Arial Narrow" panose="020B0606020202030204" pitchFamily="34" charset="0"/>
                        </a:rPr>
                        <a:t> et à compétences élevées  </a:t>
                      </a:r>
                      <a:endParaRPr lang="fr-FR" sz="2400" dirty="0">
                        <a:latin typeface="Arial Narrow" panose="020B0606020202030204" pitchFamily="34" charset="0"/>
                      </a:endParaRPr>
                    </a:p>
                  </a:txBody>
                  <a:tcPr/>
                </a:tc>
                <a:extLst>
                  <a:ext uri="{0D108BD9-81ED-4DB2-BD59-A6C34878D82A}">
                    <a16:rowId xmlns:a16="http://schemas.microsoft.com/office/drawing/2014/main" val="1224975793"/>
                  </a:ext>
                </a:extLst>
              </a:tr>
              <a:tr h="4485994">
                <a:tc>
                  <a:txBody>
                    <a:bodyPr/>
                    <a:lstStyle/>
                    <a:p>
                      <a:pPr marL="285750" indent="-285750">
                        <a:buFont typeface="Wingdings" panose="05000000000000000000" pitchFamily="2" charset="2"/>
                        <a:buChar char="Ø"/>
                      </a:pPr>
                      <a:r>
                        <a:rPr lang="fr-FR" sz="2000" dirty="0">
                          <a:latin typeface="Arial Narrow" panose="020B0606020202030204" pitchFamily="34" charset="0"/>
                        </a:rPr>
                        <a:t>Textiles,</a:t>
                      </a:r>
                      <a:r>
                        <a:rPr lang="fr-FR" sz="2000" baseline="0" dirty="0">
                          <a:latin typeface="Arial Narrow" panose="020B0606020202030204" pitchFamily="34" charset="0"/>
                        </a:rPr>
                        <a:t> vêtements, cuirs et chaussures;</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Bois, meubles, placage, contre-plaqué, panneaux;</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Papiers et cartons;</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Ouvrages en verre;</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Rails et autres éléments de voies ferrées, fer, acier; </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Produits laminés plats en aciers;</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Barres, profilés en acier;</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Ouvrages en matières plastiques;</a:t>
                      </a:r>
                    </a:p>
                    <a:p>
                      <a:pPr marL="0" indent="0">
                        <a:buFont typeface="Wingdings" panose="05000000000000000000" pitchFamily="2" charset="2"/>
                        <a:buNone/>
                      </a:pPr>
                      <a:endParaRPr lang="fr-FR" sz="7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Etc.</a:t>
                      </a:r>
                      <a:endParaRPr lang="fr-FR" sz="2000" dirty="0">
                        <a:latin typeface="Arial Narrow" panose="020B0606020202030204" pitchFamily="34" charset="0"/>
                      </a:endParaRPr>
                    </a:p>
                  </a:txBody>
                  <a:tcPr/>
                </a:tc>
                <a:tc>
                  <a:txBody>
                    <a:bodyPr/>
                    <a:lstStyle/>
                    <a:p>
                      <a:pPr marL="285750" indent="-285750">
                        <a:buFont typeface="Wingdings" panose="05000000000000000000" pitchFamily="2" charset="2"/>
                        <a:buChar char="Ø"/>
                      </a:pPr>
                      <a:r>
                        <a:rPr lang="fr-FR" sz="2000" dirty="0">
                          <a:latin typeface="Arial Narrow" panose="020B0606020202030204" pitchFamily="34" charset="0"/>
                        </a:rPr>
                        <a:t>Véhicules</a:t>
                      </a:r>
                      <a:r>
                        <a:rPr lang="fr-FR" sz="2000" baseline="0" dirty="0">
                          <a:latin typeface="Arial Narrow" panose="020B0606020202030204" pitchFamily="34" charset="0"/>
                        </a:rPr>
                        <a:t> automobiles pour transport de personnes, de marchandises;</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Machines pour industrie textile et cuir;</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Machines pour pâte à papier et papier;</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Machines agricoles et tracteurs;</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Machines pour industrie alimentaire;</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Machines pour travail des métaux;</a:t>
                      </a:r>
                    </a:p>
                    <a:p>
                      <a:pPr marL="0" indent="0">
                        <a:buFont typeface="Wingdings" panose="05000000000000000000" pitchFamily="2" charset="2"/>
                        <a:buNone/>
                      </a:pPr>
                      <a:endParaRPr lang="fr-FR" sz="7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Machines et appareils électriques; </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Machines et appareils à usage domestique;</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Motocycles et cycles;</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Pneumatiques, produits en caoutchouc;  </a:t>
                      </a:r>
                    </a:p>
                    <a:p>
                      <a:pPr marL="285750" indent="-285750">
                        <a:buFont typeface="Wingdings" panose="05000000000000000000" pitchFamily="2" charset="2"/>
                        <a:buChar char="Ø"/>
                      </a:pPr>
                      <a:r>
                        <a:rPr lang="fr-FR" sz="2000" baseline="0" dirty="0">
                          <a:latin typeface="Arial Narrow" panose="020B0606020202030204" pitchFamily="34" charset="0"/>
                        </a:rPr>
                        <a:t>Etc.</a:t>
                      </a:r>
                      <a:endParaRPr lang="fr-FR" sz="2000" dirty="0">
                        <a:latin typeface="Arial Narrow" panose="020B0606020202030204" pitchFamily="34" charset="0"/>
                      </a:endParaRPr>
                    </a:p>
                  </a:txBody>
                  <a:tcPr/>
                </a:tc>
                <a:tc>
                  <a:txBody>
                    <a:bodyPr/>
                    <a:lstStyle/>
                    <a:p>
                      <a:pPr marL="285750" indent="-285750">
                        <a:buFont typeface="Wingdings" panose="05000000000000000000" pitchFamily="2" charset="2"/>
                        <a:buChar char="Ø"/>
                      </a:pPr>
                      <a:r>
                        <a:rPr lang="fr-FR" sz="2000" baseline="0" dirty="0">
                          <a:latin typeface="Arial Narrow" panose="020B0606020202030204" pitchFamily="34" charset="0"/>
                        </a:rPr>
                        <a:t>Produits électroniques;</a:t>
                      </a:r>
                    </a:p>
                    <a:p>
                      <a:pPr marL="0" indent="0">
                        <a:buFont typeface="Wingdings" panose="05000000000000000000" pitchFamily="2" charset="2"/>
                        <a:buNone/>
                      </a:pPr>
                      <a:endParaRPr lang="fr-FR" sz="500" baseline="0" dirty="0">
                        <a:latin typeface="Arial Narrow" panose="020B060602020203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2000" baseline="0" dirty="0">
                          <a:latin typeface="Arial Narrow" panose="020B0606020202030204" pitchFamily="34" charset="0"/>
                        </a:rPr>
                        <a:t>Pièces et composants de produits électriques et électroniques; </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Equipements de télécommunication;</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Appareils pour production et transformation de l’énergie;</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Téléviseurs;</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Machines et appareils de bureau;</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Médicaments pour médecine humaine et vétérinaire;</a:t>
                      </a:r>
                    </a:p>
                    <a:p>
                      <a:pPr marL="0" indent="0">
                        <a:buFont typeface="Wingdings" panose="05000000000000000000" pitchFamily="2" charset="2"/>
                        <a:buNone/>
                      </a:pPr>
                      <a:endParaRPr lang="fr-FR" sz="500" baseline="0" dirty="0">
                        <a:latin typeface="Arial Narrow" panose="020B0606020202030204" pitchFamily="34" charset="0"/>
                      </a:endParaRPr>
                    </a:p>
                    <a:p>
                      <a:pPr marL="285750" indent="-285750">
                        <a:buFont typeface="Wingdings" panose="05000000000000000000" pitchFamily="2" charset="2"/>
                        <a:buChar char="Ø"/>
                      </a:pPr>
                      <a:r>
                        <a:rPr lang="fr-FR" sz="2000" baseline="0" dirty="0">
                          <a:latin typeface="Arial Narrow" panose="020B0606020202030204" pitchFamily="34" charset="0"/>
                        </a:rPr>
                        <a:t>Produits chimiques; </a:t>
                      </a:r>
                    </a:p>
                    <a:p>
                      <a:pPr marL="285750" indent="-285750">
                        <a:buFont typeface="Wingdings" panose="05000000000000000000" pitchFamily="2" charset="2"/>
                        <a:buChar char="Ø"/>
                      </a:pPr>
                      <a:r>
                        <a:rPr lang="fr-FR" sz="2000" baseline="0" dirty="0">
                          <a:latin typeface="Arial Narrow" panose="020B0606020202030204" pitchFamily="34" charset="0"/>
                        </a:rPr>
                        <a:t>Etc. </a:t>
                      </a:r>
                    </a:p>
                  </a:txBody>
                  <a:tcPr/>
                </a:tc>
                <a:extLst>
                  <a:ext uri="{0D108BD9-81ED-4DB2-BD59-A6C34878D82A}">
                    <a16:rowId xmlns:a16="http://schemas.microsoft.com/office/drawing/2014/main" val="3380807642"/>
                  </a:ext>
                </a:extLst>
              </a:tr>
            </a:tbl>
          </a:graphicData>
        </a:graphic>
      </p:graphicFrame>
    </p:spTree>
    <p:extLst>
      <p:ext uri="{BB962C8B-B14F-4D97-AF65-F5344CB8AC3E}">
        <p14:creationId xmlns:p14="http://schemas.microsoft.com/office/powerpoint/2010/main" val="23083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BBF99-07F0-40FA-BC81-88BD8AE2425F}"/>
              </a:ext>
            </a:extLst>
          </p:cNvPr>
          <p:cNvSpPr>
            <a:spLocks noGrp="1"/>
          </p:cNvSpPr>
          <p:nvPr>
            <p:ph type="title"/>
          </p:nvPr>
        </p:nvSpPr>
        <p:spPr>
          <a:xfrm>
            <a:off x="0" y="0"/>
            <a:ext cx="12192000" cy="719401"/>
          </a:xfrm>
        </p:spPr>
        <p:txBody>
          <a:bodyPr>
            <a:noAutofit/>
          </a:bodyPr>
          <a:lstStyle/>
          <a:p>
            <a:r>
              <a:rPr lang="en-US" sz="2700" dirty="0">
                <a:latin typeface="Arial Narrow" panose="020B0606020202030204" pitchFamily="34" charset="0"/>
              </a:rPr>
              <a:t>PRIORISATION DE PRODUITS OU SEGMENTS DE CHAÎNES DE VALEUR À DÉVELOPPER</a:t>
            </a:r>
          </a:p>
        </p:txBody>
      </p:sp>
      <p:pic>
        <p:nvPicPr>
          <p:cNvPr id="17410" name="Picture 2" descr="Image result for icon grains&quot;">
            <a:extLst>
              <a:ext uri="{FF2B5EF4-FFF2-40B4-BE49-F238E27FC236}">
                <a16:creationId xmlns:a16="http://schemas.microsoft.com/office/drawing/2014/main" id="{E5C1C0D4-C570-4FBD-AD6B-D129221E8399}"/>
              </a:ext>
            </a:extLst>
          </p:cNvPr>
          <p:cNvPicPr>
            <a:picLocks noChangeAspect="1" noChangeArrowheads="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5383374" y="5812914"/>
            <a:ext cx="261611" cy="2616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9743" y="805543"/>
            <a:ext cx="11930743" cy="707886"/>
          </a:xfrm>
          <a:prstGeom prst="rect">
            <a:avLst/>
          </a:prstGeom>
          <a:noFill/>
        </p:spPr>
        <p:txBody>
          <a:bodyPr wrap="square" rtlCol="0">
            <a:spAutoFit/>
          </a:bodyPr>
          <a:lstStyle/>
          <a:p>
            <a:r>
              <a:rPr lang="fr-FR" sz="2000" b="1" dirty="0">
                <a:solidFill>
                  <a:srgbClr val="FF0000"/>
                </a:solidFill>
                <a:latin typeface="Arial Narrow" panose="020B0606020202030204" pitchFamily="34" charset="0"/>
              </a:rPr>
              <a:t>La planification industrielle commence par l’identification des produits, voire des segments de chaînes de valeur à fort potentiel d’expansion et compte tenu des avantages comparatifs du pays, voire de la région.</a:t>
            </a:r>
          </a:p>
        </p:txBody>
      </p:sp>
      <p:graphicFrame>
        <p:nvGraphicFramePr>
          <p:cNvPr id="5" name="Table 4"/>
          <p:cNvGraphicFramePr>
            <a:graphicFrameLocks noGrp="1"/>
          </p:cNvGraphicFramePr>
          <p:nvPr>
            <p:extLst>
              <p:ext uri="{D42A27DB-BD31-4B8C-83A1-F6EECF244321}">
                <p14:modId xmlns:p14="http://schemas.microsoft.com/office/powerpoint/2010/main" val="583415170"/>
              </p:ext>
            </p:extLst>
          </p:nvPr>
        </p:nvGraphicFramePr>
        <p:xfrm>
          <a:off x="119744" y="1513429"/>
          <a:ext cx="11930742" cy="5362956"/>
        </p:xfrm>
        <a:graphic>
          <a:graphicData uri="http://schemas.openxmlformats.org/drawingml/2006/table">
            <a:tbl>
              <a:tblPr firstRow="1" firstCol="1" bandRow="1">
                <a:tableStyleId>{5C22544A-7EE6-4342-B048-85BDC9FD1C3A}</a:tableStyleId>
              </a:tblPr>
              <a:tblGrid>
                <a:gridCol w="3069770">
                  <a:extLst>
                    <a:ext uri="{9D8B030D-6E8A-4147-A177-3AD203B41FA5}">
                      <a16:colId xmlns:a16="http://schemas.microsoft.com/office/drawing/2014/main" val="2526734349"/>
                    </a:ext>
                  </a:extLst>
                </a:gridCol>
                <a:gridCol w="8860972">
                  <a:extLst>
                    <a:ext uri="{9D8B030D-6E8A-4147-A177-3AD203B41FA5}">
                      <a16:colId xmlns:a16="http://schemas.microsoft.com/office/drawing/2014/main" val="2853859575"/>
                    </a:ext>
                  </a:extLst>
                </a:gridCol>
              </a:tblGrid>
              <a:tr h="118424">
                <a:tc>
                  <a:txBody>
                    <a:bodyPr/>
                    <a:lstStyle/>
                    <a:p>
                      <a:pPr algn="just">
                        <a:lnSpc>
                          <a:spcPct val="115000"/>
                        </a:lnSpc>
                        <a:spcAft>
                          <a:spcPts val="0"/>
                        </a:spcAft>
                      </a:pPr>
                      <a:r>
                        <a:rPr lang="fr-FR" sz="1700" dirty="0">
                          <a:effectLst/>
                          <a:latin typeface="Arial Narrow" panose="020B0606020202030204" pitchFamily="34" charset="0"/>
                        </a:rPr>
                        <a:t>Chaîne de valeur </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a:effectLst/>
                          <a:latin typeface="Arial Narrow" panose="020B0606020202030204" pitchFamily="34" charset="0"/>
                        </a:rPr>
                        <a:t>Produits à fort potentiel d’exportation et d’expansion </a:t>
                      </a:r>
                      <a:endParaRPr lang="fr-FR" sz="170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2077233455"/>
                  </a:ext>
                </a:extLst>
              </a:tr>
              <a:tr h="461893">
                <a:tc>
                  <a:txBody>
                    <a:bodyPr/>
                    <a:lstStyle/>
                    <a:p>
                      <a:pPr algn="just">
                        <a:lnSpc>
                          <a:spcPct val="115000"/>
                        </a:lnSpc>
                        <a:spcAft>
                          <a:spcPts val="0"/>
                        </a:spcAft>
                      </a:pPr>
                      <a:r>
                        <a:rPr lang="fr-FR" sz="1700" dirty="0">
                          <a:effectLst/>
                          <a:latin typeface="Arial Narrow" panose="020B0606020202030204" pitchFamily="34" charset="0"/>
                        </a:rPr>
                        <a:t>Pétrole brut </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Essence, diesel, kérosène, fioul ou mazout, gaz de pétrole liquéfié (GPL), produits pétrochimiques (fibre synthétique, emballages, adhésifs, couvercles en plastique, tuyaux en plastique, etc.)</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2724467687"/>
                  </a:ext>
                </a:extLst>
              </a:tr>
              <a:tr h="118424">
                <a:tc>
                  <a:txBody>
                    <a:bodyPr/>
                    <a:lstStyle/>
                    <a:p>
                      <a:pPr algn="just">
                        <a:lnSpc>
                          <a:spcPct val="115000"/>
                        </a:lnSpc>
                        <a:spcAft>
                          <a:spcPts val="0"/>
                        </a:spcAft>
                      </a:pPr>
                      <a:r>
                        <a:rPr lang="fr-FR" sz="1700" dirty="0">
                          <a:effectLst/>
                          <a:latin typeface="Arial Narrow" panose="020B0606020202030204" pitchFamily="34" charset="0"/>
                        </a:rPr>
                        <a:t>Gaz naturel </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Gaz naturel liquéfié (GNL), gaz naturel gazeux via les gazoducs, etc.</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582401518"/>
                  </a:ext>
                </a:extLst>
              </a:tr>
              <a:tr h="233353">
                <a:tc>
                  <a:txBody>
                    <a:bodyPr/>
                    <a:lstStyle/>
                    <a:p>
                      <a:pPr algn="just">
                        <a:lnSpc>
                          <a:spcPct val="115000"/>
                        </a:lnSpc>
                        <a:spcAft>
                          <a:spcPts val="0"/>
                        </a:spcAft>
                      </a:pPr>
                      <a:r>
                        <a:rPr lang="fr-FR" sz="1700">
                          <a:effectLst/>
                          <a:latin typeface="Arial Narrow" panose="020B0606020202030204" pitchFamily="34" charset="0"/>
                        </a:rPr>
                        <a:t>Bois en grumes</a:t>
                      </a:r>
                      <a:endParaRPr lang="fr-FR" sz="170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Contreplaqué, panneaux de particules, panneaux de fibres, feuilles de placage, bois de charpente, bois sciés, caisse en bois, etc.</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3315530966"/>
                  </a:ext>
                </a:extLst>
              </a:tr>
              <a:tr h="538601">
                <a:tc>
                  <a:txBody>
                    <a:bodyPr/>
                    <a:lstStyle/>
                    <a:p>
                      <a:pPr algn="just">
                        <a:lnSpc>
                          <a:spcPct val="115000"/>
                        </a:lnSpc>
                        <a:spcAft>
                          <a:spcPts val="0"/>
                        </a:spcAft>
                      </a:pPr>
                      <a:r>
                        <a:rPr lang="fr-FR" sz="1700" dirty="0">
                          <a:effectLst/>
                          <a:latin typeface="Arial Narrow" panose="020B0606020202030204" pitchFamily="34" charset="0"/>
                        </a:rPr>
                        <a:t>Fibres textiles naturelles et fibres textiles synthétiques</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Costumes pour hommes, costumes pour femmes, T-shirt en tricot, chaussures en textiles, chemises pour hommes, sièges, linge de maison, sacs, baskets (ou sneakers) de marque, pantalons tissés, etc.</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4025386782"/>
                  </a:ext>
                </a:extLst>
              </a:tr>
              <a:tr h="233353">
                <a:tc>
                  <a:txBody>
                    <a:bodyPr/>
                    <a:lstStyle/>
                    <a:p>
                      <a:pPr algn="just">
                        <a:lnSpc>
                          <a:spcPct val="115000"/>
                        </a:lnSpc>
                        <a:spcAft>
                          <a:spcPts val="0"/>
                        </a:spcAft>
                      </a:pPr>
                      <a:r>
                        <a:rPr lang="fr-FR" sz="1700">
                          <a:effectLst/>
                          <a:latin typeface="Arial Narrow" panose="020B0606020202030204" pitchFamily="34" charset="0"/>
                        </a:rPr>
                        <a:t>Cuir (peaux), simili cuir ou cuir synthétique</a:t>
                      </a:r>
                      <a:endParaRPr lang="fr-FR" sz="170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Chaussures en cuir, sièges, sacs à main, vêtements en cuir, veste simili cuir pour femmes, blouson en cuir pour hommes, veste en cuir, etc.</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6456813"/>
                  </a:ext>
                </a:extLst>
              </a:tr>
              <a:tr h="118424">
                <a:tc>
                  <a:txBody>
                    <a:bodyPr/>
                    <a:lstStyle/>
                    <a:p>
                      <a:pPr algn="just">
                        <a:lnSpc>
                          <a:spcPct val="115000"/>
                        </a:lnSpc>
                        <a:spcAft>
                          <a:spcPts val="0"/>
                        </a:spcAft>
                      </a:pPr>
                      <a:r>
                        <a:rPr lang="fr-FR" sz="1700">
                          <a:effectLst/>
                          <a:latin typeface="Arial Narrow" panose="020B0606020202030204" pitchFamily="34" charset="0"/>
                        </a:rPr>
                        <a:t>Huile de palme </a:t>
                      </a:r>
                      <a:endParaRPr lang="fr-FR" sz="170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Huile de palme, margarine, savons, huile de palme raffinée, etc.</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996653926"/>
                  </a:ext>
                </a:extLst>
              </a:tr>
              <a:tr h="233353">
                <a:tc>
                  <a:txBody>
                    <a:bodyPr/>
                    <a:lstStyle/>
                    <a:p>
                      <a:pPr algn="just">
                        <a:lnSpc>
                          <a:spcPct val="115000"/>
                        </a:lnSpc>
                        <a:spcAft>
                          <a:spcPts val="0"/>
                        </a:spcAft>
                      </a:pPr>
                      <a:r>
                        <a:rPr lang="fr-FR" sz="1700">
                          <a:effectLst/>
                          <a:latin typeface="Arial Narrow" panose="020B0606020202030204" pitchFamily="34" charset="0"/>
                        </a:rPr>
                        <a:t>Cuivre </a:t>
                      </a:r>
                      <a:endParaRPr lang="fr-FR" sz="170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Cuivre raffiné, fil de cuivre, placage de cuivre, barres de cuivre, tubes en cuivre, etc.</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1471887136"/>
                  </a:ext>
                </a:extLst>
              </a:tr>
              <a:tr h="466705">
                <a:tc>
                  <a:txBody>
                    <a:bodyPr/>
                    <a:lstStyle/>
                    <a:p>
                      <a:pPr algn="just">
                        <a:lnSpc>
                          <a:spcPct val="115000"/>
                        </a:lnSpc>
                        <a:spcAft>
                          <a:spcPts val="0"/>
                        </a:spcAft>
                      </a:pPr>
                      <a:r>
                        <a:rPr lang="fr-FR" sz="1700">
                          <a:effectLst/>
                          <a:latin typeface="Arial Narrow" panose="020B0606020202030204" pitchFamily="34" charset="0"/>
                        </a:rPr>
                        <a:t>Minerai de fer </a:t>
                      </a:r>
                      <a:endParaRPr lang="fr-FR" sz="170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Acier, fixations en fer, fer laminé à chaud, fonte laminée à plat, blocs de fer, acier plat laminé à chaud, raccords de tuyauterie en fer, tubes en fer, articles ménagers en fer, acier inoxydable laminé à plat, etc.</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2445371387"/>
                  </a:ext>
                </a:extLst>
              </a:tr>
              <a:tr h="233353">
                <a:tc>
                  <a:txBody>
                    <a:bodyPr/>
                    <a:lstStyle/>
                    <a:p>
                      <a:pPr algn="just">
                        <a:lnSpc>
                          <a:spcPct val="115000"/>
                        </a:lnSpc>
                        <a:spcAft>
                          <a:spcPts val="0"/>
                        </a:spcAft>
                      </a:pPr>
                      <a:r>
                        <a:rPr lang="fr-FR" sz="1700">
                          <a:effectLst/>
                          <a:latin typeface="Arial Narrow" panose="020B0606020202030204" pitchFamily="34" charset="0"/>
                        </a:rPr>
                        <a:t>Bauxite – alumine </a:t>
                      </a:r>
                      <a:endParaRPr lang="fr-FR" sz="170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Placage de l'aluminium, barres en aluminium, structures en aluminium, feuilles d'aluminium, etc.</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1726325563"/>
                  </a:ext>
                </a:extLst>
              </a:tr>
              <a:tr h="118424">
                <a:tc>
                  <a:txBody>
                    <a:bodyPr/>
                    <a:lstStyle/>
                    <a:p>
                      <a:pPr algn="just">
                        <a:lnSpc>
                          <a:spcPct val="115000"/>
                        </a:lnSpc>
                        <a:spcAft>
                          <a:spcPts val="0"/>
                        </a:spcAft>
                      </a:pPr>
                      <a:r>
                        <a:rPr lang="fr-FR" sz="1700">
                          <a:effectLst/>
                          <a:latin typeface="Arial Narrow" panose="020B0606020202030204" pitchFamily="34" charset="0"/>
                        </a:rPr>
                        <a:t>Manganèse </a:t>
                      </a:r>
                      <a:endParaRPr lang="fr-FR" sz="170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Ferroalliages, etc. </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4028009145"/>
                  </a:ext>
                </a:extLst>
              </a:tr>
              <a:tr h="118424">
                <a:tc>
                  <a:txBody>
                    <a:bodyPr/>
                    <a:lstStyle/>
                    <a:p>
                      <a:pPr algn="just">
                        <a:lnSpc>
                          <a:spcPct val="115000"/>
                        </a:lnSpc>
                        <a:spcAft>
                          <a:spcPts val="0"/>
                        </a:spcAft>
                      </a:pPr>
                      <a:r>
                        <a:rPr lang="fr-FR" sz="1700">
                          <a:effectLst/>
                          <a:latin typeface="Arial Narrow" panose="020B0606020202030204" pitchFamily="34" charset="0"/>
                        </a:rPr>
                        <a:t>Cobalt </a:t>
                      </a:r>
                      <a:endParaRPr lang="fr-FR" sz="170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Cobalt raffiné, batteries rechargeables, etc.</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308682379"/>
                  </a:ext>
                </a:extLst>
              </a:tr>
              <a:tr h="233353">
                <a:tc>
                  <a:txBody>
                    <a:bodyPr/>
                    <a:lstStyle/>
                    <a:p>
                      <a:pPr algn="just">
                        <a:lnSpc>
                          <a:spcPct val="115000"/>
                        </a:lnSpc>
                        <a:spcAft>
                          <a:spcPts val="0"/>
                        </a:spcAft>
                      </a:pPr>
                      <a:r>
                        <a:rPr lang="fr-FR" sz="1700" dirty="0">
                          <a:effectLst/>
                          <a:latin typeface="Arial Narrow" panose="020B0606020202030204" pitchFamily="34" charset="0"/>
                        </a:rPr>
                        <a:t>Caoutchouc naturel et synthétique </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tc>
                  <a:txBody>
                    <a:bodyPr/>
                    <a:lstStyle/>
                    <a:p>
                      <a:pPr algn="just">
                        <a:lnSpc>
                          <a:spcPct val="115000"/>
                        </a:lnSpc>
                        <a:spcAft>
                          <a:spcPts val="0"/>
                        </a:spcAft>
                      </a:pPr>
                      <a:r>
                        <a:rPr lang="fr-FR" sz="1700" dirty="0">
                          <a:effectLst/>
                          <a:latin typeface="Arial Narrow" panose="020B0606020202030204" pitchFamily="34" charset="0"/>
                        </a:rPr>
                        <a:t>Pneus en caoutchouc, tuyaux en caoutchouc, vêtements en caoutchouc, ceintures en caoutchouc, etc.</a:t>
                      </a:r>
                      <a:endParaRPr lang="fr-FR"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6855" marR="36855" marT="0" marB="0"/>
                </a:tc>
                <a:extLst>
                  <a:ext uri="{0D108BD9-81ED-4DB2-BD59-A6C34878D82A}">
                    <a16:rowId xmlns:a16="http://schemas.microsoft.com/office/drawing/2014/main" val="3312533923"/>
                  </a:ext>
                </a:extLst>
              </a:tr>
            </a:tbl>
          </a:graphicData>
        </a:graphic>
      </p:graphicFrame>
    </p:spTree>
    <p:extLst>
      <p:ext uri="{BB962C8B-B14F-4D97-AF65-F5344CB8AC3E}">
        <p14:creationId xmlns:p14="http://schemas.microsoft.com/office/powerpoint/2010/main" val="246503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34089" y="823232"/>
            <a:ext cx="6835090" cy="5676169"/>
          </a:xfrm>
          <a:prstGeom prst="rect">
            <a:avLst/>
          </a:prstGeom>
          <a:solidFill>
            <a:schemeClr val="bg1"/>
          </a:solidFill>
          <a:ln w="38100">
            <a:solidFill>
              <a:schemeClr val="tx1"/>
            </a:solidFill>
          </a:ln>
        </p:spPr>
        <p:txBody>
          <a:bodyPr wrap="square" rtlCol="0">
            <a:spAutoFit/>
          </a:bodyPr>
          <a:lstStyle/>
          <a:p>
            <a:pPr marL="457200" lvl="0" indent="-457200">
              <a:lnSpc>
                <a:spcPct val="112000"/>
              </a:lnSpc>
              <a:buFont typeface="+mj-lt"/>
              <a:buAutoNum type="arabicParenR"/>
            </a:pPr>
            <a:r>
              <a:rPr lang="fr-FR" b="1" dirty="0">
                <a:latin typeface="Arial Narrow" panose="020B0606020202030204" pitchFamily="34" charset="0"/>
                <a:ea typeface="Times New Roman" panose="02020603050405020304" pitchFamily="18" charset="0"/>
                <a:cs typeface="Calibri" panose="020F0502020204030204" pitchFamily="34" charset="0"/>
              </a:rPr>
              <a:t>La transformation in-situ des matières premières ;</a:t>
            </a:r>
          </a:p>
          <a:p>
            <a:pPr marL="457200" lvl="0" indent="-457200">
              <a:lnSpc>
                <a:spcPct val="112000"/>
              </a:lnSpc>
              <a:buFont typeface="+mj-lt"/>
              <a:buAutoNum type="arabicParenR"/>
            </a:pPr>
            <a:r>
              <a:rPr lang="fr-FR" b="1" dirty="0">
                <a:latin typeface="Arial Narrow" panose="020B0606020202030204" pitchFamily="34" charset="0"/>
                <a:ea typeface="Times New Roman" panose="02020603050405020304" pitchFamily="18" charset="0"/>
                <a:cs typeface="Calibri" panose="020F0502020204030204" pitchFamily="34" charset="0"/>
              </a:rPr>
              <a:t>Chaînes de valeurs sélectionnées en priorité;</a:t>
            </a:r>
          </a:p>
          <a:p>
            <a:pPr marL="457200" lvl="0" indent="-457200">
              <a:lnSpc>
                <a:spcPct val="112000"/>
              </a:lnSpc>
              <a:buFont typeface="+mj-lt"/>
              <a:buAutoNum type="arabicParenR"/>
            </a:pPr>
            <a:r>
              <a:rPr lang="fr-FR" b="1" dirty="0">
                <a:latin typeface="Arial Narrow" panose="020B0606020202030204" pitchFamily="34" charset="0"/>
                <a:ea typeface="Times New Roman" panose="02020603050405020304" pitchFamily="18" charset="0"/>
                <a:cs typeface="Calibri" panose="020F0502020204030204" pitchFamily="34" charset="0"/>
              </a:rPr>
              <a:t>Superficie de chaque micro-usine entre 450 m² et 600 m². Concernant les macro-usines, dimensions selon les commanditaires PPP;</a:t>
            </a:r>
          </a:p>
          <a:p>
            <a:pPr marL="457200" lvl="0" indent="-457200">
              <a:lnSpc>
                <a:spcPct val="112000"/>
              </a:lnSpc>
              <a:buFont typeface="+mj-lt"/>
              <a:buAutoNum type="arabicParenR"/>
            </a:pPr>
            <a:r>
              <a:rPr lang="fr-FR" b="1" dirty="0">
                <a:latin typeface="Arial Narrow" panose="020B0606020202030204" pitchFamily="34" charset="0"/>
                <a:ea typeface="Times New Roman" panose="02020603050405020304" pitchFamily="18" charset="0"/>
                <a:cs typeface="Calibri" panose="020F0502020204030204" pitchFamily="34" charset="0"/>
              </a:rPr>
              <a:t>Nombre de micro-usine/ choix stratégique ;</a:t>
            </a:r>
          </a:p>
          <a:p>
            <a:pPr marL="457200" lvl="0" indent="-457200">
              <a:lnSpc>
                <a:spcPct val="112000"/>
              </a:lnSpc>
              <a:buFont typeface="+mj-lt"/>
              <a:buAutoNum type="arabicParenR"/>
            </a:pPr>
            <a:r>
              <a:rPr lang="fr-FR" b="1" dirty="0">
                <a:latin typeface="Arial Narrow" panose="020B0606020202030204" pitchFamily="34" charset="0"/>
                <a:ea typeface="Times New Roman" panose="02020603050405020304" pitchFamily="18" charset="0"/>
                <a:cs typeface="Calibri" panose="020F0502020204030204" pitchFamily="34" charset="0"/>
              </a:rPr>
              <a:t>Analyse initiale des impacts environnementaux et sociaux, y compris l’approche bioécologique ;</a:t>
            </a:r>
          </a:p>
          <a:p>
            <a:pPr marL="457200" lvl="0" indent="-457200">
              <a:lnSpc>
                <a:spcPct val="112000"/>
              </a:lnSpc>
              <a:buFont typeface="+mj-lt"/>
              <a:buAutoNum type="arabicParenR"/>
            </a:pPr>
            <a:r>
              <a:rPr lang="fr-FR" b="1" dirty="0">
                <a:latin typeface="Arial Narrow" panose="020B0606020202030204" pitchFamily="34" charset="0"/>
                <a:ea typeface="Times New Roman" panose="02020603050405020304" pitchFamily="18" charset="0"/>
                <a:cs typeface="Calibri" panose="020F0502020204030204" pitchFamily="34" charset="0"/>
              </a:rPr>
              <a:t>Superficie totale réservée/ prise en compte du développement futur;</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457200" lvl="0" indent="-457200">
              <a:lnSpc>
                <a:spcPct val="112000"/>
              </a:lnSpc>
              <a:buFont typeface="+mj-lt"/>
              <a:buAutoNum type="arabicParenR"/>
            </a:pPr>
            <a:r>
              <a:rPr lang="fr-FR" b="1" dirty="0">
                <a:latin typeface="Arial Narrow" panose="020B0606020202030204" pitchFamily="34" charset="0"/>
                <a:ea typeface="Times New Roman" panose="02020603050405020304" pitchFamily="18" charset="0"/>
                <a:cs typeface="Calibri" panose="020F0502020204030204" pitchFamily="34" charset="0"/>
              </a:rPr>
              <a:t>Prise en compte opérationnelle des 4 normes I.S.O au démarrage et bridages des certifications ;</a:t>
            </a:r>
          </a:p>
          <a:p>
            <a:pPr marL="457200" lvl="0" indent="-457200">
              <a:lnSpc>
                <a:spcPct val="112000"/>
              </a:lnSpc>
              <a:buFont typeface="+mj-lt"/>
              <a:buAutoNum type="arabicParenR"/>
            </a:pPr>
            <a:r>
              <a:rPr lang="fr-FR" b="1" dirty="0">
                <a:latin typeface="Arial Narrow" panose="020B0606020202030204" pitchFamily="34" charset="0"/>
                <a:ea typeface="Times New Roman" panose="02020603050405020304" pitchFamily="18" charset="0"/>
                <a:cs typeface="Calibri" panose="020F0502020204030204" pitchFamily="34" charset="0"/>
              </a:rPr>
              <a:t>Des avantages fiscaux particuliers pour chaque entreprise de la ZESSM;</a:t>
            </a:r>
          </a:p>
          <a:p>
            <a:pPr marL="457200" lvl="0" indent="-457200">
              <a:lnSpc>
                <a:spcPct val="112000"/>
              </a:lnSpc>
              <a:buFont typeface="+mj-lt"/>
              <a:buAutoNum type="arabicParenR"/>
            </a:pPr>
            <a:r>
              <a:rPr lang="fr-FR" b="1" dirty="0">
                <a:latin typeface="Arial Narrow" panose="020B0606020202030204" pitchFamily="34" charset="0"/>
                <a:ea typeface="Times New Roman" panose="02020603050405020304" pitchFamily="18" charset="0"/>
                <a:cs typeface="Calibri" panose="020F0502020204030204" pitchFamily="34" charset="0"/>
              </a:rPr>
              <a:t>L’exportation des produits finis est un objectif stratégique de chaque micro-usine;</a:t>
            </a:r>
          </a:p>
          <a:p>
            <a:pPr marL="457200" lvl="0" indent="-457200">
              <a:lnSpc>
                <a:spcPct val="112000"/>
              </a:lnSpc>
              <a:buFont typeface="+mj-lt"/>
              <a:buAutoNum type="arabicParenR"/>
            </a:pPr>
            <a:r>
              <a:rPr lang="fr-FR" b="1" dirty="0">
                <a:latin typeface="Arial Narrow" panose="020B0606020202030204" pitchFamily="34" charset="0"/>
                <a:ea typeface="Times New Roman" panose="02020603050405020304" pitchFamily="18" charset="0"/>
                <a:cs typeface="Calibri" panose="020F0502020204030204" pitchFamily="34" charset="0"/>
              </a:rPr>
              <a:t>Chaque promoteur doit être formé (gestion financière-management-normes I.S.O avant le démarrage de la production</a:t>
            </a:r>
            <a:r>
              <a:rPr lang="fr-FR" dirty="0">
                <a:latin typeface="Calibri" panose="020F0502020204030204" pitchFamily="34" charset="0"/>
                <a:ea typeface="Times New Roman" panose="02020603050405020304" pitchFamily="18" charset="0"/>
                <a:cs typeface="Times New Roman" panose="02020603050405020304" pitchFamily="18" charset="0"/>
              </a:rPr>
              <a:t>;</a:t>
            </a:r>
          </a:p>
          <a:p>
            <a:pPr marL="457200" lvl="0" indent="-457200">
              <a:lnSpc>
                <a:spcPct val="112000"/>
              </a:lnSpc>
              <a:buFont typeface="+mj-lt"/>
              <a:buAutoNum type="arabicParenR"/>
            </a:pPr>
            <a:r>
              <a:rPr lang="fr-FR" b="1" dirty="0">
                <a:latin typeface="Arial Narrow" panose="020B0606020202030204" pitchFamily="34" charset="0"/>
                <a:ea typeface="Times New Roman" panose="02020603050405020304" pitchFamily="18" charset="0"/>
                <a:cs typeface="Calibri" panose="020F0502020204030204" pitchFamily="34" charset="0"/>
              </a:rPr>
              <a:t>Chaque membre du personnel doit être formé à la tenue de son poste avant de l’intégrer</a:t>
            </a:r>
          </a:p>
        </p:txBody>
      </p:sp>
      <p:sp>
        <p:nvSpPr>
          <p:cNvPr id="2" name="ZoneTexte 1"/>
          <p:cNvSpPr txBox="1"/>
          <p:nvPr/>
        </p:nvSpPr>
        <p:spPr>
          <a:xfrm>
            <a:off x="7091308" y="823232"/>
            <a:ext cx="4992129" cy="5047536"/>
          </a:xfrm>
          <a:prstGeom prst="rect">
            <a:avLst/>
          </a:prstGeom>
          <a:noFill/>
          <a:ln w="38100">
            <a:solidFill>
              <a:schemeClr val="tx1"/>
            </a:solidFill>
          </a:ln>
        </p:spPr>
        <p:txBody>
          <a:bodyPr wrap="square" rtlCol="0">
            <a:spAutoFit/>
          </a:bodyPr>
          <a:lstStyle/>
          <a:p>
            <a:r>
              <a:rPr lang="fr-FR" b="1" dirty="0">
                <a:solidFill>
                  <a:srgbClr val="FF0000"/>
                </a:solidFill>
                <a:latin typeface="Arial Narrow" panose="020B0606020202030204" pitchFamily="34" charset="0"/>
              </a:rPr>
              <a:t>EXIGENCES D’UNE ZES CLASSIQUE :</a:t>
            </a:r>
          </a:p>
          <a:p>
            <a:pPr marL="342900" indent="-342900">
              <a:buAutoNum type="arabicParenR"/>
            </a:pPr>
            <a:r>
              <a:rPr lang="fr-FR" sz="1900" b="1" dirty="0">
                <a:latin typeface="Arial Narrow" panose="020B0606020202030204" pitchFamily="34" charset="0"/>
              </a:rPr>
              <a:t>Orientation stratégique de la ZES (priorisation des produits ou segments de chaînes de valeur à développer, etc.);</a:t>
            </a:r>
          </a:p>
          <a:p>
            <a:pPr marL="342900" indent="-342900">
              <a:buAutoNum type="arabicParenR"/>
            </a:pPr>
            <a:r>
              <a:rPr lang="fr-FR" sz="1900" b="1" dirty="0">
                <a:latin typeface="Arial Narrow" panose="020B0606020202030204" pitchFamily="34" charset="0"/>
              </a:rPr>
              <a:t>Situation géographique stratégique (zones portuaires, etc.);</a:t>
            </a:r>
          </a:p>
          <a:p>
            <a:pPr marL="342900" indent="-342900">
              <a:buAutoNum type="arabicParenR"/>
            </a:pPr>
            <a:r>
              <a:rPr lang="fr-FR" sz="1900" b="1" dirty="0">
                <a:latin typeface="Arial Narrow" panose="020B0606020202030204" pitchFamily="34" charset="0"/>
              </a:rPr>
              <a:t>La qualité des infrastructures matérielles et immatérielles;</a:t>
            </a:r>
          </a:p>
          <a:p>
            <a:pPr marL="342900" indent="-342900">
              <a:buAutoNum type="arabicParenR"/>
            </a:pPr>
            <a:r>
              <a:rPr lang="fr-FR" sz="1900" b="1" dirty="0">
                <a:latin typeface="Arial Narrow" panose="020B0606020202030204" pitchFamily="34" charset="0"/>
              </a:rPr>
              <a:t>Incitations fiscales et non fiscales;</a:t>
            </a:r>
          </a:p>
          <a:p>
            <a:pPr marL="342900" indent="-342900">
              <a:buAutoNum type="arabicParenR"/>
            </a:pPr>
            <a:r>
              <a:rPr lang="fr-FR" sz="1900" b="1" dirty="0">
                <a:latin typeface="Arial Narrow" panose="020B0606020202030204" pitchFamily="34" charset="0"/>
              </a:rPr>
              <a:t>Cadre réglementaire solide, bonne gouvernance et institutions efficaces;</a:t>
            </a:r>
          </a:p>
          <a:p>
            <a:pPr marL="342900" indent="-342900">
              <a:buAutoNum type="arabicParenR"/>
            </a:pPr>
            <a:r>
              <a:rPr lang="fr-FR" sz="1900" b="1" dirty="0">
                <a:latin typeface="Arial Narrow" panose="020B0606020202030204" pitchFamily="34" charset="0"/>
              </a:rPr>
              <a:t>Institutions de soutien (guichet unique, centres de formation professionnelle, entreprises de services, etc.); </a:t>
            </a:r>
          </a:p>
          <a:p>
            <a:pPr marL="342900" indent="-342900">
              <a:buAutoNum type="arabicParenR"/>
            </a:pPr>
            <a:r>
              <a:rPr lang="fr-FR" sz="1900" b="1" dirty="0">
                <a:latin typeface="Arial Narrow" panose="020B0606020202030204" pitchFamily="34" charset="0"/>
              </a:rPr>
              <a:t>Infrastructures  qualité (organismes de normalisation, de certification, de métrologie, et d’accréditation, etc.) </a:t>
            </a:r>
          </a:p>
        </p:txBody>
      </p:sp>
      <p:sp>
        <p:nvSpPr>
          <p:cNvPr id="3" name="Title 2"/>
          <p:cNvSpPr>
            <a:spLocks noGrp="1"/>
          </p:cNvSpPr>
          <p:nvPr>
            <p:ph type="title"/>
          </p:nvPr>
        </p:nvSpPr>
        <p:spPr/>
        <p:txBody>
          <a:bodyPr/>
          <a:lstStyle/>
          <a:p>
            <a:r>
              <a:rPr lang="fr-FR" sz="2400" dirty="0">
                <a:solidFill>
                  <a:schemeClr val="accent6">
                    <a:lumMod val="75000"/>
                  </a:schemeClr>
                </a:solidFill>
                <a:latin typeface="Arial Black" panose="020B0A04020102020204" pitchFamily="34" charset="0"/>
              </a:rPr>
              <a:t>Le nouveau paradigme avec les Zones Economiques  Spéciales Sur Mesure (ZESSM), les micros-usines et les macro -usines</a:t>
            </a:r>
            <a:endParaRPr lang="fr-FR" sz="2400" dirty="0"/>
          </a:p>
        </p:txBody>
      </p:sp>
    </p:spTree>
    <p:extLst>
      <p:ext uri="{BB962C8B-B14F-4D97-AF65-F5344CB8AC3E}">
        <p14:creationId xmlns:p14="http://schemas.microsoft.com/office/powerpoint/2010/main" val="311043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theme/theme1.xml><?xml version="1.0" encoding="utf-8"?>
<a:theme xmlns:a="http://schemas.openxmlformats.org/drawingml/2006/main" name="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3459</TotalTime>
  <Words>2459</Words>
  <Application>Microsoft Office PowerPoint</Application>
  <PresentationFormat>Widescreen</PresentationFormat>
  <Paragraphs>288</Paragraphs>
  <Slides>19</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Black</vt:lpstr>
      <vt:lpstr>Arial Narrow</vt:lpstr>
      <vt:lpstr>Calibri</vt:lpstr>
      <vt:lpstr>Calibri Light</vt:lpstr>
      <vt:lpstr>Cambria Math</vt:lpstr>
      <vt:lpstr>Wingdings</vt:lpstr>
      <vt:lpstr>Office Theme</vt:lpstr>
      <vt:lpstr>3_Office Theme</vt:lpstr>
      <vt:lpstr>PowerPoint Presentation</vt:lpstr>
      <vt:lpstr>Implémenter les zones économiques spéciales de nouvelle génération pour accélérer l’industrialisation et la diversification économique en Afrique centrale</vt:lpstr>
      <vt:lpstr>VERS LA PLANIFICATION INDUSTRIELLE</vt:lpstr>
      <vt:lpstr>QUATRE RÉVOLUTIONS INDUSTRIELLES – PAR ESCALIER (1/3)</vt:lpstr>
      <vt:lpstr>QUATRE RÉVOLUTIONS INDUSTRIELLES – PAR ESCALIER (2/4)</vt:lpstr>
      <vt:lpstr>PowerPoint Presentation</vt:lpstr>
      <vt:lpstr>ARTICLES MANUFACTURÉS PAR DEGRÉ DE FABRICATION (CTCI, rév. 3) </vt:lpstr>
      <vt:lpstr>PRIORISATION DE PRODUITS OU SEGMENTS DE CHAÎNES DE VALEUR À DÉVELOPPER</vt:lpstr>
      <vt:lpstr>Le nouveau paradigme avec les Zones Economiques  Spéciales Sur Mesure (ZESSM), les micros-usines et les macro -usines</vt:lpstr>
      <vt:lpstr>Cohérence/Chaque ZESSM, à partir de l’analyse des zones  Bioécologiques</vt:lpstr>
      <vt:lpstr>OUTILS INDISPENSABLES = NORMES I.S.O  ET ACCOMPAGNEMENTS</vt:lpstr>
      <vt:lpstr>PRISE EN COMPTE DES PREOCCUPATIONS ENVIRONNEMENTALES ET SOCIALES DES HUMAINS, DANS LE CHANGEMENT DE PARADIGME/ZESSM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Frederick</dc:creator>
  <cp:lastModifiedBy>Adama Ekberg Coulibaly</cp:lastModifiedBy>
  <cp:revision>143</cp:revision>
  <cp:lastPrinted>2022-11-09T17:52:31Z</cp:lastPrinted>
  <dcterms:created xsi:type="dcterms:W3CDTF">2020-02-05T12:44:36Z</dcterms:created>
  <dcterms:modified xsi:type="dcterms:W3CDTF">2022-11-18T09:12:53Z</dcterms:modified>
</cp:coreProperties>
</file>