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72" y="45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E9A126-0ACC-171B-D46B-B7C1A66D429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DB9366F-ADA6-1648-1EE7-713D2C8041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3D30BDF-76F5-4397-8BC7-5B10829FC3DB}"/>
              </a:ext>
            </a:extLst>
          </p:cNvPr>
          <p:cNvSpPr>
            <a:spLocks noGrp="1"/>
          </p:cNvSpPr>
          <p:nvPr>
            <p:ph type="dt" sz="half" idx="10"/>
          </p:nvPr>
        </p:nvSpPr>
        <p:spPr/>
        <p:txBody>
          <a:bodyPr/>
          <a:lstStyle/>
          <a:p>
            <a:fld id="{B3B91176-01A4-48CA-B0D3-0A4226599850}" type="datetimeFigureOut">
              <a:rPr lang="fr-FR" smtClean="0"/>
              <a:t>16/11/2022</a:t>
            </a:fld>
            <a:endParaRPr lang="fr-FR"/>
          </a:p>
        </p:txBody>
      </p:sp>
      <p:sp>
        <p:nvSpPr>
          <p:cNvPr id="5" name="Espace réservé du pied de page 4">
            <a:extLst>
              <a:ext uri="{FF2B5EF4-FFF2-40B4-BE49-F238E27FC236}">
                <a16:creationId xmlns:a16="http://schemas.microsoft.com/office/drawing/2014/main" id="{849432CE-1363-1C8A-8845-6277B4F1A97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24BFDBC-29DC-C832-C818-DFDE2D7B0698}"/>
              </a:ext>
            </a:extLst>
          </p:cNvPr>
          <p:cNvSpPr>
            <a:spLocks noGrp="1"/>
          </p:cNvSpPr>
          <p:nvPr>
            <p:ph type="sldNum" sz="quarter" idx="12"/>
          </p:nvPr>
        </p:nvSpPr>
        <p:spPr/>
        <p:txBody>
          <a:bodyPr/>
          <a:lstStyle/>
          <a:p>
            <a:fld id="{A2A163E7-B89E-4FAF-91AC-5C4DADE57A51}" type="slidenum">
              <a:rPr lang="fr-FR" smtClean="0"/>
              <a:t>‹N°›</a:t>
            </a:fld>
            <a:endParaRPr lang="fr-FR"/>
          </a:p>
        </p:txBody>
      </p:sp>
    </p:spTree>
    <p:extLst>
      <p:ext uri="{BB962C8B-B14F-4D97-AF65-F5344CB8AC3E}">
        <p14:creationId xmlns:p14="http://schemas.microsoft.com/office/powerpoint/2010/main" val="1325992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47C9AD-C7D1-3E7E-E94B-C75219ADF98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DAFA5A5-44B7-2E7F-9786-ED69F6D11F2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5DECBF1-F93A-E150-D2B7-826FEC30EF0F}"/>
              </a:ext>
            </a:extLst>
          </p:cNvPr>
          <p:cNvSpPr>
            <a:spLocks noGrp="1"/>
          </p:cNvSpPr>
          <p:nvPr>
            <p:ph type="dt" sz="half" idx="10"/>
          </p:nvPr>
        </p:nvSpPr>
        <p:spPr/>
        <p:txBody>
          <a:bodyPr/>
          <a:lstStyle/>
          <a:p>
            <a:fld id="{B3B91176-01A4-48CA-B0D3-0A4226599850}" type="datetimeFigureOut">
              <a:rPr lang="fr-FR" smtClean="0"/>
              <a:t>16/11/2022</a:t>
            </a:fld>
            <a:endParaRPr lang="fr-FR"/>
          </a:p>
        </p:txBody>
      </p:sp>
      <p:sp>
        <p:nvSpPr>
          <p:cNvPr id="5" name="Espace réservé du pied de page 4">
            <a:extLst>
              <a:ext uri="{FF2B5EF4-FFF2-40B4-BE49-F238E27FC236}">
                <a16:creationId xmlns:a16="http://schemas.microsoft.com/office/drawing/2014/main" id="{71BC8058-769C-FEC5-2F76-EE1C128A002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5162218-343B-C323-A55F-E0A2A1F5ACB0}"/>
              </a:ext>
            </a:extLst>
          </p:cNvPr>
          <p:cNvSpPr>
            <a:spLocks noGrp="1"/>
          </p:cNvSpPr>
          <p:nvPr>
            <p:ph type="sldNum" sz="quarter" idx="12"/>
          </p:nvPr>
        </p:nvSpPr>
        <p:spPr/>
        <p:txBody>
          <a:bodyPr/>
          <a:lstStyle/>
          <a:p>
            <a:fld id="{A2A163E7-B89E-4FAF-91AC-5C4DADE57A51}" type="slidenum">
              <a:rPr lang="fr-FR" smtClean="0"/>
              <a:t>‹N°›</a:t>
            </a:fld>
            <a:endParaRPr lang="fr-FR"/>
          </a:p>
        </p:txBody>
      </p:sp>
    </p:spTree>
    <p:extLst>
      <p:ext uri="{BB962C8B-B14F-4D97-AF65-F5344CB8AC3E}">
        <p14:creationId xmlns:p14="http://schemas.microsoft.com/office/powerpoint/2010/main" val="3997733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1AE8E8E-C31C-2A79-647F-BBF656F421D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C6E85AA-E6F7-6160-F542-858095B1B19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405F8B2-5E69-74D9-7D39-F9B96632D77F}"/>
              </a:ext>
            </a:extLst>
          </p:cNvPr>
          <p:cNvSpPr>
            <a:spLocks noGrp="1"/>
          </p:cNvSpPr>
          <p:nvPr>
            <p:ph type="dt" sz="half" idx="10"/>
          </p:nvPr>
        </p:nvSpPr>
        <p:spPr/>
        <p:txBody>
          <a:bodyPr/>
          <a:lstStyle/>
          <a:p>
            <a:fld id="{B3B91176-01A4-48CA-B0D3-0A4226599850}" type="datetimeFigureOut">
              <a:rPr lang="fr-FR" smtClean="0"/>
              <a:t>16/11/2022</a:t>
            </a:fld>
            <a:endParaRPr lang="fr-FR"/>
          </a:p>
        </p:txBody>
      </p:sp>
      <p:sp>
        <p:nvSpPr>
          <p:cNvPr id="5" name="Espace réservé du pied de page 4">
            <a:extLst>
              <a:ext uri="{FF2B5EF4-FFF2-40B4-BE49-F238E27FC236}">
                <a16:creationId xmlns:a16="http://schemas.microsoft.com/office/drawing/2014/main" id="{B598F5B0-DA3A-04E7-C8EA-A934FE18686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23DF622-65BE-3B7E-54E8-784D190ADD98}"/>
              </a:ext>
            </a:extLst>
          </p:cNvPr>
          <p:cNvSpPr>
            <a:spLocks noGrp="1"/>
          </p:cNvSpPr>
          <p:nvPr>
            <p:ph type="sldNum" sz="quarter" idx="12"/>
          </p:nvPr>
        </p:nvSpPr>
        <p:spPr/>
        <p:txBody>
          <a:bodyPr/>
          <a:lstStyle/>
          <a:p>
            <a:fld id="{A2A163E7-B89E-4FAF-91AC-5C4DADE57A51}" type="slidenum">
              <a:rPr lang="fr-FR" smtClean="0"/>
              <a:t>‹N°›</a:t>
            </a:fld>
            <a:endParaRPr lang="fr-FR"/>
          </a:p>
        </p:txBody>
      </p:sp>
    </p:spTree>
    <p:extLst>
      <p:ext uri="{BB962C8B-B14F-4D97-AF65-F5344CB8AC3E}">
        <p14:creationId xmlns:p14="http://schemas.microsoft.com/office/powerpoint/2010/main" val="1305642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1DB9FF-F9C3-B3B5-2C34-3D61CEF0761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349EBD7-A724-BA14-B7E0-1EECF7A28A2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22B1867-7C2F-0A34-7DFE-D8D0E7AF8F54}"/>
              </a:ext>
            </a:extLst>
          </p:cNvPr>
          <p:cNvSpPr>
            <a:spLocks noGrp="1"/>
          </p:cNvSpPr>
          <p:nvPr>
            <p:ph type="dt" sz="half" idx="10"/>
          </p:nvPr>
        </p:nvSpPr>
        <p:spPr/>
        <p:txBody>
          <a:bodyPr/>
          <a:lstStyle/>
          <a:p>
            <a:fld id="{B3B91176-01A4-48CA-B0D3-0A4226599850}" type="datetimeFigureOut">
              <a:rPr lang="fr-FR" smtClean="0"/>
              <a:t>16/11/2022</a:t>
            </a:fld>
            <a:endParaRPr lang="fr-FR"/>
          </a:p>
        </p:txBody>
      </p:sp>
      <p:sp>
        <p:nvSpPr>
          <p:cNvPr id="5" name="Espace réservé du pied de page 4">
            <a:extLst>
              <a:ext uri="{FF2B5EF4-FFF2-40B4-BE49-F238E27FC236}">
                <a16:creationId xmlns:a16="http://schemas.microsoft.com/office/drawing/2014/main" id="{F05EE3F8-9979-3298-C822-E563911D8D5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6341352-9610-F2FC-AA00-3CF6CD1F1557}"/>
              </a:ext>
            </a:extLst>
          </p:cNvPr>
          <p:cNvSpPr>
            <a:spLocks noGrp="1"/>
          </p:cNvSpPr>
          <p:nvPr>
            <p:ph type="sldNum" sz="quarter" idx="12"/>
          </p:nvPr>
        </p:nvSpPr>
        <p:spPr/>
        <p:txBody>
          <a:bodyPr/>
          <a:lstStyle/>
          <a:p>
            <a:fld id="{A2A163E7-B89E-4FAF-91AC-5C4DADE57A51}" type="slidenum">
              <a:rPr lang="fr-FR" smtClean="0"/>
              <a:t>‹N°›</a:t>
            </a:fld>
            <a:endParaRPr lang="fr-FR"/>
          </a:p>
        </p:txBody>
      </p:sp>
    </p:spTree>
    <p:extLst>
      <p:ext uri="{BB962C8B-B14F-4D97-AF65-F5344CB8AC3E}">
        <p14:creationId xmlns:p14="http://schemas.microsoft.com/office/powerpoint/2010/main" val="3180336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B19614-11D5-620B-E58A-41162822B65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8D610B6-F761-C954-9F4B-349865E0B7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076AA14-C80D-B599-E49F-2F02F9E35C2A}"/>
              </a:ext>
            </a:extLst>
          </p:cNvPr>
          <p:cNvSpPr>
            <a:spLocks noGrp="1"/>
          </p:cNvSpPr>
          <p:nvPr>
            <p:ph type="dt" sz="half" idx="10"/>
          </p:nvPr>
        </p:nvSpPr>
        <p:spPr/>
        <p:txBody>
          <a:bodyPr/>
          <a:lstStyle/>
          <a:p>
            <a:fld id="{B3B91176-01A4-48CA-B0D3-0A4226599850}" type="datetimeFigureOut">
              <a:rPr lang="fr-FR" smtClean="0"/>
              <a:t>16/11/2022</a:t>
            </a:fld>
            <a:endParaRPr lang="fr-FR"/>
          </a:p>
        </p:txBody>
      </p:sp>
      <p:sp>
        <p:nvSpPr>
          <p:cNvPr id="5" name="Espace réservé du pied de page 4">
            <a:extLst>
              <a:ext uri="{FF2B5EF4-FFF2-40B4-BE49-F238E27FC236}">
                <a16:creationId xmlns:a16="http://schemas.microsoft.com/office/drawing/2014/main" id="{8C662D2D-7369-DDBE-9878-2EAB50FB8A4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3DBC83B-301F-CA71-74FE-8C9E1FCA2057}"/>
              </a:ext>
            </a:extLst>
          </p:cNvPr>
          <p:cNvSpPr>
            <a:spLocks noGrp="1"/>
          </p:cNvSpPr>
          <p:nvPr>
            <p:ph type="sldNum" sz="quarter" idx="12"/>
          </p:nvPr>
        </p:nvSpPr>
        <p:spPr/>
        <p:txBody>
          <a:bodyPr/>
          <a:lstStyle/>
          <a:p>
            <a:fld id="{A2A163E7-B89E-4FAF-91AC-5C4DADE57A51}" type="slidenum">
              <a:rPr lang="fr-FR" smtClean="0"/>
              <a:t>‹N°›</a:t>
            </a:fld>
            <a:endParaRPr lang="fr-FR"/>
          </a:p>
        </p:txBody>
      </p:sp>
    </p:spTree>
    <p:extLst>
      <p:ext uri="{BB962C8B-B14F-4D97-AF65-F5344CB8AC3E}">
        <p14:creationId xmlns:p14="http://schemas.microsoft.com/office/powerpoint/2010/main" val="1341807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ECE1AA-2CF9-5EA1-8F9F-EBCD861AA4B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03819DE-74AF-6E22-5F1A-ED92395C5BD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635D772-5DAC-B3DF-BA22-226EDFE6796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BEB800F-06AE-F657-6274-1D55A2F0045A}"/>
              </a:ext>
            </a:extLst>
          </p:cNvPr>
          <p:cNvSpPr>
            <a:spLocks noGrp="1"/>
          </p:cNvSpPr>
          <p:nvPr>
            <p:ph type="dt" sz="half" idx="10"/>
          </p:nvPr>
        </p:nvSpPr>
        <p:spPr/>
        <p:txBody>
          <a:bodyPr/>
          <a:lstStyle/>
          <a:p>
            <a:fld id="{B3B91176-01A4-48CA-B0D3-0A4226599850}" type="datetimeFigureOut">
              <a:rPr lang="fr-FR" smtClean="0"/>
              <a:t>16/11/2022</a:t>
            </a:fld>
            <a:endParaRPr lang="fr-FR"/>
          </a:p>
        </p:txBody>
      </p:sp>
      <p:sp>
        <p:nvSpPr>
          <p:cNvPr id="6" name="Espace réservé du pied de page 5">
            <a:extLst>
              <a:ext uri="{FF2B5EF4-FFF2-40B4-BE49-F238E27FC236}">
                <a16:creationId xmlns:a16="http://schemas.microsoft.com/office/drawing/2014/main" id="{6351E12B-E736-D780-996B-302BDC2BD2B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EC3A529-AEB4-E82B-EA3B-2E378CE17248}"/>
              </a:ext>
            </a:extLst>
          </p:cNvPr>
          <p:cNvSpPr>
            <a:spLocks noGrp="1"/>
          </p:cNvSpPr>
          <p:nvPr>
            <p:ph type="sldNum" sz="quarter" idx="12"/>
          </p:nvPr>
        </p:nvSpPr>
        <p:spPr/>
        <p:txBody>
          <a:bodyPr/>
          <a:lstStyle/>
          <a:p>
            <a:fld id="{A2A163E7-B89E-4FAF-91AC-5C4DADE57A51}" type="slidenum">
              <a:rPr lang="fr-FR" smtClean="0"/>
              <a:t>‹N°›</a:t>
            </a:fld>
            <a:endParaRPr lang="fr-FR"/>
          </a:p>
        </p:txBody>
      </p:sp>
    </p:spTree>
    <p:extLst>
      <p:ext uri="{BB962C8B-B14F-4D97-AF65-F5344CB8AC3E}">
        <p14:creationId xmlns:p14="http://schemas.microsoft.com/office/powerpoint/2010/main" val="4013652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9BF213-00D5-0D2A-DA5C-0256A70699C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139AB1A-9F3B-53F3-8996-7432469AE0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B22806D-2337-1B15-2446-58D7B81F306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3A5C0EF-4113-5565-EAC0-84B1D78F59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1A7D81E-6806-8390-3A46-95EF353D3E2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A1D1869-0AEB-D4D9-8CA2-74E8843FE2D7}"/>
              </a:ext>
            </a:extLst>
          </p:cNvPr>
          <p:cNvSpPr>
            <a:spLocks noGrp="1"/>
          </p:cNvSpPr>
          <p:nvPr>
            <p:ph type="dt" sz="half" idx="10"/>
          </p:nvPr>
        </p:nvSpPr>
        <p:spPr/>
        <p:txBody>
          <a:bodyPr/>
          <a:lstStyle/>
          <a:p>
            <a:fld id="{B3B91176-01A4-48CA-B0D3-0A4226599850}" type="datetimeFigureOut">
              <a:rPr lang="fr-FR" smtClean="0"/>
              <a:t>16/11/2022</a:t>
            </a:fld>
            <a:endParaRPr lang="fr-FR"/>
          </a:p>
        </p:txBody>
      </p:sp>
      <p:sp>
        <p:nvSpPr>
          <p:cNvPr id="8" name="Espace réservé du pied de page 7">
            <a:extLst>
              <a:ext uri="{FF2B5EF4-FFF2-40B4-BE49-F238E27FC236}">
                <a16:creationId xmlns:a16="http://schemas.microsoft.com/office/drawing/2014/main" id="{6833E55D-2CB4-0794-8D9A-5F70D04F2C3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39FF364-F44F-9B04-9002-3E4C08C85F75}"/>
              </a:ext>
            </a:extLst>
          </p:cNvPr>
          <p:cNvSpPr>
            <a:spLocks noGrp="1"/>
          </p:cNvSpPr>
          <p:nvPr>
            <p:ph type="sldNum" sz="quarter" idx="12"/>
          </p:nvPr>
        </p:nvSpPr>
        <p:spPr/>
        <p:txBody>
          <a:bodyPr/>
          <a:lstStyle/>
          <a:p>
            <a:fld id="{A2A163E7-B89E-4FAF-91AC-5C4DADE57A51}" type="slidenum">
              <a:rPr lang="fr-FR" smtClean="0"/>
              <a:t>‹N°›</a:t>
            </a:fld>
            <a:endParaRPr lang="fr-FR"/>
          </a:p>
        </p:txBody>
      </p:sp>
    </p:spTree>
    <p:extLst>
      <p:ext uri="{BB962C8B-B14F-4D97-AF65-F5344CB8AC3E}">
        <p14:creationId xmlns:p14="http://schemas.microsoft.com/office/powerpoint/2010/main" val="2655099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1E148D-33A2-B06F-00F8-0A9DE46CFF3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263D2A8-D4AB-45D7-5F08-76FC753D086C}"/>
              </a:ext>
            </a:extLst>
          </p:cNvPr>
          <p:cNvSpPr>
            <a:spLocks noGrp="1"/>
          </p:cNvSpPr>
          <p:nvPr>
            <p:ph type="dt" sz="half" idx="10"/>
          </p:nvPr>
        </p:nvSpPr>
        <p:spPr/>
        <p:txBody>
          <a:bodyPr/>
          <a:lstStyle/>
          <a:p>
            <a:fld id="{B3B91176-01A4-48CA-B0D3-0A4226599850}" type="datetimeFigureOut">
              <a:rPr lang="fr-FR" smtClean="0"/>
              <a:t>16/11/2022</a:t>
            </a:fld>
            <a:endParaRPr lang="fr-FR"/>
          </a:p>
        </p:txBody>
      </p:sp>
      <p:sp>
        <p:nvSpPr>
          <p:cNvPr id="4" name="Espace réservé du pied de page 3">
            <a:extLst>
              <a:ext uri="{FF2B5EF4-FFF2-40B4-BE49-F238E27FC236}">
                <a16:creationId xmlns:a16="http://schemas.microsoft.com/office/drawing/2014/main" id="{A2B463F0-9B95-DCB1-E0E2-256418EEBC6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2C4CCC7-C280-E503-7893-EC456ECB8A94}"/>
              </a:ext>
            </a:extLst>
          </p:cNvPr>
          <p:cNvSpPr>
            <a:spLocks noGrp="1"/>
          </p:cNvSpPr>
          <p:nvPr>
            <p:ph type="sldNum" sz="quarter" idx="12"/>
          </p:nvPr>
        </p:nvSpPr>
        <p:spPr/>
        <p:txBody>
          <a:bodyPr/>
          <a:lstStyle/>
          <a:p>
            <a:fld id="{A2A163E7-B89E-4FAF-91AC-5C4DADE57A51}" type="slidenum">
              <a:rPr lang="fr-FR" smtClean="0"/>
              <a:t>‹N°›</a:t>
            </a:fld>
            <a:endParaRPr lang="fr-FR"/>
          </a:p>
        </p:txBody>
      </p:sp>
    </p:spTree>
    <p:extLst>
      <p:ext uri="{BB962C8B-B14F-4D97-AF65-F5344CB8AC3E}">
        <p14:creationId xmlns:p14="http://schemas.microsoft.com/office/powerpoint/2010/main" val="787466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1077620-E864-6327-C551-6B508DFD54FD}"/>
              </a:ext>
            </a:extLst>
          </p:cNvPr>
          <p:cNvSpPr>
            <a:spLocks noGrp="1"/>
          </p:cNvSpPr>
          <p:nvPr>
            <p:ph type="dt" sz="half" idx="10"/>
          </p:nvPr>
        </p:nvSpPr>
        <p:spPr/>
        <p:txBody>
          <a:bodyPr/>
          <a:lstStyle/>
          <a:p>
            <a:fld id="{B3B91176-01A4-48CA-B0D3-0A4226599850}" type="datetimeFigureOut">
              <a:rPr lang="fr-FR" smtClean="0"/>
              <a:t>16/11/2022</a:t>
            </a:fld>
            <a:endParaRPr lang="fr-FR"/>
          </a:p>
        </p:txBody>
      </p:sp>
      <p:sp>
        <p:nvSpPr>
          <p:cNvPr id="3" name="Espace réservé du pied de page 2">
            <a:extLst>
              <a:ext uri="{FF2B5EF4-FFF2-40B4-BE49-F238E27FC236}">
                <a16:creationId xmlns:a16="http://schemas.microsoft.com/office/drawing/2014/main" id="{8B44DB09-DB52-128A-6EE6-7110207854E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088744C-BA49-302E-3FC8-E4AD595446F1}"/>
              </a:ext>
            </a:extLst>
          </p:cNvPr>
          <p:cNvSpPr>
            <a:spLocks noGrp="1"/>
          </p:cNvSpPr>
          <p:nvPr>
            <p:ph type="sldNum" sz="quarter" idx="12"/>
          </p:nvPr>
        </p:nvSpPr>
        <p:spPr/>
        <p:txBody>
          <a:bodyPr/>
          <a:lstStyle/>
          <a:p>
            <a:fld id="{A2A163E7-B89E-4FAF-91AC-5C4DADE57A51}" type="slidenum">
              <a:rPr lang="fr-FR" smtClean="0"/>
              <a:t>‹N°›</a:t>
            </a:fld>
            <a:endParaRPr lang="fr-FR"/>
          </a:p>
        </p:txBody>
      </p:sp>
    </p:spTree>
    <p:extLst>
      <p:ext uri="{BB962C8B-B14F-4D97-AF65-F5344CB8AC3E}">
        <p14:creationId xmlns:p14="http://schemas.microsoft.com/office/powerpoint/2010/main" val="2367268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EB7D6B-94AC-D050-EFE9-D3F738C1B7B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8C80979-7091-8FD1-A1B4-C0B2CD4FE8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E5B16AD-11AB-A7EB-D9BB-FE0832A7B2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281F5F9-4677-5C55-AF92-AB3A7F0F3A70}"/>
              </a:ext>
            </a:extLst>
          </p:cNvPr>
          <p:cNvSpPr>
            <a:spLocks noGrp="1"/>
          </p:cNvSpPr>
          <p:nvPr>
            <p:ph type="dt" sz="half" idx="10"/>
          </p:nvPr>
        </p:nvSpPr>
        <p:spPr/>
        <p:txBody>
          <a:bodyPr/>
          <a:lstStyle/>
          <a:p>
            <a:fld id="{B3B91176-01A4-48CA-B0D3-0A4226599850}" type="datetimeFigureOut">
              <a:rPr lang="fr-FR" smtClean="0"/>
              <a:t>16/11/2022</a:t>
            </a:fld>
            <a:endParaRPr lang="fr-FR"/>
          </a:p>
        </p:txBody>
      </p:sp>
      <p:sp>
        <p:nvSpPr>
          <p:cNvPr id="6" name="Espace réservé du pied de page 5">
            <a:extLst>
              <a:ext uri="{FF2B5EF4-FFF2-40B4-BE49-F238E27FC236}">
                <a16:creationId xmlns:a16="http://schemas.microsoft.com/office/drawing/2014/main" id="{12A7A7D7-930F-9EE6-3C66-34D66A96529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58EFD15-F5F7-F881-70C6-539E4F7F54F0}"/>
              </a:ext>
            </a:extLst>
          </p:cNvPr>
          <p:cNvSpPr>
            <a:spLocks noGrp="1"/>
          </p:cNvSpPr>
          <p:nvPr>
            <p:ph type="sldNum" sz="quarter" idx="12"/>
          </p:nvPr>
        </p:nvSpPr>
        <p:spPr/>
        <p:txBody>
          <a:bodyPr/>
          <a:lstStyle/>
          <a:p>
            <a:fld id="{A2A163E7-B89E-4FAF-91AC-5C4DADE57A51}" type="slidenum">
              <a:rPr lang="fr-FR" smtClean="0"/>
              <a:t>‹N°›</a:t>
            </a:fld>
            <a:endParaRPr lang="fr-FR"/>
          </a:p>
        </p:txBody>
      </p:sp>
    </p:spTree>
    <p:extLst>
      <p:ext uri="{BB962C8B-B14F-4D97-AF65-F5344CB8AC3E}">
        <p14:creationId xmlns:p14="http://schemas.microsoft.com/office/powerpoint/2010/main" val="4143023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DF693A-7627-53D0-F5C4-6936722D0FE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ABFF8A1-63C2-8277-3A78-C49D509B9B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4A1BBC1-AC82-A228-DCFE-809507FC4E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1208170-4993-373F-EDDC-126DFA5FDD4D}"/>
              </a:ext>
            </a:extLst>
          </p:cNvPr>
          <p:cNvSpPr>
            <a:spLocks noGrp="1"/>
          </p:cNvSpPr>
          <p:nvPr>
            <p:ph type="dt" sz="half" idx="10"/>
          </p:nvPr>
        </p:nvSpPr>
        <p:spPr/>
        <p:txBody>
          <a:bodyPr/>
          <a:lstStyle/>
          <a:p>
            <a:fld id="{B3B91176-01A4-48CA-B0D3-0A4226599850}" type="datetimeFigureOut">
              <a:rPr lang="fr-FR" smtClean="0"/>
              <a:t>16/11/2022</a:t>
            </a:fld>
            <a:endParaRPr lang="fr-FR"/>
          </a:p>
        </p:txBody>
      </p:sp>
      <p:sp>
        <p:nvSpPr>
          <p:cNvPr id="6" name="Espace réservé du pied de page 5">
            <a:extLst>
              <a:ext uri="{FF2B5EF4-FFF2-40B4-BE49-F238E27FC236}">
                <a16:creationId xmlns:a16="http://schemas.microsoft.com/office/drawing/2014/main" id="{23C1A56F-6A06-F5FF-9CF6-D1C81FE54F6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DBD1ECD-60F0-C1BE-04D2-9153F235F77F}"/>
              </a:ext>
            </a:extLst>
          </p:cNvPr>
          <p:cNvSpPr>
            <a:spLocks noGrp="1"/>
          </p:cNvSpPr>
          <p:nvPr>
            <p:ph type="sldNum" sz="quarter" idx="12"/>
          </p:nvPr>
        </p:nvSpPr>
        <p:spPr/>
        <p:txBody>
          <a:bodyPr/>
          <a:lstStyle/>
          <a:p>
            <a:fld id="{A2A163E7-B89E-4FAF-91AC-5C4DADE57A51}" type="slidenum">
              <a:rPr lang="fr-FR" smtClean="0"/>
              <a:t>‹N°›</a:t>
            </a:fld>
            <a:endParaRPr lang="fr-FR"/>
          </a:p>
        </p:txBody>
      </p:sp>
    </p:spTree>
    <p:extLst>
      <p:ext uri="{BB962C8B-B14F-4D97-AF65-F5344CB8AC3E}">
        <p14:creationId xmlns:p14="http://schemas.microsoft.com/office/powerpoint/2010/main" val="2567105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83CDC97-681B-78C8-81A8-A8D07407C1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F23A089-0CFB-CFB4-B917-6B513BE130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F7DAACA-7FB6-1706-4C15-A06634939F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B91176-01A4-48CA-B0D3-0A4226599850}" type="datetimeFigureOut">
              <a:rPr lang="fr-FR" smtClean="0"/>
              <a:t>16/11/2022</a:t>
            </a:fld>
            <a:endParaRPr lang="fr-FR"/>
          </a:p>
        </p:txBody>
      </p:sp>
      <p:sp>
        <p:nvSpPr>
          <p:cNvPr id="5" name="Espace réservé du pied de page 4">
            <a:extLst>
              <a:ext uri="{FF2B5EF4-FFF2-40B4-BE49-F238E27FC236}">
                <a16:creationId xmlns:a16="http://schemas.microsoft.com/office/drawing/2014/main" id="{8B7C7432-ED3E-2E4A-CF91-CBBDA27E3D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F99E021-0D7B-9C77-DD2B-9C249C05CA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A163E7-B89E-4FAF-91AC-5C4DADE57A51}" type="slidenum">
              <a:rPr lang="fr-FR" smtClean="0"/>
              <a:t>‹N°›</a:t>
            </a:fld>
            <a:endParaRPr lang="fr-FR"/>
          </a:p>
        </p:txBody>
      </p:sp>
    </p:spTree>
    <p:extLst>
      <p:ext uri="{BB962C8B-B14F-4D97-AF65-F5344CB8AC3E}">
        <p14:creationId xmlns:p14="http://schemas.microsoft.com/office/powerpoint/2010/main" val="3715863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764E25-8046-0DD6-DF32-58A7956B0AE3}"/>
              </a:ext>
            </a:extLst>
          </p:cNvPr>
          <p:cNvSpPr>
            <a:spLocks noGrp="1"/>
          </p:cNvSpPr>
          <p:nvPr>
            <p:ph type="ctrTitle"/>
          </p:nvPr>
        </p:nvSpPr>
        <p:spPr/>
        <p:txBody>
          <a:bodyPr/>
          <a:lstStyle/>
          <a:p>
            <a:r>
              <a:rPr lang="fr-FR" dirty="0"/>
              <a:t>LES ZONES ECONOMIQUES SPECIALES DU CONGO</a:t>
            </a:r>
          </a:p>
        </p:txBody>
      </p:sp>
      <p:sp>
        <p:nvSpPr>
          <p:cNvPr id="3" name="Sous-titre 2">
            <a:extLst>
              <a:ext uri="{FF2B5EF4-FFF2-40B4-BE49-F238E27FC236}">
                <a16:creationId xmlns:a16="http://schemas.microsoft.com/office/drawing/2014/main" id="{DE479864-3BCA-A5E5-CB39-83DAF95CD4B0}"/>
              </a:ext>
            </a:extLst>
          </p:cNvPr>
          <p:cNvSpPr>
            <a:spLocks noGrp="1"/>
          </p:cNvSpPr>
          <p:nvPr>
            <p:ph type="subTitle" idx="1"/>
          </p:nvPr>
        </p:nvSpPr>
        <p:spPr/>
        <p:txBody>
          <a:bodyPr/>
          <a:lstStyle/>
          <a:p>
            <a:r>
              <a:rPr lang="fr-FR" dirty="0"/>
              <a:t>OPPORTUNITES D’AFFAIRES EN QUETE D’INVESTISSEMENT</a:t>
            </a:r>
          </a:p>
          <a:p>
            <a:r>
              <a:rPr lang="fr-FR" dirty="0"/>
              <a:t>ET</a:t>
            </a:r>
          </a:p>
          <a:p>
            <a:r>
              <a:rPr lang="fr-FR" dirty="0"/>
              <a:t>OUTILS DE LA DIVERSIFICATION ECONOMIQUE DU CONGO</a:t>
            </a:r>
          </a:p>
        </p:txBody>
      </p:sp>
    </p:spTree>
    <p:extLst>
      <p:ext uri="{BB962C8B-B14F-4D97-AF65-F5344CB8AC3E}">
        <p14:creationId xmlns:p14="http://schemas.microsoft.com/office/powerpoint/2010/main" val="1578190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367F50-0921-4540-92F9-8486427FA6A3}"/>
              </a:ext>
            </a:extLst>
          </p:cNvPr>
          <p:cNvSpPr>
            <a:spLocks noGrp="1"/>
          </p:cNvSpPr>
          <p:nvPr>
            <p:ph type="title"/>
          </p:nvPr>
        </p:nvSpPr>
        <p:spPr/>
        <p:txBody>
          <a:bodyPr/>
          <a:lstStyle/>
          <a:p>
            <a:r>
              <a:rPr lang="fr-FR" sz="2800" b="1" dirty="0">
                <a:solidFill>
                  <a:srgbClr val="FF0000"/>
                </a:solidFill>
              </a:rPr>
              <a:t>1.</a:t>
            </a:r>
            <a:r>
              <a:rPr lang="fr-FR" dirty="0"/>
              <a:t> </a:t>
            </a:r>
            <a:r>
              <a:rPr lang="fr-FR" sz="2800" b="1" dirty="0">
                <a:solidFill>
                  <a:srgbClr val="FF0000"/>
                </a:solidFill>
              </a:rPr>
              <a:t>OBJECTIFS ET HISTORIQUE</a:t>
            </a:r>
          </a:p>
        </p:txBody>
      </p:sp>
      <p:sp>
        <p:nvSpPr>
          <p:cNvPr id="3" name="Espace réservé du contenu 2">
            <a:extLst>
              <a:ext uri="{FF2B5EF4-FFF2-40B4-BE49-F238E27FC236}">
                <a16:creationId xmlns:a16="http://schemas.microsoft.com/office/drawing/2014/main" id="{E98D1A86-FC85-92F7-4148-8263904A82E3}"/>
              </a:ext>
            </a:extLst>
          </p:cNvPr>
          <p:cNvSpPr>
            <a:spLocks noGrp="1"/>
          </p:cNvSpPr>
          <p:nvPr>
            <p:ph idx="1"/>
          </p:nvPr>
        </p:nvSpPr>
        <p:spPr>
          <a:xfrm>
            <a:off x="838200" y="1434353"/>
            <a:ext cx="10515600" cy="4742610"/>
          </a:xfrm>
        </p:spPr>
        <p:txBody>
          <a:bodyPr>
            <a:noAutofit/>
          </a:bodyPr>
          <a:lstStyle/>
          <a:p>
            <a:pPr marL="0" indent="0" algn="just">
              <a:lnSpc>
                <a:spcPct val="115000"/>
              </a:lnSpc>
              <a:spcAft>
                <a:spcPts val="1000"/>
              </a:spcAft>
              <a:buNone/>
            </a:pPr>
            <a:r>
              <a:rPr lang="fr-FR" sz="2000" dirty="0">
                <a:effectLst/>
                <a:latin typeface="Calibri" panose="020F0502020204030204" pitchFamily="34" charset="0"/>
                <a:ea typeface="Times New Roman" panose="02020603050405020304" pitchFamily="18" charset="0"/>
                <a:cs typeface="Times New Roman" panose="02020603050405020304" pitchFamily="18" charset="0"/>
              </a:rPr>
              <a:t>L’économie congolaise est caractérisée par des faiblesses structurelles et repose essentiellement sur l’exportation des produits de base, en particulier le pétrole et le bois, qui assurent plus de 80% des recettes du budget de l’État.</a:t>
            </a:r>
          </a:p>
          <a:p>
            <a:pPr marL="0" indent="0" algn="just">
              <a:lnSpc>
                <a:spcPct val="115000"/>
              </a:lnSpc>
              <a:spcAft>
                <a:spcPts val="1000"/>
              </a:spcAft>
              <a:buNone/>
            </a:pPr>
            <a:r>
              <a:rPr lang="fr-FR" sz="2000" dirty="0">
                <a:effectLst/>
                <a:latin typeface="Calibri" panose="020F0502020204030204" pitchFamily="34" charset="0"/>
                <a:ea typeface="Times New Roman" panose="02020603050405020304" pitchFamily="18" charset="0"/>
                <a:cs typeface="Times New Roman" panose="02020603050405020304" pitchFamily="18" charset="0"/>
              </a:rPr>
              <a:t>Pour obtenir et soutenir une croissance durable et viable à long terme, le Président de la République du Congo, S.E Dénis SASSOU NGUESSO, dans son projet de Société « Ensemble, poursuivons la marche », a eu pour vision la modification de la structure de l’économie en diversifiant les activités économiques, pour restaurer durablement les équilibres macroéconomiques, favoriser l’investissement privé direct et la création d’emplois, en s’appuyant sur la transformation avancée des matières premières. </a:t>
            </a:r>
          </a:p>
          <a:p>
            <a:pPr marL="0" lvl="0" indent="0" algn="just">
              <a:lnSpc>
                <a:spcPct val="107000"/>
              </a:lnSpc>
              <a:spcAft>
                <a:spcPts val="800"/>
              </a:spcAft>
              <a:buNone/>
            </a:pPr>
            <a:r>
              <a:rPr lang="fr-FR" sz="2000" dirty="0"/>
              <a:t>C’est dans ce contexte qu’en 2017, poursuivant un processus amorcé depuis 2009, une loi relative à la création des zones économiques spéciales, à la détermination de leur régime et de leur organisation a été prise.</a:t>
            </a:r>
          </a:p>
          <a:p>
            <a:pPr marL="0" lvl="0" indent="0" algn="just">
              <a:lnSpc>
                <a:spcPct val="107000"/>
              </a:lnSpc>
              <a:spcAft>
                <a:spcPts val="800"/>
              </a:spcAft>
              <a:buNone/>
            </a:pPr>
            <a:r>
              <a:rPr lang="fr-FR" sz="2000" dirty="0"/>
              <a:t>A ce jour quatre zones économiques spéciales ont été créées par lois en République du Congo.</a:t>
            </a:r>
          </a:p>
        </p:txBody>
      </p:sp>
    </p:spTree>
    <p:extLst>
      <p:ext uri="{BB962C8B-B14F-4D97-AF65-F5344CB8AC3E}">
        <p14:creationId xmlns:p14="http://schemas.microsoft.com/office/powerpoint/2010/main" val="3708861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8E5D41-315D-91E4-E2DC-E73F501FAA81}"/>
              </a:ext>
            </a:extLst>
          </p:cNvPr>
          <p:cNvSpPr>
            <a:spLocks noGrp="1"/>
          </p:cNvSpPr>
          <p:nvPr>
            <p:ph type="title"/>
          </p:nvPr>
        </p:nvSpPr>
        <p:spPr>
          <a:xfrm>
            <a:off x="838200" y="365126"/>
            <a:ext cx="10515600" cy="872003"/>
          </a:xfrm>
        </p:spPr>
        <p:txBody>
          <a:bodyPr>
            <a:normAutofit/>
          </a:bodyPr>
          <a:lstStyle/>
          <a:p>
            <a:r>
              <a:rPr lang="fr-FR" sz="2800" dirty="0">
                <a:solidFill>
                  <a:srgbClr val="FF0000"/>
                </a:solidFill>
              </a:rPr>
              <a:t>2.</a:t>
            </a:r>
            <a:r>
              <a:rPr lang="fr-FR" sz="2800" dirty="0"/>
              <a:t> </a:t>
            </a:r>
            <a:r>
              <a:rPr lang="fr-FR" sz="2800" b="1" dirty="0">
                <a:solidFill>
                  <a:srgbClr val="FF0000"/>
                </a:solidFill>
              </a:rPr>
              <a:t>LES QUATRE ZONES ECONOMIQUES DU CONGO</a:t>
            </a:r>
          </a:p>
        </p:txBody>
      </p:sp>
      <p:sp>
        <p:nvSpPr>
          <p:cNvPr id="3" name="Espace réservé du contenu 2">
            <a:extLst>
              <a:ext uri="{FF2B5EF4-FFF2-40B4-BE49-F238E27FC236}">
                <a16:creationId xmlns:a16="http://schemas.microsoft.com/office/drawing/2014/main" id="{54E638B4-4731-FA6D-3CF9-88577D8AE0AE}"/>
              </a:ext>
            </a:extLst>
          </p:cNvPr>
          <p:cNvSpPr>
            <a:spLocks noGrp="1"/>
          </p:cNvSpPr>
          <p:nvPr>
            <p:ph idx="1"/>
          </p:nvPr>
        </p:nvSpPr>
        <p:spPr>
          <a:xfrm>
            <a:off x="838200" y="1344706"/>
            <a:ext cx="10515600" cy="4832257"/>
          </a:xfrm>
        </p:spPr>
        <p:txBody>
          <a:bodyPr>
            <a:normAutofit fontScale="85000" lnSpcReduction="10000"/>
          </a:bodyPr>
          <a:lstStyle/>
          <a:p>
            <a:pPr algn="just">
              <a:lnSpc>
                <a:spcPct val="115000"/>
              </a:lnSpc>
              <a:spcAft>
                <a:spcPts val="1000"/>
              </a:spcAft>
            </a:pPr>
            <a:r>
              <a:rPr lang="fr-FR" sz="2400" b="1" dirty="0"/>
              <a:t>la zone économique spéciale de Ouesso</a:t>
            </a:r>
            <a:r>
              <a:rPr lang="fr-FR" sz="2400" dirty="0"/>
              <a:t>, dans la partie septentrionale du pays, au bord de la rivière Sangha. Elle couvre </a:t>
            </a:r>
            <a:r>
              <a:rPr lang="fr-FR" sz="2400" b="1" dirty="0">
                <a:effectLst/>
                <a:latin typeface="Calibri" panose="020F0502020204030204" pitchFamily="34" charset="0"/>
                <a:ea typeface="Times New Roman" panose="02020603050405020304" pitchFamily="18" charset="0"/>
                <a:cs typeface="Times New Roman" panose="02020603050405020304" pitchFamily="18" charset="0"/>
              </a:rPr>
              <a:t>379.639 hectares. </a:t>
            </a:r>
            <a:r>
              <a:rPr lang="fr-FR" sz="2400" dirty="0">
                <a:effectLst/>
                <a:latin typeface="Calibri" panose="020F0502020204030204" pitchFamily="34" charset="0"/>
                <a:ea typeface="Times New Roman" panose="02020603050405020304" pitchFamily="18" charset="0"/>
                <a:cs typeface="Times New Roman" panose="02020603050405020304" pitchFamily="18" charset="0"/>
              </a:rPr>
              <a:t>La zone économique spéciale de Ouesso prend en compte les potentialités des départements de la Sangha et de la Likouala et comprend des activités agro-industrielles, de transformation du bois et minières.</a:t>
            </a:r>
            <a:endParaRPr lang="fr-FR" sz="2400" dirty="0"/>
          </a:p>
          <a:p>
            <a:pPr algn="just">
              <a:spcAft>
                <a:spcPts val="1200"/>
              </a:spcAft>
            </a:pPr>
            <a:r>
              <a:rPr lang="fr-FR" sz="2400" b="1" dirty="0"/>
              <a:t>la zone économique spéciale d’Oyo-</a:t>
            </a:r>
            <a:r>
              <a:rPr lang="fr-FR" sz="2400" b="1" dirty="0" err="1"/>
              <a:t>Ollombo</a:t>
            </a:r>
            <a:r>
              <a:rPr lang="fr-FR" sz="2400" dirty="0"/>
              <a:t>, sise au centre du pays de part et d’autre de la rivière Alima. Elle s’étend sur 760.318 hectares. </a:t>
            </a:r>
            <a:r>
              <a:rPr lang="fr-FR" sz="2400" dirty="0">
                <a:effectLst/>
                <a:latin typeface="Calibri" panose="020F0502020204030204" pitchFamily="34" charset="0"/>
                <a:ea typeface="Times New Roman" panose="02020603050405020304" pitchFamily="18" charset="0"/>
                <a:cs typeface="Times New Roman" panose="02020603050405020304" pitchFamily="18" charset="0"/>
              </a:rPr>
              <a:t>Elle sera tournée vers l’économie verte (transformation des produits agropastoraux).</a:t>
            </a:r>
            <a:endParaRPr lang="fr-FR" sz="2400" dirty="0"/>
          </a:p>
          <a:p>
            <a:pPr algn="just">
              <a:spcAft>
                <a:spcPts val="1200"/>
              </a:spcAft>
            </a:pPr>
            <a:r>
              <a:rPr lang="fr-FR" sz="2400" b="1" dirty="0"/>
              <a:t>la zone économique spéciale de </a:t>
            </a:r>
            <a:r>
              <a:rPr lang="fr-FR" sz="2400" b="1" dirty="0" err="1"/>
              <a:t>Ignié</a:t>
            </a:r>
            <a:r>
              <a:rPr lang="fr-FR" sz="2400" b="1" dirty="0"/>
              <a:t> à Brazzaville </a:t>
            </a:r>
            <a:r>
              <a:rPr lang="fr-FR" sz="2400" dirty="0"/>
              <a:t>située au nord de la Capitale, sur la rive droite du fleuve Congo. Elle a 22.381 hectares de superficie. </a:t>
            </a:r>
            <a:r>
              <a:rPr lang="fr-FR" sz="2400" dirty="0">
                <a:effectLst/>
                <a:latin typeface="Calibri" panose="020F0502020204030204" pitchFamily="34" charset="0"/>
                <a:ea typeface="Times New Roman" panose="02020603050405020304" pitchFamily="18" charset="0"/>
                <a:cs typeface="Times New Roman" panose="02020603050405020304" pitchFamily="18" charset="0"/>
              </a:rPr>
              <a:t>Elle va accueillir des services financiers et de logistique ainsi que des unités de transformation des produits agricoles et de fabrication de matériaux de construction.</a:t>
            </a:r>
          </a:p>
          <a:p>
            <a:pPr algn="just">
              <a:spcAft>
                <a:spcPts val="1200"/>
              </a:spcAft>
            </a:pPr>
            <a:r>
              <a:rPr lang="fr-FR" sz="2400" b="1" dirty="0"/>
              <a:t>la zone économique spéciale de Pointe-Noire</a:t>
            </a:r>
            <a:r>
              <a:rPr lang="fr-FR" sz="2400" dirty="0"/>
              <a:t>, au Sud-Ouest du pays, sur les bords de l’océan atlantique. Elle a une superficie de 2.940 hectares avec deux emprises. </a:t>
            </a:r>
            <a:r>
              <a:rPr lang="fr-FR" sz="2400" dirty="0">
                <a:effectLst/>
                <a:latin typeface="Calibri" panose="020F0502020204030204" pitchFamily="34" charset="0"/>
                <a:ea typeface="Times New Roman" panose="02020603050405020304" pitchFamily="18" charset="0"/>
                <a:cs typeface="Times New Roman" panose="02020603050405020304" pitchFamily="18" charset="0"/>
              </a:rPr>
              <a:t>Elle va abriter un complexe minier, sidérurgique et pétrochimique, des activités touristiques et un port minéralier.</a:t>
            </a:r>
            <a:endParaRPr lang="fr-FR" sz="2400" dirty="0"/>
          </a:p>
          <a:p>
            <a:pPr>
              <a:spcAft>
                <a:spcPts val="1200"/>
              </a:spcAft>
            </a:pPr>
            <a:endParaRPr lang="fr-FR" dirty="0"/>
          </a:p>
        </p:txBody>
      </p:sp>
    </p:spTree>
    <p:extLst>
      <p:ext uri="{BB962C8B-B14F-4D97-AF65-F5344CB8AC3E}">
        <p14:creationId xmlns:p14="http://schemas.microsoft.com/office/powerpoint/2010/main" val="249238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81A1F94A-85FE-4D79-5905-72024561D7E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44472" y="1825625"/>
            <a:ext cx="4275054" cy="4351338"/>
          </a:xfrm>
          <a:prstGeom prst="rect">
            <a:avLst/>
          </a:prstGeom>
          <a:noFill/>
          <a:ln>
            <a:noFill/>
          </a:ln>
        </p:spPr>
      </p:pic>
      <p:pic>
        <p:nvPicPr>
          <p:cNvPr id="7" name="Image 6">
            <a:extLst>
              <a:ext uri="{FF2B5EF4-FFF2-40B4-BE49-F238E27FC236}">
                <a16:creationId xmlns:a16="http://schemas.microsoft.com/office/drawing/2014/main" id="{BAFD1A1F-6E8B-3131-0E69-BB55175D12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7546" y="0"/>
            <a:ext cx="5376907" cy="6858000"/>
          </a:xfrm>
          <a:prstGeom prst="rect">
            <a:avLst/>
          </a:prstGeom>
        </p:spPr>
      </p:pic>
      <p:sp>
        <p:nvSpPr>
          <p:cNvPr id="8" name="Ellipse 7">
            <a:extLst>
              <a:ext uri="{FF2B5EF4-FFF2-40B4-BE49-F238E27FC236}">
                <a16:creationId xmlns:a16="http://schemas.microsoft.com/office/drawing/2014/main" id="{2421EFB8-25F6-4FFA-C800-5406DAD2F03E}"/>
              </a:ext>
            </a:extLst>
          </p:cNvPr>
          <p:cNvSpPr/>
          <p:nvPr/>
        </p:nvSpPr>
        <p:spPr>
          <a:xfrm>
            <a:off x="6822141" y="2133600"/>
            <a:ext cx="188259" cy="16136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F1FC90E4-AB1C-1A61-15FF-F2EFC2571252}"/>
              </a:ext>
            </a:extLst>
          </p:cNvPr>
          <p:cNvSpPr/>
          <p:nvPr/>
        </p:nvSpPr>
        <p:spPr>
          <a:xfrm>
            <a:off x="6822140" y="3839929"/>
            <a:ext cx="188259" cy="16136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B8CA8106-BB3E-0428-F33F-DE2831B73A39}"/>
              </a:ext>
            </a:extLst>
          </p:cNvPr>
          <p:cNvSpPr/>
          <p:nvPr/>
        </p:nvSpPr>
        <p:spPr>
          <a:xfrm>
            <a:off x="6472517" y="5408752"/>
            <a:ext cx="188259" cy="16136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B4767077-DD3B-AC9A-B24B-DA51DC3A4BBA}"/>
              </a:ext>
            </a:extLst>
          </p:cNvPr>
          <p:cNvSpPr/>
          <p:nvPr/>
        </p:nvSpPr>
        <p:spPr>
          <a:xfrm>
            <a:off x="4338917" y="5901811"/>
            <a:ext cx="188259" cy="16136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3BB3E315-DE0E-F00D-E0AC-6236C5D63F58}"/>
              </a:ext>
            </a:extLst>
          </p:cNvPr>
          <p:cNvSpPr txBox="1"/>
          <p:nvPr/>
        </p:nvSpPr>
        <p:spPr>
          <a:xfrm>
            <a:off x="8756451" y="1867554"/>
            <a:ext cx="1588819" cy="779930"/>
          </a:xfrm>
          <a:prstGeom prst="rect">
            <a:avLst/>
          </a:prstGeom>
          <a:noFill/>
        </p:spPr>
        <p:txBody>
          <a:bodyPr wrap="square" rtlCol="0">
            <a:spAutoFit/>
          </a:bodyPr>
          <a:lstStyle/>
          <a:p>
            <a:endParaRPr lang="fr-FR" dirty="0"/>
          </a:p>
        </p:txBody>
      </p:sp>
      <p:sp>
        <p:nvSpPr>
          <p:cNvPr id="16" name="ZoneTexte 15">
            <a:extLst>
              <a:ext uri="{FF2B5EF4-FFF2-40B4-BE49-F238E27FC236}">
                <a16:creationId xmlns:a16="http://schemas.microsoft.com/office/drawing/2014/main" id="{27B75CCA-EB99-E90C-5D24-8DD5C5BC88F9}"/>
              </a:ext>
            </a:extLst>
          </p:cNvPr>
          <p:cNvSpPr txBox="1"/>
          <p:nvPr/>
        </p:nvSpPr>
        <p:spPr>
          <a:xfrm>
            <a:off x="8435787" y="1999129"/>
            <a:ext cx="3021107" cy="369332"/>
          </a:xfrm>
          <a:prstGeom prst="rect">
            <a:avLst/>
          </a:prstGeom>
          <a:noFill/>
          <a:ln>
            <a:noFill/>
          </a:ln>
        </p:spPr>
        <p:txBody>
          <a:bodyPr wrap="square" rtlCol="0">
            <a:spAutoFit/>
          </a:bodyPr>
          <a:lstStyle/>
          <a:p>
            <a:r>
              <a:rPr lang="fr-FR" b="1" dirty="0"/>
              <a:t>Zone économique de Ouesso </a:t>
            </a:r>
          </a:p>
        </p:txBody>
      </p:sp>
      <p:cxnSp>
        <p:nvCxnSpPr>
          <p:cNvPr id="18" name="Connecteur droit avec flèche 17">
            <a:extLst>
              <a:ext uri="{FF2B5EF4-FFF2-40B4-BE49-F238E27FC236}">
                <a16:creationId xmlns:a16="http://schemas.microsoft.com/office/drawing/2014/main" id="{73565E0D-70E1-3DD2-B771-8FD4D83B0CF9}"/>
              </a:ext>
            </a:extLst>
          </p:cNvPr>
          <p:cNvCxnSpPr>
            <a:stCxn id="16" idx="1"/>
          </p:cNvCxnSpPr>
          <p:nvPr/>
        </p:nvCxnSpPr>
        <p:spPr>
          <a:xfrm flipH="1">
            <a:off x="7082118" y="2183795"/>
            <a:ext cx="1353669" cy="1255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6F43C2E1-D20E-4D44-1796-4EAD186E6F58}"/>
              </a:ext>
            </a:extLst>
          </p:cNvPr>
          <p:cNvSpPr txBox="1"/>
          <p:nvPr/>
        </p:nvSpPr>
        <p:spPr>
          <a:xfrm>
            <a:off x="8377513" y="3761999"/>
            <a:ext cx="3536581" cy="369332"/>
          </a:xfrm>
          <a:prstGeom prst="rect">
            <a:avLst/>
          </a:prstGeom>
          <a:noFill/>
          <a:ln>
            <a:noFill/>
          </a:ln>
        </p:spPr>
        <p:txBody>
          <a:bodyPr wrap="square" rtlCol="0">
            <a:spAutoFit/>
          </a:bodyPr>
          <a:lstStyle/>
          <a:p>
            <a:r>
              <a:rPr lang="fr-FR" b="1" dirty="0"/>
              <a:t>Zone économique de Oyo-</a:t>
            </a:r>
            <a:r>
              <a:rPr lang="fr-FR" b="1" dirty="0" err="1"/>
              <a:t>Ollombo</a:t>
            </a:r>
            <a:endParaRPr lang="fr-FR" b="1" dirty="0"/>
          </a:p>
        </p:txBody>
      </p:sp>
      <p:cxnSp>
        <p:nvCxnSpPr>
          <p:cNvPr id="20" name="Connecteur droit avec flèche 19">
            <a:extLst>
              <a:ext uri="{FF2B5EF4-FFF2-40B4-BE49-F238E27FC236}">
                <a16:creationId xmlns:a16="http://schemas.microsoft.com/office/drawing/2014/main" id="{1B5CFD1B-46C8-DB67-0615-ECDF3DC77F55}"/>
              </a:ext>
            </a:extLst>
          </p:cNvPr>
          <p:cNvCxnSpPr>
            <a:cxnSpLocks/>
          </p:cNvCxnSpPr>
          <p:nvPr/>
        </p:nvCxnSpPr>
        <p:spPr>
          <a:xfrm flipH="1" flipV="1">
            <a:off x="7082118" y="3920611"/>
            <a:ext cx="1353669" cy="601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7617B06F-EC74-43EB-AF8C-9DAA034E1A66}"/>
              </a:ext>
            </a:extLst>
          </p:cNvPr>
          <p:cNvSpPr txBox="1"/>
          <p:nvPr/>
        </p:nvSpPr>
        <p:spPr>
          <a:xfrm>
            <a:off x="78439" y="5255480"/>
            <a:ext cx="2173140" cy="646331"/>
          </a:xfrm>
          <a:prstGeom prst="rect">
            <a:avLst/>
          </a:prstGeom>
          <a:noFill/>
          <a:ln>
            <a:noFill/>
          </a:ln>
        </p:spPr>
        <p:txBody>
          <a:bodyPr wrap="square" rtlCol="0">
            <a:spAutoFit/>
          </a:bodyPr>
          <a:lstStyle/>
          <a:p>
            <a:r>
              <a:rPr lang="fr-FR" b="1" dirty="0"/>
              <a:t>Zone économique de </a:t>
            </a:r>
          </a:p>
          <a:p>
            <a:r>
              <a:rPr lang="fr-FR" b="1" dirty="0"/>
              <a:t>Pointe-Noire</a:t>
            </a:r>
          </a:p>
        </p:txBody>
      </p:sp>
      <p:cxnSp>
        <p:nvCxnSpPr>
          <p:cNvPr id="22" name="Connecteur droit avec flèche 21">
            <a:extLst>
              <a:ext uri="{FF2B5EF4-FFF2-40B4-BE49-F238E27FC236}">
                <a16:creationId xmlns:a16="http://schemas.microsoft.com/office/drawing/2014/main" id="{63455B24-2178-FADE-B9A2-D18A0F614779}"/>
              </a:ext>
            </a:extLst>
          </p:cNvPr>
          <p:cNvCxnSpPr>
            <a:cxnSpLocks/>
          </p:cNvCxnSpPr>
          <p:nvPr/>
        </p:nvCxnSpPr>
        <p:spPr>
          <a:xfrm>
            <a:off x="2147849" y="5656729"/>
            <a:ext cx="2173140" cy="32576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ADF4E0B4-5D45-48F5-FFF6-92CD08769775}"/>
              </a:ext>
            </a:extLst>
          </p:cNvPr>
          <p:cNvSpPr txBox="1"/>
          <p:nvPr/>
        </p:nvSpPr>
        <p:spPr>
          <a:xfrm>
            <a:off x="8435787" y="5393979"/>
            <a:ext cx="3536581" cy="646331"/>
          </a:xfrm>
          <a:prstGeom prst="rect">
            <a:avLst/>
          </a:prstGeom>
          <a:noFill/>
          <a:ln>
            <a:noFill/>
          </a:ln>
        </p:spPr>
        <p:txBody>
          <a:bodyPr wrap="square" rtlCol="0">
            <a:spAutoFit/>
          </a:bodyPr>
          <a:lstStyle/>
          <a:p>
            <a:r>
              <a:rPr lang="fr-FR" b="1" dirty="0"/>
              <a:t>Zone économique de </a:t>
            </a:r>
            <a:r>
              <a:rPr lang="fr-FR" b="1" dirty="0" err="1"/>
              <a:t>Ignié</a:t>
            </a:r>
            <a:r>
              <a:rPr lang="fr-FR" b="1" dirty="0"/>
              <a:t>-Brazzaville</a:t>
            </a:r>
          </a:p>
        </p:txBody>
      </p:sp>
      <p:cxnSp>
        <p:nvCxnSpPr>
          <p:cNvPr id="30" name="Connecteur droit avec flèche 29">
            <a:extLst>
              <a:ext uri="{FF2B5EF4-FFF2-40B4-BE49-F238E27FC236}">
                <a16:creationId xmlns:a16="http://schemas.microsoft.com/office/drawing/2014/main" id="{49DBD1E9-163A-564E-F1D0-C5B8E17702E8}"/>
              </a:ext>
            </a:extLst>
          </p:cNvPr>
          <p:cNvCxnSpPr>
            <a:cxnSpLocks/>
          </p:cNvCxnSpPr>
          <p:nvPr/>
        </p:nvCxnSpPr>
        <p:spPr>
          <a:xfrm flipH="1" flipV="1">
            <a:off x="6660776" y="5524869"/>
            <a:ext cx="1729306" cy="4510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678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DD77E9-99B6-7676-9263-620CDA614F9E}"/>
              </a:ext>
            </a:extLst>
          </p:cNvPr>
          <p:cNvSpPr>
            <a:spLocks noGrp="1"/>
          </p:cNvSpPr>
          <p:nvPr>
            <p:ph type="title"/>
          </p:nvPr>
        </p:nvSpPr>
        <p:spPr>
          <a:xfrm>
            <a:off x="838200" y="365126"/>
            <a:ext cx="10515600" cy="531346"/>
          </a:xfrm>
        </p:spPr>
        <p:txBody>
          <a:bodyPr>
            <a:noAutofit/>
          </a:bodyPr>
          <a:lstStyle/>
          <a:p>
            <a:r>
              <a:rPr lang="fr-FR" sz="2400" b="1" dirty="0">
                <a:solidFill>
                  <a:srgbClr val="FF0000"/>
                </a:solidFill>
              </a:rPr>
              <a:t>3. LES ORGANES DE LA GOUVERNANCE DES ZONES ECONOMIQUES SPECIALES</a:t>
            </a:r>
          </a:p>
        </p:txBody>
      </p:sp>
      <p:pic>
        <p:nvPicPr>
          <p:cNvPr id="32" name="Espace réservé du contenu 31">
            <a:extLst>
              <a:ext uri="{FF2B5EF4-FFF2-40B4-BE49-F238E27FC236}">
                <a16:creationId xmlns:a16="http://schemas.microsoft.com/office/drawing/2014/main" id="{C4975F3A-AD0E-6B60-0965-E0A745825F21}"/>
              </a:ext>
            </a:extLst>
          </p:cNvPr>
          <p:cNvPicPr>
            <a:picLocks noGrp="1" noChangeAspect="1"/>
          </p:cNvPicPr>
          <p:nvPr>
            <p:ph idx="1"/>
          </p:nvPr>
        </p:nvPicPr>
        <p:blipFill>
          <a:blip r:embed="rId2"/>
          <a:stretch>
            <a:fillRect/>
          </a:stretch>
        </p:blipFill>
        <p:spPr>
          <a:xfrm>
            <a:off x="1846728" y="896472"/>
            <a:ext cx="7682753" cy="5961527"/>
          </a:xfrm>
        </p:spPr>
      </p:pic>
    </p:spTree>
    <p:extLst>
      <p:ext uri="{BB962C8B-B14F-4D97-AF65-F5344CB8AC3E}">
        <p14:creationId xmlns:p14="http://schemas.microsoft.com/office/powerpoint/2010/main" val="2958084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A4791B-83CB-AA31-75CC-D6624533515F}"/>
              </a:ext>
            </a:extLst>
          </p:cNvPr>
          <p:cNvSpPr>
            <a:spLocks noGrp="1"/>
          </p:cNvSpPr>
          <p:nvPr>
            <p:ph type="title"/>
          </p:nvPr>
        </p:nvSpPr>
        <p:spPr/>
        <p:txBody>
          <a:bodyPr>
            <a:normAutofit/>
          </a:bodyPr>
          <a:lstStyle/>
          <a:p>
            <a:r>
              <a:rPr lang="fr-FR" sz="2800" b="1" dirty="0">
                <a:solidFill>
                  <a:srgbClr val="FF0000"/>
                </a:solidFill>
              </a:rPr>
              <a:t>4. ATOUTS ET AVANTAGES DES ZES DU CONGO</a:t>
            </a:r>
          </a:p>
        </p:txBody>
      </p:sp>
      <p:sp>
        <p:nvSpPr>
          <p:cNvPr id="3" name="Espace réservé du contenu 2">
            <a:extLst>
              <a:ext uri="{FF2B5EF4-FFF2-40B4-BE49-F238E27FC236}">
                <a16:creationId xmlns:a16="http://schemas.microsoft.com/office/drawing/2014/main" id="{CEC162D7-80A6-70E9-ABC6-5C2A418B137D}"/>
              </a:ext>
            </a:extLst>
          </p:cNvPr>
          <p:cNvSpPr>
            <a:spLocks noGrp="1"/>
          </p:cNvSpPr>
          <p:nvPr>
            <p:ph idx="1"/>
          </p:nvPr>
        </p:nvSpPr>
        <p:spPr>
          <a:xfrm>
            <a:off x="838200" y="1690687"/>
            <a:ext cx="10515600" cy="4486275"/>
          </a:xfrm>
        </p:spPr>
        <p:txBody>
          <a:bodyPr/>
          <a:lstStyle/>
          <a:p>
            <a:pPr marL="0" indent="0">
              <a:buNone/>
            </a:pPr>
            <a:r>
              <a:rPr lang="fr-FR" b="1" dirty="0"/>
              <a:t>ATOUTS DES QUATRE ZONES </a:t>
            </a:r>
          </a:p>
          <a:p>
            <a:r>
              <a:rPr lang="fr-FR" dirty="0"/>
              <a:t>11 concessions forestières sont réservées pour les titulaires d’agrément pour ces quatre zones économiques spéciales; </a:t>
            </a:r>
          </a:p>
          <a:p>
            <a:r>
              <a:rPr lang="fr-FR" dirty="0"/>
              <a:t>Des aéroports modernes; </a:t>
            </a:r>
          </a:p>
          <a:p>
            <a:r>
              <a:rPr lang="fr-FR" dirty="0"/>
              <a:t>Les routes nationales N°1 (Brazzaville-Pointe-Noire) et N°2 (Brazzaville-Ouesso); </a:t>
            </a:r>
          </a:p>
          <a:p>
            <a:r>
              <a:rPr lang="fr-FR" dirty="0"/>
              <a:t>La voie fluviale; </a:t>
            </a:r>
          </a:p>
          <a:p>
            <a:r>
              <a:rPr lang="fr-FR" dirty="0"/>
              <a:t>Les ports de Pointe-Noire en eau profonde et les ports fluviaux de Brazzaville, Oyo et Ouesso, </a:t>
            </a:r>
            <a:r>
              <a:rPr lang="fr-FR" dirty="0" err="1"/>
              <a:t>etc</a:t>
            </a:r>
            <a:r>
              <a:rPr lang="fr-FR" dirty="0"/>
              <a:t> ….</a:t>
            </a:r>
          </a:p>
        </p:txBody>
      </p:sp>
    </p:spTree>
    <p:extLst>
      <p:ext uri="{BB962C8B-B14F-4D97-AF65-F5344CB8AC3E}">
        <p14:creationId xmlns:p14="http://schemas.microsoft.com/office/powerpoint/2010/main" val="2578886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2DE07B3-6431-96A6-7B3A-AEABF760445A}"/>
              </a:ext>
            </a:extLst>
          </p:cNvPr>
          <p:cNvSpPr>
            <a:spLocks noGrp="1"/>
          </p:cNvSpPr>
          <p:nvPr>
            <p:ph idx="1"/>
          </p:nvPr>
        </p:nvSpPr>
        <p:spPr>
          <a:xfrm>
            <a:off x="838200" y="510988"/>
            <a:ext cx="10515600" cy="5665975"/>
          </a:xfrm>
        </p:spPr>
        <p:txBody>
          <a:bodyPr/>
          <a:lstStyle/>
          <a:p>
            <a:pPr marL="0" indent="0">
              <a:buNone/>
            </a:pPr>
            <a:r>
              <a:rPr lang="fr-FR" b="1" dirty="0"/>
              <a:t>AVANTAGES FISCAUX, DOUANIERS ET DE CHANGES </a:t>
            </a:r>
          </a:p>
          <a:p>
            <a:pPr marL="0" indent="0" algn="just">
              <a:lnSpc>
                <a:spcPct val="115000"/>
              </a:lnSpc>
              <a:spcAft>
                <a:spcPts val="1000"/>
              </a:spcAft>
              <a:buNone/>
            </a:pPr>
            <a:r>
              <a:rPr lang="fr-FR" sz="2000" dirty="0">
                <a:effectLst/>
                <a:latin typeface="Calibri" panose="020F0502020204030204" pitchFamily="34" charset="0"/>
                <a:ea typeface="Times New Roman" panose="02020603050405020304" pitchFamily="18" charset="0"/>
                <a:cs typeface="Times New Roman" panose="02020603050405020304" pitchFamily="18" charset="0"/>
              </a:rPr>
              <a:t>Des mesures ont été mises en place, permettant aux entreprises de voir leurs coûts d’investissement, de financement et d’exploitation notablement réduits par rapport à l’environnement économique classique.</a:t>
            </a:r>
          </a:p>
          <a:p>
            <a:pPr marL="0" indent="0">
              <a:lnSpc>
                <a:spcPct val="115000"/>
              </a:lnSpc>
              <a:spcAft>
                <a:spcPts val="1000"/>
              </a:spcAft>
              <a:buNone/>
            </a:pPr>
            <a:r>
              <a:rPr lang="fr-FR" sz="2000" dirty="0">
                <a:effectLst/>
                <a:latin typeface="Calibri" panose="020F0502020204030204" pitchFamily="34" charset="0"/>
                <a:ea typeface="Times New Roman" panose="02020603050405020304" pitchFamily="18" charset="0"/>
                <a:cs typeface="Times New Roman" panose="02020603050405020304" pitchFamily="18" charset="0"/>
              </a:rPr>
              <a:t>Le régime applicable aux zones économiques spéciales est dérogatoire du droit commun. Il est constitué d’un régime des changes, fiscal et douanier particulier et de l’accès à un guichet unique. </a:t>
            </a:r>
          </a:p>
          <a:p>
            <a:pPr marL="0" indent="0" algn="just">
              <a:lnSpc>
                <a:spcPct val="115000"/>
              </a:lnSpc>
              <a:spcAft>
                <a:spcPts val="1000"/>
              </a:spcAft>
              <a:buNone/>
            </a:pPr>
            <a:r>
              <a:rPr lang="fr-FR" sz="2000" b="1" dirty="0">
                <a:effectLst/>
                <a:latin typeface="Calibri" panose="020F0502020204030204" pitchFamily="34" charset="0"/>
                <a:ea typeface="Times New Roman" panose="02020603050405020304" pitchFamily="18" charset="0"/>
                <a:cs typeface="Times New Roman" panose="02020603050405020304" pitchFamily="18" charset="0"/>
              </a:rPr>
              <a:t>Quelles sont les entreprises concernées ?</a:t>
            </a:r>
            <a:r>
              <a:rPr lang="fr-FR" sz="20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indent="0" algn="just">
              <a:lnSpc>
                <a:spcPct val="115000"/>
              </a:lnSpc>
              <a:spcAft>
                <a:spcPts val="1000"/>
              </a:spcAft>
              <a:buNone/>
            </a:pPr>
            <a:r>
              <a:rPr lang="fr-FR" sz="2000" dirty="0">
                <a:effectLst/>
                <a:latin typeface="Calibri" panose="020F0502020204030204" pitchFamily="34" charset="0"/>
                <a:ea typeface="Times New Roman" panose="02020603050405020304" pitchFamily="18" charset="0"/>
                <a:cs typeface="Times New Roman" panose="02020603050405020304" pitchFamily="18" charset="0"/>
              </a:rPr>
              <a:t>Les avantages fiscaux, douaniers et de changes liés aux zones économiques spéciales concernent les entreprises, toutes activités confondues, installées, créées ou qui s’implantent sur ces territoires.</a:t>
            </a:r>
          </a:p>
        </p:txBody>
      </p:sp>
    </p:spTree>
    <p:extLst>
      <p:ext uri="{BB962C8B-B14F-4D97-AF65-F5344CB8AC3E}">
        <p14:creationId xmlns:p14="http://schemas.microsoft.com/office/powerpoint/2010/main" val="4212362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9D8F96-02F1-2992-A696-32F2CF9C1B02}"/>
              </a:ext>
            </a:extLst>
          </p:cNvPr>
          <p:cNvSpPr>
            <a:spLocks noGrp="1"/>
          </p:cNvSpPr>
          <p:nvPr>
            <p:ph type="title"/>
          </p:nvPr>
        </p:nvSpPr>
        <p:spPr>
          <a:xfrm>
            <a:off x="838200" y="365125"/>
            <a:ext cx="10515600" cy="522381"/>
          </a:xfrm>
        </p:spPr>
        <p:txBody>
          <a:bodyPr>
            <a:normAutofit/>
          </a:bodyPr>
          <a:lstStyle/>
          <a:p>
            <a:r>
              <a:rPr lang="fr-FR" sz="2800" b="1" dirty="0">
                <a:solidFill>
                  <a:srgbClr val="FF0000"/>
                </a:solidFill>
              </a:rPr>
              <a:t>5. LA MISE EN ŒUVRE EFFECTIVE DES ZES: PROBLEMES ET PERSPECTIVES</a:t>
            </a:r>
          </a:p>
        </p:txBody>
      </p:sp>
      <p:sp>
        <p:nvSpPr>
          <p:cNvPr id="3" name="Espace réservé du contenu 2">
            <a:extLst>
              <a:ext uri="{FF2B5EF4-FFF2-40B4-BE49-F238E27FC236}">
                <a16:creationId xmlns:a16="http://schemas.microsoft.com/office/drawing/2014/main" id="{643C55F3-B273-7F24-DEDE-2257EDE28E60}"/>
              </a:ext>
            </a:extLst>
          </p:cNvPr>
          <p:cNvSpPr>
            <a:spLocks noGrp="1"/>
          </p:cNvSpPr>
          <p:nvPr>
            <p:ph idx="1"/>
          </p:nvPr>
        </p:nvSpPr>
        <p:spPr>
          <a:xfrm>
            <a:off x="838200" y="806824"/>
            <a:ext cx="10515600" cy="5755341"/>
          </a:xfrm>
        </p:spPr>
        <p:txBody>
          <a:bodyPr>
            <a:noAutofit/>
          </a:bodyPr>
          <a:lstStyle/>
          <a:p>
            <a:pPr marL="0" indent="0">
              <a:buNone/>
            </a:pPr>
            <a:r>
              <a:rPr lang="fr-FR" sz="1800" b="1" dirty="0"/>
              <a:t>Problèmes rencontrés</a:t>
            </a:r>
          </a:p>
          <a:p>
            <a:pPr marL="0" indent="0">
              <a:buNone/>
            </a:pPr>
            <a:r>
              <a:rPr lang="fr-FR" sz="1600" dirty="0"/>
              <a:t>La mise en œuvre effective des zones économiques spéciales s’est heurtée à deux problèmes majeurs:</a:t>
            </a:r>
          </a:p>
          <a:p>
            <a:pPr>
              <a:buFontTx/>
              <a:buChar char="-"/>
            </a:pPr>
            <a:r>
              <a:rPr lang="fr-FR" sz="1600" dirty="0"/>
              <a:t>Les expropriations pour libérer les emprises des zones économiques spéciales des revendications foncières (pour Pointe-Noire et </a:t>
            </a:r>
            <a:r>
              <a:rPr lang="fr-FR" sz="1600" dirty="0" err="1"/>
              <a:t>Ignié</a:t>
            </a:r>
            <a:r>
              <a:rPr lang="fr-FR" sz="1600" dirty="0"/>
              <a:t>);</a:t>
            </a:r>
          </a:p>
          <a:p>
            <a:pPr>
              <a:buFontTx/>
              <a:buChar char="-"/>
            </a:pPr>
            <a:r>
              <a:rPr lang="fr-FR" sz="1600" dirty="0"/>
              <a:t>Les infrastructures supports que sont les </a:t>
            </a:r>
            <a:r>
              <a:rPr lang="fr-FR" sz="1600" dirty="0">
                <a:effectLst/>
                <a:ea typeface="Calibri" panose="020F0502020204030204" pitchFamily="34" charset="0"/>
                <a:cs typeface="Times New Roman" panose="02020603050405020304" pitchFamily="18" charset="0"/>
              </a:rPr>
              <a:t>ouvrages à vocation industrielle, commerciale, résidentielle ou de service public à l'intérieur d'une zone économique spéciale</a:t>
            </a:r>
            <a:r>
              <a:rPr lang="fr-FR" sz="1600" dirty="0">
                <a:ea typeface="Calibri" panose="020F0502020204030204" pitchFamily="34" charset="0"/>
                <a:cs typeface="Times New Roman" panose="02020603050405020304" pitchFamily="18" charset="0"/>
              </a:rPr>
              <a:t>, ceci pour toutes les quatre zones économiques spéciales du Congo;</a:t>
            </a:r>
          </a:p>
          <a:p>
            <a:pPr>
              <a:buFontTx/>
              <a:buChar char="-"/>
            </a:pPr>
            <a:r>
              <a:rPr lang="fr-FR" sz="1600" dirty="0">
                <a:cs typeface="Times New Roman" panose="02020603050405020304" pitchFamily="18" charset="0"/>
              </a:rPr>
              <a:t>Les négociations avec les développeurs,</a:t>
            </a:r>
          </a:p>
          <a:p>
            <a:pPr>
              <a:buFontTx/>
              <a:buChar char="-"/>
            </a:pPr>
            <a:endParaRPr lang="fr-FR" sz="1600" dirty="0">
              <a:cs typeface="Times New Roman" panose="02020603050405020304" pitchFamily="18" charset="0"/>
            </a:endParaRPr>
          </a:p>
          <a:p>
            <a:pPr marL="0" indent="0">
              <a:buNone/>
            </a:pPr>
            <a:r>
              <a:rPr lang="fr-FR" sz="1800" b="1" dirty="0">
                <a:cs typeface="Times New Roman" panose="02020603050405020304" pitchFamily="18" charset="0"/>
              </a:rPr>
              <a:t>Solutions apportées</a:t>
            </a:r>
          </a:p>
          <a:p>
            <a:pPr>
              <a:buFontTx/>
              <a:buChar char="-"/>
            </a:pPr>
            <a:r>
              <a:rPr lang="fr-FR" sz="1600" dirty="0">
                <a:cs typeface="Times New Roman" panose="02020603050405020304" pitchFamily="18" charset="0"/>
              </a:rPr>
              <a:t>Règlement en cours des expropriations;</a:t>
            </a:r>
          </a:p>
          <a:p>
            <a:pPr>
              <a:buFontTx/>
              <a:buChar char="-"/>
            </a:pPr>
            <a:r>
              <a:rPr lang="fr-FR" sz="1600" dirty="0"/>
              <a:t>Construction par l’Etat des infrastructures supports sur fonds propres ou avec l’aide de bailleurs de fonds ;</a:t>
            </a:r>
          </a:p>
          <a:p>
            <a:pPr>
              <a:buFontTx/>
              <a:buChar char="-"/>
            </a:pPr>
            <a:r>
              <a:rPr lang="fr-FR" sz="1600" dirty="0"/>
              <a:t>Conclusion de convention de développement avec Arise IIP pour les zones économiques spéciales de Ouesso, Oyo-</a:t>
            </a:r>
            <a:r>
              <a:rPr lang="fr-FR" sz="1600" dirty="0" err="1"/>
              <a:t>Ollombo</a:t>
            </a:r>
            <a:r>
              <a:rPr lang="fr-FR" sz="1600" dirty="0"/>
              <a:t> et Pointe-Noire. </a:t>
            </a:r>
          </a:p>
          <a:p>
            <a:pPr marL="0" indent="0">
              <a:buNone/>
            </a:pPr>
            <a:r>
              <a:rPr lang="fr-FR" sz="1600" dirty="0"/>
              <a:t>    La zone économique de </a:t>
            </a:r>
            <a:r>
              <a:rPr lang="fr-FR" sz="1600" dirty="0" err="1"/>
              <a:t>Ignié</a:t>
            </a:r>
            <a:r>
              <a:rPr lang="fr-FR" sz="1600" dirty="0"/>
              <a:t>-Brazzaville fait l’objet d’une recherche de développeurs.</a:t>
            </a:r>
          </a:p>
          <a:p>
            <a:pPr marL="0" indent="0">
              <a:buNone/>
            </a:pPr>
            <a:r>
              <a:rPr lang="fr-FR" sz="1600" dirty="0"/>
              <a:t>Notons que la première pierre pour la construction de la zone économique de Pointe-Noire a été posée par le Chef de l’Etat congolais, Dénis SASSOU NGUESSO le 12 novembre dernier lors d’une cérémonie officielle. </a:t>
            </a:r>
          </a:p>
          <a:p>
            <a:pPr marL="0" indent="0">
              <a:buNone/>
            </a:pPr>
            <a:r>
              <a:rPr lang="fr-FR" sz="1600" b="0" i="0" dirty="0">
                <a:effectLst/>
              </a:rPr>
              <a:t>« </a:t>
            </a:r>
            <a:r>
              <a:rPr lang="fr-FR" sz="1600" b="0" i="1" dirty="0">
                <a:effectLst/>
              </a:rPr>
              <a:t>Ce grand projet va générer dans sa première phase 8.000 emplois directs et 16.000 emplois indirects, soit sur la période 24.000 emplois à terme » </a:t>
            </a:r>
            <a:r>
              <a:rPr lang="fr-FR" sz="1600" b="0" dirty="0">
                <a:effectLst/>
              </a:rPr>
              <a:t>a indiqué </a:t>
            </a:r>
            <a:r>
              <a:rPr lang="fr-FR" sz="1600" b="0" i="0" dirty="0">
                <a:effectLst/>
              </a:rPr>
              <a:t>le ministre congolais des ZES et de la Diversification économique, M. Jean Marc </a:t>
            </a:r>
            <a:r>
              <a:rPr lang="fr-FR" sz="1600" b="0" i="0" dirty="0" err="1">
                <a:effectLst/>
              </a:rPr>
              <a:t>Thystère</a:t>
            </a:r>
            <a:r>
              <a:rPr lang="fr-FR" sz="1600" b="0" i="0" dirty="0">
                <a:effectLst/>
              </a:rPr>
              <a:t> </a:t>
            </a:r>
            <a:r>
              <a:rPr lang="fr-FR" sz="1600" b="0" i="0" dirty="0" err="1">
                <a:effectLst/>
              </a:rPr>
              <a:t>Tchicaya</a:t>
            </a:r>
            <a:r>
              <a:rPr lang="fr-FR" sz="1600" b="0" i="0" dirty="0">
                <a:effectLst/>
              </a:rPr>
              <a:t>,</a:t>
            </a:r>
            <a:r>
              <a:rPr lang="fr-FR" sz="1600" dirty="0"/>
              <a:t> lors de cette cérémonie.</a:t>
            </a:r>
          </a:p>
        </p:txBody>
      </p:sp>
    </p:spTree>
    <p:extLst>
      <p:ext uri="{BB962C8B-B14F-4D97-AF65-F5344CB8AC3E}">
        <p14:creationId xmlns:p14="http://schemas.microsoft.com/office/powerpoint/2010/main" val="2510321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873AEB-AD70-D6D2-39B4-C84D755D958E}"/>
              </a:ext>
            </a:extLst>
          </p:cNvPr>
          <p:cNvSpPr>
            <a:spLocks noGrp="1"/>
          </p:cNvSpPr>
          <p:nvPr>
            <p:ph type="title"/>
          </p:nvPr>
        </p:nvSpPr>
        <p:spPr/>
        <p:txBody>
          <a:bodyPr/>
          <a:lstStyle/>
          <a:p>
            <a:r>
              <a:rPr lang="fr-FR" dirty="0">
                <a:solidFill>
                  <a:srgbClr val="FF0000"/>
                </a:solidFill>
              </a:rPr>
              <a:t>CONCLUSION</a:t>
            </a:r>
          </a:p>
        </p:txBody>
      </p:sp>
      <p:sp>
        <p:nvSpPr>
          <p:cNvPr id="3" name="Espace réservé du contenu 2">
            <a:extLst>
              <a:ext uri="{FF2B5EF4-FFF2-40B4-BE49-F238E27FC236}">
                <a16:creationId xmlns:a16="http://schemas.microsoft.com/office/drawing/2014/main" id="{94F4D233-9CE4-7CAD-06C7-DB584F2F309F}"/>
              </a:ext>
            </a:extLst>
          </p:cNvPr>
          <p:cNvSpPr>
            <a:spLocks noGrp="1"/>
          </p:cNvSpPr>
          <p:nvPr>
            <p:ph idx="1"/>
          </p:nvPr>
        </p:nvSpPr>
        <p:spPr/>
        <p:txBody>
          <a:bodyPr/>
          <a:lstStyle/>
          <a:p>
            <a:r>
              <a:rPr lang="fr-FR" dirty="0"/>
              <a:t>L’essor des ZES au Congo a besoin d’un appui technique</a:t>
            </a:r>
          </a:p>
          <a:p>
            <a:r>
              <a:rPr lang="fr-FR" dirty="0"/>
              <a:t>Bien que le PND 2022-2026 prévoit des sommes importantes pour ce secteur, la mobilisation de celles-ci reste une épreuve</a:t>
            </a:r>
          </a:p>
        </p:txBody>
      </p:sp>
    </p:spTree>
    <p:extLst>
      <p:ext uri="{BB962C8B-B14F-4D97-AF65-F5344CB8AC3E}">
        <p14:creationId xmlns:p14="http://schemas.microsoft.com/office/powerpoint/2010/main" val="284471729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TotalTime>
  <Words>888</Words>
  <Application>Microsoft Office PowerPoint</Application>
  <PresentationFormat>Grand écran</PresentationFormat>
  <Paragraphs>49</Paragraphs>
  <Slides>9</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9</vt:i4>
      </vt:variant>
    </vt:vector>
  </HeadingPairs>
  <TitlesOfParts>
    <vt:vector size="13" baseType="lpstr">
      <vt:lpstr>Arial</vt:lpstr>
      <vt:lpstr>Calibri</vt:lpstr>
      <vt:lpstr>Calibri Light</vt:lpstr>
      <vt:lpstr>Thème Office</vt:lpstr>
      <vt:lpstr>LES ZONES ECONOMIQUES SPECIALES DU CONGO</vt:lpstr>
      <vt:lpstr>1. OBJECTIFS ET HISTORIQUE</vt:lpstr>
      <vt:lpstr>2. LES QUATRE ZONES ECONOMIQUES DU CONGO</vt:lpstr>
      <vt:lpstr>Présentation PowerPoint</vt:lpstr>
      <vt:lpstr>3. LES ORGANES DE LA GOUVERNANCE DES ZONES ECONOMIQUES SPECIALES</vt:lpstr>
      <vt:lpstr>4. ATOUTS ET AVANTAGES DES ZES DU CONGO</vt:lpstr>
      <vt:lpstr>Présentation PowerPoint</vt:lpstr>
      <vt:lpstr>5. LA MISE EN ŒUVRE EFFECTIVE DES ZES: PROBLEMES ET PERSPECTIVES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ZONES ECONOMIQUES SPECIALES DU CONGO</dc:title>
  <dc:creator>Jean NGOUEMBE</dc:creator>
  <cp:lastModifiedBy>KONGA BOKASSA</cp:lastModifiedBy>
  <cp:revision>4</cp:revision>
  <dcterms:created xsi:type="dcterms:W3CDTF">2022-11-15T21:39:11Z</dcterms:created>
  <dcterms:modified xsi:type="dcterms:W3CDTF">2022-11-16T02:46:54Z</dcterms:modified>
</cp:coreProperties>
</file>