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79" r:id="rId6"/>
    <p:sldId id="257" r:id="rId7"/>
    <p:sldId id="258" r:id="rId8"/>
    <p:sldId id="273" r:id="rId9"/>
    <p:sldId id="272" r:id="rId10"/>
    <p:sldId id="286" r:id="rId11"/>
    <p:sldId id="282" r:id="rId12"/>
    <p:sldId id="280" r:id="rId13"/>
    <p:sldId id="276" r:id="rId14"/>
    <p:sldId id="277" r:id="rId15"/>
    <p:sldId id="264" r:id="rId16"/>
    <p:sldId id="288" r:id="rId17"/>
    <p:sldId id="281" r:id="rId18"/>
    <p:sldId id="285" r:id="rId19"/>
    <p:sldId id="274" r:id="rId20"/>
    <p:sldId id="287" r:id="rId21"/>
    <p:sldId id="289" r:id="rId22"/>
    <p:sldId id="290" r:id="rId23"/>
    <p:sldId id="278" r:id="rId2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07416-02E4-48B9-9AF9-D82A80A97837}" type="datetimeFigureOut">
              <a:rPr lang="x-none" smtClean="0"/>
              <a:t>16/11/2022</a:t>
            </a:fld>
            <a:endParaRPr lang="x-non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98FFC-A72D-4B25-B515-2A26F3331013}" type="slidenum">
              <a:rPr lang="x-none" smtClean="0"/>
              <a:t>‹N°›</a:t>
            </a:fld>
            <a:endParaRPr lang="x-none" dirty="0"/>
          </a:p>
        </p:txBody>
      </p:sp>
    </p:spTree>
    <p:extLst>
      <p:ext uri="{BB962C8B-B14F-4D97-AF65-F5344CB8AC3E}">
        <p14:creationId xmlns:p14="http://schemas.microsoft.com/office/powerpoint/2010/main" val="1886254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174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122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271EB-43EC-81E3-22F0-1CB6B7644A12}"/>
              </a:ext>
            </a:extLst>
          </p:cNvPr>
          <p:cNvSpPr>
            <a:spLocks noGrp="1"/>
          </p:cNvSpPr>
          <p:nvPr>
            <p:ph type="ctrTitle" hasCustomPrompt="1"/>
          </p:nvPr>
        </p:nvSpPr>
        <p:spPr>
          <a:xfrm>
            <a:off x="1259610" y="2841120"/>
            <a:ext cx="9144000" cy="1999817"/>
          </a:xfrm>
        </p:spPr>
        <p:txBody>
          <a:bodyPr anchor="b">
            <a:normAutofit/>
          </a:bodyPr>
          <a:lstStyle>
            <a:lvl1pPr algn="ctr">
              <a:defRPr sz="6000">
                <a:solidFill>
                  <a:schemeClr val="bg1"/>
                </a:solidFill>
              </a:defRPr>
            </a:lvl1pPr>
          </a:lstStyle>
          <a:p>
            <a:r>
              <a:rPr lang="en-US" dirty="0"/>
              <a:t>Click to edit Master </a:t>
            </a:r>
            <a:br>
              <a:rPr lang="en-US" dirty="0"/>
            </a:br>
            <a:r>
              <a:rPr lang="en-US" dirty="0"/>
              <a:t>title style</a:t>
            </a:r>
            <a:endParaRPr lang="x-none" dirty="0"/>
          </a:p>
        </p:txBody>
      </p:sp>
      <p:sp>
        <p:nvSpPr>
          <p:cNvPr id="6" name="Subtitle 2">
            <a:extLst>
              <a:ext uri="{FF2B5EF4-FFF2-40B4-BE49-F238E27FC236}">
                <a16:creationId xmlns:a16="http://schemas.microsoft.com/office/drawing/2014/main" id="{4DFA66A3-8D4D-F5F6-32A2-5CC9DED95866}"/>
              </a:ext>
            </a:extLst>
          </p:cNvPr>
          <p:cNvSpPr>
            <a:spLocks noGrp="1"/>
          </p:cNvSpPr>
          <p:nvPr>
            <p:ph type="subTitle" idx="1"/>
          </p:nvPr>
        </p:nvSpPr>
        <p:spPr>
          <a:xfrm>
            <a:off x="1259610" y="5222081"/>
            <a:ext cx="9144000" cy="633773"/>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x-none" dirty="0"/>
          </a:p>
        </p:txBody>
      </p:sp>
      <p:sp>
        <p:nvSpPr>
          <p:cNvPr id="8" name="Date Placeholder 7">
            <a:extLst>
              <a:ext uri="{FF2B5EF4-FFF2-40B4-BE49-F238E27FC236}">
                <a16:creationId xmlns:a16="http://schemas.microsoft.com/office/drawing/2014/main" id="{A56286DB-2975-41C5-1ADB-6D2AE1436790}"/>
              </a:ext>
            </a:extLst>
          </p:cNvPr>
          <p:cNvSpPr>
            <a:spLocks noGrp="1"/>
          </p:cNvSpPr>
          <p:nvPr>
            <p:ph type="dt" sz="half" idx="10"/>
          </p:nvPr>
        </p:nvSpPr>
        <p:spPr/>
        <p:txBody>
          <a:bodyPr/>
          <a:lstStyle/>
          <a:p>
            <a:fld id="{F7CEDD21-316C-4BF2-BE4E-ED26E0A2CE0E}" type="datetimeFigureOut">
              <a:rPr lang="x-none" smtClean="0"/>
              <a:t>16/11/2022</a:t>
            </a:fld>
            <a:endParaRPr lang="x-none" dirty="0"/>
          </a:p>
        </p:txBody>
      </p:sp>
      <p:sp>
        <p:nvSpPr>
          <p:cNvPr id="9" name="Footer Placeholder 8">
            <a:extLst>
              <a:ext uri="{FF2B5EF4-FFF2-40B4-BE49-F238E27FC236}">
                <a16:creationId xmlns:a16="http://schemas.microsoft.com/office/drawing/2014/main" id="{E6A88161-3503-073D-B728-B5264725D290}"/>
              </a:ext>
            </a:extLst>
          </p:cNvPr>
          <p:cNvSpPr>
            <a:spLocks noGrp="1"/>
          </p:cNvSpPr>
          <p:nvPr>
            <p:ph type="ftr" sz="quarter" idx="11"/>
          </p:nvPr>
        </p:nvSpPr>
        <p:spPr/>
        <p:txBody>
          <a:bodyPr/>
          <a:lstStyle/>
          <a:p>
            <a:endParaRPr lang="x-none" dirty="0"/>
          </a:p>
        </p:txBody>
      </p:sp>
      <p:sp>
        <p:nvSpPr>
          <p:cNvPr id="10" name="Slide Number Placeholder 9">
            <a:extLst>
              <a:ext uri="{FF2B5EF4-FFF2-40B4-BE49-F238E27FC236}">
                <a16:creationId xmlns:a16="http://schemas.microsoft.com/office/drawing/2014/main" id="{C093D68C-B730-D1FF-4740-56279D12EE0A}"/>
              </a:ext>
            </a:extLst>
          </p:cNvPr>
          <p:cNvSpPr>
            <a:spLocks noGrp="1"/>
          </p:cNvSpPr>
          <p:nvPr>
            <p:ph type="sldNum" sz="quarter" idx="12"/>
          </p:nvPr>
        </p:nvSpPr>
        <p:spPr/>
        <p:txBody>
          <a:bodyPr/>
          <a:lstStyle/>
          <a:p>
            <a:fld id="{97DA5F2A-4001-4478-B02F-7BF9DA006C1C}" type="slidenum">
              <a:rPr lang="x-none" smtClean="0"/>
              <a:t>‹N°›</a:t>
            </a:fld>
            <a:endParaRPr lang="x-none" dirty="0"/>
          </a:p>
        </p:txBody>
      </p:sp>
    </p:spTree>
    <p:extLst>
      <p:ext uri="{BB962C8B-B14F-4D97-AF65-F5344CB8AC3E}">
        <p14:creationId xmlns:p14="http://schemas.microsoft.com/office/powerpoint/2010/main" val="169005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C77E-044E-61D2-83B9-3882A7DB2907}"/>
              </a:ext>
            </a:extLst>
          </p:cNvPr>
          <p:cNvSpPr>
            <a:spLocks noGrp="1"/>
          </p:cNvSpPr>
          <p:nvPr>
            <p:ph type="title"/>
          </p:nvPr>
        </p:nvSpPr>
        <p:spPr>
          <a:xfrm>
            <a:off x="838199" y="424873"/>
            <a:ext cx="6292274" cy="822036"/>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3F48DA93-4BBA-C61D-D417-350471598FB3}"/>
              </a:ext>
            </a:extLst>
          </p:cNvPr>
          <p:cNvSpPr>
            <a:spLocks noGrp="1"/>
          </p:cNvSpPr>
          <p:nvPr>
            <p:ph type="pic" idx="1"/>
          </p:nvPr>
        </p:nvSpPr>
        <p:spPr>
          <a:xfrm>
            <a:off x="5180012" y="1935812"/>
            <a:ext cx="6172200" cy="40547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dirty="0"/>
          </a:p>
        </p:txBody>
      </p:sp>
      <p:sp>
        <p:nvSpPr>
          <p:cNvPr id="4" name="Text Placeholder 3">
            <a:extLst>
              <a:ext uri="{FF2B5EF4-FFF2-40B4-BE49-F238E27FC236}">
                <a16:creationId xmlns:a16="http://schemas.microsoft.com/office/drawing/2014/main" id="{70CF3F4A-9D9F-42AB-2360-4B5F23D5B9AF}"/>
              </a:ext>
            </a:extLst>
          </p:cNvPr>
          <p:cNvSpPr>
            <a:spLocks noGrp="1"/>
          </p:cNvSpPr>
          <p:nvPr>
            <p:ph type="body" sz="half" idx="2"/>
          </p:nvPr>
        </p:nvSpPr>
        <p:spPr>
          <a:xfrm>
            <a:off x="839788" y="1935812"/>
            <a:ext cx="3932237" cy="3933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0B142-7294-B716-3DCB-87B3AE99556A}"/>
              </a:ext>
            </a:extLst>
          </p:cNvPr>
          <p:cNvSpPr>
            <a:spLocks noGrp="1"/>
          </p:cNvSpPr>
          <p:nvPr>
            <p:ph type="dt" sz="half" idx="10"/>
          </p:nvPr>
        </p:nvSpPr>
        <p:spPr/>
        <p:txBody>
          <a:bodyPr/>
          <a:lstStyle/>
          <a:p>
            <a:fld id="{F7CEDD21-316C-4BF2-BE4E-ED26E0A2CE0E}" type="datetimeFigureOut">
              <a:rPr lang="x-none" smtClean="0"/>
              <a:t>16/11/2022</a:t>
            </a:fld>
            <a:endParaRPr lang="x-none" dirty="0"/>
          </a:p>
        </p:txBody>
      </p:sp>
      <p:sp>
        <p:nvSpPr>
          <p:cNvPr id="6" name="Footer Placeholder 5">
            <a:extLst>
              <a:ext uri="{FF2B5EF4-FFF2-40B4-BE49-F238E27FC236}">
                <a16:creationId xmlns:a16="http://schemas.microsoft.com/office/drawing/2014/main" id="{9A167C89-F623-17FF-2F6F-8658BE153710}"/>
              </a:ext>
            </a:extLst>
          </p:cNvPr>
          <p:cNvSpPr>
            <a:spLocks noGrp="1"/>
          </p:cNvSpPr>
          <p:nvPr>
            <p:ph type="ftr" sz="quarter" idx="11"/>
          </p:nvPr>
        </p:nvSpPr>
        <p:spPr/>
        <p:txBody>
          <a:bodyPr/>
          <a:lstStyle/>
          <a:p>
            <a:endParaRPr lang="x-none" dirty="0"/>
          </a:p>
        </p:txBody>
      </p:sp>
      <p:sp>
        <p:nvSpPr>
          <p:cNvPr id="7" name="Slide Number Placeholder 6">
            <a:extLst>
              <a:ext uri="{FF2B5EF4-FFF2-40B4-BE49-F238E27FC236}">
                <a16:creationId xmlns:a16="http://schemas.microsoft.com/office/drawing/2014/main" id="{7120CE19-BE6E-A197-D5FA-B115612DD11C}"/>
              </a:ext>
            </a:extLst>
          </p:cNvPr>
          <p:cNvSpPr>
            <a:spLocks noGrp="1"/>
          </p:cNvSpPr>
          <p:nvPr>
            <p:ph type="sldNum" sz="quarter" idx="12"/>
          </p:nvPr>
        </p:nvSpPr>
        <p:spPr/>
        <p:txBody>
          <a:bodyPr/>
          <a:lstStyle/>
          <a:p>
            <a:fld id="{97DA5F2A-4001-4478-B02F-7BF9DA006C1C}" type="slidenum">
              <a:rPr lang="x-none" smtClean="0"/>
              <a:t>‹N°›</a:t>
            </a:fld>
            <a:endParaRPr lang="x-none" dirty="0"/>
          </a:p>
        </p:txBody>
      </p:sp>
    </p:spTree>
    <p:extLst>
      <p:ext uri="{BB962C8B-B14F-4D97-AF65-F5344CB8AC3E}">
        <p14:creationId xmlns:p14="http://schemas.microsoft.com/office/powerpoint/2010/main" val="402134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5508-B942-4C44-721C-221BFABA36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26E97FCE-8EE8-0FBE-6D9D-D04EAB84B6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8B3A7E1-98A1-BE70-426C-26635917177E}"/>
              </a:ext>
            </a:extLst>
          </p:cNvPr>
          <p:cNvSpPr>
            <a:spLocks noGrp="1"/>
          </p:cNvSpPr>
          <p:nvPr>
            <p:ph type="dt" sz="half" idx="10"/>
          </p:nvPr>
        </p:nvSpPr>
        <p:spPr/>
        <p:txBody>
          <a:bodyPr/>
          <a:lstStyle/>
          <a:p>
            <a:fld id="{F7CEDD21-316C-4BF2-BE4E-ED26E0A2CE0E}" type="datetimeFigureOut">
              <a:rPr lang="x-none" smtClean="0"/>
              <a:t>16/11/2022</a:t>
            </a:fld>
            <a:endParaRPr lang="x-none" dirty="0"/>
          </a:p>
        </p:txBody>
      </p:sp>
      <p:sp>
        <p:nvSpPr>
          <p:cNvPr id="5" name="Footer Placeholder 4">
            <a:extLst>
              <a:ext uri="{FF2B5EF4-FFF2-40B4-BE49-F238E27FC236}">
                <a16:creationId xmlns:a16="http://schemas.microsoft.com/office/drawing/2014/main" id="{352BE1E5-C46C-947F-81A5-333E1E0D0CB2}"/>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id="{8049FFF4-63D1-8A28-1F6A-2CA20A9C3341}"/>
              </a:ext>
            </a:extLst>
          </p:cNvPr>
          <p:cNvSpPr>
            <a:spLocks noGrp="1"/>
          </p:cNvSpPr>
          <p:nvPr>
            <p:ph type="sldNum" sz="quarter" idx="12"/>
          </p:nvPr>
        </p:nvSpPr>
        <p:spPr/>
        <p:txBody>
          <a:bodyPr/>
          <a:lstStyle/>
          <a:p>
            <a:fld id="{97DA5F2A-4001-4478-B02F-7BF9DA006C1C}" type="slidenum">
              <a:rPr lang="x-none" smtClean="0"/>
              <a:t>‹N°›</a:t>
            </a:fld>
            <a:endParaRPr lang="x-none" dirty="0"/>
          </a:p>
        </p:txBody>
      </p:sp>
    </p:spTree>
    <p:extLst>
      <p:ext uri="{BB962C8B-B14F-4D97-AF65-F5344CB8AC3E}">
        <p14:creationId xmlns:p14="http://schemas.microsoft.com/office/powerpoint/2010/main" val="3206641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66AAC-8F57-9ED8-DAC0-BFE90B2CC7E4}"/>
              </a:ext>
            </a:extLst>
          </p:cNvPr>
          <p:cNvSpPr>
            <a:spLocks noGrp="1"/>
          </p:cNvSpPr>
          <p:nvPr>
            <p:ph type="title" orient="vert"/>
          </p:nvPr>
        </p:nvSpPr>
        <p:spPr>
          <a:xfrm>
            <a:off x="8724900" y="1902691"/>
            <a:ext cx="2628900" cy="4274272"/>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B0EEE4A4-0D36-F2C4-1CA8-330E03B8A128}"/>
              </a:ext>
            </a:extLst>
          </p:cNvPr>
          <p:cNvSpPr>
            <a:spLocks noGrp="1"/>
          </p:cNvSpPr>
          <p:nvPr>
            <p:ph type="body" orient="vert" idx="1"/>
          </p:nvPr>
        </p:nvSpPr>
        <p:spPr>
          <a:xfrm>
            <a:off x="838200" y="1902689"/>
            <a:ext cx="7734300" cy="42742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6822521-A971-A837-0E86-A74AC99E7A73}"/>
              </a:ext>
            </a:extLst>
          </p:cNvPr>
          <p:cNvSpPr>
            <a:spLocks noGrp="1"/>
          </p:cNvSpPr>
          <p:nvPr>
            <p:ph type="dt" sz="half" idx="10"/>
          </p:nvPr>
        </p:nvSpPr>
        <p:spPr/>
        <p:txBody>
          <a:bodyPr/>
          <a:lstStyle/>
          <a:p>
            <a:fld id="{F7CEDD21-316C-4BF2-BE4E-ED26E0A2CE0E}" type="datetimeFigureOut">
              <a:rPr lang="x-none" smtClean="0"/>
              <a:t>16/11/2022</a:t>
            </a:fld>
            <a:endParaRPr lang="x-none" dirty="0"/>
          </a:p>
        </p:txBody>
      </p:sp>
      <p:sp>
        <p:nvSpPr>
          <p:cNvPr id="5" name="Footer Placeholder 4">
            <a:extLst>
              <a:ext uri="{FF2B5EF4-FFF2-40B4-BE49-F238E27FC236}">
                <a16:creationId xmlns:a16="http://schemas.microsoft.com/office/drawing/2014/main" id="{7531D6DF-354A-2FE4-4E86-DEC748FF61C9}"/>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id="{7FA190B6-A8E2-7EE6-95D8-1ED1E5886253}"/>
              </a:ext>
            </a:extLst>
          </p:cNvPr>
          <p:cNvSpPr>
            <a:spLocks noGrp="1"/>
          </p:cNvSpPr>
          <p:nvPr>
            <p:ph type="sldNum" sz="quarter" idx="12"/>
          </p:nvPr>
        </p:nvSpPr>
        <p:spPr/>
        <p:txBody>
          <a:bodyPr/>
          <a:lstStyle/>
          <a:p>
            <a:fld id="{97DA5F2A-4001-4478-B02F-7BF9DA006C1C}" type="slidenum">
              <a:rPr lang="x-none" smtClean="0"/>
              <a:t>‹N°›</a:t>
            </a:fld>
            <a:endParaRPr lang="x-none" dirty="0"/>
          </a:p>
        </p:txBody>
      </p:sp>
    </p:spTree>
    <p:extLst>
      <p:ext uri="{BB962C8B-B14F-4D97-AF65-F5344CB8AC3E}">
        <p14:creationId xmlns:p14="http://schemas.microsoft.com/office/powerpoint/2010/main" val="130346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397F-B2E2-A757-7F40-4B9D4A172F0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77FB997D-D8E5-9F33-3D64-13A03C37BB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40136019-69E1-2F8E-6B30-0CA4D9D11CCC}"/>
              </a:ext>
            </a:extLst>
          </p:cNvPr>
          <p:cNvSpPr>
            <a:spLocks noGrp="1"/>
          </p:cNvSpPr>
          <p:nvPr>
            <p:ph type="dt" sz="half" idx="10"/>
          </p:nvPr>
        </p:nvSpPr>
        <p:spPr/>
        <p:txBody>
          <a:bodyPr/>
          <a:lstStyle/>
          <a:p>
            <a:fld id="{F7CEDD21-316C-4BF2-BE4E-ED26E0A2CE0E}" type="datetimeFigureOut">
              <a:rPr lang="x-none" smtClean="0"/>
              <a:t>16/11/2022</a:t>
            </a:fld>
            <a:endParaRPr lang="x-none" dirty="0"/>
          </a:p>
        </p:txBody>
      </p:sp>
      <p:sp>
        <p:nvSpPr>
          <p:cNvPr id="5" name="Footer Placeholder 4">
            <a:extLst>
              <a:ext uri="{FF2B5EF4-FFF2-40B4-BE49-F238E27FC236}">
                <a16:creationId xmlns:a16="http://schemas.microsoft.com/office/drawing/2014/main" id="{6E15CD7E-A709-61F8-01AC-28915FADBF89}"/>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id="{FE43BBDF-69F9-7645-075E-174C830621CC}"/>
              </a:ext>
            </a:extLst>
          </p:cNvPr>
          <p:cNvSpPr>
            <a:spLocks noGrp="1"/>
          </p:cNvSpPr>
          <p:nvPr>
            <p:ph type="sldNum" sz="quarter" idx="12"/>
          </p:nvPr>
        </p:nvSpPr>
        <p:spPr/>
        <p:txBody>
          <a:bodyPr/>
          <a:lstStyle/>
          <a:p>
            <a:fld id="{97DA5F2A-4001-4478-B02F-7BF9DA006C1C}" type="slidenum">
              <a:rPr lang="x-none" smtClean="0"/>
              <a:t>‹N°›</a:t>
            </a:fld>
            <a:endParaRPr lang="x-none" dirty="0"/>
          </a:p>
        </p:txBody>
      </p:sp>
    </p:spTree>
    <p:extLst>
      <p:ext uri="{BB962C8B-B14F-4D97-AF65-F5344CB8AC3E}">
        <p14:creationId xmlns:p14="http://schemas.microsoft.com/office/powerpoint/2010/main" val="297736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44F1-A7BC-E3B3-EE49-7A124344D603}"/>
              </a:ext>
            </a:extLst>
          </p:cNvPr>
          <p:cNvSpPr>
            <a:spLocks noGrp="1"/>
          </p:cNvSpPr>
          <p:nvPr>
            <p:ph type="title"/>
          </p:nvPr>
        </p:nvSpPr>
        <p:spPr>
          <a:xfrm>
            <a:off x="831850" y="286183"/>
            <a:ext cx="9402041" cy="964333"/>
          </a:xfrm>
        </p:spPr>
        <p:txBody>
          <a:bodyPr anchor="b">
            <a:normAutofit/>
          </a:bodyPr>
          <a:lstStyle>
            <a:lvl1pPr>
              <a:defRPr sz="4000"/>
            </a:lvl1p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id="{DA80F601-B812-D9D9-D4FB-EFFABD7C1154}"/>
              </a:ext>
            </a:extLst>
          </p:cNvPr>
          <p:cNvSpPr>
            <a:spLocks noGrp="1"/>
          </p:cNvSpPr>
          <p:nvPr>
            <p:ph type="body" idx="1"/>
          </p:nvPr>
        </p:nvSpPr>
        <p:spPr>
          <a:xfrm>
            <a:off x="838200" y="1955512"/>
            <a:ext cx="10515600" cy="380797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03A7F762-EAAB-3607-54F5-E2A058DE03B0}"/>
              </a:ext>
            </a:extLst>
          </p:cNvPr>
          <p:cNvSpPr>
            <a:spLocks noGrp="1"/>
          </p:cNvSpPr>
          <p:nvPr>
            <p:ph type="dt" sz="half" idx="10"/>
          </p:nvPr>
        </p:nvSpPr>
        <p:spPr/>
        <p:txBody>
          <a:bodyPr/>
          <a:lstStyle/>
          <a:p>
            <a:fld id="{F7CEDD21-316C-4BF2-BE4E-ED26E0A2CE0E}" type="datetimeFigureOut">
              <a:rPr lang="x-none" smtClean="0"/>
              <a:t>16/11/2022</a:t>
            </a:fld>
            <a:endParaRPr lang="x-none" dirty="0"/>
          </a:p>
        </p:txBody>
      </p:sp>
      <p:sp>
        <p:nvSpPr>
          <p:cNvPr id="5" name="Footer Placeholder 4">
            <a:extLst>
              <a:ext uri="{FF2B5EF4-FFF2-40B4-BE49-F238E27FC236}">
                <a16:creationId xmlns:a16="http://schemas.microsoft.com/office/drawing/2014/main" id="{545E0823-4D44-2DCA-9DA4-111BDD11399A}"/>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id="{02406E6E-88E7-3059-EDE0-6BF0B5419120}"/>
              </a:ext>
            </a:extLst>
          </p:cNvPr>
          <p:cNvSpPr>
            <a:spLocks noGrp="1"/>
          </p:cNvSpPr>
          <p:nvPr>
            <p:ph type="sldNum" sz="quarter" idx="12"/>
          </p:nvPr>
        </p:nvSpPr>
        <p:spPr/>
        <p:txBody>
          <a:bodyPr/>
          <a:lstStyle/>
          <a:p>
            <a:fld id="{97DA5F2A-4001-4478-B02F-7BF9DA006C1C}" type="slidenum">
              <a:rPr lang="x-none" smtClean="0"/>
              <a:t>‹N°›</a:t>
            </a:fld>
            <a:endParaRPr lang="x-none" dirty="0"/>
          </a:p>
        </p:txBody>
      </p:sp>
    </p:spTree>
    <p:extLst>
      <p:ext uri="{BB962C8B-B14F-4D97-AF65-F5344CB8AC3E}">
        <p14:creationId xmlns:p14="http://schemas.microsoft.com/office/powerpoint/2010/main" val="107391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BDB9-0396-300D-924B-365D47BDF2D2}"/>
              </a:ext>
            </a:extLst>
          </p:cNvPr>
          <p:cNvSpPr>
            <a:spLocks noGrp="1"/>
          </p:cNvSpPr>
          <p:nvPr>
            <p:ph type="title"/>
          </p:nvPr>
        </p:nvSpPr>
        <p:spPr>
          <a:xfrm>
            <a:off x="838200" y="365126"/>
            <a:ext cx="10515600" cy="992620"/>
          </a:xfr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E6390BF-ACD3-D041-692E-A90884962458}"/>
              </a:ext>
            </a:extLst>
          </p:cNvPr>
          <p:cNvSpPr>
            <a:spLocks noGrp="1"/>
          </p:cNvSpPr>
          <p:nvPr>
            <p:ph sz="half" idx="1"/>
          </p:nvPr>
        </p:nvSpPr>
        <p:spPr>
          <a:xfrm>
            <a:off x="838200" y="1825625"/>
            <a:ext cx="5181600" cy="4351338"/>
          </a:xfrm>
        </p:spPr>
        <p:txBody>
          <a:bodyPr/>
          <a:lstStyle>
            <a:lvl1pPr>
              <a:defRPr>
                <a:solidFill>
                  <a:schemeClr val="accent2">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4" name="Content Placeholder 3">
            <a:extLst>
              <a:ext uri="{FF2B5EF4-FFF2-40B4-BE49-F238E27FC236}">
                <a16:creationId xmlns:a16="http://schemas.microsoft.com/office/drawing/2014/main" id="{A27C62AE-DC60-FD25-3E63-5A03C2E05DA1}"/>
              </a:ext>
            </a:extLst>
          </p:cNvPr>
          <p:cNvSpPr>
            <a:spLocks noGrp="1"/>
          </p:cNvSpPr>
          <p:nvPr>
            <p:ph sz="half" idx="2"/>
          </p:nvPr>
        </p:nvSpPr>
        <p:spPr>
          <a:xfrm>
            <a:off x="6172200" y="1825625"/>
            <a:ext cx="5181600" cy="4351338"/>
          </a:xfrm>
        </p:spPr>
        <p:txBody>
          <a:bodyPr/>
          <a:lstStyle>
            <a:lvl1pPr>
              <a:defRPr>
                <a:solidFill>
                  <a:schemeClr val="accent2">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5" name="Date Placeholder 4">
            <a:extLst>
              <a:ext uri="{FF2B5EF4-FFF2-40B4-BE49-F238E27FC236}">
                <a16:creationId xmlns:a16="http://schemas.microsoft.com/office/drawing/2014/main" id="{D04BBE8C-A2B6-685D-0462-CA0CA4B24C2F}"/>
              </a:ext>
            </a:extLst>
          </p:cNvPr>
          <p:cNvSpPr>
            <a:spLocks noGrp="1"/>
          </p:cNvSpPr>
          <p:nvPr>
            <p:ph type="dt" sz="half" idx="10"/>
          </p:nvPr>
        </p:nvSpPr>
        <p:spPr/>
        <p:txBody>
          <a:bodyPr/>
          <a:lstStyle/>
          <a:p>
            <a:fld id="{F7CEDD21-316C-4BF2-BE4E-ED26E0A2CE0E}" type="datetimeFigureOut">
              <a:rPr lang="x-none" smtClean="0"/>
              <a:t>16/11/2022</a:t>
            </a:fld>
            <a:endParaRPr lang="x-none" dirty="0"/>
          </a:p>
        </p:txBody>
      </p:sp>
      <p:sp>
        <p:nvSpPr>
          <p:cNvPr id="6" name="Footer Placeholder 5">
            <a:extLst>
              <a:ext uri="{FF2B5EF4-FFF2-40B4-BE49-F238E27FC236}">
                <a16:creationId xmlns:a16="http://schemas.microsoft.com/office/drawing/2014/main" id="{F3E49CD7-2C29-40E3-2A84-15C076895530}"/>
              </a:ext>
            </a:extLst>
          </p:cNvPr>
          <p:cNvSpPr>
            <a:spLocks noGrp="1"/>
          </p:cNvSpPr>
          <p:nvPr>
            <p:ph type="ftr" sz="quarter" idx="11"/>
          </p:nvPr>
        </p:nvSpPr>
        <p:spPr/>
        <p:txBody>
          <a:bodyPr/>
          <a:lstStyle/>
          <a:p>
            <a:endParaRPr lang="x-none" dirty="0"/>
          </a:p>
        </p:txBody>
      </p:sp>
      <p:sp>
        <p:nvSpPr>
          <p:cNvPr id="7" name="Slide Number Placeholder 6">
            <a:extLst>
              <a:ext uri="{FF2B5EF4-FFF2-40B4-BE49-F238E27FC236}">
                <a16:creationId xmlns:a16="http://schemas.microsoft.com/office/drawing/2014/main" id="{EEF11516-4EBC-B3CB-DC1B-2A713893A958}"/>
              </a:ext>
            </a:extLst>
          </p:cNvPr>
          <p:cNvSpPr>
            <a:spLocks noGrp="1"/>
          </p:cNvSpPr>
          <p:nvPr>
            <p:ph type="sldNum" sz="quarter" idx="12"/>
          </p:nvPr>
        </p:nvSpPr>
        <p:spPr/>
        <p:txBody>
          <a:bodyPr/>
          <a:lstStyle/>
          <a:p>
            <a:fld id="{97DA5F2A-4001-4478-B02F-7BF9DA006C1C}" type="slidenum">
              <a:rPr lang="x-none" smtClean="0"/>
              <a:t>‹N°›</a:t>
            </a:fld>
            <a:endParaRPr lang="x-none" dirty="0"/>
          </a:p>
        </p:txBody>
      </p:sp>
    </p:spTree>
    <p:extLst>
      <p:ext uri="{BB962C8B-B14F-4D97-AF65-F5344CB8AC3E}">
        <p14:creationId xmlns:p14="http://schemas.microsoft.com/office/powerpoint/2010/main" val="268004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BFA1-E24F-DF49-D2EB-143754D14E6F}"/>
              </a:ext>
            </a:extLst>
          </p:cNvPr>
          <p:cNvSpPr>
            <a:spLocks noGrp="1"/>
          </p:cNvSpPr>
          <p:nvPr>
            <p:ph type="title"/>
          </p:nvPr>
        </p:nvSpPr>
        <p:spPr>
          <a:xfrm>
            <a:off x="839788" y="365125"/>
            <a:ext cx="10515600" cy="101109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49FA2742-C896-5527-F13C-A0E021C8A4DA}"/>
              </a:ext>
            </a:extLst>
          </p:cNvPr>
          <p:cNvSpPr>
            <a:spLocks noGrp="1"/>
          </p:cNvSpPr>
          <p:nvPr>
            <p:ph type="body" idx="1"/>
          </p:nvPr>
        </p:nvSpPr>
        <p:spPr>
          <a:xfrm>
            <a:off x="839788" y="1681163"/>
            <a:ext cx="5157787" cy="82391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73128CE-7C3B-F957-5A1A-90B4C9C66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E7589092-CB73-32A9-5881-843874CA1086}"/>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8254A8C-2805-F95E-9E73-4604DB9C2F19}"/>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7" name="Date Placeholder 6">
            <a:extLst>
              <a:ext uri="{FF2B5EF4-FFF2-40B4-BE49-F238E27FC236}">
                <a16:creationId xmlns:a16="http://schemas.microsoft.com/office/drawing/2014/main" id="{2A6BD7FA-87E2-842A-270D-F93EE2376BE8}"/>
              </a:ext>
            </a:extLst>
          </p:cNvPr>
          <p:cNvSpPr>
            <a:spLocks noGrp="1"/>
          </p:cNvSpPr>
          <p:nvPr>
            <p:ph type="dt" sz="half" idx="10"/>
          </p:nvPr>
        </p:nvSpPr>
        <p:spPr/>
        <p:txBody>
          <a:bodyPr/>
          <a:lstStyle/>
          <a:p>
            <a:fld id="{F7CEDD21-316C-4BF2-BE4E-ED26E0A2CE0E}" type="datetimeFigureOut">
              <a:rPr lang="x-none" smtClean="0"/>
              <a:t>16/11/2022</a:t>
            </a:fld>
            <a:endParaRPr lang="x-none" dirty="0"/>
          </a:p>
        </p:txBody>
      </p:sp>
      <p:sp>
        <p:nvSpPr>
          <p:cNvPr id="8" name="Footer Placeholder 7">
            <a:extLst>
              <a:ext uri="{FF2B5EF4-FFF2-40B4-BE49-F238E27FC236}">
                <a16:creationId xmlns:a16="http://schemas.microsoft.com/office/drawing/2014/main" id="{B67A135A-DB1E-9ADD-87F3-D559F7CCC462}"/>
              </a:ext>
            </a:extLst>
          </p:cNvPr>
          <p:cNvSpPr>
            <a:spLocks noGrp="1"/>
          </p:cNvSpPr>
          <p:nvPr>
            <p:ph type="ftr" sz="quarter" idx="11"/>
          </p:nvPr>
        </p:nvSpPr>
        <p:spPr/>
        <p:txBody>
          <a:bodyPr/>
          <a:lstStyle/>
          <a:p>
            <a:endParaRPr lang="x-none" dirty="0"/>
          </a:p>
        </p:txBody>
      </p:sp>
      <p:sp>
        <p:nvSpPr>
          <p:cNvPr id="9" name="Slide Number Placeholder 8">
            <a:extLst>
              <a:ext uri="{FF2B5EF4-FFF2-40B4-BE49-F238E27FC236}">
                <a16:creationId xmlns:a16="http://schemas.microsoft.com/office/drawing/2014/main" id="{896F6B7F-74A8-9B6D-9848-05D5D7D843EF}"/>
              </a:ext>
            </a:extLst>
          </p:cNvPr>
          <p:cNvSpPr>
            <a:spLocks noGrp="1"/>
          </p:cNvSpPr>
          <p:nvPr>
            <p:ph type="sldNum" sz="quarter" idx="12"/>
          </p:nvPr>
        </p:nvSpPr>
        <p:spPr/>
        <p:txBody>
          <a:bodyPr/>
          <a:lstStyle/>
          <a:p>
            <a:fld id="{97DA5F2A-4001-4478-B02F-7BF9DA006C1C}" type="slidenum">
              <a:rPr lang="x-none" smtClean="0"/>
              <a:t>‹N°›</a:t>
            </a:fld>
            <a:endParaRPr lang="x-none" dirty="0"/>
          </a:p>
        </p:txBody>
      </p:sp>
    </p:spTree>
    <p:extLst>
      <p:ext uri="{BB962C8B-B14F-4D97-AF65-F5344CB8AC3E}">
        <p14:creationId xmlns:p14="http://schemas.microsoft.com/office/powerpoint/2010/main" val="316490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718C-F9B5-20BA-2D75-2E76B0630C0D}"/>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DB0E7695-950A-2EBF-C4DC-E54251EFB7B2}"/>
              </a:ext>
            </a:extLst>
          </p:cNvPr>
          <p:cNvSpPr>
            <a:spLocks noGrp="1"/>
          </p:cNvSpPr>
          <p:nvPr>
            <p:ph type="dt" sz="half" idx="10"/>
          </p:nvPr>
        </p:nvSpPr>
        <p:spPr/>
        <p:txBody>
          <a:bodyPr/>
          <a:lstStyle/>
          <a:p>
            <a:fld id="{F7CEDD21-316C-4BF2-BE4E-ED26E0A2CE0E}" type="datetimeFigureOut">
              <a:rPr lang="x-none" smtClean="0"/>
              <a:t>16/11/2022</a:t>
            </a:fld>
            <a:endParaRPr lang="x-none" dirty="0"/>
          </a:p>
        </p:txBody>
      </p:sp>
      <p:sp>
        <p:nvSpPr>
          <p:cNvPr id="4" name="Footer Placeholder 3">
            <a:extLst>
              <a:ext uri="{FF2B5EF4-FFF2-40B4-BE49-F238E27FC236}">
                <a16:creationId xmlns:a16="http://schemas.microsoft.com/office/drawing/2014/main" id="{F8DB52EA-F625-7224-AB8F-34B90602E866}"/>
              </a:ext>
            </a:extLst>
          </p:cNvPr>
          <p:cNvSpPr>
            <a:spLocks noGrp="1"/>
          </p:cNvSpPr>
          <p:nvPr>
            <p:ph type="ftr" sz="quarter" idx="11"/>
          </p:nvPr>
        </p:nvSpPr>
        <p:spPr/>
        <p:txBody>
          <a:bodyPr/>
          <a:lstStyle/>
          <a:p>
            <a:endParaRPr lang="x-none" dirty="0"/>
          </a:p>
        </p:txBody>
      </p:sp>
      <p:sp>
        <p:nvSpPr>
          <p:cNvPr id="5" name="Slide Number Placeholder 4">
            <a:extLst>
              <a:ext uri="{FF2B5EF4-FFF2-40B4-BE49-F238E27FC236}">
                <a16:creationId xmlns:a16="http://schemas.microsoft.com/office/drawing/2014/main" id="{F58BA905-EC04-04C9-652C-2513FD9C0B82}"/>
              </a:ext>
            </a:extLst>
          </p:cNvPr>
          <p:cNvSpPr>
            <a:spLocks noGrp="1"/>
          </p:cNvSpPr>
          <p:nvPr>
            <p:ph type="sldNum" sz="quarter" idx="12"/>
          </p:nvPr>
        </p:nvSpPr>
        <p:spPr/>
        <p:txBody>
          <a:bodyPr/>
          <a:lstStyle/>
          <a:p>
            <a:fld id="{97DA5F2A-4001-4478-B02F-7BF9DA006C1C}" type="slidenum">
              <a:rPr lang="x-none" smtClean="0"/>
              <a:t>‹N°›</a:t>
            </a:fld>
            <a:endParaRPr lang="x-none" dirty="0"/>
          </a:p>
        </p:txBody>
      </p:sp>
    </p:spTree>
    <p:extLst>
      <p:ext uri="{BB962C8B-B14F-4D97-AF65-F5344CB8AC3E}">
        <p14:creationId xmlns:p14="http://schemas.microsoft.com/office/powerpoint/2010/main" val="346673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9FA49-056B-CE32-97AF-1F6BBEC731F1}"/>
              </a:ext>
            </a:extLst>
          </p:cNvPr>
          <p:cNvSpPr>
            <a:spLocks noGrp="1"/>
          </p:cNvSpPr>
          <p:nvPr>
            <p:ph type="dt" sz="half" idx="10"/>
          </p:nvPr>
        </p:nvSpPr>
        <p:spPr/>
        <p:txBody>
          <a:bodyPr/>
          <a:lstStyle/>
          <a:p>
            <a:fld id="{F7CEDD21-316C-4BF2-BE4E-ED26E0A2CE0E}" type="datetimeFigureOut">
              <a:rPr lang="x-none" smtClean="0"/>
              <a:t>16/11/2022</a:t>
            </a:fld>
            <a:endParaRPr lang="x-none" dirty="0"/>
          </a:p>
        </p:txBody>
      </p:sp>
      <p:sp>
        <p:nvSpPr>
          <p:cNvPr id="3" name="Footer Placeholder 2">
            <a:extLst>
              <a:ext uri="{FF2B5EF4-FFF2-40B4-BE49-F238E27FC236}">
                <a16:creationId xmlns:a16="http://schemas.microsoft.com/office/drawing/2014/main" id="{C073393B-71BE-DD49-3195-AAD1E9399743}"/>
              </a:ext>
            </a:extLst>
          </p:cNvPr>
          <p:cNvSpPr>
            <a:spLocks noGrp="1"/>
          </p:cNvSpPr>
          <p:nvPr>
            <p:ph type="ftr" sz="quarter" idx="11"/>
          </p:nvPr>
        </p:nvSpPr>
        <p:spPr/>
        <p:txBody>
          <a:bodyPr/>
          <a:lstStyle/>
          <a:p>
            <a:endParaRPr lang="x-none" dirty="0"/>
          </a:p>
        </p:txBody>
      </p:sp>
      <p:sp>
        <p:nvSpPr>
          <p:cNvPr id="4" name="Slide Number Placeholder 3">
            <a:extLst>
              <a:ext uri="{FF2B5EF4-FFF2-40B4-BE49-F238E27FC236}">
                <a16:creationId xmlns:a16="http://schemas.microsoft.com/office/drawing/2014/main" id="{E8715330-74F7-CFCE-28B3-5C8D64CD8F98}"/>
              </a:ext>
            </a:extLst>
          </p:cNvPr>
          <p:cNvSpPr>
            <a:spLocks noGrp="1"/>
          </p:cNvSpPr>
          <p:nvPr>
            <p:ph type="sldNum" sz="quarter" idx="12"/>
          </p:nvPr>
        </p:nvSpPr>
        <p:spPr/>
        <p:txBody>
          <a:bodyPr/>
          <a:lstStyle/>
          <a:p>
            <a:fld id="{97DA5F2A-4001-4478-B02F-7BF9DA006C1C}" type="slidenum">
              <a:rPr lang="x-none" smtClean="0"/>
              <a:t>‹N°›</a:t>
            </a:fld>
            <a:endParaRPr lang="x-none" dirty="0"/>
          </a:p>
        </p:txBody>
      </p:sp>
    </p:spTree>
    <p:extLst>
      <p:ext uri="{BB962C8B-B14F-4D97-AF65-F5344CB8AC3E}">
        <p14:creationId xmlns:p14="http://schemas.microsoft.com/office/powerpoint/2010/main" val="355000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D2119F2-0198-67A3-4E6F-066D2F47F674}"/>
              </a:ext>
            </a:extLst>
          </p:cNvPr>
          <p:cNvSpPr>
            <a:spLocks noGrp="1"/>
          </p:cNvSpPr>
          <p:nvPr>
            <p:ph type="dt" sz="half" idx="10"/>
          </p:nvPr>
        </p:nvSpPr>
        <p:spPr>
          <a:xfrm>
            <a:off x="838200" y="5857587"/>
            <a:ext cx="2743200" cy="365125"/>
          </a:xfrm>
        </p:spPr>
        <p:txBody>
          <a:bodyPr/>
          <a:lstStyle/>
          <a:p>
            <a:fld id="{F7CEDD21-316C-4BF2-BE4E-ED26E0A2CE0E}" type="datetimeFigureOut">
              <a:rPr lang="x-none" smtClean="0"/>
              <a:t>16/11/2022</a:t>
            </a:fld>
            <a:endParaRPr lang="x-none" dirty="0"/>
          </a:p>
        </p:txBody>
      </p:sp>
      <p:sp>
        <p:nvSpPr>
          <p:cNvPr id="4" name="Footer Placeholder 3">
            <a:extLst>
              <a:ext uri="{FF2B5EF4-FFF2-40B4-BE49-F238E27FC236}">
                <a16:creationId xmlns:a16="http://schemas.microsoft.com/office/drawing/2014/main" id="{4C892451-928B-C3F7-5423-E6FB8E44B487}"/>
              </a:ext>
            </a:extLst>
          </p:cNvPr>
          <p:cNvSpPr>
            <a:spLocks noGrp="1"/>
          </p:cNvSpPr>
          <p:nvPr>
            <p:ph type="ftr" sz="quarter" idx="11"/>
          </p:nvPr>
        </p:nvSpPr>
        <p:spPr>
          <a:xfrm>
            <a:off x="4038600" y="5857587"/>
            <a:ext cx="4114800" cy="365125"/>
          </a:xfrm>
        </p:spPr>
        <p:txBody>
          <a:bodyPr/>
          <a:lstStyle/>
          <a:p>
            <a:endParaRPr lang="x-none" dirty="0"/>
          </a:p>
        </p:txBody>
      </p:sp>
      <p:sp>
        <p:nvSpPr>
          <p:cNvPr id="5" name="Slide Number Placeholder 4">
            <a:extLst>
              <a:ext uri="{FF2B5EF4-FFF2-40B4-BE49-F238E27FC236}">
                <a16:creationId xmlns:a16="http://schemas.microsoft.com/office/drawing/2014/main" id="{99AA7413-0829-EEB5-2510-D3E018B30335}"/>
              </a:ext>
            </a:extLst>
          </p:cNvPr>
          <p:cNvSpPr>
            <a:spLocks noGrp="1"/>
          </p:cNvSpPr>
          <p:nvPr>
            <p:ph type="sldNum" sz="quarter" idx="12"/>
          </p:nvPr>
        </p:nvSpPr>
        <p:spPr>
          <a:xfrm>
            <a:off x="8610600" y="5857587"/>
            <a:ext cx="2743200" cy="365125"/>
          </a:xfrm>
        </p:spPr>
        <p:txBody>
          <a:bodyPr/>
          <a:lstStyle/>
          <a:p>
            <a:fld id="{97DA5F2A-4001-4478-B02F-7BF9DA006C1C}" type="slidenum">
              <a:rPr lang="x-none" smtClean="0"/>
              <a:t>‹N°›</a:t>
            </a:fld>
            <a:endParaRPr lang="x-none" dirty="0"/>
          </a:p>
        </p:txBody>
      </p:sp>
    </p:spTree>
    <p:extLst>
      <p:ext uri="{BB962C8B-B14F-4D97-AF65-F5344CB8AC3E}">
        <p14:creationId xmlns:p14="http://schemas.microsoft.com/office/powerpoint/2010/main" val="333650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7122-C5EA-1F55-6E8A-A65E17FBD4C6}"/>
              </a:ext>
            </a:extLst>
          </p:cNvPr>
          <p:cNvSpPr>
            <a:spLocks noGrp="1"/>
          </p:cNvSpPr>
          <p:nvPr>
            <p:ph type="title"/>
          </p:nvPr>
        </p:nvSpPr>
        <p:spPr>
          <a:xfrm>
            <a:off x="839788" y="457200"/>
            <a:ext cx="3932237" cy="937491"/>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286342E5-C254-B952-2A8D-0E73B371009C}"/>
              </a:ext>
            </a:extLst>
          </p:cNvPr>
          <p:cNvSpPr>
            <a:spLocks noGrp="1"/>
          </p:cNvSpPr>
          <p:nvPr>
            <p:ph idx="1"/>
          </p:nvPr>
        </p:nvSpPr>
        <p:spPr>
          <a:xfrm>
            <a:off x="5257079" y="1933214"/>
            <a:ext cx="6172200" cy="40599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95203142-3F83-D123-DB05-F2E0C6F0305C}"/>
              </a:ext>
            </a:extLst>
          </p:cNvPr>
          <p:cNvSpPr>
            <a:spLocks noGrp="1"/>
          </p:cNvSpPr>
          <p:nvPr>
            <p:ph type="body" sz="half" idx="2"/>
          </p:nvPr>
        </p:nvSpPr>
        <p:spPr>
          <a:xfrm>
            <a:off x="839788" y="1933213"/>
            <a:ext cx="3932237" cy="40599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50FCF-B26E-933E-C80B-360C467DA922}"/>
              </a:ext>
            </a:extLst>
          </p:cNvPr>
          <p:cNvSpPr>
            <a:spLocks noGrp="1"/>
          </p:cNvSpPr>
          <p:nvPr>
            <p:ph type="dt" sz="half" idx="10"/>
          </p:nvPr>
        </p:nvSpPr>
        <p:spPr/>
        <p:txBody>
          <a:bodyPr/>
          <a:lstStyle/>
          <a:p>
            <a:fld id="{F7CEDD21-316C-4BF2-BE4E-ED26E0A2CE0E}" type="datetimeFigureOut">
              <a:rPr lang="x-none" smtClean="0"/>
              <a:t>16/11/2022</a:t>
            </a:fld>
            <a:endParaRPr lang="x-none" dirty="0"/>
          </a:p>
        </p:txBody>
      </p:sp>
      <p:sp>
        <p:nvSpPr>
          <p:cNvPr id="6" name="Footer Placeholder 5">
            <a:extLst>
              <a:ext uri="{FF2B5EF4-FFF2-40B4-BE49-F238E27FC236}">
                <a16:creationId xmlns:a16="http://schemas.microsoft.com/office/drawing/2014/main" id="{CF169BB1-1A69-3997-F315-35F97A8A147E}"/>
              </a:ext>
            </a:extLst>
          </p:cNvPr>
          <p:cNvSpPr>
            <a:spLocks noGrp="1"/>
          </p:cNvSpPr>
          <p:nvPr>
            <p:ph type="ftr" sz="quarter" idx="11"/>
          </p:nvPr>
        </p:nvSpPr>
        <p:spPr/>
        <p:txBody>
          <a:bodyPr/>
          <a:lstStyle/>
          <a:p>
            <a:endParaRPr lang="x-none" dirty="0"/>
          </a:p>
        </p:txBody>
      </p:sp>
      <p:sp>
        <p:nvSpPr>
          <p:cNvPr id="7" name="Slide Number Placeholder 6">
            <a:extLst>
              <a:ext uri="{FF2B5EF4-FFF2-40B4-BE49-F238E27FC236}">
                <a16:creationId xmlns:a16="http://schemas.microsoft.com/office/drawing/2014/main" id="{4DCAF942-27C4-ED08-A6C9-7AC20541D913}"/>
              </a:ext>
            </a:extLst>
          </p:cNvPr>
          <p:cNvSpPr>
            <a:spLocks noGrp="1"/>
          </p:cNvSpPr>
          <p:nvPr>
            <p:ph type="sldNum" sz="quarter" idx="12"/>
          </p:nvPr>
        </p:nvSpPr>
        <p:spPr/>
        <p:txBody>
          <a:bodyPr/>
          <a:lstStyle/>
          <a:p>
            <a:fld id="{97DA5F2A-4001-4478-B02F-7BF9DA006C1C}" type="slidenum">
              <a:rPr lang="x-none" smtClean="0"/>
              <a:t>‹N°›</a:t>
            </a:fld>
            <a:endParaRPr lang="x-none" dirty="0"/>
          </a:p>
        </p:txBody>
      </p:sp>
    </p:spTree>
    <p:extLst>
      <p:ext uri="{BB962C8B-B14F-4D97-AF65-F5344CB8AC3E}">
        <p14:creationId xmlns:p14="http://schemas.microsoft.com/office/powerpoint/2010/main" val="367472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A6881F-2F3B-F59B-9B5B-2BEB25DA6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id="{9E7FE915-8985-8077-7CF7-E1767489BC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4" name="Date Placeholder 3">
            <a:extLst>
              <a:ext uri="{FF2B5EF4-FFF2-40B4-BE49-F238E27FC236}">
                <a16:creationId xmlns:a16="http://schemas.microsoft.com/office/drawing/2014/main" id="{9737ECE8-4D8B-BA7C-F80B-B1AE89286E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EDD21-316C-4BF2-BE4E-ED26E0A2CE0E}" type="datetimeFigureOut">
              <a:rPr lang="x-none" smtClean="0"/>
              <a:t>16/11/2022</a:t>
            </a:fld>
            <a:endParaRPr lang="x-none" dirty="0"/>
          </a:p>
        </p:txBody>
      </p:sp>
      <p:sp>
        <p:nvSpPr>
          <p:cNvPr id="5" name="Footer Placeholder 4">
            <a:extLst>
              <a:ext uri="{FF2B5EF4-FFF2-40B4-BE49-F238E27FC236}">
                <a16:creationId xmlns:a16="http://schemas.microsoft.com/office/drawing/2014/main" id="{8B091387-0071-733F-7EC1-0F3D5F6C2D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dirty="0"/>
          </a:p>
        </p:txBody>
      </p:sp>
      <p:sp>
        <p:nvSpPr>
          <p:cNvPr id="6" name="Slide Number Placeholder 5">
            <a:extLst>
              <a:ext uri="{FF2B5EF4-FFF2-40B4-BE49-F238E27FC236}">
                <a16:creationId xmlns:a16="http://schemas.microsoft.com/office/drawing/2014/main" id="{EFB90D7C-4E05-161D-ABDB-681AD498F5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A5F2A-4001-4478-B02F-7BF9DA006C1C}" type="slidenum">
              <a:rPr lang="x-none" smtClean="0"/>
              <a:t>‹N°›</a:t>
            </a:fld>
            <a:endParaRPr lang="x-none" dirty="0"/>
          </a:p>
        </p:txBody>
      </p:sp>
    </p:spTree>
    <p:extLst>
      <p:ext uri="{BB962C8B-B14F-4D97-AF65-F5344CB8AC3E}">
        <p14:creationId xmlns:p14="http://schemas.microsoft.com/office/powerpoint/2010/main" val="292911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tariff.au-afcfta.org/" TargetMode="External"/><Relationship Id="rId2" Type="http://schemas.openxmlformats.org/officeDocument/2006/relationships/hyperlink" Target="http://www.au-afcfta.org/" TargetMode="External"/><Relationship Id="rId1" Type="http://schemas.openxmlformats.org/officeDocument/2006/relationships/slideLayout" Target="../slideLayouts/slideLayout2.xml"/><Relationship Id="rId4" Type="http://schemas.openxmlformats.org/officeDocument/2006/relationships/hyperlink" Target="https://au-afcfta.org/operational-instruments/ntb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E20-36FF-81E5-3DE6-8932EF0ACCF1}"/>
              </a:ext>
            </a:extLst>
          </p:cNvPr>
          <p:cNvSpPr>
            <a:spLocks noGrp="1"/>
          </p:cNvSpPr>
          <p:nvPr>
            <p:ph type="ctrTitle"/>
          </p:nvPr>
        </p:nvSpPr>
        <p:spPr>
          <a:xfrm>
            <a:off x="124503" y="2328544"/>
            <a:ext cx="11479218" cy="2801725"/>
          </a:xfrm>
        </p:spPr>
        <p:txBody>
          <a:bodyPr>
            <a:normAutofit fontScale="90000"/>
          </a:bodyPr>
          <a:lstStyle/>
          <a:p>
            <a:r>
              <a:rPr lang="en-US" dirty="0"/>
              <a:t>Etat </a:t>
            </a:r>
            <a:r>
              <a:rPr lang="en-US" dirty="0" err="1"/>
              <a:t>d’avancement</a:t>
            </a:r>
            <a:r>
              <a:rPr lang="en-US" dirty="0"/>
              <a:t>  de la mise en oeuvre  de la ZLECAf-Opportunités et défis-</a:t>
            </a:r>
            <a:r>
              <a:rPr lang="en-US" dirty="0" err="1"/>
              <a:t>Mises</a:t>
            </a:r>
            <a:r>
              <a:rPr lang="en-US" dirty="0"/>
              <a:t> à jour sur </a:t>
            </a:r>
            <a:r>
              <a:rPr lang="en-US" dirty="0" err="1"/>
              <a:t>l’Initiative</a:t>
            </a:r>
            <a:r>
              <a:rPr lang="en-US" dirty="0"/>
              <a:t> du Commerce Guidé</a:t>
            </a:r>
            <a:endParaRPr lang="x-none" dirty="0"/>
          </a:p>
        </p:txBody>
      </p:sp>
      <p:sp>
        <p:nvSpPr>
          <p:cNvPr id="3" name="Subtitle 2">
            <a:extLst>
              <a:ext uri="{FF2B5EF4-FFF2-40B4-BE49-F238E27FC236}">
                <a16:creationId xmlns:a16="http://schemas.microsoft.com/office/drawing/2014/main" id="{55F4D577-E843-25ED-FCCA-6035B501C2A7}"/>
              </a:ext>
            </a:extLst>
          </p:cNvPr>
          <p:cNvSpPr>
            <a:spLocks noGrp="1"/>
          </p:cNvSpPr>
          <p:nvPr>
            <p:ph type="subTitle" idx="4294967295"/>
          </p:nvPr>
        </p:nvSpPr>
        <p:spPr>
          <a:xfrm>
            <a:off x="1239404" y="4681994"/>
            <a:ext cx="9713192" cy="2303640"/>
          </a:xfrm>
        </p:spPr>
        <p:txBody>
          <a:bodyPr>
            <a:normAutofit lnSpcReduction="10000"/>
          </a:bodyPr>
          <a:lstStyle/>
          <a:p>
            <a:pPr marL="0" indent="0" algn="ctr">
              <a:buNone/>
            </a:pPr>
            <a:endParaRPr lang="en-US" dirty="0">
              <a:solidFill>
                <a:schemeClr val="bg1"/>
              </a:solidFill>
            </a:endParaRPr>
          </a:p>
          <a:p>
            <a:pPr marL="0" indent="0" algn="ctr">
              <a:buNone/>
            </a:pPr>
            <a:r>
              <a:rPr lang="en-US" dirty="0">
                <a:solidFill>
                  <a:schemeClr val="bg1"/>
                </a:solidFill>
              </a:rPr>
              <a:t>Présentation par M.  Emmanuel MBARGA</a:t>
            </a:r>
          </a:p>
          <a:p>
            <a:pPr marL="0" indent="0" algn="ctr">
              <a:buNone/>
            </a:pPr>
            <a:endParaRPr lang="en-US" dirty="0">
              <a:solidFill>
                <a:schemeClr val="bg1"/>
              </a:solidFill>
            </a:endParaRPr>
          </a:p>
          <a:p>
            <a:pPr marL="0" indent="0" algn="ctr">
              <a:buNone/>
            </a:pPr>
            <a:r>
              <a:rPr lang="en-US" dirty="0">
                <a:solidFill>
                  <a:schemeClr val="bg1"/>
                </a:solidFill>
              </a:rPr>
              <a:t> Respons</a:t>
            </a:r>
            <a:r>
              <a:rPr lang="fr-FR" dirty="0">
                <a:solidFill>
                  <a:schemeClr val="bg1"/>
                </a:solidFill>
              </a:rPr>
              <a:t>a</a:t>
            </a:r>
            <a:r>
              <a:rPr lang="en-US" dirty="0" err="1">
                <a:solidFill>
                  <a:schemeClr val="bg1"/>
                </a:solidFill>
              </a:rPr>
              <a:t>ble</a:t>
            </a:r>
            <a:r>
              <a:rPr lang="en-US" dirty="0">
                <a:solidFill>
                  <a:schemeClr val="bg1"/>
                </a:solidFill>
              </a:rPr>
              <a:t> Principal-Accès au Marché et Conseiller Régional pour </a:t>
            </a:r>
            <a:r>
              <a:rPr lang="en-US" dirty="0" err="1">
                <a:solidFill>
                  <a:schemeClr val="bg1"/>
                </a:solidFill>
              </a:rPr>
              <a:t>l‘Afrique</a:t>
            </a:r>
            <a:r>
              <a:rPr lang="en-US" dirty="0">
                <a:solidFill>
                  <a:schemeClr val="bg1"/>
                </a:solidFill>
              </a:rPr>
              <a:t> Centrale</a:t>
            </a:r>
            <a:endParaRPr lang="x-none" dirty="0">
              <a:solidFill>
                <a:schemeClr val="bg1"/>
              </a:solidFill>
            </a:endParaRPr>
          </a:p>
        </p:txBody>
      </p:sp>
    </p:spTree>
    <p:extLst>
      <p:ext uri="{BB962C8B-B14F-4D97-AF65-F5344CB8AC3E}">
        <p14:creationId xmlns:p14="http://schemas.microsoft.com/office/powerpoint/2010/main" val="1954019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4E16-BDB0-4797-A55D-C06989E8CBB5}"/>
              </a:ext>
            </a:extLst>
          </p:cNvPr>
          <p:cNvSpPr>
            <a:spLocks noGrp="1"/>
          </p:cNvSpPr>
          <p:nvPr>
            <p:ph type="title"/>
          </p:nvPr>
        </p:nvSpPr>
        <p:spPr/>
        <p:txBody>
          <a:bodyPr>
            <a:normAutofit/>
          </a:bodyPr>
          <a:lstStyle/>
          <a:p>
            <a:r>
              <a:rPr lang="en-US" sz="3600" b="1" dirty="0"/>
              <a:t>VI-Mécanisme de Règlement des Différends</a:t>
            </a:r>
            <a:endParaRPr lang="x-none" sz="3600" b="1" dirty="0"/>
          </a:p>
        </p:txBody>
      </p:sp>
      <p:sp>
        <p:nvSpPr>
          <p:cNvPr id="3" name="Content Placeholder 2">
            <a:extLst>
              <a:ext uri="{FF2B5EF4-FFF2-40B4-BE49-F238E27FC236}">
                <a16:creationId xmlns:a16="http://schemas.microsoft.com/office/drawing/2014/main" id="{F39D14F4-3AB3-480C-94E4-81904F1449A8}"/>
              </a:ext>
            </a:extLst>
          </p:cNvPr>
          <p:cNvSpPr>
            <a:spLocks noGrp="1"/>
          </p:cNvSpPr>
          <p:nvPr>
            <p:ph idx="1"/>
          </p:nvPr>
        </p:nvSpPr>
        <p:spPr>
          <a:xfrm>
            <a:off x="838200" y="1847850"/>
            <a:ext cx="10515600" cy="4826481"/>
          </a:xfrm>
        </p:spPr>
        <p:txBody>
          <a:bodyPr>
            <a:noAutofit/>
          </a:bodyPr>
          <a:lstStyle/>
          <a:p>
            <a:pPr algn="just">
              <a:lnSpc>
                <a:spcPct val="150000"/>
              </a:lnSpc>
            </a:pPr>
            <a:r>
              <a:rPr lang="en-GB" sz="2200" dirty="0"/>
              <a:t>L’</a:t>
            </a:r>
            <a:r>
              <a:rPr lang="en-US" sz="2200" dirty="0"/>
              <a:t>Article 2 du Protocole sur les Règles et Procédures en matière de Règlement des Différends précise que le processus de règlement des différends doit être </a:t>
            </a:r>
            <a:r>
              <a:rPr lang="en-US" sz="2200" b="1" dirty="0"/>
              <a:t>transparent, juste, équitable, prévisible et consistant.</a:t>
            </a:r>
          </a:p>
          <a:p>
            <a:pPr algn="just">
              <a:lnSpc>
                <a:spcPct val="150000"/>
              </a:lnSpc>
            </a:pPr>
            <a:r>
              <a:rPr lang="en-GB" sz="2200" b="1" dirty="0"/>
              <a:t>Le Mécanisme de Règlement des Différents est administré par l’Organe de Règlement des Différends (ORD) de la ZLECAf.</a:t>
            </a:r>
            <a:r>
              <a:rPr lang="en-US" sz="2200" dirty="0"/>
              <a:t> Une Liste indicative des membres de l’ORD a été établie. </a:t>
            </a:r>
          </a:p>
          <a:p>
            <a:pPr algn="just">
              <a:lnSpc>
                <a:spcPct val="150000"/>
              </a:lnSpc>
            </a:pPr>
            <a:r>
              <a:rPr lang="en-US" sz="2200" dirty="0"/>
              <a:t>Le Groupe Spécial des Experts prévu par l’Accord a été mis en place</a:t>
            </a:r>
          </a:p>
          <a:p>
            <a:pPr algn="just">
              <a:lnSpc>
                <a:spcPct val="150000"/>
              </a:lnSpc>
            </a:pPr>
            <a:r>
              <a:rPr lang="en-US" sz="2200" dirty="0"/>
              <a:t>Le processus de sélection des  membres de l’Organe d’Appel de l’ORD est en cours </a:t>
            </a:r>
          </a:p>
          <a:p>
            <a:pPr algn="just">
              <a:lnSpc>
                <a:spcPct val="150000"/>
              </a:lnSpc>
            </a:pPr>
            <a:endParaRPr lang="en-US" sz="2200" dirty="0"/>
          </a:p>
          <a:p>
            <a:pPr algn="just">
              <a:lnSpc>
                <a:spcPct val="150000"/>
              </a:lnSpc>
            </a:pPr>
            <a:endParaRPr lang="en-US" sz="2200" dirty="0"/>
          </a:p>
          <a:p>
            <a:pPr algn="just">
              <a:lnSpc>
                <a:spcPct val="150000"/>
              </a:lnSpc>
            </a:pPr>
            <a:endParaRPr lang="en-US" sz="2200" dirty="0"/>
          </a:p>
        </p:txBody>
      </p:sp>
    </p:spTree>
    <p:extLst>
      <p:ext uri="{BB962C8B-B14F-4D97-AF65-F5344CB8AC3E}">
        <p14:creationId xmlns:p14="http://schemas.microsoft.com/office/powerpoint/2010/main" val="258921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B105-6379-437B-A434-439CA5EF861B}"/>
              </a:ext>
            </a:extLst>
          </p:cNvPr>
          <p:cNvSpPr>
            <a:spLocks noGrp="1"/>
          </p:cNvSpPr>
          <p:nvPr>
            <p:ph type="title"/>
          </p:nvPr>
        </p:nvSpPr>
        <p:spPr/>
        <p:txBody>
          <a:bodyPr>
            <a:normAutofit/>
          </a:bodyPr>
          <a:lstStyle/>
          <a:p>
            <a:r>
              <a:rPr lang="en-US" sz="3600" b="1" dirty="0"/>
              <a:t>VII-Phase II des négociations</a:t>
            </a:r>
            <a:endParaRPr lang="x-none" sz="3600" b="1" dirty="0"/>
          </a:p>
        </p:txBody>
      </p:sp>
      <p:sp>
        <p:nvSpPr>
          <p:cNvPr id="3" name="Content Placeholder 2">
            <a:extLst>
              <a:ext uri="{FF2B5EF4-FFF2-40B4-BE49-F238E27FC236}">
                <a16:creationId xmlns:a16="http://schemas.microsoft.com/office/drawing/2014/main" id="{C964E9DC-B276-4725-B7FA-221220B99D62}"/>
              </a:ext>
            </a:extLst>
          </p:cNvPr>
          <p:cNvSpPr>
            <a:spLocks noGrp="1"/>
          </p:cNvSpPr>
          <p:nvPr>
            <p:ph idx="1"/>
          </p:nvPr>
        </p:nvSpPr>
        <p:spPr>
          <a:xfrm>
            <a:off x="838200" y="1544062"/>
            <a:ext cx="10515600" cy="5180078"/>
          </a:xfrm>
        </p:spPr>
        <p:txBody>
          <a:bodyPr>
            <a:normAutofit fontScale="77500" lnSpcReduction="20000"/>
          </a:bodyPr>
          <a:lstStyle/>
          <a:p>
            <a:pPr>
              <a:lnSpc>
                <a:spcPct val="150000"/>
              </a:lnSpc>
            </a:pPr>
            <a:r>
              <a:rPr lang="en-US" sz="2900" b="1" dirty="0"/>
              <a:t>La phase II des négociations concerne les domaines ci-après:</a:t>
            </a:r>
          </a:p>
          <a:p>
            <a:pPr lvl="1">
              <a:lnSpc>
                <a:spcPct val="150000"/>
              </a:lnSpc>
            </a:pPr>
            <a:r>
              <a:rPr lang="fr-FR" sz="2900" dirty="0"/>
              <a:t>L</a:t>
            </a:r>
            <a:r>
              <a:rPr lang="en-US" sz="2900" dirty="0" err="1"/>
              <a:t>es</a:t>
            </a:r>
            <a:r>
              <a:rPr lang="en-US" sz="2900" dirty="0"/>
              <a:t> investissements</a:t>
            </a:r>
          </a:p>
          <a:p>
            <a:pPr lvl="1">
              <a:lnSpc>
                <a:spcPct val="150000"/>
              </a:lnSpc>
            </a:pPr>
            <a:r>
              <a:rPr lang="fr-FR" sz="2900" dirty="0"/>
              <a:t>L</a:t>
            </a:r>
            <a:r>
              <a:rPr lang="en-US" sz="2900" dirty="0"/>
              <a:t>a politique de concurrence</a:t>
            </a:r>
          </a:p>
          <a:p>
            <a:pPr lvl="1">
              <a:lnSpc>
                <a:spcPct val="150000"/>
              </a:lnSpc>
            </a:pPr>
            <a:r>
              <a:rPr lang="fr-FR" sz="2900" dirty="0"/>
              <a:t>L</a:t>
            </a:r>
            <a:r>
              <a:rPr lang="en-US" sz="2900" dirty="0" err="1"/>
              <a:t>es</a:t>
            </a:r>
            <a:r>
              <a:rPr lang="en-US" sz="2900" dirty="0"/>
              <a:t> Droits de propriété intellectuelle liés au commerce</a:t>
            </a:r>
          </a:p>
          <a:p>
            <a:pPr lvl="1">
              <a:lnSpc>
                <a:spcPct val="150000"/>
              </a:lnSpc>
            </a:pPr>
            <a:r>
              <a:rPr lang="fr-FR" sz="2900" dirty="0"/>
              <a:t>L</a:t>
            </a:r>
            <a:r>
              <a:rPr lang="en-US" sz="2900" dirty="0"/>
              <a:t>e commerce électronique,</a:t>
            </a:r>
          </a:p>
          <a:p>
            <a:pPr lvl="1">
              <a:lnSpc>
                <a:spcPct val="150000"/>
              </a:lnSpc>
            </a:pPr>
            <a:r>
              <a:rPr lang="fr-FR" sz="2900" dirty="0"/>
              <a:t>L</a:t>
            </a:r>
            <a:r>
              <a:rPr lang="en-US" sz="2900" dirty="0" err="1"/>
              <a:t>es</a:t>
            </a:r>
            <a:r>
              <a:rPr lang="en-US" sz="2900" dirty="0"/>
              <a:t> femmes et les jeunes</a:t>
            </a:r>
          </a:p>
          <a:p>
            <a:pPr marL="457200" lvl="1" indent="0">
              <a:lnSpc>
                <a:spcPct val="150000"/>
              </a:lnSpc>
              <a:buNone/>
            </a:pPr>
            <a:endParaRPr lang="en-US" sz="2900" dirty="0"/>
          </a:p>
          <a:p>
            <a:pPr lvl="1">
              <a:lnSpc>
                <a:spcPct val="150000"/>
              </a:lnSpc>
            </a:pPr>
            <a:r>
              <a:rPr lang="fr-FR" sz="2900" dirty="0"/>
              <a:t>L</a:t>
            </a:r>
            <a:r>
              <a:rPr lang="en-US" sz="2900" dirty="0" err="1"/>
              <a:t>es</a:t>
            </a:r>
            <a:r>
              <a:rPr lang="en-US" sz="2900" dirty="0"/>
              <a:t> Protocoles sur les investissements, la politique de  concurrence, les droits de propriété intellectuelle ont été adoptés le 28 octobre 2022 à Libreville</a:t>
            </a:r>
          </a:p>
          <a:p>
            <a:pPr lvl="1">
              <a:lnSpc>
                <a:spcPct val="150000"/>
              </a:lnSpc>
            </a:pPr>
            <a:r>
              <a:rPr lang="en-US" sz="2900" dirty="0"/>
              <a:t>Les autres Protocoles sur les autres domaines sont en cours de négociation</a:t>
            </a:r>
          </a:p>
          <a:p>
            <a:pPr marL="457200" lvl="1" indent="0">
              <a:lnSpc>
                <a:spcPct val="150000"/>
              </a:lnSpc>
              <a:buNone/>
            </a:pPr>
            <a:endParaRPr lang="en-US" sz="2900" dirty="0"/>
          </a:p>
          <a:p>
            <a:pPr lvl="1">
              <a:lnSpc>
                <a:spcPct val="150000"/>
              </a:lnSpc>
            </a:pPr>
            <a:endParaRPr lang="en-US" sz="2900" dirty="0"/>
          </a:p>
          <a:p>
            <a:pPr lvl="1">
              <a:lnSpc>
                <a:spcPct val="150000"/>
              </a:lnSpc>
            </a:pPr>
            <a:endParaRPr lang="en-US" sz="2900" dirty="0"/>
          </a:p>
        </p:txBody>
      </p:sp>
    </p:spTree>
    <p:extLst>
      <p:ext uri="{BB962C8B-B14F-4D97-AF65-F5344CB8AC3E}">
        <p14:creationId xmlns:p14="http://schemas.microsoft.com/office/powerpoint/2010/main" val="498951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8158-2FC6-4AD3-862F-FB22558FBE04}"/>
              </a:ext>
            </a:extLst>
          </p:cNvPr>
          <p:cNvSpPr>
            <a:spLocks noGrp="1"/>
          </p:cNvSpPr>
          <p:nvPr>
            <p:ph type="title"/>
          </p:nvPr>
        </p:nvSpPr>
        <p:spPr>
          <a:xfrm>
            <a:off x="638175" y="212725"/>
            <a:ext cx="10515600" cy="1325563"/>
          </a:xfrm>
        </p:spPr>
        <p:txBody>
          <a:bodyPr>
            <a:normAutofit/>
          </a:bodyPr>
          <a:lstStyle/>
          <a:p>
            <a:r>
              <a:rPr lang="en-US" sz="3600" b="1" dirty="0"/>
              <a:t>VIII-Mise en oeuvre des certains outils et  Instruments</a:t>
            </a:r>
            <a:endParaRPr lang="x-none" sz="3200" b="1" dirty="0"/>
          </a:p>
        </p:txBody>
      </p:sp>
      <p:sp>
        <p:nvSpPr>
          <p:cNvPr id="3" name="Content Placeholder 2">
            <a:extLst>
              <a:ext uri="{FF2B5EF4-FFF2-40B4-BE49-F238E27FC236}">
                <a16:creationId xmlns:a16="http://schemas.microsoft.com/office/drawing/2014/main" id="{801086C7-5C40-4BA8-B86E-4F6015F4FBF2}"/>
              </a:ext>
            </a:extLst>
          </p:cNvPr>
          <p:cNvSpPr>
            <a:spLocks noGrp="1"/>
          </p:cNvSpPr>
          <p:nvPr>
            <p:ph idx="1"/>
          </p:nvPr>
        </p:nvSpPr>
        <p:spPr>
          <a:xfrm>
            <a:off x="762000" y="1538287"/>
            <a:ext cx="10515600" cy="5319713"/>
          </a:xfrm>
        </p:spPr>
        <p:txBody>
          <a:bodyPr>
            <a:normAutofit fontScale="25000" lnSpcReduction="20000"/>
          </a:bodyPr>
          <a:lstStyle/>
          <a:p>
            <a:endParaRPr lang="en-US" sz="4400" dirty="0"/>
          </a:p>
          <a:p>
            <a:pPr>
              <a:lnSpc>
                <a:spcPct val="170000"/>
              </a:lnSpc>
            </a:pPr>
            <a:r>
              <a:rPr lang="en-US" sz="9600" dirty="0"/>
              <a:t>Le Site web  de la ZlECAf </a:t>
            </a:r>
            <a:r>
              <a:rPr lang="en-US" sz="9600" u="sng" dirty="0">
                <a:hlinkClick r:id="rId2">
                  <a:extLst>
                    <a:ext uri="{A12FA001-AC4F-418D-AE19-62706E023703}">
                      <ahyp:hlinkClr xmlns:ahyp="http://schemas.microsoft.com/office/drawing/2018/hyperlinkcolor" val="tx"/>
                    </a:ext>
                  </a:extLst>
                </a:hlinkClick>
              </a:rPr>
              <a:t>www.</a:t>
            </a:r>
            <a:r>
              <a:rPr lang="x-none" sz="9600" u="sng" dirty="0">
                <a:hlinkClick r:id="rId2">
                  <a:extLst>
                    <a:ext uri="{A12FA001-AC4F-418D-AE19-62706E023703}">
                      <ahyp:hlinkClr xmlns:ahyp="http://schemas.microsoft.com/office/drawing/2018/hyperlinkcolor" val="tx"/>
                    </a:ext>
                  </a:extLst>
                </a:hlinkClick>
              </a:rPr>
              <a:t>au-afcfta.org</a:t>
            </a:r>
            <a:r>
              <a:rPr lang="en-US" sz="9600" u="sng" dirty="0"/>
              <a:t> </a:t>
            </a:r>
            <a:r>
              <a:rPr lang="en-US" sz="9600" dirty="0"/>
              <a:t> </a:t>
            </a:r>
            <a:endParaRPr lang="x-none" sz="9600" dirty="0"/>
          </a:p>
          <a:p>
            <a:pPr>
              <a:lnSpc>
                <a:spcPct val="170000"/>
              </a:lnSpc>
            </a:pPr>
            <a:r>
              <a:rPr lang="fr-FR" sz="9600" dirty="0"/>
              <a:t>L</a:t>
            </a:r>
            <a:r>
              <a:rPr lang="en-US" sz="9600" dirty="0"/>
              <a:t>e E-Tariff Book de la ZLECAf</a:t>
            </a:r>
            <a:r>
              <a:rPr lang="x-none" sz="9600" u="sng" dirty="0">
                <a:hlinkClick r:id="rId3">
                  <a:extLst>
                    <a:ext uri="{A12FA001-AC4F-418D-AE19-62706E023703}">
                      <ahyp:hlinkClr xmlns:ahyp="http://schemas.microsoft.com/office/drawing/2018/hyperlinkcolor" val="tx"/>
                    </a:ext>
                  </a:extLst>
                </a:hlinkClick>
              </a:rPr>
              <a:t>https://etariff.au-afcfta.org/</a:t>
            </a:r>
            <a:endParaRPr lang="x-none" sz="9600" dirty="0"/>
          </a:p>
          <a:p>
            <a:pPr>
              <a:lnSpc>
                <a:spcPct val="170000"/>
              </a:lnSpc>
            </a:pPr>
            <a:r>
              <a:rPr lang="en-US" sz="9600" dirty="0"/>
              <a:t>Les Documents Commerciaux </a:t>
            </a:r>
            <a:r>
              <a:rPr lang="mr-IN" sz="9600" dirty="0"/>
              <a:t>–</a:t>
            </a:r>
            <a:r>
              <a:rPr lang="en-US" sz="9600" dirty="0"/>
              <a:t> Certificatd’Origine, la Déclaration d’Origine</a:t>
            </a:r>
            <a:r>
              <a:rPr lang="en-GB" sz="9600" dirty="0"/>
              <a:t>, </a:t>
            </a:r>
            <a:r>
              <a:rPr lang="en-US" sz="9600" dirty="0"/>
              <a:t> la Déclaration du Producteur/Fournisseur</a:t>
            </a:r>
          </a:p>
          <a:p>
            <a:pPr>
              <a:lnSpc>
                <a:spcPct val="170000"/>
              </a:lnSpc>
            </a:pPr>
            <a:r>
              <a:rPr lang="en-US" sz="9600" dirty="0"/>
              <a:t>Manuel des Règles d’Origine</a:t>
            </a:r>
          </a:p>
          <a:p>
            <a:pPr>
              <a:lnSpc>
                <a:spcPct val="170000"/>
              </a:lnSpc>
            </a:pPr>
            <a:r>
              <a:rPr lang="en-US" sz="9600" dirty="0"/>
              <a:t>Mécanisme d’élimination en Ligne des BNT</a:t>
            </a:r>
          </a:p>
          <a:p>
            <a:pPr>
              <a:lnSpc>
                <a:spcPct val="170000"/>
              </a:lnSpc>
            </a:pPr>
            <a:r>
              <a:rPr lang="en-US" sz="9600" dirty="0"/>
              <a:t>La Facilité d’Ajustement  et le Système Panafricain de Paiement et Règlement de la ZLECAf (PAPSS)</a:t>
            </a:r>
          </a:p>
          <a:p>
            <a:pPr>
              <a:lnSpc>
                <a:spcPct val="170000"/>
              </a:lnSpc>
            </a:pPr>
            <a:r>
              <a:rPr lang="en-US" sz="9600" dirty="0" err="1"/>
              <a:t>T</a:t>
            </a:r>
            <a:r>
              <a:rPr lang="en-US" sz="9600" dirty="0" err="1">
                <a:hlinkClick r:id="rId4">
                  <a:extLst>
                    <a:ext uri="{A12FA001-AC4F-418D-AE19-62706E023703}">
                      <ahyp:hlinkClr xmlns:ahyp="http://schemas.microsoft.com/office/drawing/2018/hyperlinkcolor" val="tx"/>
                    </a:ext>
                  </a:extLst>
                </a:hlinkClick>
              </a:rPr>
              <a:t>https</a:t>
            </a:r>
            <a:r>
              <a:rPr lang="en-US" sz="9600" dirty="0">
                <a:hlinkClick r:id="rId4">
                  <a:extLst>
                    <a:ext uri="{A12FA001-AC4F-418D-AE19-62706E023703}">
                      <ahyp:hlinkClr xmlns:ahyp="http://schemas.microsoft.com/office/drawing/2018/hyperlinkcolor" val="tx"/>
                    </a:ext>
                  </a:extLst>
                </a:hlinkClick>
              </a:rPr>
              <a:t>://au-afcfta.org/operational-instruments/ntbs/</a:t>
            </a:r>
            <a:r>
              <a:rPr lang="en-US" sz="9600" dirty="0"/>
              <a:t> </a:t>
            </a:r>
            <a:endParaRPr lang="x-none" sz="9600" dirty="0"/>
          </a:p>
          <a:p>
            <a:endParaRPr lang="x-none" sz="2400" dirty="0"/>
          </a:p>
        </p:txBody>
      </p:sp>
    </p:spTree>
    <p:extLst>
      <p:ext uri="{BB962C8B-B14F-4D97-AF65-F5344CB8AC3E}">
        <p14:creationId xmlns:p14="http://schemas.microsoft.com/office/powerpoint/2010/main" val="3713912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8158-2FC6-4AD3-862F-FB22558FBE04}"/>
              </a:ext>
            </a:extLst>
          </p:cNvPr>
          <p:cNvSpPr>
            <a:spLocks noGrp="1"/>
          </p:cNvSpPr>
          <p:nvPr>
            <p:ph type="title"/>
          </p:nvPr>
        </p:nvSpPr>
        <p:spPr>
          <a:xfrm>
            <a:off x="638175" y="1"/>
            <a:ext cx="10515600" cy="1419539"/>
          </a:xfrm>
        </p:spPr>
        <p:txBody>
          <a:bodyPr>
            <a:normAutofit fontScale="90000"/>
          </a:bodyPr>
          <a:lstStyle/>
          <a:p>
            <a:pPr>
              <a:lnSpc>
                <a:spcPct val="170000"/>
              </a:lnSpc>
            </a:pPr>
            <a:r>
              <a:rPr lang="en-US" sz="3600" b="1" dirty="0"/>
              <a:t>IX-Système Panafricain de Paiement et des Règlement  (PAPSS) de la ZLECAf</a:t>
            </a:r>
          </a:p>
        </p:txBody>
      </p:sp>
      <p:sp>
        <p:nvSpPr>
          <p:cNvPr id="3" name="Content Placeholder 2">
            <a:extLst>
              <a:ext uri="{FF2B5EF4-FFF2-40B4-BE49-F238E27FC236}">
                <a16:creationId xmlns:a16="http://schemas.microsoft.com/office/drawing/2014/main" id="{801086C7-5C40-4BA8-B86E-4F6015F4FBF2}"/>
              </a:ext>
            </a:extLst>
          </p:cNvPr>
          <p:cNvSpPr>
            <a:spLocks noGrp="1"/>
          </p:cNvSpPr>
          <p:nvPr>
            <p:ph idx="1"/>
          </p:nvPr>
        </p:nvSpPr>
        <p:spPr>
          <a:xfrm>
            <a:off x="762000" y="1538288"/>
            <a:ext cx="10515600" cy="5484702"/>
          </a:xfrm>
        </p:spPr>
        <p:txBody>
          <a:bodyPr>
            <a:noAutofit/>
          </a:bodyPr>
          <a:lstStyle/>
          <a:p>
            <a:pPr>
              <a:lnSpc>
                <a:spcPct val="150000"/>
              </a:lnSpc>
              <a:spcBef>
                <a:spcPts val="0"/>
              </a:spcBef>
            </a:pPr>
            <a:r>
              <a:rPr lang="en-US" sz="2200" dirty="0"/>
              <a:t>Système adopté le  7 juillet 2019 à Niamey, Niger,  par le Sommet des Chefs d’Etat et de Gouvernement de l’UA</a:t>
            </a:r>
          </a:p>
          <a:p>
            <a:pPr>
              <a:lnSpc>
                <a:spcPct val="150000"/>
              </a:lnSpc>
              <a:spcBef>
                <a:spcPts val="0"/>
              </a:spcBef>
            </a:pPr>
            <a:r>
              <a:rPr lang="en-US" sz="2200" dirty="0"/>
              <a:t>L’un des instruments opérationnels Clé de la ZLECAf</a:t>
            </a:r>
          </a:p>
          <a:p>
            <a:pPr>
              <a:lnSpc>
                <a:spcPct val="150000"/>
              </a:lnSpc>
              <a:spcBef>
                <a:spcPts val="0"/>
              </a:spcBef>
            </a:pPr>
            <a:r>
              <a:rPr lang="x-none" sz="2200" dirty="0"/>
              <a:t>Ce sera un vaste et continental système de paiements et de règlements qui offre des paiements accélérés</a:t>
            </a:r>
            <a:endParaRPr lang="en-US" sz="2200" dirty="0"/>
          </a:p>
          <a:p>
            <a:pPr>
              <a:lnSpc>
                <a:spcPct val="150000"/>
              </a:lnSpc>
              <a:spcBef>
                <a:spcPts val="0"/>
              </a:spcBef>
            </a:pPr>
            <a:r>
              <a:rPr lang="fr-FR" sz="2200" dirty="0"/>
              <a:t>A</a:t>
            </a:r>
            <a:r>
              <a:rPr lang="en-US" sz="2200" dirty="0" err="1"/>
              <a:t>vancées</a:t>
            </a:r>
            <a:r>
              <a:rPr lang="en-US" sz="2200" dirty="0"/>
              <a:t> institutionnelles : Certifié  </a:t>
            </a:r>
            <a:r>
              <a:rPr lang="x-none" sz="2200" dirty="0"/>
              <a:t>ISO 27001, confirmang l’alignement de la ZLECAf sur les meilleurs standards globaux sur la sécurité des informations</a:t>
            </a:r>
            <a:endParaRPr lang="en-US" sz="2200" dirty="0"/>
          </a:p>
          <a:p>
            <a:pPr>
              <a:lnSpc>
                <a:spcPct val="150000"/>
              </a:lnSpc>
              <a:spcBef>
                <a:spcPts val="0"/>
              </a:spcBef>
            </a:pPr>
            <a:r>
              <a:rPr lang="en-US" sz="2200" dirty="0"/>
              <a:t>Concept testé avec réussite dans  un Projet Pilote en Afrique de l’Ouest</a:t>
            </a:r>
          </a:p>
          <a:p>
            <a:pPr>
              <a:lnSpc>
                <a:spcPct val="150000"/>
              </a:lnSpc>
              <a:spcBef>
                <a:spcPts val="0"/>
              </a:spcBef>
            </a:pPr>
            <a:r>
              <a:rPr lang="x-none" sz="2200" dirty="0"/>
              <a:t> 16 Banques Commerciales ont déjà accompli leurs procédures d’adhésion au Système PAPS et les discussions continuent avec d’autres Banques Commerciales et Banques Centrales</a:t>
            </a:r>
          </a:p>
        </p:txBody>
      </p:sp>
    </p:spTree>
    <p:extLst>
      <p:ext uri="{BB962C8B-B14F-4D97-AF65-F5344CB8AC3E}">
        <p14:creationId xmlns:p14="http://schemas.microsoft.com/office/powerpoint/2010/main" val="229544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95350" y="466726"/>
            <a:ext cx="10207159" cy="1028700"/>
          </a:xfrm>
          <a:prstGeom prst="rect">
            <a:avLst/>
          </a:prstGeom>
          <a:noFill/>
          <a:ln>
            <a:noFill/>
          </a:ln>
        </p:spPr>
        <p:txBody>
          <a:bodyPr spcFirstLastPara="1" wrap="square" lIns="91425" tIns="45700" rIns="91425" bIns="45700" anchor="ctr" anchorCtr="0">
            <a:normAutofit fontScale="90000"/>
          </a:bodyPr>
          <a:lstStyle/>
          <a:p>
            <a:pPr>
              <a:buSzPts val="4400"/>
            </a:pPr>
            <a:r>
              <a:rPr lang="en-GB" sz="3600" b="1" dirty="0">
                <a:solidFill>
                  <a:srgbClr val="951F39"/>
                </a:solidFill>
              </a:rPr>
              <a:t> X-</a:t>
            </a:r>
            <a:r>
              <a:rPr lang="en-GB" sz="4000" b="1" dirty="0">
                <a:solidFill>
                  <a:srgbClr val="951F39"/>
                </a:solidFill>
              </a:rPr>
              <a:t>L’initiative du Commerce Guidé du Secrétariat</a:t>
            </a:r>
            <a:br>
              <a:rPr lang="en-GB" dirty="0"/>
            </a:br>
            <a:r>
              <a:rPr lang="en-GB" dirty="0"/>
              <a:t>de la ZLECAf</a:t>
            </a:r>
            <a:endParaRPr lang="en-GB" dirty="0">
              <a:solidFill>
                <a:srgbClr val="951F39"/>
              </a:solidFill>
            </a:endParaRPr>
          </a:p>
        </p:txBody>
      </p:sp>
      <p:sp>
        <p:nvSpPr>
          <p:cNvPr id="91" name="Google Shape;91;p2"/>
          <p:cNvSpPr txBox="1">
            <a:spLocks noGrp="1"/>
          </p:cNvSpPr>
          <p:nvPr>
            <p:ph type="body" idx="1"/>
          </p:nvPr>
        </p:nvSpPr>
        <p:spPr>
          <a:xfrm>
            <a:off x="118400" y="1591250"/>
            <a:ext cx="11787900" cy="2891850"/>
          </a:xfrm>
          <a:prstGeom prst="rect">
            <a:avLst/>
          </a:prstGeom>
          <a:noFill/>
          <a:ln>
            <a:noFill/>
          </a:ln>
        </p:spPr>
        <p:txBody>
          <a:bodyPr spcFirstLastPara="1" wrap="square" lIns="91425" tIns="45700" rIns="91425" bIns="45700" anchor="t" anchorCtr="0">
            <a:noAutofit/>
          </a:bodyPr>
          <a:lstStyle/>
          <a:p>
            <a:pPr marL="0" lvl="0" indent="0" algn="just" rtl="0">
              <a:spcBef>
                <a:spcPts val="1000"/>
              </a:spcBef>
              <a:spcAft>
                <a:spcPts val="0"/>
              </a:spcAft>
              <a:buClr>
                <a:schemeClr val="dk1"/>
              </a:buClr>
              <a:buSzPts val="1100"/>
              <a:buFont typeface="Arial"/>
              <a:buNone/>
            </a:pPr>
            <a:endParaRPr sz="3600" b="1" dirty="0">
              <a:solidFill>
                <a:srgbClr val="951F39"/>
              </a:solidFill>
              <a:sym typeface="Arial"/>
            </a:endParaRPr>
          </a:p>
          <a:p>
            <a:pPr marL="457200" lvl="0" indent="0" algn="l" rtl="0">
              <a:lnSpc>
                <a:spcPct val="115000"/>
              </a:lnSpc>
              <a:spcBef>
                <a:spcPts val="0"/>
              </a:spcBef>
              <a:spcAft>
                <a:spcPts val="0"/>
              </a:spcAft>
              <a:buNone/>
            </a:pPr>
            <a:endParaRPr sz="1600" dirty="0">
              <a:latin typeface="Arial"/>
              <a:ea typeface="Arial"/>
              <a:cs typeface="Arial"/>
              <a:sym typeface="Arial"/>
            </a:endParaRPr>
          </a:p>
        </p:txBody>
      </p:sp>
      <p:sp>
        <p:nvSpPr>
          <p:cNvPr id="2" name="TextBox 1"/>
          <p:cNvSpPr txBox="1"/>
          <p:nvPr/>
        </p:nvSpPr>
        <p:spPr>
          <a:xfrm>
            <a:off x="632630" y="1753972"/>
            <a:ext cx="10759440" cy="6068327"/>
          </a:xfrm>
          <a:prstGeom prst="rect">
            <a:avLst/>
          </a:prstGeom>
          <a:noFill/>
        </p:spPr>
        <p:txBody>
          <a:bodyPr wrap="square" rtlCol="0">
            <a:spAutoFit/>
          </a:bodyPr>
          <a:lstStyle/>
          <a:p>
            <a:pPr lvl="5" algn="just">
              <a:buClr>
                <a:schemeClr val="dk1"/>
              </a:buClr>
              <a:buSzPts val="2800"/>
            </a:pPr>
            <a:r>
              <a:rPr lang="en-US" sz="2400" b="1" dirty="0"/>
              <a:t>1. Contexte </a:t>
            </a:r>
          </a:p>
          <a:p>
            <a:pPr marL="228600" lvl="0" indent="-228600" algn="just">
              <a:spcBef>
                <a:spcPts val="0"/>
              </a:spcBef>
              <a:buClr>
                <a:schemeClr val="dk1"/>
              </a:buClr>
              <a:buSzPts val="2800"/>
              <a:buFont typeface="Noto Sans Symbols"/>
              <a:buChar char="▪"/>
            </a:pPr>
            <a:endParaRPr lang="en-US" sz="2400" dirty="0"/>
          </a:p>
          <a:p>
            <a:pPr marL="228600" lvl="0" indent="-228600" algn="just">
              <a:spcBef>
                <a:spcPts val="0"/>
              </a:spcBef>
              <a:buClr>
                <a:schemeClr val="dk1"/>
              </a:buClr>
              <a:buSzPts val="2800"/>
              <a:buFont typeface="Noto Sans Symbols"/>
              <a:buChar char="▪"/>
            </a:pPr>
            <a:r>
              <a:rPr lang="en-US" sz="2400" b="1" dirty="0"/>
              <a:t>L’Assemblée des Chefs d’Etat de l’UA</a:t>
            </a:r>
            <a:r>
              <a:rPr lang="en-US" sz="2400" dirty="0"/>
              <a:t> a fixé pour le 1er janvier 2021 le début des échanges commerciaux pour la ZLECAf. </a:t>
            </a:r>
            <a:r>
              <a:rPr lang="fr-FR" sz="2400" dirty="0"/>
              <a:t>D</a:t>
            </a:r>
            <a:r>
              <a:rPr lang="en-US" sz="2400" dirty="0" err="1"/>
              <a:t>onc</a:t>
            </a:r>
            <a:r>
              <a:rPr lang="en-US" sz="2400" dirty="0"/>
              <a:t>, </a:t>
            </a:r>
            <a:r>
              <a:rPr lang="en-US" sz="2400" b="1" u="sng" dirty="0"/>
              <a:t>le 1er janvier 2023</a:t>
            </a:r>
            <a:r>
              <a:rPr lang="en-US" sz="2400" dirty="0"/>
              <a:t>, </a:t>
            </a:r>
            <a:r>
              <a:rPr lang="en-US" sz="2400" b="1" u="sng" dirty="0"/>
              <a:t>on en sera rendu  à la troisième année du démantèlement tarifaire, ie à la troisème baisse du tarif</a:t>
            </a:r>
          </a:p>
          <a:p>
            <a:pPr marL="228600" lvl="0" indent="-228600" algn="just">
              <a:spcBef>
                <a:spcPts val="0"/>
              </a:spcBef>
              <a:buClr>
                <a:schemeClr val="dk1"/>
              </a:buClr>
              <a:buSzPts val="2800"/>
              <a:buFont typeface="Noto Sans Symbols"/>
              <a:buChar char="▪"/>
            </a:pPr>
            <a:endParaRPr lang="en-US" sz="2400" b="1" u="sng" dirty="0"/>
          </a:p>
          <a:p>
            <a:pPr marL="228600" lvl="0" indent="-228600" algn="just">
              <a:spcBef>
                <a:spcPts val="0"/>
              </a:spcBef>
              <a:buClr>
                <a:schemeClr val="dk1"/>
              </a:buClr>
              <a:buSzPts val="2800"/>
              <a:buFont typeface="Noto Sans Symbols"/>
              <a:buChar char="▪"/>
            </a:pPr>
            <a:r>
              <a:rPr lang="en-US" sz="2400" b="1" dirty="0"/>
              <a:t>La Directive Ministérielle </a:t>
            </a:r>
            <a:r>
              <a:rPr lang="en-US" sz="2400" dirty="0"/>
              <a:t>sur l’Application provisoire des Listes de Concessions Tarifaires</a:t>
            </a:r>
            <a:r>
              <a:rPr lang="en-US" sz="2400" b="1" dirty="0"/>
              <a:t> pour </a:t>
            </a:r>
            <a:r>
              <a:rPr lang="en-US" sz="2400" dirty="0"/>
              <a:t> 90% de produits  (Categorie A)</a:t>
            </a:r>
          </a:p>
          <a:p>
            <a:pPr marL="228600" lvl="0" indent="-228600" algn="just">
              <a:spcBef>
                <a:spcPts val="0"/>
              </a:spcBef>
              <a:buClr>
                <a:schemeClr val="dk1"/>
              </a:buClr>
              <a:buSzPts val="2800"/>
              <a:buFont typeface="Noto Sans Symbols"/>
              <a:buChar char="▪"/>
            </a:pPr>
            <a:endParaRPr lang="en-US" sz="2400" dirty="0"/>
          </a:p>
          <a:p>
            <a:pPr algn="just">
              <a:lnSpc>
                <a:spcPct val="100000"/>
              </a:lnSpc>
              <a:buFont typeface="Wingdings" panose="05000000000000000000" pitchFamily="2" charset="2"/>
              <a:buChar char="§"/>
            </a:pPr>
            <a:r>
              <a:rPr lang="en-GB" sz="2400" dirty="0">
                <a:cs typeface="Arial"/>
                <a:sym typeface="Arial"/>
              </a:rPr>
              <a:t>La Directive Ministérielle a apporté une base juridique concrète pour le début effectif des échanges commerciaux dans le cadre de la ZLECAf</a:t>
            </a:r>
          </a:p>
          <a:p>
            <a:pPr marL="228600" indent="-228600" algn="just">
              <a:spcBef>
                <a:spcPts val="1000"/>
              </a:spcBef>
              <a:buClr>
                <a:schemeClr val="dk1"/>
              </a:buClr>
              <a:buSzPts val="2800"/>
              <a:buFont typeface="Noto Sans Symbols"/>
              <a:buChar char="▪"/>
            </a:pPr>
            <a:r>
              <a:rPr lang="en-GB" sz="2400" dirty="0">
                <a:cs typeface="Arial"/>
                <a:sym typeface="Arial"/>
              </a:rPr>
              <a:t>L’initiative du Secrétariat sur le Commerce Guidé a été annoncée lors du Conseil Ministériel du mois de juillet 2022</a:t>
            </a:r>
            <a:endParaRPr lang="en-US" sz="2400" dirty="0"/>
          </a:p>
          <a:p>
            <a:endParaRPr lang="en-US" sz="2400" dirty="0"/>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436096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95350" y="466726"/>
            <a:ext cx="10207159" cy="1028700"/>
          </a:xfrm>
          <a:prstGeom prst="rect">
            <a:avLst/>
          </a:prstGeom>
          <a:noFill/>
          <a:ln>
            <a:noFill/>
          </a:ln>
        </p:spPr>
        <p:txBody>
          <a:bodyPr spcFirstLastPara="1" wrap="square" lIns="91425" tIns="45700" rIns="91425" bIns="45700" anchor="ctr" anchorCtr="0">
            <a:normAutofit fontScale="90000"/>
          </a:bodyPr>
          <a:lstStyle/>
          <a:p>
            <a:pPr>
              <a:buSzPts val="4400"/>
            </a:pPr>
            <a:r>
              <a:rPr lang="en-GB" sz="3600" b="1" dirty="0">
                <a:solidFill>
                  <a:srgbClr val="951F39"/>
                </a:solidFill>
              </a:rPr>
              <a:t>                               2. Objectifs</a:t>
            </a:r>
            <a:br>
              <a:rPr lang="en-GB" dirty="0"/>
            </a:br>
            <a:endParaRPr lang="en-GB" dirty="0">
              <a:solidFill>
                <a:srgbClr val="951F39"/>
              </a:solidFill>
            </a:endParaRPr>
          </a:p>
        </p:txBody>
      </p:sp>
      <p:sp>
        <p:nvSpPr>
          <p:cNvPr id="91" name="Google Shape;91;p2"/>
          <p:cNvSpPr txBox="1">
            <a:spLocks noGrp="1"/>
          </p:cNvSpPr>
          <p:nvPr>
            <p:ph type="body" idx="1"/>
          </p:nvPr>
        </p:nvSpPr>
        <p:spPr>
          <a:xfrm>
            <a:off x="118400" y="1591250"/>
            <a:ext cx="11787900" cy="2891850"/>
          </a:xfrm>
          <a:prstGeom prst="rect">
            <a:avLst/>
          </a:prstGeom>
          <a:noFill/>
          <a:ln>
            <a:noFill/>
          </a:ln>
        </p:spPr>
        <p:txBody>
          <a:bodyPr spcFirstLastPara="1" wrap="square" lIns="91425" tIns="45700" rIns="91425" bIns="45700" anchor="t" anchorCtr="0">
            <a:noAutofit/>
          </a:bodyPr>
          <a:lstStyle/>
          <a:p>
            <a:pPr marL="0" lvl="0" indent="0" algn="just" rtl="0">
              <a:spcBef>
                <a:spcPts val="1000"/>
              </a:spcBef>
              <a:spcAft>
                <a:spcPts val="0"/>
              </a:spcAft>
              <a:buClr>
                <a:schemeClr val="dk1"/>
              </a:buClr>
              <a:buSzPts val="1100"/>
              <a:buFont typeface="Arial"/>
              <a:buNone/>
            </a:pPr>
            <a:endParaRPr sz="3600" b="1" dirty="0">
              <a:solidFill>
                <a:srgbClr val="951F39"/>
              </a:solidFill>
              <a:sym typeface="Arial"/>
            </a:endParaRPr>
          </a:p>
          <a:p>
            <a:pPr marL="457200" lvl="0" indent="0" algn="l" rtl="0">
              <a:lnSpc>
                <a:spcPct val="115000"/>
              </a:lnSpc>
              <a:spcBef>
                <a:spcPts val="0"/>
              </a:spcBef>
              <a:spcAft>
                <a:spcPts val="0"/>
              </a:spcAft>
              <a:buNone/>
            </a:pPr>
            <a:endParaRPr sz="1600" dirty="0">
              <a:latin typeface="Arial"/>
              <a:ea typeface="Arial"/>
              <a:cs typeface="Arial"/>
              <a:sym typeface="Arial"/>
            </a:endParaRPr>
          </a:p>
        </p:txBody>
      </p:sp>
      <p:sp>
        <p:nvSpPr>
          <p:cNvPr id="2" name="TextBox 1"/>
          <p:cNvSpPr txBox="1"/>
          <p:nvPr/>
        </p:nvSpPr>
        <p:spPr>
          <a:xfrm>
            <a:off x="632630" y="1753972"/>
            <a:ext cx="10759440" cy="6186309"/>
          </a:xfrm>
          <a:prstGeom prst="rect">
            <a:avLst/>
          </a:prstGeom>
          <a:noFill/>
        </p:spPr>
        <p:txBody>
          <a:bodyPr wrap="square" rtlCol="0">
            <a:spAutoFit/>
          </a:bodyPr>
          <a:lstStyle/>
          <a:p>
            <a:pPr marL="342900" lvl="0" indent="-342900">
              <a:buFont typeface="Wingdings" charset="2"/>
              <a:buChar char="§"/>
            </a:pPr>
            <a:r>
              <a:rPr lang="fr-FR" sz="2800" dirty="0"/>
              <a:t>Démontrer l'efficacité du cadre juridique des instruments de la ZLECAf </a:t>
            </a:r>
          </a:p>
          <a:p>
            <a:pPr marL="342900" lvl="0" indent="-342900">
              <a:buFont typeface="Wingdings" charset="2"/>
              <a:buChar char="§"/>
            </a:pPr>
            <a:endParaRPr lang="fr-CM" sz="2800" dirty="0"/>
          </a:p>
          <a:p>
            <a:pPr marL="342900" lvl="0" indent="-342900">
              <a:buFont typeface="Wingdings" charset="2"/>
              <a:buChar char="§"/>
            </a:pPr>
            <a:r>
              <a:rPr lang="fr-FR" sz="2800" dirty="0"/>
              <a:t>Obtenir un retour d'informations sur l'efficacité des systèmes juridiques </a:t>
            </a:r>
          </a:p>
          <a:p>
            <a:pPr lvl="0"/>
            <a:r>
              <a:rPr lang="fr-FR" sz="2800" dirty="0"/>
              <a:t>      institutionnels nationaux dans les pays participants </a:t>
            </a:r>
          </a:p>
          <a:p>
            <a:pPr lvl="0"/>
            <a:endParaRPr lang="fr-CM" sz="2800" dirty="0"/>
          </a:p>
          <a:p>
            <a:pPr marL="342900" lvl="0" indent="-342900">
              <a:buFont typeface="Wingdings" charset="2"/>
              <a:buChar char="§"/>
            </a:pPr>
            <a:r>
              <a:rPr lang="fr-FR" sz="2800" dirty="0"/>
              <a:t>Tester l'état de préparation du secteur privé à participer au commerce dans le cadre de la ZLECAf </a:t>
            </a:r>
          </a:p>
          <a:p>
            <a:pPr marL="342900" lvl="0" indent="-342900">
              <a:buFont typeface="Wingdings" charset="2"/>
              <a:buChar char="§"/>
            </a:pPr>
            <a:endParaRPr lang="fr-CM" sz="2800" dirty="0"/>
          </a:p>
          <a:p>
            <a:pPr marL="342900" lvl="0" indent="-342900">
              <a:buFont typeface="Wingdings" charset="2"/>
              <a:buChar char="§"/>
            </a:pPr>
            <a:r>
              <a:rPr lang="fr-FR" sz="2800" dirty="0"/>
              <a:t>Identifier les interventions futures possibles pour accroître le commerce intra-africain et optimiser les avantages de la ZLECAf.</a:t>
            </a:r>
            <a:endParaRPr lang="fr-CM" sz="2800" dirty="0"/>
          </a:p>
          <a:p>
            <a:r>
              <a:rPr lang="fr-FR" sz="2800" dirty="0"/>
              <a:t> </a:t>
            </a:r>
            <a:endParaRPr lang="fr-CM" sz="2800" dirty="0"/>
          </a:p>
          <a:p>
            <a:pPr marL="342900" indent="-342900">
              <a:buFont typeface="Arial" panose="020B0604020202020204" pitchFamily="34" charset="0"/>
              <a:buChar char="•"/>
            </a:pPr>
            <a:endParaRPr lang="en-US" sz="2400" dirty="0">
              <a:solidFill>
                <a:srgbClr val="000000"/>
              </a:solidFill>
            </a:endParaRPr>
          </a:p>
          <a:p>
            <a:pPr lvl="1" algn="just" fontAlgn="base">
              <a:buClr>
                <a:srgbClr val="000000"/>
              </a:buClr>
            </a:pPr>
            <a:endParaRPr lang="en-US" sz="2400" dirty="0">
              <a:solidFill>
                <a:srgbClr val="000000"/>
              </a:solidFill>
            </a:endParaRP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421194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0927-0522-4993-BCF1-F43E98606F8A}"/>
              </a:ext>
            </a:extLst>
          </p:cNvPr>
          <p:cNvSpPr>
            <a:spLocks noGrp="1"/>
          </p:cNvSpPr>
          <p:nvPr>
            <p:ph type="title"/>
          </p:nvPr>
        </p:nvSpPr>
        <p:spPr>
          <a:xfrm>
            <a:off x="838200" y="365126"/>
            <a:ext cx="10515600" cy="1035050"/>
          </a:xfrm>
        </p:spPr>
        <p:txBody>
          <a:bodyPr>
            <a:normAutofit/>
          </a:bodyPr>
          <a:lstStyle/>
          <a:p>
            <a:r>
              <a:rPr lang="en-GB" sz="3600" b="1" dirty="0">
                <a:solidFill>
                  <a:srgbClr val="951F39"/>
                </a:solidFill>
              </a:rPr>
              <a:t>3. Résultats </a:t>
            </a:r>
            <a:endParaRPr lang="x-none" sz="3600" dirty="0"/>
          </a:p>
        </p:txBody>
      </p:sp>
      <p:sp>
        <p:nvSpPr>
          <p:cNvPr id="3" name="Content Placeholder 2">
            <a:extLst>
              <a:ext uri="{FF2B5EF4-FFF2-40B4-BE49-F238E27FC236}">
                <a16:creationId xmlns:a16="http://schemas.microsoft.com/office/drawing/2014/main" id="{64C591CE-5F00-4135-8850-267FBC078094}"/>
              </a:ext>
            </a:extLst>
          </p:cNvPr>
          <p:cNvSpPr>
            <a:spLocks noGrp="1"/>
          </p:cNvSpPr>
          <p:nvPr>
            <p:ph idx="1"/>
          </p:nvPr>
        </p:nvSpPr>
        <p:spPr>
          <a:xfrm>
            <a:off x="80962" y="1701800"/>
            <a:ext cx="12030075" cy="4791074"/>
          </a:xfrm>
        </p:spPr>
        <p:txBody>
          <a:bodyPr>
            <a:normAutofit fontScale="92500" lnSpcReduction="10000"/>
          </a:bodyPr>
          <a:lstStyle/>
          <a:p>
            <a:pPr lvl="0" algn="just"/>
            <a:r>
              <a:rPr lang="fr-FR" sz="3200" dirty="0"/>
              <a:t>L'initiative a suscité l'intérêt et la participation de sept (07 )États parties - </a:t>
            </a:r>
            <a:r>
              <a:rPr lang="fr-FR" sz="3200" b="1" dirty="0"/>
              <a:t>Cameroun, Égypte, Ghana, Kenya, Maurice, Rwanda, Tanzanie, représentant les cinq Régions de l'Afrique. </a:t>
            </a:r>
          </a:p>
          <a:p>
            <a:pPr lvl="0" algn="just"/>
            <a:endParaRPr lang="fr-FR" sz="3200" b="1" dirty="0"/>
          </a:p>
          <a:p>
            <a:r>
              <a:rPr lang="fr-FR" sz="3200" b="1" dirty="0"/>
              <a:t>Exemples de produits vendus ou achetés</a:t>
            </a:r>
            <a:r>
              <a:rPr lang="fr-FR" sz="3200" dirty="0"/>
              <a:t>: thé, céramiques, café, engrais, médicaments, filtres, batteries, savons, poulet transformé, bœuf transformé, fruits séchés, pâtes alimentaires, etc.</a:t>
            </a:r>
          </a:p>
          <a:p>
            <a:r>
              <a:rPr lang="fr-FR" sz="3200" dirty="0"/>
              <a:t>93 opérations commerciales discutées</a:t>
            </a:r>
          </a:p>
          <a:p>
            <a:r>
              <a:rPr lang="fr-FR" sz="3200" dirty="0"/>
              <a:t>Les premiers Certificats d’Origine délivrés</a:t>
            </a:r>
          </a:p>
          <a:p>
            <a:r>
              <a:rPr lang="fr-FR" sz="3200" dirty="0"/>
              <a:t>Initiative célébrée le 7 octobre 2022 à Accra, lors d’un Conseil des  Ministres de la ZLECAf </a:t>
            </a:r>
          </a:p>
          <a:p>
            <a:endParaRPr lang="fr-FR" sz="3200" dirty="0"/>
          </a:p>
          <a:p>
            <a:pPr lvl="0" algn="just"/>
            <a:endParaRPr lang="fr-FR" sz="3200" b="1" dirty="0"/>
          </a:p>
          <a:p>
            <a:pPr lvl="0" algn="just"/>
            <a:endParaRPr lang="fr-FR" sz="3200" b="1" dirty="0"/>
          </a:p>
          <a:p>
            <a:pPr lvl="0" algn="just"/>
            <a:endParaRPr lang="fr-CM" sz="3200" b="1" dirty="0"/>
          </a:p>
          <a:p>
            <a:endParaRPr lang="x-none" dirty="0"/>
          </a:p>
        </p:txBody>
      </p:sp>
    </p:spTree>
    <p:extLst>
      <p:ext uri="{BB962C8B-B14F-4D97-AF65-F5344CB8AC3E}">
        <p14:creationId xmlns:p14="http://schemas.microsoft.com/office/powerpoint/2010/main" val="3757109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0927-0522-4993-BCF1-F43E98606F8A}"/>
              </a:ext>
            </a:extLst>
          </p:cNvPr>
          <p:cNvSpPr>
            <a:spLocks noGrp="1"/>
          </p:cNvSpPr>
          <p:nvPr>
            <p:ph type="title"/>
          </p:nvPr>
        </p:nvSpPr>
        <p:spPr>
          <a:xfrm>
            <a:off x="838200" y="365126"/>
            <a:ext cx="10515600" cy="1035050"/>
          </a:xfrm>
        </p:spPr>
        <p:txBody>
          <a:bodyPr>
            <a:normAutofit/>
          </a:bodyPr>
          <a:lstStyle/>
          <a:p>
            <a:r>
              <a:rPr lang="en-GB" sz="3600" b="1" dirty="0">
                <a:solidFill>
                  <a:srgbClr val="951F39"/>
                </a:solidFill>
              </a:rPr>
              <a:t>4. Lecons à tirer</a:t>
            </a:r>
            <a:endParaRPr lang="x-none" sz="3600" dirty="0"/>
          </a:p>
        </p:txBody>
      </p:sp>
      <p:sp>
        <p:nvSpPr>
          <p:cNvPr id="3" name="Content Placeholder 2">
            <a:extLst>
              <a:ext uri="{FF2B5EF4-FFF2-40B4-BE49-F238E27FC236}">
                <a16:creationId xmlns:a16="http://schemas.microsoft.com/office/drawing/2014/main" id="{64C591CE-5F00-4135-8850-267FBC078094}"/>
              </a:ext>
            </a:extLst>
          </p:cNvPr>
          <p:cNvSpPr>
            <a:spLocks noGrp="1"/>
          </p:cNvSpPr>
          <p:nvPr>
            <p:ph idx="1"/>
          </p:nvPr>
        </p:nvSpPr>
        <p:spPr>
          <a:xfrm>
            <a:off x="80962" y="1566809"/>
            <a:ext cx="12030075" cy="4926065"/>
          </a:xfrm>
        </p:spPr>
        <p:txBody>
          <a:bodyPr>
            <a:normAutofit lnSpcReduction="10000"/>
          </a:bodyPr>
          <a:lstStyle/>
          <a:p>
            <a:pPr marL="228600" lvl="1" algn="just">
              <a:lnSpc>
                <a:spcPct val="120000"/>
              </a:lnSpc>
              <a:spcBef>
                <a:spcPts val="0"/>
              </a:spcBef>
              <a:buClr>
                <a:schemeClr val="dk1"/>
              </a:buClr>
              <a:buSzPts val="2400"/>
              <a:buFont typeface="Noto Sans Symbols"/>
              <a:buChar char="▪"/>
            </a:pPr>
            <a:r>
              <a:rPr lang="en-US" dirty="0"/>
              <a:t>Le cadre légal de la ZLECAF est prêt pour accompagner les échanges commerciaux</a:t>
            </a:r>
          </a:p>
          <a:p>
            <a:pPr marL="228600" lvl="1" algn="just">
              <a:lnSpc>
                <a:spcPct val="120000"/>
              </a:lnSpc>
              <a:spcBef>
                <a:spcPts val="1000"/>
              </a:spcBef>
              <a:buClr>
                <a:schemeClr val="dk1"/>
              </a:buClr>
              <a:buSzPts val="2400"/>
              <a:buFont typeface="Noto Sans Symbols"/>
              <a:buChar char="▪"/>
            </a:pPr>
            <a:r>
              <a:rPr lang="fr-FR" dirty="0"/>
              <a:t>U</a:t>
            </a:r>
            <a:r>
              <a:rPr lang="en-US" dirty="0"/>
              <a:t>ne implémentation cordonnée entre le Secrétariat de la ZLECAf et les Comités Nationaux de mise en oeuvre permettra d’accélérer les retombées de la ZLECAf</a:t>
            </a:r>
          </a:p>
          <a:p>
            <a:pPr marL="228600" lvl="1" algn="just">
              <a:lnSpc>
                <a:spcPct val="120000"/>
              </a:lnSpc>
              <a:spcBef>
                <a:spcPts val="1000"/>
              </a:spcBef>
              <a:buClr>
                <a:schemeClr val="dk1"/>
              </a:buClr>
              <a:buSzPts val="2400"/>
              <a:buFont typeface="Noto Sans Symbols"/>
              <a:buChar char="▪"/>
            </a:pPr>
            <a:r>
              <a:rPr lang="en-US" dirty="0"/>
              <a:t> Les arrangements en matière logistique  sont un défi à relever dans le cadre de la ZLECAf, spécifiquement pour le commerce à petite échelle</a:t>
            </a:r>
          </a:p>
          <a:p>
            <a:pPr marL="228600" lvl="1" algn="just">
              <a:lnSpc>
                <a:spcPct val="120000"/>
              </a:lnSpc>
              <a:spcBef>
                <a:spcPts val="1000"/>
              </a:spcBef>
              <a:buClr>
                <a:schemeClr val="dk1"/>
              </a:buClr>
              <a:buSzPts val="2400"/>
              <a:buFont typeface="Noto Sans Symbols"/>
              <a:buChar char="▪"/>
            </a:pPr>
            <a:r>
              <a:rPr lang="en-US" dirty="0"/>
              <a:t>Il faut des programmes intensifs de sensibilisation dédiés pour soutenir l’engagement du secteur privé africain dans la ZLECAf</a:t>
            </a:r>
          </a:p>
          <a:p>
            <a:pPr marL="342900" lvl="1" indent="-342900" algn="just">
              <a:lnSpc>
                <a:spcPct val="120000"/>
              </a:lnSpc>
              <a:spcBef>
                <a:spcPts val="1000"/>
              </a:spcBef>
              <a:buClr>
                <a:schemeClr val="dk1"/>
              </a:buClr>
              <a:buSzPts val="2400"/>
            </a:pPr>
            <a:r>
              <a:rPr lang="en-US" dirty="0"/>
              <a:t>Il y a un fort besoin de trouver des solutions africaines adaptées (sur mesure) pour relever les défis du financement du commerce et du transport des marchandises dans le cadre de la ZLECAf</a:t>
            </a:r>
          </a:p>
          <a:p>
            <a:pPr marL="342900" lvl="1" indent="-342900" algn="just">
              <a:lnSpc>
                <a:spcPct val="120000"/>
              </a:lnSpc>
              <a:spcBef>
                <a:spcPts val="1000"/>
              </a:spcBef>
              <a:buClr>
                <a:schemeClr val="dk1"/>
              </a:buClr>
              <a:buSzPts val="2400"/>
            </a:pPr>
            <a:endParaRPr lang="en-US" dirty="0"/>
          </a:p>
          <a:p>
            <a:pPr marL="228600" lvl="1" algn="just">
              <a:lnSpc>
                <a:spcPct val="120000"/>
              </a:lnSpc>
              <a:spcBef>
                <a:spcPts val="1000"/>
              </a:spcBef>
              <a:buClr>
                <a:schemeClr val="dk1"/>
              </a:buClr>
              <a:buSzPts val="2400"/>
              <a:buFont typeface="Noto Sans Symbols"/>
              <a:buChar char="▪"/>
            </a:pPr>
            <a:endParaRPr lang="en-US" dirty="0"/>
          </a:p>
        </p:txBody>
      </p:sp>
    </p:spTree>
    <p:extLst>
      <p:ext uri="{BB962C8B-B14F-4D97-AF65-F5344CB8AC3E}">
        <p14:creationId xmlns:p14="http://schemas.microsoft.com/office/powerpoint/2010/main" val="1695112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Lecons à tirer (Suite et fin)</a:t>
            </a:r>
          </a:p>
        </p:txBody>
      </p:sp>
      <p:sp>
        <p:nvSpPr>
          <p:cNvPr id="3" name="Espace réservé du contenu 2"/>
          <p:cNvSpPr>
            <a:spLocks noGrp="1"/>
          </p:cNvSpPr>
          <p:nvPr>
            <p:ph idx="1"/>
          </p:nvPr>
        </p:nvSpPr>
        <p:spPr>
          <a:xfrm>
            <a:off x="838200" y="1838077"/>
            <a:ext cx="10515600" cy="4351338"/>
          </a:xfrm>
        </p:spPr>
        <p:txBody>
          <a:bodyPr>
            <a:normAutofit fontScale="92500"/>
          </a:bodyPr>
          <a:lstStyle/>
          <a:p>
            <a:pPr marL="228600" lvl="1" algn="just">
              <a:lnSpc>
                <a:spcPct val="170000"/>
              </a:lnSpc>
              <a:spcBef>
                <a:spcPts val="1000"/>
              </a:spcBef>
              <a:buClr>
                <a:schemeClr val="dk1"/>
              </a:buClr>
              <a:buSzPts val="2400"/>
              <a:buFont typeface="Noto Sans Symbols"/>
              <a:buChar char="▪"/>
            </a:pPr>
            <a:r>
              <a:rPr lang="en-US" dirty="0"/>
              <a:t>L’initiative du  commerce guidé joue un rôle important dans la facilitation des discussions entre Etats Parties mais ne peut pas se substituer à ceux-ci dans </a:t>
            </a:r>
            <a:r>
              <a:rPr lang="en-US" dirty="0" err="1"/>
              <a:t>leur</a:t>
            </a:r>
            <a:r>
              <a:rPr lang="en-US" dirty="0"/>
              <a:t> mission de mettre en oeuvre l’Accord, notamment les Comités Nationaux</a:t>
            </a:r>
          </a:p>
          <a:p>
            <a:pPr marL="228600" lvl="1" algn="just">
              <a:lnSpc>
                <a:spcPct val="170000"/>
              </a:lnSpc>
              <a:spcBef>
                <a:spcPts val="1000"/>
              </a:spcBef>
              <a:buClr>
                <a:schemeClr val="dk1"/>
              </a:buClr>
              <a:buSzPts val="2400"/>
              <a:buFont typeface="Noto Sans Symbols"/>
              <a:buChar char="▪"/>
            </a:pPr>
            <a:r>
              <a:rPr lang="en-US" dirty="0"/>
              <a:t>Il existe une appétit réel pour les produits africains en Afrique. </a:t>
            </a:r>
            <a:r>
              <a:rPr lang="fr-FR" dirty="0"/>
              <a:t>I</a:t>
            </a:r>
            <a:r>
              <a:rPr lang="en-US" dirty="0"/>
              <a:t>l y a donc un besoin d’organisation  de forums de mise en relation des entreprises axés sur les PME</a:t>
            </a:r>
          </a:p>
          <a:p>
            <a:pPr marL="228600" lvl="1" algn="just">
              <a:lnSpc>
                <a:spcPct val="170000"/>
              </a:lnSpc>
              <a:spcBef>
                <a:spcPts val="1000"/>
              </a:spcBef>
              <a:buClr>
                <a:schemeClr val="dk1"/>
              </a:buClr>
              <a:buSzPts val="2400"/>
              <a:buFont typeface="Noto Sans Symbols"/>
              <a:buChar char="▪"/>
            </a:pPr>
            <a:r>
              <a:rPr lang="en-US" dirty="0"/>
              <a:t>Il y a un besoin de mise en commun des opportinités de commerce à l’export c</a:t>
            </a:r>
            <a:r>
              <a:rPr lang="fr-FR" dirty="0"/>
              <a:t>o</a:t>
            </a:r>
            <a:r>
              <a:rPr lang="en-US" dirty="0" err="1"/>
              <a:t>mme</a:t>
            </a:r>
            <a:r>
              <a:rPr lang="en-US" dirty="0"/>
              <a:t> à l’import afin de pouvoir tirer partie des économies d’échelle.</a:t>
            </a:r>
          </a:p>
          <a:p>
            <a:endParaRPr lang="fr-FR" dirty="0"/>
          </a:p>
        </p:txBody>
      </p:sp>
    </p:spTree>
    <p:extLst>
      <p:ext uri="{BB962C8B-B14F-4D97-AF65-F5344CB8AC3E}">
        <p14:creationId xmlns:p14="http://schemas.microsoft.com/office/powerpoint/2010/main" val="3785843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Voie à suivre</a:t>
            </a:r>
          </a:p>
        </p:txBody>
      </p:sp>
      <p:sp>
        <p:nvSpPr>
          <p:cNvPr id="3" name="Espace réservé du contenu 2"/>
          <p:cNvSpPr>
            <a:spLocks noGrp="1"/>
          </p:cNvSpPr>
          <p:nvPr>
            <p:ph idx="1"/>
          </p:nvPr>
        </p:nvSpPr>
        <p:spPr/>
        <p:txBody>
          <a:bodyPr/>
          <a:lstStyle/>
          <a:p>
            <a:r>
              <a:rPr lang="fr-FR" dirty="0"/>
              <a:t>Continuer de travailler avec les 7 pays membres de l’Initiative</a:t>
            </a:r>
          </a:p>
          <a:p>
            <a:endParaRPr lang="fr-FR" dirty="0"/>
          </a:p>
          <a:p>
            <a:pPr algn="just"/>
            <a:r>
              <a:rPr lang="fr-FR" dirty="0"/>
              <a:t>Travailler avec les autres Etats parties pour qu’ils remplissent les conditions requises et rejoignent les autres (inscription des Listes de concessions tarifaires dans la Loi des Finances et publication au Journal officiel, des introduire le Programme de démantèlement tarifaire dans les ordinateurs au niveau de la douane, notifier le Secrétariat de la ZLECAf  des spécimens de signatures des responsables devant signer les Certificats d’Origine, rendre opérationel le Comité National de Mise en œuvre de la ZLECAf, etc.)</a:t>
            </a:r>
          </a:p>
        </p:txBody>
      </p:sp>
    </p:spTree>
    <p:extLst>
      <p:ext uri="{BB962C8B-B14F-4D97-AF65-F5344CB8AC3E}">
        <p14:creationId xmlns:p14="http://schemas.microsoft.com/office/powerpoint/2010/main" val="35026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C684-748F-49E9-AAC9-F885482920E1}"/>
              </a:ext>
            </a:extLst>
          </p:cNvPr>
          <p:cNvSpPr>
            <a:spLocks noGrp="1"/>
          </p:cNvSpPr>
          <p:nvPr>
            <p:ph type="title"/>
          </p:nvPr>
        </p:nvSpPr>
        <p:spPr/>
        <p:txBody>
          <a:bodyPr/>
          <a:lstStyle/>
          <a:p>
            <a:r>
              <a:rPr lang="en-US" b="1" dirty="0"/>
              <a:t>Plan de </a:t>
            </a:r>
            <a:r>
              <a:rPr lang="en-US" b="1" dirty="0" err="1"/>
              <a:t>l’Exposé</a:t>
            </a:r>
            <a:endParaRPr lang="x-none" b="1" dirty="0"/>
          </a:p>
        </p:txBody>
      </p:sp>
      <p:sp>
        <p:nvSpPr>
          <p:cNvPr id="3" name="Content Placeholder 2">
            <a:extLst>
              <a:ext uri="{FF2B5EF4-FFF2-40B4-BE49-F238E27FC236}">
                <a16:creationId xmlns:a16="http://schemas.microsoft.com/office/drawing/2014/main" id="{532897E3-7506-4D7D-8EC8-D4143DA43824}"/>
              </a:ext>
            </a:extLst>
          </p:cNvPr>
          <p:cNvSpPr>
            <a:spLocks noGrp="1"/>
          </p:cNvSpPr>
          <p:nvPr>
            <p:ph idx="1"/>
          </p:nvPr>
        </p:nvSpPr>
        <p:spPr/>
        <p:txBody>
          <a:bodyPr>
            <a:normAutofit/>
          </a:bodyPr>
          <a:lstStyle/>
          <a:p>
            <a:pPr marL="514350" indent="-514350">
              <a:buFont typeface="+mj-lt"/>
              <a:buAutoNum type="arabicPeriod"/>
            </a:pPr>
            <a:r>
              <a:rPr lang="en-US" sz="2400" b="1" dirty="0">
                <a:solidFill>
                  <a:srgbClr val="951F39"/>
                </a:solidFill>
                <a:ea typeface="Source Sans Pro" panose="020B0503030403020204" pitchFamily="34" charset="0"/>
                <a:cs typeface="Archivo SemiBold"/>
                <a:sym typeface="Archivo SemiBold"/>
              </a:rPr>
              <a:t>Signatures et Ratifications</a:t>
            </a:r>
          </a:p>
          <a:p>
            <a:pPr marL="514350" indent="-514350">
              <a:buFont typeface="+mj-lt"/>
              <a:buAutoNum type="arabicPeriod"/>
            </a:pPr>
            <a:r>
              <a:rPr lang="en-US" sz="2400" b="1" dirty="0">
                <a:solidFill>
                  <a:srgbClr val="951F39"/>
                </a:solidFill>
                <a:ea typeface="Source Sans Pro" panose="020B0503030403020204" pitchFamily="34" charset="0"/>
                <a:cs typeface="Archivo SemiBold"/>
                <a:sym typeface="Archivo SemiBold"/>
              </a:rPr>
              <a:t>Listes de Concessions Tarifaires</a:t>
            </a:r>
          </a:p>
          <a:p>
            <a:pPr marL="514350" indent="-514350">
              <a:buFont typeface="+mj-lt"/>
              <a:buAutoNum type="arabicPeriod"/>
            </a:pPr>
            <a:r>
              <a:rPr lang="en-US" sz="2400" b="1" dirty="0">
                <a:solidFill>
                  <a:schemeClr val="tx2"/>
                </a:solidFill>
              </a:rPr>
              <a:t>Règles d’Origine</a:t>
            </a:r>
          </a:p>
          <a:p>
            <a:pPr marL="514350" indent="-514350">
              <a:buFont typeface="+mj-lt"/>
              <a:buAutoNum type="arabicPeriod"/>
            </a:pPr>
            <a:r>
              <a:rPr lang="en-US" sz="2400" b="1" dirty="0">
                <a:solidFill>
                  <a:schemeClr val="tx2"/>
                </a:solidFill>
              </a:rPr>
              <a:t>Mesures Non Tarifaires</a:t>
            </a:r>
          </a:p>
          <a:p>
            <a:pPr marL="514350" indent="-514350">
              <a:buFont typeface="+mj-lt"/>
              <a:buAutoNum type="arabicPeriod"/>
            </a:pPr>
            <a:r>
              <a:rPr lang="en-US" sz="2400" b="1" kern="0" dirty="0">
                <a:solidFill>
                  <a:schemeClr val="tx2"/>
                </a:solidFill>
                <a:ea typeface="Source Sans Pro" panose="020B0503030403020204" pitchFamily="34" charset="0"/>
                <a:cs typeface="Calibri"/>
                <a:sym typeface="Calibri"/>
              </a:rPr>
              <a:t>Etat des négociations sur le commerce  des services</a:t>
            </a:r>
          </a:p>
          <a:p>
            <a:pPr marL="514350" indent="-514350">
              <a:buFont typeface="+mj-lt"/>
              <a:buAutoNum type="arabicPeriod"/>
            </a:pPr>
            <a:r>
              <a:rPr lang="en-US" sz="2400" b="1" dirty="0">
                <a:solidFill>
                  <a:schemeClr val="tx2"/>
                </a:solidFill>
              </a:rPr>
              <a:t>Mécanisme de Règlement des Différends</a:t>
            </a:r>
          </a:p>
          <a:p>
            <a:pPr marL="514350" indent="-514350">
              <a:buFont typeface="+mj-lt"/>
              <a:buAutoNum type="arabicPeriod"/>
            </a:pPr>
            <a:r>
              <a:rPr lang="en-US" sz="2400" b="1" dirty="0">
                <a:solidFill>
                  <a:schemeClr val="tx2"/>
                </a:solidFill>
              </a:rPr>
              <a:t>Les négociations de la Phase II</a:t>
            </a:r>
          </a:p>
          <a:p>
            <a:pPr marL="514350" indent="-514350">
              <a:buFont typeface="+mj-lt"/>
              <a:buAutoNum type="arabicPeriod"/>
            </a:pPr>
            <a:r>
              <a:rPr lang="en-US" sz="2400" b="1" dirty="0">
                <a:solidFill>
                  <a:schemeClr val="tx2"/>
                </a:solidFill>
              </a:rPr>
              <a:t>Les Instruments et outils de mise en oeuvre</a:t>
            </a:r>
          </a:p>
          <a:p>
            <a:pPr marL="514350" indent="-514350">
              <a:buFont typeface="+mj-lt"/>
              <a:buAutoNum type="arabicPeriod"/>
            </a:pPr>
            <a:r>
              <a:rPr lang="en-US" sz="2400" b="1" dirty="0">
                <a:solidFill>
                  <a:schemeClr val="tx2"/>
                </a:solidFill>
              </a:rPr>
              <a:t>L’Initiative du commerce Guidé du Secrétariat de la ZLECAf</a:t>
            </a:r>
            <a:endParaRPr lang="en-US" b="1" dirty="0">
              <a:solidFill>
                <a:schemeClr val="tx2"/>
              </a:solidFill>
            </a:endParaRPr>
          </a:p>
          <a:p>
            <a:pPr marL="514350" indent="-514350">
              <a:buFont typeface="+mj-lt"/>
              <a:buAutoNum type="arabicPeriod"/>
            </a:pPr>
            <a:endParaRPr lang="en-US" b="1" dirty="0">
              <a:solidFill>
                <a:schemeClr val="tx2"/>
              </a:solidFill>
            </a:endParaRPr>
          </a:p>
          <a:p>
            <a:pPr marL="514350" indent="-514350">
              <a:buFont typeface="+mj-lt"/>
              <a:buAutoNum type="arabicPeriod"/>
            </a:pPr>
            <a:endParaRPr lang="en-US" b="1" dirty="0">
              <a:solidFill>
                <a:schemeClr val="tx2"/>
              </a:solidFill>
            </a:endParaRPr>
          </a:p>
          <a:p>
            <a:pPr marL="514350" indent="-514350">
              <a:buFont typeface="+mj-lt"/>
              <a:buAutoNum type="arabicPeriod"/>
            </a:pPr>
            <a:endParaRPr lang="en-US" b="1" kern="0" dirty="0">
              <a:solidFill>
                <a:schemeClr val="tx2"/>
              </a:solidFill>
              <a:ea typeface="Source Sans Pro" panose="020B0503030403020204" pitchFamily="34" charset="0"/>
              <a:cs typeface="Calibri"/>
              <a:sym typeface="Calibri"/>
            </a:endParaRPr>
          </a:p>
          <a:p>
            <a:pPr marL="514350" indent="-514350">
              <a:buFont typeface="+mj-lt"/>
              <a:buAutoNum type="arabicPeriod"/>
            </a:pPr>
            <a:endParaRPr lang="en-US" b="1" kern="0" dirty="0">
              <a:solidFill>
                <a:schemeClr val="tx2"/>
              </a:solidFill>
              <a:ea typeface="Source Sans Pro" panose="020B0503030403020204" pitchFamily="34" charset="0"/>
              <a:cs typeface="Calibri"/>
              <a:sym typeface="Calibri"/>
            </a:endParaRPr>
          </a:p>
          <a:p>
            <a:pPr marL="514350" indent="-514350">
              <a:buFont typeface="+mj-lt"/>
              <a:buAutoNum type="arabicPeriod"/>
            </a:pPr>
            <a:endParaRPr lang="en-US" b="1" dirty="0">
              <a:solidFill>
                <a:schemeClr val="tx2"/>
              </a:solidFill>
              <a:latin typeface="Source Sans Pro" panose="020B0503030403020204" pitchFamily="34" charset="0"/>
              <a:ea typeface="Source Sans Pro" panose="020B0503030403020204" pitchFamily="34" charset="0"/>
              <a:cs typeface="Archivo SemiBold"/>
              <a:sym typeface="Archivo SemiBold"/>
            </a:endParaRPr>
          </a:p>
          <a:p>
            <a:endParaRPr lang="x-none" dirty="0"/>
          </a:p>
        </p:txBody>
      </p:sp>
    </p:spTree>
    <p:extLst>
      <p:ext uri="{BB962C8B-B14F-4D97-AF65-F5344CB8AC3E}">
        <p14:creationId xmlns:p14="http://schemas.microsoft.com/office/powerpoint/2010/main" val="3645091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4573-C092-42B7-8858-83E9B23F5B76}"/>
              </a:ext>
            </a:extLst>
          </p:cNvPr>
          <p:cNvSpPr>
            <a:spLocks noGrp="1"/>
          </p:cNvSpPr>
          <p:nvPr>
            <p:ph type="title"/>
          </p:nvPr>
        </p:nvSpPr>
        <p:spPr/>
        <p:txBody>
          <a:bodyPr>
            <a:normAutofit/>
          </a:bodyPr>
          <a:lstStyle/>
          <a:p>
            <a:r>
              <a:rPr lang="en-US" sz="3600" b="1" dirty="0"/>
              <a:t>C’est la fin!!!</a:t>
            </a:r>
            <a:endParaRPr lang="x-none" sz="3600" b="1" dirty="0"/>
          </a:p>
        </p:txBody>
      </p:sp>
      <p:pic>
        <p:nvPicPr>
          <p:cNvPr id="1026" name="Picture 2" descr="Thank You Images – Browse 195,496 Stock Photos, Vectors, and Video | Adobe  Stock">
            <a:extLst>
              <a:ext uri="{FF2B5EF4-FFF2-40B4-BE49-F238E27FC236}">
                <a16:creationId xmlns:a16="http://schemas.microsoft.com/office/drawing/2014/main" id="{7EFC6097-1DFB-4B7F-8AF2-2B27F40C71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1975" y="3305969"/>
            <a:ext cx="3276600" cy="1390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0747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1;p14">
            <a:extLst>
              <a:ext uri="{FF2B5EF4-FFF2-40B4-BE49-F238E27FC236}">
                <a16:creationId xmlns:a16="http://schemas.microsoft.com/office/drawing/2014/main" id="{0C10E2D5-DDCA-4638-8688-939B7F0642A1}"/>
              </a:ext>
            </a:extLst>
          </p:cNvPr>
          <p:cNvSpPr txBox="1">
            <a:spLocks noGrp="1"/>
          </p:cNvSpPr>
          <p:nvPr>
            <p:ph idx="1"/>
          </p:nvPr>
        </p:nvSpPr>
        <p:spPr>
          <a:xfrm>
            <a:off x="314325" y="1825625"/>
            <a:ext cx="11039475" cy="4351338"/>
          </a:xfrm>
          <a:prstGeom prst="rect">
            <a:avLst/>
          </a:prstGeom>
          <a:noFill/>
          <a:ln>
            <a:noFill/>
          </a:ln>
        </p:spPr>
        <p:txBody>
          <a:bodyPr spcFirstLastPara="1" wrap="square" lIns="91425" tIns="45700" rIns="91425" bIns="45700" anchor="t" anchorCtr="0">
            <a:noAutofit/>
          </a:bodyPr>
          <a:lstStyle/>
          <a:p>
            <a:pPr marL="2541" indent="0" algn="just">
              <a:lnSpc>
                <a:spcPct val="150000"/>
              </a:lnSpc>
              <a:buSzPts val="1500"/>
              <a:buNone/>
            </a:pPr>
            <a:endParaRPr lang="en-US" sz="2400" u="sng" dirty="0">
              <a:ea typeface="Source Sans Pro" panose="020B0503030403020204" pitchFamily="34" charset="0"/>
            </a:endParaRPr>
          </a:p>
          <a:p>
            <a:pPr marL="228600" indent="-226059" algn="just">
              <a:lnSpc>
                <a:spcPct val="150000"/>
              </a:lnSpc>
              <a:buSzPts val="1500"/>
            </a:pPr>
            <a:r>
              <a:rPr lang="en-US" sz="2400" u="sng" dirty="0">
                <a:ea typeface="Source Sans Pro" panose="020B0503030403020204" pitchFamily="34" charset="0"/>
              </a:rPr>
              <a:t>54 sur 55 pays</a:t>
            </a:r>
            <a:r>
              <a:rPr lang="en-US" sz="2400" dirty="0">
                <a:ea typeface="Source Sans Pro" panose="020B0503030403020204" pitchFamily="34" charset="0"/>
              </a:rPr>
              <a:t> africains ont signé l’Accord de la ZLECAF. L’Erythrée est le seul pays qui manque à l’appel</a:t>
            </a:r>
          </a:p>
          <a:p>
            <a:pPr marL="228600" indent="-226059" algn="just">
              <a:lnSpc>
                <a:spcPct val="150000"/>
              </a:lnSpc>
              <a:buSzPts val="1500"/>
            </a:pPr>
            <a:r>
              <a:rPr lang="en-US" sz="2400" u="sng" dirty="0">
                <a:ea typeface="Source Sans Pro" panose="020B0503030403020204" pitchFamily="34" charset="0"/>
              </a:rPr>
              <a:t>44  pays</a:t>
            </a:r>
            <a:r>
              <a:rPr lang="en-US" sz="2400" dirty="0">
                <a:ea typeface="Source Sans Pro" panose="020B0503030403020204" pitchFamily="34" charset="0"/>
              </a:rPr>
              <a:t> africains ont ratifié et déposé les instruments de ratification de l’Accord</a:t>
            </a:r>
          </a:p>
          <a:p>
            <a:pPr marL="228600" indent="-226059" algn="just">
              <a:lnSpc>
                <a:spcPct val="150000"/>
              </a:lnSpc>
              <a:buSzPts val="1500"/>
            </a:pPr>
            <a:r>
              <a:rPr lang="en-US" sz="2400" dirty="0">
                <a:ea typeface="Source Sans Pro" panose="020B0503030403020204" pitchFamily="34" charset="0"/>
              </a:rPr>
              <a:t>44 pays africains sont donc des Etats Parties à l’Accord</a:t>
            </a:r>
          </a:p>
          <a:p>
            <a:pPr marL="2541" indent="0" algn="just">
              <a:lnSpc>
                <a:spcPct val="115000"/>
              </a:lnSpc>
              <a:buSzPts val="1500"/>
              <a:buNone/>
            </a:pPr>
            <a:endParaRPr lang="en-US" sz="1600" dirty="0">
              <a:latin typeface="Source Sans Pro" panose="020B0503030403020204" pitchFamily="34" charset="0"/>
              <a:ea typeface="Source Sans Pro" panose="020B0503030403020204" pitchFamily="34" charset="0"/>
            </a:endParaRPr>
          </a:p>
        </p:txBody>
      </p:sp>
      <p:sp>
        <p:nvSpPr>
          <p:cNvPr id="5" name="Google Shape;90;p14">
            <a:extLst>
              <a:ext uri="{FF2B5EF4-FFF2-40B4-BE49-F238E27FC236}">
                <a16:creationId xmlns:a16="http://schemas.microsoft.com/office/drawing/2014/main" id="{2C46AD67-BF86-4D9C-BF48-B9BFF0D5CAE8}"/>
              </a:ext>
            </a:extLst>
          </p:cNvPr>
          <p:cNvSpPr txBox="1">
            <a:spLocks noGrp="1"/>
          </p:cNvSpPr>
          <p:nvPr>
            <p:ph type="title"/>
          </p:nvPr>
        </p:nvSpPr>
        <p:spPr>
          <a:xfrm>
            <a:off x="838200" y="365125"/>
            <a:ext cx="5934075"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400"/>
              <a:buFont typeface="Archivo SemiBold"/>
              <a:buNone/>
            </a:pPr>
            <a:r>
              <a:rPr lang="en-US" sz="3600" b="1" dirty="0">
                <a:solidFill>
                  <a:srgbClr val="951F39"/>
                </a:solidFill>
                <a:latin typeface="+mn-lt"/>
                <a:ea typeface="Source Sans Pro" panose="020B0503030403020204" pitchFamily="34" charset="0"/>
                <a:cs typeface="Archivo SemiBold"/>
                <a:sym typeface="Archivo SemiBold"/>
              </a:rPr>
              <a:t>I-Signatures et Ratifications</a:t>
            </a:r>
            <a:endParaRPr sz="3600" b="1" dirty="0">
              <a:solidFill>
                <a:srgbClr val="951F39"/>
              </a:solidFill>
              <a:latin typeface="+mn-lt"/>
              <a:ea typeface="Source Sans Pro" panose="020B0503030403020204" pitchFamily="34" charset="0"/>
            </a:endParaRPr>
          </a:p>
        </p:txBody>
      </p:sp>
    </p:spTree>
    <p:extLst>
      <p:ext uri="{BB962C8B-B14F-4D97-AF65-F5344CB8AC3E}">
        <p14:creationId xmlns:p14="http://schemas.microsoft.com/office/powerpoint/2010/main" val="107933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C018-2DB5-43DB-B7FF-CEEC772824D8}"/>
              </a:ext>
            </a:extLst>
          </p:cNvPr>
          <p:cNvSpPr>
            <a:spLocks noGrp="1"/>
          </p:cNvSpPr>
          <p:nvPr>
            <p:ph type="title"/>
          </p:nvPr>
        </p:nvSpPr>
        <p:spPr>
          <a:xfrm>
            <a:off x="838200" y="0"/>
            <a:ext cx="10515600" cy="693304"/>
          </a:xfrm>
        </p:spPr>
        <p:txBody>
          <a:bodyPr>
            <a:normAutofit/>
          </a:bodyPr>
          <a:lstStyle/>
          <a:p>
            <a:r>
              <a:rPr lang="en-US" sz="3600" b="1" dirty="0">
                <a:solidFill>
                  <a:srgbClr val="951F39"/>
                </a:solidFill>
                <a:latin typeface="+mn-lt"/>
                <a:ea typeface="Source Sans Pro" panose="020B0503030403020204" pitchFamily="34" charset="0"/>
                <a:cs typeface="Archivo SemiBold"/>
                <a:sym typeface="Archivo SemiBold"/>
              </a:rPr>
              <a:t>II-Listes de Concessions Tarifaires</a:t>
            </a:r>
            <a:endParaRPr lang="x-none" sz="3600" dirty="0">
              <a:latin typeface="+mn-lt"/>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368626775"/>
              </p:ext>
            </p:extLst>
          </p:nvPr>
        </p:nvGraphicFramePr>
        <p:xfrm>
          <a:off x="1565138" y="1195402"/>
          <a:ext cx="9547860" cy="5793800"/>
        </p:xfrm>
        <a:graphic>
          <a:graphicData uri="http://schemas.openxmlformats.org/drawingml/2006/table">
            <a:tbl>
              <a:tblPr firstRow="1" bandRow="1">
                <a:tableStyleId>{5C22544A-7EE6-4342-B048-85BDC9FD1C3A}</a:tableStyleId>
              </a:tblPr>
              <a:tblGrid>
                <a:gridCol w="2386965">
                  <a:extLst>
                    <a:ext uri="{9D8B030D-6E8A-4147-A177-3AD203B41FA5}">
                      <a16:colId xmlns:a16="http://schemas.microsoft.com/office/drawing/2014/main" val="20000"/>
                    </a:ext>
                  </a:extLst>
                </a:gridCol>
                <a:gridCol w="2386965">
                  <a:extLst>
                    <a:ext uri="{9D8B030D-6E8A-4147-A177-3AD203B41FA5}">
                      <a16:colId xmlns:a16="http://schemas.microsoft.com/office/drawing/2014/main" val="20001"/>
                    </a:ext>
                  </a:extLst>
                </a:gridCol>
                <a:gridCol w="2386965">
                  <a:extLst>
                    <a:ext uri="{9D8B030D-6E8A-4147-A177-3AD203B41FA5}">
                      <a16:colId xmlns:a16="http://schemas.microsoft.com/office/drawing/2014/main" val="20002"/>
                    </a:ext>
                  </a:extLst>
                </a:gridCol>
                <a:gridCol w="2386965">
                  <a:extLst>
                    <a:ext uri="{9D8B030D-6E8A-4147-A177-3AD203B41FA5}">
                      <a16:colId xmlns:a16="http://schemas.microsoft.com/office/drawing/2014/main" val="20003"/>
                    </a:ext>
                  </a:extLst>
                </a:gridCol>
              </a:tblGrid>
              <a:tr h="764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Total </a:t>
                      </a:r>
                      <a:r>
                        <a:rPr lang="en-GB" sz="1800" b="1" kern="1200" dirty="0" err="1">
                          <a:solidFill>
                            <a:schemeClr val="tx1"/>
                          </a:solidFill>
                          <a:effectLst/>
                          <a:latin typeface="+mn-lt"/>
                          <a:ea typeface="+mn-ea"/>
                          <a:cs typeface="+mn-cs"/>
                        </a:rPr>
                        <a:t>Offres</a:t>
                      </a:r>
                      <a:r>
                        <a:rPr lang="en-GB" sz="1800" b="1" kern="1200" dirty="0">
                          <a:solidFill>
                            <a:schemeClr val="tx1"/>
                          </a:solidFill>
                          <a:effectLst/>
                          <a:latin typeface="+mn-lt"/>
                          <a:ea typeface="+mn-ea"/>
                          <a:cs typeface="+mn-cs"/>
                        </a:rPr>
                        <a:t>=46</a:t>
                      </a:r>
                      <a:r>
                        <a:rPr lang="fr-CM" dirty="0">
                          <a:effectLst/>
                        </a:rPr>
                        <a:t> </a:t>
                      </a:r>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kern="1200" dirty="0" err="1">
                          <a:solidFill>
                            <a:schemeClr val="tx1"/>
                          </a:solidFill>
                          <a:effectLst/>
                          <a:latin typeface="+mn-lt"/>
                          <a:ea typeface="+mn-ea"/>
                          <a:cs typeface="+mn-cs"/>
                        </a:rPr>
                        <a:t>Verifiés</a:t>
                      </a:r>
                      <a:r>
                        <a:rPr lang="en-GB" sz="1800" b="1" kern="1200" dirty="0">
                          <a:solidFill>
                            <a:schemeClr val="tx1"/>
                          </a:solidFill>
                          <a:effectLst/>
                          <a:latin typeface="+mn-lt"/>
                          <a:ea typeface="+mn-ea"/>
                          <a:cs typeface="+mn-cs"/>
                        </a:rPr>
                        <a:t> = 31</a:t>
                      </a:r>
                      <a:r>
                        <a:rPr lang="fr-CM" dirty="0">
                          <a:effectLst/>
                        </a:rPr>
                        <a:t> </a:t>
                      </a:r>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Verifications  en</a:t>
                      </a:r>
                      <a:r>
                        <a:rPr lang="en-GB" sz="1800" b="1" kern="1200" baseline="0" dirty="0">
                          <a:solidFill>
                            <a:schemeClr val="tx1"/>
                          </a:solidFill>
                          <a:effectLst/>
                          <a:latin typeface="+mn-lt"/>
                          <a:ea typeface="+mn-ea"/>
                          <a:cs typeface="+mn-cs"/>
                        </a:rPr>
                        <a:t> </a:t>
                      </a:r>
                      <a:r>
                        <a:rPr lang="en-GB" sz="1800" b="1" kern="1200" baseline="0" dirty="0" err="1">
                          <a:solidFill>
                            <a:schemeClr val="tx1"/>
                          </a:solidFill>
                          <a:effectLst/>
                          <a:latin typeface="+mn-lt"/>
                          <a:ea typeface="+mn-ea"/>
                          <a:cs typeface="+mn-cs"/>
                        </a:rPr>
                        <a:t>cours</a:t>
                      </a:r>
                      <a:r>
                        <a:rPr lang="en-GB" sz="1800" b="1" kern="1200" dirty="0">
                          <a:solidFill>
                            <a:schemeClr val="tx1"/>
                          </a:solidFill>
                          <a:effectLst/>
                          <a:latin typeface="+mn-lt"/>
                          <a:ea typeface="+mn-ea"/>
                          <a:cs typeface="+mn-cs"/>
                        </a:rPr>
                        <a:t> = 15</a:t>
                      </a:r>
                      <a:r>
                        <a:rPr lang="fr-CM" dirty="0">
                          <a:effectLst/>
                        </a:rPr>
                        <a:t> </a:t>
                      </a:r>
                      <a:endParaRPr lang="fr-FR" dirty="0"/>
                    </a:p>
                  </a:txBody>
                  <a:tcPr/>
                </a:tc>
                <a:tc>
                  <a:txBody>
                    <a:bodyPr/>
                    <a:lstStyle/>
                    <a:p>
                      <a:r>
                        <a:rPr lang="fr-FR" sz="1800" b="1" kern="1200" dirty="0">
                          <a:solidFill>
                            <a:schemeClr val="tx1"/>
                          </a:solidFill>
                          <a:effectLst/>
                          <a:latin typeface="+mn-lt"/>
                          <a:ea typeface="+mn-ea"/>
                          <a:cs typeface="+mn-cs"/>
                        </a:rPr>
                        <a:t>P</a:t>
                      </a:r>
                      <a:r>
                        <a:rPr lang="en-GB" sz="1800" b="1" kern="1200" dirty="0">
                          <a:solidFill>
                            <a:schemeClr val="tx1"/>
                          </a:solidFill>
                          <a:effectLst/>
                          <a:latin typeface="+mn-lt"/>
                          <a:ea typeface="+mn-ea"/>
                          <a:cs typeface="+mn-cs"/>
                        </a:rPr>
                        <a:t>as</a:t>
                      </a:r>
                      <a:r>
                        <a:rPr lang="en-GB" sz="1800" b="1" kern="1200" baseline="0" dirty="0">
                          <a:solidFill>
                            <a:schemeClr val="tx1"/>
                          </a:solidFill>
                          <a:effectLst/>
                          <a:latin typeface="+mn-lt"/>
                          <a:ea typeface="+mn-ea"/>
                          <a:cs typeface="+mn-cs"/>
                        </a:rPr>
                        <a:t> </a:t>
                      </a:r>
                      <a:r>
                        <a:rPr lang="en-GB" sz="1800" b="1" kern="1200" baseline="0" dirty="0" err="1">
                          <a:solidFill>
                            <a:schemeClr val="tx1"/>
                          </a:solidFill>
                          <a:effectLst/>
                          <a:latin typeface="+mn-lt"/>
                          <a:ea typeface="+mn-ea"/>
                          <a:cs typeface="+mn-cs"/>
                        </a:rPr>
                        <a:t>d’offres</a:t>
                      </a:r>
                      <a:r>
                        <a:rPr lang="en-GB" sz="1800" b="1" kern="1200" dirty="0">
                          <a:solidFill>
                            <a:schemeClr val="tx1"/>
                          </a:solidFill>
                          <a:effectLst/>
                          <a:latin typeface="+mn-lt"/>
                          <a:ea typeface="+mn-ea"/>
                          <a:cs typeface="+mn-cs"/>
                        </a:rPr>
                        <a:t> = 9</a:t>
                      </a:r>
                      <a:endParaRPr lang="fr-CM" sz="1800" kern="1200" dirty="0">
                        <a:solidFill>
                          <a:schemeClr val="tx1"/>
                        </a:solidFill>
                        <a:effectLst/>
                        <a:latin typeface="+mn-lt"/>
                        <a:ea typeface="+mn-ea"/>
                        <a:cs typeface="+mn-cs"/>
                      </a:endParaRPr>
                    </a:p>
                  </a:txBody>
                  <a:tcPr/>
                </a:tc>
                <a:extLst>
                  <a:ext uri="{0D108BD9-81ED-4DB2-BD59-A6C34878D82A}">
                    <a16:rowId xmlns:a16="http://schemas.microsoft.com/office/drawing/2014/main" val="10000"/>
                  </a:ext>
                </a:extLst>
              </a:tr>
              <a:tr h="370840">
                <a:tc>
                  <a:txBody>
                    <a:bodyPr/>
                    <a:lstStyle/>
                    <a:p>
                      <a:r>
                        <a:rPr lang="en-GB" sz="1800" kern="1200" dirty="0">
                          <a:solidFill>
                            <a:schemeClr val="tx1"/>
                          </a:solidFill>
                          <a:effectLst/>
                          <a:latin typeface="+mn-lt"/>
                          <a:ea typeface="+mn-ea"/>
                          <a:cs typeface="+mn-cs"/>
                        </a:rPr>
                        <a:t>CEMAC (6), SACU (5), EAC(6), ECOWAS (15) +Mauritania, Algeria, Angola, Egypt, DRC, Madagascar, Malawi, Mauritius, Morocco, Sao Tome &amp; Principe, Seychelles, Tunisia, </a:t>
                      </a:r>
                      <a:endParaRPr lang="fr-CM"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Zambia, Zimbabwe</a:t>
                      </a:r>
                      <a:r>
                        <a:rPr lang="fr-CM" dirty="0">
                          <a:effectLst/>
                        </a:rPr>
                        <a:t> </a:t>
                      </a:r>
                      <a:endParaRPr lang="fr-FR" dirty="0"/>
                    </a:p>
                  </a:txBody>
                  <a:tcPr/>
                </a:tc>
                <a:tc>
                  <a:txBody>
                    <a:bodyPr/>
                    <a:lstStyle/>
                    <a:p>
                      <a:r>
                        <a:rPr lang="en-GB" sz="1800" kern="1200" dirty="0">
                          <a:solidFill>
                            <a:schemeClr val="tx1"/>
                          </a:solidFill>
                          <a:effectLst/>
                          <a:latin typeface="+mn-lt"/>
                          <a:ea typeface="+mn-ea"/>
                          <a:cs typeface="+mn-cs"/>
                        </a:rPr>
                        <a:t>Algeria, Democratic Republic of Congo, Egypt, Madagascar, Malawi, Mauritius, Seychelles, Zambia, Gabon, Cameroon, Central African Republic, Chad, Republic of Congo, Equatorial Guinea, Benin, Burkina Faso, Cabo Verde, Côte d’Ivoire, The Gambia, Ghana, Guinea, Guinea Bissau, Liberia, Mali, Niger, Nigeria, Senegal, Sierra Leone Togo, and Tunisia</a:t>
                      </a:r>
                      <a:r>
                        <a:rPr lang="fr-CM" dirty="0">
                          <a:effectLst/>
                        </a:rPr>
                        <a:t> </a:t>
                      </a:r>
                      <a:endParaRPr lang="fr-FR" dirty="0"/>
                    </a:p>
                  </a:txBody>
                  <a:tcPr/>
                </a:tc>
                <a:tc>
                  <a:txBody>
                    <a:bodyPr/>
                    <a:lstStyle/>
                    <a:p>
                      <a:r>
                        <a:rPr lang="en-GB" sz="1800" kern="1200" dirty="0">
                          <a:solidFill>
                            <a:schemeClr val="tx1"/>
                          </a:solidFill>
                          <a:effectLst/>
                          <a:latin typeface="+mn-lt"/>
                          <a:ea typeface="+mn-ea"/>
                          <a:cs typeface="+mn-cs"/>
                        </a:rPr>
                        <a:t>SACU </a:t>
                      </a:r>
                      <a:endParaRPr lang="fr-CM"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Morocco</a:t>
                      </a:r>
                      <a:endParaRPr lang="fr-CM"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Angola </a:t>
                      </a:r>
                      <a:endParaRPr lang="fr-CM"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EAC </a:t>
                      </a:r>
                    </a:p>
                    <a:p>
                      <a:r>
                        <a:rPr lang="en-GB" sz="1800" kern="1200" dirty="0">
                          <a:solidFill>
                            <a:schemeClr val="tx1"/>
                          </a:solidFill>
                          <a:effectLst/>
                          <a:latin typeface="+mn-lt"/>
                          <a:ea typeface="+mn-ea"/>
                          <a:cs typeface="+mn-cs"/>
                        </a:rPr>
                        <a:t>Sao Tome and Principe</a:t>
                      </a:r>
                      <a:endParaRPr lang="fr-CM"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Zimbabwe</a:t>
                      </a:r>
                      <a:r>
                        <a:rPr lang="fr-CM" dirty="0">
                          <a:effectLst/>
                        </a:rPr>
                        <a:t> </a:t>
                      </a:r>
                      <a:endParaRPr lang="fr-FR" dirty="0"/>
                    </a:p>
                  </a:txBody>
                  <a:tcPr/>
                </a:tc>
                <a:tc>
                  <a:txBody>
                    <a:bodyPr/>
                    <a:lstStyle/>
                    <a:p>
                      <a:r>
                        <a:rPr lang="en-GB" sz="1800" kern="1200" dirty="0">
                          <a:solidFill>
                            <a:schemeClr val="dk1"/>
                          </a:solidFill>
                          <a:effectLst/>
                          <a:latin typeface="+mn-lt"/>
                          <a:ea typeface="+mn-ea"/>
                          <a:cs typeface="+mn-cs"/>
                        </a:rPr>
                        <a:t>Comoros</a:t>
                      </a:r>
                      <a:endParaRPr lang="fr-CM"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Djibouti</a:t>
                      </a:r>
                      <a:endParaRPr lang="fr-CM"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Mozambique</a:t>
                      </a:r>
                      <a:endParaRPr lang="fr-CM"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Ethiopia</a:t>
                      </a:r>
                      <a:endParaRPr lang="fr-CM"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Sudan</a:t>
                      </a:r>
                      <a:endParaRPr lang="fr-CM"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Libya</a:t>
                      </a:r>
                      <a:endParaRPr lang="fr-CM"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Somalia</a:t>
                      </a:r>
                      <a:endParaRPr lang="fr-CM"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SADR</a:t>
                      </a:r>
                      <a:endParaRPr lang="fr-CM"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Eritrea</a:t>
                      </a:r>
                      <a:r>
                        <a:rPr lang="fr-CM" dirty="0">
                          <a:effectLst/>
                        </a:rPr>
                        <a:t> </a:t>
                      </a:r>
                      <a:endParaRPr lang="fr-F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6051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353F-CE3B-41F1-B83E-9AB7EB734D00}"/>
              </a:ext>
            </a:extLst>
          </p:cNvPr>
          <p:cNvSpPr>
            <a:spLocks noGrp="1"/>
          </p:cNvSpPr>
          <p:nvPr>
            <p:ph type="title"/>
          </p:nvPr>
        </p:nvSpPr>
        <p:spPr/>
        <p:txBody>
          <a:bodyPr>
            <a:normAutofit/>
          </a:bodyPr>
          <a:lstStyle/>
          <a:p>
            <a:r>
              <a:rPr lang="en-US" sz="3600" b="1" dirty="0">
                <a:latin typeface="+mn-lt"/>
              </a:rPr>
              <a:t>III-Négociations sur les Règles d’Origine</a:t>
            </a:r>
            <a:r>
              <a:rPr lang="en-US" sz="3600" dirty="0">
                <a:latin typeface="+mn-lt"/>
              </a:rPr>
              <a:t> </a:t>
            </a:r>
            <a:endParaRPr lang="x-none" sz="3600" dirty="0">
              <a:latin typeface="+mn-lt"/>
            </a:endParaRPr>
          </a:p>
        </p:txBody>
      </p:sp>
      <p:sp>
        <p:nvSpPr>
          <p:cNvPr id="3" name="Content Placeholder 2">
            <a:extLst>
              <a:ext uri="{FF2B5EF4-FFF2-40B4-BE49-F238E27FC236}">
                <a16:creationId xmlns:a16="http://schemas.microsoft.com/office/drawing/2014/main" id="{CC22A5DE-2BB2-4B1B-8175-01B35B497CE5}"/>
              </a:ext>
            </a:extLst>
          </p:cNvPr>
          <p:cNvSpPr>
            <a:spLocks noGrp="1"/>
          </p:cNvSpPr>
          <p:nvPr>
            <p:ph idx="1"/>
          </p:nvPr>
        </p:nvSpPr>
        <p:spPr>
          <a:xfrm>
            <a:off x="247650" y="1825624"/>
            <a:ext cx="10982325" cy="4898516"/>
          </a:xfrm>
        </p:spPr>
        <p:txBody>
          <a:bodyPr>
            <a:normAutofit/>
          </a:bodyPr>
          <a:lstStyle/>
          <a:p>
            <a:pPr marL="0" indent="0" algn="just">
              <a:buNone/>
            </a:pPr>
            <a:endParaRPr lang="en-US" sz="2600" b="1" dirty="0">
              <a:ea typeface="Source Sans Pro" panose="020B0503030403020204" pitchFamily="34" charset="0"/>
            </a:endParaRPr>
          </a:p>
          <a:p>
            <a:pPr indent="-457200" algn="just"/>
            <a:r>
              <a:rPr lang="en-US" dirty="0">
                <a:ea typeface="Source Sans Pro" panose="020B0503030403020204" pitchFamily="34" charset="0"/>
              </a:rPr>
              <a:t>Les RO ont été conclues pour 88.1% de Lignes Tarifaires </a:t>
            </a:r>
          </a:p>
          <a:p>
            <a:pPr indent="-457200" algn="just"/>
            <a:endParaRPr lang="en-US" u="sng" dirty="0">
              <a:ea typeface="Source Sans Pro" panose="020B0503030403020204" pitchFamily="34" charset="0"/>
            </a:endParaRPr>
          </a:p>
          <a:p>
            <a:pPr indent="-457200" algn="just"/>
            <a:r>
              <a:rPr lang="en-US" dirty="0">
                <a:ea typeface="Source Sans Pro" panose="020B0503030403020204" pitchFamily="34" charset="0"/>
              </a:rPr>
              <a:t>Le Manuel sur l’utisation des  Règles d’origine a été élaboré</a:t>
            </a:r>
          </a:p>
          <a:p>
            <a:pPr indent="-457200" algn="just"/>
            <a:r>
              <a:rPr lang="en-US" dirty="0">
                <a:ea typeface="Source Sans Pro" panose="020B0503030403020204" pitchFamily="34" charset="0"/>
              </a:rPr>
              <a:t>Il reste  à négocier les règles sur les véhicules  et le textile</a:t>
            </a:r>
          </a:p>
          <a:p>
            <a:pPr indent="-457200" algn="just"/>
            <a:endParaRPr lang="en-US" dirty="0">
              <a:ea typeface="Source Sans Pro" panose="020B0503030403020204" pitchFamily="34" charset="0"/>
            </a:endParaRPr>
          </a:p>
          <a:p>
            <a:pPr algn="just"/>
            <a:r>
              <a:rPr lang="en-US" dirty="0">
                <a:ea typeface="Source Sans Pro" panose="020B0503030403020204" pitchFamily="34" charset="0"/>
              </a:rPr>
              <a:t>   Règlementations additionnelles </a:t>
            </a:r>
          </a:p>
          <a:p>
            <a:pPr lvl="2" algn="just"/>
            <a:r>
              <a:rPr lang="en-US" sz="2800" dirty="0">
                <a:ea typeface="Source Sans Pro" panose="020B0503030403020204" pitchFamily="34" charset="0"/>
              </a:rPr>
              <a:t>Zones Economiques Spéciales</a:t>
            </a:r>
          </a:p>
          <a:p>
            <a:pPr lvl="2" algn="just"/>
            <a:r>
              <a:rPr lang="en-US" sz="2800" dirty="0">
                <a:ea typeface="Source Sans Pro" panose="020B0503030403020204" pitchFamily="34" charset="0"/>
              </a:rPr>
              <a:t>Industries naissantes</a:t>
            </a:r>
          </a:p>
          <a:p>
            <a:pPr marL="914400" lvl="2" indent="0" algn="just">
              <a:buNone/>
            </a:pPr>
            <a:endParaRPr lang="en-US" sz="1800" dirty="0">
              <a:ea typeface="Source Sans Pro" panose="020B0503030403020204" pitchFamily="34" charset="0"/>
            </a:endParaRPr>
          </a:p>
          <a:p>
            <a:pPr marL="0" indent="0" algn="just">
              <a:buNone/>
            </a:pPr>
            <a:endParaRPr lang="x-none" dirty="0"/>
          </a:p>
        </p:txBody>
      </p:sp>
    </p:spTree>
    <p:extLst>
      <p:ext uri="{BB962C8B-B14F-4D97-AF65-F5344CB8AC3E}">
        <p14:creationId xmlns:p14="http://schemas.microsoft.com/office/powerpoint/2010/main" val="156153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098D-826E-4EE0-86E4-DC5D27812CA1}"/>
              </a:ext>
            </a:extLst>
          </p:cNvPr>
          <p:cNvSpPr>
            <a:spLocks noGrp="1"/>
          </p:cNvSpPr>
          <p:nvPr>
            <p:ph type="title"/>
          </p:nvPr>
        </p:nvSpPr>
        <p:spPr>
          <a:xfrm>
            <a:off x="295276" y="365126"/>
            <a:ext cx="10591800" cy="1130300"/>
          </a:xfrm>
        </p:spPr>
        <p:txBody>
          <a:bodyPr>
            <a:normAutofit/>
          </a:bodyPr>
          <a:lstStyle/>
          <a:p>
            <a:r>
              <a:rPr lang="en-US" sz="3600" b="1" kern="0" dirty="0">
                <a:latin typeface="+mn-lt"/>
                <a:ea typeface="Source Sans Pro" panose="020B0503030403020204" pitchFamily="34" charset="0"/>
                <a:cs typeface="Calibri"/>
                <a:sym typeface="Calibri"/>
              </a:rPr>
              <a:t>IV-Mesures Non Tarifaires</a:t>
            </a:r>
            <a:endParaRPr lang="x-none" sz="3600" dirty="0"/>
          </a:p>
        </p:txBody>
      </p:sp>
      <p:sp>
        <p:nvSpPr>
          <p:cNvPr id="3" name="Content Placeholder 2">
            <a:extLst>
              <a:ext uri="{FF2B5EF4-FFF2-40B4-BE49-F238E27FC236}">
                <a16:creationId xmlns:a16="http://schemas.microsoft.com/office/drawing/2014/main" id="{8B7ED8F7-3FBD-4284-9B26-F3CC41A530E1}"/>
              </a:ext>
            </a:extLst>
          </p:cNvPr>
          <p:cNvSpPr>
            <a:spLocks noGrp="1"/>
          </p:cNvSpPr>
          <p:nvPr>
            <p:ph idx="1"/>
          </p:nvPr>
        </p:nvSpPr>
        <p:spPr>
          <a:xfrm>
            <a:off x="180975" y="1690688"/>
            <a:ext cx="11630025" cy="5070808"/>
          </a:xfrm>
        </p:spPr>
        <p:txBody>
          <a:bodyPr>
            <a:normAutofit fontScale="25000" lnSpcReduction="20000"/>
          </a:bodyPr>
          <a:lstStyle/>
          <a:p>
            <a:pPr marL="0" indent="0" algn="just">
              <a:lnSpc>
                <a:spcPct val="170000"/>
              </a:lnSpc>
              <a:buClr>
                <a:srgbClr val="000000"/>
              </a:buClr>
              <a:buSzPts val="1800"/>
              <a:buNone/>
            </a:pPr>
            <a:r>
              <a:rPr lang="en-US" sz="9600" b="1" dirty="0">
                <a:latin typeface="+mj-lt"/>
              </a:rPr>
              <a:t>1. Barrières Non Tarifaires</a:t>
            </a:r>
            <a:endParaRPr lang="en-US" sz="9600" b="1" kern="0" dirty="0">
              <a:solidFill>
                <a:srgbClr val="000000"/>
              </a:solidFill>
              <a:latin typeface="+mj-lt"/>
              <a:ea typeface="Source Sans Pro" panose="020B0503030403020204" pitchFamily="34" charset="0"/>
              <a:cs typeface="Calibri"/>
              <a:sym typeface="Calibri"/>
            </a:endParaRPr>
          </a:p>
          <a:p>
            <a:pPr algn="just">
              <a:lnSpc>
                <a:spcPct val="170000"/>
              </a:lnSpc>
              <a:buSzPts val="1100"/>
            </a:pPr>
            <a:r>
              <a:rPr lang="en-US" sz="9600" dirty="0">
                <a:latin typeface="+mj-lt"/>
              </a:rPr>
              <a:t>Mise en oeuvre de l’Annexe 5 du Protocole sur le commerce des marchandises  avec comme perspective l’ élimination progressive des BNT</a:t>
            </a:r>
          </a:p>
          <a:p>
            <a:pPr marL="0" indent="0" algn="just">
              <a:lnSpc>
                <a:spcPct val="170000"/>
              </a:lnSpc>
              <a:buSzPts val="1100"/>
              <a:buNone/>
            </a:pPr>
            <a:r>
              <a:rPr lang="en-US" sz="9600" b="1" u="sng" dirty="0">
                <a:latin typeface="+mj-lt"/>
              </a:rPr>
              <a:t>Travail accompli</a:t>
            </a:r>
          </a:p>
          <a:p>
            <a:pPr algn="just">
              <a:lnSpc>
                <a:spcPct val="170000"/>
              </a:lnSpc>
              <a:buSzPts val="1100"/>
            </a:pPr>
            <a:r>
              <a:rPr lang="en-US" sz="9600" dirty="0">
                <a:latin typeface="+mj-lt"/>
              </a:rPr>
              <a:t>Mise en place d’un Programme sur les BNT</a:t>
            </a:r>
          </a:p>
          <a:p>
            <a:pPr algn="just">
              <a:lnSpc>
                <a:spcPct val="170000"/>
              </a:lnSpc>
              <a:buSzPts val="1100"/>
            </a:pPr>
            <a:r>
              <a:rPr lang="fr-FR" sz="9600" dirty="0">
                <a:latin typeface="+mj-lt"/>
              </a:rPr>
              <a:t>L</a:t>
            </a:r>
            <a:r>
              <a:rPr lang="en-US" sz="9600" dirty="0">
                <a:latin typeface="+mj-lt"/>
              </a:rPr>
              <a:t>a Création d’un Mécanisme en Ligne pour l’identification, le suivi et l’élimination des BNT, en tant que plateforme mise à la disposition du secteur privé pour signaler les BNT dans le cadre de leurs transactions commerciales</a:t>
            </a:r>
          </a:p>
          <a:p>
            <a:pPr marL="0" indent="0" algn="just">
              <a:lnSpc>
                <a:spcPct val="170000"/>
              </a:lnSpc>
              <a:buSzPts val="1100"/>
              <a:buNone/>
            </a:pPr>
            <a:endParaRPr lang="en-US" sz="9600" b="1" dirty="0"/>
          </a:p>
          <a:p>
            <a:endParaRPr lang="x-none" dirty="0"/>
          </a:p>
        </p:txBody>
      </p:sp>
    </p:spTree>
    <p:extLst>
      <p:ext uri="{BB962C8B-B14F-4D97-AF65-F5344CB8AC3E}">
        <p14:creationId xmlns:p14="http://schemas.microsoft.com/office/powerpoint/2010/main" val="1445333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098D-826E-4EE0-86E4-DC5D27812CA1}"/>
              </a:ext>
            </a:extLst>
          </p:cNvPr>
          <p:cNvSpPr>
            <a:spLocks noGrp="1"/>
          </p:cNvSpPr>
          <p:nvPr>
            <p:ph type="title"/>
          </p:nvPr>
        </p:nvSpPr>
        <p:spPr>
          <a:xfrm>
            <a:off x="295276" y="365126"/>
            <a:ext cx="10591800" cy="1130300"/>
          </a:xfrm>
        </p:spPr>
        <p:txBody>
          <a:bodyPr>
            <a:normAutofit/>
          </a:bodyPr>
          <a:lstStyle/>
          <a:p>
            <a:r>
              <a:rPr lang="en-US" sz="3600" b="1" kern="0" dirty="0">
                <a:latin typeface="+mn-lt"/>
                <a:ea typeface="Source Sans Pro" panose="020B0503030403020204" pitchFamily="34" charset="0"/>
                <a:cs typeface="Calibri"/>
                <a:sym typeface="Calibri"/>
              </a:rPr>
              <a:t>2. Obstacles Techniques au Commerce (OTC)</a:t>
            </a:r>
            <a:endParaRPr lang="x-none" sz="3600" dirty="0"/>
          </a:p>
        </p:txBody>
      </p:sp>
      <p:sp>
        <p:nvSpPr>
          <p:cNvPr id="3" name="Content Placeholder 2">
            <a:extLst>
              <a:ext uri="{FF2B5EF4-FFF2-40B4-BE49-F238E27FC236}">
                <a16:creationId xmlns:a16="http://schemas.microsoft.com/office/drawing/2014/main" id="{8B7ED8F7-3FBD-4284-9B26-F3CC41A530E1}"/>
              </a:ext>
            </a:extLst>
          </p:cNvPr>
          <p:cNvSpPr>
            <a:spLocks noGrp="1"/>
          </p:cNvSpPr>
          <p:nvPr>
            <p:ph idx="1"/>
          </p:nvPr>
        </p:nvSpPr>
        <p:spPr>
          <a:xfrm>
            <a:off x="180975" y="1703139"/>
            <a:ext cx="11630025" cy="6216403"/>
          </a:xfrm>
        </p:spPr>
        <p:txBody>
          <a:bodyPr>
            <a:normAutofit fontScale="32500" lnSpcReduction="20000"/>
          </a:bodyPr>
          <a:lstStyle/>
          <a:p>
            <a:pPr algn="just">
              <a:lnSpc>
                <a:spcPct val="170000"/>
              </a:lnSpc>
              <a:buSzPts val="1100"/>
            </a:pPr>
            <a:r>
              <a:rPr lang="en-US" sz="8000" dirty="0">
                <a:latin typeface="+mj-lt"/>
              </a:rPr>
              <a:t>L’Annexe 6 du Protocole sur le commerce des marchandises couvre: le renforcément des de la coopération dans les domaines des normes et standards, régulations techniques, l’évaluation de la conformité, l’accreditation et la metrology, l’élimination des BNT non nécessaires et injustifiées, les questions de transparence, la reconnaissance mutuelle.</a:t>
            </a:r>
          </a:p>
          <a:p>
            <a:pPr algn="just">
              <a:lnSpc>
                <a:spcPct val="170000"/>
              </a:lnSpc>
              <a:buSzPts val="1100"/>
            </a:pPr>
            <a:r>
              <a:rPr lang="en-US" sz="8000" b="1" u="sng" dirty="0">
                <a:latin typeface="+mj-lt"/>
              </a:rPr>
              <a:t>Travail Accompli</a:t>
            </a:r>
          </a:p>
          <a:p>
            <a:pPr algn="just">
              <a:lnSpc>
                <a:spcPct val="170000"/>
              </a:lnSpc>
              <a:buSzPts val="1100"/>
            </a:pPr>
            <a:r>
              <a:rPr lang="en-US" sz="8000" dirty="0">
                <a:latin typeface="+mj-lt"/>
              </a:rPr>
              <a:t>Elaboration d’un Plan d’Action détaillé avec l’ARSO </a:t>
            </a:r>
            <a:endParaRPr lang="en-US" sz="8000" dirty="0">
              <a:solidFill>
                <a:srgbClr val="000000"/>
              </a:solidFill>
              <a:latin typeface="+mj-lt"/>
              <a:ea typeface="DengXian" panose="02010600030101010101" pitchFamily="2" charset="-122"/>
            </a:endParaRPr>
          </a:p>
          <a:p>
            <a:pPr algn="just">
              <a:lnSpc>
                <a:spcPct val="170000"/>
              </a:lnSpc>
              <a:buSzPts val="1100"/>
            </a:pPr>
            <a:r>
              <a:rPr lang="en-US" sz="8000" dirty="0">
                <a:solidFill>
                  <a:srgbClr val="000000"/>
                </a:solidFill>
                <a:latin typeface="+mj-lt"/>
                <a:ea typeface="DengXian" panose="02010600030101010101" pitchFamily="2" charset="-122"/>
              </a:rPr>
              <a:t>Initiation d’un MOU avec PAQI (</a:t>
            </a:r>
            <a:r>
              <a:rPr lang="en-US" sz="8000" dirty="0">
                <a:latin typeface="+mj-lt"/>
              </a:rPr>
              <a:t> Pan-African Quality Infrastructure)</a:t>
            </a:r>
          </a:p>
          <a:p>
            <a:pPr algn="just">
              <a:lnSpc>
                <a:spcPct val="170000"/>
              </a:lnSpc>
              <a:buSzPts val="1100"/>
            </a:pPr>
            <a:r>
              <a:rPr lang="en-US" sz="8000" dirty="0">
                <a:latin typeface="+mj-lt"/>
              </a:rPr>
              <a:t>Certification ‘Made in the AfCFTA’ pour les produits de la ZLECAf, en cours.</a:t>
            </a:r>
          </a:p>
          <a:p>
            <a:pPr marL="0" indent="0">
              <a:lnSpc>
                <a:spcPct val="170000"/>
              </a:lnSpc>
              <a:buNone/>
            </a:pPr>
            <a:endParaRPr lang="en-US" sz="9600" dirty="0"/>
          </a:p>
          <a:p>
            <a:endParaRPr lang="x-none" dirty="0"/>
          </a:p>
        </p:txBody>
      </p:sp>
    </p:spTree>
    <p:extLst>
      <p:ext uri="{BB962C8B-B14F-4D97-AF65-F5344CB8AC3E}">
        <p14:creationId xmlns:p14="http://schemas.microsoft.com/office/powerpoint/2010/main" val="238160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098D-826E-4EE0-86E4-DC5D27812CA1}"/>
              </a:ext>
            </a:extLst>
          </p:cNvPr>
          <p:cNvSpPr>
            <a:spLocks noGrp="1"/>
          </p:cNvSpPr>
          <p:nvPr>
            <p:ph type="title"/>
          </p:nvPr>
        </p:nvSpPr>
        <p:spPr>
          <a:xfrm>
            <a:off x="-184514" y="365126"/>
            <a:ext cx="11650980" cy="1130300"/>
          </a:xfrm>
        </p:spPr>
        <p:txBody>
          <a:bodyPr>
            <a:normAutofit/>
          </a:bodyPr>
          <a:lstStyle/>
          <a:p>
            <a:r>
              <a:rPr lang="en-US" sz="4000" b="1" kern="0" dirty="0">
                <a:latin typeface="+mn-lt"/>
                <a:ea typeface="Source Sans Pro" panose="020B0503030403020204" pitchFamily="34" charset="0"/>
                <a:cs typeface="Calibri"/>
                <a:sym typeface="Calibri"/>
              </a:rPr>
              <a:t>3. Mesures Sanitaires et Phytosanitaires (SPS)</a:t>
            </a:r>
            <a:endParaRPr lang="x-none" dirty="0"/>
          </a:p>
        </p:txBody>
      </p:sp>
      <p:sp>
        <p:nvSpPr>
          <p:cNvPr id="3" name="Content Placeholder 2">
            <a:extLst>
              <a:ext uri="{FF2B5EF4-FFF2-40B4-BE49-F238E27FC236}">
                <a16:creationId xmlns:a16="http://schemas.microsoft.com/office/drawing/2014/main" id="{8B7ED8F7-3FBD-4284-9B26-F3CC41A530E1}"/>
              </a:ext>
            </a:extLst>
          </p:cNvPr>
          <p:cNvSpPr>
            <a:spLocks noGrp="1"/>
          </p:cNvSpPr>
          <p:nvPr>
            <p:ph idx="1"/>
          </p:nvPr>
        </p:nvSpPr>
        <p:spPr>
          <a:xfrm>
            <a:off x="180975" y="1690688"/>
            <a:ext cx="11630025" cy="4881562"/>
          </a:xfrm>
        </p:spPr>
        <p:txBody>
          <a:bodyPr>
            <a:normAutofit/>
          </a:bodyPr>
          <a:lstStyle/>
          <a:p>
            <a:pPr algn="just">
              <a:lnSpc>
                <a:spcPct val="150000"/>
              </a:lnSpc>
              <a:buClr>
                <a:srgbClr val="000000"/>
              </a:buClr>
              <a:buSzPts val="1800"/>
            </a:pPr>
            <a:r>
              <a:rPr lang="en-US" sz="2400" dirty="0">
                <a:solidFill>
                  <a:srgbClr val="000000"/>
                </a:solidFill>
              </a:rPr>
              <a:t>Un plan de travail et les priorités ont été définies</a:t>
            </a:r>
          </a:p>
          <a:p>
            <a:pPr algn="just">
              <a:lnSpc>
                <a:spcPct val="150000"/>
              </a:lnSpc>
              <a:buClr>
                <a:srgbClr val="000000"/>
              </a:buClr>
              <a:buSzPts val="1800"/>
            </a:pPr>
            <a:r>
              <a:rPr lang="en-US" sz="2400" dirty="0">
                <a:solidFill>
                  <a:srgbClr val="000000"/>
                </a:solidFill>
              </a:rPr>
              <a:t>Le Secrétariat dialogue actuellement avec les institutions et organisations internationales variées afin d’explorer des potentielles domaines de coopération</a:t>
            </a:r>
          </a:p>
          <a:p>
            <a:pPr algn="just">
              <a:lnSpc>
                <a:spcPct val="150000"/>
              </a:lnSpc>
              <a:buClr>
                <a:srgbClr val="000000"/>
              </a:buClr>
              <a:buSzPts val="1800"/>
            </a:pPr>
            <a:r>
              <a:rPr lang="en-US" sz="2400" dirty="0">
                <a:solidFill>
                  <a:srgbClr val="000000"/>
                </a:solidFill>
              </a:rPr>
              <a:t>Le Secretariat travaille aussi dans le cadre du Forum de Coordination de l’UA sur les SPS.</a:t>
            </a:r>
          </a:p>
          <a:p>
            <a:endParaRPr lang="x-none" dirty="0"/>
          </a:p>
        </p:txBody>
      </p:sp>
    </p:spTree>
    <p:extLst>
      <p:ext uri="{BB962C8B-B14F-4D97-AF65-F5344CB8AC3E}">
        <p14:creationId xmlns:p14="http://schemas.microsoft.com/office/powerpoint/2010/main" val="3411220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098D-826E-4EE0-86E4-DC5D27812CA1}"/>
              </a:ext>
            </a:extLst>
          </p:cNvPr>
          <p:cNvSpPr>
            <a:spLocks noGrp="1"/>
          </p:cNvSpPr>
          <p:nvPr>
            <p:ph type="title"/>
          </p:nvPr>
        </p:nvSpPr>
        <p:spPr>
          <a:xfrm>
            <a:off x="295276" y="0"/>
            <a:ext cx="10591800" cy="1307472"/>
          </a:xfrm>
        </p:spPr>
        <p:txBody>
          <a:bodyPr>
            <a:normAutofit fontScale="90000"/>
          </a:bodyPr>
          <a:lstStyle/>
          <a:p>
            <a:br>
              <a:rPr lang="en-US" sz="4000" b="1" kern="0" dirty="0">
                <a:latin typeface="+mn-lt"/>
                <a:ea typeface="Source Sans Pro" panose="020B0503030403020204" pitchFamily="34" charset="0"/>
                <a:cs typeface="Calibri"/>
                <a:sym typeface="Calibri"/>
              </a:rPr>
            </a:br>
            <a:r>
              <a:rPr lang="en-US" sz="4000" b="1" kern="0" dirty="0">
                <a:latin typeface="+mn-lt"/>
                <a:ea typeface="Source Sans Pro" panose="020B0503030403020204" pitchFamily="34" charset="0"/>
                <a:cs typeface="Calibri"/>
                <a:sym typeface="Calibri"/>
              </a:rPr>
              <a:t>V-Etat des lieux des négociations sur le Commerce des Services  </a:t>
            </a:r>
            <a:br>
              <a:rPr lang="en-US" b="1" kern="0" dirty="0">
                <a:solidFill>
                  <a:srgbClr val="000000"/>
                </a:solidFill>
                <a:latin typeface="Source Sans Pro" panose="020B0503030403020204" pitchFamily="34" charset="0"/>
                <a:ea typeface="Source Sans Pro" panose="020B0503030403020204" pitchFamily="34" charset="0"/>
                <a:cs typeface="Calibri"/>
                <a:sym typeface="Calibri"/>
              </a:rPr>
            </a:br>
            <a:endParaRPr lang="x-none" dirty="0"/>
          </a:p>
        </p:txBody>
      </p:sp>
      <p:sp>
        <p:nvSpPr>
          <p:cNvPr id="3" name="Content Placeholder 2">
            <a:extLst>
              <a:ext uri="{FF2B5EF4-FFF2-40B4-BE49-F238E27FC236}">
                <a16:creationId xmlns:a16="http://schemas.microsoft.com/office/drawing/2014/main" id="{8B7ED8F7-3FBD-4284-9B26-F3CC41A530E1}"/>
              </a:ext>
            </a:extLst>
          </p:cNvPr>
          <p:cNvSpPr>
            <a:spLocks noGrp="1"/>
          </p:cNvSpPr>
          <p:nvPr>
            <p:ph idx="1"/>
          </p:nvPr>
        </p:nvSpPr>
        <p:spPr>
          <a:xfrm>
            <a:off x="180975" y="1182951"/>
            <a:ext cx="11630025" cy="5840039"/>
          </a:xfrm>
        </p:spPr>
        <p:txBody>
          <a:bodyPr>
            <a:normAutofit fontScale="25000" lnSpcReduction="20000"/>
          </a:bodyPr>
          <a:lstStyle/>
          <a:p>
            <a:pPr marL="0" lvl="0" indent="0" algn="just">
              <a:buClr>
                <a:srgbClr val="000000"/>
              </a:buClr>
              <a:buSzPts val="1800"/>
              <a:buNone/>
            </a:pPr>
            <a:endParaRPr lang="en-US" sz="2400" b="1" kern="0" dirty="0">
              <a:solidFill>
                <a:srgbClr val="000000"/>
              </a:solidFill>
              <a:ea typeface="Source Sans Pro" panose="020B0503030403020204" pitchFamily="34" charset="0"/>
              <a:cs typeface="Calibri"/>
              <a:sym typeface="Calibri"/>
            </a:endParaRPr>
          </a:p>
          <a:p>
            <a:pPr marL="457200" lvl="0" indent="-457200" algn="just">
              <a:lnSpc>
                <a:spcPct val="170000"/>
              </a:lnSpc>
              <a:buClr>
                <a:srgbClr val="000000"/>
              </a:buClr>
              <a:buSzPts val="1800"/>
            </a:pPr>
            <a:r>
              <a:rPr lang="en-US" sz="7200" b="1" kern="0" dirty="0">
                <a:solidFill>
                  <a:srgbClr val="000000"/>
                </a:solidFill>
                <a:ea typeface="Source Sans Pro" panose="020B0503030403020204" pitchFamily="34" charset="0"/>
                <a:cs typeface="Calibri"/>
                <a:sym typeface="Calibri"/>
              </a:rPr>
              <a:t>46 pays africains ont déposé leurs offres initiales en matière de commerce de services pour les 5 secteurs proritaires (services de communication, services fournis aux entreprises, secteur financiers, secteurs de transport, secteurs de tourisme et de voyage)</a:t>
            </a:r>
          </a:p>
          <a:p>
            <a:pPr marL="457200" lvl="0" indent="-457200" algn="just">
              <a:lnSpc>
                <a:spcPct val="170000"/>
              </a:lnSpc>
              <a:buClr>
                <a:srgbClr val="000000"/>
              </a:buClr>
              <a:buSzPts val="1800"/>
            </a:pPr>
            <a:r>
              <a:rPr lang="en-US" sz="7200" b="1" u="sng" kern="0" dirty="0">
                <a:solidFill>
                  <a:srgbClr val="000000"/>
                </a:solidFill>
                <a:ea typeface="Source Sans Pro" panose="020B0503030403020204" pitchFamily="34" charset="0"/>
                <a:cs typeface="Calibri"/>
                <a:sym typeface="Calibri"/>
              </a:rPr>
              <a:t>22 offres ont été techiquement vérifiées: </a:t>
            </a:r>
            <a:r>
              <a:rPr lang="en-US" sz="7200" b="1" kern="0" dirty="0">
                <a:solidFill>
                  <a:srgbClr val="000000"/>
                </a:solidFill>
                <a:ea typeface="Source Sans Pro" panose="020B0503030403020204" pitchFamily="34" charset="0"/>
                <a:cs typeface="Calibri"/>
                <a:sym typeface="Calibri"/>
              </a:rPr>
              <a:t>Djibouti, DRC, Eswatini, Lesotho, Malawi, Maurice, Namibie, Seychelles, Zambie, Zimbabwe, Burundi, Kenya, Rwanda, Tanzanie, Uganda, Cameroun, RCA,, Gabon, Congo, Tchad, Guinée Equatoriale, Egypte.</a:t>
            </a:r>
            <a:r>
              <a:rPr lang="en-US" sz="7200" u="sng" kern="0" dirty="0">
                <a:solidFill>
                  <a:srgbClr val="000000"/>
                </a:solidFill>
                <a:ea typeface="Source Sans Pro" panose="020B0503030403020204" pitchFamily="34" charset="0"/>
                <a:cs typeface="Calibri"/>
                <a:sym typeface="Calibri"/>
              </a:rPr>
              <a:t> </a:t>
            </a:r>
            <a:endParaRPr lang="en-US" sz="7200" kern="0" dirty="0">
              <a:solidFill>
                <a:srgbClr val="000000"/>
              </a:solidFill>
              <a:ea typeface="Source Sans Pro" panose="020B0503030403020204" pitchFamily="34" charset="0"/>
              <a:cs typeface="Calibri"/>
              <a:sym typeface="Calibri"/>
            </a:endParaRPr>
          </a:p>
          <a:p>
            <a:pPr marL="0" indent="0" algn="just">
              <a:lnSpc>
                <a:spcPct val="170000"/>
              </a:lnSpc>
              <a:buClr>
                <a:srgbClr val="000000"/>
              </a:buClr>
              <a:buSzPts val="1800"/>
              <a:buNone/>
            </a:pPr>
            <a:r>
              <a:rPr lang="en-US" sz="7200" b="1" u="sng" kern="0" dirty="0">
                <a:solidFill>
                  <a:srgbClr val="000000"/>
                </a:solidFill>
                <a:ea typeface="Source Sans Pro" panose="020B0503030403020204" pitchFamily="34" charset="0"/>
                <a:cs typeface="Calibri"/>
                <a:sym typeface="Calibri"/>
              </a:rPr>
              <a:t>TRAVAIL EN COURS</a:t>
            </a:r>
          </a:p>
          <a:p>
            <a:pPr marL="457200" lvl="0" indent="-457200" algn="just">
              <a:lnSpc>
                <a:spcPct val="170000"/>
              </a:lnSpc>
              <a:buClr>
                <a:srgbClr val="000000"/>
              </a:buClr>
              <a:buSzPts val="1800"/>
            </a:pPr>
            <a:r>
              <a:rPr lang="fr-FR" sz="7200" b="1" kern="0" dirty="0">
                <a:solidFill>
                  <a:srgbClr val="000000"/>
                </a:solidFill>
                <a:ea typeface="Source Sans Pro" panose="020B0503030403020204" pitchFamily="34" charset="0"/>
                <a:cs typeface="Calibri"/>
                <a:sym typeface="Calibri"/>
              </a:rPr>
              <a:t>V</a:t>
            </a:r>
            <a:r>
              <a:rPr lang="en-US" sz="7200" b="1" kern="0" dirty="0" err="1">
                <a:solidFill>
                  <a:srgbClr val="000000"/>
                </a:solidFill>
                <a:ea typeface="Source Sans Pro" panose="020B0503030403020204" pitchFamily="34" charset="0"/>
                <a:cs typeface="Calibri"/>
                <a:sym typeface="Calibri"/>
              </a:rPr>
              <a:t>érification</a:t>
            </a:r>
            <a:r>
              <a:rPr lang="en-US" sz="7200" b="1" kern="0" dirty="0">
                <a:solidFill>
                  <a:srgbClr val="000000"/>
                </a:solidFill>
                <a:ea typeface="Source Sans Pro" panose="020B0503030403020204" pitchFamily="34" charset="0"/>
                <a:cs typeface="Calibri"/>
                <a:sym typeface="Calibri"/>
              </a:rPr>
              <a:t> technique pour les 24 autres offres déja déposées</a:t>
            </a:r>
          </a:p>
          <a:p>
            <a:pPr marL="457200" lvl="0" indent="-457200" algn="just">
              <a:lnSpc>
                <a:spcPct val="170000"/>
              </a:lnSpc>
              <a:buClr>
                <a:srgbClr val="000000"/>
              </a:buClr>
              <a:buSzPts val="1800"/>
            </a:pPr>
            <a:r>
              <a:rPr lang="en-US" sz="7200" b="1" kern="0" dirty="0">
                <a:solidFill>
                  <a:srgbClr val="000000"/>
                </a:solidFill>
                <a:ea typeface="Source Sans Pro" panose="020B0503030403020204" pitchFamily="34" charset="0"/>
                <a:cs typeface="Calibri"/>
                <a:sym typeface="Calibri"/>
              </a:rPr>
              <a:t> Assister les 9 autres pays pour le dépot de leurs offres</a:t>
            </a:r>
          </a:p>
          <a:p>
            <a:pPr marL="457200" lvl="0" indent="-457200" algn="just">
              <a:lnSpc>
                <a:spcPct val="170000"/>
              </a:lnSpc>
              <a:buClr>
                <a:srgbClr val="000000"/>
              </a:buClr>
              <a:buSzPts val="1800"/>
            </a:pPr>
            <a:r>
              <a:rPr lang="fr-FR" sz="7200" b="1" kern="0" dirty="0">
                <a:solidFill>
                  <a:srgbClr val="000000"/>
                </a:solidFill>
                <a:ea typeface="Source Sans Pro" panose="020B0503030403020204" pitchFamily="34" charset="0"/>
                <a:cs typeface="Calibri"/>
                <a:sym typeface="Calibri"/>
              </a:rPr>
              <a:t>N</a:t>
            </a:r>
            <a:r>
              <a:rPr lang="en-US" sz="7200" b="1" kern="0" dirty="0" err="1">
                <a:solidFill>
                  <a:srgbClr val="000000"/>
                </a:solidFill>
                <a:ea typeface="Source Sans Pro" panose="020B0503030403020204" pitchFamily="34" charset="0"/>
                <a:cs typeface="Calibri"/>
                <a:sym typeface="Calibri"/>
              </a:rPr>
              <a:t>égociation</a:t>
            </a:r>
            <a:r>
              <a:rPr lang="en-US" sz="7200" b="1" kern="0" dirty="0">
                <a:solidFill>
                  <a:srgbClr val="000000"/>
                </a:solidFill>
                <a:ea typeface="Source Sans Pro" panose="020B0503030403020204" pitchFamily="34" charset="0"/>
                <a:cs typeface="Calibri"/>
                <a:sym typeface="Calibri"/>
              </a:rPr>
              <a:t> des principes directeurs pour l’élaboration des Cadres de Coopération Règlémentaire</a:t>
            </a:r>
          </a:p>
          <a:p>
            <a:pPr marL="457200" lvl="0" indent="-457200" algn="just">
              <a:lnSpc>
                <a:spcPct val="170000"/>
              </a:lnSpc>
              <a:buClr>
                <a:srgbClr val="000000"/>
              </a:buClr>
              <a:buSzPts val="1800"/>
            </a:pPr>
            <a:r>
              <a:rPr lang="en-US" sz="7200" b="1" kern="0" dirty="0">
                <a:solidFill>
                  <a:srgbClr val="000000"/>
                </a:solidFill>
                <a:ea typeface="Source Sans Pro" panose="020B0503030403020204" pitchFamily="34" charset="0"/>
                <a:cs typeface="Calibri"/>
                <a:sym typeface="Calibri"/>
              </a:rPr>
              <a:t>Suite des négociation pour les 7 autres secteurs </a:t>
            </a:r>
          </a:p>
          <a:p>
            <a:endParaRPr lang="x-none" dirty="0"/>
          </a:p>
        </p:txBody>
      </p:sp>
    </p:spTree>
    <p:extLst>
      <p:ext uri="{BB962C8B-B14F-4D97-AF65-F5344CB8AC3E}">
        <p14:creationId xmlns:p14="http://schemas.microsoft.com/office/powerpoint/2010/main" val="1993319602"/>
      </p:ext>
    </p:extLst>
  </p:cSld>
  <p:clrMapOvr>
    <a:masterClrMapping/>
  </p:clrMapOvr>
</p:sld>
</file>

<file path=ppt/theme/theme1.xml><?xml version="1.0" encoding="utf-8"?>
<a:theme xmlns:a="http://schemas.openxmlformats.org/drawingml/2006/main" name="Office Theme">
  <a:themeElements>
    <a:clrScheme name="AfCFTA Colors">
      <a:dk1>
        <a:sysClr val="windowText" lastClr="000000"/>
      </a:dk1>
      <a:lt1>
        <a:sysClr val="window" lastClr="FFFFFF"/>
      </a:lt1>
      <a:dk2>
        <a:srgbClr val="941F3A"/>
      </a:dk2>
      <a:lt2>
        <a:srgbClr val="FFFFFF"/>
      </a:lt2>
      <a:accent1>
        <a:srgbClr val="941F3A"/>
      </a:accent1>
      <a:accent2>
        <a:srgbClr val="339446"/>
      </a:accent2>
      <a:accent3>
        <a:srgbClr val="C3A466"/>
      </a:accent3>
      <a:accent4>
        <a:srgbClr val="F4A51F"/>
      </a:accent4>
      <a:accent5>
        <a:srgbClr val="111111"/>
      </a:accent5>
      <a:accent6>
        <a:srgbClr val="FFFFFF"/>
      </a:accent6>
      <a:hlink>
        <a:srgbClr val="FFFFFF"/>
      </a:hlink>
      <a:folHlink>
        <a:srgbClr val="339446"/>
      </a:folHlink>
    </a:clrScheme>
    <a:fontScheme name="AfCFTA Official Fo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575B2D298A2944A114380A8B2E76BB" ma:contentTypeVersion="10" ma:contentTypeDescription="Create a new document." ma:contentTypeScope="" ma:versionID="7a50e282535b85e3e6bc958c58c97131">
  <xsd:schema xmlns:xsd="http://www.w3.org/2001/XMLSchema" xmlns:xs="http://www.w3.org/2001/XMLSchema" xmlns:p="http://schemas.microsoft.com/office/2006/metadata/properties" xmlns:ns3="985dd030-0fb3-4681-b88f-438535ac38f4" targetNamespace="http://schemas.microsoft.com/office/2006/metadata/properties" ma:root="true" ma:fieldsID="aba90b733f711ffcd1dd741ecccc265e" ns3:_="">
    <xsd:import namespace="985dd030-0fb3-4681-b88f-438535ac38f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d030-0fb3-4681-b88f-438535ac38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B2A1D6-A68B-4AEF-AD54-49BCCB221D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5dd030-0fb3-4681-b88f-438535ac38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3B98F8-AD8F-46EE-92EE-ED8684D8F153}">
  <ds:schemaRefs>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985dd030-0fb3-4681-b88f-438535ac38f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190311A-B147-4736-9976-8BA2129D97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1258</TotalTime>
  <Words>1738</Words>
  <Application>Microsoft Office PowerPoint</Application>
  <PresentationFormat>Grand écran</PresentationFormat>
  <Paragraphs>161</Paragraphs>
  <Slides>20</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Archivo SemiBold</vt:lpstr>
      <vt:lpstr>Noto Sans Symbols</vt:lpstr>
      <vt:lpstr>Arial</vt:lpstr>
      <vt:lpstr>Calibri</vt:lpstr>
      <vt:lpstr>Source Sans Pro</vt:lpstr>
      <vt:lpstr>Times New Roman</vt:lpstr>
      <vt:lpstr>Wingdings</vt:lpstr>
      <vt:lpstr>Office Theme</vt:lpstr>
      <vt:lpstr>Etat d’avancement  de la mise en oeuvre  de la ZLECAf-Opportunités et défis-Mises à jour sur l’Initiative du Commerce Guidé</vt:lpstr>
      <vt:lpstr>Plan de l’Exposé</vt:lpstr>
      <vt:lpstr>I-Signatures et Ratifications</vt:lpstr>
      <vt:lpstr>II-Listes de Concessions Tarifaires</vt:lpstr>
      <vt:lpstr>III-Négociations sur les Règles d’Origine </vt:lpstr>
      <vt:lpstr>IV-Mesures Non Tarifaires</vt:lpstr>
      <vt:lpstr>2. Obstacles Techniques au Commerce (OTC)</vt:lpstr>
      <vt:lpstr>3. Mesures Sanitaires et Phytosanitaires (SPS)</vt:lpstr>
      <vt:lpstr> V-Etat des lieux des négociations sur le Commerce des Services   </vt:lpstr>
      <vt:lpstr>VI-Mécanisme de Règlement des Différends</vt:lpstr>
      <vt:lpstr>VII-Phase II des négociations</vt:lpstr>
      <vt:lpstr>VIII-Mise en oeuvre des certains outils et  Instruments</vt:lpstr>
      <vt:lpstr>IX-Système Panafricain de Paiement et des Règlement  (PAPSS) de la ZLECAf</vt:lpstr>
      <vt:lpstr> X-L’initiative du Commerce Guidé du Secrétariat de la ZLECAf</vt:lpstr>
      <vt:lpstr>                               2. Objectifs </vt:lpstr>
      <vt:lpstr>3. Résultats </vt:lpstr>
      <vt:lpstr>4. Lecons à tirer</vt:lpstr>
      <vt:lpstr>4. Lecons à tirer (Suite et fin)</vt:lpstr>
      <vt:lpstr>5. Voie à suivre</vt:lpstr>
      <vt:lpstr>C’est la 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YAO BLEWUBE</dc:creator>
  <cp:lastModifiedBy>Mamadou Malick BAL</cp:lastModifiedBy>
  <cp:revision>100</cp:revision>
  <dcterms:created xsi:type="dcterms:W3CDTF">2022-06-18T02:50:45Z</dcterms:created>
  <dcterms:modified xsi:type="dcterms:W3CDTF">2022-11-15T21:15:31Z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0x01010051575B2D298A2944A114380A8B2E76BB</vt:lpwstr>
  </property>
</Properties>
</file>