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6" r:id="rId2"/>
    <p:sldId id="309" r:id="rId3"/>
    <p:sldId id="736" r:id="rId4"/>
    <p:sldId id="574" r:id="rId5"/>
    <p:sldId id="565" r:id="rId6"/>
    <p:sldId id="577" r:id="rId7"/>
    <p:sldId id="636" r:id="rId8"/>
    <p:sldId id="639" r:id="rId9"/>
    <p:sldId id="641" r:id="rId10"/>
    <p:sldId id="734" r:id="rId11"/>
    <p:sldId id="575" r:id="rId12"/>
    <p:sldId id="667" r:id="rId13"/>
    <p:sldId id="673" r:id="rId14"/>
    <p:sldId id="676" r:id="rId15"/>
    <p:sldId id="683" r:id="rId16"/>
    <p:sldId id="685" r:id="rId17"/>
    <p:sldId id="686" r:id="rId18"/>
    <p:sldId id="657" r:id="rId19"/>
    <p:sldId id="658" r:id="rId20"/>
    <p:sldId id="660" r:id="rId21"/>
    <p:sldId id="739" r:id="rId22"/>
    <p:sldId id="690" r:id="rId23"/>
    <p:sldId id="738" r:id="rId24"/>
    <p:sldId id="693" r:id="rId25"/>
    <p:sldId id="694" r:id="rId26"/>
    <p:sldId id="696" r:id="rId27"/>
    <p:sldId id="701" r:id="rId28"/>
    <p:sldId id="713" r:id="rId29"/>
    <p:sldId id="715" r:id="rId30"/>
    <p:sldId id="716" r:id="rId31"/>
    <p:sldId id="719" r:id="rId32"/>
    <p:sldId id="720" r:id="rId33"/>
    <p:sldId id="725" r:id="rId34"/>
    <p:sldId id="727" r:id="rId35"/>
    <p:sldId id="728" r:id="rId36"/>
    <p:sldId id="731" r:id="rId37"/>
    <p:sldId id="733"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7B17"/>
    <a:srgbClr val="344085"/>
    <a:srgbClr val="CD7000"/>
    <a:srgbClr val="0A97D9"/>
    <a:srgbClr val="0563C1"/>
    <a:srgbClr val="D6DCE5"/>
    <a:srgbClr val="063C77"/>
    <a:srgbClr val="810024"/>
    <a:srgbClr val="0172B1"/>
    <a:srgbClr val="033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89870" autoAdjust="0"/>
  </p:normalViewPr>
  <p:slideViewPr>
    <p:cSldViewPr snapToGrid="0">
      <p:cViewPr varScale="1">
        <p:scale>
          <a:sx n="64" d="100"/>
          <a:sy n="64" d="100"/>
        </p:scale>
        <p:origin x="6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OneDrive%20-%20AFDB\Priv&#233;%20Paul\Dossiers%20personnels\Paul%20Angoua%20Consulting\8.%202022%20UNECA\1.%20Fintech\3.%20Report\Data%20Fintech%20Report%20-%20F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'Fintech Startup'!$A$3:$A$9</c:f>
              <c:strCache>
                <c:ptCount val="6"/>
                <c:pt idx="0">
                  <c:v>Kenya</c:v>
                </c:pt>
                <c:pt idx="1">
                  <c:v>Uganda</c:v>
                </c:pt>
                <c:pt idx="2">
                  <c:v>Rwanda</c:v>
                </c:pt>
                <c:pt idx="3">
                  <c:v>Tanzania</c:v>
                </c:pt>
                <c:pt idx="4">
                  <c:v>Ethiopia</c:v>
                </c:pt>
                <c:pt idx="5">
                  <c:v>DRC</c:v>
                </c:pt>
              </c:strCache>
            </c:strRef>
          </c:cat>
          <c:val>
            <c:numRef>
              <c:f>'Fintech Startup'!$B$3:$B$9</c:f>
              <c:numCache>
                <c:formatCode>General</c:formatCode>
                <c:ptCount val="6"/>
                <c:pt idx="0">
                  <c:v>93</c:v>
                </c:pt>
                <c:pt idx="1">
                  <c:v>24</c:v>
                </c:pt>
                <c:pt idx="2">
                  <c:v>6</c:v>
                </c:pt>
                <c:pt idx="3">
                  <c:v>6</c:v>
                </c:pt>
                <c:pt idx="4">
                  <c:v>3</c:v>
                </c:pt>
                <c:pt idx="5">
                  <c:v>2</c:v>
                </c:pt>
              </c:numCache>
            </c:numRef>
          </c:val>
          <c:extLst>
            <c:ext xmlns:c16="http://schemas.microsoft.com/office/drawing/2014/chart" uri="{C3380CC4-5D6E-409C-BE32-E72D297353CC}">
              <c16:uniqueId val="{00000000-8BB7-436B-ADB2-BF7C38EBFEFD}"/>
            </c:ext>
          </c:extLst>
        </c:ser>
        <c:dLbls>
          <c:dLblPos val="outEnd"/>
          <c:showLegendKey val="0"/>
          <c:showVal val="1"/>
          <c:showCatName val="0"/>
          <c:showSerName val="0"/>
          <c:showPercent val="0"/>
          <c:showBubbleSize val="0"/>
        </c:dLbls>
        <c:gapWidth val="182"/>
        <c:axId val="997573903"/>
        <c:axId val="997574319"/>
      </c:barChart>
      <c:catAx>
        <c:axId val="997573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97574319"/>
        <c:crosses val="autoZero"/>
        <c:auto val="1"/>
        <c:lblAlgn val="ctr"/>
        <c:lblOffset val="100"/>
        <c:noMultiLvlLbl val="0"/>
      </c:catAx>
      <c:valAx>
        <c:axId val="9975743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97573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D5886-7C88-46A2-935C-BE3F7E63E25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CA"/>
        </a:p>
      </dgm:t>
    </dgm:pt>
    <dgm:pt modelId="{EEB3DA9F-205E-4436-8248-AD2D8F202997}">
      <dgm:prSet phldrT="[Texte]"/>
      <dgm:spPr/>
      <dgm:t>
        <a:bodyPr/>
        <a:lstStyle/>
        <a:p>
          <a:r>
            <a:rPr lang="en-US" altLang="en-US" b="1" dirty="0">
              <a:solidFill>
                <a:schemeClr val="tx1"/>
              </a:solidFill>
              <a:cs typeface="Arial" panose="020B0604020202020204" pitchFamily="34" charset="0"/>
              <a:sym typeface="Lato" pitchFamily="34" charset="0"/>
            </a:rPr>
            <a:t>Enablers of Fintech in the region</a:t>
          </a:r>
          <a:endParaRPr lang="fr-CA" dirty="0"/>
        </a:p>
      </dgm:t>
    </dgm:pt>
    <dgm:pt modelId="{4EAE8937-611D-4A13-9B52-55AA1AB90943}" type="parTrans" cxnId="{A86D6CC3-73F6-48BD-8515-3B6C0DFFF198}">
      <dgm:prSet/>
      <dgm:spPr/>
      <dgm:t>
        <a:bodyPr/>
        <a:lstStyle/>
        <a:p>
          <a:endParaRPr lang="fr-CA"/>
        </a:p>
      </dgm:t>
    </dgm:pt>
    <dgm:pt modelId="{F780F4B6-ACF0-4106-8064-D84C1D1899A5}" type="sibTrans" cxnId="{A86D6CC3-73F6-48BD-8515-3B6C0DFFF198}">
      <dgm:prSet/>
      <dgm:spPr/>
      <dgm:t>
        <a:bodyPr/>
        <a:lstStyle/>
        <a:p>
          <a:endParaRPr lang="fr-CA"/>
        </a:p>
      </dgm:t>
    </dgm:pt>
    <dgm:pt modelId="{E371B521-1E37-46F1-B251-29BE2F00D2F5}">
      <dgm:prSet phldrT="[Texte]"/>
      <dgm:spPr>
        <a:solidFill>
          <a:schemeClr val="tx1">
            <a:lumMod val="50000"/>
            <a:lumOff val="50000"/>
          </a:schemeClr>
        </a:solidFill>
      </dgm:spPr>
      <dgm:t>
        <a:bodyPr/>
        <a:lstStyle/>
        <a:p>
          <a:pPr>
            <a:buNone/>
          </a:pPr>
          <a:r>
            <a:rPr lang="en-US" b="1" dirty="0">
              <a:ea typeface="SimSun" panose="02010600030101010101" pitchFamily="2" charset="-122"/>
              <a:cs typeface="Arial" panose="020B0604020202020204" pitchFamily="34" charset="0"/>
            </a:rPr>
            <a:t>1. Demographic trend </a:t>
          </a:r>
          <a:endParaRPr lang="en-US" b="0" dirty="0">
            <a:ea typeface="SimSun" panose="02010600030101010101" pitchFamily="2" charset="-122"/>
            <a:cs typeface="Arial" panose="020B0604020202020204" pitchFamily="34" charset="0"/>
          </a:endParaRPr>
        </a:p>
        <a:p>
          <a:pPr>
            <a:buNone/>
          </a:pPr>
          <a:r>
            <a:rPr lang="en-US" b="0" dirty="0">
              <a:solidFill>
                <a:schemeClr val="bg1">
                  <a:lumMod val="85000"/>
                </a:schemeClr>
              </a:solidFill>
              <a:ea typeface="SimSun" panose="02010600030101010101" pitchFamily="2" charset="-122"/>
              <a:cs typeface="Arial" panose="020B0604020202020204" pitchFamily="34" charset="0"/>
            </a:rPr>
            <a:t>(high share of millennials in the population: &gt;30%)</a:t>
          </a:r>
          <a:endParaRPr lang="fr-CA" b="0" dirty="0">
            <a:solidFill>
              <a:schemeClr val="bg1">
                <a:lumMod val="85000"/>
              </a:schemeClr>
            </a:solidFill>
          </a:endParaRPr>
        </a:p>
      </dgm:t>
    </dgm:pt>
    <dgm:pt modelId="{140B5924-5FF2-434D-9F41-8A1135E0748B}" type="parTrans" cxnId="{C415E4A3-55C1-43D5-BB32-873380ABD606}">
      <dgm:prSet/>
      <dgm:spPr/>
      <dgm:t>
        <a:bodyPr/>
        <a:lstStyle/>
        <a:p>
          <a:endParaRPr lang="fr-CA"/>
        </a:p>
      </dgm:t>
    </dgm:pt>
    <dgm:pt modelId="{DA3F40AB-DDF8-45D4-8CC9-D07A2AE97526}" type="sibTrans" cxnId="{C415E4A3-55C1-43D5-BB32-873380ABD606}">
      <dgm:prSet/>
      <dgm:spPr/>
      <dgm:t>
        <a:bodyPr/>
        <a:lstStyle/>
        <a:p>
          <a:endParaRPr lang="fr-CA"/>
        </a:p>
      </dgm:t>
    </dgm:pt>
    <dgm:pt modelId="{EDF41FEE-F3AA-45CF-9007-DB2FF47E7F63}">
      <dgm:prSet phldrT="[Texte]"/>
      <dgm:spPr/>
      <dgm:t>
        <a:bodyPr/>
        <a:lstStyle/>
        <a:p>
          <a:r>
            <a:rPr lang="en-US" b="1" dirty="0">
              <a:effectLst/>
              <a:ea typeface="SimSun" panose="02010600030101010101" pitchFamily="2" charset="-122"/>
              <a:cs typeface="Arial" panose="020B0604020202020204" pitchFamily="34" charset="0"/>
            </a:rPr>
            <a:t>2. Rapid internet penetration </a:t>
          </a:r>
        </a:p>
        <a:p>
          <a:r>
            <a:rPr lang="en-US" b="0" dirty="0">
              <a:solidFill>
                <a:schemeClr val="bg1">
                  <a:lumMod val="85000"/>
                </a:schemeClr>
              </a:solidFill>
              <a:effectLst/>
              <a:ea typeface="SimSun" panose="02010600030101010101" pitchFamily="2" charset="-122"/>
            </a:rPr>
            <a:t>(growing share of population with access to the internet: from 2% in 2010 to 19% in 2020)</a:t>
          </a:r>
          <a:endParaRPr lang="fr-CA" b="0" dirty="0">
            <a:solidFill>
              <a:schemeClr val="bg1">
                <a:lumMod val="85000"/>
              </a:schemeClr>
            </a:solidFill>
          </a:endParaRPr>
        </a:p>
      </dgm:t>
    </dgm:pt>
    <dgm:pt modelId="{926031A0-5556-4116-B432-6934DCCAE792}" type="parTrans" cxnId="{DDF09396-783E-4290-BA44-1F6FA33D154B}">
      <dgm:prSet/>
      <dgm:spPr/>
      <dgm:t>
        <a:bodyPr/>
        <a:lstStyle/>
        <a:p>
          <a:endParaRPr lang="fr-CA"/>
        </a:p>
      </dgm:t>
    </dgm:pt>
    <dgm:pt modelId="{55E50457-1CF8-4763-B5BB-29C9FE2C94BD}" type="sibTrans" cxnId="{DDF09396-783E-4290-BA44-1F6FA33D154B}">
      <dgm:prSet/>
      <dgm:spPr/>
      <dgm:t>
        <a:bodyPr/>
        <a:lstStyle/>
        <a:p>
          <a:endParaRPr lang="fr-CA"/>
        </a:p>
      </dgm:t>
    </dgm:pt>
    <dgm:pt modelId="{45A3C1A6-269D-4FA5-9812-CCA56968AC27}">
      <dgm:prSet phldrT="[Texte]"/>
      <dgm:spPr>
        <a:solidFill>
          <a:srgbClr val="00B050"/>
        </a:solidFill>
      </dgm:spPr>
      <dgm:t>
        <a:bodyPr/>
        <a:lstStyle/>
        <a:p>
          <a:pPr>
            <a:buFont typeface="Wingdings" panose="05000000000000000000" pitchFamily="2" charset="2"/>
            <a:buChar char="§"/>
          </a:pPr>
          <a:r>
            <a:rPr lang="en-US" b="1" dirty="0">
              <a:effectLst/>
              <a:ea typeface="SimSun" panose="02010600030101010101" pitchFamily="2" charset="-122"/>
              <a:cs typeface="Arial" panose="020B0604020202020204" pitchFamily="34" charset="0"/>
            </a:rPr>
            <a:t>4. Gaps in financial services  </a:t>
          </a:r>
        </a:p>
        <a:p>
          <a:pPr>
            <a:buFont typeface="Wingdings" panose="05000000000000000000" pitchFamily="2" charset="2"/>
            <a:buChar char="§"/>
          </a:pPr>
          <a:r>
            <a:rPr lang="en-US" b="1" dirty="0">
              <a:solidFill>
                <a:schemeClr val="bg1">
                  <a:lumMod val="85000"/>
                </a:schemeClr>
              </a:solidFill>
              <a:effectLst/>
              <a:ea typeface="SimSun" panose="02010600030101010101" pitchFamily="2" charset="-122"/>
              <a:cs typeface="Arial" panose="020B0604020202020204" pitchFamily="34" charset="0"/>
            </a:rPr>
            <a:t>(limited access of the population to the traditional banking sector: account ownership &lt; 50%</a:t>
          </a:r>
          <a:r>
            <a:rPr lang="en-US" altLang="en-US" b="1" dirty="0">
              <a:solidFill>
                <a:schemeClr val="bg1">
                  <a:lumMod val="85000"/>
                </a:schemeClr>
              </a:solidFill>
              <a:cs typeface="Arial" panose="020B0604020202020204" pitchFamily="34" charset="0"/>
              <a:sym typeface="Lato" pitchFamily="34" charset="0"/>
            </a:rPr>
            <a:t>)</a:t>
          </a:r>
          <a:endParaRPr lang="fr-CA" dirty="0">
            <a:solidFill>
              <a:schemeClr val="bg1">
                <a:lumMod val="85000"/>
              </a:schemeClr>
            </a:solidFill>
          </a:endParaRPr>
        </a:p>
      </dgm:t>
    </dgm:pt>
    <dgm:pt modelId="{0FDF0174-14B7-4041-9CAE-8F6FC0903159}" type="parTrans" cxnId="{75C103A1-48DF-4AAB-B592-C5E4882ABBCA}">
      <dgm:prSet/>
      <dgm:spPr/>
      <dgm:t>
        <a:bodyPr/>
        <a:lstStyle/>
        <a:p>
          <a:endParaRPr lang="fr-CA"/>
        </a:p>
      </dgm:t>
    </dgm:pt>
    <dgm:pt modelId="{134CB34F-3FB9-41DB-B166-44F3CB17412D}" type="sibTrans" cxnId="{75C103A1-48DF-4AAB-B592-C5E4882ABBCA}">
      <dgm:prSet/>
      <dgm:spPr/>
      <dgm:t>
        <a:bodyPr/>
        <a:lstStyle/>
        <a:p>
          <a:endParaRPr lang="fr-CA"/>
        </a:p>
      </dgm:t>
    </dgm:pt>
    <dgm:pt modelId="{C1BF1823-9353-4885-BFD1-71257EF00E61}">
      <dgm:prSet phldrT="[Texte]"/>
      <dgm:spPr>
        <a:solidFill>
          <a:schemeClr val="accent6">
            <a:lumMod val="75000"/>
          </a:schemeClr>
        </a:solidFill>
      </dgm:spPr>
      <dgm:t>
        <a:bodyPr/>
        <a:lstStyle/>
        <a:p>
          <a:pPr>
            <a:buFont typeface="Arial" panose="020B0604020202020204" pitchFamily="34" charset="0"/>
            <a:buChar char="•"/>
          </a:pPr>
          <a:r>
            <a:rPr lang="en-US" b="1" dirty="0">
              <a:effectLst/>
              <a:ea typeface="SimSun" panose="02010600030101010101" pitchFamily="2" charset="-122"/>
              <a:cs typeface="Arial" panose="020B0604020202020204" pitchFamily="34" charset="0"/>
            </a:rPr>
            <a:t>3. Rapid mobile penetration</a:t>
          </a:r>
        </a:p>
        <a:p>
          <a:pPr>
            <a:buFont typeface="Arial" panose="020B0604020202020204" pitchFamily="34" charset="0"/>
            <a:buChar char="•"/>
          </a:pPr>
          <a:r>
            <a:rPr lang="en-US" b="0" dirty="0">
              <a:solidFill>
                <a:schemeClr val="bg1">
                  <a:lumMod val="85000"/>
                </a:schemeClr>
              </a:solidFill>
              <a:effectLst/>
              <a:ea typeface="SimSun" panose="02010600030101010101" pitchFamily="2" charset="-122"/>
              <a:cs typeface="Arial" panose="020B0604020202020204" pitchFamily="34" charset="0"/>
            </a:rPr>
            <a:t>(</a:t>
          </a:r>
          <a:r>
            <a:rPr lang="en-US" b="0" dirty="0">
              <a:solidFill>
                <a:schemeClr val="bg1">
                  <a:lumMod val="85000"/>
                </a:schemeClr>
              </a:solidFill>
              <a:effectLst/>
              <a:ea typeface="SimSun" panose="02010600030101010101" pitchFamily="2" charset="-122"/>
            </a:rPr>
            <a:t>Growing share of mobile subscriptions: from 28% in 2010 to 61% in 2020)</a:t>
          </a:r>
          <a:endParaRPr lang="fr-CA" b="0" dirty="0">
            <a:solidFill>
              <a:schemeClr val="bg1">
                <a:lumMod val="85000"/>
              </a:schemeClr>
            </a:solidFill>
          </a:endParaRPr>
        </a:p>
      </dgm:t>
    </dgm:pt>
    <dgm:pt modelId="{6B7A551F-FF9A-4201-BDA4-B1811413E808}" type="parTrans" cxnId="{1862D568-1646-493A-B415-8B6FBECAD489}">
      <dgm:prSet/>
      <dgm:spPr/>
      <dgm:t>
        <a:bodyPr/>
        <a:lstStyle/>
        <a:p>
          <a:endParaRPr lang="fr-CA"/>
        </a:p>
      </dgm:t>
    </dgm:pt>
    <dgm:pt modelId="{28FB1B67-9FFE-425A-9D55-31F573331AC8}" type="sibTrans" cxnId="{1862D568-1646-493A-B415-8B6FBECAD489}">
      <dgm:prSet/>
      <dgm:spPr/>
      <dgm:t>
        <a:bodyPr/>
        <a:lstStyle/>
        <a:p>
          <a:endParaRPr lang="fr-CA"/>
        </a:p>
      </dgm:t>
    </dgm:pt>
    <dgm:pt modelId="{978B8CF7-417A-42EF-A1A9-7E71256D9EAE}" type="pres">
      <dgm:prSet presAssocID="{829D5886-7C88-46A2-935C-BE3F7E63E25E}" presName="diagram" presStyleCnt="0">
        <dgm:presLayoutVars>
          <dgm:chMax val="1"/>
          <dgm:dir/>
          <dgm:animLvl val="ctr"/>
          <dgm:resizeHandles val="exact"/>
        </dgm:presLayoutVars>
      </dgm:prSet>
      <dgm:spPr/>
    </dgm:pt>
    <dgm:pt modelId="{A34D4901-5F57-4464-A779-5F3049CD3250}" type="pres">
      <dgm:prSet presAssocID="{829D5886-7C88-46A2-935C-BE3F7E63E25E}" presName="matrix" presStyleCnt="0"/>
      <dgm:spPr/>
    </dgm:pt>
    <dgm:pt modelId="{2C2CF046-A7DA-4F26-915B-1B9910F87ADB}" type="pres">
      <dgm:prSet presAssocID="{829D5886-7C88-46A2-935C-BE3F7E63E25E}" presName="tile1" presStyleLbl="node1" presStyleIdx="0" presStyleCnt="4"/>
      <dgm:spPr/>
    </dgm:pt>
    <dgm:pt modelId="{D2139B5F-755F-4F7D-B3C0-7D0072E785B4}" type="pres">
      <dgm:prSet presAssocID="{829D5886-7C88-46A2-935C-BE3F7E63E25E}" presName="tile1text" presStyleLbl="node1" presStyleIdx="0" presStyleCnt="4">
        <dgm:presLayoutVars>
          <dgm:chMax val="0"/>
          <dgm:chPref val="0"/>
          <dgm:bulletEnabled val="1"/>
        </dgm:presLayoutVars>
      </dgm:prSet>
      <dgm:spPr/>
    </dgm:pt>
    <dgm:pt modelId="{077EC4FC-1E22-4093-BCAC-188C2E57C59E}" type="pres">
      <dgm:prSet presAssocID="{829D5886-7C88-46A2-935C-BE3F7E63E25E}" presName="tile2" presStyleLbl="node1" presStyleIdx="1" presStyleCnt="4"/>
      <dgm:spPr/>
    </dgm:pt>
    <dgm:pt modelId="{222EC110-39EC-4378-ACAF-0B7D40BD5064}" type="pres">
      <dgm:prSet presAssocID="{829D5886-7C88-46A2-935C-BE3F7E63E25E}" presName="tile2text" presStyleLbl="node1" presStyleIdx="1" presStyleCnt="4">
        <dgm:presLayoutVars>
          <dgm:chMax val="0"/>
          <dgm:chPref val="0"/>
          <dgm:bulletEnabled val="1"/>
        </dgm:presLayoutVars>
      </dgm:prSet>
      <dgm:spPr/>
    </dgm:pt>
    <dgm:pt modelId="{274189E2-8336-4DE8-BD56-848A304EB6D4}" type="pres">
      <dgm:prSet presAssocID="{829D5886-7C88-46A2-935C-BE3F7E63E25E}" presName="tile3" presStyleLbl="node1" presStyleIdx="2" presStyleCnt="4"/>
      <dgm:spPr/>
    </dgm:pt>
    <dgm:pt modelId="{6696D538-420B-4B96-9DC9-5524243C161A}" type="pres">
      <dgm:prSet presAssocID="{829D5886-7C88-46A2-935C-BE3F7E63E25E}" presName="tile3text" presStyleLbl="node1" presStyleIdx="2" presStyleCnt="4">
        <dgm:presLayoutVars>
          <dgm:chMax val="0"/>
          <dgm:chPref val="0"/>
          <dgm:bulletEnabled val="1"/>
        </dgm:presLayoutVars>
      </dgm:prSet>
      <dgm:spPr/>
    </dgm:pt>
    <dgm:pt modelId="{36C6B6C0-E587-410E-88F2-852610004B88}" type="pres">
      <dgm:prSet presAssocID="{829D5886-7C88-46A2-935C-BE3F7E63E25E}" presName="tile4" presStyleLbl="node1" presStyleIdx="3" presStyleCnt="4"/>
      <dgm:spPr/>
    </dgm:pt>
    <dgm:pt modelId="{6CF97C27-91C8-4DA2-B2AD-361A31DE7974}" type="pres">
      <dgm:prSet presAssocID="{829D5886-7C88-46A2-935C-BE3F7E63E25E}" presName="tile4text" presStyleLbl="node1" presStyleIdx="3" presStyleCnt="4">
        <dgm:presLayoutVars>
          <dgm:chMax val="0"/>
          <dgm:chPref val="0"/>
          <dgm:bulletEnabled val="1"/>
        </dgm:presLayoutVars>
      </dgm:prSet>
      <dgm:spPr/>
    </dgm:pt>
    <dgm:pt modelId="{7E1FC43D-0C55-42D6-9C25-B87297E75742}" type="pres">
      <dgm:prSet presAssocID="{829D5886-7C88-46A2-935C-BE3F7E63E25E}" presName="centerTile" presStyleLbl="fgShp" presStyleIdx="0" presStyleCnt="1">
        <dgm:presLayoutVars>
          <dgm:chMax val="0"/>
          <dgm:chPref val="0"/>
        </dgm:presLayoutVars>
      </dgm:prSet>
      <dgm:spPr/>
    </dgm:pt>
  </dgm:ptLst>
  <dgm:cxnLst>
    <dgm:cxn modelId="{51025622-5611-4ECE-9CCD-CA129BB57662}" type="presOf" srcId="{EEB3DA9F-205E-4436-8248-AD2D8F202997}" destId="{7E1FC43D-0C55-42D6-9C25-B87297E75742}" srcOrd="0" destOrd="0" presId="urn:microsoft.com/office/officeart/2005/8/layout/matrix1"/>
    <dgm:cxn modelId="{5230B123-B132-4AD2-977E-9BDE4CD5CF1E}" type="presOf" srcId="{45A3C1A6-269D-4FA5-9812-CCA56968AC27}" destId="{274189E2-8336-4DE8-BD56-848A304EB6D4}" srcOrd="0" destOrd="0" presId="urn:microsoft.com/office/officeart/2005/8/layout/matrix1"/>
    <dgm:cxn modelId="{8D39F626-4195-4154-92AE-F4FF22A46064}" type="presOf" srcId="{C1BF1823-9353-4885-BFD1-71257EF00E61}" destId="{36C6B6C0-E587-410E-88F2-852610004B88}" srcOrd="0" destOrd="0" presId="urn:microsoft.com/office/officeart/2005/8/layout/matrix1"/>
    <dgm:cxn modelId="{1862D568-1646-493A-B415-8B6FBECAD489}" srcId="{EEB3DA9F-205E-4436-8248-AD2D8F202997}" destId="{C1BF1823-9353-4885-BFD1-71257EF00E61}" srcOrd="3" destOrd="0" parTransId="{6B7A551F-FF9A-4201-BDA4-B1811413E808}" sibTransId="{28FB1B67-9FFE-425A-9D55-31F573331AC8}"/>
    <dgm:cxn modelId="{36F4AB54-BA8F-4F86-A97D-681F1B3C3EC2}" type="presOf" srcId="{E371B521-1E37-46F1-B251-29BE2F00D2F5}" destId="{2C2CF046-A7DA-4F26-915B-1B9910F87ADB}" srcOrd="0" destOrd="0" presId="urn:microsoft.com/office/officeart/2005/8/layout/matrix1"/>
    <dgm:cxn modelId="{1033127F-220C-4607-9AC7-F13EC19FA9A2}" type="presOf" srcId="{E371B521-1E37-46F1-B251-29BE2F00D2F5}" destId="{D2139B5F-755F-4F7D-B3C0-7D0072E785B4}" srcOrd="1" destOrd="0" presId="urn:microsoft.com/office/officeart/2005/8/layout/matrix1"/>
    <dgm:cxn modelId="{DCF8AA8F-A0A1-4756-8C3D-C651A92B4BFA}" type="presOf" srcId="{45A3C1A6-269D-4FA5-9812-CCA56968AC27}" destId="{6696D538-420B-4B96-9DC9-5524243C161A}" srcOrd="1" destOrd="0" presId="urn:microsoft.com/office/officeart/2005/8/layout/matrix1"/>
    <dgm:cxn modelId="{DDF09396-783E-4290-BA44-1F6FA33D154B}" srcId="{EEB3DA9F-205E-4436-8248-AD2D8F202997}" destId="{EDF41FEE-F3AA-45CF-9007-DB2FF47E7F63}" srcOrd="1" destOrd="0" parTransId="{926031A0-5556-4116-B432-6934DCCAE792}" sibTransId="{55E50457-1CF8-4763-B5BB-29C9FE2C94BD}"/>
    <dgm:cxn modelId="{75C103A1-48DF-4AAB-B592-C5E4882ABBCA}" srcId="{EEB3DA9F-205E-4436-8248-AD2D8F202997}" destId="{45A3C1A6-269D-4FA5-9812-CCA56968AC27}" srcOrd="2" destOrd="0" parTransId="{0FDF0174-14B7-4041-9CAE-8F6FC0903159}" sibTransId="{134CB34F-3FB9-41DB-B166-44F3CB17412D}"/>
    <dgm:cxn modelId="{C415E4A3-55C1-43D5-BB32-873380ABD606}" srcId="{EEB3DA9F-205E-4436-8248-AD2D8F202997}" destId="{E371B521-1E37-46F1-B251-29BE2F00D2F5}" srcOrd="0" destOrd="0" parTransId="{140B5924-5FF2-434D-9F41-8A1135E0748B}" sibTransId="{DA3F40AB-DDF8-45D4-8CC9-D07A2AE97526}"/>
    <dgm:cxn modelId="{6AA6E3AC-E85D-4DB8-8FD6-85DEF9CD10B6}" type="presOf" srcId="{C1BF1823-9353-4885-BFD1-71257EF00E61}" destId="{6CF97C27-91C8-4DA2-B2AD-361A31DE7974}" srcOrd="1" destOrd="0" presId="urn:microsoft.com/office/officeart/2005/8/layout/matrix1"/>
    <dgm:cxn modelId="{A86D6CC3-73F6-48BD-8515-3B6C0DFFF198}" srcId="{829D5886-7C88-46A2-935C-BE3F7E63E25E}" destId="{EEB3DA9F-205E-4436-8248-AD2D8F202997}" srcOrd="0" destOrd="0" parTransId="{4EAE8937-611D-4A13-9B52-55AA1AB90943}" sibTransId="{F780F4B6-ACF0-4106-8064-D84C1D1899A5}"/>
    <dgm:cxn modelId="{A19457CD-D0B2-4504-BD92-F8E9AA6A7DD7}" type="presOf" srcId="{EDF41FEE-F3AA-45CF-9007-DB2FF47E7F63}" destId="{222EC110-39EC-4378-ACAF-0B7D40BD5064}" srcOrd="1" destOrd="0" presId="urn:microsoft.com/office/officeart/2005/8/layout/matrix1"/>
    <dgm:cxn modelId="{88FC90D0-0BBA-4335-97F3-A2553A5D65A7}" type="presOf" srcId="{829D5886-7C88-46A2-935C-BE3F7E63E25E}" destId="{978B8CF7-417A-42EF-A1A9-7E71256D9EAE}" srcOrd="0" destOrd="0" presId="urn:microsoft.com/office/officeart/2005/8/layout/matrix1"/>
    <dgm:cxn modelId="{419BDCD4-854B-4E4B-A9BE-12E726FAA858}" type="presOf" srcId="{EDF41FEE-F3AA-45CF-9007-DB2FF47E7F63}" destId="{077EC4FC-1E22-4093-BCAC-188C2E57C59E}" srcOrd="0" destOrd="0" presId="urn:microsoft.com/office/officeart/2005/8/layout/matrix1"/>
    <dgm:cxn modelId="{CFB2F73C-3F53-4356-AEFF-8DB1B9B94045}" type="presParOf" srcId="{978B8CF7-417A-42EF-A1A9-7E71256D9EAE}" destId="{A34D4901-5F57-4464-A779-5F3049CD3250}" srcOrd="0" destOrd="0" presId="urn:microsoft.com/office/officeart/2005/8/layout/matrix1"/>
    <dgm:cxn modelId="{18E68FED-A07E-435D-9E85-73ED8C5E2F64}" type="presParOf" srcId="{A34D4901-5F57-4464-A779-5F3049CD3250}" destId="{2C2CF046-A7DA-4F26-915B-1B9910F87ADB}" srcOrd="0" destOrd="0" presId="urn:microsoft.com/office/officeart/2005/8/layout/matrix1"/>
    <dgm:cxn modelId="{A1E378CA-0B99-4D42-BCF0-89CF6D460CC4}" type="presParOf" srcId="{A34D4901-5F57-4464-A779-5F3049CD3250}" destId="{D2139B5F-755F-4F7D-B3C0-7D0072E785B4}" srcOrd="1" destOrd="0" presId="urn:microsoft.com/office/officeart/2005/8/layout/matrix1"/>
    <dgm:cxn modelId="{9DB54A7F-64AA-4E14-8498-577A05F483F4}" type="presParOf" srcId="{A34D4901-5F57-4464-A779-5F3049CD3250}" destId="{077EC4FC-1E22-4093-BCAC-188C2E57C59E}" srcOrd="2" destOrd="0" presId="urn:microsoft.com/office/officeart/2005/8/layout/matrix1"/>
    <dgm:cxn modelId="{1AA55938-F75B-4381-95C1-8F7F73E24163}" type="presParOf" srcId="{A34D4901-5F57-4464-A779-5F3049CD3250}" destId="{222EC110-39EC-4378-ACAF-0B7D40BD5064}" srcOrd="3" destOrd="0" presId="urn:microsoft.com/office/officeart/2005/8/layout/matrix1"/>
    <dgm:cxn modelId="{ECA7FE96-B3DC-4DB3-AFE2-D314F526049E}" type="presParOf" srcId="{A34D4901-5F57-4464-A779-5F3049CD3250}" destId="{274189E2-8336-4DE8-BD56-848A304EB6D4}" srcOrd="4" destOrd="0" presId="urn:microsoft.com/office/officeart/2005/8/layout/matrix1"/>
    <dgm:cxn modelId="{A451AE9A-E955-4FF3-A808-07BACB1A7199}" type="presParOf" srcId="{A34D4901-5F57-4464-A779-5F3049CD3250}" destId="{6696D538-420B-4B96-9DC9-5524243C161A}" srcOrd="5" destOrd="0" presId="urn:microsoft.com/office/officeart/2005/8/layout/matrix1"/>
    <dgm:cxn modelId="{D9249445-0F6D-42C7-8746-502241B96E97}" type="presParOf" srcId="{A34D4901-5F57-4464-A779-5F3049CD3250}" destId="{36C6B6C0-E587-410E-88F2-852610004B88}" srcOrd="6" destOrd="0" presId="urn:microsoft.com/office/officeart/2005/8/layout/matrix1"/>
    <dgm:cxn modelId="{89F7E520-F6C2-41CD-B951-206FC530B65B}" type="presParOf" srcId="{A34D4901-5F57-4464-A779-5F3049CD3250}" destId="{6CF97C27-91C8-4DA2-B2AD-361A31DE7974}" srcOrd="7" destOrd="0" presId="urn:microsoft.com/office/officeart/2005/8/layout/matrix1"/>
    <dgm:cxn modelId="{B5FD75E2-979A-4BF0-9742-EDA0679F0F6A}" type="presParOf" srcId="{978B8CF7-417A-42EF-A1A9-7E71256D9EAE}" destId="{7E1FC43D-0C55-42D6-9C25-B87297E7574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CF046-A7DA-4F26-915B-1B9910F87ADB}">
      <dsp:nvSpPr>
        <dsp:cNvPr id="0" name=""/>
        <dsp:cNvSpPr/>
      </dsp:nvSpPr>
      <dsp:spPr>
        <a:xfrm rot="16200000">
          <a:off x="1230878" y="-1230878"/>
          <a:ext cx="2578802" cy="5040560"/>
        </a:xfrm>
        <a:prstGeom prst="round1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ea typeface="SimSun" panose="02010600030101010101" pitchFamily="2" charset="-122"/>
              <a:cs typeface="Arial" panose="020B0604020202020204" pitchFamily="34" charset="0"/>
            </a:rPr>
            <a:t>1. Demographic trend </a:t>
          </a:r>
          <a:endParaRPr lang="en-US" sz="2500" b="0" kern="1200" dirty="0">
            <a:ea typeface="SimSun" panose="02010600030101010101" pitchFamily="2" charset="-122"/>
            <a:cs typeface="Arial" panose="020B0604020202020204" pitchFamily="34" charset="0"/>
          </a:endParaRPr>
        </a:p>
        <a:p>
          <a:pPr marL="0" lvl="0" indent="0" algn="ctr" defTabSz="1111250">
            <a:lnSpc>
              <a:spcPct val="90000"/>
            </a:lnSpc>
            <a:spcBef>
              <a:spcPct val="0"/>
            </a:spcBef>
            <a:spcAft>
              <a:spcPct val="35000"/>
            </a:spcAft>
            <a:buNone/>
          </a:pPr>
          <a:r>
            <a:rPr lang="en-US" sz="2500" b="0" kern="1200" dirty="0">
              <a:solidFill>
                <a:schemeClr val="bg1">
                  <a:lumMod val="85000"/>
                </a:schemeClr>
              </a:solidFill>
              <a:ea typeface="SimSun" panose="02010600030101010101" pitchFamily="2" charset="-122"/>
              <a:cs typeface="Arial" panose="020B0604020202020204" pitchFamily="34" charset="0"/>
            </a:rPr>
            <a:t>(high share of millennials in the population: &gt;30%)</a:t>
          </a:r>
          <a:endParaRPr lang="fr-CA" sz="2500" b="0" kern="1200" dirty="0">
            <a:solidFill>
              <a:schemeClr val="bg1">
                <a:lumMod val="85000"/>
              </a:schemeClr>
            </a:solidFill>
          </a:endParaRPr>
        </a:p>
      </dsp:txBody>
      <dsp:txXfrm rot="5400000">
        <a:off x="0" y="0"/>
        <a:ext cx="5040560" cy="1934101"/>
      </dsp:txXfrm>
    </dsp:sp>
    <dsp:sp modelId="{077EC4FC-1E22-4093-BCAC-188C2E57C59E}">
      <dsp:nvSpPr>
        <dsp:cNvPr id="0" name=""/>
        <dsp:cNvSpPr/>
      </dsp:nvSpPr>
      <dsp:spPr>
        <a:xfrm>
          <a:off x="5040560" y="0"/>
          <a:ext cx="5040560" cy="257880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ea typeface="SimSun" panose="02010600030101010101" pitchFamily="2" charset="-122"/>
              <a:cs typeface="Arial" panose="020B0604020202020204" pitchFamily="34" charset="0"/>
            </a:rPr>
            <a:t>2. Rapid internet penetration </a:t>
          </a:r>
        </a:p>
        <a:p>
          <a:pPr marL="0" lvl="0" indent="0" algn="ctr" defTabSz="1111250">
            <a:lnSpc>
              <a:spcPct val="90000"/>
            </a:lnSpc>
            <a:spcBef>
              <a:spcPct val="0"/>
            </a:spcBef>
            <a:spcAft>
              <a:spcPct val="35000"/>
            </a:spcAft>
            <a:buNone/>
          </a:pPr>
          <a:r>
            <a:rPr lang="en-US" sz="2500" b="0" kern="1200" dirty="0">
              <a:solidFill>
                <a:schemeClr val="bg1">
                  <a:lumMod val="85000"/>
                </a:schemeClr>
              </a:solidFill>
              <a:effectLst/>
              <a:ea typeface="SimSun" panose="02010600030101010101" pitchFamily="2" charset="-122"/>
            </a:rPr>
            <a:t>(growing share of population with access to the internet: from 2% in 2010 to 19% in 2020)</a:t>
          </a:r>
          <a:endParaRPr lang="fr-CA" sz="2500" b="0" kern="1200" dirty="0">
            <a:solidFill>
              <a:schemeClr val="bg1">
                <a:lumMod val="85000"/>
              </a:schemeClr>
            </a:solidFill>
          </a:endParaRPr>
        </a:p>
      </dsp:txBody>
      <dsp:txXfrm>
        <a:off x="5040560" y="0"/>
        <a:ext cx="5040560" cy="1934101"/>
      </dsp:txXfrm>
    </dsp:sp>
    <dsp:sp modelId="{274189E2-8336-4DE8-BD56-848A304EB6D4}">
      <dsp:nvSpPr>
        <dsp:cNvPr id="0" name=""/>
        <dsp:cNvSpPr/>
      </dsp:nvSpPr>
      <dsp:spPr>
        <a:xfrm rot="10800000">
          <a:off x="0" y="2578802"/>
          <a:ext cx="5040560" cy="2578802"/>
        </a:xfrm>
        <a:prstGeom prst="round1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Font typeface="Wingdings" panose="05000000000000000000" pitchFamily="2" charset="2"/>
            <a:buNone/>
          </a:pPr>
          <a:r>
            <a:rPr lang="en-US" sz="2500" b="1" kern="1200" dirty="0">
              <a:effectLst/>
              <a:ea typeface="SimSun" panose="02010600030101010101" pitchFamily="2" charset="-122"/>
              <a:cs typeface="Arial" panose="020B0604020202020204" pitchFamily="34" charset="0"/>
            </a:rPr>
            <a:t>4. Gaps in financial services  </a:t>
          </a:r>
        </a:p>
        <a:p>
          <a:pPr marL="0" lvl="0" indent="0" algn="ctr" defTabSz="1111250">
            <a:lnSpc>
              <a:spcPct val="90000"/>
            </a:lnSpc>
            <a:spcBef>
              <a:spcPct val="0"/>
            </a:spcBef>
            <a:spcAft>
              <a:spcPct val="35000"/>
            </a:spcAft>
            <a:buFont typeface="Wingdings" panose="05000000000000000000" pitchFamily="2" charset="2"/>
            <a:buNone/>
          </a:pPr>
          <a:r>
            <a:rPr lang="en-US" sz="2500" b="1" kern="1200" dirty="0">
              <a:solidFill>
                <a:schemeClr val="bg1">
                  <a:lumMod val="85000"/>
                </a:schemeClr>
              </a:solidFill>
              <a:effectLst/>
              <a:ea typeface="SimSun" panose="02010600030101010101" pitchFamily="2" charset="-122"/>
              <a:cs typeface="Arial" panose="020B0604020202020204" pitchFamily="34" charset="0"/>
            </a:rPr>
            <a:t>(limited access of the population to the traditional banking sector: account ownership &lt; 50%</a:t>
          </a:r>
          <a:r>
            <a:rPr lang="en-US" altLang="en-US" sz="2500" b="1" kern="1200" dirty="0">
              <a:solidFill>
                <a:schemeClr val="bg1">
                  <a:lumMod val="85000"/>
                </a:schemeClr>
              </a:solidFill>
              <a:cs typeface="Arial" panose="020B0604020202020204" pitchFamily="34" charset="0"/>
              <a:sym typeface="Lato" pitchFamily="34" charset="0"/>
            </a:rPr>
            <a:t>)</a:t>
          </a:r>
          <a:endParaRPr lang="fr-CA" sz="2500" kern="1200" dirty="0">
            <a:solidFill>
              <a:schemeClr val="bg1">
                <a:lumMod val="85000"/>
              </a:schemeClr>
            </a:solidFill>
          </a:endParaRPr>
        </a:p>
      </dsp:txBody>
      <dsp:txXfrm rot="10800000">
        <a:off x="0" y="3223503"/>
        <a:ext cx="5040560" cy="1934101"/>
      </dsp:txXfrm>
    </dsp:sp>
    <dsp:sp modelId="{36C6B6C0-E587-410E-88F2-852610004B88}">
      <dsp:nvSpPr>
        <dsp:cNvPr id="0" name=""/>
        <dsp:cNvSpPr/>
      </dsp:nvSpPr>
      <dsp:spPr>
        <a:xfrm rot="5400000">
          <a:off x="6271438" y="1347923"/>
          <a:ext cx="2578802" cy="5040560"/>
        </a:xfrm>
        <a:prstGeom prst="round1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sz="2500" b="1" kern="1200" dirty="0">
              <a:effectLst/>
              <a:ea typeface="SimSun" panose="02010600030101010101" pitchFamily="2" charset="-122"/>
              <a:cs typeface="Arial" panose="020B0604020202020204" pitchFamily="34" charset="0"/>
            </a:rPr>
            <a:t>3. Rapid mobile penetration</a:t>
          </a:r>
        </a:p>
        <a:p>
          <a:pPr marL="0" lvl="0" indent="0" algn="ctr" defTabSz="1111250">
            <a:lnSpc>
              <a:spcPct val="90000"/>
            </a:lnSpc>
            <a:spcBef>
              <a:spcPct val="0"/>
            </a:spcBef>
            <a:spcAft>
              <a:spcPct val="35000"/>
            </a:spcAft>
            <a:buFont typeface="Arial" panose="020B0604020202020204" pitchFamily="34" charset="0"/>
            <a:buNone/>
          </a:pPr>
          <a:r>
            <a:rPr lang="en-US" sz="2500" b="0" kern="1200" dirty="0">
              <a:solidFill>
                <a:schemeClr val="bg1">
                  <a:lumMod val="85000"/>
                </a:schemeClr>
              </a:solidFill>
              <a:effectLst/>
              <a:ea typeface="SimSun" panose="02010600030101010101" pitchFamily="2" charset="-122"/>
              <a:cs typeface="Arial" panose="020B0604020202020204" pitchFamily="34" charset="0"/>
            </a:rPr>
            <a:t>(</a:t>
          </a:r>
          <a:r>
            <a:rPr lang="en-US" sz="2500" b="0" kern="1200" dirty="0">
              <a:solidFill>
                <a:schemeClr val="bg1">
                  <a:lumMod val="85000"/>
                </a:schemeClr>
              </a:solidFill>
              <a:effectLst/>
              <a:ea typeface="SimSun" panose="02010600030101010101" pitchFamily="2" charset="-122"/>
            </a:rPr>
            <a:t>Growing share of mobile subscriptions: from 28% in 2010 to 61% in 2020)</a:t>
          </a:r>
          <a:endParaRPr lang="fr-CA" sz="2500" b="0" kern="1200" dirty="0">
            <a:solidFill>
              <a:schemeClr val="bg1">
                <a:lumMod val="85000"/>
              </a:schemeClr>
            </a:solidFill>
          </a:endParaRPr>
        </a:p>
      </dsp:txBody>
      <dsp:txXfrm rot="-5400000">
        <a:off x="5040560" y="3223503"/>
        <a:ext cx="5040560" cy="1934101"/>
      </dsp:txXfrm>
    </dsp:sp>
    <dsp:sp modelId="{7E1FC43D-0C55-42D6-9C25-B87297E75742}">
      <dsp:nvSpPr>
        <dsp:cNvPr id="0" name=""/>
        <dsp:cNvSpPr/>
      </dsp:nvSpPr>
      <dsp:spPr>
        <a:xfrm>
          <a:off x="3528391" y="1934101"/>
          <a:ext cx="3024336" cy="128940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b="1" kern="1200" dirty="0">
              <a:solidFill>
                <a:schemeClr val="tx1"/>
              </a:solidFill>
              <a:cs typeface="Arial" panose="020B0604020202020204" pitchFamily="34" charset="0"/>
              <a:sym typeface="Lato" pitchFamily="34" charset="0"/>
            </a:rPr>
            <a:t>Enablers of Fintech in the region</a:t>
          </a:r>
          <a:endParaRPr lang="fr-CA" sz="2500" kern="1200" dirty="0"/>
        </a:p>
      </dsp:txBody>
      <dsp:txXfrm>
        <a:off x="3591334" y="1997044"/>
        <a:ext cx="2898450" cy="116351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‹N°›</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38</a:t>
            </a:fld>
            <a:endParaRPr lang="en-US"/>
          </a:p>
        </p:txBody>
      </p:sp>
    </p:spTree>
    <p:extLst>
      <p:ext uri="{BB962C8B-B14F-4D97-AF65-F5344CB8AC3E}">
        <p14:creationId xmlns:p14="http://schemas.microsoft.com/office/powerpoint/2010/main" val="2620338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296638"/>
            <a:ext cx="112896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0"/>
            <a:ext cx="12192000" cy="98072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
        <p:nvSpPr>
          <p:cNvPr id="5" name="Title 1">
            <a:extLst>
              <a:ext uri="{FF2B5EF4-FFF2-40B4-BE49-F238E27FC236}">
                <a16:creationId xmlns:a16="http://schemas.microsoft.com/office/drawing/2014/main" id="{318300B4-AC5F-4145-8F59-D7BAE630E7C1}"/>
              </a:ext>
            </a:extLst>
          </p:cNvPr>
          <p:cNvSpPr>
            <a:spLocks noGrp="1"/>
          </p:cNvSpPr>
          <p:nvPr>
            <p:ph type="title"/>
          </p:nvPr>
        </p:nvSpPr>
        <p:spPr>
          <a:xfrm>
            <a:off x="239349" y="191551"/>
            <a:ext cx="11809312" cy="615603"/>
          </a:xfrm>
        </p:spPr>
        <p:txBody>
          <a:bodyPr anchor="ctr" anchorCtr="0"/>
          <a:lstStyle>
            <a:lvl1pPr>
              <a:defRPr sz="2600">
                <a:latin typeface="+mn-lt"/>
              </a:defRPr>
            </a:lvl1pPr>
          </a:lstStyle>
          <a:p>
            <a:r>
              <a:rPr lang="en-US" dirty="0"/>
              <a:t>Click to edit Master title style</a:t>
            </a:r>
          </a:p>
        </p:txBody>
      </p:sp>
    </p:spTree>
    <p:extLst>
      <p:ext uri="{BB962C8B-B14F-4D97-AF65-F5344CB8AC3E}">
        <p14:creationId xmlns:p14="http://schemas.microsoft.com/office/powerpoint/2010/main" val="13375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údo Duplo">
    <p:spTree>
      <p:nvGrpSpPr>
        <p:cNvPr id="1" name=""/>
        <p:cNvGrpSpPr/>
        <p:nvPr/>
      </p:nvGrpSpPr>
      <p:grpSpPr>
        <a:xfrm>
          <a:off x="0" y="0"/>
          <a:ext cx="0" cy="0"/>
          <a:chOff x="0" y="0"/>
          <a:chExt cx="0" cy="0"/>
        </a:xfrm>
      </p:grpSpPr>
      <p:sp>
        <p:nvSpPr>
          <p:cNvPr id="5" name="Rectangle 6"/>
          <p:cNvSpPr>
            <a:spLocks noGrp="1"/>
          </p:cNvSpPr>
          <p:nvPr>
            <p:ph type="sldNum" sz="quarter" idx="10"/>
          </p:nvPr>
        </p:nvSpPr>
        <p:spPr/>
        <p:txBody>
          <a:bodyPr/>
          <a:lstStyle>
            <a:lvl1pPr>
              <a:defRPr/>
            </a:lvl1pPr>
          </a:lstStyle>
          <a:p>
            <a:pPr>
              <a:defRPr/>
            </a:pPr>
            <a:fld id="{34DA6FB5-2EF3-4857-B9A1-9D33C91777DE}" type="slidenum">
              <a:rPr lang="en-US"/>
              <a:pPr>
                <a:defRPr/>
              </a:pPr>
              <a:t>‹N°›</a:t>
            </a:fld>
            <a:endParaRPr lang="en-US" dirty="0"/>
          </a:p>
        </p:txBody>
      </p:sp>
      <p:pic>
        <p:nvPicPr>
          <p:cNvPr id="6" name="Picture 5">
            <a:extLst>
              <a:ext uri="{FF2B5EF4-FFF2-40B4-BE49-F238E27FC236}">
                <a16:creationId xmlns:a16="http://schemas.microsoft.com/office/drawing/2014/main" id="{DCCECA87-E825-4190-A966-7449FCF58CBF}"/>
              </a:ext>
            </a:extLst>
          </p:cNvPr>
          <p:cNvPicPr>
            <a:picLocks noChangeAspect="1"/>
          </p:cNvPicPr>
          <p:nvPr userDrawn="1"/>
        </p:nvPicPr>
        <p:blipFill rotWithShape="1">
          <a:blip r:embed="rId2"/>
          <a:srcRect l="12837" t="6473" r="16402" b="11091"/>
          <a:stretch/>
        </p:blipFill>
        <p:spPr>
          <a:xfrm>
            <a:off x="-1771009" y="-4553"/>
            <a:ext cx="13963009" cy="6862554"/>
          </a:xfrm>
          <a:prstGeom prst="rect">
            <a:avLst/>
          </a:prstGeom>
        </p:spPr>
      </p:pic>
      <p:sp>
        <p:nvSpPr>
          <p:cNvPr id="7" name="Rectangle 6">
            <a:extLst>
              <a:ext uri="{FF2B5EF4-FFF2-40B4-BE49-F238E27FC236}">
                <a16:creationId xmlns:a16="http://schemas.microsoft.com/office/drawing/2014/main" id="{E2AEB29B-E4B0-4BBF-A3A5-BFAB1B0A9900}"/>
              </a:ext>
            </a:extLst>
          </p:cNvPr>
          <p:cNvSpPr/>
          <p:nvPr userDrawn="1"/>
        </p:nvSpPr>
        <p:spPr>
          <a:xfrm>
            <a:off x="-1771009" y="0"/>
            <a:ext cx="13961252" cy="6858000"/>
          </a:xfrm>
          <a:prstGeom prst="rect">
            <a:avLst/>
          </a:prstGeom>
          <a:gradFill flip="none" rotWithShape="1">
            <a:gsLst>
              <a:gs pos="68176">
                <a:srgbClr val="032C6A">
                  <a:alpha val="80000"/>
                </a:srgbClr>
              </a:gs>
              <a:gs pos="28000">
                <a:srgbClr val="063C77"/>
              </a:gs>
              <a:gs pos="100000">
                <a:srgbClr val="00206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02844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5159896" y="274382"/>
            <a:ext cx="3046996" cy="1795718"/>
          </a:xfrm>
          <a:prstGeom prst="rect">
            <a:avLst/>
          </a:prstGeom>
        </p:spPr>
      </p:pic>
    </p:spTree>
    <p:extLst>
      <p:ext uri="{BB962C8B-B14F-4D97-AF65-F5344CB8AC3E}">
        <p14:creationId xmlns:p14="http://schemas.microsoft.com/office/powerpoint/2010/main" val="42242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11/15/2022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11/15/2022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11/15/2022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‹N°›</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ssoufsoumar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ssoufsoumar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ssoufsoumare.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www.uneca.org/ea-icsoe26"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01CAED0-A986-124F-BE0E-F1337C4EF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FINTECH IN EASTERN AFRICA</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graphicFrame>
        <p:nvGraphicFramePr>
          <p:cNvPr id="4" name="Diagramme 3">
            <a:extLst>
              <a:ext uri="{FF2B5EF4-FFF2-40B4-BE49-F238E27FC236}">
                <a16:creationId xmlns:a16="http://schemas.microsoft.com/office/drawing/2014/main" id="{D4B4650D-F4D7-4895-B95F-705B72C223F5}"/>
              </a:ext>
            </a:extLst>
          </p:cNvPr>
          <p:cNvGraphicFramePr/>
          <p:nvPr>
            <p:extLst>
              <p:ext uri="{D42A27DB-BD31-4B8C-83A1-F6EECF244321}">
                <p14:modId xmlns:p14="http://schemas.microsoft.com/office/powerpoint/2010/main" val="4207119010"/>
              </p:ext>
            </p:extLst>
          </p:nvPr>
        </p:nvGraphicFramePr>
        <p:xfrm>
          <a:off x="1055440" y="1223723"/>
          <a:ext cx="10081120" cy="5157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70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03 FINTECH AND SME DEVELOPMENT IN EASTERN AFRICA &amp; </a:t>
            </a:r>
            <a:r>
              <a:rPr lang="en-US" sz="2800" b="1" dirty="0" err="1">
                <a:solidFill>
                  <a:schemeClr val="bg1"/>
                </a:solidFill>
                <a:latin typeface="Arial" panose="020B0604020202020204" pitchFamily="34" charset="0"/>
                <a:cs typeface="Arial" panose="020B0604020202020204" pitchFamily="34" charset="0"/>
              </a:rPr>
              <a:t>AfCFTA</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27991" y="1172816"/>
            <a:ext cx="11240617" cy="5287619"/>
          </a:xfrm>
        </p:spPr>
        <p:txBody>
          <a:bodyPr>
            <a:normAutofit/>
          </a:bodyPr>
          <a:lstStyle/>
          <a:p>
            <a:pPr marL="382588" algn="just" eaLnBrk="1">
              <a:spcBef>
                <a:spcPts val="600"/>
              </a:spcBef>
              <a:buFont typeface="Wingdings" panose="05000000000000000000" pitchFamily="2" charset="2"/>
              <a:buChar char="§"/>
            </a:pPr>
            <a:r>
              <a:rPr lang="en-CA" sz="2400" b="1" dirty="0">
                <a:solidFill>
                  <a:schemeClr val="tx1"/>
                </a:solidFill>
                <a:cs typeface="Arial" panose="020B0604020202020204" pitchFamily="34" charset="0"/>
              </a:rPr>
              <a:t>Fintech could positively impact SME business growth and development:</a:t>
            </a:r>
            <a:endParaRPr lang="en-CA" sz="2400" b="1" dirty="0">
              <a:solidFill>
                <a:schemeClr val="tx1"/>
              </a:solidFill>
              <a:ea typeface="+mn-ea"/>
              <a:cs typeface="Arial" panose="020B0604020202020204" pitchFamily="34" charset="0"/>
            </a:endParaRPr>
          </a:p>
          <a:p>
            <a:pPr marL="782638" lvl="1" algn="just" eaLnBrk="1">
              <a:spcBef>
                <a:spcPts val="600"/>
              </a:spcBef>
              <a:buFont typeface="Wingdings" panose="05000000000000000000" pitchFamily="2" charset="2"/>
              <a:buChar char="§"/>
            </a:pPr>
            <a:r>
              <a:rPr lang="en-US" sz="2100" b="1" dirty="0">
                <a:solidFill>
                  <a:srgbClr val="1A1A1A"/>
                </a:solidFill>
                <a:ea typeface="SimSun" panose="02010600030101010101" pitchFamily="2" charset="-122"/>
                <a:cs typeface="Arial" panose="020B0604020202020204" pitchFamily="34" charset="0"/>
              </a:rPr>
              <a:t>Adoption and implementation of financial technology easier and less costly</a:t>
            </a:r>
          </a:p>
          <a:p>
            <a:pPr marL="782638" lvl="1" algn="just" eaLnBrk="1">
              <a:spcBef>
                <a:spcPts val="600"/>
              </a:spcBef>
              <a:buFont typeface="Wingdings" panose="05000000000000000000" pitchFamily="2" charset="2"/>
              <a:buChar char="§"/>
            </a:pPr>
            <a:r>
              <a:rPr lang="en-US" sz="2100" b="1" dirty="0">
                <a:solidFill>
                  <a:srgbClr val="1A1A1A"/>
                </a:solidFill>
                <a:effectLst/>
                <a:ea typeface="SimSun" panose="02010600030101010101" pitchFamily="2" charset="-122"/>
                <a:cs typeface="Arial" panose="020B0604020202020204" pitchFamily="34" charset="0"/>
              </a:rPr>
              <a:t>Making payments easier and faster</a:t>
            </a:r>
            <a:endParaRPr lang="en-US" sz="2100" dirty="0">
              <a:solidFill>
                <a:srgbClr val="1A1A1A"/>
              </a:solidFill>
              <a:ea typeface="SimSun" panose="02010600030101010101" pitchFamily="2" charset="-122"/>
              <a:cs typeface="Arial" panose="020B0604020202020204" pitchFamily="34" charset="0"/>
            </a:endParaRPr>
          </a:p>
          <a:p>
            <a:pPr marL="782638" lvl="1" algn="just" eaLnBrk="1">
              <a:spcBef>
                <a:spcPts val="600"/>
              </a:spcBef>
              <a:buFont typeface="Wingdings" panose="05000000000000000000" pitchFamily="2" charset="2"/>
              <a:buChar char="§"/>
            </a:pPr>
            <a:r>
              <a:rPr lang="en-US" sz="2100" b="1" dirty="0">
                <a:solidFill>
                  <a:srgbClr val="1A1A1A"/>
                </a:solidFill>
                <a:effectLst/>
                <a:ea typeface="SimSun" panose="02010600030101010101" pitchFamily="2" charset="-122"/>
                <a:cs typeface="Arial" panose="020B0604020202020204" pitchFamily="34" charset="0"/>
              </a:rPr>
              <a:t>Integration and automation of financial management functions </a:t>
            </a:r>
            <a:r>
              <a:rPr lang="en-US" sz="2100" dirty="0">
                <a:solidFill>
                  <a:srgbClr val="1A1A1A"/>
                </a:solidFill>
                <a:effectLst/>
                <a:ea typeface="SimSun" panose="02010600030101010101" pitchFamily="2" charset="-122"/>
                <a:cs typeface="Arial" panose="020B0604020202020204" pitchFamily="34" charset="0"/>
              </a:rPr>
              <a:t>(</a:t>
            </a:r>
            <a:r>
              <a:rPr lang="en-US" sz="2100" dirty="0">
                <a:solidFill>
                  <a:srgbClr val="1A1A1A"/>
                </a:solidFill>
                <a:ea typeface="SimSun" panose="02010600030101010101" pitchFamily="2" charset="-122"/>
                <a:cs typeface="Arial" panose="020B0604020202020204" pitchFamily="34" charset="0"/>
              </a:rPr>
              <a:t>record-keeping, inventory…)</a:t>
            </a:r>
          </a:p>
          <a:p>
            <a:pPr marL="782638" lvl="1" algn="just">
              <a:spcBef>
                <a:spcPts val="600"/>
              </a:spcBef>
              <a:buFont typeface="Wingdings" panose="05000000000000000000" pitchFamily="2" charset="2"/>
              <a:buChar char="§"/>
            </a:pPr>
            <a:r>
              <a:rPr lang="en-US" sz="2100" b="1" dirty="0">
                <a:solidFill>
                  <a:srgbClr val="1A1A1A"/>
                </a:solidFill>
                <a:latin typeface="Calibri" panose="020F0502020204030204" pitchFamily="34" charset="0"/>
                <a:ea typeface="SimSun" panose="02010600030101010101" pitchFamily="2" charset="-122"/>
                <a:cs typeface="Arial" panose="020B0604020202020204" pitchFamily="34" charset="0"/>
              </a:rPr>
              <a:t>Increase access to alternative and long-term financing </a:t>
            </a:r>
            <a:r>
              <a:rPr lang="en-US" sz="2100" dirty="0">
                <a:solidFill>
                  <a:srgbClr val="1A1A1A"/>
                </a:solidFill>
                <a:latin typeface="Calibri" panose="020F0502020204030204" pitchFamily="34" charset="0"/>
                <a:ea typeface="SimSun" panose="02010600030101010101" pitchFamily="2" charset="-122"/>
                <a:cs typeface="Arial" panose="020B0604020202020204" pitchFamily="34" charset="0"/>
              </a:rPr>
              <a:t>(P2P lending, factoring, crowdfunding)</a:t>
            </a:r>
          </a:p>
          <a:p>
            <a:pPr marL="782638" lvl="1" algn="just">
              <a:spcBef>
                <a:spcPts val="600"/>
              </a:spcBef>
              <a:buFont typeface="Wingdings" panose="05000000000000000000" pitchFamily="2" charset="2"/>
              <a:buChar char="§"/>
            </a:pPr>
            <a:endParaRPr lang="en-US" sz="2000" dirty="0">
              <a:solidFill>
                <a:srgbClr val="1A1A1A"/>
              </a:solidFill>
              <a:latin typeface="Calibri" panose="020F0502020204030204" pitchFamily="34" charset="0"/>
              <a:ea typeface="SimSun" panose="02010600030101010101" pitchFamily="2" charset="-122"/>
              <a:cs typeface="Arial" panose="020B0604020202020204" pitchFamily="34" charset="0"/>
            </a:endParaRPr>
          </a:p>
          <a:p>
            <a:pPr marL="382588" algn="just" eaLnBrk="1">
              <a:spcBef>
                <a:spcPts val="600"/>
              </a:spcBef>
              <a:buFont typeface="Wingdings" panose="05000000000000000000" pitchFamily="2" charset="2"/>
              <a:buChar char="§"/>
            </a:pPr>
            <a:r>
              <a:rPr lang="en-US" sz="2400" b="1" dirty="0">
                <a:ea typeface="SimSun" panose="02010600030101010101" pitchFamily="2" charset="-122"/>
                <a:cs typeface="Arial" panose="020B0604020202020204" pitchFamily="34" charset="0"/>
              </a:rPr>
              <a:t>Fintech can contribute to the success of </a:t>
            </a:r>
            <a:r>
              <a:rPr lang="en-US" sz="2400" b="1" dirty="0" err="1">
                <a:ea typeface="SimSun" panose="02010600030101010101" pitchFamily="2" charset="-122"/>
                <a:cs typeface="Arial" panose="020B0604020202020204" pitchFamily="34" charset="0"/>
              </a:rPr>
              <a:t>AfCFTA</a:t>
            </a:r>
            <a:r>
              <a:rPr lang="en-US" sz="2400" b="1" dirty="0">
                <a:ea typeface="SimSun" panose="02010600030101010101" pitchFamily="2" charset="-122"/>
                <a:cs typeface="Arial" panose="020B0604020202020204" pitchFamily="34" charset="0"/>
              </a:rPr>
              <a:t> through the following channels:</a:t>
            </a:r>
          </a:p>
          <a:p>
            <a:pPr marL="782638" lvl="1" algn="just" eaLnBrk="1">
              <a:spcBef>
                <a:spcPts val="600"/>
              </a:spcBef>
              <a:buFont typeface="Wingdings" panose="05000000000000000000" pitchFamily="2" charset="2"/>
              <a:buChar char="§"/>
            </a:pPr>
            <a:r>
              <a:rPr lang="en-US" sz="2100" b="1" dirty="0">
                <a:ea typeface="SimSun" panose="02010600030101010101" pitchFamily="2" charset="-122"/>
                <a:cs typeface="Arial" panose="020B0604020202020204" pitchFamily="34" charset="0"/>
              </a:rPr>
              <a:t>Payment systems: </a:t>
            </a:r>
            <a:r>
              <a:rPr lang="en-US" sz="2100" dirty="0">
                <a:ea typeface="SimSun" panose="02010600030101010101" pitchFamily="2" charset="-122"/>
                <a:cs typeface="Arial" panose="020B0604020202020204" pitchFamily="34" charset="0"/>
              </a:rPr>
              <a:t>Solving cross-border payments within the continent could “exponentially increase intra-Africa trade,” according to the UNDP and the </a:t>
            </a:r>
            <a:r>
              <a:rPr lang="en-US" sz="2100" dirty="0" err="1">
                <a:ea typeface="SimSun" panose="02010600030101010101" pitchFamily="2" charset="-122"/>
                <a:cs typeface="Arial" panose="020B0604020202020204" pitchFamily="34" charset="0"/>
              </a:rPr>
              <a:t>AfCFTA</a:t>
            </a:r>
            <a:r>
              <a:rPr lang="en-US" sz="2100" dirty="0">
                <a:ea typeface="SimSun" panose="02010600030101010101" pitchFamily="2" charset="-122"/>
                <a:cs typeface="Arial" panose="020B0604020202020204" pitchFamily="34" charset="0"/>
              </a:rPr>
              <a:t> Secretariat.</a:t>
            </a:r>
            <a:endParaRPr lang="en-US" sz="2100" b="1" dirty="0">
              <a:ea typeface="SimSun" panose="02010600030101010101" pitchFamily="2" charset="-122"/>
              <a:cs typeface="Arial" panose="020B0604020202020204" pitchFamily="34" charset="0"/>
            </a:endParaRPr>
          </a:p>
          <a:p>
            <a:pPr marL="782638" lvl="1" algn="just" eaLnBrk="1">
              <a:spcBef>
                <a:spcPts val="600"/>
              </a:spcBef>
              <a:buFont typeface="Wingdings" panose="05000000000000000000" pitchFamily="2" charset="2"/>
              <a:buChar char="§"/>
            </a:pPr>
            <a:r>
              <a:rPr lang="en-US" sz="2100" b="1" dirty="0">
                <a:ea typeface="SimSun" panose="02010600030101010101" pitchFamily="2" charset="-122"/>
                <a:cs typeface="Arial" panose="020B0604020202020204" pitchFamily="34" charset="0"/>
              </a:rPr>
              <a:t>E-commerce: </a:t>
            </a:r>
            <a:r>
              <a:rPr lang="en-US" sz="2100" dirty="0">
                <a:ea typeface="SimSun" panose="02010600030101010101" pitchFamily="2" charset="-122"/>
                <a:cs typeface="Arial" panose="020B0604020202020204" pitchFamily="34" charset="0"/>
              </a:rPr>
              <a:t>Fintech development can improve e-commerce and boost regional trade. </a:t>
            </a:r>
            <a:endParaRPr lang="en-US" sz="2100" b="1" dirty="0">
              <a:ea typeface="SimSun" panose="02010600030101010101" pitchFamily="2" charset="-122"/>
              <a:cs typeface="Arial" panose="020B0604020202020204" pitchFamily="34" charset="0"/>
            </a:endParaRPr>
          </a:p>
          <a:p>
            <a:pPr marL="782638" lvl="1" algn="just" eaLnBrk="1">
              <a:spcBef>
                <a:spcPts val="600"/>
              </a:spcBef>
              <a:buFont typeface="Wingdings" panose="05000000000000000000" pitchFamily="2" charset="2"/>
              <a:buChar char="§"/>
            </a:pPr>
            <a:r>
              <a:rPr lang="en-US" sz="2100" b="1" dirty="0">
                <a:ea typeface="SimSun" panose="02010600030101010101" pitchFamily="2" charset="-122"/>
                <a:cs typeface="Arial" panose="020B0604020202020204" pitchFamily="34" charset="0"/>
              </a:rPr>
              <a:t>Cross-border investment in Fintech: </a:t>
            </a:r>
            <a:r>
              <a:rPr lang="en-US" sz="2100" dirty="0">
                <a:ea typeface="SimSun" panose="02010600030101010101" pitchFamily="2" charset="-122"/>
                <a:cs typeface="Arial" panose="020B0604020202020204" pitchFamily="34" charset="0"/>
              </a:rPr>
              <a:t>The investment protocol of </a:t>
            </a:r>
            <a:r>
              <a:rPr lang="en-US" sz="2100" dirty="0" err="1">
                <a:ea typeface="SimSun" panose="02010600030101010101" pitchFamily="2" charset="-122"/>
                <a:cs typeface="Arial" panose="020B0604020202020204" pitchFamily="34" charset="0"/>
              </a:rPr>
              <a:t>AfCFTA</a:t>
            </a:r>
            <a:r>
              <a:rPr lang="en-US" sz="2100" dirty="0">
                <a:ea typeface="SimSun" panose="02010600030101010101" pitchFamily="2" charset="-122"/>
                <a:cs typeface="Arial" panose="020B0604020202020204" pitchFamily="34" charset="0"/>
              </a:rPr>
              <a:t> allows cross-border investments. The development of Fintech which attracts cross-border investments is another facet of the role Fintech can play in the successful implementation of </a:t>
            </a:r>
            <a:r>
              <a:rPr lang="en-US" sz="2100" dirty="0" err="1">
                <a:ea typeface="SimSun" panose="02010600030101010101" pitchFamily="2" charset="-122"/>
                <a:cs typeface="Arial" panose="020B0604020202020204" pitchFamily="34" charset="0"/>
              </a:rPr>
              <a:t>AfCFTA</a:t>
            </a:r>
            <a:r>
              <a:rPr lang="en-US" sz="2100" dirty="0">
                <a:ea typeface="SimSun" panose="02010600030101010101" pitchFamily="2" charset="-122"/>
                <a:cs typeface="Arial" panose="020B0604020202020204" pitchFamily="34" charset="0"/>
              </a:rPr>
              <a:t>.</a:t>
            </a:r>
            <a:endParaRPr lang="fr-FR" sz="2100" b="1" dirty="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766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04 CRYPTOCURRENCIES: </a:t>
            </a:r>
            <a:r>
              <a:rPr lang="en-US" sz="2800" b="1" dirty="0">
                <a:solidFill>
                  <a:schemeClr val="accent1">
                    <a:lumMod val="40000"/>
                    <a:lumOff val="60000"/>
                  </a:schemeClr>
                </a:solidFill>
                <a:latin typeface="Arial" panose="020B0604020202020204" pitchFamily="34" charset="0"/>
                <a:cs typeface="Arial" panose="020B0604020202020204" pitchFamily="34" charset="0"/>
              </a:rPr>
              <a:t>DEFINITION</a:t>
            </a:r>
            <a:br>
              <a:rPr lang="en-US" b="1" dirty="0">
                <a:latin typeface="Arial" panose="020B0604020202020204" pitchFamily="34" charset="0"/>
                <a:cs typeface="Arial" panose="020B0604020202020204" pitchFamily="34" charset="0"/>
              </a:rPr>
            </a:br>
            <a:endParaRPr lang="en-US" b="1" dirty="0">
              <a:solidFill>
                <a:schemeClr val="accent4"/>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626279" y="1341783"/>
            <a:ext cx="10952808" cy="4823521"/>
          </a:xfrm>
        </p:spPr>
        <p:txBody>
          <a:bodyPr>
            <a:normAutofit/>
          </a:bodyPr>
          <a:lstStyle/>
          <a:p>
            <a:pPr marL="496888" indent="-342900" algn="just">
              <a:spcBef>
                <a:spcPts val="600"/>
              </a:spcBef>
              <a:spcAft>
                <a:spcPts val="600"/>
              </a:spcAft>
            </a:pPr>
            <a:r>
              <a:rPr lang="en-US" dirty="0">
                <a:solidFill>
                  <a:schemeClr val="tx1"/>
                </a:solidFill>
                <a:cs typeface="Arial" panose="020B0604020202020204" pitchFamily="34" charset="0"/>
              </a:rPr>
              <a:t>A cryptocurrency is a </a:t>
            </a:r>
            <a:r>
              <a:rPr lang="en-US" b="1" dirty="0">
                <a:solidFill>
                  <a:schemeClr val="tx1"/>
                </a:solidFill>
                <a:cs typeface="Arial" panose="020B0604020202020204" pitchFamily="34" charset="0"/>
              </a:rPr>
              <a:t>digital currency </a:t>
            </a:r>
            <a:r>
              <a:rPr lang="en-US" dirty="0">
                <a:solidFill>
                  <a:schemeClr val="tx1"/>
                </a:solidFill>
                <a:cs typeface="Arial" panose="020B0604020202020204" pitchFamily="34" charset="0"/>
              </a:rPr>
              <a:t>issued </a:t>
            </a:r>
            <a:r>
              <a:rPr lang="en-US" b="1" dirty="0">
                <a:solidFill>
                  <a:schemeClr val="tx1"/>
                </a:solidFill>
                <a:cs typeface="Arial" panose="020B0604020202020204" pitchFamily="34" charset="0"/>
              </a:rPr>
              <a:t>peer-to-peer</a:t>
            </a:r>
            <a:r>
              <a:rPr lang="en-US" dirty="0">
                <a:solidFill>
                  <a:schemeClr val="tx1"/>
                </a:solidFill>
                <a:cs typeface="Arial" panose="020B0604020202020204" pitchFamily="34" charset="0"/>
              </a:rPr>
              <a:t>, without the need for a central bank, and used through a </a:t>
            </a:r>
            <a:r>
              <a:rPr lang="en-US" b="1" dirty="0">
                <a:solidFill>
                  <a:schemeClr val="tx1"/>
                </a:solidFill>
                <a:cs typeface="Arial" panose="020B0604020202020204" pitchFamily="34" charset="0"/>
              </a:rPr>
              <a:t>decentralized</a:t>
            </a:r>
            <a:r>
              <a:rPr lang="en-US" dirty="0">
                <a:solidFill>
                  <a:schemeClr val="tx1"/>
                </a:solidFill>
                <a:cs typeface="Arial" panose="020B0604020202020204" pitchFamily="34" charset="0"/>
              </a:rPr>
              <a:t> computer network.</a:t>
            </a:r>
          </a:p>
          <a:p>
            <a:pPr marL="954088" lvl="1" indent="-342900" algn="just">
              <a:spcBef>
                <a:spcPts val="600"/>
              </a:spcBef>
              <a:spcAft>
                <a:spcPts val="600"/>
              </a:spcAft>
            </a:pPr>
            <a:endParaRPr lang="en-US" dirty="0">
              <a:solidFill>
                <a:schemeClr val="tx1"/>
              </a:solidFill>
              <a:cs typeface="Arial" panose="020B0604020202020204" pitchFamily="34" charset="0"/>
            </a:endParaRPr>
          </a:p>
          <a:p>
            <a:pPr marL="496888" indent="-342900" algn="just">
              <a:spcBef>
                <a:spcPts val="600"/>
              </a:spcBef>
              <a:spcAft>
                <a:spcPts val="600"/>
              </a:spcAft>
            </a:pPr>
            <a:r>
              <a:rPr lang="en-US" dirty="0">
                <a:solidFill>
                  <a:schemeClr val="tx1"/>
                </a:solidFill>
                <a:cs typeface="Arial" panose="020B0604020202020204" pitchFamily="34" charset="0"/>
              </a:rPr>
              <a:t>It uses </a:t>
            </a:r>
            <a:r>
              <a:rPr lang="en-US" b="1" dirty="0">
                <a:solidFill>
                  <a:schemeClr val="tx1"/>
                </a:solidFill>
                <a:cs typeface="Arial" panose="020B0604020202020204" pitchFamily="34" charset="0"/>
              </a:rPr>
              <a:t>cryptography</a:t>
            </a:r>
            <a:r>
              <a:rPr lang="en-US" dirty="0">
                <a:solidFill>
                  <a:schemeClr val="tx1"/>
                </a:solidFill>
                <a:cs typeface="Arial" panose="020B0604020202020204" pitchFamily="34" charset="0"/>
              </a:rPr>
              <a:t>, peer-to-peer networks, and distributed ledger technology such as </a:t>
            </a:r>
            <a:r>
              <a:rPr lang="en-US" b="1" dirty="0">
                <a:solidFill>
                  <a:srgbClr val="C00000"/>
                </a:solidFill>
                <a:cs typeface="Arial" panose="020B0604020202020204" pitchFamily="34" charset="0"/>
              </a:rPr>
              <a:t>blockchain</a:t>
            </a:r>
            <a:r>
              <a:rPr lang="en-US" dirty="0">
                <a:solidFill>
                  <a:schemeClr val="tx1"/>
                </a:solidFill>
                <a:cs typeface="Arial" panose="020B0604020202020204" pitchFamily="34" charset="0"/>
              </a:rPr>
              <a:t> to create, verify, and secure transactions.</a:t>
            </a:r>
          </a:p>
          <a:p>
            <a:pPr marL="954088" lvl="1" indent="-342900" algn="just">
              <a:spcBef>
                <a:spcPts val="600"/>
              </a:spcBef>
              <a:spcAft>
                <a:spcPts val="600"/>
              </a:spcAft>
            </a:pPr>
            <a:endParaRPr lang="en-US" dirty="0">
              <a:solidFill>
                <a:schemeClr val="tx1"/>
              </a:solidFill>
              <a:cs typeface="Arial" panose="020B0604020202020204" pitchFamily="34" charset="0"/>
            </a:endParaRPr>
          </a:p>
          <a:p>
            <a:pPr marL="496888" indent="-342900" algn="just">
              <a:spcBef>
                <a:spcPts val="600"/>
              </a:spcBef>
              <a:spcAft>
                <a:spcPts val="600"/>
              </a:spcAft>
            </a:pPr>
            <a:r>
              <a:rPr lang="en-US" dirty="0">
                <a:solidFill>
                  <a:schemeClr val="tx1"/>
                </a:solidFill>
                <a:cs typeface="Arial" panose="020B0604020202020204" pitchFamily="34" charset="0"/>
              </a:rPr>
              <a:t>There are several issues posed by cryptocurrencies: </a:t>
            </a:r>
            <a:r>
              <a:rPr lang="en-US" b="1" dirty="0">
                <a:solidFill>
                  <a:srgbClr val="C00000"/>
                </a:solidFill>
                <a:cs typeface="Arial" panose="020B0604020202020204" pitchFamily="34" charset="0"/>
              </a:rPr>
              <a:t>very risky assets</a:t>
            </a:r>
            <a:endParaRPr lang="en-US" altLang="en-US" b="1" dirty="0">
              <a:solidFill>
                <a:srgbClr val="C00000"/>
              </a:solidFill>
              <a:cs typeface="Arial" panose="020B0604020202020204" pitchFamily="34" charset="0"/>
              <a:sym typeface="Lato" pitchFamily="34" charset="0"/>
            </a:endParaRPr>
          </a:p>
        </p:txBody>
      </p:sp>
    </p:spTree>
    <p:extLst>
      <p:ext uri="{BB962C8B-B14F-4D97-AF65-F5344CB8AC3E}">
        <p14:creationId xmlns:p14="http://schemas.microsoft.com/office/powerpoint/2010/main" val="362476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a:bodyPr>
          <a:lstStyle/>
          <a:p>
            <a:r>
              <a:rPr lang="en-US" sz="2500" b="1" dirty="0">
                <a:solidFill>
                  <a:schemeClr val="bg1"/>
                </a:solidFill>
                <a:latin typeface="Arial" panose="020B0604020202020204" pitchFamily="34" charset="0"/>
                <a:cs typeface="Arial" panose="020B0604020202020204" pitchFamily="34" charset="0"/>
              </a:rPr>
              <a:t>04 CRYPTOCURRENCIES: </a:t>
            </a:r>
            <a:r>
              <a:rPr lang="en-US" sz="2500" b="1" dirty="0">
                <a:solidFill>
                  <a:schemeClr val="accent1">
                    <a:lumMod val="40000"/>
                    <a:lumOff val="60000"/>
                  </a:schemeClr>
                </a:solidFill>
                <a:latin typeface="Arial" panose="020B0604020202020204" pitchFamily="34" charset="0"/>
                <a:cs typeface="Arial" panose="020B0604020202020204" pitchFamily="34" charset="0"/>
              </a:rPr>
              <a:t>TREND AND VOLATILITY</a:t>
            </a:r>
            <a:endParaRPr lang="en-US" sz="2500" b="1"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695667" y="1196752"/>
            <a:ext cx="5304322" cy="837538"/>
          </a:xfrm>
          <a:ln>
            <a:noFill/>
          </a:ln>
        </p:spPr>
        <p:txBody>
          <a:bodyPr>
            <a:noAutofit/>
          </a:bodyPr>
          <a:lstStyle/>
          <a:p>
            <a:pPr marL="39688" indent="0" algn="just" eaLnBrk="1">
              <a:spcBef>
                <a:spcPts val="600"/>
              </a:spcBef>
              <a:spcAft>
                <a:spcPts val="600"/>
              </a:spcAft>
              <a:buNone/>
            </a:pPr>
            <a:r>
              <a:rPr lang="en-US" sz="1800" b="1" dirty="0">
                <a:solidFill>
                  <a:schemeClr val="tx1"/>
                </a:solidFill>
                <a:cs typeface="Arial" panose="020B0604020202020204" pitchFamily="34" charset="0"/>
              </a:rPr>
              <a:t>In spite of various advantages, there are several issues posed by cryptocurrencies – They are risky assets </a:t>
            </a:r>
            <a:r>
              <a:rPr lang="en-US" sz="1800" b="1" dirty="0">
                <a:solidFill>
                  <a:srgbClr val="C00000"/>
                </a:solidFill>
                <a:cs typeface="Arial" panose="020B0604020202020204" pitchFamily="34" charset="0"/>
              </a:rPr>
              <a:t>(top volatility cryptocurrencies in 2021)</a:t>
            </a:r>
            <a:endParaRPr lang="en-US" altLang="en-US" sz="1800" b="1" dirty="0">
              <a:solidFill>
                <a:srgbClr val="C00000"/>
              </a:solidFill>
              <a:cs typeface="Arial" panose="020B0604020202020204" pitchFamily="34" charset="0"/>
              <a:sym typeface="Lato" pitchFamily="34" charset="0"/>
            </a:endParaRPr>
          </a:p>
        </p:txBody>
      </p:sp>
      <p:pic>
        <p:nvPicPr>
          <p:cNvPr id="4" name="Image 3">
            <a:extLst>
              <a:ext uri="{FF2B5EF4-FFF2-40B4-BE49-F238E27FC236}">
                <a16:creationId xmlns:a16="http://schemas.microsoft.com/office/drawing/2014/main" id="{7349A51E-2D43-439A-89B6-383BF5055EEE}"/>
              </a:ext>
            </a:extLst>
          </p:cNvPr>
          <p:cNvPicPr>
            <a:picLocks noChangeAspect="1"/>
          </p:cNvPicPr>
          <p:nvPr/>
        </p:nvPicPr>
        <p:blipFill>
          <a:blip r:embed="rId2"/>
          <a:stretch>
            <a:fillRect/>
          </a:stretch>
        </p:blipFill>
        <p:spPr>
          <a:xfrm>
            <a:off x="392628" y="2185813"/>
            <a:ext cx="5839959" cy="3877057"/>
          </a:xfrm>
          <a:prstGeom prst="rect">
            <a:avLst/>
          </a:prstGeom>
        </p:spPr>
      </p:pic>
      <p:sp>
        <p:nvSpPr>
          <p:cNvPr id="6" name="ZoneTexte 5">
            <a:extLst>
              <a:ext uri="{FF2B5EF4-FFF2-40B4-BE49-F238E27FC236}">
                <a16:creationId xmlns:a16="http://schemas.microsoft.com/office/drawing/2014/main" id="{58C815F3-F4CF-431F-8EB9-195B8B1B9C09}"/>
              </a:ext>
            </a:extLst>
          </p:cNvPr>
          <p:cNvSpPr txBox="1"/>
          <p:nvPr/>
        </p:nvSpPr>
        <p:spPr>
          <a:xfrm rot="16200000">
            <a:off x="-855286" y="3993103"/>
            <a:ext cx="2104295" cy="276999"/>
          </a:xfrm>
          <a:prstGeom prst="rect">
            <a:avLst/>
          </a:prstGeom>
          <a:noFill/>
        </p:spPr>
        <p:txBody>
          <a:bodyPr wrap="square">
            <a:spAutoFit/>
          </a:bodyPr>
          <a:lstStyle/>
          <a:p>
            <a:r>
              <a:rPr lang="en-US" sz="1200" i="1" dirty="0">
                <a:effectLst/>
                <a:latin typeface="Times New Roman" panose="02020603050405020304" pitchFamily="18" charset="0"/>
                <a:ea typeface="Calibri" panose="020F0502020204030204" pitchFamily="34" charset="0"/>
              </a:rPr>
              <a:t>Source: Statista</a:t>
            </a:r>
            <a:endParaRPr lang="fr-FR" sz="1200" dirty="0">
              <a:effectLst/>
              <a:latin typeface="Univers" panose="020B050302020202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6196620A-923D-418D-B381-432EE3CD9A99}"/>
              </a:ext>
            </a:extLst>
          </p:cNvPr>
          <p:cNvPicPr>
            <a:picLocks noChangeAspect="1"/>
          </p:cNvPicPr>
          <p:nvPr/>
        </p:nvPicPr>
        <p:blipFill>
          <a:blip r:embed="rId3"/>
          <a:stretch>
            <a:fillRect/>
          </a:stretch>
        </p:blipFill>
        <p:spPr>
          <a:xfrm>
            <a:off x="6541285" y="1390491"/>
            <a:ext cx="5592353" cy="3377927"/>
          </a:xfrm>
          <a:prstGeom prst="rect">
            <a:avLst/>
          </a:prstGeom>
        </p:spPr>
      </p:pic>
      <p:sp>
        <p:nvSpPr>
          <p:cNvPr id="8" name="Content Placeholder 2">
            <a:extLst>
              <a:ext uri="{FF2B5EF4-FFF2-40B4-BE49-F238E27FC236}">
                <a16:creationId xmlns:a16="http://schemas.microsoft.com/office/drawing/2014/main" id="{696AF6D4-600F-4F97-80F2-5FBCE5094612}"/>
              </a:ext>
            </a:extLst>
          </p:cNvPr>
          <p:cNvSpPr txBox="1">
            <a:spLocks/>
          </p:cNvSpPr>
          <p:nvPr/>
        </p:nvSpPr>
        <p:spPr bwMode="auto">
          <a:xfrm>
            <a:off x="6546019" y="5126435"/>
            <a:ext cx="5341182" cy="119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9688" indent="0" algn="just" eaLnBrk="1">
              <a:spcBef>
                <a:spcPts val="600"/>
              </a:spcBef>
              <a:spcAft>
                <a:spcPts val="600"/>
              </a:spcAft>
              <a:buNone/>
            </a:pPr>
            <a:r>
              <a:rPr lang="en-US" sz="1600" b="1" kern="0" dirty="0">
                <a:solidFill>
                  <a:srgbClr val="FF0000"/>
                </a:solidFill>
                <a:ea typeface="SimSun" panose="02010600030101010101" pitchFamily="2" charset="-122"/>
                <a:cs typeface="Arial" panose="020B0604020202020204" pitchFamily="34" charset="0"/>
              </a:rPr>
              <a:t>The number of cryptos rises from only a few hundred virtual currencies from 2014 to 19,670 at end of May 2022.</a:t>
            </a:r>
          </a:p>
          <a:p>
            <a:pPr marL="39688" indent="0" algn="just" eaLnBrk="1">
              <a:spcBef>
                <a:spcPts val="600"/>
              </a:spcBef>
              <a:spcAft>
                <a:spcPts val="600"/>
              </a:spcAft>
              <a:buNone/>
            </a:pPr>
            <a:r>
              <a:rPr lang="en-US" sz="1600" b="1" kern="0" dirty="0">
                <a:solidFill>
                  <a:srgbClr val="344085"/>
                </a:solidFill>
                <a:ea typeface="SimSun" panose="02010600030101010101" pitchFamily="2" charset="-122"/>
                <a:cs typeface="Arial" panose="020B0604020202020204" pitchFamily="34" charset="0"/>
              </a:rPr>
              <a:t>Market cap moved from US$600 billion in 2014 to US$3 trillion in Nov. 2021 before dropping to US$1.3 trillion in May 2022.</a:t>
            </a:r>
            <a:endParaRPr lang="en-US" sz="1600" b="1" kern="0" dirty="0">
              <a:solidFill>
                <a:srgbClr val="344085"/>
              </a:solidFill>
              <a:cs typeface="Arial" panose="020B0604020202020204" pitchFamily="34" charset="0"/>
            </a:endParaRPr>
          </a:p>
        </p:txBody>
      </p:sp>
    </p:spTree>
    <p:extLst>
      <p:ext uri="{BB962C8B-B14F-4D97-AF65-F5344CB8AC3E}">
        <p14:creationId xmlns:p14="http://schemas.microsoft.com/office/powerpoint/2010/main" val="70469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a:bodyPr>
          <a:lstStyle/>
          <a:p>
            <a:r>
              <a:rPr lang="en-US" sz="2500" b="1" dirty="0">
                <a:solidFill>
                  <a:schemeClr val="bg1"/>
                </a:solidFill>
                <a:latin typeface="Arial" panose="020B0604020202020204" pitchFamily="34" charset="0"/>
                <a:cs typeface="Arial" panose="020B0604020202020204" pitchFamily="34" charset="0"/>
              </a:rPr>
              <a:t>04 CRYPTOCURRENCIES: </a:t>
            </a:r>
            <a:r>
              <a:rPr lang="en-US" sz="2500" b="1" dirty="0" err="1">
                <a:solidFill>
                  <a:schemeClr val="accent1">
                    <a:lumMod val="40000"/>
                    <a:lumOff val="60000"/>
                  </a:schemeClr>
                </a:solidFill>
                <a:latin typeface="Arial" panose="020B0604020202020204" pitchFamily="34" charset="0"/>
                <a:cs typeface="Arial" panose="020B0604020202020204" pitchFamily="34" charset="0"/>
              </a:rPr>
              <a:t>CBDC</a:t>
            </a:r>
            <a:endParaRPr lang="en-US" sz="2500" b="1"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67747" y="1232452"/>
            <a:ext cx="11272869" cy="5148876"/>
          </a:xfrm>
        </p:spPr>
        <p:txBody>
          <a:bodyPr>
            <a:normAutofit/>
          </a:bodyPr>
          <a:lstStyle/>
          <a:p>
            <a:pPr marL="382588" algn="just" eaLnBrk="1">
              <a:spcBef>
                <a:spcPts val="600"/>
              </a:spcBef>
              <a:spcAft>
                <a:spcPts val="600"/>
              </a:spcAft>
              <a:buFont typeface="Wingdings" panose="05000000000000000000" pitchFamily="2" charset="2"/>
              <a:buChar char="§"/>
            </a:pPr>
            <a:r>
              <a:rPr lang="en-CA" dirty="0">
                <a:solidFill>
                  <a:schemeClr val="tx1"/>
                </a:solidFill>
                <a:cs typeface="Arial" panose="020B0604020202020204" pitchFamily="34" charset="0"/>
              </a:rPr>
              <a:t>The increasing use and adoption of cryptocurrencies by the population and businesses have pushed several central banks to launch or prepare to launch their digital currency, namely </a:t>
            </a:r>
            <a:r>
              <a:rPr lang="en-CA" b="1" dirty="0" err="1">
                <a:solidFill>
                  <a:srgbClr val="C00000"/>
                </a:solidFill>
                <a:cs typeface="Arial" panose="020B0604020202020204" pitchFamily="34" charset="0"/>
              </a:rPr>
              <a:t>CBDC</a:t>
            </a:r>
            <a:r>
              <a:rPr lang="en-CA" dirty="0">
                <a:solidFill>
                  <a:schemeClr val="tx1"/>
                </a:solidFill>
                <a:cs typeface="Arial" panose="020B0604020202020204" pitchFamily="34" charset="0"/>
              </a:rPr>
              <a:t> (</a:t>
            </a:r>
            <a:r>
              <a:rPr lang="en-CA" b="1" dirty="0">
                <a:solidFill>
                  <a:srgbClr val="C00000"/>
                </a:solidFill>
                <a:cs typeface="Arial" panose="020B0604020202020204" pitchFamily="34" charset="0"/>
              </a:rPr>
              <a:t>Central Bank Digital Currency</a:t>
            </a:r>
            <a:r>
              <a:rPr lang="en-CA" dirty="0">
                <a:solidFill>
                  <a:schemeClr val="tx1"/>
                </a:solidFill>
                <a:cs typeface="Arial" panose="020B0604020202020204" pitchFamily="34" charset="0"/>
              </a:rPr>
              <a:t>).</a:t>
            </a:r>
          </a:p>
          <a:p>
            <a:pPr marL="839788" lvl="1" algn="just">
              <a:spcBef>
                <a:spcPts val="600"/>
              </a:spcBef>
              <a:spcAft>
                <a:spcPts val="600"/>
              </a:spcAft>
              <a:buFont typeface="Wingdings" panose="05000000000000000000" pitchFamily="2" charset="2"/>
              <a:buChar char="§"/>
            </a:pPr>
            <a:endParaRPr lang="en-CA" dirty="0">
              <a:solidFill>
                <a:schemeClr val="tx1"/>
              </a:solidFill>
              <a:ea typeface="MS PGothic" panose="020B0600070205080204" pitchFamily="34" charset="-128"/>
              <a:cs typeface="Arial" panose="020B0604020202020204" pitchFamily="34" charset="0"/>
            </a:endParaRPr>
          </a:p>
          <a:p>
            <a:pPr marL="382588" lvl="1" indent="-342900" algn="just" eaLnBrk="1">
              <a:spcBef>
                <a:spcPts val="600"/>
              </a:spcBef>
              <a:spcAft>
                <a:spcPts val="600"/>
              </a:spcAft>
              <a:buFont typeface="Wingdings" panose="05000000000000000000" pitchFamily="2" charset="2"/>
              <a:buChar char="§"/>
            </a:pPr>
            <a:r>
              <a:rPr lang="en-CA" sz="2800" b="1" dirty="0" err="1">
                <a:solidFill>
                  <a:schemeClr val="tx1"/>
                </a:solidFill>
                <a:ea typeface="MS PGothic" panose="020B0600070205080204" pitchFamily="34" charset="-128"/>
                <a:cs typeface="Arial" panose="020B0604020202020204" pitchFamily="34" charset="0"/>
              </a:rPr>
              <a:t>CBDC</a:t>
            </a:r>
            <a:r>
              <a:rPr lang="en-CA" sz="2800" b="1" dirty="0">
                <a:solidFill>
                  <a:schemeClr val="tx1"/>
                </a:solidFill>
                <a:ea typeface="MS PGothic" panose="020B0600070205080204" pitchFamily="34" charset="-128"/>
                <a:cs typeface="Arial" panose="020B0604020202020204" pitchFamily="34" charset="0"/>
              </a:rPr>
              <a:t> is a digital alternative to cash that is also decentralized, and offers more flexibility.</a:t>
            </a:r>
          </a:p>
          <a:p>
            <a:pPr marL="839788" lvl="2" indent="-342900" algn="just">
              <a:spcBef>
                <a:spcPts val="600"/>
              </a:spcBef>
              <a:spcAft>
                <a:spcPts val="600"/>
              </a:spcAft>
              <a:buFont typeface="Wingdings" panose="05000000000000000000" pitchFamily="2" charset="2"/>
              <a:buChar char="§"/>
            </a:pPr>
            <a:endParaRPr lang="en-CA" sz="2400" dirty="0">
              <a:ea typeface="MS PGothic" panose="020B0600070205080204" pitchFamily="34" charset="-128"/>
              <a:cs typeface="Arial" panose="020B0604020202020204" pitchFamily="34" charset="0"/>
            </a:endParaRPr>
          </a:p>
          <a:p>
            <a:pPr marL="382588" lvl="1" indent="-342900" algn="just" eaLnBrk="1">
              <a:spcBef>
                <a:spcPts val="600"/>
              </a:spcBef>
              <a:spcAft>
                <a:spcPts val="600"/>
              </a:spcAft>
              <a:buFont typeface="Wingdings" panose="05000000000000000000" pitchFamily="2" charset="2"/>
              <a:buChar char="§"/>
            </a:pPr>
            <a:r>
              <a:rPr lang="en-CA" sz="2800" dirty="0">
                <a:solidFill>
                  <a:schemeClr val="tx1"/>
                </a:solidFill>
                <a:ea typeface="MS PGothic" panose="020B0600070205080204" pitchFamily="34" charset="-128"/>
                <a:cs typeface="Arial" panose="020B0604020202020204" pitchFamily="34" charset="0"/>
              </a:rPr>
              <a:t>Nigeria is among the first countries in the world to issue </a:t>
            </a:r>
            <a:r>
              <a:rPr lang="en-CA" sz="2800" dirty="0" err="1">
                <a:solidFill>
                  <a:schemeClr val="tx1"/>
                </a:solidFill>
                <a:ea typeface="MS PGothic" panose="020B0600070205080204" pitchFamily="34" charset="-128"/>
                <a:cs typeface="Arial" panose="020B0604020202020204" pitchFamily="34" charset="0"/>
              </a:rPr>
              <a:t>CBDC</a:t>
            </a:r>
            <a:r>
              <a:rPr lang="en-CA" sz="2800" dirty="0">
                <a:solidFill>
                  <a:schemeClr val="tx1"/>
                </a:solidFill>
                <a:ea typeface="MS PGothic" panose="020B0600070205080204" pitchFamily="34" charset="-128"/>
                <a:cs typeface="Arial" panose="020B0604020202020204" pitchFamily="34" charset="0"/>
              </a:rPr>
              <a:t>, namely </a:t>
            </a:r>
            <a:r>
              <a:rPr lang="en-CA" sz="2800" dirty="0" err="1">
                <a:solidFill>
                  <a:schemeClr val="tx1"/>
                </a:solidFill>
                <a:ea typeface="MS PGothic" panose="020B0600070205080204" pitchFamily="34" charset="-128"/>
                <a:cs typeface="Arial" panose="020B0604020202020204" pitchFamily="34" charset="0"/>
              </a:rPr>
              <a:t>eNaira</a:t>
            </a:r>
            <a:r>
              <a:rPr lang="en-CA" sz="2800" dirty="0">
                <a:solidFill>
                  <a:schemeClr val="tx1"/>
                </a:solidFill>
                <a:ea typeface="MS PGothic" panose="020B0600070205080204" pitchFamily="34" charset="-128"/>
                <a:cs typeface="Arial" panose="020B0604020202020204" pitchFamily="34" charset="0"/>
              </a:rPr>
              <a:t> in October 2021. Many other countries, including USA, EU, Russia and Australia, are exploring to issuing their </a:t>
            </a:r>
            <a:r>
              <a:rPr lang="en-CA" sz="2800" dirty="0" err="1">
                <a:solidFill>
                  <a:schemeClr val="tx1"/>
                </a:solidFill>
                <a:ea typeface="MS PGothic" panose="020B0600070205080204" pitchFamily="34" charset="-128"/>
                <a:cs typeface="Arial" panose="020B0604020202020204" pitchFamily="34" charset="0"/>
              </a:rPr>
              <a:t>CBDC</a:t>
            </a:r>
            <a:r>
              <a:rPr lang="en-CA" sz="2800" dirty="0">
                <a:solidFill>
                  <a:schemeClr val="tx1"/>
                </a:solidFill>
                <a:ea typeface="MS PGothic" panose="020B0600070205080204" pitchFamily="34" charset="-128"/>
                <a:cs typeface="Arial" panose="020B0604020202020204" pitchFamily="34" charset="0"/>
              </a:rPr>
              <a:t>.</a:t>
            </a:r>
          </a:p>
        </p:txBody>
      </p:sp>
    </p:spTree>
    <p:extLst>
      <p:ext uri="{BB962C8B-B14F-4D97-AF65-F5344CB8AC3E}">
        <p14:creationId xmlns:p14="http://schemas.microsoft.com/office/powerpoint/2010/main" val="18528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91551"/>
            <a:ext cx="11952651" cy="781225"/>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04 CRYPTOCURRENCIES: </a:t>
            </a:r>
            <a:r>
              <a:rPr lang="en-US" sz="2500" b="1" dirty="0">
                <a:solidFill>
                  <a:schemeClr val="accent1">
                    <a:lumMod val="40000"/>
                    <a:lumOff val="60000"/>
                  </a:schemeClr>
                </a:solidFill>
                <a:latin typeface="Arial" panose="020B0604020202020204" pitchFamily="34" charset="0"/>
                <a:cs typeface="Arial" panose="020B0604020202020204" pitchFamily="34" charset="0"/>
              </a:rPr>
              <a:t>REGULATION</a:t>
            </a:r>
            <a:endParaRPr lang="en-US" sz="2500"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5361" y="1135239"/>
            <a:ext cx="11429379" cy="1069625"/>
          </a:xfrm>
        </p:spPr>
        <p:txBody>
          <a:bodyPr/>
          <a:lstStyle/>
          <a:p>
            <a:pPr marL="382588" algn="just" eaLnBrk="1">
              <a:spcBef>
                <a:spcPts val="600"/>
              </a:spcBef>
              <a:spcAft>
                <a:spcPts val="600"/>
              </a:spcAft>
              <a:buFont typeface="Wingdings" panose="05000000000000000000" pitchFamily="2" charset="2"/>
              <a:buChar char="§"/>
            </a:pPr>
            <a:r>
              <a:rPr lang="en-US" sz="2300" b="1" dirty="0">
                <a:solidFill>
                  <a:srgbClr val="2E2E2E"/>
                </a:solidFill>
                <a:ea typeface="SimSun" panose="02010600030101010101" pitchFamily="2" charset="-122"/>
                <a:cs typeface="Arial" panose="020B0604020202020204" pitchFamily="34" charset="0"/>
              </a:rPr>
              <a:t>The map below highlights that cryptocurrencies in Eastern Africa are implicitly banned although residents increasingly use them </a:t>
            </a:r>
            <a:r>
              <a:rPr lang="en-US" sz="2300" b="1" dirty="0">
                <a:solidFill>
                  <a:srgbClr val="C00000"/>
                </a:solidFill>
                <a:effectLst/>
                <a:ea typeface="SimSun" panose="02010600030101010101" pitchFamily="2" charset="-122"/>
                <a:cs typeface="Arial" panose="020B0604020202020204" pitchFamily="34" charset="0"/>
              </a:rPr>
              <a:t>(Where the world regulates cryptocurrencies as of November 2021)</a:t>
            </a:r>
            <a:endParaRPr lang="en-US" sz="2300" b="1" dirty="0">
              <a:solidFill>
                <a:srgbClr val="C00000"/>
              </a:solidFill>
              <a:cs typeface="Arial" panose="020B0604020202020204" pitchFamily="34" charset="0"/>
            </a:endParaRPr>
          </a:p>
        </p:txBody>
      </p:sp>
      <p:pic>
        <p:nvPicPr>
          <p:cNvPr id="9" name="Image 8">
            <a:extLst>
              <a:ext uri="{FF2B5EF4-FFF2-40B4-BE49-F238E27FC236}">
                <a16:creationId xmlns:a16="http://schemas.microsoft.com/office/drawing/2014/main" id="{C6B88E78-F08A-456B-BD49-75A9EE9142DD}"/>
              </a:ext>
            </a:extLst>
          </p:cNvPr>
          <p:cNvPicPr>
            <a:picLocks noChangeAspect="1"/>
          </p:cNvPicPr>
          <p:nvPr/>
        </p:nvPicPr>
        <p:blipFill>
          <a:blip r:embed="rId2"/>
          <a:stretch>
            <a:fillRect/>
          </a:stretch>
        </p:blipFill>
        <p:spPr>
          <a:xfrm>
            <a:off x="704220" y="2204864"/>
            <a:ext cx="6874342" cy="4206569"/>
          </a:xfrm>
          <a:prstGeom prst="rect">
            <a:avLst/>
          </a:prstGeom>
        </p:spPr>
      </p:pic>
      <p:sp>
        <p:nvSpPr>
          <p:cNvPr id="10" name="ZoneTexte 9">
            <a:extLst>
              <a:ext uri="{FF2B5EF4-FFF2-40B4-BE49-F238E27FC236}">
                <a16:creationId xmlns:a16="http://schemas.microsoft.com/office/drawing/2014/main" id="{FC4572B8-EA25-4A31-82EE-A33590507BEF}"/>
              </a:ext>
            </a:extLst>
          </p:cNvPr>
          <p:cNvSpPr txBox="1"/>
          <p:nvPr/>
        </p:nvSpPr>
        <p:spPr>
          <a:xfrm rot="5400000">
            <a:off x="-1053057" y="4180339"/>
            <a:ext cx="2569044" cy="276999"/>
          </a:xfrm>
          <a:prstGeom prst="rect">
            <a:avLst/>
          </a:prstGeom>
          <a:noFill/>
        </p:spPr>
        <p:txBody>
          <a:bodyPr wrap="square">
            <a:spAutoFit/>
          </a:bodyPr>
          <a:lstStyle/>
          <a:p>
            <a:r>
              <a:rPr lang="en-US" sz="1200" i="1" dirty="0">
                <a:effectLst/>
                <a:latin typeface="Calibri" panose="020F0502020204030204" pitchFamily="34" charset="0"/>
                <a:ea typeface="SimSun" panose="02010600030101010101" pitchFamily="2" charset="-122"/>
                <a:cs typeface="Arial" panose="020B0604020202020204" pitchFamily="34" charset="0"/>
              </a:rPr>
              <a:t> Source: Statista</a:t>
            </a:r>
            <a:endParaRPr lang="fr-FR" sz="1200" dirty="0"/>
          </a:p>
        </p:txBody>
      </p:sp>
      <p:sp>
        <p:nvSpPr>
          <p:cNvPr id="11" name="Content Placeholder 2">
            <a:extLst>
              <a:ext uri="{FF2B5EF4-FFF2-40B4-BE49-F238E27FC236}">
                <a16:creationId xmlns:a16="http://schemas.microsoft.com/office/drawing/2014/main" id="{69693954-9A09-454C-8894-BC2CCAC1CFA8}"/>
              </a:ext>
            </a:extLst>
          </p:cNvPr>
          <p:cNvSpPr txBox="1">
            <a:spLocks/>
          </p:cNvSpPr>
          <p:nvPr/>
        </p:nvSpPr>
        <p:spPr bwMode="auto">
          <a:xfrm>
            <a:off x="8213465" y="2796364"/>
            <a:ext cx="3710763" cy="2796367"/>
          </a:xfrm>
          <a:prstGeom prst="rect">
            <a:avLst/>
          </a:prstGeom>
          <a:noFill/>
          <a:ln w="12700">
            <a:solidFill>
              <a:srgbClr val="000000"/>
            </a:solidFill>
            <a:miter lim="4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9688" indent="0" algn="just" eaLnBrk="1">
              <a:spcBef>
                <a:spcPts val="600"/>
              </a:spcBef>
              <a:spcAft>
                <a:spcPts val="600"/>
              </a:spcAft>
              <a:buNone/>
            </a:pPr>
            <a:r>
              <a:rPr lang="en-US" sz="2300" b="1" kern="0" dirty="0">
                <a:solidFill>
                  <a:srgbClr val="C00000"/>
                </a:solidFill>
                <a:ea typeface="SimSun" panose="02010600030101010101" pitchFamily="2" charset="-122"/>
                <a:cs typeface="Arial" panose="020B0604020202020204" pitchFamily="34" charset="0"/>
              </a:rPr>
              <a:t>Use case: </a:t>
            </a:r>
          </a:p>
          <a:p>
            <a:pPr marL="382588" eaLnBrk="1">
              <a:spcBef>
                <a:spcPts val="600"/>
              </a:spcBef>
              <a:spcAft>
                <a:spcPts val="600"/>
              </a:spcAft>
              <a:buFont typeface="Wingdings" panose="05000000000000000000" pitchFamily="2" charset="2"/>
              <a:buChar char="§"/>
            </a:pPr>
            <a:r>
              <a:rPr lang="en-US" sz="2200" kern="0" dirty="0">
                <a:solidFill>
                  <a:srgbClr val="2E2E2E"/>
                </a:solidFill>
                <a:ea typeface="SimSun" panose="02010600030101010101" pitchFamily="2" charset="-122"/>
                <a:cs typeface="Arial" panose="020B0604020202020204" pitchFamily="34" charset="0"/>
              </a:rPr>
              <a:t>In Kenya, an organization called </a:t>
            </a:r>
            <a:r>
              <a:rPr lang="en-CA" sz="2200" kern="0" dirty="0">
                <a:solidFill>
                  <a:srgbClr val="2E2E2E"/>
                </a:solidFill>
                <a:ea typeface="SimSun" panose="02010600030101010101" pitchFamily="2" charset="-122"/>
                <a:cs typeface="Arial" panose="020B0604020202020204" pitchFamily="34" charset="0"/>
              </a:rPr>
              <a:t>Grassroots Economics (GE), </a:t>
            </a:r>
            <a:r>
              <a:rPr lang="en-US" sz="2200" kern="0" dirty="0">
                <a:solidFill>
                  <a:srgbClr val="2E2E2E"/>
                </a:solidFill>
                <a:ea typeface="SimSun" panose="02010600030101010101" pitchFamily="2" charset="-122"/>
                <a:cs typeface="Arial" panose="020B0604020202020204" pitchFamily="34" charset="0"/>
              </a:rPr>
              <a:t>had issued a local cryptocurrency called Sarafu to support poor communities in Nairobi.</a:t>
            </a:r>
            <a:endParaRPr lang="en-US" sz="2200" kern="0" dirty="0">
              <a:solidFill>
                <a:srgbClr val="C00000"/>
              </a:solidFill>
              <a:cs typeface="Arial" panose="020B0604020202020204" pitchFamily="34" charset="0"/>
            </a:endParaRPr>
          </a:p>
        </p:txBody>
      </p:sp>
    </p:spTree>
    <p:extLst>
      <p:ext uri="{BB962C8B-B14F-4D97-AF65-F5344CB8AC3E}">
        <p14:creationId xmlns:p14="http://schemas.microsoft.com/office/powerpoint/2010/main" val="384496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91551"/>
            <a:ext cx="11952651" cy="781225"/>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04 CRYPTOCURRENCIES: </a:t>
            </a:r>
            <a:r>
              <a:rPr lang="en-US" sz="2500" b="1" dirty="0">
                <a:solidFill>
                  <a:schemeClr val="accent1">
                    <a:lumMod val="40000"/>
                    <a:lumOff val="60000"/>
                  </a:schemeClr>
                </a:solidFill>
                <a:latin typeface="Arial" panose="020B0604020202020204" pitchFamily="34" charset="0"/>
                <a:cs typeface="Arial" panose="020B0604020202020204" pitchFamily="34" charset="0"/>
              </a:rPr>
              <a:t>POTENTIAL BENEFITS</a:t>
            </a:r>
            <a:endParaRPr lang="en-US" sz="2500"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239347" y="1004089"/>
            <a:ext cx="11530895" cy="5462113"/>
          </a:xfrm>
        </p:spPr>
        <p:txBody>
          <a:bodyPr>
            <a:normAutofit/>
          </a:bodyPr>
          <a:lstStyle/>
          <a:p>
            <a:pPr marL="382588" algn="just" eaLnBrk="1">
              <a:spcBef>
                <a:spcPts val="600"/>
              </a:spcBef>
              <a:spcAft>
                <a:spcPts val="600"/>
              </a:spcAft>
              <a:buFont typeface="Wingdings" panose="05000000000000000000" pitchFamily="2" charset="2"/>
              <a:buChar char="§"/>
            </a:pPr>
            <a:r>
              <a:rPr lang="en-US" sz="2400" b="1" dirty="0">
                <a:solidFill>
                  <a:srgbClr val="2B7B17"/>
                </a:solidFill>
                <a:ea typeface="SimSun" panose="02010600030101010101" pitchFamily="2" charset="-122"/>
                <a:cs typeface="Arial" panose="020B0604020202020204" pitchFamily="34" charset="0"/>
              </a:rPr>
              <a:t>Potential benefits in Eastern Africa:</a:t>
            </a:r>
          </a:p>
          <a:p>
            <a:pPr marL="839788" lvl="1" algn="just">
              <a:spcBef>
                <a:spcPts val="600"/>
              </a:spcBef>
              <a:spcAft>
                <a:spcPts val="6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P</a:t>
            </a:r>
            <a:r>
              <a:rPr lang="en-US" dirty="0">
                <a:solidFill>
                  <a:srgbClr val="242021"/>
                </a:solidFill>
                <a:effectLst/>
                <a:ea typeface="SimSun" panose="02010600030101010101" pitchFamily="2" charset="-122"/>
                <a:cs typeface="Times New Roman" panose="02020603050405020304" pitchFamily="18" charset="0"/>
              </a:rPr>
              <a:t>otential to </a:t>
            </a:r>
            <a:r>
              <a:rPr lang="en-US" b="1" dirty="0">
                <a:solidFill>
                  <a:srgbClr val="242021"/>
                </a:solidFill>
                <a:effectLst/>
                <a:ea typeface="SimSun" panose="02010600030101010101" pitchFamily="2" charset="-122"/>
                <a:cs typeface="Times New Roman" panose="02020603050405020304" pitchFamily="18" charset="0"/>
              </a:rPr>
              <a:t>streamline cross-border payments</a:t>
            </a:r>
          </a:p>
          <a:p>
            <a:pPr marL="839788" lvl="1" algn="just">
              <a:spcBef>
                <a:spcPts val="600"/>
              </a:spcBef>
              <a:spcAft>
                <a:spcPts val="600"/>
              </a:spcAft>
              <a:buFont typeface="Wingdings" panose="05000000000000000000" pitchFamily="2" charset="2"/>
              <a:buChar char="§"/>
            </a:pPr>
            <a:r>
              <a:rPr lang="en-US" dirty="0">
                <a:ea typeface="Calibri" panose="020F0502020204030204" pitchFamily="34" charset="0"/>
                <a:cs typeface="Times New Roman" panose="02020603050405020304" pitchFamily="18" charset="0"/>
              </a:rPr>
              <a:t>Can have a </a:t>
            </a:r>
            <a:r>
              <a:rPr lang="en-US" b="1" dirty="0">
                <a:ea typeface="Calibri" panose="020F0502020204030204" pitchFamily="34" charset="0"/>
                <a:cs typeface="Times New Roman" panose="02020603050405020304" pitchFamily="18" charset="0"/>
              </a:rPr>
              <a:t>positive impact on </a:t>
            </a:r>
            <a:r>
              <a:rPr lang="en-US" b="1" dirty="0" err="1">
                <a:ea typeface="Calibri" panose="020F0502020204030204" pitchFamily="34" charset="0"/>
                <a:cs typeface="Times New Roman" panose="02020603050405020304" pitchFamily="18" charset="0"/>
              </a:rPr>
              <a:t>AfCFTA</a:t>
            </a:r>
            <a:r>
              <a:rPr lang="en-US" b="1" dirty="0">
                <a:ea typeface="Calibri" panose="020F0502020204030204" pitchFamily="34" charset="0"/>
                <a:cs typeface="Times New Roman" panose="02020603050405020304" pitchFamily="18" charset="0"/>
              </a:rPr>
              <a:t> implementation </a:t>
            </a:r>
            <a:r>
              <a:rPr lang="en-US" dirty="0">
                <a:ea typeface="Calibri" panose="020F0502020204030204" pitchFamily="34" charset="0"/>
                <a:cs typeface="Times New Roman" panose="02020603050405020304" pitchFamily="18" charset="0"/>
              </a:rPr>
              <a:t>in the region</a:t>
            </a:r>
            <a:endParaRPr lang="fr-FR"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dirty="0">
                <a:ea typeface="Calibri" panose="020F0502020204030204" pitchFamily="34" charset="0"/>
                <a:cs typeface="Times New Roman" panose="02020603050405020304" pitchFamily="18" charset="0"/>
              </a:rPr>
              <a:t>Can</a:t>
            </a:r>
            <a:r>
              <a:rPr lang="en-US" b="1" dirty="0">
                <a:ea typeface="Calibri" panose="020F0502020204030204" pitchFamily="34" charset="0"/>
                <a:cs typeface="Times New Roman" panose="02020603050405020304" pitchFamily="18" charset="0"/>
              </a:rPr>
              <a:t> reduce financial transaction costs</a:t>
            </a:r>
            <a:endParaRPr lang="en-US"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b="1" dirty="0">
                <a:effectLst/>
                <a:ea typeface="Calibri" panose="020F0502020204030204" pitchFamily="34" charset="0"/>
                <a:cs typeface="Times New Roman" panose="02020603050405020304" pitchFamily="18" charset="0"/>
              </a:rPr>
              <a:t>Increase access to financial services and financial inclusion</a:t>
            </a:r>
            <a:endParaRPr lang="fr-FR"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b="1" dirty="0">
                <a:effectLst/>
                <a:ea typeface="Calibri" panose="020F0502020204030204" pitchFamily="34" charset="0"/>
                <a:cs typeface="Times New Roman" panose="02020603050405020304" pitchFamily="18" charset="0"/>
              </a:rPr>
              <a:t>Accelerate the development of e-commerce</a:t>
            </a:r>
            <a:r>
              <a:rPr lang="en-US" dirty="0">
                <a:effectLst/>
                <a:ea typeface="Calibri" panose="020F0502020204030204" pitchFamily="34" charset="0"/>
                <a:cs typeface="Times New Roman" panose="02020603050405020304" pitchFamily="18" charset="0"/>
              </a:rPr>
              <a:t> with enlargement of local businesses’ market as local enterprise can easily connect to online payment platforms with reduced transaction costs.</a:t>
            </a:r>
          </a:p>
          <a:p>
            <a:pPr marL="839788" lvl="1" algn="just">
              <a:spcBef>
                <a:spcPts val="600"/>
              </a:spcBef>
              <a:spcAft>
                <a:spcPts val="600"/>
              </a:spcAft>
              <a:buFont typeface="Wingdings" panose="05000000000000000000" pitchFamily="2" charset="2"/>
              <a:buChar char="§"/>
            </a:pPr>
            <a:r>
              <a:rPr lang="en-US" b="1" dirty="0">
                <a:effectLst/>
                <a:ea typeface="Calibri" panose="020F0502020204030204" pitchFamily="34" charset="0"/>
                <a:cs typeface="Times New Roman" panose="02020603050405020304" pitchFamily="18" charset="0"/>
              </a:rPr>
              <a:t>Ease of international capital flows </a:t>
            </a:r>
            <a:r>
              <a:rPr lang="en-US" dirty="0">
                <a:effectLst/>
                <a:ea typeface="Calibri" panose="020F0502020204030204" pitchFamily="34" charset="0"/>
                <a:cs typeface="Times New Roman" panose="02020603050405020304" pitchFamily="18" charset="0"/>
              </a:rPr>
              <a:t>as with cryptocurrencies, there is no constraint or barrier for international capital flows. </a:t>
            </a:r>
          </a:p>
          <a:p>
            <a:pPr marL="839788" lvl="1" algn="just">
              <a:spcBef>
                <a:spcPts val="600"/>
              </a:spcBef>
              <a:spcAft>
                <a:spcPts val="600"/>
              </a:spcAft>
              <a:buFont typeface="Wingdings" panose="05000000000000000000" pitchFamily="2" charset="2"/>
              <a:buChar char="§"/>
            </a:pPr>
            <a:r>
              <a:rPr lang="en-US" b="1" dirty="0">
                <a:effectLst/>
                <a:ea typeface="Calibri" panose="020F0502020204030204" pitchFamily="34" charset="0"/>
                <a:cs typeface="Times New Roman" panose="02020603050405020304" pitchFamily="18" charset="0"/>
              </a:rPr>
              <a:t>Encourage digital financial transactions:</a:t>
            </a:r>
            <a:r>
              <a:rPr lang="en-US" dirty="0">
                <a:effectLst/>
                <a:ea typeface="Calibri" panose="020F0502020204030204" pitchFamily="34" charset="0"/>
                <a:cs typeface="Times New Roman" panose="02020603050405020304" pitchFamily="18" charset="0"/>
              </a:rPr>
              <a:t> payments, transfers, savings, credit, insurance, and investments.</a:t>
            </a:r>
          </a:p>
        </p:txBody>
      </p:sp>
    </p:spTree>
    <p:extLst>
      <p:ext uri="{BB962C8B-B14F-4D97-AF65-F5344CB8AC3E}">
        <p14:creationId xmlns:p14="http://schemas.microsoft.com/office/powerpoint/2010/main" val="210210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91551"/>
            <a:ext cx="11952651" cy="781225"/>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04 CRYPTOCURRENCIES: </a:t>
            </a:r>
            <a:r>
              <a:rPr lang="en-US" sz="2500" b="1" dirty="0">
                <a:solidFill>
                  <a:schemeClr val="accent1">
                    <a:lumMod val="40000"/>
                    <a:lumOff val="60000"/>
                  </a:schemeClr>
                </a:solidFill>
                <a:latin typeface="Arial" panose="020B0604020202020204" pitchFamily="34" charset="0"/>
                <a:cs typeface="Arial" panose="020B0604020202020204" pitchFamily="34" charset="0"/>
              </a:rPr>
              <a:t>POTENTIAL DEMERITS</a:t>
            </a:r>
            <a:endParaRPr lang="en-US" sz="2500"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5360" y="1021506"/>
            <a:ext cx="11392352" cy="5390105"/>
          </a:xfrm>
        </p:spPr>
        <p:txBody>
          <a:bodyPr>
            <a:normAutofit lnSpcReduction="10000"/>
          </a:bodyPr>
          <a:lstStyle/>
          <a:p>
            <a:pPr marL="382588" algn="just" eaLnBrk="1">
              <a:spcBef>
                <a:spcPts val="600"/>
              </a:spcBef>
              <a:spcAft>
                <a:spcPts val="600"/>
              </a:spcAft>
              <a:buFont typeface="Wingdings" panose="05000000000000000000" pitchFamily="2" charset="2"/>
              <a:buChar char="§"/>
            </a:pPr>
            <a:r>
              <a:rPr lang="en-US" sz="2400" b="1" dirty="0">
                <a:solidFill>
                  <a:srgbClr val="C00000"/>
                </a:solidFill>
                <a:ea typeface="SimSun" panose="02010600030101010101" pitchFamily="2" charset="-122"/>
                <a:cs typeface="Arial" panose="020B0604020202020204" pitchFamily="34" charset="0"/>
              </a:rPr>
              <a:t>Demerits in Eastern Africa:</a:t>
            </a:r>
          </a:p>
          <a:p>
            <a:pPr marL="839788" lvl="1" algn="just">
              <a:spcBef>
                <a:spcPts val="600"/>
              </a:spcBef>
              <a:spcAft>
                <a:spcPts val="600"/>
              </a:spcAft>
              <a:buFont typeface="Wingdings" panose="05000000000000000000" pitchFamily="2" charset="2"/>
              <a:buChar char="§"/>
            </a:pPr>
            <a:r>
              <a:rPr lang="en-US" sz="2200" b="1" dirty="0">
                <a:effectLst/>
                <a:ea typeface="Calibri" panose="020F0502020204030204" pitchFamily="34" charset="0"/>
                <a:cs typeface="Times New Roman" panose="02020603050405020304" pitchFamily="18" charset="0"/>
              </a:rPr>
              <a:t>Highly risky assets </a:t>
            </a:r>
            <a:r>
              <a:rPr lang="en-US" sz="2200" dirty="0">
                <a:effectLst/>
                <a:ea typeface="Calibri" panose="020F0502020204030204" pitchFamily="34" charset="0"/>
                <a:cs typeface="Times New Roman" panose="02020603050405020304" pitchFamily="18" charset="0"/>
              </a:rPr>
              <a:t>as currently most cryptocurrencies in circulation are speculative assets. </a:t>
            </a:r>
            <a:endParaRPr lang="fr-FR" sz="2200"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sz="2200" b="1" dirty="0">
                <a:effectLst/>
                <a:ea typeface="Calibri" panose="020F0502020204030204" pitchFamily="34" charset="0"/>
                <a:cs typeface="Times New Roman" panose="02020603050405020304" pitchFamily="18" charset="0"/>
              </a:rPr>
              <a:t>Lack of investor protection.</a:t>
            </a:r>
            <a:r>
              <a:rPr lang="en-US" sz="2200" dirty="0">
                <a:effectLst/>
                <a:ea typeface="Calibri" panose="020F0502020204030204" pitchFamily="34" charset="0"/>
                <a:cs typeface="Times New Roman" panose="02020603050405020304" pitchFamily="18" charset="0"/>
              </a:rPr>
              <a:t> As cryptocurrencies are not regulated and the platforms that trade these currencies are not locally regulated, there is no protection for local investors.</a:t>
            </a:r>
            <a:endParaRPr lang="fr-FR" sz="2200"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sz="2200" b="1" dirty="0">
                <a:effectLst/>
                <a:ea typeface="Calibri" panose="020F0502020204030204" pitchFamily="34" charset="0"/>
                <a:cs typeface="Times New Roman" panose="02020603050405020304" pitchFamily="18" charset="0"/>
              </a:rPr>
              <a:t>Personal data protection is a key issue</a:t>
            </a:r>
            <a:r>
              <a:rPr lang="en-US" sz="2200" dirty="0">
                <a:effectLst/>
                <a:ea typeface="Calibri" panose="020F0502020204030204" pitchFamily="34" charset="0"/>
                <a:cs typeface="Times New Roman" panose="02020603050405020304" pitchFamily="18" charset="0"/>
              </a:rPr>
              <a:t> with Fintech in general. Without any regulation, cryptocurrency trading platforms could not develop rules to protect the data of people who use these platforms. </a:t>
            </a:r>
            <a:endParaRPr lang="fr-FR" sz="2200"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sz="2200" b="1" dirty="0">
                <a:effectLst/>
                <a:ea typeface="Calibri" panose="020F0502020204030204" pitchFamily="34" charset="0"/>
                <a:cs typeface="Times New Roman" panose="02020603050405020304" pitchFamily="18" charset="0"/>
              </a:rPr>
              <a:t>Safety and stability of the financial system, </a:t>
            </a:r>
            <a:r>
              <a:rPr lang="en-US" sz="2200" dirty="0">
                <a:effectLst/>
                <a:ea typeface="Calibri" panose="020F0502020204030204" pitchFamily="34" charset="0"/>
                <a:cs typeface="Times New Roman" panose="02020603050405020304" pitchFamily="18" charset="0"/>
              </a:rPr>
              <a:t>as well as </a:t>
            </a:r>
            <a:r>
              <a:rPr lang="en-US" sz="2200" b="1" dirty="0">
                <a:effectLst/>
                <a:ea typeface="Calibri" panose="020F0502020204030204" pitchFamily="34" charset="0"/>
                <a:cs typeface="Times New Roman" panose="02020603050405020304" pitchFamily="18" charset="0"/>
              </a:rPr>
              <a:t>operational, financial integrity, </a:t>
            </a:r>
            <a:r>
              <a:rPr lang="en-US" sz="2200" dirty="0">
                <a:effectLst/>
                <a:ea typeface="Calibri" panose="020F0502020204030204" pitchFamily="34" charset="0"/>
                <a:cs typeface="Times New Roman" panose="02020603050405020304" pitchFamily="18" charset="0"/>
              </a:rPr>
              <a:t>and </a:t>
            </a:r>
            <a:r>
              <a:rPr lang="en-US" sz="2200" b="1" dirty="0">
                <a:effectLst/>
                <a:ea typeface="Calibri" panose="020F0502020204030204" pitchFamily="34" charset="0"/>
                <a:cs typeface="Times New Roman" panose="02020603050405020304" pitchFamily="18" charset="0"/>
              </a:rPr>
              <a:t>cybersecurity risks.</a:t>
            </a:r>
            <a:r>
              <a:rPr lang="en-US" sz="2200" dirty="0">
                <a:effectLst/>
                <a:ea typeface="Calibri" panose="020F0502020204030204" pitchFamily="34" charset="0"/>
                <a:cs typeface="Times New Roman" panose="02020603050405020304" pitchFamily="18" charset="0"/>
              </a:rPr>
              <a:t> </a:t>
            </a:r>
            <a:endParaRPr lang="fr-FR" sz="2200"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sz="2200" b="1" dirty="0">
                <a:effectLst/>
                <a:ea typeface="Calibri" panose="020F0502020204030204" pitchFamily="34" charset="0"/>
                <a:cs typeface="Times New Roman" panose="02020603050405020304" pitchFamily="18" charset="0"/>
              </a:rPr>
              <a:t>Anti-money laundering and terrorism financing (AML/CFT) issues.</a:t>
            </a:r>
            <a:r>
              <a:rPr lang="en-US" sz="2200" dirty="0">
                <a:effectLst/>
                <a:ea typeface="Calibri" panose="020F0502020204030204" pitchFamily="34" charset="0"/>
                <a:cs typeface="Times New Roman" panose="02020603050405020304" pitchFamily="18" charset="0"/>
              </a:rPr>
              <a:t> As there is no AML/CFT regulation in these countries for cryptocurrency trading platforms, these can be used by criminals and terrorists to transfer and manage money to finance criminals and terrorism activities.</a:t>
            </a:r>
            <a:endParaRPr lang="fr-FR" sz="2200" dirty="0">
              <a:ea typeface="Calibri" panose="020F0502020204030204" pitchFamily="34" charset="0"/>
              <a:cs typeface="Times New Roman" panose="02020603050405020304" pitchFamily="18" charset="0"/>
            </a:endParaRPr>
          </a:p>
          <a:p>
            <a:pPr marL="839788" lvl="1" algn="just">
              <a:spcBef>
                <a:spcPts val="600"/>
              </a:spcBef>
              <a:spcAft>
                <a:spcPts val="600"/>
              </a:spcAft>
              <a:buFont typeface="Wingdings" panose="05000000000000000000" pitchFamily="2" charset="2"/>
              <a:buChar char="§"/>
            </a:pPr>
            <a:r>
              <a:rPr lang="en-US" sz="2200" b="1" dirty="0">
                <a:effectLst/>
                <a:ea typeface="Calibri" panose="020F0502020204030204" pitchFamily="34" charset="0"/>
                <a:cs typeface="Times New Roman" panose="02020603050405020304" pitchFamily="18" charset="0"/>
              </a:rPr>
              <a:t>Macro-financial issues</a:t>
            </a:r>
            <a:r>
              <a:rPr lang="en-US" sz="2200" dirty="0">
                <a:effectLst/>
                <a:ea typeface="Calibri" panose="020F0502020204030204" pitchFamily="34" charset="0"/>
                <a:cs typeface="Times New Roman" panose="02020603050405020304" pitchFamily="18" charset="0"/>
              </a:rPr>
              <a:t>, particularly the fact that the international reserve of the countries could not be easily managed as most of the international transfers or transactions are not easily traceable by central banks. </a:t>
            </a:r>
            <a:endParaRPr lang="fr-FR"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007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05 CONSTRAINTS TO FINTECH DEVELOPMENT IN EASTERN AFRICA</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407367" y="1124744"/>
            <a:ext cx="11305257" cy="5256584"/>
          </a:xfrm>
        </p:spPr>
        <p:txBody>
          <a:bodyPr>
            <a:normAutofit lnSpcReduction="10000"/>
          </a:bodyPr>
          <a:lstStyle/>
          <a:p>
            <a:pPr marL="382588" algn="just" eaLnBrk="1">
              <a:spcBef>
                <a:spcPts val="1200"/>
              </a:spcBef>
              <a:buFont typeface="Wingdings" panose="05000000000000000000" pitchFamily="2" charset="2"/>
              <a:buChar char="§"/>
            </a:pPr>
            <a:r>
              <a:rPr lang="en-US" sz="2400" b="1" dirty="0">
                <a:effectLst/>
                <a:ea typeface="SimSun" panose="02010600030101010101" pitchFamily="2" charset="-122"/>
                <a:cs typeface="Arial" panose="020B0604020202020204" pitchFamily="34" charset="0"/>
              </a:rPr>
              <a:t>Fintechs face several </a:t>
            </a:r>
            <a:r>
              <a:rPr lang="en-US" sz="2400" b="1" dirty="0">
                <a:solidFill>
                  <a:srgbClr val="C00000"/>
                </a:solidFill>
                <a:effectLst/>
                <a:ea typeface="SimSun" panose="02010600030101010101" pitchFamily="2" charset="-122"/>
                <a:cs typeface="Arial" panose="020B0604020202020204" pitchFamily="34" charset="0"/>
              </a:rPr>
              <a:t>constraints</a:t>
            </a:r>
            <a:r>
              <a:rPr lang="en-US" sz="2400" b="1" dirty="0">
                <a:effectLst/>
                <a:ea typeface="SimSun" panose="02010600030101010101" pitchFamily="2" charset="-122"/>
                <a:cs typeface="Arial" panose="020B0604020202020204" pitchFamily="34" charset="0"/>
              </a:rPr>
              <a:t> for their development in Eastern Africa:</a:t>
            </a:r>
          </a:p>
          <a:p>
            <a:pPr marL="839788" lvl="1" indent="-342900" algn="just" eaLnBrk="1">
              <a:spcBef>
                <a:spcPts val="1200"/>
              </a:spcBef>
              <a:buFont typeface="Arial" panose="020B0604020202020204" pitchFamily="34" charset="0"/>
              <a:buChar char="•"/>
            </a:pPr>
            <a:r>
              <a:rPr lang="en-US" b="1" dirty="0">
                <a:ea typeface="SimSun" panose="02010600030101010101" pitchFamily="2" charset="-122"/>
                <a:cs typeface="Arial" panose="020B0604020202020204" pitchFamily="34" charset="0"/>
              </a:rPr>
              <a:t>Lack of the full spectrum of skills and competencies across the region:</a:t>
            </a:r>
            <a:r>
              <a:rPr lang="en-US" dirty="0">
                <a:ea typeface="SimSun" panose="02010600030101010101" pitchFamily="2" charset="-122"/>
                <a:cs typeface="Arial" panose="020B0604020202020204" pitchFamily="34" charset="0"/>
              </a:rPr>
              <a:t> For instance, there is shortage of chief technology officers, software engineers, data scientists</a:t>
            </a:r>
          </a:p>
          <a:p>
            <a:pPr marL="839788" lvl="1" indent="-342900" algn="just" eaLnBrk="1">
              <a:spcBef>
                <a:spcPts val="1200"/>
              </a:spcBef>
              <a:buFont typeface="Arial" panose="020B0604020202020204" pitchFamily="34" charset="0"/>
              <a:buChar char="•"/>
            </a:pPr>
            <a:r>
              <a:rPr lang="en-US" b="1" dirty="0">
                <a:ea typeface="SimSun" panose="02010600030101010101" pitchFamily="2" charset="-122"/>
                <a:cs typeface="Arial" panose="020B0604020202020204" pitchFamily="34" charset="0"/>
              </a:rPr>
              <a:t>Limited economic infrastructures in the region</a:t>
            </a:r>
            <a:r>
              <a:rPr lang="en-US" dirty="0">
                <a:ea typeface="SimSun" panose="02010600030101010101" pitchFamily="2" charset="-122"/>
                <a:cs typeface="Arial" panose="020B0604020202020204" pitchFamily="34" charset="0"/>
              </a:rPr>
              <a:t> which lead to limited internet and electricity coverage, poor network connectivity, particularly in rural areas</a:t>
            </a:r>
          </a:p>
          <a:p>
            <a:pPr marL="839788" lvl="1" indent="-342900" algn="just" eaLnBrk="1">
              <a:spcBef>
                <a:spcPts val="1200"/>
              </a:spcBef>
              <a:buFont typeface="Arial" panose="020B0604020202020204" pitchFamily="34" charset="0"/>
              <a:buChar char="•"/>
            </a:pPr>
            <a:r>
              <a:rPr lang="en-US" b="1" dirty="0">
                <a:ea typeface="SimSun" panose="02010600030101010101" pitchFamily="2" charset="-122"/>
                <a:cs typeface="Arial" panose="020B0604020202020204" pitchFamily="34" charset="0"/>
              </a:rPr>
              <a:t>High cost of internet and mobile</a:t>
            </a:r>
          </a:p>
          <a:p>
            <a:pPr marL="839788" lvl="1" indent="-342900" algn="just" eaLnBrk="1">
              <a:spcBef>
                <a:spcPts val="1200"/>
              </a:spcBef>
              <a:buFont typeface="Arial" panose="020B0604020202020204" pitchFamily="34" charset="0"/>
              <a:buChar char="•"/>
            </a:pPr>
            <a:r>
              <a:rPr lang="en-US" b="1" dirty="0">
                <a:ea typeface="SimSun" panose="02010600030101010101" pitchFamily="2" charset="-122"/>
                <a:cs typeface="Arial" panose="020B0604020202020204" pitchFamily="34" charset="0"/>
              </a:rPr>
              <a:t>Limited digital literacy in the pubic  </a:t>
            </a:r>
          </a:p>
          <a:p>
            <a:pPr marL="839788" lvl="1" indent="-342900" algn="just" eaLnBrk="1">
              <a:spcBef>
                <a:spcPts val="1200"/>
              </a:spcBef>
              <a:buFont typeface="Arial" panose="020B0604020202020204" pitchFamily="34" charset="0"/>
              <a:buChar char="•"/>
            </a:pPr>
            <a:r>
              <a:rPr lang="en-US" b="1" dirty="0">
                <a:ea typeface="SimSun" panose="02010600030101010101" pitchFamily="2" charset="-122"/>
                <a:cs typeface="Arial" panose="020B0604020202020204" pitchFamily="34" charset="0"/>
              </a:rPr>
              <a:t>Legal and regulatory requirements for Fintech are significant</a:t>
            </a:r>
            <a:r>
              <a:rPr lang="en-US" dirty="0">
                <a:ea typeface="SimSun" panose="02010600030101010101" pitchFamily="2" charset="-122"/>
                <a:cs typeface="Arial" panose="020B0604020202020204" pitchFamily="34" charset="0"/>
              </a:rPr>
              <a:t> (Data governance including personal data protection, KYC, Cybersecurity requirements, Electronic money and electronic fund transfer regulation, Anti-money laundering and countering of financial terrorism regulation, Digital banking regulation, Digitally–enabled ID regulation, E-money regulation…). </a:t>
            </a:r>
            <a:r>
              <a:rPr lang="en-US" b="1" dirty="0">
                <a:ea typeface="SimSun" panose="02010600030101010101" pitchFamily="2" charset="-122"/>
                <a:cs typeface="Arial" panose="020B0604020202020204" pitchFamily="34" charset="0"/>
              </a:rPr>
              <a:t>So far, these key regulations are not fully implemented in all the countries of the region.</a:t>
            </a:r>
          </a:p>
        </p:txBody>
      </p:sp>
    </p:spTree>
    <p:extLst>
      <p:ext uri="{BB962C8B-B14F-4D97-AF65-F5344CB8AC3E}">
        <p14:creationId xmlns:p14="http://schemas.microsoft.com/office/powerpoint/2010/main" val="410840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05 CONSTRAINTS TO FINTECH DEVELOPMENT IN EASTERN AFRICA</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431369" y="979629"/>
            <a:ext cx="11305257" cy="704009"/>
          </a:xfrm>
        </p:spPr>
        <p:txBody>
          <a:bodyPr>
            <a:normAutofit lnSpcReduction="10000"/>
          </a:bodyPr>
          <a:lstStyle/>
          <a:p>
            <a:pPr marL="382588" algn="just" eaLnBrk="1">
              <a:spcBef>
                <a:spcPts val="1200"/>
              </a:spcBef>
              <a:buFont typeface="Wingdings" panose="05000000000000000000" pitchFamily="2" charset="2"/>
              <a:buChar char="§"/>
            </a:pPr>
            <a:r>
              <a:rPr lang="en-US" sz="2400" b="1" dirty="0">
                <a:effectLst/>
                <a:ea typeface="SimSun" panose="02010600030101010101" pitchFamily="2" charset="-122"/>
                <a:cs typeface="Arial" panose="020B0604020202020204" pitchFamily="34" charset="0"/>
              </a:rPr>
              <a:t>Currently, only Kenya in the region, has implemented a full set of legal and regulatory requirements for Fintech</a:t>
            </a:r>
          </a:p>
        </p:txBody>
      </p:sp>
      <p:sp>
        <p:nvSpPr>
          <p:cNvPr id="6" name="ZoneTexte 5">
            <a:extLst>
              <a:ext uri="{FF2B5EF4-FFF2-40B4-BE49-F238E27FC236}">
                <a16:creationId xmlns:a16="http://schemas.microsoft.com/office/drawing/2014/main" id="{6F89077E-B186-4655-8E30-E7ACA828C40A}"/>
              </a:ext>
            </a:extLst>
          </p:cNvPr>
          <p:cNvSpPr txBox="1"/>
          <p:nvPr/>
        </p:nvSpPr>
        <p:spPr>
          <a:xfrm rot="5400000">
            <a:off x="-1942446" y="4249194"/>
            <a:ext cx="4225876" cy="281231"/>
          </a:xfrm>
          <a:prstGeom prst="rect">
            <a:avLst/>
          </a:prstGeom>
          <a:noFill/>
        </p:spPr>
        <p:txBody>
          <a:bodyPr wrap="square">
            <a:spAutoFit/>
          </a:bodyPr>
          <a:lstStyle/>
          <a:p>
            <a:pPr>
              <a:lnSpc>
                <a:spcPct val="107000"/>
              </a:lnSpc>
              <a:spcAft>
                <a:spcPts val="800"/>
              </a:spcAft>
            </a:pPr>
            <a:r>
              <a:rPr lang="en-US" sz="1200" i="1" dirty="0">
                <a:effectLst/>
                <a:latin typeface="+mn-lt"/>
                <a:ea typeface="SimSun" panose="02010600030101010101" pitchFamily="2" charset="-122"/>
                <a:cs typeface="Arial" panose="020B0604020202020204" pitchFamily="34" charset="0"/>
              </a:rPr>
              <a:t>Source: World Bank and authors’ compilation</a:t>
            </a:r>
            <a:endParaRPr lang="fr-FR" sz="1200" dirty="0">
              <a:effectLst/>
              <a:latin typeface="+mn-lt"/>
              <a:ea typeface="SimSun" panose="02010600030101010101" pitchFamily="2" charset="-122"/>
              <a:cs typeface="Arial" panose="020B0604020202020204" pitchFamily="34" charset="0"/>
            </a:endParaRPr>
          </a:p>
        </p:txBody>
      </p:sp>
      <p:graphicFrame>
        <p:nvGraphicFramePr>
          <p:cNvPr id="5" name="Tableau 4">
            <a:extLst>
              <a:ext uri="{FF2B5EF4-FFF2-40B4-BE49-F238E27FC236}">
                <a16:creationId xmlns:a16="http://schemas.microsoft.com/office/drawing/2014/main" id="{EE0A4729-9736-4992-BEEA-DF5EC73869E1}"/>
              </a:ext>
            </a:extLst>
          </p:cNvPr>
          <p:cNvGraphicFramePr>
            <a:graphicFrameLocks noGrp="1"/>
          </p:cNvGraphicFramePr>
          <p:nvPr>
            <p:extLst>
              <p:ext uri="{D42A27DB-BD31-4B8C-83A1-F6EECF244321}">
                <p14:modId xmlns:p14="http://schemas.microsoft.com/office/powerpoint/2010/main" val="2835634102"/>
              </p:ext>
            </p:extLst>
          </p:nvPr>
        </p:nvGraphicFramePr>
        <p:xfrm>
          <a:off x="697405" y="1722341"/>
          <a:ext cx="10972800" cy="4780407"/>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3383199245"/>
                    </a:ext>
                  </a:extLst>
                </a:gridCol>
                <a:gridCol w="1362699">
                  <a:extLst>
                    <a:ext uri="{9D8B030D-6E8A-4147-A177-3AD203B41FA5}">
                      <a16:colId xmlns:a16="http://schemas.microsoft.com/office/drawing/2014/main" val="2363064520"/>
                    </a:ext>
                  </a:extLst>
                </a:gridCol>
                <a:gridCol w="1380501">
                  <a:extLst>
                    <a:ext uri="{9D8B030D-6E8A-4147-A177-3AD203B41FA5}">
                      <a16:colId xmlns:a16="http://schemas.microsoft.com/office/drawing/2014/main" val="1215854167"/>
                    </a:ext>
                  </a:extLst>
                </a:gridCol>
                <a:gridCol w="1371600">
                  <a:extLst>
                    <a:ext uri="{9D8B030D-6E8A-4147-A177-3AD203B41FA5}">
                      <a16:colId xmlns:a16="http://schemas.microsoft.com/office/drawing/2014/main" val="3611203966"/>
                    </a:ext>
                  </a:extLst>
                </a:gridCol>
                <a:gridCol w="1371600">
                  <a:extLst>
                    <a:ext uri="{9D8B030D-6E8A-4147-A177-3AD203B41FA5}">
                      <a16:colId xmlns:a16="http://schemas.microsoft.com/office/drawing/2014/main" val="4189255160"/>
                    </a:ext>
                  </a:extLst>
                </a:gridCol>
                <a:gridCol w="1371600">
                  <a:extLst>
                    <a:ext uri="{9D8B030D-6E8A-4147-A177-3AD203B41FA5}">
                      <a16:colId xmlns:a16="http://schemas.microsoft.com/office/drawing/2014/main" val="4273303611"/>
                    </a:ext>
                  </a:extLst>
                </a:gridCol>
                <a:gridCol w="1371600">
                  <a:extLst>
                    <a:ext uri="{9D8B030D-6E8A-4147-A177-3AD203B41FA5}">
                      <a16:colId xmlns:a16="http://schemas.microsoft.com/office/drawing/2014/main" val="3218313910"/>
                    </a:ext>
                  </a:extLst>
                </a:gridCol>
                <a:gridCol w="1371600">
                  <a:extLst>
                    <a:ext uri="{9D8B030D-6E8A-4147-A177-3AD203B41FA5}">
                      <a16:colId xmlns:a16="http://schemas.microsoft.com/office/drawing/2014/main" val="3231609921"/>
                    </a:ext>
                  </a:extLst>
                </a:gridCol>
              </a:tblGrid>
              <a:tr h="289560">
                <a:tc>
                  <a:txBody>
                    <a:bodyPr/>
                    <a:lstStyle/>
                    <a:p>
                      <a:pPr>
                        <a:lnSpc>
                          <a:spcPct val="107000"/>
                        </a:lnSpc>
                        <a:spcAft>
                          <a:spcPts val="0"/>
                        </a:spcAft>
                      </a:pPr>
                      <a:r>
                        <a:rPr lang="en-US" sz="1200">
                          <a:effectLst/>
                        </a:rPr>
                        <a:t>Country</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US" sz="1200">
                          <a:effectLst/>
                        </a:rPr>
                        <a:t>Anti-money laundering</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US" sz="1200">
                          <a:effectLst/>
                        </a:rPr>
                        <a:t>Equity crowdfunding </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US" sz="1200">
                          <a:effectLst/>
                        </a:rPr>
                        <a:t>Digital ID</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US" sz="1200">
                          <a:effectLst/>
                        </a:rPr>
                        <a:t>Electronic money</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US" sz="1200">
                          <a:effectLst/>
                        </a:rPr>
                        <a:t>Cyber security</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US" sz="1200">
                          <a:effectLst/>
                        </a:rPr>
                        <a:t>Electronic Payment/Transfer</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US" sz="1200">
                          <a:effectLst/>
                        </a:rPr>
                        <a:t>Data protection</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452087337"/>
                  </a:ext>
                </a:extLst>
              </a:tr>
              <a:tr h="342900">
                <a:tc>
                  <a:txBody>
                    <a:bodyPr/>
                    <a:lstStyle/>
                    <a:p>
                      <a:pPr>
                        <a:lnSpc>
                          <a:spcPct val="107000"/>
                        </a:lnSpc>
                        <a:spcAft>
                          <a:spcPts val="0"/>
                        </a:spcAft>
                      </a:pPr>
                      <a:r>
                        <a:rPr lang="en-US" sz="1200">
                          <a:effectLst/>
                        </a:rPr>
                        <a:t>Burundi</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a:solidFill>
                            <a:schemeClr val="accent2"/>
                          </a:solidFill>
                          <a:effectLst/>
                        </a:rPr>
                        <a:t>Regulated</a:t>
                      </a:r>
                      <a:endParaRPr lang="fr-CA" sz="1200" b="1">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90552906"/>
                  </a:ext>
                </a:extLst>
              </a:tr>
              <a:tr h="365760">
                <a:tc>
                  <a:txBody>
                    <a:bodyPr/>
                    <a:lstStyle/>
                    <a:p>
                      <a:pPr>
                        <a:lnSpc>
                          <a:spcPct val="107000"/>
                        </a:lnSpc>
                        <a:spcAft>
                          <a:spcPts val="0"/>
                        </a:spcAft>
                      </a:pPr>
                      <a:r>
                        <a:rPr lang="en-US" sz="1200" dirty="0">
                          <a:effectLst/>
                        </a:rPr>
                        <a:t>Congo, DR</a:t>
                      </a:r>
                      <a:endParaRPr lang="fr-CA" sz="12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4254382611"/>
                  </a:ext>
                </a:extLst>
              </a:tr>
              <a:tr h="304800">
                <a:tc>
                  <a:txBody>
                    <a:bodyPr/>
                    <a:lstStyle/>
                    <a:p>
                      <a:pPr>
                        <a:lnSpc>
                          <a:spcPct val="107000"/>
                        </a:lnSpc>
                        <a:spcAft>
                          <a:spcPts val="0"/>
                        </a:spcAft>
                      </a:pPr>
                      <a:r>
                        <a:rPr lang="en-US" sz="1200">
                          <a:effectLst/>
                        </a:rPr>
                        <a:t>Comoros</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a:solidFill>
                            <a:schemeClr val="accent2"/>
                          </a:solidFill>
                          <a:effectLst/>
                        </a:rPr>
                        <a:t>Regulated</a:t>
                      </a:r>
                      <a:endParaRPr lang="fr-CA" sz="1200" b="1">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rgbClr val="C00000"/>
                          </a:solidFill>
                          <a:effectLst/>
                        </a:rPr>
                        <a:t>Regulated</a:t>
                      </a:r>
                      <a:endParaRPr lang="fr-CA" sz="1200" b="1"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011561920"/>
                  </a:ext>
                </a:extLst>
              </a:tr>
              <a:tr h="304800">
                <a:tc>
                  <a:txBody>
                    <a:bodyPr/>
                    <a:lstStyle/>
                    <a:p>
                      <a:pPr>
                        <a:lnSpc>
                          <a:spcPct val="107000"/>
                        </a:lnSpc>
                        <a:spcAft>
                          <a:spcPts val="0"/>
                        </a:spcAft>
                      </a:pPr>
                      <a:r>
                        <a:rPr lang="en-US" sz="1200">
                          <a:effectLst/>
                        </a:rPr>
                        <a:t>Djibouti</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847856598"/>
                  </a:ext>
                </a:extLst>
              </a:tr>
              <a:tr h="304800">
                <a:tc>
                  <a:txBody>
                    <a:bodyPr/>
                    <a:lstStyle/>
                    <a:p>
                      <a:pPr>
                        <a:lnSpc>
                          <a:spcPct val="107000"/>
                        </a:lnSpc>
                        <a:spcAft>
                          <a:spcPts val="0"/>
                        </a:spcAft>
                      </a:pPr>
                      <a:r>
                        <a:rPr lang="en-US" sz="1200">
                          <a:effectLst/>
                        </a:rPr>
                        <a:t>Ethiopia</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850719486"/>
                  </a:ext>
                </a:extLst>
              </a:tr>
              <a:tr h="182880">
                <a:tc>
                  <a:txBody>
                    <a:bodyPr/>
                    <a:lstStyle/>
                    <a:p>
                      <a:pPr>
                        <a:lnSpc>
                          <a:spcPct val="107000"/>
                        </a:lnSpc>
                        <a:spcAft>
                          <a:spcPts val="0"/>
                        </a:spcAft>
                      </a:pPr>
                      <a:r>
                        <a:rPr lang="en-US" sz="1200" b="1" dirty="0">
                          <a:effectLst/>
                        </a:rPr>
                        <a:t>Kenya</a:t>
                      </a:r>
                      <a:endParaRPr lang="fr-CA" sz="12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032701688"/>
                  </a:ext>
                </a:extLst>
              </a:tr>
              <a:tr h="304800">
                <a:tc>
                  <a:txBody>
                    <a:bodyPr/>
                    <a:lstStyle/>
                    <a:p>
                      <a:pPr>
                        <a:lnSpc>
                          <a:spcPct val="107000"/>
                        </a:lnSpc>
                        <a:spcAft>
                          <a:spcPts val="0"/>
                        </a:spcAft>
                      </a:pPr>
                      <a:r>
                        <a:rPr lang="en-US" sz="1200">
                          <a:effectLst/>
                        </a:rPr>
                        <a:t>Madagascar</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431174434"/>
                  </a:ext>
                </a:extLst>
              </a:tr>
              <a:tr h="304800">
                <a:tc>
                  <a:txBody>
                    <a:bodyPr/>
                    <a:lstStyle/>
                    <a:p>
                      <a:pPr>
                        <a:lnSpc>
                          <a:spcPct val="107000"/>
                        </a:lnSpc>
                        <a:spcAft>
                          <a:spcPts val="0"/>
                        </a:spcAft>
                      </a:pPr>
                      <a:r>
                        <a:rPr lang="en-US" sz="1200">
                          <a:effectLst/>
                        </a:rPr>
                        <a:t>Rwanda</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072144249"/>
                  </a:ext>
                </a:extLst>
              </a:tr>
              <a:tr h="304800">
                <a:tc>
                  <a:txBody>
                    <a:bodyPr/>
                    <a:lstStyle/>
                    <a:p>
                      <a:pPr>
                        <a:lnSpc>
                          <a:spcPct val="107000"/>
                        </a:lnSpc>
                        <a:spcAft>
                          <a:spcPts val="0"/>
                        </a:spcAft>
                      </a:pPr>
                      <a:r>
                        <a:rPr lang="en-US" sz="1200">
                          <a:effectLst/>
                        </a:rPr>
                        <a:t>Somalia</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a:solidFill>
                            <a:srgbClr val="C00000"/>
                          </a:solidFill>
                          <a:effectLst/>
                        </a:rPr>
                        <a:t>No legislation identified </a:t>
                      </a:r>
                      <a:endParaRPr lang="fr-CA" sz="120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891378126"/>
                  </a:ext>
                </a:extLst>
              </a:tr>
              <a:tr h="304800">
                <a:tc>
                  <a:txBody>
                    <a:bodyPr/>
                    <a:lstStyle/>
                    <a:p>
                      <a:pPr>
                        <a:lnSpc>
                          <a:spcPct val="107000"/>
                        </a:lnSpc>
                        <a:spcAft>
                          <a:spcPts val="0"/>
                        </a:spcAft>
                      </a:pPr>
                      <a:r>
                        <a:rPr lang="en-US" sz="1200">
                          <a:effectLst/>
                        </a:rPr>
                        <a:t>South Sudan</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a:solidFill>
                            <a:srgbClr val="C00000"/>
                          </a:solidFill>
                          <a:effectLst/>
                        </a:rPr>
                        <a:t>No legislation identified </a:t>
                      </a:r>
                      <a:endParaRPr lang="fr-CA" sz="120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a:solidFill>
                            <a:srgbClr val="C00000"/>
                          </a:solidFill>
                          <a:effectLst/>
                        </a:rPr>
                        <a:t>No legislation identified </a:t>
                      </a:r>
                      <a:endParaRPr lang="fr-CA" sz="120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633843559"/>
                  </a:ext>
                </a:extLst>
              </a:tr>
              <a:tr h="304800">
                <a:tc>
                  <a:txBody>
                    <a:bodyPr/>
                    <a:lstStyle/>
                    <a:p>
                      <a:pPr>
                        <a:lnSpc>
                          <a:spcPct val="107000"/>
                        </a:lnSpc>
                        <a:spcAft>
                          <a:spcPts val="0"/>
                        </a:spcAft>
                      </a:pPr>
                      <a:r>
                        <a:rPr lang="en-US" sz="1200">
                          <a:effectLst/>
                        </a:rPr>
                        <a:t>Tanzania</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chemeClr val="accent5"/>
                          </a:solidFill>
                          <a:effectLst/>
                        </a:rPr>
                        <a:t>No legislation identified </a:t>
                      </a:r>
                      <a:endParaRPr lang="fr-CA" sz="1200" dirty="0">
                        <a:solidFill>
                          <a:schemeClr val="accent5"/>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a:solidFill>
                            <a:schemeClr val="accent2"/>
                          </a:solidFill>
                          <a:effectLst/>
                        </a:rPr>
                        <a:t>Regulated</a:t>
                      </a:r>
                      <a:endParaRPr lang="fr-CA" sz="1200" b="1">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203302197"/>
                  </a:ext>
                </a:extLst>
              </a:tr>
              <a:tr h="255388">
                <a:tc>
                  <a:txBody>
                    <a:bodyPr/>
                    <a:lstStyle/>
                    <a:p>
                      <a:pPr>
                        <a:lnSpc>
                          <a:spcPct val="107000"/>
                        </a:lnSpc>
                        <a:spcAft>
                          <a:spcPts val="0"/>
                        </a:spcAft>
                      </a:pPr>
                      <a:r>
                        <a:rPr lang="en-US" sz="1200">
                          <a:effectLst/>
                        </a:rPr>
                        <a:t>Uganda</a:t>
                      </a:r>
                      <a:endParaRPr lang="fr-CA" sz="12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dirty="0">
                          <a:solidFill>
                            <a:srgbClr val="C00000"/>
                          </a:solidFill>
                          <a:effectLst/>
                        </a:rPr>
                        <a:t>No legislation identified </a:t>
                      </a:r>
                      <a:endParaRPr lang="fr-CA" sz="12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Aft>
                          <a:spcPts val="0"/>
                        </a:spcAft>
                      </a:pPr>
                      <a:r>
                        <a:rPr lang="en-US" sz="1200" b="1" dirty="0">
                          <a:solidFill>
                            <a:schemeClr val="accent2"/>
                          </a:solidFill>
                          <a:effectLst/>
                        </a:rPr>
                        <a:t>Regulated</a:t>
                      </a:r>
                      <a:endParaRPr lang="fr-CA" sz="1200" b="1" dirty="0">
                        <a:solidFill>
                          <a:schemeClr val="accent2"/>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033001569"/>
                  </a:ext>
                </a:extLst>
              </a:tr>
            </a:tbl>
          </a:graphicData>
        </a:graphic>
      </p:graphicFrame>
      <p:sp>
        <p:nvSpPr>
          <p:cNvPr id="8" name="Rectangle 7">
            <a:extLst>
              <a:ext uri="{FF2B5EF4-FFF2-40B4-BE49-F238E27FC236}">
                <a16:creationId xmlns:a16="http://schemas.microsoft.com/office/drawing/2014/main" id="{BDC52940-07AE-45DA-8D64-66A2F63BBF19}"/>
              </a:ext>
            </a:extLst>
          </p:cNvPr>
          <p:cNvSpPr/>
          <p:nvPr/>
        </p:nvSpPr>
        <p:spPr bwMode="auto">
          <a:xfrm>
            <a:off x="569801" y="4005064"/>
            <a:ext cx="11214831" cy="216024"/>
          </a:xfrm>
          <a:prstGeom prst="rect">
            <a:avLst/>
          </a:prstGeom>
          <a:noFill/>
          <a:ln w="2540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fr-CA"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135483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noAutofit/>
          </a:bodyPr>
          <a:lstStyle/>
          <a:p>
            <a:r>
              <a:rPr lang="en-US" sz="3600" dirty="0"/>
              <a:t>Innovative financing for Eastern Africa: Fintech, Cryptocurrencies and Islamic finance</a:t>
            </a:r>
            <a:endParaRPr lang="en-GB" sz="3600" dirty="0"/>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a:t>ICSOE2022, 15 November 2022</a:t>
            </a:r>
          </a:p>
          <a:p>
            <a:endParaRPr lang="en-GB" sz="2400" dirty="0"/>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Prof. Issouf Soumaré</a:t>
            </a:r>
            <a:endParaRPr lang="en-US" sz="2000" kern="0" dirty="0">
              <a:solidFill>
                <a:schemeClr val="tx1"/>
              </a:solidFill>
            </a:endParaRPr>
          </a:p>
          <a:p>
            <a:pPr>
              <a:lnSpc>
                <a:spcPct val="100000"/>
              </a:lnSpc>
              <a:spcBef>
                <a:spcPts val="0"/>
              </a:spcBef>
            </a:pPr>
            <a:r>
              <a:rPr lang="en-US" sz="1800" dirty="0" err="1"/>
              <a:t>Université</a:t>
            </a:r>
            <a:r>
              <a:rPr lang="en-US" sz="1800" dirty="0"/>
              <a:t> Laval, Quebec, Canada</a:t>
            </a:r>
          </a:p>
          <a:p>
            <a:pPr>
              <a:lnSpc>
                <a:spcPct val="100000"/>
              </a:lnSpc>
              <a:spcBef>
                <a:spcPts val="0"/>
              </a:spcBef>
            </a:pPr>
            <a:r>
              <a:rPr lang="en-US" sz="1800" kern="0" dirty="0">
                <a:solidFill>
                  <a:schemeClr val="tx1"/>
                </a:solidFill>
                <a:hlinkClick r:id="rId2"/>
              </a:rPr>
              <a:t>www.issoufsoumare.com</a:t>
            </a: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37290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06 CONCLUSION AND RECOMMENDATIONS</a:t>
            </a:r>
            <a:br>
              <a:rPr lang="en-US" sz="2800"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407367" y="1134683"/>
            <a:ext cx="11305257" cy="5040560"/>
          </a:xfrm>
        </p:spPr>
        <p:txBody>
          <a:bodyPr>
            <a:normAutofit lnSpcReduction="10000"/>
          </a:bodyPr>
          <a:lstStyle/>
          <a:p>
            <a:pPr marL="382588" algn="just" eaLnBrk="1">
              <a:spcBef>
                <a:spcPts val="1200"/>
              </a:spcBef>
              <a:buFont typeface="Wingdings" panose="05000000000000000000" pitchFamily="2" charset="2"/>
              <a:buChar char="§"/>
            </a:pPr>
            <a:r>
              <a:rPr lang="en-US" sz="2400" b="1" dirty="0">
                <a:ea typeface="SimSun" panose="02010600030101010101" pitchFamily="2" charset="-122"/>
                <a:cs typeface="Arial" panose="020B0604020202020204" pitchFamily="34" charset="0"/>
              </a:rPr>
              <a:t>The development of the Fintech industry has significantly impacted </a:t>
            </a:r>
            <a:r>
              <a:rPr lang="en-US" sz="2400" dirty="0">
                <a:ea typeface="SimSun" panose="02010600030101010101" pitchFamily="2" charset="-122"/>
                <a:cs typeface="Arial" panose="020B0604020202020204" pitchFamily="34" charset="0"/>
              </a:rPr>
              <a:t>individuals and firms in Eastern African countries, with a significant increase in </a:t>
            </a:r>
            <a:r>
              <a:rPr lang="en-US" sz="2400" b="1" dirty="0">
                <a:ea typeface="SimSun" panose="02010600030101010101" pitchFamily="2" charset="-122"/>
                <a:cs typeface="Arial" panose="020B0604020202020204" pitchFamily="34" charset="0"/>
              </a:rPr>
              <a:t>financial inclusion</a:t>
            </a:r>
            <a:r>
              <a:rPr lang="en-US" sz="2400" dirty="0">
                <a:ea typeface="SimSun" panose="02010600030101010101" pitchFamily="2" charset="-122"/>
                <a:cs typeface="Arial" panose="020B0604020202020204" pitchFamily="34" charset="0"/>
              </a:rPr>
              <a:t>. </a:t>
            </a:r>
          </a:p>
          <a:p>
            <a:pPr marL="1296988" lvl="2" algn="just">
              <a:spcBef>
                <a:spcPts val="1200"/>
              </a:spcBef>
              <a:buFont typeface="Wingdings" panose="05000000000000000000" pitchFamily="2" charset="2"/>
              <a:buChar char="§"/>
            </a:pPr>
            <a:endParaRPr lang="en-US" sz="1600" dirty="0">
              <a:ea typeface="SimSun" panose="02010600030101010101" pitchFamily="2" charset="-122"/>
              <a:cs typeface="Arial" panose="020B0604020202020204" pitchFamily="34" charset="0"/>
            </a:endParaRPr>
          </a:p>
          <a:p>
            <a:pPr marL="382588" algn="just" eaLnBrk="1">
              <a:spcBef>
                <a:spcPts val="1200"/>
              </a:spcBef>
              <a:buFont typeface="Wingdings" panose="05000000000000000000" pitchFamily="2" charset="2"/>
              <a:buChar char="§"/>
            </a:pPr>
            <a:r>
              <a:rPr lang="en-US" sz="2400" dirty="0">
                <a:ea typeface="SimSun" panose="02010600030101010101" pitchFamily="2" charset="-122"/>
                <a:cs typeface="Arial" panose="020B0604020202020204" pitchFamily="34" charset="0"/>
              </a:rPr>
              <a:t>Indeed, the </a:t>
            </a:r>
            <a:r>
              <a:rPr lang="en-US" sz="2400" b="1" dirty="0">
                <a:ea typeface="SimSun" panose="02010600030101010101" pitchFamily="2" charset="-122"/>
                <a:cs typeface="Arial" panose="020B0604020202020204" pitchFamily="34" charset="0"/>
              </a:rPr>
              <a:t>limited access of people</a:t>
            </a:r>
            <a:r>
              <a:rPr lang="en-US" sz="2400" dirty="0">
                <a:ea typeface="SimSun" panose="02010600030101010101" pitchFamily="2" charset="-122"/>
                <a:cs typeface="Arial" panose="020B0604020202020204" pitchFamily="34" charset="0"/>
              </a:rPr>
              <a:t>, particularly in remote rural areas and among low-income populations, to the banking sector, and the </a:t>
            </a:r>
            <a:r>
              <a:rPr lang="en-US" sz="2400" b="1" dirty="0">
                <a:ea typeface="SimSun" panose="02010600030101010101" pitchFamily="2" charset="-122"/>
                <a:cs typeface="Arial" panose="020B0604020202020204" pitchFamily="34" charset="0"/>
              </a:rPr>
              <a:t>penetration of smartphones and the internet</a:t>
            </a:r>
            <a:r>
              <a:rPr lang="en-US" sz="2400" dirty="0">
                <a:ea typeface="SimSun" panose="02010600030101010101" pitchFamily="2" charset="-122"/>
                <a:cs typeface="Arial" panose="020B0604020202020204" pitchFamily="34" charset="0"/>
              </a:rPr>
              <a:t> in the region are among the enablers of Fintech development in the region.</a:t>
            </a:r>
          </a:p>
          <a:p>
            <a:pPr marL="1296988" lvl="2" algn="just">
              <a:spcBef>
                <a:spcPts val="1200"/>
              </a:spcBef>
              <a:buFont typeface="Wingdings" panose="05000000000000000000" pitchFamily="2" charset="2"/>
              <a:buChar char="§"/>
            </a:pPr>
            <a:endParaRPr lang="en-US" sz="1600" dirty="0">
              <a:ea typeface="SimSun" panose="02010600030101010101" pitchFamily="2" charset="-122"/>
              <a:cs typeface="Arial" panose="020B0604020202020204" pitchFamily="34" charset="0"/>
            </a:endParaRPr>
          </a:p>
          <a:p>
            <a:pPr marL="382588" algn="just" eaLnBrk="1">
              <a:spcBef>
                <a:spcPts val="1200"/>
              </a:spcBef>
              <a:buFont typeface="Wingdings" panose="05000000000000000000" pitchFamily="2" charset="2"/>
              <a:buChar char="§"/>
            </a:pPr>
            <a:r>
              <a:rPr lang="en-US" sz="2400" b="1" dirty="0">
                <a:ea typeface="SimSun" panose="02010600030101010101" pitchFamily="2" charset="-122"/>
                <a:cs typeface="Arial" panose="020B0604020202020204" pitchFamily="34" charset="0"/>
              </a:rPr>
              <a:t>Mobile payments Fintech is the main type of Fintech in the region.</a:t>
            </a:r>
            <a:r>
              <a:rPr lang="en-US" sz="2400" dirty="0">
                <a:ea typeface="SimSun" panose="02010600030101010101" pitchFamily="2" charset="-122"/>
                <a:cs typeface="Arial" panose="020B0604020202020204" pitchFamily="34" charset="0"/>
              </a:rPr>
              <a:t> However, other Fintechs such as P2P lending, invoice lending, e-commerce finance… are more and more increasing.</a:t>
            </a:r>
          </a:p>
          <a:p>
            <a:pPr marL="1296988" lvl="2" algn="just">
              <a:spcBef>
                <a:spcPts val="1200"/>
              </a:spcBef>
              <a:buFont typeface="Wingdings" panose="05000000000000000000" pitchFamily="2" charset="2"/>
              <a:buChar char="§"/>
            </a:pPr>
            <a:endParaRPr lang="en-US" sz="1600" dirty="0">
              <a:ea typeface="SimSun" panose="02010600030101010101" pitchFamily="2" charset="-122"/>
              <a:cs typeface="Arial" panose="020B0604020202020204" pitchFamily="34" charset="0"/>
            </a:endParaRPr>
          </a:p>
          <a:p>
            <a:pPr marL="382588" algn="just" eaLnBrk="1">
              <a:spcBef>
                <a:spcPts val="1200"/>
              </a:spcBef>
              <a:buFont typeface="Wingdings" panose="05000000000000000000" pitchFamily="2" charset="2"/>
              <a:buChar char="§"/>
            </a:pPr>
            <a:r>
              <a:rPr lang="en-US" sz="2400" dirty="0">
                <a:ea typeface="SimSun" panose="02010600030101010101" pitchFamily="2" charset="-122"/>
                <a:cs typeface="Arial" panose="020B0604020202020204" pitchFamily="34" charset="0"/>
              </a:rPr>
              <a:t>However, certain number of </a:t>
            </a:r>
            <a:r>
              <a:rPr lang="en-US" sz="2400" b="1" dirty="0">
                <a:ea typeface="SimSun" panose="02010600030101010101" pitchFamily="2" charset="-122"/>
                <a:cs typeface="Arial" panose="020B0604020202020204" pitchFamily="34" charset="0"/>
              </a:rPr>
              <a:t>constraints</a:t>
            </a:r>
            <a:r>
              <a:rPr lang="en-US" sz="2400" dirty="0">
                <a:ea typeface="SimSun" panose="02010600030101010101" pitchFamily="2" charset="-122"/>
                <a:cs typeface="Arial" panose="020B0604020202020204" pitchFamily="34" charset="0"/>
              </a:rPr>
              <a:t> limit the development of Fintech in the region, e.g. </a:t>
            </a:r>
            <a:r>
              <a:rPr lang="en-US" sz="2400" b="1" dirty="0">
                <a:ea typeface="SimSun" panose="02010600030101010101" pitchFamily="2" charset="-122"/>
                <a:cs typeface="Arial" panose="020B0604020202020204" pitchFamily="34" charset="0"/>
              </a:rPr>
              <a:t>poor infrastructure</a:t>
            </a:r>
            <a:r>
              <a:rPr lang="en-US" sz="2400" dirty="0">
                <a:ea typeface="SimSun" panose="02010600030101010101" pitchFamily="2" charset="-122"/>
                <a:cs typeface="Arial" panose="020B0604020202020204" pitchFamily="34" charset="0"/>
              </a:rPr>
              <a:t>, </a:t>
            </a:r>
            <a:r>
              <a:rPr lang="en-US" sz="2400" b="1" dirty="0">
                <a:ea typeface="SimSun" panose="02010600030101010101" pitchFamily="2" charset="-122"/>
                <a:cs typeface="Arial" panose="020B0604020202020204" pitchFamily="34" charset="0"/>
              </a:rPr>
              <a:t>lack of legal and regulatory framework</a:t>
            </a:r>
            <a:r>
              <a:rPr lang="en-US" sz="2400" dirty="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68382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06 FINTECH - CONCLUSION AND RECOMMENDATIONS</a:t>
            </a:r>
            <a:br>
              <a:rPr lang="en-US" sz="2800"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407367" y="1052736"/>
            <a:ext cx="11377265" cy="5400600"/>
          </a:xfrm>
        </p:spPr>
        <p:txBody>
          <a:bodyPr>
            <a:normAutofit/>
          </a:bodyPr>
          <a:lstStyle/>
          <a:p>
            <a:pPr marL="554038" indent="-457200" algn="just" eaLnBrk="1">
              <a:spcBef>
                <a:spcPts val="0"/>
              </a:spcBef>
              <a:spcAft>
                <a:spcPts val="600"/>
              </a:spcAft>
              <a:buFont typeface="+mj-lt"/>
              <a:buAutoNum type="arabicPeriod"/>
            </a:pPr>
            <a:r>
              <a:rPr lang="en-US" sz="2100" b="1" dirty="0">
                <a:ea typeface="Calibri" panose="020F0502020204030204" pitchFamily="34" charset="0"/>
                <a:cs typeface="Times New Roman" panose="02020603050405020304" pitchFamily="18" charset="0"/>
              </a:rPr>
              <a:t>Regulation:</a:t>
            </a:r>
          </a:p>
          <a:p>
            <a:pPr marL="1068388" lvl="1" indent="-514350" algn="just">
              <a:spcBef>
                <a:spcPts val="0"/>
              </a:spcBef>
              <a:spcAft>
                <a:spcPts val="600"/>
              </a:spcAft>
              <a:buFont typeface="+mj-lt"/>
              <a:buAutoNum type="romanLcPeriod"/>
            </a:pPr>
            <a:r>
              <a:rPr lang="en-US" sz="1900" dirty="0" err="1">
                <a:ea typeface="Calibri" panose="020F0502020204030204" pitchFamily="34" charset="0"/>
                <a:cs typeface="Times New Roman" panose="02020603050405020304" pitchFamily="18" charset="0"/>
              </a:rPr>
              <a:t>AfCFTA</a:t>
            </a:r>
            <a:r>
              <a:rPr lang="en-US" sz="1900" dirty="0">
                <a:ea typeface="Calibri" panose="020F0502020204030204" pitchFamily="34" charset="0"/>
                <a:cs typeface="Times New Roman" panose="02020603050405020304" pitchFamily="18" charset="0"/>
              </a:rPr>
              <a:t>: Coordinate and harmonize the implementation of a legal and regulatory framework.</a:t>
            </a:r>
          </a:p>
          <a:p>
            <a:pPr marL="1068388" lvl="1" indent="-514350" algn="just">
              <a:spcBef>
                <a:spcPts val="0"/>
              </a:spcBef>
              <a:spcAft>
                <a:spcPts val="600"/>
              </a:spcAft>
              <a:buFont typeface="+mj-lt"/>
              <a:buAutoNum type="romanLcPeriod"/>
            </a:pPr>
            <a:r>
              <a:rPr lang="en-US" sz="1900" dirty="0">
                <a:effectLst/>
                <a:ea typeface="SimSun" panose="02010600030101010101" pitchFamily="2" charset="-122"/>
                <a:cs typeface="Arial" panose="020B0604020202020204" pitchFamily="34" charset="0"/>
              </a:rPr>
              <a:t>Define a set of rules and laws that cover the full spectrum of Fintech. </a:t>
            </a:r>
            <a:r>
              <a:rPr lang="en-US" sz="1900" dirty="0">
                <a:ea typeface="SimSun" panose="02010600030101010101" pitchFamily="2" charset="-122"/>
                <a:cs typeface="Arial" panose="020B0604020202020204" pitchFamily="34" charset="0"/>
              </a:rPr>
              <a:t>Include in the legal and regulatory framework provisions and incentives to promote interoperability among Fintech solutions in the region. </a:t>
            </a:r>
          </a:p>
          <a:p>
            <a:pPr marL="1068388" lvl="1" indent="-514350" algn="just">
              <a:spcBef>
                <a:spcPts val="0"/>
              </a:spcBef>
              <a:spcAft>
                <a:spcPts val="600"/>
              </a:spcAft>
              <a:buFont typeface="+mj-lt"/>
              <a:buAutoNum type="romanLcPeriod"/>
            </a:pPr>
            <a:r>
              <a:rPr lang="en-US" sz="1900" dirty="0">
                <a:ea typeface="SimSun" panose="02010600030101010101" pitchFamily="2" charset="-122"/>
                <a:cs typeface="Arial" panose="020B0604020202020204" pitchFamily="34" charset="0"/>
              </a:rPr>
              <a:t>Adapt quickly the legal and regulatory framework to the evolution of the sector as it is a fast developing and transforming sector.</a:t>
            </a:r>
          </a:p>
          <a:p>
            <a:pPr marL="554038" indent="-457200" algn="just" eaLnBrk="1">
              <a:spcBef>
                <a:spcPts val="0"/>
              </a:spcBef>
              <a:spcAft>
                <a:spcPts val="600"/>
              </a:spcAft>
              <a:buFont typeface="+mj-lt"/>
              <a:buAutoNum type="arabicPeriod"/>
            </a:pPr>
            <a:r>
              <a:rPr lang="en-US" sz="2100" b="1" dirty="0">
                <a:ea typeface="SimSun" panose="02010600030101010101" pitchFamily="2" charset="-122"/>
                <a:cs typeface="Arial" panose="020B0604020202020204" pitchFamily="34" charset="0"/>
              </a:rPr>
              <a:t>Infrastructure:</a:t>
            </a:r>
          </a:p>
          <a:p>
            <a:pPr marL="1068388" lvl="1" indent="-514350" algn="just">
              <a:spcBef>
                <a:spcPts val="0"/>
              </a:spcBef>
              <a:spcAft>
                <a:spcPts val="600"/>
              </a:spcAft>
              <a:buFont typeface="+mj-lt"/>
              <a:buAutoNum type="romanLcPeriod"/>
            </a:pPr>
            <a:r>
              <a:rPr lang="en-US" sz="1900" dirty="0">
                <a:ea typeface="SimSun" panose="02010600030101010101" pitchFamily="2" charset="-122"/>
                <a:cs typeface="Arial" panose="020B0604020202020204" pitchFamily="34" charset="0"/>
              </a:rPr>
              <a:t>Design policies to increase internet and mobile penetration through cost reduction.</a:t>
            </a:r>
            <a:endParaRPr lang="fr-FR" sz="1900" dirty="0">
              <a:latin typeface="Calibri" panose="020F0502020204030204" pitchFamily="34" charset="0"/>
              <a:ea typeface="SimSun" panose="02010600030101010101" pitchFamily="2" charset="-122"/>
              <a:cs typeface="Times New Roman" panose="02020603050405020304" pitchFamily="18" charset="0"/>
            </a:endParaRPr>
          </a:p>
          <a:p>
            <a:pPr marL="1068388" lvl="1" indent="-514350" algn="just">
              <a:spcBef>
                <a:spcPts val="0"/>
              </a:spcBef>
              <a:spcAft>
                <a:spcPts val="600"/>
              </a:spcAft>
              <a:buFont typeface="+mj-lt"/>
              <a:buAutoNum type="romanLcPeriod"/>
            </a:pPr>
            <a:r>
              <a:rPr lang="en-US" sz="1900" dirty="0">
                <a:ea typeface="SimSun" panose="02010600030101010101" pitchFamily="2" charset="-122"/>
                <a:cs typeface="Arial" panose="020B0604020202020204" pitchFamily="34" charset="0"/>
              </a:rPr>
              <a:t>Increase IT infrastructure (high-speed internet, energy…) investment. </a:t>
            </a:r>
          </a:p>
          <a:p>
            <a:pPr marL="554038" indent="-457200" algn="just" eaLnBrk="1">
              <a:spcBef>
                <a:spcPts val="0"/>
              </a:spcBef>
              <a:spcAft>
                <a:spcPts val="600"/>
              </a:spcAft>
              <a:buFont typeface="+mj-lt"/>
              <a:buAutoNum type="arabicPeriod"/>
            </a:pPr>
            <a:r>
              <a:rPr lang="en-US" sz="2100" b="1" dirty="0">
                <a:effectLst/>
                <a:ea typeface="SimSun" panose="02010600030101010101" pitchFamily="2" charset="-122"/>
                <a:cs typeface="Arial" panose="020B0604020202020204" pitchFamily="34" charset="0"/>
              </a:rPr>
              <a:t>Skills and competencies: </a:t>
            </a:r>
            <a:r>
              <a:rPr lang="en-US" sz="2100" dirty="0">
                <a:ea typeface="SimSun" panose="02010600030101010101" pitchFamily="2" charset="-122"/>
                <a:cs typeface="Arial" panose="020B0604020202020204" pitchFamily="34" charset="0"/>
              </a:rPr>
              <a:t>Increase practical experience content in the training programs of technology schools and universities of the region.</a:t>
            </a:r>
          </a:p>
          <a:p>
            <a:pPr marL="554038" indent="-457200" algn="just">
              <a:spcBef>
                <a:spcPts val="0"/>
              </a:spcBef>
              <a:spcAft>
                <a:spcPts val="600"/>
              </a:spcAft>
              <a:buFont typeface="+mj-lt"/>
              <a:buAutoNum type="arabicPeriod"/>
            </a:pPr>
            <a:r>
              <a:rPr lang="en-US" sz="2100" b="1" dirty="0">
                <a:ea typeface="Calibri" panose="020F0502020204030204" pitchFamily="34" charset="0"/>
                <a:cs typeface="Times New Roman" panose="02020603050405020304" pitchFamily="18" charset="0"/>
              </a:rPr>
              <a:t>Establish</a:t>
            </a:r>
            <a:r>
              <a:rPr lang="en-US" sz="2100" dirty="0">
                <a:ea typeface="Calibri" panose="020F0502020204030204" pitchFamily="34" charset="0"/>
                <a:cs typeface="Times New Roman" panose="02020603050405020304" pitchFamily="18" charset="0"/>
              </a:rPr>
              <a:t> </a:t>
            </a:r>
            <a:r>
              <a:rPr lang="en-US" sz="2100" b="1" dirty="0">
                <a:ea typeface="Calibri" panose="020F0502020204030204" pitchFamily="34" charset="0"/>
                <a:cs typeface="Times New Roman" panose="02020603050405020304" pitchFamily="18" charset="0"/>
              </a:rPr>
              <a:t>Fintech hubs, accelerators, sandboxes, and incubators </a:t>
            </a:r>
            <a:r>
              <a:rPr lang="en-US" sz="2100" dirty="0">
                <a:ea typeface="Calibri" panose="020F0502020204030204" pitchFamily="34" charset="0"/>
                <a:cs typeface="Times New Roman" panose="02020603050405020304" pitchFamily="18" charset="0"/>
              </a:rPr>
              <a:t>that young entrepreneurs can access to develop their start-ups.</a:t>
            </a:r>
          </a:p>
          <a:p>
            <a:pPr marL="554038" indent="-457200" algn="just">
              <a:spcBef>
                <a:spcPts val="0"/>
              </a:spcBef>
              <a:spcAft>
                <a:spcPts val="600"/>
              </a:spcAft>
              <a:buFont typeface="+mj-lt"/>
              <a:buAutoNum type="arabicPeriod"/>
            </a:pPr>
            <a:r>
              <a:rPr lang="en-US" sz="2100" b="1" dirty="0">
                <a:ea typeface="Calibri" panose="020F0502020204030204" pitchFamily="34" charset="0"/>
                <a:cs typeface="Times New Roman" panose="02020603050405020304" pitchFamily="18" charset="0"/>
              </a:rPr>
              <a:t>Establish</a:t>
            </a:r>
            <a:r>
              <a:rPr lang="en-US" sz="2100" dirty="0">
                <a:ea typeface="Calibri" panose="020F0502020204030204" pitchFamily="34" charset="0"/>
                <a:cs typeface="Times New Roman" panose="02020603050405020304" pitchFamily="18" charset="0"/>
              </a:rPr>
              <a:t> </a:t>
            </a:r>
            <a:r>
              <a:rPr lang="en-US" sz="2100" b="1" dirty="0">
                <a:ea typeface="Calibri" panose="020F0502020204030204" pitchFamily="34" charset="0"/>
                <a:cs typeface="Times New Roman" panose="02020603050405020304" pitchFamily="18" charset="0"/>
              </a:rPr>
              <a:t>a</a:t>
            </a:r>
            <a:r>
              <a:rPr lang="en-US" sz="2100" dirty="0">
                <a:ea typeface="Calibri" panose="020F0502020204030204" pitchFamily="34" charset="0"/>
                <a:cs typeface="Times New Roman" panose="02020603050405020304" pitchFamily="18" charset="0"/>
              </a:rPr>
              <a:t> </a:t>
            </a:r>
            <a:r>
              <a:rPr lang="en-US" sz="2100" b="1" dirty="0">
                <a:ea typeface="Calibri" panose="020F0502020204030204" pitchFamily="34" charset="0"/>
                <a:cs typeface="Times New Roman" panose="02020603050405020304" pitchFamily="18" charset="0"/>
              </a:rPr>
              <a:t>mentoring program </a:t>
            </a:r>
            <a:r>
              <a:rPr lang="en-US" sz="2100" dirty="0">
                <a:ea typeface="Calibri" panose="020F0502020204030204" pitchFamily="34" charset="0"/>
                <a:cs typeface="Times New Roman" panose="02020603050405020304" pitchFamily="18" charset="0"/>
              </a:rPr>
              <a:t>to support young Fintech entrepreneurs to develop their soft skills, increase their exposure, and their ability to raise funds/capital to develop their start-ups.</a:t>
            </a:r>
            <a:endParaRPr lang="fr-FR" sz="2100" dirty="0">
              <a:ea typeface="Calibri" panose="020F0502020204030204" pitchFamily="34" charset="0"/>
              <a:cs typeface="Times New Roman" panose="02020603050405020304" pitchFamily="18" charset="0"/>
            </a:endParaRPr>
          </a:p>
          <a:p>
            <a:pPr marL="554038" indent="-457200" algn="just" eaLnBrk="1">
              <a:spcBef>
                <a:spcPts val="0"/>
              </a:spcBef>
              <a:spcAft>
                <a:spcPts val="600"/>
              </a:spcAft>
              <a:buFont typeface="+mj-lt"/>
              <a:buAutoNum type="arabicPeriod"/>
            </a:pPr>
            <a:r>
              <a:rPr lang="en-US" sz="2100" b="1" dirty="0">
                <a:ea typeface="SimSun" panose="02010600030101010101" pitchFamily="2" charset="-122"/>
                <a:cs typeface="Arial" panose="020B0604020202020204" pitchFamily="34" charset="0"/>
              </a:rPr>
              <a:t>Support Fintech development</a:t>
            </a:r>
            <a:r>
              <a:rPr lang="en-US" sz="2100" dirty="0">
                <a:ea typeface="SimSun" panose="02010600030101010101" pitchFamily="2" charset="-122"/>
                <a:cs typeface="Arial" panose="020B0604020202020204" pitchFamily="34" charset="0"/>
              </a:rPr>
              <a:t> that increases </a:t>
            </a:r>
            <a:r>
              <a:rPr lang="en-US" sz="2100" b="1" dirty="0">
                <a:ea typeface="SimSun" panose="02010600030101010101" pitchFamily="2" charset="-122"/>
                <a:cs typeface="Arial" panose="020B0604020202020204" pitchFamily="34" charset="0"/>
              </a:rPr>
              <a:t>SME financial inclusion</a:t>
            </a:r>
            <a:r>
              <a:rPr lang="en-US" sz="2100" dirty="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1120861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91551"/>
            <a:ext cx="11952651" cy="781225"/>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06 CRYPTOCURRENCY - CONCLUSION AND RECOMMENDATIONS</a:t>
            </a:r>
            <a:endParaRPr lang="en-US" sz="2500" dirty="0">
              <a:solidFill>
                <a:schemeClr val="accent4"/>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5360" y="1095153"/>
            <a:ext cx="11488045" cy="5295192"/>
          </a:xfrm>
        </p:spPr>
        <p:txBody>
          <a:bodyPr>
            <a:noAutofit/>
          </a:bodyPr>
          <a:lstStyle/>
          <a:p>
            <a:pPr marL="342900" lvl="0" indent="-342900" algn="just">
              <a:spcBef>
                <a:spcPts val="600"/>
              </a:spcBef>
              <a:spcAft>
                <a:spcPts val="600"/>
              </a:spcAft>
              <a:buFont typeface="Times New Roman" panose="02020603050405020304" pitchFamily="18" charset="0"/>
              <a:buAutoNum type="arabicPeriod"/>
            </a:pPr>
            <a:r>
              <a:rPr lang="en-US" sz="2400" dirty="0">
                <a:effectLst/>
                <a:ea typeface="Calibri" panose="020F0502020204030204" pitchFamily="34" charset="0"/>
                <a:cs typeface="Times New Roman" panose="02020603050405020304" pitchFamily="18" charset="0"/>
              </a:rPr>
              <a:t>Each country in the region should define a legal and regulatory framework to manage the challenges and risks posed by the usage of cryptocurrencies and crypto-assets.</a:t>
            </a:r>
            <a:endParaRPr lang="fr-FR" sz="2400" dirty="0">
              <a:effectLst/>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Times New Roman" panose="02020603050405020304" pitchFamily="18" charset="0"/>
              <a:buAutoNum type="arabicPeriod"/>
            </a:pPr>
            <a:r>
              <a:rPr lang="en-US" sz="2400" dirty="0">
                <a:effectLst/>
                <a:ea typeface="Calibri" panose="020F0502020204030204" pitchFamily="34" charset="0"/>
                <a:cs typeface="Times New Roman" panose="02020603050405020304" pitchFamily="18" charset="0"/>
              </a:rPr>
              <a:t>Each country in the region should initiate research and study for the issuance of its digital currency (CBDC).</a:t>
            </a:r>
          </a:p>
          <a:p>
            <a:pPr marL="342900" lvl="0" indent="-342900" algn="just">
              <a:spcBef>
                <a:spcPts val="600"/>
              </a:spcBef>
              <a:spcAft>
                <a:spcPts val="600"/>
              </a:spcAft>
              <a:buFont typeface="Times New Roman" panose="02020603050405020304" pitchFamily="18" charset="0"/>
              <a:buAutoNum type="arabicPeriod"/>
            </a:pPr>
            <a:r>
              <a:rPr lang="en-US" sz="2400" dirty="0">
                <a:solidFill>
                  <a:srgbClr val="000000"/>
                </a:solidFill>
                <a:effectLst/>
                <a:ea typeface="Calibri" panose="020F0502020204030204" pitchFamily="34" charset="0"/>
                <a:cs typeface="Times New Roman" panose="02020603050405020304" pitchFamily="18" charset="0"/>
              </a:rPr>
              <a:t>Implement pan-regional harmonized personal data protection laws by reaching a consensus on the regulatory goals. </a:t>
            </a:r>
            <a:endParaRPr lang="fr-FR" sz="2400" dirty="0">
              <a:effectLst/>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Times New Roman" panose="02020603050405020304" pitchFamily="18" charset="0"/>
              <a:buAutoNum type="arabicPeriod"/>
            </a:pPr>
            <a:r>
              <a:rPr lang="en-US" sz="2400" dirty="0">
                <a:effectLst/>
                <a:ea typeface="Calibri" panose="020F0502020204030204" pitchFamily="34" charset="0"/>
                <a:cs typeface="Times New Roman" panose="02020603050405020304" pitchFamily="18" charset="0"/>
              </a:rPr>
              <a:t>Develop a pan-regional blockchain strategy to take advantage of this powerful cutting-edge technology.</a:t>
            </a:r>
            <a:endParaRPr lang="fr-FR" sz="2400" dirty="0">
              <a:effectLst/>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Times New Roman" panose="02020603050405020304" pitchFamily="18" charset="0"/>
              <a:buAutoNum type="arabicPeriod"/>
            </a:pPr>
            <a:r>
              <a:rPr lang="en-US" sz="2400" dirty="0">
                <a:effectLst/>
                <a:ea typeface="Calibri" panose="020F0502020204030204" pitchFamily="34" charset="0"/>
                <a:cs typeface="Times New Roman" panose="02020603050405020304" pitchFamily="18" charset="0"/>
              </a:rPr>
              <a:t>Support high-level research and education on blockchain technology and its governance. </a:t>
            </a:r>
            <a:endParaRPr lang="fr-FR" sz="2400" dirty="0">
              <a:effectLst/>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Times New Roman" panose="02020603050405020304" pitchFamily="18" charset="0"/>
              <a:buAutoNum type="arabicPeriod"/>
            </a:pPr>
            <a:r>
              <a:rPr lang="en-US" sz="2400" dirty="0">
                <a:effectLst/>
                <a:ea typeface="Calibri" panose="020F0502020204030204" pitchFamily="34" charset="0"/>
                <a:cs typeface="Times New Roman" panose="02020603050405020304" pitchFamily="18" charset="0"/>
              </a:rPr>
              <a:t>Explore the feasibility of creating and operating a pan-regional blockchain infrastructure that offers a testbed for innovators, researchers, businesses, and the public sector to run blockchain-based applications.</a:t>
            </a:r>
            <a:endParaRPr lang="fr-F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876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noAutofit/>
          </a:bodyPr>
          <a:lstStyle/>
          <a:p>
            <a:r>
              <a:rPr lang="en-US" sz="3600" dirty="0"/>
              <a:t>Innovative financing for Eastern Africa: FinTech, Cryptocurrencies and Islamic finance</a:t>
            </a:r>
            <a:endParaRPr lang="en-GB" sz="3600" dirty="0"/>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normAutofit/>
          </a:bodyPr>
          <a:lstStyle/>
          <a:p>
            <a:r>
              <a:rPr lang="en-GB" dirty="0"/>
              <a:t>Part 2: Islamic finance in Eastern Africa</a:t>
            </a:r>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dirty="0"/>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Prof. Issouf Soumaré</a:t>
            </a:r>
            <a:endParaRPr lang="en-US" sz="2000" kern="0" dirty="0">
              <a:solidFill>
                <a:schemeClr val="tx1"/>
              </a:solidFill>
            </a:endParaRPr>
          </a:p>
          <a:p>
            <a:pPr>
              <a:lnSpc>
                <a:spcPct val="100000"/>
              </a:lnSpc>
              <a:spcBef>
                <a:spcPts val="0"/>
              </a:spcBef>
            </a:pPr>
            <a:r>
              <a:rPr lang="en-US" sz="1800" dirty="0" err="1"/>
              <a:t>Université</a:t>
            </a:r>
            <a:r>
              <a:rPr lang="en-US" sz="1800" dirty="0"/>
              <a:t> Laval, Quebec, Canada</a:t>
            </a:r>
          </a:p>
          <a:p>
            <a:pPr>
              <a:lnSpc>
                <a:spcPct val="100000"/>
              </a:lnSpc>
              <a:spcBef>
                <a:spcPts val="0"/>
              </a:spcBef>
            </a:pPr>
            <a:r>
              <a:rPr lang="en-US" sz="1800" kern="0" dirty="0">
                <a:solidFill>
                  <a:schemeClr val="tx1"/>
                </a:solidFill>
                <a:hlinkClick r:id="rId2"/>
              </a:rPr>
              <a:t>www.issoufsoumare.com</a:t>
            </a: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33925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a:bodyPr>
          <a:lstStyle/>
          <a:p>
            <a:r>
              <a:rPr lang="en-US" sz="2500" b="1" dirty="0">
                <a:solidFill>
                  <a:schemeClr val="bg1"/>
                </a:solidFill>
                <a:latin typeface="Arial" panose="020B0604020202020204" pitchFamily="34" charset="0"/>
                <a:cs typeface="Arial" panose="020B0604020202020204" pitchFamily="34" charset="0"/>
              </a:rPr>
              <a:t>PREAMBLE</a:t>
            </a:r>
          </a:p>
        </p:txBody>
      </p:sp>
      <p:sp>
        <p:nvSpPr>
          <p:cNvPr id="6" name="Content Placeholder 5">
            <a:extLst>
              <a:ext uri="{FF2B5EF4-FFF2-40B4-BE49-F238E27FC236}">
                <a16:creationId xmlns:a16="http://schemas.microsoft.com/office/drawing/2014/main" id="{C6985D35-0283-0C43-A240-C6AB04A16C52}"/>
              </a:ext>
            </a:extLst>
          </p:cNvPr>
          <p:cNvSpPr>
            <a:spLocks noGrp="1"/>
          </p:cNvSpPr>
          <p:nvPr>
            <p:ph idx="1"/>
          </p:nvPr>
        </p:nvSpPr>
        <p:spPr>
          <a:xfrm>
            <a:off x="451200" y="1124743"/>
            <a:ext cx="11289600" cy="5246239"/>
          </a:xfrm>
        </p:spPr>
        <p:txBody>
          <a:bodyPr/>
          <a:lstStyle/>
          <a:p>
            <a:pPr algn="just">
              <a:lnSpc>
                <a:spcPct val="100000"/>
              </a:lnSpc>
              <a:spcBef>
                <a:spcPts val="600"/>
              </a:spcBef>
            </a:pPr>
            <a:r>
              <a:rPr lang="en-CA" sz="2400" dirty="0">
                <a:effectLst/>
                <a:ea typeface="Calibri" panose="020F0502020204030204" pitchFamily="34" charset="0"/>
              </a:rPr>
              <a:t>Over the past decades, Islamic finance had a significant expansion across the world with total assets growth of almost 25% a year to reach US$2.7 trillion in 2020.</a:t>
            </a:r>
          </a:p>
          <a:p>
            <a:pPr lvl="2" algn="just">
              <a:lnSpc>
                <a:spcPct val="100000"/>
              </a:lnSpc>
              <a:spcBef>
                <a:spcPts val="600"/>
              </a:spcBef>
            </a:pPr>
            <a:endParaRPr lang="en-CA" sz="1500" dirty="0">
              <a:effectLst/>
              <a:ea typeface="Calibri" panose="020F0502020204030204" pitchFamily="34" charset="0"/>
            </a:endParaRPr>
          </a:p>
          <a:p>
            <a:pPr algn="just">
              <a:lnSpc>
                <a:spcPct val="100000"/>
              </a:lnSpc>
              <a:spcBef>
                <a:spcPts val="600"/>
              </a:spcBef>
            </a:pPr>
            <a:r>
              <a:rPr lang="en-CA" sz="2400" dirty="0">
                <a:effectLst/>
                <a:ea typeface="Calibri" panose="020F0502020204030204" pitchFamily="34" charset="0"/>
              </a:rPr>
              <a:t>Recognizing the growing importance of Islamic banking and the growing demand for financial services that meet ethical standards, an increasing number of major international banks have opened Islamic banking “windows” tailored to the needs of Islamic investors from a global Muslim population of over 1 billion, including 11 million Muslims in Europe and 6 million in the USA</a:t>
            </a:r>
            <a:r>
              <a:rPr lang="en-CA" sz="2400" dirty="0">
                <a:ea typeface="Calibri" panose="020F0502020204030204" pitchFamily="34" charset="0"/>
              </a:rPr>
              <a:t>.</a:t>
            </a:r>
          </a:p>
          <a:p>
            <a:pPr lvl="2" algn="just">
              <a:lnSpc>
                <a:spcPct val="100000"/>
              </a:lnSpc>
              <a:spcBef>
                <a:spcPts val="600"/>
              </a:spcBef>
            </a:pPr>
            <a:endParaRPr lang="en-CA" sz="1500" dirty="0">
              <a:ea typeface="Calibri" panose="020F0502020204030204" pitchFamily="34" charset="0"/>
            </a:endParaRPr>
          </a:p>
          <a:p>
            <a:pPr algn="just">
              <a:lnSpc>
                <a:spcPct val="100000"/>
              </a:lnSpc>
              <a:spcBef>
                <a:spcPts val="600"/>
              </a:spcBef>
            </a:pPr>
            <a:r>
              <a:rPr lang="en-CA" sz="2400" dirty="0">
                <a:effectLst/>
                <a:ea typeface="Calibri" panose="020F0502020204030204" pitchFamily="34" charset="0"/>
              </a:rPr>
              <a:t>The growing number of financial institutions offering Islamic financial services and products combined with the increasing size of the total asset of the sector represents a great financing opportunity for Eastern African </a:t>
            </a:r>
            <a:r>
              <a:rPr lang="en-CA" sz="2400" dirty="0">
                <a:ea typeface="Calibri" panose="020F0502020204030204" pitchFamily="34" charset="0"/>
              </a:rPr>
              <a:t>economies which struggle to mobilize significant financing for their development.</a:t>
            </a:r>
            <a:endParaRPr lang="fr-FR" sz="2400" dirty="0"/>
          </a:p>
        </p:txBody>
      </p:sp>
    </p:spTree>
    <p:extLst>
      <p:ext uri="{BB962C8B-B14F-4D97-AF65-F5344CB8AC3E}">
        <p14:creationId xmlns:p14="http://schemas.microsoft.com/office/powerpoint/2010/main" val="1331650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B15328-7DCC-4E3B-8903-5A718B368D17}"/>
              </a:ext>
            </a:extLst>
          </p:cNvPr>
          <p:cNvSpPr txBox="1">
            <a:spLocks/>
          </p:cNvSpPr>
          <p:nvPr/>
        </p:nvSpPr>
        <p:spPr>
          <a:xfrm>
            <a:off x="2711624" y="188640"/>
            <a:ext cx="5504594" cy="6494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3"/>
                </a:solidFill>
                <a:latin typeface="Arial" panose="020B0604020202020204" pitchFamily="34" charset="0"/>
                <a:cs typeface="Arial" panose="020B0604020202020204" pitchFamily="34" charset="0"/>
              </a:rPr>
              <a:t>OUTLINE</a:t>
            </a:r>
          </a:p>
        </p:txBody>
      </p:sp>
      <p:pic>
        <p:nvPicPr>
          <p:cNvPr id="11" name="Picture 10" descr="A close up of a logo&#10;&#10;Description automatically generated">
            <a:extLst>
              <a:ext uri="{FF2B5EF4-FFF2-40B4-BE49-F238E27FC236}">
                <a16:creationId xmlns:a16="http://schemas.microsoft.com/office/drawing/2014/main" id="{F9DED951-46A6-4B39-BD63-F52165A1FE62}"/>
              </a:ext>
            </a:extLst>
          </p:cNvPr>
          <p:cNvPicPr>
            <a:picLocks noChangeAspect="1"/>
          </p:cNvPicPr>
          <p:nvPr/>
        </p:nvPicPr>
        <p:blipFill>
          <a:blip r:embed="rId2"/>
          <a:stretch>
            <a:fillRect/>
          </a:stretch>
        </p:blipFill>
        <p:spPr>
          <a:xfrm>
            <a:off x="-352476" y="124829"/>
            <a:ext cx="3064094" cy="353550"/>
          </a:xfrm>
          <a:prstGeom prst="rect">
            <a:avLst/>
          </a:prstGeom>
        </p:spPr>
      </p:pic>
      <p:sp>
        <p:nvSpPr>
          <p:cNvPr id="12" name="Rectangle 11">
            <a:extLst>
              <a:ext uri="{FF2B5EF4-FFF2-40B4-BE49-F238E27FC236}">
                <a16:creationId xmlns:a16="http://schemas.microsoft.com/office/drawing/2014/main" id="{F74640D6-A5BE-4F2F-891B-B52196E83EE9}"/>
              </a:ext>
            </a:extLst>
          </p:cNvPr>
          <p:cNvSpPr/>
          <p:nvPr/>
        </p:nvSpPr>
        <p:spPr>
          <a:xfrm>
            <a:off x="2179322" y="817061"/>
            <a:ext cx="722904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DEFINITION AND GENERALITIES</a:t>
            </a: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B952C5A-B4FF-401F-8669-9BB53A28B109}"/>
              </a:ext>
            </a:extLst>
          </p:cNvPr>
          <p:cNvSpPr/>
          <p:nvPr/>
        </p:nvSpPr>
        <p:spPr>
          <a:xfrm>
            <a:off x="868266" y="943350"/>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400" dirty="0">
                <a:solidFill>
                  <a:schemeClr val="accent3"/>
                </a:solidFill>
                <a:latin typeface="Arial" panose="020B0604020202020204" pitchFamily="34" charset="0"/>
                <a:cs typeface="Arial" panose="020B0604020202020204" pitchFamily="34" charset="0"/>
              </a:rPr>
              <a:t>01</a:t>
            </a:r>
          </a:p>
        </p:txBody>
      </p:sp>
      <p:sp>
        <p:nvSpPr>
          <p:cNvPr id="14" name="Rectangle 13">
            <a:extLst>
              <a:ext uri="{FF2B5EF4-FFF2-40B4-BE49-F238E27FC236}">
                <a16:creationId xmlns:a16="http://schemas.microsoft.com/office/drawing/2014/main" id="{1423D1F9-5490-4C4F-B9C8-E6714C2FF36D}"/>
              </a:ext>
            </a:extLst>
          </p:cNvPr>
          <p:cNvSpPr/>
          <p:nvPr/>
        </p:nvSpPr>
        <p:spPr>
          <a:xfrm>
            <a:off x="2179322" y="2075246"/>
            <a:ext cx="6292942"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CURRENT STATE OF ISLAMIC FINANCE IN EASTERN AFRICA </a:t>
            </a:r>
          </a:p>
        </p:txBody>
      </p:sp>
      <p:sp>
        <p:nvSpPr>
          <p:cNvPr id="15" name="Rectangle 14">
            <a:extLst>
              <a:ext uri="{FF2B5EF4-FFF2-40B4-BE49-F238E27FC236}">
                <a16:creationId xmlns:a16="http://schemas.microsoft.com/office/drawing/2014/main" id="{DF7380CB-BE54-4969-8D41-FFDB6EDABBE8}"/>
              </a:ext>
            </a:extLst>
          </p:cNvPr>
          <p:cNvSpPr/>
          <p:nvPr/>
        </p:nvSpPr>
        <p:spPr>
          <a:xfrm>
            <a:off x="868266" y="2201534"/>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400" dirty="0">
                <a:solidFill>
                  <a:schemeClr val="accent3"/>
                </a:solidFill>
                <a:latin typeface="Arial" panose="020B0604020202020204" pitchFamily="34" charset="0"/>
                <a:cs typeface="Arial" panose="020B0604020202020204" pitchFamily="34" charset="0"/>
              </a:rPr>
              <a:t>02</a:t>
            </a:r>
          </a:p>
        </p:txBody>
      </p:sp>
      <p:sp>
        <p:nvSpPr>
          <p:cNvPr id="16" name="Rectangle 15">
            <a:extLst>
              <a:ext uri="{FF2B5EF4-FFF2-40B4-BE49-F238E27FC236}">
                <a16:creationId xmlns:a16="http://schemas.microsoft.com/office/drawing/2014/main" id="{B7C71E92-A0B8-4D74-9989-0F44696B094B}"/>
              </a:ext>
            </a:extLst>
          </p:cNvPr>
          <p:cNvSpPr/>
          <p:nvPr/>
        </p:nvSpPr>
        <p:spPr>
          <a:xfrm>
            <a:off x="2179322" y="5789170"/>
            <a:ext cx="694101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CONCLUSION AND RECOMMENDATIONS</a:t>
            </a:r>
          </a:p>
        </p:txBody>
      </p:sp>
      <p:sp>
        <p:nvSpPr>
          <p:cNvPr id="17" name="Rectangle 16">
            <a:extLst>
              <a:ext uri="{FF2B5EF4-FFF2-40B4-BE49-F238E27FC236}">
                <a16:creationId xmlns:a16="http://schemas.microsoft.com/office/drawing/2014/main" id="{BA492080-7FB7-4909-9E39-3DA2D7531D1F}"/>
              </a:ext>
            </a:extLst>
          </p:cNvPr>
          <p:cNvSpPr/>
          <p:nvPr/>
        </p:nvSpPr>
        <p:spPr>
          <a:xfrm>
            <a:off x="868266" y="5915464"/>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400" dirty="0">
                <a:solidFill>
                  <a:schemeClr val="accent3"/>
                </a:solidFill>
                <a:latin typeface="Arial" panose="020B0604020202020204" pitchFamily="34" charset="0"/>
                <a:cs typeface="Arial" panose="020B0604020202020204" pitchFamily="34" charset="0"/>
              </a:rPr>
              <a:t>05</a:t>
            </a:r>
          </a:p>
        </p:txBody>
      </p:sp>
      <p:sp>
        <p:nvSpPr>
          <p:cNvPr id="25" name="Rectangle 24">
            <a:extLst>
              <a:ext uri="{FF2B5EF4-FFF2-40B4-BE49-F238E27FC236}">
                <a16:creationId xmlns:a16="http://schemas.microsoft.com/office/drawing/2014/main" id="{3862915F-310D-4778-A5AE-FD44E27A64BD}"/>
              </a:ext>
            </a:extLst>
          </p:cNvPr>
          <p:cNvSpPr/>
          <p:nvPr/>
        </p:nvSpPr>
        <p:spPr>
          <a:xfrm>
            <a:off x="2179322" y="3333431"/>
            <a:ext cx="6292942"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ISLAMIC FINANCE &amp; ECONOMIC FINANCING IN EASTERN AFRICA</a:t>
            </a:r>
          </a:p>
        </p:txBody>
      </p:sp>
      <p:sp>
        <p:nvSpPr>
          <p:cNvPr id="26" name="Rectangle 25">
            <a:extLst>
              <a:ext uri="{FF2B5EF4-FFF2-40B4-BE49-F238E27FC236}">
                <a16:creationId xmlns:a16="http://schemas.microsoft.com/office/drawing/2014/main" id="{8DEEA60A-EB77-4C23-8833-980B1150A652}"/>
              </a:ext>
            </a:extLst>
          </p:cNvPr>
          <p:cNvSpPr/>
          <p:nvPr/>
        </p:nvSpPr>
        <p:spPr>
          <a:xfrm>
            <a:off x="868265" y="3459718"/>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400" dirty="0">
                <a:solidFill>
                  <a:schemeClr val="accent3"/>
                </a:solidFill>
                <a:latin typeface="Arial" panose="020B0604020202020204" pitchFamily="34" charset="0"/>
                <a:cs typeface="Arial" panose="020B0604020202020204" pitchFamily="34" charset="0"/>
              </a:rPr>
              <a:t>03</a:t>
            </a:r>
          </a:p>
        </p:txBody>
      </p:sp>
      <p:cxnSp>
        <p:nvCxnSpPr>
          <p:cNvPr id="19" name="Straight Connector 18">
            <a:extLst>
              <a:ext uri="{FF2B5EF4-FFF2-40B4-BE49-F238E27FC236}">
                <a16:creationId xmlns:a16="http://schemas.microsoft.com/office/drawing/2014/main" id="{3937D9D9-7A8B-46F0-8A7E-F7081AB92216}"/>
              </a:ext>
            </a:extLst>
          </p:cNvPr>
          <p:cNvCxnSpPr>
            <a:cxnSpLocks/>
          </p:cNvCxnSpPr>
          <p:nvPr/>
        </p:nvCxnSpPr>
        <p:spPr>
          <a:xfrm>
            <a:off x="673164" y="3212169"/>
            <a:ext cx="77991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573BC1-1189-4447-889D-4C3A436CC7FA}"/>
              </a:ext>
            </a:extLst>
          </p:cNvPr>
          <p:cNvCxnSpPr>
            <a:cxnSpLocks/>
          </p:cNvCxnSpPr>
          <p:nvPr/>
        </p:nvCxnSpPr>
        <p:spPr>
          <a:xfrm>
            <a:off x="673164" y="5667908"/>
            <a:ext cx="77991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A6DC4A8-2AA7-4B5E-9D5F-7FCDB4461608}"/>
              </a:ext>
            </a:extLst>
          </p:cNvPr>
          <p:cNvSpPr/>
          <p:nvPr/>
        </p:nvSpPr>
        <p:spPr>
          <a:xfrm>
            <a:off x="2179322" y="4534168"/>
            <a:ext cx="6292942"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CONSTRAINTS TO ISLAMIC FINANCE DEVELOPMENT IN EASTERN AFRICA</a:t>
            </a:r>
          </a:p>
        </p:txBody>
      </p:sp>
      <p:sp>
        <p:nvSpPr>
          <p:cNvPr id="31" name="Rectangle 30">
            <a:extLst>
              <a:ext uri="{FF2B5EF4-FFF2-40B4-BE49-F238E27FC236}">
                <a16:creationId xmlns:a16="http://schemas.microsoft.com/office/drawing/2014/main" id="{75FEDE67-AD3D-4203-8D3A-1BB6D9FA0BDB}"/>
              </a:ext>
            </a:extLst>
          </p:cNvPr>
          <p:cNvSpPr/>
          <p:nvPr/>
        </p:nvSpPr>
        <p:spPr>
          <a:xfrm>
            <a:off x="868265" y="4660455"/>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400" dirty="0">
                <a:solidFill>
                  <a:schemeClr val="accent3"/>
                </a:solidFill>
                <a:latin typeface="Arial" panose="020B0604020202020204" pitchFamily="34" charset="0"/>
                <a:cs typeface="Arial" panose="020B0604020202020204" pitchFamily="34" charset="0"/>
              </a:rPr>
              <a:t>04</a:t>
            </a:r>
          </a:p>
        </p:txBody>
      </p:sp>
      <p:cxnSp>
        <p:nvCxnSpPr>
          <p:cNvPr id="32" name="Straight Connector 31">
            <a:extLst>
              <a:ext uri="{FF2B5EF4-FFF2-40B4-BE49-F238E27FC236}">
                <a16:creationId xmlns:a16="http://schemas.microsoft.com/office/drawing/2014/main" id="{32D5ED33-AB10-4E71-BF52-EFADD1B0F269}"/>
              </a:ext>
            </a:extLst>
          </p:cNvPr>
          <p:cNvCxnSpPr>
            <a:cxnSpLocks/>
          </p:cNvCxnSpPr>
          <p:nvPr/>
        </p:nvCxnSpPr>
        <p:spPr>
          <a:xfrm>
            <a:off x="673164" y="4412906"/>
            <a:ext cx="77991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8">
            <a:extLst>
              <a:ext uri="{FF2B5EF4-FFF2-40B4-BE49-F238E27FC236}">
                <a16:creationId xmlns:a16="http://schemas.microsoft.com/office/drawing/2014/main" id="{00257F2B-11B6-480E-AE42-1F4FADF25FDA}"/>
              </a:ext>
            </a:extLst>
          </p:cNvPr>
          <p:cNvCxnSpPr>
            <a:cxnSpLocks/>
          </p:cNvCxnSpPr>
          <p:nvPr/>
        </p:nvCxnSpPr>
        <p:spPr>
          <a:xfrm>
            <a:off x="695400" y="1916832"/>
            <a:ext cx="77991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5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01 DEFINITION AND GENERALITIES</a:t>
            </a:r>
            <a:br>
              <a:rPr lang="en-US" dirty="0">
                <a:latin typeface="Arial" panose="020B0604020202020204" pitchFamily="34" charset="0"/>
                <a:cs typeface="Arial" panose="020B0604020202020204" pitchFamily="34" charset="0"/>
              </a:rPr>
            </a:br>
            <a:endParaRPr lang="en-US" dirty="0">
              <a:solidFill>
                <a:schemeClr val="accent4"/>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3916" y="1052736"/>
            <a:ext cx="11425693" cy="5462113"/>
          </a:xfrm>
        </p:spPr>
        <p:txBody>
          <a:bodyPr/>
          <a:lstStyle/>
          <a:p>
            <a:pPr marL="382588" algn="just" eaLnBrk="1">
              <a:spcBef>
                <a:spcPts val="600"/>
              </a:spcBef>
              <a:spcAft>
                <a:spcPts val="600"/>
              </a:spcAft>
              <a:buFont typeface="Wingdings" panose="05000000000000000000" pitchFamily="2" charset="2"/>
              <a:buChar char="§"/>
            </a:pPr>
            <a:r>
              <a:rPr lang="en-US" sz="2300" b="1" dirty="0">
                <a:solidFill>
                  <a:srgbClr val="000000"/>
                </a:solidFill>
                <a:effectLst/>
                <a:ea typeface="SimSun" panose="02010600030101010101" pitchFamily="2" charset="-122"/>
                <a:cs typeface="Arial" panose="020B0604020202020204" pitchFamily="34" charset="0"/>
              </a:rPr>
              <a:t>Islamic finance is a set of sharia-based (under Islamic laws) financing techniques. </a:t>
            </a:r>
          </a:p>
          <a:p>
            <a:pPr marL="382588" algn="just" eaLnBrk="1">
              <a:spcBef>
                <a:spcPts val="600"/>
              </a:spcBef>
              <a:spcAft>
                <a:spcPts val="600"/>
              </a:spcAft>
              <a:buFont typeface="Wingdings" panose="05000000000000000000" pitchFamily="2" charset="2"/>
              <a:buChar char="§"/>
            </a:pPr>
            <a:r>
              <a:rPr lang="en-US" altLang="en-US" sz="2300" b="1" dirty="0">
                <a:ea typeface="SimSun" panose="02010600030101010101" pitchFamily="2" charset="-122"/>
                <a:cs typeface="Arial" panose="020B0604020202020204" pitchFamily="34" charset="0"/>
                <a:sym typeface="Lato" pitchFamily="34" charset="0"/>
              </a:rPr>
              <a:t>Islamic finance </a:t>
            </a:r>
            <a:r>
              <a:rPr lang="en-CA" altLang="en-US" sz="2300" b="1" dirty="0">
                <a:ea typeface="SimSun" panose="02010600030101010101" pitchFamily="2" charset="-122"/>
                <a:cs typeface="Arial" panose="020B0604020202020204" pitchFamily="34" charset="0"/>
                <a:sym typeface="Lato" pitchFamily="34" charset="0"/>
              </a:rPr>
              <a:t>leverages the fact that t</a:t>
            </a:r>
            <a:r>
              <a:rPr lang="en-CA" sz="2300" b="1" dirty="0">
                <a:effectLst/>
                <a:ea typeface="Calibri" panose="020F0502020204030204" pitchFamily="34" charset="0"/>
              </a:rPr>
              <a:t>he practice of ribã (</a:t>
            </a:r>
            <a:r>
              <a:rPr lang="en-CA" sz="2300" b="1" dirty="0">
                <a:effectLst/>
                <a:ea typeface="Calibri" panose="020F0502020204030204" pitchFamily="34" charset="0"/>
                <a:cs typeface="Times New Roman" panose="02020603050405020304" pitchFamily="18" charset="0"/>
              </a:rPr>
              <a:t>usury or interest)</a:t>
            </a:r>
            <a:r>
              <a:rPr lang="en-CA" sz="2300" b="1" dirty="0">
                <a:effectLst/>
                <a:ea typeface="Calibri" panose="020F0502020204030204" pitchFamily="34" charset="0"/>
              </a:rPr>
              <a:t> is forbidden by Islam</a:t>
            </a:r>
            <a:r>
              <a:rPr lang="fr-FR" sz="2300" b="1" dirty="0">
                <a:ea typeface="Calibri" panose="020F0502020204030204" pitchFamily="34" charset="0"/>
              </a:rPr>
              <a:t>. </a:t>
            </a:r>
            <a:endParaRPr lang="en-CA" sz="2300" b="1" dirty="0">
              <a:effectLst/>
              <a:ea typeface="Calibri" panose="020F0502020204030204" pitchFamily="34" charset="0"/>
            </a:endParaRPr>
          </a:p>
          <a:p>
            <a:pPr marL="382588" algn="just" eaLnBrk="1">
              <a:spcBef>
                <a:spcPts val="600"/>
              </a:spcBef>
              <a:spcAft>
                <a:spcPts val="600"/>
              </a:spcAft>
              <a:buFont typeface="Wingdings" panose="05000000000000000000" pitchFamily="2" charset="2"/>
              <a:buChar char="§"/>
            </a:pPr>
            <a:r>
              <a:rPr lang="en-CA" sz="2300" b="1" dirty="0">
                <a:effectLst/>
                <a:ea typeface="Calibri" panose="020F0502020204030204" pitchFamily="34" charset="0"/>
              </a:rPr>
              <a:t>The key principle of Islamic finance is that the owner of a project and investors or lenders should share the profits and losses of the investment</a:t>
            </a:r>
            <a:r>
              <a:rPr lang="en-CA" sz="2300" b="1" dirty="0">
                <a:effectLst/>
                <a:ea typeface="SimSun" panose="02010600030101010101" pitchFamily="2" charset="-122"/>
              </a:rPr>
              <a:t> </a:t>
            </a:r>
            <a:r>
              <a:rPr lang="en-US" sz="2300" b="1" dirty="0">
                <a:effectLst/>
                <a:ea typeface="SimSun" panose="02010600030101010101" pitchFamily="2" charset="-122"/>
              </a:rPr>
              <a:t>based on pre-agreed sharing rules</a:t>
            </a:r>
            <a:r>
              <a:rPr lang="en-US" sz="2300" b="1" dirty="0">
                <a:ea typeface="SimSun" panose="02010600030101010101" pitchFamily="2" charset="-122"/>
              </a:rPr>
              <a:t>.</a:t>
            </a:r>
          </a:p>
          <a:p>
            <a:pPr marL="839788" lvl="1" algn="just">
              <a:spcBef>
                <a:spcPts val="600"/>
              </a:spcBef>
              <a:spcAft>
                <a:spcPts val="600"/>
              </a:spcAft>
              <a:buFont typeface="Wingdings" panose="05000000000000000000" pitchFamily="2" charset="2"/>
              <a:buChar char="§"/>
            </a:pPr>
            <a:endParaRPr lang="en-US" sz="1900" b="1" dirty="0"/>
          </a:p>
          <a:p>
            <a:pPr marL="382588" algn="just" eaLnBrk="1">
              <a:spcBef>
                <a:spcPts val="600"/>
              </a:spcBef>
              <a:spcAft>
                <a:spcPts val="600"/>
              </a:spcAft>
              <a:buFont typeface="Wingdings" panose="05000000000000000000" pitchFamily="2" charset="2"/>
              <a:buChar char="§"/>
            </a:pPr>
            <a:r>
              <a:rPr lang="en-US" sz="2300" b="1" dirty="0"/>
              <a:t>Main principles of Islamic finance:</a:t>
            </a:r>
          </a:p>
          <a:p>
            <a:pPr marL="839788" lvl="1" indent="-342900" algn="just" eaLnBrk="1">
              <a:spcBef>
                <a:spcPts val="600"/>
              </a:spcBef>
              <a:spcAft>
                <a:spcPts val="0"/>
              </a:spcAft>
              <a:buFont typeface="Arial" panose="020B0604020202020204" pitchFamily="34" charset="0"/>
              <a:buChar char="•"/>
            </a:pPr>
            <a:r>
              <a:rPr lang="en-CA" sz="2000" dirty="0">
                <a:cs typeface="Times New Roman" panose="02020603050405020304" pitchFamily="18" charset="0"/>
              </a:rPr>
              <a:t>Wealth must be generated from legitimate trade and asset-based investment. </a:t>
            </a:r>
          </a:p>
          <a:p>
            <a:pPr marL="839788" lvl="1" indent="-342900" algn="just" eaLnBrk="1">
              <a:spcBef>
                <a:spcPts val="600"/>
              </a:spcBef>
              <a:spcAft>
                <a:spcPts val="0"/>
              </a:spcAft>
              <a:buFont typeface="Arial" panose="020B0604020202020204" pitchFamily="34" charset="0"/>
              <a:buChar char="•"/>
            </a:pPr>
            <a:r>
              <a:rPr lang="en-CA" sz="2000" dirty="0">
                <a:cs typeface="Times New Roman" panose="02020603050405020304" pitchFamily="18" charset="0"/>
              </a:rPr>
              <a:t>Investment should also have a social and ethical benefit (per Islamic laws) to the wider society beyond pure return.</a:t>
            </a:r>
          </a:p>
          <a:p>
            <a:pPr marL="839788" lvl="1" indent="-342900" algn="just" eaLnBrk="1">
              <a:spcBef>
                <a:spcPts val="600"/>
              </a:spcBef>
              <a:spcAft>
                <a:spcPts val="0"/>
              </a:spcAft>
              <a:buFont typeface="Arial" panose="020B0604020202020204" pitchFamily="34" charset="0"/>
              <a:buChar char="•"/>
            </a:pPr>
            <a:r>
              <a:rPr lang="en-CA" sz="2000" dirty="0">
                <a:cs typeface="Times New Roman" panose="02020603050405020304" pitchFamily="18" charset="0"/>
              </a:rPr>
              <a:t>Risk should be shared.</a:t>
            </a:r>
          </a:p>
          <a:p>
            <a:pPr marL="839788" lvl="1" indent="-342900" algn="just" eaLnBrk="1">
              <a:spcBef>
                <a:spcPts val="600"/>
              </a:spcBef>
              <a:spcAft>
                <a:spcPts val="600"/>
              </a:spcAft>
              <a:buFont typeface="Arial" panose="020B0604020202020204" pitchFamily="34" charset="0"/>
              <a:buChar char="•"/>
            </a:pPr>
            <a:r>
              <a:rPr lang="en-CA" sz="2000" dirty="0">
                <a:cs typeface="Times New Roman" panose="02020603050405020304" pitchFamily="18" charset="0"/>
              </a:rPr>
              <a:t>All harmful activities (haram) should be avoided.</a:t>
            </a:r>
          </a:p>
        </p:txBody>
      </p:sp>
    </p:spTree>
    <p:extLst>
      <p:ext uri="{BB962C8B-B14F-4D97-AF65-F5344CB8AC3E}">
        <p14:creationId xmlns:p14="http://schemas.microsoft.com/office/powerpoint/2010/main" val="289110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01 DEFINITION AND GENERALITIES – Trend in Islamic finance</a:t>
            </a:r>
            <a:br>
              <a:rPr lang="en-US" dirty="0">
                <a:latin typeface="Arial" panose="020B0604020202020204" pitchFamily="34" charset="0"/>
                <a:cs typeface="Arial" panose="020B0604020202020204" pitchFamily="34" charset="0"/>
              </a:rPr>
            </a:br>
            <a:endParaRPr lang="en-US" dirty="0">
              <a:solidFill>
                <a:schemeClr val="accent4"/>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3916" y="1052737"/>
            <a:ext cx="11524167" cy="1296144"/>
          </a:xfrm>
        </p:spPr>
        <p:txBody>
          <a:bodyPr/>
          <a:lstStyle/>
          <a:p>
            <a:pPr marL="382588" algn="just" eaLnBrk="1">
              <a:spcBef>
                <a:spcPts val="600"/>
              </a:spcBef>
              <a:spcAft>
                <a:spcPts val="600"/>
              </a:spcAft>
              <a:buFont typeface="Wingdings" panose="05000000000000000000" pitchFamily="2" charset="2"/>
              <a:buChar char="§"/>
            </a:pPr>
            <a:r>
              <a:rPr lang="en-CA" sz="2100" b="1" dirty="0">
                <a:effectLst/>
                <a:ea typeface="Calibri" panose="020F0502020204030204" pitchFamily="34" charset="0"/>
              </a:rPr>
              <a:t>As of today, Islamic finance is composed of 3 main sectors: i) Islamic banking sector; ii) Islamic capital market and iii) Islamic insurance sector (Takaful) with total global asset around US$2.7 trillion in 2020, largely driven by Islamic banking which represented 68.2% of the industry as presented in </a:t>
            </a:r>
            <a:r>
              <a:rPr lang="en-CA" sz="2100" b="1" dirty="0">
                <a:solidFill>
                  <a:srgbClr val="C00000"/>
                </a:solidFill>
                <a:effectLst/>
                <a:ea typeface="Calibri" panose="020F0502020204030204" pitchFamily="34" charset="0"/>
              </a:rPr>
              <a:t>2020 </a:t>
            </a:r>
            <a:r>
              <a:rPr lang="en-US" sz="2100" b="1" dirty="0">
                <a:solidFill>
                  <a:srgbClr val="C00000"/>
                </a:solidFill>
                <a:effectLst/>
                <a:ea typeface="SimSun" panose="02010600030101010101" pitchFamily="2" charset="-122"/>
                <a:cs typeface="Arial" panose="020B0604020202020204" pitchFamily="34" charset="0"/>
              </a:rPr>
              <a:t>Sectoral analysis of IFSI (2020) below.</a:t>
            </a:r>
            <a:endParaRPr lang="en-CA" sz="2100" b="1" dirty="0">
              <a:solidFill>
                <a:srgbClr val="C00000"/>
              </a:solidFill>
              <a:ea typeface="SimSun" panose="02010600030101010101" pitchFamily="2" charset="-122"/>
              <a:cs typeface="Arial" panose="020B0604020202020204" pitchFamily="34" charset="0"/>
            </a:endParaRPr>
          </a:p>
        </p:txBody>
      </p:sp>
      <p:pic>
        <p:nvPicPr>
          <p:cNvPr id="4" name="Image 3">
            <a:extLst>
              <a:ext uri="{FF2B5EF4-FFF2-40B4-BE49-F238E27FC236}">
                <a16:creationId xmlns:a16="http://schemas.microsoft.com/office/drawing/2014/main" id="{1579DCAB-7CA9-4CF3-B082-15F6C9C0BEF5}"/>
              </a:ext>
            </a:extLst>
          </p:cNvPr>
          <p:cNvPicPr>
            <a:picLocks noChangeAspect="1"/>
          </p:cNvPicPr>
          <p:nvPr/>
        </p:nvPicPr>
        <p:blipFill>
          <a:blip r:embed="rId2"/>
          <a:stretch>
            <a:fillRect/>
          </a:stretch>
        </p:blipFill>
        <p:spPr>
          <a:xfrm>
            <a:off x="1086687" y="2636912"/>
            <a:ext cx="10335102" cy="2590076"/>
          </a:xfrm>
          <a:prstGeom prst="rect">
            <a:avLst/>
          </a:prstGeom>
        </p:spPr>
      </p:pic>
      <p:sp>
        <p:nvSpPr>
          <p:cNvPr id="6" name="ZoneTexte 5">
            <a:extLst>
              <a:ext uri="{FF2B5EF4-FFF2-40B4-BE49-F238E27FC236}">
                <a16:creationId xmlns:a16="http://schemas.microsoft.com/office/drawing/2014/main" id="{3D6917E6-C549-4652-B803-CBA5A994D5EF}"/>
              </a:ext>
            </a:extLst>
          </p:cNvPr>
          <p:cNvSpPr txBox="1"/>
          <p:nvPr/>
        </p:nvSpPr>
        <p:spPr>
          <a:xfrm>
            <a:off x="1224136" y="5157192"/>
            <a:ext cx="6096000" cy="369332"/>
          </a:xfrm>
          <a:prstGeom prst="rect">
            <a:avLst/>
          </a:prstGeom>
          <a:noFill/>
        </p:spPr>
        <p:txBody>
          <a:bodyPr wrap="square">
            <a:spAutoFit/>
          </a:bodyPr>
          <a:lstStyle/>
          <a:p>
            <a:r>
              <a:rPr lang="en-US" sz="1800" i="1" dirty="0">
                <a:effectLst/>
                <a:latin typeface="Calibri" panose="020F0502020204030204" pitchFamily="34" charset="0"/>
                <a:ea typeface="Calibri" panose="020F0502020204030204" pitchFamily="34" charset="0"/>
                <a:cs typeface="Arial" panose="020B0604020202020204" pitchFamily="34" charset="0"/>
              </a:rPr>
              <a:t>Source: IFSB, </a:t>
            </a:r>
            <a:r>
              <a:rPr lang="en-US" sz="1800" i="1" dirty="0">
                <a:effectLst/>
                <a:latin typeface="Calibri" panose="020F0502020204030204" pitchFamily="34" charset="0"/>
                <a:ea typeface="SimSun" panose="02010600030101010101" pitchFamily="2" charset="-122"/>
                <a:cs typeface="Arial" panose="020B0604020202020204" pitchFamily="34" charset="0"/>
              </a:rPr>
              <a:t>Islamic financial service industry report (2021): </a:t>
            </a:r>
            <a:endParaRPr lang="fr-FR" dirty="0"/>
          </a:p>
        </p:txBody>
      </p:sp>
      <p:sp>
        <p:nvSpPr>
          <p:cNvPr id="7" name="Content Placeholder 2">
            <a:extLst>
              <a:ext uri="{FF2B5EF4-FFF2-40B4-BE49-F238E27FC236}">
                <a16:creationId xmlns:a16="http://schemas.microsoft.com/office/drawing/2014/main" id="{459CF497-AE9A-422D-AD23-D71B4FAE15B8}"/>
              </a:ext>
            </a:extLst>
          </p:cNvPr>
          <p:cNvSpPr txBox="1">
            <a:spLocks/>
          </p:cNvSpPr>
          <p:nvPr/>
        </p:nvSpPr>
        <p:spPr bwMode="auto">
          <a:xfrm>
            <a:off x="332473" y="5896008"/>
            <a:ext cx="11524167" cy="4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82588" algn="just" eaLnBrk="1">
              <a:spcBef>
                <a:spcPts val="600"/>
              </a:spcBef>
              <a:spcAft>
                <a:spcPts val="600"/>
              </a:spcAft>
              <a:buFont typeface="Wingdings" panose="05000000000000000000" pitchFamily="2" charset="2"/>
              <a:buChar char="§"/>
            </a:pPr>
            <a:r>
              <a:rPr lang="en-CA" sz="2100" b="1" kern="0" dirty="0">
                <a:ea typeface="Calibri" panose="020F0502020204030204" pitchFamily="34" charset="0"/>
              </a:rPr>
              <a:t>In 2020, Islamic finance capital market was the sub-sector with the highest annual growth of 26.9%.</a:t>
            </a:r>
            <a:endParaRPr lang="en-CA" sz="2100" b="1" kern="0" dirty="0">
              <a:solidFill>
                <a:srgbClr val="C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95027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9" y="116633"/>
            <a:ext cx="11809312"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ISLAMIC FINANCE IN EASTERN AFRICA </a:t>
            </a:r>
            <a:br>
              <a:rPr lang="en-US" sz="2800"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3917" y="1033893"/>
            <a:ext cx="11483710" cy="5267516"/>
          </a:xfrm>
        </p:spPr>
        <p:txBody>
          <a:bodyPr>
            <a:normAutofit fontScale="92500"/>
          </a:bodyPr>
          <a:lstStyle/>
          <a:p>
            <a:pPr marL="382588" algn="just" eaLnBrk="1">
              <a:spcBef>
                <a:spcPts val="600"/>
              </a:spcBef>
              <a:spcAft>
                <a:spcPts val="600"/>
              </a:spcAft>
              <a:buFont typeface="Wingdings" panose="05000000000000000000" pitchFamily="2" charset="2"/>
              <a:buChar char="§"/>
            </a:pPr>
            <a:r>
              <a:rPr lang="en-US" sz="2400" b="1" dirty="0"/>
              <a:t>Islamic finance is at its first development stage in Eastern Africa:</a:t>
            </a:r>
          </a:p>
          <a:p>
            <a:pPr marL="839788" lvl="1" indent="-342900" algn="just" eaLnBrk="1">
              <a:spcBef>
                <a:spcPts val="600"/>
              </a:spcBef>
              <a:spcAft>
                <a:spcPts val="600"/>
              </a:spcAft>
              <a:buFont typeface="Arial" panose="020B0604020202020204" pitchFamily="34" charset="0"/>
              <a:buChar char="•"/>
            </a:pPr>
            <a:r>
              <a:rPr lang="en-US" sz="2200" dirty="0"/>
              <a:t>In </a:t>
            </a:r>
            <a:r>
              <a:rPr lang="en-US" sz="2200" b="1" dirty="0"/>
              <a:t>Somalia</a:t>
            </a:r>
            <a:r>
              <a:rPr lang="en-US" sz="2200" dirty="0"/>
              <a:t>, the first Islamic financial institution was founded in 1998. The first Islamic bank in Somalia is Amal Bank. </a:t>
            </a:r>
          </a:p>
          <a:p>
            <a:pPr marL="839788" lvl="1" indent="-342900" algn="just" eaLnBrk="1">
              <a:spcBef>
                <a:spcPts val="600"/>
              </a:spcBef>
              <a:spcAft>
                <a:spcPts val="600"/>
              </a:spcAft>
              <a:buFont typeface="Arial" panose="020B0604020202020204" pitchFamily="34" charset="0"/>
              <a:buChar char="•"/>
            </a:pPr>
            <a:r>
              <a:rPr lang="en-US" sz="2200" dirty="0"/>
              <a:t>Islamic banking emerged in </a:t>
            </a:r>
            <a:r>
              <a:rPr lang="en-US" sz="2200" b="1" dirty="0"/>
              <a:t>Kenya</a:t>
            </a:r>
            <a:r>
              <a:rPr lang="en-US" sz="2200" dirty="0"/>
              <a:t> with Barclays launching Islamic banking products in December 2005. The sector later expanded with the introduction of 2 Islamic banks, First Community Bank in 2007 and Gulf African Bank (GAB) in 2008.</a:t>
            </a:r>
          </a:p>
          <a:p>
            <a:pPr marL="839788" lvl="1" indent="-342900" algn="just" eaLnBrk="1">
              <a:spcBef>
                <a:spcPts val="600"/>
              </a:spcBef>
              <a:spcAft>
                <a:spcPts val="600"/>
              </a:spcAft>
              <a:buFont typeface="Arial" panose="020B0604020202020204" pitchFamily="34" charset="0"/>
              <a:buChar char="•"/>
            </a:pPr>
            <a:r>
              <a:rPr lang="en-US" sz="2200" dirty="0"/>
              <a:t>In 2008, </a:t>
            </a:r>
            <a:r>
              <a:rPr lang="en-US" sz="2200" b="1" dirty="0"/>
              <a:t>Tanzania</a:t>
            </a:r>
            <a:r>
              <a:rPr lang="en-US" sz="2200" dirty="0"/>
              <a:t> authorized Kenya Commercial Bank (KCB), for the establishment in the country of an “Amana Islamic” branch, specializing in Islamic banking. It is the very first bank offering Islamic financial services in the country.</a:t>
            </a:r>
          </a:p>
          <a:p>
            <a:pPr marL="839788" lvl="1" indent="-342900" algn="just" eaLnBrk="1">
              <a:spcBef>
                <a:spcPts val="600"/>
              </a:spcBef>
              <a:spcAft>
                <a:spcPts val="600"/>
              </a:spcAft>
              <a:buFont typeface="Arial" panose="020B0604020202020204" pitchFamily="34" charset="0"/>
              <a:buChar char="•"/>
            </a:pPr>
            <a:r>
              <a:rPr lang="en-US" sz="2200" dirty="0"/>
              <a:t>In </a:t>
            </a:r>
            <a:r>
              <a:rPr lang="en-US" sz="2200" b="1" dirty="0"/>
              <a:t>Ethiopia</a:t>
            </a:r>
            <a:r>
              <a:rPr lang="en-US" sz="2200" dirty="0"/>
              <a:t>, an interest-free banking system like Islamic finance was first allowed in 2011 under the existing conventional banking system.</a:t>
            </a:r>
          </a:p>
          <a:p>
            <a:pPr marL="839788" lvl="1" indent="-342900" algn="just" eaLnBrk="1">
              <a:spcBef>
                <a:spcPts val="600"/>
              </a:spcBef>
              <a:spcAft>
                <a:spcPts val="600"/>
              </a:spcAft>
              <a:buFont typeface="Arial" panose="020B0604020202020204" pitchFamily="34" charset="0"/>
              <a:buChar char="•"/>
            </a:pPr>
            <a:r>
              <a:rPr lang="en-US" sz="2200" dirty="0"/>
              <a:t>In </a:t>
            </a:r>
            <a:r>
              <a:rPr lang="en-US" sz="2200" b="1" dirty="0"/>
              <a:t>Uganda</a:t>
            </a:r>
            <a:r>
              <a:rPr lang="en-US" sz="2200" dirty="0"/>
              <a:t>, the Financial Institutions Act 2004 was amended in 2016 to allow companies and banks to offer Islamic finance banking services. </a:t>
            </a:r>
          </a:p>
          <a:p>
            <a:pPr marL="839788" lvl="1" indent="-342900" algn="just" eaLnBrk="1">
              <a:spcBef>
                <a:spcPts val="600"/>
              </a:spcBef>
              <a:spcAft>
                <a:spcPts val="600"/>
              </a:spcAft>
              <a:buFont typeface="Arial" panose="020B0604020202020204" pitchFamily="34" charset="0"/>
              <a:buChar char="•"/>
            </a:pPr>
            <a:r>
              <a:rPr lang="en-US" sz="2200" dirty="0"/>
              <a:t>In </a:t>
            </a:r>
            <a:r>
              <a:rPr lang="en-US" sz="2200" b="1" dirty="0"/>
              <a:t>Djibouti</a:t>
            </a:r>
            <a:r>
              <a:rPr lang="en-US" sz="2200" dirty="0"/>
              <a:t>, it is through the creation of the Saba Islamic Bank in 2006 (renamed Saba African Bank in 2018), that Islamic finance was introduced into the Djiboutian financial environment. </a:t>
            </a:r>
            <a:endParaRPr lang="fr-FR" sz="2200" dirty="0"/>
          </a:p>
        </p:txBody>
      </p:sp>
    </p:spTree>
    <p:extLst>
      <p:ext uri="{BB962C8B-B14F-4D97-AF65-F5344CB8AC3E}">
        <p14:creationId xmlns:p14="http://schemas.microsoft.com/office/powerpoint/2010/main" val="4213312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9" y="116633"/>
            <a:ext cx="11809312"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ISLAMIC FINANCE IN EASTERN AFRICA </a:t>
            </a:r>
            <a:br>
              <a:rPr lang="en-US" sz="2800"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188457" y="1124744"/>
            <a:ext cx="11524167" cy="936104"/>
          </a:xfrm>
        </p:spPr>
        <p:txBody>
          <a:bodyPr/>
          <a:lstStyle/>
          <a:p>
            <a:pPr marL="439738" algn="just" eaLnBrk="1">
              <a:spcBef>
                <a:spcPts val="600"/>
              </a:spcBef>
              <a:spcAft>
                <a:spcPts val="600"/>
              </a:spcAft>
              <a:buFont typeface="Wingdings" panose="05000000000000000000" pitchFamily="2" charset="2"/>
              <a:buChar char="§"/>
            </a:pPr>
            <a:r>
              <a:rPr lang="en-US" sz="2400" b="1" dirty="0">
                <a:solidFill>
                  <a:schemeClr val="tx1"/>
                </a:solidFill>
              </a:rPr>
              <a:t>Since 2012, the number of </a:t>
            </a:r>
            <a:r>
              <a:rPr lang="en-US" sz="2400" b="1" dirty="0" err="1">
                <a:solidFill>
                  <a:schemeClr val="tx1"/>
                </a:solidFill>
              </a:rPr>
              <a:t>IFI</a:t>
            </a:r>
            <a:r>
              <a:rPr lang="en-US" sz="2400" b="1" dirty="0">
                <a:solidFill>
                  <a:schemeClr val="tx1"/>
                </a:solidFill>
              </a:rPr>
              <a:t> in Eastern Africa has increased from 12 to 84 in 2022 </a:t>
            </a:r>
            <a:r>
              <a:rPr lang="en-US" sz="2400" b="1" dirty="0">
                <a:solidFill>
                  <a:srgbClr val="C00000"/>
                </a:solidFill>
              </a:rPr>
              <a:t>(</a:t>
            </a:r>
            <a:r>
              <a:rPr lang="en-US" sz="2400" b="1" dirty="0">
                <a:solidFill>
                  <a:srgbClr val="C00000"/>
                </a:solidFill>
                <a:effectLst/>
                <a:ea typeface="SimSun" panose="02010600030101010101" pitchFamily="2" charset="-122"/>
              </a:rPr>
              <a:t>Number of Islamic finance institutions in selected Eastern African countries, 2022</a:t>
            </a:r>
            <a:r>
              <a:rPr lang="en-US" sz="2400" b="1" dirty="0">
                <a:solidFill>
                  <a:srgbClr val="C00000"/>
                </a:solidFill>
                <a:effectLst/>
                <a:ea typeface="SimSun" panose="02010600030101010101" pitchFamily="2" charset="-122"/>
                <a:cs typeface="Arial" panose="020B0604020202020204" pitchFamily="34" charset="0"/>
              </a:rPr>
              <a:t>).</a:t>
            </a:r>
            <a:endParaRPr lang="fr-FR" sz="2400" b="1" dirty="0">
              <a:solidFill>
                <a:srgbClr val="C00000"/>
              </a:solidFill>
            </a:endParaRPr>
          </a:p>
        </p:txBody>
      </p:sp>
      <p:sp>
        <p:nvSpPr>
          <p:cNvPr id="9" name="ZoneTexte 8">
            <a:extLst>
              <a:ext uri="{FF2B5EF4-FFF2-40B4-BE49-F238E27FC236}">
                <a16:creationId xmlns:a16="http://schemas.microsoft.com/office/drawing/2014/main" id="{876E55D3-7BEC-47AD-BC0B-ECF17CE43D3B}"/>
              </a:ext>
            </a:extLst>
          </p:cNvPr>
          <p:cNvSpPr txBox="1"/>
          <p:nvPr/>
        </p:nvSpPr>
        <p:spPr>
          <a:xfrm rot="5400000">
            <a:off x="10417795" y="3852496"/>
            <a:ext cx="3296158" cy="276999"/>
          </a:xfrm>
          <a:prstGeom prst="rect">
            <a:avLst/>
          </a:prstGeom>
          <a:noFill/>
        </p:spPr>
        <p:txBody>
          <a:bodyPr wrap="square">
            <a:spAutoFit/>
          </a:bodyPr>
          <a:lstStyle/>
          <a:p>
            <a:r>
              <a:rPr lang="en-US" sz="1200" i="1" dirty="0">
                <a:solidFill>
                  <a:srgbClr val="000000"/>
                </a:solidFill>
                <a:effectLst/>
                <a:latin typeface="+mn-lt"/>
                <a:ea typeface="SimSun" panose="02010600030101010101" pitchFamily="2" charset="-122"/>
              </a:rPr>
              <a:t>Source: Author’s compilation from various sources</a:t>
            </a:r>
            <a:endParaRPr lang="fr-FR" sz="1200" dirty="0">
              <a:latin typeface="+mn-lt"/>
            </a:endParaRPr>
          </a:p>
        </p:txBody>
      </p:sp>
      <p:sp>
        <p:nvSpPr>
          <p:cNvPr id="10" name="Content Placeholder 2">
            <a:extLst>
              <a:ext uri="{FF2B5EF4-FFF2-40B4-BE49-F238E27FC236}">
                <a16:creationId xmlns:a16="http://schemas.microsoft.com/office/drawing/2014/main" id="{474EC060-F662-4AC8-976B-1DE4671A3453}"/>
              </a:ext>
            </a:extLst>
          </p:cNvPr>
          <p:cNvSpPr txBox="1">
            <a:spLocks/>
          </p:cNvSpPr>
          <p:nvPr/>
        </p:nvSpPr>
        <p:spPr bwMode="auto">
          <a:xfrm>
            <a:off x="260465" y="5904917"/>
            <a:ext cx="11524167" cy="54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439738" algn="just" eaLnBrk="1">
              <a:spcBef>
                <a:spcPts val="600"/>
              </a:spcBef>
              <a:spcAft>
                <a:spcPts val="600"/>
              </a:spcAft>
              <a:buFont typeface="Wingdings" panose="05000000000000000000" pitchFamily="2" charset="2"/>
              <a:buChar char="§"/>
            </a:pPr>
            <a:r>
              <a:rPr lang="en-US" sz="2400" b="1" kern="0" dirty="0">
                <a:solidFill>
                  <a:schemeClr val="tx1"/>
                </a:solidFill>
              </a:rPr>
              <a:t>Ethiopia, Kenya and Somalia show the highest number of Islamic finance institutions.</a:t>
            </a:r>
            <a:endParaRPr lang="fr-FR" sz="2400" b="1" kern="0" dirty="0">
              <a:solidFill>
                <a:srgbClr val="C00000"/>
              </a:solidFill>
            </a:endParaRPr>
          </a:p>
        </p:txBody>
      </p:sp>
      <p:graphicFrame>
        <p:nvGraphicFramePr>
          <p:cNvPr id="4" name="Tableau 3">
            <a:extLst>
              <a:ext uri="{FF2B5EF4-FFF2-40B4-BE49-F238E27FC236}">
                <a16:creationId xmlns:a16="http://schemas.microsoft.com/office/drawing/2014/main" id="{0EA525D4-DBB4-4961-BCA0-4BA1D55C967F}"/>
              </a:ext>
            </a:extLst>
          </p:cNvPr>
          <p:cNvGraphicFramePr>
            <a:graphicFrameLocks noGrp="1"/>
          </p:cNvGraphicFramePr>
          <p:nvPr>
            <p:extLst>
              <p:ext uri="{D42A27DB-BD31-4B8C-83A1-F6EECF244321}">
                <p14:modId xmlns:p14="http://schemas.microsoft.com/office/powerpoint/2010/main" val="2950192222"/>
              </p:ext>
            </p:extLst>
          </p:nvPr>
        </p:nvGraphicFramePr>
        <p:xfrm>
          <a:off x="695400" y="2097970"/>
          <a:ext cx="10972800" cy="362077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2740462823"/>
                    </a:ext>
                  </a:extLst>
                </a:gridCol>
                <a:gridCol w="1828800">
                  <a:extLst>
                    <a:ext uri="{9D8B030D-6E8A-4147-A177-3AD203B41FA5}">
                      <a16:colId xmlns:a16="http://schemas.microsoft.com/office/drawing/2014/main" val="3211996150"/>
                    </a:ext>
                  </a:extLst>
                </a:gridCol>
                <a:gridCol w="1828800">
                  <a:extLst>
                    <a:ext uri="{9D8B030D-6E8A-4147-A177-3AD203B41FA5}">
                      <a16:colId xmlns:a16="http://schemas.microsoft.com/office/drawing/2014/main" val="3155852302"/>
                    </a:ext>
                  </a:extLst>
                </a:gridCol>
                <a:gridCol w="1828800">
                  <a:extLst>
                    <a:ext uri="{9D8B030D-6E8A-4147-A177-3AD203B41FA5}">
                      <a16:colId xmlns:a16="http://schemas.microsoft.com/office/drawing/2014/main" val="800563321"/>
                    </a:ext>
                  </a:extLst>
                </a:gridCol>
                <a:gridCol w="1828800">
                  <a:extLst>
                    <a:ext uri="{9D8B030D-6E8A-4147-A177-3AD203B41FA5}">
                      <a16:colId xmlns:a16="http://schemas.microsoft.com/office/drawing/2014/main" val="3199829589"/>
                    </a:ext>
                  </a:extLst>
                </a:gridCol>
                <a:gridCol w="1828800">
                  <a:extLst>
                    <a:ext uri="{9D8B030D-6E8A-4147-A177-3AD203B41FA5}">
                      <a16:colId xmlns:a16="http://schemas.microsoft.com/office/drawing/2014/main" val="480306128"/>
                    </a:ext>
                  </a:extLst>
                </a:gridCol>
              </a:tblGrid>
              <a:tr h="182880">
                <a:tc>
                  <a:txBody>
                    <a:bodyPr/>
                    <a:lstStyle/>
                    <a:p>
                      <a:pPr>
                        <a:lnSpc>
                          <a:spcPct val="120000"/>
                        </a:lnSpc>
                        <a:spcBef>
                          <a:spcPts val="600"/>
                        </a:spcBef>
                        <a:spcAft>
                          <a:spcPts val="0"/>
                        </a:spcAft>
                      </a:pPr>
                      <a:r>
                        <a:rPr lang="en-CA" sz="1800">
                          <a:effectLst/>
                        </a:rPr>
                        <a:t> </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800" dirty="0">
                          <a:effectLst/>
                        </a:rPr>
                        <a:t>Full-fledged Islamic Banks</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800" dirty="0">
                          <a:effectLst/>
                        </a:rPr>
                        <a:t>Islamic bank windows</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800" dirty="0">
                          <a:effectLst/>
                        </a:rPr>
                        <a:t>Microfinance</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800" dirty="0">
                          <a:effectLst/>
                        </a:rPr>
                        <a:t>Takaful </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800" dirty="0">
                          <a:effectLst/>
                        </a:rPr>
                        <a:t>Total</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1337677014"/>
                  </a:ext>
                </a:extLst>
              </a:tr>
              <a:tr h="182880">
                <a:tc>
                  <a:txBody>
                    <a:bodyPr/>
                    <a:lstStyle/>
                    <a:p>
                      <a:pPr>
                        <a:lnSpc>
                          <a:spcPct val="120000"/>
                        </a:lnSpc>
                        <a:spcBef>
                          <a:spcPts val="600"/>
                        </a:spcBef>
                        <a:spcAft>
                          <a:spcPts val="0"/>
                        </a:spcAft>
                      </a:pPr>
                      <a:r>
                        <a:rPr lang="en-CA" sz="1800">
                          <a:effectLst/>
                        </a:rPr>
                        <a:t>Burundi</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2</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2</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2329310017"/>
                  </a:ext>
                </a:extLst>
              </a:tr>
              <a:tr h="182880">
                <a:tc>
                  <a:txBody>
                    <a:bodyPr/>
                    <a:lstStyle/>
                    <a:p>
                      <a:pPr>
                        <a:lnSpc>
                          <a:spcPct val="120000"/>
                        </a:lnSpc>
                        <a:spcBef>
                          <a:spcPts val="600"/>
                        </a:spcBef>
                        <a:spcAft>
                          <a:spcPts val="0"/>
                        </a:spcAft>
                      </a:pPr>
                      <a:r>
                        <a:rPr lang="en-CA" sz="1800">
                          <a:effectLst/>
                        </a:rPr>
                        <a:t>Djibouti</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3</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3</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8</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3034495917"/>
                  </a:ext>
                </a:extLst>
              </a:tr>
              <a:tr h="182880">
                <a:tc>
                  <a:txBody>
                    <a:bodyPr/>
                    <a:lstStyle/>
                    <a:p>
                      <a:pPr>
                        <a:lnSpc>
                          <a:spcPct val="120000"/>
                        </a:lnSpc>
                        <a:spcBef>
                          <a:spcPts val="600"/>
                        </a:spcBef>
                        <a:spcAft>
                          <a:spcPts val="0"/>
                        </a:spcAft>
                      </a:pPr>
                      <a:r>
                        <a:rPr lang="en-CA" sz="1800">
                          <a:effectLst/>
                        </a:rPr>
                        <a:t>Ethiopia</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5</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14</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20000"/>
                        </a:lnSpc>
                      </a:pPr>
                      <a:endParaRPr lang="fr-CA" sz="1800">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4</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23</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2866964344"/>
                  </a:ext>
                </a:extLst>
              </a:tr>
              <a:tr h="182880">
                <a:tc>
                  <a:txBody>
                    <a:bodyPr/>
                    <a:lstStyle/>
                    <a:p>
                      <a:pPr>
                        <a:lnSpc>
                          <a:spcPct val="120000"/>
                        </a:lnSpc>
                        <a:spcBef>
                          <a:spcPts val="600"/>
                        </a:spcBef>
                        <a:spcAft>
                          <a:spcPts val="0"/>
                        </a:spcAft>
                      </a:pPr>
                      <a:r>
                        <a:rPr lang="en-CA" sz="1800">
                          <a:effectLst/>
                        </a:rPr>
                        <a:t>Kenya</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6</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9</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2</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2</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19</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1243180613"/>
                  </a:ext>
                </a:extLst>
              </a:tr>
              <a:tr h="182880">
                <a:tc>
                  <a:txBody>
                    <a:bodyPr/>
                    <a:lstStyle/>
                    <a:p>
                      <a:pPr>
                        <a:lnSpc>
                          <a:spcPct val="120000"/>
                        </a:lnSpc>
                        <a:spcBef>
                          <a:spcPts val="600"/>
                        </a:spcBef>
                        <a:spcAft>
                          <a:spcPts val="0"/>
                        </a:spcAft>
                      </a:pPr>
                      <a:r>
                        <a:rPr lang="en-CA" sz="1800">
                          <a:effectLst/>
                        </a:rPr>
                        <a:t>Rwanda</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 </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 </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 </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1</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319219177"/>
                  </a:ext>
                </a:extLst>
              </a:tr>
              <a:tr h="182880">
                <a:tc>
                  <a:txBody>
                    <a:bodyPr/>
                    <a:lstStyle/>
                    <a:p>
                      <a:pPr>
                        <a:lnSpc>
                          <a:spcPct val="120000"/>
                        </a:lnSpc>
                        <a:spcBef>
                          <a:spcPts val="600"/>
                        </a:spcBef>
                        <a:spcAft>
                          <a:spcPts val="0"/>
                        </a:spcAft>
                      </a:pPr>
                      <a:r>
                        <a:rPr lang="en-CA" sz="1800">
                          <a:effectLst/>
                        </a:rPr>
                        <a:t>Seychelles</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1</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3445461764"/>
                  </a:ext>
                </a:extLst>
              </a:tr>
              <a:tr h="182880">
                <a:tc>
                  <a:txBody>
                    <a:bodyPr/>
                    <a:lstStyle/>
                    <a:p>
                      <a:pPr>
                        <a:lnSpc>
                          <a:spcPct val="120000"/>
                        </a:lnSpc>
                        <a:spcBef>
                          <a:spcPts val="600"/>
                        </a:spcBef>
                        <a:spcAft>
                          <a:spcPts val="0"/>
                        </a:spcAft>
                      </a:pPr>
                      <a:r>
                        <a:rPr lang="en-CA" sz="1800">
                          <a:effectLst/>
                        </a:rPr>
                        <a:t>Somalia</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13</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5</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19</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57008178"/>
                  </a:ext>
                </a:extLst>
              </a:tr>
              <a:tr h="182880">
                <a:tc>
                  <a:txBody>
                    <a:bodyPr/>
                    <a:lstStyle/>
                    <a:p>
                      <a:pPr>
                        <a:lnSpc>
                          <a:spcPct val="120000"/>
                        </a:lnSpc>
                        <a:spcBef>
                          <a:spcPts val="600"/>
                        </a:spcBef>
                        <a:spcAft>
                          <a:spcPts val="0"/>
                        </a:spcAft>
                      </a:pPr>
                      <a:r>
                        <a:rPr lang="en-CA" sz="1800">
                          <a:effectLst/>
                        </a:rPr>
                        <a:t>Tanzania</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6</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7</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2713290328"/>
                  </a:ext>
                </a:extLst>
              </a:tr>
              <a:tr h="182880">
                <a:tc>
                  <a:txBody>
                    <a:bodyPr/>
                    <a:lstStyle/>
                    <a:p>
                      <a:pPr>
                        <a:lnSpc>
                          <a:spcPct val="120000"/>
                        </a:lnSpc>
                        <a:spcBef>
                          <a:spcPts val="600"/>
                        </a:spcBef>
                        <a:spcAft>
                          <a:spcPts val="0"/>
                        </a:spcAft>
                      </a:pPr>
                      <a:r>
                        <a:rPr lang="en-CA" sz="1800">
                          <a:effectLst/>
                        </a:rPr>
                        <a:t>Uganda</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2</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4</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a16="http://schemas.microsoft.com/office/drawing/2014/main" val="3370697522"/>
                  </a:ext>
                </a:extLst>
              </a:tr>
              <a:tr h="182880">
                <a:tc>
                  <a:txBody>
                    <a:bodyPr/>
                    <a:lstStyle/>
                    <a:p>
                      <a:pPr>
                        <a:lnSpc>
                          <a:spcPct val="120000"/>
                        </a:lnSpc>
                        <a:spcBef>
                          <a:spcPts val="600"/>
                        </a:spcBef>
                        <a:spcAft>
                          <a:spcPts val="0"/>
                        </a:spcAft>
                      </a:pPr>
                      <a:r>
                        <a:rPr lang="en-CA" sz="1800">
                          <a:effectLst/>
                        </a:rPr>
                        <a:t>Total</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20000"/>
                        </a:lnSpc>
                        <a:spcBef>
                          <a:spcPts val="600"/>
                        </a:spcBef>
                        <a:spcAft>
                          <a:spcPts val="0"/>
                        </a:spcAft>
                      </a:pPr>
                      <a:r>
                        <a:rPr lang="en-CA" sz="1800" dirty="0">
                          <a:effectLst/>
                        </a:rPr>
                        <a:t>30</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35</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a:effectLst/>
                        </a:rPr>
                        <a:t>6</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dirty="0">
                          <a:effectLst/>
                        </a:rPr>
                        <a:t>13</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20000"/>
                        </a:lnSpc>
                        <a:spcBef>
                          <a:spcPts val="600"/>
                        </a:spcBef>
                        <a:spcAft>
                          <a:spcPts val="0"/>
                        </a:spcAft>
                      </a:pPr>
                      <a:r>
                        <a:rPr lang="en-CA" sz="1800" b="1" dirty="0">
                          <a:effectLst/>
                        </a:rPr>
                        <a:t>84</a:t>
                      </a:r>
                      <a:endParaRPr lang="fr-CA" sz="18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542398627"/>
                  </a:ext>
                </a:extLst>
              </a:tr>
            </a:tbl>
          </a:graphicData>
        </a:graphic>
      </p:graphicFrame>
    </p:spTree>
    <p:extLst>
      <p:ext uri="{BB962C8B-B14F-4D97-AF65-F5344CB8AC3E}">
        <p14:creationId xmlns:p14="http://schemas.microsoft.com/office/powerpoint/2010/main" val="149722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noAutofit/>
          </a:bodyPr>
          <a:lstStyle/>
          <a:p>
            <a:r>
              <a:rPr lang="en-US" sz="3600" dirty="0"/>
              <a:t>Innovative financing for Eastern Africa: Fintech, Cryptocurrencies and Islamic finance</a:t>
            </a:r>
            <a:endParaRPr lang="en-GB" sz="3600" dirty="0"/>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normAutofit fontScale="92500"/>
          </a:bodyPr>
          <a:lstStyle/>
          <a:p>
            <a:r>
              <a:rPr lang="en-GB" dirty="0"/>
              <a:t>Part 1: Fintech and Cryptocurrencies in Eastern Africa</a:t>
            </a:r>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dirty="0"/>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Prof. Issouf Soumaré</a:t>
            </a:r>
            <a:endParaRPr lang="en-US" sz="2000" kern="0" dirty="0">
              <a:solidFill>
                <a:schemeClr val="tx1"/>
              </a:solidFill>
            </a:endParaRPr>
          </a:p>
          <a:p>
            <a:pPr>
              <a:lnSpc>
                <a:spcPct val="100000"/>
              </a:lnSpc>
              <a:spcBef>
                <a:spcPts val="0"/>
              </a:spcBef>
            </a:pPr>
            <a:r>
              <a:rPr lang="en-US" sz="1800" dirty="0" err="1"/>
              <a:t>Université</a:t>
            </a:r>
            <a:r>
              <a:rPr lang="en-US" sz="1800" dirty="0"/>
              <a:t> Laval, Quebec, Canada</a:t>
            </a:r>
          </a:p>
          <a:p>
            <a:pPr>
              <a:lnSpc>
                <a:spcPct val="100000"/>
              </a:lnSpc>
              <a:spcBef>
                <a:spcPts val="0"/>
              </a:spcBef>
            </a:pPr>
            <a:r>
              <a:rPr lang="en-US" sz="1800" kern="0" dirty="0">
                <a:solidFill>
                  <a:schemeClr val="tx1"/>
                </a:solidFill>
                <a:hlinkClick r:id="rId2"/>
              </a:rPr>
              <a:t>www.issoufsoumare.com</a:t>
            </a: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955431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9" y="116633"/>
            <a:ext cx="11809312"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ISLAMIC FINANCE IN EASTERN AFRICA </a:t>
            </a:r>
            <a:br>
              <a:rPr lang="en-US" sz="2800"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265995" y="1531088"/>
            <a:ext cx="3940371" cy="3349143"/>
          </a:xfrm>
        </p:spPr>
        <p:txBody>
          <a:bodyPr>
            <a:normAutofit/>
          </a:bodyPr>
          <a:lstStyle/>
          <a:p>
            <a:pPr marL="439738" eaLnBrk="1">
              <a:spcBef>
                <a:spcPts val="600"/>
              </a:spcBef>
              <a:spcAft>
                <a:spcPts val="600"/>
              </a:spcAft>
              <a:buFont typeface="Wingdings" panose="05000000000000000000" pitchFamily="2" charset="2"/>
              <a:buChar char="§"/>
            </a:pPr>
            <a:r>
              <a:rPr lang="en-US" sz="2400" b="1" dirty="0">
                <a:solidFill>
                  <a:schemeClr val="tx1"/>
                </a:solidFill>
              </a:rPr>
              <a:t>In Eastern Africa, Djibouti is leading in terms of Islamic banking development </a:t>
            </a:r>
          </a:p>
          <a:p>
            <a:pPr marL="211138" indent="0" eaLnBrk="1">
              <a:spcBef>
                <a:spcPts val="600"/>
              </a:spcBef>
              <a:spcAft>
                <a:spcPts val="600"/>
              </a:spcAft>
              <a:buNone/>
            </a:pPr>
            <a:r>
              <a:rPr lang="en-US" sz="2400" b="1" dirty="0">
                <a:solidFill>
                  <a:srgbClr val="C00000"/>
                </a:solidFill>
              </a:rPr>
              <a:t>(</a:t>
            </a:r>
            <a:r>
              <a:rPr lang="en-US" sz="2400" b="1" dirty="0">
                <a:solidFill>
                  <a:srgbClr val="C00000"/>
                </a:solidFill>
                <a:effectLst/>
                <a:ea typeface="SimSun" panose="02010600030101010101" pitchFamily="2" charset="-122"/>
                <a:cs typeface="Arial" panose="020B0604020202020204" pitchFamily="34" charset="0"/>
              </a:rPr>
              <a:t>Islamic banking share in total banking assets by main country, 3Q 2020).</a:t>
            </a:r>
            <a:endParaRPr lang="fr-FR" sz="2400" b="1" dirty="0">
              <a:solidFill>
                <a:srgbClr val="C00000"/>
              </a:solidFill>
            </a:endParaRPr>
          </a:p>
        </p:txBody>
      </p:sp>
      <p:sp>
        <p:nvSpPr>
          <p:cNvPr id="9" name="ZoneTexte 8">
            <a:extLst>
              <a:ext uri="{FF2B5EF4-FFF2-40B4-BE49-F238E27FC236}">
                <a16:creationId xmlns:a16="http://schemas.microsoft.com/office/drawing/2014/main" id="{876E55D3-7BEC-47AD-BC0B-ECF17CE43D3B}"/>
              </a:ext>
            </a:extLst>
          </p:cNvPr>
          <p:cNvSpPr txBox="1"/>
          <p:nvPr/>
        </p:nvSpPr>
        <p:spPr>
          <a:xfrm rot="5400000">
            <a:off x="9560283" y="3999009"/>
            <a:ext cx="4918765" cy="323165"/>
          </a:xfrm>
          <a:prstGeom prst="rect">
            <a:avLst/>
          </a:prstGeom>
          <a:noFill/>
        </p:spPr>
        <p:txBody>
          <a:bodyPr wrap="square">
            <a:spAutoFit/>
          </a:bodyPr>
          <a:lstStyle/>
          <a:p>
            <a:r>
              <a:rPr lang="en-US" sz="1500" i="1" dirty="0">
                <a:effectLst/>
                <a:latin typeface="+mn-lt"/>
                <a:ea typeface="Calibri" panose="020F0502020204030204" pitchFamily="34" charset="0"/>
              </a:rPr>
              <a:t>Source: IFSB, </a:t>
            </a:r>
            <a:r>
              <a:rPr lang="en-US" sz="1500" i="1" dirty="0">
                <a:effectLst/>
                <a:latin typeface="+mn-lt"/>
                <a:ea typeface="SimSun" panose="02010600030101010101" pitchFamily="2" charset="-122"/>
              </a:rPr>
              <a:t>Islamic financial service industry report (2021)</a:t>
            </a:r>
            <a:endParaRPr lang="fr-FR" sz="1500" dirty="0">
              <a:latin typeface="+mn-lt"/>
            </a:endParaRPr>
          </a:p>
        </p:txBody>
      </p:sp>
      <p:pic>
        <p:nvPicPr>
          <p:cNvPr id="8" name="Image 7">
            <a:extLst>
              <a:ext uri="{FF2B5EF4-FFF2-40B4-BE49-F238E27FC236}">
                <a16:creationId xmlns:a16="http://schemas.microsoft.com/office/drawing/2014/main" id="{3A83897F-44FA-45B5-8576-0277D8E70E8E}"/>
              </a:ext>
            </a:extLst>
          </p:cNvPr>
          <p:cNvPicPr>
            <a:picLocks noChangeAspect="1"/>
          </p:cNvPicPr>
          <p:nvPr/>
        </p:nvPicPr>
        <p:blipFill>
          <a:blip r:embed="rId2"/>
          <a:stretch>
            <a:fillRect/>
          </a:stretch>
        </p:blipFill>
        <p:spPr>
          <a:xfrm>
            <a:off x="4253025" y="1236187"/>
            <a:ext cx="7511740" cy="5185998"/>
          </a:xfrm>
          <a:prstGeom prst="rect">
            <a:avLst/>
          </a:prstGeom>
        </p:spPr>
      </p:pic>
      <p:cxnSp>
        <p:nvCxnSpPr>
          <p:cNvPr id="5" name="Connecteur droit avec flèche 4">
            <a:extLst>
              <a:ext uri="{FF2B5EF4-FFF2-40B4-BE49-F238E27FC236}">
                <a16:creationId xmlns:a16="http://schemas.microsoft.com/office/drawing/2014/main" id="{68E1345D-E211-49C6-8964-255295DB47BE}"/>
              </a:ext>
            </a:extLst>
          </p:cNvPr>
          <p:cNvCxnSpPr/>
          <p:nvPr/>
        </p:nvCxnSpPr>
        <p:spPr>
          <a:xfrm>
            <a:off x="4373213" y="2613995"/>
            <a:ext cx="9144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0B9BD148-DB5E-45C0-BCF4-A98D866A9366}"/>
              </a:ext>
            </a:extLst>
          </p:cNvPr>
          <p:cNvCxnSpPr/>
          <p:nvPr/>
        </p:nvCxnSpPr>
        <p:spPr>
          <a:xfrm>
            <a:off x="4436162" y="5102091"/>
            <a:ext cx="9144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8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9" y="116633"/>
            <a:ext cx="11809312"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ISLAMIC FINANCE IN EASTERN AFRICA </a:t>
            </a:r>
            <a:br>
              <a:rPr lang="en-US" sz="2800"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3917" y="1052737"/>
            <a:ext cx="11594732" cy="1008112"/>
          </a:xfrm>
        </p:spPr>
        <p:txBody>
          <a:bodyPr>
            <a:normAutofit lnSpcReduction="10000"/>
          </a:bodyPr>
          <a:lstStyle/>
          <a:p>
            <a:pPr marL="439738" algn="just" eaLnBrk="1">
              <a:spcBef>
                <a:spcPts val="600"/>
              </a:spcBef>
              <a:spcAft>
                <a:spcPts val="600"/>
              </a:spcAft>
              <a:buFont typeface="Wingdings" panose="05000000000000000000" pitchFamily="2" charset="2"/>
              <a:buChar char="§"/>
            </a:pPr>
            <a:r>
              <a:rPr lang="en-US" sz="2400" b="1" dirty="0">
                <a:solidFill>
                  <a:schemeClr val="tx1"/>
                </a:solidFill>
              </a:rPr>
              <a:t>With 24.1% of its population being Muslims, Eastern Africa represents an opportunity for Islamic finance growth </a:t>
            </a:r>
            <a:r>
              <a:rPr lang="en-US" sz="2400" b="1" dirty="0">
                <a:solidFill>
                  <a:srgbClr val="C00000"/>
                </a:solidFill>
              </a:rPr>
              <a:t>(Estimates of the Muslim population in Eastern African countries in 2022</a:t>
            </a:r>
            <a:r>
              <a:rPr lang="fr-FR" sz="2400" b="1" dirty="0">
                <a:solidFill>
                  <a:srgbClr val="C00000"/>
                </a:solidFill>
              </a:rPr>
              <a:t>).</a:t>
            </a:r>
          </a:p>
        </p:txBody>
      </p:sp>
      <p:sp>
        <p:nvSpPr>
          <p:cNvPr id="8" name="ZoneTexte 7">
            <a:extLst>
              <a:ext uri="{FF2B5EF4-FFF2-40B4-BE49-F238E27FC236}">
                <a16:creationId xmlns:a16="http://schemas.microsoft.com/office/drawing/2014/main" id="{AA20567E-6719-4912-8017-B3FDEEE3752E}"/>
              </a:ext>
            </a:extLst>
          </p:cNvPr>
          <p:cNvSpPr txBox="1"/>
          <p:nvPr/>
        </p:nvSpPr>
        <p:spPr>
          <a:xfrm rot="5400000">
            <a:off x="9869597" y="4535597"/>
            <a:ext cx="4367807" cy="276999"/>
          </a:xfrm>
          <a:prstGeom prst="rect">
            <a:avLst/>
          </a:prstGeom>
          <a:noFill/>
        </p:spPr>
        <p:txBody>
          <a:bodyPr wrap="square">
            <a:spAutoFit/>
          </a:bodyPr>
          <a:lstStyle/>
          <a:p>
            <a:r>
              <a:rPr lang="en-US" sz="1200" i="1" dirty="0">
                <a:effectLst/>
                <a:latin typeface="+mn-lt"/>
                <a:ea typeface="SimSun" panose="02010600030101010101" pitchFamily="2" charset="-122"/>
              </a:rPr>
              <a:t>Source: World Population Review and author’s calculations</a:t>
            </a:r>
            <a:endParaRPr lang="fr-FR" sz="1200" dirty="0">
              <a:latin typeface="+mn-lt"/>
            </a:endParaRPr>
          </a:p>
        </p:txBody>
      </p:sp>
      <p:graphicFrame>
        <p:nvGraphicFramePr>
          <p:cNvPr id="5" name="Tableau 4">
            <a:extLst>
              <a:ext uri="{FF2B5EF4-FFF2-40B4-BE49-F238E27FC236}">
                <a16:creationId xmlns:a16="http://schemas.microsoft.com/office/drawing/2014/main" id="{54800600-7291-4E53-A4E9-FA253A4B36AD}"/>
              </a:ext>
            </a:extLst>
          </p:cNvPr>
          <p:cNvGraphicFramePr>
            <a:graphicFrameLocks noGrp="1"/>
          </p:cNvGraphicFramePr>
          <p:nvPr>
            <p:extLst>
              <p:ext uri="{D42A27DB-BD31-4B8C-83A1-F6EECF244321}">
                <p14:modId xmlns:p14="http://schemas.microsoft.com/office/powerpoint/2010/main" val="655200880"/>
              </p:ext>
            </p:extLst>
          </p:nvPr>
        </p:nvGraphicFramePr>
        <p:xfrm>
          <a:off x="695400" y="2236048"/>
          <a:ext cx="10972800" cy="4145280"/>
        </p:xfrm>
        <a:graphic>
          <a:graphicData uri="http://schemas.openxmlformats.org/drawingml/2006/table">
            <a:tbl>
              <a:tblPr firstRow="1" firstCol="1" bandRow="1">
                <a:tableStyleId>{5C22544A-7EE6-4342-B048-85BDC9FD1C3A}</a:tableStyleId>
              </a:tblPr>
              <a:tblGrid>
                <a:gridCol w="2194560">
                  <a:extLst>
                    <a:ext uri="{9D8B030D-6E8A-4147-A177-3AD203B41FA5}">
                      <a16:colId xmlns:a16="http://schemas.microsoft.com/office/drawing/2014/main" val="3753270012"/>
                    </a:ext>
                  </a:extLst>
                </a:gridCol>
                <a:gridCol w="2194560">
                  <a:extLst>
                    <a:ext uri="{9D8B030D-6E8A-4147-A177-3AD203B41FA5}">
                      <a16:colId xmlns:a16="http://schemas.microsoft.com/office/drawing/2014/main" val="3891316379"/>
                    </a:ext>
                  </a:extLst>
                </a:gridCol>
                <a:gridCol w="2194560">
                  <a:extLst>
                    <a:ext uri="{9D8B030D-6E8A-4147-A177-3AD203B41FA5}">
                      <a16:colId xmlns:a16="http://schemas.microsoft.com/office/drawing/2014/main" val="185839117"/>
                    </a:ext>
                  </a:extLst>
                </a:gridCol>
                <a:gridCol w="2194560">
                  <a:extLst>
                    <a:ext uri="{9D8B030D-6E8A-4147-A177-3AD203B41FA5}">
                      <a16:colId xmlns:a16="http://schemas.microsoft.com/office/drawing/2014/main" val="3686875900"/>
                    </a:ext>
                  </a:extLst>
                </a:gridCol>
                <a:gridCol w="2194560">
                  <a:extLst>
                    <a:ext uri="{9D8B030D-6E8A-4147-A177-3AD203B41FA5}">
                      <a16:colId xmlns:a16="http://schemas.microsoft.com/office/drawing/2014/main" val="3627488221"/>
                    </a:ext>
                  </a:extLst>
                </a:gridCol>
              </a:tblGrid>
              <a:tr h="449580">
                <a:tc>
                  <a:txBody>
                    <a:bodyPr/>
                    <a:lstStyle/>
                    <a:p>
                      <a:pPr algn="ctr">
                        <a:lnSpc>
                          <a:spcPct val="100000"/>
                        </a:lnSpc>
                        <a:spcBef>
                          <a:spcPts val="0"/>
                        </a:spcBef>
                        <a:spcAft>
                          <a:spcPts val="0"/>
                        </a:spcAft>
                      </a:pPr>
                      <a:r>
                        <a:rPr lang="en-CA" sz="1600">
                          <a:effectLst/>
                        </a:rPr>
                        <a:t>Country</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Muslim Population</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Total population 2022</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Share of Muslim population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Share of worldwide Muslim population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487998015"/>
                  </a:ext>
                </a:extLst>
              </a:tr>
              <a:tr h="182880">
                <a:tc>
                  <a:txBody>
                    <a:bodyPr/>
                    <a:lstStyle/>
                    <a:p>
                      <a:pPr>
                        <a:lnSpc>
                          <a:spcPct val="100000"/>
                        </a:lnSpc>
                        <a:spcBef>
                          <a:spcPts val="0"/>
                        </a:spcBef>
                        <a:spcAft>
                          <a:spcPts val="0"/>
                        </a:spcAft>
                      </a:pPr>
                      <a:r>
                        <a:rPr lang="en-CA" sz="1600">
                          <a:effectLst/>
                        </a:rPr>
                        <a:t>Burundi</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1 288 958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12 889 576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10.0%</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dirty="0">
                          <a:effectLst/>
                        </a:rPr>
                        <a:t>0.1%</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848056389"/>
                  </a:ext>
                </a:extLst>
              </a:tr>
              <a:tr h="182880">
                <a:tc>
                  <a:txBody>
                    <a:bodyPr/>
                    <a:lstStyle/>
                    <a:p>
                      <a:pPr>
                        <a:lnSpc>
                          <a:spcPct val="100000"/>
                        </a:lnSpc>
                        <a:spcBef>
                          <a:spcPts val="0"/>
                        </a:spcBef>
                        <a:spcAft>
                          <a:spcPts val="0"/>
                        </a:spcAft>
                      </a:pPr>
                      <a:r>
                        <a:rPr lang="en-CA" sz="1600">
                          <a:effectLst/>
                        </a:rPr>
                        <a:t>Comoros</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822 549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836 774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98.3%</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0.0%</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649092595"/>
                  </a:ext>
                </a:extLst>
              </a:tr>
              <a:tr h="182880">
                <a:tc>
                  <a:txBody>
                    <a:bodyPr/>
                    <a:lstStyle/>
                    <a:p>
                      <a:pPr>
                        <a:lnSpc>
                          <a:spcPct val="100000"/>
                        </a:lnSpc>
                        <a:spcBef>
                          <a:spcPts val="0"/>
                        </a:spcBef>
                        <a:spcAft>
                          <a:spcPts val="0"/>
                        </a:spcAft>
                      </a:pPr>
                      <a:r>
                        <a:rPr lang="en-CA" sz="1600">
                          <a:effectLst/>
                        </a:rPr>
                        <a:t>Djibouti</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1 087 224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1 120 849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97.0%</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0.1%</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531949079"/>
                  </a:ext>
                </a:extLst>
              </a:tr>
              <a:tr h="182880">
                <a:tc>
                  <a:txBody>
                    <a:bodyPr/>
                    <a:lstStyle/>
                    <a:p>
                      <a:pPr>
                        <a:lnSpc>
                          <a:spcPct val="100000"/>
                        </a:lnSpc>
                        <a:spcBef>
                          <a:spcPts val="0"/>
                        </a:spcBef>
                        <a:spcAft>
                          <a:spcPts val="0"/>
                        </a:spcAft>
                      </a:pPr>
                      <a:r>
                        <a:rPr lang="en-CA" sz="1600">
                          <a:effectLst/>
                        </a:rPr>
                        <a:t>DRC</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9 901 021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99 010 212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10.0%</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0.5%</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4083824748"/>
                  </a:ext>
                </a:extLst>
              </a:tr>
              <a:tr h="182880">
                <a:tc>
                  <a:txBody>
                    <a:bodyPr/>
                    <a:lstStyle/>
                    <a:p>
                      <a:pPr>
                        <a:lnSpc>
                          <a:spcPct val="100000"/>
                        </a:lnSpc>
                        <a:spcBef>
                          <a:spcPts val="0"/>
                        </a:spcBef>
                        <a:spcAft>
                          <a:spcPts val="0"/>
                        </a:spcAft>
                      </a:pPr>
                      <a:r>
                        <a:rPr lang="en-CA" sz="1600">
                          <a:effectLst/>
                        </a:rPr>
                        <a:t>Eritrea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1 613 606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3 684 032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43.8%</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0.1%</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507026169"/>
                  </a:ext>
                </a:extLst>
              </a:tr>
              <a:tr h="182880">
                <a:tc>
                  <a:txBody>
                    <a:bodyPr/>
                    <a:lstStyle/>
                    <a:p>
                      <a:pPr>
                        <a:lnSpc>
                          <a:spcPct val="100000"/>
                        </a:lnSpc>
                        <a:spcBef>
                          <a:spcPts val="0"/>
                        </a:spcBef>
                        <a:spcAft>
                          <a:spcPts val="0"/>
                        </a:spcAft>
                      </a:pPr>
                      <a:r>
                        <a:rPr lang="en-CA" sz="1600">
                          <a:effectLst/>
                        </a:rPr>
                        <a:t>Ethiopia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41 825 794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123 379 924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33.9%</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2.0%</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553562941"/>
                  </a:ext>
                </a:extLst>
              </a:tr>
              <a:tr h="182880">
                <a:tc>
                  <a:txBody>
                    <a:bodyPr/>
                    <a:lstStyle/>
                    <a:p>
                      <a:pPr>
                        <a:lnSpc>
                          <a:spcPct val="100000"/>
                        </a:lnSpc>
                        <a:spcBef>
                          <a:spcPts val="0"/>
                        </a:spcBef>
                        <a:spcAft>
                          <a:spcPts val="0"/>
                        </a:spcAft>
                      </a:pPr>
                      <a:r>
                        <a:rPr lang="en-CA" sz="1600">
                          <a:effectLst/>
                        </a:rPr>
                        <a:t>Kenya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6 051 079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54 027 487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11.2%</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0.3%</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693471227"/>
                  </a:ext>
                </a:extLst>
              </a:tr>
              <a:tr h="182880">
                <a:tc>
                  <a:txBody>
                    <a:bodyPr/>
                    <a:lstStyle/>
                    <a:p>
                      <a:pPr>
                        <a:lnSpc>
                          <a:spcPct val="100000"/>
                        </a:lnSpc>
                        <a:spcBef>
                          <a:spcPts val="0"/>
                        </a:spcBef>
                        <a:spcAft>
                          <a:spcPts val="0"/>
                        </a:spcAft>
                      </a:pPr>
                      <a:r>
                        <a:rPr lang="en-CA" sz="1600">
                          <a:effectLst/>
                        </a:rPr>
                        <a:t>Madagascar</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2 961 171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29 611 714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10.0%</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0.1%</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32130994"/>
                  </a:ext>
                </a:extLst>
              </a:tr>
              <a:tr h="182880">
                <a:tc>
                  <a:txBody>
                    <a:bodyPr/>
                    <a:lstStyle/>
                    <a:p>
                      <a:pPr>
                        <a:lnSpc>
                          <a:spcPct val="100000"/>
                        </a:lnSpc>
                        <a:spcBef>
                          <a:spcPts val="0"/>
                        </a:spcBef>
                        <a:spcAft>
                          <a:spcPts val="0"/>
                        </a:spcAft>
                      </a:pPr>
                      <a:r>
                        <a:rPr lang="en-CA" sz="1600">
                          <a:effectLst/>
                        </a:rPr>
                        <a:t>Rwanda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661 282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13 776 698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4.8%</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0.0%</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222287921"/>
                  </a:ext>
                </a:extLst>
              </a:tr>
              <a:tr h="182880">
                <a:tc>
                  <a:txBody>
                    <a:bodyPr/>
                    <a:lstStyle/>
                    <a:p>
                      <a:pPr>
                        <a:lnSpc>
                          <a:spcPct val="100000"/>
                        </a:lnSpc>
                        <a:spcBef>
                          <a:spcPts val="0"/>
                        </a:spcBef>
                        <a:spcAft>
                          <a:spcPts val="0"/>
                        </a:spcAft>
                      </a:pPr>
                      <a:r>
                        <a:rPr lang="en-CA" sz="1600">
                          <a:effectLst/>
                        </a:rPr>
                        <a:t>Seychelles</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1 178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107 118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1.1%</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0.0%</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873279993"/>
                  </a:ext>
                </a:extLst>
              </a:tr>
              <a:tr h="182880">
                <a:tc>
                  <a:txBody>
                    <a:bodyPr/>
                    <a:lstStyle/>
                    <a:p>
                      <a:pPr>
                        <a:lnSpc>
                          <a:spcPct val="100000"/>
                        </a:lnSpc>
                        <a:spcBef>
                          <a:spcPts val="0"/>
                        </a:spcBef>
                        <a:spcAft>
                          <a:spcPts val="0"/>
                        </a:spcAft>
                      </a:pPr>
                      <a:r>
                        <a:rPr lang="en-CA" sz="1600">
                          <a:effectLst/>
                        </a:rPr>
                        <a:t>Somalia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17 562 316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17 597 511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99.8%</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0.9%</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283781933"/>
                  </a:ext>
                </a:extLst>
              </a:tr>
              <a:tr h="182880">
                <a:tc>
                  <a:txBody>
                    <a:bodyPr/>
                    <a:lstStyle/>
                    <a:p>
                      <a:pPr>
                        <a:lnSpc>
                          <a:spcPct val="100000"/>
                        </a:lnSpc>
                        <a:spcBef>
                          <a:spcPts val="0"/>
                        </a:spcBef>
                        <a:spcAft>
                          <a:spcPts val="0"/>
                        </a:spcAft>
                      </a:pPr>
                      <a:r>
                        <a:rPr lang="en-CA" sz="1600">
                          <a:effectLst/>
                        </a:rPr>
                        <a:t>South Sudan</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2 182 633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10 913 164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20.0%</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0.1%</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4294791525"/>
                  </a:ext>
                </a:extLst>
              </a:tr>
              <a:tr h="182880">
                <a:tc>
                  <a:txBody>
                    <a:bodyPr/>
                    <a:lstStyle/>
                    <a:p>
                      <a:pPr>
                        <a:lnSpc>
                          <a:spcPct val="100000"/>
                        </a:lnSpc>
                        <a:spcBef>
                          <a:spcPts val="0"/>
                        </a:spcBef>
                        <a:spcAft>
                          <a:spcPts val="0"/>
                        </a:spcAft>
                      </a:pPr>
                      <a:r>
                        <a:rPr lang="en-CA" sz="1600">
                          <a:effectLst/>
                        </a:rPr>
                        <a:t>Uganda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6 614 942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47 249 585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14.0%</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0.3%</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845198002"/>
                  </a:ext>
                </a:extLst>
              </a:tr>
              <a:tr h="182880">
                <a:tc>
                  <a:txBody>
                    <a:bodyPr/>
                    <a:lstStyle/>
                    <a:p>
                      <a:pPr>
                        <a:lnSpc>
                          <a:spcPct val="100000"/>
                        </a:lnSpc>
                        <a:spcBef>
                          <a:spcPts val="0"/>
                        </a:spcBef>
                        <a:spcAft>
                          <a:spcPts val="0"/>
                        </a:spcAft>
                      </a:pPr>
                      <a:r>
                        <a:rPr lang="en-CA" sz="1600">
                          <a:effectLst/>
                        </a:rPr>
                        <a:t>Tanzania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a:effectLst/>
                        </a:rPr>
                        <a:t>       23 055 207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65 497 748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35.2%</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1.1%</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029317422"/>
                  </a:ext>
                </a:extLst>
              </a:tr>
              <a:tr h="182880">
                <a:tc>
                  <a:txBody>
                    <a:bodyPr/>
                    <a:lstStyle/>
                    <a:p>
                      <a:pPr>
                        <a:lnSpc>
                          <a:spcPct val="100000"/>
                        </a:lnSpc>
                        <a:spcBef>
                          <a:spcPts val="0"/>
                        </a:spcBef>
                        <a:spcAft>
                          <a:spcPts val="0"/>
                        </a:spcAft>
                      </a:pPr>
                      <a:r>
                        <a:rPr lang="en-CA" sz="1600">
                          <a:effectLst/>
                        </a:rPr>
                        <a:t>Total East Africa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0000"/>
                        </a:lnSpc>
                        <a:spcBef>
                          <a:spcPts val="0"/>
                        </a:spcBef>
                        <a:spcAft>
                          <a:spcPts val="0"/>
                        </a:spcAft>
                      </a:pPr>
                      <a:r>
                        <a:rPr lang="en-CA" sz="1600" dirty="0">
                          <a:effectLst/>
                        </a:rPr>
                        <a:t>     115 628 959 </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a:effectLst/>
                        </a:rPr>
                        <a:t>      479 702 392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b="1" dirty="0">
                          <a:effectLst/>
                        </a:rPr>
                        <a:t>24.1%</a:t>
                      </a:r>
                      <a:endParaRPr lang="fr-CA" sz="1600" b="1"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0000"/>
                        </a:lnSpc>
                        <a:spcBef>
                          <a:spcPts val="0"/>
                        </a:spcBef>
                        <a:spcAft>
                          <a:spcPts val="0"/>
                        </a:spcAft>
                      </a:pPr>
                      <a:r>
                        <a:rPr lang="en-CA" sz="1600" dirty="0">
                          <a:effectLst/>
                        </a:rPr>
                        <a:t>5.7%</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813300270"/>
                  </a:ext>
                </a:extLst>
              </a:tr>
            </a:tbl>
          </a:graphicData>
        </a:graphic>
      </p:graphicFrame>
      <p:sp>
        <p:nvSpPr>
          <p:cNvPr id="6" name="Rectangle : coins arrondis 5">
            <a:extLst>
              <a:ext uri="{FF2B5EF4-FFF2-40B4-BE49-F238E27FC236}">
                <a16:creationId xmlns:a16="http://schemas.microsoft.com/office/drawing/2014/main" id="{E395B2CB-F096-46AF-86AA-DD5ACEF85087}"/>
              </a:ext>
            </a:extLst>
          </p:cNvPr>
          <p:cNvSpPr/>
          <p:nvPr/>
        </p:nvSpPr>
        <p:spPr>
          <a:xfrm>
            <a:off x="7245626" y="2205353"/>
            <a:ext cx="2266122" cy="42650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361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9" y="116633"/>
            <a:ext cx="11809312"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ISLAMIC FINANCE IN EASTERN AFRICA </a:t>
            </a:r>
            <a:br>
              <a:rPr lang="en-US" sz="2800"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3917" y="1052737"/>
            <a:ext cx="11522724" cy="5328591"/>
          </a:xfrm>
        </p:spPr>
        <p:txBody>
          <a:bodyPr/>
          <a:lstStyle/>
          <a:p>
            <a:pPr marL="439738" algn="just" eaLnBrk="1">
              <a:spcBef>
                <a:spcPts val="600"/>
              </a:spcBef>
              <a:spcAft>
                <a:spcPts val="600"/>
              </a:spcAft>
              <a:buFont typeface="Wingdings" panose="05000000000000000000" pitchFamily="2" charset="2"/>
              <a:buChar char="§"/>
            </a:pPr>
            <a:r>
              <a:rPr lang="en-US" sz="2400" b="1" dirty="0">
                <a:solidFill>
                  <a:srgbClr val="2B7B17"/>
                </a:solidFill>
              </a:rPr>
              <a:t>Potential benefits of Islamic finance in the region:</a:t>
            </a:r>
          </a:p>
          <a:p>
            <a:pPr marL="896938" lvl="1" indent="-342900" algn="just" eaLnBrk="1">
              <a:spcBef>
                <a:spcPts val="600"/>
              </a:spcBef>
              <a:spcAft>
                <a:spcPts val="600"/>
              </a:spcAft>
              <a:buFont typeface="Arial" panose="020B0604020202020204" pitchFamily="34" charset="0"/>
              <a:buChar char="•"/>
            </a:pPr>
            <a:r>
              <a:rPr lang="en-US" sz="2200" b="1" dirty="0">
                <a:solidFill>
                  <a:schemeClr val="tx1"/>
                </a:solidFill>
              </a:rPr>
              <a:t>Improvement of financial inclusion </a:t>
            </a:r>
            <a:r>
              <a:rPr lang="en-US" sz="2200" dirty="0">
                <a:solidFill>
                  <a:schemeClr val="tx1"/>
                </a:solidFill>
              </a:rPr>
              <a:t>in the region.</a:t>
            </a:r>
          </a:p>
          <a:p>
            <a:pPr marL="896938" lvl="1" indent="-342900" algn="just" eaLnBrk="1">
              <a:spcBef>
                <a:spcPts val="600"/>
              </a:spcBef>
              <a:spcAft>
                <a:spcPts val="600"/>
              </a:spcAft>
              <a:buFont typeface="Arial" panose="020B0604020202020204" pitchFamily="34" charset="0"/>
              <a:buChar char="•"/>
            </a:pPr>
            <a:r>
              <a:rPr lang="en-US" sz="2200" dirty="0">
                <a:solidFill>
                  <a:schemeClr val="tx1"/>
                </a:solidFill>
              </a:rPr>
              <a:t>Islamic finance emphasizes partnership-style financing, which could be useful in </a:t>
            </a:r>
            <a:r>
              <a:rPr lang="en-US" sz="2200" b="1" dirty="0">
                <a:solidFill>
                  <a:schemeClr val="tx1"/>
                </a:solidFill>
              </a:rPr>
              <a:t>improving access to finance for the poor and small businesses</a:t>
            </a:r>
            <a:r>
              <a:rPr lang="en-US" sz="2200" dirty="0">
                <a:solidFill>
                  <a:schemeClr val="tx1"/>
                </a:solidFill>
              </a:rPr>
              <a:t>.  </a:t>
            </a:r>
            <a:endParaRPr lang="fr-FR" sz="2200" dirty="0">
              <a:solidFill>
                <a:schemeClr val="tx1"/>
              </a:solidFill>
            </a:endParaRPr>
          </a:p>
          <a:p>
            <a:pPr marL="896938" lvl="1" indent="-342900" algn="just" eaLnBrk="1">
              <a:spcBef>
                <a:spcPts val="600"/>
              </a:spcBef>
              <a:spcAft>
                <a:spcPts val="600"/>
              </a:spcAft>
              <a:buFont typeface="Arial" panose="020B0604020202020204" pitchFamily="34" charset="0"/>
              <a:buChar char="•"/>
            </a:pPr>
            <a:r>
              <a:rPr lang="en-US" sz="2200" b="1" dirty="0">
                <a:solidFill>
                  <a:schemeClr val="tx1"/>
                </a:solidFill>
              </a:rPr>
              <a:t>Mobilization of additional outside financing </a:t>
            </a:r>
            <a:r>
              <a:rPr lang="en-US" sz="2200" dirty="0">
                <a:solidFill>
                  <a:schemeClr val="tx1"/>
                </a:solidFill>
              </a:rPr>
              <a:t>by attracting financing from Arab countries or private investors in the Middle East</a:t>
            </a:r>
            <a:r>
              <a:rPr lang="fr-FR" sz="2200" dirty="0">
                <a:solidFill>
                  <a:schemeClr val="tx1"/>
                </a:solidFill>
              </a:rPr>
              <a:t>.</a:t>
            </a:r>
          </a:p>
          <a:p>
            <a:pPr marL="896938" lvl="1" indent="-342900" algn="just" eaLnBrk="1">
              <a:spcBef>
                <a:spcPts val="600"/>
              </a:spcBef>
              <a:spcAft>
                <a:spcPts val="600"/>
              </a:spcAft>
              <a:buFont typeface="Arial" panose="020B0604020202020204" pitchFamily="34" charset="0"/>
              <a:buChar char="•"/>
            </a:pPr>
            <a:r>
              <a:rPr lang="en-US" sz="2200" dirty="0">
                <a:solidFill>
                  <a:schemeClr val="tx1"/>
                </a:solidFill>
              </a:rPr>
              <a:t>Islamic finance can </a:t>
            </a:r>
            <a:r>
              <a:rPr lang="en-US" sz="2200" b="1" dirty="0">
                <a:solidFill>
                  <a:schemeClr val="tx1"/>
                </a:solidFill>
              </a:rPr>
              <a:t>improve sustainable development </a:t>
            </a:r>
            <a:r>
              <a:rPr lang="en-US" sz="2200" dirty="0">
                <a:solidFill>
                  <a:schemeClr val="tx1"/>
                </a:solidFill>
              </a:rPr>
              <a:t>through its justice and fairness principles</a:t>
            </a:r>
            <a:r>
              <a:rPr lang="fr-FR" sz="2200" dirty="0">
                <a:solidFill>
                  <a:schemeClr val="tx1"/>
                </a:solidFill>
              </a:rPr>
              <a:t>.</a:t>
            </a:r>
          </a:p>
          <a:p>
            <a:pPr marL="896938" lvl="1" indent="-342900" algn="just" eaLnBrk="1">
              <a:spcBef>
                <a:spcPts val="600"/>
              </a:spcBef>
              <a:spcAft>
                <a:spcPts val="600"/>
              </a:spcAft>
              <a:buFont typeface="Arial" panose="020B0604020202020204" pitchFamily="34" charset="0"/>
              <a:buChar char="•"/>
            </a:pPr>
            <a:r>
              <a:rPr lang="en-US" sz="2200" dirty="0">
                <a:solidFill>
                  <a:schemeClr val="tx1"/>
                </a:solidFill>
              </a:rPr>
              <a:t>Islamic finance can significantly </a:t>
            </a:r>
            <a:r>
              <a:rPr lang="en-US" sz="2200" b="1" dirty="0">
                <a:solidFill>
                  <a:schemeClr val="tx1"/>
                </a:solidFill>
              </a:rPr>
              <a:t>contribute to economic development</a:t>
            </a:r>
            <a:r>
              <a:rPr lang="en-US" sz="2200" dirty="0">
                <a:solidFill>
                  <a:schemeClr val="tx1"/>
                </a:solidFill>
              </a:rPr>
              <a:t>, given its direct link to physical assets and the real economy. </a:t>
            </a:r>
            <a:endParaRPr lang="fr-FR" sz="2200" dirty="0">
              <a:solidFill>
                <a:schemeClr val="tx1"/>
              </a:solidFill>
            </a:endParaRPr>
          </a:p>
          <a:p>
            <a:pPr marL="896938" lvl="1" indent="-342900" algn="just" eaLnBrk="1">
              <a:spcBef>
                <a:spcPts val="600"/>
              </a:spcBef>
              <a:spcAft>
                <a:spcPts val="600"/>
              </a:spcAft>
              <a:buFont typeface="Arial" panose="020B0604020202020204" pitchFamily="34" charset="0"/>
              <a:buChar char="•"/>
            </a:pPr>
            <a:r>
              <a:rPr lang="en-US" sz="2200" dirty="0">
                <a:solidFill>
                  <a:schemeClr val="tx1"/>
                </a:solidFill>
              </a:rPr>
              <a:t>It can help to </a:t>
            </a:r>
            <a:r>
              <a:rPr lang="en-US" sz="2200" b="1" dirty="0">
                <a:solidFill>
                  <a:schemeClr val="tx1"/>
                </a:solidFill>
              </a:rPr>
              <a:t>strengthen financial stability </a:t>
            </a:r>
            <a:r>
              <a:rPr lang="en-US" sz="2200" dirty="0">
                <a:solidFill>
                  <a:schemeClr val="tx1"/>
                </a:solidFill>
              </a:rPr>
              <a:t>in the region. Speculative transactions are sources of instability and by nature misallocation of capital. </a:t>
            </a:r>
            <a:endParaRPr lang="fr-FR" sz="2200" dirty="0">
              <a:solidFill>
                <a:schemeClr val="tx1"/>
              </a:solidFill>
            </a:endParaRPr>
          </a:p>
          <a:p>
            <a:pPr marL="896938" lvl="1" indent="-342900" algn="just" eaLnBrk="1">
              <a:spcBef>
                <a:spcPts val="600"/>
              </a:spcBef>
              <a:spcAft>
                <a:spcPts val="600"/>
              </a:spcAft>
              <a:buFont typeface="Arial" panose="020B0604020202020204" pitchFamily="34" charset="0"/>
              <a:buChar char="•"/>
            </a:pPr>
            <a:r>
              <a:rPr lang="en-US" sz="2200" b="1" dirty="0">
                <a:solidFill>
                  <a:schemeClr val="tx1"/>
                </a:solidFill>
              </a:rPr>
              <a:t>Transparency</a:t>
            </a:r>
            <a:r>
              <a:rPr lang="en-US" sz="2200" dirty="0">
                <a:solidFill>
                  <a:schemeClr val="tx1"/>
                </a:solidFill>
              </a:rPr>
              <a:t>: Islamic banking is about conducting business fairly and transparently. </a:t>
            </a:r>
          </a:p>
        </p:txBody>
      </p:sp>
    </p:spTree>
    <p:extLst>
      <p:ext uri="{BB962C8B-B14F-4D97-AF65-F5344CB8AC3E}">
        <p14:creationId xmlns:p14="http://schemas.microsoft.com/office/powerpoint/2010/main" val="3930352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16633"/>
            <a:ext cx="11952651"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03 ISLAMIC FINANCE &amp; ECONOMIC FINANCING IN EASTERN AFRICA</a:t>
            </a:r>
            <a:br>
              <a:rPr lang="en-US" sz="2800" b="1" dirty="0">
                <a:solidFill>
                  <a:schemeClr val="accent3"/>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3917" y="1052737"/>
            <a:ext cx="11522724" cy="5328591"/>
          </a:xfrm>
        </p:spPr>
        <p:txBody>
          <a:bodyPr>
            <a:normAutofit/>
          </a:bodyPr>
          <a:lstStyle/>
          <a:p>
            <a:pPr marL="439738" algn="just" eaLnBrk="1">
              <a:lnSpc>
                <a:spcPct val="100000"/>
              </a:lnSpc>
              <a:spcBef>
                <a:spcPts val="0"/>
              </a:spcBef>
              <a:spcAft>
                <a:spcPts val="600"/>
              </a:spcAft>
              <a:buFont typeface="Wingdings" panose="05000000000000000000" pitchFamily="2" charset="2"/>
              <a:buChar char="§"/>
            </a:pPr>
            <a:r>
              <a:rPr lang="en-US" sz="2400" b="1" dirty="0">
                <a:solidFill>
                  <a:schemeClr val="tx1"/>
                </a:solidFill>
              </a:rPr>
              <a:t>Several studies using data from various countries have concluded that Islamic finance is more inclined to provide financing to SMEs than conventional banks </a:t>
            </a:r>
          </a:p>
          <a:p>
            <a:pPr marL="896938" lvl="1" algn="just">
              <a:lnSpc>
                <a:spcPct val="100000"/>
              </a:lnSpc>
              <a:spcBef>
                <a:spcPts val="0"/>
              </a:spcBef>
              <a:spcAft>
                <a:spcPts val="600"/>
              </a:spcAft>
              <a:buFont typeface="Wingdings" panose="05000000000000000000" pitchFamily="2" charset="2"/>
              <a:buChar char="§"/>
            </a:pPr>
            <a:r>
              <a:rPr lang="en-US" sz="1800" b="1" dirty="0">
                <a:solidFill>
                  <a:schemeClr val="tx1"/>
                </a:solidFill>
                <a:ea typeface="MS PGothic" panose="020B0600070205080204" pitchFamily="34" charset="-128"/>
              </a:rPr>
              <a:t>Kenya</a:t>
            </a:r>
            <a:r>
              <a:rPr lang="en-US" sz="1800" dirty="0">
                <a:solidFill>
                  <a:schemeClr val="tx1"/>
                </a:solidFill>
              </a:rPr>
              <a:t> – </a:t>
            </a:r>
            <a:r>
              <a:rPr lang="en-US" sz="1800" dirty="0" err="1">
                <a:solidFill>
                  <a:schemeClr val="tx1"/>
                </a:solidFill>
                <a:ea typeface="MS PGothic" panose="020B0600070205080204" pitchFamily="34" charset="-128"/>
              </a:rPr>
              <a:t>Yussuf</a:t>
            </a:r>
            <a:r>
              <a:rPr lang="en-US" sz="1800" dirty="0">
                <a:solidFill>
                  <a:schemeClr val="tx1"/>
                </a:solidFill>
                <a:ea typeface="MS PGothic" panose="020B0600070205080204" pitchFamily="34" charset="-128"/>
              </a:rPr>
              <a:t> (2017); </a:t>
            </a:r>
            <a:r>
              <a:rPr lang="en-US" sz="1800" b="1" dirty="0">
                <a:solidFill>
                  <a:schemeClr val="tx1"/>
                </a:solidFill>
                <a:ea typeface="MS PGothic" panose="020B0600070205080204" pitchFamily="34" charset="-128"/>
              </a:rPr>
              <a:t>Somalia</a:t>
            </a:r>
            <a:r>
              <a:rPr lang="en-US" sz="1800" dirty="0">
                <a:solidFill>
                  <a:schemeClr val="tx1"/>
                </a:solidFill>
                <a:ea typeface="MS PGothic" panose="020B0600070205080204" pitchFamily="34" charset="-128"/>
              </a:rPr>
              <a:t> - </a:t>
            </a:r>
            <a:r>
              <a:rPr lang="en-US" sz="1800" dirty="0" err="1">
                <a:solidFill>
                  <a:schemeClr val="tx1"/>
                </a:solidFill>
                <a:ea typeface="MS PGothic" panose="020B0600070205080204" pitchFamily="34" charset="-128"/>
              </a:rPr>
              <a:t>Abdinur</a:t>
            </a:r>
            <a:r>
              <a:rPr lang="en-US" sz="1800" dirty="0">
                <a:solidFill>
                  <a:schemeClr val="tx1"/>
                </a:solidFill>
                <a:ea typeface="MS PGothic" panose="020B0600070205080204" pitchFamily="34" charset="-128"/>
              </a:rPr>
              <a:t> &amp; </a:t>
            </a:r>
            <a:r>
              <a:rPr lang="en-US" sz="1800" dirty="0" err="1">
                <a:solidFill>
                  <a:schemeClr val="tx1"/>
                </a:solidFill>
                <a:ea typeface="MS PGothic" panose="020B0600070205080204" pitchFamily="34" charset="-128"/>
              </a:rPr>
              <a:t>Ondes</a:t>
            </a:r>
            <a:r>
              <a:rPr lang="en-US" sz="1800" dirty="0">
                <a:solidFill>
                  <a:schemeClr val="tx1"/>
                </a:solidFill>
                <a:ea typeface="MS PGothic" panose="020B0600070205080204" pitchFamily="34" charset="-128"/>
              </a:rPr>
              <a:t> (2022); </a:t>
            </a:r>
            <a:r>
              <a:rPr lang="en-CA" sz="1800" b="1" dirty="0">
                <a:solidFill>
                  <a:schemeClr val="tx1"/>
                </a:solidFill>
                <a:ea typeface="MS PGothic" panose="020B0600070205080204" pitchFamily="34" charset="-128"/>
              </a:rPr>
              <a:t>Turkey</a:t>
            </a:r>
            <a:r>
              <a:rPr lang="en-CA" sz="1800" dirty="0">
                <a:solidFill>
                  <a:schemeClr val="tx1"/>
                </a:solidFill>
                <a:ea typeface="MS PGothic" panose="020B0600070205080204" pitchFamily="34" charset="-128"/>
              </a:rPr>
              <a:t> - </a:t>
            </a:r>
            <a:r>
              <a:rPr lang="en-CA" sz="1800" dirty="0" err="1">
                <a:solidFill>
                  <a:schemeClr val="tx1"/>
                </a:solidFill>
                <a:ea typeface="MS PGothic" panose="020B0600070205080204" pitchFamily="34" charset="-128"/>
              </a:rPr>
              <a:t>Aysan</a:t>
            </a:r>
            <a:r>
              <a:rPr lang="en-CA" sz="1800" dirty="0">
                <a:solidFill>
                  <a:schemeClr val="tx1"/>
                </a:solidFill>
                <a:ea typeface="MS PGothic" panose="020B0600070205080204" pitchFamily="34" charset="-128"/>
              </a:rPr>
              <a:t> et al. (2016), </a:t>
            </a:r>
            <a:r>
              <a:rPr lang="fr-CA" sz="1800" dirty="0" err="1">
                <a:solidFill>
                  <a:schemeClr val="tx1"/>
                </a:solidFill>
              </a:rPr>
              <a:t>Benbekhti</a:t>
            </a:r>
            <a:r>
              <a:rPr lang="fr-CA" sz="1800" dirty="0">
                <a:solidFill>
                  <a:schemeClr val="tx1"/>
                </a:solidFill>
              </a:rPr>
              <a:t> et al. (2021)</a:t>
            </a:r>
          </a:p>
          <a:p>
            <a:pPr marL="1354138" lvl="2" algn="just">
              <a:lnSpc>
                <a:spcPct val="100000"/>
              </a:lnSpc>
              <a:spcBef>
                <a:spcPts val="0"/>
              </a:spcBef>
              <a:spcAft>
                <a:spcPts val="600"/>
              </a:spcAft>
              <a:buFont typeface="Wingdings" panose="05000000000000000000" pitchFamily="2" charset="2"/>
              <a:buChar char="§"/>
            </a:pPr>
            <a:endParaRPr lang="fr-CA" sz="1400" dirty="0">
              <a:solidFill>
                <a:schemeClr val="tx1"/>
              </a:solidFill>
            </a:endParaRPr>
          </a:p>
          <a:p>
            <a:pPr marL="439738" algn="just">
              <a:lnSpc>
                <a:spcPct val="100000"/>
              </a:lnSpc>
              <a:spcBef>
                <a:spcPts val="0"/>
              </a:spcBef>
              <a:spcAft>
                <a:spcPts val="600"/>
              </a:spcAft>
              <a:buFont typeface="Wingdings" panose="05000000000000000000" pitchFamily="2" charset="2"/>
              <a:buChar char="§"/>
            </a:pPr>
            <a:r>
              <a:rPr lang="en-CA" sz="2400" b="1" dirty="0">
                <a:solidFill>
                  <a:schemeClr val="tx1"/>
                </a:solidFill>
                <a:ea typeface="MS PGothic" panose="020B0600070205080204" pitchFamily="34" charset="-128"/>
              </a:rPr>
              <a:t>Islamic finance can support industrialization in the region through:</a:t>
            </a:r>
          </a:p>
          <a:p>
            <a:pPr marL="896938" lvl="1" algn="just">
              <a:lnSpc>
                <a:spcPct val="100000"/>
              </a:lnSpc>
              <a:spcBef>
                <a:spcPts val="0"/>
              </a:spcBef>
              <a:spcAft>
                <a:spcPts val="600"/>
              </a:spcAft>
              <a:buFont typeface="Wingdings" panose="05000000000000000000" pitchFamily="2" charset="2"/>
              <a:buChar char="§"/>
            </a:pPr>
            <a:r>
              <a:rPr lang="en-US" sz="1800" dirty="0">
                <a:solidFill>
                  <a:schemeClr val="tx1"/>
                </a:solidFill>
              </a:rPr>
              <a:t>Fostering inclusive capital markets </a:t>
            </a:r>
          </a:p>
          <a:p>
            <a:pPr marL="896938" lvl="1" algn="just">
              <a:lnSpc>
                <a:spcPct val="100000"/>
              </a:lnSpc>
              <a:spcBef>
                <a:spcPts val="0"/>
              </a:spcBef>
              <a:spcAft>
                <a:spcPts val="600"/>
              </a:spcAft>
              <a:buFont typeface="Wingdings" panose="05000000000000000000" pitchFamily="2" charset="2"/>
              <a:buChar char="§"/>
            </a:pPr>
            <a:r>
              <a:rPr lang="en-US" sz="1800" dirty="0">
                <a:solidFill>
                  <a:schemeClr val="tx1"/>
                </a:solidFill>
              </a:rPr>
              <a:t>Encouraging alternative sources of long-term finance </a:t>
            </a:r>
          </a:p>
          <a:p>
            <a:pPr marL="896938" lvl="1" algn="just">
              <a:lnSpc>
                <a:spcPct val="100000"/>
              </a:lnSpc>
              <a:spcBef>
                <a:spcPts val="0"/>
              </a:spcBef>
              <a:spcAft>
                <a:spcPts val="600"/>
              </a:spcAft>
              <a:buFont typeface="Wingdings" panose="05000000000000000000" pitchFamily="2" charset="2"/>
              <a:buChar char="§"/>
            </a:pPr>
            <a:r>
              <a:rPr lang="en-US" sz="1800" dirty="0">
                <a:solidFill>
                  <a:schemeClr val="tx1"/>
                </a:solidFill>
              </a:rPr>
              <a:t>Attracting investment flows through FDI and developing overseas partnerships </a:t>
            </a:r>
          </a:p>
          <a:p>
            <a:pPr marL="1354138" lvl="2" algn="just">
              <a:lnSpc>
                <a:spcPct val="100000"/>
              </a:lnSpc>
              <a:spcBef>
                <a:spcPts val="0"/>
              </a:spcBef>
              <a:spcAft>
                <a:spcPts val="600"/>
              </a:spcAft>
              <a:buFont typeface="Wingdings" panose="05000000000000000000" pitchFamily="2" charset="2"/>
              <a:buChar char="§"/>
            </a:pPr>
            <a:endParaRPr lang="en-US" sz="1400" dirty="0">
              <a:solidFill>
                <a:schemeClr val="tx1"/>
              </a:solidFill>
            </a:endParaRPr>
          </a:p>
          <a:p>
            <a:pPr marL="439738" algn="just">
              <a:lnSpc>
                <a:spcPct val="100000"/>
              </a:lnSpc>
              <a:spcBef>
                <a:spcPts val="0"/>
              </a:spcBef>
              <a:spcAft>
                <a:spcPts val="600"/>
              </a:spcAft>
              <a:buFont typeface="Wingdings" panose="05000000000000000000" pitchFamily="2" charset="2"/>
              <a:buChar char="§"/>
            </a:pPr>
            <a:r>
              <a:rPr lang="en-CA" sz="2400" b="1" dirty="0">
                <a:solidFill>
                  <a:schemeClr val="tx1"/>
                </a:solidFill>
                <a:ea typeface="MS PGothic" panose="020B0600070205080204" pitchFamily="34" charset="-128"/>
              </a:rPr>
              <a:t>Islamic finance can support successful implementation of AfCFTA in the region:</a:t>
            </a:r>
          </a:p>
          <a:p>
            <a:pPr marL="896938" lvl="1" algn="just">
              <a:lnSpc>
                <a:spcPct val="100000"/>
              </a:lnSpc>
              <a:spcBef>
                <a:spcPts val="0"/>
              </a:spcBef>
              <a:spcAft>
                <a:spcPts val="600"/>
              </a:spcAft>
              <a:buFont typeface="Wingdings" panose="05000000000000000000" pitchFamily="2" charset="2"/>
              <a:buChar char="§"/>
            </a:pPr>
            <a:r>
              <a:rPr lang="en-US" sz="1800" dirty="0">
                <a:solidFill>
                  <a:schemeClr val="tx1"/>
                </a:solidFill>
              </a:rPr>
              <a:t>Financing of economic infrastructures</a:t>
            </a:r>
          </a:p>
          <a:p>
            <a:pPr marL="896938" lvl="1" algn="just">
              <a:lnSpc>
                <a:spcPct val="100000"/>
              </a:lnSpc>
              <a:spcBef>
                <a:spcPts val="0"/>
              </a:spcBef>
              <a:spcAft>
                <a:spcPts val="600"/>
              </a:spcAft>
              <a:buFont typeface="Wingdings" panose="05000000000000000000" pitchFamily="2" charset="2"/>
              <a:buChar char="§"/>
            </a:pPr>
            <a:r>
              <a:rPr lang="en-US" sz="1800" dirty="0">
                <a:solidFill>
                  <a:schemeClr val="tx1"/>
                </a:solidFill>
              </a:rPr>
              <a:t>Financing of local enterprises to boost their production to target a larger market</a:t>
            </a:r>
          </a:p>
          <a:p>
            <a:pPr marL="896938" lvl="1" algn="just">
              <a:lnSpc>
                <a:spcPct val="100000"/>
              </a:lnSpc>
              <a:spcBef>
                <a:spcPts val="0"/>
              </a:spcBef>
              <a:spcAft>
                <a:spcPts val="600"/>
              </a:spcAft>
              <a:buFont typeface="Wingdings" panose="05000000000000000000" pitchFamily="2" charset="2"/>
              <a:buChar char="§"/>
            </a:pPr>
            <a:r>
              <a:rPr lang="en-US" sz="1800" dirty="0">
                <a:solidFill>
                  <a:schemeClr val="tx1"/>
                </a:solidFill>
              </a:rPr>
              <a:t>Encouraging alternative sources of long-term finance </a:t>
            </a:r>
          </a:p>
          <a:p>
            <a:pPr marL="896938" lvl="1" algn="just">
              <a:lnSpc>
                <a:spcPct val="100000"/>
              </a:lnSpc>
              <a:spcBef>
                <a:spcPts val="0"/>
              </a:spcBef>
              <a:spcAft>
                <a:spcPts val="600"/>
              </a:spcAft>
              <a:buFont typeface="Wingdings" panose="05000000000000000000" pitchFamily="2" charset="2"/>
              <a:buChar char="§"/>
            </a:pPr>
            <a:r>
              <a:rPr lang="en-US" sz="1800" dirty="0">
                <a:solidFill>
                  <a:schemeClr val="tx1"/>
                </a:solidFill>
              </a:rPr>
              <a:t>Trade financing through Islamic trade finance products</a:t>
            </a:r>
          </a:p>
        </p:txBody>
      </p:sp>
    </p:spTree>
    <p:extLst>
      <p:ext uri="{BB962C8B-B14F-4D97-AF65-F5344CB8AC3E}">
        <p14:creationId xmlns:p14="http://schemas.microsoft.com/office/powerpoint/2010/main" val="14942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16633"/>
            <a:ext cx="11952651"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04 CONSTRAINTS TO ISLAMIC FINANCE DEVELOPMENT IN EASTERN AFRICA</a:t>
            </a:r>
            <a:br>
              <a:rPr lang="en-US" sz="2800" b="1" dirty="0">
                <a:solidFill>
                  <a:schemeClr val="accent3"/>
                </a:solidFill>
                <a:latin typeface="Arial" panose="020B0604020202020204" pitchFamily="34" charset="0"/>
                <a:cs typeface="Arial" panose="020B0604020202020204" pitchFamily="34" charset="0"/>
              </a:rPr>
            </a:br>
            <a:endParaRPr lang="en-US" b="1"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96011" y="1196752"/>
            <a:ext cx="11760630" cy="5184576"/>
          </a:xfrm>
        </p:spPr>
        <p:txBody>
          <a:bodyPr/>
          <a:lstStyle/>
          <a:p>
            <a:pPr marL="439738" algn="just" eaLnBrk="1">
              <a:lnSpc>
                <a:spcPct val="100000"/>
              </a:lnSpc>
              <a:spcBef>
                <a:spcPts val="0"/>
              </a:spcBef>
              <a:spcAft>
                <a:spcPts val="600"/>
              </a:spcAft>
              <a:buFont typeface="Wingdings" panose="05000000000000000000" pitchFamily="2" charset="2"/>
              <a:buChar char="§"/>
            </a:pPr>
            <a:r>
              <a:rPr lang="en-US" sz="2400" b="1" dirty="0">
                <a:solidFill>
                  <a:srgbClr val="C00000"/>
                </a:solidFill>
              </a:rPr>
              <a:t>Issues of Islamic finance institutions:</a:t>
            </a:r>
          </a:p>
          <a:p>
            <a:pPr marL="896938" lvl="1" indent="-342900" algn="just" eaLnBrk="1">
              <a:lnSpc>
                <a:spcPct val="100000"/>
              </a:lnSpc>
              <a:spcBef>
                <a:spcPts val="0"/>
              </a:spcBef>
              <a:spcAft>
                <a:spcPts val="600"/>
              </a:spcAft>
              <a:buFont typeface="Arial" panose="020B0604020202020204" pitchFamily="34" charset="0"/>
              <a:buChar char="•"/>
            </a:pPr>
            <a:r>
              <a:rPr lang="en-US" sz="2200" dirty="0">
                <a:solidFill>
                  <a:schemeClr val="tx1"/>
                </a:solidFill>
              </a:rPr>
              <a:t>Increase in </a:t>
            </a:r>
            <a:r>
              <a:rPr lang="en-US" sz="2200" b="1" dirty="0">
                <a:solidFill>
                  <a:schemeClr val="tx1"/>
                </a:solidFill>
              </a:rPr>
              <a:t>transaction </a:t>
            </a:r>
            <a:r>
              <a:rPr lang="en-US" sz="2200" dirty="0">
                <a:solidFill>
                  <a:schemeClr val="tx1"/>
                </a:solidFill>
              </a:rPr>
              <a:t>costs and difficulties involved in supervising and monitoring. </a:t>
            </a:r>
          </a:p>
          <a:p>
            <a:pPr marL="896938" lvl="1" indent="-342900" algn="just" eaLnBrk="1">
              <a:lnSpc>
                <a:spcPct val="100000"/>
              </a:lnSpc>
              <a:spcBef>
                <a:spcPts val="0"/>
              </a:spcBef>
              <a:spcAft>
                <a:spcPts val="600"/>
              </a:spcAft>
              <a:buFont typeface="Arial" panose="020B0604020202020204" pitchFamily="34" charset="0"/>
              <a:buChar char="•"/>
            </a:pPr>
            <a:r>
              <a:rPr lang="en-US" sz="2200" dirty="0">
                <a:solidFill>
                  <a:schemeClr val="tx1"/>
                </a:solidFill>
              </a:rPr>
              <a:t>Increased cost of doing business with the </a:t>
            </a:r>
            <a:r>
              <a:rPr lang="en-US" sz="2200" b="1" dirty="0">
                <a:solidFill>
                  <a:schemeClr val="tx1"/>
                </a:solidFill>
              </a:rPr>
              <a:t>extra compliance</a:t>
            </a:r>
            <a:r>
              <a:rPr lang="en-US" sz="2200" dirty="0">
                <a:solidFill>
                  <a:schemeClr val="tx1"/>
                </a:solidFill>
              </a:rPr>
              <a:t> required for the </a:t>
            </a:r>
            <a:r>
              <a:rPr lang="en-US" sz="2200" dirty="0" err="1">
                <a:solidFill>
                  <a:schemeClr val="tx1"/>
                </a:solidFill>
              </a:rPr>
              <a:t>IFI</a:t>
            </a:r>
            <a:r>
              <a:rPr lang="en-US" sz="2200" dirty="0">
                <a:solidFill>
                  <a:schemeClr val="tx1"/>
                </a:solidFill>
              </a:rPr>
              <a:t>.</a:t>
            </a:r>
          </a:p>
          <a:p>
            <a:pPr marL="896938" lvl="1" indent="-342900" algn="just" eaLnBrk="1">
              <a:lnSpc>
                <a:spcPct val="100000"/>
              </a:lnSpc>
              <a:spcBef>
                <a:spcPts val="0"/>
              </a:spcBef>
              <a:spcAft>
                <a:spcPts val="600"/>
              </a:spcAft>
              <a:buFont typeface="Arial" panose="020B0604020202020204" pitchFamily="34" charset="0"/>
              <a:buChar char="•"/>
            </a:pPr>
            <a:r>
              <a:rPr lang="en-US" sz="2200" dirty="0">
                <a:solidFill>
                  <a:schemeClr val="tx1"/>
                </a:solidFill>
              </a:rPr>
              <a:t>Issue of</a:t>
            </a:r>
            <a:r>
              <a:rPr lang="en-US" sz="2200" b="1" dirty="0">
                <a:solidFill>
                  <a:schemeClr val="tx1"/>
                </a:solidFill>
              </a:rPr>
              <a:t> standardization</a:t>
            </a:r>
            <a:r>
              <a:rPr lang="en-US" sz="2200" dirty="0">
                <a:solidFill>
                  <a:schemeClr val="tx1"/>
                </a:solidFill>
              </a:rPr>
              <a:t> and consistent legal/regulatory framework.</a:t>
            </a:r>
          </a:p>
          <a:p>
            <a:pPr marL="896938" lvl="1" indent="-342900" algn="just" eaLnBrk="1">
              <a:lnSpc>
                <a:spcPct val="100000"/>
              </a:lnSpc>
              <a:spcBef>
                <a:spcPts val="0"/>
              </a:spcBef>
              <a:spcAft>
                <a:spcPts val="600"/>
              </a:spcAft>
              <a:buFont typeface="Arial" panose="020B0604020202020204" pitchFamily="34" charset="0"/>
              <a:buChar char="•"/>
            </a:pPr>
            <a:r>
              <a:rPr lang="en-US" sz="2200" b="1" dirty="0">
                <a:solidFill>
                  <a:schemeClr val="tx1"/>
                </a:solidFill>
              </a:rPr>
              <a:t>Risk exposure</a:t>
            </a:r>
            <a:r>
              <a:rPr lang="en-US" sz="2200" dirty="0">
                <a:solidFill>
                  <a:schemeClr val="tx1"/>
                </a:solidFill>
              </a:rPr>
              <a:t> cannot use some hedging strategies to minimize risk as these are prohibited.</a:t>
            </a:r>
          </a:p>
          <a:p>
            <a:pPr marL="896938" lvl="1" indent="-342900" algn="just" eaLnBrk="1">
              <a:lnSpc>
                <a:spcPct val="100000"/>
              </a:lnSpc>
              <a:spcBef>
                <a:spcPts val="0"/>
              </a:spcBef>
              <a:spcAft>
                <a:spcPts val="600"/>
              </a:spcAft>
              <a:buFont typeface="Arial" panose="020B0604020202020204" pitchFamily="34" charset="0"/>
              <a:buChar char="•"/>
            </a:pPr>
            <a:r>
              <a:rPr lang="en-US" sz="2200" dirty="0">
                <a:solidFill>
                  <a:schemeClr val="tx1"/>
                </a:solidFill>
              </a:rPr>
              <a:t>Some Islamic products may </a:t>
            </a:r>
            <a:r>
              <a:rPr lang="en-US" sz="2200" b="1" dirty="0">
                <a:solidFill>
                  <a:schemeClr val="tx1"/>
                </a:solidFill>
              </a:rPr>
              <a:t>not be compatible</a:t>
            </a:r>
            <a:r>
              <a:rPr lang="en-US" sz="2200" dirty="0">
                <a:solidFill>
                  <a:schemeClr val="tx1"/>
                </a:solidFill>
              </a:rPr>
              <a:t> with international financial regulations. </a:t>
            </a:r>
          </a:p>
          <a:p>
            <a:pPr marL="954088" lvl="1" algn="just">
              <a:lnSpc>
                <a:spcPct val="100000"/>
              </a:lnSpc>
              <a:spcBef>
                <a:spcPts val="0"/>
              </a:spcBef>
              <a:spcAft>
                <a:spcPts val="600"/>
              </a:spcAft>
            </a:pPr>
            <a:endParaRPr lang="en-CA" sz="2000" b="1" dirty="0">
              <a:solidFill>
                <a:schemeClr val="tx1"/>
              </a:solidFill>
            </a:endParaRPr>
          </a:p>
          <a:p>
            <a:pPr marL="496888" algn="just" eaLnBrk="1">
              <a:lnSpc>
                <a:spcPct val="100000"/>
              </a:lnSpc>
              <a:spcBef>
                <a:spcPts val="0"/>
              </a:spcBef>
              <a:spcAft>
                <a:spcPts val="600"/>
              </a:spcAft>
              <a:buFont typeface="Arial" panose="020B0604020202020204" pitchFamily="34" charset="0"/>
              <a:buChar char="•"/>
            </a:pPr>
            <a:r>
              <a:rPr lang="en-CA" sz="2400" b="1" dirty="0">
                <a:solidFill>
                  <a:srgbClr val="C00000"/>
                </a:solidFill>
              </a:rPr>
              <a:t>Gaps in skills and competencies:</a:t>
            </a:r>
          </a:p>
          <a:p>
            <a:pPr marL="896938" lvl="1" indent="-342900" algn="just" eaLnBrk="1">
              <a:lnSpc>
                <a:spcPct val="100000"/>
              </a:lnSpc>
              <a:spcBef>
                <a:spcPts val="0"/>
              </a:spcBef>
              <a:spcAft>
                <a:spcPts val="600"/>
              </a:spcAft>
              <a:buFont typeface="Arial" panose="020B0604020202020204" pitchFamily="34" charset="0"/>
              <a:buChar char="•"/>
            </a:pPr>
            <a:r>
              <a:rPr lang="en-US" sz="2200" dirty="0">
                <a:solidFill>
                  <a:schemeClr val="tx1"/>
                </a:solidFill>
                <a:ea typeface="MS PGothic" panose="020B0600070205080204" pitchFamily="34" charset="-128"/>
              </a:rPr>
              <a:t>Lack of sharia law knowledge</a:t>
            </a:r>
          </a:p>
          <a:p>
            <a:pPr marL="896938" lvl="1" indent="-342900" algn="just" eaLnBrk="1">
              <a:lnSpc>
                <a:spcPct val="100000"/>
              </a:lnSpc>
              <a:spcBef>
                <a:spcPts val="0"/>
              </a:spcBef>
              <a:spcAft>
                <a:spcPts val="600"/>
              </a:spcAft>
              <a:buFont typeface="Arial" panose="020B0604020202020204" pitchFamily="34" charset="0"/>
              <a:buChar char="•"/>
            </a:pPr>
            <a:r>
              <a:rPr lang="en-CA" sz="2200" dirty="0">
                <a:solidFill>
                  <a:schemeClr val="tx1"/>
                </a:solidFill>
                <a:ea typeface="MS PGothic" panose="020B0600070205080204" pitchFamily="34" charset="-128"/>
              </a:rPr>
              <a:t>Lack of understanding of the profit &amp; loss sharing mechanism</a:t>
            </a:r>
          </a:p>
          <a:p>
            <a:pPr marL="896938" lvl="1" indent="-342900" algn="just" eaLnBrk="1">
              <a:lnSpc>
                <a:spcPct val="100000"/>
              </a:lnSpc>
              <a:spcBef>
                <a:spcPts val="0"/>
              </a:spcBef>
              <a:spcAft>
                <a:spcPts val="600"/>
              </a:spcAft>
              <a:buFont typeface="Arial" panose="020B0604020202020204" pitchFamily="34" charset="0"/>
              <a:buChar char="•"/>
            </a:pPr>
            <a:r>
              <a:rPr lang="en-CA" sz="2200" dirty="0">
                <a:solidFill>
                  <a:schemeClr val="tx1"/>
                </a:solidFill>
                <a:ea typeface="MS PGothic" panose="020B0600070205080204" pitchFamily="34" charset="-128"/>
              </a:rPr>
              <a:t>Lack of understanding of Islamic finance products</a:t>
            </a:r>
          </a:p>
        </p:txBody>
      </p:sp>
    </p:spTree>
    <p:extLst>
      <p:ext uri="{BB962C8B-B14F-4D97-AF65-F5344CB8AC3E}">
        <p14:creationId xmlns:p14="http://schemas.microsoft.com/office/powerpoint/2010/main" val="1141881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16633"/>
            <a:ext cx="11952651"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04 CONSTRAINTS TO ISLAMIC FINANCE DEVELOPMENT IN EASTERN AFRICA</a:t>
            </a:r>
            <a:br>
              <a:rPr lang="en-US" sz="2800" b="1" dirty="0">
                <a:solidFill>
                  <a:schemeClr val="accent3"/>
                </a:solidFill>
                <a:latin typeface="Arial" panose="020B0604020202020204" pitchFamily="34" charset="0"/>
                <a:cs typeface="Arial" panose="020B0604020202020204" pitchFamily="34" charset="0"/>
              </a:rPr>
            </a:br>
            <a:endParaRPr lang="en-US" dirty="0">
              <a:solidFill>
                <a:schemeClr val="bg1"/>
              </a:solidFill>
            </a:endParaRPr>
          </a:p>
        </p:txBody>
      </p:sp>
      <p:sp>
        <p:nvSpPr>
          <p:cNvPr id="6" name="ZoneTexte 5">
            <a:extLst>
              <a:ext uri="{FF2B5EF4-FFF2-40B4-BE49-F238E27FC236}">
                <a16:creationId xmlns:a16="http://schemas.microsoft.com/office/drawing/2014/main" id="{47E920C7-F934-48E1-99FC-DFAC109B1D89}"/>
              </a:ext>
            </a:extLst>
          </p:cNvPr>
          <p:cNvSpPr txBox="1"/>
          <p:nvPr/>
        </p:nvSpPr>
        <p:spPr>
          <a:xfrm rot="5400000">
            <a:off x="-1752418" y="3944542"/>
            <a:ext cx="3876492" cy="276999"/>
          </a:xfrm>
          <a:prstGeom prst="rect">
            <a:avLst/>
          </a:prstGeom>
          <a:noFill/>
        </p:spPr>
        <p:txBody>
          <a:bodyPr wrap="square">
            <a:spAutoFit/>
          </a:bodyPr>
          <a:lstStyle/>
          <a:p>
            <a:r>
              <a:rPr lang="en-US" sz="1200" dirty="0">
                <a:effectLst/>
                <a:latin typeface="+mn-lt"/>
                <a:ea typeface="SimSun" panose="02010600030101010101" pitchFamily="2" charset="-122"/>
                <a:cs typeface="Arial" panose="020B0604020202020204" pitchFamily="34" charset="0"/>
              </a:rPr>
              <a:t> </a:t>
            </a:r>
            <a:r>
              <a:rPr lang="en-US" sz="1200" i="1" dirty="0">
                <a:effectLst/>
                <a:latin typeface="+mn-lt"/>
                <a:ea typeface="SimSun" panose="02010600030101010101" pitchFamily="2" charset="-122"/>
                <a:cs typeface="Arial" panose="020B0604020202020204" pitchFamily="34" charset="0"/>
              </a:rPr>
              <a:t>Source: Author’s compilation from various sources</a:t>
            </a:r>
            <a:endParaRPr lang="fr-FR" sz="1200" dirty="0">
              <a:latin typeface="+mn-lt"/>
            </a:endParaRPr>
          </a:p>
        </p:txBody>
      </p:sp>
      <p:sp>
        <p:nvSpPr>
          <p:cNvPr id="7" name="Content Placeholder 2">
            <a:extLst>
              <a:ext uri="{FF2B5EF4-FFF2-40B4-BE49-F238E27FC236}">
                <a16:creationId xmlns:a16="http://schemas.microsoft.com/office/drawing/2014/main" id="{87FB756E-F1EF-47A6-A890-EE1E04C1317C}"/>
              </a:ext>
            </a:extLst>
          </p:cNvPr>
          <p:cNvSpPr>
            <a:spLocks noGrp="1"/>
          </p:cNvSpPr>
          <p:nvPr>
            <p:ph idx="1"/>
          </p:nvPr>
        </p:nvSpPr>
        <p:spPr>
          <a:xfrm>
            <a:off x="96011" y="1052737"/>
            <a:ext cx="11760630" cy="5328591"/>
          </a:xfrm>
        </p:spPr>
        <p:txBody>
          <a:bodyPr/>
          <a:lstStyle/>
          <a:p>
            <a:pPr marL="439738" algn="just" eaLnBrk="1">
              <a:spcBef>
                <a:spcPts val="600"/>
              </a:spcBef>
              <a:spcAft>
                <a:spcPts val="600"/>
              </a:spcAft>
              <a:buFont typeface="Wingdings" panose="05000000000000000000" pitchFamily="2" charset="2"/>
              <a:buChar char="§"/>
            </a:pPr>
            <a:r>
              <a:rPr lang="en-US" sz="2400" b="1" dirty="0">
                <a:solidFill>
                  <a:srgbClr val="C00000"/>
                </a:solidFill>
              </a:rPr>
              <a:t>Limited legal and regulatory framework</a:t>
            </a:r>
            <a:endParaRPr lang="en-US" sz="2200" b="1" dirty="0">
              <a:solidFill>
                <a:srgbClr val="C00000"/>
              </a:solidFill>
            </a:endParaRPr>
          </a:p>
        </p:txBody>
      </p:sp>
      <p:graphicFrame>
        <p:nvGraphicFramePr>
          <p:cNvPr id="8" name="Tableau 7">
            <a:extLst>
              <a:ext uri="{FF2B5EF4-FFF2-40B4-BE49-F238E27FC236}">
                <a16:creationId xmlns:a16="http://schemas.microsoft.com/office/drawing/2014/main" id="{C2BA049D-542A-4B84-9302-C79554DFDF3C}"/>
              </a:ext>
            </a:extLst>
          </p:cNvPr>
          <p:cNvGraphicFramePr>
            <a:graphicFrameLocks noGrp="1"/>
          </p:cNvGraphicFramePr>
          <p:nvPr>
            <p:extLst>
              <p:ext uri="{D42A27DB-BD31-4B8C-83A1-F6EECF244321}">
                <p14:modId xmlns:p14="http://schemas.microsoft.com/office/powerpoint/2010/main" val="1292790208"/>
              </p:ext>
            </p:extLst>
          </p:nvPr>
        </p:nvGraphicFramePr>
        <p:xfrm>
          <a:off x="359363" y="1616149"/>
          <a:ext cx="11713301" cy="4765182"/>
        </p:xfrm>
        <a:graphic>
          <a:graphicData uri="http://schemas.openxmlformats.org/drawingml/2006/table">
            <a:tbl>
              <a:tblPr firstRow="1" firstCol="1" bandRow="1">
                <a:tableStyleId>{5C22544A-7EE6-4342-B048-85BDC9FD1C3A}</a:tableStyleId>
              </a:tblPr>
              <a:tblGrid>
                <a:gridCol w="1318716">
                  <a:extLst>
                    <a:ext uri="{9D8B030D-6E8A-4147-A177-3AD203B41FA5}">
                      <a16:colId xmlns:a16="http://schemas.microsoft.com/office/drawing/2014/main" val="3949499856"/>
                    </a:ext>
                  </a:extLst>
                </a:gridCol>
                <a:gridCol w="10394585">
                  <a:extLst>
                    <a:ext uri="{9D8B030D-6E8A-4147-A177-3AD203B41FA5}">
                      <a16:colId xmlns:a16="http://schemas.microsoft.com/office/drawing/2014/main" val="2082135088"/>
                    </a:ext>
                  </a:extLst>
                </a:gridCol>
              </a:tblGrid>
              <a:tr h="262320">
                <a:tc>
                  <a:txBody>
                    <a:bodyPr/>
                    <a:lstStyle/>
                    <a:p>
                      <a:pPr algn="ctr">
                        <a:lnSpc>
                          <a:spcPct val="100000"/>
                        </a:lnSpc>
                        <a:spcBef>
                          <a:spcPts val="0"/>
                        </a:spcBef>
                        <a:spcAft>
                          <a:spcPts val="0"/>
                        </a:spcAft>
                      </a:pPr>
                      <a:r>
                        <a:rPr lang="en-CA" sz="1600">
                          <a:effectLst/>
                        </a:rPr>
                        <a:t>Countries</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gn="ctr">
                        <a:lnSpc>
                          <a:spcPct val="100000"/>
                        </a:lnSpc>
                        <a:spcBef>
                          <a:spcPts val="0"/>
                        </a:spcBef>
                        <a:spcAft>
                          <a:spcPts val="0"/>
                        </a:spcAft>
                      </a:pPr>
                      <a:r>
                        <a:rPr lang="en-CA" sz="1600" dirty="0">
                          <a:effectLst/>
                        </a:rPr>
                        <a:t> </a:t>
                      </a:r>
                      <a:r>
                        <a:rPr lang="en-US" sz="1600" b="1" kern="1200" dirty="0">
                          <a:solidFill>
                            <a:schemeClr val="lt1"/>
                          </a:solidFill>
                          <a:effectLst/>
                          <a:latin typeface="+mn-lt"/>
                          <a:ea typeface="+mn-ea"/>
                          <a:cs typeface="+mn-cs"/>
                        </a:rPr>
                        <a:t>Current state of Islamic finance’s legal and regulatory framework in Eastern African countries</a:t>
                      </a:r>
                      <a:endParaRPr lang="fr-CA" sz="1600" b="1" kern="1200" dirty="0">
                        <a:solidFill>
                          <a:schemeClr val="lt1"/>
                        </a:solidFill>
                        <a:effectLst/>
                        <a:latin typeface="+mn-lt"/>
                        <a:ea typeface="+mn-ea"/>
                        <a:cs typeface="+mn-cs"/>
                      </a:endParaRPr>
                    </a:p>
                  </a:txBody>
                  <a:tcPr marL="39097" marR="39097" marT="0" marB="0" anchor="ctr"/>
                </a:tc>
                <a:extLst>
                  <a:ext uri="{0D108BD9-81ED-4DB2-BD59-A6C34878D82A}">
                    <a16:rowId xmlns:a16="http://schemas.microsoft.com/office/drawing/2014/main" val="636448795"/>
                  </a:ext>
                </a:extLst>
              </a:tr>
              <a:tr h="543430">
                <a:tc>
                  <a:txBody>
                    <a:bodyPr/>
                    <a:lstStyle/>
                    <a:p>
                      <a:pPr>
                        <a:lnSpc>
                          <a:spcPct val="100000"/>
                        </a:lnSpc>
                        <a:spcBef>
                          <a:spcPts val="0"/>
                        </a:spcBef>
                        <a:spcAft>
                          <a:spcPts val="0"/>
                        </a:spcAft>
                      </a:pPr>
                      <a:r>
                        <a:rPr lang="en-CA" sz="1600">
                          <a:effectLst/>
                        </a:rPr>
                        <a:t>Kenya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D7000"/>
                          </a:solidFill>
                          <a:effectLst/>
                        </a:rPr>
                        <a:t>No legal and regulatory framework is fully dedicated to Islamic finance. </a:t>
                      </a:r>
                      <a:r>
                        <a:rPr lang="en-CA" sz="1600" dirty="0">
                          <a:effectLst/>
                        </a:rPr>
                        <a:t>However, Finance Act section 45 has been amended to allow Islamic finance institutions to operate</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4203639215"/>
                  </a:ext>
                </a:extLst>
              </a:tr>
              <a:tr h="262320">
                <a:tc>
                  <a:txBody>
                    <a:bodyPr/>
                    <a:lstStyle/>
                    <a:p>
                      <a:pPr algn="just">
                        <a:lnSpc>
                          <a:spcPct val="100000"/>
                        </a:lnSpc>
                        <a:spcBef>
                          <a:spcPts val="0"/>
                        </a:spcBef>
                        <a:spcAft>
                          <a:spcPts val="0"/>
                        </a:spcAft>
                      </a:pPr>
                      <a:r>
                        <a:rPr lang="en-CA" sz="1600">
                          <a:effectLst/>
                        </a:rPr>
                        <a:t>Djibouti</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a:effectLst/>
                        </a:rPr>
                        <a:t>In 2011, a regulatory and institutional framework specific to Islamic finance was adopted</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3185292388"/>
                  </a:ext>
                </a:extLst>
              </a:tr>
              <a:tr h="262320">
                <a:tc>
                  <a:txBody>
                    <a:bodyPr/>
                    <a:lstStyle/>
                    <a:p>
                      <a:pPr algn="just">
                        <a:lnSpc>
                          <a:spcPct val="100000"/>
                        </a:lnSpc>
                        <a:spcBef>
                          <a:spcPts val="0"/>
                        </a:spcBef>
                        <a:spcAft>
                          <a:spcPts val="0"/>
                        </a:spcAft>
                      </a:pPr>
                      <a:r>
                        <a:rPr lang="en-CA" sz="1600">
                          <a:effectLst/>
                        </a:rPr>
                        <a:t>Tanzania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endParaRPr lang="fr-CA"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2259525765"/>
                  </a:ext>
                </a:extLst>
              </a:tr>
              <a:tr h="262320">
                <a:tc>
                  <a:txBody>
                    <a:bodyPr/>
                    <a:lstStyle/>
                    <a:p>
                      <a:pPr algn="just">
                        <a:lnSpc>
                          <a:spcPct val="100000"/>
                        </a:lnSpc>
                        <a:spcBef>
                          <a:spcPts val="0"/>
                        </a:spcBef>
                        <a:spcAft>
                          <a:spcPts val="0"/>
                        </a:spcAft>
                      </a:pPr>
                      <a:r>
                        <a:rPr lang="en-CA" sz="1600">
                          <a:effectLst/>
                        </a:rPr>
                        <a:t>Burundi</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endParaRPr lang="fr-CA"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3214346079"/>
                  </a:ext>
                </a:extLst>
              </a:tr>
              <a:tr h="255846">
                <a:tc>
                  <a:txBody>
                    <a:bodyPr/>
                    <a:lstStyle/>
                    <a:p>
                      <a:pPr algn="just">
                        <a:lnSpc>
                          <a:spcPct val="100000"/>
                        </a:lnSpc>
                        <a:spcBef>
                          <a:spcPts val="0"/>
                        </a:spcBef>
                        <a:spcAft>
                          <a:spcPts val="0"/>
                        </a:spcAft>
                      </a:pPr>
                      <a:r>
                        <a:rPr lang="en-CA" sz="1600">
                          <a:effectLst/>
                        </a:rPr>
                        <a:t>Uganda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effectLst/>
                        </a:rPr>
                        <a:t>Financial Institutions Act 2004 was amended in 2016 to allow offering of Islamic finance banking services</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2649899626"/>
                  </a:ext>
                </a:extLst>
              </a:tr>
              <a:tr h="262320">
                <a:tc>
                  <a:txBody>
                    <a:bodyPr/>
                    <a:lstStyle/>
                    <a:p>
                      <a:pPr algn="just">
                        <a:lnSpc>
                          <a:spcPct val="100000"/>
                        </a:lnSpc>
                        <a:spcBef>
                          <a:spcPts val="0"/>
                        </a:spcBef>
                        <a:spcAft>
                          <a:spcPts val="0"/>
                        </a:spcAft>
                      </a:pPr>
                      <a:r>
                        <a:rPr lang="en-CA" sz="1600">
                          <a:effectLst/>
                        </a:rPr>
                        <a:t>Rwanda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endParaRPr lang="fr-CA"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745159086"/>
                  </a:ext>
                </a:extLst>
              </a:tr>
              <a:tr h="262320">
                <a:tc>
                  <a:txBody>
                    <a:bodyPr/>
                    <a:lstStyle/>
                    <a:p>
                      <a:pPr algn="just">
                        <a:lnSpc>
                          <a:spcPct val="100000"/>
                        </a:lnSpc>
                        <a:spcBef>
                          <a:spcPts val="0"/>
                        </a:spcBef>
                        <a:spcAft>
                          <a:spcPts val="0"/>
                        </a:spcAft>
                      </a:pPr>
                      <a:r>
                        <a:rPr lang="en-CA" sz="1600">
                          <a:effectLst/>
                        </a:rPr>
                        <a:t>Eritrea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endParaRPr lang="fr-CA"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776639783"/>
                  </a:ext>
                </a:extLst>
              </a:tr>
              <a:tr h="262320">
                <a:tc>
                  <a:txBody>
                    <a:bodyPr/>
                    <a:lstStyle/>
                    <a:p>
                      <a:pPr algn="just">
                        <a:lnSpc>
                          <a:spcPct val="100000"/>
                        </a:lnSpc>
                        <a:spcBef>
                          <a:spcPts val="0"/>
                        </a:spcBef>
                        <a:spcAft>
                          <a:spcPts val="0"/>
                        </a:spcAft>
                      </a:pPr>
                      <a:r>
                        <a:rPr lang="en-CA" sz="1600">
                          <a:effectLst/>
                        </a:rPr>
                        <a:t>Madagascar</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endParaRPr lang="fr-CA"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41411757"/>
                  </a:ext>
                </a:extLst>
              </a:tr>
              <a:tr h="262320">
                <a:tc>
                  <a:txBody>
                    <a:bodyPr/>
                    <a:lstStyle/>
                    <a:p>
                      <a:pPr algn="just">
                        <a:lnSpc>
                          <a:spcPct val="100000"/>
                        </a:lnSpc>
                        <a:spcBef>
                          <a:spcPts val="0"/>
                        </a:spcBef>
                        <a:spcAft>
                          <a:spcPts val="0"/>
                        </a:spcAft>
                      </a:pPr>
                      <a:r>
                        <a:rPr lang="en-CA" sz="1600">
                          <a:effectLst/>
                        </a:rPr>
                        <a:t>Seychelles</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effectLst/>
                        </a:rPr>
                        <a:t>Legal and regulatory framework to allow Islamic finance institutions to operate adopted in 2014</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234448283"/>
                  </a:ext>
                </a:extLst>
              </a:tr>
              <a:tr h="543430">
                <a:tc>
                  <a:txBody>
                    <a:bodyPr/>
                    <a:lstStyle/>
                    <a:p>
                      <a:pPr algn="just">
                        <a:lnSpc>
                          <a:spcPct val="100000"/>
                        </a:lnSpc>
                        <a:spcBef>
                          <a:spcPts val="0"/>
                        </a:spcBef>
                        <a:spcAft>
                          <a:spcPts val="0"/>
                        </a:spcAft>
                      </a:pPr>
                      <a:r>
                        <a:rPr lang="en-CA" sz="1600">
                          <a:effectLst/>
                        </a:rPr>
                        <a:t>Comoros</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r>
                        <a:rPr lang="en-CA" sz="1600" dirty="0">
                          <a:effectLst/>
                        </a:rPr>
                        <a:t> However, the country hired DM consulting firm to assist in developing a legal and regulatory framework for Islamic finance</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3759170"/>
                  </a:ext>
                </a:extLst>
              </a:tr>
              <a:tr h="262320">
                <a:tc>
                  <a:txBody>
                    <a:bodyPr/>
                    <a:lstStyle/>
                    <a:p>
                      <a:pPr algn="just">
                        <a:lnSpc>
                          <a:spcPct val="100000"/>
                        </a:lnSpc>
                        <a:spcBef>
                          <a:spcPts val="0"/>
                        </a:spcBef>
                        <a:spcAft>
                          <a:spcPts val="0"/>
                        </a:spcAft>
                      </a:pPr>
                      <a:r>
                        <a:rPr lang="en-CA" sz="1600">
                          <a:effectLst/>
                        </a:rPr>
                        <a:t>DRC </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endParaRPr lang="fr-CA"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3902777159"/>
                  </a:ext>
                </a:extLst>
              </a:tr>
              <a:tr h="255846">
                <a:tc>
                  <a:txBody>
                    <a:bodyPr/>
                    <a:lstStyle/>
                    <a:p>
                      <a:pPr algn="just">
                        <a:lnSpc>
                          <a:spcPct val="100000"/>
                        </a:lnSpc>
                        <a:spcBef>
                          <a:spcPts val="0"/>
                        </a:spcBef>
                        <a:spcAft>
                          <a:spcPts val="0"/>
                        </a:spcAft>
                      </a:pPr>
                      <a:r>
                        <a:rPr lang="en-CA" sz="1600">
                          <a:effectLst/>
                        </a:rPr>
                        <a:t>South Sudan</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effectLst/>
                        </a:rPr>
                        <a:t>The country inherited Sudan's fully Islamic financial system and is pushing to convert it into a conventional banking system</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3805931996"/>
                  </a:ext>
                </a:extLst>
              </a:tr>
              <a:tr h="543430">
                <a:tc>
                  <a:txBody>
                    <a:bodyPr/>
                    <a:lstStyle/>
                    <a:p>
                      <a:pPr algn="just">
                        <a:lnSpc>
                          <a:spcPct val="100000"/>
                        </a:lnSpc>
                        <a:spcBef>
                          <a:spcPts val="0"/>
                        </a:spcBef>
                        <a:spcAft>
                          <a:spcPts val="0"/>
                        </a:spcAft>
                      </a:pPr>
                      <a:r>
                        <a:rPr lang="en-CA" sz="1600">
                          <a:effectLst/>
                        </a:rPr>
                        <a:t>Ethiopia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solidFill>
                            <a:srgbClr val="C00000"/>
                          </a:solidFill>
                          <a:effectLst/>
                        </a:rPr>
                        <a:t>No legal and regulatory framework for Islamic finance.</a:t>
                      </a:r>
                      <a:r>
                        <a:rPr lang="en-CA" sz="1600" dirty="0">
                          <a:effectLst/>
                        </a:rPr>
                        <a:t> All guidelines issued to regulate “conventional” banks are applied to Islamic banks</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3067607382"/>
                  </a:ext>
                </a:extLst>
              </a:tr>
              <a:tr h="262320">
                <a:tc>
                  <a:txBody>
                    <a:bodyPr/>
                    <a:lstStyle/>
                    <a:p>
                      <a:pPr algn="just">
                        <a:lnSpc>
                          <a:spcPct val="100000"/>
                        </a:lnSpc>
                        <a:spcBef>
                          <a:spcPts val="0"/>
                        </a:spcBef>
                        <a:spcAft>
                          <a:spcPts val="0"/>
                        </a:spcAft>
                      </a:pPr>
                      <a:r>
                        <a:rPr lang="en-CA" sz="1600">
                          <a:effectLst/>
                        </a:rPr>
                        <a:t>Somalia</a:t>
                      </a:r>
                      <a:endParaRPr lang="fr-CA" sz="160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ctr"/>
                </a:tc>
                <a:tc>
                  <a:txBody>
                    <a:bodyPr/>
                    <a:lstStyle/>
                    <a:p>
                      <a:pPr>
                        <a:lnSpc>
                          <a:spcPct val="100000"/>
                        </a:lnSpc>
                        <a:spcBef>
                          <a:spcPts val="0"/>
                        </a:spcBef>
                        <a:spcAft>
                          <a:spcPts val="0"/>
                        </a:spcAft>
                      </a:pPr>
                      <a:r>
                        <a:rPr lang="en-CA" sz="1600" dirty="0">
                          <a:effectLst/>
                        </a:rPr>
                        <a:t>The country is fully ruled by Islamic laws which means that existing financial system laws are Sharia-compliant</a:t>
                      </a:r>
                      <a:endParaRPr lang="fr-CA" sz="1600" dirty="0">
                        <a:effectLst/>
                        <a:latin typeface="Calibri" panose="020F0502020204030204" pitchFamily="34" charset="0"/>
                        <a:ea typeface="SimSun" panose="02010600030101010101" pitchFamily="2" charset="-122"/>
                        <a:cs typeface="Arial" panose="020B0604020202020204" pitchFamily="34" charset="0"/>
                      </a:endParaRPr>
                    </a:p>
                  </a:txBody>
                  <a:tcPr marL="39097" marR="39097" marT="0" marB="0" anchor="b"/>
                </a:tc>
                <a:extLst>
                  <a:ext uri="{0D108BD9-81ED-4DB2-BD59-A6C34878D82A}">
                    <a16:rowId xmlns:a16="http://schemas.microsoft.com/office/drawing/2014/main" val="3132279262"/>
                  </a:ext>
                </a:extLst>
              </a:tr>
            </a:tbl>
          </a:graphicData>
        </a:graphic>
      </p:graphicFrame>
    </p:spTree>
    <p:extLst>
      <p:ext uri="{BB962C8B-B14F-4D97-AF65-F5344CB8AC3E}">
        <p14:creationId xmlns:p14="http://schemas.microsoft.com/office/powerpoint/2010/main" val="388889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8" y="116633"/>
            <a:ext cx="11952651" cy="781662"/>
          </a:xfrm>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05 CONCLUSION AND RECOMMENDATIONS</a:t>
            </a:r>
            <a:br>
              <a:rPr lang="en-US" sz="2800" b="1" dirty="0">
                <a:solidFill>
                  <a:schemeClr val="accent3"/>
                </a:solidFill>
                <a:latin typeface="Arial" panose="020B0604020202020204" pitchFamily="34" charset="0"/>
                <a:cs typeface="Arial" panose="020B0604020202020204" pitchFamily="34" charset="0"/>
              </a:rPr>
            </a:br>
            <a:endParaRPr lang="en-US" dirty="0">
              <a:solidFill>
                <a:schemeClr val="bg1"/>
              </a:solidFill>
            </a:endParaRPr>
          </a:p>
        </p:txBody>
      </p:sp>
      <p:sp>
        <p:nvSpPr>
          <p:cNvPr id="5" name="Content Placeholder 2">
            <a:extLst>
              <a:ext uri="{FF2B5EF4-FFF2-40B4-BE49-F238E27FC236}">
                <a16:creationId xmlns:a16="http://schemas.microsoft.com/office/drawing/2014/main" id="{8BB41776-5E06-416F-B1C0-3B5A5881E7EA}"/>
              </a:ext>
            </a:extLst>
          </p:cNvPr>
          <p:cNvSpPr>
            <a:spLocks noGrp="1"/>
          </p:cNvSpPr>
          <p:nvPr>
            <p:ph idx="1"/>
          </p:nvPr>
        </p:nvSpPr>
        <p:spPr>
          <a:xfrm>
            <a:off x="96011" y="1052737"/>
            <a:ext cx="11760630" cy="5328591"/>
          </a:xfrm>
        </p:spPr>
        <p:txBody>
          <a:bodyPr/>
          <a:lstStyle/>
          <a:p>
            <a:pPr marL="439738" algn="just" eaLnBrk="1">
              <a:spcBef>
                <a:spcPts val="0"/>
              </a:spcBef>
              <a:spcAft>
                <a:spcPts val="600"/>
              </a:spcAft>
              <a:buFont typeface="Wingdings" panose="05000000000000000000" pitchFamily="2" charset="2"/>
              <a:buChar char="§"/>
            </a:pPr>
            <a:r>
              <a:rPr lang="en-CA" sz="2400" dirty="0">
                <a:effectLst/>
                <a:ea typeface="Calibri" panose="020F0502020204030204" pitchFamily="34" charset="0"/>
              </a:rPr>
              <a:t>Islamic finance is a financial system that provides Sharia-compliant financial products and services.</a:t>
            </a:r>
          </a:p>
          <a:p>
            <a:pPr marL="439738" algn="just" eaLnBrk="1">
              <a:spcBef>
                <a:spcPts val="0"/>
              </a:spcBef>
              <a:spcAft>
                <a:spcPts val="600"/>
              </a:spcAft>
              <a:buFont typeface="Wingdings" panose="05000000000000000000" pitchFamily="2" charset="2"/>
              <a:buChar char="§"/>
            </a:pPr>
            <a:r>
              <a:rPr lang="en-CA" sz="2400" dirty="0">
                <a:effectLst/>
                <a:ea typeface="Calibri" panose="020F0502020204030204" pitchFamily="34" charset="0"/>
              </a:rPr>
              <a:t>The system is based on interest-free financing with a profit &amp; loss sharing mechanism. </a:t>
            </a:r>
            <a:endParaRPr lang="en-CA" sz="2400" dirty="0">
              <a:ea typeface="Calibri" panose="020F0502020204030204" pitchFamily="34" charset="0"/>
            </a:endParaRPr>
          </a:p>
          <a:p>
            <a:pPr marL="439738" algn="just" eaLnBrk="1">
              <a:spcBef>
                <a:spcPts val="0"/>
              </a:spcBef>
              <a:spcAft>
                <a:spcPts val="600"/>
              </a:spcAft>
              <a:buFont typeface="Wingdings" panose="05000000000000000000" pitchFamily="2" charset="2"/>
              <a:buChar char="§"/>
            </a:pPr>
            <a:r>
              <a:rPr lang="en-CA" sz="2400" dirty="0">
                <a:effectLst/>
                <a:ea typeface="Calibri" panose="020F0502020204030204" pitchFamily="34" charset="0"/>
              </a:rPr>
              <a:t>It has experienced significant growth over the past decades.</a:t>
            </a:r>
          </a:p>
          <a:p>
            <a:pPr marL="439738" algn="just" eaLnBrk="1">
              <a:spcBef>
                <a:spcPts val="0"/>
              </a:spcBef>
              <a:spcAft>
                <a:spcPts val="600"/>
              </a:spcAft>
              <a:buFont typeface="Wingdings" panose="05000000000000000000" pitchFamily="2" charset="2"/>
              <a:buChar char="§"/>
            </a:pPr>
            <a:r>
              <a:rPr lang="en-CA" sz="2400" dirty="0">
                <a:ea typeface="Calibri" panose="020F0502020204030204" pitchFamily="34" charset="0"/>
              </a:rPr>
              <a:t>However, its development in Eastern Africa is limited despite the growth potentialities of the region and the benefits of the sector as alternative financing source.</a:t>
            </a:r>
          </a:p>
          <a:p>
            <a:pPr marL="439738" algn="just" eaLnBrk="1">
              <a:spcBef>
                <a:spcPts val="0"/>
              </a:spcBef>
              <a:spcAft>
                <a:spcPts val="600"/>
              </a:spcAft>
              <a:buFont typeface="Wingdings" panose="05000000000000000000" pitchFamily="2" charset="2"/>
              <a:buChar char="§"/>
            </a:pPr>
            <a:r>
              <a:rPr lang="en-US" sz="2400" dirty="0">
                <a:effectLst/>
                <a:ea typeface="SimSun" panose="02010600030101010101" pitchFamily="2" charset="-122"/>
                <a:cs typeface="Arial" panose="020B0604020202020204" pitchFamily="34" charset="0"/>
              </a:rPr>
              <a:t>The following </a:t>
            </a:r>
            <a:r>
              <a:rPr lang="en-US" sz="2400" b="1" dirty="0">
                <a:effectLst/>
                <a:ea typeface="SimSun" panose="02010600030101010101" pitchFamily="2" charset="-122"/>
                <a:cs typeface="Arial" panose="020B0604020202020204" pitchFamily="34" charset="0"/>
              </a:rPr>
              <a:t>recommendations</a:t>
            </a:r>
            <a:r>
              <a:rPr lang="en-US" sz="2400" dirty="0">
                <a:effectLst/>
                <a:ea typeface="SimSun" panose="02010600030101010101" pitchFamily="2" charset="-122"/>
                <a:cs typeface="Arial" panose="020B0604020202020204" pitchFamily="34" charset="0"/>
              </a:rPr>
              <a:t> are intended to help policymakers and decision makers in the region to address these challenges:</a:t>
            </a:r>
          </a:p>
          <a:p>
            <a:pPr marL="896938" lvl="1" indent="-342900" algn="just" eaLnBrk="1">
              <a:spcBef>
                <a:spcPts val="0"/>
              </a:spcBef>
              <a:spcAft>
                <a:spcPts val="600"/>
              </a:spcAft>
              <a:buFont typeface="+mj-lt"/>
              <a:buAutoNum type="arabicPeriod"/>
            </a:pPr>
            <a:r>
              <a:rPr lang="en-US" sz="2200" b="1" dirty="0">
                <a:ea typeface="Calibri" panose="020F0502020204030204" pitchFamily="34" charset="0"/>
                <a:cs typeface="Times New Roman" panose="02020603050405020304" pitchFamily="18" charset="0"/>
              </a:rPr>
              <a:t>Design specific and dedicated legal and regulatory framework for countries that do not have such a framework;</a:t>
            </a:r>
            <a:endParaRPr lang="fr-FR" sz="2200" b="1" dirty="0">
              <a:ea typeface="Calibri" panose="020F0502020204030204" pitchFamily="34" charset="0"/>
              <a:cs typeface="Times New Roman" panose="02020603050405020304" pitchFamily="18" charset="0"/>
            </a:endParaRPr>
          </a:p>
          <a:p>
            <a:pPr marL="896938" lvl="1" indent="-342900" algn="just" eaLnBrk="1">
              <a:spcBef>
                <a:spcPts val="0"/>
              </a:spcBef>
              <a:spcAft>
                <a:spcPts val="600"/>
              </a:spcAft>
              <a:buFont typeface="+mj-lt"/>
              <a:buAutoNum type="arabicPeriod"/>
            </a:pPr>
            <a:r>
              <a:rPr lang="en-US" sz="2200" b="1" dirty="0">
                <a:ea typeface="Calibri" panose="020F0502020204030204" pitchFamily="34" charset="0"/>
                <a:cs typeface="Times New Roman" panose="02020603050405020304" pitchFamily="18" charset="0"/>
              </a:rPr>
              <a:t>Join international Islamic financial organizations to leverage their assistance for the standardization</a:t>
            </a:r>
            <a:r>
              <a:rPr lang="en-US" sz="2200" b="1" dirty="0">
                <a:solidFill>
                  <a:srgbClr val="212529"/>
                </a:solidFill>
                <a:ea typeface="Times New Roman" panose="02020603050405020304" pitchFamily="18" charset="0"/>
                <a:cs typeface="Times New Roman" panose="02020603050405020304" pitchFamily="18" charset="0"/>
              </a:rPr>
              <a:t> of Islamic finance products, documentation, and business practices;</a:t>
            </a:r>
            <a:endParaRPr lang="fr-FR" sz="2200" b="1" dirty="0">
              <a:solidFill>
                <a:srgbClr val="212529"/>
              </a:solidFill>
              <a:ea typeface="Times New Roman" panose="02020603050405020304" pitchFamily="18" charset="0"/>
              <a:cs typeface="Times New Roman" panose="02020603050405020304" pitchFamily="18" charset="0"/>
            </a:endParaRPr>
          </a:p>
          <a:p>
            <a:pPr marL="896938" lvl="1" indent="-342900" algn="just" eaLnBrk="1">
              <a:spcBef>
                <a:spcPts val="0"/>
              </a:spcBef>
              <a:spcAft>
                <a:spcPts val="600"/>
              </a:spcAft>
              <a:buFont typeface="+mj-lt"/>
              <a:buAutoNum type="arabicPeriod"/>
            </a:pPr>
            <a:r>
              <a:rPr lang="en-US" sz="2200" b="1" dirty="0">
                <a:cs typeface="Times New Roman" panose="02020603050405020304" pitchFamily="18" charset="0"/>
              </a:rPr>
              <a:t>Include Islamic finance in the curriculum of universities and schools; </a:t>
            </a:r>
            <a:endParaRPr lang="fr-FR" sz="2200" b="1" dirty="0">
              <a:cs typeface="Times New Roman" panose="02020603050405020304" pitchFamily="18" charset="0"/>
            </a:endParaRPr>
          </a:p>
          <a:p>
            <a:pPr marL="896938" lvl="1" indent="-342900" algn="just" eaLnBrk="1">
              <a:spcBef>
                <a:spcPts val="0"/>
              </a:spcBef>
              <a:spcAft>
                <a:spcPts val="600"/>
              </a:spcAft>
              <a:buFont typeface="+mj-lt"/>
              <a:buAutoNum type="arabicPeriod"/>
            </a:pPr>
            <a:r>
              <a:rPr lang="en-US" sz="2200" b="1" dirty="0">
                <a:cs typeface="Times New Roman" panose="02020603050405020304" pitchFamily="18" charset="0"/>
              </a:rPr>
              <a:t>Create Islamic finance training centers for financial professionals. </a:t>
            </a:r>
            <a:endParaRPr lang="en-US" sz="2200" b="1" dirty="0">
              <a:effectLst/>
              <a:ea typeface="SimSun" panose="02010600030101010101" pitchFamily="2" charset="-122"/>
              <a:cs typeface="Arial" panose="020B0604020202020204" pitchFamily="34" charset="0"/>
            </a:endParaRPr>
          </a:p>
          <a:p>
            <a:pPr marL="554038" lvl="1" indent="0" algn="just" eaLnBrk="1">
              <a:spcBef>
                <a:spcPts val="0"/>
              </a:spcBef>
              <a:spcAft>
                <a:spcPts val="0"/>
              </a:spcAft>
              <a:buNone/>
            </a:pPr>
            <a:endParaRPr lang="en-CA" sz="2400" dirty="0">
              <a:solidFill>
                <a:schemeClr val="tx1"/>
              </a:solidFill>
              <a:ea typeface="MS PGothic" panose="020B0600070205080204" pitchFamily="34" charset="-128"/>
            </a:endParaRPr>
          </a:p>
        </p:txBody>
      </p:sp>
    </p:spTree>
    <p:extLst>
      <p:ext uri="{BB962C8B-B14F-4D97-AF65-F5344CB8AC3E}">
        <p14:creationId xmlns:p14="http://schemas.microsoft.com/office/powerpoint/2010/main" val="2924299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3884613" y="3082636"/>
            <a:ext cx="442277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chemeClr val="tx1"/>
                </a:solidFill>
                <a:latin typeface="Lato" panose="020F0502020204030203" pitchFamily="34" charset="77"/>
                <a:sym typeface="Lato" panose="020F0502020204030203" pitchFamily="34" charset="77"/>
              </a:rPr>
              <a:t>THANK YOU!</a:t>
            </a:r>
          </a:p>
        </p:txBody>
      </p:sp>
      <p:sp>
        <p:nvSpPr>
          <p:cNvPr id="4" name="Rectangle 6">
            <a:extLst>
              <a:ext uri="{FF2B5EF4-FFF2-40B4-BE49-F238E27FC236}">
                <a16:creationId xmlns:a16="http://schemas.microsoft.com/office/drawing/2014/main" id="{057A3A88-53BF-5241-89AD-828776EFB12F}"/>
              </a:ext>
            </a:extLst>
          </p:cNvPr>
          <p:cNvSpPr>
            <a:spLocks/>
          </p:cNvSpPr>
          <p:nvPr/>
        </p:nvSpPr>
        <p:spPr bwMode="auto">
          <a:xfrm>
            <a:off x="3041737" y="3929022"/>
            <a:ext cx="6108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algn="ctr" eaLnBrk="1"/>
            <a:r>
              <a:rPr lang="en-US" sz="2000" u="sng" dirty="0">
                <a:hlinkClick r:id="rId2"/>
              </a:rPr>
              <a:t>www.uneca.org/ea-icsoe26</a:t>
            </a:r>
            <a:endParaRPr lang="en-RW" sz="2400" dirty="0"/>
          </a:p>
          <a:p>
            <a:pPr algn="ctr" eaLnBrk="1"/>
            <a:endParaRPr lang="en-US" altLang="x-none" sz="2000" dirty="0">
              <a:solidFill>
                <a:schemeClr val="accent6"/>
              </a:solidFill>
              <a:latin typeface="Lato" charset="0"/>
              <a:ea typeface="Lato" charset="0"/>
              <a:cs typeface="Lato" charset="0"/>
              <a:sym typeface="Lato" charset="0"/>
            </a:endParaRPr>
          </a:p>
          <a:p>
            <a:pPr algn="ctr" eaLnBrk="1"/>
            <a:endParaRPr lang="en-US" altLang="x-none" sz="2000" u="sng" dirty="0">
              <a:solidFill>
                <a:schemeClr val="accent6"/>
              </a:solidFill>
              <a:latin typeface="Lato" charset="0"/>
              <a:ea typeface="Lato" charset="0"/>
              <a:cs typeface="Lato" charset="0"/>
              <a:sym typeface="Lato" charset="0"/>
            </a:endParaRPr>
          </a:p>
          <a:p>
            <a:pPr algn="ctr" eaLnBrk="1"/>
            <a:endParaRPr lang="en-US" altLang="x-none" u="sng" dirty="0">
              <a:solidFill>
                <a:schemeClr val="accent6"/>
              </a:solidFill>
              <a:latin typeface="Lato"/>
              <a:ea typeface="Lato" charset="0"/>
              <a:cs typeface="Lato" charset="0"/>
              <a:sym typeface="Lato" charset="0"/>
            </a:endParaRPr>
          </a:p>
        </p:txBody>
      </p:sp>
    </p:spTree>
    <p:extLst>
      <p:ext uri="{BB962C8B-B14F-4D97-AF65-F5344CB8AC3E}">
        <p14:creationId xmlns:p14="http://schemas.microsoft.com/office/powerpoint/2010/main" val="3864004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0AADB-A564-6C46-AC45-CF6FFC107E67}"/>
              </a:ext>
            </a:extLst>
          </p:cNvPr>
          <p:cNvSpPr>
            <a:spLocks noGrp="1"/>
          </p:cNvSpPr>
          <p:nvPr>
            <p:ph type="title"/>
          </p:nvPr>
        </p:nvSpPr>
        <p:spPr/>
        <p:txBody>
          <a:bodyPr/>
          <a:lstStyle/>
          <a:p>
            <a:endParaRPr lang="en-RW"/>
          </a:p>
        </p:txBody>
      </p:sp>
      <p:pic>
        <p:nvPicPr>
          <p:cNvPr id="7" name="Picture 6">
            <a:extLst>
              <a:ext uri="{FF2B5EF4-FFF2-40B4-BE49-F238E27FC236}">
                <a16:creationId xmlns:a16="http://schemas.microsoft.com/office/drawing/2014/main" id="{91438CA6-7CE0-CB43-9968-723F3301C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0" y="1285875"/>
            <a:ext cx="11853863" cy="3951287"/>
          </a:xfrm>
          <a:prstGeom prst="rect">
            <a:avLst/>
          </a:prstGeom>
        </p:spPr>
      </p:pic>
      <p:sp>
        <p:nvSpPr>
          <p:cNvPr id="11" name="Subtitle 2">
            <a:extLst>
              <a:ext uri="{FF2B5EF4-FFF2-40B4-BE49-F238E27FC236}">
                <a16:creationId xmlns:a16="http://schemas.microsoft.com/office/drawing/2014/main" id="{AB14C6CC-CA1C-B24D-8057-4ED55ED219FE}"/>
              </a:ext>
            </a:extLst>
          </p:cNvPr>
          <p:cNvSpPr txBox="1">
            <a:spLocks/>
          </p:cNvSpPr>
          <p:nvPr/>
        </p:nvSpPr>
        <p:spPr>
          <a:xfrm>
            <a:off x="1633765" y="5715625"/>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For more information:</a:t>
            </a:r>
          </a:p>
          <a:p>
            <a:pPr>
              <a:lnSpc>
                <a:spcPct val="100000"/>
              </a:lnSpc>
              <a:spcBef>
                <a:spcPts val="0"/>
              </a:spcBef>
            </a:pPr>
            <a:r>
              <a:rPr lang="en-US" sz="1800" dirty="0"/>
              <a:t>www.uneca.org/ea-icsoe26</a:t>
            </a:r>
            <a:endParaRPr lang="en-US" sz="2000" dirty="0"/>
          </a:p>
        </p:txBody>
      </p:sp>
    </p:spTree>
    <p:extLst>
      <p:ext uri="{BB962C8B-B14F-4D97-AF65-F5344CB8AC3E}">
        <p14:creationId xmlns:p14="http://schemas.microsoft.com/office/powerpoint/2010/main" val="184917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a:bodyPr>
          <a:lstStyle/>
          <a:p>
            <a:r>
              <a:rPr lang="en-US" sz="2500" b="1" dirty="0">
                <a:solidFill>
                  <a:schemeClr val="bg1"/>
                </a:solidFill>
                <a:latin typeface="Arial" panose="020B0604020202020204" pitchFamily="34" charset="0"/>
                <a:cs typeface="Arial" panose="020B0604020202020204" pitchFamily="34" charset="0"/>
              </a:rPr>
              <a:t>PREAMBLE</a:t>
            </a:r>
          </a:p>
        </p:txBody>
      </p:sp>
      <p:sp>
        <p:nvSpPr>
          <p:cNvPr id="6" name="Content Placeholder 5">
            <a:extLst>
              <a:ext uri="{FF2B5EF4-FFF2-40B4-BE49-F238E27FC236}">
                <a16:creationId xmlns:a16="http://schemas.microsoft.com/office/drawing/2014/main" id="{C6985D35-0283-0C43-A240-C6AB04A16C52}"/>
              </a:ext>
            </a:extLst>
          </p:cNvPr>
          <p:cNvSpPr>
            <a:spLocks noGrp="1"/>
          </p:cNvSpPr>
          <p:nvPr>
            <p:ph idx="1"/>
          </p:nvPr>
        </p:nvSpPr>
        <p:spPr>
          <a:xfrm>
            <a:off x="451200" y="1296638"/>
            <a:ext cx="11289600" cy="5156698"/>
          </a:xfrm>
        </p:spPr>
        <p:txBody>
          <a:bodyPr/>
          <a:lstStyle/>
          <a:p>
            <a:pPr algn="just">
              <a:lnSpc>
                <a:spcPct val="100000"/>
              </a:lnSpc>
              <a:spcBef>
                <a:spcPts val="600"/>
              </a:spcBef>
              <a:spcAft>
                <a:spcPts val="600"/>
              </a:spcAft>
            </a:pPr>
            <a:r>
              <a:rPr lang="en-CA" sz="2800" dirty="0"/>
              <a:t>Development in ICT sector, particularly with the rapid penetration of the internet over the past decades has substantially impacted human beings and all economic activities.</a:t>
            </a:r>
          </a:p>
          <a:p>
            <a:pPr algn="just">
              <a:lnSpc>
                <a:spcPct val="100000"/>
              </a:lnSpc>
              <a:spcBef>
                <a:spcPts val="600"/>
              </a:spcBef>
              <a:spcAft>
                <a:spcPts val="600"/>
              </a:spcAft>
            </a:pPr>
            <a:r>
              <a:rPr lang="en-CA" sz="2800" dirty="0"/>
              <a:t>The finance sector with Fintech is one of the sectors that have been substantially impacted by the development of technology and the internet.</a:t>
            </a:r>
          </a:p>
          <a:p>
            <a:pPr algn="just">
              <a:lnSpc>
                <a:spcPct val="100000"/>
              </a:lnSpc>
              <a:spcBef>
                <a:spcPts val="600"/>
              </a:spcBef>
              <a:spcAft>
                <a:spcPts val="600"/>
              </a:spcAft>
            </a:pPr>
            <a:r>
              <a:rPr lang="en-CA" sz="2800" dirty="0"/>
              <a:t>Fintech have ultimate impact on individuals, households, and firms in terms of reduced transactional costs and </a:t>
            </a:r>
            <a:r>
              <a:rPr lang="en-CA" dirty="0"/>
              <a:t>easy</a:t>
            </a:r>
            <a:r>
              <a:rPr lang="en-CA" sz="2800" dirty="0"/>
              <a:t> access to financial services</a:t>
            </a:r>
          </a:p>
          <a:p>
            <a:pPr algn="just">
              <a:lnSpc>
                <a:spcPct val="100000"/>
              </a:lnSpc>
              <a:spcBef>
                <a:spcPts val="600"/>
              </a:spcBef>
              <a:spcAft>
                <a:spcPts val="600"/>
              </a:spcAft>
            </a:pPr>
            <a:r>
              <a:rPr lang="en-CA" sz="2800" dirty="0"/>
              <a:t>The development of Fintech in Eastern Africa will definitively increase financial inclusion and will support the sub-region development.</a:t>
            </a:r>
            <a:endParaRPr lang="fr-FR" sz="2800" dirty="0"/>
          </a:p>
        </p:txBody>
      </p:sp>
    </p:spTree>
    <p:extLst>
      <p:ext uri="{BB962C8B-B14F-4D97-AF65-F5344CB8AC3E}">
        <p14:creationId xmlns:p14="http://schemas.microsoft.com/office/powerpoint/2010/main" val="290837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B15328-7DCC-4E3B-8903-5A718B368D17}"/>
              </a:ext>
            </a:extLst>
          </p:cNvPr>
          <p:cNvSpPr txBox="1">
            <a:spLocks/>
          </p:cNvSpPr>
          <p:nvPr/>
        </p:nvSpPr>
        <p:spPr>
          <a:xfrm>
            <a:off x="2711624" y="188640"/>
            <a:ext cx="5504594" cy="6494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3"/>
                </a:solidFill>
                <a:latin typeface="Arial" panose="020B0604020202020204" pitchFamily="34" charset="0"/>
                <a:cs typeface="Arial" panose="020B0604020202020204" pitchFamily="34" charset="0"/>
              </a:rPr>
              <a:t>OUTLINE</a:t>
            </a:r>
          </a:p>
        </p:txBody>
      </p:sp>
      <p:pic>
        <p:nvPicPr>
          <p:cNvPr id="11" name="Picture 10" descr="A close up of a logo&#10;&#10;Description automatically generated">
            <a:extLst>
              <a:ext uri="{FF2B5EF4-FFF2-40B4-BE49-F238E27FC236}">
                <a16:creationId xmlns:a16="http://schemas.microsoft.com/office/drawing/2014/main" id="{F9DED951-46A6-4B39-BD63-F52165A1FE62}"/>
              </a:ext>
            </a:extLst>
          </p:cNvPr>
          <p:cNvPicPr>
            <a:picLocks noChangeAspect="1"/>
          </p:cNvPicPr>
          <p:nvPr/>
        </p:nvPicPr>
        <p:blipFill>
          <a:blip r:embed="rId2"/>
          <a:stretch>
            <a:fillRect/>
          </a:stretch>
        </p:blipFill>
        <p:spPr>
          <a:xfrm>
            <a:off x="-352476" y="124829"/>
            <a:ext cx="3064094" cy="353550"/>
          </a:xfrm>
          <a:prstGeom prst="rect">
            <a:avLst/>
          </a:prstGeom>
        </p:spPr>
      </p:pic>
      <p:sp>
        <p:nvSpPr>
          <p:cNvPr id="12" name="Rectangle 11">
            <a:extLst>
              <a:ext uri="{FF2B5EF4-FFF2-40B4-BE49-F238E27FC236}">
                <a16:creationId xmlns:a16="http://schemas.microsoft.com/office/drawing/2014/main" id="{F74640D6-A5BE-4F2F-891B-B52196E83EE9}"/>
              </a:ext>
            </a:extLst>
          </p:cNvPr>
          <p:cNvSpPr/>
          <p:nvPr/>
        </p:nvSpPr>
        <p:spPr>
          <a:xfrm>
            <a:off x="2179322" y="817061"/>
            <a:ext cx="7645162"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DEFINITION AND GENERALITIES OF FINTECH</a:t>
            </a: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B952C5A-B4FF-401F-8669-9BB53A28B109}"/>
              </a:ext>
            </a:extLst>
          </p:cNvPr>
          <p:cNvSpPr/>
          <p:nvPr/>
        </p:nvSpPr>
        <p:spPr>
          <a:xfrm>
            <a:off x="868266" y="943350"/>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800" dirty="0">
                <a:solidFill>
                  <a:schemeClr val="accent3"/>
                </a:solidFill>
                <a:latin typeface="Arial" panose="020B0604020202020204" pitchFamily="34" charset="0"/>
                <a:cs typeface="Arial" panose="020B0604020202020204" pitchFamily="34" charset="0"/>
              </a:rPr>
              <a:t>01</a:t>
            </a:r>
          </a:p>
        </p:txBody>
      </p:sp>
      <p:sp>
        <p:nvSpPr>
          <p:cNvPr id="14" name="Rectangle 13">
            <a:extLst>
              <a:ext uri="{FF2B5EF4-FFF2-40B4-BE49-F238E27FC236}">
                <a16:creationId xmlns:a16="http://schemas.microsoft.com/office/drawing/2014/main" id="{1423D1F9-5490-4C4F-B9C8-E6714C2FF36D}"/>
              </a:ext>
            </a:extLst>
          </p:cNvPr>
          <p:cNvSpPr/>
          <p:nvPr/>
        </p:nvSpPr>
        <p:spPr>
          <a:xfrm>
            <a:off x="2179322" y="1770368"/>
            <a:ext cx="7799101"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CURRENT STATE OF FINTECH IN EASTERN AFRICA</a:t>
            </a:r>
          </a:p>
        </p:txBody>
      </p:sp>
      <p:sp>
        <p:nvSpPr>
          <p:cNvPr id="15" name="Rectangle 14">
            <a:extLst>
              <a:ext uri="{FF2B5EF4-FFF2-40B4-BE49-F238E27FC236}">
                <a16:creationId xmlns:a16="http://schemas.microsoft.com/office/drawing/2014/main" id="{DF7380CB-BE54-4969-8D41-FFDB6EDABBE8}"/>
              </a:ext>
            </a:extLst>
          </p:cNvPr>
          <p:cNvSpPr/>
          <p:nvPr/>
        </p:nvSpPr>
        <p:spPr>
          <a:xfrm>
            <a:off x="868265" y="1828648"/>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800" dirty="0">
                <a:solidFill>
                  <a:schemeClr val="accent3"/>
                </a:solidFill>
                <a:latin typeface="Arial" panose="020B0604020202020204" pitchFamily="34" charset="0"/>
                <a:cs typeface="Arial" panose="020B0604020202020204" pitchFamily="34" charset="0"/>
              </a:rPr>
              <a:t>02</a:t>
            </a:r>
          </a:p>
        </p:txBody>
      </p:sp>
      <p:sp>
        <p:nvSpPr>
          <p:cNvPr id="16" name="Rectangle 15">
            <a:extLst>
              <a:ext uri="{FF2B5EF4-FFF2-40B4-BE49-F238E27FC236}">
                <a16:creationId xmlns:a16="http://schemas.microsoft.com/office/drawing/2014/main" id="{B7C71E92-A0B8-4D74-9989-0F44696B094B}"/>
              </a:ext>
            </a:extLst>
          </p:cNvPr>
          <p:cNvSpPr/>
          <p:nvPr/>
        </p:nvSpPr>
        <p:spPr>
          <a:xfrm>
            <a:off x="2179322" y="5789170"/>
            <a:ext cx="694101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CONCLUSION AND RECOMMENDATIONS</a:t>
            </a:r>
          </a:p>
        </p:txBody>
      </p:sp>
      <p:sp>
        <p:nvSpPr>
          <p:cNvPr id="17" name="Rectangle 16">
            <a:extLst>
              <a:ext uri="{FF2B5EF4-FFF2-40B4-BE49-F238E27FC236}">
                <a16:creationId xmlns:a16="http://schemas.microsoft.com/office/drawing/2014/main" id="{BA492080-7FB7-4909-9E39-3DA2D7531D1F}"/>
              </a:ext>
            </a:extLst>
          </p:cNvPr>
          <p:cNvSpPr/>
          <p:nvPr/>
        </p:nvSpPr>
        <p:spPr>
          <a:xfrm>
            <a:off x="868266" y="5915464"/>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800" dirty="0">
                <a:solidFill>
                  <a:schemeClr val="accent3"/>
                </a:solidFill>
                <a:latin typeface="Arial" panose="020B0604020202020204" pitchFamily="34" charset="0"/>
                <a:cs typeface="Arial" panose="020B0604020202020204" pitchFamily="34" charset="0"/>
              </a:rPr>
              <a:t>06</a:t>
            </a:r>
          </a:p>
        </p:txBody>
      </p:sp>
      <p:sp>
        <p:nvSpPr>
          <p:cNvPr id="25" name="Rectangle 24">
            <a:extLst>
              <a:ext uri="{FF2B5EF4-FFF2-40B4-BE49-F238E27FC236}">
                <a16:creationId xmlns:a16="http://schemas.microsoft.com/office/drawing/2014/main" id="{3862915F-310D-4778-A5AE-FD44E27A64BD}"/>
              </a:ext>
            </a:extLst>
          </p:cNvPr>
          <p:cNvSpPr/>
          <p:nvPr/>
        </p:nvSpPr>
        <p:spPr>
          <a:xfrm>
            <a:off x="2179321" y="2779183"/>
            <a:ext cx="779910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FINTECH AND SME DEVELOPMENT IN EASTERN AFRICA &amp; </a:t>
            </a:r>
            <a:r>
              <a:rPr lang="en-US" sz="2400" b="1" dirty="0" err="1">
                <a:solidFill>
                  <a:schemeClr val="accent3"/>
                </a:solidFill>
                <a:latin typeface="Arial" panose="020B0604020202020204" pitchFamily="34" charset="0"/>
                <a:cs typeface="Arial" panose="020B0604020202020204" pitchFamily="34" charset="0"/>
              </a:rPr>
              <a:t>AfCFTA</a:t>
            </a:r>
            <a:endParaRPr lang="en-US" sz="2400" b="1" dirty="0">
              <a:solidFill>
                <a:schemeClr val="accent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DEEA60A-EB77-4C23-8833-980B1150A652}"/>
              </a:ext>
            </a:extLst>
          </p:cNvPr>
          <p:cNvSpPr/>
          <p:nvPr/>
        </p:nvSpPr>
        <p:spPr>
          <a:xfrm>
            <a:off x="868264" y="2914042"/>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800" dirty="0">
                <a:solidFill>
                  <a:schemeClr val="accent3"/>
                </a:solidFill>
                <a:latin typeface="Arial" panose="020B0604020202020204" pitchFamily="34" charset="0"/>
                <a:cs typeface="Arial" panose="020B0604020202020204" pitchFamily="34" charset="0"/>
              </a:rPr>
              <a:t>03</a:t>
            </a:r>
          </a:p>
        </p:txBody>
      </p:sp>
      <p:cxnSp>
        <p:nvCxnSpPr>
          <p:cNvPr id="19" name="Straight Connector 18">
            <a:extLst>
              <a:ext uri="{FF2B5EF4-FFF2-40B4-BE49-F238E27FC236}">
                <a16:creationId xmlns:a16="http://schemas.microsoft.com/office/drawing/2014/main" id="{3937D9D9-7A8B-46F0-8A7E-F7081AB92216}"/>
              </a:ext>
            </a:extLst>
          </p:cNvPr>
          <p:cNvCxnSpPr>
            <a:cxnSpLocks/>
          </p:cNvCxnSpPr>
          <p:nvPr/>
        </p:nvCxnSpPr>
        <p:spPr>
          <a:xfrm flipV="1">
            <a:off x="1019198" y="2779183"/>
            <a:ext cx="9315649" cy="68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573BC1-1189-4447-889D-4C3A436CC7FA}"/>
              </a:ext>
            </a:extLst>
          </p:cNvPr>
          <p:cNvCxnSpPr>
            <a:cxnSpLocks/>
          </p:cNvCxnSpPr>
          <p:nvPr/>
        </p:nvCxnSpPr>
        <p:spPr>
          <a:xfrm>
            <a:off x="1038392" y="5894953"/>
            <a:ext cx="90838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A6DC4A8-2AA7-4B5E-9D5F-7FCDB4461608}"/>
              </a:ext>
            </a:extLst>
          </p:cNvPr>
          <p:cNvSpPr/>
          <p:nvPr/>
        </p:nvSpPr>
        <p:spPr>
          <a:xfrm>
            <a:off x="2179320" y="4919422"/>
            <a:ext cx="6826456" cy="869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CONSTRAINTS TO FINTECH DEVELOPMENT IN EASTERN AFRICA</a:t>
            </a:r>
          </a:p>
        </p:txBody>
      </p:sp>
      <p:sp>
        <p:nvSpPr>
          <p:cNvPr id="31" name="Rectangle 30">
            <a:extLst>
              <a:ext uri="{FF2B5EF4-FFF2-40B4-BE49-F238E27FC236}">
                <a16:creationId xmlns:a16="http://schemas.microsoft.com/office/drawing/2014/main" id="{75FEDE67-AD3D-4203-8D3A-1BB6D9FA0BDB}"/>
              </a:ext>
            </a:extLst>
          </p:cNvPr>
          <p:cNvSpPr/>
          <p:nvPr/>
        </p:nvSpPr>
        <p:spPr>
          <a:xfrm>
            <a:off x="868263" y="4963344"/>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800" dirty="0">
                <a:solidFill>
                  <a:schemeClr val="accent3"/>
                </a:solidFill>
                <a:latin typeface="Arial" panose="020B0604020202020204" pitchFamily="34" charset="0"/>
                <a:cs typeface="Arial" panose="020B0604020202020204" pitchFamily="34" charset="0"/>
              </a:rPr>
              <a:t>05</a:t>
            </a:r>
          </a:p>
        </p:txBody>
      </p:sp>
      <p:cxnSp>
        <p:nvCxnSpPr>
          <p:cNvPr id="32" name="Straight Connector 31">
            <a:extLst>
              <a:ext uri="{FF2B5EF4-FFF2-40B4-BE49-F238E27FC236}">
                <a16:creationId xmlns:a16="http://schemas.microsoft.com/office/drawing/2014/main" id="{32D5ED33-AB10-4E71-BF52-EFADD1B0F269}"/>
              </a:ext>
            </a:extLst>
          </p:cNvPr>
          <p:cNvCxnSpPr>
            <a:cxnSpLocks/>
          </p:cNvCxnSpPr>
          <p:nvPr/>
        </p:nvCxnSpPr>
        <p:spPr>
          <a:xfrm flipV="1">
            <a:off x="1019196" y="3794846"/>
            <a:ext cx="9188060" cy="110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8">
            <a:extLst>
              <a:ext uri="{FF2B5EF4-FFF2-40B4-BE49-F238E27FC236}">
                <a16:creationId xmlns:a16="http://schemas.microsoft.com/office/drawing/2014/main" id="{46A94F87-3652-4306-BEB8-5C96C3416AE6}"/>
              </a:ext>
            </a:extLst>
          </p:cNvPr>
          <p:cNvCxnSpPr>
            <a:cxnSpLocks/>
          </p:cNvCxnSpPr>
          <p:nvPr/>
        </p:nvCxnSpPr>
        <p:spPr>
          <a:xfrm flipV="1">
            <a:off x="1019198" y="1706433"/>
            <a:ext cx="9315649" cy="570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D596D97-25B9-4933-838E-86842AF769CD}"/>
              </a:ext>
            </a:extLst>
          </p:cNvPr>
          <p:cNvSpPr/>
          <p:nvPr/>
        </p:nvSpPr>
        <p:spPr>
          <a:xfrm>
            <a:off x="2179320" y="3843588"/>
            <a:ext cx="7262391"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3"/>
                </a:solidFill>
                <a:latin typeface="Arial" panose="020B0604020202020204" pitchFamily="34" charset="0"/>
                <a:cs typeface="Arial" panose="020B0604020202020204" pitchFamily="34" charset="0"/>
              </a:rPr>
              <a:t>CRYPTOCURRENCIES IN EASTERN AFRICA</a:t>
            </a:r>
          </a:p>
        </p:txBody>
      </p:sp>
      <p:sp>
        <p:nvSpPr>
          <p:cNvPr id="21" name="Rectangle 20">
            <a:extLst>
              <a:ext uri="{FF2B5EF4-FFF2-40B4-BE49-F238E27FC236}">
                <a16:creationId xmlns:a16="http://schemas.microsoft.com/office/drawing/2014/main" id="{D5FDA5E5-E138-46E4-8326-CDD2DA2039F5}"/>
              </a:ext>
            </a:extLst>
          </p:cNvPr>
          <p:cNvSpPr/>
          <p:nvPr/>
        </p:nvSpPr>
        <p:spPr>
          <a:xfrm>
            <a:off x="834838" y="3944440"/>
            <a:ext cx="1167007" cy="763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4800" dirty="0">
                <a:solidFill>
                  <a:schemeClr val="accent3"/>
                </a:solidFill>
                <a:latin typeface="Arial" panose="020B0604020202020204" pitchFamily="34" charset="0"/>
                <a:cs typeface="Arial" panose="020B0604020202020204" pitchFamily="34" charset="0"/>
              </a:rPr>
              <a:t>04</a:t>
            </a:r>
          </a:p>
        </p:txBody>
      </p:sp>
      <p:cxnSp>
        <p:nvCxnSpPr>
          <p:cNvPr id="22" name="Straight Connector 26">
            <a:extLst>
              <a:ext uri="{FF2B5EF4-FFF2-40B4-BE49-F238E27FC236}">
                <a16:creationId xmlns:a16="http://schemas.microsoft.com/office/drawing/2014/main" id="{0054B659-BF7D-4637-B766-B18192671597}"/>
              </a:ext>
            </a:extLst>
          </p:cNvPr>
          <p:cNvCxnSpPr>
            <a:cxnSpLocks/>
          </p:cNvCxnSpPr>
          <p:nvPr/>
        </p:nvCxnSpPr>
        <p:spPr>
          <a:xfrm>
            <a:off x="1019197" y="4806086"/>
            <a:ext cx="91880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7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01 DEFINITION AND GENERALITIES</a:t>
            </a:r>
            <a:br>
              <a:rPr lang="en-US" dirty="0">
                <a:latin typeface="Arial" panose="020B0604020202020204" pitchFamily="34" charset="0"/>
                <a:cs typeface="Arial" panose="020B0604020202020204" pitchFamily="34" charset="0"/>
              </a:rPr>
            </a:br>
            <a:endParaRPr lang="en-US" dirty="0">
              <a:solidFill>
                <a:schemeClr val="accent4"/>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626279" y="1135239"/>
            <a:ext cx="10366265" cy="997617"/>
          </a:xfrm>
        </p:spPr>
        <p:txBody>
          <a:bodyPr/>
          <a:lstStyle/>
          <a:p>
            <a:pPr marL="382588" algn="just" eaLnBrk="1">
              <a:spcBef>
                <a:spcPts val="600"/>
              </a:spcBef>
              <a:spcAft>
                <a:spcPts val="600"/>
              </a:spcAft>
              <a:buFont typeface="Wingdings" panose="05000000000000000000" pitchFamily="2" charset="2"/>
              <a:buChar char="§"/>
            </a:pPr>
            <a:r>
              <a:rPr lang="en-US" sz="2400" b="1" dirty="0">
                <a:solidFill>
                  <a:schemeClr val="tx1"/>
                </a:solidFill>
                <a:cs typeface="Arial" panose="020B0604020202020204" pitchFamily="34" charset="0"/>
              </a:rPr>
              <a:t>The main types of Fintech cover sectors summarized in the table below</a:t>
            </a:r>
            <a:r>
              <a:rPr lang="en-US" sz="2000" b="1" dirty="0">
                <a:solidFill>
                  <a:schemeClr val="tx1"/>
                </a:solidFill>
                <a:cs typeface="Arial" panose="020B0604020202020204" pitchFamily="34" charset="0"/>
                <a:sym typeface="Lato" pitchFamily="34" charset="0"/>
              </a:rPr>
              <a:t>:</a:t>
            </a:r>
            <a:endParaRPr lang="en-US" sz="2400" b="1" dirty="0">
              <a:solidFill>
                <a:schemeClr val="tx1"/>
              </a:solidFill>
              <a:cs typeface="Arial" panose="020B0604020202020204" pitchFamily="34" charset="0"/>
            </a:endParaRPr>
          </a:p>
        </p:txBody>
      </p:sp>
      <p:pic>
        <p:nvPicPr>
          <p:cNvPr id="8" name="Image 7">
            <a:extLst>
              <a:ext uri="{FF2B5EF4-FFF2-40B4-BE49-F238E27FC236}">
                <a16:creationId xmlns:a16="http://schemas.microsoft.com/office/drawing/2014/main" id="{3EC4CD51-5051-42F1-BAD5-1B5055D30583}"/>
              </a:ext>
            </a:extLst>
          </p:cNvPr>
          <p:cNvPicPr>
            <a:picLocks noChangeAspect="1"/>
          </p:cNvPicPr>
          <p:nvPr/>
        </p:nvPicPr>
        <p:blipFill>
          <a:blip r:embed="rId2"/>
          <a:stretch>
            <a:fillRect/>
          </a:stretch>
        </p:blipFill>
        <p:spPr>
          <a:xfrm>
            <a:off x="665901" y="1916832"/>
            <a:ext cx="11004529" cy="3744416"/>
          </a:xfrm>
          <a:prstGeom prst="rect">
            <a:avLst/>
          </a:prstGeom>
        </p:spPr>
      </p:pic>
      <p:grpSp>
        <p:nvGrpSpPr>
          <p:cNvPr id="5" name="Groupe 4">
            <a:extLst>
              <a:ext uri="{FF2B5EF4-FFF2-40B4-BE49-F238E27FC236}">
                <a16:creationId xmlns:a16="http://schemas.microsoft.com/office/drawing/2014/main" id="{4FDA7979-6E21-4EE0-AA01-EA96CCC9CA24}"/>
              </a:ext>
            </a:extLst>
          </p:cNvPr>
          <p:cNvGrpSpPr/>
          <p:nvPr/>
        </p:nvGrpSpPr>
        <p:grpSpPr>
          <a:xfrm>
            <a:off x="2852525" y="1906893"/>
            <a:ext cx="8839190" cy="1913048"/>
            <a:chOff x="2852525" y="1906893"/>
            <a:chExt cx="8839190" cy="1913048"/>
          </a:xfrm>
        </p:grpSpPr>
        <p:sp>
          <p:nvSpPr>
            <p:cNvPr id="4" name="Rectangle 3">
              <a:extLst>
                <a:ext uri="{FF2B5EF4-FFF2-40B4-BE49-F238E27FC236}">
                  <a16:creationId xmlns:a16="http://schemas.microsoft.com/office/drawing/2014/main" id="{1EA1990F-7518-4584-8563-301EAF7E1181}"/>
                </a:ext>
              </a:extLst>
            </p:cNvPr>
            <p:cNvSpPr/>
            <p:nvPr/>
          </p:nvSpPr>
          <p:spPr>
            <a:xfrm>
              <a:off x="2852525" y="1906893"/>
              <a:ext cx="2226366" cy="1909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6FA658B9-6A16-4780-BDC3-1328BD3DE480}"/>
                </a:ext>
              </a:extLst>
            </p:cNvPr>
            <p:cNvSpPr/>
            <p:nvPr/>
          </p:nvSpPr>
          <p:spPr>
            <a:xfrm>
              <a:off x="9465349" y="1910208"/>
              <a:ext cx="2226366" cy="1909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7658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01 DEFINITION AND GENERALITIES</a:t>
            </a:r>
            <a:br>
              <a:rPr lang="en-US" dirty="0">
                <a:latin typeface="Arial" panose="020B0604020202020204" pitchFamily="34" charset="0"/>
                <a:cs typeface="Arial" panose="020B0604020202020204" pitchFamily="34" charset="0"/>
              </a:rPr>
            </a:br>
            <a:endParaRPr lang="en-US" dirty="0">
              <a:solidFill>
                <a:schemeClr val="accent4"/>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626279" y="1135239"/>
            <a:ext cx="11014337" cy="853601"/>
          </a:xfrm>
        </p:spPr>
        <p:txBody>
          <a:bodyPr>
            <a:noAutofit/>
          </a:bodyPr>
          <a:lstStyle/>
          <a:p>
            <a:pPr marL="382588" algn="just" eaLnBrk="1">
              <a:spcBef>
                <a:spcPts val="600"/>
              </a:spcBef>
              <a:spcAft>
                <a:spcPts val="600"/>
              </a:spcAft>
              <a:buFont typeface="Wingdings" panose="05000000000000000000" pitchFamily="2" charset="2"/>
              <a:buChar char="§"/>
            </a:pPr>
            <a:r>
              <a:rPr lang="en-US" sz="2400" b="1" dirty="0">
                <a:solidFill>
                  <a:schemeClr val="tx1"/>
                </a:solidFill>
                <a:cs typeface="Arial" panose="020B0604020202020204" pitchFamily="34" charset="0"/>
              </a:rPr>
              <a:t>Money transfer and payments remain the main Fintech type worldwide </a:t>
            </a:r>
            <a:r>
              <a:rPr lang="en-US" sz="2400" b="1" dirty="0">
                <a:solidFill>
                  <a:srgbClr val="C00000"/>
                </a:solidFill>
                <a:cs typeface="Arial" panose="020B0604020202020204" pitchFamily="34" charset="0"/>
              </a:rPr>
              <a:t>(Evolution of the use of Fintech services between 2015 and 2019)</a:t>
            </a:r>
            <a:endParaRPr lang="en-US" altLang="en-US" sz="2400" b="1" dirty="0">
              <a:solidFill>
                <a:srgbClr val="C00000"/>
              </a:solidFill>
              <a:cs typeface="Arial" panose="020B0604020202020204" pitchFamily="34" charset="0"/>
              <a:sym typeface="Lato" pitchFamily="34" charset="0"/>
            </a:endParaRPr>
          </a:p>
        </p:txBody>
      </p:sp>
      <p:sp>
        <p:nvSpPr>
          <p:cNvPr id="9" name="ZoneTexte 8">
            <a:extLst>
              <a:ext uri="{FF2B5EF4-FFF2-40B4-BE49-F238E27FC236}">
                <a16:creationId xmlns:a16="http://schemas.microsoft.com/office/drawing/2014/main" id="{F24059A2-0185-46F9-80EB-DE3325A35BE0}"/>
              </a:ext>
            </a:extLst>
          </p:cNvPr>
          <p:cNvSpPr txBox="1"/>
          <p:nvPr/>
        </p:nvSpPr>
        <p:spPr>
          <a:xfrm>
            <a:off x="2135560" y="6084163"/>
            <a:ext cx="6096000" cy="299184"/>
          </a:xfrm>
          <a:prstGeom prst="rect">
            <a:avLst/>
          </a:prstGeom>
          <a:noFill/>
        </p:spPr>
        <p:txBody>
          <a:bodyPr wrap="square">
            <a:spAutoFit/>
          </a:bodyPr>
          <a:lstStyle/>
          <a:p>
            <a:pPr>
              <a:lnSpc>
                <a:spcPct val="120000"/>
              </a:lnSpc>
              <a:spcBef>
                <a:spcPts val="600"/>
              </a:spcBef>
            </a:pPr>
            <a:r>
              <a:rPr lang="fr-FR" sz="1200" i="1" dirty="0">
                <a:effectLst/>
                <a:latin typeface="+mn-lt"/>
                <a:ea typeface="Calibri" panose="020F0502020204030204" pitchFamily="34" charset="0"/>
                <a:cs typeface="Arial" panose="020B0604020202020204" pitchFamily="34" charset="0"/>
              </a:rPr>
              <a:t> </a:t>
            </a:r>
            <a:r>
              <a:rPr lang="en-US" sz="1200" i="1" dirty="0">
                <a:effectLst/>
                <a:latin typeface="+mn-lt"/>
                <a:ea typeface="Calibri" panose="020F0502020204030204" pitchFamily="34" charset="0"/>
                <a:cs typeface="Arial" panose="020B0604020202020204" pitchFamily="34" charset="0"/>
              </a:rPr>
              <a:t>Source: E&amp;Y (2019)</a:t>
            </a:r>
            <a:endParaRPr lang="fr-FR" sz="1200" dirty="0">
              <a:effectLst/>
              <a:latin typeface="+mn-lt"/>
              <a:ea typeface="SimSun" panose="02010600030101010101" pitchFamily="2" charset="-122"/>
              <a:cs typeface="Arial" panose="020B0604020202020204" pitchFamily="34" charset="0"/>
            </a:endParaRPr>
          </a:p>
        </p:txBody>
      </p:sp>
      <p:pic>
        <p:nvPicPr>
          <p:cNvPr id="7" name="Image 6">
            <a:extLst>
              <a:ext uri="{FF2B5EF4-FFF2-40B4-BE49-F238E27FC236}">
                <a16:creationId xmlns:a16="http://schemas.microsoft.com/office/drawing/2014/main" id="{2724789D-E272-41FB-B0B0-4429866FB8FA}"/>
              </a:ext>
            </a:extLst>
          </p:cNvPr>
          <p:cNvPicPr>
            <a:picLocks noChangeAspect="1"/>
          </p:cNvPicPr>
          <p:nvPr/>
        </p:nvPicPr>
        <p:blipFill>
          <a:blip r:embed="rId2"/>
          <a:stretch>
            <a:fillRect/>
          </a:stretch>
        </p:blipFill>
        <p:spPr>
          <a:xfrm>
            <a:off x="1631504" y="1988840"/>
            <a:ext cx="9252161" cy="4104456"/>
          </a:xfrm>
          <a:prstGeom prst="rect">
            <a:avLst/>
          </a:prstGeom>
        </p:spPr>
      </p:pic>
    </p:spTree>
    <p:extLst>
      <p:ext uri="{BB962C8B-B14F-4D97-AF65-F5344CB8AC3E}">
        <p14:creationId xmlns:p14="http://schemas.microsoft.com/office/powerpoint/2010/main" val="169375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FINTECH IN EASTERN AFRICA</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479376" y="1102569"/>
            <a:ext cx="11233248" cy="824083"/>
          </a:xfrm>
        </p:spPr>
        <p:txBody>
          <a:bodyPr>
            <a:noAutofit/>
          </a:bodyPr>
          <a:lstStyle/>
          <a:p>
            <a:pPr marL="382588" eaLnBrk="1">
              <a:spcBef>
                <a:spcPts val="600"/>
              </a:spcBef>
              <a:spcAft>
                <a:spcPts val="0"/>
              </a:spcAft>
              <a:buFont typeface="Wingdings" panose="05000000000000000000" pitchFamily="2" charset="2"/>
              <a:buChar char="§"/>
            </a:pPr>
            <a:r>
              <a:rPr lang="en-US" altLang="en-US" sz="2400" b="1" dirty="0">
                <a:solidFill>
                  <a:schemeClr val="tx1"/>
                </a:solidFill>
                <a:cs typeface="Arial" panose="020B0604020202020204" pitchFamily="34" charset="0"/>
                <a:sym typeface="Lato" pitchFamily="34" charset="0"/>
              </a:rPr>
              <a:t>Mobile payment is the main type of transactions used in the region </a:t>
            </a:r>
            <a:r>
              <a:rPr lang="en-US" altLang="en-US" sz="2400" b="1" dirty="0">
                <a:solidFill>
                  <a:srgbClr val="C00000"/>
                </a:solidFill>
                <a:cs typeface="Arial" panose="020B0604020202020204" pitchFamily="34" charset="0"/>
                <a:sym typeface="Lato" pitchFamily="34" charset="0"/>
              </a:rPr>
              <a:t>(</a:t>
            </a:r>
            <a:r>
              <a:rPr lang="en-US" sz="2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rPr>
              <a:t>Type of payment transactions in selected Eastern African countries, 2013-2016)</a:t>
            </a:r>
            <a:endParaRPr lang="fr-FR" sz="24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p>
            <a:pPr marL="382588" eaLnBrk="1">
              <a:spcBef>
                <a:spcPts val="600"/>
              </a:spcBef>
              <a:spcAft>
                <a:spcPts val="0"/>
              </a:spcAft>
              <a:buFont typeface="Wingdings" panose="05000000000000000000" pitchFamily="2" charset="2"/>
              <a:buChar char="§"/>
            </a:pPr>
            <a:endParaRPr lang="en-US" altLang="en-US" sz="2400" b="1" dirty="0">
              <a:solidFill>
                <a:srgbClr val="C00000"/>
              </a:solidFill>
              <a:cs typeface="Arial" panose="020B0604020202020204" pitchFamily="34" charset="0"/>
              <a:sym typeface="Lato" pitchFamily="34" charset="0"/>
            </a:endParaRPr>
          </a:p>
        </p:txBody>
      </p:sp>
      <p:sp>
        <p:nvSpPr>
          <p:cNvPr id="9" name="ZoneTexte 8">
            <a:extLst>
              <a:ext uri="{FF2B5EF4-FFF2-40B4-BE49-F238E27FC236}">
                <a16:creationId xmlns:a16="http://schemas.microsoft.com/office/drawing/2014/main" id="{04387D81-FA72-4FA6-9B1B-9EFEC83CF397}"/>
              </a:ext>
            </a:extLst>
          </p:cNvPr>
          <p:cNvSpPr txBox="1"/>
          <p:nvPr/>
        </p:nvSpPr>
        <p:spPr>
          <a:xfrm>
            <a:off x="879172" y="6202018"/>
            <a:ext cx="6773958" cy="276999"/>
          </a:xfrm>
          <a:prstGeom prst="rect">
            <a:avLst/>
          </a:prstGeom>
          <a:noFill/>
        </p:spPr>
        <p:txBody>
          <a:bodyPr wrap="square">
            <a:spAutoFit/>
          </a:bodyPr>
          <a:lstStyle/>
          <a:p>
            <a:r>
              <a:rPr lang="en-US" sz="1200" i="1" dirty="0">
                <a:effectLst/>
                <a:latin typeface="+mn-lt"/>
                <a:ea typeface="SimSun" panose="02010600030101010101" pitchFamily="2" charset="-122"/>
                <a:cs typeface="Arial" panose="020B0604020202020204" pitchFamily="34" charset="0"/>
              </a:rPr>
              <a:t> Source: FSD Africa (2016), Central Bank of Kenya, Bank of Tanzania, National Bank of Rwanda </a:t>
            </a:r>
            <a:endParaRPr lang="fr-FR" sz="1200" dirty="0">
              <a:latin typeface="+mn-lt"/>
            </a:endParaRPr>
          </a:p>
        </p:txBody>
      </p:sp>
      <p:graphicFrame>
        <p:nvGraphicFramePr>
          <p:cNvPr id="5" name="Tableau 4">
            <a:extLst>
              <a:ext uri="{FF2B5EF4-FFF2-40B4-BE49-F238E27FC236}">
                <a16:creationId xmlns:a16="http://schemas.microsoft.com/office/drawing/2014/main" id="{2003BEDD-C335-4E98-AA10-0E418C431A32}"/>
              </a:ext>
            </a:extLst>
          </p:cNvPr>
          <p:cNvGraphicFramePr>
            <a:graphicFrameLocks noGrp="1"/>
          </p:cNvGraphicFramePr>
          <p:nvPr>
            <p:extLst>
              <p:ext uri="{D42A27DB-BD31-4B8C-83A1-F6EECF244321}">
                <p14:modId xmlns:p14="http://schemas.microsoft.com/office/powerpoint/2010/main" val="3079640364"/>
              </p:ext>
            </p:extLst>
          </p:nvPr>
        </p:nvGraphicFramePr>
        <p:xfrm>
          <a:off x="998442" y="2107488"/>
          <a:ext cx="10441161" cy="3901530"/>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2099915961"/>
                    </a:ext>
                  </a:extLst>
                </a:gridCol>
                <a:gridCol w="4608512">
                  <a:extLst>
                    <a:ext uri="{9D8B030D-6E8A-4147-A177-3AD203B41FA5}">
                      <a16:colId xmlns:a16="http://schemas.microsoft.com/office/drawing/2014/main" val="2914241591"/>
                    </a:ext>
                  </a:extLst>
                </a:gridCol>
                <a:gridCol w="1800200">
                  <a:extLst>
                    <a:ext uri="{9D8B030D-6E8A-4147-A177-3AD203B41FA5}">
                      <a16:colId xmlns:a16="http://schemas.microsoft.com/office/drawing/2014/main" val="1695282038"/>
                    </a:ext>
                  </a:extLst>
                </a:gridCol>
                <a:gridCol w="1575994">
                  <a:extLst>
                    <a:ext uri="{9D8B030D-6E8A-4147-A177-3AD203B41FA5}">
                      <a16:colId xmlns:a16="http://schemas.microsoft.com/office/drawing/2014/main" val="2254609000"/>
                    </a:ext>
                  </a:extLst>
                </a:gridCol>
                <a:gridCol w="1520351">
                  <a:extLst>
                    <a:ext uri="{9D8B030D-6E8A-4147-A177-3AD203B41FA5}">
                      <a16:colId xmlns:a16="http://schemas.microsoft.com/office/drawing/2014/main" val="2443755495"/>
                    </a:ext>
                  </a:extLst>
                </a:gridCol>
              </a:tblGrid>
              <a:tr h="212776">
                <a:tc>
                  <a:txBody>
                    <a:bodyPr/>
                    <a:lstStyle/>
                    <a:p>
                      <a:pPr>
                        <a:lnSpc>
                          <a:spcPct val="107000"/>
                        </a:lnSpc>
                      </a:pPr>
                      <a:endParaRPr lang="fr-CA" sz="1800">
                        <a:effectLst/>
                        <a:latin typeface="Calibri" panose="020F0502020204030204" pitchFamily="34" charset="0"/>
                        <a:cs typeface="Arial" panose="020B0604020202020204" pitchFamily="34" charset="0"/>
                      </a:endParaRPr>
                    </a:p>
                  </a:txBody>
                  <a:tcPr marL="44450" marR="44450" marT="0" marB="0" anchor="b"/>
                </a:tc>
                <a:tc>
                  <a:txBody>
                    <a:bodyPr/>
                    <a:lstStyle/>
                    <a:p>
                      <a:pPr>
                        <a:lnSpc>
                          <a:spcPct val="107000"/>
                        </a:lnSpc>
                      </a:pPr>
                      <a:endParaRPr lang="fr-CA" sz="1800" dirty="0">
                        <a:effectLst/>
                        <a:latin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n-CA" sz="1800">
                          <a:effectLst/>
                        </a:rPr>
                        <a:t>Cheques</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Cards</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Mobile</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877041083"/>
                  </a:ext>
                </a:extLst>
              </a:tr>
              <a:tr h="271007">
                <a:tc rowSpan="4">
                  <a:txBody>
                    <a:bodyPr/>
                    <a:lstStyle/>
                    <a:p>
                      <a:pPr algn="ctr">
                        <a:lnSpc>
                          <a:spcPct val="107000"/>
                        </a:lnSpc>
                        <a:spcAft>
                          <a:spcPts val="0"/>
                        </a:spcAft>
                      </a:pPr>
                      <a:r>
                        <a:rPr lang="en-CA" sz="1800" dirty="0">
                          <a:effectLst/>
                        </a:rPr>
                        <a:t>Kenya</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CA" sz="1800" dirty="0">
                          <a:effectLst/>
                        </a:rPr>
                        <a:t>Number of transactions - in millions/ share (%)</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a:effectLst/>
                        </a:rPr>
                        <a:t>19.4 (1%)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216.2 (12%)</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1,526.1 (87%)</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290603997"/>
                  </a:ext>
                </a:extLst>
              </a:tr>
              <a:tr h="104957">
                <a:tc vMerge="1">
                  <a:txBody>
                    <a:bodyPr/>
                    <a:lstStyle/>
                    <a:p>
                      <a:endParaRPr lang="fr-CA"/>
                    </a:p>
                  </a:txBody>
                  <a:tcPr/>
                </a:tc>
                <a:tc>
                  <a:txBody>
                    <a:bodyPr/>
                    <a:lstStyle/>
                    <a:p>
                      <a:pPr>
                        <a:lnSpc>
                          <a:spcPct val="107000"/>
                        </a:lnSpc>
                        <a:spcAft>
                          <a:spcPts val="0"/>
                        </a:spcAft>
                      </a:pPr>
                      <a:r>
                        <a:rPr lang="en-CA" sz="1800" dirty="0">
                          <a:effectLst/>
                        </a:rPr>
                        <a:t>Transactions value – US$ millions (share in %)</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dirty="0">
                          <a:effectLst/>
                        </a:rPr>
                        <a:t>26,348.5 (36%)</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13,965.2 (1%)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33,555.8 (45%)</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4167437326"/>
                  </a:ext>
                </a:extLst>
              </a:tr>
              <a:tr h="306009">
                <a:tc vMerge="1">
                  <a:txBody>
                    <a:bodyPr/>
                    <a:lstStyle/>
                    <a:p>
                      <a:endParaRPr lang="fr-CA"/>
                    </a:p>
                  </a:txBody>
                  <a:tcPr/>
                </a:tc>
                <a:tc>
                  <a:txBody>
                    <a:bodyPr/>
                    <a:lstStyle/>
                    <a:p>
                      <a:pPr>
                        <a:lnSpc>
                          <a:spcPct val="107000"/>
                        </a:lnSpc>
                        <a:spcAft>
                          <a:spcPts val="0"/>
                        </a:spcAft>
                      </a:pPr>
                      <a:r>
                        <a:rPr lang="en-CA" sz="1800" dirty="0">
                          <a:effectLst/>
                        </a:rPr>
                        <a:t>Average size of transactions (US$)</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a:effectLst/>
                        </a:rPr>
                        <a:t>1,358.2</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64.6</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22</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264523904"/>
                  </a:ext>
                </a:extLst>
              </a:tr>
              <a:tr h="306009">
                <a:tc vMerge="1">
                  <a:txBody>
                    <a:bodyPr/>
                    <a:lstStyle/>
                    <a:p>
                      <a:endParaRPr lang="fr-CA"/>
                    </a:p>
                  </a:txBody>
                  <a:tcPr/>
                </a:tc>
                <a:tc>
                  <a:txBody>
                    <a:bodyPr/>
                    <a:lstStyle/>
                    <a:p>
                      <a:pPr>
                        <a:lnSpc>
                          <a:spcPct val="107000"/>
                        </a:lnSpc>
                        <a:spcAft>
                          <a:spcPts val="0"/>
                        </a:spcAft>
                      </a:pPr>
                      <a:r>
                        <a:rPr lang="en-CA" sz="1800">
                          <a:effectLst/>
                        </a:rPr>
                        <a:t>3 Year growth rate (2013-2016)</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800">
                          <a:effectLst/>
                        </a:rPr>
                        <a:t>4.80%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800">
                          <a:effectLst/>
                        </a:rPr>
                        <a:t>-3.10%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800" b="1" dirty="0">
                          <a:solidFill>
                            <a:srgbClr val="00B050"/>
                          </a:solidFill>
                          <a:effectLst/>
                        </a:rPr>
                        <a:t>20.80%</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145095"/>
                  </a:ext>
                </a:extLst>
              </a:tr>
              <a:tr h="306009">
                <a:tc rowSpan="4">
                  <a:txBody>
                    <a:bodyPr/>
                    <a:lstStyle/>
                    <a:p>
                      <a:pPr algn="ctr">
                        <a:lnSpc>
                          <a:spcPct val="107000"/>
                        </a:lnSpc>
                        <a:spcAft>
                          <a:spcPts val="0"/>
                        </a:spcAft>
                      </a:pPr>
                      <a:r>
                        <a:rPr lang="en-CA" sz="1800" dirty="0">
                          <a:effectLst/>
                        </a:rPr>
                        <a:t>Tanzania</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CA" sz="1800" dirty="0">
                          <a:effectLst/>
                        </a:rPr>
                        <a:t>Number of transactions - in millions/ share (%)</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CA" sz="1800">
                          <a:effectLst/>
                        </a:rPr>
                        <a:t>1.6(0.1%)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CA" sz="1800">
                          <a:effectLst/>
                        </a:rPr>
                        <a:t>72.7 (4%)</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CA" sz="1800" b="1" dirty="0">
                          <a:solidFill>
                            <a:srgbClr val="00B050"/>
                          </a:solidFill>
                          <a:effectLst/>
                        </a:rPr>
                        <a:t>1,677 (96%)</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1423312"/>
                  </a:ext>
                </a:extLst>
              </a:tr>
              <a:tr h="306009">
                <a:tc vMerge="1">
                  <a:txBody>
                    <a:bodyPr/>
                    <a:lstStyle/>
                    <a:p>
                      <a:endParaRPr lang="fr-CA"/>
                    </a:p>
                  </a:txBody>
                  <a:tcPr/>
                </a:tc>
                <a:tc>
                  <a:txBody>
                    <a:bodyPr/>
                    <a:lstStyle/>
                    <a:p>
                      <a:pPr>
                        <a:lnSpc>
                          <a:spcPct val="107000"/>
                        </a:lnSpc>
                        <a:spcAft>
                          <a:spcPts val="0"/>
                        </a:spcAft>
                      </a:pPr>
                      <a:r>
                        <a:rPr lang="en-CA" sz="1800" dirty="0">
                          <a:effectLst/>
                        </a:rPr>
                        <a:t>Transactions value – US$ millions (share in %)</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dirty="0">
                          <a:effectLst/>
                        </a:rPr>
                        <a:t>2,910 (8%)</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dirty="0">
                          <a:effectLst/>
                        </a:rPr>
                        <a:t>5,249 (15%)</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27,012 (77%)</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46351700"/>
                  </a:ext>
                </a:extLst>
              </a:tr>
              <a:tr h="306009">
                <a:tc vMerge="1">
                  <a:txBody>
                    <a:bodyPr/>
                    <a:lstStyle/>
                    <a:p>
                      <a:endParaRPr lang="fr-CA"/>
                    </a:p>
                  </a:txBody>
                  <a:tcPr/>
                </a:tc>
                <a:tc>
                  <a:txBody>
                    <a:bodyPr/>
                    <a:lstStyle/>
                    <a:p>
                      <a:pPr>
                        <a:lnSpc>
                          <a:spcPct val="107000"/>
                        </a:lnSpc>
                        <a:spcAft>
                          <a:spcPts val="0"/>
                        </a:spcAft>
                      </a:pPr>
                      <a:r>
                        <a:rPr lang="en-CA" sz="1800" dirty="0">
                          <a:effectLst/>
                        </a:rPr>
                        <a:t>Average size of transactions (US$)</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dirty="0">
                          <a:effectLst/>
                        </a:rPr>
                        <a:t>1,819.2</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dirty="0">
                          <a:effectLst/>
                        </a:rPr>
                        <a:t>72.2</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16.1</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9618925"/>
                  </a:ext>
                </a:extLst>
              </a:tr>
              <a:tr h="306009">
                <a:tc vMerge="1">
                  <a:txBody>
                    <a:bodyPr/>
                    <a:lstStyle/>
                    <a:p>
                      <a:endParaRPr lang="fr-CA"/>
                    </a:p>
                  </a:txBody>
                  <a:tcPr/>
                </a:tc>
                <a:tc>
                  <a:txBody>
                    <a:bodyPr/>
                    <a:lstStyle/>
                    <a:p>
                      <a:pPr>
                        <a:lnSpc>
                          <a:spcPct val="107000"/>
                        </a:lnSpc>
                        <a:spcAft>
                          <a:spcPts val="0"/>
                        </a:spcAft>
                      </a:pPr>
                      <a:r>
                        <a:rPr lang="en-CA" sz="1800">
                          <a:effectLst/>
                        </a:rPr>
                        <a:t>3 Year growth rate (2013-2016)</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800">
                          <a:effectLst/>
                        </a:rPr>
                        <a:t>-15%</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800">
                          <a:effectLst/>
                        </a:rPr>
                        <a:t>13.10%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800" b="1" dirty="0">
                          <a:solidFill>
                            <a:srgbClr val="00B050"/>
                          </a:solidFill>
                          <a:effectLst/>
                        </a:rPr>
                        <a:t>27%</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898703"/>
                  </a:ext>
                </a:extLst>
              </a:tr>
              <a:tr h="306009">
                <a:tc rowSpan="4">
                  <a:txBody>
                    <a:bodyPr/>
                    <a:lstStyle/>
                    <a:p>
                      <a:pPr algn="ctr">
                        <a:lnSpc>
                          <a:spcPct val="107000"/>
                        </a:lnSpc>
                        <a:spcAft>
                          <a:spcPts val="0"/>
                        </a:spcAft>
                      </a:pPr>
                      <a:r>
                        <a:rPr lang="en-CA" sz="1800">
                          <a:effectLst/>
                        </a:rPr>
                        <a:t>Rwanda</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en-CA" sz="1800">
                          <a:effectLst/>
                        </a:rPr>
                        <a:t>Number of transactions - in millions/ share (%)</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CA" sz="1800">
                          <a:effectLst/>
                        </a:rPr>
                        <a:t>0.3 (0.1%)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CA" sz="1800">
                          <a:effectLst/>
                        </a:rPr>
                        <a:t>9.8 (5%)</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CA" sz="1800" b="1" dirty="0">
                          <a:solidFill>
                            <a:srgbClr val="00B050"/>
                          </a:solidFill>
                          <a:effectLst/>
                        </a:rPr>
                        <a:t>205.7 (95%)</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7792414"/>
                  </a:ext>
                </a:extLst>
              </a:tr>
              <a:tr h="306009">
                <a:tc vMerge="1">
                  <a:txBody>
                    <a:bodyPr/>
                    <a:lstStyle/>
                    <a:p>
                      <a:endParaRPr lang="fr-CA"/>
                    </a:p>
                  </a:txBody>
                  <a:tcPr/>
                </a:tc>
                <a:tc>
                  <a:txBody>
                    <a:bodyPr/>
                    <a:lstStyle/>
                    <a:p>
                      <a:pPr>
                        <a:lnSpc>
                          <a:spcPct val="107000"/>
                        </a:lnSpc>
                        <a:spcAft>
                          <a:spcPts val="0"/>
                        </a:spcAft>
                      </a:pPr>
                      <a:r>
                        <a:rPr lang="en-CA" sz="1800">
                          <a:effectLst/>
                        </a:rPr>
                        <a:t>Transactions value – US$ millions (share in %)</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a:effectLst/>
                        </a:rPr>
                        <a:t>874 (32%)</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578.9 (21%)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1,268.9 (47%)</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867368652"/>
                  </a:ext>
                </a:extLst>
              </a:tr>
              <a:tr h="306009">
                <a:tc vMerge="1">
                  <a:txBody>
                    <a:bodyPr/>
                    <a:lstStyle/>
                    <a:p>
                      <a:endParaRPr lang="fr-CA"/>
                    </a:p>
                  </a:txBody>
                  <a:tcPr/>
                </a:tc>
                <a:tc>
                  <a:txBody>
                    <a:bodyPr/>
                    <a:lstStyle/>
                    <a:p>
                      <a:pPr>
                        <a:lnSpc>
                          <a:spcPct val="107000"/>
                        </a:lnSpc>
                        <a:spcAft>
                          <a:spcPts val="0"/>
                        </a:spcAft>
                      </a:pPr>
                      <a:r>
                        <a:rPr lang="en-CA" sz="1800">
                          <a:effectLst/>
                        </a:rPr>
                        <a:t>Average size of transactions (US$)</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a:effectLst/>
                        </a:rPr>
                        <a:t>2,913.3</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59.1</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6.2</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890281666"/>
                  </a:ext>
                </a:extLst>
              </a:tr>
              <a:tr h="306009">
                <a:tc vMerge="1">
                  <a:txBody>
                    <a:bodyPr/>
                    <a:lstStyle/>
                    <a:p>
                      <a:endParaRPr lang="fr-CA"/>
                    </a:p>
                  </a:txBody>
                  <a:tcPr/>
                </a:tc>
                <a:tc>
                  <a:txBody>
                    <a:bodyPr/>
                    <a:lstStyle/>
                    <a:p>
                      <a:pPr>
                        <a:lnSpc>
                          <a:spcPct val="107000"/>
                        </a:lnSpc>
                        <a:spcAft>
                          <a:spcPts val="0"/>
                        </a:spcAft>
                      </a:pPr>
                      <a:r>
                        <a:rPr lang="en-CA" sz="1800" dirty="0">
                          <a:effectLst/>
                        </a:rPr>
                        <a:t>3 Year growth rate (2013-2016)</a:t>
                      </a:r>
                      <a:endParaRPr lang="fr-CA" sz="1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n-CA" sz="1800">
                          <a:effectLst/>
                        </a:rPr>
                        <a:t>0.30%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a:effectLst/>
                        </a:rPr>
                        <a:t>18.30%</a:t>
                      </a:r>
                      <a:endParaRPr lang="fr-CA" sz="18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n-CA" sz="1800" b="1" dirty="0">
                          <a:solidFill>
                            <a:srgbClr val="00B050"/>
                          </a:solidFill>
                          <a:effectLst/>
                        </a:rPr>
                        <a:t>46.60%</a:t>
                      </a:r>
                      <a:endParaRPr lang="fr-CA" sz="18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626796286"/>
                  </a:ext>
                </a:extLst>
              </a:tr>
            </a:tbl>
          </a:graphicData>
        </a:graphic>
      </p:graphicFrame>
      <p:sp>
        <p:nvSpPr>
          <p:cNvPr id="4" name="Flèche : bas 3">
            <a:extLst>
              <a:ext uri="{FF2B5EF4-FFF2-40B4-BE49-F238E27FC236}">
                <a16:creationId xmlns:a16="http://schemas.microsoft.com/office/drawing/2014/main" id="{D3D21157-858D-48C7-BD6D-B44E5A12A17D}"/>
              </a:ext>
            </a:extLst>
          </p:cNvPr>
          <p:cNvSpPr/>
          <p:nvPr/>
        </p:nvSpPr>
        <p:spPr>
          <a:xfrm>
            <a:off x="10605053" y="1630018"/>
            <a:ext cx="318053" cy="45759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9733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02 CURRENT STATE OF FINTECH IN EASTERN AFRICA</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623392" y="1117457"/>
            <a:ext cx="4896544" cy="615603"/>
          </a:xfrm>
        </p:spPr>
        <p:txBody>
          <a:bodyPr>
            <a:noAutofit/>
          </a:bodyPr>
          <a:lstStyle/>
          <a:p>
            <a:pPr marL="382588" eaLnBrk="1">
              <a:spcBef>
                <a:spcPts val="600"/>
              </a:spcBef>
              <a:spcAft>
                <a:spcPts val="0"/>
              </a:spcAft>
              <a:buFont typeface="Wingdings" panose="05000000000000000000" pitchFamily="2" charset="2"/>
              <a:buChar char="§"/>
            </a:pPr>
            <a:r>
              <a:rPr lang="en-US" altLang="en-US" sz="2000" b="1" dirty="0">
                <a:solidFill>
                  <a:schemeClr val="tx1"/>
                </a:solidFill>
                <a:cs typeface="Arial" panose="020B0604020202020204" pitchFamily="34" charset="0"/>
                <a:sym typeface="Lato" pitchFamily="34" charset="0"/>
              </a:rPr>
              <a:t>African Fintech investment is currently dominated by mobile payments and remittances Fintech </a:t>
            </a:r>
            <a:r>
              <a:rPr lang="en-US" altLang="en-US" sz="2000" b="1" dirty="0">
                <a:solidFill>
                  <a:srgbClr val="C00000"/>
                </a:solidFill>
                <a:cs typeface="Arial" panose="020B0604020202020204" pitchFamily="34" charset="0"/>
                <a:sym typeface="Lato" pitchFamily="34" charset="0"/>
              </a:rPr>
              <a:t>(</a:t>
            </a:r>
            <a:r>
              <a:rPr lang="en-US" sz="2000" b="1" dirty="0">
                <a:solidFill>
                  <a:srgbClr val="C00000"/>
                </a:solidFill>
                <a:effectLst/>
                <a:ea typeface="SimSun" panose="02010600030101010101" pitchFamily="2" charset="-122"/>
                <a:cs typeface="Arial" panose="020B0604020202020204" pitchFamily="34" charset="0"/>
              </a:rPr>
              <a:t>Investment in African Fintech, 2015 - H1’2021</a:t>
            </a:r>
            <a:r>
              <a:rPr lang="en-US" altLang="en-US" sz="2000" b="1" dirty="0">
                <a:solidFill>
                  <a:srgbClr val="C00000"/>
                </a:solidFill>
                <a:cs typeface="Arial" panose="020B0604020202020204" pitchFamily="34" charset="0"/>
                <a:sym typeface="Lato" pitchFamily="34" charset="0"/>
              </a:rPr>
              <a:t>) </a:t>
            </a:r>
          </a:p>
        </p:txBody>
      </p:sp>
      <p:pic>
        <p:nvPicPr>
          <p:cNvPr id="7" name="Image 6">
            <a:extLst>
              <a:ext uri="{FF2B5EF4-FFF2-40B4-BE49-F238E27FC236}">
                <a16:creationId xmlns:a16="http://schemas.microsoft.com/office/drawing/2014/main" id="{3597CAE3-221D-4534-A29E-A12AEF1C34DF}"/>
              </a:ext>
            </a:extLst>
          </p:cNvPr>
          <p:cNvPicPr>
            <a:picLocks noChangeAspect="1"/>
          </p:cNvPicPr>
          <p:nvPr/>
        </p:nvPicPr>
        <p:blipFill>
          <a:blip r:embed="rId2"/>
          <a:stretch>
            <a:fillRect/>
          </a:stretch>
        </p:blipFill>
        <p:spPr>
          <a:xfrm>
            <a:off x="416186" y="2492895"/>
            <a:ext cx="5679814" cy="3637465"/>
          </a:xfrm>
          <a:prstGeom prst="rect">
            <a:avLst/>
          </a:prstGeom>
        </p:spPr>
      </p:pic>
      <p:sp>
        <p:nvSpPr>
          <p:cNvPr id="9" name="ZoneTexte 8">
            <a:extLst>
              <a:ext uri="{FF2B5EF4-FFF2-40B4-BE49-F238E27FC236}">
                <a16:creationId xmlns:a16="http://schemas.microsoft.com/office/drawing/2014/main" id="{2D213C4E-E52F-4636-860E-17BCE68F2B87}"/>
              </a:ext>
            </a:extLst>
          </p:cNvPr>
          <p:cNvSpPr txBox="1"/>
          <p:nvPr/>
        </p:nvSpPr>
        <p:spPr>
          <a:xfrm>
            <a:off x="1127448" y="6217567"/>
            <a:ext cx="6096000" cy="307777"/>
          </a:xfrm>
          <a:prstGeom prst="rect">
            <a:avLst/>
          </a:prstGeom>
          <a:noFill/>
        </p:spPr>
        <p:txBody>
          <a:bodyPr wrap="square">
            <a:spAutoFit/>
          </a:bodyPr>
          <a:lstStyle/>
          <a:p>
            <a:r>
              <a:rPr lang="en-US" sz="1400" i="1" dirty="0">
                <a:solidFill>
                  <a:srgbClr val="000000"/>
                </a:solidFill>
                <a:effectLst/>
                <a:latin typeface="+mn-lt"/>
                <a:ea typeface="SimSun" panose="02010600030101010101" pitchFamily="2" charset="-122"/>
              </a:rPr>
              <a:t>Source: </a:t>
            </a:r>
            <a:r>
              <a:rPr lang="en-US" sz="1400" i="1" dirty="0">
                <a:effectLst/>
                <a:latin typeface="+mn-lt"/>
                <a:ea typeface="SimSun" panose="02010600030101010101" pitchFamily="2" charset="-122"/>
              </a:rPr>
              <a:t>Raji (2021) and </a:t>
            </a:r>
            <a:r>
              <a:rPr lang="en-US" sz="1400" i="1" dirty="0">
                <a:solidFill>
                  <a:srgbClr val="333333"/>
                </a:solidFill>
                <a:effectLst/>
                <a:latin typeface="+mn-lt"/>
                <a:ea typeface="SimSun" panose="02010600030101010101" pitchFamily="2" charset="-122"/>
              </a:rPr>
              <a:t>Mureithi </a:t>
            </a:r>
            <a:r>
              <a:rPr lang="en-US" sz="1400" i="1" dirty="0">
                <a:effectLst/>
                <a:latin typeface="+mn-lt"/>
                <a:ea typeface="SimSun" panose="02010600030101010101" pitchFamily="2" charset="-122"/>
              </a:rPr>
              <a:t>(2021).</a:t>
            </a:r>
            <a:endParaRPr lang="fr-FR" sz="1400" dirty="0">
              <a:latin typeface="+mn-lt"/>
            </a:endParaRPr>
          </a:p>
        </p:txBody>
      </p:sp>
      <p:sp>
        <p:nvSpPr>
          <p:cNvPr id="6" name="Content Placeholder 2">
            <a:extLst>
              <a:ext uri="{FF2B5EF4-FFF2-40B4-BE49-F238E27FC236}">
                <a16:creationId xmlns:a16="http://schemas.microsoft.com/office/drawing/2014/main" id="{3F53621B-6211-4C80-8C35-0BB7852EB43B}"/>
              </a:ext>
            </a:extLst>
          </p:cNvPr>
          <p:cNvSpPr txBox="1">
            <a:spLocks/>
          </p:cNvSpPr>
          <p:nvPr/>
        </p:nvSpPr>
        <p:spPr bwMode="auto">
          <a:xfrm>
            <a:off x="6343520" y="1161488"/>
            <a:ext cx="5585128" cy="6156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91440" tIns="45720" rIns="91440" bIns="45720" rtlCol="0">
            <a:noAutofit/>
          </a:bodyPr>
          <a:lstStyle>
            <a:lvl1pPr marL="382588" indent="-228600">
              <a:lnSpc>
                <a:spcPct val="90000"/>
              </a:lnSpc>
              <a:spcBef>
                <a:spcPts val="600"/>
              </a:spcBef>
              <a:spcAft>
                <a:spcPts val="0"/>
              </a:spcAft>
              <a:buFont typeface="Wingdings" panose="05000000000000000000" pitchFamily="2" charset="2"/>
              <a:buChar char="§"/>
              <a:defRPr sz="2000" b="1">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n-US" dirty="0">
                <a:sym typeface="Lato" pitchFamily="34" charset="0"/>
              </a:rPr>
              <a:t>Kenya is the leading Eastern African country in terms of Fintech Start-up </a:t>
            </a:r>
            <a:r>
              <a:rPr lang="en-US" altLang="en-US" dirty="0">
                <a:solidFill>
                  <a:srgbClr val="C00000"/>
                </a:solidFill>
                <a:sym typeface="Lato" pitchFamily="34" charset="0"/>
              </a:rPr>
              <a:t>(</a:t>
            </a:r>
            <a:r>
              <a:rPr lang="en-US" dirty="0">
                <a:solidFill>
                  <a:srgbClr val="C00000"/>
                </a:solidFill>
              </a:rPr>
              <a:t>Number of Fintech start-ups in Africa, 2021)</a:t>
            </a:r>
            <a:endParaRPr lang="fr-FR" dirty="0">
              <a:solidFill>
                <a:srgbClr val="C00000"/>
              </a:solidFill>
            </a:endParaRPr>
          </a:p>
          <a:p>
            <a:endParaRPr lang="en-US" altLang="en-US" dirty="0">
              <a:sym typeface="Lato" pitchFamily="34" charset="0"/>
            </a:endParaRPr>
          </a:p>
        </p:txBody>
      </p:sp>
      <p:graphicFrame>
        <p:nvGraphicFramePr>
          <p:cNvPr id="8" name="Graphique 7">
            <a:extLst>
              <a:ext uri="{FF2B5EF4-FFF2-40B4-BE49-F238E27FC236}">
                <a16:creationId xmlns:a16="http://schemas.microsoft.com/office/drawing/2014/main" id="{D03C66EA-CFEB-4BA3-8048-F7BF506D279C}"/>
              </a:ext>
            </a:extLst>
          </p:cNvPr>
          <p:cNvGraphicFramePr/>
          <p:nvPr>
            <p:extLst/>
          </p:nvPr>
        </p:nvGraphicFramePr>
        <p:xfrm>
          <a:off x="6816080" y="2132857"/>
          <a:ext cx="511256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587DA143-69DD-4B84-A3D7-103FBCE05E29}"/>
              </a:ext>
            </a:extLst>
          </p:cNvPr>
          <p:cNvSpPr txBox="1"/>
          <p:nvPr/>
        </p:nvSpPr>
        <p:spPr>
          <a:xfrm>
            <a:off x="7536160" y="6217567"/>
            <a:ext cx="4295800" cy="307777"/>
          </a:xfrm>
          <a:prstGeom prst="rect">
            <a:avLst/>
          </a:prstGeom>
          <a:noFill/>
        </p:spPr>
        <p:txBody>
          <a:bodyPr wrap="square">
            <a:spAutoFit/>
          </a:bodyPr>
          <a:lstStyle/>
          <a:p>
            <a:r>
              <a:rPr lang="en-US" sz="1400" i="1" dirty="0">
                <a:effectLst/>
                <a:latin typeface="+mn-lt"/>
                <a:ea typeface="Calibri" panose="020F0502020204030204" pitchFamily="34" charset="0"/>
              </a:rPr>
              <a:t>Source: Statista Research Department</a:t>
            </a:r>
            <a:endParaRPr lang="fr-FR" sz="1400" dirty="0">
              <a:latin typeface="+mn-lt"/>
            </a:endParaRPr>
          </a:p>
        </p:txBody>
      </p:sp>
    </p:spTree>
    <p:extLst>
      <p:ext uri="{BB962C8B-B14F-4D97-AF65-F5344CB8AC3E}">
        <p14:creationId xmlns:p14="http://schemas.microsoft.com/office/powerpoint/2010/main" val="4094486758"/>
      </p:ext>
    </p:extLst>
  </p:cSld>
  <p:clrMapOvr>
    <a:masterClrMapping/>
  </p:clrMapOvr>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4210</Words>
  <Application>Microsoft Office PowerPoint</Application>
  <PresentationFormat>Grand écran</PresentationFormat>
  <Paragraphs>584</Paragraphs>
  <Slides>38</Slides>
  <Notes>1</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38</vt:i4>
      </vt:variant>
    </vt:vector>
  </HeadingPairs>
  <TitlesOfParts>
    <vt:vector size="48" baseType="lpstr">
      <vt:lpstr>MS PGothic</vt:lpstr>
      <vt:lpstr>SimSun</vt:lpstr>
      <vt:lpstr>Arial</vt:lpstr>
      <vt:lpstr>Calibri</vt:lpstr>
      <vt:lpstr>Calibri Light</vt:lpstr>
      <vt:lpstr>Lato</vt:lpstr>
      <vt:lpstr>Times New Roman</vt:lpstr>
      <vt:lpstr>Univers</vt:lpstr>
      <vt:lpstr>Wingdings</vt:lpstr>
      <vt:lpstr>Office Theme</vt:lpstr>
      <vt:lpstr>Présentation PowerPoint</vt:lpstr>
      <vt:lpstr>Innovative financing for Eastern Africa: Fintech, Cryptocurrencies and Islamic finance</vt:lpstr>
      <vt:lpstr>Innovative financing for Eastern Africa: Fintech, Cryptocurrencies and Islamic finance</vt:lpstr>
      <vt:lpstr>PREAMBLE</vt:lpstr>
      <vt:lpstr>Présentation PowerPoint</vt:lpstr>
      <vt:lpstr> 01 DEFINITION AND GENERALITIES </vt:lpstr>
      <vt:lpstr> 01 DEFINITION AND GENERALITIES </vt:lpstr>
      <vt:lpstr> 02 CURRENT STATE OF FINTECH IN EASTERN AFRICA </vt:lpstr>
      <vt:lpstr> 02 CURRENT STATE OF FINTECH IN EASTERN AFRICA </vt:lpstr>
      <vt:lpstr> 02 CURRENT STATE OF FINTECH IN EASTERN AFRICA </vt:lpstr>
      <vt:lpstr> 03 FINTECH AND SME DEVELOPMENT IN EASTERN AFRICA &amp; AfCFTA </vt:lpstr>
      <vt:lpstr> 04 CRYPTOCURRENCIES: DEFINITION </vt:lpstr>
      <vt:lpstr>04 CRYPTOCURRENCIES: TREND AND VOLATILITY</vt:lpstr>
      <vt:lpstr>04 CRYPTOCURRENCIES: CBDC</vt:lpstr>
      <vt:lpstr>04 CRYPTOCURRENCIES: REGULATION</vt:lpstr>
      <vt:lpstr>04 CRYPTOCURRENCIES: POTENTIAL BENEFITS</vt:lpstr>
      <vt:lpstr>04 CRYPTOCURRENCIES: POTENTIAL DEMERITS</vt:lpstr>
      <vt:lpstr> 05 CONSTRAINTS TO FINTECH DEVELOPMENT IN EASTERN AFRICA </vt:lpstr>
      <vt:lpstr> 05 CONSTRAINTS TO FINTECH DEVELOPMENT IN EASTERN AFRICA </vt:lpstr>
      <vt:lpstr> 06 CONCLUSION AND RECOMMENDATIONS </vt:lpstr>
      <vt:lpstr> 06 FINTECH - CONCLUSION AND RECOMMENDATIONS </vt:lpstr>
      <vt:lpstr>06 CRYPTOCURRENCY - CONCLUSION AND RECOMMENDATIONS</vt:lpstr>
      <vt:lpstr>Innovative financing for Eastern Africa: FinTech, Cryptocurrencies and Islamic finance</vt:lpstr>
      <vt:lpstr>PREAMBLE</vt:lpstr>
      <vt:lpstr>Présentation PowerPoint</vt:lpstr>
      <vt:lpstr> 01 DEFINITION AND GENERALITIES </vt:lpstr>
      <vt:lpstr> 01 DEFINITION AND GENERALITIES – Trend in Islamic finance </vt:lpstr>
      <vt:lpstr> 02 CURRENT STATE OF ISLAMIC FINANCE IN EASTERN AFRICA  </vt:lpstr>
      <vt:lpstr> 02 CURRENT STATE OF ISLAMIC FINANCE IN EASTERN AFRICA  </vt:lpstr>
      <vt:lpstr> 02 CURRENT STATE OF ISLAMIC FINANCE IN EASTERN AFRICA  </vt:lpstr>
      <vt:lpstr> 02 CURRENT STATE OF ISLAMIC FINANCE IN EASTERN AFRICA  </vt:lpstr>
      <vt:lpstr> 02 CURRENT STATE OF ISLAMIC FINANCE IN EASTERN AFRICA  </vt:lpstr>
      <vt:lpstr> 03 ISLAMIC FINANCE &amp; ECONOMIC FINANCING IN EASTERN AFRICA </vt:lpstr>
      <vt:lpstr> 04 CONSTRAINTS TO ISLAMIC FINANCE DEVELOPMENT IN EASTERN AFRICA </vt:lpstr>
      <vt:lpstr> 04 CONSTRAINTS TO ISLAMIC FINANCE DEVELOPMENT IN EASTERN AFRICA </vt:lpstr>
      <vt:lpstr> 05 CONCLUSION AND RECOMMENDATIONS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Issouf Soumaré</cp:lastModifiedBy>
  <cp:revision>188</cp:revision>
  <dcterms:created xsi:type="dcterms:W3CDTF">2020-02-05T12:44:36Z</dcterms:created>
  <dcterms:modified xsi:type="dcterms:W3CDTF">2022-11-15T06:52:23Z</dcterms:modified>
</cp:coreProperties>
</file>