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48" r:id="rId1"/>
    <p:sldMasterId id="2147483664" r:id="rId2"/>
  </p:sldMasterIdLst>
  <p:notesMasterIdLst>
    <p:notesMasterId r:id="rId16"/>
  </p:notesMasterIdLst>
  <p:handoutMasterIdLst>
    <p:handoutMasterId r:id="rId17"/>
  </p:handoutMasterIdLst>
  <p:sldIdLst>
    <p:sldId id="296" r:id="rId3"/>
    <p:sldId id="573" r:id="rId4"/>
    <p:sldId id="565" r:id="rId5"/>
    <p:sldId id="586" r:id="rId6"/>
    <p:sldId id="585" r:id="rId7"/>
    <p:sldId id="657" r:id="rId8"/>
    <p:sldId id="589" r:id="rId9"/>
    <p:sldId id="654" r:id="rId10"/>
    <p:sldId id="655" r:id="rId11"/>
    <p:sldId id="650" r:id="rId12"/>
    <p:sldId id="652" r:id="rId13"/>
    <p:sldId id="576" r:id="rId14"/>
    <p:sldId id="258" r:id="rId15"/>
  </p:sldIdLst>
  <p:sldSz cx="12192000" cy="6858000"/>
  <p:notesSz cx="7010400" cy="92964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rad" initials="" lastIdx="4" clrIdx="0"/>
  <p:cmAuthor id="2" name="Rachael Nsubuga" initials="RN" lastIdx="2" clrIdx="1">
    <p:extLst>
      <p:ext uri="{19B8F6BF-5375-455C-9EA6-DF929625EA0E}">
        <p15:presenceInfo xmlns:p15="http://schemas.microsoft.com/office/powerpoint/2012/main" userId="S-1-5-21-3706463107-1129757542-2121548773-18516" providerId="AD"/>
      </p:ext>
    </p:extLst>
  </p:cmAuthor>
  <p:cmAuthor id="3" name="Rachael Nsubuga" initials="RN [2]" lastIdx="2" clrIdx="2">
    <p:extLst>
      <p:ext uri="{19B8F6BF-5375-455C-9EA6-DF929625EA0E}">
        <p15:presenceInfo xmlns:p15="http://schemas.microsoft.com/office/powerpoint/2012/main" userId="S::rachael.nsubuga@un.org::414b90e4-16fa-4ce7-94bf-43a6639b7f34" providerId="AD"/>
      </p:ext>
    </p:extLst>
  </p:cmAuthor>
  <p:cmAuthor id="4" name="Raquel Frederick" initials="RF" lastIdx="1" clrIdx="3">
    <p:extLst>
      <p:ext uri="{19B8F6BF-5375-455C-9EA6-DF929625EA0E}">
        <p15:presenceInfo xmlns:p15="http://schemas.microsoft.com/office/powerpoint/2012/main" userId="Raquel Frederick" providerId="None"/>
      </p:ext>
    </p:extLst>
  </p:cmAuthor>
  <p:cmAuthor id="5" name="Raquel Frederick" initials="RF [2]" lastIdx="2" clrIdx="4">
    <p:extLst>
      <p:ext uri="{19B8F6BF-5375-455C-9EA6-DF929625EA0E}">
        <p15:presenceInfo xmlns:p15="http://schemas.microsoft.com/office/powerpoint/2012/main" userId="S::raquel.frederick@un.org::c6141161-d1e7-4d7f-954a-3d654fc0b5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7902"/>
    <a:srgbClr val="1C3867"/>
    <a:srgbClr val="00AED9"/>
    <a:srgbClr val="FD9D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68709" autoAdjust="0"/>
  </p:normalViewPr>
  <p:slideViewPr>
    <p:cSldViewPr>
      <p:cViewPr varScale="1">
        <p:scale>
          <a:sx n="67" d="100"/>
          <a:sy n="67" d="100"/>
        </p:scale>
        <p:origin x="632" y="44"/>
      </p:cViewPr>
      <p:guideLst>
        <p:guide orient="horz" pos="2160"/>
        <p:guide pos="3840"/>
      </p:guideLst>
    </p:cSldViewPr>
  </p:slideViewPr>
  <p:notesTextViewPr>
    <p:cViewPr>
      <p:scale>
        <a:sx n="200" d="100"/>
        <a:sy n="200" d="100"/>
      </p:scale>
      <p:origin x="0" y="0"/>
    </p:cViewPr>
  </p:notesTextViewPr>
  <p:notesViewPr>
    <p:cSldViewPr>
      <p:cViewPr varScale="1">
        <p:scale>
          <a:sx n="64" d="100"/>
          <a:sy n="64" d="100"/>
        </p:scale>
        <p:origin x="271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2" tIns="46586" rIns="93172" bIns="46586" numCol="1" anchor="t" anchorCtr="0" compatLnSpc="1">
            <a:prstTxWarp prst="textNoShape">
              <a:avLst/>
            </a:prstTxWarp>
          </a:bodyPr>
          <a:lstStyle>
            <a:lvl1pPr>
              <a:defRPr sz="1200">
                <a:cs typeface="Calibri" panose="020F0502020204030204" pitchFamily="34" charset="0"/>
              </a:defRPr>
            </a:lvl1pPr>
          </a:lstStyle>
          <a:p>
            <a:pPr>
              <a:defRPr/>
            </a:pPr>
            <a:endParaRPr lang="en-US" alt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2" tIns="46586" rIns="93172" bIns="46586" numCol="1" anchor="t" anchorCtr="0" compatLnSpc="1">
            <a:prstTxWarp prst="textNoShape">
              <a:avLst/>
            </a:prstTxWarp>
          </a:bodyPr>
          <a:lstStyle>
            <a:lvl1pPr algn="r">
              <a:defRPr sz="1200"/>
            </a:lvl1pPr>
          </a:lstStyle>
          <a:p>
            <a:pPr>
              <a:defRPr/>
            </a:pPr>
            <a:fld id="{DED635ED-C59C-4CE9-84E3-36DADAD8FA40}" type="datetimeFigureOut">
              <a:rPr lang="en-US"/>
              <a:pPr>
                <a:defRPr/>
              </a:pPr>
              <a:t>11/18/2022</a:t>
            </a:fld>
            <a:endParaRPr lang="en-US" dirty="0"/>
          </a:p>
        </p:txBody>
      </p:sp>
      <p:sp>
        <p:nvSpPr>
          <p:cNvPr id="4" name="Footer Placeholder 3"/>
          <p:cNvSpPr>
            <a:spLocks noGrp="1"/>
          </p:cNvSpPr>
          <p:nvPr>
            <p:ph type="ftr" sz="quarter" idx="2"/>
          </p:nvPr>
        </p:nvSpPr>
        <p:spPr>
          <a:xfrm>
            <a:off x="0" y="8831263"/>
            <a:ext cx="3038475" cy="465137"/>
          </a:xfrm>
          <a:prstGeom prst="rect">
            <a:avLst/>
          </a:prstGeom>
        </p:spPr>
        <p:txBody>
          <a:bodyPr vert="horz" wrap="square" lIns="93172" tIns="46586" rIns="93172" bIns="46586" numCol="1" anchor="b" anchorCtr="0" compatLnSpc="1">
            <a:prstTxWarp prst="textNoShape">
              <a:avLst/>
            </a:prstTxWarp>
          </a:bodyPr>
          <a:lstStyle>
            <a:lvl1pPr>
              <a:defRPr sz="1200">
                <a:cs typeface="Calibri" panose="020F0502020204030204" pitchFamily="34" charset="0"/>
              </a:defRPr>
            </a:lvl1pPr>
          </a:lstStyle>
          <a:p>
            <a:pPr>
              <a:defRPr/>
            </a:pPr>
            <a:endParaRPr lang="en-US" altLang="en-US"/>
          </a:p>
        </p:txBody>
      </p:sp>
      <p:sp>
        <p:nvSpPr>
          <p:cNvPr id="5" name="Slide Number Placeholder 4"/>
          <p:cNvSpPr>
            <a:spLocks noGrp="1"/>
          </p:cNvSpPr>
          <p:nvPr>
            <p:ph type="sldNum" sz="quarter" idx="3"/>
          </p:nvPr>
        </p:nvSpPr>
        <p:spPr>
          <a:xfrm>
            <a:off x="3970338" y="8831263"/>
            <a:ext cx="3038475" cy="465137"/>
          </a:xfrm>
          <a:prstGeom prst="rect">
            <a:avLst/>
          </a:prstGeom>
        </p:spPr>
        <p:txBody>
          <a:bodyPr vert="horz" wrap="square" lIns="93172" tIns="46586" rIns="93172" bIns="46586" numCol="1" anchor="b" anchorCtr="0" compatLnSpc="1">
            <a:prstTxWarp prst="textNoShape">
              <a:avLst/>
            </a:prstTxWarp>
          </a:bodyPr>
          <a:lstStyle>
            <a:lvl1pPr algn="r">
              <a:defRPr sz="1200"/>
            </a:lvl1pPr>
          </a:lstStyle>
          <a:p>
            <a:pPr>
              <a:defRPr/>
            </a:pPr>
            <a:fld id="{E2BD3BAB-CA50-45AC-AF63-84676ED7AF90}"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p:cNvSpPr>
          <p:nvPr>
            <p:ph type="sldImg"/>
          </p:nvPr>
        </p:nvSpPr>
        <p:spPr bwMode="auto">
          <a:xfrm>
            <a:off x="406400" y="698500"/>
            <a:ext cx="61976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p:cNvSpPr>
            <a:spLocks noGrp="1"/>
          </p:cNvSpPr>
          <p:nvPr>
            <p:ph type="body" sz="quarter" idx="1"/>
          </p:nvPr>
        </p:nvSpPr>
        <p:spPr bwMode="auto">
          <a:xfrm>
            <a:off x="935038" y="4416425"/>
            <a:ext cx="5140325" cy="4181475"/>
          </a:xfrm>
          <a:prstGeom prst="rect">
            <a:avLst/>
          </a:prstGeom>
          <a:noFill/>
          <a:ln w="9525" cap="flat" cmpd="sng">
            <a:noFill/>
            <a:prstDash val="solid"/>
            <a:round/>
            <a:headEnd type="none" w="med" len="med"/>
            <a:tailEnd type="none" w="med" len="med"/>
          </a:ln>
          <a:effectLst/>
        </p:spPr>
        <p:txBody>
          <a:bodyPr vert="horz" wrap="square" lIns="93172" tIns="46586" rIns="93172" bIns="46586" numCol="1" anchor="t" anchorCtr="0" compatLnSpc="1">
            <a:prstTxWarp prst="textNoShape">
              <a:avLst/>
            </a:prstTxWarp>
          </a:bodyPr>
          <a:lstStyle/>
          <a:p>
            <a:pPr lvl="0"/>
            <a:r>
              <a:rPr lang="en-US" noProof="0">
                <a:sym typeface="Helvetica Neue" pitchFamily="2"/>
              </a:rPr>
              <a:t>Click to edit Master text styles</a:t>
            </a:r>
          </a:p>
          <a:p>
            <a:pPr lvl="1"/>
            <a:r>
              <a:rPr lang="en-US" noProof="0">
                <a:sym typeface="Helvetica Neue" pitchFamily="2"/>
              </a:rPr>
              <a:t>Second level</a:t>
            </a:r>
          </a:p>
          <a:p>
            <a:pPr lvl="2"/>
            <a:r>
              <a:rPr lang="en-US" noProof="0">
                <a:sym typeface="Helvetica Neue" pitchFamily="2"/>
              </a:rPr>
              <a:t>Third level</a:t>
            </a:r>
          </a:p>
          <a:p>
            <a:pPr lvl="3"/>
            <a:r>
              <a:rPr lang="en-US" noProof="0">
                <a:sym typeface="Helvetica Neue" pitchFamily="2"/>
              </a:rPr>
              <a:t>Fourth level</a:t>
            </a:r>
          </a:p>
          <a:p>
            <a:pPr lvl="4"/>
            <a:r>
              <a:rPr lang="en-US" noProof="0">
                <a:sym typeface="Helvetica Neue" pitchFamily="2"/>
              </a:rPr>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Helvetica Neue" pitchFamily="2"/>
        <a:ea typeface="MS PGothic" panose="020B0600070205080204" pitchFamily="34" charset="-128"/>
        <a:cs typeface="Helvetica Neue" pitchFamily="2"/>
        <a:sym typeface="Helvetica Neue" charset="0"/>
      </a:defRPr>
    </a:lvl1pPr>
    <a:lvl2pPr indent="2286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2pPr>
    <a:lvl3pPr indent="4572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3pPr>
    <a:lvl4pPr indent="6858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4pPr>
    <a:lvl5pPr indent="9144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8"/>
            <a:ext cx="10363200" cy="1470025"/>
          </a:xfrm>
        </p:spPr>
        <p:txBody>
          <a:bodyPr/>
          <a:lstStyle/>
          <a:p>
            <a:r>
              <a:rPr lang="pt-PT"/>
              <a:t>Clique para editar o estilo</a:t>
            </a:r>
            <a:endParaRPr lang="en-GB"/>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pt-PT"/>
              <a:t>Faça clique para editar o estilo</a:t>
            </a:r>
            <a:endParaRPr lang="en-GB"/>
          </a:p>
        </p:txBody>
      </p:sp>
      <p:sp>
        <p:nvSpPr>
          <p:cNvPr id="4" name="Rectangle 6"/>
          <p:cNvSpPr>
            <a:spLocks noGrp="1"/>
          </p:cNvSpPr>
          <p:nvPr>
            <p:ph type="sldNum" sz="quarter" idx="10"/>
          </p:nvPr>
        </p:nvSpPr>
        <p:spPr/>
        <p:txBody>
          <a:bodyPr/>
          <a:lstStyle>
            <a:lvl1pPr>
              <a:defRPr/>
            </a:lvl1pPr>
          </a:lstStyle>
          <a:p>
            <a:pPr>
              <a:defRPr/>
            </a:pPr>
            <a:fld id="{54A044DB-1C9A-478B-AA8F-1D3FE7D063E3}" type="slidenum">
              <a:rPr lang="en-US"/>
              <a:pPr>
                <a:defRPr/>
              </a:pPr>
              <a:t>‹#›</a:t>
            </a:fld>
            <a:endParaRPr lang="en-US" dirty="0"/>
          </a:p>
        </p:txBody>
      </p:sp>
    </p:spTree>
    <p:extLst>
      <p:ext uri="{BB962C8B-B14F-4D97-AF65-F5344CB8AC3E}">
        <p14:creationId xmlns:p14="http://schemas.microsoft.com/office/powerpoint/2010/main" val="122965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1BC70C47-831F-48D2-90DC-81A145A53879}" type="slidenum">
              <a:rPr lang="en-US"/>
              <a:pPr>
                <a:defRPr/>
              </a:pPr>
              <a:t>‹#›</a:t>
            </a:fld>
            <a:endParaRPr lang="en-US" dirty="0"/>
          </a:p>
        </p:txBody>
      </p:sp>
    </p:spTree>
    <p:extLst>
      <p:ext uri="{BB962C8B-B14F-4D97-AF65-F5344CB8AC3E}">
        <p14:creationId xmlns:p14="http://schemas.microsoft.com/office/powerpoint/2010/main" val="40765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56135" y="341316"/>
            <a:ext cx="2760133" cy="5761037"/>
          </a:xfrm>
        </p:spPr>
        <p:txBody>
          <a:bodyPr vert="eaVert"/>
          <a:lstStyle/>
          <a:p>
            <a:r>
              <a:rPr lang="pt-PT"/>
              <a:t>Clique para editar o estilo</a:t>
            </a:r>
            <a:endParaRPr lang="en-GB"/>
          </a:p>
        </p:txBody>
      </p:sp>
      <p:sp>
        <p:nvSpPr>
          <p:cNvPr id="3" name="Marcador de Posição de Texto Vertical 2"/>
          <p:cNvSpPr>
            <a:spLocks noGrp="1"/>
          </p:cNvSpPr>
          <p:nvPr>
            <p:ph type="body" orient="vert" idx="1"/>
          </p:nvPr>
        </p:nvSpPr>
        <p:spPr>
          <a:xfrm>
            <a:off x="573619" y="341316"/>
            <a:ext cx="8079316" cy="57610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4563E201-1F83-4BC4-99C3-56835B35C025}" type="slidenum">
              <a:rPr lang="en-US"/>
              <a:pPr>
                <a:defRPr/>
              </a:pPr>
              <a:t>‹#›</a:t>
            </a:fld>
            <a:endParaRPr lang="en-US" dirty="0"/>
          </a:p>
        </p:txBody>
      </p:sp>
    </p:spTree>
    <p:extLst>
      <p:ext uri="{BB962C8B-B14F-4D97-AF65-F5344CB8AC3E}">
        <p14:creationId xmlns:p14="http://schemas.microsoft.com/office/powerpoint/2010/main" val="3145018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296638"/>
            <a:ext cx="11289600" cy="4880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492876"/>
            <a:ext cx="12192000" cy="365127"/>
          </a:xfrm>
          <a:prstGeom prst="rect">
            <a:avLst/>
          </a:prstGeom>
        </p:spPr>
      </p:pic>
      <p:sp>
        <p:nvSpPr>
          <p:cNvPr id="2" name="Rectangle 1">
            <a:extLst>
              <a:ext uri="{FF2B5EF4-FFF2-40B4-BE49-F238E27FC236}">
                <a16:creationId xmlns:a16="http://schemas.microsoft.com/office/drawing/2014/main" id="{6BAFBF76-8CF1-468A-9EE3-D8340D8AD8AC}"/>
              </a:ext>
            </a:extLst>
          </p:cNvPr>
          <p:cNvSpPr/>
          <p:nvPr userDrawn="1"/>
        </p:nvSpPr>
        <p:spPr bwMode="auto">
          <a:xfrm>
            <a:off x="0" y="0"/>
            <a:ext cx="12192000" cy="98072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bIns="68580" rtlCol="0" anchor="ctr">
            <a:noAutofit/>
          </a:bodyPr>
          <a:lstStyle/>
          <a:p>
            <a:pPr marL="267891" lvl="0"/>
            <a:endParaRPr lang="en-US" sz="2400" dirty="0">
              <a:solidFill>
                <a:srgbClr val="FFFFFF"/>
              </a:solidFill>
              <a:latin typeface="Arial" panose="020B0604020202020204" pitchFamily="34" charset="0"/>
              <a:ea typeface="+mn-ea"/>
              <a:cs typeface="Arial" panose="020B0604020202020204" pitchFamily="34" charset="0"/>
              <a:sym typeface="Calibri" pitchFamily="34" charset="0"/>
            </a:endParaRPr>
          </a:p>
        </p:txBody>
      </p:sp>
      <p:sp>
        <p:nvSpPr>
          <p:cNvPr id="5" name="Title 1">
            <a:extLst>
              <a:ext uri="{FF2B5EF4-FFF2-40B4-BE49-F238E27FC236}">
                <a16:creationId xmlns:a16="http://schemas.microsoft.com/office/drawing/2014/main" id="{318300B4-AC5F-4145-8F59-D7BAE630E7C1}"/>
              </a:ext>
            </a:extLst>
          </p:cNvPr>
          <p:cNvSpPr>
            <a:spLocks noGrp="1"/>
          </p:cNvSpPr>
          <p:nvPr>
            <p:ph type="title"/>
          </p:nvPr>
        </p:nvSpPr>
        <p:spPr>
          <a:xfrm>
            <a:off x="239349" y="191553"/>
            <a:ext cx="11809312" cy="615603"/>
          </a:xfrm>
        </p:spPr>
        <p:txBody>
          <a:bodyPr anchor="ctr" anchorCtr="0"/>
          <a:lstStyle>
            <a:lvl1pPr>
              <a:defRPr sz="1950">
                <a:latin typeface="+mn-lt"/>
              </a:defRPr>
            </a:lvl1pPr>
          </a:lstStyle>
          <a:p>
            <a:r>
              <a:rPr lang="en-US" dirty="0"/>
              <a:t>Click to edit Master title style</a:t>
            </a:r>
          </a:p>
        </p:txBody>
      </p:sp>
    </p:spTree>
    <p:extLst>
      <p:ext uri="{BB962C8B-B14F-4D97-AF65-F5344CB8AC3E}">
        <p14:creationId xmlns:p14="http://schemas.microsoft.com/office/powerpoint/2010/main" val="1461699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492876"/>
            <a:ext cx="12192000" cy="365127"/>
          </a:xfrm>
          <a:prstGeom prst="rect">
            <a:avLst/>
          </a:prstGeom>
        </p:spPr>
      </p:pic>
      <p:sp>
        <p:nvSpPr>
          <p:cNvPr id="2" name="Rectangle 1">
            <a:extLst>
              <a:ext uri="{FF2B5EF4-FFF2-40B4-BE49-F238E27FC236}">
                <a16:creationId xmlns:a16="http://schemas.microsoft.com/office/drawing/2014/main" id="{6BAFBF76-8CF1-468A-9EE3-D8340D8AD8AC}"/>
              </a:ext>
            </a:extLst>
          </p:cNvPr>
          <p:cNvSpPr/>
          <p:nvPr userDrawn="1"/>
        </p:nvSpPr>
        <p:spPr bwMode="auto">
          <a:xfrm>
            <a:off x="0" y="-1"/>
            <a:ext cx="12192000" cy="6492873"/>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bIns="68580" rtlCol="0" anchor="ctr">
            <a:noAutofit/>
          </a:bodyPr>
          <a:lstStyle/>
          <a:p>
            <a:pPr marL="267891" lvl="0"/>
            <a:endParaRPr lang="en-US" sz="2400" dirty="0">
              <a:solidFill>
                <a:srgbClr val="FFFFFF"/>
              </a:solidFill>
              <a:latin typeface="Arial" panose="020B0604020202020204" pitchFamily="34" charset="0"/>
              <a:ea typeface="+mn-ea"/>
              <a:cs typeface="Arial" panose="020B0604020202020204" pitchFamily="34" charset="0"/>
              <a:sym typeface="Calibri" pitchFamily="34" charset="0"/>
            </a:endParaRPr>
          </a:p>
        </p:txBody>
      </p:sp>
    </p:spTree>
    <p:extLst>
      <p:ext uri="{BB962C8B-B14F-4D97-AF65-F5344CB8AC3E}">
        <p14:creationId xmlns:p14="http://schemas.microsoft.com/office/powerpoint/2010/main" val="1840585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8520"/>
          <a:stretch/>
        </p:blipFill>
        <p:spPr>
          <a:xfrm>
            <a:off x="5159897" y="274382"/>
            <a:ext cx="3046996" cy="1795718"/>
          </a:xfrm>
          <a:prstGeom prst="rect">
            <a:avLst/>
          </a:prstGeom>
        </p:spPr>
      </p:pic>
    </p:spTree>
    <p:extLst>
      <p:ext uri="{BB962C8B-B14F-4D97-AF65-F5344CB8AC3E}">
        <p14:creationId xmlns:p14="http://schemas.microsoft.com/office/powerpoint/2010/main" val="893987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492876"/>
            <a:ext cx="12192000" cy="365127"/>
          </a:xfrm>
          <a:prstGeom prst="rect">
            <a:avLst/>
          </a:prstGeom>
        </p:spPr>
      </p:pic>
    </p:spTree>
    <p:extLst>
      <p:ext uri="{BB962C8B-B14F-4D97-AF65-F5344CB8AC3E}">
        <p14:creationId xmlns:p14="http://schemas.microsoft.com/office/powerpoint/2010/main" val="565669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1C3867"/>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895CCF58-98CC-425C-A4EB-C90C2473AAB3}" type="datetimeFigureOut">
              <a:rPr lang="en-US" smtClean="0"/>
              <a:t>11/18/2022</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53217" y="6513362"/>
            <a:ext cx="8038783" cy="344638"/>
          </a:xfrm>
          <a:prstGeom prst="rect">
            <a:avLst/>
          </a:prstGeom>
        </p:spPr>
      </p:pic>
      <p:pic>
        <p:nvPicPr>
          <p:cNvPr id="18" name="Picture 2" descr="Nations Unies Commission économique pour l&amp;#39;Afrique | Des idées pour une  Afrique prospère">
            <a:extLst>
              <a:ext uri="{FF2B5EF4-FFF2-40B4-BE49-F238E27FC236}">
                <a16:creationId xmlns:a16="http://schemas.microsoft.com/office/drawing/2014/main" id="{A7CBEFAF-9A09-4EEA-B7C9-34E85581BD15}"/>
              </a:ext>
            </a:extLst>
          </p:cNvPr>
          <p:cNvPicPr>
            <a:picLocks noChangeAspect="1" noChangeArrowheads="1"/>
          </p:cNvPicPr>
          <p:nvPr userDrawn="1"/>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285314" y="6553168"/>
            <a:ext cx="648572" cy="23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021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8"/>
            <a:ext cx="10363200" cy="1470025"/>
          </a:xfrm>
        </p:spPr>
        <p:txBody>
          <a:bodyPr/>
          <a:lstStyle/>
          <a:p>
            <a:r>
              <a:rPr lang="pt-PT"/>
              <a:t>Clique para editar o estilo</a:t>
            </a:r>
            <a:endParaRPr lang="en-GB"/>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pt-PT"/>
              <a:t>Faça clique para editar o estilo</a:t>
            </a:r>
            <a:endParaRPr lang="en-GB"/>
          </a:p>
        </p:txBody>
      </p:sp>
      <p:sp>
        <p:nvSpPr>
          <p:cNvPr id="4" name="Rectangle 6"/>
          <p:cNvSpPr>
            <a:spLocks noGrp="1"/>
          </p:cNvSpPr>
          <p:nvPr>
            <p:ph type="sldNum" sz="quarter" idx="10"/>
          </p:nvPr>
        </p:nvSpPr>
        <p:spPr/>
        <p:txBody>
          <a:bodyPr/>
          <a:lstStyle>
            <a:lvl1pPr>
              <a:defRPr/>
            </a:lvl1pPr>
          </a:lstStyle>
          <a:p>
            <a:pPr>
              <a:defRPr/>
            </a:pPr>
            <a:fld id="{54A044DB-1C9A-478B-AA8F-1D3FE7D063E3}" type="slidenum">
              <a:rPr lang="en-US"/>
              <a:pPr>
                <a:defRPr/>
              </a:pPr>
              <a:t>‹#›</a:t>
            </a:fld>
            <a:endParaRPr lang="en-US" dirty="0"/>
          </a:p>
        </p:txBody>
      </p:sp>
    </p:spTree>
    <p:extLst>
      <p:ext uri="{BB962C8B-B14F-4D97-AF65-F5344CB8AC3E}">
        <p14:creationId xmlns:p14="http://schemas.microsoft.com/office/powerpoint/2010/main" val="3125928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6C16AEDE-7669-4DFB-9AEC-9FCBA194745F}" type="slidenum">
              <a:rPr lang="en-US"/>
              <a:pPr>
                <a:defRPr/>
              </a:pPr>
              <a:t>‹#›</a:t>
            </a:fld>
            <a:endParaRPr lang="en-US" dirty="0"/>
          </a:p>
        </p:txBody>
      </p:sp>
    </p:spTree>
    <p:extLst>
      <p:ext uri="{BB962C8B-B14F-4D97-AF65-F5344CB8AC3E}">
        <p14:creationId xmlns:p14="http://schemas.microsoft.com/office/powerpoint/2010/main" val="295912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3"/>
            <a:ext cx="10363200" cy="1362075"/>
          </a:xfrm>
        </p:spPr>
        <p:txBody>
          <a:bodyPr/>
          <a:lstStyle>
            <a:lvl1pPr algn="l">
              <a:defRPr sz="3000" b="1" cap="all"/>
            </a:lvl1pPr>
          </a:lstStyle>
          <a:p>
            <a:r>
              <a:rPr lang="pt-PT"/>
              <a:t>Clique para editar o estilo</a:t>
            </a:r>
            <a:endParaRPr lang="en-GB"/>
          </a:p>
        </p:txBody>
      </p:sp>
      <p:sp>
        <p:nvSpPr>
          <p:cNvPr id="3" name="Marcador de Posição do Texto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pt-PT"/>
              <a:t>Clique para editar os estilos</a:t>
            </a:r>
          </a:p>
        </p:txBody>
      </p:sp>
      <p:sp>
        <p:nvSpPr>
          <p:cNvPr id="4" name="Rectangle 6"/>
          <p:cNvSpPr>
            <a:spLocks noGrp="1"/>
          </p:cNvSpPr>
          <p:nvPr>
            <p:ph type="sldNum" sz="quarter" idx="10"/>
          </p:nvPr>
        </p:nvSpPr>
        <p:spPr/>
        <p:txBody>
          <a:bodyPr/>
          <a:lstStyle>
            <a:lvl1pPr>
              <a:defRPr/>
            </a:lvl1pPr>
          </a:lstStyle>
          <a:p>
            <a:pPr>
              <a:defRPr/>
            </a:pPr>
            <a:fld id="{6D0B108D-415C-4793-8A62-49AA98488A54}" type="slidenum">
              <a:rPr lang="en-US"/>
              <a:pPr>
                <a:defRPr/>
              </a:pPr>
              <a:t>‹#›</a:t>
            </a:fld>
            <a:endParaRPr lang="en-US" dirty="0"/>
          </a:p>
        </p:txBody>
      </p:sp>
    </p:spTree>
    <p:extLst>
      <p:ext uri="{BB962C8B-B14F-4D97-AF65-F5344CB8AC3E}">
        <p14:creationId xmlns:p14="http://schemas.microsoft.com/office/powerpoint/2010/main" val="47965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6C16AEDE-7669-4DFB-9AEC-9FCBA194745F}" type="slidenum">
              <a:rPr lang="en-US"/>
              <a:pPr>
                <a:defRPr/>
              </a:pPr>
              <a:t>‹#›</a:t>
            </a:fld>
            <a:endParaRPr lang="en-US" dirty="0"/>
          </a:p>
        </p:txBody>
      </p:sp>
    </p:spTree>
    <p:extLst>
      <p:ext uri="{BB962C8B-B14F-4D97-AF65-F5344CB8AC3E}">
        <p14:creationId xmlns:p14="http://schemas.microsoft.com/office/powerpoint/2010/main" val="3673369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sz="half" idx="1"/>
          </p:nvPr>
        </p:nvSpPr>
        <p:spPr>
          <a:xfrm>
            <a:off x="609600" y="157638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p:cNvSpPr>
            <a:spLocks noGrp="1"/>
          </p:cNvSpPr>
          <p:nvPr>
            <p:ph sz="half" idx="2"/>
          </p:nvPr>
        </p:nvSpPr>
        <p:spPr>
          <a:xfrm>
            <a:off x="6197600" y="157638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Rectangle 6"/>
          <p:cNvSpPr>
            <a:spLocks noGrp="1"/>
          </p:cNvSpPr>
          <p:nvPr>
            <p:ph type="sldNum" sz="quarter" idx="10"/>
          </p:nvPr>
        </p:nvSpPr>
        <p:spPr/>
        <p:txBody>
          <a:bodyPr/>
          <a:lstStyle>
            <a:lvl1pPr>
              <a:defRPr/>
            </a:lvl1pPr>
          </a:lstStyle>
          <a:p>
            <a:pPr>
              <a:defRPr/>
            </a:pPr>
            <a:fld id="{34DA6FB5-2EF3-4857-B9A1-9D33C91777DE}" type="slidenum">
              <a:rPr lang="en-US"/>
              <a:pPr>
                <a:defRPr/>
              </a:pPr>
              <a:t>‹#›</a:t>
            </a:fld>
            <a:endParaRPr lang="en-US" dirty="0"/>
          </a:p>
        </p:txBody>
      </p:sp>
    </p:spTree>
    <p:extLst>
      <p:ext uri="{BB962C8B-B14F-4D97-AF65-F5344CB8AC3E}">
        <p14:creationId xmlns:p14="http://schemas.microsoft.com/office/powerpoint/2010/main" val="1203093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PT"/>
              <a:t>Clique para editar o estilo</a:t>
            </a:r>
            <a:endParaRPr lang="en-GB"/>
          </a:p>
        </p:txBody>
      </p:sp>
      <p:sp>
        <p:nvSpPr>
          <p:cNvPr id="3" name="Marcador de Posição do Texto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Clique para editar os estilos</a:t>
            </a:r>
          </a:p>
        </p:txBody>
      </p:sp>
      <p:sp>
        <p:nvSpPr>
          <p:cNvPr id="4" name="Marcador de Posição de Conteúdo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Clique para editar os estilos</a:t>
            </a:r>
          </a:p>
        </p:txBody>
      </p:sp>
      <p:sp>
        <p:nvSpPr>
          <p:cNvPr id="6" name="Marcador de Posição de Conteúdo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Rectangle 6"/>
          <p:cNvSpPr>
            <a:spLocks noGrp="1"/>
          </p:cNvSpPr>
          <p:nvPr>
            <p:ph type="sldNum" sz="quarter" idx="10"/>
          </p:nvPr>
        </p:nvSpPr>
        <p:spPr/>
        <p:txBody>
          <a:bodyPr/>
          <a:lstStyle>
            <a:lvl1pPr>
              <a:defRPr/>
            </a:lvl1pPr>
          </a:lstStyle>
          <a:p>
            <a:pPr>
              <a:defRPr/>
            </a:pPr>
            <a:fld id="{DBA45866-F6EF-4E43-9728-134FF8E2E337}" type="slidenum">
              <a:rPr lang="en-US"/>
              <a:pPr>
                <a:defRPr/>
              </a:pPr>
              <a:t>‹#›</a:t>
            </a:fld>
            <a:endParaRPr lang="en-US" dirty="0"/>
          </a:p>
        </p:txBody>
      </p:sp>
    </p:spTree>
    <p:extLst>
      <p:ext uri="{BB962C8B-B14F-4D97-AF65-F5344CB8AC3E}">
        <p14:creationId xmlns:p14="http://schemas.microsoft.com/office/powerpoint/2010/main" val="1640285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Rectangle 6"/>
          <p:cNvSpPr>
            <a:spLocks noGrp="1"/>
          </p:cNvSpPr>
          <p:nvPr>
            <p:ph type="sldNum" sz="quarter" idx="10"/>
          </p:nvPr>
        </p:nvSpPr>
        <p:spPr/>
        <p:txBody>
          <a:bodyPr/>
          <a:lstStyle>
            <a:lvl1pPr>
              <a:defRPr/>
            </a:lvl1pPr>
          </a:lstStyle>
          <a:p>
            <a:pPr>
              <a:defRPr/>
            </a:pPr>
            <a:fld id="{F6C4D615-A595-4F8C-B915-F22E3FF88781}" type="slidenum">
              <a:rPr lang="en-US"/>
              <a:pPr>
                <a:defRPr/>
              </a:pPr>
              <a:t>‹#›</a:t>
            </a:fld>
            <a:endParaRPr lang="en-US" dirty="0"/>
          </a:p>
        </p:txBody>
      </p:sp>
    </p:spTree>
    <p:extLst>
      <p:ext uri="{BB962C8B-B14F-4D97-AF65-F5344CB8AC3E}">
        <p14:creationId xmlns:p14="http://schemas.microsoft.com/office/powerpoint/2010/main" val="2360537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Grp="1"/>
          </p:cNvSpPr>
          <p:nvPr>
            <p:ph type="sldNum" sz="quarter" idx="10"/>
          </p:nvPr>
        </p:nvSpPr>
        <p:spPr/>
        <p:txBody>
          <a:bodyPr/>
          <a:lstStyle>
            <a:lvl1pPr>
              <a:defRPr/>
            </a:lvl1pPr>
          </a:lstStyle>
          <a:p>
            <a:pPr>
              <a:defRPr/>
            </a:pPr>
            <a:fld id="{32B8BDA4-F0B6-4F7A-A091-BE01F09E6D3C}" type="slidenum">
              <a:rPr lang="en-US"/>
              <a:pPr>
                <a:defRPr/>
              </a:pPr>
              <a:t>‹#›</a:t>
            </a:fld>
            <a:endParaRPr lang="en-US" dirty="0"/>
          </a:p>
        </p:txBody>
      </p:sp>
    </p:spTree>
    <p:extLst>
      <p:ext uri="{BB962C8B-B14F-4D97-AF65-F5344CB8AC3E}">
        <p14:creationId xmlns:p14="http://schemas.microsoft.com/office/powerpoint/2010/main" val="1225846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50"/>
            <a:ext cx="4011084" cy="1162050"/>
          </a:xfrm>
        </p:spPr>
        <p:txBody>
          <a:bodyPr anchor="b"/>
          <a:lstStyle>
            <a:lvl1pPr algn="l">
              <a:defRPr sz="1500" b="1"/>
            </a:lvl1pPr>
          </a:lstStyle>
          <a:p>
            <a:r>
              <a:rPr lang="pt-PT"/>
              <a:t>Clique para editar o estilo</a:t>
            </a:r>
            <a:endParaRPr lang="en-GB"/>
          </a:p>
        </p:txBody>
      </p:sp>
      <p:sp>
        <p:nvSpPr>
          <p:cNvPr id="3" name="Marcador de Posição de Conteúdo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pPr>
              <a:defRPr/>
            </a:pPr>
            <a:fld id="{05D71DA9-A6B9-4B3D-B544-CF26C6928829}" type="slidenum">
              <a:rPr lang="en-US"/>
              <a:pPr>
                <a:defRPr/>
              </a:pPr>
              <a:t>‹#›</a:t>
            </a:fld>
            <a:endParaRPr lang="en-US" dirty="0"/>
          </a:p>
        </p:txBody>
      </p:sp>
    </p:spTree>
    <p:extLst>
      <p:ext uri="{BB962C8B-B14F-4D97-AF65-F5344CB8AC3E}">
        <p14:creationId xmlns:p14="http://schemas.microsoft.com/office/powerpoint/2010/main" val="3015792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1500" b="1"/>
            </a:lvl1pPr>
          </a:lstStyle>
          <a:p>
            <a:r>
              <a:rPr lang="pt-PT"/>
              <a:t>Clique para editar o estilo</a:t>
            </a:r>
            <a:endParaRPr lang="en-GB"/>
          </a:p>
        </p:txBody>
      </p:sp>
      <p:sp>
        <p:nvSpPr>
          <p:cNvPr id="3" name="Marcador de Posição da Imagem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sym typeface="Calibri" pitchFamily="34" charset="0"/>
            </a:endParaRPr>
          </a:p>
        </p:txBody>
      </p:sp>
      <p:sp>
        <p:nvSpPr>
          <p:cNvPr id="4" name="Marcador de Posição do Texto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pPr>
              <a:defRPr/>
            </a:pPr>
            <a:fld id="{AF02FE6F-2273-44F9-9B31-15B4F527355C}" type="slidenum">
              <a:rPr lang="en-US"/>
              <a:pPr>
                <a:defRPr/>
              </a:pPr>
              <a:t>‹#›</a:t>
            </a:fld>
            <a:endParaRPr lang="en-US" dirty="0"/>
          </a:p>
        </p:txBody>
      </p:sp>
    </p:spTree>
    <p:extLst>
      <p:ext uri="{BB962C8B-B14F-4D97-AF65-F5344CB8AC3E}">
        <p14:creationId xmlns:p14="http://schemas.microsoft.com/office/powerpoint/2010/main" val="2156234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1BC70C47-831F-48D2-90DC-81A145A53879}" type="slidenum">
              <a:rPr lang="en-US"/>
              <a:pPr>
                <a:defRPr/>
              </a:pPr>
              <a:t>‹#›</a:t>
            </a:fld>
            <a:endParaRPr lang="en-US" dirty="0"/>
          </a:p>
        </p:txBody>
      </p:sp>
    </p:spTree>
    <p:extLst>
      <p:ext uri="{BB962C8B-B14F-4D97-AF65-F5344CB8AC3E}">
        <p14:creationId xmlns:p14="http://schemas.microsoft.com/office/powerpoint/2010/main" val="142930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56135" y="341316"/>
            <a:ext cx="2760133" cy="5761037"/>
          </a:xfrm>
        </p:spPr>
        <p:txBody>
          <a:bodyPr vert="eaVert"/>
          <a:lstStyle/>
          <a:p>
            <a:r>
              <a:rPr lang="pt-PT"/>
              <a:t>Clique para editar o estilo</a:t>
            </a:r>
            <a:endParaRPr lang="en-GB"/>
          </a:p>
        </p:txBody>
      </p:sp>
      <p:sp>
        <p:nvSpPr>
          <p:cNvPr id="3" name="Marcador de Posição de Texto Vertical 2"/>
          <p:cNvSpPr>
            <a:spLocks noGrp="1"/>
          </p:cNvSpPr>
          <p:nvPr>
            <p:ph type="body" orient="vert" idx="1"/>
          </p:nvPr>
        </p:nvSpPr>
        <p:spPr>
          <a:xfrm>
            <a:off x="573619" y="341316"/>
            <a:ext cx="8079316" cy="57610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4563E201-1F83-4BC4-99C3-56835B35C025}" type="slidenum">
              <a:rPr lang="en-US"/>
              <a:pPr>
                <a:defRPr/>
              </a:pPr>
              <a:t>‹#›</a:t>
            </a:fld>
            <a:endParaRPr lang="en-US" dirty="0"/>
          </a:p>
        </p:txBody>
      </p:sp>
    </p:spTree>
    <p:extLst>
      <p:ext uri="{BB962C8B-B14F-4D97-AF65-F5344CB8AC3E}">
        <p14:creationId xmlns:p14="http://schemas.microsoft.com/office/powerpoint/2010/main" val="1371634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24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8520"/>
          <a:stretch/>
        </p:blipFill>
        <p:spPr>
          <a:xfrm>
            <a:off x="711901" y="5222370"/>
            <a:ext cx="2359763" cy="1250433"/>
          </a:xfrm>
          <a:prstGeom prst="rect">
            <a:avLst/>
          </a:prstGeom>
        </p:spPr>
      </p:pic>
      <p:pic>
        <p:nvPicPr>
          <p:cNvPr id="4" name="Picture 3">
            <a:extLst>
              <a:ext uri="{FF2B5EF4-FFF2-40B4-BE49-F238E27FC236}">
                <a16:creationId xmlns:a16="http://schemas.microsoft.com/office/drawing/2014/main" id="{350753CE-6CEF-E24A-8AFB-1080818E28A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67952" y="385199"/>
            <a:ext cx="5765800" cy="723900"/>
          </a:xfrm>
          <a:prstGeom prst="rect">
            <a:avLst/>
          </a:prstGeom>
        </p:spPr>
      </p:pic>
    </p:spTree>
    <p:extLst>
      <p:ext uri="{BB962C8B-B14F-4D97-AF65-F5344CB8AC3E}">
        <p14:creationId xmlns:p14="http://schemas.microsoft.com/office/powerpoint/2010/main" val="2927710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492876"/>
            <a:ext cx="12192000" cy="365127"/>
          </a:xfrm>
          <a:prstGeom prst="rect">
            <a:avLst/>
          </a:prstGeom>
        </p:spPr>
      </p:pic>
    </p:spTree>
    <p:extLst>
      <p:ext uri="{BB962C8B-B14F-4D97-AF65-F5344CB8AC3E}">
        <p14:creationId xmlns:p14="http://schemas.microsoft.com/office/powerpoint/2010/main" val="40259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3"/>
            <a:ext cx="10363200" cy="1362075"/>
          </a:xfrm>
        </p:spPr>
        <p:txBody>
          <a:bodyPr/>
          <a:lstStyle>
            <a:lvl1pPr algn="l">
              <a:defRPr sz="3000" b="1" cap="all"/>
            </a:lvl1pPr>
          </a:lstStyle>
          <a:p>
            <a:r>
              <a:rPr lang="pt-PT"/>
              <a:t>Clique para editar o estilo</a:t>
            </a:r>
            <a:endParaRPr lang="en-GB"/>
          </a:p>
        </p:txBody>
      </p:sp>
      <p:sp>
        <p:nvSpPr>
          <p:cNvPr id="3" name="Marcador de Posição do Texto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pt-PT"/>
              <a:t>Clique para editar os estilos</a:t>
            </a:r>
          </a:p>
        </p:txBody>
      </p:sp>
      <p:sp>
        <p:nvSpPr>
          <p:cNvPr id="4" name="Rectangle 6"/>
          <p:cNvSpPr>
            <a:spLocks noGrp="1"/>
          </p:cNvSpPr>
          <p:nvPr>
            <p:ph type="sldNum" sz="quarter" idx="10"/>
          </p:nvPr>
        </p:nvSpPr>
        <p:spPr/>
        <p:txBody>
          <a:bodyPr/>
          <a:lstStyle>
            <a:lvl1pPr>
              <a:defRPr/>
            </a:lvl1pPr>
          </a:lstStyle>
          <a:p>
            <a:pPr>
              <a:defRPr/>
            </a:pPr>
            <a:fld id="{6D0B108D-415C-4793-8A62-49AA98488A54}" type="slidenum">
              <a:rPr lang="en-US"/>
              <a:pPr>
                <a:defRPr/>
              </a:pPr>
              <a:t>‹#›</a:t>
            </a:fld>
            <a:endParaRPr lang="en-US" dirty="0"/>
          </a:p>
        </p:txBody>
      </p:sp>
    </p:spTree>
    <p:extLst>
      <p:ext uri="{BB962C8B-B14F-4D97-AF65-F5344CB8AC3E}">
        <p14:creationId xmlns:p14="http://schemas.microsoft.com/office/powerpoint/2010/main" val="1879562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296638"/>
            <a:ext cx="11289600" cy="4880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492876"/>
            <a:ext cx="12192000" cy="365127"/>
          </a:xfrm>
          <a:prstGeom prst="rect">
            <a:avLst/>
          </a:prstGeom>
        </p:spPr>
      </p:pic>
      <p:sp>
        <p:nvSpPr>
          <p:cNvPr id="2" name="Rectangle 1">
            <a:extLst>
              <a:ext uri="{FF2B5EF4-FFF2-40B4-BE49-F238E27FC236}">
                <a16:creationId xmlns:a16="http://schemas.microsoft.com/office/drawing/2014/main" id="{6BAFBF76-8CF1-468A-9EE3-D8340D8AD8AC}"/>
              </a:ext>
            </a:extLst>
          </p:cNvPr>
          <p:cNvSpPr/>
          <p:nvPr userDrawn="1"/>
        </p:nvSpPr>
        <p:spPr bwMode="auto">
          <a:xfrm>
            <a:off x="0" y="17976"/>
            <a:ext cx="12192000" cy="9627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bIns="68580" rtlCol="0" anchor="ctr">
            <a:noAutofit/>
          </a:bodyPr>
          <a:lstStyle/>
          <a:p>
            <a:pPr marL="267891" lvl="0"/>
            <a:endParaRPr lang="en-US" sz="2400">
              <a:solidFill>
                <a:srgbClr val="FFFFFF"/>
              </a:solidFill>
              <a:latin typeface="Arial" panose="020B0604020202020204" pitchFamily="34" charset="0"/>
              <a:ea typeface="+mn-ea"/>
              <a:cs typeface="Arial" panose="020B0604020202020204" pitchFamily="34" charset="0"/>
              <a:sym typeface="Calibri" pitchFamily="34" charset="0"/>
            </a:endParaRPr>
          </a:p>
        </p:txBody>
      </p:sp>
    </p:spTree>
    <p:extLst>
      <p:ext uri="{BB962C8B-B14F-4D97-AF65-F5344CB8AC3E}">
        <p14:creationId xmlns:p14="http://schemas.microsoft.com/office/powerpoint/2010/main" val="418888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údo Duplo">
    <p:spTree>
      <p:nvGrpSpPr>
        <p:cNvPr id="1" name=""/>
        <p:cNvGrpSpPr/>
        <p:nvPr/>
      </p:nvGrpSpPr>
      <p:grpSpPr>
        <a:xfrm>
          <a:off x="0" y="0"/>
          <a:ext cx="0" cy="0"/>
          <a:chOff x="0" y="0"/>
          <a:chExt cx="0" cy="0"/>
        </a:xfrm>
      </p:grpSpPr>
      <p:sp>
        <p:nvSpPr>
          <p:cNvPr id="5" name="Rectangle 6"/>
          <p:cNvSpPr>
            <a:spLocks noGrp="1"/>
          </p:cNvSpPr>
          <p:nvPr>
            <p:ph type="sldNum" sz="quarter" idx="10"/>
          </p:nvPr>
        </p:nvSpPr>
        <p:spPr/>
        <p:txBody>
          <a:bodyPr/>
          <a:lstStyle>
            <a:lvl1pPr>
              <a:defRPr/>
            </a:lvl1pPr>
          </a:lstStyle>
          <a:p>
            <a:pPr>
              <a:defRPr/>
            </a:pPr>
            <a:fld id="{34DA6FB5-2EF3-4857-B9A1-9D33C91777DE}" type="slidenum">
              <a:rPr lang="en-US"/>
              <a:pPr>
                <a:defRPr/>
              </a:pPr>
              <a:t>‹#›</a:t>
            </a:fld>
            <a:endParaRPr lang="en-US" dirty="0"/>
          </a:p>
        </p:txBody>
      </p:sp>
      <p:pic>
        <p:nvPicPr>
          <p:cNvPr id="6" name="Picture 5">
            <a:extLst>
              <a:ext uri="{FF2B5EF4-FFF2-40B4-BE49-F238E27FC236}">
                <a16:creationId xmlns:a16="http://schemas.microsoft.com/office/drawing/2014/main" id="{DCCECA87-E825-4190-A966-7449FCF58C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771009" y="-4553"/>
            <a:ext cx="13963009" cy="6862554"/>
          </a:xfrm>
          <a:prstGeom prst="rect">
            <a:avLst/>
          </a:prstGeom>
        </p:spPr>
      </p:pic>
      <p:sp>
        <p:nvSpPr>
          <p:cNvPr id="7" name="Rectangle 6">
            <a:extLst>
              <a:ext uri="{FF2B5EF4-FFF2-40B4-BE49-F238E27FC236}">
                <a16:creationId xmlns:a16="http://schemas.microsoft.com/office/drawing/2014/main" id="{E2AEB29B-E4B0-4BBF-A3A5-BFAB1B0A9900}"/>
              </a:ext>
            </a:extLst>
          </p:cNvPr>
          <p:cNvSpPr/>
          <p:nvPr userDrawn="1"/>
        </p:nvSpPr>
        <p:spPr>
          <a:xfrm>
            <a:off x="-1771009" y="0"/>
            <a:ext cx="13961252" cy="6858000"/>
          </a:xfrm>
          <a:prstGeom prst="rect">
            <a:avLst/>
          </a:prstGeom>
          <a:gradFill flip="none" rotWithShape="1">
            <a:gsLst>
              <a:gs pos="16000">
                <a:srgbClr val="063C77"/>
              </a:gs>
              <a:gs pos="100000">
                <a:srgbClr val="00206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80755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PT"/>
              <a:t>Clique para editar o estilo</a:t>
            </a:r>
            <a:endParaRPr lang="en-GB"/>
          </a:p>
        </p:txBody>
      </p:sp>
      <p:sp>
        <p:nvSpPr>
          <p:cNvPr id="3" name="Marcador de Posição do Texto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Clique para editar os estilos</a:t>
            </a:r>
          </a:p>
        </p:txBody>
      </p:sp>
      <p:sp>
        <p:nvSpPr>
          <p:cNvPr id="4" name="Marcador de Posição de Conteúdo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Clique para editar os estilos</a:t>
            </a:r>
          </a:p>
        </p:txBody>
      </p:sp>
      <p:sp>
        <p:nvSpPr>
          <p:cNvPr id="6" name="Marcador de Posição de Conteúdo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Rectangle 6"/>
          <p:cNvSpPr>
            <a:spLocks noGrp="1"/>
          </p:cNvSpPr>
          <p:nvPr>
            <p:ph type="sldNum" sz="quarter" idx="10"/>
          </p:nvPr>
        </p:nvSpPr>
        <p:spPr/>
        <p:txBody>
          <a:bodyPr/>
          <a:lstStyle>
            <a:lvl1pPr>
              <a:defRPr/>
            </a:lvl1pPr>
          </a:lstStyle>
          <a:p>
            <a:pPr>
              <a:defRPr/>
            </a:pPr>
            <a:fld id="{DBA45866-F6EF-4E43-9728-134FF8E2E337}" type="slidenum">
              <a:rPr lang="en-US"/>
              <a:pPr>
                <a:defRPr/>
              </a:pPr>
              <a:t>‹#›</a:t>
            </a:fld>
            <a:endParaRPr lang="en-US" dirty="0"/>
          </a:p>
        </p:txBody>
      </p:sp>
    </p:spTree>
    <p:extLst>
      <p:ext uri="{BB962C8B-B14F-4D97-AF65-F5344CB8AC3E}">
        <p14:creationId xmlns:p14="http://schemas.microsoft.com/office/powerpoint/2010/main" val="208322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Rectangle 6"/>
          <p:cNvSpPr>
            <a:spLocks noGrp="1"/>
          </p:cNvSpPr>
          <p:nvPr>
            <p:ph type="sldNum" sz="quarter" idx="10"/>
          </p:nvPr>
        </p:nvSpPr>
        <p:spPr/>
        <p:txBody>
          <a:bodyPr/>
          <a:lstStyle>
            <a:lvl1pPr>
              <a:defRPr/>
            </a:lvl1pPr>
          </a:lstStyle>
          <a:p>
            <a:pPr>
              <a:defRPr/>
            </a:pPr>
            <a:fld id="{F6C4D615-A595-4F8C-B915-F22E3FF88781}" type="slidenum">
              <a:rPr lang="en-US"/>
              <a:pPr>
                <a:defRPr/>
              </a:pPr>
              <a:t>‹#›</a:t>
            </a:fld>
            <a:endParaRPr lang="en-US" dirty="0"/>
          </a:p>
        </p:txBody>
      </p:sp>
    </p:spTree>
    <p:extLst>
      <p:ext uri="{BB962C8B-B14F-4D97-AF65-F5344CB8AC3E}">
        <p14:creationId xmlns:p14="http://schemas.microsoft.com/office/powerpoint/2010/main" val="182582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Grp="1"/>
          </p:cNvSpPr>
          <p:nvPr>
            <p:ph type="sldNum" sz="quarter" idx="10"/>
          </p:nvPr>
        </p:nvSpPr>
        <p:spPr/>
        <p:txBody>
          <a:bodyPr/>
          <a:lstStyle>
            <a:lvl1pPr>
              <a:defRPr/>
            </a:lvl1pPr>
          </a:lstStyle>
          <a:p>
            <a:pPr>
              <a:defRPr/>
            </a:pPr>
            <a:fld id="{32B8BDA4-F0B6-4F7A-A091-BE01F09E6D3C}" type="slidenum">
              <a:rPr lang="en-US"/>
              <a:pPr>
                <a:defRPr/>
              </a:pPr>
              <a:t>‹#›</a:t>
            </a:fld>
            <a:endParaRPr lang="en-US" dirty="0"/>
          </a:p>
        </p:txBody>
      </p:sp>
    </p:spTree>
    <p:extLst>
      <p:ext uri="{BB962C8B-B14F-4D97-AF65-F5344CB8AC3E}">
        <p14:creationId xmlns:p14="http://schemas.microsoft.com/office/powerpoint/2010/main" val="231814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50"/>
            <a:ext cx="4011084" cy="1162050"/>
          </a:xfrm>
        </p:spPr>
        <p:txBody>
          <a:bodyPr anchor="b"/>
          <a:lstStyle>
            <a:lvl1pPr algn="l">
              <a:defRPr sz="1500" b="1"/>
            </a:lvl1pPr>
          </a:lstStyle>
          <a:p>
            <a:r>
              <a:rPr lang="pt-PT"/>
              <a:t>Clique para editar o estilo</a:t>
            </a:r>
            <a:endParaRPr lang="en-GB"/>
          </a:p>
        </p:txBody>
      </p:sp>
      <p:sp>
        <p:nvSpPr>
          <p:cNvPr id="3" name="Marcador de Posição de Conteúdo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pPr>
              <a:defRPr/>
            </a:pPr>
            <a:fld id="{05D71DA9-A6B9-4B3D-B544-CF26C6928829}" type="slidenum">
              <a:rPr lang="en-US"/>
              <a:pPr>
                <a:defRPr/>
              </a:pPr>
              <a:t>‹#›</a:t>
            </a:fld>
            <a:endParaRPr lang="en-US" dirty="0"/>
          </a:p>
        </p:txBody>
      </p:sp>
    </p:spTree>
    <p:extLst>
      <p:ext uri="{BB962C8B-B14F-4D97-AF65-F5344CB8AC3E}">
        <p14:creationId xmlns:p14="http://schemas.microsoft.com/office/powerpoint/2010/main" val="379475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1500" b="1"/>
            </a:lvl1pPr>
          </a:lstStyle>
          <a:p>
            <a:r>
              <a:rPr lang="pt-PT"/>
              <a:t>Clique para editar o estilo</a:t>
            </a:r>
            <a:endParaRPr lang="en-GB"/>
          </a:p>
        </p:txBody>
      </p:sp>
      <p:sp>
        <p:nvSpPr>
          <p:cNvPr id="3" name="Marcador de Posição da Imagem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sym typeface="Calibri" pitchFamily="34" charset="0"/>
            </a:endParaRPr>
          </a:p>
        </p:txBody>
      </p:sp>
      <p:sp>
        <p:nvSpPr>
          <p:cNvPr id="4" name="Marcador de Posição do Texto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pPr>
              <a:defRPr/>
            </a:pPr>
            <a:fld id="{AF02FE6F-2273-44F9-9B31-15B4F527355C}" type="slidenum">
              <a:rPr lang="en-US"/>
              <a:pPr>
                <a:defRPr/>
              </a:pPr>
              <a:t>‹#›</a:t>
            </a:fld>
            <a:endParaRPr lang="en-US" dirty="0"/>
          </a:p>
        </p:txBody>
      </p:sp>
    </p:spTree>
    <p:extLst>
      <p:ext uri="{BB962C8B-B14F-4D97-AF65-F5344CB8AC3E}">
        <p14:creationId xmlns:p14="http://schemas.microsoft.com/office/powerpoint/2010/main" val="378907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5"/>
          <p:cNvSpPr>
            <a:spLocks noGrp="1"/>
          </p:cNvSpPr>
          <p:nvPr>
            <p:ph type="body" idx="1"/>
          </p:nvPr>
        </p:nvSpPr>
        <p:spPr bwMode="auto">
          <a:xfrm>
            <a:off x="609600" y="15763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1027" name="Rectangle 4"/>
          <p:cNvSpPr>
            <a:spLocks noGrp="1"/>
          </p:cNvSpPr>
          <p:nvPr>
            <p:ph type="title"/>
          </p:nvPr>
        </p:nvSpPr>
        <p:spPr bwMode="auto">
          <a:xfrm>
            <a:off x="573620" y="341313"/>
            <a:ext cx="1104264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Lucida Sans" panose="020B0602040502020204" pitchFamily="34" charset="0"/>
              </a:rPr>
              <a:t>Click to edit Master title style</a:t>
            </a:r>
          </a:p>
        </p:txBody>
      </p:sp>
      <p:sp>
        <p:nvSpPr>
          <p:cNvPr id="1030" name="Rectangle 6"/>
          <p:cNvSpPr>
            <a:spLocks noGrp="1"/>
          </p:cNvSpPr>
          <p:nvPr>
            <p:ph type="sldNum" sz="quarter" idx="2"/>
          </p:nvPr>
        </p:nvSpPr>
        <p:spPr bwMode="auto">
          <a:xfrm>
            <a:off x="11224686" y="6376988"/>
            <a:ext cx="357716" cy="279400"/>
          </a:xfrm>
          <a:prstGeom prst="rect">
            <a:avLst/>
          </a:prstGeom>
          <a:noFill/>
          <a:ln w="12700" cap="flat" cmpd="sng">
            <a:noFill/>
            <a:prstDash val="solid"/>
            <a:miter lim="400000"/>
            <a:headEnd type="none" w="med" len="med"/>
            <a:tailEnd type="none" w="med" len="med"/>
          </a:ln>
          <a:effectLst/>
        </p:spPr>
        <p:txBody>
          <a:bodyPr vert="horz" wrap="none" lIns="0" tIns="0" rIns="0" bIns="0" numCol="1" anchor="t" anchorCtr="0" compatLnSpc="1">
            <a:prstTxWarp prst="textNoShape">
              <a:avLst/>
            </a:prstTxWarp>
          </a:bodyPr>
          <a:lstStyle>
            <a:lvl1pPr algn="r" eaLnBrk="1">
              <a:defRPr>
                <a:solidFill>
                  <a:srgbClr val="888888"/>
                </a:solidFill>
                <a:latin typeface="Helvetica" panose="020B0604020202020204" pitchFamily="34" charset="0"/>
                <a:sym typeface="Helvetica" panose="020B0604020202020204" pitchFamily="34" charset="0"/>
              </a:defRPr>
            </a:lvl1pPr>
          </a:lstStyle>
          <a:p>
            <a:pPr>
              <a:defRPr/>
            </a:pPr>
            <a:fld id="{7377FABE-4B21-4525-A92A-87DB55290FF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79" r:id="rId14"/>
    <p:sldLayoutId id="2147483680" r:id="rId15"/>
    <p:sldLayoutId id="2147483681" r:id="rId16"/>
  </p:sldLayoutIdLst>
  <p:hf hdr="0" ftr="0" dt="0"/>
  <p:txStyles>
    <p:titleStyle>
      <a:lvl1pPr algn="l" rtl="0" eaLnBrk="0" fontAlgn="base" hangingPunct="0">
        <a:spcBef>
          <a:spcPct val="0"/>
        </a:spcBef>
        <a:spcAft>
          <a:spcPct val="0"/>
        </a:spcAft>
        <a:defRPr sz="3000" b="1">
          <a:solidFill>
            <a:srgbClr val="FFFFFF"/>
          </a:solidFill>
          <a:latin typeface="+mj-lt"/>
          <a:ea typeface="MS PGothic" panose="020B0600070205080204" pitchFamily="34" charset="-128"/>
          <a:cs typeface="+mj-cs"/>
          <a:sym typeface="Lucida Sans" panose="020B0602040502020204" pitchFamily="34" charset="0"/>
        </a:defRPr>
      </a:lvl1pPr>
      <a:lvl2pPr algn="l" rtl="0" eaLnBrk="0" fontAlgn="base" hangingPunct="0">
        <a:spcBef>
          <a:spcPct val="0"/>
        </a:spcBef>
        <a:spcAft>
          <a:spcPct val="0"/>
        </a:spcAft>
        <a:defRPr sz="3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2pPr>
      <a:lvl3pPr algn="l" rtl="0" eaLnBrk="0" fontAlgn="base" hangingPunct="0">
        <a:spcBef>
          <a:spcPct val="0"/>
        </a:spcBef>
        <a:spcAft>
          <a:spcPct val="0"/>
        </a:spcAft>
        <a:defRPr sz="3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3pPr>
      <a:lvl4pPr algn="l" rtl="0" eaLnBrk="0" fontAlgn="base" hangingPunct="0">
        <a:spcBef>
          <a:spcPct val="0"/>
        </a:spcBef>
        <a:spcAft>
          <a:spcPct val="0"/>
        </a:spcAft>
        <a:defRPr sz="3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4pPr>
      <a:lvl5pPr algn="l" rtl="0" eaLnBrk="0" fontAlgn="base" hangingPunct="0">
        <a:spcBef>
          <a:spcPct val="0"/>
        </a:spcBef>
        <a:spcAft>
          <a:spcPct val="0"/>
        </a:spcAft>
        <a:defRPr sz="3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5pPr>
      <a:lvl6pPr marL="342900" algn="l" rtl="0" fontAlgn="base" hangingPunct="0">
        <a:spcBef>
          <a:spcPct val="0"/>
        </a:spcBef>
        <a:spcAft>
          <a:spcPct val="0"/>
        </a:spcAft>
        <a:defRPr sz="3000" b="1">
          <a:solidFill>
            <a:srgbClr val="FFFFFF"/>
          </a:solidFill>
          <a:latin typeface="Lucida Sans" pitchFamily="34" charset="0"/>
          <a:ea typeface="Lucida Sans" pitchFamily="34" charset="0"/>
          <a:cs typeface="Lucida Sans" pitchFamily="34" charset="0"/>
          <a:sym typeface="Lucida Sans" pitchFamily="34" charset="0"/>
        </a:defRPr>
      </a:lvl6pPr>
      <a:lvl7pPr marL="685800" algn="l" rtl="0" fontAlgn="base" hangingPunct="0">
        <a:spcBef>
          <a:spcPct val="0"/>
        </a:spcBef>
        <a:spcAft>
          <a:spcPct val="0"/>
        </a:spcAft>
        <a:defRPr sz="3000" b="1">
          <a:solidFill>
            <a:srgbClr val="FFFFFF"/>
          </a:solidFill>
          <a:latin typeface="Lucida Sans" pitchFamily="34" charset="0"/>
          <a:ea typeface="Lucida Sans" pitchFamily="34" charset="0"/>
          <a:cs typeface="Lucida Sans" pitchFamily="34" charset="0"/>
          <a:sym typeface="Lucida Sans" pitchFamily="34" charset="0"/>
        </a:defRPr>
      </a:lvl7pPr>
      <a:lvl8pPr marL="1028700" algn="l" rtl="0" fontAlgn="base" hangingPunct="0">
        <a:spcBef>
          <a:spcPct val="0"/>
        </a:spcBef>
        <a:spcAft>
          <a:spcPct val="0"/>
        </a:spcAft>
        <a:defRPr sz="3000" b="1">
          <a:solidFill>
            <a:srgbClr val="FFFFFF"/>
          </a:solidFill>
          <a:latin typeface="Lucida Sans" pitchFamily="34" charset="0"/>
          <a:ea typeface="Lucida Sans" pitchFamily="34" charset="0"/>
          <a:cs typeface="Lucida Sans" pitchFamily="34" charset="0"/>
          <a:sym typeface="Lucida Sans" pitchFamily="34" charset="0"/>
        </a:defRPr>
      </a:lvl8pPr>
      <a:lvl9pPr marL="1371600" algn="l" rtl="0" fontAlgn="base" hangingPunct="0">
        <a:spcBef>
          <a:spcPct val="0"/>
        </a:spcBef>
        <a:spcAft>
          <a:spcPct val="0"/>
        </a:spcAft>
        <a:defRPr sz="3000" b="1">
          <a:solidFill>
            <a:srgbClr val="FFFFFF"/>
          </a:solidFill>
          <a:latin typeface="Lucida Sans" pitchFamily="34" charset="0"/>
          <a:ea typeface="Lucida Sans" pitchFamily="34" charset="0"/>
          <a:cs typeface="Lucida Sans" pitchFamily="34" charset="0"/>
          <a:sym typeface="Lucida Sans" pitchFamily="34" charset="0"/>
        </a:defRPr>
      </a:lvl9pPr>
    </p:titleStyle>
    <p:bodyStyle>
      <a:lvl1pPr marL="257175" indent="-257175" algn="l" rtl="0" eaLnBrk="0" fontAlgn="base" hangingPunct="0">
        <a:spcBef>
          <a:spcPct val="0"/>
        </a:spcBef>
        <a:spcAft>
          <a:spcPct val="0"/>
        </a:spcAft>
        <a:buChar char="•"/>
        <a:defRPr sz="2400">
          <a:solidFill>
            <a:srgbClr val="000000"/>
          </a:solidFill>
          <a:latin typeface="+mn-lt"/>
          <a:ea typeface="MS PGothic" panose="020B0600070205080204" pitchFamily="34" charset="-128"/>
          <a:cs typeface="+mn-cs"/>
          <a:sym typeface="Calibri" panose="020F0502020204030204" pitchFamily="34" charset="0"/>
        </a:defRPr>
      </a:lvl1pPr>
      <a:lvl2pPr marL="557213" indent="-214313" algn="l" rtl="0" eaLnBrk="0" fontAlgn="base" hangingPunct="0">
        <a:spcBef>
          <a:spcPct val="0"/>
        </a:spcBef>
        <a:spcAft>
          <a:spcPct val="0"/>
        </a:spcAft>
        <a:buChar char="–"/>
        <a:defRPr sz="2100">
          <a:solidFill>
            <a:srgbClr val="000000"/>
          </a:solidFill>
          <a:latin typeface="+mn-lt"/>
          <a:ea typeface="+mn-ea"/>
          <a:cs typeface="+mn-cs"/>
          <a:sym typeface="Calibri" panose="020F0502020204030204" pitchFamily="34" charset="0"/>
        </a:defRPr>
      </a:lvl2pPr>
      <a:lvl3pPr marL="857250" indent="-171450" algn="l" rtl="0" eaLnBrk="0" fontAlgn="base" hangingPunct="0">
        <a:spcBef>
          <a:spcPct val="0"/>
        </a:spcBef>
        <a:spcAft>
          <a:spcPct val="0"/>
        </a:spcAft>
        <a:buChar char="•"/>
        <a:defRPr sz="1800">
          <a:solidFill>
            <a:srgbClr val="000000"/>
          </a:solidFill>
          <a:latin typeface="+mn-lt"/>
          <a:ea typeface="+mn-ea"/>
          <a:cs typeface="+mn-cs"/>
          <a:sym typeface="Calibri" panose="020F0502020204030204" pitchFamily="34" charset="0"/>
        </a:defRPr>
      </a:lvl3pPr>
      <a:lvl4pPr marL="1200150" indent="-171450" algn="l" rtl="0" eaLnBrk="0" fontAlgn="base" hangingPunct="0">
        <a:spcBef>
          <a:spcPct val="0"/>
        </a:spcBef>
        <a:spcAft>
          <a:spcPct val="0"/>
        </a:spcAft>
        <a:buChar char="–"/>
        <a:defRPr sz="1500">
          <a:solidFill>
            <a:srgbClr val="000000"/>
          </a:solidFill>
          <a:latin typeface="+mn-lt"/>
          <a:ea typeface="+mn-ea"/>
          <a:cs typeface="+mn-cs"/>
          <a:sym typeface="Calibri" panose="020F0502020204030204" pitchFamily="34" charset="0"/>
        </a:defRPr>
      </a:lvl4pPr>
      <a:lvl5pPr marL="1543050" indent="-171450" algn="l" rtl="0" eaLnBrk="0" fontAlgn="base" hangingPunct="0">
        <a:spcBef>
          <a:spcPct val="0"/>
        </a:spcBef>
        <a:spcAft>
          <a:spcPct val="0"/>
        </a:spcAft>
        <a:buChar char="»"/>
        <a:defRPr sz="1500">
          <a:solidFill>
            <a:srgbClr val="000000"/>
          </a:solidFill>
          <a:latin typeface="+mn-lt"/>
          <a:ea typeface="+mn-ea"/>
          <a:cs typeface="+mn-cs"/>
          <a:sym typeface="Calibri" panose="020F0502020204030204" pitchFamily="34" charset="0"/>
        </a:defRPr>
      </a:lvl5pPr>
      <a:lvl6pPr marL="342900" indent="1371600" algn="l" rtl="0" fontAlgn="base" hangingPunct="0">
        <a:spcBef>
          <a:spcPct val="0"/>
        </a:spcBef>
        <a:spcAft>
          <a:spcPct val="0"/>
        </a:spcAft>
        <a:defRPr>
          <a:solidFill>
            <a:srgbClr val="000000"/>
          </a:solidFill>
          <a:latin typeface="+mn-lt"/>
          <a:ea typeface="+mn-ea"/>
          <a:cs typeface="+mn-cs"/>
          <a:sym typeface="Calibri" pitchFamily="34" charset="0"/>
        </a:defRPr>
      </a:lvl6pPr>
      <a:lvl7pPr marL="685800" indent="1371600" algn="l" rtl="0" fontAlgn="base" hangingPunct="0">
        <a:spcBef>
          <a:spcPct val="0"/>
        </a:spcBef>
        <a:spcAft>
          <a:spcPct val="0"/>
        </a:spcAft>
        <a:defRPr>
          <a:solidFill>
            <a:srgbClr val="000000"/>
          </a:solidFill>
          <a:latin typeface="+mn-lt"/>
          <a:ea typeface="+mn-ea"/>
          <a:cs typeface="+mn-cs"/>
          <a:sym typeface="Calibri" pitchFamily="34" charset="0"/>
        </a:defRPr>
      </a:lvl7pPr>
      <a:lvl8pPr marL="1028700" indent="1371600" algn="l" rtl="0" fontAlgn="base" hangingPunct="0">
        <a:spcBef>
          <a:spcPct val="0"/>
        </a:spcBef>
        <a:spcAft>
          <a:spcPct val="0"/>
        </a:spcAft>
        <a:defRPr>
          <a:solidFill>
            <a:srgbClr val="000000"/>
          </a:solidFill>
          <a:latin typeface="+mn-lt"/>
          <a:ea typeface="+mn-ea"/>
          <a:cs typeface="+mn-cs"/>
          <a:sym typeface="Calibri" pitchFamily="34" charset="0"/>
        </a:defRPr>
      </a:lvl8pPr>
      <a:lvl9pPr marL="1371600" indent="1371600" algn="l" rtl="0" fontAlgn="base" hangingPunct="0">
        <a:spcBef>
          <a:spcPct val="0"/>
        </a:spcBef>
        <a:spcAft>
          <a:spcPct val="0"/>
        </a:spcAft>
        <a:defRPr>
          <a:solidFill>
            <a:srgbClr val="000000"/>
          </a:solidFill>
          <a:latin typeface="+mn-lt"/>
          <a:ea typeface="+mn-ea"/>
          <a:cs typeface="+mn-cs"/>
          <a:sym typeface="Calibri"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5"/>
          <p:cNvSpPr>
            <a:spLocks noGrp="1"/>
          </p:cNvSpPr>
          <p:nvPr>
            <p:ph type="body" idx="1"/>
          </p:nvPr>
        </p:nvSpPr>
        <p:spPr bwMode="auto">
          <a:xfrm>
            <a:off x="609600" y="15763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1027" name="Rectangle 4"/>
          <p:cNvSpPr>
            <a:spLocks noGrp="1"/>
          </p:cNvSpPr>
          <p:nvPr>
            <p:ph type="title"/>
          </p:nvPr>
        </p:nvSpPr>
        <p:spPr bwMode="auto">
          <a:xfrm>
            <a:off x="573620" y="341313"/>
            <a:ext cx="1104264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Lucida Sans" panose="020B0602040502020204" pitchFamily="34" charset="0"/>
              </a:rPr>
              <a:t>Click to edit Master title style</a:t>
            </a:r>
          </a:p>
        </p:txBody>
      </p:sp>
      <p:sp>
        <p:nvSpPr>
          <p:cNvPr id="1030" name="Rectangle 6"/>
          <p:cNvSpPr>
            <a:spLocks noGrp="1"/>
          </p:cNvSpPr>
          <p:nvPr>
            <p:ph type="sldNum" sz="quarter" idx="2"/>
          </p:nvPr>
        </p:nvSpPr>
        <p:spPr bwMode="auto">
          <a:xfrm>
            <a:off x="11224686" y="6376988"/>
            <a:ext cx="357716" cy="279400"/>
          </a:xfrm>
          <a:prstGeom prst="rect">
            <a:avLst/>
          </a:prstGeom>
          <a:noFill/>
          <a:ln w="12700" cap="flat" cmpd="sng">
            <a:noFill/>
            <a:prstDash val="solid"/>
            <a:miter lim="400000"/>
            <a:headEnd type="none" w="med" len="med"/>
            <a:tailEnd type="none" w="med" len="med"/>
          </a:ln>
          <a:effectLst/>
        </p:spPr>
        <p:txBody>
          <a:bodyPr vert="horz" wrap="none" lIns="0" tIns="0" rIns="0" bIns="0" numCol="1" anchor="t" anchorCtr="0" compatLnSpc="1">
            <a:prstTxWarp prst="textNoShape">
              <a:avLst/>
            </a:prstTxWarp>
          </a:bodyPr>
          <a:lstStyle>
            <a:lvl1pPr algn="r" eaLnBrk="1">
              <a:defRPr>
                <a:solidFill>
                  <a:srgbClr val="888888"/>
                </a:solidFill>
                <a:latin typeface="Helvetica" panose="020B0604020202020204" pitchFamily="34" charset="0"/>
                <a:sym typeface="Helvetica" panose="020B0604020202020204" pitchFamily="34" charset="0"/>
              </a:defRPr>
            </a:lvl1pPr>
          </a:lstStyle>
          <a:p>
            <a:pPr>
              <a:defRPr/>
            </a:pPr>
            <a:fld id="{7377FABE-4B21-4525-A92A-87DB55290FF1}" type="slidenum">
              <a:rPr lang="en-US"/>
              <a:pPr>
                <a:defRPr/>
              </a:pPr>
              <a:t>‹#›</a:t>
            </a:fld>
            <a:endParaRPr lang="en-US" dirty="0"/>
          </a:p>
        </p:txBody>
      </p:sp>
    </p:spTree>
    <p:extLst>
      <p:ext uri="{BB962C8B-B14F-4D97-AF65-F5344CB8AC3E}">
        <p14:creationId xmlns:p14="http://schemas.microsoft.com/office/powerpoint/2010/main" val="280547360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lvl1pPr algn="l" rtl="0" eaLnBrk="0" fontAlgn="base" hangingPunct="0">
        <a:spcBef>
          <a:spcPct val="0"/>
        </a:spcBef>
        <a:spcAft>
          <a:spcPct val="0"/>
        </a:spcAft>
        <a:defRPr sz="3000" b="1">
          <a:solidFill>
            <a:srgbClr val="FFFFFF"/>
          </a:solidFill>
          <a:latin typeface="+mj-lt"/>
          <a:ea typeface="MS PGothic" panose="020B0600070205080204" pitchFamily="34" charset="-128"/>
          <a:cs typeface="+mj-cs"/>
          <a:sym typeface="Lucida Sans" panose="020B0602040502020204" pitchFamily="34" charset="0"/>
        </a:defRPr>
      </a:lvl1pPr>
      <a:lvl2pPr algn="l" rtl="0" eaLnBrk="0" fontAlgn="base" hangingPunct="0">
        <a:spcBef>
          <a:spcPct val="0"/>
        </a:spcBef>
        <a:spcAft>
          <a:spcPct val="0"/>
        </a:spcAft>
        <a:defRPr sz="3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2pPr>
      <a:lvl3pPr algn="l" rtl="0" eaLnBrk="0" fontAlgn="base" hangingPunct="0">
        <a:spcBef>
          <a:spcPct val="0"/>
        </a:spcBef>
        <a:spcAft>
          <a:spcPct val="0"/>
        </a:spcAft>
        <a:defRPr sz="3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3pPr>
      <a:lvl4pPr algn="l" rtl="0" eaLnBrk="0" fontAlgn="base" hangingPunct="0">
        <a:spcBef>
          <a:spcPct val="0"/>
        </a:spcBef>
        <a:spcAft>
          <a:spcPct val="0"/>
        </a:spcAft>
        <a:defRPr sz="3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4pPr>
      <a:lvl5pPr algn="l" rtl="0" eaLnBrk="0" fontAlgn="base" hangingPunct="0">
        <a:spcBef>
          <a:spcPct val="0"/>
        </a:spcBef>
        <a:spcAft>
          <a:spcPct val="0"/>
        </a:spcAft>
        <a:defRPr sz="3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5pPr>
      <a:lvl6pPr marL="342900" algn="l" rtl="0" fontAlgn="base" hangingPunct="0">
        <a:spcBef>
          <a:spcPct val="0"/>
        </a:spcBef>
        <a:spcAft>
          <a:spcPct val="0"/>
        </a:spcAft>
        <a:defRPr sz="3000" b="1">
          <a:solidFill>
            <a:srgbClr val="FFFFFF"/>
          </a:solidFill>
          <a:latin typeface="Lucida Sans" pitchFamily="34" charset="0"/>
          <a:ea typeface="Lucida Sans" pitchFamily="34" charset="0"/>
          <a:cs typeface="Lucida Sans" pitchFamily="34" charset="0"/>
          <a:sym typeface="Lucida Sans" pitchFamily="34" charset="0"/>
        </a:defRPr>
      </a:lvl6pPr>
      <a:lvl7pPr marL="685800" algn="l" rtl="0" fontAlgn="base" hangingPunct="0">
        <a:spcBef>
          <a:spcPct val="0"/>
        </a:spcBef>
        <a:spcAft>
          <a:spcPct val="0"/>
        </a:spcAft>
        <a:defRPr sz="3000" b="1">
          <a:solidFill>
            <a:srgbClr val="FFFFFF"/>
          </a:solidFill>
          <a:latin typeface="Lucida Sans" pitchFamily="34" charset="0"/>
          <a:ea typeface="Lucida Sans" pitchFamily="34" charset="0"/>
          <a:cs typeface="Lucida Sans" pitchFamily="34" charset="0"/>
          <a:sym typeface="Lucida Sans" pitchFamily="34" charset="0"/>
        </a:defRPr>
      </a:lvl7pPr>
      <a:lvl8pPr marL="1028700" algn="l" rtl="0" fontAlgn="base" hangingPunct="0">
        <a:spcBef>
          <a:spcPct val="0"/>
        </a:spcBef>
        <a:spcAft>
          <a:spcPct val="0"/>
        </a:spcAft>
        <a:defRPr sz="3000" b="1">
          <a:solidFill>
            <a:srgbClr val="FFFFFF"/>
          </a:solidFill>
          <a:latin typeface="Lucida Sans" pitchFamily="34" charset="0"/>
          <a:ea typeface="Lucida Sans" pitchFamily="34" charset="0"/>
          <a:cs typeface="Lucida Sans" pitchFamily="34" charset="0"/>
          <a:sym typeface="Lucida Sans" pitchFamily="34" charset="0"/>
        </a:defRPr>
      </a:lvl8pPr>
      <a:lvl9pPr marL="1371600" algn="l" rtl="0" fontAlgn="base" hangingPunct="0">
        <a:spcBef>
          <a:spcPct val="0"/>
        </a:spcBef>
        <a:spcAft>
          <a:spcPct val="0"/>
        </a:spcAft>
        <a:defRPr sz="3000" b="1">
          <a:solidFill>
            <a:srgbClr val="FFFFFF"/>
          </a:solidFill>
          <a:latin typeface="Lucida Sans" pitchFamily="34" charset="0"/>
          <a:ea typeface="Lucida Sans" pitchFamily="34" charset="0"/>
          <a:cs typeface="Lucida Sans" pitchFamily="34" charset="0"/>
          <a:sym typeface="Lucida Sans" pitchFamily="34" charset="0"/>
        </a:defRPr>
      </a:lvl9pPr>
    </p:titleStyle>
    <p:bodyStyle>
      <a:lvl1pPr marL="257175" indent="-257175" algn="l" rtl="0" eaLnBrk="0" fontAlgn="base" hangingPunct="0">
        <a:spcBef>
          <a:spcPct val="0"/>
        </a:spcBef>
        <a:spcAft>
          <a:spcPct val="0"/>
        </a:spcAft>
        <a:buChar char="•"/>
        <a:defRPr sz="2400">
          <a:solidFill>
            <a:srgbClr val="000000"/>
          </a:solidFill>
          <a:latin typeface="+mn-lt"/>
          <a:ea typeface="MS PGothic" panose="020B0600070205080204" pitchFamily="34" charset="-128"/>
          <a:cs typeface="+mn-cs"/>
          <a:sym typeface="Calibri" panose="020F0502020204030204" pitchFamily="34" charset="0"/>
        </a:defRPr>
      </a:lvl1pPr>
      <a:lvl2pPr marL="557213" indent="-214313" algn="l" rtl="0" eaLnBrk="0" fontAlgn="base" hangingPunct="0">
        <a:spcBef>
          <a:spcPct val="0"/>
        </a:spcBef>
        <a:spcAft>
          <a:spcPct val="0"/>
        </a:spcAft>
        <a:buChar char="–"/>
        <a:defRPr sz="2100">
          <a:solidFill>
            <a:srgbClr val="000000"/>
          </a:solidFill>
          <a:latin typeface="+mn-lt"/>
          <a:ea typeface="+mn-ea"/>
          <a:cs typeface="+mn-cs"/>
          <a:sym typeface="Calibri" panose="020F0502020204030204" pitchFamily="34" charset="0"/>
        </a:defRPr>
      </a:lvl2pPr>
      <a:lvl3pPr marL="857250" indent="-171450" algn="l" rtl="0" eaLnBrk="0" fontAlgn="base" hangingPunct="0">
        <a:spcBef>
          <a:spcPct val="0"/>
        </a:spcBef>
        <a:spcAft>
          <a:spcPct val="0"/>
        </a:spcAft>
        <a:buChar char="•"/>
        <a:defRPr sz="1800">
          <a:solidFill>
            <a:srgbClr val="000000"/>
          </a:solidFill>
          <a:latin typeface="+mn-lt"/>
          <a:ea typeface="+mn-ea"/>
          <a:cs typeface="+mn-cs"/>
          <a:sym typeface="Calibri" panose="020F0502020204030204" pitchFamily="34" charset="0"/>
        </a:defRPr>
      </a:lvl3pPr>
      <a:lvl4pPr marL="1200150" indent="-171450" algn="l" rtl="0" eaLnBrk="0" fontAlgn="base" hangingPunct="0">
        <a:spcBef>
          <a:spcPct val="0"/>
        </a:spcBef>
        <a:spcAft>
          <a:spcPct val="0"/>
        </a:spcAft>
        <a:buChar char="–"/>
        <a:defRPr sz="1500">
          <a:solidFill>
            <a:srgbClr val="000000"/>
          </a:solidFill>
          <a:latin typeface="+mn-lt"/>
          <a:ea typeface="+mn-ea"/>
          <a:cs typeface="+mn-cs"/>
          <a:sym typeface="Calibri" panose="020F0502020204030204" pitchFamily="34" charset="0"/>
        </a:defRPr>
      </a:lvl4pPr>
      <a:lvl5pPr marL="1543050" indent="-171450" algn="l" rtl="0" eaLnBrk="0" fontAlgn="base" hangingPunct="0">
        <a:spcBef>
          <a:spcPct val="0"/>
        </a:spcBef>
        <a:spcAft>
          <a:spcPct val="0"/>
        </a:spcAft>
        <a:buChar char="»"/>
        <a:defRPr sz="1500">
          <a:solidFill>
            <a:srgbClr val="000000"/>
          </a:solidFill>
          <a:latin typeface="+mn-lt"/>
          <a:ea typeface="+mn-ea"/>
          <a:cs typeface="+mn-cs"/>
          <a:sym typeface="Calibri" panose="020F0502020204030204" pitchFamily="34" charset="0"/>
        </a:defRPr>
      </a:lvl5pPr>
      <a:lvl6pPr marL="342900" indent="1371600" algn="l" rtl="0" fontAlgn="base" hangingPunct="0">
        <a:spcBef>
          <a:spcPct val="0"/>
        </a:spcBef>
        <a:spcAft>
          <a:spcPct val="0"/>
        </a:spcAft>
        <a:defRPr>
          <a:solidFill>
            <a:srgbClr val="000000"/>
          </a:solidFill>
          <a:latin typeface="+mn-lt"/>
          <a:ea typeface="+mn-ea"/>
          <a:cs typeface="+mn-cs"/>
          <a:sym typeface="Calibri" pitchFamily="34" charset="0"/>
        </a:defRPr>
      </a:lvl6pPr>
      <a:lvl7pPr marL="685800" indent="1371600" algn="l" rtl="0" fontAlgn="base" hangingPunct="0">
        <a:spcBef>
          <a:spcPct val="0"/>
        </a:spcBef>
        <a:spcAft>
          <a:spcPct val="0"/>
        </a:spcAft>
        <a:defRPr>
          <a:solidFill>
            <a:srgbClr val="000000"/>
          </a:solidFill>
          <a:latin typeface="+mn-lt"/>
          <a:ea typeface="+mn-ea"/>
          <a:cs typeface="+mn-cs"/>
          <a:sym typeface="Calibri" pitchFamily="34" charset="0"/>
        </a:defRPr>
      </a:lvl7pPr>
      <a:lvl8pPr marL="1028700" indent="1371600" algn="l" rtl="0" fontAlgn="base" hangingPunct="0">
        <a:spcBef>
          <a:spcPct val="0"/>
        </a:spcBef>
        <a:spcAft>
          <a:spcPct val="0"/>
        </a:spcAft>
        <a:defRPr>
          <a:solidFill>
            <a:srgbClr val="000000"/>
          </a:solidFill>
          <a:latin typeface="+mn-lt"/>
          <a:ea typeface="+mn-ea"/>
          <a:cs typeface="+mn-cs"/>
          <a:sym typeface="Calibri" pitchFamily="34" charset="0"/>
        </a:defRPr>
      </a:lvl8pPr>
      <a:lvl9pPr marL="1371600" indent="1371600" algn="l" rtl="0" fontAlgn="base" hangingPunct="0">
        <a:spcBef>
          <a:spcPct val="0"/>
        </a:spcBef>
        <a:spcAft>
          <a:spcPct val="0"/>
        </a:spcAft>
        <a:defRPr>
          <a:solidFill>
            <a:srgbClr val="000000"/>
          </a:solidFill>
          <a:latin typeface="+mn-lt"/>
          <a:ea typeface="+mn-ea"/>
          <a:cs typeface="+mn-cs"/>
          <a:sym typeface="Calibri"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www.uneca.org/"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7.png"/><Relationship Id="rId5" Type="http://schemas.microsoft.com/office/2007/relationships/hdphoto" Target="../media/hdphoto2.wdp"/><Relationship Id="rId10" Type="http://schemas.openxmlformats.org/officeDocument/2006/relationships/image" Target="../media/image26.jpeg"/><Relationship Id="rId4" Type="http://schemas.openxmlformats.org/officeDocument/2006/relationships/image" Target="../media/image23.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p:txBody>
          <a:bodyPr/>
          <a:lstStyle/>
          <a:p>
            <a:endParaRPr lang="en-GB"/>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p:txBody>
          <a:bodyPr/>
          <a:lstStyle/>
          <a:p>
            <a:endParaRPr lang="en-GB" dirty="0"/>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a:t>Event | Date</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Presenter</a:t>
            </a:r>
          </a:p>
          <a:p>
            <a:pPr>
              <a:lnSpc>
                <a:spcPct val="100000"/>
              </a:lnSpc>
              <a:spcBef>
                <a:spcPts val="0"/>
              </a:spcBef>
            </a:pPr>
            <a:r>
              <a:rPr lang="en-US" sz="1800" dirty="0"/>
              <a:t>Title</a:t>
            </a:r>
          </a:p>
          <a:p>
            <a:pPr>
              <a:lnSpc>
                <a:spcPct val="100000"/>
              </a:lnSpc>
              <a:spcBef>
                <a:spcPts val="0"/>
              </a:spcBef>
            </a:pPr>
            <a:r>
              <a:rPr lang="en-US" sz="1800" dirty="0"/>
              <a:t>UNECA Sub-Regional Office for Eastern Africa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pic>
        <p:nvPicPr>
          <p:cNvPr id="10" name="Picture 9">
            <a:extLst>
              <a:ext uri="{FF2B5EF4-FFF2-40B4-BE49-F238E27FC236}">
                <a16:creationId xmlns:a16="http://schemas.microsoft.com/office/drawing/2014/main" id="{C01CAED0-A986-124F-BE0E-F1337C4EF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619"/>
          </a:xfrm>
          <a:prstGeom prst="rect">
            <a:avLst/>
          </a:prstGeom>
        </p:spPr>
      </p:pic>
    </p:spTree>
    <p:extLst>
      <p:ext uri="{BB962C8B-B14F-4D97-AF65-F5344CB8AC3E}">
        <p14:creationId xmlns:p14="http://schemas.microsoft.com/office/powerpoint/2010/main" val="57474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5F7CE2-8ACD-44E8-A29F-CD0D77F15CE3}"/>
              </a:ext>
            </a:extLst>
          </p:cNvPr>
          <p:cNvSpPr>
            <a:spLocks noGrp="1"/>
          </p:cNvSpPr>
          <p:nvPr>
            <p:ph idx="1"/>
          </p:nvPr>
        </p:nvSpPr>
        <p:spPr>
          <a:xfrm>
            <a:off x="119336" y="980728"/>
            <a:ext cx="12072664" cy="5544616"/>
          </a:xfrm>
        </p:spPr>
        <p:txBody>
          <a:bodyPr/>
          <a:lstStyle/>
          <a:p>
            <a:pPr marL="0" indent="0" algn="just">
              <a:lnSpc>
                <a:spcPct val="107000"/>
              </a:lnSpc>
              <a:spcAft>
                <a:spcPts val="800"/>
              </a:spcAft>
              <a:buNone/>
            </a:pPr>
            <a:r>
              <a:rPr lang="en-US" sz="2300" b="1" i="1" u="sng" dirty="0">
                <a:solidFill>
                  <a:schemeClr val="tx1"/>
                </a:solidFill>
                <a:effectLst/>
                <a:latin typeface="Arial" panose="020B0604020202020204" pitchFamily="34" charset="0"/>
                <a:ea typeface="DengXian" panose="02010600030101010101" pitchFamily="2" charset="-122"/>
                <a:cs typeface="Arial" panose="020B0604020202020204" pitchFamily="34" charset="0"/>
              </a:rPr>
              <a:t>Publication 1</a:t>
            </a:r>
            <a:r>
              <a:rPr lang="en-US" sz="2300" b="1" i="1" dirty="0">
                <a:solidFill>
                  <a:schemeClr val="tx1"/>
                </a:solidFill>
                <a:effectLst/>
                <a:latin typeface="Arial" panose="020B0604020202020204" pitchFamily="34" charset="0"/>
                <a:ea typeface="DengXian" panose="02010600030101010101" pitchFamily="2" charset="-122"/>
                <a:cs typeface="Arial" panose="020B0604020202020204" pitchFamily="34" charset="0"/>
              </a:rPr>
              <a:t>: </a:t>
            </a:r>
            <a:r>
              <a:rPr lang="en-US" sz="2300" i="1" dirty="0">
                <a:solidFill>
                  <a:schemeClr val="tx1"/>
                </a:solidFill>
                <a:effectLst/>
                <a:latin typeface="Arial" panose="020B0604020202020204" pitchFamily="34" charset="0"/>
                <a:ea typeface="DengXian" panose="02010600030101010101" pitchFamily="2" charset="-122"/>
                <a:cs typeface="Arial" panose="020B0604020202020204" pitchFamily="34" charset="0"/>
              </a:rPr>
              <a:t>SRP on regional integration provides an overview of the </a:t>
            </a:r>
            <a:r>
              <a:rPr lang="en-US" sz="2300" i="1" dirty="0">
                <a:solidFill>
                  <a:schemeClr val="tx1"/>
                </a:solidFill>
                <a:latin typeface="Arial" panose="020B0604020202020204" pitchFamily="34" charset="0"/>
                <a:ea typeface="DengXian" panose="02010600030101010101" pitchFamily="2" charset="-122"/>
                <a:cs typeface="Arial" panose="020B0604020202020204" pitchFamily="34" charset="0"/>
              </a:rPr>
              <a:t>regional socio-economic situation</a:t>
            </a:r>
            <a:r>
              <a:rPr lang="en-US" sz="2300" i="1" dirty="0">
                <a:solidFill>
                  <a:schemeClr val="tx1"/>
                </a:solidFill>
                <a:effectLst/>
                <a:latin typeface="Arial" panose="020B0604020202020204" pitchFamily="34" charset="0"/>
                <a:ea typeface="DengXian" panose="02010600030101010101" pitchFamily="2" charset="-122"/>
                <a:cs typeface="Arial" panose="020B0604020202020204" pitchFamily="34" charset="0"/>
              </a:rPr>
              <a:t> </a:t>
            </a:r>
          </a:p>
          <a:p>
            <a:pPr marL="0" indent="0">
              <a:lnSpc>
                <a:spcPct val="107000"/>
              </a:lnSpc>
              <a:spcAft>
                <a:spcPts val="800"/>
              </a:spcAft>
              <a:buNone/>
            </a:pPr>
            <a:r>
              <a:rPr lang="en-US" sz="2300" b="1" i="1" dirty="0">
                <a:solidFill>
                  <a:schemeClr val="tx1"/>
                </a:solidFill>
                <a:effectLst/>
                <a:latin typeface="Arial" panose="020B0604020202020204" pitchFamily="34" charset="0"/>
                <a:ea typeface="DengXian" panose="02010600030101010101" pitchFamily="2" charset="-122"/>
                <a:cs typeface="Arial" panose="020B0604020202020204" pitchFamily="34" charset="0"/>
              </a:rPr>
              <a:t>Publication 2: </a:t>
            </a:r>
            <a:r>
              <a:rPr lang="en-US" sz="2300" i="1" dirty="0">
                <a:solidFill>
                  <a:schemeClr val="tx1"/>
                </a:solidFill>
                <a:effectLst/>
                <a:latin typeface="Arial" panose="020B0604020202020204" pitchFamily="34" charset="0"/>
                <a:ea typeface="DengXian" panose="02010600030101010101" pitchFamily="2" charset="-122"/>
                <a:cs typeface="Arial" panose="020B0604020202020204" pitchFamily="34" charset="0"/>
              </a:rPr>
              <a:t>The Study report on the Socio-Economic Impact of Maritime Threats on the Eastern African coast and Western Indian Ocean. It quantifies direct costs where possible, and discusses the indirect costs associated with social, political, and environmental impact.</a:t>
            </a:r>
            <a:endParaRPr lang="en-RW" sz="2300" i="1"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p>
            <a:pPr marL="0" indent="0" algn="just">
              <a:lnSpc>
                <a:spcPct val="107000"/>
              </a:lnSpc>
              <a:spcAft>
                <a:spcPts val="800"/>
              </a:spcAft>
              <a:buNone/>
            </a:pPr>
            <a:r>
              <a:rPr lang="en-US" sz="2300" b="1" i="1" u="sng" dirty="0">
                <a:solidFill>
                  <a:schemeClr val="tx1"/>
                </a:solidFill>
                <a:effectLst/>
                <a:latin typeface="Arial" panose="020B0604020202020204" pitchFamily="34" charset="0"/>
                <a:ea typeface="DengXian" panose="02010600030101010101" pitchFamily="2" charset="-122"/>
                <a:cs typeface="Arial" panose="020B0604020202020204" pitchFamily="34" charset="0"/>
              </a:rPr>
              <a:t>Publication 3</a:t>
            </a:r>
            <a:r>
              <a:rPr lang="en-US" sz="2300" b="1" i="1" dirty="0">
                <a:solidFill>
                  <a:schemeClr val="tx1"/>
                </a:solidFill>
                <a:effectLst/>
                <a:latin typeface="Arial" panose="020B0604020202020204" pitchFamily="34" charset="0"/>
                <a:ea typeface="DengXian" panose="02010600030101010101" pitchFamily="2" charset="-122"/>
                <a:cs typeface="Arial" panose="020B0604020202020204" pitchFamily="34" charset="0"/>
              </a:rPr>
              <a:t>: </a:t>
            </a:r>
            <a:r>
              <a:rPr lang="en-US" sz="2300" i="1" dirty="0">
                <a:solidFill>
                  <a:schemeClr val="tx1"/>
                </a:solidFill>
                <a:effectLst/>
                <a:latin typeface="Arial" panose="020B0604020202020204" pitchFamily="34" charset="0"/>
                <a:ea typeface="DengXian" panose="02010600030101010101" pitchFamily="2" charset="-122"/>
                <a:cs typeface="Arial" panose="020B0604020202020204" pitchFamily="34" charset="0"/>
              </a:rPr>
              <a:t>Reports on Blue economy policy experiences from Eastern Africa. Analysis on economic, social, and, ecological dimensions of the blue economy in countries. </a:t>
            </a:r>
            <a:endParaRPr lang="en-RW" sz="2300" i="1"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p>
            <a:pPr marL="0" indent="0" algn="just">
              <a:lnSpc>
                <a:spcPct val="107000"/>
              </a:lnSpc>
              <a:spcAft>
                <a:spcPts val="800"/>
              </a:spcAft>
              <a:buNone/>
            </a:pPr>
            <a:r>
              <a:rPr lang="en-US" sz="2300" b="1" i="1" u="sng" dirty="0">
                <a:solidFill>
                  <a:schemeClr val="tx1"/>
                </a:solidFill>
                <a:effectLst/>
                <a:latin typeface="Arial" panose="020B0604020202020204" pitchFamily="34" charset="0"/>
                <a:ea typeface="DengXian" panose="02010600030101010101" pitchFamily="2" charset="-122"/>
                <a:cs typeface="Arial" panose="020B0604020202020204" pitchFamily="34" charset="0"/>
              </a:rPr>
              <a:t>Publication 4:</a:t>
            </a:r>
            <a:r>
              <a:rPr lang="en-US" sz="2300" b="1" i="1" dirty="0">
                <a:solidFill>
                  <a:schemeClr val="tx1"/>
                </a:solidFill>
                <a:effectLst/>
                <a:latin typeface="Arial" panose="020B0604020202020204" pitchFamily="34" charset="0"/>
                <a:ea typeface="DengXian" panose="02010600030101010101" pitchFamily="2" charset="-122"/>
                <a:cs typeface="Arial" panose="020B0604020202020204" pitchFamily="34" charset="0"/>
              </a:rPr>
              <a:t> </a:t>
            </a:r>
            <a:r>
              <a:rPr lang="en-US" sz="2300" i="1" dirty="0">
                <a:solidFill>
                  <a:schemeClr val="tx1"/>
                </a:solidFill>
                <a:effectLst/>
                <a:latin typeface="Arial" panose="020B0604020202020204" pitchFamily="34" charset="0"/>
                <a:ea typeface="DengXian" panose="02010600030101010101" pitchFamily="2" charset="-122"/>
                <a:cs typeface="Arial" panose="020B0604020202020204" pitchFamily="34" charset="0"/>
              </a:rPr>
              <a:t>Tourism satellite accounts (TSAs) in Eastern Africa. TSAs are a scientific method for measuring the direct economic contributions of tourism to the national economies. They enable the formulation of appropriate tourism policies and facilitate tourism practitioners to come up with strategies that will build a better future for the sector and serve as a valuable knowledge resource for those seeking comprehensive Tourism Statistics.</a:t>
            </a:r>
            <a:endParaRPr lang="en-RW" sz="2300" i="1"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p>
            <a:pPr marL="0" indent="0">
              <a:buNone/>
            </a:pPr>
            <a:endParaRPr lang="en-GB" kern="1200" dirty="0">
              <a:solidFill>
                <a:schemeClr val="dk1"/>
              </a:solidFill>
            </a:endParaRPr>
          </a:p>
          <a:p>
            <a:endParaRPr lang="en-GB" kern="1200" dirty="0">
              <a:solidFill>
                <a:schemeClr val="dk1"/>
              </a:solidFill>
            </a:endParaRPr>
          </a:p>
          <a:p>
            <a:endParaRPr lang="en-GB" b="1" dirty="0"/>
          </a:p>
          <a:p>
            <a:endParaRPr lang="en-US" dirty="0"/>
          </a:p>
        </p:txBody>
      </p:sp>
      <p:sp>
        <p:nvSpPr>
          <p:cNvPr id="3" name="Title 2">
            <a:extLst>
              <a:ext uri="{FF2B5EF4-FFF2-40B4-BE49-F238E27FC236}">
                <a16:creationId xmlns:a16="http://schemas.microsoft.com/office/drawing/2014/main" id="{8BAA2484-B75F-41E8-8E32-EFBB9B43FC65}"/>
              </a:ext>
            </a:extLst>
          </p:cNvPr>
          <p:cNvSpPr>
            <a:spLocks noGrp="1"/>
          </p:cNvSpPr>
          <p:nvPr>
            <p:ph type="title"/>
          </p:nvPr>
        </p:nvSpPr>
        <p:spPr/>
        <p:txBody>
          <a:bodyPr/>
          <a:lstStyle/>
          <a:p>
            <a:pPr algn="ctr"/>
            <a:r>
              <a:rPr lang="en-US" sz="2800" dirty="0">
                <a:solidFill>
                  <a:schemeClr val="accent3">
                    <a:lumMod val="60000"/>
                    <a:lumOff val="40000"/>
                  </a:schemeClr>
                </a:solidFill>
                <a:latin typeface="Arial" panose="020B0604020202020204" pitchFamily="34" charset="0"/>
                <a:cs typeface="Arial" panose="020B0604020202020204" pitchFamily="34" charset="0"/>
              </a:rPr>
              <a:t>Selected Knowledge Products AND Outreach</a:t>
            </a:r>
            <a:endParaRPr lang="en-US" sz="2800" dirty="0"/>
          </a:p>
        </p:txBody>
      </p:sp>
    </p:spTree>
    <p:extLst>
      <p:ext uri="{BB962C8B-B14F-4D97-AF65-F5344CB8AC3E}">
        <p14:creationId xmlns:p14="http://schemas.microsoft.com/office/powerpoint/2010/main" val="112152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5F7CE2-8ACD-44E8-A29F-CD0D77F15CE3}"/>
              </a:ext>
            </a:extLst>
          </p:cNvPr>
          <p:cNvSpPr>
            <a:spLocks noGrp="1"/>
          </p:cNvSpPr>
          <p:nvPr>
            <p:ph idx="1"/>
          </p:nvPr>
        </p:nvSpPr>
        <p:spPr>
          <a:xfrm>
            <a:off x="119336" y="980728"/>
            <a:ext cx="11809312" cy="5544616"/>
          </a:xfrm>
        </p:spPr>
        <p:txBody>
          <a:bodyPr/>
          <a:lstStyle/>
          <a:p>
            <a:endParaRPr lang="en-US" dirty="0">
              <a:solidFill>
                <a:schemeClr val="tx1"/>
              </a:solidFill>
              <a:latin typeface="Arial" panose="020B0604020202020204" pitchFamily="34" charset="0"/>
              <a:cs typeface="Arial" panose="020B0604020202020204" pitchFamily="34" charset="0"/>
            </a:endParaRPr>
          </a:p>
          <a:p>
            <a:pPr algn="just">
              <a:lnSpc>
                <a:spcPct val="107000"/>
              </a:lnSpc>
              <a:buClr>
                <a:srgbClr val="000000"/>
              </a:buClr>
            </a:pPr>
            <a:r>
              <a:rPr lang="en-AU" sz="2700" dirty="0">
                <a:solidFill>
                  <a:schemeClr val="tx1"/>
                </a:solidFill>
                <a:latin typeface="Arial" panose="020B0604020202020204" pitchFamily="34" charset="0"/>
                <a:ea typeface="DengXian" panose="02010600030101010101" pitchFamily="2" charset="-122"/>
                <a:cs typeface="Arial" panose="020B0604020202020204" pitchFamily="34" charset="0"/>
              </a:rPr>
              <a:t>UNCTs in MSs to elaborate  and implement development plans</a:t>
            </a:r>
          </a:p>
          <a:p>
            <a:pPr algn="just">
              <a:lnSpc>
                <a:spcPct val="107000"/>
              </a:lnSpc>
              <a:buClr>
                <a:srgbClr val="000000"/>
              </a:buClr>
            </a:pPr>
            <a:r>
              <a:rPr lang="en-US" sz="2700" dirty="0">
                <a:solidFill>
                  <a:schemeClr val="tx1"/>
                </a:solidFill>
                <a:latin typeface="Arial" panose="020B0604020202020204" pitchFamily="34" charset="0"/>
                <a:ea typeface="DengXian" panose="02010600030101010101" pitchFamily="2" charset="-122"/>
                <a:cs typeface="Arial" panose="020B0604020202020204" pitchFamily="34" charset="0"/>
              </a:rPr>
              <a:t>Collaborated with Indian Ocean Commission (IOC) to conceptualize and develop the study on the Socio-Economic Impact of Maritime Threats in the Western Indian Ocean. </a:t>
            </a:r>
            <a:endParaRPr lang="en-AU" sz="2700" dirty="0">
              <a:solidFill>
                <a:schemeClr val="tx1"/>
              </a:solidFill>
              <a:latin typeface="Arial" panose="020B0604020202020204" pitchFamily="34" charset="0"/>
              <a:ea typeface="DengXian" panose="02010600030101010101" pitchFamily="2" charset="-122"/>
              <a:cs typeface="Arial" panose="020B0604020202020204" pitchFamily="34" charset="0"/>
            </a:endParaRPr>
          </a:p>
          <a:p>
            <a:pPr algn="just">
              <a:lnSpc>
                <a:spcPct val="107000"/>
              </a:lnSpc>
              <a:buClr>
                <a:srgbClr val="000000"/>
              </a:buClr>
            </a:pPr>
            <a:r>
              <a:rPr lang="en-US" sz="2700" dirty="0">
                <a:solidFill>
                  <a:schemeClr val="tx1"/>
                </a:solidFill>
                <a:latin typeface="Arial" panose="020B0604020202020204" pitchFamily="34" charset="0"/>
                <a:ea typeface="DengXian" panose="02010600030101010101" pitchFamily="2" charset="-122"/>
                <a:cs typeface="Arial" panose="020B0604020202020204" pitchFamily="34" charset="0"/>
              </a:rPr>
              <a:t> Collaboration with the Regional Coordination Operation Centre (RCOC) to implement the study on the maritime insecurity in the Western Indian Ocean</a:t>
            </a:r>
          </a:p>
          <a:p>
            <a:pPr algn="just">
              <a:lnSpc>
                <a:spcPct val="107000"/>
              </a:lnSpc>
              <a:buClr>
                <a:srgbClr val="000000"/>
              </a:buClr>
            </a:pPr>
            <a:r>
              <a:rPr lang="en-US" sz="2700" dirty="0">
                <a:solidFill>
                  <a:schemeClr val="tx1"/>
                </a:solidFill>
                <a:latin typeface="Arial" panose="020B0604020202020204" pitchFamily="34" charset="0"/>
                <a:ea typeface="DengXian" panose="02010600030101010101" pitchFamily="2" charset="-122"/>
                <a:cs typeface="Arial" panose="020B0604020202020204" pitchFamily="34" charset="0"/>
              </a:rPr>
              <a:t>Collaboration with UNEP, UNDP, UNFPA, ILO and IOM in the formulation and implementation of the joint </a:t>
            </a:r>
            <a:r>
              <a:rPr lang="en-US" sz="2700" dirty="0" err="1">
                <a:solidFill>
                  <a:schemeClr val="tx1"/>
                </a:solidFill>
                <a:latin typeface="Arial" panose="020B0604020202020204" pitchFamily="34" charset="0"/>
                <a:ea typeface="DengXian" panose="02010600030101010101" pitchFamily="2" charset="-122"/>
                <a:cs typeface="Arial" panose="020B0604020202020204" pitchFamily="34" charset="0"/>
              </a:rPr>
              <a:t>programme</a:t>
            </a:r>
            <a:r>
              <a:rPr lang="en-US" sz="2700" dirty="0">
                <a:solidFill>
                  <a:schemeClr val="tx1"/>
                </a:solidFill>
                <a:latin typeface="Arial" panose="020B0604020202020204" pitchFamily="34" charset="0"/>
                <a:ea typeface="DengXian" panose="02010600030101010101" pitchFamily="2" charset="-122"/>
                <a:cs typeface="Arial" panose="020B0604020202020204" pitchFamily="34" charset="0"/>
              </a:rPr>
              <a:t> to establish an enabling environment to promote sustainable green and blue economy in Mauritius and Seychelles. </a:t>
            </a:r>
            <a:endParaRPr lang="en-RW" sz="2700" dirty="0">
              <a:solidFill>
                <a:schemeClr val="tx1"/>
              </a:solidFill>
              <a:latin typeface="Arial" panose="020B0604020202020204" pitchFamily="34" charset="0"/>
              <a:ea typeface="DengXian" panose="02010600030101010101" pitchFamily="2" charset="-122"/>
              <a:cs typeface="Arial" panose="020B0604020202020204" pitchFamily="34" charset="0"/>
            </a:endParaRPr>
          </a:p>
          <a:p>
            <a:r>
              <a:rPr lang="en-AU" sz="2700" dirty="0">
                <a:solidFill>
                  <a:schemeClr val="tx1"/>
                </a:solidFill>
                <a:latin typeface="Arial" panose="020B0604020202020204" pitchFamily="34" charset="0"/>
                <a:ea typeface="DengXian" panose="02010600030101010101" pitchFamily="2" charset="-122"/>
                <a:cs typeface="Arial" panose="020B0604020202020204" pitchFamily="34" charset="0"/>
              </a:rPr>
              <a:t>UNDP: in the development of South Sudan </a:t>
            </a:r>
            <a:r>
              <a:rPr lang="en-AU" sz="2700" dirty="0" err="1">
                <a:solidFill>
                  <a:schemeClr val="tx1"/>
                </a:solidFill>
                <a:latin typeface="Arial" panose="020B0604020202020204" pitchFamily="34" charset="0"/>
                <a:ea typeface="DengXian" panose="02010600030101010101" pitchFamily="2" charset="-122"/>
                <a:cs typeface="Arial" panose="020B0604020202020204" pitchFamily="34" charset="0"/>
              </a:rPr>
              <a:t>AfCFTA</a:t>
            </a:r>
            <a:r>
              <a:rPr lang="en-AU" sz="2700" dirty="0">
                <a:solidFill>
                  <a:schemeClr val="tx1"/>
                </a:solidFill>
                <a:latin typeface="Arial" panose="020B0604020202020204" pitchFamily="34" charset="0"/>
                <a:ea typeface="DengXian" panose="02010600030101010101" pitchFamily="2" charset="-122"/>
                <a:cs typeface="Arial" panose="020B0604020202020204" pitchFamily="34" charset="0"/>
              </a:rPr>
              <a:t> national strategy</a:t>
            </a:r>
          </a:p>
          <a:p>
            <a:endParaRPr lang="en-US" kern="1200" dirty="0">
              <a:solidFill>
                <a:schemeClr val="dk1"/>
              </a:solidFill>
            </a:endParaRPr>
          </a:p>
          <a:p>
            <a:endParaRPr lang="en-GB" kern="1200" dirty="0">
              <a:solidFill>
                <a:schemeClr val="dk1"/>
              </a:solidFill>
            </a:endParaRPr>
          </a:p>
          <a:p>
            <a:endParaRPr lang="en-GB" kern="1200" dirty="0">
              <a:solidFill>
                <a:schemeClr val="dk1"/>
              </a:solidFill>
            </a:endParaRPr>
          </a:p>
          <a:p>
            <a:endParaRPr lang="en-GB" kern="1200" dirty="0">
              <a:solidFill>
                <a:schemeClr val="dk1"/>
              </a:solidFill>
            </a:endParaRPr>
          </a:p>
          <a:p>
            <a:endParaRPr lang="en-GB" kern="1200" dirty="0">
              <a:solidFill>
                <a:schemeClr val="dk1"/>
              </a:solidFill>
            </a:endParaRPr>
          </a:p>
          <a:p>
            <a:endParaRPr lang="en-GB" b="1" dirty="0"/>
          </a:p>
          <a:p>
            <a:endParaRPr lang="en-US" dirty="0"/>
          </a:p>
        </p:txBody>
      </p:sp>
      <p:sp>
        <p:nvSpPr>
          <p:cNvPr id="3" name="Title 2">
            <a:extLst>
              <a:ext uri="{FF2B5EF4-FFF2-40B4-BE49-F238E27FC236}">
                <a16:creationId xmlns:a16="http://schemas.microsoft.com/office/drawing/2014/main" id="{8BAA2484-B75F-41E8-8E32-EFBB9B43FC65}"/>
              </a:ext>
            </a:extLst>
          </p:cNvPr>
          <p:cNvSpPr>
            <a:spLocks noGrp="1"/>
          </p:cNvSpPr>
          <p:nvPr>
            <p:ph type="title"/>
          </p:nvPr>
        </p:nvSpPr>
        <p:spPr/>
        <p:txBody>
          <a:bodyPr/>
          <a:lstStyle/>
          <a:p>
            <a:pPr algn="ctr"/>
            <a:r>
              <a:rPr lang="en-US" sz="2800" dirty="0">
                <a:solidFill>
                  <a:schemeClr val="accent3">
                    <a:lumMod val="60000"/>
                    <a:lumOff val="40000"/>
                  </a:schemeClr>
                </a:solidFill>
                <a:latin typeface="Arial" panose="020B0604020202020204" pitchFamily="34" charset="0"/>
                <a:cs typeface="Arial" panose="020B0604020202020204" pitchFamily="34" charset="0"/>
              </a:rPr>
              <a:t>SRO-EA also strengthened partnerships</a:t>
            </a:r>
            <a:endParaRPr lang="en-US" sz="2800" dirty="0"/>
          </a:p>
        </p:txBody>
      </p:sp>
    </p:spTree>
    <p:extLst>
      <p:ext uri="{BB962C8B-B14F-4D97-AF65-F5344CB8AC3E}">
        <p14:creationId xmlns:p14="http://schemas.microsoft.com/office/powerpoint/2010/main" val="2337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lstStyle/>
          <a:p>
            <a:pPr algn="ctr"/>
            <a:r>
              <a:rPr lang="en-US" sz="3200" dirty="0">
                <a:solidFill>
                  <a:schemeClr val="accent3">
                    <a:lumMod val="60000"/>
                    <a:lumOff val="40000"/>
                  </a:schemeClr>
                </a:solidFill>
                <a:latin typeface="Arial" panose="020B0604020202020204" pitchFamily="34" charset="0"/>
                <a:cs typeface="Arial" panose="020B0604020202020204" pitchFamily="34" charset="0"/>
              </a:rPr>
              <a:t>2023 planned program </a:t>
            </a:r>
          </a:p>
        </p:txBody>
      </p:sp>
      <p:sp>
        <p:nvSpPr>
          <p:cNvPr id="6" name="Content Placeholder 5">
            <a:extLst>
              <a:ext uri="{FF2B5EF4-FFF2-40B4-BE49-F238E27FC236}">
                <a16:creationId xmlns:a16="http://schemas.microsoft.com/office/drawing/2014/main" id="{C6985D35-0283-0C43-A240-C6AB04A16C52}"/>
              </a:ext>
            </a:extLst>
          </p:cNvPr>
          <p:cNvSpPr>
            <a:spLocks noGrp="1"/>
          </p:cNvSpPr>
          <p:nvPr>
            <p:ph idx="1"/>
          </p:nvPr>
        </p:nvSpPr>
        <p:spPr>
          <a:xfrm>
            <a:off x="119336" y="988837"/>
            <a:ext cx="6435308" cy="5176467"/>
          </a:xfrm>
        </p:spPr>
        <p:txBody>
          <a:bodyPr/>
          <a:lstStyle/>
          <a:p>
            <a:pPr marL="0" indent="0">
              <a:buNone/>
            </a:pPr>
            <a:r>
              <a:rPr lang="en-US" sz="2000" i="1" dirty="0">
                <a:solidFill>
                  <a:schemeClr val="accent4"/>
                </a:solidFill>
                <a:latin typeface="Arial" panose="020B0604020202020204" pitchFamily="34" charset="0"/>
                <a:cs typeface="Arial" panose="020B0604020202020204" pitchFamily="34" charset="0"/>
              </a:rPr>
              <a:t>What? </a:t>
            </a:r>
          </a:p>
          <a:p>
            <a:pPr marL="0" indent="0">
              <a:buNone/>
            </a:pPr>
            <a:endParaRPr lang="en-US" sz="2000" i="1" dirty="0">
              <a:solidFill>
                <a:schemeClr val="accent4"/>
              </a:solidFill>
              <a:latin typeface="Arial" panose="020B0604020202020204" pitchFamily="34" charset="0"/>
              <a:cs typeface="Arial" panose="020B0604020202020204" pitchFamily="34" charset="0"/>
            </a:endParaRPr>
          </a:p>
          <a:p>
            <a:pPr marL="385762" indent="-342900">
              <a:buFont typeface="+mj-lt"/>
              <a:buAutoNum type="arabicPeriod"/>
            </a:pPr>
            <a:r>
              <a:rPr lang="en-US" sz="2000" b="1" dirty="0">
                <a:solidFill>
                  <a:schemeClr val="accent3">
                    <a:lumMod val="75000"/>
                  </a:schemeClr>
                </a:solidFill>
                <a:latin typeface="Arial" panose="020B0604020202020204" pitchFamily="34" charset="0"/>
                <a:cs typeface="Arial" panose="020B0604020202020204" pitchFamily="34" charset="0"/>
              </a:rPr>
              <a:t>AfCFTA:</a:t>
            </a:r>
            <a:r>
              <a:rPr lang="en-US" sz="2000" dirty="0">
                <a:latin typeface="Arial" panose="020B0604020202020204" pitchFamily="34" charset="0"/>
                <a:cs typeface="Arial" panose="020B0604020202020204" pitchFamily="34" charset="0"/>
              </a:rPr>
              <a:t> </a:t>
            </a:r>
            <a:r>
              <a:rPr lang="en-US" sz="1800" dirty="0">
                <a:latin typeface="Arial" panose="020B0604020202020204" pitchFamily="34" charset="0"/>
                <a:ea typeface="DengXian" panose="02010600030101010101" pitchFamily="2" charset="-122"/>
                <a:cs typeface="Arial" panose="020B0604020202020204" pitchFamily="34" charset="0"/>
              </a:rPr>
              <a:t>A</a:t>
            </a:r>
            <a:r>
              <a:rPr lang="en-US" sz="1800" dirty="0">
                <a:effectLst/>
                <a:latin typeface="Arial" panose="020B0604020202020204" pitchFamily="34" charset="0"/>
                <a:ea typeface="DengXian" panose="02010600030101010101" pitchFamily="2" charset="-122"/>
              </a:rPr>
              <a:t>dvancing the implementation of the African Continental Free Trade Area, increasing intra-regional investments.  harnessing the blue economy, and enhancing regional tourism</a:t>
            </a:r>
            <a:r>
              <a:rPr lang="en-US" sz="2000" dirty="0">
                <a:latin typeface="Arial" panose="020B0604020202020204" pitchFamily="34" charset="0"/>
                <a:cs typeface="Arial" panose="020B0604020202020204" pitchFamily="34" charset="0"/>
              </a:rPr>
              <a:t>; </a:t>
            </a:r>
          </a:p>
          <a:p>
            <a:pPr marL="342900" lvl="1" indent="0">
              <a:buNone/>
            </a:pPr>
            <a:endParaRPr lang="en-US" sz="2000" dirty="0">
              <a:latin typeface="Arial" panose="020B0604020202020204" pitchFamily="34" charset="0"/>
              <a:cs typeface="Arial" panose="020B0604020202020204" pitchFamily="34" charset="0"/>
            </a:endParaRPr>
          </a:p>
          <a:p>
            <a:pPr marL="342900" lvl="0" indent="-342900" algn="just">
              <a:lnSpc>
                <a:spcPct val="107000"/>
              </a:lnSpc>
              <a:spcAft>
                <a:spcPts val="800"/>
              </a:spcAft>
              <a:buClr>
                <a:srgbClr val="000000"/>
              </a:buClr>
              <a:buFont typeface="+mj-lt"/>
              <a:buAutoNum type="arabicPeriod"/>
            </a:pPr>
            <a:r>
              <a:rPr lang="en-US" sz="2000" b="1" dirty="0">
                <a:solidFill>
                  <a:schemeClr val="accent3">
                    <a:lumMod val="75000"/>
                  </a:schemeClr>
                </a:solidFill>
                <a:latin typeface="Arial" panose="020B0604020202020204" pitchFamily="34" charset="0"/>
                <a:cs typeface="Arial" panose="020B0604020202020204" pitchFamily="34" charset="0"/>
              </a:rPr>
              <a:t>Blue Economy: </a:t>
            </a:r>
            <a:r>
              <a:rPr lang="en-US" sz="2000" dirty="0">
                <a:solidFill>
                  <a:schemeClr val="tx1"/>
                </a:solidFill>
                <a:latin typeface="Arial" panose="020B0604020202020204" pitchFamily="34" charset="0"/>
                <a:cs typeface="Arial" panose="020B0604020202020204" pitchFamily="34" charset="0"/>
              </a:rPr>
              <a:t>S</a:t>
            </a:r>
            <a:r>
              <a:rPr lang="en-US" sz="1800" dirty="0">
                <a:solidFill>
                  <a:schemeClr val="tx1"/>
                </a:solidFill>
                <a:effectLst/>
                <a:latin typeface="Arial" panose="020B0604020202020204" pitchFamily="34" charset="0"/>
                <a:ea typeface="DengXian" panose="02010600030101010101" pitchFamily="2" charset="-122"/>
                <a:cs typeface="Arial" panose="020B0604020202020204" pitchFamily="34" charset="0"/>
              </a:rPr>
              <a:t>t</a:t>
            </a:r>
            <a:r>
              <a:rPr lang="en-US" sz="1800" dirty="0">
                <a:effectLst/>
                <a:latin typeface="Arial" panose="020B0604020202020204" pitchFamily="34" charset="0"/>
                <a:ea typeface="DengXian" panose="02010600030101010101" pitchFamily="2" charset="-122"/>
                <a:cs typeface="Arial" panose="020B0604020202020204" pitchFamily="34" charset="0"/>
              </a:rPr>
              <a:t>udies and publications to improve the formulation of policies on the blue economy to promote deeper regional integration through the sustainable management of trans-boundary water resources and improved connectivity of land-locked countries.</a:t>
            </a:r>
            <a:endParaRPr lang="en-RW" sz="1800" dirty="0">
              <a:effectLst/>
              <a:latin typeface="Calibri" panose="020F0502020204030204" pitchFamily="34" charset="0"/>
              <a:ea typeface="DengXian" panose="02010600030101010101" pitchFamily="2" charset="-122"/>
              <a:cs typeface="Arial" panose="020B0604020202020204" pitchFamily="34" charset="0"/>
            </a:endParaRPr>
          </a:p>
          <a:p>
            <a:pPr marL="342900" lvl="1" indent="0">
              <a:buNone/>
            </a:pPr>
            <a:endParaRPr lang="en-US" sz="2000" b="1" dirty="0">
              <a:solidFill>
                <a:schemeClr val="accent6">
                  <a:lumMod val="60000"/>
                  <a:lumOff val="40000"/>
                </a:schemeClr>
              </a:solidFill>
              <a:latin typeface="Arial" panose="020B0604020202020204" pitchFamily="34" charset="0"/>
              <a:cs typeface="Arial" panose="020B0604020202020204" pitchFamily="34" charset="0"/>
            </a:endParaRPr>
          </a:p>
          <a:p>
            <a:pPr marL="385762" indent="-342900">
              <a:buFont typeface="+mj-lt"/>
              <a:buAutoNum type="arabicPeriod"/>
            </a:pPr>
            <a:r>
              <a:rPr lang="en-US" sz="2000" b="1" dirty="0">
                <a:solidFill>
                  <a:schemeClr val="accent3">
                    <a:lumMod val="75000"/>
                  </a:schemeClr>
                </a:solidFill>
                <a:latin typeface="Arial" panose="020B0604020202020204" pitchFamily="34" charset="0"/>
                <a:cs typeface="Arial" panose="020B0604020202020204" pitchFamily="34" charset="0"/>
              </a:rPr>
              <a:t>Tourism</a:t>
            </a:r>
            <a:r>
              <a:rPr lang="en-US" sz="2000" dirty="0">
                <a:latin typeface="Arial" panose="020B0604020202020204" pitchFamily="34" charset="0"/>
                <a:cs typeface="Arial" panose="020B0604020202020204" pitchFamily="34" charset="0"/>
              </a:rPr>
              <a:t>:  </a:t>
            </a:r>
            <a:r>
              <a:rPr lang="en-US" sz="1800" dirty="0">
                <a:effectLst/>
                <a:latin typeface="Arial" panose="020B0604020202020204" pitchFamily="34" charset="0"/>
                <a:ea typeface="DengXian" panose="02010600030101010101" pitchFamily="2" charset="-122"/>
              </a:rPr>
              <a:t>develop guidelines for urban areas to position themselves as tourist destinations, in line with the recommendations set out in the African Tourism Strategy formulated by the African Union</a:t>
            </a:r>
            <a:endParaRPr lang="en-RW" sz="2000"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0FD1DA09-FD96-4F49-BC53-526B60A7E267}"/>
              </a:ext>
            </a:extLst>
          </p:cNvPr>
          <p:cNvSpPr/>
          <p:nvPr/>
        </p:nvSpPr>
        <p:spPr>
          <a:xfrm>
            <a:off x="6661975" y="1728018"/>
            <a:ext cx="504092" cy="504092"/>
          </a:xfrm>
          <a:prstGeom prst="ellipse">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latin typeface="Arial" panose="020B0604020202020204" pitchFamily="34" charset="0"/>
                <a:cs typeface="Arial" panose="020B0604020202020204" pitchFamily="34" charset="0"/>
              </a:rPr>
              <a:t>01</a:t>
            </a:r>
          </a:p>
        </p:txBody>
      </p:sp>
      <p:sp>
        <p:nvSpPr>
          <p:cNvPr id="5" name="TextBox 4">
            <a:extLst>
              <a:ext uri="{FF2B5EF4-FFF2-40B4-BE49-F238E27FC236}">
                <a16:creationId xmlns:a16="http://schemas.microsoft.com/office/drawing/2014/main" id="{0C262CB1-2F3F-4AC7-AE8F-089F7A1559D2}"/>
              </a:ext>
            </a:extLst>
          </p:cNvPr>
          <p:cNvSpPr txBox="1"/>
          <p:nvPr/>
        </p:nvSpPr>
        <p:spPr>
          <a:xfrm>
            <a:off x="7248128" y="1772816"/>
            <a:ext cx="4608512" cy="1231106"/>
          </a:xfrm>
          <a:prstGeom prst="rect">
            <a:avLst/>
          </a:prstGeom>
          <a:noFill/>
        </p:spPr>
        <p:txBody>
          <a:bodyPr wrap="square" lIns="0" tIns="0" rIns="0" bIns="0" rtlCol="0">
            <a:spAutoFit/>
          </a:bodyPr>
          <a:lstStyle/>
          <a:p>
            <a:r>
              <a:rPr lang="en-US" sz="2000" b="1" dirty="0">
                <a:solidFill>
                  <a:schemeClr val="tx1"/>
                </a:solidFill>
              </a:rPr>
              <a:t>AfCFTA: </a:t>
            </a:r>
            <a:r>
              <a:rPr lang="en-US" sz="2000" dirty="0">
                <a:solidFill>
                  <a:schemeClr val="tx1"/>
                </a:solidFill>
              </a:rPr>
              <a:t>Advocacy towards AfCFTA ratifications; socio-economic assessment and tailored projects on AfCFTA implementation</a:t>
            </a:r>
          </a:p>
        </p:txBody>
      </p:sp>
      <p:sp>
        <p:nvSpPr>
          <p:cNvPr id="7" name="Oval 6">
            <a:extLst>
              <a:ext uri="{FF2B5EF4-FFF2-40B4-BE49-F238E27FC236}">
                <a16:creationId xmlns:a16="http://schemas.microsoft.com/office/drawing/2014/main" id="{66A26946-9C38-4885-9934-06BA033515C3}"/>
              </a:ext>
            </a:extLst>
          </p:cNvPr>
          <p:cNvSpPr/>
          <p:nvPr/>
        </p:nvSpPr>
        <p:spPr>
          <a:xfrm>
            <a:off x="6661975" y="3178590"/>
            <a:ext cx="504092" cy="504092"/>
          </a:xfrm>
          <a:prstGeom prst="ellipse">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latin typeface="Arial" panose="020B0604020202020204" pitchFamily="34" charset="0"/>
                <a:cs typeface="Arial" panose="020B0604020202020204" pitchFamily="34" charset="0"/>
              </a:rPr>
              <a:t>02</a:t>
            </a:r>
          </a:p>
        </p:txBody>
      </p:sp>
      <p:sp>
        <p:nvSpPr>
          <p:cNvPr id="8" name="TextBox 7">
            <a:extLst>
              <a:ext uri="{FF2B5EF4-FFF2-40B4-BE49-F238E27FC236}">
                <a16:creationId xmlns:a16="http://schemas.microsoft.com/office/drawing/2014/main" id="{8C9E2C72-4F60-4460-82C0-A9A9F41C79A4}"/>
              </a:ext>
            </a:extLst>
          </p:cNvPr>
          <p:cNvSpPr txBox="1"/>
          <p:nvPr/>
        </p:nvSpPr>
        <p:spPr>
          <a:xfrm>
            <a:off x="7248128" y="3223388"/>
            <a:ext cx="4608512" cy="1538883"/>
          </a:xfrm>
          <a:prstGeom prst="rect">
            <a:avLst/>
          </a:prstGeom>
          <a:noFill/>
        </p:spPr>
        <p:txBody>
          <a:bodyPr wrap="square" lIns="0" tIns="0" rIns="0" bIns="0" rtlCol="0">
            <a:spAutoFit/>
          </a:bodyPr>
          <a:lstStyle/>
          <a:p>
            <a:r>
              <a:rPr lang="en-US" sz="2000" b="1" dirty="0">
                <a:solidFill>
                  <a:schemeClr val="tx1"/>
                </a:solidFill>
              </a:rPr>
              <a:t>BLUE ECONOMY: </a:t>
            </a:r>
            <a:r>
              <a:rPr lang="en-US" sz="2000" dirty="0">
                <a:solidFill>
                  <a:schemeClr val="tx1"/>
                </a:solidFill>
              </a:rPr>
              <a:t>Policy frameworks &amp; analytical tools to measure contribution of BE and </a:t>
            </a:r>
            <a:r>
              <a:rPr lang="en-US" sz="2000" dirty="0">
                <a:effectLst/>
                <a:latin typeface="Arial" panose="020B0604020202020204" pitchFamily="34" charset="0"/>
                <a:ea typeface="DengXian" panose="02010600030101010101" pitchFamily="2" charset="-122"/>
                <a:cs typeface="Arial" panose="020B0604020202020204" pitchFamily="34" charset="0"/>
              </a:rPr>
              <a:t>sustainable management of trans-boundary water resources and improved connectivity of land-locked countries.</a:t>
            </a:r>
            <a:endParaRPr lang="en-US" sz="2000" dirty="0">
              <a:solidFill>
                <a:schemeClr val="tx1"/>
              </a:solidFill>
            </a:endParaRPr>
          </a:p>
        </p:txBody>
      </p:sp>
      <p:sp>
        <p:nvSpPr>
          <p:cNvPr id="9" name="Oval 8">
            <a:extLst>
              <a:ext uri="{FF2B5EF4-FFF2-40B4-BE49-F238E27FC236}">
                <a16:creationId xmlns:a16="http://schemas.microsoft.com/office/drawing/2014/main" id="{D08C95AA-3679-4BF5-840E-445D26D4519A}"/>
              </a:ext>
            </a:extLst>
          </p:cNvPr>
          <p:cNvSpPr/>
          <p:nvPr/>
        </p:nvSpPr>
        <p:spPr>
          <a:xfrm>
            <a:off x="6700203" y="5221727"/>
            <a:ext cx="504092" cy="504092"/>
          </a:xfrm>
          <a:prstGeom prst="ellipse">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latin typeface="Arial" panose="020B0604020202020204" pitchFamily="34" charset="0"/>
                <a:cs typeface="Arial" panose="020B0604020202020204" pitchFamily="34" charset="0"/>
              </a:rPr>
              <a:t>03</a:t>
            </a:r>
          </a:p>
        </p:txBody>
      </p:sp>
      <p:sp>
        <p:nvSpPr>
          <p:cNvPr id="10" name="TextBox 9">
            <a:extLst>
              <a:ext uri="{FF2B5EF4-FFF2-40B4-BE49-F238E27FC236}">
                <a16:creationId xmlns:a16="http://schemas.microsoft.com/office/drawing/2014/main" id="{0E1C7E24-FDBD-49CD-8768-3D11825C53B9}"/>
              </a:ext>
            </a:extLst>
          </p:cNvPr>
          <p:cNvSpPr txBox="1"/>
          <p:nvPr/>
        </p:nvSpPr>
        <p:spPr>
          <a:xfrm>
            <a:off x="7248128" y="5221727"/>
            <a:ext cx="4608512" cy="615553"/>
          </a:xfrm>
          <a:prstGeom prst="rect">
            <a:avLst/>
          </a:prstGeom>
          <a:noFill/>
        </p:spPr>
        <p:txBody>
          <a:bodyPr wrap="square" lIns="0" tIns="0" rIns="0" bIns="0" rtlCol="0">
            <a:spAutoFit/>
          </a:bodyPr>
          <a:lstStyle/>
          <a:p>
            <a:r>
              <a:rPr lang="en-US" sz="2000" b="1" dirty="0">
                <a:solidFill>
                  <a:schemeClr val="tx1"/>
                </a:solidFill>
              </a:rPr>
              <a:t>TOURISM: </a:t>
            </a:r>
            <a:r>
              <a:rPr lang="en-US" sz="2000" dirty="0">
                <a:solidFill>
                  <a:schemeClr val="tx1"/>
                </a:solidFill>
              </a:rPr>
              <a:t>Urban tourism and Capacity building for tourism statistics</a:t>
            </a:r>
          </a:p>
        </p:txBody>
      </p:sp>
      <p:sp>
        <p:nvSpPr>
          <p:cNvPr id="11" name="Oval 10">
            <a:extLst>
              <a:ext uri="{FF2B5EF4-FFF2-40B4-BE49-F238E27FC236}">
                <a16:creationId xmlns:a16="http://schemas.microsoft.com/office/drawing/2014/main" id="{5510C2D8-BC02-40A4-8EDA-E0FCA3443B2C}"/>
              </a:ext>
            </a:extLst>
          </p:cNvPr>
          <p:cNvSpPr/>
          <p:nvPr/>
        </p:nvSpPr>
        <p:spPr>
          <a:xfrm>
            <a:off x="6700203" y="6021288"/>
            <a:ext cx="504092" cy="504092"/>
          </a:xfrm>
          <a:prstGeom prst="ellipse">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latin typeface="Arial" panose="020B0604020202020204" pitchFamily="34" charset="0"/>
                <a:cs typeface="Arial" panose="020B0604020202020204" pitchFamily="34" charset="0"/>
              </a:rPr>
              <a:t>04</a:t>
            </a:r>
          </a:p>
        </p:txBody>
      </p:sp>
      <p:sp>
        <p:nvSpPr>
          <p:cNvPr id="12" name="TextBox 11">
            <a:extLst>
              <a:ext uri="{FF2B5EF4-FFF2-40B4-BE49-F238E27FC236}">
                <a16:creationId xmlns:a16="http://schemas.microsoft.com/office/drawing/2014/main" id="{B52D58A5-4C88-4A95-97BC-9DDBC4950D89}"/>
              </a:ext>
            </a:extLst>
          </p:cNvPr>
          <p:cNvSpPr txBox="1"/>
          <p:nvPr/>
        </p:nvSpPr>
        <p:spPr>
          <a:xfrm>
            <a:off x="7339533" y="6119445"/>
            <a:ext cx="4608512" cy="307777"/>
          </a:xfrm>
          <a:prstGeom prst="rect">
            <a:avLst/>
          </a:prstGeom>
          <a:noFill/>
        </p:spPr>
        <p:txBody>
          <a:bodyPr wrap="square" lIns="0" tIns="0" rIns="0" bIns="0" rtlCol="0">
            <a:spAutoFit/>
          </a:bodyPr>
          <a:lstStyle/>
          <a:p>
            <a:r>
              <a:rPr lang="en-US" sz="2000" b="1" dirty="0">
                <a:solidFill>
                  <a:schemeClr val="tx1"/>
                </a:solidFill>
              </a:rPr>
              <a:t>PARTNERSHIP: </a:t>
            </a:r>
            <a:r>
              <a:rPr lang="en-US" sz="2000" dirty="0">
                <a:solidFill>
                  <a:schemeClr val="tx1"/>
                </a:solidFill>
              </a:rPr>
              <a:t>External partnerships</a:t>
            </a:r>
          </a:p>
        </p:txBody>
      </p:sp>
    </p:spTree>
    <p:extLst>
      <p:ext uri="{BB962C8B-B14F-4D97-AF65-F5344CB8AC3E}">
        <p14:creationId xmlns:p14="http://schemas.microsoft.com/office/powerpoint/2010/main" val="180483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4437461" y="3169228"/>
            <a:ext cx="3317081"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4125" b="1" dirty="0">
                <a:solidFill>
                  <a:schemeClr val="tx1"/>
                </a:solidFill>
                <a:latin typeface="Lato" panose="020F0502020204030203" pitchFamily="34" charset="77"/>
                <a:sym typeface="Lato" panose="020F0502020204030203" pitchFamily="34" charset="77"/>
              </a:rPr>
              <a:t>THANK YOU!</a:t>
            </a:r>
          </a:p>
        </p:txBody>
      </p:sp>
      <p:sp>
        <p:nvSpPr>
          <p:cNvPr id="4" name="Rectangle 6">
            <a:extLst>
              <a:ext uri="{FF2B5EF4-FFF2-40B4-BE49-F238E27FC236}">
                <a16:creationId xmlns:a16="http://schemas.microsoft.com/office/drawing/2014/main" id="{057A3A88-53BF-5241-89AD-828776EFB12F}"/>
              </a:ext>
            </a:extLst>
          </p:cNvPr>
          <p:cNvSpPr>
            <a:spLocks/>
          </p:cNvSpPr>
          <p:nvPr/>
        </p:nvSpPr>
        <p:spPr bwMode="auto">
          <a:xfrm>
            <a:off x="3805303" y="3804017"/>
            <a:ext cx="45813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a:defRPr>
                <a:solidFill>
                  <a:srgbClr val="000000"/>
                </a:solidFill>
                <a:latin typeface="Calibri" charset="0"/>
                <a:ea typeface="Calibri" charset="0"/>
                <a:cs typeface="Calibri" charset="0"/>
                <a:sym typeface="Calibri" charset="0"/>
              </a:defRPr>
            </a:lvl1pPr>
            <a:lvl2pPr marL="742950" indent="-285750">
              <a:defRPr>
                <a:solidFill>
                  <a:srgbClr val="000000"/>
                </a:solidFill>
                <a:latin typeface="Calibri" charset="0"/>
                <a:ea typeface="Calibri" charset="0"/>
                <a:cs typeface="Calibri" charset="0"/>
                <a:sym typeface="Calibri" charset="0"/>
              </a:defRPr>
            </a:lvl2pPr>
            <a:lvl3pPr marL="1143000" indent="-228600">
              <a:defRPr>
                <a:solidFill>
                  <a:srgbClr val="000000"/>
                </a:solidFill>
                <a:latin typeface="Calibri" charset="0"/>
                <a:ea typeface="Calibri" charset="0"/>
                <a:cs typeface="Calibri" charset="0"/>
                <a:sym typeface="Calibri" charset="0"/>
              </a:defRPr>
            </a:lvl3pPr>
            <a:lvl4pPr marL="1600200" indent="-228600">
              <a:defRPr>
                <a:solidFill>
                  <a:srgbClr val="000000"/>
                </a:solidFill>
                <a:latin typeface="Calibri" charset="0"/>
                <a:ea typeface="Calibri" charset="0"/>
                <a:cs typeface="Calibri" charset="0"/>
                <a:sym typeface="Calibri" charset="0"/>
              </a:defRPr>
            </a:lvl4pPr>
            <a:lvl5pPr marL="2057400" indent="-228600">
              <a:defRPr>
                <a:solidFill>
                  <a:srgbClr val="000000"/>
                </a:solidFill>
                <a:latin typeface="Calibri" charset="0"/>
                <a:ea typeface="Calibri" charset="0"/>
                <a:cs typeface="Calibri" charset="0"/>
                <a:sym typeface="Calibri" charset="0"/>
              </a:defRPr>
            </a:lvl5pPr>
            <a:lvl6pPr marL="25146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29718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34290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3886200" indent="-228600" eaLnBrk="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pPr algn="ctr" eaLnBrk="1"/>
            <a:r>
              <a:rPr lang="en-US" sz="1500" u="sng" dirty="0">
                <a:hlinkClick r:id="rId2"/>
              </a:rPr>
              <a:t>www.uneca.org/</a:t>
            </a:r>
            <a:endParaRPr lang="en-US" sz="1500" u="sng" dirty="0"/>
          </a:p>
          <a:p>
            <a:pPr algn="ctr" eaLnBrk="1"/>
            <a:endParaRPr lang="en-US" altLang="x-none" sz="1500" u="sng" dirty="0">
              <a:solidFill>
                <a:schemeClr val="accent6"/>
              </a:solidFill>
              <a:latin typeface="Lato" charset="0"/>
              <a:ea typeface="Lato" charset="0"/>
              <a:cs typeface="Lato" charset="0"/>
              <a:sym typeface="Lato" charset="0"/>
            </a:endParaRPr>
          </a:p>
        </p:txBody>
      </p:sp>
    </p:spTree>
    <p:extLst>
      <p:ext uri="{BB962C8B-B14F-4D97-AF65-F5344CB8AC3E}">
        <p14:creationId xmlns:p14="http://schemas.microsoft.com/office/powerpoint/2010/main" val="3498978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179677" y="4806153"/>
            <a:ext cx="6283913" cy="37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normAutofit fontScale="97500"/>
          </a:bodyPr>
          <a:lstStyle>
            <a:lvl1pPr algn="ctr" rtl="0" eaLnBrk="0" fontAlgn="base" hangingPunct="0">
              <a:spcBef>
                <a:spcPct val="0"/>
              </a:spcBef>
              <a:spcAft>
                <a:spcPct val="0"/>
              </a:spcAft>
              <a:defRPr sz="3200" b="1" i="0" baseline="0">
                <a:solidFill>
                  <a:srgbClr val="FFFFFF"/>
                </a:solidFill>
                <a:latin typeface="Lucida Sans" panose="020B0602030504020204" pitchFamily="34" charset="77"/>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pPr>
              <a:defRPr/>
            </a:pPr>
            <a:r>
              <a:rPr lang="en-US" sz="1350" kern="0" dirty="0">
                <a:solidFill>
                  <a:srgbClr val="000000"/>
                </a:solidFill>
              </a:rPr>
              <a:t>17 November  2022</a:t>
            </a:r>
          </a:p>
        </p:txBody>
      </p:sp>
      <p:sp>
        <p:nvSpPr>
          <p:cNvPr id="4" name="Title 1">
            <a:extLst>
              <a:ext uri="{FF2B5EF4-FFF2-40B4-BE49-F238E27FC236}">
                <a16:creationId xmlns:a16="http://schemas.microsoft.com/office/drawing/2014/main" id="{8F8D73D6-96D0-F94D-B56A-F584F44DDA3C}"/>
              </a:ext>
            </a:extLst>
          </p:cNvPr>
          <p:cNvSpPr>
            <a:spLocks noGrp="1"/>
          </p:cNvSpPr>
          <p:nvPr>
            <p:ph type="title"/>
          </p:nvPr>
        </p:nvSpPr>
        <p:spPr>
          <a:xfrm>
            <a:off x="1811045" y="2667785"/>
            <a:ext cx="6283913" cy="1754537"/>
          </a:xfrm>
        </p:spPr>
        <p:txBody>
          <a:bodyPr anchor="t" anchorCtr="0">
            <a:normAutofit/>
          </a:bodyPr>
          <a:lstStyle/>
          <a:p>
            <a:r>
              <a:rPr lang="en-US" dirty="0"/>
              <a:t>Title of presentation</a:t>
            </a:r>
            <a:br>
              <a:rPr lang="en-US" dirty="0"/>
            </a:br>
            <a:br>
              <a:rPr lang="en-US" sz="1500" dirty="0"/>
            </a:br>
            <a:r>
              <a:rPr lang="en-US" sz="1350" dirty="0"/>
              <a:t>Name of presenter</a:t>
            </a:r>
            <a:br>
              <a:rPr lang="en-US" sz="1350" dirty="0"/>
            </a:br>
            <a:r>
              <a:rPr lang="en-US" sz="1350" dirty="0"/>
              <a:t>Title, Division</a:t>
            </a:r>
            <a:br>
              <a:rPr lang="en-US" sz="1350" dirty="0"/>
            </a:br>
            <a:r>
              <a:rPr lang="en-US" sz="1350" dirty="0"/>
              <a:t>Economic Commission for Africa</a:t>
            </a:r>
          </a:p>
        </p:txBody>
      </p:sp>
      <p:sp>
        <p:nvSpPr>
          <p:cNvPr id="8" name="Title 1">
            <a:extLst>
              <a:ext uri="{FF2B5EF4-FFF2-40B4-BE49-F238E27FC236}">
                <a16:creationId xmlns:a16="http://schemas.microsoft.com/office/drawing/2014/main" id="{07955E4F-3AAB-EC46-9150-834F0BE611BD}"/>
              </a:ext>
            </a:extLst>
          </p:cNvPr>
          <p:cNvSpPr txBox="1">
            <a:spLocks/>
          </p:cNvSpPr>
          <p:nvPr/>
        </p:nvSpPr>
        <p:spPr bwMode="auto">
          <a:xfrm>
            <a:off x="1991545" y="2859701"/>
            <a:ext cx="6283913" cy="17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4000" b="1">
                <a:solidFill>
                  <a:srgbClr val="FFFFFF"/>
                </a:solidFill>
                <a:latin typeface="+mj-lt"/>
                <a:ea typeface="MS PGothic" panose="020B0600070205080204" pitchFamily="34" charset="-128"/>
                <a:cs typeface="+mj-cs"/>
                <a:sym typeface="Lucida Sans" panose="020B0602040502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r>
              <a:rPr lang="en-US" sz="3000" kern="0" dirty="0">
                <a:solidFill>
                  <a:schemeClr val="tx1"/>
                </a:solidFill>
              </a:rPr>
              <a:t>SRO-EA 2022 Annual Report</a:t>
            </a:r>
            <a:br>
              <a:rPr lang="en-US" sz="3000" kern="0" dirty="0">
                <a:solidFill>
                  <a:schemeClr val="tx1"/>
                </a:solidFill>
              </a:rPr>
            </a:br>
            <a:br>
              <a:rPr lang="en-US" sz="1500" kern="0" dirty="0">
                <a:solidFill>
                  <a:schemeClr val="tx1"/>
                </a:solidFill>
              </a:rPr>
            </a:br>
            <a:r>
              <a:rPr lang="en-US" sz="1350" kern="0" dirty="0">
                <a:solidFill>
                  <a:schemeClr val="tx1"/>
                </a:solidFill>
              </a:rPr>
              <a:t>Emelang Leteane</a:t>
            </a:r>
            <a:br>
              <a:rPr lang="en-US" sz="1350" kern="0" dirty="0">
                <a:solidFill>
                  <a:schemeClr val="tx1"/>
                </a:solidFill>
              </a:rPr>
            </a:br>
            <a:r>
              <a:rPr lang="en-US" sz="1350" kern="0" dirty="0">
                <a:solidFill>
                  <a:schemeClr val="tx1"/>
                </a:solidFill>
              </a:rPr>
              <a:t>Social Affairs Officer, SRO-EA</a:t>
            </a:r>
            <a:br>
              <a:rPr lang="en-US" sz="1350" kern="0" dirty="0">
                <a:solidFill>
                  <a:schemeClr val="tx1"/>
                </a:solidFill>
              </a:rPr>
            </a:br>
            <a:r>
              <a:rPr lang="en-US" sz="1350" kern="0" dirty="0">
                <a:solidFill>
                  <a:schemeClr val="tx1"/>
                </a:solidFill>
              </a:rPr>
              <a:t>Economic Commission for Africa</a:t>
            </a:r>
          </a:p>
        </p:txBody>
      </p:sp>
    </p:spTree>
    <p:extLst>
      <p:ext uri="{BB962C8B-B14F-4D97-AF65-F5344CB8AC3E}">
        <p14:creationId xmlns:p14="http://schemas.microsoft.com/office/powerpoint/2010/main" val="91889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4B15328-7DCC-4E3B-8903-5A718B368D17}"/>
              </a:ext>
            </a:extLst>
          </p:cNvPr>
          <p:cNvSpPr txBox="1">
            <a:spLocks/>
          </p:cNvSpPr>
          <p:nvPr/>
        </p:nvSpPr>
        <p:spPr>
          <a:xfrm>
            <a:off x="-402921" y="529806"/>
            <a:ext cx="4128446" cy="48711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3"/>
                </a:solidFill>
                <a:latin typeface="Arial" panose="020B0604020202020204" pitchFamily="34" charset="0"/>
                <a:cs typeface="Arial" panose="020B0604020202020204" pitchFamily="34" charset="0"/>
              </a:rPr>
              <a:t>OUTLINE</a:t>
            </a:r>
          </a:p>
        </p:txBody>
      </p:sp>
      <p:pic>
        <p:nvPicPr>
          <p:cNvPr id="11" name="Picture 10" descr="A close up of a logo&#10;&#10;Description automatically generated">
            <a:extLst>
              <a:ext uri="{FF2B5EF4-FFF2-40B4-BE49-F238E27FC236}">
                <a16:creationId xmlns:a16="http://schemas.microsoft.com/office/drawing/2014/main" id="{F9DED951-46A6-4B39-BD63-F52165A1FE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6400" y="274652"/>
            <a:ext cx="2298071" cy="265163"/>
          </a:xfrm>
          <a:prstGeom prst="rect">
            <a:avLst/>
          </a:prstGeom>
        </p:spPr>
      </p:pic>
      <p:sp>
        <p:nvSpPr>
          <p:cNvPr id="13" name="Rectangle 12">
            <a:extLst>
              <a:ext uri="{FF2B5EF4-FFF2-40B4-BE49-F238E27FC236}">
                <a16:creationId xmlns:a16="http://schemas.microsoft.com/office/drawing/2014/main" id="{1B952C5A-B4FF-401F-8669-9BB53A28B109}"/>
              </a:ext>
            </a:extLst>
          </p:cNvPr>
          <p:cNvSpPr/>
          <p:nvPr/>
        </p:nvSpPr>
        <p:spPr>
          <a:xfrm>
            <a:off x="407368" y="1564763"/>
            <a:ext cx="567130" cy="572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200" dirty="0">
                <a:solidFill>
                  <a:schemeClr val="accent3">
                    <a:lumMod val="60000"/>
                    <a:lumOff val="40000"/>
                  </a:schemeClr>
                </a:solidFill>
                <a:latin typeface="Arial" panose="020B0604020202020204" pitchFamily="34" charset="0"/>
                <a:cs typeface="Arial" panose="020B0604020202020204" pitchFamily="34" charset="0"/>
              </a:rPr>
              <a:t>01</a:t>
            </a:r>
          </a:p>
        </p:txBody>
      </p:sp>
      <p:sp>
        <p:nvSpPr>
          <p:cNvPr id="14" name="Rectangle 13">
            <a:extLst>
              <a:ext uri="{FF2B5EF4-FFF2-40B4-BE49-F238E27FC236}">
                <a16:creationId xmlns:a16="http://schemas.microsoft.com/office/drawing/2014/main" id="{1423D1F9-5490-4C4F-B9C8-E6714C2FF36D}"/>
              </a:ext>
            </a:extLst>
          </p:cNvPr>
          <p:cNvSpPr/>
          <p:nvPr/>
        </p:nvSpPr>
        <p:spPr>
          <a:xfrm>
            <a:off x="1054702" y="2413686"/>
            <a:ext cx="4719707" cy="761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F7380CB-BE54-4969-8D41-FFDB6EDABBE8}"/>
              </a:ext>
            </a:extLst>
          </p:cNvPr>
          <p:cNvSpPr/>
          <p:nvPr/>
        </p:nvSpPr>
        <p:spPr>
          <a:xfrm>
            <a:off x="413123" y="3146935"/>
            <a:ext cx="555620" cy="255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200" dirty="0">
                <a:solidFill>
                  <a:schemeClr val="accent3">
                    <a:lumMod val="60000"/>
                    <a:lumOff val="40000"/>
                  </a:schemeClr>
                </a:solidFill>
                <a:latin typeface="Arial" panose="020B0604020202020204" pitchFamily="34" charset="0"/>
                <a:cs typeface="Arial" panose="020B0604020202020204" pitchFamily="34" charset="0"/>
              </a:rPr>
              <a:t>03</a:t>
            </a:r>
          </a:p>
        </p:txBody>
      </p:sp>
      <p:sp>
        <p:nvSpPr>
          <p:cNvPr id="16" name="Rectangle 15">
            <a:extLst>
              <a:ext uri="{FF2B5EF4-FFF2-40B4-BE49-F238E27FC236}">
                <a16:creationId xmlns:a16="http://schemas.microsoft.com/office/drawing/2014/main" id="{B7C71E92-A0B8-4D74-9989-0F44696B094B}"/>
              </a:ext>
            </a:extLst>
          </p:cNvPr>
          <p:cNvSpPr/>
          <p:nvPr/>
        </p:nvSpPr>
        <p:spPr>
          <a:xfrm>
            <a:off x="1054702" y="5199129"/>
            <a:ext cx="5205761" cy="761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400" b="1" dirty="0">
              <a:solidFill>
                <a:srgbClr val="E7E6E6">
                  <a:lumMod val="50000"/>
                </a:srgbClr>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BA492080-7FB7-4909-9E39-3DA2D7531D1F}"/>
              </a:ext>
            </a:extLst>
          </p:cNvPr>
          <p:cNvSpPr/>
          <p:nvPr/>
        </p:nvSpPr>
        <p:spPr>
          <a:xfrm>
            <a:off x="413123" y="5118201"/>
            <a:ext cx="555620" cy="572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200" dirty="0">
                <a:solidFill>
                  <a:schemeClr val="bg1">
                    <a:lumMod val="95000"/>
                  </a:schemeClr>
                </a:solidFill>
                <a:latin typeface="Arial" panose="020B0604020202020204" pitchFamily="34" charset="0"/>
                <a:cs typeface="Arial" panose="020B0604020202020204" pitchFamily="34" charset="0"/>
              </a:rPr>
              <a:t>06</a:t>
            </a:r>
          </a:p>
        </p:txBody>
      </p:sp>
      <p:sp>
        <p:nvSpPr>
          <p:cNvPr id="25" name="Rectangle 24">
            <a:extLst>
              <a:ext uri="{FF2B5EF4-FFF2-40B4-BE49-F238E27FC236}">
                <a16:creationId xmlns:a16="http://schemas.microsoft.com/office/drawing/2014/main" id="{3862915F-310D-4778-A5AE-FD44E27A64BD}"/>
              </a:ext>
            </a:extLst>
          </p:cNvPr>
          <p:cNvSpPr/>
          <p:nvPr/>
        </p:nvSpPr>
        <p:spPr>
          <a:xfrm>
            <a:off x="1054702" y="3357325"/>
            <a:ext cx="3870918" cy="761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8DEEA60A-EB77-4C23-8833-980B1150A652}"/>
              </a:ext>
            </a:extLst>
          </p:cNvPr>
          <p:cNvSpPr/>
          <p:nvPr/>
        </p:nvSpPr>
        <p:spPr>
          <a:xfrm>
            <a:off x="413123" y="3694543"/>
            <a:ext cx="555620" cy="572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200" dirty="0">
                <a:solidFill>
                  <a:schemeClr val="bg1">
                    <a:lumMod val="95000"/>
                  </a:schemeClr>
                </a:solidFill>
                <a:latin typeface="Arial" panose="020B0604020202020204" pitchFamily="34" charset="0"/>
                <a:cs typeface="Arial" panose="020B0604020202020204" pitchFamily="34" charset="0"/>
              </a:rPr>
              <a:t>04</a:t>
            </a:r>
          </a:p>
        </p:txBody>
      </p:sp>
      <p:cxnSp>
        <p:nvCxnSpPr>
          <p:cNvPr id="19" name="Straight Connector 18">
            <a:extLst>
              <a:ext uri="{FF2B5EF4-FFF2-40B4-BE49-F238E27FC236}">
                <a16:creationId xmlns:a16="http://schemas.microsoft.com/office/drawing/2014/main" id="{3937D9D9-7A8B-46F0-8A7E-F7081AB92216}"/>
              </a:ext>
            </a:extLst>
          </p:cNvPr>
          <p:cNvCxnSpPr>
            <a:cxnSpLocks/>
          </p:cNvCxnSpPr>
          <p:nvPr/>
        </p:nvCxnSpPr>
        <p:spPr>
          <a:xfrm>
            <a:off x="407368" y="3630492"/>
            <a:ext cx="65259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D573BC1-1189-4447-889D-4C3A436CC7FA}"/>
              </a:ext>
            </a:extLst>
          </p:cNvPr>
          <p:cNvCxnSpPr>
            <a:cxnSpLocks/>
          </p:cNvCxnSpPr>
          <p:nvPr/>
        </p:nvCxnSpPr>
        <p:spPr>
          <a:xfrm>
            <a:off x="407368" y="5054150"/>
            <a:ext cx="652590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A6DC4A8-2AA7-4B5E-9D5F-7FCDB4461608}"/>
              </a:ext>
            </a:extLst>
          </p:cNvPr>
          <p:cNvSpPr/>
          <p:nvPr/>
        </p:nvSpPr>
        <p:spPr>
          <a:xfrm>
            <a:off x="1054702" y="4386642"/>
            <a:ext cx="4719707" cy="632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75FEDE67-AD3D-4203-8D3A-1BB6D9FA0BDB}"/>
              </a:ext>
            </a:extLst>
          </p:cNvPr>
          <p:cNvSpPr/>
          <p:nvPr/>
        </p:nvSpPr>
        <p:spPr>
          <a:xfrm>
            <a:off x="413123" y="4412079"/>
            <a:ext cx="555620" cy="572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200" dirty="0">
                <a:solidFill>
                  <a:schemeClr val="accent3">
                    <a:lumMod val="60000"/>
                    <a:lumOff val="40000"/>
                  </a:schemeClr>
                </a:solidFill>
                <a:latin typeface="Arial" panose="020B0604020202020204" pitchFamily="34" charset="0"/>
                <a:cs typeface="Arial" panose="020B0604020202020204" pitchFamily="34" charset="0"/>
              </a:rPr>
              <a:t>05</a:t>
            </a:r>
          </a:p>
        </p:txBody>
      </p:sp>
      <p:cxnSp>
        <p:nvCxnSpPr>
          <p:cNvPr id="32" name="Straight Connector 31">
            <a:extLst>
              <a:ext uri="{FF2B5EF4-FFF2-40B4-BE49-F238E27FC236}">
                <a16:creationId xmlns:a16="http://schemas.microsoft.com/office/drawing/2014/main" id="{32D5ED33-AB10-4E71-BF52-EFADD1B0F269}"/>
              </a:ext>
            </a:extLst>
          </p:cNvPr>
          <p:cNvCxnSpPr>
            <a:cxnSpLocks/>
          </p:cNvCxnSpPr>
          <p:nvPr/>
        </p:nvCxnSpPr>
        <p:spPr>
          <a:xfrm>
            <a:off x="407368" y="4342321"/>
            <a:ext cx="65259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6ED39CC-8D83-41F7-A504-4910EED9B74E}"/>
              </a:ext>
            </a:extLst>
          </p:cNvPr>
          <p:cNvSpPr/>
          <p:nvPr/>
        </p:nvSpPr>
        <p:spPr>
          <a:xfrm>
            <a:off x="1007817" y="5179232"/>
            <a:ext cx="3502882" cy="461665"/>
          </a:xfrm>
          <a:prstGeom prst="rect">
            <a:avLst/>
          </a:prstGeom>
        </p:spPr>
        <p:txBody>
          <a:bodyPr wrap="none">
            <a:spAutoFit/>
          </a:bodyPr>
          <a:lstStyle/>
          <a:p>
            <a:r>
              <a:rPr lang="en-US" sz="2400" b="1" dirty="0">
                <a:solidFill>
                  <a:schemeClr val="bg1">
                    <a:lumMod val="95000"/>
                  </a:schemeClr>
                </a:solidFill>
                <a:latin typeface="Arial" panose="020B0604020202020204" pitchFamily="34" charset="0"/>
                <a:cs typeface="Arial" panose="020B0604020202020204" pitchFamily="34" charset="0"/>
              </a:rPr>
              <a:t>2023 Planned Program</a:t>
            </a:r>
            <a:endParaRPr lang="en-US" sz="2400" dirty="0">
              <a:solidFill>
                <a:schemeClr val="bg1">
                  <a:lumMod val="95000"/>
                </a:schemeClr>
              </a:solidFill>
            </a:endParaRPr>
          </a:p>
        </p:txBody>
      </p:sp>
      <p:sp>
        <p:nvSpPr>
          <p:cNvPr id="4" name="Rectangle 3">
            <a:extLst>
              <a:ext uri="{FF2B5EF4-FFF2-40B4-BE49-F238E27FC236}">
                <a16:creationId xmlns:a16="http://schemas.microsoft.com/office/drawing/2014/main" id="{A49BEB59-7B20-47D6-A60E-E0D41283E37E}"/>
              </a:ext>
            </a:extLst>
          </p:cNvPr>
          <p:cNvSpPr/>
          <p:nvPr/>
        </p:nvSpPr>
        <p:spPr>
          <a:xfrm>
            <a:off x="1007817" y="4467403"/>
            <a:ext cx="6091946" cy="461665"/>
          </a:xfrm>
          <a:prstGeom prst="rect">
            <a:avLst/>
          </a:prstGeom>
        </p:spPr>
        <p:txBody>
          <a:bodyPr wrap="square">
            <a:spAutoFit/>
          </a:bodyPr>
          <a:lstStyle/>
          <a:p>
            <a:pPr lvl="0"/>
            <a:r>
              <a:rPr lang="en-US" sz="2400" b="1" dirty="0">
                <a:solidFill>
                  <a:schemeClr val="accent3">
                    <a:lumMod val="60000"/>
                    <a:lumOff val="40000"/>
                  </a:schemeClr>
                </a:solidFill>
                <a:latin typeface="Arial" panose="020B0604020202020204" pitchFamily="34" charset="0"/>
                <a:cs typeface="Arial" panose="020B0604020202020204" pitchFamily="34" charset="0"/>
              </a:rPr>
              <a:t>Partnership results</a:t>
            </a:r>
            <a:endParaRPr lang="en-US" sz="2400"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B8CA0AE-5291-4ED2-9796-D812E61EB1C8}"/>
              </a:ext>
            </a:extLst>
          </p:cNvPr>
          <p:cNvSpPr/>
          <p:nvPr/>
        </p:nvSpPr>
        <p:spPr>
          <a:xfrm>
            <a:off x="1007816" y="3755574"/>
            <a:ext cx="6091947" cy="461665"/>
          </a:xfrm>
          <a:prstGeom prst="rect">
            <a:avLst/>
          </a:prstGeom>
        </p:spPr>
        <p:txBody>
          <a:bodyPr wrap="square">
            <a:spAutoFit/>
          </a:bodyPr>
          <a:lstStyle/>
          <a:p>
            <a:pPr lvl="0"/>
            <a:r>
              <a:rPr lang="en-US" sz="2400" b="1" dirty="0">
                <a:solidFill>
                  <a:schemeClr val="bg1">
                    <a:lumMod val="95000"/>
                  </a:schemeClr>
                </a:solidFill>
                <a:latin typeface="Arial" panose="020B0604020202020204" pitchFamily="34" charset="0"/>
                <a:cs typeface="Arial" panose="020B0604020202020204" pitchFamily="34" charset="0"/>
              </a:rPr>
              <a:t>Knowledge Products and Outreach</a:t>
            </a:r>
            <a:endParaRPr lang="en-US" sz="2400" dirty="0">
              <a:solidFill>
                <a:schemeClr val="bg1">
                  <a:lumMod val="95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1930876-A1E3-4DA7-906D-A6F4685C8A69}"/>
              </a:ext>
            </a:extLst>
          </p:cNvPr>
          <p:cNvSpPr/>
          <p:nvPr/>
        </p:nvSpPr>
        <p:spPr>
          <a:xfrm>
            <a:off x="1007817" y="3043745"/>
            <a:ext cx="6091947" cy="461665"/>
          </a:xfrm>
          <a:prstGeom prst="rect">
            <a:avLst/>
          </a:prstGeom>
        </p:spPr>
        <p:txBody>
          <a:bodyPr wrap="square">
            <a:spAutoFit/>
          </a:bodyPr>
          <a:lstStyle/>
          <a:p>
            <a:r>
              <a:rPr lang="en-US" sz="2400" b="1" dirty="0">
                <a:solidFill>
                  <a:schemeClr val="accent3">
                    <a:lumMod val="60000"/>
                    <a:lumOff val="40000"/>
                  </a:schemeClr>
                </a:solidFill>
                <a:latin typeface="Arial" panose="020B0604020202020204" pitchFamily="34" charset="0"/>
                <a:cs typeface="Arial" panose="020B0604020202020204" pitchFamily="34" charset="0"/>
              </a:rPr>
              <a:t>Key results achieved in 2022</a:t>
            </a:r>
            <a:endParaRPr lang="en-US" sz="2400"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2A9CC4F-C0ED-4921-983D-25BB4C4F8319}"/>
              </a:ext>
            </a:extLst>
          </p:cNvPr>
          <p:cNvSpPr/>
          <p:nvPr/>
        </p:nvSpPr>
        <p:spPr>
          <a:xfrm>
            <a:off x="1007817" y="1620087"/>
            <a:ext cx="6052874" cy="461665"/>
          </a:xfrm>
          <a:prstGeom prst="rect">
            <a:avLst/>
          </a:prstGeom>
        </p:spPr>
        <p:txBody>
          <a:bodyPr wrap="square">
            <a:spAutoFit/>
          </a:bodyPr>
          <a:lstStyle/>
          <a:p>
            <a:pPr lvl="0"/>
            <a:r>
              <a:rPr lang="en-US" sz="2400" b="1" dirty="0">
                <a:solidFill>
                  <a:schemeClr val="accent3">
                    <a:lumMod val="60000"/>
                    <a:lumOff val="40000"/>
                  </a:schemeClr>
                </a:solidFill>
                <a:latin typeface="Arial" panose="020B0604020202020204" pitchFamily="34" charset="0"/>
                <a:cs typeface="Arial" panose="020B0604020202020204" pitchFamily="34" charset="0"/>
              </a:rPr>
              <a:t>Mandate of SRO-EA</a:t>
            </a:r>
          </a:p>
        </p:txBody>
      </p:sp>
      <p:sp>
        <p:nvSpPr>
          <p:cNvPr id="43" name="Rectangle 42">
            <a:extLst>
              <a:ext uri="{FF2B5EF4-FFF2-40B4-BE49-F238E27FC236}">
                <a16:creationId xmlns:a16="http://schemas.microsoft.com/office/drawing/2014/main" id="{B4BB7DEB-4092-4714-ADA3-56470FAB58DD}"/>
              </a:ext>
            </a:extLst>
          </p:cNvPr>
          <p:cNvSpPr/>
          <p:nvPr/>
        </p:nvSpPr>
        <p:spPr>
          <a:xfrm>
            <a:off x="413124" y="2358772"/>
            <a:ext cx="555619" cy="396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200" dirty="0">
                <a:solidFill>
                  <a:schemeClr val="bg1">
                    <a:lumMod val="95000"/>
                  </a:schemeClr>
                </a:solidFill>
                <a:latin typeface="Arial" panose="020B0604020202020204" pitchFamily="34" charset="0"/>
                <a:cs typeface="Arial" panose="020B0604020202020204" pitchFamily="34" charset="0"/>
              </a:rPr>
              <a:t>02</a:t>
            </a:r>
          </a:p>
        </p:txBody>
      </p:sp>
      <p:sp>
        <p:nvSpPr>
          <p:cNvPr id="45" name="Rectangle 44">
            <a:extLst>
              <a:ext uri="{FF2B5EF4-FFF2-40B4-BE49-F238E27FC236}">
                <a16:creationId xmlns:a16="http://schemas.microsoft.com/office/drawing/2014/main" id="{9D4B7D90-7FE0-4DC6-92B5-E39DDCD0FBCE}"/>
              </a:ext>
            </a:extLst>
          </p:cNvPr>
          <p:cNvSpPr/>
          <p:nvPr/>
        </p:nvSpPr>
        <p:spPr>
          <a:xfrm>
            <a:off x="1007816" y="2331916"/>
            <a:ext cx="6052875" cy="461665"/>
          </a:xfrm>
          <a:prstGeom prst="rect">
            <a:avLst/>
          </a:prstGeom>
        </p:spPr>
        <p:txBody>
          <a:bodyPr wrap="square">
            <a:spAutoFit/>
          </a:bodyPr>
          <a:lstStyle/>
          <a:p>
            <a:pPr lvl="0"/>
            <a:r>
              <a:rPr lang="en-US" sz="2400" b="1" dirty="0">
                <a:solidFill>
                  <a:schemeClr val="bg1">
                    <a:lumMod val="95000"/>
                  </a:schemeClr>
                </a:solidFill>
                <a:latin typeface="Arial" panose="020B0604020202020204" pitchFamily="34" charset="0"/>
                <a:cs typeface="Arial" panose="020B0604020202020204" pitchFamily="34" charset="0"/>
              </a:rPr>
              <a:t>Action Points from 25</a:t>
            </a:r>
            <a:r>
              <a:rPr lang="en-US" sz="2400" b="1" baseline="30000" dirty="0">
                <a:solidFill>
                  <a:schemeClr val="bg1">
                    <a:lumMod val="95000"/>
                  </a:schemeClr>
                </a:solidFill>
                <a:latin typeface="Arial" panose="020B0604020202020204" pitchFamily="34" charset="0"/>
                <a:cs typeface="Arial" panose="020B0604020202020204" pitchFamily="34" charset="0"/>
              </a:rPr>
              <a:t>th</a:t>
            </a:r>
            <a:r>
              <a:rPr lang="en-US" sz="2400" b="1" dirty="0">
                <a:solidFill>
                  <a:schemeClr val="bg1">
                    <a:lumMod val="95000"/>
                  </a:schemeClr>
                </a:solidFill>
                <a:latin typeface="Arial" panose="020B0604020202020204" pitchFamily="34" charset="0"/>
                <a:cs typeface="Arial" panose="020B0604020202020204" pitchFamily="34" charset="0"/>
              </a:rPr>
              <a:t> ICSOE</a:t>
            </a:r>
            <a:endParaRPr lang="en-US" sz="2400" dirty="0">
              <a:solidFill>
                <a:schemeClr val="bg1">
                  <a:lumMod val="95000"/>
                </a:schemeClr>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2A991B46-EA92-4A9D-87C2-FE7400AF5E81}"/>
              </a:ext>
            </a:extLst>
          </p:cNvPr>
          <p:cNvCxnSpPr>
            <a:cxnSpLocks/>
          </p:cNvCxnSpPr>
          <p:nvPr/>
        </p:nvCxnSpPr>
        <p:spPr>
          <a:xfrm>
            <a:off x="407368" y="2918663"/>
            <a:ext cx="65259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09DDBA9-36C0-4D27-AF24-AC84CA9372DA}"/>
              </a:ext>
            </a:extLst>
          </p:cNvPr>
          <p:cNvCxnSpPr>
            <a:cxnSpLocks/>
          </p:cNvCxnSpPr>
          <p:nvPr/>
        </p:nvCxnSpPr>
        <p:spPr>
          <a:xfrm>
            <a:off x="407368" y="2206834"/>
            <a:ext cx="65259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9FC2C19-7DD4-4734-90BA-5E3F63A14D13}"/>
              </a:ext>
            </a:extLst>
          </p:cNvPr>
          <p:cNvCxnSpPr>
            <a:cxnSpLocks/>
          </p:cNvCxnSpPr>
          <p:nvPr/>
        </p:nvCxnSpPr>
        <p:spPr>
          <a:xfrm>
            <a:off x="407368" y="5765979"/>
            <a:ext cx="65259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97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a:xfrm>
            <a:off x="239349" y="191553"/>
            <a:ext cx="11809312" cy="615603"/>
          </a:xfrm>
        </p:spPr>
        <p:txBody>
          <a:bodyPr/>
          <a:lstStyle/>
          <a:p>
            <a:pPr algn="ctr"/>
            <a:r>
              <a:rPr lang="en-US" sz="3200" dirty="0">
                <a:solidFill>
                  <a:schemeClr val="accent3">
                    <a:lumMod val="60000"/>
                    <a:lumOff val="40000"/>
                  </a:schemeClr>
                </a:solidFill>
                <a:latin typeface="Arial" panose="020B0604020202020204" pitchFamily="34" charset="0"/>
                <a:cs typeface="Arial" panose="020B0604020202020204" pitchFamily="34" charset="0"/>
              </a:rPr>
              <a:t> UNECA SRO-EA Mandate</a:t>
            </a:r>
            <a:endParaRPr lang="en-US" sz="3200" dirty="0">
              <a:solidFill>
                <a:schemeClr val="accent3">
                  <a:lumMod val="60000"/>
                  <a:lumOff val="40000"/>
                </a:schemeClr>
              </a:solidFill>
            </a:endParaRPr>
          </a:p>
        </p:txBody>
      </p:sp>
      <p:sp>
        <p:nvSpPr>
          <p:cNvPr id="7" name="Rectangle 6">
            <a:extLst>
              <a:ext uri="{FF2B5EF4-FFF2-40B4-BE49-F238E27FC236}">
                <a16:creationId xmlns:a16="http://schemas.microsoft.com/office/drawing/2014/main" id="{0F3FEE33-03EC-418C-86BD-2F19F579DF71}"/>
              </a:ext>
            </a:extLst>
          </p:cNvPr>
          <p:cNvSpPr/>
          <p:nvPr/>
        </p:nvSpPr>
        <p:spPr>
          <a:xfrm>
            <a:off x="5519944" y="990505"/>
            <a:ext cx="6672056" cy="5561071"/>
          </a:xfrm>
          <a:prstGeom prst="rect">
            <a:avLst/>
          </a:prstGeom>
          <a:solidFill>
            <a:srgbClr val="1C3867">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C6985D35-0283-0C43-A240-C6AB04A16C52}"/>
              </a:ext>
            </a:extLst>
          </p:cNvPr>
          <p:cNvSpPr>
            <a:spLocks noGrp="1"/>
          </p:cNvSpPr>
          <p:nvPr>
            <p:ph idx="1"/>
          </p:nvPr>
        </p:nvSpPr>
        <p:spPr>
          <a:xfrm>
            <a:off x="5860569" y="1904317"/>
            <a:ext cx="5996071" cy="576644"/>
          </a:xfrm>
        </p:spPr>
        <p:txBody>
          <a:bodyPr/>
          <a:lstStyle/>
          <a:p>
            <a:pPr indent="-228600" eaLnBrk="1" hangingPunct="1">
              <a:lnSpc>
                <a:spcPct val="90000"/>
              </a:lnSpc>
              <a:spcAft>
                <a:spcPts val="12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Promote </a:t>
            </a:r>
            <a:r>
              <a:rPr lang="en-US" sz="2000" b="1" dirty="0">
                <a:solidFill>
                  <a:schemeClr val="accent3">
                    <a:lumMod val="40000"/>
                    <a:lumOff val="60000"/>
                  </a:schemeClr>
                </a:solidFill>
                <a:latin typeface="Arial" panose="020B0604020202020204" pitchFamily="34" charset="0"/>
                <a:cs typeface="Arial" panose="020B0604020202020204" pitchFamily="34" charset="0"/>
              </a:rPr>
              <a:t>structural transformation </a:t>
            </a:r>
            <a:r>
              <a:rPr lang="en-US" sz="2000" dirty="0">
                <a:solidFill>
                  <a:schemeClr val="bg1"/>
                </a:solidFill>
                <a:latin typeface="Arial" panose="020B0604020202020204" pitchFamily="34" charset="0"/>
                <a:cs typeface="Arial" panose="020B0604020202020204" pitchFamily="34" charset="0"/>
              </a:rPr>
              <a:t>and sustainable development of  Member States</a:t>
            </a:r>
          </a:p>
          <a:p>
            <a:pPr indent="-228600" eaLnBrk="1" hangingPunct="1">
              <a:lnSpc>
                <a:spcPct val="90000"/>
              </a:lnSpc>
              <a:spcAft>
                <a:spcPts val="12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Promote </a:t>
            </a:r>
            <a:r>
              <a:rPr lang="en-US" sz="2000" b="1" dirty="0">
                <a:solidFill>
                  <a:schemeClr val="accent3">
                    <a:lumMod val="40000"/>
                    <a:lumOff val="60000"/>
                  </a:schemeClr>
                </a:solidFill>
                <a:latin typeface="Arial" panose="020B0604020202020204" pitchFamily="34" charset="0"/>
                <a:cs typeface="Arial" panose="020B0604020202020204" pitchFamily="34" charset="0"/>
              </a:rPr>
              <a:t>international cooperation </a:t>
            </a:r>
            <a:r>
              <a:rPr lang="en-US" sz="2000" dirty="0">
                <a:solidFill>
                  <a:schemeClr val="bg1"/>
                </a:solidFill>
                <a:latin typeface="Arial" panose="020B0604020202020204" pitchFamily="34" charset="0"/>
                <a:cs typeface="Arial" panose="020B0604020202020204" pitchFamily="34" charset="0"/>
              </a:rPr>
              <a:t>for Africa's development</a:t>
            </a:r>
          </a:p>
        </p:txBody>
      </p:sp>
      <p:grpSp>
        <p:nvGrpSpPr>
          <p:cNvPr id="8" name="Group 7">
            <a:extLst>
              <a:ext uri="{FF2B5EF4-FFF2-40B4-BE49-F238E27FC236}">
                <a16:creationId xmlns:a16="http://schemas.microsoft.com/office/drawing/2014/main" id="{D0107236-D164-466E-BA88-E53F43E3ADBA}"/>
              </a:ext>
            </a:extLst>
          </p:cNvPr>
          <p:cNvGrpSpPr/>
          <p:nvPr/>
        </p:nvGrpSpPr>
        <p:grpSpPr>
          <a:xfrm>
            <a:off x="6939464" y="3690011"/>
            <a:ext cx="4800031" cy="2793984"/>
            <a:chOff x="6384093" y="3986860"/>
            <a:chExt cx="5656041" cy="2460432"/>
          </a:xfrm>
        </p:grpSpPr>
        <p:pic>
          <p:nvPicPr>
            <p:cNvPr id="2052" name="Picture 4" descr="Goal 8 | Department of Economic and Social Affairs">
              <a:extLst>
                <a:ext uri="{FF2B5EF4-FFF2-40B4-BE49-F238E27FC236}">
                  <a16:creationId xmlns:a16="http://schemas.microsoft.com/office/drawing/2014/main" id="{95776CF5-0A1D-4468-B0E9-00F2EBB0E0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41261" y="3986860"/>
              <a:ext cx="864352" cy="6547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oal 5 | Department of Economic and Social Affairs">
              <a:extLst>
                <a:ext uri="{FF2B5EF4-FFF2-40B4-BE49-F238E27FC236}">
                  <a16:creationId xmlns:a16="http://schemas.microsoft.com/office/drawing/2014/main" id="{4E5EE562-6ED0-49A4-9235-A784976DE8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4093" y="4008576"/>
              <a:ext cx="1019397" cy="5995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oal 6 | Department of Economic and Social Affairs">
              <a:extLst>
                <a:ext uri="{FF2B5EF4-FFF2-40B4-BE49-F238E27FC236}">
                  <a16:creationId xmlns:a16="http://schemas.microsoft.com/office/drawing/2014/main" id="{C5E41D39-A496-4F08-B00B-0F6A63BADC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82357" y="4796286"/>
              <a:ext cx="839452" cy="70990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oal 9 | Department of Economic and Social Affairs">
              <a:extLst>
                <a:ext uri="{FF2B5EF4-FFF2-40B4-BE49-F238E27FC236}">
                  <a16:creationId xmlns:a16="http://schemas.microsoft.com/office/drawing/2014/main" id="{1E09E2CC-12B4-4444-B6E8-7B99668898A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67472" y="3995679"/>
              <a:ext cx="802348" cy="63713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Goal 11 | Department of Economic and Social Affairs">
              <a:extLst>
                <a:ext uri="{FF2B5EF4-FFF2-40B4-BE49-F238E27FC236}">
                  <a16:creationId xmlns:a16="http://schemas.microsoft.com/office/drawing/2014/main" id="{BF5E8022-03EB-47A1-A7D3-5B5B2560E82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27846" y="4822843"/>
              <a:ext cx="839452" cy="70961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Goal 17 | Department of Economic and Social Affairs">
              <a:extLst>
                <a:ext uri="{FF2B5EF4-FFF2-40B4-BE49-F238E27FC236}">
                  <a16:creationId xmlns:a16="http://schemas.microsoft.com/office/drawing/2014/main" id="{4DF919A7-DF3D-45D0-8E0B-41231878F03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237786" y="3995679"/>
              <a:ext cx="802348" cy="6547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Goal 5 | Department of Economic and Social Affairs">
              <a:extLst>
                <a:ext uri="{FF2B5EF4-FFF2-40B4-BE49-F238E27FC236}">
                  <a16:creationId xmlns:a16="http://schemas.microsoft.com/office/drawing/2014/main" id="{46B940C0-C801-4472-A324-1753CE9B6A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5933" y="4848491"/>
              <a:ext cx="827469" cy="7099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Goal 17 | Department of Economic and Social Affairs">
              <a:extLst>
                <a:ext uri="{FF2B5EF4-FFF2-40B4-BE49-F238E27FC236}">
                  <a16:creationId xmlns:a16="http://schemas.microsoft.com/office/drawing/2014/main" id="{DB000F67-C465-4BA5-AEC3-EA2B92B7094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011385" y="5828817"/>
              <a:ext cx="873126" cy="61847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132DA496-FE23-4A9C-A2EB-8376FAC424D9}"/>
              </a:ext>
            </a:extLst>
          </p:cNvPr>
          <p:cNvSpPr txBox="1"/>
          <p:nvPr/>
        </p:nvSpPr>
        <p:spPr>
          <a:xfrm>
            <a:off x="5749546" y="4860499"/>
            <a:ext cx="1239266" cy="1323439"/>
          </a:xfrm>
          <a:prstGeom prst="rect">
            <a:avLst/>
          </a:prstGeom>
          <a:noFill/>
        </p:spPr>
        <p:txBody>
          <a:bodyPr wrap="square" rtlCol="0">
            <a:spAutoFit/>
          </a:bodyPr>
          <a:lstStyle/>
          <a:p>
            <a:r>
              <a:rPr lang="en-US" sz="2000" b="1" dirty="0">
                <a:solidFill>
                  <a:schemeClr val="bg1"/>
                </a:solidFill>
              </a:rPr>
              <a:t>Blue Economy &amp; Tourism</a:t>
            </a:r>
          </a:p>
        </p:txBody>
      </p:sp>
      <p:sp>
        <p:nvSpPr>
          <p:cNvPr id="20" name="TextBox 19">
            <a:extLst>
              <a:ext uri="{FF2B5EF4-FFF2-40B4-BE49-F238E27FC236}">
                <a16:creationId xmlns:a16="http://schemas.microsoft.com/office/drawing/2014/main" id="{1AE1D4A8-F662-4472-8AB7-017A5400FF0E}"/>
              </a:ext>
            </a:extLst>
          </p:cNvPr>
          <p:cNvSpPr txBox="1"/>
          <p:nvPr/>
        </p:nvSpPr>
        <p:spPr>
          <a:xfrm>
            <a:off x="5889713" y="3904485"/>
            <a:ext cx="1752517" cy="400110"/>
          </a:xfrm>
          <a:prstGeom prst="rect">
            <a:avLst/>
          </a:prstGeom>
          <a:noFill/>
        </p:spPr>
        <p:txBody>
          <a:bodyPr wrap="square" rtlCol="0">
            <a:spAutoFit/>
          </a:bodyPr>
          <a:lstStyle/>
          <a:p>
            <a:r>
              <a:rPr lang="en-US" sz="2000" b="1" dirty="0">
                <a:solidFill>
                  <a:schemeClr val="bg1"/>
                </a:solidFill>
              </a:rPr>
              <a:t>AfCFTA</a:t>
            </a:r>
          </a:p>
        </p:txBody>
      </p:sp>
      <p:sp>
        <p:nvSpPr>
          <p:cNvPr id="22" name="TextBox 21">
            <a:extLst>
              <a:ext uri="{FF2B5EF4-FFF2-40B4-BE49-F238E27FC236}">
                <a16:creationId xmlns:a16="http://schemas.microsoft.com/office/drawing/2014/main" id="{CCD75566-1CD3-4CC1-AB47-1AA8F9A8E0DB}"/>
              </a:ext>
            </a:extLst>
          </p:cNvPr>
          <p:cNvSpPr txBox="1"/>
          <p:nvPr/>
        </p:nvSpPr>
        <p:spPr>
          <a:xfrm>
            <a:off x="5749545" y="3205455"/>
            <a:ext cx="2955025" cy="523220"/>
          </a:xfrm>
          <a:prstGeom prst="rect">
            <a:avLst/>
          </a:prstGeom>
          <a:noFill/>
        </p:spPr>
        <p:txBody>
          <a:bodyPr wrap="square" rtlCol="0">
            <a:spAutoFit/>
          </a:bodyPr>
          <a:lstStyle/>
          <a:p>
            <a:r>
              <a:rPr lang="en-US" sz="2800" b="1" dirty="0">
                <a:solidFill>
                  <a:schemeClr val="accent3">
                    <a:lumMod val="60000"/>
                    <a:lumOff val="40000"/>
                  </a:schemeClr>
                </a:solidFill>
              </a:rPr>
              <a:t>SDG Contribution</a:t>
            </a:r>
          </a:p>
        </p:txBody>
      </p:sp>
      <p:sp>
        <p:nvSpPr>
          <p:cNvPr id="23" name="TextBox 22">
            <a:extLst>
              <a:ext uri="{FF2B5EF4-FFF2-40B4-BE49-F238E27FC236}">
                <a16:creationId xmlns:a16="http://schemas.microsoft.com/office/drawing/2014/main" id="{F2D75365-7815-4EB9-80C4-3B39FC58FC41}"/>
              </a:ext>
            </a:extLst>
          </p:cNvPr>
          <p:cNvSpPr txBox="1"/>
          <p:nvPr/>
        </p:nvSpPr>
        <p:spPr>
          <a:xfrm>
            <a:off x="5733262" y="1245767"/>
            <a:ext cx="2955025" cy="523220"/>
          </a:xfrm>
          <a:prstGeom prst="rect">
            <a:avLst/>
          </a:prstGeom>
          <a:noFill/>
        </p:spPr>
        <p:txBody>
          <a:bodyPr wrap="square" rtlCol="0">
            <a:spAutoFit/>
          </a:bodyPr>
          <a:lstStyle/>
          <a:p>
            <a:r>
              <a:rPr lang="en-US" sz="2800" b="1" dirty="0">
                <a:solidFill>
                  <a:schemeClr val="accent3">
                    <a:lumMod val="60000"/>
                    <a:lumOff val="40000"/>
                  </a:schemeClr>
                </a:solidFill>
              </a:rPr>
              <a:t>Mandate</a:t>
            </a:r>
          </a:p>
        </p:txBody>
      </p:sp>
      <p:pic>
        <p:nvPicPr>
          <p:cNvPr id="4" name="Picture 3">
            <a:extLst>
              <a:ext uri="{FF2B5EF4-FFF2-40B4-BE49-F238E27FC236}">
                <a16:creationId xmlns:a16="http://schemas.microsoft.com/office/drawing/2014/main" id="{931F1BBE-6D28-4050-B7BF-3E1F7DDD61FA}"/>
              </a:ext>
            </a:extLst>
          </p:cNvPr>
          <p:cNvPicPr>
            <a:picLocks noChangeAspect="1"/>
          </p:cNvPicPr>
          <p:nvPr/>
        </p:nvPicPr>
        <p:blipFill>
          <a:blip r:embed="rId8"/>
          <a:stretch>
            <a:fillRect/>
          </a:stretch>
        </p:blipFill>
        <p:spPr>
          <a:xfrm>
            <a:off x="-89152" y="1214541"/>
            <a:ext cx="5572227" cy="5328366"/>
          </a:xfrm>
          <a:prstGeom prst="rect">
            <a:avLst/>
          </a:prstGeom>
        </p:spPr>
      </p:pic>
      <p:pic>
        <p:nvPicPr>
          <p:cNvPr id="26" name="Picture 25">
            <a:extLst>
              <a:ext uri="{FF2B5EF4-FFF2-40B4-BE49-F238E27FC236}">
                <a16:creationId xmlns:a16="http://schemas.microsoft.com/office/drawing/2014/main" id="{9E3C889E-3970-474F-951C-F03501BF90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46034" y="5806365"/>
            <a:ext cx="705241" cy="670808"/>
          </a:xfrm>
          <a:prstGeom prst="rect">
            <a:avLst/>
          </a:prstGeom>
        </p:spPr>
      </p:pic>
      <p:pic>
        <p:nvPicPr>
          <p:cNvPr id="27" name="Picture 26">
            <a:extLst>
              <a:ext uri="{FF2B5EF4-FFF2-40B4-BE49-F238E27FC236}">
                <a16:creationId xmlns:a16="http://schemas.microsoft.com/office/drawing/2014/main" id="{999CF984-7D4F-4639-8C5D-1C40A52892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05012" y="5781675"/>
            <a:ext cx="767812" cy="702319"/>
          </a:xfrm>
          <a:prstGeom prst="rect">
            <a:avLst/>
          </a:prstGeom>
        </p:spPr>
      </p:pic>
      <p:cxnSp>
        <p:nvCxnSpPr>
          <p:cNvPr id="5" name="Straight Connector 4">
            <a:extLst>
              <a:ext uri="{FF2B5EF4-FFF2-40B4-BE49-F238E27FC236}">
                <a16:creationId xmlns:a16="http://schemas.microsoft.com/office/drawing/2014/main" id="{FA28C04A-1F31-4137-9766-46F14CB611D7}"/>
              </a:ext>
            </a:extLst>
          </p:cNvPr>
          <p:cNvCxnSpPr>
            <a:cxnSpLocks/>
          </p:cNvCxnSpPr>
          <p:nvPr/>
        </p:nvCxnSpPr>
        <p:spPr bwMode="auto">
          <a:xfrm>
            <a:off x="5860569" y="4558650"/>
            <a:ext cx="6212095" cy="12824"/>
          </a:xfrm>
          <a:prstGeom prst="line">
            <a:avLst/>
          </a:prstGeom>
          <a:solidFill>
            <a:srgbClr val="FFFFFF"/>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cxnSp>
      <p:pic>
        <p:nvPicPr>
          <p:cNvPr id="28" name="Picture 4" descr="Goal 8 | Department of Economic and Social Affairs">
            <a:extLst>
              <a:ext uri="{FF2B5EF4-FFF2-40B4-BE49-F238E27FC236}">
                <a16:creationId xmlns:a16="http://schemas.microsoft.com/office/drawing/2014/main" id="{1829055D-6AC0-4E52-80C7-555381023B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0468" y="4639325"/>
            <a:ext cx="745827" cy="7458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9AFB798E-7DF9-4AFC-A6C2-194C53CCBA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97446" y="5784114"/>
            <a:ext cx="767813" cy="699880"/>
          </a:xfrm>
          <a:prstGeom prst="rect">
            <a:avLst/>
          </a:prstGeom>
        </p:spPr>
      </p:pic>
      <p:pic>
        <p:nvPicPr>
          <p:cNvPr id="30" name="Picture 29">
            <a:extLst>
              <a:ext uri="{FF2B5EF4-FFF2-40B4-BE49-F238E27FC236}">
                <a16:creationId xmlns:a16="http://schemas.microsoft.com/office/drawing/2014/main" id="{DD2B30B8-CD76-4DF3-B138-3D14A8744B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36933" y="4661295"/>
            <a:ext cx="674891" cy="777179"/>
          </a:xfrm>
          <a:prstGeom prst="rect">
            <a:avLst/>
          </a:prstGeom>
        </p:spPr>
      </p:pic>
    </p:spTree>
    <p:extLst>
      <p:ext uri="{BB962C8B-B14F-4D97-AF65-F5344CB8AC3E}">
        <p14:creationId xmlns:p14="http://schemas.microsoft.com/office/powerpoint/2010/main" val="328912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a:xfrm>
            <a:off x="239349" y="191553"/>
            <a:ext cx="11809312" cy="615603"/>
          </a:xfrm>
        </p:spPr>
        <p:txBody>
          <a:bodyPr/>
          <a:lstStyle/>
          <a:p>
            <a:pPr algn="ctr"/>
            <a:r>
              <a:rPr lang="en-US" sz="3200" dirty="0">
                <a:solidFill>
                  <a:schemeClr val="accent3">
                    <a:lumMod val="60000"/>
                    <a:lumOff val="40000"/>
                  </a:schemeClr>
                </a:solidFill>
                <a:latin typeface="Arial" panose="020B0604020202020204" pitchFamily="34" charset="0"/>
                <a:cs typeface="Arial" panose="020B0604020202020204" pitchFamily="34" charset="0"/>
              </a:rPr>
              <a:t>Action points from 25</a:t>
            </a:r>
            <a:r>
              <a:rPr lang="en-US" sz="3200" baseline="30000" dirty="0">
                <a:solidFill>
                  <a:schemeClr val="accent3">
                    <a:lumMod val="60000"/>
                    <a:lumOff val="40000"/>
                  </a:schemeClr>
                </a:solidFill>
                <a:latin typeface="Arial" panose="020B0604020202020204" pitchFamily="34" charset="0"/>
                <a:cs typeface="Arial" panose="020B0604020202020204" pitchFamily="34" charset="0"/>
              </a:rPr>
              <a:t>th </a:t>
            </a:r>
            <a:r>
              <a:rPr lang="en-US" sz="3200" dirty="0">
                <a:solidFill>
                  <a:schemeClr val="accent3">
                    <a:lumMod val="60000"/>
                    <a:lumOff val="40000"/>
                  </a:schemeClr>
                </a:solidFill>
                <a:latin typeface="Arial" panose="020B0604020202020204" pitchFamily="34" charset="0"/>
                <a:cs typeface="Arial" panose="020B0604020202020204" pitchFamily="34" charset="0"/>
              </a:rPr>
              <a:t>ICSOE Meeting </a:t>
            </a:r>
            <a:endParaRPr lang="en-US" sz="3200" dirty="0">
              <a:solidFill>
                <a:schemeClr val="accent3">
                  <a:lumMod val="60000"/>
                  <a:lumOff val="40000"/>
                </a:schemeClr>
              </a:solidFill>
            </a:endParaRPr>
          </a:p>
        </p:txBody>
      </p:sp>
      <p:cxnSp>
        <p:nvCxnSpPr>
          <p:cNvPr id="4" name="Straight Connector 3">
            <a:extLst>
              <a:ext uri="{FF2B5EF4-FFF2-40B4-BE49-F238E27FC236}">
                <a16:creationId xmlns:a16="http://schemas.microsoft.com/office/drawing/2014/main" id="{296A701A-84F5-4214-A76D-9FD99425E07B}"/>
              </a:ext>
            </a:extLst>
          </p:cNvPr>
          <p:cNvCxnSpPr>
            <a:cxnSpLocks/>
          </p:cNvCxnSpPr>
          <p:nvPr/>
        </p:nvCxnSpPr>
        <p:spPr bwMode="auto">
          <a:xfrm>
            <a:off x="839416" y="807156"/>
            <a:ext cx="0" cy="5718188"/>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sp>
        <p:nvSpPr>
          <p:cNvPr id="7" name="Oval 6">
            <a:extLst>
              <a:ext uri="{FF2B5EF4-FFF2-40B4-BE49-F238E27FC236}">
                <a16:creationId xmlns:a16="http://schemas.microsoft.com/office/drawing/2014/main" id="{6DED2B04-FFB0-4B32-8FEF-97000DBB57D6}"/>
              </a:ext>
            </a:extLst>
          </p:cNvPr>
          <p:cNvSpPr/>
          <p:nvPr/>
        </p:nvSpPr>
        <p:spPr bwMode="auto">
          <a:xfrm>
            <a:off x="544322" y="3275558"/>
            <a:ext cx="590189" cy="590189"/>
          </a:xfrm>
          <a:prstGeom prst="ellipse">
            <a:avLst/>
          </a:prstGeom>
          <a:solidFill>
            <a:srgbClr val="1C3867"/>
          </a:solidFill>
          <a:ln w="57150"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9" name="Oval 8">
            <a:extLst>
              <a:ext uri="{FF2B5EF4-FFF2-40B4-BE49-F238E27FC236}">
                <a16:creationId xmlns:a16="http://schemas.microsoft.com/office/drawing/2014/main" id="{C3490F7F-CDEA-4438-9F33-0B54BA4E47B7}"/>
              </a:ext>
            </a:extLst>
          </p:cNvPr>
          <p:cNvSpPr/>
          <p:nvPr/>
        </p:nvSpPr>
        <p:spPr bwMode="auto">
          <a:xfrm>
            <a:off x="544322" y="4400695"/>
            <a:ext cx="590189" cy="590189"/>
          </a:xfrm>
          <a:prstGeom prst="ellipse">
            <a:avLst/>
          </a:prstGeom>
          <a:solidFill>
            <a:srgbClr val="1C3867"/>
          </a:solidFill>
          <a:ln w="57150"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10" name="Oval 9">
            <a:extLst>
              <a:ext uri="{FF2B5EF4-FFF2-40B4-BE49-F238E27FC236}">
                <a16:creationId xmlns:a16="http://schemas.microsoft.com/office/drawing/2014/main" id="{88BEF172-E77C-4538-8DCE-99F8994B31ED}"/>
              </a:ext>
            </a:extLst>
          </p:cNvPr>
          <p:cNvSpPr/>
          <p:nvPr/>
        </p:nvSpPr>
        <p:spPr bwMode="auto">
          <a:xfrm>
            <a:off x="544322" y="5514858"/>
            <a:ext cx="590189" cy="590189"/>
          </a:xfrm>
          <a:prstGeom prst="ellipse">
            <a:avLst/>
          </a:prstGeom>
          <a:solidFill>
            <a:srgbClr val="1C3867"/>
          </a:solidFill>
          <a:ln w="57150"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11" name="Oval 10">
            <a:extLst>
              <a:ext uri="{FF2B5EF4-FFF2-40B4-BE49-F238E27FC236}">
                <a16:creationId xmlns:a16="http://schemas.microsoft.com/office/drawing/2014/main" id="{A6871F58-D149-4D0E-95FA-61EE974A819B}"/>
              </a:ext>
            </a:extLst>
          </p:cNvPr>
          <p:cNvSpPr/>
          <p:nvPr/>
        </p:nvSpPr>
        <p:spPr bwMode="auto">
          <a:xfrm>
            <a:off x="544321" y="2156971"/>
            <a:ext cx="590189" cy="590189"/>
          </a:xfrm>
          <a:prstGeom prst="ellipse">
            <a:avLst/>
          </a:prstGeom>
          <a:solidFill>
            <a:srgbClr val="1C3867"/>
          </a:solidFill>
          <a:ln w="57150"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3074" name="Picture 2" descr="Free Icon | Waves">
            <a:extLst>
              <a:ext uri="{FF2B5EF4-FFF2-40B4-BE49-F238E27FC236}">
                <a16:creationId xmlns:a16="http://schemas.microsoft.com/office/drawing/2014/main" id="{1F086DEF-411A-477B-855D-62362B7B09F2}"/>
              </a:ext>
            </a:extLst>
          </p:cNvPr>
          <p:cNvPicPr>
            <a:picLocks noChangeAspect="1" noChangeArrowheads="1"/>
          </p:cNvPicPr>
          <p:nvPr/>
        </p:nvPicPr>
        <p:blipFill rotWithShape="1">
          <a:blip r:embed="rId2" cstate="email">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a:ext>
            </a:extLst>
          </a:blip>
          <a:srcRect/>
          <a:stretch/>
        </p:blipFill>
        <p:spPr bwMode="auto">
          <a:xfrm>
            <a:off x="555068" y="3398513"/>
            <a:ext cx="568695" cy="3442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lane taking off free vector icons designed by Freepik | Free icons, Black  silhouette, Icon">
            <a:extLst>
              <a:ext uri="{FF2B5EF4-FFF2-40B4-BE49-F238E27FC236}">
                <a16:creationId xmlns:a16="http://schemas.microsoft.com/office/drawing/2014/main" id="{469EB345-0D46-4605-A2DB-CF4B69C8A7FF}"/>
              </a:ext>
            </a:extLst>
          </p:cNvPr>
          <p:cNvPicPr>
            <a:picLocks noChangeAspect="1" noChangeArrowheads="1"/>
          </p:cNvPicPr>
          <p:nvPr/>
        </p:nvPicPr>
        <p:blipFill rotWithShape="1">
          <a:blip r:embed="rId4" cstate="email">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a:ext>
            </a:extLst>
          </a:blip>
          <a:srcRect/>
          <a:stretch/>
        </p:blipFill>
        <p:spPr bwMode="auto">
          <a:xfrm>
            <a:off x="633101" y="4561528"/>
            <a:ext cx="412627" cy="2685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rade Icons - Download Free Vector Icons | Noun Project">
            <a:extLst>
              <a:ext uri="{FF2B5EF4-FFF2-40B4-BE49-F238E27FC236}">
                <a16:creationId xmlns:a16="http://schemas.microsoft.com/office/drawing/2014/main" id="{D04FB296-6286-4D86-9870-5E4162B6F144}"/>
              </a:ext>
            </a:extLst>
          </p:cNvPr>
          <p:cNvPicPr>
            <a:picLocks noChangeAspect="1" noChangeArrowheads="1"/>
          </p:cNvPicPr>
          <p:nvPr/>
        </p:nvPicPr>
        <p:blipFill>
          <a:blip r:embed="rId6" cstate="email">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642680" y="2222456"/>
            <a:ext cx="414583" cy="41458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andshake,Gesture,Hand,Logo,Finger,Black-and-white,Thumb,Illustration,Graphics  #229002 - Free Icon Library">
            <a:extLst>
              <a:ext uri="{FF2B5EF4-FFF2-40B4-BE49-F238E27FC236}">
                <a16:creationId xmlns:a16="http://schemas.microsoft.com/office/drawing/2014/main" id="{F44E7167-39B0-41FC-A14A-FAEEA584DE4D}"/>
              </a:ext>
            </a:extLst>
          </p:cNvPr>
          <p:cNvPicPr>
            <a:picLocks noChangeAspect="1" noChangeArrowheads="1"/>
          </p:cNvPicPr>
          <p:nvPr/>
        </p:nvPicPr>
        <p:blipFill>
          <a:blip r:embed="rId8" cstate="email">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577756" y="5570239"/>
            <a:ext cx="527438" cy="5274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2B04361-C7EA-44F3-ADA5-681DFFC81378}"/>
              </a:ext>
            </a:extLst>
          </p:cNvPr>
          <p:cNvSpPr/>
          <p:nvPr/>
        </p:nvSpPr>
        <p:spPr>
          <a:xfrm>
            <a:off x="1134510" y="2175374"/>
            <a:ext cx="1410579" cy="461665"/>
          </a:xfrm>
          <a:prstGeom prst="rect">
            <a:avLst/>
          </a:prstGeom>
        </p:spPr>
        <p:txBody>
          <a:bodyPr wrap="none">
            <a:spAutoFit/>
          </a:bodyPr>
          <a:lstStyle/>
          <a:p>
            <a:r>
              <a:rPr lang="en-US" sz="2400" b="1" dirty="0">
                <a:solidFill>
                  <a:srgbClr val="1C3867"/>
                </a:solidFill>
                <a:latin typeface="Arial" panose="020B0604020202020204" pitchFamily="34" charset="0"/>
                <a:cs typeface="Arial" panose="020B0604020202020204" pitchFamily="34" charset="0"/>
              </a:rPr>
              <a:t>AfCFTA:</a:t>
            </a:r>
            <a:endParaRPr lang="en-US" sz="2400" dirty="0">
              <a:solidFill>
                <a:srgbClr val="1C3867"/>
              </a:solidFill>
            </a:endParaRPr>
          </a:p>
        </p:txBody>
      </p:sp>
      <p:sp>
        <p:nvSpPr>
          <p:cNvPr id="18" name="Rectangle 17">
            <a:extLst>
              <a:ext uri="{FF2B5EF4-FFF2-40B4-BE49-F238E27FC236}">
                <a16:creationId xmlns:a16="http://schemas.microsoft.com/office/drawing/2014/main" id="{845DDE9E-F0F0-444E-9D04-6B78FB28613A}"/>
              </a:ext>
            </a:extLst>
          </p:cNvPr>
          <p:cNvSpPr/>
          <p:nvPr/>
        </p:nvSpPr>
        <p:spPr>
          <a:xfrm>
            <a:off x="1134510" y="3325630"/>
            <a:ext cx="2424062" cy="461665"/>
          </a:xfrm>
          <a:prstGeom prst="rect">
            <a:avLst/>
          </a:prstGeom>
        </p:spPr>
        <p:txBody>
          <a:bodyPr wrap="none">
            <a:spAutoFit/>
          </a:bodyPr>
          <a:lstStyle/>
          <a:p>
            <a:r>
              <a:rPr lang="en-US" sz="2400" b="1" dirty="0">
                <a:solidFill>
                  <a:srgbClr val="1C3867"/>
                </a:solidFill>
                <a:latin typeface="Arial" panose="020B0604020202020204" pitchFamily="34" charset="0"/>
                <a:cs typeface="Arial" panose="020B0604020202020204" pitchFamily="34" charset="0"/>
              </a:rPr>
              <a:t>Blue Economy:</a:t>
            </a:r>
            <a:endParaRPr lang="en-US" sz="2400" dirty="0">
              <a:solidFill>
                <a:srgbClr val="1C3867"/>
              </a:solidFill>
            </a:endParaRPr>
          </a:p>
        </p:txBody>
      </p:sp>
      <p:sp>
        <p:nvSpPr>
          <p:cNvPr id="19" name="Rectangle 18">
            <a:extLst>
              <a:ext uri="{FF2B5EF4-FFF2-40B4-BE49-F238E27FC236}">
                <a16:creationId xmlns:a16="http://schemas.microsoft.com/office/drawing/2014/main" id="{E473BACE-22B3-4CEC-9C3C-BEED04FC058C}"/>
              </a:ext>
            </a:extLst>
          </p:cNvPr>
          <p:cNvSpPr/>
          <p:nvPr/>
        </p:nvSpPr>
        <p:spPr>
          <a:xfrm>
            <a:off x="1123763" y="4475886"/>
            <a:ext cx="2861296" cy="461665"/>
          </a:xfrm>
          <a:prstGeom prst="rect">
            <a:avLst/>
          </a:prstGeom>
        </p:spPr>
        <p:txBody>
          <a:bodyPr wrap="none">
            <a:spAutoFit/>
          </a:bodyPr>
          <a:lstStyle/>
          <a:p>
            <a:r>
              <a:rPr lang="en-US" sz="2400" b="1" dirty="0">
                <a:solidFill>
                  <a:srgbClr val="1C3867"/>
                </a:solidFill>
                <a:latin typeface="Arial" panose="020B0604020202020204" pitchFamily="34" charset="0"/>
                <a:cs typeface="Arial" panose="020B0604020202020204" pitchFamily="34" charset="0"/>
              </a:rPr>
              <a:t>Regional Tourism:</a:t>
            </a:r>
            <a:endParaRPr lang="en-US" sz="2400" dirty="0">
              <a:solidFill>
                <a:srgbClr val="1C3867"/>
              </a:solidFill>
            </a:endParaRPr>
          </a:p>
        </p:txBody>
      </p:sp>
      <p:sp>
        <p:nvSpPr>
          <p:cNvPr id="20" name="Rectangle 19">
            <a:extLst>
              <a:ext uri="{FF2B5EF4-FFF2-40B4-BE49-F238E27FC236}">
                <a16:creationId xmlns:a16="http://schemas.microsoft.com/office/drawing/2014/main" id="{566DA4A8-6B15-47AC-8F3A-84F188919179}"/>
              </a:ext>
            </a:extLst>
          </p:cNvPr>
          <p:cNvSpPr/>
          <p:nvPr/>
        </p:nvSpPr>
        <p:spPr>
          <a:xfrm>
            <a:off x="1123763" y="5600368"/>
            <a:ext cx="2254143" cy="461665"/>
          </a:xfrm>
          <a:prstGeom prst="rect">
            <a:avLst/>
          </a:prstGeom>
        </p:spPr>
        <p:txBody>
          <a:bodyPr wrap="none">
            <a:spAutoFit/>
          </a:bodyPr>
          <a:lstStyle/>
          <a:p>
            <a:r>
              <a:rPr lang="en-US" sz="2400" b="1" dirty="0">
                <a:solidFill>
                  <a:srgbClr val="1C3867"/>
                </a:solidFill>
                <a:latin typeface="Arial" panose="020B0604020202020204" pitchFamily="34" charset="0"/>
                <a:cs typeface="Arial" panose="020B0604020202020204" pitchFamily="34" charset="0"/>
              </a:rPr>
              <a:t>Partnerships:</a:t>
            </a:r>
            <a:endParaRPr lang="en-US" sz="2400" dirty="0">
              <a:solidFill>
                <a:srgbClr val="1C3867"/>
              </a:solidFill>
            </a:endParaRPr>
          </a:p>
        </p:txBody>
      </p:sp>
      <p:sp>
        <p:nvSpPr>
          <p:cNvPr id="12" name="Rectangle 11">
            <a:extLst>
              <a:ext uri="{FF2B5EF4-FFF2-40B4-BE49-F238E27FC236}">
                <a16:creationId xmlns:a16="http://schemas.microsoft.com/office/drawing/2014/main" id="{B771B75F-2F30-408D-A7A6-C48C9A84F91E}"/>
              </a:ext>
            </a:extLst>
          </p:cNvPr>
          <p:cNvSpPr/>
          <p:nvPr/>
        </p:nvSpPr>
        <p:spPr>
          <a:xfrm>
            <a:off x="3277322" y="5643382"/>
            <a:ext cx="5622052" cy="369332"/>
          </a:xfrm>
          <a:prstGeom prst="rect">
            <a:avLst/>
          </a:prstGeom>
        </p:spPr>
        <p:txBody>
          <a:bodyPr wrap="none">
            <a:spAutoFit/>
          </a:bodyPr>
          <a:lstStyle/>
          <a:p>
            <a:r>
              <a:rPr lang="en-US" dirty="0">
                <a:solidFill>
                  <a:schemeClr val="tx1"/>
                </a:solidFill>
                <a:latin typeface="Arial" panose="020B0604020202020204" pitchFamily="34" charset="0"/>
                <a:cs typeface="Arial" panose="020B0604020202020204" pitchFamily="34" charset="0"/>
              </a:rPr>
              <a:t>Accelerate partnerships for sustainable development </a:t>
            </a:r>
            <a:endParaRPr lang="en-US" dirty="0"/>
          </a:p>
        </p:txBody>
      </p:sp>
      <p:sp>
        <p:nvSpPr>
          <p:cNvPr id="22" name="Rectangle 21">
            <a:extLst>
              <a:ext uri="{FF2B5EF4-FFF2-40B4-BE49-F238E27FC236}">
                <a16:creationId xmlns:a16="http://schemas.microsoft.com/office/drawing/2014/main" id="{67FB845E-67DA-4153-9371-18DF015286EC}"/>
              </a:ext>
            </a:extLst>
          </p:cNvPr>
          <p:cNvSpPr/>
          <p:nvPr/>
        </p:nvSpPr>
        <p:spPr>
          <a:xfrm>
            <a:off x="3925603" y="4537441"/>
            <a:ext cx="6994931" cy="590931"/>
          </a:xfrm>
          <a:prstGeom prst="rect">
            <a:avLst/>
          </a:prstGeom>
        </p:spPr>
        <p:txBody>
          <a:bodyPr wrap="square">
            <a:spAutoFit/>
          </a:bodyPr>
          <a:lstStyle/>
          <a:p>
            <a:pPr eaLnBrk="1" hangingPunct="1">
              <a:lnSpc>
                <a:spcPct val="90000"/>
              </a:lnSpc>
            </a:pPr>
            <a:r>
              <a:rPr lang="en-US" dirty="0">
                <a:solidFill>
                  <a:schemeClr val="tx1"/>
                </a:solidFill>
                <a:latin typeface="Arial" panose="020B0604020202020204" pitchFamily="34" charset="0"/>
                <a:cs typeface="Arial" panose="020B0604020202020204" pitchFamily="34" charset="0"/>
              </a:rPr>
              <a:t>Sector diversification &amp; data support and urban tourism to promote intra-Africa tourism</a:t>
            </a:r>
          </a:p>
        </p:txBody>
      </p:sp>
      <p:sp>
        <p:nvSpPr>
          <p:cNvPr id="23" name="Rectangle 22">
            <a:extLst>
              <a:ext uri="{FF2B5EF4-FFF2-40B4-BE49-F238E27FC236}">
                <a16:creationId xmlns:a16="http://schemas.microsoft.com/office/drawing/2014/main" id="{781050F5-8A9D-4759-8D3F-9CD90758E8D2}"/>
              </a:ext>
            </a:extLst>
          </p:cNvPr>
          <p:cNvSpPr/>
          <p:nvPr/>
        </p:nvSpPr>
        <p:spPr>
          <a:xfrm>
            <a:off x="3558572" y="3417963"/>
            <a:ext cx="4801314" cy="341632"/>
          </a:xfrm>
          <a:prstGeom prst="rect">
            <a:avLst/>
          </a:prstGeom>
        </p:spPr>
        <p:txBody>
          <a:bodyPr wrap="none">
            <a:spAutoFit/>
          </a:bodyPr>
          <a:lstStyle/>
          <a:p>
            <a:pPr eaLnBrk="1" hangingPunct="1">
              <a:lnSpc>
                <a:spcPct val="90000"/>
              </a:lnSpc>
              <a:spcAft>
                <a:spcPts val="1200"/>
              </a:spcAft>
            </a:pPr>
            <a:r>
              <a:rPr lang="en-US" dirty="0">
                <a:solidFill>
                  <a:schemeClr val="tx1"/>
                </a:solidFill>
                <a:latin typeface="Arial" panose="020B0604020202020204" pitchFamily="34" charset="0"/>
                <a:cs typeface="Arial" panose="020B0604020202020204" pitchFamily="34" charset="0"/>
              </a:rPr>
              <a:t>Policy harmonization &amp; strategy development</a:t>
            </a:r>
          </a:p>
        </p:txBody>
      </p:sp>
      <p:sp>
        <p:nvSpPr>
          <p:cNvPr id="24" name="Rectangle 23">
            <a:extLst>
              <a:ext uri="{FF2B5EF4-FFF2-40B4-BE49-F238E27FC236}">
                <a16:creationId xmlns:a16="http://schemas.microsoft.com/office/drawing/2014/main" id="{6EFC110C-36FE-4628-BD21-4D5E1F244C57}"/>
              </a:ext>
            </a:extLst>
          </p:cNvPr>
          <p:cNvSpPr/>
          <p:nvPr/>
        </p:nvSpPr>
        <p:spPr>
          <a:xfrm>
            <a:off x="2554411" y="2191186"/>
            <a:ext cx="7853432" cy="744819"/>
          </a:xfrm>
          <a:prstGeom prst="rect">
            <a:avLst/>
          </a:prstGeom>
        </p:spPr>
        <p:txBody>
          <a:bodyPr wrap="none">
            <a:spAutoFit/>
          </a:bodyPr>
          <a:lstStyle/>
          <a:p>
            <a:pPr marL="228600" indent="-228600" eaLnBrk="1" hangingPunct="1">
              <a:lnSpc>
                <a:spcPct val="90000"/>
              </a:lnSpc>
              <a:spcAft>
                <a:spcPts val="12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Implementation for industrialization, job creation &amp; inclusive development</a:t>
            </a:r>
          </a:p>
          <a:p>
            <a:pPr marL="228600" indent="-228600" eaLnBrk="1" hangingPunct="1">
              <a:lnSpc>
                <a:spcPct val="90000"/>
              </a:lnSpc>
              <a:spcAft>
                <a:spcPts val="12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Support AfCFTA negotiations, ratifications &amp; implementation strategies</a:t>
            </a:r>
          </a:p>
        </p:txBody>
      </p:sp>
      <p:pic>
        <p:nvPicPr>
          <p:cNvPr id="3084" name="Picture 12" descr="Date Icon Images | Free Vectors, Stock Photos &amp; PSD">
            <a:extLst>
              <a:ext uri="{FF2B5EF4-FFF2-40B4-BE49-F238E27FC236}">
                <a16:creationId xmlns:a16="http://schemas.microsoft.com/office/drawing/2014/main" id="{FF181537-F7A8-479E-94A0-5D50673111D0}"/>
              </a:ext>
            </a:extLst>
          </p:cNvPr>
          <p:cNvPicPr>
            <a:picLocks noChangeAspect="1" noChangeArrowheads="1"/>
          </p:cNvPicPr>
          <p:nvPr/>
        </p:nvPicPr>
        <p:blipFill>
          <a:blip r:embed="rId10"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12324" y="1163837"/>
            <a:ext cx="432805" cy="43911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Free Icon Download | Location pin">
            <a:extLst>
              <a:ext uri="{FF2B5EF4-FFF2-40B4-BE49-F238E27FC236}">
                <a16:creationId xmlns:a16="http://schemas.microsoft.com/office/drawing/2014/main" id="{C0812B42-FE4E-4B02-B40E-AD977F5D011E}"/>
              </a:ext>
            </a:extLst>
          </p:cNvPr>
          <p:cNvPicPr>
            <a:picLocks noChangeAspect="1" noChangeArrowheads="1"/>
          </p:cNvPicPr>
          <p:nvPr/>
        </p:nvPicPr>
        <p:blipFill>
          <a:blip r:embed="rId11"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579865" y="1085594"/>
            <a:ext cx="582917" cy="58291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330DEF7-8B4B-47D3-AFCE-DA7F6A2A4374}"/>
              </a:ext>
            </a:extLst>
          </p:cNvPr>
          <p:cNvSpPr/>
          <p:nvPr/>
        </p:nvSpPr>
        <p:spPr>
          <a:xfrm>
            <a:off x="953335" y="1125797"/>
            <a:ext cx="6473516" cy="923330"/>
          </a:xfrm>
          <a:prstGeom prst="rect">
            <a:avLst/>
          </a:prstGeom>
        </p:spPr>
        <p:txBody>
          <a:bodyPr wrap="square">
            <a:spAutoFit/>
          </a:bodyPr>
          <a:lstStyle/>
          <a:p>
            <a:r>
              <a:rPr lang="en-US" b="1" i="1" dirty="0">
                <a:solidFill>
                  <a:schemeClr val="accent2"/>
                </a:solidFill>
                <a:latin typeface="Arial" panose="020B0604020202020204" pitchFamily="34" charset="0"/>
                <a:cs typeface="Arial" panose="020B0604020202020204" pitchFamily="34" charset="0"/>
              </a:rPr>
              <a:t>Strengthening resilience for strong recovery and attracting investments to foster economic diversification and long –term growth in Eastern Africa</a:t>
            </a:r>
          </a:p>
        </p:txBody>
      </p:sp>
      <p:sp>
        <p:nvSpPr>
          <p:cNvPr id="15" name="Rectangle 14">
            <a:extLst>
              <a:ext uri="{FF2B5EF4-FFF2-40B4-BE49-F238E27FC236}">
                <a16:creationId xmlns:a16="http://schemas.microsoft.com/office/drawing/2014/main" id="{F32FAB4F-E6DF-4081-B659-62D9CA62F12B}"/>
              </a:ext>
            </a:extLst>
          </p:cNvPr>
          <p:cNvSpPr/>
          <p:nvPr/>
        </p:nvSpPr>
        <p:spPr>
          <a:xfrm>
            <a:off x="8062220" y="1247729"/>
            <a:ext cx="2557359" cy="369332"/>
          </a:xfrm>
          <a:prstGeom prst="rect">
            <a:avLst/>
          </a:prstGeom>
        </p:spPr>
        <p:txBody>
          <a:bodyPr wrap="square">
            <a:spAutoFit/>
          </a:bodyPr>
          <a:lstStyle/>
          <a:p>
            <a:r>
              <a:rPr lang="en-US" b="1" dirty="0">
                <a:solidFill>
                  <a:schemeClr val="accent3">
                    <a:lumMod val="75000"/>
                  </a:schemeClr>
                </a:solidFill>
                <a:latin typeface="Arial" panose="020B0604020202020204" pitchFamily="34" charset="0"/>
                <a:cs typeface="Arial" panose="020B0604020202020204" pitchFamily="34" charset="0"/>
              </a:rPr>
              <a:t>27-29 October 2021</a:t>
            </a:r>
            <a:endParaRPr lang="en-US" dirty="0">
              <a:solidFill>
                <a:schemeClr val="accent3">
                  <a:lumMod val="75000"/>
                </a:schemeClr>
              </a:solidFill>
            </a:endParaRPr>
          </a:p>
        </p:txBody>
      </p:sp>
      <p:sp>
        <p:nvSpPr>
          <p:cNvPr id="29" name="Rectangle 28">
            <a:extLst>
              <a:ext uri="{FF2B5EF4-FFF2-40B4-BE49-F238E27FC236}">
                <a16:creationId xmlns:a16="http://schemas.microsoft.com/office/drawing/2014/main" id="{B3A57567-0882-4B2D-BB35-39B8CB34C321}"/>
              </a:ext>
            </a:extLst>
          </p:cNvPr>
          <p:cNvSpPr/>
          <p:nvPr/>
        </p:nvSpPr>
        <p:spPr>
          <a:xfrm>
            <a:off x="11106004" y="1247729"/>
            <a:ext cx="1182684" cy="646331"/>
          </a:xfrm>
          <a:prstGeom prst="rect">
            <a:avLst/>
          </a:prstGeom>
        </p:spPr>
        <p:txBody>
          <a:bodyPr wrap="square">
            <a:spAutoFit/>
          </a:bodyPr>
          <a:lstStyle/>
          <a:p>
            <a:r>
              <a:rPr lang="en-US" b="1" dirty="0">
                <a:solidFill>
                  <a:schemeClr val="accent3">
                    <a:lumMod val="75000"/>
                  </a:schemeClr>
                </a:solidFill>
              </a:rPr>
              <a:t>Rwanda </a:t>
            </a:r>
          </a:p>
          <a:p>
            <a:r>
              <a:rPr lang="en-US" b="1" dirty="0">
                <a:solidFill>
                  <a:schemeClr val="accent3">
                    <a:lumMod val="75000"/>
                  </a:schemeClr>
                </a:solidFill>
              </a:rPr>
              <a:t>Hybrid</a:t>
            </a:r>
          </a:p>
        </p:txBody>
      </p:sp>
    </p:spTree>
    <p:extLst>
      <p:ext uri="{BB962C8B-B14F-4D97-AF65-F5344CB8AC3E}">
        <p14:creationId xmlns:p14="http://schemas.microsoft.com/office/powerpoint/2010/main" val="195707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AutoShape 6" descr="Image result for SDGs"/>
          <p:cNvSpPr>
            <a:spLocks noChangeAspect="1" noChangeArrowheads="1"/>
          </p:cNvSpPr>
          <p:nvPr/>
        </p:nvSpPr>
        <p:spPr bwMode="auto">
          <a:xfrm>
            <a:off x="2897981" y="8632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2" name="AutoShape 2" descr="Image result for challenges"/>
          <p:cNvSpPr>
            <a:spLocks noChangeAspect="1" noChangeArrowheads="1"/>
          </p:cNvSpPr>
          <p:nvPr/>
        </p:nvSpPr>
        <p:spPr bwMode="auto">
          <a:xfrm>
            <a:off x="2714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7" name="Title 6">
            <a:extLst>
              <a:ext uri="{FF2B5EF4-FFF2-40B4-BE49-F238E27FC236}">
                <a16:creationId xmlns:a16="http://schemas.microsoft.com/office/drawing/2014/main" id="{F9FF184F-E621-4C2A-A3F3-08B0341F60D7}"/>
              </a:ext>
            </a:extLst>
          </p:cNvPr>
          <p:cNvSpPr>
            <a:spLocks noGrp="1"/>
          </p:cNvSpPr>
          <p:nvPr>
            <p:ph type="title"/>
          </p:nvPr>
        </p:nvSpPr>
        <p:spPr/>
        <p:txBody>
          <a:bodyPr/>
          <a:lstStyle/>
          <a:p>
            <a:pPr algn="ctr"/>
            <a:r>
              <a:rPr lang="en-US" sz="3200" dirty="0">
                <a:solidFill>
                  <a:schemeClr val="accent3">
                    <a:lumMod val="60000"/>
                    <a:lumOff val="40000"/>
                  </a:schemeClr>
                </a:solidFill>
                <a:latin typeface="Arial" panose="020B0604020202020204" pitchFamily="34" charset="0"/>
                <a:cs typeface="Arial" panose="020B0604020202020204" pitchFamily="34" charset="0"/>
              </a:rPr>
              <a:t>Key results achieved in 2022</a:t>
            </a:r>
          </a:p>
        </p:txBody>
      </p:sp>
      <p:sp>
        <p:nvSpPr>
          <p:cNvPr id="11" name="Rectangle 10">
            <a:extLst>
              <a:ext uri="{FF2B5EF4-FFF2-40B4-BE49-F238E27FC236}">
                <a16:creationId xmlns:a16="http://schemas.microsoft.com/office/drawing/2014/main" id="{1D172943-07CB-4C7D-9B36-1A64A6C1B59F}"/>
              </a:ext>
            </a:extLst>
          </p:cNvPr>
          <p:cNvSpPr/>
          <p:nvPr/>
        </p:nvSpPr>
        <p:spPr>
          <a:xfrm>
            <a:off x="-24525" y="2521721"/>
            <a:ext cx="12216524" cy="132769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2" name="Picture 4" descr="Related image">
            <a:extLst>
              <a:ext uri="{FF2B5EF4-FFF2-40B4-BE49-F238E27FC236}">
                <a16:creationId xmlns:a16="http://schemas.microsoft.com/office/drawing/2014/main" id="{3BE8BB2B-5E9C-4DFF-814A-E10CE71F4408}"/>
              </a:ext>
            </a:extLst>
          </p:cNvPr>
          <p:cNvPicPr>
            <a:picLocks noChangeAspect="1" noChangeArrowheads="1"/>
          </p:cNvPicPr>
          <p:nvPr/>
        </p:nvPicPr>
        <p:blipFill>
          <a:blip r:embed="rId2" cstate="email">
            <a:biLevel thresh="75000"/>
            <a:extLst>
              <a:ext uri="{28A0092B-C50C-407E-A947-70E740481C1C}">
                <a14:useLocalDpi xmlns:a14="http://schemas.microsoft.com/office/drawing/2010/main"/>
              </a:ext>
            </a:extLst>
          </a:blip>
          <a:srcRect/>
          <a:stretch>
            <a:fillRect/>
          </a:stretch>
        </p:blipFill>
        <p:spPr bwMode="auto">
          <a:xfrm flipH="1">
            <a:off x="254223" y="2078070"/>
            <a:ext cx="2176931" cy="21769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114FF29-A5FA-40EA-AA5B-A8C8F1358FC9}"/>
              </a:ext>
            </a:extLst>
          </p:cNvPr>
          <p:cNvSpPr txBox="1"/>
          <p:nvPr/>
        </p:nvSpPr>
        <p:spPr>
          <a:xfrm>
            <a:off x="2438400" y="1666346"/>
            <a:ext cx="9608224" cy="707886"/>
          </a:xfrm>
          <a:prstGeom prst="rect">
            <a:avLst/>
          </a:prstGeom>
          <a:noFill/>
        </p:spPr>
        <p:txBody>
          <a:bodyPr wrap="square" rtlCol="0">
            <a:spAutoFit/>
          </a:bodyPr>
          <a:lstStyle/>
          <a:p>
            <a:pPr defTabSz="1219170">
              <a:defRPr/>
            </a:pPr>
            <a:r>
              <a:rPr lang="en-US" sz="2000" dirty="0">
                <a:solidFill>
                  <a:schemeClr val="tx1"/>
                </a:solidFill>
                <a:latin typeface="Arial" panose="020B0604020202020204" pitchFamily="34" charset="0"/>
                <a:cs typeface="Arial" panose="020B0604020202020204" pitchFamily="34" charset="0"/>
              </a:rPr>
              <a:t>To deepen regional integration in Eastern Africa by fostering the implementation of the AfCFTA and harnessing the potential of the blue economy and tourism</a:t>
            </a:r>
            <a:r>
              <a:rPr lang="en-US" sz="2000" b="1" dirty="0">
                <a:solidFill>
                  <a:schemeClr val="tx1"/>
                </a:solidFill>
                <a:latin typeface="Arial Narrow" panose="020B0606020202030204" pitchFamily="34" charset="0"/>
              </a:rPr>
              <a:t>:</a:t>
            </a:r>
          </a:p>
        </p:txBody>
      </p:sp>
      <p:sp>
        <p:nvSpPr>
          <p:cNvPr id="8" name="Rectangle 7">
            <a:extLst>
              <a:ext uri="{FF2B5EF4-FFF2-40B4-BE49-F238E27FC236}">
                <a16:creationId xmlns:a16="http://schemas.microsoft.com/office/drawing/2014/main" id="{29053734-9F59-419A-921A-7E245A5752BA}"/>
              </a:ext>
            </a:extLst>
          </p:cNvPr>
          <p:cNvSpPr/>
          <p:nvPr/>
        </p:nvSpPr>
        <p:spPr>
          <a:xfrm>
            <a:off x="509667" y="1679750"/>
            <a:ext cx="1928733" cy="369332"/>
          </a:xfrm>
          <a:prstGeom prst="rect">
            <a:avLst/>
          </a:prstGeom>
        </p:spPr>
        <p:txBody>
          <a:bodyPr wrap="none">
            <a:spAutoFit/>
          </a:bodyPr>
          <a:lstStyle/>
          <a:p>
            <a:r>
              <a:rPr lang="en-US" b="1" dirty="0">
                <a:solidFill>
                  <a:schemeClr val="accent3">
                    <a:lumMod val="75000"/>
                  </a:schemeClr>
                </a:solidFill>
                <a:latin typeface="Arial" panose="020B0604020202020204" pitchFamily="34" charset="0"/>
                <a:cs typeface="Arial" panose="020B0604020202020204" pitchFamily="34" charset="0"/>
              </a:rPr>
              <a:t>2021 Objective</a:t>
            </a:r>
            <a:r>
              <a:rPr lang="en-US" dirty="0">
                <a:solidFill>
                  <a:schemeClr val="accent3">
                    <a:lumMod val="75000"/>
                  </a:schemeClr>
                </a:solidFill>
                <a:latin typeface="Arial" panose="020B0604020202020204" pitchFamily="34" charset="0"/>
                <a:cs typeface="Arial" panose="020B0604020202020204" pitchFamily="34" charset="0"/>
              </a:rPr>
              <a:t>: </a:t>
            </a:r>
            <a:endParaRPr lang="en-US" dirty="0"/>
          </a:p>
        </p:txBody>
      </p:sp>
      <p:sp>
        <p:nvSpPr>
          <p:cNvPr id="15" name="TextBox 14">
            <a:extLst>
              <a:ext uri="{FF2B5EF4-FFF2-40B4-BE49-F238E27FC236}">
                <a16:creationId xmlns:a16="http://schemas.microsoft.com/office/drawing/2014/main" id="{912122CE-B057-41DD-9FF0-5C9BACBE0040}"/>
              </a:ext>
            </a:extLst>
          </p:cNvPr>
          <p:cNvSpPr txBox="1"/>
          <p:nvPr/>
        </p:nvSpPr>
        <p:spPr>
          <a:xfrm>
            <a:off x="2872858" y="3862980"/>
            <a:ext cx="3456384" cy="913199"/>
          </a:xfrm>
          <a:prstGeom prst="rect">
            <a:avLst/>
          </a:prstGeom>
          <a:noFill/>
        </p:spPr>
        <p:txBody>
          <a:bodyPr wrap="square" rtlCol="0">
            <a:spAutoFit/>
          </a:bodyPr>
          <a:lstStyle/>
          <a:p>
            <a:pPr defTabSz="1219170">
              <a:defRPr/>
            </a:pPr>
            <a:r>
              <a:rPr lang="en-US" sz="2667" b="1" dirty="0">
                <a:solidFill>
                  <a:prstClr val="black"/>
                </a:solidFill>
                <a:latin typeface="Arial Narrow" panose="020B0606020202030204" pitchFamily="34" charset="0"/>
              </a:rPr>
              <a:t>AfCFTA AND REGIONAL INTEGRATION</a:t>
            </a:r>
          </a:p>
        </p:txBody>
      </p:sp>
      <p:sp>
        <p:nvSpPr>
          <p:cNvPr id="16" name="TextBox 15">
            <a:extLst>
              <a:ext uri="{FF2B5EF4-FFF2-40B4-BE49-F238E27FC236}">
                <a16:creationId xmlns:a16="http://schemas.microsoft.com/office/drawing/2014/main" id="{B694C9FA-698D-434D-A3DD-88C8A06ED8F2}"/>
              </a:ext>
            </a:extLst>
          </p:cNvPr>
          <p:cNvSpPr txBox="1"/>
          <p:nvPr/>
        </p:nvSpPr>
        <p:spPr>
          <a:xfrm>
            <a:off x="8472264" y="3869035"/>
            <a:ext cx="3193033" cy="913199"/>
          </a:xfrm>
          <a:prstGeom prst="rect">
            <a:avLst/>
          </a:prstGeom>
          <a:noFill/>
        </p:spPr>
        <p:txBody>
          <a:bodyPr wrap="square" rtlCol="0">
            <a:spAutoFit/>
          </a:bodyPr>
          <a:lstStyle/>
          <a:p>
            <a:pPr defTabSz="1219170">
              <a:defRPr/>
            </a:pPr>
            <a:r>
              <a:rPr lang="en-US" sz="2667" b="1" dirty="0">
                <a:solidFill>
                  <a:prstClr val="black"/>
                </a:solidFill>
                <a:latin typeface="Arial Narrow" panose="020B0606020202030204" pitchFamily="34" charset="0"/>
              </a:rPr>
              <a:t>BLUE ECONOMY AND TOURISM POLICY</a:t>
            </a:r>
          </a:p>
        </p:txBody>
      </p:sp>
      <p:sp>
        <p:nvSpPr>
          <p:cNvPr id="17" name="TextBox 16">
            <a:extLst>
              <a:ext uri="{FF2B5EF4-FFF2-40B4-BE49-F238E27FC236}">
                <a16:creationId xmlns:a16="http://schemas.microsoft.com/office/drawing/2014/main" id="{9A653398-562F-465F-BC6D-48E655F54B0B}"/>
              </a:ext>
            </a:extLst>
          </p:cNvPr>
          <p:cNvSpPr txBox="1"/>
          <p:nvPr/>
        </p:nvSpPr>
        <p:spPr>
          <a:xfrm>
            <a:off x="2872858" y="4874367"/>
            <a:ext cx="4375270" cy="1477328"/>
          </a:xfrm>
          <a:prstGeom prst="rect">
            <a:avLst/>
          </a:prstGeom>
          <a:noFill/>
        </p:spPr>
        <p:txBody>
          <a:bodyPr wrap="square" rtlCol="0">
            <a:spAutoFit/>
          </a:bodyPr>
          <a:lstStyle/>
          <a:p>
            <a:pPr defTabSz="1219170">
              <a:spcAft>
                <a:spcPts val="600"/>
              </a:spcAft>
              <a:defRPr/>
            </a:pPr>
            <a:r>
              <a:rPr lang="en-US" sz="2000" dirty="0">
                <a:solidFill>
                  <a:prstClr val="black"/>
                </a:solidFill>
                <a:latin typeface="Arial Narrow" panose="020B0606020202030204" pitchFamily="34" charset="0"/>
              </a:rPr>
              <a:t>AfCFTA ratifications;</a:t>
            </a:r>
          </a:p>
          <a:p>
            <a:pPr defTabSz="1219170">
              <a:spcAft>
                <a:spcPts val="600"/>
              </a:spcAft>
              <a:defRPr/>
            </a:pPr>
            <a:r>
              <a:rPr lang="en-US" sz="2000" dirty="0">
                <a:solidFill>
                  <a:prstClr val="black"/>
                </a:solidFill>
                <a:latin typeface="Arial Narrow" panose="020B0606020202030204" pitchFamily="34" charset="0"/>
              </a:rPr>
              <a:t>No. of countries that have designed national AfCFTA strategies</a:t>
            </a:r>
          </a:p>
          <a:p>
            <a:pPr defTabSz="1219170">
              <a:spcAft>
                <a:spcPts val="600"/>
              </a:spcAft>
              <a:defRPr/>
            </a:pPr>
            <a:r>
              <a:rPr lang="en-US" sz="2000" dirty="0">
                <a:solidFill>
                  <a:prstClr val="black"/>
                </a:solidFill>
                <a:latin typeface="Arial Narrow" panose="020B0606020202030204" pitchFamily="34" charset="0"/>
              </a:rPr>
              <a:t>AfCFTA implementation</a:t>
            </a:r>
          </a:p>
        </p:txBody>
      </p:sp>
      <p:sp>
        <p:nvSpPr>
          <p:cNvPr id="18" name="TextBox 17">
            <a:extLst>
              <a:ext uri="{FF2B5EF4-FFF2-40B4-BE49-F238E27FC236}">
                <a16:creationId xmlns:a16="http://schemas.microsoft.com/office/drawing/2014/main" id="{CA27AA8D-1ACE-4A96-9F70-D867086DC34F}"/>
              </a:ext>
            </a:extLst>
          </p:cNvPr>
          <p:cNvSpPr txBox="1"/>
          <p:nvPr/>
        </p:nvSpPr>
        <p:spPr>
          <a:xfrm>
            <a:off x="8472264" y="4892623"/>
            <a:ext cx="3193033" cy="1015663"/>
          </a:xfrm>
          <a:prstGeom prst="rect">
            <a:avLst/>
          </a:prstGeom>
          <a:noFill/>
        </p:spPr>
        <p:txBody>
          <a:bodyPr wrap="square" rtlCol="0">
            <a:spAutoFit/>
          </a:bodyPr>
          <a:lstStyle/>
          <a:p>
            <a:pPr defTabSz="1219170">
              <a:defRPr/>
            </a:pPr>
            <a:r>
              <a:rPr lang="en-US" sz="2000" dirty="0">
                <a:solidFill>
                  <a:prstClr val="black"/>
                </a:solidFill>
                <a:latin typeface="Arial Narrow" panose="020B0606020202030204" pitchFamily="34" charset="0"/>
              </a:rPr>
              <a:t>Support to MS, RECS, IGOs on policy frameworks &amp; strategies, Studies and publications</a:t>
            </a:r>
          </a:p>
        </p:txBody>
      </p:sp>
      <p:cxnSp>
        <p:nvCxnSpPr>
          <p:cNvPr id="19" name="Straight Connector 18">
            <a:extLst>
              <a:ext uri="{FF2B5EF4-FFF2-40B4-BE49-F238E27FC236}">
                <a16:creationId xmlns:a16="http://schemas.microsoft.com/office/drawing/2014/main" id="{D7A86F2E-965D-4114-980E-B469CD1EC4C7}"/>
              </a:ext>
            </a:extLst>
          </p:cNvPr>
          <p:cNvCxnSpPr>
            <a:cxnSpLocks/>
          </p:cNvCxnSpPr>
          <p:nvPr/>
        </p:nvCxnSpPr>
        <p:spPr>
          <a:xfrm>
            <a:off x="2943225" y="4831188"/>
            <a:ext cx="197989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8AFF17-A798-412B-82E4-2AE9162765F4}"/>
              </a:ext>
            </a:extLst>
          </p:cNvPr>
          <p:cNvCxnSpPr>
            <a:cxnSpLocks/>
          </p:cNvCxnSpPr>
          <p:nvPr/>
        </p:nvCxnSpPr>
        <p:spPr>
          <a:xfrm>
            <a:off x="8544272" y="4831188"/>
            <a:ext cx="23956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098" name="Picture 2" descr="Free Icon | Beach">
            <a:extLst>
              <a:ext uri="{FF2B5EF4-FFF2-40B4-BE49-F238E27FC236}">
                <a16:creationId xmlns:a16="http://schemas.microsoft.com/office/drawing/2014/main" id="{222A8F8D-E86E-4EDE-9374-A00FF8BD4880}"/>
              </a:ext>
            </a:extLst>
          </p:cNvPr>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21427" y="2593213"/>
            <a:ext cx="1241365" cy="12413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usiness solution, integration, puzzle, puzzle pieces, puzzles, solution,  teamwork icon - Download on Iconfinder">
            <a:extLst>
              <a:ext uri="{FF2B5EF4-FFF2-40B4-BE49-F238E27FC236}">
                <a16:creationId xmlns:a16="http://schemas.microsoft.com/office/drawing/2014/main" id="{BEB75515-347F-42B9-A6D8-619C0FF6A665}"/>
              </a:ext>
            </a:extLst>
          </p:cNvPr>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24078" y="2643384"/>
            <a:ext cx="1084364" cy="108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52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AutoShape 6" descr="Image result for SDGs"/>
          <p:cNvSpPr>
            <a:spLocks noChangeAspect="1" noChangeArrowheads="1"/>
          </p:cNvSpPr>
          <p:nvPr/>
        </p:nvSpPr>
        <p:spPr bwMode="auto">
          <a:xfrm>
            <a:off x="2897981" y="8632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2" name="AutoShape 2" descr="Image result for challenges"/>
          <p:cNvSpPr>
            <a:spLocks noChangeAspect="1" noChangeArrowheads="1"/>
          </p:cNvSpPr>
          <p:nvPr/>
        </p:nvSpPr>
        <p:spPr bwMode="auto">
          <a:xfrm>
            <a:off x="2714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7" name="Title 6">
            <a:extLst>
              <a:ext uri="{FF2B5EF4-FFF2-40B4-BE49-F238E27FC236}">
                <a16:creationId xmlns:a16="http://schemas.microsoft.com/office/drawing/2014/main" id="{F9FF184F-E621-4C2A-A3F3-08B0341F60D7}"/>
              </a:ext>
            </a:extLst>
          </p:cNvPr>
          <p:cNvSpPr>
            <a:spLocks noGrp="1"/>
          </p:cNvSpPr>
          <p:nvPr>
            <p:ph type="title"/>
          </p:nvPr>
        </p:nvSpPr>
        <p:spPr/>
        <p:txBody>
          <a:bodyPr/>
          <a:lstStyle/>
          <a:p>
            <a:pPr algn="ctr"/>
            <a:r>
              <a:rPr lang="en-US" sz="3200" dirty="0">
                <a:solidFill>
                  <a:schemeClr val="accent3">
                    <a:lumMod val="60000"/>
                    <a:lumOff val="40000"/>
                  </a:schemeClr>
                </a:solidFill>
                <a:latin typeface="Arial" panose="020B0604020202020204" pitchFamily="34" charset="0"/>
                <a:cs typeface="Arial" panose="020B0604020202020204" pitchFamily="34" charset="0"/>
              </a:rPr>
              <a:t>Key results achieved in 2022</a:t>
            </a:r>
          </a:p>
        </p:txBody>
      </p:sp>
      <p:sp>
        <p:nvSpPr>
          <p:cNvPr id="11" name="Rectangle 10">
            <a:extLst>
              <a:ext uri="{FF2B5EF4-FFF2-40B4-BE49-F238E27FC236}">
                <a16:creationId xmlns:a16="http://schemas.microsoft.com/office/drawing/2014/main" id="{1D172943-07CB-4C7D-9B36-1A64A6C1B59F}"/>
              </a:ext>
            </a:extLst>
          </p:cNvPr>
          <p:cNvSpPr/>
          <p:nvPr/>
        </p:nvSpPr>
        <p:spPr>
          <a:xfrm>
            <a:off x="43091" y="1935600"/>
            <a:ext cx="12081294" cy="8453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2" name="Picture 4" descr="Related image">
            <a:extLst>
              <a:ext uri="{FF2B5EF4-FFF2-40B4-BE49-F238E27FC236}">
                <a16:creationId xmlns:a16="http://schemas.microsoft.com/office/drawing/2014/main" id="{3BE8BB2B-5E9C-4DFF-814A-E10CE71F4408}"/>
              </a:ext>
            </a:extLst>
          </p:cNvPr>
          <p:cNvPicPr>
            <a:picLocks noChangeAspect="1" noChangeArrowheads="1"/>
          </p:cNvPicPr>
          <p:nvPr/>
        </p:nvPicPr>
        <p:blipFill>
          <a:blip r:embed="rId2" cstate="email">
            <a:biLevel thresh="75000"/>
            <a:extLst>
              <a:ext uri="{28A0092B-C50C-407E-A947-70E740481C1C}">
                <a14:useLocalDpi xmlns:a14="http://schemas.microsoft.com/office/drawing/2010/main"/>
              </a:ext>
            </a:extLst>
          </a:blip>
          <a:srcRect/>
          <a:stretch>
            <a:fillRect/>
          </a:stretch>
        </p:blipFill>
        <p:spPr bwMode="auto">
          <a:xfrm flipH="1">
            <a:off x="623392" y="1819956"/>
            <a:ext cx="1047150" cy="10471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114FF29-A5FA-40EA-AA5B-A8C8F1358FC9}"/>
              </a:ext>
            </a:extLst>
          </p:cNvPr>
          <p:cNvSpPr txBox="1"/>
          <p:nvPr/>
        </p:nvSpPr>
        <p:spPr>
          <a:xfrm>
            <a:off x="2714625" y="846750"/>
            <a:ext cx="9214023" cy="1077218"/>
          </a:xfrm>
          <a:prstGeom prst="rect">
            <a:avLst/>
          </a:prstGeom>
          <a:noFill/>
        </p:spPr>
        <p:txBody>
          <a:bodyPr wrap="square" rtlCol="0">
            <a:spAutoFit/>
          </a:bodyPr>
          <a:lstStyle/>
          <a:p>
            <a:pPr defTabSz="1219170">
              <a:defRPr/>
            </a:pPr>
            <a:r>
              <a:rPr lang="en-US" sz="2800" dirty="0">
                <a:effectLst/>
                <a:latin typeface="Arial" panose="020B0604020202020204" pitchFamily="34" charset="0"/>
                <a:ea typeface="Times New Roman" panose="02020603050405020304" pitchFamily="18" charset="0"/>
                <a:cs typeface="Arial" panose="020B0604020202020204" pitchFamily="34" charset="0"/>
              </a:rPr>
              <a:t>Implementing</a:t>
            </a:r>
            <a:r>
              <a:rPr lang="en-US" sz="3200" dirty="0">
                <a:effectLst/>
                <a:latin typeface="Arial" panose="020B0604020202020204" pitchFamily="34" charset="0"/>
                <a:ea typeface="Times New Roman" panose="02020603050405020304" pitchFamily="18" charset="0"/>
                <a:cs typeface="Arial" panose="020B0604020202020204" pitchFamily="34" charset="0"/>
              </a:rPr>
              <a:t> the </a:t>
            </a:r>
            <a:r>
              <a:rPr lang="en-US" sz="2800" dirty="0">
                <a:effectLst/>
                <a:latin typeface="Arial" panose="020B0604020202020204" pitchFamily="34" charset="0"/>
                <a:ea typeface="Times New Roman" panose="02020603050405020304" pitchFamily="18" charset="0"/>
                <a:cs typeface="Arial" panose="020B0604020202020204" pitchFamily="34" charset="0"/>
              </a:rPr>
              <a:t>African</a:t>
            </a:r>
            <a:r>
              <a:rPr lang="en-US" sz="3200" dirty="0">
                <a:effectLst/>
                <a:latin typeface="Arial" panose="020B0604020202020204" pitchFamily="34" charset="0"/>
                <a:ea typeface="Times New Roman" panose="02020603050405020304" pitchFamily="18" charset="0"/>
                <a:cs typeface="Arial" panose="020B0604020202020204" pitchFamily="34" charset="0"/>
              </a:rPr>
              <a:t> Continental Free </a:t>
            </a:r>
            <a:r>
              <a:rPr lang="en-US" sz="3200" dirty="0">
                <a:latin typeface="Arial" panose="020B0604020202020204" pitchFamily="34" charset="0"/>
                <a:ea typeface="Times New Roman" panose="02020603050405020304" pitchFamily="18" charset="0"/>
                <a:cs typeface="Arial" panose="020B0604020202020204" pitchFamily="34" charset="0"/>
              </a:rPr>
              <a:t>Trade Area in Eastern Africa: </a:t>
            </a:r>
            <a:r>
              <a:rPr lang="en-US" sz="3200" dirty="0">
                <a:effectLst/>
                <a:latin typeface="Arial" panose="020B0604020202020204" pitchFamily="34" charset="0"/>
                <a:ea typeface="Times New Roman" panose="02020603050405020304" pitchFamily="18" charset="0"/>
                <a:cs typeface="Arial" panose="020B0604020202020204" pitchFamily="34" charset="0"/>
              </a:rPr>
              <a:t>from vision to action</a:t>
            </a:r>
            <a:endParaRPr lang="en-US" sz="3200" b="1" dirty="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9053734-9F59-419A-921A-7E245A5752BA}"/>
              </a:ext>
            </a:extLst>
          </p:cNvPr>
          <p:cNvSpPr/>
          <p:nvPr/>
        </p:nvSpPr>
        <p:spPr>
          <a:xfrm>
            <a:off x="110706" y="1099210"/>
            <a:ext cx="2486578" cy="584775"/>
          </a:xfrm>
          <a:prstGeom prst="rect">
            <a:avLst/>
          </a:prstGeom>
        </p:spPr>
        <p:txBody>
          <a:bodyPr wrap="none">
            <a:spAutoFit/>
          </a:bodyPr>
          <a:lstStyle/>
          <a:p>
            <a:r>
              <a:rPr lang="en-US" sz="3200" b="1" dirty="0">
                <a:solidFill>
                  <a:schemeClr val="accent3">
                    <a:lumMod val="75000"/>
                  </a:schemeClr>
                </a:solidFill>
                <a:latin typeface="Arial" panose="020B0604020202020204" pitchFamily="34" charset="0"/>
                <a:cs typeface="Arial" panose="020B0604020202020204" pitchFamily="34" charset="0"/>
              </a:rPr>
              <a:t> </a:t>
            </a:r>
            <a:r>
              <a:rPr lang="en-US" sz="2800" b="1" dirty="0">
                <a:solidFill>
                  <a:schemeClr val="accent3">
                    <a:lumMod val="75000"/>
                  </a:schemeClr>
                </a:solidFill>
                <a:latin typeface="Arial" panose="020B0604020202020204" pitchFamily="34" charset="0"/>
                <a:cs typeface="Arial" panose="020B0604020202020204" pitchFamily="34" charset="0"/>
              </a:rPr>
              <a:t>Objective</a:t>
            </a:r>
            <a:r>
              <a:rPr lang="en-US" sz="3200" b="1" dirty="0">
                <a:solidFill>
                  <a:schemeClr val="accent3">
                    <a:lumMod val="75000"/>
                  </a:schemeClr>
                </a:solidFill>
                <a:latin typeface="Arial" panose="020B0604020202020204" pitchFamily="34" charset="0"/>
                <a:cs typeface="Arial" panose="020B0604020202020204" pitchFamily="34" charset="0"/>
              </a:rPr>
              <a:t> 1</a:t>
            </a:r>
            <a:r>
              <a:rPr lang="en-US" sz="3200" dirty="0">
                <a:solidFill>
                  <a:schemeClr val="accent3">
                    <a:lumMod val="75000"/>
                  </a:schemeClr>
                </a:solidFill>
                <a:latin typeface="Arial" panose="020B0604020202020204" pitchFamily="34" charset="0"/>
                <a:cs typeface="Arial" panose="020B0604020202020204" pitchFamily="34" charset="0"/>
              </a:rPr>
              <a:t>: </a:t>
            </a:r>
            <a:endParaRPr lang="en-US" sz="3200" dirty="0"/>
          </a:p>
        </p:txBody>
      </p:sp>
      <p:sp>
        <p:nvSpPr>
          <p:cNvPr id="17" name="TextBox 16">
            <a:extLst>
              <a:ext uri="{FF2B5EF4-FFF2-40B4-BE49-F238E27FC236}">
                <a16:creationId xmlns:a16="http://schemas.microsoft.com/office/drawing/2014/main" id="{9A653398-562F-465F-BC6D-48E655F54B0B}"/>
              </a:ext>
            </a:extLst>
          </p:cNvPr>
          <p:cNvSpPr txBox="1"/>
          <p:nvPr/>
        </p:nvSpPr>
        <p:spPr>
          <a:xfrm>
            <a:off x="176319" y="2792560"/>
            <a:ext cx="12081294" cy="3354765"/>
          </a:xfrm>
          <a:prstGeom prst="rect">
            <a:avLst/>
          </a:prstGeom>
          <a:noFill/>
        </p:spPr>
        <p:txBody>
          <a:bodyPr wrap="square" rtlCol="0">
            <a:spAutoFit/>
          </a:bodyPr>
          <a:lstStyle/>
          <a:p>
            <a:pPr marL="342900" indent="-342900" defTabSz="1219170">
              <a:spcAft>
                <a:spcPts val="600"/>
              </a:spcAft>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Three additional countries are being supported to design AfCFTA national strategies (South Sudan, Comoros and Somalia)</a:t>
            </a:r>
          </a:p>
          <a:p>
            <a:pPr marL="342900" indent="-342900" defTabSz="1219170">
              <a:spcAft>
                <a:spcPts val="600"/>
              </a:spcAft>
              <a:buFont typeface="Wingdings" panose="05000000000000000000" pitchFamily="2" charset="2"/>
              <a:buChar char="§"/>
              <a:defRPr/>
            </a:pPr>
            <a:r>
              <a:rPr lang="en-US" sz="2400" dirty="0">
                <a:solidFill>
                  <a:schemeClr val="tx1"/>
                </a:solidFill>
                <a:latin typeface="Arial" panose="020B0604020202020204" pitchFamily="34" charset="0"/>
                <a:cs typeface="Arial" panose="020B0604020202020204" pitchFamily="34" charset="0"/>
              </a:rPr>
              <a:t>41 Representatives from public and private sector from Burundi (12), Madagascar (3), Comoros (6), Djibouti (9), and DRC (11)) have been trained on </a:t>
            </a:r>
            <a:r>
              <a:rPr lang="en-GB" sz="2400" dirty="0">
                <a:solidFill>
                  <a:schemeClr val="tx1"/>
                </a:solidFill>
                <a:latin typeface="Arial" panose="020B0604020202020204" pitchFamily="34" charset="0"/>
                <a:cs typeface="Arial" panose="020B0604020202020204" pitchFamily="34" charset="0"/>
              </a:rPr>
              <a:t>the 5 Operational tools of the </a:t>
            </a:r>
            <a:r>
              <a:rPr lang="en-GB" sz="2400" dirty="0" err="1">
                <a:solidFill>
                  <a:schemeClr val="tx1"/>
                </a:solidFill>
                <a:latin typeface="Arial" panose="020B0604020202020204" pitchFamily="34" charset="0"/>
                <a:cs typeface="Arial" panose="020B0604020202020204" pitchFamily="34" charset="0"/>
              </a:rPr>
              <a:t>AfCFTA</a:t>
            </a:r>
            <a:endParaRPr lang="en-US" sz="2400" dirty="0">
              <a:solidFill>
                <a:prstClr val="black"/>
              </a:solidFill>
              <a:latin typeface="Arial" panose="020B0604020202020204" pitchFamily="34" charset="0"/>
              <a:cs typeface="Arial" panose="020B0604020202020204" pitchFamily="34" charset="0"/>
            </a:endParaRPr>
          </a:p>
          <a:p>
            <a:pPr marL="342900" indent="-342900" defTabSz="1219170">
              <a:spcAft>
                <a:spcPts val="600"/>
              </a:spcAft>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IGAD AfCFTA Strategy draft available</a:t>
            </a:r>
          </a:p>
          <a:p>
            <a:pPr marL="342900" indent="-342900" defTabSz="1219170">
              <a:spcAft>
                <a:spcPts val="600"/>
              </a:spcAft>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Rwanda and Kenya started AfCFTA implementation (Guided trade)</a:t>
            </a:r>
          </a:p>
          <a:p>
            <a:pPr marL="342900" indent="-342900" defTabSz="1219170">
              <a:spcAft>
                <a:spcPts val="600"/>
              </a:spcAft>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EAC submitted regional offers for </a:t>
            </a:r>
            <a:r>
              <a:rPr lang="en-US" sz="2400" dirty="0">
                <a:effectLst/>
                <a:latin typeface="Arial" panose="020B0604020202020204" pitchFamily="34" charset="0"/>
                <a:ea typeface="Times New Roman" panose="02020603050405020304" pitchFamily="18" charset="0"/>
                <a:cs typeface="Arial" panose="020B0604020202020204" pitchFamily="34" charset="0"/>
              </a:rPr>
              <a:t> AfCFTA protocols on Trade in Services</a:t>
            </a:r>
            <a:endParaRPr lang="en-US" sz="2400" dirty="0">
              <a:solidFill>
                <a:prstClr val="black"/>
              </a:solidFill>
              <a:latin typeface="Arial" panose="020B0604020202020204" pitchFamily="34" charset="0"/>
              <a:cs typeface="Arial" panose="020B0604020202020204" pitchFamily="34" charset="0"/>
            </a:endParaRPr>
          </a:p>
        </p:txBody>
      </p:sp>
      <p:pic>
        <p:nvPicPr>
          <p:cNvPr id="4100" name="Picture 4" descr="Business solution, integration, puzzle, puzzle pieces, puzzles, solution,  teamwork icon - Download on Iconfinder">
            <a:extLst>
              <a:ext uri="{FF2B5EF4-FFF2-40B4-BE49-F238E27FC236}">
                <a16:creationId xmlns:a16="http://schemas.microsoft.com/office/drawing/2014/main" id="{BEB75515-347F-42B9-A6D8-619C0FF6A665}"/>
              </a:ext>
            </a:extLst>
          </p:cNvPr>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92144" y="1819956"/>
            <a:ext cx="940348" cy="94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566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AutoShape 6" descr="Image result for SDGs"/>
          <p:cNvSpPr>
            <a:spLocks noChangeAspect="1" noChangeArrowheads="1"/>
          </p:cNvSpPr>
          <p:nvPr/>
        </p:nvSpPr>
        <p:spPr bwMode="auto">
          <a:xfrm>
            <a:off x="2897981" y="8632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2" name="AutoShape 2" descr="Image result for challenges"/>
          <p:cNvSpPr>
            <a:spLocks noChangeAspect="1" noChangeArrowheads="1"/>
          </p:cNvSpPr>
          <p:nvPr/>
        </p:nvSpPr>
        <p:spPr bwMode="auto">
          <a:xfrm>
            <a:off x="2714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7" name="Title 6">
            <a:extLst>
              <a:ext uri="{FF2B5EF4-FFF2-40B4-BE49-F238E27FC236}">
                <a16:creationId xmlns:a16="http://schemas.microsoft.com/office/drawing/2014/main" id="{F9FF184F-E621-4C2A-A3F3-08B0341F60D7}"/>
              </a:ext>
            </a:extLst>
          </p:cNvPr>
          <p:cNvSpPr>
            <a:spLocks noGrp="1"/>
          </p:cNvSpPr>
          <p:nvPr>
            <p:ph type="title"/>
          </p:nvPr>
        </p:nvSpPr>
        <p:spPr/>
        <p:txBody>
          <a:bodyPr/>
          <a:lstStyle/>
          <a:p>
            <a:pPr algn="ctr"/>
            <a:r>
              <a:rPr lang="en-US" sz="3200" dirty="0">
                <a:solidFill>
                  <a:schemeClr val="accent3">
                    <a:lumMod val="60000"/>
                    <a:lumOff val="40000"/>
                  </a:schemeClr>
                </a:solidFill>
                <a:latin typeface="Arial" panose="020B0604020202020204" pitchFamily="34" charset="0"/>
                <a:cs typeface="Arial" panose="020B0604020202020204" pitchFamily="34" charset="0"/>
              </a:rPr>
              <a:t>Key results achieved in 2022</a:t>
            </a:r>
          </a:p>
        </p:txBody>
      </p:sp>
      <p:sp>
        <p:nvSpPr>
          <p:cNvPr id="11" name="Rectangle 10">
            <a:extLst>
              <a:ext uri="{FF2B5EF4-FFF2-40B4-BE49-F238E27FC236}">
                <a16:creationId xmlns:a16="http://schemas.microsoft.com/office/drawing/2014/main" id="{1D172943-07CB-4C7D-9B36-1A64A6C1B59F}"/>
              </a:ext>
            </a:extLst>
          </p:cNvPr>
          <p:cNvSpPr/>
          <p:nvPr/>
        </p:nvSpPr>
        <p:spPr>
          <a:xfrm>
            <a:off x="-24524" y="2145714"/>
            <a:ext cx="12216524" cy="12512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2" name="Picture 4" descr="Related image">
            <a:extLst>
              <a:ext uri="{FF2B5EF4-FFF2-40B4-BE49-F238E27FC236}">
                <a16:creationId xmlns:a16="http://schemas.microsoft.com/office/drawing/2014/main" id="{3BE8BB2B-5E9C-4DFF-814A-E10CE71F4408}"/>
              </a:ext>
            </a:extLst>
          </p:cNvPr>
          <p:cNvPicPr>
            <a:picLocks noChangeAspect="1" noChangeArrowheads="1"/>
          </p:cNvPicPr>
          <p:nvPr/>
        </p:nvPicPr>
        <p:blipFill>
          <a:blip r:embed="rId2" cstate="email">
            <a:biLevel thresh="75000"/>
            <a:extLst>
              <a:ext uri="{28A0092B-C50C-407E-A947-70E740481C1C}">
                <a14:useLocalDpi xmlns:a14="http://schemas.microsoft.com/office/drawing/2010/main"/>
              </a:ext>
            </a:extLst>
          </a:blip>
          <a:srcRect/>
          <a:stretch>
            <a:fillRect/>
          </a:stretch>
        </p:blipFill>
        <p:spPr bwMode="auto">
          <a:xfrm flipH="1">
            <a:off x="518032" y="2018788"/>
            <a:ext cx="1493374" cy="14933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114FF29-A5FA-40EA-AA5B-A8C8F1358FC9}"/>
              </a:ext>
            </a:extLst>
          </p:cNvPr>
          <p:cNvSpPr txBox="1"/>
          <p:nvPr/>
        </p:nvSpPr>
        <p:spPr>
          <a:xfrm>
            <a:off x="2427368" y="1180913"/>
            <a:ext cx="9608224" cy="954107"/>
          </a:xfrm>
          <a:prstGeom prst="rect">
            <a:avLst/>
          </a:prstGeom>
          <a:noFill/>
        </p:spPr>
        <p:txBody>
          <a:bodyPr wrap="square" rtlCol="0">
            <a:spAutoFit/>
          </a:bodyPr>
          <a:lstStyle/>
          <a:p>
            <a:pPr defTabSz="1219170">
              <a:defRPr/>
            </a:pPr>
            <a:r>
              <a:rPr lang="en-US" sz="2800" dirty="0">
                <a:solidFill>
                  <a:schemeClr val="tx1"/>
                </a:solidFill>
                <a:latin typeface="Arial" panose="020B0604020202020204" pitchFamily="34" charset="0"/>
                <a:cs typeface="Arial" panose="020B0604020202020204" pitchFamily="34" charset="0"/>
              </a:rPr>
              <a:t>Harnessing the potential of the Blue Economy opportunities for sustainable development</a:t>
            </a:r>
          </a:p>
        </p:txBody>
      </p:sp>
      <p:sp>
        <p:nvSpPr>
          <p:cNvPr id="8" name="Rectangle 7">
            <a:extLst>
              <a:ext uri="{FF2B5EF4-FFF2-40B4-BE49-F238E27FC236}">
                <a16:creationId xmlns:a16="http://schemas.microsoft.com/office/drawing/2014/main" id="{29053734-9F59-419A-921A-7E245A5752BA}"/>
              </a:ext>
            </a:extLst>
          </p:cNvPr>
          <p:cNvSpPr/>
          <p:nvPr/>
        </p:nvSpPr>
        <p:spPr>
          <a:xfrm>
            <a:off x="76038" y="1388166"/>
            <a:ext cx="2401619" cy="523220"/>
          </a:xfrm>
          <a:prstGeom prst="rect">
            <a:avLst/>
          </a:prstGeom>
        </p:spPr>
        <p:txBody>
          <a:bodyPr wrap="none">
            <a:spAutoFit/>
          </a:bodyPr>
          <a:lstStyle/>
          <a:p>
            <a:r>
              <a:rPr lang="en-US" sz="2800" b="1" dirty="0">
                <a:solidFill>
                  <a:schemeClr val="accent3">
                    <a:lumMod val="75000"/>
                  </a:schemeClr>
                </a:solidFill>
                <a:latin typeface="Arial" panose="020B0604020202020204" pitchFamily="34" charset="0"/>
                <a:cs typeface="Arial" panose="020B0604020202020204" pitchFamily="34" charset="0"/>
              </a:rPr>
              <a:t> Objective 2</a:t>
            </a:r>
            <a:r>
              <a:rPr lang="en-US" sz="2800" dirty="0">
                <a:solidFill>
                  <a:schemeClr val="accent3">
                    <a:lumMod val="75000"/>
                  </a:schemeClr>
                </a:solidFill>
                <a:latin typeface="Arial" panose="020B0604020202020204" pitchFamily="34" charset="0"/>
                <a:cs typeface="Arial" panose="020B0604020202020204" pitchFamily="34" charset="0"/>
              </a:rPr>
              <a:t>: </a:t>
            </a:r>
            <a:endParaRPr lang="en-US" sz="2800" dirty="0"/>
          </a:p>
        </p:txBody>
      </p:sp>
      <p:sp>
        <p:nvSpPr>
          <p:cNvPr id="18" name="TextBox 17">
            <a:extLst>
              <a:ext uri="{FF2B5EF4-FFF2-40B4-BE49-F238E27FC236}">
                <a16:creationId xmlns:a16="http://schemas.microsoft.com/office/drawing/2014/main" id="{CA27AA8D-1ACE-4A96-9F70-D867086DC34F}"/>
              </a:ext>
            </a:extLst>
          </p:cNvPr>
          <p:cNvSpPr txBox="1"/>
          <p:nvPr/>
        </p:nvSpPr>
        <p:spPr>
          <a:xfrm>
            <a:off x="99294" y="3444837"/>
            <a:ext cx="12092706" cy="3385542"/>
          </a:xfrm>
          <a:prstGeom prst="rect">
            <a:avLst/>
          </a:prstGeom>
          <a:noFill/>
        </p:spPr>
        <p:txBody>
          <a:bodyPr wrap="square" rtlCol="0">
            <a:spAutoFit/>
          </a:bodyPr>
          <a:lstStyle/>
          <a:p>
            <a:pPr marL="285750" indent="-285750" defTabSz="1219170">
              <a:buFont typeface="Wingdings" panose="05000000000000000000" pitchFamily="2" charset="2"/>
              <a:buChar char="§"/>
              <a:defRPr/>
            </a:pPr>
            <a:r>
              <a:rPr lang="en-US" sz="2800" b="1" dirty="0">
                <a:solidFill>
                  <a:srgbClr val="000000"/>
                </a:solidFill>
                <a:effectLst/>
                <a:latin typeface="Arial" panose="020B0604020202020204" pitchFamily="34" charset="0"/>
                <a:ea typeface="DengXian" panose="02010600030101010101" pitchFamily="2" charset="-122"/>
              </a:rPr>
              <a:t>Enhanced Capacity of Tanzania in Blue Economy</a:t>
            </a:r>
            <a:r>
              <a:rPr lang="en-US" sz="2800" dirty="0">
                <a:solidFill>
                  <a:srgbClr val="000000"/>
                </a:solidFill>
                <a:effectLst/>
                <a:latin typeface="Arial" panose="020B0604020202020204" pitchFamily="34" charset="0"/>
                <a:ea typeface="DengXian" panose="02010600030101010101" pitchFamily="2" charset="-122"/>
              </a:rPr>
              <a:t>: Blue Economy Valuation Toolkit; </a:t>
            </a:r>
          </a:p>
          <a:p>
            <a:pPr marL="285750" indent="-285750" defTabSz="1219170">
              <a:buFont typeface="Wingdings" panose="05000000000000000000" pitchFamily="2" charset="2"/>
              <a:buChar char="§"/>
              <a:defRPr/>
            </a:pPr>
            <a:r>
              <a:rPr lang="en-US" sz="2800" b="1" dirty="0">
                <a:latin typeface="Arial" panose="020B0604020202020204" pitchFamily="34" charset="0"/>
                <a:ea typeface="DengXian" panose="02010600030101010101" pitchFamily="2" charset="-122"/>
              </a:rPr>
              <a:t>Training</a:t>
            </a:r>
            <a:r>
              <a:rPr lang="en-US" sz="2800" dirty="0">
                <a:latin typeface="Arial" panose="020B0604020202020204" pitchFamily="34" charset="0"/>
                <a:ea typeface="DengXian" panose="02010600030101010101" pitchFamily="2" charset="-122"/>
              </a:rPr>
              <a:t> of 25 Tanzanian officials on the BEVTK</a:t>
            </a:r>
            <a:endParaRPr lang="en-US" sz="2800" dirty="0">
              <a:solidFill>
                <a:srgbClr val="000000"/>
              </a:solidFill>
              <a:effectLst/>
              <a:latin typeface="Arial" panose="020B0604020202020204" pitchFamily="34" charset="0"/>
              <a:ea typeface="DengXian" panose="02010600030101010101" pitchFamily="2" charset="-122"/>
            </a:endParaRPr>
          </a:p>
          <a:p>
            <a:pPr marL="285750" indent="-285750" defTabSz="1219170">
              <a:buFont typeface="Wingdings" panose="05000000000000000000" pitchFamily="2" charset="2"/>
              <a:buChar char="§"/>
              <a:defRPr/>
            </a:pPr>
            <a:r>
              <a:rPr lang="en-US" sz="2800" b="1" dirty="0">
                <a:latin typeface="Arial" panose="020B0604020202020204" pitchFamily="34" charset="0"/>
                <a:ea typeface="DengXian" panose="02010600030101010101" pitchFamily="2" charset="-122"/>
              </a:rPr>
              <a:t>Study on the cost of </a:t>
            </a:r>
            <a:r>
              <a:rPr lang="en-US" sz="2800" b="1" dirty="0">
                <a:solidFill>
                  <a:srgbClr val="000000"/>
                </a:solidFill>
                <a:effectLst/>
                <a:latin typeface="Arial" panose="020B0604020202020204" pitchFamily="34" charset="0"/>
                <a:ea typeface="DengXian" panose="02010600030101010101" pitchFamily="2" charset="-122"/>
              </a:rPr>
              <a:t>maritime insecurity on the Eastern African coast and Western Indian Ocean</a:t>
            </a:r>
            <a:r>
              <a:rPr lang="en-US" sz="2800" dirty="0">
                <a:solidFill>
                  <a:srgbClr val="000000"/>
                </a:solidFill>
                <a:effectLst/>
                <a:latin typeface="Arial" panose="020B0604020202020204" pitchFamily="34" charset="0"/>
                <a:ea typeface="DengXian" panose="02010600030101010101" pitchFamily="2" charset="-122"/>
              </a:rPr>
              <a:t>: </a:t>
            </a:r>
            <a:r>
              <a:rPr lang="en-US" sz="28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quantifying direct costs where possible, and discussing the indirect costs associated with social, political, and environmental impact.</a:t>
            </a:r>
            <a:endParaRPr lang="en-RW" sz="2800" dirty="0">
              <a:effectLst/>
              <a:latin typeface="Calibri" panose="020F0502020204030204" pitchFamily="34" charset="0"/>
              <a:ea typeface="DengXian" panose="02010600030101010101" pitchFamily="2" charset="-122"/>
              <a:cs typeface="Arial" panose="020B0604020202020204" pitchFamily="34" charset="0"/>
            </a:endParaRPr>
          </a:p>
          <a:p>
            <a:pPr marL="285750" indent="-285750" defTabSz="1219170">
              <a:buFont typeface="Wingdings" panose="05000000000000000000" pitchFamily="2" charset="2"/>
              <a:buChar char="§"/>
              <a:defRPr/>
            </a:pPr>
            <a:endParaRPr lang="en-US" sz="1800" dirty="0">
              <a:solidFill>
                <a:srgbClr val="000000"/>
              </a:solidFill>
              <a:effectLst/>
              <a:latin typeface="Arial" panose="020B0604020202020204" pitchFamily="34" charset="0"/>
              <a:ea typeface="DengXian" panose="02010600030101010101" pitchFamily="2" charset="-122"/>
            </a:endParaRPr>
          </a:p>
        </p:txBody>
      </p:sp>
      <p:cxnSp>
        <p:nvCxnSpPr>
          <p:cNvPr id="20" name="Straight Connector 19">
            <a:extLst>
              <a:ext uri="{FF2B5EF4-FFF2-40B4-BE49-F238E27FC236}">
                <a16:creationId xmlns:a16="http://schemas.microsoft.com/office/drawing/2014/main" id="{D98AFF17-A798-412B-82E4-2AE9162765F4}"/>
              </a:ext>
            </a:extLst>
          </p:cNvPr>
          <p:cNvCxnSpPr>
            <a:cxnSpLocks/>
          </p:cNvCxnSpPr>
          <p:nvPr/>
        </p:nvCxnSpPr>
        <p:spPr>
          <a:xfrm>
            <a:off x="8544272" y="4831188"/>
            <a:ext cx="23956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098" name="Picture 2" descr="Free Icon | Beach">
            <a:extLst>
              <a:ext uri="{FF2B5EF4-FFF2-40B4-BE49-F238E27FC236}">
                <a16:creationId xmlns:a16="http://schemas.microsoft.com/office/drawing/2014/main" id="{222A8F8D-E86E-4EDE-9374-A00FF8BD4880}"/>
              </a:ext>
            </a:extLst>
          </p:cNvPr>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408368" y="2089293"/>
            <a:ext cx="1051810" cy="105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45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AutoShape 6" descr="Image result for SDGs"/>
          <p:cNvSpPr>
            <a:spLocks noChangeAspect="1" noChangeArrowheads="1"/>
          </p:cNvSpPr>
          <p:nvPr/>
        </p:nvSpPr>
        <p:spPr bwMode="auto">
          <a:xfrm>
            <a:off x="2897981" y="8632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2" name="AutoShape 2" descr="Image result for challenges"/>
          <p:cNvSpPr>
            <a:spLocks noChangeAspect="1" noChangeArrowheads="1"/>
          </p:cNvSpPr>
          <p:nvPr/>
        </p:nvSpPr>
        <p:spPr bwMode="auto">
          <a:xfrm>
            <a:off x="2714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7" name="Title 6">
            <a:extLst>
              <a:ext uri="{FF2B5EF4-FFF2-40B4-BE49-F238E27FC236}">
                <a16:creationId xmlns:a16="http://schemas.microsoft.com/office/drawing/2014/main" id="{F9FF184F-E621-4C2A-A3F3-08B0341F60D7}"/>
              </a:ext>
            </a:extLst>
          </p:cNvPr>
          <p:cNvSpPr>
            <a:spLocks noGrp="1"/>
          </p:cNvSpPr>
          <p:nvPr>
            <p:ph type="title"/>
          </p:nvPr>
        </p:nvSpPr>
        <p:spPr/>
        <p:txBody>
          <a:bodyPr/>
          <a:lstStyle/>
          <a:p>
            <a:pPr algn="ctr"/>
            <a:r>
              <a:rPr lang="en-US" sz="3200" dirty="0">
                <a:solidFill>
                  <a:schemeClr val="accent3">
                    <a:lumMod val="60000"/>
                    <a:lumOff val="40000"/>
                  </a:schemeClr>
                </a:solidFill>
                <a:latin typeface="Arial" panose="020B0604020202020204" pitchFamily="34" charset="0"/>
                <a:cs typeface="Arial" panose="020B0604020202020204" pitchFamily="34" charset="0"/>
              </a:rPr>
              <a:t>Key results achieved in 2022</a:t>
            </a:r>
          </a:p>
        </p:txBody>
      </p:sp>
      <p:sp>
        <p:nvSpPr>
          <p:cNvPr id="11" name="Rectangle 10">
            <a:extLst>
              <a:ext uri="{FF2B5EF4-FFF2-40B4-BE49-F238E27FC236}">
                <a16:creationId xmlns:a16="http://schemas.microsoft.com/office/drawing/2014/main" id="{1D172943-07CB-4C7D-9B36-1A64A6C1B59F}"/>
              </a:ext>
            </a:extLst>
          </p:cNvPr>
          <p:cNvSpPr/>
          <p:nvPr/>
        </p:nvSpPr>
        <p:spPr>
          <a:xfrm>
            <a:off x="126204" y="2189631"/>
            <a:ext cx="12065796" cy="10772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2" name="Picture 4" descr="Related image">
            <a:extLst>
              <a:ext uri="{FF2B5EF4-FFF2-40B4-BE49-F238E27FC236}">
                <a16:creationId xmlns:a16="http://schemas.microsoft.com/office/drawing/2014/main" id="{3BE8BB2B-5E9C-4DFF-814A-E10CE71F4408}"/>
              </a:ext>
            </a:extLst>
          </p:cNvPr>
          <p:cNvPicPr>
            <a:picLocks noChangeAspect="1" noChangeArrowheads="1"/>
          </p:cNvPicPr>
          <p:nvPr/>
        </p:nvPicPr>
        <p:blipFill>
          <a:blip r:embed="rId2" cstate="email">
            <a:biLevel thresh="75000"/>
            <a:extLst>
              <a:ext uri="{28A0092B-C50C-407E-A947-70E740481C1C}">
                <a14:useLocalDpi xmlns:a14="http://schemas.microsoft.com/office/drawing/2010/main"/>
              </a:ext>
            </a:extLst>
          </a:blip>
          <a:srcRect/>
          <a:stretch>
            <a:fillRect/>
          </a:stretch>
        </p:blipFill>
        <p:spPr bwMode="auto">
          <a:xfrm flipH="1">
            <a:off x="530385" y="1945438"/>
            <a:ext cx="1321410" cy="132141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114FF29-A5FA-40EA-AA5B-A8C8F1358FC9}"/>
              </a:ext>
            </a:extLst>
          </p:cNvPr>
          <p:cNvSpPr txBox="1"/>
          <p:nvPr/>
        </p:nvSpPr>
        <p:spPr>
          <a:xfrm>
            <a:off x="3473734" y="1003828"/>
            <a:ext cx="8572890" cy="1077218"/>
          </a:xfrm>
          <a:prstGeom prst="rect">
            <a:avLst/>
          </a:prstGeom>
          <a:noFill/>
        </p:spPr>
        <p:txBody>
          <a:bodyPr wrap="square" rtlCol="0">
            <a:spAutoFit/>
          </a:bodyPr>
          <a:lstStyle/>
          <a:p>
            <a:pPr defTabSz="1219170">
              <a:defRPr/>
            </a:pPr>
            <a:r>
              <a:rPr lang="en-US" sz="3200" dirty="0">
                <a:latin typeface="Arial" panose="020B0604020202020204" pitchFamily="34" charset="0"/>
                <a:ea typeface="Times New Roman" panose="02020603050405020304" pitchFamily="18" charset="0"/>
                <a:cs typeface="Arial" panose="020B0604020202020204" pitchFamily="34" charset="0"/>
              </a:rPr>
              <a:t>H</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arnessing the potential of  tourism within the African Continental Free Trade Area</a:t>
            </a:r>
            <a:r>
              <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200" b="1" dirty="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9053734-9F59-419A-921A-7E245A5752BA}"/>
              </a:ext>
            </a:extLst>
          </p:cNvPr>
          <p:cNvSpPr/>
          <p:nvPr/>
        </p:nvSpPr>
        <p:spPr>
          <a:xfrm>
            <a:off x="530385" y="1218451"/>
            <a:ext cx="2683748" cy="584775"/>
          </a:xfrm>
          <a:prstGeom prst="rect">
            <a:avLst/>
          </a:prstGeom>
        </p:spPr>
        <p:txBody>
          <a:bodyPr wrap="none">
            <a:spAutoFit/>
          </a:bodyPr>
          <a:lstStyle/>
          <a:p>
            <a:r>
              <a:rPr lang="en-US" b="1" dirty="0">
                <a:solidFill>
                  <a:schemeClr val="accent3">
                    <a:lumMod val="75000"/>
                  </a:schemeClr>
                </a:solidFill>
                <a:latin typeface="Arial" panose="020B0604020202020204" pitchFamily="34" charset="0"/>
                <a:cs typeface="Arial" panose="020B0604020202020204" pitchFamily="34" charset="0"/>
              </a:rPr>
              <a:t> </a:t>
            </a:r>
            <a:r>
              <a:rPr lang="en-US" sz="3200" b="1" dirty="0">
                <a:solidFill>
                  <a:schemeClr val="accent3">
                    <a:lumMod val="75000"/>
                  </a:schemeClr>
                </a:solidFill>
                <a:latin typeface="Arial" panose="020B0604020202020204" pitchFamily="34" charset="0"/>
                <a:cs typeface="Arial" panose="020B0604020202020204" pitchFamily="34" charset="0"/>
              </a:rPr>
              <a:t>Objective 3: </a:t>
            </a:r>
          </a:p>
        </p:txBody>
      </p:sp>
      <p:sp>
        <p:nvSpPr>
          <p:cNvPr id="18" name="TextBox 17">
            <a:extLst>
              <a:ext uri="{FF2B5EF4-FFF2-40B4-BE49-F238E27FC236}">
                <a16:creationId xmlns:a16="http://schemas.microsoft.com/office/drawing/2014/main" id="{CA27AA8D-1ACE-4A96-9F70-D867086DC34F}"/>
              </a:ext>
            </a:extLst>
          </p:cNvPr>
          <p:cNvSpPr txBox="1"/>
          <p:nvPr/>
        </p:nvSpPr>
        <p:spPr>
          <a:xfrm>
            <a:off x="191344" y="3295854"/>
            <a:ext cx="11855280" cy="2554545"/>
          </a:xfrm>
          <a:prstGeom prst="rect">
            <a:avLst/>
          </a:prstGeom>
          <a:noFill/>
        </p:spPr>
        <p:txBody>
          <a:bodyPr wrap="square" rtlCol="0">
            <a:spAutoFit/>
          </a:bodyPr>
          <a:lstStyle/>
          <a:p>
            <a:pPr marL="285750" indent="-285750" defTabSz="1219170">
              <a:buFont typeface="Wingdings" panose="05000000000000000000" pitchFamily="2" charset="2"/>
              <a:buChar char="§"/>
              <a:defRPr/>
            </a:pPr>
            <a:r>
              <a:rPr lang="en-US" sz="3200" b="1" dirty="0">
                <a:solidFill>
                  <a:srgbClr val="000000"/>
                </a:solidFill>
                <a:effectLst/>
                <a:latin typeface="Arial" panose="020B0604020202020204" pitchFamily="34" charset="0"/>
                <a:ea typeface="DengXian" panose="02010600030101010101" pitchFamily="2" charset="-122"/>
              </a:rPr>
              <a:t>Zanzibar tourism satellite account (TSA) </a:t>
            </a:r>
            <a:r>
              <a:rPr lang="en-US" sz="3200" b="1" dirty="0">
                <a:latin typeface="Arial" panose="020B0604020202020204" pitchFamily="34" charset="0"/>
                <a:ea typeface="DengXian" panose="02010600030101010101" pitchFamily="2" charset="-122"/>
              </a:rPr>
              <a:t>completed</a:t>
            </a:r>
            <a:r>
              <a:rPr lang="en-US" sz="3200" dirty="0">
                <a:latin typeface="Arial" panose="020B0604020202020204" pitchFamily="34" charset="0"/>
                <a:ea typeface="DengXian" panose="02010600030101010101" pitchFamily="2" charset="-122"/>
              </a:rPr>
              <a:t>: </a:t>
            </a:r>
            <a:r>
              <a:rPr lang="en-GB" sz="3200" dirty="0">
                <a:latin typeface="Arial" panose="020B0604020202020204" pitchFamily="34" charset="0"/>
                <a:ea typeface="DengXian" panose="02010600030101010101" pitchFamily="2" charset="-122"/>
              </a:rPr>
              <a:t>Tourism’s contribution to GDP in Zanzibar was 29.2% in 2019 and during the same year  11,689 people were working in the tourism industry. </a:t>
            </a:r>
            <a:endParaRPr lang="en-US" sz="3200" dirty="0">
              <a:latin typeface="Arial" panose="020B0604020202020204" pitchFamily="34" charset="0"/>
              <a:ea typeface="DengXian" panose="02010600030101010101" pitchFamily="2" charset="-122"/>
            </a:endParaRPr>
          </a:p>
          <a:p>
            <a:pPr marL="285750" indent="-285750" defTabSz="1219170">
              <a:buFont typeface="Wingdings" panose="05000000000000000000" pitchFamily="2" charset="2"/>
              <a:buChar char="§"/>
              <a:defRPr/>
            </a:pPr>
            <a:r>
              <a:rPr lang="en-US" sz="3200" dirty="0">
                <a:latin typeface="Arial" panose="020B0604020202020204" pitchFamily="34" charset="0"/>
                <a:ea typeface="DengXian" panose="02010600030101010101" pitchFamily="2" charset="-122"/>
              </a:rPr>
              <a:t>Uganda Tourism Satellite Account ( Work in progress)</a:t>
            </a:r>
            <a:endParaRPr lang="en-US" sz="3200" dirty="0">
              <a:solidFill>
                <a:prstClr val="black"/>
              </a:solidFill>
              <a:latin typeface="Arial Narrow" panose="020B0606020202030204" pitchFamily="34" charset="0"/>
            </a:endParaRPr>
          </a:p>
        </p:txBody>
      </p:sp>
      <p:cxnSp>
        <p:nvCxnSpPr>
          <p:cNvPr id="20" name="Straight Connector 19">
            <a:extLst>
              <a:ext uri="{FF2B5EF4-FFF2-40B4-BE49-F238E27FC236}">
                <a16:creationId xmlns:a16="http://schemas.microsoft.com/office/drawing/2014/main" id="{D98AFF17-A798-412B-82E4-2AE9162765F4}"/>
              </a:ext>
            </a:extLst>
          </p:cNvPr>
          <p:cNvCxnSpPr>
            <a:cxnSpLocks/>
          </p:cNvCxnSpPr>
          <p:nvPr/>
        </p:nvCxnSpPr>
        <p:spPr>
          <a:xfrm>
            <a:off x="8544272" y="4831188"/>
            <a:ext cx="23956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098" name="Picture 2" descr="Free Icon | Beach">
            <a:extLst>
              <a:ext uri="{FF2B5EF4-FFF2-40B4-BE49-F238E27FC236}">
                <a16:creationId xmlns:a16="http://schemas.microsoft.com/office/drawing/2014/main" id="{222A8F8D-E86E-4EDE-9374-A00FF8BD4880}"/>
              </a:ext>
            </a:extLst>
          </p:cNvPr>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92344" y="2350205"/>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521673"/>
      </p:ext>
    </p:extLst>
  </p:cSld>
  <p:clrMapOvr>
    <a:masterClrMapping/>
  </p:clrMapOvr>
</p:sld>
</file>

<file path=ppt/theme/theme1.xml><?xml version="1.0" encoding="utf-8"?>
<a:theme xmlns:a="http://schemas.openxmlformats.org/drawingml/2006/main" name="Office Theme">
  <a:themeElements>
    <a:clrScheme name="UNECA SRO-EA">
      <a:dk1>
        <a:sysClr val="windowText" lastClr="000000"/>
      </a:dk1>
      <a:lt1>
        <a:sysClr val="window" lastClr="FFFFFF"/>
      </a:lt1>
      <a:dk2>
        <a:srgbClr val="44546A"/>
      </a:dk2>
      <a:lt2>
        <a:srgbClr val="E7E6E6"/>
      </a:lt2>
      <a:accent1>
        <a:srgbClr val="0A97D9"/>
      </a:accent1>
      <a:accent2>
        <a:srgbClr val="4C9F38"/>
      </a:accent2>
      <a:accent3>
        <a:srgbClr val="FD9D24"/>
      </a:accent3>
      <a:accent4>
        <a:srgbClr val="FF3A21"/>
      </a:accent4>
      <a:accent5>
        <a:srgbClr val="A21942"/>
      </a:accent5>
      <a:accent6>
        <a:srgbClr val="00689D"/>
      </a:accent6>
      <a:hlink>
        <a:srgbClr val="0563C1"/>
      </a:hlink>
      <a:folHlink>
        <a:srgbClr val="954F72"/>
      </a:folHlink>
    </a:clrScheme>
    <a:fontScheme name="Office Theme">
      <a:majorFont>
        <a:latin typeface="Lucida Sans"/>
        <a:ea typeface="Lucida Sans"/>
        <a:cs typeface="Lucida Sans"/>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solidFill>
            <a:schemeClr val="accent1">
              <a:lumMod val="75000"/>
            </a:schemeClr>
          </a:solidFill>
          <a:prstDash val="solid"/>
          <a:round/>
          <a:headEnd type="none" w="med" len="med"/>
          <a:tailEnd type="none" w="med" len="med"/>
        </a:ln>
        <a:effectLst/>
      </a:spPr>
      <a:bodyPr vert="horz" wrap="square" lIns="45720" tIns="45720" rIns="45720" bIns="45720" numCol="1" rtlCol="0"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Lucida Sans"/>
        <a:ea typeface="Lucida Sans"/>
        <a:cs typeface="Lucida Sans"/>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2458</TotalTime>
  <Words>957</Words>
  <Application>Microsoft Office PowerPoint</Application>
  <PresentationFormat>Widescreen</PresentationFormat>
  <Paragraphs>106</Paragraphs>
  <Slides>13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Arial Narrow</vt:lpstr>
      <vt:lpstr>Calibri</vt:lpstr>
      <vt:lpstr>Calibri Light</vt:lpstr>
      <vt:lpstr>Helvetica</vt:lpstr>
      <vt:lpstr>Helvetica Neue</vt:lpstr>
      <vt:lpstr>Lato</vt:lpstr>
      <vt:lpstr>Lucida Sans</vt:lpstr>
      <vt:lpstr>Wingdings</vt:lpstr>
      <vt:lpstr>Office Theme</vt:lpstr>
      <vt:lpstr>1_Office Theme</vt:lpstr>
      <vt:lpstr>PowerPoint Presentation</vt:lpstr>
      <vt:lpstr>Title of presentation  Name of presenter Title, Division Economic Commission for Africa</vt:lpstr>
      <vt:lpstr>PowerPoint Presentation</vt:lpstr>
      <vt:lpstr> UNECA SRO-EA Mandate</vt:lpstr>
      <vt:lpstr>Action points from 25th ICSOE Meeting </vt:lpstr>
      <vt:lpstr>Key results achieved in 2022</vt:lpstr>
      <vt:lpstr>Key results achieved in 2022</vt:lpstr>
      <vt:lpstr>Key results achieved in 2022</vt:lpstr>
      <vt:lpstr>Key results achieved in 2022</vt:lpstr>
      <vt:lpstr>Selected Knowledge Products AND Outreach</vt:lpstr>
      <vt:lpstr>SRO-EA also strengthened partnerships</vt:lpstr>
      <vt:lpstr>2023 planned program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Nsubuga</dc:creator>
  <cp:lastModifiedBy>Jean Claude Umugaba</cp:lastModifiedBy>
  <cp:revision>139</cp:revision>
  <cp:lastPrinted>2021-10-24T05:59:47Z</cp:lastPrinted>
  <dcterms:created xsi:type="dcterms:W3CDTF">2020-11-17T12:47:30Z</dcterms:created>
  <dcterms:modified xsi:type="dcterms:W3CDTF">2022-11-18T06:11:13Z</dcterms:modified>
</cp:coreProperties>
</file>