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23"/>
  </p:notesMasterIdLst>
  <p:sldIdLst>
    <p:sldId id="625" r:id="rId2"/>
    <p:sldId id="541" r:id="rId3"/>
    <p:sldId id="641" r:id="rId4"/>
    <p:sldId id="576" r:id="rId5"/>
    <p:sldId id="640" r:id="rId6"/>
    <p:sldId id="620" r:id="rId7"/>
    <p:sldId id="621" r:id="rId8"/>
    <p:sldId id="596" r:id="rId9"/>
    <p:sldId id="626" r:id="rId10"/>
    <p:sldId id="623" r:id="rId11"/>
    <p:sldId id="624" r:id="rId12"/>
    <p:sldId id="627" r:id="rId13"/>
    <p:sldId id="638" r:id="rId14"/>
    <p:sldId id="633" r:id="rId15"/>
    <p:sldId id="631" r:id="rId16"/>
    <p:sldId id="632" r:id="rId17"/>
    <p:sldId id="618" r:id="rId18"/>
    <p:sldId id="619" r:id="rId19"/>
    <p:sldId id="634" r:id="rId20"/>
    <p:sldId id="500" r:id="rId21"/>
    <p:sldId id="63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0099"/>
    <a:srgbClr val="009900"/>
    <a:srgbClr val="640000"/>
    <a:srgbClr val="FFFFFF"/>
    <a:srgbClr val="29593B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6698A-0316-4C6E-8FD9-F8F282E03505}" type="datetimeFigureOut">
              <a:rPr lang="fr-BE" smtClean="0"/>
              <a:pPr/>
              <a:t>16-11-22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FCE76-6F7B-4F3B-87EB-6E269E97D445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>
            <a:extLst>
              <a:ext uri="{FF2B5EF4-FFF2-40B4-BE49-F238E27FC236}">
                <a16:creationId xmlns:a16="http://schemas.microsoft.com/office/drawing/2014/main" id="{3A1836B4-1297-0F95-C297-129DD63608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>
            <a:extLst>
              <a:ext uri="{FF2B5EF4-FFF2-40B4-BE49-F238E27FC236}">
                <a16:creationId xmlns:a16="http://schemas.microsoft.com/office/drawing/2014/main" id="{E3673F64-D385-8F79-AEF6-3CA96D778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fr-FR"/>
          </a:p>
        </p:txBody>
      </p:sp>
      <p:sp>
        <p:nvSpPr>
          <p:cNvPr id="9220" name="Espace réservé du numéro de diapositive 3">
            <a:extLst>
              <a:ext uri="{FF2B5EF4-FFF2-40B4-BE49-F238E27FC236}">
                <a16:creationId xmlns:a16="http://schemas.microsoft.com/office/drawing/2014/main" id="{95BDA981-64DE-70E1-F901-EEFDFC630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0C850E-D382-4D87-9C97-E0E6FDD19ACB}" type="slidenum">
              <a:rPr lang="fr-BE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fr-BE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0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CE76-6F7B-4F3B-87EB-6E269E97D445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8635-72FE-45F4-93EE-6E2C621470BF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98FB-2191-468B-941A-93377C0AD6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8635-72FE-45F4-93EE-6E2C621470BF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98FB-2191-468B-941A-93377C0AD6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8635-72FE-45F4-93EE-6E2C621470BF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98FB-2191-468B-941A-93377C0AD6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8635-72FE-45F4-93EE-6E2C621470BF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98FB-2191-468B-941A-93377C0AD6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8635-72FE-45F4-93EE-6E2C621470BF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98FB-2191-468B-941A-93377C0AD6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8635-72FE-45F4-93EE-6E2C621470BF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98FB-2191-468B-941A-93377C0AD6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8635-72FE-45F4-93EE-6E2C621470BF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98FB-2191-468B-941A-93377C0AD6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8635-72FE-45F4-93EE-6E2C621470BF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98FB-2191-468B-941A-93377C0AD6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8635-72FE-45F4-93EE-6E2C621470BF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98FB-2191-468B-941A-93377C0AD6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8635-72FE-45F4-93EE-6E2C621470BF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98FB-2191-468B-941A-93377C0AD6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8635-72FE-45F4-93EE-6E2C621470BF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98FB-2191-468B-941A-93377C0AD67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08635-72FE-45F4-93EE-6E2C621470BF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98FB-2191-468B-941A-93377C0AD67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www.google.be/imgres?imgurl=http://www.silverinparis.com/boutique/images_produits/jonc-cuivre_1.jpg&amp;imgrefurl=http://www.silverinparis.com/boutique/fiche_produit.cfm?ref=jonc-cuivre&amp;type=15&amp;code_lg=lg_fr&amp;num=1&amp;usg=__-Y_DoYsh-oopWheNlSBSsnw15xc=&amp;h=336&amp;w=448&amp;sz=29&amp;hl=fr&amp;start=14&amp;zoom=1&amp;um=1&amp;itbs=1&amp;tbnid=3CDCuJMQ8P58dM:&amp;tbnh=95&amp;tbnw=127&amp;prev=/images?q=cuivre&amp;um=1&amp;hl=fr&amp;tbs=isch:1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hyperlink" Target="http://www.google.be/imgres?imgurl=http://blog.epagine.fr/wp-content/uploads/2010/09/pont_suspendu.jpg&amp;imgrefurl=http://blog.epagine.fr/index.php/2010/09/maylis-de-kerangal-naissance-d%E2%80%99un-pont-verticales-rentree-litteraire-2010/&amp;usg=__EKXiIW6pyjYv2OrQ_RobgT551f4=&amp;h=299&amp;w=449&amp;sz=84&amp;hl=fr&amp;start=11&amp;zoom=1&amp;um=1&amp;itbs=1&amp;tbnid=aD2KtHXUc7Pl7M:&amp;tbnh=85&amp;tbnw=127&amp;prev=/images?q=pont+suspendu&amp;um=1&amp;hl=fr&amp;tbs=isch:1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hyperlink" Target="http://www.google.be/imgres?imgurl=http://www.panerai.com/img/2/prodotti/1058189246360_foto_scheda.jpg&amp;imgrefurl=http://www.forum-auto.com/les-clubs/section7/sujet200758.htm&amp;usg=___n4hBWagV_7J8-Vn4tf2lnGmk98=&amp;h=333&amp;w=315&amp;sz=17&amp;hl=fr&amp;start=5&amp;zoom=1&amp;um=1&amp;itbs=1&amp;tbnid=syr3fSWUaQEJwM:&amp;tbnh=119&amp;tbnw=113&amp;prev=/images?q=montres&amp;um=1&amp;hl=fr&amp;tbs=isch:1" TargetMode="External"/><Relationship Id="rId9" Type="http://schemas.openxmlformats.org/officeDocument/2006/relationships/hyperlink" Target="http://www.google.be/imgres?imgurl=http://www.inakis.fr/image-loisirs-services-ethiques/transports/velos-a-assistance-electrique/74186-le-velo-electrique-futuro-batterie-gel-plomb.jpg&amp;imgrefurl=http://blog.inakis.fr/tag/technologies.htm&amp;usg=__rrMYEBaM3EnM7vDAKuQXukFgJQM=&amp;h=527&amp;w=650&amp;sz=215&amp;hl=fr&amp;start=14&amp;zoom=1&amp;um=1&amp;itbs=1&amp;tbnid=noOeCkJtDCZPwM:&amp;tbnh=111&amp;tbnw=137&amp;prev=/images?q=v%C3%A9lo&amp;um=1&amp;hl=fr&amp;tbs=isch: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fr.wikipedia.org/wiki/Fichier:Malachite2345.jpg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2" y="2348880"/>
            <a:ext cx="9036496" cy="24551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62944"/>
            <a:ext cx="2448272" cy="23042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11760" y="59492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PAR  JEAN MARIE KANDA  (PhD 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10" y="199496"/>
            <a:ext cx="2152650" cy="214938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7" y="4687299"/>
            <a:ext cx="8856984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2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784976" cy="46805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0" y="260648"/>
            <a:ext cx="878264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2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3" y="2060848"/>
            <a:ext cx="8810411" cy="44205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903649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5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9" y="754987"/>
            <a:ext cx="9018451" cy="43204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3528" y="143530"/>
            <a:ext cx="818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00FF"/>
                </a:solidFill>
              </a:rPr>
              <a:t>             FORMATION =COMPETENCES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0" y="4941168"/>
            <a:ext cx="9035055" cy="18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2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437595" cy="53222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" y="116632"/>
            <a:ext cx="904754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7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8208912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0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20891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32656"/>
            <a:ext cx="856895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5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6950" t="20176" r="-5320" b="36841"/>
          <a:stretch/>
        </p:blipFill>
        <p:spPr>
          <a:xfrm>
            <a:off x="107504" y="96080"/>
            <a:ext cx="8928992" cy="34769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8" y="3429000"/>
            <a:ext cx="892899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1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56" y="116632"/>
            <a:ext cx="8892480" cy="28765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993182"/>
            <a:ext cx="901824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26064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00CC"/>
                </a:solidFill>
              </a:rPr>
              <a:t>CONCLUSION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536" y="1124744"/>
            <a:ext cx="84969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FORMATION + COMPETENCES + EMPLOYABILITE</a:t>
            </a:r>
          </a:p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DISPONIBILITE DES MATIERES PREMIERES</a:t>
            </a:r>
          </a:p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TRACABILITE </a:t>
            </a:r>
          </a:p>
          <a:p>
            <a:endParaRPr lang="fr-FR" sz="2800" b="1" dirty="0">
              <a:solidFill>
                <a:schemeClr val="accent6">
                  <a:lumMod val="75000"/>
                </a:schemeClr>
              </a:solidFill>
              <a:latin typeface="Bahnschrift Semi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MUTUALISATION DES EQUIPEMENTS</a:t>
            </a:r>
          </a:p>
          <a:p>
            <a:endParaRPr lang="fr-FR" sz="2800" b="1" dirty="0">
              <a:solidFill>
                <a:schemeClr val="accent6">
                  <a:lumMod val="75000"/>
                </a:schemeClr>
              </a:solidFill>
              <a:latin typeface="Bahnschrift Semi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VISION PANAFRICAINE  RECHERCHE ET INNOVATION</a:t>
            </a:r>
          </a:p>
          <a:p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94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4"/>
            <a:ext cx="3960440" cy="66967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08104" y="4462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AGENDA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283968" y="1717065"/>
            <a:ext cx="4764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3600" b="1" dirty="0"/>
              <a:t>LANCEMENT DU CAEB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3600" b="1" dirty="0"/>
              <a:t>CONTEXTE  LOCAL  ET CONTINENTAL</a:t>
            </a:r>
          </a:p>
          <a:p>
            <a:endParaRPr lang="fr-FR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rthur\Logo et images\véhicule R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48245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51520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Narrow" pitchFamily="34" charset="0"/>
              </a:rPr>
              <a:t> Du scandale géologique   vers un scandale tout simplement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79712" y="5895404"/>
            <a:ext cx="532859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Arial Narrow" pitchFamily="34" charset="0"/>
              </a:rPr>
              <a:t>WE NEED TO ADD VALUE </a:t>
            </a:r>
          </a:p>
        </p:txBody>
      </p:sp>
      <p:pic>
        <p:nvPicPr>
          <p:cNvPr id="6" name="Picture 16" descr="j0079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88840"/>
            <a:ext cx="1873250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08720"/>
            <a:ext cx="684076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0891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2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Arial Narrow" pitchFamily="34" charset="0"/>
              </a:rPr>
              <a:t>les métaux  </a:t>
            </a:r>
            <a:r>
              <a:rPr lang="fr-BE" sz="2800" dirty="0">
                <a:latin typeface="Arial Narrow" pitchFamily="34" charset="0"/>
              </a:rPr>
              <a:t>jouent un rôle essentiel dans notre vie quotidienne,  difficile d’</a:t>
            </a:r>
            <a:r>
              <a:rPr lang="fr-BE" sz="2800" dirty="0">
                <a:solidFill>
                  <a:srgbClr val="FF0000"/>
                </a:solidFill>
                <a:latin typeface="Arial Narrow" pitchFamily="34" charset="0"/>
              </a:rPr>
              <a:t>imaginer un monde sans eux</a:t>
            </a:r>
            <a:r>
              <a:rPr lang="fr-BE" sz="2800" dirty="0">
                <a:latin typeface="Arial Narrow" pitchFamily="34" charset="0"/>
              </a:rPr>
              <a:t>!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2945359" cy="215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9" name="Picture 7" descr="http://www.mes-coloriages-preferes.com/Images/Large/Vehicules-Voiture-192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07770"/>
            <a:ext cx="3917235" cy="2529341"/>
          </a:xfrm>
          <a:prstGeom prst="rect">
            <a:avLst/>
          </a:prstGeom>
          <a:noFill/>
        </p:spPr>
      </p:pic>
      <p:pic>
        <p:nvPicPr>
          <p:cNvPr id="9" name="Picture 21" descr="http://t3.gstatic.com/images?q=tbn:syr3fSWUaQEJwM:http://www.panerai.com/img/2/prodotti/1058189246360_foto_sched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0080" t="4167" r="14322"/>
          <a:stretch>
            <a:fillRect/>
          </a:stretch>
        </p:blipFill>
        <p:spPr bwMode="auto">
          <a:xfrm rot="406933">
            <a:off x="3729014" y="4657441"/>
            <a:ext cx="1080120" cy="172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8" name="Picture 2" descr="C:\Users\Maguy\Desktop\palm-treo-650-smartphone-gsm-gp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509120"/>
            <a:ext cx="996702" cy="1900378"/>
          </a:xfrm>
          <a:prstGeom prst="rect">
            <a:avLst/>
          </a:prstGeom>
          <a:noFill/>
        </p:spPr>
      </p:pic>
      <p:pic>
        <p:nvPicPr>
          <p:cNvPr id="10" name="Picture 11" descr="http://t2.gstatic.com/images?q=tbn:3CDCuJMQ8P58dM:http://www.silverinparis.com/boutique/images_produits/jonc-cuivre_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636912"/>
            <a:ext cx="1566867" cy="153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9" descr="http://t2.gstatic.com/images?q=tbn:noOeCkJtDCZPwM:http://www.inakis.fr/image-loisirs-services-ethiques/transports/velos-a-assistance-electrique/74186-le-velo-electrique-futuro-batterie-gel-plom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4365104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http://t2.gstatic.com/images?q=tbn:aD2KtHXUc7Pl7M:http://blog.epagine.fr/wp-content/uploads/2010/09/pont_suspendu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4437112"/>
            <a:ext cx="22383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82DEFF14-43E1-A170-CCDB-3EA735FF224E}"/>
              </a:ext>
            </a:extLst>
          </p:cNvPr>
          <p:cNvSpPr txBox="1"/>
          <p:nvPr/>
        </p:nvSpPr>
        <p:spPr>
          <a:xfrm>
            <a:off x="358775" y="997263"/>
            <a:ext cx="6589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Recours aux métaux spécifiques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6A47E3-D76F-77FE-5833-983B92232FE4}"/>
              </a:ext>
            </a:extLst>
          </p:cNvPr>
          <p:cNvSpPr/>
          <p:nvPr/>
        </p:nvSpPr>
        <p:spPr>
          <a:xfrm>
            <a:off x="227013" y="272265"/>
            <a:ext cx="8424862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i="1" dirty="0">
                <a:solidFill>
                  <a:srgbClr val="002060"/>
                </a:solidFill>
                <a:latin typeface="+mn-lt"/>
              </a:rPr>
              <a:t>Transition énergétique</a:t>
            </a:r>
            <a:endParaRPr lang="fr-FR" sz="1600" i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4324E44-D56C-3810-1E7F-F3973B41A00E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3717033"/>
            <a:ext cx="6662738" cy="2609998"/>
            <a:chOff x="2339752" y="3573016"/>
            <a:chExt cx="6662856" cy="2611100"/>
          </a:xfrm>
        </p:grpSpPr>
        <p:grpSp>
          <p:nvGrpSpPr>
            <p:cNvPr id="12" name="Groupe 31">
              <a:extLst>
                <a:ext uri="{FF2B5EF4-FFF2-40B4-BE49-F238E27FC236}">
                  <a16:creationId xmlns:a16="http://schemas.microsoft.com/office/drawing/2014/main" id="{1D3C5333-95EA-1C2A-4EA6-9DB84E869F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9752" y="3573016"/>
              <a:ext cx="4032448" cy="2611100"/>
              <a:chOff x="2627784" y="3573016"/>
              <a:chExt cx="4032448" cy="2611100"/>
            </a:xfrm>
          </p:grpSpPr>
          <p:pic>
            <p:nvPicPr>
              <p:cNvPr id="15" name="Image 29">
                <a:extLst>
                  <a:ext uri="{FF2B5EF4-FFF2-40B4-BE49-F238E27FC236}">
                    <a16:creationId xmlns:a16="http://schemas.microsoft.com/office/drawing/2014/main" id="{2176A396-5F26-CB8C-787D-650D3D041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4" y="3573016"/>
                <a:ext cx="4032448" cy="223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11ACD43B-B34E-5C88-CFFB-08792381ED1B}"/>
                  </a:ext>
                </a:extLst>
              </p:cNvPr>
              <p:cNvSpPr txBox="1"/>
              <p:nvPr/>
            </p:nvSpPr>
            <p:spPr>
              <a:xfrm>
                <a:off x="3539025" y="5876011"/>
                <a:ext cx="2376530" cy="308105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BE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Panneaux, piles et batteries</a:t>
                </a:r>
              </a:p>
            </p:txBody>
          </p:sp>
        </p:grpSp>
        <p:pic>
          <p:nvPicPr>
            <p:cNvPr id="14" name="Image 35">
              <a:extLst>
                <a:ext uri="{FF2B5EF4-FFF2-40B4-BE49-F238E27FC236}">
                  <a16:creationId xmlns:a16="http://schemas.microsoft.com/office/drawing/2014/main" id="{33DDD2AA-325F-47F3-3C31-4E25E4050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7" y="3573016"/>
              <a:ext cx="2918441" cy="2210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170F035-669A-D891-B68A-B5C38CFDEA88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1403350"/>
            <a:ext cx="1919287" cy="2117725"/>
            <a:chOff x="6876256" y="3707542"/>
            <a:chExt cx="1920240" cy="2117467"/>
          </a:xfrm>
        </p:grpSpPr>
        <p:pic>
          <p:nvPicPr>
            <p:cNvPr id="19" name="Image 32">
              <a:extLst>
                <a:ext uri="{FF2B5EF4-FFF2-40B4-BE49-F238E27FC236}">
                  <a16:creationId xmlns:a16="http://schemas.microsoft.com/office/drawing/2014/main" id="{AAC8BA30-DEE8-AE56-86C3-5596EC8B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3707542"/>
              <a:ext cx="1920240" cy="2097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E329DC5-5CBC-8A37-DECF-1CBD14735C2B}"/>
                </a:ext>
              </a:extLst>
            </p:cNvPr>
            <p:cNvSpPr txBox="1"/>
            <p:nvPr/>
          </p:nvSpPr>
          <p:spPr>
            <a:xfrm>
              <a:off x="7092263" y="5517072"/>
              <a:ext cx="1583523" cy="307937"/>
            </a:xfrm>
            <a:prstGeom prst="rect">
              <a:avLst/>
            </a:prstGeom>
            <a:solidFill>
              <a:srgbClr val="002060"/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BE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Eolienne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C910A081-EE0D-BDC1-127B-8DE4FA62E809}"/>
              </a:ext>
            </a:extLst>
          </p:cNvPr>
          <p:cNvSpPr txBox="1"/>
          <p:nvPr/>
        </p:nvSpPr>
        <p:spPr>
          <a:xfrm>
            <a:off x="342278" y="1653572"/>
            <a:ext cx="65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fr-B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 </a:t>
            </a:r>
            <a:r>
              <a:rPr lang="fr-B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Energie solaire</a:t>
            </a:r>
            <a:r>
              <a:rPr lang="fr-B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 :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Cu, Al, Sn, Ge, Cd, Zn, Ag, Ga, etc</a:t>
            </a: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fr-B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14CBBEB-189D-AA81-1709-2604B76778A7}"/>
              </a:ext>
            </a:extLst>
          </p:cNvPr>
          <p:cNvSpPr txBox="1"/>
          <p:nvPr/>
        </p:nvSpPr>
        <p:spPr>
          <a:xfrm>
            <a:off x="380210" y="2263407"/>
            <a:ext cx="65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fr-B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 </a:t>
            </a:r>
            <a:r>
              <a:rPr lang="fr-B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Energie éolienne</a:t>
            </a:r>
            <a:r>
              <a:rPr lang="fr-B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 :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Cu, Al, Fe, Cr, Pb, etc.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E255970-34F1-B422-DF32-341AD9F79AB8}"/>
              </a:ext>
            </a:extLst>
          </p:cNvPr>
          <p:cNvSpPr txBox="1"/>
          <p:nvPr/>
        </p:nvSpPr>
        <p:spPr>
          <a:xfrm>
            <a:off x="380210" y="2921029"/>
            <a:ext cx="65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fr-B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 </a:t>
            </a:r>
            <a:r>
              <a:rPr lang="fr-B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Batteries </a:t>
            </a:r>
            <a:r>
              <a:rPr lang="fr-B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: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Co, Li, C, Ni, Mn, Pb, Cu, Al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etc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0AB9B13-C61C-9C89-D9B6-6D8F9F189179}"/>
              </a:ext>
            </a:extLst>
          </p:cNvPr>
          <p:cNvGrpSpPr/>
          <p:nvPr/>
        </p:nvGrpSpPr>
        <p:grpSpPr>
          <a:xfrm>
            <a:off x="75415" y="4149080"/>
            <a:ext cx="2192329" cy="2034926"/>
            <a:chOff x="75415" y="4149080"/>
            <a:chExt cx="2192329" cy="2034926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78645157-DECB-B737-043B-9B88B5C27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573" t="2906" r="4702" b="3549"/>
            <a:stretch/>
          </p:blipFill>
          <p:spPr>
            <a:xfrm>
              <a:off x="75415" y="4149080"/>
              <a:ext cx="2192329" cy="1800200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091ABD4-7B3A-6D0C-E0D8-561C3F4A72E3}"/>
                </a:ext>
              </a:extLst>
            </p:cNvPr>
            <p:cNvSpPr txBox="1"/>
            <p:nvPr/>
          </p:nvSpPr>
          <p:spPr bwMode="auto">
            <a:xfrm>
              <a:off x="380210" y="5876031"/>
              <a:ext cx="1582737" cy="307975"/>
            </a:xfrm>
            <a:prstGeom prst="rect">
              <a:avLst/>
            </a:prstGeom>
            <a:solidFill>
              <a:srgbClr val="002060"/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BE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Eolienne</a:t>
              </a:r>
            </a:p>
          </p:txBody>
        </p:sp>
      </p:grpSp>
      <p:pic>
        <p:nvPicPr>
          <p:cNvPr id="29" name="Picture 55" descr="Logo UNILU">
            <a:extLst>
              <a:ext uri="{FF2B5EF4-FFF2-40B4-BE49-F238E27FC236}">
                <a16:creationId xmlns:a16="http://schemas.microsoft.com/office/drawing/2014/main" id="{210428E3-CD63-5D06-B0A9-80999E42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8035" y="6197823"/>
            <a:ext cx="56103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0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260" y="235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Arial Narrow" pitchFamily="34" charset="0"/>
              </a:rPr>
              <a:t>les métaux   </a:t>
            </a:r>
            <a:r>
              <a:rPr lang="fr-BE" sz="2800" dirty="0">
                <a:latin typeface="Arial Narrow" pitchFamily="34" charset="0"/>
              </a:rPr>
              <a:t>jouent un rôle essentiel dans la transition énergétique     difficile d’</a:t>
            </a:r>
            <a:r>
              <a:rPr lang="fr-BE" sz="2800" dirty="0">
                <a:solidFill>
                  <a:srgbClr val="FF0000"/>
                </a:solidFill>
                <a:latin typeface="Arial Narrow" pitchFamily="34" charset="0"/>
              </a:rPr>
              <a:t>imaginer des batterie sans eux </a:t>
            </a:r>
            <a:r>
              <a:rPr lang="fr-BE" sz="2800" dirty="0">
                <a:latin typeface="Arial Narrow" pitchFamily="34" charset="0"/>
              </a:rPr>
              <a:t>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0" y="1114584"/>
            <a:ext cx="4335438" cy="25202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3136"/>
            <a:ext cx="9145016" cy="20882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92696"/>
            <a:ext cx="2792555" cy="3055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2269" y="3763425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Les 6 principaux types d’accumulateurs lithium-ion, </a:t>
            </a:r>
          </a:p>
          <a:p>
            <a:pPr algn="ctr"/>
            <a:r>
              <a:rPr lang="fr-FR" sz="2400" dirty="0">
                <a:latin typeface="+mj-lt"/>
              </a:rPr>
              <a:t>la formule chimique de la technologie = Application </a:t>
            </a:r>
          </a:p>
        </p:txBody>
      </p:sp>
    </p:spTree>
    <p:extLst>
      <p:ext uri="{BB962C8B-B14F-4D97-AF65-F5344CB8AC3E}">
        <p14:creationId xmlns:p14="http://schemas.microsoft.com/office/powerpoint/2010/main" val="229480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9036496" cy="50405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188640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Evolution des ventes mondiales de véhicules électriques et de cellules de batteries lithium-ion à horizon 2040</a:t>
            </a:r>
          </a:p>
        </p:txBody>
      </p:sp>
    </p:spTree>
    <p:extLst>
      <p:ext uri="{BB962C8B-B14F-4D97-AF65-F5344CB8AC3E}">
        <p14:creationId xmlns:p14="http://schemas.microsoft.com/office/powerpoint/2010/main" val="122667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lachite234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8529"/>
          <a:stretch>
            <a:fillRect/>
          </a:stretch>
        </p:blipFill>
        <p:spPr bwMode="auto">
          <a:xfrm>
            <a:off x="5004048" y="3573017"/>
            <a:ext cx="357317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us.123rf.com/400wm/400/400/vasiko/vasiko1203/vasiko120300003/12876271-poli-malachite-naturel-sur-un-fond-blanc-isole.jpg"/>
          <p:cNvPicPr>
            <a:picLocks noChangeAspect="1" noChangeArrowheads="1"/>
          </p:cNvPicPr>
          <p:nvPr/>
        </p:nvPicPr>
        <p:blipFill>
          <a:blip r:embed="rId5" cstate="print"/>
          <a:srcRect l="9450"/>
          <a:stretch>
            <a:fillRect/>
          </a:stretch>
        </p:blipFill>
        <p:spPr bwMode="auto">
          <a:xfrm>
            <a:off x="90504" y="2177716"/>
            <a:ext cx="2683485" cy="2037110"/>
          </a:xfrm>
          <a:prstGeom prst="rect">
            <a:avLst/>
          </a:prstGeom>
          <a:noFill/>
        </p:spPr>
      </p:pic>
      <p:pic>
        <p:nvPicPr>
          <p:cNvPr id="7" name="Picture 9" descr="C:\Users\Maguy\Desktop\imagesCAANWFK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6773" y="1039020"/>
            <a:ext cx="2412306" cy="129659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26532" y="738051"/>
            <a:ext cx="161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>
                <a:latin typeface="Arial Narrow" pitchFamily="34" charset="0"/>
              </a:rPr>
              <a:t>A l’état natif </a:t>
            </a:r>
            <a:r>
              <a:rPr lang="fr-BE" dirty="0">
                <a:latin typeface="Arial Narrow" pitchFamily="34" charset="0"/>
              </a:rPr>
              <a:t>!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033752" y="49821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>
                <a:latin typeface="Arial Narrow" pitchFamily="34" charset="0"/>
              </a:rPr>
              <a:t> Contenu dans les minéraux 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134259"/>
            <a:ext cx="896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Les industries minières en produisent = ARTISANAT MINIER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3822" y="3129753"/>
            <a:ext cx="163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>
                <a:latin typeface="Arial Narrow" pitchFamily="34" charset="0"/>
              </a:rPr>
              <a:t>Hétérogénite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504" y="45423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Narrow" pitchFamily="34" charset="0"/>
              </a:rPr>
              <a:t>Dans la nature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1108625"/>
            <a:ext cx="3645181" cy="23203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6255" y="3709629"/>
            <a:ext cx="2111769" cy="188595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09280" y="1791360"/>
            <a:ext cx="193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Malachite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280" y="4352632"/>
            <a:ext cx="2466975" cy="168038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49381" y="3909220"/>
            <a:ext cx="1938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Spodumène</a:t>
            </a:r>
            <a:r>
              <a:rPr lang="fr-F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856984" cy="47466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504" y="188640"/>
            <a:ext cx="420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EN RDCONGO</a:t>
            </a:r>
          </a:p>
        </p:txBody>
      </p:sp>
    </p:spTree>
    <p:extLst>
      <p:ext uri="{BB962C8B-B14F-4D97-AF65-F5344CB8AC3E}">
        <p14:creationId xmlns:p14="http://schemas.microsoft.com/office/powerpoint/2010/main" val="27285680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16569</TotalTime>
  <Words>219</Words>
  <Application>Microsoft Office PowerPoint</Application>
  <PresentationFormat>On-screen Show (4:3)</PresentationFormat>
  <Paragraphs>40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Bahnschrift SemiLight</vt:lpstr>
      <vt:lpstr>Calibri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 MARIE</dc:creator>
  <cp:lastModifiedBy>Jean Claude Umugaba</cp:lastModifiedBy>
  <cp:revision>244</cp:revision>
  <dcterms:created xsi:type="dcterms:W3CDTF">2012-12-12T18:52:49Z</dcterms:created>
  <dcterms:modified xsi:type="dcterms:W3CDTF">2022-11-16T10:44:53Z</dcterms:modified>
</cp:coreProperties>
</file>