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3" r:id="rId1"/>
    <p:sldMasterId id="2147483733" r:id="rId2"/>
    <p:sldMasterId id="2147483750" r:id="rId3"/>
  </p:sldMasterIdLst>
  <p:notesMasterIdLst>
    <p:notesMasterId r:id="rId32"/>
  </p:notesMasterIdLst>
  <p:sldIdLst>
    <p:sldId id="296" r:id="rId4"/>
    <p:sldId id="309" r:id="rId5"/>
    <p:sldId id="305" r:id="rId6"/>
    <p:sldId id="653" r:id="rId7"/>
    <p:sldId id="654" r:id="rId8"/>
    <p:sldId id="655" r:id="rId9"/>
    <p:sldId id="652" r:id="rId10"/>
    <p:sldId id="671" r:id="rId11"/>
    <p:sldId id="656" r:id="rId12"/>
    <p:sldId id="672" r:id="rId13"/>
    <p:sldId id="657" r:id="rId14"/>
    <p:sldId id="673" r:id="rId15"/>
    <p:sldId id="658" r:id="rId16"/>
    <p:sldId id="659" r:id="rId17"/>
    <p:sldId id="674" r:id="rId18"/>
    <p:sldId id="660" r:id="rId19"/>
    <p:sldId id="661" r:id="rId20"/>
    <p:sldId id="675" r:id="rId21"/>
    <p:sldId id="662" r:id="rId22"/>
    <p:sldId id="663" r:id="rId23"/>
    <p:sldId id="664" r:id="rId24"/>
    <p:sldId id="665" r:id="rId25"/>
    <p:sldId id="666" r:id="rId26"/>
    <p:sldId id="667" r:id="rId27"/>
    <p:sldId id="676" r:id="rId28"/>
    <p:sldId id="668" r:id="rId29"/>
    <p:sldId id="669" r:id="rId30"/>
    <p:sldId id="6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derick" initials="RF" lastIdx="11" clrIdx="0">
    <p:extLst>
      <p:ext uri="{19B8F6BF-5375-455C-9EA6-DF929625EA0E}">
        <p15:presenceInfo xmlns:p15="http://schemas.microsoft.com/office/powerpoint/2012/main" userId="Raquel Frederick" providerId="None"/>
      </p:ext>
    </p:extLst>
  </p:cmAuthor>
  <p:cmAuthor id="2" name="Mama Keita" initials="MK" lastIdx="4" clrIdx="1">
    <p:extLst>
      <p:ext uri="{19B8F6BF-5375-455C-9EA6-DF929625EA0E}">
        <p15:presenceInfo xmlns:p15="http://schemas.microsoft.com/office/powerpoint/2012/main" userId="S::keita11@un.org::b2138de9-c28e-4e68-bb4b-4fdce3acbf17" providerId="AD"/>
      </p:ext>
    </p:extLst>
  </p:cmAuthor>
  <p:cmAuthor id="3" name="Rodgers Mukwaya" initials="RM" lastIdx="7" clrIdx="2">
    <p:extLst>
      <p:ext uri="{19B8F6BF-5375-455C-9EA6-DF929625EA0E}">
        <p15:presenceInfo xmlns:p15="http://schemas.microsoft.com/office/powerpoint/2012/main" userId="S::mukwayar@un.org::36aeb8f2-f3ea-47f9-ac6b-faf6b8552982" providerId="AD"/>
      </p:ext>
    </p:extLst>
  </p:cmAuthor>
  <p:cmAuthor id="4" name="Raquel Frederick" initials="RF [2]" lastIdx="28" clrIdx="3">
    <p:extLst>
      <p:ext uri="{19B8F6BF-5375-455C-9EA6-DF929625EA0E}">
        <p15:presenceInfo xmlns:p15="http://schemas.microsoft.com/office/powerpoint/2012/main" userId="S::raquel.frederick@un.org::c6141161-d1e7-4d7f-954a-3d654fc0b50c" providerId="AD"/>
      </p:ext>
    </p:extLst>
  </p:cmAuthor>
  <p:cmAuthor id="5" name="Andrew Mold" initials="AM" lastIdx="12" clrIdx="4">
    <p:extLst>
      <p:ext uri="{19B8F6BF-5375-455C-9EA6-DF929625EA0E}">
        <p15:presenceInfo xmlns:p15="http://schemas.microsoft.com/office/powerpoint/2012/main" userId="S-1-5-21-3706463107-1129757542-2121548773-9951" providerId="AD"/>
      </p:ext>
    </p:extLst>
  </p:cmAuthor>
  <p:cmAuthor id="6" name="Andrew Mold" initials="AM [2]" lastIdx="11" clrIdx="5">
    <p:extLst>
      <p:ext uri="{19B8F6BF-5375-455C-9EA6-DF929625EA0E}">
        <p15:presenceInfo xmlns:p15="http://schemas.microsoft.com/office/powerpoint/2012/main" userId="S::mold@un.org::73cf5d4d-4475-4188-90b2-93c85203b6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0"/>
    <a:srgbClr val="F2F2F2"/>
    <a:srgbClr val="18A1CD"/>
    <a:srgbClr val="DEB506"/>
    <a:srgbClr val="5AD558"/>
    <a:srgbClr val="FDCF2E"/>
    <a:srgbClr val="238318"/>
    <a:srgbClr val="09BB9F"/>
    <a:srgbClr val="FFFFE0"/>
    <a:srgbClr val="09B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1" autoAdjust="0"/>
    <p:restoredTop sz="74899" autoAdjust="0"/>
  </p:normalViewPr>
  <p:slideViewPr>
    <p:cSldViewPr snapToGrid="0">
      <p:cViewPr varScale="1">
        <p:scale>
          <a:sx n="52" d="100"/>
          <a:sy n="52" d="100"/>
        </p:scale>
        <p:origin x="12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04170758426177"/>
          <c:y val="0.15350570063994651"/>
          <c:w val="0.44744139694646939"/>
          <c:h val="0.8072840001943562"/>
        </c:manualLayout>
      </c:layout>
      <c:radarChart>
        <c:radarStyle val="marker"/>
        <c:varyColors val="0"/>
        <c:ser>
          <c:idx val="0"/>
          <c:order val="0"/>
          <c:tx>
            <c:strRef>
              <c:f>'Top city performamnce'!$C$4</c:f>
              <c:strCache>
                <c:ptCount val="1"/>
                <c:pt idx="0">
                  <c:v>Economic &amp; Business Performance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performamnce'!$C$5:$C$17</c:f>
              <c:numCache>
                <c:formatCode>General</c:formatCode>
                <c:ptCount val="13"/>
                <c:pt idx="0">
                  <c:v>6</c:v>
                </c:pt>
                <c:pt idx="1">
                  <c:v>37</c:v>
                </c:pt>
                <c:pt idx="2">
                  <c:v>30</c:v>
                </c:pt>
                <c:pt idx="3">
                  <c:v>52</c:v>
                </c:pt>
                <c:pt idx="4">
                  <c:v>105</c:v>
                </c:pt>
                <c:pt idx="5">
                  <c:v>8</c:v>
                </c:pt>
                <c:pt idx="6">
                  <c:v>90</c:v>
                </c:pt>
                <c:pt idx="7">
                  <c:v>10</c:v>
                </c:pt>
                <c:pt idx="8">
                  <c:v>33</c:v>
                </c:pt>
                <c:pt idx="9">
                  <c:v>15</c:v>
                </c:pt>
                <c:pt idx="10">
                  <c:v>13</c:v>
                </c:pt>
                <c:pt idx="11">
                  <c:v>21</c:v>
                </c:pt>
                <c:pt idx="1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F5-4278-8C86-FD9DFE7FC208}"/>
            </c:ext>
          </c:extLst>
        </c:ser>
        <c:ser>
          <c:idx val="1"/>
          <c:order val="1"/>
          <c:tx>
            <c:strRef>
              <c:f>'Top city performamnce'!$D$4</c:f>
              <c:strCache>
                <c:ptCount val="1"/>
                <c:pt idx="0">
                  <c:v>Tourism performance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performamnce'!$D$5:$D$17</c:f>
              <c:numCache>
                <c:formatCode>General</c:formatCode>
                <c:ptCount val="13"/>
                <c:pt idx="0">
                  <c:v>13</c:v>
                </c:pt>
                <c:pt idx="1">
                  <c:v>71</c:v>
                </c:pt>
                <c:pt idx="2">
                  <c:v>20</c:v>
                </c:pt>
                <c:pt idx="3">
                  <c:v>7</c:v>
                </c:pt>
                <c:pt idx="4">
                  <c:v>88</c:v>
                </c:pt>
                <c:pt idx="5">
                  <c:v>8</c:v>
                </c:pt>
                <c:pt idx="6">
                  <c:v>51</c:v>
                </c:pt>
                <c:pt idx="7">
                  <c:v>44</c:v>
                </c:pt>
                <c:pt idx="8">
                  <c:v>27</c:v>
                </c:pt>
                <c:pt idx="9">
                  <c:v>19</c:v>
                </c:pt>
                <c:pt idx="10">
                  <c:v>3</c:v>
                </c:pt>
                <c:pt idx="11">
                  <c:v>1</c:v>
                </c:pt>
                <c:pt idx="1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F5-4278-8C86-FD9DFE7FC208}"/>
            </c:ext>
          </c:extLst>
        </c:ser>
        <c:ser>
          <c:idx val="2"/>
          <c:order val="2"/>
          <c:tx>
            <c:strRef>
              <c:f>'Top city performamnce'!$E$4</c:f>
              <c:strCache>
                <c:ptCount val="1"/>
                <c:pt idx="0">
                  <c:v>Tourism Policy &amp; attractiveness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performamnce'!$E$5:$E$17</c:f>
              <c:numCache>
                <c:formatCode>General</c:formatCode>
                <c:ptCount val="13"/>
                <c:pt idx="0">
                  <c:v>10</c:v>
                </c:pt>
                <c:pt idx="1">
                  <c:v>30</c:v>
                </c:pt>
                <c:pt idx="2">
                  <c:v>5</c:v>
                </c:pt>
                <c:pt idx="3">
                  <c:v>6</c:v>
                </c:pt>
                <c:pt idx="4">
                  <c:v>77</c:v>
                </c:pt>
                <c:pt idx="5">
                  <c:v>4</c:v>
                </c:pt>
                <c:pt idx="6">
                  <c:v>91</c:v>
                </c:pt>
                <c:pt idx="7">
                  <c:v>7</c:v>
                </c:pt>
                <c:pt idx="8">
                  <c:v>3</c:v>
                </c:pt>
                <c:pt idx="9">
                  <c:v>12</c:v>
                </c:pt>
                <c:pt idx="10">
                  <c:v>31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F5-4278-8C86-FD9DFE7FC208}"/>
            </c:ext>
          </c:extLst>
        </c:ser>
        <c:ser>
          <c:idx val="3"/>
          <c:order val="3"/>
          <c:tx>
            <c:strRef>
              <c:f>'Top city performamnce'!$F$4</c:f>
              <c:strCache>
                <c:ptCount val="1"/>
                <c:pt idx="0">
                  <c:v>Tourism Infrastructure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performamnce'!$F$5:$F$17</c:f>
              <c:numCache>
                <c:formatCode>General</c:formatCode>
                <c:ptCount val="13"/>
                <c:pt idx="0">
                  <c:v>24</c:v>
                </c:pt>
                <c:pt idx="1">
                  <c:v>12</c:v>
                </c:pt>
                <c:pt idx="2">
                  <c:v>21</c:v>
                </c:pt>
                <c:pt idx="3">
                  <c:v>18</c:v>
                </c:pt>
                <c:pt idx="4">
                  <c:v>61</c:v>
                </c:pt>
                <c:pt idx="5">
                  <c:v>20</c:v>
                </c:pt>
                <c:pt idx="6">
                  <c:v>93</c:v>
                </c:pt>
                <c:pt idx="7">
                  <c:v>1</c:v>
                </c:pt>
                <c:pt idx="8">
                  <c:v>8</c:v>
                </c:pt>
                <c:pt idx="9">
                  <c:v>42</c:v>
                </c:pt>
                <c:pt idx="10">
                  <c:v>11</c:v>
                </c:pt>
                <c:pt idx="11">
                  <c:v>7</c:v>
                </c:pt>
                <c:pt idx="1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F5-4278-8C86-FD9DFE7FC208}"/>
            </c:ext>
          </c:extLst>
        </c:ser>
        <c:ser>
          <c:idx val="4"/>
          <c:order val="4"/>
          <c:tx>
            <c:strRef>
              <c:f>'Top city performamnce'!$G$4</c:f>
              <c:strCache>
                <c:ptCount val="1"/>
                <c:pt idx="0">
                  <c:v>Health &amp; Safety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performamnce'!$G$5:$G$17</c:f>
              <c:numCache>
                <c:formatCode>General</c:formatCode>
                <c:ptCount val="13"/>
                <c:pt idx="0">
                  <c:v>51</c:v>
                </c:pt>
                <c:pt idx="1">
                  <c:v>102</c:v>
                </c:pt>
                <c:pt idx="2">
                  <c:v>61</c:v>
                </c:pt>
                <c:pt idx="3">
                  <c:v>52</c:v>
                </c:pt>
                <c:pt idx="4">
                  <c:v>104</c:v>
                </c:pt>
                <c:pt idx="5">
                  <c:v>4</c:v>
                </c:pt>
                <c:pt idx="6">
                  <c:v>79</c:v>
                </c:pt>
                <c:pt idx="7">
                  <c:v>72</c:v>
                </c:pt>
                <c:pt idx="8">
                  <c:v>58</c:v>
                </c:pt>
                <c:pt idx="9">
                  <c:v>57</c:v>
                </c:pt>
                <c:pt idx="10">
                  <c:v>99</c:v>
                </c:pt>
                <c:pt idx="11">
                  <c:v>71</c:v>
                </c:pt>
                <c:pt idx="1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F5-4278-8C86-FD9DFE7FC208}"/>
            </c:ext>
          </c:extLst>
        </c:ser>
        <c:ser>
          <c:idx val="5"/>
          <c:order val="5"/>
          <c:tx>
            <c:strRef>
              <c:f>'Top city performamnce'!$H$4</c:f>
              <c:strCache>
                <c:ptCount val="1"/>
                <c:pt idx="0">
                  <c:v>Sustainability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'Top city performamnce'!$B$5:$B$17</c:f>
              <c:strCache>
                <c:ptCount val="13"/>
                <c:pt idx="0">
                  <c:v>Amsterdam </c:v>
                </c:pt>
                <c:pt idx="1">
                  <c:v>Bangkok</c:v>
                </c:pt>
                <c:pt idx="2">
                  <c:v>Barcelona </c:v>
                </c:pt>
                <c:pt idx="3">
                  <c:v>Berlin</c:v>
                </c:pt>
                <c:pt idx="4">
                  <c:v>Cape Town</c:v>
                </c:pt>
                <c:pt idx="5">
                  <c:v>Dubai</c:v>
                </c:pt>
                <c:pt idx="6">
                  <c:v>Johannesburg </c:v>
                </c:pt>
                <c:pt idx="7">
                  <c:v>London</c:v>
                </c:pt>
                <c:pt idx="8">
                  <c:v>Madrid</c:v>
                </c:pt>
                <c:pt idx="9">
                  <c:v>Munich </c:v>
                </c:pt>
                <c:pt idx="10">
                  <c:v>New York</c:v>
                </c:pt>
                <c:pt idx="11">
                  <c:v>Paris</c:v>
                </c:pt>
                <c:pt idx="12">
                  <c:v>Rome</c:v>
                </c:pt>
              </c:strCache>
            </c:strRef>
          </c:cat>
          <c:val>
            <c:numRef>
              <c:f>'Top city performamnce'!$H$5:$H$17</c:f>
              <c:numCache>
                <c:formatCode>General</c:formatCode>
                <c:ptCount val="13"/>
                <c:pt idx="0">
                  <c:v>17</c:v>
                </c:pt>
                <c:pt idx="1">
                  <c:v>77</c:v>
                </c:pt>
                <c:pt idx="2">
                  <c:v>16</c:v>
                </c:pt>
                <c:pt idx="3">
                  <c:v>1</c:v>
                </c:pt>
                <c:pt idx="4">
                  <c:v>36</c:v>
                </c:pt>
                <c:pt idx="5">
                  <c:v>5</c:v>
                </c:pt>
                <c:pt idx="6">
                  <c:v>15</c:v>
                </c:pt>
                <c:pt idx="7">
                  <c:v>44</c:v>
                </c:pt>
                <c:pt idx="8">
                  <c:v>11</c:v>
                </c:pt>
                <c:pt idx="9">
                  <c:v>33</c:v>
                </c:pt>
                <c:pt idx="10">
                  <c:v>85</c:v>
                </c:pt>
                <c:pt idx="11">
                  <c:v>41</c:v>
                </c:pt>
                <c:pt idx="1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F5-4278-8C86-FD9DFE7F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298600"/>
        <c:axId val="234169576"/>
      </c:radarChart>
      <c:catAx>
        <c:axId val="23929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169576"/>
        <c:crosses val="autoZero"/>
        <c:auto val="1"/>
        <c:lblAlgn val="ctr"/>
        <c:lblOffset val="100"/>
        <c:noMultiLvlLbl val="0"/>
      </c:catAx>
      <c:valAx>
        <c:axId val="234169576"/>
        <c:scaling>
          <c:orientation val="minMax"/>
          <c:min val="2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2986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19977209462956E-5"/>
          <c:y val="8.2708582828627884E-5"/>
          <c:w val="0.92221602432338379"/>
          <c:h val="0.1049537975208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miter lim="800000"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2644-83B0-4523-98D3-3CA97D59330C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604C-1101-4E9F-9D20-27B96184E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8604C-1101-4E9F-9D20-27B96184E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Scheme 4.5-5 excellent performance, 3.5-4.4 good performance, 2.5-3.4 moderate performance, 1.5-2.4 weak performance, 1.0-1.4 very weak </a:t>
            </a:r>
            <a:r>
              <a:rPr lang="en-US" dirty="0" err="1"/>
              <a:t>perfomance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to the crisis, growth in East Africa was very strong – the highest of all sub-regions on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year, it is still expected to expand slightly, driven by growth – against all odds – in Ethiopia, Rwanda, South Sudan and Tanzania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rgbClr val="3440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0770403" y="136529"/>
            <a:ext cx="1166799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4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5" y="6631916"/>
            <a:ext cx="6800290" cy="226084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5" y="133655"/>
            <a:ext cx="7038412" cy="58574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6" y="898790"/>
            <a:ext cx="6732021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295" y="6631916"/>
            <a:ext cx="5391710" cy="22608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C9DDD73-8C67-4DE2-9FF2-749DEC897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2" y="6671323"/>
            <a:ext cx="1532750" cy="1768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FD59072-D619-460D-841F-42B613B7BB87}"/>
              </a:ext>
            </a:extLst>
          </p:cNvPr>
          <p:cNvSpPr/>
          <p:nvPr userDrawn="1"/>
        </p:nvSpPr>
        <p:spPr>
          <a:xfrm flipV="1">
            <a:off x="7406723" y="-1"/>
            <a:ext cx="4415161" cy="5959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577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82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5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8" y="365133"/>
            <a:ext cx="2991585" cy="4912269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9" y="365125"/>
            <a:ext cx="7801099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22" y="6513362"/>
            <a:ext cx="8038783" cy="344638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4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82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=""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=""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=""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=""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=""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=""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=""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=""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=""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=""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=""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=""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=""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=""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=""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=""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=""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=""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=""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=""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=""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=""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=""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=""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=""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=""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=""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=""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=""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=""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=""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=""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=""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=""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=""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=""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=""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=""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=""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=""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=""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=""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=""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=""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=""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=""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=""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=""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=""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=""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=""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=""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=""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=""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=""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=""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=""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=""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=""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=""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=""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=""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=""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=""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=""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=""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=""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=""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=""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4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5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4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=""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C38589-D909-4D5C-B933-00C91E31EBAC}"/>
              </a:ext>
            </a:extLst>
          </p:cNvPr>
          <p:cNvSpPr txBox="1"/>
          <p:nvPr userDrawn="1"/>
        </p:nvSpPr>
        <p:spPr>
          <a:xfrm>
            <a:off x="3032016" y="2610998"/>
            <a:ext cx="612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Eastern Africa</a:t>
            </a:r>
          </a:p>
          <a:p>
            <a:pPr algn="ctr"/>
            <a:r>
              <a:rPr lang="en-US" dirty="0"/>
              <a:t>Kigali, Rwanda</a:t>
            </a:r>
          </a:p>
          <a:p>
            <a:pPr algn="ctr"/>
            <a:r>
              <a:rPr lang="en-US" dirty="0"/>
              <a:t>www.uneca.org</a:t>
            </a:r>
          </a:p>
        </p:txBody>
      </p:sp>
    </p:spTree>
    <p:extLst>
      <p:ext uri="{BB962C8B-B14F-4D97-AF65-F5344CB8AC3E}">
        <p14:creationId xmlns:p14="http://schemas.microsoft.com/office/powerpoint/2010/main" val="57853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0A80B3-63D4-4E3E-8988-502CC14C80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86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="" xmlns:a16="http://schemas.microsoft.com/office/drawing/2014/main" id="{104E2D14-F5FF-504A-A367-8836B4464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52" y="963728"/>
            <a:ext cx="5473648" cy="49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6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4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2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=""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=""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=""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=""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=""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=""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=""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=""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=""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=""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=""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=""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=""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=""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=""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=""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=""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=""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=""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=""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=""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=""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=""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=""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=""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=""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=""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=""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=""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=""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=""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=""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=""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=""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=""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=""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=""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=""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=""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=""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=""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=""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=""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=""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=""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=""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=""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=""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=""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=""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=""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=""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=""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=""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=""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=""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=""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=""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=""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=""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=""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=""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=""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=""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=""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=""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=""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=""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=""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30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98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34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=""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=""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=""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=""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=""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=""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=""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=""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=""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=""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=""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=""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=""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=""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=""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=""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=""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=""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=""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=""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=""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=""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=""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=""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=""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=""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=""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=""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=""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=""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=""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=""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=""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=""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=""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=""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=""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=""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=""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=""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=""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=""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=""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=""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=""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=""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=""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=""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=""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=""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=""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=""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=""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=""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=""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=""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=""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=""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=""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=""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=""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=""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=""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=""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=""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=""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=""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=""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=""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955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2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9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0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9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58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9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18FFCF-25C0-4B22-BBFB-638F764194D1}"/>
              </a:ext>
            </a:extLst>
          </p:cNvPr>
          <p:cNvSpPr/>
          <p:nvPr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959502-B620-4FD9-B9FA-7FCC347CE89A}"/>
              </a:ext>
            </a:extLst>
          </p:cNvPr>
          <p:cNvSpPr/>
          <p:nvPr/>
        </p:nvSpPr>
        <p:spPr>
          <a:xfrm>
            <a:off x="2" y="6636362"/>
            <a:ext cx="7022235" cy="230515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133655"/>
            <a:ext cx="11451773" cy="58574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5" y="898790"/>
            <a:ext cx="11451773" cy="5278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456" r="20500"/>
          <a:stretch/>
        </p:blipFill>
        <p:spPr>
          <a:xfrm>
            <a:off x="7022237" y="6636362"/>
            <a:ext cx="5169765" cy="22163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4E0AA32-54F9-429D-B694-1A8998665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2" y="6671323"/>
            <a:ext cx="1532750" cy="1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1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3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=""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098279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D63038-2770-4F81-8B59-72FF103AB658}"/>
              </a:ext>
            </a:extLst>
          </p:cNvPr>
          <p:cNvSpPr/>
          <p:nvPr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7" y="1676426"/>
            <a:ext cx="6126167" cy="741776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0647787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=""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5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C38589-D909-4D5C-B933-00C91E31EBAC}"/>
              </a:ext>
            </a:extLst>
          </p:cNvPr>
          <p:cNvSpPr txBox="1"/>
          <p:nvPr/>
        </p:nvSpPr>
        <p:spPr>
          <a:xfrm>
            <a:off x="3032018" y="2611002"/>
            <a:ext cx="61261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UNECA Sub-Regional Office for Eastern Africa</a:t>
            </a:r>
          </a:p>
          <a:p>
            <a:pPr algn="ctr"/>
            <a:r>
              <a:rPr lang="en-US" sz="1350" dirty="0"/>
              <a:t>Kigali, Rwanda</a:t>
            </a:r>
          </a:p>
          <a:p>
            <a:pPr algn="ctr"/>
            <a:r>
              <a:rPr lang="en-US" sz="1350" dirty="0"/>
              <a:t>www.uneca.org</a:t>
            </a:r>
          </a:p>
        </p:txBody>
      </p:sp>
      <p:pic>
        <p:nvPicPr>
          <p:cNvPr id="9" name="Picture 8" descr="A picture containing outdoor object, solar cell&#10;&#10;Description automatically generated">
            <a:extLst>
              <a:ext uri="{FF2B5EF4-FFF2-40B4-BE49-F238E27FC236}">
                <a16:creationId xmlns="" xmlns:a16="http://schemas.microsoft.com/office/drawing/2014/main" id="{D27DA1BB-7891-4D45-8683-CBA25E0FE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098283"/>
            <a:ext cx="12190196" cy="2759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B6FD66B-1D6E-4D92-B375-C8DD945A4ABA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33EECD-3EA4-4E60-A232-558088B2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0647787" y="245130"/>
            <a:ext cx="1174100" cy="741776"/>
          </a:xfrm>
          <a:prstGeom prst="rect">
            <a:avLst/>
          </a:prstGeom>
        </p:spPr>
      </p:pic>
      <p:pic>
        <p:nvPicPr>
          <p:cNvPr id="12" name="Picture 11" descr="Image result for un economic commission for africa&quot;">
            <a:extLst>
              <a:ext uri="{FF2B5EF4-FFF2-40B4-BE49-F238E27FC236}">
                <a16:creationId xmlns="" xmlns:a16="http://schemas.microsoft.com/office/drawing/2014/main" id="{B0904A94-E7AB-4A0A-A514-244C4F3F8E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5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293E80-221A-4E38-8527-42093B1D25BD}"/>
              </a:ext>
            </a:extLst>
          </p:cNvPr>
          <p:cNvSpPr txBox="1"/>
          <p:nvPr userDrawn="1"/>
        </p:nvSpPr>
        <p:spPr>
          <a:xfrm>
            <a:off x="3032021" y="2611003"/>
            <a:ext cx="61261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UNECA Sub-Regional Office for Eastern Africa</a:t>
            </a:r>
          </a:p>
          <a:p>
            <a:pPr algn="ctr"/>
            <a:r>
              <a:rPr lang="en-US" sz="1350" dirty="0"/>
              <a:t>Kigali, Rwanda</a:t>
            </a:r>
          </a:p>
          <a:p>
            <a:pPr algn="ctr"/>
            <a:r>
              <a:rPr lang="en-US" sz="1350" dirty="0"/>
              <a:t>www.uneca.org</a:t>
            </a:r>
          </a:p>
        </p:txBody>
      </p:sp>
    </p:spTree>
    <p:extLst>
      <p:ext uri="{BB962C8B-B14F-4D97-AF65-F5344CB8AC3E}">
        <p14:creationId xmlns:p14="http://schemas.microsoft.com/office/powerpoint/2010/main" val="13751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AED7B3-6316-4A3E-8870-6F539A8D7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7" t="6473" r="16402" b="11091"/>
          <a:stretch/>
        </p:blipFill>
        <p:spPr>
          <a:xfrm>
            <a:off x="1719746" y="-4553"/>
            <a:ext cx="10472257" cy="68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1E8F3C-7EB3-4B8B-B06B-8229F4D2DD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063C77"/>
              </a:gs>
              <a:gs pos="96000">
                <a:srgbClr val="002060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300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5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31" r:id="rId11"/>
    <p:sldLayoutId id="2147483688" r:id="rId12"/>
    <p:sldLayoutId id="2147483652" r:id="rId13"/>
    <p:sldLayoutId id="214748367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microsoft.com/office/2007/relationships/hdphoto" Target="../media/hdphoto9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6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9.png"/><Relationship Id="rId1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author/david-kano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png"/><Relationship Id="rId4" Type="http://schemas.openxmlformats.org/officeDocument/2006/relationships/hyperlink" Target="https://www.brookings.edu/author/chris-heitzi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E67EBBF-5A1D-4E61-8DB8-446EDE9D8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4B1FBE96-BFFE-4DC2-8C1D-9F2EE99D5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Event |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Presenter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UNECA Sub-Regional Office for Eastern Africa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4" y="5091753"/>
            <a:ext cx="4538032" cy="258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5A10C9-3078-0247-BB61-D14F2CA0D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C3CFD7-0D2B-4CBF-A78E-9265C3866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1149064" y="3429000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11625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Limited</a:t>
            </a:r>
            <a:r>
              <a:rPr lang="en-US" dirty="0"/>
              <a:t> </a:t>
            </a:r>
            <a:r>
              <a:rPr lang="en-US" sz="2800" dirty="0"/>
              <a:t>data on Urban Tourism Development in Eastern Africa - Data gaps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Nature </a:t>
            </a:r>
            <a:r>
              <a:rPr lang="en-US" b="1" dirty="0"/>
              <a:t>trend and performance  </a:t>
            </a:r>
            <a:r>
              <a:rPr lang="en-US" dirty="0"/>
              <a:t>of urban tourism at the global level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Levels of urban tourism development </a:t>
            </a:r>
            <a:r>
              <a:rPr lang="en-US" dirty="0"/>
              <a:t>in Eastern Africa cities and how they compare to other cities in Africa and the world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Potential of Eastern Africa cities </a:t>
            </a:r>
            <a:r>
              <a:rPr lang="en-US" dirty="0"/>
              <a:t>to attract tourists and reasons why the urban centers remain comparatively under-visited in the sub-region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Main stakeholders </a:t>
            </a:r>
            <a:r>
              <a:rPr lang="en-US" dirty="0"/>
              <a:t>in intra-regional and intra-continental tourism in Africa vis-à-vis sustainable urban tourism development in Eastern Africa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Best practices </a:t>
            </a:r>
            <a:r>
              <a:rPr lang="en-US" dirty="0"/>
              <a:t>from the most-visited cities in the world and how these can inform the sustainable urban tourism development in the Eastern Africa.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1165671" y="4119497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311487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18753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102459" y="6387286"/>
            <a:ext cx="5023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 Mastercard’s Global Destination Cities Index (2019)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of Global Urban Tourism and contribution to Tourism Development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7070033" y="1255673"/>
            <a:ext cx="5014830" cy="5166262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9454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 within urban areas leads to 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Diversification of tourism product offer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attractiveness and competitiveness of overall destination (country) beyond the  city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Diverse employment opportunities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 infrastructure development of sustainable cities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Boosting the urban economy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However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not well managed may lead to over tourism and associated challenges 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1A068C-6E52-4B78-9933-DEC08E41F546}"/>
              </a:ext>
            </a:extLst>
          </p:cNvPr>
          <p:cNvSpPr txBox="1"/>
          <p:nvPr/>
        </p:nvSpPr>
        <p:spPr>
          <a:xfrm>
            <a:off x="169333" y="883792"/>
            <a:ext cx="68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International overnight tourist arrivals in the leading urban tourism cities 2012-2018 (in millions)</a:t>
            </a:r>
            <a:endParaRPr lang="en-US" b="1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1448965"/>
            <a:ext cx="6219286" cy="49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102459" y="6294149"/>
            <a:ext cx="50231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 Mastercard’s Global Destination Cities Index (2019)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top 10 urban tourism destinations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7814122" y="1031358"/>
            <a:ext cx="4270741" cy="5482082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9454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Leading destinations 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Bangkok –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highest overnight international  visitors –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22.8 M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York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highest length of nights spent –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Dubai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highest visitor spending –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 30.8 billion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Dubai -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highest average daily spending –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 553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Singapore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highest percentage of  national overnight arrivals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1A068C-6E52-4B78-9933-DEC08E41F546}"/>
              </a:ext>
            </a:extLst>
          </p:cNvPr>
          <p:cNvSpPr txBox="1"/>
          <p:nvPr/>
        </p:nvSpPr>
        <p:spPr>
          <a:xfrm>
            <a:off x="421776" y="883792"/>
            <a:ext cx="662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10 urban tourism destinations performance </a:t>
            </a:r>
            <a:endParaRPr lang="en-US" b="1" baseline="30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8853" y="1351172"/>
          <a:ext cx="7549116" cy="4859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1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3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67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9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41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City (country)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Overnight international Visitor arrivals (Million)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Average Length of Visit (Nights spent)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Overnight international Visitor spending (US$  Billion)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Average Daily Spend (US$)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national overnight arrivals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Bangkok</a:t>
                      </a:r>
                      <a:r>
                        <a:rPr lang="en-US" sz="1400" dirty="0">
                          <a:effectLst/>
                        </a:rPr>
                        <a:t> (Thailand)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36.7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Paris</a:t>
                      </a:r>
                      <a:r>
                        <a:rPr lang="en-US" sz="1400" dirty="0">
                          <a:effectLst/>
                        </a:rPr>
                        <a:t> (France)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London</a:t>
                      </a:r>
                      <a:r>
                        <a:rPr lang="en-US" sz="1400" dirty="0">
                          <a:effectLst/>
                        </a:rPr>
                        <a:t> (UK)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19.0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Dubai</a:t>
                      </a:r>
                      <a:r>
                        <a:rPr lang="en-US" sz="1400" dirty="0">
                          <a:effectLst/>
                        </a:rPr>
                        <a:t> (UAE)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79.2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Singapore</a:t>
                      </a:r>
                      <a:r>
                        <a:rPr lang="en-US" sz="1400" dirty="0">
                          <a:effectLst/>
                        </a:rPr>
                        <a:t> (Singapore)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16.6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Kuala Lumpur </a:t>
                      </a:r>
                      <a:r>
                        <a:rPr lang="en-US" sz="1400" dirty="0">
                          <a:effectLst/>
                        </a:rPr>
                        <a:t>(Malaysia)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New York </a:t>
                      </a:r>
                      <a:r>
                        <a:rPr lang="en-US" sz="1400" dirty="0">
                          <a:effectLst/>
                        </a:rPr>
                        <a:t>(USA)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16.4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Istanbul</a:t>
                      </a:r>
                      <a:r>
                        <a:rPr lang="en-US" sz="1400" dirty="0">
                          <a:effectLst/>
                        </a:rPr>
                        <a:t> (Turkey)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8.3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Toky</a:t>
                      </a:r>
                      <a:r>
                        <a:rPr lang="en-US" sz="1400" dirty="0">
                          <a:effectLst/>
                        </a:rPr>
                        <a:t>o (Japan)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19.3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Antaly</a:t>
                      </a:r>
                      <a:r>
                        <a:rPr lang="en-US" sz="1400" dirty="0">
                          <a:effectLst/>
                        </a:rPr>
                        <a:t>a (Turkey)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41.3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>
            <a:cxnSpLocks/>
          </p:cNvCxnSpPr>
          <p:nvPr/>
        </p:nvCxnSpPr>
        <p:spPr>
          <a:xfrm>
            <a:off x="1216181" y="4802300"/>
            <a:ext cx="72515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423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Tourism Competitiveness in Urban areas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029" y="856561"/>
            <a:ext cx="9187107" cy="541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63724" y="6267936"/>
            <a:ext cx="5028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Developed based on Euro Monitor International index (2021)</a:t>
            </a:r>
          </a:p>
        </p:txBody>
      </p:sp>
    </p:spTree>
    <p:extLst>
      <p:ext uri="{BB962C8B-B14F-4D97-AF65-F5344CB8AC3E}">
        <p14:creationId xmlns:p14="http://schemas.microsoft.com/office/powerpoint/2010/main" val="34798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selected Urban Tourism destinations….…</a:t>
            </a:r>
            <a:r>
              <a:rPr lang="en-US" dirty="0" err="1"/>
              <a:t>contd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0" y="949326"/>
          <a:ext cx="11758389" cy="559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4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>
            <a:cxnSpLocks/>
          </p:cNvCxnSpPr>
          <p:nvPr/>
        </p:nvCxnSpPr>
        <p:spPr>
          <a:xfrm>
            <a:off x="1044731" y="5683365"/>
            <a:ext cx="72515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39282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102459" y="6294149"/>
            <a:ext cx="50231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Panel of Experts (2022)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level and nature of urban tourism within Eastern Africa cities?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59" y="854785"/>
            <a:ext cx="3688400" cy="265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1436" y="941832"/>
            <a:ext cx="3576041" cy="248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2321" y="933840"/>
            <a:ext cx="3593751" cy="2572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62" y="3772506"/>
            <a:ext cx="3371230" cy="2393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988" y="3576803"/>
            <a:ext cx="3642875" cy="2560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02" y="3762330"/>
            <a:ext cx="3476470" cy="24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E67EBBF-5A1D-4E61-8DB8-446EDE9D8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476679"/>
            <a:ext cx="9144000" cy="157177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Boosting Regional Tourism in Eastern Africa: Exploring the Potential of Urban Tourism</a:t>
            </a:r>
            <a:r>
              <a:rPr lang="en-US" sz="1800" b="1" kern="1400" spc="-50" dirty="0">
                <a:effectLst/>
                <a:latin typeface="Verdana Pro Cond" panose="020B060603050404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1800" b="1" kern="1400" spc="-50" dirty="0">
                <a:effectLst/>
                <a:latin typeface="Verdana Pro Cond" panose="020B060603050404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ICSOE | November 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4" y="5091753"/>
            <a:ext cx="4538032" cy="258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1DE721-B949-4398-8FC6-2EBE4E74B7EA}"/>
              </a:ext>
            </a:extLst>
          </p:cNvPr>
          <p:cNvSpPr txBox="1"/>
          <p:nvPr/>
        </p:nvSpPr>
        <p:spPr>
          <a:xfrm>
            <a:off x="3728720" y="547863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 Ayorekire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UNECA Consultant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UNECA Sub-Regional Office for Eastern Africa </a:t>
            </a:r>
          </a:p>
        </p:txBody>
      </p:sp>
    </p:spTree>
    <p:extLst>
      <p:ext uri="{BB962C8B-B14F-4D97-AF65-F5344CB8AC3E}">
        <p14:creationId xmlns:p14="http://schemas.microsoft.com/office/powerpoint/2010/main" val="23729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and opportunities of urban tourism growth in Eastern Africa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30" y="735686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429" y="1348664"/>
            <a:ext cx="2143125" cy="1197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515" y="3788830"/>
            <a:ext cx="1973574" cy="1821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t="17923" r="21769" b="11231"/>
          <a:stretch/>
        </p:blipFill>
        <p:spPr>
          <a:xfrm>
            <a:off x="10441436" y="789243"/>
            <a:ext cx="1643428" cy="208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745" y="865279"/>
            <a:ext cx="1773936" cy="1655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3078" y="3742157"/>
            <a:ext cx="2557399" cy="1905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6585" y="972989"/>
            <a:ext cx="1540352" cy="1718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40760" y="3788829"/>
            <a:ext cx="2322746" cy="18217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04" y="3742157"/>
            <a:ext cx="1946045" cy="21067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9" y="2656971"/>
            <a:ext cx="242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Increasing Urbanisation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4501" y="2621553"/>
            <a:ext cx="242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Expanding middle-class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699" y="2591155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More focus on tourism product diversification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4477" y="2806219"/>
            <a:ext cx="177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Growing MICE segment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98296" y="2806220"/>
            <a:ext cx="198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Increasing ICT penetration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781" y="5827842"/>
            <a:ext cx="242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Youthful population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2379" y="5822910"/>
            <a:ext cx="242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Increasing transport connectivity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6906" y="5647470"/>
            <a:ext cx="242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More easing of travel restrictions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63200" y="5848865"/>
            <a:ext cx="242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Enhanced safety &amp; security</a:t>
            </a:r>
          </a:p>
        </p:txBody>
      </p:sp>
    </p:spTree>
    <p:extLst>
      <p:ext uri="{BB962C8B-B14F-4D97-AF65-F5344CB8AC3E}">
        <p14:creationId xmlns:p14="http://schemas.microsoft.com/office/powerpoint/2010/main" val="9059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involvement is key for Urban Tourism in Eastern Africa to grow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7814122" y="932688"/>
            <a:ext cx="4270741" cy="5482082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9454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observations</a:t>
              </a:r>
            </a:p>
            <a:p>
              <a:pPr algn="ctr"/>
              <a:endPara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power/high interest -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closely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authorities to guide and private sector to drive urban tourism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power/low interest -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bring on board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immigration, security depts. Telecom companies, cultural institutions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Medium power/low interest - 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to drive benefits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media &amp; development partners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power/high interest –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empower to contribute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academia, urban tourists, financial institutions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4" y="932688"/>
            <a:ext cx="7496700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Tourism growth in Eastern Africa is limited by number of challenges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63723" y="866273"/>
            <a:ext cx="12021140" cy="5251063"/>
            <a:chOff x="8233693" y="1701340"/>
            <a:chExt cx="3703375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33693" y="1701340"/>
              <a:ext cx="53402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365346" y="1701340"/>
              <a:ext cx="3491822" cy="3978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Unfavorable economic environment –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 growth in the cities is still not prioritized by cities’ authorities and business environment still constrained – especially for SMEs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tourism performance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limited investment and strategic planning resulted into few attractions, few visitors, short length of stay, less visitor expenditure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Inadequate planning and policy support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tourism not integrated and mainstreamed into wider city development framework – weak support structure and lack of guidelines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attractiveness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untapped attractions, inadequate branding and marketing, few built-up attractions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Inadequate support infrastructure  -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poor transport network, limited signage and interpretation services, overwhelmed waste management facilities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Minimal health and safety provisions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constrained water, sanitation and hygiene services, and inadequate safety provisions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urban tourism sustainability performance research and monitoring - 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networks to learn best practices from each other and no framework to monitor if cities are drifting into over tourism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0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Urban tourism growth can pose risks to Eastern Africa countries – Risk Matrix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9491472" y="1200126"/>
            <a:ext cx="2593391" cy="5482082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9454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724" y="816200"/>
          <a:ext cx="9336307" cy="5939985"/>
        </p:xfrm>
        <a:graphic>
          <a:graphicData uri="http://schemas.openxmlformats.org/drawingml/2006/table">
            <a:tbl>
              <a:tblPr firstRow="1" firstCol="1" bandRow="1"/>
              <a:tblGrid>
                <a:gridCol w="703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2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70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709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2353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Likelihood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21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Unlikely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Likely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2480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Impact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High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 out competed by large scale enterprises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Failure of accommodation facilities to keep pace with increasing visitor numbers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disease incidence from reduced environmental quality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Failure to develop urban tourism planning and policy frameworks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technical capacity for cities to plan and manage urban tourism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skilled perssonel to establish and manage competitive urban tourism enterprises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capacity to innovate or adopt new smart city/smart tourism technologies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disease incidences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Overwhelmed transport system – high traffic congestion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data and research to support evidence-based planning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planning leading to poor product offer and reduced visitor experience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6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Weak/nascent private sector not capable of investing in urban tourism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political will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Destruction of cultural/heritage resources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visitor seasonality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&amp; women excluded from urban tourism value chain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Failure of cities to establish urban tourism units/departments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Failure of cities to allocate funds to support urban tourism development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 out competed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air pollution especially from transport systems – poor air quality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crime rate &amp; social evils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Increasd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waste generation that </a:t>
                      </a:r>
                      <a:r>
                        <a:rPr lang="en-US" sz="900" b="1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overwhlems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waste management systems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Overwhelmed capacity of     support service systems – </a:t>
                      </a:r>
                      <a:r>
                        <a:rPr lang="en-US" sz="900" b="1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health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Unfavorable business environment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Cultural clash between visitors &amp; residents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Disruption of urban ecological systems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use of urban tourism spaces by residents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residents’ quality of life and livability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prices of goods &amp; services due to high visitor numbers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negative attitude of residents due to high visitor numbers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Low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Residents exiting key urban tourism cities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psychological health of residents resulting from visitor stress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0" marR="4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4411" y="1139925"/>
            <a:ext cx="1859323" cy="1038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4367" y="2407941"/>
            <a:ext cx="1859323" cy="857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1874" y="4504066"/>
            <a:ext cx="1771860" cy="939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4367" y="3577634"/>
            <a:ext cx="1849278" cy="7270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9734367" y="6043165"/>
            <a:ext cx="233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 Panel of Experts &amp; case study review (2021)</a:t>
            </a:r>
          </a:p>
        </p:txBody>
      </p:sp>
    </p:spTree>
    <p:extLst>
      <p:ext uri="{BB962C8B-B14F-4D97-AF65-F5344CB8AC3E}">
        <p14:creationId xmlns:p14="http://schemas.microsoft.com/office/powerpoint/2010/main" val="37208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2" y="142799"/>
            <a:ext cx="12021139" cy="585746"/>
          </a:xfrm>
        </p:spPr>
        <p:txBody>
          <a:bodyPr/>
          <a:lstStyle/>
          <a:p>
            <a:r>
              <a:rPr lang="en-US" sz="2800" dirty="0"/>
              <a:t>Key success factors for Urban Tourism in Eastern Africa countries - </a:t>
            </a:r>
            <a:br>
              <a:rPr lang="en-US" sz="2800" dirty="0"/>
            </a:br>
            <a:r>
              <a:rPr lang="en-US" sz="2800" dirty="0"/>
              <a:t>Lessons Eastern Africa can learn from leading urban tourism destinations 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264892" y="946691"/>
            <a:ext cx="11819971" cy="5482082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9454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Uniqueness and authenticity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each city is unique hence has to strategically positions itself to offer an authentic experience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Comprehensive policy and integrated planning framework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efficient and coordinated strategies enable city become competitive destinations 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Conducive business and investment environment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a robust micro and macro business environment is vital for tourism enterprises to thrive in urban areas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Well-structured products and organised city tour packages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cities identify key flag ship products around which packages are developed to offer exceptional experiences 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Font typeface="+mj-lt"/>
                <a:buAutoNum type="alphaLcParenR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and promotion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create awareness and increase market share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>
            <a:cxnSpLocks/>
          </p:cNvCxnSpPr>
          <p:nvPr/>
        </p:nvCxnSpPr>
        <p:spPr>
          <a:xfrm>
            <a:off x="1173141" y="6588240"/>
            <a:ext cx="72515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28296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urban tourism growth in Eastern Africa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237744" y="896112"/>
            <a:ext cx="11847119" cy="5477256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0699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 Policy and planning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prioritize and mainstream urban tourism in the national polices and urban development plans - increase awareness amongst policy makers and development planners and advocate for prioritization of  urban tourism </a:t>
              </a:r>
            </a:p>
            <a:p>
              <a:pPr marL="342900" indent="-342900">
                <a:spcAft>
                  <a:spcPts val="600"/>
                </a:spcAft>
                <a:buAutoNum type="arabicPeriod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Undertake institutional and regulatory reforms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establish institutions/units or re-designate existing ones to coordinate and oversee urban tourism planning, development and promotion. Strengthen capacities of cities that already have fully fledged institutions </a:t>
              </a:r>
            </a:p>
            <a:p>
              <a:pPr marL="342900" indent="-342900">
                <a:spcAft>
                  <a:spcPts val="600"/>
                </a:spcAft>
                <a:buAutoNum type="arabicPeriod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tourist infrastructure and services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ensure provision of decent and efficient public transport services, quality accommodation &amp; recreational facilities, restaurants, entertainment and shopping facilities, appropriate signage and interpretation services and efficient financial services</a:t>
              </a:r>
            </a:p>
            <a:p>
              <a:pPr marL="342900" indent="-342900">
                <a:spcAft>
                  <a:spcPts val="600"/>
                </a:spcAft>
                <a:buAutoNum type="arabicPeriod"/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Brand, promote and market cities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undertake comprehensive tourism experience and product mapping to understand the unique and rich historical, cultural, economic and geo-political opportunities to guide branding, promotion and marketing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Recommendations…</a:t>
            </a:r>
            <a:r>
              <a:rPr lang="en-US" dirty="0" err="1"/>
              <a:t>contd</a:t>
            </a:r>
            <a:r>
              <a:rPr lang="en-US" dirty="0"/>
              <a:t>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237744" y="836843"/>
            <a:ext cx="11847119" cy="5477256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01058" cy="4149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10699" y="1701340"/>
              <a:ext cx="3337714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 startAt="5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urban tourism development incentives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develop affordable tour packages that offer diverse experiences, discounted prices and ease access to motivate visitors to stay longer and spend more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 startAt="5"/>
              </a:pP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 startAt="5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collaboration and partnerships –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explore public-private partnership (among others) to mobilise financial and human assets to develop attractions, facilities and services. </a:t>
              </a:r>
            </a:p>
            <a:p>
              <a:pPr marL="342900" indent="-342900">
                <a:spcAft>
                  <a:spcPts val="600"/>
                </a:spcAft>
                <a:buAutoNum type="arabicPeriod" startAt="5"/>
              </a:pP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AutoNum type="arabicPeriod" startAt="5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 research and development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undertake research to inform urban tourism planning and development, carry out monitoring and evaluation of its impact.  This will provide evidence-based planning and decision making that is vital for sustainable urban tourism development and management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8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B00AADB-A564-6C46-AC45-CF6FFC10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438CA6-7CE0-CB43-9968-723F3301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" y="1285875"/>
            <a:ext cx="11853863" cy="35147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AB14C6CC-CA1C-B24D-8057-4ED55ED219FE}"/>
              </a:ext>
            </a:extLst>
          </p:cNvPr>
          <p:cNvSpPr txBox="1">
            <a:spLocks/>
          </p:cNvSpPr>
          <p:nvPr/>
        </p:nvSpPr>
        <p:spPr>
          <a:xfrm>
            <a:off x="6896100" y="5629752"/>
            <a:ext cx="4953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www.uneca.org/ea-icsoe26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897178" y="1974636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26772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254932" y="6223810"/>
            <a:ext cx="50231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UNWTO Barometer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Pre-COVID 19 Global Tourism Performance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6376946" y="1026496"/>
            <a:ext cx="5098350" cy="5290957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73222" cy="41490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60526" y="1701340"/>
              <a:ext cx="3296642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 - one of the fastest growing industries globally generating remarkable economic, social and environmental benefits </a:t>
              </a:r>
            </a:p>
            <a:p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Africa’s Performance remains low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Million international tourists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 share of global international arrivals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3% of global tourism receipts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56" y="813815"/>
            <a:ext cx="5971032" cy="54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3879" y="2194560"/>
            <a:ext cx="2753095" cy="1455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254932" y="6223810"/>
            <a:ext cx="50231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UNWTO Tourism Dash Board (2022)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Post-COVID 19 Global Tourism Performance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5923722" y="1026496"/>
            <a:ext cx="5551574" cy="5290957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130685" cy="41490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485945" y="1701340"/>
              <a:ext cx="3371223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Recovery towards pre 2019 performance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billion fewer international tourist arrivals in 2021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US$ 1.0 trillion in total export revenues from international tourism in 2021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tourist arrivals increasing in January-July 2022 but remained 28% below 2019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 international tourist arrivals still at 40% below 2019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Saharan Africa  arrivals at 46% below 2019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31" y="877666"/>
            <a:ext cx="4413095" cy="3089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185" y="3966957"/>
            <a:ext cx="5260741" cy="21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254932" y="6223810"/>
            <a:ext cx="50231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World Travel and Tourism Council (2022)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Africa Tourism Performance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5923722" y="1026496"/>
            <a:ext cx="5551574" cy="5290957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130685" cy="41490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485945" y="1701340"/>
              <a:ext cx="3371223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 performance and contribution remains low in Africa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 and Post Covid19 - contribution of tourism to GDP has remained low in Africa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Sub-Saharan contribution to GDP is even lower than Africa's average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 can be attributed to a number of factors including limited tourism product offer that affects destination competitiveness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 tourism considered a viable driver to diversify the tourism products, increase tourist arrivals and enhance economic development across the rapidly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urbanising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landscape in Africa including Eastern African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1" y="1291672"/>
            <a:ext cx="5776131" cy="454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08" y="901734"/>
            <a:ext cx="600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contribution of Tourism and Travel to GDP (USD Billion)</a:t>
            </a:r>
          </a:p>
        </p:txBody>
      </p:sp>
    </p:spTree>
    <p:extLst>
      <p:ext uri="{BB962C8B-B14F-4D97-AF65-F5344CB8AC3E}">
        <p14:creationId xmlns:p14="http://schemas.microsoft.com/office/powerpoint/2010/main" val="24850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173736" y="6080760"/>
            <a:ext cx="5104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825" dirty="0"/>
              <a:t>: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Africa Regional </a:t>
            </a:r>
            <a:r>
              <a:rPr lang="en-US" sz="3600" dirty="0"/>
              <a:t>T</a:t>
            </a:r>
            <a:r>
              <a:rPr lang="en-US" dirty="0"/>
              <a:t>ourism </a:t>
            </a:r>
            <a:r>
              <a:rPr lang="en-US" sz="3600" dirty="0"/>
              <a:t>P</a:t>
            </a:r>
            <a:r>
              <a:rPr lang="en-US" dirty="0"/>
              <a:t>erformance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6172200" y="960120"/>
            <a:ext cx="5723720" cy="5357333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464424" cy="41490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535651" y="1701340"/>
              <a:ext cx="3333181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tourism performance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Africans increasingly traveling across their countries and in the continent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2019, domestic tourism accounted for 55% of Africa’s tourism and travel spending, compared with 74% in the Asia-Pacific and 83% in North America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tourism still low - only 4 out of 10 international tourists originate within Africa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 crisis exposed Africa’s dependence on foreign international travelers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388" y="1650894"/>
            <a:ext cx="4747066" cy="4429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4" y="1068869"/>
            <a:ext cx="613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 arrivals by region in sub-Saharan Africa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0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164458" y="925134"/>
            <a:ext cx="55045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 performance: global, continental and regional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29739" y="1088363"/>
            <a:ext cx="894079" cy="7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112077" y="1856366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Urbanization and its impacts on tourism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823868" y="2247776"/>
            <a:ext cx="1043474" cy="46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117429" y="2615107"/>
            <a:ext cx="642029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tourism data gaps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760712" y="2583039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1056630" y="2731399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753614-7C25-4E48-8B1C-760BA1FCCBB6}"/>
              </a:ext>
            </a:extLst>
          </p:cNvPr>
          <p:cNvSpPr txBox="1"/>
          <p:nvPr/>
        </p:nvSpPr>
        <p:spPr>
          <a:xfrm>
            <a:off x="-1672107" y="356258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5D26FE-8087-44F5-BD45-1DA05CA06B9C}"/>
              </a:ext>
            </a:extLst>
          </p:cNvPr>
          <p:cNvSpPr/>
          <p:nvPr/>
        </p:nvSpPr>
        <p:spPr>
          <a:xfrm>
            <a:off x="2068331" y="3292095"/>
            <a:ext cx="69377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urban tourism trends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71A37D-00DA-4FED-B45B-8F9BC316592C}"/>
              </a:ext>
            </a:extLst>
          </p:cNvPr>
          <p:cNvSpPr txBox="1"/>
          <p:nvPr/>
        </p:nvSpPr>
        <p:spPr>
          <a:xfrm>
            <a:off x="-2144147" y="4259650"/>
            <a:ext cx="6943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AED7C-CCE6-4FF3-AE81-09EC8F9635CE}"/>
              </a:ext>
            </a:extLst>
          </p:cNvPr>
          <p:cNvSpPr txBox="1"/>
          <p:nvPr/>
        </p:nvSpPr>
        <p:spPr>
          <a:xfrm>
            <a:off x="-2195760" y="5133081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C1707F-CCA4-4395-AAD9-E389DB6937D7}"/>
              </a:ext>
            </a:extLst>
          </p:cNvPr>
          <p:cNvSpPr/>
          <p:nvPr/>
        </p:nvSpPr>
        <p:spPr>
          <a:xfrm>
            <a:off x="2112078" y="3907806"/>
            <a:ext cx="6425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Measuring urban tourism competitiveness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D7B7F5-CE62-47A0-9169-970EB4AB3FC4}"/>
              </a:ext>
            </a:extLst>
          </p:cNvPr>
          <p:cNvSpPr/>
          <p:nvPr/>
        </p:nvSpPr>
        <p:spPr>
          <a:xfrm>
            <a:off x="2068331" y="480230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and nature of urban tourism in Eastern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F013D-6FEA-49AD-BD8F-5D5FAF6A1734}"/>
              </a:ext>
            </a:extLst>
          </p:cNvPr>
          <p:cNvSpPr txBox="1"/>
          <p:nvPr/>
        </p:nvSpPr>
        <p:spPr>
          <a:xfrm>
            <a:off x="-2228323" y="6006512"/>
            <a:ext cx="714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E3DA0E-A3D1-4CC5-A309-BDD75B1BEBF5}"/>
              </a:ext>
            </a:extLst>
          </p:cNvPr>
          <p:cNvSpPr/>
          <p:nvPr/>
        </p:nvSpPr>
        <p:spPr>
          <a:xfrm>
            <a:off x="2112077" y="5653090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 for urban tourism growth in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3849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102459" y="6294149"/>
            <a:ext cx="5023185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</a:t>
            </a:r>
            <a:r>
              <a:rPr lang="en-US" sz="900" b="1" i="1" dirty="0"/>
              <a:t>Source</a:t>
            </a:r>
            <a:r>
              <a:rPr lang="en-US" sz="900" i="1" dirty="0"/>
              <a:t>: </a:t>
            </a:r>
            <a:r>
              <a:rPr lang="en-US" sz="900" i="1" u="sng" dirty="0" err="1">
                <a:hlinkClick r:id="rId3"/>
              </a:rPr>
              <a:t>Kanos</a:t>
            </a:r>
            <a:r>
              <a:rPr lang="en-US" sz="900" i="1" dirty="0"/>
              <a:t> </a:t>
            </a:r>
            <a:r>
              <a:rPr lang="en-US" sz="900" dirty="0"/>
              <a:t>&amp;</a:t>
            </a:r>
            <a:r>
              <a:rPr lang="en-US" sz="900" i="1" dirty="0"/>
              <a:t> </a:t>
            </a:r>
            <a:r>
              <a:rPr lang="en-US" sz="900" i="1" u="sng" dirty="0" err="1">
                <a:hlinkClick r:id="rId4"/>
              </a:rPr>
              <a:t>Heitzig</a:t>
            </a:r>
            <a:r>
              <a:rPr lang="en-US" sz="900" i="1" dirty="0"/>
              <a:t> (2020).</a:t>
            </a:r>
            <a:endParaRPr lang="en-US" sz="900" dirty="0"/>
          </a:p>
          <a:p>
            <a:r>
              <a:rPr lang="en-US" sz="825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DBA43E3-88AC-4F60-8ACD-1EFB7A0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Increasing urbanization will impact tourism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59CC46-6925-4E9E-A705-6157FF077196}"/>
              </a:ext>
            </a:extLst>
          </p:cNvPr>
          <p:cNvGrpSpPr/>
          <p:nvPr/>
        </p:nvGrpSpPr>
        <p:grpSpPr>
          <a:xfrm>
            <a:off x="7076661" y="882595"/>
            <a:ext cx="5008202" cy="5381211"/>
            <a:chOff x="8287304" y="1701340"/>
            <a:chExt cx="3649764" cy="41490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B9E214-6CE3-48ED-AAA8-C000A1B01769}"/>
                </a:ext>
              </a:extLst>
            </p:cNvPr>
            <p:cNvSpPr/>
            <p:nvPr/>
          </p:nvSpPr>
          <p:spPr>
            <a:xfrm>
              <a:off x="8287304" y="1701340"/>
              <a:ext cx="254049" cy="41490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DE775C-A2D1-497A-BF27-85A0C384DD08}"/>
                </a:ext>
              </a:extLst>
            </p:cNvPr>
            <p:cNvSpPr/>
            <p:nvPr/>
          </p:nvSpPr>
          <p:spPr>
            <a:xfrm>
              <a:off x="11857169" y="1701340"/>
              <a:ext cx="79899" cy="4149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FA540CA-4616-4D56-A0CA-BDC3BB6B0A90}"/>
                </a:ext>
              </a:extLst>
            </p:cNvPr>
            <p:cNvSpPr/>
            <p:nvPr/>
          </p:nvSpPr>
          <p:spPr>
            <a:xfrm>
              <a:off x="8645685" y="1701340"/>
              <a:ext cx="3211483" cy="4149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Urbanisation </a:t>
              </a:r>
              <a:r>
                <a:rPr lang="en-US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tourism development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55% of the world’s population living in urban areas that have become global economic hubs, driving growth and innovation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share of African urban residents is projected to grow from 11.3 % in 2010 to 20.2% by 2050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tourism is the fastest-growing segment of the international leisure travel market as tourists as search for attractive destinations in nearby and overseas cities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Growth of city tourism is driven by urbanization processes leading to increasing number of people living in cities who feel more connected to cities and urban lifestyle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trips worldwide increased by 82% and reached a market share of 22% of all holidays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1A068C-6E52-4B78-9933-DEC08E41F546}"/>
              </a:ext>
            </a:extLst>
          </p:cNvPr>
          <p:cNvSpPr txBox="1"/>
          <p:nvPr/>
        </p:nvSpPr>
        <p:spPr>
          <a:xfrm>
            <a:off x="225287" y="731963"/>
            <a:ext cx="685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Urban population growth and growth in the level of urbanization in Africa by period, 1950–2015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58" y="1519356"/>
            <a:ext cx="6747661" cy="47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ECA-SRO EA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CA-SRO EA" id="{2A127AD1-131B-45F2-BC03-0B0D461F7274}" vid="{463E1EFF-1910-4FD6-8430-5EFD72CEAA43}"/>
    </a:ext>
  </a:extLst>
</a:theme>
</file>

<file path=ppt/theme/theme2.xml><?xml version="1.0" encoding="utf-8"?>
<a:theme xmlns:a="http://schemas.openxmlformats.org/drawingml/2006/main" name="1_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17374</TotalTime>
  <Words>2784</Words>
  <Application>Microsoft Office PowerPoint</Application>
  <PresentationFormat>Widescreen</PresentationFormat>
  <Paragraphs>476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DengXian Light</vt:lpstr>
      <vt:lpstr>Garamond</vt:lpstr>
      <vt:lpstr>Times New Roman</vt:lpstr>
      <vt:lpstr>Verdana Pro Cond</vt:lpstr>
      <vt:lpstr>UNECA-SRO EA</vt:lpstr>
      <vt:lpstr>1_Office Theme</vt:lpstr>
      <vt:lpstr>3_Office Theme</vt:lpstr>
      <vt:lpstr>PowerPoint Presentation</vt:lpstr>
      <vt:lpstr>  Boosting Regional Tourism in Eastern Africa: Exploring the Potential of Urban Tourism </vt:lpstr>
      <vt:lpstr>PowerPoint Presentation</vt:lpstr>
      <vt:lpstr>Pre-COVID 19 Global Tourism Performance</vt:lpstr>
      <vt:lpstr>Post-COVID 19 Global Tourism Performance</vt:lpstr>
      <vt:lpstr>Africa Tourism Performance</vt:lpstr>
      <vt:lpstr>Africa Regional Tourism Performance</vt:lpstr>
      <vt:lpstr>PowerPoint Presentation</vt:lpstr>
      <vt:lpstr>  Increasing urbanization will impact tourism</vt:lpstr>
      <vt:lpstr>PowerPoint Presentation</vt:lpstr>
      <vt:lpstr>Limited data on Urban Tourism Development in Eastern Africa - Data gaps </vt:lpstr>
      <vt:lpstr>PowerPoint Presentation</vt:lpstr>
      <vt:lpstr>Trend of Global Urban Tourism and contribution to Tourism Development </vt:lpstr>
      <vt:lpstr>Performance of top 10 urban tourism destinations</vt:lpstr>
      <vt:lpstr>PowerPoint Presentation</vt:lpstr>
      <vt:lpstr>Measuring Tourism Competitiveness in Urban areas</vt:lpstr>
      <vt:lpstr>Performance of selected Urban Tourism destinations….…contd</vt:lpstr>
      <vt:lpstr>PowerPoint Presentation</vt:lpstr>
      <vt:lpstr>What is the level and nature of urban tourism within Eastern Africa cities? </vt:lpstr>
      <vt:lpstr>Drivers and opportunities of urban tourism growth in Eastern Africa </vt:lpstr>
      <vt:lpstr>Stakeholder involvement is key for Urban Tourism in Eastern Africa to grow </vt:lpstr>
      <vt:lpstr>Urban Tourism growth in Eastern Africa is limited by number of challenges </vt:lpstr>
      <vt:lpstr>Unplanned Urban tourism growth can pose risks to Eastern Africa countries – Risk Matrix</vt:lpstr>
      <vt:lpstr>Key success factors for Urban Tourism in Eastern Africa countries -  Lessons Eastern Africa can learn from leading urban tourism destinations </vt:lpstr>
      <vt:lpstr>PowerPoint Presentation</vt:lpstr>
      <vt:lpstr>Recommendations for urban tourism growth in Eastern Africa </vt:lpstr>
      <vt:lpstr>Recommendations…contd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Frederick</dc:creator>
  <cp:lastModifiedBy>JA</cp:lastModifiedBy>
  <cp:revision>545</cp:revision>
  <dcterms:created xsi:type="dcterms:W3CDTF">2020-02-05T12:44:36Z</dcterms:created>
  <dcterms:modified xsi:type="dcterms:W3CDTF">2022-11-16T14:46:24Z</dcterms:modified>
</cp:coreProperties>
</file>