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19"/>
  </p:notesMasterIdLst>
  <p:sldIdLst>
    <p:sldId id="296" r:id="rId3"/>
    <p:sldId id="309" r:id="rId4"/>
    <p:sldId id="302" r:id="rId5"/>
    <p:sldId id="311" r:id="rId6"/>
    <p:sldId id="325" r:id="rId7"/>
    <p:sldId id="326" r:id="rId8"/>
    <p:sldId id="327" r:id="rId9"/>
    <p:sldId id="316" r:id="rId10"/>
    <p:sldId id="317" r:id="rId11"/>
    <p:sldId id="262" r:id="rId12"/>
    <p:sldId id="320" r:id="rId13"/>
    <p:sldId id="321" r:id="rId14"/>
    <p:sldId id="323" r:id="rId15"/>
    <p:sldId id="322" r:id="rId16"/>
    <p:sldId id="314"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Frederick" initials="RF" lastIdx="2" clrIdx="0">
    <p:extLst>
      <p:ext uri="{19B8F6BF-5375-455C-9EA6-DF929625EA0E}">
        <p15:presenceInfo xmlns:p15="http://schemas.microsoft.com/office/powerpoint/2012/main" userId="Raquel Frede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085"/>
    <a:srgbClr val="0563C1"/>
    <a:srgbClr val="0A97D9"/>
    <a:srgbClr val="D6DCE5"/>
    <a:srgbClr val="063C77"/>
    <a:srgbClr val="2B7B17"/>
    <a:srgbClr val="810024"/>
    <a:srgbClr val="CD7000"/>
    <a:srgbClr val="0172B1"/>
    <a:srgbClr val="033B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7" autoAdjust="0"/>
    <p:restoredTop sz="95921" autoAdjust="0"/>
  </p:normalViewPr>
  <p:slideViewPr>
    <p:cSldViewPr snapToGrid="0">
      <p:cViewPr varScale="1">
        <p:scale>
          <a:sx n="110" d="100"/>
          <a:sy n="110" d="100"/>
        </p:scale>
        <p:origin x="6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2644-83B0-4523-98D3-3CA97D59330C}" type="datetimeFigureOut">
              <a:rPr lang="en-US" smtClean="0"/>
              <a:t>11/15/22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8604C-1101-4E9F-9D20-27B96184E882}" type="slidenum">
              <a:rPr lang="en-US" smtClean="0"/>
              <a:t>‹N°›</a:t>
            </a:fld>
            <a:endParaRPr lang="en-US"/>
          </a:p>
        </p:txBody>
      </p:sp>
    </p:spTree>
    <p:extLst>
      <p:ext uri="{BB962C8B-B14F-4D97-AF65-F5344CB8AC3E}">
        <p14:creationId xmlns:p14="http://schemas.microsoft.com/office/powerpoint/2010/main" val="2173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16</a:t>
            </a:fld>
            <a:endParaRPr lang="en-US"/>
          </a:p>
        </p:txBody>
      </p:sp>
    </p:spTree>
    <p:extLst>
      <p:ext uri="{BB962C8B-B14F-4D97-AF65-F5344CB8AC3E}">
        <p14:creationId xmlns:p14="http://schemas.microsoft.com/office/powerpoint/2010/main" val="3211194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7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1858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05264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83476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4145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sz="5400" b="1">
                <a:solidFill>
                  <a:srgbClr val="344085"/>
                </a:solidFill>
              </a:defRPr>
            </a:lvl1pPr>
          </a:lstStyle>
          <a:p>
            <a:r>
              <a:rPr lang="en-US" dirty="0"/>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type="subTitle" idx="1"/>
          </p:nvPr>
        </p:nvSpPr>
        <p:spPr>
          <a:xfrm>
            <a:off x="1524000" y="3556947"/>
            <a:ext cx="9144000" cy="639456"/>
          </a:xfrm>
        </p:spPr>
        <p:txBody>
          <a:bodyPr>
            <a:normAutofit/>
          </a:bodyPr>
          <a:lstStyle>
            <a:lvl1pPr marL="0" indent="0" algn="ctr">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type="sldNum" sz="quarter" idx="12"/>
          </p:nvPr>
        </p:nvSpPr>
        <p:spPr/>
        <p:txBody>
          <a:bodyPr/>
          <a:lstStyle/>
          <a:p>
            <a:fld id="{669CF414-0634-4E5D-9077-D58D470BFA39}" type="slidenum">
              <a:rPr lang="en-US" smtClean="0"/>
              <a:t>‹N°›</a:t>
            </a:fld>
            <a:endParaRPr lang="en-US"/>
          </a:p>
        </p:txBody>
      </p:sp>
      <p:pic>
        <p:nvPicPr>
          <p:cNvPr id="9" name="Picture 8" descr="A close up of a logo&#10;&#10;Description automatically generated">
            <a:extLst>
              <a:ext uri="{FF2B5EF4-FFF2-40B4-BE49-F238E27FC236}">
                <a16:creationId xmlns:a16="http://schemas.microsoft.com/office/drawing/2014/main" id="{746DFC1A-BD78-4B8B-8875-BA5CB270C31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97125" y="433950"/>
            <a:ext cx="472825" cy="378701"/>
          </a:xfrm>
          <a:prstGeom prst="rect">
            <a:avLst/>
          </a:prstGeom>
        </p:spPr>
      </p:pic>
      <p:pic>
        <p:nvPicPr>
          <p:cNvPr id="13" name="Picture 12">
            <a:extLst>
              <a:ext uri="{FF2B5EF4-FFF2-40B4-BE49-F238E27FC236}">
                <a16:creationId xmlns:a16="http://schemas.microsoft.com/office/drawing/2014/main" id="{092B3109-D08E-4A0B-BC01-DE2BCF1FC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906" y="173194"/>
            <a:ext cx="1332441" cy="842805"/>
          </a:xfrm>
          <a:prstGeom prst="rect">
            <a:avLst/>
          </a:prstGeom>
        </p:spPr>
      </p:pic>
      <p:pic>
        <p:nvPicPr>
          <p:cNvPr id="15" name="Picture 14">
            <a:extLst>
              <a:ext uri="{FF2B5EF4-FFF2-40B4-BE49-F238E27FC236}">
                <a16:creationId xmlns:a16="http://schemas.microsoft.com/office/drawing/2014/main" id="{B0FFE14B-0728-419C-9DDC-211F5388F7BD}"/>
              </a:ext>
            </a:extLst>
          </p:cNvPr>
          <p:cNvPicPr>
            <a:picLocks noChangeAspect="1"/>
          </p:cNvPicPr>
          <p:nvPr userDrawn="1"/>
        </p:nvPicPr>
        <p:blipFill rotWithShape="1">
          <a:blip r:embed="rId5" cstate="screen">
            <a:biLevel thresh="50000"/>
            <a:extLst>
              <a:ext uri="{BEBA8EAE-BF5A-486C-A8C5-ECC9F3942E4B}">
                <a14:imgProps xmlns:a14="http://schemas.microsoft.com/office/drawing/2010/main">
                  <a14:imgLayer r:embed="rId6">
                    <a14:imgEffect>
                      <a14:backgroundRemoval t="4688" b="92188" l="0" r="93069">
                        <a14:foregroundMark x1="8911" y1="46875" x2="11881" y2="37500"/>
                        <a14:foregroundMark x1="46535" y1="51563" x2="47525" y2="46875"/>
                        <a14:foregroundMark x1="87129" y1="45313" x2="85149" y2="40625"/>
                        <a14:foregroundMark x1="94059" y1="71875" x2="90099" y2="65625"/>
                      </a14:backgroundRemoval>
                    </a14:imgEffect>
                  </a14:imgLayer>
                </a14:imgProps>
              </a:ext>
              <a:ext uri="{28A0092B-C50C-407E-A947-70E740481C1C}">
                <a14:useLocalDpi xmlns:a14="http://schemas.microsoft.com/office/drawing/2010/main"/>
              </a:ext>
            </a:extLst>
          </a:blip>
          <a:srcRect/>
          <a:stretch/>
        </p:blipFill>
        <p:spPr>
          <a:xfrm>
            <a:off x="869950" y="433950"/>
            <a:ext cx="616644" cy="390399"/>
          </a:xfrm>
          <a:prstGeom prst="rect">
            <a:avLst/>
          </a:prstGeom>
        </p:spPr>
      </p:pic>
    </p:spTree>
    <p:extLst>
      <p:ext uri="{BB962C8B-B14F-4D97-AF65-F5344CB8AC3E}">
        <p14:creationId xmlns:p14="http://schemas.microsoft.com/office/powerpoint/2010/main" val="1359311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317159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627955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‹N°›</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2303908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fr-FR" noProof="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11/15/22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‹N°›</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grpSp>
        <p:nvGrpSpPr>
          <p:cNvPr id="2" name="Group 1">
            <a:extLst>
              <a:ext uri="{FF2B5EF4-FFF2-40B4-BE49-F238E27FC236}">
                <a16:creationId xmlns:a16="http://schemas.microsoft.com/office/drawing/2014/main" id="{984822BA-4078-4139-8747-855A13D08FFF}"/>
              </a:ext>
            </a:extLst>
          </p:cNvPr>
          <p:cNvGrpSpPr/>
          <p:nvPr userDrawn="1"/>
        </p:nvGrpSpPr>
        <p:grpSpPr>
          <a:xfrm>
            <a:off x="207199" y="6562021"/>
            <a:ext cx="690186" cy="247320"/>
            <a:chOff x="397125" y="433950"/>
            <a:chExt cx="1089469" cy="390399"/>
          </a:xfrm>
        </p:grpSpPr>
        <p:pic>
          <p:nvPicPr>
            <p:cNvPr id="18" name="Picture 17" descr="A close up of a logo&#10;&#10;Description automatically generated">
              <a:extLst>
                <a:ext uri="{FF2B5EF4-FFF2-40B4-BE49-F238E27FC236}">
                  <a16:creationId xmlns:a16="http://schemas.microsoft.com/office/drawing/2014/main" id="{0FD8B21E-1224-41E8-895C-42DB789E81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97125" y="433950"/>
              <a:ext cx="472825" cy="378701"/>
            </a:xfrm>
            <a:prstGeom prst="rect">
              <a:avLst/>
            </a:prstGeom>
          </p:spPr>
        </p:pic>
        <p:pic>
          <p:nvPicPr>
            <p:cNvPr id="20" name="Picture 19">
              <a:extLst>
                <a:ext uri="{FF2B5EF4-FFF2-40B4-BE49-F238E27FC236}">
                  <a16:creationId xmlns:a16="http://schemas.microsoft.com/office/drawing/2014/main" id="{9A83B684-D747-426F-BE00-486CFA463362}"/>
                </a:ext>
              </a:extLst>
            </p:cNvPr>
            <p:cNvPicPr>
              <a:picLocks noChangeAspect="1"/>
            </p:cNvPicPr>
            <p:nvPr userDrawn="1"/>
          </p:nvPicPr>
          <p:blipFill rotWithShape="1">
            <a:blip r:embed="rId4" cstate="screen">
              <a:biLevel thresh="50000"/>
              <a:extLst>
                <a:ext uri="{BEBA8EAE-BF5A-486C-A8C5-ECC9F3942E4B}">
                  <a14:imgProps xmlns:a14="http://schemas.microsoft.com/office/drawing/2010/main">
                    <a14:imgLayer r:embed="rId5">
                      <a14:imgEffect>
                        <a14:backgroundRemoval t="4878" b="90244" l="0" r="92188">
                          <a14:foregroundMark x1="9375" y1="46341" x2="12500" y2="39024"/>
                          <a14:foregroundMark x1="46875" y1="51220" x2="46875" y2="46341"/>
                          <a14:foregroundMark x1="85938" y1="43902" x2="85938" y2="41463"/>
                          <a14:foregroundMark x1="93750" y1="70732" x2="90625" y2="65854"/>
                        </a14:backgroundRemoval>
                      </a14:imgEffect>
                    </a14:imgLayer>
                  </a14:imgProps>
                </a:ext>
                <a:ext uri="{28A0092B-C50C-407E-A947-70E740481C1C}">
                  <a14:useLocalDpi xmlns:a14="http://schemas.microsoft.com/office/drawing/2010/main"/>
                </a:ext>
              </a:extLst>
            </a:blip>
            <a:srcRect/>
            <a:stretch/>
          </p:blipFill>
          <p:spPr>
            <a:xfrm>
              <a:off x="869950" y="433950"/>
              <a:ext cx="616644" cy="390399"/>
            </a:xfrm>
            <a:prstGeom prst="rect">
              <a:avLst/>
            </a:prstGeom>
          </p:spPr>
        </p:pic>
      </p:grpSp>
    </p:spTree>
    <p:extLst>
      <p:ext uri="{BB962C8B-B14F-4D97-AF65-F5344CB8AC3E}">
        <p14:creationId xmlns:p14="http://schemas.microsoft.com/office/powerpoint/2010/main" val="3570720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5" name="Picture 14" descr="A picture containing outdoor object, solar cell&#10;&#10;Description automatically generated">
            <a:extLst>
              <a:ext uri="{FF2B5EF4-FFF2-40B4-BE49-F238E27FC236}">
                <a16:creationId xmlns:a16="http://schemas.microsoft.com/office/drawing/2014/main" id="{35653D8A-8176-4975-BCB0-1A36DBDDBA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098275"/>
            <a:ext cx="12190196" cy="2759725"/>
          </a:xfrm>
          <a:prstGeom prst="rect">
            <a:avLst/>
          </a:prstGeom>
        </p:spPr>
      </p:pic>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BC38589-D909-4D5C-B933-00C91E31EBAC}"/>
              </a:ext>
            </a:extLst>
          </p:cNvPr>
          <p:cNvSpPr txBox="1"/>
          <p:nvPr userDrawn="1"/>
        </p:nvSpPr>
        <p:spPr>
          <a:xfrm>
            <a:off x="3032016" y="2610998"/>
            <a:ext cx="6126166" cy="923330"/>
          </a:xfrm>
          <a:prstGeom prst="rect">
            <a:avLst/>
          </a:prstGeom>
          <a:noFill/>
        </p:spPr>
        <p:txBody>
          <a:bodyPr wrap="square" rtlCol="0">
            <a:spAutoFit/>
          </a:bodyPr>
          <a:lstStyle/>
          <a:p>
            <a:pPr algn="ctr"/>
            <a:r>
              <a:rPr lang="en-US" dirty="0"/>
              <a:t>UNECA Sub-Regional Office for Eastern Africa</a:t>
            </a:r>
          </a:p>
          <a:p>
            <a:pPr algn="ctr"/>
            <a:r>
              <a:rPr lang="en-US" dirty="0"/>
              <a:t>Kigali, Rwanda</a:t>
            </a:r>
          </a:p>
          <a:p>
            <a:pPr algn="ctr"/>
            <a:r>
              <a:rPr lang="en-US" dirty="0"/>
              <a:t>www.uneca.org</a:t>
            </a:r>
          </a:p>
        </p:txBody>
      </p:sp>
    </p:spTree>
    <p:extLst>
      <p:ext uri="{BB962C8B-B14F-4D97-AF65-F5344CB8AC3E}">
        <p14:creationId xmlns:p14="http://schemas.microsoft.com/office/powerpoint/2010/main" val="276596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sz="5400" b="1">
                <a:solidFill>
                  <a:srgbClr val="344085"/>
                </a:solidFill>
              </a:defRPr>
            </a:lvl1pPr>
          </a:lstStyle>
          <a:p>
            <a:r>
              <a:rPr lang="en-US" dirty="0"/>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type="subTitle" idx="1"/>
          </p:nvPr>
        </p:nvSpPr>
        <p:spPr>
          <a:xfrm>
            <a:off x="1524000" y="3556947"/>
            <a:ext cx="9144000" cy="639456"/>
          </a:xfrm>
        </p:spPr>
        <p:txBody>
          <a:bodyPr>
            <a:normAutofit/>
          </a:bodyPr>
          <a:lstStyle>
            <a:lvl1pPr marL="0" indent="0" algn="ctr">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type="sldNum" sz="quarter" idx="12"/>
          </p:nvPr>
        </p:nvSpPr>
        <p:spPr/>
        <p:txBody>
          <a:bodyPr/>
          <a:lstStyle/>
          <a:p>
            <a:fld id="{669CF414-0634-4E5D-9077-D58D470BFA39}" type="slidenum">
              <a:rPr lang="en-US" smtClean="0"/>
              <a:t>‹N°›</a:t>
            </a:fld>
            <a:endParaRPr lang="en-US"/>
          </a:p>
        </p:txBody>
      </p:sp>
      <p:pic>
        <p:nvPicPr>
          <p:cNvPr id="8" name="Picture 7">
            <a:extLst>
              <a:ext uri="{FF2B5EF4-FFF2-40B4-BE49-F238E27FC236}">
                <a16:creationId xmlns:a16="http://schemas.microsoft.com/office/drawing/2014/main" id="{1A672EF7-D8CC-49E9-B099-1442D2B05D0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70401" y="136525"/>
            <a:ext cx="1166798" cy="737163"/>
          </a:xfrm>
          <a:prstGeom prst="rect">
            <a:avLst/>
          </a:prstGeom>
        </p:spPr>
      </p:pic>
      <p:pic>
        <p:nvPicPr>
          <p:cNvPr id="9" name="Picture 8" descr="A close up of a logo&#10;&#10;Description automatically generated">
            <a:extLst>
              <a:ext uri="{FF2B5EF4-FFF2-40B4-BE49-F238E27FC236}">
                <a16:creationId xmlns:a16="http://schemas.microsoft.com/office/drawing/2014/main" id="{746DFC1A-BD78-4B8B-8875-BA5CB270C3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090047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0A80B3-63D4-4E3E-8988-502CC14C80E9}"/>
              </a:ext>
            </a:extLst>
          </p:cNvPr>
          <p:cNvSpPr/>
          <p:nvPr userDrawn="1"/>
        </p:nvSpPr>
        <p:spPr>
          <a:xfrm>
            <a:off x="0" y="0"/>
            <a:ext cx="12192000" cy="6858000"/>
          </a:xfrm>
          <a:prstGeom prst="rect">
            <a:avLst/>
          </a:prstGeom>
          <a:solidFill>
            <a:srgbClr val="1C3867">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5" name="Picture 4">
            <a:extLst>
              <a:ext uri="{FF2B5EF4-FFF2-40B4-BE49-F238E27FC236}">
                <a16:creationId xmlns:a16="http://schemas.microsoft.com/office/drawing/2014/main" id="{EA76DFCA-1133-43DB-9247-96002750034E}"/>
              </a:ext>
            </a:extLst>
          </p:cNvPr>
          <p:cNvPicPr>
            <a:picLocks noChangeAspect="1"/>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2652" b="96970" l="2583" r="96125">
                        <a14:foregroundMark x1="9779" y1="39962" x2="4797" y2="16288"/>
                        <a14:foregroundMark x1="4797" y1="16288" x2="4797" y2="16288"/>
                        <a14:foregroundMark x1="3506" y1="32008" x2="4244" y2="26136"/>
                        <a14:foregroundMark x1="19188" y1="8144" x2="36716" y2="6818"/>
                        <a14:foregroundMark x1="28044" y1="4167" x2="36162" y2="2841"/>
                        <a14:foregroundMark x1="48339" y1="92803" x2="59225" y2="92424"/>
                        <a14:foregroundMark x1="59225" y1="92424" x2="59410" y2="92235"/>
                        <a14:foregroundMark x1="48339" y1="96970" x2="54982" y2="96212"/>
                        <a14:foregroundMark x1="81550" y1="84470" x2="84871" y2="75189"/>
                        <a14:foregroundMark x1="96310" y1="79924" x2="96310" y2="79924"/>
                        <a14:foregroundMark x1="77491" y1="67235" x2="77491" y2="67235"/>
                        <a14:foregroundMark x1="78229" y1="67235" x2="78229" y2="67235"/>
                        <a14:foregroundMark x1="78967" y1="67992" x2="78967" y2="67992"/>
                        <a14:foregroundMark x1="81919" y1="69697" x2="81919" y2="69697"/>
                        <a14:foregroundMark x1="83026" y1="68750" x2="83026" y2="68750"/>
                      </a14:backgroundRemoval>
                    </a14:imgEffect>
                  </a14:imgLayer>
                </a14:imgProps>
              </a:ext>
              <a:ext uri="{28A0092B-C50C-407E-A947-70E740481C1C}">
                <a14:useLocalDpi xmlns:a14="http://schemas.microsoft.com/office/drawing/2010/main"/>
              </a:ext>
            </a:extLst>
          </a:blip>
          <a:srcRect/>
          <a:stretch/>
        </p:blipFill>
        <p:spPr>
          <a:xfrm>
            <a:off x="7053820" y="1543575"/>
            <a:ext cx="4635636" cy="4522176"/>
          </a:xfrm>
          <a:prstGeom prst="rect">
            <a:avLst/>
          </a:prstGeom>
        </p:spPr>
      </p:pic>
      <p:sp>
        <p:nvSpPr>
          <p:cNvPr id="7" name="Rectangle 6">
            <a:extLst>
              <a:ext uri="{FF2B5EF4-FFF2-40B4-BE49-F238E27FC236}">
                <a16:creationId xmlns:a16="http://schemas.microsoft.com/office/drawing/2014/main" id="{4C1E8F3C-7EB3-4B8B-B06B-8229F4D2DD09}"/>
              </a:ext>
            </a:extLst>
          </p:cNvPr>
          <p:cNvSpPr/>
          <p:nvPr userDrawn="1"/>
        </p:nvSpPr>
        <p:spPr>
          <a:xfrm>
            <a:off x="0" y="0"/>
            <a:ext cx="12192000" cy="6858000"/>
          </a:xfrm>
          <a:prstGeom prst="rect">
            <a:avLst/>
          </a:prstGeom>
          <a:solidFill>
            <a:srgbClr val="1C3867">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A close up of a logo&#10;&#10;Description automatically generated">
            <a:extLst>
              <a:ext uri="{FF2B5EF4-FFF2-40B4-BE49-F238E27FC236}">
                <a16:creationId xmlns:a16="http://schemas.microsoft.com/office/drawing/2014/main" id="{15E8D472-4897-465F-97FD-78943DC71CC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97125" y="433950"/>
            <a:ext cx="472825" cy="378701"/>
          </a:xfrm>
          <a:prstGeom prst="rect">
            <a:avLst/>
          </a:prstGeom>
        </p:spPr>
      </p:pic>
      <p:pic>
        <p:nvPicPr>
          <p:cNvPr id="9" name="Picture 8">
            <a:extLst>
              <a:ext uri="{FF2B5EF4-FFF2-40B4-BE49-F238E27FC236}">
                <a16:creationId xmlns:a16="http://schemas.microsoft.com/office/drawing/2014/main" id="{99D5B644-2CAC-45A6-B95A-E27585CCCAC3}"/>
              </a:ext>
            </a:extLst>
          </p:cNvPr>
          <p:cNvPicPr>
            <a:picLocks noChangeAspect="1"/>
          </p:cNvPicPr>
          <p:nvPr userDrawn="1"/>
        </p:nvPicPr>
        <p:blipFill rotWithShape="1">
          <a:blip r:embed="rId5" cstate="screen">
            <a:biLevel thresh="50000"/>
            <a:extLst>
              <a:ext uri="{BEBA8EAE-BF5A-486C-A8C5-ECC9F3942E4B}">
                <a14:imgProps xmlns:a14="http://schemas.microsoft.com/office/drawing/2010/main">
                  <a14:imgLayer r:embed="rId6">
                    <a14:imgEffect>
                      <a14:backgroundRemoval t="4688" b="92188" l="0" r="93069">
                        <a14:foregroundMark x1="8911" y1="46875" x2="11881" y2="37500"/>
                        <a14:foregroundMark x1="46535" y1="51563" x2="47525" y2="46875"/>
                        <a14:foregroundMark x1="87129" y1="45313" x2="85149" y2="40625"/>
                        <a14:foregroundMark x1="94059" y1="71875" x2="90099" y2="65625"/>
                      </a14:backgroundRemoval>
                    </a14:imgEffect>
                  </a14:imgLayer>
                </a14:imgProps>
              </a:ext>
              <a:ext uri="{28A0092B-C50C-407E-A947-70E740481C1C}">
                <a14:useLocalDpi xmlns:a14="http://schemas.microsoft.com/office/drawing/2010/main"/>
              </a:ext>
            </a:extLst>
          </a:blip>
          <a:srcRect/>
          <a:stretch/>
        </p:blipFill>
        <p:spPr>
          <a:xfrm>
            <a:off x="869950" y="433950"/>
            <a:ext cx="616644" cy="390399"/>
          </a:xfrm>
          <a:prstGeom prst="rect">
            <a:avLst/>
          </a:prstGeom>
        </p:spPr>
      </p:pic>
    </p:spTree>
    <p:extLst>
      <p:ext uri="{BB962C8B-B14F-4D97-AF65-F5344CB8AC3E}">
        <p14:creationId xmlns:p14="http://schemas.microsoft.com/office/powerpoint/2010/main" val="2075175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647640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85920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348146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09767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26760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03529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‹N°›</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77078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11/15/22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‹N°›</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49107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7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B72DE-5A80-418D-9495-27F72C5CEDB9}"/>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3" name="Footer Placeholder 2">
            <a:extLst>
              <a:ext uri="{FF2B5EF4-FFF2-40B4-BE49-F238E27FC236}">
                <a16:creationId xmlns:a16="http://schemas.microsoft.com/office/drawing/2014/main" id="{3E83E291-D3F1-4438-B2F2-61B3C9CDB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5D015D-8DAB-4211-BD4F-5F5285D295BB}"/>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88183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11/15/22</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21734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11/15/22</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‹N°›</a:t>
            </a:fld>
            <a:endParaRPr lang="en-US"/>
          </a:p>
        </p:txBody>
      </p:sp>
    </p:spTree>
    <p:extLst>
      <p:ext uri="{BB962C8B-B14F-4D97-AF65-F5344CB8AC3E}">
        <p14:creationId xmlns:p14="http://schemas.microsoft.com/office/powerpoint/2010/main" val="19806926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11/15/22</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‹N°›</a:t>
            </a:fld>
            <a:endParaRPr lang="en-US"/>
          </a:p>
        </p:txBody>
      </p:sp>
    </p:spTree>
    <p:extLst>
      <p:ext uri="{BB962C8B-B14F-4D97-AF65-F5344CB8AC3E}">
        <p14:creationId xmlns:p14="http://schemas.microsoft.com/office/powerpoint/2010/main" val="12764994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6.tiff"/></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p:txBody>
          <a:bodyPr/>
          <a:lstStyle/>
          <a:p>
            <a:endParaRPr lang="en-GB"/>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lstStyle/>
          <a:p>
            <a:endParaRPr lang="en-GB"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a:t>Event | Date</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Presenter</a:t>
            </a:r>
          </a:p>
          <a:p>
            <a:pPr>
              <a:lnSpc>
                <a:spcPct val="100000"/>
              </a:lnSpc>
              <a:spcBef>
                <a:spcPts val="0"/>
              </a:spcBef>
            </a:pPr>
            <a:r>
              <a:rPr lang="en-US" sz="1800" dirty="0"/>
              <a:t>Title</a:t>
            </a:r>
          </a:p>
          <a:p>
            <a:pPr>
              <a:lnSpc>
                <a:spcPct val="100000"/>
              </a:lnSpc>
              <a:spcBef>
                <a:spcPts val="0"/>
              </a:spcBef>
            </a:pPr>
            <a:r>
              <a:rPr lang="en-US" sz="1800" dirty="0"/>
              <a:t>UNECA Sub-Regional Office for Eastern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pic>
        <p:nvPicPr>
          <p:cNvPr id="10" name="Picture 9">
            <a:extLst>
              <a:ext uri="{FF2B5EF4-FFF2-40B4-BE49-F238E27FC236}">
                <a16:creationId xmlns:a16="http://schemas.microsoft.com/office/drawing/2014/main" id="{C9703E11-90B2-D742-8A4A-DB99F7DD6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
            <a:ext cx="12192000" cy="6857619"/>
          </a:xfrm>
          <a:prstGeom prst="rect">
            <a:avLst/>
          </a:prstGeom>
        </p:spPr>
      </p:pic>
    </p:spTree>
    <p:extLst>
      <p:ext uri="{BB962C8B-B14F-4D97-AF65-F5344CB8AC3E}">
        <p14:creationId xmlns:p14="http://schemas.microsoft.com/office/powerpoint/2010/main" val="57474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CA4B64E-1AE6-40A3-91D4-A71313C97657}"/>
              </a:ext>
            </a:extLst>
          </p:cNvPr>
          <p:cNvSpPr/>
          <p:nvPr/>
        </p:nvSpPr>
        <p:spPr>
          <a:xfrm>
            <a:off x="370113" y="2303363"/>
            <a:ext cx="3485949" cy="15791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prstClr val="white"/>
                </a:solidFill>
                <a:latin typeface="Calibri" panose="020F0502020204030204"/>
              </a:rPr>
              <a:t>Des règles de liste sont à définir: quel mandat aux négociateurs CEEAC ? </a:t>
            </a:r>
            <a:endParaRPr kumimoji="0" lang="fr-FR" sz="24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579A834-B2CE-4F09-938F-026FD04C4BE3}"/>
              </a:ext>
            </a:extLst>
          </p:cNvPr>
          <p:cNvSpPr/>
          <p:nvPr/>
        </p:nvSpPr>
        <p:spPr>
          <a:xfrm>
            <a:off x="4231776" y="2427493"/>
            <a:ext cx="3557986" cy="146118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dirty="0">
                <a:ln>
                  <a:noFill/>
                </a:ln>
                <a:solidFill>
                  <a:prstClr val="white"/>
                </a:solidFill>
                <a:effectLst/>
                <a:uLnTx/>
                <a:uFillTx/>
                <a:latin typeface="Calibri" panose="020F0502020204030204"/>
                <a:ea typeface="+mn-ea"/>
                <a:cs typeface="+mn-cs"/>
              </a:rPr>
              <a:t>Produits des ZES: Quel traitement ZLECAf? </a:t>
            </a:r>
          </a:p>
        </p:txBody>
      </p:sp>
      <p:sp>
        <p:nvSpPr>
          <p:cNvPr id="36" name="Oval 35">
            <a:extLst>
              <a:ext uri="{FF2B5EF4-FFF2-40B4-BE49-F238E27FC236}">
                <a16:creationId xmlns:a16="http://schemas.microsoft.com/office/drawing/2014/main" id="{BF8A9D5A-14AB-491B-8A41-AB31CF3470B9}"/>
              </a:ext>
            </a:extLst>
          </p:cNvPr>
          <p:cNvSpPr/>
          <p:nvPr/>
        </p:nvSpPr>
        <p:spPr>
          <a:xfrm>
            <a:off x="1582708" y="1500699"/>
            <a:ext cx="1283368" cy="1283368"/>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D6650DB2-A5DE-465B-9193-D00BAD82AC2D}"/>
              </a:ext>
            </a:extLst>
          </p:cNvPr>
          <p:cNvSpPr/>
          <p:nvPr/>
        </p:nvSpPr>
        <p:spPr>
          <a:xfrm>
            <a:off x="5272392" y="1489125"/>
            <a:ext cx="1283368" cy="1283368"/>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D9904FAD-F82D-488C-A442-A6A8D8F9F3F8}"/>
              </a:ext>
            </a:extLst>
          </p:cNvPr>
          <p:cNvSpPr/>
          <p:nvPr/>
        </p:nvSpPr>
        <p:spPr>
          <a:xfrm>
            <a:off x="370114" y="3865682"/>
            <a:ext cx="3484256" cy="26045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800"/>
              </a:spcAft>
              <a:buClrTx/>
              <a:buSzTx/>
              <a:buFontTx/>
              <a:buChar char="-"/>
              <a:tabLst/>
              <a:defRPr/>
            </a:pPr>
            <a:r>
              <a:rPr kumimoji="0" lang="fr-FR" sz="1800" b="0" i="0" u="none" strike="noStrike" kern="1200" cap="none" spc="0" normalizeH="0" baseline="0" dirty="0">
                <a:ln>
                  <a:noFill/>
                </a:ln>
                <a:solidFill>
                  <a:prstClr val="black"/>
                </a:solidFill>
                <a:effectLst/>
                <a:uLnTx/>
                <a:uFillTx/>
                <a:latin typeface="Calibri" panose="020F0502020204030204"/>
                <a:ea typeface="+mn-ea"/>
                <a:cs typeface="+mn-cs"/>
              </a:rPr>
              <a:t>Sucre et confiserie (Positions 17.02; 17.04)</a:t>
            </a:r>
          </a:p>
          <a:p>
            <a:pPr marL="285750" marR="0" lvl="0" indent="-285750" defTabSz="914400" rtl="0" eaLnBrk="1" fontAlgn="auto" latinLnBrk="0" hangingPunct="1">
              <a:lnSpc>
                <a:spcPct val="100000"/>
              </a:lnSpc>
              <a:spcBef>
                <a:spcPts val="0"/>
              </a:spcBef>
              <a:spcAft>
                <a:spcPts val="800"/>
              </a:spcAft>
              <a:buClrTx/>
              <a:buSzTx/>
              <a:buFontTx/>
              <a:buChar char="-"/>
              <a:tabLst/>
              <a:defRPr/>
            </a:pPr>
            <a:r>
              <a:rPr kumimoji="0" lang="fr-FR" sz="1800" b="0" i="0" u="none" strike="noStrike" kern="1200" cap="none" spc="0" normalizeH="0" baseline="0" dirty="0">
                <a:ln>
                  <a:noFill/>
                </a:ln>
                <a:solidFill>
                  <a:prstClr val="black"/>
                </a:solidFill>
                <a:effectLst/>
                <a:uLnTx/>
                <a:uFillTx/>
                <a:latin typeface="Calibri" panose="020F0502020204030204"/>
                <a:ea typeface="+mn-ea"/>
                <a:cs typeface="+mn-cs"/>
              </a:rPr>
              <a:t>Produits de tabacs (Positions 24.02; 24.03)</a:t>
            </a:r>
          </a:p>
          <a:p>
            <a:pPr marL="285750" marR="0" lvl="0" indent="-285750" defTabSz="914400" rtl="0" eaLnBrk="1" fontAlgn="auto" latinLnBrk="0" hangingPunct="1">
              <a:lnSpc>
                <a:spcPct val="100000"/>
              </a:lnSpc>
              <a:spcBef>
                <a:spcPts val="0"/>
              </a:spcBef>
              <a:spcAft>
                <a:spcPts val="800"/>
              </a:spcAft>
              <a:buClrTx/>
              <a:buSzTx/>
              <a:buFontTx/>
              <a:buChar char="-"/>
              <a:tabLst/>
              <a:defRPr/>
            </a:pPr>
            <a:r>
              <a:rPr kumimoji="0" lang="fr-FR" sz="1800" b="0" i="0" u="none" strike="noStrike" kern="1200" cap="none" spc="0" normalizeH="0" baseline="0" dirty="0">
                <a:ln>
                  <a:noFill/>
                </a:ln>
                <a:solidFill>
                  <a:srgbClr val="FF0000"/>
                </a:solidFill>
                <a:effectLst/>
                <a:uLnTx/>
                <a:uFillTx/>
                <a:latin typeface="Calibri" panose="020F0502020204030204"/>
                <a:ea typeface="+mn-ea"/>
                <a:cs typeface="+mn-cs"/>
              </a:rPr>
              <a:t>Textiles, vêtements et tissus (chapitres 51-63)</a:t>
            </a:r>
          </a:p>
          <a:p>
            <a:pPr marL="285750" marR="0" lvl="0" indent="-285750" defTabSz="914400" rtl="0" eaLnBrk="1" fontAlgn="auto" latinLnBrk="0" hangingPunct="1">
              <a:lnSpc>
                <a:spcPct val="100000"/>
              </a:lnSpc>
              <a:spcBef>
                <a:spcPts val="0"/>
              </a:spcBef>
              <a:spcAft>
                <a:spcPts val="800"/>
              </a:spcAft>
              <a:buClrTx/>
              <a:buSzTx/>
              <a:buFontTx/>
              <a:buChar char="-"/>
              <a:tabLst/>
              <a:defRPr/>
            </a:pPr>
            <a:r>
              <a:rPr kumimoji="0" lang="fr-FR" sz="1800" b="0" i="0" u="none" strike="noStrike" kern="1200" cap="none" spc="0" normalizeH="0" baseline="0" dirty="0">
                <a:ln>
                  <a:noFill/>
                </a:ln>
                <a:solidFill>
                  <a:prstClr val="black"/>
                </a:solidFill>
                <a:effectLst/>
                <a:uLnTx/>
                <a:uFillTx/>
                <a:latin typeface="Calibri" panose="020F0502020204030204"/>
                <a:ea typeface="+mn-ea"/>
                <a:cs typeface="+mn-cs"/>
              </a:rPr>
              <a:t>Véhicules à moteur et pièces (chapitre 87)</a:t>
            </a:r>
          </a:p>
        </p:txBody>
      </p:sp>
      <p:sp>
        <p:nvSpPr>
          <p:cNvPr id="40" name="Rectangle 39">
            <a:extLst>
              <a:ext uri="{FF2B5EF4-FFF2-40B4-BE49-F238E27FC236}">
                <a16:creationId xmlns:a16="http://schemas.microsoft.com/office/drawing/2014/main" id="{EC9DFA32-E363-4A56-BBBB-414B4EA73E08}"/>
              </a:ext>
            </a:extLst>
          </p:cNvPr>
          <p:cNvSpPr/>
          <p:nvPr/>
        </p:nvSpPr>
        <p:spPr>
          <a:xfrm>
            <a:off x="4233468" y="3857661"/>
            <a:ext cx="3625742" cy="26045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800"/>
              </a:spcAft>
              <a:buClrTx/>
              <a:buSzTx/>
              <a:buFontTx/>
              <a:buChar char="-"/>
              <a:tabLst/>
              <a:defRPr/>
            </a:pPr>
            <a:r>
              <a:rPr lang="fr-FR" dirty="0">
                <a:solidFill>
                  <a:prstClr val="black"/>
                </a:solidFill>
                <a:latin typeface="Calibri" panose="020F0502020204030204"/>
              </a:rPr>
              <a:t>Faut-il limiter leur vente sur les marchés de la ZLECAf? Sinon, quel tarif?</a:t>
            </a:r>
          </a:p>
          <a:p>
            <a:pPr marL="285750" marR="0" lvl="0" indent="-285750" defTabSz="914400" rtl="0" eaLnBrk="1" fontAlgn="auto" latinLnBrk="0" hangingPunct="1">
              <a:lnSpc>
                <a:spcPct val="100000"/>
              </a:lnSpc>
              <a:spcBef>
                <a:spcPts val="0"/>
              </a:spcBef>
              <a:spcAft>
                <a:spcPts val="800"/>
              </a:spcAft>
              <a:buClrTx/>
              <a:buSzTx/>
              <a:buFontTx/>
              <a:buChar char="-"/>
              <a:tabLst/>
              <a:defRPr/>
            </a:pPr>
            <a:r>
              <a:rPr lang="fr-FR" dirty="0">
                <a:solidFill>
                  <a:prstClr val="black"/>
                </a:solidFill>
                <a:latin typeface="Calibri" panose="020F0502020204030204"/>
              </a:rPr>
              <a:t>commerce au tarif préférentiel ZLECAf si les règles d’origine sont respectées. Règle en suspens</a:t>
            </a:r>
          </a:p>
          <a:p>
            <a:pPr marL="285750" marR="0" lvl="0" indent="-285750" defTabSz="914400" rtl="0" eaLnBrk="1" fontAlgn="auto" latinLnBrk="0" hangingPunct="1">
              <a:lnSpc>
                <a:spcPct val="100000"/>
              </a:lnSpc>
              <a:spcBef>
                <a:spcPts val="0"/>
              </a:spcBef>
              <a:spcAft>
                <a:spcPts val="80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Variation substantielle d’expériences entre pays et entre CER sur le sujet</a:t>
            </a:r>
          </a:p>
        </p:txBody>
      </p:sp>
      <p:pic>
        <p:nvPicPr>
          <p:cNvPr id="1026" name="Picture 2" descr="Image result for icon trade&quot;">
            <a:extLst>
              <a:ext uri="{FF2B5EF4-FFF2-40B4-BE49-F238E27FC236}">
                <a16:creationId xmlns:a16="http://schemas.microsoft.com/office/drawing/2014/main" id="{4DFE6579-3CFA-4A30-98EB-8F3F325FDE1C}"/>
              </a:ext>
            </a:extLst>
          </p:cNvPr>
          <p:cNvPicPr>
            <a:picLocks noChangeAspect="1" noChangeArrowheads="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24910" y="1438728"/>
            <a:ext cx="1198964" cy="11989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7B7EBBC-3CEC-44A6-966F-4294C9E85C21}"/>
              </a:ext>
            </a:extLst>
          </p:cNvPr>
          <p:cNvSpPr/>
          <p:nvPr/>
        </p:nvSpPr>
        <p:spPr>
          <a:xfrm rot="883432">
            <a:off x="2184319" y="1971300"/>
            <a:ext cx="51409" cy="156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4D8DE58B-B0D1-47A4-B869-0932843EA4FB}"/>
              </a:ext>
            </a:extLst>
          </p:cNvPr>
          <p:cNvSpPr/>
          <p:nvPr/>
        </p:nvSpPr>
        <p:spPr>
          <a:xfrm rot="883432">
            <a:off x="2184316" y="2921949"/>
            <a:ext cx="51409" cy="156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Image result for icon people&quot;">
            <a:extLst>
              <a:ext uri="{FF2B5EF4-FFF2-40B4-BE49-F238E27FC236}">
                <a16:creationId xmlns:a16="http://schemas.microsoft.com/office/drawing/2014/main" id="{B3B2CB91-7739-4DCC-863A-59BCCBAD7C01}"/>
              </a:ext>
            </a:extLst>
          </p:cNvPr>
          <p:cNvPicPr>
            <a:picLocks noChangeAspect="1" noChangeArrowheads="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40878" y="1792334"/>
            <a:ext cx="746396" cy="74639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4">
            <a:extLst>
              <a:ext uri="{FF2B5EF4-FFF2-40B4-BE49-F238E27FC236}">
                <a16:creationId xmlns:a16="http://schemas.microsoft.com/office/drawing/2014/main" id="{CBF28FFB-F991-4C40-A201-5334381F1000}"/>
              </a:ext>
            </a:extLst>
          </p:cNvPr>
          <p:cNvSpPr>
            <a:spLocks noGrp="1"/>
          </p:cNvSpPr>
          <p:nvPr>
            <p:ph type="title"/>
          </p:nvPr>
        </p:nvSpPr>
        <p:spPr/>
        <p:txBody>
          <a:bodyPr/>
          <a:lstStyle/>
          <a:p>
            <a:r>
              <a:rPr lang="fr-FR" dirty="0"/>
              <a:t>Défis sur les sujets à conclure: Commerce des marchandises</a:t>
            </a:r>
          </a:p>
        </p:txBody>
      </p:sp>
      <p:sp>
        <p:nvSpPr>
          <p:cNvPr id="42" name="Rectangle 41">
            <a:extLst>
              <a:ext uri="{FF2B5EF4-FFF2-40B4-BE49-F238E27FC236}">
                <a16:creationId xmlns:a16="http://schemas.microsoft.com/office/drawing/2014/main" id="{34F1289B-E88A-4A55-ADAA-020C6F0AA173}"/>
              </a:ext>
            </a:extLst>
          </p:cNvPr>
          <p:cNvSpPr/>
          <p:nvPr/>
        </p:nvSpPr>
        <p:spPr>
          <a:xfrm>
            <a:off x="8099412" y="2393969"/>
            <a:ext cx="3722474" cy="146118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dirty="0">
                <a:ln>
                  <a:noFill/>
                </a:ln>
                <a:solidFill>
                  <a:prstClr val="white"/>
                </a:solidFill>
                <a:effectLst/>
                <a:uLnTx/>
                <a:uFillTx/>
                <a:latin typeface="Calibri" panose="020F0502020204030204"/>
                <a:ea typeface="+mn-ea"/>
                <a:cs typeface="+mn-cs"/>
              </a:rPr>
              <a:t>ZES: Quel traitement pour les subventions prohibées?</a:t>
            </a:r>
          </a:p>
        </p:txBody>
      </p:sp>
      <p:sp>
        <p:nvSpPr>
          <p:cNvPr id="43" name="Oval 42">
            <a:extLst>
              <a:ext uri="{FF2B5EF4-FFF2-40B4-BE49-F238E27FC236}">
                <a16:creationId xmlns:a16="http://schemas.microsoft.com/office/drawing/2014/main" id="{8410DE73-1457-4002-B9A1-284EE1789B36}"/>
              </a:ext>
            </a:extLst>
          </p:cNvPr>
          <p:cNvSpPr/>
          <p:nvPr/>
        </p:nvSpPr>
        <p:spPr>
          <a:xfrm>
            <a:off x="8962076" y="1868590"/>
            <a:ext cx="1283368" cy="1283368"/>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4673BCC-D872-4961-8364-5AB85D279573}"/>
              </a:ext>
            </a:extLst>
          </p:cNvPr>
          <p:cNvSpPr/>
          <p:nvPr/>
        </p:nvSpPr>
        <p:spPr>
          <a:xfrm>
            <a:off x="8099412" y="3855158"/>
            <a:ext cx="3722474" cy="245409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800"/>
              </a:spcAft>
              <a:buClrTx/>
              <a:buSzTx/>
              <a:buFontTx/>
              <a:buChar char="-"/>
              <a:tabLst/>
              <a:defRPr/>
            </a:pPr>
            <a:r>
              <a:rPr lang="fr-FR" dirty="0">
                <a:solidFill>
                  <a:prstClr val="black"/>
                </a:solidFill>
                <a:latin typeface="Calibri" panose="020F0502020204030204"/>
              </a:rPr>
              <a:t>Faut-il prohiber les subventions à l’exportation et les subventions liées à l’utilisation des produits nationaux?</a:t>
            </a:r>
          </a:p>
          <a:p>
            <a:pPr marL="285750" marR="0" lvl="0" indent="-285750" defTabSz="914400" rtl="0" eaLnBrk="1" fontAlgn="auto" latinLnBrk="0" hangingPunct="1">
              <a:lnSpc>
                <a:spcPct val="100000"/>
              </a:lnSpc>
              <a:spcBef>
                <a:spcPts val="0"/>
              </a:spcBef>
              <a:spcAft>
                <a:spcPts val="800"/>
              </a:spcAft>
              <a:buClrTx/>
              <a:buSzTx/>
              <a:buFontTx/>
              <a:buChar char="-"/>
              <a:tabLst/>
              <a:defRPr/>
            </a:pPr>
            <a:r>
              <a:rPr lang="fr-FR" dirty="0">
                <a:solidFill>
                  <a:prstClr val="black"/>
                </a:solidFill>
                <a:latin typeface="Calibri" panose="020F0502020204030204"/>
              </a:rPr>
              <a:t>Règles de l’accord OMC sur les subventions et mesures compensatoires: Cas du Cameroun, du Congo, RGE et STP </a:t>
            </a:r>
            <a:endParaRPr kumimoji="0" lang="fr-FR"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pic>
        <p:nvPicPr>
          <p:cNvPr id="45" name="Picture 4" descr="Image result for icon people&quot;">
            <a:extLst>
              <a:ext uri="{FF2B5EF4-FFF2-40B4-BE49-F238E27FC236}">
                <a16:creationId xmlns:a16="http://schemas.microsoft.com/office/drawing/2014/main" id="{B14DB72C-0578-4826-ACD4-1BB1CFF951EE}"/>
              </a:ext>
            </a:extLst>
          </p:cNvPr>
          <p:cNvPicPr>
            <a:picLocks noChangeAspect="1" noChangeArrowheads="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230562" y="2137076"/>
            <a:ext cx="746396" cy="74639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DF5BE86-E269-FB4A-AD23-4142CEF06F15}"/>
              </a:ext>
            </a:extLst>
          </p:cNvPr>
          <p:cNvSpPr/>
          <p:nvPr/>
        </p:nvSpPr>
        <p:spPr>
          <a:xfrm>
            <a:off x="104172" y="652197"/>
            <a:ext cx="12087828" cy="93700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fr-FR" b="1" dirty="0">
                <a:solidFill>
                  <a:schemeClr val="tx1"/>
                </a:solidFill>
              </a:rPr>
              <a:t>Priorités industrielles: pétrole brut-produits pétroliers, forêts-bois-panneaux-meubles, </a:t>
            </a:r>
            <a:r>
              <a:rPr lang="fr-FR" b="1" dirty="0">
                <a:solidFill>
                  <a:srgbClr val="FF0000"/>
                </a:solidFill>
              </a:rPr>
              <a:t>coton-textiles-confection-vêtements</a:t>
            </a:r>
            <a:r>
              <a:rPr lang="fr-FR" b="1" dirty="0">
                <a:solidFill>
                  <a:schemeClr val="tx1"/>
                </a:solidFill>
              </a:rPr>
              <a:t>, huile de palme, calcaire-clinker-ciment, cuivre, industrie métallurgique, cobalt-batteries rechargeables-véhicules électriques/smartphones/stockage d'énergie, caoutchouc naturel/synthétique-pneumatique</a:t>
            </a:r>
          </a:p>
        </p:txBody>
      </p:sp>
    </p:spTree>
    <p:extLst>
      <p:ext uri="{BB962C8B-B14F-4D97-AF65-F5344CB8AC3E}">
        <p14:creationId xmlns:p14="http://schemas.microsoft.com/office/powerpoint/2010/main" val="37163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CA4B64E-1AE6-40A3-91D4-A71313C97657}"/>
              </a:ext>
            </a:extLst>
          </p:cNvPr>
          <p:cNvSpPr/>
          <p:nvPr/>
        </p:nvSpPr>
        <p:spPr>
          <a:xfrm>
            <a:off x="71860" y="2404495"/>
            <a:ext cx="4754781" cy="12135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prstClr val="white"/>
                </a:solidFill>
                <a:latin typeface="Calibri" panose="020F0502020204030204"/>
              </a:rPr>
              <a:t>La réglementation intérieure</a:t>
            </a:r>
            <a:endParaRPr kumimoji="0" lang="fr-FR" sz="24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579A834-B2CE-4F09-938F-026FD04C4BE3}"/>
              </a:ext>
            </a:extLst>
          </p:cNvPr>
          <p:cNvSpPr/>
          <p:nvPr/>
        </p:nvSpPr>
        <p:spPr>
          <a:xfrm>
            <a:off x="5115782" y="2396473"/>
            <a:ext cx="6706104" cy="103252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prstClr val="white"/>
                </a:solidFill>
                <a:latin typeface="Calibri" panose="020F0502020204030204"/>
              </a:rPr>
              <a:t>Nouveaux sujets</a:t>
            </a:r>
            <a:endParaRPr kumimoji="0" lang="fr-FR" sz="24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BF8A9D5A-14AB-491B-8A41-AB31CF3470B9}"/>
              </a:ext>
            </a:extLst>
          </p:cNvPr>
          <p:cNvSpPr/>
          <p:nvPr/>
        </p:nvSpPr>
        <p:spPr>
          <a:xfrm>
            <a:off x="1582708" y="1685893"/>
            <a:ext cx="1283368" cy="1283368"/>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D6650DB2-A5DE-465B-9193-D00BAD82AC2D}"/>
              </a:ext>
            </a:extLst>
          </p:cNvPr>
          <p:cNvSpPr/>
          <p:nvPr/>
        </p:nvSpPr>
        <p:spPr>
          <a:xfrm>
            <a:off x="7946143" y="1602607"/>
            <a:ext cx="1283368" cy="1283368"/>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D9904FAD-F82D-488C-A442-A6A8D8F9F3F8}"/>
              </a:ext>
            </a:extLst>
          </p:cNvPr>
          <p:cNvSpPr/>
          <p:nvPr/>
        </p:nvSpPr>
        <p:spPr>
          <a:xfrm>
            <a:off x="95010" y="3618077"/>
            <a:ext cx="4754780" cy="2701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800"/>
              </a:spcAft>
              <a:buClrTx/>
              <a:buSzTx/>
              <a:buFontTx/>
              <a:buChar char="-"/>
              <a:tabLst/>
              <a:defRPr/>
            </a:pPr>
            <a:r>
              <a:rPr kumimoji="0" lang="fr-FR" sz="1800" b="0" i="0" u="none" strike="noStrike" kern="1200" cap="none" spc="0" normalizeH="0" baseline="0" dirty="0">
                <a:ln>
                  <a:noFill/>
                </a:ln>
                <a:solidFill>
                  <a:prstClr val="black"/>
                </a:solidFill>
                <a:effectLst/>
                <a:uLnTx/>
                <a:uFillTx/>
                <a:latin typeface="Calibri" panose="020F0502020204030204"/>
                <a:ea typeface="+mn-ea"/>
                <a:cs typeface="+mn-cs"/>
              </a:rPr>
              <a:t>Mandat de négociation sur la coopération en matière de réglementation intérieure</a:t>
            </a:r>
          </a:p>
          <a:p>
            <a:pPr marL="285750" marR="0" lvl="0" indent="-285750" defTabSz="914400" rtl="0" eaLnBrk="1" fontAlgn="auto" latinLnBrk="0" hangingPunct="1">
              <a:lnSpc>
                <a:spcPct val="100000"/>
              </a:lnSpc>
              <a:spcBef>
                <a:spcPts val="0"/>
              </a:spcBef>
              <a:spcAft>
                <a:spcPts val="800"/>
              </a:spcAft>
              <a:buClrTx/>
              <a:buSzTx/>
              <a:buFontTx/>
              <a:buChar char="-"/>
              <a:tabLst/>
              <a:defRPr/>
            </a:pPr>
            <a:r>
              <a:rPr lang="fr-FR" dirty="0">
                <a:solidFill>
                  <a:prstClr val="black"/>
                </a:solidFill>
                <a:latin typeface="Calibri" panose="020F0502020204030204"/>
              </a:rPr>
              <a:t>Faut-il mettre sur la table le document de référence de l’OMC sur la réglementation intérieure? Une initiative plurilatérale à l’OMC</a:t>
            </a:r>
          </a:p>
          <a:p>
            <a:pPr marL="285750" marR="0" lvl="0" indent="-285750" defTabSz="914400" rtl="0" eaLnBrk="1" fontAlgn="auto" latinLnBrk="0" hangingPunct="1">
              <a:lnSpc>
                <a:spcPct val="100000"/>
              </a:lnSpc>
              <a:spcBef>
                <a:spcPts val="0"/>
              </a:spcBef>
              <a:spcAft>
                <a:spcPts val="800"/>
              </a:spcAft>
              <a:buClrTx/>
              <a:buSzTx/>
              <a:buFontTx/>
              <a:buChar char="-"/>
              <a:tabLst/>
              <a:defRPr/>
            </a:pPr>
            <a:r>
              <a:rPr kumimoji="0" lang="fr-FR" sz="1800" b="0" i="0" u="none" strike="noStrike" kern="1200" cap="none" spc="0" normalizeH="0" baseline="0" dirty="0">
                <a:ln>
                  <a:noFill/>
                </a:ln>
                <a:solidFill>
                  <a:prstClr val="black"/>
                </a:solidFill>
                <a:effectLst/>
                <a:uLnTx/>
                <a:uFillTx/>
                <a:latin typeface="Calibri" panose="020F0502020204030204"/>
                <a:ea typeface="+mn-ea"/>
                <a:cs typeface="+mn-cs"/>
              </a:rPr>
              <a:t>Faut-il suivre Maurice et Nigeria?</a:t>
            </a:r>
          </a:p>
        </p:txBody>
      </p:sp>
      <p:sp>
        <p:nvSpPr>
          <p:cNvPr id="40" name="Rectangle 39">
            <a:extLst>
              <a:ext uri="{FF2B5EF4-FFF2-40B4-BE49-F238E27FC236}">
                <a16:creationId xmlns:a16="http://schemas.microsoft.com/office/drawing/2014/main" id="{EC9DFA32-E363-4A56-BBBB-414B4EA73E08}"/>
              </a:ext>
            </a:extLst>
          </p:cNvPr>
          <p:cNvSpPr/>
          <p:nvPr/>
        </p:nvSpPr>
        <p:spPr>
          <a:xfrm>
            <a:off x="5138930" y="3449780"/>
            <a:ext cx="6682955" cy="2850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800"/>
              </a:spcAft>
              <a:buClrTx/>
              <a:buSzTx/>
              <a:buFontTx/>
              <a:buChar char="-"/>
              <a:tabLst/>
              <a:defRPr/>
            </a:pPr>
            <a:r>
              <a:rPr lang="fr-FR" dirty="0">
                <a:solidFill>
                  <a:prstClr val="black"/>
                </a:solidFill>
                <a:latin typeface="Calibri" panose="020F0502020204030204"/>
              </a:rPr>
              <a:t>Possibilité d’introduire de nouvelles barrières commerciales avec l’approche AGCS. La seule contrainte est le respect des listes</a:t>
            </a:r>
          </a:p>
          <a:p>
            <a:pPr marL="285750" marR="0" lvl="0" indent="-285750" defTabSz="914400" rtl="0" eaLnBrk="1" fontAlgn="auto" latinLnBrk="0" hangingPunct="1">
              <a:lnSpc>
                <a:spcPct val="100000"/>
              </a:lnSpc>
              <a:spcBef>
                <a:spcPts val="0"/>
              </a:spcBef>
              <a:spcAft>
                <a:spcPts val="800"/>
              </a:spcAft>
              <a:buClrTx/>
              <a:buSzTx/>
              <a:buFontTx/>
              <a:buChar char="-"/>
              <a:tabLst/>
              <a:defRPr/>
            </a:pPr>
            <a:r>
              <a:rPr lang="fr-FR" dirty="0">
                <a:solidFill>
                  <a:prstClr val="black"/>
                </a:solidFill>
                <a:latin typeface="Calibri" panose="020F0502020204030204"/>
              </a:rPr>
              <a:t>Les CER comme la SADC, EAC et COMESA disposent d’une clause de statu quo. La CEMAC et la CEEAC n’en ont pas.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Faut-il suivre la p</a:t>
            </a:r>
            <a:r>
              <a:rPr lang="fr-FR" dirty="0" err="1">
                <a:solidFill>
                  <a:prstClr val="black"/>
                </a:solidFill>
                <a:latin typeface="Calibri" panose="020F0502020204030204"/>
              </a:rPr>
              <a:t>roposition</a:t>
            </a:r>
            <a:r>
              <a:rPr lang="fr-FR" dirty="0">
                <a:solidFill>
                  <a:prstClr val="black"/>
                </a:solidFill>
                <a:latin typeface="Calibri" panose="020F0502020204030204"/>
              </a:rPr>
              <a:t> du Nigeria?</a:t>
            </a:r>
          </a:p>
          <a:p>
            <a:pPr marL="285750" marR="0" lvl="0" indent="-285750" defTabSz="914400" rtl="0" eaLnBrk="1" fontAlgn="auto" latinLnBrk="0" hangingPunct="1">
              <a:lnSpc>
                <a:spcPct val="100000"/>
              </a:lnSpc>
              <a:spcBef>
                <a:spcPts val="0"/>
              </a:spcBef>
              <a:spcAft>
                <a:spcPts val="800"/>
              </a:spcAft>
              <a:buClrTx/>
              <a:buSzTx/>
              <a:buFontTx/>
              <a:buChar char="-"/>
              <a:tabLst/>
              <a:defRPr/>
            </a:pPr>
            <a:r>
              <a:rPr lang="fr-FR" dirty="0">
                <a:solidFill>
                  <a:prstClr val="black"/>
                </a:solidFill>
                <a:latin typeface="Calibri" panose="020F0502020204030204"/>
              </a:rPr>
              <a:t>Engagements et neutralité technologique (ex: </a:t>
            </a:r>
            <a:r>
              <a:rPr lang="fr-FR" dirty="0" err="1">
                <a:solidFill>
                  <a:prstClr val="black"/>
                </a:solidFill>
                <a:latin typeface="Calibri" panose="020F0502020204030204"/>
              </a:rPr>
              <a:t>FinTech</a:t>
            </a:r>
            <a:r>
              <a:rPr lang="fr-FR" dirty="0">
                <a:solidFill>
                  <a:prstClr val="black"/>
                </a:solidFill>
                <a:latin typeface="Calibri" panose="020F0502020204030204"/>
              </a:rPr>
              <a:t>)</a:t>
            </a:r>
          </a:p>
          <a:p>
            <a:pPr marL="285750" marR="0" lvl="0" indent="-285750" defTabSz="914400" rtl="0" eaLnBrk="1" fontAlgn="auto" latinLnBrk="0" hangingPunct="1">
              <a:lnSpc>
                <a:spcPct val="100000"/>
              </a:lnSpc>
              <a:spcBef>
                <a:spcPts val="0"/>
              </a:spcBef>
              <a:spcAft>
                <a:spcPts val="800"/>
              </a:spcAft>
              <a:buClrTx/>
              <a:buSzTx/>
              <a:buFontTx/>
              <a:buChar char="-"/>
              <a:tabLst/>
              <a:defRPr/>
            </a:pPr>
            <a:r>
              <a:rPr lang="fr-FR" dirty="0">
                <a:solidFill>
                  <a:prstClr val="black"/>
                </a:solidFill>
                <a:latin typeface="Calibri" panose="020F0502020204030204"/>
              </a:rPr>
              <a:t>Produits du commerce électronique: Services ou marchandises?</a:t>
            </a:r>
          </a:p>
          <a:p>
            <a:pPr marL="285750" indent="-285750">
              <a:spcAft>
                <a:spcPts val="800"/>
              </a:spcAft>
              <a:buFontTx/>
              <a:buChar char="-"/>
              <a:defRPr/>
            </a:pPr>
            <a:r>
              <a:rPr lang="fr-FR" dirty="0">
                <a:solidFill>
                  <a:prstClr val="black"/>
                </a:solidFill>
                <a:latin typeface="Calibri" panose="020F0502020204030204"/>
              </a:rPr>
              <a:t>Subventions, ZES et Services</a:t>
            </a:r>
          </a:p>
        </p:txBody>
      </p:sp>
      <p:pic>
        <p:nvPicPr>
          <p:cNvPr id="1026" name="Picture 2" descr="Image result for icon trade&quot;">
            <a:extLst>
              <a:ext uri="{FF2B5EF4-FFF2-40B4-BE49-F238E27FC236}">
                <a16:creationId xmlns:a16="http://schemas.microsoft.com/office/drawing/2014/main" id="{4DFE6579-3CFA-4A30-98EB-8F3F325FDE1C}"/>
              </a:ext>
            </a:extLst>
          </p:cNvPr>
          <p:cNvPicPr>
            <a:picLocks noChangeAspect="1" noChangeArrowheads="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24910" y="1635502"/>
            <a:ext cx="1198964" cy="11989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7B7EBBC-3CEC-44A6-966F-4294C9E85C21}"/>
              </a:ext>
            </a:extLst>
          </p:cNvPr>
          <p:cNvSpPr/>
          <p:nvPr/>
        </p:nvSpPr>
        <p:spPr>
          <a:xfrm rot="883432">
            <a:off x="2184319" y="1971300"/>
            <a:ext cx="51409" cy="156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4D8DE58B-B0D1-47A4-B869-0932843EA4FB}"/>
              </a:ext>
            </a:extLst>
          </p:cNvPr>
          <p:cNvSpPr/>
          <p:nvPr/>
        </p:nvSpPr>
        <p:spPr>
          <a:xfrm rot="883432">
            <a:off x="2184316" y="2921949"/>
            <a:ext cx="51409" cy="156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Image result for icon people&quot;">
            <a:extLst>
              <a:ext uri="{FF2B5EF4-FFF2-40B4-BE49-F238E27FC236}">
                <a16:creationId xmlns:a16="http://schemas.microsoft.com/office/drawing/2014/main" id="{B3B2CB91-7739-4DCC-863A-59BCCBAD7C01}"/>
              </a:ext>
            </a:extLst>
          </p:cNvPr>
          <p:cNvPicPr>
            <a:picLocks noChangeAspect="1" noChangeArrowheads="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26200" y="1912937"/>
            <a:ext cx="746396" cy="75455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4">
            <a:extLst>
              <a:ext uri="{FF2B5EF4-FFF2-40B4-BE49-F238E27FC236}">
                <a16:creationId xmlns:a16="http://schemas.microsoft.com/office/drawing/2014/main" id="{CBF28FFB-F991-4C40-A201-5334381F1000}"/>
              </a:ext>
            </a:extLst>
          </p:cNvPr>
          <p:cNvSpPr>
            <a:spLocks noGrp="1"/>
          </p:cNvSpPr>
          <p:nvPr>
            <p:ph type="title"/>
          </p:nvPr>
        </p:nvSpPr>
        <p:spPr/>
        <p:txBody>
          <a:bodyPr/>
          <a:lstStyle/>
          <a:p>
            <a:r>
              <a:rPr lang="fr-FR" dirty="0"/>
              <a:t>Défis sur les sujets à conclure: Commerce des services</a:t>
            </a:r>
          </a:p>
        </p:txBody>
      </p:sp>
      <p:sp>
        <p:nvSpPr>
          <p:cNvPr id="17" name="Rectangle 16">
            <a:extLst>
              <a:ext uri="{FF2B5EF4-FFF2-40B4-BE49-F238E27FC236}">
                <a16:creationId xmlns:a16="http://schemas.microsoft.com/office/drawing/2014/main" id="{D1B873BB-8017-B14E-A198-740E25E37DE3}"/>
              </a:ext>
            </a:extLst>
          </p:cNvPr>
          <p:cNvSpPr/>
          <p:nvPr/>
        </p:nvSpPr>
        <p:spPr>
          <a:xfrm>
            <a:off x="1191917" y="911314"/>
            <a:ext cx="8715107" cy="663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L’amplitude de l’impact de la réduction des barrières commerciales dans les services dépend de la qualité de la réglementation intérieure</a:t>
            </a:r>
          </a:p>
        </p:txBody>
      </p:sp>
    </p:spTree>
    <p:extLst>
      <p:ext uri="{BB962C8B-B14F-4D97-AF65-F5344CB8AC3E}">
        <p14:creationId xmlns:p14="http://schemas.microsoft.com/office/powerpoint/2010/main" val="3638991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BBF99-07F0-40FA-BC81-88BD8AE2425F}"/>
              </a:ext>
            </a:extLst>
          </p:cNvPr>
          <p:cNvSpPr>
            <a:spLocks noGrp="1"/>
          </p:cNvSpPr>
          <p:nvPr>
            <p:ph type="title"/>
          </p:nvPr>
        </p:nvSpPr>
        <p:spPr/>
        <p:txBody>
          <a:bodyPr>
            <a:normAutofit/>
          </a:bodyPr>
          <a:lstStyle/>
          <a:p>
            <a:r>
              <a:rPr lang="fr-FR" dirty="0"/>
              <a:t>Besoin de règles modernes en matière d’investissements</a:t>
            </a:r>
          </a:p>
        </p:txBody>
      </p:sp>
      <p:sp>
        <p:nvSpPr>
          <p:cNvPr id="22" name="TextBox 21">
            <a:extLst>
              <a:ext uri="{FF2B5EF4-FFF2-40B4-BE49-F238E27FC236}">
                <a16:creationId xmlns:a16="http://schemas.microsoft.com/office/drawing/2014/main" id="{B8CB279A-2457-46FA-80D1-DF2049E9D060}"/>
              </a:ext>
            </a:extLst>
          </p:cNvPr>
          <p:cNvSpPr txBox="1"/>
          <p:nvPr/>
        </p:nvSpPr>
        <p:spPr>
          <a:xfrm>
            <a:off x="173620" y="6150341"/>
            <a:ext cx="8589223" cy="261610"/>
          </a:xfrm>
          <a:prstGeom prst="rect">
            <a:avLst/>
          </a:prstGeom>
          <a:noFill/>
        </p:spPr>
        <p:txBody>
          <a:bodyPr wrap="square" rtlCol="0">
            <a:spAutoFit/>
          </a:bodyPr>
          <a:lstStyle/>
          <a:p>
            <a:r>
              <a:rPr lang="en-US" sz="1100" dirty="0"/>
              <a:t>Source: https://</a:t>
            </a:r>
            <a:r>
              <a:rPr lang="en-US" sz="1100" dirty="0" err="1"/>
              <a:t>credendo.com</a:t>
            </a:r>
            <a:r>
              <a:rPr lang="en-US" sz="1100" dirty="0"/>
              <a:t>/</a:t>
            </a:r>
            <a:r>
              <a:rPr lang="en-US" sz="1100" dirty="0" err="1"/>
              <a:t>fr</a:t>
            </a:r>
            <a:r>
              <a:rPr lang="en-US" sz="1100" dirty="0"/>
              <a:t>/country-risk/</a:t>
            </a:r>
            <a:r>
              <a:rPr lang="en-US" sz="1100" dirty="0" err="1"/>
              <a:t>africa#focusCountry</a:t>
            </a:r>
            <a:r>
              <a:rPr lang="en-US" sz="1100" dirty="0"/>
              <a:t>=&amp;</a:t>
            </a:r>
            <a:r>
              <a:rPr lang="en-US" sz="1100" dirty="0" err="1"/>
              <a:t>focusContinent</a:t>
            </a:r>
            <a:r>
              <a:rPr lang="en-US" sz="1100" dirty="0"/>
              <a:t>=</a:t>
            </a:r>
            <a:r>
              <a:rPr lang="en-US" sz="1100" dirty="0" err="1"/>
              <a:t>africa&amp;filter</a:t>
            </a:r>
            <a:r>
              <a:rPr lang="en-US" sz="1100" dirty="0"/>
              <a:t>=</a:t>
            </a:r>
            <a:r>
              <a:rPr lang="en-US" sz="1100" dirty="0" err="1"/>
              <a:t>TransferRisk&amp;min</a:t>
            </a:r>
            <a:r>
              <a:rPr lang="en-US" sz="1100" dirty="0"/>
              <a:t>=0&amp;max=7&amp;tab=-1</a:t>
            </a:r>
          </a:p>
        </p:txBody>
      </p:sp>
      <p:sp>
        <p:nvSpPr>
          <p:cNvPr id="10" name="Rectangle 9">
            <a:extLst>
              <a:ext uri="{FF2B5EF4-FFF2-40B4-BE49-F238E27FC236}">
                <a16:creationId xmlns:a16="http://schemas.microsoft.com/office/drawing/2014/main" id="{ACFB3A1E-1675-47F6-B3D3-16E519DD0775}"/>
              </a:ext>
            </a:extLst>
          </p:cNvPr>
          <p:cNvSpPr/>
          <p:nvPr/>
        </p:nvSpPr>
        <p:spPr>
          <a:xfrm>
            <a:off x="80743" y="1142812"/>
            <a:ext cx="8715107" cy="460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Évaluation des risques d’investissement directs en Afrique (juillet 2022)</a:t>
            </a:r>
          </a:p>
        </p:txBody>
      </p:sp>
      <p:sp>
        <p:nvSpPr>
          <p:cNvPr id="2" name="Rectangle 1">
            <a:extLst>
              <a:ext uri="{FF2B5EF4-FFF2-40B4-BE49-F238E27FC236}">
                <a16:creationId xmlns:a16="http://schemas.microsoft.com/office/drawing/2014/main" id="{4E6645ED-864F-4377-8F8D-8E0EB45F977C}"/>
              </a:ext>
            </a:extLst>
          </p:cNvPr>
          <p:cNvSpPr/>
          <p:nvPr/>
        </p:nvSpPr>
        <p:spPr>
          <a:xfrm>
            <a:off x="8816016" y="967714"/>
            <a:ext cx="3202364" cy="544423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fr-FR" sz="2000" b="1" dirty="0">
                <a:solidFill>
                  <a:schemeClr val="tx1"/>
                </a:solidFill>
              </a:rPr>
              <a:t>La CEEAC ne dispose pas de règles régionales en matière d’investissements</a:t>
            </a:r>
          </a:p>
          <a:p>
            <a:endParaRPr lang="fr-FR" sz="2000" b="1" dirty="0">
              <a:solidFill>
                <a:schemeClr val="tx1"/>
              </a:solidFill>
            </a:endParaRPr>
          </a:p>
          <a:p>
            <a:pPr marL="342900" indent="-342900">
              <a:buFontTx/>
              <a:buChar char="-"/>
            </a:pPr>
            <a:r>
              <a:rPr lang="fr-FR" sz="2000" b="1" dirty="0">
                <a:solidFill>
                  <a:schemeClr val="tx1"/>
                </a:solidFill>
              </a:rPr>
              <a:t>De nombreux accords bilatéraux d’investissements dans chaque pays</a:t>
            </a:r>
          </a:p>
          <a:p>
            <a:endParaRPr lang="fr-FR" sz="2000" b="1" dirty="0">
              <a:solidFill>
                <a:schemeClr val="tx1"/>
              </a:solidFill>
            </a:endParaRPr>
          </a:p>
          <a:p>
            <a:pPr marL="342900" indent="-342900">
              <a:buFontTx/>
              <a:buChar char="-"/>
            </a:pPr>
            <a:r>
              <a:rPr lang="fr-FR" sz="2000" b="1" dirty="0">
                <a:solidFill>
                  <a:schemeClr val="tx1"/>
                </a:solidFill>
              </a:rPr>
              <a:t>Les obligations en matière d’établissement dans le commerce des services doit être prise en compte</a:t>
            </a:r>
          </a:p>
        </p:txBody>
      </p:sp>
      <p:pic>
        <p:nvPicPr>
          <p:cNvPr id="6" name="Image 5">
            <a:extLst>
              <a:ext uri="{FF2B5EF4-FFF2-40B4-BE49-F238E27FC236}">
                <a16:creationId xmlns:a16="http://schemas.microsoft.com/office/drawing/2014/main" id="{20A29588-4D8E-3846-93B3-A88E403EC385}"/>
              </a:ext>
            </a:extLst>
          </p:cNvPr>
          <p:cNvPicPr>
            <a:picLocks noChangeAspect="1"/>
          </p:cNvPicPr>
          <p:nvPr/>
        </p:nvPicPr>
        <p:blipFill>
          <a:blip r:embed="rId2"/>
          <a:stretch>
            <a:fillRect/>
          </a:stretch>
        </p:blipFill>
        <p:spPr>
          <a:xfrm>
            <a:off x="226793" y="1905000"/>
            <a:ext cx="8014382" cy="4241074"/>
          </a:xfrm>
          <a:prstGeom prst="rect">
            <a:avLst/>
          </a:prstGeom>
        </p:spPr>
      </p:pic>
      <p:pic>
        <p:nvPicPr>
          <p:cNvPr id="11268" name="Image 355">
            <a:extLst>
              <a:ext uri="{FF2B5EF4-FFF2-40B4-BE49-F238E27FC236}">
                <a16:creationId xmlns:a16="http://schemas.microsoft.com/office/drawing/2014/main" id="{9407CDA2-73E8-7B4C-B3BF-70D1DE45D701}"/>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019300" cy="20066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Image 364">
            <a:extLst>
              <a:ext uri="{FF2B5EF4-FFF2-40B4-BE49-F238E27FC236}">
                <a16:creationId xmlns:a16="http://schemas.microsoft.com/office/drawing/2014/main" id="{9A37CB9B-B398-3A44-A042-3468FD5EA55E}"/>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161713" y="-496763"/>
            <a:ext cx="20574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364">
            <a:extLst>
              <a:ext uri="{FF2B5EF4-FFF2-40B4-BE49-F238E27FC236}">
                <a16:creationId xmlns:a16="http://schemas.microsoft.com/office/drawing/2014/main" id="{053910AB-1074-EA4B-9510-76C9FC32242C}"/>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flipV="1">
            <a:off x="0" y="129388"/>
            <a:ext cx="632606" cy="11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9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CA4B64E-1AE6-40A3-91D4-A71313C97657}"/>
              </a:ext>
            </a:extLst>
          </p:cNvPr>
          <p:cNvSpPr/>
          <p:nvPr/>
        </p:nvSpPr>
        <p:spPr>
          <a:xfrm>
            <a:off x="720044" y="2404494"/>
            <a:ext cx="3008697" cy="146118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prstClr val="white"/>
                </a:solidFill>
                <a:latin typeface="Calibri" panose="020F0502020204030204"/>
              </a:rPr>
              <a:t>Membres CEEAC de l’OAPI</a:t>
            </a:r>
            <a:endParaRPr kumimoji="0" lang="fr-FR" sz="24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579A834-B2CE-4F09-938F-026FD04C4BE3}"/>
              </a:ext>
            </a:extLst>
          </p:cNvPr>
          <p:cNvSpPr/>
          <p:nvPr/>
        </p:nvSpPr>
        <p:spPr>
          <a:xfrm>
            <a:off x="4409728" y="2396472"/>
            <a:ext cx="3008697" cy="146118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dirty="0">
                <a:ln>
                  <a:noFill/>
                </a:ln>
                <a:solidFill>
                  <a:prstClr val="white"/>
                </a:solidFill>
                <a:effectLst/>
                <a:uLnTx/>
                <a:uFillTx/>
                <a:latin typeface="Calibri" panose="020F0502020204030204"/>
                <a:ea typeface="+mn-ea"/>
                <a:cs typeface="+mn-cs"/>
              </a:rPr>
              <a:t>Membres CEEAC de l’ARIPO</a:t>
            </a:r>
          </a:p>
        </p:txBody>
      </p:sp>
      <p:sp>
        <p:nvSpPr>
          <p:cNvPr id="36" name="Oval 35">
            <a:extLst>
              <a:ext uri="{FF2B5EF4-FFF2-40B4-BE49-F238E27FC236}">
                <a16:creationId xmlns:a16="http://schemas.microsoft.com/office/drawing/2014/main" id="{BF8A9D5A-14AB-491B-8A41-AB31CF3470B9}"/>
              </a:ext>
            </a:extLst>
          </p:cNvPr>
          <p:cNvSpPr/>
          <p:nvPr/>
        </p:nvSpPr>
        <p:spPr>
          <a:xfrm>
            <a:off x="1582708" y="1871093"/>
            <a:ext cx="1283368" cy="1283368"/>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D6650DB2-A5DE-465B-9193-D00BAD82AC2D}"/>
              </a:ext>
            </a:extLst>
          </p:cNvPr>
          <p:cNvSpPr/>
          <p:nvPr/>
        </p:nvSpPr>
        <p:spPr>
          <a:xfrm>
            <a:off x="5272392" y="1871093"/>
            <a:ext cx="1283368" cy="1283368"/>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D9904FAD-F82D-488C-A442-A6A8D8F9F3F8}"/>
              </a:ext>
            </a:extLst>
          </p:cNvPr>
          <p:cNvSpPr/>
          <p:nvPr/>
        </p:nvSpPr>
        <p:spPr>
          <a:xfrm>
            <a:off x="720044" y="3865683"/>
            <a:ext cx="3008697" cy="245409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800"/>
              </a:spcAft>
              <a:buClrTx/>
              <a:buSzTx/>
              <a:buFontTx/>
              <a:buChar char="-"/>
              <a:tabLst/>
              <a:defRPr/>
            </a:pPr>
            <a:r>
              <a:rPr kumimoji="0" lang="fr-FR" sz="1800" b="0" i="0" u="none" strike="noStrike" kern="1200" cap="none" spc="0" normalizeH="0" baseline="0" dirty="0">
                <a:ln>
                  <a:noFill/>
                </a:ln>
                <a:solidFill>
                  <a:prstClr val="black"/>
                </a:solidFill>
                <a:effectLst/>
                <a:uLnTx/>
                <a:uFillTx/>
                <a:latin typeface="Calibri" panose="020F0502020204030204"/>
                <a:ea typeface="+mn-ea"/>
                <a:cs typeface="+mn-cs"/>
              </a:rPr>
              <a:t>Cameroun, République centrafricaine, Congo, Gabon, Guinée Équatoriale, Tchad</a:t>
            </a:r>
          </a:p>
        </p:txBody>
      </p:sp>
      <p:sp>
        <p:nvSpPr>
          <p:cNvPr id="40" name="Rectangle 39">
            <a:extLst>
              <a:ext uri="{FF2B5EF4-FFF2-40B4-BE49-F238E27FC236}">
                <a16:creationId xmlns:a16="http://schemas.microsoft.com/office/drawing/2014/main" id="{EC9DFA32-E363-4A56-BBBB-414B4EA73E08}"/>
              </a:ext>
            </a:extLst>
          </p:cNvPr>
          <p:cNvSpPr/>
          <p:nvPr/>
        </p:nvSpPr>
        <p:spPr>
          <a:xfrm>
            <a:off x="4409728" y="3857661"/>
            <a:ext cx="3008697" cy="245409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800"/>
              </a:spcAft>
              <a:buClrTx/>
              <a:buSzTx/>
              <a:buFontTx/>
              <a:buChar char="-"/>
              <a:tabLst/>
              <a:defRPr/>
            </a:pPr>
            <a:r>
              <a:rPr lang="fr-FR" dirty="0">
                <a:solidFill>
                  <a:prstClr val="black"/>
                </a:solidFill>
                <a:latin typeface="Calibri" panose="020F0502020204030204"/>
              </a:rPr>
              <a:t>Rwanda, Sao Tomé &amp; Principe, Angola, et Burundi</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Image result for icon trade&quot;">
            <a:extLst>
              <a:ext uri="{FF2B5EF4-FFF2-40B4-BE49-F238E27FC236}">
                <a16:creationId xmlns:a16="http://schemas.microsoft.com/office/drawing/2014/main" id="{4DFE6579-3CFA-4A30-98EB-8F3F325FDE1C}"/>
              </a:ext>
            </a:extLst>
          </p:cNvPr>
          <p:cNvPicPr>
            <a:picLocks noChangeAspect="1" noChangeArrowheads="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624910" y="1913295"/>
            <a:ext cx="1198964" cy="11989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7B7EBBC-3CEC-44A6-966F-4294C9E85C21}"/>
              </a:ext>
            </a:extLst>
          </p:cNvPr>
          <p:cNvSpPr/>
          <p:nvPr/>
        </p:nvSpPr>
        <p:spPr>
          <a:xfrm rot="883432">
            <a:off x="2184319" y="1971300"/>
            <a:ext cx="51409" cy="156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4D8DE58B-B0D1-47A4-B869-0932843EA4FB}"/>
              </a:ext>
            </a:extLst>
          </p:cNvPr>
          <p:cNvSpPr/>
          <p:nvPr/>
        </p:nvSpPr>
        <p:spPr>
          <a:xfrm rot="883432">
            <a:off x="2184316" y="2921949"/>
            <a:ext cx="51409" cy="156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Image result for icon people&quot;">
            <a:extLst>
              <a:ext uri="{FF2B5EF4-FFF2-40B4-BE49-F238E27FC236}">
                <a16:creationId xmlns:a16="http://schemas.microsoft.com/office/drawing/2014/main" id="{B3B2CB91-7739-4DCC-863A-59BCCBAD7C01}"/>
              </a:ext>
            </a:extLst>
          </p:cNvPr>
          <p:cNvPicPr>
            <a:picLocks noChangeAspect="1" noChangeArrowheads="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40878" y="2139579"/>
            <a:ext cx="746396" cy="74639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4">
            <a:extLst>
              <a:ext uri="{FF2B5EF4-FFF2-40B4-BE49-F238E27FC236}">
                <a16:creationId xmlns:a16="http://schemas.microsoft.com/office/drawing/2014/main" id="{CBF28FFB-F991-4C40-A201-5334381F1000}"/>
              </a:ext>
            </a:extLst>
          </p:cNvPr>
          <p:cNvSpPr>
            <a:spLocks noGrp="1"/>
          </p:cNvSpPr>
          <p:nvPr>
            <p:ph type="title"/>
          </p:nvPr>
        </p:nvSpPr>
        <p:spPr>
          <a:xfrm>
            <a:off x="0" y="133655"/>
            <a:ext cx="12338613" cy="585746"/>
          </a:xfrm>
        </p:spPr>
        <p:txBody>
          <a:bodyPr/>
          <a:lstStyle/>
          <a:p>
            <a:r>
              <a:rPr lang="fr-FR" dirty="0"/>
              <a:t>Propriété intellectuelle: Réduire l’absence et l’hétérogénéité des règles</a:t>
            </a:r>
          </a:p>
        </p:txBody>
      </p:sp>
      <p:sp>
        <p:nvSpPr>
          <p:cNvPr id="42" name="Rectangle 41">
            <a:extLst>
              <a:ext uri="{FF2B5EF4-FFF2-40B4-BE49-F238E27FC236}">
                <a16:creationId xmlns:a16="http://schemas.microsoft.com/office/drawing/2014/main" id="{34F1289B-E88A-4A55-ADAA-020C6F0AA173}"/>
              </a:ext>
            </a:extLst>
          </p:cNvPr>
          <p:cNvSpPr/>
          <p:nvPr/>
        </p:nvSpPr>
        <p:spPr>
          <a:xfrm>
            <a:off x="8099412" y="2393969"/>
            <a:ext cx="3722474" cy="146118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prstClr val="white"/>
                </a:solidFill>
                <a:latin typeface="Calibri" panose="020F0502020204030204"/>
              </a:rPr>
              <a:t>P</a:t>
            </a:r>
            <a:r>
              <a:rPr kumimoji="0" lang="fr-FR" sz="2400" b="1" i="0" u="none" strike="noStrike" kern="1200" cap="none" spc="0" normalizeH="0" baseline="0" dirty="0">
                <a:ln>
                  <a:noFill/>
                </a:ln>
                <a:solidFill>
                  <a:prstClr val="white"/>
                </a:solidFill>
                <a:effectLst/>
                <a:uLnTx/>
                <a:uFillTx/>
                <a:latin typeface="Calibri" panose="020F0502020204030204"/>
                <a:ea typeface="+mn-ea"/>
                <a:cs typeface="+mn-cs"/>
              </a:rPr>
              <a:t>olitique régionale</a:t>
            </a:r>
          </a:p>
        </p:txBody>
      </p:sp>
      <p:sp>
        <p:nvSpPr>
          <p:cNvPr id="43" name="Oval 42">
            <a:extLst>
              <a:ext uri="{FF2B5EF4-FFF2-40B4-BE49-F238E27FC236}">
                <a16:creationId xmlns:a16="http://schemas.microsoft.com/office/drawing/2014/main" id="{8410DE73-1457-4002-B9A1-284EE1789B36}"/>
              </a:ext>
            </a:extLst>
          </p:cNvPr>
          <p:cNvSpPr/>
          <p:nvPr/>
        </p:nvSpPr>
        <p:spPr>
          <a:xfrm>
            <a:off x="8962076" y="1868590"/>
            <a:ext cx="1283368" cy="1283368"/>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4673BCC-D872-4961-8364-5AB85D279573}"/>
              </a:ext>
            </a:extLst>
          </p:cNvPr>
          <p:cNvSpPr/>
          <p:nvPr/>
        </p:nvSpPr>
        <p:spPr>
          <a:xfrm>
            <a:off x="8099412" y="3855158"/>
            <a:ext cx="3722474" cy="245409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800"/>
              </a:spcAft>
              <a:buClrTx/>
              <a:buSzTx/>
              <a:buFontTx/>
              <a:buChar char="-"/>
              <a:tabLst/>
              <a:defRPr/>
            </a:pPr>
            <a:r>
              <a:rPr lang="fr-FR" dirty="0">
                <a:solidFill>
                  <a:prstClr val="black"/>
                </a:solidFill>
                <a:latin typeface="Calibri" panose="020F0502020204030204"/>
              </a:rPr>
              <a:t>La CEEAC ne dispose pas encore de politique régionale en matière de propriété intellectuelle</a:t>
            </a:r>
          </a:p>
          <a:p>
            <a:pPr marL="285750" marR="0" lvl="0" indent="-285750" defTabSz="914400" rtl="0" eaLnBrk="1" fontAlgn="auto" latinLnBrk="0" hangingPunct="1">
              <a:lnSpc>
                <a:spcPct val="100000"/>
              </a:lnSpc>
              <a:spcBef>
                <a:spcPts val="0"/>
              </a:spcBef>
              <a:spcAft>
                <a:spcPts val="800"/>
              </a:spcAft>
              <a:buClrTx/>
              <a:buSzTx/>
              <a:buFontTx/>
              <a:buChar char="-"/>
              <a:tabLst/>
              <a:defRPr/>
            </a:pPr>
            <a:r>
              <a:rPr kumimoji="0" lang="fr-FR" sz="1800" b="0" i="0" u="none" strike="noStrike" kern="1200" cap="none" spc="0" normalizeH="0" baseline="0" dirty="0">
                <a:ln>
                  <a:noFill/>
                </a:ln>
                <a:solidFill>
                  <a:prstClr val="black"/>
                </a:solidFill>
                <a:effectLst/>
                <a:uLnTx/>
                <a:uFillTx/>
                <a:latin typeface="Calibri" panose="020F0502020204030204"/>
                <a:ea typeface="+mn-ea"/>
                <a:cs typeface="+mn-cs"/>
              </a:rPr>
              <a:t>La Guinée Equatoriale et le STP ne sont pas liés par l’accord sur les ADPIC de l’OM</a:t>
            </a:r>
            <a:r>
              <a:rPr lang="fr-FR" dirty="0">
                <a:solidFill>
                  <a:prstClr val="black"/>
                </a:solidFill>
                <a:latin typeface="Calibri" panose="020F0502020204030204"/>
              </a:rPr>
              <a:t>C</a:t>
            </a:r>
            <a:endParaRPr kumimoji="0" lang="fr-FR"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pic>
        <p:nvPicPr>
          <p:cNvPr id="45" name="Picture 4" descr="Image result for icon people&quot;">
            <a:extLst>
              <a:ext uri="{FF2B5EF4-FFF2-40B4-BE49-F238E27FC236}">
                <a16:creationId xmlns:a16="http://schemas.microsoft.com/office/drawing/2014/main" id="{B14DB72C-0578-4826-ACD4-1BB1CFF951EE}"/>
              </a:ext>
            </a:extLst>
          </p:cNvPr>
          <p:cNvPicPr>
            <a:picLocks noChangeAspect="1" noChangeArrowheads="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230562" y="2137076"/>
            <a:ext cx="746396" cy="74639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F82A1F9-4485-CB4B-B28F-675BC759E31A}"/>
              </a:ext>
            </a:extLst>
          </p:cNvPr>
          <p:cNvSpPr/>
          <p:nvPr/>
        </p:nvSpPr>
        <p:spPr>
          <a:xfrm>
            <a:off x="509286" y="976294"/>
            <a:ext cx="10220446" cy="93700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fr-FR" sz="2000" b="1" dirty="0">
                <a:solidFill>
                  <a:schemeClr val="tx1"/>
                </a:solidFill>
              </a:rPr>
              <a:t>Comment assurer la protection adéquate du patrimoine naturel, culturel et artistique, ainsi que le patrimoine génétique de la Communauté́ en vue de valoriser leur potentielle en termes de développement économique et commercial ?</a:t>
            </a:r>
          </a:p>
        </p:txBody>
      </p:sp>
    </p:spTree>
    <p:extLst>
      <p:ext uri="{BB962C8B-B14F-4D97-AF65-F5344CB8AC3E}">
        <p14:creationId xmlns:p14="http://schemas.microsoft.com/office/powerpoint/2010/main" val="112876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BBF99-07F0-40FA-BC81-88BD8AE2425F}"/>
              </a:ext>
            </a:extLst>
          </p:cNvPr>
          <p:cNvSpPr>
            <a:spLocks noGrp="1"/>
          </p:cNvSpPr>
          <p:nvPr>
            <p:ph type="title"/>
          </p:nvPr>
        </p:nvSpPr>
        <p:spPr>
          <a:xfrm>
            <a:off x="133815" y="133655"/>
            <a:ext cx="12058185" cy="585746"/>
          </a:xfrm>
        </p:spPr>
        <p:txBody>
          <a:bodyPr>
            <a:noAutofit/>
          </a:bodyPr>
          <a:lstStyle/>
          <a:p>
            <a:r>
              <a:rPr lang="fr-FR" sz="2800" dirty="0"/>
              <a:t>Besoin de réduire l’hétérogénéité des règles en matière de concurrence</a:t>
            </a:r>
          </a:p>
        </p:txBody>
      </p:sp>
      <p:sp>
        <p:nvSpPr>
          <p:cNvPr id="22" name="TextBox 21">
            <a:extLst>
              <a:ext uri="{FF2B5EF4-FFF2-40B4-BE49-F238E27FC236}">
                <a16:creationId xmlns:a16="http://schemas.microsoft.com/office/drawing/2014/main" id="{B8CB279A-2457-46FA-80D1-DF2049E9D060}"/>
              </a:ext>
            </a:extLst>
          </p:cNvPr>
          <p:cNvSpPr txBox="1"/>
          <p:nvPr/>
        </p:nvSpPr>
        <p:spPr>
          <a:xfrm>
            <a:off x="223661" y="6120284"/>
            <a:ext cx="2086032" cy="261610"/>
          </a:xfrm>
          <a:prstGeom prst="rect">
            <a:avLst/>
          </a:prstGeom>
          <a:noFill/>
        </p:spPr>
        <p:txBody>
          <a:bodyPr wrap="square" rtlCol="0">
            <a:spAutoFit/>
          </a:bodyPr>
          <a:lstStyle/>
          <a:p>
            <a:r>
              <a:rPr lang="en-US" sz="1100" dirty="0"/>
              <a:t>Source: Auteur</a:t>
            </a:r>
          </a:p>
        </p:txBody>
      </p:sp>
      <p:sp>
        <p:nvSpPr>
          <p:cNvPr id="9" name="Rectangle 8">
            <a:extLst>
              <a:ext uri="{FF2B5EF4-FFF2-40B4-BE49-F238E27FC236}">
                <a16:creationId xmlns:a16="http://schemas.microsoft.com/office/drawing/2014/main" id="{714E4EDE-FF53-47CC-89EB-A71EB3DE9B79}"/>
              </a:ext>
            </a:extLst>
          </p:cNvPr>
          <p:cNvSpPr/>
          <p:nvPr/>
        </p:nvSpPr>
        <p:spPr>
          <a:xfrm>
            <a:off x="215590" y="1239510"/>
            <a:ext cx="6221033" cy="832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Adoption de lois sur la concurrence au niveau national en Afrique Centrale et statut quo en 2022</a:t>
            </a:r>
          </a:p>
        </p:txBody>
      </p:sp>
      <p:pic>
        <p:nvPicPr>
          <p:cNvPr id="17410" name="Picture 2" descr="Image result for icon grains&quot;">
            <a:extLst>
              <a:ext uri="{FF2B5EF4-FFF2-40B4-BE49-F238E27FC236}">
                <a16:creationId xmlns:a16="http://schemas.microsoft.com/office/drawing/2014/main" id="{E5C1C0D4-C570-4FBD-AD6B-D129221E8399}"/>
              </a:ext>
            </a:extLst>
          </p:cNvPr>
          <p:cNvPicPr>
            <a:picLocks noChangeAspect="1" noChangeArrowheads="1"/>
          </p:cNvPicPr>
          <p:nvPr/>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4329630" y="5812914"/>
            <a:ext cx="261611" cy="26161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icon mining&quot;">
            <a:extLst>
              <a:ext uri="{FF2B5EF4-FFF2-40B4-BE49-F238E27FC236}">
                <a16:creationId xmlns:a16="http://schemas.microsoft.com/office/drawing/2014/main" id="{AA845360-01A3-4733-9924-BE52113BDF71}"/>
              </a:ext>
            </a:extLst>
          </p:cNvPr>
          <p:cNvPicPr>
            <a:picLocks noChangeAspect="1" noChangeArrowheads="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4697440" y="5210256"/>
            <a:ext cx="253103" cy="253103"/>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 result for icon cow&quot;">
            <a:extLst>
              <a:ext uri="{FF2B5EF4-FFF2-40B4-BE49-F238E27FC236}">
                <a16:creationId xmlns:a16="http://schemas.microsoft.com/office/drawing/2014/main" id="{BD46B357-00AB-4ED1-9888-67AA1291C067}"/>
              </a:ext>
            </a:extLst>
          </p:cNvPr>
          <p:cNvPicPr>
            <a:picLocks noChangeAspect="1" noChangeArrowheads="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5112228" y="4623565"/>
            <a:ext cx="364185" cy="261611"/>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Image result for icon clothing&quot;">
            <a:extLst>
              <a:ext uri="{FF2B5EF4-FFF2-40B4-BE49-F238E27FC236}">
                <a16:creationId xmlns:a16="http://schemas.microsoft.com/office/drawing/2014/main" id="{7A1350C9-BAE8-44EC-ABE7-21677F2A5545}"/>
              </a:ext>
            </a:extLst>
          </p:cNvPr>
          <p:cNvPicPr>
            <a:picLocks noChangeAspect="1" noChangeArrowheads="1"/>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5291580" y="3967172"/>
            <a:ext cx="303562" cy="303562"/>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Image result for icon manufacturing&quot;">
            <a:extLst>
              <a:ext uri="{FF2B5EF4-FFF2-40B4-BE49-F238E27FC236}">
                <a16:creationId xmlns:a16="http://schemas.microsoft.com/office/drawing/2014/main" id="{3F2D4385-BBAD-4B53-988B-9AB2C45FC735}"/>
              </a:ext>
            </a:extLst>
          </p:cNvPr>
          <p:cNvPicPr>
            <a:picLocks noChangeAspect="1" noChangeArrowheads="1"/>
          </p:cNvPicPr>
          <p:nvPr/>
        </p:nvPicPr>
        <p:blipFill>
          <a:blip r:embed="rId6" cstate="screen">
            <a:biLevel thresh="25000"/>
            <a:extLst>
              <a:ext uri="{28A0092B-C50C-407E-A947-70E740481C1C}">
                <a14:useLocalDpi xmlns:a14="http://schemas.microsoft.com/office/drawing/2010/main"/>
              </a:ext>
            </a:extLst>
          </a:blip>
          <a:srcRect/>
          <a:stretch>
            <a:fillRect/>
          </a:stretch>
        </p:blipFill>
        <p:spPr bwMode="auto">
          <a:xfrm>
            <a:off x="6505605" y="3355626"/>
            <a:ext cx="300987" cy="300987"/>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Image result for icon gears&quot;">
            <a:extLst>
              <a:ext uri="{FF2B5EF4-FFF2-40B4-BE49-F238E27FC236}">
                <a16:creationId xmlns:a16="http://schemas.microsoft.com/office/drawing/2014/main" id="{1CA7040D-41F9-400F-9F36-D897CAFCF489}"/>
              </a:ext>
            </a:extLst>
          </p:cNvPr>
          <p:cNvPicPr>
            <a:picLocks noChangeAspect="1" noChangeArrowheads="1"/>
          </p:cNvPicPr>
          <p:nvPr/>
        </p:nvPicPr>
        <p:blipFill>
          <a:blip r:embed="rId7" cstate="screen">
            <a:biLevel thresh="25000"/>
            <a:extLst>
              <a:ext uri="{28A0092B-C50C-407E-A947-70E740481C1C}">
                <a14:useLocalDpi xmlns:a14="http://schemas.microsoft.com/office/drawing/2010/main"/>
              </a:ext>
            </a:extLst>
          </a:blip>
          <a:srcRect/>
          <a:stretch>
            <a:fillRect/>
          </a:stretch>
        </p:blipFill>
        <p:spPr bwMode="auto">
          <a:xfrm>
            <a:off x="9472904" y="2791314"/>
            <a:ext cx="256591" cy="256591"/>
          </a:xfrm>
          <a:prstGeom prst="rect">
            <a:avLst/>
          </a:prstGeom>
          <a:noFill/>
          <a:extLst>
            <a:ext uri="{909E8E84-426E-40DD-AFC4-6F175D3DCCD1}">
              <a14:hiddenFill xmlns:a14="http://schemas.microsoft.com/office/drawing/2010/main">
                <a:solidFill>
                  <a:srgbClr val="FFFFFF"/>
                </a:solidFill>
              </a14:hiddenFill>
            </a:ext>
          </a:extLst>
        </p:spPr>
      </p:pic>
      <p:pic>
        <p:nvPicPr>
          <p:cNvPr id="17424" name="Picture 16" descr="Image result for icon packaged food&quot;">
            <a:extLst>
              <a:ext uri="{FF2B5EF4-FFF2-40B4-BE49-F238E27FC236}">
                <a16:creationId xmlns:a16="http://schemas.microsoft.com/office/drawing/2014/main" id="{90D05237-9E83-4F7A-B740-202CFA1985E1}"/>
              </a:ext>
            </a:extLst>
          </p:cNvPr>
          <p:cNvPicPr>
            <a:picLocks noChangeAspect="1" noChangeArrowheads="1"/>
          </p:cNvPicPr>
          <p:nvPr/>
        </p:nvPicPr>
        <p:blipFill>
          <a:blip r:embed="rId8" cstate="screen">
            <a:biLevel thresh="25000"/>
            <a:extLst>
              <a:ext uri="{28A0092B-C50C-407E-A947-70E740481C1C}">
                <a14:useLocalDpi xmlns:a14="http://schemas.microsoft.com/office/drawing/2010/main"/>
              </a:ext>
            </a:extLst>
          </a:blip>
          <a:srcRect/>
          <a:stretch>
            <a:fillRect/>
          </a:stretch>
        </p:blipFill>
        <p:spPr bwMode="auto">
          <a:xfrm>
            <a:off x="10929871" y="2196346"/>
            <a:ext cx="273145" cy="2731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60C2B89-94F7-3145-87F0-82858486C7EE}"/>
              </a:ext>
            </a:extLst>
          </p:cNvPr>
          <p:cNvSpPr/>
          <p:nvPr/>
        </p:nvSpPr>
        <p:spPr>
          <a:xfrm>
            <a:off x="6831684" y="1618008"/>
            <a:ext cx="5144726" cy="265272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fr-FR" sz="2000" b="1" dirty="0">
                <a:solidFill>
                  <a:schemeClr val="tx1"/>
                </a:solidFill>
              </a:rPr>
              <a:t>Les comportements anticoncurrentiels peuvent transcender les frontières nationales</a:t>
            </a:r>
          </a:p>
          <a:p>
            <a:pPr marL="342900" indent="-342900">
              <a:buFontTx/>
              <a:buChar char="-"/>
            </a:pPr>
            <a:r>
              <a:rPr lang="fr-FR" sz="2000" b="1" dirty="0">
                <a:solidFill>
                  <a:schemeClr val="tx1"/>
                </a:solidFill>
              </a:rPr>
              <a:t>La CEEAC ne dispose pas encore de règles régionales en matière de concurrence mais les CER (CEMAC, COMESA, SADC et EAC) en ont </a:t>
            </a:r>
          </a:p>
          <a:p>
            <a:pPr marL="342900" indent="-342900">
              <a:buFontTx/>
              <a:buChar char="-"/>
            </a:pPr>
            <a:r>
              <a:rPr lang="fr-FR" sz="2000" b="1" dirty="0">
                <a:solidFill>
                  <a:schemeClr val="tx1"/>
                </a:solidFill>
              </a:rPr>
              <a:t>Risques de conflit entre national et régional</a:t>
            </a:r>
          </a:p>
        </p:txBody>
      </p:sp>
      <p:graphicFrame>
        <p:nvGraphicFramePr>
          <p:cNvPr id="2" name="Tableau 1">
            <a:extLst>
              <a:ext uri="{FF2B5EF4-FFF2-40B4-BE49-F238E27FC236}">
                <a16:creationId xmlns:a16="http://schemas.microsoft.com/office/drawing/2014/main" id="{BB867729-051E-924D-9F61-2F1AFD650601}"/>
              </a:ext>
            </a:extLst>
          </p:cNvPr>
          <p:cNvGraphicFramePr>
            <a:graphicFrameLocks noGrp="1"/>
          </p:cNvGraphicFramePr>
          <p:nvPr>
            <p:extLst>
              <p:ext uri="{D42A27DB-BD31-4B8C-83A1-F6EECF244321}">
                <p14:modId xmlns:p14="http://schemas.microsoft.com/office/powerpoint/2010/main" val="967184398"/>
              </p:ext>
            </p:extLst>
          </p:nvPr>
        </p:nvGraphicFramePr>
        <p:xfrm>
          <a:off x="460304" y="2291515"/>
          <a:ext cx="5976319" cy="2133600"/>
        </p:xfrm>
        <a:graphic>
          <a:graphicData uri="http://schemas.openxmlformats.org/drawingml/2006/table">
            <a:tbl>
              <a:tblPr firstRow="1" firstCol="1" bandRow="1">
                <a:tableStyleId>{5C22544A-7EE6-4342-B048-85BDC9FD1C3A}</a:tableStyleId>
              </a:tblPr>
              <a:tblGrid>
                <a:gridCol w="1152319">
                  <a:extLst>
                    <a:ext uri="{9D8B030D-6E8A-4147-A177-3AD203B41FA5}">
                      <a16:colId xmlns:a16="http://schemas.microsoft.com/office/drawing/2014/main" val="1957491022"/>
                    </a:ext>
                  </a:extLst>
                </a:gridCol>
                <a:gridCol w="1476000">
                  <a:extLst>
                    <a:ext uri="{9D8B030D-6E8A-4147-A177-3AD203B41FA5}">
                      <a16:colId xmlns:a16="http://schemas.microsoft.com/office/drawing/2014/main" val="2081206686"/>
                    </a:ext>
                  </a:extLst>
                </a:gridCol>
                <a:gridCol w="1692000">
                  <a:extLst>
                    <a:ext uri="{9D8B030D-6E8A-4147-A177-3AD203B41FA5}">
                      <a16:colId xmlns:a16="http://schemas.microsoft.com/office/drawing/2014/main" val="2480703780"/>
                    </a:ext>
                  </a:extLst>
                </a:gridCol>
                <a:gridCol w="1656000">
                  <a:extLst>
                    <a:ext uri="{9D8B030D-6E8A-4147-A177-3AD203B41FA5}">
                      <a16:colId xmlns:a16="http://schemas.microsoft.com/office/drawing/2014/main" val="702604904"/>
                    </a:ext>
                  </a:extLst>
                </a:gridCol>
              </a:tblGrid>
              <a:tr h="0">
                <a:tc>
                  <a:txBody>
                    <a:bodyPr/>
                    <a:lstStyle/>
                    <a:p>
                      <a:r>
                        <a:rPr lang="fr-FR" sz="1400" dirty="0">
                          <a:effectLst/>
                        </a:rPr>
                        <a:t>1990-1999</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dirty="0">
                          <a:effectLst/>
                        </a:rPr>
                        <a:t>2010-2019</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dirty="0">
                          <a:effectLst/>
                        </a:rPr>
                        <a:t>Statut 2022 : Pas de loi nationale sur la concurrence mais fait partie d’un RRC</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dirty="0">
                          <a:effectLst/>
                        </a:rPr>
                        <a:t>Statut 2022 : Aucune loi nationale et aucune loi régionale sur la concurrence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extLst>
                  <a:ext uri="{0D108BD9-81ED-4DB2-BD59-A6C34878D82A}">
                    <a16:rowId xmlns:a16="http://schemas.microsoft.com/office/drawing/2014/main" val="508681240"/>
                  </a:ext>
                </a:extLst>
              </a:tr>
              <a:tr h="0">
                <a:tc>
                  <a:txBody>
                    <a:bodyPr/>
                    <a:lstStyle/>
                    <a:p>
                      <a:r>
                        <a:rPr lang="fr-FR" sz="1400" dirty="0">
                          <a:solidFill>
                            <a:schemeClr val="tx1"/>
                          </a:solidFill>
                          <a:effectLst/>
                        </a:rPr>
                        <a:t>RCA (1992)</a:t>
                      </a:r>
                    </a:p>
                    <a:p>
                      <a:r>
                        <a:rPr lang="fr-FR" sz="1400" dirty="0">
                          <a:solidFill>
                            <a:schemeClr val="tx1"/>
                          </a:solidFill>
                          <a:effectLst/>
                        </a:rPr>
                        <a:t>Gabon (1998)</a:t>
                      </a:r>
                    </a:p>
                    <a:p>
                      <a:r>
                        <a:rPr lang="fr-FR" sz="1400" dirty="0">
                          <a:solidFill>
                            <a:schemeClr val="tx1"/>
                          </a:solidFill>
                          <a:effectLst/>
                        </a:rPr>
                        <a:t>Cameroun (1998)</a:t>
                      </a:r>
                      <a:endParaRPr lang="fr-FR"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20000"/>
                        <a:lumOff val="80000"/>
                      </a:schemeClr>
                    </a:solidFill>
                  </a:tcPr>
                </a:tc>
                <a:tc>
                  <a:txBody>
                    <a:bodyPr/>
                    <a:lstStyle/>
                    <a:p>
                      <a:r>
                        <a:rPr lang="en-US" sz="1400" b="1" dirty="0">
                          <a:effectLst/>
                        </a:rPr>
                        <a:t>Burundi (2010)</a:t>
                      </a:r>
                      <a:endParaRPr lang="fr-FR" sz="1400" b="1" dirty="0">
                        <a:effectLst/>
                      </a:endParaRPr>
                    </a:p>
                    <a:p>
                      <a:r>
                        <a:rPr lang="en-US" sz="1400" b="1" dirty="0">
                          <a:effectLst/>
                        </a:rPr>
                        <a:t>Rwanda (2012)</a:t>
                      </a:r>
                      <a:endParaRPr lang="fr-FR" sz="1400" b="1" dirty="0">
                        <a:effectLst/>
                      </a:endParaRPr>
                    </a:p>
                    <a:p>
                      <a:r>
                        <a:rPr lang="en-US" sz="1400" b="1" dirty="0">
                          <a:effectLst/>
                        </a:rPr>
                        <a:t>Tchad (2014)</a:t>
                      </a:r>
                      <a:endParaRPr lang="fr-FR" sz="1400" b="1" dirty="0">
                        <a:effectLst/>
                      </a:endParaRPr>
                    </a:p>
                    <a:p>
                      <a:r>
                        <a:rPr lang="en-US" sz="1400" b="1" dirty="0">
                          <a:effectLst/>
                        </a:rPr>
                        <a:t>Angola (2018)</a:t>
                      </a:r>
                      <a:endParaRPr lang="fr-FR" sz="1400" b="1" dirty="0">
                        <a:effectLst/>
                      </a:endParaRPr>
                    </a:p>
                    <a:p>
                      <a:r>
                        <a:rPr lang="en-US" sz="1400" b="1" dirty="0">
                          <a:effectLst/>
                        </a:rPr>
                        <a:t>RDC (2018)</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20000"/>
                        <a:lumOff val="80000"/>
                      </a:schemeClr>
                    </a:solidFill>
                  </a:tcPr>
                </a:tc>
                <a:tc>
                  <a:txBody>
                    <a:bodyPr/>
                    <a:lstStyle/>
                    <a:p>
                      <a:r>
                        <a:rPr lang="fr-FR" sz="1400" b="1" dirty="0">
                          <a:effectLst/>
                        </a:rPr>
                        <a:t>Congo</a:t>
                      </a:r>
                    </a:p>
                    <a:p>
                      <a:r>
                        <a:rPr lang="fr-FR" sz="1400" b="1" dirty="0">
                          <a:effectLst/>
                        </a:rPr>
                        <a:t>Guinée Équatoriale</a:t>
                      </a:r>
                    </a:p>
                    <a:p>
                      <a:r>
                        <a:rPr lang="fr-FR" sz="1400" b="1" dirty="0">
                          <a:effectLst/>
                        </a:rPr>
                        <a:t> </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20000"/>
                        <a:lumOff val="80000"/>
                      </a:schemeClr>
                    </a:solidFill>
                  </a:tcPr>
                </a:tc>
                <a:tc>
                  <a:txBody>
                    <a:bodyPr/>
                    <a:lstStyle/>
                    <a:p>
                      <a:r>
                        <a:rPr lang="fr-FR" sz="1400" b="1" dirty="0">
                          <a:effectLst/>
                        </a:rPr>
                        <a:t>STP</a:t>
                      </a:r>
                      <a:endParaRPr lang="fr-FR"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945660591"/>
                  </a:ext>
                </a:extLst>
              </a:tr>
            </a:tbl>
          </a:graphicData>
        </a:graphic>
      </p:graphicFrame>
    </p:spTree>
    <p:extLst>
      <p:ext uri="{BB962C8B-B14F-4D97-AF65-F5344CB8AC3E}">
        <p14:creationId xmlns:p14="http://schemas.microsoft.com/office/powerpoint/2010/main" val="293401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BBF99-07F0-40FA-BC81-88BD8AE2425F}"/>
              </a:ext>
            </a:extLst>
          </p:cNvPr>
          <p:cNvSpPr>
            <a:spLocks noGrp="1"/>
          </p:cNvSpPr>
          <p:nvPr>
            <p:ph type="title"/>
          </p:nvPr>
        </p:nvSpPr>
        <p:spPr>
          <a:xfrm>
            <a:off x="133815" y="133655"/>
            <a:ext cx="12058185" cy="585746"/>
          </a:xfrm>
        </p:spPr>
        <p:txBody>
          <a:bodyPr>
            <a:noAutofit/>
          </a:bodyPr>
          <a:lstStyle/>
          <a:p>
            <a:r>
              <a:rPr lang="fr-FR" sz="2800" dirty="0"/>
              <a:t>En conclusion……des recommandations pour la mise en œuvre (CEA et autres)</a:t>
            </a:r>
          </a:p>
        </p:txBody>
      </p:sp>
      <p:pic>
        <p:nvPicPr>
          <p:cNvPr id="17410" name="Picture 2" descr="Image result for icon grains&quot;">
            <a:extLst>
              <a:ext uri="{FF2B5EF4-FFF2-40B4-BE49-F238E27FC236}">
                <a16:creationId xmlns:a16="http://schemas.microsoft.com/office/drawing/2014/main" id="{E5C1C0D4-C570-4FBD-AD6B-D129221E8399}"/>
              </a:ext>
            </a:extLst>
          </p:cNvPr>
          <p:cNvPicPr>
            <a:picLocks noChangeAspect="1" noChangeArrowheads="1"/>
          </p:cNvPicPr>
          <p:nvPr/>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4329630" y="5812914"/>
            <a:ext cx="261611" cy="26161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icon mining&quot;">
            <a:extLst>
              <a:ext uri="{FF2B5EF4-FFF2-40B4-BE49-F238E27FC236}">
                <a16:creationId xmlns:a16="http://schemas.microsoft.com/office/drawing/2014/main" id="{AA845360-01A3-4733-9924-BE52113BDF71}"/>
              </a:ext>
            </a:extLst>
          </p:cNvPr>
          <p:cNvPicPr>
            <a:picLocks noChangeAspect="1" noChangeArrowheads="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4697440" y="5210256"/>
            <a:ext cx="253103" cy="253103"/>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 result for icon cow&quot;">
            <a:extLst>
              <a:ext uri="{FF2B5EF4-FFF2-40B4-BE49-F238E27FC236}">
                <a16:creationId xmlns:a16="http://schemas.microsoft.com/office/drawing/2014/main" id="{BD46B357-00AB-4ED1-9888-67AA1291C067}"/>
              </a:ext>
            </a:extLst>
          </p:cNvPr>
          <p:cNvPicPr>
            <a:picLocks noChangeAspect="1" noChangeArrowheads="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5112228" y="4623565"/>
            <a:ext cx="364185" cy="261611"/>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Image result for icon clothing&quot;">
            <a:extLst>
              <a:ext uri="{FF2B5EF4-FFF2-40B4-BE49-F238E27FC236}">
                <a16:creationId xmlns:a16="http://schemas.microsoft.com/office/drawing/2014/main" id="{7A1350C9-BAE8-44EC-ABE7-21677F2A5545}"/>
              </a:ext>
            </a:extLst>
          </p:cNvPr>
          <p:cNvPicPr>
            <a:picLocks noChangeAspect="1" noChangeArrowheads="1"/>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5291580" y="3967172"/>
            <a:ext cx="303562" cy="303562"/>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Image result for icon manufacturing&quot;">
            <a:extLst>
              <a:ext uri="{FF2B5EF4-FFF2-40B4-BE49-F238E27FC236}">
                <a16:creationId xmlns:a16="http://schemas.microsoft.com/office/drawing/2014/main" id="{3F2D4385-BBAD-4B53-988B-9AB2C45FC735}"/>
              </a:ext>
            </a:extLst>
          </p:cNvPr>
          <p:cNvPicPr>
            <a:picLocks noChangeAspect="1" noChangeArrowheads="1"/>
          </p:cNvPicPr>
          <p:nvPr/>
        </p:nvPicPr>
        <p:blipFill>
          <a:blip r:embed="rId6" cstate="screen">
            <a:biLevel thresh="25000"/>
            <a:extLst>
              <a:ext uri="{28A0092B-C50C-407E-A947-70E740481C1C}">
                <a14:useLocalDpi xmlns:a14="http://schemas.microsoft.com/office/drawing/2010/main"/>
              </a:ext>
            </a:extLst>
          </a:blip>
          <a:srcRect/>
          <a:stretch>
            <a:fillRect/>
          </a:stretch>
        </p:blipFill>
        <p:spPr bwMode="auto">
          <a:xfrm>
            <a:off x="6505605" y="3355626"/>
            <a:ext cx="300987" cy="300987"/>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Image result for icon gears&quot;">
            <a:extLst>
              <a:ext uri="{FF2B5EF4-FFF2-40B4-BE49-F238E27FC236}">
                <a16:creationId xmlns:a16="http://schemas.microsoft.com/office/drawing/2014/main" id="{1CA7040D-41F9-400F-9F36-D897CAFCF489}"/>
              </a:ext>
            </a:extLst>
          </p:cNvPr>
          <p:cNvPicPr>
            <a:picLocks noChangeAspect="1" noChangeArrowheads="1"/>
          </p:cNvPicPr>
          <p:nvPr/>
        </p:nvPicPr>
        <p:blipFill>
          <a:blip r:embed="rId7" cstate="screen">
            <a:biLevel thresh="25000"/>
            <a:extLst>
              <a:ext uri="{28A0092B-C50C-407E-A947-70E740481C1C}">
                <a14:useLocalDpi xmlns:a14="http://schemas.microsoft.com/office/drawing/2010/main"/>
              </a:ext>
            </a:extLst>
          </a:blip>
          <a:srcRect/>
          <a:stretch>
            <a:fillRect/>
          </a:stretch>
        </p:blipFill>
        <p:spPr bwMode="auto">
          <a:xfrm>
            <a:off x="9472904" y="2791314"/>
            <a:ext cx="256591" cy="256591"/>
          </a:xfrm>
          <a:prstGeom prst="rect">
            <a:avLst/>
          </a:prstGeom>
          <a:noFill/>
          <a:extLst>
            <a:ext uri="{909E8E84-426E-40DD-AFC4-6F175D3DCCD1}">
              <a14:hiddenFill xmlns:a14="http://schemas.microsoft.com/office/drawing/2010/main">
                <a:solidFill>
                  <a:srgbClr val="FFFFFF"/>
                </a:solidFill>
              </a14:hiddenFill>
            </a:ext>
          </a:extLst>
        </p:spPr>
      </p:pic>
      <p:pic>
        <p:nvPicPr>
          <p:cNvPr id="17424" name="Picture 16" descr="Image result for icon packaged food&quot;">
            <a:extLst>
              <a:ext uri="{FF2B5EF4-FFF2-40B4-BE49-F238E27FC236}">
                <a16:creationId xmlns:a16="http://schemas.microsoft.com/office/drawing/2014/main" id="{90D05237-9E83-4F7A-B740-202CFA1985E1}"/>
              </a:ext>
            </a:extLst>
          </p:cNvPr>
          <p:cNvPicPr>
            <a:picLocks noChangeAspect="1" noChangeArrowheads="1"/>
          </p:cNvPicPr>
          <p:nvPr/>
        </p:nvPicPr>
        <p:blipFill>
          <a:blip r:embed="rId8" cstate="screen">
            <a:biLevel thresh="25000"/>
            <a:extLst>
              <a:ext uri="{28A0092B-C50C-407E-A947-70E740481C1C}">
                <a14:useLocalDpi xmlns:a14="http://schemas.microsoft.com/office/drawing/2010/main"/>
              </a:ext>
            </a:extLst>
          </a:blip>
          <a:srcRect/>
          <a:stretch>
            <a:fillRect/>
          </a:stretch>
        </p:blipFill>
        <p:spPr bwMode="auto">
          <a:xfrm>
            <a:off x="10929871" y="2196346"/>
            <a:ext cx="273145" cy="273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au 3">
            <a:extLst>
              <a:ext uri="{FF2B5EF4-FFF2-40B4-BE49-F238E27FC236}">
                <a16:creationId xmlns:a16="http://schemas.microsoft.com/office/drawing/2014/main" id="{324ED3DA-5ADC-6649-9049-AA72EA8217EC}"/>
              </a:ext>
            </a:extLst>
          </p:cNvPr>
          <p:cNvGraphicFramePr>
            <a:graphicFrameLocks/>
          </p:cNvGraphicFramePr>
          <p:nvPr>
            <p:extLst>
              <p:ext uri="{D42A27DB-BD31-4B8C-83A1-F6EECF244321}">
                <p14:modId xmlns:p14="http://schemas.microsoft.com/office/powerpoint/2010/main" val="3083031048"/>
              </p:ext>
            </p:extLst>
          </p:nvPr>
        </p:nvGraphicFramePr>
        <p:xfrm>
          <a:off x="209230" y="949486"/>
          <a:ext cx="4536000" cy="459740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2912182250"/>
                    </a:ext>
                  </a:extLst>
                </a:gridCol>
                <a:gridCol w="1080000">
                  <a:extLst>
                    <a:ext uri="{9D8B030D-6E8A-4147-A177-3AD203B41FA5}">
                      <a16:colId xmlns:a16="http://schemas.microsoft.com/office/drawing/2014/main" val="3134443270"/>
                    </a:ext>
                  </a:extLst>
                </a:gridCol>
                <a:gridCol w="1836000">
                  <a:extLst>
                    <a:ext uri="{9D8B030D-6E8A-4147-A177-3AD203B41FA5}">
                      <a16:colId xmlns:a16="http://schemas.microsoft.com/office/drawing/2014/main" val="2186307112"/>
                    </a:ext>
                  </a:extLst>
                </a:gridCol>
              </a:tblGrid>
              <a:tr h="370840">
                <a:tc>
                  <a:txBody>
                    <a:bodyPr/>
                    <a:lstStyle/>
                    <a:p>
                      <a:r>
                        <a:rPr lang="fr-FR" sz="1400" dirty="0"/>
                        <a:t>Pays</a:t>
                      </a:r>
                    </a:p>
                  </a:txBody>
                  <a:tcPr>
                    <a:solidFill>
                      <a:srgbClr val="344085"/>
                    </a:solidFill>
                  </a:tcPr>
                </a:tc>
                <a:tc>
                  <a:txBody>
                    <a:bodyPr/>
                    <a:lstStyle/>
                    <a:p>
                      <a:r>
                        <a:rPr lang="fr-FR" sz="1400" b="1" kern="1200" dirty="0">
                          <a:solidFill>
                            <a:schemeClr val="lt1"/>
                          </a:solidFill>
                          <a:effectLst/>
                          <a:latin typeface="+mn-lt"/>
                          <a:ea typeface="+mn-ea"/>
                          <a:cs typeface="+mn-cs"/>
                        </a:rPr>
                        <a:t>Notification</a:t>
                      </a:r>
                      <a:r>
                        <a:rPr lang="fr-FR" sz="1400" dirty="0">
                          <a:effectLst/>
                        </a:rPr>
                        <a:t>  à l’UA</a:t>
                      </a:r>
                      <a:endParaRPr lang="fr-FR" sz="1400" dirty="0"/>
                    </a:p>
                  </a:txBody>
                  <a:tcPr>
                    <a:solidFill>
                      <a:srgbClr val="344085"/>
                    </a:solidFill>
                  </a:tcPr>
                </a:tc>
                <a:tc>
                  <a:txBody>
                    <a:bodyPr/>
                    <a:lstStyle/>
                    <a:p>
                      <a:r>
                        <a:rPr lang="fr-FR" sz="1400" b="1" kern="1200" dirty="0">
                          <a:solidFill>
                            <a:schemeClr val="lt1"/>
                          </a:solidFill>
                          <a:effectLst/>
                          <a:latin typeface="+mn-lt"/>
                          <a:ea typeface="+mn-ea"/>
                          <a:cs typeface="+mn-cs"/>
                        </a:rPr>
                        <a:t>Stratégie Nationale de mise en œuvre ZLECAf</a:t>
                      </a:r>
                      <a:r>
                        <a:rPr lang="fr-FR" sz="1400" dirty="0">
                          <a:effectLst/>
                        </a:rPr>
                        <a:t> </a:t>
                      </a:r>
                      <a:endParaRPr lang="fr-FR" sz="1400" dirty="0"/>
                    </a:p>
                  </a:txBody>
                  <a:tcPr>
                    <a:solidFill>
                      <a:srgbClr val="344085"/>
                    </a:solidFill>
                  </a:tcPr>
                </a:tc>
                <a:extLst>
                  <a:ext uri="{0D108BD9-81ED-4DB2-BD59-A6C34878D82A}">
                    <a16:rowId xmlns:a16="http://schemas.microsoft.com/office/drawing/2014/main" val="1670348121"/>
                  </a:ext>
                </a:extLst>
              </a:tr>
              <a:tr h="370840">
                <a:tc>
                  <a:txBody>
                    <a:bodyPr/>
                    <a:lstStyle/>
                    <a:p>
                      <a:r>
                        <a:rPr lang="fr-FR" sz="1400" dirty="0"/>
                        <a:t>Angola</a:t>
                      </a:r>
                    </a:p>
                  </a:txBody>
                  <a:tcPr/>
                </a:tc>
                <a:tc>
                  <a:txBody>
                    <a:bodyPr/>
                    <a:lstStyle/>
                    <a:p>
                      <a:pPr algn="ctr"/>
                      <a:r>
                        <a:rPr lang="fr-FR" sz="1400" dirty="0"/>
                        <a:t>04/11/2020</a:t>
                      </a:r>
                    </a:p>
                  </a:txBody>
                  <a:tcPr/>
                </a:tc>
                <a:tc>
                  <a:txBody>
                    <a:bodyPr/>
                    <a:lstStyle/>
                    <a:p>
                      <a:pPr algn="ctr"/>
                      <a:r>
                        <a:rPr lang="fr-FR" sz="1400" dirty="0"/>
                        <a:t>❌</a:t>
                      </a:r>
                    </a:p>
                  </a:txBody>
                  <a:tcPr/>
                </a:tc>
                <a:extLst>
                  <a:ext uri="{0D108BD9-81ED-4DB2-BD59-A6C34878D82A}">
                    <a16:rowId xmlns:a16="http://schemas.microsoft.com/office/drawing/2014/main" val="155217646"/>
                  </a:ext>
                </a:extLst>
              </a:tr>
              <a:tr h="370840">
                <a:tc>
                  <a:txBody>
                    <a:bodyPr/>
                    <a:lstStyle/>
                    <a:p>
                      <a:r>
                        <a:rPr lang="fr-FR" sz="1400" dirty="0"/>
                        <a:t>Burundi</a:t>
                      </a:r>
                    </a:p>
                  </a:txBody>
                  <a:tcPr/>
                </a:tc>
                <a:tc>
                  <a:txBody>
                    <a:bodyPr/>
                    <a:lstStyle/>
                    <a:p>
                      <a:pPr algn="ctr"/>
                      <a:r>
                        <a:rPr lang="fr-FR" sz="1400" dirty="0"/>
                        <a:t>26/08/2021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a:t>
                      </a:r>
                    </a:p>
                  </a:txBody>
                  <a:tcPr/>
                </a:tc>
                <a:extLst>
                  <a:ext uri="{0D108BD9-81ED-4DB2-BD59-A6C34878D82A}">
                    <a16:rowId xmlns:a16="http://schemas.microsoft.com/office/drawing/2014/main" val="3436027835"/>
                  </a:ext>
                </a:extLst>
              </a:tr>
              <a:tr h="370840">
                <a:tc>
                  <a:txBody>
                    <a:bodyPr/>
                    <a:lstStyle/>
                    <a:p>
                      <a:r>
                        <a:rPr lang="fr-FR" sz="1400" dirty="0"/>
                        <a:t>Cameroun</a:t>
                      </a:r>
                    </a:p>
                  </a:txBody>
                  <a:tcPr/>
                </a:tc>
                <a:tc>
                  <a:txBody>
                    <a:bodyPr/>
                    <a:lstStyle/>
                    <a:p>
                      <a:pPr algn="ctr"/>
                      <a:r>
                        <a:rPr lang="fr-FR" sz="1400" dirty="0"/>
                        <a:t>01/12/2020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a:t>
                      </a:r>
                    </a:p>
                  </a:txBody>
                  <a:tcPr/>
                </a:tc>
                <a:extLst>
                  <a:ext uri="{0D108BD9-81ED-4DB2-BD59-A6C34878D82A}">
                    <a16:rowId xmlns:a16="http://schemas.microsoft.com/office/drawing/2014/main" val="2059928632"/>
                  </a:ext>
                </a:extLst>
              </a:tr>
              <a:tr h="370840">
                <a:tc>
                  <a:txBody>
                    <a:bodyPr/>
                    <a:lstStyle/>
                    <a:p>
                      <a:r>
                        <a:rPr lang="fr-FR" sz="1400" dirty="0"/>
                        <a:t>Congo</a:t>
                      </a:r>
                    </a:p>
                  </a:txBody>
                  <a:tcPr/>
                </a:tc>
                <a:tc>
                  <a:txBody>
                    <a:bodyPr/>
                    <a:lstStyle/>
                    <a:p>
                      <a:pPr algn="ctr"/>
                      <a:r>
                        <a:rPr lang="fr-FR" sz="1400" dirty="0"/>
                        <a:t>10/02/2019</a:t>
                      </a:r>
                    </a:p>
                  </a:txBody>
                  <a:tcPr/>
                </a:tc>
                <a:tc>
                  <a:txBody>
                    <a:bodyPr/>
                    <a:lstStyle/>
                    <a:p>
                      <a:pPr algn="ctr"/>
                      <a:r>
                        <a:rPr lang="fr-FR" sz="1400" dirty="0"/>
                        <a:t>✅</a:t>
                      </a:r>
                    </a:p>
                  </a:txBody>
                  <a:tcPr/>
                </a:tc>
                <a:extLst>
                  <a:ext uri="{0D108BD9-81ED-4DB2-BD59-A6C34878D82A}">
                    <a16:rowId xmlns:a16="http://schemas.microsoft.com/office/drawing/2014/main" val="1881446110"/>
                  </a:ext>
                </a:extLst>
              </a:tr>
              <a:tr h="370840">
                <a:tc>
                  <a:txBody>
                    <a:bodyPr/>
                    <a:lstStyle/>
                    <a:p>
                      <a:r>
                        <a:rPr lang="fr-FR" sz="1400" dirty="0"/>
                        <a:t>Gabon</a:t>
                      </a:r>
                    </a:p>
                  </a:txBody>
                  <a:tcPr/>
                </a:tc>
                <a:tc>
                  <a:txBody>
                    <a:bodyPr/>
                    <a:lstStyle/>
                    <a:p>
                      <a:pPr algn="ctr"/>
                      <a:r>
                        <a:rPr lang="fr-FR" sz="1400" dirty="0"/>
                        <a:t>07/07/2019</a:t>
                      </a:r>
                    </a:p>
                  </a:txBody>
                  <a:tcPr/>
                </a:tc>
                <a:tc>
                  <a:txBody>
                    <a:bodyPr/>
                    <a:lstStyle/>
                    <a:p>
                      <a:pPr algn="ctr"/>
                      <a:r>
                        <a:rPr lang="fr-FR" sz="1400" dirty="0"/>
                        <a:t>En cours de validation</a:t>
                      </a:r>
                    </a:p>
                  </a:txBody>
                  <a:tcPr/>
                </a:tc>
                <a:extLst>
                  <a:ext uri="{0D108BD9-81ED-4DB2-BD59-A6C34878D82A}">
                    <a16:rowId xmlns:a16="http://schemas.microsoft.com/office/drawing/2014/main" val="1908260961"/>
                  </a:ext>
                </a:extLst>
              </a:tr>
              <a:tr h="370840">
                <a:tc>
                  <a:txBody>
                    <a:bodyPr/>
                    <a:lstStyle/>
                    <a:p>
                      <a:r>
                        <a:rPr lang="fr-FR" sz="1400" dirty="0"/>
                        <a:t>Guinée Equatoriale</a:t>
                      </a:r>
                    </a:p>
                  </a:txBody>
                  <a:tcPr/>
                </a:tc>
                <a:tc>
                  <a:txBody>
                    <a:bodyPr/>
                    <a:lstStyle/>
                    <a:p>
                      <a:pPr algn="ctr"/>
                      <a:r>
                        <a:rPr lang="fr-FR" sz="1400" dirty="0"/>
                        <a:t>02/07/2019</a:t>
                      </a:r>
                    </a:p>
                  </a:txBody>
                  <a:tcPr/>
                </a:tc>
                <a:tc>
                  <a:txBody>
                    <a:bodyPr/>
                    <a:lstStyle/>
                    <a:p>
                      <a:pPr algn="ctr"/>
                      <a:r>
                        <a:rPr lang="fr-FR" sz="1400" dirty="0"/>
                        <a:t>❌</a:t>
                      </a:r>
                    </a:p>
                  </a:txBody>
                  <a:tcPr/>
                </a:tc>
                <a:extLst>
                  <a:ext uri="{0D108BD9-81ED-4DB2-BD59-A6C34878D82A}">
                    <a16:rowId xmlns:a16="http://schemas.microsoft.com/office/drawing/2014/main" val="2300384460"/>
                  </a:ext>
                </a:extLst>
              </a:tr>
              <a:tr h="370840">
                <a:tc>
                  <a:txBody>
                    <a:bodyPr/>
                    <a:lstStyle/>
                    <a:p>
                      <a:r>
                        <a:rPr lang="fr-FR" sz="1400" dirty="0"/>
                        <a:t>RCA</a:t>
                      </a:r>
                    </a:p>
                  </a:txBody>
                  <a:tcPr/>
                </a:tc>
                <a:tc>
                  <a:txBody>
                    <a:bodyPr/>
                    <a:lstStyle/>
                    <a:p>
                      <a:pPr algn="ctr"/>
                      <a:r>
                        <a:rPr lang="fr-FR" sz="1400" dirty="0"/>
                        <a:t>22/09/2020</a:t>
                      </a:r>
                    </a:p>
                  </a:txBody>
                  <a:tcPr/>
                </a:tc>
                <a:tc>
                  <a:txBody>
                    <a:bodyPr/>
                    <a:lstStyle/>
                    <a:p>
                      <a:pPr algn="ctr"/>
                      <a:r>
                        <a:rPr lang="fr-FR" sz="1400" dirty="0"/>
                        <a:t>❌</a:t>
                      </a:r>
                    </a:p>
                  </a:txBody>
                  <a:tcPr/>
                </a:tc>
                <a:extLst>
                  <a:ext uri="{0D108BD9-81ED-4DB2-BD59-A6C34878D82A}">
                    <a16:rowId xmlns:a16="http://schemas.microsoft.com/office/drawing/2014/main" val="1462688796"/>
                  </a:ext>
                </a:extLst>
              </a:tr>
              <a:tr h="370840">
                <a:tc>
                  <a:txBody>
                    <a:bodyPr/>
                    <a:lstStyle/>
                    <a:p>
                      <a:r>
                        <a:rPr lang="fr-FR" sz="1400" dirty="0"/>
                        <a:t>RDC</a:t>
                      </a:r>
                    </a:p>
                  </a:txBody>
                  <a:tcPr/>
                </a:tc>
                <a:tc>
                  <a:txBody>
                    <a:bodyPr/>
                    <a:lstStyle/>
                    <a:p>
                      <a:pPr algn="ctr"/>
                      <a:r>
                        <a:rPr lang="fr-FR" sz="1400" dirty="0"/>
                        <a:t>23/02/2022</a:t>
                      </a:r>
                    </a:p>
                  </a:txBody>
                  <a:tcPr/>
                </a:tc>
                <a:tc>
                  <a:txBody>
                    <a:bodyPr/>
                    <a:lstStyle/>
                    <a:p>
                      <a:pPr algn="ctr"/>
                      <a:r>
                        <a:rPr lang="fr-FR" sz="1400" dirty="0"/>
                        <a:t>✅</a:t>
                      </a:r>
                    </a:p>
                  </a:txBody>
                  <a:tcPr/>
                </a:tc>
                <a:extLst>
                  <a:ext uri="{0D108BD9-81ED-4DB2-BD59-A6C34878D82A}">
                    <a16:rowId xmlns:a16="http://schemas.microsoft.com/office/drawing/2014/main" val="1525384515"/>
                  </a:ext>
                </a:extLst>
              </a:tr>
              <a:tr h="370840">
                <a:tc>
                  <a:txBody>
                    <a:bodyPr/>
                    <a:lstStyle/>
                    <a:p>
                      <a:r>
                        <a:rPr lang="fr-FR" sz="1400" dirty="0"/>
                        <a:t>Rwanda</a:t>
                      </a:r>
                    </a:p>
                  </a:txBody>
                  <a:tcPr/>
                </a:tc>
                <a:tc>
                  <a:txBody>
                    <a:bodyPr/>
                    <a:lstStyle/>
                    <a:p>
                      <a:pPr algn="ctr"/>
                      <a:r>
                        <a:rPr lang="fr-FR" sz="1400" dirty="0"/>
                        <a:t>26/05/2018</a:t>
                      </a:r>
                    </a:p>
                  </a:txBody>
                  <a:tcPr/>
                </a:tc>
                <a:tc>
                  <a:txBody>
                    <a:bodyPr/>
                    <a:lstStyle/>
                    <a:p>
                      <a:pPr algn="ctr"/>
                      <a:r>
                        <a:rPr lang="fr-FR" sz="1400" dirty="0"/>
                        <a:t>✅</a:t>
                      </a:r>
                    </a:p>
                  </a:txBody>
                  <a:tcPr/>
                </a:tc>
                <a:extLst>
                  <a:ext uri="{0D108BD9-81ED-4DB2-BD59-A6C34878D82A}">
                    <a16:rowId xmlns:a16="http://schemas.microsoft.com/office/drawing/2014/main" val="2319164534"/>
                  </a:ext>
                </a:extLst>
              </a:tr>
              <a:tr h="370840">
                <a:tc>
                  <a:txBody>
                    <a:bodyPr/>
                    <a:lstStyle/>
                    <a:p>
                      <a:r>
                        <a:rPr lang="fr-FR" sz="1400" dirty="0"/>
                        <a:t>ST&amp;P</a:t>
                      </a:r>
                    </a:p>
                  </a:txBody>
                  <a:tcPr/>
                </a:tc>
                <a:tc>
                  <a:txBody>
                    <a:bodyPr/>
                    <a:lstStyle/>
                    <a:p>
                      <a:pPr algn="ctr"/>
                      <a:r>
                        <a:rPr lang="fr-FR" sz="1400" dirty="0"/>
                        <a:t>27/06/2019</a:t>
                      </a:r>
                    </a:p>
                  </a:txBody>
                  <a:tcPr/>
                </a:tc>
                <a:tc>
                  <a:txBody>
                    <a:bodyPr/>
                    <a:lstStyle/>
                    <a:p>
                      <a:pPr algn="ctr"/>
                      <a:r>
                        <a:rPr lang="fr-FR" sz="1400" dirty="0"/>
                        <a:t>❌</a:t>
                      </a:r>
                    </a:p>
                  </a:txBody>
                  <a:tcPr/>
                </a:tc>
                <a:extLst>
                  <a:ext uri="{0D108BD9-81ED-4DB2-BD59-A6C34878D82A}">
                    <a16:rowId xmlns:a16="http://schemas.microsoft.com/office/drawing/2014/main" val="1998168303"/>
                  </a:ext>
                </a:extLst>
              </a:tr>
              <a:tr h="370840">
                <a:tc>
                  <a:txBody>
                    <a:bodyPr/>
                    <a:lstStyle/>
                    <a:p>
                      <a:r>
                        <a:rPr lang="fr-FR" sz="1400" dirty="0"/>
                        <a:t>Tchad</a:t>
                      </a:r>
                    </a:p>
                  </a:txBody>
                  <a:tcPr/>
                </a:tc>
                <a:tc>
                  <a:txBody>
                    <a:bodyPr/>
                    <a:lstStyle/>
                    <a:p>
                      <a:pPr algn="ctr"/>
                      <a:r>
                        <a:rPr lang="fr-FR" sz="1400" dirty="0"/>
                        <a:t>02/07/2018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a:t>
                      </a:r>
                    </a:p>
                  </a:txBody>
                  <a:tcPr/>
                </a:tc>
                <a:extLst>
                  <a:ext uri="{0D108BD9-81ED-4DB2-BD59-A6C34878D82A}">
                    <a16:rowId xmlns:a16="http://schemas.microsoft.com/office/drawing/2014/main" val="3011602374"/>
                  </a:ext>
                </a:extLst>
              </a:tr>
            </a:tbl>
          </a:graphicData>
        </a:graphic>
      </p:graphicFrame>
      <p:sp>
        <p:nvSpPr>
          <p:cNvPr id="14" name="Rectangle 13">
            <a:extLst>
              <a:ext uri="{FF2B5EF4-FFF2-40B4-BE49-F238E27FC236}">
                <a16:creationId xmlns:a16="http://schemas.microsoft.com/office/drawing/2014/main" id="{22533154-E47F-B44E-A484-E7BE5437BE1D}"/>
              </a:ext>
            </a:extLst>
          </p:cNvPr>
          <p:cNvSpPr/>
          <p:nvPr/>
        </p:nvSpPr>
        <p:spPr>
          <a:xfrm>
            <a:off x="4950543" y="733256"/>
            <a:ext cx="7032227" cy="719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fr-FR" sz="1800" dirty="0">
                <a:effectLst/>
                <a:latin typeface="Arial" panose="020B0604020202020204" pitchFamily="34" charset="0"/>
                <a:ea typeface="Calibri" panose="020F0502020204030204" pitchFamily="34" charset="0"/>
              </a:rPr>
              <a:t>Les stratégies nationales de mise en œuvre devraient être étendues à tous les pays</a:t>
            </a:r>
            <a:r>
              <a:rPr lang="fr-FR" sz="2000" dirty="0">
                <a:effectLst/>
              </a:rPr>
              <a:t> et intégrer les  négociations </a:t>
            </a:r>
            <a:endParaRPr lang="en-US" sz="2000" b="1" dirty="0"/>
          </a:p>
        </p:txBody>
      </p:sp>
      <p:sp>
        <p:nvSpPr>
          <p:cNvPr id="16" name="Rectangle 15">
            <a:extLst>
              <a:ext uri="{FF2B5EF4-FFF2-40B4-BE49-F238E27FC236}">
                <a16:creationId xmlns:a16="http://schemas.microsoft.com/office/drawing/2014/main" id="{025668BB-BE50-DC42-91F2-35D414CB00B5}"/>
              </a:ext>
            </a:extLst>
          </p:cNvPr>
          <p:cNvSpPr/>
          <p:nvPr/>
        </p:nvSpPr>
        <p:spPr>
          <a:xfrm>
            <a:off x="4987195" y="1498817"/>
            <a:ext cx="7032227" cy="8823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fr-FR" sz="1800" dirty="0">
                <a:effectLst/>
                <a:latin typeface="Arial" panose="020B0604020202020204" pitchFamily="34" charset="0"/>
                <a:ea typeface="Calibri" panose="020F0502020204030204" pitchFamily="34" charset="0"/>
              </a:rPr>
              <a:t>L’élaboration d’une stratégie régionale de mise en œuvre </a:t>
            </a:r>
            <a:r>
              <a:rPr lang="fr-FR" dirty="0">
                <a:latin typeface="Arial" panose="020B0604020202020204" pitchFamily="34" charset="0"/>
                <a:ea typeface="Calibri" panose="020F0502020204030204" pitchFamily="34" charset="0"/>
              </a:rPr>
              <a:t>s’appuie sur les stratégies existantes </a:t>
            </a:r>
            <a:r>
              <a:rPr lang="fr-FR" sz="1800" dirty="0">
                <a:effectLst/>
                <a:latin typeface="Arial" panose="020B0604020202020204" pitchFamily="34" charset="0"/>
                <a:ea typeface="Calibri" panose="020F0502020204030204" pitchFamily="34" charset="0"/>
              </a:rPr>
              <a:t>et sur l’appui institutionnel: analyse des écarts, plan de conformité, mise en œuvre</a:t>
            </a:r>
            <a:endParaRPr lang="en-US" sz="2000" b="1" dirty="0"/>
          </a:p>
        </p:txBody>
      </p:sp>
      <p:sp>
        <p:nvSpPr>
          <p:cNvPr id="18" name="Rectangle 17">
            <a:extLst>
              <a:ext uri="{FF2B5EF4-FFF2-40B4-BE49-F238E27FC236}">
                <a16:creationId xmlns:a16="http://schemas.microsoft.com/office/drawing/2014/main" id="{78D3BFAE-A1BA-F441-B9A6-47AA4188277E}"/>
              </a:ext>
            </a:extLst>
          </p:cNvPr>
          <p:cNvSpPr/>
          <p:nvPr/>
        </p:nvSpPr>
        <p:spPr>
          <a:xfrm>
            <a:off x="5012273" y="2531191"/>
            <a:ext cx="7032227" cy="719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fr-FR" sz="1800" dirty="0">
                <a:effectLst/>
                <a:latin typeface="Arial" panose="020B0604020202020204" pitchFamily="34" charset="0"/>
                <a:ea typeface="Calibri" panose="020F0502020204030204" pitchFamily="34" charset="0"/>
              </a:rPr>
              <a:t>Le dialogue public-public devrait être renforcé (États membres et Commission de la CEEAC) sur les problématiques de la ZLECAf</a:t>
            </a:r>
            <a:endParaRPr lang="en-US" sz="2000" b="1" dirty="0"/>
          </a:p>
        </p:txBody>
      </p:sp>
      <p:sp>
        <p:nvSpPr>
          <p:cNvPr id="19" name="Rectangle 18">
            <a:extLst>
              <a:ext uri="{FF2B5EF4-FFF2-40B4-BE49-F238E27FC236}">
                <a16:creationId xmlns:a16="http://schemas.microsoft.com/office/drawing/2014/main" id="{CD7BD4A7-5D7B-6346-BBE3-27F2166ECA20}"/>
              </a:ext>
            </a:extLst>
          </p:cNvPr>
          <p:cNvSpPr/>
          <p:nvPr/>
        </p:nvSpPr>
        <p:spPr>
          <a:xfrm>
            <a:off x="4991053" y="3401227"/>
            <a:ext cx="7032227" cy="9653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fr-FR" sz="1800" dirty="0">
                <a:effectLst/>
                <a:latin typeface="Arial" panose="020B0604020202020204" pitchFamily="34" charset="0"/>
                <a:ea typeface="Calibri" panose="020F0502020204030204" pitchFamily="34" charset="0"/>
              </a:rPr>
              <a:t>Le dialogue privé-privé devrait être renforcé. Besoin de renforcer les capacités du </a:t>
            </a:r>
            <a:r>
              <a:rPr lang="fr-FR" dirty="0">
                <a:latin typeface="Arial" panose="020B0604020202020204" pitchFamily="34" charset="0"/>
                <a:ea typeface="Calibri" panose="020F0502020204030204" pitchFamily="34" charset="0"/>
              </a:rPr>
              <a:t>H</a:t>
            </a:r>
            <a:r>
              <a:rPr lang="fr-FR" sz="1800" dirty="0">
                <a:effectLst/>
                <a:latin typeface="Arial" panose="020B0604020202020204" pitchFamily="34" charset="0"/>
                <a:ea typeface="Calibri" panose="020F0502020204030204" pitchFamily="34" charset="0"/>
              </a:rPr>
              <a:t>aut </a:t>
            </a:r>
            <a:r>
              <a:rPr lang="fr-FR" dirty="0">
                <a:latin typeface="Arial" panose="020B0604020202020204" pitchFamily="34" charset="0"/>
                <a:ea typeface="Calibri" panose="020F0502020204030204" pitchFamily="34" charset="0"/>
              </a:rPr>
              <a:t>C</a:t>
            </a:r>
            <a:r>
              <a:rPr lang="fr-FR" sz="1800" dirty="0">
                <a:effectLst/>
                <a:latin typeface="Arial" panose="020B0604020202020204" pitchFamily="34" charset="0"/>
                <a:ea typeface="Calibri" panose="020F0502020204030204" pitchFamily="34" charset="0"/>
              </a:rPr>
              <a:t>onseil des affaires en Afrique Centrale sur les problématiques de la ZLECAf </a:t>
            </a:r>
            <a:endParaRPr lang="en-US" sz="2000" b="1" dirty="0"/>
          </a:p>
        </p:txBody>
      </p:sp>
      <p:sp>
        <p:nvSpPr>
          <p:cNvPr id="20" name="Rectangle 19">
            <a:extLst>
              <a:ext uri="{FF2B5EF4-FFF2-40B4-BE49-F238E27FC236}">
                <a16:creationId xmlns:a16="http://schemas.microsoft.com/office/drawing/2014/main" id="{2F1660AE-0643-6946-B479-D19E1F58D8A6}"/>
              </a:ext>
            </a:extLst>
          </p:cNvPr>
          <p:cNvSpPr/>
          <p:nvPr/>
        </p:nvSpPr>
        <p:spPr>
          <a:xfrm>
            <a:off x="4956328" y="4547116"/>
            <a:ext cx="7032227" cy="983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fr-FR" sz="1800" dirty="0">
                <a:effectLst/>
                <a:latin typeface="Arial" panose="020B0604020202020204" pitchFamily="34" charset="0"/>
                <a:ea typeface="Calibri" panose="020F0502020204030204" pitchFamily="34" charset="0"/>
              </a:rPr>
              <a:t>Le dialogue public-privé (Informations, Consultations et  Plaidoyer, Dialogue) devrait être renforcé sur les problématiques de la ZLECAf</a:t>
            </a:r>
            <a:endParaRPr lang="en-US" sz="2000" b="1" dirty="0"/>
          </a:p>
        </p:txBody>
      </p:sp>
      <p:sp>
        <p:nvSpPr>
          <p:cNvPr id="21" name="Rectangle 20">
            <a:extLst>
              <a:ext uri="{FF2B5EF4-FFF2-40B4-BE49-F238E27FC236}">
                <a16:creationId xmlns:a16="http://schemas.microsoft.com/office/drawing/2014/main" id="{1E633871-3CA9-A740-BF9E-860D0A5B7503}"/>
              </a:ext>
            </a:extLst>
          </p:cNvPr>
          <p:cNvSpPr/>
          <p:nvPr/>
        </p:nvSpPr>
        <p:spPr>
          <a:xfrm>
            <a:off x="-219918" y="5691086"/>
            <a:ext cx="12411918" cy="797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fr-FR" sz="1800" dirty="0">
                <a:effectLst/>
                <a:latin typeface="Arial" panose="020B0604020202020204" pitchFamily="34" charset="0"/>
                <a:ea typeface="Calibri" panose="020F0502020204030204" pitchFamily="34" charset="0"/>
              </a:rPr>
              <a:t>L’agenda complémentaire pour la transition vers le libre-échange doit prendre en compte les priorités régionales: la réactivation de la politique agricole, le développement de la chaîne de valeur coton-textile-vêtement, l’accélération, des infrastructures, la promotion des jeunes et femmes dans le commerce, le financement.</a:t>
            </a:r>
            <a:endParaRPr lang="en-US" sz="2000" b="1" dirty="0"/>
          </a:p>
        </p:txBody>
      </p:sp>
    </p:spTree>
    <p:extLst>
      <p:ext uri="{BB962C8B-B14F-4D97-AF65-F5344CB8AC3E}">
        <p14:creationId xmlns:p14="http://schemas.microsoft.com/office/powerpoint/2010/main" val="3816898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00AADB-A564-6C46-AC45-CF6FFC107E67}"/>
              </a:ext>
            </a:extLst>
          </p:cNvPr>
          <p:cNvSpPr>
            <a:spLocks noGrp="1"/>
          </p:cNvSpPr>
          <p:nvPr>
            <p:ph type="title"/>
          </p:nvPr>
        </p:nvSpPr>
        <p:spPr/>
        <p:txBody>
          <a:bodyPr/>
          <a:lstStyle/>
          <a:p>
            <a:endParaRPr lang="en-RW"/>
          </a:p>
        </p:txBody>
      </p:sp>
      <p:pic>
        <p:nvPicPr>
          <p:cNvPr id="7" name="Picture 6">
            <a:extLst>
              <a:ext uri="{FF2B5EF4-FFF2-40B4-BE49-F238E27FC236}">
                <a16:creationId xmlns:a16="http://schemas.microsoft.com/office/drawing/2014/main" id="{91438CA6-7CE0-CB43-9968-723F3301C6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350" y="1285875"/>
            <a:ext cx="11853863" cy="3951287"/>
          </a:xfrm>
          <a:prstGeom prst="rect">
            <a:avLst/>
          </a:prstGeom>
        </p:spPr>
      </p:pic>
      <p:sp>
        <p:nvSpPr>
          <p:cNvPr id="11" name="Subtitle 2">
            <a:extLst>
              <a:ext uri="{FF2B5EF4-FFF2-40B4-BE49-F238E27FC236}">
                <a16:creationId xmlns:a16="http://schemas.microsoft.com/office/drawing/2014/main" id="{AB14C6CC-CA1C-B24D-8057-4ED55ED219FE}"/>
              </a:ext>
            </a:extLst>
          </p:cNvPr>
          <p:cNvSpPr txBox="1">
            <a:spLocks/>
          </p:cNvSpPr>
          <p:nvPr/>
        </p:nvSpPr>
        <p:spPr>
          <a:xfrm>
            <a:off x="1633765" y="5715625"/>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Pour plus </a:t>
            </a:r>
            <a:r>
              <a:rPr lang="en-US" sz="2000" b="1" dirty="0" err="1"/>
              <a:t>d'informations</a:t>
            </a:r>
            <a:r>
              <a:rPr lang="en-US" sz="2000" b="1"/>
              <a:t>:</a:t>
            </a:r>
          </a:p>
          <a:p>
            <a:pPr>
              <a:lnSpc>
                <a:spcPct val="100000"/>
              </a:lnSpc>
              <a:spcBef>
                <a:spcPts val="0"/>
              </a:spcBef>
            </a:pPr>
            <a:r>
              <a:rPr lang="en-US" sz="1800"/>
              <a:t>www</a:t>
            </a:r>
            <a:r>
              <a:rPr lang="en-US" sz="1800" dirty="0"/>
              <a:t>.uneca.org/ea-icsoe26</a:t>
            </a:r>
            <a:endParaRPr lang="en-US" sz="2000" dirty="0"/>
          </a:p>
        </p:txBody>
      </p:sp>
    </p:spTree>
    <p:extLst>
      <p:ext uri="{BB962C8B-B14F-4D97-AF65-F5344CB8AC3E}">
        <p14:creationId xmlns:p14="http://schemas.microsoft.com/office/powerpoint/2010/main" val="197847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a:xfrm>
            <a:off x="1523999" y="1192192"/>
            <a:ext cx="9796041" cy="2236808"/>
          </a:xfrm>
        </p:spPr>
        <p:txBody>
          <a:bodyPr>
            <a:normAutofit fontScale="90000"/>
          </a:bodyPr>
          <a:lstStyle/>
          <a:p>
            <a:r>
              <a:rPr lang="fr-FR" dirty="0"/>
              <a:t>Opportunités et Défis de la stratégie de mise en œuvre de la ZLECAf</a:t>
            </a:r>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lstStyle/>
          <a:p>
            <a:r>
              <a:rPr lang="fr-FR" dirty="0"/>
              <a:t>Quelques points saillants pour l’Afrique Centrale</a:t>
            </a:r>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dirty="0"/>
              <a:t>Victoria, Seychelles | 15-18 Novembre 2022</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Sékou F. Doumbouya</a:t>
            </a:r>
          </a:p>
          <a:p>
            <a:pPr>
              <a:lnSpc>
                <a:spcPct val="100000"/>
              </a:lnSpc>
              <a:spcBef>
                <a:spcPts val="0"/>
              </a:spcBef>
            </a:pPr>
            <a:r>
              <a:rPr lang="en-US" sz="1800" dirty="0"/>
              <a:t>Consultant</a:t>
            </a:r>
          </a:p>
          <a:p>
            <a:pPr>
              <a:lnSpc>
                <a:spcPct val="100000"/>
              </a:lnSpc>
              <a:spcBef>
                <a:spcPts val="0"/>
              </a:spcBef>
            </a:pPr>
            <a:r>
              <a:rPr lang="en-US" sz="1800" dirty="0"/>
              <a:t>UNECA Sub-Regional Office for Central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spTree>
    <p:extLst>
      <p:ext uri="{BB962C8B-B14F-4D97-AF65-F5344CB8AC3E}">
        <p14:creationId xmlns:p14="http://schemas.microsoft.com/office/powerpoint/2010/main" val="237290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DE043-D7C6-47DB-A3FC-F58A04A8909F}"/>
              </a:ext>
            </a:extLst>
          </p:cNvPr>
          <p:cNvSpPr>
            <a:spLocks noGrp="1"/>
          </p:cNvSpPr>
          <p:nvPr>
            <p:ph type="title"/>
          </p:nvPr>
        </p:nvSpPr>
        <p:spPr>
          <a:xfrm>
            <a:off x="370113" y="143255"/>
            <a:ext cx="11451773" cy="585746"/>
          </a:xfrm>
        </p:spPr>
        <p:txBody>
          <a:bodyPr/>
          <a:lstStyle/>
          <a:p>
            <a:r>
              <a:rPr lang="fr-FR"/>
              <a:t>Objectifs</a:t>
            </a:r>
          </a:p>
        </p:txBody>
      </p:sp>
      <p:grpSp>
        <p:nvGrpSpPr>
          <p:cNvPr id="5" name="Group 4">
            <a:extLst>
              <a:ext uri="{FF2B5EF4-FFF2-40B4-BE49-F238E27FC236}">
                <a16:creationId xmlns:a16="http://schemas.microsoft.com/office/drawing/2014/main" id="{A3B10068-8417-4585-8AB9-573481D01BF8}"/>
              </a:ext>
            </a:extLst>
          </p:cNvPr>
          <p:cNvGrpSpPr/>
          <p:nvPr/>
        </p:nvGrpSpPr>
        <p:grpSpPr>
          <a:xfrm>
            <a:off x="811477" y="1698737"/>
            <a:ext cx="10569046" cy="3895818"/>
            <a:chOff x="811477" y="1698737"/>
            <a:chExt cx="10569046" cy="3895818"/>
          </a:xfrm>
        </p:grpSpPr>
        <p:sp>
          <p:nvSpPr>
            <p:cNvPr id="8" name="Oval 7">
              <a:extLst>
                <a:ext uri="{FF2B5EF4-FFF2-40B4-BE49-F238E27FC236}">
                  <a16:creationId xmlns:a16="http://schemas.microsoft.com/office/drawing/2014/main" id="{E1EC43F5-4F99-4E92-A1AA-0C8B54A64575}"/>
                </a:ext>
              </a:extLst>
            </p:cNvPr>
            <p:cNvSpPr/>
            <p:nvPr/>
          </p:nvSpPr>
          <p:spPr>
            <a:xfrm>
              <a:off x="811477" y="1698740"/>
              <a:ext cx="3895816" cy="389581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2D027C64-781D-43DE-B8ED-E01DB1707C7D}"/>
                </a:ext>
              </a:extLst>
            </p:cNvPr>
            <p:cNvSpPr/>
            <p:nvPr/>
          </p:nvSpPr>
          <p:spPr>
            <a:xfrm>
              <a:off x="4186930" y="1698738"/>
              <a:ext cx="3895816" cy="3895815"/>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073ED50B-6D9C-4AA6-A378-0E3255D4C39E}"/>
                </a:ext>
              </a:extLst>
            </p:cNvPr>
            <p:cNvSpPr/>
            <p:nvPr/>
          </p:nvSpPr>
          <p:spPr>
            <a:xfrm>
              <a:off x="7484707" y="1698737"/>
              <a:ext cx="3895816" cy="389581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1E61DCF-43ED-441E-A667-479BB24E8C5E}"/>
                </a:ext>
              </a:extLst>
            </p:cNvPr>
            <p:cNvSpPr txBox="1"/>
            <p:nvPr/>
          </p:nvSpPr>
          <p:spPr>
            <a:xfrm>
              <a:off x="1405520" y="4107515"/>
              <a:ext cx="270772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71B1"/>
                  </a:solidFill>
                  <a:effectLst/>
                  <a:uLnTx/>
                  <a:uFillTx/>
                  <a:latin typeface="Calibri" panose="020F0502020204030204"/>
                  <a:ea typeface="+mn-ea"/>
                  <a:cs typeface="+mn-cs"/>
                </a:rPr>
                <a:t>Apprécier les opportunités d’une mise en œuvre de la  ZLECAf en Afrique Centrale</a:t>
              </a:r>
            </a:p>
          </p:txBody>
        </p:sp>
        <p:sp>
          <p:nvSpPr>
            <p:cNvPr id="14" name="TextBox 13">
              <a:extLst>
                <a:ext uri="{FF2B5EF4-FFF2-40B4-BE49-F238E27FC236}">
                  <a16:creationId xmlns:a16="http://schemas.microsoft.com/office/drawing/2014/main" id="{B20DD433-7FA0-437A-8EEB-73434151DB81}"/>
                </a:ext>
              </a:extLst>
            </p:cNvPr>
            <p:cNvSpPr txBox="1"/>
            <p:nvPr/>
          </p:nvSpPr>
          <p:spPr>
            <a:xfrm>
              <a:off x="4780973" y="3580143"/>
              <a:ext cx="2707729" cy="1477328"/>
            </a:xfrm>
            <a:prstGeom prst="rect">
              <a:avLst/>
            </a:prstGeom>
            <a:noFill/>
          </p:spPr>
          <p:txBody>
            <a:bodyPr wrap="square" rtlCol="0">
              <a:spAutoFit/>
            </a:bodyPr>
            <a:lstStyle/>
            <a:p>
              <a:pPr lvl="0" algn="ctr"/>
              <a:r>
                <a:rPr lang="fr-FR" b="1" dirty="0">
                  <a:solidFill>
                    <a:srgbClr val="CC6E00"/>
                  </a:solidFill>
                </a:rPr>
                <a:t>Examiner les progrès spécifiques réalisés et les défis restants en matière de négociations ZLECAf par les pays de l’AC </a:t>
              </a:r>
            </a:p>
          </p:txBody>
        </p:sp>
        <p:sp>
          <p:nvSpPr>
            <p:cNvPr id="15" name="TextBox 14">
              <a:extLst>
                <a:ext uri="{FF2B5EF4-FFF2-40B4-BE49-F238E27FC236}">
                  <a16:creationId xmlns:a16="http://schemas.microsoft.com/office/drawing/2014/main" id="{C67C4283-DFAF-4952-A043-F831D5C8E0CB}"/>
                </a:ext>
              </a:extLst>
            </p:cNvPr>
            <p:cNvSpPr txBox="1"/>
            <p:nvPr/>
          </p:nvSpPr>
          <p:spPr>
            <a:xfrm>
              <a:off x="8078751" y="3980190"/>
              <a:ext cx="2707729" cy="1477328"/>
            </a:xfrm>
            <a:prstGeom prst="rect">
              <a:avLst/>
            </a:prstGeom>
            <a:noFill/>
          </p:spPr>
          <p:txBody>
            <a:bodyPr wrap="square" rtlCol="0">
              <a:spAutoFit/>
            </a:bodyPr>
            <a:lstStyle/>
            <a:p>
              <a:pPr lvl="0" algn="ctr"/>
              <a:r>
                <a:rPr lang="fr-FR" b="1" dirty="0">
                  <a:solidFill>
                    <a:srgbClr val="2D8018"/>
                  </a:solidFill>
                </a:rPr>
                <a:t>Discuter les implications pour la finalisation de la stratégie régionale de mise en œuvre de la ZLECAf  en AC  </a:t>
              </a:r>
            </a:p>
          </p:txBody>
        </p:sp>
        <p:pic>
          <p:nvPicPr>
            <p:cNvPr id="2050" name="Picture 2" descr="Outline trade icon isolated black simple line Vector Image">
              <a:extLst>
                <a:ext uri="{FF2B5EF4-FFF2-40B4-BE49-F238E27FC236}">
                  <a16:creationId xmlns:a16="http://schemas.microsoft.com/office/drawing/2014/main" id="{6EBC4653-06FC-41A6-9963-FDDCC2841DE5}"/>
                </a:ext>
              </a:extLst>
            </p:cNvPr>
            <p:cNvPicPr>
              <a:picLocks noChangeAspect="1" noChangeArrowheads="1"/>
            </p:cNvPicPr>
            <p:nvPr/>
          </p:nvPicPr>
          <p:blipFill rotWithShape="1">
            <a:blip r:embed="rId2"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5297085" y="2102982"/>
              <a:ext cx="1597829" cy="15059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ad barrier icon Royalty Free Vector Image - VectorStock">
              <a:extLst>
                <a:ext uri="{FF2B5EF4-FFF2-40B4-BE49-F238E27FC236}">
                  <a16:creationId xmlns:a16="http://schemas.microsoft.com/office/drawing/2014/main" id="{BD6735AD-2CB3-455B-BD0A-9924B0382D25}"/>
                </a:ext>
              </a:extLst>
            </p:cNvPr>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1825096" y="2619558"/>
              <a:ext cx="1946254" cy="13170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ccessibility, application, online, platform, services, software, web icon  - Download on Iconfinder">
              <a:extLst>
                <a:ext uri="{FF2B5EF4-FFF2-40B4-BE49-F238E27FC236}">
                  <a16:creationId xmlns:a16="http://schemas.microsoft.com/office/drawing/2014/main" id="{3D3C3731-07B9-4A68-AE0B-A0F061A610D2}"/>
                </a:ext>
              </a:extLst>
            </p:cNvPr>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72538" y="2241879"/>
              <a:ext cx="1555531" cy="15555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947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BBF99-07F0-40FA-BC81-88BD8AE2425F}"/>
              </a:ext>
            </a:extLst>
          </p:cNvPr>
          <p:cNvSpPr>
            <a:spLocks noGrp="1"/>
          </p:cNvSpPr>
          <p:nvPr>
            <p:ph type="title"/>
          </p:nvPr>
        </p:nvSpPr>
        <p:spPr>
          <a:xfrm>
            <a:off x="81023" y="133655"/>
            <a:ext cx="11910349" cy="585746"/>
          </a:xfrm>
        </p:spPr>
        <p:txBody>
          <a:bodyPr>
            <a:noAutofit/>
          </a:bodyPr>
          <a:lstStyle/>
          <a:p>
            <a:r>
              <a:rPr lang="fr-FR" sz="2700" dirty="0"/>
              <a:t>Les gains sont plus importants pour le secteur privé en cas de ZLECAf approfondie</a:t>
            </a:r>
          </a:p>
        </p:txBody>
      </p:sp>
      <p:sp>
        <p:nvSpPr>
          <p:cNvPr id="22" name="TextBox 21">
            <a:extLst>
              <a:ext uri="{FF2B5EF4-FFF2-40B4-BE49-F238E27FC236}">
                <a16:creationId xmlns:a16="http://schemas.microsoft.com/office/drawing/2014/main" id="{B8CB279A-2457-46FA-80D1-DF2049E9D060}"/>
              </a:ext>
            </a:extLst>
          </p:cNvPr>
          <p:cNvSpPr txBox="1"/>
          <p:nvPr/>
        </p:nvSpPr>
        <p:spPr>
          <a:xfrm>
            <a:off x="197885" y="6245810"/>
            <a:ext cx="2140201" cy="261610"/>
          </a:xfrm>
          <a:prstGeom prst="rect">
            <a:avLst/>
          </a:prstGeom>
          <a:noFill/>
        </p:spPr>
        <p:txBody>
          <a:bodyPr wrap="square" rtlCol="0">
            <a:spAutoFit/>
          </a:bodyPr>
          <a:lstStyle/>
          <a:p>
            <a:r>
              <a:rPr lang="fr-FR" sz="1100" dirty="0"/>
              <a:t>Source: Banque Mondiale</a:t>
            </a:r>
          </a:p>
        </p:txBody>
      </p:sp>
      <p:sp>
        <p:nvSpPr>
          <p:cNvPr id="10" name="Rectangle 9">
            <a:extLst>
              <a:ext uri="{FF2B5EF4-FFF2-40B4-BE49-F238E27FC236}">
                <a16:creationId xmlns:a16="http://schemas.microsoft.com/office/drawing/2014/main" id="{ACFB3A1E-1675-47F6-B3D3-16E519DD0775}"/>
              </a:ext>
            </a:extLst>
          </p:cNvPr>
          <p:cNvSpPr/>
          <p:nvPr/>
        </p:nvSpPr>
        <p:spPr>
          <a:xfrm>
            <a:off x="370113" y="1142812"/>
            <a:ext cx="8715107" cy="460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Variation de revenus (en %) par rapport au scenario de référence en 2035</a:t>
            </a:r>
          </a:p>
        </p:txBody>
      </p:sp>
      <p:sp>
        <p:nvSpPr>
          <p:cNvPr id="2" name="Rectangle 1">
            <a:extLst>
              <a:ext uri="{FF2B5EF4-FFF2-40B4-BE49-F238E27FC236}">
                <a16:creationId xmlns:a16="http://schemas.microsoft.com/office/drawing/2014/main" id="{4E6645ED-864F-4377-8F8D-8E0EB45F977C}"/>
              </a:ext>
            </a:extLst>
          </p:cNvPr>
          <p:cNvSpPr/>
          <p:nvPr/>
        </p:nvSpPr>
        <p:spPr>
          <a:xfrm>
            <a:off x="9322122" y="967714"/>
            <a:ext cx="2305672" cy="544423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Trois scénarios sont analysés:</a:t>
            </a:r>
          </a:p>
          <a:p>
            <a:pPr marL="342900" indent="-342900" algn="ctr">
              <a:buFontTx/>
              <a:buChar char="-"/>
            </a:pPr>
            <a:r>
              <a:rPr lang="fr-FR" sz="2400" b="1" dirty="0">
                <a:solidFill>
                  <a:schemeClr val="tx1"/>
                </a:solidFill>
              </a:rPr>
              <a:t>Libéralisation tarifaire</a:t>
            </a:r>
          </a:p>
          <a:p>
            <a:pPr marL="342900" indent="-342900" algn="ctr">
              <a:buFontTx/>
              <a:buChar char="-"/>
            </a:pPr>
            <a:r>
              <a:rPr lang="fr-FR" sz="2400" b="1" dirty="0">
                <a:solidFill>
                  <a:schemeClr val="tx1"/>
                </a:solidFill>
              </a:rPr>
              <a:t>Libéralisation tarifaire + Réduction de 50% des BNT</a:t>
            </a:r>
          </a:p>
          <a:p>
            <a:pPr marL="342900" indent="-342900" algn="ctr">
              <a:buFontTx/>
              <a:buChar char="-"/>
            </a:pPr>
            <a:r>
              <a:rPr lang="fr-FR" sz="2400" b="1" dirty="0">
                <a:solidFill>
                  <a:schemeClr val="tx1"/>
                </a:solidFill>
              </a:rPr>
              <a:t>Libéralisation tarifaire + Réduction de 50% des BNT+ Facilitation des Echanges  </a:t>
            </a:r>
          </a:p>
        </p:txBody>
      </p:sp>
      <p:pic>
        <p:nvPicPr>
          <p:cNvPr id="12" name="Image 11">
            <a:extLst>
              <a:ext uri="{FF2B5EF4-FFF2-40B4-BE49-F238E27FC236}">
                <a16:creationId xmlns:a16="http://schemas.microsoft.com/office/drawing/2014/main" id="{C67A605D-B5C8-F943-8277-CB4566FF58AA}"/>
              </a:ext>
            </a:extLst>
          </p:cNvPr>
          <p:cNvPicPr>
            <a:picLocks noChangeAspect="1"/>
          </p:cNvPicPr>
          <p:nvPr/>
        </p:nvPicPr>
        <p:blipFill>
          <a:blip r:embed="rId2"/>
          <a:stretch>
            <a:fillRect/>
          </a:stretch>
        </p:blipFill>
        <p:spPr>
          <a:xfrm>
            <a:off x="1045275" y="1906859"/>
            <a:ext cx="8039945" cy="4008627"/>
          </a:xfrm>
          <a:prstGeom prst="rect">
            <a:avLst/>
          </a:prstGeom>
        </p:spPr>
      </p:pic>
      <p:sp>
        <p:nvSpPr>
          <p:cNvPr id="7" name="TextBox 21">
            <a:extLst>
              <a:ext uri="{FF2B5EF4-FFF2-40B4-BE49-F238E27FC236}">
                <a16:creationId xmlns:a16="http://schemas.microsoft.com/office/drawing/2014/main" id="{FD78296B-3F7C-AB41-A81C-D1D7BB71B20A}"/>
              </a:ext>
            </a:extLst>
          </p:cNvPr>
          <p:cNvSpPr txBox="1"/>
          <p:nvPr/>
        </p:nvSpPr>
        <p:spPr>
          <a:xfrm>
            <a:off x="81023" y="5910977"/>
            <a:ext cx="9468091" cy="338554"/>
          </a:xfrm>
          <a:prstGeom prst="rect">
            <a:avLst/>
          </a:prstGeom>
          <a:noFill/>
        </p:spPr>
        <p:txBody>
          <a:bodyPr wrap="square" rtlCol="0">
            <a:spAutoFit/>
          </a:bodyPr>
          <a:lstStyle/>
          <a:p>
            <a:r>
              <a:rPr lang="fr-FR" sz="1600" dirty="0"/>
              <a:t>Configuration “Afrique Centrale” dans GTAP ver10: Angola, Congo, Gabon, Guinée Équatoriale, RCA, STP, Tchad </a:t>
            </a:r>
          </a:p>
        </p:txBody>
      </p:sp>
    </p:spTree>
    <p:extLst>
      <p:ext uri="{BB962C8B-B14F-4D97-AF65-F5344CB8AC3E}">
        <p14:creationId xmlns:p14="http://schemas.microsoft.com/office/powerpoint/2010/main" val="309864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BBF99-07F0-40FA-BC81-88BD8AE2425F}"/>
              </a:ext>
            </a:extLst>
          </p:cNvPr>
          <p:cNvSpPr>
            <a:spLocks noGrp="1"/>
          </p:cNvSpPr>
          <p:nvPr>
            <p:ph type="title"/>
          </p:nvPr>
        </p:nvSpPr>
        <p:spPr/>
        <p:txBody>
          <a:bodyPr>
            <a:noAutofit/>
          </a:bodyPr>
          <a:lstStyle/>
          <a:p>
            <a:r>
              <a:rPr lang="fr-FR" sz="2400" dirty="0"/>
              <a:t>Implications pour le commerce</a:t>
            </a:r>
          </a:p>
        </p:txBody>
      </p:sp>
      <p:sp>
        <p:nvSpPr>
          <p:cNvPr id="22" name="TextBox 21">
            <a:extLst>
              <a:ext uri="{FF2B5EF4-FFF2-40B4-BE49-F238E27FC236}">
                <a16:creationId xmlns:a16="http://schemas.microsoft.com/office/drawing/2014/main" id="{B8CB279A-2457-46FA-80D1-DF2049E9D060}"/>
              </a:ext>
            </a:extLst>
          </p:cNvPr>
          <p:cNvSpPr txBox="1"/>
          <p:nvPr/>
        </p:nvSpPr>
        <p:spPr>
          <a:xfrm>
            <a:off x="232609" y="6245021"/>
            <a:ext cx="6550964" cy="261610"/>
          </a:xfrm>
          <a:prstGeom prst="rect">
            <a:avLst/>
          </a:prstGeom>
          <a:noFill/>
        </p:spPr>
        <p:txBody>
          <a:bodyPr wrap="square" rtlCol="0">
            <a:spAutoFit/>
          </a:bodyPr>
          <a:lstStyle/>
          <a:p>
            <a:r>
              <a:rPr lang="en-US" sz="1100" dirty="0"/>
              <a:t>Source: UNCTAD Stat</a:t>
            </a:r>
          </a:p>
        </p:txBody>
      </p:sp>
      <p:sp>
        <p:nvSpPr>
          <p:cNvPr id="9" name="Rectangle 8">
            <a:extLst>
              <a:ext uri="{FF2B5EF4-FFF2-40B4-BE49-F238E27FC236}">
                <a16:creationId xmlns:a16="http://schemas.microsoft.com/office/drawing/2014/main" id="{714E4EDE-FF53-47CC-89EB-A71EB3DE9B79}"/>
              </a:ext>
            </a:extLst>
          </p:cNvPr>
          <p:cNvSpPr/>
          <p:nvPr/>
        </p:nvSpPr>
        <p:spPr>
          <a:xfrm>
            <a:off x="2462505" y="976217"/>
            <a:ext cx="7853984" cy="868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Impacts de la ZLECAf sur le commerce </a:t>
            </a:r>
          </a:p>
          <a:p>
            <a:pPr algn="ctr"/>
            <a:r>
              <a:rPr lang="fr-FR" sz="2200" b="1" dirty="0">
                <a:solidFill>
                  <a:schemeClr val="tx1"/>
                </a:solidFill>
              </a:rPr>
              <a:t>Déviations par rapport au scénario de base</a:t>
            </a:r>
            <a:endParaRPr lang="fr-FR" sz="2000" dirty="0">
              <a:solidFill>
                <a:schemeClr val="tx1"/>
              </a:solidFill>
            </a:endParaRPr>
          </a:p>
        </p:txBody>
      </p:sp>
      <p:pic>
        <p:nvPicPr>
          <p:cNvPr id="17410" name="Picture 2" descr="Image result for icon grains&quot;">
            <a:extLst>
              <a:ext uri="{FF2B5EF4-FFF2-40B4-BE49-F238E27FC236}">
                <a16:creationId xmlns:a16="http://schemas.microsoft.com/office/drawing/2014/main" id="{E5C1C0D4-C570-4FBD-AD6B-D129221E8399}"/>
              </a:ext>
            </a:extLst>
          </p:cNvPr>
          <p:cNvPicPr>
            <a:picLocks noChangeAspect="1" noChangeArrowheads="1"/>
          </p:cNvPicPr>
          <p:nvPr/>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4329630" y="5812914"/>
            <a:ext cx="261611" cy="26161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icon mining&quot;">
            <a:extLst>
              <a:ext uri="{FF2B5EF4-FFF2-40B4-BE49-F238E27FC236}">
                <a16:creationId xmlns:a16="http://schemas.microsoft.com/office/drawing/2014/main" id="{AA845360-01A3-4733-9924-BE52113BDF71}"/>
              </a:ext>
            </a:extLst>
          </p:cNvPr>
          <p:cNvPicPr>
            <a:picLocks noChangeAspect="1" noChangeArrowheads="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4697440" y="5210256"/>
            <a:ext cx="253103" cy="253103"/>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 result for icon cow&quot;">
            <a:extLst>
              <a:ext uri="{FF2B5EF4-FFF2-40B4-BE49-F238E27FC236}">
                <a16:creationId xmlns:a16="http://schemas.microsoft.com/office/drawing/2014/main" id="{BD46B357-00AB-4ED1-9888-67AA1291C067}"/>
              </a:ext>
            </a:extLst>
          </p:cNvPr>
          <p:cNvPicPr>
            <a:picLocks noChangeAspect="1" noChangeArrowheads="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5112228" y="4623565"/>
            <a:ext cx="364185" cy="261611"/>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Image result for icon clothing&quot;">
            <a:extLst>
              <a:ext uri="{FF2B5EF4-FFF2-40B4-BE49-F238E27FC236}">
                <a16:creationId xmlns:a16="http://schemas.microsoft.com/office/drawing/2014/main" id="{7A1350C9-BAE8-44EC-ABE7-21677F2A5545}"/>
              </a:ext>
            </a:extLst>
          </p:cNvPr>
          <p:cNvPicPr>
            <a:picLocks noChangeAspect="1" noChangeArrowheads="1"/>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5291580" y="3967172"/>
            <a:ext cx="303562" cy="303562"/>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Image result for icon manufacturing&quot;">
            <a:extLst>
              <a:ext uri="{FF2B5EF4-FFF2-40B4-BE49-F238E27FC236}">
                <a16:creationId xmlns:a16="http://schemas.microsoft.com/office/drawing/2014/main" id="{3F2D4385-BBAD-4B53-988B-9AB2C45FC735}"/>
              </a:ext>
            </a:extLst>
          </p:cNvPr>
          <p:cNvPicPr>
            <a:picLocks noChangeAspect="1" noChangeArrowheads="1"/>
          </p:cNvPicPr>
          <p:nvPr/>
        </p:nvPicPr>
        <p:blipFill>
          <a:blip r:embed="rId6" cstate="screen">
            <a:biLevel thresh="25000"/>
            <a:extLst>
              <a:ext uri="{28A0092B-C50C-407E-A947-70E740481C1C}">
                <a14:useLocalDpi xmlns:a14="http://schemas.microsoft.com/office/drawing/2010/main"/>
              </a:ext>
            </a:extLst>
          </a:blip>
          <a:srcRect/>
          <a:stretch>
            <a:fillRect/>
          </a:stretch>
        </p:blipFill>
        <p:spPr bwMode="auto">
          <a:xfrm>
            <a:off x="6505605" y="3355626"/>
            <a:ext cx="300987" cy="300987"/>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Image result for icon gears&quot;">
            <a:extLst>
              <a:ext uri="{FF2B5EF4-FFF2-40B4-BE49-F238E27FC236}">
                <a16:creationId xmlns:a16="http://schemas.microsoft.com/office/drawing/2014/main" id="{1CA7040D-41F9-400F-9F36-D897CAFCF489}"/>
              </a:ext>
            </a:extLst>
          </p:cNvPr>
          <p:cNvPicPr>
            <a:picLocks noChangeAspect="1" noChangeArrowheads="1"/>
          </p:cNvPicPr>
          <p:nvPr/>
        </p:nvPicPr>
        <p:blipFill>
          <a:blip r:embed="rId7" cstate="screen">
            <a:biLevel thresh="25000"/>
            <a:extLst>
              <a:ext uri="{28A0092B-C50C-407E-A947-70E740481C1C}">
                <a14:useLocalDpi xmlns:a14="http://schemas.microsoft.com/office/drawing/2010/main"/>
              </a:ext>
            </a:extLst>
          </a:blip>
          <a:srcRect/>
          <a:stretch>
            <a:fillRect/>
          </a:stretch>
        </p:blipFill>
        <p:spPr bwMode="auto">
          <a:xfrm>
            <a:off x="9472904" y="2791314"/>
            <a:ext cx="256591" cy="256591"/>
          </a:xfrm>
          <a:prstGeom prst="rect">
            <a:avLst/>
          </a:prstGeom>
          <a:noFill/>
          <a:extLst>
            <a:ext uri="{909E8E84-426E-40DD-AFC4-6F175D3DCCD1}">
              <a14:hiddenFill xmlns:a14="http://schemas.microsoft.com/office/drawing/2010/main">
                <a:solidFill>
                  <a:srgbClr val="FFFFFF"/>
                </a:solidFill>
              </a14:hiddenFill>
            </a:ext>
          </a:extLst>
        </p:spPr>
      </p:pic>
      <p:pic>
        <p:nvPicPr>
          <p:cNvPr id="17424" name="Picture 16" descr="Image result for icon packaged food&quot;">
            <a:extLst>
              <a:ext uri="{FF2B5EF4-FFF2-40B4-BE49-F238E27FC236}">
                <a16:creationId xmlns:a16="http://schemas.microsoft.com/office/drawing/2014/main" id="{90D05237-9E83-4F7A-B740-202CFA1985E1}"/>
              </a:ext>
            </a:extLst>
          </p:cNvPr>
          <p:cNvPicPr>
            <a:picLocks noChangeAspect="1" noChangeArrowheads="1"/>
          </p:cNvPicPr>
          <p:nvPr/>
        </p:nvPicPr>
        <p:blipFill>
          <a:blip r:embed="rId8" cstate="screen">
            <a:biLevel thresh="25000"/>
            <a:extLst>
              <a:ext uri="{28A0092B-C50C-407E-A947-70E740481C1C}">
                <a14:useLocalDpi xmlns:a14="http://schemas.microsoft.com/office/drawing/2010/main"/>
              </a:ext>
            </a:extLst>
          </a:blip>
          <a:srcRect/>
          <a:stretch>
            <a:fillRect/>
          </a:stretch>
        </p:blipFill>
        <p:spPr bwMode="auto">
          <a:xfrm>
            <a:off x="10929871" y="2196346"/>
            <a:ext cx="273145" cy="273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au 2">
            <a:extLst>
              <a:ext uri="{FF2B5EF4-FFF2-40B4-BE49-F238E27FC236}">
                <a16:creationId xmlns:a16="http://schemas.microsoft.com/office/drawing/2014/main" id="{4BA60350-6542-EA41-95FF-88DF0A99471F}"/>
              </a:ext>
            </a:extLst>
          </p:cNvPr>
          <p:cNvGraphicFramePr>
            <a:graphicFrameLocks noGrp="1"/>
          </p:cNvGraphicFramePr>
          <p:nvPr>
            <p:extLst>
              <p:ext uri="{D42A27DB-BD31-4B8C-83A1-F6EECF244321}">
                <p14:modId xmlns:p14="http://schemas.microsoft.com/office/powerpoint/2010/main" val="2017906627"/>
              </p:ext>
            </p:extLst>
          </p:nvPr>
        </p:nvGraphicFramePr>
        <p:xfrm>
          <a:off x="203209" y="1958128"/>
          <a:ext cx="11636315" cy="2408430"/>
        </p:xfrm>
        <a:graphic>
          <a:graphicData uri="http://schemas.openxmlformats.org/drawingml/2006/table">
            <a:tbl>
              <a:tblPr firstRow="1" firstCol="1" bandRow="1">
                <a:tableStyleId>{5C22544A-7EE6-4342-B048-85BDC9FD1C3A}</a:tableStyleId>
              </a:tblPr>
              <a:tblGrid>
                <a:gridCol w="1916315">
                  <a:extLst>
                    <a:ext uri="{9D8B030D-6E8A-4147-A177-3AD203B41FA5}">
                      <a16:colId xmlns:a16="http://schemas.microsoft.com/office/drawing/2014/main" val="3839492351"/>
                    </a:ext>
                  </a:extLst>
                </a:gridCol>
                <a:gridCol w="648000">
                  <a:extLst>
                    <a:ext uri="{9D8B030D-6E8A-4147-A177-3AD203B41FA5}">
                      <a16:colId xmlns:a16="http://schemas.microsoft.com/office/drawing/2014/main" val="4199846716"/>
                    </a:ext>
                  </a:extLst>
                </a:gridCol>
                <a:gridCol w="972000">
                  <a:extLst>
                    <a:ext uri="{9D8B030D-6E8A-4147-A177-3AD203B41FA5}">
                      <a16:colId xmlns:a16="http://schemas.microsoft.com/office/drawing/2014/main" val="880013397"/>
                    </a:ext>
                  </a:extLst>
                </a:gridCol>
                <a:gridCol w="648000">
                  <a:extLst>
                    <a:ext uri="{9D8B030D-6E8A-4147-A177-3AD203B41FA5}">
                      <a16:colId xmlns:a16="http://schemas.microsoft.com/office/drawing/2014/main" val="50124649"/>
                    </a:ext>
                  </a:extLst>
                </a:gridCol>
                <a:gridCol w="972000">
                  <a:extLst>
                    <a:ext uri="{9D8B030D-6E8A-4147-A177-3AD203B41FA5}">
                      <a16:colId xmlns:a16="http://schemas.microsoft.com/office/drawing/2014/main" val="2015192154"/>
                    </a:ext>
                  </a:extLst>
                </a:gridCol>
                <a:gridCol w="648000">
                  <a:extLst>
                    <a:ext uri="{9D8B030D-6E8A-4147-A177-3AD203B41FA5}">
                      <a16:colId xmlns:a16="http://schemas.microsoft.com/office/drawing/2014/main" val="188963161"/>
                    </a:ext>
                  </a:extLst>
                </a:gridCol>
                <a:gridCol w="972000">
                  <a:extLst>
                    <a:ext uri="{9D8B030D-6E8A-4147-A177-3AD203B41FA5}">
                      <a16:colId xmlns:a16="http://schemas.microsoft.com/office/drawing/2014/main" val="3378814445"/>
                    </a:ext>
                  </a:extLst>
                </a:gridCol>
                <a:gridCol w="648000">
                  <a:extLst>
                    <a:ext uri="{9D8B030D-6E8A-4147-A177-3AD203B41FA5}">
                      <a16:colId xmlns:a16="http://schemas.microsoft.com/office/drawing/2014/main" val="750942863"/>
                    </a:ext>
                  </a:extLst>
                </a:gridCol>
                <a:gridCol w="972000">
                  <a:extLst>
                    <a:ext uri="{9D8B030D-6E8A-4147-A177-3AD203B41FA5}">
                      <a16:colId xmlns:a16="http://schemas.microsoft.com/office/drawing/2014/main" val="3399259962"/>
                    </a:ext>
                  </a:extLst>
                </a:gridCol>
                <a:gridCol w="648000">
                  <a:extLst>
                    <a:ext uri="{9D8B030D-6E8A-4147-A177-3AD203B41FA5}">
                      <a16:colId xmlns:a16="http://schemas.microsoft.com/office/drawing/2014/main" val="3800762847"/>
                    </a:ext>
                  </a:extLst>
                </a:gridCol>
                <a:gridCol w="972000">
                  <a:extLst>
                    <a:ext uri="{9D8B030D-6E8A-4147-A177-3AD203B41FA5}">
                      <a16:colId xmlns:a16="http://schemas.microsoft.com/office/drawing/2014/main" val="4202321322"/>
                    </a:ext>
                  </a:extLst>
                </a:gridCol>
                <a:gridCol w="648000">
                  <a:extLst>
                    <a:ext uri="{9D8B030D-6E8A-4147-A177-3AD203B41FA5}">
                      <a16:colId xmlns:a16="http://schemas.microsoft.com/office/drawing/2014/main" val="2756683541"/>
                    </a:ext>
                  </a:extLst>
                </a:gridCol>
                <a:gridCol w="972000">
                  <a:extLst>
                    <a:ext uri="{9D8B030D-6E8A-4147-A177-3AD203B41FA5}">
                      <a16:colId xmlns:a16="http://schemas.microsoft.com/office/drawing/2014/main" val="672004898"/>
                    </a:ext>
                  </a:extLst>
                </a:gridCol>
              </a:tblGrid>
              <a:tr h="0">
                <a:tc rowSpan="3">
                  <a:txBody>
                    <a:bodyPr/>
                    <a:lstStyle/>
                    <a:p>
                      <a:pPr>
                        <a:lnSpc>
                          <a:spcPct val="115000"/>
                        </a:lnSpc>
                      </a:pP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344085"/>
                    </a:solidFill>
                  </a:tcPr>
                </a:tc>
                <a:tc gridSpan="4">
                  <a:txBody>
                    <a:bodyPr/>
                    <a:lstStyle/>
                    <a:p>
                      <a:pPr algn="ctr">
                        <a:lnSpc>
                          <a:spcPct val="115000"/>
                        </a:lnSpc>
                      </a:pPr>
                      <a:r>
                        <a:rPr lang="fr-FR" sz="1600" dirty="0">
                          <a:effectLst/>
                        </a:rPr>
                        <a:t>ZLECAf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44085"/>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lnSpc>
                          <a:spcPct val="115000"/>
                        </a:lnSpc>
                      </a:pPr>
                      <a:r>
                        <a:rPr lang="fr-FR" sz="1600" dirty="0">
                          <a:effectLst/>
                        </a:rPr>
                        <a:t>Non ZLECAf</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44085"/>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lnSpc>
                          <a:spcPct val="115000"/>
                        </a:lnSpc>
                      </a:pPr>
                      <a:r>
                        <a:rPr lang="fr-FR" sz="1600" dirty="0">
                          <a:effectLst/>
                        </a:rPr>
                        <a:t>Monde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344085"/>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4196393"/>
                  </a:ext>
                </a:extLst>
              </a:tr>
              <a:tr h="0">
                <a:tc vMerge="1">
                  <a:txBody>
                    <a:bodyPr/>
                    <a:lstStyle/>
                    <a:p>
                      <a:endParaRPr lang="fr-FR"/>
                    </a:p>
                  </a:txBody>
                  <a:tcPr/>
                </a:tc>
                <a:tc gridSpan="2">
                  <a:txBody>
                    <a:bodyPr/>
                    <a:lstStyle/>
                    <a:p>
                      <a:pPr algn="ctr">
                        <a:lnSpc>
                          <a:spcPct val="115000"/>
                        </a:lnSpc>
                      </a:pPr>
                      <a:r>
                        <a:rPr lang="fr-FR" sz="1600" b="1" dirty="0">
                          <a:effectLst/>
                        </a:rPr>
                        <a:t>Exports</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hMerge="1">
                  <a:txBody>
                    <a:bodyPr/>
                    <a:lstStyle/>
                    <a:p>
                      <a:endParaRPr lang="fr-FR"/>
                    </a:p>
                  </a:txBody>
                  <a:tcPr/>
                </a:tc>
                <a:tc gridSpan="2">
                  <a:txBody>
                    <a:bodyPr/>
                    <a:lstStyle/>
                    <a:p>
                      <a:pPr algn="ctr">
                        <a:lnSpc>
                          <a:spcPct val="115000"/>
                        </a:lnSpc>
                      </a:pPr>
                      <a:r>
                        <a:rPr lang="fr-FR" sz="1600" b="1">
                          <a:effectLst/>
                        </a:rPr>
                        <a:t>Imports</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lnSpc>
                          <a:spcPct val="115000"/>
                        </a:lnSpc>
                      </a:pPr>
                      <a:r>
                        <a:rPr lang="fr-FR" sz="1600" b="1" dirty="0">
                          <a:effectLst/>
                        </a:rPr>
                        <a:t>Exports</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hMerge="1">
                  <a:txBody>
                    <a:bodyPr/>
                    <a:lstStyle/>
                    <a:p>
                      <a:endParaRPr lang="fr-FR"/>
                    </a:p>
                  </a:txBody>
                  <a:tcPr/>
                </a:tc>
                <a:tc gridSpan="2">
                  <a:txBody>
                    <a:bodyPr/>
                    <a:lstStyle/>
                    <a:p>
                      <a:pPr algn="ctr">
                        <a:lnSpc>
                          <a:spcPct val="115000"/>
                        </a:lnSpc>
                      </a:pPr>
                      <a:r>
                        <a:rPr lang="fr-FR" sz="1600" b="1">
                          <a:effectLst/>
                        </a:rPr>
                        <a:t>Imports</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gridSpan="2">
                  <a:txBody>
                    <a:bodyPr/>
                    <a:lstStyle/>
                    <a:p>
                      <a:pPr algn="ctr">
                        <a:lnSpc>
                          <a:spcPct val="115000"/>
                        </a:lnSpc>
                      </a:pPr>
                      <a:r>
                        <a:rPr lang="fr-FR" sz="1600" b="1" dirty="0">
                          <a:effectLst/>
                        </a:rPr>
                        <a:t>Exports</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hMerge="1">
                  <a:txBody>
                    <a:bodyPr/>
                    <a:lstStyle/>
                    <a:p>
                      <a:endParaRPr lang="fr-FR"/>
                    </a:p>
                  </a:txBody>
                  <a:tcPr/>
                </a:tc>
                <a:tc gridSpan="2">
                  <a:txBody>
                    <a:bodyPr/>
                    <a:lstStyle/>
                    <a:p>
                      <a:pPr algn="ctr">
                        <a:lnSpc>
                          <a:spcPct val="115000"/>
                        </a:lnSpc>
                      </a:pPr>
                      <a:r>
                        <a:rPr lang="fr-FR" sz="1600" b="1">
                          <a:effectLst/>
                        </a:rPr>
                        <a:t>Imports</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extLst>
                  <a:ext uri="{0D108BD9-81ED-4DB2-BD59-A6C34878D82A}">
                    <a16:rowId xmlns:a16="http://schemas.microsoft.com/office/drawing/2014/main" val="3883040047"/>
                  </a:ext>
                </a:extLst>
              </a:tr>
              <a:tr h="0">
                <a:tc vMerge="1">
                  <a:txBody>
                    <a:bodyPr/>
                    <a:lstStyle/>
                    <a:p>
                      <a:endParaRPr lang="fr-FR"/>
                    </a:p>
                  </a:txBody>
                  <a:tcPr/>
                </a:tc>
                <a:tc>
                  <a:txBody>
                    <a:bodyPr/>
                    <a:lstStyle/>
                    <a:p>
                      <a:pPr algn="ctr">
                        <a:lnSpc>
                          <a:spcPct val="115000"/>
                        </a:lnSpc>
                      </a:pPr>
                      <a:r>
                        <a:rPr lang="fr-FR" sz="1600" dirty="0">
                          <a:effectLst/>
                        </a:rPr>
                        <a: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15000"/>
                        </a:lnSpc>
                      </a:pPr>
                      <a:r>
                        <a:rPr lang="fr-FR" sz="1600" b="1" dirty="0">
                          <a:effectLst/>
                        </a:rPr>
                        <a:t>Millions USD de 2014</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15000"/>
                        </a:lnSpc>
                      </a:pP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fr-FR" sz="1600" b="1" dirty="0">
                          <a:effectLst/>
                        </a:rPr>
                        <a:t>Millions USD de 2014</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15000"/>
                        </a:lnSpc>
                      </a:pPr>
                      <a:r>
                        <a:rPr lang="fr-FR" sz="1600" b="1" dirty="0">
                          <a:effectLst/>
                        </a:rPr>
                        <a:t>Millions USD de 2014</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15000"/>
                        </a:lnSpc>
                      </a:pP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fr-FR" sz="1600" b="1" dirty="0">
                          <a:effectLst/>
                        </a:rPr>
                        <a:t>Millions USD de 2014</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15000"/>
                        </a:lnSpc>
                      </a:pPr>
                      <a:r>
                        <a:rPr lang="fr-FR" sz="1600" b="1" dirty="0">
                          <a:effectLst/>
                        </a:rPr>
                        <a:t>Millions USD de 2014</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algn="ctr">
                        <a:lnSpc>
                          <a:spcPct val="115000"/>
                        </a:lnSpc>
                      </a:pPr>
                      <a:r>
                        <a:rPr lang="fr-FR" sz="1600" b="1" dirty="0">
                          <a:effectLst/>
                        </a:rPr>
                        <a:t>%</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fr-FR" sz="1600" b="1" dirty="0">
                          <a:effectLst/>
                        </a:rPr>
                        <a:t>Millions USD de 2014</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723696"/>
                  </a:ext>
                </a:extLst>
              </a:tr>
              <a:tr h="0">
                <a:tc>
                  <a:txBody>
                    <a:bodyPr/>
                    <a:lstStyle/>
                    <a:p>
                      <a:pPr>
                        <a:lnSpc>
                          <a:spcPct val="115000"/>
                        </a:lnSpc>
                      </a:pPr>
                      <a:r>
                        <a:rPr lang="fr-FR" sz="1600" dirty="0">
                          <a:effectLst/>
                        </a:rPr>
                        <a:t>Cameroun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344085"/>
                    </a:solidFill>
                  </a:tcPr>
                </a:tc>
                <a:tc>
                  <a:txBody>
                    <a:bodyPr/>
                    <a:lstStyle/>
                    <a:p>
                      <a:pPr algn="ctr">
                        <a:lnSpc>
                          <a:spcPct val="115000"/>
                        </a:lnSpc>
                      </a:pPr>
                      <a:r>
                        <a:rPr lang="fr-FR" sz="1600">
                          <a:effectLst/>
                        </a:rPr>
                        <a:t>100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dirty="0">
                          <a:effectLst/>
                        </a:rPr>
                        <a:t>2 883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15000"/>
                        </a:lnSpc>
                      </a:pPr>
                      <a:r>
                        <a:rPr lang="fr-FR" sz="1600">
                          <a:effectLst/>
                        </a:rPr>
                        <a:t>175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6 965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37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dirty="0">
                          <a:effectLst/>
                        </a:rPr>
                        <a:t>6 831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a:effectLst/>
                        </a:rPr>
                        <a:t>31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4 998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46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dirty="0">
                          <a:effectLst/>
                        </a:rPr>
                        <a:t>9 713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a:effectLst/>
                        </a:rPr>
                        <a:t>59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11 963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66642082"/>
                  </a:ext>
                </a:extLst>
              </a:tr>
              <a:tr h="0">
                <a:tc>
                  <a:txBody>
                    <a:bodyPr/>
                    <a:lstStyle/>
                    <a:p>
                      <a:pPr>
                        <a:lnSpc>
                          <a:spcPct val="115000"/>
                        </a:lnSpc>
                      </a:pPr>
                      <a:r>
                        <a:rPr lang="fr-FR" sz="1600" dirty="0">
                          <a:effectLst/>
                        </a:rPr>
                        <a:t>RDC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344085"/>
                    </a:solidFill>
                  </a:tcPr>
                </a:tc>
                <a:tc>
                  <a:txBody>
                    <a:bodyPr/>
                    <a:lstStyle/>
                    <a:p>
                      <a:pPr algn="ctr">
                        <a:lnSpc>
                          <a:spcPct val="115000"/>
                        </a:lnSpc>
                      </a:pPr>
                      <a:r>
                        <a:rPr lang="fr-FR" sz="1600">
                          <a:effectLst/>
                        </a:rPr>
                        <a:t>21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dirty="0">
                          <a:effectLst/>
                        </a:rPr>
                        <a:t>2 083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a:effectLst/>
                        </a:rPr>
                        <a:t>97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13 053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21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dirty="0">
                          <a:effectLst/>
                        </a:rPr>
                        <a:t>21 938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a:effectLst/>
                        </a:rPr>
                        <a:t>41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6 111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21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dirty="0">
                          <a:effectLst/>
                        </a:rPr>
                        <a:t>24 020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a:effectLst/>
                        </a:rPr>
                        <a:t>67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19 163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70948506"/>
                  </a:ext>
                </a:extLst>
              </a:tr>
              <a:tr h="0">
                <a:tc>
                  <a:txBody>
                    <a:bodyPr/>
                    <a:lstStyle/>
                    <a:p>
                      <a:pPr>
                        <a:lnSpc>
                          <a:spcPct val="115000"/>
                        </a:lnSpc>
                      </a:pPr>
                      <a:r>
                        <a:rPr lang="fr-FR" sz="1600" dirty="0">
                          <a:effectLst/>
                        </a:rPr>
                        <a:t>Rwanda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344085"/>
                    </a:solidFill>
                  </a:tcPr>
                </a:tc>
                <a:tc>
                  <a:txBody>
                    <a:bodyPr/>
                    <a:lstStyle/>
                    <a:p>
                      <a:pPr algn="ctr">
                        <a:lnSpc>
                          <a:spcPct val="115000"/>
                        </a:lnSpc>
                      </a:pPr>
                      <a:r>
                        <a:rPr lang="fr-FR" sz="1600">
                          <a:effectLst/>
                        </a:rPr>
                        <a:t>38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dirty="0">
                          <a:effectLst/>
                        </a:rPr>
                        <a:t>545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a:effectLst/>
                        </a:rPr>
                        <a:t>24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606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dirty="0">
                          <a:effectLst/>
                        </a:rPr>
                        <a:t>-33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a:effectLst/>
                        </a:rPr>
                        <a:t>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32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dirty="0">
                          <a:effectLst/>
                        </a:rPr>
                        <a:t>512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a:effectLst/>
                        </a:rPr>
                        <a:t>10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638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43636597"/>
                  </a:ext>
                </a:extLst>
              </a:tr>
              <a:tr h="0">
                <a:tc>
                  <a:txBody>
                    <a:bodyPr/>
                    <a:lstStyle/>
                    <a:p>
                      <a:pPr>
                        <a:lnSpc>
                          <a:spcPct val="115000"/>
                        </a:lnSpc>
                      </a:pPr>
                      <a:r>
                        <a:rPr lang="fr-FR" sz="1600" dirty="0">
                          <a:effectLst/>
                        </a:rPr>
                        <a:t>Afrique Centrale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344085"/>
                    </a:solidFill>
                  </a:tcPr>
                </a:tc>
                <a:tc>
                  <a:txBody>
                    <a:bodyPr/>
                    <a:lstStyle/>
                    <a:p>
                      <a:pPr algn="ctr">
                        <a:lnSpc>
                          <a:spcPct val="115000"/>
                        </a:lnSpc>
                      </a:pPr>
                      <a:r>
                        <a:rPr lang="fr-FR" sz="1600">
                          <a:effectLst/>
                        </a:rPr>
                        <a:t>76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dirty="0">
                          <a:effectLst/>
                        </a:rPr>
                        <a:t>3 208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a:effectLst/>
                        </a:rPr>
                        <a:t>220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fr-FR" sz="1600">
                          <a:effectLst/>
                        </a:rPr>
                        <a:t>37 313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19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dirty="0">
                          <a:effectLst/>
                        </a:rPr>
                        <a:t>28 322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a:effectLst/>
                        </a:rPr>
                        <a:t>13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fr-FR" sz="1600">
                          <a:effectLst/>
                        </a:rPr>
                        <a:t>17 445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pPr>
                      <a:r>
                        <a:rPr lang="fr-FR" sz="1600">
                          <a:effectLst/>
                        </a:rPr>
                        <a:t>21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dirty="0">
                          <a:effectLst/>
                        </a:rPr>
                        <a:t>31 530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C000"/>
                    </a:solidFill>
                  </a:tcPr>
                </a:tc>
                <a:tc>
                  <a:txBody>
                    <a:bodyPr/>
                    <a:lstStyle/>
                    <a:p>
                      <a:pPr algn="ctr">
                        <a:lnSpc>
                          <a:spcPct val="115000"/>
                        </a:lnSpc>
                      </a:pPr>
                      <a:r>
                        <a:rPr lang="fr-FR" sz="1600">
                          <a:effectLst/>
                        </a:rPr>
                        <a:t>36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fr-FR" sz="1600" dirty="0">
                          <a:effectLst/>
                        </a:rPr>
                        <a:t>54 758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98686094"/>
                  </a:ext>
                </a:extLst>
              </a:tr>
            </a:tbl>
          </a:graphicData>
        </a:graphic>
      </p:graphicFrame>
      <p:sp>
        <p:nvSpPr>
          <p:cNvPr id="16" name="TextBox 21">
            <a:extLst>
              <a:ext uri="{FF2B5EF4-FFF2-40B4-BE49-F238E27FC236}">
                <a16:creationId xmlns:a16="http://schemas.microsoft.com/office/drawing/2014/main" id="{8FF8E4E2-37F1-F94D-864D-BF35961774E9}"/>
              </a:ext>
            </a:extLst>
          </p:cNvPr>
          <p:cNvSpPr txBox="1"/>
          <p:nvPr/>
        </p:nvSpPr>
        <p:spPr>
          <a:xfrm>
            <a:off x="385008" y="4661222"/>
            <a:ext cx="10818007" cy="338554"/>
          </a:xfrm>
          <a:prstGeom prst="rect">
            <a:avLst/>
          </a:prstGeom>
          <a:noFill/>
        </p:spPr>
        <p:txBody>
          <a:bodyPr wrap="square" rtlCol="0">
            <a:spAutoFit/>
          </a:bodyPr>
          <a:lstStyle/>
          <a:p>
            <a:r>
              <a:rPr lang="fr-FR" sz="1600" dirty="0"/>
              <a:t>Configuration “Afrique Centrale” dans GTAP ver10: Angola, Congo, Gabon, Guinée Équatoriale, RCA, STP, Tchad </a:t>
            </a:r>
          </a:p>
        </p:txBody>
      </p:sp>
    </p:spTree>
    <p:extLst>
      <p:ext uri="{BB962C8B-B14F-4D97-AF65-F5344CB8AC3E}">
        <p14:creationId xmlns:p14="http://schemas.microsoft.com/office/powerpoint/2010/main" val="246250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BBF99-07F0-40FA-BC81-88BD8AE2425F}"/>
              </a:ext>
            </a:extLst>
          </p:cNvPr>
          <p:cNvSpPr>
            <a:spLocks noGrp="1"/>
          </p:cNvSpPr>
          <p:nvPr>
            <p:ph type="title"/>
          </p:nvPr>
        </p:nvSpPr>
        <p:spPr/>
        <p:txBody>
          <a:bodyPr>
            <a:normAutofit/>
          </a:bodyPr>
          <a:lstStyle/>
          <a:p>
            <a:r>
              <a:rPr lang="fr-FR" dirty="0"/>
              <a:t>Impact sur la production</a:t>
            </a:r>
          </a:p>
        </p:txBody>
      </p:sp>
      <p:sp>
        <p:nvSpPr>
          <p:cNvPr id="22" name="TextBox 21">
            <a:extLst>
              <a:ext uri="{FF2B5EF4-FFF2-40B4-BE49-F238E27FC236}">
                <a16:creationId xmlns:a16="http://schemas.microsoft.com/office/drawing/2014/main" id="{B8CB279A-2457-46FA-80D1-DF2049E9D060}"/>
              </a:ext>
            </a:extLst>
          </p:cNvPr>
          <p:cNvSpPr txBox="1"/>
          <p:nvPr/>
        </p:nvSpPr>
        <p:spPr>
          <a:xfrm>
            <a:off x="116859" y="5920927"/>
            <a:ext cx="843837" cy="600164"/>
          </a:xfrm>
          <a:prstGeom prst="rect">
            <a:avLst/>
          </a:prstGeom>
          <a:noFill/>
        </p:spPr>
        <p:txBody>
          <a:bodyPr wrap="square" rtlCol="0">
            <a:spAutoFit/>
          </a:bodyPr>
          <a:lstStyle/>
          <a:p>
            <a:r>
              <a:rPr lang="fr-FR" sz="1100" dirty="0"/>
              <a:t>Source: Banque Mondiale</a:t>
            </a:r>
          </a:p>
        </p:txBody>
      </p:sp>
      <p:sp>
        <p:nvSpPr>
          <p:cNvPr id="10" name="Rectangle 9">
            <a:extLst>
              <a:ext uri="{FF2B5EF4-FFF2-40B4-BE49-F238E27FC236}">
                <a16:creationId xmlns:a16="http://schemas.microsoft.com/office/drawing/2014/main" id="{ACFB3A1E-1675-47F6-B3D3-16E519DD0775}"/>
              </a:ext>
            </a:extLst>
          </p:cNvPr>
          <p:cNvSpPr/>
          <p:nvPr/>
        </p:nvSpPr>
        <p:spPr>
          <a:xfrm>
            <a:off x="370113" y="852763"/>
            <a:ext cx="8715107"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Changements de production dus à la ZLECAf en 2035, différence par rapport au scénario de référence (millions USD de 2014)</a:t>
            </a:r>
          </a:p>
        </p:txBody>
      </p:sp>
      <p:sp>
        <p:nvSpPr>
          <p:cNvPr id="2" name="Rectangle 1">
            <a:extLst>
              <a:ext uri="{FF2B5EF4-FFF2-40B4-BE49-F238E27FC236}">
                <a16:creationId xmlns:a16="http://schemas.microsoft.com/office/drawing/2014/main" id="{4E6645ED-864F-4377-8F8D-8E0EB45F977C}"/>
              </a:ext>
            </a:extLst>
          </p:cNvPr>
          <p:cNvSpPr/>
          <p:nvPr/>
        </p:nvSpPr>
        <p:spPr>
          <a:xfrm>
            <a:off x="9322122" y="967714"/>
            <a:ext cx="2305672" cy="544423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Il y a une variation substantielle de la taille de l’impact sur la production selon les secteurs, mais l’impact agrégé est positif. Besoin d’un agenda complémentaire pour certains secteurs </a:t>
            </a:r>
          </a:p>
        </p:txBody>
      </p:sp>
      <p:pic>
        <p:nvPicPr>
          <p:cNvPr id="7" name="Image 6">
            <a:extLst>
              <a:ext uri="{FF2B5EF4-FFF2-40B4-BE49-F238E27FC236}">
                <a16:creationId xmlns:a16="http://schemas.microsoft.com/office/drawing/2014/main" id="{1FE7984E-5139-0C4B-8BC5-6018B3D45334}"/>
              </a:ext>
            </a:extLst>
          </p:cNvPr>
          <p:cNvPicPr>
            <a:picLocks noChangeAspect="1"/>
          </p:cNvPicPr>
          <p:nvPr/>
        </p:nvPicPr>
        <p:blipFill>
          <a:blip r:embed="rId2"/>
          <a:stretch>
            <a:fillRect/>
          </a:stretch>
        </p:blipFill>
        <p:spPr>
          <a:xfrm>
            <a:off x="985819" y="1482440"/>
            <a:ext cx="7209057" cy="5242951"/>
          </a:xfrm>
          <a:prstGeom prst="rect">
            <a:avLst/>
          </a:prstGeom>
        </p:spPr>
      </p:pic>
    </p:spTree>
    <p:extLst>
      <p:ext uri="{BB962C8B-B14F-4D97-AF65-F5344CB8AC3E}">
        <p14:creationId xmlns:p14="http://schemas.microsoft.com/office/powerpoint/2010/main" val="387073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BBF99-07F0-40FA-BC81-88BD8AE2425F}"/>
              </a:ext>
            </a:extLst>
          </p:cNvPr>
          <p:cNvSpPr>
            <a:spLocks noGrp="1"/>
          </p:cNvSpPr>
          <p:nvPr>
            <p:ph type="title"/>
          </p:nvPr>
        </p:nvSpPr>
        <p:spPr/>
        <p:txBody>
          <a:bodyPr>
            <a:normAutofit/>
          </a:bodyPr>
          <a:lstStyle/>
          <a:p>
            <a:r>
              <a:rPr lang="fr-FR" dirty="0"/>
              <a:t>Impact sur la réallocation de l’emploi</a:t>
            </a:r>
          </a:p>
        </p:txBody>
      </p:sp>
      <p:sp>
        <p:nvSpPr>
          <p:cNvPr id="22" name="TextBox 21">
            <a:extLst>
              <a:ext uri="{FF2B5EF4-FFF2-40B4-BE49-F238E27FC236}">
                <a16:creationId xmlns:a16="http://schemas.microsoft.com/office/drawing/2014/main" id="{B8CB279A-2457-46FA-80D1-DF2049E9D060}"/>
              </a:ext>
            </a:extLst>
          </p:cNvPr>
          <p:cNvSpPr txBox="1"/>
          <p:nvPr/>
        </p:nvSpPr>
        <p:spPr>
          <a:xfrm>
            <a:off x="116859" y="5920927"/>
            <a:ext cx="843837" cy="600164"/>
          </a:xfrm>
          <a:prstGeom prst="rect">
            <a:avLst/>
          </a:prstGeom>
          <a:noFill/>
        </p:spPr>
        <p:txBody>
          <a:bodyPr wrap="square" rtlCol="0">
            <a:spAutoFit/>
          </a:bodyPr>
          <a:lstStyle/>
          <a:p>
            <a:r>
              <a:rPr lang="fr-FR" sz="1100" dirty="0"/>
              <a:t>Source: Banque Mondiale</a:t>
            </a:r>
          </a:p>
        </p:txBody>
      </p:sp>
      <p:pic>
        <p:nvPicPr>
          <p:cNvPr id="8" name="Image 7">
            <a:extLst>
              <a:ext uri="{FF2B5EF4-FFF2-40B4-BE49-F238E27FC236}">
                <a16:creationId xmlns:a16="http://schemas.microsoft.com/office/drawing/2014/main" id="{F1947309-C527-9D4B-A0DB-3B868977431F}"/>
              </a:ext>
            </a:extLst>
          </p:cNvPr>
          <p:cNvPicPr>
            <a:picLocks noChangeAspect="1"/>
          </p:cNvPicPr>
          <p:nvPr/>
        </p:nvPicPr>
        <p:blipFill>
          <a:blip r:embed="rId2"/>
          <a:stretch>
            <a:fillRect/>
          </a:stretch>
        </p:blipFill>
        <p:spPr>
          <a:xfrm>
            <a:off x="219641" y="1704372"/>
            <a:ext cx="5770944" cy="4197050"/>
          </a:xfrm>
          <a:prstGeom prst="rect">
            <a:avLst/>
          </a:prstGeom>
        </p:spPr>
      </p:pic>
      <p:pic>
        <p:nvPicPr>
          <p:cNvPr id="9" name="Image 8">
            <a:extLst>
              <a:ext uri="{FF2B5EF4-FFF2-40B4-BE49-F238E27FC236}">
                <a16:creationId xmlns:a16="http://schemas.microsoft.com/office/drawing/2014/main" id="{9A9C03C5-7C8C-A24D-B713-BFF7B3BF88E4}"/>
              </a:ext>
            </a:extLst>
          </p:cNvPr>
          <p:cNvPicPr>
            <a:picLocks noChangeAspect="1"/>
          </p:cNvPicPr>
          <p:nvPr/>
        </p:nvPicPr>
        <p:blipFill>
          <a:blip r:embed="rId3"/>
          <a:stretch>
            <a:fillRect/>
          </a:stretch>
        </p:blipFill>
        <p:spPr>
          <a:xfrm>
            <a:off x="6258044" y="1681221"/>
            <a:ext cx="5802776" cy="4220201"/>
          </a:xfrm>
          <a:prstGeom prst="rect">
            <a:avLst/>
          </a:prstGeom>
        </p:spPr>
      </p:pic>
      <p:sp>
        <p:nvSpPr>
          <p:cNvPr id="11" name="TextBox 21">
            <a:extLst>
              <a:ext uri="{FF2B5EF4-FFF2-40B4-BE49-F238E27FC236}">
                <a16:creationId xmlns:a16="http://schemas.microsoft.com/office/drawing/2014/main" id="{61502038-77B9-444B-9644-290A757E95DC}"/>
              </a:ext>
            </a:extLst>
          </p:cNvPr>
          <p:cNvSpPr txBox="1"/>
          <p:nvPr/>
        </p:nvSpPr>
        <p:spPr>
          <a:xfrm>
            <a:off x="2387426" y="2651136"/>
            <a:ext cx="1478520" cy="400110"/>
          </a:xfrm>
          <a:prstGeom prst="rect">
            <a:avLst/>
          </a:prstGeom>
          <a:noFill/>
        </p:spPr>
        <p:txBody>
          <a:bodyPr wrap="square" rtlCol="0">
            <a:spAutoFit/>
          </a:bodyPr>
          <a:lstStyle/>
          <a:p>
            <a:r>
              <a:rPr lang="en-US" sz="2000" b="1" dirty="0"/>
              <a:t>CAMEROUN</a:t>
            </a:r>
          </a:p>
        </p:txBody>
      </p:sp>
      <p:sp>
        <p:nvSpPr>
          <p:cNvPr id="12" name="TextBox 21">
            <a:extLst>
              <a:ext uri="{FF2B5EF4-FFF2-40B4-BE49-F238E27FC236}">
                <a16:creationId xmlns:a16="http://schemas.microsoft.com/office/drawing/2014/main" id="{0A681034-9BD1-FC41-96D4-6F75B515E636}"/>
              </a:ext>
            </a:extLst>
          </p:cNvPr>
          <p:cNvSpPr txBox="1"/>
          <p:nvPr/>
        </p:nvSpPr>
        <p:spPr>
          <a:xfrm>
            <a:off x="10086528" y="2803536"/>
            <a:ext cx="1478520" cy="707886"/>
          </a:xfrm>
          <a:prstGeom prst="rect">
            <a:avLst/>
          </a:prstGeom>
          <a:noFill/>
        </p:spPr>
        <p:txBody>
          <a:bodyPr wrap="square" rtlCol="0">
            <a:spAutoFit/>
          </a:bodyPr>
          <a:lstStyle/>
          <a:p>
            <a:r>
              <a:rPr lang="en-US" sz="2000" b="1" dirty="0"/>
              <a:t>“Afrique Centrale”</a:t>
            </a:r>
          </a:p>
        </p:txBody>
      </p:sp>
      <p:sp>
        <p:nvSpPr>
          <p:cNvPr id="13" name="Rectangle 12">
            <a:extLst>
              <a:ext uri="{FF2B5EF4-FFF2-40B4-BE49-F238E27FC236}">
                <a16:creationId xmlns:a16="http://schemas.microsoft.com/office/drawing/2014/main" id="{02C75B77-1339-F04F-B0AA-0B5F8E9672BC}"/>
              </a:ext>
            </a:extLst>
          </p:cNvPr>
          <p:cNvSpPr/>
          <p:nvPr/>
        </p:nvSpPr>
        <p:spPr>
          <a:xfrm>
            <a:off x="370113" y="852763"/>
            <a:ext cx="1035961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Réallocation de l’emploi due à la ZLECAf en 2035 </a:t>
            </a:r>
          </a:p>
          <a:p>
            <a:pPr algn="ctr"/>
            <a:r>
              <a:rPr lang="fr-FR" sz="2200" i="1" dirty="0">
                <a:solidFill>
                  <a:schemeClr val="tx1"/>
                </a:solidFill>
              </a:rPr>
              <a:t>(par activité, changement par rapport au scénario de référence (millions))</a:t>
            </a:r>
          </a:p>
        </p:txBody>
      </p:sp>
      <p:sp>
        <p:nvSpPr>
          <p:cNvPr id="14" name="TextBox 21">
            <a:extLst>
              <a:ext uri="{FF2B5EF4-FFF2-40B4-BE49-F238E27FC236}">
                <a16:creationId xmlns:a16="http://schemas.microsoft.com/office/drawing/2014/main" id="{92E4D6A4-2E65-4A46-AA4D-A1C498A9C402}"/>
              </a:ext>
            </a:extLst>
          </p:cNvPr>
          <p:cNvSpPr txBox="1"/>
          <p:nvPr/>
        </p:nvSpPr>
        <p:spPr>
          <a:xfrm>
            <a:off x="1936014" y="6108055"/>
            <a:ext cx="9814229" cy="338554"/>
          </a:xfrm>
          <a:prstGeom prst="rect">
            <a:avLst/>
          </a:prstGeom>
          <a:noFill/>
        </p:spPr>
        <p:txBody>
          <a:bodyPr wrap="square" rtlCol="0">
            <a:spAutoFit/>
          </a:bodyPr>
          <a:lstStyle/>
          <a:p>
            <a:r>
              <a:rPr lang="fr-FR" sz="1600" dirty="0"/>
              <a:t>Configuration “Afrique Centrale” dans GTAP ver10: Angola, Congo, Gabon, Guinée Équatoriale, RCA, STP, Tchad </a:t>
            </a:r>
          </a:p>
        </p:txBody>
      </p:sp>
    </p:spTree>
    <p:extLst>
      <p:ext uri="{BB962C8B-B14F-4D97-AF65-F5344CB8AC3E}">
        <p14:creationId xmlns:p14="http://schemas.microsoft.com/office/powerpoint/2010/main" val="192610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BBF99-07F0-40FA-BC81-88BD8AE2425F}"/>
              </a:ext>
            </a:extLst>
          </p:cNvPr>
          <p:cNvSpPr>
            <a:spLocks noGrp="1"/>
          </p:cNvSpPr>
          <p:nvPr>
            <p:ph type="title"/>
          </p:nvPr>
        </p:nvSpPr>
        <p:spPr>
          <a:xfrm>
            <a:off x="133815" y="133655"/>
            <a:ext cx="12058185" cy="585746"/>
          </a:xfrm>
        </p:spPr>
        <p:txBody>
          <a:bodyPr>
            <a:noAutofit/>
          </a:bodyPr>
          <a:lstStyle/>
          <a:p>
            <a:r>
              <a:rPr lang="fr-FR" sz="2800" dirty="0"/>
              <a:t>Commerce des marchandises: les offres tarifaires et les modalités tarifaires</a:t>
            </a:r>
          </a:p>
        </p:txBody>
      </p:sp>
      <p:sp>
        <p:nvSpPr>
          <p:cNvPr id="22" name="TextBox 21">
            <a:extLst>
              <a:ext uri="{FF2B5EF4-FFF2-40B4-BE49-F238E27FC236}">
                <a16:creationId xmlns:a16="http://schemas.microsoft.com/office/drawing/2014/main" id="{B8CB279A-2457-46FA-80D1-DF2049E9D060}"/>
              </a:ext>
            </a:extLst>
          </p:cNvPr>
          <p:cNvSpPr txBox="1"/>
          <p:nvPr/>
        </p:nvSpPr>
        <p:spPr>
          <a:xfrm>
            <a:off x="6511554" y="6120284"/>
            <a:ext cx="2086032" cy="261610"/>
          </a:xfrm>
          <a:prstGeom prst="rect">
            <a:avLst/>
          </a:prstGeom>
          <a:noFill/>
        </p:spPr>
        <p:txBody>
          <a:bodyPr wrap="square" rtlCol="0">
            <a:spAutoFit/>
          </a:bodyPr>
          <a:lstStyle/>
          <a:p>
            <a:r>
              <a:rPr lang="en-US" sz="1100" dirty="0"/>
              <a:t>Source: Secrétariat de la ZLECAf</a:t>
            </a:r>
          </a:p>
        </p:txBody>
      </p:sp>
      <p:sp>
        <p:nvSpPr>
          <p:cNvPr id="9" name="Rectangle 8">
            <a:extLst>
              <a:ext uri="{FF2B5EF4-FFF2-40B4-BE49-F238E27FC236}">
                <a16:creationId xmlns:a16="http://schemas.microsoft.com/office/drawing/2014/main" id="{714E4EDE-FF53-47CC-89EB-A71EB3DE9B79}"/>
              </a:ext>
            </a:extLst>
          </p:cNvPr>
          <p:cNvSpPr/>
          <p:nvPr/>
        </p:nvSpPr>
        <p:spPr>
          <a:xfrm>
            <a:off x="680224" y="926993"/>
            <a:ext cx="10103005" cy="460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État des lieux en juin 2022 des offres tarifaires pour les pays de l’Afrique Centrale (groupe ou individuel)</a:t>
            </a:r>
          </a:p>
        </p:txBody>
      </p:sp>
      <p:pic>
        <p:nvPicPr>
          <p:cNvPr id="17410" name="Picture 2" descr="Image result for icon grains&quot;">
            <a:extLst>
              <a:ext uri="{FF2B5EF4-FFF2-40B4-BE49-F238E27FC236}">
                <a16:creationId xmlns:a16="http://schemas.microsoft.com/office/drawing/2014/main" id="{E5C1C0D4-C570-4FBD-AD6B-D129221E8399}"/>
              </a:ext>
            </a:extLst>
          </p:cNvPr>
          <p:cNvPicPr>
            <a:picLocks noChangeAspect="1" noChangeArrowheads="1"/>
          </p:cNvPicPr>
          <p:nvPr/>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4329630" y="5812914"/>
            <a:ext cx="261611" cy="26161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icon mining&quot;">
            <a:extLst>
              <a:ext uri="{FF2B5EF4-FFF2-40B4-BE49-F238E27FC236}">
                <a16:creationId xmlns:a16="http://schemas.microsoft.com/office/drawing/2014/main" id="{AA845360-01A3-4733-9924-BE52113BDF71}"/>
              </a:ext>
            </a:extLst>
          </p:cNvPr>
          <p:cNvPicPr>
            <a:picLocks noChangeAspect="1" noChangeArrowheads="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4697440" y="5210256"/>
            <a:ext cx="253103" cy="253103"/>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 result for icon cow&quot;">
            <a:extLst>
              <a:ext uri="{FF2B5EF4-FFF2-40B4-BE49-F238E27FC236}">
                <a16:creationId xmlns:a16="http://schemas.microsoft.com/office/drawing/2014/main" id="{BD46B357-00AB-4ED1-9888-67AA1291C067}"/>
              </a:ext>
            </a:extLst>
          </p:cNvPr>
          <p:cNvPicPr>
            <a:picLocks noChangeAspect="1" noChangeArrowheads="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5112228" y="4623565"/>
            <a:ext cx="364185" cy="261611"/>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Image result for icon clothing&quot;">
            <a:extLst>
              <a:ext uri="{FF2B5EF4-FFF2-40B4-BE49-F238E27FC236}">
                <a16:creationId xmlns:a16="http://schemas.microsoft.com/office/drawing/2014/main" id="{7A1350C9-BAE8-44EC-ABE7-21677F2A5545}"/>
              </a:ext>
            </a:extLst>
          </p:cNvPr>
          <p:cNvPicPr>
            <a:picLocks noChangeAspect="1" noChangeArrowheads="1"/>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5291580" y="3967172"/>
            <a:ext cx="303562" cy="303562"/>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Image result for icon manufacturing&quot;">
            <a:extLst>
              <a:ext uri="{FF2B5EF4-FFF2-40B4-BE49-F238E27FC236}">
                <a16:creationId xmlns:a16="http://schemas.microsoft.com/office/drawing/2014/main" id="{3F2D4385-BBAD-4B53-988B-9AB2C45FC735}"/>
              </a:ext>
            </a:extLst>
          </p:cNvPr>
          <p:cNvPicPr>
            <a:picLocks noChangeAspect="1" noChangeArrowheads="1"/>
          </p:cNvPicPr>
          <p:nvPr/>
        </p:nvPicPr>
        <p:blipFill>
          <a:blip r:embed="rId6" cstate="screen">
            <a:biLevel thresh="25000"/>
            <a:extLst>
              <a:ext uri="{28A0092B-C50C-407E-A947-70E740481C1C}">
                <a14:useLocalDpi xmlns:a14="http://schemas.microsoft.com/office/drawing/2010/main"/>
              </a:ext>
            </a:extLst>
          </a:blip>
          <a:srcRect/>
          <a:stretch>
            <a:fillRect/>
          </a:stretch>
        </p:blipFill>
        <p:spPr bwMode="auto">
          <a:xfrm>
            <a:off x="6505605" y="3355626"/>
            <a:ext cx="300987" cy="300987"/>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Image result for icon gears&quot;">
            <a:extLst>
              <a:ext uri="{FF2B5EF4-FFF2-40B4-BE49-F238E27FC236}">
                <a16:creationId xmlns:a16="http://schemas.microsoft.com/office/drawing/2014/main" id="{1CA7040D-41F9-400F-9F36-D897CAFCF489}"/>
              </a:ext>
            </a:extLst>
          </p:cNvPr>
          <p:cNvPicPr>
            <a:picLocks noChangeAspect="1" noChangeArrowheads="1"/>
          </p:cNvPicPr>
          <p:nvPr/>
        </p:nvPicPr>
        <p:blipFill>
          <a:blip r:embed="rId7" cstate="screen">
            <a:biLevel thresh="25000"/>
            <a:extLst>
              <a:ext uri="{28A0092B-C50C-407E-A947-70E740481C1C}">
                <a14:useLocalDpi xmlns:a14="http://schemas.microsoft.com/office/drawing/2010/main"/>
              </a:ext>
            </a:extLst>
          </a:blip>
          <a:srcRect/>
          <a:stretch>
            <a:fillRect/>
          </a:stretch>
        </p:blipFill>
        <p:spPr bwMode="auto">
          <a:xfrm>
            <a:off x="9472904" y="2791314"/>
            <a:ext cx="256591" cy="256591"/>
          </a:xfrm>
          <a:prstGeom prst="rect">
            <a:avLst/>
          </a:prstGeom>
          <a:noFill/>
          <a:extLst>
            <a:ext uri="{909E8E84-426E-40DD-AFC4-6F175D3DCCD1}">
              <a14:hiddenFill xmlns:a14="http://schemas.microsoft.com/office/drawing/2010/main">
                <a:solidFill>
                  <a:srgbClr val="FFFFFF"/>
                </a:solidFill>
              </a14:hiddenFill>
            </a:ext>
          </a:extLst>
        </p:spPr>
      </p:pic>
      <p:pic>
        <p:nvPicPr>
          <p:cNvPr id="17424" name="Picture 16" descr="Image result for icon packaged food&quot;">
            <a:extLst>
              <a:ext uri="{FF2B5EF4-FFF2-40B4-BE49-F238E27FC236}">
                <a16:creationId xmlns:a16="http://schemas.microsoft.com/office/drawing/2014/main" id="{90D05237-9E83-4F7A-B740-202CFA1985E1}"/>
              </a:ext>
            </a:extLst>
          </p:cNvPr>
          <p:cNvPicPr>
            <a:picLocks noChangeAspect="1" noChangeArrowheads="1"/>
          </p:cNvPicPr>
          <p:nvPr/>
        </p:nvPicPr>
        <p:blipFill>
          <a:blip r:embed="rId8" cstate="screen">
            <a:biLevel thresh="25000"/>
            <a:extLst>
              <a:ext uri="{28A0092B-C50C-407E-A947-70E740481C1C}">
                <a14:useLocalDpi xmlns:a14="http://schemas.microsoft.com/office/drawing/2010/main"/>
              </a:ext>
            </a:extLst>
          </a:blip>
          <a:srcRect/>
          <a:stretch>
            <a:fillRect/>
          </a:stretch>
        </p:blipFill>
        <p:spPr bwMode="auto">
          <a:xfrm>
            <a:off x="10929871" y="2196346"/>
            <a:ext cx="273145" cy="273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200520EF-866B-EF42-A4AF-3145FA9EB0E0}"/>
              </a:ext>
            </a:extLst>
          </p:cNvPr>
          <p:cNvGraphicFramePr>
            <a:graphicFrameLocks noGrp="1"/>
          </p:cNvGraphicFramePr>
          <p:nvPr>
            <p:extLst>
              <p:ext uri="{D42A27DB-BD31-4B8C-83A1-F6EECF244321}">
                <p14:modId xmlns:p14="http://schemas.microsoft.com/office/powerpoint/2010/main" val="1142334551"/>
              </p:ext>
            </p:extLst>
          </p:nvPr>
        </p:nvGraphicFramePr>
        <p:xfrm>
          <a:off x="374252" y="1614483"/>
          <a:ext cx="5870432" cy="4737539"/>
        </p:xfrm>
        <a:graphic>
          <a:graphicData uri="http://schemas.openxmlformats.org/drawingml/2006/table">
            <a:tbl>
              <a:tblPr firstRow="1" firstCol="1" bandRow="1">
                <a:tableStyleId>{5C22544A-7EE6-4342-B048-85BDC9FD1C3A}</a:tableStyleId>
              </a:tblPr>
              <a:tblGrid>
                <a:gridCol w="2718856">
                  <a:extLst>
                    <a:ext uri="{9D8B030D-6E8A-4147-A177-3AD203B41FA5}">
                      <a16:colId xmlns:a16="http://schemas.microsoft.com/office/drawing/2014/main" val="1682424812"/>
                    </a:ext>
                  </a:extLst>
                </a:gridCol>
                <a:gridCol w="1328643">
                  <a:extLst>
                    <a:ext uri="{9D8B030D-6E8A-4147-A177-3AD203B41FA5}">
                      <a16:colId xmlns:a16="http://schemas.microsoft.com/office/drawing/2014/main" val="2339241047"/>
                    </a:ext>
                  </a:extLst>
                </a:gridCol>
                <a:gridCol w="1822933">
                  <a:extLst>
                    <a:ext uri="{9D8B030D-6E8A-4147-A177-3AD203B41FA5}">
                      <a16:colId xmlns:a16="http://schemas.microsoft.com/office/drawing/2014/main" val="2321630823"/>
                    </a:ext>
                  </a:extLst>
                </a:gridCol>
              </a:tblGrid>
              <a:tr h="432535">
                <a:tc>
                  <a:txBody>
                    <a:bodyPr/>
                    <a:lstStyle/>
                    <a:p>
                      <a:pPr algn="ctr"/>
                      <a:r>
                        <a:rPr lang="fr-FR" sz="1400" dirty="0">
                          <a:effectLst/>
                        </a:rPr>
                        <a:t>Offres déposées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344085"/>
                    </a:solidFill>
                  </a:tcPr>
                </a:tc>
                <a:tc>
                  <a:txBody>
                    <a:bodyPr/>
                    <a:lstStyle/>
                    <a:p>
                      <a:pPr algn="ctr"/>
                      <a:r>
                        <a:rPr lang="fr-FR" sz="1400" dirty="0">
                          <a:effectLst/>
                        </a:rPr>
                        <a:t>Offres vérifiées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344085"/>
                    </a:solidFill>
                  </a:tcPr>
                </a:tc>
                <a:tc>
                  <a:txBody>
                    <a:bodyPr/>
                    <a:lstStyle/>
                    <a:p>
                      <a:pPr algn="ctr"/>
                      <a:r>
                        <a:rPr lang="fr-FR" sz="1400" dirty="0">
                          <a:effectLst/>
                        </a:rPr>
                        <a:t>Processus de révision et vérification en cours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344085"/>
                    </a:solidFill>
                  </a:tcPr>
                </a:tc>
                <a:extLst>
                  <a:ext uri="{0D108BD9-81ED-4DB2-BD59-A6C34878D82A}">
                    <a16:rowId xmlns:a16="http://schemas.microsoft.com/office/drawing/2014/main" val="2678121760"/>
                  </a:ext>
                </a:extLst>
              </a:tr>
              <a:tr h="216268">
                <a:tc>
                  <a:txBody>
                    <a:bodyPr/>
                    <a:lstStyle/>
                    <a:p>
                      <a:r>
                        <a:rPr lang="fr-FR" sz="1400" dirty="0">
                          <a:effectLst/>
                        </a:rPr>
                        <a:t>Au titre de l’Union Douanière CEMAC</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16913253"/>
                  </a:ext>
                </a:extLst>
              </a:tr>
              <a:tr h="216268">
                <a:tc>
                  <a:txBody>
                    <a:bodyPr/>
                    <a:lstStyle/>
                    <a:p>
                      <a:r>
                        <a:rPr lang="fr-FR" sz="1400">
                          <a:effectLst/>
                        </a:rPr>
                        <a:t>Cameroun</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Cameroun</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86841541"/>
                  </a:ext>
                </a:extLst>
              </a:tr>
              <a:tr h="432535">
                <a:tc>
                  <a:txBody>
                    <a:bodyPr/>
                    <a:lstStyle/>
                    <a:p>
                      <a:r>
                        <a:rPr lang="fr-FR" sz="1400">
                          <a:effectLst/>
                        </a:rPr>
                        <a:t>République Centrafricaine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République Centrafricaine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dirty="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62270066"/>
                  </a:ext>
                </a:extLst>
              </a:tr>
              <a:tr h="216268">
                <a:tc>
                  <a:txBody>
                    <a:bodyPr/>
                    <a:lstStyle/>
                    <a:p>
                      <a:r>
                        <a:rPr lang="fr-FR" sz="1400" dirty="0">
                          <a:effectLst/>
                        </a:rPr>
                        <a:t>Tchad</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Tchad</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2313540"/>
                  </a:ext>
                </a:extLst>
              </a:tr>
              <a:tr h="216268">
                <a:tc>
                  <a:txBody>
                    <a:bodyPr/>
                    <a:lstStyle/>
                    <a:p>
                      <a:r>
                        <a:rPr lang="fr-FR" sz="1400">
                          <a:effectLst/>
                        </a:rPr>
                        <a:t>Congo</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Congo</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52969696"/>
                  </a:ext>
                </a:extLst>
              </a:tr>
              <a:tr h="423699">
                <a:tc>
                  <a:txBody>
                    <a:bodyPr/>
                    <a:lstStyle/>
                    <a:p>
                      <a:r>
                        <a:rPr lang="fr-FR" sz="1400">
                          <a:effectLst/>
                        </a:rPr>
                        <a:t>Guinée Équatoriale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Guinée Équatoriale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52913815"/>
                  </a:ext>
                </a:extLst>
              </a:tr>
              <a:tr h="216268">
                <a:tc>
                  <a:txBody>
                    <a:bodyPr/>
                    <a:lstStyle/>
                    <a:p>
                      <a:r>
                        <a:rPr lang="fr-FR" sz="1400" dirty="0">
                          <a:effectLst/>
                        </a:rPr>
                        <a:t>Gabon</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Gabon</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92865829"/>
                  </a:ext>
                </a:extLst>
              </a:tr>
              <a:tr h="216268">
                <a:tc>
                  <a:txBody>
                    <a:bodyPr/>
                    <a:lstStyle/>
                    <a:p>
                      <a:r>
                        <a:rPr lang="fr-FR" sz="1400" dirty="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503619"/>
                  </a:ext>
                </a:extLst>
              </a:tr>
              <a:tr h="216268">
                <a:tc>
                  <a:txBody>
                    <a:bodyPr/>
                    <a:lstStyle/>
                    <a:p>
                      <a:r>
                        <a:rPr lang="fr-FR" sz="1400">
                          <a:effectLst/>
                        </a:rPr>
                        <a:t>Au titre de l’Union Douanière EAC</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63364301"/>
                  </a:ext>
                </a:extLst>
              </a:tr>
              <a:tr h="216268">
                <a:tc>
                  <a:txBody>
                    <a:bodyPr/>
                    <a:lstStyle/>
                    <a:p>
                      <a:r>
                        <a:rPr lang="fr-FR" sz="1400" dirty="0">
                          <a:effectLst/>
                        </a:rPr>
                        <a:t>Burundi</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Burundi</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3970380"/>
                  </a:ext>
                </a:extLst>
              </a:tr>
              <a:tr h="216268">
                <a:tc>
                  <a:txBody>
                    <a:bodyPr/>
                    <a:lstStyle/>
                    <a:p>
                      <a:r>
                        <a:rPr lang="fr-FR" sz="1400" dirty="0">
                          <a:effectLst/>
                        </a:rPr>
                        <a:t>Rwanda</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Rwanda</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1332185"/>
                  </a:ext>
                </a:extLst>
              </a:tr>
              <a:tr h="216268">
                <a:tc>
                  <a:txBody>
                    <a:bodyPr/>
                    <a:lstStyle/>
                    <a:p>
                      <a:r>
                        <a:rPr lang="fr-FR" sz="1400" dirty="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63070028"/>
                  </a:ext>
                </a:extLst>
              </a:tr>
              <a:tr h="216268">
                <a:tc>
                  <a:txBody>
                    <a:bodyPr/>
                    <a:lstStyle/>
                    <a:p>
                      <a:r>
                        <a:rPr lang="fr-FR" sz="1400" dirty="0">
                          <a:effectLst/>
                        </a:rPr>
                        <a:t>Offres individuelles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1509493"/>
                  </a:ext>
                </a:extLst>
              </a:tr>
              <a:tr h="216268">
                <a:tc>
                  <a:txBody>
                    <a:bodyPr/>
                    <a:lstStyle/>
                    <a:p>
                      <a:r>
                        <a:rPr lang="fr-FR" sz="1400" dirty="0">
                          <a:effectLst/>
                        </a:rPr>
                        <a:t>Angola</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Angola</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78809602"/>
                  </a:ext>
                </a:extLst>
              </a:tr>
              <a:tr h="216268">
                <a:tc>
                  <a:txBody>
                    <a:bodyPr/>
                    <a:lstStyle/>
                    <a:p>
                      <a:r>
                        <a:rPr lang="fr-FR" sz="1400" dirty="0">
                          <a:effectLst/>
                        </a:rPr>
                        <a:t>RDC</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RDC</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9420031"/>
                  </a:ext>
                </a:extLst>
              </a:tr>
              <a:tr h="216268">
                <a:tc>
                  <a:txBody>
                    <a:bodyPr/>
                    <a:lstStyle/>
                    <a:p>
                      <a:r>
                        <a:rPr lang="fr-FR" sz="1400" dirty="0">
                          <a:effectLst/>
                        </a:rPr>
                        <a:t>Sao Tome &amp; Principe</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dirty="0">
                          <a:effectLst/>
                        </a:rPr>
                        <a:t>Sao Tome &amp; Principe</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40228342"/>
                  </a:ext>
                </a:extLst>
              </a:tr>
            </a:tbl>
          </a:graphicData>
        </a:graphic>
      </p:graphicFrame>
      <p:pic>
        <p:nvPicPr>
          <p:cNvPr id="16" name="Espace réservé du contenu 9">
            <a:extLst>
              <a:ext uri="{FF2B5EF4-FFF2-40B4-BE49-F238E27FC236}">
                <a16:creationId xmlns:a16="http://schemas.microsoft.com/office/drawing/2014/main" id="{754808F6-2173-0C48-A684-B645FFB2D6C6}"/>
              </a:ext>
            </a:extLst>
          </p:cNvPr>
          <p:cNvPicPr>
            <a:picLocks noChangeAspect="1"/>
          </p:cNvPicPr>
          <p:nvPr/>
        </p:nvPicPr>
        <p:blipFill>
          <a:blip r:embed="rId9"/>
          <a:stretch>
            <a:fillRect/>
          </a:stretch>
        </p:blipFill>
        <p:spPr>
          <a:xfrm>
            <a:off x="6378498" y="1638789"/>
            <a:ext cx="5742873" cy="2214294"/>
          </a:xfrm>
          <a:prstGeom prst="rect">
            <a:avLst/>
          </a:prstGeom>
        </p:spPr>
      </p:pic>
      <p:sp>
        <p:nvSpPr>
          <p:cNvPr id="19" name="Rectangle 18">
            <a:extLst>
              <a:ext uri="{FF2B5EF4-FFF2-40B4-BE49-F238E27FC236}">
                <a16:creationId xmlns:a16="http://schemas.microsoft.com/office/drawing/2014/main" id="{D2544CCE-A41F-0641-9EE3-BC879753E1B1}"/>
              </a:ext>
            </a:extLst>
          </p:cNvPr>
          <p:cNvSpPr/>
          <p:nvPr/>
        </p:nvSpPr>
        <p:spPr>
          <a:xfrm>
            <a:off x="8887224" y="4097294"/>
            <a:ext cx="3089186" cy="202299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La CEMAC est une union douanière contenant des PMA et des non-PMA. Elle s’est alignée sur les modalités PMA</a:t>
            </a:r>
          </a:p>
        </p:txBody>
      </p:sp>
    </p:spTree>
    <p:extLst>
      <p:ext uri="{BB962C8B-B14F-4D97-AF65-F5344CB8AC3E}">
        <p14:creationId xmlns:p14="http://schemas.microsoft.com/office/powerpoint/2010/main" val="303840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BBF99-07F0-40FA-BC81-88BD8AE2425F}"/>
              </a:ext>
            </a:extLst>
          </p:cNvPr>
          <p:cNvSpPr>
            <a:spLocks noGrp="1"/>
          </p:cNvSpPr>
          <p:nvPr>
            <p:ph type="title"/>
          </p:nvPr>
        </p:nvSpPr>
        <p:spPr>
          <a:xfrm>
            <a:off x="133815" y="133655"/>
            <a:ext cx="12058185" cy="585746"/>
          </a:xfrm>
        </p:spPr>
        <p:txBody>
          <a:bodyPr>
            <a:noAutofit/>
          </a:bodyPr>
          <a:lstStyle/>
          <a:p>
            <a:r>
              <a:rPr lang="fr-FR" sz="2800" dirty="0"/>
              <a:t>Commerce des services: les offres spécifiques et les lignes directrices</a:t>
            </a:r>
          </a:p>
        </p:txBody>
      </p:sp>
      <p:sp>
        <p:nvSpPr>
          <p:cNvPr id="22" name="TextBox 21">
            <a:extLst>
              <a:ext uri="{FF2B5EF4-FFF2-40B4-BE49-F238E27FC236}">
                <a16:creationId xmlns:a16="http://schemas.microsoft.com/office/drawing/2014/main" id="{B8CB279A-2457-46FA-80D1-DF2049E9D060}"/>
              </a:ext>
            </a:extLst>
          </p:cNvPr>
          <p:cNvSpPr txBox="1"/>
          <p:nvPr/>
        </p:nvSpPr>
        <p:spPr>
          <a:xfrm>
            <a:off x="223661" y="6120284"/>
            <a:ext cx="2086032" cy="261610"/>
          </a:xfrm>
          <a:prstGeom prst="rect">
            <a:avLst/>
          </a:prstGeom>
          <a:noFill/>
        </p:spPr>
        <p:txBody>
          <a:bodyPr wrap="square" rtlCol="0">
            <a:spAutoFit/>
          </a:bodyPr>
          <a:lstStyle/>
          <a:p>
            <a:r>
              <a:rPr lang="en-US" sz="1100" dirty="0"/>
              <a:t>Source: Secrétariat de la ZLECAf</a:t>
            </a:r>
          </a:p>
        </p:txBody>
      </p:sp>
      <p:sp>
        <p:nvSpPr>
          <p:cNvPr id="9" name="Rectangle 8">
            <a:extLst>
              <a:ext uri="{FF2B5EF4-FFF2-40B4-BE49-F238E27FC236}">
                <a16:creationId xmlns:a16="http://schemas.microsoft.com/office/drawing/2014/main" id="{714E4EDE-FF53-47CC-89EB-A71EB3DE9B79}"/>
              </a:ext>
            </a:extLst>
          </p:cNvPr>
          <p:cNvSpPr/>
          <p:nvPr/>
        </p:nvSpPr>
        <p:spPr>
          <a:xfrm>
            <a:off x="680224" y="926993"/>
            <a:ext cx="10103005" cy="460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État des lieux en juin 2022 des offres pour les pays de l’Afrique Centrale (groupe ou individuel)</a:t>
            </a:r>
          </a:p>
        </p:txBody>
      </p:sp>
      <p:pic>
        <p:nvPicPr>
          <p:cNvPr id="17410" name="Picture 2" descr="Image result for icon grains&quot;">
            <a:extLst>
              <a:ext uri="{FF2B5EF4-FFF2-40B4-BE49-F238E27FC236}">
                <a16:creationId xmlns:a16="http://schemas.microsoft.com/office/drawing/2014/main" id="{E5C1C0D4-C570-4FBD-AD6B-D129221E8399}"/>
              </a:ext>
            </a:extLst>
          </p:cNvPr>
          <p:cNvPicPr>
            <a:picLocks noChangeAspect="1" noChangeArrowheads="1"/>
          </p:cNvPicPr>
          <p:nvPr/>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4329630" y="5812914"/>
            <a:ext cx="261611" cy="26161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icon mining&quot;">
            <a:extLst>
              <a:ext uri="{FF2B5EF4-FFF2-40B4-BE49-F238E27FC236}">
                <a16:creationId xmlns:a16="http://schemas.microsoft.com/office/drawing/2014/main" id="{AA845360-01A3-4733-9924-BE52113BDF71}"/>
              </a:ext>
            </a:extLst>
          </p:cNvPr>
          <p:cNvPicPr>
            <a:picLocks noChangeAspect="1" noChangeArrowheads="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4697440" y="5210256"/>
            <a:ext cx="253103" cy="253103"/>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 result for icon cow&quot;">
            <a:extLst>
              <a:ext uri="{FF2B5EF4-FFF2-40B4-BE49-F238E27FC236}">
                <a16:creationId xmlns:a16="http://schemas.microsoft.com/office/drawing/2014/main" id="{BD46B357-00AB-4ED1-9888-67AA1291C067}"/>
              </a:ext>
            </a:extLst>
          </p:cNvPr>
          <p:cNvPicPr>
            <a:picLocks noChangeAspect="1" noChangeArrowheads="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5112228" y="4623565"/>
            <a:ext cx="364185" cy="261611"/>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Image result for icon clothing&quot;">
            <a:extLst>
              <a:ext uri="{FF2B5EF4-FFF2-40B4-BE49-F238E27FC236}">
                <a16:creationId xmlns:a16="http://schemas.microsoft.com/office/drawing/2014/main" id="{7A1350C9-BAE8-44EC-ABE7-21677F2A5545}"/>
              </a:ext>
            </a:extLst>
          </p:cNvPr>
          <p:cNvPicPr>
            <a:picLocks noChangeAspect="1" noChangeArrowheads="1"/>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5291580" y="3967172"/>
            <a:ext cx="303562" cy="303562"/>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Image result for icon manufacturing&quot;">
            <a:extLst>
              <a:ext uri="{FF2B5EF4-FFF2-40B4-BE49-F238E27FC236}">
                <a16:creationId xmlns:a16="http://schemas.microsoft.com/office/drawing/2014/main" id="{3F2D4385-BBAD-4B53-988B-9AB2C45FC735}"/>
              </a:ext>
            </a:extLst>
          </p:cNvPr>
          <p:cNvPicPr>
            <a:picLocks noChangeAspect="1" noChangeArrowheads="1"/>
          </p:cNvPicPr>
          <p:nvPr/>
        </p:nvPicPr>
        <p:blipFill>
          <a:blip r:embed="rId6" cstate="screen">
            <a:biLevel thresh="25000"/>
            <a:extLst>
              <a:ext uri="{28A0092B-C50C-407E-A947-70E740481C1C}">
                <a14:useLocalDpi xmlns:a14="http://schemas.microsoft.com/office/drawing/2010/main"/>
              </a:ext>
            </a:extLst>
          </a:blip>
          <a:srcRect/>
          <a:stretch>
            <a:fillRect/>
          </a:stretch>
        </p:blipFill>
        <p:spPr bwMode="auto">
          <a:xfrm>
            <a:off x="6505605" y="3355626"/>
            <a:ext cx="300987" cy="300987"/>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Image result for icon gears&quot;">
            <a:extLst>
              <a:ext uri="{FF2B5EF4-FFF2-40B4-BE49-F238E27FC236}">
                <a16:creationId xmlns:a16="http://schemas.microsoft.com/office/drawing/2014/main" id="{1CA7040D-41F9-400F-9F36-D897CAFCF489}"/>
              </a:ext>
            </a:extLst>
          </p:cNvPr>
          <p:cNvPicPr>
            <a:picLocks noChangeAspect="1" noChangeArrowheads="1"/>
          </p:cNvPicPr>
          <p:nvPr/>
        </p:nvPicPr>
        <p:blipFill>
          <a:blip r:embed="rId7" cstate="screen">
            <a:biLevel thresh="25000"/>
            <a:extLst>
              <a:ext uri="{28A0092B-C50C-407E-A947-70E740481C1C}">
                <a14:useLocalDpi xmlns:a14="http://schemas.microsoft.com/office/drawing/2010/main"/>
              </a:ext>
            </a:extLst>
          </a:blip>
          <a:srcRect/>
          <a:stretch>
            <a:fillRect/>
          </a:stretch>
        </p:blipFill>
        <p:spPr bwMode="auto">
          <a:xfrm>
            <a:off x="9472904" y="2791314"/>
            <a:ext cx="256591" cy="256591"/>
          </a:xfrm>
          <a:prstGeom prst="rect">
            <a:avLst/>
          </a:prstGeom>
          <a:noFill/>
          <a:extLst>
            <a:ext uri="{909E8E84-426E-40DD-AFC4-6F175D3DCCD1}">
              <a14:hiddenFill xmlns:a14="http://schemas.microsoft.com/office/drawing/2010/main">
                <a:solidFill>
                  <a:srgbClr val="FFFFFF"/>
                </a:solidFill>
              </a14:hiddenFill>
            </a:ext>
          </a:extLst>
        </p:spPr>
      </p:pic>
      <p:pic>
        <p:nvPicPr>
          <p:cNvPr id="17424" name="Picture 16" descr="Image result for icon packaged food&quot;">
            <a:extLst>
              <a:ext uri="{FF2B5EF4-FFF2-40B4-BE49-F238E27FC236}">
                <a16:creationId xmlns:a16="http://schemas.microsoft.com/office/drawing/2014/main" id="{90D05237-9E83-4F7A-B740-202CFA1985E1}"/>
              </a:ext>
            </a:extLst>
          </p:cNvPr>
          <p:cNvPicPr>
            <a:picLocks noChangeAspect="1" noChangeArrowheads="1"/>
          </p:cNvPicPr>
          <p:nvPr/>
        </p:nvPicPr>
        <p:blipFill>
          <a:blip r:embed="rId8" cstate="screen">
            <a:biLevel thresh="25000"/>
            <a:extLst>
              <a:ext uri="{28A0092B-C50C-407E-A947-70E740481C1C}">
                <a14:useLocalDpi xmlns:a14="http://schemas.microsoft.com/office/drawing/2010/main"/>
              </a:ext>
            </a:extLst>
          </a:blip>
          <a:srcRect/>
          <a:stretch>
            <a:fillRect/>
          </a:stretch>
        </p:blipFill>
        <p:spPr bwMode="auto">
          <a:xfrm>
            <a:off x="10929871" y="2196346"/>
            <a:ext cx="273145" cy="27314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D2544CCE-A41F-0641-9EE3-BC879753E1B1}"/>
              </a:ext>
            </a:extLst>
          </p:cNvPr>
          <p:cNvSpPr/>
          <p:nvPr/>
        </p:nvSpPr>
        <p:spPr>
          <a:xfrm>
            <a:off x="8887224" y="4097294"/>
            <a:ext cx="3089186" cy="202299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L’offre combinée des services a été approuvée en Octobre 2022 par les Hauts Fonctionnaires</a:t>
            </a:r>
          </a:p>
        </p:txBody>
      </p:sp>
      <p:graphicFrame>
        <p:nvGraphicFramePr>
          <p:cNvPr id="3" name="Tableau 2">
            <a:extLst>
              <a:ext uri="{FF2B5EF4-FFF2-40B4-BE49-F238E27FC236}">
                <a16:creationId xmlns:a16="http://schemas.microsoft.com/office/drawing/2014/main" id="{D4A0B520-DBE9-B141-A83A-47C1B408C85F}"/>
              </a:ext>
            </a:extLst>
          </p:cNvPr>
          <p:cNvGraphicFramePr>
            <a:graphicFrameLocks noGrp="1"/>
          </p:cNvGraphicFramePr>
          <p:nvPr>
            <p:extLst>
              <p:ext uri="{D42A27DB-BD31-4B8C-83A1-F6EECF244321}">
                <p14:modId xmlns:p14="http://schemas.microsoft.com/office/powerpoint/2010/main" val="614394297"/>
              </p:ext>
            </p:extLst>
          </p:nvPr>
        </p:nvGraphicFramePr>
        <p:xfrm>
          <a:off x="150702" y="1663807"/>
          <a:ext cx="6012205" cy="4267200"/>
        </p:xfrm>
        <a:graphic>
          <a:graphicData uri="http://schemas.openxmlformats.org/drawingml/2006/table">
            <a:tbl>
              <a:tblPr firstRow="1" firstCol="1" bandRow="1">
                <a:tableStyleId>{5C22544A-7EE6-4342-B048-85BDC9FD1C3A}</a:tableStyleId>
              </a:tblPr>
              <a:tblGrid>
                <a:gridCol w="2340000">
                  <a:extLst>
                    <a:ext uri="{9D8B030D-6E8A-4147-A177-3AD203B41FA5}">
                      <a16:colId xmlns:a16="http://schemas.microsoft.com/office/drawing/2014/main" val="1329751802"/>
                    </a:ext>
                  </a:extLst>
                </a:gridCol>
                <a:gridCol w="1548130">
                  <a:extLst>
                    <a:ext uri="{9D8B030D-6E8A-4147-A177-3AD203B41FA5}">
                      <a16:colId xmlns:a16="http://schemas.microsoft.com/office/drawing/2014/main" val="153305663"/>
                    </a:ext>
                  </a:extLst>
                </a:gridCol>
                <a:gridCol w="2124075">
                  <a:extLst>
                    <a:ext uri="{9D8B030D-6E8A-4147-A177-3AD203B41FA5}">
                      <a16:colId xmlns:a16="http://schemas.microsoft.com/office/drawing/2014/main" val="2896417693"/>
                    </a:ext>
                  </a:extLst>
                </a:gridCol>
              </a:tblGrid>
              <a:tr h="252095">
                <a:tc>
                  <a:txBody>
                    <a:bodyPr/>
                    <a:lstStyle/>
                    <a:p>
                      <a:pPr algn="ctr"/>
                      <a:r>
                        <a:rPr lang="fr-FR" sz="1400" dirty="0">
                          <a:effectLst/>
                        </a:rPr>
                        <a:t>Offres déposées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344085"/>
                    </a:solidFill>
                  </a:tcPr>
                </a:tc>
                <a:tc>
                  <a:txBody>
                    <a:bodyPr/>
                    <a:lstStyle/>
                    <a:p>
                      <a:pPr algn="ctr"/>
                      <a:r>
                        <a:rPr lang="fr-FR" sz="1400" dirty="0">
                          <a:effectLst/>
                        </a:rPr>
                        <a:t>Offres vérifiées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344085"/>
                    </a:solidFill>
                  </a:tcPr>
                </a:tc>
                <a:tc>
                  <a:txBody>
                    <a:bodyPr/>
                    <a:lstStyle/>
                    <a:p>
                      <a:pPr algn="ctr"/>
                      <a:r>
                        <a:rPr lang="fr-FR" sz="1400" dirty="0">
                          <a:effectLst/>
                        </a:rPr>
                        <a:t>Processus de révision et vérification en cours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344085"/>
                    </a:solidFill>
                  </a:tcPr>
                </a:tc>
                <a:extLst>
                  <a:ext uri="{0D108BD9-81ED-4DB2-BD59-A6C34878D82A}">
                    <a16:rowId xmlns:a16="http://schemas.microsoft.com/office/drawing/2014/main" val="751635636"/>
                  </a:ext>
                </a:extLst>
              </a:tr>
              <a:tr h="0">
                <a:tc>
                  <a:txBody>
                    <a:bodyPr/>
                    <a:lstStyle/>
                    <a:p>
                      <a:r>
                        <a:rPr lang="fr-FR" sz="1400" dirty="0">
                          <a:effectLst/>
                        </a:rPr>
                        <a:t>Au titre du groupe  de l’offre combinée  des 6 pays CEMAC</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9550713"/>
                  </a:ext>
                </a:extLst>
              </a:tr>
              <a:tr h="0">
                <a:tc>
                  <a:txBody>
                    <a:bodyPr/>
                    <a:lstStyle/>
                    <a:p>
                      <a:r>
                        <a:rPr lang="fr-FR" sz="1400">
                          <a:effectLst/>
                        </a:rPr>
                        <a:t>Cameroun</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Cameroun</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52411550"/>
                  </a:ext>
                </a:extLst>
              </a:tr>
              <a:tr h="0">
                <a:tc>
                  <a:txBody>
                    <a:bodyPr/>
                    <a:lstStyle/>
                    <a:p>
                      <a:r>
                        <a:rPr lang="fr-FR" sz="1400">
                          <a:effectLst/>
                        </a:rPr>
                        <a:t>République Centrafricaine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République Centrafricaine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77207690"/>
                  </a:ext>
                </a:extLst>
              </a:tr>
              <a:tr h="0">
                <a:tc>
                  <a:txBody>
                    <a:bodyPr/>
                    <a:lstStyle/>
                    <a:p>
                      <a:r>
                        <a:rPr lang="fr-FR" sz="1400">
                          <a:effectLst/>
                        </a:rPr>
                        <a:t>Tchad</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Tchad</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16560585"/>
                  </a:ext>
                </a:extLst>
              </a:tr>
              <a:tr h="0">
                <a:tc>
                  <a:txBody>
                    <a:bodyPr/>
                    <a:lstStyle/>
                    <a:p>
                      <a:r>
                        <a:rPr lang="fr-FR" sz="1400" dirty="0">
                          <a:effectLst/>
                        </a:rPr>
                        <a:t>Congo</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Congo</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92865973"/>
                  </a:ext>
                </a:extLst>
              </a:tr>
              <a:tr h="0">
                <a:tc>
                  <a:txBody>
                    <a:bodyPr/>
                    <a:lstStyle/>
                    <a:p>
                      <a:r>
                        <a:rPr lang="fr-FR" sz="1400" dirty="0">
                          <a:effectLst/>
                        </a:rPr>
                        <a:t>Guinée Équatoriale</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Guinée Équatoriale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4506697"/>
                  </a:ext>
                </a:extLst>
              </a:tr>
              <a:tr h="0">
                <a:tc>
                  <a:txBody>
                    <a:bodyPr/>
                    <a:lstStyle/>
                    <a:p>
                      <a:r>
                        <a:rPr lang="fr-FR" sz="1400">
                          <a:effectLst/>
                        </a:rPr>
                        <a:t>Gabon</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Gabon</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77800369"/>
                  </a:ext>
                </a:extLst>
              </a:tr>
              <a:tr h="0">
                <a:tc>
                  <a:txBody>
                    <a:bodyPr/>
                    <a:lstStyle/>
                    <a:p>
                      <a:r>
                        <a:rPr lang="fr-FR" sz="1400" dirty="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80174155"/>
                  </a:ext>
                </a:extLst>
              </a:tr>
              <a:tr h="0">
                <a:tc>
                  <a:txBody>
                    <a:bodyPr/>
                    <a:lstStyle/>
                    <a:p>
                      <a:r>
                        <a:rPr lang="fr-FR" sz="1400" dirty="0">
                          <a:effectLst/>
                        </a:rPr>
                        <a:t>Au titre de l’offre combinée des 6 pays EAC</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09650123"/>
                  </a:ext>
                </a:extLst>
              </a:tr>
              <a:tr h="0">
                <a:tc>
                  <a:txBody>
                    <a:bodyPr/>
                    <a:lstStyle/>
                    <a:p>
                      <a:r>
                        <a:rPr lang="fr-FR" sz="1400">
                          <a:effectLst/>
                        </a:rPr>
                        <a:t>Burundi</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Burundi</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72798123"/>
                  </a:ext>
                </a:extLst>
              </a:tr>
              <a:tr h="0">
                <a:tc>
                  <a:txBody>
                    <a:bodyPr/>
                    <a:lstStyle/>
                    <a:p>
                      <a:r>
                        <a:rPr lang="fr-FR" sz="1400">
                          <a:effectLst/>
                        </a:rPr>
                        <a:t>Rwanda</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Rwanda</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6162987"/>
                  </a:ext>
                </a:extLst>
              </a:tr>
              <a:tr h="0">
                <a:tc>
                  <a:txBody>
                    <a:bodyPr/>
                    <a:lstStyle/>
                    <a:p>
                      <a:r>
                        <a:rPr lang="fr-FR" sz="1400" dirty="0">
                          <a:effectLst/>
                        </a:rPr>
                        <a:t> </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03552052"/>
                  </a:ext>
                </a:extLst>
              </a:tr>
              <a:tr h="0">
                <a:tc>
                  <a:txBody>
                    <a:bodyPr/>
                    <a:lstStyle/>
                    <a:p>
                      <a:r>
                        <a:rPr lang="fr-FR" sz="1400" dirty="0">
                          <a:effectLst/>
                        </a:rPr>
                        <a:t>Offres individuelles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51062183"/>
                  </a:ext>
                </a:extLst>
              </a:tr>
              <a:tr h="0">
                <a:tc>
                  <a:txBody>
                    <a:bodyPr/>
                    <a:lstStyle/>
                    <a:p>
                      <a:r>
                        <a:rPr lang="fr-FR" sz="1400" dirty="0">
                          <a:effectLst/>
                        </a:rPr>
                        <a:t>Angola</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Angola</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46946799"/>
                  </a:ext>
                </a:extLst>
              </a:tr>
              <a:tr h="0">
                <a:tc>
                  <a:txBody>
                    <a:bodyPr/>
                    <a:lstStyle/>
                    <a:p>
                      <a:r>
                        <a:rPr lang="fr-FR" sz="1400" dirty="0">
                          <a:effectLst/>
                        </a:rPr>
                        <a:t>RDC</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RDC</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2500080"/>
                  </a:ext>
                </a:extLst>
              </a:tr>
              <a:tr h="0">
                <a:tc>
                  <a:txBody>
                    <a:bodyPr/>
                    <a:lstStyle/>
                    <a:p>
                      <a:r>
                        <a:rPr lang="fr-FR" sz="1400" dirty="0">
                          <a:effectLst/>
                        </a:rPr>
                        <a:t>Sao Tome &amp; Principe</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344085"/>
                    </a:solidFill>
                  </a:tcPr>
                </a:tc>
                <a:tc>
                  <a:txBody>
                    <a:bodyPr/>
                    <a:lstStyle/>
                    <a:p>
                      <a:r>
                        <a:rPr lang="fr-FR" sz="1400">
                          <a:effectLst/>
                        </a:rPr>
                        <a:t> </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fr-FR" sz="1400" dirty="0">
                          <a:effectLst/>
                        </a:rPr>
                        <a:t>Sao Tome &amp; Principe</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3816740"/>
                  </a:ext>
                </a:extLst>
              </a:tr>
            </a:tbl>
          </a:graphicData>
        </a:graphic>
      </p:graphicFrame>
      <p:sp>
        <p:nvSpPr>
          <p:cNvPr id="17" name="Rectangle 16">
            <a:extLst>
              <a:ext uri="{FF2B5EF4-FFF2-40B4-BE49-F238E27FC236}">
                <a16:creationId xmlns:a16="http://schemas.microsoft.com/office/drawing/2014/main" id="{760C2B89-94F7-3145-87F0-82858486C7EE}"/>
              </a:ext>
            </a:extLst>
          </p:cNvPr>
          <p:cNvSpPr/>
          <p:nvPr/>
        </p:nvSpPr>
        <p:spPr>
          <a:xfrm>
            <a:off x="6831684" y="1618008"/>
            <a:ext cx="5144726" cy="202299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rPr>
              <a:t>Les lignes directrices:</a:t>
            </a:r>
          </a:p>
          <a:p>
            <a:pPr marL="342900" indent="-342900">
              <a:buFontTx/>
              <a:buChar char="-"/>
            </a:pPr>
            <a:r>
              <a:rPr lang="fr-FR" sz="2000" b="1" dirty="0">
                <a:solidFill>
                  <a:schemeClr val="tx1"/>
                </a:solidFill>
              </a:rPr>
              <a:t>Les offres doivent être « AGCS plus » pour les membres de l’OMC</a:t>
            </a:r>
          </a:p>
          <a:p>
            <a:pPr marL="342900" indent="-342900">
              <a:buFontTx/>
              <a:buChar char="-"/>
            </a:pPr>
            <a:r>
              <a:rPr lang="fr-FR" sz="2000" b="1" dirty="0">
                <a:solidFill>
                  <a:schemeClr val="tx1"/>
                </a:solidFill>
              </a:rPr>
              <a:t>Les offres doivent refléter le statu quo réglementaire pour les non-membres de l’OMC (Guinée Equatoriale et STP) </a:t>
            </a:r>
          </a:p>
        </p:txBody>
      </p:sp>
    </p:spTree>
    <p:extLst>
      <p:ext uri="{BB962C8B-B14F-4D97-AF65-F5344CB8AC3E}">
        <p14:creationId xmlns:p14="http://schemas.microsoft.com/office/powerpoint/2010/main" val="3587764290"/>
      </p:ext>
    </p:extLst>
  </p:cSld>
  <p:clrMapOvr>
    <a:masterClrMapping/>
  </p:clrMapOvr>
</p:sld>
</file>

<file path=ppt/theme/theme1.xml><?xml version="1.0" encoding="utf-8"?>
<a:theme xmlns:a="http://schemas.openxmlformats.org/drawingml/2006/main" name="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6946</TotalTime>
  <Words>1691</Words>
  <Application>Microsoft Macintosh PowerPoint</Application>
  <PresentationFormat>Grand écran</PresentationFormat>
  <Paragraphs>336</Paragraphs>
  <Slides>16</Slides>
  <Notes>1</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16</vt:i4>
      </vt:variant>
    </vt:vector>
  </HeadingPairs>
  <TitlesOfParts>
    <vt:vector size="21" baseType="lpstr">
      <vt:lpstr>Arial</vt:lpstr>
      <vt:lpstr>Calibri</vt:lpstr>
      <vt:lpstr>Calibri Light</vt:lpstr>
      <vt:lpstr>Office Theme</vt:lpstr>
      <vt:lpstr>3_Office Theme</vt:lpstr>
      <vt:lpstr>Présentation PowerPoint</vt:lpstr>
      <vt:lpstr>Opportunités et Défis de la stratégie de mise en œuvre de la ZLECAf</vt:lpstr>
      <vt:lpstr>Objectifs</vt:lpstr>
      <vt:lpstr>Les gains sont plus importants pour le secteur privé en cas de ZLECAf approfondie</vt:lpstr>
      <vt:lpstr>Implications pour le commerce</vt:lpstr>
      <vt:lpstr>Impact sur la production</vt:lpstr>
      <vt:lpstr>Impact sur la réallocation de l’emploi</vt:lpstr>
      <vt:lpstr>Commerce des marchandises: les offres tarifaires et les modalités tarifaires</vt:lpstr>
      <vt:lpstr>Commerce des services: les offres spécifiques et les lignes directrices</vt:lpstr>
      <vt:lpstr>Défis sur les sujets à conclure: Commerce des marchandises</vt:lpstr>
      <vt:lpstr>Défis sur les sujets à conclure: Commerce des services</vt:lpstr>
      <vt:lpstr>Besoin de règles modernes en matière d’investissements</vt:lpstr>
      <vt:lpstr>Propriété intellectuelle: Réduire l’absence et l’hétérogénéité des règles</vt:lpstr>
      <vt:lpstr>Besoin de réduire l’hétérogénéité des règles en matière de concurrence</vt:lpstr>
      <vt:lpstr>En conclusion……des recommandations pour la mise en œuvre (CEA et autres)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Frederick</dc:creator>
  <cp:lastModifiedBy>Sékou Falil Doumbouya</cp:lastModifiedBy>
  <cp:revision>72</cp:revision>
  <dcterms:created xsi:type="dcterms:W3CDTF">2020-02-05T12:44:36Z</dcterms:created>
  <dcterms:modified xsi:type="dcterms:W3CDTF">2022-11-15T18:04:53Z</dcterms:modified>
</cp:coreProperties>
</file>