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00" r:id="rId2"/>
    <p:sldId id="299" r:id="rId3"/>
    <p:sldId id="301" r:id="rId4"/>
    <p:sldId id="305" r:id="rId5"/>
    <p:sldId id="306" r:id="rId6"/>
    <p:sldId id="297" r:id="rId7"/>
    <p:sldId id="307" r:id="rId8"/>
    <p:sldId id="298" r:id="rId9"/>
    <p:sldId id="308" r:id="rId10"/>
    <p:sldId id="303" r:id="rId11"/>
    <p:sldId id="309" r:id="rId12"/>
    <p:sldId id="283" r:id="rId13"/>
    <p:sldId id="310" r:id="rId14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3636"/>
    <a:srgbClr val="DE6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2" autoAdjust="0"/>
    <p:restoredTop sz="92116" autoAdjust="0"/>
  </p:normalViewPr>
  <p:slideViewPr>
    <p:cSldViewPr snapToGrid="0">
      <p:cViewPr>
        <p:scale>
          <a:sx n="29" d="100"/>
          <a:sy n="29" d="100"/>
        </p:scale>
        <p:origin x="372" y="-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CEDD-3BD4-4C3E-B823-475923AE3895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452B-B6B8-4D1A-A5DB-EC63412EC8C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8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1056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618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66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680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35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994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9666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3954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172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8291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E0C57-C421-458E-8787-9FE12760EAF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115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  <a:prstGeom prst="rect">
            <a:avLst/>
          </a:prstGeom>
        </p:spPr>
        <p:txBody>
          <a:bodyPr anchor="b"/>
          <a:lstStyle>
            <a:lvl1pPr algn="ctr"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7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81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08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eft Im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4" y="0"/>
            <a:ext cx="14131420" cy="13716000"/>
          </a:xfrm>
          <a:custGeom>
            <a:avLst/>
            <a:gdLst>
              <a:gd name="connsiteX0" fmla="*/ 2609873 w 8343900"/>
              <a:gd name="connsiteY0" fmla="*/ 0 h 6858000"/>
              <a:gd name="connsiteX1" fmla="*/ 8343900 w 8343900"/>
              <a:gd name="connsiteY1" fmla="*/ 0 h 6858000"/>
              <a:gd name="connsiteX2" fmla="*/ 5143477 w 8343900"/>
              <a:gd name="connsiteY2" fmla="*/ 6858000 h 6858000"/>
              <a:gd name="connsiteX3" fmla="*/ 0 w 8343900"/>
              <a:gd name="connsiteY3" fmla="*/ 6858000 h 6858000"/>
              <a:gd name="connsiteX4" fmla="*/ 0 w 8343900"/>
              <a:gd name="connsiteY4" fmla="*/ 5592545 h 6858000"/>
              <a:gd name="connsiteX5" fmla="*/ 0 w 8343900"/>
              <a:gd name="connsiteY5" fmla="*/ 0 h 6858000"/>
              <a:gd name="connsiteX6" fmla="*/ 2076450 w 8343900"/>
              <a:gd name="connsiteY6" fmla="*/ 0 h 6858000"/>
              <a:gd name="connsiteX7" fmla="*/ 0 w 8343900"/>
              <a:gd name="connsiteY7" fmla="*/ 4449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43900" h="6858000">
                <a:moveTo>
                  <a:pt x="2609873" y="0"/>
                </a:moveTo>
                <a:lnTo>
                  <a:pt x="8343900" y="0"/>
                </a:lnTo>
                <a:lnTo>
                  <a:pt x="5143477" y="6858000"/>
                </a:lnTo>
                <a:lnTo>
                  <a:pt x="0" y="6858000"/>
                </a:lnTo>
                <a:lnTo>
                  <a:pt x="0" y="5592545"/>
                </a:lnTo>
                <a:close/>
                <a:moveTo>
                  <a:pt x="0" y="0"/>
                </a:moveTo>
                <a:lnTo>
                  <a:pt x="2076450" y="0"/>
                </a:lnTo>
                <a:lnTo>
                  <a:pt x="0" y="4449504"/>
                </a:lnTo>
                <a:close/>
              </a:path>
            </a:pathLst>
          </a:custGeom>
          <a:solidFill>
            <a:srgbClr val="88888A"/>
          </a:solidFill>
        </p:spPr>
        <p:txBody>
          <a:bodyPr wrap="square">
            <a:noAutofit/>
          </a:bodyPr>
          <a:lstStyle>
            <a:lvl1pPr marL="0" indent="0">
              <a:buNone/>
              <a:defRPr sz="3199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4131421" y="1654631"/>
            <a:ext cx="8608358" cy="3802744"/>
          </a:xfrm>
        </p:spPr>
        <p:txBody>
          <a:bodyPr lIns="360000" tIns="180000" rIns="360000" bIns="180000">
            <a:normAutofit/>
          </a:bodyPr>
          <a:lstStyle>
            <a:lvl1pPr marL="0" indent="0">
              <a:spcBef>
                <a:spcPts val="0"/>
              </a:spcBef>
              <a:buNone/>
              <a:defRPr sz="9998" baseline="0">
                <a:solidFill>
                  <a:srgbClr val="88888A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pPr lvl="0"/>
            <a:r>
              <a:rPr lang="en-GB" dirty="0"/>
              <a:t>Title Here 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4131421" y="6560457"/>
            <a:ext cx="8608358" cy="6037944"/>
          </a:xfrm>
        </p:spPr>
        <p:txBody>
          <a:bodyPr lIns="360000" tIns="180000" rIns="360000" bIns="180000">
            <a:normAutofit/>
          </a:bodyPr>
          <a:lstStyle>
            <a:lvl1pPr marL="0" indent="0">
              <a:lnSpc>
                <a:spcPct val="110000"/>
              </a:lnSpc>
              <a:buNone/>
              <a:defRPr sz="3199" baseline="0">
                <a:solidFill>
                  <a:srgbClr val="88888A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Body Text Goes Here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ADVANT </a:t>
            </a:r>
            <a:r>
              <a:rPr lang="en-GB" sz="2800" dirty="0"/>
              <a:t>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52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24377650" cy="8267700"/>
          </a:xfrm>
          <a:solidFill>
            <a:srgbClr val="BFBFBF"/>
          </a:solidFill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z="2800"/>
              <a:t>ADVANT Multipurpose  Presentation 2017 </a:t>
            </a:r>
            <a:endParaRPr lang="en-GB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48FCF8-25E9-4F94-BC2B-FA1B572C1FF3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  <a:prstGeom prst="rect">
            <a:avLst/>
          </a:prstGeom>
        </p:spPr>
        <p:txBody>
          <a:bodyPr anchor="b"/>
          <a:lstStyle>
            <a:lvl1pPr>
              <a:defRPr sz="119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0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1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4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  <a:prstGeom prst="rect">
            <a:avLst/>
          </a:prstGeo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697" y="12712701"/>
            <a:ext cx="8227457" cy="730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ADVANT Multipurpose  Presentation 2017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F67D7-8C75-433C-B949-F5BA0106978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20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462577" y="511176"/>
            <a:ext cx="1675964" cy="730250"/>
          </a:xfrm>
          <a:prstGeom prst="roundRect">
            <a:avLst>
              <a:gd name="adj" fmla="val 10797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5"/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fld id="{3CBF67D7-8C75-433C-B949-F5BA0106978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8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6" r:id="rId12"/>
    <p:sldLayoutId id="2147483677" r:id="rId13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-tech.org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group-hub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1" t="2647" r="11196" b="2647"/>
          <a:stretch/>
        </p:blipFill>
        <p:spPr>
          <a:xfrm>
            <a:off x="-8755" y="0"/>
            <a:ext cx="14155954" cy="13739813"/>
          </a:xfrm>
          <a:gradFill>
            <a:gsLst>
              <a:gs pos="0">
                <a:srgbClr val="002060"/>
              </a:gs>
              <a:gs pos="58000">
                <a:schemeClr val="accent6"/>
              </a:gs>
              <a:gs pos="100000">
                <a:schemeClr val="accent5"/>
              </a:gs>
            </a:gsLst>
            <a:lin ang="0" scaled="0"/>
          </a:gradFill>
        </p:spPr>
      </p:pic>
      <p:sp>
        <p:nvSpPr>
          <p:cNvPr id="17" name="Parallelogram 16"/>
          <p:cNvSpPr/>
          <p:nvPr/>
        </p:nvSpPr>
        <p:spPr>
          <a:xfrm>
            <a:off x="9109096" y="6319215"/>
            <a:ext cx="5746415" cy="7396785"/>
          </a:xfrm>
          <a:prstGeom prst="parallelogram">
            <a:avLst>
              <a:gd name="adj" fmla="val 52932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00B0F0"/>
              </a:gs>
            </a:gsLst>
            <a:lin ang="0" scaled="1"/>
            <a:tileRect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115027" y="4906221"/>
            <a:ext cx="587437" cy="791938"/>
            <a:chOff x="4906964" y="2173288"/>
            <a:chExt cx="352091" cy="474663"/>
          </a:xfrm>
          <a:solidFill>
            <a:schemeClr val="bg1"/>
          </a:solidFill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938713" y="2473325"/>
              <a:ext cx="142875" cy="141288"/>
            </a:xfrm>
            <a:custGeom>
              <a:avLst/>
              <a:gdLst>
                <a:gd name="T0" fmla="*/ 40 w 67"/>
                <a:gd name="T1" fmla="*/ 4 h 66"/>
                <a:gd name="T2" fmla="*/ 35 w 67"/>
                <a:gd name="T3" fmla="*/ 3 h 66"/>
                <a:gd name="T4" fmla="*/ 9 w 67"/>
                <a:gd name="T5" fmla="*/ 61 h 66"/>
                <a:gd name="T6" fmla="*/ 64 w 67"/>
                <a:gd name="T7" fmla="*/ 32 h 66"/>
                <a:gd name="T8" fmla="*/ 63 w 67"/>
                <a:gd name="T9" fmla="*/ 27 h 66"/>
                <a:gd name="T10" fmla="*/ 40 w 67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4906964" y="2173288"/>
              <a:ext cx="352091" cy="474663"/>
            </a:xfrm>
            <a:custGeom>
              <a:avLst/>
              <a:gdLst>
                <a:gd name="T0" fmla="*/ 155 w 223"/>
                <a:gd name="T1" fmla="*/ 145 h 224"/>
                <a:gd name="T2" fmla="*/ 156 w 223"/>
                <a:gd name="T3" fmla="*/ 141 h 224"/>
                <a:gd name="T4" fmla="*/ 204 w 223"/>
                <a:gd name="T5" fmla="*/ 19 h 224"/>
                <a:gd name="T6" fmla="*/ 84 w 223"/>
                <a:gd name="T7" fmla="*/ 67 h 224"/>
                <a:gd name="T8" fmla="*/ 78 w 223"/>
                <a:gd name="T9" fmla="*/ 69 h 224"/>
                <a:gd name="T10" fmla="*/ 65 w 223"/>
                <a:gd name="T11" fmla="*/ 65 h 224"/>
                <a:gd name="T12" fmla="*/ 53 w 223"/>
                <a:gd name="T13" fmla="*/ 69 h 224"/>
                <a:gd name="T14" fmla="*/ 3 w 223"/>
                <a:gd name="T15" fmla="*/ 119 h 224"/>
                <a:gd name="T16" fmla="*/ 5 w 223"/>
                <a:gd name="T17" fmla="*/ 125 h 224"/>
                <a:gd name="T18" fmla="*/ 41 w 223"/>
                <a:gd name="T19" fmla="*/ 131 h 224"/>
                <a:gd name="T20" fmla="*/ 53 w 223"/>
                <a:gd name="T21" fmla="*/ 127 h 224"/>
                <a:gd name="T22" fmla="*/ 57 w 223"/>
                <a:gd name="T23" fmla="*/ 127 h 224"/>
                <a:gd name="T24" fmla="*/ 96 w 223"/>
                <a:gd name="T25" fmla="*/ 167 h 224"/>
                <a:gd name="T26" fmla="*/ 96 w 223"/>
                <a:gd name="T27" fmla="*/ 170 h 224"/>
                <a:gd name="T28" fmla="*/ 92 w 223"/>
                <a:gd name="T29" fmla="*/ 182 h 224"/>
                <a:gd name="T30" fmla="*/ 98 w 223"/>
                <a:gd name="T31" fmla="*/ 219 h 224"/>
                <a:gd name="T32" fmla="*/ 104 w 223"/>
                <a:gd name="T33" fmla="*/ 221 h 224"/>
                <a:gd name="T34" fmla="*/ 155 w 223"/>
                <a:gd name="T35" fmla="*/ 170 h 224"/>
                <a:gd name="T36" fmla="*/ 158 w 223"/>
                <a:gd name="T37" fmla="*/ 159 h 224"/>
                <a:gd name="T38" fmla="*/ 155 w 223"/>
                <a:gd name="T39" fmla="*/ 145 h 224"/>
                <a:gd name="T40" fmla="*/ 144 w 223"/>
                <a:gd name="T41" fmla="*/ 80 h 224"/>
                <a:gd name="T42" fmla="*/ 144 w 223"/>
                <a:gd name="T43" fmla="*/ 50 h 224"/>
                <a:gd name="T44" fmla="*/ 174 w 223"/>
                <a:gd name="T45" fmla="*/ 50 h 224"/>
                <a:gd name="T46" fmla="*/ 174 w 223"/>
                <a:gd name="T47" fmla="*/ 80 h 224"/>
                <a:gd name="T48" fmla="*/ 144 w 223"/>
                <a:gd name="T49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224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309392" y="8639762"/>
            <a:ext cx="371912" cy="757198"/>
            <a:chOff x="2087563" y="2211388"/>
            <a:chExt cx="220663" cy="449262"/>
          </a:xfrm>
          <a:solidFill>
            <a:schemeClr val="bg1"/>
          </a:solidFill>
        </p:grpSpPr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2132013" y="2211388"/>
              <a:ext cx="133350" cy="82550"/>
            </a:xfrm>
            <a:custGeom>
              <a:avLst/>
              <a:gdLst>
                <a:gd name="T0" fmla="*/ 61 w 63"/>
                <a:gd name="T1" fmla="*/ 30 h 39"/>
                <a:gd name="T2" fmla="*/ 51 w 63"/>
                <a:gd name="T3" fmla="*/ 39 h 39"/>
                <a:gd name="T4" fmla="*/ 12 w 63"/>
                <a:gd name="T5" fmla="*/ 39 h 39"/>
                <a:gd name="T6" fmla="*/ 2 w 63"/>
                <a:gd name="T7" fmla="*/ 30 h 39"/>
                <a:gd name="T8" fmla="*/ 0 w 63"/>
                <a:gd name="T9" fmla="*/ 9 h 39"/>
                <a:gd name="T10" fmla="*/ 9 w 63"/>
                <a:gd name="T11" fmla="*/ 0 h 39"/>
                <a:gd name="T12" fmla="*/ 54 w 63"/>
                <a:gd name="T13" fmla="*/ 0 h 39"/>
                <a:gd name="T14" fmla="*/ 62 w 63"/>
                <a:gd name="T15" fmla="*/ 9 h 39"/>
                <a:gd name="T16" fmla="*/ 61 w 63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9">
                  <a:moveTo>
                    <a:pt x="61" y="30"/>
                  </a:moveTo>
                  <a:cubicBezTo>
                    <a:pt x="60" y="35"/>
                    <a:pt x="56" y="39"/>
                    <a:pt x="5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7" y="39"/>
                    <a:pt x="2" y="35"/>
                    <a:pt x="2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4"/>
                    <a:pt x="62" y="9"/>
                  </a:cubicBezTo>
                  <a:lnTo>
                    <a:pt x="6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2087563" y="2317750"/>
              <a:ext cx="220663" cy="342900"/>
            </a:xfrm>
            <a:custGeom>
              <a:avLst/>
              <a:gdLst>
                <a:gd name="T0" fmla="*/ 103 w 104"/>
                <a:gd name="T1" fmla="*/ 107 h 162"/>
                <a:gd name="T2" fmla="*/ 83 w 104"/>
                <a:gd name="T3" fmla="*/ 9 h 162"/>
                <a:gd name="T4" fmla="*/ 72 w 104"/>
                <a:gd name="T5" fmla="*/ 0 h 162"/>
                <a:gd name="T6" fmla="*/ 33 w 104"/>
                <a:gd name="T7" fmla="*/ 0 h 162"/>
                <a:gd name="T8" fmla="*/ 22 w 104"/>
                <a:gd name="T9" fmla="*/ 9 h 162"/>
                <a:gd name="T10" fmla="*/ 1 w 104"/>
                <a:gd name="T11" fmla="*/ 107 h 162"/>
                <a:gd name="T12" fmla="*/ 6 w 104"/>
                <a:gd name="T13" fmla="*/ 122 h 162"/>
                <a:gd name="T14" fmla="*/ 45 w 104"/>
                <a:gd name="T15" fmla="*/ 159 h 162"/>
                <a:gd name="T16" fmla="*/ 59 w 104"/>
                <a:gd name="T17" fmla="*/ 159 h 162"/>
                <a:gd name="T18" fmla="*/ 98 w 104"/>
                <a:gd name="T19" fmla="*/ 122 h 162"/>
                <a:gd name="T20" fmla="*/ 103 w 104"/>
                <a:gd name="T21" fmla="*/ 107 h 162"/>
                <a:gd name="T22" fmla="*/ 24 w 104"/>
                <a:gd name="T23" fmla="*/ 54 h 162"/>
                <a:gd name="T24" fmla="*/ 26 w 104"/>
                <a:gd name="T25" fmla="*/ 44 h 162"/>
                <a:gd name="T26" fmla="*/ 27 w 104"/>
                <a:gd name="T27" fmla="*/ 43 h 162"/>
                <a:gd name="T28" fmla="*/ 72 w 104"/>
                <a:gd name="T29" fmla="*/ 22 h 162"/>
                <a:gd name="T30" fmla="*/ 73 w 104"/>
                <a:gd name="T31" fmla="*/ 23 h 162"/>
                <a:gd name="T32" fmla="*/ 73 w 104"/>
                <a:gd name="T33" fmla="*/ 24 h 162"/>
                <a:gd name="T34" fmla="*/ 74 w 104"/>
                <a:gd name="T35" fmla="*/ 30 h 162"/>
                <a:gd name="T36" fmla="*/ 74 w 104"/>
                <a:gd name="T37" fmla="*/ 31 h 162"/>
                <a:gd name="T38" fmla="*/ 25 w 104"/>
                <a:gd name="T39" fmla="*/ 55 h 162"/>
                <a:gd name="T40" fmla="*/ 24 w 104"/>
                <a:gd name="T41" fmla="*/ 54 h 162"/>
                <a:gd name="T42" fmla="*/ 15 w 104"/>
                <a:gd name="T43" fmla="*/ 99 h 162"/>
                <a:gd name="T44" fmla="*/ 17 w 104"/>
                <a:gd name="T45" fmla="*/ 90 h 162"/>
                <a:gd name="T46" fmla="*/ 18 w 104"/>
                <a:gd name="T47" fmla="*/ 89 h 162"/>
                <a:gd name="T48" fmla="*/ 79 w 104"/>
                <a:gd name="T49" fmla="*/ 59 h 162"/>
                <a:gd name="T50" fmla="*/ 80 w 104"/>
                <a:gd name="T51" fmla="*/ 60 h 162"/>
                <a:gd name="T52" fmla="*/ 82 w 104"/>
                <a:gd name="T53" fmla="*/ 67 h 162"/>
                <a:gd name="T54" fmla="*/ 81 w 104"/>
                <a:gd name="T55" fmla="*/ 68 h 162"/>
                <a:gd name="T56" fmla="*/ 15 w 104"/>
                <a:gd name="T57" fmla="*/ 100 h 162"/>
                <a:gd name="T58" fmla="*/ 15 w 104"/>
                <a:gd name="T59" fmla="*/ 99 h 162"/>
                <a:gd name="T60" fmla="*/ 89 w 104"/>
                <a:gd name="T61" fmla="*/ 105 h 162"/>
                <a:gd name="T62" fmla="*/ 33 w 104"/>
                <a:gd name="T63" fmla="*/ 132 h 162"/>
                <a:gd name="T64" fmla="*/ 31 w 104"/>
                <a:gd name="T65" fmla="*/ 132 h 162"/>
                <a:gd name="T66" fmla="*/ 26 w 104"/>
                <a:gd name="T67" fmla="*/ 127 h 162"/>
                <a:gd name="T68" fmla="*/ 26 w 104"/>
                <a:gd name="T69" fmla="*/ 125 h 162"/>
                <a:gd name="T70" fmla="*/ 87 w 104"/>
                <a:gd name="T71" fmla="*/ 96 h 162"/>
                <a:gd name="T72" fmla="*/ 88 w 104"/>
                <a:gd name="T73" fmla="*/ 97 h 162"/>
                <a:gd name="T74" fmla="*/ 90 w 104"/>
                <a:gd name="T75" fmla="*/ 104 h 162"/>
                <a:gd name="T76" fmla="*/ 89 w 104"/>
                <a:gd name="T7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62">
                  <a:moveTo>
                    <a:pt x="103" y="107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2" y="4"/>
                    <a:pt x="77" y="0"/>
                    <a:pt x="7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3" y="4"/>
                    <a:pt x="22" y="9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0" y="112"/>
                    <a:pt x="2" y="119"/>
                    <a:pt x="6" y="122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9" y="162"/>
                    <a:pt x="55" y="162"/>
                    <a:pt x="59" y="159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102" y="119"/>
                    <a:pt x="104" y="112"/>
                    <a:pt x="103" y="107"/>
                  </a:cubicBezTo>
                  <a:close/>
                  <a:moveTo>
                    <a:pt x="24" y="54"/>
                  </a:moveTo>
                  <a:cubicBezTo>
                    <a:pt x="25" y="51"/>
                    <a:pt x="26" y="47"/>
                    <a:pt x="26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3" y="23"/>
                  </a:cubicBezTo>
                  <a:cubicBezTo>
                    <a:pt x="73" y="23"/>
                    <a:pt x="73" y="23"/>
                    <a:pt x="73" y="24"/>
                  </a:cubicBezTo>
                  <a:cubicBezTo>
                    <a:pt x="73" y="24"/>
                    <a:pt x="74" y="29"/>
                    <a:pt x="74" y="3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4" y="54"/>
                  </a:cubicBezTo>
                  <a:close/>
                  <a:moveTo>
                    <a:pt x="15" y="99"/>
                  </a:moveTo>
                  <a:cubicBezTo>
                    <a:pt x="15" y="97"/>
                    <a:pt x="16" y="92"/>
                    <a:pt x="17" y="90"/>
                  </a:cubicBezTo>
                  <a:cubicBezTo>
                    <a:pt x="17" y="89"/>
                    <a:pt x="18" y="89"/>
                    <a:pt x="18" y="8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80" y="58"/>
                    <a:pt x="80" y="60"/>
                  </a:cubicBezTo>
                  <a:cubicBezTo>
                    <a:pt x="81" y="61"/>
                    <a:pt x="82" y="65"/>
                    <a:pt x="82" y="67"/>
                  </a:cubicBezTo>
                  <a:cubicBezTo>
                    <a:pt x="82" y="68"/>
                    <a:pt x="81" y="68"/>
                    <a:pt x="81" y="6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1"/>
                    <a:pt x="15" y="99"/>
                  </a:cubicBezTo>
                  <a:close/>
                  <a:moveTo>
                    <a:pt x="89" y="105"/>
                  </a:moveTo>
                  <a:cubicBezTo>
                    <a:pt x="33" y="132"/>
                    <a:pt x="33" y="132"/>
                    <a:pt x="33" y="132"/>
                  </a:cubicBezTo>
                  <a:cubicBezTo>
                    <a:pt x="33" y="132"/>
                    <a:pt x="32" y="133"/>
                    <a:pt x="31" y="132"/>
                  </a:cubicBezTo>
                  <a:cubicBezTo>
                    <a:pt x="30" y="131"/>
                    <a:pt x="27" y="129"/>
                    <a:pt x="26" y="127"/>
                  </a:cubicBezTo>
                  <a:cubicBezTo>
                    <a:pt x="25" y="126"/>
                    <a:pt x="26" y="125"/>
                    <a:pt x="26" y="125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6"/>
                    <a:pt x="88" y="95"/>
                    <a:pt x="88" y="97"/>
                  </a:cubicBezTo>
                  <a:cubicBezTo>
                    <a:pt x="88" y="98"/>
                    <a:pt x="89" y="102"/>
                    <a:pt x="90" y="104"/>
                  </a:cubicBezTo>
                  <a:cubicBezTo>
                    <a:pt x="90" y="105"/>
                    <a:pt x="89" y="105"/>
                    <a:pt x="8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4" name="Parallelogram 3"/>
          <p:cNvSpPr/>
          <p:nvPr/>
        </p:nvSpPr>
        <p:spPr>
          <a:xfrm>
            <a:off x="1150326" y="10469044"/>
            <a:ext cx="10642282" cy="3285094"/>
          </a:xfrm>
          <a:prstGeom prst="parallelogram">
            <a:avLst>
              <a:gd name="adj" fmla="val 38882"/>
            </a:avLst>
          </a:prstGeom>
          <a:gradFill>
            <a:gsLst>
              <a:gs pos="0">
                <a:srgbClr val="002060"/>
              </a:gs>
              <a:gs pos="100000">
                <a:schemeClr val="accent5">
                  <a:alpha val="86000"/>
                </a:schemeClr>
              </a:gs>
            </a:gsLst>
            <a:lin ang="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D78041A5-7FC4-4430-B702-B711AB418963}"/>
              </a:ext>
            </a:extLst>
          </p:cNvPr>
          <p:cNvSpPr/>
          <p:nvPr/>
        </p:nvSpPr>
        <p:spPr>
          <a:xfrm>
            <a:off x="12423228" y="3863671"/>
            <a:ext cx="11666482" cy="1763306"/>
          </a:xfrm>
          <a:prstGeom prst="parallelogram">
            <a:avLst>
              <a:gd name="adj" fmla="val 3887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13304794" y="3958265"/>
            <a:ext cx="9569078" cy="1543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180000" rIns="360000" bIns="180000" rtlCol="0"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998" kern="1200" baseline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EMPOWERING</a:t>
            </a:r>
            <a:endParaRPr lang="en-GB" sz="5400" b="1" dirty="0">
              <a:solidFill>
                <a:schemeClr val="tx1">
                  <a:lumMod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69934" y="10772390"/>
            <a:ext cx="8665928" cy="294361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i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 the </a:t>
            </a:r>
            <a:r>
              <a:rPr lang="fr-FR" sz="3600" i="1" dirty="0" err="1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theme</a:t>
            </a:r>
            <a:r>
              <a:rPr lang="fr-FR" sz="3600" i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fr-FR" sz="3600" i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1373B">
                    <a:lumMod val="1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Open Sans Extrabold" panose="020B0906030804020204" pitchFamily="34" charset="0"/>
              </a:rPr>
              <a:t>“Connected African Girls, Creating Brighter Futures” </a:t>
            </a:r>
            <a:endParaRPr lang="fr-FR" sz="1800" i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sz="5800" b="1" dirty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F668A74-8D25-4A71-8663-03CCFED82D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8596" y="12722292"/>
            <a:ext cx="2715399" cy="7494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B8A524-6968-4FD5-BBBF-F2AAFEC50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29" b="99745" l="767" r="90933">
                        <a14:foregroundMark x1="51700" y1="8940" x2="51700" y2="8940"/>
                        <a14:foregroundMark x1="51700" y1="28927" x2="51700" y2="28927"/>
                        <a14:foregroundMark x1="61133" y1="36654" x2="44000" y2="58365"/>
                        <a14:foregroundMark x1="44000" y1="58365" x2="29433" y2="63665"/>
                        <a14:foregroundMark x1="29433" y1="63665" x2="16600" y2="51980"/>
                        <a14:foregroundMark x1="16600" y1="51980" x2="27700" y2="33014"/>
                        <a14:foregroundMark x1="27700" y1="33014" x2="32467" y2="35313"/>
                        <a14:foregroundMark x1="59233" y1="68838" x2="36967" y2="23755"/>
                        <a14:foregroundMark x1="36967" y1="23755" x2="22867" y2="12133"/>
                        <a14:foregroundMark x1="22867" y1="12133" x2="7833" y2="9834"/>
                        <a14:foregroundMark x1="7833" y1="9834" x2="7933" y2="99106"/>
                        <a14:foregroundMark x1="16967" y1="94572" x2="30333" y2="15006"/>
                        <a14:foregroundMark x1="30333" y1="15006" x2="57133" y2="40613"/>
                        <a14:foregroundMark x1="57133" y1="40613" x2="58333" y2="65198"/>
                        <a14:foregroundMark x1="58333" y1="65198" x2="14733" y2="71775"/>
                        <a14:foregroundMark x1="14733" y1="71775" x2="2633" y2="55556"/>
                        <a14:foregroundMark x1="2633" y1="55556" x2="3400" y2="43742"/>
                        <a14:foregroundMark x1="3400" y1="21201" x2="14733" y2="830"/>
                        <a14:foregroundMark x1="14733" y1="830" x2="28300" y2="11239"/>
                        <a14:foregroundMark x1="28300" y1="11239" x2="56667" y2="20370"/>
                        <a14:foregroundMark x1="56667" y1="20370" x2="61667" y2="44764"/>
                        <a14:foregroundMark x1="61667" y1="44764" x2="62267" y2="69476"/>
                        <a14:foregroundMark x1="62267" y1="69476" x2="31633" y2="79119"/>
                        <a14:foregroundMark x1="31633" y1="79119" x2="23033" y2="99745"/>
                        <a14:foregroundMark x1="23033" y1="99745" x2="7533" y2="94700"/>
                        <a14:foregroundMark x1="7533" y1="94700" x2="5267" y2="16667"/>
                        <a14:foregroundMark x1="11700" y1="23116" x2="38867" y2="56705"/>
                        <a14:foregroundMark x1="38867" y1="56705" x2="52767" y2="66220"/>
                        <a14:foregroundMark x1="52767" y1="66220" x2="53200" y2="66220"/>
                        <a14:foregroundMark x1="16233" y1="73946" x2="12467" y2="34036"/>
                        <a14:foregroundMark x1="5667" y1="9579" x2="767" y2="95211"/>
                        <a14:foregroundMark x1="7167" y1="41124" x2="23400" y2="66922"/>
                        <a14:foregroundMark x1="2633" y1="7663" x2="36367" y2="3129"/>
                        <a14:foregroundMark x1="36367" y1="3129" x2="45667" y2="5747"/>
                        <a14:foregroundMark x1="90933" y1="80396" x2="90933" y2="80396"/>
                        <a14:foregroundMark x1="89067" y1="79757" x2="89067" y2="79757"/>
                        <a14:foregroundMark x1="86800" y1="80396" x2="86800" y2="803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05088" y="6529152"/>
            <a:ext cx="8491478" cy="5150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0ABFEB-357F-4BA6-9034-B280786B3D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080" y="12512719"/>
            <a:ext cx="2015886" cy="1128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11E37B-A746-4E48-B35F-6929B23F88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199" y="1772680"/>
            <a:ext cx="9518148" cy="113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7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4" r="22744"/>
          <a:stretch/>
        </p:blipFill>
        <p:spPr>
          <a:xfrm>
            <a:off x="22776" y="23813"/>
            <a:ext cx="14131420" cy="13716000"/>
          </a:xfrm>
          <a:gradFill>
            <a:gsLst>
              <a:gs pos="0">
                <a:srgbClr val="002060"/>
              </a:gs>
              <a:gs pos="58000">
                <a:schemeClr val="accent6"/>
              </a:gs>
              <a:gs pos="100000">
                <a:schemeClr val="accent5"/>
              </a:gs>
            </a:gsLst>
            <a:lin ang="0" scaled="0"/>
          </a:gradFill>
        </p:spPr>
      </p:pic>
      <p:sp>
        <p:nvSpPr>
          <p:cNvPr id="17" name="Parallelogram 16"/>
          <p:cNvSpPr/>
          <p:nvPr/>
        </p:nvSpPr>
        <p:spPr>
          <a:xfrm>
            <a:off x="9109096" y="7100923"/>
            <a:ext cx="5746415" cy="6615077"/>
          </a:xfrm>
          <a:prstGeom prst="parallelogram">
            <a:avLst>
              <a:gd name="adj" fmla="val 46348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00B0F0"/>
              </a:gs>
            </a:gsLst>
            <a:lin ang="0" scaled="1"/>
            <a:tileRect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115027" y="4906221"/>
            <a:ext cx="587437" cy="791938"/>
            <a:chOff x="4906964" y="2173288"/>
            <a:chExt cx="352091" cy="474663"/>
          </a:xfrm>
          <a:solidFill>
            <a:schemeClr val="bg1"/>
          </a:solidFill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938713" y="2473325"/>
              <a:ext cx="142875" cy="141288"/>
            </a:xfrm>
            <a:custGeom>
              <a:avLst/>
              <a:gdLst>
                <a:gd name="T0" fmla="*/ 40 w 67"/>
                <a:gd name="T1" fmla="*/ 4 h 66"/>
                <a:gd name="T2" fmla="*/ 35 w 67"/>
                <a:gd name="T3" fmla="*/ 3 h 66"/>
                <a:gd name="T4" fmla="*/ 9 w 67"/>
                <a:gd name="T5" fmla="*/ 61 h 66"/>
                <a:gd name="T6" fmla="*/ 64 w 67"/>
                <a:gd name="T7" fmla="*/ 32 h 66"/>
                <a:gd name="T8" fmla="*/ 63 w 67"/>
                <a:gd name="T9" fmla="*/ 27 h 66"/>
                <a:gd name="T10" fmla="*/ 40 w 67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4906964" y="2173288"/>
              <a:ext cx="352091" cy="474663"/>
            </a:xfrm>
            <a:custGeom>
              <a:avLst/>
              <a:gdLst>
                <a:gd name="T0" fmla="*/ 155 w 223"/>
                <a:gd name="T1" fmla="*/ 145 h 224"/>
                <a:gd name="T2" fmla="*/ 156 w 223"/>
                <a:gd name="T3" fmla="*/ 141 h 224"/>
                <a:gd name="T4" fmla="*/ 204 w 223"/>
                <a:gd name="T5" fmla="*/ 19 h 224"/>
                <a:gd name="T6" fmla="*/ 84 w 223"/>
                <a:gd name="T7" fmla="*/ 67 h 224"/>
                <a:gd name="T8" fmla="*/ 78 w 223"/>
                <a:gd name="T9" fmla="*/ 69 h 224"/>
                <a:gd name="T10" fmla="*/ 65 w 223"/>
                <a:gd name="T11" fmla="*/ 65 h 224"/>
                <a:gd name="T12" fmla="*/ 53 w 223"/>
                <a:gd name="T13" fmla="*/ 69 h 224"/>
                <a:gd name="T14" fmla="*/ 3 w 223"/>
                <a:gd name="T15" fmla="*/ 119 h 224"/>
                <a:gd name="T16" fmla="*/ 5 w 223"/>
                <a:gd name="T17" fmla="*/ 125 h 224"/>
                <a:gd name="T18" fmla="*/ 41 w 223"/>
                <a:gd name="T19" fmla="*/ 131 h 224"/>
                <a:gd name="T20" fmla="*/ 53 w 223"/>
                <a:gd name="T21" fmla="*/ 127 h 224"/>
                <a:gd name="T22" fmla="*/ 57 w 223"/>
                <a:gd name="T23" fmla="*/ 127 h 224"/>
                <a:gd name="T24" fmla="*/ 96 w 223"/>
                <a:gd name="T25" fmla="*/ 167 h 224"/>
                <a:gd name="T26" fmla="*/ 96 w 223"/>
                <a:gd name="T27" fmla="*/ 170 h 224"/>
                <a:gd name="T28" fmla="*/ 92 w 223"/>
                <a:gd name="T29" fmla="*/ 182 h 224"/>
                <a:gd name="T30" fmla="*/ 98 w 223"/>
                <a:gd name="T31" fmla="*/ 219 h 224"/>
                <a:gd name="T32" fmla="*/ 104 w 223"/>
                <a:gd name="T33" fmla="*/ 221 h 224"/>
                <a:gd name="T34" fmla="*/ 155 w 223"/>
                <a:gd name="T35" fmla="*/ 170 h 224"/>
                <a:gd name="T36" fmla="*/ 158 w 223"/>
                <a:gd name="T37" fmla="*/ 159 h 224"/>
                <a:gd name="T38" fmla="*/ 155 w 223"/>
                <a:gd name="T39" fmla="*/ 145 h 224"/>
                <a:gd name="T40" fmla="*/ 144 w 223"/>
                <a:gd name="T41" fmla="*/ 80 h 224"/>
                <a:gd name="T42" fmla="*/ 144 w 223"/>
                <a:gd name="T43" fmla="*/ 50 h 224"/>
                <a:gd name="T44" fmla="*/ 174 w 223"/>
                <a:gd name="T45" fmla="*/ 50 h 224"/>
                <a:gd name="T46" fmla="*/ 174 w 223"/>
                <a:gd name="T47" fmla="*/ 80 h 224"/>
                <a:gd name="T48" fmla="*/ 144 w 223"/>
                <a:gd name="T49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224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309392" y="8639762"/>
            <a:ext cx="371912" cy="757198"/>
            <a:chOff x="2087563" y="2211388"/>
            <a:chExt cx="220663" cy="449262"/>
          </a:xfrm>
          <a:solidFill>
            <a:schemeClr val="bg1"/>
          </a:solidFill>
        </p:grpSpPr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2132013" y="2211388"/>
              <a:ext cx="133350" cy="82550"/>
            </a:xfrm>
            <a:custGeom>
              <a:avLst/>
              <a:gdLst>
                <a:gd name="T0" fmla="*/ 61 w 63"/>
                <a:gd name="T1" fmla="*/ 30 h 39"/>
                <a:gd name="T2" fmla="*/ 51 w 63"/>
                <a:gd name="T3" fmla="*/ 39 h 39"/>
                <a:gd name="T4" fmla="*/ 12 w 63"/>
                <a:gd name="T5" fmla="*/ 39 h 39"/>
                <a:gd name="T6" fmla="*/ 2 w 63"/>
                <a:gd name="T7" fmla="*/ 30 h 39"/>
                <a:gd name="T8" fmla="*/ 0 w 63"/>
                <a:gd name="T9" fmla="*/ 9 h 39"/>
                <a:gd name="T10" fmla="*/ 9 w 63"/>
                <a:gd name="T11" fmla="*/ 0 h 39"/>
                <a:gd name="T12" fmla="*/ 54 w 63"/>
                <a:gd name="T13" fmla="*/ 0 h 39"/>
                <a:gd name="T14" fmla="*/ 62 w 63"/>
                <a:gd name="T15" fmla="*/ 9 h 39"/>
                <a:gd name="T16" fmla="*/ 61 w 63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9">
                  <a:moveTo>
                    <a:pt x="61" y="30"/>
                  </a:moveTo>
                  <a:cubicBezTo>
                    <a:pt x="60" y="35"/>
                    <a:pt x="56" y="39"/>
                    <a:pt x="5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7" y="39"/>
                    <a:pt x="2" y="35"/>
                    <a:pt x="2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4"/>
                    <a:pt x="62" y="9"/>
                  </a:cubicBezTo>
                  <a:lnTo>
                    <a:pt x="6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2087563" y="2317750"/>
              <a:ext cx="220663" cy="342900"/>
            </a:xfrm>
            <a:custGeom>
              <a:avLst/>
              <a:gdLst>
                <a:gd name="T0" fmla="*/ 103 w 104"/>
                <a:gd name="T1" fmla="*/ 107 h 162"/>
                <a:gd name="T2" fmla="*/ 83 w 104"/>
                <a:gd name="T3" fmla="*/ 9 h 162"/>
                <a:gd name="T4" fmla="*/ 72 w 104"/>
                <a:gd name="T5" fmla="*/ 0 h 162"/>
                <a:gd name="T6" fmla="*/ 33 w 104"/>
                <a:gd name="T7" fmla="*/ 0 h 162"/>
                <a:gd name="T8" fmla="*/ 22 w 104"/>
                <a:gd name="T9" fmla="*/ 9 h 162"/>
                <a:gd name="T10" fmla="*/ 1 w 104"/>
                <a:gd name="T11" fmla="*/ 107 h 162"/>
                <a:gd name="T12" fmla="*/ 6 w 104"/>
                <a:gd name="T13" fmla="*/ 122 h 162"/>
                <a:gd name="T14" fmla="*/ 45 w 104"/>
                <a:gd name="T15" fmla="*/ 159 h 162"/>
                <a:gd name="T16" fmla="*/ 59 w 104"/>
                <a:gd name="T17" fmla="*/ 159 h 162"/>
                <a:gd name="T18" fmla="*/ 98 w 104"/>
                <a:gd name="T19" fmla="*/ 122 h 162"/>
                <a:gd name="T20" fmla="*/ 103 w 104"/>
                <a:gd name="T21" fmla="*/ 107 h 162"/>
                <a:gd name="T22" fmla="*/ 24 w 104"/>
                <a:gd name="T23" fmla="*/ 54 h 162"/>
                <a:gd name="T24" fmla="*/ 26 w 104"/>
                <a:gd name="T25" fmla="*/ 44 h 162"/>
                <a:gd name="T26" fmla="*/ 27 w 104"/>
                <a:gd name="T27" fmla="*/ 43 h 162"/>
                <a:gd name="T28" fmla="*/ 72 w 104"/>
                <a:gd name="T29" fmla="*/ 22 h 162"/>
                <a:gd name="T30" fmla="*/ 73 w 104"/>
                <a:gd name="T31" fmla="*/ 23 h 162"/>
                <a:gd name="T32" fmla="*/ 73 w 104"/>
                <a:gd name="T33" fmla="*/ 24 h 162"/>
                <a:gd name="T34" fmla="*/ 74 w 104"/>
                <a:gd name="T35" fmla="*/ 30 h 162"/>
                <a:gd name="T36" fmla="*/ 74 w 104"/>
                <a:gd name="T37" fmla="*/ 31 h 162"/>
                <a:gd name="T38" fmla="*/ 25 w 104"/>
                <a:gd name="T39" fmla="*/ 55 h 162"/>
                <a:gd name="T40" fmla="*/ 24 w 104"/>
                <a:gd name="T41" fmla="*/ 54 h 162"/>
                <a:gd name="T42" fmla="*/ 15 w 104"/>
                <a:gd name="T43" fmla="*/ 99 h 162"/>
                <a:gd name="T44" fmla="*/ 17 w 104"/>
                <a:gd name="T45" fmla="*/ 90 h 162"/>
                <a:gd name="T46" fmla="*/ 18 w 104"/>
                <a:gd name="T47" fmla="*/ 89 h 162"/>
                <a:gd name="T48" fmla="*/ 79 w 104"/>
                <a:gd name="T49" fmla="*/ 59 h 162"/>
                <a:gd name="T50" fmla="*/ 80 w 104"/>
                <a:gd name="T51" fmla="*/ 60 h 162"/>
                <a:gd name="T52" fmla="*/ 82 w 104"/>
                <a:gd name="T53" fmla="*/ 67 h 162"/>
                <a:gd name="T54" fmla="*/ 81 w 104"/>
                <a:gd name="T55" fmla="*/ 68 h 162"/>
                <a:gd name="T56" fmla="*/ 15 w 104"/>
                <a:gd name="T57" fmla="*/ 100 h 162"/>
                <a:gd name="T58" fmla="*/ 15 w 104"/>
                <a:gd name="T59" fmla="*/ 99 h 162"/>
                <a:gd name="T60" fmla="*/ 89 w 104"/>
                <a:gd name="T61" fmla="*/ 105 h 162"/>
                <a:gd name="T62" fmla="*/ 33 w 104"/>
                <a:gd name="T63" fmla="*/ 132 h 162"/>
                <a:gd name="T64" fmla="*/ 31 w 104"/>
                <a:gd name="T65" fmla="*/ 132 h 162"/>
                <a:gd name="T66" fmla="*/ 26 w 104"/>
                <a:gd name="T67" fmla="*/ 127 h 162"/>
                <a:gd name="T68" fmla="*/ 26 w 104"/>
                <a:gd name="T69" fmla="*/ 125 h 162"/>
                <a:gd name="T70" fmla="*/ 87 w 104"/>
                <a:gd name="T71" fmla="*/ 96 h 162"/>
                <a:gd name="T72" fmla="*/ 88 w 104"/>
                <a:gd name="T73" fmla="*/ 97 h 162"/>
                <a:gd name="T74" fmla="*/ 90 w 104"/>
                <a:gd name="T75" fmla="*/ 104 h 162"/>
                <a:gd name="T76" fmla="*/ 89 w 104"/>
                <a:gd name="T7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62">
                  <a:moveTo>
                    <a:pt x="103" y="107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2" y="4"/>
                    <a:pt x="77" y="0"/>
                    <a:pt x="7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3" y="4"/>
                    <a:pt x="22" y="9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0" y="112"/>
                    <a:pt x="2" y="119"/>
                    <a:pt x="6" y="122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9" y="162"/>
                    <a:pt x="55" y="162"/>
                    <a:pt x="59" y="159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102" y="119"/>
                    <a:pt x="104" y="112"/>
                    <a:pt x="103" y="107"/>
                  </a:cubicBezTo>
                  <a:close/>
                  <a:moveTo>
                    <a:pt x="24" y="54"/>
                  </a:moveTo>
                  <a:cubicBezTo>
                    <a:pt x="25" y="51"/>
                    <a:pt x="26" y="47"/>
                    <a:pt x="26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3" y="23"/>
                  </a:cubicBezTo>
                  <a:cubicBezTo>
                    <a:pt x="73" y="23"/>
                    <a:pt x="73" y="23"/>
                    <a:pt x="73" y="24"/>
                  </a:cubicBezTo>
                  <a:cubicBezTo>
                    <a:pt x="73" y="24"/>
                    <a:pt x="74" y="29"/>
                    <a:pt x="74" y="3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4" y="54"/>
                  </a:cubicBezTo>
                  <a:close/>
                  <a:moveTo>
                    <a:pt x="15" y="99"/>
                  </a:moveTo>
                  <a:cubicBezTo>
                    <a:pt x="15" y="97"/>
                    <a:pt x="16" y="92"/>
                    <a:pt x="17" y="90"/>
                  </a:cubicBezTo>
                  <a:cubicBezTo>
                    <a:pt x="17" y="89"/>
                    <a:pt x="18" y="89"/>
                    <a:pt x="18" y="8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80" y="58"/>
                    <a:pt x="80" y="60"/>
                  </a:cubicBezTo>
                  <a:cubicBezTo>
                    <a:pt x="81" y="61"/>
                    <a:pt x="82" y="65"/>
                    <a:pt x="82" y="67"/>
                  </a:cubicBezTo>
                  <a:cubicBezTo>
                    <a:pt x="82" y="68"/>
                    <a:pt x="81" y="68"/>
                    <a:pt x="81" y="6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1"/>
                    <a:pt x="15" y="99"/>
                  </a:cubicBezTo>
                  <a:close/>
                  <a:moveTo>
                    <a:pt x="89" y="105"/>
                  </a:moveTo>
                  <a:cubicBezTo>
                    <a:pt x="33" y="132"/>
                    <a:pt x="33" y="132"/>
                    <a:pt x="33" y="132"/>
                  </a:cubicBezTo>
                  <a:cubicBezTo>
                    <a:pt x="33" y="132"/>
                    <a:pt x="32" y="133"/>
                    <a:pt x="31" y="132"/>
                  </a:cubicBezTo>
                  <a:cubicBezTo>
                    <a:pt x="30" y="131"/>
                    <a:pt x="27" y="129"/>
                    <a:pt x="26" y="127"/>
                  </a:cubicBezTo>
                  <a:cubicBezTo>
                    <a:pt x="25" y="126"/>
                    <a:pt x="26" y="125"/>
                    <a:pt x="26" y="125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6"/>
                    <a:pt x="88" y="95"/>
                    <a:pt x="88" y="97"/>
                  </a:cubicBezTo>
                  <a:cubicBezTo>
                    <a:pt x="88" y="98"/>
                    <a:pt x="89" y="102"/>
                    <a:pt x="90" y="104"/>
                  </a:cubicBezTo>
                  <a:cubicBezTo>
                    <a:pt x="90" y="105"/>
                    <a:pt x="89" y="105"/>
                    <a:pt x="8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4" name="Parallelogram 3"/>
          <p:cNvSpPr/>
          <p:nvPr/>
        </p:nvSpPr>
        <p:spPr>
          <a:xfrm>
            <a:off x="12188825" y="2626981"/>
            <a:ext cx="11027447" cy="3815367"/>
          </a:xfrm>
          <a:prstGeom prst="parallelogram">
            <a:avLst>
              <a:gd name="adj" fmla="val 38882"/>
            </a:avLst>
          </a:prstGeom>
          <a:gradFill>
            <a:gsLst>
              <a:gs pos="0">
                <a:srgbClr val="002060"/>
              </a:gs>
              <a:gs pos="100000">
                <a:schemeClr val="accent5">
                  <a:alpha val="86000"/>
                </a:schemeClr>
              </a:gs>
            </a:gsLst>
            <a:lin ang="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13053848" y="2586848"/>
            <a:ext cx="8825799" cy="371894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180000" rIns="360000" bIns="180000" rtlCol="0"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998" kern="1200" baseline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8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EXPLORING TRENDS &amp; OPPORTUNITIES</a:t>
            </a:r>
            <a:endParaRPr lang="en-GB" sz="6000" b="1" dirty="0">
              <a:solidFill>
                <a:schemeClr val="tx1">
                  <a:lumMod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B229644-3AD2-40D0-980B-45133368C065}"/>
              </a:ext>
            </a:extLst>
          </p:cNvPr>
          <p:cNvSpPr txBox="1">
            <a:spLocks/>
          </p:cNvSpPr>
          <p:nvPr/>
        </p:nvSpPr>
        <p:spPr>
          <a:xfrm>
            <a:off x="14154196" y="1157956"/>
            <a:ext cx="10112389" cy="113973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Girls in ITC -  “Connected African Girls, Creating Brighter Futures”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C5EE634-090D-4FDE-BCC5-4AD61A46A726}"/>
              </a:ext>
            </a:extLst>
          </p:cNvPr>
          <p:cNvSpPr txBox="1">
            <a:spLocks/>
          </p:cNvSpPr>
          <p:nvPr/>
        </p:nvSpPr>
        <p:spPr>
          <a:xfrm>
            <a:off x="15213442" y="8585034"/>
            <a:ext cx="8728389" cy="489358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Career orientation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Employment market and needs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Women’s representation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Innovation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Research and Development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Design the future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7663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53A16C-106F-4B23-8FD8-CE2DA76AD0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68" b="17778"/>
          <a:stretch/>
        </p:blipFill>
        <p:spPr>
          <a:xfrm>
            <a:off x="12188824" y="0"/>
            <a:ext cx="12188826" cy="13716000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FB229644-3AD2-40D0-980B-45133368C065}"/>
              </a:ext>
            </a:extLst>
          </p:cNvPr>
          <p:cNvSpPr txBox="1">
            <a:spLocks/>
          </p:cNvSpPr>
          <p:nvPr/>
        </p:nvSpPr>
        <p:spPr>
          <a:xfrm>
            <a:off x="1213387" y="592756"/>
            <a:ext cx="10112389" cy="113973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Girls in ITC -  “Connected African Girls, Creating Brighter Futures”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958AA6-433A-46BF-8448-0AECE58656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68" t="22172"/>
          <a:stretch/>
        </p:blipFill>
        <p:spPr>
          <a:xfrm>
            <a:off x="-2" y="-11669"/>
            <a:ext cx="12188826" cy="10674865"/>
          </a:xfrm>
          <a:prstGeom prst="rect">
            <a:avLst/>
          </a:prstGeom>
        </p:spPr>
      </p:pic>
      <p:pic>
        <p:nvPicPr>
          <p:cNvPr id="11" name="Picture 10" descr="A person writing on a whiteboard&#10;&#10;Description automatically generated with medium confidence">
            <a:extLst>
              <a:ext uri="{FF2B5EF4-FFF2-40B4-BE49-F238E27FC236}">
                <a16:creationId xmlns:a16="http://schemas.microsoft.com/office/drawing/2014/main" id="{CE381FDE-F273-43DC-8C59-C4F504D28F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8882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8014E7-08FD-4EA8-A803-81C8DDDE4A3D}"/>
              </a:ext>
            </a:extLst>
          </p:cNvPr>
          <p:cNvSpPr txBox="1"/>
          <p:nvPr/>
        </p:nvSpPr>
        <p:spPr>
          <a:xfrm>
            <a:off x="8278976" y="13020158"/>
            <a:ext cx="781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highlight>
                  <a:srgbClr val="C0C0C0"/>
                </a:highlight>
              </a:rPr>
              <a:t>Credit</a:t>
            </a:r>
            <a:r>
              <a:rPr lang="fr-FR" dirty="0">
                <a:highlight>
                  <a:srgbClr val="C0C0C0"/>
                </a:highlight>
              </a:rPr>
              <a:t> Photos: WETECH</a:t>
            </a:r>
          </a:p>
        </p:txBody>
      </p:sp>
    </p:spTree>
    <p:extLst>
      <p:ext uri="{BB962C8B-B14F-4D97-AF65-F5344CB8AC3E}">
        <p14:creationId xmlns:p14="http://schemas.microsoft.com/office/powerpoint/2010/main" val="294102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1650" y="0"/>
            <a:ext cx="13716000" cy="1371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4837" y="1525668"/>
            <a:ext cx="87249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“Dear girls,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Technology gives you a chance to create your own world (E.g.: Be more educated, develop your career, live your passion, start a business, and more). </a:t>
            </a:r>
          </a:p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Make sure you use ICT positively to design your future.”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125484" y="11031200"/>
            <a:ext cx="6743606" cy="1343025"/>
          </a:xfrm>
          <a:prstGeom prst="roundRect">
            <a:avLst>
              <a:gd name="adj" fmla="val 8156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Crescence</a:t>
            </a:r>
            <a:r>
              <a:rPr lang="en-US" sz="3600" dirty="0"/>
              <a:t> Elodie NONGA</a:t>
            </a:r>
          </a:p>
        </p:txBody>
      </p:sp>
    </p:spTree>
    <p:extLst>
      <p:ext uri="{BB962C8B-B14F-4D97-AF65-F5344CB8AC3E}">
        <p14:creationId xmlns:p14="http://schemas.microsoft.com/office/powerpoint/2010/main" val="287017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61650" y="0"/>
            <a:ext cx="13716000" cy="13715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4218" y="304800"/>
            <a:ext cx="67436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Raleway ExtraBold" panose="020B0903030101060003" pitchFamily="34" charset="0"/>
              </a:rPr>
              <a:t>Thank you for </a:t>
            </a:r>
          </a:p>
          <a:p>
            <a:pPr algn="ctr"/>
            <a:r>
              <a:rPr lang="en-US" sz="4400" dirty="0">
                <a:latin typeface="Raleway ExtraBold" panose="020B0903030101060003" pitchFamily="34" charset="0"/>
              </a:rPr>
              <a:t>your attention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9321" y="1988612"/>
            <a:ext cx="8153400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Crescence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Elodie NONGA</a:t>
            </a:r>
          </a:p>
          <a:p>
            <a:pPr algn="ctr"/>
            <a:endParaRPr lang="en-US" sz="2800" dirty="0"/>
          </a:p>
          <a:p>
            <a:pPr algn="ctr"/>
            <a:r>
              <a:rPr lang="en-US" sz="2800" i="1" dirty="0"/>
              <a:t>Blogger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Digital Communication Consultant</a:t>
            </a:r>
          </a:p>
          <a:p>
            <a:pPr algn="ctr"/>
            <a:r>
              <a:rPr lang="en-US" sz="2800" i="1" dirty="0"/>
              <a:t> </a:t>
            </a:r>
          </a:p>
          <a:p>
            <a:pPr algn="ctr"/>
            <a:r>
              <a:rPr lang="en-US" sz="2800" i="1" dirty="0"/>
              <a:t>Founder of WETECH (Women in Entrepreneurship and Technology) – </a:t>
            </a:r>
            <a:r>
              <a:rPr lang="en-US" sz="2800" i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www.we-tech.org</a:t>
            </a:r>
            <a:r>
              <a:rPr lang="en-US" sz="2800" i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2800" i="1" dirty="0"/>
              <a:t> </a:t>
            </a:r>
          </a:p>
          <a:p>
            <a:pPr algn="ctr"/>
            <a:r>
              <a:rPr lang="en-US" sz="2800" i="1" dirty="0"/>
              <a:t>Founder and Managing Director of EN Group – </a:t>
            </a:r>
            <a:r>
              <a:rPr lang="en-US" sz="2800" i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www.engroup-hub.com</a:t>
            </a:r>
            <a:r>
              <a:rPr lang="en-US" sz="2800" i="1" dirty="0">
                <a:solidFill>
                  <a:srgbClr val="0070C0"/>
                </a:solidFill>
              </a:rPr>
              <a:t>  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UNCDF Panel Member for CEMAC 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 err="1"/>
              <a:t>TechWomen</a:t>
            </a:r>
            <a:r>
              <a:rPr lang="en-US" sz="2800" i="1" dirty="0"/>
              <a:t> Fellow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Africa Code Winner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Top African DOERS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Best Social Entrepreneur </a:t>
            </a:r>
          </a:p>
          <a:p>
            <a:pPr algn="ctr"/>
            <a:endParaRPr lang="en-US" sz="2800" i="1" dirty="0"/>
          </a:p>
          <a:p>
            <a:pPr algn="ctr"/>
            <a:r>
              <a:rPr lang="en-US" sz="2800" i="1" dirty="0"/>
              <a:t>Best Role Model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667000" y="12290168"/>
            <a:ext cx="6086024" cy="1121032"/>
          </a:xfrm>
          <a:prstGeom prst="roundRect">
            <a:avLst>
              <a:gd name="adj" fmla="val 8156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dear@engroup-hub.com</a:t>
            </a:r>
          </a:p>
        </p:txBody>
      </p:sp>
    </p:spTree>
    <p:extLst>
      <p:ext uri="{BB962C8B-B14F-4D97-AF65-F5344CB8AC3E}">
        <p14:creationId xmlns:p14="http://schemas.microsoft.com/office/powerpoint/2010/main" val="409837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0" r="15640"/>
          <a:stretch/>
        </p:blipFill>
        <p:spPr>
          <a:xfrm>
            <a:off x="-8755" y="-7718"/>
            <a:ext cx="14131420" cy="13716000"/>
          </a:xfrm>
          <a:gradFill>
            <a:gsLst>
              <a:gs pos="0">
                <a:srgbClr val="002060"/>
              </a:gs>
              <a:gs pos="58000">
                <a:schemeClr val="accent6"/>
              </a:gs>
              <a:gs pos="100000">
                <a:schemeClr val="accent5"/>
              </a:gs>
            </a:gsLst>
            <a:lin ang="0" scaled="0"/>
          </a:gradFill>
        </p:spPr>
      </p:pic>
      <p:sp>
        <p:nvSpPr>
          <p:cNvPr id="17" name="Parallelogram 16"/>
          <p:cNvSpPr/>
          <p:nvPr/>
        </p:nvSpPr>
        <p:spPr>
          <a:xfrm>
            <a:off x="9109096" y="7100923"/>
            <a:ext cx="5746415" cy="6615077"/>
          </a:xfrm>
          <a:prstGeom prst="parallelogram">
            <a:avLst>
              <a:gd name="adj" fmla="val 46348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00B0F0"/>
              </a:gs>
            </a:gsLst>
            <a:lin ang="0" scaled="1"/>
            <a:tileRect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115027" y="4906221"/>
            <a:ext cx="587437" cy="791938"/>
            <a:chOff x="4906964" y="2173288"/>
            <a:chExt cx="352091" cy="474663"/>
          </a:xfrm>
          <a:solidFill>
            <a:schemeClr val="bg1"/>
          </a:solidFill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938713" y="2473325"/>
              <a:ext cx="142875" cy="141288"/>
            </a:xfrm>
            <a:custGeom>
              <a:avLst/>
              <a:gdLst>
                <a:gd name="T0" fmla="*/ 40 w 67"/>
                <a:gd name="T1" fmla="*/ 4 h 66"/>
                <a:gd name="T2" fmla="*/ 35 w 67"/>
                <a:gd name="T3" fmla="*/ 3 h 66"/>
                <a:gd name="T4" fmla="*/ 9 w 67"/>
                <a:gd name="T5" fmla="*/ 61 h 66"/>
                <a:gd name="T6" fmla="*/ 64 w 67"/>
                <a:gd name="T7" fmla="*/ 32 h 66"/>
                <a:gd name="T8" fmla="*/ 63 w 67"/>
                <a:gd name="T9" fmla="*/ 27 h 66"/>
                <a:gd name="T10" fmla="*/ 40 w 67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4906964" y="2173288"/>
              <a:ext cx="352091" cy="474663"/>
            </a:xfrm>
            <a:custGeom>
              <a:avLst/>
              <a:gdLst>
                <a:gd name="T0" fmla="*/ 155 w 223"/>
                <a:gd name="T1" fmla="*/ 145 h 224"/>
                <a:gd name="T2" fmla="*/ 156 w 223"/>
                <a:gd name="T3" fmla="*/ 141 h 224"/>
                <a:gd name="T4" fmla="*/ 204 w 223"/>
                <a:gd name="T5" fmla="*/ 19 h 224"/>
                <a:gd name="T6" fmla="*/ 84 w 223"/>
                <a:gd name="T7" fmla="*/ 67 h 224"/>
                <a:gd name="T8" fmla="*/ 78 w 223"/>
                <a:gd name="T9" fmla="*/ 69 h 224"/>
                <a:gd name="T10" fmla="*/ 65 w 223"/>
                <a:gd name="T11" fmla="*/ 65 h 224"/>
                <a:gd name="T12" fmla="*/ 53 w 223"/>
                <a:gd name="T13" fmla="*/ 69 h 224"/>
                <a:gd name="T14" fmla="*/ 3 w 223"/>
                <a:gd name="T15" fmla="*/ 119 h 224"/>
                <a:gd name="T16" fmla="*/ 5 w 223"/>
                <a:gd name="T17" fmla="*/ 125 h 224"/>
                <a:gd name="T18" fmla="*/ 41 w 223"/>
                <a:gd name="T19" fmla="*/ 131 h 224"/>
                <a:gd name="T20" fmla="*/ 53 w 223"/>
                <a:gd name="T21" fmla="*/ 127 h 224"/>
                <a:gd name="T22" fmla="*/ 57 w 223"/>
                <a:gd name="T23" fmla="*/ 127 h 224"/>
                <a:gd name="T24" fmla="*/ 96 w 223"/>
                <a:gd name="T25" fmla="*/ 167 h 224"/>
                <a:gd name="T26" fmla="*/ 96 w 223"/>
                <a:gd name="T27" fmla="*/ 170 h 224"/>
                <a:gd name="T28" fmla="*/ 92 w 223"/>
                <a:gd name="T29" fmla="*/ 182 h 224"/>
                <a:gd name="T30" fmla="*/ 98 w 223"/>
                <a:gd name="T31" fmla="*/ 219 h 224"/>
                <a:gd name="T32" fmla="*/ 104 w 223"/>
                <a:gd name="T33" fmla="*/ 221 h 224"/>
                <a:gd name="T34" fmla="*/ 155 w 223"/>
                <a:gd name="T35" fmla="*/ 170 h 224"/>
                <a:gd name="T36" fmla="*/ 158 w 223"/>
                <a:gd name="T37" fmla="*/ 159 h 224"/>
                <a:gd name="T38" fmla="*/ 155 w 223"/>
                <a:gd name="T39" fmla="*/ 145 h 224"/>
                <a:gd name="T40" fmla="*/ 144 w 223"/>
                <a:gd name="T41" fmla="*/ 80 h 224"/>
                <a:gd name="T42" fmla="*/ 144 w 223"/>
                <a:gd name="T43" fmla="*/ 50 h 224"/>
                <a:gd name="T44" fmla="*/ 174 w 223"/>
                <a:gd name="T45" fmla="*/ 50 h 224"/>
                <a:gd name="T46" fmla="*/ 174 w 223"/>
                <a:gd name="T47" fmla="*/ 80 h 224"/>
                <a:gd name="T48" fmla="*/ 144 w 223"/>
                <a:gd name="T49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224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309392" y="8639762"/>
            <a:ext cx="371912" cy="757198"/>
            <a:chOff x="2087563" y="2211388"/>
            <a:chExt cx="220663" cy="449262"/>
          </a:xfrm>
          <a:solidFill>
            <a:schemeClr val="bg1"/>
          </a:solidFill>
        </p:grpSpPr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2132013" y="2211388"/>
              <a:ext cx="133350" cy="82550"/>
            </a:xfrm>
            <a:custGeom>
              <a:avLst/>
              <a:gdLst>
                <a:gd name="T0" fmla="*/ 61 w 63"/>
                <a:gd name="T1" fmla="*/ 30 h 39"/>
                <a:gd name="T2" fmla="*/ 51 w 63"/>
                <a:gd name="T3" fmla="*/ 39 h 39"/>
                <a:gd name="T4" fmla="*/ 12 w 63"/>
                <a:gd name="T5" fmla="*/ 39 h 39"/>
                <a:gd name="T6" fmla="*/ 2 w 63"/>
                <a:gd name="T7" fmla="*/ 30 h 39"/>
                <a:gd name="T8" fmla="*/ 0 w 63"/>
                <a:gd name="T9" fmla="*/ 9 h 39"/>
                <a:gd name="T10" fmla="*/ 9 w 63"/>
                <a:gd name="T11" fmla="*/ 0 h 39"/>
                <a:gd name="T12" fmla="*/ 54 w 63"/>
                <a:gd name="T13" fmla="*/ 0 h 39"/>
                <a:gd name="T14" fmla="*/ 62 w 63"/>
                <a:gd name="T15" fmla="*/ 9 h 39"/>
                <a:gd name="T16" fmla="*/ 61 w 63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9">
                  <a:moveTo>
                    <a:pt x="61" y="30"/>
                  </a:moveTo>
                  <a:cubicBezTo>
                    <a:pt x="60" y="35"/>
                    <a:pt x="56" y="39"/>
                    <a:pt x="5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7" y="39"/>
                    <a:pt x="2" y="35"/>
                    <a:pt x="2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4"/>
                    <a:pt x="62" y="9"/>
                  </a:cubicBezTo>
                  <a:lnTo>
                    <a:pt x="6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2087563" y="2317750"/>
              <a:ext cx="220663" cy="342900"/>
            </a:xfrm>
            <a:custGeom>
              <a:avLst/>
              <a:gdLst>
                <a:gd name="T0" fmla="*/ 103 w 104"/>
                <a:gd name="T1" fmla="*/ 107 h 162"/>
                <a:gd name="T2" fmla="*/ 83 w 104"/>
                <a:gd name="T3" fmla="*/ 9 h 162"/>
                <a:gd name="T4" fmla="*/ 72 w 104"/>
                <a:gd name="T5" fmla="*/ 0 h 162"/>
                <a:gd name="T6" fmla="*/ 33 w 104"/>
                <a:gd name="T7" fmla="*/ 0 h 162"/>
                <a:gd name="T8" fmla="*/ 22 w 104"/>
                <a:gd name="T9" fmla="*/ 9 h 162"/>
                <a:gd name="T10" fmla="*/ 1 w 104"/>
                <a:gd name="T11" fmla="*/ 107 h 162"/>
                <a:gd name="T12" fmla="*/ 6 w 104"/>
                <a:gd name="T13" fmla="*/ 122 h 162"/>
                <a:gd name="T14" fmla="*/ 45 w 104"/>
                <a:gd name="T15" fmla="*/ 159 h 162"/>
                <a:gd name="T16" fmla="*/ 59 w 104"/>
                <a:gd name="T17" fmla="*/ 159 h 162"/>
                <a:gd name="T18" fmla="*/ 98 w 104"/>
                <a:gd name="T19" fmla="*/ 122 h 162"/>
                <a:gd name="T20" fmla="*/ 103 w 104"/>
                <a:gd name="T21" fmla="*/ 107 h 162"/>
                <a:gd name="T22" fmla="*/ 24 w 104"/>
                <a:gd name="T23" fmla="*/ 54 h 162"/>
                <a:gd name="T24" fmla="*/ 26 w 104"/>
                <a:gd name="T25" fmla="*/ 44 h 162"/>
                <a:gd name="T26" fmla="*/ 27 w 104"/>
                <a:gd name="T27" fmla="*/ 43 h 162"/>
                <a:gd name="T28" fmla="*/ 72 w 104"/>
                <a:gd name="T29" fmla="*/ 22 h 162"/>
                <a:gd name="T30" fmla="*/ 73 w 104"/>
                <a:gd name="T31" fmla="*/ 23 h 162"/>
                <a:gd name="T32" fmla="*/ 73 w 104"/>
                <a:gd name="T33" fmla="*/ 24 h 162"/>
                <a:gd name="T34" fmla="*/ 74 w 104"/>
                <a:gd name="T35" fmla="*/ 30 h 162"/>
                <a:gd name="T36" fmla="*/ 74 w 104"/>
                <a:gd name="T37" fmla="*/ 31 h 162"/>
                <a:gd name="T38" fmla="*/ 25 w 104"/>
                <a:gd name="T39" fmla="*/ 55 h 162"/>
                <a:gd name="T40" fmla="*/ 24 w 104"/>
                <a:gd name="T41" fmla="*/ 54 h 162"/>
                <a:gd name="T42" fmla="*/ 15 w 104"/>
                <a:gd name="T43" fmla="*/ 99 h 162"/>
                <a:gd name="T44" fmla="*/ 17 w 104"/>
                <a:gd name="T45" fmla="*/ 90 h 162"/>
                <a:gd name="T46" fmla="*/ 18 w 104"/>
                <a:gd name="T47" fmla="*/ 89 h 162"/>
                <a:gd name="T48" fmla="*/ 79 w 104"/>
                <a:gd name="T49" fmla="*/ 59 h 162"/>
                <a:gd name="T50" fmla="*/ 80 w 104"/>
                <a:gd name="T51" fmla="*/ 60 h 162"/>
                <a:gd name="T52" fmla="*/ 82 w 104"/>
                <a:gd name="T53" fmla="*/ 67 h 162"/>
                <a:gd name="T54" fmla="*/ 81 w 104"/>
                <a:gd name="T55" fmla="*/ 68 h 162"/>
                <a:gd name="T56" fmla="*/ 15 w 104"/>
                <a:gd name="T57" fmla="*/ 100 h 162"/>
                <a:gd name="T58" fmla="*/ 15 w 104"/>
                <a:gd name="T59" fmla="*/ 99 h 162"/>
                <a:gd name="T60" fmla="*/ 89 w 104"/>
                <a:gd name="T61" fmla="*/ 105 h 162"/>
                <a:gd name="T62" fmla="*/ 33 w 104"/>
                <a:gd name="T63" fmla="*/ 132 h 162"/>
                <a:gd name="T64" fmla="*/ 31 w 104"/>
                <a:gd name="T65" fmla="*/ 132 h 162"/>
                <a:gd name="T66" fmla="*/ 26 w 104"/>
                <a:gd name="T67" fmla="*/ 127 h 162"/>
                <a:gd name="T68" fmla="*/ 26 w 104"/>
                <a:gd name="T69" fmla="*/ 125 h 162"/>
                <a:gd name="T70" fmla="*/ 87 w 104"/>
                <a:gd name="T71" fmla="*/ 96 h 162"/>
                <a:gd name="T72" fmla="*/ 88 w 104"/>
                <a:gd name="T73" fmla="*/ 97 h 162"/>
                <a:gd name="T74" fmla="*/ 90 w 104"/>
                <a:gd name="T75" fmla="*/ 104 h 162"/>
                <a:gd name="T76" fmla="*/ 89 w 104"/>
                <a:gd name="T7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62">
                  <a:moveTo>
                    <a:pt x="103" y="107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2" y="4"/>
                    <a:pt x="77" y="0"/>
                    <a:pt x="7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3" y="4"/>
                    <a:pt x="22" y="9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0" y="112"/>
                    <a:pt x="2" y="119"/>
                    <a:pt x="6" y="122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9" y="162"/>
                    <a:pt x="55" y="162"/>
                    <a:pt x="59" y="159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102" y="119"/>
                    <a:pt x="104" y="112"/>
                    <a:pt x="103" y="107"/>
                  </a:cubicBezTo>
                  <a:close/>
                  <a:moveTo>
                    <a:pt x="24" y="54"/>
                  </a:moveTo>
                  <a:cubicBezTo>
                    <a:pt x="25" y="51"/>
                    <a:pt x="26" y="47"/>
                    <a:pt x="26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3" y="23"/>
                  </a:cubicBezTo>
                  <a:cubicBezTo>
                    <a:pt x="73" y="23"/>
                    <a:pt x="73" y="23"/>
                    <a:pt x="73" y="24"/>
                  </a:cubicBezTo>
                  <a:cubicBezTo>
                    <a:pt x="73" y="24"/>
                    <a:pt x="74" y="29"/>
                    <a:pt x="74" y="3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4" y="54"/>
                  </a:cubicBezTo>
                  <a:close/>
                  <a:moveTo>
                    <a:pt x="15" y="99"/>
                  </a:moveTo>
                  <a:cubicBezTo>
                    <a:pt x="15" y="97"/>
                    <a:pt x="16" y="92"/>
                    <a:pt x="17" y="90"/>
                  </a:cubicBezTo>
                  <a:cubicBezTo>
                    <a:pt x="17" y="89"/>
                    <a:pt x="18" y="89"/>
                    <a:pt x="18" y="8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80" y="58"/>
                    <a:pt x="80" y="60"/>
                  </a:cubicBezTo>
                  <a:cubicBezTo>
                    <a:pt x="81" y="61"/>
                    <a:pt x="82" y="65"/>
                    <a:pt x="82" y="67"/>
                  </a:cubicBezTo>
                  <a:cubicBezTo>
                    <a:pt x="82" y="68"/>
                    <a:pt x="81" y="68"/>
                    <a:pt x="81" y="6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1"/>
                    <a:pt x="15" y="99"/>
                  </a:cubicBezTo>
                  <a:close/>
                  <a:moveTo>
                    <a:pt x="89" y="105"/>
                  </a:moveTo>
                  <a:cubicBezTo>
                    <a:pt x="33" y="132"/>
                    <a:pt x="33" y="132"/>
                    <a:pt x="33" y="132"/>
                  </a:cubicBezTo>
                  <a:cubicBezTo>
                    <a:pt x="33" y="132"/>
                    <a:pt x="32" y="133"/>
                    <a:pt x="31" y="132"/>
                  </a:cubicBezTo>
                  <a:cubicBezTo>
                    <a:pt x="30" y="131"/>
                    <a:pt x="27" y="129"/>
                    <a:pt x="26" y="127"/>
                  </a:cubicBezTo>
                  <a:cubicBezTo>
                    <a:pt x="25" y="126"/>
                    <a:pt x="26" y="125"/>
                    <a:pt x="26" y="125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6"/>
                    <a:pt x="88" y="95"/>
                    <a:pt x="88" y="97"/>
                  </a:cubicBezTo>
                  <a:cubicBezTo>
                    <a:pt x="88" y="98"/>
                    <a:pt x="89" y="102"/>
                    <a:pt x="90" y="104"/>
                  </a:cubicBezTo>
                  <a:cubicBezTo>
                    <a:pt x="90" y="105"/>
                    <a:pt x="89" y="105"/>
                    <a:pt x="8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4" name="Parallelogram 3"/>
          <p:cNvSpPr/>
          <p:nvPr/>
        </p:nvSpPr>
        <p:spPr>
          <a:xfrm>
            <a:off x="12188825" y="2626981"/>
            <a:ext cx="11027447" cy="3815367"/>
          </a:xfrm>
          <a:prstGeom prst="parallelogram">
            <a:avLst>
              <a:gd name="adj" fmla="val 38882"/>
            </a:avLst>
          </a:prstGeom>
          <a:gradFill>
            <a:gsLst>
              <a:gs pos="0">
                <a:srgbClr val="002060"/>
              </a:gs>
              <a:gs pos="100000">
                <a:schemeClr val="accent5">
                  <a:alpha val="86000"/>
                </a:schemeClr>
              </a:gs>
            </a:gsLst>
            <a:lin ang="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13639799" y="3133650"/>
            <a:ext cx="8125497" cy="28020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180000" rIns="360000" bIns="180000" rtlCol="0"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998" kern="1200" baseline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I- MAKING TECH ACCESSIBLE</a:t>
            </a:r>
            <a:endParaRPr lang="en-GB" sz="8000" b="1" dirty="0">
              <a:solidFill>
                <a:schemeClr val="tx1">
                  <a:lumMod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B229644-3AD2-40D0-980B-45133368C065}"/>
              </a:ext>
            </a:extLst>
          </p:cNvPr>
          <p:cNvSpPr txBox="1">
            <a:spLocks/>
          </p:cNvSpPr>
          <p:nvPr/>
        </p:nvSpPr>
        <p:spPr>
          <a:xfrm>
            <a:off x="14154196" y="1157956"/>
            <a:ext cx="10112389" cy="113973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Girls in ITC -  “Connected African Girls, Creating Brighter Futures”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01B7A8D-0FCD-40AA-AFF3-50CAAB14CCAE}"/>
              </a:ext>
            </a:extLst>
          </p:cNvPr>
          <p:cNvSpPr txBox="1">
            <a:spLocks/>
          </p:cNvSpPr>
          <p:nvPr/>
        </p:nvSpPr>
        <p:spPr>
          <a:xfrm>
            <a:off x="14855511" y="8019216"/>
            <a:ext cx="8728389" cy="548451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Localities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Type of Digital channels and tools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Increase digital literacy and digital inclusion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Showing possibilities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Encourage experimentation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Tech for Good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373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t="-9985" r="-2000" b="-1291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FB229644-3AD2-40D0-980B-45133368C065}"/>
              </a:ext>
            </a:extLst>
          </p:cNvPr>
          <p:cNvSpPr txBox="1">
            <a:spLocks/>
          </p:cNvSpPr>
          <p:nvPr/>
        </p:nvSpPr>
        <p:spPr>
          <a:xfrm>
            <a:off x="1213387" y="592756"/>
            <a:ext cx="10112389" cy="113973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Girls in ITC -  “Connected African Girls, Creating Brighter Futures”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3C87D6-9AB7-4D83-A45C-95E72B832C8B}"/>
              </a:ext>
            </a:extLst>
          </p:cNvPr>
          <p:cNvSpPr txBox="1"/>
          <p:nvPr/>
        </p:nvSpPr>
        <p:spPr>
          <a:xfrm>
            <a:off x="8278976" y="13020158"/>
            <a:ext cx="781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highlight>
                  <a:srgbClr val="C0C0C0"/>
                </a:highlight>
              </a:rPr>
              <a:t>Credit</a:t>
            </a:r>
            <a:r>
              <a:rPr lang="fr-FR" dirty="0">
                <a:highlight>
                  <a:srgbClr val="C0C0C0"/>
                </a:highlight>
              </a:rPr>
              <a:t> Photo: WETECH</a:t>
            </a:r>
          </a:p>
        </p:txBody>
      </p:sp>
    </p:spTree>
    <p:extLst>
      <p:ext uri="{BB962C8B-B14F-4D97-AF65-F5344CB8AC3E}">
        <p14:creationId xmlns:p14="http://schemas.microsoft.com/office/powerpoint/2010/main" val="79621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/>
        </p:nvSpPr>
        <p:spPr>
          <a:xfrm>
            <a:off x="18500006" y="7078350"/>
            <a:ext cx="5746415" cy="6615077"/>
          </a:xfrm>
          <a:prstGeom prst="parallelogram">
            <a:avLst>
              <a:gd name="adj" fmla="val 56773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00B0F0"/>
              </a:gs>
            </a:gsLst>
            <a:lin ang="0" scaled="1"/>
            <a:tileRect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115027" y="4906221"/>
            <a:ext cx="587437" cy="791938"/>
            <a:chOff x="4906964" y="2173288"/>
            <a:chExt cx="352091" cy="474663"/>
          </a:xfrm>
          <a:solidFill>
            <a:schemeClr val="bg1"/>
          </a:solidFill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938713" y="2473325"/>
              <a:ext cx="142875" cy="141288"/>
            </a:xfrm>
            <a:custGeom>
              <a:avLst/>
              <a:gdLst>
                <a:gd name="T0" fmla="*/ 40 w 67"/>
                <a:gd name="T1" fmla="*/ 4 h 66"/>
                <a:gd name="T2" fmla="*/ 35 w 67"/>
                <a:gd name="T3" fmla="*/ 3 h 66"/>
                <a:gd name="T4" fmla="*/ 9 w 67"/>
                <a:gd name="T5" fmla="*/ 61 h 66"/>
                <a:gd name="T6" fmla="*/ 64 w 67"/>
                <a:gd name="T7" fmla="*/ 32 h 66"/>
                <a:gd name="T8" fmla="*/ 63 w 67"/>
                <a:gd name="T9" fmla="*/ 27 h 66"/>
                <a:gd name="T10" fmla="*/ 40 w 67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4906964" y="2173288"/>
              <a:ext cx="352091" cy="474663"/>
            </a:xfrm>
            <a:custGeom>
              <a:avLst/>
              <a:gdLst>
                <a:gd name="T0" fmla="*/ 155 w 223"/>
                <a:gd name="T1" fmla="*/ 145 h 224"/>
                <a:gd name="T2" fmla="*/ 156 w 223"/>
                <a:gd name="T3" fmla="*/ 141 h 224"/>
                <a:gd name="T4" fmla="*/ 204 w 223"/>
                <a:gd name="T5" fmla="*/ 19 h 224"/>
                <a:gd name="T6" fmla="*/ 84 w 223"/>
                <a:gd name="T7" fmla="*/ 67 h 224"/>
                <a:gd name="T8" fmla="*/ 78 w 223"/>
                <a:gd name="T9" fmla="*/ 69 h 224"/>
                <a:gd name="T10" fmla="*/ 65 w 223"/>
                <a:gd name="T11" fmla="*/ 65 h 224"/>
                <a:gd name="T12" fmla="*/ 53 w 223"/>
                <a:gd name="T13" fmla="*/ 69 h 224"/>
                <a:gd name="T14" fmla="*/ 3 w 223"/>
                <a:gd name="T15" fmla="*/ 119 h 224"/>
                <a:gd name="T16" fmla="*/ 5 w 223"/>
                <a:gd name="T17" fmla="*/ 125 h 224"/>
                <a:gd name="T18" fmla="*/ 41 w 223"/>
                <a:gd name="T19" fmla="*/ 131 h 224"/>
                <a:gd name="T20" fmla="*/ 53 w 223"/>
                <a:gd name="T21" fmla="*/ 127 h 224"/>
                <a:gd name="T22" fmla="*/ 57 w 223"/>
                <a:gd name="T23" fmla="*/ 127 h 224"/>
                <a:gd name="T24" fmla="*/ 96 w 223"/>
                <a:gd name="T25" fmla="*/ 167 h 224"/>
                <a:gd name="T26" fmla="*/ 96 w 223"/>
                <a:gd name="T27" fmla="*/ 170 h 224"/>
                <a:gd name="T28" fmla="*/ 92 w 223"/>
                <a:gd name="T29" fmla="*/ 182 h 224"/>
                <a:gd name="T30" fmla="*/ 98 w 223"/>
                <a:gd name="T31" fmla="*/ 219 h 224"/>
                <a:gd name="T32" fmla="*/ 104 w 223"/>
                <a:gd name="T33" fmla="*/ 221 h 224"/>
                <a:gd name="T34" fmla="*/ 155 w 223"/>
                <a:gd name="T35" fmla="*/ 170 h 224"/>
                <a:gd name="T36" fmla="*/ 158 w 223"/>
                <a:gd name="T37" fmla="*/ 159 h 224"/>
                <a:gd name="T38" fmla="*/ 155 w 223"/>
                <a:gd name="T39" fmla="*/ 145 h 224"/>
                <a:gd name="T40" fmla="*/ 144 w 223"/>
                <a:gd name="T41" fmla="*/ 80 h 224"/>
                <a:gd name="T42" fmla="*/ 144 w 223"/>
                <a:gd name="T43" fmla="*/ 50 h 224"/>
                <a:gd name="T44" fmla="*/ 174 w 223"/>
                <a:gd name="T45" fmla="*/ 50 h 224"/>
                <a:gd name="T46" fmla="*/ 174 w 223"/>
                <a:gd name="T47" fmla="*/ 80 h 224"/>
                <a:gd name="T48" fmla="*/ 144 w 223"/>
                <a:gd name="T49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224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309392" y="8639762"/>
            <a:ext cx="371912" cy="757198"/>
            <a:chOff x="2087563" y="2211388"/>
            <a:chExt cx="220663" cy="449262"/>
          </a:xfrm>
          <a:solidFill>
            <a:schemeClr val="bg1"/>
          </a:solidFill>
        </p:grpSpPr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2132013" y="2211388"/>
              <a:ext cx="133350" cy="82550"/>
            </a:xfrm>
            <a:custGeom>
              <a:avLst/>
              <a:gdLst>
                <a:gd name="T0" fmla="*/ 61 w 63"/>
                <a:gd name="T1" fmla="*/ 30 h 39"/>
                <a:gd name="T2" fmla="*/ 51 w 63"/>
                <a:gd name="T3" fmla="*/ 39 h 39"/>
                <a:gd name="T4" fmla="*/ 12 w 63"/>
                <a:gd name="T5" fmla="*/ 39 h 39"/>
                <a:gd name="T6" fmla="*/ 2 w 63"/>
                <a:gd name="T7" fmla="*/ 30 h 39"/>
                <a:gd name="T8" fmla="*/ 0 w 63"/>
                <a:gd name="T9" fmla="*/ 9 h 39"/>
                <a:gd name="T10" fmla="*/ 9 w 63"/>
                <a:gd name="T11" fmla="*/ 0 h 39"/>
                <a:gd name="T12" fmla="*/ 54 w 63"/>
                <a:gd name="T13" fmla="*/ 0 h 39"/>
                <a:gd name="T14" fmla="*/ 62 w 63"/>
                <a:gd name="T15" fmla="*/ 9 h 39"/>
                <a:gd name="T16" fmla="*/ 61 w 63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9">
                  <a:moveTo>
                    <a:pt x="61" y="30"/>
                  </a:moveTo>
                  <a:cubicBezTo>
                    <a:pt x="60" y="35"/>
                    <a:pt x="56" y="39"/>
                    <a:pt x="5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7" y="39"/>
                    <a:pt x="2" y="35"/>
                    <a:pt x="2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4"/>
                    <a:pt x="62" y="9"/>
                  </a:cubicBezTo>
                  <a:lnTo>
                    <a:pt x="6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2087563" y="2317750"/>
              <a:ext cx="220663" cy="342900"/>
            </a:xfrm>
            <a:custGeom>
              <a:avLst/>
              <a:gdLst>
                <a:gd name="T0" fmla="*/ 103 w 104"/>
                <a:gd name="T1" fmla="*/ 107 h 162"/>
                <a:gd name="T2" fmla="*/ 83 w 104"/>
                <a:gd name="T3" fmla="*/ 9 h 162"/>
                <a:gd name="T4" fmla="*/ 72 w 104"/>
                <a:gd name="T5" fmla="*/ 0 h 162"/>
                <a:gd name="T6" fmla="*/ 33 w 104"/>
                <a:gd name="T7" fmla="*/ 0 h 162"/>
                <a:gd name="T8" fmla="*/ 22 w 104"/>
                <a:gd name="T9" fmla="*/ 9 h 162"/>
                <a:gd name="T10" fmla="*/ 1 w 104"/>
                <a:gd name="T11" fmla="*/ 107 h 162"/>
                <a:gd name="T12" fmla="*/ 6 w 104"/>
                <a:gd name="T13" fmla="*/ 122 h 162"/>
                <a:gd name="T14" fmla="*/ 45 w 104"/>
                <a:gd name="T15" fmla="*/ 159 h 162"/>
                <a:gd name="T16" fmla="*/ 59 w 104"/>
                <a:gd name="T17" fmla="*/ 159 h 162"/>
                <a:gd name="T18" fmla="*/ 98 w 104"/>
                <a:gd name="T19" fmla="*/ 122 h 162"/>
                <a:gd name="T20" fmla="*/ 103 w 104"/>
                <a:gd name="T21" fmla="*/ 107 h 162"/>
                <a:gd name="T22" fmla="*/ 24 w 104"/>
                <a:gd name="T23" fmla="*/ 54 h 162"/>
                <a:gd name="T24" fmla="*/ 26 w 104"/>
                <a:gd name="T25" fmla="*/ 44 h 162"/>
                <a:gd name="T26" fmla="*/ 27 w 104"/>
                <a:gd name="T27" fmla="*/ 43 h 162"/>
                <a:gd name="T28" fmla="*/ 72 w 104"/>
                <a:gd name="T29" fmla="*/ 22 h 162"/>
                <a:gd name="T30" fmla="*/ 73 w 104"/>
                <a:gd name="T31" fmla="*/ 23 h 162"/>
                <a:gd name="T32" fmla="*/ 73 w 104"/>
                <a:gd name="T33" fmla="*/ 24 h 162"/>
                <a:gd name="T34" fmla="*/ 74 w 104"/>
                <a:gd name="T35" fmla="*/ 30 h 162"/>
                <a:gd name="T36" fmla="*/ 74 w 104"/>
                <a:gd name="T37" fmla="*/ 31 h 162"/>
                <a:gd name="T38" fmla="*/ 25 w 104"/>
                <a:gd name="T39" fmla="*/ 55 h 162"/>
                <a:gd name="T40" fmla="*/ 24 w 104"/>
                <a:gd name="T41" fmla="*/ 54 h 162"/>
                <a:gd name="T42" fmla="*/ 15 w 104"/>
                <a:gd name="T43" fmla="*/ 99 h 162"/>
                <a:gd name="T44" fmla="*/ 17 w 104"/>
                <a:gd name="T45" fmla="*/ 90 h 162"/>
                <a:gd name="T46" fmla="*/ 18 w 104"/>
                <a:gd name="T47" fmla="*/ 89 h 162"/>
                <a:gd name="T48" fmla="*/ 79 w 104"/>
                <a:gd name="T49" fmla="*/ 59 h 162"/>
                <a:gd name="T50" fmla="*/ 80 w 104"/>
                <a:gd name="T51" fmla="*/ 60 h 162"/>
                <a:gd name="T52" fmla="*/ 82 w 104"/>
                <a:gd name="T53" fmla="*/ 67 h 162"/>
                <a:gd name="T54" fmla="*/ 81 w 104"/>
                <a:gd name="T55" fmla="*/ 68 h 162"/>
                <a:gd name="T56" fmla="*/ 15 w 104"/>
                <a:gd name="T57" fmla="*/ 100 h 162"/>
                <a:gd name="T58" fmla="*/ 15 w 104"/>
                <a:gd name="T59" fmla="*/ 99 h 162"/>
                <a:gd name="T60" fmla="*/ 89 w 104"/>
                <a:gd name="T61" fmla="*/ 105 h 162"/>
                <a:gd name="T62" fmla="*/ 33 w 104"/>
                <a:gd name="T63" fmla="*/ 132 h 162"/>
                <a:gd name="T64" fmla="*/ 31 w 104"/>
                <a:gd name="T65" fmla="*/ 132 h 162"/>
                <a:gd name="T66" fmla="*/ 26 w 104"/>
                <a:gd name="T67" fmla="*/ 127 h 162"/>
                <a:gd name="T68" fmla="*/ 26 w 104"/>
                <a:gd name="T69" fmla="*/ 125 h 162"/>
                <a:gd name="T70" fmla="*/ 87 w 104"/>
                <a:gd name="T71" fmla="*/ 96 h 162"/>
                <a:gd name="T72" fmla="*/ 88 w 104"/>
                <a:gd name="T73" fmla="*/ 97 h 162"/>
                <a:gd name="T74" fmla="*/ 90 w 104"/>
                <a:gd name="T75" fmla="*/ 104 h 162"/>
                <a:gd name="T76" fmla="*/ 89 w 104"/>
                <a:gd name="T7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62">
                  <a:moveTo>
                    <a:pt x="103" y="107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2" y="4"/>
                    <a:pt x="77" y="0"/>
                    <a:pt x="7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3" y="4"/>
                    <a:pt x="22" y="9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0" y="112"/>
                    <a:pt x="2" y="119"/>
                    <a:pt x="6" y="122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9" y="162"/>
                    <a:pt x="55" y="162"/>
                    <a:pt x="59" y="159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102" y="119"/>
                    <a:pt x="104" y="112"/>
                    <a:pt x="103" y="107"/>
                  </a:cubicBezTo>
                  <a:close/>
                  <a:moveTo>
                    <a:pt x="24" y="54"/>
                  </a:moveTo>
                  <a:cubicBezTo>
                    <a:pt x="25" y="51"/>
                    <a:pt x="26" y="47"/>
                    <a:pt x="26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3" y="23"/>
                  </a:cubicBezTo>
                  <a:cubicBezTo>
                    <a:pt x="73" y="23"/>
                    <a:pt x="73" y="23"/>
                    <a:pt x="73" y="24"/>
                  </a:cubicBezTo>
                  <a:cubicBezTo>
                    <a:pt x="73" y="24"/>
                    <a:pt x="74" y="29"/>
                    <a:pt x="74" y="3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4" y="54"/>
                  </a:cubicBezTo>
                  <a:close/>
                  <a:moveTo>
                    <a:pt x="15" y="99"/>
                  </a:moveTo>
                  <a:cubicBezTo>
                    <a:pt x="15" y="97"/>
                    <a:pt x="16" y="92"/>
                    <a:pt x="17" y="90"/>
                  </a:cubicBezTo>
                  <a:cubicBezTo>
                    <a:pt x="17" y="89"/>
                    <a:pt x="18" y="89"/>
                    <a:pt x="18" y="8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80" y="58"/>
                    <a:pt x="80" y="60"/>
                  </a:cubicBezTo>
                  <a:cubicBezTo>
                    <a:pt x="81" y="61"/>
                    <a:pt x="82" y="65"/>
                    <a:pt x="82" y="67"/>
                  </a:cubicBezTo>
                  <a:cubicBezTo>
                    <a:pt x="82" y="68"/>
                    <a:pt x="81" y="68"/>
                    <a:pt x="81" y="6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1"/>
                    <a:pt x="15" y="99"/>
                  </a:cubicBezTo>
                  <a:close/>
                  <a:moveTo>
                    <a:pt x="89" y="105"/>
                  </a:moveTo>
                  <a:cubicBezTo>
                    <a:pt x="33" y="132"/>
                    <a:pt x="33" y="132"/>
                    <a:pt x="33" y="132"/>
                  </a:cubicBezTo>
                  <a:cubicBezTo>
                    <a:pt x="33" y="132"/>
                    <a:pt x="32" y="133"/>
                    <a:pt x="31" y="132"/>
                  </a:cubicBezTo>
                  <a:cubicBezTo>
                    <a:pt x="30" y="131"/>
                    <a:pt x="27" y="129"/>
                    <a:pt x="26" y="127"/>
                  </a:cubicBezTo>
                  <a:cubicBezTo>
                    <a:pt x="25" y="126"/>
                    <a:pt x="26" y="125"/>
                    <a:pt x="26" y="125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6"/>
                    <a:pt x="88" y="95"/>
                    <a:pt x="88" y="97"/>
                  </a:cubicBezTo>
                  <a:cubicBezTo>
                    <a:pt x="88" y="98"/>
                    <a:pt x="89" y="102"/>
                    <a:pt x="90" y="104"/>
                  </a:cubicBezTo>
                  <a:cubicBezTo>
                    <a:pt x="90" y="105"/>
                    <a:pt x="89" y="105"/>
                    <a:pt x="8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4" name="Parallelogram 3"/>
          <p:cNvSpPr/>
          <p:nvPr/>
        </p:nvSpPr>
        <p:spPr>
          <a:xfrm>
            <a:off x="443060" y="2302677"/>
            <a:ext cx="10882715" cy="3815367"/>
          </a:xfrm>
          <a:prstGeom prst="parallelogram">
            <a:avLst>
              <a:gd name="adj" fmla="val 51278"/>
            </a:avLst>
          </a:prstGeom>
          <a:gradFill>
            <a:gsLst>
              <a:gs pos="0">
                <a:srgbClr val="002060"/>
              </a:gs>
              <a:gs pos="100000">
                <a:schemeClr val="accent5">
                  <a:alpha val="86000"/>
                </a:schemeClr>
              </a:gs>
            </a:gsLst>
            <a:lin ang="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1513490" y="2793745"/>
            <a:ext cx="8372220" cy="27466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180000" rIns="360000" bIns="180000" rtlCol="0"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998" kern="1200" baseline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II- HAVING A SUPPORT SYSTEM</a:t>
            </a:r>
            <a:endParaRPr lang="en-GB" sz="8000" b="1" dirty="0">
              <a:solidFill>
                <a:schemeClr val="tx1">
                  <a:lumMod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B229644-3AD2-40D0-980B-45133368C065}"/>
              </a:ext>
            </a:extLst>
          </p:cNvPr>
          <p:cNvSpPr txBox="1">
            <a:spLocks/>
          </p:cNvSpPr>
          <p:nvPr/>
        </p:nvSpPr>
        <p:spPr>
          <a:xfrm>
            <a:off x="1213387" y="592756"/>
            <a:ext cx="10112389" cy="113973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Girls in ITC -  “Connected African Girls, Creating Brighter Futures”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EEC7D3BF-21C6-45D9-92EE-46DB7D4DC96E}"/>
              </a:ext>
            </a:extLst>
          </p:cNvPr>
          <p:cNvSpPr/>
          <p:nvPr/>
        </p:nvSpPr>
        <p:spPr>
          <a:xfrm>
            <a:off x="6905297" y="1"/>
            <a:ext cx="17505444" cy="13738572"/>
          </a:xfrm>
          <a:prstGeom prst="parallelogram">
            <a:avLst>
              <a:gd name="adj" fmla="val 49813"/>
            </a:avLst>
          </a:prstGeom>
          <a:blipFill>
            <a:blip r:embed="rId3"/>
            <a:stretch>
              <a:fillRect l="6505" t="-9985" r="-21463" b="-129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40F674-7D7C-4A24-9DFF-59F065518620}"/>
              </a:ext>
            </a:extLst>
          </p:cNvPr>
          <p:cNvSpPr txBox="1"/>
          <p:nvPr/>
        </p:nvSpPr>
        <p:spPr>
          <a:xfrm>
            <a:off x="8737600" y="13204824"/>
            <a:ext cx="8365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Photo </a:t>
            </a:r>
            <a:r>
              <a:rPr lang="fr-FR" dirty="0" err="1">
                <a:solidFill>
                  <a:schemeClr val="tx1">
                    <a:lumMod val="50000"/>
                  </a:schemeClr>
                </a:solidFill>
              </a:rPr>
              <a:t>Credit</a:t>
            </a:r>
            <a:r>
              <a:rPr lang="fr-FR" dirty="0">
                <a:solidFill>
                  <a:schemeClr val="tx1">
                    <a:lumMod val="50000"/>
                  </a:schemeClr>
                </a:solidFill>
              </a:rPr>
              <a:t>: i Programmer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3F6E380-F918-4CC4-9796-7956285194B1}"/>
              </a:ext>
            </a:extLst>
          </p:cNvPr>
          <p:cNvSpPr txBox="1">
            <a:spLocks/>
          </p:cNvSpPr>
          <p:nvPr/>
        </p:nvSpPr>
        <p:spPr>
          <a:xfrm>
            <a:off x="1513490" y="7693669"/>
            <a:ext cx="7657959" cy="282532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Advocacy and policy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Finding support in your circles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Mentorship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Communities </a:t>
            </a:r>
          </a:p>
        </p:txBody>
      </p:sp>
    </p:spTree>
    <p:extLst>
      <p:ext uri="{BB962C8B-B14F-4D97-AF65-F5344CB8AC3E}">
        <p14:creationId xmlns:p14="http://schemas.microsoft.com/office/powerpoint/2010/main" val="29674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FB229644-3AD2-40D0-980B-45133368C065}"/>
              </a:ext>
            </a:extLst>
          </p:cNvPr>
          <p:cNvSpPr txBox="1">
            <a:spLocks/>
          </p:cNvSpPr>
          <p:nvPr/>
        </p:nvSpPr>
        <p:spPr>
          <a:xfrm>
            <a:off x="1213387" y="592756"/>
            <a:ext cx="10112389" cy="113973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Girls in ITC -  “Connected African Girls, Creating Brighter Futures”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3F9CC1-9E5A-41B0-A65E-881EDAA66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4390867" cy="137085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8014E7-08FD-4EA8-A803-81C8DDDE4A3D}"/>
              </a:ext>
            </a:extLst>
          </p:cNvPr>
          <p:cNvSpPr txBox="1"/>
          <p:nvPr/>
        </p:nvSpPr>
        <p:spPr>
          <a:xfrm>
            <a:off x="8278976" y="13020158"/>
            <a:ext cx="781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highlight>
                  <a:srgbClr val="C0C0C0"/>
                </a:highlight>
              </a:rPr>
              <a:t>Credit</a:t>
            </a:r>
            <a:r>
              <a:rPr lang="fr-FR" dirty="0">
                <a:highlight>
                  <a:srgbClr val="C0C0C0"/>
                </a:highlight>
              </a:rPr>
              <a:t> Photo: WETECH</a:t>
            </a:r>
          </a:p>
        </p:txBody>
      </p:sp>
    </p:spTree>
    <p:extLst>
      <p:ext uri="{BB962C8B-B14F-4D97-AF65-F5344CB8AC3E}">
        <p14:creationId xmlns:p14="http://schemas.microsoft.com/office/powerpoint/2010/main" val="324930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" t="1154" r="28911" b="1154"/>
          <a:stretch/>
        </p:blipFill>
        <p:spPr>
          <a:xfrm>
            <a:off x="22776" y="23813"/>
            <a:ext cx="14131420" cy="13716000"/>
          </a:xfrm>
          <a:gradFill>
            <a:gsLst>
              <a:gs pos="0">
                <a:srgbClr val="002060"/>
              </a:gs>
              <a:gs pos="58000">
                <a:schemeClr val="accent6"/>
              </a:gs>
              <a:gs pos="100000">
                <a:schemeClr val="accent5"/>
              </a:gs>
            </a:gsLst>
            <a:lin ang="0" scaled="0"/>
          </a:gradFill>
        </p:spPr>
      </p:pic>
      <p:sp>
        <p:nvSpPr>
          <p:cNvPr id="17" name="Parallelogram 16"/>
          <p:cNvSpPr/>
          <p:nvPr/>
        </p:nvSpPr>
        <p:spPr>
          <a:xfrm>
            <a:off x="9109096" y="7100923"/>
            <a:ext cx="5746415" cy="6615077"/>
          </a:xfrm>
          <a:prstGeom prst="parallelogram">
            <a:avLst>
              <a:gd name="adj" fmla="val 46348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00B0F0"/>
              </a:gs>
            </a:gsLst>
            <a:lin ang="0" scaled="1"/>
            <a:tileRect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115027" y="4906221"/>
            <a:ext cx="587437" cy="791938"/>
            <a:chOff x="4906964" y="2173288"/>
            <a:chExt cx="352091" cy="474663"/>
          </a:xfrm>
          <a:solidFill>
            <a:schemeClr val="bg1"/>
          </a:solidFill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938713" y="2473325"/>
              <a:ext cx="142875" cy="141288"/>
            </a:xfrm>
            <a:custGeom>
              <a:avLst/>
              <a:gdLst>
                <a:gd name="T0" fmla="*/ 40 w 67"/>
                <a:gd name="T1" fmla="*/ 4 h 66"/>
                <a:gd name="T2" fmla="*/ 35 w 67"/>
                <a:gd name="T3" fmla="*/ 3 h 66"/>
                <a:gd name="T4" fmla="*/ 9 w 67"/>
                <a:gd name="T5" fmla="*/ 61 h 66"/>
                <a:gd name="T6" fmla="*/ 64 w 67"/>
                <a:gd name="T7" fmla="*/ 32 h 66"/>
                <a:gd name="T8" fmla="*/ 63 w 67"/>
                <a:gd name="T9" fmla="*/ 27 h 66"/>
                <a:gd name="T10" fmla="*/ 40 w 67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4906964" y="2173288"/>
              <a:ext cx="352091" cy="474663"/>
            </a:xfrm>
            <a:custGeom>
              <a:avLst/>
              <a:gdLst>
                <a:gd name="T0" fmla="*/ 155 w 223"/>
                <a:gd name="T1" fmla="*/ 145 h 224"/>
                <a:gd name="T2" fmla="*/ 156 w 223"/>
                <a:gd name="T3" fmla="*/ 141 h 224"/>
                <a:gd name="T4" fmla="*/ 204 w 223"/>
                <a:gd name="T5" fmla="*/ 19 h 224"/>
                <a:gd name="T6" fmla="*/ 84 w 223"/>
                <a:gd name="T7" fmla="*/ 67 h 224"/>
                <a:gd name="T8" fmla="*/ 78 w 223"/>
                <a:gd name="T9" fmla="*/ 69 h 224"/>
                <a:gd name="T10" fmla="*/ 65 w 223"/>
                <a:gd name="T11" fmla="*/ 65 h 224"/>
                <a:gd name="T12" fmla="*/ 53 w 223"/>
                <a:gd name="T13" fmla="*/ 69 h 224"/>
                <a:gd name="T14" fmla="*/ 3 w 223"/>
                <a:gd name="T15" fmla="*/ 119 h 224"/>
                <a:gd name="T16" fmla="*/ 5 w 223"/>
                <a:gd name="T17" fmla="*/ 125 h 224"/>
                <a:gd name="T18" fmla="*/ 41 w 223"/>
                <a:gd name="T19" fmla="*/ 131 h 224"/>
                <a:gd name="T20" fmla="*/ 53 w 223"/>
                <a:gd name="T21" fmla="*/ 127 h 224"/>
                <a:gd name="T22" fmla="*/ 57 w 223"/>
                <a:gd name="T23" fmla="*/ 127 h 224"/>
                <a:gd name="T24" fmla="*/ 96 w 223"/>
                <a:gd name="T25" fmla="*/ 167 h 224"/>
                <a:gd name="T26" fmla="*/ 96 w 223"/>
                <a:gd name="T27" fmla="*/ 170 h 224"/>
                <a:gd name="T28" fmla="*/ 92 w 223"/>
                <a:gd name="T29" fmla="*/ 182 h 224"/>
                <a:gd name="T30" fmla="*/ 98 w 223"/>
                <a:gd name="T31" fmla="*/ 219 h 224"/>
                <a:gd name="T32" fmla="*/ 104 w 223"/>
                <a:gd name="T33" fmla="*/ 221 h 224"/>
                <a:gd name="T34" fmla="*/ 155 w 223"/>
                <a:gd name="T35" fmla="*/ 170 h 224"/>
                <a:gd name="T36" fmla="*/ 158 w 223"/>
                <a:gd name="T37" fmla="*/ 159 h 224"/>
                <a:gd name="T38" fmla="*/ 155 w 223"/>
                <a:gd name="T39" fmla="*/ 145 h 224"/>
                <a:gd name="T40" fmla="*/ 144 w 223"/>
                <a:gd name="T41" fmla="*/ 80 h 224"/>
                <a:gd name="T42" fmla="*/ 144 w 223"/>
                <a:gd name="T43" fmla="*/ 50 h 224"/>
                <a:gd name="T44" fmla="*/ 174 w 223"/>
                <a:gd name="T45" fmla="*/ 50 h 224"/>
                <a:gd name="T46" fmla="*/ 174 w 223"/>
                <a:gd name="T47" fmla="*/ 80 h 224"/>
                <a:gd name="T48" fmla="*/ 144 w 223"/>
                <a:gd name="T49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224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309392" y="8639762"/>
            <a:ext cx="371912" cy="757198"/>
            <a:chOff x="2087563" y="2211388"/>
            <a:chExt cx="220663" cy="449262"/>
          </a:xfrm>
          <a:solidFill>
            <a:schemeClr val="bg1"/>
          </a:solidFill>
        </p:grpSpPr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2132013" y="2211388"/>
              <a:ext cx="133350" cy="82550"/>
            </a:xfrm>
            <a:custGeom>
              <a:avLst/>
              <a:gdLst>
                <a:gd name="T0" fmla="*/ 61 w 63"/>
                <a:gd name="T1" fmla="*/ 30 h 39"/>
                <a:gd name="T2" fmla="*/ 51 w 63"/>
                <a:gd name="T3" fmla="*/ 39 h 39"/>
                <a:gd name="T4" fmla="*/ 12 w 63"/>
                <a:gd name="T5" fmla="*/ 39 h 39"/>
                <a:gd name="T6" fmla="*/ 2 w 63"/>
                <a:gd name="T7" fmla="*/ 30 h 39"/>
                <a:gd name="T8" fmla="*/ 0 w 63"/>
                <a:gd name="T9" fmla="*/ 9 h 39"/>
                <a:gd name="T10" fmla="*/ 9 w 63"/>
                <a:gd name="T11" fmla="*/ 0 h 39"/>
                <a:gd name="T12" fmla="*/ 54 w 63"/>
                <a:gd name="T13" fmla="*/ 0 h 39"/>
                <a:gd name="T14" fmla="*/ 62 w 63"/>
                <a:gd name="T15" fmla="*/ 9 h 39"/>
                <a:gd name="T16" fmla="*/ 61 w 63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9">
                  <a:moveTo>
                    <a:pt x="61" y="30"/>
                  </a:moveTo>
                  <a:cubicBezTo>
                    <a:pt x="60" y="35"/>
                    <a:pt x="56" y="39"/>
                    <a:pt x="5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7" y="39"/>
                    <a:pt x="2" y="35"/>
                    <a:pt x="2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4"/>
                    <a:pt x="62" y="9"/>
                  </a:cubicBezTo>
                  <a:lnTo>
                    <a:pt x="6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2087563" y="2317750"/>
              <a:ext cx="220663" cy="342900"/>
            </a:xfrm>
            <a:custGeom>
              <a:avLst/>
              <a:gdLst>
                <a:gd name="T0" fmla="*/ 103 w 104"/>
                <a:gd name="T1" fmla="*/ 107 h 162"/>
                <a:gd name="T2" fmla="*/ 83 w 104"/>
                <a:gd name="T3" fmla="*/ 9 h 162"/>
                <a:gd name="T4" fmla="*/ 72 w 104"/>
                <a:gd name="T5" fmla="*/ 0 h 162"/>
                <a:gd name="T6" fmla="*/ 33 w 104"/>
                <a:gd name="T7" fmla="*/ 0 h 162"/>
                <a:gd name="T8" fmla="*/ 22 w 104"/>
                <a:gd name="T9" fmla="*/ 9 h 162"/>
                <a:gd name="T10" fmla="*/ 1 w 104"/>
                <a:gd name="T11" fmla="*/ 107 h 162"/>
                <a:gd name="T12" fmla="*/ 6 w 104"/>
                <a:gd name="T13" fmla="*/ 122 h 162"/>
                <a:gd name="T14" fmla="*/ 45 w 104"/>
                <a:gd name="T15" fmla="*/ 159 h 162"/>
                <a:gd name="T16" fmla="*/ 59 w 104"/>
                <a:gd name="T17" fmla="*/ 159 h 162"/>
                <a:gd name="T18" fmla="*/ 98 w 104"/>
                <a:gd name="T19" fmla="*/ 122 h 162"/>
                <a:gd name="T20" fmla="*/ 103 w 104"/>
                <a:gd name="T21" fmla="*/ 107 h 162"/>
                <a:gd name="T22" fmla="*/ 24 w 104"/>
                <a:gd name="T23" fmla="*/ 54 h 162"/>
                <a:gd name="T24" fmla="*/ 26 w 104"/>
                <a:gd name="T25" fmla="*/ 44 h 162"/>
                <a:gd name="T26" fmla="*/ 27 w 104"/>
                <a:gd name="T27" fmla="*/ 43 h 162"/>
                <a:gd name="T28" fmla="*/ 72 w 104"/>
                <a:gd name="T29" fmla="*/ 22 h 162"/>
                <a:gd name="T30" fmla="*/ 73 w 104"/>
                <a:gd name="T31" fmla="*/ 23 h 162"/>
                <a:gd name="T32" fmla="*/ 73 w 104"/>
                <a:gd name="T33" fmla="*/ 24 h 162"/>
                <a:gd name="T34" fmla="*/ 74 w 104"/>
                <a:gd name="T35" fmla="*/ 30 h 162"/>
                <a:gd name="T36" fmla="*/ 74 w 104"/>
                <a:gd name="T37" fmla="*/ 31 h 162"/>
                <a:gd name="T38" fmla="*/ 25 w 104"/>
                <a:gd name="T39" fmla="*/ 55 h 162"/>
                <a:gd name="T40" fmla="*/ 24 w 104"/>
                <a:gd name="T41" fmla="*/ 54 h 162"/>
                <a:gd name="T42" fmla="*/ 15 w 104"/>
                <a:gd name="T43" fmla="*/ 99 h 162"/>
                <a:gd name="T44" fmla="*/ 17 w 104"/>
                <a:gd name="T45" fmla="*/ 90 h 162"/>
                <a:gd name="T46" fmla="*/ 18 w 104"/>
                <a:gd name="T47" fmla="*/ 89 h 162"/>
                <a:gd name="T48" fmla="*/ 79 w 104"/>
                <a:gd name="T49" fmla="*/ 59 h 162"/>
                <a:gd name="T50" fmla="*/ 80 w 104"/>
                <a:gd name="T51" fmla="*/ 60 h 162"/>
                <a:gd name="T52" fmla="*/ 82 w 104"/>
                <a:gd name="T53" fmla="*/ 67 h 162"/>
                <a:gd name="T54" fmla="*/ 81 w 104"/>
                <a:gd name="T55" fmla="*/ 68 h 162"/>
                <a:gd name="T56" fmla="*/ 15 w 104"/>
                <a:gd name="T57" fmla="*/ 100 h 162"/>
                <a:gd name="T58" fmla="*/ 15 w 104"/>
                <a:gd name="T59" fmla="*/ 99 h 162"/>
                <a:gd name="T60" fmla="*/ 89 w 104"/>
                <a:gd name="T61" fmla="*/ 105 h 162"/>
                <a:gd name="T62" fmla="*/ 33 w 104"/>
                <a:gd name="T63" fmla="*/ 132 h 162"/>
                <a:gd name="T64" fmla="*/ 31 w 104"/>
                <a:gd name="T65" fmla="*/ 132 h 162"/>
                <a:gd name="T66" fmla="*/ 26 w 104"/>
                <a:gd name="T67" fmla="*/ 127 h 162"/>
                <a:gd name="T68" fmla="*/ 26 w 104"/>
                <a:gd name="T69" fmla="*/ 125 h 162"/>
                <a:gd name="T70" fmla="*/ 87 w 104"/>
                <a:gd name="T71" fmla="*/ 96 h 162"/>
                <a:gd name="T72" fmla="*/ 88 w 104"/>
                <a:gd name="T73" fmla="*/ 97 h 162"/>
                <a:gd name="T74" fmla="*/ 90 w 104"/>
                <a:gd name="T75" fmla="*/ 104 h 162"/>
                <a:gd name="T76" fmla="*/ 89 w 104"/>
                <a:gd name="T7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62">
                  <a:moveTo>
                    <a:pt x="103" y="107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2" y="4"/>
                    <a:pt x="77" y="0"/>
                    <a:pt x="7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3" y="4"/>
                    <a:pt x="22" y="9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0" y="112"/>
                    <a:pt x="2" y="119"/>
                    <a:pt x="6" y="122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9" y="162"/>
                    <a:pt x="55" y="162"/>
                    <a:pt x="59" y="159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102" y="119"/>
                    <a:pt x="104" y="112"/>
                    <a:pt x="103" y="107"/>
                  </a:cubicBezTo>
                  <a:close/>
                  <a:moveTo>
                    <a:pt x="24" y="54"/>
                  </a:moveTo>
                  <a:cubicBezTo>
                    <a:pt x="25" y="51"/>
                    <a:pt x="26" y="47"/>
                    <a:pt x="26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3" y="23"/>
                  </a:cubicBezTo>
                  <a:cubicBezTo>
                    <a:pt x="73" y="23"/>
                    <a:pt x="73" y="23"/>
                    <a:pt x="73" y="24"/>
                  </a:cubicBezTo>
                  <a:cubicBezTo>
                    <a:pt x="73" y="24"/>
                    <a:pt x="74" y="29"/>
                    <a:pt x="74" y="3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4" y="54"/>
                  </a:cubicBezTo>
                  <a:close/>
                  <a:moveTo>
                    <a:pt x="15" y="99"/>
                  </a:moveTo>
                  <a:cubicBezTo>
                    <a:pt x="15" y="97"/>
                    <a:pt x="16" y="92"/>
                    <a:pt x="17" y="90"/>
                  </a:cubicBezTo>
                  <a:cubicBezTo>
                    <a:pt x="17" y="89"/>
                    <a:pt x="18" y="89"/>
                    <a:pt x="18" y="8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80" y="58"/>
                    <a:pt x="80" y="60"/>
                  </a:cubicBezTo>
                  <a:cubicBezTo>
                    <a:pt x="81" y="61"/>
                    <a:pt x="82" y="65"/>
                    <a:pt x="82" y="67"/>
                  </a:cubicBezTo>
                  <a:cubicBezTo>
                    <a:pt x="82" y="68"/>
                    <a:pt x="81" y="68"/>
                    <a:pt x="81" y="6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1"/>
                    <a:pt x="15" y="99"/>
                  </a:cubicBezTo>
                  <a:close/>
                  <a:moveTo>
                    <a:pt x="89" y="105"/>
                  </a:moveTo>
                  <a:cubicBezTo>
                    <a:pt x="33" y="132"/>
                    <a:pt x="33" y="132"/>
                    <a:pt x="33" y="132"/>
                  </a:cubicBezTo>
                  <a:cubicBezTo>
                    <a:pt x="33" y="132"/>
                    <a:pt x="32" y="133"/>
                    <a:pt x="31" y="132"/>
                  </a:cubicBezTo>
                  <a:cubicBezTo>
                    <a:pt x="30" y="131"/>
                    <a:pt x="27" y="129"/>
                    <a:pt x="26" y="127"/>
                  </a:cubicBezTo>
                  <a:cubicBezTo>
                    <a:pt x="25" y="126"/>
                    <a:pt x="26" y="125"/>
                    <a:pt x="26" y="125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6"/>
                    <a:pt x="88" y="95"/>
                    <a:pt x="88" y="97"/>
                  </a:cubicBezTo>
                  <a:cubicBezTo>
                    <a:pt x="88" y="98"/>
                    <a:pt x="89" y="102"/>
                    <a:pt x="90" y="104"/>
                  </a:cubicBezTo>
                  <a:cubicBezTo>
                    <a:pt x="90" y="105"/>
                    <a:pt x="89" y="105"/>
                    <a:pt x="8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4" name="Parallelogram 3"/>
          <p:cNvSpPr/>
          <p:nvPr/>
        </p:nvSpPr>
        <p:spPr>
          <a:xfrm>
            <a:off x="12188825" y="2626981"/>
            <a:ext cx="11027447" cy="3815367"/>
          </a:xfrm>
          <a:prstGeom prst="parallelogram">
            <a:avLst>
              <a:gd name="adj" fmla="val 38882"/>
            </a:avLst>
          </a:prstGeom>
          <a:gradFill>
            <a:gsLst>
              <a:gs pos="0">
                <a:srgbClr val="002060"/>
              </a:gs>
              <a:gs pos="100000">
                <a:schemeClr val="accent5">
                  <a:alpha val="86000"/>
                </a:schemeClr>
              </a:gs>
            </a:gsLst>
            <a:lin ang="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13754150" y="2801538"/>
            <a:ext cx="8125497" cy="34070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180000" rIns="360000" bIns="180000" rtlCol="0"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998" kern="1200" baseline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0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III – USING COMMUNITIES &amp; NETWORKING</a:t>
            </a:r>
            <a:endParaRPr lang="en-GB" sz="8000" b="1" dirty="0">
              <a:solidFill>
                <a:schemeClr val="tx1">
                  <a:lumMod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B229644-3AD2-40D0-980B-45133368C065}"/>
              </a:ext>
            </a:extLst>
          </p:cNvPr>
          <p:cNvSpPr txBox="1">
            <a:spLocks/>
          </p:cNvSpPr>
          <p:nvPr/>
        </p:nvSpPr>
        <p:spPr>
          <a:xfrm>
            <a:off x="14154196" y="1157956"/>
            <a:ext cx="10112389" cy="113973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Girls in ITC -  “Connected African Girls, Creating Brighter Futures”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86E1DA2-FCE6-4AD6-8518-0A2C9E179A2F}"/>
              </a:ext>
            </a:extLst>
          </p:cNvPr>
          <p:cNvSpPr txBox="1">
            <a:spLocks/>
          </p:cNvSpPr>
          <p:nvPr/>
        </p:nvSpPr>
        <p:spPr>
          <a:xfrm>
            <a:off x="14855511" y="8019216"/>
            <a:ext cx="8728389" cy="489358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Build your network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Volunteerism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Experiences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Opportunities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Personal development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Create safe environment for women </a:t>
            </a:r>
          </a:p>
          <a:p>
            <a:pPr algn="l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1694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FB229644-3AD2-40D0-980B-45133368C065}"/>
              </a:ext>
            </a:extLst>
          </p:cNvPr>
          <p:cNvSpPr txBox="1">
            <a:spLocks/>
          </p:cNvSpPr>
          <p:nvPr/>
        </p:nvSpPr>
        <p:spPr>
          <a:xfrm>
            <a:off x="1213387" y="592756"/>
            <a:ext cx="10112389" cy="113973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Girls in ITC -  “Connected African Girls, Creating Brighter Futures”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014E7-08FD-4EA8-A803-81C8DDDE4A3D}"/>
              </a:ext>
            </a:extLst>
          </p:cNvPr>
          <p:cNvSpPr txBox="1"/>
          <p:nvPr/>
        </p:nvSpPr>
        <p:spPr>
          <a:xfrm>
            <a:off x="9142027" y="13067941"/>
            <a:ext cx="781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highlight>
                  <a:srgbClr val="C0C0C0"/>
                </a:highlight>
              </a:rPr>
              <a:t>Credit</a:t>
            </a:r>
            <a:r>
              <a:rPr lang="fr-FR" dirty="0">
                <a:highlight>
                  <a:srgbClr val="C0C0C0"/>
                </a:highlight>
              </a:rPr>
              <a:t> Photos: WETECH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688DB3-A650-44B4-9746-22CD614611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08"/>
          <a:stretch/>
        </p:blipFill>
        <p:spPr>
          <a:xfrm>
            <a:off x="0" y="1367550"/>
            <a:ext cx="13022317" cy="112876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08AF63-1973-47B6-8546-7370ECEE5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876" y="1342161"/>
            <a:ext cx="11325774" cy="1131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8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arallelogram 16"/>
          <p:cNvSpPr/>
          <p:nvPr/>
        </p:nvSpPr>
        <p:spPr>
          <a:xfrm>
            <a:off x="18500006" y="7078350"/>
            <a:ext cx="5746415" cy="6615077"/>
          </a:xfrm>
          <a:prstGeom prst="parallelogram">
            <a:avLst>
              <a:gd name="adj" fmla="val 56773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00B0F0"/>
              </a:gs>
            </a:gsLst>
            <a:lin ang="0" scaled="1"/>
            <a:tileRect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5115027" y="4906221"/>
            <a:ext cx="587437" cy="791938"/>
            <a:chOff x="4906964" y="2173288"/>
            <a:chExt cx="352091" cy="474663"/>
          </a:xfrm>
          <a:solidFill>
            <a:schemeClr val="bg1"/>
          </a:solidFill>
        </p:grpSpPr>
        <p:sp>
          <p:nvSpPr>
            <p:cNvPr id="26" name="Freeform 16"/>
            <p:cNvSpPr>
              <a:spLocks/>
            </p:cNvSpPr>
            <p:nvPr/>
          </p:nvSpPr>
          <p:spPr bwMode="auto">
            <a:xfrm>
              <a:off x="4938713" y="2473325"/>
              <a:ext cx="142875" cy="141288"/>
            </a:xfrm>
            <a:custGeom>
              <a:avLst/>
              <a:gdLst>
                <a:gd name="T0" fmla="*/ 40 w 67"/>
                <a:gd name="T1" fmla="*/ 4 h 66"/>
                <a:gd name="T2" fmla="*/ 35 w 67"/>
                <a:gd name="T3" fmla="*/ 3 h 66"/>
                <a:gd name="T4" fmla="*/ 9 w 67"/>
                <a:gd name="T5" fmla="*/ 61 h 66"/>
                <a:gd name="T6" fmla="*/ 64 w 67"/>
                <a:gd name="T7" fmla="*/ 32 h 66"/>
                <a:gd name="T8" fmla="*/ 63 w 67"/>
                <a:gd name="T9" fmla="*/ 27 h 66"/>
                <a:gd name="T10" fmla="*/ 40 w 67"/>
                <a:gd name="T11" fmla="*/ 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66">
                  <a:moveTo>
                    <a:pt x="40" y="4"/>
                  </a:moveTo>
                  <a:cubicBezTo>
                    <a:pt x="37" y="0"/>
                    <a:pt x="36" y="2"/>
                    <a:pt x="35" y="3"/>
                  </a:cubicBezTo>
                  <a:cubicBezTo>
                    <a:pt x="17" y="21"/>
                    <a:pt x="0" y="66"/>
                    <a:pt x="9" y="61"/>
                  </a:cubicBezTo>
                  <a:cubicBezTo>
                    <a:pt x="41" y="46"/>
                    <a:pt x="46" y="50"/>
                    <a:pt x="64" y="32"/>
                  </a:cubicBezTo>
                  <a:cubicBezTo>
                    <a:pt x="65" y="31"/>
                    <a:pt x="67" y="30"/>
                    <a:pt x="63" y="27"/>
                  </a:cubicBez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27" name="Freeform 17"/>
            <p:cNvSpPr>
              <a:spLocks noEditPoints="1"/>
            </p:cNvSpPr>
            <p:nvPr/>
          </p:nvSpPr>
          <p:spPr bwMode="auto">
            <a:xfrm>
              <a:off x="4906964" y="2173288"/>
              <a:ext cx="352091" cy="474663"/>
            </a:xfrm>
            <a:custGeom>
              <a:avLst/>
              <a:gdLst>
                <a:gd name="T0" fmla="*/ 155 w 223"/>
                <a:gd name="T1" fmla="*/ 145 h 224"/>
                <a:gd name="T2" fmla="*/ 156 w 223"/>
                <a:gd name="T3" fmla="*/ 141 h 224"/>
                <a:gd name="T4" fmla="*/ 204 w 223"/>
                <a:gd name="T5" fmla="*/ 19 h 224"/>
                <a:gd name="T6" fmla="*/ 84 w 223"/>
                <a:gd name="T7" fmla="*/ 67 h 224"/>
                <a:gd name="T8" fmla="*/ 78 w 223"/>
                <a:gd name="T9" fmla="*/ 69 h 224"/>
                <a:gd name="T10" fmla="*/ 65 w 223"/>
                <a:gd name="T11" fmla="*/ 65 h 224"/>
                <a:gd name="T12" fmla="*/ 53 w 223"/>
                <a:gd name="T13" fmla="*/ 69 h 224"/>
                <a:gd name="T14" fmla="*/ 3 w 223"/>
                <a:gd name="T15" fmla="*/ 119 h 224"/>
                <a:gd name="T16" fmla="*/ 5 w 223"/>
                <a:gd name="T17" fmla="*/ 125 h 224"/>
                <a:gd name="T18" fmla="*/ 41 w 223"/>
                <a:gd name="T19" fmla="*/ 131 h 224"/>
                <a:gd name="T20" fmla="*/ 53 w 223"/>
                <a:gd name="T21" fmla="*/ 127 h 224"/>
                <a:gd name="T22" fmla="*/ 57 w 223"/>
                <a:gd name="T23" fmla="*/ 127 h 224"/>
                <a:gd name="T24" fmla="*/ 96 w 223"/>
                <a:gd name="T25" fmla="*/ 167 h 224"/>
                <a:gd name="T26" fmla="*/ 96 w 223"/>
                <a:gd name="T27" fmla="*/ 170 h 224"/>
                <a:gd name="T28" fmla="*/ 92 w 223"/>
                <a:gd name="T29" fmla="*/ 182 h 224"/>
                <a:gd name="T30" fmla="*/ 98 w 223"/>
                <a:gd name="T31" fmla="*/ 219 h 224"/>
                <a:gd name="T32" fmla="*/ 104 w 223"/>
                <a:gd name="T33" fmla="*/ 221 h 224"/>
                <a:gd name="T34" fmla="*/ 155 w 223"/>
                <a:gd name="T35" fmla="*/ 170 h 224"/>
                <a:gd name="T36" fmla="*/ 158 w 223"/>
                <a:gd name="T37" fmla="*/ 159 h 224"/>
                <a:gd name="T38" fmla="*/ 155 w 223"/>
                <a:gd name="T39" fmla="*/ 145 h 224"/>
                <a:gd name="T40" fmla="*/ 144 w 223"/>
                <a:gd name="T41" fmla="*/ 80 h 224"/>
                <a:gd name="T42" fmla="*/ 144 w 223"/>
                <a:gd name="T43" fmla="*/ 50 h 224"/>
                <a:gd name="T44" fmla="*/ 174 w 223"/>
                <a:gd name="T45" fmla="*/ 50 h 224"/>
                <a:gd name="T46" fmla="*/ 174 w 223"/>
                <a:gd name="T47" fmla="*/ 80 h 224"/>
                <a:gd name="T48" fmla="*/ 144 w 223"/>
                <a:gd name="T49" fmla="*/ 8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3" h="224">
                  <a:moveTo>
                    <a:pt x="155" y="145"/>
                  </a:moveTo>
                  <a:cubicBezTo>
                    <a:pt x="154" y="143"/>
                    <a:pt x="156" y="141"/>
                    <a:pt x="156" y="141"/>
                  </a:cubicBezTo>
                  <a:cubicBezTo>
                    <a:pt x="197" y="97"/>
                    <a:pt x="223" y="38"/>
                    <a:pt x="204" y="19"/>
                  </a:cubicBezTo>
                  <a:cubicBezTo>
                    <a:pt x="185" y="0"/>
                    <a:pt x="128" y="26"/>
                    <a:pt x="84" y="67"/>
                  </a:cubicBezTo>
                  <a:cubicBezTo>
                    <a:pt x="83" y="68"/>
                    <a:pt x="81" y="69"/>
                    <a:pt x="78" y="69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61" y="64"/>
                    <a:pt x="56" y="66"/>
                    <a:pt x="53" y="69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0" y="122"/>
                    <a:pt x="1" y="124"/>
                    <a:pt x="5" y="125"/>
                  </a:cubicBezTo>
                  <a:cubicBezTo>
                    <a:pt x="41" y="131"/>
                    <a:pt x="41" y="131"/>
                    <a:pt x="41" y="131"/>
                  </a:cubicBezTo>
                  <a:cubicBezTo>
                    <a:pt x="45" y="131"/>
                    <a:pt x="50" y="130"/>
                    <a:pt x="53" y="127"/>
                  </a:cubicBezTo>
                  <a:cubicBezTo>
                    <a:pt x="53" y="127"/>
                    <a:pt x="55" y="125"/>
                    <a:pt x="57" y="127"/>
                  </a:cubicBezTo>
                  <a:cubicBezTo>
                    <a:pt x="67" y="137"/>
                    <a:pt x="86" y="157"/>
                    <a:pt x="96" y="167"/>
                  </a:cubicBezTo>
                  <a:cubicBezTo>
                    <a:pt x="98" y="168"/>
                    <a:pt x="96" y="170"/>
                    <a:pt x="96" y="170"/>
                  </a:cubicBezTo>
                  <a:cubicBezTo>
                    <a:pt x="94" y="173"/>
                    <a:pt x="92" y="179"/>
                    <a:pt x="92" y="182"/>
                  </a:cubicBezTo>
                  <a:cubicBezTo>
                    <a:pt x="98" y="219"/>
                    <a:pt x="98" y="219"/>
                    <a:pt x="98" y="219"/>
                  </a:cubicBezTo>
                  <a:cubicBezTo>
                    <a:pt x="99" y="223"/>
                    <a:pt x="102" y="224"/>
                    <a:pt x="104" y="221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157" y="168"/>
                    <a:pt x="159" y="162"/>
                    <a:pt x="158" y="159"/>
                  </a:cubicBezTo>
                  <a:lnTo>
                    <a:pt x="155" y="145"/>
                  </a:lnTo>
                  <a:close/>
                  <a:moveTo>
                    <a:pt x="144" y="80"/>
                  </a:moveTo>
                  <a:cubicBezTo>
                    <a:pt x="135" y="72"/>
                    <a:pt x="135" y="58"/>
                    <a:pt x="144" y="50"/>
                  </a:cubicBezTo>
                  <a:cubicBezTo>
                    <a:pt x="152" y="41"/>
                    <a:pt x="166" y="41"/>
                    <a:pt x="174" y="50"/>
                  </a:cubicBezTo>
                  <a:cubicBezTo>
                    <a:pt x="183" y="58"/>
                    <a:pt x="183" y="72"/>
                    <a:pt x="174" y="80"/>
                  </a:cubicBezTo>
                  <a:cubicBezTo>
                    <a:pt x="166" y="89"/>
                    <a:pt x="152" y="89"/>
                    <a:pt x="14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5309392" y="8639762"/>
            <a:ext cx="371912" cy="757198"/>
            <a:chOff x="2087563" y="2211388"/>
            <a:chExt cx="220663" cy="449262"/>
          </a:xfrm>
          <a:solidFill>
            <a:schemeClr val="bg1"/>
          </a:solidFill>
        </p:grpSpPr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2132013" y="2211388"/>
              <a:ext cx="133350" cy="82550"/>
            </a:xfrm>
            <a:custGeom>
              <a:avLst/>
              <a:gdLst>
                <a:gd name="T0" fmla="*/ 61 w 63"/>
                <a:gd name="T1" fmla="*/ 30 h 39"/>
                <a:gd name="T2" fmla="*/ 51 w 63"/>
                <a:gd name="T3" fmla="*/ 39 h 39"/>
                <a:gd name="T4" fmla="*/ 12 w 63"/>
                <a:gd name="T5" fmla="*/ 39 h 39"/>
                <a:gd name="T6" fmla="*/ 2 w 63"/>
                <a:gd name="T7" fmla="*/ 30 h 39"/>
                <a:gd name="T8" fmla="*/ 0 w 63"/>
                <a:gd name="T9" fmla="*/ 9 h 39"/>
                <a:gd name="T10" fmla="*/ 9 w 63"/>
                <a:gd name="T11" fmla="*/ 0 h 39"/>
                <a:gd name="T12" fmla="*/ 54 w 63"/>
                <a:gd name="T13" fmla="*/ 0 h 39"/>
                <a:gd name="T14" fmla="*/ 62 w 63"/>
                <a:gd name="T15" fmla="*/ 9 h 39"/>
                <a:gd name="T16" fmla="*/ 61 w 63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39">
                  <a:moveTo>
                    <a:pt x="61" y="30"/>
                  </a:moveTo>
                  <a:cubicBezTo>
                    <a:pt x="60" y="35"/>
                    <a:pt x="56" y="39"/>
                    <a:pt x="51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7" y="39"/>
                    <a:pt x="2" y="35"/>
                    <a:pt x="2" y="3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3" y="4"/>
                    <a:pt x="62" y="9"/>
                  </a:cubicBezTo>
                  <a:lnTo>
                    <a:pt x="6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2087563" y="2317750"/>
              <a:ext cx="220663" cy="342900"/>
            </a:xfrm>
            <a:custGeom>
              <a:avLst/>
              <a:gdLst>
                <a:gd name="T0" fmla="*/ 103 w 104"/>
                <a:gd name="T1" fmla="*/ 107 h 162"/>
                <a:gd name="T2" fmla="*/ 83 w 104"/>
                <a:gd name="T3" fmla="*/ 9 h 162"/>
                <a:gd name="T4" fmla="*/ 72 w 104"/>
                <a:gd name="T5" fmla="*/ 0 h 162"/>
                <a:gd name="T6" fmla="*/ 33 w 104"/>
                <a:gd name="T7" fmla="*/ 0 h 162"/>
                <a:gd name="T8" fmla="*/ 22 w 104"/>
                <a:gd name="T9" fmla="*/ 9 h 162"/>
                <a:gd name="T10" fmla="*/ 1 w 104"/>
                <a:gd name="T11" fmla="*/ 107 h 162"/>
                <a:gd name="T12" fmla="*/ 6 w 104"/>
                <a:gd name="T13" fmla="*/ 122 h 162"/>
                <a:gd name="T14" fmla="*/ 45 w 104"/>
                <a:gd name="T15" fmla="*/ 159 h 162"/>
                <a:gd name="T16" fmla="*/ 59 w 104"/>
                <a:gd name="T17" fmla="*/ 159 h 162"/>
                <a:gd name="T18" fmla="*/ 98 w 104"/>
                <a:gd name="T19" fmla="*/ 122 h 162"/>
                <a:gd name="T20" fmla="*/ 103 w 104"/>
                <a:gd name="T21" fmla="*/ 107 h 162"/>
                <a:gd name="T22" fmla="*/ 24 w 104"/>
                <a:gd name="T23" fmla="*/ 54 h 162"/>
                <a:gd name="T24" fmla="*/ 26 w 104"/>
                <a:gd name="T25" fmla="*/ 44 h 162"/>
                <a:gd name="T26" fmla="*/ 27 w 104"/>
                <a:gd name="T27" fmla="*/ 43 h 162"/>
                <a:gd name="T28" fmla="*/ 72 w 104"/>
                <a:gd name="T29" fmla="*/ 22 h 162"/>
                <a:gd name="T30" fmla="*/ 73 w 104"/>
                <a:gd name="T31" fmla="*/ 23 h 162"/>
                <a:gd name="T32" fmla="*/ 73 w 104"/>
                <a:gd name="T33" fmla="*/ 24 h 162"/>
                <a:gd name="T34" fmla="*/ 74 w 104"/>
                <a:gd name="T35" fmla="*/ 30 h 162"/>
                <a:gd name="T36" fmla="*/ 74 w 104"/>
                <a:gd name="T37" fmla="*/ 31 h 162"/>
                <a:gd name="T38" fmla="*/ 25 w 104"/>
                <a:gd name="T39" fmla="*/ 55 h 162"/>
                <a:gd name="T40" fmla="*/ 24 w 104"/>
                <a:gd name="T41" fmla="*/ 54 h 162"/>
                <a:gd name="T42" fmla="*/ 15 w 104"/>
                <a:gd name="T43" fmla="*/ 99 h 162"/>
                <a:gd name="T44" fmla="*/ 17 w 104"/>
                <a:gd name="T45" fmla="*/ 90 h 162"/>
                <a:gd name="T46" fmla="*/ 18 w 104"/>
                <a:gd name="T47" fmla="*/ 89 h 162"/>
                <a:gd name="T48" fmla="*/ 79 w 104"/>
                <a:gd name="T49" fmla="*/ 59 h 162"/>
                <a:gd name="T50" fmla="*/ 80 w 104"/>
                <a:gd name="T51" fmla="*/ 60 h 162"/>
                <a:gd name="T52" fmla="*/ 82 w 104"/>
                <a:gd name="T53" fmla="*/ 67 h 162"/>
                <a:gd name="T54" fmla="*/ 81 w 104"/>
                <a:gd name="T55" fmla="*/ 68 h 162"/>
                <a:gd name="T56" fmla="*/ 15 w 104"/>
                <a:gd name="T57" fmla="*/ 100 h 162"/>
                <a:gd name="T58" fmla="*/ 15 w 104"/>
                <a:gd name="T59" fmla="*/ 99 h 162"/>
                <a:gd name="T60" fmla="*/ 89 w 104"/>
                <a:gd name="T61" fmla="*/ 105 h 162"/>
                <a:gd name="T62" fmla="*/ 33 w 104"/>
                <a:gd name="T63" fmla="*/ 132 h 162"/>
                <a:gd name="T64" fmla="*/ 31 w 104"/>
                <a:gd name="T65" fmla="*/ 132 h 162"/>
                <a:gd name="T66" fmla="*/ 26 w 104"/>
                <a:gd name="T67" fmla="*/ 127 h 162"/>
                <a:gd name="T68" fmla="*/ 26 w 104"/>
                <a:gd name="T69" fmla="*/ 125 h 162"/>
                <a:gd name="T70" fmla="*/ 87 w 104"/>
                <a:gd name="T71" fmla="*/ 96 h 162"/>
                <a:gd name="T72" fmla="*/ 88 w 104"/>
                <a:gd name="T73" fmla="*/ 97 h 162"/>
                <a:gd name="T74" fmla="*/ 90 w 104"/>
                <a:gd name="T75" fmla="*/ 104 h 162"/>
                <a:gd name="T76" fmla="*/ 89 w 104"/>
                <a:gd name="T77" fmla="*/ 10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4" h="162">
                  <a:moveTo>
                    <a:pt x="103" y="107"/>
                  </a:moveTo>
                  <a:cubicBezTo>
                    <a:pt x="83" y="9"/>
                    <a:pt x="83" y="9"/>
                    <a:pt x="83" y="9"/>
                  </a:cubicBezTo>
                  <a:cubicBezTo>
                    <a:pt x="82" y="4"/>
                    <a:pt x="77" y="0"/>
                    <a:pt x="72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8" y="0"/>
                    <a:pt x="23" y="4"/>
                    <a:pt x="22" y="9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0" y="112"/>
                    <a:pt x="2" y="119"/>
                    <a:pt x="6" y="122"/>
                  </a:cubicBezTo>
                  <a:cubicBezTo>
                    <a:pt x="45" y="159"/>
                    <a:pt x="45" y="159"/>
                    <a:pt x="45" y="159"/>
                  </a:cubicBezTo>
                  <a:cubicBezTo>
                    <a:pt x="49" y="162"/>
                    <a:pt x="55" y="162"/>
                    <a:pt x="59" y="159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102" y="119"/>
                    <a:pt x="104" y="112"/>
                    <a:pt x="103" y="107"/>
                  </a:cubicBezTo>
                  <a:close/>
                  <a:moveTo>
                    <a:pt x="24" y="54"/>
                  </a:moveTo>
                  <a:cubicBezTo>
                    <a:pt x="25" y="51"/>
                    <a:pt x="26" y="47"/>
                    <a:pt x="26" y="44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3" y="23"/>
                  </a:cubicBezTo>
                  <a:cubicBezTo>
                    <a:pt x="73" y="23"/>
                    <a:pt x="73" y="23"/>
                    <a:pt x="73" y="24"/>
                  </a:cubicBezTo>
                  <a:cubicBezTo>
                    <a:pt x="73" y="24"/>
                    <a:pt x="74" y="29"/>
                    <a:pt x="74" y="30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5" y="55"/>
                    <a:pt x="24" y="55"/>
                    <a:pt x="24" y="54"/>
                  </a:cubicBezTo>
                  <a:close/>
                  <a:moveTo>
                    <a:pt x="15" y="99"/>
                  </a:moveTo>
                  <a:cubicBezTo>
                    <a:pt x="15" y="97"/>
                    <a:pt x="16" y="92"/>
                    <a:pt x="17" y="90"/>
                  </a:cubicBezTo>
                  <a:cubicBezTo>
                    <a:pt x="17" y="89"/>
                    <a:pt x="18" y="89"/>
                    <a:pt x="18" y="89"/>
                  </a:cubicBezTo>
                  <a:cubicBezTo>
                    <a:pt x="79" y="59"/>
                    <a:pt x="79" y="59"/>
                    <a:pt x="79" y="59"/>
                  </a:cubicBezTo>
                  <a:cubicBezTo>
                    <a:pt x="79" y="59"/>
                    <a:pt x="80" y="58"/>
                    <a:pt x="80" y="60"/>
                  </a:cubicBezTo>
                  <a:cubicBezTo>
                    <a:pt x="81" y="61"/>
                    <a:pt x="82" y="65"/>
                    <a:pt x="82" y="67"/>
                  </a:cubicBezTo>
                  <a:cubicBezTo>
                    <a:pt x="82" y="68"/>
                    <a:pt x="81" y="68"/>
                    <a:pt x="81" y="68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5" y="100"/>
                    <a:pt x="15" y="101"/>
                    <a:pt x="15" y="99"/>
                  </a:cubicBezTo>
                  <a:close/>
                  <a:moveTo>
                    <a:pt x="89" y="105"/>
                  </a:moveTo>
                  <a:cubicBezTo>
                    <a:pt x="33" y="132"/>
                    <a:pt x="33" y="132"/>
                    <a:pt x="33" y="132"/>
                  </a:cubicBezTo>
                  <a:cubicBezTo>
                    <a:pt x="33" y="132"/>
                    <a:pt x="32" y="133"/>
                    <a:pt x="31" y="132"/>
                  </a:cubicBezTo>
                  <a:cubicBezTo>
                    <a:pt x="30" y="131"/>
                    <a:pt x="27" y="129"/>
                    <a:pt x="26" y="127"/>
                  </a:cubicBezTo>
                  <a:cubicBezTo>
                    <a:pt x="25" y="126"/>
                    <a:pt x="26" y="125"/>
                    <a:pt x="26" y="125"/>
                  </a:cubicBezTo>
                  <a:cubicBezTo>
                    <a:pt x="87" y="96"/>
                    <a:pt x="87" y="96"/>
                    <a:pt x="87" y="96"/>
                  </a:cubicBezTo>
                  <a:cubicBezTo>
                    <a:pt x="87" y="96"/>
                    <a:pt x="88" y="95"/>
                    <a:pt x="88" y="97"/>
                  </a:cubicBezTo>
                  <a:cubicBezTo>
                    <a:pt x="88" y="98"/>
                    <a:pt x="89" y="102"/>
                    <a:pt x="90" y="104"/>
                  </a:cubicBezTo>
                  <a:cubicBezTo>
                    <a:pt x="90" y="105"/>
                    <a:pt x="89" y="105"/>
                    <a:pt x="89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/>
            </a:p>
          </p:txBody>
        </p:sp>
      </p:grpSp>
      <p:sp>
        <p:nvSpPr>
          <p:cNvPr id="4" name="Parallelogram 3"/>
          <p:cNvSpPr/>
          <p:nvPr/>
        </p:nvSpPr>
        <p:spPr>
          <a:xfrm>
            <a:off x="411530" y="2302677"/>
            <a:ext cx="10687394" cy="3815367"/>
          </a:xfrm>
          <a:prstGeom prst="parallelogram">
            <a:avLst>
              <a:gd name="adj" fmla="val 51278"/>
            </a:avLst>
          </a:prstGeom>
          <a:gradFill>
            <a:gsLst>
              <a:gs pos="0">
                <a:srgbClr val="002060"/>
              </a:gs>
              <a:gs pos="100000">
                <a:schemeClr val="accent5">
                  <a:alpha val="86000"/>
                </a:schemeClr>
              </a:gs>
            </a:gsLst>
            <a:lin ang="0" scaled="1"/>
          </a:gradFill>
          <a:ln w="127000" cap="rnd">
            <a:noFill/>
          </a:ln>
          <a:effectLst>
            <a:outerShdw blurRad="101600" dist="139700" dir="8040000" sx="91000" sy="91000" algn="t" rotWithShape="0">
              <a:prstClr val="black">
                <a:alpha val="30000"/>
              </a:prstClr>
            </a:outerShdw>
            <a:softEdge rad="0"/>
          </a:effectLst>
        </p:spPr>
        <p:txBody>
          <a:bodyPr vert="horz" lIns="91440" tIns="45720" rIns="91440" bIns="45720"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2" name="Text Placeholder 5"/>
          <p:cNvSpPr txBox="1">
            <a:spLocks/>
          </p:cNvSpPr>
          <p:nvPr/>
        </p:nvSpPr>
        <p:spPr>
          <a:xfrm>
            <a:off x="1862505" y="2902394"/>
            <a:ext cx="8125497" cy="2740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360000" tIns="180000" rIns="360000" bIns="180000" rtlCol="0">
            <a:noAutofit/>
          </a:bodyPr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9998" kern="1200" baseline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8800" b="1" dirty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IV- SHARING YOUR STORY</a:t>
            </a:r>
            <a:endParaRPr lang="en-GB" sz="6000" b="1" dirty="0">
              <a:solidFill>
                <a:schemeClr val="tx1">
                  <a:lumMod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FB229644-3AD2-40D0-980B-45133368C065}"/>
              </a:ext>
            </a:extLst>
          </p:cNvPr>
          <p:cNvSpPr txBox="1">
            <a:spLocks/>
          </p:cNvSpPr>
          <p:nvPr/>
        </p:nvSpPr>
        <p:spPr>
          <a:xfrm>
            <a:off x="1213387" y="592756"/>
            <a:ext cx="10112389" cy="113973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Girls in ITC -  “Connected African Girls, Creating Brighter Futures”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EEC7D3BF-21C6-45D9-92EE-46DB7D4DC96E}"/>
              </a:ext>
            </a:extLst>
          </p:cNvPr>
          <p:cNvSpPr/>
          <p:nvPr/>
        </p:nvSpPr>
        <p:spPr>
          <a:xfrm>
            <a:off x="6905297" y="22573"/>
            <a:ext cx="17505444" cy="13716000"/>
          </a:xfrm>
          <a:prstGeom prst="parallelogram">
            <a:avLst>
              <a:gd name="adj" fmla="val 49813"/>
            </a:avLst>
          </a:prstGeom>
          <a:blipFill>
            <a:blip r:embed="rId3"/>
            <a:stretch>
              <a:fillRect l="-9571" r="-8277" b="-63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1AC5B171-2290-4E92-8D04-EB285B054BB0}"/>
              </a:ext>
            </a:extLst>
          </p:cNvPr>
          <p:cNvSpPr txBox="1">
            <a:spLocks/>
          </p:cNvSpPr>
          <p:nvPr/>
        </p:nvSpPr>
        <p:spPr>
          <a:xfrm>
            <a:off x="1213387" y="7826225"/>
            <a:ext cx="8286338" cy="351474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Inspire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Share experience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Make your voice heard 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Visibility and representation </a:t>
            </a:r>
          </a:p>
          <a:p>
            <a:pPr algn="l"/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48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id="{FB229644-3AD2-40D0-980B-45133368C065}"/>
              </a:ext>
            </a:extLst>
          </p:cNvPr>
          <p:cNvSpPr txBox="1">
            <a:spLocks/>
          </p:cNvSpPr>
          <p:nvPr/>
        </p:nvSpPr>
        <p:spPr>
          <a:xfrm>
            <a:off x="1213387" y="592756"/>
            <a:ext cx="10112389" cy="1139738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Lato Light"/>
              </a:rPr>
              <a:t>Girls in ITC -  “Connected African Girls, Creating Brighter Futures” </a:t>
            </a:r>
          </a:p>
          <a:p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Lato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8014E7-08FD-4EA8-A803-81C8DDDE4A3D}"/>
              </a:ext>
            </a:extLst>
          </p:cNvPr>
          <p:cNvSpPr txBox="1"/>
          <p:nvPr/>
        </p:nvSpPr>
        <p:spPr>
          <a:xfrm>
            <a:off x="8278976" y="13020158"/>
            <a:ext cx="781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highlight>
                  <a:srgbClr val="C0C0C0"/>
                </a:highlight>
              </a:rPr>
              <a:t>Credit</a:t>
            </a:r>
            <a:r>
              <a:rPr lang="fr-FR" dirty="0">
                <a:highlight>
                  <a:srgbClr val="C0C0C0"/>
                </a:highlight>
              </a:rPr>
              <a:t> Photo: WETECH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0092C-16D1-4E3A-8C7E-9FA409E62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" y="3025043"/>
            <a:ext cx="12734754" cy="94612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6119FF-539C-4DA3-907B-5D3591198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069" y="3025042"/>
            <a:ext cx="11572267" cy="94612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EC2CAD2-FF00-425D-A133-653E1221880A}"/>
              </a:ext>
            </a:extLst>
          </p:cNvPr>
          <p:cNvSpPr txBox="1"/>
          <p:nvPr/>
        </p:nvSpPr>
        <p:spPr>
          <a:xfrm>
            <a:off x="1213387" y="12707007"/>
            <a:ext cx="837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H.E Prof. AMEENAH-GURIB FAKIM</a:t>
            </a:r>
          </a:p>
        </p:txBody>
      </p:sp>
    </p:spTree>
    <p:extLst>
      <p:ext uri="{BB962C8B-B14F-4D97-AF65-F5344CB8AC3E}">
        <p14:creationId xmlns:p14="http://schemas.microsoft.com/office/powerpoint/2010/main" val="210183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9">
      <a:dk1>
        <a:srgbClr val="31373B"/>
      </a:dk1>
      <a:lt1>
        <a:sysClr val="window" lastClr="FFFFFF"/>
      </a:lt1>
      <a:dk2>
        <a:srgbClr val="444955"/>
      </a:dk2>
      <a:lt2>
        <a:srgbClr val="FFFFFF"/>
      </a:lt2>
      <a:accent1>
        <a:srgbClr val="5A3793"/>
      </a:accent1>
      <a:accent2>
        <a:srgbClr val="EC4E75"/>
      </a:accent2>
      <a:accent3>
        <a:srgbClr val="5A3793"/>
      </a:accent3>
      <a:accent4>
        <a:srgbClr val="5A3793"/>
      </a:accent4>
      <a:accent5>
        <a:srgbClr val="EC4E75"/>
      </a:accent5>
      <a:accent6>
        <a:srgbClr val="5A3793"/>
      </a:accent6>
      <a:hlink>
        <a:srgbClr val="4D4D4D"/>
      </a:hlink>
      <a:folHlink>
        <a:srgbClr val="1C1C1C"/>
      </a:folHlink>
    </a:clrScheme>
    <a:fontScheme name="Custom 5">
      <a:majorFont>
        <a:latin typeface="Raleway SemiBold"/>
        <a:ea typeface=""/>
        <a:cs typeface=""/>
      </a:majorFont>
      <a:minorFont>
        <a:latin typeface="Raleway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6019</TotalTime>
  <Words>397</Words>
  <Application>Microsoft Office PowerPoint</Application>
  <PresentationFormat>Personnalisé</PresentationFormat>
  <Paragraphs>91</Paragraphs>
  <Slides>13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4" baseType="lpstr">
      <vt:lpstr>Arial</vt:lpstr>
      <vt:lpstr>Calibri</vt:lpstr>
      <vt:lpstr>Open Sans Extrabold</vt:lpstr>
      <vt:lpstr>Open Sans Light</vt:lpstr>
      <vt:lpstr>Raleway</vt:lpstr>
      <vt:lpstr>Raleway ExtraBold</vt:lpstr>
      <vt:lpstr>Raleway Medium</vt:lpstr>
      <vt:lpstr>Raleway SemiBold</vt:lpstr>
      <vt:lpstr>Tw Cen MT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Momen Elshamy</dc:creator>
  <cp:lastModifiedBy>Yemeli Monique</cp:lastModifiedBy>
  <cp:revision>108</cp:revision>
  <dcterms:created xsi:type="dcterms:W3CDTF">2017-08-22T06:10:53Z</dcterms:created>
  <dcterms:modified xsi:type="dcterms:W3CDTF">2021-04-22T10:14:17Z</dcterms:modified>
</cp:coreProperties>
</file>