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notesMasterIdLst>
    <p:notesMasterId r:id="rId15"/>
  </p:notesMasterIdLst>
  <p:sldIdLst>
    <p:sldId id="597" r:id="rId2"/>
    <p:sldId id="437" r:id="rId3"/>
    <p:sldId id="273" r:id="rId4"/>
    <p:sldId id="327" r:id="rId5"/>
    <p:sldId id="603" r:id="rId6"/>
    <p:sldId id="331" r:id="rId7"/>
    <p:sldId id="574" r:id="rId8"/>
    <p:sldId id="598" r:id="rId9"/>
    <p:sldId id="306" r:id="rId10"/>
    <p:sldId id="326" r:id="rId11"/>
    <p:sldId id="602" r:id="rId12"/>
    <p:sldId id="600" r:id="rId13"/>
    <p:sldId id="60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11" clrIdx="0">
    <p:extLst>
      <p:ext uri="{19B8F6BF-5375-455C-9EA6-DF929625EA0E}">
        <p15:presenceInfo xmlns:p15="http://schemas.microsoft.com/office/powerpoint/2012/main" userId="Raquel Frederick" providerId="None"/>
      </p:ext>
    </p:extLst>
  </p:cmAuthor>
  <p:cmAuthor id="2" name="Mama Keita" initials="MK" lastIdx="4" clrIdx="1">
    <p:extLst>
      <p:ext uri="{19B8F6BF-5375-455C-9EA6-DF929625EA0E}">
        <p15:presenceInfo xmlns:p15="http://schemas.microsoft.com/office/powerpoint/2012/main" userId="S::keita11@un.org::b2138de9-c28e-4e68-bb4b-4fdce3acbf17" providerId="AD"/>
      </p:ext>
    </p:extLst>
  </p:cmAuthor>
  <p:cmAuthor id="3" name="Rodgers Mukwaya" initials="RM" lastIdx="1" clrIdx="2">
    <p:extLst>
      <p:ext uri="{19B8F6BF-5375-455C-9EA6-DF929625EA0E}">
        <p15:presenceInfo xmlns:p15="http://schemas.microsoft.com/office/powerpoint/2012/main" userId="S::mukwayar@un.org::36aeb8f2-f3ea-47f9-ac6b-faf6b8552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942"/>
    <a:srgbClr val="E6E6E6"/>
    <a:srgbClr val="FBD1C5"/>
    <a:srgbClr val="FCDDD4"/>
    <a:srgbClr val="008B15"/>
    <a:srgbClr val="0070C0"/>
    <a:srgbClr val="09BB9F"/>
    <a:srgbClr val="1C3867"/>
    <a:srgbClr val="344085"/>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1" autoAdjust="0"/>
    <p:restoredTop sz="89870" autoAdjust="0"/>
  </p:normalViewPr>
  <p:slideViewPr>
    <p:cSldViewPr snapToGrid="0">
      <p:cViewPr varScale="1">
        <p:scale>
          <a:sx n="74" d="100"/>
          <a:sy n="74" d="100"/>
        </p:scale>
        <p:origin x="15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9"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frederick.UNECA\Desktop\ECA%20Sub-Regional%20Profile%20-%20Master%20Datas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frederick.UNECA\Desktop\ECA%20Sub-Regional%20Profile%20-%20Master%20Datas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frederick.UNECA\Desktop\ECA%20Sub-Regional%20Profile%20-%20Master%20Datas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frederick.UNECA\Desktop\ECA%20Sub-Regional%20Profile%20-%20Master%20Datase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'T10. Education and Health'!$B$3</c:f>
              <c:strCache>
                <c:ptCount val="1"/>
                <c:pt idx="0">
                  <c:v>Public Education Spending per Child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'T10. Education and Health'!$A$4:$A$15</c:f>
              <c:strCache>
                <c:ptCount val="10"/>
                <c:pt idx="0">
                  <c:v>D.R. Congo</c:v>
                </c:pt>
                <c:pt idx="1">
                  <c:v>South Sudan</c:v>
                </c:pt>
                <c:pt idx="2">
                  <c:v>Burundi</c:v>
                </c:pt>
                <c:pt idx="3">
                  <c:v>Uganda</c:v>
                </c:pt>
                <c:pt idx="4">
                  <c:v>Rwanda</c:v>
                </c:pt>
                <c:pt idx="5">
                  <c:v>Ethiopia</c:v>
                </c:pt>
                <c:pt idx="6">
                  <c:v>Comoros</c:v>
                </c:pt>
                <c:pt idx="7">
                  <c:v>Kenya</c:v>
                </c:pt>
                <c:pt idx="8">
                  <c:v>South Africa</c:v>
                </c:pt>
                <c:pt idx="9">
                  <c:v>Chile</c:v>
                </c:pt>
              </c:strCache>
              <c:extLst/>
            </c:strRef>
          </c:cat>
          <c:val>
            <c:numRef>
              <c:f>'T10. Education and Health'!$B$4:$B$15</c:f>
              <c:numCache>
                <c:formatCode>_(* #,##0_);_(* \(#,##0\);_(* "-"??_);_(@_)</c:formatCode>
                <c:ptCount val="10"/>
                <c:pt idx="0">
                  <c:v>11.997417997657573</c:v>
                </c:pt>
                <c:pt idx="1">
                  <c:v>15.535158405545925</c:v>
                </c:pt>
                <c:pt idx="2">
                  <c:v>24.894073985086994</c:v>
                </c:pt>
                <c:pt idx="3">
                  <c:v>30.228677568854835</c:v>
                </c:pt>
                <c:pt idx="4">
                  <c:v>48.278296259680346</c:v>
                </c:pt>
                <c:pt idx="5">
                  <c:v>54.968411933051314</c:v>
                </c:pt>
                <c:pt idx="6">
                  <c:v>62.525064631043264</c:v>
                </c:pt>
                <c:pt idx="7">
                  <c:v>151.85220207318017</c:v>
                </c:pt>
                <c:pt idx="8">
                  <c:v>826.72092121212131</c:v>
                </c:pt>
                <c:pt idx="9">
                  <c:v>3003.1432779667807</c:v>
                </c:pt>
              </c:numCache>
              <c:extLst/>
            </c:numRef>
          </c:val>
          <c:extLst>
            <c:ext xmlns:c16="http://schemas.microsoft.com/office/drawing/2014/chart" uri="{C3380CC4-5D6E-409C-BE32-E72D297353CC}">
              <c16:uniqueId val="{00000000-22A3-4B5A-850B-5B1D1426DEEA}"/>
            </c:ext>
          </c:extLst>
        </c:ser>
        <c:ser>
          <c:idx val="1"/>
          <c:order val="1"/>
          <c:tx>
            <c:strRef>
              <c:f>'T10. Education and Health'!$C$3</c:f>
              <c:strCache>
                <c:ptCount val="1"/>
                <c:pt idx="0">
                  <c:v>Public Health Spending per Capita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'T10. Education and Health'!$A$4:$A$15</c:f>
              <c:strCache>
                <c:ptCount val="10"/>
                <c:pt idx="0">
                  <c:v>D.R. Congo</c:v>
                </c:pt>
                <c:pt idx="1">
                  <c:v>South Sudan</c:v>
                </c:pt>
                <c:pt idx="2">
                  <c:v>Burundi</c:v>
                </c:pt>
                <c:pt idx="3">
                  <c:v>Uganda</c:v>
                </c:pt>
                <c:pt idx="4">
                  <c:v>Rwanda</c:v>
                </c:pt>
                <c:pt idx="5">
                  <c:v>Ethiopia</c:v>
                </c:pt>
                <c:pt idx="6">
                  <c:v>Comoros</c:v>
                </c:pt>
                <c:pt idx="7">
                  <c:v>Kenya</c:v>
                </c:pt>
                <c:pt idx="8">
                  <c:v>South Africa</c:v>
                </c:pt>
                <c:pt idx="9">
                  <c:v>Chile</c:v>
                </c:pt>
              </c:strCache>
              <c:extLst/>
            </c:strRef>
          </c:cat>
          <c:val>
            <c:numRef>
              <c:f>'T10. Education and Health'!$C$4:$C$15</c:f>
              <c:numCache>
                <c:formatCode>General</c:formatCode>
                <c:ptCount val="10"/>
                <c:pt idx="0" formatCode="_(* #,##0_);_(* \(#,##0\);_(* &quot;-&quot;??_);_(@_)">
                  <c:v>2.4267616037771766</c:v>
                </c:pt>
                <c:pt idx="2" formatCode="_(* #,##0_);_(* \(#,##0\);_(* &quot;-&quot;??_);_(@_)">
                  <c:v>5.0133956326880904</c:v>
                </c:pt>
                <c:pt idx="3" formatCode="_(* #,##0_);_(* \(#,##0\);_(* &quot;-&quot;??_);_(@_)">
                  <c:v>6.5468328793381749</c:v>
                </c:pt>
                <c:pt idx="4" formatCode="_(* #,##0_);_(* \(#,##0\);_(* &quot;-&quot;??_);_(@_)">
                  <c:v>16.639150741280314</c:v>
                </c:pt>
                <c:pt idx="5" formatCode="_(* #,##0_);_(* \(#,##0\);_(* &quot;-&quot;??_);_(@_)">
                  <c:v>7.4451954093993429</c:v>
                </c:pt>
                <c:pt idx="6" formatCode="_(* #,##0_);_(* \(#,##0\);_(* &quot;-&quot;??_);_(@_)">
                  <c:v>14.250389447236181</c:v>
                </c:pt>
                <c:pt idx="7" formatCode="_(* #,##0_);_(* \(#,##0\);_(* &quot;-&quot;??_);_(@_)">
                  <c:v>23.782490367561618</c:v>
                </c:pt>
                <c:pt idx="8" formatCode="_(* #,##0_);_(* \(#,##0\);_(* &quot;-&quot;??_);_(@_)">
                  <c:v>229.25760986371563</c:v>
                </c:pt>
                <c:pt idx="9" formatCode="_(* #,##0_);_(* \(#,##0\);_(* &quot;-&quot;??_);_(@_)">
                  <c:v>684.74988028555742</c:v>
                </c:pt>
              </c:numCache>
              <c:extLst/>
            </c:numRef>
          </c:val>
          <c:extLst>
            <c:ext xmlns:c16="http://schemas.microsoft.com/office/drawing/2014/chart" uri="{C3380CC4-5D6E-409C-BE32-E72D297353CC}">
              <c16:uniqueId val="{00000001-22A3-4B5A-850B-5B1D1426DEEA}"/>
            </c:ext>
          </c:extLst>
        </c:ser>
        <c:dLbls>
          <c:showLegendKey val="0"/>
          <c:showVal val="0"/>
          <c:showCatName val="0"/>
          <c:showSerName val="0"/>
          <c:showPercent val="0"/>
          <c:showBubbleSize val="0"/>
        </c:dLbls>
        <c:gapWidth val="100"/>
        <c:overlap val="-27"/>
        <c:axId val="576517696"/>
        <c:axId val="507930688"/>
      </c:barChart>
      <c:catAx>
        <c:axId val="576517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7930688"/>
        <c:crosses val="autoZero"/>
        <c:auto val="1"/>
        <c:lblAlgn val="ctr"/>
        <c:lblOffset val="100"/>
        <c:noMultiLvlLbl val="0"/>
      </c:catAx>
      <c:valAx>
        <c:axId val="507930688"/>
        <c:scaling>
          <c:orientation val="minMax"/>
          <c:max val="300"/>
        </c:scaling>
        <c:delete val="1"/>
        <c:axPos val="l"/>
        <c:numFmt formatCode="_(* #,##0_);_(* \(#,##0\);_(* &quot;-&quot;??_);_(@_)" sourceLinked="1"/>
        <c:majorTickMark val="none"/>
        <c:minorTickMark val="none"/>
        <c:tickLblPos val="nextTo"/>
        <c:crossAx val="57651769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legendEntry>
      <c:layout>
        <c:manualLayout>
          <c:xMode val="edge"/>
          <c:yMode val="edge"/>
          <c:x val="7.2142872240160583E-2"/>
          <c:y val="3.9393939393939391E-2"/>
          <c:w val="0.51086965074162694"/>
          <c:h val="0.13239918873777143"/>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'F24. RWANDA Sectors'!$B$4</c:f>
              <c:strCache>
                <c:ptCount val="1"/>
                <c:pt idx="0">
                  <c:v>Governance &amp; Security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Sectors'!$C$4:$E$4</c:f>
              <c:numCache>
                <c:formatCode>0%</c:formatCode>
                <c:ptCount val="1"/>
                <c:pt idx="0">
                  <c:v>0.16</c:v>
                </c:pt>
              </c:numCache>
              <c:extLst/>
            </c:numRef>
          </c:val>
          <c:extLst>
            <c:ext xmlns:c16="http://schemas.microsoft.com/office/drawing/2014/chart" uri="{C3380CC4-5D6E-409C-BE32-E72D297353CC}">
              <c16:uniqueId val="{00000000-B790-4DB5-9963-E1C12BAD2521}"/>
            </c:ext>
          </c:extLst>
        </c:ser>
        <c:ser>
          <c:idx val="1"/>
          <c:order val="1"/>
          <c:tx>
            <c:strRef>
              <c:f>'F24. RWANDA Sectors'!$B$5</c:f>
              <c:strCache>
                <c:ptCount val="1"/>
                <c:pt idx="0">
                  <c:v>Devolution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Sectors'!$C$5:$E$5</c:f>
              <c:numCache>
                <c:formatCode>0%</c:formatCode>
                <c:ptCount val="1"/>
              </c:numCache>
              <c:extLst/>
            </c:numRef>
          </c:val>
          <c:extLst>
            <c:ext xmlns:c16="http://schemas.microsoft.com/office/drawing/2014/chart" uri="{C3380CC4-5D6E-409C-BE32-E72D297353CC}">
              <c16:uniqueId val="{00000001-B790-4DB5-9963-E1C12BAD2521}"/>
            </c:ext>
          </c:extLst>
        </c:ser>
        <c:ser>
          <c:idx val="2"/>
          <c:order val="2"/>
          <c:tx>
            <c:strRef>
              <c:f>'F24. RWANDA Sectors'!$B$6</c:f>
              <c:strCache>
                <c:ptCount val="1"/>
                <c:pt idx="0">
                  <c:v>Infrastructure, ICT &amp; Energy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Sectors'!$C$6:$E$6</c:f>
              <c:numCache>
                <c:formatCode>0%</c:formatCode>
                <c:ptCount val="1"/>
                <c:pt idx="0">
                  <c:v>0.12</c:v>
                </c:pt>
              </c:numCache>
              <c:extLst/>
            </c:numRef>
          </c:val>
          <c:extLst>
            <c:ext xmlns:c16="http://schemas.microsoft.com/office/drawing/2014/chart" uri="{C3380CC4-5D6E-409C-BE32-E72D297353CC}">
              <c16:uniqueId val="{00000002-B790-4DB5-9963-E1C12BAD2521}"/>
            </c:ext>
          </c:extLst>
        </c:ser>
        <c:ser>
          <c:idx val="3"/>
          <c:order val="3"/>
          <c:tx>
            <c:strRef>
              <c:f>'F24. RWANDA Sectors'!$B$7</c:f>
              <c:strCache>
                <c:ptCount val="1"/>
                <c:pt idx="0">
                  <c:v>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Sectors'!$C$7:$E$7</c:f>
              <c:numCache>
                <c:formatCode>0%</c:formatCode>
                <c:ptCount val="1"/>
                <c:pt idx="0">
                  <c:v>0.11</c:v>
                </c:pt>
              </c:numCache>
              <c:extLst/>
            </c:numRef>
          </c:val>
          <c:extLst>
            <c:ext xmlns:c16="http://schemas.microsoft.com/office/drawing/2014/chart" uri="{C3380CC4-5D6E-409C-BE32-E72D297353CC}">
              <c16:uniqueId val="{00000003-B790-4DB5-9963-E1C12BAD2521}"/>
            </c:ext>
          </c:extLst>
        </c:ser>
        <c:ser>
          <c:idx val="4"/>
          <c:order val="4"/>
          <c:tx>
            <c:strRef>
              <c:f>'F24. RWANDA Sectors'!$B$8</c:f>
              <c:strCache>
                <c:ptCount val="1"/>
                <c:pt idx="0">
                  <c:v>Health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Sectors'!$C$8:$E$8</c:f>
              <c:numCache>
                <c:formatCode>0%</c:formatCode>
                <c:ptCount val="1"/>
                <c:pt idx="0">
                  <c:v>0.08</c:v>
                </c:pt>
              </c:numCache>
              <c:extLst/>
            </c:numRef>
          </c:val>
          <c:extLst>
            <c:ext xmlns:c16="http://schemas.microsoft.com/office/drawing/2014/chart" uri="{C3380CC4-5D6E-409C-BE32-E72D297353CC}">
              <c16:uniqueId val="{00000004-B790-4DB5-9963-E1C12BAD2521}"/>
            </c:ext>
          </c:extLst>
        </c:ser>
        <c:ser>
          <c:idx val="5"/>
          <c:order val="5"/>
          <c:tx>
            <c:strRef>
              <c:f>'F24. RWANDA Sectors'!$B$9</c:f>
              <c:strCache>
                <c:ptCount val="1"/>
                <c:pt idx="0">
                  <c:v>Other</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0-6698-40C1-B587-902431ABD668}"/>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'F24. RWANDA Sectors'!$C$3:$E$3</c:f>
              <c:strCache>
                <c:ptCount val="1"/>
                <c:pt idx="0">
                  <c:v>2019/20</c:v>
                </c:pt>
              </c:strCache>
              <c:extLst/>
            </c:strRef>
          </c:cat>
          <c:val>
            <c:numRef>
              <c:f>'F24. RWANDA Sectors'!$C$9:$E$9</c:f>
              <c:numCache>
                <c:formatCode>0%</c:formatCode>
                <c:ptCount val="1"/>
                <c:pt idx="0">
                  <c:v>0.53</c:v>
                </c:pt>
              </c:numCache>
              <c:extLst/>
            </c:numRef>
          </c:val>
          <c:extLst>
            <c:ext xmlns:c16="http://schemas.microsoft.com/office/drawing/2014/chart" uri="{C3380CC4-5D6E-409C-BE32-E72D297353CC}">
              <c16:uniqueId val="{00000005-B790-4DB5-9963-E1C12BAD2521}"/>
            </c:ext>
          </c:extLst>
        </c:ser>
        <c:dLbls>
          <c:showLegendKey val="0"/>
          <c:showVal val="0"/>
          <c:showCatName val="0"/>
          <c:showSerName val="0"/>
          <c:showPercent val="0"/>
          <c:showBubbleSize val="0"/>
        </c:dLbls>
        <c:gapWidth val="100"/>
        <c:overlap val="100"/>
        <c:axId val="208357120"/>
        <c:axId val="865508464"/>
      </c:barChart>
      <c:catAx>
        <c:axId val="20835712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5508464"/>
        <c:crosses val="autoZero"/>
        <c:auto val="1"/>
        <c:lblAlgn val="ctr"/>
        <c:lblOffset val="100"/>
        <c:noMultiLvlLbl val="0"/>
      </c:catAx>
      <c:valAx>
        <c:axId val="8655084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8357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'F23. KENYA Sectors'!$B$4</c:f>
              <c:strCache>
                <c:ptCount val="1"/>
                <c:pt idx="0">
                  <c:v>Governance &amp; Security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Sectors'!$C$4:$E$4</c:f>
              <c:numCache>
                <c:formatCode>0%</c:formatCode>
                <c:ptCount val="1"/>
                <c:pt idx="0">
                  <c:v>0.26</c:v>
                </c:pt>
              </c:numCache>
              <c:extLst/>
            </c:numRef>
          </c:val>
          <c:extLst>
            <c:ext xmlns:c16="http://schemas.microsoft.com/office/drawing/2014/chart" uri="{C3380CC4-5D6E-409C-BE32-E72D297353CC}">
              <c16:uniqueId val="{00000000-97F6-4D2F-9779-AD1EFFD0E6D6}"/>
            </c:ext>
          </c:extLst>
        </c:ser>
        <c:ser>
          <c:idx val="1"/>
          <c:order val="1"/>
          <c:tx>
            <c:strRef>
              <c:f>'F23. KENYA Sectors'!$B$5</c:f>
              <c:strCache>
                <c:ptCount val="1"/>
                <c:pt idx="0">
                  <c:v>Devolution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Sectors'!$C$5:$E$5</c:f>
              <c:numCache>
                <c:formatCode>0%</c:formatCode>
                <c:ptCount val="1"/>
                <c:pt idx="0">
                  <c:v>0.24</c:v>
                </c:pt>
              </c:numCache>
              <c:extLst/>
            </c:numRef>
          </c:val>
          <c:extLst>
            <c:ext xmlns:c16="http://schemas.microsoft.com/office/drawing/2014/chart" uri="{C3380CC4-5D6E-409C-BE32-E72D297353CC}">
              <c16:uniqueId val="{00000001-97F6-4D2F-9779-AD1EFFD0E6D6}"/>
            </c:ext>
          </c:extLst>
        </c:ser>
        <c:ser>
          <c:idx val="2"/>
          <c:order val="2"/>
          <c:tx>
            <c:strRef>
              <c:f>'F23. KENYA Sectors'!$B$6</c:f>
              <c:strCache>
                <c:ptCount val="1"/>
                <c:pt idx="0">
                  <c:v>Infrastructure, ICT &amp; Energy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Sectors'!$C$6:$E$6</c:f>
              <c:numCache>
                <c:formatCode>0%</c:formatCode>
                <c:ptCount val="1"/>
                <c:pt idx="0">
                  <c:v>0.22</c:v>
                </c:pt>
              </c:numCache>
              <c:extLst/>
            </c:numRef>
          </c:val>
          <c:extLst>
            <c:ext xmlns:c16="http://schemas.microsoft.com/office/drawing/2014/chart" uri="{C3380CC4-5D6E-409C-BE32-E72D297353CC}">
              <c16:uniqueId val="{00000002-97F6-4D2F-9779-AD1EFFD0E6D6}"/>
            </c:ext>
          </c:extLst>
        </c:ser>
        <c:ser>
          <c:idx val="3"/>
          <c:order val="3"/>
          <c:tx>
            <c:strRef>
              <c:f>'F23. KENYA Sectors'!$B$7</c:f>
              <c:strCache>
                <c:ptCount val="1"/>
                <c:pt idx="0">
                  <c:v>Education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Sectors'!$C$7:$E$7</c:f>
              <c:numCache>
                <c:formatCode>0%</c:formatCode>
                <c:ptCount val="1"/>
                <c:pt idx="0">
                  <c:v>0.14000000000000001</c:v>
                </c:pt>
              </c:numCache>
              <c:extLst/>
            </c:numRef>
          </c:val>
          <c:extLst>
            <c:ext xmlns:c16="http://schemas.microsoft.com/office/drawing/2014/chart" uri="{C3380CC4-5D6E-409C-BE32-E72D297353CC}">
              <c16:uniqueId val="{00000003-97F6-4D2F-9779-AD1EFFD0E6D6}"/>
            </c:ext>
          </c:extLst>
        </c:ser>
        <c:ser>
          <c:idx val="4"/>
          <c:order val="4"/>
          <c:tx>
            <c:strRef>
              <c:f>'F23. KENYA Sectors'!$B$8</c:f>
              <c:strCache>
                <c:ptCount val="1"/>
                <c:pt idx="0">
                  <c:v>Health</c:v>
                </c:pt>
              </c:strCache>
            </c:strRef>
          </c:tx>
          <c:spPr>
            <a:solidFill>
              <a:srgbClr val="A2194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Sectors'!$C$8:$E$8</c:f>
              <c:numCache>
                <c:formatCode>0%</c:formatCode>
                <c:ptCount val="1"/>
                <c:pt idx="0">
                  <c:v>0.03</c:v>
                </c:pt>
              </c:numCache>
              <c:extLst/>
            </c:numRef>
          </c:val>
          <c:extLst>
            <c:ext xmlns:c16="http://schemas.microsoft.com/office/drawing/2014/chart" uri="{C3380CC4-5D6E-409C-BE32-E72D297353CC}">
              <c16:uniqueId val="{00000004-97F6-4D2F-9779-AD1EFFD0E6D6}"/>
            </c:ext>
          </c:extLst>
        </c:ser>
        <c:ser>
          <c:idx val="5"/>
          <c:order val="5"/>
          <c:tx>
            <c:strRef>
              <c:f>'F23. KENYA Sectors'!$B$9</c:f>
              <c:strCache>
                <c:ptCount val="1"/>
                <c:pt idx="0">
                  <c:v>Other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'F23. KENYA Sectors'!$C$3:$E$3</c:f>
              <c:strCache>
                <c:ptCount val="1"/>
                <c:pt idx="0">
                  <c:v>2019/20</c:v>
                </c:pt>
              </c:strCache>
              <c:extLst/>
            </c:strRef>
          </c:cat>
          <c:val>
            <c:numRef>
              <c:f>'F23. KENYA Sectors'!$C$9:$E$9</c:f>
              <c:numCache>
                <c:formatCode>0%</c:formatCode>
                <c:ptCount val="1"/>
                <c:pt idx="0">
                  <c:v>0.1</c:v>
                </c:pt>
              </c:numCache>
              <c:extLst/>
            </c:numRef>
          </c:val>
          <c:extLst>
            <c:ext xmlns:c16="http://schemas.microsoft.com/office/drawing/2014/chart" uri="{C3380CC4-5D6E-409C-BE32-E72D297353CC}">
              <c16:uniqueId val="{00000005-97F6-4D2F-9779-AD1EFFD0E6D6}"/>
            </c:ext>
          </c:extLst>
        </c:ser>
        <c:dLbls>
          <c:showLegendKey val="0"/>
          <c:showVal val="0"/>
          <c:showCatName val="0"/>
          <c:showSerName val="0"/>
          <c:showPercent val="0"/>
          <c:showBubbleSize val="0"/>
        </c:dLbls>
        <c:gapWidth val="100"/>
        <c:overlap val="100"/>
        <c:axId val="208357120"/>
        <c:axId val="865508464"/>
      </c:barChart>
      <c:catAx>
        <c:axId val="20835712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5508464"/>
        <c:crosses val="autoZero"/>
        <c:auto val="1"/>
        <c:lblAlgn val="ctr"/>
        <c:lblOffset val="100"/>
        <c:noMultiLvlLbl val="0"/>
      </c:catAx>
      <c:valAx>
        <c:axId val="8655084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8357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
          <c:order val="0"/>
          <c:tx>
            <c:strRef>
              <c:f>'F25. UGANDA Sectors'!$B$5</c:f>
              <c:strCache>
                <c:ptCount val="1"/>
                <c:pt idx="0">
                  <c:v>Devolution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Sectors'!$C$5:$E$5</c:f>
              <c:numCache>
                <c:formatCode>0%</c:formatCode>
                <c:ptCount val="1"/>
              </c:numCache>
              <c:extLst/>
            </c:numRef>
          </c:val>
          <c:extLst>
            <c:ext xmlns:c16="http://schemas.microsoft.com/office/drawing/2014/chart" uri="{C3380CC4-5D6E-409C-BE32-E72D297353CC}">
              <c16:uniqueId val="{00000000-895A-4B5B-9D83-0C874082C1E9}"/>
            </c:ext>
          </c:extLst>
        </c:ser>
        <c:ser>
          <c:idx val="2"/>
          <c:order val="1"/>
          <c:tx>
            <c:strRef>
              <c:f>'F25. UGANDA Sectors'!$B$6</c:f>
              <c:strCache>
                <c:ptCount val="1"/>
                <c:pt idx="0">
                  <c:v>Infrastructure, ICT &amp; Energy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Sectors'!$C$6:$E$6</c:f>
              <c:numCache>
                <c:formatCode>0%</c:formatCode>
                <c:ptCount val="1"/>
                <c:pt idx="0">
                  <c:v>0.49</c:v>
                </c:pt>
              </c:numCache>
              <c:extLst/>
            </c:numRef>
          </c:val>
          <c:extLst>
            <c:ext xmlns:c16="http://schemas.microsoft.com/office/drawing/2014/chart" uri="{C3380CC4-5D6E-409C-BE32-E72D297353CC}">
              <c16:uniqueId val="{00000001-895A-4B5B-9D83-0C874082C1E9}"/>
            </c:ext>
          </c:extLst>
        </c:ser>
        <c:ser>
          <c:idx val="3"/>
          <c:order val="2"/>
          <c:tx>
            <c:strRef>
              <c:f>'F25. UGANDA Sectors'!$B$7</c:f>
              <c:strCache>
                <c:ptCount val="1"/>
                <c:pt idx="0">
                  <c:v>Education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Sectors'!$C$7:$E$7</c:f>
              <c:numCache>
                <c:formatCode>0%</c:formatCode>
                <c:ptCount val="1"/>
                <c:pt idx="0">
                  <c:v>0.17</c:v>
                </c:pt>
              </c:numCache>
              <c:extLst/>
            </c:numRef>
          </c:val>
          <c:extLst>
            <c:ext xmlns:c16="http://schemas.microsoft.com/office/drawing/2014/chart" uri="{C3380CC4-5D6E-409C-BE32-E72D297353CC}">
              <c16:uniqueId val="{00000002-895A-4B5B-9D83-0C874082C1E9}"/>
            </c:ext>
          </c:extLst>
        </c:ser>
        <c:ser>
          <c:idx val="4"/>
          <c:order val="3"/>
          <c:tx>
            <c:strRef>
              <c:f>'F25. UGANDA Sectors'!$B$8</c:f>
              <c:strCache>
                <c:ptCount val="1"/>
                <c:pt idx="0">
                  <c:v>Health</c:v>
                </c:pt>
              </c:strCache>
            </c:strRef>
          </c:tx>
          <c:spPr>
            <a:solidFill>
              <a:srgbClr val="A2194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Sectors'!$C$8:$E$8</c:f>
              <c:numCache>
                <c:formatCode>0%</c:formatCode>
                <c:ptCount val="1"/>
                <c:pt idx="0">
                  <c:v>0.13</c:v>
                </c:pt>
              </c:numCache>
              <c:extLst/>
            </c:numRef>
          </c:val>
          <c:extLst>
            <c:ext xmlns:c16="http://schemas.microsoft.com/office/drawing/2014/chart" uri="{C3380CC4-5D6E-409C-BE32-E72D297353CC}">
              <c16:uniqueId val="{00000003-895A-4B5B-9D83-0C874082C1E9}"/>
            </c:ext>
          </c:extLst>
        </c:ser>
        <c:ser>
          <c:idx val="0"/>
          <c:order val="4"/>
          <c:tx>
            <c:strRef>
              <c:f>'F25. UGANDA Sectors'!$B$4</c:f>
              <c:strCache>
                <c:ptCount val="1"/>
                <c:pt idx="0">
                  <c:v>Governance &amp; Security</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Sectors'!$C$4:$E$4</c:f>
              <c:numCache>
                <c:formatCode>0%</c:formatCode>
                <c:ptCount val="1"/>
                <c:pt idx="0">
                  <c:v>0.09</c:v>
                </c:pt>
              </c:numCache>
              <c:extLst/>
            </c:numRef>
          </c:val>
          <c:extLst>
            <c:ext xmlns:c16="http://schemas.microsoft.com/office/drawing/2014/chart" uri="{C3380CC4-5D6E-409C-BE32-E72D297353CC}">
              <c16:uniqueId val="{00000004-895A-4B5B-9D83-0C874082C1E9}"/>
            </c:ext>
          </c:extLst>
        </c:ser>
        <c:ser>
          <c:idx val="5"/>
          <c:order val="5"/>
          <c:tx>
            <c:strRef>
              <c:f>'F25. UGANDA Sectors'!$B$9</c:f>
              <c:strCache>
                <c:ptCount val="1"/>
                <c:pt idx="0">
                  <c:v>Other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'F25. UGANDA Sectors'!$C$3:$E$3</c:f>
              <c:strCache>
                <c:ptCount val="1"/>
                <c:pt idx="0">
                  <c:v>2019/20</c:v>
                </c:pt>
              </c:strCache>
              <c:extLst/>
            </c:strRef>
          </c:cat>
          <c:val>
            <c:numRef>
              <c:f>'F25. UGANDA Sectors'!$C$9:$E$9</c:f>
              <c:numCache>
                <c:formatCode>0%</c:formatCode>
                <c:ptCount val="1"/>
                <c:pt idx="0">
                  <c:v>0.13</c:v>
                </c:pt>
              </c:numCache>
              <c:extLst/>
            </c:numRef>
          </c:val>
          <c:extLst>
            <c:ext xmlns:c16="http://schemas.microsoft.com/office/drawing/2014/chart" uri="{C3380CC4-5D6E-409C-BE32-E72D297353CC}">
              <c16:uniqueId val="{00000005-895A-4B5B-9D83-0C874082C1E9}"/>
            </c:ext>
          </c:extLst>
        </c:ser>
        <c:dLbls>
          <c:showLegendKey val="0"/>
          <c:showVal val="0"/>
          <c:showCatName val="0"/>
          <c:showSerName val="0"/>
          <c:showPercent val="0"/>
          <c:showBubbleSize val="0"/>
        </c:dLbls>
        <c:gapWidth val="100"/>
        <c:overlap val="100"/>
        <c:axId val="208357120"/>
        <c:axId val="865508464"/>
      </c:barChart>
      <c:catAx>
        <c:axId val="20835712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5508464"/>
        <c:crosses val="autoZero"/>
        <c:auto val="1"/>
        <c:lblAlgn val="ctr"/>
        <c:lblOffset val="100"/>
        <c:noMultiLvlLbl val="0"/>
      </c:catAx>
      <c:valAx>
        <c:axId val="865508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57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4/22/2021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the crisis, growth in East Africa was very strong – the highest of all sub-regions on the continent</a:t>
            </a:r>
          </a:p>
          <a:p>
            <a:pPr marL="171450" indent="-171450">
              <a:buFont typeface="Arial" panose="020B0604020202020204" pitchFamily="34" charset="0"/>
              <a:buChar char="•"/>
            </a:pPr>
            <a:r>
              <a:rPr lang="en-US" dirty="0"/>
              <a:t>This year, it is still expected to expand slightly, driven by growth – against all odds – in Ethiopia, Rwanda, South Sudan and Tanzania</a:t>
            </a:r>
          </a:p>
        </p:txBody>
      </p:sp>
      <p:sp>
        <p:nvSpPr>
          <p:cNvPr id="4" name="Slide Number Placeholder 3"/>
          <p:cNvSpPr>
            <a:spLocks noGrp="1"/>
          </p:cNvSpPr>
          <p:nvPr>
            <p:ph type="sldNum" sz="quarter" idx="5"/>
          </p:nvPr>
        </p:nvSpPr>
        <p:spPr/>
        <p:txBody>
          <a:bodyPr/>
          <a:lstStyle/>
          <a:p>
            <a:fld id="{FDB8604C-1101-4E9F-9D20-27B96184E882}" type="slidenum">
              <a:rPr lang="en-US" smtClean="0"/>
              <a:t>7</a:t>
            </a:fld>
            <a:endParaRPr lang="en-US"/>
          </a:p>
        </p:txBody>
      </p:sp>
    </p:spTree>
    <p:extLst>
      <p:ext uri="{BB962C8B-B14F-4D97-AF65-F5344CB8AC3E}">
        <p14:creationId xmlns:p14="http://schemas.microsoft.com/office/powerpoint/2010/main" val="34286138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7B92D23B-EAB7-43A8-B911-0AD8F60CB008}"/>
              </a:ext>
            </a:extLst>
          </p:cNvPr>
          <p:cNvSpPr/>
          <p:nvPr userDrawn="1"/>
        </p:nvSpPr>
        <p:spPr>
          <a:xfrm>
            <a:off x="0" y="1275906"/>
            <a:ext cx="9144000" cy="5582093"/>
          </a:xfrm>
          <a:prstGeom prst="rect">
            <a:avLst/>
          </a:prstGeom>
          <a:solidFill>
            <a:srgbClr val="0068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8" name="Picture 2">
            <a:extLst>
              <a:ext uri="{FF2B5EF4-FFF2-40B4-BE49-F238E27FC236}">
                <a16:creationId xmlns:a16="http://schemas.microsoft.com/office/drawing/2014/main" id="{6134F2F5-85B2-4E38-9810-29BCB939830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9997" y="445737"/>
            <a:ext cx="3539206" cy="42028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ECA covid logo">
            <a:extLst>
              <a:ext uri="{FF2B5EF4-FFF2-40B4-BE49-F238E27FC236}">
                <a16:creationId xmlns:a16="http://schemas.microsoft.com/office/drawing/2014/main" id="{BA6545EF-3503-4A5D-8F81-7FDE712AF9DA}"/>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084339" y="386137"/>
            <a:ext cx="1382232" cy="679055"/>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a:extLst>
              <a:ext uri="{FF2B5EF4-FFF2-40B4-BE49-F238E27FC236}">
                <a16:creationId xmlns:a16="http://schemas.microsoft.com/office/drawing/2014/main" id="{EB079780-40A9-4FFD-AC9E-05A544D34D78}"/>
              </a:ext>
            </a:extLst>
          </p:cNvPr>
          <p:cNvGrpSpPr/>
          <p:nvPr userDrawn="1"/>
        </p:nvGrpSpPr>
        <p:grpSpPr>
          <a:xfrm>
            <a:off x="0" y="1631441"/>
            <a:ext cx="3719931" cy="5084388"/>
            <a:chOff x="5606859" y="1306232"/>
            <a:chExt cx="3308595" cy="4522176"/>
          </a:xfrm>
        </p:grpSpPr>
        <p:pic>
          <p:nvPicPr>
            <p:cNvPr id="91" name="Picture 90">
              <a:extLst>
                <a:ext uri="{FF2B5EF4-FFF2-40B4-BE49-F238E27FC236}">
                  <a16:creationId xmlns:a16="http://schemas.microsoft.com/office/drawing/2014/main" id="{01062EE7-269D-4054-B927-FE5864C72882}"/>
                </a:ext>
              </a:extLst>
            </p:cNvPr>
            <p:cNvPicPr>
              <a:picLocks noChangeAspect="1"/>
            </p:cNvPicPr>
            <p:nvPr/>
          </p:nvPicPr>
          <p:blipFill rotWithShape="1">
            <a:blip r:embed="rId4" cstate="screen">
              <a:duotone>
                <a:srgbClr val="E7E6E6">
                  <a:shade val="45000"/>
                  <a:satMod val="135000"/>
                </a:srgbClr>
                <a:prstClr val="white"/>
              </a:duotone>
              <a:extLst>
                <a:ext uri="{BEBA8EAE-BF5A-486C-A8C5-ECC9F3942E4B}">
                  <a14:imgProps xmlns:a14="http://schemas.microsoft.com/office/drawing/2010/main">
                    <a14:imgLayer r:embed="rId5">
                      <a14:imgEffect>
                        <a14:backgroundRemoval t="2462" b="96970" l="0" r="94057">
                          <a14:foregroundMark x1="0" y1="7386" x2="11111" y2="6818"/>
                          <a14:foregroundMark x1="10336" y1="2841" x2="0" y2="3977"/>
                          <a14:foregroundMark x1="27649" y1="92803" x2="42894" y2="92424"/>
                          <a14:foregroundMark x1="42894" y1="92424" x2="43152" y2="92235"/>
                          <a14:foregroundMark x1="27649" y1="96970" x2="36951" y2="96212"/>
                          <a14:foregroundMark x1="74160" y1="84470" x2="78811" y2="75189"/>
                          <a14:foregroundMark x1="94832" y1="79924" x2="94832" y2="79924"/>
                          <a14:foregroundMark x1="68475" y1="67235" x2="68475" y2="67235"/>
                          <a14:foregroundMark x1="69509" y1="67235" x2="69509" y2="67235"/>
                          <a14:foregroundMark x1="70543" y1="67992" x2="70543" y2="67992"/>
                          <a14:foregroundMark x1="74677" y1="69697" x2="74677" y2="69697"/>
                          <a14:foregroundMark x1="76227" y1="68750" x2="76227" y2="68750"/>
                          <a14:foregroundMark x1="2067" y1="2462" x2="0" y2="2652"/>
                        </a14:backgroundRemoval>
                      </a14:imgEffect>
                    </a14:imgLayer>
                  </a14:imgProps>
                </a:ext>
                <a:ext uri="{28A0092B-C50C-407E-A947-70E740481C1C}">
                  <a14:useLocalDpi xmlns:a14="http://schemas.microsoft.com/office/drawing/2010/main"/>
                </a:ext>
              </a:extLst>
            </a:blip>
            <a:srcRect/>
            <a:stretch/>
          </p:blipFill>
          <p:spPr>
            <a:xfrm>
              <a:off x="5606859" y="1306232"/>
              <a:ext cx="3308595" cy="4522176"/>
            </a:xfrm>
            <a:prstGeom prst="rect">
              <a:avLst/>
            </a:prstGeom>
          </p:spPr>
        </p:pic>
        <p:pic>
          <p:nvPicPr>
            <p:cNvPr id="92" name="Picture 91" descr="Map&#10;&#10;Description automatically generated">
              <a:extLst>
                <a:ext uri="{FF2B5EF4-FFF2-40B4-BE49-F238E27FC236}">
                  <a16:creationId xmlns:a16="http://schemas.microsoft.com/office/drawing/2014/main" id="{26C8D35C-6F27-44EA-A84C-722BD93A68E0}"/>
                </a:ext>
              </a:extLst>
            </p:cNvPr>
            <p:cNvPicPr>
              <a:picLocks noChangeAspect="1"/>
            </p:cNvPicPr>
            <p:nvPr/>
          </p:nvPicPr>
          <p:blipFill>
            <a:blip r:embed="rId6" cstate="screen">
              <a:duotone>
                <a:srgbClr val="FD9D24">
                  <a:shade val="45000"/>
                  <a:satMod val="135000"/>
                </a:srgbClr>
                <a:prstClr val="white"/>
              </a:duotone>
              <a:extLst>
                <a:ext uri="{BEBA8EAE-BF5A-486C-A8C5-ECC9F3942E4B}">
                  <a14:imgProps xmlns:a14="http://schemas.microsoft.com/office/drawing/2010/main">
                    <a14:imgLayer r:embed="rId7">
                      <a14:imgEffect>
                        <a14:backgroundRemoval t="3715" b="95765" l="7581" r="93710">
                          <a14:foregroundMark x1="7581" y1="53715" x2="9516" y2="54012"/>
                          <a14:foregroundMark x1="63790" y1="7207" x2="64194" y2="3863"/>
                          <a14:foregroundMark x1="92177" y1="21025" x2="93710" y2="16122"/>
                          <a14:foregroundMark x1="82823" y1="90862" x2="90242" y2="75780"/>
                          <a14:foregroundMark x1="77903" y1="95468" x2="80565" y2="95765"/>
                          <a14:foregroundMark x1="68952" y1="55052" x2="68952" y2="55052"/>
                          <a14:foregroundMark x1="69839" y1="53195" x2="69839" y2="53195"/>
                          <a14:foregroundMark x1="70081" y1="58915" x2="70081" y2="58915"/>
                          <a14:foregroundMark x1="78065" y1="67385" x2="78065" y2="67385"/>
                        </a14:backgroundRemoval>
                      </a14:imgEffect>
                    </a14:imgLayer>
                  </a14:imgProps>
                </a:ext>
                <a:ext uri="{28A0092B-C50C-407E-A947-70E740481C1C}">
                  <a14:useLocalDpi xmlns:a14="http://schemas.microsoft.com/office/drawing/2010/main"/>
                </a:ext>
              </a:extLst>
            </a:blip>
            <a:stretch>
              <a:fillRect/>
            </a:stretch>
          </p:blipFill>
          <p:spPr>
            <a:xfrm>
              <a:off x="5962626" y="2489445"/>
              <a:ext cx="2561391" cy="2780349"/>
            </a:xfrm>
            <a:prstGeom prst="rect">
              <a:avLst/>
            </a:prstGeom>
            <a:effectLst>
              <a:outerShdw blurRad="63500" sx="102000" sy="102000" algn="ctr" rotWithShape="0">
                <a:prstClr val="black">
                  <a:alpha val="40000"/>
                </a:prstClr>
              </a:outerShdw>
            </a:effectLst>
          </p:spPr>
        </p:pic>
        <p:pic>
          <p:nvPicPr>
            <p:cNvPr id="93" name="Picture 92">
              <a:extLst>
                <a:ext uri="{FF2B5EF4-FFF2-40B4-BE49-F238E27FC236}">
                  <a16:creationId xmlns:a16="http://schemas.microsoft.com/office/drawing/2014/main" id="{F1639E2A-AE07-4F39-8440-067B3F208964}"/>
                </a:ext>
              </a:extLst>
            </p:cNvPr>
            <p:cNvPicPr>
              <a:picLocks noChangeAspect="1"/>
            </p:cNvPicPr>
            <p:nvPr/>
          </p:nvPicPr>
          <p:blipFill rotWithShape="1">
            <a:blip r:embed="rId8" cstate="screen">
              <a:duotone>
                <a:srgbClr val="FD9D24">
                  <a:shade val="45000"/>
                  <a:satMod val="135000"/>
                </a:srgbClr>
                <a:prstClr val="white"/>
              </a:duotone>
              <a:extLst>
                <a:ext uri="{BEBA8EAE-BF5A-486C-A8C5-ECC9F3942E4B}">
                  <a14:imgProps xmlns:a14="http://schemas.microsoft.com/office/drawing/2010/main">
                    <a14:imgLayer r:embed="rId9">
                      <a14:imgEffect>
                        <a14:backgroundRemoval t="0" b="100000" l="0" r="89655">
                          <a14:foregroundMark x1="90517" y1="61832" x2="90517" y2="61832"/>
                          <a14:foregroundMark x1="2586" y1="10687" x2="2586" y2="10687"/>
                          <a14:foregroundMark x1="6034" y1="10687" x2="6034" y2="10687"/>
                          <a14:foregroundMark x1="9483" y1="13740" x2="9483" y2="13740"/>
                          <a14:foregroundMark x1="23276" y1="20611" x2="23276" y2="20611"/>
                          <a14:foregroundMark x1="28448" y1="16794" x2="28448" y2="16794"/>
                          <a14:backgroundMark x1="24138" y1="63359" x2="37069" y2="41985"/>
                        </a14:backgroundRemoval>
                      </a14:imgEffect>
                    </a14:imgLayer>
                  </a14:imgProps>
                </a:ext>
                <a:ext uri="{28A0092B-C50C-407E-A947-70E740481C1C}">
                  <a14:useLocalDpi xmlns:a14="http://schemas.microsoft.com/office/drawing/2010/main"/>
                </a:ext>
              </a:extLst>
            </a:blip>
            <a:srcRect/>
            <a:stretch/>
          </p:blipFill>
          <p:spPr>
            <a:xfrm>
              <a:off x="7842325" y="4227754"/>
              <a:ext cx="989703" cy="1118796"/>
            </a:xfrm>
            <a:prstGeom prst="rect">
              <a:avLst/>
            </a:prstGeom>
          </p:spPr>
        </p:pic>
        <p:pic>
          <p:nvPicPr>
            <p:cNvPr id="94" name="Picture 93">
              <a:extLst>
                <a:ext uri="{FF2B5EF4-FFF2-40B4-BE49-F238E27FC236}">
                  <a16:creationId xmlns:a16="http://schemas.microsoft.com/office/drawing/2014/main" id="{FF4B8DA3-B66A-4362-BFF0-836A21E19A3F}"/>
                </a:ext>
              </a:extLst>
            </p:cNvPr>
            <p:cNvPicPr>
              <a:picLocks noChangeAspect="1"/>
            </p:cNvPicPr>
            <p:nvPr/>
          </p:nvPicPr>
          <p:blipFill rotWithShape="1">
            <a:blip r:embed="rId10" cstate="screen">
              <a:duotone>
                <a:srgbClr val="FD9D24">
                  <a:shade val="45000"/>
                  <a:satMod val="135000"/>
                </a:srgbClr>
                <a:prstClr val="white"/>
              </a:duotone>
              <a:extLst>
                <a:ext uri="{BEBA8EAE-BF5A-486C-A8C5-ECC9F3942E4B}">
                  <a14:imgProps xmlns:a14="http://schemas.microsoft.com/office/drawing/2010/main">
                    <a14:imgLayer r:embed="rId11">
                      <a14:imgEffect>
                        <a14:backgroundRemoval t="5882" b="88235" l="8333" r="83333">
                          <a14:foregroundMark x1="75000" y1="52941" x2="75000" y2="29412"/>
                        </a14:backgroundRemoval>
                      </a14:imgEffect>
                    </a14:imgLayer>
                  </a14:imgProps>
                </a:ext>
                <a:ext uri="{28A0092B-C50C-407E-A947-70E740481C1C}">
                  <a14:useLocalDpi xmlns:a14="http://schemas.microsoft.com/office/drawing/2010/main"/>
                </a:ext>
              </a:extLst>
            </a:blip>
            <a:srcRect/>
            <a:stretch/>
          </p:blipFill>
          <p:spPr>
            <a:xfrm>
              <a:off x="6757939" y="3041842"/>
              <a:ext cx="101600" cy="144557"/>
            </a:xfrm>
            <a:prstGeom prst="rect">
              <a:avLst/>
            </a:prstGeom>
          </p:spPr>
        </p:pic>
      </p:grpSp>
      <p:pic>
        <p:nvPicPr>
          <p:cNvPr id="95" name="Picture 94">
            <a:extLst>
              <a:ext uri="{FF2B5EF4-FFF2-40B4-BE49-F238E27FC236}">
                <a16:creationId xmlns:a16="http://schemas.microsoft.com/office/drawing/2014/main" id="{47F420F0-6FAF-4FFC-83E4-02936E2C8155}"/>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b="8520"/>
          <a:stretch/>
        </p:blipFill>
        <p:spPr>
          <a:xfrm>
            <a:off x="8009865" y="402219"/>
            <a:ext cx="987315" cy="623769"/>
          </a:xfrm>
          <a:prstGeom prst="rect">
            <a:avLst/>
          </a:prstGeom>
        </p:spPr>
      </p:pic>
    </p:spTree>
    <p:extLst>
      <p:ext uri="{BB962C8B-B14F-4D97-AF65-F5344CB8AC3E}">
        <p14:creationId xmlns:p14="http://schemas.microsoft.com/office/powerpoint/2010/main" val="282762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270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30369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9144000" cy="7417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2" y="6513362"/>
            <a:ext cx="4179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277587" y="133655"/>
            <a:ext cx="8588830" cy="585746"/>
          </a:xfrm>
        </p:spPr>
        <p:txBody>
          <a:bodyPr>
            <a:noAutofit/>
          </a:bodyPr>
          <a:lstStyle>
            <a:lvl1pPr algn="l">
              <a:defRPr sz="24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277587" y="898790"/>
            <a:ext cx="8588830"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628650" y="6356355"/>
            <a:ext cx="2057400" cy="365125"/>
          </a:xfrm>
        </p:spPr>
        <p:txBody>
          <a:bodyPr/>
          <a:lstStyle/>
          <a:p>
            <a:fld id="{895CCF58-98CC-425C-A4EB-C90C2473AAB3}" type="datetimeFigureOut">
              <a:rPr lang="en-US" smtClean="0"/>
              <a:t>4/22/2021</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3028950" y="6356355"/>
            <a:ext cx="30861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6457950" y="6356355"/>
            <a:ext cx="20574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14915" y="6513362"/>
            <a:ext cx="6029087"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4659" y="6576704"/>
            <a:ext cx="1469543" cy="226084"/>
          </a:xfrm>
          <a:prstGeom prst="rect">
            <a:avLst/>
          </a:prstGeom>
        </p:spPr>
      </p:pic>
    </p:spTree>
    <p:extLst>
      <p:ext uri="{BB962C8B-B14F-4D97-AF65-F5344CB8AC3E}">
        <p14:creationId xmlns:p14="http://schemas.microsoft.com/office/powerpoint/2010/main" val="245172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92879"/>
            <a:ext cx="9144000" cy="365127"/>
          </a:xfrm>
          <a:prstGeom prst="rect">
            <a:avLst/>
          </a:prstGeom>
        </p:spPr>
      </p:pic>
    </p:spTree>
    <p:extLst>
      <p:ext uri="{BB962C8B-B14F-4D97-AF65-F5344CB8AC3E}">
        <p14:creationId xmlns:p14="http://schemas.microsoft.com/office/powerpoint/2010/main" val="162856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520"/>
          <a:stretch/>
        </p:blipFill>
        <p:spPr>
          <a:xfrm>
            <a:off x="533928" y="5222373"/>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127" y="433956"/>
            <a:ext cx="3282075" cy="378701"/>
          </a:xfrm>
          <a:prstGeom prst="rect">
            <a:avLst/>
          </a:prstGeom>
        </p:spPr>
      </p:pic>
    </p:spTree>
    <p:extLst>
      <p:ext uri="{BB962C8B-B14F-4D97-AF65-F5344CB8AC3E}">
        <p14:creationId xmlns:p14="http://schemas.microsoft.com/office/powerpoint/2010/main" val="56163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 y="5"/>
            <a:ext cx="1943269"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5" y="8"/>
            <a:ext cx="9143989"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56589"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56589"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56589"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56589"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56589"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818586"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818586"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818586"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818586"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818586"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1580586"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1580586"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1580586"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1580586"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2342586"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2342586"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2342586"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2342586"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2342586"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3104583"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3104583"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3104583"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3104583"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810966"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3104583"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3866583"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3866583"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3866583"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1580586"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3866583"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4628583"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4628583"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4628583"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4628583"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4628583"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5390580"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5390580"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5390580"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56589"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5390580"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5390580"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6152580"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6152580"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811977"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6152580"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6152580"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6914580"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6914580"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6914580"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6914580"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6914580"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7668957"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7668957"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7668957"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7668957"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7668957"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7668957"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8430957" y="76202"/>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8430957" y="299379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8430957" y="3961465"/>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8430957" y="493399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8430957" y="5906528"/>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56589" y="2021267"/>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1580586" y="1048736"/>
            <a:ext cx="656458"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810968" y="1048736"/>
            <a:ext cx="3719694"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45720" bIns="45720" numCol="1" spcCol="0" rtlCol="0" fromWordArt="0" anchor="ctr" anchorCtr="0" forceAA="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5390581" y="4933997"/>
            <a:ext cx="3696834"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65526" y="1277848"/>
            <a:ext cx="2764375"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5382961" y="5906526"/>
            <a:ext cx="3696834"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r">
              <a:defRPr/>
            </a:pPr>
            <a:endParaRPr kumimoji="0" lang="en-GB" sz="105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8520"/>
          <a:stretch/>
        </p:blipFill>
        <p:spPr>
          <a:xfrm>
            <a:off x="3786061" y="1222018"/>
            <a:ext cx="630326"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5390580" y="5067021"/>
            <a:ext cx="3689214"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18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5390580" y="6004193"/>
            <a:ext cx="3689214" cy="772744"/>
          </a:xfrm>
        </p:spPr>
        <p:txBody>
          <a:bodyPr>
            <a:normAutofit/>
          </a:bodyPr>
          <a:lstStyle>
            <a:lvl1pPr marL="0" indent="0" algn="r">
              <a:buNone/>
              <a:defRPr kumimoji="0" lang="en-US" sz="12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D1A815-9114-4791-9BF1-A54AB4609C8F}"/>
              </a:ext>
            </a:extLst>
          </p:cNvPr>
          <p:cNvSpPr/>
          <p:nvPr userDrawn="1"/>
        </p:nvSpPr>
        <p:spPr>
          <a:xfrm>
            <a:off x="0" y="5"/>
            <a:ext cx="9144000" cy="6241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487A3421-FC72-47DB-8B1C-E1568DEFDD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520"/>
          <a:stretch/>
        </p:blipFill>
        <p:spPr>
          <a:xfrm>
            <a:off x="8575430" y="6356025"/>
            <a:ext cx="440983" cy="371474"/>
          </a:xfrm>
          <a:prstGeom prst="rect">
            <a:avLst/>
          </a:prstGeom>
        </p:spPr>
      </p:pic>
      <p:pic>
        <p:nvPicPr>
          <p:cNvPr id="16" name="Picture 2">
            <a:extLst>
              <a:ext uri="{FF2B5EF4-FFF2-40B4-BE49-F238E27FC236}">
                <a16:creationId xmlns:a16="http://schemas.microsoft.com/office/drawing/2014/main" id="{B04A9E34-0831-4D76-9BA6-6904EF70CC8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7592" y="6431239"/>
            <a:ext cx="1871115" cy="2962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CA covid logo">
            <a:extLst>
              <a:ext uri="{FF2B5EF4-FFF2-40B4-BE49-F238E27FC236}">
                <a16:creationId xmlns:a16="http://schemas.microsoft.com/office/drawing/2014/main" id="{E13B02AA-D3A7-419B-96CD-F50F8C38B2CE}"/>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2065376" y="6383278"/>
            <a:ext cx="629979" cy="412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595331B-11C6-48A2-B965-3E2CE0B80342}"/>
              </a:ext>
            </a:extLst>
          </p:cNvPr>
          <p:cNvSpPr/>
          <p:nvPr userDrawn="1"/>
        </p:nvSpPr>
        <p:spPr>
          <a:xfrm>
            <a:off x="0" y="457200"/>
            <a:ext cx="127590" cy="41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78CCADE-8916-44CC-B046-F93F85DE45D5}"/>
              </a:ext>
            </a:extLst>
          </p:cNvPr>
          <p:cNvSpPr txBox="1"/>
          <p:nvPr userDrawn="1"/>
        </p:nvSpPr>
        <p:spPr>
          <a:xfrm>
            <a:off x="127592" y="310593"/>
            <a:ext cx="4673011" cy="553998"/>
          </a:xfrm>
          <a:prstGeom prst="rect">
            <a:avLst/>
          </a:prstGeom>
          <a:noFill/>
        </p:spPr>
        <p:txBody>
          <a:bodyPr wrap="square" rtlCol="0">
            <a:spAutoFit/>
          </a:bodyPr>
          <a:lstStyle/>
          <a:p>
            <a:r>
              <a:rPr lang="en-US" sz="3000" dirty="0">
                <a:solidFill>
                  <a:schemeClr val="bg1"/>
                </a:solidFill>
                <a:latin typeface="Arial Narrow" panose="020B0606020202030204" pitchFamily="34" charset="0"/>
                <a:cs typeface="Arial" panose="020B0604020202020204" pitchFamily="34" charset="0"/>
              </a:rPr>
              <a:t>PRESENTATION</a:t>
            </a:r>
            <a:r>
              <a:rPr lang="en-US" sz="3000" dirty="0">
                <a:latin typeface="Arial Narrow" panose="020B0606020202030204" pitchFamily="34" charset="0"/>
                <a:cs typeface="Arial" panose="020B0604020202020204" pitchFamily="34" charset="0"/>
              </a:rPr>
              <a:t> </a:t>
            </a:r>
            <a:r>
              <a:rPr lang="en-US" sz="3000" b="1" dirty="0">
                <a:solidFill>
                  <a:schemeClr val="accent3">
                    <a:lumMod val="60000"/>
                    <a:lumOff val="40000"/>
                  </a:schemeClr>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200828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576745-A9A3-4C9E-8B60-F791DA717881}"/>
              </a:ext>
            </a:extLst>
          </p:cNvPr>
          <p:cNvSpPr/>
          <p:nvPr userDrawn="1"/>
        </p:nvSpPr>
        <p:spPr>
          <a:xfrm>
            <a:off x="2" y="6513362"/>
            <a:ext cx="4179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277587" y="365130"/>
            <a:ext cx="2243689" cy="4912269"/>
          </a:xfrm>
        </p:spPr>
        <p:txBody>
          <a:bodyPr>
            <a:normAutofit/>
          </a:bodyPr>
          <a:lstStyle>
            <a:lvl1pPr algn="r">
              <a:defRPr sz="3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3015592" y="365125"/>
            <a:ext cx="5850824"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4/22/2021</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14915" y="6513362"/>
            <a:ext cx="6029087" cy="344638"/>
          </a:xfrm>
          <a:prstGeom prst="rect">
            <a:avLst/>
          </a:prstGeom>
        </p:spPr>
      </p:pic>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4659" y="6576704"/>
            <a:ext cx="1469543"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5" name="Picture 14" descr="A picture containing outdoor object, solar cell&#10;&#10;Description automatically generated">
            <a:extLst>
              <a:ext uri="{FF2B5EF4-FFF2-40B4-BE49-F238E27FC236}">
                <a16:creationId xmlns:a16="http://schemas.microsoft.com/office/drawing/2014/main" id="{35653D8A-8176-4975-BCB0-1A36DBDDBA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4098280"/>
            <a:ext cx="9142647"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9144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2274013" y="1676426"/>
            <a:ext cx="4594625" cy="741776"/>
          </a:xfrm>
        </p:spPr>
        <p:txBody>
          <a:bodyPr>
            <a:normAutofit/>
          </a:bodyPr>
          <a:lstStyle>
            <a:lvl1pPr algn="ctr">
              <a:defRPr sz="27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520"/>
          <a:stretch/>
        </p:blipFill>
        <p:spPr>
          <a:xfrm>
            <a:off x="7985840" y="245130"/>
            <a:ext cx="880575"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7586" y="336307"/>
            <a:ext cx="3464805"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2274014" y="2611000"/>
            <a:ext cx="4594625" cy="715581"/>
          </a:xfrm>
          <a:prstGeom prst="rect">
            <a:avLst/>
          </a:prstGeom>
          <a:noFill/>
        </p:spPr>
        <p:txBody>
          <a:bodyPr wrap="square" rtlCol="0">
            <a:spAutoFit/>
          </a:bodyPr>
          <a:lstStyle/>
          <a:p>
            <a:pPr algn="ctr"/>
            <a:r>
              <a:rPr lang="en-US" sz="1350" dirty="0"/>
              <a:t>UNECA Sub-Regional Office for Eastern Africa</a:t>
            </a:r>
          </a:p>
          <a:p>
            <a:pPr algn="ctr"/>
            <a:r>
              <a:rPr lang="en-US" sz="1350" dirty="0"/>
              <a:t>Kigali, Rwanda</a:t>
            </a:r>
          </a:p>
          <a:p>
            <a:pPr algn="ctr"/>
            <a:r>
              <a:rPr lang="en-US" sz="1350" dirty="0"/>
              <a:t>www.uneca.org</a:t>
            </a:r>
          </a:p>
        </p:txBody>
      </p:sp>
    </p:spTree>
    <p:extLst>
      <p:ext uri="{BB962C8B-B14F-4D97-AF65-F5344CB8AC3E}">
        <p14:creationId xmlns:p14="http://schemas.microsoft.com/office/powerpoint/2010/main" val="3034475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92879"/>
            <a:ext cx="9144000" cy="365127"/>
          </a:xfrm>
          <a:prstGeom prst="rect">
            <a:avLst/>
          </a:prstGeom>
        </p:spPr>
      </p:pic>
    </p:spTree>
    <p:extLst>
      <p:ext uri="{BB962C8B-B14F-4D97-AF65-F5344CB8AC3E}">
        <p14:creationId xmlns:p14="http://schemas.microsoft.com/office/powerpoint/2010/main" val="31735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769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CCF58-98CC-425C-A4EB-C90C2473AAB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91242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CCF58-98CC-425C-A4EB-C90C2473AAB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67064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CCF58-98CC-425C-A4EB-C90C2473AAB3}"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54942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descr="A picture containing outdoor object, solar cell&#10;&#10;Description automatically generated">
            <a:extLst>
              <a:ext uri="{FF2B5EF4-FFF2-40B4-BE49-F238E27FC236}">
                <a16:creationId xmlns:a16="http://schemas.microsoft.com/office/drawing/2014/main" id="{B34B11B2-DBF7-4F90-9BE6-0A3D2D61B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4098280"/>
            <a:ext cx="9142647" cy="2759725"/>
          </a:xfrm>
          <a:prstGeom prst="rect">
            <a:avLst/>
          </a:prstGeom>
        </p:spPr>
      </p:pic>
      <p:sp>
        <p:nvSpPr>
          <p:cNvPr id="7" name="Rectangle 6">
            <a:extLst>
              <a:ext uri="{FF2B5EF4-FFF2-40B4-BE49-F238E27FC236}">
                <a16:creationId xmlns:a16="http://schemas.microsoft.com/office/drawing/2014/main" id="{B2CB9679-0982-458B-A16E-E20B5088D3A2}"/>
              </a:ext>
            </a:extLst>
          </p:cNvPr>
          <p:cNvSpPr/>
          <p:nvPr userDrawn="1"/>
        </p:nvSpPr>
        <p:spPr>
          <a:xfrm flipV="1">
            <a:off x="0" y="1"/>
            <a:ext cx="9144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D8B0D82E-C8B2-44AC-8B1C-4D487F1410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520"/>
          <a:stretch/>
        </p:blipFill>
        <p:spPr>
          <a:xfrm>
            <a:off x="7985840" y="245130"/>
            <a:ext cx="880575" cy="741776"/>
          </a:xfrm>
          <a:prstGeom prst="rect">
            <a:avLst/>
          </a:prstGeom>
        </p:spPr>
      </p:pic>
      <p:pic>
        <p:nvPicPr>
          <p:cNvPr id="9" name="Picture 8" descr="Image result for un economic commission for africa&quot;">
            <a:extLst>
              <a:ext uri="{FF2B5EF4-FFF2-40B4-BE49-F238E27FC236}">
                <a16:creationId xmlns:a16="http://schemas.microsoft.com/office/drawing/2014/main" id="{E89D61F9-9E48-40D8-A4C2-B973CCA9E22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7586" y="336307"/>
            <a:ext cx="3464805" cy="5594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5A8546-C514-4E75-B638-E45B3F7B2B7C}"/>
              </a:ext>
            </a:extLst>
          </p:cNvPr>
          <p:cNvSpPr txBox="1"/>
          <p:nvPr userDrawn="1"/>
        </p:nvSpPr>
        <p:spPr>
          <a:xfrm>
            <a:off x="2274014" y="2611000"/>
            <a:ext cx="4594625" cy="715581"/>
          </a:xfrm>
          <a:prstGeom prst="rect">
            <a:avLst/>
          </a:prstGeom>
          <a:noFill/>
        </p:spPr>
        <p:txBody>
          <a:bodyPr wrap="square" rtlCol="0">
            <a:spAutoFit/>
          </a:bodyPr>
          <a:lstStyle/>
          <a:p>
            <a:pPr algn="ctr"/>
            <a:r>
              <a:rPr lang="en-US" sz="1350" dirty="0"/>
              <a:t>UNECA Sub-Regional Office for Eastern Africa</a:t>
            </a:r>
          </a:p>
          <a:p>
            <a:pPr algn="ctr"/>
            <a:r>
              <a:rPr lang="en-US" sz="1350" dirty="0"/>
              <a:t>Kigali, Rwanda</a:t>
            </a:r>
          </a:p>
          <a:p>
            <a:pPr algn="ctr"/>
            <a:r>
              <a:rPr lang="en-US" sz="1350" dirty="0"/>
              <a:t>www.uneca.org</a:t>
            </a:r>
          </a:p>
        </p:txBody>
      </p:sp>
    </p:spTree>
    <p:extLst>
      <p:ext uri="{BB962C8B-B14F-4D97-AF65-F5344CB8AC3E}">
        <p14:creationId xmlns:p14="http://schemas.microsoft.com/office/powerpoint/2010/main" val="38647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CCF58-98CC-425C-A4EB-C90C2473AAB3}"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5245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CCF58-98CC-425C-A4EB-C90C2473AAB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27085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CCF58-98CC-425C-A4EB-C90C2473AAB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25427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4/22/2021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9462076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49" r:id="rId15"/>
    <p:sldLayoutId id="2147483661" r:id="rId16"/>
    <p:sldLayoutId id="2147483652" r:id="rId17"/>
    <p:sldLayoutId id="2147483654" r:id="rId18"/>
    <p:sldLayoutId id="214748367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2586"/>
            <a:ext cx="7886700" cy="158103"/>
          </a:xfrm>
        </p:spPr>
        <p:txBody>
          <a:bodyPr>
            <a:normAutofit fontScale="90000"/>
          </a:bodyPr>
          <a:lstStyle/>
          <a:p>
            <a:r>
              <a:rPr lang="en-US" dirty="0" smtClean="0"/>
              <a:t/>
            </a:r>
            <a:br>
              <a:rPr lang="en-US" dirty="0" smtClean="0"/>
            </a:br>
            <a:r>
              <a:rPr lang="en-US" dirty="0" smtClean="0"/>
              <a:t>SDGs and Digitalization</a:t>
            </a:r>
            <a:br>
              <a:rPr lang="en-US" dirty="0" smtClean="0"/>
            </a:br>
            <a:r>
              <a:rPr lang="en-US" sz="3100" dirty="0" err="1" smtClean="0"/>
              <a:t>Emelang</a:t>
            </a:r>
            <a:r>
              <a:rPr lang="en-US" sz="3100" dirty="0" smtClean="0"/>
              <a:t> </a:t>
            </a:r>
            <a:r>
              <a:rPr lang="en-US" sz="3100" dirty="0" err="1" smtClean="0"/>
              <a:t>Leteane</a:t>
            </a:r>
            <a:r>
              <a:rPr lang="en-US" sz="3100" dirty="0" smtClean="0"/>
              <a:t>, Social Affairs Officer and Head of the Sub-Regional Initiatives Cluster</a:t>
            </a:r>
            <a:endParaRPr lang="en-US" sz="3100" dirty="0"/>
          </a:p>
        </p:txBody>
      </p:sp>
    </p:spTree>
    <p:extLst>
      <p:ext uri="{BB962C8B-B14F-4D97-AF65-F5344CB8AC3E}">
        <p14:creationId xmlns:p14="http://schemas.microsoft.com/office/powerpoint/2010/main" val="2889236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00BD-6B65-46DC-8D9F-2FCB3E27F82D}"/>
              </a:ext>
            </a:extLst>
          </p:cNvPr>
          <p:cNvSpPr>
            <a:spLocks noGrp="1"/>
          </p:cNvSpPr>
          <p:nvPr>
            <p:ph type="title"/>
          </p:nvPr>
        </p:nvSpPr>
        <p:spPr/>
        <p:txBody>
          <a:bodyPr/>
          <a:lstStyle/>
          <a:p>
            <a:r>
              <a:rPr lang="en-US" dirty="0" smtClean="0"/>
              <a:t>Despite investment in education, s</a:t>
            </a:r>
            <a:r>
              <a:rPr lang="en-US" dirty="0" smtClean="0"/>
              <a:t>kills </a:t>
            </a:r>
            <a:r>
              <a:rPr lang="en-US" dirty="0"/>
              <a:t>mismatch </a:t>
            </a:r>
            <a:r>
              <a:rPr lang="en-US" dirty="0" smtClean="0"/>
              <a:t>still persist</a:t>
            </a:r>
            <a:endParaRPr lang="en-US" dirty="0"/>
          </a:p>
        </p:txBody>
      </p:sp>
      <p:sp>
        <p:nvSpPr>
          <p:cNvPr id="3" name="Content Placeholder 2">
            <a:extLst>
              <a:ext uri="{FF2B5EF4-FFF2-40B4-BE49-F238E27FC236}">
                <a16:creationId xmlns:a16="http://schemas.microsoft.com/office/drawing/2014/main" id="{827EDBBD-604B-4CC1-962F-6B6B4D0E44F8}"/>
              </a:ext>
            </a:extLst>
          </p:cNvPr>
          <p:cNvSpPr>
            <a:spLocks noGrp="1"/>
          </p:cNvSpPr>
          <p:nvPr>
            <p:ph sz="half" idx="2"/>
          </p:nvPr>
        </p:nvSpPr>
        <p:spPr>
          <a:xfrm>
            <a:off x="62356" y="1543861"/>
            <a:ext cx="4294415" cy="364561"/>
          </a:xfrm>
        </p:spPr>
        <p:txBody>
          <a:bodyPr>
            <a:normAutofit/>
          </a:bodyPr>
          <a:lstStyle/>
          <a:p>
            <a:pPr marL="0" indent="0" algn="ctr">
              <a:buNone/>
            </a:pPr>
            <a:r>
              <a:rPr lang="en-US" sz="1800" dirty="0"/>
              <a:t>Education is prioritized in the region</a:t>
            </a:r>
          </a:p>
        </p:txBody>
      </p:sp>
      <p:sp>
        <p:nvSpPr>
          <p:cNvPr id="4" name="TextBox 3">
            <a:extLst>
              <a:ext uri="{FF2B5EF4-FFF2-40B4-BE49-F238E27FC236}">
                <a16:creationId xmlns:a16="http://schemas.microsoft.com/office/drawing/2014/main" id="{598F1A81-9564-41EE-A00A-D7BB03E8DFF8}"/>
              </a:ext>
            </a:extLst>
          </p:cNvPr>
          <p:cNvSpPr txBox="1"/>
          <p:nvPr/>
        </p:nvSpPr>
        <p:spPr>
          <a:xfrm>
            <a:off x="230690" y="5892636"/>
            <a:ext cx="4126081" cy="219291"/>
          </a:xfrm>
          <a:prstGeom prst="rect">
            <a:avLst/>
          </a:prstGeom>
          <a:noFill/>
        </p:spPr>
        <p:txBody>
          <a:bodyPr wrap="square" rtlCol="0">
            <a:spAutoFit/>
          </a:bodyPr>
          <a:lstStyle/>
          <a:p>
            <a:pPr>
              <a:defRPr/>
            </a:pPr>
            <a:r>
              <a:rPr lang="en-US" sz="825" dirty="0">
                <a:solidFill>
                  <a:prstClr val="black"/>
                </a:solidFill>
                <a:latin typeface="Calibri" panose="020F0502020204030204"/>
              </a:rPr>
              <a:t>Source: World Bank, IUCEA</a:t>
            </a:r>
            <a:endParaRPr lang="en-US" sz="825" i="1"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3403A003-3CDC-4018-8F06-9AB2716B2723}"/>
              </a:ext>
            </a:extLst>
          </p:cNvPr>
          <p:cNvSpPr txBox="1"/>
          <p:nvPr/>
        </p:nvSpPr>
        <p:spPr>
          <a:xfrm>
            <a:off x="1942183" y="2010700"/>
            <a:ext cx="1884212" cy="1077218"/>
          </a:xfrm>
          <a:prstGeom prst="rect">
            <a:avLst/>
          </a:prstGeom>
          <a:noFill/>
        </p:spPr>
        <p:txBody>
          <a:bodyPr wrap="square" rtlCol="0">
            <a:spAutoFit/>
          </a:bodyPr>
          <a:lstStyle/>
          <a:p>
            <a:pPr algn="ctr"/>
            <a:r>
              <a:rPr lang="en-US" sz="1600" dirty="0"/>
              <a:t>On average </a:t>
            </a:r>
            <a:r>
              <a:rPr lang="en-US" sz="1600" b="1" dirty="0">
                <a:solidFill>
                  <a:schemeClr val="accent4">
                    <a:lumMod val="75000"/>
                  </a:schemeClr>
                </a:solidFill>
              </a:rPr>
              <a:t>15% </a:t>
            </a:r>
            <a:r>
              <a:rPr lang="en-US" sz="1600" dirty="0"/>
              <a:t>of government budgets is spent on</a:t>
            </a:r>
          </a:p>
          <a:p>
            <a:pPr algn="ctr"/>
            <a:r>
              <a:rPr lang="en-US" sz="1600" b="1" dirty="0">
                <a:solidFill>
                  <a:schemeClr val="accent4">
                    <a:lumMod val="75000"/>
                  </a:schemeClr>
                </a:solidFill>
              </a:rPr>
              <a:t>Public Education</a:t>
            </a:r>
          </a:p>
        </p:txBody>
      </p:sp>
      <p:pic>
        <p:nvPicPr>
          <p:cNvPr id="6" name="Picture 8" descr="Image result for icon books">
            <a:extLst>
              <a:ext uri="{FF2B5EF4-FFF2-40B4-BE49-F238E27FC236}">
                <a16:creationId xmlns:a16="http://schemas.microsoft.com/office/drawing/2014/main" id="{C85552E0-1CB1-4202-8BE7-DFBA2B966E75}"/>
              </a:ext>
            </a:extLst>
          </p:cNvPr>
          <p:cNvPicPr>
            <a:picLocks noChangeAspect="1" noChangeArrowheads="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3974" y="2038537"/>
            <a:ext cx="865532" cy="8655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BECF7C7-7161-48FD-B038-C45F9FC3263C}"/>
              </a:ext>
            </a:extLst>
          </p:cNvPr>
          <p:cNvSpPr txBox="1">
            <a:spLocks/>
          </p:cNvSpPr>
          <p:nvPr/>
        </p:nvSpPr>
        <p:spPr>
          <a:xfrm>
            <a:off x="84704" y="3380012"/>
            <a:ext cx="4487297" cy="86553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500" dirty="0"/>
              <a:t>However there is a high level of </a:t>
            </a:r>
            <a:r>
              <a:rPr lang="en-US" sz="1500" b="1" dirty="0">
                <a:solidFill>
                  <a:srgbClr val="C00000"/>
                </a:solidFill>
              </a:rPr>
              <a:t>skills mismatch</a:t>
            </a:r>
            <a:r>
              <a:rPr lang="en-US" sz="1500" dirty="0"/>
              <a:t>. Graduates cannot meet the needs of the job market</a:t>
            </a:r>
          </a:p>
        </p:txBody>
      </p:sp>
      <p:graphicFrame>
        <p:nvGraphicFramePr>
          <p:cNvPr id="8" name="Table 8">
            <a:extLst>
              <a:ext uri="{FF2B5EF4-FFF2-40B4-BE49-F238E27FC236}">
                <a16:creationId xmlns:a16="http://schemas.microsoft.com/office/drawing/2014/main" id="{306A3C91-084C-4C88-8442-D18F0509CE71}"/>
              </a:ext>
            </a:extLst>
          </p:cNvPr>
          <p:cNvGraphicFramePr>
            <a:graphicFrameLocks noGrp="1"/>
          </p:cNvGraphicFramePr>
          <p:nvPr>
            <p:extLst>
              <p:ext uri="{D42A27DB-BD31-4B8C-83A1-F6EECF244321}">
                <p14:modId xmlns:p14="http://schemas.microsoft.com/office/powerpoint/2010/main" val="1712767536"/>
              </p:ext>
            </p:extLst>
          </p:nvPr>
        </p:nvGraphicFramePr>
        <p:xfrm>
          <a:off x="450056" y="4025494"/>
          <a:ext cx="4598462" cy="1691640"/>
        </p:xfrm>
        <a:graphic>
          <a:graphicData uri="http://schemas.openxmlformats.org/drawingml/2006/table">
            <a:tbl>
              <a:tblPr firstRow="1" bandRow="1">
                <a:tableStyleId>{F5AB1C69-6EDB-4FF4-983F-18BD219EF322}</a:tableStyleId>
              </a:tblPr>
              <a:tblGrid>
                <a:gridCol w="1008491">
                  <a:extLst>
                    <a:ext uri="{9D8B030D-6E8A-4147-A177-3AD203B41FA5}">
                      <a16:colId xmlns:a16="http://schemas.microsoft.com/office/drawing/2014/main" val="2907226793"/>
                    </a:ext>
                  </a:extLst>
                </a:gridCol>
                <a:gridCol w="3589971">
                  <a:extLst>
                    <a:ext uri="{9D8B030D-6E8A-4147-A177-3AD203B41FA5}">
                      <a16:colId xmlns:a16="http://schemas.microsoft.com/office/drawing/2014/main" val="115633075"/>
                    </a:ext>
                  </a:extLst>
                </a:gridCol>
              </a:tblGrid>
              <a:tr h="434340">
                <a:tc>
                  <a:txBody>
                    <a:bodyPr/>
                    <a:lstStyle/>
                    <a:p>
                      <a:r>
                        <a:rPr lang="en-US" sz="1200" dirty="0"/>
                        <a:t>COUNTRY</a:t>
                      </a:r>
                    </a:p>
                  </a:txBody>
                  <a:tcPr marL="68580" marR="68580" marT="34290" marB="34290">
                    <a:solidFill>
                      <a:srgbClr val="C00000"/>
                    </a:solidFill>
                  </a:tcPr>
                </a:tc>
                <a:tc>
                  <a:txBody>
                    <a:bodyPr/>
                    <a:lstStyle/>
                    <a:p>
                      <a:r>
                        <a:rPr lang="en-US" sz="1200" dirty="0"/>
                        <a:t>SHARE OF GRADUATES LACKING REQUISITE SKILLS FOR THE JOB MARKET</a:t>
                      </a:r>
                    </a:p>
                  </a:txBody>
                  <a:tcPr marL="68580" marR="68580" marT="34290" marB="34290">
                    <a:solidFill>
                      <a:srgbClr val="C00000"/>
                    </a:solidFill>
                  </a:tcPr>
                </a:tc>
                <a:extLst>
                  <a:ext uri="{0D108BD9-81ED-4DB2-BD59-A6C34878D82A}">
                    <a16:rowId xmlns:a16="http://schemas.microsoft.com/office/drawing/2014/main" val="2393127987"/>
                  </a:ext>
                </a:extLst>
              </a:tr>
              <a:tr h="251460">
                <a:tc>
                  <a:txBody>
                    <a:bodyPr/>
                    <a:lstStyle/>
                    <a:p>
                      <a:r>
                        <a:rPr lang="en-US" sz="1200" dirty="0"/>
                        <a:t>Uganda</a:t>
                      </a:r>
                    </a:p>
                  </a:txBody>
                  <a:tcPr marL="68580" marR="68580" marT="34290" marB="34290"/>
                </a:tc>
                <a:tc>
                  <a:txBody>
                    <a:bodyPr/>
                    <a:lstStyle/>
                    <a:p>
                      <a:pPr algn="ctr"/>
                      <a:r>
                        <a:rPr lang="en-US" sz="1200" dirty="0"/>
                        <a:t>63%</a:t>
                      </a:r>
                    </a:p>
                  </a:txBody>
                  <a:tcPr marL="68580" marR="68580" marT="34290" marB="34290"/>
                </a:tc>
                <a:extLst>
                  <a:ext uri="{0D108BD9-81ED-4DB2-BD59-A6C34878D82A}">
                    <a16:rowId xmlns:a16="http://schemas.microsoft.com/office/drawing/2014/main" val="2996606289"/>
                  </a:ext>
                </a:extLst>
              </a:tr>
              <a:tr h="251460">
                <a:tc>
                  <a:txBody>
                    <a:bodyPr/>
                    <a:lstStyle/>
                    <a:p>
                      <a:r>
                        <a:rPr lang="en-US" sz="1200" dirty="0"/>
                        <a:t>Tanzania</a:t>
                      </a:r>
                    </a:p>
                  </a:txBody>
                  <a:tcPr marL="68580" marR="68580" marT="34290" marB="34290"/>
                </a:tc>
                <a:tc>
                  <a:txBody>
                    <a:bodyPr/>
                    <a:lstStyle/>
                    <a:p>
                      <a:pPr algn="ctr"/>
                      <a:r>
                        <a:rPr lang="en-US" sz="1200" dirty="0"/>
                        <a:t>61%</a:t>
                      </a:r>
                    </a:p>
                  </a:txBody>
                  <a:tcPr marL="68580" marR="68580" marT="34290" marB="34290"/>
                </a:tc>
                <a:extLst>
                  <a:ext uri="{0D108BD9-81ED-4DB2-BD59-A6C34878D82A}">
                    <a16:rowId xmlns:a16="http://schemas.microsoft.com/office/drawing/2014/main" val="716957909"/>
                  </a:ext>
                </a:extLst>
              </a:tr>
              <a:tr h="251460">
                <a:tc>
                  <a:txBody>
                    <a:bodyPr/>
                    <a:lstStyle/>
                    <a:p>
                      <a:r>
                        <a:rPr lang="en-US" sz="1200" dirty="0"/>
                        <a:t>Burundi</a:t>
                      </a:r>
                    </a:p>
                  </a:txBody>
                  <a:tcPr marL="68580" marR="68580" marT="34290" marB="34290"/>
                </a:tc>
                <a:tc>
                  <a:txBody>
                    <a:bodyPr/>
                    <a:lstStyle/>
                    <a:p>
                      <a:pPr algn="ctr"/>
                      <a:r>
                        <a:rPr lang="en-US" sz="1200" dirty="0"/>
                        <a:t>55%</a:t>
                      </a:r>
                    </a:p>
                  </a:txBody>
                  <a:tcPr marL="68580" marR="68580" marT="34290" marB="34290"/>
                </a:tc>
                <a:extLst>
                  <a:ext uri="{0D108BD9-81ED-4DB2-BD59-A6C34878D82A}">
                    <a16:rowId xmlns:a16="http://schemas.microsoft.com/office/drawing/2014/main" val="3412619803"/>
                  </a:ext>
                </a:extLst>
              </a:tr>
              <a:tr h="251460">
                <a:tc>
                  <a:txBody>
                    <a:bodyPr/>
                    <a:lstStyle/>
                    <a:p>
                      <a:r>
                        <a:rPr lang="en-US" sz="1200" dirty="0"/>
                        <a:t>Rwanda</a:t>
                      </a:r>
                    </a:p>
                  </a:txBody>
                  <a:tcPr marL="68580" marR="68580" marT="34290" marB="34290"/>
                </a:tc>
                <a:tc>
                  <a:txBody>
                    <a:bodyPr/>
                    <a:lstStyle/>
                    <a:p>
                      <a:pPr algn="ctr"/>
                      <a:r>
                        <a:rPr lang="en-US" sz="1200" dirty="0"/>
                        <a:t>52%</a:t>
                      </a:r>
                    </a:p>
                  </a:txBody>
                  <a:tcPr marL="68580" marR="68580" marT="34290" marB="34290"/>
                </a:tc>
                <a:extLst>
                  <a:ext uri="{0D108BD9-81ED-4DB2-BD59-A6C34878D82A}">
                    <a16:rowId xmlns:a16="http://schemas.microsoft.com/office/drawing/2014/main" val="2693140455"/>
                  </a:ext>
                </a:extLst>
              </a:tr>
              <a:tr h="251460">
                <a:tc>
                  <a:txBody>
                    <a:bodyPr/>
                    <a:lstStyle/>
                    <a:p>
                      <a:r>
                        <a:rPr lang="en-US" sz="1200" dirty="0"/>
                        <a:t>Kenya</a:t>
                      </a:r>
                    </a:p>
                  </a:txBody>
                  <a:tcPr marL="68580" marR="68580" marT="34290" marB="34290"/>
                </a:tc>
                <a:tc>
                  <a:txBody>
                    <a:bodyPr/>
                    <a:lstStyle/>
                    <a:p>
                      <a:pPr algn="ctr"/>
                      <a:r>
                        <a:rPr lang="en-US" sz="1200" dirty="0"/>
                        <a:t>51%</a:t>
                      </a:r>
                    </a:p>
                  </a:txBody>
                  <a:tcPr marL="68580" marR="68580" marT="34290" marB="34290"/>
                </a:tc>
                <a:extLst>
                  <a:ext uri="{0D108BD9-81ED-4DB2-BD59-A6C34878D82A}">
                    <a16:rowId xmlns:a16="http://schemas.microsoft.com/office/drawing/2014/main" val="3240914506"/>
                  </a:ext>
                </a:extLst>
              </a:tr>
            </a:tbl>
          </a:graphicData>
        </a:graphic>
      </p:graphicFrame>
    </p:spTree>
    <p:extLst>
      <p:ext uri="{BB962C8B-B14F-4D97-AF65-F5344CB8AC3E}">
        <p14:creationId xmlns:p14="http://schemas.microsoft.com/office/powerpoint/2010/main" val="315379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 in COVID times</a:t>
            </a:r>
            <a:endParaRPr lang="en-US" dirty="0"/>
          </a:p>
        </p:txBody>
      </p:sp>
      <p:sp>
        <p:nvSpPr>
          <p:cNvPr id="3" name="Content Placeholder 2"/>
          <p:cNvSpPr>
            <a:spLocks noGrp="1"/>
          </p:cNvSpPr>
          <p:nvPr>
            <p:ph sz="half" idx="2"/>
          </p:nvPr>
        </p:nvSpPr>
        <p:spPr/>
        <p:txBody>
          <a:bodyPr/>
          <a:lstStyle/>
          <a:p>
            <a:endParaRPr lang="en-US" dirty="0" smtClean="0"/>
          </a:p>
          <a:p>
            <a:r>
              <a:rPr lang="en-US" dirty="0" smtClean="0"/>
              <a:t>Digital divide is real.</a:t>
            </a:r>
          </a:p>
          <a:p>
            <a:r>
              <a:rPr lang="en-US" dirty="0" smtClean="0"/>
              <a:t>Country responses to </a:t>
            </a:r>
            <a:r>
              <a:rPr lang="en-US" dirty="0" err="1" smtClean="0"/>
              <a:t>covid</a:t>
            </a:r>
            <a:r>
              <a:rPr lang="en-US" dirty="0" smtClean="0"/>
              <a:t>– the </a:t>
            </a:r>
            <a:r>
              <a:rPr lang="en-US" b="1" dirty="0" smtClean="0"/>
              <a:t>COVID-19</a:t>
            </a:r>
            <a:r>
              <a:rPr lang="en-US" dirty="0"/>
              <a:t> pandemic also seem to have contributed to narrowing the digital divide. The Global Digital Development policy response notes that all countries in Eastern Africa have expanded digital access between 2020 and 2021. While countries like </a:t>
            </a:r>
            <a:r>
              <a:rPr lang="en-US" b="1" dirty="0"/>
              <a:t>Kenya</a:t>
            </a:r>
            <a:r>
              <a:rPr lang="en-US" dirty="0"/>
              <a:t> and </a:t>
            </a:r>
            <a:r>
              <a:rPr lang="en-US" b="1" dirty="0"/>
              <a:t>DRC</a:t>
            </a:r>
            <a:r>
              <a:rPr lang="en-US" dirty="0"/>
              <a:t> have made digital infrastructure more affordable</a:t>
            </a:r>
            <a:r>
              <a:rPr lang="en-US" b="1" dirty="0"/>
              <a:t>, other countries</a:t>
            </a:r>
            <a:r>
              <a:rPr lang="en-US" dirty="0"/>
              <a:t> have explored e-learning, provision of public health information, digital payments and business </a:t>
            </a:r>
            <a:r>
              <a:rPr lang="en-US" dirty="0" smtClean="0"/>
              <a:t>continuity; </a:t>
            </a:r>
            <a:endParaRPr lang="en-US" dirty="0"/>
          </a:p>
        </p:txBody>
      </p:sp>
    </p:spTree>
    <p:extLst>
      <p:ext uri="{BB962C8B-B14F-4D97-AF65-F5344CB8AC3E}">
        <p14:creationId xmlns:p14="http://schemas.microsoft.com/office/powerpoint/2010/main" val="1031083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Recommendations</a:t>
            </a:r>
            <a:endParaRPr lang="en-US" dirty="0"/>
          </a:p>
        </p:txBody>
      </p:sp>
      <p:sp>
        <p:nvSpPr>
          <p:cNvPr id="3" name="Content Placeholder 2"/>
          <p:cNvSpPr>
            <a:spLocks noGrp="1"/>
          </p:cNvSpPr>
          <p:nvPr>
            <p:ph sz="half" idx="2"/>
          </p:nvPr>
        </p:nvSpPr>
        <p:spPr/>
        <p:txBody>
          <a:bodyPr>
            <a:normAutofit lnSpcReduction="10000"/>
          </a:bodyPr>
          <a:lstStyle/>
          <a:p>
            <a:r>
              <a:rPr lang="en-US" sz="3600" dirty="0" smtClean="0"/>
              <a:t>Fewer </a:t>
            </a:r>
            <a:r>
              <a:rPr lang="en-US" sz="3600" dirty="0"/>
              <a:t>girls than boys possess ICT </a:t>
            </a:r>
            <a:r>
              <a:rPr lang="en-US" sz="3600" b="1" dirty="0" smtClean="0"/>
              <a:t>skills</a:t>
            </a:r>
            <a:r>
              <a:rPr lang="en-US" sz="3600" dirty="0" smtClean="0"/>
              <a:t>. Can we commit to equip girls with the necessary </a:t>
            </a:r>
            <a:r>
              <a:rPr lang="en-US" sz="3600" b="1" dirty="0" smtClean="0"/>
              <a:t>skills</a:t>
            </a:r>
            <a:r>
              <a:rPr lang="en-US" sz="3600" dirty="0" smtClean="0"/>
              <a:t>? </a:t>
            </a:r>
          </a:p>
          <a:p>
            <a:r>
              <a:rPr lang="en-US" sz="3600" dirty="0"/>
              <a:t>Home environment is </a:t>
            </a:r>
            <a:r>
              <a:rPr lang="en-US" sz="3600" dirty="0" smtClean="0"/>
              <a:t>critical</a:t>
            </a:r>
          </a:p>
          <a:p>
            <a:r>
              <a:rPr lang="en-US" sz="3600" dirty="0" smtClean="0"/>
              <a:t>Technology </a:t>
            </a:r>
            <a:r>
              <a:rPr lang="en-US" sz="3600" dirty="0"/>
              <a:t>and related </a:t>
            </a:r>
            <a:r>
              <a:rPr lang="en-US" sz="3600" b="1" dirty="0"/>
              <a:t>skills</a:t>
            </a:r>
            <a:r>
              <a:rPr lang="en-US" sz="3600" dirty="0"/>
              <a:t> go together. </a:t>
            </a:r>
          </a:p>
          <a:p>
            <a:r>
              <a:rPr lang="en-US" sz="3600" dirty="0"/>
              <a:t>It is redundant to have access without the </a:t>
            </a:r>
            <a:r>
              <a:rPr lang="en-US" sz="3600" b="1" dirty="0"/>
              <a:t>skills</a:t>
            </a:r>
            <a:r>
              <a:rPr lang="en-US" sz="3600" dirty="0"/>
              <a:t> and </a:t>
            </a:r>
            <a:r>
              <a:rPr lang="en-US" sz="3600" dirty="0" smtClean="0"/>
              <a:t>vice-versa</a:t>
            </a:r>
          </a:p>
          <a:p>
            <a:r>
              <a:rPr lang="en-US" sz="3600" dirty="0"/>
              <a:t>Digital gender divide needs to be addressed as it poses a threat to gender equality and the attainment of SDGs e.g. </a:t>
            </a:r>
            <a:r>
              <a:rPr lang="en-US" sz="3600" dirty="0" smtClean="0"/>
              <a:t>cyberbullying</a:t>
            </a:r>
          </a:p>
          <a:p>
            <a:pPr marL="0" indent="0">
              <a:buNone/>
            </a:pP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912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7" y="0"/>
            <a:ext cx="8588830" cy="585746"/>
          </a:xfrm>
        </p:spPr>
        <p:txBody>
          <a:bodyPr/>
          <a:lstStyle/>
          <a:p>
            <a:r>
              <a:rPr lang="en-US" dirty="0" smtClean="0"/>
              <a:t>Conclusion/ Recommendations continued</a:t>
            </a:r>
            <a:endParaRPr lang="en-US" dirty="0"/>
          </a:p>
        </p:txBody>
      </p:sp>
      <p:sp>
        <p:nvSpPr>
          <p:cNvPr id="3" name="Content Placeholder 2"/>
          <p:cNvSpPr>
            <a:spLocks noGrp="1"/>
          </p:cNvSpPr>
          <p:nvPr>
            <p:ph sz="half" idx="2"/>
          </p:nvPr>
        </p:nvSpPr>
        <p:spPr>
          <a:xfrm>
            <a:off x="277587" y="765135"/>
            <a:ext cx="8588830" cy="5278173"/>
          </a:xfrm>
        </p:spPr>
        <p:txBody>
          <a:bodyPr/>
          <a:lstStyle/>
          <a:p>
            <a:r>
              <a:rPr lang="en-US" sz="3600" dirty="0"/>
              <a:t>Improve access to </a:t>
            </a:r>
            <a:r>
              <a:rPr lang="en-US" sz="3600" i="1" dirty="0"/>
              <a:t>digital literacy </a:t>
            </a:r>
          </a:p>
          <a:p>
            <a:r>
              <a:rPr lang="en-US" sz="3600" dirty="0"/>
              <a:t>For digital </a:t>
            </a:r>
            <a:r>
              <a:rPr lang="en-US" sz="3600" dirty="0" smtClean="0"/>
              <a:t>access </a:t>
            </a:r>
            <a:r>
              <a:rPr lang="en-US" sz="3600" dirty="0"/>
              <a:t>to be equitable, there is need to </a:t>
            </a:r>
            <a:r>
              <a:rPr lang="en-US" sz="3600" i="1" dirty="0" smtClean="0"/>
              <a:t>address </a:t>
            </a:r>
            <a:r>
              <a:rPr lang="en-US" sz="3600" i="1" dirty="0"/>
              <a:t>the digital gender divide</a:t>
            </a:r>
          </a:p>
          <a:p>
            <a:r>
              <a:rPr lang="en-US" sz="3600" i="1" dirty="0"/>
              <a:t>Get involved </a:t>
            </a:r>
            <a:r>
              <a:rPr lang="en-US" sz="3600" dirty="0"/>
              <a:t>and encourage more women to be involved in implementation of the SDGs </a:t>
            </a:r>
          </a:p>
          <a:p>
            <a:r>
              <a:rPr lang="en-US" sz="3600" i="1" dirty="0"/>
              <a:t>Continue</a:t>
            </a:r>
            <a:r>
              <a:rPr lang="en-US" sz="3600" dirty="0"/>
              <a:t> to call for more investment in addressing the digital divide. </a:t>
            </a:r>
          </a:p>
          <a:p>
            <a:pPr marL="0" indent="0">
              <a:buNone/>
            </a:pPr>
            <a:endParaRPr lang="en-US" dirty="0"/>
          </a:p>
        </p:txBody>
      </p:sp>
    </p:spTree>
    <p:extLst>
      <p:ext uri="{BB962C8B-B14F-4D97-AF65-F5344CB8AC3E}">
        <p14:creationId xmlns:p14="http://schemas.microsoft.com/office/powerpoint/2010/main" val="270570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D360B3E-02F2-4480-8FA6-A90BA9E032AC}"/>
              </a:ext>
            </a:extLst>
          </p:cNvPr>
          <p:cNvSpPr>
            <a:spLocks noGrp="1"/>
          </p:cNvSpPr>
          <p:nvPr>
            <p:ph type="title"/>
          </p:nvPr>
        </p:nvSpPr>
        <p:spPr/>
        <p:txBody>
          <a:bodyPr/>
          <a:lstStyle/>
          <a:p>
            <a:pPr eaLnBrk="1" hangingPunct="1"/>
            <a:r>
              <a:rPr lang="en-GB" altLang="en-US">
                <a:solidFill>
                  <a:schemeClr val="tx1"/>
                </a:solidFill>
              </a:rPr>
              <a:t>The Goals</a:t>
            </a:r>
          </a:p>
        </p:txBody>
      </p:sp>
      <p:pic>
        <p:nvPicPr>
          <p:cNvPr id="14339" name="Picture 2">
            <a:extLst>
              <a:ext uri="{FF2B5EF4-FFF2-40B4-BE49-F238E27FC236}">
                <a16:creationId xmlns:a16="http://schemas.microsoft.com/office/drawing/2014/main" id="{4C804E9F-C309-4E34-8BED-584F4442A7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3613" y="1280160"/>
            <a:ext cx="7545212" cy="46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B3D8E9-6AED-4CA2-82D3-B0EBE3967F58}"/>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1190" y="1007706"/>
            <a:ext cx="8694388" cy="4637993"/>
          </a:xfrm>
          <a:prstGeom prst="rect">
            <a:avLst/>
          </a:prstGeom>
          <a:noFill/>
          <a:ln>
            <a:noFill/>
          </a:ln>
        </p:spPr>
      </p:pic>
      <p:sp>
        <p:nvSpPr>
          <p:cNvPr id="11" name="Rectangle 10">
            <a:extLst>
              <a:ext uri="{FF2B5EF4-FFF2-40B4-BE49-F238E27FC236}">
                <a16:creationId xmlns:a16="http://schemas.microsoft.com/office/drawing/2014/main" id="{EFF44375-1F2C-4D07-800A-8B7648992794}"/>
              </a:ext>
            </a:extLst>
          </p:cNvPr>
          <p:cNvSpPr/>
          <p:nvPr/>
        </p:nvSpPr>
        <p:spPr>
          <a:xfrm>
            <a:off x="1702754" y="5896682"/>
            <a:ext cx="6239933" cy="230832"/>
          </a:xfrm>
          <a:prstGeom prst="rect">
            <a:avLst/>
          </a:prstGeom>
        </p:spPr>
        <p:txBody>
          <a:bodyPr wrap="square">
            <a:spAutoFit/>
          </a:bodyPr>
          <a:lstStyle/>
          <a:p>
            <a:pPr algn="just"/>
            <a:r>
              <a:rPr lang="en-GB" sz="900" dirty="0">
                <a:latin typeface="Lato" panose="020F0502020204030203"/>
                <a:ea typeface="Calibri" panose="020F0502020204030204" pitchFamily="34" charset="0"/>
              </a:rPr>
              <a:t>Source: The Sustainable Development Goals Centre for Africa and Sustainable Development Solutions Network (2019</a:t>
            </a:r>
            <a:r>
              <a:rPr lang="en-GB" sz="825" dirty="0">
                <a:latin typeface="Lato" panose="020F0502020204030203"/>
                <a:ea typeface="Calibri" panose="020F0502020204030204" pitchFamily="34" charset="0"/>
              </a:rPr>
              <a:t>.</a:t>
            </a:r>
            <a:endParaRPr lang="en-US" sz="825" dirty="0">
              <a:latin typeface="Times New Roman" panose="02020603050405020304" pitchFamily="18" charset="0"/>
              <a:ea typeface="Calibri" panose="020F0502020204030204" pitchFamily="34" charset="0"/>
            </a:endParaRPr>
          </a:p>
        </p:txBody>
      </p:sp>
      <p:sp>
        <p:nvSpPr>
          <p:cNvPr id="2" name="Title 1">
            <a:extLst>
              <a:ext uri="{FF2B5EF4-FFF2-40B4-BE49-F238E27FC236}">
                <a16:creationId xmlns:a16="http://schemas.microsoft.com/office/drawing/2014/main" id="{FB1578FA-2E73-4A22-B770-F4A80B15819C}"/>
              </a:ext>
            </a:extLst>
          </p:cNvPr>
          <p:cNvSpPr>
            <a:spLocks noGrp="1"/>
          </p:cNvSpPr>
          <p:nvPr>
            <p:ph type="title"/>
          </p:nvPr>
        </p:nvSpPr>
        <p:spPr/>
        <p:txBody>
          <a:bodyPr/>
          <a:lstStyle/>
          <a:p>
            <a:r>
              <a:rPr lang="en-US" dirty="0"/>
              <a:t>Progress is off-track in most SD</a:t>
            </a:r>
          </a:p>
        </p:txBody>
      </p:sp>
    </p:spTree>
    <p:extLst>
      <p:ext uri="{BB962C8B-B14F-4D97-AF65-F5344CB8AC3E}">
        <p14:creationId xmlns:p14="http://schemas.microsoft.com/office/powerpoint/2010/main" val="310771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84EC-ABC0-4ECD-AA97-6C648855128A}"/>
              </a:ext>
            </a:extLst>
          </p:cNvPr>
          <p:cNvSpPr>
            <a:spLocks noGrp="1"/>
          </p:cNvSpPr>
          <p:nvPr>
            <p:ph type="title"/>
          </p:nvPr>
        </p:nvSpPr>
        <p:spPr>
          <a:xfrm>
            <a:off x="277585" y="957492"/>
            <a:ext cx="8746100" cy="439310"/>
          </a:xfrm>
        </p:spPr>
        <p:txBody>
          <a:bodyPr/>
          <a:lstStyle/>
          <a:p>
            <a:r>
              <a:rPr lang="en-US" dirty="0"/>
              <a:t>Eastern African countries are making slow progress with many SDGs</a:t>
            </a:r>
          </a:p>
        </p:txBody>
      </p:sp>
      <p:sp>
        <p:nvSpPr>
          <p:cNvPr id="19" name="TextBox 18">
            <a:extLst>
              <a:ext uri="{FF2B5EF4-FFF2-40B4-BE49-F238E27FC236}">
                <a16:creationId xmlns:a16="http://schemas.microsoft.com/office/drawing/2014/main" id="{A695CF0D-3F67-4046-A474-92ED877BC946}"/>
              </a:ext>
            </a:extLst>
          </p:cNvPr>
          <p:cNvSpPr txBox="1"/>
          <p:nvPr/>
        </p:nvSpPr>
        <p:spPr>
          <a:xfrm>
            <a:off x="174458" y="5547497"/>
            <a:ext cx="5023185" cy="219291"/>
          </a:xfrm>
          <a:prstGeom prst="rect">
            <a:avLst/>
          </a:prstGeom>
          <a:noFill/>
        </p:spPr>
        <p:txBody>
          <a:bodyPr wrap="square" rtlCol="0">
            <a:spAutoFit/>
          </a:bodyPr>
          <a:lstStyle/>
          <a:p>
            <a:pPr>
              <a:defRPr/>
            </a:pPr>
            <a:r>
              <a:rPr lang="en-US" sz="825" dirty="0">
                <a:solidFill>
                  <a:prstClr val="black"/>
                </a:solidFill>
                <a:latin typeface="Calibri" panose="020F0502020204030204"/>
              </a:rPr>
              <a:t>Source: UNDP</a:t>
            </a:r>
            <a:endParaRPr lang="en-US" sz="825" i="1"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C54054C3-EE30-4C06-AADC-B27D08D7A883}"/>
              </a:ext>
            </a:extLst>
          </p:cNvPr>
          <p:cNvSpPr/>
          <p:nvPr/>
        </p:nvSpPr>
        <p:spPr>
          <a:xfrm>
            <a:off x="700067" y="1769019"/>
            <a:ext cx="3291190" cy="34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dirty="0">
                <a:solidFill>
                  <a:prstClr val="black"/>
                </a:solidFill>
                <a:latin typeface="Calibri" panose="020F0502020204030204"/>
              </a:rPr>
              <a:t>SDGs Registering Weakest Performance</a:t>
            </a:r>
            <a:r>
              <a:rPr lang="en-US" sz="1500" i="1" dirty="0">
                <a:solidFill>
                  <a:prstClr val="black"/>
                </a:solidFill>
                <a:latin typeface="Calibri" panose="020F0502020204030204"/>
              </a:rPr>
              <a:t> </a:t>
            </a:r>
            <a:r>
              <a:rPr lang="en-US" sz="1200" i="1" dirty="0">
                <a:solidFill>
                  <a:prstClr val="black"/>
                </a:solidFill>
                <a:latin typeface="Calibri" panose="020F0502020204030204"/>
              </a:rPr>
              <a:t>in all countries except Seychelles</a:t>
            </a:r>
            <a:endParaRPr lang="en-US" sz="1500" i="1" dirty="0">
              <a:solidFill>
                <a:prstClr val="black"/>
              </a:solidFill>
              <a:latin typeface="Calibri" panose="020F0502020204030204"/>
            </a:endParaRPr>
          </a:p>
        </p:txBody>
      </p:sp>
      <p:pic>
        <p:nvPicPr>
          <p:cNvPr id="5124" name="Picture 4" descr="Image result for sdg 2">
            <a:extLst>
              <a:ext uri="{FF2B5EF4-FFF2-40B4-BE49-F238E27FC236}">
                <a16:creationId xmlns:a16="http://schemas.microsoft.com/office/drawing/2014/main" id="{88C15D4E-EFB8-4FF7-8202-C7EF4DF0E2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585" y="2292415"/>
            <a:ext cx="1008002" cy="10080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dg 3">
            <a:extLst>
              <a:ext uri="{FF2B5EF4-FFF2-40B4-BE49-F238E27FC236}">
                <a16:creationId xmlns:a16="http://schemas.microsoft.com/office/drawing/2014/main" id="{857F455D-8217-413B-A1A5-64BC0AA415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6115" y="2292415"/>
            <a:ext cx="1008002" cy="10080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sdg 4">
            <a:extLst>
              <a:ext uri="{FF2B5EF4-FFF2-40B4-BE49-F238E27FC236}">
                <a16:creationId xmlns:a16="http://schemas.microsoft.com/office/drawing/2014/main" id="{3CECDD4B-D5E9-4E95-B6E0-A68CE6FC75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644" y="2292415"/>
            <a:ext cx="1008002" cy="10080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dg 7">
            <a:extLst>
              <a:ext uri="{FF2B5EF4-FFF2-40B4-BE49-F238E27FC236}">
                <a16:creationId xmlns:a16="http://schemas.microsoft.com/office/drawing/2014/main" id="{DC1625A4-23C8-4EC7-8E27-D749335D30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8585" y="3482494"/>
            <a:ext cx="1008002" cy="100800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sdg 9">
            <a:extLst>
              <a:ext uri="{FF2B5EF4-FFF2-40B4-BE49-F238E27FC236}">
                <a16:creationId xmlns:a16="http://schemas.microsoft.com/office/drawing/2014/main" id="{9D2F23EA-E3F3-4299-8503-A59CC7CF41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6115" y="3482494"/>
            <a:ext cx="1008002" cy="100800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sdg 16">
            <a:extLst>
              <a:ext uri="{FF2B5EF4-FFF2-40B4-BE49-F238E27FC236}">
                <a16:creationId xmlns:a16="http://schemas.microsoft.com/office/drawing/2014/main" id="{FBE0F7EE-B1EB-405C-AE4C-414E3993DA3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73644" y="3478375"/>
            <a:ext cx="1008002" cy="10080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Chart 25">
            <a:extLst>
              <a:ext uri="{FF2B5EF4-FFF2-40B4-BE49-F238E27FC236}">
                <a16:creationId xmlns:a16="http://schemas.microsoft.com/office/drawing/2014/main" id="{9AE9B070-7556-47A5-9378-AFCF028E5AA5}"/>
              </a:ext>
            </a:extLst>
          </p:cNvPr>
          <p:cNvGraphicFramePr>
            <a:graphicFrameLocks/>
          </p:cNvGraphicFramePr>
          <p:nvPr>
            <p:extLst>
              <p:ext uri="{D42A27DB-BD31-4B8C-83A1-F6EECF244321}">
                <p14:modId xmlns:p14="http://schemas.microsoft.com/office/powerpoint/2010/main" val="3413701163"/>
              </p:ext>
            </p:extLst>
          </p:nvPr>
        </p:nvGraphicFramePr>
        <p:xfrm>
          <a:off x="4132849" y="2404246"/>
          <a:ext cx="4861322" cy="3143250"/>
        </p:xfrm>
        <a:graphic>
          <a:graphicData uri="http://schemas.openxmlformats.org/drawingml/2006/chart">
            <c:chart xmlns:c="http://schemas.openxmlformats.org/drawingml/2006/chart" xmlns:r="http://schemas.openxmlformats.org/officeDocument/2006/relationships" r:id="rId8"/>
          </a:graphicData>
        </a:graphic>
      </p:graphicFrame>
      <p:sp>
        <p:nvSpPr>
          <p:cNvPr id="7" name="Isosceles Triangle 6">
            <a:extLst>
              <a:ext uri="{FF2B5EF4-FFF2-40B4-BE49-F238E27FC236}">
                <a16:creationId xmlns:a16="http://schemas.microsoft.com/office/drawing/2014/main" id="{0133C4C6-9AE0-4688-BC9A-D8D20FF43252}"/>
              </a:ext>
            </a:extLst>
          </p:cNvPr>
          <p:cNvSpPr/>
          <p:nvPr/>
        </p:nvSpPr>
        <p:spPr>
          <a:xfrm>
            <a:off x="8011122" y="2445489"/>
            <a:ext cx="221431" cy="990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Isosceles Triangle 28">
            <a:extLst>
              <a:ext uri="{FF2B5EF4-FFF2-40B4-BE49-F238E27FC236}">
                <a16:creationId xmlns:a16="http://schemas.microsoft.com/office/drawing/2014/main" id="{07D233A7-7471-415B-915D-3071A78CBEB9}"/>
              </a:ext>
            </a:extLst>
          </p:cNvPr>
          <p:cNvSpPr/>
          <p:nvPr/>
        </p:nvSpPr>
        <p:spPr>
          <a:xfrm>
            <a:off x="8436413" y="2451828"/>
            <a:ext cx="221431" cy="990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sosceles Triangle 29">
            <a:extLst>
              <a:ext uri="{FF2B5EF4-FFF2-40B4-BE49-F238E27FC236}">
                <a16:creationId xmlns:a16="http://schemas.microsoft.com/office/drawing/2014/main" id="{4F214ACD-31CB-41F4-A15B-1044ACD987BD}"/>
              </a:ext>
            </a:extLst>
          </p:cNvPr>
          <p:cNvSpPr/>
          <p:nvPr/>
        </p:nvSpPr>
        <p:spPr>
          <a:xfrm>
            <a:off x="8606212" y="2448692"/>
            <a:ext cx="221431" cy="99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41377D8B-0840-4122-8741-2240D408850D}"/>
              </a:ext>
            </a:extLst>
          </p:cNvPr>
          <p:cNvSpPr txBox="1"/>
          <p:nvPr/>
        </p:nvSpPr>
        <p:spPr>
          <a:xfrm>
            <a:off x="7852458" y="2207703"/>
            <a:ext cx="465649" cy="253916"/>
          </a:xfrm>
          <a:prstGeom prst="rect">
            <a:avLst/>
          </a:prstGeom>
          <a:noFill/>
        </p:spPr>
        <p:txBody>
          <a:bodyPr wrap="square" rtlCol="0">
            <a:spAutoFit/>
          </a:bodyPr>
          <a:lstStyle/>
          <a:p>
            <a:pPr algn="ctr"/>
            <a:r>
              <a:rPr lang="en-US" sz="1050" b="1" dirty="0">
                <a:solidFill>
                  <a:srgbClr val="00B050"/>
                </a:solidFill>
              </a:rPr>
              <a:t>847</a:t>
            </a:r>
          </a:p>
        </p:txBody>
      </p:sp>
      <p:sp>
        <p:nvSpPr>
          <p:cNvPr id="33" name="TextBox 32">
            <a:extLst>
              <a:ext uri="{FF2B5EF4-FFF2-40B4-BE49-F238E27FC236}">
                <a16:creationId xmlns:a16="http://schemas.microsoft.com/office/drawing/2014/main" id="{58803133-9298-4A87-8FCF-A868835F0F38}"/>
              </a:ext>
            </a:extLst>
          </p:cNvPr>
          <p:cNvSpPr txBox="1"/>
          <p:nvPr/>
        </p:nvSpPr>
        <p:spPr>
          <a:xfrm>
            <a:off x="8241042" y="2099678"/>
            <a:ext cx="619779" cy="253916"/>
          </a:xfrm>
          <a:prstGeom prst="rect">
            <a:avLst/>
          </a:prstGeom>
          <a:noFill/>
        </p:spPr>
        <p:txBody>
          <a:bodyPr wrap="square" rtlCol="0">
            <a:spAutoFit/>
          </a:bodyPr>
          <a:lstStyle/>
          <a:p>
            <a:pPr algn="ctr"/>
            <a:r>
              <a:rPr lang="en-US" sz="1050" b="1" dirty="0">
                <a:solidFill>
                  <a:srgbClr val="00B050"/>
                </a:solidFill>
              </a:rPr>
              <a:t>3,003</a:t>
            </a:r>
          </a:p>
        </p:txBody>
      </p:sp>
      <p:sp>
        <p:nvSpPr>
          <p:cNvPr id="34" name="TextBox 33">
            <a:extLst>
              <a:ext uri="{FF2B5EF4-FFF2-40B4-BE49-F238E27FC236}">
                <a16:creationId xmlns:a16="http://schemas.microsoft.com/office/drawing/2014/main" id="{F4DE7921-EDE0-4AE3-9483-38A98A957BC9}"/>
              </a:ext>
            </a:extLst>
          </p:cNvPr>
          <p:cNvSpPr txBox="1"/>
          <p:nvPr/>
        </p:nvSpPr>
        <p:spPr>
          <a:xfrm>
            <a:off x="8478199" y="2245735"/>
            <a:ext cx="465649" cy="253916"/>
          </a:xfrm>
          <a:prstGeom prst="rect">
            <a:avLst/>
          </a:prstGeom>
          <a:noFill/>
        </p:spPr>
        <p:txBody>
          <a:bodyPr wrap="square" rtlCol="0">
            <a:spAutoFit/>
          </a:bodyPr>
          <a:lstStyle/>
          <a:p>
            <a:pPr algn="ctr"/>
            <a:r>
              <a:rPr lang="en-US" sz="1050" b="1" dirty="0">
                <a:solidFill>
                  <a:schemeClr val="accent2"/>
                </a:solidFill>
              </a:rPr>
              <a:t>685</a:t>
            </a:r>
          </a:p>
        </p:txBody>
      </p:sp>
      <p:sp>
        <p:nvSpPr>
          <p:cNvPr id="35" name="Rectangle 34">
            <a:extLst>
              <a:ext uri="{FF2B5EF4-FFF2-40B4-BE49-F238E27FC236}">
                <a16:creationId xmlns:a16="http://schemas.microsoft.com/office/drawing/2014/main" id="{5662FA22-436D-4FF7-85A1-0BF8861FEFC3}"/>
              </a:ext>
            </a:extLst>
          </p:cNvPr>
          <p:cNvSpPr/>
          <p:nvPr/>
        </p:nvSpPr>
        <p:spPr>
          <a:xfrm>
            <a:off x="4956451" y="1769020"/>
            <a:ext cx="3897770" cy="34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500" b="1" dirty="0">
                <a:solidFill>
                  <a:prstClr val="black"/>
                </a:solidFill>
                <a:latin typeface="Calibri" panose="020F0502020204030204"/>
              </a:rPr>
              <a:t>Government Spending on </a:t>
            </a:r>
            <a:r>
              <a:rPr lang="en-US" sz="1500" b="1" dirty="0">
                <a:solidFill>
                  <a:srgbClr val="00B050"/>
                </a:solidFill>
                <a:latin typeface="Calibri" panose="020F0502020204030204"/>
              </a:rPr>
              <a:t>Education</a:t>
            </a:r>
            <a:r>
              <a:rPr lang="en-US" sz="1500" b="1" dirty="0">
                <a:solidFill>
                  <a:prstClr val="black"/>
                </a:solidFill>
                <a:latin typeface="Calibri" panose="020F0502020204030204"/>
              </a:rPr>
              <a:t> and </a:t>
            </a:r>
            <a:r>
              <a:rPr lang="en-US" sz="1500" b="1" dirty="0">
                <a:solidFill>
                  <a:schemeClr val="accent2"/>
                </a:solidFill>
                <a:latin typeface="Calibri" panose="020F0502020204030204"/>
              </a:rPr>
              <a:t>Health</a:t>
            </a:r>
            <a:endParaRPr lang="en-US" sz="1500" i="1" dirty="0">
              <a:solidFill>
                <a:schemeClr val="accent2"/>
              </a:solidFill>
              <a:latin typeface="Calibri" panose="020F0502020204030204"/>
            </a:endParaRPr>
          </a:p>
        </p:txBody>
      </p:sp>
      <p:sp>
        <p:nvSpPr>
          <p:cNvPr id="15" name="Rectangle: Rounded Corners 14">
            <a:extLst>
              <a:ext uri="{FF2B5EF4-FFF2-40B4-BE49-F238E27FC236}">
                <a16:creationId xmlns:a16="http://schemas.microsoft.com/office/drawing/2014/main" id="{21C2C521-04E1-4032-A2C1-5F9274799AD3}"/>
              </a:ext>
            </a:extLst>
          </p:cNvPr>
          <p:cNvSpPr/>
          <p:nvPr/>
        </p:nvSpPr>
        <p:spPr>
          <a:xfrm>
            <a:off x="1580053" y="2207703"/>
            <a:ext cx="2411204" cy="1183838"/>
          </a:xfrm>
          <a:prstGeom prst="roundRect">
            <a:avLst>
              <a:gd name="adj" fmla="val 7239"/>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B6D8D3EA-7EB4-4D17-B533-573236B4D84D}"/>
              </a:ext>
            </a:extLst>
          </p:cNvPr>
          <p:cNvSpPr txBox="1"/>
          <p:nvPr/>
        </p:nvSpPr>
        <p:spPr>
          <a:xfrm>
            <a:off x="686599" y="4846609"/>
            <a:ext cx="2906708" cy="507831"/>
          </a:xfrm>
          <a:prstGeom prst="rect">
            <a:avLst/>
          </a:prstGeom>
          <a:noFill/>
        </p:spPr>
        <p:txBody>
          <a:bodyPr wrap="square" rtlCol="0">
            <a:spAutoFit/>
          </a:bodyPr>
          <a:lstStyle/>
          <a:p>
            <a:pPr algn="ctr"/>
            <a:r>
              <a:rPr lang="en-US" sz="1350" dirty="0"/>
              <a:t>But low government spending makes it hard to progress</a:t>
            </a:r>
          </a:p>
        </p:txBody>
      </p:sp>
      <p:sp>
        <p:nvSpPr>
          <p:cNvPr id="22" name="Arrow: Right 21">
            <a:extLst>
              <a:ext uri="{FF2B5EF4-FFF2-40B4-BE49-F238E27FC236}">
                <a16:creationId xmlns:a16="http://schemas.microsoft.com/office/drawing/2014/main" id="{7C1B2F73-626A-4D61-9A49-21198E7457B5}"/>
              </a:ext>
            </a:extLst>
          </p:cNvPr>
          <p:cNvSpPr/>
          <p:nvPr/>
        </p:nvSpPr>
        <p:spPr>
          <a:xfrm>
            <a:off x="3991256" y="2635684"/>
            <a:ext cx="237414" cy="3214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729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2"/>
          </p:nvPr>
        </p:nvSpPr>
        <p:spPr>
          <a:xfrm>
            <a:off x="277587" y="837128"/>
            <a:ext cx="8588830" cy="5339836"/>
          </a:xfrm>
        </p:spPr>
        <p:txBody>
          <a:bodyPr>
            <a:normAutofit/>
          </a:bodyPr>
          <a:lstStyle/>
          <a:p>
            <a:r>
              <a:rPr lang="en-US" sz="3600" dirty="0"/>
              <a:t>In specifically looking at SDG 1 on no poverty, according to economic analysis, the digitization </a:t>
            </a:r>
            <a:r>
              <a:rPr lang="en-US" sz="3600" dirty="0" smtClean="0"/>
              <a:t>of economic </a:t>
            </a:r>
            <a:r>
              <a:rPr lang="en-US" sz="3600" dirty="0"/>
              <a:t>processes, activities, and value could bring as much as a $4.1 trillion USD increase </a:t>
            </a:r>
            <a:r>
              <a:rPr lang="en-US" sz="3600" dirty="0" smtClean="0"/>
              <a:t>in GDP </a:t>
            </a:r>
            <a:r>
              <a:rPr lang="en-US" sz="3600" dirty="0"/>
              <a:t>among developing countries, using the opportunity of technological leapfrogging to </a:t>
            </a:r>
            <a:r>
              <a:rPr lang="en-US" sz="3600" dirty="0" smtClean="0"/>
              <a:t>engage quickly </a:t>
            </a:r>
            <a:r>
              <a:rPr lang="en-US" sz="3600" dirty="0"/>
              <a:t>and effectively with the digital economy</a:t>
            </a:r>
            <a:r>
              <a:rPr lang="en-US" sz="3600" dirty="0" smtClean="0"/>
              <a:t>. (Hany </a:t>
            </a:r>
            <a:r>
              <a:rPr lang="en-US" sz="3600" dirty="0" err="1" smtClean="0"/>
              <a:t>Besada</a:t>
            </a:r>
            <a:r>
              <a:rPr lang="en-US" sz="3600" dirty="0" smtClean="0"/>
              <a:t>)</a:t>
            </a:r>
            <a:endParaRPr lang="en-US" sz="3600" dirty="0"/>
          </a:p>
        </p:txBody>
      </p:sp>
    </p:spTree>
    <p:extLst>
      <p:ext uri="{BB962C8B-B14F-4D97-AF65-F5344CB8AC3E}">
        <p14:creationId xmlns:p14="http://schemas.microsoft.com/office/powerpoint/2010/main" val="174865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B4CB-1466-44D0-B41B-F93EC4EE71FC}"/>
              </a:ext>
            </a:extLst>
          </p:cNvPr>
          <p:cNvSpPr>
            <a:spLocks noGrp="1"/>
          </p:cNvSpPr>
          <p:nvPr>
            <p:ph type="title"/>
          </p:nvPr>
        </p:nvSpPr>
        <p:spPr/>
        <p:txBody>
          <a:bodyPr/>
          <a:lstStyle/>
          <a:p>
            <a:r>
              <a:rPr lang="en-US" dirty="0"/>
              <a:t>Budgetary allocations often reflect government priorities</a:t>
            </a:r>
          </a:p>
        </p:txBody>
      </p:sp>
      <p:pic>
        <p:nvPicPr>
          <p:cNvPr id="10" name="Picture 9">
            <a:extLst>
              <a:ext uri="{FF2B5EF4-FFF2-40B4-BE49-F238E27FC236}">
                <a16:creationId xmlns:a16="http://schemas.microsoft.com/office/drawing/2014/main" id="{DAB8265C-BF96-4CA1-8357-90FB9D1599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986" t="-832" r="5262" b="84957"/>
          <a:stretch/>
        </p:blipFill>
        <p:spPr>
          <a:xfrm>
            <a:off x="619380" y="1771951"/>
            <a:ext cx="7311640" cy="494680"/>
          </a:xfrm>
          <a:prstGeom prst="rect">
            <a:avLst/>
          </a:prstGeom>
        </p:spPr>
      </p:pic>
      <p:grpSp>
        <p:nvGrpSpPr>
          <p:cNvPr id="17" name="Group 16">
            <a:extLst>
              <a:ext uri="{FF2B5EF4-FFF2-40B4-BE49-F238E27FC236}">
                <a16:creationId xmlns:a16="http://schemas.microsoft.com/office/drawing/2014/main" id="{0630364B-AB81-43A1-9BE1-D1B312364312}"/>
              </a:ext>
            </a:extLst>
          </p:cNvPr>
          <p:cNvGrpSpPr/>
          <p:nvPr/>
        </p:nvGrpSpPr>
        <p:grpSpPr>
          <a:xfrm>
            <a:off x="222758" y="2156655"/>
            <a:ext cx="6730562" cy="3265452"/>
            <a:chOff x="297010" y="1999430"/>
            <a:chExt cx="7913540" cy="3839395"/>
          </a:xfrm>
        </p:grpSpPr>
        <p:grpSp>
          <p:nvGrpSpPr>
            <p:cNvPr id="11" name="Group 10">
              <a:extLst>
                <a:ext uri="{FF2B5EF4-FFF2-40B4-BE49-F238E27FC236}">
                  <a16:creationId xmlns:a16="http://schemas.microsoft.com/office/drawing/2014/main" id="{F039DCBE-F915-4D62-97C9-865B6E5AAD7E}"/>
                </a:ext>
              </a:extLst>
            </p:cNvPr>
            <p:cNvGrpSpPr/>
            <p:nvPr/>
          </p:nvGrpSpPr>
          <p:grpSpPr>
            <a:xfrm>
              <a:off x="1022646" y="1999430"/>
              <a:ext cx="7187904" cy="3839395"/>
              <a:chOff x="4489746" y="1999430"/>
              <a:chExt cx="7187904" cy="3839395"/>
            </a:xfrm>
          </p:grpSpPr>
          <p:graphicFrame>
            <p:nvGraphicFramePr>
              <p:cNvPr id="6" name="Chart 5">
                <a:extLst>
                  <a:ext uri="{FF2B5EF4-FFF2-40B4-BE49-F238E27FC236}">
                    <a16:creationId xmlns:a16="http://schemas.microsoft.com/office/drawing/2014/main" id="{DFEB5FC0-E0BF-4B43-A501-27F68AC901CE}"/>
                  </a:ext>
                </a:extLst>
              </p:cNvPr>
              <p:cNvGraphicFramePr>
                <a:graphicFrameLocks/>
              </p:cNvGraphicFramePr>
              <p:nvPr>
                <p:extLst>
                  <p:ext uri="{D42A27DB-BD31-4B8C-83A1-F6EECF244321}">
                    <p14:modId xmlns:p14="http://schemas.microsoft.com/office/powerpoint/2010/main" val="651300022"/>
                  </p:ext>
                </p:extLst>
              </p:nvPr>
            </p:nvGraphicFramePr>
            <p:xfrm>
              <a:off x="4489746" y="3204343"/>
              <a:ext cx="7060608" cy="147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B54D85A-7A09-4368-886D-101EA5829C11}"/>
                  </a:ext>
                </a:extLst>
              </p:cNvPr>
              <p:cNvGraphicFramePr>
                <a:graphicFrameLocks/>
              </p:cNvGraphicFramePr>
              <p:nvPr>
                <p:extLst>
                  <p:ext uri="{D42A27DB-BD31-4B8C-83A1-F6EECF244321}">
                    <p14:modId xmlns:p14="http://schemas.microsoft.com/office/powerpoint/2010/main" val="2901954511"/>
                  </p:ext>
                </p:extLst>
              </p:nvPr>
            </p:nvGraphicFramePr>
            <p:xfrm>
              <a:off x="4489746" y="1999430"/>
              <a:ext cx="7060608" cy="1476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4EA11CF-CDEB-46EB-B1D7-234FA0DCB7E0}"/>
                  </a:ext>
                </a:extLst>
              </p:cNvPr>
              <p:cNvGraphicFramePr>
                <a:graphicFrameLocks/>
              </p:cNvGraphicFramePr>
              <p:nvPr>
                <p:extLst>
                  <p:ext uri="{D42A27DB-BD31-4B8C-83A1-F6EECF244321}">
                    <p14:modId xmlns:p14="http://schemas.microsoft.com/office/powerpoint/2010/main" val="3884241455"/>
                  </p:ext>
                </p:extLst>
              </p:nvPr>
            </p:nvGraphicFramePr>
            <p:xfrm>
              <a:off x="4489746" y="4362450"/>
              <a:ext cx="7187904" cy="1476375"/>
            </p:xfrm>
            <a:graphic>
              <a:graphicData uri="http://schemas.openxmlformats.org/drawingml/2006/chart">
                <c:chart xmlns:c="http://schemas.openxmlformats.org/drawingml/2006/chart" xmlns:r="http://schemas.openxmlformats.org/officeDocument/2006/relationships" r:id="rId5"/>
              </a:graphicData>
            </a:graphic>
          </p:graphicFrame>
        </p:grpSp>
        <p:sp>
          <p:nvSpPr>
            <p:cNvPr id="12" name="TextBox 11">
              <a:extLst>
                <a:ext uri="{FF2B5EF4-FFF2-40B4-BE49-F238E27FC236}">
                  <a16:creationId xmlns:a16="http://schemas.microsoft.com/office/drawing/2014/main" id="{9E2FF545-54B0-4717-9C9A-34CBFA4F2B71}"/>
                </a:ext>
              </a:extLst>
            </p:cNvPr>
            <p:cNvSpPr txBox="1"/>
            <p:nvPr/>
          </p:nvSpPr>
          <p:spPr>
            <a:xfrm>
              <a:off x="297010" y="2244723"/>
              <a:ext cx="1285875" cy="400109"/>
            </a:xfrm>
            <a:prstGeom prst="rect">
              <a:avLst/>
            </a:prstGeom>
            <a:noFill/>
          </p:spPr>
          <p:txBody>
            <a:bodyPr wrap="square" rtlCol="0">
              <a:spAutoFit/>
            </a:bodyPr>
            <a:lstStyle/>
            <a:p>
              <a:pPr algn="r"/>
              <a:r>
                <a:rPr lang="en-US" sz="1350" b="1" dirty="0"/>
                <a:t>Kenya</a:t>
              </a:r>
            </a:p>
          </p:txBody>
        </p:sp>
        <p:sp>
          <p:nvSpPr>
            <p:cNvPr id="13" name="TextBox 12">
              <a:extLst>
                <a:ext uri="{FF2B5EF4-FFF2-40B4-BE49-F238E27FC236}">
                  <a16:creationId xmlns:a16="http://schemas.microsoft.com/office/drawing/2014/main" id="{77295024-B30E-445D-96DA-4718FAD63EDE}"/>
                </a:ext>
              </a:extLst>
            </p:cNvPr>
            <p:cNvSpPr txBox="1"/>
            <p:nvPr/>
          </p:nvSpPr>
          <p:spPr>
            <a:xfrm>
              <a:off x="297010" y="3485845"/>
              <a:ext cx="1285875" cy="400109"/>
            </a:xfrm>
            <a:prstGeom prst="rect">
              <a:avLst/>
            </a:prstGeom>
            <a:noFill/>
          </p:spPr>
          <p:txBody>
            <a:bodyPr wrap="square" rtlCol="0">
              <a:spAutoFit/>
            </a:bodyPr>
            <a:lstStyle/>
            <a:p>
              <a:pPr algn="r"/>
              <a:r>
                <a:rPr lang="en-US" sz="1350" b="1" dirty="0"/>
                <a:t>Rwanda</a:t>
              </a:r>
            </a:p>
          </p:txBody>
        </p:sp>
        <p:sp>
          <p:nvSpPr>
            <p:cNvPr id="14" name="TextBox 13">
              <a:extLst>
                <a:ext uri="{FF2B5EF4-FFF2-40B4-BE49-F238E27FC236}">
                  <a16:creationId xmlns:a16="http://schemas.microsoft.com/office/drawing/2014/main" id="{DBE1AD3C-0EE1-4058-93CE-20495BD18CBE}"/>
                </a:ext>
              </a:extLst>
            </p:cNvPr>
            <p:cNvSpPr txBox="1"/>
            <p:nvPr/>
          </p:nvSpPr>
          <p:spPr>
            <a:xfrm>
              <a:off x="297010" y="4592888"/>
              <a:ext cx="1285875" cy="400109"/>
            </a:xfrm>
            <a:prstGeom prst="rect">
              <a:avLst/>
            </a:prstGeom>
            <a:noFill/>
          </p:spPr>
          <p:txBody>
            <a:bodyPr wrap="square" rtlCol="0">
              <a:spAutoFit/>
            </a:bodyPr>
            <a:lstStyle/>
            <a:p>
              <a:pPr algn="r"/>
              <a:r>
                <a:rPr lang="en-US" sz="1350" b="1" dirty="0"/>
                <a:t>Uganda</a:t>
              </a:r>
            </a:p>
          </p:txBody>
        </p:sp>
      </p:grpSp>
      <p:sp>
        <p:nvSpPr>
          <p:cNvPr id="15" name="Rectangle 14">
            <a:extLst>
              <a:ext uri="{FF2B5EF4-FFF2-40B4-BE49-F238E27FC236}">
                <a16:creationId xmlns:a16="http://schemas.microsoft.com/office/drawing/2014/main" id="{0D75AEDF-8912-4235-B8E8-524C9DE8EFED}"/>
              </a:ext>
            </a:extLst>
          </p:cNvPr>
          <p:cNvSpPr/>
          <p:nvPr/>
        </p:nvSpPr>
        <p:spPr>
          <a:xfrm>
            <a:off x="457039" y="1242542"/>
            <a:ext cx="5390928" cy="34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prstClr val="black"/>
                </a:solidFill>
                <a:latin typeface="Calibri" panose="020F0502020204030204"/>
              </a:rPr>
              <a:t>Latest Government Budget Sectoral Allocations</a:t>
            </a:r>
          </a:p>
          <a:p>
            <a:pPr algn="ctr">
              <a:defRPr/>
            </a:pPr>
            <a:r>
              <a:rPr lang="en-US" sz="1400" i="1" dirty="0">
                <a:solidFill>
                  <a:prstClr val="black"/>
                </a:solidFill>
                <a:latin typeface="Calibri" panose="020F0502020204030204"/>
              </a:rPr>
              <a:t>Percent of Total Government Spending</a:t>
            </a:r>
            <a:endParaRPr lang="en-US" sz="2000" i="1" dirty="0">
              <a:solidFill>
                <a:schemeClr val="accent2"/>
              </a:solidFill>
              <a:latin typeface="Calibri" panose="020F0502020204030204"/>
            </a:endParaRPr>
          </a:p>
        </p:txBody>
      </p:sp>
      <p:sp>
        <p:nvSpPr>
          <p:cNvPr id="16" name="TextBox 15">
            <a:extLst>
              <a:ext uri="{FF2B5EF4-FFF2-40B4-BE49-F238E27FC236}">
                <a16:creationId xmlns:a16="http://schemas.microsoft.com/office/drawing/2014/main" id="{90F37376-5846-4572-A016-E3E080BA9489}"/>
              </a:ext>
            </a:extLst>
          </p:cNvPr>
          <p:cNvSpPr txBox="1"/>
          <p:nvPr/>
        </p:nvSpPr>
        <p:spPr>
          <a:xfrm>
            <a:off x="6953320" y="2620120"/>
            <a:ext cx="1913095" cy="2862322"/>
          </a:xfrm>
          <a:prstGeom prst="rect">
            <a:avLst/>
          </a:prstGeom>
          <a:noFill/>
        </p:spPr>
        <p:txBody>
          <a:bodyPr wrap="square" rtlCol="0">
            <a:spAutoFit/>
          </a:bodyPr>
          <a:lstStyle/>
          <a:p>
            <a:pPr algn="ctr"/>
            <a:r>
              <a:rPr lang="en-US" dirty="0"/>
              <a:t>Will the region meet the SDGs with only this spending?</a:t>
            </a:r>
          </a:p>
          <a:p>
            <a:pPr algn="ctr"/>
            <a:endParaRPr lang="en-US" b="1" dirty="0">
              <a:solidFill>
                <a:schemeClr val="accent5"/>
              </a:solidFill>
            </a:endParaRPr>
          </a:p>
          <a:p>
            <a:pPr algn="ctr"/>
            <a:r>
              <a:rPr lang="en-US" dirty="0"/>
              <a:t>Financing the SDGs may require </a:t>
            </a:r>
            <a:r>
              <a:rPr lang="en-US" b="1" dirty="0">
                <a:solidFill>
                  <a:srgbClr val="00B050"/>
                </a:solidFill>
              </a:rPr>
              <a:t>innovative strategies</a:t>
            </a:r>
          </a:p>
          <a:p>
            <a:pPr algn="ctr"/>
            <a:r>
              <a:rPr lang="en-US" sz="1600" dirty="0"/>
              <a:t>(e.g. PPPs)</a:t>
            </a:r>
          </a:p>
        </p:txBody>
      </p:sp>
      <p:sp>
        <p:nvSpPr>
          <p:cNvPr id="18" name="TextBox 17">
            <a:extLst>
              <a:ext uri="{FF2B5EF4-FFF2-40B4-BE49-F238E27FC236}">
                <a16:creationId xmlns:a16="http://schemas.microsoft.com/office/drawing/2014/main" id="{50603E3E-264B-493A-8EDC-82A5850EF373}"/>
              </a:ext>
            </a:extLst>
          </p:cNvPr>
          <p:cNvSpPr txBox="1"/>
          <p:nvPr/>
        </p:nvSpPr>
        <p:spPr>
          <a:xfrm>
            <a:off x="297042" y="6067022"/>
            <a:ext cx="5023185" cy="219291"/>
          </a:xfrm>
          <a:prstGeom prst="rect">
            <a:avLst/>
          </a:prstGeom>
          <a:noFill/>
        </p:spPr>
        <p:txBody>
          <a:bodyPr wrap="square" rtlCol="0">
            <a:spAutoFit/>
          </a:bodyPr>
          <a:lstStyle/>
          <a:p>
            <a:pPr>
              <a:defRPr/>
            </a:pPr>
            <a:r>
              <a:rPr lang="en-US" sz="825" dirty="0">
                <a:solidFill>
                  <a:prstClr val="black"/>
                </a:solidFill>
                <a:latin typeface="Calibri" panose="020F0502020204030204"/>
              </a:rPr>
              <a:t>Source: National sources</a:t>
            </a:r>
            <a:endParaRPr lang="en-US" sz="825" i="1" dirty="0">
              <a:solidFill>
                <a:prstClr val="black"/>
              </a:solidFill>
              <a:latin typeface="Calibri" panose="020F0502020204030204"/>
            </a:endParaRPr>
          </a:p>
        </p:txBody>
      </p:sp>
    </p:spTree>
    <p:extLst>
      <p:ext uri="{BB962C8B-B14F-4D97-AF65-F5344CB8AC3E}">
        <p14:creationId xmlns:p14="http://schemas.microsoft.com/office/powerpoint/2010/main" val="1942088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4650A13-6DC5-4B45-B461-73DB7FEA2640}"/>
              </a:ext>
            </a:extLst>
          </p:cNvPr>
          <p:cNvSpPr txBox="1"/>
          <p:nvPr/>
        </p:nvSpPr>
        <p:spPr>
          <a:xfrm>
            <a:off x="198380" y="6147848"/>
            <a:ext cx="5023185" cy="219291"/>
          </a:xfrm>
          <a:prstGeom prst="rect">
            <a:avLst/>
          </a:prstGeom>
          <a:noFill/>
        </p:spPr>
        <p:txBody>
          <a:bodyPr wrap="square" rtlCol="0">
            <a:spAutoFit/>
          </a:bodyPr>
          <a:lstStyle/>
          <a:p>
            <a:r>
              <a:rPr lang="en-US" sz="825" dirty="0"/>
              <a:t>Source: NISR</a:t>
            </a:r>
          </a:p>
        </p:txBody>
      </p:sp>
      <p:sp>
        <p:nvSpPr>
          <p:cNvPr id="36" name="TextBox 35">
            <a:extLst>
              <a:ext uri="{FF2B5EF4-FFF2-40B4-BE49-F238E27FC236}">
                <a16:creationId xmlns:a16="http://schemas.microsoft.com/office/drawing/2014/main" id="{42DC5B1F-38AA-4E9D-8AD7-AD065E537DD6}"/>
              </a:ext>
            </a:extLst>
          </p:cNvPr>
          <p:cNvSpPr txBox="1"/>
          <p:nvPr/>
        </p:nvSpPr>
        <p:spPr>
          <a:xfrm>
            <a:off x="8652355" y="5463050"/>
            <a:ext cx="385705" cy="300082"/>
          </a:xfrm>
          <a:prstGeom prst="rect">
            <a:avLst/>
          </a:prstGeom>
          <a:noFill/>
        </p:spPr>
        <p:txBody>
          <a:bodyPr wrap="square" rtlCol="0">
            <a:spAutoFit/>
          </a:bodyPr>
          <a:lstStyle/>
          <a:p>
            <a:pPr algn="r"/>
            <a:fld id="{9233DE40-E96D-4E9B-9705-AE523BCFCF7B}" type="slidenum">
              <a:rPr lang="en-US" sz="1350">
                <a:solidFill>
                  <a:schemeClr val="bg1">
                    <a:lumMod val="65000"/>
                  </a:schemeClr>
                </a:solidFill>
              </a:rPr>
              <a:pPr algn="r"/>
              <a:t>7</a:t>
            </a:fld>
            <a:endParaRPr lang="en-US" sz="1350" dirty="0">
              <a:solidFill>
                <a:schemeClr val="bg1">
                  <a:lumMod val="65000"/>
                </a:schemeClr>
              </a:solidFill>
            </a:endParaRPr>
          </a:p>
        </p:txBody>
      </p:sp>
      <p:pic>
        <p:nvPicPr>
          <p:cNvPr id="2" name="Picture 1">
            <a:extLst>
              <a:ext uri="{FF2B5EF4-FFF2-40B4-BE49-F238E27FC236}">
                <a16:creationId xmlns:a16="http://schemas.microsoft.com/office/drawing/2014/main" id="{A41AA07F-78DC-47A9-B035-F60ECA4A093E}"/>
              </a:ext>
            </a:extLst>
          </p:cNvPr>
          <p:cNvPicPr>
            <a:picLocks noChangeAspect="1"/>
          </p:cNvPicPr>
          <p:nvPr/>
        </p:nvPicPr>
        <p:blipFill>
          <a:blip r:embed="rId3"/>
          <a:stretch>
            <a:fillRect/>
          </a:stretch>
        </p:blipFill>
        <p:spPr>
          <a:xfrm>
            <a:off x="277587" y="1304192"/>
            <a:ext cx="7829300" cy="4658849"/>
          </a:xfrm>
          <a:prstGeom prst="rect">
            <a:avLst/>
          </a:prstGeom>
        </p:spPr>
      </p:pic>
      <p:sp>
        <p:nvSpPr>
          <p:cNvPr id="4" name="Title 3">
            <a:extLst>
              <a:ext uri="{FF2B5EF4-FFF2-40B4-BE49-F238E27FC236}">
                <a16:creationId xmlns:a16="http://schemas.microsoft.com/office/drawing/2014/main" id="{A7C0ABCA-6E54-4C91-98AD-9F9CD1D62EDF}"/>
              </a:ext>
            </a:extLst>
          </p:cNvPr>
          <p:cNvSpPr>
            <a:spLocks noGrp="1"/>
          </p:cNvSpPr>
          <p:nvPr>
            <p:ph type="title"/>
          </p:nvPr>
        </p:nvSpPr>
        <p:spPr/>
        <p:txBody>
          <a:bodyPr/>
          <a:lstStyle/>
          <a:p>
            <a:r>
              <a:rPr lang="en-US" dirty="0" smtClean="0"/>
              <a:t>ICTs was one of the sectors that remained resilient</a:t>
            </a:r>
            <a:endParaRPr lang="en-US" dirty="0"/>
          </a:p>
        </p:txBody>
      </p:sp>
    </p:spTree>
    <p:extLst>
      <p:ext uri="{BB962C8B-B14F-4D97-AF65-F5344CB8AC3E}">
        <p14:creationId xmlns:p14="http://schemas.microsoft.com/office/powerpoint/2010/main" val="165221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Literacy -- UIS</a:t>
            </a:r>
            <a:endParaRPr lang="en-US" dirty="0"/>
          </a:p>
        </p:txBody>
      </p:sp>
      <p:sp>
        <p:nvSpPr>
          <p:cNvPr id="3" name="Content Placeholder 2"/>
          <p:cNvSpPr>
            <a:spLocks noGrp="1"/>
          </p:cNvSpPr>
          <p:nvPr>
            <p:ph sz="half" idx="2"/>
          </p:nvPr>
        </p:nvSpPr>
        <p:spPr/>
        <p:txBody>
          <a:bodyPr>
            <a:normAutofit/>
          </a:bodyPr>
          <a:lstStyle/>
          <a:p>
            <a:pPr marL="0" indent="0">
              <a:buNone/>
            </a:pPr>
            <a:r>
              <a:rPr lang="en-US" sz="3600" dirty="0" smtClean="0"/>
              <a:t>The </a:t>
            </a:r>
            <a:r>
              <a:rPr lang="en-US" sz="3600" dirty="0"/>
              <a:t>ability to access, manage, understand, integrate, communicate, valuate and create information safely and appropriately through digital technologies for employment, decent jobs and entrepreneurship. It includes competencies that are variously referred to as computer literacy, ICT literacy, information literacy and media literacy</a:t>
            </a:r>
          </a:p>
        </p:txBody>
      </p:sp>
    </p:spTree>
    <p:extLst>
      <p:ext uri="{BB962C8B-B14F-4D97-AF65-F5344CB8AC3E}">
        <p14:creationId xmlns:p14="http://schemas.microsoft.com/office/powerpoint/2010/main" val="4220192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584AB-ECC5-48DD-92E2-5E0DCD2764BA}"/>
              </a:ext>
            </a:extLst>
          </p:cNvPr>
          <p:cNvSpPr>
            <a:spLocks noGrp="1"/>
          </p:cNvSpPr>
          <p:nvPr>
            <p:ph type="title"/>
          </p:nvPr>
        </p:nvSpPr>
        <p:spPr/>
        <p:txBody>
          <a:bodyPr>
            <a:noAutofit/>
          </a:bodyPr>
          <a:lstStyle/>
          <a:p>
            <a:r>
              <a:rPr lang="en-US" dirty="0"/>
              <a:t>School closures affected 96 million learners in Eastern </a:t>
            </a:r>
            <a:r>
              <a:rPr lang="en-US" dirty="0" smtClean="0"/>
              <a:t>Africa, BUT, technology plugged some of the gaps through digital platforms</a:t>
            </a:r>
            <a:endParaRPr lang="en-US" dirty="0"/>
          </a:p>
        </p:txBody>
      </p:sp>
      <p:sp>
        <p:nvSpPr>
          <p:cNvPr id="13" name="Rectangle 12">
            <a:extLst>
              <a:ext uri="{FF2B5EF4-FFF2-40B4-BE49-F238E27FC236}">
                <a16:creationId xmlns:a16="http://schemas.microsoft.com/office/drawing/2014/main" id="{737CA302-F7C2-4796-955B-F78A5CE0D0D1}"/>
              </a:ext>
            </a:extLst>
          </p:cNvPr>
          <p:cNvSpPr/>
          <p:nvPr/>
        </p:nvSpPr>
        <p:spPr>
          <a:xfrm>
            <a:off x="2816953" y="1978409"/>
            <a:ext cx="5908141" cy="28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Share of Female and Young Students Among Total Impacted by School Closures</a:t>
            </a:r>
          </a:p>
        </p:txBody>
      </p:sp>
      <p:sp>
        <p:nvSpPr>
          <p:cNvPr id="15" name="TextBox 14">
            <a:extLst>
              <a:ext uri="{FF2B5EF4-FFF2-40B4-BE49-F238E27FC236}">
                <a16:creationId xmlns:a16="http://schemas.microsoft.com/office/drawing/2014/main" id="{BD1B4609-27B6-4769-998F-775B3D40115E}"/>
              </a:ext>
            </a:extLst>
          </p:cNvPr>
          <p:cNvSpPr txBox="1"/>
          <p:nvPr/>
        </p:nvSpPr>
        <p:spPr>
          <a:xfrm>
            <a:off x="198380" y="5388344"/>
            <a:ext cx="5023185" cy="346249"/>
          </a:xfrm>
          <a:prstGeom prst="rect">
            <a:avLst/>
          </a:prstGeom>
          <a:noFill/>
        </p:spPr>
        <p:txBody>
          <a:bodyPr wrap="square" rtlCol="0" anchor="b" anchorCtr="0">
            <a:spAutoFit/>
          </a:bodyPr>
          <a:lstStyle/>
          <a:p>
            <a:r>
              <a:rPr lang="en-US" sz="825" dirty="0"/>
              <a:t>Note: Except for the Eastern Africa point, country bubbles are sized by the total number of students impacted</a:t>
            </a:r>
          </a:p>
          <a:p>
            <a:r>
              <a:rPr lang="en-US" sz="825" dirty="0"/>
              <a:t>Source: UNESCO, UNICEF, World Bank</a:t>
            </a:r>
          </a:p>
        </p:txBody>
      </p:sp>
      <p:sp>
        <p:nvSpPr>
          <p:cNvPr id="16" name="Rectangle 15">
            <a:extLst>
              <a:ext uri="{FF2B5EF4-FFF2-40B4-BE49-F238E27FC236}">
                <a16:creationId xmlns:a16="http://schemas.microsoft.com/office/drawing/2014/main" id="{DBC321C3-A62F-4422-8880-04E36503CA35}"/>
              </a:ext>
            </a:extLst>
          </p:cNvPr>
          <p:cNvSpPr/>
          <p:nvPr/>
        </p:nvSpPr>
        <p:spPr>
          <a:xfrm>
            <a:off x="158289" y="1609797"/>
            <a:ext cx="2398042" cy="1131079"/>
          </a:xfrm>
          <a:prstGeom prst="rect">
            <a:avLst/>
          </a:prstGeom>
        </p:spPr>
        <p:txBody>
          <a:bodyPr wrap="square">
            <a:spAutoFit/>
          </a:bodyPr>
          <a:lstStyle/>
          <a:p>
            <a:pPr algn="ctr"/>
            <a:r>
              <a:rPr lang="en-US" sz="1350" i="1" dirty="0"/>
              <a:t>Across all affected learners in Eastern Africa,</a:t>
            </a:r>
          </a:p>
          <a:p>
            <a:pPr algn="ctr"/>
            <a:r>
              <a:rPr lang="en-US" sz="1350" b="1" i="1" dirty="0">
                <a:solidFill>
                  <a:schemeClr val="tx2"/>
                </a:solidFill>
              </a:rPr>
              <a:t>49% are female</a:t>
            </a:r>
            <a:r>
              <a:rPr lang="en-US" sz="1350" i="1" dirty="0"/>
              <a:t>, and</a:t>
            </a:r>
          </a:p>
          <a:p>
            <a:pPr algn="ctr"/>
            <a:r>
              <a:rPr lang="en-US" sz="1350" b="1" i="1" dirty="0">
                <a:solidFill>
                  <a:schemeClr val="tx2"/>
                </a:solidFill>
              </a:rPr>
              <a:t>79% are primary school-aged or younger</a:t>
            </a:r>
            <a:endParaRPr lang="en-US" sz="1500" i="1" dirty="0">
              <a:solidFill>
                <a:schemeClr val="tx2"/>
              </a:solidFill>
            </a:endParaRPr>
          </a:p>
        </p:txBody>
      </p:sp>
      <p:pic>
        <p:nvPicPr>
          <p:cNvPr id="18" name="Picture 17">
            <a:extLst>
              <a:ext uri="{FF2B5EF4-FFF2-40B4-BE49-F238E27FC236}">
                <a16:creationId xmlns:a16="http://schemas.microsoft.com/office/drawing/2014/main" id="{1CFA171A-8D62-4927-9E85-021A2343C51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636515" y="2490620"/>
            <a:ext cx="6349199" cy="2490583"/>
          </a:xfrm>
          <a:prstGeom prst="rect">
            <a:avLst/>
          </a:prstGeom>
          <a:noFill/>
          <a:ln>
            <a:noFill/>
          </a:ln>
          <a:extLst>
            <a:ext uri="{53640926-AAD7-44D8-BBD7-CCE9431645EC}">
              <a14:shadowObscured xmlns:a14="http://schemas.microsoft.com/office/drawing/2010/main"/>
            </a:ext>
          </a:extLst>
        </p:spPr>
      </p:pic>
      <p:sp>
        <p:nvSpPr>
          <p:cNvPr id="6" name="Isosceles Triangle 5">
            <a:extLst>
              <a:ext uri="{FF2B5EF4-FFF2-40B4-BE49-F238E27FC236}">
                <a16:creationId xmlns:a16="http://schemas.microsoft.com/office/drawing/2014/main" id="{2A5E31F3-BE02-4036-9987-B002FA422F1F}"/>
              </a:ext>
            </a:extLst>
          </p:cNvPr>
          <p:cNvSpPr/>
          <p:nvPr/>
        </p:nvSpPr>
        <p:spPr>
          <a:xfrm rot="10800000">
            <a:off x="1178183" y="2793405"/>
            <a:ext cx="358254" cy="15530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88C729DB-CB3B-4954-B1D1-F1E091E1596A}"/>
              </a:ext>
            </a:extLst>
          </p:cNvPr>
          <p:cNvSpPr/>
          <p:nvPr/>
        </p:nvSpPr>
        <p:spPr>
          <a:xfrm>
            <a:off x="238651" y="3030410"/>
            <a:ext cx="2308688" cy="300082"/>
          </a:xfrm>
          <a:prstGeom prst="rect">
            <a:avLst/>
          </a:prstGeom>
        </p:spPr>
        <p:txBody>
          <a:bodyPr wrap="square">
            <a:spAutoFit/>
          </a:bodyPr>
          <a:lstStyle/>
          <a:p>
            <a:pPr algn="ctr"/>
            <a:r>
              <a:rPr lang="en-US" sz="1350" i="1" dirty="0"/>
              <a:t>… slowing progress to </a:t>
            </a:r>
            <a:r>
              <a:rPr lang="en-US" sz="1350" b="1" i="1" dirty="0">
                <a:solidFill>
                  <a:schemeClr val="accent4">
                    <a:lumMod val="75000"/>
                  </a:schemeClr>
                </a:solidFill>
              </a:rPr>
              <a:t>SDG4 </a:t>
            </a:r>
            <a:r>
              <a:rPr lang="en-US" sz="1350" i="1" dirty="0"/>
              <a:t>…</a:t>
            </a:r>
            <a:endParaRPr lang="en-US" sz="1500" i="1" dirty="0"/>
          </a:p>
        </p:txBody>
      </p:sp>
      <p:pic>
        <p:nvPicPr>
          <p:cNvPr id="8194" name="Picture 2" descr="Goal 4 | Department of Economic and Social Affairs">
            <a:extLst>
              <a:ext uri="{FF2B5EF4-FFF2-40B4-BE49-F238E27FC236}">
                <a16:creationId xmlns:a16="http://schemas.microsoft.com/office/drawing/2014/main" id="{47381045-C60F-4C92-A654-63F780B81F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6902" y="3399826"/>
            <a:ext cx="940819" cy="9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72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7799</TotalTime>
  <Words>592</Words>
  <Application>Microsoft Office PowerPoint</Application>
  <PresentationFormat>On-screen Show (4:3)</PresentationFormat>
  <Paragraphs>74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Calibri Light</vt:lpstr>
      <vt:lpstr>Lato</vt:lpstr>
      <vt:lpstr>Times New Roman</vt:lpstr>
      <vt:lpstr>Office Theme</vt:lpstr>
      <vt:lpstr> SDGs and Digitalization Emelang Leteane, Social Affairs Officer and Head of the Sub-Regional Initiatives Cluster</vt:lpstr>
      <vt:lpstr>The Goals</vt:lpstr>
      <vt:lpstr>Progress is off-track in most SD</vt:lpstr>
      <vt:lpstr>Eastern African countries are making slow progress with many SDGs</vt:lpstr>
      <vt:lpstr>PowerPoint Presentation</vt:lpstr>
      <vt:lpstr>Budgetary allocations often reflect government priorities</vt:lpstr>
      <vt:lpstr>ICTs was one of the sectors that remained resilient</vt:lpstr>
      <vt:lpstr>Digital Literacy -- UIS</vt:lpstr>
      <vt:lpstr>School closures affected 96 million learners in Eastern Africa, BUT, technology plugged some of the gaps through digital platforms</vt:lpstr>
      <vt:lpstr>Despite investment in education, skills mismatch still persist</vt:lpstr>
      <vt:lpstr>Digital divide in COVID times</vt:lpstr>
      <vt:lpstr>Conclusion and Recommendations</vt:lpstr>
      <vt:lpstr>Conclusion/ Recommendations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User</cp:lastModifiedBy>
  <cp:revision>259</cp:revision>
  <dcterms:created xsi:type="dcterms:W3CDTF">2020-02-05T12:44:36Z</dcterms:created>
  <dcterms:modified xsi:type="dcterms:W3CDTF">2021-04-22T12:23:47Z</dcterms:modified>
</cp:coreProperties>
</file>