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2" d="100"/>
          <a:sy n="112" d="100"/>
        </p:scale>
        <p:origin x="61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841E6B-6345-416F-906D-56A43D2A014B}" type="datetimeFigureOut">
              <a:rPr lang="en-CA" smtClean="0"/>
              <a:t>2023-10-06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990CD9A-C3C6-4493-A733-E96277D29E51}"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5079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41E6B-6345-416F-906D-56A43D2A014B}" type="datetimeFigureOut">
              <a:rPr lang="en-CA" smtClean="0"/>
              <a:t>2023-10-06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990CD9A-C3C6-4493-A733-E96277D29E51}" type="slidenum">
              <a:rPr lang="en-CA" smtClean="0"/>
              <a:t>‹#›</a:t>
            </a:fld>
            <a:endParaRPr lang="en-CA"/>
          </a:p>
        </p:txBody>
      </p:sp>
    </p:spTree>
    <p:extLst>
      <p:ext uri="{BB962C8B-B14F-4D97-AF65-F5344CB8AC3E}">
        <p14:creationId xmlns:p14="http://schemas.microsoft.com/office/powerpoint/2010/main" val="2072411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41E6B-6345-416F-906D-56A43D2A014B}" type="datetimeFigureOut">
              <a:rPr lang="en-CA" smtClean="0"/>
              <a:t>2023-10-06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990CD9A-C3C6-4493-A733-E96277D29E51}" type="slidenum">
              <a:rPr lang="en-CA" smtClean="0"/>
              <a:t>‹#›</a:t>
            </a:fld>
            <a:endParaRPr lang="en-CA"/>
          </a:p>
        </p:txBody>
      </p:sp>
    </p:spTree>
    <p:extLst>
      <p:ext uri="{BB962C8B-B14F-4D97-AF65-F5344CB8AC3E}">
        <p14:creationId xmlns:p14="http://schemas.microsoft.com/office/powerpoint/2010/main" val="11518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41E6B-6345-416F-906D-56A43D2A014B}" type="datetimeFigureOut">
              <a:rPr lang="en-CA" smtClean="0"/>
              <a:t>2023-10-06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990CD9A-C3C6-4493-A733-E96277D29E51}" type="slidenum">
              <a:rPr lang="en-CA" smtClean="0"/>
              <a:t>‹#›</a:t>
            </a:fld>
            <a:endParaRPr lang="en-CA"/>
          </a:p>
        </p:txBody>
      </p:sp>
    </p:spTree>
    <p:extLst>
      <p:ext uri="{BB962C8B-B14F-4D97-AF65-F5344CB8AC3E}">
        <p14:creationId xmlns:p14="http://schemas.microsoft.com/office/powerpoint/2010/main" val="2117757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841E6B-6345-416F-906D-56A43D2A014B}" type="datetimeFigureOut">
              <a:rPr lang="en-CA" smtClean="0"/>
              <a:t>2023-10-06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990CD9A-C3C6-4493-A733-E96277D29E51}"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3849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841E6B-6345-416F-906D-56A43D2A014B}" type="datetimeFigureOut">
              <a:rPr lang="en-CA" smtClean="0"/>
              <a:t>2023-10-06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990CD9A-C3C6-4493-A733-E96277D29E51}" type="slidenum">
              <a:rPr lang="en-CA" smtClean="0"/>
              <a:t>‹#›</a:t>
            </a:fld>
            <a:endParaRPr lang="en-CA"/>
          </a:p>
        </p:txBody>
      </p:sp>
    </p:spTree>
    <p:extLst>
      <p:ext uri="{BB962C8B-B14F-4D97-AF65-F5344CB8AC3E}">
        <p14:creationId xmlns:p14="http://schemas.microsoft.com/office/powerpoint/2010/main" val="259459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841E6B-6345-416F-906D-56A43D2A014B}" type="datetimeFigureOut">
              <a:rPr lang="en-CA" smtClean="0"/>
              <a:t>2023-10-06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990CD9A-C3C6-4493-A733-E96277D29E51}" type="slidenum">
              <a:rPr lang="en-CA" smtClean="0"/>
              <a:t>‹#›</a:t>
            </a:fld>
            <a:endParaRPr lang="en-CA"/>
          </a:p>
        </p:txBody>
      </p:sp>
    </p:spTree>
    <p:extLst>
      <p:ext uri="{BB962C8B-B14F-4D97-AF65-F5344CB8AC3E}">
        <p14:creationId xmlns:p14="http://schemas.microsoft.com/office/powerpoint/2010/main" val="2994800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841E6B-6345-416F-906D-56A43D2A014B}" type="datetimeFigureOut">
              <a:rPr lang="en-CA" smtClean="0"/>
              <a:t>2023-10-06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990CD9A-C3C6-4493-A733-E96277D29E51}" type="slidenum">
              <a:rPr lang="en-CA" smtClean="0"/>
              <a:t>‹#›</a:t>
            </a:fld>
            <a:endParaRPr lang="en-CA"/>
          </a:p>
        </p:txBody>
      </p:sp>
    </p:spTree>
    <p:extLst>
      <p:ext uri="{BB962C8B-B14F-4D97-AF65-F5344CB8AC3E}">
        <p14:creationId xmlns:p14="http://schemas.microsoft.com/office/powerpoint/2010/main" val="2360265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3841E6B-6345-416F-906D-56A43D2A014B}" type="datetimeFigureOut">
              <a:rPr lang="en-CA" smtClean="0"/>
              <a:t>2023-10-06</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E990CD9A-C3C6-4493-A733-E96277D29E51}" type="slidenum">
              <a:rPr lang="en-CA" smtClean="0"/>
              <a:t>‹#›</a:t>
            </a:fld>
            <a:endParaRPr lang="en-CA"/>
          </a:p>
        </p:txBody>
      </p:sp>
    </p:spTree>
    <p:extLst>
      <p:ext uri="{BB962C8B-B14F-4D97-AF65-F5344CB8AC3E}">
        <p14:creationId xmlns:p14="http://schemas.microsoft.com/office/powerpoint/2010/main" val="3880790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3841E6B-6345-416F-906D-56A43D2A014B}" type="datetimeFigureOut">
              <a:rPr lang="en-CA" smtClean="0"/>
              <a:t>2023-10-06</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990CD9A-C3C6-4493-A733-E96277D29E51}" type="slidenum">
              <a:rPr lang="en-CA" smtClean="0"/>
              <a:t>‹#›</a:t>
            </a:fld>
            <a:endParaRPr lang="en-CA"/>
          </a:p>
        </p:txBody>
      </p:sp>
    </p:spTree>
    <p:extLst>
      <p:ext uri="{BB962C8B-B14F-4D97-AF65-F5344CB8AC3E}">
        <p14:creationId xmlns:p14="http://schemas.microsoft.com/office/powerpoint/2010/main" val="1509227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841E6B-6345-416F-906D-56A43D2A014B}" type="datetimeFigureOut">
              <a:rPr lang="en-CA" smtClean="0"/>
              <a:t>2023-10-06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990CD9A-C3C6-4493-A733-E96277D29E51}" type="slidenum">
              <a:rPr lang="en-CA" smtClean="0"/>
              <a:t>‹#›</a:t>
            </a:fld>
            <a:endParaRPr lang="en-CA"/>
          </a:p>
        </p:txBody>
      </p:sp>
    </p:spTree>
    <p:extLst>
      <p:ext uri="{BB962C8B-B14F-4D97-AF65-F5344CB8AC3E}">
        <p14:creationId xmlns:p14="http://schemas.microsoft.com/office/powerpoint/2010/main" val="2828542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3841E6B-6345-416F-906D-56A43D2A014B}" type="datetimeFigureOut">
              <a:rPr lang="en-CA" smtClean="0"/>
              <a:t>2023-10-06</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990CD9A-C3C6-4493-A733-E96277D29E51}"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55816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sz="3600" b="1" spc="0" dirty="0">
                <a:solidFill>
                  <a:srgbClr val="0070C0"/>
                </a:solidFill>
                <a:latin typeface="Times New Roman" panose="02020603050405020304" pitchFamily="18" charset="0"/>
                <a:ea typeface="Times New Roman" panose="02020603050405020304" pitchFamily="18" charset="0"/>
              </a:rPr>
              <a:t>South-South Cooperation for Harnessing 		Digitalization for Africa’s 				Industrialization</a:t>
            </a:r>
            <a:endParaRPr lang="en-CA" dirty="0"/>
          </a:p>
        </p:txBody>
      </p:sp>
      <p:sp>
        <p:nvSpPr>
          <p:cNvPr id="3" name="Subtitle 2"/>
          <p:cNvSpPr>
            <a:spLocks noGrp="1"/>
          </p:cNvSpPr>
          <p:nvPr>
            <p:ph type="subTitle" idx="1"/>
          </p:nvPr>
        </p:nvSpPr>
        <p:spPr>
          <a:xfrm>
            <a:off x="1100051" y="4455619"/>
            <a:ext cx="10249186" cy="1400057"/>
          </a:xfrm>
        </p:spPr>
        <p:txBody>
          <a:bodyPr>
            <a:noAutofit/>
          </a:bodyPr>
          <a:lstStyle/>
          <a:p>
            <a:pPr algn="ctr"/>
            <a:r>
              <a:rPr lang="en-CA" sz="1400" b="1" dirty="0">
                <a:solidFill>
                  <a:srgbClr val="0070C0"/>
                </a:solidFill>
              </a:rPr>
              <a:t>By</a:t>
            </a:r>
          </a:p>
          <a:p>
            <a:pPr algn="ctr"/>
            <a:r>
              <a:rPr lang="en-US" sz="1400" b="1" dirty="0">
                <a:solidFill>
                  <a:srgbClr val="0070C0"/>
                </a:solidFill>
              </a:rPr>
              <a:t>Hany </a:t>
            </a:r>
            <a:r>
              <a:rPr lang="en-US" sz="1400" b="1" dirty="0" err="1">
                <a:solidFill>
                  <a:srgbClr val="0070C0"/>
                </a:solidFill>
              </a:rPr>
              <a:t>Besada</a:t>
            </a:r>
            <a:r>
              <a:rPr lang="en-US" sz="1400" b="1" dirty="0">
                <a:solidFill>
                  <a:srgbClr val="0070C0"/>
                </a:solidFill>
              </a:rPr>
              <a:t>, PhD</a:t>
            </a:r>
          </a:p>
          <a:p>
            <a:pPr algn="ctr"/>
            <a:r>
              <a:rPr lang="en-US" sz="1400" b="1" i="1" dirty="0">
                <a:solidFill>
                  <a:srgbClr val="0070C0"/>
                </a:solidFill>
              </a:rPr>
              <a:t>Senior Research Advisor</a:t>
            </a:r>
          </a:p>
          <a:p>
            <a:pPr algn="ctr"/>
            <a:r>
              <a:rPr lang="en-US" sz="1400" b="1" i="1" dirty="0">
                <a:solidFill>
                  <a:srgbClr val="0070C0"/>
                </a:solidFill>
              </a:rPr>
              <a:t>United Nations Office for South-South Cooperation</a:t>
            </a:r>
            <a:endParaRPr lang="en-CA" sz="1400" b="1" i="1" dirty="0">
              <a:solidFill>
                <a:srgbClr val="0070C0"/>
              </a:solidFill>
            </a:endParaRPr>
          </a:p>
        </p:txBody>
      </p:sp>
      <p:pic>
        <p:nvPicPr>
          <p:cNvPr id="4" name="Picture 3"/>
          <p:cNvPicPr>
            <a:picLocks noChangeAspect="1"/>
          </p:cNvPicPr>
          <p:nvPr/>
        </p:nvPicPr>
        <p:blipFill>
          <a:blip r:embed="rId2"/>
          <a:stretch>
            <a:fillRect/>
          </a:stretch>
        </p:blipFill>
        <p:spPr>
          <a:xfrm>
            <a:off x="1183176" y="977854"/>
            <a:ext cx="2276475" cy="1457977"/>
          </a:xfrm>
          <a:prstGeom prst="rect">
            <a:avLst/>
          </a:prstGeom>
        </p:spPr>
      </p:pic>
      <p:pic>
        <p:nvPicPr>
          <p:cNvPr id="5" name="Picture 4"/>
          <p:cNvPicPr>
            <a:picLocks noChangeAspect="1"/>
          </p:cNvPicPr>
          <p:nvPr/>
        </p:nvPicPr>
        <p:blipFill>
          <a:blip r:embed="rId3"/>
          <a:stretch>
            <a:fillRect/>
          </a:stretch>
        </p:blipFill>
        <p:spPr>
          <a:xfrm>
            <a:off x="9680693" y="992735"/>
            <a:ext cx="1668544" cy="1443096"/>
          </a:xfrm>
          <a:prstGeom prst="rect">
            <a:avLst/>
          </a:prstGeom>
        </p:spPr>
      </p:pic>
    </p:spTree>
    <p:extLst>
      <p:ext uri="{BB962C8B-B14F-4D97-AF65-F5344CB8AC3E}">
        <p14:creationId xmlns:p14="http://schemas.microsoft.com/office/powerpoint/2010/main" val="3030378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a:solidFill>
                  <a:srgbClr val="0070C0"/>
                </a:solidFill>
              </a:rPr>
              <a:t>Digitalization for Industrialization –Sector Specific</a:t>
            </a:r>
          </a:p>
        </p:txBody>
      </p:sp>
      <p:sp>
        <p:nvSpPr>
          <p:cNvPr id="3" name="Content Placeholder 2"/>
          <p:cNvSpPr>
            <a:spLocks noGrp="1"/>
          </p:cNvSpPr>
          <p:nvPr>
            <p:ph idx="1"/>
          </p:nvPr>
        </p:nvSpPr>
        <p:spPr/>
        <p:txBody>
          <a:bodyPr>
            <a:normAutofit fontScale="70000" lnSpcReduction="20000"/>
          </a:bodyPr>
          <a:lstStyle/>
          <a:p>
            <a:pPr marL="0" indent="0">
              <a:buNone/>
            </a:pPr>
            <a:r>
              <a:rPr lang="en-CA" sz="3200" dirty="0"/>
              <a:t>The Agro-Processing and Commodity-Based Value-Chains </a:t>
            </a:r>
          </a:p>
          <a:p>
            <a:pPr>
              <a:buFont typeface="Wingdings" panose="05000000000000000000" pitchFamily="2" charset="2"/>
              <a:buChar char="v"/>
            </a:pPr>
            <a:r>
              <a:rPr lang="en-US" sz="3200" dirty="0"/>
              <a:t>African agriculture is primarily subsistence-driven, employs inadequate use of modern technologies, and is poorly integrated with other sectors, such as manufacturing and markets. Africa is also battling climate change impacts, resulting in agricultural losses amounting to 2-7 per cent of GDP. Other challenges include unpredictable weather conditions and climate change risks and increased loss of soil fertility</a:t>
            </a:r>
          </a:p>
          <a:p>
            <a:pPr>
              <a:buFont typeface="Wingdings" panose="05000000000000000000" pitchFamily="2" charset="2"/>
              <a:buChar char="v"/>
            </a:pPr>
            <a:r>
              <a:rPr lang="en-US" sz="3200" dirty="0"/>
              <a:t> Agro-industry in Africa is plagued by numerous challenges, most of which are country-specific, subsector, and product category, including; lack of access to infrastructure (roads and railways, energy, water, and communication), lack of access to finance, lack of enabling regulatory environment, lack of access to regional markets due to low intra-African trade</a:t>
            </a:r>
          </a:p>
          <a:p>
            <a:pPr>
              <a:buFont typeface="Wingdings" panose="05000000000000000000" pitchFamily="2" charset="2"/>
              <a:buChar char="v"/>
            </a:pPr>
            <a:r>
              <a:rPr lang="en-CA" sz="3200" dirty="0"/>
              <a:t> Agro-industrialisation is a formidable strategy </a:t>
            </a:r>
            <a:r>
              <a:rPr lang="en-US" sz="3200" dirty="0"/>
              <a:t>where the current structure of smallholder agriculture shifts toward fewer and larger farms through mechanization. </a:t>
            </a:r>
            <a:endParaRPr lang="en-CA" sz="3200" dirty="0"/>
          </a:p>
        </p:txBody>
      </p:sp>
    </p:spTree>
    <p:extLst>
      <p:ext uri="{BB962C8B-B14F-4D97-AF65-F5344CB8AC3E}">
        <p14:creationId xmlns:p14="http://schemas.microsoft.com/office/powerpoint/2010/main" val="561632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solidFill>
                  <a:srgbClr val="0070C0"/>
                </a:solidFill>
              </a:rPr>
              <a:t>Data for </a:t>
            </a:r>
            <a:r>
              <a:rPr lang="en-CA" b="1" dirty="0" err="1">
                <a:solidFill>
                  <a:srgbClr val="0070C0"/>
                </a:solidFill>
              </a:rPr>
              <a:t>Agric</a:t>
            </a:r>
            <a:r>
              <a:rPr lang="en-CA" b="1" dirty="0">
                <a:solidFill>
                  <a:srgbClr val="0070C0"/>
                </a:solidFill>
              </a:rPr>
              <a:t> (D4Ag)</a:t>
            </a:r>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v"/>
            </a:pPr>
            <a:r>
              <a:rPr lang="en-US" dirty="0"/>
              <a:t> </a:t>
            </a:r>
            <a:r>
              <a:rPr lang="en-US" sz="3200" dirty="0"/>
              <a:t>D4Ag is more than information communications technologies for agriculture (ICT4Ag). D4Ag moves away from promoting information and communication technologies to enabling the power of data and its associated business services to transform agriculture. </a:t>
            </a:r>
            <a:endParaRPr lang="en-CA" sz="3200" dirty="0"/>
          </a:p>
          <a:p>
            <a:pPr>
              <a:buFont typeface="Wingdings" panose="05000000000000000000" pitchFamily="2" charset="2"/>
              <a:buChar char="v"/>
            </a:pPr>
            <a:r>
              <a:rPr lang="en-CA" sz="3200" dirty="0"/>
              <a:t> </a:t>
            </a:r>
            <a:r>
              <a:rPr lang="en-US" sz="3200" dirty="0"/>
              <a:t>The opportunities for harnessing digitalization and South-South cooperation for </a:t>
            </a:r>
            <a:r>
              <a:rPr lang="en-US" sz="3200" dirty="0" err="1"/>
              <a:t>agro</a:t>
            </a:r>
            <a:r>
              <a:rPr lang="en-US" sz="3200" dirty="0"/>
              <a:t>-industrialization in Africa is huge. Industry 4.0 is being considered as an opportunity to improve productivity, including farm productivity through automation and optimization.</a:t>
            </a:r>
            <a:endParaRPr lang="en-CA" sz="3200" dirty="0"/>
          </a:p>
        </p:txBody>
      </p:sp>
    </p:spTree>
    <p:extLst>
      <p:ext uri="{BB962C8B-B14F-4D97-AF65-F5344CB8AC3E}">
        <p14:creationId xmlns:p14="http://schemas.microsoft.com/office/powerpoint/2010/main" val="2229240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a:solidFill>
                  <a:srgbClr val="0070C0"/>
                </a:solidFill>
              </a:rPr>
              <a:t>Transport and Logistics</a:t>
            </a:r>
          </a:p>
        </p:txBody>
      </p:sp>
      <p:sp>
        <p:nvSpPr>
          <p:cNvPr id="3" name="Content Placeholder 2"/>
          <p:cNvSpPr>
            <a:spLocks noGrp="1"/>
          </p:cNvSpPr>
          <p:nvPr>
            <p:ph idx="1"/>
          </p:nvPr>
        </p:nvSpPr>
        <p:spPr/>
        <p:txBody>
          <a:bodyPr>
            <a:noAutofit/>
          </a:bodyPr>
          <a:lstStyle/>
          <a:p>
            <a:pPr>
              <a:buFont typeface="Wingdings" panose="05000000000000000000" pitchFamily="2" charset="2"/>
              <a:buChar char="v"/>
            </a:pPr>
            <a:r>
              <a:rPr lang="en-US" sz="2800" dirty="0"/>
              <a:t>Financial services logistics and transportation industries are among the key sectors in Africa that have relatively large amounts of data and high propensities for digitalization. </a:t>
            </a:r>
          </a:p>
          <a:p>
            <a:pPr>
              <a:buFont typeface="Wingdings" panose="05000000000000000000" pitchFamily="2" charset="2"/>
              <a:buChar char="v"/>
            </a:pPr>
            <a:r>
              <a:rPr lang="en-US" sz="2800" dirty="0"/>
              <a:t>Much of Africa’s railway networks are outdated and under-maintained due to historical legacies, the 64 seaports are poorly equipped, uneconomically operated, plagued by long processing times, and poor ship handling measures.</a:t>
            </a:r>
          </a:p>
          <a:p>
            <a:pPr>
              <a:buFont typeface="Wingdings" panose="05000000000000000000" pitchFamily="2" charset="2"/>
              <a:buChar char="v"/>
            </a:pPr>
            <a:r>
              <a:rPr lang="en-US" sz="2800" dirty="0"/>
              <a:t> The African Continental Free Trade Area (</a:t>
            </a:r>
            <a:r>
              <a:rPr lang="en-US" sz="2800" dirty="0" err="1"/>
              <a:t>AfCFTA</a:t>
            </a:r>
            <a:r>
              <a:rPr lang="en-US" sz="2800" dirty="0"/>
              <a:t>) which creates a single market has the potential for unlocking and strengthening the logistics and transport sector. </a:t>
            </a:r>
          </a:p>
          <a:p>
            <a:pPr>
              <a:buFont typeface="Wingdings" panose="05000000000000000000" pitchFamily="2" charset="2"/>
              <a:buChar char="v"/>
            </a:pPr>
            <a:r>
              <a:rPr lang="en-US" sz="2800" dirty="0"/>
              <a:t> </a:t>
            </a:r>
            <a:endParaRPr lang="en-CA" sz="2800" dirty="0"/>
          </a:p>
        </p:txBody>
      </p:sp>
    </p:spTree>
    <p:extLst>
      <p:ext uri="{BB962C8B-B14F-4D97-AF65-F5344CB8AC3E}">
        <p14:creationId xmlns:p14="http://schemas.microsoft.com/office/powerpoint/2010/main" val="1984549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normAutofit fontScale="32500" lnSpcReduction="20000"/>
          </a:bodyPr>
          <a:lstStyle/>
          <a:p>
            <a:pPr>
              <a:buFont typeface="Wingdings" panose="05000000000000000000" pitchFamily="2" charset="2"/>
              <a:buChar char="v"/>
            </a:pPr>
            <a:r>
              <a:rPr lang="en-CA" sz="8000" dirty="0"/>
              <a:t>  </a:t>
            </a:r>
            <a:r>
              <a:rPr lang="en-US" sz="8000" dirty="0">
                <a:solidFill>
                  <a:srgbClr val="000000">
                    <a:lumMod val="75000"/>
                    <a:lumOff val="25000"/>
                  </a:srgbClr>
                </a:solidFill>
              </a:rPr>
              <a:t>Digitalization on the logistics sector has made significant impact like enhancing the efficiency of customs and border management clearance, creation of electronic single windows systems </a:t>
            </a:r>
            <a:r>
              <a:rPr lang="en-US" sz="8000" dirty="0"/>
              <a:t>(in Rwanda, Ghana, Senegal), implementation of one-stop border posts in the East Africa Community to facilitate intra-regional trade, creation of Uber App where over 10,000 drivers were using the App with an attraction of international funding of over $20 million from investors such as Goldman Sachs as well as working capital of around $10 million from commercial banks in Nigeria. </a:t>
            </a:r>
          </a:p>
          <a:p>
            <a:pPr>
              <a:buFont typeface="Wingdings" panose="05000000000000000000" pitchFamily="2" charset="2"/>
              <a:buChar char="v"/>
            </a:pPr>
            <a:r>
              <a:rPr lang="en-CA" sz="8000" dirty="0"/>
              <a:t>In terms of policy, t</a:t>
            </a:r>
            <a:r>
              <a:rPr lang="en-US" sz="8000" dirty="0"/>
              <a:t>he Sub-Saharan Africa Transport Policy </a:t>
            </a:r>
            <a:r>
              <a:rPr lang="en-US" sz="8000" dirty="0" err="1"/>
              <a:t>Programme</a:t>
            </a:r>
            <a:r>
              <a:rPr lang="en-US" sz="8000" dirty="0"/>
              <a:t> (SSATP) has created networks of specialists in transport-related fields and brought together decision-makers and stakeholders to develop transport policy. </a:t>
            </a:r>
          </a:p>
        </p:txBody>
      </p:sp>
    </p:spTree>
    <p:extLst>
      <p:ext uri="{BB962C8B-B14F-4D97-AF65-F5344CB8AC3E}">
        <p14:creationId xmlns:p14="http://schemas.microsoft.com/office/powerpoint/2010/main" val="1370109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a:buFont typeface="Wingdings" panose="05000000000000000000" pitchFamily="2" charset="2"/>
              <a:buChar char="v"/>
            </a:pPr>
            <a:r>
              <a:rPr lang="en-US" sz="3200" dirty="0"/>
              <a:t>This policy addresses the issues of customs regulations and laws, administrative procedures for facilitating the clearance of goods, as well as the creation of trade finance mechanisms.</a:t>
            </a:r>
          </a:p>
          <a:p>
            <a:pPr>
              <a:buFont typeface="Wingdings" panose="05000000000000000000" pitchFamily="2" charset="2"/>
              <a:buChar char="v"/>
            </a:pPr>
            <a:r>
              <a:rPr lang="en-US" sz="3200" dirty="0"/>
              <a:t>Despite the challenges faced in digitalization processes in Africa, the continent has achieved a lot especially through leveraging on the South-South cooperation through policy frameworks and strengthening governance.</a:t>
            </a:r>
            <a:endParaRPr lang="en-CA" sz="3200" dirty="0"/>
          </a:p>
        </p:txBody>
      </p:sp>
    </p:spTree>
    <p:extLst>
      <p:ext uri="{BB962C8B-B14F-4D97-AF65-F5344CB8AC3E}">
        <p14:creationId xmlns:p14="http://schemas.microsoft.com/office/powerpoint/2010/main" val="3358338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F0"/>
                </a:solidFill>
                <a:latin typeface="Times New Roman" panose="02020603050405020304" pitchFamily="18" charset="0"/>
                <a:ea typeface="Times New Roman" panose="02020603050405020304" pitchFamily="18" charset="0"/>
              </a:rPr>
              <a:t>Harnessing Digitalisation for Africa’s Industrialisation: The Case of Ethiopia</a:t>
            </a:r>
            <a:endParaRPr lang="en-CA" dirty="0"/>
          </a:p>
        </p:txBody>
      </p:sp>
      <p:sp>
        <p:nvSpPr>
          <p:cNvPr id="3" name="Content Placeholder 2"/>
          <p:cNvSpPr>
            <a:spLocks noGrp="1"/>
          </p:cNvSpPr>
          <p:nvPr>
            <p:ph idx="1"/>
          </p:nvPr>
        </p:nvSpPr>
        <p:spPr/>
        <p:txBody>
          <a:bodyPr>
            <a:noAutofit/>
          </a:bodyPr>
          <a:lstStyle/>
          <a:p>
            <a:pPr>
              <a:buFont typeface="Wingdings" panose="05000000000000000000" pitchFamily="2" charset="2"/>
              <a:buChar char="v"/>
            </a:pPr>
            <a:r>
              <a:rPr lang="en-US" sz="2200" dirty="0"/>
              <a:t>With more than 112 million people in 2019, Ethiopia is the second most populous nation in Africa. Ethiopia has been among the fastest-growing economies in Africa since 2003.</a:t>
            </a:r>
          </a:p>
          <a:p>
            <a:pPr>
              <a:buFont typeface="Wingdings" panose="05000000000000000000" pitchFamily="2" charset="2"/>
              <a:buChar char="v"/>
            </a:pPr>
            <a:r>
              <a:rPr lang="en-US" sz="2200" dirty="0"/>
              <a:t> Ethiopia imitated the Asian model of economic transformation by building industrial parks which are believed to be conduits of transforming the </a:t>
            </a:r>
            <a:r>
              <a:rPr lang="en-US" sz="2200" dirty="0" err="1"/>
              <a:t>industrialisation</a:t>
            </a:r>
            <a:r>
              <a:rPr lang="en-US" sz="2200" dirty="0"/>
              <a:t> agenda.</a:t>
            </a:r>
          </a:p>
          <a:p>
            <a:pPr>
              <a:buFont typeface="Wingdings" panose="05000000000000000000" pitchFamily="2" charset="2"/>
              <a:buChar char="v"/>
            </a:pPr>
            <a:r>
              <a:rPr lang="en-US" sz="2200" dirty="0"/>
              <a:t> The country has made significant progress in the past few years on Internet connectivity,  mobile coverage (95% across where the population is living and 83% of total land), broadband subscription, etc.</a:t>
            </a:r>
          </a:p>
          <a:p>
            <a:pPr>
              <a:buFont typeface="Wingdings" panose="05000000000000000000" pitchFamily="2" charset="2"/>
              <a:buChar char="v"/>
            </a:pPr>
            <a:r>
              <a:rPr lang="en-US" sz="2200" dirty="0"/>
              <a:t> AI developments in Ethiopia have taken a different route as compared to other African countries. AI in the country started by small start-up companies working privately which resulted in various AI-focused start-ups in Ethiopia. The most prominent include </a:t>
            </a:r>
            <a:r>
              <a:rPr lang="en-US" sz="2200" dirty="0" err="1"/>
              <a:t>ICog</a:t>
            </a:r>
            <a:r>
              <a:rPr lang="en-US" sz="2200" dirty="0"/>
              <a:t> Lab, </a:t>
            </a:r>
            <a:r>
              <a:rPr lang="en-US" sz="2200" dirty="0" err="1"/>
              <a:t>EthioCloud</a:t>
            </a:r>
            <a:r>
              <a:rPr lang="en-US" sz="2200" dirty="0"/>
              <a:t>, </a:t>
            </a:r>
            <a:r>
              <a:rPr lang="en-US" sz="2200" dirty="0" err="1"/>
              <a:t>IceAddis</a:t>
            </a:r>
            <a:r>
              <a:rPr lang="en-US" sz="2200" dirty="0"/>
              <a:t>, </a:t>
            </a:r>
            <a:r>
              <a:rPr lang="en-US" sz="2200" dirty="0" err="1"/>
              <a:t>EthioRobo</a:t>
            </a:r>
            <a:r>
              <a:rPr lang="en-US" sz="2200" dirty="0"/>
              <a:t> robotics, Blue moon, and </a:t>
            </a:r>
            <a:r>
              <a:rPr lang="en-US" sz="2200" dirty="0" err="1"/>
              <a:t>Gebeya</a:t>
            </a:r>
            <a:r>
              <a:rPr lang="en-US" sz="2200" dirty="0"/>
              <a:t>. </a:t>
            </a:r>
          </a:p>
        </p:txBody>
      </p:sp>
    </p:spTree>
    <p:extLst>
      <p:ext uri="{BB962C8B-B14F-4D97-AF65-F5344CB8AC3E}">
        <p14:creationId xmlns:p14="http://schemas.microsoft.com/office/powerpoint/2010/main" val="3538549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v"/>
            </a:pPr>
            <a:r>
              <a:rPr lang="en-US" dirty="0"/>
              <a:t> </a:t>
            </a:r>
            <a:r>
              <a:rPr lang="en-US" sz="3200" dirty="0"/>
              <a:t>SSC in the digital sector. Ethiopia’s improvement in broadband technologies in the last 10 years were largely the result of participation and investments by Chinese Multinational Businesses such as Huawei &amp; ZTE by </a:t>
            </a:r>
            <a:r>
              <a:rPr lang="en-GB" sz="3200" dirty="0"/>
              <a:t>investing more than $1.6 billion in Ethiopian infrastructure</a:t>
            </a:r>
            <a:r>
              <a:rPr lang="en-US" sz="3200" dirty="0"/>
              <a:t>.</a:t>
            </a:r>
          </a:p>
          <a:p>
            <a:pPr>
              <a:buFont typeface="Wingdings" panose="05000000000000000000" pitchFamily="2" charset="2"/>
              <a:buChar char="v"/>
            </a:pPr>
            <a:r>
              <a:rPr lang="en-CA" sz="3200" dirty="0"/>
              <a:t> </a:t>
            </a:r>
            <a:r>
              <a:rPr lang="en-US" sz="3200" dirty="0"/>
              <a:t>Ethiopian policymakers and the business environment should carefully consider whether the business environment is ready to be shaped by the unfolding technological innovation,  consider if the digital infrastructures are in place. This includes the development and readiness of both the human capital (e.g., skilled manpower) and physical infrastructure; and understand the  consequences (e.g. unemployment challenge) and opportunities that arise by disruptive technologies such as AI. </a:t>
            </a:r>
            <a:endParaRPr lang="en-CA" sz="3200" dirty="0"/>
          </a:p>
        </p:txBody>
      </p:sp>
    </p:spTree>
    <p:extLst>
      <p:ext uri="{BB962C8B-B14F-4D97-AF65-F5344CB8AC3E}">
        <p14:creationId xmlns:p14="http://schemas.microsoft.com/office/powerpoint/2010/main" val="3126931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spcBef>
                <a:spcPts val="1200"/>
              </a:spcBef>
              <a:spcAft>
                <a:spcPts val="0"/>
              </a:spcAft>
            </a:pPr>
            <a:br>
              <a:rPr lang="en-GB" b="1" dirty="0">
                <a:solidFill>
                  <a:srgbClr val="00B0F0"/>
                </a:solidFill>
                <a:latin typeface="Times New Roman" panose="02020603050405020304" pitchFamily="18" charset="0"/>
                <a:ea typeface="DengXian Light"/>
              </a:rPr>
            </a:br>
            <a:r>
              <a:rPr lang="en-GB" b="1" dirty="0">
                <a:solidFill>
                  <a:srgbClr val="00B0F0"/>
                </a:solidFill>
                <a:latin typeface="Times New Roman" panose="02020603050405020304" pitchFamily="18" charset="0"/>
                <a:ea typeface="DengXian Light"/>
              </a:rPr>
              <a:t>Recommendations for Digitalization in Africa </a:t>
            </a:r>
            <a:endParaRPr lang="en-CA" dirty="0"/>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v"/>
            </a:pPr>
            <a:r>
              <a:rPr lang="en-US" dirty="0"/>
              <a:t> </a:t>
            </a:r>
            <a:r>
              <a:rPr lang="en-US" sz="3200" dirty="0"/>
              <a:t>China has been a success story in terms of the development and use of the latest digital technologies in the Global South economies especially in AI.</a:t>
            </a:r>
            <a:endParaRPr lang="en-CA" dirty="0"/>
          </a:p>
          <a:p>
            <a:pPr>
              <a:buFont typeface="Wingdings" panose="05000000000000000000" pitchFamily="2" charset="2"/>
              <a:buChar char="v"/>
            </a:pPr>
            <a:r>
              <a:rPr lang="en-CA" sz="3200" dirty="0"/>
              <a:t> Brazil </a:t>
            </a:r>
            <a:r>
              <a:rPr lang="en-US" sz="3200" dirty="0"/>
              <a:t>has developed itself as a key global power in agricultural technology (</a:t>
            </a:r>
            <a:r>
              <a:rPr lang="en-US" sz="3200" dirty="0" err="1"/>
              <a:t>agtech</a:t>
            </a:r>
            <a:r>
              <a:rPr lang="en-US" sz="3200" dirty="0"/>
              <a:t>) 1,125 </a:t>
            </a:r>
            <a:r>
              <a:rPr lang="en-US" sz="3200" dirty="0" err="1"/>
              <a:t>agtech</a:t>
            </a:r>
            <a:r>
              <a:rPr lang="en-US" sz="3200" dirty="0"/>
              <a:t> companies in 2019. Alice calculates farmers’ needs and provides real-time recommendations regarding seeds, fertilizers and other actions to be taken to maximize productivity. </a:t>
            </a:r>
            <a:r>
              <a:rPr lang="en-US" sz="3200" dirty="0" err="1"/>
              <a:t>Solinftec</a:t>
            </a:r>
            <a:r>
              <a:rPr lang="en-US" sz="3200" dirty="0"/>
              <a:t> was being used on more than 6.5 million hectares to monitor equipment.</a:t>
            </a:r>
          </a:p>
          <a:p>
            <a:pPr>
              <a:buFont typeface="Wingdings" panose="05000000000000000000" pitchFamily="2" charset="2"/>
              <a:buChar char="v"/>
            </a:pPr>
            <a:r>
              <a:rPr lang="en-US" sz="3200" dirty="0"/>
              <a:t>Mexico’s new Fintech Law on regulatory and supervisory requirements are applied to banks and other financial institutions.</a:t>
            </a:r>
          </a:p>
          <a:p>
            <a:pPr>
              <a:buFont typeface="Wingdings" panose="05000000000000000000" pitchFamily="2" charset="2"/>
              <a:buChar char="v"/>
            </a:pPr>
            <a:endParaRPr lang="en-US" sz="3200" dirty="0"/>
          </a:p>
          <a:p>
            <a:pPr>
              <a:buFont typeface="Wingdings" panose="05000000000000000000" pitchFamily="2" charset="2"/>
              <a:buChar char="v"/>
            </a:pPr>
            <a:endParaRPr lang="en-US" sz="3200" dirty="0"/>
          </a:p>
        </p:txBody>
      </p:sp>
    </p:spTree>
    <p:extLst>
      <p:ext uri="{BB962C8B-B14F-4D97-AF65-F5344CB8AC3E}">
        <p14:creationId xmlns:p14="http://schemas.microsoft.com/office/powerpoint/2010/main" val="1660572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v"/>
            </a:pPr>
            <a:r>
              <a:rPr lang="en-US" dirty="0"/>
              <a:t> </a:t>
            </a:r>
            <a:r>
              <a:rPr lang="en-US" sz="3200" dirty="0"/>
              <a:t>Despite these successes, the Global South economies face challenges in digitization is in the area of gender gap where majority of women do not have access to internet use, low quality infrastructures, which would make it difficult to deploy digital solutions,</a:t>
            </a:r>
          </a:p>
          <a:p>
            <a:pPr>
              <a:buFont typeface="Wingdings" panose="05000000000000000000" pitchFamily="2" charset="2"/>
              <a:buChar char="v"/>
            </a:pPr>
            <a:r>
              <a:rPr lang="en-US" sz="3200" dirty="0"/>
              <a:t> A large proportion of the population in the Global South lives in rural areas, which would make it difficult and costly to build infrastructures such as 5G networks, lack of </a:t>
            </a:r>
            <a:r>
              <a:rPr lang="en-GB" sz="3200" dirty="0"/>
              <a:t>AI talents such as machine learning engineers, </a:t>
            </a:r>
            <a:r>
              <a:rPr lang="en-US" sz="3200" dirty="0"/>
              <a:t>lack of manpower needed in designing software, services, and other complex systems required for the industrialization, etc.</a:t>
            </a:r>
            <a:r>
              <a:rPr lang="en-GB" sz="3200" dirty="0"/>
              <a:t> </a:t>
            </a:r>
            <a:endParaRPr lang="en-US" sz="3200" dirty="0"/>
          </a:p>
          <a:p>
            <a:endParaRPr lang="en-CA" dirty="0"/>
          </a:p>
        </p:txBody>
      </p:sp>
    </p:spTree>
    <p:extLst>
      <p:ext uri="{BB962C8B-B14F-4D97-AF65-F5344CB8AC3E}">
        <p14:creationId xmlns:p14="http://schemas.microsoft.com/office/powerpoint/2010/main" val="1607061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CA" b="1" dirty="0">
              <a:solidFill>
                <a:srgbClr val="0070C0"/>
              </a:solidFill>
            </a:endParaRP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a:t> There is need for adequate public policies for digitization and industrialization initiatives.  African economies could take a lesson from successful economies especially in developing local digital solutions that could stimulate industrialization by increasing R&amp;D spending. </a:t>
            </a:r>
            <a:endParaRPr lang="en-CA" dirty="0"/>
          </a:p>
          <a:p>
            <a:pPr>
              <a:buFont typeface="Wingdings" panose="05000000000000000000" pitchFamily="2" charset="2"/>
              <a:buChar char="v"/>
            </a:pPr>
            <a:r>
              <a:rPr lang="en-US" dirty="0"/>
              <a:t> Digitalization calls for comprehensive policy frameworks at both national and regional levels to address the complex issues that accompany this digital transformation. </a:t>
            </a:r>
          </a:p>
          <a:p>
            <a:pPr>
              <a:buFont typeface="Wingdings" panose="05000000000000000000" pitchFamily="2" charset="2"/>
              <a:buChar char="v"/>
            </a:pPr>
            <a:r>
              <a:rPr lang="en-US" dirty="0"/>
              <a:t> Digital technologies are being increasingly used to address health, social, humanitarian, economic, and environmental problems facing Africa and other Global South economies. Among the most important lesson is that African economies must develop their own digital solutions and should rely less on foreign countries. </a:t>
            </a:r>
          </a:p>
          <a:p>
            <a:pPr>
              <a:buFont typeface="Wingdings" panose="05000000000000000000" pitchFamily="2" charset="2"/>
              <a:buChar char="v"/>
            </a:pPr>
            <a:r>
              <a:rPr lang="en-US" dirty="0"/>
              <a:t> This is because, most of the solutions imported from other countries tend to have a low degree of usefulness and high costs in the African context. Thus, intensifying R&amp;D activities and developing local digital manpower is key.</a:t>
            </a:r>
            <a:endParaRPr lang="en-CA" dirty="0"/>
          </a:p>
        </p:txBody>
      </p:sp>
    </p:spTree>
    <p:extLst>
      <p:ext uri="{BB962C8B-B14F-4D97-AF65-F5344CB8AC3E}">
        <p14:creationId xmlns:p14="http://schemas.microsoft.com/office/powerpoint/2010/main" val="3067260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spcBef>
                <a:spcPts val="1200"/>
              </a:spcBef>
              <a:spcAft>
                <a:spcPts val="0"/>
              </a:spcAft>
            </a:pPr>
            <a:br>
              <a:rPr lang="en-GB" sz="4000" b="1" dirty="0">
                <a:solidFill>
                  <a:srgbClr val="0070C0"/>
                </a:solidFill>
                <a:latin typeface="Times New Roman" panose="02020603050405020304" pitchFamily="18" charset="0"/>
                <a:ea typeface="DengXian Light"/>
              </a:rPr>
            </a:br>
            <a:br>
              <a:rPr lang="en-GB" sz="4000" b="1" dirty="0">
                <a:solidFill>
                  <a:srgbClr val="0070C0"/>
                </a:solidFill>
                <a:latin typeface="Times New Roman" panose="02020603050405020304" pitchFamily="18" charset="0"/>
                <a:ea typeface="DengXian Light"/>
              </a:rPr>
            </a:br>
            <a:br>
              <a:rPr lang="en-GB" sz="4000" b="1" dirty="0">
                <a:solidFill>
                  <a:srgbClr val="0070C0"/>
                </a:solidFill>
                <a:latin typeface="Times New Roman" panose="02020603050405020304" pitchFamily="18" charset="0"/>
                <a:ea typeface="DengXian Light"/>
              </a:rPr>
            </a:br>
            <a:r>
              <a:rPr lang="en-GB" sz="4000" b="1" dirty="0">
                <a:solidFill>
                  <a:srgbClr val="0070C0"/>
                </a:solidFill>
                <a:latin typeface="Times New Roman" panose="02020603050405020304" pitchFamily="18" charset="0"/>
                <a:ea typeface="DengXian Light"/>
              </a:rPr>
              <a:t>Revisiting Industrialization in Africa and the Potential Role of Digitalization and South-South Cooperation </a:t>
            </a:r>
            <a:endParaRPr lang="en-CA" dirty="0">
              <a:solidFill>
                <a:srgbClr val="0070C0"/>
              </a:solidFill>
            </a:endParaRPr>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v"/>
            </a:pPr>
            <a:r>
              <a:rPr lang="en-CA" sz="3200" dirty="0"/>
              <a:t>Africa’s structural transformation has long been advocated for with industrialization as the key strategy to </a:t>
            </a:r>
            <a:r>
              <a:rPr lang="en-US" sz="3200" dirty="0"/>
              <a:t>increased productivity, improved economic efficiency across different sectors, revenue generation, private sector development support, employment creation, and value-chain development. </a:t>
            </a:r>
          </a:p>
          <a:p>
            <a:pPr>
              <a:buFont typeface="Wingdings" panose="05000000000000000000" pitchFamily="2" charset="2"/>
              <a:buChar char="v"/>
            </a:pPr>
            <a:r>
              <a:rPr lang="en-US" sz="3200" dirty="0"/>
              <a:t> Digitalization has the potentials to change the narrative of weak industrial development based on manufacturing, if soft and hard infrastructure deficits, human capital skills constraints, and a poor business enabling environment can be addressed. </a:t>
            </a:r>
          </a:p>
        </p:txBody>
      </p:sp>
    </p:spTree>
    <p:extLst>
      <p:ext uri="{BB962C8B-B14F-4D97-AF65-F5344CB8AC3E}">
        <p14:creationId xmlns:p14="http://schemas.microsoft.com/office/powerpoint/2010/main" val="1567574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lstStyle/>
          <a:p>
            <a:endParaRPr lang="en-CA" dirty="0"/>
          </a:p>
          <a:p>
            <a:endParaRPr lang="en-CA" dirty="0"/>
          </a:p>
          <a:p>
            <a:pPr algn="ctr"/>
            <a:r>
              <a:rPr lang="en-CA" sz="5400" dirty="0">
                <a:solidFill>
                  <a:srgbClr val="0070C0"/>
                </a:solidFill>
              </a:rPr>
              <a:t>THANK YOU</a:t>
            </a:r>
          </a:p>
          <a:p>
            <a:pPr algn="ctr"/>
            <a:r>
              <a:rPr lang="en-CA" sz="5400" dirty="0">
                <a:solidFill>
                  <a:srgbClr val="0070C0"/>
                </a:solidFill>
              </a:rPr>
              <a:t>Dr. Hany Besada, UNOSSC</a:t>
            </a:r>
          </a:p>
          <a:p>
            <a:pPr algn="ctr"/>
            <a:r>
              <a:rPr lang="en-CA" sz="5400" dirty="0">
                <a:solidFill>
                  <a:srgbClr val="0070C0"/>
                </a:solidFill>
              </a:rPr>
              <a:t>Email: </a:t>
            </a:r>
            <a:r>
              <a:rPr lang="en-CA" sz="5400" dirty="0" err="1">
                <a:solidFill>
                  <a:srgbClr val="0070C0"/>
                </a:solidFill>
              </a:rPr>
              <a:t>hany.besada@unossc.org</a:t>
            </a:r>
            <a:endParaRPr lang="en-CA" sz="5400" dirty="0">
              <a:solidFill>
                <a:srgbClr val="0070C0"/>
              </a:solidFill>
            </a:endParaRPr>
          </a:p>
        </p:txBody>
      </p:sp>
    </p:spTree>
    <p:extLst>
      <p:ext uri="{BB962C8B-B14F-4D97-AF65-F5344CB8AC3E}">
        <p14:creationId xmlns:p14="http://schemas.microsoft.com/office/powerpoint/2010/main" val="2814956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Char char="v"/>
            </a:pPr>
            <a:r>
              <a:rPr lang="en-US" sz="3200" dirty="0"/>
              <a:t>Digitalization in Africa has the challenges of poor implementation of industrial policies, lack of investments in technological upgrades, inadequate willingness to engage in industrial policy experimentation and lack of feedback systems used in most Asian countries.</a:t>
            </a:r>
          </a:p>
          <a:p>
            <a:pPr>
              <a:buFont typeface="Wingdings" panose="05000000000000000000" pitchFamily="2" charset="2"/>
              <a:buChar char="v"/>
            </a:pPr>
            <a:r>
              <a:rPr lang="en-US" sz="3200" dirty="0"/>
              <a:t> Nonetheless, recent decades have seen significant improvements in aspects of governance in industrial policy across African countries like in Ethiopia, Ghana, etc.</a:t>
            </a:r>
          </a:p>
          <a:p>
            <a:pPr>
              <a:buFont typeface="Wingdings" panose="05000000000000000000" pitchFamily="2" charset="2"/>
              <a:buChar char="v"/>
            </a:pPr>
            <a:r>
              <a:rPr lang="en-US" sz="3200" dirty="0"/>
              <a:t>The South-South Cooperation offers technical support through knowledge exchange as well as the coordination of policies and development strategies. Also the cooperative agreements provide opportunities for technological advancements, Examples Belt and Road Initiative’s (BRI), Information Silk Road driven by China’s tech giants (Huawei and ZTE), </a:t>
            </a:r>
            <a:r>
              <a:rPr lang="en-US" sz="3200" dirty="0" err="1"/>
              <a:t>etc</a:t>
            </a:r>
            <a:endParaRPr lang="en-US" sz="3200" dirty="0"/>
          </a:p>
          <a:p>
            <a:pPr>
              <a:buFont typeface="Wingdings" panose="05000000000000000000" pitchFamily="2" charset="2"/>
              <a:buChar char="v"/>
            </a:pPr>
            <a:endParaRPr lang="en-US" sz="3200" dirty="0"/>
          </a:p>
          <a:p>
            <a:endParaRPr lang="en-CA" dirty="0"/>
          </a:p>
        </p:txBody>
      </p:sp>
    </p:spTree>
    <p:extLst>
      <p:ext uri="{BB962C8B-B14F-4D97-AF65-F5344CB8AC3E}">
        <p14:creationId xmlns:p14="http://schemas.microsoft.com/office/powerpoint/2010/main" val="205017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a:solidFill>
                  <a:srgbClr val="0070C0"/>
                </a:solidFill>
              </a:rPr>
              <a:t>Determinants of Fourth Industrial Revolution in Africa</a:t>
            </a:r>
          </a:p>
        </p:txBody>
      </p:sp>
      <p:sp>
        <p:nvSpPr>
          <p:cNvPr id="3" name="Content Placeholder 2"/>
          <p:cNvSpPr>
            <a:spLocks noGrp="1"/>
          </p:cNvSpPr>
          <p:nvPr>
            <p:ph idx="1"/>
          </p:nvPr>
        </p:nvSpPr>
        <p:spPr>
          <a:xfrm>
            <a:off x="1097280" y="1845733"/>
            <a:ext cx="10370820" cy="4507441"/>
          </a:xfrm>
        </p:spPr>
        <p:txBody>
          <a:bodyPr>
            <a:normAutofit fontScale="25000" lnSpcReduction="20000"/>
          </a:bodyPr>
          <a:lstStyle/>
          <a:p>
            <a:pPr>
              <a:buFont typeface="Wingdings" panose="05000000000000000000" pitchFamily="2" charset="2"/>
              <a:buChar char="v"/>
            </a:pPr>
            <a:r>
              <a:rPr lang="en-CA" sz="3600" dirty="0"/>
              <a:t> </a:t>
            </a:r>
            <a:r>
              <a:rPr lang="en-CA" sz="9800" dirty="0"/>
              <a:t>Through the adoption of technology, a fourth industrial revolution is possible in Africa despite being </a:t>
            </a:r>
            <a:r>
              <a:rPr lang="en-US" sz="9800" dirty="0"/>
              <a:t>categorized as low-income countries and are least developed in all aspects of well-being. </a:t>
            </a:r>
          </a:p>
          <a:p>
            <a:pPr>
              <a:buFont typeface="Wingdings" panose="05000000000000000000" pitchFamily="2" charset="2"/>
              <a:buChar char="v"/>
            </a:pPr>
            <a:r>
              <a:rPr lang="en-US" sz="9800" dirty="0"/>
              <a:t> With new digital technologies there will be opportunities for African countries to build new industries, deliver better health, education, and other government services, improve markets, and, in general, enhance peoples’ lives. </a:t>
            </a:r>
          </a:p>
          <a:p>
            <a:pPr>
              <a:buFont typeface="Wingdings" panose="05000000000000000000" pitchFamily="2" charset="2"/>
              <a:buChar char="v"/>
            </a:pPr>
            <a:r>
              <a:rPr lang="en-US" sz="9800" dirty="0"/>
              <a:t>What determines the success or failure of digital technology is not only the technology but rather how prepared countries are for technological change and how they use this technology.</a:t>
            </a:r>
          </a:p>
          <a:p>
            <a:pPr>
              <a:buFont typeface="Wingdings" panose="05000000000000000000" pitchFamily="2" charset="2"/>
              <a:buChar char="v"/>
            </a:pPr>
            <a:r>
              <a:rPr lang="en-US" sz="9800" dirty="0"/>
              <a:t>Thus, </a:t>
            </a:r>
            <a:r>
              <a:rPr lang="en-US" sz="9800" dirty="0" err="1"/>
              <a:t>govt</a:t>
            </a:r>
            <a:r>
              <a:rPr lang="en-US" sz="9800" dirty="0"/>
              <a:t> should make investments in basic digital infrastructure and ‘soft’ investments in people including exploiting the South-South Corporation opportunities and develop integrated digital strategies within the African countries. Other investments include </a:t>
            </a:r>
            <a:r>
              <a:rPr lang="en-CA" sz="9800" dirty="0"/>
              <a:t>physical infrastructures, </a:t>
            </a:r>
            <a:r>
              <a:rPr lang="en-US" sz="9800" dirty="0"/>
              <a:t>like the electricity and internet access, foundational digital systems like the digital ID and finance, </a:t>
            </a:r>
            <a:r>
              <a:rPr lang="en-US" sz="9800" dirty="0" err="1"/>
              <a:t>etc</a:t>
            </a:r>
            <a:r>
              <a:rPr lang="en-US" sz="9800" dirty="0"/>
              <a:t> </a:t>
            </a:r>
          </a:p>
        </p:txBody>
      </p:sp>
    </p:spTree>
    <p:extLst>
      <p:ext uri="{BB962C8B-B14F-4D97-AF65-F5344CB8AC3E}">
        <p14:creationId xmlns:p14="http://schemas.microsoft.com/office/powerpoint/2010/main" val="1382962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normAutofit fontScale="70000" lnSpcReduction="20000"/>
          </a:bodyPr>
          <a:lstStyle/>
          <a:p>
            <a:pPr>
              <a:buFont typeface="Wingdings" panose="05000000000000000000" pitchFamily="2" charset="2"/>
              <a:buChar char="v"/>
            </a:pPr>
            <a:r>
              <a:rPr lang="en-US" sz="3600" dirty="0"/>
              <a:t>Making Policies, laws and regulations for digital inclusion for all which covers improving the affordability of services, adopting services for the marginalized, and overcoming gender norms. </a:t>
            </a:r>
          </a:p>
          <a:p>
            <a:pPr>
              <a:buFont typeface="Wingdings" panose="05000000000000000000" pitchFamily="2" charset="2"/>
              <a:buChar char="v"/>
            </a:pPr>
            <a:r>
              <a:rPr lang="en-US" sz="3600" dirty="0"/>
              <a:t> Setting up partnerships involving all relevant government stakeholders, and collaborate with other governments.</a:t>
            </a:r>
            <a:r>
              <a:rPr lang="en-CA" sz="3600" dirty="0"/>
              <a:t> </a:t>
            </a:r>
          </a:p>
          <a:p>
            <a:pPr>
              <a:buFont typeface="Wingdings" panose="05000000000000000000" pitchFamily="2" charset="2"/>
              <a:buChar char="v"/>
            </a:pPr>
            <a:r>
              <a:rPr lang="en-CA" sz="3600" dirty="0"/>
              <a:t>Other determinants include </a:t>
            </a:r>
            <a:r>
              <a:rPr lang="en-US" sz="3600" dirty="0"/>
              <a:t>technical interoperability i.e. connectivity between information and communication technology applications</a:t>
            </a:r>
          </a:p>
          <a:p>
            <a:pPr>
              <a:buFont typeface="Wingdings" panose="05000000000000000000" pitchFamily="2" charset="2"/>
              <a:buChar char="v"/>
            </a:pPr>
            <a:r>
              <a:rPr lang="en-US" sz="3600" dirty="0"/>
              <a:t> Political interoperability  – that is, line ministries talking to and working together with other line ministries both domestically and in other developing countries, and governments engaging with  stakeholders from the private sector and civil society to ensure that the maximum benefits can be delivered across the whole of the economy and society </a:t>
            </a:r>
            <a:endParaRPr lang="en-CA" sz="3600" dirty="0"/>
          </a:p>
        </p:txBody>
      </p:sp>
    </p:spTree>
    <p:extLst>
      <p:ext uri="{BB962C8B-B14F-4D97-AF65-F5344CB8AC3E}">
        <p14:creationId xmlns:p14="http://schemas.microsoft.com/office/powerpoint/2010/main" val="233558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70C0"/>
                </a:solidFill>
              </a:rPr>
              <a:t>The State of </a:t>
            </a:r>
            <a:r>
              <a:rPr lang="en-US" b="1" dirty="0" err="1">
                <a:solidFill>
                  <a:srgbClr val="0070C0"/>
                </a:solidFill>
              </a:rPr>
              <a:t>Digitalisation</a:t>
            </a:r>
            <a:r>
              <a:rPr lang="en-US" b="1" dirty="0">
                <a:solidFill>
                  <a:srgbClr val="0070C0"/>
                </a:solidFill>
              </a:rPr>
              <a:t> in Africa and Africa’s Own Digital Innovations</a:t>
            </a:r>
            <a:endParaRPr lang="en-CA" b="1" dirty="0">
              <a:solidFill>
                <a:srgbClr val="0070C0"/>
              </a:solidFill>
            </a:endParaRPr>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v"/>
            </a:pPr>
            <a:r>
              <a:rPr lang="en-US" sz="3200" dirty="0"/>
              <a:t>As at 2018, Africa was the world’s second-largest mobile phone market, internet penetration across Africa has increased tenfold since the early 2000s, compared with a threefold increase in the rest of the world (IMF, 2020a).</a:t>
            </a:r>
          </a:p>
          <a:p>
            <a:pPr>
              <a:buFont typeface="Wingdings" panose="05000000000000000000" pitchFamily="2" charset="2"/>
              <a:buChar char="v"/>
            </a:pPr>
            <a:r>
              <a:rPr lang="en-CA" sz="3200" dirty="0"/>
              <a:t> </a:t>
            </a:r>
            <a:r>
              <a:rPr lang="en-US" sz="3200" dirty="0"/>
              <a:t>Mobile money transactions as a share of GDP are roughly 25 per cent, compared to just 5 per cent in the rest of the world.</a:t>
            </a:r>
          </a:p>
          <a:p>
            <a:pPr>
              <a:buFont typeface="Wingdings" panose="05000000000000000000" pitchFamily="2" charset="2"/>
              <a:buChar char="v"/>
            </a:pPr>
            <a:r>
              <a:rPr lang="en-US" sz="3200" dirty="0"/>
              <a:t> E-commerce sales have, in the last five years, grown from USD 160 million to USD 570 million, while the export of professional and IT services delivered electronically rose from 16,784 million in 2014 to 21,038 million in 2018 (AUC/OECD, 2021). </a:t>
            </a:r>
          </a:p>
          <a:p>
            <a:pPr>
              <a:buFont typeface="Wingdings" panose="05000000000000000000" pitchFamily="2" charset="2"/>
              <a:buChar char="v"/>
            </a:pPr>
            <a:endParaRPr lang="en-CA" sz="3200" dirty="0"/>
          </a:p>
        </p:txBody>
      </p:sp>
    </p:spTree>
    <p:extLst>
      <p:ext uri="{BB962C8B-B14F-4D97-AF65-F5344CB8AC3E}">
        <p14:creationId xmlns:p14="http://schemas.microsoft.com/office/powerpoint/2010/main" val="4258225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v"/>
            </a:pPr>
            <a:r>
              <a:rPr lang="en-CA" dirty="0"/>
              <a:t> </a:t>
            </a:r>
            <a:r>
              <a:rPr lang="en-US" sz="3200" dirty="0"/>
              <a:t>COVID-19 has heightened the need for digital work, products and services as these increasingly have become the mainstay for businesses, educational institutions, and families.</a:t>
            </a:r>
          </a:p>
          <a:p>
            <a:pPr>
              <a:buFont typeface="Wingdings" panose="05000000000000000000" pitchFamily="2" charset="2"/>
              <a:buChar char="v"/>
            </a:pPr>
            <a:r>
              <a:rPr lang="en-CA" sz="3200" dirty="0"/>
              <a:t> In terms of Africa’s own digital innovation, </a:t>
            </a:r>
            <a:r>
              <a:rPr lang="en-US" sz="3200" dirty="0"/>
              <a:t>there is a proliferation of ICT development clusters, such as </a:t>
            </a:r>
            <a:r>
              <a:rPr lang="en-US" sz="3200" dirty="0" err="1"/>
              <a:t>iHub</a:t>
            </a:r>
            <a:r>
              <a:rPr lang="en-US" sz="3200" dirty="0"/>
              <a:t> and </a:t>
            </a:r>
            <a:r>
              <a:rPr lang="en-US" sz="3200" dirty="0" err="1"/>
              <a:t>NaiLab</a:t>
            </a:r>
            <a:r>
              <a:rPr lang="en-US" sz="3200" dirty="0"/>
              <a:t> (Kenya); Hive </a:t>
            </a:r>
            <a:r>
              <a:rPr lang="en-US" sz="3200" dirty="0" err="1"/>
              <a:t>CoLab</a:t>
            </a:r>
            <a:r>
              <a:rPr lang="en-US" sz="3200" dirty="0"/>
              <a:t> and </a:t>
            </a:r>
            <a:r>
              <a:rPr lang="en-US" sz="3200" dirty="0" err="1"/>
              <a:t>AppLab</a:t>
            </a:r>
            <a:r>
              <a:rPr lang="en-US" sz="3200" dirty="0"/>
              <a:t> (Uganda); </a:t>
            </a:r>
            <a:r>
              <a:rPr lang="en-US" sz="3200" dirty="0" err="1"/>
              <a:t>Activspaces</a:t>
            </a:r>
            <a:r>
              <a:rPr lang="en-US" sz="3200" dirty="0"/>
              <a:t> (Cameroon); </a:t>
            </a:r>
            <a:r>
              <a:rPr lang="en-US" sz="3200" dirty="0" err="1"/>
              <a:t>BantaLabs</a:t>
            </a:r>
            <a:r>
              <a:rPr lang="en-US" sz="3200" dirty="0"/>
              <a:t> (Senegal), or </a:t>
            </a:r>
            <a:r>
              <a:rPr lang="en-US" sz="3200" dirty="0" err="1"/>
              <a:t>infoDev’s</a:t>
            </a:r>
            <a:r>
              <a:rPr lang="en-US" sz="3200" dirty="0"/>
              <a:t> </a:t>
            </a:r>
            <a:r>
              <a:rPr lang="en-US" sz="3200" dirty="0" err="1"/>
              <a:t>mLabs</a:t>
            </a:r>
            <a:r>
              <a:rPr lang="en-US" sz="3200" dirty="0"/>
              <a:t> in Kenya and South Africa, are proof of the new environment of collaboration, training, application, content development and pre-incubation of firms taking place. </a:t>
            </a:r>
          </a:p>
          <a:p>
            <a:pPr>
              <a:buFont typeface="Wingdings" panose="05000000000000000000" pitchFamily="2" charset="2"/>
              <a:buChar char="v"/>
            </a:pPr>
            <a:r>
              <a:rPr lang="en-US" sz="3200" dirty="0"/>
              <a:t>Africa currently boasts of an estimated 643 active tech hubs.</a:t>
            </a:r>
            <a:endParaRPr lang="en-CA" sz="3200" dirty="0"/>
          </a:p>
        </p:txBody>
      </p:sp>
    </p:spTree>
    <p:extLst>
      <p:ext uri="{BB962C8B-B14F-4D97-AF65-F5344CB8AC3E}">
        <p14:creationId xmlns:p14="http://schemas.microsoft.com/office/powerpoint/2010/main" val="2960250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solidFill>
                  <a:srgbClr val="0070C0"/>
                </a:solidFill>
              </a:rPr>
              <a:t>South-South Cooperation and  Digitalization in Africa</a:t>
            </a:r>
            <a:endParaRPr lang="en-CA" dirty="0">
              <a:solidFill>
                <a:srgbClr val="0070C0"/>
              </a:solidFill>
            </a:endParaRPr>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Char char="v"/>
            </a:pPr>
            <a:r>
              <a:rPr lang="en-US" dirty="0"/>
              <a:t> </a:t>
            </a:r>
            <a:r>
              <a:rPr lang="en-US" sz="3200" dirty="0"/>
              <a:t>SSC is a framework in which developing countries come together to explore solutions to their development challenges from multiple dimensions.</a:t>
            </a:r>
          </a:p>
          <a:p>
            <a:pPr>
              <a:buFont typeface="Wingdings" panose="05000000000000000000" pitchFamily="2" charset="2"/>
              <a:buChar char="v"/>
            </a:pPr>
            <a:r>
              <a:rPr lang="en-US" sz="3200" dirty="0"/>
              <a:t> SSC has impact on African digitalization through partnerships with the BRICS group, the MINT and CIVETS groups. Other groups are IBSA, IAFS and FOCAC</a:t>
            </a:r>
          </a:p>
          <a:p>
            <a:pPr>
              <a:buFont typeface="Wingdings" panose="05000000000000000000" pitchFamily="2" charset="2"/>
              <a:buChar char="v"/>
            </a:pPr>
            <a:r>
              <a:rPr lang="en-US" sz="3200" dirty="0"/>
              <a:t> Through the SSC China’s telecommunication giants, Huawei and </a:t>
            </a:r>
            <a:r>
              <a:rPr lang="en-US" sz="3200" dirty="0" err="1"/>
              <a:t>Zhongxing</a:t>
            </a:r>
            <a:r>
              <a:rPr lang="en-US" sz="3200" dirty="0"/>
              <a:t> Telecommunications Equipment Corporation (ZTE) has prominent presence in the African digitalization through the twin principles of win-win and non-interference. </a:t>
            </a:r>
          </a:p>
          <a:p>
            <a:pPr>
              <a:buFont typeface="Wingdings" panose="05000000000000000000" pitchFamily="2" charset="2"/>
              <a:buChar char="v"/>
            </a:pPr>
            <a:r>
              <a:rPr lang="en-US" sz="3200" dirty="0" err="1"/>
              <a:t>Digitalisation</a:t>
            </a:r>
            <a:r>
              <a:rPr lang="en-US" sz="3200" dirty="0"/>
              <a:t>, from development point of view, requires an appropriate policy and institutional framework, and the expectation to contribute to human capital development.</a:t>
            </a:r>
            <a:endParaRPr lang="en-CA" sz="3200" dirty="0"/>
          </a:p>
        </p:txBody>
      </p:sp>
    </p:spTree>
    <p:extLst>
      <p:ext uri="{BB962C8B-B14F-4D97-AF65-F5344CB8AC3E}">
        <p14:creationId xmlns:p14="http://schemas.microsoft.com/office/powerpoint/2010/main" val="1817656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a:t> </a:t>
            </a:r>
            <a:r>
              <a:rPr lang="en-US" sz="3200" dirty="0"/>
              <a:t>China-Africa relations with respect to </a:t>
            </a:r>
            <a:r>
              <a:rPr lang="en-US" sz="3200" dirty="0" err="1"/>
              <a:t>digitalisation</a:t>
            </a:r>
            <a:r>
              <a:rPr lang="en-US" sz="3200" dirty="0"/>
              <a:t>, does not address Africa’s continuing and “deepening structural dependency in the </a:t>
            </a:r>
            <a:r>
              <a:rPr lang="en-US" sz="3200" dirty="0" err="1"/>
              <a:t>informationalized</a:t>
            </a:r>
            <a:r>
              <a:rPr lang="en-US" sz="3200" dirty="0"/>
              <a:t> global economy” .</a:t>
            </a:r>
          </a:p>
          <a:p>
            <a:pPr>
              <a:buFont typeface="Wingdings" panose="05000000000000000000" pitchFamily="2" charset="2"/>
              <a:buChar char="v"/>
            </a:pPr>
            <a:r>
              <a:rPr lang="en-US" sz="3200" dirty="0"/>
              <a:t> Thus, African governments must address </a:t>
            </a:r>
            <a:r>
              <a:rPr lang="en-US" sz="3200" dirty="0" err="1"/>
              <a:t>oligopolist</a:t>
            </a:r>
            <a:r>
              <a:rPr lang="en-US" sz="3200" dirty="0"/>
              <a:t> markets structures as part of a new policy and institutional agenda and invest in human capital </a:t>
            </a:r>
            <a:r>
              <a:rPr lang="en-US" sz="3200" dirty="0" err="1"/>
              <a:t>endeavours</a:t>
            </a:r>
            <a:r>
              <a:rPr lang="en-US" sz="3200" dirty="0"/>
              <a:t> to maximize digitalization opportunities.</a:t>
            </a:r>
            <a:endParaRPr lang="en-CA" sz="3200" dirty="0"/>
          </a:p>
        </p:txBody>
      </p:sp>
    </p:spTree>
    <p:extLst>
      <p:ext uri="{BB962C8B-B14F-4D97-AF65-F5344CB8AC3E}">
        <p14:creationId xmlns:p14="http://schemas.microsoft.com/office/powerpoint/2010/main" val="378019488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2284</TotalTime>
  <Words>2139</Words>
  <Application>Microsoft Macintosh PowerPoint</Application>
  <PresentationFormat>Widescreen</PresentationFormat>
  <Paragraphs>73</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Calibri Light</vt:lpstr>
      <vt:lpstr>Times New Roman</vt:lpstr>
      <vt:lpstr>Wingdings</vt:lpstr>
      <vt:lpstr>Retrospect</vt:lpstr>
      <vt:lpstr>South-South Cooperation for Harnessing   Digitalization for Africa’s     Industrialization</vt:lpstr>
      <vt:lpstr>   Revisiting Industrialization in Africa and the Potential Role of Digitalization and South-South Cooperation </vt:lpstr>
      <vt:lpstr>PowerPoint Presentation</vt:lpstr>
      <vt:lpstr>Determinants of Fourth Industrial Revolution in Africa</vt:lpstr>
      <vt:lpstr>PowerPoint Presentation</vt:lpstr>
      <vt:lpstr>The State of Digitalisation in Africa and Africa’s Own Digital Innovations</vt:lpstr>
      <vt:lpstr>PowerPoint Presentation</vt:lpstr>
      <vt:lpstr>South-South Cooperation and  Digitalization in Africa</vt:lpstr>
      <vt:lpstr>PowerPoint Presentation</vt:lpstr>
      <vt:lpstr>Digitalization for Industrialization –Sector Specific</vt:lpstr>
      <vt:lpstr>Data for Agric (D4Ag)</vt:lpstr>
      <vt:lpstr>Transport and Logistics</vt:lpstr>
      <vt:lpstr>PowerPoint Presentation</vt:lpstr>
      <vt:lpstr>PowerPoint Presentation</vt:lpstr>
      <vt:lpstr>Harnessing Digitalisation for Africa’s Industrialisation: The Case of Ethiopia</vt:lpstr>
      <vt:lpstr>PowerPoint Presentation</vt:lpstr>
      <vt:lpstr> Recommendations for Digitalization in Africa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South-South Cooperation for Harnessing   Digitalization for Africa’s     Industrialization</dc:title>
  <dc:creator>Arti Lathwal</dc:creator>
  <cp:lastModifiedBy>Hany Besada</cp:lastModifiedBy>
  <cp:revision>62</cp:revision>
  <dcterms:created xsi:type="dcterms:W3CDTF">2023-10-03T18:55:04Z</dcterms:created>
  <dcterms:modified xsi:type="dcterms:W3CDTF">2023-10-06T15:15:51Z</dcterms:modified>
</cp:coreProperties>
</file>