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02" r:id="rId3"/>
    <p:sldId id="303" r:id="rId4"/>
    <p:sldId id="304" r:id="rId5"/>
    <p:sldId id="305" r:id="rId6"/>
    <p:sldId id="312" r:id="rId7"/>
    <p:sldId id="306" r:id="rId8"/>
    <p:sldId id="311" r:id="rId9"/>
    <p:sldId id="315" r:id="rId10"/>
    <p:sldId id="314" r:id="rId11"/>
    <p:sldId id="310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madou Cisse" initials="MC" lastIdx="1" clrIdx="0">
    <p:extLst>
      <p:ext uri="{19B8F6BF-5375-455C-9EA6-DF929625EA0E}">
        <p15:presenceInfo xmlns:p15="http://schemas.microsoft.com/office/powerpoint/2012/main" userId="S::mamadou.cisse@un.org::eefd33e4-6b5a-46e7-b566-012a12e44b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12" y="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rabalhos\Dilucidar\IDEP%20-%20ECA\IDEP%20Graphic%20-%20participant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Evolution of the number of trained participants </a:t>
            </a:r>
          </a:p>
          <a:p>
            <a:pPr>
              <a:defRPr/>
            </a:pPr>
            <a:r>
              <a:rPr lang="en-US" dirty="0"/>
              <a:t>2018 – 2020</a:t>
            </a:r>
          </a:p>
          <a:p>
            <a:pPr>
              <a:defRPr/>
            </a:pPr>
            <a:endParaRPr lang="en-US" dirty="0"/>
          </a:p>
        </c:rich>
      </c:tx>
      <c:layout>
        <c:manualLayout>
          <c:xMode val="edge"/>
          <c:yMode val="edge"/>
          <c:x val="0.13157265486305891"/>
          <c:y val="1.7319072963208833E-2"/>
        </c:manualLayout>
      </c:layout>
      <c:overlay val="0"/>
      <c:spPr>
        <a:noFill/>
        <a:ln w="2857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8.9838263704819579E-2"/>
          <c:y val="0.17171289523526834"/>
          <c:w val="0.87753018372703417"/>
          <c:h val="0.614984324876057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Sheet1!$A$8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824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194-4EAC-AC71-A6107F612F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Sheet1!$B$7:$D$7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Sheet1!$B$8:$D$8</c:f>
              <c:numCache>
                <c:formatCode>General</c:formatCode>
                <c:ptCount val="3"/>
                <c:pt idx="0">
                  <c:v>394</c:v>
                </c:pt>
                <c:pt idx="1">
                  <c:v>1181</c:v>
                </c:pt>
                <c:pt idx="2">
                  <c:v>1549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94-4EAC-AC71-A6107F612FCE}"/>
            </c:ext>
          </c:extLst>
        </c:ser>
        <c:ser>
          <c:idx val="1"/>
          <c:order val="1"/>
          <c:tx>
            <c:strRef>
              <c:f>Sheet1!$A$9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rgbClr val="CCCC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Sheet1!$B$7:$D$7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Sheet1!$B$9:$D$9</c:f>
              <c:numCache>
                <c:formatCode>General</c:formatCode>
                <c:ptCount val="3"/>
                <c:pt idx="0">
                  <c:v>190</c:v>
                </c:pt>
                <c:pt idx="1">
                  <c:v>257</c:v>
                </c:pt>
                <c:pt idx="2">
                  <c:v>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94-4EAC-AC71-A6107F612FC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02978751"/>
        <c:axId val="802979583"/>
      </c:barChart>
      <c:catAx>
        <c:axId val="802978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02979583"/>
        <c:crosses val="autoZero"/>
        <c:auto val="1"/>
        <c:lblAlgn val="ctr"/>
        <c:lblOffset val="100"/>
        <c:noMultiLvlLbl val="0"/>
      </c:catAx>
      <c:valAx>
        <c:axId val="802979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02978751"/>
        <c:crosses val="autoZero"/>
        <c:crossBetween val="between"/>
      </c:valAx>
      <c:spPr>
        <a:noFill/>
        <a:ln w="38100">
          <a:solidFill>
            <a:schemeClr val="accent1"/>
          </a:solidFill>
        </a:ln>
        <a:effectLst/>
      </c:spPr>
    </c:plotArea>
    <c:legend>
      <c:legendPos val="b"/>
      <c:layout>
        <c:manualLayout>
          <c:xMode val="edge"/>
          <c:yMode val="edge"/>
          <c:x val="0.29865505013117888"/>
          <c:y val="0.84147982267535359"/>
          <c:w val="0.46874871396973394"/>
          <c:h val="9.39962579107019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38100">
      <a:noFill/>
    </a:ln>
    <a:effectLst/>
  </c:spPr>
  <c:txPr>
    <a:bodyPr/>
    <a:lstStyle/>
    <a:p>
      <a:pPr>
        <a:defRPr sz="1200">
          <a:solidFill>
            <a:schemeClr val="accent5">
              <a:lumMod val="75000"/>
            </a:schemeClr>
          </a:solidFill>
        </a:defRPr>
      </a:pPr>
      <a:endParaRPr lang="fr-F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82810338118855"/>
          <c:y val="0.12972686755845622"/>
          <c:w val="0.82397962159492"/>
          <c:h val="0.676692059833983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'[2019 Financial Workings for report.xlsx]Ressources'!$C$13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2.2172949002217295E-3"/>
                  <c:y val="2.90985501812273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91-4B2B-9B23-66236D8BF0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'[2019 Financial Workings for report.xlsx]Ressources'!$B$14:$B$16,'[2019 Financial Workings for report.xlsx]Ressources'!$B$17</c:f>
              <c:strCache>
                <c:ptCount val="4"/>
                <c:pt idx="0">
                  <c:v>Member States’ Contributions</c:v>
                </c:pt>
                <c:pt idx="1">
                  <c:v>Transfers and allocations </c:v>
                </c:pt>
                <c:pt idx="2">
                  <c:v>Other income</c:v>
                </c:pt>
                <c:pt idx="3">
                  <c:v>TOTAL</c:v>
                </c:pt>
              </c:strCache>
            </c:strRef>
          </c:cat>
          <c:val>
            <c:numRef>
              <c:f>'[2019 Financial Workings for report.xlsx]Ressources'!$C$14:$C$16,'[2019 Financial Workings for report.xlsx]Ressources'!$C$17</c:f>
              <c:numCache>
                <c:formatCode>_("$"* #,##0_);_("$"* \(#,##0\);_("$"* "-"??_);_(@_)</c:formatCode>
                <c:ptCount val="4"/>
                <c:pt idx="0">
                  <c:v>1624000</c:v>
                </c:pt>
                <c:pt idx="1">
                  <c:v>3673000</c:v>
                </c:pt>
                <c:pt idx="2">
                  <c:v>534724</c:v>
                </c:pt>
                <c:pt idx="3">
                  <c:v>5831724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91-4B2B-9B23-66236D8BF0BD}"/>
            </c:ext>
          </c:extLst>
        </c:ser>
        <c:ser>
          <c:idx val="1"/>
          <c:order val="1"/>
          <c:tx>
            <c:strRef>
              <c:f>'[2019 Financial Workings for report.xlsx]Ressources'!$D$13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'[2019 Financial Workings for report.xlsx]Ressources'!$B$14:$B$16,'[2019 Financial Workings for report.xlsx]Ressources'!$B$17</c:f>
              <c:strCache>
                <c:ptCount val="4"/>
                <c:pt idx="0">
                  <c:v>Member States’ Contributions</c:v>
                </c:pt>
                <c:pt idx="1">
                  <c:v>Transfers and allocations </c:v>
                </c:pt>
                <c:pt idx="2">
                  <c:v>Other income</c:v>
                </c:pt>
                <c:pt idx="3">
                  <c:v>TOTAL</c:v>
                </c:pt>
              </c:strCache>
            </c:strRef>
          </c:cat>
          <c:val>
            <c:numRef>
              <c:f>'[2019 Financial Workings for report.xlsx]Ressources'!$D$14:$D$16,'[2019 Financial Workings for report.xlsx]Ressources'!$D$17</c:f>
              <c:numCache>
                <c:formatCode>_("$"* #,##0_);_("$"* \(#,##0\);_("$"* "-"??_);_(@_)</c:formatCode>
                <c:ptCount val="4"/>
                <c:pt idx="0">
                  <c:v>1358000</c:v>
                </c:pt>
                <c:pt idx="1">
                  <c:v>1348156</c:v>
                </c:pt>
                <c:pt idx="2">
                  <c:v>269586</c:v>
                </c:pt>
                <c:pt idx="3">
                  <c:v>2975742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91-4B2B-9B23-66236D8BF0BD}"/>
            </c:ext>
          </c:extLst>
        </c:ser>
        <c:ser>
          <c:idx val="2"/>
          <c:order val="2"/>
          <c:tx>
            <c:strRef>
              <c:f>'[2019 Financial Workings for report.xlsx]Ressources'!$E$13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'[2019 Financial Workings for report.xlsx]Ressources'!$B$14:$B$16,'[2019 Financial Workings for report.xlsx]Ressources'!$B$17</c:f>
              <c:strCache>
                <c:ptCount val="4"/>
                <c:pt idx="0">
                  <c:v>Member States’ Contributions</c:v>
                </c:pt>
                <c:pt idx="1">
                  <c:v>Transfers and allocations </c:v>
                </c:pt>
                <c:pt idx="2">
                  <c:v>Other income</c:v>
                </c:pt>
                <c:pt idx="3">
                  <c:v>TOTAL</c:v>
                </c:pt>
              </c:strCache>
            </c:strRef>
          </c:cat>
          <c:val>
            <c:numRef>
              <c:f>'[2019 Financial Workings for report.xlsx]Ressources'!$E$14:$E$16,'[2019 Financial Workings for report.xlsx]Ressources'!$E$17</c:f>
              <c:numCache>
                <c:formatCode>_("$"* #,##0_);_("$"* \(#,##0\);_("$"* "-"??_);_(@_)</c:formatCode>
                <c:ptCount val="4"/>
                <c:pt idx="0">
                  <c:v>1586783</c:v>
                </c:pt>
                <c:pt idx="1">
                  <c:v>1840133.8199999998</c:v>
                </c:pt>
                <c:pt idx="2">
                  <c:v>392871</c:v>
                </c:pt>
                <c:pt idx="3">
                  <c:v>3819787.82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91-4B2B-9B23-66236D8BF0BD}"/>
            </c:ext>
          </c:extLst>
        </c:ser>
        <c:ser>
          <c:idx val="3"/>
          <c:order val="3"/>
          <c:tx>
            <c:strRef>
              <c:f>'[2019 Financial Workings for report.xlsx]Ressources'!$F$13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'[2019 Financial Workings for report.xlsx]Ressources'!$B$14:$B$16,'[2019 Financial Workings for report.xlsx]Ressources'!$B$17</c:f>
              <c:strCache>
                <c:ptCount val="4"/>
                <c:pt idx="0">
                  <c:v>Member States’ Contributions</c:v>
                </c:pt>
                <c:pt idx="1">
                  <c:v>Transfers and allocations </c:v>
                </c:pt>
                <c:pt idx="2">
                  <c:v>Other income</c:v>
                </c:pt>
                <c:pt idx="3">
                  <c:v>TOTAL</c:v>
                </c:pt>
              </c:strCache>
            </c:strRef>
          </c:cat>
          <c:val>
            <c:numRef>
              <c:f>'[2019 Financial Workings for report.xlsx]Ressources'!$F$14:$F$16,'[2019 Financial Workings for report.xlsx]Ressources'!$F$17</c:f>
              <c:numCache>
                <c:formatCode>_("$"* #,##0_);_("$"* \(#,##0\);_("$"* "-"??_);_(@_)</c:formatCode>
                <c:ptCount val="4"/>
                <c:pt idx="0">
                  <c:v>843931.12</c:v>
                </c:pt>
                <c:pt idx="1">
                  <c:v>2242848</c:v>
                </c:pt>
                <c:pt idx="2">
                  <c:v>0</c:v>
                </c:pt>
                <c:pt idx="3">
                  <c:v>3086779.12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91-4B2B-9B23-66236D8BF0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27614880"/>
        <c:axId val="1532561376"/>
      </c:barChart>
      <c:valAx>
        <c:axId val="1532561376"/>
        <c:scaling>
          <c:orientation val="minMax"/>
          <c:max val="65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27614880"/>
        <c:crosses val="autoZero"/>
        <c:crossBetween val="between"/>
      </c:valAx>
      <c:catAx>
        <c:axId val="152761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325613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133B86-4725-4A48-A00E-0CBC4F74FBC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EFB315-4FBB-4184-AA2D-815875151689}">
      <dgm:prSet phldrT="[Text]"/>
      <dgm:spPr>
        <a:solidFill>
          <a:schemeClr val="accent1">
            <a:lumMod val="40000"/>
            <a:lumOff val="60000"/>
          </a:schemeClr>
        </a:solidFill>
        <a:ln w="571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chemeClr val="accent1"/>
              </a:solidFill>
            </a:rPr>
            <a:t>Transformation</a:t>
          </a:r>
          <a:endParaRPr lang="en-US" dirty="0">
            <a:solidFill>
              <a:schemeClr val="accent1"/>
            </a:solidFill>
          </a:endParaRPr>
        </a:p>
      </dgm:t>
    </dgm:pt>
    <dgm:pt modelId="{FF1932C7-7506-4618-9066-F79BD8085D29}" type="parTrans" cxnId="{62C9B378-9730-4013-8B1D-FE02F06CF40E}">
      <dgm:prSet/>
      <dgm:spPr/>
      <dgm:t>
        <a:bodyPr/>
        <a:lstStyle/>
        <a:p>
          <a:pPr algn="l"/>
          <a:endParaRPr lang="en-US">
            <a:solidFill>
              <a:schemeClr val="bg1"/>
            </a:solidFill>
          </a:endParaRPr>
        </a:p>
      </dgm:t>
    </dgm:pt>
    <dgm:pt modelId="{3DF2824C-D2E8-4280-BDE7-F2E14ECD36B9}" type="sibTrans" cxnId="{62C9B378-9730-4013-8B1D-FE02F06CF40E}">
      <dgm:prSet/>
      <dgm:spPr>
        <a:solidFill>
          <a:srgbClr val="FFCC00">
            <a:alpha val="90000"/>
          </a:srgbClr>
        </a:solidFill>
        <a:ln>
          <a:solidFill>
            <a:srgbClr val="108DAA">
              <a:alpha val="90000"/>
            </a:srgbClr>
          </a:solidFill>
        </a:ln>
      </dgm:spPr>
      <dgm:t>
        <a:bodyPr/>
        <a:lstStyle/>
        <a:p>
          <a:pPr algn="l"/>
          <a:endParaRPr lang="en-US">
            <a:solidFill>
              <a:schemeClr val="bg1"/>
            </a:solidFill>
          </a:endParaRPr>
        </a:p>
      </dgm:t>
    </dgm:pt>
    <dgm:pt modelId="{7F35C813-634F-4DA8-880C-0E00CD311528}">
      <dgm:prSet phldrT="[Text]"/>
      <dgm:spPr>
        <a:solidFill>
          <a:schemeClr val="accent1">
            <a:lumMod val="40000"/>
            <a:lumOff val="60000"/>
          </a:schemeClr>
        </a:solidFill>
        <a:ln w="571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fr-FR">
              <a:solidFill>
                <a:srgbClr val="0070C0"/>
              </a:solidFill>
            </a:rPr>
            <a:t>Operation</a:t>
          </a:r>
          <a:endParaRPr lang="en-US">
            <a:solidFill>
              <a:srgbClr val="0070C0"/>
            </a:solidFill>
          </a:endParaRPr>
        </a:p>
      </dgm:t>
    </dgm:pt>
    <dgm:pt modelId="{E66377E9-F048-46BA-959F-E0E3A88C587D}" type="parTrans" cxnId="{427CD4D7-C5F3-4E4B-A0E4-61FF5F8E97D1}">
      <dgm:prSet/>
      <dgm:spPr/>
      <dgm:t>
        <a:bodyPr/>
        <a:lstStyle/>
        <a:p>
          <a:pPr algn="l"/>
          <a:endParaRPr lang="en-US">
            <a:solidFill>
              <a:schemeClr val="bg1"/>
            </a:solidFill>
          </a:endParaRPr>
        </a:p>
      </dgm:t>
    </dgm:pt>
    <dgm:pt modelId="{A41939B1-9279-482F-953E-AC9C02C544C9}" type="sibTrans" cxnId="{427CD4D7-C5F3-4E4B-A0E4-61FF5F8E97D1}">
      <dgm:prSet/>
      <dgm:spPr>
        <a:solidFill>
          <a:srgbClr val="FFCC00">
            <a:alpha val="90000"/>
          </a:srgbClr>
        </a:solidFill>
        <a:ln>
          <a:solidFill>
            <a:srgbClr val="108DAA">
              <a:alpha val="90000"/>
            </a:srgbClr>
          </a:solidFill>
        </a:ln>
      </dgm:spPr>
      <dgm:t>
        <a:bodyPr/>
        <a:lstStyle/>
        <a:p>
          <a:pPr algn="l"/>
          <a:endParaRPr lang="en-US">
            <a:solidFill>
              <a:schemeClr val="bg1"/>
            </a:solidFill>
          </a:endParaRPr>
        </a:p>
      </dgm:t>
    </dgm:pt>
    <dgm:pt modelId="{65162235-F432-468E-9545-0CBE36D6D2F9}">
      <dgm:prSet phldrT="[Text]"/>
      <dgm:spPr>
        <a:solidFill>
          <a:schemeClr val="accent1">
            <a:lumMod val="40000"/>
            <a:lumOff val="60000"/>
          </a:schemeClr>
        </a:solidFill>
        <a:ln w="571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FR" dirty="0" err="1">
              <a:solidFill>
                <a:srgbClr val="0070C0"/>
              </a:solidFill>
            </a:rPr>
            <a:t>Knowledge</a:t>
          </a:r>
          <a:r>
            <a:rPr lang="fr-FR" dirty="0">
              <a:solidFill>
                <a:srgbClr val="0070C0"/>
              </a:solidFill>
            </a:rPr>
            <a:t> </a:t>
          </a:r>
          <a:r>
            <a:rPr lang="fr-FR" dirty="0" err="1">
              <a:solidFill>
                <a:srgbClr val="0070C0"/>
              </a:solidFill>
            </a:rPr>
            <a:t>generation</a:t>
          </a:r>
          <a:r>
            <a:rPr lang="fr-FR" dirty="0">
              <a:solidFill>
                <a:srgbClr val="0070C0"/>
              </a:solidFill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dirty="0">
              <a:solidFill>
                <a:srgbClr val="0070C0"/>
              </a:solidFill>
            </a:rPr>
            <a:t>&amp; </a:t>
          </a:r>
          <a:r>
            <a:rPr lang="fr-FR" dirty="0" err="1">
              <a:solidFill>
                <a:srgbClr val="0070C0"/>
              </a:solidFill>
            </a:rPr>
            <a:t>dissemination</a:t>
          </a:r>
          <a:endParaRPr lang="en-US" dirty="0">
            <a:solidFill>
              <a:srgbClr val="0070C0"/>
            </a:solidFill>
          </a:endParaRPr>
        </a:p>
      </dgm:t>
    </dgm:pt>
    <dgm:pt modelId="{CFCF514D-8D47-4644-8DF2-BCC32813570E}" type="parTrans" cxnId="{274AC6B6-BBA2-46EB-BFB5-8421D55A2BF1}">
      <dgm:prSet/>
      <dgm:spPr/>
      <dgm:t>
        <a:bodyPr/>
        <a:lstStyle/>
        <a:p>
          <a:pPr algn="l"/>
          <a:endParaRPr lang="en-US">
            <a:solidFill>
              <a:schemeClr val="bg1"/>
            </a:solidFill>
          </a:endParaRPr>
        </a:p>
      </dgm:t>
    </dgm:pt>
    <dgm:pt modelId="{6C829A71-E138-455D-B97B-AEC0090BA16C}" type="sibTrans" cxnId="{274AC6B6-BBA2-46EB-BFB5-8421D55A2BF1}">
      <dgm:prSet/>
      <dgm:spPr/>
      <dgm:t>
        <a:bodyPr/>
        <a:lstStyle/>
        <a:p>
          <a:pPr algn="l"/>
          <a:endParaRPr lang="en-US">
            <a:solidFill>
              <a:schemeClr val="bg1"/>
            </a:solidFill>
          </a:endParaRPr>
        </a:p>
      </dgm:t>
    </dgm:pt>
    <dgm:pt modelId="{8947435F-CAA6-4EE1-A103-3AAA5B494C7A}" type="pres">
      <dgm:prSet presAssocID="{F3133B86-4725-4A48-A00E-0CBC4F74FBC6}" presName="root" presStyleCnt="0">
        <dgm:presLayoutVars>
          <dgm:dir/>
          <dgm:resizeHandles val="exact"/>
        </dgm:presLayoutVars>
      </dgm:prSet>
      <dgm:spPr/>
    </dgm:pt>
    <dgm:pt modelId="{34DB493E-EDAE-4F44-8567-EC08A991050B}" type="pres">
      <dgm:prSet presAssocID="{36EFB315-4FBB-4184-AA2D-815875151689}" presName="compNode" presStyleCnt="0"/>
      <dgm:spPr/>
    </dgm:pt>
    <dgm:pt modelId="{13D90815-3FED-42BF-B4A2-0A736CA73934}" type="pres">
      <dgm:prSet presAssocID="{36EFB315-4FBB-4184-AA2D-815875151689}" presName="bgRect" presStyleLbl="bgShp" presStyleIdx="0" presStyleCnt="3"/>
      <dgm:spPr/>
    </dgm:pt>
    <dgm:pt modelId="{84719527-41F0-492A-9C81-8EF054BCB8F5}" type="pres">
      <dgm:prSet presAssocID="{36EFB315-4FBB-4184-AA2D-81587515168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grenages"/>
        </a:ext>
      </dgm:extLst>
    </dgm:pt>
    <dgm:pt modelId="{1D52E374-5D50-407B-BCB2-D1E91EB0FDE1}" type="pres">
      <dgm:prSet presAssocID="{36EFB315-4FBB-4184-AA2D-815875151689}" presName="spaceRect" presStyleCnt="0"/>
      <dgm:spPr/>
    </dgm:pt>
    <dgm:pt modelId="{92FB8F0D-8957-4532-AE08-C7028A04F24B}" type="pres">
      <dgm:prSet presAssocID="{36EFB315-4FBB-4184-AA2D-815875151689}" presName="parTx" presStyleLbl="revTx" presStyleIdx="0" presStyleCnt="3" custLinFactNeighborX="-204">
        <dgm:presLayoutVars>
          <dgm:chMax val="0"/>
          <dgm:chPref val="0"/>
        </dgm:presLayoutVars>
      </dgm:prSet>
      <dgm:spPr/>
    </dgm:pt>
    <dgm:pt modelId="{2EA8B426-0A07-42A6-958E-CEB5A16C2029}" type="pres">
      <dgm:prSet presAssocID="{3DF2824C-D2E8-4280-BDE7-F2E14ECD36B9}" presName="sibTrans" presStyleCnt="0"/>
      <dgm:spPr/>
    </dgm:pt>
    <dgm:pt modelId="{B6D2AE05-5201-46F0-BACA-7D11DB087236}" type="pres">
      <dgm:prSet presAssocID="{7F35C813-634F-4DA8-880C-0E00CD311528}" presName="compNode" presStyleCnt="0"/>
      <dgm:spPr/>
    </dgm:pt>
    <dgm:pt modelId="{9D565F0A-20C4-4E78-A911-8C871A635514}" type="pres">
      <dgm:prSet presAssocID="{7F35C813-634F-4DA8-880C-0E00CD311528}" presName="bgRect" presStyleLbl="bgShp" presStyleIdx="1" presStyleCnt="3"/>
      <dgm:spPr/>
    </dgm:pt>
    <dgm:pt modelId="{2E3F630A-35CC-456E-AA9D-693F98A7DBF7}" type="pres">
      <dgm:prSet presAssocID="{7F35C813-634F-4DA8-880C-0E00CD31152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row Circle"/>
        </a:ext>
      </dgm:extLst>
    </dgm:pt>
    <dgm:pt modelId="{9959FF1F-BDAB-4AA8-BE55-319047371788}" type="pres">
      <dgm:prSet presAssocID="{7F35C813-634F-4DA8-880C-0E00CD311528}" presName="spaceRect" presStyleCnt="0"/>
      <dgm:spPr/>
    </dgm:pt>
    <dgm:pt modelId="{2DBDC2A4-A185-41C8-A8A0-C2B0989BEB9B}" type="pres">
      <dgm:prSet presAssocID="{7F35C813-634F-4DA8-880C-0E00CD311528}" presName="parTx" presStyleLbl="revTx" presStyleIdx="1" presStyleCnt="3">
        <dgm:presLayoutVars>
          <dgm:chMax val="0"/>
          <dgm:chPref val="0"/>
        </dgm:presLayoutVars>
      </dgm:prSet>
      <dgm:spPr/>
    </dgm:pt>
    <dgm:pt modelId="{D007E663-ABA1-4C14-8E2D-0B7FB50DD774}" type="pres">
      <dgm:prSet presAssocID="{A41939B1-9279-482F-953E-AC9C02C544C9}" presName="sibTrans" presStyleCnt="0"/>
      <dgm:spPr/>
    </dgm:pt>
    <dgm:pt modelId="{610AA4F3-953A-4A4A-83E3-1B2E856FC784}" type="pres">
      <dgm:prSet presAssocID="{65162235-F432-468E-9545-0CBE36D6D2F9}" presName="compNode" presStyleCnt="0"/>
      <dgm:spPr/>
    </dgm:pt>
    <dgm:pt modelId="{991281FE-C125-4184-A310-910F3036E504}" type="pres">
      <dgm:prSet presAssocID="{65162235-F432-468E-9545-0CBE36D6D2F9}" presName="bgRect" presStyleLbl="bgShp" presStyleIdx="2" presStyleCnt="3"/>
      <dgm:spPr/>
    </dgm:pt>
    <dgm:pt modelId="{077FDA87-5FD2-44AA-8E63-22B84F76EAE4}" type="pres">
      <dgm:prSet presAssocID="{65162235-F432-468E-9545-0CBE36D6D2F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ournal"/>
        </a:ext>
      </dgm:extLst>
    </dgm:pt>
    <dgm:pt modelId="{8E7207C9-1579-4776-8799-14C83C27E467}" type="pres">
      <dgm:prSet presAssocID="{65162235-F432-468E-9545-0CBE36D6D2F9}" presName="spaceRect" presStyleCnt="0"/>
      <dgm:spPr/>
    </dgm:pt>
    <dgm:pt modelId="{0B3E9F30-B2B8-4F2D-B84F-A137933EE3B7}" type="pres">
      <dgm:prSet presAssocID="{65162235-F432-468E-9545-0CBE36D6D2F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C346217-8C68-487B-B9AC-DE7C5AA3113E}" type="presOf" srcId="{F3133B86-4725-4A48-A00E-0CBC4F74FBC6}" destId="{8947435F-CAA6-4EE1-A103-3AAA5B494C7A}" srcOrd="0" destOrd="0" presId="urn:microsoft.com/office/officeart/2018/2/layout/IconVerticalSolidList"/>
    <dgm:cxn modelId="{77E9025E-917B-42D4-A98C-C9F4490C7CDE}" type="presOf" srcId="{65162235-F432-468E-9545-0CBE36D6D2F9}" destId="{0B3E9F30-B2B8-4F2D-B84F-A137933EE3B7}" srcOrd="0" destOrd="0" presId="urn:microsoft.com/office/officeart/2018/2/layout/IconVerticalSolidList"/>
    <dgm:cxn modelId="{6BC71D67-A82D-49F1-A172-89DEABBEBCAF}" type="presOf" srcId="{7F35C813-634F-4DA8-880C-0E00CD311528}" destId="{2DBDC2A4-A185-41C8-A8A0-C2B0989BEB9B}" srcOrd="0" destOrd="0" presId="urn:microsoft.com/office/officeart/2018/2/layout/IconVerticalSolidList"/>
    <dgm:cxn modelId="{62C9B378-9730-4013-8B1D-FE02F06CF40E}" srcId="{F3133B86-4725-4A48-A00E-0CBC4F74FBC6}" destId="{36EFB315-4FBB-4184-AA2D-815875151689}" srcOrd="0" destOrd="0" parTransId="{FF1932C7-7506-4618-9066-F79BD8085D29}" sibTransId="{3DF2824C-D2E8-4280-BDE7-F2E14ECD36B9}"/>
    <dgm:cxn modelId="{274AC6B6-BBA2-46EB-BFB5-8421D55A2BF1}" srcId="{F3133B86-4725-4A48-A00E-0CBC4F74FBC6}" destId="{65162235-F432-468E-9545-0CBE36D6D2F9}" srcOrd="2" destOrd="0" parTransId="{CFCF514D-8D47-4644-8DF2-BCC32813570E}" sibTransId="{6C829A71-E138-455D-B97B-AEC0090BA16C}"/>
    <dgm:cxn modelId="{427CD4D7-C5F3-4E4B-A0E4-61FF5F8E97D1}" srcId="{F3133B86-4725-4A48-A00E-0CBC4F74FBC6}" destId="{7F35C813-634F-4DA8-880C-0E00CD311528}" srcOrd="1" destOrd="0" parTransId="{E66377E9-F048-46BA-959F-E0E3A88C587D}" sibTransId="{A41939B1-9279-482F-953E-AC9C02C544C9}"/>
    <dgm:cxn modelId="{93872BF1-162A-4B3D-A82E-525ACAFB3F46}" type="presOf" srcId="{36EFB315-4FBB-4184-AA2D-815875151689}" destId="{92FB8F0D-8957-4532-AE08-C7028A04F24B}" srcOrd="0" destOrd="0" presId="urn:microsoft.com/office/officeart/2018/2/layout/IconVerticalSolidList"/>
    <dgm:cxn modelId="{119558C0-95C5-4C65-B130-07F05B911F94}" type="presParOf" srcId="{8947435F-CAA6-4EE1-A103-3AAA5B494C7A}" destId="{34DB493E-EDAE-4F44-8567-EC08A991050B}" srcOrd="0" destOrd="0" presId="urn:microsoft.com/office/officeart/2018/2/layout/IconVerticalSolidList"/>
    <dgm:cxn modelId="{8D8D4C22-6137-4CC7-BB11-9FC0600DA45A}" type="presParOf" srcId="{34DB493E-EDAE-4F44-8567-EC08A991050B}" destId="{13D90815-3FED-42BF-B4A2-0A736CA73934}" srcOrd="0" destOrd="0" presId="urn:microsoft.com/office/officeart/2018/2/layout/IconVerticalSolidList"/>
    <dgm:cxn modelId="{EF9E9277-3BDF-4E0C-B492-1EB356E35FBF}" type="presParOf" srcId="{34DB493E-EDAE-4F44-8567-EC08A991050B}" destId="{84719527-41F0-492A-9C81-8EF054BCB8F5}" srcOrd="1" destOrd="0" presId="urn:microsoft.com/office/officeart/2018/2/layout/IconVerticalSolidList"/>
    <dgm:cxn modelId="{D1A385F6-4DBD-4AE3-B7B0-5A438B0D98D4}" type="presParOf" srcId="{34DB493E-EDAE-4F44-8567-EC08A991050B}" destId="{1D52E374-5D50-407B-BCB2-D1E91EB0FDE1}" srcOrd="2" destOrd="0" presId="urn:microsoft.com/office/officeart/2018/2/layout/IconVerticalSolidList"/>
    <dgm:cxn modelId="{DEC172F3-0E83-46A0-B292-3BA08F6FCE15}" type="presParOf" srcId="{34DB493E-EDAE-4F44-8567-EC08A991050B}" destId="{92FB8F0D-8957-4532-AE08-C7028A04F24B}" srcOrd="3" destOrd="0" presId="urn:microsoft.com/office/officeart/2018/2/layout/IconVerticalSolidList"/>
    <dgm:cxn modelId="{CAEA72D2-AEA6-4FEB-9036-18E8A54D4600}" type="presParOf" srcId="{8947435F-CAA6-4EE1-A103-3AAA5B494C7A}" destId="{2EA8B426-0A07-42A6-958E-CEB5A16C2029}" srcOrd="1" destOrd="0" presId="urn:microsoft.com/office/officeart/2018/2/layout/IconVerticalSolidList"/>
    <dgm:cxn modelId="{093A6FDB-A4F8-4089-94E6-12185B9651BF}" type="presParOf" srcId="{8947435F-CAA6-4EE1-A103-3AAA5B494C7A}" destId="{B6D2AE05-5201-46F0-BACA-7D11DB087236}" srcOrd="2" destOrd="0" presId="urn:microsoft.com/office/officeart/2018/2/layout/IconVerticalSolidList"/>
    <dgm:cxn modelId="{7CC37AFF-82BA-4CE9-8176-235E88E5DE97}" type="presParOf" srcId="{B6D2AE05-5201-46F0-BACA-7D11DB087236}" destId="{9D565F0A-20C4-4E78-A911-8C871A635514}" srcOrd="0" destOrd="0" presId="urn:microsoft.com/office/officeart/2018/2/layout/IconVerticalSolidList"/>
    <dgm:cxn modelId="{7A8223CB-722D-40D0-AB39-9A05A6BCF683}" type="presParOf" srcId="{B6D2AE05-5201-46F0-BACA-7D11DB087236}" destId="{2E3F630A-35CC-456E-AA9D-693F98A7DBF7}" srcOrd="1" destOrd="0" presId="urn:microsoft.com/office/officeart/2018/2/layout/IconVerticalSolidList"/>
    <dgm:cxn modelId="{B88061C3-9B59-4F01-B5B9-2559544B8783}" type="presParOf" srcId="{B6D2AE05-5201-46F0-BACA-7D11DB087236}" destId="{9959FF1F-BDAB-4AA8-BE55-319047371788}" srcOrd="2" destOrd="0" presId="urn:microsoft.com/office/officeart/2018/2/layout/IconVerticalSolidList"/>
    <dgm:cxn modelId="{5DA53734-E61D-49A5-A685-6432A937392E}" type="presParOf" srcId="{B6D2AE05-5201-46F0-BACA-7D11DB087236}" destId="{2DBDC2A4-A185-41C8-A8A0-C2B0989BEB9B}" srcOrd="3" destOrd="0" presId="urn:microsoft.com/office/officeart/2018/2/layout/IconVerticalSolidList"/>
    <dgm:cxn modelId="{9FAAAF3B-5D04-4C5D-9D8A-F4570BF281E6}" type="presParOf" srcId="{8947435F-CAA6-4EE1-A103-3AAA5B494C7A}" destId="{D007E663-ABA1-4C14-8E2D-0B7FB50DD774}" srcOrd="3" destOrd="0" presId="urn:microsoft.com/office/officeart/2018/2/layout/IconVerticalSolidList"/>
    <dgm:cxn modelId="{AAE82A2F-C4A8-49C2-AF7B-DDDFEE787A66}" type="presParOf" srcId="{8947435F-CAA6-4EE1-A103-3AAA5B494C7A}" destId="{610AA4F3-953A-4A4A-83E3-1B2E856FC784}" srcOrd="4" destOrd="0" presId="urn:microsoft.com/office/officeart/2018/2/layout/IconVerticalSolidList"/>
    <dgm:cxn modelId="{91BAA9EA-2710-42EE-85AC-BE83E3C43041}" type="presParOf" srcId="{610AA4F3-953A-4A4A-83E3-1B2E856FC784}" destId="{991281FE-C125-4184-A310-910F3036E504}" srcOrd="0" destOrd="0" presId="urn:microsoft.com/office/officeart/2018/2/layout/IconVerticalSolidList"/>
    <dgm:cxn modelId="{1F53030E-C668-45D2-8B0F-5CA18EF7D9B6}" type="presParOf" srcId="{610AA4F3-953A-4A4A-83E3-1B2E856FC784}" destId="{077FDA87-5FD2-44AA-8E63-22B84F76EAE4}" srcOrd="1" destOrd="0" presId="urn:microsoft.com/office/officeart/2018/2/layout/IconVerticalSolidList"/>
    <dgm:cxn modelId="{734CB637-F8CA-40B5-930C-D57D3CD2A012}" type="presParOf" srcId="{610AA4F3-953A-4A4A-83E3-1B2E856FC784}" destId="{8E7207C9-1579-4776-8799-14C83C27E467}" srcOrd="2" destOrd="0" presId="urn:microsoft.com/office/officeart/2018/2/layout/IconVerticalSolidList"/>
    <dgm:cxn modelId="{94A421B7-3750-4DA2-8999-18F11FC81364}" type="presParOf" srcId="{610AA4F3-953A-4A4A-83E3-1B2E856FC784}" destId="{0B3E9F30-B2B8-4F2D-B84F-A137933EE3B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BB342A-B426-4468-BEBF-658EE2716BFE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73E2666-199F-4BBC-B180-43D2CCFAA70F}">
      <dgm:prSet phldrT="[Texte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l">
            <a:buNone/>
          </a:pPr>
          <a:endParaRPr lang="fr-FR" sz="1800" dirty="0">
            <a:solidFill>
              <a:schemeClr val="accent1"/>
            </a:solidFill>
          </a:endParaRPr>
        </a:p>
        <a:p>
          <a:pPr algn="l">
            <a:buNone/>
          </a:pPr>
          <a:endParaRPr lang="fr-FR" sz="1800" dirty="0">
            <a:solidFill>
              <a:schemeClr val="accent1"/>
            </a:solidFill>
          </a:endParaRPr>
        </a:p>
        <a:p>
          <a:pPr algn="l">
            <a:buNone/>
          </a:pPr>
          <a:r>
            <a:rPr lang="fr-FR" sz="1800" dirty="0" err="1">
              <a:solidFill>
                <a:schemeClr val="accent1"/>
              </a:solidFill>
            </a:rPr>
            <a:t>Capacity</a:t>
          </a:r>
          <a:r>
            <a:rPr lang="fr-FR" sz="1800" dirty="0">
              <a:solidFill>
                <a:schemeClr val="accent1"/>
              </a:solidFill>
            </a:rPr>
            <a:t> </a:t>
          </a:r>
          <a:r>
            <a:rPr lang="fr-FR" sz="1800" dirty="0" err="1">
              <a:solidFill>
                <a:schemeClr val="accent1"/>
              </a:solidFill>
            </a:rPr>
            <a:t>development</a:t>
          </a:r>
          <a:r>
            <a:rPr lang="fr-FR" sz="1800" dirty="0">
              <a:solidFill>
                <a:schemeClr val="accent1"/>
              </a:solidFill>
            </a:rPr>
            <a:t> for </a:t>
          </a:r>
          <a:r>
            <a:rPr lang="fr-FR" sz="1800" dirty="0" err="1">
              <a:solidFill>
                <a:schemeClr val="accent1"/>
              </a:solidFill>
            </a:rPr>
            <a:t>AfCFTA</a:t>
          </a:r>
          <a:endParaRPr lang="fr-FR" sz="1800" dirty="0">
            <a:solidFill>
              <a:schemeClr val="accent1"/>
            </a:solidFill>
          </a:endParaRPr>
        </a:p>
      </dgm:t>
    </dgm:pt>
    <dgm:pt modelId="{1D0147B0-92B0-4040-96AA-649BAEB78F7D}" type="parTrans" cxnId="{AF948852-8567-49A2-905A-96EF9A03B53B}">
      <dgm:prSet/>
      <dgm:spPr/>
      <dgm:t>
        <a:bodyPr/>
        <a:lstStyle/>
        <a:p>
          <a:endParaRPr lang="fr-FR" sz="1800">
            <a:solidFill>
              <a:schemeClr val="accent1"/>
            </a:solidFill>
          </a:endParaRPr>
        </a:p>
      </dgm:t>
    </dgm:pt>
    <dgm:pt modelId="{0FC8AD35-0120-44CB-AB2D-05CBD2DC5318}" type="sibTrans" cxnId="{AF948852-8567-49A2-905A-96EF9A03B53B}">
      <dgm:prSet/>
      <dgm:spPr/>
      <dgm:t>
        <a:bodyPr/>
        <a:lstStyle/>
        <a:p>
          <a:endParaRPr lang="fr-FR" sz="1800">
            <a:solidFill>
              <a:schemeClr val="accent1"/>
            </a:solidFill>
          </a:endParaRPr>
        </a:p>
      </dgm:t>
    </dgm:pt>
    <dgm:pt modelId="{8473E6A6-5883-4CF3-B764-E5CF6BD96F41}">
      <dgm:prSet phldrT="[Texte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r">
            <a:buNone/>
          </a:pPr>
          <a:endParaRPr lang="fr-FR" sz="1800" dirty="0">
            <a:solidFill>
              <a:schemeClr val="accent1"/>
            </a:solidFill>
          </a:endParaRPr>
        </a:p>
        <a:p>
          <a:pPr algn="r">
            <a:buNone/>
          </a:pPr>
          <a:r>
            <a:rPr lang="fr-FR" sz="1800" dirty="0">
              <a:solidFill>
                <a:schemeClr val="accent1"/>
              </a:solidFill>
            </a:rPr>
            <a:t>All </a:t>
          </a:r>
          <a:r>
            <a:rPr lang="fr-FR" sz="1800" dirty="0" err="1">
              <a:solidFill>
                <a:schemeClr val="accent1"/>
              </a:solidFill>
            </a:rPr>
            <a:t>African</a:t>
          </a:r>
          <a:r>
            <a:rPr lang="fr-FR" sz="1800" dirty="0">
              <a:solidFill>
                <a:schemeClr val="accent1"/>
              </a:solidFill>
            </a:rPr>
            <a:t> countries</a:t>
          </a:r>
        </a:p>
        <a:p>
          <a:pPr algn="r">
            <a:buNone/>
          </a:pPr>
          <a:r>
            <a:rPr lang="fr-FR" sz="1800" dirty="0" err="1">
              <a:solidFill>
                <a:schemeClr val="accent1"/>
              </a:solidFill>
            </a:rPr>
            <a:t>Special</a:t>
          </a:r>
          <a:r>
            <a:rPr lang="fr-FR" sz="1800" dirty="0">
              <a:solidFill>
                <a:schemeClr val="accent1"/>
              </a:solidFill>
            </a:rPr>
            <a:t> attention to Countries of Focus</a:t>
          </a:r>
        </a:p>
      </dgm:t>
    </dgm:pt>
    <dgm:pt modelId="{10478B67-7969-48B3-A176-1BA1CEE10599}" type="parTrans" cxnId="{4A85F078-813A-4C4C-8432-6FFB48122C34}">
      <dgm:prSet/>
      <dgm:spPr/>
      <dgm:t>
        <a:bodyPr/>
        <a:lstStyle/>
        <a:p>
          <a:endParaRPr lang="fr-FR" sz="1800">
            <a:solidFill>
              <a:schemeClr val="accent1"/>
            </a:solidFill>
          </a:endParaRPr>
        </a:p>
      </dgm:t>
    </dgm:pt>
    <dgm:pt modelId="{57357C20-5955-4758-9A39-3FB730A71752}" type="sibTrans" cxnId="{4A85F078-813A-4C4C-8432-6FFB48122C34}">
      <dgm:prSet/>
      <dgm:spPr/>
      <dgm:t>
        <a:bodyPr/>
        <a:lstStyle/>
        <a:p>
          <a:endParaRPr lang="fr-FR" sz="1800">
            <a:solidFill>
              <a:schemeClr val="accent1"/>
            </a:solidFill>
          </a:endParaRPr>
        </a:p>
      </dgm:t>
    </dgm:pt>
    <dgm:pt modelId="{5AB22739-F48F-4B01-9636-C6FF54A19B7E}">
      <dgm:prSet phldrT="[Texte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l">
            <a:spcAft>
              <a:spcPts val="300"/>
            </a:spcAft>
            <a:buNone/>
          </a:pPr>
          <a:r>
            <a:rPr lang="fr-FR" sz="1800" dirty="0">
              <a:solidFill>
                <a:schemeClr val="accent1"/>
              </a:solidFill>
            </a:rPr>
            <a:t>Trainings &amp; Webinars</a:t>
          </a:r>
        </a:p>
        <a:p>
          <a:pPr algn="l">
            <a:spcAft>
              <a:spcPts val="300"/>
            </a:spcAft>
            <a:buNone/>
          </a:pPr>
          <a:r>
            <a:rPr lang="fr-FR" sz="1800" dirty="0">
              <a:solidFill>
                <a:schemeClr val="accent1"/>
              </a:solidFill>
            </a:rPr>
            <a:t>Research Papers</a:t>
          </a:r>
        </a:p>
        <a:p>
          <a:pPr algn="l">
            <a:spcAft>
              <a:spcPts val="300"/>
            </a:spcAft>
            <a:buNone/>
          </a:pPr>
          <a:r>
            <a:rPr lang="fr-FR" sz="1800" dirty="0">
              <a:solidFill>
                <a:schemeClr val="accent1"/>
              </a:solidFill>
            </a:rPr>
            <a:t>National and Regional perspectives</a:t>
          </a:r>
        </a:p>
        <a:p>
          <a:pPr algn="l">
            <a:spcAft>
              <a:spcPts val="300"/>
            </a:spcAft>
            <a:buNone/>
          </a:pPr>
          <a:endParaRPr lang="fr-FR" sz="500" dirty="0">
            <a:solidFill>
              <a:schemeClr val="accent1"/>
            </a:solidFill>
          </a:endParaRPr>
        </a:p>
        <a:p>
          <a:pPr algn="l">
            <a:spcAft>
              <a:spcPts val="300"/>
            </a:spcAft>
            <a:buNone/>
          </a:pPr>
          <a:r>
            <a:rPr lang="fr-FR" sz="1800" dirty="0">
              <a:solidFill>
                <a:schemeClr val="accent1"/>
              </a:solidFill>
            </a:rPr>
            <a:t>Trade </a:t>
          </a:r>
          <a:r>
            <a:rPr lang="fr-FR" sz="1800" dirty="0" err="1">
              <a:solidFill>
                <a:schemeClr val="accent1"/>
              </a:solidFill>
            </a:rPr>
            <a:t>modelling</a:t>
          </a:r>
          <a:r>
            <a:rPr lang="fr-FR" sz="1800" dirty="0">
              <a:solidFill>
                <a:schemeClr val="accent1"/>
              </a:solidFill>
            </a:rPr>
            <a:t>, </a:t>
          </a:r>
          <a:r>
            <a:rPr lang="fr-FR" sz="1800" dirty="0" err="1">
              <a:solidFill>
                <a:schemeClr val="accent1"/>
              </a:solidFill>
            </a:rPr>
            <a:t>gender</a:t>
          </a:r>
          <a:r>
            <a:rPr lang="fr-FR" sz="1800" dirty="0">
              <a:solidFill>
                <a:schemeClr val="accent1"/>
              </a:solidFill>
            </a:rPr>
            <a:t> &amp; </a:t>
          </a:r>
          <a:r>
            <a:rPr lang="fr-FR" sz="1800" dirty="0" err="1">
              <a:solidFill>
                <a:schemeClr val="accent1"/>
              </a:solidFill>
            </a:rPr>
            <a:t>trade</a:t>
          </a:r>
          <a:r>
            <a:rPr lang="fr-FR" sz="1800" dirty="0">
              <a:solidFill>
                <a:schemeClr val="accent1"/>
              </a:solidFill>
            </a:rPr>
            <a:t>, </a:t>
          </a:r>
          <a:r>
            <a:rPr lang="fr-FR" sz="1800" dirty="0" err="1">
              <a:solidFill>
                <a:schemeClr val="accent1"/>
              </a:solidFill>
            </a:rPr>
            <a:t>AfCFTA</a:t>
          </a:r>
          <a:r>
            <a:rPr lang="fr-FR" sz="1800" dirty="0">
              <a:solidFill>
                <a:schemeClr val="accent1"/>
              </a:solidFill>
            </a:rPr>
            <a:t> for the media, e-commerce, </a:t>
          </a:r>
          <a:r>
            <a:rPr lang="fr-FR" sz="1800" dirty="0" err="1">
              <a:solidFill>
                <a:schemeClr val="accent1"/>
              </a:solidFill>
            </a:rPr>
            <a:t>enterpreneurship</a:t>
          </a:r>
          <a:r>
            <a:rPr lang="fr-FR" sz="1800" dirty="0">
              <a:solidFill>
                <a:schemeClr val="accent1"/>
              </a:solidFill>
            </a:rPr>
            <a:t> …</a:t>
          </a:r>
        </a:p>
      </dgm:t>
    </dgm:pt>
    <dgm:pt modelId="{7C71DA4D-2DF3-491F-BDDC-641AB2430453}" type="parTrans" cxnId="{561780D9-9605-4E7D-A79A-B3BA47D89E71}">
      <dgm:prSet/>
      <dgm:spPr/>
      <dgm:t>
        <a:bodyPr/>
        <a:lstStyle/>
        <a:p>
          <a:endParaRPr lang="fr-FR" sz="1800">
            <a:solidFill>
              <a:schemeClr val="accent1"/>
            </a:solidFill>
          </a:endParaRPr>
        </a:p>
      </dgm:t>
    </dgm:pt>
    <dgm:pt modelId="{FC6EAA9F-D590-4612-AA66-74581C19F69F}" type="sibTrans" cxnId="{561780D9-9605-4E7D-A79A-B3BA47D89E71}">
      <dgm:prSet/>
      <dgm:spPr/>
      <dgm:t>
        <a:bodyPr/>
        <a:lstStyle/>
        <a:p>
          <a:endParaRPr lang="fr-FR" sz="1800">
            <a:solidFill>
              <a:schemeClr val="accent1"/>
            </a:solidFill>
          </a:endParaRPr>
        </a:p>
      </dgm:t>
    </dgm:pt>
    <dgm:pt modelId="{9EE631BB-3986-45B6-99AB-5C2CA9F4FD09}">
      <dgm:prSet phldrT="[Texte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r"/>
          <a:r>
            <a:rPr lang="fr-FR" sz="1800" dirty="0">
              <a:solidFill>
                <a:schemeClr val="accent1"/>
              </a:solidFill>
            </a:rPr>
            <a:t>736 </a:t>
          </a:r>
          <a:r>
            <a:rPr lang="fr-FR" sz="1800" dirty="0" err="1">
              <a:solidFill>
                <a:schemeClr val="accent1"/>
              </a:solidFill>
            </a:rPr>
            <a:t>officials</a:t>
          </a:r>
          <a:r>
            <a:rPr lang="fr-FR" sz="1800" dirty="0">
              <a:solidFill>
                <a:schemeClr val="accent1"/>
              </a:solidFill>
            </a:rPr>
            <a:t> </a:t>
          </a:r>
          <a:r>
            <a:rPr lang="fr-FR" sz="1800" dirty="0" err="1">
              <a:solidFill>
                <a:schemeClr val="accent1"/>
              </a:solidFill>
            </a:rPr>
            <a:t>trained</a:t>
          </a:r>
          <a:endParaRPr lang="fr-FR" sz="1800" dirty="0">
            <a:solidFill>
              <a:schemeClr val="accent1"/>
            </a:solidFill>
          </a:endParaRPr>
        </a:p>
        <a:p>
          <a:pPr algn="r"/>
          <a:endParaRPr lang="fr-FR" sz="700" dirty="0">
            <a:solidFill>
              <a:schemeClr val="accent1"/>
            </a:solidFill>
          </a:endParaRPr>
        </a:p>
        <a:p>
          <a:pPr algn="r"/>
          <a:r>
            <a:rPr lang="fr-FR" sz="1800" dirty="0">
              <a:solidFill>
                <a:schemeClr val="accent1"/>
              </a:solidFill>
            </a:rPr>
            <a:t>M&amp;E programme                    123 </a:t>
          </a:r>
          <a:r>
            <a:rPr lang="fr-FR" sz="1800" dirty="0" err="1">
              <a:solidFill>
                <a:schemeClr val="accent1"/>
              </a:solidFill>
            </a:rPr>
            <a:t>testimonies</a:t>
          </a:r>
          <a:endParaRPr lang="fr-FR" sz="1800" dirty="0">
            <a:solidFill>
              <a:schemeClr val="accent1"/>
            </a:solidFill>
          </a:endParaRPr>
        </a:p>
      </dgm:t>
    </dgm:pt>
    <dgm:pt modelId="{AD07AE6A-5D03-4511-8290-3CD662C8EF98}" type="parTrans" cxnId="{736EA632-E6D9-48D1-9CAB-F5FF058328FB}">
      <dgm:prSet/>
      <dgm:spPr/>
      <dgm:t>
        <a:bodyPr/>
        <a:lstStyle/>
        <a:p>
          <a:endParaRPr lang="fr-FR" sz="1800">
            <a:solidFill>
              <a:schemeClr val="accent1"/>
            </a:solidFill>
          </a:endParaRPr>
        </a:p>
      </dgm:t>
    </dgm:pt>
    <dgm:pt modelId="{BF6838CB-E326-4068-8545-19FAFD25BD2A}" type="sibTrans" cxnId="{736EA632-E6D9-48D1-9CAB-F5FF058328FB}">
      <dgm:prSet/>
      <dgm:spPr/>
      <dgm:t>
        <a:bodyPr/>
        <a:lstStyle/>
        <a:p>
          <a:endParaRPr lang="fr-FR" sz="1800">
            <a:solidFill>
              <a:schemeClr val="accent1"/>
            </a:solidFill>
          </a:endParaRPr>
        </a:p>
      </dgm:t>
    </dgm:pt>
    <dgm:pt modelId="{65E74088-3A01-467D-A6ED-8A0D85DCF02E}">
      <dgm:prSet/>
      <dgm:spPr/>
    </dgm:pt>
    <dgm:pt modelId="{DD5AE6B5-D278-4098-9AD4-0A80CB611382}" type="parTrans" cxnId="{71042313-9A81-4653-A132-348A45540B22}">
      <dgm:prSet/>
      <dgm:spPr/>
      <dgm:t>
        <a:bodyPr/>
        <a:lstStyle/>
        <a:p>
          <a:endParaRPr lang="fr-FR" sz="1800">
            <a:solidFill>
              <a:schemeClr val="accent1"/>
            </a:solidFill>
          </a:endParaRPr>
        </a:p>
      </dgm:t>
    </dgm:pt>
    <dgm:pt modelId="{35530C51-432D-4F47-B972-F57DCC97F821}" type="sibTrans" cxnId="{71042313-9A81-4653-A132-348A45540B22}">
      <dgm:prSet/>
      <dgm:spPr/>
      <dgm:t>
        <a:bodyPr/>
        <a:lstStyle/>
        <a:p>
          <a:endParaRPr lang="fr-FR" sz="1800">
            <a:solidFill>
              <a:schemeClr val="accent1"/>
            </a:solidFill>
          </a:endParaRPr>
        </a:p>
      </dgm:t>
    </dgm:pt>
    <dgm:pt modelId="{5302BB72-A850-479F-B586-05F56A6C7D3B}">
      <dgm:prSet phldrT="[Texte]" custT="1"/>
      <dgm:spPr/>
      <dgm:t>
        <a:bodyPr/>
        <a:lstStyle/>
        <a:p>
          <a:r>
            <a:rPr lang="fr-FR" sz="1800" dirty="0">
              <a:solidFill>
                <a:schemeClr val="accent1"/>
              </a:solidFill>
            </a:rPr>
            <a:t>Focus on the </a:t>
          </a:r>
          <a:r>
            <a:rPr lang="fr-FR" sz="1800" dirty="0" err="1">
              <a:solidFill>
                <a:schemeClr val="accent1"/>
              </a:solidFill>
            </a:rPr>
            <a:t>AfCFTA</a:t>
          </a:r>
          <a:endParaRPr lang="fr-FR" sz="1800" dirty="0">
            <a:solidFill>
              <a:schemeClr val="accent1"/>
            </a:solidFill>
          </a:endParaRPr>
        </a:p>
        <a:p>
          <a:endParaRPr lang="fr-FR" sz="1800" dirty="0">
            <a:solidFill>
              <a:schemeClr val="accent1"/>
            </a:solidFill>
          </a:endParaRPr>
        </a:p>
      </dgm:t>
    </dgm:pt>
    <dgm:pt modelId="{FD0C2EDB-EB4B-471E-AE39-7889A303F559}" type="sibTrans" cxnId="{7AA595E9-68BE-4269-8612-D1DA33D1E96D}">
      <dgm:prSet/>
      <dgm:spPr/>
      <dgm:t>
        <a:bodyPr/>
        <a:lstStyle/>
        <a:p>
          <a:endParaRPr lang="fr-FR" sz="1800">
            <a:solidFill>
              <a:schemeClr val="accent1"/>
            </a:solidFill>
          </a:endParaRPr>
        </a:p>
      </dgm:t>
    </dgm:pt>
    <dgm:pt modelId="{D4DC3EB5-5257-40B6-B546-93B5A1574248}" type="parTrans" cxnId="{7AA595E9-68BE-4269-8612-D1DA33D1E96D}">
      <dgm:prSet/>
      <dgm:spPr/>
      <dgm:t>
        <a:bodyPr/>
        <a:lstStyle/>
        <a:p>
          <a:endParaRPr lang="fr-FR" sz="1800">
            <a:solidFill>
              <a:schemeClr val="accent1"/>
            </a:solidFill>
          </a:endParaRPr>
        </a:p>
      </dgm:t>
    </dgm:pt>
    <dgm:pt modelId="{4C20945D-5FB9-4AFA-BE2F-3F06EAD4D403}" type="pres">
      <dgm:prSet presAssocID="{1BBB342A-B426-4468-BEBF-658EE2716BF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F1B8DB8-F930-4AA6-99F5-7B60C8A2FC7D}" type="pres">
      <dgm:prSet presAssocID="{1BBB342A-B426-4468-BEBF-658EE2716BFE}" presName="matrix" presStyleCnt="0"/>
      <dgm:spPr/>
    </dgm:pt>
    <dgm:pt modelId="{4C0D9428-9283-4805-A989-E75F8063113E}" type="pres">
      <dgm:prSet presAssocID="{1BBB342A-B426-4468-BEBF-658EE2716BFE}" presName="tile1" presStyleLbl="node1" presStyleIdx="0" presStyleCnt="4" custLinFactNeighborY="769"/>
      <dgm:spPr/>
    </dgm:pt>
    <dgm:pt modelId="{645B9DA9-008C-4036-8E50-3B433DBADBC8}" type="pres">
      <dgm:prSet presAssocID="{1BBB342A-B426-4468-BEBF-658EE2716BF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EADABD7-79AF-4729-A3AB-32B7AB3CB5CA}" type="pres">
      <dgm:prSet presAssocID="{1BBB342A-B426-4468-BEBF-658EE2716BFE}" presName="tile2" presStyleLbl="node1" presStyleIdx="1" presStyleCnt="4" custLinFactNeighborY="769"/>
      <dgm:spPr/>
    </dgm:pt>
    <dgm:pt modelId="{BADEFDD4-AB7A-4020-8872-FD0875D9510D}" type="pres">
      <dgm:prSet presAssocID="{1BBB342A-B426-4468-BEBF-658EE2716BF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E890B90-E8F4-4472-AA40-EBE0CA9139FB}" type="pres">
      <dgm:prSet presAssocID="{1BBB342A-B426-4468-BEBF-658EE2716BFE}" presName="tile3" presStyleLbl="node1" presStyleIdx="2" presStyleCnt="4" custLinFactNeighborY="0"/>
      <dgm:spPr/>
    </dgm:pt>
    <dgm:pt modelId="{5EF77748-D781-4452-8AEB-1E41A80ADA27}" type="pres">
      <dgm:prSet presAssocID="{1BBB342A-B426-4468-BEBF-658EE2716BF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934DF2D-CA44-41F0-B169-03524C6DC390}" type="pres">
      <dgm:prSet presAssocID="{1BBB342A-B426-4468-BEBF-658EE2716BFE}" presName="tile4" presStyleLbl="node1" presStyleIdx="3" presStyleCnt="4" custLinFactNeighborY="0"/>
      <dgm:spPr/>
    </dgm:pt>
    <dgm:pt modelId="{A81B5504-DCAB-4AEC-9762-342FA0340B63}" type="pres">
      <dgm:prSet presAssocID="{1BBB342A-B426-4468-BEBF-658EE2716BF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C3D2399-F94F-4B33-B99E-B9244E3CD5A7}" type="pres">
      <dgm:prSet presAssocID="{1BBB342A-B426-4468-BEBF-658EE2716BFE}" presName="centerTile" presStyleLbl="fgShp" presStyleIdx="0" presStyleCnt="1" custScaleX="191059" custScaleY="46154">
        <dgm:presLayoutVars>
          <dgm:chMax val="0"/>
          <dgm:chPref val="0"/>
        </dgm:presLayoutVars>
      </dgm:prSet>
      <dgm:spPr/>
    </dgm:pt>
  </dgm:ptLst>
  <dgm:cxnLst>
    <dgm:cxn modelId="{71042313-9A81-4653-A132-348A45540B22}" srcId="{1BBB342A-B426-4468-BEBF-658EE2716BFE}" destId="{65E74088-3A01-467D-A6ED-8A0D85DCF02E}" srcOrd="1" destOrd="0" parTransId="{DD5AE6B5-D278-4098-9AD4-0A80CB611382}" sibTransId="{35530C51-432D-4F47-B972-F57DCC97F821}"/>
    <dgm:cxn modelId="{2EEC6A18-6FB1-447D-B997-7C03A68A8454}" type="presOf" srcId="{1BBB342A-B426-4468-BEBF-658EE2716BFE}" destId="{4C20945D-5FB9-4AFA-BE2F-3F06EAD4D403}" srcOrd="0" destOrd="0" presId="urn:microsoft.com/office/officeart/2005/8/layout/matrix1"/>
    <dgm:cxn modelId="{B8DAE31C-41DB-412B-A744-F66A80DEA47B}" type="presOf" srcId="{9EE631BB-3986-45B6-99AB-5C2CA9F4FD09}" destId="{D934DF2D-CA44-41F0-B169-03524C6DC390}" srcOrd="0" destOrd="0" presId="urn:microsoft.com/office/officeart/2005/8/layout/matrix1"/>
    <dgm:cxn modelId="{CFDFF52E-44D8-40EF-91B4-FD06E47B70B9}" type="presOf" srcId="{5AB22739-F48F-4B01-9636-C6FF54A19B7E}" destId="{7E890B90-E8F4-4472-AA40-EBE0CA9139FB}" srcOrd="0" destOrd="0" presId="urn:microsoft.com/office/officeart/2005/8/layout/matrix1"/>
    <dgm:cxn modelId="{736EA632-E6D9-48D1-9CAB-F5FF058328FB}" srcId="{5302BB72-A850-479F-B586-05F56A6C7D3B}" destId="{9EE631BB-3986-45B6-99AB-5C2CA9F4FD09}" srcOrd="3" destOrd="0" parTransId="{AD07AE6A-5D03-4511-8290-3CD662C8EF98}" sibTransId="{BF6838CB-E326-4068-8545-19FAFD25BD2A}"/>
    <dgm:cxn modelId="{3BC3E44D-8790-42ED-9B2A-2575A3E71C3D}" type="presOf" srcId="{8473E6A6-5883-4CF3-B764-E5CF6BD96F41}" destId="{BADEFDD4-AB7A-4020-8872-FD0875D9510D}" srcOrd="1" destOrd="0" presId="urn:microsoft.com/office/officeart/2005/8/layout/matrix1"/>
    <dgm:cxn modelId="{AF948852-8567-49A2-905A-96EF9A03B53B}" srcId="{5302BB72-A850-479F-B586-05F56A6C7D3B}" destId="{D73E2666-199F-4BBC-B180-43D2CCFAA70F}" srcOrd="0" destOrd="0" parTransId="{1D0147B0-92B0-4040-96AA-649BAEB78F7D}" sibTransId="{0FC8AD35-0120-44CB-AB2D-05CBD2DC5318}"/>
    <dgm:cxn modelId="{46B4F775-CAD3-43C8-A7A1-5AE17A5FE4E4}" type="presOf" srcId="{5302BB72-A850-479F-B586-05F56A6C7D3B}" destId="{4C3D2399-F94F-4B33-B99E-B9244E3CD5A7}" srcOrd="0" destOrd="0" presId="urn:microsoft.com/office/officeart/2005/8/layout/matrix1"/>
    <dgm:cxn modelId="{4A85F078-813A-4C4C-8432-6FFB48122C34}" srcId="{5302BB72-A850-479F-B586-05F56A6C7D3B}" destId="{8473E6A6-5883-4CF3-B764-E5CF6BD96F41}" srcOrd="1" destOrd="0" parTransId="{10478B67-7969-48B3-A176-1BA1CEE10599}" sibTransId="{57357C20-5955-4758-9A39-3FB730A71752}"/>
    <dgm:cxn modelId="{AC67FD7D-B7CB-4A57-B058-77CB1477F2FF}" type="presOf" srcId="{D73E2666-199F-4BBC-B180-43D2CCFAA70F}" destId="{645B9DA9-008C-4036-8E50-3B433DBADBC8}" srcOrd="1" destOrd="0" presId="urn:microsoft.com/office/officeart/2005/8/layout/matrix1"/>
    <dgm:cxn modelId="{3CE0879E-2135-4D79-A708-F7C4E7250202}" type="presOf" srcId="{5AB22739-F48F-4B01-9636-C6FF54A19B7E}" destId="{5EF77748-D781-4452-8AEB-1E41A80ADA27}" srcOrd="1" destOrd="0" presId="urn:microsoft.com/office/officeart/2005/8/layout/matrix1"/>
    <dgm:cxn modelId="{501038B9-1762-485E-9570-D35CFDF1F841}" type="presOf" srcId="{9EE631BB-3986-45B6-99AB-5C2CA9F4FD09}" destId="{A81B5504-DCAB-4AEC-9762-342FA0340B63}" srcOrd="1" destOrd="0" presId="urn:microsoft.com/office/officeart/2005/8/layout/matrix1"/>
    <dgm:cxn modelId="{B6299BCC-2C85-4223-A587-DF5836DE7594}" type="presOf" srcId="{8473E6A6-5883-4CF3-B764-E5CF6BD96F41}" destId="{DEADABD7-79AF-4729-A3AB-32B7AB3CB5CA}" srcOrd="0" destOrd="0" presId="urn:microsoft.com/office/officeart/2005/8/layout/matrix1"/>
    <dgm:cxn modelId="{561780D9-9605-4E7D-A79A-B3BA47D89E71}" srcId="{5302BB72-A850-479F-B586-05F56A6C7D3B}" destId="{5AB22739-F48F-4B01-9636-C6FF54A19B7E}" srcOrd="2" destOrd="0" parTransId="{7C71DA4D-2DF3-491F-BDDC-641AB2430453}" sibTransId="{FC6EAA9F-D590-4612-AA66-74581C19F69F}"/>
    <dgm:cxn modelId="{65B3A8DC-74DD-4EEE-A782-D4540D7FC7C6}" type="presOf" srcId="{D73E2666-199F-4BBC-B180-43D2CCFAA70F}" destId="{4C0D9428-9283-4805-A989-E75F8063113E}" srcOrd="0" destOrd="0" presId="urn:microsoft.com/office/officeart/2005/8/layout/matrix1"/>
    <dgm:cxn modelId="{7AA595E9-68BE-4269-8612-D1DA33D1E96D}" srcId="{1BBB342A-B426-4468-BEBF-658EE2716BFE}" destId="{5302BB72-A850-479F-B586-05F56A6C7D3B}" srcOrd="0" destOrd="0" parTransId="{D4DC3EB5-5257-40B6-B546-93B5A1574248}" sibTransId="{FD0C2EDB-EB4B-471E-AE39-7889A303F559}"/>
    <dgm:cxn modelId="{03712F9E-CE15-4DF2-8585-4AADE439AF8C}" type="presParOf" srcId="{4C20945D-5FB9-4AFA-BE2F-3F06EAD4D403}" destId="{0F1B8DB8-F930-4AA6-99F5-7B60C8A2FC7D}" srcOrd="0" destOrd="0" presId="urn:microsoft.com/office/officeart/2005/8/layout/matrix1"/>
    <dgm:cxn modelId="{1D8D5D33-AC14-42A6-A924-E55460833069}" type="presParOf" srcId="{0F1B8DB8-F930-4AA6-99F5-7B60C8A2FC7D}" destId="{4C0D9428-9283-4805-A989-E75F8063113E}" srcOrd="0" destOrd="0" presId="urn:microsoft.com/office/officeart/2005/8/layout/matrix1"/>
    <dgm:cxn modelId="{DD4A2B70-49B4-41D9-94AF-8C83988C0003}" type="presParOf" srcId="{0F1B8DB8-F930-4AA6-99F5-7B60C8A2FC7D}" destId="{645B9DA9-008C-4036-8E50-3B433DBADBC8}" srcOrd="1" destOrd="0" presId="urn:microsoft.com/office/officeart/2005/8/layout/matrix1"/>
    <dgm:cxn modelId="{5D232225-CCB9-4555-BE56-716F66981F6D}" type="presParOf" srcId="{0F1B8DB8-F930-4AA6-99F5-7B60C8A2FC7D}" destId="{DEADABD7-79AF-4729-A3AB-32B7AB3CB5CA}" srcOrd="2" destOrd="0" presId="urn:microsoft.com/office/officeart/2005/8/layout/matrix1"/>
    <dgm:cxn modelId="{9C16D827-83F7-4D75-9A1D-9898594A2AD6}" type="presParOf" srcId="{0F1B8DB8-F930-4AA6-99F5-7B60C8A2FC7D}" destId="{BADEFDD4-AB7A-4020-8872-FD0875D9510D}" srcOrd="3" destOrd="0" presId="urn:microsoft.com/office/officeart/2005/8/layout/matrix1"/>
    <dgm:cxn modelId="{460D01C2-A274-49BA-AC04-679D13986EED}" type="presParOf" srcId="{0F1B8DB8-F930-4AA6-99F5-7B60C8A2FC7D}" destId="{7E890B90-E8F4-4472-AA40-EBE0CA9139FB}" srcOrd="4" destOrd="0" presId="urn:microsoft.com/office/officeart/2005/8/layout/matrix1"/>
    <dgm:cxn modelId="{54DDCCCB-A291-4531-944F-EFA66F50B0EF}" type="presParOf" srcId="{0F1B8DB8-F930-4AA6-99F5-7B60C8A2FC7D}" destId="{5EF77748-D781-4452-8AEB-1E41A80ADA27}" srcOrd="5" destOrd="0" presId="urn:microsoft.com/office/officeart/2005/8/layout/matrix1"/>
    <dgm:cxn modelId="{B801F228-BD52-445B-8345-AE203A60C425}" type="presParOf" srcId="{0F1B8DB8-F930-4AA6-99F5-7B60C8A2FC7D}" destId="{D934DF2D-CA44-41F0-B169-03524C6DC390}" srcOrd="6" destOrd="0" presId="urn:microsoft.com/office/officeart/2005/8/layout/matrix1"/>
    <dgm:cxn modelId="{CE8EA7B7-A4E5-4193-AAB4-97B3DCE73A79}" type="presParOf" srcId="{0F1B8DB8-F930-4AA6-99F5-7B60C8A2FC7D}" destId="{A81B5504-DCAB-4AEC-9762-342FA0340B63}" srcOrd="7" destOrd="0" presId="urn:microsoft.com/office/officeart/2005/8/layout/matrix1"/>
    <dgm:cxn modelId="{87F8317F-A14B-4654-B01C-54EADFC8120F}" type="presParOf" srcId="{4C20945D-5FB9-4AFA-BE2F-3F06EAD4D403}" destId="{4C3D2399-F94F-4B33-B99E-B9244E3CD5A7}" srcOrd="1" destOrd="0" presId="urn:microsoft.com/office/officeart/2005/8/layout/matrix1"/>
  </dgm:cxnLst>
  <dgm:bg>
    <a:solidFill>
      <a:schemeClr val="accent1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D90815-3FED-42BF-B4A2-0A736CA73934}">
      <dsp:nvSpPr>
        <dsp:cNvPr id="0" name=""/>
        <dsp:cNvSpPr/>
      </dsp:nvSpPr>
      <dsp:spPr>
        <a:xfrm>
          <a:off x="0" y="432"/>
          <a:ext cx="3864251" cy="101214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19527-41F0-492A-9C81-8EF054BCB8F5}">
      <dsp:nvSpPr>
        <dsp:cNvPr id="0" name=""/>
        <dsp:cNvSpPr/>
      </dsp:nvSpPr>
      <dsp:spPr>
        <a:xfrm>
          <a:off x="306172" y="228164"/>
          <a:ext cx="556677" cy="5566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FB8F0D-8957-4532-AE08-C7028A04F24B}">
      <dsp:nvSpPr>
        <dsp:cNvPr id="0" name=""/>
        <dsp:cNvSpPr/>
      </dsp:nvSpPr>
      <dsp:spPr>
        <a:xfrm>
          <a:off x="1163524" y="432"/>
          <a:ext cx="2695228" cy="101214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57150"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118" tIns="107118" rIns="107118" bIns="10711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chemeClr val="accent1"/>
              </a:solidFill>
            </a:rPr>
            <a:t>Transformation</a:t>
          </a:r>
          <a:endParaRPr lang="en-US" sz="2000" kern="1200" dirty="0">
            <a:solidFill>
              <a:schemeClr val="accent1"/>
            </a:solidFill>
          </a:endParaRPr>
        </a:p>
      </dsp:txBody>
      <dsp:txXfrm>
        <a:off x="1163524" y="432"/>
        <a:ext cx="2695228" cy="1012140"/>
      </dsp:txXfrm>
    </dsp:sp>
    <dsp:sp modelId="{9D565F0A-20C4-4E78-A911-8C871A635514}">
      <dsp:nvSpPr>
        <dsp:cNvPr id="0" name=""/>
        <dsp:cNvSpPr/>
      </dsp:nvSpPr>
      <dsp:spPr>
        <a:xfrm>
          <a:off x="0" y="1265608"/>
          <a:ext cx="3864251" cy="101214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F630A-35CC-456E-AA9D-693F98A7DBF7}">
      <dsp:nvSpPr>
        <dsp:cNvPr id="0" name=""/>
        <dsp:cNvSpPr/>
      </dsp:nvSpPr>
      <dsp:spPr>
        <a:xfrm>
          <a:off x="306172" y="1493339"/>
          <a:ext cx="556677" cy="5566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BDC2A4-A185-41C8-A8A0-C2B0989BEB9B}">
      <dsp:nvSpPr>
        <dsp:cNvPr id="0" name=""/>
        <dsp:cNvSpPr/>
      </dsp:nvSpPr>
      <dsp:spPr>
        <a:xfrm>
          <a:off x="1169022" y="1265608"/>
          <a:ext cx="2695228" cy="101214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57150"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118" tIns="107118" rIns="107118" bIns="10711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>
              <a:solidFill>
                <a:srgbClr val="0070C0"/>
              </a:solidFill>
            </a:rPr>
            <a:t>Operation</a:t>
          </a:r>
          <a:endParaRPr lang="en-US" sz="2000" kern="1200">
            <a:solidFill>
              <a:srgbClr val="0070C0"/>
            </a:solidFill>
          </a:endParaRPr>
        </a:p>
      </dsp:txBody>
      <dsp:txXfrm>
        <a:off x="1169022" y="1265608"/>
        <a:ext cx="2695228" cy="1012140"/>
      </dsp:txXfrm>
    </dsp:sp>
    <dsp:sp modelId="{991281FE-C125-4184-A310-910F3036E504}">
      <dsp:nvSpPr>
        <dsp:cNvPr id="0" name=""/>
        <dsp:cNvSpPr/>
      </dsp:nvSpPr>
      <dsp:spPr>
        <a:xfrm>
          <a:off x="0" y="2530783"/>
          <a:ext cx="3864251" cy="101214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7FDA87-5FD2-44AA-8E63-22B84F76EAE4}">
      <dsp:nvSpPr>
        <dsp:cNvPr id="0" name=""/>
        <dsp:cNvSpPr/>
      </dsp:nvSpPr>
      <dsp:spPr>
        <a:xfrm>
          <a:off x="306172" y="2758515"/>
          <a:ext cx="556677" cy="55667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E9F30-B2B8-4F2D-B84F-A137933EE3B7}">
      <dsp:nvSpPr>
        <dsp:cNvPr id="0" name=""/>
        <dsp:cNvSpPr/>
      </dsp:nvSpPr>
      <dsp:spPr>
        <a:xfrm>
          <a:off x="1169022" y="2530783"/>
          <a:ext cx="2695228" cy="101214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57150"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118" tIns="107118" rIns="107118" bIns="10711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2000" kern="1200" dirty="0" err="1">
              <a:solidFill>
                <a:srgbClr val="0070C0"/>
              </a:solidFill>
            </a:rPr>
            <a:t>Knowledge</a:t>
          </a:r>
          <a:r>
            <a:rPr lang="fr-FR" sz="2000" kern="1200" dirty="0">
              <a:solidFill>
                <a:srgbClr val="0070C0"/>
              </a:solidFill>
            </a:rPr>
            <a:t> </a:t>
          </a:r>
          <a:r>
            <a:rPr lang="fr-FR" sz="2000" kern="1200" dirty="0" err="1">
              <a:solidFill>
                <a:srgbClr val="0070C0"/>
              </a:solidFill>
            </a:rPr>
            <a:t>generation</a:t>
          </a:r>
          <a:r>
            <a:rPr lang="fr-FR" sz="2000" kern="1200" dirty="0">
              <a:solidFill>
                <a:srgbClr val="0070C0"/>
              </a:solidFill>
            </a:rPr>
            <a:t> 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2000" kern="1200" dirty="0">
              <a:solidFill>
                <a:srgbClr val="0070C0"/>
              </a:solidFill>
            </a:rPr>
            <a:t>&amp; </a:t>
          </a:r>
          <a:r>
            <a:rPr lang="fr-FR" sz="2000" kern="1200" dirty="0" err="1">
              <a:solidFill>
                <a:srgbClr val="0070C0"/>
              </a:solidFill>
            </a:rPr>
            <a:t>dissemination</a:t>
          </a:r>
          <a:endParaRPr lang="en-US" sz="2000" kern="1200" dirty="0">
            <a:solidFill>
              <a:srgbClr val="0070C0"/>
            </a:solidFill>
          </a:endParaRPr>
        </a:p>
      </dsp:txBody>
      <dsp:txXfrm>
        <a:off x="1169022" y="2530783"/>
        <a:ext cx="2695228" cy="1012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D9428-9283-4805-A989-E75F8063113E}">
      <dsp:nvSpPr>
        <dsp:cNvPr id="0" name=""/>
        <dsp:cNvSpPr/>
      </dsp:nvSpPr>
      <dsp:spPr>
        <a:xfrm rot="16200000">
          <a:off x="699443" y="-681767"/>
          <a:ext cx="2298520" cy="3697407"/>
        </a:xfrm>
        <a:prstGeom prst="round1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 dirty="0">
            <a:solidFill>
              <a:schemeClr val="accent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 dirty="0">
            <a:solidFill>
              <a:schemeClr val="accent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>
              <a:solidFill>
                <a:schemeClr val="accent1"/>
              </a:solidFill>
            </a:rPr>
            <a:t>Capacity</a:t>
          </a:r>
          <a:r>
            <a:rPr lang="fr-FR" sz="1800" kern="1200" dirty="0">
              <a:solidFill>
                <a:schemeClr val="accent1"/>
              </a:solidFill>
            </a:rPr>
            <a:t> </a:t>
          </a:r>
          <a:r>
            <a:rPr lang="fr-FR" sz="1800" kern="1200" dirty="0" err="1">
              <a:solidFill>
                <a:schemeClr val="accent1"/>
              </a:solidFill>
            </a:rPr>
            <a:t>development</a:t>
          </a:r>
          <a:r>
            <a:rPr lang="fr-FR" sz="1800" kern="1200" dirty="0">
              <a:solidFill>
                <a:schemeClr val="accent1"/>
              </a:solidFill>
            </a:rPr>
            <a:t> for </a:t>
          </a:r>
          <a:r>
            <a:rPr lang="fr-FR" sz="1800" kern="1200" dirty="0" err="1">
              <a:solidFill>
                <a:schemeClr val="accent1"/>
              </a:solidFill>
            </a:rPr>
            <a:t>AfCFTA</a:t>
          </a:r>
          <a:endParaRPr lang="fr-FR" sz="1800" kern="1200" dirty="0">
            <a:solidFill>
              <a:schemeClr val="accent1"/>
            </a:solidFill>
          </a:endParaRPr>
        </a:p>
      </dsp:txBody>
      <dsp:txXfrm rot="5400000">
        <a:off x="0" y="17676"/>
        <a:ext cx="3697407" cy="1723890"/>
      </dsp:txXfrm>
    </dsp:sp>
    <dsp:sp modelId="{DEADABD7-79AF-4729-A3AB-32B7AB3CB5CA}">
      <dsp:nvSpPr>
        <dsp:cNvPr id="0" name=""/>
        <dsp:cNvSpPr/>
      </dsp:nvSpPr>
      <dsp:spPr>
        <a:xfrm>
          <a:off x="3697407" y="17675"/>
          <a:ext cx="3697407" cy="2298520"/>
        </a:xfrm>
        <a:prstGeom prst="round1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 dirty="0">
            <a:solidFill>
              <a:schemeClr val="accent1"/>
            </a:solidFill>
          </a:endParaRPr>
        </a:p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chemeClr val="accent1"/>
              </a:solidFill>
            </a:rPr>
            <a:t>All </a:t>
          </a:r>
          <a:r>
            <a:rPr lang="fr-FR" sz="1800" kern="1200" dirty="0" err="1">
              <a:solidFill>
                <a:schemeClr val="accent1"/>
              </a:solidFill>
            </a:rPr>
            <a:t>African</a:t>
          </a:r>
          <a:r>
            <a:rPr lang="fr-FR" sz="1800" kern="1200" dirty="0">
              <a:solidFill>
                <a:schemeClr val="accent1"/>
              </a:solidFill>
            </a:rPr>
            <a:t> countries</a:t>
          </a:r>
        </a:p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>
              <a:solidFill>
                <a:schemeClr val="accent1"/>
              </a:solidFill>
            </a:rPr>
            <a:t>Special</a:t>
          </a:r>
          <a:r>
            <a:rPr lang="fr-FR" sz="1800" kern="1200" dirty="0">
              <a:solidFill>
                <a:schemeClr val="accent1"/>
              </a:solidFill>
            </a:rPr>
            <a:t> attention to Countries of Focus</a:t>
          </a:r>
        </a:p>
      </dsp:txBody>
      <dsp:txXfrm>
        <a:off x="3697407" y="17675"/>
        <a:ext cx="3697407" cy="1723890"/>
      </dsp:txXfrm>
    </dsp:sp>
    <dsp:sp modelId="{7E890B90-E8F4-4472-AA40-EBE0CA9139FB}">
      <dsp:nvSpPr>
        <dsp:cNvPr id="0" name=""/>
        <dsp:cNvSpPr/>
      </dsp:nvSpPr>
      <dsp:spPr>
        <a:xfrm rot="10800000">
          <a:off x="0" y="2298520"/>
          <a:ext cx="3697407" cy="2298520"/>
        </a:xfrm>
        <a:prstGeom prst="round1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fr-FR" sz="1800" kern="1200" dirty="0">
              <a:solidFill>
                <a:schemeClr val="accent1"/>
              </a:solidFill>
            </a:rPr>
            <a:t>Trainings &amp; Webinars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fr-FR" sz="1800" kern="1200" dirty="0">
              <a:solidFill>
                <a:schemeClr val="accent1"/>
              </a:solidFill>
            </a:rPr>
            <a:t>Research Papers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fr-FR" sz="1800" kern="1200" dirty="0">
              <a:solidFill>
                <a:schemeClr val="accent1"/>
              </a:solidFill>
            </a:rPr>
            <a:t>National and Regional perspectives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endParaRPr lang="fr-FR" sz="500" kern="1200" dirty="0">
            <a:solidFill>
              <a:schemeClr val="accent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fr-FR" sz="1800" kern="1200" dirty="0">
              <a:solidFill>
                <a:schemeClr val="accent1"/>
              </a:solidFill>
            </a:rPr>
            <a:t>Trade </a:t>
          </a:r>
          <a:r>
            <a:rPr lang="fr-FR" sz="1800" kern="1200" dirty="0" err="1">
              <a:solidFill>
                <a:schemeClr val="accent1"/>
              </a:solidFill>
            </a:rPr>
            <a:t>modelling</a:t>
          </a:r>
          <a:r>
            <a:rPr lang="fr-FR" sz="1800" kern="1200" dirty="0">
              <a:solidFill>
                <a:schemeClr val="accent1"/>
              </a:solidFill>
            </a:rPr>
            <a:t>, </a:t>
          </a:r>
          <a:r>
            <a:rPr lang="fr-FR" sz="1800" kern="1200" dirty="0" err="1">
              <a:solidFill>
                <a:schemeClr val="accent1"/>
              </a:solidFill>
            </a:rPr>
            <a:t>gender</a:t>
          </a:r>
          <a:r>
            <a:rPr lang="fr-FR" sz="1800" kern="1200" dirty="0">
              <a:solidFill>
                <a:schemeClr val="accent1"/>
              </a:solidFill>
            </a:rPr>
            <a:t> &amp; </a:t>
          </a:r>
          <a:r>
            <a:rPr lang="fr-FR" sz="1800" kern="1200" dirty="0" err="1">
              <a:solidFill>
                <a:schemeClr val="accent1"/>
              </a:solidFill>
            </a:rPr>
            <a:t>trade</a:t>
          </a:r>
          <a:r>
            <a:rPr lang="fr-FR" sz="1800" kern="1200" dirty="0">
              <a:solidFill>
                <a:schemeClr val="accent1"/>
              </a:solidFill>
            </a:rPr>
            <a:t>, </a:t>
          </a:r>
          <a:r>
            <a:rPr lang="fr-FR" sz="1800" kern="1200" dirty="0" err="1">
              <a:solidFill>
                <a:schemeClr val="accent1"/>
              </a:solidFill>
            </a:rPr>
            <a:t>AfCFTA</a:t>
          </a:r>
          <a:r>
            <a:rPr lang="fr-FR" sz="1800" kern="1200" dirty="0">
              <a:solidFill>
                <a:schemeClr val="accent1"/>
              </a:solidFill>
            </a:rPr>
            <a:t> for the media, e-commerce, </a:t>
          </a:r>
          <a:r>
            <a:rPr lang="fr-FR" sz="1800" kern="1200" dirty="0" err="1">
              <a:solidFill>
                <a:schemeClr val="accent1"/>
              </a:solidFill>
            </a:rPr>
            <a:t>enterpreneurship</a:t>
          </a:r>
          <a:r>
            <a:rPr lang="fr-FR" sz="1800" kern="1200" dirty="0">
              <a:solidFill>
                <a:schemeClr val="accent1"/>
              </a:solidFill>
            </a:rPr>
            <a:t> …</a:t>
          </a:r>
        </a:p>
      </dsp:txBody>
      <dsp:txXfrm rot="10800000">
        <a:off x="0" y="2873150"/>
        <a:ext cx="3697407" cy="1723890"/>
      </dsp:txXfrm>
    </dsp:sp>
    <dsp:sp modelId="{D934DF2D-CA44-41F0-B169-03524C6DC390}">
      <dsp:nvSpPr>
        <dsp:cNvPr id="0" name=""/>
        <dsp:cNvSpPr/>
      </dsp:nvSpPr>
      <dsp:spPr>
        <a:xfrm rot="5400000">
          <a:off x="4396851" y="1599076"/>
          <a:ext cx="2298520" cy="3697407"/>
        </a:xfrm>
        <a:prstGeom prst="round1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chemeClr val="accent1"/>
              </a:solidFill>
            </a:rPr>
            <a:t>736 </a:t>
          </a:r>
          <a:r>
            <a:rPr lang="fr-FR" sz="1800" kern="1200" dirty="0" err="1">
              <a:solidFill>
                <a:schemeClr val="accent1"/>
              </a:solidFill>
            </a:rPr>
            <a:t>officials</a:t>
          </a:r>
          <a:r>
            <a:rPr lang="fr-FR" sz="1800" kern="1200" dirty="0">
              <a:solidFill>
                <a:schemeClr val="accent1"/>
              </a:solidFill>
            </a:rPr>
            <a:t> </a:t>
          </a:r>
          <a:r>
            <a:rPr lang="fr-FR" sz="1800" kern="1200" dirty="0" err="1">
              <a:solidFill>
                <a:schemeClr val="accent1"/>
              </a:solidFill>
            </a:rPr>
            <a:t>trained</a:t>
          </a:r>
          <a:endParaRPr lang="fr-FR" sz="1800" kern="1200" dirty="0">
            <a:solidFill>
              <a:schemeClr val="accent1"/>
            </a:solidFill>
          </a:endParaRPr>
        </a:p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 dirty="0">
            <a:solidFill>
              <a:schemeClr val="accent1"/>
            </a:solidFill>
          </a:endParaRPr>
        </a:p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chemeClr val="accent1"/>
              </a:solidFill>
            </a:rPr>
            <a:t>M&amp;E programme                    123 </a:t>
          </a:r>
          <a:r>
            <a:rPr lang="fr-FR" sz="1800" kern="1200" dirty="0" err="1">
              <a:solidFill>
                <a:schemeClr val="accent1"/>
              </a:solidFill>
            </a:rPr>
            <a:t>testimonies</a:t>
          </a:r>
          <a:endParaRPr lang="fr-FR" sz="1800" kern="1200" dirty="0">
            <a:solidFill>
              <a:schemeClr val="accent1"/>
            </a:solidFill>
          </a:endParaRPr>
        </a:p>
      </dsp:txBody>
      <dsp:txXfrm rot="-5400000">
        <a:off x="3697408" y="2873150"/>
        <a:ext cx="3697407" cy="1723890"/>
      </dsp:txXfrm>
    </dsp:sp>
    <dsp:sp modelId="{4C3D2399-F94F-4B33-B99E-B9244E3CD5A7}">
      <dsp:nvSpPr>
        <dsp:cNvPr id="0" name=""/>
        <dsp:cNvSpPr/>
      </dsp:nvSpPr>
      <dsp:spPr>
        <a:xfrm>
          <a:off x="1578138" y="2033305"/>
          <a:ext cx="4238537" cy="530429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chemeClr val="accent1"/>
              </a:solidFill>
            </a:rPr>
            <a:t>Focus on the </a:t>
          </a:r>
          <a:r>
            <a:rPr lang="fr-FR" sz="1800" kern="1200" dirty="0" err="1">
              <a:solidFill>
                <a:schemeClr val="accent1"/>
              </a:solidFill>
            </a:rPr>
            <a:t>AfCFTA</a:t>
          </a:r>
          <a:endParaRPr lang="fr-FR" sz="1800" kern="1200" dirty="0">
            <a:solidFill>
              <a:schemeClr val="accent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 dirty="0">
            <a:solidFill>
              <a:schemeClr val="accent1"/>
            </a:solidFill>
          </a:endParaRPr>
        </a:p>
      </dsp:txBody>
      <dsp:txXfrm>
        <a:off x="1604031" y="2059198"/>
        <a:ext cx="4186751" cy="478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0.175</cdr:x>
      <cdr:y>0.53472</cdr:y>
    </cdr:from>
    <cdr:to>
      <cdr:x>0.27917</cdr:x>
      <cdr:y>0.60417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00100" y="1466851"/>
          <a:ext cx="476250" cy="190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0.17917</cdr:x>
      <cdr:y>0.53125</cdr:y>
    </cdr:from>
    <cdr:to>
      <cdr:x>0.28958</cdr:x>
      <cdr:y>0.64236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19150" y="1457325"/>
          <a:ext cx="504825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0" dirty="0">
              <a:solidFill>
                <a:schemeClr val="accent5">
                  <a:lumMod val="75000"/>
                </a:schemeClr>
              </a:solidFill>
            </a:rPr>
            <a:t>584</a:t>
          </a:r>
        </a:p>
      </cdr:txBody>
    </cdr:sp>
  </cdr:relSizeAnchor>
  <cdr:relSizeAnchor xmlns:cdr="http://schemas.openxmlformats.org/drawingml/2006/chartDrawing">
    <cdr:from>
      <cdr:x>0.46435</cdr:x>
      <cdr:y>0.33528</cdr:y>
    </cdr:from>
    <cdr:to>
      <cdr:x>0.59312</cdr:x>
      <cdr:y>0.41861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499898" y="1229302"/>
          <a:ext cx="693284" cy="3055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0" dirty="0">
              <a:solidFill>
                <a:schemeClr val="accent5">
                  <a:lumMod val="75000"/>
                </a:schemeClr>
              </a:solidFill>
            </a:rPr>
            <a:t>1081</a:t>
          </a:r>
        </a:p>
      </cdr:txBody>
    </cdr:sp>
  </cdr:relSizeAnchor>
  <cdr:relSizeAnchor xmlns:cdr="http://schemas.openxmlformats.org/drawingml/2006/chartDrawing">
    <cdr:from>
      <cdr:x>0.76227</cdr:x>
      <cdr:y>0.17903</cdr:y>
    </cdr:from>
    <cdr:to>
      <cdr:x>0.88413</cdr:x>
      <cdr:y>0.27278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103808" y="656415"/>
          <a:ext cx="656085" cy="3437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0" dirty="0">
              <a:solidFill>
                <a:schemeClr val="accent5">
                  <a:lumMod val="75000"/>
                </a:schemeClr>
              </a:solidFill>
            </a:rPr>
            <a:t>2033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E098C-3659-4996-8AD7-D3AF6479B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7FD27C-C39A-4A38-8529-31F43018B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6092D-5F7F-4BED-82EE-2F1D3BEF9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07C1-7EA1-47EA-863D-535A7E7572DB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53B87-E813-4BB8-925C-CCDE4D47C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85A7A-11A8-4AB2-A90B-CC7D8840B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BB16-81E2-4B02-A7F8-391710CFA61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033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D3F98-53F8-4132-B882-552115686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1A6A5D-E7D4-432F-9045-841299A94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CA812-4F85-474E-AA90-D2EDD69B9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07C1-7EA1-47EA-863D-535A7E7572DB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2BC53-1C4B-4573-AED1-A2E7E044B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B506D-2666-4DF3-A08D-BF574869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BB16-81E2-4B02-A7F8-391710CFA61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6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3FBBE8-699B-48D8-85CB-56A661637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A1909F-7A16-40B0-83D7-F408E0289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88A4F-7580-42C2-BEB3-E425FD8A5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07C1-7EA1-47EA-863D-535A7E7572DB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3312F-81D6-4523-BA03-D339BD8AE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683AD-88F1-4086-894B-A01E1A2B4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BB16-81E2-4B02-A7F8-391710CFA61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806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6D54DF-72D2-FE49-A5B9-714BC5CD1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2000" cy="25125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5A2DDD-2812-9742-BE95-02C91D568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300" y="3425472"/>
            <a:ext cx="11171400" cy="2175228"/>
          </a:xfrm>
        </p:spPr>
        <p:txBody>
          <a:bodyPr>
            <a:normAutofit/>
          </a:bodyPr>
          <a:lstStyle>
            <a:lvl1pPr algn="ctr">
              <a:defRPr sz="2400" b="1" i="0" baseline="0">
                <a:latin typeface="Lucida Sans" panose="020B0602030504020204" pitchFamily="34" charset="77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Title of presentation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Name of presenter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Title, Division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[Exact delivery date]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CB5E21-FDD3-CF44-B7FC-A065DB644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520"/>
          <a:stretch/>
        </p:blipFill>
        <p:spPr>
          <a:xfrm>
            <a:off x="639339" y="5863711"/>
            <a:ext cx="1478216" cy="700434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492DEB6-C0F2-8C48-A6E7-B6D175F0CD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9502" y="433953"/>
            <a:ext cx="4376100" cy="3787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845" y="6074837"/>
            <a:ext cx="990153" cy="4893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731BB0-F652-4D1F-897B-6FC52C5B53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43" y="5659281"/>
            <a:ext cx="1277014" cy="1145985"/>
          </a:xfrm>
          <a:prstGeom prst="rect">
            <a:avLst/>
          </a:prstGeom>
        </p:spPr>
      </p:pic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F215979-804E-41A7-B8F4-69B606034CE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688" y="1445449"/>
            <a:ext cx="3088888" cy="196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39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200" y="1825625"/>
            <a:ext cx="11289600" cy="4351338"/>
          </a:xfrm>
        </p:spPr>
        <p:txBody>
          <a:bodyPr>
            <a:normAutofit/>
          </a:bodyPr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B475743-3A64-A74D-A307-659BB60BB7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4676"/>
          <a:stretch/>
        </p:blipFill>
        <p:spPr>
          <a:xfrm>
            <a:off x="0" y="6492876"/>
            <a:ext cx="12192000" cy="365127"/>
          </a:xfrm>
          <a:prstGeom prst="rect">
            <a:avLst/>
          </a:prstGeom>
        </p:spPr>
      </p:pic>
      <p:sp>
        <p:nvSpPr>
          <p:cNvPr id="2" name="Rounded Rectangle 1"/>
          <p:cNvSpPr/>
          <p:nvPr userDrawn="1"/>
        </p:nvSpPr>
        <p:spPr>
          <a:xfrm>
            <a:off x="0" y="257433"/>
            <a:ext cx="9550400" cy="54163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F321364-00F5-4E81-94E2-251ECA8317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25" y="68275"/>
            <a:ext cx="2520175" cy="159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98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200" y="1825625"/>
            <a:ext cx="11289600" cy="4351338"/>
          </a:xfrm>
        </p:spPr>
        <p:txBody>
          <a:bodyPr>
            <a:normAutofit/>
          </a:bodyPr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B475743-3A64-A74D-A307-659BB60BB7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4676"/>
          <a:stretch/>
        </p:blipFill>
        <p:spPr>
          <a:xfrm>
            <a:off x="0" y="6492876"/>
            <a:ext cx="12192000" cy="365127"/>
          </a:xfrm>
          <a:prstGeom prst="rect">
            <a:avLst/>
          </a:prstGeom>
        </p:spPr>
      </p:pic>
      <p:sp>
        <p:nvSpPr>
          <p:cNvPr id="2" name="Rounded Rectangle 1"/>
          <p:cNvSpPr/>
          <p:nvPr userDrawn="1"/>
        </p:nvSpPr>
        <p:spPr>
          <a:xfrm>
            <a:off x="0" y="257433"/>
            <a:ext cx="9550400" cy="54163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imeline&#10;&#10;Description automatically generated">
            <a:extLst>
              <a:ext uri="{FF2B5EF4-FFF2-40B4-BE49-F238E27FC236}">
                <a16:creationId xmlns:a16="http://schemas.microsoft.com/office/drawing/2014/main" id="{DB77A9BA-6F6D-4D96-96DA-6B8B27D450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25" y="68275"/>
            <a:ext cx="2520175" cy="159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92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 object, solar cell&#10;&#10;Description automatically generated">
            <a:extLst>
              <a:ext uri="{FF2B5EF4-FFF2-40B4-BE49-F238E27FC236}">
                <a16:creationId xmlns:a16="http://schemas.microsoft.com/office/drawing/2014/main" id="{6307C092-7B1C-BC4F-8088-BBECA502B8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87900"/>
            <a:ext cx="12192000" cy="2070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B5E21-FDD3-CF44-B7FC-A065DB644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520"/>
          <a:stretch/>
        </p:blipFill>
        <p:spPr>
          <a:xfrm>
            <a:off x="1001808" y="443328"/>
            <a:ext cx="1602653" cy="759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0B4BC4-4FF2-42FC-9DCC-8642F79076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685" y="250033"/>
            <a:ext cx="1277014" cy="1145985"/>
          </a:xfrm>
          <a:prstGeom prst="rect">
            <a:avLst/>
          </a:prstGeom>
        </p:spPr>
      </p:pic>
      <p:pic>
        <p:nvPicPr>
          <p:cNvPr id="10" name="Picture 9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55E767A-BA60-45BE-9918-58C02899F5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29" y="250033"/>
            <a:ext cx="3088888" cy="196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23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9B51B-1E76-457D-B828-77C4F4BA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CB811-39BD-4E89-90F1-ADE3BE64A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9CA43-9F8C-428C-BD10-7B4CFD819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07C1-7EA1-47EA-863D-535A7E7572DB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AF94D-5473-4144-853E-ABD98ECE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1D806-E66A-43A7-B64E-EACD0DA32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BB16-81E2-4B02-A7F8-391710CFA61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4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49B25-956D-48CC-8420-4EB9D1483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3E86A-8CBF-4823-ACB4-AC57303D1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B9279-E635-4D0A-B592-694F76E7E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07C1-7EA1-47EA-863D-535A7E7572DB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94BC7-37A8-467F-BCDA-826C88C1B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A99C8-37AE-44FF-9B1A-269C36E2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BB16-81E2-4B02-A7F8-391710CFA61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28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27388-A15E-411F-8F3B-32928C44D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742C5-1C8A-415C-92E6-4B7E5FE82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8540E-F95B-4FC7-8560-396E35E7C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E5BB5-ECC1-42E0-84B8-AF6A0ADF0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07C1-7EA1-47EA-863D-535A7E7572DB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F1D887-DE1B-45C6-8B6C-15BFD9FF1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C52F5-88FC-4919-ADEC-4DEA1936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BB16-81E2-4B02-A7F8-391710CFA61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541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3C4F0-E299-48FD-BA51-58E731FBB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06867-23A2-4358-BFA1-B33C603EC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A56F3-A7D4-4445-996A-9511C763D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CDFE5-AACB-4E9F-B6CD-133351862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7DD050-1B4C-4C48-A194-95FE4ABF91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24AF3-7F72-449B-B47C-EB12983F5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07C1-7EA1-47EA-863D-535A7E7572DB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F963C-D037-4B4F-A5CC-369A41305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6D2EFA-DD2E-4C80-8DD5-44A136685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BB16-81E2-4B02-A7F8-391710CFA61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69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2C2CF-B474-42ED-90E7-24E0D918D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7E3FE3-A747-418D-AFB0-C649E48E3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07C1-7EA1-47EA-863D-535A7E7572DB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C09873-D996-4B30-96C4-B929CA31A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FDEBB5-DA01-41AC-88E4-3297ACD5B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BB16-81E2-4B02-A7F8-391710CFA61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760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34AEF6-0397-4EFF-8F82-80D8A262F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07C1-7EA1-47EA-863D-535A7E7572DB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F1AFE-36B0-483B-A791-A7C11D8D2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386C3-6282-41D8-A3C7-0148E111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BB16-81E2-4B02-A7F8-391710CFA61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331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B267A-ED4A-4B63-B8A8-F672D683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00015-27F9-4C23-ADD0-ACA76E90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8D1A8-AF46-4849-879F-B46C646C4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5CED0-F082-45F3-8BFE-6B6200CA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07C1-7EA1-47EA-863D-535A7E7572DB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C311E-F833-499F-8765-746396875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8C547-654E-4F14-AE5A-74EFCFC63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BB16-81E2-4B02-A7F8-391710CFA61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50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8567E-2E78-42B7-A336-BEDA60337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866302-CCBF-4F82-A208-C171A7D08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66EB8-2A58-4A92-A67F-42CA6C7F3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57438-6A0E-4853-A7C1-DB8506869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07C1-7EA1-47EA-863D-535A7E7572DB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6FAB9-E0E7-49CC-AA07-BCE5CE51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3F8A9-9804-46D5-90C4-09B917779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BB16-81E2-4B02-A7F8-391710CFA61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218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BDDF4-7AE0-4242-8D2C-4119E9B3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861A7-B31A-4DD2-8EF3-54A69C891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E6B96-613B-4D69-8254-7E165026C8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907C1-7EA1-47EA-863D-535A7E7572DB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8D988-5061-4656-A62C-3D9F77DB0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1E4A2-800A-46B6-A81E-31F2CF882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1BB16-81E2-4B02-A7F8-391710CFA61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12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hyperlink" Target="http://services.unidep.org/e-idep/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hyperlink" Target="https://www.uneca.org/fr/mmsdp/pages/cours-en-ligne-mod%C3%A9lisation-macro%C3%A9conomique-pour-la-planification-du-d%C3%A9veloppement" TargetMode="External"/><Relationship Id="rId10" Type="http://schemas.openxmlformats.org/officeDocument/2006/relationships/image" Target="../media/image31.jp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jp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svg"/><Relationship Id="rId17" Type="http://schemas.openxmlformats.org/officeDocument/2006/relationships/image" Target="../media/image50.jpg"/><Relationship Id="rId2" Type="http://schemas.openxmlformats.org/officeDocument/2006/relationships/image" Target="../media/image35.png"/><Relationship Id="rId16" Type="http://schemas.openxmlformats.org/officeDocument/2006/relationships/image" Target="../media/image4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5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6.jpeg"/><Relationship Id="rId12" Type="http://schemas.openxmlformats.org/officeDocument/2006/relationships/image" Target="../media/image49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11" Type="http://schemas.openxmlformats.org/officeDocument/2006/relationships/image" Target="../media/image46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50.jp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69970" y="3620888"/>
            <a:ext cx="48380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Report on IDEP work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(E/ECA/COE/39/13*)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Karima Bounemra Ben Soltane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Director, IDEP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18 March 2021</a:t>
            </a:r>
            <a:endParaRPr lang="en-US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84197C-B7F3-42C3-881F-89C32959E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71" y="4389179"/>
            <a:ext cx="1572211" cy="74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30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1E699A6-3ED1-443A-88D0-5FAD4F8A6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026493"/>
              </p:ext>
            </p:extLst>
          </p:nvPr>
        </p:nvGraphicFramePr>
        <p:xfrm>
          <a:off x="227213" y="829339"/>
          <a:ext cx="6145618" cy="56834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774">
                  <a:extLst>
                    <a:ext uri="{9D8B030D-6E8A-4147-A177-3AD203B41FA5}">
                      <a16:colId xmlns:a16="http://schemas.microsoft.com/office/drawing/2014/main" val="416045942"/>
                    </a:ext>
                  </a:extLst>
                </a:gridCol>
                <a:gridCol w="877824">
                  <a:extLst>
                    <a:ext uri="{9D8B030D-6E8A-4147-A177-3AD203B41FA5}">
                      <a16:colId xmlns:a16="http://schemas.microsoft.com/office/drawing/2014/main" val="1368538967"/>
                    </a:ext>
                  </a:extLst>
                </a:gridCol>
                <a:gridCol w="784895">
                  <a:extLst>
                    <a:ext uri="{9D8B030D-6E8A-4147-A177-3AD203B41FA5}">
                      <a16:colId xmlns:a16="http://schemas.microsoft.com/office/drawing/2014/main" val="2289901528"/>
                    </a:ext>
                  </a:extLst>
                </a:gridCol>
                <a:gridCol w="1020726">
                  <a:extLst>
                    <a:ext uri="{9D8B030D-6E8A-4147-A177-3AD203B41FA5}">
                      <a16:colId xmlns:a16="http://schemas.microsoft.com/office/drawing/2014/main" val="1281594062"/>
                    </a:ext>
                  </a:extLst>
                </a:gridCol>
                <a:gridCol w="935665">
                  <a:extLst>
                    <a:ext uri="{9D8B030D-6E8A-4147-A177-3AD203B41FA5}">
                      <a16:colId xmlns:a16="http://schemas.microsoft.com/office/drawing/2014/main" val="2000683568"/>
                    </a:ext>
                  </a:extLst>
                </a:gridCol>
                <a:gridCol w="1116419">
                  <a:extLst>
                    <a:ext uri="{9D8B030D-6E8A-4147-A177-3AD203B41FA5}">
                      <a16:colId xmlns:a16="http://schemas.microsoft.com/office/drawing/2014/main" val="3747937564"/>
                    </a:ext>
                  </a:extLst>
                </a:gridCol>
                <a:gridCol w="1148315">
                  <a:extLst>
                    <a:ext uri="{9D8B030D-6E8A-4147-A177-3AD203B41FA5}">
                      <a16:colId xmlns:a16="http://schemas.microsoft.com/office/drawing/2014/main" val="950406130"/>
                    </a:ext>
                  </a:extLst>
                </a:gridCol>
              </a:tblGrid>
              <a:tr h="17184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 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Country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ctr"/>
                </a:tc>
                <a:tc rowSpan="3"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Annual assessed</a:t>
                      </a:r>
                      <a:endParaRPr lang="fr-FR" sz="1100" b="0">
                        <a:effectLst/>
                      </a:endParaRPr>
                    </a:p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contribution</a:t>
                      </a:r>
                      <a:endParaRPr lang="fr-FR" sz="1100" b="0">
                        <a:effectLst/>
                      </a:endParaRPr>
                    </a:p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 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ctr"/>
                </a:tc>
                <a:tc rowSpan="2" gridSpan="3"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Amount paid in 2019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ctr"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Total amount paid in 2019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ctr"/>
                </a:tc>
                <a:extLst>
                  <a:ext uri="{0D108BD9-81ED-4DB2-BD59-A6C34878D82A}">
                    <a16:rowId xmlns:a16="http://schemas.microsoft.com/office/drawing/2014/main" val="3902954453"/>
                  </a:ext>
                </a:extLst>
              </a:tr>
              <a:tr h="189662">
                <a:tc rowSpan="2"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 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Annual contribution paid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ctr"/>
                </a:tc>
                <a:tc hMerge="1" vMerge="1"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Arrears paid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ctr"/>
                </a:tc>
                <a:tc hMerge="1" vMerge="1"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Advance payment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773867"/>
                  </a:ext>
                </a:extLst>
              </a:tr>
              <a:tr h="503681">
                <a:tc vMerge="1"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 vMerge="1"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ctr"/>
                </a:tc>
                <a:tc vMerge="1"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Annual contribution paid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Arrears paid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Advance payment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ctr"/>
                </a:tc>
                <a:tc vMerge="1"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ctr"/>
                </a:tc>
                <a:extLst>
                  <a:ext uri="{0D108BD9-81ED-4DB2-BD59-A6C34878D82A}">
                    <a16:rowId xmlns:a16="http://schemas.microsoft.com/office/drawing/2014/main" val="2923471475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1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Benin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15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15,000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35">
                          <a:effectLst/>
                        </a:rPr>
                        <a:t>              5,599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20,599  </a:t>
                      </a:r>
                      <a:r>
                        <a:rPr lang="en-US" sz="1100" b="0" spc="50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4223357485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2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Burkina Faso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15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15,000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  -    </a:t>
                      </a:r>
                      <a:r>
                        <a:rPr lang="en-US" sz="1100" b="0" spc="4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15,000  </a:t>
                      </a:r>
                      <a:r>
                        <a:rPr lang="en-US" sz="1100" b="0" spc="50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1167450083"/>
                  </a:ext>
                </a:extLst>
              </a:tr>
              <a:tr h="350521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3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Central African Rep.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15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15,000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35">
                          <a:effectLst/>
                        </a:rPr>
                        <a:t>              1,761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16,761  </a:t>
                      </a:r>
                      <a:r>
                        <a:rPr lang="en-US" sz="1100" b="0" spc="50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85324788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4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Congo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15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         -    </a:t>
                      </a:r>
                      <a:r>
                        <a:rPr lang="en-US" sz="1100" b="0" spc="5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  -    </a:t>
                      </a:r>
                      <a:r>
                        <a:rPr lang="en-US" sz="1100" b="0" spc="4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35">
                          <a:effectLst/>
                        </a:rPr>
                        <a:t>         15,000  </a:t>
                      </a:r>
                      <a:r>
                        <a:rPr lang="en-US" sz="1100" b="0" spc="4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15,000  </a:t>
                      </a:r>
                      <a:r>
                        <a:rPr lang="en-US" sz="1100" b="0" spc="50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685783735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5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Cote D'Ivoire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32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22,703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  -    </a:t>
                      </a:r>
                      <a:r>
                        <a:rPr lang="en-US" sz="1100" b="0" spc="4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35">
                          <a:effectLst/>
                        </a:rPr>
                        <a:t>           9,297  </a:t>
                      </a:r>
                      <a:r>
                        <a:rPr lang="en-US" sz="1100" b="0" spc="5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32,000  </a:t>
                      </a:r>
                      <a:r>
                        <a:rPr lang="en-US" sz="1100" b="0" spc="50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4254920397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6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Egypt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80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80,000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35">
                          <a:effectLst/>
                        </a:rPr>
                        <a:t>         160,000  </a:t>
                      </a:r>
                      <a:r>
                        <a:rPr lang="en-US" sz="1100" b="0" spc="2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240,000  </a:t>
                      </a:r>
                      <a:r>
                        <a:rPr lang="en-US" sz="1100" b="0" spc="3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816262631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7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Guinea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20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20,000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35">
                          <a:effectLst/>
                        </a:rPr>
                        <a:t>         100,000  </a:t>
                      </a:r>
                      <a:r>
                        <a:rPr lang="en-US" sz="1100" b="0" spc="2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120,000  </a:t>
                      </a:r>
                      <a:r>
                        <a:rPr lang="en-US" sz="1100" b="0" spc="3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3509579823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8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Kenya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32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         -    </a:t>
                      </a:r>
                      <a:r>
                        <a:rPr lang="en-US" sz="1100" b="0" spc="5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  -    </a:t>
                      </a:r>
                      <a:r>
                        <a:rPr lang="en-US" sz="1100" b="0" spc="4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35">
                          <a:effectLst/>
                        </a:rPr>
                        <a:t>         32,000  </a:t>
                      </a:r>
                      <a:r>
                        <a:rPr lang="en-US" sz="1100" b="0" spc="4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32,000  </a:t>
                      </a:r>
                      <a:r>
                        <a:rPr lang="en-US" sz="1100" b="0" spc="50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823573772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9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Lesotho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15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15,000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  -    </a:t>
                      </a:r>
                      <a:r>
                        <a:rPr lang="en-US" sz="1100" b="0" spc="4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15,000  </a:t>
                      </a:r>
                      <a:r>
                        <a:rPr lang="en-US" sz="1100" b="0" spc="50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2710218640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10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Madagascar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20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20,000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35">
                          <a:effectLst/>
                        </a:rPr>
                        <a:t>              3,490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23,490  </a:t>
                      </a:r>
                      <a:r>
                        <a:rPr lang="en-US" sz="1100" b="0" spc="50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2514690980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11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Mali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15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15,000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35">
                          <a:effectLst/>
                        </a:rPr>
                        <a:t>           50,014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65,014  </a:t>
                      </a:r>
                      <a:r>
                        <a:rPr lang="en-US" sz="1100" b="0" spc="50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2768139971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12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Mauritania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10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10,000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35">
                          <a:effectLst/>
                        </a:rPr>
                        <a:t>           10,000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20,000  </a:t>
                      </a:r>
                      <a:r>
                        <a:rPr lang="en-US" sz="1100" b="0" spc="50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2910228200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13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Namibia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24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24,000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  -    </a:t>
                      </a:r>
                      <a:r>
                        <a:rPr lang="en-US" sz="1100" b="0" spc="4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24,000  </a:t>
                      </a:r>
                      <a:r>
                        <a:rPr lang="en-US" sz="1100" b="0" spc="50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2263077561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14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Nigeria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80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80,000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35">
                          <a:effectLst/>
                        </a:rPr>
                        <a:t>         370,331  </a:t>
                      </a:r>
                      <a:r>
                        <a:rPr lang="en-US" sz="1100" b="0" spc="2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450,331  </a:t>
                      </a:r>
                      <a:r>
                        <a:rPr lang="en-US" sz="1100" b="0" spc="3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1753496542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15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Rwanda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15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15,000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35">
                          <a:effectLst/>
                        </a:rPr>
                        <a:t>           45,000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60,000  </a:t>
                      </a:r>
                      <a:r>
                        <a:rPr lang="en-US" sz="1100" b="0" spc="50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790024861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16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Senegal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24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24,000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35">
                          <a:effectLst/>
                        </a:rPr>
                        <a:t>           48,398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72,398  </a:t>
                      </a:r>
                      <a:r>
                        <a:rPr lang="en-US" sz="1100" b="0" spc="50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2751647950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17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Seychelles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10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10,000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35">
                          <a:effectLst/>
                        </a:rPr>
                        <a:t>           20,000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30,000  </a:t>
                      </a:r>
                      <a:r>
                        <a:rPr lang="en-US" sz="1100" b="0" spc="50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3436174074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18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Sierra Leone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20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20,000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  -    </a:t>
                      </a:r>
                      <a:r>
                        <a:rPr lang="en-US" sz="1100" b="0" spc="4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20,000  </a:t>
                      </a:r>
                      <a:r>
                        <a:rPr lang="en-US" sz="1100" b="0" spc="50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210115417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19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South Africa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80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80,000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  -    </a:t>
                      </a:r>
                      <a:r>
                        <a:rPr lang="en-US" sz="1100" b="0" spc="4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80,000  </a:t>
                      </a:r>
                      <a:r>
                        <a:rPr lang="en-US" sz="1100" b="0" spc="50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649556123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20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Togo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15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15,000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  -    </a:t>
                      </a:r>
                      <a:r>
                        <a:rPr lang="en-US" sz="1100" b="0" spc="4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15,000  </a:t>
                      </a:r>
                      <a:r>
                        <a:rPr lang="en-US" sz="1100" b="0" spc="50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3884491391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21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Tunisia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24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24,000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35">
                          <a:effectLst/>
                        </a:rPr>
                        <a:t>              7,220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31,220  </a:t>
                      </a:r>
                      <a:r>
                        <a:rPr lang="en-US" sz="1100" b="0" spc="50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2610504225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22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Uganda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24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24,000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35">
                          <a:effectLst/>
                        </a:rPr>
                        <a:t>           44,971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68,971  </a:t>
                      </a:r>
                      <a:r>
                        <a:rPr lang="en-US" sz="1100" b="0" spc="50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3483622272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23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Zimbabwe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         40  </a:t>
                      </a:r>
                      <a:r>
                        <a:rPr lang="en-US" sz="1100" b="0" spc="65" dirty="0">
                          <a:effectLst/>
                        </a:rPr>
                        <a:t>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     40,000  </a:t>
                      </a:r>
                      <a:r>
                        <a:rPr lang="en-US" sz="1100" b="0" spc="6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35">
                          <a:effectLst/>
                        </a:rPr>
                        <a:t>           80,000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spc="40">
                          <a:effectLst/>
                        </a:rPr>
                        <a:t>                  -  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>
                          <a:effectLst/>
                        </a:rPr>
                        <a:t>    120,000  </a:t>
                      </a:r>
                      <a:r>
                        <a:rPr lang="en-US" sz="1100" b="0" spc="35">
                          <a:effectLst/>
                        </a:rPr>
                        <a:t>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b"/>
                </a:tc>
                <a:extLst>
                  <a:ext uri="{0D108BD9-81ED-4DB2-BD59-A6C34878D82A}">
                    <a16:rowId xmlns:a16="http://schemas.microsoft.com/office/drawing/2014/main" val="167364533"/>
                  </a:ext>
                </a:extLst>
              </a:tr>
              <a:tr h="193695"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 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Total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640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583,703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946,783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56,297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1,586,783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39" marR="30239" marT="0" marB="0" anchor="ctr"/>
                </a:tc>
                <a:extLst>
                  <a:ext uri="{0D108BD9-81ED-4DB2-BD59-A6C34878D82A}">
                    <a16:rowId xmlns:a16="http://schemas.microsoft.com/office/drawing/2014/main" val="3989191206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76FBF08-925C-4C19-BFF8-FFAC3C216D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065778"/>
              </p:ext>
            </p:extLst>
          </p:nvPr>
        </p:nvGraphicFramePr>
        <p:xfrm>
          <a:off x="6643172" y="2005070"/>
          <a:ext cx="5417310" cy="297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985">
                  <a:extLst>
                    <a:ext uri="{9D8B030D-6E8A-4147-A177-3AD203B41FA5}">
                      <a16:colId xmlns:a16="http://schemas.microsoft.com/office/drawing/2014/main" val="2181287293"/>
                    </a:ext>
                  </a:extLst>
                </a:gridCol>
                <a:gridCol w="1208814">
                  <a:extLst>
                    <a:ext uri="{9D8B030D-6E8A-4147-A177-3AD203B41FA5}">
                      <a16:colId xmlns:a16="http://schemas.microsoft.com/office/drawing/2014/main" val="1654007734"/>
                    </a:ext>
                  </a:extLst>
                </a:gridCol>
                <a:gridCol w="1387490">
                  <a:extLst>
                    <a:ext uri="{9D8B030D-6E8A-4147-A177-3AD203B41FA5}">
                      <a16:colId xmlns:a16="http://schemas.microsoft.com/office/drawing/2014/main" val="1898725189"/>
                    </a:ext>
                  </a:extLst>
                </a:gridCol>
                <a:gridCol w="838269">
                  <a:extLst>
                    <a:ext uri="{9D8B030D-6E8A-4147-A177-3AD203B41FA5}">
                      <a16:colId xmlns:a16="http://schemas.microsoft.com/office/drawing/2014/main" val="1773384965"/>
                    </a:ext>
                  </a:extLst>
                </a:gridCol>
                <a:gridCol w="814982">
                  <a:extLst>
                    <a:ext uri="{9D8B030D-6E8A-4147-A177-3AD203B41FA5}">
                      <a16:colId xmlns:a16="http://schemas.microsoft.com/office/drawing/2014/main" val="219262399"/>
                    </a:ext>
                  </a:extLst>
                </a:gridCol>
                <a:gridCol w="756770">
                  <a:extLst>
                    <a:ext uri="{9D8B030D-6E8A-4147-A177-3AD203B41FA5}">
                      <a16:colId xmlns:a16="http://schemas.microsoft.com/office/drawing/2014/main" val="3690459014"/>
                    </a:ext>
                  </a:extLst>
                </a:gridCol>
              </a:tblGrid>
              <a:tr h="638432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  Countries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Annual Assessed Contribution 2020 US$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2020 Contribution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Arrears Paid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Total Amount Paid in 2020 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29215"/>
                  </a:ext>
                </a:extLst>
              </a:tr>
              <a:tr h="316117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1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 BURKINA FASO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15,000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15,000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                      -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15,000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6059576"/>
                  </a:ext>
                </a:extLst>
              </a:tr>
              <a:tr h="316117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2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 EGYPT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80,000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80,000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                      -   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80,000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2739490"/>
                  </a:ext>
                </a:extLst>
              </a:tr>
              <a:tr h="23159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3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 GAMBIA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10,000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10,000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85,582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95,582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5588083"/>
                  </a:ext>
                </a:extLst>
              </a:tr>
              <a:tr h="23159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4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 GHANA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32,000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32,000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35,462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67,462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3970127"/>
                  </a:ext>
                </a:extLst>
              </a:tr>
              <a:tr h="23159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5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 LIBYA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80,000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80,000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74,561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154,561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3135825"/>
                  </a:ext>
                </a:extLst>
              </a:tr>
              <a:tr h="23159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6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 MOROCCO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32,000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32,000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210,557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242,557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7558230"/>
                  </a:ext>
                </a:extLst>
              </a:tr>
              <a:tr h="23159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7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 SOUTH AFRICA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80,000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80,000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80,000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160,000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9409276"/>
                  </a:ext>
                </a:extLst>
              </a:tr>
              <a:tr h="23159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8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 SWAZILAND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20,000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20,000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8,770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28,770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9411886"/>
                  </a:ext>
                </a:extLst>
              </a:tr>
              <a:tr h="316117">
                <a:tc>
                  <a:txBody>
                    <a:bodyPr/>
                    <a:lstStyle/>
                    <a:p>
                      <a:pPr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 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                       TOTAL :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349,000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349,000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>
                          <a:effectLst/>
                        </a:rPr>
                        <a:t>494,931</a:t>
                      </a:r>
                      <a:endParaRPr lang="fr-FR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>
                          <a:effectLst/>
                        </a:rPr>
                        <a:t>843,931</a:t>
                      </a:r>
                      <a:endParaRPr lang="fr-FR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260559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C0F920B-53F3-4E76-8E9A-5312D04749CE}"/>
              </a:ext>
            </a:extLst>
          </p:cNvPr>
          <p:cNvSpPr/>
          <p:nvPr/>
        </p:nvSpPr>
        <p:spPr>
          <a:xfrm>
            <a:off x="255172" y="306299"/>
            <a:ext cx="4748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rPr>
              <a:t>Member States Contributions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4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ésultat d’images pour SDG Transparent">
            <a:extLst>
              <a:ext uri="{FF2B5EF4-FFF2-40B4-BE49-F238E27FC236}">
                <a16:creationId xmlns:a16="http://schemas.microsoft.com/office/drawing/2014/main" id="{8863A97F-3BD6-4203-9BF6-3A1D67F70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91" y="1435595"/>
            <a:ext cx="1224678" cy="1266716"/>
          </a:xfrm>
          <a:prstGeom prst="rect">
            <a:avLst/>
          </a:prstGeom>
          <a:noFill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B967214-7AED-4E9D-A7E1-6E6ABA93233A}"/>
              </a:ext>
            </a:extLst>
          </p:cNvPr>
          <p:cNvSpPr txBox="1"/>
          <p:nvPr/>
        </p:nvSpPr>
        <p:spPr>
          <a:xfrm>
            <a:off x="126843" y="191210"/>
            <a:ext cx="6183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Prospects for 2021</a:t>
            </a:r>
            <a:endParaRPr lang="fr-F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91E7B3-D625-4402-8C7B-26FDCBEB8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648" y="1923700"/>
            <a:ext cx="11290300" cy="4463979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marL="46038" lvl="0" indent="0" algn="just" fontAlgn="auto">
              <a:spcAft>
                <a:spcPts val="0"/>
              </a:spcAft>
              <a:buNone/>
            </a:pPr>
            <a:r>
              <a:rPr lang="en-GB" sz="2400" kern="150" spc="20" dirty="0">
                <a:solidFill>
                  <a:schemeClr val="accent1"/>
                </a:solidFill>
                <a:ea typeface="Calibri" panose="020F0502020204030204" pitchFamily="34" charset="0"/>
              </a:rPr>
              <a:t>        and                 - with focus on youth related issues</a:t>
            </a:r>
            <a:endParaRPr lang="en-GB" sz="1400" kern="150" spc="20" dirty="0">
              <a:solidFill>
                <a:schemeClr val="accent1"/>
              </a:solidFill>
              <a:ea typeface="Calibri" panose="020F0502020204030204" pitchFamily="34" charset="0"/>
            </a:endParaRPr>
          </a:p>
          <a:p>
            <a:pPr marL="46038" lvl="0" indent="0" algn="just" fontAlgn="auto">
              <a:spcAft>
                <a:spcPts val="0"/>
              </a:spcAft>
              <a:buNone/>
            </a:pPr>
            <a:endParaRPr lang="en-GB" sz="600" kern="150" spc="20" dirty="0">
              <a:solidFill>
                <a:schemeClr val="accent1"/>
              </a:solidFill>
              <a:ea typeface="Calibri" panose="020F0502020204030204" pitchFamily="34" charset="0"/>
            </a:endParaRPr>
          </a:p>
          <a:p>
            <a:pPr marL="46038" lvl="0" indent="0" algn="just" fontAlgn="auto">
              <a:spcAft>
                <a:spcPts val="0"/>
              </a:spcAft>
              <a:buNone/>
            </a:pPr>
            <a:endParaRPr lang="en-GB" sz="400" kern="150" spc="20" dirty="0">
              <a:solidFill>
                <a:schemeClr val="accent1"/>
              </a:solidFill>
              <a:ea typeface="Calibri" panose="020F0502020204030204" pitchFamily="34" charset="0"/>
            </a:endParaRPr>
          </a:p>
          <a:p>
            <a:pPr marL="46038" lvl="0" indent="0" algn="just" fontAlgn="auto">
              <a:spcAft>
                <a:spcPts val="0"/>
              </a:spcAft>
              <a:buNone/>
            </a:pPr>
            <a:r>
              <a:rPr lang="en-GB" sz="2400" kern="150" spc="20" dirty="0">
                <a:solidFill>
                  <a:schemeClr val="accent1"/>
                </a:solidFill>
                <a:ea typeface="Calibri" panose="020F0502020204030204" pitchFamily="34" charset="0"/>
              </a:rPr>
              <a:t>On-Line training</a:t>
            </a:r>
            <a:endParaRPr lang="en-GB" sz="1400" kern="150" spc="20" dirty="0">
              <a:solidFill>
                <a:schemeClr val="accent1"/>
              </a:solidFill>
              <a:ea typeface="Calibri" panose="020F0502020204030204" pitchFamily="34" charset="0"/>
            </a:endParaRPr>
          </a:p>
          <a:p>
            <a:pPr marL="46038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700" kern="150" spc="20" dirty="0">
              <a:solidFill>
                <a:schemeClr val="accent1"/>
              </a:solidFill>
              <a:ea typeface="Calibri" panose="020F0502020204030204" pitchFamily="34" charset="0"/>
            </a:endParaRPr>
          </a:p>
          <a:p>
            <a:pPr marL="46038" lvl="0" indent="0" algn="just" fontAlgn="auto">
              <a:spcAft>
                <a:spcPts val="0"/>
              </a:spcAft>
              <a:buNone/>
            </a:pPr>
            <a:r>
              <a:rPr lang="en-GB" sz="2400" kern="150" spc="20" dirty="0">
                <a:solidFill>
                  <a:schemeClr val="accent1"/>
                </a:solidFill>
                <a:ea typeface="Calibri" panose="020F0502020204030204" pitchFamily="34" charset="0"/>
              </a:rPr>
              <a:t>UN Reform &gt;&gt; IDEP regional asset</a:t>
            </a:r>
            <a:endParaRPr lang="en-GB" sz="1400" kern="150" spc="20" dirty="0">
              <a:solidFill>
                <a:schemeClr val="accent1"/>
              </a:solidFill>
              <a:ea typeface="Calibri" panose="020F0502020204030204" pitchFamily="34" charset="0"/>
            </a:endParaRPr>
          </a:p>
          <a:p>
            <a:pPr marL="46038" lvl="0" indent="0" algn="just" fontAlgn="auto">
              <a:spcBef>
                <a:spcPts val="600"/>
              </a:spcBef>
              <a:spcAft>
                <a:spcPts val="0"/>
              </a:spcAft>
              <a:buNone/>
            </a:pPr>
            <a:endParaRPr lang="en-GB" sz="500" kern="150" spc="20" dirty="0">
              <a:solidFill>
                <a:schemeClr val="accent1"/>
              </a:solidFill>
              <a:ea typeface="Calibri" panose="020F0502020204030204" pitchFamily="34" charset="0"/>
            </a:endParaRPr>
          </a:p>
          <a:p>
            <a:pPr marL="46038" lvl="0" indent="0" algn="just" fontAlgn="auto">
              <a:spcAft>
                <a:spcPts val="0"/>
              </a:spcAft>
              <a:buNone/>
            </a:pPr>
            <a:r>
              <a:rPr lang="en-GB" sz="2400" kern="150" spc="20" dirty="0">
                <a:solidFill>
                  <a:schemeClr val="accent1"/>
                </a:solidFill>
                <a:ea typeface="Calibri" panose="020F0502020204030204" pitchFamily="34" charset="0"/>
              </a:rPr>
              <a:t>Joint activities: partnership &amp; cost sharing</a:t>
            </a:r>
            <a:endParaRPr lang="en-GB" sz="1400" kern="150" spc="20" dirty="0">
              <a:solidFill>
                <a:schemeClr val="accent1"/>
              </a:solidFill>
              <a:ea typeface="Calibri" panose="020F0502020204030204" pitchFamily="34" charset="0"/>
            </a:endParaRPr>
          </a:p>
          <a:p>
            <a:pPr marL="46038" lvl="0" indent="0" algn="just" fontAlgn="auto">
              <a:spcBef>
                <a:spcPts val="600"/>
              </a:spcBef>
              <a:spcAft>
                <a:spcPts val="0"/>
              </a:spcAft>
              <a:buNone/>
            </a:pPr>
            <a:endParaRPr lang="en-GB" sz="500" kern="150" spc="20" dirty="0">
              <a:solidFill>
                <a:schemeClr val="accent1"/>
              </a:solidFill>
              <a:ea typeface="Calibri" panose="020F0502020204030204" pitchFamily="34" charset="0"/>
            </a:endParaRPr>
          </a:p>
          <a:p>
            <a:pPr marL="46038" lvl="0" indent="0" algn="just" fontAlgn="auto">
              <a:spcAft>
                <a:spcPts val="0"/>
              </a:spcAft>
              <a:buNone/>
            </a:pPr>
            <a:r>
              <a:rPr lang="en-GB" sz="2400" kern="150" spc="20" dirty="0">
                <a:solidFill>
                  <a:schemeClr val="accent1"/>
                </a:solidFill>
                <a:ea typeface="Calibri" panose="020F0502020204030204" pitchFamily="34" charset="0"/>
              </a:rPr>
              <a:t>Lusophone countries</a:t>
            </a:r>
            <a:endParaRPr lang="en-GB" sz="1400" kern="150" spc="20" dirty="0">
              <a:solidFill>
                <a:schemeClr val="accent1"/>
              </a:solidFill>
              <a:ea typeface="Calibri" panose="020F0502020204030204" pitchFamily="34" charset="0"/>
            </a:endParaRPr>
          </a:p>
          <a:p>
            <a:pPr marL="46038" indent="0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GB" sz="500" kern="150" spc="20" dirty="0">
              <a:solidFill>
                <a:schemeClr val="accent1"/>
              </a:solidFill>
              <a:ea typeface="Calibri" panose="020F0502020204030204" pitchFamily="34" charset="0"/>
            </a:endParaRPr>
          </a:p>
          <a:p>
            <a:pPr marL="46038" indent="0">
              <a:lnSpc>
                <a:spcPct val="104000"/>
              </a:lnSpc>
              <a:spcAft>
                <a:spcPts val="0"/>
              </a:spcAft>
              <a:buNone/>
            </a:pPr>
            <a:r>
              <a:rPr lang="en-GB" sz="2400" kern="150" spc="20" dirty="0">
                <a:solidFill>
                  <a:schemeClr val="accent1"/>
                </a:solidFill>
                <a:ea typeface="Calibri" panose="020F0502020204030204" pitchFamily="34" charset="0"/>
              </a:rPr>
              <a:t>Mobilisation of financial resources,</a:t>
            </a:r>
            <a:endParaRPr lang="en-GB" sz="1400" kern="150" spc="20" dirty="0">
              <a:solidFill>
                <a:schemeClr val="accent1"/>
              </a:solidFill>
              <a:ea typeface="Calibri" panose="020F0502020204030204" pitchFamily="34" charset="0"/>
            </a:endParaRPr>
          </a:p>
          <a:p>
            <a:pPr marL="46038" indent="0">
              <a:lnSpc>
                <a:spcPct val="104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fr-FR" sz="500" kern="150" spc="20" dirty="0">
              <a:solidFill>
                <a:schemeClr val="accent1"/>
              </a:solidFill>
              <a:ea typeface="Calibri" panose="020F0502020204030204" pitchFamily="34" charset="0"/>
            </a:endParaRPr>
          </a:p>
          <a:p>
            <a:pPr marL="46038" indent="0">
              <a:lnSpc>
                <a:spcPct val="104000"/>
              </a:lnSpc>
              <a:spcAft>
                <a:spcPts val="0"/>
              </a:spcAft>
              <a:buNone/>
            </a:pPr>
            <a:r>
              <a:rPr lang="fr-FR" sz="2400" kern="150" spc="20" dirty="0">
                <a:solidFill>
                  <a:schemeClr val="accent1"/>
                </a:solidFill>
                <a:ea typeface="Calibri" panose="020F0502020204030204" pitchFamily="34" charset="0"/>
              </a:rPr>
              <a:t>R</a:t>
            </a:r>
            <a:r>
              <a:rPr lang="en-GB" sz="2400" kern="150" spc="20" dirty="0" err="1">
                <a:solidFill>
                  <a:schemeClr val="accent1"/>
                </a:solidFill>
                <a:ea typeface="Calibri" panose="020F0502020204030204" pitchFamily="34" charset="0"/>
              </a:rPr>
              <a:t>enewal</a:t>
            </a:r>
            <a:r>
              <a:rPr lang="en-GB" sz="2400" kern="150" spc="20" dirty="0">
                <a:solidFill>
                  <a:schemeClr val="accent1"/>
                </a:solidFill>
                <a:ea typeface="Calibri" panose="020F0502020204030204" pitchFamily="34" charset="0"/>
              </a:rPr>
              <a:t> of the membership of GC &amp; TAC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E4C866D-65E7-4E46-B2A4-EA8D0F6B8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03981"/>
            <a:ext cx="861731" cy="86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4B551F8-5FB5-4138-B06E-7AC2FDBC4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372" y="1645343"/>
            <a:ext cx="1342129" cy="84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39FD161-0927-4A1F-B929-5966EFDE8A3B}"/>
              </a:ext>
            </a:extLst>
          </p:cNvPr>
          <p:cNvSpPr txBox="1"/>
          <p:nvPr/>
        </p:nvSpPr>
        <p:spPr>
          <a:xfrm>
            <a:off x="198782" y="893743"/>
            <a:ext cx="9749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Relevance, </a:t>
            </a:r>
            <a:r>
              <a:rPr lang="fr-FR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effectiveness</a:t>
            </a:r>
            <a:r>
              <a:rPr 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agility to support building </a:t>
            </a:r>
            <a:r>
              <a:rPr lang="fr-FR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083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576E76DD-03E3-9B40-BB4C-70018833582E}"/>
              </a:ext>
            </a:extLst>
          </p:cNvPr>
          <p:cNvSpPr>
            <a:spLocks/>
          </p:cNvSpPr>
          <p:nvPr/>
        </p:nvSpPr>
        <p:spPr bwMode="auto">
          <a:xfrm>
            <a:off x="4851501" y="3043671"/>
            <a:ext cx="2487811" cy="47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indent="12700"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buFontTx/>
              <a:buNone/>
            </a:pPr>
            <a:r>
              <a:rPr lang="en-US" altLang="en-US" sz="3094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Lato" panose="020F0502020204030203" pitchFamily="34" charset="77"/>
              </a:rPr>
              <a:t>THANK YOU!</a:t>
            </a:r>
          </a:p>
        </p:txBody>
      </p:sp>
      <p:sp>
        <p:nvSpPr>
          <p:cNvPr id="3" name="Rectangle 6"/>
          <p:cNvSpPr>
            <a:spLocks/>
          </p:cNvSpPr>
          <p:nvPr/>
        </p:nvSpPr>
        <p:spPr bwMode="auto">
          <a:xfrm>
            <a:off x="3584975" y="3710264"/>
            <a:ext cx="5020865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en-US" altLang="en-US" sz="142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rPr>
              <a:t>Follow the conversation: #COM2021</a:t>
            </a:r>
          </a:p>
        </p:txBody>
      </p:sp>
      <p:sp>
        <p:nvSpPr>
          <p:cNvPr id="4" name="Rectangle 7"/>
          <p:cNvSpPr>
            <a:spLocks/>
          </p:cNvSpPr>
          <p:nvPr/>
        </p:nvSpPr>
        <p:spPr bwMode="auto">
          <a:xfrm>
            <a:off x="4937521" y="4039123"/>
            <a:ext cx="23157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en-US" alt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More: www.uneca.org/cfm2021</a:t>
            </a:r>
          </a:p>
        </p:txBody>
      </p:sp>
      <p:pic>
        <p:nvPicPr>
          <p:cNvPr id="5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DED2EB6-59CF-485F-AD00-3E6CF9047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82" y="2320499"/>
            <a:ext cx="2280986" cy="10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17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>
            <a:extLst>
              <a:ext uri="{FF2B5EF4-FFF2-40B4-BE49-F238E27FC236}">
                <a16:creationId xmlns:a16="http://schemas.microsoft.com/office/drawing/2014/main" id="{62B50B1D-3554-44C6-946E-E5FE5E25B427}"/>
              </a:ext>
            </a:extLst>
          </p:cNvPr>
          <p:cNvSpPr txBox="1"/>
          <p:nvPr/>
        </p:nvSpPr>
        <p:spPr>
          <a:xfrm>
            <a:off x="180975" y="324197"/>
            <a:ext cx="829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IDEP 2019  -  2020 Activities </a:t>
            </a:r>
          </a:p>
        </p:txBody>
      </p:sp>
      <p:graphicFrame>
        <p:nvGraphicFramePr>
          <p:cNvPr id="11" name="Diagram 4">
            <a:extLst>
              <a:ext uri="{FF2B5EF4-FFF2-40B4-BE49-F238E27FC236}">
                <a16:creationId xmlns:a16="http://schemas.microsoft.com/office/drawing/2014/main" id="{DEE0B07C-C1C2-4A31-86CC-1D5BE2CDA0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0237059"/>
              </p:ext>
            </p:extLst>
          </p:nvPr>
        </p:nvGraphicFramePr>
        <p:xfrm>
          <a:off x="159095" y="1654808"/>
          <a:ext cx="3864251" cy="3543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8614368A-05F3-4067-B6ED-D54E624F14E4}"/>
              </a:ext>
            </a:extLst>
          </p:cNvPr>
          <p:cNvSpPr txBox="1"/>
          <p:nvPr/>
        </p:nvSpPr>
        <p:spPr>
          <a:xfrm>
            <a:off x="4232237" y="1679854"/>
            <a:ext cx="6903734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08DAA"/>
              </a:buClr>
              <a:buSzPct val="75000"/>
            </a:pPr>
            <a:endParaRPr lang="fr-FR" sz="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08DAA"/>
              </a:buClr>
              <a:buSzPct val="75000"/>
            </a:pPr>
            <a:r>
              <a:rPr lang="fr-FR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36575" indent="-536575">
              <a:buClr>
                <a:srgbClr val="108DAA"/>
              </a:buClr>
              <a:buSzPct val="75000"/>
            </a:pPr>
            <a:r>
              <a:rPr 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2019-2023 Strategic Plan</a:t>
            </a:r>
          </a:p>
          <a:p>
            <a:pPr>
              <a:buClr>
                <a:srgbClr val="108DAA"/>
              </a:buClr>
              <a:buSzPct val="75000"/>
            </a:pPr>
            <a:endParaRPr lang="fr-FR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08DAA"/>
              </a:buClr>
              <a:buSzPct val="75000"/>
            </a:pPr>
            <a:endParaRPr lang="fr-FR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08DAA"/>
              </a:buClr>
              <a:buSzPct val="75000"/>
            </a:pPr>
            <a:r>
              <a:rPr lang="fr-FR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25475">
              <a:buClr>
                <a:srgbClr val="108DAA"/>
              </a:buClr>
              <a:buSzPct val="75000"/>
              <a:tabLst>
                <a:tab pos="533400" algn="l"/>
              </a:tabLst>
            </a:pPr>
            <a:r>
              <a:rPr 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   </a:t>
            </a:r>
          </a:p>
          <a:p>
            <a:pPr>
              <a:buClr>
                <a:srgbClr val="108DAA"/>
              </a:buClr>
              <a:buSzPct val="75000"/>
            </a:pPr>
            <a:endParaRPr lang="fr-FR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08DAA"/>
              </a:buClr>
              <a:buSzPct val="75000"/>
            </a:pPr>
            <a:endParaRPr lang="fr-FR" sz="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08DAA"/>
              </a:buClr>
              <a:buSzPct val="75000"/>
            </a:pPr>
            <a:endParaRPr lang="fr-FR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44563">
              <a:buClr>
                <a:srgbClr val="108DAA"/>
              </a:buClr>
              <a:buSzPct val="75000"/>
              <a:tabLst>
                <a:tab pos="1082675" algn="l"/>
              </a:tabLst>
            </a:pPr>
            <a:r>
              <a:rPr 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br>
              <a:rPr 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fr-FR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fr-F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Management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BD52CC9-4FFA-4108-8E04-F614429E3B33}"/>
              </a:ext>
            </a:extLst>
          </p:cNvPr>
          <p:cNvGrpSpPr/>
          <p:nvPr/>
        </p:nvGrpSpPr>
        <p:grpSpPr>
          <a:xfrm>
            <a:off x="9219621" y="4496670"/>
            <a:ext cx="2697480" cy="1758880"/>
            <a:chOff x="8900376" y="2478505"/>
            <a:chExt cx="1634814" cy="1784048"/>
          </a:xfrm>
        </p:grpSpPr>
        <p:pic>
          <p:nvPicPr>
            <p:cNvPr id="14" name="Picture 20">
              <a:extLst>
                <a:ext uri="{FF2B5EF4-FFF2-40B4-BE49-F238E27FC236}">
                  <a16:creationId xmlns:a16="http://schemas.microsoft.com/office/drawing/2014/main" id="{C12C7E12-D2F6-4B95-AA7A-0AD0B87E4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0376" y="3429000"/>
              <a:ext cx="734691" cy="833553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19C48770-64D1-48D9-BC9C-299198CFE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0501" y="2488117"/>
              <a:ext cx="734689" cy="793607"/>
            </a:xfrm>
            <a:prstGeom prst="rect">
              <a:avLst/>
            </a:prstGeom>
          </p:spPr>
        </p:pic>
        <p:pic>
          <p:nvPicPr>
            <p:cNvPr id="16" name="Picture 42">
              <a:extLst>
                <a:ext uri="{FF2B5EF4-FFF2-40B4-BE49-F238E27FC236}">
                  <a16:creationId xmlns:a16="http://schemas.microsoft.com/office/drawing/2014/main" id="{6C689E37-8D7A-48C1-833C-34EC9403F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2475" y="2478505"/>
              <a:ext cx="732592" cy="791340"/>
            </a:xfrm>
            <a:prstGeom prst="rect">
              <a:avLst/>
            </a:prstGeom>
          </p:spPr>
        </p:pic>
        <p:pic>
          <p:nvPicPr>
            <p:cNvPr id="17" name="Picture 27">
              <a:extLst>
                <a:ext uri="{FF2B5EF4-FFF2-40B4-BE49-F238E27FC236}">
                  <a16:creationId xmlns:a16="http://schemas.microsoft.com/office/drawing/2014/main" id="{C2364EA4-1DF4-480E-9514-877EF1B7C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0499" y="3429000"/>
              <a:ext cx="734691" cy="81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4EEA529-ACA1-42E2-B54E-0571FFC096A3}"/>
              </a:ext>
            </a:extLst>
          </p:cNvPr>
          <p:cNvGrpSpPr/>
          <p:nvPr/>
        </p:nvGrpSpPr>
        <p:grpSpPr>
          <a:xfrm>
            <a:off x="8275981" y="2002182"/>
            <a:ext cx="1887279" cy="1236635"/>
            <a:chOff x="-38115" y="0"/>
            <a:chExt cx="12230115" cy="6883400"/>
          </a:xfrm>
        </p:grpSpPr>
        <p:pic>
          <p:nvPicPr>
            <p:cNvPr id="19" name="Picture 3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19F14C56-8B11-40E9-A58C-C901235A2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4727" y="1071975"/>
              <a:ext cx="2280986" cy="1079667"/>
            </a:xfrm>
            <a:prstGeom prst="rect">
              <a:avLst/>
            </a:prstGeom>
          </p:spPr>
        </p:pic>
        <p:pic>
          <p:nvPicPr>
            <p:cNvPr id="20" name="Picture 5" descr="A picture containing person, indoor, person, looking&#10;&#10;Description automatically generated">
              <a:extLst>
                <a:ext uri="{FF2B5EF4-FFF2-40B4-BE49-F238E27FC236}">
                  <a16:creationId xmlns:a16="http://schemas.microsoft.com/office/drawing/2014/main" id="{AB69A4F6-26CC-4FD7-AEC4-98A0D98D2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91627"/>
              <a:ext cx="5726668" cy="3478346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CE3A11-67D1-457D-AB2F-B3A6710EC069}"/>
                </a:ext>
              </a:extLst>
            </p:cNvPr>
            <p:cNvSpPr/>
            <p:nvPr/>
          </p:nvSpPr>
          <p:spPr>
            <a:xfrm>
              <a:off x="-38115" y="2269331"/>
              <a:ext cx="5726671" cy="11992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African Institute for Economic Development and Planning</a:t>
              </a:r>
              <a:endParaRPr lang="en-SG" sz="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6D2C695-DFA2-4B22-BB83-5AE83DE57F2D}"/>
                </a:ext>
              </a:extLst>
            </p:cNvPr>
            <p:cNvSpPr/>
            <p:nvPr/>
          </p:nvSpPr>
          <p:spPr>
            <a:xfrm>
              <a:off x="5726668" y="0"/>
              <a:ext cx="6465332" cy="6883400"/>
            </a:xfrm>
            <a:prstGeom prst="rect">
              <a:avLst/>
            </a:prstGeom>
            <a:solidFill>
              <a:srgbClr val="108D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9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EDE5733F-5F73-424B-9522-D3B13C0AD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999" b="31565"/>
            <a:stretch/>
          </p:blipFill>
          <p:spPr>
            <a:xfrm>
              <a:off x="6278888" y="3305889"/>
              <a:ext cx="4972285" cy="3015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5084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CAEE534-7490-46C5-A8CF-5FECF0121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677" y="1144918"/>
            <a:ext cx="4872350" cy="337469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000" kern="150" spc="2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</a:rPr>
              <a:t>51 courses organized</a:t>
            </a:r>
          </a:p>
          <a:p>
            <a:pPr marL="187325" indent="-187325" defTabSz="179388">
              <a:spcBef>
                <a:spcPts val="0"/>
              </a:spcBef>
            </a:pPr>
            <a:r>
              <a:rPr lang="en-GB" sz="1600" kern="150" spc="2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</a:rPr>
              <a:t>19 on-site (2019)</a:t>
            </a:r>
          </a:p>
          <a:p>
            <a:pPr marL="187325" indent="-187325" defTabSz="179388">
              <a:spcBef>
                <a:spcPts val="0"/>
              </a:spcBef>
            </a:pPr>
            <a:r>
              <a:rPr lang="en-GB" sz="1600" kern="150" spc="2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</a:rPr>
              <a:t>32 digital learning (2019 – 2020)</a:t>
            </a:r>
          </a:p>
          <a:p>
            <a:pPr marL="187325" indent="-187325" defTabSz="179388">
              <a:spcBef>
                <a:spcPts val="0"/>
              </a:spcBef>
            </a:pPr>
            <a:r>
              <a:rPr lang="en-GB" sz="1600" kern="150" spc="20" dirty="0">
                <a:solidFill>
                  <a:schemeClr val="accent5">
                    <a:lumMod val="75000"/>
                  </a:schemeClr>
                </a:solidFill>
              </a:rPr>
              <a:t>4</a:t>
            </a:r>
            <a:r>
              <a:rPr lang="en-GB" sz="1600" kern="150" spc="20" baseline="30000" dirty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600" kern="150" spc="20" dirty="0">
                <a:solidFill>
                  <a:schemeClr val="accent5">
                    <a:lumMod val="75000"/>
                  </a:schemeClr>
                </a:solidFill>
              </a:rPr>
              <a:t> &amp; 5</a:t>
            </a:r>
            <a:r>
              <a:rPr lang="en-GB" sz="1600" kern="150" spc="20" baseline="30000" dirty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GB" sz="1600" kern="150" spc="20" dirty="0">
                <a:solidFill>
                  <a:schemeClr val="accent5">
                    <a:lumMod val="75000"/>
                  </a:schemeClr>
                </a:solidFill>
              </a:rPr>
              <a:t> cohorts of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IDEP-UJ Masters’ - ‘Industrial Policy’</a:t>
            </a:r>
            <a:endParaRPr lang="en-GB" sz="1600" kern="150" spc="20" dirty="0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>
              <a:lnSpc>
                <a:spcPts val="1500"/>
              </a:lnSpc>
              <a:spcBef>
                <a:spcPts val="0"/>
              </a:spcBef>
              <a:buNone/>
              <a:defRPr/>
            </a:pPr>
            <a:endParaRPr lang="en-US" sz="900" dirty="0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>
              <a:lnSpc>
                <a:spcPts val="21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Increased number of public officials trained  </a:t>
            </a:r>
          </a:p>
          <a:p>
            <a:pPr marL="0" lvl="0" indent="0">
              <a:lnSpc>
                <a:spcPts val="2100"/>
              </a:lnSpc>
              <a:spcBef>
                <a:spcPts val="0"/>
              </a:spcBef>
              <a:buNone/>
              <a:defRPr/>
            </a:pP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</a:rPr>
              <a:t>1081 in 2019 - 2033 in 2020</a:t>
            </a:r>
            <a:r>
              <a:rPr lang="en-GB" sz="20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2000" b="1" i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endParaRPr lang="en-US" sz="11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Increased number of women trained 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</a:rPr>
              <a:t>257 in 2019 - 484 in 2020   </a:t>
            </a:r>
          </a:p>
          <a:p>
            <a:pPr marL="0" indent="0">
              <a:spcBef>
                <a:spcPts val="0"/>
              </a:spcBef>
              <a:buNone/>
            </a:pPr>
            <a:endParaRPr lang="fr-FR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30AF01F-E24E-44D9-8B2D-01A51B3BB0F2}"/>
              </a:ext>
            </a:extLst>
          </p:cNvPr>
          <p:cNvSpPr txBox="1"/>
          <p:nvPr/>
        </p:nvSpPr>
        <p:spPr>
          <a:xfrm>
            <a:off x="142875" y="271759"/>
            <a:ext cx="829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 Activities</a:t>
            </a:r>
          </a:p>
        </p:txBody>
      </p:sp>
      <p:graphicFrame>
        <p:nvGraphicFramePr>
          <p:cNvPr id="4" name="Chart 9">
            <a:extLst>
              <a:ext uri="{FF2B5EF4-FFF2-40B4-BE49-F238E27FC236}">
                <a16:creationId xmlns:a16="http://schemas.microsoft.com/office/drawing/2014/main" id="{C1F9BAFD-C6CA-49CB-8788-0F916CE4A4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9230556"/>
              </p:ext>
            </p:extLst>
          </p:nvPr>
        </p:nvGraphicFramePr>
        <p:xfrm>
          <a:off x="6808305" y="1801492"/>
          <a:ext cx="5383696" cy="3666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Graphique 10" descr="Salle de classe">
            <a:extLst>
              <a:ext uri="{FF2B5EF4-FFF2-40B4-BE49-F238E27FC236}">
                <a16:creationId xmlns:a16="http://schemas.microsoft.com/office/drawing/2014/main" id="{A12974B9-D0C9-44FF-842B-99FAB0F72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306" y="1347471"/>
            <a:ext cx="635790" cy="635790"/>
          </a:xfrm>
          <a:prstGeom prst="rect">
            <a:avLst/>
          </a:prstGeom>
        </p:spPr>
      </p:pic>
      <p:pic>
        <p:nvPicPr>
          <p:cNvPr id="17" name="Graphique 16" descr="Croissance commerciale">
            <a:extLst>
              <a:ext uri="{FF2B5EF4-FFF2-40B4-BE49-F238E27FC236}">
                <a16:creationId xmlns:a16="http://schemas.microsoft.com/office/drawing/2014/main" id="{B7E61A04-27C3-445C-8BEB-DFFE485905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090" y="2375648"/>
            <a:ext cx="635790" cy="635790"/>
          </a:xfrm>
          <a:prstGeom prst="rect">
            <a:avLst/>
          </a:prstGeom>
        </p:spPr>
      </p:pic>
      <p:pic>
        <p:nvPicPr>
          <p:cNvPr id="19" name="Graphique 18" descr="Femme">
            <a:extLst>
              <a:ext uri="{FF2B5EF4-FFF2-40B4-BE49-F238E27FC236}">
                <a16:creationId xmlns:a16="http://schemas.microsoft.com/office/drawing/2014/main" id="{C447D73E-5744-4513-975F-768F8E5F29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306" y="3255792"/>
            <a:ext cx="585594" cy="526038"/>
          </a:xfrm>
          <a:prstGeom prst="rect">
            <a:avLst/>
          </a:prstGeom>
        </p:spPr>
      </p:pic>
      <p:grpSp>
        <p:nvGrpSpPr>
          <p:cNvPr id="36" name="Groupe 35">
            <a:extLst>
              <a:ext uri="{FF2B5EF4-FFF2-40B4-BE49-F238E27FC236}">
                <a16:creationId xmlns:a16="http://schemas.microsoft.com/office/drawing/2014/main" id="{299C130C-BC43-462C-8B82-513A7B115040}"/>
              </a:ext>
            </a:extLst>
          </p:cNvPr>
          <p:cNvGrpSpPr/>
          <p:nvPr/>
        </p:nvGrpSpPr>
        <p:grpSpPr>
          <a:xfrm>
            <a:off x="5584666" y="5261071"/>
            <a:ext cx="5701348" cy="1232181"/>
            <a:chOff x="1779105" y="4840357"/>
            <a:chExt cx="6062868" cy="1554121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B3084DA9-B926-4C93-8CCA-91F43E250820}"/>
                </a:ext>
              </a:extLst>
            </p:cNvPr>
            <p:cNvGrpSpPr/>
            <p:nvPr/>
          </p:nvGrpSpPr>
          <p:grpSpPr>
            <a:xfrm>
              <a:off x="1779105" y="4840357"/>
              <a:ext cx="4478155" cy="1470005"/>
              <a:chOff x="-17903" y="4163824"/>
              <a:chExt cx="6168251" cy="1991560"/>
            </a:xfrm>
          </p:grpSpPr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BB9FC0FD-56B5-4026-A89A-667E77243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078" y="4410613"/>
                <a:ext cx="2592147" cy="1296074"/>
              </a:xfrm>
              <a:prstGeom prst="rect">
                <a:avLst/>
              </a:prstGeom>
            </p:spPr>
          </p:pic>
          <p:pic>
            <p:nvPicPr>
              <p:cNvPr id="21" name="Image 20" descr="Une image contenant texte&#10;&#10;Description générée automatiquement">
                <a:extLst>
                  <a:ext uri="{FF2B5EF4-FFF2-40B4-BE49-F238E27FC236}">
                    <a16:creationId xmlns:a16="http://schemas.microsoft.com/office/drawing/2014/main" id="{D2A0E6FE-0D2F-4752-8CEA-85E02A88EB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903" y="5220279"/>
                <a:ext cx="2589831" cy="874291"/>
              </a:xfrm>
              <a:prstGeom prst="rect">
                <a:avLst/>
              </a:prstGeom>
            </p:spPr>
          </p:pic>
          <p:pic>
            <p:nvPicPr>
              <p:cNvPr id="25" name="Image 24" descr="Une image contenant texte&#10;&#10;Description générée automatiquement">
                <a:extLst>
                  <a:ext uri="{FF2B5EF4-FFF2-40B4-BE49-F238E27FC236}">
                    <a16:creationId xmlns:a16="http://schemas.microsoft.com/office/drawing/2014/main" id="{181093DA-A165-487A-862E-D27356EA7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3864" y="4859311"/>
                <a:ext cx="2486994" cy="1296073"/>
              </a:xfrm>
              <a:prstGeom prst="rect">
                <a:avLst/>
              </a:prstGeom>
            </p:spPr>
          </p:pic>
          <p:pic>
            <p:nvPicPr>
              <p:cNvPr id="27" name="Image 26" descr="Une image contenant texte&#10;&#10;Description générée automatiquement">
                <a:extLst>
                  <a:ext uri="{FF2B5EF4-FFF2-40B4-BE49-F238E27FC236}">
                    <a16:creationId xmlns:a16="http://schemas.microsoft.com/office/drawing/2014/main" id="{E27DE71C-A977-46A8-BFF7-7DCB97E28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4547" y="4163824"/>
                <a:ext cx="2265801" cy="1244771"/>
              </a:xfrm>
              <a:prstGeom prst="rect">
                <a:avLst/>
              </a:prstGeom>
            </p:spPr>
          </p:pic>
        </p:grp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02580E99-9EBE-406C-8ED8-8550D2204CE9}"/>
                </a:ext>
              </a:extLst>
            </p:cNvPr>
            <p:cNvGrpSpPr/>
            <p:nvPr/>
          </p:nvGrpSpPr>
          <p:grpSpPr>
            <a:xfrm>
              <a:off x="5859734" y="5412016"/>
              <a:ext cx="1982239" cy="982462"/>
              <a:chOff x="7061371" y="5366896"/>
              <a:chExt cx="2659097" cy="912837"/>
            </a:xfrm>
            <a:solidFill>
              <a:schemeClr val="accent1">
                <a:lumMod val="20000"/>
                <a:lumOff val="80000"/>
              </a:schemeClr>
            </a:solidFill>
          </p:grpSpPr>
          <p:pic>
            <p:nvPicPr>
              <p:cNvPr id="30" name="Picture 2">
                <a:hlinkClick r:id="rId13"/>
                <a:extLst>
                  <a:ext uri="{FF2B5EF4-FFF2-40B4-BE49-F238E27FC236}">
                    <a16:creationId xmlns:a16="http://schemas.microsoft.com/office/drawing/2014/main" id="{865E8A17-E6A5-4A08-8240-4EE253D148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061371" y="5366896"/>
                <a:ext cx="721444" cy="846843"/>
              </a:xfrm>
              <a:prstGeom prst="rect">
                <a:avLst/>
              </a:prstGeom>
              <a:grpFill/>
            </p:spPr>
          </p:pic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E2B36B53-480D-4F58-8ECE-1ABAAFFC7270}"/>
                  </a:ext>
                </a:extLst>
              </p:cNvPr>
              <p:cNvGrpSpPr/>
              <p:nvPr/>
            </p:nvGrpSpPr>
            <p:grpSpPr>
              <a:xfrm>
                <a:off x="7725568" y="5447475"/>
                <a:ext cx="1994900" cy="832258"/>
                <a:chOff x="5897619" y="3884117"/>
                <a:chExt cx="2928329" cy="832258"/>
              </a:xfrm>
              <a:grp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B4C357A-5657-4E7D-A034-6C00E6920504}"/>
                    </a:ext>
                  </a:extLst>
                </p:cNvPr>
                <p:cNvSpPr/>
                <p:nvPr/>
              </p:nvSpPr>
              <p:spPr>
                <a:xfrm>
                  <a:off x="5910470" y="4103216"/>
                  <a:ext cx="2915478" cy="613159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pPr lvl="0" eaLnBrk="0" fontAlgn="base" hangingPunct="0">
                    <a:spcBef>
                      <a:spcPct val="0"/>
                    </a:spcBef>
                  </a:pPr>
                  <a:r>
                    <a:rPr lang="fr-FR" altLang="fr-FR" sz="7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hlinkClick r:id="rId15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Modélisation macroéconomique pour la planification du développement durable</a:t>
                  </a:r>
                  <a:endParaRPr lang="fr-FR" altLang="fr-FR" sz="7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9E9A405-E8A9-4E20-85A8-41762C58E7F8}"/>
                    </a:ext>
                  </a:extLst>
                </p:cNvPr>
                <p:cNvSpPr/>
                <p:nvPr/>
              </p:nvSpPr>
              <p:spPr>
                <a:xfrm>
                  <a:off x="5897619" y="3884117"/>
                  <a:ext cx="2928327" cy="288544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r>
                    <a:rPr lang="fr-FR" altLang="fr-FR" sz="10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hlinkClick r:id="rId13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28</a:t>
                  </a:r>
                  <a:r>
                    <a:rPr lang="fr-FR" altLang="fr-FR" sz="1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hlinkClick r:id="rId13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 JUILLET 2020</a:t>
                  </a:r>
                  <a:endParaRPr lang="fr-FR" sz="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660A8E3-DD98-46DF-B920-8FB43D607A8E}"/>
              </a:ext>
            </a:extLst>
          </p:cNvPr>
          <p:cNvSpPr/>
          <p:nvPr/>
        </p:nvSpPr>
        <p:spPr>
          <a:xfrm>
            <a:off x="232081" y="4269181"/>
            <a:ext cx="6096000" cy="17008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ts val="2100"/>
              </a:lnSpc>
              <a:defRPr/>
            </a:pPr>
            <a:r>
              <a:rPr lang="en-US" sz="2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assessment </a:t>
            </a:r>
          </a:p>
          <a:p>
            <a:pPr lvl="0">
              <a:defRPr/>
            </a:pPr>
            <a:endParaRPr lang="en-US" sz="7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lvl="0">
              <a:lnSpc>
                <a:spcPts val="2100"/>
              </a:lnSpc>
              <a:defRPr/>
            </a:pP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 to 70% response rate</a:t>
            </a:r>
          </a:p>
          <a:p>
            <a:pPr marL="176213" lvl="0">
              <a:defRPr/>
            </a:pPr>
            <a:endParaRPr lang="en-GB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lvl="0">
              <a:lnSpc>
                <a:spcPts val="2100"/>
              </a:lnSpc>
              <a:defRPr/>
            </a:pP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80,64% trainees attested that they used acquired  knowledge and skills for effective public policies, planning and implementation</a:t>
            </a:r>
            <a:endParaRPr lang="fr-FR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158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71640EB-3F25-4711-B033-C0AFE9A1A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510" y="1060799"/>
            <a:ext cx="7891670" cy="5024438"/>
          </a:xfrm>
        </p:spPr>
        <p:txBody>
          <a:bodyPr>
            <a:noAutofit/>
          </a:bodyPr>
          <a:lstStyle/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n-GB" sz="2400" kern="150" spc="20" dirty="0">
                <a:solidFill>
                  <a:srgbClr val="0070C0"/>
                </a:solidFill>
                <a:ea typeface="Calibri" panose="020F0502020204030204" pitchFamily="34" charset="0"/>
              </a:rPr>
              <a:t>Research programme (               ) </a:t>
            </a:r>
            <a:r>
              <a:rPr lang="en-GB" sz="1800" dirty="0">
                <a:solidFill>
                  <a:srgbClr val="0070C0"/>
                </a:solidFill>
              </a:rPr>
              <a:t> &gt; Debt, taxation &amp; F4D: immediate responses to global emergencies &amp; efficient planning</a:t>
            </a:r>
          </a:p>
          <a:p>
            <a:pPr marL="0" indent="0">
              <a:lnSpc>
                <a:spcPts val="1700"/>
              </a:lnSpc>
              <a:spcBef>
                <a:spcPts val="0"/>
              </a:spcBef>
              <a:buNone/>
            </a:pPr>
            <a:endParaRPr lang="en-GB" sz="1000" kern="150" spc="20" dirty="0">
              <a:solidFill>
                <a:srgbClr val="0070C0"/>
              </a:solidFill>
              <a:ea typeface="Calibri" panose="020F0502020204030204" pitchFamily="34" charset="0"/>
            </a:endParaRP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n-GB" sz="2400" kern="150" spc="20" dirty="0">
                <a:solidFill>
                  <a:srgbClr val="0070C0"/>
                </a:solidFill>
                <a:ea typeface="Calibri" panose="020F0502020204030204" pitchFamily="34" charset="0"/>
              </a:rPr>
              <a:t>Fellowship programme + UNV</a:t>
            </a:r>
          </a:p>
          <a:p>
            <a:pPr marL="0" indent="0">
              <a:lnSpc>
                <a:spcPts val="1700"/>
              </a:lnSpc>
              <a:spcBef>
                <a:spcPts val="0"/>
              </a:spcBef>
              <a:buNone/>
            </a:pPr>
            <a:r>
              <a:rPr lang="en-GB" sz="2400" kern="150" spc="20" dirty="0">
                <a:solidFill>
                  <a:srgbClr val="0070C0"/>
                </a:solidFill>
                <a:ea typeface="Calibri" panose="020F0502020204030204" pitchFamily="34" charset="0"/>
              </a:rPr>
              <a:t> </a:t>
            </a:r>
            <a:endParaRPr lang="en-GB" sz="1400" kern="150" spc="20" dirty="0">
              <a:solidFill>
                <a:srgbClr val="0070C0"/>
              </a:solidFill>
              <a:ea typeface="Calibri" panose="020F0502020204030204" pitchFamily="34" charset="0"/>
            </a:endParaRP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n-GB" sz="2400" kern="150" spc="20" dirty="0">
                <a:solidFill>
                  <a:srgbClr val="0070C0"/>
                </a:solidFill>
                <a:ea typeface="Calibri" panose="020F0502020204030204" pitchFamily="34" charset="0"/>
              </a:rPr>
              <a:t>20+ IDSs &amp; High Level Policy Dialogues </a:t>
            </a:r>
            <a:endParaRPr lang="en-GB" sz="2400" b="1" kern="150" spc="20" dirty="0">
              <a:solidFill>
                <a:srgbClr val="0070C0"/>
              </a:solidFill>
              <a:ea typeface="Calibri" panose="020F0502020204030204" pitchFamily="34" charset="0"/>
            </a:endParaRP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endParaRPr lang="en-GB" sz="2000" b="1" kern="150" spc="20" dirty="0">
              <a:solidFill>
                <a:srgbClr val="0070C0"/>
              </a:solidFill>
              <a:ea typeface="Calibri" panose="020F0502020204030204" pitchFamily="34" charset="0"/>
            </a:endParaRP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endParaRPr lang="en-GB" sz="1800" b="1" kern="150" spc="20" dirty="0">
              <a:solidFill>
                <a:srgbClr val="0070C0"/>
              </a:solidFill>
              <a:ea typeface="Calibri" panose="020F0502020204030204" pitchFamily="34" charset="0"/>
            </a:endParaRP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n-GB" sz="2400" kern="150" spc="20" dirty="0">
                <a:solidFill>
                  <a:srgbClr val="0070C0"/>
                </a:solidFill>
                <a:ea typeface="Calibri" panose="020F0502020204030204" pitchFamily="34" charset="0"/>
              </a:rPr>
              <a:t>Production of Working Papers &amp; Policy Briefs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endParaRPr lang="en-GB" sz="2400" kern="150" spc="20" dirty="0">
              <a:solidFill>
                <a:srgbClr val="0070C0"/>
              </a:solidFill>
            </a:endParaRP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endParaRPr lang="en-GB" sz="2400" kern="150" spc="20" dirty="0">
              <a:solidFill>
                <a:srgbClr val="0070C0"/>
              </a:solidFill>
            </a:endParaRP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n-GB" sz="2400" kern="150" spc="20" dirty="0">
                <a:solidFill>
                  <a:srgbClr val="0070C0"/>
                </a:solidFill>
              </a:rPr>
              <a:t>Communities of Practice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endParaRPr lang="en-GB" sz="2400" kern="150" spc="20" dirty="0">
              <a:solidFill>
                <a:srgbClr val="0070C0"/>
              </a:solidFill>
            </a:endParaRP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1"/>
                </a:solidFill>
              </a:rPr>
              <a:t>Main </a:t>
            </a:r>
            <a:r>
              <a:rPr lang="en-US" sz="2400" dirty="0">
                <a:solidFill>
                  <a:srgbClr val="0070C0"/>
                </a:solidFill>
              </a:rPr>
              <a:t>areas</a:t>
            </a:r>
            <a:r>
              <a:rPr lang="en-US" sz="2400" dirty="0">
                <a:solidFill>
                  <a:schemeClr val="accent1"/>
                </a:solidFill>
              </a:rPr>
              <a:t> of focus: </a:t>
            </a:r>
            <a:r>
              <a:rPr lang="en-US" sz="1800" dirty="0" err="1">
                <a:solidFill>
                  <a:schemeClr val="accent1"/>
                </a:solidFill>
              </a:rPr>
              <a:t>AfCFTA</a:t>
            </a:r>
            <a:r>
              <a:rPr lang="en-US" sz="1800" dirty="0">
                <a:solidFill>
                  <a:schemeClr val="accent1"/>
                </a:solidFill>
              </a:rPr>
              <a:t>, COVID-19, SDGs, Planning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endParaRPr lang="fr-FR" sz="2400" dirty="0">
              <a:solidFill>
                <a:srgbClr val="0070C0"/>
              </a:solidFill>
            </a:endParaRP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fr-FR" sz="2400" dirty="0" err="1">
                <a:solidFill>
                  <a:srgbClr val="0070C0"/>
                </a:solidFill>
              </a:rPr>
              <a:t>Increased</a:t>
            </a:r>
            <a:r>
              <a:rPr lang="fr-FR" sz="2400" dirty="0">
                <a:solidFill>
                  <a:srgbClr val="0070C0"/>
                </a:solidFill>
              </a:rPr>
              <a:t> participation: </a:t>
            </a:r>
            <a:r>
              <a:rPr lang="fr-FR" sz="1800" dirty="0">
                <a:solidFill>
                  <a:srgbClr val="0070C0"/>
                </a:solidFill>
              </a:rPr>
              <a:t>close to 900 participants (553 </a:t>
            </a:r>
            <a:r>
              <a:rPr lang="fr-FR" sz="2400" dirty="0" err="1">
                <a:solidFill>
                  <a:srgbClr val="0070C0"/>
                </a:solidFill>
              </a:rPr>
              <a:t>women</a:t>
            </a:r>
            <a:r>
              <a:rPr lang="fr-FR" sz="1800" dirty="0">
                <a:solidFill>
                  <a:srgbClr val="0070C0"/>
                </a:solidFill>
              </a:rPr>
              <a:t>) 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fr-FR" sz="1800" dirty="0" err="1">
                <a:solidFill>
                  <a:srgbClr val="0070C0"/>
                </a:solidFill>
              </a:rPr>
              <a:t>from</a:t>
            </a:r>
            <a:r>
              <a:rPr lang="fr-FR" sz="1800" dirty="0">
                <a:solidFill>
                  <a:srgbClr val="0070C0"/>
                </a:solidFill>
              </a:rPr>
              <a:t> 47 countries</a:t>
            </a:r>
            <a:endParaRPr lang="fr-FR" sz="2400" dirty="0">
              <a:solidFill>
                <a:srgbClr val="0070C0"/>
              </a:solidFill>
            </a:endParaRP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FB328A-3CDB-4AE9-A403-6A826DE05735}"/>
              </a:ext>
            </a:extLst>
          </p:cNvPr>
          <p:cNvSpPr/>
          <p:nvPr/>
        </p:nvSpPr>
        <p:spPr>
          <a:xfrm>
            <a:off x="232799" y="323592"/>
            <a:ext cx="7133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Generation (research)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que 5" descr="Tête avec engrenages">
            <a:extLst>
              <a:ext uri="{FF2B5EF4-FFF2-40B4-BE49-F238E27FC236}">
                <a16:creationId xmlns:a16="http://schemas.microsoft.com/office/drawing/2014/main" id="{AED4046F-6607-4035-9743-CC0C63EB2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039" y="1246510"/>
            <a:ext cx="1024471" cy="1024471"/>
          </a:xfrm>
          <a:prstGeom prst="rect">
            <a:avLst/>
          </a:prstGeom>
        </p:spPr>
      </p:pic>
      <p:pic>
        <p:nvPicPr>
          <p:cNvPr id="8" name="Graphique 7" descr="Document">
            <a:extLst>
              <a:ext uri="{FF2B5EF4-FFF2-40B4-BE49-F238E27FC236}">
                <a16:creationId xmlns:a16="http://schemas.microsoft.com/office/drawing/2014/main" id="{A2EDA6FA-4156-4172-9B42-8D2AD875E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488" y="2776430"/>
            <a:ext cx="687572" cy="687572"/>
          </a:xfrm>
          <a:prstGeom prst="rect">
            <a:avLst/>
          </a:prstGeom>
        </p:spPr>
      </p:pic>
      <p:pic>
        <p:nvPicPr>
          <p:cNvPr id="17" name="Graphique 16" descr="Grouper">
            <a:extLst>
              <a:ext uri="{FF2B5EF4-FFF2-40B4-BE49-F238E27FC236}">
                <a16:creationId xmlns:a16="http://schemas.microsoft.com/office/drawing/2014/main" id="{D26C2C9D-1185-477D-BFC3-E2ABAB3DB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5564" y="5413653"/>
            <a:ext cx="897120" cy="723803"/>
          </a:xfrm>
          <a:prstGeom prst="rect">
            <a:avLst/>
          </a:prstGeom>
        </p:spPr>
      </p:pic>
      <p:pic>
        <p:nvPicPr>
          <p:cNvPr id="19" name="Graphique 18" descr="Recherches">
            <a:extLst>
              <a:ext uri="{FF2B5EF4-FFF2-40B4-BE49-F238E27FC236}">
                <a16:creationId xmlns:a16="http://schemas.microsoft.com/office/drawing/2014/main" id="{B7963269-1A9A-4E91-971D-722B48275C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360338" y="4611362"/>
            <a:ext cx="687571" cy="687571"/>
          </a:xfrm>
          <a:prstGeom prst="rect">
            <a:avLst/>
          </a:prstGeom>
        </p:spPr>
      </p:pic>
      <p:pic>
        <p:nvPicPr>
          <p:cNvPr id="2050" name="Picture 2" descr="Afficher l’image source">
            <a:extLst>
              <a:ext uri="{FF2B5EF4-FFF2-40B4-BE49-F238E27FC236}">
                <a16:creationId xmlns:a16="http://schemas.microsoft.com/office/drawing/2014/main" id="{29EDF472-81A5-4C47-A449-185013657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83" y="902551"/>
            <a:ext cx="1247324" cy="68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que 24" descr="Connexions">
            <a:extLst>
              <a:ext uri="{FF2B5EF4-FFF2-40B4-BE49-F238E27FC236}">
                <a16:creationId xmlns:a16="http://schemas.microsoft.com/office/drawing/2014/main" id="{CEEF4E2C-A69C-4AE9-9638-9787551372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3110" y="3602995"/>
            <a:ext cx="914400" cy="914400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CF24E109-EF2C-48E2-A246-C3A3B0DC23E5}"/>
              </a:ext>
            </a:extLst>
          </p:cNvPr>
          <p:cNvGrpSpPr/>
          <p:nvPr/>
        </p:nvGrpSpPr>
        <p:grpSpPr>
          <a:xfrm>
            <a:off x="9194006" y="2776430"/>
            <a:ext cx="2997994" cy="3583480"/>
            <a:chOff x="8788831" y="2270981"/>
            <a:chExt cx="3403169" cy="4088929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BDF1C1B4-A40B-4CCC-8EA0-7C9311FFF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1800" y="2270981"/>
              <a:ext cx="1302700" cy="1493662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3DAF8D7-560C-4171-864C-6F88F3761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5420" y="3598642"/>
              <a:ext cx="1056318" cy="1319684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8EC07447-C3A7-44EF-894C-E2E8E5151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693" y="4770237"/>
              <a:ext cx="1086307" cy="1305333"/>
            </a:xfrm>
            <a:prstGeom prst="rect">
              <a:avLst/>
            </a:prstGeom>
          </p:spPr>
        </p:pic>
        <p:pic>
          <p:nvPicPr>
            <p:cNvPr id="29" name="Image 28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856D6227-518B-4B67-B007-3F2A570E9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4640" y="3712565"/>
              <a:ext cx="1056318" cy="1361362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62EC48C-5040-4976-8A92-A1AA8D53D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8831" y="4714225"/>
              <a:ext cx="1292391" cy="1169416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7F223665-41B5-4D09-B727-83C7CD994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3651" y="4976170"/>
              <a:ext cx="975314" cy="1383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5730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9F93183-C719-4604-8B8A-8CAF59D8E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798" y="1664804"/>
            <a:ext cx="10577922" cy="4691063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21 bibliographies &amp; </a:t>
            </a:r>
            <a:r>
              <a:rPr lang="en-GB" sz="2000" dirty="0" err="1">
                <a:solidFill>
                  <a:schemeClr val="accent1"/>
                </a:solidFill>
              </a:rPr>
              <a:t>webographies</a:t>
            </a:r>
            <a:r>
              <a:rPr lang="en-GB" sz="2000" dirty="0">
                <a:solidFill>
                  <a:schemeClr val="accent1"/>
                </a:solidFill>
              </a:rPr>
              <a:t> provided to trainees &amp; participants of the webinars</a:t>
            </a:r>
          </a:p>
          <a:p>
            <a:r>
              <a:rPr lang="en-GB" sz="2000" dirty="0">
                <a:solidFill>
                  <a:schemeClr val="accent1"/>
                </a:solidFill>
              </a:rPr>
              <a:t>On-line only in 2020</a:t>
            </a:r>
          </a:p>
          <a:p>
            <a:endParaRPr lang="en-GB" sz="2000" dirty="0">
              <a:solidFill>
                <a:schemeClr val="accent1"/>
              </a:solidFill>
            </a:endParaRPr>
          </a:p>
          <a:p>
            <a:endParaRPr lang="en-GB" sz="2000" dirty="0">
              <a:solidFill>
                <a:schemeClr val="accent1"/>
              </a:solidFill>
            </a:endParaRPr>
          </a:p>
          <a:p>
            <a:endParaRPr lang="en-GB" sz="2000" dirty="0">
              <a:solidFill>
                <a:schemeClr val="accent1"/>
              </a:solidFill>
            </a:endParaRPr>
          </a:p>
          <a:p>
            <a:endParaRPr lang="en-GB" sz="2000" dirty="0">
              <a:solidFill>
                <a:schemeClr val="accent1"/>
              </a:solidFill>
            </a:endParaRPr>
          </a:p>
          <a:p>
            <a:endParaRPr lang="en-GB" sz="2000" dirty="0">
              <a:solidFill>
                <a:schemeClr val="accent1"/>
              </a:solidFill>
            </a:endParaRPr>
          </a:p>
          <a:p>
            <a:endParaRPr lang="en-GB" sz="2000" dirty="0">
              <a:solidFill>
                <a:schemeClr val="accent1"/>
              </a:solidFill>
            </a:endParaRPr>
          </a:p>
          <a:p>
            <a:endParaRPr lang="en-GB" sz="2000" dirty="0">
              <a:solidFill>
                <a:schemeClr val="accent1"/>
              </a:solidFill>
            </a:endParaRPr>
          </a:p>
          <a:p>
            <a:endParaRPr lang="en-GB" sz="20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GB" sz="2400" kern="150" spc="20" dirty="0">
                <a:solidFill>
                  <a:srgbClr val="0070C0"/>
                </a:solidFill>
              </a:rPr>
              <a:t>Communities of Practice</a:t>
            </a:r>
          </a:p>
          <a:p>
            <a:endParaRPr lang="fr-FR" sz="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3164EE-27E1-4B61-9C54-C570C5E7F603}"/>
              </a:ext>
            </a:extLst>
          </p:cNvPr>
          <p:cNvSpPr txBox="1"/>
          <p:nvPr/>
        </p:nvSpPr>
        <p:spPr>
          <a:xfrm>
            <a:off x="197752" y="367592"/>
            <a:ext cx="8416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rPr>
              <a:t>Knowledge Dissemination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32994569">
            <a:extLst>
              <a:ext uri="{FF2B5EF4-FFF2-40B4-BE49-F238E27FC236}">
                <a16:creationId xmlns:a16="http://schemas.microsoft.com/office/drawing/2014/main" id="{E779FC46-7F1B-43B1-B773-CCB9DFCA8AC4}"/>
              </a:ext>
            </a:extLst>
          </p:cNvPr>
          <p:cNvPicPr/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915" y="2746886"/>
            <a:ext cx="4387342" cy="2336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phique 7" descr="Livres">
            <a:extLst>
              <a:ext uri="{FF2B5EF4-FFF2-40B4-BE49-F238E27FC236}">
                <a16:creationId xmlns:a16="http://schemas.microsoft.com/office/drawing/2014/main" id="{B755E4AD-522D-4C66-AA43-CEFBB5BA3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752" y="1440812"/>
            <a:ext cx="914400" cy="914400"/>
          </a:xfrm>
          <a:prstGeom prst="rect">
            <a:avLst/>
          </a:prstGeom>
        </p:spPr>
      </p:pic>
      <p:pic>
        <p:nvPicPr>
          <p:cNvPr id="6146" name="Picture 2" descr="d8a76b5c-4d3e-41ab-86c2-8163eae08803">
            <a:extLst>
              <a:ext uri="{FF2B5EF4-FFF2-40B4-BE49-F238E27FC236}">
                <a16:creationId xmlns:a16="http://schemas.microsoft.com/office/drawing/2014/main" id="{24CF35F9-BE53-43BC-87ED-10ACDAFAD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86" y="2493188"/>
            <a:ext cx="4550627" cy="2010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889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8DAB95-D078-4678-AE62-A868545BD514}"/>
              </a:ext>
            </a:extLst>
          </p:cNvPr>
          <p:cNvSpPr/>
          <p:nvPr/>
        </p:nvSpPr>
        <p:spPr>
          <a:xfrm>
            <a:off x="1174798" y="1128398"/>
            <a:ext cx="1127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</a:t>
            </a:r>
            <a:endParaRPr lang="fr-FR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que 10" descr="Connexions">
            <a:extLst>
              <a:ext uri="{FF2B5EF4-FFF2-40B4-BE49-F238E27FC236}">
                <a16:creationId xmlns:a16="http://schemas.microsoft.com/office/drawing/2014/main" id="{DA90B2BE-4732-497F-874C-B930ADBE1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5287" y="53390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33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8C0F9E6-6042-4D67-B653-24A0DAAB40E0}"/>
              </a:ext>
            </a:extLst>
          </p:cNvPr>
          <p:cNvSpPr txBox="1"/>
          <p:nvPr/>
        </p:nvSpPr>
        <p:spPr>
          <a:xfrm>
            <a:off x="8197040" y="1655218"/>
            <a:ext cx="1048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2C538F5-F77C-45E3-9579-A2888D71BCC2}"/>
              </a:ext>
            </a:extLst>
          </p:cNvPr>
          <p:cNvSpPr txBox="1"/>
          <p:nvPr/>
        </p:nvSpPr>
        <p:spPr>
          <a:xfrm>
            <a:off x="8191144" y="4402563"/>
            <a:ext cx="1397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75DC80-950E-4DE0-A8F0-D1CEF1852003}"/>
              </a:ext>
            </a:extLst>
          </p:cNvPr>
          <p:cNvSpPr txBox="1"/>
          <p:nvPr/>
        </p:nvSpPr>
        <p:spPr>
          <a:xfrm>
            <a:off x="-4580" y="202626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2F5EE6-C8FB-4E27-9B49-CE6DCCCDEE4E}"/>
              </a:ext>
            </a:extLst>
          </p:cNvPr>
          <p:cNvSpPr txBox="1"/>
          <p:nvPr/>
        </p:nvSpPr>
        <p:spPr>
          <a:xfrm>
            <a:off x="47231" y="4164533"/>
            <a:ext cx="1057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AEFBDA-E5A3-498C-BEED-01D86ACB9BBD}"/>
              </a:ext>
            </a:extLst>
          </p:cNvPr>
          <p:cNvSpPr txBox="1"/>
          <p:nvPr/>
        </p:nvSpPr>
        <p:spPr>
          <a:xfrm>
            <a:off x="62948" y="270316"/>
            <a:ext cx="4924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  Most </a:t>
            </a:r>
            <a:r>
              <a:rPr lang="fr-F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E687E4A-9BA0-43BF-A0BB-59619336C4C6}"/>
              </a:ext>
            </a:extLst>
          </p:cNvPr>
          <p:cNvSpPr txBox="1"/>
          <p:nvPr/>
        </p:nvSpPr>
        <p:spPr>
          <a:xfrm>
            <a:off x="983040" y="21612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BDC4934-6265-4088-9BBC-6DA55A2EDA78}"/>
              </a:ext>
            </a:extLst>
          </p:cNvPr>
          <p:cNvGrpSpPr/>
          <p:nvPr/>
        </p:nvGrpSpPr>
        <p:grpSpPr>
          <a:xfrm>
            <a:off x="745333" y="1098081"/>
            <a:ext cx="7394815" cy="4597041"/>
            <a:chOff x="816456" y="1063788"/>
            <a:chExt cx="8885687" cy="5168349"/>
          </a:xfrm>
        </p:grpSpPr>
        <p:graphicFrame>
          <p:nvGraphicFramePr>
            <p:cNvPr id="26" name="Diagramme 25">
              <a:extLst>
                <a:ext uri="{FF2B5EF4-FFF2-40B4-BE49-F238E27FC236}">
                  <a16:creationId xmlns:a16="http://schemas.microsoft.com/office/drawing/2014/main" id="{32C90147-2773-4F9B-AD78-A49A955B9FA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24920286"/>
                </p:ext>
              </p:extLst>
            </p:nvPr>
          </p:nvGraphicFramePr>
          <p:xfrm>
            <a:off x="816456" y="1063788"/>
            <a:ext cx="8885687" cy="51683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3074" name="Picture 2" descr="AfCFTA remains Africa’s ambitious plan to prosperity even in midst of COVID-19">
              <a:extLst>
                <a:ext uri="{FF2B5EF4-FFF2-40B4-BE49-F238E27FC236}">
                  <a16:creationId xmlns:a16="http://schemas.microsoft.com/office/drawing/2014/main" id="{C9BC2C9D-A015-465B-B1D6-471C23114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4477" y="3066776"/>
              <a:ext cx="6589644" cy="1158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Graphique 27" descr="Flèche : courbe légère">
            <a:extLst>
              <a:ext uri="{FF2B5EF4-FFF2-40B4-BE49-F238E27FC236}">
                <a16:creationId xmlns:a16="http://schemas.microsoft.com/office/drawing/2014/main" id="{220D38C1-2C1F-4F1A-8BD8-8C55D6E90A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43575" y="4752657"/>
            <a:ext cx="863679" cy="48029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715D781-1014-4D62-AC7B-84EE4D73F7E2}"/>
              </a:ext>
            </a:extLst>
          </p:cNvPr>
          <p:cNvGrpSpPr/>
          <p:nvPr/>
        </p:nvGrpSpPr>
        <p:grpSpPr>
          <a:xfrm>
            <a:off x="9763328" y="2741744"/>
            <a:ext cx="2381441" cy="3321638"/>
            <a:chOff x="9443979" y="2843016"/>
            <a:chExt cx="2381441" cy="3321638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63109E57-0D05-4B69-A0C3-CF97F7015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4447" y="2843016"/>
              <a:ext cx="1369984" cy="1104168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D4AC9CB2-7A8D-4737-92C3-1D876B2C3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4265" y="3609998"/>
              <a:ext cx="1171155" cy="1351575"/>
            </a:xfrm>
            <a:prstGeom prst="rect">
              <a:avLst/>
            </a:prstGeom>
          </p:spPr>
        </p:pic>
        <p:pic>
          <p:nvPicPr>
            <p:cNvPr id="36" name="Image 3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7CA7410-8F1A-463B-86D2-EA5D71A81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9530" y="4164533"/>
              <a:ext cx="949652" cy="1231860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D14230A8-20D3-4583-BA0E-2214B4B58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3979" y="5225589"/>
              <a:ext cx="1879749" cy="939065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14796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D4D6D01-3AE7-4B6C-B874-629B8883F5F7}"/>
              </a:ext>
            </a:extLst>
          </p:cNvPr>
          <p:cNvSpPr/>
          <p:nvPr/>
        </p:nvSpPr>
        <p:spPr>
          <a:xfrm>
            <a:off x="255172" y="306299"/>
            <a:ext cx="2623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rPr>
              <a:t>Partnership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1FD68EFD-ABDA-4954-9E75-7E6B6BD48133}"/>
              </a:ext>
            </a:extLst>
          </p:cNvPr>
          <p:cNvSpPr/>
          <p:nvPr/>
        </p:nvSpPr>
        <p:spPr>
          <a:xfrm>
            <a:off x="6914019" y="4931229"/>
            <a:ext cx="2676821" cy="858392"/>
          </a:xfrm>
          <a:custGeom>
            <a:avLst/>
            <a:gdLst>
              <a:gd name="connsiteX0" fmla="*/ 0 w 2676821"/>
              <a:gd name="connsiteY0" fmla="*/ 173397 h 1733973"/>
              <a:gd name="connsiteX1" fmla="*/ 173397 w 2676821"/>
              <a:gd name="connsiteY1" fmla="*/ 0 h 1733973"/>
              <a:gd name="connsiteX2" fmla="*/ 2503424 w 2676821"/>
              <a:gd name="connsiteY2" fmla="*/ 0 h 1733973"/>
              <a:gd name="connsiteX3" fmla="*/ 2676821 w 2676821"/>
              <a:gd name="connsiteY3" fmla="*/ 173397 h 1733973"/>
              <a:gd name="connsiteX4" fmla="*/ 2676821 w 2676821"/>
              <a:gd name="connsiteY4" fmla="*/ 1560576 h 1733973"/>
              <a:gd name="connsiteX5" fmla="*/ 2503424 w 2676821"/>
              <a:gd name="connsiteY5" fmla="*/ 1733973 h 1733973"/>
              <a:gd name="connsiteX6" fmla="*/ 173397 w 2676821"/>
              <a:gd name="connsiteY6" fmla="*/ 1733973 h 1733973"/>
              <a:gd name="connsiteX7" fmla="*/ 0 w 2676821"/>
              <a:gd name="connsiteY7" fmla="*/ 1560576 h 1733973"/>
              <a:gd name="connsiteX8" fmla="*/ 0 w 2676821"/>
              <a:gd name="connsiteY8" fmla="*/ 173397 h 173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821" h="1733973">
                <a:moveTo>
                  <a:pt x="0" y="173397"/>
                </a:moveTo>
                <a:cubicBezTo>
                  <a:pt x="0" y="77632"/>
                  <a:pt x="77632" y="0"/>
                  <a:pt x="173397" y="0"/>
                </a:cubicBezTo>
                <a:lnTo>
                  <a:pt x="2503424" y="0"/>
                </a:lnTo>
                <a:cubicBezTo>
                  <a:pt x="2599189" y="0"/>
                  <a:pt x="2676821" y="77632"/>
                  <a:pt x="2676821" y="173397"/>
                </a:cubicBezTo>
                <a:lnTo>
                  <a:pt x="2676821" y="1560576"/>
                </a:lnTo>
                <a:cubicBezTo>
                  <a:pt x="2676821" y="1656341"/>
                  <a:pt x="2599189" y="1733973"/>
                  <a:pt x="2503424" y="1733973"/>
                </a:cubicBezTo>
                <a:lnTo>
                  <a:pt x="173397" y="1733973"/>
                </a:lnTo>
                <a:cubicBezTo>
                  <a:pt x="77632" y="1733973"/>
                  <a:pt x="0" y="1656341"/>
                  <a:pt x="0" y="1560576"/>
                </a:cubicBezTo>
                <a:lnTo>
                  <a:pt x="0" y="17339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5436" tIns="585883" rIns="152390" bIns="152390" numCol="1" spcCol="1270" anchor="t" anchorCtr="0">
            <a:noAutofit/>
          </a:bodyPr>
          <a:lstStyle/>
          <a:p>
            <a:pPr marL="228600" lvl="1" indent="-228600" algn="r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fr-FR" sz="23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</a:t>
            </a:r>
          </a:p>
          <a:p>
            <a:pPr marL="228600" lvl="1" indent="-228600" algn="r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endParaRPr lang="fr-FR" sz="2300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30433D41-71DB-4522-A5EF-6DB9349331B9}"/>
              </a:ext>
            </a:extLst>
          </p:cNvPr>
          <p:cNvSpPr/>
          <p:nvPr/>
        </p:nvSpPr>
        <p:spPr>
          <a:xfrm>
            <a:off x="851096" y="4941580"/>
            <a:ext cx="2676821" cy="908500"/>
          </a:xfrm>
          <a:custGeom>
            <a:avLst/>
            <a:gdLst>
              <a:gd name="connsiteX0" fmla="*/ 0 w 2676821"/>
              <a:gd name="connsiteY0" fmla="*/ 173397 h 1733973"/>
              <a:gd name="connsiteX1" fmla="*/ 173397 w 2676821"/>
              <a:gd name="connsiteY1" fmla="*/ 0 h 1733973"/>
              <a:gd name="connsiteX2" fmla="*/ 2503424 w 2676821"/>
              <a:gd name="connsiteY2" fmla="*/ 0 h 1733973"/>
              <a:gd name="connsiteX3" fmla="*/ 2676821 w 2676821"/>
              <a:gd name="connsiteY3" fmla="*/ 173397 h 1733973"/>
              <a:gd name="connsiteX4" fmla="*/ 2676821 w 2676821"/>
              <a:gd name="connsiteY4" fmla="*/ 1560576 h 1733973"/>
              <a:gd name="connsiteX5" fmla="*/ 2503424 w 2676821"/>
              <a:gd name="connsiteY5" fmla="*/ 1733973 h 1733973"/>
              <a:gd name="connsiteX6" fmla="*/ 173397 w 2676821"/>
              <a:gd name="connsiteY6" fmla="*/ 1733973 h 1733973"/>
              <a:gd name="connsiteX7" fmla="*/ 0 w 2676821"/>
              <a:gd name="connsiteY7" fmla="*/ 1560576 h 1733973"/>
              <a:gd name="connsiteX8" fmla="*/ 0 w 2676821"/>
              <a:gd name="connsiteY8" fmla="*/ 173397 h 173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821" h="1733973">
                <a:moveTo>
                  <a:pt x="0" y="173397"/>
                </a:moveTo>
                <a:cubicBezTo>
                  <a:pt x="0" y="77632"/>
                  <a:pt x="77632" y="0"/>
                  <a:pt x="173397" y="0"/>
                </a:cubicBezTo>
                <a:lnTo>
                  <a:pt x="2503424" y="0"/>
                </a:lnTo>
                <a:cubicBezTo>
                  <a:pt x="2599189" y="0"/>
                  <a:pt x="2676821" y="77632"/>
                  <a:pt x="2676821" y="173397"/>
                </a:cubicBezTo>
                <a:lnTo>
                  <a:pt x="2676821" y="1560576"/>
                </a:lnTo>
                <a:cubicBezTo>
                  <a:pt x="2676821" y="1656341"/>
                  <a:pt x="2599189" y="1733973"/>
                  <a:pt x="2503424" y="1733973"/>
                </a:cubicBezTo>
                <a:lnTo>
                  <a:pt x="173397" y="1733973"/>
                </a:lnTo>
                <a:cubicBezTo>
                  <a:pt x="77632" y="1733973"/>
                  <a:pt x="0" y="1656341"/>
                  <a:pt x="0" y="1560576"/>
                </a:cubicBezTo>
                <a:lnTo>
                  <a:pt x="0" y="17339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390" tIns="585883" rIns="955436" bIns="152390" numCol="1" spcCol="1270" anchor="t" anchorCtr="0">
            <a:noAutofit/>
          </a:bodyPr>
          <a:lstStyle/>
          <a:p>
            <a:pPr marL="228600" lvl="1" indent="-228600" algn="l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endParaRPr lang="fr-FR" sz="2300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6EFE24E2-167C-494D-8CA5-B0F6E4AA2F88}"/>
              </a:ext>
            </a:extLst>
          </p:cNvPr>
          <p:cNvSpPr/>
          <p:nvPr/>
        </p:nvSpPr>
        <p:spPr>
          <a:xfrm>
            <a:off x="6914019" y="1165038"/>
            <a:ext cx="2676821" cy="908500"/>
          </a:xfrm>
          <a:custGeom>
            <a:avLst/>
            <a:gdLst>
              <a:gd name="connsiteX0" fmla="*/ 0 w 2676821"/>
              <a:gd name="connsiteY0" fmla="*/ 173397 h 1733973"/>
              <a:gd name="connsiteX1" fmla="*/ 173397 w 2676821"/>
              <a:gd name="connsiteY1" fmla="*/ 0 h 1733973"/>
              <a:gd name="connsiteX2" fmla="*/ 2503424 w 2676821"/>
              <a:gd name="connsiteY2" fmla="*/ 0 h 1733973"/>
              <a:gd name="connsiteX3" fmla="*/ 2676821 w 2676821"/>
              <a:gd name="connsiteY3" fmla="*/ 173397 h 1733973"/>
              <a:gd name="connsiteX4" fmla="*/ 2676821 w 2676821"/>
              <a:gd name="connsiteY4" fmla="*/ 1560576 h 1733973"/>
              <a:gd name="connsiteX5" fmla="*/ 2503424 w 2676821"/>
              <a:gd name="connsiteY5" fmla="*/ 1733973 h 1733973"/>
              <a:gd name="connsiteX6" fmla="*/ 173397 w 2676821"/>
              <a:gd name="connsiteY6" fmla="*/ 1733973 h 1733973"/>
              <a:gd name="connsiteX7" fmla="*/ 0 w 2676821"/>
              <a:gd name="connsiteY7" fmla="*/ 1560576 h 1733973"/>
              <a:gd name="connsiteX8" fmla="*/ 0 w 2676821"/>
              <a:gd name="connsiteY8" fmla="*/ 173397 h 173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821" h="1733973">
                <a:moveTo>
                  <a:pt x="0" y="173397"/>
                </a:moveTo>
                <a:cubicBezTo>
                  <a:pt x="0" y="77632"/>
                  <a:pt x="77632" y="0"/>
                  <a:pt x="173397" y="0"/>
                </a:cubicBezTo>
                <a:lnTo>
                  <a:pt x="2503424" y="0"/>
                </a:lnTo>
                <a:cubicBezTo>
                  <a:pt x="2599189" y="0"/>
                  <a:pt x="2676821" y="77632"/>
                  <a:pt x="2676821" y="173397"/>
                </a:cubicBezTo>
                <a:lnTo>
                  <a:pt x="2676821" y="1560576"/>
                </a:lnTo>
                <a:cubicBezTo>
                  <a:pt x="2676821" y="1656341"/>
                  <a:pt x="2599189" y="1733973"/>
                  <a:pt x="2503424" y="1733973"/>
                </a:cubicBezTo>
                <a:lnTo>
                  <a:pt x="173397" y="1733973"/>
                </a:lnTo>
                <a:cubicBezTo>
                  <a:pt x="77632" y="1733973"/>
                  <a:pt x="0" y="1656341"/>
                  <a:pt x="0" y="1560576"/>
                </a:cubicBezTo>
                <a:lnTo>
                  <a:pt x="0" y="17339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5436" tIns="152390" rIns="152390" bIns="585883" numCol="1" spcCol="1270" anchor="t" anchorCtr="0">
            <a:noAutofit/>
          </a:bodyPr>
          <a:lstStyle/>
          <a:p>
            <a:pPr marL="228600" lvl="1" indent="-228600" algn="r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endParaRPr lang="fr-FR" sz="900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 algn="r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fr-FR" sz="23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37938751-BF6F-48CE-99B6-77EA733BEE2B}"/>
              </a:ext>
            </a:extLst>
          </p:cNvPr>
          <p:cNvSpPr/>
          <p:nvPr/>
        </p:nvSpPr>
        <p:spPr>
          <a:xfrm>
            <a:off x="644345" y="1165038"/>
            <a:ext cx="2936531" cy="908500"/>
          </a:xfrm>
          <a:custGeom>
            <a:avLst/>
            <a:gdLst>
              <a:gd name="connsiteX0" fmla="*/ 0 w 2676821"/>
              <a:gd name="connsiteY0" fmla="*/ 173397 h 1733973"/>
              <a:gd name="connsiteX1" fmla="*/ 173397 w 2676821"/>
              <a:gd name="connsiteY1" fmla="*/ 0 h 1733973"/>
              <a:gd name="connsiteX2" fmla="*/ 2503424 w 2676821"/>
              <a:gd name="connsiteY2" fmla="*/ 0 h 1733973"/>
              <a:gd name="connsiteX3" fmla="*/ 2676821 w 2676821"/>
              <a:gd name="connsiteY3" fmla="*/ 173397 h 1733973"/>
              <a:gd name="connsiteX4" fmla="*/ 2676821 w 2676821"/>
              <a:gd name="connsiteY4" fmla="*/ 1560576 h 1733973"/>
              <a:gd name="connsiteX5" fmla="*/ 2503424 w 2676821"/>
              <a:gd name="connsiteY5" fmla="*/ 1733973 h 1733973"/>
              <a:gd name="connsiteX6" fmla="*/ 173397 w 2676821"/>
              <a:gd name="connsiteY6" fmla="*/ 1733973 h 1733973"/>
              <a:gd name="connsiteX7" fmla="*/ 0 w 2676821"/>
              <a:gd name="connsiteY7" fmla="*/ 1560576 h 1733973"/>
              <a:gd name="connsiteX8" fmla="*/ 0 w 2676821"/>
              <a:gd name="connsiteY8" fmla="*/ 173397 h 173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821" h="1733973">
                <a:moveTo>
                  <a:pt x="0" y="173397"/>
                </a:moveTo>
                <a:cubicBezTo>
                  <a:pt x="0" y="77632"/>
                  <a:pt x="77632" y="0"/>
                  <a:pt x="173397" y="0"/>
                </a:cubicBezTo>
                <a:lnTo>
                  <a:pt x="2503424" y="0"/>
                </a:lnTo>
                <a:cubicBezTo>
                  <a:pt x="2599189" y="0"/>
                  <a:pt x="2676821" y="77632"/>
                  <a:pt x="2676821" y="173397"/>
                </a:cubicBezTo>
                <a:lnTo>
                  <a:pt x="2676821" y="1560576"/>
                </a:lnTo>
                <a:cubicBezTo>
                  <a:pt x="2676821" y="1656341"/>
                  <a:pt x="2599189" y="1733973"/>
                  <a:pt x="2503424" y="1733973"/>
                </a:cubicBezTo>
                <a:lnTo>
                  <a:pt x="173397" y="1733973"/>
                </a:lnTo>
                <a:cubicBezTo>
                  <a:pt x="77632" y="1733973"/>
                  <a:pt x="0" y="1656341"/>
                  <a:pt x="0" y="1560576"/>
                </a:cubicBezTo>
                <a:lnTo>
                  <a:pt x="0" y="17339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390" tIns="152390" rIns="955436" bIns="585883" numCol="1" spcCol="1270" anchor="t" anchorCtr="0">
            <a:noAutofit/>
          </a:bodyPr>
          <a:lstStyle/>
          <a:p>
            <a:pPr marL="0" lvl="1" indent="0" algn="l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fr-FR" sz="23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&amp; </a:t>
            </a:r>
            <a:r>
              <a:rPr lang="fr-FR" sz="2300" kern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endParaRPr lang="fr-FR" sz="2300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38A867EE-DE55-4D5D-AA32-916DF7C6A0EB}"/>
              </a:ext>
            </a:extLst>
          </p:cNvPr>
          <p:cNvSpPr/>
          <p:nvPr/>
        </p:nvSpPr>
        <p:spPr>
          <a:xfrm>
            <a:off x="1160759" y="1391477"/>
            <a:ext cx="3855910" cy="2396297"/>
          </a:xfrm>
          <a:custGeom>
            <a:avLst/>
            <a:gdLst>
              <a:gd name="connsiteX0" fmla="*/ 0 w 2346282"/>
              <a:gd name="connsiteY0" fmla="*/ 2346282 h 2346282"/>
              <a:gd name="connsiteX1" fmla="*/ 2346282 w 2346282"/>
              <a:gd name="connsiteY1" fmla="*/ 0 h 2346282"/>
              <a:gd name="connsiteX2" fmla="*/ 2346282 w 2346282"/>
              <a:gd name="connsiteY2" fmla="*/ 2346282 h 2346282"/>
              <a:gd name="connsiteX3" fmla="*/ 0 w 2346282"/>
              <a:gd name="connsiteY3" fmla="*/ 2346282 h 234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6282" h="2346282">
                <a:moveTo>
                  <a:pt x="0" y="2346282"/>
                </a:moveTo>
                <a:cubicBezTo>
                  <a:pt x="0" y="1050466"/>
                  <a:pt x="1050466" y="0"/>
                  <a:pt x="2346282" y="0"/>
                </a:cubicBezTo>
                <a:lnTo>
                  <a:pt x="2346282" y="2346282"/>
                </a:lnTo>
                <a:lnTo>
                  <a:pt x="0" y="234628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2554" tIns="772554" rIns="85344" bIns="85344" numCol="1" spcCol="1270" anchor="ctr" anchorCtr="0">
            <a:noAutofit/>
          </a:bodyPr>
          <a:lstStyle/>
          <a:p>
            <a:pPr marL="0" lvl="0" indent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AUC, AUDA</a:t>
            </a:r>
            <a:r>
              <a:rPr lang="en-US" sz="10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4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NEPAD, RECs</a:t>
            </a:r>
          </a:p>
          <a:p>
            <a:pPr marL="0" lvl="0" indent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DFID, GI-Hub, </a:t>
            </a:r>
            <a:r>
              <a:rPr lang="en-US" sz="1400" b="0" kern="12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GIST,</a:t>
            </a:r>
            <a:r>
              <a:rPr lang="en-US" sz="1400" kern="12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IDB, IEA, </a:t>
            </a:r>
            <a:r>
              <a:rPr lang="en-US" sz="14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IFPRI</a:t>
            </a:r>
            <a:r>
              <a:rPr lang="en-US" sz="1400" kern="12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INTAN-Malaysia, IRENA, OIF</a:t>
            </a:r>
            <a:r>
              <a:rPr lang="en-US" sz="14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OSIWA, </a:t>
            </a:r>
            <a:r>
              <a:rPr lang="en-US" sz="1400" kern="120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SEforAll</a:t>
            </a:r>
            <a:r>
              <a:rPr lang="en-US" sz="1400" kern="12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SIDA, </a:t>
            </a:r>
            <a:r>
              <a:rPr lang="en-US" sz="1400" b="0" kern="12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World Bank</a:t>
            </a:r>
            <a:endParaRPr lang="fr-FR" sz="1400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F1A4F7B9-F22E-4981-8ACA-DA5F563C49F1}"/>
              </a:ext>
            </a:extLst>
          </p:cNvPr>
          <p:cNvSpPr/>
          <p:nvPr/>
        </p:nvSpPr>
        <p:spPr>
          <a:xfrm>
            <a:off x="5530831" y="1391477"/>
            <a:ext cx="3543595" cy="2396297"/>
          </a:xfrm>
          <a:custGeom>
            <a:avLst/>
            <a:gdLst>
              <a:gd name="connsiteX0" fmla="*/ 0 w 2346282"/>
              <a:gd name="connsiteY0" fmla="*/ 2346282 h 2346282"/>
              <a:gd name="connsiteX1" fmla="*/ 2346282 w 2346282"/>
              <a:gd name="connsiteY1" fmla="*/ 0 h 2346282"/>
              <a:gd name="connsiteX2" fmla="*/ 2346282 w 2346282"/>
              <a:gd name="connsiteY2" fmla="*/ 2346282 h 2346282"/>
              <a:gd name="connsiteX3" fmla="*/ 0 w 2346282"/>
              <a:gd name="connsiteY3" fmla="*/ 2346282 h 234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6282" h="2346282">
                <a:moveTo>
                  <a:pt x="0" y="0"/>
                </a:moveTo>
                <a:cubicBezTo>
                  <a:pt x="1295816" y="0"/>
                  <a:pt x="2346282" y="1050466"/>
                  <a:pt x="2346282" y="2346282"/>
                </a:cubicBezTo>
                <a:lnTo>
                  <a:pt x="0" y="23462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344" tIns="772554" rIns="772554" bIns="85344" numCol="1" spcCol="1270" anchor="ctr" anchorCtr="0">
            <a:noAutofit/>
          </a:bodyPr>
          <a:lstStyle/>
          <a:p>
            <a:pPr marL="0" lvl="0" indent="0" algn="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of Johannesburg</a:t>
            </a:r>
          </a:p>
          <a:p>
            <a:pPr marL="0" lvl="0" indent="0" algn="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of Turku, U. of Edinburgh</a:t>
            </a:r>
          </a:p>
          <a:p>
            <a:pPr marL="0" lvl="0" indent="0" algn="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CREG and U. Gaston-Berger, UCAD</a:t>
            </a:r>
          </a:p>
          <a:p>
            <a:pPr marL="0" lvl="0" indent="0" algn="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Polytechnique Dakar</a:t>
            </a:r>
          </a:p>
          <a:p>
            <a:pPr marL="0" lvl="0" indent="0" algn="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CODESRIA, CSIR</a:t>
            </a:r>
            <a:endParaRPr lang="fr-FR" sz="1400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5497FDBC-DE9A-4142-8E85-8E07D0287EE1}"/>
              </a:ext>
            </a:extLst>
          </p:cNvPr>
          <p:cNvSpPr/>
          <p:nvPr/>
        </p:nvSpPr>
        <p:spPr>
          <a:xfrm>
            <a:off x="5530830" y="4148119"/>
            <a:ext cx="3543595" cy="2266364"/>
          </a:xfrm>
          <a:custGeom>
            <a:avLst/>
            <a:gdLst>
              <a:gd name="connsiteX0" fmla="*/ 0 w 2346282"/>
              <a:gd name="connsiteY0" fmla="*/ 2346282 h 2346282"/>
              <a:gd name="connsiteX1" fmla="*/ 2346282 w 2346282"/>
              <a:gd name="connsiteY1" fmla="*/ 0 h 2346282"/>
              <a:gd name="connsiteX2" fmla="*/ 2346282 w 2346282"/>
              <a:gd name="connsiteY2" fmla="*/ 2346282 h 2346282"/>
              <a:gd name="connsiteX3" fmla="*/ 0 w 2346282"/>
              <a:gd name="connsiteY3" fmla="*/ 2346282 h 234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6282" h="2346282">
                <a:moveTo>
                  <a:pt x="2346282" y="0"/>
                </a:moveTo>
                <a:cubicBezTo>
                  <a:pt x="2346282" y="1295816"/>
                  <a:pt x="1295816" y="2346282"/>
                  <a:pt x="0" y="2346282"/>
                </a:cubicBezTo>
                <a:lnTo>
                  <a:pt x="0" y="0"/>
                </a:lnTo>
                <a:lnTo>
                  <a:pt x="2346282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344" tIns="85345" rIns="772554" bIns="772554" numCol="1" spcCol="1270" anchor="ctr" anchorCtr="0">
            <a:noAutofit/>
          </a:bodyPr>
          <a:lstStyle/>
          <a:p>
            <a:pPr marL="0" lvl="0" indent="0" algn="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140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400" b="1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fr-FR" sz="14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 divisions and </a:t>
            </a:r>
            <a:r>
              <a:rPr lang="fr-FR" sz="1400" kern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SROs</a:t>
            </a:r>
            <a:r>
              <a:rPr lang="fr-FR" sz="14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in the </a:t>
            </a:r>
            <a:r>
              <a:rPr lang="fr-FR" sz="1400" kern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fr-FR" sz="14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Joint Delivery </a:t>
            </a: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674F0E9D-E552-4CC8-8D78-494B18606738}"/>
              </a:ext>
            </a:extLst>
          </p:cNvPr>
          <p:cNvSpPr/>
          <p:nvPr/>
        </p:nvSpPr>
        <p:spPr>
          <a:xfrm>
            <a:off x="1160759" y="4148118"/>
            <a:ext cx="3855910" cy="2266363"/>
          </a:xfrm>
          <a:custGeom>
            <a:avLst/>
            <a:gdLst>
              <a:gd name="connsiteX0" fmla="*/ 0 w 2346282"/>
              <a:gd name="connsiteY0" fmla="*/ 2346282 h 2346282"/>
              <a:gd name="connsiteX1" fmla="*/ 2346282 w 2346282"/>
              <a:gd name="connsiteY1" fmla="*/ 0 h 2346282"/>
              <a:gd name="connsiteX2" fmla="*/ 2346282 w 2346282"/>
              <a:gd name="connsiteY2" fmla="*/ 2346282 h 2346282"/>
              <a:gd name="connsiteX3" fmla="*/ 0 w 2346282"/>
              <a:gd name="connsiteY3" fmla="*/ 2346282 h 234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6282" h="2346282">
                <a:moveTo>
                  <a:pt x="2346282" y="2346282"/>
                </a:moveTo>
                <a:cubicBezTo>
                  <a:pt x="1050466" y="2346282"/>
                  <a:pt x="0" y="1295816"/>
                  <a:pt x="0" y="0"/>
                </a:cubicBezTo>
                <a:lnTo>
                  <a:pt x="2346282" y="0"/>
                </a:lnTo>
                <a:lnTo>
                  <a:pt x="2346282" y="234628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2554" tIns="85344" rIns="85344" bIns="772554" numCol="1" spcCol="1270" anchor="ctr" anchorCtr="0">
            <a:noAutofit/>
          </a:bodyPr>
          <a:lstStyle/>
          <a:p>
            <a:pPr marL="0" lvl="0" indent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400" b="0" kern="120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0" kern="12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RCOs, RDs, UNOHRLLS, UNCDF, UNSDS, UNDP, IAEA, UN-DESA, IOM, UNESCO, ITU, UNV, FAO, UNCTAD, OSAA, UNDESA</a:t>
            </a:r>
            <a:endParaRPr lang="fr-FR" sz="1400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4204A71-C228-4127-99F1-FD80331D9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55" y="5138996"/>
            <a:ext cx="711084" cy="71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7904990-F45D-48C6-BDD0-30B3679FB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47" y="3429000"/>
            <a:ext cx="1919366" cy="9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23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260C1A7-EEE7-407E-9B28-AB1E60F29183}"/>
              </a:ext>
            </a:extLst>
          </p:cNvPr>
          <p:cNvSpPr txBox="1"/>
          <p:nvPr/>
        </p:nvSpPr>
        <p:spPr>
          <a:xfrm>
            <a:off x="126843" y="201149"/>
            <a:ext cx="6183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IDEP Governance</a:t>
            </a:r>
            <a:endParaRPr lang="fr-F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25BE450-C805-4EE6-A09C-76DEDDC2890A}"/>
              </a:ext>
            </a:extLst>
          </p:cNvPr>
          <p:cNvSpPr txBox="1"/>
          <p:nvPr/>
        </p:nvSpPr>
        <p:spPr>
          <a:xfrm>
            <a:off x="281233" y="1009340"/>
            <a:ext cx="9646538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58th Meeting of IDEP </a:t>
            </a:r>
            <a:r>
              <a:rPr lang="fr-FR" sz="2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Governing</a:t>
            </a:r>
            <a:r>
              <a:rPr lang="fr-FR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Council,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2020,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Renewal</a:t>
            </a:r>
            <a:r>
              <a:rPr lang="fr-FR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IDEP </a:t>
            </a:r>
            <a:r>
              <a:rPr lang="fr-FR" sz="2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Governing</a:t>
            </a:r>
            <a:r>
              <a:rPr lang="fr-FR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Council </a:t>
            </a:r>
            <a:r>
              <a:rPr lang="fr-FR" sz="2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Membership</a:t>
            </a:r>
            <a:r>
              <a:rPr lang="fr-FR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(3years </a:t>
            </a:r>
            <a:r>
              <a:rPr lang="fr-F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7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Senegal</a:t>
            </a: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(host country) and </a:t>
            </a: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</a:t>
            </a: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(permanent member) to update the name of their representative </a:t>
            </a:r>
            <a:endParaRPr lang="fr-FR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98E5EBB-D79A-4864-A7FD-234AA020F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010211"/>
              </p:ext>
            </p:extLst>
          </p:nvPr>
        </p:nvGraphicFramePr>
        <p:xfrm>
          <a:off x="4308953" y="2585550"/>
          <a:ext cx="7601814" cy="34306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0807">
                  <a:extLst>
                    <a:ext uri="{9D8B030D-6E8A-4147-A177-3AD203B41FA5}">
                      <a16:colId xmlns:a16="http://schemas.microsoft.com/office/drawing/2014/main" val="74435445"/>
                    </a:ext>
                  </a:extLst>
                </a:gridCol>
                <a:gridCol w="1472437">
                  <a:extLst>
                    <a:ext uri="{9D8B030D-6E8A-4147-A177-3AD203B41FA5}">
                      <a16:colId xmlns:a16="http://schemas.microsoft.com/office/drawing/2014/main" val="3469795750"/>
                    </a:ext>
                  </a:extLst>
                </a:gridCol>
                <a:gridCol w="1617401">
                  <a:extLst>
                    <a:ext uri="{9D8B030D-6E8A-4147-A177-3AD203B41FA5}">
                      <a16:colId xmlns:a16="http://schemas.microsoft.com/office/drawing/2014/main" val="1230439562"/>
                    </a:ext>
                  </a:extLst>
                </a:gridCol>
                <a:gridCol w="210028">
                  <a:extLst>
                    <a:ext uri="{9D8B030D-6E8A-4147-A177-3AD203B41FA5}">
                      <a16:colId xmlns:a16="http://schemas.microsoft.com/office/drawing/2014/main" val="1144500318"/>
                    </a:ext>
                  </a:extLst>
                </a:gridCol>
                <a:gridCol w="1274637">
                  <a:extLst>
                    <a:ext uri="{9D8B030D-6E8A-4147-A177-3AD203B41FA5}">
                      <a16:colId xmlns:a16="http://schemas.microsoft.com/office/drawing/2014/main" val="178936884"/>
                    </a:ext>
                  </a:extLst>
                </a:gridCol>
                <a:gridCol w="1466504">
                  <a:extLst>
                    <a:ext uri="{9D8B030D-6E8A-4147-A177-3AD203B41FA5}">
                      <a16:colId xmlns:a16="http://schemas.microsoft.com/office/drawing/2014/main" val="794036101"/>
                    </a:ext>
                  </a:extLst>
                </a:gridCol>
              </a:tblGrid>
              <a:tr h="5608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</a:rPr>
                        <a:t>Sub Region</a:t>
                      </a:r>
                      <a:endParaRPr lang="fr-FR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</a:rPr>
                        <a:t>Proposed Members</a:t>
                      </a:r>
                      <a:endParaRPr lang="fr-FR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0">
                          <a:effectLst/>
                        </a:rPr>
                        <a:t> </a:t>
                      </a:r>
                      <a:endParaRPr lang="fr-FR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</a:rPr>
                        <a:t>Potential Alternate</a:t>
                      </a:r>
                      <a:endParaRPr lang="fr-FR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161916"/>
                  </a:ext>
                </a:extLst>
              </a:tr>
              <a:tr h="139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0">
                          <a:effectLst/>
                        </a:rPr>
                        <a:t> </a:t>
                      </a:r>
                      <a:endParaRPr lang="fr-FR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0">
                          <a:effectLst/>
                        </a:rPr>
                        <a:t> </a:t>
                      </a:r>
                      <a:endParaRPr lang="fr-FR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0">
                          <a:effectLst/>
                        </a:rPr>
                        <a:t> </a:t>
                      </a:r>
                      <a:endParaRPr lang="fr-FR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0">
                          <a:effectLst/>
                        </a:rPr>
                        <a:t> </a:t>
                      </a:r>
                      <a:endParaRPr lang="fr-FR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061373"/>
                  </a:ext>
                </a:extLst>
              </a:tr>
              <a:tr h="657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0">
                          <a:effectLst/>
                        </a:rPr>
                        <a:t>Central Africa</a:t>
                      </a:r>
                      <a:endParaRPr lang="fr-FR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</a:rPr>
                        <a:t>Equatorial Guinea (*)</a:t>
                      </a:r>
                      <a:endParaRPr lang="fr-FR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</a:rPr>
                        <a:t>CAR</a:t>
                      </a:r>
                      <a:endParaRPr lang="fr-FR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</a:rPr>
                        <a:t> </a:t>
                      </a:r>
                      <a:endParaRPr lang="fr-FR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</a:rPr>
                        <a:t>Sao Tome</a:t>
                      </a:r>
                      <a:endParaRPr lang="fr-FR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fr-FR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9151350"/>
                  </a:ext>
                </a:extLst>
              </a:tr>
              <a:tr h="4993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0">
                          <a:effectLst/>
                        </a:rPr>
                        <a:t>East Africa</a:t>
                      </a:r>
                      <a:endParaRPr lang="fr-FR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</a:rPr>
                        <a:t>Rwanda</a:t>
                      </a:r>
                      <a:endParaRPr lang="fr-FR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</a:rPr>
                        <a:t>Ethiopia</a:t>
                      </a:r>
                      <a:endParaRPr lang="fr-FR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</a:rPr>
                        <a:t> </a:t>
                      </a:r>
                      <a:endParaRPr lang="fr-FR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</a:rPr>
                        <a:t>Djibouti</a:t>
                      </a:r>
                      <a:endParaRPr lang="fr-FR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</a:rPr>
                        <a:t>Madagascar</a:t>
                      </a:r>
                      <a:endParaRPr lang="fr-FR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0120834"/>
                  </a:ext>
                </a:extLst>
              </a:tr>
              <a:tr h="508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0">
                          <a:effectLst/>
                        </a:rPr>
                        <a:t>North Africa</a:t>
                      </a:r>
                      <a:endParaRPr lang="fr-FR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</a:rPr>
                        <a:t>Sudan(*)</a:t>
                      </a:r>
                      <a:endParaRPr lang="fr-FR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</a:rPr>
                        <a:t>Mauritania</a:t>
                      </a:r>
                      <a:endParaRPr lang="fr-FR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</a:rPr>
                        <a:t> </a:t>
                      </a:r>
                      <a:endParaRPr lang="fr-FR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</a:rPr>
                        <a:t>Libya</a:t>
                      </a:r>
                      <a:endParaRPr lang="fr-FR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fr-FR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0545"/>
                  </a:ext>
                </a:extLst>
              </a:tr>
              <a:tr h="5323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0">
                          <a:effectLst/>
                        </a:rPr>
                        <a:t>Southern Africa</a:t>
                      </a:r>
                      <a:endParaRPr lang="fr-FR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</a:rPr>
                        <a:t>Botswana</a:t>
                      </a:r>
                      <a:endParaRPr lang="fr-FR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</a:rPr>
                        <a:t>Mozambique</a:t>
                      </a:r>
                      <a:endParaRPr lang="fr-FR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</a:rPr>
                        <a:t> </a:t>
                      </a:r>
                      <a:endParaRPr lang="fr-FR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</a:rPr>
                        <a:t>Namibia</a:t>
                      </a:r>
                      <a:endParaRPr lang="fr-FR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</a:rPr>
                        <a:t>DRC</a:t>
                      </a:r>
                      <a:endParaRPr lang="fr-FR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0067492"/>
                  </a:ext>
                </a:extLst>
              </a:tr>
              <a:tr h="5169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</a:rPr>
                        <a:t>West Africa</a:t>
                      </a:r>
                      <a:endParaRPr lang="fr-FR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</a:rPr>
                        <a:t>Guinea(*)</a:t>
                      </a:r>
                      <a:endParaRPr lang="fr-FR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</a:rPr>
                        <a:t>Ghana(*)</a:t>
                      </a:r>
                      <a:endParaRPr lang="fr-FR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50" b="0">
                          <a:effectLst/>
                        </a:rPr>
                        <a:t> </a:t>
                      </a:r>
                      <a:endParaRPr lang="fr-FR" sz="2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fr-FR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fr-FR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983932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D7F576E-EEA6-46CF-991C-5C52BE1AF7F2}"/>
              </a:ext>
            </a:extLst>
          </p:cNvPr>
          <p:cNvSpPr/>
          <p:nvPr/>
        </p:nvSpPr>
        <p:spPr>
          <a:xfrm>
            <a:off x="5854602" y="6099719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(*) to serve for another term</a:t>
            </a:r>
            <a:endParaRPr lang="fr-FR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21EE0A5-1A9A-4CB7-B96A-E6AED9ABC98F}"/>
              </a:ext>
            </a:extLst>
          </p:cNvPr>
          <p:cNvSpPr txBox="1"/>
          <p:nvPr/>
        </p:nvSpPr>
        <p:spPr>
          <a:xfrm>
            <a:off x="281233" y="3043423"/>
            <a:ext cx="376914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r>
              <a:rPr lang="fr-FR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endParaRPr lang="fr-FR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accent5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Eligibility: non participation for the last 10 years </a:t>
            </a:r>
          </a:p>
          <a:p>
            <a:pPr marL="285750" lvl="0" indent="-285750">
              <a:buClr>
                <a:schemeClr val="accent5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ü"/>
            </a:pPr>
            <a:endParaRPr lang="fr-FR" sz="7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accent5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balance</a:t>
            </a:r>
          </a:p>
          <a:p>
            <a:pPr marL="285750" lvl="0" indent="-285750">
              <a:buClr>
                <a:schemeClr val="accent5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ü"/>
            </a:pPr>
            <a:endParaRPr lang="fr-FR" sz="7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chemeClr val="accent5">
                  <a:lumMod val="60000"/>
                  <a:lumOff val="40000"/>
                </a:schemeClr>
              </a:buClr>
              <a:buSzPct val="70000"/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of continuity &gt;&gt; 4 countries remain</a:t>
            </a:r>
            <a:endParaRPr lang="fr-FR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898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4">
            <a:extLst>
              <a:ext uri="{FF2B5EF4-FFF2-40B4-BE49-F238E27FC236}">
                <a16:creationId xmlns:a16="http://schemas.microsoft.com/office/drawing/2014/main" id="{4367FFB1-D6E5-40D5-A9EB-03978FA438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2544162"/>
              </p:ext>
            </p:extLst>
          </p:nvPr>
        </p:nvGraphicFramePr>
        <p:xfrm>
          <a:off x="0" y="2254142"/>
          <a:ext cx="6787347" cy="4168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09EFF24A-9B20-47C2-A954-6AEC677C076E}"/>
              </a:ext>
            </a:extLst>
          </p:cNvPr>
          <p:cNvSpPr txBox="1"/>
          <p:nvPr/>
        </p:nvSpPr>
        <p:spPr>
          <a:xfrm>
            <a:off x="109443" y="265538"/>
            <a:ext cx="8416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2017–2020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Lato" pitchFamily="34" charset="0"/>
              </a:rPr>
              <a:t>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804FB3F-BF37-4944-BFFB-611EFA2C5A54}"/>
              </a:ext>
            </a:extLst>
          </p:cNvPr>
          <p:cNvSpPr txBox="1"/>
          <p:nvPr/>
        </p:nvSpPr>
        <p:spPr>
          <a:xfrm>
            <a:off x="247190" y="1096535"/>
            <a:ext cx="54938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Uneven</a:t>
            </a:r>
            <a:r>
              <a:rPr lang="fr-FR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r-FR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</a:t>
            </a:r>
            <a:endParaRPr lang="fr-FR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of </a:t>
            </a:r>
            <a:r>
              <a:rPr lang="fr-FR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fr-FR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States </a:t>
            </a:r>
            <a:r>
              <a:rPr lang="fr-FR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fr-FR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0989B0-D94C-4ABA-A6FF-42459E93D321}"/>
              </a:ext>
            </a:extLst>
          </p:cNvPr>
          <p:cNvSpPr/>
          <p:nvPr/>
        </p:nvSpPr>
        <p:spPr>
          <a:xfrm>
            <a:off x="6635389" y="1790797"/>
            <a:ext cx="5430716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 of IDEP 58</a:t>
            </a:r>
            <a:r>
              <a:rPr lang="en-US" sz="24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GC Meeting </a:t>
            </a:r>
          </a:p>
          <a:p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&amp; diversify partnerships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(funding &amp; technical)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Cost-sharing with partners</a:t>
            </a:r>
          </a:p>
          <a:p>
            <a:endParaRPr lang="en-US" sz="1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Advocate for regular payment of contributions by Member States</a:t>
            </a:r>
          </a:p>
          <a:p>
            <a:endParaRPr lang="en-US" sz="1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recovery of contribution arrears </a:t>
            </a:r>
          </a:p>
          <a:p>
            <a:endParaRPr lang="en-US" sz="1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Resubmit request to increase the UN Grant as per GC reiterated recommendation &amp; CoM2018 resolution (2600 KUSD)</a:t>
            </a:r>
          </a:p>
          <a:p>
            <a:endParaRPr lang="en-US" sz="1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systematic support from ECA</a:t>
            </a:r>
          </a:p>
        </p:txBody>
      </p:sp>
      <p:pic>
        <p:nvPicPr>
          <p:cNvPr id="8" name="Graphique 7" descr="Flèche : pivoter à droite">
            <a:extLst>
              <a:ext uri="{FF2B5EF4-FFF2-40B4-BE49-F238E27FC236}">
                <a16:creationId xmlns:a16="http://schemas.microsoft.com/office/drawing/2014/main" id="{A2177DB1-2132-4518-B833-78BC32D77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29527" y="1219854"/>
            <a:ext cx="2703725" cy="70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96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4265</TotalTime>
  <Words>1056</Words>
  <Application>Microsoft Office PowerPoint</Application>
  <PresentationFormat>Grand écran</PresentationFormat>
  <Paragraphs>440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Lucida Sans</vt:lpstr>
      <vt:lpstr>Times New Roman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Karima Bounemra Ben Soltane</dc:creator>
  <cp:lastModifiedBy>Karima Bounemra Ben Soltane</cp:lastModifiedBy>
  <cp:revision>37</cp:revision>
  <dcterms:created xsi:type="dcterms:W3CDTF">2021-03-05T13:39:02Z</dcterms:created>
  <dcterms:modified xsi:type="dcterms:W3CDTF">2021-03-15T15:13:25Z</dcterms:modified>
</cp:coreProperties>
</file>