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67" r:id="rId4"/>
    <p:sldId id="269" r:id="rId5"/>
    <p:sldId id="268" r:id="rId6"/>
    <p:sldId id="271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jp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7E098C-3659-4996-8AD7-D3AF6479BD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7FD27C-C39A-4A38-8529-31F43018B6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76092D-5F7F-4BED-82EE-2F1D3BEF9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907C1-7EA1-47EA-863D-535A7E7572DB}" type="datetimeFigureOut">
              <a:rPr lang="en-GB" smtClean="0"/>
              <a:t>03/03/2021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753B87-E813-4BB8-925C-CCDE4D47C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885A7A-11A8-4AB2-A90B-CC7D8840B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1BB16-81E2-4B02-A7F8-391710CFA6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4033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0D3F98-53F8-4132-B882-552115686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1A6A5D-E7D4-432F-9045-841299A947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ACA812-4F85-474E-AA90-D2EDD69B9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907C1-7EA1-47EA-863D-535A7E7572DB}" type="datetimeFigureOut">
              <a:rPr lang="en-GB" smtClean="0"/>
              <a:t>03/03/2021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02BC53-1C4B-4573-AED1-A2E7E044B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EB506D-2666-4DF3-A08D-BF5748690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1BB16-81E2-4B02-A7F8-391710CFA6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862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C3FBBE8-699B-48D8-85CB-56A6616375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A1909F-7A16-40B0-83D7-F408E02899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688A4F-7580-42C2-BEB3-E425FD8A5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907C1-7EA1-47EA-863D-535A7E7572DB}" type="datetimeFigureOut">
              <a:rPr lang="en-GB" smtClean="0"/>
              <a:t>03/03/2021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F3312F-81D6-4523-BA03-D339BD8AE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4683AD-88F1-4086-894B-A01E1A2B4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1BB16-81E2-4B02-A7F8-391710CFA6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78061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resentationFro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D6D54DF-72D2-FE49-A5B9-714BC5CD175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1"/>
            <a:ext cx="12192000" cy="251254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85A2DDD-2812-9742-BE95-02C91D568D4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0300" y="3425472"/>
            <a:ext cx="11171400" cy="2175228"/>
          </a:xfrm>
        </p:spPr>
        <p:txBody>
          <a:bodyPr>
            <a:normAutofit/>
          </a:bodyPr>
          <a:lstStyle>
            <a:lvl1pPr algn="ctr">
              <a:defRPr sz="2400" b="1" i="0" baseline="0">
                <a:latin typeface="Lucida Sans" panose="020B0602030504020204" pitchFamily="34" charset="77"/>
              </a:defRPr>
            </a:lvl1pPr>
          </a:lstStyle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Title of presentation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Name of presenter</a:t>
            </a:r>
            <a:b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Title, Division</a:t>
            </a:r>
            <a:b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[Exact delivery date]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2CB5E21-FDD3-CF44-B7FC-A065DB6444B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b="8520"/>
          <a:stretch/>
        </p:blipFill>
        <p:spPr>
          <a:xfrm>
            <a:off x="639339" y="5863711"/>
            <a:ext cx="1478216" cy="700434"/>
          </a:xfrm>
          <a:prstGeom prst="rect">
            <a:avLst/>
          </a:prstGeom>
        </p:spPr>
      </p:pic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6492DEB6-C0F2-8C48-A6E7-B6D175F0CD8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29502" y="433953"/>
            <a:ext cx="4376100" cy="37870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8845" y="6074837"/>
            <a:ext cx="990153" cy="48930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C731BB0-F652-4D1F-897B-6FC52C5B5355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2243" y="5659281"/>
            <a:ext cx="1277014" cy="1145985"/>
          </a:xfrm>
          <a:prstGeom prst="rect">
            <a:avLst/>
          </a:prstGeom>
        </p:spPr>
      </p:pic>
      <p:pic>
        <p:nvPicPr>
          <p:cNvPr id="5" name="Picture 4" descr="A picture containing timeline&#10;&#10;Description automatically generated">
            <a:extLst>
              <a:ext uri="{FF2B5EF4-FFF2-40B4-BE49-F238E27FC236}">
                <a16:creationId xmlns:a16="http://schemas.microsoft.com/office/drawing/2014/main" id="{1F215979-804E-41A7-B8F4-69B606034CE6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0688" y="1445449"/>
            <a:ext cx="3088888" cy="1960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00391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200" y="1825625"/>
            <a:ext cx="11289600" cy="4351338"/>
          </a:xfrm>
        </p:spPr>
        <p:txBody>
          <a:bodyPr>
            <a:normAutofit/>
          </a:bodyPr>
          <a:lstStyle>
            <a:lvl1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Content Placeholder 4">
            <a:extLst>
              <a:ext uri="{FF2B5EF4-FFF2-40B4-BE49-F238E27FC236}">
                <a16:creationId xmlns:a16="http://schemas.microsoft.com/office/drawing/2014/main" id="{5B475743-3A64-A74D-A307-659BB60BB78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94676"/>
          <a:stretch/>
        </p:blipFill>
        <p:spPr>
          <a:xfrm>
            <a:off x="0" y="6492876"/>
            <a:ext cx="12192000" cy="365127"/>
          </a:xfrm>
          <a:prstGeom prst="rect">
            <a:avLst/>
          </a:prstGeom>
        </p:spPr>
      </p:pic>
      <p:sp>
        <p:nvSpPr>
          <p:cNvPr id="2" name="Rounded Rectangle 1"/>
          <p:cNvSpPr/>
          <p:nvPr userDrawn="1"/>
        </p:nvSpPr>
        <p:spPr>
          <a:xfrm>
            <a:off x="0" y="257433"/>
            <a:ext cx="9550400" cy="541637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 descr="A picture containing timeline&#10;&#10;Description automatically generated">
            <a:extLst>
              <a:ext uri="{FF2B5EF4-FFF2-40B4-BE49-F238E27FC236}">
                <a16:creationId xmlns:a16="http://schemas.microsoft.com/office/drawing/2014/main" id="{6F321364-00F5-4E81-94E2-251ECA8317D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1825" y="68275"/>
            <a:ext cx="2520175" cy="1599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78989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outdoor object, solar cell&#10;&#10;Description automatically generated">
            <a:extLst>
              <a:ext uri="{FF2B5EF4-FFF2-40B4-BE49-F238E27FC236}">
                <a16:creationId xmlns:a16="http://schemas.microsoft.com/office/drawing/2014/main" id="{6307C092-7B1C-BC4F-8088-BBECA502B8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4787900"/>
            <a:ext cx="12192000" cy="20701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2CB5E21-FDD3-CF44-B7FC-A065DB6444B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b="8520"/>
          <a:stretch/>
        </p:blipFill>
        <p:spPr>
          <a:xfrm>
            <a:off x="1001808" y="443328"/>
            <a:ext cx="1602653" cy="75939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A0B4BC4-4FF2-42FC-9DCC-8642F79076A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1685" y="250033"/>
            <a:ext cx="1277014" cy="1145985"/>
          </a:xfrm>
          <a:prstGeom prst="rect">
            <a:avLst/>
          </a:prstGeom>
        </p:spPr>
      </p:pic>
      <p:pic>
        <p:nvPicPr>
          <p:cNvPr id="10" name="Picture 9" descr="A picture containing timeline&#10;&#10;Description automatically generated">
            <a:extLst>
              <a:ext uri="{FF2B5EF4-FFF2-40B4-BE49-F238E27FC236}">
                <a16:creationId xmlns:a16="http://schemas.microsoft.com/office/drawing/2014/main" id="{555E767A-BA60-45BE-9918-58C02899F544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3629" y="250033"/>
            <a:ext cx="3088888" cy="1960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323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D9B51B-1E76-457D-B828-77C4F4BA2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0CB811-39BD-4E89-90F1-ADE3BE64AF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D9CA43-9F8C-428C-BD10-7B4CFD819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907C1-7EA1-47EA-863D-535A7E7572DB}" type="datetimeFigureOut">
              <a:rPr lang="en-GB" smtClean="0"/>
              <a:t>03/03/2021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BAF94D-5473-4144-853E-ABD98ECE3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01D806-E66A-43A7-B64E-EACD0DA32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1BB16-81E2-4B02-A7F8-391710CFA6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041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949B25-956D-48CC-8420-4EB9D1483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A3E86A-8CBF-4823-ACB4-AC57303D16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2B9279-E635-4D0A-B592-694F76E7E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907C1-7EA1-47EA-863D-535A7E7572DB}" type="datetimeFigureOut">
              <a:rPr lang="en-GB" smtClean="0"/>
              <a:t>03/03/2021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694BC7-37A8-467F-BCDA-826C88C1B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FA99C8-37AE-44FF-9B1A-269C36E2B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1BB16-81E2-4B02-A7F8-391710CFA6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628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D27388-A15E-411F-8F3B-32928C44D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3742C5-1C8A-415C-92E6-4B7E5FE82B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08540E-F95B-4FC7-8560-396E35E7C8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BE5BB5-ECC1-42E0-84B8-AF6A0ADF0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907C1-7EA1-47EA-863D-535A7E7572DB}" type="datetimeFigureOut">
              <a:rPr lang="en-GB" smtClean="0"/>
              <a:t>03/03/2021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F1D887-DE1B-45C6-8B6C-15BFD9FF1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7C52F5-88FC-4919-ADEC-4DEA1936F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1BB16-81E2-4B02-A7F8-391710CFA6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2541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13C4F0-E299-48FD-BA51-58E731FBBA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806867-23A2-4358-BFA1-B33C603ECA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0A56F3-A7D4-4445-996A-9511C763DF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5CDFE5-AACB-4E9F-B6CD-1333518627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57DD050-1B4C-4C48-A194-95FE4ABF91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624AF3-7F72-449B-B47C-EB12983F5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907C1-7EA1-47EA-863D-535A7E7572DB}" type="datetimeFigureOut">
              <a:rPr lang="en-GB" smtClean="0"/>
              <a:t>03/03/2021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6CF963C-D037-4B4F-A5CC-369A41305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E6D2EFA-DD2E-4C80-8DD5-44A136685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1BB16-81E2-4B02-A7F8-391710CFA6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699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02C2CF-B474-42ED-90E7-24E0D918D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7E3FE3-A747-418D-AFB0-C649E48E3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907C1-7EA1-47EA-863D-535A7E7572DB}" type="datetimeFigureOut">
              <a:rPr lang="en-GB" smtClean="0"/>
              <a:t>03/03/2021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C09873-D996-4B30-96C4-B929CA31A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FDEBB5-DA01-41AC-88E4-3297ACD5B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1BB16-81E2-4B02-A7F8-391710CFA6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0760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34AEF6-0397-4EFF-8F82-80D8A262F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907C1-7EA1-47EA-863D-535A7E7572DB}" type="datetimeFigureOut">
              <a:rPr lang="en-GB" smtClean="0"/>
              <a:t>03/03/2021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D8F1AFE-36B0-483B-A791-A7C11D8D2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7386C3-6282-41D8-A3C7-0148E1117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1BB16-81E2-4B02-A7F8-391710CFA6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2331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B267A-ED4A-4B63-B8A8-F672D6832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C00015-27F9-4C23-ADD0-ACA76E9000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C8D1A8-AF46-4849-879F-B46C646C45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C5CED0-F082-45F3-8BFE-6B6200CAD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907C1-7EA1-47EA-863D-535A7E7572DB}" type="datetimeFigureOut">
              <a:rPr lang="en-GB" smtClean="0"/>
              <a:t>03/03/2021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7C311E-F833-499F-8765-746396875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18C547-654E-4F14-AE5A-74EFCFC63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1BB16-81E2-4B02-A7F8-391710CFA6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7450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28567E-2E78-42B7-A336-BEDA60337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866302-CCBF-4F82-A208-C171A7D08C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166EB8-2A58-4A92-A67F-42CA6C7F3F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B57438-6A0E-4853-A7C1-DB8506869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907C1-7EA1-47EA-863D-535A7E7572DB}" type="datetimeFigureOut">
              <a:rPr lang="en-GB" smtClean="0"/>
              <a:t>03/03/2021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46FAB9-E0E7-49CC-AA07-BCE5CE51A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A3F8A9-9804-46D5-90C4-09B917779C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1BB16-81E2-4B02-A7F8-391710CFA6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0218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61BDDF4-7AE0-4242-8D2C-4119E9B32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3861A7-B31A-4DD2-8EF3-54A69C8919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8E6B96-613B-4D69-8254-7E165026C8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907C1-7EA1-47EA-863D-535A7E7572DB}" type="datetimeFigureOut">
              <a:rPr lang="en-GB" smtClean="0"/>
              <a:t>03/03/2021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28D988-5061-4656-A62C-3D9F77DB0D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11E4A2-800A-46B6-A81E-31F2CF882D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C1BB16-81E2-4B02-A7F8-391710CFA6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5121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3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238251" y="3267076"/>
            <a:ext cx="9563100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Report on the First Session of the Committee on Private Sector Development, Regional Integration, Trade, Infrastructure, Industry and Technology (CPRTIIT)</a:t>
            </a:r>
            <a:b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Francis Ikome</a:t>
            </a:r>
            <a:b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Chief, Regional Integration Section,</a:t>
            </a:r>
            <a:b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Regional Integration and Trade Division</a:t>
            </a:r>
            <a:b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 March 2021</a:t>
            </a:r>
            <a:br>
              <a:rPr lang="en-GB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930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/>
          </p:cNvSpPr>
          <p:nvPr/>
        </p:nvSpPr>
        <p:spPr bwMode="auto">
          <a:xfrm>
            <a:off x="180975" y="1168854"/>
            <a:ext cx="11582400" cy="5309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85738" indent="-1460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marL="382588" lvl="0" indent="-342900" defTabSz="457200">
              <a:spcBef>
                <a:spcPts val="1800"/>
              </a:spcBef>
              <a:buFont typeface="Wingdings" panose="05000000000000000000" pitchFamily="2" charset="2"/>
              <a:buChar char="q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 </a:t>
            </a:r>
            <a:r>
              <a:rPr lang="en-US" alt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The Session on CPRTIIT took place from 11 to 12 December 2019 &amp; was</a:t>
            </a:r>
            <a:br>
              <a:rPr lang="en-US" alt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</a:br>
            <a:r>
              <a:rPr lang="en-US" alt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 preceded by 6 EGMs (whose outcomes were inputs for the session)</a:t>
            </a:r>
          </a:p>
          <a:p>
            <a:pPr marL="382588" lvl="0" indent="-342900" defTabSz="457200">
              <a:spcBef>
                <a:spcPts val="1800"/>
              </a:spcBef>
              <a:buFont typeface="Wingdings" panose="05000000000000000000" pitchFamily="2" charset="2"/>
              <a:buChar char="q"/>
            </a:pPr>
            <a:r>
              <a:rPr lang="en-GB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overarching theme of the Session was: “Private Sector Development and the Digital Economy in support of Regional Integration in Africa”</a:t>
            </a:r>
          </a:p>
          <a:p>
            <a:pPr marL="382588" lvl="0" indent="-342900" defTabSz="457200">
              <a:spcBef>
                <a:spcPts val="1800"/>
              </a:spcBef>
              <a:buFont typeface="Wingdings" panose="05000000000000000000" pitchFamily="2" charset="2"/>
              <a:buChar char="q"/>
            </a:pPr>
            <a:r>
              <a:rPr lang="en-GB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was the first Committee Session after the reconstitution of the previous Committee, the CRCI into the new CPRTIIT (</a:t>
            </a:r>
            <a:r>
              <a:rPr lang="en-GB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</a:t>
            </a:r>
            <a:r>
              <a:rPr lang="en-GB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decision)</a:t>
            </a:r>
          </a:p>
          <a:p>
            <a:pPr marL="382588" lvl="0" indent="-342900" defTabSz="457200">
              <a:spcBef>
                <a:spcPts val="1800"/>
              </a:spcBef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Session </a:t>
            </a:r>
            <a:r>
              <a:rPr lang="en-GB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 attended by 38 MS, 6 RECs, &amp; 19 representatives from other institutions.</a:t>
            </a:r>
          </a:p>
          <a:p>
            <a:pPr marL="382588" lvl="0" indent="-342900" defTabSz="457200">
              <a:spcBef>
                <a:spcPts val="1800"/>
              </a:spcBef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GB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 Session discussed issues that were presented or/and arose from:</a:t>
            </a:r>
          </a:p>
          <a:p>
            <a:pPr marL="939800" lvl="1" indent="-342900" defTabSz="457200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Four (4) technical reports from the ECA units/divisions the make up the Committee</a:t>
            </a:r>
          </a:p>
          <a:p>
            <a:pPr marL="939800" lvl="1" indent="-342900" defTabSz="457200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Report on the theme of the Session</a:t>
            </a:r>
          </a:p>
          <a:p>
            <a:pPr marL="939800" lvl="1" indent="-342900" defTabSz="457200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Review of 2018-19 work program for CRCI (old) and priorities for 2020 work program for CPRTIIT (new)</a:t>
            </a:r>
            <a:endParaRPr lang="en-US" altLang="en-US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  <a:sym typeface="Lato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80975" y="324197"/>
            <a:ext cx="82924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</a:p>
        </p:txBody>
      </p:sp>
    </p:spTree>
    <p:extLst>
      <p:ext uri="{BB962C8B-B14F-4D97-AF65-F5344CB8AC3E}">
        <p14:creationId xmlns:p14="http://schemas.microsoft.com/office/powerpoint/2010/main" val="1936050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0975" y="324197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457200"/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24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ey Messages from the Technical Reports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8DBDAF7D-2450-41A6-9F59-A908F65551A2}"/>
              </a:ext>
            </a:extLst>
          </p:cNvPr>
          <p:cNvGrpSpPr/>
          <p:nvPr/>
        </p:nvGrpSpPr>
        <p:grpSpPr>
          <a:xfrm>
            <a:off x="180975" y="1019177"/>
            <a:ext cx="11706225" cy="5478355"/>
            <a:chOff x="180975" y="1019177"/>
            <a:chExt cx="11706225" cy="5478355"/>
          </a:xfrm>
        </p:grpSpPr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D78BEF71-43EE-4E37-877A-FB5542DEA1D2}"/>
                </a:ext>
              </a:extLst>
            </p:cNvPr>
            <p:cNvSpPr/>
            <p:nvPr/>
          </p:nvSpPr>
          <p:spPr>
            <a:xfrm>
              <a:off x="2428568" y="1019177"/>
              <a:ext cx="9458632" cy="3130036"/>
            </a:xfrm>
            <a:custGeom>
              <a:avLst/>
              <a:gdLst>
                <a:gd name="connsiteX0" fmla="*/ 451946 w 2711623"/>
                <a:gd name="connsiteY0" fmla="*/ 0 h 9094817"/>
                <a:gd name="connsiteX1" fmla="*/ 2259677 w 2711623"/>
                <a:gd name="connsiteY1" fmla="*/ 0 h 9094817"/>
                <a:gd name="connsiteX2" fmla="*/ 2711623 w 2711623"/>
                <a:gd name="connsiteY2" fmla="*/ 451946 h 9094817"/>
                <a:gd name="connsiteX3" fmla="*/ 2711623 w 2711623"/>
                <a:gd name="connsiteY3" fmla="*/ 9094817 h 9094817"/>
                <a:gd name="connsiteX4" fmla="*/ 2711623 w 2711623"/>
                <a:gd name="connsiteY4" fmla="*/ 9094817 h 9094817"/>
                <a:gd name="connsiteX5" fmla="*/ 0 w 2711623"/>
                <a:gd name="connsiteY5" fmla="*/ 9094817 h 9094817"/>
                <a:gd name="connsiteX6" fmla="*/ 0 w 2711623"/>
                <a:gd name="connsiteY6" fmla="*/ 9094817 h 9094817"/>
                <a:gd name="connsiteX7" fmla="*/ 0 w 2711623"/>
                <a:gd name="connsiteY7" fmla="*/ 451946 h 9094817"/>
                <a:gd name="connsiteX8" fmla="*/ 451946 w 2711623"/>
                <a:gd name="connsiteY8" fmla="*/ 0 h 90948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711623" h="9094817">
                  <a:moveTo>
                    <a:pt x="2711623" y="1515832"/>
                  </a:moveTo>
                  <a:lnTo>
                    <a:pt x="2711623" y="7578985"/>
                  </a:lnTo>
                  <a:cubicBezTo>
                    <a:pt x="2711623" y="8416156"/>
                    <a:pt x="2651294" y="9094817"/>
                    <a:pt x="2576875" y="9094817"/>
                  </a:cubicBezTo>
                  <a:lnTo>
                    <a:pt x="0" y="9094817"/>
                  </a:lnTo>
                  <a:lnTo>
                    <a:pt x="0" y="909481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576875" y="0"/>
                  </a:lnTo>
                  <a:cubicBezTo>
                    <a:pt x="2651294" y="0"/>
                    <a:pt x="2711623" y="678661"/>
                    <a:pt x="2711623" y="1515832"/>
                  </a:cubicBezTo>
                  <a:close/>
                </a:path>
              </a:pathLst>
            </a:custGeom>
            <a:solidFill>
              <a:srgbClr val="4472C4">
                <a:alpha val="90000"/>
                <a:tint val="40000"/>
                <a:hueOff val="0"/>
                <a:satOff val="0"/>
                <a:lumOff val="0"/>
                <a:alphaOff val="0"/>
              </a:srgbClr>
            </a:solidFill>
            <a:ln w="12700" cap="flat" cmpd="sng" algn="ctr">
              <a:solidFill>
                <a:srgbClr val="4472C4">
                  <a:alpha val="90000"/>
                  <a:tint val="40000"/>
                  <a:hueOff val="0"/>
                  <a:satOff val="0"/>
                  <a:lumOff val="0"/>
                  <a:alphaOff val="0"/>
                </a:srgbClr>
              </a:solidFill>
              <a:prstDash val="solid"/>
              <a:miter lim="800000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1" tIns="256195" rIns="380020" bIns="256197" numCol="1" spcCol="1270" anchor="ctr" anchorCtr="0">
              <a:noAutofit/>
            </a:bodyPr>
            <a:lstStyle/>
            <a:p>
              <a:pPr marL="171450" lvl="1" indent="-171450" algn="l" defTabSz="800100">
                <a:lnSpc>
                  <a:spcPct val="100000"/>
                </a:lnSpc>
                <a:spcBef>
                  <a:spcPct val="0"/>
                </a:spcBef>
                <a:spcAft>
                  <a:spcPts val="1200"/>
                </a:spcAft>
                <a:buChar char="•"/>
              </a:pPr>
              <a:r>
                <a:rPr lang="en-US" sz="1800" kern="1200" dirty="0"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Progress made in accelerating RI Agenda by the continent.</a:t>
              </a:r>
            </a:p>
            <a:p>
              <a:pPr marL="171450" lvl="1" indent="-171450" algn="l" defTabSz="800100">
                <a:lnSpc>
                  <a:spcPct val="100000"/>
                </a:lnSpc>
                <a:spcBef>
                  <a:spcPct val="0"/>
                </a:spcBef>
                <a:spcAft>
                  <a:spcPts val="1200"/>
                </a:spcAft>
                <a:buChar char="•"/>
              </a:pPr>
              <a:r>
                <a:rPr lang="en-US" sz="1800" kern="1200" dirty="0"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Mixed results with slow pace of implementation in some areas such as free movement persons. </a:t>
              </a:r>
            </a:p>
            <a:p>
              <a:pPr marL="171450" lvl="1" indent="-171450" algn="l" defTabSz="800100">
                <a:lnSpc>
                  <a:spcPct val="100000"/>
                </a:lnSpc>
                <a:spcBef>
                  <a:spcPct val="0"/>
                </a:spcBef>
                <a:spcAft>
                  <a:spcPts val="1200"/>
                </a:spcAft>
                <a:buChar char="•"/>
              </a:pPr>
              <a:r>
                <a:rPr lang="en-US" sz="1800" kern="1200" dirty="0"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Enhanced support to  Africa’s LLCs in the implementation of </a:t>
              </a:r>
              <a:r>
                <a:rPr lang="en-US" sz="1800" kern="1200" dirty="0" err="1"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VPoA</a:t>
              </a:r>
              <a:r>
                <a:rPr lang="en-US" sz="1800" kern="1200" dirty="0"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to reap the full benefit of </a:t>
              </a:r>
              <a:r>
                <a:rPr lang="en-US" sz="1800" kern="1200" dirty="0" err="1"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AfCFTA</a:t>
              </a:r>
              <a:r>
                <a:rPr lang="en-US" sz="1800" kern="1200" dirty="0"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.</a:t>
              </a:r>
            </a:p>
            <a:p>
              <a:pPr marL="171450" lvl="1" indent="-171450" algn="l" defTabSz="800100">
                <a:lnSpc>
                  <a:spcPct val="100000"/>
                </a:lnSpc>
                <a:spcBef>
                  <a:spcPct val="0"/>
                </a:spcBef>
                <a:spcAft>
                  <a:spcPts val="1200"/>
                </a:spcAft>
                <a:buChar char="•"/>
              </a:pPr>
              <a:r>
                <a:rPr lang="en-US" sz="1800" kern="1200" dirty="0"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Implementation of RI continues to face challenges including financial, human capacity and security issues.</a:t>
              </a:r>
            </a:p>
            <a:p>
              <a:pPr marL="171450" lvl="1" indent="-171450" algn="l" defTabSz="800100">
                <a:lnSpc>
                  <a:spcPct val="100000"/>
                </a:lnSpc>
                <a:spcBef>
                  <a:spcPct val="0"/>
                </a:spcBef>
                <a:spcAft>
                  <a:spcPts val="1200"/>
                </a:spcAft>
                <a:buChar char="•"/>
              </a:pPr>
              <a:r>
                <a:rPr lang="en-US" sz="1800" kern="1200" dirty="0"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ECA support towards RI including work on ARIA, ARII, Negotiations on </a:t>
              </a:r>
              <a:r>
                <a:rPr lang="en-US" sz="1800" kern="1200" dirty="0" err="1"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AfCFTA</a:t>
              </a:r>
              <a:r>
                <a:rPr lang="en-US" sz="1800" kern="1200" dirty="0"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processes</a:t>
              </a:r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DB9E2BEF-340E-4615-A7F7-06AE9AF3D10B}"/>
                </a:ext>
              </a:extLst>
            </p:cNvPr>
            <p:cNvSpPr/>
            <p:nvPr/>
          </p:nvSpPr>
          <p:spPr>
            <a:xfrm>
              <a:off x="180975" y="1372822"/>
              <a:ext cx="2100109" cy="1664062"/>
            </a:xfrm>
            <a:custGeom>
              <a:avLst/>
              <a:gdLst>
                <a:gd name="connsiteX0" fmla="*/ 0 w 2830046"/>
                <a:gd name="connsiteY0" fmla="*/ 277349 h 1664062"/>
                <a:gd name="connsiteX1" fmla="*/ 277349 w 2830046"/>
                <a:gd name="connsiteY1" fmla="*/ 0 h 1664062"/>
                <a:gd name="connsiteX2" fmla="*/ 2552697 w 2830046"/>
                <a:gd name="connsiteY2" fmla="*/ 0 h 1664062"/>
                <a:gd name="connsiteX3" fmla="*/ 2830046 w 2830046"/>
                <a:gd name="connsiteY3" fmla="*/ 277349 h 1664062"/>
                <a:gd name="connsiteX4" fmla="*/ 2830046 w 2830046"/>
                <a:gd name="connsiteY4" fmla="*/ 1386713 h 1664062"/>
                <a:gd name="connsiteX5" fmla="*/ 2552697 w 2830046"/>
                <a:gd name="connsiteY5" fmla="*/ 1664062 h 1664062"/>
                <a:gd name="connsiteX6" fmla="*/ 277349 w 2830046"/>
                <a:gd name="connsiteY6" fmla="*/ 1664062 h 1664062"/>
                <a:gd name="connsiteX7" fmla="*/ 0 w 2830046"/>
                <a:gd name="connsiteY7" fmla="*/ 1386713 h 1664062"/>
                <a:gd name="connsiteX8" fmla="*/ 0 w 2830046"/>
                <a:gd name="connsiteY8" fmla="*/ 277349 h 1664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830046" h="1664062">
                  <a:moveTo>
                    <a:pt x="0" y="277349"/>
                  </a:moveTo>
                  <a:cubicBezTo>
                    <a:pt x="0" y="124173"/>
                    <a:pt x="124173" y="0"/>
                    <a:pt x="277349" y="0"/>
                  </a:cubicBezTo>
                  <a:lnTo>
                    <a:pt x="2552697" y="0"/>
                  </a:lnTo>
                  <a:cubicBezTo>
                    <a:pt x="2705873" y="0"/>
                    <a:pt x="2830046" y="124173"/>
                    <a:pt x="2830046" y="277349"/>
                  </a:cubicBezTo>
                  <a:lnTo>
                    <a:pt x="2830046" y="1386713"/>
                  </a:lnTo>
                  <a:cubicBezTo>
                    <a:pt x="2830046" y="1539889"/>
                    <a:pt x="2705873" y="1664062"/>
                    <a:pt x="2552697" y="1664062"/>
                  </a:cubicBezTo>
                  <a:lnTo>
                    <a:pt x="277349" y="1664062"/>
                  </a:lnTo>
                  <a:cubicBezTo>
                    <a:pt x="124173" y="1664062"/>
                    <a:pt x="0" y="1539889"/>
                    <a:pt x="0" y="1386713"/>
                  </a:cubicBezTo>
                  <a:lnTo>
                    <a:pt x="0" y="277349"/>
                  </a:lnTo>
                  <a:close/>
                </a:path>
              </a:pathLst>
            </a:custGeom>
            <a:solidFill>
              <a:srgbClr val="4472C4">
                <a:hueOff val="0"/>
                <a:satOff val="0"/>
                <a:lumOff val="0"/>
                <a:alphaOff val="0"/>
              </a:srgbClr>
            </a:solidFill>
            <a:ln w="127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  <a:miter lim="800000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9813" tIns="115523" rIns="149813" bIns="115523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b="1" kern="1200" dirty="0">
                  <a:solidFill>
                    <a:sysClr val="window" lastClr="FFFFFF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Report on  </a:t>
              </a:r>
            </a:p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b="1" kern="1200" dirty="0">
                  <a:solidFill>
                    <a:sysClr val="window" lastClr="FFFFFF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on Assessing RI</a:t>
              </a:r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E4B9CCD4-41BD-427E-9348-6FD003C35043}"/>
                </a:ext>
              </a:extLst>
            </p:cNvPr>
            <p:cNvSpPr/>
            <p:nvPr/>
          </p:nvSpPr>
          <p:spPr>
            <a:xfrm>
              <a:off x="2428568" y="4267200"/>
              <a:ext cx="9458632" cy="2230332"/>
            </a:xfrm>
            <a:custGeom>
              <a:avLst/>
              <a:gdLst>
                <a:gd name="connsiteX0" fmla="*/ 426285 w 2557660"/>
                <a:gd name="connsiteY0" fmla="*/ 0 h 8619187"/>
                <a:gd name="connsiteX1" fmla="*/ 2131375 w 2557660"/>
                <a:gd name="connsiteY1" fmla="*/ 0 h 8619187"/>
                <a:gd name="connsiteX2" fmla="*/ 2557660 w 2557660"/>
                <a:gd name="connsiteY2" fmla="*/ 426285 h 8619187"/>
                <a:gd name="connsiteX3" fmla="*/ 2557660 w 2557660"/>
                <a:gd name="connsiteY3" fmla="*/ 8619187 h 8619187"/>
                <a:gd name="connsiteX4" fmla="*/ 2557660 w 2557660"/>
                <a:gd name="connsiteY4" fmla="*/ 8619187 h 8619187"/>
                <a:gd name="connsiteX5" fmla="*/ 0 w 2557660"/>
                <a:gd name="connsiteY5" fmla="*/ 8619187 h 8619187"/>
                <a:gd name="connsiteX6" fmla="*/ 0 w 2557660"/>
                <a:gd name="connsiteY6" fmla="*/ 8619187 h 8619187"/>
                <a:gd name="connsiteX7" fmla="*/ 0 w 2557660"/>
                <a:gd name="connsiteY7" fmla="*/ 426285 h 8619187"/>
                <a:gd name="connsiteX8" fmla="*/ 426285 w 2557660"/>
                <a:gd name="connsiteY8" fmla="*/ 0 h 8619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557660" h="8619187">
                  <a:moveTo>
                    <a:pt x="2557660" y="1436560"/>
                  </a:moveTo>
                  <a:lnTo>
                    <a:pt x="2557660" y="7182627"/>
                  </a:lnTo>
                  <a:cubicBezTo>
                    <a:pt x="2557660" y="7976017"/>
                    <a:pt x="2501026" y="8619185"/>
                    <a:pt x="2431164" y="8619185"/>
                  </a:cubicBezTo>
                  <a:lnTo>
                    <a:pt x="0" y="8619185"/>
                  </a:lnTo>
                  <a:lnTo>
                    <a:pt x="0" y="8619185"/>
                  </a:lnTo>
                  <a:lnTo>
                    <a:pt x="0" y="2"/>
                  </a:lnTo>
                  <a:lnTo>
                    <a:pt x="0" y="2"/>
                  </a:lnTo>
                  <a:lnTo>
                    <a:pt x="2431164" y="2"/>
                  </a:lnTo>
                  <a:cubicBezTo>
                    <a:pt x="2501026" y="2"/>
                    <a:pt x="2557660" y="643170"/>
                    <a:pt x="2557660" y="1436560"/>
                  </a:cubicBezTo>
                  <a:close/>
                </a:path>
              </a:pathLst>
            </a:custGeom>
            <a:solidFill>
              <a:srgbClr val="4472C4">
                <a:alpha val="90000"/>
                <a:tint val="40000"/>
                <a:hueOff val="0"/>
                <a:satOff val="0"/>
                <a:lumOff val="0"/>
                <a:alphaOff val="0"/>
              </a:srgbClr>
            </a:solidFill>
            <a:ln w="12700" cap="flat" cmpd="sng" algn="ctr">
              <a:solidFill>
                <a:srgbClr val="4472C4">
                  <a:alpha val="90000"/>
                  <a:tint val="40000"/>
                  <a:hueOff val="0"/>
                  <a:satOff val="0"/>
                  <a:lumOff val="0"/>
                  <a:alphaOff val="0"/>
                </a:srgbClr>
              </a:solidFill>
              <a:prstDash val="solid"/>
              <a:miter lim="800000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1" tIns="248680" rIns="372505" bIns="248681" numCol="1" spcCol="1270" anchor="ctr" anchorCtr="0">
              <a:noAutofit/>
            </a:bodyPr>
            <a:lstStyle/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ts val="1200"/>
                </a:spcAft>
                <a:buChar char="•"/>
              </a:pPr>
              <a:r>
                <a:rPr lang="en-US" sz="1800" kern="1200" dirty="0"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Infrastructure remains one of the key drivers for economic development in Africa.</a:t>
              </a:r>
            </a:p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ts val="1200"/>
                </a:spcAft>
                <a:buChar char="•"/>
              </a:pPr>
              <a:r>
                <a:rPr lang="en-US" sz="1800" kern="1200" dirty="0"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Financing infrastructure projects remains a big challenge to MS, particularly in the area of electricity and energy.</a:t>
              </a:r>
            </a:p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ts val="1200"/>
                </a:spcAft>
                <a:buChar char="•"/>
              </a:pPr>
              <a:r>
                <a:rPr lang="en-US" sz="1800" kern="1200" dirty="0"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Development of regulatory frameworks for PPPs to finance infrastructure development is critical.</a:t>
              </a:r>
            </a:p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ts val="1200"/>
                </a:spcAft>
                <a:buChar char="•"/>
              </a:pPr>
              <a:r>
                <a:rPr lang="en-US" sz="1800" kern="1200" dirty="0"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The need to use alternative sources to finance infrastructure development including private equity funds.</a:t>
              </a:r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DDDCA095-20BD-4CB1-BF82-A9302B00FDC3}"/>
                </a:ext>
              </a:extLst>
            </p:cNvPr>
            <p:cNvSpPr/>
            <p:nvPr/>
          </p:nvSpPr>
          <p:spPr>
            <a:xfrm>
              <a:off x="180975" y="4364772"/>
              <a:ext cx="2100109" cy="1707857"/>
            </a:xfrm>
            <a:custGeom>
              <a:avLst/>
              <a:gdLst>
                <a:gd name="connsiteX0" fmla="*/ 0 w 2829501"/>
                <a:gd name="connsiteY0" fmla="*/ 284649 h 1707857"/>
                <a:gd name="connsiteX1" fmla="*/ 284649 w 2829501"/>
                <a:gd name="connsiteY1" fmla="*/ 0 h 1707857"/>
                <a:gd name="connsiteX2" fmla="*/ 2544852 w 2829501"/>
                <a:gd name="connsiteY2" fmla="*/ 0 h 1707857"/>
                <a:gd name="connsiteX3" fmla="*/ 2829501 w 2829501"/>
                <a:gd name="connsiteY3" fmla="*/ 284649 h 1707857"/>
                <a:gd name="connsiteX4" fmla="*/ 2829501 w 2829501"/>
                <a:gd name="connsiteY4" fmla="*/ 1423208 h 1707857"/>
                <a:gd name="connsiteX5" fmla="*/ 2544852 w 2829501"/>
                <a:gd name="connsiteY5" fmla="*/ 1707857 h 1707857"/>
                <a:gd name="connsiteX6" fmla="*/ 284649 w 2829501"/>
                <a:gd name="connsiteY6" fmla="*/ 1707857 h 1707857"/>
                <a:gd name="connsiteX7" fmla="*/ 0 w 2829501"/>
                <a:gd name="connsiteY7" fmla="*/ 1423208 h 1707857"/>
                <a:gd name="connsiteX8" fmla="*/ 0 w 2829501"/>
                <a:gd name="connsiteY8" fmla="*/ 284649 h 1707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829501" h="1707857">
                  <a:moveTo>
                    <a:pt x="0" y="284649"/>
                  </a:moveTo>
                  <a:cubicBezTo>
                    <a:pt x="0" y="127442"/>
                    <a:pt x="127442" y="0"/>
                    <a:pt x="284649" y="0"/>
                  </a:cubicBezTo>
                  <a:lnTo>
                    <a:pt x="2544852" y="0"/>
                  </a:lnTo>
                  <a:cubicBezTo>
                    <a:pt x="2702059" y="0"/>
                    <a:pt x="2829501" y="127442"/>
                    <a:pt x="2829501" y="284649"/>
                  </a:cubicBezTo>
                  <a:lnTo>
                    <a:pt x="2829501" y="1423208"/>
                  </a:lnTo>
                  <a:cubicBezTo>
                    <a:pt x="2829501" y="1580415"/>
                    <a:pt x="2702059" y="1707857"/>
                    <a:pt x="2544852" y="1707857"/>
                  </a:cubicBezTo>
                  <a:lnTo>
                    <a:pt x="284649" y="1707857"/>
                  </a:lnTo>
                  <a:cubicBezTo>
                    <a:pt x="127442" y="1707857"/>
                    <a:pt x="0" y="1580415"/>
                    <a:pt x="0" y="1423208"/>
                  </a:cubicBezTo>
                  <a:lnTo>
                    <a:pt x="0" y="284649"/>
                  </a:lnTo>
                  <a:close/>
                </a:path>
              </a:pathLst>
            </a:custGeom>
            <a:solidFill>
              <a:srgbClr val="4472C4">
                <a:hueOff val="0"/>
                <a:satOff val="0"/>
                <a:lumOff val="0"/>
                <a:alphaOff val="0"/>
              </a:srgbClr>
            </a:solidFill>
            <a:ln w="127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  <a:miter lim="800000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9571" tIns="121471" rIns="159571" bIns="121471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b="1" kern="1200" dirty="0">
                  <a:solidFill>
                    <a:sysClr val="window" lastClr="FFFFFF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Report on Infrastructure and Energy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29985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0975" y="324197"/>
            <a:ext cx="82924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457200"/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24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ey Messages from the Technical Reports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B342009E-5BC7-4652-82F6-8D91E2E587C5}"/>
              </a:ext>
            </a:extLst>
          </p:cNvPr>
          <p:cNvGrpSpPr/>
          <p:nvPr/>
        </p:nvGrpSpPr>
        <p:grpSpPr>
          <a:xfrm>
            <a:off x="179020" y="989154"/>
            <a:ext cx="11833960" cy="5544649"/>
            <a:chOff x="179020" y="989154"/>
            <a:chExt cx="11833960" cy="5544649"/>
          </a:xfrm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70A5031C-E060-4FB4-9290-CCCDE2F4CBD7}"/>
                </a:ext>
              </a:extLst>
            </p:cNvPr>
            <p:cNvSpPr/>
            <p:nvPr/>
          </p:nvSpPr>
          <p:spPr>
            <a:xfrm>
              <a:off x="2850835" y="989154"/>
              <a:ext cx="9162145" cy="3080458"/>
            </a:xfrm>
            <a:custGeom>
              <a:avLst/>
              <a:gdLst>
                <a:gd name="connsiteX0" fmla="*/ 513420 w 3080457"/>
                <a:gd name="connsiteY0" fmla="*/ 0 h 9058222"/>
                <a:gd name="connsiteX1" fmla="*/ 2567037 w 3080457"/>
                <a:gd name="connsiteY1" fmla="*/ 0 h 9058222"/>
                <a:gd name="connsiteX2" fmla="*/ 3080457 w 3080457"/>
                <a:gd name="connsiteY2" fmla="*/ 513420 h 9058222"/>
                <a:gd name="connsiteX3" fmla="*/ 3080457 w 3080457"/>
                <a:gd name="connsiteY3" fmla="*/ 9058222 h 9058222"/>
                <a:gd name="connsiteX4" fmla="*/ 3080457 w 3080457"/>
                <a:gd name="connsiteY4" fmla="*/ 9058222 h 9058222"/>
                <a:gd name="connsiteX5" fmla="*/ 0 w 3080457"/>
                <a:gd name="connsiteY5" fmla="*/ 9058222 h 9058222"/>
                <a:gd name="connsiteX6" fmla="*/ 0 w 3080457"/>
                <a:gd name="connsiteY6" fmla="*/ 9058222 h 9058222"/>
                <a:gd name="connsiteX7" fmla="*/ 0 w 3080457"/>
                <a:gd name="connsiteY7" fmla="*/ 513420 h 9058222"/>
                <a:gd name="connsiteX8" fmla="*/ 513420 w 3080457"/>
                <a:gd name="connsiteY8" fmla="*/ 0 h 90582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080457" h="9058222">
                  <a:moveTo>
                    <a:pt x="3080457" y="1509736"/>
                  </a:moveTo>
                  <a:lnTo>
                    <a:pt x="3080457" y="7548486"/>
                  </a:lnTo>
                  <a:cubicBezTo>
                    <a:pt x="3080457" y="8382289"/>
                    <a:pt x="3002286" y="9058221"/>
                    <a:pt x="2905857" y="9058221"/>
                  </a:cubicBezTo>
                  <a:lnTo>
                    <a:pt x="0" y="9058221"/>
                  </a:lnTo>
                  <a:lnTo>
                    <a:pt x="0" y="9058221"/>
                  </a:lnTo>
                  <a:lnTo>
                    <a:pt x="0" y="1"/>
                  </a:lnTo>
                  <a:lnTo>
                    <a:pt x="0" y="1"/>
                  </a:lnTo>
                  <a:lnTo>
                    <a:pt x="2905857" y="1"/>
                  </a:lnTo>
                  <a:cubicBezTo>
                    <a:pt x="3002286" y="1"/>
                    <a:pt x="3080457" y="675933"/>
                    <a:pt x="3080457" y="1509736"/>
                  </a:cubicBezTo>
                  <a:close/>
                </a:path>
              </a:pathLst>
            </a:custGeom>
            <a:solidFill>
              <a:srgbClr val="4472C4">
                <a:alpha val="90000"/>
                <a:tint val="40000"/>
                <a:hueOff val="0"/>
                <a:satOff val="0"/>
                <a:lumOff val="0"/>
                <a:alphaOff val="0"/>
              </a:srgbClr>
            </a:solidFill>
            <a:ln w="12700" cap="flat" cmpd="sng" algn="ctr">
              <a:solidFill>
                <a:srgbClr val="4472C4">
                  <a:alpha val="90000"/>
                  <a:tint val="40000"/>
                  <a:hueOff val="0"/>
                  <a:satOff val="0"/>
                  <a:lumOff val="0"/>
                  <a:alphaOff val="0"/>
                </a:srgbClr>
              </a:solidFill>
              <a:prstDash val="solid"/>
              <a:miter lim="800000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1" tIns="274201" rIns="398026" bIns="274202" numCol="1" spcCol="1270" anchor="ctr" anchorCtr="0">
              <a:noAutofit/>
            </a:bodyPr>
            <a:lstStyle/>
            <a:p>
              <a:pPr marL="171450" lvl="1" indent="-171450" algn="l" defTabSz="800100">
                <a:lnSpc>
                  <a:spcPct val="100000"/>
                </a:lnSpc>
                <a:spcBef>
                  <a:spcPct val="0"/>
                </a:spcBef>
                <a:spcAft>
                  <a:spcPts val="1200"/>
                </a:spcAft>
                <a:buFont typeface="Wingdings" panose="05000000000000000000" pitchFamily="2" charset="2"/>
                <a:buChar char="§"/>
              </a:pPr>
              <a:r>
                <a:rPr lang="en-GB" sz="1800" kern="1200" dirty="0"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Emerging technologies remain key in promoting economic growth, transformation and expansion of digital trade</a:t>
              </a:r>
              <a:endParaRPr lang="en-US" sz="1800" kern="1200" dirty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  <a:p>
              <a:pPr marL="171450" lvl="1" indent="-171450" algn="l" defTabSz="800100">
                <a:lnSpc>
                  <a:spcPct val="100000"/>
                </a:lnSpc>
                <a:spcBef>
                  <a:spcPct val="0"/>
                </a:spcBef>
                <a:spcAft>
                  <a:spcPts val="1200"/>
                </a:spcAft>
                <a:buFont typeface="Wingdings" panose="05000000000000000000" pitchFamily="2" charset="2"/>
                <a:buChar char="§"/>
              </a:pPr>
              <a:r>
                <a:rPr lang="en-GB" sz="1800" kern="1200" dirty="0"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Increased transformation of digital technology in Africa (Africa is home to 11.5 % of the world’s total internet users)</a:t>
              </a:r>
              <a:endParaRPr lang="en-US" sz="1800" kern="1200" dirty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  <a:p>
              <a:pPr marL="171450" lvl="1" indent="-171450" algn="l" defTabSz="800100">
                <a:lnSpc>
                  <a:spcPct val="100000"/>
                </a:lnSpc>
                <a:spcBef>
                  <a:spcPct val="0"/>
                </a:spcBef>
                <a:spcAft>
                  <a:spcPts val="1200"/>
                </a:spcAft>
                <a:buFont typeface="Wingdings" panose="05000000000000000000" pitchFamily="2" charset="2"/>
                <a:buChar char="§"/>
              </a:pPr>
              <a:r>
                <a:rPr lang="en-GB" sz="1800" kern="1200" dirty="0"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Increased African participation in technologies in support of continent’s transformation and achievement of SDGs</a:t>
              </a:r>
              <a:endParaRPr lang="en-US" sz="1800" kern="1200" dirty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  <a:p>
              <a:pPr marL="171450" lvl="1" indent="-171450" algn="l" defTabSz="800100">
                <a:lnSpc>
                  <a:spcPct val="100000"/>
                </a:lnSpc>
                <a:spcBef>
                  <a:spcPct val="0"/>
                </a:spcBef>
                <a:spcAft>
                  <a:spcPts val="1200"/>
                </a:spcAft>
                <a:buFont typeface="Wingdings" panose="05000000000000000000" pitchFamily="2" charset="2"/>
                <a:buChar char="§"/>
              </a:pPr>
              <a:r>
                <a:rPr lang="en-GB" sz="1800" kern="1200" dirty="0"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Need for regional perspective to harness emerging technology to assist implementation of </a:t>
              </a:r>
              <a:r>
                <a:rPr lang="en-GB" sz="1800" kern="1200" dirty="0" err="1"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AfCFTA</a:t>
              </a:r>
              <a:r>
                <a:rPr lang="en-GB" sz="1800" kern="1200" dirty="0"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-RECs to serve as vehicles </a:t>
              </a:r>
              <a:r>
                <a:rPr lang="en-US" sz="1800" kern="1200" dirty="0"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64A2AB28-E2FF-4BC7-9DC7-CEB8B7385D9B}"/>
                </a:ext>
              </a:extLst>
            </p:cNvPr>
            <p:cNvSpPr/>
            <p:nvPr/>
          </p:nvSpPr>
          <p:spPr>
            <a:xfrm>
              <a:off x="186200" y="1484658"/>
              <a:ext cx="2432780" cy="1759997"/>
            </a:xfrm>
            <a:custGeom>
              <a:avLst/>
              <a:gdLst>
                <a:gd name="connsiteX0" fmla="*/ 0 w 2381653"/>
                <a:gd name="connsiteY0" fmla="*/ 293339 h 1759997"/>
                <a:gd name="connsiteX1" fmla="*/ 293339 w 2381653"/>
                <a:gd name="connsiteY1" fmla="*/ 0 h 1759997"/>
                <a:gd name="connsiteX2" fmla="*/ 2088314 w 2381653"/>
                <a:gd name="connsiteY2" fmla="*/ 0 h 1759997"/>
                <a:gd name="connsiteX3" fmla="*/ 2381653 w 2381653"/>
                <a:gd name="connsiteY3" fmla="*/ 293339 h 1759997"/>
                <a:gd name="connsiteX4" fmla="*/ 2381653 w 2381653"/>
                <a:gd name="connsiteY4" fmla="*/ 1466658 h 1759997"/>
                <a:gd name="connsiteX5" fmla="*/ 2088314 w 2381653"/>
                <a:gd name="connsiteY5" fmla="*/ 1759997 h 1759997"/>
                <a:gd name="connsiteX6" fmla="*/ 293339 w 2381653"/>
                <a:gd name="connsiteY6" fmla="*/ 1759997 h 1759997"/>
                <a:gd name="connsiteX7" fmla="*/ 0 w 2381653"/>
                <a:gd name="connsiteY7" fmla="*/ 1466658 h 1759997"/>
                <a:gd name="connsiteX8" fmla="*/ 0 w 2381653"/>
                <a:gd name="connsiteY8" fmla="*/ 293339 h 17599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81653" h="1759997">
                  <a:moveTo>
                    <a:pt x="0" y="293339"/>
                  </a:moveTo>
                  <a:cubicBezTo>
                    <a:pt x="0" y="131332"/>
                    <a:pt x="131332" y="0"/>
                    <a:pt x="293339" y="0"/>
                  </a:cubicBezTo>
                  <a:lnTo>
                    <a:pt x="2088314" y="0"/>
                  </a:lnTo>
                  <a:cubicBezTo>
                    <a:pt x="2250321" y="0"/>
                    <a:pt x="2381653" y="131332"/>
                    <a:pt x="2381653" y="293339"/>
                  </a:cubicBezTo>
                  <a:lnTo>
                    <a:pt x="2381653" y="1466658"/>
                  </a:lnTo>
                  <a:cubicBezTo>
                    <a:pt x="2381653" y="1628665"/>
                    <a:pt x="2250321" y="1759997"/>
                    <a:pt x="2088314" y="1759997"/>
                  </a:cubicBezTo>
                  <a:lnTo>
                    <a:pt x="293339" y="1759997"/>
                  </a:lnTo>
                  <a:cubicBezTo>
                    <a:pt x="131332" y="1759997"/>
                    <a:pt x="0" y="1628665"/>
                    <a:pt x="0" y="1466658"/>
                  </a:cubicBezTo>
                  <a:lnTo>
                    <a:pt x="0" y="293339"/>
                  </a:lnTo>
                  <a:close/>
                </a:path>
              </a:pathLst>
            </a:custGeom>
            <a:solidFill>
              <a:srgbClr val="4472C4">
                <a:hueOff val="0"/>
                <a:satOff val="0"/>
                <a:lumOff val="0"/>
                <a:alphaOff val="0"/>
              </a:srgbClr>
            </a:solidFill>
            <a:ln w="127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  <a:miter lim="800000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4496" tIns="120206" rIns="154496" bIns="120206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800" b="1" kern="1200" dirty="0">
                  <a:solidFill>
                    <a:sysClr val="window" lastClr="FFFFFF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Report on</a:t>
              </a:r>
            </a:p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800" b="1" kern="1200" dirty="0">
                  <a:solidFill>
                    <a:sysClr val="window" lastClr="FFFFFF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Emerging Technologies</a:t>
              </a:r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0765B371-AAEA-4A0C-A5FD-8EBAAC177965}"/>
                </a:ext>
              </a:extLst>
            </p:cNvPr>
            <p:cNvSpPr/>
            <p:nvPr/>
          </p:nvSpPr>
          <p:spPr>
            <a:xfrm>
              <a:off x="2850835" y="4188313"/>
              <a:ext cx="9162145" cy="2345490"/>
            </a:xfrm>
            <a:custGeom>
              <a:avLst/>
              <a:gdLst>
                <a:gd name="connsiteX0" fmla="*/ 390923 w 2345489"/>
                <a:gd name="connsiteY0" fmla="*/ 0 h 8681559"/>
                <a:gd name="connsiteX1" fmla="*/ 1954566 w 2345489"/>
                <a:gd name="connsiteY1" fmla="*/ 0 h 8681559"/>
                <a:gd name="connsiteX2" fmla="*/ 2345489 w 2345489"/>
                <a:gd name="connsiteY2" fmla="*/ 390923 h 8681559"/>
                <a:gd name="connsiteX3" fmla="*/ 2345489 w 2345489"/>
                <a:gd name="connsiteY3" fmla="*/ 8681559 h 8681559"/>
                <a:gd name="connsiteX4" fmla="*/ 2345489 w 2345489"/>
                <a:gd name="connsiteY4" fmla="*/ 8681559 h 8681559"/>
                <a:gd name="connsiteX5" fmla="*/ 0 w 2345489"/>
                <a:gd name="connsiteY5" fmla="*/ 8681559 h 8681559"/>
                <a:gd name="connsiteX6" fmla="*/ 0 w 2345489"/>
                <a:gd name="connsiteY6" fmla="*/ 8681559 h 8681559"/>
                <a:gd name="connsiteX7" fmla="*/ 0 w 2345489"/>
                <a:gd name="connsiteY7" fmla="*/ 390923 h 8681559"/>
                <a:gd name="connsiteX8" fmla="*/ 390923 w 2345489"/>
                <a:gd name="connsiteY8" fmla="*/ 0 h 86815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45489" h="8681559">
                  <a:moveTo>
                    <a:pt x="2345489" y="1446957"/>
                  </a:moveTo>
                  <a:lnTo>
                    <a:pt x="2345489" y="7234602"/>
                  </a:lnTo>
                  <a:cubicBezTo>
                    <a:pt x="2345489" y="8033735"/>
                    <a:pt x="2298203" y="8681559"/>
                    <a:pt x="2239874" y="8681559"/>
                  </a:cubicBezTo>
                  <a:lnTo>
                    <a:pt x="0" y="8681559"/>
                  </a:lnTo>
                  <a:lnTo>
                    <a:pt x="0" y="8681559"/>
                  </a:lnTo>
                  <a:lnTo>
                    <a:pt x="0" y="0"/>
                  </a:lnTo>
                  <a:lnTo>
                    <a:pt x="0" y="0"/>
                  </a:lnTo>
                  <a:lnTo>
                    <a:pt x="2239874" y="0"/>
                  </a:lnTo>
                  <a:cubicBezTo>
                    <a:pt x="2298203" y="0"/>
                    <a:pt x="2345489" y="647824"/>
                    <a:pt x="2345489" y="1446957"/>
                  </a:cubicBezTo>
                  <a:close/>
                </a:path>
              </a:pathLst>
            </a:custGeom>
            <a:solidFill>
              <a:srgbClr val="4472C4">
                <a:alpha val="90000"/>
                <a:tint val="40000"/>
                <a:hueOff val="0"/>
                <a:satOff val="0"/>
                <a:lumOff val="0"/>
                <a:alphaOff val="0"/>
              </a:srgbClr>
            </a:solidFill>
            <a:ln w="12700" cap="flat" cmpd="sng" algn="ctr">
              <a:solidFill>
                <a:srgbClr val="4472C4">
                  <a:alpha val="90000"/>
                  <a:tint val="40000"/>
                  <a:hueOff val="0"/>
                  <a:satOff val="0"/>
                  <a:lumOff val="0"/>
                  <a:alphaOff val="0"/>
                </a:srgbClr>
              </a:solidFill>
              <a:prstDash val="solid"/>
              <a:miter lim="800000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1" tIns="238322" rIns="362146" bIns="238323" numCol="1" spcCol="1270" anchor="ctr" anchorCtr="0">
              <a:noAutofit/>
            </a:bodyPr>
            <a:lstStyle/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ts val="1200"/>
                </a:spcAft>
                <a:buFont typeface="Wingdings" panose="05000000000000000000" pitchFamily="2" charset="2"/>
                <a:buChar char="§"/>
              </a:pPr>
              <a:r>
                <a:rPr lang="en-US" sz="1800" kern="1200" dirty="0"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Historical signing of the </a:t>
              </a:r>
              <a:r>
                <a:rPr lang="en-US" sz="1800" kern="1200" dirty="0" err="1"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AfCFTA</a:t>
              </a:r>
              <a:r>
                <a:rPr lang="en-US" sz="1800" kern="1200" dirty="0"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Agreement by the 55 MS, except Eritrea</a:t>
              </a:r>
              <a:endParaRPr lang="en-US" sz="1800" b="0" kern="1200" dirty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ts val="1200"/>
                </a:spcAft>
                <a:buFont typeface="Wingdings" panose="05000000000000000000" pitchFamily="2" charset="2"/>
                <a:buChar char="§"/>
              </a:pPr>
              <a:r>
                <a:rPr lang="en-GB" sz="1800" kern="1200" dirty="0"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Ratification by 37 countries by January 2021 (urging other countries to accelerate the process)</a:t>
              </a:r>
              <a:endParaRPr lang="en-US" sz="1800" b="0" kern="1200" dirty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ts val="1200"/>
                </a:spcAft>
                <a:buFont typeface="Wingdings" panose="05000000000000000000" pitchFamily="2" charset="2"/>
                <a:buChar char="§"/>
              </a:pPr>
              <a:r>
                <a:rPr lang="en-GB" sz="1800" kern="1200" dirty="0"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An increase of intra-African exports of industrial products by 15-25 % in 2040 due to </a:t>
              </a:r>
              <a:r>
                <a:rPr lang="en-GB" sz="1800" kern="1200" dirty="0" err="1"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AfCFTA</a:t>
              </a:r>
              <a:r>
                <a:rPr lang="en-GB" sz="1800" kern="1200" dirty="0"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(ECA forecasts)</a:t>
              </a:r>
              <a:endParaRPr lang="en-US" sz="1800" b="0" kern="1200" dirty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ts val="1200"/>
                </a:spcAft>
                <a:buFont typeface="Wingdings" panose="05000000000000000000" pitchFamily="2" charset="2"/>
                <a:buChar char="§"/>
              </a:pPr>
              <a:r>
                <a:rPr lang="en-GB" sz="1800" kern="1200" dirty="0"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Development of national strategies on </a:t>
              </a:r>
              <a:r>
                <a:rPr lang="en-GB" sz="1800" kern="1200" dirty="0" err="1"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AfCFTA</a:t>
              </a:r>
              <a:r>
                <a:rPr lang="en-GB" sz="1800" kern="1200" dirty="0"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to facilitate ratification processes and phase II &amp; III of negotiations</a:t>
              </a:r>
              <a:endParaRPr lang="en-US" sz="1800" b="0" kern="1200" dirty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F6CF2083-787E-47C6-BDB2-E1E43914AC48}"/>
                </a:ext>
              </a:extLst>
            </p:cNvPr>
            <p:cNvSpPr/>
            <p:nvPr/>
          </p:nvSpPr>
          <p:spPr>
            <a:xfrm>
              <a:off x="179020" y="4396937"/>
              <a:ext cx="2432780" cy="1659734"/>
            </a:xfrm>
            <a:custGeom>
              <a:avLst/>
              <a:gdLst>
                <a:gd name="connsiteX0" fmla="*/ 0 w 2423695"/>
                <a:gd name="connsiteY0" fmla="*/ 266797 h 1600749"/>
                <a:gd name="connsiteX1" fmla="*/ 266797 w 2423695"/>
                <a:gd name="connsiteY1" fmla="*/ 0 h 1600749"/>
                <a:gd name="connsiteX2" fmla="*/ 2156898 w 2423695"/>
                <a:gd name="connsiteY2" fmla="*/ 0 h 1600749"/>
                <a:gd name="connsiteX3" fmla="*/ 2423695 w 2423695"/>
                <a:gd name="connsiteY3" fmla="*/ 266797 h 1600749"/>
                <a:gd name="connsiteX4" fmla="*/ 2423695 w 2423695"/>
                <a:gd name="connsiteY4" fmla="*/ 1333952 h 1600749"/>
                <a:gd name="connsiteX5" fmla="*/ 2156898 w 2423695"/>
                <a:gd name="connsiteY5" fmla="*/ 1600749 h 1600749"/>
                <a:gd name="connsiteX6" fmla="*/ 266797 w 2423695"/>
                <a:gd name="connsiteY6" fmla="*/ 1600749 h 1600749"/>
                <a:gd name="connsiteX7" fmla="*/ 0 w 2423695"/>
                <a:gd name="connsiteY7" fmla="*/ 1333952 h 1600749"/>
                <a:gd name="connsiteX8" fmla="*/ 0 w 2423695"/>
                <a:gd name="connsiteY8" fmla="*/ 266797 h 16007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423695" h="1600749">
                  <a:moveTo>
                    <a:pt x="0" y="266797"/>
                  </a:moveTo>
                  <a:cubicBezTo>
                    <a:pt x="0" y="119449"/>
                    <a:pt x="119449" y="0"/>
                    <a:pt x="266797" y="0"/>
                  </a:cubicBezTo>
                  <a:lnTo>
                    <a:pt x="2156898" y="0"/>
                  </a:lnTo>
                  <a:cubicBezTo>
                    <a:pt x="2304246" y="0"/>
                    <a:pt x="2423695" y="119449"/>
                    <a:pt x="2423695" y="266797"/>
                  </a:cubicBezTo>
                  <a:lnTo>
                    <a:pt x="2423695" y="1333952"/>
                  </a:lnTo>
                  <a:cubicBezTo>
                    <a:pt x="2423695" y="1481300"/>
                    <a:pt x="2304246" y="1600749"/>
                    <a:pt x="2156898" y="1600749"/>
                  </a:cubicBezTo>
                  <a:lnTo>
                    <a:pt x="266797" y="1600749"/>
                  </a:lnTo>
                  <a:cubicBezTo>
                    <a:pt x="119449" y="1600749"/>
                    <a:pt x="0" y="1481300"/>
                    <a:pt x="0" y="1333952"/>
                  </a:cubicBezTo>
                  <a:lnTo>
                    <a:pt x="0" y="266797"/>
                  </a:lnTo>
                  <a:close/>
                </a:path>
              </a:pathLst>
            </a:custGeom>
            <a:solidFill>
              <a:srgbClr val="4472C4">
                <a:hueOff val="0"/>
                <a:satOff val="0"/>
                <a:lumOff val="0"/>
                <a:alphaOff val="0"/>
              </a:srgbClr>
            </a:solidFill>
            <a:ln w="127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  <a:miter lim="800000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4342" tIns="116242" rIns="154342" bIns="116242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b="1" kern="1200" dirty="0">
                  <a:solidFill>
                    <a:sysClr val="window" lastClr="FFFFFF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Report on </a:t>
              </a:r>
              <a:r>
                <a:rPr lang="en-US" sz="2000" b="1" kern="1200" dirty="0" err="1">
                  <a:solidFill>
                    <a:sysClr val="window" lastClr="FFFFFF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AfCFTA</a:t>
              </a:r>
              <a:r>
                <a:rPr lang="en-US" sz="2000" b="1" kern="1200" dirty="0">
                  <a:solidFill>
                    <a:sysClr val="window" lastClr="FFFFFF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and trade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11819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0975" y="324197"/>
            <a:ext cx="82924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457200"/>
            <a:r>
              <a:rPr lang="en-US" sz="24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messages on the Theme of Session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94E0DAB-D235-483F-AEC9-9B84A15B46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03" y="1220052"/>
            <a:ext cx="11919846" cy="5248669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BD4028AE-7323-41A8-A18A-168619957D03}"/>
              </a:ext>
            </a:extLst>
          </p:cNvPr>
          <p:cNvSpPr/>
          <p:nvPr/>
        </p:nvSpPr>
        <p:spPr>
          <a:xfrm>
            <a:off x="3946377" y="1353239"/>
            <a:ext cx="3807143" cy="1182758"/>
          </a:xfrm>
          <a:prstGeom prst="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Inclusion of digital economy for women empowerment in support of RI and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AfCFTA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0716344-862B-4F68-B86E-04594C1EE261}"/>
              </a:ext>
            </a:extLst>
          </p:cNvPr>
          <p:cNvSpPr/>
          <p:nvPr/>
        </p:nvSpPr>
        <p:spPr>
          <a:xfrm>
            <a:off x="8485174" y="3104630"/>
            <a:ext cx="2909195" cy="1430244"/>
          </a:xfrm>
          <a:prstGeom prst="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MS, RECs  &amp; </a:t>
            </a:r>
            <a:r>
              <a:rPr lang="en-US" sz="2000" kern="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Sector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leverage from 4</a:t>
            </a:r>
            <a:r>
              <a:rPr kumimoji="0" lang="en-US" sz="2000" b="0" i="0" u="none" strike="noStrike" kern="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industrial revolution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52E8813-657D-43A5-9F9F-64EFB53E6B16}"/>
              </a:ext>
            </a:extLst>
          </p:cNvPr>
          <p:cNvSpPr/>
          <p:nvPr/>
        </p:nvSpPr>
        <p:spPr>
          <a:xfrm>
            <a:off x="628651" y="3161780"/>
            <a:ext cx="2993744" cy="1475534"/>
          </a:xfrm>
          <a:prstGeom prst="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Huge investments in science, technology &amp; innovations (including through PPPs) to support RI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526A79D-C808-418D-853F-FDAADB0B7AC3}"/>
              </a:ext>
            </a:extLst>
          </p:cNvPr>
          <p:cNvSpPr/>
          <p:nvPr/>
        </p:nvSpPr>
        <p:spPr>
          <a:xfrm>
            <a:off x="4263388" y="5392994"/>
            <a:ext cx="3490132" cy="1001254"/>
          </a:xfrm>
          <a:prstGeom prst="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Development of ICT as enabler for digital economy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FD580B20-9933-4224-AE1F-E089425371BF}"/>
              </a:ext>
            </a:extLst>
          </p:cNvPr>
          <p:cNvSpPr/>
          <p:nvPr/>
        </p:nvSpPr>
        <p:spPr>
          <a:xfrm>
            <a:off x="4683407" y="3260930"/>
            <a:ext cx="2590799" cy="1273944"/>
          </a:xfrm>
          <a:prstGeom prst="ellipse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Regional Integration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2" name="Arrow: Down 11">
            <a:extLst>
              <a:ext uri="{FF2B5EF4-FFF2-40B4-BE49-F238E27FC236}">
                <a16:creationId xmlns:a16="http://schemas.microsoft.com/office/drawing/2014/main" id="{28216791-C5D8-4FA9-83A8-01A045CB99C9}"/>
              </a:ext>
            </a:extLst>
          </p:cNvPr>
          <p:cNvSpPr/>
          <p:nvPr/>
        </p:nvSpPr>
        <p:spPr>
          <a:xfrm>
            <a:off x="5728562" y="2535996"/>
            <a:ext cx="484632" cy="724933"/>
          </a:xfrm>
          <a:prstGeom prst="downArrow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Arrow: Left 12">
            <a:extLst>
              <a:ext uri="{FF2B5EF4-FFF2-40B4-BE49-F238E27FC236}">
                <a16:creationId xmlns:a16="http://schemas.microsoft.com/office/drawing/2014/main" id="{28E586EC-26D9-4B1E-8742-FB0B7F0611D5}"/>
              </a:ext>
            </a:extLst>
          </p:cNvPr>
          <p:cNvSpPr/>
          <p:nvPr/>
        </p:nvSpPr>
        <p:spPr>
          <a:xfrm>
            <a:off x="7274207" y="3541352"/>
            <a:ext cx="1199234" cy="484632"/>
          </a:xfrm>
          <a:prstGeom prst="leftArrow">
            <a:avLst>
              <a:gd name="adj1" fmla="val 50000"/>
              <a:gd name="adj2" fmla="val 50000"/>
            </a:avLst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Arrow: Up 13">
            <a:extLst>
              <a:ext uri="{FF2B5EF4-FFF2-40B4-BE49-F238E27FC236}">
                <a16:creationId xmlns:a16="http://schemas.microsoft.com/office/drawing/2014/main" id="{01E54EE4-EA6C-4413-AA28-33727311E236}"/>
              </a:ext>
            </a:extLst>
          </p:cNvPr>
          <p:cNvSpPr/>
          <p:nvPr/>
        </p:nvSpPr>
        <p:spPr>
          <a:xfrm>
            <a:off x="5849948" y="4534874"/>
            <a:ext cx="484632" cy="858120"/>
          </a:xfrm>
          <a:prstGeom prst="upArrow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73FDB5D3-DF8A-46FE-B212-8737D11DAC17}"/>
              </a:ext>
            </a:extLst>
          </p:cNvPr>
          <p:cNvSpPr/>
          <p:nvPr/>
        </p:nvSpPr>
        <p:spPr>
          <a:xfrm>
            <a:off x="3622395" y="3556436"/>
            <a:ext cx="1096354" cy="484632"/>
          </a:xfrm>
          <a:prstGeom prst="rightArrow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">
            <a:extLst>
              <a:ext uri="{FF2B5EF4-FFF2-40B4-BE49-F238E27FC236}">
                <a16:creationId xmlns:a16="http://schemas.microsoft.com/office/drawing/2014/main" id="{55A66A66-A8D3-4B19-96FA-077E274F1CB4}"/>
              </a:ext>
            </a:extLst>
          </p:cNvPr>
          <p:cNvSpPr>
            <a:spLocks/>
          </p:cNvSpPr>
          <p:nvPr/>
        </p:nvSpPr>
        <p:spPr bwMode="auto">
          <a:xfrm>
            <a:off x="257451" y="879803"/>
            <a:ext cx="950567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85738" indent="-1460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marL="39688" indent="0" defTabSz="457200">
              <a:spcBef>
                <a:spcPts val="1800"/>
              </a:spcBef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Theme: Private sector development &amp;digital economy in support of RI</a:t>
            </a:r>
          </a:p>
        </p:txBody>
      </p:sp>
    </p:spTree>
    <p:extLst>
      <p:ext uri="{BB962C8B-B14F-4D97-AF65-F5344CB8AC3E}">
        <p14:creationId xmlns:p14="http://schemas.microsoft.com/office/powerpoint/2010/main" val="3900411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0975" y="324197"/>
            <a:ext cx="82924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457200"/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R</a:t>
            </a:r>
            <a:r>
              <a:rPr lang="en-US" sz="24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ecommendations of the Session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4ABD6CD4-4720-4081-9B9A-9205CE0D2A59}"/>
              </a:ext>
            </a:extLst>
          </p:cNvPr>
          <p:cNvSpPr>
            <a:spLocks/>
          </p:cNvSpPr>
          <p:nvPr/>
        </p:nvSpPr>
        <p:spPr bwMode="auto">
          <a:xfrm>
            <a:off x="265470" y="756134"/>
            <a:ext cx="11602065" cy="5924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85738" indent="-1460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marL="382588" indent="-342900" defTabSz="457200">
              <a:spcBef>
                <a:spcPts val="1800"/>
              </a:spcBef>
              <a:buFont typeface="Wingdings" panose="05000000000000000000" pitchFamily="2" charset="2"/>
              <a:buChar char="q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Support more MS in the development of National Strategies to accelerate the</a:t>
            </a:r>
            <a:b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</a:b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implementation of </a:t>
            </a:r>
            <a:r>
              <a:rPr lang="en-US" altLang="en-US" sz="2000" dirty="0" err="1"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AfCFTA</a:t>
            </a: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Lato" pitchFamily="34" charset="0"/>
            </a:endParaRPr>
          </a:p>
          <a:p>
            <a:pPr marL="382588" indent="-342900" defTabSz="457200">
              <a:spcBef>
                <a:spcPts val="1800"/>
              </a:spcBef>
              <a:buFont typeface="Wingdings" panose="05000000000000000000" pitchFamily="2" charset="2"/>
              <a:buChar char="q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Enhance monitoring of regional integration agenda through deployment of various tools such as ARII, ARIA, and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AfCFTA Country Business Index</a:t>
            </a:r>
          </a:p>
          <a:p>
            <a:pPr marL="382588" indent="-342900" defTabSz="457200">
              <a:spcBef>
                <a:spcPts val="1800"/>
              </a:spcBef>
              <a:buFont typeface="Wingdings" panose="05000000000000000000" pitchFamily="2" charset="2"/>
              <a:buChar char="q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The ECA to deepen analytical work on the impact and benefits of AfCFTA on Member States, member states and other stakeholders</a:t>
            </a:r>
          </a:p>
          <a:p>
            <a:pPr marL="382588" indent="-342900" defTabSz="457200">
              <a:spcBef>
                <a:spcPts val="1800"/>
              </a:spcBef>
              <a:buFont typeface="Wingdings" panose="05000000000000000000" pitchFamily="2" charset="2"/>
              <a:buChar char="q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Support research that focuses on key drivers of science and innovations</a:t>
            </a:r>
          </a:p>
          <a:p>
            <a:pPr marL="382588" indent="-342900" defTabSz="457200">
              <a:spcBef>
                <a:spcPts val="1800"/>
              </a:spcBef>
              <a:buFont typeface="Wingdings" panose="05000000000000000000" pitchFamily="2" charset="2"/>
              <a:buChar char="q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The ECA, in collaboration with its partners, to assist MS in the negotiation processes of </a:t>
            </a:r>
            <a:r>
              <a:rPr lang="en-US" altLang="en-US" sz="2000" dirty="0" err="1"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AfCFTA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 Phase II &amp;III</a:t>
            </a:r>
          </a:p>
          <a:p>
            <a:pPr marL="382588" indent="-342900" defTabSz="457200">
              <a:spcBef>
                <a:spcPts val="1800"/>
              </a:spcBef>
              <a:buFont typeface="Wingdings" panose="05000000000000000000" pitchFamily="2" charset="2"/>
              <a:buChar char="q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MS to accelerate the ratification of protocols of </a:t>
            </a:r>
            <a:r>
              <a:rPr lang="en-US" altLang="en-US" sz="2000" dirty="0" err="1"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AfCFTA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 and Free Movement of persons which are key in promoting RI</a:t>
            </a:r>
          </a:p>
          <a:p>
            <a:pPr marL="382588" indent="-342900" defTabSz="457200">
              <a:spcBef>
                <a:spcPts val="1800"/>
              </a:spcBef>
              <a:buFont typeface="Wingdings" panose="05000000000000000000" pitchFamily="2" charset="2"/>
              <a:buChar char="q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RECs to mainstream the Action Plan of BIAT into their programs</a:t>
            </a:r>
          </a:p>
          <a:p>
            <a:pPr marL="382588" indent="-342900" defTabSz="457200">
              <a:spcBef>
                <a:spcPts val="1800"/>
              </a:spcBef>
              <a:buFont typeface="Wingdings" panose="05000000000000000000" pitchFamily="2" charset="2"/>
              <a:buChar char="q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Enhance support towards capacity building for the RECs/MS to implement their industrialization policies and strategies.</a:t>
            </a:r>
          </a:p>
        </p:txBody>
      </p:sp>
    </p:spTree>
    <p:extLst>
      <p:ext uri="{BB962C8B-B14F-4D97-AF65-F5344CB8AC3E}">
        <p14:creationId xmlns:p14="http://schemas.microsoft.com/office/powerpoint/2010/main" val="34790718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>
            <a:extLst>
              <a:ext uri="{FF2B5EF4-FFF2-40B4-BE49-F238E27FC236}">
                <a16:creationId xmlns:a16="http://schemas.microsoft.com/office/drawing/2014/main" id="{576E76DD-03E3-9B40-BB4C-70018833582E}"/>
              </a:ext>
            </a:extLst>
          </p:cNvPr>
          <p:cNvSpPr>
            <a:spLocks/>
          </p:cNvSpPr>
          <p:nvPr/>
        </p:nvSpPr>
        <p:spPr bwMode="auto">
          <a:xfrm>
            <a:off x="4851501" y="3043671"/>
            <a:ext cx="2487811" cy="476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indent="12700">
              <a:buChar char="•"/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buChar char="–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buChar char="–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algn="ctr" eaLnBrk="1">
              <a:buFontTx/>
              <a:buNone/>
            </a:pPr>
            <a:r>
              <a:rPr lang="en-US" altLang="en-US" sz="3094" b="1" dirty="0">
                <a:solidFill>
                  <a:schemeClr val="tx1"/>
                </a:solidFill>
                <a:latin typeface="Lato" panose="020F0502020204030203" pitchFamily="34" charset="77"/>
                <a:sym typeface="Lato" panose="020F0502020204030203" pitchFamily="34" charset="77"/>
              </a:rPr>
              <a:t>THANK YOU!</a:t>
            </a:r>
          </a:p>
        </p:txBody>
      </p:sp>
      <p:sp>
        <p:nvSpPr>
          <p:cNvPr id="3" name="Rectangle 6"/>
          <p:cNvSpPr>
            <a:spLocks/>
          </p:cNvSpPr>
          <p:nvPr/>
        </p:nvSpPr>
        <p:spPr bwMode="auto">
          <a:xfrm>
            <a:off x="3584975" y="3710264"/>
            <a:ext cx="5020865" cy="219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algn="ctr" eaLnBrk="1"/>
            <a:r>
              <a:rPr lang="en-US" altLang="en-US" sz="1425" dirty="0">
                <a:solidFill>
                  <a:schemeClr val="accent1">
                    <a:lumMod val="75000"/>
                  </a:schemeClr>
                </a:solidFill>
                <a:latin typeface="Lato" pitchFamily="34" charset="0"/>
                <a:cs typeface="Lato" pitchFamily="34" charset="0"/>
                <a:sym typeface="Lato" pitchFamily="34" charset="0"/>
              </a:rPr>
              <a:t>Follow the conversation: #COM2021</a:t>
            </a:r>
          </a:p>
        </p:txBody>
      </p:sp>
      <p:sp>
        <p:nvSpPr>
          <p:cNvPr id="4" name="Rectangle 7"/>
          <p:cNvSpPr>
            <a:spLocks/>
          </p:cNvSpPr>
          <p:nvPr/>
        </p:nvSpPr>
        <p:spPr bwMode="auto">
          <a:xfrm>
            <a:off x="4937521" y="4039123"/>
            <a:ext cx="2315766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indent="127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eaLnBrk="1"/>
            <a:r>
              <a:rPr lang="en-US" altLang="en-US" sz="1200" b="1" dirty="0">
                <a:solidFill>
                  <a:schemeClr val="accent1">
                    <a:lumMod val="75000"/>
                  </a:schemeClr>
                </a:solidFill>
                <a:latin typeface="Avenir Book"/>
              </a:rPr>
              <a:t>More: www.uneca.org/cfm2021</a:t>
            </a:r>
          </a:p>
        </p:txBody>
      </p:sp>
    </p:spTree>
    <p:extLst>
      <p:ext uri="{BB962C8B-B14F-4D97-AF65-F5344CB8AC3E}">
        <p14:creationId xmlns:p14="http://schemas.microsoft.com/office/powerpoint/2010/main" val="41267177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448</Words>
  <Application>Microsoft Office PowerPoint</Application>
  <PresentationFormat>Widescreen</PresentationFormat>
  <Paragraphs>56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Avenir Book</vt:lpstr>
      <vt:lpstr>Lato</vt:lpstr>
      <vt:lpstr>Arial</vt:lpstr>
      <vt:lpstr>Calibri</vt:lpstr>
      <vt:lpstr>Calibri Light</vt:lpstr>
      <vt:lpstr>Lucida Sans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Afework Temtime</dc:creator>
  <cp:lastModifiedBy>Afework Temtime</cp:lastModifiedBy>
  <cp:revision>26</cp:revision>
  <dcterms:created xsi:type="dcterms:W3CDTF">2021-01-20T09:32:47Z</dcterms:created>
  <dcterms:modified xsi:type="dcterms:W3CDTF">2021-03-03T07:26:51Z</dcterms:modified>
</cp:coreProperties>
</file>