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8"/>
  </p:notesMasterIdLst>
  <p:sldIdLst>
    <p:sldId id="259" r:id="rId2"/>
    <p:sldId id="268" r:id="rId3"/>
    <p:sldId id="277" r:id="rId4"/>
    <p:sldId id="280" r:id="rId5"/>
    <p:sldId id="28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BFF"/>
    <a:srgbClr val="FF2B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4" autoAdjust="0"/>
    <p:restoredTop sz="93548"/>
  </p:normalViewPr>
  <p:slideViewPr>
    <p:cSldViewPr snapToGrid="0">
      <p:cViewPr varScale="1">
        <p:scale>
          <a:sx n="106" d="100"/>
          <a:sy n="106" d="100"/>
        </p:scale>
        <p:origin x="11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C8E1C7-C3BF-CC47-92FF-2FF1B81A29CF}" type="doc">
      <dgm:prSet loTypeId="urn:microsoft.com/office/officeart/2005/8/layout/hList6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8F722AB0-DD11-BE44-BFE1-F1B584D6C5E7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New </a:t>
          </a:r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dynamic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template</a:t>
          </a:r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ECC952-42A5-5040-B136-0FCCB226F0CE}" type="parTrans" cxnId="{4A601ED2-9AF6-B843-94DB-EE59FAF3DE10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83EA6E-508C-2C42-B05C-14E5CC4E4E15}" type="sibTrans" cxnId="{4A601ED2-9AF6-B843-94DB-EE59FAF3DE10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D7A929-C75B-D34F-9967-63FBF96F16C2}">
      <dgm:prSet phldrT="[Texte]"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COVID-19 impacts</a:t>
          </a:r>
        </a:p>
      </dgm:t>
    </dgm:pt>
    <dgm:pt modelId="{254F408C-BA1D-1646-A7DB-5BEABA4100C9}" type="parTrans" cxnId="{391AD8B6-F12F-0644-8FFB-69526C9A2AD4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195C2E-05A0-F944-B95C-3C6B17739762}" type="sibTrans" cxnId="{391AD8B6-F12F-0644-8FFB-69526C9A2AD4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0F517D-97D2-9842-92BE-75C872526698}">
      <dgm:prSet phldrT="[Texte]"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UN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Disability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Inclusion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3B1E503D-E11A-444B-93C1-89CCB77AE30A}" type="parTrans" cxnId="{F647CAF0-5C60-F844-ADEA-4C60A9AF5A56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076CB7-F567-224B-AB5D-F7A21CBA9843}" type="sibTrans" cxnId="{F647CAF0-5C60-F844-ADEA-4C60A9AF5A56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ADB596-1077-0049-B546-D241A012795D}">
      <dgm:prSet phldrT="[Texte]" custT="1"/>
      <dgm:spPr/>
      <dgm:t>
        <a:bodyPr/>
        <a:lstStyle/>
        <a:p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Operational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modalities</a:t>
          </a:r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FC6267-E9F3-6B43-8698-E89F59A22AC9}" type="parTrans" cxnId="{202122D7-5E58-754D-976A-B5155CA8592F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E25E0D-BF6E-3D47-8712-08396727645C}" type="sibTrans" cxnId="{202122D7-5E58-754D-976A-B5155CA8592F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63D9E3-0EF7-9142-B6D4-603F3032A373}">
      <dgm:prSet phldrT="[Texte]" custT="1"/>
      <dgm:spPr/>
      <dgm:t>
        <a:bodyPr/>
        <a:lstStyle/>
        <a:p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Lessons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learnt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&amp; good practices (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elearning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, online meetings)</a:t>
          </a:r>
        </a:p>
      </dgm:t>
    </dgm:pt>
    <dgm:pt modelId="{E3125E98-2463-7B4F-B438-F49EAFED8738}" type="parTrans" cxnId="{77C3942F-E94A-C641-8962-455DAD6F54C4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C3FCFF-1B70-7542-AB31-9070D5424BCE}" type="sibTrans" cxnId="{77C3942F-E94A-C641-8962-455DAD6F54C4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A339DE-1CF6-AD47-A7B2-F50C1E0DCA7A}">
      <dgm:prSet phldrT="[Texte]" custT="1"/>
      <dgm:spPr/>
      <dgm:t>
        <a:bodyPr/>
        <a:lstStyle/>
        <a:p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Adaptiveness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&amp;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responsiveness</a:t>
          </a:r>
          <a:endParaRPr lang="fr-F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A95E3A-B847-E742-824B-BC65C4EEC93E}" type="parTrans" cxnId="{514ABE06-C5F8-5A4B-BA9F-8CF5BFEC2A5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32A880-D91C-D840-944F-90F4B9C63683}" type="sibTrans" cxnId="{514ABE06-C5F8-5A4B-BA9F-8CF5BFEC2A5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B47136-3C5C-E041-B3DF-8CAACC1E51FB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2022 orientations</a:t>
          </a:r>
        </a:p>
      </dgm:t>
    </dgm:pt>
    <dgm:pt modelId="{A7CADA10-F6CA-7E4B-9583-33366B84B7B2}" type="parTrans" cxnId="{DE66731A-1888-1E4A-B8DE-4A0F8F144132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DE290C-101E-0642-8A10-42A7171FD484}" type="sibTrans" cxnId="{DE66731A-1888-1E4A-B8DE-4A0F8F144132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47485A-28A3-164C-AFC0-8B05B94BF6C9}">
      <dgm:prSet phldrT="[Texte]" custT="1"/>
      <dgm:spPr/>
      <dgm:t>
        <a:bodyPr/>
        <a:lstStyle/>
        <a:p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Liquidity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constraints</a:t>
          </a:r>
          <a:endParaRPr lang="fr-F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B559BC-76CC-4245-9235-34E7229889FA}" type="parTrans" cxnId="{3AB063B7-9136-324C-8B85-5044E3D7BF75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C07689-8CA3-574C-BBC3-DE0808B73A36}" type="sibTrans" cxnId="{3AB063B7-9136-324C-8B85-5044E3D7BF75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C80A44-CADC-5A49-A065-C7E291298278}">
      <dgm:prSet phldrT="[Texte]" custT="1"/>
      <dgm:spPr/>
      <dgm:t>
        <a:bodyPr/>
        <a:lstStyle/>
        <a:p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Africa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RCP</a:t>
          </a:r>
        </a:p>
      </dgm:t>
    </dgm:pt>
    <dgm:pt modelId="{53911E46-DC13-814E-8AE4-FBE3F59F127F}" type="parTrans" cxnId="{CAEDB613-33E3-F149-8324-C5F81CE8D45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A668F6-C7E0-0A4E-A74C-A3EEE6BEC67B}" type="sibTrans" cxnId="{CAEDB613-33E3-F149-8324-C5F81CE8D45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5054B2-3F5B-FB47-824C-92D906ED787E}">
      <dgm:prSet phldrT="[Texte]" custT="1"/>
      <dgm:spPr/>
      <dgm:t>
        <a:bodyPr/>
        <a:lstStyle/>
        <a:p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Results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(new 2020; 2020 PP; 2021 PP; new 2022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valid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for 2023 &amp; 2024)</a:t>
          </a:r>
        </a:p>
      </dgm:t>
    </dgm:pt>
    <dgm:pt modelId="{2758E7C7-5D33-8843-87DF-B85F9F14E40E}" type="parTrans" cxnId="{C64856CF-FAB8-0A43-B3DC-9E3AD5B35175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CA475E-C04E-1E48-B246-4B92DB5139FE}" type="sibTrans" cxnId="{C64856CF-FAB8-0A43-B3DC-9E3AD5B35175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70E741-33DF-414C-8F1F-4625D390D36A}">
      <dgm:prSet phldrT="[Texte]" custT="1"/>
      <dgm:spPr/>
      <dgm:t>
        <a:bodyPr/>
        <a:lstStyle/>
        <a:p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Anchored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into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the five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strategic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directions and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three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core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functions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of ECA</a:t>
          </a:r>
        </a:p>
      </dgm:t>
    </dgm:pt>
    <dgm:pt modelId="{61DA9C2F-3F81-074C-8387-B98055070417}" type="sibTrans" cxnId="{2CB2E78B-C1B6-D34D-A3C1-1D61FF99DE03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F0F7B8-C6D8-B447-9B93-75A6F1FD8226}" type="parTrans" cxnId="{2CB2E78B-C1B6-D34D-A3C1-1D61FF99DE03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D59F25-8ACC-9848-B532-E21C38E7EFCF}">
      <dgm:prSet phldrT="[Texte]"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Building on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pioneer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ECA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activities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dirty="0" err="1">
              <a:latin typeface="Arial" panose="020B0604020202020204" pitchFamily="34" charset="0"/>
              <a:cs typeface="Arial" panose="020B0604020202020204" pitchFamily="34" charset="0"/>
            </a:rPr>
            <a:t>addressing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COVID-19</a:t>
          </a:r>
        </a:p>
      </dgm:t>
    </dgm:pt>
    <dgm:pt modelId="{D312AD53-F52F-C645-8432-6683295196F5}" type="parTrans" cxnId="{07F7FDB9-BC51-F64B-878D-581FAD100F32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240AF7-DE29-E84C-A20C-F49166FC3576}" type="sibTrans" cxnId="{07F7FDB9-BC51-F64B-878D-581FAD100F32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3A0E8-216C-B644-A440-FFA2E14CA3C1}" type="pres">
      <dgm:prSet presAssocID="{FAC8E1C7-C3BF-CC47-92FF-2FF1B81A29CF}" presName="Name0" presStyleCnt="0">
        <dgm:presLayoutVars>
          <dgm:dir/>
          <dgm:resizeHandles val="exact"/>
        </dgm:presLayoutVars>
      </dgm:prSet>
      <dgm:spPr/>
    </dgm:pt>
    <dgm:pt modelId="{3A51C7CC-93CE-3047-B72A-4319C352C82F}" type="pres">
      <dgm:prSet presAssocID="{8F722AB0-DD11-BE44-BFE1-F1B584D6C5E7}" presName="node" presStyleLbl="node1" presStyleIdx="0" presStyleCnt="3">
        <dgm:presLayoutVars>
          <dgm:bulletEnabled val="1"/>
        </dgm:presLayoutVars>
      </dgm:prSet>
      <dgm:spPr/>
    </dgm:pt>
    <dgm:pt modelId="{0413D258-8D58-224C-90F2-DABA6B0B7EAA}" type="pres">
      <dgm:prSet presAssocID="{5583EA6E-508C-2C42-B05C-14E5CC4E4E15}" presName="sibTrans" presStyleCnt="0"/>
      <dgm:spPr/>
    </dgm:pt>
    <dgm:pt modelId="{44351273-87F1-0543-B261-AAB6B20E1213}" type="pres">
      <dgm:prSet presAssocID="{B8ADB596-1077-0049-B546-D241A012795D}" presName="node" presStyleLbl="node1" presStyleIdx="1" presStyleCnt="3">
        <dgm:presLayoutVars>
          <dgm:bulletEnabled val="1"/>
        </dgm:presLayoutVars>
      </dgm:prSet>
      <dgm:spPr/>
    </dgm:pt>
    <dgm:pt modelId="{BDF97184-A922-814B-866C-33EEA069768D}" type="pres">
      <dgm:prSet presAssocID="{AAE25E0D-BF6E-3D47-8712-08396727645C}" presName="sibTrans" presStyleCnt="0"/>
      <dgm:spPr/>
    </dgm:pt>
    <dgm:pt modelId="{330BBF26-7963-EC4B-991E-5F5470C58129}" type="pres">
      <dgm:prSet presAssocID="{9DB47136-3C5C-E041-B3DF-8CAACC1E51FB}" presName="node" presStyleLbl="node1" presStyleIdx="2" presStyleCnt="3">
        <dgm:presLayoutVars>
          <dgm:bulletEnabled val="1"/>
        </dgm:presLayoutVars>
      </dgm:prSet>
      <dgm:spPr/>
    </dgm:pt>
  </dgm:ptLst>
  <dgm:cxnLst>
    <dgm:cxn modelId="{F8216B02-9943-0647-8C4F-4D0A71431308}" type="presOf" srcId="{44C80A44-CADC-5A49-A065-C7E291298278}" destId="{44351273-87F1-0543-B261-AAB6B20E1213}" srcOrd="0" destOrd="3" presId="urn:microsoft.com/office/officeart/2005/8/layout/hList6"/>
    <dgm:cxn modelId="{514ABE06-C5F8-5A4B-BA9F-8CF5BFEC2A57}" srcId="{B8ADB596-1077-0049-B546-D241A012795D}" destId="{EBA339DE-1CF6-AD47-A7B2-F50C1E0DCA7A}" srcOrd="1" destOrd="0" parTransId="{17A95E3A-B847-E742-824B-BC65C4EEC93E}" sibTransId="{0632A880-D91C-D840-944F-90F4B9C63683}"/>
    <dgm:cxn modelId="{CAEDB613-33E3-F149-8324-C5F81CE8D457}" srcId="{B8ADB596-1077-0049-B546-D241A012795D}" destId="{44C80A44-CADC-5A49-A065-C7E291298278}" srcOrd="2" destOrd="0" parTransId="{53911E46-DC13-814E-8AE4-FBE3F59F127F}" sibTransId="{86A668F6-C7E0-0A4E-A74C-A3EEE6BEC67B}"/>
    <dgm:cxn modelId="{8A52AF15-DD01-E941-BC2A-71A361F10FFF}" type="presOf" srcId="{5A47485A-28A3-164C-AFC0-8B05B94BF6C9}" destId="{3A51C7CC-93CE-3047-B72A-4319C352C82F}" srcOrd="0" destOrd="3" presId="urn:microsoft.com/office/officeart/2005/8/layout/hList6"/>
    <dgm:cxn modelId="{AD7D5818-3559-694C-918F-8099802BA1AC}" type="presOf" srcId="{545054B2-3F5B-FB47-824C-92D906ED787E}" destId="{3A51C7CC-93CE-3047-B72A-4319C352C82F}" srcOrd="0" destOrd="1" presId="urn:microsoft.com/office/officeart/2005/8/layout/hList6"/>
    <dgm:cxn modelId="{DE66731A-1888-1E4A-B8DE-4A0F8F144132}" srcId="{FAC8E1C7-C3BF-CC47-92FF-2FF1B81A29CF}" destId="{9DB47136-3C5C-E041-B3DF-8CAACC1E51FB}" srcOrd="2" destOrd="0" parTransId="{A7CADA10-F6CA-7E4B-9583-33366B84B7B2}" sibTransId="{04DE290C-101E-0642-8A10-42A7171FD484}"/>
    <dgm:cxn modelId="{77C3942F-E94A-C641-8962-455DAD6F54C4}" srcId="{B8ADB596-1077-0049-B546-D241A012795D}" destId="{3163D9E3-0EF7-9142-B6D4-603F3032A373}" srcOrd="0" destOrd="0" parTransId="{E3125E98-2463-7B4F-B438-F49EAFED8738}" sibTransId="{ABC3FCFF-1B70-7542-AB31-9070D5424BCE}"/>
    <dgm:cxn modelId="{52D8D83F-44A5-9245-A1D2-F528705A3B53}" type="presOf" srcId="{4AD7A929-C75B-D34F-9967-63FBF96F16C2}" destId="{3A51C7CC-93CE-3047-B72A-4319C352C82F}" srcOrd="0" destOrd="2" presId="urn:microsoft.com/office/officeart/2005/8/layout/hList6"/>
    <dgm:cxn modelId="{99CD9A42-B709-FC4C-8C7E-DA00AAE9BEE1}" type="presOf" srcId="{3163D9E3-0EF7-9142-B6D4-603F3032A373}" destId="{44351273-87F1-0543-B261-AAB6B20E1213}" srcOrd="0" destOrd="1" presId="urn:microsoft.com/office/officeart/2005/8/layout/hList6"/>
    <dgm:cxn modelId="{2ED9884A-B173-4E4E-A2B3-7AA1E92B7402}" type="presOf" srcId="{54D59F25-8ACC-9848-B532-E21C38E7EFCF}" destId="{330BBF26-7963-EC4B-991E-5F5470C58129}" srcOrd="0" destOrd="2" presId="urn:microsoft.com/office/officeart/2005/8/layout/hList6"/>
    <dgm:cxn modelId="{45AAC66E-2BB4-6843-81BF-0362575E10EE}" type="presOf" srcId="{8F722AB0-DD11-BE44-BFE1-F1B584D6C5E7}" destId="{3A51C7CC-93CE-3047-B72A-4319C352C82F}" srcOrd="0" destOrd="0" presId="urn:microsoft.com/office/officeart/2005/8/layout/hList6"/>
    <dgm:cxn modelId="{D107CF52-4A05-B048-8190-A575EA46EDC8}" type="presOf" srcId="{0170E741-33DF-414C-8F1F-4625D390D36A}" destId="{330BBF26-7963-EC4B-991E-5F5470C58129}" srcOrd="0" destOrd="1" presId="urn:microsoft.com/office/officeart/2005/8/layout/hList6"/>
    <dgm:cxn modelId="{838F195A-EDCF-6747-BE27-25B7010080D6}" type="presOf" srcId="{B8ADB596-1077-0049-B546-D241A012795D}" destId="{44351273-87F1-0543-B261-AAB6B20E1213}" srcOrd="0" destOrd="0" presId="urn:microsoft.com/office/officeart/2005/8/layout/hList6"/>
    <dgm:cxn modelId="{4BBE558B-A695-2344-BC25-03DE3DDB1BC5}" type="presOf" srcId="{FAC8E1C7-C3BF-CC47-92FF-2FF1B81A29CF}" destId="{9C93A0E8-216C-B644-A440-FFA2E14CA3C1}" srcOrd="0" destOrd="0" presId="urn:microsoft.com/office/officeart/2005/8/layout/hList6"/>
    <dgm:cxn modelId="{2CB2E78B-C1B6-D34D-A3C1-1D61FF99DE03}" srcId="{9DB47136-3C5C-E041-B3DF-8CAACC1E51FB}" destId="{0170E741-33DF-414C-8F1F-4625D390D36A}" srcOrd="0" destOrd="0" parTransId="{C8F0F7B8-C6D8-B447-9B93-75A6F1FD8226}" sibTransId="{61DA9C2F-3F81-074C-8387-B98055070417}"/>
    <dgm:cxn modelId="{391AD8B6-F12F-0644-8FFB-69526C9A2AD4}" srcId="{8F722AB0-DD11-BE44-BFE1-F1B584D6C5E7}" destId="{4AD7A929-C75B-D34F-9967-63FBF96F16C2}" srcOrd="1" destOrd="0" parTransId="{254F408C-BA1D-1646-A7DB-5BEABA4100C9}" sibTransId="{20195C2E-05A0-F944-B95C-3C6B17739762}"/>
    <dgm:cxn modelId="{3AB063B7-9136-324C-8B85-5044E3D7BF75}" srcId="{8F722AB0-DD11-BE44-BFE1-F1B584D6C5E7}" destId="{5A47485A-28A3-164C-AFC0-8B05B94BF6C9}" srcOrd="2" destOrd="0" parTransId="{3BB559BC-76CC-4245-9235-34E7229889FA}" sibTransId="{A9C07689-8CA3-574C-BBC3-DE0808B73A36}"/>
    <dgm:cxn modelId="{07F7FDB9-BC51-F64B-878D-581FAD100F32}" srcId="{9DB47136-3C5C-E041-B3DF-8CAACC1E51FB}" destId="{54D59F25-8ACC-9848-B532-E21C38E7EFCF}" srcOrd="1" destOrd="0" parTransId="{D312AD53-F52F-C645-8432-6683295196F5}" sibTransId="{A9240AF7-DE29-E84C-A20C-F49166FC3576}"/>
    <dgm:cxn modelId="{6B7AA5BF-CB11-B940-9AEC-5FC2AC3A6FA1}" type="presOf" srcId="{EBA339DE-1CF6-AD47-A7B2-F50C1E0DCA7A}" destId="{44351273-87F1-0543-B261-AAB6B20E1213}" srcOrd="0" destOrd="2" presId="urn:microsoft.com/office/officeart/2005/8/layout/hList6"/>
    <dgm:cxn modelId="{DCAADAC8-7916-C542-9473-B1F675671125}" type="presOf" srcId="{950F517D-97D2-9842-92BE-75C872526698}" destId="{3A51C7CC-93CE-3047-B72A-4319C352C82F}" srcOrd="0" destOrd="4" presId="urn:microsoft.com/office/officeart/2005/8/layout/hList6"/>
    <dgm:cxn modelId="{C64856CF-FAB8-0A43-B3DC-9E3AD5B35175}" srcId="{8F722AB0-DD11-BE44-BFE1-F1B584D6C5E7}" destId="{545054B2-3F5B-FB47-824C-92D906ED787E}" srcOrd="0" destOrd="0" parTransId="{2758E7C7-5D33-8843-87DF-B85F9F14E40E}" sibTransId="{58CA475E-C04E-1E48-B246-4B92DB5139FE}"/>
    <dgm:cxn modelId="{4A601ED2-9AF6-B843-94DB-EE59FAF3DE10}" srcId="{FAC8E1C7-C3BF-CC47-92FF-2FF1B81A29CF}" destId="{8F722AB0-DD11-BE44-BFE1-F1B584D6C5E7}" srcOrd="0" destOrd="0" parTransId="{6DECC952-42A5-5040-B136-0FCCB226F0CE}" sibTransId="{5583EA6E-508C-2C42-B05C-14E5CC4E4E15}"/>
    <dgm:cxn modelId="{202122D7-5E58-754D-976A-B5155CA8592F}" srcId="{FAC8E1C7-C3BF-CC47-92FF-2FF1B81A29CF}" destId="{B8ADB596-1077-0049-B546-D241A012795D}" srcOrd="1" destOrd="0" parTransId="{53FC6267-E9F3-6B43-8698-E89F59A22AC9}" sibTransId="{AAE25E0D-BF6E-3D47-8712-08396727645C}"/>
    <dgm:cxn modelId="{2928A1EC-3BD5-944F-8608-F7C1E757DF91}" type="presOf" srcId="{9DB47136-3C5C-E041-B3DF-8CAACC1E51FB}" destId="{330BBF26-7963-EC4B-991E-5F5470C58129}" srcOrd="0" destOrd="0" presId="urn:microsoft.com/office/officeart/2005/8/layout/hList6"/>
    <dgm:cxn modelId="{F647CAF0-5C60-F844-ADEA-4C60A9AF5A56}" srcId="{8F722AB0-DD11-BE44-BFE1-F1B584D6C5E7}" destId="{950F517D-97D2-9842-92BE-75C872526698}" srcOrd="3" destOrd="0" parTransId="{3B1E503D-E11A-444B-93C1-89CCB77AE30A}" sibTransId="{CA076CB7-F567-224B-AB5D-F7A21CBA9843}"/>
    <dgm:cxn modelId="{4C3E4D9B-3534-584D-879F-9A49BBC185B0}" type="presParOf" srcId="{9C93A0E8-216C-B644-A440-FFA2E14CA3C1}" destId="{3A51C7CC-93CE-3047-B72A-4319C352C82F}" srcOrd="0" destOrd="0" presId="urn:microsoft.com/office/officeart/2005/8/layout/hList6"/>
    <dgm:cxn modelId="{AF151857-728C-B94A-8665-A37430592942}" type="presParOf" srcId="{9C93A0E8-216C-B644-A440-FFA2E14CA3C1}" destId="{0413D258-8D58-224C-90F2-DABA6B0B7EAA}" srcOrd="1" destOrd="0" presId="urn:microsoft.com/office/officeart/2005/8/layout/hList6"/>
    <dgm:cxn modelId="{069CAD95-B405-B846-A637-8AAD9093EDEA}" type="presParOf" srcId="{9C93A0E8-216C-B644-A440-FFA2E14CA3C1}" destId="{44351273-87F1-0543-B261-AAB6B20E1213}" srcOrd="2" destOrd="0" presId="urn:microsoft.com/office/officeart/2005/8/layout/hList6"/>
    <dgm:cxn modelId="{2F332271-DBA4-2A44-81D4-96AB5508AE9B}" type="presParOf" srcId="{9C93A0E8-216C-B644-A440-FFA2E14CA3C1}" destId="{BDF97184-A922-814B-866C-33EEA069768D}" srcOrd="3" destOrd="0" presId="urn:microsoft.com/office/officeart/2005/8/layout/hList6"/>
    <dgm:cxn modelId="{78077CAE-7132-4847-AFE4-4E1A253E0C07}" type="presParOf" srcId="{9C93A0E8-216C-B644-A440-FFA2E14CA3C1}" destId="{330BBF26-7963-EC4B-991E-5F5470C5812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2527E4-7775-714A-9EFC-CC763C62C629}" type="doc">
      <dgm:prSet loTypeId="urn:microsoft.com/office/officeart/2005/8/layout/cycle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2C6271A-C5D5-CD4E-AB88-D665479B2B5F}">
      <dgm:prSet phldrT="[Texte]" custT="1"/>
      <dgm:spPr/>
      <dgm:t>
        <a:bodyPr/>
        <a:lstStyle/>
        <a:p>
          <a:pPr>
            <a:lnSpc>
              <a:spcPct val="100000"/>
            </a:lnSpc>
          </a:pPr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Innovative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>
            <a:lnSpc>
              <a:spcPct val="100000"/>
            </a:lnSpc>
          </a:pPr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financial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instruments</a:t>
          </a:r>
        </a:p>
      </dgm:t>
    </dgm:pt>
    <dgm:pt modelId="{4E3CD61A-F8DB-F447-B515-DFA8226D7592}" type="parTrans" cxnId="{2A63F887-C6CD-6948-AFEB-159818F95F90}">
      <dgm:prSet/>
      <dgm:spPr/>
      <dgm:t>
        <a:bodyPr/>
        <a:lstStyle/>
        <a:p>
          <a:endParaRPr lang="fr-FR"/>
        </a:p>
      </dgm:t>
    </dgm:pt>
    <dgm:pt modelId="{17D84738-2281-2844-A763-CE28BED7B96C}" type="sibTrans" cxnId="{2A63F887-C6CD-6948-AFEB-159818F95F90}">
      <dgm:prSet/>
      <dgm:spPr/>
      <dgm:t>
        <a:bodyPr/>
        <a:lstStyle/>
        <a:p>
          <a:endParaRPr lang="fr-FR"/>
        </a:p>
      </dgm:t>
    </dgm:pt>
    <dgm:pt modelId="{CA0A8276-D160-9740-87DC-8808ECF9D10D}">
      <dgm:prSet phldrT="[Texte]" custT="1"/>
      <dgm:spPr/>
      <dgm:t>
        <a:bodyPr/>
        <a:lstStyle/>
        <a:p>
          <a:pPr>
            <a:buNone/>
          </a:pPr>
          <a:r>
            <a:rPr lang="fr-FR" sz="18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Liquidity</a:t>
          </a:r>
          <a:r>
            <a:rPr lang="fr-F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restoration</a:t>
          </a:r>
          <a:r>
            <a:rPr lang="fr-F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&amp; </a:t>
          </a:r>
          <a:r>
            <a:rPr lang="fr-FR" sz="18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resource</a:t>
          </a:r>
          <a:r>
            <a:rPr lang="fr-F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mobilization</a:t>
          </a:r>
          <a:endParaRPr lang="fr-FR" sz="1800" b="1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D0F530-2A43-B442-92CE-F5D7E1781B25}" type="parTrans" cxnId="{1B475ADE-3B88-1A48-95B9-7D249273FEE3}">
      <dgm:prSet/>
      <dgm:spPr/>
      <dgm:t>
        <a:bodyPr/>
        <a:lstStyle/>
        <a:p>
          <a:endParaRPr lang="fr-FR"/>
        </a:p>
      </dgm:t>
    </dgm:pt>
    <dgm:pt modelId="{380C02C4-105B-1C49-92AF-65943A14911B}" type="sibTrans" cxnId="{1B475ADE-3B88-1A48-95B9-7D249273FEE3}">
      <dgm:prSet/>
      <dgm:spPr/>
      <dgm:t>
        <a:bodyPr/>
        <a:lstStyle/>
        <a:p>
          <a:endParaRPr lang="fr-FR"/>
        </a:p>
      </dgm:t>
    </dgm:pt>
    <dgm:pt modelId="{5E8E51F1-CF40-F44C-AB91-826AE2C6D158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ECA Centre of Excellence, </a:t>
          </a:r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models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&amp; planning </a:t>
          </a:r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tools</a:t>
          </a:r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0F0132-F9BD-CC44-9640-EBAC0F34B329}" type="parTrans" cxnId="{181F3337-B1C8-EA47-8388-C249F3EF9948}">
      <dgm:prSet/>
      <dgm:spPr/>
      <dgm:t>
        <a:bodyPr/>
        <a:lstStyle/>
        <a:p>
          <a:endParaRPr lang="fr-FR"/>
        </a:p>
      </dgm:t>
    </dgm:pt>
    <dgm:pt modelId="{196A5633-CE3C-5244-ADA2-F93AF1DAFABC}" type="sibTrans" cxnId="{181F3337-B1C8-EA47-8388-C249F3EF9948}">
      <dgm:prSet/>
      <dgm:spPr/>
      <dgm:t>
        <a:bodyPr/>
        <a:lstStyle/>
        <a:p>
          <a:endParaRPr lang="fr-FR"/>
        </a:p>
      </dgm:t>
    </dgm:pt>
    <dgm:pt modelId="{82154E41-C153-0A43-99E8-B1AB709FCA2B}">
      <dgm:prSet phldrT="[Texte]" custT="1"/>
      <dgm:spPr/>
      <dgm:t>
        <a:bodyPr/>
        <a:lstStyle/>
        <a:p>
          <a:pPr>
            <a:buNone/>
          </a:pPr>
          <a:r>
            <a:rPr lang="fr-F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Digital transformation</a:t>
          </a:r>
        </a:p>
      </dgm:t>
    </dgm:pt>
    <dgm:pt modelId="{8DFC4063-5604-2745-BF44-09CA06CBF5DD}" type="parTrans" cxnId="{0C62FCA1-77DE-424A-B539-33A5624A4C82}">
      <dgm:prSet/>
      <dgm:spPr/>
      <dgm:t>
        <a:bodyPr/>
        <a:lstStyle/>
        <a:p>
          <a:endParaRPr lang="fr-FR"/>
        </a:p>
      </dgm:t>
    </dgm:pt>
    <dgm:pt modelId="{33CE476A-9A76-C14B-94B3-0C4C3629C3EA}" type="sibTrans" cxnId="{0C62FCA1-77DE-424A-B539-33A5624A4C82}">
      <dgm:prSet/>
      <dgm:spPr/>
      <dgm:t>
        <a:bodyPr/>
        <a:lstStyle/>
        <a:p>
          <a:endParaRPr lang="fr-FR"/>
        </a:p>
      </dgm:t>
    </dgm:pt>
    <dgm:pt modelId="{E16CBC75-682B-E24E-BFC6-70F1886C35B6}">
      <dgm:prSet phldrT="[Texte]" custT="1"/>
      <dgm:spPr/>
      <dgm:t>
        <a:bodyPr/>
        <a:lstStyle/>
        <a:p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Continental, </a:t>
          </a:r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sub-regional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&amp; national initiatives </a:t>
          </a:r>
        </a:p>
      </dgm:t>
    </dgm:pt>
    <dgm:pt modelId="{562F50D6-16B2-2646-A404-FC858BA68423}" type="parTrans" cxnId="{0BCC8E8A-793D-2640-94D3-FDD10AE38B04}">
      <dgm:prSet/>
      <dgm:spPr/>
      <dgm:t>
        <a:bodyPr/>
        <a:lstStyle/>
        <a:p>
          <a:endParaRPr lang="fr-FR"/>
        </a:p>
      </dgm:t>
    </dgm:pt>
    <dgm:pt modelId="{2049AF6F-0ECA-564A-B48B-B03EC19D8F02}" type="sibTrans" cxnId="{0BCC8E8A-793D-2640-94D3-FDD10AE38B04}">
      <dgm:prSet/>
      <dgm:spPr/>
      <dgm:t>
        <a:bodyPr/>
        <a:lstStyle/>
        <a:p>
          <a:endParaRPr lang="fr-FR"/>
        </a:p>
      </dgm:t>
    </dgm:pt>
    <dgm:pt modelId="{815A490B-517D-E842-8248-A70BBD4D5DE7}">
      <dgm:prSet phldrT="[Texte]" custT="1"/>
      <dgm:spPr/>
      <dgm:t>
        <a:bodyPr/>
        <a:lstStyle/>
        <a:p>
          <a:pPr>
            <a:buNone/>
          </a:pPr>
          <a:r>
            <a:rPr lang="fr-FR" sz="18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Buidling</a:t>
          </a:r>
          <a:r>
            <a:rPr lang="fr-F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forward</a:t>
          </a:r>
          <a:r>
            <a:rPr lang="fr-F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better</a:t>
          </a:r>
          <a:endParaRPr lang="fr-FR" sz="1800" b="1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6D5483-C3A8-C743-8F5B-DCE0E6CA9C08}" type="parTrans" cxnId="{174AB7D0-781A-EF42-8399-B01329A1FEA6}">
      <dgm:prSet/>
      <dgm:spPr/>
      <dgm:t>
        <a:bodyPr/>
        <a:lstStyle/>
        <a:p>
          <a:endParaRPr lang="fr-FR"/>
        </a:p>
      </dgm:t>
    </dgm:pt>
    <dgm:pt modelId="{F00D22E9-E6AB-D148-84D1-617B0AB075FE}" type="sibTrans" cxnId="{174AB7D0-781A-EF42-8399-B01329A1FEA6}">
      <dgm:prSet/>
      <dgm:spPr/>
      <dgm:t>
        <a:bodyPr/>
        <a:lstStyle/>
        <a:p>
          <a:endParaRPr lang="fr-FR"/>
        </a:p>
      </dgm:t>
    </dgm:pt>
    <dgm:pt modelId="{AB3F3D21-3F24-AA44-8084-456EA796D09A}">
      <dgm:prSet phldrT="[Texte]" custT="1"/>
      <dgm:spPr/>
      <dgm:t>
        <a:bodyPr/>
        <a:lstStyle/>
        <a:p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Operationalization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of the </a:t>
          </a:r>
          <a:r>
            <a:rPr lang="fr-FR" sz="2000" b="1" dirty="0" err="1">
              <a:latin typeface="Arial" panose="020B0604020202020204" pitchFamily="34" charset="0"/>
              <a:cs typeface="Arial" panose="020B0604020202020204" pitchFamily="34" charset="0"/>
            </a:rPr>
            <a:t>AfCFTA</a:t>
          </a:r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07E78D-062B-334A-A8A2-E1D71347B34B}" type="parTrans" cxnId="{01B235CB-D447-5548-9403-45758C51B2FD}">
      <dgm:prSet/>
      <dgm:spPr/>
      <dgm:t>
        <a:bodyPr/>
        <a:lstStyle/>
        <a:p>
          <a:endParaRPr lang="fr-FR"/>
        </a:p>
      </dgm:t>
    </dgm:pt>
    <dgm:pt modelId="{206E1AE9-7F55-9E49-B0C3-F0CB66774780}" type="sibTrans" cxnId="{01B235CB-D447-5548-9403-45758C51B2FD}">
      <dgm:prSet/>
      <dgm:spPr/>
      <dgm:t>
        <a:bodyPr/>
        <a:lstStyle/>
        <a:p>
          <a:endParaRPr lang="fr-FR"/>
        </a:p>
      </dgm:t>
    </dgm:pt>
    <dgm:pt modelId="{A88BB2E0-411F-E549-9A09-E42679459C7D}">
      <dgm:prSet phldrT="[Texte]" custT="1"/>
      <dgm:spPr/>
      <dgm:t>
        <a:bodyPr/>
        <a:lstStyle/>
        <a:p>
          <a:pPr>
            <a:buFontTx/>
            <a:buNone/>
          </a:pPr>
          <a:r>
            <a:rPr lang="fr-FR" sz="18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r>
            <a:rPr lang="fr-FR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integration</a:t>
          </a:r>
          <a:endParaRPr lang="fr-FR" sz="1800" b="1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44E1CD-795D-3F49-8381-F8C611A2577A}" type="parTrans" cxnId="{F196586B-EE18-214C-8514-C87FEA866717}">
      <dgm:prSet/>
      <dgm:spPr/>
      <dgm:t>
        <a:bodyPr/>
        <a:lstStyle/>
        <a:p>
          <a:endParaRPr lang="fr-FR"/>
        </a:p>
      </dgm:t>
    </dgm:pt>
    <dgm:pt modelId="{6D9D123C-F1BF-864E-BCF7-D1291207CBCF}" type="sibTrans" cxnId="{F196586B-EE18-214C-8514-C87FEA866717}">
      <dgm:prSet/>
      <dgm:spPr/>
      <dgm:t>
        <a:bodyPr/>
        <a:lstStyle/>
        <a:p>
          <a:endParaRPr lang="fr-FR"/>
        </a:p>
      </dgm:t>
    </dgm:pt>
    <dgm:pt modelId="{A9646937-976E-064E-A00D-524FC466887E}" type="pres">
      <dgm:prSet presAssocID="{802527E4-7775-714A-9EFC-CC763C62C62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616E83B8-F111-5840-A243-1897F8D3F791}" type="pres">
      <dgm:prSet presAssocID="{802527E4-7775-714A-9EFC-CC763C62C629}" presName="children" presStyleCnt="0"/>
      <dgm:spPr/>
    </dgm:pt>
    <dgm:pt modelId="{793E51BF-3991-2B46-B3B9-CB7819652E61}" type="pres">
      <dgm:prSet presAssocID="{802527E4-7775-714A-9EFC-CC763C62C629}" presName="child1group" presStyleCnt="0"/>
      <dgm:spPr/>
    </dgm:pt>
    <dgm:pt modelId="{862B0EC6-AC82-E44E-9502-EB18AB1C0B84}" type="pres">
      <dgm:prSet presAssocID="{802527E4-7775-714A-9EFC-CC763C62C629}" presName="child1" presStyleLbl="bgAcc1" presStyleIdx="0" presStyleCnt="4"/>
      <dgm:spPr/>
    </dgm:pt>
    <dgm:pt modelId="{78923F5F-D594-4B46-9255-10C68A28C859}" type="pres">
      <dgm:prSet presAssocID="{802527E4-7775-714A-9EFC-CC763C62C629}" presName="child1Text" presStyleLbl="bgAcc1" presStyleIdx="0" presStyleCnt="4">
        <dgm:presLayoutVars>
          <dgm:bulletEnabled val="1"/>
        </dgm:presLayoutVars>
      </dgm:prSet>
      <dgm:spPr/>
    </dgm:pt>
    <dgm:pt modelId="{1753B0A5-31C2-2D47-9382-78BA9EBBAE80}" type="pres">
      <dgm:prSet presAssocID="{802527E4-7775-714A-9EFC-CC763C62C629}" presName="child2group" presStyleCnt="0"/>
      <dgm:spPr/>
    </dgm:pt>
    <dgm:pt modelId="{D75F3FD4-E5E4-1140-AABA-9F10E1817305}" type="pres">
      <dgm:prSet presAssocID="{802527E4-7775-714A-9EFC-CC763C62C629}" presName="child2" presStyleLbl="bgAcc1" presStyleIdx="1" presStyleCnt="4" custScaleX="109200"/>
      <dgm:spPr/>
    </dgm:pt>
    <dgm:pt modelId="{9AD1EA1D-CD21-CA45-9D89-35C371A664EB}" type="pres">
      <dgm:prSet presAssocID="{802527E4-7775-714A-9EFC-CC763C62C629}" presName="child2Text" presStyleLbl="bgAcc1" presStyleIdx="1" presStyleCnt="4">
        <dgm:presLayoutVars>
          <dgm:bulletEnabled val="1"/>
        </dgm:presLayoutVars>
      </dgm:prSet>
      <dgm:spPr/>
    </dgm:pt>
    <dgm:pt modelId="{184D3415-22F5-4B41-AF09-0E6F0B365064}" type="pres">
      <dgm:prSet presAssocID="{802527E4-7775-714A-9EFC-CC763C62C629}" presName="child3group" presStyleCnt="0"/>
      <dgm:spPr/>
    </dgm:pt>
    <dgm:pt modelId="{7112A674-0B41-5A46-B558-2E2662E4DB57}" type="pres">
      <dgm:prSet presAssocID="{802527E4-7775-714A-9EFC-CC763C62C629}" presName="child3" presStyleLbl="bgAcc1" presStyleIdx="2" presStyleCnt="4" custLinFactNeighborX="18151" custLinFactNeighborY="-1044"/>
      <dgm:spPr/>
    </dgm:pt>
    <dgm:pt modelId="{34F82BF3-D369-4B48-9F8E-4ECB51D8A63B}" type="pres">
      <dgm:prSet presAssocID="{802527E4-7775-714A-9EFC-CC763C62C629}" presName="child3Text" presStyleLbl="bgAcc1" presStyleIdx="2" presStyleCnt="4">
        <dgm:presLayoutVars>
          <dgm:bulletEnabled val="1"/>
        </dgm:presLayoutVars>
      </dgm:prSet>
      <dgm:spPr/>
    </dgm:pt>
    <dgm:pt modelId="{E8A5EA2D-E2B5-0240-9B7A-2235F3C0246C}" type="pres">
      <dgm:prSet presAssocID="{802527E4-7775-714A-9EFC-CC763C62C629}" presName="child4group" presStyleCnt="0"/>
      <dgm:spPr/>
    </dgm:pt>
    <dgm:pt modelId="{EF857AA2-197B-5746-A083-134C2E7D7BCC}" type="pres">
      <dgm:prSet presAssocID="{802527E4-7775-714A-9EFC-CC763C62C629}" presName="child4" presStyleLbl="bgAcc1" presStyleIdx="3" presStyleCnt="4"/>
      <dgm:spPr/>
    </dgm:pt>
    <dgm:pt modelId="{0A1F8B33-C2B2-124B-97EE-2ECF4395D4CE}" type="pres">
      <dgm:prSet presAssocID="{802527E4-7775-714A-9EFC-CC763C62C629}" presName="child4Text" presStyleLbl="bgAcc1" presStyleIdx="3" presStyleCnt="4">
        <dgm:presLayoutVars>
          <dgm:bulletEnabled val="1"/>
        </dgm:presLayoutVars>
      </dgm:prSet>
      <dgm:spPr/>
    </dgm:pt>
    <dgm:pt modelId="{36FD0BD1-C3A3-C549-B79F-8A4D00CAA005}" type="pres">
      <dgm:prSet presAssocID="{802527E4-7775-714A-9EFC-CC763C62C629}" presName="childPlaceholder" presStyleCnt="0"/>
      <dgm:spPr/>
    </dgm:pt>
    <dgm:pt modelId="{C7CC723D-1265-4A4C-B19D-1C3211B66898}" type="pres">
      <dgm:prSet presAssocID="{802527E4-7775-714A-9EFC-CC763C62C629}" presName="circle" presStyleCnt="0"/>
      <dgm:spPr/>
    </dgm:pt>
    <dgm:pt modelId="{0A926CBB-F2F7-7648-9DE3-8AC31F0E11C7}" type="pres">
      <dgm:prSet presAssocID="{802527E4-7775-714A-9EFC-CC763C62C629}" presName="quadrant1" presStyleLbl="node1" presStyleIdx="0" presStyleCnt="4" custScaleX="106883">
        <dgm:presLayoutVars>
          <dgm:chMax val="1"/>
          <dgm:bulletEnabled val="1"/>
        </dgm:presLayoutVars>
      </dgm:prSet>
      <dgm:spPr/>
    </dgm:pt>
    <dgm:pt modelId="{8BC48310-9811-2E47-94FB-A240EB9329CB}" type="pres">
      <dgm:prSet presAssocID="{802527E4-7775-714A-9EFC-CC763C62C629}" presName="quadrant2" presStyleLbl="node1" presStyleIdx="1" presStyleCnt="4" custScaleX="109110" custLinFactNeighborX="7361">
        <dgm:presLayoutVars>
          <dgm:chMax val="1"/>
          <dgm:bulletEnabled val="1"/>
        </dgm:presLayoutVars>
      </dgm:prSet>
      <dgm:spPr/>
    </dgm:pt>
    <dgm:pt modelId="{C7427F92-D8B1-894B-B376-EA852093752A}" type="pres">
      <dgm:prSet presAssocID="{802527E4-7775-714A-9EFC-CC763C62C629}" presName="quadrant3" presStyleLbl="node1" presStyleIdx="2" presStyleCnt="4" custScaleX="110844" custLinFactNeighborX="8660">
        <dgm:presLayoutVars>
          <dgm:chMax val="1"/>
          <dgm:bulletEnabled val="1"/>
        </dgm:presLayoutVars>
      </dgm:prSet>
      <dgm:spPr/>
    </dgm:pt>
    <dgm:pt modelId="{F8F22B06-0A51-A84F-A9F1-CF00856F3428}" type="pres">
      <dgm:prSet presAssocID="{802527E4-7775-714A-9EFC-CC763C62C629}" presName="quadrant4" presStyleLbl="node1" presStyleIdx="3" presStyleCnt="4" custScaleX="105300">
        <dgm:presLayoutVars>
          <dgm:chMax val="1"/>
          <dgm:bulletEnabled val="1"/>
        </dgm:presLayoutVars>
      </dgm:prSet>
      <dgm:spPr/>
    </dgm:pt>
    <dgm:pt modelId="{9941A757-7376-D046-8D18-511A2ABA69E0}" type="pres">
      <dgm:prSet presAssocID="{802527E4-7775-714A-9EFC-CC763C62C629}" presName="quadrantPlaceholder" presStyleCnt="0"/>
      <dgm:spPr/>
    </dgm:pt>
    <dgm:pt modelId="{C73C5951-FD85-FB47-B8F7-F31F2B5E6F54}" type="pres">
      <dgm:prSet presAssocID="{802527E4-7775-714A-9EFC-CC763C62C629}" presName="center1" presStyleLbl="fgShp" presStyleIdx="0" presStyleCnt="2"/>
      <dgm:spPr/>
    </dgm:pt>
    <dgm:pt modelId="{C52AD320-50EA-6247-AFF2-355296F3A3F7}" type="pres">
      <dgm:prSet presAssocID="{802527E4-7775-714A-9EFC-CC763C62C629}" presName="center2" presStyleLbl="fgShp" presStyleIdx="1" presStyleCnt="2"/>
      <dgm:spPr/>
    </dgm:pt>
  </dgm:ptLst>
  <dgm:cxnLst>
    <dgm:cxn modelId="{181F3337-B1C8-EA47-8388-C249F3EF9948}" srcId="{802527E4-7775-714A-9EFC-CC763C62C629}" destId="{5E8E51F1-CF40-F44C-AB91-826AE2C6D158}" srcOrd="1" destOrd="0" parTransId="{520F0132-F9BD-CC44-9640-EBAC0F34B329}" sibTransId="{196A5633-CE3C-5244-ADA2-F93AF1DAFABC}"/>
    <dgm:cxn modelId="{7B48E860-B867-1041-A055-1C30996152F3}" type="presOf" srcId="{82154E41-C153-0A43-99E8-B1AB709FCA2B}" destId="{9AD1EA1D-CD21-CA45-9D89-35C371A664EB}" srcOrd="1" destOrd="0" presId="urn:microsoft.com/office/officeart/2005/8/layout/cycle4"/>
    <dgm:cxn modelId="{F196586B-EE18-214C-8514-C87FEA866717}" srcId="{AB3F3D21-3F24-AA44-8084-456EA796D09A}" destId="{A88BB2E0-411F-E549-9A09-E42679459C7D}" srcOrd="0" destOrd="0" parTransId="{C844E1CD-795D-3F49-8381-F8C611A2577A}" sibTransId="{6D9D123C-F1BF-864E-BCF7-D1291207CBCF}"/>
    <dgm:cxn modelId="{28B0134E-1DCA-4540-BB5A-9FFE47873A61}" type="presOf" srcId="{E16CBC75-682B-E24E-BFC6-70F1886C35B6}" destId="{C7427F92-D8B1-894B-B376-EA852093752A}" srcOrd="0" destOrd="0" presId="urn:microsoft.com/office/officeart/2005/8/layout/cycle4"/>
    <dgm:cxn modelId="{99CBA871-89CD-3349-84DF-9FA500B60804}" type="presOf" srcId="{A88BB2E0-411F-E549-9A09-E42679459C7D}" destId="{0A1F8B33-C2B2-124B-97EE-2ECF4395D4CE}" srcOrd="1" destOrd="0" presId="urn:microsoft.com/office/officeart/2005/8/layout/cycle4"/>
    <dgm:cxn modelId="{18A0CB54-7E5B-4147-B80A-87C70882955C}" type="presOf" srcId="{AB3F3D21-3F24-AA44-8084-456EA796D09A}" destId="{F8F22B06-0A51-A84F-A9F1-CF00856F3428}" srcOrd="0" destOrd="0" presId="urn:microsoft.com/office/officeart/2005/8/layout/cycle4"/>
    <dgm:cxn modelId="{0D025581-0751-AA46-99EB-8C5761A350A1}" type="presOf" srcId="{82154E41-C153-0A43-99E8-B1AB709FCA2B}" destId="{D75F3FD4-E5E4-1140-AABA-9F10E1817305}" srcOrd="0" destOrd="0" presId="urn:microsoft.com/office/officeart/2005/8/layout/cycle4"/>
    <dgm:cxn modelId="{2A63F887-C6CD-6948-AFEB-159818F95F90}" srcId="{802527E4-7775-714A-9EFC-CC763C62C629}" destId="{32C6271A-C5D5-CD4E-AB88-D665479B2B5F}" srcOrd="0" destOrd="0" parTransId="{4E3CD61A-F8DB-F447-B515-DFA8226D7592}" sibTransId="{17D84738-2281-2844-A763-CE28BED7B96C}"/>
    <dgm:cxn modelId="{0BCC8E8A-793D-2640-94D3-FDD10AE38B04}" srcId="{802527E4-7775-714A-9EFC-CC763C62C629}" destId="{E16CBC75-682B-E24E-BFC6-70F1886C35B6}" srcOrd="2" destOrd="0" parTransId="{562F50D6-16B2-2646-A404-FC858BA68423}" sibTransId="{2049AF6F-0ECA-564A-B48B-B03EC19D8F02}"/>
    <dgm:cxn modelId="{0C62FCA1-77DE-424A-B539-33A5624A4C82}" srcId="{5E8E51F1-CF40-F44C-AB91-826AE2C6D158}" destId="{82154E41-C153-0A43-99E8-B1AB709FCA2B}" srcOrd="0" destOrd="0" parTransId="{8DFC4063-5604-2745-BF44-09CA06CBF5DD}" sibTransId="{33CE476A-9A76-C14B-94B3-0C4C3629C3EA}"/>
    <dgm:cxn modelId="{89074CA3-73C2-8740-8B53-E7BBFD154930}" type="presOf" srcId="{A88BB2E0-411F-E549-9A09-E42679459C7D}" destId="{EF857AA2-197B-5746-A083-134C2E7D7BCC}" srcOrd="0" destOrd="0" presId="urn:microsoft.com/office/officeart/2005/8/layout/cycle4"/>
    <dgm:cxn modelId="{DB700AC3-09B2-8E4D-AC78-ED6BE14B7BAD}" type="presOf" srcId="{5E8E51F1-CF40-F44C-AB91-826AE2C6D158}" destId="{8BC48310-9811-2E47-94FB-A240EB9329CB}" srcOrd="0" destOrd="0" presId="urn:microsoft.com/office/officeart/2005/8/layout/cycle4"/>
    <dgm:cxn modelId="{115895C7-9521-F841-A2DF-04BE1F1FBF4D}" type="presOf" srcId="{CA0A8276-D160-9740-87DC-8808ECF9D10D}" destId="{78923F5F-D594-4B46-9255-10C68A28C859}" srcOrd="1" destOrd="0" presId="urn:microsoft.com/office/officeart/2005/8/layout/cycle4"/>
    <dgm:cxn modelId="{01B235CB-D447-5548-9403-45758C51B2FD}" srcId="{802527E4-7775-714A-9EFC-CC763C62C629}" destId="{AB3F3D21-3F24-AA44-8084-456EA796D09A}" srcOrd="3" destOrd="0" parTransId="{A607E78D-062B-334A-A8A2-E1D71347B34B}" sibTransId="{206E1AE9-7F55-9E49-B0C3-F0CB66774780}"/>
    <dgm:cxn modelId="{174AB7D0-781A-EF42-8399-B01329A1FEA6}" srcId="{E16CBC75-682B-E24E-BFC6-70F1886C35B6}" destId="{815A490B-517D-E842-8248-A70BBD4D5DE7}" srcOrd="0" destOrd="0" parTransId="{A86D5483-C3A8-C743-8F5B-DCE0E6CA9C08}" sibTransId="{F00D22E9-E6AB-D148-84D1-617B0AB075FE}"/>
    <dgm:cxn modelId="{078DB3DA-AF8C-7945-ADB3-EAE84B0AD6E2}" type="presOf" srcId="{802527E4-7775-714A-9EFC-CC763C62C629}" destId="{A9646937-976E-064E-A00D-524FC466887E}" srcOrd="0" destOrd="0" presId="urn:microsoft.com/office/officeart/2005/8/layout/cycle4"/>
    <dgm:cxn modelId="{1B475ADE-3B88-1A48-95B9-7D249273FEE3}" srcId="{32C6271A-C5D5-CD4E-AB88-D665479B2B5F}" destId="{CA0A8276-D160-9740-87DC-8808ECF9D10D}" srcOrd="0" destOrd="0" parTransId="{86D0F530-2A43-B442-92CE-F5D7E1781B25}" sibTransId="{380C02C4-105B-1C49-92AF-65943A14911B}"/>
    <dgm:cxn modelId="{8A1D9AE0-6C22-A041-84C1-A8C72615A3CB}" type="presOf" srcId="{815A490B-517D-E842-8248-A70BBD4D5DE7}" destId="{34F82BF3-D369-4B48-9F8E-4ECB51D8A63B}" srcOrd="1" destOrd="0" presId="urn:microsoft.com/office/officeart/2005/8/layout/cycle4"/>
    <dgm:cxn modelId="{8A4E0DF7-6B25-AD41-A299-56BF6CDA4491}" type="presOf" srcId="{815A490B-517D-E842-8248-A70BBD4D5DE7}" destId="{7112A674-0B41-5A46-B558-2E2662E4DB57}" srcOrd="0" destOrd="0" presId="urn:microsoft.com/office/officeart/2005/8/layout/cycle4"/>
    <dgm:cxn modelId="{7AE5A1F7-223F-6146-A08D-81C9FAB224B0}" type="presOf" srcId="{32C6271A-C5D5-CD4E-AB88-D665479B2B5F}" destId="{0A926CBB-F2F7-7648-9DE3-8AC31F0E11C7}" srcOrd="0" destOrd="0" presId="urn:microsoft.com/office/officeart/2005/8/layout/cycle4"/>
    <dgm:cxn modelId="{AE733DF8-83AC-1B48-A7D4-3AFFEA2A21DC}" type="presOf" srcId="{CA0A8276-D160-9740-87DC-8808ECF9D10D}" destId="{862B0EC6-AC82-E44E-9502-EB18AB1C0B84}" srcOrd="0" destOrd="0" presId="urn:microsoft.com/office/officeart/2005/8/layout/cycle4"/>
    <dgm:cxn modelId="{AE47DB7E-EA65-994D-8507-319A3473B3BF}" type="presParOf" srcId="{A9646937-976E-064E-A00D-524FC466887E}" destId="{616E83B8-F111-5840-A243-1897F8D3F791}" srcOrd="0" destOrd="0" presId="urn:microsoft.com/office/officeart/2005/8/layout/cycle4"/>
    <dgm:cxn modelId="{B679B835-0890-D44C-B760-6604E3848004}" type="presParOf" srcId="{616E83B8-F111-5840-A243-1897F8D3F791}" destId="{793E51BF-3991-2B46-B3B9-CB7819652E61}" srcOrd="0" destOrd="0" presId="urn:microsoft.com/office/officeart/2005/8/layout/cycle4"/>
    <dgm:cxn modelId="{EBFDE81A-0628-7142-80EF-2ACBC795B02E}" type="presParOf" srcId="{793E51BF-3991-2B46-B3B9-CB7819652E61}" destId="{862B0EC6-AC82-E44E-9502-EB18AB1C0B84}" srcOrd="0" destOrd="0" presId="urn:microsoft.com/office/officeart/2005/8/layout/cycle4"/>
    <dgm:cxn modelId="{5C8E68C0-FCFD-6341-BCC1-74A14E395E88}" type="presParOf" srcId="{793E51BF-3991-2B46-B3B9-CB7819652E61}" destId="{78923F5F-D594-4B46-9255-10C68A28C859}" srcOrd="1" destOrd="0" presId="urn:microsoft.com/office/officeart/2005/8/layout/cycle4"/>
    <dgm:cxn modelId="{AB577325-843B-F24D-8C50-77A068792B71}" type="presParOf" srcId="{616E83B8-F111-5840-A243-1897F8D3F791}" destId="{1753B0A5-31C2-2D47-9382-78BA9EBBAE80}" srcOrd="1" destOrd="0" presId="urn:microsoft.com/office/officeart/2005/8/layout/cycle4"/>
    <dgm:cxn modelId="{AC19C118-CE5C-8842-B3D9-17BE45BEACF6}" type="presParOf" srcId="{1753B0A5-31C2-2D47-9382-78BA9EBBAE80}" destId="{D75F3FD4-E5E4-1140-AABA-9F10E1817305}" srcOrd="0" destOrd="0" presId="urn:microsoft.com/office/officeart/2005/8/layout/cycle4"/>
    <dgm:cxn modelId="{E39EF93E-906D-7245-8554-3B48B3ACB7B9}" type="presParOf" srcId="{1753B0A5-31C2-2D47-9382-78BA9EBBAE80}" destId="{9AD1EA1D-CD21-CA45-9D89-35C371A664EB}" srcOrd="1" destOrd="0" presId="urn:microsoft.com/office/officeart/2005/8/layout/cycle4"/>
    <dgm:cxn modelId="{94AF16CA-93D4-9E40-A72E-081AE301C24D}" type="presParOf" srcId="{616E83B8-F111-5840-A243-1897F8D3F791}" destId="{184D3415-22F5-4B41-AF09-0E6F0B365064}" srcOrd="2" destOrd="0" presId="urn:microsoft.com/office/officeart/2005/8/layout/cycle4"/>
    <dgm:cxn modelId="{130E9D29-A290-4143-98BE-4209E76CF482}" type="presParOf" srcId="{184D3415-22F5-4B41-AF09-0E6F0B365064}" destId="{7112A674-0B41-5A46-B558-2E2662E4DB57}" srcOrd="0" destOrd="0" presId="urn:microsoft.com/office/officeart/2005/8/layout/cycle4"/>
    <dgm:cxn modelId="{89F413CB-BC17-4847-8B63-8014D6771ACD}" type="presParOf" srcId="{184D3415-22F5-4B41-AF09-0E6F0B365064}" destId="{34F82BF3-D369-4B48-9F8E-4ECB51D8A63B}" srcOrd="1" destOrd="0" presId="urn:microsoft.com/office/officeart/2005/8/layout/cycle4"/>
    <dgm:cxn modelId="{6D3CF3BC-39C1-6640-9A4B-AD5F42CB4336}" type="presParOf" srcId="{616E83B8-F111-5840-A243-1897F8D3F791}" destId="{E8A5EA2D-E2B5-0240-9B7A-2235F3C0246C}" srcOrd="3" destOrd="0" presId="urn:microsoft.com/office/officeart/2005/8/layout/cycle4"/>
    <dgm:cxn modelId="{629FA532-EBA6-834A-B1FA-CF5A21B43208}" type="presParOf" srcId="{E8A5EA2D-E2B5-0240-9B7A-2235F3C0246C}" destId="{EF857AA2-197B-5746-A083-134C2E7D7BCC}" srcOrd="0" destOrd="0" presId="urn:microsoft.com/office/officeart/2005/8/layout/cycle4"/>
    <dgm:cxn modelId="{AA7DA6A9-F8A2-4D42-BC47-B39576EC08CA}" type="presParOf" srcId="{E8A5EA2D-E2B5-0240-9B7A-2235F3C0246C}" destId="{0A1F8B33-C2B2-124B-97EE-2ECF4395D4CE}" srcOrd="1" destOrd="0" presId="urn:microsoft.com/office/officeart/2005/8/layout/cycle4"/>
    <dgm:cxn modelId="{38F91F24-8838-6C4D-B1B5-25938ADD8B20}" type="presParOf" srcId="{616E83B8-F111-5840-A243-1897F8D3F791}" destId="{36FD0BD1-C3A3-C549-B79F-8A4D00CAA005}" srcOrd="4" destOrd="0" presId="urn:microsoft.com/office/officeart/2005/8/layout/cycle4"/>
    <dgm:cxn modelId="{1BB4AC81-5774-354B-A82F-5F8CAA2346D3}" type="presParOf" srcId="{A9646937-976E-064E-A00D-524FC466887E}" destId="{C7CC723D-1265-4A4C-B19D-1C3211B66898}" srcOrd="1" destOrd="0" presId="urn:microsoft.com/office/officeart/2005/8/layout/cycle4"/>
    <dgm:cxn modelId="{FE535D5C-2BFE-D447-9791-35A8FCB95DBE}" type="presParOf" srcId="{C7CC723D-1265-4A4C-B19D-1C3211B66898}" destId="{0A926CBB-F2F7-7648-9DE3-8AC31F0E11C7}" srcOrd="0" destOrd="0" presId="urn:microsoft.com/office/officeart/2005/8/layout/cycle4"/>
    <dgm:cxn modelId="{C0A8215D-7D07-A747-AB37-BE928BBDFA0B}" type="presParOf" srcId="{C7CC723D-1265-4A4C-B19D-1C3211B66898}" destId="{8BC48310-9811-2E47-94FB-A240EB9329CB}" srcOrd="1" destOrd="0" presId="urn:microsoft.com/office/officeart/2005/8/layout/cycle4"/>
    <dgm:cxn modelId="{0967BAD9-DBBB-1E4F-B2FE-7F6FB7ED9AD8}" type="presParOf" srcId="{C7CC723D-1265-4A4C-B19D-1C3211B66898}" destId="{C7427F92-D8B1-894B-B376-EA852093752A}" srcOrd="2" destOrd="0" presId="urn:microsoft.com/office/officeart/2005/8/layout/cycle4"/>
    <dgm:cxn modelId="{25CD6F52-F48F-6D43-B16C-B4D65D345C1F}" type="presParOf" srcId="{C7CC723D-1265-4A4C-B19D-1C3211B66898}" destId="{F8F22B06-0A51-A84F-A9F1-CF00856F3428}" srcOrd="3" destOrd="0" presId="urn:microsoft.com/office/officeart/2005/8/layout/cycle4"/>
    <dgm:cxn modelId="{35DCE29F-0886-024B-9EDB-F606260A7871}" type="presParOf" srcId="{C7CC723D-1265-4A4C-B19D-1C3211B66898}" destId="{9941A757-7376-D046-8D18-511A2ABA69E0}" srcOrd="4" destOrd="0" presId="urn:microsoft.com/office/officeart/2005/8/layout/cycle4"/>
    <dgm:cxn modelId="{45972685-FAC4-E846-9FF6-F2EE50CB1478}" type="presParOf" srcId="{A9646937-976E-064E-A00D-524FC466887E}" destId="{C73C5951-FD85-FB47-B8F7-F31F2B5E6F54}" srcOrd="2" destOrd="0" presId="urn:microsoft.com/office/officeart/2005/8/layout/cycle4"/>
    <dgm:cxn modelId="{5AF1E9CF-1A25-4245-8382-3347103ECEEA}" type="presParOf" srcId="{A9646937-976E-064E-A00D-524FC466887E}" destId="{C52AD320-50EA-6247-AFF2-355296F3A3F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1C7CC-93CE-3047-B72A-4319C352C82F}">
      <dsp:nvSpPr>
        <dsp:cNvPr id="0" name=""/>
        <dsp:cNvSpPr/>
      </dsp:nvSpPr>
      <dsp:spPr>
        <a:xfrm rot="16200000">
          <a:off x="-945481" y="946632"/>
          <a:ext cx="4886308" cy="2993042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New </a:t>
          </a: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dynamic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template</a:t>
          </a: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Results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(new 2020; 2020 PP; 2021 PP; new 2022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valid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for 2023 &amp; 2024)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COVID-19 impacts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Liquidity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constraints</a:t>
          </a:r>
          <a:endParaRPr lang="fr-FR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UN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Disability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Inclusion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Strategy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 rot="5400000">
        <a:off x="1152" y="977261"/>
        <a:ext cx="2993042" cy="2931784"/>
      </dsp:txXfrm>
    </dsp:sp>
    <dsp:sp modelId="{44351273-87F1-0543-B261-AAB6B20E1213}">
      <dsp:nvSpPr>
        <dsp:cNvPr id="0" name=""/>
        <dsp:cNvSpPr/>
      </dsp:nvSpPr>
      <dsp:spPr>
        <a:xfrm rot="16200000">
          <a:off x="2272038" y="946632"/>
          <a:ext cx="4886308" cy="2993042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Operational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modalities</a:t>
          </a: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Lessons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learnt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&amp; good practices (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elearning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, online meetings)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Adaptiveness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&amp;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responsiveness</a:t>
          </a:r>
          <a:endParaRPr lang="fr-FR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Africa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RCP</a:t>
          </a:r>
        </a:p>
      </dsp:txBody>
      <dsp:txXfrm rot="5400000">
        <a:off x="3218671" y="977261"/>
        <a:ext cx="2993042" cy="2931784"/>
      </dsp:txXfrm>
    </dsp:sp>
    <dsp:sp modelId="{330BBF26-7963-EC4B-991E-5F5470C58129}">
      <dsp:nvSpPr>
        <dsp:cNvPr id="0" name=""/>
        <dsp:cNvSpPr/>
      </dsp:nvSpPr>
      <dsp:spPr>
        <a:xfrm rot="16200000">
          <a:off x="5489558" y="946632"/>
          <a:ext cx="4886308" cy="2993042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2022 orientations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Anchored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into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the five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strategic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directions and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three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core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functions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of ECA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Building on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pioneer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ECA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activities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addressing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COVID-19</a:t>
          </a:r>
        </a:p>
      </dsp:txBody>
      <dsp:txXfrm rot="5400000">
        <a:off x="6436191" y="977261"/>
        <a:ext cx="2993042" cy="2931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2A674-0B41-5A46-B558-2E2662E4DB57}">
      <dsp:nvSpPr>
        <dsp:cNvPr id="0" name=""/>
        <dsp:cNvSpPr/>
      </dsp:nvSpPr>
      <dsp:spPr>
        <a:xfrm>
          <a:off x="5333615" y="366659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8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Buidling</a:t>
          </a:r>
          <a:r>
            <a:rPr lang="fr-FR" sz="18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forward</a:t>
          </a:r>
          <a:r>
            <a:rPr lang="fr-FR" sz="18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better</a:t>
          </a:r>
          <a:endParaRPr lang="fr-FR" sz="1800" b="1" kern="1200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74751" y="4138174"/>
        <a:ext cx="1797595" cy="1224300"/>
      </dsp:txXfrm>
    </dsp:sp>
    <dsp:sp modelId="{EF857AA2-197B-5746-A083-134C2E7D7BCC}">
      <dsp:nvSpPr>
        <dsp:cNvPr id="0" name=""/>
        <dsp:cNvSpPr/>
      </dsp:nvSpPr>
      <dsp:spPr>
        <a:xfrm>
          <a:off x="480299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fr-FR" sz="18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r>
            <a:rPr lang="fr-FR" sz="18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integration</a:t>
          </a:r>
          <a:endParaRPr lang="fr-FR" sz="1800" b="1" kern="1200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8389" y="4156276"/>
        <a:ext cx="1797595" cy="1224300"/>
      </dsp:txXfrm>
    </dsp:sp>
    <dsp:sp modelId="{D75F3FD4-E5E4-1140-AABA-9F10E1817305}">
      <dsp:nvSpPr>
        <dsp:cNvPr id="0" name=""/>
        <dsp:cNvSpPr/>
      </dsp:nvSpPr>
      <dsp:spPr>
        <a:xfrm>
          <a:off x="4724611" y="0"/>
          <a:ext cx="2923089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8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Digital transformation</a:t>
          </a:r>
        </a:p>
      </dsp:txBody>
      <dsp:txXfrm>
        <a:off x="5639628" y="38090"/>
        <a:ext cx="1969982" cy="1224300"/>
      </dsp:txXfrm>
    </dsp:sp>
    <dsp:sp modelId="{862B0EC6-AC82-E44E-9502-EB18AB1C0B84}">
      <dsp:nvSpPr>
        <dsp:cNvPr id="0" name=""/>
        <dsp:cNvSpPr/>
      </dsp:nvSpPr>
      <dsp:spPr>
        <a:xfrm>
          <a:off x="480299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8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Liquidity</a:t>
          </a:r>
          <a:r>
            <a:rPr lang="fr-FR" sz="18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restoration</a:t>
          </a:r>
          <a:r>
            <a:rPr lang="fr-FR" sz="18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&amp; </a:t>
          </a:r>
          <a:r>
            <a:rPr lang="fr-FR" sz="18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resource</a:t>
          </a:r>
          <a:r>
            <a:rPr lang="fr-FR" sz="1800" b="1" kern="1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1800" b="1" kern="1200" dirty="0" err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mobilization</a:t>
          </a:r>
          <a:endParaRPr lang="fr-FR" sz="1800" b="1" kern="1200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8389" y="38090"/>
        <a:ext cx="1797595" cy="1224300"/>
      </dsp:txXfrm>
    </dsp:sp>
    <dsp:sp modelId="{0A926CBB-F2F7-7648-9DE3-8AC31F0E11C7}">
      <dsp:nvSpPr>
        <dsp:cNvPr id="0" name=""/>
        <dsp:cNvSpPr/>
      </dsp:nvSpPr>
      <dsp:spPr>
        <a:xfrm>
          <a:off x="1582783" y="308864"/>
          <a:ext cx="2507777" cy="2346282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Innovative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financial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instruments</a:t>
          </a:r>
        </a:p>
      </dsp:txBody>
      <dsp:txXfrm>
        <a:off x="2317294" y="996074"/>
        <a:ext cx="1773266" cy="1659072"/>
      </dsp:txXfrm>
    </dsp:sp>
    <dsp:sp modelId="{8BC48310-9811-2E47-94FB-A240EB9329CB}">
      <dsp:nvSpPr>
        <dsp:cNvPr id="0" name=""/>
        <dsp:cNvSpPr/>
      </dsp:nvSpPr>
      <dsp:spPr>
        <a:xfrm rot="5400000">
          <a:off x="4290896" y="201990"/>
          <a:ext cx="2346282" cy="2560029"/>
        </a:xfrm>
        <a:prstGeom prst="pieWedg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ECA Centre of Excellence, </a:t>
          </a: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models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&amp; planning </a:t>
          </a: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tools</a:t>
          </a: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184023" y="996074"/>
        <a:ext cx="1810214" cy="1659072"/>
      </dsp:txXfrm>
    </dsp:sp>
    <dsp:sp modelId="{C7427F92-D8B1-894B-B376-EA852093752A}">
      <dsp:nvSpPr>
        <dsp:cNvPr id="0" name=""/>
        <dsp:cNvSpPr/>
      </dsp:nvSpPr>
      <dsp:spPr>
        <a:xfrm rot="10800000">
          <a:off x="4194159" y="2763520"/>
          <a:ext cx="2600713" cy="2346282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Continental, </a:t>
          </a: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sub-regional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&amp; national initiatives </a:t>
          </a:r>
        </a:p>
      </dsp:txBody>
      <dsp:txXfrm rot="10800000">
        <a:off x="4194159" y="2763520"/>
        <a:ext cx="1838982" cy="1659072"/>
      </dsp:txXfrm>
    </dsp:sp>
    <dsp:sp modelId="{F8F22B06-0A51-A84F-A9F1-CF00856F3428}">
      <dsp:nvSpPr>
        <dsp:cNvPr id="0" name=""/>
        <dsp:cNvSpPr/>
      </dsp:nvSpPr>
      <dsp:spPr>
        <a:xfrm rot="16200000">
          <a:off x="1663530" y="2701343"/>
          <a:ext cx="2346282" cy="2470635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Operationalization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of the </a:t>
          </a:r>
          <a:r>
            <a:rPr lang="fr-FR" sz="2000" b="1" kern="1200" dirty="0" err="1">
              <a:latin typeface="Arial" panose="020B0604020202020204" pitchFamily="34" charset="0"/>
              <a:cs typeface="Arial" panose="020B0604020202020204" pitchFamily="34" charset="0"/>
            </a:rPr>
            <a:t>AfCFTA</a:t>
          </a: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324986" y="2763519"/>
        <a:ext cx="1747003" cy="1659072"/>
      </dsp:txXfrm>
    </dsp:sp>
    <dsp:sp modelId="{C73C5951-FD85-FB47-B8F7-F31F2B5E6F54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52AD320-50EA-6247-AFF2-355296F3A3F7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9B6A0-D24C-E340-A922-84AECBAA01A4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66BE9-2549-874A-9CF2-90EA50795B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792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2192000" cy="25125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425472"/>
            <a:ext cx="11171400" cy="2175228"/>
          </a:xfrm>
        </p:spPr>
        <p:txBody>
          <a:bodyPr>
            <a:normAutofit/>
          </a:bodyPr>
          <a:lstStyle>
            <a:lvl1pPr algn="ctr">
              <a:defRPr sz="24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Title, Division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[Exact delivery date]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639339" y="5863711"/>
            <a:ext cx="1478216" cy="700434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9502" y="433953"/>
            <a:ext cx="4376100" cy="3787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845" y="6074837"/>
            <a:ext cx="990153" cy="4893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731BB0-F652-4D1F-897B-6FC52C5B535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243" y="5659281"/>
            <a:ext cx="1277014" cy="1145985"/>
          </a:xfrm>
          <a:prstGeom prst="rect">
            <a:avLst/>
          </a:prstGeom>
        </p:spPr>
      </p:pic>
      <p:pic>
        <p:nvPicPr>
          <p:cNvPr id="5" name="Picture 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1F215979-804E-41A7-B8F4-69B606034C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88" y="1445449"/>
            <a:ext cx="3088888" cy="19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6"/>
            <a:ext cx="12192000" cy="365127"/>
          </a:xfrm>
          <a:prstGeom prst="rect">
            <a:avLst/>
          </a:prstGeom>
        </p:spPr>
      </p:pic>
      <p:sp>
        <p:nvSpPr>
          <p:cNvPr id="2" name="Rounded Rectangle 1"/>
          <p:cNvSpPr/>
          <p:nvPr userDrawn="1"/>
        </p:nvSpPr>
        <p:spPr>
          <a:xfrm>
            <a:off x="0" y="257433"/>
            <a:ext cx="95504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F321364-00F5-4E81-94E2-251ECA8317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825" y="68275"/>
            <a:ext cx="2520175" cy="159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65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1001808" y="443328"/>
            <a:ext cx="1602653" cy="7593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0B4BC4-4FF2-42FC-9DCC-8642F7907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685" y="250033"/>
            <a:ext cx="1277014" cy="1145985"/>
          </a:xfrm>
          <a:prstGeom prst="rect">
            <a:avLst/>
          </a:prstGeom>
        </p:spPr>
      </p:pic>
      <p:pic>
        <p:nvPicPr>
          <p:cNvPr id="10" name="Picture 9" descr="A picture containing timeline&#10;&#10;Description automatically generated">
            <a:extLst>
              <a:ext uri="{FF2B5EF4-FFF2-40B4-BE49-F238E27FC236}">
                <a16:creationId xmlns:a16="http://schemas.microsoft.com/office/drawing/2014/main" id="{555E767A-BA60-45BE-9918-58C02899F54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629" y="250033"/>
            <a:ext cx="3088888" cy="19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92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907C1-7EA1-47EA-863D-535A7E7572DB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1BB16-81E2-4B02-A7F8-391710CFA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1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69970" y="3620888"/>
            <a:ext cx="577723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PROPOSED PROGRAMME PLAN FOR 2022 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(E/ECA/COE/39/19)</a:t>
            </a: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(E/ECA/COE/39/INF/1)</a:t>
            </a:r>
          </a:p>
          <a:p>
            <a:pPr algn="ctr"/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>Daya Bragante, Chief, </a:t>
            </a:r>
            <a:r>
              <a:rPr lang="en-GB" dirty="0">
                <a:latin typeface="Arial" charset="0"/>
                <a:ea typeface="Arial" charset="0"/>
                <a:cs typeface="Arial" charset="0"/>
              </a:rPr>
              <a:t>Corporate Policy Planning, Monitoring and Reporting Section</a:t>
            </a:r>
            <a:r>
              <a:rPr lang="fr-FR" dirty="0">
                <a:latin typeface="Arial" charset="0"/>
                <a:ea typeface="Arial" charset="0"/>
                <a:cs typeface="Arial" charset="0"/>
              </a:rPr>
              <a:t>, SPORD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80975" y="324197"/>
            <a:ext cx="9184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highlights of the framework </a:t>
            </a:r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 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960573740"/>
              </p:ext>
            </p:extLst>
          </p:nvPr>
        </p:nvGraphicFramePr>
        <p:xfrm>
          <a:off x="353694" y="1339558"/>
          <a:ext cx="9430385" cy="4886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489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80975" y="324197"/>
            <a:ext cx="97299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orientations for 2022 – Focus on post COVID-19 recovery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430144516"/>
              </p:ext>
            </p:extLst>
          </p:nvPr>
        </p:nvGraphicFramePr>
        <p:xfrm>
          <a:off x="865773" y="94089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23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105930"/>
              </p:ext>
            </p:extLst>
          </p:nvPr>
        </p:nvGraphicFramePr>
        <p:xfrm>
          <a:off x="180975" y="866698"/>
          <a:ext cx="9350478" cy="5470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5574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SUBPROGRAMMES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 ORIENTATIONS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528">
                <a:tc>
                  <a:txBody>
                    <a:bodyPr/>
                    <a:lstStyle/>
                    <a:p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SP1: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Macroeconomic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policy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</a:t>
                      </a:r>
                      <a:endParaRPr lang="fr-FR" sz="1800" b="1" u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FB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Macroeconomic</a:t>
                      </a:r>
                      <a:r>
                        <a:rPr lang="fr-FR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modelling</a:t>
                      </a:r>
                      <a:r>
                        <a:rPr lang="fr-FR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illicit financial flows, capacity development</a:t>
                      </a:r>
                    </a:p>
                  </a:txBody>
                  <a:tcPr>
                    <a:solidFill>
                      <a:srgbClr val="CF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796">
                <a:tc>
                  <a:txBody>
                    <a:bodyPr/>
                    <a:lstStyle/>
                    <a:p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SP2:</a:t>
                      </a:r>
                      <a:r>
                        <a:rPr lang="fr-FR" sz="1800" b="1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Regional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integration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</a:t>
                      </a:r>
                      <a:endParaRPr lang="fr-FR" sz="1800" u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AfCFTA</a:t>
                      </a:r>
                      <a:r>
                        <a:rPr lang="fr-FR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</a:t>
                      </a:r>
                      <a:r>
                        <a:rPr lang="fr-FR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ARIA X Services trade liberalization and integration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271">
                <a:tc>
                  <a:txBody>
                    <a:bodyPr/>
                    <a:lstStyle/>
                    <a:p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SP3: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Private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sector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finance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Strengthened business environment for private sector investments in energy &amp; infrastructure development, PPPs </a:t>
                      </a:r>
                      <a:endParaRPr lang="fr-FR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7168">
                <a:tc>
                  <a:txBody>
                    <a:bodyPr/>
                    <a:lstStyle/>
                    <a:p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 4: Data and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</a:t>
                      </a:r>
                      <a:endParaRPr lang="fr-FR" sz="1800" u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reporting on </a:t>
                      </a:r>
                      <a:r>
                        <a:rPr lang="fr-FR" sz="18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SDGs</a:t>
                      </a:r>
                      <a:r>
                        <a:rPr lang="fr-FR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 registration, capacity development (integrated geospatial information frameworks)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 5: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change,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fr-FR" sz="1800" u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 resilience, investments, green &amp; blue transitions</a:t>
                      </a:r>
                      <a:endParaRPr lang="fr-FR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932">
                <a:tc>
                  <a:txBody>
                    <a:bodyPr/>
                    <a:lstStyle/>
                    <a:p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 6: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Gender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equality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women’s</a:t>
                      </a:r>
                      <a:r>
                        <a:rPr lang="fr-FR" sz="18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empowerment</a:t>
                      </a:r>
                      <a:endParaRPr lang="fr-FR" sz="1800" b="1" u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FBB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Gender equality: harnessing demographic dividends, capacity development (digital</a:t>
                      </a:r>
                      <a:r>
                        <a:rPr lang="en-GB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transformation)</a:t>
                      </a:r>
                      <a:endParaRPr lang="fr-FR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F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80975" y="324197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Subprogramme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Orientations (1-6)</a:t>
            </a:r>
          </a:p>
        </p:txBody>
      </p:sp>
    </p:spTree>
    <p:extLst>
      <p:ext uri="{BB962C8B-B14F-4D97-AF65-F5344CB8AC3E}">
        <p14:creationId xmlns:p14="http://schemas.microsoft.com/office/powerpoint/2010/main" val="1615290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868853"/>
              </p:ext>
            </p:extLst>
          </p:nvPr>
        </p:nvGraphicFramePr>
        <p:xfrm>
          <a:off x="-10160" y="785862"/>
          <a:ext cx="9582457" cy="575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5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7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SP7: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Subregional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Strategies and policies for employment creation, capacity development (regional integration)</a:t>
                      </a:r>
                      <a:endParaRPr lang="fr-FR" sz="1700" b="0" u="sng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343">
                <a:tc>
                  <a:txBody>
                    <a:bodyPr/>
                    <a:lstStyle/>
                    <a:p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SP7: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Subregional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(West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Budgeting Framework Sensitive to Demographic Dividends, capacity development (</a:t>
                      </a:r>
                      <a:r>
                        <a:rPr lang="en-GB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AfCFTA</a:t>
                      </a:r>
                      <a:r>
                        <a:rPr lang="en-GB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700" b="1" u="sng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1790">
                <a:tc>
                  <a:txBody>
                    <a:bodyPr/>
                    <a:lstStyle/>
                    <a:p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SP7: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Subregional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(Central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 diversification (from design to implementation of strategies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economic zones and industrial clusters), policy changes in the context of building forward better &amp; the </a:t>
                      </a:r>
                      <a:r>
                        <a:rPr lang="en-GB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AfCFTA</a:t>
                      </a:r>
                      <a:r>
                        <a:rPr lang="en-GB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7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409">
                <a:tc>
                  <a:txBody>
                    <a:bodyPr/>
                    <a:lstStyle/>
                    <a:p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SP7: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Subregional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(East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Implementing the </a:t>
                      </a:r>
                      <a:r>
                        <a:rPr lang="en-GB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AfCFTA</a:t>
                      </a:r>
                      <a:r>
                        <a:rPr lang="en-GB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harnessing deeper regional integration,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capacity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(incl. the </a:t>
                      </a:r>
                      <a:r>
                        <a:rPr lang="fr-FR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economy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fr-FR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tourism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</a:t>
                      </a:r>
                      <a:r>
                        <a:rPr lang="fr-FR" sz="17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AfCFTA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fr-FR" sz="1700" b="1" u="sng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003">
                <a:tc>
                  <a:txBody>
                    <a:bodyPr/>
                    <a:lstStyle/>
                    <a:p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SP7: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Subregional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Southern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="1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  <a:r>
                        <a:rPr lang="fr-FR" sz="1700" b="1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CFB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Accelerating industrialization, private sector development</a:t>
                      </a:r>
                      <a:r>
                        <a:rPr lang="fr-FR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rgbClr val="CF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529">
                <a:tc>
                  <a:txBody>
                    <a:bodyPr/>
                    <a:lstStyle/>
                    <a:p>
                      <a:r>
                        <a:rPr lang="fr-FR" sz="1700" b="1" u="none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 8: </a:t>
                      </a:r>
                      <a:r>
                        <a:rPr lang="fr-FR" sz="1700" b="1" u="none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</a:t>
                      </a:r>
                      <a:r>
                        <a:rPr lang="fr-FR" sz="1700" b="1" u="none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b="1" u="none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fr-FR" sz="1700" b="1" u="none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planning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Capacity</a:t>
                      </a:r>
                      <a:r>
                        <a:rPr lang="fr-FR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7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fr-FR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(2030 Agenda &amp; Agenda 2063, public sector management &amp; development planning)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4164">
                <a:tc>
                  <a:txBody>
                    <a:bodyPr/>
                    <a:lstStyle/>
                    <a:p>
                      <a:r>
                        <a:rPr lang="fr-FR" sz="1700" b="1" u="none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SP9: </a:t>
                      </a:r>
                      <a:r>
                        <a:rPr lang="fr-FR" sz="1700" b="1" u="none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Poverty</a:t>
                      </a:r>
                      <a:r>
                        <a:rPr lang="fr-FR" sz="1700" b="1" u="none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1700" b="1" u="none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inequality</a:t>
                      </a:r>
                      <a:r>
                        <a:rPr lang="fr-FR" sz="1700" b="1" u="none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social </a:t>
                      </a:r>
                      <a:r>
                        <a:rPr lang="fr-FR" sz="1700" b="1" u="none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policy</a:t>
                      </a:r>
                      <a:endParaRPr lang="fr-FR" sz="1700" b="1" u="none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Capacity development (social policies, inclusive policies to eradicate poverty and reduce inequality to respond to COVID-19), international migration, urban frameworks for urban job creation</a:t>
                      </a:r>
                      <a:endParaRPr lang="fr-FR" sz="17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80975" y="324197"/>
            <a:ext cx="829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Subprogramme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Orientations (7-9)</a:t>
            </a:r>
          </a:p>
        </p:txBody>
      </p:sp>
    </p:spTree>
    <p:extLst>
      <p:ext uri="{BB962C8B-B14F-4D97-AF65-F5344CB8AC3E}">
        <p14:creationId xmlns:p14="http://schemas.microsoft.com/office/powerpoint/2010/main" val="42562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4539997" y="2762317"/>
            <a:ext cx="3110813" cy="47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3094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3584975" y="3710264"/>
            <a:ext cx="5020865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425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#COM2021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4937521" y="4039123"/>
            <a:ext cx="231576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www.uneca.org/cfm2021</a:t>
            </a:r>
          </a:p>
        </p:txBody>
      </p:sp>
    </p:spTree>
    <p:extLst>
      <p:ext uri="{BB962C8B-B14F-4D97-AF65-F5344CB8AC3E}">
        <p14:creationId xmlns:p14="http://schemas.microsoft.com/office/powerpoint/2010/main" val="412671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639</TotalTime>
  <Words>492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Avenir Book</vt:lpstr>
      <vt:lpstr>Lato</vt:lpstr>
      <vt:lpstr>Arial</vt:lpstr>
      <vt:lpstr>Calibri</vt:lpstr>
      <vt:lpstr>Calibri Light</vt:lpstr>
      <vt:lpstr>Lucida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Afework Temtime</dc:creator>
  <cp:lastModifiedBy>Afework Temtime</cp:lastModifiedBy>
  <cp:revision>50</cp:revision>
  <dcterms:created xsi:type="dcterms:W3CDTF">2021-01-20T09:32:47Z</dcterms:created>
  <dcterms:modified xsi:type="dcterms:W3CDTF">2021-03-17T08:35:19Z</dcterms:modified>
</cp:coreProperties>
</file>