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71" r:id="rId3"/>
    <p:sldId id="266" r:id="rId4"/>
    <p:sldId id="269" r:id="rId5"/>
    <p:sldId id="273"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autoAdjust="0"/>
    <p:restoredTop sz="94660"/>
  </p:normalViewPr>
  <p:slideViewPr>
    <p:cSldViewPr snapToGrid="0">
      <p:cViewPr varScale="1">
        <p:scale>
          <a:sx n="65" d="100"/>
          <a:sy n="65" d="100"/>
        </p:scale>
        <p:origin x="12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E2F89A-F887-8C4E-BFF4-902DB0A03BB4}" type="doc">
      <dgm:prSet loTypeId="urn:microsoft.com/office/officeart/2005/8/layout/lProcess2" loCatId="" qsTypeId="urn:microsoft.com/office/officeart/2005/8/quickstyle/simple4" qsCatId="simple" csTypeId="urn:microsoft.com/office/officeart/2005/8/colors/colorful1" csCatId="colorful" phldr="1"/>
      <dgm:spPr/>
      <dgm:t>
        <a:bodyPr/>
        <a:lstStyle/>
        <a:p>
          <a:endParaRPr lang="fr-FR"/>
        </a:p>
      </dgm:t>
    </dgm:pt>
    <dgm:pt modelId="{4CAF8B2C-710B-6C42-9BF9-35817517FC34}">
      <dgm:prSet phldrT="[Texte]" custT="1"/>
      <dgm:spPr/>
      <dgm:t>
        <a:bodyPr anchor="t" anchorCtr="0"/>
        <a:lstStyle/>
        <a:p>
          <a:r>
            <a:rPr lang="fr-FR" sz="2200" b="1" dirty="0">
              <a:latin typeface="Arial" panose="020B0604020202020204" pitchFamily="34" charset="0"/>
              <a:cs typeface="Arial" panose="020B0604020202020204" pitchFamily="34" charset="0"/>
            </a:rPr>
            <a:t>I – Digital transformation</a:t>
          </a:r>
        </a:p>
      </dgm:t>
    </dgm:pt>
    <dgm:pt modelId="{962D938F-4F59-9F4D-9811-8519D2FDBF1B}" type="parTrans" cxnId="{05CE5377-DF06-B64D-8278-437F9CB3B157}">
      <dgm:prSet/>
      <dgm:spPr/>
      <dgm:t>
        <a:bodyPr/>
        <a:lstStyle/>
        <a:p>
          <a:endParaRPr lang="fr-FR"/>
        </a:p>
      </dgm:t>
    </dgm:pt>
    <dgm:pt modelId="{8AF0B8B5-B188-EF43-927B-080A2D6628B9}" type="sibTrans" cxnId="{05CE5377-DF06-B64D-8278-437F9CB3B157}">
      <dgm:prSet/>
      <dgm:spPr/>
      <dgm:t>
        <a:bodyPr/>
        <a:lstStyle/>
        <a:p>
          <a:endParaRPr lang="fr-FR"/>
        </a:p>
      </dgm:t>
    </dgm:pt>
    <dgm:pt modelId="{558B19D3-B822-4F47-A988-E5BDE064F9E7}">
      <dgm:prSet phldrT="[Texte]"/>
      <dgm:spPr/>
      <dgm:t>
        <a:bodyPr/>
        <a:lstStyle/>
        <a:p>
          <a:r>
            <a:rPr lang="en-GB" b="1" i="0" dirty="0"/>
            <a:t>962(LII): Data and statistics</a:t>
          </a:r>
          <a:endParaRPr lang="fr-FR" i="0" dirty="0"/>
        </a:p>
      </dgm:t>
    </dgm:pt>
    <dgm:pt modelId="{C7B970F4-0633-1347-8F1E-9EE8512FA517}" type="parTrans" cxnId="{8B35221C-49CE-E542-BFEA-039D13A4AFDB}">
      <dgm:prSet/>
      <dgm:spPr/>
      <dgm:t>
        <a:bodyPr/>
        <a:lstStyle/>
        <a:p>
          <a:endParaRPr lang="fr-FR"/>
        </a:p>
      </dgm:t>
    </dgm:pt>
    <dgm:pt modelId="{CCDFA39C-0DEB-834D-88DE-21DB65785355}" type="sibTrans" cxnId="{8B35221C-49CE-E542-BFEA-039D13A4AFDB}">
      <dgm:prSet/>
      <dgm:spPr/>
      <dgm:t>
        <a:bodyPr/>
        <a:lstStyle/>
        <a:p>
          <a:endParaRPr lang="fr-FR"/>
        </a:p>
      </dgm:t>
    </dgm:pt>
    <dgm:pt modelId="{5784AAB4-C5DC-E842-A59C-B321785C702E}">
      <dgm:prSet phldrT="[Texte]" custT="1"/>
      <dgm:spPr/>
      <dgm:t>
        <a:bodyPr/>
        <a:lstStyle/>
        <a:p>
          <a:r>
            <a:rPr lang="en-GB" sz="2000" b="1" i="0" dirty="0">
              <a:latin typeface="Arial" panose="020B0604020202020204" pitchFamily="34" charset="0"/>
              <a:cs typeface="Arial" panose="020B0604020202020204" pitchFamily="34" charset="0"/>
            </a:rPr>
            <a:t>968(LII): Fiscal policy, trade and the private sector in a digital era: a strategy for Africa </a:t>
          </a:r>
          <a:endParaRPr lang="fr-FR" sz="2000" i="0" dirty="0">
            <a:latin typeface="Arial" panose="020B0604020202020204" pitchFamily="34" charset="0"/>
            <a:cs typeface="Arial" panose="020B0604020202020204" pitchFamily="34" charset="0"/>
          </a:endParaRPr>
        </a:p>
      </dgm:t>
    </dgm:pt>
    <dgm:pt modelId="{4CA1CF93-824C-D04D-933C-B2FC25F150AD}" type="parTrans" cxnId="{BA99AA24-D148-F14C-AEB2-F93A9D7F6F07}">
      <dgm:prSet/>
      <dgm:spPr/>
      <dgm:t>
        <a:bodyPr/>
        <a:lstStyle/>
        <a:p>
          <a:endParaRPr lang="fr-FR"/>
        </a:p>
      </dgm:t>
    </dgm:pt>
    <dgm:pt modelId="{542DC49B-B59F-0A45-9757-32AAF491098E}" type="sibTrans" cxnId="{BA99AA24-D148-F14C-AEB2-F93A9D7F6F07}">
      <dgm:prSet/>
      <dgm:spPr/>
      <dgm:t>
        <a:bodyPr/>
        <a:lstStyle/>
        <a:p>
          <a:endParaRPr lang="fr-FR"/>
        </a:p>
      </dgm:t>
    </dgm:pt>
    <dgm:pt modelId="{860B1E6F-890A-C64F-82A8-AB1D2EA098F2}">
      <dgm:prSet phldrT="[Texte]" custT="1"/>
      <dgm:spPr/>
      <dgm:t>
        <a:bodyPr anchor="t" anchorCtr="0"/>
        <a:lstStyle/>
        <a:p>
          <a:r>
            <a:rPr lang="fr-FR" sz="2200" b="1" dirty="0">
              <a:latin typeface="Arial" panose="020B0604020202020204" pitchFamily="34" charset="0"/>
              <a:cs typeface="Arial" panose="020B0604020202020204" pitchFamily="34" charset="0"/>
            </a:rPr>
            <a:t>III- </a:t>
          </a:r>
          <a:r>
            <a:rPr lang="fr-FR" sz="2200" b="1" dirty="0" err="1">
              <a:latin typeface="Arial" panose="020B0604020202020204" pitchFamily="34" charset="0"/>
              <a:cs typeface="Arial" panose="020B0604020202020204" pitchFamily="34" charset="0"/>
            </a:rPr>
            <a:t>Thematic</a:t>
          </a:r>
          <a:r>
            <a:rPr lang="fr-FR" sz="2200" b="1" dirty="0">
              <a:latin typeface="Arial" panose="020B0604020202020204" pitchFamily="34" charset="0"/>
              <a:cs typeface="Arial" panose="020B0604020202020204" pitchFamily="34" charset="0"/>
            </a:rPr>
            <a:t> Areas </a:t>
          </a:r>
        </a:p>
        <a:p>
          <a:endParaRPr lang="fr-FR" sz="2700" dirty="0"/>
        </a:p>
      </dgm:t>
    </dgm:pt>
    <dgm:pt modelId="{9165F0D7-41D7-AB48-94DF-B7C771FAFEAA}" type="parTrans" cxnId="{2984F6AE-B506-E042-AF40-811DFAD4D594}">
      <dgm:prSet/>
      <dgm:spPr/>
      <dgm:t>
        <a:bodyPr/>
        <a:lstStyle/>
        <a:p>
          <a:endParaRPr lang="fr-FR"/>
        </a:p>
      </dgm:t>
    </dgm:pt>
    <dgm:pt modelId="{C3A88B0B-90C9-834B-8663-F911002453F7}" type="sibTrans" cxnId="{2984F6AE-B506-E042-AF40-811DFAD4D594}">
      <dgm:prSet/>
      <dgm:spPr/>
      <dgm:t>
        <a:bodyPr/>
        <a:lstStyle/>
        <a:p>
          <a:endParaRPr lang="fr-FR"/>
        </a:p>
      </dgm:t>
    </dgm:pt>
    <dgm:pt modelId="{9EA69BED-31AE-2C4F-BFBA-B16519ABD3EA}">
      <dgm:prSet phldrT="[Texte]" custT="1"/>
      <dgm:spPr/>
      <dgm:t>
        <a:bodyPr/>
        <a:lstStyle/>
        <a:p>
          <a:r>
            <a:rPr lang="en-GB" sz="1400" b="1" dirty="0">
              <a:latin typeface="Arial" panose="020B0604020202020204" pitchFamily="34" charset="0"/>
              <a:cs typeface="Arial" panose="020B0604020202020204" pitchFamily="34" charset="0"/>
            </a:rPr>
            <a:t>965(LII): </a:t>
          </a:r>
          <a:r>
            <a:rPr lang="en-GB" sz="1300" b="1" dirty="0">
              <a:latin typeface="Arial" panose="020B0604020202020204" pitchFamily="34" charset="0"/>
              <a:cs typeface="Arial" panose="020B0604020202020204" pitchFamily="34" charset="0"/>
            </a:rPr>
            <a:t>LUXEMBOURG</a:t>
          </a:r>
          <a:r>
            <a:rPr lang="en-GB" sz="1400" b="1" dirty="0">
              <a:latin typeface="Arial" panose="020B0604020202020204" pitchFamily="34" charset="0"/>
              <a:cs typeface="Arial" panose="020B0604020202020204" pitchFamily="34" charset="0"/>
            </a:rPr>
            <a:t>  PROTCOL to the Convention on International Interests in Mobile Equipment on Matters Specific to Railway Rolling Stock</a:t>
          </a:r>
          <a:endParaRPr lang="fr-FR" sz="1400" b="1" dirty="0">
            <a:latin typeface="Arial" panose="020B0604020202020204" pitchFamily="34" charset="0"/>
            <a:cs typeface="Arial" panose="020B0604020202020204" pitchFamily="34" charset="0"/>
          </a:endParaRPr>
        </a:p>
      </dgm:t>
    </dgm:pt>
    <dgm:pt modelId="{66300C6F-76E5-394B-87EC-F036C40DA004}" type="parTrans" cxnId="{A7DEDD3C-B824-464C-9861-5AACB154B844}">
      <dgm:prSet/>
      <dgm:spPr/>
      <dgm:t>
        <a:bodyPr/>
        <a:lstStyle/>
        <a:p>
          <a:endParaRPr lang="fr-FR"/>
        </a:p>
      </dgm:t>
    </dgm:pt>
    <dgm:pt modelId="{B3AC3CAC-CF66-DC46-819D-B171578709D1}" type="sibTrans" cxnId="{A7DEDD3C-B824-464C-9861-5AACB154B844}">
      <dgm:prSet/>
      <dgm:spPr/>
      <dgm:t>
        <a:bodyPr/>
        <a:lstStyle/>
        <a:p>
          <a:endParaRPr lang="fr-FR"/>
        </a:p>
      </dgm:t>
    </dgm:pt>
    <dgm:pt modelId="{25C663E0-8C47-984A-A387-48750BA3164E}">
      <dgm:prSet phldrT="[Texte]" custT="1"/>
      <dgm:spPr/>
      <dgm:t>
        <a:bodyPr/>
        <a:lstStyle/>
        <a:p>
          <a:r>
            <a:rPr lang="en-GB" sz="1300" b="1" dirty="0">
              <a:latin typeface="Arial" panose="020B0604020202020204" pitchFamily="34" charset="0"/>
              <a:cs typeface="Arial" panose="020B0604020202020204" pitchFamily="34" charset="0"/>
            </a:rPr>
            <a:t>967(LII): Progress in the implementation of the Programme of Action for the Least Developed Countries for the Decade 2011–2020 and preparation for the Fifth United Nations Conference on the Least Developed Countries</a:t>
          </a:r>
          <a:endParaRPr lang="fr-FR" sz="1300" b="1" dirty="0">
            <a:latin typeface="Arial" panose="020B0604020202020204" pitchFamily="34" charset="0"/>
            <a:cs typeface="Arial" panose="020B0604020202020204" pitchFamily="34" charset="0"/>
          </a:endParaRPr>
        </a:p>
      </dgm:t>
    </dgm:pt>
    <dgm:pt modelId="{30E7A6B7-9E76-A045-966E-0293CD073CAF}" type="parTrans" cxnId="{5A89EF76-4BEB-A240-9AFE-B16FDBBEC987}">
      <dgm:prSet/>
      <dgm:spPr/>
      <dgm:t>
        <a:bodyPr/>
        <a:lstStyle/>
        <a:p>
          <a:endParaRPr lang="fr-FR"/>
        </a:p>
      </dgm:t>
    </dgm:pt>
    <dgm:pt modelId="{0C1E4E24-A205-4140-8140-BAD595135FA9}" type="sibTrans" cxnId="{5A89EF76-4BEB-A240-9AFE-B16FDBBEC987}">
      <dgm:prSet/>
      <dgm:spPr/>
      <dgm:t>
        <a:bodyPr/>
        <a:lstStyle/>
        <a:p>
          <a:endParaRPr lang="fr-FR"/>
        </a:p>
      </dgm:t>
    </dgm:pt>
    <dgm:pt modelId="{1A9393A1-7163-6446-8087-42E2F77D7D93}">
      <dgm:prSet phldrT="[Texte]" custT="1"/>
      <dgm:spPr/>
      <dgm:t>
        <a:bodyPr anchor="t" anchorCtr="0"/>
        <a:lstStyle/>
        <a:p>
          <a:r>
            <a:rPr lang="fr-FR" sz="2200" b="1" dirty="0">
              <a:latin typeface="Arial" panose="020B0604020202020204" pitchFamily="34" charset="0"/>
              <a:cs typeface="Arial" panose="020B0604020202020204" pitchFamily="34" charset="0"/>
            </a:rPr>
            <a:t>IV- COVID-19</a:t>
          </a:r>
        </a:p>
      </dgm:t>
    </dgm:pt>
    <dgm:pt modelId="{6A563FE5-C542-D947-8899-5A2644DA4434}" type="parTrans" cxnId="{D3B06B36-254C-4041-964E-93C676F53461}">
      <dgm:prSet/>
      <dgm:spPr/>
      <dgm:t>
        <a:bodyPr/>
        <a:lstStyle/>
        <a:p>
          <a:endParaRPr lang="fr-FR"/>
        </a:p>
      </dgm:t>
    </dgm:pt>
    <dgm:pt modelId="{2AC42EA5-577A-414A-BC71-6F67B986AF51}" type="sibTrans" cxnId="{D3B06B36-254C-4041-964E-93C676F53461}">
      <dgm:prSet/>
      <dgm:spPr/>
      <dgm:t>
        <a:bodyPr/>
        <a:lstStyle/>
        <a:p>
          <a:endParaRPr lang="fr-FR"/>
        </a:p>
      </dgm:t>
    </dgm:pt>
    <dgm:pt modelId="{37EAA7E9-8596-9645-9123-39157684B758}">
      <dgm:prSet phldrT="[Texte]"/>
      <dgm:spPr/>
      <dgm:t>
        <a:bodyPr/>
        <a:lstStyle/>
        <a:p>
          <a:r>
            <a:rPr lang="en-GB" b="1" dirty="0">
              <a:latin typeface="Arial" panose="020B0604020202020204" pitchFamily="34" charset="0"/>
              <a:cs typeface="Arial" panose="020B0604020202020204" pitchFamily="34" charset="0"/>
            </a:rPr>
            <a:t>971 (LIII): Coronavirus disease 2019 </a:t>
          </a:r>
          <a:endParaRPr lang="fr-FR" b="1" dirty="0">
            <a:latin typeface="Arial" panose="020B0604020202020204" pitchFamily="34" charset="0"/>
            <a:cs typeface="Arial" panose="020B0604020202020204" pitchFamily="34" charset="0"/>
          </a:endParaRPr>
        </a:p>
      </dgm:t>
    </dgm:pt>
    <dgm:pt modelId="{BC93115C-A6BA-AE41-8079-CC97FFF26A4E}" type="parTrans" cxnId="{A880C1D5-8BF6-0B43-A48D-2C4A390FD69F}">
      <dgm:prSet/>
      <dgm:spPr/>
      <dgm:t>
        <a:bodyPr/>
        <a:lstStyle/>
        <a:p>
          <a:endParaRPr lang="fr-FR"/>
        </a:p>
      </dgm:t>
    </dgm:pt>
    <dgm:pt modelId="{73CF90AE-CF07-8A47-9004-823816EA8806}" type="sibTrans" cxnId="{A880C1D5-8BF6-0B43-A48D-2C4A390FD69F}">
      <dgm:prSet/>
      <dgm:spPr/>
      <dgm:t>
        <a:bodyPr/>
        <a:lstStyle/>
        <a:p>
          <a:endParaRPr lang="fr-FR"/>
        </a:p>
      </dgm:t>
    </dgm:pt>
    <dgm:pt modelId="{53A20377-B458-9045-A15C-126DDB134ACE}">
      <dgm:prSet phldrT="[Texte]" custT="1"/>
      <dgm:spPr/>
      <dgm:t>
        <a:bodyPr anchor="t" anchorCtr="0"/>
        <a:lstStyle/>
        <a:p>
          <a:r>
            <a:rPr lang="fr-FR" sz="2200" b="1" dirty="0">
              <a:latin typeface="Arial" panose="020B0604020202020204" pitchFamily="34" charset="0"/>
              <a:cs typeface="Arial" panose="020B0604020202020204" pitchFamily="34" charset="0"/>
            </a:rPr>
            <a:t>II - Programme Plan &amp; Budget </a:t>
          </a:r>
        </a:p>
      </dgm:t>
    </dgm:pt>
    <dgm:pt modelId="{4841C7EB-07FB-1C41-8717-902D30572007}" type="parTrans" cxnId="{160D225B-E1E4-EB4C-BF91-716E90188046}">
      <dgm:prSet/>
      <dgm:spPr/>
      <dgm:t>
        <a:bodyPr/>
        <a:lstStyle/>
        <a:p>
          <a:endParaRPr lang="fr-FR"/>
        </a:p>
      </dgm:t>
    </dgm:pt>
    <dgm:pt modelId="{BCC67478-82D0-BD4C-96F0-91B031738957}" type="sibTrans" cxnId="{160D225B-E1E4-EB4C-BF91-716E90188046}">
      <dgm:prSet/>
      <dgm:spPr/>
      <dgm:t>
        <a:bodyPr/>
        <a:lstStyle/>
        <a:p>
          <a:endParaRPr lang="fr-FR"/>
        </a:p>
      </dgm:t>
    </dgm:pt>
    <dgm:pt modelId="{C85BA8A2-64AB-D845-B122-2CC270921FDB}" type="pres">
      <dgm:prSet presAssocID="{46E2F89A-F887-8C4E-BFF4-902DB0A03BB4}" presName="theList" presStyleCnt="0">
        <dgm:presLayoutVars>
          <dgm:dir/>
          <dgm:animLvl val="lvl"/>
          <dgm:resizeHandles val="exact"/>
        </dgm:presLayoutVars>
      </dgm:prSet>
      <dgm:spPr/>
    </dgm:pt>
    <dgm:pt modelId="{F9EDC3A6-2969-8D4E-A659-9EE7B44BE714}" type="pres">
      <dgm:prSet presAssocID="{4CAF8B2C-710B-6C42-9BF9-35817517FC34}" presName="compNode" presStyleCnt="0"/>
      <dgm:spPr/>
    </dgm:pt>
    <dgm:pt modelId="{F06FCABA-F96F-E340-BEC0-3CF6D61A8ECF}" type="pres">
      <dgm:prSet presAssocID="{4CAF8B2C-710B-6C42-9BF9-35817517FC34}" presName="aNode" presStyleLbl="bgShp" presStyleIdx="0" presStyleCnt="4" custScaleX="121410" custLinFactNeighborX="269"/>
      <dgm:spPr/>
    </dgm:pt>
    <dgm:pt modelId="{29FCBA7E-AA2E-C84C-9068-6E8B0DE55377}" type="pres">
      <dgm:prSet presAssocID="{4CAF8B2C-710B-6C42-9BF9-35817517FC34}" presName="textNode" presStyleLbl="bgShp" presStyleIdx="0" presStyleCnt="4"/>
      <dgm:spPr/>
    </dgm:pt>
    <dgm:pt modelId="{CEA82791-01EA-0646-8D0A-3D09434A0D82}" type="pres">
      <dgm:prSet presAssocID="{4CAF8B2C-710B-6C42-9BF9-35817517FC34}" presName="compChildNode" presStyleCnt="0"/>
      <dgm:spPr/>
    </dgm:pt>
    <dgm:pt modelId="{1A962866-1536-234E-9663-1CAEF3CA9939}" type="pres">
      <dgm:prSet presAssocID="{4CAF8B2C-710B-6C42-9BF9-35817517FC34}" presName="theInnerList" presStyleCnt="0"/>
      <dgm:spPr/>
    </dgm:pt>
    <dgm:pt modelId="{AAABAD4B-EA9D-F042-860B-BF53CE7C1E26}" type="pres">
      <dgm:prSet presAssocID="{558B19D3-B822-4F47-A988-E5BDE064F9E7}" presName="childNode" presStyleLbl="node1" presStyleIdx="0" presStyleCnt="5" custScaleX="149696" custScaleY="28562" custLinFactY="-3258" custLinFactNeighborX="-3897" custLinFactNeighborY="-100000">
        <dgm:presLayoutVars>
          <dgm:bulletEnabled val="1"/>
        </dgm:presLayoutVars>
      </dgm:prSet>
      <dgm:spPr/>
    </dgm:pt>
    <dgm:pt modelId="{9E8FAB01-2166-EC45-B626-9FEAB9536791}" type="pres">
      <dgm:prSet presAssocID="{558B19D3-B822-4F47-A988-E5BDE064F9E7}" presName="aSpace2" presStyleCnt="0"/>
      <dgm:spPr/>
    </dgm:pt>
    <dgm:pt modelId="{004501C6-9094-FD4F-80D1-3F5B907D7DD4}" type="pres">
      <dgm:prSet presAssocID="{5784AAB4-C5DC-E842-A59C-B321785C702E}" presName="childNode" presStyleLbl="node1" presStyleIdx="1" presStyleCnt="5" custScaleX="149426" custScaleY="55674" custLinFactY="-16031" custLinFactNeighborX="955" custLinFactNeighborY="-100000">
        <dgm:presLayoutVars>
          <dgm:bulletEnabled val="1"/>
        </dgm:presLayoutVars>
      </dgm:prSet>
      <dgm:spPr/>
    </dgm:pt>
    <dgm:pt modelId="{43777065-0ED4-5348-8D57-E2AECD74E7AE}" type="pres">
      <dgm:prSet presAssocID="{4CAF8B2C-710B-6C42-9BF9-35817517FC34}" presName="aSpace" presStyleCnt="0"/>
      <dgm:spPr/>
    </dgm:pt>
    <dgm:pt modelId="{88CEEB91-AD63-F548-B685-FA43831EF6AB}" type="pres">
      <dgm:prSet presAssocID="{53A20377-B458-9045-A15C-126DDB134ACE}" presName="compNode" presStyleCnt="0"/>
      <dgm:spPr/>
    </dgm:pt>
    <dgm:pt modelId="{3BE2EA16-2DBD-FD4E-A5DA-D8E0CCB64DD5}" type="pres">
      <dgm:prSet presAssocID="{53A20377-B458-9045-A15C-126DDB134ACE}" presName="aNode" presStyleLbl="bgShp" presStyleIdx="1" presStyleCnt="4" custLinFactNeighborX="759"/>
      <dgm:spPr/>
    </dgm:pt>
    <dgm:pt modelId="{0250BC2E-BB1E-B94B-85CC-337610111385}" type="pres">
      <dgm:prSet presAssocID="{53A20377-B458-9045-A15C-126DDB134ACE}" presName="textNode" presStyleLbl="bgShp" presStyleIdx="1" presStyleCnt="4"/>
      <dgm:spPr/>
    </dgm:pt>
    <dgm:pt modelId="{3A92957F-4A0B-FE43-8083-C669A4BA7527}" type="pres">
      <dgm:prSet presAssocID="{53A20377-B458-9045-A15C-126DDB134ACE}" presName="compChildNode" presStyleCnt="0"/>
      <dgm:spPr/>
    </dgm:pt>
    <dgm:pt modelId="{4663330F-BE2E-A84E-A1DB-06759F35F385}" type="pres">
      <dgm:prSet presAssocID="{53A20377-B458-9045-A15C-126DDB134ACE}" presName="theInnerList" presStyleCnt="0"/>
      <dgm:spPr/>
    </dgm:pt>
    <dgm:pt modelId="{B8B22A1E-949E-B340-977B-5CB2B497E33C}" type="pres">
      <dgm:prSet presAssocID="{53A20377-B458-9045-A15C-126DDB134ACE}" presName="aSpace" presStyleCnt="0"/>
      <dgm:spPr/>
    </dgm:pt>
    <dgm:pt modelId="{E75E8D59-2E8B-3045-9645-8FBDD2D0643D}" type="pres">
      <dgm:prSet presAssocID="{860B1E6F-890A-C64F-82A8-AB1D2EA098F2}" presName="compNode" presStyleCnt="0"/>
      <dgm:spPr/>
    </dgm:pt>
    <dgm:pt modelId="{A5359A10-4C9D-0A4A-A667-D9D1F93E5100}" type="pres">
      <dgm:prSet presAssocID="{860B1E6F-890A-C64F-82A8-AB1D2EA098F2}" presName="aNode" presStyleLbl="bgShp" presStyleIdx="2" presStyleCnt="4" custLinFactNeighborX="592" custLinFactNeighborY="3079"/>
      <dgm:spPr/>
    </dgm:pt>
    <dgm:pt modelId="{D698B9DB-42A1-EA42-95B1-A1551BA04EE9}" type="pres">
      <dgm:prSet presAssocID="{860B1E6F-890A-C64F-82A8-AB1D2EA098F2}" presName="textNode" presStyleLbl="bgShp" presStyleIdx="2" presStyleCnt="4"/>
      <dgm:spPr/>
    </dgm:pt>
    <dgm:pt modelId="{1B129EE9-3A23-714A-B1B2-27430C06DD43}" type="pres">
      <dgm:prSet presAssocID="{860B1E6F-890A-C64F-82A8-AB1D2EA098F2}" presName="compChildNode" presStyleCnt="0"/>
      <dgm:spPr/>
    </dgm:pt>
    <dgm:pt modelId="{78537360-0853-B648-A4D2-205E3A149B42}" type="pres">
      <dgm:prSet presAssocID="{860B1E6F-890A-C64F-82A8-AB1D2EA098F2}" presName="theInnerList" presStyleCnt="0"/>
      <dgm:spPr/>
    </dgm:pt>
    <dgm:pt modelId="{2BE81EF4-4155-B447-8DFB-332844D82C45}" type="pres">
      <dgm:prSet presAssocID="{9EA69BED-31AE-2C4F-BFBA-B16519ABD3EA}" presName="childNode" presStyleLbl="node1" presStyleIdx="2" presStyleCnt="5" custScaleX="124696" custScaleY="56726" custLinFactY="5702" custLinFactNeighborX="1174" custLinFactNeighborY="100000">
        <dgm:presLayoutVars>
          <dgm:bulletEnabled val="1"/>
        </dgm:presLayoutVars>
      </dgm:prSet>
      <dgm:spPr/>
    </dgm:pt>
    <dgm:pt modelId="{A885CA7C-A7DD-E349-8AFA-7AEFF8E12F6A}" type="pres">
      <dgm:prSet presAssocID="{9EA69BED-31AE-2C4F-BFBA-B16519ABD3EA}" presName="aSpace2" presStyleCnt="0"/>
      <dgm:spPr/>
    </dgm:pt>
    <dgm:pt modelId="{E7B38894-687B-E242-8691-1F939A361D6A}" type="pres">
      <dgm:prSet presAssocID="{25C663E0-8C47-984A-A387-48750BA3164E}" presName="childNode" presStyleLbl="node1" presStyleIdx="3" presStyleCnt="5" custScaleX="123250" custScaleY="73055" custLinFactNeighborX="1831" custLinFactNeighborY="63372">
        <dgm:presLayoutVars>
          <dgm:bulletEnabled val="1"/>
        </dgm:presLayoutVars>
      </dgm:prSet>
      <dgm:spPr/>
    </dgm:pt>
    <dgm:pt modelId="{D13FFCE2-C4D2-B641-8B77-9F47F146F98C}" type="pres">
      <dgm:prSet presAssocID="{860B1E6F-890A-C64F-82A8-AB1D2EA098F2}" presName="aSpace" presStyleCnt="0"/>
      <dgm:spPr/>
    </dgm:pt>
    <dgm:pt modelId="{4E8B0489-794B-C24D-83FA-6A315A501867}" type="pres">
      <dgm:prSet presAssocID="{1A9393A1-7163-6446-8087-42E2F77D7D93}" presName="compNode" presStyleCnt="0"/>
      <dgm:spPr/>
    </dgm:pt>
    <dgm:pt modelId="{79A19AF8-2DAA-0C43-8868-3A98E8A0056D}" type="pres">
      <dgm:prSet presAssocID="{1A9393A1-7163-6446-8087-42E2F77D7D93}" presName="aNode" presStyleLbl="bgShp" presStyleIdx="3" presStyleCnt="4"/>
      <dgm:spPr/>
    </dgm:pt>
    <dgm:pt modelId="{F9854B4F-3E6F-CC43-B39C-74B518DF56A5}" type="pres">
      <dgm:prSet presAssocID="{1A9393A1-7163-6446-8087-42E2F77D7D93}" presName="textNode" presStyleLbl="bgShp" presStyleIdx="3" presStyleCnt="4"/>
      <dgm:spPr/>
    </dgm:pt>
    <dgm:pt modelId="{F7123E72-A9C8-3442-87ED-795DC88DCBE7}" type="pres">
      <dgm:prSet presAssocID="{1A9393A1-7163-6446-8087-42E2F77D7D93}" presName="compChildNode" presStyleCnt="0"/>
      <dgm:spPr/>
    </dgm:pt>
    <dgm:pt modelId="{CBFA8D80-D61B-AC4F-9592-430CA37423F4}" type="pres">
      <dgm:prSet presAssocID="{1A9393A1-7163-6446-8087-42E2F77D7D93}" presName="theInnerList" presStyleCnt="0"/>
      <dgm:spPr/>
    </dgm:pt>
    <dgm:pt modelId="{AF241F53-CD92-8F4F-BD2F-6AF9D24EA86D}" type="pres">
      <dgm:prSet presAssocID="{37EAA7E9-8596-9645-9123-39157684B758}" presName="childNode" presStyleLbl="node1" presStyleIdx="4" presStyleCnt="5" custLinFactNeighborX="-3742" custLinFactNeighborY="-8260">
        <dgm:presLayoutVars>
          <dgm:bulletEnabled val="1"/>
        </dgm:presLayoutVars>
      </dgm:prSet>
      <dgm:spPr/>
    </dgm:pt>
  </dgm:ptLst>
  <dgm:cxnLst>
    <dgm:cxn modelId="{F163570B-0928-E946-BE86-604EF0B012B6}" type="presOf" srcId="{4CAF8B2C-710B-6C42-9BF9-35817517FC34}" destId="{F06FCABA-F96F-E340-BEC0-3CF6D61A8ECF}" srcOrd="0" destOrd="0" presId="urn:microsoft.com/office/officeart/2005/8/layout/lProcess2"/>
    <dgm:cxn modelId="{8B35221C-49CE-E542-BFEA-039D13A4AFDB}" srcId="{4CAF8B2C-710B-6C42-9BF9-35817517FC34}" destId="{558B19D3-B822-4F47-A988-E5BDE064F9E7}" srcOrd="0" destOrd="0" parTransId="{C7B970F4-0633-1347-8F1E-9EE8512FA517}" sibTransId="{CCDFA39C-0DEB-834D-88DE-21DB65785355}"/>
    <dgm:cxn modelId="{9B39D61F-D821-FA40-A47F-C58A5FA9602E}" type="presOf" srcId="{1A9393A1-7163-6446-8087-42E2F77D7D93}" destId="{F9854B4F-3E6F-CC43-B39C-74B518DF56A5}" srcOrd="1" destOrd="0" presId="urn:microsoft.com/office/officeart/2005/8/layout/lProcess2"/>
    <dgm:cxn modelId="{BA99AA24-D148-F14C-AEB2-F93A9D7F6F07}" srcId="{4CAF8B2C-710B-6C42-9BF9-35817517FC34}" destId="{5784AAB4-C5DC-E842-A59C-B321785C702E}" srcOrd="1" destOrd="0" parTransId="{4CA1CF93-824C-D04D-933C-B2FC25F150AD}" sibTransId="{542DC49B-B59F-0A45-9757-32AAF491098E}"/>
    <dgm:cxn modelId="{D3B06B36-254C-4041-964E-93C676F53461}" srcId="{46E2F89A-F887-8C4E-BFF4-902DB0A03BB4}" destId="{1A9393A1-7163-6446-8087-42E2F77D7D93}" srcOrd="3" destOrd="0" parTransId="{6A563FE5-C542-D947-8899-5A2644DA4434}" sibTransId="{2AC42EA5-577A-414A-BC71-6F67B986AF51}"/>
    <dgm:cxn modelId="{F99ECC3C-8C97-9242-94A9-14D531119095}" type="presOf" srcId="{558B19D3-B822-4F47-A988-E5BDE064F9E7}" destId="{AAABAD4B-EA9D-F042-860B-BF53CE7C1E26}" srcOrd="0" destOrd="0" presId="urn:microsoft.com/office/officeart/2005/8/layout/lProcess2"/>
    <dgm:cxn modelId="{A7DEDD3C-B824-464C-9861-5AACB154B844}" srcId="{860B1E6F-890A-C64F-82A8-AB1D2EA098F2}" destId="{9EA69BED-31AE-2C4F-BFBA-B16519ABD3EA}" srcOrd="0" destOrd="0" parTransId="{66300C6F-76E5-394B-87EC-F036C40DA004}" sibTransId="{B3AC3CAC-CF66-DC46-819D-B171578709D1}"/>
    <dgm:cxn modelId="{160D225B-E1E4-EB4C-BF91-716E90188046}" srcId="{46E2F89A-F887-8C4E-BFF4-902DB0A03BB4}" destId="{53A20377-B458-9045-A15C-126DDB134ACE}" srcOrd="1" destOrd="0" parTransId="{4841C7EB-07FB-1C41-8717-902D30572007}" sibTransId="{BCC67478-82D0-BD4C-96F0-91B031738957}"/>
    <dgm:cxn modelId="{4DA5476C-B0EE-8E47-8187-D780EA353A8A}" type="presOf" srcId="{4CAF8B2C-710B-6C42-9BF9-35817517FC34}" destId="{29FCBA7E-AA2E-C84C-9068-6E8B0DE55377}" srcOrd="1" destOrd="0" presId="urn:microsoft.com/office/officeart/2005/8/layout/lProcess2"/>
    <dgm:cxn modelId="{3B4C0F76-1D1A-1444-9235-2C47D93B32B5}" type="presOf" srcId="{9EA69BED-31AE-2C4F-BFBA-B16519ABD3EA}" destId="{2BE81EF4-4155-B447-8DFB-332844D82C45}" srcOrd="0" destOrd="0" presId="urn:microsoft.com/office/officeart/2005/8/layout/lProcess2"/>
    <dgm:cxn modelId="{5A89EF76-4BEB-A240-9AFE-B16FDBBEC987}" srcId="{860B1E6F-890A-C64F-82A8-AB1D2EA098F2}" destId="{25C663E0-8C47-984A-A387-48750BA3164E}" srcOrd="1" destOrd="0" parTransId="{30E7A6B7-9E76-A045-966E-0293CD073CAF}" sibTransId="{0C1E4E24-A205-4140-8140-BAD595135FA9}"/>
    <dgm:cxn modelId="{05CE5377-DF06-B64D-8278-437F9CB3B157}" srcId="{46E2F89A-F887-8C4E-BFF4-902DB0A03BB4}" destId="{4CAF8B2C-710B-6C42-9BF9-35817517FC34}" srcOrd="0" destOrd="0" parTransId="{962D938F-4F59-9F4D-9811-8519D2FDBF1B}" sibTransId="{8AF0B8B5-B188-EF43-927B-080A2D6628B9}"/>
    <dgm:cxn modelId="{37942159-A30C-1B4A-85EF-923DA61EEE0E}" type="presOf" srcId="{1A9393A1-7163-6446-8087-42E2F77D7D93}" destId="{79A19AF8-2DAA-0C43-8868-3A98E8A0056D}" srcOrd="0" destOrd="0" presId="urn:microsoft.com/office/officeart/2005/8/layout/lProcess2"/>
    <dgm:cxn modelId="{DB0B5E7D-EF98-7B45-9C4E-513EEFC5D86A}" type="presOf" srcId="{53A20377-B458-9045-A15C-126DDB134ACE}" destId="{3BE2EA16-2DBD-FD4E-A5DA-D8E0CCB64DD5}" srcOrd="0" destOrd="0" presId="urn:microsoft.com/office/officeart/2005/8/layout/lProcess2"/>
    <dgm:cxn modelId="{8A9B5D99-880D-B347-B456-EC7F1C90F059}" type="presOf" srcId="{53A20377-B458-9045-A15C-126DDB134ACE}" destId="{0250BC2E-BB1E-B94B-85CC-337610111385}" srcOrd="1" destOrd="0" presId="urn:microsoft.com/office/officeart/2005/8/layout/lProcess2"/>
    <dgm:cxn modelId="{56DAC99A-2876-7145-BA12-37845BB243BB}" type="presOf" srcId="{860B1E6F-890A-C64F-82A8-AB1D2EA098F2}" destId="{D698B9DB-42A1-EA42-95B1-A1551BA04EE9}" srcOrd="1" destOrd="0" presId="urn:microsoft.com/office/officeart/2005/8/layout/lProcess2"/>
    <dgm:cxn modelId="{0A5A149C-89F0-3C4D-8FA4-C012D150F80B}" type="presOf" srcId="{5784AAB4-C5DC-E842-A59C-B321785C702E}" destId="{004501C6-9094-FD4F-80D1-3F5B907D7DD4}" srcOrd="0" destOrd="0" presId="urn:microsoft.com/office/officeart/2005/8/layout/lProcess2"/>
    <dgm:cxn modelId="{073F39A4-9E96-0A42-930E-19C1B0D5A447}" type="presOf" srcId="{860B1E6F-890A-C64F-82A8-AB1D2EA098F2}" destId="{A5359A10-4C9D-0A4A-A667-D9D1F93E5100}" srcOrd="0" destOrd="0" presId="urn:microsoft.com/office/officeart/2005/8/layout/lProcess2"/>
    <dgm:cxn modelId="{2984F6AE-B506-E042-AF40-811DFAD4D594}" srcId="{46E2F89A-F887-8C4E-BFF4-902DB0A03BB4}" destId="{860B1E6F-890A-C64F-82A8-AB1D2EA098F2}" srcOrd="2" destOrd="0" parTransId="{9165F0D7-41D7-AB48-94DF-B7C771FAFEAA}" sibTransId="{C3A88B0B-90C9-834B-8663-F911002453F7}"/>
    <dgm:cxn modelId="{F8844DB6-77F7-724B-9E90-4C28283A1E09}" type="presOf" srcId="{37EAA7E9-8596-9645-9123-39157684B758}" destId="{AF241F53-CD92-8F4F-BD2F-6AF9D24EA86D}" srcOrd="0" destOrd="0" presId="urn:microsoft.com/office/officeart/2005/8/layout/lProcess2"/>
    <dgm:cxn modelId="{A880C1D5-8BF6-0B43-A48D-2C4A390FD69F}" srcId="{1A9393A1-7163-6446-8087-42E2F77D7D93}" destId="{37EAA7E9-8596-9645-9123-39157684B758}" srcOrd="0" destOrd="0" parTransId="{BC93115C-A6BA-AE41-8079-CC97FFF26A4E}" sibTransId="{73CF90AE-CF07-8A47-9004-823816EA8806}"/>
    <dgm:cxn modelId="{81DA91DB-1439-0A44-96D8-3025B9D531B0}" type="presOf" srcId="{46E2F89A-F887-8C4E-BFF4-902DB0A03BB4}" destId="{C85BA8A2-64AB-D845-B122-2CC270921FDB}" srcOrd="0" destOrd="0" presId="urn:microsoft.com/office/officeart/2005/8/layout/lProcess2"/>
    <dgm:cxn modelId="{2DAD44DC-D931-E24D-BE3E-07AFB5658FBA}" type="presOf" srcId="{25C663E0-8C47-984A-A387-48750BA3164E}" destId="{E7B38894-687B-E242-8691-1F939A361D6A}" srcOrd="0" destOrd="0" presId="urn:microsoft.com/office/officeart/2005/8/layout/lProcess2"/>
    <dgm:cxn modelId="{8FAD3017-6882-414E-BF54-ACA598B9E96B}" type="presParOf" srcId="{C85BA8A2-64AB-D845-B122-2CC270921FDB}" destId="{F9EDC3A6-2969-8D4E-A659-9EE7B44BE714}" srcOrd="0" destOrd="0" presId="urn:microsoft.com/office/officeart/2005/8/layout/lProcess2"/>
    <dgm:cxn modelId="{6CB6C785-BAF9-5649-9712-74E8023B1907}" type="presParOf" srcId="{F9EDC3A6-2969-8D4E-A659-9EE7B44BE714}" destId="{F06FCABA-F96F-E340-BEC0-3CF6D61A8ECF}" srcOrd="0" destOrd="0" presId="urn:microsoft.com/office/officeart/2005/8/layout/lProcess2"/>
    <dgm:cxn modelId="{27C4FE56-E5E5-3240-ACD9-4E72D8901070}" type="presParOf" srcId="{F9EDC3A6-2969-8D4E-A659-9EE7B44BE714}" destId="{29FCBA7E-AA2E-C84C-9068-6E8B0DE55377}" srcOrd="1" destOrd="0" presId="urn:microsoft.com/office/officeart/2005/8/layout/lProcess2"/>
    <dgm:cxn modelId="{509356B6-EB43-564C-988C-3190960DD1F1}" type="presParOf" srcId="{F9EDC3A6-2969-8D4E-A659-9EE7B44BE714}" destId="{CEA82791-01EA-0646-8D0A-3D09434A0D82}" srcOrd="2" destOrd="0" presId="urn:microsoft.com/office/officeart/2005/8/layout/lProcess2"/>
    <dgm:cxn modelId="{C2634BFB-4426-5A42-87D2-9DEAD20E6FE2}" type="presParOf" srcId="{CEA82791-01EA-0646-8D0A-3D09434A0D82}" destId="{1A962866-1536-234E-9663-1CAEF3CA9939}" srcOrd="0" destOrd="0" presId="urn:microsoft.com/office/officeart/2005/8/layout/lProcess2"/>
    <dgm:cxn modelId="{3805D44B-9ED7-8245-97CE-F938B5F88515}" type="presParOf" srcId="{1A962866-1536-234E-9663-1CAEF3CA9939}" destId="{AAABAD4B-EA9D-F042-860B-BF53CE7C1E26}" srcOrd="0" destOrd="0" presId="urn:microsoft.com/office/officeart/2005/8/layout/lProcess2"/>
    <dgm:cxn modelId="{ED395A9C-FC34-C549-B122-3577E5F1593A}" type="presParOf" srcId="{1A962866-1536-234E-9663-1CAEF3CA9939}" destId="{9E8FAB01-2166-EC45-B626-9FEAB9536791}" srcOrd="1" destOrd="0" presId="urn:microsoft.com/office/officeart/2005/8/layout/lProcess2"/>
    <dgm:cxn modelId="{C51934D2-75E5-3F4B-BF2C-CECD878444DE}" type="presParOf" srcId="{1A962866-1536-234E-9663-1CAEF3CA9939}" destId="{004501C6-9094-FD4F-80D1-3F5B907D7DD4}" srcOrd="2" destOrd="0" presId="urn:microsoft.com/office/officeart/2005/8/layout/lProcess2"/>
    <dgm:cxn modelId="{BBFCFB3D-2F65-1A4B-A14F-0D356223A1C5}" type="presParOf" srcId="{C85BA8A2-64AB-D845-B122-2CC270921FDB}" destId="{43777065-0ED4-5348-8D57-E2AECD74E7AE}" srcOrd="1" destOrd="0" presId="urn:microsoft.com/office/officeart/2005/8/layout/lProcess2"/>
    <dgm:cxn modelId="{4A0F0A5F-3C77-EF45-8169-D1EF830A2F39}" type="presParOf" srcId="{C85BA8A2-64AB-D845-B122-2CC270921FDB}" destId="{88CEEB91-AD63-F548-B685-FA43831EF6AB}" srcOrd="2" destOrd="0" presId="urn:microsoft.com/office/officeart/2005/8/layout/lProcess2"/>
    <dgm:cxn modelId="{9C44E359-5525-CD4C-8735-5CD48785088C}" type="presParOf" srcId="{88CEEB91-AD63-F548-B685-FA43831EF6AB}" destId="{3BE2EA16-2DBD-FD4E-A5DA-D8E0CCB64DD5}" srcOrd="0" destOrd="0" presId="urn:microsoft.com/office/officeart/2005/8/layout/lProcess2"/>
    <dgm:cxn modelId="{EE7791B3-6F38-8B4E-BE3D-EB3BBC9386B4}" type="presParOf" srcId="{88CEEB91-AD63-F548-B685-FA43831EF6AB}" destId="{0250BC2E-BB1E-B94B-85CC-337610111385}" srcOrd="1" destOrd="0" presId="urn:microsoft.com/office/officeart/2005/8/layout/lProcess2"/>
    <dgm:cxn modelId="{D6BFB7EB-7B86-4F4B-9CA9-0D3EF891D816}" type="presParOf" srcId="{88CEEB91-AD63-F548-B685-FA43831EF6AB}" destId="{3A92957F-4A0B-FE43-8083-C669A4BA7527}" srcOrd="2" destOrd="0" presId="urn:microsoft.com/office/officeart/2005/8/layout/lProcess2"/>
    <dgm:cxn modelId="{DD98ED38-570F-0B4E-BAB4-D321B2913C20}" type="presParOf" srcId="{3A92957F-4A0B-FE43-8083-C669A4BA7527}" destId="{4663330F-BE2E-A84E-A1DB-06759F35F385}" srcOrd="0" destOrd="0" presId="urn:microsoft.com/office/officeart/2005/8/layout/lProcess2"/>
    <dgm:cxn modelId="{A122C25F-7C45-464F-9E26-3BB116963FAA}" type="presParOf" srcId="{C85BA8A2-64AB-D845-B122-2CC270921FDB}" destId="{B8B22A1E-949E-B340-977B-5CB2B497E33C}" srcOrd="3" destOrd="0" presId="urn:microsoft.com/office/officeart/2005/8/layout/lProcess2"/>
    <dgm:cxn modelId="{BFC0C42E-EBD4-694D-85D3-39F33D88465E}" type="presParOf" srcId="{C85BA8A2-64AB-D845-B122-2CC270921FDB}" destId="{E75E8D59-2E8B-3045-9645-8FBDD2D0643D}" srcOrd="4" destOrd="0" presId="urn:microsoft.com/office/officeart/2005/8/layout/lProcess2"/>
    <dgm:cxn modelId="{1E2B84F8-A32C-6142-9308-ADDA6405DAC1}" type="presParOf" srcId="{E75E8D59-2E8B-3045-9645-8FBDD2D0643D}" destId="{A5359A10-4C9D-0A4A-A667-D9D1F93E5100}" srcOrd="0" destOrd="0" presId="urn:microsoft.com/office/officeart/2005/8/layout/lProcess2"/>
    <dgm:cxn modelId="{2BFA3327-94E4-5C4A-A8D4-8BCD3BC87634}" type="presParOf" srcId="{E75E8D59-2E8B-3045-9645-8FBDD2D0643D}" destId="{D698B9DB-42A1-EA42-95B1-A1551BA04EE9}" srcOrd="1" destOrd="0" presId="urn:microsoft.com/office/officeart/2005/8/layout/lProcess2"/>
    <dgm:cxn modelId="{1BD892D9-14BA-8743-93AF-AC7C88616A23}" type="presParOf" srcId="{E75E8D59-2E8B-3045-9645-8FBDD2D0643D}" destId="{1B129EE9-3A23-714A-B1B2-27430C06DD43}" srcOrd="2" destOrd="0" presId="urn:microsoft.com/office/officeart/2005/8/layout/lProcess2"/>
    <dgm:cxn modelId="{5B06A602-175F-0740-9873-4E94DEBF788B}" type="presParOf" srcId="{1B129EE9-3A23-714A-B1B2-27430C06DD43}" destId="{78537360-0853-B648-A4D2-205E3A149B42}" srcOrd="0" destOrd="0" presId="urn:microsoft.com/office/officeart/2005/8/layout/lProcess2"/>
    <dgm:cxn modelId="{E08C27F5-A92C-0C43-BB11-F2082CE6BD9D}" type="presParOf" srcId="{78537360-0853-B648-A4D2-205E3A149B42}" destId="{2BE81EF4-4155-B447-8DFB-332844D82C45}" srcOrd="0" destOrd="0" presId="urn:microsoft.com/office/officeart/2005/8/layout/lProcess2"/>
    <dgm:cxn modelId="{0DBACE93-E661-8A40-BDE3-E4F0E9442082}" type="presParOf" srcId="{78537360-0853-B648-A4D2-205E3A149B42}" destId="{A885CA7C-A7DD-E349-8AFA-7AEFF8E12F6A}" srcOrd="1" destOrd="0" presId="urn:microsoft.com/office/officeart/2005/8/layout/lProcess2"/>
    <dgm:cxn modelId="{72A8ECE2-7899-3F44-968C-B6702F1120E8}" type="presParOf" srcId="{78537360-0853-B648-A4D2-205E3A149B42}" destId="{E7B38894-687B-E242-8691-1F939A361D6A}" srcOrd="2" destOrd="0" presId="urn:microsoft.com/office/officeart/2005/8/layout/lProcess2"/>
    <dgm:cxn modelId="{9AD77DE3-920E-0A43-A800-6AE3F6FAF1F6}" type="presParOf" srcId="{C85BA8A2-64AB-D845-B122-2CC270921FDB}" destId="{D13FFCE2-C4D2-B641-8B77-9F47F146F98C}" srcOrd="5" destOrd="0" presId="urn:microsoft.com/office/officeart/2005/8/layout/lProcess2"/>
    <dgm:cxn modelId="{45D3F2FC-34D9-9746-87BD-D8C5382D5F0C}" type="presParOf" srcId="{C85BA8A2-64AB-D845-B122-2CC270921FDB}" destId="{4E8B0489-794B-C24D-83FA-6A315A501867}" srcOrd="6" destOrd="0" presId="urn:microsoft.com/office/officeart/2005/8/layout/lProcess2"/>
    <dgm:cxn modelId="{78B7FB4F-67DA-3D43-95E9-7F9339CA9B5A}" type="presParOf" srcId="{4E8B0489-794B-C24D-83FA-6A315A501867}" destId="{79A19AF8-2DAA-0C43-8868-3A98E8A0056D}" srcOrd="0" destOrd="0" presId="urn:microsoft.com/office/officeart/2005/8/layout/lProcess2"/>
    <dgm:cxn modelId="{A276E89B-3F4A-884D-AD75-99DA1A140B87}" type="presParOf" srcId="{4E8B0489-794B-C24D-83FA-6A315A501867}" destId="{F9854B4F-3E6F-CC43-B39C-74B518DF56A5}" srcOrd="1" destOrd="0" presId="urn:microsoft.com/office/officeart/2005/8/layout/lProcess2"/>
    <dgm:cxn modelId="{529D8C32-3D29-8E47-A3EA-2A1731404D07}" type="presParOf" srcId="{4E8B0489-794B-C24D-83FA-6A315A501867}" destId="{F7123E72-A9C8-3442-87ED-795DC88DCBE7}" srcOrd="2" destOrd="0" presId="urn:microsoft.com/office/officeart/2005/8/layout/lProcess2"/>
    <dgm:cxn modelId="{4C47B04E-2704-A54A-B651-C253C4B56C0E}" type="presParOf" srcId="{F7123E72-A9C8-3442-87ED-795DC88DCBE7}" destId="{CBFA8D80-D61B-AC4F-9592-430CA37423F4}" srcOrd="0" destOrd="0" presId="urn:microsoft.com/office/officeart/2005/8/layout/lProcess2"/>
    <dgm:cxn modelId="{A311679A-C13F-5A48-87A5-1F79407F10BF}" type="presParOf" srcId="{CBFA8D80-D61B-AC4F-9592-430CA37423F4}" destId="{AF241F53-CD92-8F4F-BD2F-6AF9D24EA86D}"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FCABA-F96F-E340-BEC0-3CF6D61A8ECF}">
      <dsp:nvSpPr>
        <dsp:cNvPr id="0" name=""/>
        <dsp:cNvSpPr/>
      </dsp:nvSpPr>
      <dsp:spPr>
        <a:xfrm>
          <a:off x="9367" y="0"/>
          <a:ext cx="2585942" cy="560837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cs typeface="Arial" panose="020B0604020202020204" pitchFamily="34" charset="0"/>
            </a:rPr>
            <a:t>I – Digital transformation</a:t>
          </a:r>
        </a:p>
      </dsp:txBody>
      <dsp:txXfrm>
        <a:off x="9367" y="0"/>
        <a:ext cx="2585942" cy="1682511"/>
      </dsp:txXfrm>
    </dsp:sp>
    <dsp:sp modelId="{AAABAD4B-EA9D-F042-860B-BF53CE7C1E26}">
      <dsp:nvSpPr>
        <dsp:cNvPr id="0" name=""/>
        <dsp:cNvSpPr/>
      </dsp:nvSpPr>
      <dsp:spPr>
        <a:xfrm>
          <a:off x="0" y="1012258"/>
          <a:ext cx="2550730" cy="1040194"/>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GB" sz="2000" b="1" i="0" kern="1200" dirty="0"/>
            <a:t>962(LII): Data and statistics</a:t>
          </a:r>
          <a:endParaRPr lang="fr-FR" sz="2000" i="0" kern="1200" dirty="0"/>
        </a:p>
      </dsp:txBody>
      <dsp:txXfrm>
        <a:off x="30466" y="1042724"/>
        <a:ext cx="2489798" cy="979262"/>
      </dsp:txXfrm>
    </dsp:sp>
    <dsp:sp modelId="{004501C6-9094-FD4F-80D1-3F5B907D7DD4}">
      <dsp:nvSpPr>
        <dsp:cNvPr id="0" name=""/>
        <dsp:cNvSpPr/>
      </dsp:nvSpPr>
      <dsp:spPr>
        <a:xfrm>
          <a:off x="39817" y="2147564"/>
          <a:ext cx="2546130" cy="2027581"/>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GB" sz="2000" b="1" i="0" kern="1200" dirty="0">
              <a:latin typeface="Arial" panose="020B0604020202020204" pitchFamily="34" charset="0"/>
              <a:cs typeface="Arial" panose="020B0604020202020204" pitchFamily="34" charset="0"/>
            </a:rPr>
            <a:t>968(LII): Fiscal policy, trade and the private sector in a digital era: a strategy for Africa </a:t>
          </a:r>
          <a:endParaRPr lang="fr-FR" sz="2000" i="0" kern="1200" dirty="0">
            <a:latin typeface="Arial" panose="020B0604020202020204" pitchFamily="34" charset="0"/>
            <a:cs typeface="Arial" panose="020B0604020202020204" pitchFamily="34" charset="0"/>
          </a:endParaRPr>
        </a:p>
      </dsp:txBody>
      <dsp:txXfrm>
        <a:off x="99203" y="2206950"/>
        <a:ext cx="2427358" cy="1908809"/>
      </dsp:txXfrm>
    </dsp:sp>
    <dsp:sp modelId="{3BE2EA16-2DBD-FD4E-A5DA-D8E0CCB64DD5}">
      <dsp:nvSpPr>
        <dsp:cNvPr id="0" name=""/>
        <dsp:cNvSpPr/>
      </dsp:nvSpPr>
      <dsp:spPr>
        <a:xfrm>
          <a:off x="2765491" y="0"/>
          <a:ext cx="2129925" cy="560837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cs typeface="Arial" panose="020B0604020202020204" pitchFamily="34" charset="0"/>
            </a:rPr>
            <a:t>II - Programme Plan &amp; Budget </a:t>
          </a:r>
        </a:p>
      </dsp:txBody>
      <dsp:txXfrm>
        <a:off x="2765491" y="0"/>
        <a:ext cx="2129925" cy="1682511"/>
      </dsp:txXfrm>
    </dsp:sp>
    <dsp:sp modelId="{A5359A10-4C9D-0A4A-A667-D9D1F93E5100}">
      <dsp:nvSpPr>
        <dsp:cNvPr id="0" name=""/>
        <dsp:cNvSpPr/>
      </dsp:nvSpPr>
      <dsp:spPr>
        <a:xfrm>
          <a:off x="5051604" y="0"/>
          <a:ext cx="2129925" cy="560837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cs typeface="Arial" panose="020B0604020202020204" pitchFamily="34" charset="0"/>
            </a:rPr>
            <a:t>III- </a:t>
          </a:r>
          <a:r>
            <a:rPr lang="fr-FR" sz="2200" b="1" kern="1200" dirty="0" err="1">
              <a:latin typeface="Arial" panose="020B0604020202020204" pitchFamily="34" charset="0"/>
              <a:cs typeface="Arial" panose="020B0604020202020204" pitchFamily="34" charset="0"/>
            </a:rPr>
            <a:t>Thematic</a:t>
          </a:r>
          <a:r>
            <a:rPr lang="fr-FR" sz="2200" b="1" kern="1200" dirty="0">
              <a:latin typeface="Arial" panose="020B0604020202020204" pitchFamily="34" charset="0"/>
              <a:cs typeface="Arial" panose="020B0604020202020204" pitchFamily="34" charset="0"/>
            </a:rPr>
            <a:t> Areas </a:t>
          </a:r>
        </a:p>
        <a:p>
          <a:pPr marL="0" lvl="0" indent="0" algn="ctr" defTabSz="977900">
            <a:lnSpc>
              <a:spcPct val="90000"/>
            </a:lnSpc>
            <a:spcBef>
              <a:spcPct val="0"/>
            </a:spcBef>
            <a:spcAft>
              <a:spcPct val="35000"/>
            </a:spcAft>
            <a:buNone/>
          </a:pPr>
          <a:endParaRPr lang="fr-FR" sz="2700" kern="1200" dirty="0"/>
        </a:p>
      </dsp:txBody>
      <dsp:txXfrm>
        <a:off x="5051604" y="0"/>
        <a:ext cx="2129925" cy="1682511"/>
      </dsp:txXfrm>
    </dsp:sp>
    <dsp:sp modelId="{2BE81EF4-4155-B447-8DFB-332844D82C45}">
      <dsp:nvSpPr>
        <dsp:cNvPr id="0" name=""/>
        <dsp:cNvSpPr/>
      </dsp:nvSpPr>
      <dsp:spPr>
        <a:xfrm>
          <a:off x="5061589" y="2212780"/>
          <a:ext cx="2124745" cy="1423710"/>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GB" sz="1400" b="1" kern="1200" dirty="0">
              <a:latin typeface="Arial" panose="020B0604020202020204" pitchFamily="34" charset="0"/>
              <a:cs typeface="Arial" panose="020B0604020202020204" pitchFamily="34" charset="0"/>
            </a:rPr>
            <a:t>965(LII): </a:t>
          </a:r>
          <a:r>
            <a:rPr lang="en-GB" sz="1300" b="1" kern="1200" dirty="0">
              <a:latin typeface="Arial" panose="020B0604020202020204" pitchFamily="34" charset="0"/>
              <a:cs typeface="Arial" panose="020B0604020202020204" pitchFamily="34" charset="0"/>
            </a:rPr>
            <a:t>LUXEMBOURG</a:t>
          </a:r>
          <a:r>
            <a:rPr lang="en-GB" sz="1400" b="1" kern="1200" dirty="0">
              <a:latin typeface="Arial" panose="020B0604020202020204" pitchFamily="34" charset="0"/>
              <a:cs typeface="Arial" panose="020B0604020202020204" pitchFamily="34" charset="0"/>
            </a:rPr>
            <a:t>  PROTCOL to the Convention on International Interests in Mobile Equipment on Matters Specific to Railway Rolling Stock</a:t>
          </a:r>
          <a:endParaRPr lang="fr-FR" sz="1400" b="1" kern="1200" dirty="0">
            <a:latin typeface="Arial" panose="020B0604020202020204" pitchFamily="34" charset="0"/>
            <a:cs typeface="Arial" panose="020B0604020202020204" pitchFamily="34" charset="0"/>
          </a:endParaRPr>
        </a:p>
      </dsp:txBody>
      <dsp:txXfrm>
        <a:off x="5103288" y="2254479"/>
        <a:ext cx="2041347" cy="1340312"/>
      </dsp:txXfrm>
    </dsp:sp>
    <dsp:sp modelId="{E7B38894-687B-E242-8691-1F939A361D6A}">
      <dsp:nvSpPr>
        <dsp:cNvPr id="0" name=""/>
        <dsp:cNvSpPr/>
      </dsp:nvSpPr>
      <dsp:spPr>
        <a:xfrm>
          <a:off x="5085103" y="3738076"/>
          <a:ext cx="2100106" cy="1833535"/>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3020" tIns="24765" rIns="33020" bIns="24765" numCol="1" spcCol="1270" anchor="ctr" anchorCtr="0">
          <a:noAutofit/>
        </a:bodyPr>
        <a:lstStyle/>
        <a:p>
          <a:pPr marL="0" lvl="0" indent="0" algn="ctr" defTabSz="577850">
            <a:lnSpc>
              <a:spcPct val="90000"/>
            </a:lnSpc>
            <a:spcBef>
              <a:spcPct val="0"/>
            </a:spcBef>
            <a:spcAft>
              <a:spcPct val="35000"/>
            </a:spcAft>
            <a:buNone/>
          </a:pPr>
          <a:r>
            <a:rPr lang="en-GB" sz="1300" b="1" kern="1200" dirty="0">
              <a:latin typeface="Arial" panose="020B0604020202020204" pitchFamily="34" charset="0"/>
              <a:cs typeface="Arial" panose="020B0604020202020204" pitchFamily="34" charset="0"/>
            </a:rPr>
            <a:t>967(LII): Progress in the implementation of the Programme of Action for the Least Developed Countries for the Decade 2011–2020 and preparation for the Fifth United Nations Conference on the Least Developed Countries</a:t>
          </a:r>
          <a:endParaRPr lang="fr-FR" sz="1300" b="1" kern="1200" dirty="0">
            <a:latin typeface="Arial" panose="020B0604020202020204" pitchFamily="34" charset="0"/>
            <a:cs typeface="Arial" panose="020B0604020202020204" pitchFamily="34" charset="0"/>
          </a:endParaRPr>
        </a:p>
      </dsp:txBody>
      <dsp:txXfrm>
        <a:off x="5138805" y="3791778"/>
        <a:ext cx="1992702" cy="1726131"/>
      </dsp:txXfrm>
    </dsp:sp>
    <dsp:sp modelId="{79A19AF8-2DAA-0C43-8868-3A98E8A0056D}">
      <dsp:nvSpPr>
        <dsp:cNvPr id="0" name=""/>
        <dsp:cNvSpPr/>
      </dsp:nvSpPr>
      <dsp:spPr>
        <a:xfrm>
          <a:off x="7328665" y="0"/>
          <a:ext cx="2129925" cy="560837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83820" tIns="83820" rIns="83820" bIns="83820" numCol="1" spcCol="1270" anchor="t" anchorCtr="0">
          <a:noAutofit/>
        </a:bodyPr>
        <a:lstStyle/>
        <a:p>
          <a:pPr marL="0" lvl="0" indent="0" algn="ctr" defTabSz="977900">
            <a:lnSpc>
              <a:spcPct val="90000"/>
            </a:lnSpc>
            <a:spcBef>
              <a:spcPct val="0"/>
            </a:spcBef>
            <a:spcAft>
              <a:spcPct val="35000"/>
            </a:spcAft>
            <a:buNone/>
          </a:pPr>
          <a:r>
            <a:rPr lang="fr-FR" sz="2200" b="1" kern="1200" dirty="0">
              <a:latin typeface="Arial" panose="020B0604020202020204" pitchFamily="34" charset="0"/>
              <a:cs typeface="Arial" panose="020B0604020202020204" pitchFamily="34" charset="0"/>
            </a:rPr>
            <a:t>IV- COVID-19</a:t>
          </a:r>
        </a:p>
      </dsp:txBody>
      <dsp:txXfrm>
        <a:off x="7328665" y="0"/>
        <a:ext cx="2129925" cy="1682511"/>
      </dsp:txXfrm>
    </dsp:sp>
    <dsp:sp modelId="{AF241F53-CD92-8F4F-BD2F-6AF9D24EA86D}">
      <dsp:nvSpPr>
        <dsp:cNvPr id="0" name=""/>
        <dsp:cNvSpPr/>
      </dsp:nvSpPr>
      <dsp:spPr>
        <a:xfrm>
          <a:off x="7477896" y="1381398"/>
          <a:ext cx="1703940" cy="3645442"/>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GB" sz="2000" b="1" kern="1200" dirty="0">
              <a:latin typeface="Arial" panose="020B0604020202020204" pitchFamily="34" charset="0"/>
              <a:cs typeface="Arial" panose="020B0604020202020204" pitchFamily="34" charset="0"/>
            </a:rPr>
            <a:t>971 (LIII): Coronavirus disease 2019 </a:t>
          </a:r>
          <a:endParaRPr lang="fr-FR" sz="2000" b="1" kern="1200" dirty="0">
            <a:latin typeface="Arial" panose="020B0604020202020204" pitchFamily="34" charset="0"/>
            <a:cs typeface="Arial" panose="020B0604020202020204" pitchFamily="34" charset="0"/>
          </a:endParaRPr>
        </a:p>
      </dsp:txBody>
      <dsp:txXfrm>
        <a:off x="7527803" y="1431305"/>
        <a:ext cx="1604126" cy="354562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E8F5F-7231-9646-9A85-571801E5E9AA}" type="datetimeFigureOut">
              <a:rPr lang="fr-FR" smtClean="0"/>
              <a:t>16/03/2021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F997FB-94F8-6344-96D3-D7986AAA0455}" type="slidenum">
              <a:rPr lang="fr-FR" smtClean="0"/>
              <a:t>‹#›</a:t>
            </a:fld>
            <a:endParaRPr lang="fr-FR"/>
          </a:p>
        </p:txBody>
      </p:sp>
    </p:spTree>
    <p:extLst>
      <p:ext uri="{BB962C8B-B14F-4D97-AF65-F5344CB8AC3E}">
        <p14:creationId xmlns:p14="http://schemas.microsoft.com/office/powerpoint/2010/main" val="761286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1.xml"/><Relationship Id="rId5" Type="http://schemas.openxmlformats.org/officeDocument/2006/relationships/image" Target="../media/image6.jp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E098C-3659-4996-8AD7-D3AF6479BD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D7FD27C-C39A-4A38-8529-31F43018B6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976092D-5F7F-4BED-82EE-2F1D3BEF9C6E}"/>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5" name="Footer Placeholder 4">
            <a:extLst>
              <a:ext uri="{FF2B5EF4-FFF2-40B4-BE49-F238E27FC236}">
                <a16:creationId xmlns:a16="http://schemas.microsoft.com/office/drawing/2014/main" id="{54753B87-E813-4BB8-925C-CCDE4D47C7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885A7A-11A8-4AB2-A90B-CC7D8840B26D}"/>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161403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D3F98-53F8-4132-B882-55211568685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91A6A5D-E7D4-432F-9045-841299A947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ACA812-4F85-474E-AA90-D2EDD69B91F4}"/>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5" name="Footer Placeholder 4">
            <a:extLst>
              <a:ext uri="{FF2B5EF4-FFF2-40B4-BE49-F238E27FC236}">
                <a16:creationId xmlns:a16="http://schemas.microsoft.com/office/drawing/2014/main" id="{EA02BC53-1C4B-4573-AED1-A2E7E044BA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EB506D-2666-4DF3-A08D-BF5748690E4D}"/>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345862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3FBBE8-699B-48D8-85CB-56A66163751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FA1909F-7A16-40B0-83D7-F408E02899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688A4F-7580-42C2-BEB3-E425FD8A542C}"/>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5" name="Footer Placeholder 4">
            <a:extLst>
              <a:ext uri="{FF2B5EF4-FFF2-40B4-BE49-F238E27FC236}">
                <a16:creationId xmlns:a16="http://schemas.microsoft.com/office/drawing/2014/main" id="{1DF3312F-81D6-4523-BA03-D339BD8AED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4683AD-88F1-4086-894B-A01E1A2B4DC9}"/>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107806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1"/>
            <a:ext cx="12192000" cy="2512541"/>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hasCustomPrompt="1"/>
          </p:nvPr>
        </p:nvSpPr>
        <p:spPr>
          <a:xfrm>
            <a:off x="510300" y="3425472"/>
            <a:ext cx="11171400" cy="2175228"/>
          </a:xfrm>
        </p:spPr>
        <p:txBody>
          <a:bodyPr>
            <a:normAutofit/>
          </a:bodyPr>
          <a:lstStyle>
            <a:lvl1pPr algn="ctr">
              <a:defRPr sz="2400" b="1" i="0" baseline="0">
                <a:latin typeface="Lucida Sans" panose="020B0602030504020204" pitchFamily="34" charset="77"/>
              </a:defRPr>
            </a:lvl1pPr>
          </a:lstStyle>
          <a:p>
            <a:r>
              <a:rPr lang="en-US" dirty="0">
                <a:latin typeface="Arial" panose="020B0604020202020204" pitchFamily="34" charset="0"/>
                <a:cs typeface="Arial" panose="020B0604020202020204" pitchFamily="34" charset="0"/>
              </a:rPr>
              <a:t>Title of presentation</a:t>
            </a:r>
            <a:br>
              <a:rPr lang="en-US" dirty="0">
                <a:latin typeface="Arial" panose="020B0604020202020204" pitchFamily="34" charset="0"/>
                <a:cs typeface="Arial" panose="020B0604020202020204" pitchFamily="34" charset="0"/>
              </a:rPr>
            </a:br>
            <a:br>
              <a:rPr lang="en-US" sz="28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Name of presenter</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Title, Division</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[Exact delivery date]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639339" y="5863711"/>
            <a:ext cx="1478216" cy="700434"/>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529502" y="433953"/>
            <a:ext cx="4376100" cy="378701"/>
          </a:xfrm>
          <a:prstGeom prst="rect">
            <a:avLst/>
          </a:prstGeom>
        </p:spPr>
      </p:pic>
      <p:pic>
        <p:nvPicPr>
          <p:cNvPr id="3" name="Picture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548845" y="6074837"/>
            <a:ext cx="990153" cy="489309"/>
          </a:xfrm>
          <a:prstGeom prst="rect">
            <a:avLst/>
          </a:prstGeom>
        </p:spPr>
      </p:pic>
      <p:pic>
        <p:nvPicPr>
          <p:cNvPr id="11" name="Picture 10">
            <a:extLst>
              <a:ext uri="{FF2B5EF4-FFF2-40B4-BE49-F238E27FC236}">
                <a16:creationId xmlns:a16="http://schemas.microsoft.com/office/drawing/2014/main" id="{BC731BB0-F652-4D1F-897B-6FC52C5B535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362243" y="5659281"/>
            <a:ext cx="1277014" cy="1145985"/>
          </a:xfrm>
          <a:prstGeom prst="rect">
            <a:avLst/>
          </a:prstGeom>
        </p:spPr>
      </p:pic>
      <p:pic>
        <p:nvPicPr>
          <p:cNvPr id="5" name="Picture 4" descr="A picture containing timeline&#10;&#10;Description automatically generated">
            <a:extLst>
              <a:ext uri="{FF2B5EF4-FFF2-40B4-BE49-F238E27FC236}">
                <a16:creationId xmlns:a16="http://schemas.microsoft.com/office/drawing/2014/main" id="{1F215979-804E-41A7-B8F4-69B606034CE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940688" y="1445449"/>
            <a:ext cx="3088888" cy="1960319"/>
          </a:xfrm>
          <a:prstGeom prst="rect">
            <a:avLst/>
          </a:prstGeom>
        </p:spPr>
      </p:pic>
    </p:spTree>
    <p:extLst>
      <p:ext uri="{BB962C8B-B14F-4D97-AF65-F5344CB8AC3E}">
        <p14:creationId xmlns:p14="http://schemas.microsoft.com/office/powerpoint/2010/main" val="4080039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normAutofit/>
          </a:bodyPr>
          <a:lstStyle>
            <a:lvl1pPr>
              <a:defRPr sz="210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21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6"/>
            <a:ext cx="12192000" cy="365127"/>
          </a:xfrm>
          <a:prstGeom prst="rect">
            <a:avLst/>
          </a:prstGeom>
        </p:spPr>
      </p:pic>
      <p:sp>
        <p:nvSpPr>
          <p:cNvPr id="2" name="Rounded Rectangle 1"/>
          <p:cNvSpPr/>
          <p:nvPr userDrawn="1"/>
        </p:nvSpPr>
        <p:spPr>
          <a:xfrm>
            <a:off x="0" y="257433"/>
            <a:ext cx="955040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400" b="1" dirty="0">
              <a:latin typeface="Arial" panose="020B0604020202020204" pitchFamily="34" charset="0"/>
              <a:cs typeface="Arial" panose="020B0604020202020204" pitchFamily="34" charset="0"/>
            </a:endParaRPr>
          </a:p>
        </p:txBody>
      </p:sp>
      <p:pic>
        <p:nvPicPr>
          <p:cNvPr id="6" name="Picture 5" descr="A picture containing timeline&#10;&#10;Description automatically generated">
            <a:extLst>
              <a:ext uri="{FF2B5EF4-FFF2-40B4-BE49-F238E27FC236}">
                <a16:creationId xmlns:a16="http://schemas.microsoft.com/office/drawing/2014/main" id="{6F321364-00F5-4E81-94E2-251ECA8317D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71825" y="68275"/>
            <a:ext cx="2520175" cy="1599393"/>
          </a:xfrm>
          <a:prstGeom prst="rect">
            <a:avLst/>
          </a:prstGeom>
        </p:spPr>
      </p:pic>
    </p:spTree>
    <p:extLst>
      <p:ext uri="{BB962C8B-B14F-4D97-AF65-F5344CB8AC3E}">
        <p14:creationId xmlns:p14="http://schemas.microsoft.com/office/powerpoint/2010/main" val="1097898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normAutofit/>
          </a:bodyPr>
          <a:lstStyle>
            <a:lvl1pPr>
              <a:defRPr sz="2100">
                <a:latin typeface="Arial" panose="020B0604020202020204" pitchFamily="34" charset="0"/>
                <a:cs typeface="Arial" panose="020B0604020202020204" pitchFamily="34" charset="0"/>
              </a:defRPr>
            </a:lvl1pPr>
            <a:lvl2pPr>
              <a:defRPr sz="2100">
                <a:latin typeface="Arial" panose="020B0604020202020204" pitchFamily="34" charset="0"/>
                <a:cs typeface="Arial" panose="020B0604020202020204" pitchFamily="34" charset="0"/>
              </a:defRPr>
            </a:lvl2pPr>
            <a:lvl3pPr>
              <a:defRPr sz="21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6"/>
            <a:ext cx="12192000" cy="365127"/>
          </a:xfrm>
          <a:prstGeom prst="rect">
            <a:avLst/>
          </a:prstGeom>
        </p:spPr>
      </p:pic>
      <p:sp>
        <p:nvSpPr>
          <p:cNvPr id="2" name="Rounded Rectangle 1"/>
          <p:cNvSpPr/>
          <p:nvPr userDrawn="1"/>
        </p:nvSpPr>
        <p:spPr>
          <a:xfrm>
            <a:off x="0" y="257433"/>
            <a:ext cx="9550400" cy="54163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400" b="1" dirty="0">
              <a:latin typeface="Arial" panose="020B0604020202020204" pitchFamily="34" charset="0"/>
              <a:cs typeface="Arial" panose="020B0604020202020204" pitchFamily="34" charset="0"/>
            </a:endParaRPr>
          </a:p>
        </p:txBody>
      </p:sp>
      <p:pic>
        <p:nvPicPr>
          <p:cNvPr id="9" name="Picture 8" descr="A picture containing timeline&#10;&#10;Description automatically generated">
            <a:extLst>
              <a:ext uri="{FF2B5EF4-FFF2-40B4-BE49-F238E27FC236}">
                <a16:creationId xmlns:a16="http://schemas.microsoft.com/office/drawing/2014/main" id="{DB77A9BA-6F6D-4D96-96DA-6B8B27D450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71825" y="68275"/>
            <a:ext cx="2520175" cy="1599393"/>
          </a:xfrm>
          <a:prstGeom prst="rect">
            <a:avLst/>
          </a:prstGeom>
        </p:spPr>
      </p:pic>
    </p:spTree>
    <p:extLst>
      <p:ext uri="{BB962C8B-B14F-4D97-AF65-F5344CB8AC3E}">
        <p14:creationId xmlns:p14="http://schemas.microsoft.com/office/powerpoint/2010/main" val="19725920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12192000" cy="2070100"/>
          </a:xfrm>
          <a:prstGeom prst="rect">
            <a:avLst/>
          </a:prstGeom>
        </p:spPr>
      </p:pic>
      <p:pic>
        <p:nvPicPr>
          <p:cNvPr id="6" name="Picture 5">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1001808" y="443328"/>
            <a:ext cx="1602653" cy="759397"/>
          </a:xfrm>
          <a:prstGeom prst="rect">
            <a:avLst/>
          </a:prstGeom>
        </p:spPr>
      </p:pic>
      <p:pic>
        <p:nvPicPr>
          <p:cNvPr id="8" name="Picture 7">
            <a:extLst>
              <a:ext uri="{FF2B5EF4-FFF2-40B4-BE49-F238E27FC236}">
                <a16:creationId xmlns:a16="http://schemas.microsoft.com/office/drawing/2014/main" id="{3A0B4BC4-4FF2-42FC-9DCC-8642F79076A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551685" y="250033"/>
            <a:ext cx="1277014" cy="1145985"/>
          </a:xfrm>
          <a:prstGeom prst="rect">
            <a:avLst/>
          </a:prstGeom>
        </p:spPr>
      </p:pic>
      <p:pic>
        <p:nvPicPr>
          <p:cNvPr id="10" name="Picture 9" descr="A picture containing timeline&#10;&#10;Description automatically generated">
            <a:extLst>
              <a:ext uri="{FF2B5EF4-FFF2-40B4-BE49-F238E27FC236}">
                <a16:creationId xmlns:a16="http://schemas.microsoft.com/office/drawing/2014/main" id="{555E767A-BA60-45BE-9918-58C02899F544}"/>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033629" y="250033"/>
            <a:ext cx="3088888" cy="1960319"/>
          </a:xfrm>
          <a:prstGeom prst="rect">
            <a:avLst/>
          </a:prstGeom>
        </p:spPr>
      </p:pic>
    </p:spTree>
    <p:extLst>
      <p:ext uri="{BB962C8B-B14F-4D97-AF65-F5344CB8AC3E}">
        <p14:creationId xmlns:p14="http://schemas.microsoft.com/office/powerpoint/2010/main" val="1137323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9B51B-1E76-457D-B828-77C4F4BA27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0CB811-39BD-4E89-90F1-ADE3BE64AF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D9CA43-9F8C-428C-BD10-7B4CFD819653}"/>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5" name="Footer Placeholder 4">
            <a:extLst>
              <a:ext uri="{FF2B5EF4-FFF2-40B4-BE49-F238E27FC236}">
                <a16:creationId xmlns:a16="http://schemas.microsoft.com/office/drawing/2014/main" id="{6EBAF94D-5473-4144-853E-ABD98ECE37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01D806-E66A-43A7-B64E-EACD0DA32392}"/>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13704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49B25-956D-48CC-8420-4EB9D14838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6A3E86A-8CBF-4823-ACB4-AC57303D16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2B9279-E635-4D0A-B592-694F76E7EF05}"/>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5" name="Footer Placeholder 4">
            <a:extLst>
              <a:ext uri="{FF2B5EF4-FFF2-40B4-BE49-F238E27FC236}">
                <a16:creationId xmlns:a16="http://schemas.microsoft.com/office/drawing/2014/main" id="{5E694BC7-37A8-467F-BCDA-826C88C1B8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FA99C8-37AE-44FF-9B1A-269C36E2B1AF}"/>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93628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7388-A15E-411F-8F3B-32928C44D54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3742C5-1C8A-415C-92E6-4B7E5FE82B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108540E-F95B-4FC7-8560-396E35E7C8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9BE5BB5-ECC1-42E0-84B8-AF6A0ADF03E1}"/>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6" name="Footer Placeholder 5">
            <a:extLst>
              <a:ext uri="{FF2B5EF4-FFF2-40B4-BE49-F238E27FC236}">
                <a16:creationId xmlns:a16="http://schemas.microsoft.com/office/drawing/2014/main" id="{C3F1D887-DE1B-45C6-8B6C-15BFD9FF1A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7C52F5-88FC-4919-ADEC-4DEA1936F7BD}"/>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962541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3C4F0-E299-48FD-BA51-58E731FBBA4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806867-23A2-4358-BFA1-B33C603ECA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0A56F3-A7D4-4445-996A-9511C763DF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55CDFE5-AACB-4E9F-B6CD-1333518627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7DD050-1B4C-4C48-A194-95FE4ABF91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1624AF3-7F72-449B-B47C-EB12983F59D9}"/>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8" name="Footer Placeholder 7">
            <a:extLst>
              <a:ext uri="{FF2B5EF4-FFF2-40B4-BE49-F238E27FC236}">
                <a16:creationId xmlns:a16="http://schemas.microsoft.com/office/drawing/2014/main" id="{16CF963C-D037-4B4F-A5CC-369A4130553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E6D2EFA-DD2E-4C80-8DD5-44A1366850EE}"/>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20269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C2CF-B474-42ED-90E7-24E0D918D9B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B7E3FE3-A747-418D-AFB0-C649E48E337A}"/>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4" name="Footer Placeholder 3">
            <a:extLst>
              <a:ext uri="{FF2B5EF4-FFF2-40B4-BE49-F238E27FC236}">
                <a16:creationId xmlns:a16="http://schemas.microsoft.com/office/drawing/2014/main" id="{20C09873-D996-4B30-96C4-B929CA31AAF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8FDEBB5-DA01-41AC-88E4-3297ACD5BE57}"/>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450760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34AEF6-0397-4EFF-8F82-80D8A262FD25}"/>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3" name="Footer Placeholder 2">
            <a:extLst>
              <a:ext uri="{FF2B5EF4-FFF2-40B4-BE49-F238E27FC236}">
                <a16:creationId xmlns:a16="http://schemas.microsoft.com/office/drawing/2014/main" id="{FD8F1AFE-36B0-483B-A791-A7C11D8D271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7386C3-6282-41D8-A3C7-0148E1117F35}"/>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392331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B267A-ED4A-4B63-B8A8-F672D6832F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7C00015-27F9-4C23-ADD0-ACA76E9000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5C8D1A8-AF46-4849-879F-B46C646C45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C5CED0-F082-45F3-8BFE-6B6200CAD880}"/>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6" name="Footer Placeholder 5">
            <a:extLst>
              <a:ext uri="{FF2B5EF4-FFF2-40B4-BE49-F238E27FC236}">
                <a16:creationId xmlns:a16="http://schemas.microsoft.com/office/drawing/2014/main" id="{B67C311E-F833-499F-8765-7463968756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18C547-654E-4F14-AE5A-74EFCFC63F0A}"/>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223745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8567E-2E78-42B7-A336-BEDA603374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B866302-CCBF-4F82-A208-C171A7D08C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166EB8-2A58-4A92-A67F-42CA6C7F3F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B57438-6A0E-4853-A7C1-DB8506869B02}"/>
              </a:ext>
            </a:extLst>
          </p:cNvPr>
          <p:cNvSpPr>
            <a:spLocks noGrp="1"/>
          </p:cNvSpPr>
          <p:nvPr>
            <p:ph type="dt" sz="half" idx="10"/>
          </p:nvPr>
        </p:nvSpPr>
        <p:spPr/>
        <p:txBody>
          <a:bodyPr/>
          <a:lstStyle/>
          <a:p>
            <a:fld id="{D15907C1-7EA1-47EA-863D-535A7E7572DB}" type="datetimeFigureOut">
              <a:rPr lang="en-GB" smtClean="0"/>
              <a:t>16/03/2021</a:t>
            </a:fld>
            <a:endParaRPr lang="en-GB"/>
          </a:p>
        </p:txBody>
      </p:sp>
      <p:sp>
        <p:nvSpPr>
          <p:cNvPr id="6" name="Footer Placeholder 5">
            <a:extLst>
              <a:ext uri="{FF2B5EF4-FFF2-40B4-BE49-F238E27FC236}">
                <a16:creationId xmlns:a16="http://schemas.microsoft.com/office/drawing/2014/main" id="{3A46FAB9-E0E7-49CC-AA07-BCE5CE51AA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A3F8A9-9804-46D5-90C4-09B917779CF4}"/>
              </a:ext>
            </a:extLst>
          </p:cNvPr>
          <p:cNvSpPr>
            <a:spLocks noGrp="1"/>
          </p:cNvSpPr>
          <p:nvPr>
            <p:ph type="sldNum" sz="quarter" idx="12"/>
          </p:nvPr>
        </p:nvSpPr>
        <p:spPr/>
        <p:txBody>
          <a:bodyPr/>
          <a:lstStyle/>
          <a:p>
            <a:fld id="{09C1BB16-81E2-4B02-A7F8-391710CFA610}" type="slidenum">
              <a:rPr lang="en-GB" smtClean="0"/>
              <a:t>‹#›</a:t>
            </a:fld>
            <a:endParaRPr lang="en-GB"/>
          </a:p>
        </p:txBody>
      </p:sp>
    </p:spTree>
    <p:extLst>
      <p:ext uri="{BB962C8B-B14F-4D97-AF65-F5344CB8AC3E}">
        <p14:creationId xmlns:p14="http://schemas.microsoft.com/office/powerpoint/2010/main" val="317021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1BDDF4-7AE0-4242-8D2C-4119E9B32C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E3861A7-B31A-4DD2-8EF3-54A69C8919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8E6B96-613B-4D69-8254-7E165026C8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907C1-7EA1-47EA-863D-535A7E7572DB}" type="datetimeFigureOut">
              <a:rPr lang="en-GB" smtClean="0"/>
              <a:t>16/03/2021</a:t>
            </a:fld>
            <a:endParaRPr lang="en-GB"/>
          </a:p>
        </p:txBody>
      </p:sp>
      <p:sp>
        <p:nvSpPr>
          <p:cNvPr id="5" name="Footer Placeholder 4">
            <a:extLst>
              <a:ext uri="{FF2B5EF4-FFF2-40B4-BE49-F238E27FC236}">
                <a16:creationId xmlns:a16="http://schemas.microsoft.com/office/drawing/2014/main" id="{8128D988-5061-4656-A62C-3D9F77DB0D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411E4A2-800A-46B6-A81E-31F2CF882D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1BB16-81E2-4B02-A7F8-391710CFA610}" type="slidenum">
              <a:rPr lang="en-GB" smtClean="0"/>
              <a:t>‹#›</a:t>
            </a:fld>
            <a:endParaRPr lang="en-GB"/>
          </a:p>
        </p:txBody>
      </p:sp>
    </p:spTree>
    <p:extLst>
      <p:ext uri="{BB962C8B-B14F-4D97-AF65-F5344CB8AC3E}">
        <p14:creationId xmlns:p14="http://schemas.microsoft.com/office/powerpoint/2010/main" val="2655121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hyperlink" Target="https://iprt.uneca.org/)"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arcg.is/5LCSa)" TargetMode="External"/><Relationship Id="rId2" Type="http://schemas.openxmlformats.org/officeDocument/2006/relationships/hyperlink" Target="https://knowledge.uneca.org/covid19/"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7114" y="3480211"/>
            <a:ext cx="10860257" cy="2800767"/>
          </a:xfrm>
          <a:prstGeom prst="rect">
            <a:avLst/>
          </a:prstGeom>
        </p:spPr>
        <p:txBody>
          <a:bodyPr wrap="square">
            <a:spAutoFit/>
          </a:bodyPr>
          <a:lstStyle/>
          <a:p>
            <a:pPr algn="ctr"/>
            <a:r>
              <a:rPr lang="fr-FR" sz="2200" b="1" dirty="0">
                <a:latin typeface="Arial" charset="0"/>
                <a:ea typeface="Arial" charset="0"/>
                <a:cs typeface="Arial" charset="0"/>
              </a:rPr>
              <a:t>Report on the </a:t>
            </a:r>
            <a:r>
              <a:rPr lang="fr-FR" sz="2200" b="1" dirty="0" err="1">
                <a:latin typeface="Arial" charset="0"/>
                <a:ea typeface="Arial" charset="0"/>
                <a:cs typeface="Arial" charset="0"/>
              </a:rPr>
              <a:t>follow</a:t>
            </a:r>
            <a:r>
              <a:rPr lang="fr-FR" sz="2200" b="1" dirty="0">
                <a:latin typeface="Arial" charset="0"/>
                <a:ea typeface="Arial" charset="0"/>
                <a:cs typeface="Arial" charset="0"/>
              </a:rPr>
              <a:t>-up by ECA to the </a:t>
            </a:r>
            <a:r>
              <a:rPr lang="fr-FR" sz="2200" b="1" dirty="0" err="1">
                <a:latin typeface="Arial" charset="0"/>
                <a:ea typeface="Arial" charset="0"/>
                <a:cs typeface="Arial" charset="0"/>
              </a:rPr>
              <a:t>resolutions</a:t>
            </a:r>
            <a:r>
              <a:rPr lang="fr-FR" sz="2200" b="1" dirty="0">
                <a:latin typeface="Arial" charset="0"/>
                <a:ea typeface="Arial" charset="0"/>
                <a:cs typeface="Arial" charset="0"/>
              </a:rPr>
              <a:t> of the 52nd </a:t>
            </a:r>
            <a:r>
              <a:rPr lang="fr-FR" sz="2200" b="1" dirty="0" err="1">
                <a:latin typeface="Arial" charset="0"/>
                <a:ea typeface="Arial" charset="0"/>
                <a:cs typeface="Arial" charset="0"/>
              </a:rPr>
              <a:t>annual</a:t>
            </a:r>
            <a:r>
              <a:rPr lang="fr-FR" sz="2200" b="1" dirty="0">
                <a:latin typeface="Arial" charset="0"/>
                <a:ea typeface="Arial" charset="0"/>
                <a:cs typeface="Arial" charset="0"/>
              </a:rPr>
              <a:t> meeting of the </a:t>
            </a:r>
            <a:r>
              <a:rPr lang="fr-FR" sz="2200" b="1" dirty="0" err="1">
                <a:latin typeface="Arial" charset="0"/>
                <a:ea typeface="Arial" charset="0"/>
                <a:cs typeface="Arial" charset="0"/>
              </a:rPr>
              <a:t>Conference</a:t>
            </a:r>
            <a:r>
              <a:rPr lang="fr-FR" sz="2200" b="1" dirty="0">
                <a:latin typeface="Arial" charset="0"/>
                <a:ea typeface="Arial" charset="0"/>
                <a:cs typeface="Arial" charset="0"/>
              </a:rPr>
              <a:t> of </a:t>
            </a:r>
            <a:r>
              <a:rPr lang="fr-FR" sz="2200" b="1" dirty="0" err="1">
                <a:latin typeface="Arial" charset="0"/>
                <a:ea typeface="Arial" charset="0"/>
                <a:cs typeface="Arial" charset="0"/>
              </a:rPr>
              <a:t>African</a:t>
            </a:r>
            <a:r>
              <a:rPr lang="fr-FR" sz="2200" b="1" dirty="0">
                <a:latin typeface="Arial" charset="0"/>
                <a:ea typeface="Arial" charset="0"/>
                <a:cs typeface="Arial" charset="0"/>
              </a:rPr>
              <a:t> </a:t>
            </a:r>
            <a:r>
              <a:rPr lang="fr-FR" sz="2200" b="1" dirty="0" err="1">
                <a:latin typeface="Arial" charset="0"/>
                <a:ea typeface="Arial" charset="0"/>
                <a:cs typeface="Arial" charset="0"/>
              </a:rPr>
              <a:t>Ministers</a:t>
            </a:r>
            <a:r>
              <a:rPr lang="fr-FR" sz="2200" b="1" dirty="0">
                <a:latin typeface="Arial" charset="0"/>
                <a:ea typeface="Arial" charset="0"/>
                <a:cs typeface="Arial" charset="0"/>
              </a:rPr>
              <a:t> of Finance, Planning and </a:t>
            </a:r>
            <a:r>
              <a:rPr lang="fr-FR" sz="2200" b="1" dirty="0" err="1">
                <a:latin typeface="Arial" charset="0"/>
                <a:ea typeface="Arial" charset="0"/>
                <a:cs typeface="Arial" charset="0"/>
              </a:rPr>
              <a:t>Economic</a:t>
            </a:r>
            <a:r>
              <a:rPr lang="fr-FR" sz="2200" b="1" dirty="0">
                <a:latin typeface="Arial" charset="0"/>
                <a:ea typeface="Arial" charset="0"/>
                <a:cs typeface="Arial" charset="0"/>
              </a:rPr>
              <a:t> </a:t>
            </a:r>
            <a:r>
              <a:rPr lang="fr-FR" sz="2200" b="1" dirty="0" err="1">
                <a:latin typeface="Arial" charset="0"/>
                <a:ea typeface="Arial" charset="0"/>
                <a:cs typeface="Arial" charset="0"/>
              </a:rPr>
              <a:t>Development</a:t>
            </a:r>
            <a:r>
              <a:rPr lang="fr-FR" sz="2200" b="1" dirty="0">
                <a:latin typeface="Arial" charset="0"/>
                <a:ea typeface="Arial" charset="0"/>
                <a:cs typeface="Arial" charset="0"/>
              </a:rPr>
              <a:t>, and the 2020 </a:t>
            </a:r>
            <a:r>
              <a:rPr lang="fr-FR" sz="2200" b="1" dirty="0" err="1">
                <a:latin typeface="Arial" charset="0"/>
                <a:ea typeface="Arial" charset="0"/>
                <a:cs typeface="Arial" charset="0"/>
              </a:rPr>
              <a:t>extraordinary</a:t>
            </a:r>
            <a:r>
              <a:rPr lang="fr-FR" sz="2200" b="1" dirty="0">
                <a:latin typeface="Arial" charset="0"/>
                <a:ea typeface="Arial" charset="0"/>
                <a:cs typeface="Arial" charset="0"/>
              </a:rPr>
              <a:t> meeting of the Bureau of the </a:t>
            </a:r>
            <a:r>
              <a:rPr lang="fr-FR" sz="2200" b="1" dirty="0" err="1">
                <a:latin typeface="Arial" charset="0"/>
                <a:ea typeface="Arial" charset="0"/>
                <a:cs typeface="Arial" charset="0"/>
              </a:rPr>
              <a:t>Conference</a:t>
            </a:r>
            <a:r>
              <a:rPr lang="fr-FR" sz="2200" b="1" dirty="0">
                <a:latin typeface="Arial" charset="0"/>
                <a:ea typeface="Arial" charset="0"/>
                <a:cs typeface="Arial" charset="0"/>
              </a:rPr>
              <a:t> (E/ECA/COE/39/6)</a:t>
            </a:r>
            <a:endParaRPr lang="fr-FR" sz="2200" dirty="0">
              <a:latin typeface="Arial" charset="0"/>
              <a:ea typeface="Arial" charset="0"/>
              <a:cs typeface="Arial" charset="0"/>
            </a:endParaRPr>
          </a:p>
          <a:p>
            <a:pPr algn="ctr"/>
            <a:br>
              <a:rPr lang="en-US" b="1" dirty="0">
                <a:latin typeface="Arial" charset="0"/>
                <a:ea typeface="Arial" charset="0"/>
                <a:cs typeface="Arial" charset="0"/>
              </a:rPr>
            </a:br>
            <a:r>
              <a:rPr lang="en-US" sz="1600" dirty="0">
                <a:latin typeface="Arial" charset="0"/>
                <a:ea typeface="Arial" charset="0"/>
                <a:cs typeface="Arial" charset="0"/>
              </a:rPr>
              <a:t>Daya Bragante, Chief, </a:t>
            </a:r>
            <a:r>
              <a:rPr lang="en-GB" sz="1600" dirty="0">
                <a:latin typeface="Arial" charset="0"/>
                <a:ea typeface="Arial" charset="0"/>
                <a:cs typeface="Arial" charset="0"/>
              </a:rPr>
              <a:t>Corporate Policy Planning, Monitoring and Reporting Section</a:t>
            </a:r>
            <a:r>
              <a:rPr lang="fr-FR" sz="1600" dirty="0">
                <a:latin typeface="Arial" charset="0"/>
                <a:ea typeface="Arial" charset="0"/>
                <a:cs typeface="Arial" charset="0"/>
              </a:rPr>
              <a:t>, SPORD</a:t>
            </a:r>
            <a:br>
              <a:rPr lang="en-US" sz="1600" dirty="0">
                <a:latin typeface="Arial" panose="020B0604020202020204" pitchFamily="34" charset="0"/>
                <a:cs typeface="Arial" panose="020B0604020202020204" pitchFamily="34" charset="0"/>
              </a:rPr>
            </a:br>
            <a:br>
              <a:rPr lang="en-US" sz="1600"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247393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me 5"/>
          <p:cNvGraphicFramePr/>
          <p:nvPr>
            <p:extLst>
              <p:ext uri="{D42A27DB-BD31-4B8C-83A1-F6EECF244321}">
                <p14:modId xmlns:p14="http://schemas.microsoft.com/office/powerpoint/2010/main" val="1290821844"/>
              </p:ext>
            </p:extLst>
          </p:nvPr>
        </p:nvGraphicFramePr>
        <p:xfrm>
          <a:off x="119921" y="839449"/>
          <a:ext cx="9462229" cy="56083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1" name="Grouper 20"/>
          <p:cNvGrpSpPr/>
          <p:nvPr/>
        </p:nvGrpSpPr>
        <p:grpSpPr>
          <a:xfrm>
            <a:off x="119921" y="5139054"/>
            <a:ext cx="2563318" cy="1308768"/>
            <a:chOff x="4926290" y="1557436"/>
            <a:chExt cx="1750776" cy="1703553"/>
          </a:xfrm>
        </p:grpSpPr>
        <p:sp>
          <p:nvSpPr>
            <p:cNvPr id="22" name="Rectangle à coins arrondis 21"/>
            <p:cNvSpPr/>
            <p:nvPr/>
          </p:nvSpPr>
          <p:spPr>
            <a:xfrm>
              <a:off x="4926290" y="1627187"/>
              <a:ext cx="1750776" cy="1633802"/>
            </a:xfrm>
            <a:prstGeom prst="roundRect">
              <a:avLst>
                <a:gd name="adj" fmla="val 10000"/>
              </a:avLst>
            </a:prstGeom>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sp>
        <p:sp>
          <p:nvSpPr>
            <p:cNvPr id="23" name="Rectangle 22"/>
            <p:cNvSpPr/>
            <p:nvPr/>
          </p:nvSpPr>
          <p:spPr>
            <a:xfrm>
              <a:off x="4974142" y="1557436"/>
              <a:ext cx="1655072" cy="16556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38100" rIns="50800" bIns="38100" numCol="1" spcCol="1270" anchor="ctr" anchorCtr="0">
              <a:noAutofit/>
            </a:bodyPr>
            <a:lstStyle/>
            <a:p>
              <a:pPr algn="ctr"/>
              <a:r>
                <a:rPr lang="en-GB" sz="2000" b="1" dirty="0">
                  <a:latin typeface="Arial" panose="020B0604020202020204" pitchFamily="34" charset="0"/>
                  <a:cs typeface="Arial" panose="020B0604020202020204" pitchFamily="34" charset="0"/>
                </a:rPr>
                <a:t>969(LII): Digitization and the digital economy initiative</a:t>
              </a:r>
            </a:p>
          </p:txBody>
        </p:sp>
      </p:grpSp>
      <p:grpSp>
        <p:nvGrpSpPr>
          <p:cNvPr id="24" name="Grouper 23"/>
          <p:cNvGrpSpPr/>
          <p:nvPr/>
        </p:nvGrpSpPr>
        <p:grpSpPr>
          <a:xfrm>
            <a:off x="3099693" y="2253988"/>
            <a:ext cx="1733015" cy="1799512"/>
            <a:chOff x="7670343" y="1684154"/>
            <a:chExt cx="1733015" cy="1691001"/>
          </a:xfrm>
        </p:grpSpPr>
        <p:sp>
          <p:nvSpPr>
            <p:cNvPr id="25" name="Rectangle à coins arrondis 24"/>
            <p:cNvSpPr/>
            <p:nvPr/>
          </p:nvSpPr>
          <p:spPr>
            <a:xfrm>
              <a:off x="7670343" y="1684154"/>
              <a:ext cx="1733015" cy="1691001"/>
            </a:xfrm>
            <a:prstGeom prst="roundRect">
              <a:avLst>
                <a:gd name="adj" fmla="val 10000"/>
              </a:avLst>
            </a:prstGeom>
          </p:spPr>
          <p:style>
            <a:lnRef idx="0">
              <a:schemeClr val="lt1">
                <a:hueOff val="0"/>
                <a:satOff val="0"/>
                <a:lumOff val="0"/>
                <a:alphaOff val="0"/>
              </a:schemeClr>
            </a:lnRef>
            <a:fillRef idx="3">
              <a:schemeClr val="accent6">
                <a:hueOff val="0"/>
                <a:satOff val="0"/>
                <a:lumOff val="0"/>
                <a:alphaOff val="0"/>
              </a:schemeClr>
            </a:fillRef>
            <a:effectRef idx="2">
              <a:schemeClr val="accent6">
                <a:hueOff val="0"/>
                <a:satOff val="0"/>
                <a:lumOff val="0"/>
                <a:alphaOff val="0"/>
              </a:schemeClr>
            </a:effectRef>
            <a:fontRef idx="minor">
              <a:schemeClr val="lt1"/>
            </a:fontRef>
          </p:style>
        </p:sp>
        <p:sp>
          <p:nvSpPr>
            <p:cNvPr id="26" name="Rectangle 25"/>
            <p:cNvSpPr/>
            <p:nvPr/>
          </p:nvSpPr>
          <p:spPr>
            <a:xfrm>
              <a:off x="7719871" y="1733682"/>
              <a:ext cx="1633959" cy="15919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40005" rIns="53340" bIns="40005" numCol="1" spcCol="1270" anchor="ctr" anchorCtr="0">
              <a:noAutofit/>
            </a:bodyPr>
            <a:lstStyle/>
            <a:p>
              <a:pPr algn="ctr" defTabSz="933450">
                <a:lnSpc>
                  <a:spcPct val="90000"/>
                </a:lnSpc>
                <a:spcBef>
                  <a:spcPct val="0"/>
                </a:spcBef>
                <a:spcAft>
                  <a:spcPct val="35000"/>
                </a:spcAft>
              </a:pPr>
              <a:endParaRPr lang="en-GB" sz="2400" b="1" i="1" dirty="0">
                <a:latin typeface="Arial" panose="020B0604020202020204" pitchFamily="34" charset="0"/>
                <a:cs typeface="Arial" panose="020B0604020202020204" pitchFamily="34" charset="0"/>
              </a:endParaRPr>
            </a:p>
            <a:p>
              <a:pPr algn="ctr" defTabSz="933450">
                <a:lnSpc>
                  <a:spcPct val="90000"/>
                </a:lnSpc>
                <a:spcBef>
                  <a:spcPct val="0"/>
                </a:spcBef>
                <a:spcAft>
                  <a:spcPct val="35000"/>
                </a:spcAft>
              </a:pPr>
              <a:r>
                <a:rPr lang="en-GB" sz="2000" b="1" dirty="0">
                  <a:latin typeface="Arial" panose="020B0604020202020204" pitchFamily="34" charset="0"/>
                  <a:cs typeface="Arial" panose="020B0604020202020204" pitchFamily="34" charset="0"/>
                </a:rPr>
                <a:t>964(LII): 2020 programme plan and budget</a:t>
              </a:r>
            </a:p>
            <a:p>
              <a:pPr lvl="0" algn="ctr" defTabSz="933450">
                <a:lnSpc>
                  <a:spcPct val="90000"/>
                </a:lnSpc>
                <a:spcBef>
                  <a:spcPct val="0"/>
                </a:spcBef>
                <a:spcAft>
                  <a:spcPct val="35000"/>
                </a:spcAft>
              </a:pPr>
              <a:endParaRPr lang="fr-FR" sz="2100" kern="1200" dirty="0"/>
            </a:p>
          </p:txBody>
        </p:sp>
      </p:grpSp>
      <p:grpSp>
        <p:nvGrpSpPr>
          <p:cNvPr id="27" name="Grouper 26"/>
          <p:cNvGrpSpPr/>
          <p:nvPr/>
        </p:nvGrpSpPr>
        <p:grpSpPr>
          <a:xfrm>
            <a:off x="3099693" y="4390195"/>
            <a:ext cx="1733015" cy="2020863"/>
            <a:chOff x="7670343" y="3635310"/>
            <a:chExt cx="1733015" cy="1899004"/>
          </a:xfrm>
        </p:grpSpPr>
        <p:sp>
          <p:nvSpPr>
            <p:cNvPr id="28" name="Rectangle à coins arrondis 27"/>
            <p:cNvSpPr/>
            <p:nvPr/>
          </p:nvSpPr>
          <p:spPr>
            <a:xfrm>
              <a:off x="7670343" y="3635310"/>
              <a:ext cx="1733015" cy="1691001"/>
            </a:xfrm>
            <a:prstGeom prst="roundRect">
              <a:avLst>
                <a:gd name="adj" fmla="val 10000"/>
              </a:avLst>
            </a:prstGeom>
          </p:spPr>
          <p:style>
            <a:lnRef idx="0">
              <a:schemeClr val="lt1">
                <a:hueOff val="0"/>
                <a:satOff val="0"/>
                <a:lumOff val="0"/>
                <a:alphaOff val="0"/>
              </a:schemeClr>
            </a:lnRef>
            <a:fillRef idx="3">
              <a:schemeClr val="accent2">
                <a:hueOff val="0"/>
                <a:satOff val="0"/>
                <a:lumOff val="0"/>
                <a:alphaOff val="0"/>
              </a:schemeClr>
            </a:fillRef>
            <a:effectRef idx="2">
              <a:schemeClr val="accent2">
                <a:hueOff val="0"/>
                <a:satOff val="0"/>
                <a:lumOff val="0"/>
                <a:alphaOff val="0"/>
              </a:schemeClr>
            </a:effectRef>
            <a:fontRef idx="minor">
              <a:schemeClr val="lt1"/>
            </a:fontRef>
          </p:style>
        </p:sp>
        <p:sp>
          <p:nvSpPr>
            <p:cNvPr id="29" name="Rectangle 28"/>
            <p:cNvSpPr/>
            <p:nvPr/>
          </p:nvSpPr>
          <p:spPr>
            <a:xfrm>
              <a:off x="7719871" y="3942369"/>
              <a:ext cx="1633959" cy="159194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40005" rIns="53340" bIns="40005" numCol="1" spcCol="1270" anchor="ctr" anchorCtr="0">
              <a:noAutofit/>
            </a:bodyPr>
            <a:lstStyle/>
            <a:p>
              <a:pPr algn="ctr"/>
              <a:r>
                <a:rPr lang="en-GB" sz="2000" b="1" dirty="0">
                  <a:latin typeface="Arial" panose="020B0604020202020204" pitchFamily="34" charset="0"/>
                  <a:cs typeface="Arial" panose="020B0604020202020204" pitchFamily="34" charset="0"/>
                </a:rPr>
                <a:t>970 (LIII): 2021 programme plan and budget </a:t>
              </a:r>
            </a:p>
            <a:p>
              <a:pPr>
                <a:lnSpc>
                  <a:spcPct val="120000"/>
                </a:lnSpc>
              </a:pPr>
              <a:endParaRPr lang="fr-FR" sz="3200" b="1" i="1" dirty="0"/>
            </a:p>
          </p:txBody>
        </p:sp>
      </p:grpSp>
      <p:sp>
        <p:nvSpPr>
          <p:cNvPr id="30" name="TextBox 1"/>
          <p:cNvSpPr txBox="1"/>
          <p:nvPr/>
        </p:nvSpPr>
        <p:spPr>
          <a:xfrm>
            <a:off x="180975" y="324197"/>
            <a:ext cx="8292465"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Blocks</a:t>
            </a:r>
          </a:p>
        </p:txBody>
      </p:sp>
      <p:grpSp>
        <p:nvGrpSpPr>
          <p:cNvPr id="31" name="Grouper 30"/>
          <p:cNvGrpSpPr/>
          <p:nvPr/>
        </p:nvGrpSpPr>
        <p:grpSpPr>
          <a:xfrm>
            <a:off x="5267883" y="1517856"/>
            <a:ext cx="2092421" cy="1405997"/>
            <a:chOff x="0" y="1958002"/>
            <a:chExt cx="2589575" cy="2139355"/>
          </a:xfrm>
        </p:grpSpPr>
        <p:sp>
          <p:nvSpPr>
            <p:cNvPr id="32" name="Rectangle à coins arrondis 31"/>
            <p:cNvSpPr/>
            <p:nvPr/>
          </p:nvSpPr>
          <p:spPr>
            <a:xfrm>
              <a:off x="0" y="1958002"/>
              <a:ext cx="2589575" cy="2139355"/>
            </a:xfrm>
            <a:prstGeom prst="roundRect">
              <a:avLst>
                <a:gd name="adj" fmla="val 10000"/>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33" name="Rectangle 32"/>
            <p:cNvSpPr/>
            <p:nvPr/>
          </p:nvSpPr>
          <p:spPr>
            <a:xfrm>
              <a:off x="74135" y="1958002"/>
              <a:ext cx="2441305" cy="213935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40005" rIns="53340" bIns="40005" numCol="1" spcCol="1270" anchor="ctr" anchorCtr="0">
              <a:noAutofit/>
            </a:bodyPr>
            <a:lstStyle/>
            <a:p>
              <a:pPr algn="ctr" defTabSz="933450">
                <a:lnSpc>
                  <a:spcPct val="90000"/>
                </a:lnSpc>
                <a:spcBef>
                  <a:spcPct val="0"/>
                </a:spcBef>
                <a:spcAft>
                  <a:spcPct val="35000"/>
                </a:spcAft>
              </a:pPr>
              <a:r>
                <a:rPr lang="en-GB" sz="1400" b="1" dirty="0">
                  <a:latin typeface="Arial" panose="020B0604020202020204" pitchFamily="34" charset="0"/>
                  <a:cs typeface="Arial" panose="020B0604020202020204" pitchFamily="34" charset="0"/>
                </a:rPr>
                <a:t>963(LII): Midterm review of the Vienna Programme of Action for the Landlocked Developing Countries for the Decade 2014–2024</a:t>
              </a:r>
              <a:endParaRPr lang="fr-FR" sz="1400" b="1" dirty="0">
                <a:latin typeface="Arial" panose="020B0604020202020204" pitchFamily="34" charset="0"/>
                <a:cs typeface="Arial" panose="020B0604020202020204" pitchFamily="34" charset="0"/>
              </a:endParaRPr>
            </a:p>
          </p:txBody>
        </p:sp>
      </p:grpSp>
      <p:sp>
        <p:nvSpPr>
          <p:cNvPr id="3" name="ZoneTexte 2"/>
          <p:cNvSpPr txBox="1"/>
          <p:nvPr/>
        </p:nvSpPr>
        <p:spPr>
          <a:xfrm>
            <a:off x="9944948" y="1911534"/>
            <a:ext cx="2073081" cy="4708981"/>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966(LII): Review of the intergovernmental structure of the Economic Commission for Africa pursuant to its resolution 943(XLIX) and resolution 957(LI)</a:t>
            </a:r>
          </a:p>
          <a:p>
            <a:r>
              <a:rPr lang="en-GB" sz="2000" i="1" dirty="0">
                <a:latin typeface="Arial" panose="020B0604020202020204" pitchFamily="34" charset="0"/>
                <a:cs typeface="Arial" panose="020B0604020202020204" pitchFamily="34" charset="0"/>
              </a:rPr>
              <a:t>(adjustments endorsed at the 52</a:t>
            </a:r>
            <a:r>
              <a:rPr lang="en-GB" sz="2000" i="1" baseline="30000" dirty="0">
                <a:latin typeface="Arial" panose="020B0604020202020204" pitchFamily="34" charset="0"/>
                <a:cs typeface="Arial" panose="020B0604020202020204" pitchFamily="34" charset="0"/>
              </a:rPr>
              <a:t>nd</a:t>
            </a:r>
            <a:r>
              <a:rPr lang="en-GB" sz="2000" i="1" dirty="0">
                <a:latin typeface="Arial" panose="020B0604020202020204" pitchFamily="34" charset="0"/>
                <a:cs typeface="Arial" panose="020B0604020202020204" pitchFamily="34" charset="0"/>
              </a:rPr>
              <a:t> COM)</a:t>
            </a:r>
            <a:endParaRPr lang="fr-FR" sz="2000" i="1" dirty="0">
              <a:latin typeface="Arial" panose="020B0604020202020204" pitchFamily="34" charset="0"/>
              <a:cs typeface="Arial" panose="020B0604020202020204" pitchFamily="34" charset="0"/>
            </a:endParaRPr>
          </a:p>
          <a:p>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34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4774" y="881112"/>
            <a:ext cx="11801475" cy="5652691"/>
          </a:xfrm>
        </p:spPr>
        <p:txBody>
          <a:bodyPr>
            <a:noAutofit/>
          </a:bodyPr>
          <a:lstStyle/>
          <a:p>
            <a:pPr>
              <a:lnSpc>
                <a:spcPct val="110000"/>
              </a:lnSpc>
            </a:pPr>
            <a:r>
              <a:rPr lang="en-GB" sz="1800" b="1" i="1" dirty="0">
                <a:solidFill>
                  <a:srgbClr val="0070C0"/>
                </a:solidFill>
              </a:rPr>
              <a:t>962(LII): Data and statistics</a:t>
            </a:r>
          </a:p>
          <a:p>
            <a:pPr>
              <a:lnSpc>
                <a:spcPct val="110000"/>
              </a:lnSpc>
            </a:pPr>
            <a:r>
              <a:rPr lang="en-GB" sz="1800" b="1" i="1" dirty="0">
                <a:solidFill>
                  <a:srgbClr val="0070C0"/>
                </a:solidFill>
              </a:rPr>
              <a:t>968(LII): Fiscal policy, trade and the private sector in a digital era: a strategy for Africa </a:t>
            </a:r>
            <a:endParaRPr lang="fr-FR" sz="1800" b="1" i="1" dirty="0">
              <a:solidFill>
                <a:srgbClr val="0070C0"/>
              </a:solidFill>
            </a:endParaRPr>
          </a:p>
          <a:p>
            <a:pPr>
              <a:lnSpc>
                <a:spcPct val="110000"/>
              </a:lnSpc>
            </a:pPr>
            <a:r>
              <a:rPr lang="en-GB" sz="1800" b="1" i="1" dirty="0">
                <a:solidFill>
                  <a:srgbClr val="0070C0"/>
                </a:solidFill>
              </a:rPr>
              <a:t>969(LII): Digitization and the digital economy initiative</a:t>
            </a:r>
          </a:p>
          <a:p>
            <a:pPr lvl="1">
              <a:lnSpc>
                <a:spcPct val="110000"/>
              </a:lnSpc>
            </a:pPr>
            <a:r>
              <a:rPr lang="en-GB" sz="1800" dirty="0"/>
              <a:t>Integrated planning and reporting toolkit at </a:t>
            </a:r>
            <a:r>
              <a:rPr lang="en-GB" sz="1800" dirty="0">
                <a:hlinkClick r:id="rId2"/>
              </a:rPr>
              <a:t>https://iprt.uneca.org/</a:t>
            </a:r>
            <a:r>
              <a:rPr lang="en-GB" sz="1800" dirty="0"/>
              <a:t> </a:t>
            </a:r>
          </a:p>
          <a:p>
            <a:pPr lvl="1">
              <a:lnSpc>
                <a:spcPct val="110000"/>
              </a:lnSpc>
            </a:pPr>
            <a:r>
              <a:rPr lang="en-GB" sz="1800" dirty="0"/>
              <a:t>2019 Economic Report for Africa (ERA) on </a:t>
            </a:r>
            <a:r>
              <a:rPr lang="en-GB" sz="1800" i="1" dirty="0"/>
              <a:t>Fiscal policy for financing Africa’s sustainable development </a:t>
            </a:r>
          </a:p>
          <a:p>
            <a:pPr lvl="1">
              <a:lnSpc>
                <a:spcPct val="110000"/>
              </a:lnSpc>
            </a:pPr>
            <a:r>
              <a:rPr lang="en-GB" sz="1800" dirty="0"/>
              <a:t>Support to the development of the AU Digital Transformation Strategy (2020-2030)</a:t>
            </a:r>
          </a:p>
          <a:p>
            <a:pPr lvl="1">
              <a:lnSpc>
                <a:spcPct val="110000"/>
              </a:lnSpc>
            </a:pPr>
            <a:r>
              <a:rPr lang="en-GB" sz="1800" b="1" dirty="0"/>
              <a:t>ECA’s Centre of Excellence for Digital Identity, Trade and Economy</a:t>
            </a:r>
            <a:r>
              <a:rPr lang="en-GB" sz="1800" dirty="0"/>
              <a:t> </a:t>
            </a:r>
            <a:endParaRPr lang="fr-FR" sz="1800" dirty="0"/>
          </a:p>
          <a:p>
            <a:pPr>
              <a:lnSpc>
                <a:spcPct val="110000"/>
              </a:lnSpc>
            </a:pPr>
            <a:r>
              <a:rPr lang="en-GB" sz="1800" b="1" i="1" dirty="0">
                <a:solidFill>
                  <a:srgbClr val="0070C0"/>
                </a:solidFill>
              </a:rPr>
              <a:t>964(LII): 2020 programme plan and budget</a:t>
            </a:r>
          </a:p>
          <a:p>
            <a:pPr>
              <a:lnSpc>
                <a:spcPct val="110000"/>
              </a:lnSpc>
            </a:pPr>
            <a:r>
              <a:rPr lang="en-GB" sz="1800" b="1" i="1" dirty="0">
                <a:solidFill>
                  <a:srgbClr val="0070C0"/>
                </a:solidFill>
              </a:rPr>
              <a:t>970 (LIII): 2021 programme plan and budget </a:t>
            </a:r>
            <a:endParaRPr lang="fr-FR" sz="1800" b="1" i="1" dirty="0">
              <a:solidFill>
                <a:srgbClr val="0070C0"/>
              </a:solidFill>
            </a:endParaRPr>
          </a:p>
          <a:p>
            <a:pPr lvl="1">
              <a:lnSpc>
                <a:spcPct val="110000"/>
              </a:lnSpc>
            </a:pPr>
            <a:r>
              <a:rPr lang="fr-FR" sz="1800" b="1" dirty="0"/>
              <a:t>ECA medium-</a:t>
            </a:r>
            <a:r>
              <a:rPr lang="fr-FR" sz="1800" b="1" dirty="0" err="1"/>
              <a:t>term</a:t>
            </a:r>
            <a:r>
              <a:rPr lang="fr-FR" sz="1800" b="1" dirty="0"/>
              <a:t> programme </a:t>
            </a:r>
            <a:r>
              <a:rPr lang="fr-FR" sz="1800" b="1" dirty="0" err="1"/>
              <a:t>framework</a:t>
            </a:r>
            <a:r>
              <a:rPr lang="fr-FR" sz="1800" b="1" dirty="0"/>
              <a:t> (MTPF) for 2021–2024 </a:t>
            </a:r>
            <a:r>
              <a:rPr lang="fr-FR" sz="1800" b="1" dirty="0" err="1"/>
              <a:t>is</a:t>
            </a:r>
            <a:r>
              <a:rPr lang="fr-FR" sz="1800" b="1" dirty="0"/>
              <a:t> </a:t>
            </a:r>
            <a:r>
              <a:rPr lang="fr-FR" sz="1800" b="1" dirty="0" err="1"/>
              <a:t>under</a:t>
            </a:r>
            <a:r>
              <a:rPr lang="fr-FR" sz="1800" b="1" dirty="0"/>
              <a:t> </a:t>
            </a:r>
            <a:r>
              <a:rPr lang="fr-FR" sz="1800" b="1" dirty="0" err="1"/>
              <a:t>development</a:t>
            </a:r>
            <a:r>
              <a:rPr lang="fr-FR" sz="1800" b="1" dirty="0"/>
              <a:t>. Due to COVID-19 challenges, </a:t>
            </a:r>
            <a:r>
              <a:rPr lang="fr-FR" sz="1800" b="1" dirty="0" err="1"/>
              <a:t>it</a:t>
            </a:r>
            <a:r>
              <a:rPr lang="fr-FR" sz="1800" b="1" dirty="0"/>
              <a:t> </a:t>
            </a:r>
            <a:r>
              <a:rPr lang="fr-FR" sz="1800" b="1" dirty="0" err="1"/>
              <a:t>requires</a:t>
            </a:r>
            <a:r>
              <a:rPr lang="fr-FR" sz="1800" b="1" dirty="0"/>
              <a:t> </a:t>
            </a:r>
            <a:r>
              <a:rPr lang="fr-FR" sz="1800" b="1" dirty="0" err="1"/>
              <a:t>further</a:t>
            </a:r>
            <a:r>
              <a:rPr lang="fr-FR" sz="1800" b="1" dirty="0"/>
              <a:t> consultation </a:t>
            </a:r>
            <a:r>
              <a:rPr lang="fr-FR" sz="1800" b="1" dirty="0" err="1"/>
              <a:t>with</a:t>
            </a:r>
            <a:r>
              <a:rPr lang="fr-FR" sz="1800" b="1" dirty="0"/>
              <a:t> </a:t>
            </a:r>
            <a:r>
              <a:rPr lang="fr-FR" sz="1800" b="1" dirty="0" err="1"/>
              <a:t>constituencies</a:t>
            </a:r>
            <a:r>
              <a:rPr lang="fr-FR" sz="1800" b="1" dirty="0"/>
              <a:t> and </a:t>
            </a:r>
            <a:r>
              <a:rPr lang="fr-FR" sz="1800" b="1" dirty="0" err="1"/>
              <a:t>stakeholders</a:t>
            </a:r>
            <a:r>
              <a:rPr lang="fr-FR" sz="1800" b="1" dirty="0"/>
              <a:t>. It </a:t>
            </a:r>
            <a:r>
              <a:rPr lang="fr-FR" sz="1800" b="1" dirty="0" err="1"/>
              <a:t>is</a:t>
            </a:r>
            <a:r>
              <a:rPr lang="fr-FR" sz="1800" b="1" dirty="0"/>
              <a:t> </a:t>
            </a:r>
            <a:r>
              <a:rPr lang="fr-FR" sz="1800" b="1" dirty="0" err="1"/>
              <a:t>proposed</a:t>
            </a:r>
            <a:r>
              <a:rPr lang="fr-FR" sz="1800" b="1" dirty="0"/>
              <a:t> </a:t>
            </a:r>
            <a:r>
              <a:rPr lang="fr-FR" sz="1800" b="1" dirty="0" err="1"/>
              <a:t>that</a:t>
            </a:r>
            <a:r>
              <a:rPr lang="fr-FR" sz="1800" b="1" dirty="0"/>
              <a:t> the document </a:t>
            </a:r>
            <a:r>
              <a:rPr lang="fr-FR" sz="1800" b="1" dirty="0" err="1"/>
              <a:t>should</a:t>
            </a:r>
            <a:r>
              <a:rPr lang="fr-FR" sz="1800" b="1" dirty="0"/>
              <a:t> </a:t>
            </a:r>
            <a:r>
              <a:rPr lang="fr-FR" sz="1800" b="1" dirty="0" err="1"/>
              <a:t>be</a:t>
            </a:r>
            <a:r>
              <a:rPr lang="fr-FR" sz="1800" b="1" dirty="0"/>
              <a:t> for 2022 to 2025</a:t>
            </a:r>
            <a:endParaRPr lang="fr-FR" sz="1800" b="1" i="1" dirty="0"/>
          </a:p>
          <a:p>
            <a:pPr lvl="1">
              <a:lnSpc>
                <a:spcPct val="110000"/>
              </a:lnSpc>
            </a:pPr>
            <a:r>
              <a:rPr lang="fr-FR" sz="1800" dirty="0" err="1"/>
              <a:t>Implementation</a:t>
            </a:r>
            <a:r>
              <a:rPr lang="fr-FR" sz="1800" dirty="0"/>
              <a:t> of programme of </a:t>
            </a:r>
            <a:r>
              <a:rPr lang="fr-FR" sz="1800" dirty="0" err="1"/>
              <a:t>work</a:t>
            </a:r>
            <a:r>
              <a:rPr lang="fr-FR" sz="1800" dirty="0"/>
              <a:t> of ECA. </a:t>
            </a:r>
            <a:r>
              <a:rPr lang="fr-FR" sz="1800" dirty="0" err="1"/>
              <a:t>See</a:t>
            </a:r>
            <a:r>
              <a:rPr lang="fr-FR" sz="1800" dirty="0"/>
              <a:t> COM report </a:t>
            </a:r>
            <a:r>
              <a:rPr lang="bg-BG" sz="1800" dirty="0"/>
              <a:t>E/ECA/COE/39/18</a:t>
            </a:r>
            <a:endParaRPr lang="fr-FR" sz="1800" dirty="0"/>
          </a:p>
          <a:p>
            <a:pPr lvl="1">
              <a:lnSpc>
                <a:spcPct val="110000"/>
              </a:lnSpc>
            </a:pPr>
            <a:r>
              <a:rPr lang="fr-FR" sz="1800" dirty="0"/>
              <a:t>Digital </a:t>
            </a:r>
            <a:r>
              <a:rPr lang="fr-FR" sz="1800" dirty="0" err="1"/>
              <a:t>learning</a:t>
            </a:r>
            <a:r>
              <a:rPr lang="fr-FR" sz="1800" dirty="0"/>
              <a:t> (IDEP). </a:t>
            </a:r>
            <a:r>
              <a:rPr lang="fr-FR" sz="1800" dirty="0" err="1"/>
              <a:t>See</a:t>
            </a:r>
            <a:r>
              <a:rPr lang="fr-FR" sz="1800" dirty="0"/>
              <a:t> COM report </a:t>
            </a:r>
            <a:r>
              <a:rPr lang="bg-BG" sz="1800" dirty="0"/>
              <a:t>E/ECA/COE/39/13</a:t>
            </a:r>
          </a:p>
          <a:p>
            <a:pPr lvl="1">
              <a:lnSpc>
                <a:spcPct val="110000"/>
              </a:lnSpc>
            </a:pPr>
            <a:r>
              <a:rPr lang="fr-FR" sz="1800" dirty="0" err="1"/>
              <a:t>Successfully</a:t>
            </a:r>
            <a:r>
              <a:rPr lang="fr-FR" sz="1800" dirty="0"/>
              <a:t> </a:t>
            </a:r>
            <a:r>
              <a:rPr lang="fr-FR" sz="1800" dirty="0" err="1"/>
              <a:t>convened</a:t>
            </a:r>
            <a:r>
              <a:rPr lang="fr-FR" sz="1800" dirty="0"/>
              <a:t> the </a:t>
            </a:r>
            <a:r>
              <a:rPr lang="fr-FR" sz="1800" dirty="0" err="1"/>
              <a:t>fourth</a:t>
            </a:r>
            <a:r>
              <a:rPr lang="fr-FR" sz="1800" dirty="0"/>
              <a:t> </a:t>
            </a:r>
            <a:r>
              <a:rPr lang="fr-FR" sz="1800" dirty="0" err="1"/>
              <a:t>African</a:t>
            </a:r>
            <a:r>
              <a:rPr lang="fr-FR" sz="1800" dirty="0"/>
              <a:t> Union–United Nations </a:t>
            </a:r>
            <a:r>
              <a:rPr lang="fr-FR" sz="1800" dirty="0" err="1"/>
              <a:t>Annual</a:t>
            </a:r>
            <a:r>
              <a:rPr lang="fr-FR" sz="1800" dirty="0"/>
              <a:t> </a:t>
            </a:r>
            <a:r>
              <a:rPr lang="fr-FR" sz="1800" dirty="0" err="1"/>
              <a:t>Conference</a:t>
            </a:r>
            <a:r>
              <a:rPr lang="fr-FR" sz="1800" dirty="0"/>
              <a:t>. </a:t>
            </a:r>
            <a:r>
              <a:rPr lang="fr-FR" sz="1800" dirty="0" err="1"/>
              <a:t>See</a:t>
            </a:r>
            <a:r>
              <a:rPr lang="fr-FR" sz="1800" dirty="0"/>
              <a:t> COM report </a:t>
            </a:r>
            <a:r>
              <a:rPr lang="vi-VN" sz="1800" dirty="0"/>
              <a:t>E/ECA/COE/39/12</a:t>
            </a:r>
            <a:endParaRPr lang="en-GB" sz="1800" dirty="0"/>
          </a:p>
          <a:p>
            <a:pPr lvl="1"/>
            <a:endParaRPr lang="fr-FR" sz="1800" dirty="0"/>
          </a:p>
          <a:p>
            <a:endParaRPr lang="fr-FR" sz="1800" b="1" dirty="0"/>
          </a:p>
        </p:txBody>
      </p:sp>
      <p:sp>
        <p:nvSpPr>
          <p:cNvPr id="5" name="TextBox 1"/>
          <p:cNvSpPr txBox="1"/>
          <p:nvPr/>
        </p:nvSpPr>
        <p:spPr>
          <a:xfrm>
            <a:off x="180975" y="324197"/>
            <a:ext cx="9061499"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Block I &amp; II – Resolutions</a:t>
            </a:r>
          </a:p>
        </p:txBody>
      </p:sp>
    </p:spTree>
    <p:extLst>
      <p:ext uri="{BB962C8B-B14F-4D97-AF65-F5344CB8AC3E}">
        <p14:creationId xmlns:p14="http://schemas.microsoft.com/office/powerpoint/2010/main" val="594706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33349" y="907365"/>
            <a:ext cx="11934825" cy="6077244"/>
          </a:xfrm>
        </p:spPr>
        <p:txBody>
          <a:bodyPr>
            <a:noAutofit/>
          </a:bodyPr>
          <a:lstStyle/>
          <a:p>
            <a:pPr>
              <a:lnSpc>
                <a:spcPct val="100000"/>
              </a:lnSpc>
            </a:pPr>
            <a:r>
              <a:rPr lang="en-GB" sz="1700" b="1" i="1" dirty="0">
                <a:solidFill>
                  <a:srgbClr val="0070C0"/>
                </a:solidFill>
              </a:rPr>
              <a:t>963(LII): Midterm review of the Vienna Programme of Action for the Landlocked </a:t>
            </a:r>
            <a:br>
              <a:rPr lang="en-GB" sz="1700" b="1" i="1" dirty="0">
                <a:solidFill>
                  <a:srgbClr val="0070C0"/>
                </a:solidFill>
              </a:rPr>
            </a:br>
            <a:r>
              <a:rPr lang="en-GB" sz="1700" b="1" i="1" dirty="0">
                <a:solidFill>
                  <a:srgbClr val="0070C0"/>
                </a:solidFill>
              </a:rPr>
              <a:t>Developing Countries for the Decade 2014–2024</a:t>
            </a:r>
          </a:p>
          <a:p>
            <a:pPr lvl="1">
              <a:lnSpc>
                <a:spcPct val="100000"/>
              </a:lnSpc>
            </a:pPr>
            <a:r>
              <a:rPr lang="fr-FR" sz="1700" dirty="0" err="1"/>
              <a:t>Africa</a:t>
            </a:r>
            <a:r>
              <a:rPr lang="fr-FR" sz="1700" dirty="0"/>
              <a:t> </a:t>
            </a:r>
            <a:r>
              <a:rPr lang="fr-FR" sz="1700" dirty="0" err="1"/>
              <a:t>Regional</a:t>
            </a:r>
            <a:r>
              <a:rPr lang="fr-FR" sz="1700" dirty="0"/>
              <a:t> </a:t>
            </a:r>
            <a:r>
              <a:rPr lang="fr-FR" sz="1700" dirty="0" err="1"/>
              <a:t>Midterm</a:t>
            </a:r>
            <a:r>
              <a:rPr lang="fr-FR" sz="1700" dirty="0"/>
              <a:t> </a:t>
            </a:r>
            <a:r>
              <a:rPr lang="fr-FR" sz="1700" dirty="0" err="1"/>
              <a:t>Review</a:t>
            </a:r>
            <a:r>
              <a:rPr lang="fr-FR" sz="1700" dirty="0"/>
              <a:t> Meeting at: www.lldc2conference.org/custom- content/</a:t>
            </a:r>
            <a:r>
              <a:rPr lang="fr-FR" sz="1700" dirty="0" err="1"/>
              <a:t>uploads</a:t>
            </a:r>
            <a:r>
              <a:rPr lang="fr-FR" sz="1700" dirty="0"/>
              <a:t>/2019/04/</a:t>
            </a:r>
            <a:r>
              <a:rPr lang="fr-FR" sz="1700" dirty="0" err="1"/>
              <a:t>Adopted</a:t>
            </a:r>
            <a:r>
              <a:rPr lang="fr-FR" sz="1700" dirty="0"/>
              <a:t>- Outcome-document-2-April.pdf. 10-year </a:t>
            </a:r>
            <a:r>
              <a:rPr lang="fr-FR" sz="1700" dirty="0" err="1"/>
              <a:t>review</a:t>
            </a:r>
            <a:r>
              <a:rPr lang="fr-FR" sz="1700" dirty="0"/>
              <a:t> </a:t>
            </a:r>
            <a:r>
              <a:rPr lang="fr-FR" sz="1700" dirty="0" err="1"/>
              <a:t>will</a:t>
            </a:r>
            <a:r>
              <a:rPr lang="fr-FR" sz="1700" dirty="0"/>
              <a:t> </a:t>
            </a:r>
            <a:r>
              <a:rPr lang="fr-FR" sz="1700" dirty="0" err="1"/>
              <a:t>be</a:t>
            </a:r>
            <a:r>
              <a:rPr lang="fr-FR" sz="1700" dirty="0"/>
              <a:t> </a:t>
            </a:r>
            <a:r>
              <a:rPr lang="fr-FR" sz="1700" dirty="0" err="1"/>
              <a:t>undertaken</a:t>
            </a:r>
            <a:r>
              <a:rPr lang="fr-FR" sz="1700" dirty="0"/>
              <a:t> in 2024</a:t>
            </a:r>
          </a:p>
          <a:p>
            <a:pPr lvl="1">
              <a:lnSpc>
                <a:spcPct val="100000"/>
              </a:lnSpc>
            </a:pPr>
            <a:r>
              <a:rPr lang="fr-FR" sz="1700" dirty="0" err="1"/>
              <a:t>See</a:t>
            </a:r>
            <a:r>
              <a:rPr lang="fr-FR" sz="1700" dirty="0"/>
              <a:t> COM report </a:t>
            </a:r>
            <a:r>
              <a:rPr lang="vi-VN" sz="1700" dirty="0"/>
              <a:t>E/ECA/COE/39/9</a:t>
            </a:r>
            <a:endParaRPr lang="en-GB" sz="1700" dirty="0"/>
          </a:p>
          <a:p>
            <a:pPr>
              <a:lnSpc>
                <a:spcPct val="100000"/>
              </a:lnSpc>
            </a:pPr>
            <a:r>
              <a:rPr lang="en-GB" sz="1700" b="1" i="1" dirty="0">
                <a:solidFill>
                  <a:srgbClr val="0070C0"/>
                </a:solidFill>
              </a:rPr>
              <a:t>965(LII): Luxembourg Protocol to the Convention on International Interests in Mobile Equipment on Matters Specific to Railway Rolling Stock</a:t>
            </a:r>
          </a:p>
          <a:p>
            <a:pPr lvl="1">
              <a:lnSpc>
                <a:spcPct val="100000"/>
              </a:lnSpc>
            </a:pPr>
            <a:r>
              <a:rPr lang="en-GB" sz="1700" dirty="0"/>
              <a:t>Awareness-raising and advocacy measures on the benefits and potential contribution to rail rolling stock financing (ratification of the protocol)</a:t>
            </a:r>
            <a:endParaRPr lang="en-GB" sz="1700" b="1" i="1" dirty="0"/>
          </a:p>
          <a:p>
            <a:pPr>
              <a:lnSpc>
                <a:spcPct val="100000"/>
              </a:lnSpc>
            </a:pPr>
            <a:r>
              <a:rPr lang="en-GB" sz="1700" b="1" i="1" dirty="0">
                <a:solidFill>
                  <a:srgbClr val="0070C0"/>
                </a:solidFill>
              </a:rPr>
              <a:t>967(LII): Progress in the implementation of the Programme of Action for the Least Developed Countries for the Decade 2011–2020 and preparation for the Fifth United Nations Conference on the Least Developed Countries</a:t>
            </a:r>
            <a:endParaRPr lang="fr-FR" sz="1700" b="1" i="1" dirty="0">
              <a:solidFill>
                <a:srgbClr val="0070C0"/>
              </a:solidFill>
            </a:endParaRPr>
          </a:p>
          <a:p>
            <a:pPr lvl="1">
              <a:lnSpc>
                <a:spcPct val="100000"/>
              </a:lnSpc>
            </a:pPr>
            <a:r>
              <a:rPr lang="fr-FR" sz="1700" dirty="0" err="1"/>
              <a:t>See</a:t>
            </a:r>
            <a:r>
              <a:rPr lang="fr-FR" sz="1700" dirty="0"/>
              <a:t> COM report </a:t>
            </a:r>
            <a:r>
              <a:rPr lang="bg-BG" sz="1700" dirty="0" err="1"/>
              <a:t>E</a:t>
            </a:r>
            <a:r>
              <a:rPr lang="bg-BG" sz="1700" dirty="0"/>
              <a:t>/ECA/COE/39/15</a:t>
            </a:r>
            <a:r>
              <a:rPr lang="fr-FR" sz="1700" dirty="0"/>
              <a:t>. </a:t>
            </a:r>
            <a:r>
              <a:rPr lang="fr-FR" sz="1700" dirty="0" err="1"/>
              <a:t>Regional</a:t>
            </a:r>
            <a:r>
              <a:rPr lang="fr-FR" sz="1700" dirty="0"/>
              <a:t> </a:t>
            </a:r>
            <a:r>
              <a:rPr lang="fr-FR" sz="1700" dirty="0" err="1"/>
              <a:t>Review</a:t>
            </a:r>
            <a:r>
              <a:rPr lang="fr-FR" sz="1700" dirty="0"/>
              <a:t> of the Istanbul Programme of Action</a:t>
            </a:r>
          </a:p>
          <a:p>
            <a:pPr marL="457200" lvl="1" indent="0">
              <a:lnSpc>
                <a:spcPct val="100000"/>
              </a:lnSpc>
              <a:buNone/>
            </a:pPr>
            <a:endParaRPr lang="fr-FR" sz="1700" dirty="0"/>
          </a:p>
          <a:p>
            <a:pPr>
              <a:lnSpc>
                <a:spcPct val="100000"/>
              </a:lnSpc>
              <a:spcBef>
                <a:spcPts val="0"/>
              </a:spcBef>
            </a:pPr>
            <a:r>
              <a:rPr lang="en-GB" sz="1700" b="1" i="1" dirty="0">
                <a:solidFill>
                  <a:srgbClr val="0070C0"/>
                </a:solidFill>
              </a:rPr>
              <a:t>971 (LIII): Coronavirus disease 2019 </a:t>
            </a:r>
            <a:endParaRPr lang="fr-FR" sz="1700" b="1" i="1" dirty="0">
              <a:solidFill>
                <a:srgbClr val="0070C0"/>
              </a:solidFill>
            </a:endParaRPr>
          </a:p>
          <a:p>
            <a:pPr marL="685800" lvl="2">
              <a:lnSpc>
                <a:spcPct val="100000"/>
              </a:lnSpc>
              <a:spcBef>
                <a:spcPts val="0"/>
              </a:spcBef>
            </a:pPr>
            <a:r>
              <a:rPr lang="fr-FR" sz="1700" dirty="0"/>
              <a:t>Financial </a:t>
            </a:r>
            <a:r>
              <a:rPr lang="fr-FR" sz="1700" dirty="0" err="1"/>
              <a:t>mechanisms</a:t>
            </a:r>
            <a:r>
              <a:rPr lang="fr-FR" sz="1700" dirty="0"/>
              <a:t> (DSSI, </a:t>
            </a:r>
            <a:r>
              <a:rPr lang="fr-FR" sz="1700" dirty="0" err="1"/>
              <a:t>SDRs</a:t>
            </a:r>
            <a:r>
              <a:rPr lang="fr-FR" sz="1700" dirty="0"/>
              <a:t>) </a:t>
            </a:r>
            <a:r>
              <a:rPr lang="fr-FR" sz="1700" dirty="0" err="1"/>
              <a:t>supporting</a:t>
            </a:r>
            <a:r>
              <a:rPr lang="fr-FR" sz="1700" dirty="0"/>
              <a:t> </a:t>
            </a:r>
            <a:r>
              <a:rPr lang="fr-FR" sz="1700" dirty="0" err="1"/>
              <a:t>liquidity</a:t>
            </a:r>
            <a:r>
              <a:rPr lang="fr-FR" sz="1700" dirty="0"/>
              <a:t> </a:t>
            </a:r>
            <a:r>
              <a:rPr lang="fr-FR" sz="1700" dirty="0" err="1"/>
              <a:t>restoration</a:t>
            </a:r>
            <a:r>
              <a:rPr lang="fr-FR" sz="1700" dirty="0"/>
              <a:t> for </a:t>
            </a:r>
            <a:r>
              <a:rPr lang="fr-FR" sz="1700" dirty="0" err="1"/>
              <a:t>accelerated</a:t>
            </a:r>
            <a:r>
              <a:rPr lang="fr-FR" sz="1700" dirty="0"/>
              <a:t> </a:t>
            </a:r>
            <a:r>
              <a:rPr lang="fr-FR" sz="1700" dirty="0" err="1"/>
              <a:t>recovery</a:t>
            </a:r>
            <a:r>
              <a:rPr lang="fr-FR" sz="1700" dirty="0"/>
              <a:t>: ECA </a:t>
            </a:r>
            <a:r>
              <a:rPr lang="fr-FR" sz="1700" dirty="0" err="1"/>
              <a:t>used</a:t>
            </a:r>
            <a:r>
              <a:rPr lang="fr-FR" sz="1700" dirty="0"/>
              <a:t> </a:t>
            </a:r>
            <a:r>
              <a:rPr lang="fr-FR" sz="1700" dirty="0" err="1"/>
              <a:t>its</a:t>
            </a:r>
            <a:r>
              <a:rPr lang="fr-FR" sz="1700" dirty="0"/>
              <a:t> unique </a:t>
            </a:r>
            <a:r>
              <a:rPr lang="fr-FR" sz="1700" dirty="0" err="1"/>
              <a:t>voice</a:t>
            </a:r>
            <a:r>
              <a:rPr lang="fr-FR" sz="1700" dirty="0"/>
              <a:t> and broker position to </a:t>
            </a:r>
            <a:r>
              <a:rPr lang="fr-FR" sz="1700" dirty="0" err="1"/>
              <a:t>foster</a:t>
            </a:r>
            <a:r>
              <a:rPr lang="fr-FR" sz="1700" dirty="0"/>
              <a:t> and </a:t>
            </a:r>
            <a:r>
              <a:rPr lang="fr-FR" sz="1700" dirty="0" err="1"/>
              <a:t>facilitate</a:t>
            </a:r>
            <a:r>
              <a:rPr lang="fr-FR" sz="1700" dirty="0"/>
              <a:t> </a:t>
            </a:r>
            <a:r>
              <a:rPr lang="fr-FR" sz="1700" dirty="0" err="1"/>
              <a:t>policy</a:t>
            </a:r>
            <a:r>
              <a:rPr lang="fr-FR" sz="1700" dirty="0"/>
              <a:t> dialogue in international high-</a:t>
            </a:r>
            <a:r>
              <a:rPr lang="fr-FR" sz="1700" dirty="0" err="1"/>
              <a:t>level</a:t>
            </a:r>
            <a:r>
              <a:rPr lang="fr-FR" sz="1700" dirty="0"/>
              <a:t> forums</a:t>
            </a:r>
          </a:p>
          <a:p>
            <a:pPr marL="685800" lvl="2">
              <a:lnSpc>
                <a:spcPct val="100000"/>
              </a:lnSpc>
              <a:spcBef>
                <a:spcPts val="0"/>
              </a:spcBef>
            </a:pPr>
            <a:r>
              <a:rPr lang="fr-FR" sz="1700" dirty="0"/>
              <a:t>Medium-</a:t>
            </a:r>
            <a:r>
              <a:rPr lang="fr-FR" sz="1700" dirty="0" err="1"/>
              <a:t>term</a:t>
            </a:r>
            <a:r>
              <a:rPr lang="fr-FR" sz="1700" dirty="0"/>
              <a:t> </a:t>
            </a:r>
            <a:r>
              <a:rPr lang="fr-FR" sz="1700" dirty="0" err="1"/>
              <a:t>strategy</a:t>
            </a:r>
            <a:r>
              <a:rPr lang="fr-FR" sz="1700" dirty="0"/>
              <a:t> on “Building </a:t>
            </a:r>
            <a:r>
              <a:rPr lang="fr-FR" sz="1700" dirty="0" err="1"/>
              <a:t>forward</a:t>
            </a:r>
            <a:r>
              <a:rPr lang="fr-FR" sz="1700" dirty="0"/>
              <a:t> </a:t>
            </a:r>
            <a:r>
              <a:rPr lang="fr-FR" sz="1700" dirty="0" err="1"/>
              <a:t>together</a:t>
            </a:r>
            <a:r>
              <a:rPr lang="fr-FR" sz="1700" dirty="0"/>
              <a:t>: </a:t>
            </a:r>
            <a:r>
              <a:rPr lang="fr-FR" sz="1700" dirty="0" err="1"/>
              <a:t>financing</a:t>
            </a:r>
            <a:r>
              <a:rPr lang="fr-FR" sz="1700" dirty="0"/>
              <a:t> a </a:t>
            </a:r>
            <a:r>
              <a:rPr lang="fr-FR" sz="1700" dirty="0" err="1"/>
              <a:t>sustainable</a:t>
            </a:r>
            <a:r>
              <a:rPr lang="fr-FR" sz="1700" dirty="0"/>
              <a:t> </a:t>
            </a:r>
            <a:r>
              <a:rPr lang="fr-FR" sz="1700" dirty="0" err="1"/>
              <a:t>recovery</a:t>
            </a:r>
            <a:r>
              <a:rPr lang="fr-FR" sz="1700" dirty="0"/>
              <a:t> for the future of all”</a:t>
            </a:r>
          </a:p>
          <a:p>
            <a:pPr lvl="1">
              <a:lnSpc>
                <a:spcPct val="100000"/>
              </a:lnSpc>
              <a:spcBef>
                <a:spcPts val="0"/>
              </a:spcBef>
            </a:pPr>
            <a:r>
              <a:rPr lang="fr-FR" sz="1700" dirty="0"/>
              <a:t>Strategic </a:t>
            </a:r>
            <a:r>
              <a:rPr lang="fr-FR" sz="1700" dirty="0" err="1"/>
              <a:t>assessment</a:t>
            </a:r>
            <a:r>
              <a:rPr lang="fr-FR" sz="1700" dirty="0"/>
              <a:t> reports on the </a:t>
            </a:r>
            <a:r>
              <a:rPr lang="fr-FR" sz="1700" dirty="0" err="1"/>
              <a:t>socioeconomic</a:t>
            </a:r>
            <a:r>
              <a:rPr lang="fr-FR" sz="1700" dirty="0"/>
              <a:t> impacts of COVID-19 on </a:t>
            </a:r>
            <a:r>
              <a:rPr lang="fr-FR" sz="1700" dirty="0" err="1"/>
              <a:t>African</a:t>
            </a:r>
            <a:r>
              <a:rPr lang="fr-FR" sz="1700" dirty="0"/>
              <a:t> </a:t>
            </a:r>
            <a:r>
              <a:rPr lang="fr-FR" sz="1700" dirty="0" err="1"/>
              <a:t>economies</a:t>
            </a:r>
            <a:r>
              <a:rPr lang="fr-FR" sz="1700" dirty="0"/>
              <a:t> and </a:t>
            </a:r>
            <a:r>
              <a:rPr lang="fr-FR" sz="1700" dirty="0" err="1"/>
              <a:t>development</a:t>
            </a:r>
            <a:r>
              <a:rPr lang="fr-FR" sz="1700" dirty="0"/>
              <a:t> goals and </a:t>
            </a:r>
            <a:r>
              <a:rPr lang="fr-FR" sz="1700" dirty="0" err="1"/>
              <a:t>various</a:t>
            </a:r>
            <a:r>
              <a:rPr lang="fr-FR" sz="1700" dirty="0"/>
              <a:t> </a:t>
            </a:r>
            <a:r>
              <a:rPr lang="fr-FR" sz="1700" dirty="0" err="1"/>
              <a:t>studies</a:t>
            </a:r>
            <a:r>
              <a:rPr lang="fr-FR" sz="1700" dirty="0"/>
              <a:t> (</a:t>
            </a:r>
            <a:r>
              <a:rPr lang="fr-FR" sz="1700" dirty="0" err="1"/>
              <a:t>available</a:t>
            </a:r>
            <a:r>
              <a:rPr lang="fr-FR" sz="1700" dirty="0"/>
              <a:t> at www.uneca.org)</a:t>
            </a:r>
          </a:p>
          <a:p>
            <a:pPr>
              <a:lnSpc>
                <a:spcPct val="100000"/>
              </a:lnSpc>
            </a:pPr>
            <a:endParaRPr lang="en-GB" sz="1600" b="1" i="1" dirty="0"/>
          </a:p>
          <a:p>
            <a:pPr lvl="1">
              <a:lnSpc>
                <a:spcPct val="100000"/>
              </a:lnSpc>
            </a:pPr>
            <a:endParaRPr lang="fr-FR" sz="1600" dirty="0"/>
          </a:p>
          <a:p>
            <a:pPr marL="457200" lvl="1" indent="0">
              <a:lnSpc>
                <a:spcPct val="100000"/>
              </a:lnSpc>
              <a:buNone/>
            </a:pPr>
            <a:endParaRPr lang="en-GB" sz="1600" dirty="0"/>
          </a:p>
          <a:p>
            <a:pPr lvl="1">
              <a:lnSpc>
                <a:spcPct val="100000"/>
              </a:lnSpc>
            </a:pPr>
            <a:endParaRPr lang="fr-FR" sz="1600" dirty="0"/>
          </a:p>
          <a:p>
            <a:pPr>
              <a:lnSpc>
                <a:spcPct val="100000"/>
              </a:lnSpc>
            </a:pPr>
            <a:endParaRPr lang="fr-FR" sz="1800" b="1" dirty="0"/>
          </a:p>
        </p:txBody>
      </p:sp>
      <p:sp>
        <p:nvSpPr>
          <p:cNvPr id="5" name="TextBox 1"/>
          <p:cNvSpPr txBox="1"/>
          <p:nvPr/>
        </p:nvSpPr>
        <p:spPr>
          <a:xfrm>
            <a:off x="180975" y="324197"/>
            <a:ext cx="9061499"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Block III &amp; IV – Resolutions</a:t>
            </a:r>
          </a:p>
        </p:txBody>
      </p:sp>
    </p:spTree>
    <p:extLst>
      <p:ext uri="{BB962C8B-B14F-4D97-AF65-F5344CB8AC3E}">
        <p14:creationId xmlns:p14="http://schemas.microsoft.com/office/powerpoint/2010/main" val="348442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80975" y="1714630"/>
            <a:ext cx="11474244" cy="4715665"/>
          </a:xfrm>
        </p:spPr>
        <p:txBody>
          <a:bodyPr>
            <a:noAutofit/>
          </a:bodyPr>
          <a:lstStyle/>
          <a:p>
            <a:pPr lvl="1">
              <a:lnSpc>
                <a:spcPct val="100000"/>
              </a:lnSpc>
              <a:spcBef>
                <a:spcPts val="0"/>
              </a:spcBef>
            </a:pPr>
            <a:r>
              <a:rPr lang="fr-FR" sz="2000" dirty="0"/>
              <a:t>“</a:t>
            </a:r>
            <a:r>
              <a:rPr lang="fr-FR" sz="2000" dirty="0" err="1"/>
              <a:t>Strategy</a:t>
            </a:r>
            <a:r>
              <a:rPr lang="fr-FR" sz="2000" dirty="0"/>
              <a:t> for </a:t>
            </a:r>
            <a:r>
              <a:rPr lang="fr-FR" sz="2000" dirty="0" err="1"/>
              <a:t>integrated</a:t>
            </a:r>
            <a:r>
              <a:rPr lang="fr-FR" sz="2000" dirty="0"/>
              <a:t> </a:t>
            </a:r>
            <a:r>
              <a:rPr lang="fr-FR" sz="2000" dirty="0" err="1"/>
              <a:t>response</a:t>
            </a:r>
            <a:r>
              <a:rPr lang="fr-FR" sz="2000" dirty="0"/>
              <a:t> to COVID-19 : scope and objectives” to </a:t>
            </a:r>
            <a:r>
              <a:rPr lang="fr-FR" sz="2000" dirty="0" err="1"/>
              <a:t>further</a:t>
            </a:r>
            <a:r>
              <a:rPr lang="fr-FR" sz="2000" dirty="0"/>
              <a:t> guide and </a:t>
            </a:r>
            <a:r>
              <a:rPr lang="fr-FR" sz="2000" dirty="0" err="1"/>
              <a:t>streamline</a:t>
            </a:r>
            <a:r>
              <a:rPr lang="fr-FR" sz="2000" dirty="0"/>
              <a:t> </a:t>
            </a:r>
            <a:r>
              <a:rPr lang="fr-FR" sz="2000" dirty="0" err="1"/>
              <a:t>ECA’s</a:t>
            </a:r>
            <a:r>
              <a:rPr lang="fr-FR" sz="2000" dirty="0"/>
              <a:t> interventions</a:t>
            </a:r>
          </a:p>
          <a:p>
            <a:pPr lvl="1">
              <a:lnSpc>
                <a:spcPct val="100000"/>
              </a:lnSpc>
              <a:spcBef>
                <a:spcPts val="0"/>
              </a:spcBef>
            </a:pPr>
            <a:endParaRPr lang="fr-FR" sz="2000" dirty="0"/>
          </a:p>
          <a:p>
            <a:pPr lvl="1">
              <a:lnSpc>
                <a:spcPct val="100000"/>
              </a:lnSpc>
              <a:spcBef>
                <a:spcPts val="0"/>
              </a:spcBef>
            </a:pPr>
            <a:r>
              <a:rPr lang="fr-FR" sz="2000" dirty="0" err="1"/>
              <a:t>Launched</a:t>
            </a:r>
            <a:r>
              <a:rPr lang="fr-FR" sz="2000" dirty="0"/>
              <a:t> </a:t>
            </a:r>
            <a:r>
              <a:rPr lang="fr-FR" sz="2000" dirty="0" err="1"/>
              <a:t>with</a:t>
            </a:r>
            <a:r>
              <a:rPr lang="fr-FR" sz="2000" dirty="0"/>
              <a:t> </a:t>
            </a:r>
            <a:r>
              <a:rPr lang="fr-FR" sz="2000" dirty="0" err="1"/>
              <a:t>other</a:t>
            </a:r>
            <a:r>
              <a:rPr lang="fr-FR" sz="2000" dirty="0"/>
              <a:t> UN </a:t>
            </a:r>
            <a:r>
              <a:rPr lang="fr-FR" sz="2000" dirty="0" err="1"/>
              <a:t>agencies</a:t>
            </a:r>
            <a:r>
              <a:rPr lang="fr-FR" sz="2000" dirty="0"/>
              <a:t> the </a:t>
            </a:r>
            <a:r>
              <a:rPr lang="fr-FR" sz="2000" dirty="0" err="1"/>
              <a:t>Africa</a:t>
            </a:r>
            <a:r>
              <a:rPr lang="fr-FR" sz="2000" dirty="0"/>
              <a:t> </a:t>
            </a:r>
            <a:r>
              <a:rPr lang="fr-FR" sz="2000" dirty="0" err="1"/>
              <a:t>Knowledge</a:t>
            </a:r>
            <a:r>
              <a:rPr lang="fr-FR" sz="2000" dirty="0"/>
              <a:t> Management Hub on COVID-19 and </a:t>
            </a:r>
            <a:r>
              <a:rPr lang="fr-FR" sz="2000" dirty="0" err="1"/>
              <a:t>Africa</a:t>
            </a:r>
            <a:r>
              <a:rPr lang="fr-FR" sz="2000" dirty="0"/>
              <a:t> COVID-19 Dashboard (</a:t>
            </a:r>
            <a:r>
              <a:rPr lang="fr-FR" sz="2000" dirty="0">
                <a:hlinkClick r:id="rId2"/>
              </a:rPr>
              <a:t>https://knowledge.uneca.org/covid19/</a:t>
            </a:r>
            <a:r>
              <a:rPr lang="fr-FR" sz="2000" dirty="0"/>
              <a:t> and </a:t>
            </a:r>
            <a:r>
              <a:rPr lang="fr-FR" sz="2000" dirty="0">
                <a:hlinkClick r:id="rId3"/>
              </a:rPr>
              <a:t>https://arcg.is/5LCSa)</a:t>
            </a:r>
            <a:endParaRPr lang="fr-FR" sz="2000" dirty="0"/>
          </a:p>
          <a:p>
            <a:pPr lvl="1">
              <a:lnSpc>
                <a:spcPct val="100000"/>
              </a:lnSpc>
              <a:spcBef>
                <a:spcPts val="0"/>
              </a:spcBef>
            </a:pPr>
            <a:endParaRPr lang="fr-FR" sz="2000" dirty="0"/>
          </a:p>
          <a:p>
            <a:pPr lvl="1">
              <a:lnSpc>
                <a:spcPct val="100000"/>
              </a:lnSpc>
              <a:spcBef>
                <a:spcPts val="0"/>
              </a:spcBef>
            </a:pPr>
            <a:r>
              <a:rPr lang="fr-FR" sz="2000" dirty="0" err="1"/>
              <a:t>Played</a:t>
            </a:r>
            <a:r>
              <a:rPr lang="fr-FR" sz="2000" dirty="0"/>
              <a:t> a </a:t>
            </a:r>
            <a:r>
              <a:rPr lang="fr-FR" sz="2000" dirty="0" err="1"/>
              <a:t>catalyst</a:t>
            </a:r>
            <a:r>
              <a:rPr lang="fr-FR" sz="2000" dirty="0"/>
              <a:t> </a:t>
            </a:r>
            <a:r>
              <a:rPr lang="fr-FR" sz="2000" dirty="0" err="1"/>
              <a:t>role</a:t>
            </a:r>
            <a:r>
              <a:rPr lang="fr-FR" sz="2000" dirty="0"/>
              <a:t> in the </a:t>
            </a:r>
            <a:r>
              <a:rPr lang="fr-FR" sz="2000" dirty="0" err="1"/>
              <a:t>conceptualization</a:t>
            </a:r>
            <a:r>
              <a:rPr lang="fr-FR" sz="2000" dirty="0"/>
              <a:t> of the </a:t>
            </a:r>
            <a:r>
              <a:rPr lang="fr-FR" sz="2000" dirty="0" err="1"/>
              <a:t>Africa</a:t>
            </a:r>
            <a:r>
              <a:rPr lang="fr-FR" sz="2000" dirty="0"/>
              <a:t> </a:t>
            </a:r>
            <a:r>
              <a:rPr lang="fr-FR" sz="2000" dirty="0" err="1"/>
              <a:t>Medical</a:t>
            </a:r>
            <a:r>
              <a:rPr lang="fr-FR" sz="2000" dirty="0"/>
              <a:t> Supplies Platform (AMSP) </a:t>
            </a:r>
            <a:r>
              <a:rPr lang="fr-FR" sz="2000" dirty="0" err="1"/>
              <a:t>under</a:t>
            </a:r>
            <a:r>
              <a:rPr lang="fr-FR" sz="2000" dirty="0"/>
              <a:t> the leadership of the </a:t>
            </a:r>
            <a:r>
              <a:rPr lang="fr-FR" sz="2000" dirty="0" err="1"/>
              <a:t>African</a:t>
            </a:r>
            <a:r>
              <a:rPr lang="fr-FR" sz="2000" dirty="0"/>
              <a:t> Union</a:t>
            </a:r>
          </a:p>
          <a:p>
            <a:pPr lvl="1">
              <a:lnSpc>
                <a:spcPct val="100000"/>
              </a:lnSpc>
              <a:spcBef>
                <a:spcPts val="0"/>
              </a:spcBef>
            </a:pPr>
            <a:endParaRPr lang="fr-FR" sz="2000" dirty="0"/>
          </a:p>
          <a:p>
            <a:pPr lvl="1">
              <a:lnSpc>
                <a:spcPct val="100000"/>
              </a:lnSpc>
              <a:spcBef>
                <a:spcPts val="0"/>
              </a:spcBef>
            </a:pPr>
            <a:r>
              <a:rPr lang="fr-FR" sz="2000" dirty="0" err="1"/>
              <a:t>Closely</a:t>
            </a:r>
            <a:r>
              <a:rPr lang="fr-FR" sz="2000" dirty="0"/>
              <a:t> </a:t>
            </a:r>
            <a:r>
              <a:rPr lang="fr-FR" sz="2000" dirty="0" err="1"/>
              <a:t>follows</a:t>
            </a:r>
            <a:r>
              <a:rPr lang="fr-FR" sz="2000" dirty="0"/>
              <a:t> up on the </a:t>
            </a:r>
            <a:r>
              <a:rPr lang="fr-FR" sz="2000" dirty="0" err="1"/>
              <a:t>equitable</a:t>
            </a:r>
            <a:r>
              <a:rPr lang="fr-FR" sz="2000" dirty="0"/>
              <a:t>, </a:t>
            </a:r>
            <a:r>
              <a:rPr lang="fr-FR" sz="2000" dirty="0" err="1"/>
              <a:t>fair</a:t>
            </a:r>
            <a:r>
              <a:rPr lang="fr-FR" sz="2000" dirty="0"/>
              <a:t> and transparent </a:t>
            </a:r>
            <a:r>
              <a:rPr lang="fr-FR" sz="2000" dirty="0" err="1"/>
              <a:t>supply</a:t>
            </a:r>
            <a:r>
              <a:rPr lang="fr-FR" sz="2000" dirty="0"/>
              <a:t> of vaccines </a:t>
            </a:r>
            <a:r>
              <a:rPr lang="fr-FR" sz="2000" dirty="0" err="1"/>
              <a:t>against</a:t>
            </a:r>
            <a:r>
              <a:rPr lang="fr-FR" sz="2000" dirty="0"/>
              <a:t> COVID-19 to </a:t>
            </a:r>
            <a:r>
              <a:rPr lang="fr-FR" sz="2000" dirty="0" err="1"/>
              <a:t>Africa</a:t>
            </a:r>
            <a:r>
              <a:rPr lang="fr-FR" sz="2000" dirty="0"/>
              <a:t> </a:t>
            </a:r>
            <a:r>
              <a:rPr lang="fr-FR" sz="2000" dirty="0" err="1"/>
              <a:t>through</a:t>
            </a:r>
            <a:r>
              <a:rPr lang="fr-FR" sz="2000" dirty="0"/>
              <a:t> </a:t>
            </a:r>
            <a:r>
              <a:rPr lang="fr-FR" sz="2000" dirty="0" err="1"/>
              <a:t>several</a:t>
            </a:r>
            <a:r>
              <a:rPr lang="fr-FR" sz="2000" dirty="0"/>
              <a:t> </a:t>
            </a:r>
            <a:r>
              <a:rPr lang="fr-FR" sz="2000" dirty="0" err="1"/>
              <a:t>facilities</a:t>
            </a:r>
            <a:r>
              <a:rPr lang="fr-FR" sz="2000" dirty="0"/>
              <a:t> and platforms, </a:t>
            </a:r>
            <a:r>
              <a:rPr lang="fr-FR" sz="2000" dirty="0" err="1"/>
              <a:t>such</a:t>
            </a:r>
            <a:r>
              <a:rPr lang="fr-FR" sz="2000" dirty="0"/>
              <a:t> as COVAX</a:t>
            </a:r>
          </a:p>
          <a:p>
            <a:pPr lvl="1">
              <a:lnSpc>
                <a:spcPct val="100000"/>
              </a:lnSpc>
              <a:spcBef>
                <a:spcPts val="0"/>
              </a:spcBef>
            </a:pPr>
            <a:endParaRPr lang="fr-FR" sz="2000" dirty="0"/>
          </a:p>
          <a:p>
            <a:pPr lvl="1">
              <a:lnSpc>
                <a:spcPct val="100000"/>
              </a:lnSpc>
              <a:spcBef>
                <a:spcPts val="0"/>
              </a:spcBef>
            </a:pPr>
            <a:r>
              <a:rPr lang="en-GB" sz="2000" dirty="0"/>
              <a:t>Held the seventh session of the Africa Regional Forum on Sustainable Development on “Building forward better: towards a resilient and green Africa to achieve the 2030 Agenda and Agenda 2063”, 1–4 March 2021, hosted by the Congo in Brazzaville</a:t>
            </a:r>
          </a:p>
          <a:p>
            <a:pPr lvl="1">
              <a:lnSpc>
                <a:spcPct val="100000"/>
              </a:lnSpc>
            </a:pPr>
            <a:endParaRPr lang="en-GB" sz="2000" dirty="0"/>
          </a:p>
          <a:p>
            <a:pPr lvl="1">
              <a:lnSpc>
                <a:spcPct val="100000"/>
              </a:lnSpc>
            </a:pPr>
            <a:endParaRPr lang="fr-FR" sz="2000" dirty="0"/>
          </a:p>
          <a:p>
            <a:pPr>
              <a:lnSpc>
                <a:spcPct val="100000"/>
              </a:lnSpc>
            </a:pPr>
            <a:endParaRPr lang="fr-FR" sz="2000" b="1" dirty="0"/>
          </a:p>
        </p:txBody>
      </p:sp>
      <p:sp>
        <p:nvSpPr>
          <p:cNvPr id="5" name="TextBox 1"/>
          <p:cNvSpPr txBox="1"/>
          <p:nvPr/>
        </p:nvSpPr>
        <p:spPr>
          <a:xfrm>
            <a:off x="180975" y="324197"/>
            <a:ext cx="8292465" cy="461665"/>
          </a:xfrm>
          <a:prstGeom prst="rect">
            <a:avLst/>
          </a:prstGeom>
          <a:noFill/>
        </p:spPr>
        <p:txBody>
          <a:bodyPr wrap="square" rtlCol="0">
            <a:spAutoFit/>
          </a:bodyPr>
          <a:lstStyle/>
          <a:p>
            <a:r>
              <a:rPr lang="en-US" sz="2400" b="1" dirty="0">
                <a:solidFill>
                  <a:schemeClr val="bg1"/>
                </a:solidFill>
                <a:latin typeface="Arial" panose="020B0604020202020204" pitchFamily="34" charset="0"/>
                <a:cs typeface="Arial" panose="020B0604020202020204" pitchFamily="34" charset="0"/>
              </a:rPr>
              <a:t>Block IV – Resolutions</a:t>
            </a:r>
          </a:p>
        </p:txBody>
      </p:sp>
    </p:spTree>
    <p:extLst>
      <p:ext uri="{BB962C8B-B14F-4D97-AF65-F5344CB8AC3E}">
        <p14:creationId xmlns:p14="http://schemas.microsoft.com/office/powerpoint/2010/main" val="58452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4549975" y="2776385"/>
            <a:ext cx="3344084" cy="47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3094" b="1" dirty="0">
                <a:solidFill>
                  <a:schemeClr val="tx1"/>
                </a:solidFill>
                <a:latin typeface="Lato" panose="020F0502020204030203" pitchFamily="34" charset="77"/>
                <a:sym typeface="Lato" panose="020F0502020204030203" pitchFamily="34" charset="77"/>
              </a:rPr>
              <a:t>THANK YOU!</a:t>
            </a:r>
          </a:p>
        </p:txBody>
      </p:sp>
      <p:sp>
        <p:nvSpPr>
          <p:cNvPr id="3" name="Rectangle 6"/>
          <p:cNvSpPr>
            <a:spLocks/>
          </p:cNvSpPr>
          <p:nvPr/>
        </p:nvSpPr>
        <p:spPr bwMode="auto">
          <a:xfrm>
            <a:off x="3711585" y="3819832"/>
            <a:ext cx="5020865" cy="219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algn="ctr" eaLnBrk="1"/>
            <a:r>
              <a:rPr lang="en-US" altLang="en-US" sz="1425" dirty="0">
                <a:solidFill>
                  <a:schemeClr val="accent1">
                    <a:lumMod val="75000"/>
                  </a:schemeClr>
                </a:solidFill>
                <a:latin typeface="Lato" pitchFamily="34" charset="0"/>
                <a:cs typeface="Lato" pitchFamily="34" charset="0"/>
                <a:sym typeface="Lato" pitchFamily="34" charset="0"/>
              </a:rPr>
              <a:t>Follow the conversation: #COM2021</a:t>
            </a:r>
          </a:p>
        </p:txBody>
      </p:sp>
      <p:sp>
        <p:nvSpPr>
          <p:cNvPr id="4" name="Rectangle 7"/>
          <p:cNvSpPr>
            <a:spLocks/>
          </p:cNvSpPr>
          <p:nvPr/>
        </p:nvSpPr>
        <p:spPr bwMode="auto">
          <a:xfrm>
            <a:off x="5064134" y="4039123"/>
            <a:ext cx="23157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eaLnBrk="1"/>
            <a:r>
              <a:rPr lang="en-US" altLang="en-US" sz="1200" b="1" dirty="0">
                <a:solidFill>
                  <a:schemeClr val="accent1">
                    <a:lumMod val="75000"/>
                  </a:schemeClr>
                </a:solidFill>
                <a:latin typeface="Avenir Book"/>
              </a:rPr>
              <a:t>More: www.uneca.org/cfm2021</a:t>
            </a:r>
          </a:p>
        </p:txBody>
      </p:sp>
    </p:spTree>
    <p:extLst>
      <p:ext uri="{BB962C8B-B14F-4D97-AF65-F5344CB8AC3E}">
        <p14:creationId xmlns:p14="http://schemas.microsoft.com/office/powerpoint/2010/main" val="4126717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TotalTime>
  <Words>506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Avenir Book</vt:lpstr>
      <vt:lpstr>Lato</vt:lpstr>
      <vt:lpstr>Arial</vt:lpstr>
      <vt:lpstr>Calibri</vt:lpstr>
      <vt:lpstr>Calibri Light</vt:lpstr>
      <vt:lpstr>Lucida 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Afework Temtime</dc:creator>
  <cp:lastModifiedBy>Afework Temtime</cp:lastModifiedBy>
  <cp:revision>45</cp:revision>
  <dcterms:created xsi:type="dcterms:W3CDTF">2021-01-20T09:32:47Z</dcterms:created>
  <dcterms:modified xsi:type="dcterms:W3CDTF">2021-03-16T20:06:53Z</dcterms:modified>
</cp:coreProperties>
</file>