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9" r:id="rId2"/>
    <p:sldId id="257" r:id="rId3"/>
    <p:sldId id="265" r:id="rId4"/>
    <p:sldId id="264" r:id="rId5"/>
    <p:sldId id="273" r:id="rId6"/>
    <p:sldId id="274" r:id="rId7"/>
    <p:sldId id="275" r:id="rId8"/>
    <p:sldId id="266"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985" autoAdjust="0"/>
  </p:normalViewPr>
  <p:slideViewPr>
    <p:cSldViewPr snapToGrid="0">
      <p:cViewPr varScale="1">
        <p:scale>
          <a:sx n="44" d="100"/>
          <a:sy n="44" d="100"/>
        </p:scale>
        <p:origin x="15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8CAA57-7049-46E6-8DFB-04DD90A23281}"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en-US"/>
        </a:p>
      </dgm:t>
    </dgm:pt>
    <dgm:pt modelId="{B5E3839B-DFDF-4CBE-929A-B842CA774D0C}">
      <dgm:prSet phldrT="[Text]" custT="1"/>
      <dgm:spPr/>
      <dgm:t>
        <a:bodyPr/>
        <a:lstStyle/>
        <a:p>
          <a:pPr algn="l"/>
          <a:r>
            <a:rPr lang="en-GB" sz="2000" b="1" dirty="0">
              <a:effectLst/>
              <a:latin typeface="Arial" panose="020B0604020202020204" pitchFamily="34" charset="0"/>
              <a:cs typeface="Arial" panose="020B0604020202020204" pitchFamily="34" charset="0"/>
            </a:rPr>
            <a:t>ARFSD-5 (2019)</a:t>
          </a:r>
        </a:p>
        <a:p>
          <a:pPr algn="l"/>
          <a:r>
            <a:rPr lang="en-US" sz="2000" b="1" dirty="0">
              <a:effectLst/>
              <a:latin typeface="Arial" panose="020B0604020202020204" pitchFamily="34" charset="0"/>
              <a:cs typeface="Arial" panose="020B0604020202020204" pitchFamily="34" charset="0"/>
            </a:rPr>
            <a:t>ARFSD-6 (2020)</a:t>
          </a:r>
        </a:p>
      </dgm:t>
    </dgm:pt>
    <dgm:pt modelId="{30DA4943-F45E-4A6F-A6C1-C1C195857443}" type="parTrans" cxnId="{9DC81A31-EF2D-4C4D-B00E-290E00C5C7F7}">
      <dgm:prSet/>
      <dgm:spPr/>
      <dgm:t>
        <a:bodyPr/>
        <a:lstStyle/>
        <a:p>
          <a:endParaRPr lang="en-US" sz="1550">
            <a:latin typeface="Arial" panose="020B0604020202020204" pitchFamily="34" charset="0"/>
            <a:cs typeface="Arial" panose="020B0604020202020204" pitchFamily="34" charset="0"/>
          </a:endParaRPr>
        </a:p>
      </dgm:t>
    </dgm:pt>
    <dgm:pt modelId="{16EE6315-1CA2-4699-8139-3B3345264A31}" type="sibTrans" cxnId="{9DC81A31-EF2D-4C4D-B00E-290E00C5C7F7}">
      <dgm:prSet/>
      <dgm:spPr/>
      <dgm:t>
        <a:bodyPr/>
        <a:lstStyle/>
        <a:p>
          <a:endParaRPr lang="en-US" sz="1550">
            <a:latin typeface="Arial" panose="020B0604020202020204" pitchFamily="34" charset="0"/>
            <a:cs typeface="Arial" panose="020B0604020202020204" pitchFamily="34" charset="0"/>
          </a:endParaRPr>
        </a:p>
      </dgm:t>
    </dgm:pt>
    <dgm:pt modelId="{815F5152-054A-426E-BF75-3E3F8629C582}">
      <dgm:prSet phldrT="[Text]" custT="1"/>
      <dgm:spPr/>
      <dgm:t>
        <a:bodyPr/>
        <a:lstStyle/>
        <a:p>
          <a:pPr algn="l"/>
          <a:r>
            <a:rPr lang="en-US" sz="2000" b="1" kern="1200" dirty="0">
              <a:effectLst/>
              <a:latin typeface="Arial" panose="020B0604020202020204" pitchFamily="34" charset="0"/>
              <a:ea typeface="Calibri"/>
              <a:cs typeface="Arial" panose="020B0604020202020204" pitchFamily="34" charset="0"/>
            </a:rPr>
            <a:t>Themes &amp; Focus</a:t>
          </a:r>
        </a:p>
      </dgm:t>
    </dgm:pt>
    <dgm:pt modelId="{AB91DB4F-4C64-44F2-A43C-764DFE23A876}" type="parTrans" cxnId="{D609E14D-2C2E-4598-BA06-E7AC421D9B10}">
      <dgm:prSet/>
      <dgm:spPr/>
      <dgm:t>
        <a:bodyPr/>
        <a:lstStyle/>
        <a:p>
          <a:endParaRPr lang="en-US" sz="1550">
            <a:latin typeface="Arial" panose="020B0604020202020204" pitchFamily="34" charset="0"/>
            <a:cs typeface="Arial" panose="020B0604020202020204" pitchFamily="34" charset="0"/>
          </a:endParaRPr>
        </a:p>
      </dgm:t>
    </dgm:pt>
    <dgm:pt modelId="{7F320D1E-A75C-410D-BDF9-6D9323F8166A}" type="sibTrans" cxnId="{D609E14D-2C2E-4598-BA06-E7AC421D9B10}">
      <dgm:prSet/>
      <dgm:spPr/>
      <dgm:t>
        <a:bodyPr/>
        <a:lstStyle/>
        <a:p>
          <a:endParaRPr lang="en-US" sz="1550">
            <a:latin typeface="Arial" panose="020B0604020202020204" pitchFamily="34" charset="0"/>
            <a:cs typeface="Arial" panose="020B0604020202020204" pitchFamily="34" charset="0"/>
          </a:endParaRPr>
        </a:p>
      </dgm:t>
    </dgm:pt>
    <dgm:pt modelId="{0CA26940-B06C-4D25-857B-F7FC7A193997}">
      <dgm:prSet phldrT="[Text]" custT="1"/>
      <dgm:spPr/>
      <dgm:t>
        <a:bodyPr/>
        <a:lstStyle/>
        <a:p>
          <a:pPr algn="l"/>
          <a:r>
            <a:rPr lang="en-US" sz="2000" b="1" kern="1200" dirty="0">
              <a:effectLst/>
              <a:latin typeface="Arial" panose="020B0604020202020204" pitchFamily="34" charset="0"/>
              <a:ea typeface="Calibri"/>
              <a:cs typeface="Arial" panose="020B0604020202020204" pitchFamily="34" charset="0"/>
            </a:rPr>
            <a:t>Partnership, participation &amp; main Activities</a:t>
          </a:r>
        </a:p>
      </dgm:t>
    </dgm:pt>
    <dgm:pt modelId="{B6024505-8E33-44A1-B056-03B6DF9BCCC9}" type="parTrans" cxnId="{18A95113-B711-43EB-988A-51522DDFF825}">
      <dgm:prSet/>
      <dgm:spPr/>
      <dgm:t>
        <a:bodyPr/>
        <a:lstStyle/>
        <a:p>
          <a:endParaRPr lang="en-US" sz="1550">
            <a:latin typeface="Arial" panose="020B0604020202020204" pitchFamily="34" charset="0"/>
            <a:cs typeface="Arial" panose="020B0604020202020204" pitchFamily="34" charset="0"/>
          </a:endParaRPr>
        </a:p>
      </dgm:t>
    </dgm:pt>
    <dgm:pt modelId="{5E9454F3-1DF9-4706-BA55-A120B43E5089}" type="sibTrans" cxnId="{18A95113-B711-43EB-988A-51522DDFF825}">
      <dgm:prSet/>
      <dgm:spPr/>
      <dgm:t>
        <a:bodyPr/>
        <a:lstStyle/>
        <a:p>
          <a:endParaRPr lang="en-US" sz="1550">
            <a:latin typeface="Arial" panose="020B0604020202020204" pitchFamily="34" charset="0"/>
            <a:cs typeface="Arial" panose="020B0604020202020204" pitchFamily="34" charset="0"/>
          </a:endParaRPr>
        </a:p>
      </dgm:t>
    </dgm:pt>
    <dgm:pt modelId="{4A3393E2-CF73-491B-8FC7-741F18FE7C55}">
      <dgm:prSet phldrT="[Text]" custT="1"/>
      <dgm:spPr/>
      <dgm:t>
        <a:bodyPr/>
        <a:lstStyle/>
        <a:p>
          <a:pPr marL="282575" marR="0" lvl="1" indent="-282575" algn="just" defTabSz="688975"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US" sz="2000" b="1" dirty="0">
              <a:latin typeface="Arial" panose="020B0604020202020204" pitchFamily="34" charset="0"/>
              <a:cs typeface="Arial" panose="020B0604020202020204" pitchFamily="34" charset="0"/>
            </a:rPr>
            <a:t>Strong collaboration of ECA, the host Governments and partners</a:t>
          </a:r>
        </a:p>
      </dgm:t>
    </dgm:pt>
    <dgm:pt modelId="{E1AAFA05-1DAC-4898-91A3-8CA21465337C}" type="parTrans" cxnId="{4B839EA8-52BF-43FB-9F26-ECD139712243}">
      <dgm:prSet/>
      <dgm:spPr/>
      <dgm:t>
        <a:bodyPr/>
        <a:lstStyle/>
        <a:p>
          <a:endParaRPr lang="en-US" sz="1550">
            <a:latin typeface="Arial" panose="020B0604020202020204" pitchFamily="34" charset="0"/>
            <a:cs typeface="Arial" panose="020B0604020202020204" pitchFamily="34" charset="0"/>
          </a:endParaRPr>
        </a:p>
      </dgm:t>
    </dgm:pt>
    <dgm:pt modelId="{053F4221-3B02-4AA3-9152-2CCD74A8C52A}" type="sibTrans" cxnId="{4B839EA8-52BF-43FB-9F26-ECD139712243}">
      <dgm:prSet/>
      <dgm:spPr/>
      <dgm:t>
        <a:bodyPr/>
        <a:lstStyle/>
        <a:p>
          <a:endParaRPr lang="en-US" sz="1550">
            <a:latin typeface="Arial" panose="020B0604020202020204" pitchFamily="34" charset="0"/>
            <a:cs typeface="Arial" panose="020B0604020202020204" pitchFamily="34" charset="0"/>
          </a:endParaRPr>
        </a:p>
      </dgm:t>
    </dgm:pt>
    <dgm:pt modelId="{FEEFDEC7-26A6-4279-A6D9-3A82A0D5B8B4}">
      <dgm:prSet phldrT="[Text]" custT="1"/>
      <dgm:spPr/>
      <dgm:t>
        <a:bodyPr/>
        <a:lstStyle/>
        <a:p>
          <a:pPr marL="228600" indent="-228600" algn="just">
            <a:spcAft>
              <a:spcPts val="800"/>
            </a:spcAft>
            <a:buFont typeface="Wingdings" panose="05000000000000000000" pitchFamily="2" charset="2"/>
            <a:buChar char="§"/>
          </a:pPr>
          <a:r>
            <a:rPr lang="en-GB" sz="18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ARFSD-5: 1</a:t>
          </a:r>
          <a:r>
            <a:rPr lang="en-US" sz="18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6 to 18 April 2019 in Marrakech, Morocco</a:t>
          </a:r>
        </a:p>
      </dgm:t>
    </dgm:pt>
    <dgm:pt modelId="{DAD80CE3-D916-4696-873A-31CA80CEF7C1}" type="parTrans" cxnId="{F85F2D98-B21E-44CB-928C-4DEFC5D0351A}">
      <dgm:prSet/>
      <dgm:spPr/>
      <dgm:t>
        <a:bodyPr/>
        <a:lstStyle/>
        <a:p>
          <a:endParaRPr lang="en-US">
            <a:latin typeface="Arial" panose="020B0604020202020204" pitchFamily="34" charset="0"/>
            <a:cs typeface="Arial" panose="020B0604020202020204" pitchFamily="34" charset="0"/>
          </a:endParaRPr>
        </a:p>
      </dgm:t>
    </dgm:pt>
    <dgm:pt modelId="{58964865-0673-44E7-AA13-04ADE768BAC0}" type="sibTrans" cxnId="{F85F2D98-B21E-44CB-928C-4DEFC5D0351A}">
      <dgm:prSet/>
      <dgm:spPr/>
      <dgm:t>
        <a:bodyPr/>
        <a:lstStyle/>
        <a:p>
          <a:endParaRPr lang="en-US">
            <a:latin typeface="Arial" panose="020B0604020202020204" pitchFamily="34" charset="0"/>
            <a:cs typeface="Arial" panose="020B0604020202020204" pitchFamily="34" charset="0"/>
          </a:endParaRPr>
        </a:p>
      </dgm:t>
    </dgm:pt>
    <dgm:pt modelId="{E02A4F1F-2396-4D02-8A55-FD7AEE2CD4C7}">
      <dgm:prSet phldrT="[Text]" custT="1"/>
      <dgm:spPr/>
      <dgm:t>
        <a:bodyPr/>
        <a:lstStyle/>
        <a:p>
          <a:pPr marL="282575" lvl="1" indent="-282575" algn="just" defTabSz="688975">
            <a:lnSpc>
              <a:spcPct val="100000"/>
            </a:lnSpc>
            <a:spcBef>
              <a:spcPts val="0"/>
            </a:spcBef>
            <a:spcAft>
              <a:spcPts val="800"/>
            </a:spcAft>
            <a:buClrTx/>
            <a:buSzTx/>
            <a:buFont typeface="Wingdings" panose="05000000000000000000" pitchFamily="2" charset="2"/>
            <a:buChar char="§"/>
          </a:pPr>
          <a:r>
            <a:rPr lang="en-GB" sz="2000" b="1" dirty="0">
              <a:latin typeface="Arial" panose="020B0604020202020204" pitchFamily="34" charset="0"/>
              <a:cs typeface="Arial" panose="020B0604020202020204" pitchFamily="34" charset="0"/>
            </a:rPr>
            <a:t>Africa Regional </a:t>
          </a:r>
          <a:r>
            <a:rPr lang="en-GB" sz="2000" b="1" dirty="0">
              <a:solidFill>
                <a:srgbClr val="CC3300"/>
              </a:solidFill>
              <a:latin typeface="Arial" panose="020B0604020202020204" pitchFamily="34" charset="0"/>
              <a:cs typeface="Arial" panose="020B0604020202020204" pitchFamily="34" charset="0"/>
            </a:rPr>
            <a:t>STI</a:t>
          </a:r>
          <a:r>
            <a:rPr lang="en-GB" sz="2000" b="1" dirty="0">
              <a:latin typeface="Arial" panose="020B0604020202020204" pitchFamily="34" charset="0"/>
              <a:cs typeface="Arial" panose="020B0604020202020204" pitchFamily="34" charset="0"/>
            </a:rPr>
            <a:t> Forums; </a:t>
          </a:r>
          <a:r>
            <a:rPr lang="en-GB" sz="2000" b="1" dirty="0">
              <a:solidFill>
                <a:srgbClr val="CC3300"/>
              </a:solidFill>
              <a:latin typeface="Arial" panose="020B0604020202020204" pitchFamily="34" charset="0"/>
              <a:cs typeface="Arial" panose="020B0604020202020204" pitchFamily="34" charset="0"/>
            </a:rPr>
            <a:t>VNR</a:t>
          </a:r>
          <a:r>
            <a:rPr lang="en-GB" sz="2000" b="1" dirty="0">
              <a:latin typeface="Arial" panose="020B0604020202020204" pitchFamily="34" charset="0"/>
              <a:cs typeface="Arial" panose="020B0604020202020204" pitchFamily="34" charset="0"/>
            </a:rPr>
            <a:t> capacity development workshops and Workshops for </a:t>
          </a:r>
          <a:r>
            <a:rPr lang="en-GB" sz="2000" b="1" dirty="0">
              <a:solidFill>
                <a:srgbClr val="CC3300"/>
              </a:solidFill>
              <a:latin typeface="Arial" panose="020B0604020202020204" pitchFamily="34" charset="0"/>
              <a:cs typeface="Arial" panose="020B0604020202020204" pitchFamily="34" charset="0"/>
            </a:rPr>
            <a:t>Major Groups</a:t>
          </a:r>
          <a:r>
            <a:rPr lang="en-GB" sz="2000" b="1" dirty="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dgm:t>
    </dgm:pt>
    <dgm:pt modelId="{812F5084-B18F-47B7-A020-397EDB644B84}" type="parTrans" cxnId="{C619907C-24A5-45F0-8960-875B484CBC40}">
      <dgm:prSet/>
      <dgm:spPr/>
      <dgm:t>
        <a:bodyPr/>
        <a:lstStyle/>
        <a:p>
          <a:endParaRPr lang="en-US">
            <a:latin typeface="Arial" panose="020B0604020202020204" pitchFamily="34" charset="0"/>
            <a:cs typeface="Arial" panose="020B0604020202020204" pitchFamily="34" charset="0"/>
          </a:endParaRPr>
        </a:p>
      </dgm:t>
    </dgm:pt>
    <dgm:pt modelId="{D107D9AB-4A7C-49BC-B5C0-7E57B27E3ACE}" type="sibTrans" cxnId="{C619907C-24A5-45F0-8960-875B484CBC40}">
      <dgm:prSet/>
      <dgm:spPr/>
      <dgm:t>
        <a:bodyPr/>
        <a:lstStyle/>
        <a:p>
          <a:endParaRPr lang="en-US">
            <a:latin typeface="Arial" panose="020B0604020202020204" pitchFamily="34" charset="0"/>
            <a:cs typeface="Arial" panose="020B0604020202020204" pitchFamily="34" charset="0"/>
          </a:endParaRPr>
        </a:p>
      </dgm:t>
    </dgm:pt>
    <dgm:pt modelId="{3FD1CF1D-E7BE-4F2B-AF49-E1A4CAC6FFFB}">
      <dgm:prSet phldrT="[Text]" custT="1"/>
      <dgm:spPr/>
      <dgm:t>
        <a:bodyPr/>
        <a:lstStyle/>
        <a:p>
          <a:pPr marL="282575" indent="-282575" algn="just">
            <a:lnSpc>
              <a:spcPct val="100000"/>
            </a:lnSpc>
            <a:spcAft>
              <a:spcPts val="800"/>
            </a:spcAft>
            <a:buFont typeface="Wingdings" panose="05000000000000000000" pitchFamily="2" charset="2"/>
            <a:buChar char="§"/>
          </a:pPr>
          <a:r>
            <a:rPr lang="en-US" altLang="en-US" sz="1800" b="1" kern="1200" dirty="0">
              <a:solidFill>
                <a:srgbClr val="CC3300"/>
              </a:solidFill>
              <a:latin typeface="Arial" panose="020B0604020202020204" pitchFamily="34" charset="0"/>
              <a:ea typeface="+mn-ea"/>
              <a:cs typeface="Arial" panose="020B0604020202020204" pitchFamily="34" charset="0"/>
            </a:rPr>
            <a:t>“Empowering people and ensuring inclusiveness and equality”</a:t>
          </a:r>
          <a:endParaRPr lang="en-US" sz="1800" b="1"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A618FBCF-15AE-4F50-952B-9A16B7F2074D}" type="parTrans" cxnId="{84451C1A-5325-411C-B9FD-4ED4D997AA88}">
      <dgm:prSet/>
      <dgm:spPr/>
      <dgm:t>
        <a:bodyPr/>
        <a:lstStyle/>
        <a:p>
          <a:endParaRPr lang="en-US">
            <a:latin typeface="Arial" panose="020B0604020202020204" pitchFamily="34" charset="0"/>
            <a:cs typeface="Arial" panose="020B0604020202020204" pitchFamily="34" charset="0"/>
          </a:endParaRPr>
        </a:p>
      </dgm:t>
    </dgm:pt>
    <dgm:pt modelId="{28D2A593-44F5-492F-8CFC-275E3B619C84}" type="sibTrans" cxnId="{84451C1A-5325-411C-B9FD-4ED4D997AA88}">
      <dgm:prSet/>
      <dgm:spPr/>
      <dgm:t>
        <a:bodyPr/>
        <a:lstStyle/>
        <a:p>
          <a:endParaRPr lang="en-US">
            <a:latin typeface="Arial" panose="020B0604020202020204" pitchFamily="34" charset="0"/>
            <a:cs typeface="Arial" panose="020B0604020202020204" pitchFamily="34" charset="0"/>
          </a:endParaRPr>
        </a:p>
      </dgm:t>
    </dgm:pt>
    <dgm:pt modelId="{DE709422-A561-4A39-AFAC-C5C446B63943}">
      <dgm:prSet phldrT="[Text]" custT="1"/>
      <dgm:spPr/>
      <dgm:t>
        <a:bodyPr/>
        <a:lstStyle/>
        <a:p>
          <a:pPr marL="282575" indent="-282575" algn="just">
            <a:lnSpc>
              <a:spcPct val="100000"/>
            </a:lnSpc>
            <a:spcAft>
              <a:spcPts val="800"/>
            </a:spcAft>
            <a:buFont typeface="Wingdings" panose="05000000000000000000" pitchFamily="2" charset="2"/>
            <a:buChar char="§"/>
          </a:pPr>
          <a:r>
            <a:rPr lang="en-US" altLang="en-US" sz="1800" b="1" kern="1200" dirty="0">
              <a:solidFill>
                <a:srgbClr val="CC3300"/>
              </a:solidFill>
              <a:latin typeface="Arial" panose="020B0604020202020204" pitchFamily="34" charset="0"/>
              <a:ea typeface="+mn-ea"/>
              <a:cs typeface="Arial" panose="020B0604020202020204" pitchFamily="34" charset="0"/>
            </a:rPr>
            <a:t>“2020–2030: A decade to deliver a transformed and prosperous Africa through the 2030 Agenda and Agenda 2063</a:t>
          </a:r>
          <a:endParaRPr lang="en-US" sz="1800" b="1"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32E963B2-8931-4496-9717-FE753DA28862}" type="parTrans" cxnId="{0A4AE1FB-18B7-46DC-9B1F-62C5FCE65D80}">
      <dgm:prSet/>
      <dgm:spPr/>
      <dgm:t>
        <a:bodyPr/>
        <a:lstStyle/>
        <a:p>
          <a:endParaRPr lang="en-US">
            <a:latin typeface="Arial" panose="020B0604020202020204" pitchFamily="34" charset="0"/>
            <a:cs typeface="Arial" panose="020B0604020202020204" pitchFamily="34" charset="0"/>
          </a:endParaRPr>
        </a:p>
      </dgm:t>
    </dgm:pt>
    <dgm:pt modelId="{43836AE3-AB07-45C5-BDE3-99D7C816F6C3}" type="sibTrans" cxnId="{0A4AE1FB-18B7-46DC-9B1F-62C5FCE65D80}">
      <dgm:prSet/>
      <dgm:spPr/>
      <dgm:t>
        <a:bodyPr/>
        <a:lstStyle/>
        <a:p>
          <a:endParaRPr lang="en-US">
            <a:latin typeface="Arial" panose="020B0604020202020204" pitchFamily="34" charset="0"/>
            <a:cs typeface="Arial" panose="020B0604020202020204" pitchFamily="34" charset="0"/>
          </a:endParaRPr>
        </a:p>
      </dgm:t>
    </dgm:pt>
    <dgm:pt modelId="{7BC43D95-805E-474D-9103-4123B3D6A2CC}">
      <dgm:prSet phldrT="[Text]" custT="1"/>
      <dgm:spPr/>
      <dgm:t>
        <a:bodyPr/>
        <a:lstStyle/>
        <a:p>
          <a:pPr marL="228600" indent="-228600" algn="just">
            <a:spcAft>
              <a:spcPts val="800"/>
            </a:spcAft>
            <a:buFont typeface="Wingdings" panose="05000000000000000000" pitchFamily="2" charset="2"/>
            <a:buChar char="§"/>
          </a:pPr>
          <a:r>
            <a:rPr lang="en-US" sz="18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ARFSD-6: 24 to 27 February 2020, in Victoria Falls , Zimbabwe</a:t>
          </a:r>
        </a:p>
      </dgm:t>
    </dgm:pt>
    <dgm:pt modelId="{D90283C2-D4C3-4425-B6D2-242BEADFAD16}" type="parTrans" cxnId="{962C5A6E-99F9-45A4-BF05-9AB657D59393}">
      <dgm:prSet/>
      <dgm:spPr/>
      <dgm:t>
        <a:bodyPr/>
        <a:lstStyle/>
        <a:p>
          <a:endParaRPr lang="en-US">
            <a:latin typeface="Arial" panose="020B0604020202020204" pitchFamily="34" charset="0"/>
            <a:cs typeface="Arial" panose="020B0604020202020204" pitchFamily="34" charset="0"/>
          </a:endParaRPr>
        </a:p>
      </dgm:t>
    </dgm:pt>
    <dgm:pt modelId="{38915115-87F6-4DEF-A7CB-B13D208F3120}" type="sibTrans" cxnId="{962C5A6E-99F9-45A4-BF05-9AB657D59393}">
      <dgm:prSet/>
      <dgm:spPr/>
      <dgm:t>
        <a:bodyPr/>
        <a:lstStyle/>
        <a:p>
          <a:endParaRPr lang="en-US">
            <a:latin typeface="Arial" panose="020B0604020202020204" pitchFamily="34" charset="0"/>
            <a:cs typeface="Arial" panose="020B0604020202020204" pitchFamily="34" charset="0"/>
          </a:endParaRPr>
        </a:p>
      </dgm:t>
    </dgm:pt>
    <dgm:pt modelId="{F1256F46-6777-49ED-AEA7-8A32AD7B35BF}">
      <dgm:prSet phldrT="[Text]" custT="1"/>
      <dgm:spPr/>
      <dgm:t>
        <a:bodyPr/>
        <a:lstStyle/>
        <a:p>
          <a:pPr marL="282575" marR="0" lvl="1" indent="-282575" algn="just" defTabSz="688975"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US" sz="2000" b="1" dirty="0">
              <a:latin typeface="Arial" panose="020B0604020202020204" pitchFamily="34" charset="0"/>
              <a:cs typeface="Arial" panose="020B0604020202020204" pitchFamily="34" charset="0"/>
            </a:rPr>
            <a:t>Growing interest in the Forum and large number of participants</a:t>
          </a:r>
        </a:p>
      </dgm:t>
    </dgm:pt>
    <dgm:pt modelId="{74B6B8CA-8663-4262-8D43-E24A2D919F6D}" type="parTrans" cxnId="{84ED17AA-B067-4D9E-8EB9-D75D0B8CCBA0}">
      <dgm:prSet/>
      <dgm:spPr/>
    </dgm:pt>
    <dgm:pt modelId="{227D8505-6DF2-4FA1-96DC-58ED1427CDD1}" type="sibTrans" cxnId="{84ED17AA-B067-4D9E-8EB9-D75D0B8CCBA0}">
      <dgm:prSet/>
      <dgm:spPr/>
    </dgm:pt>
    <dgm:pt modelId="{1B7C7E1A-412F-4610-9553-30F2BA4EA134}" type="pres">
      <dgm:prSet presAssocID="{738CAA57-7049-46E6-8DFB-04DD90A23281}" presName="Name0" presStyleCnt="0">
        <dgm:presLayoutVars>
          <dgm:dir/>
          <dgm:animLvl val="lvl"/>
          <dgm:resizeHandles val="exact"/>
        </dgm:presLayoutVars>
      </dgm:prSet>
      <dgm:spPr/>
    </dgm:pt>
    <dgm:pt modelId="{4BE7CC05-3989-4142-AD80-A863BD242FA5}" type="pres">
      <dgm:prSet presAssocID="{B5E3839B-DFDF-4CBE-929A-B842CA774D0C}" presName="linNode" presStyleCnt="0"/>
      <dgm:spPr/>
    </dgm:pt>
    <dgm:pt modelId="{77D0740D-5103-4012-B62A-415FE3020893}" type="pres">
      <dgm:prSet presAssocID="{B5E3839B-DFDF-4CBE-929A-B842CA774D0C}" presName="parentText" presStyleLbl="node1" presStyleIdx="0" presStyleCnt="3" custScaleX="86239" custScaleY="85039">
        <dgm:presLayoutVars>
          <dgm:chMax val="1"/>
          <dgm:bulletEnabled val="1"/>
        </dgm:presLayoutVars>
      </dgm:prSet>
      <dgm:spPr/>
    </dgm:pt>
    <dgm:pt modelId="{01A06D5B-0C02-466C-917C-63617C99CF2E}" type="pres">
      <dgm:prSet presAssocID="{B5E3839B-DFDF-4CBE-929A-B842CA774D0C}" presName="descendantText" presStyleLbl="alignAccFollowNode1" presStyleIdx="0" presStyleCnt="3" custScaleX="131825" custScaleY="104970">
        <dgm:presLayoutVars>
          <dgm:bulletEnabled val="1"/>
        </dgm:presLayoutVars>
      </dgm:prSet>
      <dgm:spPr/>
    </dgm:pt>
    <dgm:pt modelId="{996172A1-D295-46E5-9375-F27416774701}" type="pres">
      <dgm:prSet presAssocID="{16EE6315-1CA2-4699-8139-3B3345264A31}" presName="sp" presStyleCnt="0"/>
      <dgm:spPr/>
    </dgm:pt>
    <dgm:pt modelId="{DC08602B-73DE-40A2-BCB8-6A8031D9D776}" type="pres">
      <dgm:prSet presAssocID="{815F5152-054A-426E-BF75-3E3F8629C582}" presName="linNode" presStyleCnt="0"/>
      <dgm:spPr/>
    </dgm:pt>
    <dgm:pt modelId="{7A779690-C843-4687-830C-799FA2D43AB1}" type="pres">
      <dgm:prSet presAssocID="{815F5152-054A-426E-BF75-3E3F8629C582}" presName="parentText" presStyleLbl="node1" presStyleIdx="1" presStyleCnt="3" custScaleX="122233" custScaleY="116399" custLinFactNeighborX="146" custLinFactNeighborY="4237">
        <dgm:presLayoutVars>
          <dgm:chMax val="1"/>
          <dgm:bulletEnabled val="1"/>
        </dgm:presLayoutVars>
      </dgm:prSet>
      <dgm:spPr/>
    </dgm:pt>
    <dgm:pt modelId="{BE638C9E-B2C7-490E-AA2D-C561CB33E18F}" type="pres">
      <dgm:prSet presAssocID="{815F5152-054A-426E-BF75-3E3F8629C582}" presName="descendantText" presStyleLbl="alignAccFollowNode1" presStyleIdx="1" presStyleCnt="3" custScaleX="220503" custScaleY="139836" custLinFactNeighborX="7902" custLinFactNeighborY="1157">
        <dgm:presLayoutVars>
          <dgm:bulletEnabled val="1"/>
        </dgm:presLayoutVars>
      </dgm:prSet>
      <dgm:spPr/>
    </dgm:pt>
    <dgm:pt modelId="{FEBAFD7A-5D91-41FB-958B-5F570F69D25C}" type="pres">
      <dgm:prSet presAssocID="{7F320D1E-A75C-410D-BDF9-6D9323F8166A}" presName="sp" presStyleCnt="0"/>
      <dgm:spPr/>
    </dgm:pt>
    <dgm:pt modelId="{7D010CA2-DD35-4245-9469-E979A60F3E37}" type="pres">
      <dgm:prSet presAssocID="{0CA26940-B06C-4D25-857B-F7FC7A193997}" presName="linNode" presStyleCnt="0"/>
      <dgm:spPr/>
    </dgm:pt>
    <dgm:pt modelId="{CD86A985-F598-467D-B47B-B8ABB1B722FB}" type="pres">
      <dgm:prSet presAssocID="{0CA26940-B06C-4D25-857B-F7FC7A193997}" presName="parentText" presStyleLbl="node1" presStyleIdx="2" presStyleCnt="3" custScaleX="53640" custScaleY="114473">
        <dgm:presLayoutVars>
          <dgm:chMax val="1"/>
          <dgm:bulletEnabled val="1"/>
        </dgm:presLayoutVars>
      </dgm:prSet>
      <dgm:spPr/>
    </dgm:pt>
    <dgm:pt modelId="{4278A1E5-EB2D-4F51-B081-9892C22B2352}" type="pres">
      <dgm:prSet presAssocID="{0CA26940-B06C-4D25-857B-F7FC7A193997}" presName="descendantText" presStyleLbl="alignAccFollowNode1" presStyleIdx="2" presStyleCnt="3" custScaleX="140004" custScaleY="136272" custLinFactNeighborY="0">
        <dgm:presLayoutVars>
          <dgm:bulletEnabled val="1"/>
        </dgm:presLayoutVars>
      </dgm:prSet>
      <dgm:spPr/>
    </dgm:pt>
  </dgm:ptLst>
  <dgm:cxnLst>
    <dgm:cxn modelId="{D942EF02-84B5-45C6-9412-AD251F39F04B}" type="presOf" srcId="{7BC43D95-805E-474D-9103-4123B3D6A2CC}" destId="{01A06D5B-0C02-466C-917C-63617C99CF2E}" srcOrd="0" destOrd="1" presId="urn:microsoft.com/office/officeart/2005/8/layout/vList5"/>
    <dgm:cxn modelId="{18A95113-B711-43EB-988A-51522DDFF825}" srcId="{738CAA57-7049-46E6-8DFB-04DD90A23281}" destId="{0CA26940-B06C-4D25-857B-F7FC7A193997}" srcOrd="2" destOrd="0" parTransId="{B6024505-8E33-44A1-B056-03B6DF9BCCC9}" sibTransId="{5E9454F3-1DF9-4706-BA55-A120B43E5089}"/>
    <dgm:cxn modelId="{84451C1A-5325-411C-B9FD-4ED4D997AA88}" srcId="{815F5152-054A-426E-BF75-3E3F8629C582}" destId="{3FD1CF1D-E7BE-4F2B-AF49-E1A4CAC6FFFB}" srcOrd="0" destOrd="0" parTransId="{A618FBCF-15AE-4F50-952B-9A16B7F2074D}" sibTransId="{28D2A593-44F5-492F-8CFC-275E3B619C84}"/>
    <dgm:cxn modelId="{9DC81A31-EF2D-4C4D-B00E-290E00C5C7F7}" srcId="{738CAA57-7049-46E6-8DFB-04DD90A23281}" destId="{B5E3839B-DFDF-4CBE-929A-B842CA774D0C}" srcOrd="0" destOrd="0" parTransId="{30DA4943-F45E-4A6F-A6C1-C1C195857443}" sibTransId="{16EE6315-1CA2-4699-8139-3B3345264A31}"/>
    <dgm:cxn modelId="{7961513F-41B1-4E68-AA57-C2CC9234DCDD}" type="presOf" srcId="{DE709422-A561-4A39-AFAC-C5C446B63943}" destId="{BE638C9E-B2C7-490E-AA2D-C561CB33E18F}" srcOrd="0" destOrd="1" presId="urn:microsoft.com/office/officeart/2005/8/layout/vList5"/>
    <dgm:cxn modelId="{D609E14D-2C2E-4598-BA06-E7AC421D9B10}" srcId="{738CAA57-7049-46E6-8DFB-04DD90A23281}" destId="{815F5152-054A-426E-BF75-3E3F8629C582}" srcOrd="1" destOrd="0" parTransId="{AB91DB4F-4C64-44F2-A43C-764DFE23A876}" sibTransId="{7F320D1E-A75C-410D-BDF9-6D9323F8166A}"/>
    <dgm:cxn modelId="{962C5A6E-99F9-45A4-BF05-9AB657D59393}" srcId="{B5E3839B-DFDF-4CBE-929A-B842CA774D0C}" destId="{7BC43D95-805E-474D-9103-4123B3D6A2CC}" srcOrd="1" destOrd="0" parTransId="{D90283C2-D4C3-4425-B6D2-242BEADFAD16}" sibTransId="{38915115-87F6-4DEF-A7CB-B13D208F3120}"/>
    <dgm:cxn modelId="{48982C56-1CDD-4700-A9CC-9C45ECA413EE}" type="presOf" srcId="{3FD1CF1D-E7BE-4F2B-AF49-E1A4CAC6FFFB}" destId="{BE638C9E-B2C7-490E-AA2D-C561CB33E18F}" srcOrd="0" destOrd="0" presId="urn:microsoft.com/office/officeart/2005/8/layout/vList5"/>
    <dgm:cxn modelId="{C619907C-24A5-45F0-8960-875B484CBC40}" srcId="{0CA26940-B06C-4D25-857B-F7FC7A193997}" destId="{E02A4F1F-2396-4D02-8A55-FD7AEE2CD4C7}" srcOrd="2" destOrd="0" parTransId="{812F5084-B18F-47B7-A020-397EDB644B84}" sibTransId="{D107D9AB-4A7C-49BC-B5C0-7E57B27E3ACE}"/>
    <dgm:cxn modelId="{AA279282-C964-42C0-A2D8-E5DC3844F2D0}" type="presOf" srcId="{E02A4F1F-2396-4D02-8A55-FD7AEE2CD4C7}" destId="{4278A1E5-EB2D-4F51-B081-9892C22B2352}" srcOrd="0" destOrd="2" presId="urn:microsoft.com/office/officeart/2005/8/layout/vList5"/>
    <dgm:cxn modelId="{1A726A89-6598-42BE-8C47-FBFAA62479BB}" type="presOf" srcId="{F1256F46-6777-49ED-AEA7-8A32AD7B35BF}" destId="{4278A1E5-EB2D-4F51-B081-9892C22B2352}" srcOrd="0" destOrd="1" presId="urn:microsoft.com/office/officeart/2005/8/layout/vList5"/>
    <dgm:cxn modelId="{6954EE8F-9D7E-47A0-923B-373DCC415E14}" type="presOf" srcId="{0CA26940-B06C-4D25-857B-F7FC7A193997}" destId="{CD86A985-F598-467D-B47B-B8ABB1B722FB}" srcOrd="0" destOrd="0" presId="urn:microsoft.com/office/officeart/2005/8/layout/vList5"/>
    <dgm:cxn modelId="{F85F2D98-B21E-44CB-928C-4DEFC5D0351A}" srcId="{B5E3839B-DFDF-4CBE-929A-B842CA774D0C}" destId="{FEEFDEC7-26A6-4279-A6D9-3A82A0D5B8B4}" srcOrd="0" destOrd="0" parTransId="{DAD80CE3-D916-4696-873A-31CA80CEF7C1}" sibTransId="{58964865-0673-44E7-AA13-04ADE768BAC0}"/>
    <dgm:cxn modelId="{2D5D209B-F1F7-4681-93B7-7E60C7D6FD14}" type="presOf" srcId="{815F5152-054A-426E-BF75-3E3F8629C582}" destId="{7A779690-C843-4687-830C-799FA2D43AB1}" srcOrd="0" destOrd="0" presId="urn:microsoft.com/office/officeart/2005/8/layout/vList5"/>
    <dgm:cxn modelId="{B18AE0A2-B39F-423D-A11F-825B703F1CCD}" type="presOf" srcId="{738CAA57-7049-46E6-8DFB-04DD90A23281}" destId="{1B7C7E1A-412F-4610-9553-30F2BA4EA134}" srcOrd="0" destOrd="0" presId="urn:microsoft.com/office/officeart/2005/8/layout/vList5"/>
    <dgm:cxn modelId="{4B839EA8-52BF-43FB-9F26-ECD139712243}" srcId="{0CA26940-B06C-4D25-857B-F7FC7A193997}" destId="{4A3393E2-CF73-491B-8FC7-741F18FE7C55}" srcOrd="0" destOrd="0" parTransId="{E1AAFA05-1DAC-4898-91A3-8CA21465337C}" sibTransId="{053F4221-3B02-4AA3-9152-2CCD74A8C52A}"/>
    <dgm:cxn modelId="{84ED17AA-B067-4D9E-8EB9-D75D0B8CCBA0}" srcId="{0CA26940-B06C-4D25-857B-F7FC7A193997}" destId="{F1256F46-6777-49ED-AEA7-8A32AD7B35BF}" srcOrd="1" destOrd="0" parTransId="{74B6B8CA-8663-4262-8D43-E24A2D919F6D}" sibTransId="{227D8505-6DF2-4FA1-96DC-58ED1427CDD1}"/>
    <dgm:cxn modelId="{1A7401E6-D95F-40C2-9C05-62F6DF34CADE}" type="presOf" srcId="{B5E3839B-DFDF-4CBE-929A-B842CA774D0C}" destId="{77D0740D-5103-4012-B62A-415FE3020893}" srcOrd="0" destOrd="0" presId="urn:microsoft.com/office/officeart/2005/8/layout/vList5"/>
    <dgm:cxn modelId="{08DF5BE7-B44C-434A-9C24-F788FBC9C012}" type="presOf" srcId="{FEEFDEC7-26A6-4279-A6D9-3A82A0D5B8B4}" destId="{01A06D5B-0C02-466C-917C-63617C99CF2E}" srcOrd="0" destOrd="0" presId="urn:microsoft.com/office/officeart/2005/8/layout/vList5"/>
    <dgm:cxn modelId="{368979F8-0AF7-4D68-8F9B-EB416029AE2E}" type="presOf" srcId="{4A3393E2-CF73-491B-8FC7-741F18FE7C55}" destId="{4278A1E5-EB2D-4F51-B081-9892C22B2352}" srcOrd="0" destOrd="0" presId="urn:microsoft.com/office/officeart/2005/8/layout/vList5"/>
    <dgm:cxn modelId="{0A4AE1FB-18B7-46DC-9B1F-62C5FCE65D80}" srcId="{815F5152-054A-426E-BF75-3E3F8629C582}" destId="{DE709422-A561-4A39-AFAC-C5C446B63943}" srcOrd="1" destOrd="0" parTransId="{32E963B2-8931-4496-9717-FE753DA28862}" sibTransId="{43836AE3-AB07-45C5-BDE3-99D7C816F6C3}"/>
    <dgm:cxn modelId="{71162863-9652-49E4-BBEA-12E6F33D48BC}" type="presParOf" srcId="{1B7C7E1A-412F-4610-9553-30F2BA4EA134}" destId="{4BE7CC05-3989-4142-AD80-A863BD242FA5}" srcOrd="0" destOrd="0" presId="urn:microsoft.com/office/officeart/2005/8/layout/vList5"/>
    <dgm:cxn modelId="{A68D2062-1AB9-44A4-871B-B1E93A4795C5}" type="presParOf" srcId="{4BE7CC05-3989-4142-AD80-A863BD242FA5}" destId="{77D0740D-5103-4012-B62A-415FE3020893}" srcOrd="0" destOrd="0" presId="urn:microsoft.com/office/officeart/2005/8/layout/vList5"/>
    <dgm:cxn modelId="{E3ED6072-2BAA-4E7B-8D1C-D71BB750D10E}" type="presParOf" srcId="{4BE7CC05-3989-4142-AD80-A863BD242FA5}" destId="{01A06D5B-0C02-466C-917C-63617C99CF2E}" srcOrd="1" destOrd="0" presId="urn:microsoft.com/office/officeart/2005/8/layout/vList5"/>
    <dgm:cxn modelId="{4501F840-32D3-4301-B0ED-F2EB82043E8B}" type="presParOf" srcId="{1B7C7E1A-412F-4610-9553-30F2BA4EA134}" destId="{996172A1-D295-46E5-9375-F27416774701}" srcOrd="1" destOrd="0" presId="urn:microsoft.com/office/officeart/2005/8/layout/vList5"/>
    <dgm:cxn modelId="{336008B8-E74B-4A43-8794-C7977D4C51E2}" type="presParOf" srcId="{1B7C7E1A-412F-4610-9553-30F2BA4EA134}" destId="{DC08602B-73DE-40A2-BCB8-6A8031D9D776}" srcOrd="2" destOrd="0" presId="urn:microsoft.com/office/officeart/2005/8/layout/vList5"/>
    <dgm:cxn modelId="{0B07C4E0-B65A-4FA0-9690-CB1CEFB7715A}" type="presParOf" srcId="{DC08602B-73DE-40A2-BCB8-6A8031D9D776}" destId="{7A779690-C843-4687-830C-799FA2D43AB1}" srcOrd="0" destOrd="0" presId="urn:microsoft.com/office/officeart/2005/8/layout/vList5"/>
    <dgm:cxn modelId="{678B0DD4-8E0B-4005-A455-7F6B86B8C6CF}" type="presParOf" srcId="{DC08602B-73DE-40A2-BCB8-6A8031D9D776}" destId="{BE638C9E-B2C7-490E-AA2D-C561CB33E18F}" srcOrd="1" destOrd="0" presId="urn:microsoft.com/office/officeart/2005/8/layout/vList5"/>
    <dgm:cxn modelId="{B2A84B59-434C-42A9-AA01-0626423611F4}" type="presParOf" srcId="{1B7C7E1A-412F-4610-9553-30F2BA4EA134}" destId="{FEBAFD7A-5D91-41FB-958B-5F570F69D25C}" srcOrd="3" destOrd="0" presId="urn:microsoft.com/office/officeart/2005/8/layout/vList5"/>
    <dgm:cxn modelId="{F20AA430-11D5-44EB-B869-C39869443BCC}" type="presParOf" srcId="{1B7C7E1A-412F-4610-9553-30F2BA4EA134}" destId="{7D010CA2-DD35-4245-9469-E979A60F3E37}" srcOrd="4" destOrd="0" presId="urn:microsoft.com/office/officeart/2005/8/layout/vList5"/>
    <dgm:cxn modelId="{B9A313CD-8DC1-4020-B91C-281447EE16E4}" type="presParOf" srcId="{7D010CA2-DD35-4245-9469-E979A60F3E37}" destId="{CD86A985-F598-467D-B47B-B8ABB1B722FB}" srcOrd="0" destOrd="0" presId="urn:microsoft.com/office/officeart/2005/8/layout/vList5"/>
    <dgm:cxn modelId="{1933733F-A541-4DB5-BAB1-6B7FBF6363C7}" type="presParOf" srcId="{7D010CA2-DD35-4245-9469-E979A60F3E37}" destId="{4278A1E5-EB2D-4F51-B081-9892C22B235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06D5B-0C02-466C-917C-63617C99CF2E}">
      <dsp:nvSpPr>
        <dsp:cNvPr id="0" name=""/>
        <dsp:cNvSpPr/>
      </dsp:nvSpPr>
      <dsp:spPr>
        <a:xfrm rot="5400000">
          <a:off x="6867625" y="-3642757"/>
          <a:ext cx="1423985" cy="8730978"/>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00100">
            <a:lnSpc>
              <a:spcPct val="90000"/>
            </a:lnSpc>
            <a:spcBef>
              <a:spcPct val="0"/>
            </a:spcBef>
            <a:spcAft>
              <a:spcPts val="800"/>
            </a:spcAft>
            <a:buFont typeface="Wingdings" panose="05000000000000000000" pitchFamily="2" charset="2"/>
            <a:buChar char="§"/>
          </a:pPr>
          <a:r>
            <a:rPr lang="en-GB" sz="18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ARFSD-5: 1</a:t>
          </a:r>
          <a:r>
            <a:rPr lang="en-US" sz="18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6 to 18 April 2019 in Marrakech, Morocco</a:t>
          </a:r>
        </a:p>
        <a:p>
          <a:pPr marL="228600" lvl="1" indent="-228600" algn="just" defTabSz="800100">
            <a:lnSpc>
              <a:spcPct val="90000"/>
            </a:lnSpc>
            <a:spcBef>
              <a:spcPct val="0"/>
            </a:spcBef>
            <a:spcAft>
              <a:spcPts val="800"/>
            </a:spcAft>
            <a:buFont typeface="Wingdings" panose="05000000000000000000" pitchFamily="2" charset="2"/>
            <a:buChar char="§"/>
          </a:pPr>
          <a:r>
            <a:rPr lang="en-US" sz="18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ARFSD-6: 24 to 27 February 2020, in Victoria Falls , Zimbabwe</a:t>
          </a:r>
        </a:p>
      </dsp:txBody>
      <dsp:txXfrm rot="-5400000">
        <a:off x="3214129" y="80252"/>
        <a:ext cx="8661465" cy="1284959"/>
      </dsp:txXfrm>
    </dsp:sp>
    <dsp:sp modelId="{77D0740D-5103-4012-B62A-415FE3020893}">
      <dsp:nvSpPr>
        <dsp:cNvPr id="0" name=""/>
        <dsp:cNvSpPr/>
      </dsp:nvSpPr>
      <dsp:spPr>
        <a:xfrm>
          <a:off x="1272" y="1726"/>
          <a:ext cx="3212856" cy="144201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GB" sz="2000" b="1" kern="1200" dirty="0">
              <a:effectLst/>
              <a:latin typeface="Arial" panose="020B0604020202020204" pitchFamily="34" charset="0"/>
              <a:cs typeface="Arial" panose="020B0604020202020204" pitchFamily="34" charset="0"/>
            </a:rPr>
            <a:t>ARFSD-5 (2019)</a:t>
          </a:r>
        </a:p>
        <a:p>
          <a:pPr marL="0" lvl="0" indent="0" algn="l" defTabSz="889000">
            <a:lnSpc>
              <a:spcPct val="90000"/>
            </a:lnSpc>
            <a:spcBef>
              <a:spcPct val="0"/>
            </a:spcBef>
            <a:spcAft>
              <a:spcPct val="35000"/>
            </a:spcAft>
            <a:buNone/>
          </a:pPr>
          <a:r>
            <a:rPr lang="en-US" sz="2000" b="1" kern="1200" dirty="0">
              <a:effectLst/>
              <a:latin typeface="Arial" panose="020B0604020202020204" pitchFamily="34" charset="0"/>
              <a:cs typeface="Arial" panose="020B0604020202020204" pitchFamily="34" charset="0"/>
            </a:rPr>
            <a:t>ARFSD-6 (2020)</a:t>
          </a:r>
        </a:p>
      </dsp:txBody>
      <dsp:txXfrm>
        <a:off x="71665" y="72119"/>
        <a:ext cx="3072070" cy="1301224"/>
      </dsp:txXfrm>
    </dsp:sp>
    <dsp:sp modelId="{BE638C9E-B2C7-490E-AA2D-C561CB33E18F}">
      <dsp:nvSpPr>
        <dsp:cNvPr id="0" name=""/>
        <dsp:cNvSpPr/>
      </dsp:nvSpPr>
      <dsp:spPr>
        <a:xfrm rot="5400000">
          <a:off x="6446077" y="-2021402"/>
          <a:ext cx="1896965" cy="9105024"/>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2575" lvl="1" indent="-282575" algn="just" defTabSz="800100">
            <a:lnSpc>
              <a:spcPct val="100000"/>
            </a:lnSpc>
            <a:spcBef>
              <a:spcPct val="0"/>
            </a:spcBef>
            <a:spcAft>
              <a:spcPts val="800"/>
            </a:spcAft>
            <a:buFont typeface="Wingdings" panose="05000000000000000000" pitchFamily="2" charset="2"/>
            <a:buChar char="§"/>
          </a:pPr>
          <a:r>
            <a:rPr lang="en-US" altLang="en-US" sz="1800" b="1" kern="1200" dirty="0">
              <a:solidFill>
                <a:srgbClr val="CC3300"/>
              </a:solidFill>
              <a:latin typeface="Arial" panose="020B0604020202020204" pitchFamily="34" charset="0"/>
              <a:ea typeface="+mn-ea"/>
              <a:cs typeface="Arial" panose="020B0604020202020204" pitchFamily="34" charset="0"/>
            </a:rPr>
            <a:t>“Empowering people and ensuring inclusiveness and equality”</a:t>
          </a:r>
          <a:endParaRPr lang="en-US" sz="1800" b="1"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82575" lvl="1" indent="-282575" algn="just" defTabSz="800100">
            <a:lnSpc>
              <a:spcPct val="100000"/>
            </a:lnSpc>
            <a:spcBef>
              <a:spcPct val="0"/>
            </a:spcBef>
            <a:spcAft>
              <a:spcPts val="800"/>
            </a:spcAft>
            <a:buFont typeface="Wingdings" panose="05000000000000000000" pitchFamily="2" charset="2"/>
            <a:buChar char="§"/>
          </a:pPr>
          <a:r>
            <a:rPr lang="en-US" altLang="en-US" sz="1800" b="1" kern="1200" dirty="0">
              <a:solidFill>
                <a:srgbClr val="CC3300"/>
              </a:solidFill>
              <a:latin typeface="Arial" panose="020B0604020202020204" pitchFamily="34" charset="0"/>
              <a:ea typeface="+mn-ea"/>
              <a:cs typeface="Arial" panose="020B0604020202020204" pitchFamily="34" charset="0"/>
            </a:rPr>
            <a:t>“2020–2030: A decade to deliver a transformed and prosperous Africa through the 2030 Agenda and Agenda 2063</a:t>
          </a:r>
          <a:endParaRPr lang="en-US" sz="1800" b="1"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rot="-5400000">
        <a:off x="2842048" y="1675229"/>
        <a:ext cx="9012422" cy="1711761"/>
      </dsp:txXfrm>
    </dsp:sp>
    <dsp:sp modelId="{7A779690-C843-4687-830C-799FA2D43AB1}">
      <dsp:nvSpPr>
        <dsp:cNvPr id="0" name=""/>
        <dsp:cNvSpPr/>
      </dsp:nvSpPr>
      <dsp:spPr>
        <a:xfrm>
          <a:off x="7301" y="1600369"/>
          <a:ext cx="2839079" cy="1973783"/>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latin typeface="Arial" panose="020B0604020202020204" pitchFamily="34" charset="0"/>
              <a:ea typeface="Calibri"/>
              <a:cs typeface="Arial" panose="020B0604020202020204" pitchFamily="34" charset="0"/>
            </a:rPr>
            <a:t>Themes &amp; Focus</a:t>
          </a:r>
        </a:p>
      </dsp:txBody>
      <dsp:txXfrm>
        <a:off x="103653" y="1696721"/>
        <a:ext cx="2646375" cy="1781079"/>
      </dsp:txXfrm>
    </dsp:sp>
    <dsp:sp modelId="{4278A1E5-EB2D-4F51-B081-9892C22B2352}">
      <dsp:nvSpPr>
        <dsp:cNvPr id="0" name=""/>
        <dsp:cNvSpPr/>
      </dsp:nvSpPr>
      <dsp:spPr>
        <a:xfrm rot="5400000">
          <a:off x="6108116" y="-355719"/>
          <a:ext cx="1848617" cy="9826747"/>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2575" marR="0" lvl="1" indent="-282575" algn="just" defTabSz="688975" eaLnBrk="1" fontAlgn="auto" latinLnBrk="0" hangingPunct="1">
            <a:lnSpc>
              <a:spcPct val="100000"/>
            </a:lnSpc>
            <a:spcBef>
              <a:spcPct val="0"/>
            </a:spcBef>
            <a:spcAft>
              <a:spcPts val="800"/>
            </a:spcAft>
            <a:buClrTx/>
            <a:buSzTx/>
            <a:buFont typeface="Wingdings" panose="05000000000000000000" pitchFamily="2" charset="2"/>
            <a:buChar char="§"/>
            <a:tabLst/>
            <a:defRPr/>
          </a:pPr>
          <a:r>
            <a:rPr lang="en-US" sz="2000" b="1" kern="1200" dirty="0">
              <a:latin typeface="Arial" panose="020B0604020202020204" pitchFamily="34" charset="0"/>
              <a:cs typeface="Arial" panose="020B0604020202020204" pitchFamily="34" charset="0"/>
            </a:rPr>
            <a:t>Strong collaboration of ECA, the host Governments and partners</a:t>
          </a:r>
        </a:p>
        <a:p>
          <a:pPr marL="282575" marR="0" lvl="1" indent="-282575" algn="just" defTabSz="688975" eaLnBrk="1" fontAlgn="auto" latinLnBrk="0" hangingPunct="1">
            <a:lnSpc>
              <a:spcPct val="100000"/>
            </a:lnSpc>
            <a:spcBef>
              <a:spcPct val="0"/>
            </a:spcBef>
            <a:spcAft>
              <a:spcPts val="800"/>
            </a:spcAft>
            <a:buClrTx/>
            <a:buSzTx/>
            <a:buFont typeface="Wingdings" panose="05000000000000000000" pitchFamily="2" charset="2"/>
            <a:buChar char="§"/>
            <a:tabLst/>
            <a:defRPr/>
          </a:pPr>
          <a:r>
            <a:rPr lang="en-US" sz="2000" b="1" kern="1200" dirty="0">
              <a:latin typeface="Arial" panose="020B0604020202020204" pitchFamily="34" charset="0"/>
              <a:cs typeface="Arial" panose="020B0604020202020204" pitchFamily="34" charset="0"/>
            </a:rPr>
            <a:t>Growing interest in the Forum and large number of participants</a:t>
          </a:r>
        </a:p>
        <a:p>
          <a:pPr marL="282575" lvl="1" indent="-282575" algn="just" defTabSz="688975">
            <a:lnSpc>
              <a:spcPct val="100000"/>
            </a:lnSpc>
            <a:spcBef>
              <a:spcPct val="0"/>
            </a:spcBef>
            <a:spcAft>
              <a:spcPts val="800"/>
            </a:spcAft>
            <a:buClrTx/>
            <a:buSzTx/>
            <a:buFont typeface="Wingdings" panose="05000000000000000000" pitchFamily="2" charset="2"/>
            <a:buChar char="§"/>
          </a:pPr>
          <a:r>
            <a:rPr lang="en-GB" sz="2000" b="1" kern="1200" dirty="0">
              <a:latin typeface="Arial" panose="020B0604020202020204" pitchFamily="34" charset="0"/>
              <a:cs typeface="Arial" panose="020B0604020202020204" pitchFamily="34" charset="0"/>
            </a:rPr>
            <a:t>Africa Regional </a:t>
          </a:r>
          <a:r>
            <a:rPr lang="en-GB" sz="2000" b="1" kern="1200" dirty="0">
              <a:solidFill>
                <a:srgbClr val="CC3300"/>
              </a:solidFill>
              <a:latin typeface="Arial" panose="020B0604020202020204" pitchFamily="34" charset="0"/>
              <a:cs typeface="Arial" panose="020B0604020202020204" pitchFamily="34" charset="0"/>
            </a:rPr>
            <a:t>STI</a:t>
          </a:r>
          <a:r>
            <a:rPr lang="en-GB" sz="2000" b="1" kern="1200" dirty="0">
              <a:latin typeface="Arial" panose="020B0604020202020204" pitchFamily="34" charset="0"/>
              <a:cs typeface="Arial" panose="020B0604020202020204" pitchFamily="34" charset="0"/>
            </a:rPr>
            <a:t> Forums; </a:t>
          </a:r>
          <a:r>
            <a:rPr lang="en-GB" sz="2000" b="1" kern="1200" dirty="0">
              <a:solidFill>
                <a:srgbClr val="CC3300"/>
              </a:solidFill>
              <a:latin typeface="Arial" panose="020B0604020202020204" pitchFamily="34" charset="0"/>
              <a:cs typeface="Arial" panose="020B0604020202020204" pitchFamily="34" charset="0"/>
            </a:rPr>
            <a:t>VNR</a:t>
          </a:r>
          <a:r>
            <a:rPr lang="en-GB" sz="2000" b="1" kern="1200" dirty="0">
              <a:latin typeface="Arial" panose="020B0604020202020204" pitchFamily="34" charset="0"/>
              <a:cs typeface="Arial" panose="020B0604020202020204" pitchFamily="34" charset="0"/>
            </a:rPr>
            <a:t> capacity development workshops and Workshops for </a:t>
          </a:r>
          <a:r>
            <a:rPr lang="en-GB" sz="2000" b="1" kern="1200" dirty="0">
              <a:solidFill>
                <a:srgbClr val="CC3300"/>
              </a:solidFill>
              <a:latin typeface="Arial" panose="020B0604020202020204" pitchFamily="34" charset="0"/>
              <a:cs typeface="Arial" panose="020B0604020202020204" pitchFamily="34" charset="0"/>
            </a:rPr>
            <a:t>Major Groups</a:t>
          </a:r>
          <a:r>
            <a:rPr lang="en-GB" sz="2000" b="1" kern="1200" dirty="0">
              <a:latin typeface="Arial" panose="020B0604020202020204" pitchFamily="34" charset="0"/>
              <a:cs typeface="Arial" panose="020B0604020202020204" pitchFamily="34" charset="0"/>
            </a:rPr>
            <a:t>.</a:t>
          </a:r>
          <a:endParaRPr lang="en-US" sz="2000" b="1" kern="1200" dirty="0">
            <a:latin typeface="Arial" panose="020B0604020202020204" pitchFamily="34" charset="0"/>
            <a:cs typeface="Arial" panose="020B0604020202020204" pitchFamily="34" charset="0"/>
          </a:endParaRPr>
        </a:p>
      </dsp:txBody>
      <dsp:txXfrm rot="-5400000">
        <a:off x="2119051" y="3723588"/>
        <a:ext cx="9736505" cy="1668133"/>
      </dsp:txXfrm>
    </dsp:sp>
    <dsp:sp modelId="{CD86A985-F598-467D-B47B-B8ABB1B722FB}">
      <dsp:nvSpPr>
        <dsp:cNvPr id="0" name=""/>
        <dsp:cNvSpPr/>
      </dsp:nvSpPr>
      <dsp:spPr>
        <a:xfrm>
          <a:off x="1272" y="3587091"/>
          <a:ext cx="2117779" cy="1941124"/>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latin typeface="Arial" panose="020B0604020202020204" pitchFamily="34" charset="0"/>
              <a:ea typeface="Calibri"/>
              <a:cs typeface="Arial" panose="020B0604020202020204" pitchFamily="34" charset="0"/>
            </a:rPr>
            <a:t>Partnership, participation &amp; main Activities</a:t>
          </a:r>
        </a:p>
      </dsp:txBody>
      <dsp:txXfrm>
        <a:off x="96030" y="3681849"/>
        <a:ext cx="1928263" cy="175160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1A277-491D-4488-8AA1-AF156C312F12}" type="datetimeFigureOut">
              <a:rPr lang="en-US" smtClean="0"/>
              <a:t>3/16/2021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42CD1-F148-43C9-8ED3-4D71BBE71F40}" type="slidenum">
              <a:rPr lang="en-US" smtClean="0"/>
              <a:t>‹#›</a:t>
            </a:fld>
            <a:endParaRPr lang="en-US"/>
          </a:p>
        </p:txBody>
      </p:sp>
    </p:spTree>
    <p:extLst>
      <p:ext uri="{BB962C8B-B14F-4D97-AF65-F5344CB8AC3E}">
        <p14:creationId xmlns:p14="http://schemas.microsoft.com/office/powerpoint/2010/main" val="162945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highlight>
                  <a:srgbClr val="FFFF00"/>
                </a:highlight>
                <a:latin typeface="Arial Narrow" panose="020B0606020202030204" pitchFamily="34" charset="0"/>
              </a:rPr>
              <a:t>I will present highlights of the </a:t>
            </a:r>
            <a:r>
              <a:rPr lang="en-US" sz="1400" b="1" dirty="0">
                <a:latin typeface="Arial Narrow" panose="020B0606020202030204" pitchFamily="34" charset="0"/>
              </a:rPr>
              <a:t>fifth and sixth sessions of the Africa Regional Forum</a:t>
            </a:r>
            <a:r>
              <a:rPr lang="en-GB" sz="1400" b="1" dirty="0">
                <a:highlight>
                  <a:srgbClr val="FFFF00"/>
                </a:highlight>
                <a:latin typeface="Arial Narrow" panose="020B0606020202030204" pitchFamily="34" charset="0"/>
              </a:rPr>
              <a:t> on Sustainable Development. The presentation is drawn from Documents: E/ECA/COE/39/5 and E/ECA/COE/39/22 which contain the reports of the two sessions.  </a:t>
            </a:r>
            <a:endParaRPr lang="en-US" sz="1400" b="1" dirty="0">
              <a:highlight>
                <a:srgbClr val="FFFF00"/>
              </a:highligh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92D42CD1-F148-43C9-8ED3-4D71BBE71F40}" type="slidenum">
              <a:rPr lang="en-US" smtClean="0"/>
              <a:t>1</a:t>
            </a:fld>
            <a:endParaRPr lang="en-US"/>
          </a:p>
        </p:txBody>
      </p:sp>
    </p:spTree>
    <p:extLst>
      <p:ext uri="{BB962C8B-B14F-4D97-AF65-F5344CB8AC3E}">
        <p14:creationId xmlns:p14="http://schemas.microsoft.com/office/powerpoint/2010/main" val="2206791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0"/>
              </a:spcBef>
              <a:spcAft>
                <a:spcPts val="600"/>
              </a:spcAft>
            </a:pPr>
            <a:r>
              <a:rPr lang="en-US" b="1" dirty="0"/>
              <a:t>As you may recall, world leaders at the SDG Summit in September 2019, called for a Decade of Action to achieve the SDGs by the target date of 2030. The leaders committed to: </a:t>
            </a:r>
          </a:p>
          <a:p>
            <a:pPr marL="285750" indent="-285750">
              <a:lnSpc>
                <a:spcPct val="200000"/>
              </a:lnSpc>
              <a:spcBef>
                <a:spcPts val="0"/>
              </a:spcBef>
              <a:spcAft>
                <a:spcPts val="600"/>
              </a:spcAft>
              <a:buFont typeface="Arial" panose="020B0604020202020204" pitchFamily="34" charset="0"/>
              <a:buChar char="•"/>
            </a:pPr>
            <a:endParaRPr lang="en-US" b="1" dirty="0"/>
          </a:p>
          <a:p>
            <a:pPr marL="285750" indent="-285750">
              <a:lnSpc>
                <a:spcPct val="200000"/>
              </a:lnSpc>
              <a:spcBef>
                <a:spcPts val="0"/>
              </a:spcBef>
              <a:spcAft>
                <a:spcPts val="600"/>
              </a:spcAft>
              <a:buFont typeface="Arial" panose="020B0604020202020204" pitchFamily="34" charset="0"/>
              <a:buChar char="•"/>
            </a:pPr>
            <a:r>
              <a:rPr lang="en-US" b="1" dirty="0"/>
              <a:t>Mobilize financing</a:t>
            </a:r>
          </a:p>
          <a:p>
            <a:pPr marL="285750" indent="-285750">
              <a:lnSpc>
                <a:spcPct val="200000"/>
              </a:lnSpc>
              <a:spcBef>
                <a:spcPts val="0"/>
              </a:spcBef>
              <a:spcAft>
                <a:spcPts val="600"/>
              </a:spcAft>
              <a:buFont typeface="Arial" panose="020B0604020202020204" pitchFamily="34" charset="0"/>
              <a:buChar char="•"/>
            </a:pPr>
            <a:r>
              <a:rPr lang="en-US" b="1" dirty="0"/>
              <a:t>Enhance national implementation</a:t>
            </a:r>
          </a:p>
          <a:p>
            <a:pPr marL="285750" indent="-285750">
              <a:lnSpc>
                <a:spcPct val="200000"/>
              </a:lnSpc>
              <a:spcBef>
                <a:spcPts val="0"/>
              </a:spcBef>
              <a:spcAft>
                <a:spcPts val="600"/>
              </a:spcAft>
              <a:buFont typeface="Arial" panose="020B0604020202020204" pitchFamily="34" charset="0"/>
              <a:buChar char="•"/>
            </a:pPr>
            <a:r>
              <a:rPr lang="en-US" b="1" dirty="0"/>
              <a:t>Strengthen institutions</a:t>
            </a:r>
          </a:p>
          <a:p>
            <a:endParaRPr lang="en-US" dirty="0"/>
          </a:p>
        </p:txBody>
      </p:sp>
      <p:sp>
        <p:nvSpPr>
          <p:cNvPr id="4" name="Slide Number Placeholder 3"/>
          <p:cNvSpPr>
            <a:spLocks noGrp="1"/>
          </p:cNvSpPr>
          <p:nvPr>
            <p:ph type="sldNum" sz="quarter" idx="10"/>
          </p:nvPr>
        </p:nvSpPr>
        <p:spPr/>
        <p:txBody>
          <a:bodyPr/>
          <a:lstStyle/>
          <a:p>
            <a:fld id="{92D42CD1-F148-43C9-8ED3-4D71BBE71F40}" type="slidenum">
              <a:rPr lang="en-US" smtClean="0"/>
              <a:t>2</a:t>
            </a:fld>
            <a:endParaRPr lang="en-US"/>
          </a:p>
        </p:txBody>
      </p:sp>
    </p:spTree>
    <p:extLst>
      <p:ext uri="{BB962C8B-B14F-4D97-AF65-F5344CB8AC3E}">
        <p14:creationId xmlns:p14="http://schemas.microsoft.com/office/powerpoint/2010/main" val="821916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buFont typeface="Arial" panose="020B0604020202020204" pitchFamily="34" charset="0"/>
              <a:buChar char="•"/>
            </a:pPr>
            <a:endParaRPr lang="en-US" dirty="0"/>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b="1" dirty="0"/>
              <a:t>The Africa Regional Forum on Sustainable Development reinforces commitment, strengthens learning and advocates effective policy measures and actions at national, Regional and Global level, to advance implementation of the 2030 Agenda and Agenda 2063.</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b="1" dirty="0"/>
          </a:p>
          <a:p>
            <a:pPr marL="171450" indent="-171450">
              <a:lnSpc>
                <a:spcPct val="150000"/>
              </a:lnSpc>
              <a:buFont typeface="Arial" panose="020B0604020202020204" pitchFamily="34" charset="0"/>
              <a:buChar char="•"/>
            </a:pPr>
            <a:r>
              <a:rPr lang="en-US" b="1" dirty="0"/>
              <a:t>The Forum is mandated by the UNGA and this ECA Conference of Conference of African Ministers of Finance, Planning and Economic Development,  </a:t>
            </a:r>
          </a:p>
          <a:p>
            <a:pPr marL="171450" indent="-171450">
              <a:lnSpc>
                <a:spcPct val="150000"/>
              </a:lnSpc>
              <a:buFont typeface="Arial" panose="020B0604020202020204" pitchFamily="34" charset="0"/>
              <a:buChar char="•"/>
            </a:pPr>
            <a:endParaRPr lang="en-US" b="1" dirty="0"/>
          </a:p>
          <a:p>
            <a:pPr marL="171450" indent="-171450">
              <a:lnSpc>
                <a:spcPct val="150000"/>
              </a:lnSpc>
              <a:buFont typeface="Arial" panose="020B0604020202020204" pitchFamily="34" charset="0"/>
              <a:buChar char="•"/>
            </a:pPr>
            <a:r>
              <a:rPr lang="en-US" b="1" dirty="0"/>
              <a:t>The forum is Convened annually by ECA in collaboration with AUC, AfDB and the UN system.</a:t>
            </a:r>
          </a:p>
          <a:p>
            <a:pPr marL="171450" indent="-171450">
              <a:lnSpc>
                <a:spcPct val="150000"/>
              </a:lnSpc>
              <a:buFont typeface="Arial" panose="020B0604020202020204" pitchFamily="34" charset="0"/>
              <a:buChar char="•"/>
            </a:pPr>
            <a:endParaRPr lang="en-US" b="1" dirty="0"/>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b="1" dirty="0"/>
              <a:t>It brings together high-level policy makers and experts from ministries/agencies responsible for economic development, social development and environment management; regional and subregional organizations, UN bodies and major groups including civil society organizations and the private sector.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GB" b="1" dirty="0"/>
          </a:p>
          <a:p>
            <a:pPr marL="171450" indent="-171450">
              <a:lnSpc>
                <a:spcPct val="150000"/>
              </a:lnSpc>
              <a:buFont typeface="Arial" panose="020B0604020202020204" pitchFamily="34" charset="0"/>
              <a:buChar char="•"/>
            </a:pPr>
            <a:r>
              <a:rPr lang="en-US" b="1" dirty="0"/>
              <a:t>The Forum provides a multi-stakeholder platform for follow-up and review of progress and challenges in the implementation of the 2030 Agenda and Agenda 2063</a:t>
            </a:r>
          </a:p>
          <a:p>
            <a:pPr marL="171450" indent="-171450">
              <a:lnSpc>
                <a:spcPct val="150000"/>
              </a:lnSpc>
              <a:buFont typeface="Arial" panose="020B0604020202020204" pitchFamily="34" charset="0"/>
              <a:buChar char="•"/>
            </a:pPr>
            <a:endParaRPr lang="en-US" b="1" dirty="0"/>
          </a:p>
          <a:p>
            <a:pPr marL="171450" indent="-171450">
              <a:lnSpc>
                <a:spcPct val="150000"/>
              </a:lnSpc>
              <a:buFont typeface="Arial" panose="020B0604020202020204" pitchFamily="34" charset="0"/>
              <a:buChar char="•"/>
            </a:pPr>
            <a:r>
              <a:rPr lang="en-US" b="1" dirty="0"/>
              <a:t>The Regional Forum adopts as its major outcome, key messages comprising Africa’s priorities and policy recommendations to inform and spur actions at national, regional and global level for integrated implementation of  the two Agendas</a:t>
            </a:r>
          </a:p>
          <a:p>
            <a:endParaRPr lang="en-US" dirty="0"/>
          </a:p>
        </p:txBody>
      </p:sp>
      <p:sp>
        <p:nvSpPr>
          <p:cNvPr id="4" name="Slide Number Placeholder 3"/>
          <p:cNvSpPr>
            <a:spLocks noGrp="1"/>
          </p:cNvSpPr>
          <p:nvPr>
            <p:ph type="sldNum" sz="quarter" idx="10"/>
          </p:nvPr>
        </p:nvSpPr>
        <p:spPr/>
        <p:txBody>
          <a:bodyPr/>
          <a:lstStyle/>
          <a:p>
            <a:fld id="{92D42CD1-F148-43C9-8ED3-4D71BBE71F40}" type="slidenum">
              <a:rPr lang="en-US" smtClean="0"/>
              <a:t>3</a:t>
            </a:fld>
            <a:endParaRPr lang="en-US"/>
          </a:p>
        </p:txBody>
      </p:sp>
    </p:spTree>
    <p:extLst>
      <p:ext uri="{BB962C8B-B14F-4D97-AF65-F5344CB8AC3E}">
        <p14:creationId xmlns:p14="http://schemas.microsoft.com/office/powerpoint/2010/main" val="1148883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just"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GB" sz="12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ARFSD-5 was held from </a:t>
            </a:r>
            <a:r>
              <a:rPr lang="en-US" sz="12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6 to 18 April 2019 in Marrakech, Morocco. Its Bureau comprised Morocco (chair), </a:t>
            </a:r>
            <a:r>
              <a:rPr lang="it-IT" sz="12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Angola, Chad, Guinea, Uganda.</a:t>
            </a:r>
          </a:p>
          <a:p>
            <a:pPr marL="228600" marR="0" lvl="0" indent="-228600" algn="just"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it-IT" sz="12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The </a:t>
            </a:r>
            <a:r>
              <a:rPr lang="en-US" sz="12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theme of fifth session was </a:t>
            </a:r>
            <a:r>
              <a:rPr lang="en-US" altLang="en-US" sz="1200" b="1" kern="1200" dirty="0">
                <a:solidFill>
                  <a:srgbClr val="CC3300"/>
                </a:solidFill>
                <a:latin typeface="Arial" panose="020B0604020202020204" pitchFamily="34" charset="0"/>
                <a:ea typeface="+mn-ea"/>
                <a:cs typeface="Arial" panose="020B0604020202020204" pitchFamily="34" charset="0"/>
              </a:rPr>
              <a:t>“Empowering people and ensuring inclusiveness and equality”; and it focused on in-depth review of progress on S</a:t>
            </a:r>
            <a:r>
              <a:rPr lang="en-US" altLang="en-US" sz="12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DGs 4, 8, 10, 13, 16, 17 and related goals of Agenda 2063.</a:t>
            </a:r>
            <a:endParaRPr lang="en-US" sz="1200" b="1"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0" indent="-228600" algn="just">
              <a:spcAft>
                <a:spcPts val="800"/>
              </a:spcAft>
              <a:buFont typeface="Wingdings" panose="05000000000000000000" pitchFamily="2" charset="2"/>
              <a:buChar char="§"/>
            </a:pPr>
            <a:endParaRPr lang="en-US" sz="12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0" indent="-228600" algn="just">
              <a:spcAft>
                <a:spcPts val="800"/>
              </a:spcAft>
              <a:buFont typeface="Wingdings" panose="05000000000000000000" pitchFamily="2" charset="2"/>
              <a:buChar char="§"/>
            </a:pPr>
            <a:r>
              <a:rPr lang="en-US" sz="12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On the other hand, sixth session of the Regional Forum was held from 24 to 27 February 2020 in Victoria Falls, Zimbabwe with a Bureau of </a:t>
            </a:r>
            <a:r>
              <a:rPr lang="en-US" sz="1200" b="1" kern="1200" dirty="0">
                <a:solidFill>
                  <a:srgbClr val="CC3300"/>
                </a:solidFill>
                <a:latin typeface="Arial" panose="020B0604020202020204" pitchFamily="34" charset="0"/>
                <a:ea typeface="+mn-ea"/>
                <a:cs typeface="Arial" panose="020B0604020202020204" pitchFamily="34" charset="0"/>
              </a:rPr>
              <a:t>Zimbabwe (Chair)</a:t>
            </a:r>
            <a:r>
              <a:rPr lang="en-US" sz="12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Democratic Republic of Congo, Uganda, Liberia &amp; Morocco.</a:t>
            </a:r>
          </a:p>
          <a:p>
            <a:pPr marL="228600" lvl="0" indent="-228600" algn="just">
              <a:spcAft>
                <a:spcPts val="800"/>
              </a:spcAft>
              <a:buFont typeface="Wingdings" panose="05000000000000000000" pitchFamily="2" charset="2"/>
              <a:buChar char="§"/>
            </a:pPr>
            <a:r>
              <a:rPr lang="en-US" altLang="en-US" sz="12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The forum was held under the theme - </a:t>
            </a:r>
            <a:r>
              <a:rPr lang="en-US" altLang="en-US" sz="1200" b="1" kern="1200" dirty="0">
                <a:solidFill>
                  <a:srgbClr val="CC3300"/>
                </a:solidFill>
                <a:latin typeface="Arial" panose="020B0604020202020204" pitchFamily="34" charset="0"/>
                <a:ea typeface="+mn-ea"/>
                <a:cs typeface="Arial" panose="020B0604020202020204" pitchFamily="34" charset="0"/>
              </a:rPr>
              <a:t>“2020–2030: A decade to deliver a transformed and prosperous Africa through the 2030 Agenda and Agenda 2063” – Inspired by the proclamation on the decade of action. The Form r</a:t>
            </a:r>
            <a:r>
              <a:rPr lang="en-US" sz="12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eviewed all SDGs clustered around the subthemes of </a:t>
            </a:r>
            <a:r>
              <a:rPr lang="en-US" sz="1200" b="1" kern="1200" dirty="0">
                <a:solidFill>
                  <a:srgbClr val="CC00FF"/>
                </a:solidFill>
                <a:latin typeface="Arial" panose="020B0604020202020204" pitchFamily="34" charset="0"/>
                <a:ea typeface="+mn-ea"/>
                <a:cs typeface="Arial" panose="020B0604020202020204" pitchFamily="34" charset="0"/>
              </a:rPr>
              <a:t>People, Prosperity, Planet, Peace and Partnerships</a:t>
            </a:r>
          </a:p>
          <a:p>
            <a:pPr marL="282575" lvl="0" indent="-282575" algn="just">
              <a:lnSpc>
                <a:spcPct val="100000"/>
              </a:lnSpc>
              <a:spcAft>
                <a:spcPts val="800"/>
              </a:spcAft>
              <a:buFont typeface="Wingdings" panose="05000000000000000000" pitchFamily="2" charset="2"/>
              <a:buChar char="§"/>
            </a:pPr>
            <a:endParaRPr lang="en-US" sz="1200" b="1"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82575" lvl="0" indent="-282575" algn="just">
              <a:lnSpc>
                <a:spcPct val="100000"/>
              </a:lnSpc>
              <a:spcAft>
                <a:spcPts val="800"/>
              </a:spcAft>
              <a:buFont typeface="Wingdings" panose="05000000000000000000" pitchFamily="2" charset="2"/>
              <a:buChar char="§"/>
            </a:pPr>
            <a:r>
              <a:rPr lang="en-US" sz="1200" b="1"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Both Forums engendered  strong collaboration of ECA, the host Governments (Morocco 2019 &amp; Zimbabwe-2020), AUC, AfDB and United Nations System</a:t>
            </a:r>
          </a:p>
          <a:p>
            <a:pPr marL="282575" marR="0" lvl="0" indent="-282575" algn="just"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endParaRPr lang="en-US" sz="1200" b="1"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82575" marR="0" lvl="0" indent="-282575" algn="just"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en-US" sz="1200" b="1"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There is g</a:t>
            </a:r>
            <a:r>
              <a:rPr lang="en-US" sz="1200" b="1" dirty="0">
                <a:latin typeface="Arial" panose="020B0604020202020204" pitchFamily="34" charset="0"/>
                <a:cs typeface="Arial" panose="020B0604020202020204" pitchFamily="34" charset="0"/>
              </a:rPr>
              <a:t>rowing interest in the Forum and therefore the Forums are increasingly drawing large numbers of participants. </a:t>
            </a:r>
            <a:r>
              <a:rPr lang="en-US" sz="1200" b="1"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ARFSD-5 had over 800 participants; and ARFSD-6 over 3000 participants</a:t>
            </a:r>
          </a:p>
          <a:p>
            <a:pPr marL="282575" lvl="0" indent="-282575" algn="just">
              <a:lnSpc>
                <a:spcPct val="100000"/>
              </a:lnSpc>
              <a:spcAft>
                <a:spcPts val="800"/>
              </a:spcAft>
              <a:buFont typeface="Wingdings" panose="05000000000000000000" pitchFamily="2" charset="2"/>
              <a:buChar char="§"/>
            </a:pPr>
            <a:r>
              <a:rPr lang="en-US" sz="1200" b="1"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The Africa Regional STI Forums; VNR capacity development workshops and Workshops for Major Groups were held alongside each of the Forums.</a:t>
            </a:r>
          </a:p>
          <a:p>
            <a:pPr marL="282575" lvl="0" indent="-282575" algn="just">
              <a:lnSpc>
                <a:spcPct val="100000"/>
              </a:lnSpc>
              <a:spcAft>
                <a:spcPts val="800"/>
              </a:spcAft>
              <a:buFont typeface="Wingdings" panose="05000000000000000000" pitchFamily="2" charset="2"/>
              <a:buChar char="§"/>
            </a:pPr>
            <a:endParaRPr lang="en-US" sz="1200" b="1"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0" indent="-228600" algn="just">
              <a:spcAft>
                <a:spcPts val="800"/>
              </a:spcAft>
              <a:buFont typeface="Wingdings" panose="05000000000000000000" pitchFamily="2" charset="2"/>
              <a:buChar char="§"/>
            </a:pPr>
            <a:endParaRPr lang="en-US" sz="12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2D42CD1-F148-43C9-8ED3-4D71BBE71F40}" type="slidenum">
              <a:rPr lang="en-US" smtClean="0"/>
              <a:t>4</a:t>
            </a:fld>
            <a:endParaRPr lang="en-US"/>
          </a:p>
        </p:txBody>
      </p:sp>
    </p:spTree>
    <p:extLst>
      <p:ext uri="{BB962C8B-B14F-4D97-AF65-F5344CB8AC3E}">
        <p14:creationId xmlns:p14="http://schemas.microsoft.com/office/powerpoint/2010/main" val="132883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Both forums strengthened knowledge and reached consensus on policy actions to accelerate implementation. The forums enabled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High-level policy dialogue on the theme of the Forum</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Peer learning on implementation policies, programmes and practices; and conducting  voluntary national Reviews (VNRs) and Voluntary Local Reviews (VLRs)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In-depth review of the SDGs and related goals of Agenda 2063</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Consensus and adoption of policy options (key messages; and Marrakech &amp; Victoria Falls Declarations)  to advance the implementation of the two Agenda – input to HLPF</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Policy reports on the subthemes of the Forums</a:t>
            </a:r>
          </a:p>
          <a:p>
            <a:pPr marL="171450" lvl="0" indent="-171450">
              <a:buFont typeface="Arial" panose="020B0604020202020204" pitchFamily="34" charset="0"/>
              <a:buChar char="•"/>
            </a:pPr>
            <a:endParaRPr lang="en-US" sz="1200" b="1" kern="1200" dirty="0">
              <a:solidFill>
                <a:schemeClr val="tx1"/>
              </a:solidFill>
              <a:effectLst/>
              <a:latin typeface="+mn-lt"/>
              <a:ea typeface="+mn-ea"/>
              <a:cs typeface="+mn-cs"/>
            </a:endParaRPr>
          </a:p>
          <a:p>
            <a:pPr marL="0" lvl="0" indent="0">
              <a:buFont typeface="Arial" panose="020B0604020202020204" pitchFamily="34" charset="0"/>
              <a:buNone/>
            </a:pPr>
            <a:r>
              <a:rPr lang="en-US" altLang="en-US" sz="1200" b="1" kern="1200" dirty="0">
                <a:solidFill>
                  <a:schemeClr val="tx1"/>
                </a:solidFill>
                <a:effectLst/>
                <a:latin typeface="+mn-lt"/>
                <a:ea typeface="+mn-ea"/>
                <a:cs typeface="+mn-cs"/>
                <a:sym typeface="Calibri" panose="020F0502020204030204" pitchFamily="34" charset="0"/>
              </a:rPr>
              <a:t>2.  The o</a:t>
            </a:r>
            <a:r>
              <a:rPr lang="en-US" altLang="en-US" b="1" dirty="0">
                <a:solidFill>
                  <a:srgbClr val="C00000"/>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utcomes of the Forums informed Africa’s priorities &amp; position at Global Level (mainly 2019 &amp; 2020 HLPF) and catalyzed follow-up actions</a:t>
            </a:r>
            <a:endParaRPr kumimoji="0" lang="en-US" altLang="en-US" b="1" i="0" u="none" strike="noStrike" kern="1200" cap="none" normalizeH="0" baseline="0" dirty="0">
              <a:ln>
                <a:noFill/>
              </a:ln>
              <a:solidFill>
                <a:srgbClr val="C00000"/>
              </a:solidFill>
              <a:effectLst/>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endParaRPr>
          </a:p>
          <a:p>
            <a:pPr marL="171450" indent="-171450" defTabSz="800100">
              <a:lnSpc>
                <a:spcPct val="90000"/>
              </a:lnSpc>
              <a:spcBef>
                <a:spcPct val="0"/>
              </a:spcBef>
              <a:spcAft>
                <a:spcPct val="35000"/>
              </a:spcAft>
              <a:buFont typeface="Arial" panose="020B0604020202020204" pitchFamily="34" charset="0"/>
              <a:buChar char="•"/>
            </a:pPr>
            <a:r>
              <a:rPr lang="en-GB" altLang="en-US" b="1" dirty="0">
                <a:solidFill>
                  <a:srgbClr val="000000"/>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The key messages were presented to the </a:t>
            </a:r>
            <a:r>
              <a:rPr lang="en-US" altLang="en-US" b="1" dirty="0">
                <a:solidFill>
                  <a:srgbClr val="000000"/>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HLPF by chairs of  Bureaus (Morocco &amp; Zimbabwe)</a:t>
            </a:r>
          </a:p>
          <a:p>
            <a:pPr marL="171450" lvl="0" indent="-171450" defTabSz="800100">
              <a:lnSpc>
                <a:spcPct val="90000"/>
              </a:lnSpc>
              <a:spcBef>
                <a:spcPct val="0"/>
              </a:spcBef>
              <a:spcAft>
                <a:spcPct val="35000"/>
              </a:spcAft>
              <a:buFont typeface="Arial" panose="020B0604020202020204" pitchFamily="34" charset="0"/>
              <a:buChar char="•"/>
            </a:pPr>
            <a:r>
              <a:rPr lang="en-GB" altLang="en-US" b="1" dirty="0">
                <a:solidFill>
                  <a:srgbClr val="000000"/>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ECA Executive Secretary engagement at Integration Segment and Several HLPF sessions and events</a:t>
            </a:r>
          </a:p>
          <a:p>
            <a:pPr marL="171450" indent="-171450" defTabSz="800100">
              <a:lnSpc>
                <a:spcPct val="90000"/>
              </a:lnSpc>
              <a:spcBef>
                <a:spcPct val="0"/>
              </a:spcBef>
              <a:spcAft>
                <a:spcPct val="35000"/>
              </a:spcAft>
              <a:buFont typeface="Arial" panose="020B0604020202020204" pitchFamily="34" charset="0"/>
              <a:buChar char="•"/>
            </a:pPr>
            <a:r>
              <a:rPr kumimoji="0" lang="en-GB" altLang="en-US" b="1" i="0" u="none" strike="noStrike" kern="1200"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Africa day held to strengthen partnerships </a:t>
            </a:r>
            <a:r>
              <a:rPr lang="en-GB" altLang="en-US" b="1" dirty="0">
                <a:solidFill>
                  <a:srgbClr val="000000"/>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for the Agendas</a:t>
            </a:r>
          </a:p>
          <a:p>
            <a:pPr marL="171450" indent="-171450" defTabSz="800100">
              <a:lnSpc>
                <a:spcPct val="90000"/>
              </a:lnSpc>
              <a:spcBef>
                <a:spcPct val="0"/>
              </a:spcBef>
              <a:spcAft>
                <a:spcPct val="35000"/>
              </a:spcAft>
              <a:buFont typeface="Arial" panose="020B0604020202020204" pitchFamily="34" charset="0"/>
              <a:buChar char="•"/>
            </a:pPr>
            <a:r>
              <a:rPr lang="en-GB" altLang="en-US" b="1" dirty="0">
                <a:solidFill>
                  <a:srgbClr val="000000"/>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Regional </a:t>
            </a:r>
            <a:r>
              <a:rPr lang="en-US" altLang="en-US" b="1" dirty="0">
                <a:solidFill>
                  <a:srgbClr val="000000"/>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 VNR Lab at HLPF was held</a:t>
            </a:r>
          </a:p>
          <a:p>
            <a:pPr marL="171450" indent="-171450" defTabSz="800100">
              <a:lnSpc>
                <a:spcPct val="90000"/>
              </a:lnSpc>
              <a:spcBef>
                <a:spcPct val="0"/>
              </a:spcBef>
              <a:spcAft>
                <a:spcPct val="35000"/>
              </a:spcAft>
              <a:buFont typeface="Arial" panose="020B0604020202020204" pitchFamily="34" charset="0"/>
              <a:buChar char="•"/>
            </a:pPr>
            <a:r>
              <a:rPr lang="en-US" altLang="en-US" b="1" dirty="0">
                <a:solidFill>
                  <a:srgbClr val="000000"/>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As a follow-up to the Regional Forums, VLRs have been launched n 5 localities in the region</a:t>
            </a:r>
          </a:p>
          <a:p>
            <a:pPr marL="171450" indent="-171450" defTabSz="800100">
              <a:lnSpc>
                <a:spcPct val="90000"/>
              </a:lnSpc>
              <a:spcBef>
                <a:spcPct val="0"/>
              </a:spcBef>
              <a:spcAft>
                <a:spcPct val="35000"/>
              </a:spcAft>
              <a:buFont typeface="Arial" panose="020B0604020202020204" pitchFamily="34" charset="0"/>
              <a:buChar char="•"/>
            </a:pPr>
            <a:r>
              <a:rPr lang="en-US" altLang="en-US" b="1" dirty="0">
                <a:solidFill>
                  <a:srgbClr val="000000"/>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ECA has commissioned work on the Africa Regional Road map on decade of action as called for by the Victoria Falls Declaration.</a:t>
            </a:r>
            <a:endParaRPr kumimoji="0" lang="en-US" b="1" i="0" u="none" strike="noStrike" kern="1200" cap="none" normalizeH="0" baseline="0" dirty="0">
              <a:ln>
                <a:noFill/>
              </a:ln>
              <a:solidFill>
                <a:srgbClr val="000000"/>
              </a:solidFill>
              <a:effectLst/>
              <a:latin typeface="Arial" panose="020B0604020202020204" pitchFamily="34" charset="0"/>
              <a:cs typeface="Arial" panose="020B0604020202020204" pitchFamily="34" charset="0"/>
              <a:sym typeface="Calibri" panose="020F0502020204030204" pitchFamily="34" charset="0"/>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D42CD1-F148-43C9-8ED3-4D71BBE71F40}" type="slidenum">
              <a:rPr lang="en-US" smtClean="0"/>
              <a:t>5</a:t>
            </a:fld>
            <a:endParaRPr lang="en-US"/>
          </a:p>
        </p:txBody>
      </p:sp>
    </p:spTree>
    <p:extLst>
      <p:ext uri="{BB962C8B-B14F-4D97-AF65-F5344CB8AC3E}">
        <p14:creationId xmlns:p14="http://schemas.microsoft.com/office/powerpoint/2010/main" val="2037961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1" algn="just">
              <a:lnSpc>
                <a:spcPct val="120000"/>
              </a:lnSpc>
              <a:spcBef>
                <a:spcPts val="0"/>
              </a:spcBef>
              <a:spcAft>
                <a:spcPts val="600"/>
              </a:spcAft>
              <a:buClr>
                <a:schemeClr val="tx1"/>
              </a:buClr>
              <a:buFont typeface="Wingdings" panose="05000000000000000000" pitchFamily="2" charset="2"/>
              <a:buNone/>
            </a:pPr>
            <a:r>
              <a:rPr lang="en-GB" altLang="en-US" sz="2000" b="1" dirty="0">
                <a:solidFill>
                  <a:srgbClr val="000000"/>
                </a:solidFill>
              </a:rPr>
              <a:t>From the Forums, </a:t>
            </a:r>
            <a:r>
              <a:rPr lang="en-US" altLang="en-US" sz="2000" b="1" dirty="0">
                <a:solidFill>
                  <a:srgbClr val="000000"/>
                </a:solidFill>
              </a:rPr>
              <a:t>some of the key messages and actions to advance implementation in the context of the decade of action and COVID-19 are the following:</a:t>
            </a:r>
          </a:p>
          <a:p>
            <a:pPr marL="228600" lvl="1" algn="just">
              <a:lnSpc>
                <a:spcPct val="120000"/>
              </a:lnSpc>
              <a:spcBef>
                <a:spcPts val="0"/>
              </a:spcBef>
              <a:spcAft>
                <a:spcPts val="600"/>
              </a:spcAft>
              <a:buClr>
                <a:schemeClr val="tx1"/>
              </a:buClr>
              <a:buFont typeface="Wingdings" panose="05000000000000000000" pitchFamily="2" charset="2"/>
              <a:buNone/>
            </a:pPr>
            <a:endParaRPr lang="en-US" altLang="en-US" sz="2000" b="1" dirty="0">
              <a:solidFill>
                <a:srgbClr val="000000"/>
              </a:solidFill>
            </a:endParaRPr>
          </a:p>
          <a:p>
            <a:pPr marL="228600" lvl="1" algn="just">
              <a:lnSpc>
                <a:spcPct val="120000"/>
              </a:lnSpc>
              <a:spcBef>
                <a:spcPts val="0"/>
              </a:spcBef>
              <a:spcAft>
                <a:spcPts val="600"/>
              </a:spcAft>
              <a:buClr>
                <a:schemeClr val="tx1"/>
              </a:buClr>
              <a:buFont typeface="Wingdings" panose="05000000000000000000" pitchFamily="2" charset="2"/>
              <a:buChar char="q"/>
            </a:pPr>
            <a:r>
              <a:rPr lang="en-US" altLang="en-US" sz="2000" b="1" dirty="0">
                <a:solidFill>
                  <a:srgbClr val="000000"/>
                </a:solidFill>
                <a:latin typeface="Arial" panose="020B0604020202020204" pitchFamily="34" charset="0"/>
                <a:cs typeface="Arial" panose="020B0604020202020204" pitchFamily="34" charset="0"/>
              </a:rPr>
              <a:t>Africa is not on track to achieve most of the goals at the current pace of implementation. Progress is very slow or stagnant on most goals. </a:t>
            </a:r>
          </a:p>
          <a:p>
            <a:pPr marL="228600" lvl="1" algn="just">
              <a:lnSpc>
                <a:spcPct val="120000"/>
              </a:lnSpc>
              <a:spcBef>
                <a:spcPts val="0"/>
              </a:spcBef>
              <a:spcAft>
                <a:spcPts val="600"/>
              </a:spcAft>
              <a:buClr>
                <a:schemeClr val="tx1"/>
              </a:buClr>
              <a:buFont typeface="Wingdings" panose="05000000000000000000" pitchFamily="2" charset="2"/>
              <a:buNone/>
            </a:pPr>
            <a:endParaRPr lang="en-US" altLang="en-US" sz="2000" b="1" dirty="0">
              <a:solidFill>
                <a:srgbClr val="000000"/>
              </a:solidFill>
              <a:latin typeface="Arial" panose="020B0604020202020204" pitchFamily="34" charset="0"/>
              <a:cs typeface="Arial" panose="020B0604020202020204" pitchFamily="34" charset="0"/>
            </a:endParaRPr>
          </a:p>
          <a:p>
            <a:pPr marL="228600" lvl="1" algn="just">
              <a:lnSpc>
                <a:spcPct val="120000"/>
              </a:lnSpc>
              <a:spcBef>
                <a:spcPts val="0"/>
              </a:spcBef>
              <a:spcAft>
                <a:spcPts val="600"/>
              </a:spcAft>
              <a:buFont typeface="Wingdings" panose="05000000000000000000" pitchFamily="2" charset="2"/>
              <a:buChar char="q"/>
            </a:pPr>
            <a:r>
              <a:rPr lang="en-GB" altLang="en-US" sz="2000" b="1" dirty="0">
                <a:solidFill>
                  <a:srgbClr val="000000"/>
                </a:solidFill>
                <a:latin typeface="Arial" panose="020B0604020202020204" pitchFamily="34" charset="0"/>
                <a:cs typeface="Arial" panose="020B0604020202020204" pitchFamily="34" charset="0"/>
              </a:rPr>
              <a:t> COVID-19 has undermined progress and in many countries greatly affected efforts and approaches to achieve SDGs and Agenda 2063:</a:t>
            </a:r>
          </a:p>
          <a:p>
            <a:pPr marL="228600" lvl="1" algn="just">
              <a:lnSpc>
                <a:spcPct val="120000"/>
              </a:lnSpc>
              <a:spcBef>
                <a:spcPts val="0"/>
              </a:spcBef>
              <a:spcAft>
                <a:spcPts val="600"/>
              </a:spcAft>
              <a:buFont typeface="Wingdings" panose="05000000000000000000" pitchFamily="2" charset="2"/>
              <a:buChar char="q"/>
            </a:pPr>
            <a:endParaRPr lang="en-US" altLang="en-US" sz="2000" b="1" dirty="0">
              <a:solidFill>
                <a:srgbClr val="000000"/>
              </a:solidFill>
              <a:latin typeface="Arial" panose="020B0604020202020204" pitchFamily="34" charset="0"/>
              <a:cs typeface="Arial" panose="020B0604020202020204" pitchFamily="34" charset="0"/>
            </a:endParaRPr>
          </a:p>
          <a:p>
            <a:pPr marL="228600" lvl="1" algn="just">
              <a:lnSpc>
                <a:spcPct val="120000"/>
              </a:lnSpc>
              <a:spcBef>
                <a:spcPts val="0"/>
              </a:spcBef>
              <a:spcAft>
                <a:spcPts val="600"/>
              </a:spcAft>
              <a:buFont typeface="Wingdings" panose="05000000000000000000" pitchFamily="2" charset="2"/>
              <a:buChar char="q"/>
            </a:pPr>
            <a:r>
              <a:rPr lang="en-US" altLang="en-US" sz="2000" b="1" dirty="0">
                <a:solidFill>
                  <a:srgbClr val="000000"/>
                </a:solidFill>
                <a:latin typeface="Arial" panose="020B0604020202020204" pitchFamily="34" charset="0"/>
                <a:cs typeface="Arial" panose="020B0604020202020204" pitchFamily="34" charset="0"/>
              </a:rPr>
              <a:t> Financing the SDGs remains a major challenge: African countries are struggling to fill the annual financing gap of US$92.8 billion to implement the 2030 Agenda and respond to the  COVID-19 crisis</a:t>
            </a:r>
          </a:p>
          <a:p>
            <a:pPr marL="228600" lvl="1" algn="just">
              <a:lnSpc>
                <a:spcPct val="120000"/>
              </a:lnSpc>
              <a:spcBef>
                <a:spcPts val="0"/>
              </a:spcBef>
              <a:spcAft>
                <a:spcPts val="600"/>
              </a:spcAft>
              <a:buFont typeface="Wingdings" panose="05000000000000000000" pitchFamily="2" charset="2"/>
              <a:buChar char="q"/>
            </a:pPr>
            <a:endParaRPr lang="en-GB" altLang="en-US" sz="2000" b="1" dirty="0">
              <a:solidFill>
                <a:srgbClr val="000000"/>
              </a:solidFill>
              <a:latin typeface="Arial" panose="020B0604020202020204" pitchFamily="34" charset="0"/>
              <a:cs typeface="Arial" panose="020B0604020202020204" pitchFamily="34" charset="0"/>
            </a:endParaRPr>
          </a:p>
          <a:p>
            <a:pPr marL="228600" lvl="1" algn="just">
              <a:lnSpc>
                <a:spcPct val="120000"/>
              </a:lnSpc>
              <a:spcBef>
                <a:spcPts val="0"/>
              </a:spcBef>
              <a:spcAft>
                <a:spcPts val="600"/>
              </a:spcAft>
              <a:buFont typeface="Wingdings" panose="05000000000000000000" pitchFamily="2" charset="2"/>
              <a:buChar char="q"/>
            </a:pPr>
            <a:r>
              <a:rPr lang="en-GB" altLang="en-US" sz="2000" b="1" dirty="0">
                <a:solidFill>
                  <a:srgbClr val="000000"/>
                </a:solidFill>
                <a:latin typeface="Arial" panose="020B0604020202020204" pitchFamily="34" charset="0"/>
                <a:cs typeface="Arial" panose="020B0604020202020204" pitchFamily="34" charset="0"/>
              </a:rPr>
              <a:t> Full, effective and timely implementation of the SDGs remains the best pathway to achieving shared prosperity in a sustainable planet, recovering from COVID-19 and tackling Climate change.</a:t>
            </a:r>
          </a:p>
          <a:p>
            <a:pPr marL="228600" lvl="1" algn="just">
              <a:lnSpc>
                <a:spcPct val="120000"/>
              </a:lnSpc>
              <a:spcBef>
                <a:spcPts val="0"/>
              </a:spcBef>
              <a:spcAft>
                <a:spcPts val="600"/>
              </a:spcAft>
              <a:buFont typeface="Wingdings" panose="05000000000000000000" pitchFamily="2" charset="2"/>
              <a:buChar char="q"/>
            </a:pPr>
            <a:endParaRPr lang="en-US" altLang="en-US" sz="2000" b="1" dirty="0">
              <a:solidFill>
                <a:srgbClr val="000000"/>
              </a:solidFill>
              <a:latin typeface="Arial" panose="020B0604020202020204" pitchFamily="34" charset="0"/>
              <a:cs typeface="Arial" panose="020B0604020202020204" pitchFamily="34" charset="0"/>
            </a:endParaRPr>
          </a:p>
          <a:p>
            <a:pPr marL="228600" lvl="1" algn="just">
              <a:lnSpc>
                <a:spcPct val="120000"/>
              </a:lnSpc>
              <a:spcBef>
                <a:spcPts val="0"/>
              </a:spcBef>
              <a:spcAft>
                <a:spcPts val="600"/>
              </a:spcAft>
              <a:buFont typeface="Wingdings" panose="05000000000000000000" pitchFamily="2" charset="2"/>
              <a:buChar char="q"/>
            </a:pPr>
            <a:r>
              <a:rPr lang="en-US" altLang="en-US" sz="2000" b="1" dirty="0">
                <a:solidFill>
                  <a:srgbClr val="000000"/>
                </a:solidFill>
                <a:latin typeface="Arial" panose="020B0604020202020204" pitchFamily="34" charset="0"/>
                <a:cs typeface="Arial" panose="020B0604020202020204" pitchFamily="34" charset="0"/>
              </a:rPr>
              <a:t> Countries need to conduct evidence-based VNRs and VLRs and follow up on these reviews to contribute to better localization and implementation of SDGs and Agenda 2063.</a:t>
            </a:r>
          </a:p>
          <a:p>
            <a:pPr marL="228600" lvl="1" algn="just">
              <a:lnSpc>
                <a:spcPct val="120000"/>
              </a:lnSpc>
              <a:spcBef>
                <a:spcPts val="0"/>
              </a:spcBef>
              <a:spcAft>
                <a:spcPts val="600"/>
              </a:spcAft>
              <a:buFont typeface="Wingdings" panose="05000000000000000000" pitchFamily="2" charset="2"/>
              <a:buChar char="q"/>
            </a:pPr>
            <a:endParaRPr lang="en-US" altLang="en-US" sz="2000" b="1" dirty="0">
              <a:latin typeface="Arial" panose="020B0604020202020204" pitchFamily="34" charset="0"/>
              <a:cs typeface="Arial" panose="020B0604020202020204" pitchFamily="34" charset="0"/>
            </a:endParaRPr>
          </a:p>
          <a:p>
            <a:pPr marL="228600" lvl="1" algn="just">
              <a:lnSpc>
                <a:spcPct val="120000"/>
              </a:lnSpc>
              <a:spcBef>
                <a:spcPts val="0"/>
              </a:spcBef>
              <a:spcAft>
                <a:spcPts val="600"/>
              </a:spcAft>
              <a:buFont typeface="Wingdings" panose="05000000000000000000" pitchFamily="2" charset="2"/>
              <a:buChar char="q"/>
            </a:pPr>
            <a:r>
              <a:rPr lang="en-US" altLang="en-US" sz="2000" b="1" dirty="0">
                <a:latin typeface="Arial" panose="020B0604020202020204" pitchFamily="34" charset="0"/>
                <a:cs typeface="Arial" panose="020B0604020202020204" pitchFamily="34" charset="0"/>
              </a:rPr>
              <a:t> African Member States should leverage the Agreement establishing the AfCFTA to support increased production, create jobs, strengthen regional value chains and develop resilience to external shocks and future crises.</a:t>
            </a:r>
          </a:p>
          <a:p>
            <a:endParaRPr lang="en-US" dirty="0"/>
          </a:p>
        </p:txBody>
      </p:sp>
      <p:sp>
        <p:nvSpPr>
          <p:cNvPr id="4" name="Slide Number Placeholder 3"/>
          <p:cNvSpPr>
            <a:spLocks noGrp="1"/>
          </p:cNvSpPr>
          <p:nvPr>
            <p:ph type="sldNum" sz="quarter" idx="10"/>
          </p:nvPr>
        </p:nvSpPr>
        <p:spPr/>
        <p:txBody>
          <a:bodyPr/>
          <a:lstStyle/>
          <a:p>
            <a:fld id="{92D42CD1-F148-43C9-8ED3-4D71BBE71F40}" type="slidenum">
              <a:rPr lang="en-US" smtClean="0"/>
              <a:t>6</a:t>
            </a:fld>
            <a:endParaRPr lang="en-US"/>
          </a:p>
        </p:txBody>
      </p:sp>
    </p:spTree>
    <p:extLst>
      <p:ext uri="{BB962C8B-B14F-4D97-AF65-F5344CB8AC3E}">
        <p14:creationId xmlns:p14="http://schemas.microsoft.com/office/powerpoint/2010/main" val="3539724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2575" lvl="1" indent="-282575" algn="just">
              <a:lnSpc>
                <a:spcPct val="120000"/>
              </a:lnSpc>
              <a:spcBef>
                <a:spcPts val="0"/>
              </a:spcBef>
              <a:spcAft>
                <a:spcPts val="1000"/>
              </a:spcAft>
              <a:buClr>
                <a:schemeClr val="tx1"/>
              </a:buClr>
              <a:buFont typeface="Wingdings" panose="05000000000000000000" pitchFamily="2" charset="2"/>
              <a:buChar char="q"/>
            </a:pPr>
            <a:r>
              <a:rPr lang="en-US" altLang="en-US" sz="1800" b="1" dirty="0">
                <a:solidFill>
                  <a:srgbClr val="000000"/>
                </a:solidFill>
              </a:rPr>
              <a:t>Climate change is an existential threat  that should be addressed with raised ambition and urgency; and redoubled efforts in implementing the Paris Agreement.</a:t>
            </a:r>
          </a:p>
          <a:p>
            <a:pPr marL="282575" lvl="1" indent="-282575" algn="just">
              <a:lnSpc>
                <a:spcPct val="120000"/>
              </a:lnSpc>
              <a:spcBef>
                <a:spcPts val="0"/>
              </a:spcBef>
              <a:spcAft>
                <a:spcPts val="1000"/>
              </a:spcAft>
              <a:buClr>
                <a:schemeClr val="tx1"/>
              </a:buClr>
              <a:buFont typeface="Wingdings" panose="05000000000000000000" pitchFamily="2" charset="2"/>
              <a:buChar char="q"/>
            </a:pPr>
            <a:endParaRPr lang="en-US" altLang="en-US" sz="1800" b="1" dirty="0">
              <a:solidFill>
                <a:srgbClr val="000000"/>
              </a:solidFill>
            </a:endParaRPr>
          </a:p>
          <a:p>
            <a:pPr marL="282575" lvl="1" indent="-282575" algn="just">
              <a:lnSpc>
                <a:spcPct val="120000"/>
              </a:lnSpc>
              <a:spcBef>
                <a:spcPts val="0"/>
              </a:spcBef>
              <a:spcAft>
                <a:spcPts val="1000"/>
              </a:spcAft>
              <a:buClr>
                <a:schemeClr val="tx1"/>
              </a:buClr>
              <a:buFont typeface="Wingdings" panose="05000000000000000000" pitchFamily="2" charset="2"/>
              <a:buChar char="q"/>
            </a:pPr>
            <a:r>
              <a:rPr lang="en-US" altLang="en-US" sz="1800" b="1" dirty="0">
                <a:solidFill>
                  <a:srgbClr val="000000"/>
                </a:solidFill>
              </a:rPr>
              <a:t>The United Nations system should scale up support for member States to strengthen integrated planning and reporting, including through rolling out tools e.g. ECA-led Integrated Planning and Reporting Toolkit (IPRT) </a:t>
            </a:r>
          </a:p>
          <a:p>
            <a:pPr marL="282575" lvl="1" indent="-282575" algn="just">
              <a:lnSpc>
                <a:spcPct val="120000"/>
              </a:lnSpc>
              <a:spcBef>
                <a:spcPts val="0"/>
              </a:spcBef>
              <a:spcAft>
                <a:spcPts val="1000"/>
              </a:spcAft>
              <a:buFont typeface="Wingdings" panose="05000000000000000000" pitchFamily="2" charset="2"/>
              <a:buChar char="q"/>
            </a:pPr>
            <a:endParaRPr lang="en-US" altLang="en-US" sz="1800" b="1" dirty="0"/>
          </a:p>
          <a:p>
            <a:pPr marL="282575" lvl="1" indent="-282575" algn="just">
              <a:lnSpc>
                <a:spcPct val="120000"/>
              </a:lnSpc>
              <a:spcBef>
                <a:spcPts val="0"/>
              </a:spcBef>
              <a:spcAft>
                <a:spcPts val="1000"/>
              </a:spcAft>
              <a:buFont typeface="Wingdings" panose="05000000000000000000" pitchFamily="2" charset="2"/>
              <a:buChar char="q"/>
            </a:pPr>
            <a:r>
              <a:rPr lang="en-US" altLang="en-US" sz="1800" b="1" dirty="0"/>
              <a:t>Member States should strengthen regional and national innovation hubs, and advance the development of emerging technologies and digital transformation to achieve the two agendas  </a:t>
            </a:r>
          </a:p>
          <a:p>
            <a:pPr marL="282575" lvl="1" indent="-282575" algn="just">
              <a:lnSpc>
                <a:spcPct val="120000"/>
              </a:lnSpc>
              <a:spcBef>
                <a:spcPts val="0"/>
              </a:spcBef>
              <a:spcAft>
                <a:spcPts val="1000"/>
              </a:spcAft>
              <a:buFont typeface="Wingdings" panose="05000000000000000000" pitchFamily="2" charset="2"/>
              <a:buChar char="q"/>
            </a:pPr>
            <a:endParaRPr lang="en-US" altLang="en-US" sz="1800" b="1" dirty="0"/>
          </a:p>
          <a:p>
            <a:pPr marL="282575" lvl="1" indent="-282575" algn="just">
              <a:lnSpc>
                <a:spcPct val="120000"/>
              </a:lnSpc>
              <a:spcBef>
                <a:spcPts val="0"/>
              </a:spcBef>
              <a:spcAft>
                <a:spcPts val="1000"/>
              </a:spcAft>
              <a:buFont typeface="Wingdings" panose="05000000000000000000" pitchFamily="2" charset="2"/>
              <a:buChar char="q"/>
            </a:pPr>
            <a:r>
              <a:rPr lang="en-US" altLang="en-US" sz="1800" b="1" dirty="0"/>
              <a:t>It is crucial to urgently strengthen systems to improve collection, availability, accessibility, timeliness and use of quality and disaggregated data and statistics to underpin monitoring and reporting on the two Agendas in the context of the decade of action and COVID-19.</a:t>
            </a:r>
          </a:p>
          <a:p>
            <a:pPr marL="282575" lvl="1" indent="-282575" algn="just">
              <a:lnSpc>
                <a:spcPct val="120000"/>
              </a:lnSpc>
              <a:spcBef>
                <a:spcPts val="0"/>
              </a:spcBef>
              <a:spcAft>
                <a:spcPts val="1000"/>
              </a:spcAft>
              <a:buFont typeface="Wingdings" panose="05000000000000000000" pitchFamily="2" charset="2"/>
              <a:buChar char="q"/>
            </a:pPr>
            <a:endParaRPr lang="en-US" altLang="en-US" sz="1800" b="1" dirty="0"/>
          </a:p>
          <a:p>
            <a:pPr marL="282575" lvl="1" indent="-282575" algn="just">
              <a:lnSpc>
                <a:spcPct val="120000"/>
              </a:lnSpc>
              <a:spcBef>
                <a:spcPts val="0"/>
              </a:spcBef>
              <a:spcAft>
                <a:spcPts val="1000"/>
              </a:spcAft>
              <a:buFont typeface="Wingdings" panose="05000000000000000000" pitchFamily="2" charset="2"/>
              <a:buChar char="q"/>
            </a:pPr>
            <a:r>
              <a:rPr lang="en-US" altLang="en-US" sz="1800" b="1" dirty="0"/>
              <a:t>There is an urgent need to develop and implement regional, subregional and National Strategies aligned with the decade of action and COVID-19 recovery to drive implementation</a:t>
            </a:r>
            <a:r>
              <a:rPr lang="en-US" altLang="en-US" sz="1800" b="1" dirty="0">
                <a:solidFill>
                  <a:srgbClr val="0033CC"/>
                </a:solidFill>
              </a:rPr>
              <a:t>. </a:t>
            </a:r>
          </a:p>
          <a:p>
            <a:pPr marL="282575" lvl="1" indent="-282575" algn="just">
              <a:lnSpc>
                <a:spcPct val="120000"/>
              </a:lnSpc>
              <a:spcBef>
                <a:spcPts val="0"/>
              </a:spcBef>
              <a:spcAft>
                <a:spcPts val="1000"/>
              </a:spcAft>
              <a:buFont typeface="Wingdings" panose="05000000000000000000" pitchFamily="2" charset="2"/>
              <a:buChar char="q"/>
            </a:pPr>
            <a:endParaRPr lang="en-US" sz="1800" b="1" dirty="0">
              <a:solidFill>
                <a:srgbClr val="000000"/>
              </a:solidFill>
            </a:endParaRPr>
          </a:p>
          <a:p>
            <a:pPr marL="282575" lvl="1" indent="-282575" algn="just">
              <a:lnSpc>
                <a:spcPct val="120000"/>
              </a:lnSpc>
              <a:spcBef>
                <a:spcPts val="0"/>
              </a:spcBef>
              <a:spcAft>
                <a:spcPts val="1000"/>
              </a:spcAft>
              <a:buFont typeface="Wingdings" panose="05000000000000000000" pitchFamily="2" charset="2"/>
              <a:buChar char="q"/>
            </a:pPr>
            <a:r>
              <a:rPr lang="en-US" sz="1800" b="1" dirty="0">
                <a:solidFill>
                  <a:srgbClr val="000000"/>
                </a:solidFill>
              </a:rPr>
              <a:t>It is crucial to tackle the growing and unacceptable levels of inequality within and between countries and </a:t>
            </a:r>
            <a:r>
              <a:rPr lang="en-US" altLang="en-US" sz="1800" b="1" dirty="0"/>
              <a:t>adopt a human rights-based approach in implementing the two Agendas</a:t>
            </a:r>
          </a:p>
          <a:p>
            <a:endParaRPr lang="en-US" dirty="0"/>
          </a:p>
        </p:txBody>
      </p:sp>
      <p:sp>
        <p:nvSpPr>
          <p:cNvPr id="4" name="Slide Number Placeholder 3"/>
          <p:cNvSpPr>
            <a:spLocks noGrp="1"/>
          </p:cNvSpPr>
          <p:nvPr>
            <p:ph type="sldNum" sz="quarter" idx="10"/>
          </p:nvPr>
        </p:nvSpPr>
        <p:spPr/>
        <p:txBody>
          <a:bodyPr/>
          <a:lstStyle/>
          <a:p>
            <a:fld id="{92D42CD1-F148-43C9-8ED3-4D71BBE71F40}" type="slidenum">
              <a:rPr lang="en-US" smtClean="0"/>
              <a:t>7</a:t>
            </a:fld>
            <a:endParaRPr lang="en-US"/>
          </a:p>
        </p:txBody>
      </p:sp>
    </p:spTree>
    <p:extLst>
      <p:ext uri="{BB962C8B-B14F-4D97-AF65-F5344CB8AC3E}">
        <p14:creationId xmlns:p14="http://schemas.microsoft.com/office/powerpoint/2010/main" val="3754763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Deputy Secretary-General of the United Nations, has called for ambition, decisiveness and urgency in the implementation of the Goals.</a:t>
            </a:r>
            <a:endParaRPr lang="en-US" dirty="0"/>
          </a:p>
        </p:txBody>
      </p:sp>
      <p:sp>
        <p:nvSpPr>
          <p:cNvPr id="4" name="Slide Number Placeholder 3"/>
          <p:cNvSpPr>
            <a:spLocks noGrp="1"/>
          </p:cNvSpPr>
          <p:nvPr>
            <p:ph type="sldNum" sz="quarter" idx="10"/>
          </p:nvPr>
        </p:nvSpPr>
        <p:spPr/>
        <p:txBody>
          <a:bodyPr/>
          <a:lstStyle/>
          <a:p>
            <a:fld id="{92D42CD1-F148-43C9-8ED3-4D71BBE71F40}" type="slidenum">
              <a:rPr lang="en-US" smtClean="0"/>
              <a:t>8</a:t>
            </a:fld>
            <a:endParaRPr lang="en-US"/>
          </a:p>
        </p:txBody>
      </p:sp>
    </p:spTree>
    <p:extLst>
      <p:ext uri="{BB962C8B-B14F-4D97-AF65-F5344CB8AC3E}">
        <p14:creationId xmlns:p14="http://schemas.microsoft.com/office/powerpoint/2010/main" val="170220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098C-3659-4996-8AD7-D3AF6479BD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7FD27C-C39A-4A38-8529-31F43018B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76092D-5F7F-4BED-82EE-2F1D3BEF9C6E}"/>
              </a:ext>
            </a:extLst>
          </p:cNvPr>
          <p:cNvSpPr>
            <a:spLocks noGrp="1"/>
          </p:cNvSpPr>
          <p:nvPr>
            <p:ph type="dt" sz="half" idx="10"/>
          </p:nvPr>
        </p:nvSpPr>
        <p:spPr/>
        <p:txBody>
          <a:bodyPr/>
          <a:lstStyle/>
          <a:p>
            <a:fld id="{D15907C1-7EA1-47EA-863D-535A7E7572DB}" type="datetimeFigureOut">
              <a:rPr lang="en-GB" smtClean="0"/>
              <a:t>16/03/2021</a:t>
            </a:fld>
            <a:endParaRPr lang="en-GB"/>
          </a:p>
        </p:txBody>
      </p:sp>
      <p:sp>
        <p:nvSpPr>
          <p:cNvPr id="5" name="Footer Placeholder 4">
            <a:extLst>
              <a:ext uri="{FF2B5EF4-FFF2-40B4-BE49-F238E27FC236}">
                <a16:creationId xmlns:a16="http://schemas.microsoft.com/office/drawing/2014/main" id="{54753B87-E813-4BB8-925C-CCDE4D47C7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885A7A-11A8-4AB2-A90B-CC7D8840B26D}"/>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161403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D3F98-53F8-4132-B882-55211568685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1A6A5D-E7D4-432F-9045-841299A947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ACA812-4F85-474E-AA90-D2EDD69B91F4}"/>
              </a:ext>
            </a:extLst>
          </p:cNvPr>
          <p:cNvSpPr>
            <a:spLocks noGrp="1"/>
          </p:cNvSpPr>
          <p:nvPr>
            <p:ph type="dt" sz="half" idx="10"/>
          </p:nvPr>
        </p:nvSpPr>
        <p:spPr/>
        <p:txBody>
          <a:bodyPr/>
          <a:lstStyle/>
          <a:p>
            <a:fld id="{D15907C1-7EA1-47EA-863D-535A7E7572DB}" type="datetimeFigureOut">
              <a:rPr lang="en-GB" smtClean="0"/>
              <a:t>16/03/2021</a:t>
            </a:fld>
            <a:endParaRPr lang="en-GB"/>
          </a:p>
        </p:txBody>
      </p:sp>
      <p:sp>
        <p:nvSpPr>
          <p:cNvPr id="5" name="Footer Placeholder 4">
            <a:extLst>
              <a:ext uri="{FF2B5EF4-FFF2-40B4-BE49-F238E27FC236}">
                <a16:creationId xmlns:a16="http://schemas.microsoft.com/office/drawing/2014/main" id="{EA02BC53-1C4B-4573-AED1-A2E7E044BA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EB506D-2666-4DF3-A08D-BF5748690E4D}"/>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34586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3FBBE8-699B-48D8-85CB-56A6616375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A1909F-7A16-40B0-83D7-F408E02899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688A4F-7580-42C2-BEB3-E425FD8A542C}"/>
              </a:ext>
            </a:extLst>
          </p:cNvPr>
          <p:cNvSpPr>
            <a:spLocks noGrp="1"/>
          </p:cNvSpPr>
          <p:nvPr>
            <p:ph type="dt" sz="half" idx="10"/>
          </p:nvPr>
        </p:nvSpPr>
        <p:spPr/>
        <p:txBody>
          <a:bodyPr/>
          <a:lstStyle/>
          <a:p>
            <a:fld id="{D15907C1-7EA1-47EA-863D-535A7E7572DB}" type="datetimeFigureOut">
              <a:rPr lang="en-GB" smtClean="0"/>
              <a:t>16/03/2021</a:t>
            </a:fld>
            <a:endParaRPr lang="en-GB"/>
          </a:p>
        </p:txBody>
      </p:sp>
      <p:sp>
        <p:nvSpPr>
          <p:cNvPr id="5" name="Footer Placeholder 4">
            <a:extLst>
              <a:ext uri="{FF2B5EF4-FFF2-40B4-BE49-F238E27FC236}">
                <a16:creationId xmlns:a16="http://schemas.microsoft.com/office/drawing/2014/main" id="{1DF3312F-81D6-4523-BA03-D339BD8AED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4683AD-88F1-4086-894B-A01E1A2B4DC9}"/>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2107806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1"/>
            <a:ext cx="12192000" cy="2512541"/>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hasCustomPrompt="1"/>
          </p:nvPr>
        </p:nvSpPr>
        <p:spPr>
          <a:xfrm>
            <a:off x="510300" y="3425472"/>
            <a:ext cx="11171400" cy="2175228"/>
          </a:xfrm>
        </p:spPr>
        <p:txBody>
          <a:bodyPr>
            <a:normAutofit/>
          </a:bodyPr>
          <a:lstStyle>
            <a:lvl1pPr algn="ctr">
              <a:defRPr sz="2400" b="1" i="0" baseline="0">
                <a:latin typeface="Lucida Sans" panose="020B0602030504020204" pitchFamily="34" charset="77"/>
              </a:defRPr>
            </a:lvl1pPr>
          </a:lstStyle>
          <a:p>
            <a:r>
              <a:rPr lang="en-US" dirty="0">
                <a:latin typeface="Arial" panose="020B0604020202020204" pitchFamily="34" charset="0"/>
                <a:cs typeface="Arial" panose="020B0604020202020204" pitchFamily="34" charset="0"/>
              </a:rPr>
              <a:t>Title of presentation</a:t>
            </a:r>
            <a:br>
              <a:rPr lang="en-US"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Name of presenter</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Title, Division</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[Exact delivery date]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639339" y="5863711"/>
            <a:ext cx="1478216" cy="700434"/>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529502" y="433953"/>
            <a:ext cx="4376100" cy="37870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48845" y="6074837"/>
            <a:ext cx="990153" cy="489309"/>
          </a:xfrm>
          <a:prstGeom prst="rect">
            <a:avLst/>
          </a:prstGeom>
        </p:spPr>
      </p:pic>
      <p:pic>
        <p:nvPicPr>
          <p:cNvPr id="11" name="Picture 10">
            <a:extLst>
              <a:ext uri="{FF2B5EF4-FFF2-40B4-BE49-F238E27FC236}">
                <a16:creationId xmlns:a16="http://schemas.microsoft.com/office/drawing/2014/main" id="{BC731BB0-F652-4D1F-897B-6FC52C5B535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62243" y="5659281"/>
            <a:ext cx="1277014" cy="1145985"/>
          </a:xfrm>
          <a:prstGeom prst="rect">
            <a:avLst/>
          </a:prstGeom>
        </p:spPr>
      </p:pic>
      <p:pic>
        <p:nvPicPr>
          <p:cNvPr id="5" name="Picture 4" descr="A picture containing timeline&#10;&#10;Description automatically generated">
            <a:extLst>
              <a:ext uri="{FF2B5EF4-FFF2-40B4-BE49-F238E27FC236}">
                <a16:creationId xmlns:a16="http://schemas.microsoft.com/office/drawing/2014/main" id="{1F215979-804E-41A7-B8F4-69B606034CE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40688" y="1316353"/>
            <a:ext cx="3088888" cy="1960319"/>
          </a:xfrm>
          <a:prstGeom prst="rect">
            <a:avLst/>
          </a:prstGeom>
        </p:spPr>
      </p:pic>
    </p:spTree>
    <p:extLst>
      <p:ext uri="{BB962C8B-B14F-4D97-AF65-F5344CB8AC3E}">
        <p14:creationId xmlns:p14="http://schemas.microsoft.com/office/powerpoint/2010/main" val="4080039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normAutofit/>
          </a:bodyPr>
          <a:lstStyle>
            <a:lvl1pPr>
              <a:defRPr sz="21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2100">
                <a:latin typeface="Arial" panose="020B0604020202020204" pitchFamily="34" charset="0"/>
                <a:cs typeface="Arial" panose="020B0604020202020204" pitchFamily="34" charset="0"/>
              </a:defRPr>
            </a:lvl3pPr>
            <a:lvl4pPr>
              <a:defRPr sz="2100">
                <a:latin typeface="Arial" panose="020B0604020202020204" pitchFamily="34" charset="0"/>
                <a:cs typeface="Arial" panose="020B0604020202020204" pitchFamily="34" charset="0"/>
              </a:defRPr>
            </a:lvl4pPr>
            <a:lvl5pPr>
              <a:defRPr sz="2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6"/>
            <a:ext cx="12192000" cy="365127"/>
          </a:xfrm>
          <a:prstGeom prst="rect">
            <a:avLst/>
          </a:prstGeom>
        </p:spPr>
      </p:pic>
      <p:sp>
        <p:nvSpPr>
          <p:cNvPr id="2" name="Rounded Rectangle 1"/>
          <p:cNvSpPr/>
          <p:nvPr userDrawn="1"/>
        </p:nvSpPr>
        <p:spPr>
          <a:xfrm>
            <a:off x="0" y="257433"/>
            <a:ext cx="955040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b="1" dirty="0">
              <a:latin typeface="Arial" panose="020B0604020202020204" pitchFamily="34" charset="0"/>
              <a:cs typeface="Arial" panose="020B0604020202020204" pitchFamily="34" charset="0"/>
            </a:endParaRPr>
          </a:p>
        </p:txBody>
      </p:sp>
      <p:pic>
        <p:nvPicPr>
          <p:cNvPr id="6" name="Picture 5" descr="A picture containing timeline&#10;&#10;Description automatically generated">
            <a:extLst>
              <a:ext uri="{FF2B5EF4-FFF2-40B4-BE49-F238E27FC236}">
                <a16:creationId xmlns:a16="http://schemas.microsoft.com/office/drawing/2014/main" id="{6F321364-00F5-4E81-94E2-251ECA8317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0400" y="-271446"/>
            <a:ext cx="2520175" cy="1599393"/>
          </a:xfrm>
          <a:prstGeom prst="rect">
            <a:avLst/>
          </a:prstGeom>
        </p:spPr>
      </p:pic>
    </p:spTree>
    <p:extLst>
      <p:ext uri="{BB962C8B-B14F-4D97-AF65-F5344CB8AC3E}">
        <p14:creationId xmlns:p14="http://schemas.microsoft.com/office/powerpoint/2010/main" val="1097898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normAutofit/>
          </a:bodyPr>
          <a:lstStyle>
            <a:lvl1pPr>
              <a:defRPr sz="21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2100">
                <a:latin typeface="Arial" panose="020B0604020202020204" pitchFamily="34" charset="0"/>
                <a:cs typeface="Arial" panose="020B0604020202020204" pitchFamily="34" charset="0"/>
              </a:defRPr>
            </a:lvl3pPr>
            <a:lvl4pPr>
              <a:defRPr sz="2100">
                <a:latin typeface="Arial" panose="020B0604020202020204" pitchFamily="34" charset="0"/>
                <a:cs typeface="Arial" panose="020B0604020202020204" pitchFamily="34" charset="0"/>
              </a:defRPr>
            </a:lvl4pPr>
            <a:lvl5pPr>
              <a:defRPr sz="2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6"/>
            <a:ext cx="12192000" cy="365127"/>
          </a:xfrm>
          <a:prstGeom prst="rect">
            <a:avLst/>
          </a:prstGeom>
        </p:spPr>
      </p:pic>
      <p:sp>
        <p:nvSpPr>
          <p:cNvPr id="2" name="Rounded Rectangle 1"/>
          <p:cNvSpPr/>
          <p:nvPr userDrawn="1"/>
        </p:nvSpPr>
        <p:spPr>
          <a:xfrm>
            <a:off x="0" y="257433"/>
            <a:ext cx="955040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b="1" dirty="0">
              <a:latin typeface="Arial" panose="020B0604020202020204" pitchFamily="34" charset="0"/>
              <a:cs typeface="Arial" panose="020B0604020202020204" pitchFamily="34" charset="0"/>
            </a:endParaRPr>
          </a:p>
        </p:txBody>
      </p:sp>
      <p:pic>
        <p:nvPicPr>
          <p:cNvPr id="9" name="Picture 8" descr="A picture containing timeline&#10;&#10;Description automatically generated">
            <a:extLst>
              <a:ext uri="{FF2B5EF4-FFF2-40B4-BE49-F238E27FC236}">
                <a16:creationId xmlns:a16="http://schemas.microsoft.com/office/drawing/2014/main" id="{DB77A9BA-6F6D-4D96-96DA-6B8B27D450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0309" y="-39682"/>
            <a:ext cx="2271283" cy="1441437"/>
          </a:xfrm>
          <a:prstGeom prst="rect">
            <a:avLst/>
          </a:prstGeom>
        </p:spPr>
      </p:pic>
    </p:spTree>
    <p:extLst>
      <p:ext uri="{BB962C8B-B14F-4D97-AF65-F5344CB8AC3E}">
        <p14:creationId xmlns:p14="http://schemas.microsoft.com/office/powerpoint/2010/main" val="1972592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6" name="Picture 5">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1001808" y="443328"/>
            <a:ext cx="1602653" cy="759397"/>
          </a:xfrm>
          <a:prstGeom prst="rect">
            <a:avLst/>
          </a:prstGeom>
        </p:spPr>
      </p:pic>
      <p:pic>
        <p:nvPicPr>
          <p:cNvPr id="8" name="Picture 7">
            <a:extLst>
              <a:ext uri="{FF2B5EF4-FFF2-40B4-BE49-F238E27FC236}">
                <a16:creationId xmlns:a16="http://schemas.microsoft.com/office/drawing/2014/main" id="{3A0B4BC4-4FF2-42FC-9DCC-8642F79076A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51685" y="250033"/>
            <a:ext cx="1277014" cy="1145985"/>
          </a:xfrm>
          <a:prstGeom prst="rect">
            <a:avLst/>
          </a:prstGeom>
        </p:spPr>
      </p:pic>
      <p:pic>
        <p:nvPicPr>
          <p:cNvPr id="10" name="Picture 9" descr="A picture containing timeline&#10;&#10;Description automatically generated">
            <a:extLst>
              <a:ext uri="{FF2B5EF4-FFF2-40B4-BE49-F238E27FC236}">
                <a16:creationId xmlns:a16="http://schemas.microsoft.com/office/drawing/2014/main" id="{555E767A-BA60-45BE-9918-58C02899F54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629" y="250033"/>
            <a:ext cx="3088888" cy="1960319"/>
          </a:xfrm>
          <a:prstGeom prst="rect">
            <a:avLst/>
          </a:prstGeom>
        </p:spPr>
      </p:pic>
    </p:spTree>
    <p:extLst>
      <p:ext uri="{BB962C8B-B14F-4D97-AF65-F5344CB8AC3E}">
        <p14:creationId xmlns:p14="http://schemas.microsoft.com/office/powerpoint/2010/main" val="113732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9B51B-1E76-457D-B828-77C4F4BA27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0CB811-39BD-4E89-90F1-ADE3BE64AF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D9CA43-9F8C-428C-BD10-7B4CFD819653}"/>
              </a:ext>
            </a:extLst>
          </p:cNvPr>
          <p:cNvSpPr>
            <a:spLocks noGrp="1"/>
          </p:cNvSpPr>
          <p:nvPr>
            <p:ph type="dt" sz="half" idx="10"/>
          </p:nvPr>
        </p:nvSpPr>
        <p:spPr/>
        <p:txBody>
          <a:bodyPr/>
          <a:lstStyle/>
          <a:p>
            <a:fld id="{D15907C1-7EA1-47EA-863D-535A7E7572DB}" type="datetimeFigureOut">
              <a:rPr lang="en-GB" smtClean="0"/>
              <a:t>16/03/2021</a:t>
            </a:fld>
            <a:endParaRPr lang="en-GB"/>
          </a:p>
        </p:txBody>
      </p:sp>
      <p:sp>
        <p:nvSpPr>
          <p:cNvPr id="5" name="Footer Placeholder 4">
            <a:extLst>
              <a:ext uri="{FF2B5EF4-FFF2-40B4-BE49-F238E27FC236}">
                <a16:creationId xmlns:a16="http://schemas.microsoft.com/office/drawing/2014/main" id="{6EBAF94D-5473-4144-853E-ABD98ECE37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1D806-E66A-43A7-B64E-EACD0DA32392}"/>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13704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49B25-956D-48CC-8420-4EB9D14838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A3E86A-8CBF-4823-ACB4-AC57303D16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2B9279-E635-4D0A-B592-694F76E7EF05}"/>
              </a:ext>
            </a:extLst>
          </p:cNvPr>
          <p:cNvSpPr>
            <a:spLocks noGrp="1"/>
          </p:cNvSpPr>
          <p:nvPr>
            <p:ph type="dt" sz="half" idx="10"/>
          </p:nvPr>
        </p:nvSpPr>
        <p:spPr/>
        <p:txBody>
          <a:bodyPr/>
          <a:lstStyle/>
          <a:p>
            <a:fld id="{D15907C1-7EA1-47EA-863D-535A7E7572DB}" type="datetimeFigureOut">
              <a:rPr lang="en-GB" smtClean="0"/>
              <a:t>16/03/2021</a:t>
            </a:fld>
            <a:endParaRPr lang="en-GB"/>
          </a:p>
        </p:txBody>
      </p:sp>
      <p:sp>
        <p:nvSpPr>
          <p:cNvPr id="5" name="Footer Placeholder 4">
            <a:extLst>
              <a:ext uri="{FF2B5EF4-FFF2-40B4-BE49-F238E27FC236}">
                <a16:creationId xmlns:a16="http://schemas.microsoft.com/office/drawing/2014/main" id="{5E694BC7-37A8-467F-BCDA-826C88C1B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FA99C8-37AE-44FF-9B1A-269C36E2B1AF}"/>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293628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27388-A15E-411F-8F3B-32928C44D5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3742C5-1C8A-415C-92E6-4B7E5FE82B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08540E-F95B-4FC7-8560-396E35E7C8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BE5BB5-ECC1-42E0-84B8-AF6A0ADF03E1}"/>
              </a:ext>
            </a:extLst>
          </p:cNvPr>
          <p:cNvSpPr>
            <a:spLocks noGrp="1"/>
          </p:cNvSpPr>
          <p:nvPr>
            <p:ph type="dt" sz="half" idx="10"/>
          </p:nvPr>
        </p:nvSpPr>
        <p:spPr/>
        <p:txBody>
          <a:bodyPr/>
          <a:lstStyle/>
          <a:p>
            <a:fld id="{D15907C1-7EA1-47EA-863D-535A7E7572DB}" type="datetimeFigureOut">
              <a:rPr lang="en-GB" smtClean="0"/>
              <a:t>16/03/2021</a:t>
            </a:fld>
            <a:endParaRPr lang="en-GB"/>
          </a:p>
        </p:txBody>
      </p:sp>
      <p:sp>
        <p:nvSpPr>
          <p:cNvPr id="6" name="Footer Placeholder 5">
            <a:extLst>
              <a:ext uri="{FF2B5EF4-FFF2-40B4-BE49-F238E27FC236}">
                <a16:creationId xmlns:a16="http://schemas.microsoft.com/office/drawing/2014/main" id="{C3F1D887-DE1B-45C6-8B6C-15BFD9FF1A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7C52F5-88FC-4919-ADEC-4DEA1936F7BD}"/>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2962541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3C4F0-E299-48FD-BA51-58E731FBBA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806867-23A2-4358-BFA1-B33C603ECA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0A56F3-A7D4-4445-996A-9511C763DF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5CDFE5-AACB-4E9F-B6CD-1333518627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7DD050-1B4C-4C48-A194-95FE4ABF91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624AF3-7F72-449B-B47C-EB12983F59D9}"/>
              </a:ext>
            </a:extLst>
          </p:cNvPr>
          <p:cNvSpPr>
            <a:spLocks noGrp="1"/>
          </p:cNvSpPr>
          <p:nvPr>
            <p:ph type="dt" sz="half" idx="10"/>
          </p:nvPr>
        </p:nvSpPr>
        <p:spPr/>
        <p:txBody>
          <a:bodyPr/>
          <a:lstStyle/>
          <a:p>
            <a:fld id="{D15907C1-7EA1-47EA-863D-535A7E7572DB}" type="datetimeFigureOut">
              <a:rPr lang="en-GB" smtClean="0"/>
              <a:t>16/03/2021</a:t>
            </a:fld>
            <a:endParaRPr lang="en-GB"/>
          </a:p>
        </p:txBody>
      </p:sp>
      <p:sp>
        <p:nvSpPr>
          <p:cNvPr id="8" name="Footer Placeholder 7">
            <a:extLst>
              <a:ext uri="{FF2B5EF4-FFF2-40B4-BE49-F238E27FC236}">
                <a16:creationId xmlns:a16="http://schemas.microsoft.com/office/drawing/2014/main" id="{16CF963C-D037-4B4F-A5CC-369A413055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6D2EFA-DD2E-4C80-8DD5-44A1366850EE}"/>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220269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C2CF-B474-42ED-90E7-24E0D918D9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B7E3FE3-A747-418D-AFB0-C649E48E337A}"/>
              </a:ext>
            </a:extLst>
          </p:cNvPr>
          <p:cNvSpPr>
            <a:spLocks noGrp="1"/>
          </p:cNvSpPr>
          <p:nvPr>
            <p:ph type="dt" sz="half" idx="10"/>
          </p:nvPr>
        </p:nvSpPr>
        <p:spPr/>
        <p:txBody>
          <a:bodyPr/>
          <a:lstStyle/>
          <a:p>
            <a:fld id="{D15907C1-7EA1-47EA-863D-535A7E7572DB}" type="datetimeFigureOut">
              <a:rPr lang="en-GB" smtClean="0"/>
              <a:t>16/03/2021</a:t>
            </a:fld>
            <a:endParaRPr lang="en-GB"/>
          </a:p>
        </p:txBody>
      </p:sp>
      <p:sp>
        <p:nvSpPr>
          <p:cNvPr id="4" name="Footer Placeholder 3">
            <a:extLst>
              <a:ext uri="{FF2B5EF4-FFF2-40B4-BE49-F238E27FC236}">
                <a16:creationId xmlns:a16="http://schemas.microsoft.com/office/drawing/2014/main" id="{20C09873-D996-4B30-96C4-B929CA31AA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FDEBB5-DA01-41AC-88E4-3297ACD5BE57}"/>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450760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34AEF6-0397-4EFF-8F82-80D8A262FD25}"/>
              </a:ext>
            </a:extLst>
          </p:cNvPr>
          <p:cNvSpPr>
            <a:spLocks noGrp="1"/>
          </p:cNvSpPr>
          <p:nvPr>
            <p:ph type="dt" sz="half" idx="10"/>
          </p:nvPr>
        </p:nvSpPr>
        <p:spPr/>
        <p:txBody>
          <a:bodyPr/>
          <a:lstStyle/>
          <a:p>
            <a:fld id="{D15907C1-7EA1-47EA-863D-535A7E7572DB}" type="datetimeFigureOut">
              <a:rPr lang="en-GB" smtClean="0"/>
              <a:t>16/03/2021</a:t>
            </a:fld>
            <a:endParaRPr lang="en-GB"/>
          </a:p>
        </p:txBody>
      </p:sp>
      <p:sp>
        <p:nvSpPr>
          <p:cNvPr id="3" name="Footer Placeholder 2">
            <a:extLst>
              <a:ext uri="{FF2B5EF4-FFF2-40B4-BE49-F238E27FC236}">
                <a16:creationId xmlns:a16="http://schemas.microsoft.com/office/drawing/2014/main" id="{FD8F1AFE-36B0-483B-A791-A7C11D8D27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F7386C3-6282-41D8-A3C7-0148E1117F35}"/>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239233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267A-ED4A-4B63-B8A8-F672D6832F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C00015-27F9-4C23-ADD0-ACA76E900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C8D1A8-AF46-4849-879F-B46C646C4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5CED0-F082-45F3-8BFE-6B6200CAD880}"/>
              </a:ext>
            </a:extLst>
          </p:cNvPr>
          <p:cNvSpPr>
            <a:spLocks noGrp="1"/>
          </p:cNvSpPr>
          <p:nvPr>
            <p:ph type="dt" sz="half" idx="10"/>
          </p:nvPr>
        </p:nvSpPr>
        <p:spPr/>
        <p:txBody>
          <a:bodyPr/>
          <a:lstStyle/>
          <a:p>
            <a:fld id="{D15907C1-7EA1-47EA-863D-535A7E7572DB}" type="datetimeFigureOut">
              <a:rPr lang="en-GB" smtClean="0"/>
              <a:t>16/03/2021</a:t>
            </a:fld>
            <a:endParaRPr lang="en-GB"/>
          </a:p>
        </p:txBody>
      </p:sp>
      <p:sp>
        <p:nvSpPr>
          <p:cNvPr id="6" name="Footer Placeholder 5">
            <a:extLst>
              <a:ext uri="{FF2B5EF4-FFF2-40B4-BE49-F238E27FC236}">
                <a16:creationId xmlns:a16="http://schemas.microsoft.com/office/drawing/2014/main" id="{B67C311E-F833-499F-8765-7463968756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18C547-654E-4F14-AE5A-74EFCFC63F0A}"/>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223745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8567E-2E78-42B7-A336-BEDA60337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866302-CCBF-4F82-A208-C171A7D08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166EB8-2A58-4A92-A67F-42CA6C7F3F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B57438-6A0E-4853-A7C1-DB8506869B02}"/>
              </a:ext>
            </a:extLst>
          </p:cNvPr>
          <p:cNvSpPr>
            <a:spLocks noGrp="1"/>
          </p:cNvSpPr>
          <p:nvPr>
            <p:ph type="dt" sz="half" idx="10"/>
          </p:nvPr>
        </p:nvSpPr>
        <p:spPr/>
        <p:txBody>
          <a:bodyPr/>
          <a:lstStyle/>
          <a:p>
            <a:fld id="{D15907C1-7EA1-47EA-863D-535A7E7572DB}" type="datetimeFigureOut">
              <a:rPr lang="en-GB" smtClean="0"/>
              <a:t>16/03/2021</a:t>
            </a:fld>
            <a:endParaRPr lang="en-GB"/>
          </a:p>
        </p:txBody>
      </p:sp>
      <p:sp>
        <p:nvSpPr>
          <p:cNvPr id="6" name="Footer Placeholder 5">
            <a:extLst>
              <a:ext uri="{FF2B5EF4-FFF2-40B4-BE49-F238E27FC236}">
                <a16:creationId xmlns:a16="http://schemas.microsoft.com/office/drawing/2014/main" id="{3A46FAB9-E0E7-49CC-AA07-BCE5CE51AA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A3F8A9-9804-46D5-90C4-09B917779CF4}"/>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317021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BDDF4-7AE0-4242-8D2C-4119E9B32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3861A7-B31A-4DD2-8EF3-54A69C8919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8E6B96-613B-4D69-8254-7E165026C8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907C1-7EA1-47EA-863D-535A7E7572DB}" type="datetimeFigureOut">
              <a:rPr lang="en-GB" smtClean="0"/>
              <a:t>16/03/2021</a:t>
            </a:fld>
            <a:endParaRPr lang="en-GB"/>
          </a:p>
        </p:txBody>
      </p:sp>
      <p:sp>
        <p:nvSpPr>
          <p:cNvPr id="5" name="Footer Placeholder 4">
            <a:extLst>
              <a:ext uri="{FF2B5EF4-FFF2-40B4-BE49-F238E27FC236}">
                <a16:creationId xmlns:a16="http://schemas.microsoft.com/office/drawing/2014/main" id="{8128D988-5061-4656-A62C-3D9F77DB0D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411E4A2-800A-46B6-A81E-31F2CF882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1BB16-81E2-4B02-A7F8-391710CFA610}" type="slidenum">
              <a:rPr lang="en-GB" smtClean="0"/>
              <a:t>‹#›</a:t>
            </a:fld>
            <a:endParaRPr lang="en-GB"/>
          </a:p>
        </p:txBody>
      </p:sp>
    </p:spTree>
    <p:extLst>
      <p:ext uri="{BB962C8B-B14F-4D97-AF65-F5344CB8AC3E}">
        <p14:creationId xmlns:p14="http://schemas.microsoft.com/office/powerpoint/2010/main" val="2655121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8343" y="3429000"/>
            <a:ext cx="11506199" cy="2400657"/>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Reports on the fifth and sixth sessions of the Africa Regional Forum on Sustainable Development (ARFSD)</a:t>
            </a:r>
          </a:p>
          <a:p>
            <a:pPr algn="ctr"/>
            <a:endParaRPr lang="en-US" sz="1000" b="1"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Nassim Oulmane, </a:t>
            </a:r>
          </a:p>
          <a:p>
            <a:pPr algn="ctr"/>
            <a:r>
              <a:rPr lang="en-US" sz="2000" b="1" dirty="0">
                <a:latin typeface="Arial" panose="020B0604020202020204" pitchFamily="34" charset="0"/>
                <a:cs typeface="Arial" panose="020B0604020202020204" pitchFamily="34" charset="0"/>
              </a:rPr>
              <a:t>Chief of Green and Blue Economy Section</a:t>
            </a:r>
          </a:p>
          <a:p>
            <a:pPr algn="ctr"/>
            <a:r>
              <a:rPr lang="en-US" sz="2000" b="1" dirty="0">
                <a:latin typeface="Arial" panose="020B0604020202020204" pitchFamily="34" charset="0"/>
                <a:cs typeface="Arial" panose="020B0604020202020204" pitchFamily="34" charset="0"/>
              </a:rPr>
              <a:t>Technology, Climate Change and Natural Resources Management Division</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18 March 2021</a:t>
            </a:r>
            <a:endParaRPr lang="en-US" sz="2000" dirty="0"/>
          </a:p>
        </p:txBody>
      </p:sp>
    </p:spTree>
    <p:extLst>
      <p:ext uri="{BB962C8B-B14F-4D97-AF65-F5344CB8AC3E}">
        <p14:creationId xmlns:p14="http://schemas.microsoft.com/office/powerpoint/2010/main" val="247393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p:cNvSpPr>
          <p:nvPr/>
        </p:nvSpPr>
        <p:spPr bwMode="auto">
          <a:xfrm>
            <a:off x="604837" y="1922282"/>
            <a:ext cx="10982325"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a:spcBef>
                <a:spcPts val="1200"/>
              </a:spcBef>
            </a:pPr>
            <a:endParaRPr lang="en-US" altLang="en-US" sz="2000" dirty="0">
              <a:latin typeface="Arial" panose="020B0604020202020204" pitchFamily="34" charset="0"/>
              <a:cs typeface="Arial" panose="020B0604020202020204" pitchFamily="34" charset="0"/>
              <a:sym typeface="Lato" pitchFamily="34" charset="0"/>
            </a:endParaRPr>
          </a:p>
          <a:p>
            <a:pPr marL="39688" indent="0">
              <a:spcBef>
                <a:spcPts val="1200"/>
              </a:spcBef>
            </a:pPr>
            <a:r>
              <a:rPr lang="en-US" altLang="en-US" sz="2000" dirty="0">
                <a:latin typeface="Arial" panose="020B0604020202020204" pitchFamily="34" charset="0"/>
                <a:cs typeface="Arial" panose="020B0604020202020204" pitchFamily="34" charset="0"/>
                <a:sym typeface="Lato" pitchFamily="34" charset="0"/>
              </a:rPr>
              <a:t> </a:t>
            </a:r>
          </a:p>
          <a:p>
            <a:pPr marL="39688" indent="0">
              <a:spcBef>
                <a:spcPts val="1200"/>
              </a:spcBef>
            </a:pPr>
            <a:endParaRPr lang="en-US" altLang="en-US" sz="2000" dirty="0">
              <a:latin typeface="Arial" panose="020B0604020202020204" pitchFamily="34" charset="0"/>
              <a:cs typeface="Arial" panose="020B0604020202020204" pitchFamily="34" charset="0"/>
              <a:sym typeface="Lato" pitchFamily="34" charset="0"/>
            </a:endParaRPr>
          </a:p>
          <a:p>
            <a:pPr marL="39688" indent="0">
              <a:spcBef>
                <a:spcPts val="1200"/>
              </a:spcBef>
            </a:pPr>
            <a:endParaRPr lang="en-US" altLang="en-US" sz="2000" dirty="0">
              <a:latin typeface="Arial" panose="020B0604020202020204" pitchFamily="34" charset="0"/>
              <a:cs typeface="Arial" panose="020B0604020202020204" pitchFamily="34" charset="0"/>
              <a:sym typeface="Lato" pitchFamily="34" charset="0"/>
            </a:endParaRPr>
          </a:p>
          <a:p>
            <a:pPr marL="39688" indent="0">
              <a:spcBef>
                <a:spcPts val="1200"/>
              </a:spcBef>
            </a:pPr>
            <a:endParaRPr lang="en-US" altLang="en-US" sz="2000" dirty="0">
              <a:latin typeface="Arial" panose="020B0604020202020204" pitchFamily="34" charset="0"/>
              <a:cs typeface="Arial" panose="020B0604020202020204" pitchFamily="34" charset="0"/>
              <a:sym typeface="Lato" pitchFamily="34" charset="0"/>
            </a:endParaRPr>
          </a:p>
          <a:p>
            <a:pPr marL="39688" indent="0">
              <a:spcBef>
                <a:spcPts val="1200"/>
              </a:spcBef>
            </a:pPr>
            <a:endParaRPr lang="en-US" altLang="en-US" sz="2000" dirty="0">
              <a:latin typeface="Arial" panose="020B0604020202020204" pitchFamily="34" charset="0"/>
              <a:cs typeface="Arial" panose="020B0604020202020204" pitchFamily="34" charset="0"/>
              <a:sym typeface="Lato" pitchFamily="34" charset="0"/>
            </a:endParaRPr>
          </a:p>
          <a:p>
            <a:pPr>
              <a:spcBef>
                <a:spcPts val="1200"/>
              </a:spcBef>
              <a:buFontTx/>
              <a:buChar char="•"/>
            </a:pPr>
            <a:endParaRPr lang="en-US" altLang="en-US" sz="2000" dirty="0">
              <a:latin typeface="Arial" panose="020B0604020202020204" pitchFamily="34" charset="0"/>
              <a:cs typeface="Arial" panose="020B0604020202020204" pitchFamily="34" charset="0"/>
              <a:sym typeface="Lato" pitchFamily="34" charset="0"/>
            </a:endParaRPr>
          </a:p>
        </p:txBody>
      </p:sp>
      <p:sp>
        <p:nvSpPr>
          <p:cNvPr id="2" name="TextBox 1"/>
          <p:cNvSpPr txBox="1"/>
          <p:nvPr/>
        </p:nvSpPr>
        <p:spPr>
          <a:xfrm>
            <a:off x="180975" y="324197"/>
            <a:ext cx="9365796"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Context</a:t>
            </a:r>
          </a:p>
        </p:txBody>
      </p:sp>
      <p:pic>
        <p:nvPicPr>
          <p:cNvPr id="6" name="Picture 5">
            <a:extLst>
              <a:ext uri="{FF2B5EF4-FFF2-40B4-BE49-F238E27FC236}">
                <a16:creationId xmlns:a16="http://schemas.microsoft.com/office/drawing/2014/main" id="{2AC521AA-6983-4DFD-9114-5116B7A34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528" y="4186149"/>
            <a:ext cx="2009443" cy="2009443"/>
          </a:xfrm>
          <a:prstGeom prst="rect">
            <a:avLst/>
          </a:prstGeom>
        </p:spPr>
      </p:pic>
      <p:pic>
        <p:nvPicPr>
          <p:cNvPr id="7" name="Picture 6">
            <a:extLst>
              <a:ext uri="{FF2B5EF4-FFF2-40B4-BE49-F238E27FC236}">
                <a16:creationId xmlns:a16="http://schemas.microsoft.com/office/drawing/2014/main" id="{797D5D78-A63E-4A2E-8C3A-7402C61D550F}"/>
              </a:ext>
            </a:extLst>
          </p:cNvPr>
          <p:cNvPicPr>
            <a:picLocks noChangeAspect="1"/>
          </p:cNvPicPr>
          <p:nvPr/>
        </p:nvPicPr>
        <p:blipFill>
          <a:blip r:embed="rId4"/>
          <a:stretch>
            <a:fillRect/>
          </a:stretch>
        </p:blipFill>
        <p:spPr>
          <a:xfrm>
            <a:off x="1485942" y="1154212"/>
            <a:ext cx="2496826" cy="2306953"/>
          </a:xfrm>
          <a:prstGeom prst="rect">
            <a:avLst/>
          </a:prstGeom>
        </p:spPr>
      </p:pic>
      <p:sp>
        <p:nvSpPr>
          <p:cNvPr id="9" name="Speech Bubble: Rectangle with Corners Rounded 2">
            <a:extLst>
              <a:ext uri="{FF2B5EF4-FFF2-40B4-BE49-F238E27FC236}">
                <a16:creationId xmlns:a16="http://schemas.microsoft.com/office/drawing/2014/main" id="{722BA2FE-64D3-4F96-A406-22724A54143C}"/>
              </a:ext>
            </a:extLst>
          </p:cNvPr>
          <p:cNvSpPr/>
          <p:nvPr/>
        </p:nvSpPr>
        <p:spPr bwMode="auto">
          <a:xfrm>
            <a:off x="4863873" y="945407"/>
            <a:ext cx="6310610" cy="5465326"/>
          </a:xfrm>
          <a:prstGeom prst="wedgeRoundRectCallout">
            <a:avLst>
              <a:gd name="adj1" fmla="val -63257"/>
              <a:gd name="adj2" fmla="val -21046"/>
              <a:gd name="adj3" fmla="val 16667"/>
            </a:avLst>
          </a:pr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algn="just" eaLnBrk="1">
              <a:spcBef>
                <a:spcPts val="600"/>
              </a:spcBef>
            </a:pPr>
            <a:r>
              <a:rPr lang="en-US" sz="2000" i="1" dirty="0">
                <a:solidFill>
                  <a:schemeClr val="tx1"/>
                </a:solidFill>
                <a:cs typeface="Arial" panose="020B0604020202020204" pitchFamily="34" charset="0"/>
              </a:rPr>
              <a:t> </a:t>
            </a:r>
            <a:r>
              <a:rPr lang="en-US" sz="2000" dirty="0">
                <a:latin typeface="Arial" panose="020B0604020202020204" pitchFamily="34" charset="0"/>
                <a:cs typeface="Arial" panose="020B0604020202020204" pitchFamily="34" charset="0"/>
              </a:rPr>
              <a:t>In September 2019, the UN </a:t>
            </a:r>
            <a:r>
              <a:rPr lang="en-US" sz="2000" i="1" dirty="0">
                <a:latin typeface="Arial" panose="020B0604020202020204" pitchFamily="34" charset="0"/>
                <a:cs typeface="Arial" panose="020B0604020202020204" pitchFamily="34" charset="0"/>
              </a:rPr>
              <a:t>Secretary-General António Guterres</a:t>
            </a:r>
            <a:r>
              <a:rPr lang="en-US" sz="2000" dirty="0">
                <a:latin typeface="Arial" panose="020B0604020202020204" pitchFamily="34" charset="0"/>
                <a:cs typeface="Arial" panose="020B0604020202020204" pitchFamily="34" charset="0"/>
              </a:rPr>
              <a:t> called on </a:t>
            </a:r>
            <a:r>
              <a:rPr lang="en-US" sz="2000" dirty="0">
                <a:solidFill>
                  <a:srgbClr val="00B0F0"/>
                </a:solidFill>
                <a:latin typeface="Arial" panose="020B0604020202020204" pitchFamily="34" charset="0"/>
                <a:cs typeface="Arial" panose="020B0604020202020204" pitchFamily="34" charset="0"/>
              </a:rPr>
              <a:t>all sectors of society to mobilize for a decade of action on three levels</a:t>
            </a:r>
            <a:r>
              <a:rPr lang="en-US" sz="2000" dirty="0">
                <a:latin typeface="Arial" panose="020B0604020202020204" pitchFamily="34" charset="0"/>
                <a:cs typeface="Arial" panose="020B0604020202020204" pitchFamily="34" charset="0"/>
              </a:rPr>
              <a:t>: </a:t>
            </a:r>
          </a:p>
          <a:p>
            <a:pPr algn="just">
              <a:spcBef>
                <a:spcPts val="600"/>
              </a:spcBef>
            </a:pPr>
            <a:r>
              <a:rPr lang="en-US" sz="2000" b="1" dirty="0">
                <a:solidFill>
                  <a:srgbClr val="00B0F0"/>
                </a:solidFill>
                <a:latin typeface="Arial" panose="020B0604020202020204" pitchFamily="34" charset="0"/>
                <a:cs typeface="Arial" panose="020B0604020202020204" pitchFamily="34" charset="0"/>
              </a:rPr>
              <a:t>Global action</a:t>
            </a:r>
            <a:r>
              <a:rPr lang="en-US" sz="2000" dirty="0">
                <a:solidFill>
                  <a:srgbClr val="00B0F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to secure greater leadership, more resources and smarter solutions for the Sustainable Development Goals; </a:t>
            </a:r>
          </a:p>
          <a:p>
            <a:pPr algn="just">
              <a:spcBef>
                <a:spcPts val="600"/>
              </a:spcBef>
            </a:pPr>
            <a:r>
              <a:rPr lang="en-US" sz="2000" b="1" dirty="0">
                <a:solidFill>
                  <a:srgbClr val="00B0F0"/>
                </a:solidFill>
                <a:latin typeface="Arial" panose="020B0604020202020204" pitchFamily="34" charset="0"/>
                <a:cs typeface="Arial" panose="020B0604020202020204" pitchFamily="34" charset="0"/>
              </a:rPr>
              <a:t>Local action</a:t>
            </a:r>
            <a:r>
              <a:rPr lang="en-US" sz="2000" dirty="0">
                <a:latin typeface="Arial" panose="020B0604020202020204" pitchFamily="34" charset="0"/>
                <a:cs typeface="Arial" panose="020B0604020202020204" pitchFamily="34" charset="0"/>
              </a:rPr>
              <a:t> embedding the needed transitions in the policies, budgets, institutions and regulatory frameworks of governments, cities and local authorities; and </a:t>
            </a:r>
          </a:p>
          <a:p>
            <a:pPr algn="just">
              <a:spcBef>
                <a:spcPts val="600"/>
              </a:spcBef>
            </a:pPr>
            <a:r>
              <a:rPr lang="en-US" sz="2000" b="1" dirty="0">
                <a:solidFill>
                  <a:srgbClr val="00B0F0"/>
                </a:solidFill>
                <a:latin typeface="Arial" panose="020B0604020202020204" pitchFamily="34" charset="0"/>
                <a:cs typeface="Arial" panose="020B0604020202020204" pitchFamily="34" charset="0"/>
              </a:rPr>
              <a:t>People action</a:t>
            </a:r>
            <a:r>
              <a:rPr lang="en-US" sz="2000" dirty="0">
                <a:latin typeface="Arial" panose="020B0604020202020204" pitchFamily="34" charset="0"/>
                <a:cs typeface="Arial" panose="020B0604020202020204" pitchFamily="34" charset="0"/>
              </a:rPr>
              <a:t>, including by youth, civil society, the media, the private sector, unions, academia and other stakeholders, to generate an unstoppable movement pushing for the required transformations.</a:t>
            </a:r>
            <a:endParaRPr kumimoji="0" lang="en-GB" sz="2000" i="1"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itchFamily="34" charset="0"/>
            </a:endParaRPr>
          </a:p>
        </p:txBody>
      </p:sp>
    </p:spTree>
    <p:extLst>
      <p:ext uri="{BB962C8B-B14F-4D97-AF65-F5344CB8AC3E}">
        <p14:creationId xmlns:p14="http://schemas.microsoft.com/office/powerpoint/2010/main" val="193605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7"/>
          <p:cNvSpPr>
            <a:spLocks/>
          </p:cNvSpPr>
          <p:nvPr/>
        </p:nvSpPr>
        <p:spPr bwMode="auto">
          <a:xfrm>
            <a:off x="720840" y="1546178"/>
            <a:ext cx="954677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317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sz="1875" b="1" dirty="0">
              <a:solidFill>
                <a:srgbClr val="0A7CB8"/>
              </a:solidFill>
              <a:latin typeface="Arial" panose="020B0604020202020204" pitchFamily="34" charset="0"/>
              <a:cs typeface="Arial" panose="020B0604020202020204" pitchFamily="34" charset="0"/>
              <a:sym typeface="Gill Sans MT" panose="020B0502020104020203" pitchFamily="34" charset="0"/>
            </a:endParaRPr>
          </a:p>
          <a:p>
            <a:pPr eaLnBrk="1"/>
            <a:endParaRPr lang="en-US" altLang="en-US" sz="1575" dirty="0">
              <a:latin typeface="Times New Roman" panose="02020603050405020304" pitchFamily="18" charset="0"/>
              <a:cs typeface="Times New Roman" panose="02020603050405020304" pitchFamily="18" charset="0"/>
              <a:sym typeface="Times New Roman" panose="02020603050405020304" pitchFamily="18" charset="0"/>
            </a:endParaRPr>
          </a:p>
          <a:p>
            <a:pPr eaLnBrk="1"/>
            <a:endParaRPr lang="en-US" altLang="en-US" sz="1650" dirty="0">
              <a:latin typeface="Arial" panose="020B0604020202020204" pitchFamily="34" charset="0"/>
              <a:cs typeface="Arial" panose="020B0604020202020204" pitchFamily="34" charset="0"/>
              <a:sym typeface="Arial" panose="020B0604020202020204" pitchFamily="34" charset="0"/>
            </a:endParaRPr>
          </a:p>
        </p:txBody>
      </p:sp>
      <p:sp>
        <p:nvSpPr>
          <p:cNvPr id="46" name="TextBox 45"/>
          <p:cNvSpPr txBox="1"/>
          <p:nvPr/>
        </p:nvSpPr>
        <p:spPr>
          <a:xfrm>
            <a:off x="133350" y="324197"/>
            <a:ext cx="9315450"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Recap of the work of the ARFSD in advancing implementation</a:t>
            </a:r>
          </a:p>
        </p:txBody>
      </p:sp>
      <p:sp>
        <p:nvSpPr>
          <p:cNvPr id="4" name="Content Placeholder 2">
            <a:extLst>
              <a:ext uri="{FF2B5EF4-FFF2-40B4-BE49-F238E27FC236}">
                <a16:creationId xmlns:a16="http://schemas.microsoft.com/office/drawing/2014/main" id="{CCBB10CF-BC62-4C70-BC6D-911FCA7F0076}"/>
              </a:ext>
            </a:extLst>
          </p:cNvPr>
          <p:cNvSpPr>
            <a:spLocks noGrp="1" noChangeArrowheads="1"/>
          </p:cNvSpPr>
          <p:nvPr>
            <p:ph idx="1"/>
          </p:nvPr>
        </p:nvSpPr>
        <p:spPr>
          <a:xfrm>
            <a:off x="133350" y="1731424"/>
            <a:ext cx="11745685" cy="4206041"/>
          </a:xfrm>
        </p:spPr>
        <p:txBody>
          <a:bodyPr>
            <a:normAutofit/>
          </a:bodyPr>
          <a:lstStyle/>
          <a:p>
            <a:pPr marL="454025" lvl="1" indent="-342900" algn="just">
              <a:spcBef>
                <a:spcPct val="0"/>
              </a:spcBef>
              <a:spcAft>
                <a:spcPts val="2400"/>
              </a:spcAft>
              <a:buFont typeface="Wingdings" panose="05000000000000000000" pitchFamily="2" charset="2"/>
              <a:buChar char="q"/>
            </a:pPr>
            <a:r>
              <a:rPr lang="en-US" altLang="en-US" sz="2000" b="1" dirty="0">
                <a:solidFill>
                  <a:srgbClr val="000000"/>
                </a:solidFill>
              </a:rPr>
              <a:t>Reinforces commitment, strengthens learning and advocates effective policy measures </a:t>
            </a:r>
          </a:p>
          <a:p>
            <a:pPr marL="454025" lvl="1" indent="-342900" algn="just">
              <a:spcBef>
                <a:spcPct val="0"/>
              </a:spcBef>
              <a:spcAft>
                <a:spcPts val="2400"/>
              </a:spcAft>
              <a:buFont typeface="Wingdings" panose="05000000000000000000" pitchFamily="2" charset="2"/>
              <a:buChar char="q"/>
            </a:pPr>
            <a:r>
              <a:rPr lang="en-GB" altLang="en-US" sz="2000" b="1" dirty="0">
                <a:solidFill>
                  <a:srgbClr val="000000"/>
                </a:solidFill>
              </a:rPr>
              <a:t>Mandated by the UNGA and ECA Conference of African Ministers </a:t>
            </a:r>
          </a:p>
          <a:p>
            <a:pPr marL="454025" lvl="1" indent="-342900" algn="just">
              <a:spcBef>
                <a:spcPct val="0"/>
              </a:spcBef>
              <a:spcAft>
                <a:spcPts val="2400"/>
              </a:spcAft>
              <a:buFont typeface="Wingdings" panose="05000000000000000000" pitchFamily="2" charset="2"/>
              <a:buChar char="q"/>
            </a:pPr>
            <a:r>
              <a:rPr lang="en-GB" altLang="en-US" sz="2000" b="1" dirty="0">
                <a:solidFill>
                  <a:srgbClr val="000000"/>
                </a:solidFill>
              </a:rPr>
              <a:t>Convened annually by ECA in collaboration with AUC, AfDB and the UN system.</a:t>
            </a:r>
          </a:p>
          <a:p>
            <a:pPr marL="454025" lvl="1" indent="-342900" algn="just">
              <a:spcBef>
                <a:spcPct val="0"/>
              </a:spcBef>
              <a:spcAft>
                <a:spcPts val="2400"/>
              </a:spcAft>
              <a:buFont typeface="Wingdings" panose="05000000000000000000" pitchFamily="2" charset="2"/>
              <a:buChar char="q"/>
            </a:pPr>
            <a:r>
              <a:rPr lang="en-GB" altLang="en-US" sz="2000" b="1" dirty="0">
                <a:solidFill>
                  <a:srgbClr val="000000"/>
                </a:solidFill>
              </a:rPr>
              <a:t>Convenes high-level policy makers and experts </a:t>
            </a:r>
          </a:p>
          <a:p>
            <a:pPr marL="454025" lvl="1" indent="-342900" algn="just">
              <a:spcBef>
                <a:spcPct val="0"/>
              </a:spcBef>
              <a:spcAft>
                <a:spcPts val="2400"/>
              </a:spcAft>
              <a:buFont typeface="Wingdings" panose="05000000000000000000" pitchFamily="2" charset="2"/>
              <a:buChar char="q"/>
            </a:pPr>
            <a:r>
              <a:rPr lang="en-US" altLang="en-US" sz="2000" b="1" dirty="0">
                <a:solidFill>
                  <a:srgbClr val="000000"/>
                </a:solidFill>
              </a:rPr>
              <a:t>Provides a multi-stakeholder platform for follow-up and review of progress and challenges</a:t>
            </a:r>
          </a:p>
          <a:p>
            <a:pPr marL="454025" lvl="1" indent="-342900" algn="just">
              <a:spcBef>
                <a:spcPct val="0"/>
              </a:spcBef>
              <a:spcAft>
                <a:spcPts val="2400"/>
              </a:spcAft>
              <a:buFont typeface="Wingdings" panose="05000000000000000000" pitchFamily="2" charset="2"/>
              <a:buChar char="q"/>
            </a:pPr>
            <a:r>
              <a:rPr lang="en-GB" altLang="en-US" sz="2000" b="1" dirty="0">
                <a:solidFill>
                  <a:srgbClr val="000000"/>
                </a:solidFill>
              </a:rPr>
              <a:t>Adopts as its major outcome, key messages comprising Africa’s priorities and policy recommendations</a:t>
            </a:r>
          </a:p>
        </p:txBody>
      </p:sp>
    </p:spTree>
    <p:extLst>
      <p:ext uri="{BB962C8B-B14F-4D97-AF65-F5344CB8AC3E}">
        <p14:creationId xmlns:p14="http://schemas.microsoft.com/office/powerpoint/2010/main" val="3983266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7"/>
          <p:cNvSpPr>
            <a:spLocks/>
          </p:cNvSpPr>
          <p:nvPr/>
        </p:nvSpPr>
        <p:spPr bwMode="auto">
          <a:xfrm>
            <a:off x="677297" y="1644149"/>
            <a:ext cx="954677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317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sz="1875" b="1" dirty="0">
              <a:solidFill>
                <a:srgbClr val="0A7CB8"/>
              </a:solidFill>
              <a:latin typeface="Arial" panose="020B0604020202020204" pitchFamily="34" charset="0"/>
              <a:cs typeface="Arial" panose="020B0604020202020204" pitchFamily="34" charset="0"/>
              <a:sym typeface="Gill Sans MT" panose="020B0502020104020203" pitchFamily="34" charset="0"/>
            </a:endParaRPr>
          </a:p>
          <a:p>
            <a:pPr eaLnBrk="1"/>
            <a:endParaRPr lang="en-US" altLang="en-US" sz="1575" dirty="0">
              <a:latin typeface="Times New Roman" panose="02020603050405020304" pitchFamily="18" charset="0"/>
              <a:cs typeface="Times New Roman" panose="02020603050405020304" pitchFamily="18" charset="0"/>
              <a:sym typeface="Times New Roman" panose="02020603050405020304" pitchFamily="18" charset="0"/>
            </a:endParaRPr>
          </a:p>
          <a:p>
            <a:pPr eaLnBrk="1"/>
            <a:endParaRPr lang="en-US" altLang="en-US" sz="1650" dirty="0">
              <a:latin typeface="Arial" panose="020B0604020202020204" pitchFamily="34" charset="0"/>
              <a:cs typeface="Arial" panose="020B0604020202020204" pitchFamily="34" charset="0"/>
              <a:sym typeface="Arial" panose="020B0604020202020204" pitchFamily="34" charset="0"/>
            </a:endParaRPr>
          </a:p>
        </p:txBody>
      </p:sp>
      <p:sp>
        <p:nvSpPr>
          <p:cNvPr id="46" name="TextBox 45"/>
          <p:cNvSpPr txBox="1"/>
          <p:nvPr/>
        </p:nvSpPr>
        <p:spPr>
          <a:xfrm>
            <a:off x="76201" y="269767"/>
            <a:ext cx="9470570"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The Fifth and Sixth Sessions of the ARFSD at a Glance</a:t>
            </a:r>
          </a:p>
        </p:txBody>
      </p:sp>
      <p:graphicFrame>
        <p:nvGraphicFramePr>
          <p:cNvPr id="47" name="Diagram 46">
            <a:extLst>
              <a:ext uri="{FF2B5EF4-FFF2-40B4-BE49-F238E27FC236}">
                <a16:creationId xmlns:a16="http://schemas.microsoft.com/office/drawing/2014/main" id="{AF31348F-9598-4F2B-9558-93310E9A7578}"/>
              </a:ext>
            </a:extLst>
          </p:cNvPr>
          <p:cNvGraphicFramePr/>
          <p:nvPr>
            <p:extLst>
              <p:ext uri="{D42A27DB-BD31-4B8C-83A1-F6EECF244321}">
                <p14:modId xmlns:p14="http://schemas.microsoft.com/office/powerpoint/2010/main" val="3400667041"/>
              </p:ext>
            </p:extLst>
          </p:nvPr>
        </p:nvGraphicFramePr>
        <p:xfrm>
          <a:off x="157842" y="949434"/>
          <a:ext cx="11947072" cy="5529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0871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SDG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ângulo arredondado 8">
            <a:extLst>
              <a:ext uri="{FF2B5EF4-FFF2-40B4-BE49-F238E27FC236}">
                <a16:creationId xmlns:a16="http://schemas.microsoft.com/office/drawing/2014/main" id="{443265F4-C211-0040-94B5-C85919DD8C06}"/>
              </a:ext>
            </a:extLst>
          </p:cNvPr>
          <p:cNvSpPr/>
          <p:nvPr/>
        </p:nvSpPr>
        <p:spPr>
          <a:xfrm>
            <a:off x="0" y="61568"/>
            <a:ext cx="9543092" cy="68103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r>
              <a:rPr lang="en-US" altLang="en-US" sz="2800" b="1" dirty="0">
                <a:solidFill>
                  <a:srgbClr val="FFFFFF"/>
                </a:solidFill>
                <a:effectLst>
                  <a:outerShdw blurRad="38100" dist="38100" dir="2700000" algn="tl">
                    <a:srgbClr val="000000">
                      <a:alpha val="43137"/>
                    </a:srgbClr>
                  </a:outerShdw>
                </a:effectLst>
                <a:cs typeface="Arial" panose="020B0604020202020204" pitchFamily="34" charset="0"/>
                <a:sym typeface="Lato" pitchFamily="34" charset="0"/>
              </a:rPr>
              <a:t>Main Achievements of the Forums </a:t>
            </a:r>
            <a:endParaRPr lang="en-US" altLang="en-US" sz="2800" b="1" dirty="0">
              <a:solidFill>
                <a:srgbClr val="FFFFFF"/>
              </a:solidFill>
              <a:latin typeface="Arial" panose="020B0604020202020204" pitchFamily="34" charset="0"/>
              <a:cs typeface="Arial" panose="020B0604020202020204" pitchFamily="34" charset="0"/>
              <a:sym typeface="Lato" pitchFamily="34" charset="0"/>
            </a:endParaRPr>
          </a:p>
        </p:txBody>
      </p:sp>
      <p:sp>
        <p:nvSpPr>
          <p:cNvPr id="10" name="Right Arrow 13">
            <a:extLst>
              <a:ext uri="{FF2B5EF4-FFF2-40B4-BE49-F238E27FC236}">
                <a16:creationId xmlns:a16="http://schemas.microsoft.com/office/drawing/2014/main" id="{3BAF6D08-4448-4ED8-88A5-F93661E5D528}"/>
              </a:ext>
            </a:extLst>
          </p:cNvPr>
          <p:cNvSpPr/>
          <p:nvPr/>
        </p:nvSpPr>
        <p:spPr>
          <a:xfrm>
            <a:off x="87086" y="953450"/>
            <a:ext cx="12104914" cy="5578089"/>
          </a:xfrm>
          <a:prstGeom prst="rightArrow">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11" name="Group 10">
            <a:extLst>
              <a:ext uri="{FF2B5EF4-FFF2-40B4-BE49-F238E27FC236}">
                <a16:creationId xmlns:a16="http://schemas.microsoft.com/office/drawing/2014/main" id="{149518AC-15D7-47FE-8373-97E6D71A9E37}"/>
              </a:ext>
            </a:extLst>
          </p:cNvPr>
          <p:cNvGrpSpPr/>
          <p:nvPr/>
        </p:nvGrpSpPr>
        <p:grpSpPr>
          <a:xfrm>
            <a:off x="336722" y="987215"/>
            <a:ext cx="4852813" cy="5366189"/>
            <a:chOff x="-141594" y="1969208"/>
            <a:chExt cx="4291784" cy="3134987"/>
          </a:xfrm>
        </p:grpSpPr>
        <p:sp>
          <p:nvSpPr>
            <p:cNvPr id="12" name="Rounded Rectangle 18">
              <a:extLst>
                <a:ext uri="{FF2B5EF4-FFF2-40B4-BE49-F238E27FC236}">
                  <a16:creationId xmlns:a16="http://schemas.microsoft.com/office/drawing/2014/main" id="{BB5D5EE9-118C-42CE-A6EC-DB9F3BC5FED7}"/>
                </a:ext>
              </a:extLst>
            </p:cNvPr>
            <p:cNvSpPr/>
            <p:nvPr/>
          </p:nvSpPr>
          <p:spPr>
            <a:xfrm>
              <a:off x="-141594" y="1969208"/>
              <a:ext cx="4267680" cy="3134987"/>
            </a:xfrm>
            <a:prstGeom prst="roundRect">
              <a:avLst/>
            </a:pr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5">
              <a:extLst>
                <a:ext uri="{FF2B5EF4-FFF2-40B4-BE49-F238E27FC236}">
                  <a16:creationId xmlns:a16="http://schemas.microsoft.com/office/drawing/2014/main" id="{72BCC7D9-7F43-4DDB-8426-3E0468D59C85}"/>
                </a:ext>
              </a:extLst>
            </p:cNvPr>
            <p:cNvSpPr txBox="1"/>
            <p:nvPr/>
          </p:nvSpPr>
          <p:spPr>
            <a:xfrm>
              <a:off x="-141593" y="2117455"/>
              <a:ext cx="4291783" cy="27502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algn="ctr" defTabSz="800100">
                <a:lnSpc>
                  <a:spcPct val="90000"/>
                </a:lnSpc>
                <a:spcBef>
                  <a:spcPct val="0"/>
                </a:spcBef>
                <a:spcAft>
                  <a:spcPct val="35000"/>
                </a:spcAft>
                <a:buClrTx/>
                <a:buSzTx/>
                <a:buFont typeface="Arial" panose="020B0604020202020204" pitchFamily="34" charset="0"/>
                <a:buNone/>
              </a:pPr>
              <a:r>
                <a:rPr kumimoji="0" lang="en-US" altLang="en-US" sz="2400" b="1" i="0" u="none" strike="noStrike" kern="1200"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Strengthened knowledge and Consensus on </a:t>
              </a:r>
              <a:r>
                <a:rPr lang="en-US" altLang="en-US" sz="2400" b="1" dirty="0">
                  <a:solidFill>
                    <a:schemeClr val="tx1"/>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p</a:t>
              </a:r>
              <a:r>
                <a:rPr kumimoji="0" lang="en-US" altLang="en-US" sz="2400" b="1" i="0" u="none" strike="noStrike" kern="1200"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olicy actions to accelerate implementation</a:t>
              </a:r>
            </a:p>
          </p:txBody>
        </p:sp>
      </p:grpSp>
      <p:grpSp>
        <p:nvGrpSpPr>
          <p:cNvPr id="14" name="Group 13">
            <a:extLst>
              <a:ext uri="{FF2B5EF4-FFF2-40B4-BE49-F238E27FC236}">
                <a16:creationId xmlns:a16="http://schemas.microsoft.com/office/drawing/2014/main" id="{1E393CAE-2C81-40B3-BA30-8F796614BAA9}"/>
              </a:ext>
            </a:extLst>
          </p:cNvPr>
          <p:cNvGrpSpPr/>
          <p:nvPr/>
        </p:nvGrpSpPr>
        <p:grpSpPr>
          <a:xfrm>
            <a:off x="5439171" y="620487"/>
            <a:ext cx="3995056" cy="5850649"/>
            <a:chOff x="4353339" y="1292618"/>
            <a:chExt cx="4406757" cy="3705616"/>
          </a:xfrm>
        </p:grpSpPr>
        <p:sp>
          <p:nvSpPr>
            <p:cNvPr id="15" name="Rounded Rectangle 16">
              <a:extLst>
                <a:ext uri="{FF2B5EF4-FFF2-40B4-BE49-F238E27FC236}">
                  <a16:creationId xmlns:a16="http://schemas.microsoft.com/office/drawing/2014/main" id="{E209BC45-B17E-4AAF-ADA8-4CD59C3FA916}"/>
                </a:ext>
              </a:extLst>
            </p:cNvPr>
            <p:cNvSpPr/>
            <p:nvPr/>
          </p:nvSpPr>
          <p:spPr>
            <a:xfrm>
              <a:off x="4383402" y="1467199"/>
              <a:ext cx="4278654" cy="3456467"/>
            </a:xfrm>
            <a:prstGeom prst="roundRect">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7">
              <a:extLst>
                <a:ext uri="{FF2B5EF4-FFF2-40B4-BE49-F238E27FC236}">
                  <a16:creationId xmlns:a16="http://schemas.microsoft.com/office/drawing/2014/main" id="{227F3A02-D7DA-4185-86B0-8296CA912C59}"/>
                </a:ext>
              </a:extLst>
            </p:cNvPr>
            <p:cNvSpPr txBox="1"/>
            <p:nvPr/>
          </p:nvSpPr>
          <p:spPr>
            <a:xfrm>
              <a:off x="4353339" y="1292618"/>
              <a:ext cx="4406757" cy="37056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algn="ctr" defTabSz="800100">
                <a:lnSpc>
                  <a:spcPct val="90000"/>
                </a:lnSpc>
                <a:spcBef>
                  <a:spcPct val="0"/>
                </a:spcBef>
                <a:spcAft>
                  <a:spcPct val="35000"/>
                </a:spcAft>
                <a:buClrTx/>
                <a:buSzTx/>
                <a:buFont typeface="Arial" panose="020B0604020202020204" pitchFamily="34" charset="0"/>
                <a:buNone/>
              </a:pPr>
              <a:r>
                <a:rPr lang="en-US" altLang="en-US" sz="2400" b="1" dirty="0">
                  <a:solidFill>
                    <a:schemeClr val="tx1"/>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Outcomes informed Africa’s priorities &amp; position at Global Level (mainly 2019 &amp; 2020 HLPF) and spurred follow-up Actions</a:t>
              </a:r>
              <a:endParaRPr kumimoji="0" lang="en-US" altLang="en-US" sz="2400" b="1" i="0" u="none" strike="noStrike" kern="1200"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endParaRPr>
            </a:p>
          </p:txBody>
        </p:sp>
      </p:grpSp>
    </p:spTree>
    <p:extLst>
      <p:ext uri="{BB962C8B-B14F-4D97-AF65-F5344CB8AC3E}">
        <p14:creationId xmlns:p14="http://schemas.microsoft.com/office/powerpoint/2010/main" val="3394595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7"/>
          <p:cNvSpPr>
            <a:spLocks/>
          </p:cNvSpPr>
          <p:nvPr/>
        </p:nvSpPr>
        <p:spPr bwMode="auto">
          <a:xfrm>
            <a:off x="720840" y="1546178"/>
            <a:ext cx="954677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317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sz="1875" b="1" dirty="0">
              <a:solidFill>
                <a:srgbClr val="0A7CB8"/>
              </a:solidFill>
              <a:latin typeface="Arial" panose="020B0604020202020204" pitchFamily="34" charset="0"/>
              <a:cs typeface="Arial" panose="020B0604020202020204" pitchFamily="34" charset="0"/>
              <a:sym typeface="Gill Sans MT" panose="020B0502020104020203" pitchFamily="34" charset="0"/>
            </a:endParaRPr>
          </a:p>
          <a:p>
            <a:pPr eaLnBrk="1"/>
            <a:endParaRPr lang="en-US" altLang="en-US" sz="1575" dirty="0">
              <a:latin typeface="Times New Roman" panose="02020603050405020304" pitchFamily="18" charset="0"/>
              <a:cs typeface="Times New Roman" panose="02020603050405020304" pitchFamily="18" charset="0"/>
              <a:sym typeface="Times New Roman" panose="02020603050405020304" pitchFamily="18" charset="0"/>
            </a:endParaRPr>
          </a:p>
          <a:p>
            <a:pPr eaLnBrk="1"/>
            <a:endParaRPr lang="en-US" altLang="en-US" sz="1650" dirty="0">
              <a:latin typeface="Arial" panose="020B0604020202020204" pitchFamily="34" charset="0"/>
              <a:cs typeface="Arial" panose="020B0604020202020204" pitchFamily="34" charset="0"/>
              <a:sym typeface="Arial" panose="020B0604020202020204" pitchFamily="34" charset="0"/>
            </a:endParaRPr>
          </a:p>
        </p:txBody>
      </p:sp>
      <p:sp>
        <p:nvSpPr>
          <p:cNvPr id="46" name="TextBox 45"/>
          <p:cNvSpPr txBox="1"/>
          <p:nvPr/>
        </p:nvSpPr>
        <p:spPr>
          <a:xfrm>
            <a:off x="133350" y="324197"/>
            <a:ext cx="8340090"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Selected Key Messages and Actions Forward</a:t>
            </a:r>
          </a:p>
        </p:txBody>
      </p:sp>
      <p:sp>
        <p:nvSpPr>
          <p:cNvPr id="4" name="Content Placeholder 2">
            <a:extLst>
              <a:ext uri="{FF2B5EF4-FFF2-40B4-BE49-F238E27FC236}">
                <a16:creationId xmlns:a16="http://schemas.microsoft.com/office/drawing/2014/main" id="{CCBB10CF-BC62-4C70-BC6D-911FCA7F0076}"/>
              </a:ext>
            </a:extLst>
          </p:cNvPr>
          <p:cNvSpPr>
            <a:spLocks noGrp="1" noChangeArrowheads="1"/>
          </p:cNvSpPr>
          <p:nvPr>
            <p:ph idx="1"/>
          </p:nvPr>
        </p:nvSpPr>
        <p:spPr>
          <a:xfrm>
            <a:off x="133350" y="1546178"/>
            <a:ext cx="11745685" cy="4854621"/>
          </a:xfrm>
        </p:spPr>
        <p:txBody>
          <a:bodyPr>
            <a:noAutofit/>
          </a:bodyPr>
          <a:lstStyle/>
          <a:p>
            <a:pPr marL="914400" lvl="1" indent="-914400" algn="just">
              <a:lnSpc>
                <a:spcPct val="120000"/>
              </a:lnSpc>
              <a:spcBef>
                <a:spcPts val="0"/>
              </a:spcBef>
              <a:spcAft>
                <a:spcPts val="600"/>
              </a:spcAft>
              <a:buClr>
                <a:schemeClr val="tx1"/>
              </a:buClr>
              <a:buFont typeface="Wingdings" panose="05000000000000000000" pitchFamily="2" charset="2"/>
              <a:buChar char="q"/>
            </a:pPr>
            <a:r>
              <a:rPr lang="en-US" altLang="en-US" sz="2400" b="1" dirty="0">
                <a:solidFill>
                  <a:srgbClr val="000000"/>
                </a:solidFill>
              </a:rPr>
              <a:t>Africa is not on track to achieve most of the goals at the current pace of implementation. </a:t>
            </a:r>
          </a:p>
          <a:p>
            <a:pPr marL="914400" lvl="1" indent="-914400" algn="just">
              <a:lnSpc>
                <a:spcPct val="120000"/>
              </a:lnSpc>
              <a:spcBef>
                <a:spcPts val="0"/>
              </a:spcBef>
              <a:spcAft>
                <a:spcPts val="600"/>
              </a:spcAft>
              <a:buFont typeface="Wingdings" panose="05000000000000000000" pitchFamily="2" charset="2"/>
              <a:buChar char="q"/>
            </a:pPr>
            <a:r>
              <a:rPr lang="en-GB" altLang="en-US" sz="2400" b="1" dirty="0">
                <a:solidFill>
                  <a:srgbClr val="000000"/>
                </a:solidFill>
              </a:rPr>
              <a:t>COVID-19 has undermined progress </a:t>
            </a:r>
          </a:p>
          <a:p>
            <a:pPr marL="914400" lvl="1" indent="-914400" algn="just">
              <a:lnSpc>
                <a:spcPct val="120000"/>
              </a:lnSpc>
              <a:spcBef>
                <a:spcPts val="0"/>
              </a:spcBef>
              <a:spcAft>
                <a:spcPts val="600"/>
              </a:spcAft>
              <a:buFont typeface="Wingdings" panose="05000000000000000000" pitchFamily="2" charset="2"/>
              <a:buChar char="q"/>
            </a:pPr>
            <a:r>
              <a:rPr lang="en-US" altLang="en-US" sz="2400" b="1" dirty="0">
                <a:solidFill>
                  <a:srgbClr val="000000"/>
                </a:solidFill>
              </a:rPr>
              <a:t>Financing the SDGs remains a major challenge: </a:t>
            </a:r>
          </a:p>
          <a:p>
            <a:pPr marL="914400" lvl="1" indent="-914400" algn="just">
              <a:lnSpc>
                <a:spcPct val="120000"/>
              </a:lnSpc>
              <a:spcBef>
                <a:spcPts val="0"/>
              </a:spcBef>
              <a:spcAft>
                <a:spcPts val="600"/>
              </a:spcAft>
              <a:buFont typeface="Wingdings" panose="05000000000000000000" pitchFamily="2" charset="2"/>
              <a:buChar char="q"/>
            </a:pPr>
            <a:r>
              <a:rPr lang="en-GB" altLang="en-US" sz="2400" b="1" dirty="0">
                <a:solidFill>
                  <a:srgbClr val="000000"/>
                </a:solidFill>
              </a:rPr>
              <a:t>Full, effective and timely implementation of the SDGs remains the best pathway to achieving shared prosperity, responding to COVID-19 and tackling Climate change.</a:t>
            </a:r>
          </a:p>
          <a:p>
            <a:pPr marL="914400" lvl="1" indent="-914400" algn="just">
              <a:lnSpc>
                <a:spcPct val="120000"/>
              </a:lnSpc>
              <a:spcBef>
                <a:spcPts val="0"/>
              </a:spcBef>
              <a:spcAft>
                <a:spcPts val="600"/>
              </a:spcAft>
              <a:buFont typeface="Wingdings" panose="05000000000000000000" pitchFamily="2" charset="2"/>
              <a:buChar char="q"/>
            </a:pPr>
            <a:r>
              <a:rPr lang="en-US" altLang="en-US" sz="2400" b="1" dirty="0">
                <a:solidFill>
                  <a:srgbClr val="000000"/>
                </a:solidFill>
              </a:rPr>
              <a:t>Countries need to conduct evidence-based VNRs and VLRs </a:t>
            </a:r>
          </a:p>
          <a:p>
            <a:pPr marL="914400" lvl="1" indent="-914400" algn="just">
              <a:lnSpc>
                <a:spcPct val="120000"/>
              </a:lnSpc>
              <a:spcBef>
                <a:spcPts val="0"/>
              </a:spcBef>
              <a:spcAft>
                <a:spcPts val="600"/>
              </a:spcAft>
              <a:buFont typeface="Wingdings" panose="05000000000000000000" pitchFamily="2" charset="2"/>
              <a:buChar char="q"/>
            </a:pPr>
            <a:r>
              <a:rPr lang="en-US" altLang="en-US" sz="2400" b="1" dirty="0"/>
              <a:t>African Member States should leverage the Agreement establishing the AfCFTA</a:t>
            </a:r>
          </a:p>
        </p:txBody>
      </p:sp>
    </p:spTree>
    <p:extLst>
      <p:ext uri="{BB962C8B-B14F-4D97-AF65-F5344CB8AC3E}">
        <p14:creationId xmlns:p14="http://schemas.microsoft.com/office/powerpoint/2010/main" val="2562942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7"/>
          <p:cNvSpPr>
            <a:spLocks/>
          </p:cNvSpPr>
          <p:nvPr/>
        </p:nvSpPr>
        <p:spPr bwMode="auto">
          <a:xfrm>
            <a:off x="720840" y="1546178"/>
            <a:ext cx="954677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317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sz="1875" b="1" dirty="0">
              <a:solidFill>
                <a:srgbClr val="0A7CB8"/>
              </a:solidFill>
              <a:latin typeface="Arial" panose="020B0604020202020204" pitchFamily="34" charset="0"/>
              <a:cs typeface="Arial" panose="020B0604020202020204" pitchFamily="34" charset="0"/>
              <a:sym typeface="Gill Sans MT" panose="020B0502020104020203" pitchFamily="34" charset="0"/>
            </a:endParaRPr>
          </a:p>
          <a:p>
            <a:pPr eaLnBrk="1"/>
            <a:endParaRPr lang="en-US" altLang="en-US" sz="1575" dirty="0">
              <a:latin typeface="Times New Roman" panose="02020603050405020304" pitchFamily="18" charset="0"/>
              <a:cs typeface="Times New Roman" panose="02020603050405020304" pitchFamily="18" charset="0"/>
              <a:sym typeface="Times New Roman" panose="02020603050405020304" pitchFamily="18" charset="0"/>
            </a:endParaRPr>
          </a:p>
          <a:p>
            <a:pPr eaLnBrk="1"/>
            <a:endParaRPr lang="en-US" altLang="en-US" sz="1650" dirty="0">
              <a:latin typeface="Arial" panose="020B0604020202020204" pitchFamily="34" charset="0"/>
              <a:cs typeface="Arial" panose="020B0604020202020204" pitchFamily="34" charset="0"/>
              <a:sym typeface="Arial" panose="020B0604020202020204" pitchFamily="34" charset="0"/>
            </a:endParaRPr>
          </a:p>
        </p:txBody>
      </p:sp>
      <p:sp>
        <p:nvSpPr>
          <p:cNvPr id="46" name="TextBox 45"/>
          <p:cNvSpPr txBox="1"/>
          <p:nvPr/>
        </p:nvSpPr>
        <p:spPr>
          <a:xfrm>
            <a:off x="144236" y="324197"/>
            <a:ext cx="8340090"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Selected key Messages and Actions Forward continued</a:t>
            </a:r>
          </a:p>
        </p:txBody>
      </p:sp>
      <p:sp>
        <p:nvSpPr>
          <p:cNvPr id="4" name="Content Placeholder 2">
            <a:extLst>
              <a:ext uri="{FF2B5EF4-FFF2-40B4-BE49-F238E27FC236}">
                <a16:creationId xmlns:a16="http://schemas.microsoft.com/office/drawing/2014/main" id="{CCBB10CF-BC62-4C70-BC6D-911FCA7F0076}"/>
              </a:ext>
            </a:extLst>
          </p:cNvPr>
          <p:cNvSpPr>
            <a:spLocks noGrp="1" noChangeArrowheads="1"/>
          </p:cNvSpPr>
          <p:nvPr>
            <p:ph idx="1"/>
          </p:nvPr>
        </p:nvSpPr>
        <p:spPr>
          <a:xfrm>
            <a:off x="133350" y="1032933"/>
            <a:ext cx="11745685" cy="5198534"/>
          </a:xfrm>
        </p:spPr>
        <p:txBody>
          <a:bodyPr>
            <a:normAutofit/>
          </a:bodyPr>
          <a:lstStyle/>
          <a:p>
            <a:pPr marL="396875" lvl="1" indent="-285750" algn="just">
              <a:lnSpc>
                <a:spcPct val="120000"/>
              </a:lnSpc>
              <a:spcBef>
                <a:spcPts val="0"/>
              </a:spcBef>
              <a:spcAft>
                <a:spcPts val="1000"/>
              </a:spcAft>
              <a:buClr>
                <a:schemeClr val="tx1"/>
              </a:buClr>
              <a:buFont typeface="Wingdings" panose="05000000000000000000" pitchFamily="2" charset="2"/>
              <a:buChar char="q"/>
            </a:pPr>
            <a:endParaRPr lang="en-GB" altLang="en-US" sz="2000" b="1" dirty="0">
              <a:solidFill>
                <a:srgbClr val="000000"/>
              </a:solidFill>
            </a:endParaRPr>
          </a:p>
          <a:p>
            <a:pPr marL="282575" lvl="1" indent="-282575" algn="just">
              <a:lnSpc>
                <a:spcPct val="120000"/>
              </a:lnSpc>
              <a:spcBef>
                <a:spcPts val="0"/>
              </a:spcBef>
              <a:spcAft>
                <a:spcPts val="1000"/>
              </a:spcAft>
              <a:buClr>
                <a:schemeClr val="tx1"/>
              </a:buClr>
              <a:buFont typeface="Wingdings" panose="05000000000000000000" pitchFamily="2" charset="2"/>
              <a:buChar char="q"/>
            </a:pPr>
            <a:r>
              <a:rPr lang="en-US" altLang="en-US" sz="2000" b="1" dirty="0">
                <a:solidFill>
                  <a:srgbClr val="000000"/>
                </a:solidFill>
              </a:rPr>
              <a:t>Climate change is an existential threat: Should be addressed with raised ambition and urgency; and redoubled efforts in implementing the Paris Agreement.</a:t>
            </a:r>
          </a:p>
          <a:p>
            <a:pPr marL="282575" lvl="1" indent="-282575" algn="just">
              <a:lnSpc>
                <a:spcPct val="120000"/>
              </a:lnSpc>
              <a:spcBef>
                <a:spcPts val="0"/>
              </a:spcBef>
              <a:spcAft>
                <a:spcPts val="1000"/>
              </a:spcAft>
              <a:buClr>
                <a:schemeClr val="tx1"/>
              </a:buClr>
              <a:buFont typeface="Wingdings" panose="05000000000000000000" pitchFamily="2" charset="2"/>
              <a:buChar char="q"/>
            </a:pPr>
            <a:r>
              <a:rPr lang="en-US" altLang="en-US" sz="2000" b="1" dirty="0">
                <a:solidFill>
                  <a:srgbClr val="000000"/>
                </a:solidFill>
              </a:rPr>
              <a:t>The United Nations system should scale up support for member States: integrated planning, implementation and reporting</a:t>
            </a:r>
          </a:p>
          <a:p>
            <a:pPr marL="282575" lvl="1" indent="-282575" algn="just">
              <a:lnSpc>
                <a:spcPct val="120000"/>
              </a:lnSpc>
              <a:spcBef>
                <a:spcPts val="0"/>
              </a:spcBef>
              <a:spcAft>
                <a:spcPts val="1000"/>
              </a:spcAft>
              <a:buFont typeface="Wingdings" panose="05000000000000000000" pitchFamily="2" charset="2"/>
              <a:buChar char="q"/>
            </a:pPr>
            <a:r>
              <a:rPr lang="en-US" altLang="en-US" sz="2000" b="1" dirty="0"/>
              <a:t>Member States should strengthen regional and national innovation hubs and advance STI</a:t>
            </a:r>
          </a:p>
          <a:p>
            <a:pPr marL="282575" lvl="1" indent="-282575" algn="just">
              <a:lnSpc>
                <a:spcPct val="120000"/>
              </a:lnSpc>
              <a:spcBef>
                <a:spcPts val="0"/>
              </a:spcBef>
              <a:spcAft>
                <a:spcPts val="1000"/>
              </a:spcAft>
              <a:buFont typeface="Wingdings" panose="05000000000000000000" pitchFamily="2" charset="2"/>
              <a:buChar char="q"/>
            </a:pPr>
            <a:r>
              <a:rPr lang="en-US" altLang="en-US" sz="2000" b="1" dirty="0"/>
              <a:t>It is crucial to urgently strengthen systems to improve collection, availability, accessibility, timeliness and use of quality and disaggregated data and statistics </a:t>
            </a:r>
          </a:p>
          <a:p>
            <a:pPr marL="282575" lvl="1" indent="-282575" algn="just">
              <a:lnSpc>
                <a:spcPct val="120000"/>
              </a:lnSpc>
              <a:spcBef>
                <a:spcPts val="0"/>
              </a:spcBef>
              <a:spcAft>
                <a:spcPts val="1000"/>
              </a:spcAft>
              <a:buFont typeface="Wingdings" panose="05000000000000000000" pitchFamily="2" charset="2"/>
              <a:buChar char="q"/>
            </a:pPr>
            <a:r>
              <a:rPr lang="en-US" altLang="en-US" sz="2000" b="1" dirty="0"/>
              <a:t>There is an urgent need to develop and implement regional, subregional and National Strategies aligned with the decade of action and COVID-19 recovery</a:t>
            </a:r>
            <a:endParaRPr lang="en-US" altLang="en-US" sz="2000" b="1" dirty="0">
              <a:solidFill>
                <a:srgbClr val="0033CC"/>
              </a:solidFill>
            </a:endParaRPr>
          </a:p>
          <a:p>
            <a:pPr marL="282575" lvl="1" indent="-282575" algn="just">
              <a:lnSpc>
                <a:spcPct val="120000"/>
              </a:lnSpc>
              <a:spcBef>
                <a:spcPts val="0"/>
              </a:spcBef>
              <a:spcAft>
                <a:spcPts val="1000"/>
              </a:spcAft>
              <a:buFont typeface="Wingdings" panose="05000000000000000000" pitchFamily="2" charset="2"/>
              <a:buChar char="q"/>
            </a:pPr>
            <a:r>
              <a:rPr lang="en-US" sz="2000" b="1" dirty="0">
                <a:solidFill>
                  <a:srgbClr val="000000"/>
                </a:solidFill>
              </a:rPr>
              <a:t>It is crucial to tackle the growing and unacceptable levels of inequality </a:t>
            </a:r>
            <a:endParaRPr lang="en-US" altLang="en-US" sz="2000" b="1" dirty="0"/>
          </a:p>
        </p:txBody>
      </p:sp>
    </p:spTree>
    <p:extLst>
      <p:ext uri="{BB962C8B-B14F-4D97-AF65-F5344CB8AC3E}">
        <p14:creationId xmlns:p14="http://schemas.microsoft.com/office/powerpoint/2010/main" val="159117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7"/>
          <p:cNvSpPr>
            <a:spLocks/>
          </p:cNvSpPr>
          <p:nvPr/>
        </p:nvSpPr>
        <p:spPr bwMode="auto">
          <a:xfrm>
            <a:off x="457199" y="1141939"/>
            <a:ext cx="954677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317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sz="1875" b="1" dirty="0">
              <a:solidFill>
                <a:srgbClr val="0A7CB8"/>
              </a:solidFill>
              <a:latin typeface="Arial" panose="020B0604020202020204" pitchFamily="34" charset="0"/>
              <a:cs typeface="Arial" panose="020B0604020202020204" pitchFamily="34" charset="0"/>
              <a:sym typeface="Gill Sans MT" panose="020B0502020104020203" pitchFamily="34" charset="0"/>
            </a:endParaRPr>
          </a:p>
          <a:p>
            <a:pPr eaLnBrk="1"/>
            <a:endParaRPr lang="en-US" altLang="en-US" sz="1575" dirty="0">
              <a:latin typeface="Times New Roman" panose="02020603050405020304" pitchFamily="18" charset="0"/>
              <a:cs typeface="Times New Roman" panose="02020603050405020304" pitchFamily="18" charset="0"/>
              <a:sym typeface="Times New Roman" panose="02020603050405020304" pitchFamily="18" charset="0"/>
            </a:endParaRPr>
          </a:p>
          <a:p>
            <a:pPr eaLnBrk="1"/>
            <a:endParaRPr lang="en-US" altLang="en-US" sz="1650" dirty="0">
              <a:latin typeface="Arial" panose="020B0604020202020204" pitchFamily="34" charset="0"/>
              <a:cs typeface="Arial" panose="020B0604020202020204" pitchFamily="34" charset="0"/>
              <a:sym typeface="Arial" panose="020B0604020202020204" pitchFamily="34" charset="0"/>
            </a:endParaRPr>
          </a:p>
        </p:txBody>
      </p:sp>
      <p:sp>
        <p:nvSpPr>
          <p:cNvPr id="46" name="TextBox 45"/>
          <p:cNvSpPr txBox="1"/>
          <p:nvPr/>
        </p:nvSpPr>
        <p:spPr>
          <a:xfrm>
            <a:off x="133350" y="324197"/>
            <a:ext cx="8340090"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A call for Ambition, Decisiveness and Urgency</a:t>
            </a:r>
          </a:p>
        </p:txBody>
      </p:sp>
      <p:sp>
        <p:nvSpPr>
          <p:cNvPr id="4" name="Speech Bubble: Rectangle with Corners Rounded 2">
            <a:extLst>
              <a:ext uri="{FF2B5EF4-FFF2-40B4-BE49-F238E27FC236}">
                <a16:creationId xmlns:a16="http://schemas.microsoft.com/office/drawing/2014/main" id="{1F6988A1-2B46-4E4B-82D9-F1D7C2756342}"/>
              </a:ext>
            </a:extLst>
          </p:cNvPr>
          <p:cNvSpPr/>
          <p:nvPr/>
        </p:nvSpPr>
        <p:spPr bwMode="auto">
          <a:xfrm>
            <a:off x="3331029" y="1477531"/>
            <a:ext cx="8403772" cy="4954548"/>
          </a:xfrm>
          <a:prstGeom prst="wedgeRoundRectCallout">
            <a:avLst>
              <a:gd name="adj1" fmla="val -57268"/>
              <a:gd name="adj2" fmla="val -10550"/>
              <a:gd name="adj3" fmla="val 16667"/>
            </a:avLst>
          </a:pr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algn="just" eaLnBrk="1">
              <a:spcAft>
                <a:spcPts val="600"/>
              </a:spcAft>
            </a:pPr>
            <a:r>
              <a:rPr lang="en-US" sz="2000" i="1" dirty="0">
                <a:solidFill>
                  <a:schemeClr val="tx1"/>
                </a:solidFill>
                <a:cs typeface="Arial" panose="020B0604020202020204" pitchFamily="34" charset="0"/>
              </a:rPr>
              <a:t> </a:t>
            </a:r>
            <a:r>
              <a:rPr lang="en-US" sz="2000" dirty="0">
                <a:latin typeface="Arial" panose="020B0604020202020204" pitchFamily="34" charset="0"/>
                <a:cs typeface="Arial" panose="020B0604020202020204" pitchFamily="34" charset="0"/>
              </a:rPr>
              <a:t>In October 2020, the UN Deputy </a:t>
            </a:r>
            <a:r>
              <a:rPr lang="en-US" sz="2000" i="1" dirty="0">
                <a:latin typeface="Arial" panose="020B0604020202020204" pitchFamily="34" charset="0"/>
                <a:cs typeface="Arial" panose="020B0604020202020204" pitchFamily="34" charset="0"/>
              </a:rPr>
              <a:t>Secretary-General, Amina Mohammed </a:t>
            </a:r>
            <a:r>
              <a:rPr lang="en-US" sz="2000" b="1" dirty="0">
                <a:solidFill>
                  <a:srgbClr val="00B0F0"/>
                </a:solidFill>
                <a:latin typeface="Arial" panose="020B0604020202020204" pitchFamily="34" charset="0"/>
                <a:cs typeface="Arial" panose="020B0604020202020204" pitchFamily="34" charset="0"/>
              </a:rPr>
              <a:t>has said</a:t>
            </a:r>
            <a:r>
              <a:rPr lang="en-US" sz="2000"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Delivering the SDGs in the next decade </a:t>
            </a:r>
            <a:r>
              <a:rPr lang="en-US" sz="2000" b="1" dirty="0">
                <a:solidFill>
                  <a:srgbClr val="00B0F0"/>
                </a:solidFill>
                <a:latin typeface="Arial" panose="020B0604020202020204" pitchFamily="34" charset="0"/>
                <a:cs typeface="Arial" panose="020B0604020202020204" pitchFamily="34" charset="0"/>
              </a:rPr>
              <a:t>will demand ambition, decisiveness and a sense of urgency</a:t>
            </a:r>
            <a:r>
              <a:rPr lang="en-US" sz="2000" dirty="0">
                <a:latin typeface="Arial" panose="020B0604020202020204" pitchFamily="34" charset="0"/>
                <a:cs typeface="Arial" panose="020B0604020202020204" pitchFamily="34" charset="0"/>
              </a:rPr>
              <a:t>. </a:t>
            </a:r>
          </a:p>
          <a:p>
            <a:pPr marL="285750" indent="-285750" algn="just">
              <a:spcAft>
                <a:spcPts val="600"/>
              </a:spcAft>
              <a:buFont typeface="Arial" panose="020B0604020202020204" pitchFamily="34" charset="0"/>
              <a:buChar char="•"/>
            </a:pPr>
            <a:r>
              <a:rPr lang="en-US" sz="2000" b="1" dirty="0">
                <a:solidFill>
                  <a:srgbClr val="00B0F0"/>
                </a:solidFill>
                <a:latin typeface="Arial" panose="020B0604020202020204" pitchFamily="34" charset="0"/>
                <a:cs typeface="Arial" panose="020B0604020202020204" pitchFamily="34" charset="0"/>
              </a:rPr>
              <a:t>This should be translated into increased investments </a:t>
            </a:r>
            <a:r>
              <a:rPr lang="en-US" sz="2000" dirty="0">
                <a:latin typeface="Arial" panose="020B0604020202020204" pitchFamily="34" charset="0"/>
                <a:cs typeface="Arial" panose="020B0604020202020204" pitchFamily="34" charset="0"/>
              </a:rPr>
              <a:t>in public services, including social protection, health systems, education, water, sanitation and digital connectivity. </a:t>
            </a:r>
          </a:p>
          <a:p>
            <a:pPr marL="285750" indent="-285750" algn="just">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It will entail </a:t>
            </a:r>
            <a:r>
              <a:rPr lang="en-US" sz="2000" b="1" dirty="0">
                <a:solidFill>
                  <a:srgbClr val="00B0F0"/>
                </a:solidFill>
                <a:latin typeface="Arial" panose="020B0604020202020204" pitchFamily="34" charset="0"/>
                <a:cs typeface="Arial" panose="020B0604020202020204" pitchFamily="34" charset="0"/>
              </a:rPr>
              <a:t>pursuing a recovery that builds an inclusive, green and gender-responsive economy</a:t>
            </a:r>
            <a:r>
              <a:rPr lang="en-US" sz="2000" dirty="0">
                <a:latin typeface="Arial" panose="020B0604020202020204" pitchFamily="34" charset="0"/>
                <a:cs typeface="Arial" panose="020B0604020202020204" pitchFamily="34" charset="0"/>
              </a:rPr>
              <a:t> while reshaping the way we work, learn, live and consume. </a:t>
            </a:r>
          </a:p>
          <a:p>
            <a:pPr marL="285750" indent="-285750" algn="just">
              <a:spcAft>
                <a:spcPts val="600"/>
              </a:spcAft>
              <a:buFont typeface="Arial" panose="020B0604020202020204" pitchFamily="34" charset="0"/>
              <a:buChar char="•"/>
            </a:pPr>
            <a:r>
              <a:rPr lang="en-US" sz="2000" b="1" dirty="0">
                <a:solidFill>
                  <a:srgbClr val="00B0F0"/>
                </a:solidFill>
                <a:latin typeface="Arial" panose="020B0604020202020204" pitchFamily="34" charset="0"/>
                <a:cs typeface="Arial" panose="020B0604020202020204" pitchFamily="34" charset="0"/>
              </a:rPr>
              <a:t>It will mean listening to the world’s youth</a:t>
            </a:r>
            <a:r>
              <a:rPr lang="en-US" sz="2000" dirty="0">
                <a:latin typeface="Arial" panose="020B0604020202020204" pitchFamily="34" charset="0"/>
                <a:cs typeface="Arial" panose="020B0604020202020204" pitchFamily="34" charset="0"/>
              </a:rPr>
              <a:t>, who are demanding justice, equality and sustainability. </a:t>
            </a:r>
          </a:p>
          <a:p>
            <a:pPr marL="285750" indent="-285750" algn="just">
              <a:spcAft>
                <a:spcPts val="600"/>
              </a:spcAft>
              <a:buFont typeface="Arial" panose="020B0604020202020204" pitchFamily="34" charset="0"/>
              <a:buChar char="•"/>
            </a:pPr>
            <a:r>
              <a:rPr lang="en-US" sz="2000" b="1" dirty="0">
                <a:solidFill>
                  <a:srgbClr val="00B0F0"/>
                </a:solidFill>
                <a:latin typeface="Arial" panose="020B0604020202020204" pitchFamily="34" charset="0"/>
                <a:cs typeface="Arial" panose="020B0604020202020204" pitchFamily="34" charset="0"/>
              </a:rPr>
              <a:t>It will require solidarity and foresight on financing</a:t>
            </a:r>
            <a:r>
              <a:rPr lang="en-US" sz="2000" dirty="0">
                <a:solidFill>
                  <a:srgbClr val="00B0F0"/>
                </a:solidFill>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70C8B0CA-2A06-49AF-9919-6BB04B37EFA1}"/>
              </a:ext>
            </a:extLst>
          </p:cNvPr>
          <p:cNvPicPr>
            <a:picLocks noChangeAspect="1"/>
          </p:cNvPicPr>
          <p:nvPr/>
        </p:nvPicPr>
        <p:blipFill>
          <a:blip r:embed="rId3"/>
          <a:stretch>
            <a:fillRect/>
          </a:stretch>
        </p:blipFill>
        <p:spPr>
          <a:xfrm>
            <a:off x="159881" y="2688769"/>
            <a:ext cx="2619375" cy="1743075"/>
          </a:xfrm>
          <a:prstGeom prst="rect">
            <a:avLst/>
          </a:prstGeom>
        </p:spPr>
      </p:pic>
      <p:pic>
        <p:nvPicPr>
          <p:cNvPr id="5" name="Picture 4">
            <a:extLst>
              <a:ext uri="{FF2B5EF4-FFF2-40B4-BE49-F238E27FC236}">
                <a16:creationId xmlns:a16="http://schemas.microsoft.com/office/drawing/2014/main" id="{9DC82C76-25A9-41FC-8B91-56EE6DD5B5C1}"/>
              </a:ext>
            </a:extLst>
          </p:cNvPr>
          <p:cNvPicPr>
            <a:picLocks noChangeAspect="1"/>
          </p:cNvPicPr>
          <p:nvPr/>
        </p:nvPicPr>
        <p:blipFill>
          <a:blip r:embed="rId4"/>
          <a:stretch>
            <a:fillRect/>
          </a:stretch>
        </p:blipFill>
        <p:spPr>
          <a:xfrm>
            <a:off x="550729" y="4528045"/>
            <a:ext cx="1767928" cy="1762571"/>
          </a:xfrm>
          <a:prstGeom prst="rect">
            <a:avLst/>
          </a:prstGeom>
        </p:spPr>
      </p:pic>
    </p:spTree>
    <p:extLst>
      <p:ext uri="{BB962C8B-B14F-4D97-AF65-F5344CB8AC3E}">
        <p14:creationId xmlns:p14="http://schemas.microsoft.com/office/powerpoint/2010/main" val="1225216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576E76DD-03E3-9B40-BB4C-70018833582E}"/>
              </a:ext>
            </a:extLst>
          </p:cNvPr>
          <p:cNvSpPr>
            <a:spLocks/>
          </p:cNvSpPr>
          <p:nvPr/>
        </p:nvSpPr>
        <p:spPr bwMode="auto">
          <a:xfrm>
            <a:off x="4851501" y="3043671"/>
            <a:ext cx="2487811" cy="4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buFontTx/>
              <a:buNone/>
            </a:pPr>
            <a:r>
              <a:rPr lang="en-US" altLang="en-US" sz="3094" b="1" dirty="0">
                <a:solidFill>
                  <a:schemeClr val="tx1"/>
                </a:solidFill>
                <a:latin typeface="Lato" panose="020F0502020204030203" pitchFamily="34" charset="77"/>
                <a:sym typeface="Lato" panose="020F0502020204030203" pitchFamily="34" charset="77"/>
              </a:rPr>
              <a:t>THANK YOU!</a:t>
            </a:r>
          </a:p>
        </p:txBody>
      </p:sp>
      <p:sp>
        <p:nvSpPr>
          <p:cNvPr id="3" name="Rectangle 6"/>
          <p:cNvSpPr>
            <a:spLocks/>
          </p:cNvSpPr>
          <p:nvPr/>
        </p:nvSpPr>
        <p:spPr bwMode="auto">
          <a:xfrm>
            <a:off x="3584975" y="3710264"/>
            <a:ext cx="5020865"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1425" dirty="0">
                <a:solidFill>
                  <a:schemeClr val="accent1">
                    <a:lumMod val="75000"/>
                  </a:schemeClr>
                </a:solidFill>
                <a:latin typeface="Lato" pitchFamily="34" charset="0"/>
                <a:cs typeface="Lato" pitchFamily="34" charset="0"/>
                <a:sym typeface="Lato" pitchFamily="34" charset="0"/>
              </a:rPr>
              <a:t>Follow the conversation: #COM2021</a:t>
            </a:r>
          </a:p>
        </p:txBody>
      </p:sp>
      <p:sp>
        <p:nvSpPr>
          <p:cNvPr id="4" name="Rectangle 7"/>
          <p:cNvSpPr>
            <a:spLocks/>
          </p:cNvSpPr>
          <p:nvPr/>
        </p:nvSpPr>
        <p:spPr bwMode="auto">
          <a:xfrm>
            <a:off x="4937521" y="4039123"/>
            <a:ext cx="23157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200" b="1" dirty="0">
                <a:solidFill>
                  <a:schemeClr val="accent1">
                    <a:lumMod val="75000"/>
                  </a:schemeClr>
                </a:solidFill>
                <a:latin typeface="Avenir Book"/>
              </a:rPr>
              <a:t>More: www.uneca.org/cfm2021</a:t>
            </a:r>
          </a:p>
        </p:txBody>
      </p:sp>
    </p:spTree>
    <p:extLst>
      <p:ext uri="{BB962C8B-B14F-4D97-AF65-F5344CB8AC3E}">
        <p14:creationId xmlns:p14="http://schemas.microsoft.com/office/powerpoint/2010/main" val="4126717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1680</Words>
  <Application>Microsoft Office PowerPoint</Application>
  <PresentationFormat>Widescreen</PresentationFormat>
  <Paragraphs>144</Paragraphs>
  <Slides>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Avenir Book</vt:lpstr>
      <vt:lpstr>Lato</vt:lpstr>
      <vt:lpstr>Arial</vt:lpstr>
      <vt:lpstr>Arial Narrow</vt:lpstr>
      <vt:lpstr>Calibri</vt:lpstr>
      <vt:lpstr>Calibri Light</vt:lpstr>
      <vt:lpstr>Lucida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Afework Temtime</dc:creator>
  <cp:lastModifiedBy>Afework Temtime</cp:lastModifiedBy>
  <cp:revision>56</cp:revision>
  <dcterms:created xsi:type="dcterms:W3CDTF">2021-01-20T09:32:47Z</dcterms:created>
  <dcterms:modified xsi:type="dcterms:W3CDTF">2021-03-16T08:49:00Z</dcterms:modified>
</cp:coreProperties>
</file>