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1.xml" ContentType="application/vnd.ms-office.chartex+xml"/>
  <Override PartName="/ppt/charts/style7.xml" ContentType="application/vnd.ms-office.chartstyle+xml"/>
  <Override PartName="/ppt/charts/colors7.xml" ContentType="application/vnd.ms-office.chartcolorstyle+xml"/>
  <Override PartName="/ppt/charts/chartEx2.xml" ContentType="application/vnd.ms-office.chartex+xml"/>
  <Override PartName="/ppt/charts/style8.xml" ContentType="application/vnd.ms-office.chartstyle+xml"/>
  <Override PartName="/ppt/charts/colors8.xml" ContentType="application/vnd.ms-office.chartcolorstyl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5" r:id="rId3"/>
    <p:sldId id="257" r:id="rId4"/>
    <p:sldId id="258" r:id="rId5"/>
    <p:sldId id="2145705507" r:id="rId6"/>
    <p:sldId id="2145705508" r:id="rId7"/>
    <p:sldId id="276" r:id="rId8"/>
    <p:sldId id="2141411705" r:id="rId9"/>
    <p:sldId id="2145705444" r:id="rId10"/>
    <p:sldId id="2145705474" r:id="rId11"/>
    <p:sldId id="2145705506" r:id="rId12"/>
    <p:sldId id="2141411698" r:id="rId13"/>
    <p:sldId id="2145705460" r:id="rId14"/>
    <p:sldId id="2145705503" r:id="rId15"/>
    <p:sldId id="284" r:id="rId16"/>
    <p:sldId id="26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rabh Sinha" initials="SS" lastIdx="7" clrIdx="0">
    <p:extLst>
      <p:ext uri="{19B8F6BF-5375-455C-9EA6-DF929625EA0E}">
        <p15:presenceInfo xmlns:p15="http://schemas.microsoft.com/office/powerpoint/2012/main" userId="Saurabh Sin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64" autoAdjust="0"/>
    <p:restoredTop sz="94660"/>
  </p:normalViewPr>
  <p:slideViewPr>
    <p:cSldViewPr snapToGrid="0">
      <p:cViewPr varScale="1">
        <p:scale>
          <a:sx n="62" d="100"/>
          <a:sy n="62" d="100"/>
        </p:scale>
        <p:origin x="77" y="48"/>
      </p:cViewPr>
      <p:guideLst/>
    </p:cSldViewPr>
  </p:slideViewPr>
  <p:notesTextViewPr>
    <p:cViewPr>
      <p:scale>
        <a:sx n="1" d="1"/>
        <a:sy n="1" d="1"/>
      </p:scale>
      <p:origin x="0" y="0"/>
    </p:cViewPr>
  </p:notesTextViewPr>
  <p:sorterViewPr>
    <p:cViewPr>
      <p:scale>
        <a:sx n="100" d="100"/>
        <a:sy n="100" d="100"/>
      </p:scale>
      <p:origin x="0" y="-26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esuf\Desktop\COVID19\Macroeconomic%20Recovery%20in%20Post%20COVID-19\Preliminary%20results%20with%20and%20without%20stimulus%20governance_revis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obrinapoirier\Downloads\imf-dm-export-20210320-2.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obrinapoirier\Documents\UNECA-Work\MoF_Meeting\Macro_Outlook_PPT\MacroData_MoF_late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obrinapoirier\Documents\UNECA-Work\Data\POverty_EC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dobrinapoirier\Documents\UNECA-Work\Data\POverty_EC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dobrinapoirier\Documents\UNECA-Work\Data\Skills\Education_Reg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dobrinapoirier\Documents\UNECA-Work\Data\Macro\SDR\For-Op-ed.xlsx" TargetMode="External"/><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oleObject" Target="file:///\\Users\dobrinapoirier\Documents\UNECA-Work\Data\Macro\SDR\For-Op-ed.xlsx" TargetMode="External"/><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Users\dobrinapoirier\Documents\UNECA-Work\Data\Skills\Skill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Users\dobrinapoirier\Documents\UNECA-Work\Data\Skills\Skills.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Users\dobrinapoirier\Documents\UNECA-Work\Data\Skills\Skills.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Users\dobrinapoirier\Documents\UNECA-Work\Data\Skills\Skil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96792504059953E-2"/>
          <c:y val="0.1393955861151159"/>
          <c:w val="0.84393762263126348"/>
          <c:h val="0.71786869246977936"/>
        </c:manualLayout>
      </c:layout>
      <c:lineChart>
        <c:grouping val="standard"/>
        <c:varyColors val="0"/>
        <c:ser>
          <c:idx val="0"/>
          <c:order val="0"/>
          <c:tx>
            <c:strRef>
              <c:f>'Delayed stimulus revised'!$A$28</c:f>
              <c:strCache>
                <c:ptCount val="1"/>
                <c:pt idx="0">
                  <c:v>with no-stimulus</c:v>
                </c:pt>
              </c:strCache>
            </c:strRef>
          </c:tx>
          <c:spPr>
            <a:ln w="38100" cap="flat" cmpd="dbl" algn="ctr">
              <a:solidFill>
                <a:schemeClr val="accent1"/>
              </a:solidFill>
              <a:miter lim="800000"/>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'Delayed stimulus revised'!$B$27:$F$27</c:f>
              <c:numCache>
                <c:formatCode>General</c:formatCode>
                <c:ptCount val="5"/>
                <c:pt idx="0">
                  <c:v>2019</c:v>
                </c:pt>
                <c:pt idx="1">
                  <c:v>2020</c:v>
                </c:pt>
                <c:pt idx="2">
                  <c:v>2021</c:v>
                </c:pt>
                <c:pt idx="3">
                  <c:v>2022</c:v>
                </c:pt>
                <c:pt idx="4">
                  <c:v>2023</c:v>
                </c:pt>
              </c:numCache>
            </c:numRef>
          </c:cat>
          <c:val>
            <c:numRef>
              <c:f>'Delayed stimulus revised'!$B$28:$F$28</c:f>
              <c:numCache>
                <c:formatCode>0.0</c:formatCode>
                <c:ptCount val="5"/>
                <c:pt idx="0" formatCode="General">
                  <c:v>3</c:v>
                </c:pt>
                <c:pt idx="1">
                  <c:v>-2.7</c:v>
                </c:pt>
                <c:pt idx="2">
                  <c:v>2.9</c:v>
                </c:pt>
                <c:pt idx="3">
                  <c:v>2</c:v>
                </c:pt>
                <c:pt idx="4">
                  <c:v>3</c:v>
                </c:pt>
              </c:numCache>
            </c:numRef>
          </c:val>
          <c:smooth val="1"/>
          <c:extLst>
            <c:ext xmlns:c16="http://schemas.microsoft.com/office/drawing/2014/chart" uri="{C3380CC4-5D6E-409C-BE32-E72D297353CC}">
              <c16:uniqueId val="{00000000-2156-4D9B-87E0-E77C965EA97F}"/>
            </c:ext>
          </c:extLst>
        </c:ser>
        <c:ser>
          <c:idx val="1"/>
          <c:order val="1"/>
          <c:tx>
            <c:strRef>
              <c:f>'Delayed stimulus revised'!$A$29</c:f>
              <c:strCache>
                <c:ptCount val="1"/>
                <c:pt idx="0">
                  <c:v>with stimulus in 2020</c:v>
                </c:pt>
              </c:strCache>
            </c:strRef>
          </c:tx>
          <c:spPr>
            <a:ln w="38100" cap="flat" cmpd="dbl" algn="ctr">
              <a:solidFill>
                <a:schemeClr val="accent2"/>
              </a:solidFill>
              <a:miter lim="800000"/>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'Delayed stimulus revised'!$B$27:$F$27</c:f>
              <c:numCache>
                <c:formatCode>General</c:formatCode>
                <c:ptCount val="5"/>
                <c:pt idx="0">
                  <c:v>2019</c:v>
                </c:pt>
                <c:pt idx="1">
                  <c:v>2020</c:v>
                </c:pt>
                <c:pt idx="2">
                  <c:v>2021</c:v>
                </c:pt>
                <c:pt idx="3">
                  <c:v>2022</c:v>
                </c:pt>
                <c:pt idx="4">
                  <c:v>2023</c:v>
                </c:pt>
              </c:numCache>
            </c:numRef>
          </c:cat>
          <c:val>
            <c:numRef>
              <c:f>'Delayed stimulus revised'!$B$29:$F$29</c:f>
              <c:numCache>
                <c:formatCode>0.0</c:formatCode>
                <c:ptCount val="5"/>
                <c:pt idx="0" formatCode="General">
                  <c:v>3</c:v>
                </c:pt>
                <c:pt idx="1">
                  <c:v>2.2291028233818899</c:v>
                </c:pt>
                <c:pt idx="2">
                  <c:v>5.8785518777771495</c:v>
                </c:pt>
                <c:pt idx="3">
                  <c:v>3.006121314026422</c:v>
                </c:pt>
                <c:pt idx="4">
                  <c:v>3.9792380417070561</c:v>
                </c:pt>
              </c:numCache>
            </c:numRef>
          </c:val>
          <c:smooth val="1"/>
          <c:extLst>
            <c:ext xmlns:c16="http://schemas.microsoft.com/office/drawing/2014/chart" uri="{C3380CC4-5D6E-409C-BE32-E72D297353CC}">
              <c16:uniqueId val="{00000001-2156-4D9B-87E0-E77C965EA97F}"/>
            </c:ext>
          </c:extLst>
        </c:ser>
        <c:ser>
          <c:idx val="2"/>
          <c:order val="2"/>
          <c:tx>
            <c:strRef>
              <c:f>'Delayed stimulus revised'!$A$30</c:f>
              <c:strCache>
                <c:ptCount val="1"/>
                <c:pt idx="0">
                  <c:v>with stimulus in 2021</c:v>
                </c:pt>
              </c:strCache>
            </c:strRef>
          </c:tx>
          <c:spPr>
            <a:ln w="38100" cap="flat" cmpd="dbl" algn="ctr">
              <a:solidFill>
                <a:schemeClr val="accent3"/>
              </a:solidFill>
              <a:miter lim="800000"/>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'Delayed stimulus revised'!$B$27:$F$27</c:f>
              <c:numCache>
                <c:formatCode>General</c:formatCode>
                <c:ptCount val="5"/>
                <c:pt idx="0">
                  <c:v>2019</c:v>
                </c:pt>
                <c:pt idx="1">
                  <c:v>2020</c:v>
                </c:pt>
                <c:pt idx="2">
                  <c:v>2021</c:v>
                </c:pt>
                <c:pt idx="3">
                  <c:v>2022</c:v>
                </c:pt>
                <c:pt idx="4">
                  <c:v>2023</c:v>
                </c:pt>
              </c:numCache>
            </c:numRef>
          </c:cat>
          <c:val>
            <c:numRef>
              <c:f>'Delayed stimulus revised'!$B$30:$F$30</c:f>
              <c:numCache>
                <c:formatCode>General</c:formatCode>
                <c:ptCount val="5"/>
                <c:pt idx="0">
                  <c:v>3</c:v>
                </c:pt>
                <c:pt idx="1">
                  <c:v>-2.7</c:v>
                </c:pt>
                <c:pt idx="2" formatCode="0.0">
                  <c:v>5.3792519923121951</c:v>
                </c:pt>
                <c:pt idx="3" formatCode="0.0">
                  <c:v>1.5862168562143619</c:v>
                </c:pt>
                <c:pt idx="4" formatCode="0.0">
                  <c:v>3.1427253799382937</c:v>
                </c:pt>
              </c:numCache>
            </c:numRef>
          </c:val>
          <c:smooth val="1"/>
          <c:extLst>
            <c:ext xmlns:c16="http://schemas.microsoft.com/office/drawing/2014/chart" uri="{C3380CC4-5D6E-409C-BE32-E72D297353CC}">
              <c16:uniqueId val="{00000002-2156-4D9B-87E0-E77C965EA97F}"/>
            </c:ext>
          </c:extLst>
        </c:ser>
        <c:dLbls>
          <c:dLblPos val="t"/>
          <c:showLegendKey val="0"/>
          <c:showVal val="1"/>
          <c:showCatName val="0"/>
          <c:showSerName val="0"/>
          <c:showPercent val="0"/>
          <c:showBubbleSize val="0"/>
        </c:dLbls>
        <c:smooth val="0"/>
        <c:axId val="602096920"/>
        <c:axId val="602089472"/>
      </c:lineChart>
      <c:catAx>
        <c:axId val="602096920"/>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089472"/>
        <c:crosses val="autoZero"/>
        <c:auto val="1"/>
        <c:lblAlgn val="ctr"/>
        <c:lblOffset val="100"/>
        <c:noMultiLvlLbl val="0"/>
      </c:catAx>
      <c:valAx>
        <c:axId val="60208947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out"/>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209692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Real GDP growth (Annual percent 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383553555798988E-2"/>
          <c:y val="2.1109209116896753E-2"/>
          <c:w val="0.9382483161292644"/>
          <c:h val="0.95713667874579156"/>
        </c:manualLayout>
      </c:layout>
      <c:lineChart>
        <c:grouping val="standard"/>
        <c:varyColors val="0"/>
        <c:ser>
          <c:idx val="0"/>
          <c:order val="0"/>
          <c:tx>
            <c:strRef>
              <c:f>NGDP_RPCH!$A$3</c:f>
              <c:strCache>
                <c:ptCount val="1"/>
                <c:pt idx="0">
                  <c:v>Africa (Region)</c:v>
                </c:pt>
              </c:strCache>
            </c:strRef>
          </c:tx>
          <c:spPr>
            <a:ln w="34925" cap="rnd">
              <a:solidFill>
                <a:srgbClr val="FF0000"/>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NGDP_RPCH!$B$1:$AU$2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NGDP_RPCH!$B$3:$AU$3</c:f>
              <c:numCache>
                <c:formatCode>General</c:formatCode>
                <c:ptCount val="11"/>
                <c:pt idx="0">
                  <c:v>3.3</c:v>
                </c:pt>
                <c:pt idx="1">
                  <c:v>2.1</c:v>
                </c:pt>
                <c:pt idx="2">
                  <c:v>3.8</c:v>
                </c:pt>
                <c:pt idx="3">
                  <c:v>3.5</c:v>
                </c:pt>
                <c:pt idx="4">
                  <c:v>3.3</c:v>
                </c:pt>
                <c:pt idx="5">
                  <c:v>-2.6</c:v>
                </c:pt>
                <c:pt idx="6">
                  <c:v>3.7</c:v>
                </c:pt>
                <c:pt idx="7">
                  <c:v>4.5999999999999996</c:v>
                </c:pt>
                <c:pt idx="8">
                  <c:v>4.3</c:v>
                </c:pt>
                <c:pt idx="9">
                  <c:v>4.2</c:v>
                </c:pt>
                <c:pt idx="10">
                  <c:v>4.3</c:v>
                </c:pt>
              </c:numCache>
            </c:numRef>
          </c:val>
          <c:smooth val="1"/>
          <c:extLst>
            <c:ext xmlns:c16="http://schemas.microsoft.com/office/drawing/2014/chart" uri="{C3380CC4-5D6E-409C-BE32-E72D297353CC}">
              <c16:uniqueId val="{00000000-705F-B84D-BB01-08B980C3E917}"/>
            </c:ext>
          </c:extLst>
        </c:ser>
        <c:ser>
          <c:idx val="1"/>
          <c:order val="1"/>
          <c:tx>
            <c:strRef>
              <c:f>NGDP_RPCH!$A$4</c:f>
              <c:strCache>
                <c:ptCount val="1"/>
                <c:pt idx="0">
                  <c:v>Advanced economies</c:v>
                </c:pt>
              </c:strCache>
            </c:strRef>
          </c:tx>
          <c:spPr>
            <a:ln w="28575" cap="rnd">
              <a:solidFill>
                <a:schemeClr val="tx1">
                  <a:lumMod val="50000"/>
                  <a:lumOff val="50000"/>
                </a:schemeClr>
              </a:solidFill>
              <a:round/>
            </a:ln>
            <a:effectLst/>
          </c:spPr>
          <c:marker>
            <c:symbol val="none"/>
          </c:marker>
          <c:cat>
            <c:numRef>
              <c:f>NGDP_RPCH!$B$1:$AU$2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NGDP_RPCH!$B$4:$AU$4</c:f>
              <c:numCache>
                <c:formatCode>General</c:formatCode>
                <c:ptCount val="11"/>
                <c:pt idx="0">
                  <c:v>2.4</c:v>
                </c:pt>
                <c:pt idx="1">
                  <c:v>1.8</c:v>
                </c:pt>
                <c:pt idx="2">
                  <c:v>2.5</c:v>
                </c:pt>
                <c:pt idx="3">
                  <c:v>2.2000000000000002</c:v>
                </c:pt>
                <c:pt idx="4">
                  <c:v>1.7</c:v>
                </c:pt>
                <c:pt idx="5">
                  <c:v>-5.8</c:v>
                </c:pt>
                <c:pt idx="6">
                  <c:v>3.9</c:v>
                </c:pt>
                <c:pt idx="7">
                  <c:v>2.9</c:v>
                </c:pt>
                <c:pt idx="8">
                  <c:v>2.2000000000000002</c:v>
                </c:pt>
                <c:pt idx="9">
                  <c:v>1.9</c:v>
                </c:pt>
                <c:pt idx="10">
                  <c:v>1.7</c:v>
                </c:pt>
              </c:numCache>
            </c:numRef>
          </c:val>
          <c:smooth val="1"/>
          <c:extLst>
            <c:ext xmlns:c16="http://schemas.microsoft.com/office/drawing/2014/chart" uri="{C3380CC4-5D6E-409C-BE32-E72D297353CC}">
              <c16:uniqueId val="{00000001-705F-B84D-BB01-08B980C3E917}"/>
            </c:ext>
          </c:extLst>
        </c:ser>
        <c:ser>
          <c:idx val="2"/>
          <c:order val="2"/>
          <c:tx>
            <c:strRef>
              <c:f>NGDP_RPCH!$A$5</c:f>
              <c:strCache>
                <c:ptCount val="1"/>
                <c:pt idx="0">
                  <c:v>Emerging market and developing economies</c:v>
                </c:pt>
              </c:strCache>
            </c:strRef>
          </c:tx>
          <c:spPr>
            <a:ln w="28575" cap="rnd">
              <a:solidFill>
                <a:srgbClr val="00B0F0"/>
              </a:solidFill>
              <a:round/>
            </a:ln>
            <a:effectLst/>
          </c:spPr>
          <c:marker>
            <c:symbol val="none"/>
          </c:marker>
          <c:cat>
            <c:numRef>
              <c:f>NGDP_RPCH!$B$1:$AU$2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NGDP_RPCH!$B$5:$AU$5</c:f>
              <c:numCache>
                <c:formatCode>General</c:formatCode>
                <c:ptCount val="11"/>
                <c:pt idx="0">
                  <c:v>4.3</c:v>
                </c:pt>
                <c:pt idx="1">
                  <c:v>4.5</c:v>
                </c:pt>
                <c:pt idx="2">
                  <c:v>4.8</c:v>
                </c:pt>
                <c:pt idx="3">
                  <c:v>4.5</c:v>
                </c:pt>
                <c:pt idx="4">
                  <c:v>3.7</c:v>
                </c:pt>
                <c:pt idx="5">
                  <c:v>-3.3</c:v>
                </c:pt>
                <c:pt idx="6">
                  <c:v>6</c:v>
                </c:pt>
                <c:pt idx="7">
                  <c:v>5.0999999999999996</c:v>
                </c:pt>
                <c:pt idx="8">
                  <c:v>4.9000000000000004</c:v>
                </c:pt>
                <c:pt idx="9">
                  <c:v>4.8</c:v>
                </c:pt>
                <c:pt idx="10">
                  <c:v>4.7</c:v>
                </c:pt>
              </c:numCache>
            </c:numRef>
          </c:val>
          <c:smooth val="1"/>
          <c:extLst>
            <c:ext xmlns:c16="http://schemas.microsoft.com/office/drawing/2014/chart" uri="{C3380CC4-5D6E-409C-BE32-E72D297353CC}">
              <c16:uniqueId val="{00000002-705F-B84D-BB01-08B980C3E917}"/>
            </c:ext>
          </c:extLst>
        </c:ser>
        <c:dLbls>
          <c:showLegendKey val="0"/>
          <c:showVal val="0"/>
          <c:showCatName val="0"/>
          <c:showSerName val="0"/>
          <c:showPercent val="0"/>
          <c:showBubbleSize val="0"/>
        </c:dLbls>
        <c:smooth val="0"/>
        <c:axId val="1270160463"/>
        <c:axId val="1270865423"/>
      </c:lineChart>
      <c:catAx>
        <c:axId val="127016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270865423"/>
        <c:crosses val="autoZero"/>
        <c:auto val="1"/>
        <c:lblAlgn val="ctr"/>
        <c:lblOffset val="100"/>
        <c:noMultiLvlLbl val="0"/>
      </c:catAx>
      <c:valAx>
        <c:axId val="127086542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160463"/>
        <c:crosses val="autoZero"/>
        <c:crossBetween val="between"/>
      </c:valAx>
      <c:spPr>
        <a:noFill/>
        <a:ln>
          <a:noFill/>
        </a:ln>
        <a:effectLst/>
      </c:spPr>
    </c:plotArea>
    <c:legend>
      <c:legendPos val="b"/>
      <c:layout>
        <c:manualLayout>
          <c:xMode val="edge"/>
          <c:yMode val="edge"/>
          <c:x val="3.28050355332049E-2"/>
          <c:y val="0.85371140202805584"/>
          <c:w val="0.90326442336400514"/>
          <c:h val="0.142246022603443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a:t> AFRICA: Percent</a:t>
            </a:r>
            <a:r>
              <a:rPr lang="en-US" baseline="0" dirty="0"/>
              <a:t> Change in Volume of Exports and Imports</a:t>
            </a:r>
            <a:endParaRPr lang="en-US" dirty="0"/>
          </a:p>
        </c:rich>
      </c:tx>
      <c:layout>
        <c:manualLayout>
          <c:xMode val="edge"/>
          <c:yMode val="edge"/>
          <c:x val="0.10284198750170073"/>
          <c:y val="1.7839754467128752E-2"/>
        </c:manualLayout>
      </c:layout>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Exports!$B$53</c:f>
              <c:strCache>
                <c:ptCount val="1"/>
                <c:pt idx="0">
                  <c:v>Percent change in volume of exports</c:v>
                </c:pt>
              </c:strCache>
            </c:strRef>
          </c:tx>
          <c:spPr>
            <a:ln w="22225" cap="rnd">
              <a:solidFill>
                <a:srgbClr val="00B0F0"/>
              </a:solidFill>
            </a:ln>
            <a:effectLst>
              <a:glow rad="139700">
                <a:schemeClr val="accent1">
                  <a:satMod val="175000"/>
                  <a:alpha val="14000"/>
                </a:schemeClr>
              </a:glow>
            </a:effectLst>
          </c:spPr>
          <c:marker>
            <c:symbol val="none"/>
          </c:marker>
          <c:cat>
            <c:numRef>
              <c:f>Exports!$C$52:$K$52</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Exports!$C$53:$K$53</c:f>
              <c:numCache>
                <c:formatCode>General</c:formatCode>
                <c:ptCount val="9"/>
                <c:pt idx="0">
                  <c:v>12.517622222222226</c:v>
                </c:pt>
                <c:pt idx="1">
                  <c:v>5.3162222222222235</c:v>
                </c:pt>
                <c:pt idx="2">
                  <c:v>1.0344888888888888</c:v>
                </c:pt>
                <c:pt idx="3">
                  <c:v>-10.103577777777778</c:v>
                </c:pt>
                <c:pt idx="4">
                  <c:v>16.506066666666669</c:v>
                </c:pt>
                <c:pt idx="5">
                  <c:v>10.112044444444443</c:v>
                </c:pt>
                <c:pt idx="6">
                  <c:v>8.8176222222222229</c:v>
                </c:pt>
                <c:pt idx="7">
                  <c:v>5.0219555555555564</c:v>
                </c:pt>
                <c:pt idx="8">
                  <c:v>5.6403555555555549</c:v>
                </c:pt>
              </c:numCache>
            </c:numRef>
          </c:val>
          <c:smooth val="1"/>
          <c:extLst>
            <c:ext xmlns:c16="http://schemas.microsoft.com/office/drawing/2014/chart" uri="{C3380CC4-5D6E-409C-BE32-E72D297353CC}">
              <c16:uniqueId val="{00000000-5D44-4F45-9D5E-8F89F271DE40}"/>
            </c:ext>
          </c:extLst>
        </c:ser>
        <c:ser>
          <c:idx val="1"/>
          <c:order val="1"/>
          <c:tx>
            <c:strRef>
              <c:f>Exports!$B$54</c:f>
              <c:strCache>
                <c:ptCount val="1"/>
                <c:pt idx="0">
                  <c:v>Percent change in volume of imports</c:v>
                </c:pt>
              </c:strCache>
            </c:strRef>
          </c:tx>
          <c:spPr>
            <a:ln w="22225" cap="rnd">
              <a:solidFill>
                <a:srgbClr val="FF0000"/>
              </a:solidFill>
            </a:ln>
            <a:effectLst>
              <a:glow rad="139700">
                <a:schemeClr val="accent2">
                  <a:satMod val="175000"/>
                  <a:alpha val="14000"/>
                </a:schemeClr>
              </a:glow>
            </a:effectLst>
          </c:spPr>
          <c:marker>
            <c:symbol val="none"/>
          </c:marker>
          <c:cat>
            <c:numRef>
              <c:f>Exports!$C$52:$K$52</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Exports!$C$54:$K$54</c:f>
              <c:numCache>
                <c:formatCode>General</c:formatCode>
                <c:ptCount val="9"/>
                <c:pt idx="0">
                  <c:v>2.1332</c:v>
                </c:pt>
                <c:pt idx="1">
                  <c:v>5.0868888888888897</c:v>
                </c:pt>
                <c:pt idx="2">
                  <c:v>3.9893777777777775</c:v>
                </c:pt>
                <c:pt idx="3">
                  <c:v>-2.9386888888888887</c:v>
                </c:pt>
                <c:pt idx="4">
                  <c:v>7.3497777777777795</c:v>
                </c:pt>
                <c:pt idx="5">
                  <c:v>5.6365111111111119</c:v>
                </c:pt>
                <c:pt idx="6">
                  <c:v>5.4178888888888892</c:v>
                </c:pt>
                <c:pt idx="7">
                  <c:v>4.9819555555555555</c:v>
                </c:pt>
                <c:pt idx="8">
                  <c:v>7.5191555555555585</c:v>
                </c:pt>
              </c:numCache>
            </c:numRef>
          </c:val>
          <c:smooth val="1"/>
          <c:extLst>
            <c:ext xmlns:c16="http://schemas.microsoft.com/office/drawing/2014/chart" uri="{C3380CC4-5D6E-409C-BE32-E72D297353CC}">
              <c16:uniqueId val="{00000001-5D44-4F45-9D5E-8F89F271DE40}"/>
            </c:ext>
          </c:extLst>
        </c:ser>
        <c:dLbls>
          <c:showLegendKey val="0"/>
          <c:showVal val="0"/>
          <c:showCatName val="0"/>
          <c:showSerName val="0"/>
          <c:showPercent val="0"/>
          <c:showBubbleSize val="0"/>
        </c:dLbls>
        <c:smooth val="0"/>
        <c:axId val="288874592"/>
        <c:axId val="288742912"/>
      </c:lineChart>
      <c:catAx>
        <c:axId val="28887459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88742912"/>
        <c:crosses val="autoZero"/>
        <c:auto val="1"/>
        <c:lblAlgn val="ctr"/>
        <c:lblOffset val="100"/>
        <c:noMultiLvlLbl val="0"/>
      </c:catAx>
      <c:valAx>
        <c:axId val="28874291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a:t>Percent</a:t>
                </a:r>
                <a:r>
                  <a:rPr lang="en-US" baseline="0" dirty="0"/>
                  <a:t> Change YoY (%)</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88874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0087026514802E-2"/>
          <c:y val="5.2469135802469133E-2"/>
          <c:w val="0.85704184814241469"/>
          <c:h val="0.80534412365121033"/>
        </c:manualLayout>
      </c:layout>
      <c:barChart>
        <c:barDir val="col"/>
        <c:grouping val="clustered"/>
        <c:varyColors val="0"/>
        <c:ser>
          <c:idx val="1"/>
          <c:order val="1"/>
          <c:tx>
            <c:strRef>
              <c:f>Sheet2!$G$6</c:f>
              <c:strCache>
                <c:ptCount val="1"/>
                <c:pt idx="0">
                  <c:v>Absolute poverty numbers (million):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Sheet2!$H$4:$K$4</c:f>
              <c:strCache>
                <c:ptCount val="4"/>
                <c:pt idx="0">
                  <c:v>Baseline (pre-COVID) </c:v>
                </c:pt>
                <c:pt idx="1">
                  <c:v>Post-COVID Optimistic Scenario</c:v>
                </c:pt>
                <c:pt idx="2">
                  <c:v>Less Optimistic Scenario</c:v>
                </c:pt>
                <c:pt idx="3">
                  <c:v>Pessimistic Scenario</c:v>
                </c:pt>
              </c:strCache>
            </c:strRef>
          </c:cat>
          <c:val>
            <c:numRef>
              <c:f>Sheet2!$H$6:$K$6</c:f>
              <c:numCache>
                <c:formatCode>General</c:formatCode>
                <c:ptCount val="4"/>
                <c:pt idx="0">
                  <c:v>413</c:v>
                </c:pt>
                <c:pt idx="1">
                  <c:v>462</c:v>
                </c:pt>
                <c:pt idx="2">
                  <c:v>513</c:v>
                </c:pt>
                <c:pt idx="3">
                  <c:v>574</c:v>
                </c:pt>
              </c:numCache>
            </c:numRef>
          </c:val>
          <c:extLst>
            <c:ext xmlns:c16="http://schemas.microsoft.com/office/drawing/2014/chart" uri="{C3380CC4-5D6E-409C-BE32-E72D297353CC}">
              <c16:uniqueId val="{00000000-F954-9841-A2FC-6FB4BECAEF75}"/>
            </c:ext>
          </c:extLst>
        </c:ser>
        <c:dLbls>
          <c:showLegendKey val="0"/>
          <c:showVal val="0"/>
          <c:showCatName val="0"/>
          <c:showSerName val="0"/>
          <c:showPercent val="0"/>
          <c:showBubbleSize val="0"/>
        </c:dLbls>
        <c:gapWidth val="219"/>
        <c:overlap val="-27"/>
        <c:axId val="1289657727"/>
        <c:axId val="1289050783"/>
      </c:barChart>
      <c:lineChart>
        <c:grouping val="standard"/>
        <c:varyColors val="0"/>
        <c:ser>
          <c:idx val="0"/>
          <c:order val="0"/>
          <c:tx>
            <c:strRef>
              <c:f>Sheet2!$G$5</c:f>
              <c:strCache>
                <c:ptCount val="1"/>
                <c:pt idx="0">
                  <c:v>Poverty rates (%) (Right Axis)</c:v>
                </c:pt>
              </c:strCache>
            </c:strRef>
          </c:tx>
          <c:spPr>
            <a:ln w="28575" cap="rnd">
              <a:solidFill>
                <a:srgbClr val="00B0F0"/>
              </a:solidFill>
              <a:round/>
            </a:ln>
            <a:effectLst/>
          </c:spPr>
          <c:marker>
            <c:symbol val="diamond"/>
            <c:size val="8"/>
            <c:spPr>
              <a:solidFill>
                <a:srgbClr val="00B0F0"/>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Sheet2!$H$4:$K$4</c:f>
              <c:strCache>
                <c:ptCount val="4"/>
                <c:pt idx="0">
                  <c:v>Baseline (pre-COVID) </c:v>
                </c:pt>
                <c:pt idx="1">
                  <c:v>Post-COVID Optimistic Scenario</c:v>
                </c:pt>
                <c:pt idx="2">
                  <c:v>Less Optimistic Scenario</c:v>
                </c:pt>
                <c:pt idx="3">
                  <c:v>Pessimistic Scenario</c:v>
                </c:pt>
              </c:strCache>
            </c:strRef>
          </c:cat>
          <c:val>
            <c:numRef>
              <c:f>Sheet2!$H$5:$K$5</c:f>
              <c:numCache>
                <c:formatCode>General</c:formatCode>
                <c:ptCount val="4"/>
                <c:pt idx="0">
                  <c:v>41.1</c:v>
                </c:pt>
                <c:pt idx="1">
                  <c:v>46</c:v>
                </c:pt>
                <c:pt idx="2">
                  <c:v>51</c:v>
                </c:pt>
                <c:pt idx="3">
                  <c:v>57</c:v>
                </c:pt>
              </c:numCache>
            </c:numRef>
          </c:val>
          <c:smooth val="0"/>
          <c:extLst>
            <c:ext xmlns:c16="http://schemas.microsoft.com/office/drawing/2014/chart" uri="{C3380CC4-5D6E-409C-BE32-E72D297353CC}">
              <c16:uniqueId val="{00000001-F954-9841-A2FC-6FB4BECAEF75}"/>
            </c:ext>
          </c:extLst>
        </c:ser>
        <c:dLbls>
          <c:showLegendKey val="0"/>
          <c:showVal val="0"/>
          <c:showCatName val="0"/>
          <c:showSerName val="0"/>
          <c:showPercent val="0"/>
          <c:showBubbleSize val="0"/>
        </c:dLbls>
        <c:marker val="1"/>
        <c:smooth val="0"/>
        <c:axId val="1180358767"/>
        <c:axId val="1180146959"/>
      </c:lineChart>
      <c:catAx>
        <c:axId val="128965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89050783"/>
        <c:crosses val="autoZero"/>
        <c:auto val="1"/>
        <c:lblAlgn val="ctr"/>
        <c:lblOffset val="100"/>
        <c:noMultiLvlLbl val="0"/>
      </c:catAx>
      <c:valAx>
        <c:axId val="128905078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Millions of people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657727"/>
        <c:crosses val="autoZero"/>
        <c:crossBetween val="between"/>
      </c:valAx>
      <c:valAx>
        <c:axId val="1180146959"/>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0358767"/>
        <c:crosses val="max"/>
        <c:crossBetween val="between"/>
      </c:valAx>
      <c:catAx>
        <c:axId val="1180358767"/>
        <c:scaling>
          <c:orientation val="minMax"/>
        </c:scaling>
        <c:delete val="1"/>
        <c:axPos val="b"/>
        <c:numFmt formatCode="General" sourceLinked="1"/>
        <c:majorTickMark val="out"/>
        <c:minorTickMark val="none"/>
        <c:tickLblPos val="nextTo"/>
        <c:crossAx val="1180146959"/>
        <c:crosses val="autoZero"/>
        <c:auto val="1"/>
        <c:lblAlgn val="ctr"/>
        <c:lblOffset val="100"/>
        <c:noMultiLvlLbl val="0"/>
      </c:catAx>
      <c:spPr>
        <a:noFill/>
        <a:ln>
          <a:noFill/>
        </a:ln>
        <a:effectLst/>
      </c:spPr>
    </c:plotArea>
    <c:legend>
      <c:legendPos val="b"/>
      <c:layout>
        <c:manualLayout>
          <c:xMode val="edge"/>
          <c:yMode val="edge"/>
          <c:x val="0.20579234172837702"/>
          <c:y val="0.93503656316618422"/>
          <c:w val="0.58841531654324597"/>
          <c:h val="5.597481487213508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Extent</a:t>
            </a:r>
            <a:r>
              <a:rPr lang="en-US" baseline="0" dirty="0"/>
              <a:t> of Poverty and Vulnerability in Africa</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Sheet1!$C$6</c:f>
              <c:strCache>
                <c:ptCount val="1"/>
                <c:pt idx="0">
                  <c:v>&lt; $1.3</c:v>
                </c:pt>
              </c:strCache>
            </c:strRef>
          </c:tx>
          <c:spPr>
            <a:solidFill>
              <a:srgbClr val="C00000"/>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Sheet1!$E$6:$I$6</c:f>
              <c:numCache>
                <c:formatCode>General</c:formatCode>
                <c:ptCount val="5"/>
                <c:pt idx="0">
                  <c:v>0.1</c:v>
                </c:pt>
                <c:pt idx="1">
                  <c:v>6.3</c:v>
                </c:pt>
                <c:pt idx="2">
                  <c:v>28.9</c:v>
                </c:pt>
                <c:pt idx="3">
                  <c:v>32.5</c:v>
                </c:pt>
                <c:pt idx="4">
                  <c:v>45.6</c:v>
                </c:pt>
              </c:numCache>
            </c:numRef>
          </c:val>
          <c:extLst>
            <c:ext xmlns:c16="http://schemas.microsoft.com/office/drawing/2014/chart" uri="{C3380CC4-5D6E-409C-BE32-E72D297353CC}">
              <c16:uniqueId val="{00000000-5268-2748-B9C0-A621E2CA6B0D}"/>
            </c:ext>
          </c:extLst>
        </c:ser>
        <c:ser>
          <c:idx val="1"/>
          <c:order val="1"/>
          <c:tx>
            <c:strRef>
              <c:f>Sheet1!$C$7</c:f>
              <c:strCache>
                <c:ptCount val="1"/>
                <c:pt idx="0">
                  <c:v>$1.30 - $1.40</c:v>
                </c:pt>
              </c:strCache>
            </c:strRef>
          </c:tx>
          <c:spPr>
            <a:solidFill>
              <a:srgbClr val="FF0000"/>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Sheet1!$E$7:$I$7</c:f>
              <c:numCache>
                <c:formatCode>General</c:formatCode>
                <c:ptCount val="5"/>
                <c:pt idx="0">
                  <c:v>0</c:v>
                </c:pt>
                <c:pt idx="1">
                  <c:v>36.799999999999997</c:v>
                </c:pt>
                <c:pt idx="2">
                  <c:v>16.100000000000001</c:v>
                </c:pt>
                <c:pt idx="3">
                  <c:v>28.8</c:v>
                </c:pt>
                <c:pt idx="4">
                  <c:v>18</c:v>
                </c:pt>
              </c:numCache>
            </c:numRef>
          </c:val>
          <c:extLst>
            <c:ext xmlns:c16="http://schemas.microsoft.com/office/drawing/2014/chart" uri="{C3380CC4-5D6E-409C-BE32-E72D297353CC}">
              <c16:uniqueId val="{00000001-5268-2748-B9C0-A621E2CA6B0D}"/>
            </c:ext>
          </c:extLst>
        </c:ser>
        <c:ser>
          <c:idx val="2"/>
          <c:order val="2"/>
          <c:tx>
            <c:strRef>
              <c:f>Sheet1!$C$8</c:f>
              <c:strCache>
                <c:ptCount val="1"/>
                <c:pt idx="0">
                  <c:v>$1.40 - $1.71</c:v>
                </c:pt>
              </c:strCache>
            </c:strRef>
          </c:tx>
          <c:spPr>
            <a:solidFill>
              <a:schemeClr val="accent2"/>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Sheet1!$E$8:$I$8</c:f>
              <c:numCache>
                <c:formatCode>General</c:formatCode>
                <c:ptCount val="5"/>
                <c:pt idx="0">
                  <c:v>7.2</c:v>
                </c:pt>
                <c:pt idx="1">
                  <c:v>1.6</c:v>
                </c:pt>
                <c:pt idx="2">
                  <c:v>4.4000000000000004</c:v>
                </c:pt>
                <c:pt idx="3">
                  <c:v>6.3</c:v>
                </c:pt>
                <c:pt idx="4">
                  <c:v>8</c:v>
                </c:pt>
              </c:numCache>
            </c:numRef>
          </c:val>
          <c:extLst>
            <c:ext xmlns:c16="http://schemas.microsoft.com/office/drawing/2014/chart" uri="{C3380CC4-5D6E-409C-BE32-E72D297353CC}">
              <c16:uniqueId val="{00000002-5268-2748-B9C0-A621E2CA6B0D}"/>
            </c:ext>
          </c:extLst>
        </c:ser>
        <c:ser>
          <c:idx val="3"/>
          <c:order val="3"/>
          <c:tx>
            <c:strRef>
              <c:f>Sheet1!$C$9</c:f>
              <c:strCache>
                <c:ptCount val="1"/>
                <c:pt idx="0">
                  <c:v>$1.71 - $1.90</c:v>
                </c:pt>
              </c:strCache>
            </c:strRef>
          </c:tx>
          <c:spPr>
            <a:solidFill>
              <a:schemeClr val="accent2">
                <a:lumMod val="60000"/>
                <a:lumOff val="40000"/>
              </a:schemeClr>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Sheet1!$E$9:$I$9</c:f>
              <c:numCache>
                <c:formatCode>General</c:formatCode>
                <c:ptCount val="5"/>
                <c:pt idx="0">
                  <c:v>0.02</c:v>
                </c:pt>
                <c:pt idx="1">
                  <c:v>29.3</c:v>
                </c:pt>
                <c:pt idx="2">
                  <c:v>23.8</c:v>
                </c:pt>
                <c:pt idx="3">
                  <c:v>7.4</c:v>
                </c:pt>
                <c:pt idx="4">
                  <c:v>3.3</c:v>
                </c:pt>
              </c:numCache>
            </c:numRef>
          </c:val>
          <c:extLst>
            <c:ext xmlns:c16="http://schemas.microsoft.com/office/drawing/2014/chart" uri="{C3380CC4-5D6E-409C-BE32-E72D297353CC}">
              <c16:uniqueId val="{00000003-5268-2748-B9C0-A621E2CA6B0D}"/>
            </c:ext>
          </c:extLst>
        </c:ser>
        <c:ser>
          <c:idx val="4"/>
          <c:order val="4"/>
          <c:tx>
            <c:strRef>
              <c:f>Sheet1!$C$10</c:f>
              <c:strCache>
                <c:ptCount val="1"/>
                <c:pt idx="0">
                  <c:v>$1.90 - $2.10</c:v>
                </c:pt>
              </c:strCache>
            </c:strRef>
          </c:tx>
          <c:spPr>
            <a:solidFill>
              <a:schemeClr val="accent5">
                <a:lumMod val="20000"/>
                <a:lumOff val="80000"/>
              </a:schemeClr>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Sheet1!$E$10:$I$10</c:f>
              <c:numCache>
                <c:formatCode>General</c:formatCode>
                <c:ptCount val="5"/>
                <c:pt idx="0">
                  <c:v>0</c:v>
                </c:pt>
                <c:pt idx="1">
                  <c:v>1.5</c:v>
                </c:pt>
                <c:pt idx="2">
                  <c:v>0</c:v>
                </c:pt>
                <c:pt idx="3">
                  <c:v>13.4</c:v>
                </c:pt>
                <c:pt idx="4">
                  <c:v>12</c:v>
                </c:pt>
              </c:numCache>
            </c:numRef>
          </c:val>
          <c:extLst>
            <c:ext xmlns:c16="http://schemas.microsoft.com/office/drawing/2014/chart" uri="{C3380CC4-5D6E-409C-BE32-E72D297353CC}">
              <c16:uniqueId val="{00000004-5268-2748-B9C0-A621E2CA6B0D}"/>
            </c:ext>
          </c:extLst>
        </c:ser>
        <c:ser>
          <c:idx val="5"/>
          <c:order val="5"/>
          <c:tx>
            <c:strRef>
              <c:f>Sheet1!$C$11</c:f>
              <c:strCache>
                <c:ptCount val="1"/>
                <c:pt idx="0">
                  <c:v>$2.10 - $2.40</c:v>
                </c:pt>
              </c:strCache>
            </c:strRef>
          </c:tx>
          <c:spPr>
            <a:solidFill>
              <a:schemeClr val="accent5">
                <a:lumMod val="60000"/>
                <a:lumOff val="40000"/>
              </a:schemeClr>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Sheet1!$E$11:$I$11</c:f>
              <c:numCache>
                <c:formatCode>General</c:formatCode>
                <c:ptCount val="5"/>
                <c:pt idx="0">
                  <c:v>10.7</c:v>
                </c:pt>
                <c:pt idx="1">
                  <c:v>20.7</c:v>
                </c:pt>
                <c:pt idx="2">
                  <c:v>10.7</c:v>
                </c:pt>
                <c:pt idx="3">
                  <c:v>5.3</c:v>
                </c:pt>
                <c:pt idx="4">
                  <c:v>0</c:v>
                </c:pt>
              </c:numCache>
            </c:numRef>
          </c:val>
          <c:extLst>
            <c:ext xmlns:c16="http://schemas.microsoft.com/office/drawing/2014/chart" uri="{C3380CC4-5D6E-409C-BE32-E72D297353CC}">
              <c16:uniqueId val="{00000005-5268-2748-B9C0-A621E2CA6B0D}"/>
            </c:ext>
          </c:extLst>
        </c:ser>
        <c:ser>
          <c:idx val="6"/>
          <c:order val="6"/>
          <c:tx>
            <c:strRef>
              <c:f>Sheet1!$C$12</c:f>
              <c:strCache>
                <c:ptCount val="1"/>
                <c:pt idx="0">
                  <c:v>$2.40 - $2.50</c:v>
                </c:pt>
              </c:strCache>
            </c:strRef>
          </c:tx>
          <c:spPr>
            <a:solidFill>
              <a:schemeClr val="accent5">
                <a:lumMod val="40000"/>
                <a:lumOff val="60000"/>
              </a:schemeClr>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Sheet1!$E$12:$I$12</c:f>
              <c:numCache>
                <c:formatCode>General</c:formatCode>
                <c:ptCount val="5"/>
                <c:pt idx="0">
                  <c:v>18.7</c:v>
                </c:pt>
                <c:pt idx="1">
                  <c:v>0.8</c:v>
                </c:pt>
                <c:pt idx="2">
                  <c:v>0</c:v>
                </c:pt>
                <c:pt idx="3">
                  <c:v>5.9</c:v>
                </c:pt>
                <c:pt idx="4">
                  <c:v>2.2999999999999998</c:v>
                </c:pt>
              </c:numCache>
            </c:numRef>
          </c:val>
          <c:extLst>
            <c:ext xmlns:c16="http://schemas.microsoft.com/office/drawing/2014/chart" uri="{C3380CC4-5D6E-409C-BE32-E72D297353CC}">
              <c16:uniqueId val="{00000006-5268-2748-B9C0-A621E2CA6B0D}"/>
            </c:ext>
          </c:extLst>
        </c:ser>
        <c:ser>
          <c:idx val="7"/>
          <c:order val="7"/>
          <c:tx>
            <c:strRef>
              <c:f>Sheet1!$C$13</c:f>
              <c:strCache>
                <c:ptCount val="1"/>
                <c:pt idx="0">
                  <c:v>&gt;$2.50-$5.50</c:v>
                </c:pt>
              </c:strCache>
            </c:strRef>
          </c:tx>
          <c:spPr>
            <a:solidFill>
              <a:srgbClr val="00B0F0"/>
            </a:solidFill>
            <a:ln>
              <a:noFill/>
            </a:ln>
            <a:effectLst/>
          </c:spPr>
          <c:invertIfNegative val="0"/>
          <c:cat>
            <c:multiLvlStrRef>
              <c:f>Sheet1!$E$2:$I$4</c:f>
              <c:multiLvlStrCache>
                <c:ptCount val="5"/>
                <c:lvl>
                  <c:pt idx="0">
                    <c:v>North Africa</c:v>
                  </c:pt>
                  <c:pt idx="1">
                    <c:v>West Africa</c:v>
                  </c:pt>
                  <c:pt idx="2">
                    <c:v>Central Africa</c:v>
                  </c:pt>
                  <c:pt idx="3">
                    <c:v>East Africa</c:v>
                  </c:pt>
                  <c:pt idx="4">
                    <c:v>Southern Africa</c:v>
                  </c:pt>
                </c:lvl>
                <c:lvl>
                  <c:pt idx="0">
                    <c:v>Sub-region</c:v>
                  </c:pt>
                </c:lvl>
              </c:multiLvlStrCache>
            </c:multiLvlStrRef>
          </c:cat>
          <c:val>
            <c:numRef>
              <c:f>Sheet1!$E$13:$I$13</c:f>
              <c:numCache>
                <c:formatCode>General</c:formatCode>
                <c:ptCount val="5"/>
                <c:pt idx="0">
                  <c:v>63.3</c:v>
                </c:pt>
                <c:pt idx="1">
                  <c:v>3</c:v>
                </c:pt>
                <c:pt idx="2">
                  <c:v>16.100000000000001</c:v>
                </c:pt>
                <c:pt idx="3">
                  <c:v>0.4</c:v>
                </c:pt>
                <c:pt idx="4">
                  <c:v>10.8</c:v>
                </c:pt>
              </c:numCache>
            </c:numRef>
          </c:val>
          <c:extLst>
            <c:ext xmlns:c16="http://schemas.microsoft.com/office/drawing/2014/chart" uri="{C3380CC4-5D6E-409C-BE32-E72D297353CC}">
              <c16:uniqueId val="{00000007-5268-2748-B9C0-A621E2CA6B0D}"/>
            </c:ext>
          </c:extLst>
        </c:ser>
        <c:dLbls>
          <c:showLegendKey val="0"/>
          <c:showVal val="0"/>
          <c:showCatName val="0"/>
          <c:showSerName val="0"/>
          <c:showPercent val="0"/>
          <c:showBubbleSize val="0"/>
        </c:dLbls>
        <c:gapWidth val="150"/>
        <c:overlap val="100"/>
        <c:axId val="1180262671"/>
        <c:axId val="1180266047"/>
      </c:barChart>
      <c:catAx>
        <c:axId val="118026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0266047"/>
        <c:crosses val="autoZero"/>
        <c:auto val="1"/>
        <c:lblAlgn val="ctr"/>
        <c:lblOffset val="100"/>
        <c:noMultiLvlLbl val="0"/>
      </c:catAx>
      <c:valAx>
        <c:axId val="1180266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0262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Children engaged in any learning/education activities since school closures </c:v>
                </c:pt>
              </c:strCache>
            </c:strRef>
          </c:tx>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240C-2349-8EE7-377444300FF6}"/>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3-240C-2349-8EE7-377444300FF6}"/>
              </c:ext>
            </c:extLst>
          </c:dPt>
          <c:dPt>
            <c:idx val="3"/>
            <c:invertIfNegative val="0"/>
            <c:bubble3D val="0"/>
            <c:spPr>
              <a:solidFill>
                <a:srgbClr val="7030A0"/>
              </a:solidFill>
              <a:ln>
                <a:noFill/>
              </a:ln>
              <a:effectLst/>
            </c:spPr>
            <c:extLst>
              <c:ext xmlns:c16="http://schemas.microsoft.com/office/drawing/2014/chart" uri="{C3380CC4-5D6E-409C-BE32-E72D297353CC}">
                <c16:uniqueId val="{00000005-240C-2349-8EE7-377444300F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EAP</c:v>
                </c:pt>
                <c:pt idx="1">
                  <c:v>Africa</c:v>
                </c:pt>
                <c:pt idx="2">
                  <c:v>ECA</c:v>
                </c:pt>
                <c:pt idx="3">
                  <c:v>LAC</c:v>
                </c:pt>
              </c:strCache>
            </c:strRef>
          </c:cat>
          <c:val>
            <c:numRef>
              <c:f>Sheet1!$B$2:$B$5</c:f>
              <c:numCache>
                <c:formatCode>0%</c:formatCode>
                <c:ptCount val="4"/>
                <c:pt idx="0">
                  <c:v>0.52</c:v>
                </c:pt>
                <c:pt idx="1">
                  <c:v>0.55000000000000004</c:v>
                </c:pt>
                <c:pt idx="2">
                  <c:v>0.71</c:v>
                </c:pt>
                <c:pt idx="3">
                  <c:v>0.92</c:v>
                </c:pt>
              </c:numCache>
            </c:numRef>
          </c:val>
          <c:extLst>
            <c:ext xmlns:c16="http://schemas.microsoft.com/office/drawing/2014/chart" uri="{C3380CC4-5D6E-409C-BE32-E72D297353CC}">
              <c16:uniqueId val="{00000006-240C-2349-8EE7-377444300FF6}"/>
            </c:ext>
          </c:extLst>
        </c:ser>
        <c:ser>
          <c:idx val="1"/>
          <c:order val="1"/>
          <c:tx>
            <c:strRef>
              <c:f>Sheet1!$C$1</c:f>
              <c:strCache>
                <c:ptCount val="1"/>
              </c:strCache>
            </c:strRef>
          </c:tx>
          <c:spPr>
            <a:solidFill>
              <a:schemeClr val="accent3"/>
            </a:solidFill>
            <a:ln>
              <a:noFill/>
            </a:ln>
            <a:effectLst/>
          </c:spPr>
          <c:invertIfNegative val="0"/>
          <c:cat>
            <c:strRef>
              <c:f>Sheet1!$A$2:$A$5</c:f>
              <c:strCache>
                <c:ptCount val="4"/>
                <c:pt idx="0">
                  <c:v>EAP</c:v>
                </c:pt>
                <c:pt idx="1">
                  <c:v>Africa</c:v>
                </c:pt>
                <c:pt idx="2">
                  <c:v>ECA</c:v>
                </c:pt>
                <c:pt idx="3">
                  <c:v>LAC</c:v>
                </c:pt>
              </c:strCache>
            </c:strRef>
          </c:cat>
          <c:val>
            <c:numRef>
              <c:f>Sheet1!$C$2:$C$5</c:f>
              <c:numCache>
                <c:formatCode>0%</c:formatCode>
                <c:ptCount val="4"/>
                <c:pt idx="0">
                  <c:v>1</c:v>
                </c:pt>
                <c:pt idx="1">
                  <c:v>1</c:v>
                </c:pt>
                <c:pt idx="2">
                  <c:v>1</c:v>
                </c:pt>
                <c:pt idx="3">
                  <c:v>1</c:v>
                </c:pt>
              </c:numCache>
            </c:numRef>
          </c:val>
          <c:extLst>
            <c:ext xmlns:c16="http://schemas.microsoft.com/office/drawing/2014/chart" uri="{C3380CC4-5D6E-409C-BE32-E72D297353CC}">
              <c16:uniqueId val="{00000007-240C-2349-8EE7-377444300FF6}"/>
            </c:ext>
          </c:extLst>
        </c:ser>
        <c:dLbls>
          <c:showLegendKey val="0"/>
          <c:showVal val="0"/>
          <c:showCatName val="0"/>
          <c:showSerName val="0"/>
          <c:showPercent val="0"/>
          <c:showBubbleSize val="0"/>
        </c:dLbls>
        <c:gapWidth val="219"/>
        <c:overlap val="100"/>
        <c:axId val="846711440"/>
        <c:axId val="846713088"/>
      </c:barChart>
      <c:catAx>
        <c:axId val="84671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713088"/>
        <c:crosses val="autoZero"/>
        <c:auto val="1"/>
        <c:lblAlgn val="ctr"/>
        <c:lblOffset val="100"/>
        <c:noMultiLvlLbl val="0"/>
      </c:catAx>
      <c:valAx>
        <c:axId val="8467130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711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50069386409467E-2"/>
          <c:y val="7.2202166064981949E-2"/>
          <c:w val="0.92302831425526533"/>
          <c:h val="0.75436709400494617"/>
        </c:manualLayout>
      </c:layout>
      <c:barChart>
        <c:barDir val="col"/>
        <c:grouping val="clustered"/>
        <c:varyColors val="0"/>
        <c:ser>
          <c:idx val="0"/>
          <c:order val="0"/>
          <c:tx>
            <c:strRef>
              <c:f>'Numbers for Op-ed'!$H$18</c:f>
              <c:strCache>
                <c:ptCount val="1"/>
                <c:pt idx="0">
                  <c:v>Qouta (in percent)</c:v>
                </c:pt>
              </c:strCache>
            </c:strRef>
          </c:tx>
          <c:spPr>
            <a:solidFill>
              <a:schemeClr val="accent4"/>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'Numbers for Op-ed'!$G$19:$G$29</c:f>
              <c:strCache>
                <c:ptCount val="11"/>
                <c:pt idx="0">
                  <c:v>United States </c:v>
                </c:pt>
                <c:pt idx="1">
                  <c:v>Japan </c:v>
                </c:pt>
                <c:pt idx="2">
                  <c:v>Germany</c:v>
                </c:pt>
                <c:pt idx="3">
                  <c:v>United Kingdom </c:v>
                </c:pt>
                <c:pt idx="4">
                  <c:v>France </c:v>
                </c:pt>
                <c:pt idx="5">
                  <c:v>Italy</c:v>
                </c:pt>
                <c:pt idx="6">
                  <c:v>Canada</c:v>
                </c:pt>
                <c:pt idx="8">
                  <c:v>China </c:v>
                </c:pt>
                <c:pt idx="9">
                  <c:v>Africa Total </c:v>
                </c:pt>
                <c:pt idx="10">
                  <c:v>India </c:v>
                </c:pt>
              </c:strCache>
            </c:strRef>
          </c:cat>
          <c:val>
            <c:numRef>
              <c:f>'Numbers for Op-ed'!$H$19:$H$29</c:f>
              <c:numCache>
                <c:formatCode>General</c:formatCode>
                <c:ptCount val="11"/>
                <c:pt idx="0">
                  <c:v>17.440000000000001</c:v>
                </c:pt>
                <c:pt idx="1">
                  <c:v>6.48</c:v>
                </c:pt>
                <c:pt idx="2">
                  <c:v>5.6</c:v>
                </c:pt>
                <c:pt idx="3">
                  <c:v>4.24</c:v>
                </c:pt>
                <c:pt idx="4">
                  <c:v>4.24</c:v>
                </c:pt>
                <c:pt idx="5">
                  <c:v>3.17</c:v>
                </c:pt>
                <c:pt idx="6">
                  <c:v>2.3199999999999998</c:v>
                </c:pt>
                <c:pt idx="8">
                  <c:v>6.41</c:v>
                </c:pt>
                <c:pt idx="9">
                  <c:v>5.12</c:v>
                </c:pt>
                <c:pt idx="10">
                  <c:v>2.76</c:v>
                </c:pt>
              </c:numCache>
            </c:numRef>
          </c:val>
          <c:extLst>
            <c:ext xmlns:c16="http://schemas.microsoft.com/office/drawing/2014/chart" uri="{C3380CC4-5D6E-409C-BE32-E72D297353CC}">
              <c16:uniqueId val="{00000000-EC51-A34B-995A-8303972F1519}"/>
            </c:ext>
          </c:extLst>
        </c:ser>
        <c:ser>
          <c:idx val="1"/>
          <c:order val="1"/>
          <c:tx>
            <c:strRef>
              <c:f>'Numbers for Op-ed'!$I$18</c:f>
              <c:strCache>
                <c:ptCount val="1"/>
                <c:pt idx="0">
                  <c:v>SDR  Allocation based on issuance of  SDR500bn (in SDR bn)</c:v>
                </c:pt>
              </c:strCache>
            </c:strRef>
          </c:tx>
          <c:spPr>
            <a:solidFill>
              <a:srgbClr val="00B0F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'Numbers for Op-ed'!$G$19:$G$29</c:f>
              <c:strCache>
                <c:ptCount val="11"/>
                <c:pt idx="0">
                  <c:v>United States </c:v>
                </c:pt>
                <c:pt idx="1">
                  <c:v>Japan </c:v>
                </c:pt>
                <c:pt idx="2">
                  <c:v>Germany</c:v>
                </c:pt>
                <c:pt idx="3">
                  <c:v>United Kingdom </c:v>
                </c:pt>
                <c:pt idx="4">
                  <c:v>France </c:v>
                </c:pt>
                <c:pt idx="5">
                  <c:v>Italy</c:v>
                </c:pt>
                <c:pt idx="6">
                  <c:v>Canada</c:v>
                </c:pt>
                <c:pt idx="8">
                  <c:v>China </c:v>
                </c:pt>
                <c:pt idx="9">
                  <c:v>Africa Total </c:v>
                </c:pt>
                <c:pt idx="10">
                  <c:v>India </c:v>
                </c:pt>
              </c:strCache>
            </c:strRef>
          </c:cat>
          <c:val>
            <c:numRef>
              <c:f>'Numbers for Op-ed'!$I$19:$I$29</c:f>
              <c:numCache>
                <c:formatCode>General</c:formatCode>
                <c:ptCount val="11"/>
                <c:pt idx="0">
                  <c:v>87.2</c:v>
                </c:pt>
                <c:pt idx="1">
                  <c:v>32.4</c:v>
                </c:pt>
                <c:pt idx="2">
                  <c:v>28</c:v>
                </c:pt>
                <c:pt idx="3">
                  <c:v>21.2</c:v>
                </c:pt>
                <c:pt idx="4">
                  <c:v>21.2</c:v>
                </c:pt>
                <c:pt idx="5">
                  <c:v>15.85</c:v>
                </c:pt>
                <c:pt idx="6">
                  <c:v>11.6</c:v>
                </c:pt>
                <c:pt idx="8">
                  <c:v>32.049999999999997</c:v>
                </c:pt>
                <c:pt idx="9">
                  <c:v>25.6</c:v>
                </c:pt>
                <c:pt idx="10">
                  <c:v>13.8</c:v>
                </c:pt>
              </c:numCache>
            </c:numRef>
          </c:val>
          <c:extLst>
            <c:ext xmlns:c16="http://schemas.microsoft.com/office/drawing/2014/chart" uri="{C3380CC4-5D6E-409C-BE32-E72D297353CC}">
              <c16:uniqueId val="{00000001-EC51-A34B-995A-8303972F1519}"/>
            </c:ext>
          </c:extLst>
        </c:ser>
        <c:dLbls>
          <c:dLblPos val="outEnd"/>
          <c:showLegendKey val="0"/>
          <c:showVal val="1"/>
          <c:showCatName val="0"/>
          <c:showSerName val="0"/>
          <c:showPercent val="0"/>
          <c:showBubbleSize val="0"/>
        </c:dLbls>
        <c:gapWidth val="100"/>
        <c:overlap val="-24"/>
        <c:axId val="604297968"/>
        <c:axId val="604291440"/>
      </c:barChart>
      <c:catAx>
        <c:axId val="6042979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4291440"/>
        <c:crosses val="autoZero"/>
        <c:auto val="1"/>
        <c:lblAlgn val="ctr"/>
        <c:lblOffset val="100"/>
        <c:noMultiLvlLbl val="0"/>
      </c:catAx>
      <c:valAx>
        <c:axId val="6042914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429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SDR Allocations</a:t>
            </a:r>
            <a:r>
              <a:rPr lang="en-US" baseline="0" dirty="0"/>
              <a:t> to </a:t>
            </a:r>
            <a:r>
              <a:rPr lang="en-US" dirty="0"/>
              <a:t>Africa and</a:t>
            </a:r>
            <a:r>
              <a:rPr lang="en-US" baseline="0" dirty="0"/>
              <a:t> the </a:t>
            </a:r>
            <a:r>
              <a:rPr lang="en-US" dirty="0"/>
              <a:t>G7</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'Numbers for Op-ed'!$I$18</c:f>
              <c:strCache>
                <c:ptCount val="1"/>
                <c:pt idx="0">
                  <c:v>SDR  Allocation based on issuance of  SDR500bn (in SDR bn)</c:v>
                </c:pt>
              </c:strCache>
            </c:strRef>
          </c:tx>
          <c:spPr>
            <a:solidFill>
              <a:srgbClr val="00B0F0"/>
            </a:solidFill>
          </c:spPr>
          <c:dPt>
            <c:idx val="0"/>
            <c:bubble3D val="0"/>
            <c:spPr>
              <a:solidFill>
                <a:schemeClr val="accent4">
                  <a:lumMod val="60000"/>
                  <a:lumOff val="4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CA38-F843-B46D-55A95ED3015F}"/>
              </c:ext>
            </c:extLst>
          </c:dPt>
          <c:dPt>
            <c:idx val="1"/>
            <c:bubble3D val="0"/>
            <c:spPr>
              <a:solidFill>
                <a:srgbClr val="00B0F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A38-F843-B46D-55A95ED3015F}"/>
              </c:ext>
            </c:extLst>
          </c:dPt>
          <c:dLbls>
            <c:dLbl>
              <c:idx val="0"/>
              <c:layout>
                <c:manualLayout>
                  <c:x val="-9.9039915802603976E-2"/>
                  <c:y val="0.13131052254831782"/>
                </c:manualLayout>
              </c:layout>
              <c:tx>
                <c:rich>
                  <a:bodyPr/>
                  <a:lstStyle/>
                  <a:p>
                    <a:fld id="{98A0762A-78A3-FB45-9282-029A4F0F386F}" type="CATEGORYNAME">
                      <a:rPr lang="en-US"/>
                      <a:pPr/>
                      <a:t>[CATEGORY NAME]</a:t>
                    </a:fld>
                    <a:r>
                      <a:rPr lang="en-US" baseline="0"/>
                      <a:t>, SDR </a:t>
                    </a:r>
                    <a:fld id="{AB99F58E-29E3-6747-A2D3-09085AE18698}" type="VALUE">
                      <a:rPr lang="en-US" baseline="0"/>
                      <a:pPr/>
                      <a:t>[VALUE]</a:t>
                    </a:fld>
                    <a:r>
                      <a:rPr lang="en-US" baseline="0"/>
                      <a:t> bn</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38-F843-B46D-55A95ED3015F}"/>
                </c:ext>
              </c:extLst>
            </c:dLbl>
            <c:dLbl>
              <c:idx val="1"/>
              <c:layout>
                <c:manualLayout>
                  <c:x val="8.5323536290636937E-2"/>
                  <c:y val="-0.22850937723693629"/>
                </c:manualLayout>
              </c:layout>
              <c:tx>
                <c:rich>
                  <a:bodyPr/>
                  <a:lstStyle/>
                  <a:p>
                    <a:r>
                      <a:rPr lang="en-US" baseline="0"/>
                      <a:t>G7 Total, SDR </a:t>
                    </a:r>
                    <a:fld id="{FEAA4FEA-5D79-0846-9DEE-B9914D6C100C}" type="VALUE">
                      <a:rPr lang="en-US" baseline="0"/>
                      <a:pPr/>
                      <a:t>[VALUE]</a:t>
                    </a:fld>
                    <a:r>
                      <a:rPr lang="en-US" baseline="0"/>
                      <a:t> bn</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38-F843-B46D-55A95ED301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('Numbers for Op-ed'!$G$28,'Numbers for Op-ed'!$G$31)</c:f>
              <c:strCache>
                <c:ptCount val="2"/>
                <c:pt idx="0">
                  <c:v>Africa Total </c:v>
                </c:pt>
                <c:pt idx="1">
                  <c:v>Total G7</c:v>
                </c:pt>
              </c:strCache>
            </c:strRef>
          </c:cat>
          <c:val>
            <c:numRef>
              <c:f>('Numbers for Op-ed'!$I$28,'Numbers for Op-ed'!$I$31)</c:f>
              <c:numCache>
                <c:formatCode>General</c:formatCode>
                <c:ptCount val="2"/>
                <c:pt idx="0">
                  <c:v>25.6</c:v>
                </c:pt>
                <c:pt idx="1">
                  <c:v>217.44999999999996</c:v>
                </c:pt>
              </c:numCache>
            </c:numRef>
          </c:val>
          <c:extLst>
            <c:ext xmlns:c16="http://schemas.microsoft.com/office/drawing/2014/chart" uri="{C3380CC4-5D6E-409C-BE32-E72D297353CC}">
              <c16:uniqueId val="{00000004-CA38-F843-B46D-55A95ED3015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Skills!$A$2:$A$6</cx:f>
        <cx:lvl ptCount="5">
          <cx:pt idx="0">Philippines</cx:pt>
          <cx:pt idx="1">Lao PDR</cx:pt>
          <cx:pt idx="2">Cambodia</cx:pt>
          <cx:pt idx="3">Mongolia</cx:pt>
          <cx:pt idx="4">Vietnam</cx:pt>
        </cx:lvl>
      </cx:strDim>
      <cx:numDim type="val">
        <cx:f>Skills!$D$2:$D$6</cx:f>
        <cx:lvl ptCount="5" formatCode="0%">
          <cx:pt idx="0">0.20000000000000001</cx:pt>
          <cx:pt idx="1">0.23999999999999999</cx:pt>
          <cx:pt idx="2">0.59999999999999998</cx:pt>
          <cx:pt idx="3">0.72999999999999998</cx:pt>
          <cx:pt idx="4">0.81000000000000005</cx:pt>
        </cx:lvl>
      </cx:numDim>
    </cx:data>
    <cx:data id="1">
      <cx:strDim type="cat">
        <cx:f>Skills!$A$2:$A$6</cx:f>
        <cx:lvl ptCount="5">
          <cx:pt idx="0">Philippines</cx:pt>
          <cx:pt idx="1">Lao PDR</cx:pt>
          <cx:pt idx="2">Cambodia</cx:pt>
          <cx:pt idx="3">Mongolia</cx:pt>
          <cx:pt idx="4">Vietnam</cx:pt>
        </cx:lvl>
      </cx:strDim>
      <cx:numDim type="val">
        <cx:f>Skills!$E$2:$E$6</cx:f>
        <cx:lvl ptCount="5" formatCode="0">
          <cx:pt idx="0">0.51600000000000001</cx:pt>
          <cx:pt idx="1">51.600000000000001</cx:pt>
          <cx:pt idx="2">51.600000000000001</cx:pt>
          <cx:pt idx="3">51.600000000000001</cx:pt>
          <cx:pt idx="4">51.600000000000001</cx:pt>
        </cx:lvl>
      </cx:numDim>
    </cx:data>
  </cx:chartData>
  <cx:chart>
    <cx:title pos="t" align="ctr" overlay="0">
      <cx:tx>
        <cx:txData>
          <cx:v>EAP</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EAP</a:t>
          </a:r>
        </a:p>
      </cx:txPr>
    </cx:title>
    <cx:plotArea>
      <cx:plotAreaRegion>
        <cx:series layoutId="funnel" uniqueId="{3280705E-9172-044F-8FF8-9BBD38625292}" formatIdx="0">
          <cx:tx>
            <cx:txData>
              <cx:f>Skills!$D$1</cx:f>
              <cx:v>indicator_val</cx:v>
            </cx:txData>
          </cx:tx>
          <cx:spPr>
            <a:solidFill>
              <a:schemeClr val="accent5">
                <a:lumMod val="75000"/>
              </a:schemeClr>
            </a:solidFill>
          </cx:spPr>
          <cx:dataLabels>
            <cx:visibility seriesName="0" categoryName="0" value="1"/>
          </cx:dataLabels>
          <cx:dataId val="0"/>
        </cx:series>
        <cx:series layoutId="funnel" hidden="1" uniqueId="{95C0C11F-65FC-DE45-BA7D-9C6AEEACE71A}" formatIdx="1">
          <cx:tx>
            <cx:txData>
              <cx:f>Skills!$E$1</cx:f>
              <cx:v>Average by Region</cx:v>
            </cx:txData>
          </cx:tx>
          <cx:dataLabels>
            <cx:visibility seriesName="0" categoryName="0" value="1"/>
          </cx:dataLabels>
          <cx:dataId val="1"/>
        </cx:series>
      </cx:plotAreaRegion>
      <cx:axis id="0">
        <cx:catScaling gapWidth="0.0599999987"/>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Skills!$A$7:$A$10</cx:f>
        <cx:lvl ptCount="4">
          <cx:pt idx="0">Tajikistan</cx:pt>
          <cx:pt idx="1">Croatia</cx:pt>
          <cx:pt idx="2">Uzbekistan</cx:pt>
          <cx:pt idx="3">Bulgaria</cx:pt>
        </cx:lvl>
      </cx:strDim>
      <cx:numDim type="val">
        <cx:f>Skills!$D$7:$D$10</cx:f>
        <cx:lvl ptCount="4" formatCode="0%">
          <cx:pt idx="0">0.34000000000000002</cx:pt>
          <cx:pt idx="1">0.63</cx:pt>
          <cx:pt idx="2">0.84999999999999998</cx:pt>
          <cx:pt idx="3">1</cx:pt>
        </cx:lvl>
      </cx:numDim>
    </cx:data>
    <cx:data id="1">
      <cx:strDim type="cat">
        <cx:f>Skills!$A$7:$A$10</cx:f>
        <cx:lvl ptCount="4">
          <cx:pt idx="0">Tajikistan</cx:pt>
          <cx:pt idx="1">Croatia</cx:pt>
          <cx:pt idx="2">Uzbekistan</cx:pt>
          <cx:pt idx="3">Bulgaria</cx:pt>
        </cx:lvl>
      </cx:strDim>
      <cx:numDim type="val">
        <cx:f>Skills!$E$7:$E$10</cx:f>
        <cx:lvl ptCount="4" formatCode="0">
          <cx:pt idx="0">0.70499999999999996</cx:pt>
          <cx:pt idx="1">70.5</cx:pt>
          <cx:pt idx="2">70.5</cx:pt>
          <cx:pt idx="3">70.5</cx:pt>
        </cx:lvl>
      </cx:numDim>
    </cx:data>
  </cx:chartData>
  <cx:chart>
    <cx:title pos="t" align="ctr" overlay="0">
      <cx:tx>
        <cx:txData>
          <cx:v>ECA</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ECA</a:t>
          </a:r>
        </a:p>
      </cx:txPr>
    </cx:title>
    <cx:plotArea>
      <cx:plotAreaRegion>
        <cx:series layoutId="funnel" uniqueId="{3280705E-9172-044F-8FF8-9BBD38625292}" formatIdx="0">
          <cx:tx>
            <cx:txData>
              <cx:f>Skills!$D$1</cx:f>
              <cx:v>indicator_val</cx:v>
            </cx:txData>
          </cx:tx>
          <cx:spPr>
            <a:solidFill>
              <a:schemeClr val="accent2">
                <a:lumMod val="75000"/>
              </a:schemeClr>
            </a:solidFill>
          </cx:spPr>
          <cx:dataLabels>
            <cx:visibility seriesName="0" categoryName="0" value="1"/>
          </cx:dataLabels>
          <cx:dataId val="0"/>
        </cx:series>
        <cx:series layoutId="funnel" hidden="1" uniqueId="{95C0C11F-65FC-DE45-BA7D-9C6AEEACE71A}" formatIdx="1">
          <cx:tx>
            <cx:txData>
              <cx:f>Skills!$E$1</cx:f>
              <cx:v>Average by Region</cx:v>
            </cx:txData>
          </cx:tx>
          <cx:dataLabels>
            <cx:visibility seriesName="0" categoryName="0" value="1"/>
          </cx:dataLabels>
          <cx:dataId val="1"/>
        </cx:series>
      </cx:plotAreaRegion>
      <cx:axis id="0">
        <cx:catScaling gapWidth="0.0599999987"/>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Skills!$A$11:$A$22</cx:f>
        <cx:lvl ptCount="12">
          <cx:pt idx="0">Bolivia</cx:pt>
          <cx:pt idx="1">Honduras</cx:pt>
          <cx:pt idx="2">Dominican Republic</cx:pt>
          <cx:pt idx="3">Guatemala</cx:pt>
          <cx:pt idx="4">St. Lucia</cx:pt>
          <cx:pt idx="5">Colombia</cx:pt>
          <cx:pt idx="6">Peru</cx:pt>
          <cx:pt idx="7">Chile</cx:pt>
          <cx:pt idx="8">El Salvador</cx:pt>
          <cx:pt idx="9">Ecuador</cx:pt>
          <cx:pt idx="10">Paraguay</cx:pt>
          <cx:pt idx="11">Costa Rica</cx:pt>
        </cx:lvl>
      </cx:strDim>
      <cx:numDim type="val">
        <cx:f>Skills!$D$11:$D$22</cx:f>
        <cx:lvl ptCount="12" formatCode="0%">
          <cx:pt idx="0">0.80000000000000004</cx:pt>
          <cx:pt idx="1">0.87</cx:pt>
          <cx:pt idx="2">0.88</cx:pt>
          <cx:pt idx="3">0.89000000000000001</cx:pt>
          <cx:pt idx="4">0.93000000000000005</cx:pt>
          <cx:pt idx="5">0.93000000000000005</cx:pt>
          <cx:pt idx="6">0.93000000000000005</cx:pt>
          <cx:pt idx="7">0.93999999999999995</cx:pt>
          <cx:pt idx="8">0.93999999999999995</cx:pt>
          <cx:pt idx="9">0.94999999999999996</cx:pt>
          <cx:pt idx="10">0.94999999999999996</cx:pt>
          <cx:pt idx="11">0.95999999999999996</cx:pt>
        </cx:lvl>
      </cx:numDim>
    </cx:data>
    <cx:data id="1">
      <cx:strDim type="cat">
        <cx:f>Skills!$A$11:$A$22</cx:f>
        <cx:lvl ptCount="12">
          <cx:pt idx="0">Bolivia</cx:pt>
          <cx:pt idx="1">Honduras</cx:pt>
          <cx:pt idx="2">Dominican Republic</cx:pt>
          <cx:pt idx="3">Guatemala</cx:pt>
          <cx:pt idx="4">St. Lucia</cx:pt>
          <cx:pt idx="5">Colombia</cx:pt>
          <cx:pt idx="6">Peru</cx:pt>
          <cx:pt idx="7">Chile</cx:pt>
          <cx:pt idx="8">El Salvador</cx:pt>
          <cx:pt idx="9">Ecuador</cx:pt>
          <cx:pt idx="10">Paraguay</cx:pt>
          <cx:pt idx="11">Costa Rica</cx:pt>
        </cx:lvl>
      </cx:strDim>
      <cx:numDim type="val">
        <cx:f>Skills!$E$11:$E$22</cx:f>
        <cx:lvl ptCount="12" formatCode="0">
          <cx:pt idx="0">0.91416666666666657</cx:pt>
          <cx:pt idx="1">91.75</cx:pt>
          <cx:pt idx="2">91.75</cx:pt>
          <cx:pt idx="3">91.75</cx:pt>
          <cx:pt idx="4">91.75</cx:pt>
          <cx:pt idx="5">91.75</cx:pt>
          <cx:pt idx="6">91.75</cx:pt>
          <cx:pt idx="7">91.75</cx:pt>
          <cx:pt idx="8">91.75</cx:pt>
          <cx:pt idx="9">91.75</cx:pt>
          <cx:pt idx="10">91.75</cx:pt>
          <cx:pt idx="11">91.75</cx:pt>
        </cx:lvl>
      </cx:numDim>
    </cx:data>
  </cx:chartData>
  <cx:chart>
    <cx:title pos="t" align="ctr" overlay="0">
      <cx:tx>
        <cx:txData>
          <cx:v>LAC</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LAC</a:t>
          </a:r>
        </a:p>
      </cx:txPr>
    </cx:title>
    <cx:plotArea>
      <cx:plotAreaRegion>
        <cx:series layoutId="funnel" uniqueId="{3280705E-9172-044F-8FF8-9BBD38625292}" formatIdx="0">
          <cx:tx>
            <cx:txData>
              <cx:f>Skills!$D$1</cx:f>
              <cx:v>indicator_val</cx:v>
            </cx:txData>
          </cx:tx>
          <cx:spPr>
            <a:solidFill>
              <a:srgbClr val="7030A0"/>
            </a:solidFill>
          </cx:spPr>
          <cx:dataLabels>
            <cx:visibility seriesName="0" categoryName="0" value="1"/>
          </cx:dataLabels>
          <cx:dataId val="0"/>
        </cx:series>
        <cx:series layoutId="funnel" hidden="1" uniqueId="{95C0C11F-65FC-DE45-BA7D-9C6AEEACE71A}" formatIdx="1">
          <cx:tx>
            <cx:txData>
              <cx:f>Skills!$E$1</cx:f>
              <cx:v>Average by Region</cx:v>
            </cx:txData>
          </cx:tx>
          <cx:dataLabels>
            <cx:visibility seriesName="0" categoryName="0" value="1"/>
          </cx:dataLabels>
          <cx:dataId val="1"/>
        </cx:series>
      </cx:plotAreaRegion>
      <cx:axis id="0">
        <cx:catScaling gapWidth="0.0599999987"/>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Skills!$A$25:$A$40</cx:f>
        <cx:lvl ptCount="16">
          <cx:pt idx="0">Malawi</cx:pt>
          <cx:pt idx="1">Ethiopia</cx:pt>
          <cx:pt idx="2">South Sudan</cx:pt>
          <cx:pt idx="3">Mali</cx:pt>
          <cx:pt idx="4">Madagascar</cx:pt>
          <cx:pt idx="5">Zambia</cx:pt>
          <cx:pt idx="6">Gabon</cx:pt>
          <cx:pt idx="7">Senegal</cx:pt>
          <cx:pt idx="8">Nigeria</cx:pt>
          <cx:pt idx="9">Uganda</cx:pt>
          <cx:pt idx="10">Ghana</cx:pt>
          <cx:pt idx="11">Chad</cx:pt>
          <cx:pt idx="12">Tunisia</cx:pt>
          <cx:pt idx="13">Zimbabwe</cx:pt>
          <cx:pt idx="14">Burkina Faso</cx:pt>
          <cx:pt idx="15">Kenya</cx:pt>
        </cx:lvl>
      </cx:strDim>
      <cx:numDim type="val">
        <cx:f>Skills!$D$25:$D$40</cx:f>
        <cx:lvl ptCount="16" formatCode="0%">
          <cx:pt idx="0">0.17000000000000001</cx:pt>
          <cx:pt idx="1">0.28249999999999997</cx:pt>
          <cx:pt idx="2">0.32000000000000001</cx:pt>
          <cx:pt idx="3">0.35999999999999999</cx:pt>
          <cx:pt idx="4">0.40000000000000002</cx:pt>
          <cx:pt idx="5">0.46999999999999997</cx:pt>
          <cx:pt idx="6">0.47999999999999998</cx:pt>
          <cx:pt idx="7">0.54000000000000004</cx:pt>
          <cx:pt idx="8">0.58250000000000002</cx:pt>
          <cx:pt idx="9">0.58999999999999997</cx:pt>
          <cx:pt idx="10">0.60999999999999999</cx:pt>
          <cx:pt idx="11">0.66000000000000003</cx:pt>
          <cx:pt idx="12">0.67000000000000004</cx:pt>
          <cx:pt idx="13">0.68999999999999995</cx:pt>
          <cx:pt idx="14">0.69999999999999996</cx:pt>
          <cx:pt idx="15">0.79500000000000004</cx:pt>
        </cx:lvl>
      </cx:numDim>
    </cx:data>
    <cx:data id="1">
      <cx:strDim type="cat">
        <cx:f>Skills!$A$25:$A$40</cx:f>
        <cx:lvl ptCount="16">
          <cx:pt idx="0">Malawi</cx:pt>
          <cx:pt idx="1">Ethiopia</cx:pt>
          <cx:pt idx="2">South Sudan</cx:pt>
          <cx:pt idx="3">Mali</cx:pt>
          <cx:pt idx="4">Madagascar</cx:pt>
          <cx:pt idx="5">Zambia</cx:pt>
          <cx:pt idx="6">Gabon</cx:pt>
          <cx:pt idx="7">Senegal</cx:pt>
          <cx:pt idx="8">Nigeria</cx:pt>
          <cx:pt idx="9">Uganda</cx:pt>
          <cx:pt idx="10">Ghana</cx:pt>
          <cx:pt idx="11">Chad</cx:pt>
          <cx:pt idx="12">Tunisia</cx:pt>
          <cx:pt idx="13">Zimbabwe</cx:pt>
          <cx:pt idx="14">Burkina Faso</cx:pt>
          <cx:pt idx="15">Kenya</cx:pt>
        </cx:lvl>
      </cx:strDim>
      <cx:numDim type="val">
        <cx:f>Skills!$E$25:$E$40</cx:f>
        <cx:lvl ptCount="16" formatCode="General">
          <cx:pt idx="0">52</cx:pt>
          <cx:pt idx="1">52</cx:pt>
          <cx:pt idx="2">52</cx:pt>
          <cx:pt idx="3">52</cx:pt>
          <cx:pt idx="4">52</cx:pt>
          <cx:pt idx="5">52</cx:pt>
          <cx:pt idx="6">52</cx:pt>
          <cx:pt idx="7">52</cx:pt>
          <cx:pt idx="8">52</cx:pt>
          <cx:pt idx="9">52</cx:pt>
          <cx:pt idx="10">52</cx:pt>
          <cx:pt idx="11">52</cx:pt>
          <cx:pt idx="12">52</cx:pt>
          <cx:pt idx="13">52</cx:pt>
          <cx:pt idx="14">52</cx:pt>
          <cx:pt idx="15">52</cx:pt>
        </cx:lvl>
      </cx:numDim>
    </cx:data>
  </cx:chartData>
  <cx:chart>
    <cx:title pos="t" align="ctr" overlay="0">
      <cx:tx>
        <cx:txData>
          <cx:v>AFRICA</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AFRICA</a:t>
          </a:r>
        </a:p>
      </cx:txPr>
    </cx:title>
    <cx:plotArea>
      <cx:plotAreaRegion>
        <cx:series layoutId="funnel" uniqueId="{3280705E-9172-044F-8FF8-9BBD38625292}" formatIdx="0">
          <cx:tx>
            <cx:txData>
              <cx:f>Skills!$D$1</cx:f>
              <cx:v>indicator_val</cx:v>
            </cx:txData>
          </cx:tx>
          <cx:spPr>
            <a:solidFill>
              <a:schemeClr val="accent6">
                <a:lumMod val="75000"/>
              </a:schemeClr>
            </a:solidFill>
          </cx:spPr>
          <cx:dataLabels>
            <cx:visibility seriesName="0" categoryName="0" value="1"/>
          </cx:dataLabels>
          <cx:dataId val="0"/>
        </cx:series>
        <cx:series layoutId="funnel" hidden="1" uniqueId="{95C0C11F-65FC-DE45-BA7D-9C6AEEACE71A}" formatIdx="1">
          <cx:tx>
            <cx:txData>
              <cx:f>Skills!$E$1</cx:f>
              <cx:v>Average by Region</cx:v>
            </cx:txData>
          </cx:tx>
          <cx:dataLabels>
            <cx:visibility seriesName="0" categoryName="0" value="1"/>
          </cx:dataLabels>
          <cx:dataId val="1"/>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D3DC5-EAD2-6C43-A3DD-C3D44AC92B25}" type="doc">
      <dgm:prSet loTypeId="urn:microsoft.com/office/officeart/2008/layout/VerticalCurvedList" loCatId="" qsTypeId="urn:microsoft.com/office/officeart/2005/8/quickstyle/simple1" qsCatId="simple" csTypeId="urn:microsoft.com/office/officeart/2005/8/colors/colorful1" csCatId="colorful" phldr="1"/>
      <dgm:spPr/>
      <dgm:t>
        <a:bodyPr/>
        <a:lstStyle/>
        <a:p>
          <a:endParaRPr lang="en-US"/>
        </a:p>
      </dgm:t>
    </dgm:pt>
    <dgm:pt modelId="{06991BAF-7781-5940-8DF6-D7403FB5EF0B}">
      <dgm:prSet phldrT="[Text]"/>
      <dgm:spPr/>
      <dgm:t>
        <a:bodyPr/>
        <a:lstStyle/>
        <a:p>
          <a:r>
            <a:rPr lang="en-US" dirty="0"/>
            <a:t>The triple crisis</a:t>
          </a:r>
        </a:p>
      </dgm:t>
    </dgm:pt>
    <dgm:pt modelId="{E3C72096-5B09-7148-BD93-EE85C0C35D9C}" type="parTrans" cxnId="{DEDDFA09-256C-C849-8BC5-EABD48F7C90B}">
      <dgm:prSet/>
      <dgm:spPr/>
      <dgm:t>
        <a:bodyPr/>
        <a:lstStyle/>
        <a:p>
          <a:endParaRPr lang="en-US"/>
        </a:p>
      </dgm:t>
    </dgm:pt>
    <dgm:pt modelId="{AD6D79A7-0407-294C-8011-B5903714A93A}" type="sibTrans" cxnId="{DEDDFA09-256C-C849-8BC5-EABD48F7C90B}">
      <dgm:prSet/>
      <dgm:spPr/>
      <dgm:t>
        <a:bodyPr/>
        <a:lstStyle/>
        <a:p>
          <a:endParaRPr lang="en-US"/>
        </a:p>
      </dgm:t>
    </dgm:pt>
    <dgm:pt modelId="{8CC2C9C7-8024-6D45-9B1B-D3640E1BCB49}">
      <dgm:prSet phldrT="[Text]"/>
      <dgm:spPr/>
      <dgm:t>
        <a:bodyPr/>
        <a:lstStyle/>
        <a:p>
          <a:r>
            <a:rPr lang="en-US" dirty="0"/>
            <a:t>The immediate response</a:t>
          </a:r>
        </a:p>
      </dgm:t>
    </dgm:pt>
    <dgm:pt modelId="{7BB708E6-BBB0-A846-9BA2-939FD31F65B7}" type="parTrans" cxnId="{915C80F5-D058-414C-95BF-3DE6A70A13A0}">
      <dgm:prSet/>
      <dgm:spPr/>
      <dgm:t>
        <a:bodyPr/>
        <a:lstStyle/>
        <a:p>
          <a:endParaRPr lang="en-US"/>
        </a:p>
      </dgm:t>
    </dgm:pt>
    <dgm:pt modelId="{312DCB4B-8308-E944-BA9B-679EE79653D3}" type="sibTrans" cxnId="{915C80F5-D058-414C-95BF-3DE6A70A13A0}">
      <dgm:prSet/>
      <dgm:spPr/>
      <dgm:t>
        <a:bodyPr/>
        <a:lstStyle/>
        <a:p>
          <a:endParaRPr lang="en-US"/>
        </a:p>
      </dgm:t>
    </dgm:pt>
    <dgm:pt modelId="{2859EB7F-F7DF-3A48-91C8-50601E7040F8}">
      <dgm:prSet phldrT="[Text]"/>
      <dgm:spPr>
        <a:solidFill>
          <a:srgbClr val="92D050"/>
        </a:solidFill>
      </dgm:spPr>
      <dgm:t>
        <a:bodyPr/>
        <a:lstStyle/>
        <a:p>
          <a:r>
            <a:rPr lang="en-US" dirty="0"/>
            <a:t>The Green Recovery</a:t>
          </a:r>
        </a:p>
      </dgm:t>
    </dgm:pt>
    <dgm:pt modelId="{C879BAAA-5710-F547-B851-F5217667011A}" type="parTrans" cxnId="{031DDD33-A3A8-6B4A-AFE6-F8947C6FABE7}">
      <dgm:prSet/>
      <dgm:spPr/>
      <dgm:t>
        <a:bodyPr/>
        <a:lstStyle/>
        <a:p>
          <a:endParaRPr lang="en-US"/>
        </a:p>
      </dgm:t>
    </dgm:pt>
    <dgm:pt modelId="{AF5A6172-8E58-A442-95FC-9C07038A94D4}" type="sibTrans" cxnId="{031DDD33-A3A8-6B4A-AFE6-F8947C6FABE7}">
      <dgm:prSet/>
      <dgm:spPr/>
      <dgm:t>
        <a:bodyPr/>
        <a:lstStyle/>
        <a:p>
          <a:endParaRPr lang="en-US"/>
        </a:p>
      </dgm:t>
    </dgm:pt>
    <dgm:pt modelId="{DA4F746B-D41C-144F-AD8A-D1F4939B12D5}">
      <dgm:prSet/>
      <dgm:spPr/>
      <dgm:t>
        <a:bodyPr/>
        <a:lstStyle/>
        <a:p>
          <a:r>
            <a:rPr lang="en-US" dirty="0"/>
            <a:t>The Reset required</a:t>
          </a:r>
        </a:p>
      </dgm:t>
    </dgm:pt>
    <dgm:pt modelId="{8D0413C9-81EE-9E4E-B962-E7F4425CCAC2}" type="parTrans" cxnId="{01F5AC76-B515-0743-A5C4-7803FA9711A3}">
      <dgm:prSet/>
      <dgm:spPr/>
      <dgm:t>
        <a:bodyPr/>
        <a:lstStyle/>
        <a:p>
          <a:endParaRPr lang="en-US"/>
        </a:p>
      </dgm:t>
    </dgm:pt>
    <dgm:pt modelId="{CA65FECC-B7EB-0448-9151-2043D4F14286}" type="sibTrans" cxnId="{01F5AC76-B515-0743-A5C4-7803FA9711A3}">
      <dgm:prSet/>
      <dgm:spPr/>
      <dgm:t>
        <a:bodyPr/>
        <a:lstStyle/>
        <a:p>
          <a:endParaRPr lang="en-US"/>
        </a:p>
      </dgm:t>
    </dgm:pt>
    <dgm:pt modelId="{510BA1DE-9FC8-C142-B25F-DF30B2A0F049}" type="pres">
      <dgm:prSet presAssocID="{AADD3DC5-EAD2-6C43-A3DD-C3D44AC92B25}" presName="Name0" presStyleCnt="0">
        <dgm:presLayoutVars>
          <dgm:chMax val="7"/>
          <dgm:chPref val="7"/>
          <dgm:dir/>
        </dgm:presLayoutVars>
      </dgm:prSet>
      <dgm:spPr/>
    </dgm:pt>
    <dgm:pt modelId="{2EF7AF47-FC0B-E143-8EDE-21020F4077BC}" type="pres">
      <dgm:prSet presAssocID="{AADD3DC5-EAD2-6C43-A3DD-C3D44AC92B25}" presName="Name1" presStyleCnt="0"/>
      <dgm:spPr/>
    </dgm:pt>
    <dgm:pt modelId="{18A3BD0F-4F88-F843-A427-DE5AA416EA3E}" type="pres">
      <dgm:prSet presAssocID="{AADD3DC5-EAD2-6C43-A3DD-C3D44AC92B25}" presName="cycle" presStyleCnt="0"/>
      <dgm:spPr/>
    </dgm:pt>
    <dgm:pt modelId="{9F2B7877-1F7F-1D42-8A11-A6FEBE9C42CF}" type="pres">
      <dgm:prSet presAssocID="{AADD3DC5-EAD2-6C43-A3DD-C3D44AC92B25}" presName="srcNode" presStyleLbl="node1" presStyleIdx="0" presStyleCnt="4"/>
      <dgm:spPr/>
    </dgm:pt>
    <dgm:pt modelId="{0D6C4EB8-533B-5546-BDD7-F1505D3A0FDB}" type="pres">
      <dgm:prSet presAssocID="{AADD3DC5-EAD2-6C43-A3DD-C3D44AC92B25}" presName="conn" presStyleLbl="parChTrans1D2" presStyleIdx="0" presStyleCnt="1"/>
      <dgm:spPr/>
    </dgm:pt>
    <dgm:pt modelId="{C08C43F4-DAA8-6F49-BE5B-E9CE04916ACD}" type="pres">
      <dgm:prSet presAssocID="{AADD3DC5-EAD2-6C43-A3DD-C3D44AC92B25}" presName="extraNode" presStyleLbl="node1" presStyleIdx="0" presStyleCnt="4"/>
      <dgm:spPr/>
    </dgm:pt>
    <dgm:pt modelId="{4803DCC5-F533-9649-8A41-6B38D08DBD0D}" type="pres">
      <dgm:prSet presAssocID="{AADD3DC5-EAD2-6C43-A3DD-C3D44AC92B25}" presName="dstNode" presStyleLbl="node1" presStyleIdx="0" presStyleCnt="4"/>
      <dgm:spPr/>
    </dgm:pt>
    <dgm:pt modelId="{506C850F-5499-8443-AED2-814C75CDFA92}" type="pres">
      <dgm:prSet presAssocID="{06991BAF-7781-5940-8DF6-D7403FB5EF0B}" presName="text_1" presStyleLbl="node1" presStyleIdx="0" presStyleCnt="4">
        <dgm:presLayoutVars>
          <dgm:bulletEnabled val="1"/>
        </dgm:presLayoutVars>
      </dgm:prSet>
      <dgm:spPr/>
    </dgm:pt>
    <dgm:pt modelId="{D477109B-7E01-4E42-A201-96A427D44910}" type="pres">
      <dgm:prSet presAssocID="{06991BAF-7781-5940-8DF6-D7403FB5EF0B}" presName="accent_1" presStyleCnt="0"/>
      <dgm:spPr/>
    </dgm:pt>
    <dgm:pt modelId="{010CCA25-6E04-C74B-809D-949FD503DCB3}" type="pres">
      <dgm:prSet presAssocID="{06991BAF-7781-5940-8DF6-D7403FB5EF0B}" presName="accentRepeatNode" presStyleLbl="solidFgAcc1" presStyleIdx="0" presStyleCnt="4"/>
      <dgm:spPr/>
    </dgm:pt>
    <dgm:pt modelId="{C51F988A-1E2F-994C-BE5F-5176F49FB0F7}" type="pres">
      <dgm:prSet presAssocID="{8CC2C9C7-8024-6D45-9B1B-D3640E1BCB49}" presName="text_2" presStyleLbl="node1" presStyleIdx="1" presStyleCnt="4">
        <dgm:presLayoutVars>
          <dgm:bulletEnabled val="1"/>
        </dgm:presLayoutVars>
      </dgm:prSet>
      <dgm:spPr/>
    </dgm:pt>
    <dgm:pt modelId="{5818205B-70E3-5B4B-83E6-417A08B6497F}" type="pres">
      <dgm:prSet presAssocID="{8CC2C9C7-8024-6D45-9B1B-D3640E1BCB49}" presName="accent_2" presStyleCnt="0"/>
      <dgm:spPr/>
    </dgm:pt>
    <dgm:pt modelId="{FC4A3C3F-2AAC-0347-9794-7B0A90B4A54A}" type="pres">
      <dgm:prSet presAssocID="{8CC2C9C7-8024-6D45-9B1B-D3640E1BCB49}" presName="accentRepeatNode" presStyleLbl="solidFgAcc1" presStyleIdx="1" presStyleCnt="4"/>
      <dgm:spPr/>
    </dgm:pt>
    <dgm:pt modelId="{F82527AB-D585-A849-A9CF-8CB28E97CA0F}" type="pres">
      <dgm:prSet presAssocID="{2859EB7F-F7DF-3A48-91C8-50601E7040F8}" presName="text_3" presStyleLbl="node1" presStyleIdx="2" presStyleCnt="4">
        <dgm:presLayoutVars>
          <dgm:bulletEnabled val="1"/>
        </dgm:presLayoutVars>
      </dgm:prSet>
      <dgm:spPr/>
    </dgm:pt>
    <dgm:pt modelId="{6F88EBA7-49DE-244C-A28A-38A76930C927}" type="pres">
      <dgm:prSet presAssocID="{2859EB7F-F7DF-3A48-91C8-50601E7040F8}" presName="accent_3" presStyleCnt="0"/>
      <dgm:spPr/>
    </dgm:pt>
    <dgm:pt modelId="{F01CA1B7-8BDF-1346-920C-15CBAF690C4D}" type="pres">
      <dgm:prSet presAssocID="{2859EB7F-F7DF-3A48-91C8-50601E7040F8}" presName="accentRepeatNode" presStyleLbl="solidFgAcc1" presStyleIdx="2" presStyleCnt="4"/>
      <dgm:spPr/>
    </dgm:pt>
    <dgm:pt modelId="{241F95F2-B2E7-2F45-86A3-83DA87B0C01F}" type="pres">
      <dgm:prSet presAssocID="{DA4F746B-D41C-144F-AD8A-D1F4939B12D5}" presName="text_4" presStyleLbl="node1" presStyleIdx="3" presStyleCnt="4">
        <dgm:presLayoutVars>
          <dgm:bulletEnabled val="1"/>
        </dgm:presLayoutVars>
      </dgm:prSet>
      <dgm:spPr/>
    </dgm:pt>
    <dgm:pt modelId="{0D6632CB-433A-A84C-906A-06BF3FCC1B1B}" type="pres">
      <dgm:prSet presAssocID="{DA4F746B-D41C-144F-AD8A-D1F4939B12D5}" presName="accent_4" presStyleCnt="0"/>
      <dgm:spPr/>
    </dgm:pt>
    <dgm:pt modelId="{114043F2-0AA4-3C4C-A07F-5DBA3E3C3DE1}" type="pres">
      <dgm:prSet presAssocID="{DA4F746B-D41C-144F-AD8A-D1F4939B12D5}" presName="accentRepeatNode" presStyleLbl="solidFgAcc1" presStyleIdx="3" presStyleCnt="4"/>
      <dgm:spPr/>
    </dgm:pt>
  </dgm:ptLst>
  <dgm:cxnLst>
    <dgm:cxn modelId="{031DDD33-A3A8-6B4A-AFE6-F8947C6FABE7}" srcId="{AADD3DC5-EAD2-6C43-A3DD-C3D44AC92B25}" destId="{2859EB7F-F7DF-3A48-91C8-50601E7040F8}" srcOrd="2" destOrd="0" parTransId="{C879BAAA-5710-F547-B851-F5217667011A}" sibTransId="{AF5A6172-8E58-A442-95FC-9C07038A94D4}"/>
    <dgm:cxn modelId="{E6F6A676-DEBF-B540-B3B9-7A3D8887B493}" type="presOf" srcId="{8CC2C9C7-8024-6D45-9B1B-D3640E1BCB49}" destId="{C51F988A-1E2F-994C-BE5F-5176F49FB0F7}" srcOrd="0" destOrd="0" presId="urn:microsoft.com/office/officeart/2008/layout/VerticalCurvedList"/>
    <dgm:cxn modelId="{9A88A14C-8ECC-1144-B065-CAF12F804129}" type="presOf" srcId="{DA4F746B-D41C-144F-AD8A-D1F4939B12D5}" destId="{241F95F2-B2E7-2F45-86A3-83DA87B0C01F}" srcOrd="0" destOrd="0" presId="urn:microsoft.com/office/officeart/2008/layout/VerticalCurvedList"/>
    <dgm:cxn modelId="{0C20C574-EA63-7942-B8E3-1DE70B812CC9}" type="presOf" srcId="{AADD3DC5-EAD2-6C43-A3DD-C3D44AC92B25}" destId="{510BA1DE-9FC8-C142-B25F-DF30B2A0F049}" srcOrd="0" destOrd="0" presId="urn:microsoft.com/office/officeart/2008/layout/VerticalCurvedList"/>
    <dgm:cxn modelId="{915C80F5-D058-414C-95BF-3DE6A70A13A0}" srcId="{AADD3DC5-EAD2-6C43-A3DD-C3D44AC92B25}" destId="{8CC2C9C7-8024-6D45-9B1B-D3640E1BCB49}" srcOrd="1" destOrd="0" parTransId="{7BB708E6-BBB0-A846-9BA2-939FD31F65B7}" sibTransId="{312DCB4B-8308-E944-BA9B-679EE79653D3}"/>
    <dgm:cxn modelId="{01F5AC76-B515-0743-A5C4-7803FA9711A3}" srcId="{AADD3DC5-EAD2-6C43-A3DD-C3D44AC92B25}" destId="{DA4F746B-D41C-144F-AD8A-D1F4939B12D5}" srcOrd="3" destOrd="0" parTransId="{8D0413C9-81EE-9E4E-B962-E7F4425CCAC2}" sibTransId="{CA65FECC-B7EB-0448-9151-2043D4F14286}"/>
    <dgm:cxn modelId="{3E3F50AE-37BB-B741-8F3C-3CB0B3B740F1}" type="presOf" srcId="{AD6D79A7-0407-294C-8011-B5903714A93A}" destId="{0D6C4EB8-533B-5546-BDD7-F1505D3A0FDB}" srcOrd="0" destOrd="0" presId="urn:microsoft.com/office/officeart/2008/layout/VerticalCurvedList"/>
    <dgm:cxn modelId="{0822552A-DA0E-E843-B864-4BE4CC087549}" type="presOf" srcId="{06991BAF-7781-5940-8DF6-D7403FB5EF0B}" destId="{506C850F-5499-8443-AED2-814C75CDFA92}" srcOrd="0" destOrd="0" presId="urn:microsoft.com/office/officeart/2008/layout/VerticalCurvedList"/>
    <dgm:cxn modelId="{5CA70168-82B4-6C43-9BA9-F2E78F97BE4F}" type="presOf" srcId="{2859EB7F-F7DF-3A48-91C8-50601E7040F8}" destId="{F82527AB-D585-A849-A9CF-8CB28E97CA0F}" srcOrd="0" destOrd="0" presId="urn:microsoft.com/office/officeart/2008/layout/VerticalCurvedList"/>
    <dgm:cxn modelId="{DEDDFA09-256C-C849-8BC5-EABD48F7C90B}" srcId="{AADD3DC5-EAD2-6C43-A3DD-C3D44AC92B25}" destId="{06991BAF-7781-5940-8DF6-D7403FB5EF0B}" srcOrd="0" destOrd="0" parTransId="{E3C72096-5B09-7148-BD93-EE85C0C35D9C}" sibTransId="{AD6D79A7-0407-294C-8011-B5903714A93A}"/>
    <dgm:cxn modelId="{98ABD695-0F2B-704E-8D16-4BDE1E65CEFE}" type="presParOf" srcId="{510BA1DE-9FC8-C142-B25F-DF30B2A0F049}" destId="{2EF7AF47-FC0B-E143-8EDE-21020F4077BC}" srcOrd="0" destOrd="0" presId="urn:microsoft.com/office/officeart/2008/layout/VerticalCurvedList"/>
    <dgm:cxn modelId="{3F934C42-643B-804C-91AA-2ABD49002CA5}" type="presParOf" srcId="{2EF7AF47-FC0B-E143-8EDE-21020F4077BC}" destId="{18A3BD0F-4F88-F843-A427-DE5AA416EA3E}" srcOrd="0" destOrd="0" presId="urn:microsoft.com/office/officeart/2008/layout/VerticalCurvedList"/>
    <dgm:cxn modelId="{340F9DB8-3B9E-8940-9096-696F2F38734C}" type="presParOf" srcId="{18A3BD0F-4F88-F843-A427-DE5AA416EA3E}" destId="{9F2B7877-1F7F-1D42-8A11-A6FEBE9C42CF}" srcOrd="0" destOrd="0" presId="urn:microsoft.com/office/officeart/2008/layout/VerticalCurvedList"/>
    <dgm:cxn modelId="{60A7BB58-1306-B049-952F-F4436FA370C0}" type="presParOf" srcId="{18A3BD0F-4F88-F843-A427-DE5AA416EA3E}" destId="{0D6C4EB8-533B-5546-BDD7-F1505D3A0FDB}" srcOrd="1" destOrd="0" presId="urn:microsoft.com/office/officeart/2008/layout/VerticalCurvedList"/>
    <dgm:cxn modelId="{7C321DBE-5BF2-E845-9377-3C90CA35961B}" type="presParOf" srcId="{18A3BD0F-4F88-F843-A427-DE5AA416EA3E}" destId="{C08C43F4-DAA8-6F49-BE5B-E9CE04916ACD}" srcOrd="2" destOrd="0" presId="urn:microsoft.com/office/officeart/2008/layout/VerticalCurvedList"/>
    <dgm:cxn modelId="{22BCEBBF-63E8-9D49-8664-EEB3CBD1A2C3}" type="presParOf" srcId="{18A3BD0F-4F88-F843-A427-DE5AA416EA3E}" destId="{4803DCC5-F533-9649-8A41-6B38D08DBD0D}" srcOrd="3" destOrd="0" presId="urn:microsoft.com/office/officeart/2008/layout/VerticalCurvedList"/>
    <dgm:cxn modelId="{D5CB1CF7-6E68-3240-9C1E-FC64C8350330}" type="presParOf" srcId="{2EF7AF47-FC0B-E143-8EDE-21020F4077BC}" destId="{506C850F-5499-8443-AED2-814C75CDFA92}" srcOrd="1" destOrd="0" presId="urn:microsoft.com/office/officeart/2008/layout/VerticalCurvedList"/>
    <dgm:cxn modelId="{C16AEDC3-2F63-A945-872C-E633D95FB29D}" type="presParOf" srcId="{2EF7AF47-FC0B-E143-8EDE-21020F4077BC}" destId="{D477109B-7E01-4E42-A201-96A427D44910}" srcOrd="2" destOrd="0" presId="urn:microsoft.com/office/officeart/2008/layout/VerticalCurvedList"/>
    <dgm:cxn modelId="{48ED0B60-0A08-6847-BD2F-3B8C8A4907BB}" type="presParOf" srcId="{D477109B-7E01-4E42-A201-96A427D44910}" destId="{010CCA25-6E04-C74B-809D-949FD503DCB3}" srcOrd="0" destOrd="0" presId="urn:microsoft.com/office/officeart/2008/layout/VerticalCurvedList"/>
    <dgm:cxn modelId="{ED2B162E-EFE6-1747-A98B-70054F365D66}" type="presParOf" srcId="{2EF7AF47-FC0B-E143-8EDE-21020F4077BC}" destId="{C51F988A-1E2F-994C-BE5F-5176F49FB0F7}" srcOrd="3" destOrd="0" presId="urn:microsoft.com/office/officeart/2008/layout/VerticalCurvedList"/>
    <dgm:cxn modelId="{0D9541FB-C909-574E-B146-050BC582A80D}" type="presParOf" srcId="{2EF7AF47-FC0B-E143-8EDE-21020F4077BC}" destId="{5818205B-70E3-5B4B-83E6-417A08B6497F}" srcOrd="4" destOrd="0" presId="urn:microsoft.com/office/officeart/2008/layout/VerticalCurvedList"/>
    <dgm:cxn modelId="{217CD5E2-BE12-5D46-9DC4-755E023E33CE}" type="presParOf" srcId="{5818205B-70E3-5B4B-83E6-417A08B6497F}" destId="{FC4A3C3F-2AAC-0347-9794-7B0A90B4A54A}" srcOrd="0" destOrd="0" presId="urn:microsoft.com/office/officeart/2008/layout/VerticalCurvedList"/>
    <dgm:cxn modelId="{82E4906C-B444-B44F-AEEF-1BA6B325EF4C}" type="presParOf" srcId="{2EF7AF47-FC0B-E143-8EDE-21020F4077BC}" destId="{F82527AB-D585-A849-A9CF-8CB28E97CA0F}" srcOrd="5" destOrd="0" presId="urn:microsoft.com/office/officeart/2008/layout/VerticalCurvedList"/>
    <dgm:cxn modelId="{75CFBE84-F4EB-1A49-B7DF-0C57A0D501B4}" type="presParOf" srcId="{2EF7AF47-FC0B-E143-8EDE-21020F4077BC}" destId="{6F88EBA7-49DE-244C-A28A-38A76930C927}" srcOrd="6" destOrd="0" presId="urn:microsoft.com/office/officeart/2008/layout/VerticalCurvedList"/>
    <dgm:cxn modelId="{7F671E1A-74ED-A04D-A822-55FF98FEB090}" type="presParOf" srcId="{6F88EBA7-49DE-244C-A28A-38A76930C927}" destId="{F01CA1B7-8BDF-1346-920C-15CBAF690C4D}" srcOrd="0" destOrd="0" presId="urn:microsoft.com/office/officeart/2008/layout/VerticalCurvedList"/>
    <dgm:cxn modelId="{59DB236F-BF5D-3148-A1E6-1C45C0545957}" type="presParOf" srcId="{2EF7AF47-FC0B-E143-8EDE-21020F4077BC}" destId="{241F95F2-B2E7-2F45-86A3-83DA87B0C01F}" srcOrd="7" destOrd="0" presId="urn:microsoft.com/office/officeart/2008/layout/VerticalCurvedList"/>
    <dgm:cxn modelId="{1590EC8C-8C8B-E44E-82D9-C99BAAF78C87}" type="presParOf" srcId="{2EF7AF47-FC0B-E143-8EDE-21020F4077BC}" destId="{0D6632CB-433A-A84C-906A-06BF3FCC1B1B}" srcOrd="8" destOrd="0" presId="urn:microsoft.com/office/officeart/2008/layout/VerticalCurvedList"/>
    <dgm:cxn modelId="{E5875753-CD7D-3649-AA0E-D17289BD297E}" type="presParOf" srcId="{0D6632CB-433A-A84C-906A-06BF3FCC1B1B}" destId="{114043F2-0AA4-3C4C-A07F-5DBA3E3C3D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4EB8-533B-5546-BDD7-F1505D3A0FD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C850F-5499-8443-AED2-814C75CDFA92}">
      <dsp:nvSpPr>
        <dsp:cNvPr id="0" name=""/>
        <dsp:cNvSpPr/>
      </dsp:nvSpPr>
      <dsp:spPr>
        <a:xfrm>
          <a:off x="610504" y="416587"/>
          <a:ext cx="7440913" cy="8336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US" sz="4300" kern="1200" dirty="0"/>
            <a:t>The triple crisis</a:t>
          </a:r>
        </a:p>
      </dsp:txBody>
      <dsp:txXfrm>
        <a:off x="610504" y="416587"/>
        <a:ext cx="7440913" cy="833607"/>
      </dsp:txXfrm>
    </dsp:sp>
    <dsp:sp modelId="{010CCA25-6E04-C74B-809D-949FD503DCB3}">
      <dsp:nvSpPr>
        <dsp:cNvPr id="0" name=""/>
        <dsp:cNvSpPr/>
      </dsp:nvSpPr>
      <dsp:spPr>
        <a:xfrm>
          <a:off x="89500" y="312386"/>
          <a:ext cx="1042009" cy="104200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F988A-1E2F-994C-BE5F-5176F49FB0F7}">
      <dsp:nvSpPr>
        <dsp:cNvPr id="0" name=""/>
        <dsp:cNvSpPr/>
      </dsp:nvSpPr>
      <dsp:spPr>
        <a:xfrm>
          <a:off x="1088431" y="1667215"/>
          <a:ext cx="6962986" cy="83360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US" sz="4300" kern="1200" dirty="0"/>
            <a:t>The immediate response</a:t>
          </a:r>
        </a:p>
      </dsp:txBody>
      <dsp:txXfrm>
        <a:off x="1088431" y="1667215"/>
        <a:ext cx="6962986" cy="833607"/>
      </dsp:txXfrm>
    </dsp:sp>
    <dsp:sp modelId="{FC4A3C3F-2AAC-0347-9794-7B0A90B4A54A}">
      <dsp:nvSpPr>
        <dsp:cNvPr id="0" name=""/>
        <dsp:cNvSpPr/>
      </dsp:nvSpPr>
      <dsp:spPr>
        <a:xfrm>
          <a:off x="567426" y="1563014"/>
          <a:ext cx="1042009" cy="104200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2527AB-D585-A849-A9CF-8CB28E97CA0F}">
      <dsp:nvSpPr>
        <dsp:cNvPr id="0" name=""/>
        <dsp:cNvSpPr/>
      </dsp:nvSpPr>
      <dsp:spPr>
        <a:xfrm>
          <a:off x="1088431" y="2917843"/>
          <a:ext cx="6962986" cy="83360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US" sz="4300" kern="1200" dirty="0"/>
            <a:t>The Green Recovery</a:t>
          </a:r>
        </a:p>
      </dsp:txBody>
      <dsp:txXfrm>
        <a:off x="1088431" y="2917843"/>
        <a:ext cx="6962986" cy="833607"/>
      </dsp:txXfrm>
    </dsp:sp>
    <dsp:sp modelId="{F01CA1B7-8BDF-1346-920C-15CBAF690C4D}">
      <dsp:nvSpPr>
        <dsp:cNvPr id="0" name=""/>
        <dsp:cNvSpPr/>
      </dsp:nvSpPr>
      <dsp:spPr>
        <a:xfrm>
          <a:off x="567426" y="2813642"/>
          <a:ext cx="1042009" cy="1042009"/>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F95F2-B2E7-2F45-86A3-83DA87B0C01F}">
      <dsp:nvSpPr>
        <dsp:cNvPr id="0" name=""/>
        <dsp:cNvSpPr/>
      </dsp:nvSpPr>
      <dsp:spPr>
        <a:xfrm>
          <a:off x="610504" y="4168472"/>
          <a:ext cx="7440913" cy="8336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marL="0" lvl="0" indent="0" algn="l" defTabSz="1911350">
            <a:lnSpc>
              <a:spcPct val="90000"/>
            </a:lnSpc>
            <a:spcBef>
              <a:spcPct val="0"/>
            </a:spcBef>
            <a:spcAft>
              <a:spcPct val="35000"/>
            </a:spcAft>
            <a:buNone/>
          </a:pPr>
          <a:r>
            <a:rPr lang="en-US" sz="4300" kern="1200" dirty="0"/>
            <a:t>The Reset required</a:t>
          </a:r>
        </a:p>
      </dsp:txBody>
      <dsp:txXfrm>
        <a:off x="610504" y="4168472"/>
        <a:ext cx="7440913" cy="833607"/>
      </dsp:txXfrm>
    </dsp:sp>
    <dsp:sp modelId="{114043F2-0AA4-3C4C-A07F-5DBA3E3C3DE1}">
      <dsp:nvSpPr>
        <dsp:cNvPr id="0" name=""/>
        <dsp:cNvSpPr/>
      </dsp:nvSpPr>
      <dsp:spPr>
        <a:xfrm>
          <a:off x="89500" y="4064271"/>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0.09954</cdr:x>
      <cdr:y>0.84424</cdr:y>
    </cdr:from>
    <cdr:to>
      <cdr:x>1</cdr:x>
      <cdr:y>0.92911</cdr:y>
    </cdr:to>
    <cdr:sp macro="" textlink="">
      <cdr:nvSpPr>
        <cdr:cNvPr id="2" name="Rectangle 1">
          <a:extLst xmlns:a="http://schemas.openxmlformats.org/drawingml/2006/main">
            <a:ext uri="{FF2B5EF4-FFF2-40B4-BE49-F238E27FC236}">
              <a16:creationId xmlns:a16="http://schemas.microsoft.com/office/drawing/2014/main" id="{33734D89-BF33-438C-8990-AE532C9FE342}"/>
            </a:ext>
          </a:extLst>
        </cdr:cNvPr>
        <cdr:cNvSpPr/>
      </cdr:nvSpPr>
      <cdr:spPr>
        <a:xfrm xmlns:a="http://schemas.openxmlformats.org/drawingml/2006/main">
          <a:off x="914871" y="3979950"/>
          <a:ext cx="8276118" cy="400110"/>
        </a:xfrm>
        <a:prstGeom xmlns:a="http://schemas.openxmlformats.org/drawingml/2006/main" prst="rect">
          <a:avLst/>
        </a:prstGeom>
        <a:solidFill xmlns:a="http://schemas.openxmlformats.org/drawingml/2006/main">
          <a:schemeClr val="accent5">
            <a:lumMod val="60000"/>
            <a:lumOff val="40000"/>
          </a:schemeClr>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dirty="0"/>
            <a:t>56 billion USD was committed in 2020- USD35 billion disbursed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27E141-B87C-47CB-B025-265A5182EFF6}" type="datetimeFigureOut">
              <a:rPr lang="en-GB" smtClean="0"/>
              <a:t>22/03/2021</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1EF01C-E1E6-49A3-97C4-E99FD8F048E4}" type="slidenum">
              <a:rPr lang="en-GB" smtClean="0"/>
              <a:t>‹#›</a:t>
            </a:fld>
            <a:endParaRPr lang="en-GB"/>
          </a:p>
        </p:txBody>
      </p:sp>
    </p:spTree>
    <p:extLst>
      <p:ext uri="{BB962C8B-B14F-4D97-AF65-F5344CB8AC3E}">
        <p14:creationId xmlns:p14="http://schemas.microsoft.com/office/powerpoint/2010/main" val="316581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c722ba7ae4_0_8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c722ba7ae4_0_82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algn="just">
              <a:lnSpc>
                <a:spcPct val="115000"/>
              </a:lnSpc>
              <a:spcBef>
                <a:spcPts val="1223"/>
              </a:spcBef>
              <a:buClr>
                <a:schemeClr val="dk1"/>
              </a:buClr>
              <a:buSzPts val="1100"/>
            </a:pPr>
            <a:r>
              <a:rPr lang="en-US" sz="1100">
                <a:latin typeface="Arial"/>
                <a:ea typeface="Arial"/>
                <a:cs typeface="Arial"/>
                <a:sym typeface="Arial"/>
              </a:rPr>
              <a:t>Coming to the epidemiological situation in Africa, all 55 AU have been affected however we do not have current information for one MS. 45 MS have reported 100,000 cases or less. The epi chart is showing the number of new cases (y axis) reported by day (x Axis). The red line is the 7 day moving average which gives an indication of the trend of new cases. The new cases being reported from across the continent has continued to decline this past week.   </a:t>
            </a:r>
            <a:r>
              <a:rPr lang="en-US">
                <a:latin typeface="Arial"/>
                <a:ea typeface="Arial"/>
                <a:cs typeface="Arial"/>
                <a:sym typeface="Arial"/>
              </a:rPr>
              <a:t> Cumulatively over 3.9 million cases have been reported, over 105K deaths (CFR 2.7%).  Of the cases reported, 89% have recovered.</a:t>
            </a:r>
            <a:endParaRPr/>
          </a:p>
        </p:txBody>
      </p:sp>
      <p:sp>
        <p:nvSpPr>
          <p:cNvPr id="495" name="Google Shape;495;gc722ba7ae4_0_82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buSzPts val="1200"/>
            </a:pPr>
            <a:fld id="{00000000-1234-1234-1234-123412341234}" type="slidenum">
              <a:rPr lang="en-US"/>
              <a:pPr>
                <a:buClr>
                  <a:srgbClr val="000000"/>
                </a:buClr>
                <a:buSzPts val="1200"/>
              </a:pPr>
              <a:t>4</a:t>
            </a:fld>
            <a:endParaRPr/>
          </a:p>
        </p:txBody>
      </p:sp>
    </p:spTree>
    <p:extLst>
      <p:ext uri="{BB962C8B-B14F-4D97-AF65-F5344CB8AC3E}">
        <p14:creationId xmlns:p14="http://schemas.microsoft.com/office/powerpoint/2010/main" val="99829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A1FA88-E8F3-7B47-943A-4F4883019BC6}" type="slidenum">
              <a:rPr lang="en-US" smtClean="0"/>
              <a:t>8</a:t>
            </a:fld>
            <a:endParaRPr lang="en-US" dirty="0"/>
          </a:p>
        </p:txBody>
      </p:sp>
    </p:spTree>
    <p:extLst>
      <p:ext uri="{BB962C8B-B14F-4D97-AF65-F5344CB8AC3E}">
        <p14:creationId xmlns:p14="http://schemas.microsoft.com/office/powerpoint/2010/main" val="126198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9219" name="Notes Placeholder 2">
            <a:extLst>
              <a:ext uri="{FF2B5EF4-FFF2-40B4-BE49-F238E27FC236}">
                <a16:creationId xmlns:a16="http://schemas.microsoft.com/office/drawing/2014/main" id="{FA8DE1AC-520F-409A-ADDE-D6391323D093}"/>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sz="1100" dirty="0">
              <a:latin typeface="+mj-lt"/>
              <a:cs typeface="Times New Roman" panose="02020603050405020304" pitchFamily="18" charset="0"/>
            </a:endParaRPr>
          </a:p>
        </p:txBody>
      </p:sp>
    </p:spTree>
    <p:extLst>
      <p:ext uri="{BB962C8B-B14F-4D97-AF65-F5344CB8AC3E}">
        <p14:creationId xmlns:p14="http://schemas.microsoft.com/office/powerpoint/2010/main" val="140142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098C-3659-4996-8AD7-D3AF6479B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7FD27C-C39A-4A38-8529-31F43018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76092D-5F7F-4BED-82EE-2F1D3BEF9C6E}"/>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5" name="Footer Placeholder 4">
            <a:extLst>
              <a:ext uri="{FF2B5EF4-FFF2-40B4-BE49-F238E27FC236}">
                <a16:creationId xmlns:a16="http://schemas.microsoft.com/office/drawing/2014/main" id="{54753B87-E813-4BB8-925C-CCDE4D47C7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885A7A-11A8-4AB2-A90B-CC7D8840B26D}"/>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16140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3F98-53F8-4132-B882-5521156868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1A6A5D-E7D4-432F-9045-841299A94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ACA812-4F85-474E-AA90-D2EDD69B91F4}"/>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5" name="Footer Placeholder 4">
            <a:extLst>
              <a:ext uri="{FF2B5EF4-FFF2-40B4-BE49-F238E27FC236}">
                <a16:creationId xmlns:a16="http://schemas.microsoft.com/office/drawing/2014/main" id="{EA02BC53-1C4B-4573-AED1-A2E7E044B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B506D-2666-4DF3-A08D-BF5748690E4D}"/>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34586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FBBE8-699B-48D8-85CB-56A6616375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A1909F-7A16-40B0-83D7-F408E02899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88A4F-7580-42C2-BEB3-E425FD8A542C}"/>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5" name="Footer Placeholder 4">
            <a:extLst>
              <a:ext uri="{FF2B5EF4-FFF2-40B4-BE49-F238E27FC236}">
                <a16:creationId xmlns:a16="http://schemas.microsoft.com/office/drawing/2014/main" id="{1DF3312F-81D6-4523-BA03-D339BD8AED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4683AD-88F1-4086-894B-A01E1A2B4DC9}"/>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107806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2512541"/>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hasCustomPrompt="1"/>
          </p:nvPr>
        </p:nvSpPr>
        <p:spPr>
          <a:xfrm>
            <a:off x="510300" y="3425472"/>
            <a:ext cx="11171400" cy="2175228"/>
          </a:xfrm>
        </p:spPr>
        <p:txBody>
          <a:bodyPr>
            <a:normAutofit/>
          </a:bodyPr>
          <a:lstStyle>
            <a:lvl1pPr algn="ctr">
              <a:defRPr sz="2400" b="1" i="0" baseline="0">
                <a:latin typeface="Lucida Sans" panose="020B0602030504020204" pitchFamily="34" charset="77"/>
              </a:defRPr>
            </a:lvl1pPr>
          </a:lstStyle>
          <a:p>
            <a:r>
              <a:rPr lang="en-US" dirty="0">
                <a:latin typeface="Arial" panose="020B0604020202020204" pitchFamily="34" charset="0"/>
                <a:cs typeface="Arial" panose="020B0604020202020204" pitchFamily="34" charset="0"/>
              </a:rPr>
              <a:t>Title of presentation</a:t>
            </a:r>
            <a:br>
              <a:rPr lang="en-US"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Name of presenter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Title, Division</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[Exact delivery date]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39339" y="5863711"/>
            <a:ext cx="1478216" cy="700434"/>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9502" y="433953"/>
            <a:ext cx="4376100" cy="378701"/>
          </a:xfrm>
          <a:prstGeom prst="rect">
            <a:avLst/>
          </a:prstGeom>
        </p:spPr>
      </p:pic>
      <p:pic>
        <p:nvPicPr>
          <p:cNvPr id="3" name="Picture 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48845" y="6074837"/>
            <a:ext cx="990153" cy="489309"/>
          </a:xfrm>
          <a:prstGeom prst="rect">
            <a:avLst/>
          </a:prstGeom>
        </p:spPr>
      </p:pic>
      <p:pic>
        <p:nvPicPr>
          <p:cNvPr id="11" name="Picture 10">
            <a:extLst>
              <a:ext uri="{FF2B5EF4-FFF2-40B4-BE49-F238E27FC236}">
                <a16:creationId xmlns:a16="http://schemas.microsoft.com/office/drawing/2014/main" id="{BC731BB0-F652-4D1F-897B-6FC52C5B535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362243" y="5659281"/>
            <a:ext cx="1277014" cy="1145985"/>
          </a:xfrm>
          <a:prstGeom prst="rect">
            <a:avLst/>
          </a:prstGeom>
        </p:spPr>
      </p:pic>
      <p:pic>
        <p:nvPicPr>
          <p:cNvPr id="5" name="Picture 4" descr="A picture containing timeline&#10;&#10;Description automatically generated">
            <a:extLst>
              <a:ext uri="{FF2B5EF4-FFF2-40B4-BE49-F238E27FC236}">
                <a16:creationId xmlns:a16="http://schemas.microsoft.com/office/drawing/2014/main" id="{1F215979-804E-41A7-B8F4-69B606034CE6}"/>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940688" y="1445449"/>
            <a:ext cx="3088888" cy="1960319"/>
          </a:xfrm>
          <a:prstGeom prst="rect">
            <a:avLst/>
          </a:prstGeom>
        </p:spPr>
      </p:pic>
    </p:spTree>
    <p:extLst>
      <p:ext uri="{BB962C8B-B14F-4D97-AF65-F5344CB8AC3E}">
        <p14:creationId xmlns:p14="http://schemas.microsoft.com/office/powerpoint/2010/main" val="4080039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normAutofit/>
          </a:bodyPr>
          <a:lstStyle>
            <a:lvl1pPr>
              <a:defRPr sz="21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2100">
                <a:latin typeface="Arial" panose="020B0604020202020204" pitchFamily="34" charset="0"/>
                <a:cs typeface="Arial" panose="020B0604020202020204" pitchFamily="34" charset="0"/>
              </a:defRPr>
            </a:lvl3pPr>
            <a:lvl4pPr>
              <a:defRPr sz="2100">
                <a:latin typeface="Arial" panose="020B0604020202020204" pitchFamily="34" charset="0"/>
                <a:cs typeface="Arial" panose="020B0604020202020204" pitchFamily="34" charset="0"/>
              </a:defRPr>
            </a:lvl4pPr>
            <a:lvl5pPr>
              <a:defRPr sz="2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492876"/>
            <a:ext cx="12192000" cy="365127"/>
          </a:xfrm>
          <a:prstGeom prst="rect">
            <a:avLst/>
          </a:prstGeom>
        </p:spPr>
      </p:pic>
      <p:sp>
        <p:nvSpPr>
          <p:cNvPr id="2" name="Rounded Rectangle 1"/>
          <p:cNvSpPr/>
          <p:nvPr userDrawn="1"/>
        </p:nvSpPr>
        <p:spPr>
          <a:xfrm>
            <a:off x="0" y="257433"/>
            <a:ext cx="955040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400" b="1" dirty="0">
              <a:latin typeface="Arial" panose="020B0604020202020204" pitchFamily="34" charset="0"/>
              <a:cs typeface="Arial" panose="020B0604020202020204" pitchFamily="34" charset="0"/>
            </a:endParaRPr>
          </a:p>
        </p:txBody>
      </p:sp>
      <p:pic>
        <p:nvPicPr>
          <p:cNvPr id="6" name="Picture 5" descr="A picture containing timeline&#10;&#10;Description automatically generated">
            <a:extLst>
              <a:ext uri="{FF2B5EF4-FFF2-40B4-BE49-F238E27FC236}">
                <a16:creationId xmlns:a16="http://schemas.microsoft.com/office/drawing/2014/main" id="{6F321364-00F5-4E81-94E2-251ECA8317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1825" y="68275"/>
            <a:ext cx="2520175" cy="1599393"/>
          </a:xfrm>
          <a:prstGeom prst="rect">
            <a:avLst/>
          </a:prstGeom>
        </p:spPr>
      </p:pic>
    </p:spTree>
    <p:extLst>
      <p:ext uri="{BB962C8B-B14F-4D97-AF65-F5344CB8AC3E}">
        <p14:creationId xmlns:p14="http://schemas.microsoft.com/office/powerpoint/2010/main" val="1097898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87900"/>
            <a:ext cx="12192000" cy="2070100"/>
          </a:xfrm>
          <a:prstGeom prst="rect">
            <a:avLst/>
          </a:prstGeom>
        </p:spPr>
      </p:pic>
      <p:pic>
        <p:nvPicPr>
          <p:cNvPr id="6" name="Picture 5">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808" y="443328"/>
            <a:ext cx="1602653" cy="759397"/>
          </a:xfrm>
          <a:prstGeom prst="rect">
            <a:avLst/>
          </a:prstGeom>
        </p:spPr>
      </p:pic>
      <p:pic>
        <p:nvPicPr>
          <p:cNvPr id="8" name="Picture 7">
            <a:extLst>
              <a:ext uri="{FF2B5EF4-FFF2-40B4-BE49-F238E27FC236}">
                <a16:creationId xmlns:a16="http://schemas.microsoft.com/office/drawing/2014/main" id="{3A0B4BC4-4FF2-42FC-9DCC-8642F79076A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1685" y="250033"/>
            <a:ext cx="1277014" cy="1145985"/>
          </a:xfrm>
          <a:prstGeom prst="rect">
            <a:avLst/>
          </a:prstGeom>
        </p:spPr>
      </p:pic>
      <p:pic>
        <p:nvPicPr>
          <p:cNvPr id="10" name="Picture 9" descr="A picture containing timeline&#10;&#10;Description automatically generated">
            <a:extLst>
              <a:ext uri="{FF2B5EF4-FFF2-40B4-BE49-F238E27FC236}">
                <a16:creationId xmlns:a16="http://schemas.microsoft.com/office/drawing/2014/main" id="{555E767A-BA60-45BE-9918-58C02899F54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033629" y="250033"/>
            <a:ext cx="3088888" cy="1960319"/>
          </a:xfrm>
          <a:prstGeom prst="rect">
            <a:avLst/>
          </a:prstGeom>
        </p:spPr>
      </p:pic>
    </p:spTree>
    <p:extLst>
      <p:ext uri="{BB962C8B-B14F-4D97-AF65-F5344CB8AC3E}">
        <p14:creationId xmlns:p14="http://schemas.microsoft.com/office/powerpoint/2010/main" val="113732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148" name="Title 1">
            <a:extLst>
              <a:ext uri="{FF2B5EF4-FFF2-40B4-BE49-F238E27FC236}">
                <a16:creationId xmlns:a16="http://schemas.microsoft.com/office/drawing/2014/main" id="{60052CDF-501C-4CC2-8BAB-B6F371185DD0}"/>
              </a:ext>
            </a:extLst>
          </p:cNvPr>
          <p:cNvSpPr>
            <a:spLocks noGrp="1"/>
          </p:cNvSpPr>
          <p:nvPr>
            <p:ph type="ctrTitle" hasCustomPrompt="1"/>
          </p:nvPr>
        </p:nvSpPr>
        <p:spPr>
          <a:xfrm>
            <a:off x="808567" y="283492"/>
            <a:ext cx="6860276" cy="2437296"/>
          </a:xfrm>
          <a:prstGeom prst="rect">
            <a:avLst/>
          </a:prstGeom>
        </p:spPr>
        <p:txBody>
          <a:bodyPr anchor="ctr">
            <a:noAutofit/>
          </a:bodyPr>
          <a:lstStyle>
            <a:lvl1pPr algn="l">
              <a:defRPr sz="4400" b="1">
                <a:solidFill>
                  <a:schemeClr val="tx1"/>
                </a:solidFill>
              </a:defRPr>
            </a:lvl1pPr>
          </a:lstStyle>
          <a:p>
            <a:r>
              <a:rPr lang="en-US" dirty="0"/>
              <a:t>Click to edit title</a:t>
            </a:r>
          </a:p>
        </p:txBody>
      </p:sp>
      <p:sp>
        <p:nvSpPr>
          <p:cNvPr id="149" name="Picture Placeholder 148">
            <a:extLst>
              <a:ext uri="{FF2B5EF4-FFF2-40B4-BE49-F238E27FC236}">
                <a16:creationId xmlns:a16="http://schemas.microsoft.com/office/drawing/2014/main" id="{4B4370EA-F425-428F-B9CC-9FF98A0E0AEC}"/>
              </a:ext>
            </a:extLst>
          </p:cNvPr>
          <p:cNvSpPr>
            <a:spLocks noGrp="1"/>
          </p:cNvSpPr>
          <p:nvPr>
            <p:ph type="pic" sz="quarter" idx="10"/>
          </p:nvPr>
        </p:nvSpPr>
        <p:spPr>
          <a:xfrm>
            <a:off x="6095999" y="0"/>
            <a:ext cx="6095999" cy="6857998"/>
          </a:xfrm>
          <a:custGeom>
            <a:avLst/>
            <a:gdLst>
              <a:gd name="connsiteX0" fmla="*/ 454273 w 6718300"/>
              <a:gd name="connsiteY0" fmla="*/ 5127379 h 6857998"/>
              <a:gd name="connsiteX1" fmla="*/ 405301 w 6718300"/>
              <a:gd name="connsiteY1" fmla="*/ 5152871 h 6857998"/>
              <a:gd name="connsiteX2" fmla="*/ 430645 w 6718300"/>
              <a:gd name="connsiteY2" fmla="*/ 5159797 h 6857998"/>
              <a:gd name="connsiteX3" fmla="*/ 472561 w 6718300"/>
              <a:gd name="connsiteY3" fmla="*/ 5132296 h 6857998"/>
              <a:gd name="connsiteX4" fmla="*/ 454273 w 6718300"/>
              <a:gd name="connsiteY4" fmla="*/ 5127379 h 6857998"/>
              <a:gd name="connsiteX5" fmla="*/ 502630 w 6718300"/>
              <a:gd name="connsiteY5" fmla="*/ 4577871 h 6857998"/>
              <a:gd name="connsiteX6" fmla="*/ 468247 w 6718300"/>
              <a:gd name="connsiteY6" fmla="*/ 4579479 h 6857998"/>
              <a:gd name="connsiteX7" fmla="*/ 455164 w 6718300"/>
              <a:gd name="connsiteY7" fmla="*/ 4584848 h 6857998"/>
              <a:gd name="connsiteX8" fmla="*/ 456398 w 6718300"/>
              <a:gd name="connsiteY8" fmla="*/ 4667801 h 6857998"/>
              <a:gd name="connsiteX9" fmla="*/ 494519 w 6718300"/>
              <a:gd name="connsiteY9" fmla="*/ 4690567 h 6857998"/>
              <a:gd name="connsiteX10" fmla="*/ 504212 w 6718300"/>
              <a:gd name="connsiteY10" fmla="*/ 4691168 h 6857998"/>
              <a:gd name="connsiteX11" fmla="*/ 504212 w 6718300"/>
              <a:gd name="connsiteY11" fmla="*/ 4672284 h 6857998"/>
              <a:gd name="connsiteX12" fmla="*/ 502976 w 6718300"/>
              <a:gd name="connsiteY12" fmla="*/ 4671506 h 6857998"/>
              <a:gd name="connsiteX13" fmla="*/ 499476 w 6718300"/>
              <a:gd name="connsiteY13" fmla="*/ 4663987 h 6857998"/>
              <a:gd name="connsiteX14" fmla="*/ 504212 w 6718300"/>
              <a:gd name="connsiteY14" fmla="*/ 4653898 h 6857998"/>
              <a:gd name="connsiteX15" fmla="*/ 504212 w 6718300"/>
              <a:gd name="connsiteY15" fmla="*/ 4578759 h 6857998"/>
              <a:gd name="connsiteX16" fmla="*/ 370097 w 6718300"/>
              <a:gd name="connsiteY16" fmla="*/ 3144641 h 6857998"/>
              <a:gd name="connsiteX17" fmla="*/ 318457 w 6718300"/>
              <a:gd name="connsiteY17" fmla="*/ 3167224 h 6857998"/>
              <a:gd name="connsiteX18" fmla="*/ 359893 w 6718300"/>
              <a:gd name="connsiteY18" fmla="*/ 3206466 h 6857998"/>
              <a:gd name="connsiteX19" fmla="*/ 387291 w 6718300"/>
              <a:gd name="connsiteY19" fmla="*/ 3168228 h 6857998"/>
              <a:gd name="connsiteX20" fmla="*/ 370097 w 6718300"/>
              <a:gd name="connsiteY20" fmla="*/ 3144641 h 6857998"/>
              <a:gd name="connsiteX21" fmla="*/ 261267 w 6718300"/>
              <a:gd name="connsiteY21" fmla="*/ 2819856 h 6857998"/>
              <a:gd name="connsiteX22" fmla="*/ 266354 w 6718300"/>
              <a:gd name="connsiteY22" fmla="*/ 2821197 h 6857998"/>
              <a:gd name="connsiteX23" fmla="*/ 261770 w 6718300"/>
              <a:gd name="connsiteY23" fmla="*/ 2824554 h 6857998"/>
              <a:gd name="connsiteX24" fmla="*/ 261198 w 6718300"/>
              <a:gd name="connsiteY24" fmla="*/ 2819867 h 6857998"/>
              <a:gd name="connsiteX25" fmla="*/ 325648 w 6718300"/>
              <a:gd name="connsiteY25" fmla="*/ 1892671 h 6857998"/>
              <a:gd name="connsiteX26" fmla="*/ 317566 w 6718300"/>
              <a:gd name="connsiteY26" fmla="*/ 1898593 h 6857998"/>
              <a:gd name="connsiteX27" fmla="*/ 332839 w 6718300"/>
              <a:gd name="connsiteY27" fmla="*/ 1903812 h 6857998"/>
              <a:gd name="connsiteX28" fmla="*/ 340305 w 6718300"/>
              <a:gd name="connsiteY28" fmla="*/ 1898593 h 6857998"/>
              <a:gd name="connsiteX29" fmla="*/ 325648 w 6718300"/>
              <a:gd name="connsiteY29" fmla="*/ 1892671 h 6857998"/>
              <a:gd name="connsiteX30" fmla="*/ 329758 w 6718300"/>
              <a:gd name="connsiteY30" fmla="*/ 1840732 h 6857998"/>
              <a:gd name="connsiteX31" fmla="*/ 321197 w 6718300"/>
              <a:gd name="connsiteY31" fmla="*/ 1851170 h 6857998"/>
              <a:gd name="connsiteX32" fmla="*/ 350921 w 6718300"/>
              <a:gd name="connsiteY32" fmla="*/ 1856289 h 6857998"/>
              <a:gd name="connsiteX33" fmla="*/ 362154 w 6718300"/>
              <a:gd name="connsiteY33" fmla="*/ 1843592 h 6857998"/>
              <a:gd name="connsiteX34" fmla="*/ 329758 w 6718300"/>
              <a:gd name="connsiteY34" fmla="*/ 1840732 h 6857998"/>
              <a:gd name="connsiteX35" fmla="*/ 300910 w 6718300"/>
              <a:gd name="connsiteY35" fmla="*/ 1749104 h 6857998"/>
              <a:gd name="connsiteX36" fmla="*/ 300923 w 6718300"/>
              <a:gd name="connsiteY36" fmla="*/ 1749147 h 6857998"/>
              <a:gd name="connsiteX37" fmla="*/ 299963 w 6718300"/>
              <a:gd name="connsiteY37" fmla="*/ 1753463 h 6857998"/>
              <a:gd name="connsiteX38" fmla="*/ 296975 w 6718300"/>
              <a:gd name="connsiteY38" fmla="*/ 1751274 h 6857998"/>
              <a:gd name="connsiteX39" fmla="*/ 327018 w 6718300"/>
              <a:gd name="connsiteY39" fmla="*/ 1691488 h 6857998"/>
              <a:gd name="connsiteX40" fmla="*/ 333798 w 6718300"/>
              <a:gd name="connsiteY40" fmla="*/ 1709123 h 6857998"/>
              <a:gd name="connsiteX41" fmla="*/ 338187 w 6718300"/>
              <a:gd name="connsiteY41" fmla="*/ 1712903 h 6857998"/>
              <a:gd name="connsiteX42" fmla="*/ 339686 w 6718300"/>
              <a:gd name="connsiteY42" fmla="*/ 1715777 h 6857998"/>
              <a:gd name="connsiteX43" fmla="*/ 337418 w 6718300"/>
              <a:gd name="connsiteY43" fmla="*/ 1718070 h 6857998"/>
              <a:gd name="connsiteX44" fmla="*/ 315920 w 6718300"/>
              <a:gd name="connsiteY44" fmla="*/ 1706291 h 6857998"/>
              <a:gd name="connsiteX45" fmla="*/ 329687 w 6718300"/>
              <a:gd name="connsiteY45" fmla="*/ 1723405 h 6857998"/>
              <a:gd name="connsiteX46" fmla="*/ 336230 w 6718300"/>
              <a:gd name="connsiteY46" fmla="*/ 1719271 h 6857998"/>
              <a:gd name="connsiteX47" fmla="*/ 337418 w 6718300"/>
              <a:gd name="connsiteY47" fmla="*/ 1718070 h 6857998"/>
              <a:gd name="connsiteX48" fmla="*/ 338497 w 6718300"/>
              <a:gd name="connsiteY48" fmla="*/ 1718661 h 6857998"/>
              <a:gd name="connsiteX49" fmla="*/ 346665 w 6718300"/>
              <a:gd name="connsiteY49" fmla="*/ 1723455 h 6857998"/>
              <a:gd name="connsiteX50" fmla="*/ 340305 w 6718300"/>
              <a:gd name="connsiteY50" fmla="*/ 1723455 h 6857998"/>
              <a:gd name="connsiteX51" fmla="*/ 347154 w 6718300"/>
              <a:gd name="connsiteY51" fmla="*/ 1736101 h 6857998"/>
              <a:gd name="connsiteX52" fmla="*/ 360920 w 6718300"/>
              <a:gd name="connsiteY52" fmla="*/ 1733340 h 6857998"/>
              <a:gd name="connsiteX53" fmla="*/ 351365 w 6718300"/>
              <a:gd name="connsiteY53" fmla="*/ 1726214 h 6857998"/>
              <a:gd name="connsiteX54" fmla="*/ 346665 w 6718300"/>
              <a:gd name="connsiteY54" fmla="*/ 1723455 h 6857998"/>
              <a:gd name="connsiteX55" fmla="*/ 350441 w 6718300"/>
              <a:gd name="connsiteY55" fmla="*/ 1723455 h 6857998"/>
              <a:gd name="connsiteX56" fmla="*/ 338187 w 6718300"/>
              <a:gd name="connsiteY56" fmla="*/ 1712903 h 6857998"/>
              <a:gd name="connsiteX57" fmla="*/ 328935 w 6718300"/>
              <a:gd name="connsiteY57" fmla="*/ 1556596 h 6857998"/>
              <a:gd name="connsiteX58" fmla="*/ 320853 w 6718300"/>
              <a:gd name="connsiteY58" fmla="*/ 1562517 h 6857998"/>
              <a:gd name="connsiteX59" fmla="*/ 328935 w 6718300"/>
              <a:gd name="connsiteY59" fmla="*/ 1573257 h 6857998"/>
              <a:gd name="connsiteX60" fmla="*/ 336059 w 6718300"/>
              <a:gd name="connsiteY60" fmla="*/ 1567786 h 6857998"/>
              <a:gd name="connsiteX61" fmla="*/ 328935 w 6718300"/>
              <a:gd name="connsiteY61" fmla="*/ 1556596 h 6857998"/>
              <a:gd name="connsiteX62" fmla="*/ 260716 w 6718300"/>
              <a:gd name="connsiteY62" fmla="*/ 1473192 h 6857998"/>
              <a:gd name="connsiteX63" fmla="*/ 252634 w 6718300"/>
              <a:gd name="connsiteY63" fmla="*/ 1479111 h 6857998"/>
              <a:gd name="connsiteX64" fmla="*/ 260716 w 6718300"/>
              <a:gd name="connsiteY64" fmla="*/ 1489851 h 6857998"/>
              <a:gd name="connsiteX65" fmla="*/ 267839 w 6718300"/>
              <a:gd name="connsiteY65" fmla="*/ 1484383 h 6857998"/>
              <a:gd name="connsiteX66" fmla="*/ 260716 w 6718300"/>
              <a:gd name="connsiteY66" fmla="*/ 1473192 h 6857998"/>
              <a:gd name="connsiteX67" fmla="*/ 328935 w 6718300"/>
              <a:gd name="connsiteY67" fmla="*/ 1456479 h 6857998"/>
              <a:gd name="connsiteX68" fmla="*/ 320853 w 6718300"/>
              <a:gd name="connsiteY68" fmla="*/ 1462403 h 6857998"/>
              <a:gd name="connsiteX69" fmla="*/ 328935 w 6718300"/>
              <a:gd name="connsiteY69" fmla="*/ 1473140 h 6857998"/>
              <a:gd name="connsiteX70" fmla="*/ 336059 w 6718300"/>
              <a:gd name="connsiteY70" fmla="*/ 1467669 h 6857998"/>
              <a:gd name="connsiteX71" fmla="*/ 328935 w 6718300"/>
              <a:gd name="connsiteY71" fmla="*/ 1456479 h 6857998"/>
              <a:gd name="connsiteX72" fmla="*/ 286744 w 6718300"/>
              <a:gd name="connsiteY72" fmla="*/ 1392145 h 6857998"/>
              <a:gd name="connsiteX73" fmla="*/ 272086 w 6718300"/>
              <a:gd name="connsiteY73" fmla="*/ 1398067 h 6857998"/>
              <a:gd name="connsiteX74" fmla="*/ 279553 w 6718300"/>
              <a:gd name="connsiteY74" fmla="*/ 1403286 h 6857998"/>
              <a:gd name="connsiteX75" fmla="*/ 294826 w 6718300"/>
              <a:gd name="connsiteY75" fmla="*/ 1398067 h 6857998"/>
              <a:gd name="connsiteX76" fmla="*/ 286744 w 6718300"/>
              <a:gd name="connsiteY76" fmla="*/ 1392145 h 6857998"/>
              <a:gd name="connsiteX77" fmla="*/ 306196 w 6718300"/>
              <a:gd name="connsiteY77" fmla="*/ 1039408 h 6857998"/>
              <a:gd name="connsiteX78" fmla="*/ 299073 w 6718300"/>
              <a:gd name="connsiteY78" fmla="*/ 1050599 h 6857998"/>
              <a:gd name="connsiteX79" fmla="*/ 306196 w 6718300"/>
              <a:gd name="connsiteY79" fmla="*/ 1056070 h 6857998"/>
              <a:gd name="connsiteX80" fmla="*/ 314278 w 6718300"/>
              <a:gd name="connsiteY80" fmla="*/ 1045330 h 6857998"/>
              <a:gd name="connsiteX81" fmla="*/ 306196 w 6718300"/>
              <a:gd name="connsiteY81" fmla="*/ 1039408 h 6857998"/>
              <a:gd name="connsiteX82" fmla="*/ 260716 w 6718300"/>
              <a:gd name="connsiteY82" fmla="*/ 1039408 h 6857998"/>
              <a:gd name="connsiteX83" fmla="*/ 253596 w 6718300"/>
              <a:gd name="connsiteY83" fmla="*/ 1050599 h 6857998"/>
              <a:gd name="connsiteX84" fmla="*/ 260716 w 6718300"/>
              <a:gd name="connsiteY84" fmla="*/ 1056070 h 6857998"/>
              <a:gd name="connsiteX85" fmla="*/ 268799 w 6718300"/>
              <a:gd name="connsiteY85" fmla="*/ 1045330 h 6857998"/>
              <a:gd name="connsiteX86" fmla="*/ 260716 w 6718300"/>
              <a:gd name="connsiteY86" fmla="*/ 1039408 h 6857998"/>
              <a:gd name="connsiteX87" fmla="*/ 190240 w 6718300"/>
              <a:gd name="connsiteY87" fmla="*/ 924386 h 6857998"/>
              <a:gd name="connsiteX88" fmla="*/ 198245 w 6718300"/>
              <a:gd name="connsiteY88" fmla="*/ 931960 h 6857998"/>
              <a:gd name="connsiteX89" fmla="*/ 201621 w 6718300"/>
              <a:gd name="connsiteY89" fmla="*/ 933513 h 6857998"/>
              <a:gd name="connsiteX90" fmla="*/ 198650 w 6718300"/>
              <a:gd name="connsiteY90" fmla="*/ 935690 h 6857998"/>
              <a:gd name="connsiteX91" fmla="*/ 183049 w 6718300"/>
              <a:gd name="connsiteY91" fmla="*/ 929556 h 6857998"/>
              <a:gd name="connsiteX92" fmla="*/ 193803 w 6718300"/>
              <a:gd name="connsiteY92" fmla="*/ 939241 h 6857998"/>
              <a:gd name="connsiteX93" fmla="*/ 198650 w 6718300"/>
              <a:gd name="connsiteY93" fmla="*/ 935690 h 6857998"/>
              <a:gd name="connsiteX94" fmla="*/ 203606 w 6718300"/>
              <a:gd name="connsiteY94" fmla="*/ 937639 h 6857998"/>
              <a:gd name="connsiteX95" fmla="*/ 207146 w 6718300"/>
              <a:gd name="connsiteY95" fmla="*/ 939241 h 6857998"/>
              <a:gd name="connsiteX96" fmla="*/ 203938 w 6718300"/>
              <a:gd name="connsiteY96" fmla="*/ 939241 h 6857998"/>
              <a:gd name="connsiteX97" fmla="*/ 210787 w 6718300"/>
              <a:gd name="connsiteY97" fmla="*/ 951889 h 6857998"/>
              <a:gd name="connsiteX98" fmla="*/ 224553 w 6718300"/>
              <a:gd name="connsiteY98" fmla="*/ 949129 h 6857998"/>
              <a:gd name="connsiteX99" fmla="*/ 215437 w 6718300"/>
              <a:gd name="connsiteY99" fmla="*/ 942993 h 6857998"/>
              <a:gd name="connsiteX100" fmla="*/ 207146 w 6718300"/>
              <a:gd name="connsiteY100" fmla="*/ 939241 h 6857998"/>
              <a:gd name="connsiteX101" fmla="*/ 214074 w 6718300"/>
              <a:gd name="connsiteY101" fmla="*/ 939241 h 6857998"/>
              <a:gd name="connsiteX102" fmla="*/ 201621 w 6718300"/>
              <a:gd name="connsiteY102" fmla="*/ 933513 h 6857998"/>
              <a:gd name="connsiteX103" fmla="*/ 203938 w 6718300"/>
              <a:gd name="connsiteY103" fmla="*/ 931815 h 6857998"/>
              <a:gd name="connsiteX104" fmla="*/ 190240 w 6718300"/>
              <a:gd name="connsiteY104" fmla="*/ 924386 h 6857998"/>
              <a:gd name="connsiteX105" fmla="*/ 22294 w 6718300"/>
              <a:gd name="connsiteY105" fmla="*/ 647729 h 6857998"/>
              <a:gd name="connsiteX106" fmla="*/ 28178 w 6718300"/>
              <a:gd name="connsiteY106" fmla="*/ 647828 h 6857998"/>
              <a:gd name="connsiteX107" fmla="*/ 28192 w 6718300"/>
              <a:gd name="connsiteY107" fmla="*/ 647878 h 6857998"/>
              <a:gd name="connsiteX108" fmla="*/ 28590 w 6718300"/>
              <a:gd name="connsiteY108" fmla="*/ 653190 h 6857998"/>
              <a:gd name="connsiteX109" fmla="*/ 21616 w 6718300"/>
              <a:gd name="connsiteY109" fmla="*/ 648080 h 6857998"/>
              <a:gd name="connsiteX110" fmla="*/ 234760 w 6718300"/>
              <a:gd name="connsiteY110" fmla="*/ 574611 h 6857998"/>
              <a:gd name="connsiteX111" fmla="*/ 226678 w 6718300"/>
              <a:gd name="connsiteY111" fmla="*/ 580533 h 6857998"/>
              <a:gd name="connsiteX112" fmla="*/ 241952 w 6718300"/>
              <a:gd name="connsiteY112" fmla="*/ 585752 h 6857998"/>
              <a:gd name="connsiteX113" fmla="*/ 249418 w 6718300"/>
              <a:gd name="connsiteY113" fmla="*/ 580533 h 6857998"/>
              <a:gd name="connsiteX114" fmla="*/ 234760 w 6718300"/>
              <a:gd name="connsiteY114" fmla="*/ 574611 h 6857998"/>
              <a:gd name="connsiteX115" fmla="*/ 124833 w 6718300"/>
              <a:gd name="connsiteY115" fmla="*/ 500490 h 6857998"/>
              <a:gd name="connsiteX116" fmla="*/ 130773 w 6718300"/>
              <a:gd name="connsiteY116" fmla="*/ 501207 h 6857998"/>
              <a:gd name="connsiteX117" fmla="*/ 125105 w 6718300"/>
              <a:gd name="connsiteY117" fmla="*/ 505358 h 6857998"/>
              <a:gd name="connsiteX118" fmla="*/ 124007 w 6718300"/>
              <a:gd name="connsiteY118" fmla="*/ 504197 h 6857998"/>
              <a:gd name="connsiteX119" fmla="*/ 124762 w 6718300"/>
              <a:gd name="connsiteY119" fmla="*/ 500501 h 6857998"/>
              <a:gd name="connsiteX120" fmla="*/ 147093 w 6718300"/>
              <a:gd name="connsiteY120" fmla="*/ 338650 h 6857998"/>
              <a:gd name="connsiteX121" fmla="*/ 139970 w 6718300"/>
              <a:gd name="connsiteY121" fmla="*/ 344119 h 6857998"/>
              <a:gd name="connsiteX122" fmla="*/ 147093 w 6718300"/>
              <a:gd name="connsiteY122" fmla="*/ 355312 h 6857998"/>
              <a:gd name="connsiteX123" fmla="*/ 155171 w 6718300"/>
              <a:gd name="connsiteY123" fmla="*/ 349388 h 6857998"/>
              <a:gd name="connsiteX124" fmla="*/ 147093 w 6718300"/>
              <a:gd name="connsiteY124" fmla="*/ 338650 h 6857998"/>
              <a:gd name="connsiteX125" fmla="*/ 217158 w 6718300"/>
              <a:gd name="connsiteY125" fmla="*/ 206519 h 6857998"/>
              <a:gd name="connsiteX126" fmla="*/ 204761 w 6718300"/>
              <a:gd name="connsiteY126" fmla="*/ 223479 h 6857998"/>
              <a:gd name="connsiteX127" fmla="*/ 213455 w 6718300"/>
              <a:gd name="connsiteY127" fmla="*/ 251242 h 6857998"/>
              <a:gd name="connsiteX128" fmla="*/ 211666 w 6718300"/>
              <a:gd name="connsiteY128" fmla="*/ 252968 h 6857998"/>
              <a:gd name="connsiteX129" fmla="*/ 203938 w 6718300"/>
              <a:gd name="connsiteY129" fmla="*/ 259977 h 6857998"/>
              <a:gd name="connsiteX130" fmla="*/ 203938 w 6718300"/>
              <a:gd name="connsiteY130" fmla="*/ 255245 h 6857998"/>
              <a:gd name="connsiteX131" fmla="*/ 186748 w 6718300"/>
              <a:gd name="connsiteY131" fmla="*/ 260264 h 6857998"/>
              <a:gd name="connsiteX132" fmla="*/ 190515 w 6718300"/>
              <a:gd name="connsiteY132" fmla="*/ 270351 h 6857998"/>
              <a:gd name="connsiteX133" fmla="*/ 200532 w 6718300"/>
              <a:gd name="connsiteY133" fmla="*/ 263067 h 6857998"/>
              <a:gd name="connsiteX134" fmla="*/ 203938 w 6718300"/>
              <a:gd name="connsiteY134" fmla="*/ 259977 h 6857998"/>
              <a:gd name="connsiteX135" fmla="*/ 203938 w 6718300"/>
              <a:gd name="connsiteY135" fmla="*/ 262673 h 6857998"/>
              <a:gd name="connsiteX136" fmla="*/ 214023 w 6718300"/>
              <a:gd name="connsiteY136" fmla="*/ 253053 h 6857998"/>
              <a:gd name="connsiteX137" fmla="*/ 214693 w 6718300"/>
              <a:gd name="connsiteY137" fmla="*/ 255195 h 6857998"/>
              <a:gd name="connsiteX138" fmla="*/ 214913 w 6718300"/>
              <a:gd name="connsiteY138" fmla="*/ 252203 h 6857998"/>
              <a:gd name="connsiteX139" fmla="*/ 214023 w 6718300"/>
              <a:gd name="connsiteY139" fmla="*/ 253053 h 6857998"/>
              <a:gd name="connsiteX140" fmla="*/ 213455 w 6718300"/>
              <a:gd name="connsiteY140" fmla="*/ 251242 h 6857998"/>
              <a:gd name="connsiteX141" fmla="*/ 230170 w 6718300"/>
              <a:gd name="connsiteY141" fmla="*/ 235121 h 6857998"/>
              <a:gd name="connsiteX142" fmla="*/ 217158 w 6718300"/>
              <a:gd name="connsiteY142" fmla="*/ 206519 h 6857998"/>
              <a:gd name="connsiteX143" fmla="*/ 135447 w 6718300"/>
              <a:gd name="connsiteY143" fmla="*/ 205163 h 6857998"/>
              <a:gd name="connsiteX144" fmla="*/ 114489 w 6718300"/>
              <a:gd name="connsiteY144" fmla="*/ 226040 h 6857998"/>
              <a:gd name="connsiteX145" fmla="*/ 132639 w 6718300"/>
              <a:gd name="connsiteY145" fmla="*/ 260815 h 6857998"/>
              <a:gd name="connsiteX146" fmla="*/ 147913 w 6718300"/>
              <a:gd name="connsiteY146" fmla="*/ 271305 h 6857998"/>
              <a:gd name="connsiteX147" fmla="*/ 158119 w 6718300"/>
              <a:gd name="connsiteY147" fmla="*/ 258157 h 6857998"/>
              <a:gd name="connsiteX148" fmla="*/ 158459 w 6718300"/>
              <a:gd name="connsiteY148" fmla="*/ 241996 h 6857998"/>
              <a:gd name="connsiteX149" fmla="*/ 157912 w 6718300"/>
              <a:gd name="connsiteY149" fmla="*/ 225938 h 6857998"/>
              <a:gd name="connsiteX150" fmla="*/ 135447 w 6718300"/>
              <a:gd name="connsiteY150" fmla="*/ 205163 h 6857998"/>
              <a:gd name="connsiteX151" fmla="*/ 420234 w 6718300"/>
              <a:gd name="connsiteY151" fmla="*/ 4379 h 6857998"/>
              <a:gd name="connsiteX152" fmla="*/ 409208 w 6718300"/>
              <a:gd name="connsiteY152" fmla="*/ 17477 h 6857998"/>
              <a:gd name="connsiteX153" fmla="*/ 431397 w 6718300"/>
              <a:gd name="connsiteY153" fmla="*/ 37751 h 6857998"/>
              <a:gd name="connsiteX154" fmla="*/ 450369 w 6718300"/>
              <a:gd name="connsiteY154" fmla="*/ 27515 h 6857998"/>
              <a:gd name="connsiteX155" fmla="*/ 420234 w 6718300"/>
              <a:gd name="connsiteY155" fmla="*/ 4379 h 6857998"/>
              <a:gd name="connsiteX156" fmla="*/ 272198 w 6718300"/>
              <a:gd name="connsiteY156" fmla="*/ 0 h 6857998"/>
              <a:gd name="connsiteX157" fmla="*/ 340720 w 6718300"/>
              <a:gd name="connsiteY157" fmla="*/ 0 h 6857998"/>
              <a:gd name="connsiteX158" fmla="*/ 349210 w 6718300"/>
              <a:gd name="connsiteY158" fmla="*/ 20138 h 6857998"/>
              <a:gd name="connsiteX159" fmla="*/ 357060 w 6718300"/>
              <a:gd name="connsiteY159" fmla="*/ 11456 h 6857998"/>
              <a:gd name="connsiteX160" fmla="*/ 362656 w 6718300"/>
              <a:gd name="connsiteY160" fmla="*/ 0 h 6857998"/>
              <a:gd name="connsiteX161" fmla="*/ 6718300 w 6718300"/>
              <a:gd name="connsiteY161" fmla="*/ 0 h 6857998"/>
              <a:gd name="connsiteX162" fmla="*/ 6718300 w 6718300"/>
              <a:gd name="connsiteY162" fmla="*/ 6857998 h 6857998"/>
              <a:gd name="connsiteX163" fmla="*/ 321135 w 6718300"/>
              <a:gd name="connsiteY163" fmla="*/ 6857998 h 6857998"/>
              <a:gd name="connsiteX164" fmla="*/ 330617 w 6718300"/>
              <a:gd name="connsiteY164" fmla="*/ 6844839 h 6857998"/>
              <a:gd name="connsiteX165" fmla="*/ 348456 w 6718300"/>
              <a:gd name="connsiteY165" fmla="*/ 6831348 h 6857998"/>
              <a:gd name="connsiteX166" fmla="*/ 347289 w 6718300"/>
              <a:gd name="connsiteY166" fmla="*/ 6807460 h 6857998"/>
              <a:gd name="connsiteX167" fmla="*/ 351196 w 6718300"/>
              <a:gd name="connsiteY167" fmla="*/ 6729124 h 6857998"/>
              <a:gd name="connsiteX168" fmla="*/ 357839 w 6718300"/>
              <a:gd name="connsiteY168" fmla="*/ 6701374 h 6857998"/>
              <a:gd name="connsiteX169" fmla="*/ 369757 w 6718300"/>
              <a:gd name="connsiteY169" fmla="*/ 6598599 h 6857998"/>
              <a:gd name="connsiteX170" fmla="*/ 385645 w 6718300"/>
              <a:gd name="connsiteY170" fmla="*/ 6561764 h 6857998"/>
              <a:gd name="connsiteX171" fmla="*/ 429548 w 6718300"/>
              <a:gd name="connsiteY171" fmla="*/ 6548817 h 6857998"/>
              <a:gd name="connsiteX172" fmla="*/ 453933 w 6718300"/>
              <a:gd name="connsiteY172" fmla="*/ 6347633 h 6857998"/>
              <a:gd name="connsiteX173" fmla="*/ 503176 w 6718300"/>
              <a:gd name="connsiteY173" fmla="*/ 6277528 h 6857998"/>
              <a:gd name="connsiteX174" fmla="*/ 504212 w 6718300"/>
              <a:gd name="connsiteY174" fmla="*/ 6276500 h 6857998"/>
              <a:gd name="connsiteX175" fmla="*/ 504212 w 6718300"/>
              <a:gd name="connsiteY175" fmla="*/ 6242561 h 6857998"/>
              <a:gd name="connsiteX176" fmla="*/ 503686 w 6718300"/>
              <a:gd name="connsiteY176" fmla="*/ 6242240 h 6857998"/>
              <a:gd name="connsiteX177" fmla="*/ 490164 w 6718300"/>
              <a:gd name="connsiteY177" fmla="*/ 6196581 h 6857998"/>
              <a:gd name="connsiteX178" fmla="*/ 496740 w 6718300"/>
              <a:gd name="connsiteY178" fmla="*/ 6177009 h 6857998"/>
              <a:gd name="connsiteX179" fmla="*/ 504212 w 6718300"/>
              <a:gd name="connsiteY179" fmla="*/ 6173286 h 6857998"/>
              <a:gd name="connsiteX180" fmla="*/ 504212 w 6718300"/>
              <a:gd name="connsiteY180" fmla="*/ 6035863 h 6857998"/>
              <a:gd name="connsiteX181" fmla="*/ 501534 w 6718300"/>
              <a:gd name="connsiteY181" fmla="*/ 6034390 h 6857998"/>
              <a:gd name="connsiteX182" fmla="*/ 502843 w 6718300"/>
              <a:gd name="connsiteY182" fmla="*/ 5978956 h 6857998"/>
              <a:gd name="connsiteX183" fmla="*/ 504212 w 6718300"/>
              <a:gd name="connsiteY183" fmla="*/ 5976472 h 6857998"/>
              <a:gd name="connsiteX184" fmla="*/ 504212 w 6718300"/>
              <a:gd name="connsiteY184" fmla="*/ 5409500 h 6857998"/>
              <a:gd name="connsiteX185" fmla="*/ 499205 w 6718300"/>
              <a:gd name="connsiteY185" fmla="*/ 5403737 h 6857998"/>
              <a:gd name="connsiteX186" fmla="*/ 504212 w 6718300"/>
              <a:gd name="connsiteY186" fmla="*/ 5401967 h 6857998"/>
              <a:gd name="connsiteX187" fmla="*/ 504212 w 6718300"/>
              <a:gd name="connsiteY187" fmla="*/ 5358579 h 6857998"/>
              <a:gd name="connsiteX188" fmla="*/ 496946 w 6718300"/>
              <a:gd name="connsiteY188" fmla="*/ 5361160 h 6857998"/>
              <a:gd name="connsiteX189" fmla="*/ 476669 w 6718300"/>
              <a:gd name="connsiteY189" fmla="*/ 5331776 h 6857998"/>
              <a:gd name="connsiteX190" fmla="*/ 430985 w 6718300"/>
              <a:gd name="connsiteY190" fmla="*/ 5310346 h 6857998"/>
              <a:gd name="connsiteX191" fmla="*/ 430713 w 6718300"/>
              <a:gd name="connsiteY191" fmla="*/ 5294036 h 6857998"/>
              <a:gd name="connsiteX192" fmla="*/ 423590 w 6718300"/>
              <a:gd name="connsiteY192" fmla="*/ 5279886 h 6857998"/>
              <a:gd name="connsiteX193" fmla="*/ 408796 w 6718300"/>
              <a:gd name="connsiteY193" fmla="*/ 5294138 h 6857998"/>
              <a:gd name="connsiteX194" fmla="*/ 408249 w 6718300"/>
              <a:gd name="connsiteY194" fmla="*/ 5310346 h 6857998"/>
              <a:gd name="connsiteX195" fmla="*/ 385988 w 6718300"/>
              <a:gd name="connsiteY195" fmla="*/ 5253337 h 6857998"/>
              <a:gd name="connsiteX196" fmla="*/ 387084 w 6718300"/>
              <a:gd name="connsiteY196" fmla="*/ 5215951 h 6857998"/>
              <a:gd name="connsiteX197" fmla="*/ 369277 w 6718300"/>
              <a:gd name="connsiteY197" fmla="*/ 5151115 h 6857998"/>
              <a:gd name="connsiteX198" fmla="*/ 385373 w 6718300"/>
              <a:gd name="connsiteY198" fmla="*/ 5080407 h 6857998"/>
              <a:gd name="connsiteX199" fmla="*/ 385645 w 6718300"/>
              <a:gd name="connsiteY199" fmla="*/ 5072126 h 6857998"/>
              <a:gd name="connsiteX200" fmla="*/ 397974 w 6718300"/>
              <a:gd name="connsiteY200" fmla="*/ 5044224 h 6857998"/>
              <a:gd name="connsiteX201" fmla="*/ 422152 w 6718300"/>
              <a:gd name="connsiteY201" fmla="*/ 5061790 h 6857998"/>
              <a:gd name="connsiteX202" fmla="*/ 446054 w 6718300"/>
              <a:gd name="connsiteY202" fmla="*/ 5073984 h 6857998"/>
              <a:gd name="connsiteX203" fmla="*/ 453178 w 6718300"/>
              <a:gd name="connsiteY203" fmla="*/ 5059682 h 6857998"/>
              <a:gd name="connsiteX204" fmla="*/ 488726 w 6718300"/>
              <a:gd name="connsiteY204" fmla="*/ 4942555 h 6857998"/>
              <a:gd name="connsiteX205" fmla="*/ 472905 w 6718300"/>
              <a:gd name="connsiteY205" fmla="*/ 4927147 h 6857998"/>
              <a:gd name="connsiteX206" fmla="*/ 429619 w 6718300"/>
              <a:gd name="connsiteY206" fmla="*/ 4902708 h 6857998"/>
              <a:gd name="connsiteX207" fmla="*/ 470029 w 6718300"/>
              <a:gd name="connsiteY207" fmla="*/ 4876112 h 6857998"/>
              <a:gd name="connsiteX208" fmla="*/ 498793 w 6718300"/>
              <a:gd name="connsiteY208" fmla="*/ 4868132 h 6857998"/>
              <a:gd name="connsiteX209" fmla="*/ 474548 w 6718300"/>
              <a:gd name="connsiteY209" fmla="*/ 4850669 h 6857998"/>
              <a:gd name="connsiteX210" fmla="*/ 435508 w 6718300"/>
              <a:gd name="connsiteY210" fmla="*/ 4833457 h 6857998"/>
              <a:gd name="connsiteX211" fmla="*/ 431193 w 6718300"/>
              <a:gd name="connsiteY211" fmla="*/ 4737605 h 6857998"/>
              <a:gd name="connsiteX212" fmla="*/ 443865 w 6718300"/>
              <a:gd name="connsiteY212" fmla="*/ 4728624 h 6857998"/>
              <a:gd name="connsiteX213" fmla="*/ 459890 w 6718300"/>
              <a:gd name="connsiteY213" fmla="*/ 4739964 h 6857998"/>
              <a:gd name="connsiteX214" fmla="*/ 476261 w 6718300"/>
              <a:gd name="connsiteY214" fmla="*/ 4776647 h 6857998"/>
              <a:gd name="connsiteX215" fmla="*/ 492765 w 6718300"/>
              <a:gd name="connsiteY215" fmla="*/ 4813283 h 6857998"/>
              <a:gd name="connsiteX216" fmla="*/ 504212 w 6718300"/>
              <a:gd name="connsiteY216" fmla="*/ 4821382 h 6857998"/>
              <a:gd name="connsiteX217" fmla="*/ 504212 w 6718300"/>
              <a:gd name="connsiteY217" fmla="*/ 4745979 h 6857998"/>
              <a:gd name="connsiteX218" fmla="*/ 487576 w 6718300"/>
              <a:gd name="connsiteY218" fmla="*/ 4723925 h 6857998"/>
              <a:gd name="connsiteX219" fmla="*/ 462150 w 6718300"/>
              <a:gd name="connsiteY219" fmla="*/ 4712364 h 6857998"/>
              <a:gd name="connsiteX220" fmla="*/ 407222 w 6718300"/>
              <a:gd name="connsiteY220" fmla="*/ 4661378 h 6857998"/>
              <a:gd name="connsiteX221" fmla="*/ 393248 w 6718300"/>
              <a:gd name="connsiteY221" fmla="*/ 4607581 h 6857998"/>
              <a:gd name="connsiteX222" fmla="*/ 437082 w 6718300"/>
              <a:gd name="connsiteY222" fmla="*/ 4560459 h 6857998"/>
              <a:gd name="connsiteX223" fmla="*/ 495301 w 6718300"/>
              <a:gd name="connsiteY223" fmla="*/ 4525632 h 6857998"/>
              <a:gd name="connsiteX224" fmla="*/ 500232 w 6718300"/>
              <a:gd name="connsiteY224" fmla="*/ 4462853 h 6857998"/>
              <a:gd name="connsiteX225" fmla="*/ 470712 w 6718300"/>
              <a:gd name="connsiteY225" fmla="*/ 4412869 h 6857998"/>
              <a:gd name="connsiteX226" fmla="*/ 454412 w 6718300"/>
              <a:gd name="connsiteY226" fmla="*/ 4386223 h 6857998"/>
              <a:gd name="connsiteX227" fmla="*/ 452355 w 6718300"/>
              <a:gd name="connsiteY227" fmla="*/ 4340606 h 6857998"/>
              <a:gd name="connsiteX228" fmla="*/ 435440 w 6718300"/>
              <a:gd name="connsiteY228" fmla="*/ 4316267 h 6857998"/>
              <a:gd name="connsiteX229" fmla="*/ 447082 w 6718300"/>
              <a:gd name="connsiteY229" fmla="*/ 4265733 h 6857998"/>
              <a:gd name="connsiteX230" fmla="*/ 455986 w 6718300"/>
              <a:gd name="connsiteY230" fmla="*/ 4217707 h 6857998"/>
              <a:gd name="connsiteX231" fmla="*/ 423111 w 6718300"/>
              <a:gd name="connsiteY231" fmla="*/ 4143688 h 6857998"/>
              <a:gd name="connsiteX232" fmla="*/ 439822 w 6718300"/>
              <a:gd name="connsiteY232" fmla="*/ 4125370 h 6857998"/>
              <a:gd name="connsiteX233" fmla="*/ 441467 w 6718300"/>
              <a:gd name="connsiteY233" fmla="*/ 4109613 h 6857998"/>
              <a:gd name="connsiteX234" fmla="*/ 409548 w 6718300"/>
              <a:gd name="connsiteY234" fmla="*/ 4077897 h 6857998"/>
              <a:gd name="connsiteX235" fmla="*/ 407151 w 6718300"/>
              <a:gd name="connsiteY235" fmla="*/ 4003176 h 6857998"/>
              <a:gd name="connsiteX236" fmla="*/ 386057 w 6718300"/>
              <a:gd name="connsiteY236" fmla="*/ 3935026 h 6857998"/>
              <a:gd name="connsiteX237" fmla="*/ 364619 w 6718300"/>
              <a:gd name="connsiteY237" fmla="*/ 3749851 h 6857998"/>
              <a:gd name="connsiteX238" fmla="*/ 362566 w 6718300"/>
              <a:gd name="connsiteY238" fmla="*/ 3667148 h 6857998"/>
              <a:gd name="connsiteX239" fmla="*/ 362086 w 6718300"/>
              <a:gd name="connsiteY239" fmla="*/ 3592224 h 6857998"/>
              <a:gd name="connsiteX240" fmla="*/ 341128 w 6718300"/>
              <a:gd name="connsiteY240" fmla="*/ 3516197 h 6857998"/>
              <a:gd name="connsiteX241" fmla="*/ 340989 w 6718300"/>
              <a:gd name="connsiteY241" fmla="*/ 3446894 h 6857998"/>
              <a:gd name="connsiteX242" fmla="*/ 335990 w 6718300"/>
              <a:gd name="connsiteY242" fmla="*/ 3369663 h 6857998"/>
              <a:gd name="connsiteX243" fmla="*/ 337290 w 6718300"/>
              <a:gd name="connsiteY243" fmla="*/ 3314311 h 6857998"/>
              <a:gd name="connsiteX244" fmla="*/ 351536 w 6718300"/>
              <a:gd name="connsiteY244" fmla="*/ 3257805 h 6857998"/>
              <a:gd name="connsiteX245" fmla="*/ 357564 w 6718300"/>
              <a:gd name="connsiteY245" fmla="*/ 3246363 h 6857998"/>
              <a:gd name="connsiteX246" fmla="*/ 337565 w 6718300"/>
              <a:gd name="connsiteY246" fmla="*/ 3242098 h 6857998"/>
              <a:gd name="connsiteX247" fmla="*/ 271675 w 6718300"/>
              <a:gd name="connsiteY247" fmla="*/ 3208775 h 6857998"/>
              <a:gd name="connsiteX248" fmla="*/ 247912 w 6718300"/>
              <a:gd name="connsiteY248" fmla="*/ 3149609 h 6857998"/>
              <a:gd name="connsiteX249" fmla="*/ 245922 w 6718300"/>
              <a:gd name="connsiteY249" fmla="*/ 3097069 h 6857998"/>
              <a:gd name="connsiteX250" fmla="*/ 271060 w 6718300"/>
              <a:gd name="connsiteY250" fmla="*/ 2983504 h 6857998"/>
              <a:gd name="connsiteX251" fmla="*/ 284483 w 6718300"/>
              <a:gd name="connsiteY251" fmla="*/ 2960520 h 6857998"/>
              <a:gd name="connsiteX252" fmla="*/ 293252 w 6718300"/>
              <a:gd name="connsiteY252" fmla="*/ 2854232 h 6857998"/>
              <a:gd name="connsiteX253" fmla="*/ 284593 w 6718300"/>
              <a:gd name="connsiteY253" fmla="*/ 2826004 h 6857998"/>
              <a:gd name="connsiteX254" fmla="*/ 266354 w 6718300"/>
              <a:gd name="connsiteY254" fmla="*/ 2821197 h 6857998"/>
              <a:gd name="connsiteX255" fmla="*/ 271675 w 6718300"/>
              <a:gd name="connsiteY255" fmla="*/ 2817298 h 6857998"/>
              <a:gd name="connsiteX256" fmla="*/ 257979 w 6718300"/>
              <a:gd name="connsiteY256" fmla="*/ 2809869 h 6857998"/>
              <a:gd name="connsiteX257" fmla="*/ 261196 w 6718300"/>
              <a:gd name="connsiteY257" fmla="*/ 2819856 h 6857998"/>
              <a:gd name="connsiteX258" fmla="*/ 261198 w 6718300"/>
              <a:gd name="connsiteY258" fmla="*/ 2819867 h 6857998"/>
              <a:gd name="connsiteX259" fmla="*/ 257499 w 6718300"/>
              <a:gd name="connsiteY259" fmla="*/ 2820464 h 6857998"/>
              <a:gd name="connsiteX260" fmla="*/ 261539 w 6718300"/>
              <a:gd name="connsiteY260" fmla="*/ 2824724 h 6857998"/>
              <a:gd name="connsiteX261" fmla="*/ 261770 w 6718300"/>
              <a:gd name="connsiteY261" fmla="*/ 2824554 h 6857998"/>
              <a:gd name="connsiteX262" fmla="*/ 263004 w 6718300"/>
              <a:gd name="connsiteY262" fmla="*/ 2834647 h 6857998"/>
              <a:gd name="connsiteX263" fmla="*/ 255307 w 6718300"/>
              <a:gd name="connsiteY263" fmla="*/ 2844395 h 6857998"/>
              <a:gd name="connsiteX264" fmla="*/ 207774 w 6718300"/>
              <a:gd name="connsiteY264" fmla="*/ 2869538 h 6857998"/>
              <a:gd name="connsiteX265" fmla="*/ 214282 w 6718300"/>
              <a:gd name="connsiteY265" fmla="*/ 2824572 h 6857998"/>
              <a:gd name="connsiteX266" fmla="*/ 205445 w 6718300"/>
              <a:gd name="connsiteY266" fmla="*/ 2769222 h 6857998"/>
              <a:gd name="connsiteX267" fmla="*/ 246746 w 6718300"/>
              <a:gd name="connsiteY267" fmla="*/ 2615711 h 6857998"/>
              <a:gd name="connsiteX268" fmla="*/ 281950 w 6718300"/>
              <a:gd name="connsiteY268" fmla="*/ 2604268 h 6857998"/>
              <a:gd name="connsiteX269" fmla="*/ 339686 w 6718300"/>
              <a:gd name="connsiteY269" fmla="*/ 2580933 h 6857998"/>
              <a:gd name="connsiteX270" fmla="*/ 369617 w 6718300"/>
              <a:gd name="connsiteY270" fmla="*/ 2556143 h 6857998"/>
              <a:gd name="connsiteX271" fmla="*/ 419207 w 6718300"/>
              <a:gd name="connsiteY271" fmla="*/ 2455827 h 6857998"/>
              <a:gd name="connsiteX272" fmla="*/ 438796 w 6718300"/>
              <a:gd name="connsiteY272" fmla="*/ 2427925 h 6857998"/>
              <a:gd name="connsiteX273" fmla="*/ 480508 w 6718300"/>
              <a:gd name="connsiteY273" fmla="*/ 2385170 h 6857998"/>
              <a:gd name="connsiteX274" fmla="*/ 488451 w 6718300"/>
              <a:gd name="connsiteY274" fmla="*/ 2373576 h 6857998"/>
              <a:gd name="connsiteX275" fmla="*/ 473385 w 6718300"/>
              <a:gd name="connsiteY275" fmla="*/ 2341009 h 6857998"/>
              <a:gd name="connsiteX276" fmla="*/ 398110 w 6718300"/>
              <a:gd name="connsiteY276" fmla="*/ 2337847 h 6857998"/>
              <a:gd name="connsiteX277" fmla="*/ 385714 w 6718300"/>
              <a:gd name="connsiteY277" fmla="*/ 2276172 h 6857998"/>
              <a:gd name="connsiteX278" fmla="*/ 348799 w 6718300"/>
              <a:gd name="connsiteY278" fmla="*/ 2237982 h 6857998"/>
              <a:gd name="connsiteX279" fmla="*/ 340717 w 6718300"/>
              <a:gd name="connsiteY279" fmla="*/ 2217006 h 6857998"/>
              <a:gd name="connsiteX280" fmla="*/ 333454 w 6718300"/>
              <a:gd name="connsiteY280" fmla="*/ 2189555 h 6857998"/>
              <a:gd name="connsiteX281" fmla="*/ 288662 w 6718300"/>
              <a:gd name="connsiteY281" fmla="*/ 2135358 h 6857998"/>
              <a:gd name="connsiteX282" fmla="*/ 248871 w 6718300"/>
              <a:gd name="connsiteY282" fmla="*/ 2123814 h 6857998"/>
              <a:gd name="connsiteX283" fmla="*/ 249349 w 6718300"/>
              <a:gd name="connsiteY283" fmla="*/ 2099928 h 6857998"/>
              <a:gd name="connsiteX284" fmla="*/ 273664 w 6718300"/>
              <a:gd name="connsiteY284" fmla="*/ 2047236 h 6857998"/>
              <a:gd name="connsiteX285" fmla="*/ 262226 w 6718300"/>
              <a:gd name="connsiteY285" fmla="*/ 2021291 h 6857998"/>
              <a:gd name="connsiteX286" fmla="*/ 283867 w 6718300"/>
              <a:gd name="connsiteY286" fmla="*/ 1973618 h 6857998"/>
              <a:gd name="connsiteX287" fmla="*/ 314210 w 6718300"/>
              <a:gd name="connsiteY287" fmla="*/ 1967445 h 6857998"/>
              <a:gd name="connsiteX288" fmla="*/ 280787 w 6718300"/>
              <a:gd name="connsiteY288" fmla="*/ 1956857 h 6857998"/>
              <a:gd name="connsiteX289" fmla="*/ 248871 w 6718300"/>
              <a:gd name="connsiteY289" fmla="*/ 1942304 h 6857998"/>
              <a:gd name="connsiteX290" fmla="*/ 275442 w 6718300"/>
              <a:gd name="connsiteY290" fmla="*/ 1924287 h 6857998"/>
              <a:gd name="connsiteX291" fmla="*/ 279689 w 6718300"/>
              <a:gd name="connsiteY291" fmla="*/ 1903964 h 6857998"/>
              <a:gd name="connsiteX292" fmla="*/ 239898 w 6718300"/>
              <a:gd name="connsiteY292" fmla="*/ 1858145 h 6857998"/>
              <a:gd name="connsiteX293" fmla="*/ 237362 w 6718300"/>
              <a:gd name="connsiteY293" fmla="*/ 1840983 h 6857998"/>
              <a:gd name="connsiteX294" fmla="*/ 337290 w 6718300"/>
              <a:gd name="connsiteY294" fmla="*/ 1814838 h 6857998"/>
              <a:gd name="connsiteX295" fmla="*/ 361675 w 6718300"/>
              <a:gd name="connsiteY295" fmla="*/ 1807661 h 6857998"/>
              <a:gd name="connsiteX296" fmla="*/ 345851 w 6718300"/>
              <a:gd name="connsiteY296" fmla="*/ 1791000 h 6857998"/>
              <a:gd name="connsiteX297" fmla="*/ 295412 w 6718300"/>
              <a:gd name="connsiteY297" fmla="*/ 1773930 h 6857998"/>
              <a:gd name="connsiteX298" fmla="*/ 299963 w 6718300"/>
              <a:gd name="connsiteY298" fmla="*/ 1753463 h 6857998"/>
              <a:gd name="connsiteX299" fmla="*/ 304482 w 6718300"/>
              <a:gd name="connsiteY299" fmla="*/ 1756775 h 6857998"/>
              <a:gd name="connsiteX300" fmla="*/ 314553 w 6718300"/>
              <a:gd name="connsiteY300" fmla="*/ 1746738 h 6857998"/>
              <a:gd name="connsiteX301" fmla="*/ 300923 w 6718300"/>
              <a:gd name="connsiteY301" fmla="*/ 1749097 h 6857998"/>
              <a:gd name="connsiteX302" fmla="*/ 300910 w 6718300"/>
              <a:gd name="connsiteY302" fmla="*/ 1749104 h 6857998"/>
              <a:gd name="connsiteX303" fmla="*/ 300101 w 6718300"/>
              <a:gd name="connsiteY303" fmla="*/ 1746369 h 6857998"/>
              <a:gd name="connsiteX304" fmla="*/ 294346 w 6718300"/>
              <a:gd name="connsiteY304" fmla="*/ 1749349 h 6857998"/>
              <a:gd name="connsiteX305" fmla="*/ 296975 w 6718300"/>
              <a:gd name="connsiteY305" fmla="*/ 1751274 h 6857998"/>
              <a:gd name="connsiteX306" fmla="*/ 289287 w 6718300"/>
              <a:gd name="connsiteY306" fmla="*/ 1755515 h 6857998"/>
              <a:gd name="connsiteX307" fmla="*/ 283045 w 6718300"/>
              <a:gd name="connsiteY307" fmla="*/ 1756927 h 6857998"/>
              <a:gd name="connsiteX308" fmla="*/ 236199 w 6718300"/>
              <a:gd name="connsiteY308" fmla="*/ 1772532 h 6857998"/>
              <a:gd name="connsiteX309" fmla="*/ 248460 w 6718300"/>
              <a:gd name="connsiteY309" fmla="*/ 1740869 h 6857998"/>
              <a:gd name="connsiteX310" fmla="*/ 249075 w 6718300"/>
              <a:gd name="connsiteY310" fmla="*/ 1715977 h 6857998"/>
              <a:gd name="connsiteX311" fmla="*/ 224553 w 6718300"/>
              <a:gd name="connsiteY311" fmla="*/ 1663686 h 6857998"/>
              <a:gd name="connsiteX312" fmla="*/ 237021 w 6718300"/>
              <a:gd name="connsiteY312" fmla="*/ 1639045 h 6857998"/>
              <a:gd name="connsiteX313" fmla="*/ 247569 w 6718300"/>
              <a:gd name="connsiteY313" fmla="*/ 1619023 h 6857998"/>
              <a:gd name="connsiteX314" fmla="*/ 224693 w 6718300"/>
              <a:gd name="connsiteY314" fmla="*/ 1606978 h 6857998"/>
              <a:gd name="connsiteX315" fmla="*/ 202501 w 6718300"/>
              <a:gd name="connsiteY315" fmla="*/ 1606176 h 6857998"/>
              <a:gd name="connsiteX316" fmla="*/ 182022 w 6718300"/>
              <a:gd name="connsiteY316" fmla="*/ 1592425 h 6857998"/>
              <a:gd name="connsiteX317" fmla="*/ 195241 w 6718300"/>
              <a:gd name="connsiteY317" fmla="*/ 1573959 h 6857998"/>
              <a:gd name="connsiteX318" fmla="*/ 203391 w 6718300"/>
              <a:gd name="connsiteY318" fmla="*/ 1523173 h 6857998"/>
              <a:gd name="connsiteX319" fmla="*/ 224693 w 6718300"/>
              <a:gd name="connsiteY319" fmla="*/ 1503702 h 6857998"/>
              <a:gd name="connsiteX320" fmla="*/ 207022 w 6718300"/>
              <a:gd name="connsiteY320" fmla="*/ 1465011 h 6857998"/>
              <a:gd name="connsiteX321" fmla="*/ 226131 w 6718300"/>
              <a:gd name="connsiteY321" fmla="*/ 1423056 h 6857998"/>
              <a:gd name="connsiteX322" fmla="*/ 247841 w 6718300"/>
              <a:gd name="connsiteY322" fmla="*/ 1409910 h 6857998"/>
              <a:gd name="connsiteX323" fmla="*/ 284690 w 6718300"/>
              <a:gd name="connsiteY323" fmla="*/ 1320784 h 6857998"/>
              <a:gd name="connsiteX324" fmla="*/ 277635 w 6718300"/>
              <a:gd name="connsiteY324" fmla="*/ 1306632 h 6857998"/>
              <a:gd name="connsiteX325" fmla="*/ 217226 w 6718300"/>
              <a:gd name="connsiteY325" fmla="*/ 1274064 h 6857998"/>
              <a:gd name="connsiteX326" fmla="*/ 224761 w 6718300"/>
              <a:gd name="connsiteY326" fmla="*/ 1239187 h 6857998"/>
              <a:gd name="connsiteX327" fmla="*/ 260101 w 6718300"/>
              <a:gd name="connsiteY327" fmla="*/ 1222276 h 6857998"/>
              <a:gd name="connsiteX328" fmla="*/ 247361 w 6718300"/>
              <a:gd name="connsiteY328" fmla="*/ 1188251 h 6857998"/>
              <a:gd name="connsiteX329" fmla="*/ 252227 w 6718300"/>
              <a:gd name="connsiteY329" fmla="*/ 1155733 h 6857998"/>
              <a:gd name="connsiteX330" fmla="*/ 271607 w 6718300"/>
              <a:gd name="connsiteY330" fmla="*/ 1131895 h 6857998"/>
              <a:gd name="connsiteX331" fmla="*/ 243457 w 6718300"/>
              <a:gd name="connsiteY331" fmla="*/ 1123263 h 6857998"/>
              <a:gd name="connsiteX332" fmla="*/ 203047 w 6718300"/>
              <a:gd name="connsiteY332" fmla="*/ 1139775 h 6857998"/>
              <a:gd name="connsiteX333" fmla="*/ 195102 w 6718300"/>
              <a:gd name="connsiteY333" fmla="*/ 1153875 h 6857998"/>
              <a:gd name="connsiteX334" fmla="*/ 181267 w 6718300"/>
              <a:gd name="connsiteY334" fmla="*/ 1146097 h 6857998"/>
              <a:gd name="connsiteX335" fmla="*/ 170927 w 6718300"/>
              <a:gd name="connsiteY335" fmla="*/ 1073732 h 6857998"/>
              <a:gd name="connsiteX336" fmla="*/ 161200 w 6718300"/>
              <a:gd name="connsiteY336" fmla="*/ 975023 h 6857998"/>
              <a:gd name="connsiteX337" fmla="*/ 156885 w 6718300"/>
              <a:gd name="connsiteY337" fmla="*/ 867883 h 6857998"/>
              <a:gd name="connsiteX338" fmla="*/ 133941 w 6718300"/>
              <a:gd name="connsiteY338" fmla="*/ 855686 h 6857998"/>
              <a:gd name="connsiteX339" fmla="*/ 127230 w 6718300"/>
              <a:gd name="connsiteY339" fmla="*/ 789444 h 6857998"/>
              <a:gd name="connsiteX340" fmla="*/ 194144 w 6718300"/>
              <a:gd name="connsiteY340" fmla="*/ 752661 h 6857998"/>
              <a:gd name="connsiteX341" fmla="*/ 194830 w 6718300"/>
              <a:gd name="connsiteY341" fmla="*/ 725662 h 6857998"/>
              <a:gd name="connsiteX342" fmla="*/ 152434 w 6718300"/>
              <a:gd name="connsiteY342" fmla="*/ 650688 h 6857998"/>
              <a:gd name="connsiteX343" fmla="*/ 135379 w 6718300"/>
              <a:gd name="connsiteY343" fmla="*/ 638895 h 6857998"/>
              <a:gd name="connsiteX344" fmla="*/ 66273 w 6718300"/>
              <a:gd name="connsiteY344" fmla="*/ 686520 h 6857998"/>
              <a:gd name="connsiteX345" fmla="*/ 53464 w 6718300"/>
              <a:gd name="connsiteY345" fmla="*/ 703983 h 6857998"/>
              <a:gd name="connsiteX346" fmla="*/ 37916 w 6718300"/>
              <a:gd name="connsiteY346" fmla="*/ 692090 h 6857998"/>
              <a:gd name="connsiteX347" fmla="*/ 30075 w 6718300"/>
              <a:gd name="connsiteY347" fmla="*/ 672995 h 6857998"/>
              <a:gd name="connsiteX348" fmla="*/ 28590 w 6718300"/>
              <a:gd name="connsiteY348" fmla="*/ 653190 h 6857998"/>
              <a:gd name="connsiteX349" fmla="*/ 31752 w 6718300"/>
              <a:gd name="connsiteY349" fmla="*/ 655506 h 6857998"/>
              <a:gd name="connsiteX350" fmla="*/ 41820 w 6718300"/>
              <a:gd name="connsiteY350" fmla="*/ 645469 h 6857998"/>
              <a:gd name="connsiteX351" fmla="*/ 28192 w 6718300"/>
              <a:gd name="connsiteY351" fmla="*/ 647828 h 6857998"/>
              <a:gd name="connsiteX352" fmla="*/ 28178 w 6718300"/>
              <a:gd name="connsiteY352" fmla="*/ 647828 h 6857998"/>
              <a:gd name="connsiteX353" fmla="*/ 27369 w 6718300"/>
              <a:gd name="connsiteY353" fmla="*/ 645099 h 6857998"/>
              <a:gd name="connsiteX354" fmla="*/ 22294 w 6718300"/>
              <a:gd name="connsiteY354" fmla="*/ 647729 h 6857998"/>
              <a:gd name="connsiteX355" fmla="*/ 8465 w 6718300"/>
              <a:gd name="connsiteY355" fmla="*/ 647495 h 6857998"/>
              <a:gd name="connsiteX356" fmla="*/ 39 w 6718300"/>
              <a:gd name="connsiteY356" fmla="*/ 642460 h 6857998"/>
              <a:gd name="connsiteX357" fmla="*/ 80587 w 6718300"/>
              <a:gd name="connsiteY357" fmla="*/ 593380 h 6857998"/>
              <a:gd name="connsiteX358" fmla="*/ 164284 w 6718300"/>
              <a:gd name="connsiteY358" fmla="*/ 603467 h 6857998"/>
              <a:gd name="connsiteX359" fmla="*/ 181267 w 6718300"/>
              <a:gd name="connsiteY359" fmla="*/ 536723 h 6857998"/>
              <a:gd name="connsiteX360" fmla="*/ 197706 w 6718300"/>
              <a:gd name="connsiteY360" fmla="*/ 516850 h 6857998"/>
              <a:gd name="connsiteX361" fmla="*/ 180584 w 6718300"/>
              <a:gd name="connsiteY361" fmla="*/ 505861 h 6857998"/>
              <a:gd name="connsiteX362" fmla="*/ 156767 w 6718300"/>
              <a:gd name="connsiteY362" fmla="*/ 504342 h 6857998"/>
              <a:gd name="connsiteX363" fmla="*/ 130773 w 6718300"/>
              <a:gd name="connsiteY363" fmla="*/ 501207 h 6857998"/>
              <a:gd name="connsiteX364" fmla="*/ 135244 w 6718300"/>
              <a:gd name="connsiteY364" fmla="*/ 497932 h 6857998"/>
              <a:gd name="connsiteX365" fmla="*/ 121544 w 6718300"/>
              <a:gd name="connsiteY365" fmla="*/ 490503 h 6857998"/>
              <a:gd name="connsiteX366" fmla="*/ 124765 w 6718300"/>
              <a:gd name="connsiteY366" fmla="*/ 500490 h 6857998"/>
              <a:gd name="connsiteX367" fmla="*/ 124762 w 6718300"/>
              <a:gd name="connsiteY367" fmla="*/ 500501 h 6857998"/>
              <a:gd name="connsiteX368" fmla="*/ 121065 w 6718300"/>
              <a:gd name="connsiteY368" fmla="*/ 501080 h 6857998"/>
              <a:gd name="connsiteX369" fmla="*/ 124007 w 6718300"/>
              <a:gd name="connsiteY369" fmla="*/ 504197 h 6857998"/>
              <a:gd name="connsiteX370" fmla="*/ 121325 w 6718300"/>
              <a:gd name="connsiteY370" fmla="*/ 517339 h 6857998"/>
              <a:gd name="connsiteX371" fmla="*/ 92640 w 6718300"/>
              <a:gd name="connsiteY371" fmla="*/ 512032 h 6857998"/>
              <a:gd name="connsiteX372" fmla="*/ 100859 w 6718300"/>
              <a:gd name="connsiteY372" fmla="*/ 439667 h 6857998"/>
              <a:gd name="connsiteX373" fmla="*/ 71819 w 6718300"/>
              <a:gd name="connsiteY373" fmla="*/ 366049 h 6857998"/>
              <a:gd name="connsiteX374" fmla="*/ 87571 w 6718300"/>
              <a:gd name="connsiteY374" fmla="*/ 348737 h 6857998"/>
              <a:gd name="connsiteX375" fmla="*/ 119352 w 6718300"/>
              <a:gd name="connsiteY375" fmla="*/ 325151 h 6857998"/>
              <a:gd name="connsiteX376" fmla="*/ 117297 w 6718300"/>
              <a:gd name="connsiteY376" fmla="*/ 305129 h 6857998"/>
              <a:gd name="connsiteX377" fmla="*/ 67299 w 6718300"/>
              <a:gd name="connsiteY377" fmla="*/ 260967 h 6857998"/>
              <a:gd name="connsiteX378" fmla="*/ 67093 w 6718300"/>
              <a:gd name="connsiteY378" fmla="*/ 208424 h 6857998"/>
              <a:gd name="connsiteX379" fmla="*/ 69489 w 6718300"/>
              <a:gd name="connsiteY379" fmla="*/ 137866 h 6857998"/>
              <a:gd name="connsiteX380" fmla="*/ 104147 w 6718300"/>
              <a:gd name="connsiteY380" fmla="*/ 124769 h 6857998"/>
              <a:gd name="connsiteX381" fmla="*/ 266129 w 6718300"/>
              <a:gd name="connsiteY381" fmla="*/ 99025 h 6857998"/>
              <a:gd name="connsiteX382" fmla="*/ 248871 w 6718300"/>
              <a:gd name="connsiteY382" fmla="*/ 71574 h 6857998"/>
              <a:gd name="connsiteX383" fmla="*/ 271711 w 6718300"/>
              <a:gd name="connsiteY383" fmla="*/ 2336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6718300" h="6857998">
                <a:moveTo>
                  <a:pt x="454273" y="5127379"/>
                </a:moveTo>
                <a:cubicBezTo>
                  <a:pt x="438316" y="5134354"/>
                  <a:pt x="423727" y="5143086"/>
                  <a:pt x="405301" y="5152871"/>
                </a:cubicBezTo>
                <a:cubicBezTo>
                  <a:pt x="418660" y="5156685"/>
                  <a:pt x="427905" y="5161351"/>
                  <a:pt x="430645" y="5159797"/>
                </a:cubicBezTo>
                <a:cubicBezTo>
                  <a:pt x="445507" y="5151466"/>
                  <a:pt x="458795" y="5141631"/>
                  <a:pt x="472561" y="5132296"/>
                </a:cubicBezTo>
                <a:cubicBezTo>
                  <a:pt x="466329" y="5130490"/>
                  <a:pt x="457768" y="5125874"/>
                  <a:pt x="454273" y="5127379"/>
                </a:cubicBezTo>
                <a:close/>
                <a:moveTo>
                  <a:pt x="502630" y="4577871"/>
                </a:moveTo>
                <a:cubicBezTo>
                  <a:pt x="494500" y="4576164"/>
                  <a:pt x="483520" y="4576343"/>
                  <a:pt x="468247" y="4579479"/>
                </a:cubicBezTo>
                <a:cubicBezTo>
                  <a:pt x="472494" y="4577923"/>
                  <a:pt x="455439" y="4580984"/>
                  <a:pt x="455164" y="4584848"/>
                </a:cubicBezTo>
                <a:cubicBezTo>
                  <a:pt x="452834" y="4612550"/>
                  <a:pt x="448932" y="4641102"/>
                  <a:pt x="456398" y="4667801"/>
                </a:cubicBezTo>
                <a:cubicBezTo>
                  <a:pt x="458606" y="4675742"/>
                  <a:pt x="479347" y="4686901"/>
                  <a:pt x="494519" y="4690567"/>
                </a:cubicBezTo>
                <a:lnTo>
                  <a:pt x="504212" y="4691168"/>
                </a:lnTo>
                <a:lnTo>
                  <a:pt x="504212" y="4672284"/>
                </a:lnTo>
                <a:lnTo>
                  <a:pt x="502976" y="4671506"/>
                </a:lnTo>
                <a:cubicBezTo>
                  <a:pt x="499953" y="4669181"/>
                  <a:pt x="498107" y="4666709"/>
                  <a:pt x="499476" y="4663987"/>
                </a:cubicBezTo>
                <a:lnTo>
                  <a:pt x="504212" y="4653898"/>
                </a:lnTo>
                <a:lnTo>
                  <a:pt x="504212" y="4578759"/>
                </a:lnTo>
                <a:close/>
                <a:moveTo>
                  <a:pt x="370097" y="3144641"/>
                </a:moveTo>
                <a:cubicBezTo>
                  <a:pt x="352906" y="3152170"/>
                  <a:pt x="335647" y="3159696"/>
                  <a:pt x="318457" y="3167224"/>
                </a:cubicBezTo>
                <a:cubicBezTo>
                  <a:pt x="332088" y="3180924"/>
                  <a:pt x="342635" y="3203205"/>
                  <a:pt x="359893" y="3206466"/>
                </a:cubicBezTo>
                <a:cubicBezTo>
                  <a:pt x="396400" y="3213442"/>
                  <a:pt x="382494" y="3187899"/>
                  <a:pt x="387291" y="3168228"/>
                </a:cubicBezTo>
                <a:cubicBezTo>
                  <a:pt x="383592" y="3163159"/>
                  <a:pt x="376880" y="3153926"/>
                  <a:pt x="370097" y="3144641"/>
                </a:cubicBezTo>
                <a:close/>
                <a:moveTo>
                  <a:pt x="261267" y="2819856"/>
                </a:moveTo>
                <a:lnTo>
                  <a:pt x="266354" y="2821197"/>
                </a:lnTo>
                <a:lnTo>
                  <a:pt x="261770" y="2824554"/>
                </a:lnTo>
                <a:lnTo>
                  <a:pt x="261198" y="2819867"/>
                </a:lnTo>
                <a:close/>
                <a:moveTo>
                  <a:pt x="325648" y="1892671"/>
                </a:moveTo>
                <a:cubicBezTo>
                  <a:pt x="322635" y="1894879"/>
                  <a:pt x="320099" y="1896737"/>
                  <a:pt x="317566" y="1898593"/>
                </a:cubicBezTo>
                <a:cubicBezTo>
                  <a:pt x="322635" y="1900449"/>
                  <a:pt x="327498" y="1902960"/>
                  <a:pt x="332839" y="1903812"/>
                </a:cubicBezTo>
                <a:cubicBezTo>
                  <a:pt x="334688" y="1904113"/>
                  <a:pt x="337769" y="1900449"/>
                  <a:pt x="340305" y="1898593"/>
                </a:cubicBezTo>
                <a:cubicBezTo>
                  <a:pt x="335372" y="1896587"/>
                  <a:pt x="330374" y="1894579"/>
                  <a:pt x="325648" y="1892671"/>
                </a:cubicBezTo>
                <a:close/>
                <a:moveTo>
                  <a:pt x="329758" y="1840732"/>
                </a:moveTo>
                <a:cubicBezTo>
                  <a:pt x="326607" y="1840881"/>
                  <a:pt x="324005" y="1847508"/>
                  <a:pt x="321197" y="1851170"/>
                </a:cubicBezTo>
                <a:cubicBezTo>
                  <a:pt x="331126" y="1853078"/>
                  <a:pt x="340921" y="1855838"/>
                  <a:pt x="350921" y="1856289"/>
                </a:cubicBezTo>
                <a:cubicBezTo>
                  <a:pt x="353592" y="1856439"/>
                  <a:pt x="356948" y="1849715"/>
                  <a:pt x="362154" y="1843592"/>
                </a:cubicBezTo>
                <a:cubicBezTo>
                  <a:pt x="349825" y="1842289"/>
                  <a:pt x="339686" y="1840281"/>
                  <a:pt x="329758" y="1840732"/>
                </a:cubicBezTo>
                <a:close/>
                <a:moveTo>
                  <a:pt x="300910" y="1749104"/>
                </a:moveTo>
                <a:lnTo>
                  <a:pt x="300923" y="1749147"/>
                </a:lnTo>
                <a:lnTo>
                  <a:pt x="299963" y="1753463"/>
                </a:lnTo>
                <a:lnTo>
                  <a:pt x="296975" y="1751274"/>
                </a:lnTo>
                <a:close/>
                <a:moveTo>
                  <a:pt x="327018" y="1691488"/>
                </a:moveTo>
                <a:cubicBezTo>
                  <a:pt x="324655" y="1694649"/>
                  <a:pt x="322292" y="1697810"/>
                  <a:pt x="333798" y="1709123"/>
                </a:cubicBezTo>
                <a:lnTo>
                  <a:pt x="338187" y="1712903"/>
                </a:lnTo>
                <a:lnTo>
                  <a:pt x="339686" y="1715777"/>
                </a:lnTo>
                <a:lnTo>
                  <a:pt x="337418" y="1718070"/>
                </a:lnTo>
                <a:lnTo>
                  <a:pt x="315920" y="1706291"/>
                </a:lnTo>
                <a:cubicBezTo>
                  <a:pt x="319962" y="1711310"/>
                  <a:pt x="324825" y="1717332"/>
                  <a:pt x="329687" y="1723405"/>
                </a:cubicBezTo>
                <a:cubicBezTo>
                  <a:pt x="331435" y="1722100"/>
                  <a:pt x="334090" y="1720632"/>
                  <a:pt x="336230" y="1719271"/>
                </a:cubicBezTo>
                <a:lnTo>
                  <a:pt x="337418" y="1718070"/>
                </a:lnTo>
                <a:lnTo>
                  <a:pt x="338497" y="1718661"/>
                </a:lnTo>
                <a:lnTo>
                  <a:pt x="346665" y="1723455"/>
                </a:lnTo>
                <a:lnTo>
                  <a:pt x="340305" y="1723455"/>
                </a:lnTo>
                <a:cubicBezTo>
                  <a:pt x="342427" y="1727770"/>
                  <a:pt x="343593" y="1732638"/>
                  <a:pt x="347154" y="1736101"/>
                </a:cubicBezTo>
                <a:cubicBezTo>
                  <a:pt x="348248" y="1737154"/>
                  <a:pt x="356126" y="1734344"/>
                  <a:pt x="360920" y="1733340"/>
                </a:cubicBezTo>
                <a:cubicBezTo>
                  <a:pt x="359175" y="1731659"/>
                  <a:pt x="357428" y="1730003"/>
                  <a:pt x="351365" y="1726214"/>
                </a:cubicBezTo>
                <a:lnTo>
                  <a:pt x="346665" y="1723455"/>
                </a:lnTo>
                <a:lnTo>
                  <a:pt x="350441" y="1723455"/>
                </a:lnTo>
                <a:lnTo>
                  <a:pt x="338187" y="1712903"/>
                </a:lnTo>
                <a:close/>
                <a:moveTo>
                  <a:pt x="328935" y="1556596"/>
                </a:moveTo>
                <a:cubicBezTo>
                  <a:pt x="326402" y="1558452"/>
                  <a:pt x="323866" y="1560258"/>
                  <a:pt x="320853" y="1562517"/>
                </a:cubicBezTo>
                <a:cubicBezTo>
                  <a:pt x="323455" y="1566030"/>
                  <a:pt x="326196" y="1569642"/>
                  <a:pt x="328935" y="1573257"/>
                </a:cubicBezTo>
                <a:cubicBezTo>
                  <a:pt x="331469" y="1571399"/>
                  <a:pt x="336470" y="1569141"/>
                  <a:pt x="336059" y="1567786"/>
                </a:cubicBezTo>
                <a:cubicBezTo>
                  <a:pt x="334893" y="1563872"/>
                  <a:pt x="331469" y="1560310"/>
                  <a:pt x="328935" y="1556596"/>
                </a:cubicBezTo>
                <a:close/>
                <a:moveTo>
                  <a:pt x="260716" y="1473192"/>
                </a:moveTo>
                <a:cubicBezTo>
                  <a:pt x="258251" y="1474998"/>
                  <a:pt x="255718" y="1476854"/>
                  <a:pt x="252634" y="1479111"/>
                </a:cubicBezTo>
                <a:cubicBezTo>
                  <a:pt x="255239" y="1482626"/>
                  <a:pt x="257979" y="1486239"/>
                  <a:pt x="260716" y="1489851"/>
                </a:cubicBezTo>
                <a:cubicBezTo>
                  <a:pt x="263253" y="1487995"/>
                  <a:pt x="268251" y="1485738"/>
                  <a:pt x="267839" y="1484383"/>
                </a:cubicBezTo>
                <a:cubicBezTo>
                  <a:pt x="266677" y="1480467"/>
                  <a:pt x="263253" y="1476904"/>
                  <a:pt x="260716" y="1473192"/>
                </a:cubicBezTo>
                <a:close/>
                <a:moveTo>
                  <a:pt x="328935" y="1456479"/>
                </a:moveTo>
                <a:cubicBezTo>
                  <a:pt x="326402" y="1458337"/>
                  <a:pt x="323866" y="1460193"/>
                  <a:pt x="320853" y="1462403"/>
                </a:cubicBezTo>
                <a:cubicBezTo>
                  <a:pt x="323455" y="1465915"/>
                  <a:pt x="326196" y="1469528"/>
                  <a:pt x="328935" y="1473140"/>
                </a:cubicBezTo>
                <a:cubicBezTo>
                  <a:pt x="331469" y="1471284"/>
                  <a:pt x="336470" y="1469024"/>
                  <a:pt x="336059" y="1467669"/>
                </a:cubicBezTo>
                <a:cubicBezTo>
                  <a:pt x="334893" y="1463755"/>
                  <a:pt x="331469" y="1460193"/>
                  <a:pt x="328935" y="1456479"/>
                </a:cubicBezTo>
                <a:close/>
                <a:moveTo>
                  <a:pt x="286744" y="1392145"/>
                </a:moveTo>
                <a:cubicBezTo>
                  <a:pt x="281950" y="1394051"/>
                  <a:pt x="277020" y="1396059"/>
                  <a:pt x="272086" y="1398067"/>
                </a:cubicBezTo>
                <a:cubicBezTo>
                  <a:pt x="274622" y="1399923"/>
                  <a:pt x="277703" y="1403587"/>
                  <a:pt x="279553" y="1403286"/>
                </a:cubicBezTo>
                <a:cubicBezTo>
                  <a:pt x="284895" y="1402432"/>
                  <a:pt x="289759" y="1399923"/>
                  <a:pt x="294826" y="1398067"/>
                </a:cubicBezTo>
                <a:cubicBezTo>
                  <a:pt x="292293" y="1396209"/>
                  <a:pt x="289759" y="1394353"/>
                  <a:pt x="286744" y="1392145"/>
                </a:cubicBezTo>
                <a:close/>
                <a:moveTo>
                  <a:pt x="306196" y="1039408"/>
                </a:moveTo>
                <a:cubicBezTo>
                  <a:pt x="303663" y="1043120"/>
                  <a:pt x="300307" y="1046683"/>
                  <a:pt x="299073" y="1050599"/>
                </a:cubicBezTo>
                <a:cubicBezTo>
                  <a:pt x="298661" y="1051954"/>
                  <a:pt x="303663" y="1054211"/>
                  <a:pt x="306196" y="1056070"/>
                </a:cubicBezTo>
                <a:cubicBezTo>
                  <a:pt x="308937" y="1052455"/>
                  <a:pt x="311677" y="1048793"/>
                  <a:pt x="314278" y="1045330"/>
                </a:cubicBezTo>
                <a:cubicBezTo>
                  <a:pt x="311265" y="1043120"/>
                  <a:pt x="308729" y="1041264"/>
                  <a:pt x="306196" y="1039408"/>
                </a:cubicBezTo>
                <a:close/>
                <a:moveTo>
                  <a:pt x="260716" y="1039408"/>
                </a:moveTo>
                <a:cubicBezTo>
                  <a:pt x="258183" y="1043120"/>
                  <a:pt x="254827" y="1046683"/>
                  <a:pt x="253596" y="1050599"/>
                </a:cubicBezTo>
                <a:cubicBezTo>
                  <a:pt x="253185" y="1051954"/>
                  <a:pt x="258183" y="1054211"/>
                  <a:pt x="260716" y="1056070"/>
                </a:cubicBezTo>
                <a:cubicBezTo>
                  <a:pt x="263457" y="1052455"/>
                  <a:pt x="266197" y="1048793"/>
                  <a:pt x="268799" y="1045330"/>
                </a:cubicBezTo>
                <a:cubicBezTo>
                  <a:pt x="265786" y="1043120"/>
                  <a:pt x="263253" y="1041264"/>
                  <a:pt x="260716" y="1039408"/>
                </a:cubicBezTo>
                <a:close/>
                <a:moveTo>
                  <a:pt x="190240" y="924386"/>
                </a:moveTo>
                <a:cubicBezTo>
                  <a:pt x="189625" y="924124"/>
                  <a:pt x="187352" y="926063"/>
                  <a:pt x="198245" y="931960"/>
                </a:cubicBezTo>
                <a:lnTo>
                  <a:pt x="201621" y="933513"/>
                </a:lnTo>
                <a:lnTo>
                  <a:pt x="198650" y="935690"/>
                </a:lnTo>
                <a:lnTo>
                  <a:pt x="183049" y="929556"/>
                </a:lnTo>
                <a:cubicBezTo>
                  <a:pt x="186612" y="932769"/>
                  <a:pt x="190172" y="936030"/>
                  <a:pt x="193803" y="939241"/>
                </a:cubicBezTo>
                <a:lnTo>
                  <a:pt x="198650" y="935690"/>
                </a:lnTo>
                <a:lnTo>
                  <a:pt x="203606" y="937639"/>
                </a:lnTo>
                <a:lnTo>
                  <a:pt x="207146" y="939241"/>
                </a:lnTo>
                <a:lnTo>
                  <a:pt x="203938" y="939241"/>
                </a:lnTo>
                <a:cubicBezTo>
                  <a:pt x="206063" y="943559"/>
                  <a:pt x="207227" y="948424"/>
                  <a:pt x="210787" y="951889"/>
                </a:cubicBezTo>
                <a:cubicBezTo>
                  <a:pt x="211885" y="952943"/>
                  <a:pt x="219760" y="950131"/>
                  <a:pt x="224553" y="949129"/>
                </a:cubicBezTo>
                <a:cubicBezTo>
                  <a:pt x="222807" y="947497"/>
                  <a:pt x="221062" y="945854"/>
                  <a:pt x="215437" y="942993"/>
                </a:cubicBezTo>
                <a:lnTo>
                  <a:pt x="207146" y="939241"/>
                </a:lnTo>
                <a:lnTo>
                  <a:pt x="214074" y="939241"/>
                </a:lnTo>
                <a:lnTo>
                  <a:pt x="201621" y="933513"/>
                </a:lnTo>
                <a:lnTo>
                  <a:pt x="203938" y="931815"/>
                </a:lnTo>
                <a:cubicBezTo>
                  <a:pt x="199420" y="929256"/>
                  <a:pt x="195173" y="926394"/>
                  <a:pt x="190240" y="924386"/>
                </a:cubicBezTo>
                <a:close/>
                <a:moveTo>
                  <a:pt x="22294" y="647729"/>
                </a:moveTo>
                <a:lnTo>
                  <a:pt x="28178" y="647828"/>
                </a:lnTo>
                <a:lnTo>
                  <a:pt x="28192" y="647878"/>
                </a:lnTo>
                <a:lnTo>
                  <a:pt x="28590" y="653190"/>
                </a:lnTo>
                <a:lnTo>
                  <a:pt x="21616" y="648080"/>
                </a:lnTo>
                <a:close/>
                <a:moveTo>
                  <a:pt x="234760" y="574611"/>
                </a:moveTo>
                <a:cubicBezTo>
                  <a:pt x="231747" y="576819"/>
                  <a:pt x="229211" y="578677"/>
                  <a:pt x="226678" y="580533"/>
                </a:cubicBezTo>
                <a:cubicBezTo>
                  <a:pt x="231747" y="582389"/>
                  <a:pt x="236610" y="584898"/>
                  <a:pt x="241952" y="585752"/>
                </a:cubicBezTo>
                <a:cubicBezTo>
                  <a:pt x="243801" y="586054"/>
                  <a:pt x="246882" y="582389"/>
                  <a:pt x="249418" y="580533"/>
                </a:cubicBezTo>
                <a:cubicBezTo>
                  <a:pt x="244417" y="578575"/>
                  <a:pt x="239486" y="576567"/>
                  <a:pt x="234760" y="574611"/>
                </a:cubicBezTo>
                <a:close/>
                <a:moveTo>
                  <a:pt x="124833" y="500490"/>
                </a:moveTo>
                <a:lnTo>
                  <a:pt x="130773" y="501207"/>
                </a:lnTo>
                <a:lnTo>
                  <a:pt x="125105" y="505358"/>
                </a:lnTo>
                <a:lnTo>
                  <a:pt x="124007" y="504197"/>
                </a:lnTo>
                <a:lnTo>
                  <a:pt x="124762" y="500501"/>
                </a:lnTo>
                <a:close/>
                <a:moveTo>
                  <a:pt x="147093" y="338650"/>
                </a:moveTo>
                <a:cubicBezTo>
                  <a:pt x="144557" y="340507"/>
                  <a:pt x="139559" y="342766"/>
                  <a:pt x="139970" y="344119"/>
                </a:cubicBezTo>
                <a:cubicBezTo>
                  <a:pt x="141133" y="348035"/>
                  <a:pt x="144557" y="351597"/>
                  <a:pt x="147093" y="355312"/>
                </a:cubicBezTo>
                <a:cubicBezTo>
                  <a:pt x="149626" y="353453"/>
                  <a:pt x="152159" y="351647"/>
                  <a:pt x="155171" y="349388"/>
                </a:cubicBezTo>
                <a:cubicBezTo>
                  <a:pt x="152571" y="345875"/>
                  <a:pt x="149830" y="342263"/>
                  <a:pt x="147093" y="338650"/>
                </a:cubicBezTo>
                <a:close/>
                <a:moveTo>
                  <a:pt x="217158" y="206519"/>
                </a:moveTo>
                <a:cubicBezTo>
                  <a:pt x="212775" y="212189"/>
                  <a:pt x="204418" y="218011"/>
                  <a:pt x="204761" y="223479"/>
                </a:cubicBezTo>
                <a:lnTo>
                  <a:pt x="213455" y="251242"/>
                </a:lnTo>
                <a:lnTo>
                  <a:pt x="211666" y="252968"/>
                </a:lnTo>
                <a:lnTo>
                  <a:pt x="203938" y="259977"/>
                </a:lnTo>
                <a:lnTo>
                  <a:pt x="203938" y="255245"/>
                </a:lnTo>
                <a:cubicBezTo>
                  <a:pt x="198049" y="256801"/>
                  <a:pt x="191474" y="257654"/>
                  <a:pt x="186748" y="260264"/>
                </a:cubicBezTo>
                <a:cubicBezTo>
                  <a:pt x="185310" y="261066"/>
                  <a:pt x="189145" y="266839"/>
                  <a:pt x="190515" y="270351"/>
                </a:cubicBezTo>
                <a:cubicBezTo>
                  <a:pt x="192775" y="269071"/>
                  <a:pt x="195018" y="267791"/>
                  <a:pt x="200532" y="263067"/>
                </a:cubicBezTo>
                <a:lnTo>
                  <a:pt x="203938" y="259977"/>
                </a:lnTo>
                <a:lnTo>
                  <a:pt x="203938" y="262673"/>
                </a:lnTo>
                <a:lnTo>
                  <a:pt x="214023" y="253053"/>
                </a:lnTo>
                <a:lnTo>
                  <a:pt x="214693" y="255195"/>
                </a:lnTo>
                <a:cubicBezTo>
                  <a:pt x="218339" y="250527"/>
                  <a:pt x="221948" y="245832"/>
                  <a:pt x="214913" y="252203"/>
                </a:cubicBezTo>
                <a:lnTo>
                  <a:pt x="214023" y="253053"/>
                </a:lnTo>
                <a:lnTo>
                  <a:pt x="213455" y="251242"/>
                </a:lnTo>
                <a:lnTo>
                  <a:pt x="230170" y="235121"/>
                </a:lnTo>
                <a:cubicBezTo>
                  <a:pt x="225652" y="225185"/>
                  <a:pt x="221405" y="215851"/>
                  <a:pt x="217158" y="206519"/>
                </a:cubicBezTo>
                <a:close/>
                <a:moveTo>
                  <a:pt x="135447" y="205163"/>
                </a:moveTo>
                <a:cubicBezTo>
                  <a:pt x="127981" y="212139"/>
                  <a:pt x="113735" y="219515"/>
                  <a:pt x="114489" y="226040"/>
                </a:cubicBezTo>
                <a:cubicBezTo>
                  <a:pt x="115723" y="237933"/>
                  <a:pt x="125105" y="249624"/>
                  <a:pt x="132639" y="260815"/>
                </a:cubicBezTo>
                <a:cubicBezTo>
                  <a:pt x="135515" y="265132"/>
                  <a:pt x="142707" y="267840"/>
                  <a:pt x="147913" y="271305"/>
                </a:cubicBezTo>
                <a:cubicBezTo>
                  <a:pt x="151407" y="266938"/>
                  <a:pt x="156473" y="262873"/>
                  <a:pt x="158119" y="258157"/>
                </a:cubicBezTo>
                <a:cubicBezTo>
                  <a:pt x="159829" y="253087"/>
                  <a:pt x="158459" y="247417"/>
                  <a:pt x="158459" y="241996"/>
                </a:cubicBezTo>
                <a:cubicBezTo>
                  <a:pt x="158459" y="236578"/>
                  <a:pt x="160996" y="230103"/>
                  <a:pt x="157912" y="225938"/>
                </a:cubicBezTo>
                <a:cubicBezTo>
                  <a:pt x="152227" y="218310"/>
                  <a:pt x="143118" y="212037"/>
                  <a:pt x="135447" y="205163"/>
                </a:cubicBezTo>
                <a:close/>
                <a:moveTo>
                  <a:pt x="420234" y="4379"/>
                </a:moveTo>
                <a:cubicBezTo>
                  <a:pt x="415851" y="9349"/>
                  <a:pt x="407702" y="15220"/>
                  <a:pt x="409208" y="17477"/>
                </a:cubicBezTo>
                <a:cubicBezTo>
                  <a:pt x="414482" y="25106"/>
                  <a:pt x="422563" y="32031"/>
                  <a:pt x="431397" y="37751"/>
                </a:cubicBezTo>
                <a:cubicBezTo>
                  <a:pt x="432631" y="38556"/>
                  <a:pt x="443794" y="31127"/>
                  <a:pt x="450369" y="27515"/>
                </a:cubicBezTo>
                <a:cubicBezTo>
                  <a:pt x="440438" y="19837"/>
                  <a:pt x="430439" y="12159"/>
                  <a:pt x="420234" y="4379"/>
                </a:cubicBezTo>
                <a:close/>
                <a:moveTo>
                  <a:pt x="272198" y="0"/>
                </a:moveTo>
                <a:lnTo>
                  <a:pt x="340720" y="0"/>
                </a:lnTo>
                <a:lnTo>
                  <a:pt x="349210" y="20138"/>
                </a:lnTo>
                <a:cubicBezTo>
                  <a:pt x="351847" y="17628"/>
                  <a:pt x="354467" y="15131"/>
                  <a:pt x="357060" y="11456"/>
                </a:cubicBezTo>
                <a:lnTo>
                  <a:pt x="362656" y="0"/>
                </a:lnTo>
                <a:lnTo>
                  <a:pt x="6718300" y="0"/>
                </a:lnTo>
                <a:lnTo>
                  <a:pt x="6718300" y="6857998"/>
                </a:lnTo>
                <a:lnTo>
                  <a:pt x="321135" y="6857998"/>
                </a:lnTo>
                <a:lnTo>
                  <a:pt x="330617" y="6844839"/>
                </a:lnTo>
                <a:cubicBezTo>
                  <a:pt x="335239" y="6840161"/>
                  <a:pt x="341093" y="6835651"/>
                  <a:pt x="348456" y="6831348"/>
                </a:cubicBezTo>
                <a:cubicBezTo>
                  <a:pt x="366262" y="6820910"/>
                  <a:pt x="348248" y="6815340"/>
                  <a:pt x="347289" y="6807460"/>
                </a:cubicBezTo>
                <a:cubicBezTo>
                  <a:pt x="344277" y="6781616"/>
                  <a:pt x="348591" y="6755219"/>
                  <a:pt x="351196" y="6729124"/>
                </a:cubicBezTo>
                <a:cubicBezTo>
                  <a:pt x="352155" y="6719540"/>
                  <a:pt x="363045" y="6705338"/>
                  <a:pt x="357839" y="6701374"/>
                </a:cubicBezTo>
                <a:cubicBezTo>
                  <a:pt x="307359" y="6662984"/>
                  <a:pt x="358251" y="6632121"/>
                  <a:pt x="369757" y="6598599"/>
                </a:cubicBezTo>
                <a:cubicBezTo>
                  <a:pt x="374072" y="6586153"/>
                  <a:pt x="380304" y="6574060"/>
                  <a:pt x="385645" y="6561764"/>
                </a:cubicBezTo>
                <a:cubicBezTo>
                  <a:pt x="401810" y="6559305"/>
                  <a:pt x="433247" y="6568841"/>
                  <a:pt x="429548" y="6548817"/>
                </a:cubicBezTo>
                <a:cubicBezTo>
                  <a:pt x="417015" y="6479964"/>
                  <a:pt x="459070" y="6415479"/>
                  <a:pt x="453933" y="6347633"/>
                </a:cubicBezTo>
                <a:cubicBezTo>
                  <a:pt x="451671" y="6317472"/>
                  <a:pt x="466465" y="6293937"/>
                  <a:pt x="503176" y="6277528"/>
                </a:cubicBezTo>
                <a:lnTo>
                  <a:pt x="504212" y="6276500"/>
                </a:lnTo>
                <a:lnTo>
                  <a:pt x="504212" y="6242561"/>
                </a:lnTo>
                <a:lnTo>
                  <a:pt x="503686" y="6242240"/>
                </a:lnTo>
                <a:cubicBezTo>
                  <a:pt x="494362" y="6228404"/>
                  <a:pt x="506344" y="6208174"/>
                  <a:pt x="490164" y="6196581"/>
                </a:cubicBezTo>
                <a:cubicBezTo>
                  <a:pt x="475782" y="6186244"/>
                  <a:pt x="478862" y="6185240"/>
                  <a:pt x="496740" y="6177009"/>
                </a:cubicBezTo>
                <a:lnTo>
                  <a:pt x="504212" y="6173286"/>
                </a:lnTo>
                <a:lnTo>
                  <a:pt x="504212" y="6035863"/>
                </a:lnTo>
                <a:lnTo>
                  <a:pt x="501534" y="6034390"/>
                </a:lnTo>
                <a:cubicBezTo>
                  <a:pt x="500506" y="6016511"/>
                  <a:pt x="497552" y="5995782"/>
                  <a:pt x="502843" y="5978956"/>
                </a:cubicBezTo>
                <a:lnTo>
                  <a:pt x="504212" y="5976472"/>
                </a:lnTo>
                <a:lnTo>
                  <a:pt x="504212" y="5409500"/>
                </a:lnTo>
                <a:lnTo>
                  <a:pt x="499205" y="5403737"/>
                </a:lnTo>
                <a:lnTo>
                  <a:pt x="504212" y="5401967"/>
                </a:lnTo>
                <a:lnTo>
                  <a:pt x="504212" y="5358579"/>
                </a:lnTo>
                <a:lnTo>
                  <a:pt x="496946" y="5361160"/>
                </a:lnTo>
                <a:cubicBezTo>
                  <a:pt x="479381" y="5363305"/>
                  <a:pt x="475078" y="5349502"/>
                  <a:pt x="476669" y="5331776"/>
                </a:cubicBezTo>
                <a:cubicBezTo>
                  <a:pt x="479273" y="5303271"/>
                  <a:pt x="451397" y="5311500"/>
                  <a:pt x="430985" y="5310346"/>
                </a:cubicBezTo>
                <a:cubicBezTo>
                  <a:pt x="430985" y="5304876"/>
                  <a:pt x="431945" y="5299305"/>
                  <a:pt x="430713" y="5294036"/>
                </a:cubicBezTo>
                <a:cubicBezTo>
                  <a:pt x="429548" y="5289168"/>
                  <a:pt x="426055" y="5284602"/>
                  <a:pt x="423590" y="5279886"/>
                </a:cubicBezTo>
                <a:cubicBezTo>
                  <a:pt x="418521" y="5284602"/>
                  <a:pt x="411605" y="5288767"/>
                  <a:pt x="408796" y="5294138"/>
                </a:cubicBezTo>
                <a:cubicBezTo>
                  <a:pt x="406260" y="5298904"/>
                  <a:pt x="408249" y="5304876"/>
                  <a:pt x="408249" y="5310346"/>
                </a:cubicBezTo>
                <a:cubicBezTo>
                  <a:pt x="357496" y="5278780"/>
                  <a:pt x="354005" y="5276122"/>
                  <a:pt x="385988" y="5253337"/>
                </a:cubicBezTo>
                <a:cubicBezTo>
                  <a:pt x="408865" y="5237079"/>
                  <a:pt x="396740" y="5230956"/>
                  <a:pt x="387084" y="5215951"/>
                </a:cubicBezTo>
                <a:cubicBezTo>
                  <a:pt x="374140" y="5195827"/>
                  <a:pt x="357221" y="5164162"/>
                  <a:pt x="369277" y="5151115"/>
                </a:cubicBezTo>
                <a:cubicBezTo>
                  <a:pt x="392017" y="5126576"/>
                  <a:pt x="379824" y="5103592"/>
                  <a:pt x="385373" y="5080407"/>
                </a:cubicBezTo>
                <a:cubicBezTo>
                  <a:pt x="385988" y="5077696"/>
                  <a:pt x="384619" y="5074687"/>
                  <a:pt x="385645" y="5072126"/>
                </a:cubicBezTo>
                <a:cubicBezTo>
                  <a:pt x="389413" y="5062741"/>
                  <a:pt x="393796" y="5053509"/>
                  <a:pt x="397974" y="5044224"/>
                </a:cubicBezTo>
                <a:cubicBezTo>
                  <a:pt x="405988" y="5050096"/>
                  <a:pt x="413591" y="5056369"/>
                  <a:pt x="422152" y="5061790"/>
                </a:cubicBezTo>
                <a:cubicBezTo>
                  <a:pt x="429479" y="5066406"/>
                  <a:pt x="438040" y="5069968"/>
                  <a:pt x="446054" y="5073984"/>
                </a:cubicBezTo>
                <a:cubicBezTo>
                  <a:pt x="448591" y="5069216"/>
                  <a:pt x="454068" y="5064097"/>
                  <a:pt x="453178" y="5059682"/>
                </a:cubicBezTo>
                <a:cubicBezTo>
                  <a:pt x="442083" y="5006236"/>
                  <a:pt x="444480" y="4997554"/>
                  <a:pt x="488726" y="4942555"/>
                </a:cubicBezTo>
                <a:cubicBezTo>
                  <a:pt x="497902" y="4931163"/>
                  <a:pt x="498178" y="4929506"/>
                  <a:pt x="472905" y="4927147"/>
                </a:cubicBezTo>
                <a:cubicBezTo>
                  <a:pt x="450509" y="4925039"/>
                  <a:pt x="429275" y="4929506"/>
                  <a:pt x="429619" y="4902708"/>
                </a:cubicBezTo>
                <a:cubicBezTo>
                  <a:pt x="429959" y="4878922"/>
                  <a:pt x="443314" y="4875257"/>
                  <a:pt x="470029" y="4876112"/>
                </a:cubicBezTo>
                <a:cubicBezTo>
                  <a:pt x="479409" y="4876413"/>
                  <a:pt x="489205" y="4870942"/>
                  <a:pt x="498793" y="4868132"/>
                </a:cubicBezTo>
                <a:cubicBezTo>
                  <a:pt x="490779" y="4862260"/>
                  <a:pt x="483656" y="4855435"/>
                  <a:pt x="474548" y="4850669"/>
                </a:cubicBezTo>
                <a:cubicBezTo>
                  <a:pt x="461671" y="4843945"/>
                  <a:pt x="435028" y="4834259"/>
                  <a:pt x="435508" y="4833457"/>
                </a:cubicBezTo>
                <a:cubicBezTo>
                  <a:pt x="457424" y="4800535"/>
                  <a:pt x="415919" y="4769472"/>
                  <a:pt x="431193" y="4737605"/>
                </a:cubicBezTo>
                <a:cubicBezTo>
                  <a:pt x="433042" y="4733741"/>
                  <a:pt x="442083" y="4727971"/>
                  <a:pt x="443865" y="4728624"/>
                </a:cubicBezTo>
                <a:cubicBezTo>
                  <a:pt x="450234" y="4731083"/>
                  <a:pt x="457220" y="4735196"/>
                  <a:pt x="459890" y="4739964"/>
                </a:cubicBezTo>
                <a:cubicBezTo>
                  <a:pt x="466534" y="4751807"/>
                  <a:pt x="470916" y="4764353"/>
                  <a:pt x="476261" y="4776647"/>
                </a:cubicBezTo>
                <a:cubicBezTo>
                  <a:pt x="481602" y="4788894"/>
                  <a:pt x="486053" y="4801440"/>
                  <a:pt x="492765" y="4813283"/>
                </a:cubicBezTo>
                <a:lnTo>
                  <a:pt x="504212" y="4821382"/>
                </a:lnTo>
                <a:lnTo>
                  <a:pt x="504212" y="4745979"/>
                </a:lnTo>
                <a:lnTo>
                  <a:pt x="487576" y="4723925"/>
                </a:lnTo>
                <a:cubicBezTo>
                  <a:pt x="479641" y="4716824"/>
                  <a:pt x="470952" y="4712414"/>
                  <a:pt x="462150" y="4712364"/>
                </a:cubicBezTo>
                <a:cubicBezTo>
                  <a:pt x="402701" y="4712062"/>
                  <a:pt x="406879" y="4690635"/>
                  <a:pt x="407222" y="4661378"/>
                </a:cubicBezTo>
                <a:cubicBezTo>
                  <a:pt x="407426" y="4643462"/>
                  <a:pt x="400439" y="4624994"/>
                  <a:pt x="393248" y="4607581"/>
                </a:cubicBezTo>
                <a:cubicBezTo>
                  <a:pt x="377839" y="4570245"/>
                  <a:pt x="380304" y="4564575"/>
                  <a:pt x="437082" y="4560459"/>
                </a:cubicBezTo>
                <a:cubicBezTo>
                  <a:pt x="471535" y="4557950"/>
                  <a:pt x="509548" y="4543145"/>
                  <a:pt x="495301" y="4525632"/>
                </a:cubicBezTo>
                <a:cubicBezTo>
                  <a:pt x="473588" y="4498986"/>
                  <a:pt x="500367" y="4483226"/>
                  <a:pt x="500232" y="4462853"/>
                </a:cubicBezTo>
                <a:cubicBezTo>
                  <a:pt x="500095" y="4441675"/>
                  <a:pt x="491191" y="4426922"/>
                  <a:pt x="470712" y="4412869"/>
                </a:cubicBezTo>
                <a:cubicBezTo>
                  <a:pt x="461396" y="4406447"/>
                  <a:pt x="453178" y="4386724"/>
                  <a:pt x="454412" y="4386223"/>
                </a:cubicBezTo>
                <a:cubicBezTo>
                  <a:pt x="494410" y="4370013"/>
                  <a:pt x="452083" y="4355461"/>
                  <a:pt x="452355" y="4340606"/>
                </a:cubicBezTo>
                <a:cubicBezTo>
                  <a:pt x="452494" y="4332226"/>
                  <a:pt x="433590" y="4317371"/>
                  <a:pt x="435440" y="4316267"/>
                </a:cubicBezTo>
                <a:cubicBezTo>
                  <a:pt x="460301" y="4301113"/>
                  <a:pt x="464412" y="4276323"/>
                  <a:pt x="447082" y="4265733"/>
                </a:cubicBezTo>
                <a:cubicBezTo>
                  <a:pt x="410303" y="4243252"/>
                  <a:pt x="465643" y="4237530"/>
                  <a:pt x="455986" y="4217707"/>
                </a:cubicBezTo>
                <a:cubicBezTo>
                  <a:pt x="444345" y="4193721"/>
                  <a:pt x="459617" y="4165416"/>
                  <a:pt x="423111" y="4143688"/>
                </a:cubicBezTo>
                <a:cubicBezTo>
                  <a:pt x="390167" y="4124067"/>
                  <a:pt x="427973" y="4129637"/>
                  <a:pt x="439822" y="4125370"/>
                </a:cubicBezTo>
                <a:cubicBezTo>
                  <a:pt x="443314" y="4124117"/>
                  <a:pt x="444753" y="4113377"/>
                  <a:pt x="441467" y="4109613"/>
                </a:cubicBezTo>
                <a:cubicBezTo>
                  <a:pt x="431808" y="4098373"/>
                  <a:pt x="411877" y="4089290"/>
                  <a:pt x="409548" y="4077897"/>
                </a:cubicBezTo>
                <a:cubicBezTo>
                  <a:pt x="404550" y="4053458"/>
                  <a:pt x="410987" y="4027866"/>
                  <a:pt x="407151" y="4003176"/>
                </a:cubicBezTo>
                <a:cubicBezTo>
                  <a:pt x="403592" y="3980142"/>
                  <a:pt x="388798" y="3958010"/>
                  <a:pt x="386057" y="3935026"/>
                </a:cubicBezTo>
                <a:cubicBezTo>
                  <a:pt x="378798" y="3873450"/>
                  <a:pt x="396604" y="3811125"/>
                  <a:pt x="364619" y="3749851"/>
                </a:cubicBezTo>
                <a:cubicBezTo>
                  <a:pt x="351947" y="3725661"/>
                  <a:pt x="362566" y="3694900"/>
                  <a:pt x="362566" y="3667148"/>
                </a:cubicBezTo>
                <a:cubicBezTo>
                  <a:pt x="362566" y="3642158"/>
                  <a:pt x="364344" y="3617066"/>
                  <a:pt x="362086" y="3592224"/>
                </a:cubicBezTo>
                <a:cubicBezTo>
                  <a:pt x="359689" y="3566380"/>
                  <a:pt x="377085" y="3537173"/>
                  <a:pt x="341128" y="3516197"/>
                </a:cubicBezTo>
                <a:cubicBezTo>
                  <a:pt x="396604" y="3492361"/>
                  <a:pt x="321949" y="3467571"/>
                  <a:pt x="340989" y="3446894"/>
                </a:cubicBezTo>
                <a:cubicBezTo>
                  <a:pt x="366880" y="3418793"/>
                  <a:pt x="346881" y="3390338"/>
                  <a:pt x="335990" y="3369663"/>
                </a:cubicBezTo>
                <a:cubicBezTo>
                  <a:pt x="324074" y="3347130"/>
                  <a:pt x="315101" y="3336794"/>
                  <a:pt x="337290" y="3314311"/>
                </a:cubicBezTo>
                <a:cubicBezTo>
                  <a:pt x="349139" y="3302266"/>
                  <a:pt x="306539" y="3272959"/>
                  <a:pt x="351536" y="3257805"/>
                </a:cubicBezTo>
                <a:cubicBezTo>
                  <a:pt x="355168" y="3256599"/>
                  <a:pt x="355647" y="3250327"/>
                  <a:pt x="357564" y="3246363"/>
                </a:cubicBezTo>
                <a:cubicBezTo>
                  <a:pt x="350853" y="3244858"/>
                  <a:pt x="343593" y="3241194"/>
                  <a:pt x="337565" y="3242098"/>
                </a:cubicBezTo>
                <a:cubicBezTo>
                  <a:pt x="273253" y="3251682"/>
                  <a:pt x="273457" y="3251834"/>
                  <a:pt x="271675" y="3208775"/>
                </a:cubicBezTo>
                <a:cubicBezTo>
                  <a:pt x="270787" y="3187548"/>
                  <a:pt x="282018" y="3162708"/>
                  <a:pt x="247912" y="3149609"/>
                </a:cubicBezTo>
                <a:cubicBezTo>
                  <a:pt x="203391" y="3132497"/>
                  <a:pt x="266541" y="3115484"/>
                  <a:pt x="245922" y="3097069"/>
                </a:cubicBezTo>
                <a:cubicBezTo>
                  <a:pt x="196680" y="3053107"/>
                  <a:pt x="242155" y="3019084"/>
                  <a:pt x="271060" y="2983504"/>
                </a:cubicBezTo>
                <a:cubicBezTo>
                  <a:pt x="277020" y="2976178"/>
                  <a:pt x="287979" y="2964785"/>
                  <a:pt x="284483" y="2960520"/>
                </a:cubicBezTo>
                <a:cubicBezTo>
                  <a:pt x="254416" y="2922933"/>
                  <a:pt x="274622" y="2889411"/>
                  <a:pt x="293252" y="2854232"/>
                </a:cubicBezTo>
                <a:cubicBezTo>
                  <a:pt x="297156" y="2846854"/>
                  <a:pt x="300674" y="2834086"/>
                  <a:pt x="284593" y="2826004"/>
                </a:cubicBezTo>
                <a:lnTo>
                  <a:pt x="266354" y="2821197"/>
                </a:lnTo>
                <a:lnTo>
                  <a:pt x="271675" y="2817298"/>
                </a:lnTo>
                <a:cubicBezTo>
                  <a:pt x="267156" y="2814737"/>
                  <a:pt x="262909" y="2811877"/>
                  <a:pt x="257979" y="2809869"/>
                </a:cubicBezTo>
                <a:cubicBezTo>
                  <a:pt x="257157" y="2809518"/>
                  <a:pt x="253390" y="2813082"/>
                  <a:pt x="261196" y="2819856"/>
                </a:cubicBezTo>
                <a:lnTo>
                  <a:pt x="261198" y="2819867"/>
                </a:lnTo>
                <a:lnTo>
                  <a:pt x="257499" y="2820464"/>
                </a:lnTo>
                <a:cubicBezTo>
                  <a:pt x="257978" y="2821475"/>
                  <a:pt x="259759" y="2823093"/>
                  <a:pt x="261539" y="2824724"/>
                </a:cubicBezTo>
                <a:lnTo>
                  <a:pt x="261770" y="2824554"/>
                </a:lnTo>
                <a:lnTo>
                  <a:pt x="263004" y="2834647"/>
                </a:lnTo>
                <a:cubicBezTo>
                  <a:pt x="261831" y="2838737"/>
                  <a:pt x="259074" y="2841986"/>
                  <a:pt x="255307" y="2844395"/>
                </a:cubicBezTo>
                <a:cubicBezTo>
                  <a:pt x="240649" y="2853779"/>
                  <a:pt x="223733" y="2861258"/>
                  <a:pt x="207774" y="2869538"/>
                </a:cubicBezTo>
                <a:cubicBezTo>
                  <a:pt x="210171" y="2854531"/>
                  <a:pt x="215173" y="2839477"/>
                  <a:pt x="214282" y="2824572"/>
                </a:cubicBezTo>
                <a:cubicBezTo>
                  <a:pt x="213183" y="2805806"/>
                  <a:pt x="196268" y="2783322"/>
                  <a:pt x="205445" y="2769222"/>
                </a:cubicBezTo>
                <a:cubicBezTo>
                  <a:pt x="237501" y="2720242"/>
                  <a:pt x="214417" y="2664840"/>
                  <a:pt x="246746" y="2615711"/>
                </a:cubicBezTo>
                <a:cubicBezTo>
                  <a:pt x="258594" y="2597694"/>
                  <a:pt x="249758" y="2587659"/>
                  <a:pt x="281950" y="2604268"/>
                </a:cubicBezTo>
                <a:cubicBezTo>
                  <a:pt x="300238" y="2613703"/>
                  <a:pt x="344344" y="2620025"/>
                  <a:pt x="339686" y="2580933"/>
                </a:cubicBezTo>
                <a:cubicBezTo>
                  <a:pt x="337565" y="2563220"/>
                  <a:pt x="356605" y="2563923"/>
                  <a:pt x="369617" y="2556143"/>
                </a:cubicBezTo>
                <a:cubicBezTo>
                  <a:pt x="410578" y="2531754"/>
                  <a:pt x="452219" y="2503200"/>
                  <a:pt x="419207" y="2455827"/>
                </a:cubicBezTo>
                <a:cubicBezTo>
                  <a:pt x="415233" y="2450107"/>
                  <a:pt x="428109" y="2431639"/>
                  <a:pt x="438796" y="2427925"/>
                </a:cubicBezTo>
                <a:cubicBezTo>
                  <a:pt x="489477" y="2410511"/>
                  <a:pt x="489753" y="2411717"/>
                  <a:pt x="480508" y="2385170"/>
                </a:cubicBezTo>
                <a:cubicBezTo>
                  <a:pt x="479409" y="2382009"/>
                  <a:pt x="484958" y="2377141"/>
                  <a:pt x="488451" y="2373576"/>
                </a:cubicBezTo>
                <a:cubicBezTo>
                  <a:pt x="504615" y="2357266"/>
                  <a:pt x="508725" y="2343467"/>
                  <a:pt x="473385" y="2341009"/>
                </a:cubicBezTo>
                <a:cubicBezTo>
                  <a:pt x="447425" y="2339202"/>
                  <a:pt x="407770" y="2347331"/>
                  <a:pt x="398110" y="2337847"/>
                </a:cubicBezTo>
                <a:cubicBezTo>
                  <a:pt x="383112" y="2323144"/>
                  <a:pt x="386879" y="2297350"/>
                  <a:pt x="385714" y="2276172"/>
                </a:cubicBezTo>
                <a:cubicBezTo>
                  <a:pt x="384619" y="2256800"/>
                  <a:pt x="389549" y="2236726"/>
                  <a:pt x="348799" y="2237982"/>
                </a:cubicBezTo>
                <a:cubicBezTo>
                  <a:pt x="346194" y="2238082"/>
                  <a:pt x="338660" y="2223478"/>
                  <a:pt x="340717" y="2217006"/>
                </a:cubicBezTo>
                <a:cubicBezTo>
                  <a:pt x="344141" y="2206418"/>
                  <a:pt x="386740" y="2196030"/>
                  <a:pt x="333454" y="2189555"/>
                </a:cubicBezTo>
                <a:cubicBezTo>
                  <a:pt x="278594" y="2182931"/>
                  <a:pt x="282293" y="2179568"/>
                  <a:pt x="288662" y="2135358"/>
                </a:cubicBezTo>
                <a:cubicBezTo>
                  <a:pt x="291881" y="2112977"/>
                  <a:pt x="262019" y="2128734"/>
                  <a:pt x="248871" y="2123814"/>
                </a:cubicBezTo>
                <a:cubicBezTo>
                  <a:pt x="248871" y="2115536"/>
                  <a:pt x="245787" y="2100882"/>
                  <a:pt x="249349" y="2099928"/>
                </a:cubicBezTo>
                <a:cubicBezTo>
                  <a:pt x="289416" y="2089540"/>
                  <a:pt x="314073" y="2077044"/>
                  <a:pt x="273664" y="2047236"/>
                </a:cubicBezTo>
                <a:cubicBezTo>
                  <a:pt x="300854" y="2029972"/>
                  <a:pt x="290375" y="2031328"/>
                  <a:pt x="262226" y="2021291"/>
                </a:cubicBezTo>
                <a:cubicBezTo>
                  <a:pt x="229623" y="2009649"/>
                  <a:pt x="244896" y="1980392"/>
                  <a:pt x="283867" y="1973618"/>
                </a:cubicBezTo>
                <a:cubicBezTo>
                  <a:pt x="294074" y="1971862"/>
                  <a:pt x="304074" y="1969503"/>
                  <a:pt x="314210" y="1967445"/>
                </a:cubicBezTo>
                <a:cubicBezTo>
                  <a:pt x="303045" y="1963982"/>
                  <a:pt x="291470" y="1960971"/>
                  <a:pt x="280787" y="1956857"/>
                </a:cubicBezTo>
                <a:cubicBezTo>
                  <a:pt x="269758" y="1952590"/>
                  <a:pt x="259485" y="1947221"/>
                  <a:pt x="248871" y="1942304"/>
                </a:cubicBezTo>
                <a:cubicBezTo>
                  <a:pt x="257636" y="1936081"/>
                  <a:pt x="265103" y="1926544"/>
                  <a:pt x="275442" y="1924287"/>
                </a:cubicBezTo>
                <a:cubicBezTo>
                  <a:pt x="301198" y="1918667"/>
                  <a:pt x="289485" y="1913348"/>
                  <a:pt x="279689" y="1903964"/>
                </a:cubicBezTo>
                <a:cubicBezTo>
                  <a:pt x="264691" y="1889662"/>
                  <a:pt x="252019" y="1873902"/>
                  <a:pt x="239898" y="1858145"/>
                </a:cubicBezTo>
                <a:cubicBezTo>
                  <a:pt x="236266" y="1853427"/>
                  <a:pt x="234074" y="1845049"/>
                  <a:pt x="237362" y="1840983"/>
                </a:cubicBezTo>
                <a:cubicBezTo>
                  <a:pt x="260033" y="1812880"/>
                  <a:pt x="292840" y="1802594"/>
                  <a:pt x="337290" y="1814838"/>
                </a:cubicBezTo>
                <a:cubicBezTo>
                  <a:pt x="355168" y="1819756"/>
                  <a:pt x="362494" y="1823871"/>
                  <a:pt x="361675" y="1807661"/>
                </a:cubicBezTo>
                <a:cubicBezTo>
                  <a:pt x="361400" y="1801689"/>
                  <a:pt x="351127" y="1790850"/>
                  <a:pt x="345851" y="1791000"/>
                </a:cubicBezTo>
                <a:cubicBezTo>
                  <a:pt x="320631" y="1791641"/>
                  <a:pt x="297567" y="1791942"/>
                  <a:pt x="295412" y="1773930"/>
                </a:cubicBezTo>
                <a:lnTo>
                  <a:pt x="299963" y="1753463"/>
                </a:lnTo>
                <a:lnTo>
                  <a:pt x="304482" y="1756775"/>
                </a:lnTo>
                <a:cubicBezTo>
                  <a:pt x="307978" y="1753464"/>
                  <a:pt x="311881" y="1750353"/>
                  <a:pt x="314553" y="1746738"/>
                </a:cubicBezTo>
                <a:cubicBezTo>
                  <a:pt x="315032" y="1746138"/>
                  <a:pt x="310168" y="1743377"/>
                  <a:pt x="300923" y="1749097"/>
                </a:cubicBezTo>
                <a:lnTo>
                  <a:pt x="300910" y="1749104"/>
                </a:lnTo>
                <a:lnTo>
                  <a:pt x="300101" y="1746369"/>
                </a:lnTo>
                <a:cubicBezTo>
                  <a:pt x="298731" y="1746726"/>
                  <a:pt x="296538" y="1748043"/>
                  <a:pt x="294346" y="1749349"/>
                </a:cubicBezTo>
                <a:lnTo>
                  <a:pt x="296975" y="1751274"/>
                </a:lnTo>
                <a:lnTo>
                  <a:pt x="289287" y="1755515"/>
                </a:lnTo>
                <a:cubicBezTo>
                  <a:pt x="286522" y="1756387"/>
                  <a:pt x="284655" y="1756425"/>
                  <a:pt x="283045" y="1756927"/>
                </a:cubicBezTo>
                <a:cubicBezTo>
                  <a:pt x="267293" y="1761845"/>
                  <a:pt x="251815" y="1767263"/>
                  <a:pt x="236199" y="1772532"/>
                </a:cubicBezTo>
                <a:cubicBezTo>
                  <a:pt x="240377" y="1761994"/>
                  <a:pt x="245787" y="1751606"/>
                  <a:pt x="248460" y="1740869"/>
                </a:cubicBezTo>
                <a:cubicBezTo>
                  <a:pt x="250445" y="1732787"/>
                  <a:pt x="247772" y="1724207"/>
                  <a:pt x="249075" y="1715977"/>
                </a:cubicBezTo>
                <a:cubicBezTo>
                  <a:pt x="252087" y="1696306"/>
                  <a:pt x="241540" y="1674124"/>
                  <a:pt x="224553" y="1663686"/>
                </a:cubicBezTo>
                <a:cubicBezTo>
                  <a:pt x="198049" y="1647426"/>
                  <a:pt x="199488" y="1639045"/>
                  <a:pt x="237021" y="1639045"/>
                </a:cubicBezTo>
                <a:cubicBezTo>
                  <a:pt x="240992" y="1639045"/>
                  <a:pt x="249211" y="1625296"/>
                  <a:pt x="247569" y="1619023"/>
                </a:cubicBezTo>
                <a:cubicBezTo>
                  <a:pt x="246198" y="1614006"/>
                  <a:pt x="233526" y="1609539"/>
                  <a:pt x="224693" y="1606978"/>
                </a:cubicBezTo>
                <a:cubicBezTo>
                  <a:pt x="218184" y="1605072"/>
                  <a:pt x="208596" y="1608383"/>
                  <a:pt x="202501" y="1606176"/>
                </a:cubicBezTo>
                <a:cubicBezTo>
                  <a:pt x="194215" y="1603214"/>
                  <a:pt x="182845" y="1597646"/>
                  <a:pt x="182022" y="1592425"/>
                </a:cubicBezTo>
                <a:cubicBezTo>
                  <a:pt x="181063" y="1586505"/>
                  <a:pt x="189009" y="1574861"/>
                  <a:pt x="195241" y="1573959"/>
                </a:cubicBezTo>
                <a:cubicBezTo>
                  <a:pt x="273664" y="1562968"/>
                  <a:pt x="196952" y="1539533"/>
                  <a:pt x="203391" y="1523173"/>
                </a:cubicBezTo>
                <a:cubicBezTo>
                  <a:pt x="210994" y="1516649"/>
                  <a:pt x="225787" y="1509322"/>
                  <a:pt x="224693" y="1503702"/>
                </a:cubicBezTo>
                <a:cubicBezTo>
                  <a:pt x="222020" y="1489953"/>
                  <a:pt x="200926" y="1470531"/>
                  <a:pt x="207022" y="1465011"/>
                </a:cubicBezTo>
                <a:cubicBezTo>
                  <a:pt x="221745" y="1451561"/>
                  <a:pt x="228528" y="1439267"/>
                  <a:pt x="226131" y="1423056"/>
                </a:cubicBezTo>
                <a:cubicBezTo>
                  <a:pt x="233734" y="1418692"/>
                  <a:pt x="247429" y="1414626"/>
                  <a:pt x="247841" y="1409910"/>
                </a:cubicBezTo>
                <a:cubicBezTo>
                  <a:pt x="250649" y="1377993"/>
                  <a:pt x="238392" y="1343317"/>
                  <a:pt x="284690" y="1320784"/>
                </a:cubicBezTo>
                <a:cubicBezTo>
                  <a:pt x="286197" y="1320082"/>
                  <a:pt x="282430" y="1309392"/>
                  <a:pt x="277635" y="1306632"/>
                </a:cubicBezTo>
                <a:cubicBezTo>
                  <a:pt x="258116" y="1295192"/>
                  <a:pt x="235583" y="1286358"/>
                  <a:pt x="217226" y="1274064"/>
                </a:cubicBezTo>
                <a:cubicBezTo>
                  <a:pt x="198869" y="1261720"/>
                  <a:pt x="189557" y="1247819"/>
                  <a:pt x="224761" y="1239187"/>
                </a:cubicBezTo>
                <a:cubicBezTo>
                  <a:pt x="237773" y="1235976"/>
                  <a:pt x="250992" y="1229753"/>
                  <a:pt x="260101" y="1222276"/>
                </a:cubicBezTo>
                <a:cubicBezTo>
                  <a:pt x="278047" y="1207571"/>
                  <a:pt x="279621" y="1197987"/>
                  <a:pt x="247361" y="1188251"/>
                </a:cubicBezTo>
                <a:cubicBezTo>
                  <a:pt x="216404" y="1178917"/>
                  <a:pt x="219691" y="1174953"/>
                  <a:pt x="252227" y="1155733"/>
                </a:cubicBezTo>
                <a:cubicBezTo>
                  <a:pt x="261404" y="1150312"/>
                  <a:pt x="265306" y="1139974"/>
                  <a:pt x="271607" y="1131895"/>
                </a:cubicBezTo>
                <a:cubicBezTo>
                  <a:pt x="262226" y="1128833"/>
                  <a:pt x="252910" y="1123465"/>
                  <a:pt x="243457" y="1123263"/>
                </a:cubicBezTo>
                <a:cubicBezTo>
                  <a:pt x="226883" y="1122912"/>
                  <a:pt x="203871" y="1117142"/>
                  <a:pt x="203047" y="1139775"/>
                </a:cubicBezTo>
                <a:cubicBezTo>
                  <a:pt x="202912" y="1144540"/>
                  <a:pt x="197911" y="1149159"/>
                  <a:pt x="195102" y="1153875"/>
                </a:cubicBezTo>
                <a:cubicBezTo>
                  <a:pt x="190308" y="1151316"/>
                  <a:pt x="181886" y="1149159"/>
                  <a:pt x="181267" y="1146097"/>
                </a:cubicBezTo>
                <a:cubicBezTo>
                  <a:pt x="176200" y="1121908"/>
                  <a:pt x="162365" y="1095361"/>
                  <a:pt x="170927" y="1073732"/>
                </a:cubicBezTo>
                <a:cubicBezTo>
                  <a:pt x="185102" y="1037901"/>
                  <a:pt x="177431" y="1009549"/>
                  <a:pt x="161200" y="975023"/>
                </a:cubicBezTo>
                <a:cubicBezTo>
                  <a:pt x="146063" y="942856"/>
                  <a:pt x="158803" y="903811"/>
                  <a:pt x="156885" y="867883"/>
                </a:cubicBezTo>
                <a:cubicBezTo>
                  <a:pt x="156681" y="863615"/>
                  <a:pt x="140996" y="860454"/>
                  <a:pt x="133941" y="855686"/>
                </a:cubicBezTo>
                <a:cubicBezTo>
                  <a:pt x="106544" y="837069"/>
                  <a:pt x="102093" y="806407"/>
                  <a:pt x="127230" y="789444"/>
                </a:cubicBezTo>
                <a:cubicBezTo>
                  <a:pt x="147640" y="775645"/>
                  <a:pt x="174075" y="766662"/>
                  <a:pt x="194144" y="752661"/>
                </a:cubicBezTo>
                <a:cubicBezTo>
                  <a:pt x="200651" y="748093"/>
                  <a:pt x="201130" y="730629"/>
                  <a:pt x="194830" y="725662"/>
                </a:cubicBezTo>
                <a:cubicBezTo>
                  <a:pt x="150996" y="691236"/>
                  <a:pt x="150653" y="691789"/>
                  <a:pt x="152434" y="650688"/>
                </a:cubicBezTo>
                <a:cubicBezTo>
                  <a:pt x="152571" y="646874"/>
                  <a:pt x="141336" y="642861"/>
                  <a:pt x="135379" y="638895"/>
                </a:cubicBezTo>
                <a:cubicBezTo>
                  <a:pt x="117641" y="658668"/>
                  <a:pt x="56753" y="644415"/>
                  <a:pt x="66273" y="686520"/>
                </a:cubicBezTo>
                <a:cubicBezTo>
                  <a:pt x="67436" y="691689"/>
                  <a:pt x="57984" y="698161"/>
                  <a:pt x="53464" y="703983"/>
                </a:cubicBezTo>
                <a:cubicBezTo>
                  <a:pt x="48120" y="700069"/>
                  <a:pt x="40589" y="696806"/>
                  <a:pt x="37916" y="692090"/>
                </a:cubicBezTo>
                <a:cubicBezTo>
                  <a:pt x="34594" y="686168"/>
                  <a:pt x="31838" y="680083"/>
                  <a:pt x="30075" y="672995"/>
                </a:cubicBezTo>
                <a:lnTo>
                  <a:pt x="28590" y="653190"/>
                </a:lnTo>
                <a:lnTo>
                  <a:pt x="31752" y="655506"/>
                </a:lnTo>
                <a:cubicBezTo>
                  <a:pt x="35244" y="652193"/>
                  <a:pt x="39150" y="649082"/>
                  <a:pt x="41820" y="645469"/>
                </a:cubicBezTo>
                <a:cubicBezTo>
                  <a:pt x="42299" y="644866"/>
                  <a:pt x="37436" y="642106"/>
                  <a:pt x="28192" y="647828"/>
                </a:cubicBezTo>
                <a:lnTo>
                  <a:pt x="28178" y="647828"/>
                </a:lnTo>
                <a:lnTo>
                  <a:pt x="27369" y="645099"/>
                </a:lnTo>
                <a:lnTo>
                  <a:pt x="22294" y="647729"/>
                </a:lnTo>
                <a:lnTo>
                  <a:pt x="8465" y="647495"/>
                </a:lnTo>
                <a:cubicBezTo>
                  <a:pt x="3088" y="646122"/>
                  <a:pt x="-406" y="643964"/>
                  <a:pt x="39" y="642460"/>
                </a:cubicBezTo>
                <a:cubicBezTo>
                  <a:pt x="6547" y="620879"/>
                  <a:pt x="65174" y="583894"/>
                  <a:pt x="80587" y="593380"/>
                </a:cubicBezTo>
                <a:cubicBezTo>
                  <a:pt x="109148" y="610993"/>
                  <a:pt x="143393" y="611095"/>
                  <a:pt x="164284" y="603467"/>
                </a:cubicBezTo>
                <a:cubicBezTo>
                  <a:pt x="199213" y="590670"/>
                  <a:pt x="173117" y="559156"/>
                  <a:pt x="181267" y="536723"/>
                </a:cubicBezTo>
                <a:cubicBezTo>
                  <a:pt x="183871" y="529545"/>
                  <a:pt x="194693" y="524027"/>
                  <a:pt x="197706" y="516850"/>
                </a:cubicBezTo>
                <a:cubicBezTo>
                  <a:pt x="198665" y="514491"/>
                  <a:pt x="187295" y="506663"/>
                  <a:pt x="180584" y="505861"/>
                </a:cubicBezTo>
                <a:cubicBezTo>
                  <a:pt x="173187" y="505007"/>
                  <a:pt x="165653" y="504868"/>
                  <a:pt x="156767" y="504342"/>
                </a:cubicBezTo>
                <a:lnTo>
                  <a:pt x="130773" y="501207"/>
                </a:lnTo>
                <a:lnTo>
                  <a:pt x="135244" y="497932"/>
                </a:lnTo>
                <a:cubicBezTo>
                  <a:pt x="130722" y="495371"/>
                  <a:pt x="126475" y="492511"/>
                  <a:pt x="121544" y="490503"/>
                </a:cubicBezTo>
                <a:cubicBezTo>
                  <a:pt x="120721" y="490154"/>
                  <a:pt x="116954" y="493716"/>
                  <a:pt x="124765" y="500490"/>
                </a:cubicBezTo>
                <a:lnTo>
                  <a:pt x="124762" y="500501"/>
                </a:lnTo>
                <a:lnTo>
                  <a:pt x="121065" y="501080"/>
                </a:lnTo>
                <a:lnTo>
                  <a:pt x="124007" y="504197"/>
                </a:lnTo>
                <a:lnTo>
                  <a:pt x="121325" y="517339"/>
                </a:lnTo>
                <a:cubicBezTo>
                  <a:pt x="113767" y="528611"/>
                  <a:pt x="96443" y="524076"/>
                  <a:pt x="92640" y="512032"/>
                </a:cubicBezTo>
                <a:cubicBezTo>
                  <a:pt x="85517" y="489651"/>
                  <a:pt x="104079" y="463456"/>
                  <a:pt x="100859" y="439667"/>
                </a:cubicBezTo>
                <a:cubicBezTo>
                  <a:pt x="97435" y="414727"/>
                  <a:pt x="80244" y="390891"/>
                  <a:pt x="71819" y="366049"/>
                </a:cubicBezTo>
                <a:cubicBezTo>
                  <a:pt x="70244" y="361483"/>
                  <a:pt x="81135" y="354006"/>
                  <a:pt x="87571" y="348737"/>
                </a:cubicBezTo>
                <a:cubicBezTo>
                  <a:pt x="97570" y="340507"/>
                  <a:pt x="108668" y="332978"/>
                  <a:pt x="119352" y="325151"/>
                </a:cubicBezTo>
                <a:cubicBezTo>
                  <a:pt x="129283" y="317874"/>
                  <a:pt x="146474" y="310096"/>
                  <a:pt x="117297" y="305129"/>
                </a:cubicBezTo>
                <a:cubicBezTo>
                  <a:pt x="85242" y="299658"/>
                  <a:pt x="64012" y="287463"/>
                  <a:pt x="67299" y="260967"/>
                </a:cubicBezTo>
                <a:cubicBezTo>
                  <a:pt x="69421" y="243401"/>
                  <a:pt x="28739" y="225938"/>
                  <a:pt x="67093" y="208424"/>
                </a:cubicBezTo>
                <a:cubicBezTo>
                  <a:pt x="54971" y="185391"/>
                  <a:pt x="100243" y="165468"/>
                  <a:pt x="69489" y="137866"/>
                </a:cubicBezTo>
                <a:cubicBezTo>
                  <a:pt x="55998" y="125773"/>
                  <a:pt x="88325" y="116538"/>
                  <a:pt x="104147" y="124769"/>
                </a:cubicBezTo>
                <a:cubicBezTo>
                  <a:pt x="172022" y="160147"/>
                  <a:pt x="219828" y="128232"/>
                  <a:pt x="266129" y="99025"/>
                </a:cubicBezTo>
                <a:cubicBezTo>
                  <a:pt x="279349" y="90694"/>
                  <a:pt x="277703" y="73081"/>
                  <a:pt x="248871" y="71574"/>
                </a:cubicBezTo>
                <a:cubicBezTo>
                  <a:pt x="265376" y="56595"/>
                  <a:pt x="270359" y="40210"/>
                  <a:pt x="271711" y="23361"/>
                </a:cubicBezTo>
                <a:close/>
              </a:path>
            </a:pathLst>
          </a:custGeom>
          <a:solidFill>
            <a:schemeClr val="bg2">
              <a:lumMod val="75000"/>
            </a:schemeClr>
          </a:solidFill>
        </p:spPr>
        <p:txBody>
          <a:bodyPr wrap="square" anchor="ctr">
            <a:noAutofit/>
          </a:bodyPr>
          <a:lstStyle>
            <a:lvl1pPr algn="ctr">
              <a:defRPr sz="1800"/>
            </a:lvl1pPr>
          </a:lstStyle>
          <a:p>
            <a:endParaRPr lang="en-US"/>
          </a:p>
        </p:txBody>
      </p:sp>
    </p:spTree>
    <p:extLst>
      <p:ext uri="{BB962C8B-B14F-4D97-AF65-F5344CB8AC3E}">
        <p14:creationId xmlns:p14="http://schemas.microsoft.com/office/powerpoint/2010/main" val="1197693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9B51B-1E76-457D-B828-77C4F4BA27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0CB811-39BD-4E89-90F1-ADE3BE64AF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D9CA43-9F8C-428C-BD10-7B4CFD819653}"/>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5" name="Footer Placeholder 4">
            <a:extLst>
              <a:ext uri="{FF2B5EF4-FFF2-40B4-BE49-F238E27FC236}">
                <a16:creationId xmlns:a16="http://schemas.microsoft.com/office/drawing/2014/main" id="{6EBAF94D-5473-4144-853E-ABD98ECE3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1D806-E66A-43A7-B64E-EACD0DA32392}"/>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13704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9B25-956D-48CC-8420-4EB9D14838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A3E86A-8CBF-4823-ACB4-AC57303D1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2B9279-E635-4D0A-B592-694F76E7EF05}"/>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5" name="Footer Placeholder 4">
            <a:extLst>
              <a:ext uri="{FF2B5EF4-FFF2-40B4-BE49-F238E27FC236}">
                <a16:creationId xmlns:a16="http://schemas.microsoft.com/office/drawing/2014/main" id="{5E694BC7-37A8-467F-BCDA-826C88C1B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A99C8-37AE-44FF-9B1A-269C36E2B1AF}"/>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93628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27388-A15E-411F-8F3B-32928C44D5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3742C5-1C8A-415C-92E6-4B7E5FE82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08540E-F95B-4FC7-8560-396E35E7C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BE5BB5-ECC1-42E0-84B8-AF6A0ADF03E1}"/>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6" name="Footer Placeholder 5">
            <a:extLst>
              <a:ext uri="{FF2B5EF4-FFF2-40B4-BE49-F238E27FC236}">
                <a16:creationId xmlns:a16="http://schemas.microsoft.com/office/drawing/2014/main" id="{C3F1D887-DE1B-45C6-8B6C-15BFD9FF1A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C52F5-88FC-4919-ADEC-4DEA1936F7BD}"/>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96254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C4F0-E299-48FD-BA51-58E731FBBA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806867-23A2-4358-BFA1-B33C603EC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A56F3-A7D4-4445-996A-9511C763DF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5CDFE5-AACB-4E9F-B6CD-133351862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7DD050-1B4C-4C48-A194-95FE4ABF91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624AF3-7F72-449B-B47C-EB12983F59D9}"/>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8" name="Footer Placeholder 7">
            <a:extLst>
              <a:ext uri="{FF2B5EF4-FFF2-40B4-BE49-F238E27FC236}">
                <a16:creationId xmlns:a16="http://schemas.microsoft.com/office/drawing/2014/main" id="{16CF963C-D037-4B4F-A5CC-369A413055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6D2EFA-DD2E-4C80-8DD5-44A1366850EE}"/>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20269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C2CF-B474-42ED-90E7-24E0D918D9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7E3FE3-A747-418D-AFB0-C649E48E337A}"/>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4" name="Footer Placeholder 3">
            <a:extLst>
              <a:ext uri="{FF2B5EF4-FFF2-40B4-BE49-F238E27FC236}">
                <a16:creationId xmlns:a16="http://schemas.microsoft.com/office/drawing/2014/main" id="{20C09873-D996-4B30-96C4-B929CA31AA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FDEBB5-DA01-41AC-88E4-3297ACD5BE57}"/>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45076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4AEF6-0397-4EFF-8F82-80D8A262FD25}"/>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3" name="Footer Placeholder 2">
            <a:extLst>
              <a:ext uri="{FF2B5EF4-FFF2-40B4-BE49-F238E27FC236}">
                <a16:creationId xmlns:a16="http://schemas.microsoft.com/office/drawing/2014/main" id="{FD8F1AFE-36B0-483B-A791-A7C11D8D27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7386C3-6282-41D8-A3C7-0148E1117F35}"/>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39233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267A-ED4A-4B63-B8A8-F672D6832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C00015-27F9-4C23-ADD0-ACA76E900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C8D1A8-AF46-4849-879F-B46C646C4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5CED0-F082-45F3-8BFE-6B6200CAD880}"/>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6" name="Footer Placeholder 5">
            <a:extLst>
              <a:ext uri="{FF2B5EF4-FFF2-40B4-BE49-F238E27FC236}">
                <a16:creationId xmlns:a16="http://schemas.microsoft.com/office/drawing/2014/main" id="{B67C311E-F833-499F-8765-7463968756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18C547-654E-4F14-AE5A-74EFCFC63F0A}"/>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223745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567E-2E78-42B7-A336-BEDA60337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866302-CCBF-4F82-A208-C171A7D08C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166EB8-2A58-4A92-A67F-42CA6C7F3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B57438-6A0E-4853-A7C1-DB8506869B02}"/>
              </a:ext>
            </a:extLst>
          </p:cNvPr>
          <p:cNvSpPr>
            <a:spLocks noGrp="1"/>
          </p:cNvSpPr>
          <p:nvPr>
            <p:ph type="dt" sz="half" idx="10"/>
          </p:nvPr>
        </p:nvSpPr>
        <p:spPr/>
        <p:txBody>
          <a:bodyPr/>
          <a:lstStyle/>
          <a:p>
            <a:fld id="{D15907C1-7EA1-47EA-863D-535A7E7572DB}" type="datetimeFigureOut">
              <a:rPr lang="en-GB" smtClean="0"/>
              <a:t>22/03/2021</a:t>
            </a:fld>
            <a:endParaRPr lang="en-GB"/>
          </a:p>
        </p:txBody>
      </p:sp>
      <p:sp>
        <p:nvSpPr>
          <p:cNvPr id="6" name="Footer Placeholder 5">
            <a:extLst>
              <a:ext uri="{FF2B5EF4-FFF2-40B4-BE49-F238E27FC236}">
                <a16:creationId xmlns:a16="http://schemas.microsoft.com/office/drawing/2014/main" id="{3A46FAB9-E0E7-49CC-AA07-BCE5CE51AA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A3F8A9-9804-46D5-90C4-09B917779CF4}"/>
              </a:ext>
            </a:extLst>
          </p:cNvPr>
          <p:cNvSpPr>
            <a:spLocks noGrp="1"/>
          </p:cNvSpPr>
          <p:nvPr>
            <p:ph type="sldNum" sz="quarter" idx="12"/>
          </p:nvPr>
        </p:nvSpPr>
        <p:spPr/>
        <p:txBody>
          <a:bodyPr/>
          <a:lstStyle/>
          <a:p>
            <a:fld id="{09C1BB16-81E2-4B02-A7F8-391710CFA610}" type="slidenum">
              <a:rPr lang="en-GB" smtClean="0"/>
              <a:t>‹#›</a:t>
            </a:fld>
            <a:endParaRPr lang="en-GB"/>
          </a:p>
        </p:txBody>
      </p:sp>
    </p:spTree>
    <p:extLst>
      <p:ext uri="{BB962C8B-B14F-4D97-AF65-F5344CB8AC3E}">
        <p14:creationId xmlns:p14="http://schemas.microsoft.com/office/powerpoint/2010/main" val="317021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BDDF4-7AE0-4242-8D2C-4119E9B32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3861A7-B31A-4DD2-8EF3-54A69C8919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E6B96-613B-4D69-8254-7E165026C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907C1-7EA1-47EA-863D-535A7E7572DB}" type="datetimeFigureOut">
              <a:rPr lang="en-GB" smtClean="0"/>
              <a:t>22/03/2021</a:t>
            </a:fld>
            <a:endParaRPr lang="en-GB"/>
          </a:p>
        </p:txBody>
      </p:sp>
      <p:sp>
        <p:nvSpPr>
          <p:cNvPr id="5" name="Footer Placeholder 4">
            <a:extLst>
              <a:ext uri="{FF2B5EF4-FFF2-40B4-BE49-F238E27FC236}">
                <a16:creationId xmlns:a16="http://schemas.microsoft.com/office/drawing/2014/main" id="{8128D988-5061-4656-A62C-3D9F77DB0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11E4A2-800A-46B6-A81E-31F2CF882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1BB16-81E2-4B02-A7F8-391710CFA610}" type="slidenum">
              <a:rPr lang="en-GB" smtClean="0"/>
              <a:t>‹#›</a:t>
            </a:fld>
            <a:endParaRPr lang="en-GB"/>
          </a:p>
        </p:txBody>
      </p:sp>
    </p:spTree>
    <p:extLst>
      <p:ext uri="{BB962C8B-B14F-4D97-AF65-F5344CB8AC3E}">
        <p14:creationId xmlns:p14="http://schemas.microsoft.com/office/powerpoint/2010/main" val="2655121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microsoft.com/office/2014/relationships/chartEx" Target="../charts/chartEx3.xml"/><Relationship Id="rId3" Type="http://schemas.openxmlformats.org/officeDocument/2006/relationships/chart" Target="../charts/chart6.xml"/><Relationship Id="rId7" Type="http://schemas.openxmlformats.org/officeDocument/2006/relationships/image" Target="../media/image180.png"/><Relationship Id="rId2" Type="http://schemas.openxmlformats.org/officeDocument/2006/relationships/image" Target="../media/image19.png"/><Relationship Id="rId1" Type="http://schemas.openxmlformats.org/officeDocument/2006/relationships/slideLayout" Target="../slideLayouts/slideLayout13.xml"/><Relationship Id="rId6" Type="http://schemas.microsoft.com/office/2014/relationships/chartEx" Target="../charts/chartEx2.xml"/><Relationship Id="rId11" Type="http://schemas.openxmlformats.org/officeDocument/2006/relationships/image" Target="../media/image200.png"/><Relationship Id="rId5" Type="http://schemas.openxmlformats.org/officeDocument/2006/relationships/image" Target="../media/image170.png"/><Relationship Id="rId10" Type="http://schemas.microsoft.com/office/2014/relationships/chartEx" Target="../charts/chartEx4.xml"/><Relationship Id="rId4" Type="http://schemas.microsoft.com/office/2014/relationships/chartEx" Target="../charts/chartEx1.xml"/><Relationship Id="rId9" Type="http://schemas.openxmlformats.org/officeDocument/2006/relationships/image" Target="../media/image190.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6.tiff"/></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tiff"/><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76996" y="3429000"/>
            <a:ext cx="4838007" cy="221599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53</a:t>
            </a:r>
            <a:r>
              <a:rPr lang="en-US" b="1" baseline="30000" dirty="0">
                <a:latin typeface="Arial" panose="020B0604020202020204" pitchFamily="34" charset="0"/>
                <a:cs typeface="Arial" panose="020B0604020202020204" pitchFamily="34" charset="0"/>
              </a:rPr>
              <a:t>rd</a:t>
            </a:r>
            <a:r>
              <a:rPr lang="en-US" b="1" dirty="0">
                <a:latin typeface="Arial" panose="020B0604020202020204" pitchFamily="34" charset="0"/>
                <a:cs typeface="Arial" panose="020B0604020202020204" pitchFamily="34" charset="0"/>
              </a:rPr>
              <a:t> Session of the Committee of Finance Ministers: Opening Statement</a:t>
            </a:r>
            <a:br>
              <a:rPr lang="en-US"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Vera Songwe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United Nations Under-Secretary-General and Executive Secretary</a:t>
            </a:r>
            <a:br>
              <a:rPr lang="en-US" sz="1600"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[22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March 2020]</a:t>
            </a:r>
            <a:endParaRPr lang="en-US" dirty="0"/>
          </a:p>
        </p:txBody>
      </p:sp>
    </p:spTree>
    <p:extLst>
      <p:ext uri="{BB962C8B-B14F-4D97-AF65-F5344CB8AC3E}">
        <p14:creationId xmlns:p14="http://schemas.microsoft.com/office/powerpoint/2010/main" val="247393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FE856138-9854-462B-8890-8CECB005AA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540500"/>
            <a:ext cx="810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5E5475D-BB49-DE40-8653-E5A6E3473C19}"/>
              </a:ext>
            </a:extLst>
          </p:cNvPr>
          <p:cNvSpPr txBox="1"/>
          <p:nvPr/>
        </p:nvSpPr>
        <p:spPr>
          <a:xfrm>
            <a:off x="180293" y="264856"/>
            <a:ext cx="5247861" cy="461665"/>
          </a:xfrm>
          <a:prstGeom prst="rect">
            <a:avLst/>
          </a:prstGeom>
          <a:noFill/>
        </p:spPr>
        <p:txBody>
          <a:bodyPr wrap="square" rtlCol="0">
            <a:spAutoFit/>
          </a:bodyPr>
          <a:lstStyle/>
          <a:p>
            <a:r>
              <a:rPr lang="en-US" sz="2400" b="1" dirty="0">
                <a:solidFill>
                  <a:srgbClr val="FFFFFF"/>
                </a:solidFill>
                <a:latin typeface="Arial" panose="020B0604020202020204" pitchFamily="34" charset="0"/>
                <a:cs typeface="Arial" panose="020B0604020202020204" pitchFamily="34" charset="0"/>
                <a:sym typeface="Lato" pitchFamily="34" charset="0"/>
              </a:rPr>
              <a:t>Poverty and Vulnerability in Africa</a:t>
            </a:r>
            <a:endParaRPr lang="en-GB" sz="2400" dirty="0"/>
          </a:p>
        </p:txBody>
      </p:sp>
      <p:sp>
        <p:nvSpPr>
          <p:cNvPr id="17" name="TextBox 16">
            <a:extLst>
              <a:ext uri="{FF2B5EF4-FFF2-40B4-BE49-F238E27FC236}">
                <a16:creationId xmlns:a16="http://schemas.microsoft.com/office/drawing/2014/main" id="{ED5B8DC2-B7B2-6B4C-A5CD-924DE2E103F5}"/>
              </a:ext>
            </a:extLst>
          </p:cNvPr>
          <p:cNvSpPr txBox="1"/>
          <p:nvPr/>
        </p:nvSpPr>
        <p:spPr>
          <a:xfrm>
            <a:off x="585216" y="891519"/>
            <a:ext cx="8656320" cy="923330"/>
          </a:xfrm>
          <a:prstGeom prst="rect">
            <a:avLst/>
          </a:prstGeom>
          <a:solidFill>
            <a:schemeClr val="bg2"/>
          </a:solidFill>
        </p:spPr>
        <p:txBody>
          <a:bodyPr wrap="square" rtlCol="0">
            <a:spAutoFit/>
          </a:bodyPr>
          <a:lstStyle/>
          <a:p>
            <a:r>
              <a:rPr lang="en-GB" dirty="0"/>
              <a:t>Poverty in Africa is both extensive and deep. More than 1 billion people (or more than 80% of the total population) have a mean consumption of less than $5.50/day (PPP). Two-thirds of them live in countries with mean consumption of less than $1.90/day.</a:t>
            </a:r>
            <a:endParaRPr lang="en-US" dirty="0"/>
          </a:p>
        </p:txBody>
      </p:sp>
      <p:sp>
        <p:nvSpPr>
          <p:cNvPr id="2" name="Right Brace 1">
            <a:extLst>
              <a:ext uri="{FF2B5EF4-FFF2-40B4-BE49-F238E27FC236}">
                <a16:creationId xmlns:a16="http://schemas.microsoft.com/office/drawing/2014/main" id="{EAFFFAEE-6D66-4147-821F-B904EFB5D039}"/>
              </a:ext>
            </a:extLst>
          </p:cNvPr>
          <p:cNvSpPr/>
          <p:nvPr/>
        </p:nvSpPr>
        <p:spPr>
          <a:xfrm>
            <a:off x="8904922" y="3160199"/>
            <a:ext cx="356236" cy="2212553"/>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256D169B-7D9B-1146-BF84-B12A98A4F39D}"/>
              </a:ext>
            </a:extLst>
          </p:cNvPr>
          <p:cNvSpPr/>
          <p:nvPr/>
        </p:nvSpPr>
        <p:spPr>
          <a:xfrm>
            <a:off x="8885300" y="2364672"/>
            <a:ext cx="356236" cy="795528"/>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12498CF0-376A-6249-AE16-EB44C7E11F4A}"/>
              </a:ext>
            </a:extLst>
          </p:cNvPr>
          <p:cNvSpPr/>
          <p:nvPr/>
        </p:nvSpPr>
        <p:spPr>
          <a:xfrm rot="10800000">
            <a:off x="2238374" y="2349010"/>
            <a:ext cx="358521" cy="272286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479607EA-C031-314F-878A-E53DE0EFF1A3}"/>
              </a:ext>
            </a:extLst>
          </p:cNvPr>
          <p:cNvSpPr/>
          <p:nvPr/>
        </p:nvSpPr>
        <p:spPr>
          <a:xfrm>
            <a:off x="2358674" y="5111222"/>
            <a:ext cx="125826" cy="32998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ounded Rectangular Callout 5">
            <a:extLst>
              <a:ext uri="{FF2B5EF4-FFF2-40B4-BE49-F238E27FC236}">
                <a16:creationId xmlns:a16="http://schemas.microsoft.com/office/drawing/2014/main" id="{2CB8DC9F-E10C-AA46-A243-3AECA87C5778}"/>
              </a:ext>
            </a:extLst>
          </p:cNvPr>
          <p:cNvSpPr/>
          <p:nvPr/>
        </p:nvSpPr>
        <p:spPr>
          <a:xfrm>
            <a:off x="107141" y="4706112"/>
            <a:ext cx="1488105" cy="1085088"/>
          </a:xfrm>
          <a:prstGeom prst="wedgeRoundRectCallout">
            <a:avLst>
              <a:gd name="adj1" fmla="val 100380"/>
              <a:gd name="adj2" fmla="val 24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Extreme poor and Vulnerable to staying in poverty (&lt;$1.9)</a:t>
            </a:r>
          </a:p>
        </p:txBody>
      </p:sp>
      <p:sp>
        <p:nvSpPr>
          <p:cNvPr id="20" name="Rounded Rectangular Callout 19">
            <a:extLst>
              <a:ext uri="{FF2B5EF4-FFF2-40B4-BE49-F238E27FC236}">
                <a16:creationId xmlns:a16="http://schemas.microsoft.com/office/drawing/2014/main" id="{6126A0C8-CA4D-BC4E-8AD6-FEAEEB9E26AF}"/>
              </a:ext>
            </a:extLst>
          </p:cNvPr>
          <p:cNvSpPr/>
          <p:nvPr/>
        </p:nvSpPr>
        <p:spPr>
          <a:xfrm>
            <a:off x="77177" y="3139735"/>
            <a:ext cx="1488105" cy="1085088"/>
          </a:xfrm>
          <a:prstGeom prst="wedgeRoundRectCallout">
            <a:avLst>
              <a:gd name="adj1" fmla="val 89729"/>
              <a:gd name="adj2" fmla="val 35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Not extreme poor but Vulnerable to falling into poverty</a:t>
            </a:r>
          </a:p>
        </p:txBody>
      </p:sp>
      <p:sp>
        <p:nvSpPr>
          <p:cNvPr id="21" name="Rounded Rectangular Callout 20">
            <a:extLst>
              <a:ext uri="{FF2B5EF4-FFF2-40B4-BE49-F238E27FC236}">
                <a16:creationId xmlns:a16="http://schemas.microsoft.com/office/drawing/2014/main" id="{F08F7840-41A8-7243-B01F-5B55922BE470}"/>
              </a:ext>
            </a:extLst>
          </p:cNvPr>
          <p:cNvSpPr/>
          <p:nvPr/>
        </p:nvSpPr>
        <p:spPr>
          <a:xfrm>
            <a:off x="10074634" y="2564392"/>
            <a:ext cx="1488105" cy="1085088"/>
          </a:xfrm>
          <a:prstGeom prst="wedgeRoundRectCallout">
            <a:avLst>
              <a:gd name="adj1" fmla="val -105264"/>
              <a:gd name="adj2" fmla="val -30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Not extreme poor but Vulnerable to falling into poverty</a:t>
            </a:r>
          </a:p>
        </p:txBody>
      </p:sp>
      <p:sp>
        <p:nvSpPr>
          <p:cNvPr id="22" name="Rounded Rectangular Callout 21">
            <a:extLst>
              <a:ext uri="{FF2B5EF4-FFF2-40B4-BE49-F238E27FC236}">
                <a16:creationId xmlns:a16="http://schemas.microsoft.com/office/drawing/2014/main" id="{1B534E9E-63F1-8C42-BB48-F1642BB176AB}"/>
              </a:ext>
            </a:extLst>
          </p:cNvPr>
          <p:cNvSpPr/>
          <p:nvPr/>
        </p:nvSpPr>
        <p:spPr>
          <a:xfrm>
            <a:off x="10074634" y="3986783"/>
            <a:ext cx="1488105" cy="1085088"/>
          </a:xfrm>
          <a:prstGeom prst="wedgeRoundRectCallout">
            <a:avLst>
              <a:gd name="adj1" fmla="val -105264"/>
              <a:gd name="adj2" fmla="val -233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Extreme poor and Vulnerable to staying in poverty  (&lt;$1.90)</a:t>
            </a:r>
          </a:p>
        </p:txBody>
      </p:sp>
      <p:sp>
        <p:nvSpPr>
          <p:cNvPr id="11" name="Rectangle 10">
            <a:extLst>
              <a:ext uri="{FF2B5EF4-FFF2-40B4-BE49-F238E27FC236}">
                <a16:creationId xmlns:a16="http://schemas.microsoft.com/office/drawing/2014/main" id="{5BDD2B7A-08E4-3242-85DF-0DD6503B3259}"/>
              </a:ext>
            </a:extLst>
          </p:cNvPr>
          <p:cNvSpPr/>
          <p:nvPr/>
        </p:nvSpPr>
        <p:spPr>
          <a:xfrm>
            <a:off x="9280780" y="5791200"/>
            <a:ext cx="2911220" cy="523220"/>
          </a:xfrm>
          <a:prstGeom prst="rect">
            <a:avLst/>
          </a:prstGeom>
        </p:spPr>
        <p:txBody>
          <a:bodyPr wrap="square">
            <a:spAutoFit/>
          </a:bodyPr>
          <a:lstStyle/>
          <a:p>
            <a:pPr>
              <a:spcAft>
                <a:spcPts val="600"/>
              </a:spcAft>
            </a:pPr>
            <a:r>
              <a:rPr lang="en-GB" sz="1400" dirty="0">
                <a:ea typeface="DengXian" panose="02010600030101010101" pitchFamily="2" charset="-122"/>
              </a:rPr>
              <a:t>Source: ECA calculations using consumption data from </a:t>
            </a:r>
            <a:r>
              <a:rPr lang="en-GB" sz="1400" dirty="0" err="1">
                <a:ea typeface="DengXian" panose="02010600030101010101" pitchFamily="2" charset="-122"/>
              </a:rPr>
              <a:t>Povcalnet</a:t>
            </a:r>
            <a:endParaRPr lang="en-US" sz="2000" dirty="0">
              <a:effectLst/>
              <a:ea typeface="DengXian" panose="02010600030101010101" pitchFamily="2" charset="-122"/>
            </a:endParaRPr>
          </a:p>
        </p:txBody>
      </p:sp>
      <p:graphicFrame>
        <p:nvGraphicFramePr>
          <p:cNvPr id="15" name="Chart 14">
            <a:extLst>
              <a:ext uri="{FF2B5EF4-FFF2-40B4-BE49-F238E27FC236}">
                <a16:creationId xmlns:a16="http://schemas.microsoft.com/office/drawing/2014/main" id="{ECF606DB-4CA9-1D45-9B29-4A9BE1206234}"/>
              </a:ext>
            </a:extLst>
          </p:cNvPr>
          <p:cNvGraphicFramePr>
            <a:graphicFrameLocks/>
          </p:cNvGraphicFramePr>
          <p:nvPr>
            <p:extLst>
              <p:ext uri="{D42A27DB-BD31-4B8C-83A1-F6EECF244321}">
                <p14:modId xmlns:p14="http://schemas.microsoft.com/office/powerpoint/2010/main" val="2922398308"/>
              </p:ext>
            </p:extLst>
          </p:nvPr>
        </p:nvGraphicFramePr>
        <p:xfrm>
          <a:off x="1738729" y="1899592"/>
          <a:ext cx="7600950" cy="4300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4331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7738" y="2925942"/>
            <a:ext cx="5678969" cy="321681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6707" y="2925942"/>
            <a:ext cx="6005883" cy="2861979"/>
          </a:xfrm>
          <a:prstGeom prst="rect">
            <a:avLst/>
          </a:prstGeom>
        </p:spPr>
      </p:pic>
      <p:sp>
        <p:nvSpPr>
          <p:cNvPr id="6" name="Rectangle 5"/>
          <p:cNvSpPr/>
          <p:nvPr/>
        </p:nvSpPr>
        <p:spPr>
          <a:xfrm>
            <a:off x="157738" y="1065753"/>
            <a:ext cx="9462780" cy="1741823"/>
          </a:xfrm>
          <a:prstGeom prst="rect">
            <a:avLst/>
          </a:prstGeom>
        </p:spPr>
        <p:txBody>
          <a:bodyPr wrap="square">
            <a:spAutoFit/>
          </a:bodyPr>
          <a:lstStyle/>
          <a:p>
            <a:pPr marL="285750" indent="-285750" algn="just">
              <a:lnSpc>
                <a:spcPct val="115000"/>
              </a:lnSpc>
              <a:spcAft>
                <a:spcPts val="600"/>
              </a:spcAft>
              <a:buFont typeface="Arial" panose="020B0604020202020204" pitchFamily="34" charset="0"/>
              <a:buChar char="•"/>
            </a:pPr>
            <a:r>
              <a:rPr lang="en-GB" dirty="0">
                <a:ea typeface="Calibri" panose="020F0502020204030204" pitchFamily="34" charset="0"/>
                <a:cs typeface="Arial" panose="020B0604020202020204" pitchFamily="34" charset="0"/>
              </a:rPr>
              <a:t>Globally, social assistance spending ranges from </a:t>
            </a:r>
            <a:r>
              <a:rPr lang="en-GB" b="1" dirty="0">
                <a:ea typeface="Calibri" panose="020F0502020204030204" pitchFamily="34" charset="0"/>
                <a:cs typeface="Arial" panose="020B0604020202020204" pitchFamily="34" charset="0"/>
              </a:rPr>
              <a:t>$6.1 billion </a:t>
            </a:r>
            <a:r>
              <a:rPr lang="en-GB" dirty="0">
                <a:ea typeface="Calibri" panose="020F0502020204030204" pitchFamily="34" charset="0"/>
                <a:cs typeface="Arial" panose="020B0604020202020204" pitchFamily="34" charset="0"/>
              </a:rPr>
              <a:t>in Africa to </a:t>
            </a:r>
            <a:r>
              <a:rPr lang="en-GB" b="1" dirty="0">
                <a:ea typeface="Calibri" panose="020F0502020204030204" pitchFamily="34" charset="0"/>
                <a:cs typeface="Arial" panose="020B0604020202020204" pitchFamily="34" charset="0"/>
              </a:rPr>
              <a:t>$290 billion in North America. </a:t>
            </a:r>
          </a:p>
          <a:p>
            <a:pPr marL="285750" indent="-285750" algn="just">
              <a:lnSpc>
                <a:spcPct val="115000"/>
              </a:lnSpc>
              <a:spcAft>
                <a:spcPts val="600"/>
              </a:spcAft>
              <a:buFont typeface="Arial" panose="020B0604020202020204" pitchFamily="34" charset="0"/>
              <a:buChar char="•"/>
            </a:pPr>
            <a:r>
              <a:rPr lang="en-GB" dirty="0">
                <a:ea typeface="Calibri" panose="020F0502020204030204" pitchFamily="34" charset="0"/>
                <a:cs typeface="Arial" panose="020B0604020202020204" pitchFamily="34" charset="0"/>
              </a:rPr>
              <a:t>On per-capita basis, the 30 countries in Africa, for which data is available, spend </a:t>
            </a:r>
            <a:r>
              <a:rPr lang="en-GB" b="1" dirty="0">
                <a:ea typeface="Calibri" panose="020F0502020204030204" pitchFamily="34" charset="0"/>
                <a:cs typeface="Arial" panose="020B0604020202020204" pitchFamily="34" charset="0"/>
              </a:rPr>
              <a:t>only USD 10 per capita </a:t>
            </a:r>
            <a:r>
              <a:rPr lang="en-GB" dirty="0">
                <a:ea typeface="Calibri" panose="020F0502020204030204" pitchFamily="34" charset="0"/>
                <a:cs typeface="Arial" panose="020B0604020202020204" pitchFamily="34" charset="0"/>
              </a:rPr>
              <a:t>on social protection, </a:t>
            </a:r>
            <a:r>
              <a:rPr lang="en-GB" b="1" dirty="0">
                <a:ea typeface="Calibri" panose="020F0502020204030204" pitchFamily="34" charset="0"/>
                <a:cs typeface="Arial" panose="020B0604020202020204" pitchFamily="34" charset="0"/>
              </a:rPr>
              <a:t>against USD 361 per capita in East Asia </a:t>
            </a:r>
            <a:r>
              <a:rPr lang="en-GB" dirty="0">
                <a:ea typeface="Calibri" panose="020F0502020204030204" pitchFamily="34" charset="0"/>
                <a:cs typeface="Arial" panose="020B0604020202020204" pitchFamily="34" charset="0"/>
              </a:rPr>
              <a:t>and the Pacific and </a:t>
            </a:r>
            <a:r>
              <a:rPr lang="en-GB" b="1" dirty="0">
                <a:ea typeface="Calibri" panose="020F0502020204030204" pitchFamily="34" charset="0"/>
                <a:cs typeface="Arial" panose="020B0604020202020204" pitchFamily="34" charset="0"/>
              </a:rPr>
              <a:t>USD 442 per capita in North America.</a:t>
            </a:r>
            <a:endParaRPr lang="en-GB" sz="1600" b="1" dirty="0">
              <a:effectLs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013EACF9-5E1F-6F4A-89F9-4F7CB18C8635}"/>
              </a:ext>
            </a:extLst>
          </p:cNvPr>
          <p:cNvSpPr txBox="1"/>
          <p:nvPr/>
        </p:nvSpPr>
        <p:spPr>
          <a:xfrm>
            <a:off x="321972" y="326547"/>
            <a:ext cx="8757634" cy="400110"/>
          </a:xfrm>
          <a:prstGeom prst="rect">
            <a:avLst/>
          </a:prstGeom>
          <a:noFill/>
        </p:spPr>
        <p:txBody>
          <a:bodyPr wrap="square" rtlCol="0">
            <a:spAutoFit/>
          </a:bodyPr>
          <a:lstStyle/>
          <a:p>
            <a:r>
              <a:rPr lang="en-US" sz="2000" b="1" dirty="0">
                <a:solidFill>
                  <a:schemeClr val="bg1"/>
                </a:solidFill>
              </a:rPr>
              <a:t>Social Assistance Spending in Africa is Far Less That of Other Regions</a:t>
            </a:r>
          </a:p>
        </p:txBody>
      </p:sp>
    </p:spTree>
    <p:extLst>
      <p:ext uri="{BB962C8B-B14F-4D97-AF65-F5344CB8AC3E}">
        <p14:creationId xmlns:p14="http://schemas.microsoft.com/office/powerpoint/2010/main" val="234959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9681FF3F-639A-467F-8629-D3CA6AFDC502}"/>
              </a:ext>
            </a:extLst>
          </p:cNvPr>
          <p:cNvSpPr/>
          <p:nvPr/>
        </p:nvSpPr>
        <p:spPr>
          <a:xfrm>
            <a:off x="0" y="39529"/>
            <a:ext cx="9729216"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r>
              <a:rPr lang="en-US" sz="2400" b="1" dirty="0">
                <a:solidFill>
                  <a:srgbClr val="FFFFFF"/>
                </a:solidFill>
                <a:latin typeface="Arial" panose="020B0604020202020204" pitchFamily="34" charset="0"/>
                <a:cs typeface="Arial" panose="020B0604020202020204" pitchFamily="34" charset="0"/>
                <a:sym typeface="Lato" pitchFamily="34" charset="0"/>
              </a:rPr>
              <a:t>Impact on Learning and Skills: </a:t>
            </a:r>
            <a:r>
              <a:rPr lang="en-US" sz="2400" dirty="0"/>
              <a:t>COVID-19 inflicted education losses for children in Africa have been significant – FUTURE IS AT RISK </a:t>
            </a:r>
          </a:p>
        </p:txBody>
      </p:sp>
      <p:pic>
        <p:nvPicPr>
          <p:cNvPr id="8" name="Picture 6">
            <a:extLst>
              <a:ext uri="{FF2B5EF4-FFF2-40B4-BE49-F238E27FC236}">
                <a16:creationId xmlns:a16="http://schemas.microsoft.com/office/drawing/2014/main" id="{FE856138-9854-462B-8890-8CECB005AA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540500"/>
            <a:ext cx="810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5EB8AC98-3F47-FA42-8B66-3F27B4C2B05E}"/>
              </a:ext>
            </a:extLst>
          </p:cNvPr>
          <p:cNvSpPr/>
          <p:nvPr/>
        </p:nvSpPr>
        <p:spPr>
          <a:xfrm>
            <a:off x="189171" y="1044387"/>
            <a:ext cx="9247437" cy="523220"/>
          </a:xfrm>
          <a:prstGeom prst="rect">
            <a:avLst/>
          </a:prstGeom>
          <a:solidFill>
            <a:schemeClr val="bg2"/>
          </a:solidFill>
        </p:spPr>
        <p:txBody>
          <a:bodyPr wrap="square">
            <a:spAutoFit/>
          </a:bodyPr>
          <a:lstStyle/>
          <a:p>
            <a:pPr algn="ctr"/>
            <a:r>
              <a:rPr lang="en-US" sz="1400" b="1" dirty="0"/>
              <a:t>Children engaged in any learning/education activities since school closures </a:t>
            </a:r>
          </a:p>
          <a:p>
            <a:pPr algn="ctr"/>
            <a:r>
              <a:rPr lang="en-US" sz="1400" dirty="0"/>
              <a:t>(% of households with school-age children who attended school before the pandemic)</a:t>
            </a:r>
          </a:p>
        </p:txBody>
      </p:sp>
      <p:sp>
        <p:nvSpPr>
          <p:cNvPr id="2" name="Rectangle 1">
            <a:extLst>
              <a:ext uri="{FF2B5EF4-FFF2-40B4-BE49-F238E27FC236}">
                <a16:creationId xmlns:a16="http://schemas.microsoft.com/office/drawing/2014/main" id="{DE0E424E-C141-2E40-A3C2-994E42013BF8}"/>
              </a:ext>
            </a:extLst>
          </p:cNvPr>
          <p:cNvSpPr/>
          <p:nvPr/>
        </p:nvSpPr>
        <p:spPr>
          <a:xfrm>
            <a:off x="231457" y="5925025"/>
            <a:ext cx="6096000" cy="276999"/>
          </a:xfrm>
          <a:prstGeom prst="rect">
            <a:avLst/>
          </a:prstGeom>
        </p:spPr>
        <p:txBody>
          <a:bodyPr>
            <a:spAutoFit/>
          </a:bodyPr>
          <a:lstStyle/>
          <a:p>
            <a:r>
              <a:rPr lang="en-US" sz="1200" dirty="0"/>
              <a:t>Source: WBG, COVID-19 High-Frequency Monitoring Dashboard, 2020</a:t>
            </a:r>
          </a:p>
        </p:txBody>
      </p:sp>
      <p:graphicFrame>
        <p:nvGraphicFramePr>
          <p:cNvPr id="17" name="Chart 16">
            <a:extLst>
              <a:ext uri="{FF2B5EF4-FFF2-40B4-BE49-F238E27FC236}">
                <a16:creationId xmlns:a16="http://schemas.microsoft.com/office/drawing/2014/main" id="{2A2068CD-AD94-4A4E-826F-20E2AE3C621B}"/>
              </a:ext>
            </a:extLst>
          </p:cNvPr>
          <p:cNvGraphicFramePr>
            <a:graphicFrameLocks/>
          </p:cNvGraphicFramePr>
          <p:nvPr/>
        </p:nvGraphicFramePr>
        <p:xfrm>
          <a:off x="344294" y="2388264"/>
          <a:ext cx="5238750" cy="32385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F83E6151-C11B-134E-B3A2-A60B220A2673}"/>
              </a:ext>
            </a:extLst>
          </p:cNvPr>
          <p:cNvSpPr txBox="1"/>
          <p:nvPr/>
        </p:nvSpPr>
        <p:spPr>
          <a:xfrm>
            <a:off x="754551" y="1724917"/>
            <a:ext cx="4645572" cy="600164"/>
          </a:xfrm>
          <a:prstGeom prst="rect">
            <a:avLst/>
          </a:prstGeom>
          <a:noFill/>
        </p:spPr>
        <p:txBody>
          <a:bodyPr wrap="square" rtlCol="0">
            <a:spAutoFit/>
          </a:bodyPr>
          <a:lstStyle/>
          <a:p>
            <a:r>
              <a:rPr lang="en-US" sz="1100" dirty="0"/>
              <a:t>On average, only about half of households with children in Africa who attended school before the pandemic have engaged in any educational activities in the months following school closures</a:t>
            </a:r>
          </a:p>
        </p:txBody>
      </p:sp>
      <mc:AlternateContent xmlns:mc="http://schemas.openxmlformats.org/markup-compatibility/2006" xmlns:cx2="http://schemas.microsoft.com/office/drawing/2015/10/21/chartex">
        <mc:Choice Requires="cx2">
          <p:graphicFrame>
            <p:nvGraphicFramePr>
              <p:cNvPr id="16" name="Chart 15">
                <a:extLst>
                  <a:ext uri="{FF2B5EF4-FFF2-40B4-BE49-F238E27FC236}">
                    <a16:creationId xmlns:a16="http://schemas.microsoft.com/office/drawing/2014/main" id="{A45A89DC-1CA6-D049-83D3-CCC6D9A292C3}"/>
                  </a:ext>
                </a:extLst>
              </p:cNvPr>
              <p:cNvGraphicFramePr/>
              <p:nvPr/>
            </p:nvGraphicFramePr>
            <p:xfrm>
              <a:off x="6094293" y="1589750"/>
              <a:ext cx="2617222" cy="190446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6" name="Chart 15">
                <a:extLst>
                  <a:ext uri="{FF2B5EF4-FFF2-40B4-BE49-F238E27FC236}">
                    <a16:creationId xmlns:a16="http://schemas.microsoft.com/office/drawing/2014/main" id="{A45A89DC-1CA6-D049-83D3-CCC6D9A292C3}"/>
                  </a:ext>
                </a:extLst>
              </p:cNvPr>
              <p:cNvPicPr>
                <a:picLocks noGrp="1" noRot="1" noChangeAspect="1" noMove="1" noResize="1" noEditPoints="1" noAdjustHandles="1" noChangeArrowheads="1" noChangeShapeType="1"/>
              </p:cNvPicPr>
              <p:nvPr/>
            </p:nvPicPr>
            <p:blipFill>
              <a:blip r:embed="rId5"/>
              <a:stretch>
                <a:fillRect/>
              </a:stretch>
            </p:blipFill>
            <p:spPr>
              <a:xfrm>
                <a:off x="6094293" y="1589750"/>
                <a:ext cx="2617222" cy="1904468"/>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19" name="Chart 18">
                <a:extLst>
                  <a:ext uri="{FF2B5EF4-FFF2-40B4-BE49-F238E27FC236}">
                    <a16:creationId xmlns:a16="http://schemas.microsoft.com/office/drawing/2014/main" id="{29D346B3-5BAD-6848-82CF-0404F9F2435A}"/>
                  </a:ext>
                </a:extLst>
              </p:cNvPr>
              <p:cNvGraphicFramePr/>
              <p:nvPr/>
            </p:nvGraphicFramePr>
            <p:xfrm>
              <a:off x="8873219" y="1613704"/>
              <a:ext cx="2781664" cy="1920922"/>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9" name="Chart 18">
                <a:extLst>
                  <a:ext uri="{FF2B5EF4-FFF2-40B4-BE49-F238E27FC236}">
                    <a16:creationId xmlns:a16="http://schemas.microsoft.com/office/drawing/2014/main" id="{29D346B3-5BAD-6848-82CF-0404F9F2435A}"/>
                  </a:ext>
                </a:extLst>
              </p:cNvPr>
              <p:cNvPicPr>
                <a:picLocks noGrp="1" noRot="1" noChangeAspect="1" noMove="1" noResize="1" noEditPoints="1" noAdjustHandles="1" noChangeArrowheads="1" noChangeShapeType="1"/>
              </p:cNvPicPr>
              <p:nvPr/>
            </p:nvPicPr>
            <p:blipFill>
              <a:blip r:embed="rId7"/>
              <a:stretch>
                <a:fillRect/>
              </a:stretch>
            </p:blipFill>
            <p:spPr>
              <a:xfrm>
                <a:off x="8873219" y="1613704"/>
                <a:ext cx="2781664" cy="1920922"/>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20" name="Chart 19">
                <a:extLst>
                  <a:ext uri="{FF2B5EF4-FFF2-40B4-BE49-F238E27FC236}">
                    <a16:creationId xmlns:a16="http://schemas.microsoft.com/office/drawing/2014/main" id="{64A86C8E-F431-F64C-B38C-E0278D7FC9C2}"/>
                  </a:ext>
                </a:extLst>
              </p:cNvPr>
              <p:cNvGraphicFramePr/>
              <p:nvPr/>
            </p:nvGraphicFramePr>
            <p:xfrm>
              <a:off x="5698273" y="3466071"/>
              <a:ext cx="2939103" cy="3029425"/>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20" name="Chart 19">
                <a:extLst>
                  <a:ext uri="{FF2B5EF4-FFF2-40B4-BE49-F238E27FC236}">
                    <a16:creationId xmlns:a16="http://schemas.microsoft.com/office/drawing/2014/main" id="{64A86C8E-F431-F64C-B38C-E0278D7FC9C2}"/>
                  </a:ext>
                </a:extLst>
              </p:cNvPr>
              <p:cNvPicPr>
                <a:picLocks noGrp="1" noRot="1" noChangeAspect="1" noMove="1" noResize="1" noEditPoints="1" noAdjustHandles="1" noChangeArrowheads="1" noChangeShapeType="1"/>
              </p:cNvPicPr>
              <p:nvPr/>
            </p:nvPicPr>
            <p:blipFill>
              <a:blip r:embed="rId9"/>
              <a:stretch>
                <a:fillRect/>
              </a:stretch>
            </p:blipFill>
            <p:spPr>
              <a:xfrm>
                <a:off x="5698273" y="3466071"/>
                <a:ext cx="2939103" cy="3029425"/>
              </a:xfrm>
              <a:prstGeom prst="rect">
                <a:avLst/>
              </a:prstGeom>
            </p:spPr>
          </p:pic>
        </mc:Fallback>
      </mc:AlternateContent>
      <mc:AlternateContent xmlns:mc="http://schemas.openxmlformats.org/markup-compatibility/2006" xmlns:cx2="http://schemas.microsoft.com/office/drawing/2015/10/21/chartex">
        <mc:Choice Requires="cx2">
          <p:graphicFrame>
            <p:nvGraphicFramePr>
              <p:cNvPr id="21" name="Chart 20">
                <a:extLst>
                  <a:ext uri="{FF2B5EF4-FFF2-40B4-BE49-F238E27FC236}">
                    <a16:creationId xmlns:a16="http://schemas.microsoft.com/office/drawing/2014/main" id="{05F77E29-2DC3-5D41-A2D4-3EF82AB84A26}"/>
                  </a:ext>
                </a:extLst>
              </p:cNvPr>
              <p:cNvGraphicFramePr/>
              <p:nvPr/>
            </p:nvGraphicFramePr>
            <p:xfrm>
              <a:off x="8811433" y="3550579"/>
              <a:ext cx="3156897" cy="2989921"/>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21" name="Chart 20">
                <a:extLst>
                  <a:ext uri="{FF2B5EF4-FFF2-40B4-BE49-F238E27FC236}">
                    <a16:creationId xmlns:a16="http://schemas.microsoft.com/office/drawing/2014/main" id="{05F77E29-2DC3-5D41-A2D4-3EF82AB84A26}"/>
                  </a:ext>
                </a:extLst>
              </p:cNvPr>
              <p:cNvPicPr>
                <a:picLocks noGrp="1" noRot="1" noChangeAspect="1" noMove="1" noResize="1" noEditPoints="1" noAdjustHandles="1" noChangeArrowheads="1" noChangeShapeType="1"/>
              </p:cNvPicPr>
              <p:nvPr/>
            </p:nvPicPr>
            <p:blipFill>
              <a:blip r:embed="rId11"/>
              <a:stretch>
                <a:fillRect/>
              </a:stretch>
            </p:blipFill>
            <p:spPr>
              <a:xfrm>
                <a:off x="8811433" y="3550579"/>
                <a:ext cx="3156897" cy="2989921"/>
              </a:xfrm>
              <a:prstGeom prst="rect">
                <a:avLst/>
              </a:prstGeom>
            </p:spPr>
          </p:pic>
        </mc:Fallback>
      </mc:AlternateContent>
    </p:spTree>
    <p:extLst>
      <p:ext uri="{BB962C8B-B14F-4D97-AF65-F5344CB8AC3E}">
        <p14:creationId xmlns:p14="http://schemas.microsoft.com/office/powerpoint/2010/main" val="329954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1A5FB400-5535-5B48-B7B3-C79280F5C7C2}"/>
              </a:ext>
            </a:extLst>
          </p:cNvPr>
          <p:cNvSpPr/>
          <p:nvPr/>
        </p:nvSpPr>
        <p:spPr>
          <a:xfrm>
            <a:off x="143219" y="258131"/>
            <a:ext cx="9281197"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Another opportunity for liquidity SDRs SDR500bn (in SDR bn)</a:t>
            </a:r>
          </a:p>
        </p:txBody>
      </p:sp>
      <p:grpSp>
        <p:nvGrpSpPr>
          <p:cNvPr id="5" name="Group 4">
            <a:extLst>
              <a:ext uri="{FF2B5EF4-FFF2-40B4-BE49-F238E27FC236}">
                <a16:creationId xmlns:a16="http://schemas.microsoft.com/office/drawing/2014/main" id="{8E818578-98B2-1448-B046-71E4EDBA3691}"/>
              </a:ext>
            </a:extLst>
          </p:cNvPr>
          <p:cNvGrpSpPr/>
          <p:nvPr/>
        </p:nvGrpSpPr>
        <p:grpSpPr>
          <a:xfrm>
            <a:off x="72168" y="1786821"/>
            <a:ext cx="6521450" cy="3517900"/>
            <a:chOff x="72168" y="1786821"/>
            <a:chExt cx="6521450" cy="3517900"/>
          </a:xfrm>
        </p:grpSpPr>
        <p:graphicFrame>
          <p:nvGraphicFramePr>
            <p:cNvPr id="6" name="Chart 5">
              <a:extLst>
                <a:ext uri="{FF2B5EF4-FFF2-40B4-BE49-F238E27FC236}">
                  <a16:creationId xmlns:a16="http://schemas.microsoft.com/office/drawing/2014/main" id="{2FA04D80-AE9D-CE41-AEAF-4C9A37412F97}"/>
                </a:ext>
              </a:extLst>
            </p:cNvPr>
            <p:cNvGraphicFramePr>
              <a:graphicFrameLocks/>
            </p:cNvGraphicFramePr>
            <p:nvPr/>
          </p:nvGraphicFramePr>
          <p:xfrm>
            <a:off x="72168" y="1786821"/>
            <a:ext cx="6521450" cy="351790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A34EF626-DC06-964D-BBB7-5FDE5B8F4312}"/>
                </a:ext>
              </a:extLst>
            </p:cNvPr>
            <p:cNvSpPr/>
            <p:nvPr/>
          </p:nvSpPr>
          <p:spPr>
            <a:xfrm>
              <a:off x="5371071" y="3002691"/>
              <a:ext cx="560172" cy="1967710"/>
            </a:xfrm>
            <a:prstGeom prst="ellipse">
              <a:avLst/>
            </a:prstGeom>
            <a:noFill/>
            <a:ln w="25400">
              <a:solidFill>
                <a:srgbClr val="FF0000"/>
              </a:solidFill>
              <a:prstDash val="dash"/>
              <a:extLst>
                <a:ext uri="{C807C97D-BFC1-408E-A445-0C87EB9F89A2}">
                  <ask:lineSketchStyleProps xmlns="" xmlns:ask="http://schemas.microsoft.com/office/drawing/2018/sketchyshapes" sd="1219033472">
                    <a:custGeom>
                      <a:avLst/>
                      <a:gdLst>
                        <a:gd name="connsiteX0" fmla="*/ 0 w 691978"/>
                        <a:gd name="connsiteY0" fmla="*/ 855705 h 1711410"/>
                        <a:gd name="connsiteX1" fmla="*/ 345989 w 691978"/>
                        <a:gd name="connsiteY1" fmla="*/ 0 h 1711410"/>
                        <a:gd name="connsiteX2" fmla="*/ 691978 w 691978"/>
                        <a:gd name="connsiteY2" fmla="*/ 855705 h 1711410"/>
                        <a:gd name="connsiteX3" fmla="*/ 345989 w 691978"/>
                        <a:gd name="connsiteY3" fmla="*/ 1711410 h 1711410"/>
                        <a:gd name="connsiteX4" fmla="*/ 0 w 691978"/>
                        <a:gd name="connsiteY4" fmla="*/ 855705 h 171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978" h="1711410" extrusionOk="0">
                          <a:moveTo>
                            <a:pt x="0" y="855705"/>
                          </a:moveTo>
                          <a:cubicBezTo>
                            <a:pt x="-13407" y="374842"/>
                            <a:pt x="142041" y="4828"/>
                            <a:pt x="345989" y="0"/>
                          </a:cubicBezTo>
                          <a:cubicBezTo>
                            <a:pt x="622638" y="18013"/>
                            <a:pt x="665240" y="383962"/>
                            <a:pt x="691978" y="855705"/>
                          </a:cubicBezTo>
                          <a:cubicBezTo>
                            <a:pt x="661344" y="1358214"/>
                            <a:pt x="533049" y="1733649"/>
                            <a:pt x="345989" y="1711410"/>
                          </a:cubicBezTo>
                          <a:cubicBezTo>
                            <a:pt x="131375" y="1698536"/>
                            <a:pt x="100483" y="1376310"/>
                            <a:pt x="0" y="85570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C0479D9-699F-8042-BBA0-421F07416FBF}"/>
              </a:ext>
            </a:extLst>
          </p:cNvPr>
          <p:cNvSpPr txBox="1"/>
          <p:nvPr/>
        </p:nvSpPr>
        <p:spPr>
          <a:xfrm>
            <a:off x="1507525" y="1786821"/>
            <a:ext cx="4209535" cy="369332"/>
          </a:xfrm>
          <a:prstGeom prst="rect">
            <a:avLst/>
          </a:prstGeom>
          <a:noFill/>
        </p:spPr>
        <p:txBody>
          <a:bodyPr wrap="square" rtlCol="0">
            <a:spAutoFit/>
          </a:bodyPr>
          <a:lstStyle/>
          <a:p>
            <a:r>
              <a:rPr lang="en-US" dirty="0">
                <a:solidFill>
                  <a:schemeClr val="bg1"/>
                </a:solidFill>
              </a:rPr>
              <a:t>SDR Allocations based on existing quota</a:t>
            </a:r>
          </a:p>
        </p:txBody>
      </p:sp>
      <p:graphicFrame>
        <p:nvGraphicFramePr>
          <p:cNvPr id="10" name="Chart 9">
            <a:extLst>
              <a:ext uri="{FF2B5EF4-FFF2-40B4-BE49-F238E27FC236}">
                <a16:creationId xmlns:a16="http://schemas.microsoft.com/office/drawing/2014/main" id="{B15A770F-838A-EA4F-9067-44DA214348DC}"/>
              </a:ext>
            </a:extLst>
          </p:cNvPr>
          <p:cNvGraphicFramePr>
            <a:graphicFrameLocks/>
          </p:cNvGraphicFramePr>
          <p:nvPr/>
        </p:nvGraphicFramePr>
        <p:xfrm>
          <a:off x="6716414" y="1786821"/>
          <a:ext cx="5130800" cy="35179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EB9050C-46ED-334B-AF84-63D0307BAD4E}"/>
              </a:ext>
            </a:extLst>
          </p:cNvPr>
          <p:cNvSpPr txBox="1"/>
          <p:nvPr/>
        </p:nvSpPr>
        <p:spPr>
          <a:xfrm>
            <a:off x="296562" y="5745892"/>
            <a:ext cx="3212757" cy="338554"/>
          </a:xfrm>
          <a:prstGeom prst="rect">
            <a:avLst/>
          </a:prstGeom>
          <a:noFill/>
        </p:spPr>
        <p:txBody>
          <a:bodyPr wrap="square" rtlCol="0">
            <a:spAutoFit/>
          </a:bodyPr>
          <a:lstStyle/>
          <a:p>
            <a:r>
              <a:rPr lang="en-US" sz="1600" dirty="0"/>
              <a:t>Source: IMF, February 2021</a:t>
            </a:r>
          </a:p>
        </p:txBody>
      </p:sp>
      <p:sp>
        <p:nvSpPr>
          <p:cNvPr id="3" name="TextBox 2">
            <a:extLst>
              <a:ext uri="{FF2B5EF4-FFF2-40B4-BE49-F238E27FC236}">
                <a16:creationId xmlns:a16="http://schemas.microsoft.com/office/drawing/2014/main" id="{9FF5C9BE-81BD-B644-85BE-0C46915F86EB}"/>
              </a:ext>
            </a:extLst>
          </p:cNvPr>
          <p:cNvSpPr txBox="1"/>
          <p:nvPr/>
        </p:nvSpPr>
        <p:spPr>
          <a:xfrm>
            <a:off x="72168" y="1003168"/>
            <a:ext cx="9281197" cy="646331"/>
          </a:xfrm>
          <a:prstGeom prst="rect">
            <a:avLst/>
          </a:prstGeom>
          <a:solidFill>
            <a:schemeClr val="bg2">
              <a:lumMod val="90000"/>
            </a:schemeClr>
          </a:solidFill>
        </p:spPr>
        <p:txBody>
          <a:bodyPr wrap="square" rtlCol="0">
            <a:spAutoFit/>
          </a:bodyPr>
          <a:lstStyle/>
          <a:p>
            <a:r>
              <a:rPr lang="en-US" dirty="0"/>
              <a:t>In a new allocation of SDR500bn, the G7 group will receive 10-times the amount of SDRs that will go to Africa</a:t>
            </a:r>
          </a:p>
        </p:txBody>
      </p:sp>
    </p:spTree>
    <p:extLst>
      <p:ext uri="{BB962C8B-B14F-4D97-AF65-F5344CB8AC3E}">
        <p14:creationId xmlns:p14="http://schemas.microsoft.com/office/powerpoint/2010/main" val="156900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6540500"/>
            <a:ext cx="810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AC142A7-C457-4293-B06D-E311945C4431}"/>
              </a:ext>
            </a:extLst>
          </p:cNvPr>
          <p:cNvSpPr>
            <a:spLocks noGrp="1"/>
          </p:cNvSpPr>
          <p:nvPr>
            <p:ph idx="1"/>
          </p:nvPr>
        </p:nvSpPr>
        <p:spPr/>
        <p:txBody>
          <a:bodyPr/>
          <a:lstStyle/>
          <a:p>
            <a:pPr marL="0" indent="0" algn="just">
              <a:buNone/>
            </a:pPr>
            <a:endParaRPr lang="en-GB" sz="2200" dirty="0"/>
          </a:p>
          <a:p>
            <a:pPr algn="just"/>
            <a:endParaRPr lang="en-US" sz="2200" dirty="0"/>
          </a:p>
          <a:p>
            <a:pPr algn="just"/>
            <a:endParaRPr lang="am-ET" sz="2200" dirty="0"/>
          </a:p>
          <a:p>
            <a:pPr marL="0" indent="0" algn="just">
              <a:buNone/>
            </a:pPr>
            <a:endParaRPr lang="en-US" sz="2200" dirty="0"/>
          </a:p>
        </p:txBody>
      </p:sp>
      <p:sp>
        <p:nvSpPr>
          <p:cNvPr id="9" name="Rounded Rectangle 8">
            <a:extLst>
              <a:ext uri="{FF2B5EF4-FFF2-40B4-BE49-F238E27FC236}">
                <a16:creationId xmlns:a16="http://schemas.microsoft.com/office/drawing/2014/main" id="{AD99F69B-76DD-C040-8CC4-C24494AC1EC9}"/>
              </a:ext>
            </a:extLst>
          </p:cNvPr>
          <p:cNvSpPr/>
          <p:nvPr/>
        </p:nvSpPr>
        <p:spPr>
          <a:xfrm>
            <a:off x="5629497" y="3434356"/>
            <a:ext cx="2278982" cy="11465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EA99EAE-D0E9-9447-B78E-E6D6C7DD260B}"/>
              </a:ext>
            </a:extLst>
          </p:cNvPr>
          <p:cNvSpPr txBox="1"/>
          <p:nvPr/>
        </p:nvSpPr>
        <p:spPr>
          <a:xfrm>
            <a:off x="5714604" y="3593835"/>
            <a:ext cx="2005749" cy="849664"/>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Financing “Facility” for Vulnerable Countries</a:t>
            </a:r>
          </a:p>
        </p:txBody>
      </p:sp>
      <p:sp>
        <p:nvSpPr>
          <p:cNvPr id="11" name="Rounded Rectangle 10">
            <a:extLst>
              <a:ext uri="{FF2B5EF4-FFF2-40B4-BE49-F238E27FC236}">
                <a16:creationId xmlns:a16="http://schemas.microsoft.com/office/drawing/2014/main" id="{B44F0D79-1C59-B249-B68A-D577C9F073D5}"/>
              </a:ext>
            </a:extLst>
          </p:cNvPr>
          <p:cNvSpPr/>
          <p:nvPr/>
        </p:nvSpPr>
        <p:spPr>
          <a:xfrm>
            <a:off x="5842529" y="5431181"/>
            <a:ext cx="1877829" cy="763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E241A9F-A150-DA4D-A549-06E7127AB612}"/>
              </a:ext>
            </a:extLst>
          </p:cNvPr>
          <p:cNvSpPr txBox="1"/>
          <p:nvPr/>
        </p:nvSpPr>
        <p:spPr>
          <a:xfrm>
            <a:off x="5913931" y="5488302"/>
            <a:ext cx="1735027" cy="849664"/>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1059" b="0" i="0" u="none" strike="noStrike" kern="1200" cap="none" spc="0" normalizeH="0" baseline="0" noProof="0" dirty="0">
                <a:ln>
                  <a:noFill/>
                </a:ln>
                <a:solidFill>
                  <a:prstClr val="black"/>
                </a:solidFill>
                <a:effectLst/>
                <a:uLnTx/>
                <a:uFillTx/>
                <a:latin typeface="Calibri" panose="020F0502020204030204"/>
                <a:ea typeface="+mn-ea"/>
                <a:cs typeface="+mn-cs"/>
              </a:rPr>
              <a:t>If needed, Sovereign (</a:t>
            </a:r>
            <a:r>
              <a:rPr kumimoji="0" lang="en-US" sz="1059"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9" b="0" i="0" u="none" strike="noStrike" kern="1200" cap="none" spc="0" normalizeH="0" baseline="0" noProof="0" dirty="0">
                <a:ln>
                  <a:noFill/>
                </a:ln>
                <a:solidFill>
                  <a:prstClr val="black"/>
                </a:solidFill>
                <a:effectLst/>
                <a:uLnTx/>
                <a:uFillTx/>
                <a:latin typeface="Calibri" panose="020F0502020204030204"/>
                <a:ea typeface="+mn-ea"/>
                <a:cs typeface="+mn-cs"/>
              </a:rPr>
              <a:t>, Central Bank/DFI) provides first loss guarantee</a:t>
            </a:r>
          </a:p>
        </p:txBody>
      </p:sp>
      <p:cxnSp>
        <p:nvCxnSpPr>
          <p:cNvPr id="13" name="Straight Arrow Connector 12">
            <a:extLst>
              <a:ext uri="{FF2B5EF4-FFF2-40B4-BE49-F238E27FC236}">
                <a16:creationId xmlns:a16="http://schemas.microsoft.com/office/drawing/2014/main" id="{5065C1A4-C70A-8349-A29E-8BAFE646E39F}"/>
              </a:ext>
            </a:extLst>
          </p:cNvPr>
          <p:cNvCxnSpPr>
            <a:stCxn id="11" idx="0"/>
            <a:endCxn id="9" idx="2"/>
          </p:cNvCxnSpPr>
          <p:nvPr/>
        </p:nvCxnSpPr>
        <p:spPr>
          <a:xfrm flipH="1" flipV="1">
            <a:off x="6768989" y="4580923"/>
            <a:ext cx="12454" cy="850258"/>
          </a:xfrm>
          <a:prstGeom prst="straightConnector1">
            <a:avLst/>
          </a:prstGeom>
          <a:ln w="19050">
            <a:solidFill>
              <a:srgbClr val="009639"/>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7ABD43E2-23FD-AC4B-A4A2-59B4A5705DB1}"/>
              </a:ext>
            </a:extLst>
          </p:cNvPr>
          <p:cNvSpPr/>
          <p:nvPr/>
        </p:nvSpPr>
        <p:spPr>
          <a:xfrm>
            <a:off x="5842529" y="2128920"/>
            <a:ext cx="1877829" cy="763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3527B094-A74A-DF42-8900-D30F66A1D650}"/>
              </a:ext>
            </a:extLst>
          </p:cNvPr>
          <p:cNvCxnSpPr/>
          <p:nvPr/>
        </p:nvCxnSpPr>
        <p:spPr>
          <a:xfrm flipV="1">
            <a:off x="6195961" y="2904804"/>
            <a:ext cx="0" cy="529553"/>
          </a:xfrm>
          <a:prstGeom prst="straightConnector1">
            <a:avLst/>
          </a:prstGeom>
          <a:ln w="19050">
            <a:solidFill>
              <a:srgbClr val="00963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D9D78EA-E3FC-314E-8BE9-896EBE7EDCA9}"/>
              </a:ext>
            </a:extLst>
          </p:cNvPr>
          <p:cNvSpPr txBox="1"/>
          <p:nvPr/>
        </p:nvSpPr>
        <p:spPr>
          <a:xfrm>
            <a:off x="5913929" y="2233639"/>
            <a:ext cx="1806428" cy="849664"/>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t>Commercial Bank (Facility Administrator)</a:t>
            </a:r>
          </a:p>
        </p:txBody>
      </p:sp>
      <p:sp>
        <p:nvSpPr>
          <p:cNvPr id="17" name="Rounded Rectangle 16">
            <a:extLst>
              <a:ext uri="{FF2B5EF4-FFF2-40B4-BE49-F238E27FC236}">
                <a16:creationId xmlns:a16="http://schemas.microsoft.com/office/drawing/2014/main" id="{8691B9D6-CC49-C04E-89B7-FC2FDE600C14}"/>
              </a:ext>
            </a:extLst>
          </p:cNvPr>
          <p:cNvSpPr/>
          <p:nvPr/>
        </p:nvSpPr>
        <p:spPr>
          <a:xfrm>
            <a:off x="2078543" y="2140819"/>
            <a:ext cx="1877829" cy="763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0886F72-67F8-554E-BB97-A3AA327AFDCE}"/>
              </a:ext>
            </a:extLst>
          </p:cNvPr>
          <p:cNvSpPr txBox="1"/>
          <p:nvPr/>
        </p:nvSpPr>
        <p:spPr>
          <a:xfrm>
            <a:off x="2114242" y="2319916"/>
            <a:ext cx="1806428" cy="849664"/>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t>Private Sector Investor</a:t>
            </a:r>
          </a:p>
        </p:txBody>
      </p:sp>
      <p:cxnSp>
        <p:nvCxnSpPr>
          <p:cNvPr id="19" name="Straight Arrow Connector 18">
            <a:extLst>
              <a:ext uri="{FF2B5EF4-FFF2-40B4-BE49-F238E27FC236}">
                <a16:creationId xmlns:a16="http://schemas.microsoft.com/office/drawing/2014/main" id="{2E744027-634A-FE4B-9105-F8C13E187CA8}"/>
              </a:ext>
            </a:extLst>
          </p:cNvPr>
          <p:cNvCxnSpPr>
            <a:stCxn id="17" idx="3"/>
            <a:endCxn id="14" idx="1"/>
          </p:cNvCxnSpPr>
          <p:nvPr/>
        </p:nvCxnSpPr>
        <p:spPr>
          <a:xfrm flipV="1">
            <a:off x="3956373" y="2510913"/>
            <a:ext cx="1886157" cy="11899"/>
          </a:xfrm>
          <a:prstGeom prst="straightConnector1">
            <a:avLst/>
          </a:prstGeom>
          <a:ln w="19050">
            <a:solidFill>
              <a:srgbClr val="009639"/>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CDD5C3CA-068E-BA4A-BABA-C1C905914C33}"/>
              </a:ext>
            </a:extLst>
          </p:cNvPr>
          <p:cNvCxnSpPr>
            <a:stCxn id="14" idx="0"/>
            <a:endCxn id="17" idx="0"/>
          </p:cNvCxnSpPr>
          <p:nvPr/>
        </p:nvCxnSpPr>
        <p:spPr>
          <a:xfrm rot="16200000" flipH="1" flipV="1">
            <a:off x="4893502" y="252877"/>
            <a:ext cx="11899" cy="3763986"/>
          </a:xfrm>
          <a:prstGeom prst="bentConnector3">
            <a:avLst>
              <a:gd name="adj1" fmla="val -5355294"/>
            </a:avLst>
          </a:prstGeom>
          <a:ln w="19050">
            <a:solidFill>
              <a:srgbClr val="009639"/>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4D0171-DE63-434C-ADB4-F1B31804FDFC}"/>
              </a:ext>
            </a:extLst>
          </p:cNvPr>
          <p:cNvCxnSpPr/>
          <p:nvPr/>
        </p:nvCxnSpPr>
        <p:spPr>
          <a:xfrm flipH="1">
            <a:off x="7334797" y="2904804"/>
            <a:ext cx="1" cy="529553"/>
          </a:xfrm>
          <a:prstGeom prst="straightConnector1">
            <a:avLst/>
          </a:prstGeom>
          <a:ln w="19050">
            <a:solidFill>
              <a:srgbClr val="00963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D492803-5BF9-124C-BBD0-EDE3471B244D}"/>
              </a:ext>
            </a:extLst>
          </p:cNvPr>
          <p:cNvSpPr txBox="1"/>
          <p:nvPr/>
        </p:nvSpPr>
        <p:spPr>
          <a:xfrm>
            <a:off x="7160562" y="2976798"/>
            <a:ext cx="1495836" cy="385562"/>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794" b="0" i="1" u="none" strike="noStrike" kern="1200" cap="none" spc="0" normalizeH="0" baseline="0" noProof="0" dirty="0">
                <a:ln>
                  <a:noFill/>
                </a:ln>
                <a:solidFill>
                  <a:prstClr val="black"/>
                </a:solidFill>
                <a:effectLst/>
                <a:uLnTx/>
                <a:uFillTx/>
                <a:latin typeface="Calibri" panose="020F0502020204030204"/>
                <a:ea typeface="+mn-ea"/>
                <a:cs typeface="+mn-cs"/>
              </a:rPr>
              <a:t>Posts collateral to Facility</a:t>
            </a:r>
          </a:p>
        </p:txBody>
      </p:sp>
      <p:sp>
        <p:nvSpPr>
          <p:cNvPr id="23" name="TextBox 22">
            <a:extLst>
              <a:ext uri="{FF2B5EF4-FFF2-40B4-BE49-F238E27FC236}">
                <a16:creationId xmlns:a16="http://schemas.microsoft.com/office/drawing/2014/main" id="{8DCB8ACF-0FEE-5349-BB5A-09CE8171DCA2}"/>
              </a:ext>
            </a:extLst>
          </p:cNvPr>
          <p:cNvSpPr txBox="1"/>
          <p:nvPr/>
        </p:nvSpPr>
        <p:spPr>
          <a:xfrm>
            <a:off x="4881580" y="2921583"/>
            <a:ext cx="1495836" cy="385562"/>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794" b="0" i="1" u="none" strike="noStrike" kern="1200" cap="none" spc="0" normalizeH="0" baseline="0" noProof="0" dirty="0">
                <a:ln>
                  <a:noFill/>
                </a:ln>
                <a:solidFill>
                  <a:prstClr val="black"/>
                </a:solidFill>
                <a:effectLst/>
                <a:uLnTx/>
                <a:uFillTx/>
                <a:latin typeface="Calibri" panose="020F0502020204030204"/>
                <a:ea typeface="+mn-ea"/>
                <a:cs typeface="+mn-cs"/>
              </a:rPr>
              <a:t>Provides financing to Commercial Bank</a:t>
            </a:r>
          </a:p>
        </p:txBody>
      </p:sp>
      <p:sp>
        <p:nvSpPr>
          <p:cNvPr id="24" name="TextBox 23">
            <a:extLst>
              <a:ext uri="{FF2B5EF4-FFF2-40B4-BE49-F238E27FC236}">
                <a16:creationId xmlns:a16="http://schemas.microsoft.com/office/drawing/2014/main" id="{D17FA4EB-1BA6-1A4B-B692-63ED6D214B85}"/>
              </a:ext>
            </a:extLst>
          </p:cNvPr>
          <p:cNvSpPr txBox="1"/>
          <p:nvPr/>
        </p:nvSpPr>
        <p:spPr>
          <a:xfrm>
            <a:off x="4218767" y="2201510"/>
            <a:ext cx="1495836" cy="385562"/>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794" b="0" i="1" u="none" strike="noStrike" kern="1200" cap="none" spc="0" normalizeH="0" baseline="0" noProof="0" dirty="0">
                <a:ln>
                  <a:noFill/>
                </a:ln>
                <a:solidFill>
                  <a:prstClr val="black"/>
                </a:solidFill>
                <a:effectLst/>
                <a:uLnTx/>
                <a:uFillTx/>
                <a:latin typeface="Calibri" panose="020F0502020204030204"/>
                <a:ea typeface="+mn-ea"/>
                <a:cs typeface="+mn-cs"/>
              </a:rPr>
              <a:t>Posts eligible bonds</a:t>
            </a:r>
          </a:p>
        </p:txBody>
      </p:sp>
      <p:sp>
        <p:nvSpPr>
          <p:cNvPr id="25" name="Rounded Rectangle 24">
            <a:extLst>
              <a:ext uri="{FF2B5EF4-FFF2-40B4-BE49-F238E27FC236}">
                <a16:creationId xmlns:a16="http://schemas.microsoft.com/office/drawing/2014/main" id="{85B1BCCE-4C5F-754D-ADB4-16572D97496D}"/>
              </a:ext>
            </a:extLst>
          </p:cNvPr>
          <p:cNvSpPr/>
          <p:nvPr/>
        </p:nvSpPr>
        <p:spPr>
          <a:xfrm>
            <a:off x="2096897" y="4387344"/>
            <a:ext cx="1877829" cy="763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01E1F4DC-1EC9-144C-A801-CA8D5745DDB9}"/>
              </a:ext>
            </a:extLst>
          </p:cNvPr>
          <p:cNvSpPr txBox="1"/>
          <p:nvPr/>
        </p:nvSpPr>
        <p:spPr>
          <a:xfrm>
            <a:off x="2173461" y="4638638"/>
            <a:ext cx="1806428" cy="849664"/>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t>Market</a:t>
            </a:r>
          </a:p>
        </p:txBody>
      </p:sp>
      <p:cxnSp>
        <p:nvCxnSpPr>
          <p:cNvPr id="27" name="Straight Arrow Connector 26">
            <a:extLst>
              <a:ext uri="{FF2B5EF4-FFF2-40B4-BE49-F238E27FC236}">
                <a16:creationId xmlns:a16="http://schemas.microsoft.com/office/drawing/2014/main" id="{38224F1F-BE9A-B646-A8B6-A7CBB5153944}"/>
              </a:ext>
            </a:extLst>
          </p:cNvPr>
          <p:cNvCxnSpPr>
            <a:endCxn id="25" idx="0"/>
          </p:cNvCxnSpPr>
          <p:nvPr/>
        </p:nvCxnSpPr>
        <p:spPr>
          <a:xfrm>
            <a:off x="3035810" y="2904803"/>
            <a:ext cx="0" cy="1482542"/>
          </a:xfrm>
          <a:prstGeom prst="straightConnector1">
            <a:avLst/>
          </a:prstGeom>
          <a:ln w="19050">
            <a:solidFill>
              <a:srgbClr val="009639"/>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14CB9C9-975A-FB43-A4B8-63A5AA52F19E}"/>
              </a:ext>
            </a:extLst>
          </p:cNvPr>
          <p:cNvSpPr txBox="1"/>
          <p:nvPr/>
        </p:nvSpPr>
        <p:spPr>
          <a:xfrm>
            <a:off x="3195232" y="3169579"/>
            <a:ext cx="1151925" cy="671164"/>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794" b="0" i="1" u="none" strike="noStrike" kern="1200" cap="none" spc="0" normalizeH="0" baseline="0" noProof="0" dirty="0">
                <a:ln>
                  <a:noFill/>
                </a:ln>
                <a:solidFill>
                  <a:prstClr val="black"/>
                </a:solidFill>
                <a:effectLst/>
                <a:uLnTx/>
                <a:uFillTx/>
                <a:latin typeface="Calibri" panose="020F0502020204030204"/>
                <a:ea typeface="+mn-ea"/>
                <a:cs typeface="+mn-cs"/>
              </a:rPr>
              <a:t>Investor uses financing to purchase additional debt </a:t>
            </a:r>
            <a:r>
              <a:rPr kumimoji="0" lang="en-US" sz="794" b="1" i="1" u="sng" strike="noStrike" kern="1200" cap="none" spc="0" normalizeH="0" baseline="0" noProof="0" dirty="0">
                <a:ln>
                  <a:noFill/>
                </a:ln>
                <a:solidFill>
                  <a:prstClr val="black"/>
                </a:solidFill>
                <a:effectLst/>
                <a:uLnTx/>
                <a:uFillTx/>
                <a:latin typeface="Calibri" panose="020F0502020204030204"/>
                <a:ea typeface="+mn-ea"/>
                <a:cs typeface="+mn-cs"/>
              </a:rPr>
              <a:t>either</a:t>
            </a:r>
            <a:r>
              <a:rPr kumimoji="0" lang="en-US" sz="794" b="0" i="1" u="none" strike="noStrike" kern="1200" cap="none" spc="0" normalizeH="0" baseline="0" noProof="0" dirty="0">
                <a:ln>
                  <a:noFill/>
                </a:ln>
                <a:solidFill>
                  <a:prstClr val="black"/>
                </a:solidFill>
                <a:effectLst/>
                <a:uLnTx/>
                <a:uFillTx/>
                <a:latin typeface="Calibri" panose="020F0502020204030204"/>
                <a:ea typeface="+mn-ea"/>
                <a:cs typeface="+mn-cs"/>
              </a:rPr>
              <a:t> on the primary or secondary markets.</a:t>
            </a:r>
          </a:p>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794" b="0" i="1" u="none" strike="noStrike" kern="1200" cap="none" spc="0" normalizeH="0" baseline="0" noProof="0" dirty="0">
                <a:ln>
                  <a:noFill/>
                </a:ln>
                <a:solidFill>
                  <a:srgbClr val="FF0000"/>
                </a:solidFill>
                <a:effectLst/>
                <a:uLnTx/>
                <a:uFillTx/>
                <a:latin typeface="Calibri" panose="020F0502020204030204"/>
                <a:ea typeface="+mn-ea"/>
                <a:cs typeface="+mn-cs"/>
              </a:rPr>
              <a:t>* Credit risk to remain with the private sector investor</a:t>
            </a:r>
          </a:p>
          <a:p>
            <a:pPr marL="0" marR="0" lvl="0" indent="0" algn="ctr" defTabSz="914400" rtl="0" eaLnBrk="1" fontAlgn="auto" latinLnBrk="0" hangingPunct="1">
              <a:lnSpc>
                <a:spcPct val="100000"/>
              </a:lnSpc>
              <a:spcBef>
                <a:spcPts val="0"/>
              </a:spcBef>
              <a:spcAft>
                <a:spcPts val="353"/>
              </a:spcAft>
              <a:buClrTx/>
              <a:buSzTx/>
              <a:buFontTx/>
              <a:buNone/>
              <a:tabLst/>
              <a:defRPr/>
            </a:pPr>
            <a:endParaRPr kumimoji="0" lang="en-US" sz="794"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ounded Rectangle 28">
            <a:extLst>
              <a:ext uri="{FF2B5EF4-FFF2-40B4-BE49-F238E27FC236}">
                <a16:creationId xmlns:a16="http://schemas.microsoft.com/office/drawing/2014/main" id="{A85D0A76-7F07-BB4D-BADA-628BD9D30DC0}"/>
              </a:ext>
            </a:extLst>
          </p:cNvPr>
          <p:cNvSpPr/>
          <p:nvPr/>
        </p:nvSpPr>
        <p:spPr>
          <a:xfrm>
            <a:off x="8486358" y="3623361"/>
            <a:ext cx="1877829" cy="763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EF6C4D1-8FA4-D74B-BD5E-835F7B5347A9}"/>
              </a:ext>
            </a:extLst>
          </p:cNvPr>
          <p:cNvSpPr txBox="1"/>
          <p:nvPr/>
        </p:nvSpPr>
        <p:spPr>
          <a:xfrm>
            <a:off x="8557758" y="3713207"/>
            <a:ext cx="1806428" cy="653605"/>
          </a:xfrm>
          <a:prstGeom prst="rect">
            <a:avLst/>
          </a:prstGeom>
          <a:noFill/>
        </p:spPr>
        <p:txBody>
          <a:bodyPr wrap="square" lIns="0" rIns="0" rtlCol="0">
            <a:noAutofit/>
          </a:bodyPr>
          <a:lstStyle/>
          <a:p>
            <a:pPr marL="0" marR="0" lvl="0" indent="0" algn="ctr" defTabSz="914400" rtl="0" eaLnBrk="1" fontAlgn="auto" latinLnBrk="0" hangingPunct="1">
              <a:lnSpc>
                <a:spcPct val="100000"/>
              </a:lnSpc>
              <a:spcBef>
                <a:spcPts val="0"/>
              </a:spcBef>
              <a:spcAft>
                <a:spcPts val="353"/>
              </a:spcAft>
              <a:buClrTx/>
              <a:buSzTx/>
              <a:buFontTx/>
              <a:buNone/>
              <a:tabLst/>
              <a:defRPr/>
            </a:pPr>
            <a: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t>Countries provide</a:t>
            </a:r>
            <a:b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t>interest-bearing</a:t>
            </a:r>
            <a:b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35" b="0" i="0" u="none" strike="noStrike" kern="1200" cap="none" spc="0" normalizeH="0" baseline="0" noProof="0" dirty="0">
                <a:ln>
                  <a:noFill/>
                </a:ln>
                <a:solidFill>
                  <a:prstClr val="black"/>
                </a:solidFill>
                <a:effectLst/>
                <a:uLnTx/>
                <a:uFillTx/>
                <a:latin typeface="Calibri" panose="020F0502020204030204"/>
                <a:ea typeface="+mn-ea"/>
                <a:cs typeface="+mn-cs"/>
              </a:rPr>
              <a:t>SDR deposits</a:t>
            </a:r>
          </a:p>
        </p:txBody>
      </p:sp>
      <p:cxnSp>
        <p:nvCxnSpPr>
          <p:cNvPr id="31" name="Straight Arrow Connector 30">
            <a:extLst>
              <a:ext uri="{FF2B5EF4-FFF2-40B4-BE49-F238E27FC236}">
                <a16:creationId xmlns:a16="http://schemas.microsoft.com/office/drawing/2014/main" id="{A399DAB2-5216-244E-9A92-A6169ADB63F8}"/>
              </a:ext>
            </a:extLst>
          </p:cNvPr>
          <p:cNvCxnSpPr>
            <a:stCxn id="29" idx="1"/>
            <a:endCxn id="9" idx="3"/>
          </p:cNvCxnSpPr>
          <p:nvPr/>
        </p:nvCxnSpPr>
        <p:spPr>
          <a:xfrm flipH="1">
            <a:off x="7908479" y="4005353"/>
            <a:ext cx="577878" cy="2286"/>
          </a:xfrm>
          <a:prstGeom prst="straightConnector1">
            <a:avLst/>
          </a:prstGeom>
          <a:ln w="19050">
            <a:solidFill>
              <a:srgbClr val="009639"/>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49581CB-3F60-E146-9A35-23E6E295AE05}"/>
              </a:ext>
            </a:extLst>
          </p:cNvPr>
          <p:cNvSpPr txBox="1"/>
          <p:nvPr/>
        </p:nvSpPr>
        <p:spPr>
          <a:xfrm>
            <a:off x="337532" y="343084"/>
            <a:ext cx="8574399" cy="707886"/>
          </a:xfrm>
          <a:prstGeom prst="rect">
            <a:avLst/>
          </a:prstGeom>
          <a:noFill/>
        </p:spPr>
        <p:txBody>
          <a:bodyPr wrap="none" rtlCol="0">
            <a:spAutoFit/>
          </a:bodyPr>
          <a:lstStyle/>
          <a:p>
            <a:r>
              <a:rPr lang="en-US" sz="2000" b="1" dirty="0">
                <a:solidFill>
                  <a:prstClr val="white"/>
                </a:solidFill>
              </a:rPr>
              <a:t>The Liquidity and Sustainability facility – an opportunity to be transformational </a:t>
            </a:r>
          </a:p>
          <a:p>
            <a:endParaRPr lang="en-US" sz="2000" b="1" dirty="0"/>
          </a:p>
        </p:txBody>
      </p:sp>
    </p:spTree>
    <p:extLst>
      <p:ext uri="{BB962C8B-B14F-4D97-AF65-F5344CB8AC3E}">
        <p14:creationId xmlns:p14="http://schemas.microsoft.com/office/powerpoint/2010/main" val="360359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Google Shape;146;p22">
            <a:extLst>
              <a:ext uri="{FF2B5EF4-FFF2-40B4-BE49-F238E27FC236}">
                <a16:creationId xmlns:a16="http://schemas.microsoft.com/office/drawing/2014/main" id="{E155C4C0-CC0C-0445-8127-99B827FA4D6B}"/>
              </a:ext>
            </a:extLst>
          </p:cNvPr>
          <p:cNvSpPr/>
          <p:nvPr/>
        </p:nvSpPr>
        <p:spPr>
          <a:xfrm>
            <a:off x="6018091" y="1472800"/>
            <a:ext cx="8301286" cy="4910978"/>
          </a:xfrm>
          <a:prstGeom prst="hexagon">
            <a:avLst>
              <a:gd name="adj" fmla="val 25000"/>
              <a:gd name="vf" fmla="val 115470"/>
            </a:avLst>
          </a:prstGeom>
          <a:solidFill>
            <a:srgbClr val="F56E28"/>
          </a:solidFill>
          <a:ln>
            <a:noFill/>
          </a:ln>
        </p:spPr>
        <p:txBody>
          <a:bodyPr spcFirstLastPara="1" wrap="square" lIns="91425" tIns="91425" rIns="91425" bIns="91425" anchor="ctr" anchorCtr="0">
            <a:noAutofit/>
          </a:bodyPr>
          <a:lstStyle/>
          <a:p>
            <a:r>
              <a:rPr lang="en-US" sz="2000" b="1" dirty="0">
                <a:solidFill>
                  <a:schemeClr val="bg1"/>
                </a:solidFill>
              </a:rPr>
              <a:t>AFRICA’S GREEN STIMULUS</a:t>
            </a:r>
          </a:p>
          <a:p>
            <a:r>
              <a:rPr lang="en-US" sz="2000" b="1" dirty="0">
                <a:solidFill>
                  <a:schemeClr val="bg1"/>
                </a:solidFill>
              </a:rPr>
              <a:t>Acting swiftly to prevent a ‘lost decade’</a:t>
            </a:r>
          </a:p>
          <a:p>
            <a:r>
              <a:rPr lang="en-US" sz="2000" b="1" dirty="0">
                <a:solidFill>
                  <a:schemeClr val="bg1"/>
                </a:solidFill>
              </a:rPr>
              <a:t>USD 345 billion gap (IMF)</a:t>
            </a:r>
          </a:p>
          <a:p>
            <a:endParaRPr lang="en-US" sz="3200" b="1" dirty="0">
              <a:solidFill>
                <a:schemeClr val="bg1"/>
              </a:solidFill>
            </a:endParaRPr>
          </a:p>
          <a:p>
            <a:pPr marL="0" lvl="0" indent="0" algn="l" rtl="0">
              <a:spcBef>
                <a:spcPts val="0"/>
              </a:spcBef>
              <a:spcAft>
                <a:spcPts val="0"/>
              </a:spcAft>
              <a:buNone/>
            </a:pPr>
            <a:endParaRPr dirty="0"/>
          </a:p>
        </p:txBody>
      </p:sp>
      <p:sp>
        <p:nvSpPr>
          <p:cNvPr id="72" name="Title 71">
            <a:extLst>
              <a:ext uri="{FF2B5EF4-FFF2-40B4-BE49-F238E27FC236}">
                <a16:creationId xmlns:a16="http://schemas.microsoft.com/office/drawing/2014/main" id="{C9443367-B034-4057-8BAD-9E12787DE3E4}"/>
              </a:ext>
            </a:extLst>
          </p:cNvPr>
          <p:cNvSpPr>
            <a:spLocks noGrp="1"/>
          </p:cNvSpPr>
          <p:nvPr>
            <p:ph type="ctrTitle" idx="4294967295"/>
          </p:nvPr>
        </p:nvSpPr>
        <p:spPr>
          <a:xfrm>
            <a:off x="146180" y="1353288"/>
            <a:ext cx="2693988" cy="704850"/>
          </a:xfrm>
        </p:spPr>
        <p:txBody>
          <a:bodyPr>
            <a:normAutofit fontScale="90000"/>
          </a:bodyPr>
          <a:lstStyle/>
          <a:p>
            <a:r>
              <a:rPr lang="en-GB" sz="2400" b="1" i="1" dirty="0">
                <a:latin typeface="Calibri" panose="020F0502020204030204" pitchFamily="34" charset="0"/>
                <a:cs typeface="Calibri" panose="020F0502020204030204" pitchFamily="34" charset="0"/>
              </a:rPr>
              <a:t>LIQUIDITY AND SUSTAINABILITY FACILITY</a:t>
            </a:r>
            <a:r>
              <a:rPr lang="en-GB" sz="2000" b="1" i="1" dirty="0">
                <a:latin typeface="Calibri" panose="020F0502020204030204" pitchFamily="34" charset="0"/>
                <a:cs typeface="Calibri" panose="020F0502020204030204" pitchFamily="34" charset="0"/>
              </a:rPr>
              <a:t>:</a:t>
            </a:r>
            <a:endParaRPr lang="en-ID" sz="2000" b="1" i="1" dirty="0">
              <a:latin typeface="Calibri" panose="020F050202020403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060A1CD4-A7CE-4AE8-9DBB-655B557B60FC}"/>
              </a:ext>
            </a:extLst>
          </p:cNvPr>
          <p:cNvSpPr txBox="1"/>
          <p:nvPr/>
        </p:nvSpPr>
        <p:spPr>
          <a:xfrm>
            <a:off x="952054" y="1356259"/>
            <a:ext cx="1981204" cy="1569660"/>
          </a:xfrm>
          <a:prstGeom prst="rect">
            <a:avLst/>
          </a:prstGeom>
          <a:noFill/>
        </p:spPr>
        <p:txBody>
          <a:bodyPr wrap="square" rtlCol="0">
            <a:spAutoFit/>
          </a:bodyPr>
          <a:lstStyle/>
          <a:p>
            <a:endParaRPr lang="en-ID" sz="4800" b="1" dirty="0">
              <a:solidFill>
                <a:srgbClr val="F56E28"/>
              </a:solidFill>
              <a:latin typeface="Calibri" panose="020F0502020204030204" pitchFamily="34" charset="0"/>
              <a:cs typeface="Calibri" panose="020F0502020204030204" pitchFamily="34" charset="0"/>
            </a:endParaRPr>
          </a:p>
          <a:p>
            <a:endParaRPr lang="en-ID" sz="4800" b="1" dirty="0">
              <a:solidFill>
                <a:srgbClr val="F56E28"/>
              </a:solidFill>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5FC51D88-F5BC-4DBD-9814-14F2F5208E3E}"/>
              </a:ext>
            </a:extLst>
          </p:cNvPr>
          <p:cNvSpPr txBox="1"/>
          <p:nvPr/>
        </p:nvSpPr>
        <p:spPr>
          <a:xfrm>
            <a:off x="824336" y="2130011"/>
            <a:ext cx="1916052" cy="132343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Finance for energy and resilient infrastructure.  Crowding in private sector</a:t>
            </a:r>
          </a:p>
        </p:txBody>
      </p:sp>
      <p:sp>
        <p:nvSpPr>
          <p:cNvPr id="77" name="Rectangle 76">
            <a:extLst>
              <a:ext uri="{FF2B5EF4-FFF2-40B4-BE49-F238E27FC236}">
                <a16:creationId xmlns:a16="http://schemas.microsoft.com/office/drawing/2014/main" id="{2A60E4CA-EBE6-1A4A-90B6-185D27C9605F}"/>
              </a:ext>
            </a:extLst>
          </p:cNvPr>
          <p:cNvSpPr/>
          <p:nvPr/>
        </p:nvSpPr>
        <p:spPr>
          <a:xfrm>
            <a:off x="0" y="219881"/>
            <a:ext cx="10361451" cy="58477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Comprehensive </a:t>
            </a:r>
            <a:r>
              <a:rPr lang="en-US" sz="3200" b="1">
                <a:solidFill>
                  <a:schemeClr val="bg1"/>
                </a:solidFill>
                <a:latin typeface="Calibri" panose="020F0502020204030204" pitchFamily="34" charset="0"/>
                <a:cs typeface="Calibri" panose="020F0502020204030204" pitchFamily="34" charset="0"/>
              </a:rPr>
              <a:t>Package for </a:t>
            </a:r>
            <a:r>
              <a:rPr lang="en-US" sz="3200" b="1" dirty="0">
                <a:solidFill>
                  <a:schemeClr val="bg1"/>
                </a:solidFill>
                <a:latin typeface="Calibri" panose="020F0502020204030204" pitchFamily="34" charset="0"/>
                <a:cs typeface="Calibri" panose="020F0502020204030204" pitchFamily="34" charset="0"/>
              </a:rPr>
              <a:t>Building Forward Together</a:t>
            </a:r>
          </a:p>
        </p:txBody>
      </p:sp>
      <p:sp>
        <p:nvSpPr>
          <p:cNvPr id="78" name="Title 71">
            <a:extLst>
              <a:ext uri="{FF2B5EF4-FFF2-40B4-BE49-F238E27FC236}">
                <a16:creationId xmlns:a16="http://schemas.microsoft.com/office/drawing/2014/main" id="{AEA18663-5A93-6342-8608-ED553DDAF214}"/>
              </a:ext>
            </a:extLst>
          </p:cNvPr>
          <p:cNvSpPr txBox="1">
            <a:spLocks/>
          </p:cNvSpPr>
          <p:nvPr/>
        </p:nvSpPr>
        <p:spPr>
          <a:xfrm>
            <a:off x="532557" y="3858880"/>
            <a:ext cx="1436319" cy="788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2400" i="1" dirty="0">
                <a:latin typeface="Calibri" panose="020F0502020204030204" pitchFamily="34" charset="0"/>
                <a:cs typeface="Calibri" panose="020F0502020204030204" pitchFamily="34" charset="0"/>
              </a:rPr>
              <a:t>SDG LINKED BONDS</a:t>
            </a:r>
            <a:r>
              <a:rPr lang="en-GB" sz="2000" i="1" dirty="0">
                <a:latin typeface="Calibri" panose="020F0502020204030204" pitchFamily="34" charset="0"/>
                <a:cs typeface="Calibri" panose="020F0502020204030204" pitchFamily="34" charset="0"/>
              </a:rPr>
              <a:t>:</a:t>
            </a:r>
            <a:endParaRPr lang="en-ID" sz="2000" i="1" dirty="0">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4F0E1E50-0581-C645-AEEB-22700C17A2FD}"/>
              </a:ext>
            </a:extLst>
          </p:cNvPr>
          <p:cNvSpPr txBox="1"/>
          <p:nvPr/>
        </p:nvSpPr>
        <p:spPr>
          <a:xfrm>
            <a:off x="417443" y="4780722"/>
            <a:ext cx="1834248" cy="132343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Green and Blue Bonds, with partial guarantees and enhancements for affordability</a:t>
            </a:r>
          </a:p>
        </p:txBody>
      </p:sp>
      <p:sp>
        <p:nvSpPr>
          <p:cNvPr id="85" name="Title 71">
            <a:extLst>
              <a:ext uri="{FF2B5EF4-FFF2-40B4-BE49-F238E27FC236}">
                <a16:creationId xmlns:a16="http://schemas.microsoft.com/office/drawing/2014/main" id="{638B90E4-4408-384B-B785-9F13AC6790CD}"/>
              </a:ext>
            </a:extLst>
          </p:cNvPr>
          <p:cNvSpPr txBox="1">
            <a:spLocks/>
          </p:cNvSpPr>
          <p:nvPr/>
        </p:nvSpPr>
        <p:spPr>
          <a:xfrm>
            <a:off x="2655227" y="2838524"/>
            <a:ext cx="2898457" cy="969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endParaRPr lang="en-GB" sz="2400" i="1" dirty="0">
              <a:latin typeface="Calibri" panose="020F0502020204030204" pitchFamily="34" charset="0"/>
              <a:cs typeface="Calibri" panose="020F0502020204030204" pitchFamily="34" charset="0"/>
            </a:endParaRPr>
          </a:p>
          <a:p>
            <a:r>
              <a:rPr lang="en-GB" sz="2400" i="1" dirty="0">
                <a:latin typeface="Calibri" panose="020F0502020204030204" pitchFamily="34" charset="0"/>
                <a:cs typeface="Calibri" panose="020F0502020204030204" pitchFamily="34" charset="0"/>
              </a:rPr>
              <a:t>DEBT SUSTAINABILITY</a:t>
            </a:r>
            <a:r>
              <a:rPr lang="en-GB" sz="2000" i="1" dirty="0">
                <a:latin typeface="Calibri" panose="020F0502020204030204" pitchFamily="34" charset="0"/>
                <a:cs typeface="Calibri" panose="020F0502020204030204" pitchFamily="34" charset="0"/>
              </a:rPr>
              <a:t>:</a:t>
            </a:r>
            <a:endParaRPr lang="en-ID" sz="2000" i="1" dirty="0">
              <a:latin typeface="Calibri" panose="020F0502020204030204" pitchFamily="34" charset="0"/>
              <a:cs typeface="Calibri" panose="020F0502020204030204" pitchFamily="34" charset="0"/>
            </a:endParaRPr>
          </a:p>
        </p:txBody>
      </p:sp>
      <p:sp>
        <p:nvSpPr>
          <p:cNvPr id="88" name="TextBox 87">
            <a:extLst>
              <a:ext uri="{FF2B5EF4-FFF2-40B4-BE49-F238E27FC236}">
                <a16:creationId xmlns:a16="http://schemas.microsoft.com/office/drawing/2014/main" id="{BB28D4C0-E067-0F42-B485-4AC8D59B4E7B}"/>
              </a:ext>
            </a:extLst>
          </p:cNvPr>
          <p:cNvSpPr txBox="1"/>
          <p:nvPr/>
        </p:nvSpPr>
        <p:spPr>
          <a:xfrm>
            <a:off x="2655882" y="3532068"/>
            <a:ext cx="3216088" cy="830997"/>
          </a:xfrm>
          <a:prstGeom prst="rect">
            <a:avLst/>
          </a:prstGeom>
          <a:noFill/>
        </p:spPr>
        <p:txBody>
          <a:bodyPr wrap="square" rtlCol="0">
            <a:spAutoFit/>
          </a:bodyPr>
          <a:lstStyle/>
          <a:p>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Debt for climate/ debt for nature swaps.  </a:t>
            </a:r>
            <a:endParaRPr lang="en-US" sz="1600" b="1" dirty="0">
              <a:solidFill>
                <a:srgbClr val="FF0000"/>
              </a:solidFill>
              <a:latin typeface="Calibri" panose="020F0502020204030204" pitchFamily="34" charset="0"/>
              <a:cs typeface="Calibri" panose="020F0502020204030204" pitchFamily="34" charset="0"/>
            </a:endParaRPr>
          </a:p>
        </p:txBody>
      </p:sp>
      <p:sp>
        <p:nvSpPr>
          <p:cNvPr id="89" name="Title 71">
            <a:extLst>
              <a:ext uri="{FF2B5EF4-FFF2-40B4-BE49-F238E27FC236}">
                <a16:creationId xmlns:a16="http://schemas.microsoft.com/office/drawing/2014/main" id="{B80B3A54-3302-434A-9FA9-49D518624EAC}"/>
              </a:ext>
            </a:extLst>
          </p:cNvPr>
          <p:cNvSpPr txBox="1">
            <a:spLocks/>
          </p:cNvSpPr>
          <p:nvPr/>
        </p:nvSpPr>
        <p:spPr>
          <a:xfrm>
            <a:off x="2655227" y="4516365"/>
            <a:ext cx="3064210" cy="6751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GB" sz="2400" i="1" dirty="0">
                <a:latin typeface="Calibri" panose="020F0502020204030204" pitchFamily="34" charset="0"/>
                <a:cs typeface="Calibri" panose="020F0502020204030204" pitchFamily="34" charset="0"/>
              </a:rPr>
              <a:t>PUBLIC FINANCE MANAGEMENT</a:t>
            </a:r>
            <a:r>
              <a:rPr lang="en-GB" sz="2000" i="1" dirty="0">
                <a:latin typeface="Calibri" panose="020F0502020204030204" pitchFamily="34" charset="0"/>
                <a:cs typeface="Calibri" panose="020F0502020204030204" pitchFamily="34" charset="0"/>
              </a:rPr>
              <a:t>:</a:t>
            </a:r>
            <a:endParaRPr lang="en-ID" sz="2000" i="1" dirty="0">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21EA36A7-6383-DE4C-A921-E5289BEA3079}"/>
              </a:ext>
            </a:extLst>
          </p:cNvPr>
          <p:cNvSpPr txBox="1"/>
          <p:nvPr/>
        </p:nvSpPr>
        <p:spPr>
          <a:xfrm>
            <a:off x="2687201" y="5150053"/>
            <a:ext cx="3194549"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Domestic Resource mobilization, combatting illicit financial flows</a:t>
            </a:r>
          </a:p>
        </p:txBody>
      </p:sp>
      <p:sp>
        <p:nvSpPr>
          <p:cNvPr id="14" name="Google Shape;160;p24">
            <a:extLst>
              <a:ext uri="{FF2B5EF4-FFF2-40B4-BE49-F238E27FC236}">
                <a16:creationId xmlns:a16="http://schemas.microsoft.com/office/drawing/2014/main" id="{DF04DDE8-B182-4311-BC42-264765CC8EA0}"/>
              </a:ext>
            </a:extLst>
          </p:cNvPr>
          <p:cNvSpPr/>
          <p:nvPr/>
        </p:nvSpPr>
        <p:spPr>
          <a:xfrm>
            <a:off x="6713498" y="4069724"/>
            <a:ext cx="2752751" cy="2470776"/>
          </a:xfrm>
          <a:prstGeom prst="hexagon">
            <a:avLst>
              <a:gd name="adj" fmla="val 25000"/>
              <a:gd name="vf" fmla="val 115470"/>
            </a:avLst>
          </a:prstGeom>
          <a:solidFill>
            <a:srgbClr val="1C3867"/>
          </a:solidFill>
          <a:ln>
            <a:noFill/>
          </a:ln>
        </p:spPr>
        <p:txBody>
          <a:bodyPr spcFirstLastPara="1" wrap="square" lIns="91425" tIns="91425" rIns="91425" bIns="91425" anchor="ctr" anchorCtr="0">
            <a:noAutofit/>
          </a:bodyPr>
          <a:lstStyle/>
          <a:p>
            <a:r>
              <a:rPr lang="en-US" sz="1400" b="1" dirty="0">
                <a:solidFill>
                  <a:schemeClr val="bg1"/>
                </a:solidFill>
              </a:rPr>
              <a:t>The implementation of the African Continental Free Trade Area (</a:t>
            </a:r>
            <a:r>
              <a:rPr lang="en-US" sz="1400" b="1" dirty="0" err="1">
                <a:solidFill>
                  <a:schemeClr val="bg1"/>
                </a:solidFill>
              </a:rPr>
              <a:t>AfCFTA</a:t>
            </a:r>
            <a:r>
              <a:rPr lang="en-US" sz="1400" b="1" dirty="0">
                <a:solidFill>
                  <a:schemeClr val="bg1"/>
                </a:solidFill>
              </a:rPr>
              <a:t>) also provides great opportunities for African capital markets to expand</a:t>
            </a:r>
            <a:endParaRPr b="1" dirty="0">
              <a:solidFill>
                <a:schemeClr val="bg1"/>
              </a:solidFill>
            </a:endParaRPr>
          </a:p>
        </p:txBody>
      </p:sp>
      <p:sp>
        <p:nvSpPr>
          <p:cNvPr id="16" name="Google Shape;162;p24">
            <a:extLst>
              <a:ext uri="{FF2B5EF4-FFF2-40B4-BE49-F238E27FC236}">
                <a16:creationId xmlns:a16="http://schemas.microsoft.com/office/drawing/2014/main" id="{B2CD77FC-BC0D-48F3-A74C-92FB3E418E22}"/>
              </a:ext>
            </a:extLst>
          </p:cNvPr>
          <p:cNvSpPr/>
          <p:nvPr/>
        </p:nvSpPr>
        <p:spPr>
          <a:xfrm>
            <a:off x="4430077" y="1353287"/>
            <a:ext cx="2629497" cy="2379847"/>
          </a:xfrm>
          <a:prstGeom prst="hexagon">
            <a:avLst>
              <a:gd name="adj" fmla="val 25000"/>
              <a:gd name="vf" fmla="val 115470"/>
            </a:avLst>
          </a:prstGeom>
          <a:solidFill>
            <a:srgbClr val="FFC000"/>
          </a:solidFill>
          <a:ln>
            <a:noFill/>
          </a:ln>
        </p:spPr>
        <p:txBody>
          <a:bodyPr spcFirstLastPara="1" wrap="square" lIns="91425" tIns="91425" rIns="91425" bIns="91425" anchor="ctr" anchorCtr="0">
            <a:noAutofit/>
          </a:bodyPr>
          <a:lstStyle/>
          <a:p>
            <a:r>
              <a:rPr lang="en-US" sz="1400" dirty="0">
                <a:solidFill>
                  <a:schemeClr val="bg1"/>
                </a:solidFill>
                <a:latin typeface="Calibri" panose="020F0502020204030204" pitchFamily="34" charset="0"/>
              </a:rPr>
              <a:t>There are opportunities for deepening capital markets, crowding-in private capital and leveraging climate financing on the continent</a:t>
            </a:r>
            <a:r>
              <a:rPr lang="en-GB" sz="1400" dirty="0">
                <a:solidFill>
                  <a:schemeClr val="bg1"/>
                </a:solidFill>
              </a:rPr>
              <a:t> </a:t>
            </a:r>
          </a:p>
        </p:txBody>
      </p:sp>
      <p:sp>
        <p:nvSpPr>
          <p:cNvPr id="17" name="Google Shape;160;p24">
            <a:extLst>
              <a:ext uri="{FF2B5EF4-FFF2-40B4-BE49-F238E27FC236}">
                <a16:creationId xmlns:a16="http://schemas.microsoft.com/office/drawing/2014/main" id="{DC71AA50-A249-4AF1-89F0-B4EC8FE87081}"/>
              </a:ext>
            </a:extLst>
          </p:cNvPr>
          <p:cNvSpPr/>
          <p:nvPr/>
        </p:nvSpPr>
        <p:spPr>
          <a:xfrm>
            <a:off x="6750266" y="816048"/>
            <a:ext cx="2752751" cy="2190697"/>
          </a:xfrm>
          <a:prstGeom prst="hexagon">
            <a:avLst>
              <a:gd name="adj" fmla="val 25000"/>
              <a:gd name="vf" fmla="val 115470"/>
            </a:avLst>
          </a:prstGeom>
          <a:solidFill>
            <a:srgbClr val="00B0F0"/>
          </a:solidFill>
          <a:ln>
            <a:noFill/>
          </a:ln>
        </p:spPr>
        <p:txBody>
          <a:bodyPr spcFirstLastPara="1" wrap="square" lIns="91425" tIns="91425" rIns="91425" bIns="91425" anchor="ctr" anchorCtr="0">
            <a:noAutofit/>
          </a:bodyPr>
          <a:lstStyle/>
          <a:p>
            <a:pPr lvl="0"/>
            <a:r>
              <a:rPr lang="en-US" sz="1400" dirty="0">
                <a:solidFill>
                  <a:schemeClr val="bg1"/>
                </a:solidFill>
                <a:latin typeface="Calibri" panose="020F0502020204030204" pitchFamily="34" charset="0"/>
              </a:rPr>
              <a:t>Sound financial markets in Africa is a well-functioning debt market, </a:t>
            </a:r>
            <a:r>
              <a:rPr lang="en-US" sz="1400" dirty="0">
                <a:solidFill>
                  <a:schemeClr val="bg1"/>
                </a:solidFill>
              </a:rPr>
              <a:t>including government and corporate bonds</a:t>
            </a:r>
            <a:endParaRPr sz="1400" dirty="0">
              <a:solidFill>
                <a:schemeClr val="bg1"/>
              </a:solidFill>
            </a:endParaRPr>
          </a:p>
        </p:txBody>
      </p:sp>
      <p:sp>
        <p:nvSpPr>
          <p:cNvPr id="3" name="TextBox 2">
            <a:extLst>
              <a:ext uri="{FF2B5EF4-FFF2-40B4-BE49-F238E27FC236}">
                <a16:creationId xmlns:a16="http://schemas.microsoft.com/office/drawing/2014/main" id="{15EAA736-D88A-1C4E-BAD1-4A28D5E18E31}"/>
              </a:ext>
            </a:extLst>
          </p:cNvPr>
          <p:cNvSpPr txBox="1"/>
          <p:nvPr/>
        </p:nvSpPr>
        <p:spPr>
          <a:xfrm>
            <a:off x="2688983" y="1235065"/>
            <a:ext cx="2076064" cy="1569660"/>
          </a:xfrm>
          <a:prstGeom prst="rect">
            <a:avLst/>
          </a:prstGeom>
          <a:noFill/>
        </p:spPr>
        <p:txBody>
          <a:bodyPr wrap="square" rtlCol="0">
            <a:spAutoFit/>
          </a:bodyPr>
          <a:lstStyle/>
          <a:p>
            <a:r>
              <a:rPr lang="en-US" sz="2400" b="1" i="1" dirty="0">
                <a:latin typeface="Calibri" panose="020F0502020204030204" pitchFamily="34" charset="0"/>
                <a:ea typeface="+mj-ea"/>
                <a:cs typeface="Calibri" panose="020F0502020204030204" pitchFamily="34" charset="0"/>
              </a:rPr>
              <a:t>AFRICA NEEDS ITS OWN FINANCIAL INSTITUTION</a:t>
            </a:r>
          </a:p>
        </p:txBody>
      </p:sp>
      <p:sp>
        <p:nvSpPr>
          <p:cNvPr id="19" name="Google Shape;160;p24">
            <a:extLst>
              <a:ext uri="{FF2B5EF4-FFF2-40B4-BE49-F238E27FC236}">
                <a16:creationId xmlns:a16="http://schemas.microsoft.com/office/drawing/2014/main" id="{AE1D5F3F-5E58-0542-B5D6-86A0F00CA38D}"/>
              </a:ext>
            </a:extLst>
          </p:cNvPr>
          <p:cNvSpPr/>
          <p:nvPr/>
        </p:nvSpPr>
        <p:spPr>
          <a:xfrm>
            <a:off x="9791776" y="3752254"/>
            <a:ext cx="2752751" cy="2470776"/>
          </a:xfrm>
          <a:prstGeom prst="hexagon">
            <a:avLst>
              <a:gd name="adj" fmla="val 25000"/>
              <a:gd name="vf" fmla="val 115470"/>
            </a:avLst>
          </a:prstGeom>
          <a:solidFill>
            <a:schemeClr val="accent6"/>
          </a:solidFill>
          <a:ln>
            <a:noFill/>
          </a:ln>
        </p:spPr>
        <p:txBody>
          <a:bodyPr spcFirstLastPara="1" wrap="square" lIns="91425" tIns="91425" rIns="91425" bIns="91425" anchor="ctr" anchorCtr="0">
            <a:noAutofit/>
          </a:bodyPr>
          <a:lstStyle/>
          <a:p>
            <a:r>
              <a:rPr lang="en-US" sz="1400" b="1" dirty="0">
                <a:solidFill>
                  <a:schemeClr val="bg1"/>
                </a:solidFill>
              </a:rPr>
              <a:t>ADVANCING GENDER EQUALITY AND WOMEN EMPOWERMENT  </a:t>
            </a:r>
            <a:endParaRPr b="1" dirty="0">
              <a:solidFill>
                <a:schemeClr val="bg1"/>
              </a:solidFill>
            </a:endParaRPr>
          </a:p>
        </p:txBody>
      </p:sp>
    </p:spTree>
    <p:extLst>
      <p:ext uri="{BB962C8B-B14F-4D97-AF65-F5344CB8AC3E}">
        <p14:creationId xmlns:p14="http://schemas.microsoft.com/office/powerpoint/2010/main" val="22338431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500"/>
                                        <p:tgtEl>
                                          <p:spTgt spid="8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left)">
                                      <p:cBhvr>
                                        <p:cTn id="15" dur="500"/>
                                        <p:tgtEl>
                                          <p:spTgt spid="8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up)">
                                      <p:cBhvr>
                                        <p:cTn id="19" dur="500"/>
                                        <p:tgtEl>
                                          <p:spTgt spid="7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left)">
                                      <p:cBhvr>
                                        <p:cTn id="27" dur="500"/>
                                        <p:tgtEl>
                                          <p:spTgt spid="8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left)">
                                      <p:cBhvr>
                                        <p:cTn id="35" dur="500"/>
                                        <p:tgtEl>
                                          <p:spTgt spid="8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wipe(left)">
                                      <p:cBhvr>
                                        <p:cTn id="39" dur="500"/>
                                        <p:tgtEl>
                                          <p:spTgt spid="8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2" grpId="0"/>
      <p:bldP spid="83" grpId="0"/>
      <p:bldP spid="77" grpId="0"/>
      <p:bldP spid="78" grpId="0"/>
      <p:bldP spid="84" grpId="0"/>
      <p:bldP spid="85" grpId="0"/>
      <p:bldP spid="88" grpId="0"/>
      <p:bldP spid="89" grpId="0"/>
      <p:bldP spid="9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4851501" y="3043671"/>
            <a:ext cx="2487811" cy="4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3094" b="1" dirty="0">
                <a:solidFill>
                  <a:schemeClr val="tx1"/>
                </a:solidFill>
                <a:latin typeface="Lato" panose="020F0502020204030203" pitchFamily="34" charset="77"/>
                <a:sym typeface="Lato" panose="020F0502020204030203" pitchFamily="34" charset="77"/>
              </a:rPr>
              <a:t>THANK YOU!</a:t>
            </a:r>
          </a:p>
        </p:txBody>
      </p:sp>
      <p:sp>
        <p:nvSpPr>
          <p:cNvPr id="3" name="Rectangle 6"/>
          <p:cNvSpPr>
            <a:spLocks/>
          </p:cNvSpPr>
          <p:nvPr/>
        </p:nvSpPr>
        <p:spPr bwMode="auto">
          <a:xfrm>
            <a:off x="3584975" y="3710264"/>
            <a:ext cx="5020865"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425" dirty="0">
                <a:solidFill>
                  <a:schemeClr val="accent1">
                    <a:lumMod val="75000"/>
                  </a:schemeClr>
                </a:solidFill>
                <a:latin typeface="Lato" pitchFamily="34" charset="0"/>
                <a:cs typeface="Lato" pitchFamily="34" charset="0"/>
                <a:sym typeface="Lato" pitchFamily="34" charset="0"/>
              </a:rPr>
              <a:t>Follow the conversation: #COM2021</a:t>
            </a:r>
          </a:p>
        </p:txBody>
      </p:sp>
      <p:sp>
        <p:nvSpPr>
          <p:cNvPr id="4" name="Rectangle 7"/>
          <p:cNvSpPr>
            <a:spLocks/>
          </p:cNvSpPr>
          <p:nvPr/>
        </p:nvSpPr>
        <p:spPr bwMode="auto">
          <a:xfrm>
            <a:off x="4937521" y="4039123"/>
            <a:ext cx="23157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dirty="0">
                <a:solidFill>
                  <a:schemeClr val="accent1">
                    <a:lumMod val="75000"/>
                  </a:schemeClr>
                </a:solidFill>
                <a:latin typeface="Avenir Book"/>
              </a:rPr>
              <a:t>More: www.uneca.org/cfm2021</a:t>
            </a:r>
          </a:p>
        </p:txBody>
      </p:sp>
    </p:spTree>
    <p:extLst>
      <p:ext uri="{BB962C8B-B14F-4D97-AF65-F5344CB8AC3E}">
        <p14:creationId xmlns:p14="http://schemas.microsoft.com/office/powerpoint/2010/main" val="412671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CC8792-08FB-43CA-969D-517B1BCE6874}"/>
              </a:ext>
            </a:extLst>
          </p:cNvPr>
          <p:cNvSpPr txBox="1"/>
          <p:nvPr/>
        </p:nvSpPr>
        <p:spPr>
          <a:xfrm>
            <a:off x="133350" y="286097"/>
            <a:ext cx="834009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Outline</a:t>
            </a:r>
          </a:p>
        </p:txBody>
      </p:sp>
      <p:graphicFrame>
        <p:nvGraphicFramePr>
          <p:cNvPr id="6" name="Diagram 5">
            <a:extLst>
              <a:ext uri="{FF2B5EF4-FFF2-40B4-BE49-F238E27FC236}">
                <a16:creationId xmlns:a16="http://schemas.microsoft.com/office/drawing/2014/main" id="{0FA12E46-BED8-0E46-B5C8-29FC0C838035}"/>
              </a:ext>
            </a:extLst>
          </p:cNvPr>
          <p:cNvGraphicFramePr/>
          <p:nvPr>
            <p:extLst>
              <p:ext uri="{D42A27DB-BD31-4B8C-83A1-F6EECF244321}">
                <p14:modId xmlns:p14="http://schemas.microsoft.com/office/powerpoint/2010/main" val="3810894331"/>
              </p:ext>
            </p:extLst>
          </p:nvPr>
        </p:nvGraphicFramePr>
        <p:xfrm>
          <a:off x="1117868" y="115323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51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CAD3980-5C2C-D449-B25F-ED8384AB6066}"/>
              </a:ext>
            </a:extLst>
          </p:cNvPr>
          <p:cNvSpPr/>
          <p:nvPr/>
        </p:nvSpPr>
        <p:spPr>
          <a:xfrm>
            <a:off x="422615" y="1357549"/>
            <a:ext cx="3086100" cy="2721982"/>
          </a:xfrm>
          <a:prstGeom prst="rect">
            <a:avLst/>
          </a:prstGeom>
          <a:solidFill>
            <a:srgbClr val="F5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p2">
            <a:extLst>
              <a:ext uri="{FF2B5EF4-FFF2-40B4-BE49-F238E27FC236}">
                <a16:creationId xmlns:a16="http://schemas.microsoft.com/office/drawing/2014/main" id="{D8DA9376-D277-9745-B3B9-357E24C7B2D7}"/>
              </a:ext>
            </a:extLst>
          </p:cNvPr>
          <p:cNvSpPr/>
          <p:nvPr/>
        </p:nvSpPr>
        <p:spPr>
          <a:xfrm>
            <a:off x="4835431" y="1256111"/>
            <a:ext cx="7112373" cy="4906479"/>
          </a:xfrm>
          <a:custGeom>
            <a:avLst/>
            <a:gdLst/>
            <a:ahLst/>
            <a:cxnLst/>
            <a:rect l="l" t="t" r="r" b="b"/>
            <a:pathLst>
              <a:path w="163786" h="207623" extrusionOk="0">
                <a:moveTo>
                  <a:pt x="0" y="0"/>
                </a:moveTo>
                <a:lnTo>
                  <a:pt x="26895" y="207623"/>
                </a:lnTo>
                <a:lnTo>
                  <a:pt x="163786" y="207623"/>
                </a:lnTo>
                <a:lnTo>
                  <a:pt x="163786" y="538"/>
                </a:lnTo>
                <a:close/>
              </a:path>
            </a:pathLst>
          </a:custGeom>
          <a:solidFill>
            <a:srgbClr val="1C3867"/>
          </a:solidFill>
          <a:ln>
            <a:noFill/>
          </a:ln>
        </p:spPr>
        <p:txBody>
          <a:bodyPr/>
          <a:lstStyle/>
          <a:p>
            <a:endParaRPr lang="en-US" dirty="0"/>
          </a:p>
        </p:txBody>
      </p:sp>
      <p:sp>
        <p:nvSpPr>
          <p:cNvPr id="14" name="TextBox 13">
            <a:extLst>
              <a:ext uri="{FF2B5EF4-FFF2-40B4-BE49-F238E27FC236}">
                <a16:creationId xmlns:a16="http://schemas.microsoft.com/office/drawing/2014/main" id="{BC22B972-D49A-6748-A1D3-FDAAD3B56020}"/>
              </a:ext>
            </a:extLst>
          </p:cNvPr>
          <p:cNvSpPr txBox="1"/>
          <p:nvPr/>
        </p:nvSpPr>
        <p:spPr>
          <a:xfrm>
            <a:off x="6096000" y="2779070"/>
            <a:ext cx="5456045" cy="646331"/>
          </a:xfrm>
          <a:prstGeom prst="rect">
            <a:avLst/>
          </a:prstGeom>
          <a:noFill/>
        </p:spPr>
        <p:txBody>
          <a:bodyPr wrap="none" rtlCol="0">
            <a:spAutoFit/>
          </a:bodyPr>
          <a:lstStyle/>
          <a:p>
            <a:r>
              <a:rPr lang="en-US" dirty="0">
                <a:solidFill>
                  <a:schemeClr val="bg1"/>
                </a:solidFill>
              </a:rPr>
              <a:t>2-5% of GDP loss for African countries annually by 2030</a:t>
            </a:r>
          </a:p>
          <a:p>
            <a:r>
              <a:rPr lang="en-US" dirty="0">
                <a:solidFill>
                  <a:schemeClr val="bg1"/>
                </a:solidFill>
              </a:rPr>
              <a:t>Up to 9% lost in climate related natural disasters in 2019</a:t>
            </a:r>
          </a:p>
        </p:txBody>
      </p:sp>
      <p:sp>
        <p:nvSpPr>
          <p:cNvPr id="17" name="TextBox 16">
            <a:extLst>
              <a:ext uri="{FF2B5EF4-FFF2-40B4-BE49-F238E27FC236}">
                <a16:creationId xmlns:a16="http://schemas.microsoft.com/office/drawing/2014/main" id="{83129231-69BB-754D-97C5-4ECDB34B998F}"/>
              </a:ext>
            </a:extLst>
          </p:cNvPr>
          <p:cNvSpPr txBox="1"/>
          <p:nvPr/>
        </p:nvSpPr>
        <p:spPr>
          <a:xfrm>
            <a:off x="6647101" y="3978438"/>
            <a:ext cx="4912050" cy="646331"/>
          </a:xfrm>
          <a:prstGeom prst="rect">
            <a:avLst/>
          </a:prstGeom>
          <a:noFill/>
        </p:spPr>
        <p:txBody>
          <a:bodyPr wrap="square" rtlCol="0">
            <a:spAutoFit/>
          </a:bodyPr>
          <a:lstStyle/>
          <a:p>
            <a:r>
              <a:rPr lang="en-GB" dirty="0">
                <a:solidFill>
                  <a:schemeClr val="bg1"/>
                </a:solidFill>
              </a:rPr>
              <a:t>By 8</a:t>
            </a:r>
            <a:r>
              <a:rPr lang="en-GB" baseline="30000" dirty="0">
                <a:solidFill>
                  <a:schemeClr val="bg1"/>
                </a:solidFill>
              </a:rPr>
              <a:t>th</a:t>
            </a:r>
            <a:r>
              <a:rPr lang="en-GB" dirty="0">
                <a:solidFill>
                  <a:schemeClr val="bg1"/>
                </a:solidFill>
              </a:rPr>
              <a:t> March 2021, over 3.97 million cases,  affected and 106k deaths</a:t>
            </a:r>
            <a:endParaRPr lang="en-US" dirty="0">
              <a:solidFill>
                <a:schemeClr val="bg1"/>
              </a:solidFill>
            </a:endParaRPr>
          </a:p>
        </p:txBody>
      </p:sp>
      <p:sp>
        <p:nvSpPr>
          <p:cNvPr id="18" name="TextBox 17">
            <a:extLst>
              <a:ext uri="{FF2B5EF4-FFF2-40B4-BE49-F238E27FC236}">
                <a16:creationId xmlns:a16="http://schemas.microsoft.com/office/drawing/2014/main" id="{DA217511-5480-9340-8392-0F59C297214A}"/>
              </a:ext>
            </a:extLst>
          </p:cNvPr>
          <p:cNvSpPr txBox="1"/>
          <p:nvPr/>
        </p:nvSpPr>
        <p:spPr>
          <a:xfrm>
            <a:off x="6915450" y="4985928"/>
            <a:ext cx="5178576" cy="923330"/>
          </a:xfrm>
          <a:prstGeom prst="rect">
            <a:avLst/>
          </a:prstGeom>
          <a:noFill/>
        </p:spPr>
        <p:txBody>
          <a:bodyPr wrap="square" rtlCol="0">
            <a:spAutoFit/>
          </a:bodyPr>
          <a:lstStyle/>
          <a:p>
            <a:r>
              <a:rPr lang="en-GB" dirty="0">
                <a:solidFill>
                  <a:schemeClr val="bg1"/>
                </a:solidFill>
              </a:rPr>
              <a:t>GDP growth is estimated to have dropped from 3.3 percent in 2019 to -2.6 percent in 2020, and is projected to be 3.7 percent in 2021 </a:t>
            </a:r>
            <a:endParaRPr lang="en-US" dirty="0">
              <a:solidFill>
                <a:schemeClr val="bg1"/>
              </a:solidFill>
            </a:endParaRPr>
          </a:p>
        </p:txBody>
      </p:sp>
      <p:sp>
        <p:nvSpPr>
          <p:cNvPr id="23" name="Rectangle 22">
            <a:extLst>
              <a:ext uri="{FF2B5EF4-FFF2-40B4-BE49-F238E27FC236}">
                <a16:creationId xmlns:a16="http://schemas.microsoft.com/office/drawing/2014/main" id="{347DA48C-5887-F345-B9F6-DB5C420DE92C}"/>
              </a:ext>
            </a:extLst>
          </p:cNvPr>
          <p:cNvSpPr/>
          <p:nvPr/>
        </p:nvSpPr>
        <p:spPr>
          <a:xfrm>
            <a:off x="244196" y="1373140"/>
            <a:ext cx="2890694" cy="1754326"/>
          </a:xfrm>
          <a:prstGeom prst="rect">
            <a:avLst/>
          </a:prstGeom>
        </p:spPr>
        <p:txBody>
          <a:bodyPr wrap="square">
            <a:spAutoFit/>
          </a:bodyPr>
          <a:lstStyle/>
          <a:p>
            <a:pPr marL="357188"/>
            <a:r>
              <a:rPr lang="en-US" sz="3600" b="1" dirty="0">
                <a:solidFill>
                  <a:schemeClr val="bg1"/>
                </a:solidFill>
                <a:cs typeface="Arial" panose="020B0604020202020204" pitchFamily="34" charset="0"/>
              </a:rPr>
              <a:t>CLIMATE</a:t>
            </a:r>
          </a:p>
          <a:p>
            <a:pPr marL="357188"/>
            <a:r>
              <a:rPr lang="en-US" sz="3600" b="1" dirty="0">
                <a:solidFill>
                  <a:schemeClr val="bg1"/>
                </a:solidFill>
                <a:cs typeface="Arial" panose="020B0604020202020204" pitchFamily="34" charset="0"/>
              </a:rPr>
              <a:t>COVID19</a:t>
            </a:r>
          </a:p>
          <a:p>
            <a:pPr marL="357188"/>
            <a:r>
              <a:rPr lang="en-US" sz="3600" b="1" dirty="0">
                <a:solidFill>
                  <a:schemeClr val="bg1"/>
                </a:solidFill>
                <a:cs typeface="Arial" panose="020B0604020202020204" pitchFamily="34" charset="0"/>
              </a:rPr>
              <a:t>ECONOMY</a:t>
            </a:r>
          </a:p>
        </p:txBody>
      </p:sp>
      <p:sp>
        <p:nvSpPr>
          <p:cNvPr id="24" name="Rectangle 23">
            <a:extLst>
              <a:ext uri="{FF2B5EF4-FFF2-40B4-BE49-F238E27FC236}">
                <a16:creationId xmlns:a16="http://schemas.microsoft.com/office/drawing/2014/main" id="{B5C81526-9159-6543-BA78-25613D73EC8F}"/>
              </a:ext>
            </a:extLst>
          </p:cNvPr>
          <p:cNvSpPr/>
          <p:nvPr/>
        </p:nvSpPr>
        <p:spPr>
          <a:xfrm>
            <a:off x="516583" y="4413106"/>
            <a:ext cx="2992132" cy="1200329"/>
          </a:xfrm>
          <a:prstGeom prst="rect">
            <a:avLst/>
          </a:prstGeom>
        </p:spPr>
        <p:txBody>
          <a:bodyPr wrap="square">
            <a:spAutoFit/>
          </a:bodyPr>
          <a:lstStyle/>
          <a:p>
            <a:r>
              <a:rPr lang="en-US" b="1" dirty="0"/>
              <a:t>Most African countries are projected to lose 2-5% GDP to climate change by 2030 in conservative estimates.  </a:t>
            </a:r>
          </a:p>
        </p:txBody>
      </p:sp>
      <p:sp>
        <p:nvSpPr>
          <p:cNvPr id="25" name="Chevron 24">
            <a:extLst>
              <a:ext uri="{FF2B5EF4-FFF2-40B4-BE49-F238E27FC236}">
                <a16:creationId xmlns:a16="http://schemas.microsoft.com/office/drawing/2014/main" id="{A9391CAF-59E6-6F41-8376-7992BFBA57D4}"/>
              </a:ext>
            </a:extLst>
          </p:cNvPr>
          <p:cNvSpPr/>
          <p:nvPr/>
        </p:nvSpPr>
        <p:spPr>
          <a:xfrm rot="5400000">
            <a:off x="4240996" y="4827198"/>
            <a:ext cx="550478" cy="998902"/>
          </a:xfrm>
          <a:prstGeom prst="chevron">
            <a:avLst/>
          </a:prstGeom>
          <a:solidFill>
            <a:srgbClr val="F5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a:extLst>
              <a:ext uri="{FF2B5EF4-FFF2-40B4-BE49-F238E27FC236}">
                <a16:creationId xmlns:a16="http://schemas.microsoft.com/office/drawing/2014/main" id="{C68F9287-1111-7E46-9D83-9FC0D53C0A68}"/>
              </a:ext>
            </a:extLst>
          </p:cNvPr>
          <p:cNvSpPr/>
          <p:nvPr/>
        </p:nvSpPr>
        <p:spPr>
          <a:xfrm rot="5400000">
            <a:off x="4240996" y="4350945"/>
            <a:ext cx="550478" cy="998902"/>
          </a:xfrm>
          <a:prstGeom prst="chevron">
            <a:avLst/>
          </a:prstGeom>
          <a:solidFill>
            <a:srgbClr val="F5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a:extLst>
              <a:ext uri="{FF2B5EF4-FFF2-40B4-BE49-F238E27FC236}">
                <a16:creationId xmlns:a16="http://schemas.microsoft.com/office/drawing/2014/main" id="{025E4ABA-A328-8F48-B4C4-C8C6FBBEBF34}"/>
              </a:ext>
            </a:extLst>
          </p:cNvPr>
          <p:cNvSpPr/>
          <p:nvPr/>
        </p:nvSpPr>
        <p:spPr>
          <a:xfrm rot="5400000">
            <a:off x="4240996" y="3874692"/>
            <a:ext cx="550478" cy="998902"/>
          </a:xfrm>
          <a:prstGeom prst="chevron">
            <a:avLst/>
          </a:prstGeom>
          <a:solidFill>
            <a:srgbClr val="F56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A6676788-035D-624F-A304-8B21650B78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9317" y="1507581"/>
            <a:ext cx="1200329" cy="1200329"/>
          </a:xfrm>
          <a:prstGeom prst="rect">
            <a:avLst/>
          </a:prstGeom>
        </p:spPr>
      </p:pic>
      <p:pic>
        <p:nvPicPr>
          <p:cNvPr id="3" name="Picture 2">
            <a:extLst>
              <a:ext uri="{FF2B5EF4-FFF2-40B4-BE49-F238E27FC236}">
                <a16:creationId xmlns:a16="http://schemas.microsoft.com/office/drawing/2014/main" id="{8F363290-E65C-B946-923A-BE541DF063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8117" y="1478594"/>
            <a:ext cx="1195623" cy="1195623"/>
          </a:xfrm>
          <a:prstGeom prst="rect">
            <a:avLst/>
          </a:prstGeom>
        </p:spPr>
      </p:pic>
      <p:pic>
        <p:nvPicPr>
          <p:cNvPr id="7" name="Picture 6">
            <a:extLst>
              <a:ext uri="{FF2B5EF4-FFF2-40B4-BE49-F238E27FC236}">
                <a16:creationId xmlns:a16="http://schemas.microsoft.com/office/drawing/2014/main" id="{D8DAE8F0-C37F-7E4B-9344-49CA3F718B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2114" y="1522918"/>
            <a:ext cx="1195622" cy="1195622"/>
          </a:xfrm>
          <a:prstGeom prst="rect">
            <a:avLst/>
          </a:prstGeom>
        </p:spPr>
      </p:pic>
      <p:pic>
        <p:nvPicPr>
          <p:cNvPr id="30" name="Picture 29">
            <a:extLst>
              <a:ext uri="{FF2B5EF4-FFF2-40B4-BE49-F238E27FC236}">
                <a16:creationId xmlns:a16="http://schemas.microsoft.com/office/drawing/2014/main" id="{CFE9B7BA-F33D-456B-AD4B-F89B92A20A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8600" y="1467836"/>
            <a:ext cx="1215013" cy="1191807"/>
          </a:xfrm>
          <a:prstGeom prst="rect">
            <a:avLst/>
          </a:prstGeom>
        </p:spPr>
      </p:pic>
      <p:sp>
        <p:nvSpPr>
          <p:cNvPr id="8" name="TextBox 7">
            <a:extLst>
              <a:ext uri="{FF2B5EF4-FFF2-40B4-BE49-F238E27FC236}">
                <a16:creationId xmlns:a16="http://schemas.microsoft.com/office/drawing/2014/main" id="{314EB7FE-57D3-A74E-A953-C78F78A9E4B5}"/>
              </a:ext>
            </a:extLst>
          </p:cNvPr>
          <p:cNvSpPr txBox="1"/>
          <p:nvPr/>
        </p:nvSpPr>
        <p:spPr>
          <a:xfrm>
            <a:off x="0" y="252968"/>
            <a:ext cx="3584956" cy="584775"/>
          </a:xfrm>
          <a:prstGeom prst="rect">
            <a:avLst/>
          </a:prstGeom>
          <a:noFill/>
        </p:spPr>
        <p:txBody>
          <a:bodyPr wrap="none" rtlCol="0">
            <a:spAutoFit/>
          </a:bodyPr>
          <a:lstStyle/>
          <a:p>
            <a:pPr marL="357188"/>
            <a:r>
              <a:rPr lang="en-US" sz="3200" b="1" dirty="0">
                <a:solidFill>
                  <a:schemeClr val="bg1"/>
                </a:solidFill>
                <a:cs typeface="Arial" panose="020B0604020202020204" pitchFamily="34" charset="0"/>
              </a:rPr>
              <a:t>THE TRIPLE CRISIS</a:t>
            </a:r>
          </a:p>
        </p:txBody>
      </p:sp>
    </p:spTree>
    <p:extLst>
      <p:ext uri="{BB962C8B-B14F-4D97-AF65-F5344CB8AC3E}">
        <p14:creationId xmlns:p14="http://schemas.microsoft.com/office/powerpoint/2010/main" val="311132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Google Shape;497;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169" y="1018979"/>
            <a:ext cx="5611510" cy="2877287"/>
          </a:xfrm>
          <a:prstGeom prst="rect">
            <a:avLst/>
          </a:prstGeom>
          <a:noFill/>
          <a:ln>
            <a:noFill/>
          </a:ln>
        </p:spPr>
      </p:pic>
      <p:sp>
        <p:nvSpPr>
          <p:cNvPr id="498" name="Google Shape;498;p70"/>
          <p:cNvSpPr txBox="1">
            <a:spLocks noGrp="1"/>
          </p:cNvSpPr>
          <p:nvPr>
            <p:ph type="title" idx="4294967295"/>
          </p:nvPr>
        </p:nvSpPr>
        <p:spPr>
          <a:xfrm>
            <a:off x="39393" y="-110119"/>
            <a:ext cx="7740650" cy="129931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dirty="0">
                <a:solidFill>
                  <a:schemeClr val="bg1"/>
                </a:solidFill>
              </a:rPr>
              <a:t>COVID-19 Situation in Africa</a:t>
            </a:r>
            <a:endParaRPr sz="1800" b="1" dirty="0">
              <a:solidFill>
                <a:schemeClr val="bg1"/>
              </a:solidFill>
            </a:endParaRPr>
          </a:p>
        </p:txBody>
      </p:sp>
      <p:cxnSp>
        <p:nvCxnSpPr>
          <p:cNvPr id="499" name="Google Shape;499;p70"/>
          <p:cNvCxnSpPr/>
          <p:nvPr/>
        </p:nvCxnSpPr>
        <p:spPr>
          <a:xfrm>
            <a:off x="10269725" y="4641148"/>
            <a:ext cx="1584900" cy="9900"/>
          </a:xfrm>
          <a:prstGeom prst="straightConnector1">
            <a:avLst/>
          </a:prstGeom>
          <a:noFill/>
          <a:ln w="38100" cap="flat" cmpd="sng">
            <a:solidFill>
              <a:srgbClr val="FFFFFF"/>
            </a:solidFill>
            <a:prstDash val="solid"/>
            <a:round/>
            <a:headEnd type="none" w="med" len="med"/>
            <a:tailEnd type="none" w="med" len="med"/>
          </a:ln>
        </p:spPr>
      </p:cxnSp>
      <p:cxnSp>
        <p:nvCxnSpPr>
          <p:cNvPr id="500" name="Google Shape;500;p70"/>
          <p:cNvCxnSpPr/>
          <p:nvPr/>
        </p:nvCxnSpPr>
        <p:spPr>
          <a:xfrm>
            <a:off x="10215150" y="2964300"/>
            <a:ext cx="1584900" cy="9900"/>
          </a:xfrm>
          <a:prstGeom prst="straightConnector1">
            <a:avLst/>
          </a:prstGeom>
          <a:noFill/>
          <a:ln w="38100" cap="flat" cmpd="sng">
            <a:solidFill>
              <a:srgbClr val="FFFFFF"/>
            </a:solidFill>
            <a:prstDash val="solid"/>
            <a:round/>
            <a:headEnd type="none" w="med" len="med"/>
            <a:tailEnd type="none" w="med" len="med"/>
          </a:ln>
        </p:spPr>
      </p:cxnSp>
      <p:sp>
        <p:nvSpPr>
          <p:cNvPr id="501" name="Google Shape;501;p70"/>
          <p:cNvSpPr txBox="1"/>
          <p:nvPr/>
        </p:nvSpPr>
        <p:spPr>
          <a:xfrm>
            <a:off x="3680010" y="6229276"/>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200" b="1" dirty="0">
                <a:solidFill>
                  <a:srgbClr val="951F39"/>
                </a:solidFill>
              </a:rPr>
              <a:t>Safeguarding Africa’s Health | </a:t>
            </a:r>
            <a:r>
              <a:rPr lang="en-US" sz="1200" b="1" dirty="0" err="1">
                <a:solidFill>
                  <a:srgbClr val="951F39"/>
                </a:solidFill>
              </a:rPr>
              <a:t>www.africacdc.org</a:t>
            </a:r>
            <a:endParaRPr sz="1200" b="1" dirty="0">
              <a:solidFill>
                <a:srgbClr val="951F39"/>
              </a:solidFill>
            </a:endParaRPr>
          </a:p>
        </p:txBody>
      </p:sp>
      <p:sp>
        <p:nvSpPr>
          <p:cNvPr id="502" name="Google Shape;502;p70"/>
          <p:cNvSpPr txBox="1"/>
          <p:nvPr/>
        </p:nvSpPr>
        <p:spPr>
          <a:xfrm>
            <a:off x="5246" y="772919"/>
            <a:ext cx="9407417" cy="365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b="1" dirty="0"/>
              <a:t>New COVID-19 cases* reported in Africa daily by AU Region from 15 Feb 20 – 16 Mar 21 </a:t>
            </a:r>
            <a:endParaRPr sz="2000" dirty="0"/>
          </a:p>
        </p:txBody>
      </p:sp>
      <p:sp>
        <p:nvSpPr>
          <p:cNvPr id="503" name="Google Shape;503;p70"/>
          <p:cNvSpPr txBox="1"/>
          <p:nvPr/>
        </p:nvSpPr>
        <p:spPr>
          <a:xfrm>
            <a:off x="-33391" y="6250192"/>
            <a:ext cx="5105153" cy="2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*Africa numbers are taken from official RCC and Member State reports. </a:t>
            </a:r>
            <a:endParaRPr sz="1200" b="1" dirty="0">
              <a:latin typeface="Calibri"/>
              <a:ea typeface="Calibri"/>
              <a:cs typeface="Calibri"/>
              <a:sym typeface="Calibri"/>
            </a:endParaRPr>
          </a:p>
        </p:txBody>
      </p:sp>
      <p:grpSp>
        <p:nvGrpSpPr>
          <p:cNvPr id="504" name="Google Shape;504;p70"/>
          <p:cNvGrpSpPr/>
          <p:nvPr/>
        </p:nvGrpSpPr>
        <p:grpSpPr>
          <a:xfrm>
            <a:off x="693425" y="3955495"/>
            <a:ext cx="2471954" cy="2205813"/>
            <a:chOff x="3240191" y="1675510"/>
            <a:chExt cx="5448240" cy="5163647"/>
          </a:xfrm>
        </p:grpSpPr>
        <p:grpSp>
          <p:nvGrpSpPr>
            <p:cNvPr id="505" name="Google Shape;505;p70"/>
            <p:cNvGrpSpPr/>
            <p:nvPr/>
          </p:nvGrpSpPr>
          <p:grpSpPr>
            <a:xfrm>
              <a:off x="3240191" y="1675510"/>
              <a:ext cx="5448240" cy="5163647"/>
              <a:chOff x="3678381" y="1333495"/>
              <a:chExt cx="5448240" cy="5429131"/>
            </a:xfrm>
          </p:grpSpPr>
          <p:sp>
            <p:nvSpPr>
              <p:cNvPr id="506" name="Google Shape;506;p70"/>
              <p:cNvSpPr/>
              <p:nvPr/>
            </p:nvSpPr>
            <p:spPr>
              <a:xfrm rot="1885795">
                <a:off x="9045175" y="5696600"/>
                <a:ext cx="66250" cy="76925"/>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07" name="Google Shape;507;p70"/>
              <p:cNvSpPr/>
              <p:nvPr/>
            </p:nvSpPr>
            <p:spPr>
              <a:xfrm rot="-4964510">
                <a:off x="8927327" y="5751004"/>
                <a:ext cx="66250" cy="76925"/>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08" name="Google Shape;508;p70"/>
              <p:cNvSpPr/>
              <p:nvPr/>
            </p:nvSpPr>
            <p:spPr>
              <a:xfrm rot="-4964510">
                <a:off x="3687595" y="3051053"/>
                <a:ext cx="66250" cy="76925"/>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09" name="Google Shape;509;p70"/>
              <p:cNvSpPr/>
              <p:nvPr/>
            </p:nvSpPr>
            <p:spPr>
              <a:xfrm rot="-4964510">
                <a:off x="5691303" y="4037144"/>
                <a:ext cx="66250" cy="76925"/>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10" name="Google Shape;510;p70"/>
              <p:cNvSpPr/>
              <p:nvPr/>
            </p:nvSpPr>
            <p:spPr>
              <a:xfrm rot="-4964510">
                <a:off x="8996852" y="4610874"/>
                <a:ext cx="66250" cy="76925"/>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11" name="Google Shape;511;p70"/>
              <p:cNvSpPr/>
              <p:nvPr/>
            </p:nvSpPr>
            <p:spPr>
              <a:xfrm rot="-4964510">
                <a:off x="8303919" y="4982762"/>
                <a:ext cx="66250" cy="76925"/>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12" name="Google Shape;512;p70"/>
              <p:cNvSpPr/>
              <p:nvPr/>
            </p:nvSpPr>
            <p:spPr>
              <a:xfrm>
                <a:off x="6776825" y="4104050"/>
                <a:ext cx="466800" cy="312600"/>
              </a:xfrm>
              <a:prstGeom prst="decagon">
                <a:avLst>
                  <a:gd name="vf" fmla="val 105146"/>
                </a:avLst>
              </a:prstGeom>
              <a:solidFill>
                <a:srgbClr val="980000"/>
              </a:solidFill>
              <a:ln>
                <a:noFill/>
              </a:ln>
            </p:spPr>
            <p:txBody>
              <a:bodyPr spcFirstLastPara="1" wrap="square" lIns="91425" tIns="91425" rIns="91425" bIns="91425" anchor="t" anchorCtr="0">
                <a:noAutofit/>
              </a:bodyPr>
              <a:lstStyle/>
              <a:p>
                <a:pPr marL="0" marR="0" lvl="0" indent="0" algn="l" rtl="0">
                  <a:lnSpc>
                    <a:spcPct val="5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3</a:t>
                </a:r>
                <a:endParaRPr sz="1200" b="1" i="0" u="none" strike="noStrike" cap="none">
                  <a:solidFill>
                    <a:srgbClr val="FFFFFF"/>
                  </a:solidFill>
                  <a:latin typeface="Arial"/>
                  <a:ea typeface="Arial"/>
                  <a:cs typeface="Arial"/>
                  <a:sym typeface="Arial"/>
                </a:endParaRPr>
              </a:p>
            </p:txBody>
          </p:sp>
          <p:sp>
            <p:nvSpPr>
              <p:cNvPr id="513" name="Google Shape;513;p70"/>
              <p:cNvSpPr/>
              <p:nvPr/>
            </p:nvSpPr>
            <p:spPr>
              <a:xfrm>
                <a:off x="6029800" y="3621250"/>
                <a:ext cx="257100" cy="312600"/>
              </a:xfrm>
              <a:prstGeom prst="decagon">
                <a:avLst>
                  <a:gd name="vf" fmla="val 105146"/>
                </a:avLst>
              </a:prstGeom>
              <a:solidFill>
                <a:srgbClr val="980000"/>
              </a:solidFill>
              <a:ln>
                <a:noFill/>
              </a:ln>
            </p:spPr>
            <p:txBody>
              <a:bodyPr spcFirstLastPara="1" wrap="square" lIns="91425" tIns="91425" rIns="91425" bIns="91425" anchor="t" anchorCtr="0">
                <a:noAutofit/>
              </a:bodyPr>
              <a:lstStyle/>
              <a:p>
                <a:pPr marL="0" marR="0" lvl="0" indent="0" algn="l" rtl="0">
                  <a:lnSpc>
                    <a:spcPct val="5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4</a:t>
                </a:r>
                <a:endParaRPr sz="1200" b="1" i="0" u="none" strike="noStrike" cap="none">
                  <a:solidFill>
                    <a:srgbClr val="FFFFFF"/>
                  </a:solidFill>
                  <a:latin typeface="Arial"/>
                  <a:ea typeface="Arial"/>
                  <a:cs typeface="Arial"/>
                  <a:sym typeface="Arial"/>
                </a:endParaRPr>
              </a:p>
            </p:txBody>
          </p:sp>
          <p:sp>
            <p:nvSpPr>
              <p:cNvPr id="514" name="Google Shape;514;p70"/>
              <p:cNvSpPr/>
              <p:nvPr/>
            </p:nvSpPr>
            <p:spPr>
              <a:xfrm>
                <a:off x="4819433" y="3435725"/>
                <a:ext cx="128100" cy="261900"/>
              </a:xfrm>
              <a:prstGeom prst="decagon">
                <a:avLst>
                  <a:gd name="vf" fmla="val 105146"/>
                </a:avLst>
              </a:prstGeom>
              <a:noFill/>
              <a:ln>
                <a:noFill/>
              </a:ln>
            </p:spPr>
            <p:txBody>
              <a:bodyPr spcFirstLastPara="1" wrap="square" lIns="91425" tIns="91425" rIns="91425" bIns="91425" anchor="t" anchorCtr="0">
                <a:noAutofit/>
              </a:bodyPr>
              <a:lstStyle/>
              <a:p>
                <a:pPr marL="0" marR="0" lvl="0" indent="0" algn="l" rtl="0">
                  <a:lnSpc>
                    <a:spcPct val="5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1</a:t>
                </a:r>
                <a:endParaRPr sz="1200" b="1" i="0" u="none" strike="noStrike" cap="none">
                  <a:solidFill>
                    <a:srgbClr val="FFFFFF"/>
                  </a:solidFill>
                  <a:latin typeface="Arial"/>
                  <a:ea typeface="Arial"/>
                  <a:cs typeface="Arial"/>
                  <a:sym typeface="Arial"/>
                </a:endParaRPr>
              </a:p>
            </p:txBody>
          </p:sp>
          <p:sp>
            <p:nvSpPr>
              <p:cNvPr id="515" name="Google Shape;515;p70"/>
              <p:cNvSpPr/>
              <p:nvPr/>
            </p:nvSpPr>
            <p:spPr>
              <a:xfrm>
                <a:off x="6704902" y="6309988"/>
                <a:ext cx="466800" cy="312600"/>
              </a:xfrm>
              <a:prstGeom prst="decagon">
                <a:avLst>
                  <a:gd name="vf" fmla="val 105146"/>
                </a:avLst>
              </a:prstGeom>
              <a:solidFill>
                <a:srgbClr val="980000"/>
              </a:solidFill>
              <a:ln>
                <a:noFill/>
              </a:ln>
            </p:spPr>
            <p:txBody>
              <a:bodyPr spcFirstLastPara="1" wrap="square" lIns="91425" tIns="91425" rIns="91425" bIns="91425" anchor="t" anchorCtr="0">
                <a:noAutofit/>
              </a:bodyPr>
              <a:lstStyle/>
              <a:p>
                <a:pPr marL="0" marR="0" lvl="0" indent="0" algn="l" rtl="0">
                  <a:lnSpc>
                    <a:spcPct val="5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51</a:t>
                </a:r>
                <a:endParaRPr sz="1200" b="1" i="0" u="none" strike="noStrike" cap="none">
                  <a:solidFill>
                    <a:srgbClr val="FFFFFF"/>
                  </a:solidFill>
                  <a:latin typeface="Arial"/>
                  <a:ea typeface="Arial"/>
                  <a:cs typeface="Arial"/>
                  <a:sym typeface="Arial"/>
                </a:endParaRPr>
              </a:p>
            </p:txBody>
          </p:sp>
          <p:sp>
            <p:nvSpPr>
              <p:cNvPr id="516" name="Google Shape;516;p70"/>
              <p:cNvSpPr/>
              <p:nvPr/>
            </p:nvSpPr>
            <p:spPr>
              <a:xfrm>
                <a:off x="5063222" y="3063288"/>
                <a:ext cx="279300" cy="256800"/>
              </a:xfrm>
              <a:prstGeom prst="flowChartConnector">
                <a:avLst/>
              </a:prstGeom>
              <a:noFill/>
              <a:ln>
                <a:noFill/>
              </a:ln>
            </p:spPr>
            <p:txBody>
              <a:bodyPr spcFirstLastPara="1" wrap="square" lIns="91425" tIns="91425" rIns="91425" bIns="91425" anchor="t" anchorCtr="0">
                <a:noAutofit/>
              </a:bodyPr>
              <a:lstStyle/>
              <a:p>
                <a:pPr marL="0" marR="0" lvl="0" indent="0" algn="ctr" rtl="0">
                  <a:lnSpc>
                    <a:spcPct val="5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2</a:t>
                </a:r>
                <a:endParaRPr sz="1200" b="1" i="0" u="none" strike="noStrike" cap="none">
                  <a:solidFill>
                    <a:srgbClr val="FFFFFF"/>
                  </a:solidFill>
                  <a:latin typeface="Arial"/>
                  <a:ea typeface="Arial"/>
                  <a:cs typeface="Arial"/>
                  <a:sym typeface="Arial"/>
                </a:endParaRPr>
              </a:p>
            </p:txBody>
          </p:sp>
          <p:sp>
            <p:nvSpPr>
              <p:cNvPr id="517" name="Google Shape;517;p70"/>
              <p:cNvSpPr/>
              <p:nvPr/>
            </p:nvSpPr>
            <p:spPr>
              <a:xfrm>
                <a:off x="7728641" y="3933855"/>
                <a:ext cx="390605" cy="475465"/>
              </a:xfrm>
              <a:custGeom>
                <a:avLst/>
                <a:gdLst/>
                <a:ahLst/>
                <a:cxnLst/>
                <a:rect l="l" t="t" r="r" b="b"/>
                <a:pathLst>
                  <a:path w="169" h="215" extrusionOk="0">
                    <a:moveTo>
                      <a:pt x="69" y="215"/>
                    </a:moveTo>
                    <a:lnTo>
                      <a:pt x="39" y="181"/>
                    </a:lnTo>
                    <a:lnTo>
                      <a:pt x="19" y="154"/>
                    </a:lnTo>
                    <a:lnTo>
                      <a:pt x="0" y="117"/>
                    </a:lnTo>
                    <a:lnTo>
                      <a:pt x="2" y="108"/>
                    </a:lnTo>
                    <a:lnTo>
                      <a:pt x="8" y="96"/>
                    </a:lnTo>
                    <a:lnTo>
                      <a:pt x="16" y="71"/>
                    </a:lnTo>
                    <a:lnTo>
                      <a:pt x="21" y="46"/>
                    </a:lnTo>
                    <a:lnTo>
                      <a:pt x="31" y="44"/>
                    </a:lnTo>
                    <a:lnTo>
                      <a:pt x="75" y="44"/>
                    </a:lnTo>
                    <a:lnTo>
                      <a:pt x="75" y="4"/>
                    </a:lnTo>
                    <a:lnTo>
                      <a:pt x="89" y="0"/>
                    </a:lnTo>
                    <a:lnTo>
                      <a:pt x="108" y="6"/>
                    </a:lnTo>
                    <a:lnTo>
                      <a:pt x="125" y="2"/>
                    </a:lnTo>
                    <a:lnTo>
                      <a:pt x="129" y="4"/>
                    </a:lnTo>
                    <a:lnTo>
                      <a:pt x="127" y="17"/>
                    </a:lnTo>
                    <a:lnTo>
                      <a:pt x="135" y="35"/>
                    </a:lnTo>
                    <a:lnTo>
                      <a:pt x="158" y="33"/>
                    </a:lnTo>
                    <a:lnTo>
                      <a:pt x="165" y="38"/>
                    </a:lnTo>
                    <a:lnTo>
                      <a:pt x="152" y="79"/>
                    </a:lnTo>
                    <a:lnTo>
                      <a:pt x="167" y="98"/>
                    </a:lnTo>
                    <a:lnTo>
                      <a:pt x="169" y="125"/>
                    </a:lnTo>
                    <a:lnTo>
                      <a:pt x="165" y="148"/>
                    </a:lnTo>
                    <a:lnTo>
                      <a:pt x="158" y="163"/>
                    </a:lnTo>
                    <a:lnTo>
                      <a:pt x="131" y="163"/>
                    </a:lnTo>
                    <a:lnTo>
                      <a:pt x="113" y="146"/>
                    </a:lnTo>
                    <a:lnTo>
                      <a:pt x="112" y="161"/>
                    </a:lnTo>
                    <a:lnTo>
                      <a:pt x="92" y="165"/>
                    </a:lnTo>
                    <a:lnTo>
                      <a:pt x="81" y="175"/>
                    </a:lnTo>
                    <a:lnTo>
                      <a:pt x="92" y="196"/>
                    </a:lnTo>
                    <a:lnTo>
                      <a:pt x="69" y="215"/>
                    </a:lnTo>
                    <a:close/>
                  </a:path>
                </a:pathLst>
              </a:custGeom>
              <a:noFill/>
              <a:ln>
                <a:noFill/>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b="1" i="0" u="none" strike="noStrike" cap="none">
                    <a:solidFill>
                      <a:srgbClr val="FFFFFF"/>
                    </a:solidFill>
                    <a:latin typeface="Arial"/>
                    <a:ea typeface="Arial"/>
                    <a:cs typeface="Arial"/>
                    <a:sym typeface="Arial"/>
                  </a:rPr>
                  <a:t>1</a:t>
                </a:r>
                <a:endParaRPr sz="1200" b="1" i="0" u="none" strike="noStrike" cap="none">
                  <a:solidFill>
                    <a:srgbClr val="FFFFFF"/>
                  </a:solidFill>
                  <a:latin typeface="Arial"/>
                  <a:ea typeface="Arial"/>
                  <a:cs typeface="Arial"/>
                  <a:sym typeface="Arial"/>
                </a:endParaRPr>
              </a:p>
            </p:txBody>
          </p:sp>
          <p:sp>
            <p:nvSpPr>
              <p:cNvPr id="518" name="Google Shape;518;p70"/>
              <p:cNvSpPr/>
              <p:nvPr/>
            </p:nvSpPr>
            <p:spPr>
              <a:xfrm>
                <a:off x="5931266" y="3969793"/>
                <a:ext cx="390605" cy="475465"/>
              </a:xfrm>
              <a:custGeom>
                <a:avLst/>
                <a:gdLst/>
                <a:ahLst/>
                <a:cxnLst/>
                <a:rect l="l" t="t" r="r" b="b"/>
                <a:pathLst>
                  <a:path w="169" h="215" extrusionOk="0">
                    <a:moveTo>
                      <a:pt x="69" y="215"/>
                    </a:moveTo>
                    <a:lnTo>
                      <a:pt x="39" y="181"/>
                    </a:lnTo>
                    <a:lnTo>
                      <a:pt x="19" y="154"/>
                    </a:lnTo>
                    <a:lnTo>
                      <a:pt x="0" y="117"/>
                    </a:lnTo>
                    <a:lnTo>
                      <a:pt x="2" y="108"/>
                    </a:lnTo>
                    <a:lnTo>
                      <a:pt x="8" y="96"/>
                    </a:lnTo>
                    <a:lnTo>
                      <a:pt x="16" y="71"/>
                    </a:lnTo>
                    <a:lnTo>
                      <a:pt x="21" y="46"/>
                    </a:lnTo>
                    <a:lnTo>
                      <a:pt x="31" y="44"/>
                    </a:lnTo>
                    <a:lnTo>
                      <a:pt x="75" y="44"/>
                    </a:lnTo>
                    <a:lnTo>
                      <a:pt x="75" y="4"/>
                    </a:lnTo>
                    <a:lnTo>
                      <a:pt x="89" y="0"/>
                    </a:lnTo>
                    <a:lnTo>
                      <a:pt x="108" y="6"/>
                    </a:lnTo>
                    <a:lnTo>
                      <a:pt x="125" y="2"/>
                    </a:lnTo>
                    <a:lnTo>
                      <a:pt x="129" y="4"/>
                    </a:lnTo>
                    <a:lnTo>
                      <a:pt x="127" y="17"/>
                    </a:lnTo>
                    <a:lnTo>
                      <a:pt x="135" y="35"/>
                    </a:lnTo>
                    <a:lnTo>
                      <a:pt x="158" y="33"/>
                    </a:lnTo>
                    <a:lnTo>
                      <a:pt x="165" y="38"/>
                    </a:lnTo>
                    <a:lnTo>
                      <a:pt x="152" y="79"/>
                    </a:lnTo>
                    <a:lnTo>
                      <a:pt x="167" y="98"/>
                    </a:lnTo>
                    <a:lnTo>
                      <a:pt x="169" y="125"/>
                    </a:lnTo>
                    <a:lnTo>
                      <a:pt x="165" y="148"/>
                    </a:lnTo>
                    <a:lnTo>
                      <a:pt x="158" y="163"/>
                    </a:lnTo>
                    <a:lnTo>
                      <a:pt x="131" y="163"/>
                    </a:lnTo>
                    <a:lnTo>
                      <a:pt x="113" y="146"/>
                    </a:lnTo>
                    <a:lnTo>
                      <a:pt x="112" y="161"/>
                    </a:lnTo>
                    <a:lnTo>
                      <a:pt x="92" y="165"/>
                    </a:lnTo>
                    <a:lnTo>
                      <a:pt x="81" y="175"/>
                    </a:lnTo>
                    <a:lnTo>
                      <a:pt x="92" y="196"/>
                    </a:lnTo>
                    <a:lnTo>
                      <a:pt x="69" y="215"/>
                    </a:lnTo>
                    <a:close/>
                  </a:path>
                </a:pathLst>
              </a:custGeom>
              <a:noFill/>
              <a:ln>
                <a:noFill/>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b="1" i="0" u="none" strike="noStrike" cap="none">
                    <a:solidFill>
                      <a:srgbClr val="FFFFFF"/>
                    </a:solidFill>
                    <a:latin typeface="Arial"/>
                    <a:ea typeface="Arial"/>
                    <a:cs typeface="Arial"/>
                    <a:sym typeface="Arial"/>
                  </a:rPr>
                  <a:t>1</a:t>
                </a:r>
                <a:endParaRPr sz="1200" b="1" i="0" u="none" strike="noStrike" cap="none">
                  <a:solidFill>
                    <a:srgbClr val="FFFFFF"/>
                  </a:solidFill>
                  <a:latin typeface="Arial"/>
                  <a:ea typeface="Arial"/>
                  <a:cs typeface="Arial"/>
                  <a:sym typeface="Arial"/>
                </a:endParaRPr>
              </a:p>
            </p:txBody>
          </p:sp>
          <p:sp>
            <p:nvSpPr>
              <p:cNvPr id="519" name="Google Shape;519;p70"/>
              <p:cNvSpPr/>
              <p:nvPr/>
            </p:nvSpPr>
            <p:spPr>
              <a:xfrm>
                <a:off x="5052700" y="3385025"/>
                <a:ext cx="466800" cy="312600"/>
              </a:xfrm>
              <a:prstGeom prst="decagon">
                <a:avLst>
                  <a:gd name="vf" fmla="val 105146"/>
                </a:avLst>
              </a:prstGeom>
              <a:noFill/>
              <a:ln>
                <a:noFill/>
              </a:ln>
            </p:spPr>
            <p:txBody>
              <a:bodyPr spcFirstLastPara="1" wrap="square" lIns="91425" tIns="91425" rIns="91425" bIns="91425" anchor="t" anchorCtr="0">
                <a:noAutofit/>
              </a:bodyPr>
              <a:lstStyle/>
              <a:p>
                <a:pPr marL="0" marR="0" lvl="0" indent="0" algn="l" rtl="0">
                  <a:lnSpc>
                    <a:spcPct val="5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2</a:t>
                </a:r>
                <a:endParaRPr sz="1200" b="1" i="0" u="none" strike="noStrike" cap="none">
                  <a:solidFill>
                    <a:srgbClr val="FFFFFF"/>
                  </a:solidFill>
                  <a:latin typeface="Arial"/>
                  <a:ea typeface="Arial"/>
                  <a:cs typeface="Arial"/>
                  <a:sym typeface="Arial"/>
                </a:endParaRPr>
              </a:p>
            </p:txBody>
          </p:sp>
          <p:sp>
            <p:nvSpPr>
              <p:cNvPr id="520" name="Google Shape;520;p70"/>
              <p:cNvSpPr/>
              <p:nvPr/>
            </p:nvSpPr>
            <p:spPr>
              <a:xfrm>
                <a:off x="4503145" y="3205350"/>
                <a:ext cx="128100" cy="261900"/>
              </a:xfrm>
              <a:prstGeom prst="decagon">
                <a:avLst>
                  <a:gd name="vf" fmla="val 105146"/>
                </a:avLst>
              </a:prstGeom>
              <a:noFill/>
              <a:ln>
                <a:noFill/>
              </a:ln>
            </p:spPr>
            <p:txBody>
              <a:bodyPr spcFirstLastPara="1" wrap="square" lIns="91425" tIns="91425" rIns="91425" bIns="91425" anchor="t" anchorCtr="0">
                <a:noAutofit/>
              </a:bodyPr>
              <a:lstStyle/>
              <a:p>
                <a:pPr marL="0" marR="0" lvl="0" indent="0" algn="l" rtl="0">
                  <a:lnSpc>
                    <a:spcPct val="5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1</a:t>
                </a:r>
                <a:endParaRPr sz="1200" b="1" i="0" u="none" strike="noStrike" cap="none">
                  <a:solidFill>
                    <a:srgbClr val="FFFFFF"/>
                  </a:solidFill>
                  <a:latin typeface="Arial"/>
                  <a:ea typeface="Arial"/>
                  <a:cs typeface="Arial"/>
                  <a:sym typeface="Arial"/>
                </a:endParaRPr>
              </a:p>
            </p:txBody>
          </p:sp>
          <p:sp>
            <p:nvSpPr>
              <p:cNvPr id="521" name="Google Shape;521;p70"/>
              <p:cNvSpPr/>
              <p:nvPr/>
            </p:nvSpPr>
            <p:spPr>
              <a:xfrm>
                <a:off x="7930616" y="3303593"/>
                <a:ext cx="390605" cy="475465"/>
              </a:xfrm>
              <a:custGeom>
                <a:avLst/>
                <a:gdLst/>
                <a:ahLst/>
                <a:cxnLst/>
                <a:rect l="l" t="t" r="r" b="b"/>
                <a:pathLst>
                  <a:path w="169" h="215" extrusionOk="0">
                    <a:moveTo>
                      <a:pt x="69" y="215"/>
                    </a:moveTo>
                    <a:lnTo>
                      <a:pt x="39" y="181"/>
                    </a:lnTo>
                    <a:lnTo>
                      <a:pt x="19" y="154"/>
                    </a:lnTo>
                    <a:lnTo>
                      <a:pt x="0" y="117"/>
                    </a:lnTo>
                    <a:lnTo>
                      <a:pt x="2" y="108"/>
                    </a:lnTo>
                    <a:lnTo>
                      <a:pt x="8" y="96"/>
                    </a:lnTo>
                    <a:lnTo>
                      <a:pt x="16" y="71"/>
                    </a:lnTo>
                    <a:lnTo>
                      <a:pt x="21" y="46"/>
                    </a:lnTo>
                    <a:lnTo>
                      <a:pt x="31" y="44"/>
                    </a:lnTo>
                    <a:lnTo>
                      <a:pt x="75" y="44"/>
                    </a:lnTo>
                    <a:lnTo>
                      <a:pt x="75" y="4"/>
                    </a:lnTo>
                    <a:lnTo>
                      <a:pt x="89" y="0"/>
                    </a:lnTo>
                    <a:lnTo>
                      <a:pt x="108" y="6"/>
                    </a:lnTo>
                    <a:lnTo>
                      <a:pt x="125" y="2"/>
                    </a:lnTo>
                    <a:lnTo>
                      <a:pt x="129" y="4"/>
                    </a:lnTo>
                    <a:lnTo>
                      <a:pt x="127" y="17"/>
                    </a:lnTo>
                    <a:lnTo>
                      <a:pt x="135" y="35"/>
                    </a:lnTo>
                    <a:lnTo>
                      <a:pt x="158" y="33"/>
                    </a:lnTo>
                    <a:lnTo>
                      <a:pt x="165" y="38"/>
                    </a:lnTo>
                    <a:lnTo>
                      <a:pt x="152" y="79"/>
                    </a:lnTo>
                    <a:lnTo>
                      <a:pt x="167" y="98"/>
                    </a:lnTo>
                    <a:lnTo>
                      <a:pt x="169" y="125"/>
                    </a:lnTo>
                    <a:lnTo>
                      <a:pt x="165" y="148"/>
                    </a:lnTo>
                    <a:lnTo>
                      <a:pt x="158" y="163"/>
                    </a:lnTo>
                    <a:lnTo>
                      <a:pt x="131" y="163"/>
                    </a:lnTo>
                    <a:lnTo>
                      <a:pt x="113" y="146"/>
                    </a:lnTo>
                    <a:lnTo>
                      <a:pt x="112" y="161"/>
                    </a:lnTo>
                    <a:lnTo>
                      <a:pt x="92" y="165"/>
                    </a:lnTo>
                    <a:lnTo>
                      <a:pt x="81" y="175"/>
                    </a:lnTo>
                    <a:lnTo>
                      <a:pt x="92" y="196"/>
                    </a:lnTo>
                    <a:lnTo>
                      <a:pt x="69" y="215"/>
                    </a:lnTo>
                    <a:close/>
                  </a:path>
                </a:pathLst>
              </a:custGeom>
              <a:noFill/>
              <a:ln>
                <a:noFill/>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200" b="1" i="0" u="none" strike="noStrike" cap="none">
                    <a:solidFill>
                      <a:srgbClr val="FFFFFF"/>
                    </a:solidFill>
                    <a:latin typeface="Arial"/>
                    <a:ea typeface="Arial"/>
                    <a:cs typeface="Arial"/>
                    <a:sym typeface="Arial"/>
                  </a:rPr>
                  <a:t>1</a:t>
                </a:r>
                <a:endParaRPr sz="1200" b="1" i="0" u="none" strike="noStrike" cap="none">
                  <a:solidFill>
                    <a:srgbClr val="FFFFFF"/>
                  </a:solidFill>
                  <a:latin typeface="Arial"/>
                  <a:ea typeface="Arial"/>
                  <a:cs typeface="Arial"/>
                  <a:sym typeface="Arial"/>
                </a:endParaRPr>
              </a:p>
            </p:txBody>
          </p:sp>
          <p:grpSp>
            <p:nvGrpSpPr>
              <p:cNvPr id="522" name="Google Shape;522;p70"/>
              <p:cNvGrpSpPr/>
              <p:nvPr/>
            </p:nvGrpSpPr>
            <p:grpSpPr>
              <a:xfrm>
                <a:off x="4094315" y="1333495"/>
                <a:ext cx="4738454" cy="5429131"/>
                <a:chOff x="4968355" y="2950572"/>
                <a:chExt cx="2385088" cy="2856085"/>
              </a:xfrm>
            </p:grpSpPr>
            <p:sp>
              <p:nvSpPr>
                <p:cNvPr id="523" name="Google Shape;523;p70"/>
                <p:cNvSpPr/>
                <p:nvPr/>
              </p:nvSpPr>
              <p:spPr>
                <a:xfrm>
                  <a:off x="5602356" y="3944094"/>
                  <a:ext cx="105867" cy="240819"/>
                </a:xfrm>
                <a:custGeom>
                  <a:avLst/>
                  <a:gdLst/>
                  <a:ahLst/>
                  <a:cxnLst/>
                  <a:rect l="l" t="t" r="r" b="b"/>
                  <a:pathLst>
                    <a:path w="91" h="207" extrusionOk="0">
                      <a:moveTo>
                        <a:pt x="58" y="204"/>
                      </a:moveTo>
                      <a:lnTo>
                        <a:pt x="33" y="207"/>
                      </a:lnTo>
                      <a:lnTo>
                        <a:pt x="25" y="184"/>
                      </a:lnTo>
                      <a:lnTo>
                        <a:pt x="27" y="106"/>
                      </a:lnTo>
                      <a:lnTo>
                        <a:pt x="21" y="98"/>
                      </a:lnTo>
                      <a:lnTo>
                        <a:pt x="19" y="83"/>
                      </a:lnTo>
                      <a:lnTo>
                        <a:pt x="10" y="69"/>
                      </a:lnTo>
                      <a:lnTo>
                        <a:pt x="0" y="60"/>
                      </a:lnTo>
                      <a:lnTo>
                        <a:pt x="4" y="42"/>
                      </a:lnTo>
                      <a:lnTo>
                        <a:pt x="16" y="38"/>
                      </a:lnTo>
                      <a:lnTo>
                        <a:pt x="21" y="23"/>
                      </a:lnTo>
                      <a:lnTo>
                        <a:pt x="37" y="19"/>
                      </a:lnTo>
                      <a:lnTo>
                        <a:pt x="43" y="10"/>
                      </a:lnTo>
                      <a:lnTo>
                        <a:pt x="52" y="0"/>
                      </a:lnTo>
                      <a:lnTo>
                        <a:pt x="64" y="0"/>
                      </a:lnTo>
                      <a:lnTo>
                        <a:pt x="87" y="19"/>
                      </a:lnTo>
                      <a:lnTo>
                        <a:pt x="85" y="31"/>
                      </a:lnTo>
                      <a:lnTo>
                        <a:pt x="91" y="50"/>
                      </a:lnTo>
                      <a:lnTo>
                        <a:pt x="85" y="65"/>
                      </a:lnTo>
                      <a:lnTo>
                        <a:pt x="89" y="73"/>
                      </a:lnTo>
                      <a:lnTo>
                        <a:pt x="73" y="94"/>
                      </a:lnTo>
                      <a:lnTo>
                        <a:pt x="66" y="106"/>
                      </a:lnTo>
                      <a:lnTo>
                        <a:pt x="60" y="127"/>
                      </a:lnTo>
                      <a:lnTo>
                        <a:pt x="60" y="148"/>
                      </a:lnTo>
                      <a:lnTo>
                        <a:pt x="58" y="204"/>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24" name="Google Shape;524;p70"/>
                <p:cNvSpPr/>
                <p:nvPr/>
              </p:nvSpPr>
              <p:spPr>
                <a:xfrm>
                  <a:off x="5385968" y="3830083"/>
                  <a:ext cx="267576" cy="216388"/>
                </a:xfrm>
                <a:custGeom>
                  <a:avLst/>
                  <a:gdLst/>
                  <a:ahLst/>
                  <a:cxnLst/>
                  <a:rect l="l" t="t" r="r" b="b"/>
                  <a:pathLst>
                    <a:path w="230" h="186" extrusionOk="0">
                      <a:moveTo>
                        <a:pt x="79" y="186"/>
                      </a:moveTo>
                      <a:lnTo>
                        <a:pt x="58" y="177"/>
                      </a:lnTo>
                      <a:lnTo>
                        <a:pt x="44" y="179"/>
                      </a:lnTo>
                      <a:lnTo>
                        <a:pt x="35" y="186"/>
                      </a:lnTo>
                      <a:lnTo>
                        <a:pt x="21" y="181"/>
                      </a:lnTo>
                      <a:lnTo>
                        <a:pt x="15" y="169"/>
                      </a:lnTo>
                      <a:lnTo>
                        <a:pt x="2" y="161"/>
                      </a:lnTo>
                      <a:lnTo>
                        <a:pt x="0" y="142"/>
                      </a:lnTo>
                      <a:lnTo>
                        <a:pt x="10" y="127"/>
                      </a:lnTo>
                      <a:lnTo>
                        <a:pt x="8" y="115"/>
                      </a:lnTo>
                      <a:lnTo>
                        <a:pt x="33" y="87"/>
                      </a:lnTo>
                      <a:lnTo>
                        <a:pt x="37" y="63"/>
                      </a:lnTo>
                      <a:lnTo>
                        <a:pt x="46" y="56"/>
                      </a:lnTo>
                      <a:lnTo>
                        <a:pt x="60" y="60"/>
                      </a:lnTo>
                      <a:lnTo>
                        <a:pt x="73" y="54"/>
                      </a:lnTo>
                      <a:lnTo>
                        <a:pt x="77" y="44"/>
                      </a:lnTo>
                      <a:lnTo>
                        <a:pt x="100" y="29"/>
                      </a:lnTo>
                      <a:lnTo>
                        <a:pt x="106" y="19"/>
                      </a:lnTo>
                      <a:lnTo>
                        <a:pt x="134" y="4"/>
                      </a:lnTo>
                      <a:lnTo>
                        <a:pt x="150" y="0"/>
                      </a:lnTo>
                      <a:lnTo>
                        <a:pt x="157" y="6"/>
                      </a:lnTo>
                      <a:lnTo>
                        <a:pt x="177" y="6"/>
                      </a:lnTo>
                      <a:lnTo>
                        <a:pt x="175" y="23"/>
                      </a:lnTo>
                      <a:lnTo>
                        <a:pt x="179" y="39"/>
                      </a:lnTo>
                      <a:lnTo>
                        <a:pt x="194" y="60"/>
                      </a:lnTo>
                      <a:lnTo>
                        <a:pt x="196" y="77"/>
                      </a:lnTo>
                      <a:lnTo>
                        <a:pt x="230" y="85"/>
                      </a:lnTo>
                      <a:lnTo>
                        <a:pt x="229" y="108"/>
                      </a:lnTo>
                      <a:lnTo>
                        <a:pt x="223" y="117"/>
                      </a:lnTo>
                      <a:lnTo>
                        <a:pt x="207" y="121"/>
                      </a:lnTo>
                      <a:lnTo>
                        <a:pt x="202" y="136"/>
                      </a:lnTo>
                      <a:lnTo>
                        <a:pt x="190" y="140"/>
                      </a:lnTo>
                      <a:lnTo>
                        <a:pt x="165" y="138"/>
                      </a:lnTo>
                      <a:lnTo>
                        <a:pt x="152" y="136"/>
                      </a:lnTo>
                      <a:lnTo>
                        <a:pt x="142" y="142"/>
                      </a:lnTo>
                      <a:lnTo>
                        <a:pt x="129" y="140"/>
                      </a:lnTo>
                      <a:lnTo>
                        <a:pt x="77" y="140"/>
                      </a:lnTo>
                      <a:lnTo>
                        <a:pt x="75" y="159"/>
                      </a:lnTo>
                      <a:lnTo>
                        <a:pt x="79" y="186"/>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25" name="Google Shape;525;p70"/>
                <p:cNvSpPr/>
                <p:nvPr/>
              </p:nvSpPr>
              <p:spPr>
                <a:xfrm>
                  <a:off x="6261989" y="5128409"/>
                  <a:ext cx="328072" cy="361810"/>
                </a:xfrm>
                <a:custGeom>
                  <a:avLst/>
                  <a:gdLst/>
                  <a:ahLst/>
                  <a:cxnLst/>
                  <a:rect l="l" t="t" r="r" b="b"/>
                  <a:pathLst>
                    <a:path w="282" h="311" extrusionOk="0">
                      <a:moveTo>
                        <a:pt x="174" y="29"/>
                      </a:moveTo>
                      <a:lnTo>
                        <a:pt x="180" y="34"/>
                      </a:lnTo>
                      <a:lnTo>
                        <a:pt x="188" y="55"/>
                      </a:lnTo>
                      <a:lnTo>
                        <a:pt x="220" y="92"/>
                      </a:lnTo>
                      <a:lnTo>
                        <a:pt x="234" y="96"/>
                      </a:lnTo>
                      <a:lnTo>
                        <a:pt x="234" y="107"/>
                      </a:lnTo>
                      <a:lnTo>
                        <a:pt x="241" y="130"/>
                      </a:lnTo>
                      <a:lnTo>
                        <a:pt x="264" y="134"/>
                      </a:lnTo>
                      <a:lnTo>
                        <a:pt x="282" y="149"/>
                      </a:lnTo>
                      <a:lnTo>
                        <a:pt x="240" y="174"/>
                      </a:lnTo>
                      <a:lnTo>
                        <a:pt x="213" y="201"/>
                      </a:lnTo>
                      <a:lnTo>
                        <a:pt x="203" y="222"/>
                      </a:lnTo>
                      <a:lnTo>
                        <a:pt x="193" y="236"/>
                      </a:lnTo>
                      <a:lnTo>
                        <a:pt x="176" y="238"/>
                      </a:lnTo>
                      <a:lnTo>
                        <a:pt x="172" y="255"/>
                      </a:lnTo>
                      <a:lnTo>
                        <a:pt x="168" y="265"/>
                      </a:lnTo>
                      <a:lnTo>
                        <a:pt x="149" y="274"/>
                      </a:lnTo>
                      <a:lnTo>
                        <a:pt x="126" y="272"/>
                      </a:lnTo>
                      <a:lnTo>
                        <a:pt x="111" y="263"/>
                      </a:lnTo>
                      <a:lnTo>
                        <a:pt x="99" y="259"/>
                      </a:lnTo>
                      <a:lnTo>
                        <a:pt x="86" y="267"/>
                      </a:lnTo>
                      <a:lnTo>
                        <a:pt x="78" y="282"/>
                      </a:lnTo>
                      <a:lnTo>
                        <a:pt x="63" y="293"/>
                      </a:lnTo>
                      <a:lnTo>
                        <a:pt x="49" y="307"/>
                      </a:lnTo>
                      <a:lnTo>
                        <a:pt x="28" y="311"/>
                      </a:lnTo>
                      <a:lnTo>
                        <a:pt x="21" y="299"/>
                      </a:lnTo>
                      <a:lnTo>
                        <a:pt x="25" y="278"/>
                      </a:lnTo>
                      <a:lnTo>
                        <a:pt x="7" y="245"/>
                      </a:lnTo>
                      <a:lnTo>
                        <a:pt x="0" y="242"/>
                      </a:lnTo>
                      <a:lnTo>
                        <a:pt x="1" y="142"/>
                      </a:lnTo>
                      <a:lnTo>
                        <a:pt x="30" y="140"/>
                      </a:lnTo>
                      <a:lnTo>
                        <a:pt x="34" y="19"/>
                      </a:lnTo>
                      <a:lnTo>
                        <a:pt x="55" y="19"/>
                      </a:lnTo>
                      <a:lnTo>
                        <a:pt x="101" y="5"/>
                      </a:lnTo>
                      <a:lnTo>
                        <a:pt x="113" y="21"/>
                      </a:lnTo>
                      <a:lnTo>
                        <a:pt x="132" y="7"/>
                      </a:lnTo>
                      <a:lnTo>
                        <a:pt x="140" y="7"/>
                      </a:lnTo>
                      <a:lnTo>
                        <a:pt x="157" y="0"/>
                      </a:lnTo>
                      <a:lnTo>
                        <a:pt x="163" y="2"/>
                      </a:lnTo>
                      <a:lnTo>
                        <a:pt x="174" y="29"/>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26" name="Google Shape;526;p70"/>
                <p:cNvSpPr/>
                <p:nvPr/>
              </p:nvSpPr>
              <p:spPr>
                <a:xfrm>
                  <a:off x="6080503" y="3987139"/>
                  <a:ext cx="451389" cy="352503"/>
                </a:xfrm>
                <a:custGeom>
                  <a:avLst/>
                  <a:gdLst/>
                  <a:ahLst/>
                  <a:cxnLst/>
                  <a:rect l="l" t="t" r="r" b="b"/>
                  <a:pathLst>
                    <a:path w="388" h="303" extrusionOk="0">
                      <a:moveTo>
                        <a:pt x="23" y="126"/>
                      </a:moveTo>
                      <a:lnTo>
                        <a:pt x="48" y="124"/>
                      </a:lnTo>
                      <a:lnTo>
                        <a:pt x="54" y="115"/>
                      </a:lnTo>
                      <a:lnTo>
                        <a:pt x="60" y="117"/>
                      </a:lnTo>
                      <a:lnTo>
                        <a:pt x="67" y="124"/>
                      </a:lnTo>
                      <a:lnTo>
                        <a:pt x="104" y="111"/>
                      </a:lnTo>
                      <a:lnTo>
                        <a:pt x="117" y="97"/>
                      </a:lnTo>
                      <a:lnTo>
                        <a:pt x="133" y="86"/>
                      </a:lnTo>
                      <a:lnTo>
                        <a:pt x="131" y="72"/>
                      </a:lnTo>
                      <a:lnTo>
                        <a:pt x="138" y="71"/>
                      </a:lnTo>
                      <a:lnTo>
                        <a:pt x="167" y="72"/>
                      </a:lnTo>
                      <a:lnTo>
                        <a:pt x="196" y="57"/>
                      </a:lnTo>
                      <a:lnTo>
                        <a:pt x="217" y="19"/>
                      </a:lnTo>
                      <a:lnTo>
                        <a:pt x="232" y="5"/>
                      </a:lnTo>
                      <a:lnTo>
                        <a:pt x="250" y="0"/>
                      </a:lnTo>
                      <a:lnTo>
                        <a:pt x="253" y="15"/>
                      </a:lnTo>
                      <a:lnTo>
                        <a:pt x="271" y="36"/>
                      </a:lnTo>
                      <a:lnTo>
                        <a:pt x="271" y="49"/>
                      </a:lnTo>
                      <a:lnTo>
                        <a:pt x="267" y="63"/>
                      </a:lnTo>
                      <a:lnTo>
                        <a:pt x="269" y="74"/>
                      </a:lnTo>
                      <a:lnTo>
                        <a:pt x="278" y="84"/>
                      </a:lnTo>
                      <a:lnTo>
                        <a:pt x="301" y="99"/>
                      </a:lnTo>
                      <a:lnTo>
                        <a:pt x="319" y="113"/>
                      </a:lnTo>
                      <a:lnTo>
                        <a:pt x="319" y="124"/>
                      </a:lnTo>
                      <a:lnTo>
                        <a:pt x="340" y="142"/>
                      </a:lnTo>
                      <a:lnTo>
                        <a:pt x="351" y="157"/>
                      </a:lnTo>
                      <a:lnTo>
                        <a:pt x="359" y="176"/>
                      </a:lnTo>
                      <a:lnTo>
                        <a:pt x="382" y="190"/>
                      </a:lnTo>
                      <a:lnTo>
                        <a:pt x="388" y="201"/>
                      </a:lnTo>
                      <a:lnTo>
                        <a:pt x="378" y="205"/>
                      </a:lnTo>
                      <a:lnTo>
                        <a:pt x="357" y="203"/>
                      </a:lnTo>
                      <a:lnTo>
                        <a:pt x="336" y="201"/>
                      </a:lnTo>
                      <a:lnTo>
                        <a:pt x="324" y="203"/>
                      </a:lnTo>
                      <a:lnTo>
                        <a:pt x="321" y="211"/>
                      </a:lnTo>
                      <a:lnTo>
                        <a:pt x="311" y="213"/>
                      </a:lnTo>
                      <a:lnTo>
                        <a:pt x="298" y="205"/>
                      </a:lnTo>
                      <a:lnTo>
                        <a:pt x="265" y="222"/>
                      </a:lnTo>
                      <a:lnTo>
                        <a:pt x="252" y="218"/>
                      </a:lnTo>
                      <a:lnTo>
                        <a:pt x="248" y="222"/>
                      </a:lnTo>
                      <a:lnTo>
                        <a:pt x="238" y="241"/>
                      </a:lnTo>
                      <a:lnTo>
                        <a:pt x="215" y="236"/>
                      </a:lnTo>
                      <a:lnTo>
                        <a:pt x="194" y="232"/>
                      </a:lnTo>
                      <a:lnTo>
                        <a:pt x="175" y="220"/>
                      </a:lnTo>
                      <a:lnTo>
                        <a:pt x="150" y="209"/>
                      </a:lnTo>
                      <a:lnTo>
                        <a:pt x="134" y="218"/>
                      </a:lnTo>
                      <a:lnTo>
                        <a:pt x="123" y="236"/>
                      </a:lnTo>
                      <a:lnTo>
                        <a:pt x="119" y="261"/>
                      </a:lnTo>
                      <a:lnTo>
                        <a:pt x="100" y="259"/>
                      </a:lnTo>
                      <a:lnTo>
                        <a:pt x="81" y="253"/>
                      </a:lnTo>
                      <a:lnTo>
                        <a:pt x="62" y="270"/>
                      </a:lnTo>
                      <a:lnTo>
                        <a:pt x="46" y="303"/>
                      </a:lnTo>
                      <a:lnTo>
                        <a:pt x="42" y="291"/>
                      </a:lnTo>
                      <a:lnTo>
                        <a:pt x="42" y="276"/>
                      </a:lnTo>
                      <a:lnTo>
                        <a:pt x="29" y="266"/>
                      </a:lnTo>
                      <a:lnTo>
                        <a:pt x="17" y="247"/>
                      </a:lnTo>
                      <a:lnTo>
                        <a:pt x="14" y="236"/>
                      </a:lnTo>
                      <a:lnTo>
                        <a:pt x="0" y="218"/>
                      </a:lnTo>
                      <a:lnTo>
                        <a:pt x="2" y="209"/>
                      </a:lnTo>
                      <a:lnTo>
                        <a:pt x="0" y="193"/>
                      </a:lnTo>
                      <a:lnTo>
                        <a:pt x="2" y="167"/>
                      </a:lnTo>
                      <a:lnTo>
                        <a:pt x="10" y="161"/>
                      </a:lnTo>
                      <a:lnTo>
                        <a:pt x="23" y="126"/>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     </a:t>
                  </a:r>
                  <a:endParaRPr sz="1500" b="0" i="0" u="none" strike="noStrike" cap="none">
                    <a:solidFill>
                      <a:srgbClr val="FFFFFF"/>
                    </a:solidFill>
                    <a:latin typeface="Calibri"/>
                    <a:ea typeface="Calibri"/>
                    <a:cs typeface="Calibri"/>
                    <a:sym typeface="Calibri"/>
                  </a:endParaRPr>
                </a:p>
              </p:txBody>
            </p:sp>
            <p:sp>
              <p:nvSpPr>
                <p:cNvPr id="527" name="Google Shape;527;p70"/>
                <p:cNvSpPr/>
                <p:nvPr/>
              </p:nvSpPr>
              <p:spPr>
                <a:xfrm>
                  <a:off x="5274284" y="4011569"/>
                  <a:ext cx="211734" cy="245472"/>
                </a:xfrm>
                <a:custGeom>
                  <a:avLst/>
                  <a:gdLst/>
                  <a:ahLst/>
                  <a:cxnLst/>
                  <a:rect l="l" t="t" r="r" b="b"/>
                  <a:pathLst>
                    <a:path w="182" h="211" extrusionOk="0">
                      <a:moveTo>
                        <a:pt x="173" y="188"/>
                      </a:moveTo>
                      <a:lnTo>
                        <a:pt x="159" y="188"/>
                      </a:lnTo>
                      <a:lnTo>
                        <a:pt x="138" y="182"/>
                      </a:lnTo>
                      <a:lnTo>
                        <a:pt x="119" y="182"/>
                      </a:lnTo>
                      <a:lnTo>
                        <a:pt x="83" y="188"/>
                      </a:lnTo>
                      <a:lnTo>
                        <a:pt x="63" y="197"/>
                      </a:lnTo>
                      <a:lnTo>
                        <a:pt x="33" y="211"/>
                      </a:lnTo>
                      <a:lnTo>
                        <a:pt x="27" y="209"/>
                      </a:lnTo>
                      <a:lnTo>
                        <a:pt x="29" y="182"/>
                      </a:lnTo>
                      <a:lnTo>
                        <a:pt x="33" y="178"/>
                      </a:lnTo>
                      <a:lnTo>
                        <a:pt x="31" y="165"/>
                      </a:lnTo>
                      <a:lnTo>
                        <a:pt x="19" y="149"/>
                      </a:lnTo>
                      <a:lnTo>
                        <a:pt x="10" y="147"/>
                      </a:lnTo>
                      <a:lnTo>
                        <a:pt x="0" y="138"/>
                      </a:lnTo>
                      <a:lnTo>
                        <a:pt x="8" y="123"/>
                      </a:lnTo>
                      <a:lnTo>
                        <a:pt x="4" y="107"/>
                      </a:lnTo>
                      <a:lnTo>
                        <a:pt x="6" y="96"/>
                      </a:lnTo>
                      <a:lnTo>
                        <a:pt x="12" y="96"/>
                      </a:lnTo>
                      <a:lnTo>
                        <a:pt x="14" y="82"/>
                      </a:lnTo>
                      <a:lnTo>
                        <a:pt x="12" y="75"/>
                      </a:lnTo>
                      <a:lnTo>
                        <a:pt x="14" y="71"/>
                      </a:lnTo>
                      <a:lnTo>
                        <a:pt x="25" y="67"/>
                      </a:lnTo>
                      <a:lnTo>
                        <a:pt x="17" y="38"/>
                      </a:lnTo>
                      <a:lnTo>
                        <a:pt x="12" y="25"/>
                      </a:lnTo>
                      <a:lnTo>
                        <a:pt x="14" y="13"/>
                      </a:lnTo>
                      <a:lnTo>
                        <a:pt x="19" y="11"/>
                      </a:lnTo>
                      <a:lnTo>
                        <a:pt x="23" y="7"/>
                      </a:lnTo>
                      <a:lnTo>
                        <a:pt x="31" y="13"/>
                      </a:lnTo>
                      <a:lnTo>
                        <a:pt x="54" y="13"/>
                      </a:lnTo>
                      <a:lnTo>
                        <a:pt x="60" y="3"/>
                      </a:lnTo>
                      <a:lnTo>
                        <a:pt x="65" y="3"/>
                      </a:lnTo>
                      <a:lnTo>
                        <a:pt x="75" y="0"/>
                      </a:lnTo>
                      <a:lnTo>
                        <a:pt x="79" y="15"/>
                      </a:lnTo>
                      <a:lnTo>
                        <a:pt x="86" y="9"/>
                      </a:lnTo>
                      <a:lnTo>
                        <a:pt x="98" y="5"/>
                      </a:lnTo>
                      <a:lnTo>
                        <a:pt x="111" y="13"/>
                      </a:lnTo>
                      <a:lnTo>
                        <a:pt x="117" y="25"/>
                      </a:lnTo>
                      <a:lnTo>
                        <a:pt x="131" y="30"/>
                      </a:lnTo>
                      <a:lnTo>
                        <a:pt x="140" y="23"/>
                      </a:lnTo>
                      <a:lnTo>
                        <a:pt x="154" y="21"/>
                      </a:lnTo>
                      <a:lnTo>
                        <a:pt x="175" y="30"/>
                      </a:lnTo>
                      <a:lnTo>
                        <a:pt x="182" y="78"/>
                      </a:lnTo>
                      <a:lnTo>
                        <a:pt x="169" y="107"/>
                      </a:lnTo>
                      <a:lnTo>
                        <a:pt x="161" y="146"/>
                      </a:lnTo>
                      <a:lnTo>
                        <a:pt x="175" y="174"/>
                      </a:lnTo>
                      <a:lnTo>
                        <a:pt x="173" y="188"/>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28" name="Google Shape;528;p70"/>
                <p:cNvSpPr/>
                <p:nvPr/>
              </p:nvSpPr>
              <p:spPr>
                <a:xfrm>
                  <a:off x="5871096" y="3919663"/>
                  <a:ext cx="262923" cy="439756"/>
                </a:xfrm>
                <a:custGeom>
                  <a:avLst/>
                  <a:gdLst/>
                  <a:ahLst/>
                  <a:cxnLst/>
                  <a:rect l="l" t="t" r="r" b="b"/>
                  <a:pathLst>
                    <a:path w="226" h="378" extrusionOk="0">
                      <a:moveTo>
                        <a:pt x="138" y="361"/>
                      </a:moveTo>
                      <a:lnTo>
                        <a:pt x="134" y="359"/>
                      </a:lnTo>
                      <a:lnTo>
                        <a:pt x="117" y="363"/>
                      </a:lnTo>
                      <a:lnTo>
                        <a:pt x="98" y="357"/>
                      </a:lnTo>
                      <a:lnTo>
                        <a:pt x="84" y="361"/>
                      </a:lnTo>
                      <a:lnTo>
                        <a:pt x="36" y="359"/>
                      </a:lnTo>
                      <a:lnTo>
                        <a:pt x="40" y="332"/>
                      </a:lnTo>
                      <a:lnTo>
                        <a:pt x="28" y="311"/>
                      </a:lnTo>
                      <a:lnTo>
                        <a:pt x="15" y="303"/>
                      </a:lnTo>
                      <a:lnTo>
                        <a:pt x="7" y="290"/>
                      </a:lnTo>
                      <a:lnTo>
                        <a:pt x="0" y="284"/>
                      </a:lnTo>
                      <a:lnTo>
                        <a:pt x="2" y="274"/>
                      </a:lnTo>
                      <a:lnTo>
                        <a:pt x="9" y="251"/>
                      </a:lnTo>
                      <a:lnTo>
                        <a:pt x="23" y="217"/>
                      </a:lnTo>
                      <a:lnTo>
                        <a:pt x="32" y="217"/>
                      </a:lnTo>
                      <a:lnTo>
                        <a:pt x="50" y="198"/>
                      </a:lnTo>
                      <a:lnTo>
                        <a:pt x="61" y="198"/>
                      </a:lnTo>
                      <a:lnTo>
                        <a:pt x="78" y="211"/>
                      </a:lnTo>
                      <a:lnTo>
                        <a:pt x="98" y="200"/>
                      </a:lnTo>
                      <a:lnTo>
                        <a:pt x="101" y="186"/>
                      </a:lnTo>
                      <a:lnTo>
                        <a:pt x="107" y="171"/>
                      </a:lnTo>
                      <a:lnTo>
                        <a:pt x="113" y="154"/>
                      </a:lnTo>
                      <a:lnTo>
                        <a:pt x="128" y="140"/>
                      </a:lnTo>
                      <a:lnTo>
                        <a:pt x="134" y="117"/>
                      </a:lnTo>
                      <a:lnTo>
                        <a:pt x="140" y="109"/>
                      </a:lnTo>
                      <a:lnTo>
                        <a:pt x="146" y="92"/>
                      </a:lnTo>
                      <a:lnTo>
                        <a:pt x="153" y="69"/>
                      </a:lnTo>
                      <a:lnTo>
                        <a:pt x="178" y="44"/>
                      </a:lnTo>
                      <a:lnTo>
                        <a:pt x="180" y="33"/>
                      </a:lnTo>
                      <a:lnTo>
                        <a:pt x="182" y="25"/>
                      </a:lnTo>
                      <a:lnTo>
                        <a:pt x="170" y="11"/>
                      </a:lnTo>
                      <a:lnTo>
                        <a:pt x="172" y="2"/>
                      </a:lnTo>
                      <a:lnTo>
                        <a:pt x="180" y="0"/>
                      </a:lnTo>
                      <a:lnTo>
                        <a:pt x="192" y="21"/>
                      </a:lnTo>
                      <a:lnTo>
                        <a:pt x="194" y="44"/>
                      </a:lnTo>
                      <a:lnTo>
                        <a:pt x="194" y="67"/>
                      </a:lnTo>
                      <a:lnTo>
                        <a:pt x="209" y="98"/>
                      </a:lnTo>
                      <a:lnTo>
                        <a:pt x="194" y="98"/>
                      </a:lnTo>
                      <a:lnTo>
                        <a:pt x="184" y="100"/>
                      </a:lnTo>
                      <a:lnTo>
                        <a:pt x="170" y="96"/>
                      </a:lnTo>
                      <a:lnTo>
                        <a:pt x="165" y="111"/>
                      </a:lnTo>
                      <a:lnTo>
                        <a:pt x="182" y="132"/>
                      </a:lnTo>
                      <a:lnTo>
                        <a:pt x="195" y="138"/>
                      </a:lnTo>
                      <a:lnTo>
                        <a:pt x="199" y="152"/>
                      </a:lnTo>
                      <a:lnTo>
                        <a:pt x="209" y="175"/>
                      </a:lnTo>
                      <a:lnTo>
                        <a:pt x="203" y="184"/>
                      </a:lnTo>
                      <a:lnTo>
                        <a:pt x="190" y="219"/>
                      </a:lnTo>
                      <a:lnTo>
                        <a:pt x="182" y="225"/>
                      </a:lnTo>
                      <a:lnTo>
                        <a:pt x="180" y="251"/>
                      </a:lnTo>
                      <a:lnTo>
                        <a:pt x="182" y="267"/>
                      </a:lnTo>
                      <a:lnTo>
                        <a:pt x="180" y="276"/>
                      </a:lnTo>
                      <a:lnTo>
                        <a:pt x="194" y="294"/>
                      </a:lnTo>
                      <a:lnTo>
                        <a:pt x="197" y="305"/>
                      </a:lnTo>
                      <a:lnTo>
                        <a:pt x="209" y="324"/>
                      </a:lnTo>
                      <a:lnTo>
                        <a:pt x="222" y="334"/>
                      </a:lnTo>
                      <a:lnTo>
                        <a:pt x="222" y="349"/>
                      </a:lnTo>
                      <a:lnTo>
                        <a:pt x="226" y="361"/>
                      </a:lnTo>
                      <a:lnTo>
                        <a:pt x="224" y="378"/>
                      </a:lnTo>
                      <a:lnTo>
                        <a:pt x="201" y="371"/>
                      </a:lnTo>
                      <a:lnTo>
                        <a:pt x="176" y="361"/>
                      </a:lnTo>
                      <a:lnTo>
                        <a:pt x="138" y="361"/>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29" name="Google Shape;529;p70"/>
                <p:cNvSpPr/>
                <p:nvPr/>
              </p:nvSpPr>
              <p:spPr>
                <a:xfrm>
                  <a:off x="6000230" y="4220977"/>
                  <a:ext cx="663124" cy="732926"/>
                </a:xfrm>
                <a:custGeom>
                  <a:avLst/>
                  <a:gdLst/>
                  <a:ahLst/>
                  <a:cxnLst/>
                  <a:rect l="l" t="t" r="r" b="b"/>
                  <a:pathLst>
                    <a:path w="570" h="630" extrusionOk="0">
                      <a:moveTo>
                        <a:pt x="560" y="58"/>
                      </a:moveTo>
                      <a:lnTo>
                        <a:pt x="559" y="98"/>
                      </a:lnTo>
                      <a:lnTo>
                        <a:pt x="570" y="104"/>
                      </a:lnTo>
                      <a:lnTo>
                        <a:pt x="560" y="115"/>
                      </a:lnTo>
                      <a:lnTo>
                        <a:pt x="549" y="125"/>
                      </a:lnTo>
                      <a:lnTo>
                        <a:pt x="537" y="142"/>
                      </a:lnTo>
                      <a:lnTo>
                        <a:pt x="532" y="158"/>
                      </a:lnTo>
                      <a:lnTo>
                        <a:pt x="530" y="184"/>
                      </a:lnTo>
                      <a:lnTo>
                        <a:pt x="524" y="198"/>
                      </a:lnTo>
                      <a:lnTo>
                        <a:pt x="524" y="223"/>
                      </a:lnTo>
                      <a:lnTo>
                        <a:pt x="514" y="232"/>
                      </a:lnTo>
                      <a:lnTo>
                        <a:pt x="512" y="254"/>
                      </a:lnTo>
                      <a:lnTo>
                        <a:pt x="509" y="256"/>
                      </a:lnTo>
                      <a:lnTo>
                        <a:pt x="507" y="275"/>
                      </a:lnTo>
                      <a:lnTo>
                        <a:pt x="514" y="290"/>
                      </a:lnTo>
                      <a:lnTo>
                        <a:pt x="516" y="330"/>
                      </a:lnTo>
                      <a:lnTo>
                        <a:pt x="520" y="363"/>
                      </a:lnTo>
                      <a:lnTo>
                        <a:pt x="518" y="380"/>
                      </a:lnTo>
                      <a:lnTo>
                        <a:pt x="524" y="400"/>
                      </a:lnTo>
                      <a:lnTo>
                        <a:pt x="541" y="419"/>
                      </a:lnTo>
                      <a:lnTo>
                        <a:pt x="557" y="463"/>
                      </a:lnTo>
                      <a:lnTo>
                        <a:pt x="545" y="459"/>
                      </a:lnTo>
                      <a:lnTo>
                        <a:pt x="505" y="465"/>
                      </a:lnTo>
                      <a:lnTo>
                        <a:pt x="495" y="469"/>
                      </a:lnTo>
                      <a:lnTo>
                        <a:pt x="488" y="490"/>
                      </a:lnTo>
                      <a:lnTo>
                        <a:pt x="493" y="505"/>
                      </a:lnTo>
                      <a:lnTo>
                        <a:pt x="488" y="545"/>
                      </a:lnTo>
                      <a:lnTo>
                        <a:pt x="484" y="580"/>
                      </a:lnTo>
                      <a:lnTo>
                        <a:pt x="491" y="586"/>
                      </a:lnTo>
                      <a:lnTo>
                        <a:pt x="512" y="599"/>
                      </a:lnTo>
                      <a:lnTo>
                        <a:pt x="520" y="593"/>
                      </a:lnTo>
                      <a:lnTo>
                        <a:pt x="522" y="630"/>
                      </a:lnTo>
                      <a:lnTo>
                        <a:pt x="499" y="630"/>
                      </a:lnTo>
                      <a:lnTo>
                        <a:pt x="488" y="611"/>
                      </a:lnTo>
                      <a:lnTo>
                        <a:pt x="476" y="595"/>
                      </a:lnTo>
                      <a:lnTo>
                        <a:pt x="455" y="592"/>
                      </a:lnTo>
                      <a:lnTo>
                        <a:pt x="447" y="572"/>
                      </a:lnTo>
                      <a:lnTo>
                        <a:pt x="430" y="584"/>
                      </a:lnTo>
                      <a:lnTo>
                        <a:pt x="405" y="580"/>
                      </a:lnTo>
                      <a:lnTo>
                        <a:pt x="395" y="565"/>
                      </a:lnTo>
                      <a:lnTo>
                        <a:pt x="376" y="561"/>
                      </a:lnTo>
                      <a:lnTo>
                        <a:pt x="363" y="561"/>
                      </a:lnTo>
                      <a:lnTo>
                        <a:pt x="361" y="551"/>
                      </a:lnTo>
                      <a:lnTo>
                        <a:pt x="351" y="549"/>
                      </a:lnTo>
                      <a:lnTo>
                        <a:pt x="338" y="547"/>
                      </a:lnTo>
                      <a:lnTo>
                        <a:pt x="319" y="553"/>
                      </a:lnTo>
                      <a:lnTo>
                        <a:pt x="305" y="553"/>
                      </a:lnTo>
                      <a:lnTo>
                        <a:pt x="298" y="555"/>
                      </a:lnTo>
                      <a:lnTo>
                        <a:pt x="299" y="515"/>
                      </a:lnTo>
                      <a:lnTo>
                        <a:pt x="290" y="503"/>
                      </a:lnTo>
                      <a:lnTo>
                        <a:pt x="288" y="482"/>
                      </a:lnTo>
                      <a:lnTo>
                        <a:pt x="294" y="461"/>
                      </a:lnTo>
                      <a:lnTo>
                        <a:pt x="286" y="448"/>
                      </a:lnTo>
                      <a:lnTo>
                        <a:pt x="286" y="426"/>
                      </a:lnTo>
                      <a:lnTo>
                        <a:pt x="250" y="426"/>
                      </a:lnTo>
                      <a:lnTo>
                        <a:pt x="253" y="415"/>
                      </a:lnTo>
                      <a:lnTo>
                        <a:pt x="238" y="415"/>
                      </a:lnTo>
                      <a:lnTo>
                        <a:pt x="236" y="421"/>
                      </a:lnTo>
                      <a:lnTo>
                        <a:pt x="217" y="423"/>
                      </a:lnTo>
                      <a:lnTo>
                        <a:pt x="209" y="442"/>
                      </a:lnTo>
                      <a:lnTo>
                        <a:pt x="205" y="449"/>
                      </a:lnTo>
                      <a:lnTo>
                        <a:pt x="188" y="446"/>
                      </a:lnTo>
                      <a:lnTo>
                        <a:pt x="178" y="449"/>
                      </a:lnTo>
                      <a:lnTo>
                        <a:pt x="159" y="453"/>
                      </a:lnTo>
                      <a:lnTo>
                        <a:pt x="148" y="434"/>
                      </a:lnTo>
                      <a:lnTo>
                        <a:pt x="140" y="424"/>
                      </a:lnTo>
                      <a:lnTo>
                        <a:pt x="132" y="403"/>
                      </a:lnTo>
                      <a:lnTo>
                        <a:pt x="125" y="378"/>
                      </a:lnTo>
                      <a:lnTo>
                        <a:pt x="36" y="378"/>
                      </a:lnTo>
                      <a:lnTo>
                        <a:pt x="25" y="382"/>
                      </a:lnTo>
                      <a:lnTo>
                        <a:pt x="17" y="380"/>
                      </a:lnTo>
                      <a:lnTo>
                        <a:pt x="4" y="386"/>
                      </a:lnTo>
                      <a:lnTo>
                        <a:pt x="0" y="375"/>
                      </a:lnTo>
                      <a:lnTo>
                        <a:pt x="8" y="371"/>
                      </a:lnTo>
                      <a:lnTo>
                        <a:pt x="10" y="357"/>
                      </a:lnTo>
                      <a:lnTo>
                        <a:pt x="13" y="348"/>
                      </a:lnTo>
                      <a:lnTo>
                        <a:pt x="25" y="340"/>
                      </a:lnTo>
                      <a:lnTo>
                        <a:pt x="33" y="344"/>
                      </a:lnTo>
                      <a:lnTo>
                        <a:pt x="42" y="330"/>
                      </a:lnTo>
                      <a:lnTo>
                        <a:pt x="59" y="332"/>
                      </a:lnTo>
                      <a:lnTo>
                        <a:pt x="61" y="342"/>
                      </a:lnTo>
                      <a:lnTo>
                        <a:pt x="73" y="348"/>
                      </a:lnTo>
                      <a:lnTo>
                        <a:pt x="90" y="327"/>
                      </a:lnTo>
                      <a:lnTo>
                        <a:pt x="107" y="309"/>
                      </a:lnTo>
                      <a:lnTo>
                        <a:pt x="115" y="298"/>
                      </a:lnTo>
                      <a:lnTo>
                        <a:pt x="115" y="271"/>
                      </a:lnTo>
                      <a:lnTo>
                        <a:pt x="127" y="238"/>
                      </a:lnTo>
                      <a:lnTo>
                        <a:pt x="142" y="219"/>
                      </a:lnTo>
                      <a:lnTo>
                        <a:pt x="161" y="204"/>
                      </a:lnTo>
                      <a:lnTo>
                        <a:pt x="165" y="192"/>
                      </a:lnTo>
                      <a:lnTo>
                        <a:pt x="165" y="181"/>
                      </a:lnTo>
                      <a:lnTo>
                        <a:pt x="171" y="169"/>
                      </a:lnTo>
                      <a:lnTo>
                        <a:pt x="169" y="150"/>
                      </a:lnTo>
                      <a:lnTo>
                        <a:pt x="173" y="119"/>
                      </a:lnTo>
                      <a:lnTo>
                        <a:pt x="178" y="98"/>
                      </a:lnTo>
                      <a:lnTo>
                        <a:pt x="186" y="79"/>
                      </a:lnTo>
                      <a:lnTo>
                        <a:pt x="188" y="60"/>
                      </a:lnTo>
                      <a:lnTo>
                        <a:pt x="192" y="35"/>
                      </a:lnTo>
                      <a:lnTo>
                        <a:pt x="203" y="17"/>
                      </a:lnTo>
                      <a:lnTo>
                        <a:pt x="219" y="8"/>
                      </a:lnTo>
                      <a:lnTo>
                        <a:pt x="244" y="19"/>
                      </a:lnTo>
                      <a:lnTo>
                        <a:pt x="263" y="31"/>
                      </a:lnTo>
                      <a:lnTo>
                        <a:pt x="284" y="35"/>
                      </a:lnTo>
                      <a:lnTo>
                        <a:pt x="307" y="40"/>
                      </a:lnTo>
                      <a:lnTo>
                        <a:pt x="317" y="21"/>
                      </a:lnTo>
                      <a:lnTo>
                        <a:pt x="321" y="17"/>
                      </a:lnTo>
                      <a:lnTo>
                        <a:pt x="334" y="21"/>
                      </a:lnTo>
                      <a:lnTo>
                        <a:pt x="367" y="4"/>
                      </a:lnTo>
                      <a:lnTo>
                        <a:pt x="380" y="12"/>
                      </a:lnTo>
                      <a:lnTo>
                        <a:pt x="390" y="10"/>
                      </a:lnTo>
                      <a:lnTo>
                        <a:pt x="393" y="2"/>
                      </a:lnTo>
                      <a:lnTo>
                        <a:pt x="405" y="0"/>
                      </a:lnTo>
                      <a:lnTo>
                        <a:pt x="426" y="2"/>
                      </a:lnTo>
                      <a:lnTo>
                        <a:pt x="447" y="4"/>
                      </a:lnTo>
                      <a:lnTo>
                        <a:pt x="457" y="0"/>
                      </a:lnTo>
                      <a:lnTo>
                        <a:pt x="474" y="29"/>
                      </a:lnTo>
                      <a:lnTo>
                        <a:pt x="488" y="33"/>
                      </a:lnTo>
                      <a:lnTo>
                        <a:pt x="495" y="27"/>
                      </a:lnTo>
                      <a:lnTo>
                        <a:pt x="511" y="29"/>
                      </a:lnTo>
                      <a:lnTo>
                        <a:pt x="526" y="21"/>
                      </a:lnTo>
                      <a:lnTo>
                        <a:pt x="534" y="37"/>
                      </a:lnTo>
                      <a:lnTo>
                        <a:pt x="560" y="58"/>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0" name="Google Shape;530;p70"/>
                <p:cNvSpPr/>
                <p:nvPr/>
              </p:nvSpPr>
              <p:spPr>
                <a:xfrm>
                  <a:off x="6420208" y="3177430"/>
                  <a:ext cx="424632" cy="380424"/>
                </a:xfrm>
                <a:custGeom>
                  <a:avLst/>
                  <a:gdLst/>
                  <a:ahLst/>
                  <a:cxnLst/>
                  <a:rect l="l" t="t" r="r" b="b"/>
                  <a:pathLst>
                    <a:path w="365" h="327" extrusionOk="0">
                      <a:moveTo>
                        <a:pt x="295" y="71"/>
                      </a:moveTo>
                      <a:lnTo>
                        <a:pt x="288" y="85"/>
                      </a:lnTo>
                      <a:lnTo>
                        <a:pt x="284" y="110"/>
                      </a:lnTo>
                      <a:lnTo>
                        <a:pt x="276" y="129"/>
                      </a:lnTo>
                      <a:lnTo>
                        <a:pt x="271" y="135"/>
                      </a:lnTo>
                      <a:lnTo>
                        <a:pt x="259" y="123"/>
                      </a:lnTo>
                      <a:lnTo>
                        <a:pt x="246" y="108"/>
                      </a:lnTo>
                      <a:lnTo>
                        <a:pt x="223" y="60"/>
                      </a:lnTo>
                      <a:lnTo>
                        <a:pt x="219" y="62"/>
                      </a:lnTo>
                      <a:lnTo>
                        <a:pt x="234" y="98"/>
                      </a:lnTo>
                      <a:lnTo>
                        <a:pt x="253" y="133"/>
                      </a:lnTo>
                      <a:lnTo>
                        <a:pt x="278" y="185"/>
                      </a:lnTo>
                      <a:lnTo>
                        <a:pt x="290" y="204"/>
                      </a:lnTo>
                      <a:lnTo>
                        <a:pt x="299" y="223"/>
                      </a:lnTo>
                      <a:lnTo>
                        <a:pt x="328" y="262"/>
                      </a:lnTo>
                      <a:lnTo>
                        <a:pt x="322" y="267"/>
                      </a:lnTo>
                      <a:lnTo>
                        <a:pt x="324" y="288"/>
                      </a:lnTo>
                      <a:lnTo>
                        <a:pt x="359" y="319"/>
                      </a:lnTo>
                      <a:lnTo>
                        <a:pt x="365" y="327"/>
                      </a:lnTo>
                      <a:lnTo>
                        <a:pt x="247" y="327"/>
                      </a:lnTo>
                      <a:lnTo>
                        <a:pt x="134" y="327"/>
                      </a:lnTo>
                      <a:lnTo>
                        <a:pt x="15" y="327"/>
                      </a:lnTo>
                      <a:lnTo>
                        <a:pt x="13" y="200"/>
                      </a:lnTo>
                      <a:lnTo>
                        <a:pt x="9" y="79"/>
                      </a:lnTo>
                      <a:lnTo>
                        <a:pt x="0" y="52"/>
                      </a:lnTo>
                      <a:lnTo>
                        <a:pt x="6" y="31"/>
                      </a:lnTo>
                      <a:lnTo>
                        <a:pt x="0" y="18"/>
                      </a:lnTo>
                      <a:lnTo>
                        <a:pt x="9" y="0"/>
                      </a:lnTo>
                      <a:lnTo>
                        <a:pt x="48" y="0"/>
                      </a:lnTo>
                      <a:lnTo>
                        <a:pt x="77" y="10"/>
                      </a:lnTo>
                      <a:lnTo>
                        <a:pt x="105" y="20"/>
                      </a:lnTo>
                      <a:lnTo>
                        <a:pt x="119" y="25"/>
                      </a:lnTo>
                      <a:lnTo>
                        <a:pt x="140" y="14"/>
                      </a:lnTo>
                      <a:lnTo>
                        <a:pt x="151" y="4"/>
                      </a:lnTo>
                      <a:lnTo>
                        <a:pt x="176" y="0"/>
                      </a:lnTo>
                      <a:lnTo>
                        <a:pt x="198" y="6"/>
                      </a:lnTo>
                      <a:lnTo>
                        <a:pt x="207" y="22"/>
                      </a:lnTo>
                      <a:lnTo>
                        <a:pt x="213" y="12"/>
                      </a:lnTo>
                      <a:lnTo>
                        <a:pt x="236" y="20"/>
                      </a:lnTo>
                      <a:lnTo>
                        <a:pt x="259" y="22"/>
                      </a:lnTo>
                      <a:lnTo>
                        <a:pt x="272" y="12"/>
                      </a:lnTo>
                      <a:lnTo>
                        <a:pt x="295" y="71"/>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1" name="Google Shape;531;p70"/>
                <p:cNvSpPr/>
                <p:nvPr/>
              </p:nvSpPr>
              <p:spPr>
                <a:xfrm>
                  <a:off x="6727339" y="3837063"/>
                  <a:ext cx="517702" cy="456043"/>
                </a:xfrm>
                <a:custGeom>
                  <a:avLst/>
                  <a:gdLst/>
                  <a:ahLst/>
                  <a:cxnLst/>
                  <a:rect l="l" t="t" r="r" b="b"/>
                  <a:pathLst>
                    <a:path w="445" h="392" extrusionOk="0">
                      <a:moveTo>
                        <a:pt x="144" y="0"/>
                      </a:moveTo>
                      <a:lnTo>
                        <a:pt x="161" y="15"/>
                      </a:lnTo>
                      <a:lnTo>
                        <a:pt x="178" y="6"/>
                      </a:lnTo>
                      <a:lnTo>
                        <a:pt x="186" y="13"/>
                      </a:lnTo>
                      <a:lnTo>
                        <a:pt x="207" y="13"/>
                      </a:lnTo>
                      <a:lnTo>
                        <a:pt x="234" y="27"/>
                      </a:lnTo>
                      <a:lnTo>
                        <a:pt x="242" y="40"/>
                      </a:lnTo>
                      <a:lnTo>
                        <a:pt x="255" y="50"/>
                      </a:lnTo>
                      <a:lnTo>
                        <a:pt x="269" y="71"/>
                      </a:lnTo>
                      <a:lnTo>
                        <a:pt x="278" y="81"/>
                      </a:lnTo>
                      <a:lnTo>
                        <a:pt x="269" y="96"/>
                      </a:lnTo>
                      <a:lnTo>
                        <a:pt x="259" y="113"/>
                      </a:lnTo>
                      <a:lnTo>
                        <a:pt x="261" y="121"/>
                      </a:lnTo>
                      <a:lnTo>
                        <a:pt x="263" y="132"/>
                      </a:lnTo>
                      <a:lnTo>
                        <a:pt x="278" y="132"/>
                      </a:lnTo>
                      <a:lnTo>
                        <a:pt x="286" y="130"/>
                      </a:lnTo>
                      <a:lnTo>
                        <a:pt x="294" y="136"/>
                      </a:lnTo>
                      <a:lnTo>
                        <a:pt x="286" y="148"/>
                      </a:lnTo>
                      <a:lnTo>
                        <a:pt x="297" y="167"/>
                      </a:lnTo>
                      <a:lnTo>
                        <a:pt x="309" y="184"/>
                      </a:lnTo>
                      <a:lnTo>
                        <a:pt x="320" y="196"/>
                      </a:lnTo>
                      <a:lnTo>
                        <a:pt x="420" y="236"/>
                      </a:lnTo>
                      <a:lnTo>
                        <a:pt x="445" y="236"/>
                      </a:lnTo>
                      <a:lnTo>
                        <a:pt x="363" y="338"/>
                      </a:lnTo>
                      <a:lnTo>
                        <a:pt x="322" y="340"/>
                      </a:lnTo>
                      <a:lnTo>
                        <a:pt x="297" y="363"/>
                      </a:lnTo>
                      <a:lnTo>
                        <a:pt x="278" y="365"/>
                      </a:lnTo>
                      <a:lnTo>
                        <a:pt x="269" y="374"/>
                      </a:lnTo>
                      <a:lnTo>
                        <a:pt x="249" y="374"/>
                      </a:lnTo>
                      <a:lnTo>
                        <a:pt x="236" y="363"/>
                      </a:lnTo>
                      <a:lnTo>
                        <a:pt x="209" y="378"/>
                      </a:lnTo>
                      <a:lnTo>
                        <a:pt x="201" y="392"/>
                      </a:lnTo>
                      <a:lnTo>
                        <a:pt x="180" y="390"/>
                      </a:lnTo>
                      <a:lnTo>
                        <a:pt x="175" y="386"/>
                      </a:lnTo>
                      <a:lnTo>
                        <a:pt x="167" y="386"/>
                      </a:lnTo>
                      <a:lnTo>
                        <a:pt x="157" y="386"/>
                      </a:lnTo>
                      <a:lnTo>
                        <a:pt x="119" y="357"/>
                      </a:lnTo>
                      <a:lnTo>
                        <a:pt x="98" y="357"/>
                      </a:lnTo>
                      <a:lnTo>
                        <a:pt x="88" y="345"/>
                      </a:lnTo>
                      <a:lnTo>
                        <a:pt x="88" y="326"/>
                      </a:lnTo>
                      <a:lnTo>
                        <a:pt x="71" y="321"/>
                      </a:lnTo>
                      <a:lnTo>
                        <a:pt x="54" y="284"/>
                      </a:lnTo>
                      <a:lnTo>
                        <a:pt x="40" y="276"/>
                      </a:lnTo>
                      <a:lnTo>
                        <a:pt x="34" y="263"/>
                      </a:lnTo>
                      <a:lnTo>
                        <a:pt x="19" y="246"/>
                      </a:lnTo>
                      <a:lnTo>
                        <a:pt x="0" y="244"/>
                      </a:lnTo>
                      <a:lnTo>
                        <a:pt x="11" y="225"/>
                      </a:lnTo>
                      <a:lnTo>
                        <a:pt x="27" y="223"/>
                      </a:lnTo>
                      <a:lnTo>
                        <a:pt x="31" y="213"/>
                      </a:lnTo>
                      <a:lnTo>
                        <a:pt x="31" y="182"/>
                      </a:lnTo>
                      <a:lnTo>
                        <a:pt x="38" y="146"/>
                      </a:lnTo>
                      <a:lnTo>
                        <a:pt x="52" y="136"/>
                      </a:lnTo>
                      <a:lnTo>
                        <a:pt x="56" y="123"/>
                      </a:lnTo>
                      <a:lnTo>
                        <a:pt x="67" y="98"/>
                      </a:lnTo>
                      <a:lnTo>
                        <a:pt x="84" y="81"/>
                      </a:lnTo>
                      <a:lnTo>
                        <a:pt x="96" y="46"/>
                      </a:lnTo>
                      <a:lnTo>
                        <a:pt x="100" y="17"/>
                      </a:lnTo>
                      <a:lnTo>
                        <a:pt x="134" y="25"/>
                      </a:lnTo>
                      <a:lnTo>
                        <a:pt x="144" y="0"/>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2" name="Google Shape;532;p70"/>
                <p:cNvSpPr/>
                <p:nvPr/>
              </p:nvSpPr>
              <p:spPr>
                <a:xfrm>
                  <a:off x="5461350" y="3987138"/>
                  <a:ext cx="150075" cy="252452"/>
                </a:xfrm>
                <a:custGeom>
                  <a:avLst/>
                  <a:gdLst/>
                  <a:ahLst/>
                  <a:cxnLst/>
                  <a:rect l="l" t="t" r="r" b="b"/>
                  <a:pathLst>
                    <a:path w="129" h="217" extrusionOk="0">
                      <a:moveTo>
                        <a:pt x="129" y="177"/>
                      </a:moveTo>
                      <a:lnTo>
                        <a:pt x="83" y="196"/>
                      </a:lnTo>
                      <a:lnTo>
                        <a:pt x="66" y="208"/>
                      </a:lnTo>
                      <a:lnTo>
                        <a:pt x="39" y="217"/>
                      </a:lnTo>
                      <a:lnTo>
                        <a:pt x="12" y="208"/>
                      </a:lnTo>
                      <a:lnTo>
                        <a:pt x="14" y="194"/>
                      </a:lnTo>
                      <a:lnTo>
                        <a:pt x="0" y="166"/>
                      </a:lnTo>
                      <a:lnTo>
                        <a:pt x="8" y="127"/>
                      </a:lnTo>
                      <a:lnTo>
                        <a:pt x="21" y="98"/>
                      </a:lnTo>
                      <a:lnTo>
                        <a:pt x="14" y="50"/>
                      </a:lnTo>
                      <a:lnTo>
                        <a:pt x="10" y="23"/>
                      </a:lnTo>
                      <a:lnTo>
                        <a:pt x="12" y="4"/>
                      </a:lnTo>
                      <a:lnTo>
                        <a:pt x="64" y="4"/>
                      </a:lnTo>
                      <a:lnTo>
                        <a:pt x="77" y="6"/>
                      </a:lnTo>
                      <a:lnTo>
                        <a:pt x="87" y="0"/>
                      </a:lnTo>
                      <a:lnTo>
                        <a:pt x="100" y="2"/>
                      </a:lnTo>
                      <a:lnTo>
                        <a:pt x="98" y="14"/>
                      </a:lnTo>
                      <a:lnTo>
                        <a:pt x="110" y="31"/>
                      </a:lnTo>
                      <a:lnTo>
                        <a:pt x="110" y="56"/>
                      </a:lnTo>
                      <a:lnTo>
                        <a:pt x="112" y="83"/>
                      </a:lnTo>
                      <a:lnTo>
                        <a:pt x="119" y="95"/>
                      </a:lnTo>
                      <a:lnTo>
                        <a:pt x="114" y="125"/>
                      </a:lnTo>
                      <a:lnTo>
                        <a:pt x="116" y="143"/>
                      </a:lnTo>
                      <a:lnTo>
                        <a:pt x="123" y="164"/>
                      </a:lnTo>
                      <a:lnTo>
                        <a:pt x="129" y="177"/>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533" name="Google Shape;533;p70"/>
                <p:cNvSpPr/>
                <p:nvPr/>
              </p:nvSpPr>
              <p:spPr>
                <a:xfrm>
                  <a:off x="5059060" y="3931297"/>
                  <a:ext cx="252452" cy="207081"/>
                </a:xfrm>
                <a:custGeom>
                  <a:avLst/>
                  <a:gdLst/>
                  <a:ahLst/>
                  <a:cxnLst/>
                  <a:rect l="l" t="t" r="r" b="b"/>
                  <a:pathLst>
                    <a:path w="217" h="178" extrusionOk="0">
                      <a:moveTo>
                        <a:pt x="198" y="165"/>
                      </a:moveTo>
                      <a:lnTo>
                        <a:pt x="190" y="165"/>
                      </a:lnTo>
                      <a:lnTo>
                        <a:pt x="184" y="178"/>
                      </a:lnTo>
                      <a:lnTo>
                        <a:pt x="175" y="178"/>
                      </a:lnTo>
                      <a:lnTo>
                        <a:pt x="169" y="170"/>
                      </a:lnTo>
                      <a:lnTo>
                        <a:pt x="171" y="157"/>
                      </a:lnTo>
                      <a:lnTo>
                        <a:pt x="159" y="136"/>
                      </a:lnTo>
                      <a:lnTo>
                        <a:pt x="152" y="140"/>
                      </a:lnTo>
                      <a:lnTo>
                        <a:pt x="144" y="142"/>
                      </a:lnTo>
                      <a:lnTo>
                        <a:pt x="136" y="144"/>
                      </a:lnTo>
                      <a:lnTo>
                        <a:pt x="136" y="130"/>
                      </a:lnTo>
                      <a:lnTo>
                        <a:pt x="133" y="122"/>
                      </a:lnTo>
                      <a:lnTo>
                        <a:pt x="133" y="111"/>
                      </a:lnTo>
                      <a:lnTo>
                        <a:pt x="127" y="97"/>
                      </a:lnTo>
                      <a:lnTo>
                        <a:pt x="119" y="86"/>
                      </a:lnTo>
                      <a:lnTo>
                        <a:pt x="96" y="86"/>
                      </a:lnTo>
                      <a:lnTo>
                        <a:pt x="88" y="92"/>
                      </a:lnTo>
                      <a:lnTo>
                        <a:pt x="81" y="92"/>
                      </a:lnTo>
                      <a:lnTo>
                        <a:pt x="75" y="99"/>
                      </a:lnTo>
                      <a:lnTo>
                        <a:pt x="71" y="109"/>
                      </a:lnTo>
                      <a:lnTo>
                        <a:pt x="54" y="124"/>
                      </a:lnTo>
                      <a:lnTo>
                        <a:pt x="42" y="103"/>
                      </a:lnTo>
                      <a:lnTo>
                        <a:pt x="31" y="90"/>
                      </a:lnTo>
                      <a:lnTo>
                        <a:pt x="23" y="86"/>
                      </a:lnTo>
                      <a:lnTo>
                        <a:pt x="16" y="80"/>
                      </a:lnTo>
                      <a:lnTo>
                        <a:pt x="12" y="65"/>
                      </a:lnTo>
                      <a:lnTo>
                        <a:pt x="8" y="57"/>
                      </a:lnTo>
                      <a:lnTo>
                        <a:pt x="0" y="51"/>
                      </a:lnTo>
                      <a:lnTo>
                        <a:pt x="14" y="34"/>
                      </a:lnTo>
                      <a:lnTo>
                        <a:pt x="23" y="36"/>
                      </a:lnTo>
                      <a:lnTo>
                        <a:pt x="31" y="30"/>
                      </a:lnTo>
                      <a:lnTo>
                        <a:pt x="37" y="30"/>
                      </a:lnTo>
                      <a:lnTo>
                        <a:pt x="42" y="24"/>
                      </a:lnTo>
                      <a:lnTo>
                        <a:pt x="40" y="13"/>
                      </a:lnTo>
                      <a:lnTo>
                        <a:pt x="42" y="11"/>
                      </a:lnTo>
                      <a:lnTo>
                        <a:pt x="44" y="0"/>
                      </a:lnTo>
                      <a:lnTo>
                        <a:pt x="58" y="0"/>
                      </a:lnTo>
                      <a:lnTo>
                        <a:pt x="79" y="7"/>
                      </a:lnTo>
                      <a:lnTo>
                        <a:pt x="87" y="7"/>
                      </a:lnTo>
                      <a:lnTo>
                        <a:pt x="88" y="3"/>
                      </a:lnTo>
                      <a:lnTo>
                        <a:pt x="104" y="5"/>
                      </a:lnTo>
                      <a:lnTo>
                        <a:pt x="110" y="3"/>
                      </a:lnTo>
                      <a:lnTo>
                        <a:pt x="110" y="17"/>
                      </a:lnTo>
                      <a:lnTo>
                        <a:pt x="115" y="17"/>
                      </a:lnTo>
                      <a:lnTo>
                        <a:pt x="123" y="11"/>
                      </a:lnTo>
                      <a:lnTo>
                        <a:pt x="129" y="13"/>
                      </a:lnTo>
                      <a:lnTo>
                        <a:pt x="136" y="21"/>
                      </a:lnTo>
                      <a:lnTo>
                        <a:pt x="148" y="24"/>
                      </a:lnTo>
                      <a:lnTo>
                        <a:pt x="158" y="17"/>
                      </a:lnTo>
                      <a:lnTo>
                        <a:pt x="167" y="13"/>
                      </a:lnTo>
                      <a:lnTo>
                        <a:pt x="175" y="7"/>
                      </a:lnTo>
                      <a:lnTo>
                        <a:pt x="181" y="9"/>
                      </a:lnTo>
                      <a:lnTo>
                        <a:pt x="186" y="15"/>
                      </a:lnTo>
                      <a:lnTo>
                        <a:pt x="190" y="24"/>
                      </a:lnTo>
                      <a:lnTo>
                        <a:pt x="202" y="40"/>
                      </a:lnTo>
                      <a:lnTo>
                        <a:pt x="196" y="48"/>
                      </a:lnTo>
                      <a:lnTo>
                        <a:pt x="194" y="59"/>
                      </a:lnTo>
                      <a:lnTo>
                        <a:pt x="200" y="55"/>
                      </a:lnTo>
                      <a:lnTo>
                        <a:pt x="204" y="59"/>
                      </a:lnTo>
                      <a:lnTo>
                        <a:pt x="202" y="71"/>
                      </a:lnTo>
                      <a:lnTo>
                        <a:pt x="211" y="80"/>
                      </a:lnTo>
                      <a:lnTo>
                        <a:pt x="206" y="82"/>
                      </a:lnTo>
                      <a:lnTo>
                        <a:pt x="204" y="94"/>
                      </a:lnTo>
                      <a:lnTo>
                        <a:pt x="209" y="107"/>
                      </a:lnTo>
                      <a:lnTo>
                        <a:pt x="217" y="136"/>
                      </a:lnTo>
                      <a:lnTo>
                        <a:pt x="206" y="140"/>
                      </a:lnTo>
                      <a:lnTo>
                        <a:pt x="204" y="144"/>
                      </a:lnTo>
                      <a:lnTo>
                        <a:pt x="206" y="151"/>
                      </a:lnTo>
                      <a:lnTo>
                        <a:pt x="204" y="165"/>
                      </a:lnTo>
                      <a:lnTo>
                        <a:pt x="198" y="165"/>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4" name="Google Shape;534;p70"/>
                <p:cNvSpPr/>
                <p:nvPr/>
              </p:nvSpPr>
              <p:spPr>
                <a:xfrm>
                  <a:off x="4992144" y="3878945"/>
                  <a:ext cx="104704" cy="29084"/>
                </a:xfrm>
                <a:custGeom>
                  <a:avLst/>
                  <a:gdLst/>
                  <a:ahLst/>
                  <a:cxnLst/>
                  <a:rect l="l" t="t" r="r" b="b"/>
                  <a:pathLst>
                    <a:path w="90" h="25" extrusionOk="0">
                      <a:moveTo>
                        <a:pt x="0" y="25"/>
                      </a:moveTo>
                      <a:lnTo>
                        <a:pt x="4" y="10"/>
                      </a:lnTo>
                      <a:lnTo>
                        <a:pt x="37" y="8"/>
                      </a:lnTo>
                      <a:lnTo>
                        <a:pt x="44" y="0"/>
                      </a:lnTo>
                      <a:lnTo>
                        <a:pt x="54" y="0"/>
                      </a:lnTo>
                      <a:lnTo>
                        <a:pt x="66" y="8"/>
                      </a:lnTo>
                      <a:lnTo>
                        <a:pt x="75" y="8"/>
                      </a:lnTo>
                      <a:lnTo>
                        <a:pt x="85" y="2"/>
                      </a:lnTo>
                      <a:lnTo>
                        <a:pt x="90" y="12"/>
                      </a:lnTo>
                      <a:lnTo>
                        <a:pt x="77" y="20"/>
                      </a:lnTo>
                      <a:lnTo>
                        <a:pt x="64" y="20"/>
                      </a:lnTo>
                      <a:lnTo>
                        <a:pt x="52" y="12"/>
                      </a:lnTo>
                      <a:lnTo>
                        <a:pt x="41" y="20"/>
                      </a:lnTo>
                      <a:lnTo>
                        <a:pt x="35" y="20"/>
                      </a:lnTo>
                      <a:lnTo>
                        <a:pt x="27" y="25"/>
                      </a:lnTo>
                      <a:lnTo>
                        <a:pt x="0" y="25"/>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5" name="Google Shape;535;p70"/>
                <p:cNvSpPr/>
                <p:nvPr/>
              </p:nvSpPr>
              <p:spPr>
                <a:xfrm>
                  <a:off x="5005794" y="3930134"/>
                  <a:ext cx="104704" cy="61659"/>
                </a:xfrm>
                <a:custGeom>
                  <a:avLst/>
                  <a:gdLst/>
                  <a:ahLst/>
                  <a:cxnLst/>
                  <a:rect l="l" t="t" r="r" b="b"/>
                  <a:pathLst>
                    <a:path w="90" h="53" extrusionOk="0">
                      <a:moveTo>
                        <a:pt x="46" y="53"/>
                      </a:moveTo>
                      <a:lnTo>
                        <a:pt x="31" y="40"/>
                      </a:lnTo>
                      <a:lnTo>
                        <a:pt x="17" y="36"/>
                      </a:lnTo>
                      <a:lnTo>
                        <a:pt x="12" y="26"/>
                      </a:lnTo>
                      <a:lnTo>
                        <a:pt x="12" y="23"/>
                      </a:lnTo>
                      <a:lnTo>
                        <a:pt x="2" y="15"/>
                      </a:lnTo>
                      <a:lnTo>
                        <a:pt x="0" y="7"/>
                      </a:lnTo>
                      <a:lnTo>
                        <a:pt x="17" y="2"/>
                      </a:lnTo>
                      <a:lnTo>
                        <a:pt x="27" y="3"/>
                      </a:lnTo>
                      <a:lnTo>
                        <a:pt x="35" y="0"/>
                      </a:lnTo>
                      <a:lnTo>
                        <a:pt x="90" y="2"/>
                      </a:lnTo>
                      <a:lnTo>
                        <a:pt x="88" y="13"/>
                      </a:lnTo>
                      <a:lnTo>
                        <a:pt x="86" y="15"/>
                      </a:lnTo>
                      <a:lnTo>
                        <a:pt x="88" y="26"/>
                      </a:lnTo>
                      <a:lnTo>
                        <a:pt x="83" y="32"/>
                      </a:lnTo>
                      <a:lnTo>
                        <a:pt x="77" y="32"/>
                      </a:lnTo>
                      <a:lnTo>
                        <a:pt x="69" y="38"/>
                      </a:lnTo>
                      <a:lnTo>
                        <a:pt x="60" y="36"/>
                      </a:lnTo>
                      <a:lnTo>
                        <a:pt x="46" y="53"/>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6" name="Google Shape;536;p70"/>
                <p:cNvSpPr/>
                <p:nvPr/>
              </p:nvSpPr>
              <p:spPr>
                <a:xfrm>
                  <a:off x="6765730" y="4210506"/>
                  <a:ext cx="276883" cy="403691"/>
                </a:xfrm>
                <a:custGeom>
                  <a:avLst/>
                  <a:gdLst/>
                  <a:ahLst/>
                  <a:cxnLst/>
                  <a:rect l="l" t="t" r="r" b="b"/>
                  <a:pathLst>
                    <a:path w="238" h="347" extrusionOk="0">
                      <a:moveTo>
                        <a:pt x="213" y="217"/>
                      </a:moveTo>
                      <a:lnTo>
                        <a:pt x="230" y="245"/>
                      </a:lnTo>
                      <a:lnTo>
                        <a:pt x="209" y="259"/>
                      </a:lnTo>
                      <a:lnTo>
                        <a:pt x="203" y="272"/>
                      </a:lnTo>
                      <a:lnTo>
                        <a:pt x="192" y="274"/>
                      </a:lnTo>
                      <a:lnTo>
                        <a:pt x="186" y="299"/>
                      </a:lnTo>
                      <a:lnTo>
                        <a:pt x="176" y="313"/>
                      </a:lnTo>
                      <a:lnTo>
                        <a:pt x="170" y="336"/>
                      </a:lnTo>
                      <a:lnTo>
                        <a:pt x="159" y="347"/>
                      </a:lnTo>
                      <a:lnTo>
                        <a:pt x="115" y="313"/>
                      </a:lnTo>
                      <a:lnTo>
                        <a:pt x="113" y="293"/>
                      </a:lnTo>
                      <a:lnTo>
                        <a:pt x="5" y="222"/>
                      </a:lnTo>
                      <a:lnTo>
                        <a:pt x="0" y="220"/>
                      </a:lnTo>
                      <a:lnTo>
                        <a:pt x="0" y="184"/>
                      </a:lnTo>
                      <a:lnTo>
                        <a:pt x="9" y="170"/>
                      </a:lnTo>
                      <a:lnTo>
                        <a:pt x="23" y="147"/>
                      </a:lnTo>
                      <a:lnTo>
                        <a:pt x="34" y="122"/>
                      </a:lnTo>
                      <a:lnTo>
                        <a:pt x="21" y="84"/>
                      </a:lnTo>
                      <a:lnTo>
                        <a:pt x="17" y="67"/>
                      </a:lnTo>
                      <a:lnTo>
                        <a:pt x="3" y="42"/>
                      </a:lnTo>
                      <a:lnTo>
                        <a:pt x="21" y="23"/>
                      </a:lnTo>
                      <a:lnTo>
                        <a:pt x="40" y="0"/>
                      </a:lnTo>
                      <a:lnTo>
                        <a:pt x="57" y="5"/>
                      </a:lnTo>
                      <a:lnTo>
                        <a:pt x="57" y="24"/>
                      </a:lnTo>
                      <a:lnTo>
                        <a:pt x="67" y="36"/>
                      </a:lnTo>
                      <a:lnTo>
                        <a:pt x="88" y="36"/>
                      </a:lnTo>
                      <a:lnTo>
                        <a:pt x="126" y="65"/>
                      </a:lnTo>
                      <a:lnTo>
                        <a:pt x="136" y="65"/>
                      </a:lnTo>
                      <a:lnTo>
                        <a:pt x="144" y="65"/>
                      </a:lnTo>
                      <a:lnTo>
                        <a:pt x="149" y="69"/>
                      </a:lnTo>
                      <a:lnTo>
                        <a:pt x="170" y="71"/>
                      </a:lnTo>
                      <a:lnTo>
                        <a:pt x="178" y="57"/>
                      </a:lnTo>
                      <a:lnTo>
                        <a:pt x="205" y="42"/>
                      </a:lnTo>
                      <a:lnTo>
                        <a:pt x="218" y="53"/>
                      </a:lnTo>
                      <a:lnTo>
                        <a:pt x="238" y="53"/>
                      </a:lnTo>
                      <a:lnTo>
                        <a:pt x="213" y="92"/>
                      </a:lnTo>
                      <a:lnTo>
                        <a:pt x="213" y="217"/>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7" name="Google Shape;537;p70"/>
                <p:cNvSpPr/>
                <p:nvPr/>
              </p:nvSpPr>
              <p:spPr>
                <a:xfrm>
                  <a:off x="5184705" y="4089515"/>
                  <a:ext cx="136115" cy="165199"/>
                </a:xfrm>
                <a:custGeom>
                  <a:avLst/>
                  <a:gdLst/>
                  <a:ahLst/>
                  <a:cxnLst/>
                  <a:rect l="l" t="t" r="r" b="b"/>
                  <a:pathLst>
                    <a:path w="117" h="142" extrusionOk="0">
                      <a:moveTo>
                        <a:pt x="111" y="142"/>
                      </a:moveTo>
                      <a:lnTo>
                        <a:pt x="103" y="142"/>
                      </a:lnTo>
                      <a:lnTo>
                        <a:pt x="73" y="127"/>
                      </a:lnTo>
                      <a:lnTo>
                        <a:pt x="46" y="102"/>
                      </a:lnTo>
                      <a:lnTo>
                        <a:pt x="21" y="82"/>
                      </a:lnTo>
                      <a:lnTo>
                        <a:pt x="0" y="59"/>
                      </a:lnTo>
                      <a:lnTo>
                        <a:pt x="7" y="50"/>
                      </a:lnTo>
                      <a:lnTo>
                        <a:pt x="9" y="40"/>
                      </a:lnTo>
                      <a:lnTo>
                        <a:pt x="23" y="21"/>
                      </a:lnTo>
                      <a:lnTo>
                        <a:pt x="36" y="6"/>
                      </a:lnTo>
                      <a:lnTo>
                        <a:pt x="44" y="4"/>
                      </a:lnTo>
                      <a:lnTo>
                        <a:pt x="51" y="0"/>
                      </a:lnTo>
                      <a:lnTo>
                        <a:pt x="63" y="21"/>
                      </a:lnTo>
                      <a:lnTo>
                        <a:pt x="61" y="34"/>
                      </a:lnTo>
                      <a:lnTo>
                        <a:pt x="67" y="42"/>
                      </a:lnTo>
                      <a:lnTo>
                        <a:pt x="76" y="42"/>
                      </a:lnTo>
                      <a:lnTo>
                        <a:pt x="82" y="29"/>
                      </a:lnTo>
                      <a:lnTo>
                        <a:pt x="90" y="29"/>
                      </a:lnTo>
                      <a:lnTo>
                        <a:pt x="88" y="40"/>
                      </a:lnTo>
                      <a:lnTo>
                        <a:pt x="92" y="56"/>
                      </a:lnTo>
                      <a:lnTo>
                        <a:pt x="84" y="71"/>
                      </a:lnTo>
                      <a:lnTo>
                        <a:pt x="94" y="80"/>
                      </a:lnTo>
                      <a:lnTo>
                        <a:pt x="103" y="82"/>
                      </a:lnTo>
                      <a:lnTo>
                        <a:pt x="115" y="98"/>
                      </a:lnTo>
                      <a:lnTo>
                        <a:pt x="117" y="111"/>
                      </a:lnTo>
                      <a:lnTo>
                        <a:pt x="113" y="115"/>
                      </a:lnTo>
                      <a:lnTo>
                        <a:pt x="111" y="142"/>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8" name="Google Shape;538;p70"/>
                <p:cNvSpPr/>
                <p:nvPr/>
              </p:nvSpPr>
              <p:spPr>
                <a:xfrm>
                  <a:off x="5155620" y="3439189"/>
                  <a:ext cx="572381" cy="589831"/>
                </a:xfrm>
                <a:custGeom>
                  <a:avLst/>
                  <a:gdLst/>
                  <a:ahLst/>
                  <a:cxnLst/>
                  <a:rect l="l" t="t" r="r" b="b"/>
                  <a:pathLst>
                    <a:path w="492" h="507" extrusionOk="0">
                      <a:moveTo>
                        <a:pt x="0" y="353"/>
                      </a:moveTo>
                      <a:lnTo>
                        <a:pt x="12" y="346"/>
                      </a:lnTo>
                      <a:lnTo>
                        <a:pt x="18" y="327"/>
                      </a:lnTo>
                      <a:lnTo>
                        <a:pt x="25" y="327"/>
                      </a:lnTo>
                      <a:lnTo>
                        <a:pt x="46" y="334"/>
                      </a:lnTo>
                      <a:lnTo>
                        <a:pt x="64" y="328"/>
                      </a:lnTo>
                      <a:lnTo>
                        <a:pt x="75" y="330"/>
                      </a:lnTo>
                      <a:lnTo>
                        <a:pt x="79" y="323"/>
                      </a:lnTo>
                      <a:lnTo>
                        <a:pt x="198" y="323"/>
                      </a:lnTo>
                      <a:lnTo>
                        <a:pt x="206" y="300"/>
                      </a:lnTo>
                      <a:lnTo>
                        <a:pt x="202" y="294"/>
                      </a:lnTo>
                      <a:lnTo>
                        <a:pt x="190" y="148"/>
                      </a:lnTo>
                      <a:lnTo>
                        <a:pt x="181" y="0"/>
                      </a:lnTo>
                      <a:lnTo>
                        <a:pt x="225" y="0"/>
                      </a:lnTo>
                      <a:lnTo>
                        <a:pt x="323" y="75"/>
                      </a:lnTo>
                      <a:lnTo>
                        <a:pt x="421" y="148"/>
                      </a:lnTo>
                      <a:lnTo>
                        <a:pt x="427" y="165"/>
                      </a:lnTo>
                      <a:lnTo>
                        <a:pt x="446" y="175"/>
                      </a:lnTo>
                      <a:lnTo>
                        <a:pt x="459" y="181"/>
                      </a:lnTo>
                      <a:lnTo>
                        <a:pt x="459" y="202"/>
                      </a:lnTo>
                      <a:lnTo>
                        <a:pt x="492" y="198"/>
                      </a:lnTo>
                      <a:lnTo>
                        <a:pt x="492" y="277"/>
                      </a:lnTo>
                      <a:lnTo>
                        <a:pt x="475" y="300"/>
                      </a:lnTo>
                      <a:lnTo>
                        <a:pt x="473" y="321"/>
                      </a:lnTo>
                      <a:lnTo>
                        <a:pt x="446" y="327"/>
                      </a:lnTo>
                      <a:lnTo>
                        <a:pt x="405" y="328"/>
                      </a:lnTo>
                      <a:lnTo>
                        <a:pt x="394" y="340"/>
                      </a:lnTo>
                      <a:lnTo>
                        <a:pt x="375" y="342"/>
                      </a:lnTo>
                      <a:lnTo>
                        <a:pt x="355" y="342"/>
                      </a:lnTo>
                      <a:lnTo>
                        <a:pt x="348" y="336"/>
                      </a:lnTo>
                      <a:lnTo>
                        <a:pt x="332" y="340"/>
                      </a:lnTo>
                      <a:lnTo>
                        <a:pt x="304" y="355"/>
                      </a:lnTo>
                      <a:lnTo>
                        <a:pt x="298" y="365"/>
                      </a:lnTo>
                      <a:lnTo>
                        <a:pt x="275" y="380"/>
                      </a:lnTo>
                      <a:lnTo>
                        <a:pt x="271" y="390"/>
                      </a:lnTo>
                      <a:lnTo>
                        <a:pt x="258" y="396"/>
                      </a:lnTo>
                      <a:lnTo>
                        <a:pt x="244" y="392"/>
                      </a:lnTo>
                      <a:lnTo>
                        <a:pt x="235" y="399"/>
                      </a:lnTo>
                      <a:lnTo>
                        <a:pt x="231" y="423"/>
                      </a:lnTo>
                      <a:lnTo>
                        <a:pt x="206" y="451"/>
                      </a:lnTo>
                      <a:lnTo>
                        <a:pt x="208" y="463"/>
                      </a:lnTo>
                      <a:lnTo>
                        <a:pt x="198" y="478"/>
                      </a:lnTo>
                      <a:lnTo>
                        <a:pt x="200" y="497"/>
                      </a:lnTo>
                      <a:lnTo>
                        <a:pt x="188" y="501"/>
                      </a:lnTo>
                      <a:lnTo>
                        <a:pt x="181" y="507"/>
                      </a:lnTo>
                      <a:lnTo>
                        <a:pt x="177" y="492"/>
                      </a:lnTo>
                      <a:lnTo>
                        <a:pt x="167" y="495"/>
                      </a:lnTo>
                      <a:lnTo>
                        <a:pt x="162" y="495"/>
                      </a:lnTo>
                      <a:lnTo>
                        <a:pt x="156" y="505"/>
                      </a:lnTo>
                      <a:lnTo>
                        <a:pt x="133" y="505"/>
                      </a:lnTo>
                      <a:lnTo>
                        <a:pt x="125" y="499"/>
                      </a:lnTo>
                      <a:lnTo>
                        <a:pt x="121" y="503"/>
                      </a:lnTo>
                      <a:lnTo>
                        <a:pt x="112" y="494"/>
                      </a:lnTo>
                      <a:lnTo>
                        <a:pt x="114" y="482"/>
                      </a:lnTo>
                      <a:lnTo>
                        <a:pt x="110" y="478"/>
                      </a:lnTo>
                      <a:lnTo>
                        <a:pt x="104" y="482"/>
                      </a:lnTo>
                      <a:lnTo>
                        <a:pt x="106" y="471"/>
                      </a:lnTo>
                      <a:lnTo>
                        <a:pt x="112" y="463"/>
                      </a:lnTo>
                      <a:lnTo>
                        <a:pt x="100" y="447"/>
                      </a:lnTo>
                      <a:lnTo>
                        <a:pt x="96" y="438"/>
                      </a:lnTo>
                      <a:lnTo>
                        <a:pt x="91" y="432"/>
                      </a:lnTo>
                      <a:lnTo>
                        <a:pt x="85" y="430"/>
                      </a:lnTo>
                      <a:lnTo>
                        <a:pt x="77" y="436"/>
                      </a:lnTo>
                      <a:lnTo>
                        <a:pt x="68" y="440"/>
                      </a:lnTo>
                      <a:lnTo>
                        <a:pt x="58" y="447"/>
                      </a:lnTo>
                      <a:lnTo>
                        <a:pt x="46" y="444"/>
                      </a:lnTo>
                      <a:lnTo>
                        <a:pt x="39" y="436"/>
                      </a:lnTo>
                      <a:lnTo>
                        <a:pt x="33" y="434"/>
                      </a:lnTo>
                      <a:lnTo>
                        <a:pt x="25" y="440"/>
                      </a:lnTo>
                      <a:lnTo>
                        <a:pt x="20" y="440"/>
                      </a:lnTo>
                      <a:lnTo>
                        <a:pt x="20" y="426"/>
                      </a:lnTo>
                      <a:lnTo>
                        <a:pt x="20" y="417"/>
                      </a:lnTo>
                      <a:lnTo>
                        <a:pt x="18" y="403"/>
                      </a:lnTo>
                      <a:lnTo>
                        <a:pt x="8" y="394"/>
                      </a:lnTo>
                      <a:lnTo>
                        <a:pt x="2" y="375"/>
                      </a:lnTo>
                      <a:lnTo>
                        <a:pt x="0" y="353"/>
                      </a:lnTo>
                      <a:close/>
                    </a:path>
                  </a:pathLst>
                </a:custGeom>
                <a:solidFill>
                  <a:srgbClr val="532E63"/>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39" name="Google Shape;539;p70"/>
                <p:cNvSpPr/>
                <p:nvPr/>
              </p:nvSpPr>
              <p:spPr>
                <a:xfrm>
                  <a:off x="6623799" y="4837565"/>
                  <a:ext cx="365300" cy="650327"/>
                </a:xfrm>
                <a:custGeom>
                  <a:avLst/>
                  <a:gdLst/>
                  <a:ahLst/>
                  <a:cxnLst/>
                  <a:rect l="l" t="t" r="r" b="b"/>
                  <a:pathLst>
                    <a:path w="314" h="559" extrusionOk="0">
                      <a:moveTo>
                        <a:pt x="132" y="40"/>
                      </a:moveTo>
                      <a:lnTo>
                        <a:pt x="155" y="37"/>
                      </a:lnTo>
                      <a:lnTo>
                        <a:pt x="191" y="46"/>
                      </a:lnTo>
                      <a:lnTo>
                        <a:pt x="199" y="42"/>
                      </a:lnTo>
                      <a:lnTo>
                        <a:pt x="220" y="42"/>
                      </a:lnTo>
                      <a:lnTo>
                        <a:pt x="230" y="31"/>
                      </a:lnTo>
                      <a:lnTo>
                        <a:pt x="249" y="33"/>
                      </a:lnTo>
                      <a:lnTo>
                        <a:pt x="282" y="19"/>
                      </a:lnTo>
                      <a:lnTo>
                        <a:pt x="305" y="0"/>
                      </a:lnTo>
                      <a:lnTo>
                        <a:pt x="311" y="15"/>
                      </a:lnTo>
                      <a:lnTo>
                        <a:pt x="309" y="48"/>
                      </a:lnTo>
                      <a:lnTo>
                        <a:pt x="311" y="79"/>
                      </a:lnTo>
                      <a:lnTo>
                        <a:pt x="311" y="131"/>
                      </a:lnTo>
                      <a:lnTo>
                        <a:pt x="314" y="148"/>
                      </a:lnTo>
                      <a:lnTo>
                        <a:pt x="305" y="173"/>
                      </a:lnTo>
                      <a:lnTo>
                        <a:pt x="293" y="196"/>
                      </a:lnTo>
                      <a:lnTo>
                        <a:pt x="274" y="217"/>
                      </a:lnTo>
                      <a:lnTo>
                        <a:pt x="245" y="231"/>
                      </a:lnTo>
                      <a:lnTo>
                        <a:pt x="213" y="246"/>
                      </a:lnTo>
                      <a:lnTo>
                        <a:pt x="176" y="282"/>
                      </a:lnTo>
                      <a:lnTo>
                        <a:pt x="165" y="290"/>
                      </a:lnTo>
                      <a:lnTo>
                        <a:pt x="144" y="313"/>
                      </a:lnTo>
                      <a:lnTo>
                        <a:pt x="132" y="321"/>
                      </a:lnTo>
                      <a:lnTo>
                        <a:pt x="128" y="346"/>
                      </a:lnTo>
                      <a:lnTo>
                        <a:pt x="142" y="371"/>
                      </a:lnTo>
                      <a:lnTo>
                        <a:pt x="145" y="392"/>
                      </a:lnTo>
                      <a:lnTo>
                        <a:pt x="145" y="401"/>
                      </a:lnTo>
                      <a:lnTo>
                        <a:pt x="151" y="399"/>
                      </a:lnTo>
                      <a:lnTo>
                        <a:pt x="149" y="434"/>
                      </a:lnTo>
                      <a:lnTo>
                        <a:pt x="144" y="449"/>
                      </a:lnTo>
                      <a:lnTo>
                        <a:pt x="151" y="455"/>
                      </a:lnTo>
                      <a:lnTo>
                        <a:pt x="145" y="469"/>
                      </a:lnTo>
                      <a:lnTo>
                        <a:pt x="132" y="482"/>
                      </a:lnTo>
                      <a:lnTo>
                        <a:pt x="107" y="494"/>
                      </a:lnTo>
                      <a:lnTo>
                        <a:pt x="72" y="511"/>
                      </a:lnTo>
                      <a:lnTo>
                        <a:pt x="59" y="524"/>
                      </a:lnTo>
                      <a:lnTo>
                        <a:pt x="61" y="538"/>
                      </a:lnTo>
                      <a:lnTo>
                        <a:pt x="69" y="540"/>
                      </a:lnTo>
                      <a:lnTo>
                        <a:pt x="65" y="559"/>
                      </a:lnTo>
                      <a:lnTo>
                        <a:pt x="42" y="559"/>
                      </a:lnTo>
                      <a:lnTo>
                        <a:pt x="40" y="543"/>
                      </a:lnTo>
                      <a:lnTo>
                        <a:pt x="38" y="528"/>
                      </a:lnTo>
                      <a:lnTo>
                        <a:pt x="34" y="515"/>
                      </a:lnTo>
                      <a:lnTo>
                        <a:pt x="42" y="478"/>
                      </a:lnTo>
                      <a:lnTo>
                        <a:pt x="34" y="453"/>
                      </a:lnTo>
                      <a:lnTo>
                        <a:pt x="23" y="405"/>
                      </a:lnTo>
                      <a:lnTo>
                        <a:pt x="55" y="367"/>
                      </a:lnTo>
                      <a:lnTo>
                        <a:pt x="63" y="342"/>
                      </a:lnTo>
                      <a:lnTo>
                        <a:pt x="69" y="340"/>
                      </a:lnTo>
                      <a:lnTo>
                        <a:pt x="72" y="319"/>
                      </a:lnTo>
                      <a:lnTo>
                        <a:pt x="67" y="309"/>
                      </a:lnTo>
                      <a:lnTo>
                        <a:pt x="69" y="284"/>
                      </a:lnTo>
                      <a:lnTo>
                        <a:pt x="76" y="259"/>
                      </a:lnTo>
                      <a:lnTo>
                        <a:pt x="78" y="217"/>
                      </a:lnTo>
                      <a:lnTo>
                        <a:pt x="63" y="206"/>
                      </a:lnTo>
                      <a:lnTo>
                        <a:pt x="48" y="204"/>
                      </a:lnTo>
                      <a:lnTo>
                        <a:pt x="42" y="196"/>
                      </a:lnTo>
                      <a:lnTo>
                        <a:pt x="28" y="188"/>
                      </a:lnTo>
                      <a:lnTo>
                        <a:pt x="3" y="188"/>
                      </a:lnTo>
                      <a:lnTo>
                        <a:pt x="1" y="177"/>
                      </a:lnTo>
                      <a:lnTo>
                        <a:pt x="0" y="152"/>
                      </a:lnTo>
                      <a:lnTo>
                        <a:pt x="90" y="123"/>
                      </a:lnTo>
                      <a:lnTo>
                        <a:pt x="107" y="140"/>
                      </a:lnTo>
                      <a:lnTo>
                        <a:pt x="115" y="136"/>
                      </a:lnTo>
                      <a:lnTo>
                        <a:pt x="128" y="146"/>
                      </a:lnTo>
                      <a:lnTo>
                        <a:pt x="128" y="159"/>
                      </a:lnTo>
                      <a:lnTo>
                        <a:pt x="122" y="175"/>
                      </a:lnTo>
                      <a:lnTo>
                        <a:pt x="124" y="200"/>
                      </a:lnTo>
                      <a:lnTo>
                        <a:pt x="142" y="221"/>
                      </a:lnTo>
                      <a:lnTo>
                        <a:pt x="151" y="196"/>
                      </a:lnTo>
                      <a:lnTo>
                        <a:pt x="165" y="188"/>
                      </a:lnTo>
                      <a:lnTo>
                        <a:pt x="165" y="146"/>
                      </a:lnTo>
                      <a:lnTo>
                        <a:pt x="151" y="121"/>
                      </a:lnTo>
                      <a:lnTo>
                        <a:pt x="142" y="110"/>
                      </a:lnTo>
                      <a:lnTo>
                        <a:pt x="132" y="110"/>
                      </a:lnTo>
                      <a:lnTo>
                        <a:pt x="124" y="65"/>
                      </a:lnTo>
                      <a:lnTo>
                        <a:pt x="132" y="40"/>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0" name="Google Shape;540;p70"/>
                <p:cNvSpPr/>
                <p:nvPr/>
              </p:nvSpPr>
              <p:spPr>
                <a:xfrm>
                  <a:off x="4997401" y="3343792"/>
                  <a:ext cx="419978" cy="506068"/>
                </a:xfrm>
                <a:custGeom>
                  <a:avLst/>
                  <a:gdLst/>
                  <a:ahLst/>
                  <a:cxnLst/>
                  <a:rect l="l" t="t" r="r" b="b"/>
                  <a:pathLst>
                    <a:path w="361" h="435" extrusionOk="0">
                      <a:moveTo>
                        <a:pt x="136" y="435"/>
                      </a:moveTo>
                      <a:lnTo>
                        <a:pt x="117" y="410"/>
                      </a:lnTo>
                      <a:lnTo>
                        <a:pt x="100" y="385"/>
                      </a:lnTo>
                      <a:lnTo>
                        <a:pt x="81" y="378"/>
                      </a:lnTo>
                      <a:lnTo>
                        <a:pt x="67" y="366"/>
                      </a:lnTo>
                      <a:lnTo>
                        <a:pt x="50" y="368"/>
                      </a:lnTo>
                      <a:lnTo>
                        <a:pt x="37" y="376"/>
                      </a:lnTo>
                      <a:lnTo>
                        <a:pt x="21" y="372"/>
                      </a:lnTo>
                      <a:lnTo>
                        <a:pt x="12" y="384"/>
                      </a:lnTo>
                      <a:lnTo>
                        <a:pt x="10" y="364"/>
                      </a:lnTo>
                      <a:lnTo>
                        <a:pt x="17" y="347"/>
                      </a:lnTo>
                      <a:lnTo>
                        <a:pt x="23" y="316"/>
                      </a:lnTo>
                      <a:lnTo>
                        <a:pt x="21" y="282"/>
                      </a:lnTo>
                      <a:lnTo>
                        <a:pt x="17" y="265"/>
                      </a:lnTo>
                      <a:lnTo>
                        <a:pt x="21" y="249"/>
                      </a:lnTo>
                      <a:lnTo>
                        <a:pt x="15" y="232"/>
                      </a:lnTo>
                      <a:lnTo>
                        <a:pt x="0" y="217"/>
                      </a:lnTo>
                      <a:lnTo>
                        <a:pt x="6" y="207"/>
                      </a:lnTo>
                      <a:lnTo>
                        <a:pt x="123" y="207"/>
                      </a:lnTo>
                      <a:lnTo>
                        <a:pt x="119" y="157"/>
                      </a:lnTo>
                      <a:lnTo>
                        <a:pt x="127" y="140"/>
                      </a:lnTo>
                      <a:lnTo>
                        <a:pt x="154" y="136"/>
                      </a:lnTo>
                      <a:lnTo>
                        <a:pt x="157" y="49"/>
                      </a:lnTo>
                      <a:lnTo>
                        <a:pt x="252" y="51"/>
                      </a:lnTo>
                      <a:lnTo>
                        <a:pt x="255" y="0"/>
                      </a:lnTo>
                      <a:lnTo>
                        <a:pt x="361" y="82"/>
                      </a:lnTo>
                      <a:lnTo>
                        <a:pt x="317" y="82"/>
                      </a:lnTo>
                      <a:lnTo>
                        <a:pt x="326" y="230"/>
                      </a:lnTo>
                      <a:lnTo>
                        <a:pt x="338" y="376"/>
                      </a:lnTo>
                      <a:lnTo>
                        <a:pt x="342" y="382"/>
                      </a:lnTo>
                      <a:lnTo>
                        <a:pt x="334" y="405"/>
                      </a:lnTo>
                      <a:lnTo>
                        <a:pt x="215" y="405"/>
                      </a:lnTo>
                      <a:lnTo>
                        <a:pt x="211" y="412"/>
                      </a:lnTo>
                      <a:lnTo>
                        <a:pt x="200" y="410"/>
                      </a:lnTo>
                      <a:lnTo>
                        <a:pt x="182" y="416"/>
                      </a:lnTo>
                      <a:lnTo>
                        <a:pt x="161" y="409"/>
                      </a:lnTo>
                      <a:lnTo>
                        <a:pt x="154" y="409"/>
                      </a:lnTo>
                      <a:lnTo>
                        <a:pt x="148" y="428"/>
                      </a:lnTo>
                      <a:lnTo>
                        <a:pt x="136" y="435"/>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1" name="Google Shape;541;p70"/>
                <p:cNvSpPr/>
                <p:nvPr/>
              </p:nvSpPr>
              <p:spPr>
                <a:xfrm>
                  <a:off x="6709888" y="4793357"/>
                  <a:ext cx="105867" cy="301314"/>
                </a:xfrm>
                <a:custGeom>
                  <a:avLst/>
                  <a:gdLst/>
                  <a:ahLst/>
                  <a:cxnLst/>
                  <a:rect l="l" t="t" r="r" b="b"/>
                  <a:pathLst>
                    <a:path w="91" h="259" extrusionOk="0">
                      <a:moveTo>
                        <a:pt x="58" y="78"/>
                      </a:moveTo>
                      <a:lnTo>
                        <a:pt x="50" y="103"/>
                      </a:lnTo>
                      <a:lnTo>
                        <a:pt x="58" y="148"/>
                      </a:lnTo>
                      <a:lnTo>
                        <a:pt x="68" y="148"/>
                      </a:lnTo>
                      <a:lnTo>
                        <a:pt x="77" y="159"/>
                      </a:lnTo>
                      <a:lnTo>
                        <a:pt x="91" y="184"/>
                      </a:lnTo>
                      <a:lnTo>
                        <a:pt x="91" y="226"/>
                      </a:lnTo>
                      <a:lnTo>
                        <a:pt x="77" y="234"/>
                      </a:lnTo>
                      <a:lnTo>
                        <a:pt x="68" y="259"/>
                      </a:lnTo>
                      <a:lnTo>
                        <a:pt x="50" y="238"/>
                      </a:lnTo>
                      <a:lnTo>
                        <a:pt x="48" y="213"/>
                      </a:lnTo>
                      <a:lnTo>
                        <a:pt x="54" y="197"/>
                      </a:lnTo>
                      <a:lnTo>
                        <a:pt x="54" y="184"/>
                      </a:lnTo>
                      <a:lnTo>
                        <a:pt x="41" y="174"/>
                      </a:lnTo>
                      <a:lnTo>
                        <a:pt x="33" y="178"/>
                      </a:lnTo>
                      <a:lnTo>
                        <a:pt x="16" y="161"/>
                      </a:lnTo>
                      <a:lnTo>
                        <a:pt x="0" y="153"/>
                      </a:lnTo>
                      <a:lnTo>
                        <a:pt x="10" y="121"/>
                      </a:lnTo>
                      <a:lnTo>
                        <a:pt x="22" y="109"/>
                      </a:lnTo>
                      <a:lnTo>
                        <a:pt x="16" y="80"/>
                      </a:lnTo>
                      <a:lnTo>
                        <a:pt x="22" y="53"/>
                      </a:lnTo>
                      <a:lnTo>
                        <a:pt x="27" y="44"/>
                      </a:lnTo>
                      <a:lnTo>
                        <a:pt x="20" y="15"/>
                      </a:lnTo>
                      <a:lnTo>
                        <a:pt x="6" y="0"/>
                      </a:lnTo>
                      <a:lnTo>
                        <a:pt x="35" y="7"/>
                      </a:lnTo>
                      <a:lnTo>
                        <a:pt x="41" y="17"/>
                      </a:lnTo>
                      <a:lnTo>
                        <a:pt x="50" y="32"/>
                      </a:lnTo>
                      <a:lnTo>
                        <a:pt x="58" y="78"/>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2" name="Google Shape;542;p70"/>
                <p:cNvSpPr/>
                <p:nvPr/>
              </p:nvSpPr>
              <p:spPr>
                <a:xfrm>
                  <a:off x="5985106" y="5099325"/>
                  <a:ext cx="459533" cy="480474"/>
                </a:xfrm>
                <a:custGeom>
                  <a:avLst/>
                  <a:gdLst/>
                  <a:ahLst/>
                  <a:cxnLst/>
                  <a:rect l="l" t="t" r="r" b="b"/>
                  <a:pathLst>
                    <a:path w="395" h="413" extrusionOk="0">
                      <a:moveTo>
                        <a:pt x="132" y="395"/>
                      </a:moveTo>
                      <a:lnTo>
                        <a:pt x="111" y="370"/>
                      </a:lnTo>
                      <a:lnTo>
                        <a:pt x="99" y="345"/>
                      </a:lnTo>
                      <a:lnTo>
                        <a:pt x="94" y="313"/>
                      </a:lnTo>
                      <a:lnTo>
                        <a:pt x="88" y="288"/>
                      </a:lnTo>
                      <a:lnTo>
                        <a:pt x="78" y="234"/>
                      </a:lnTo>
                      <a:lnTo>
                        <a:pt x="76" y="194"/>
                      </a:lnTo>
                      <a:lnTo>
                        <a:pt x="74" y="176"/>
                      </a:lnTo>
                      <a:lnTo>
                        <a:pt x="63" y="161"/>
                      </a:lnTo>
                      <a:lnTo>
                        <a:pt x="48" y="134"/>
                      </a:lnTo>
                      <a:lnTo>
                        <a:pt x="32" y="92"/>
                      </a:lnTo>
                      <a:lnTo>
                        <a:pt x="24" y="71"/>
                      </a:lnTo>
                      <a:lnTo>
                        <a:pt x="1" y="38"/>
                      </a:lnTo>
                      <a:lnTo>
                        <a:pt x="0" y="11"/>
                      </a:lnTo>
                      <a:lnTo>
                        <a:pt x="13" y="6"/>
                      </a:lnTo>
                      <a:lnTo>
                        <a:pt x="32" y="0"/>
                      </a:lnTo>
                      <a:lnTo>
                        <a:pt x="51" y="2"/>
                      </a:lnTo>
                      <a:lnTo>
                        <a:pt x="69" y="17"/>
                      </a:lnTo>
                      <a:lnTo>
                        <a:pt x="72" y="13"/>
                      </a:lnTo>
                      <a:lnTo>
                        <a:pt x="193" y="13"/>
                      </a:lnTo>
                      <a:lnTo>
                        <a:pt x="213" y="29"/>
                      </a:lnTo>
                      <a:lnTo>
                        <a:pt x="286" y="34"/>
                      </a:lnTo>
                      <a:lnTo>
                        <a:pt x="339" y="19"/>
                      </a:lnTo>
                      <a:lnTo>
                        <a:pt x="364" y="11"/>
                      </a:lnTo>
                      <a:lnTo>
                        <a:pt x="383" y="13"/>
                      </a:lnTo>
                      <a:lnTo>
                        <a:pt x="395" y="21"/>
                      </a:lnTo>
                      <a:lnTo>
                        <a:pt x="395" y="25"/>
                      </a:lnTo>
                      <a:lnTo>
                        <a:pt x="378" y="32"/>
                      </a:lnTo>
                      <a:lnTo>
                        <a:pt x="370" y="32"/>
                      </a:lnTo>
                      <a:lnTo>
                        <a:pt x="351" y="46"/>
                      </a:lnTo>
                      <a:lnTo>
                        <a:pt x="339" y="30"/>
                      </a:lnTo>
                      <a:lnTo>
                        <a:pt x="293" y="44"/>
                      </a:lnTo>
                      <a:lnTo>
                        <a:pt x="272" y="44"/>
                      </a:lnTo>
                      <a:lnTo>
                        <a:pt x="268" y="165"/>
                      </a:lnTo>
                      <a:lnTo>
                        <a:pt x="239" y="167"/>
                      </a:lnTo>
                      <a:lnTo>
                        <a:pt x="238" y="267"/>
                      </a:lnTo>
                      <a:lnTo>
                        <a:pt x="236" y="391"/>
                      </a:lnTo>
                      <a:lnTo>
                        <a:pt x="209" y="409"/>
                      </a:lnTo>
                      <a:lnTo>
                        <a:pt x="193" y="413"/>
                      </a:lnTo>
                      <a:lnTo>
                        <a:pt x="176" y="405"/>
                      </a:lnTo>
                      <a:lnTo>
                        <a:pt x="163" y="403"/>
                      </a:lnTo>
                      <a:lnTo>
                        <a:pt x="159" y="388"/>
                      </a:lnTo>
                      <a:lnTo>
                        <a:pt x="147" y="378"/>
                      </a:lnTo>
                      <a:lnTo>
                        <a:pt x="132" y="395"/>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3" name="Google Shape;543;p70"/>
                <p:cNvSpPr/>
                <p:nvPr/>
              </p:nvSpPr>
              <p:spPr>
                <a:xfrm>
                  <a:off x="5589559" y="3499684"/>
                  <a:ext cx="537479" cy="466513"/>
                </a:xfrm>
                <a:custGeom>
                  <a:avLst/>
                  <a:gdLst/>
                  <a:ahLst/>
                  <a:cxnLst/>
                  <a:rect l="l" t="t" r="r" b="b"/>
                  <a:pathLst>
                    <a:path w="462" h="401" extrusionOk="0">
                      <a:moveTo>
                        <a:pt x="54" y="392"/>
                      </a:moveTo>
                      <a:lnTo>
                        <a:pt x="55" y="369"/>
                      </a:lnTo>
                      <a:lnTo>
                        <a:pt x="21" y="361"/>
                      </a:lnTo>
                      <a:lnTo>
                        <a:pt x="19" y="344"/>
                      </a:lnTo>
                      <a:lnTo>
                        <a:pt x="4" y="323"/>
                      </a:lnTo>
                      <a:lnTo>
                        <a:pt x="0" y="307"/>
                      </a:lnTo>
                      <a:lnTo>
                        <a:pt x="2" y="290"/>
                      </a:lnTo>
                      <a:lnTo>
                        <a:pt x="21" y="288"/>
                      </a:lnTo>
                      <a:lnTo>
                        <a:pt x="32" y="276"/>
                      </a:lnTo>
                      <a:lnTo>
                        <a:pt x="73" y="275"/>
                      </a:lnTo>
                      <a:lnTo>
                        <a:pt x="100" y="269"/>
                      </a:lnTo>
                      <a:lnTo>
                        <a:pt x="102" y="248"/>
                      </a:lnTo>
                      <a:lnTo>
                        <a:pt x="119" y="225"/>
                      </a:lnTo>
                      <a:lnTo>
                        <a:pt x="119" y="146"/>
                      </a:lnTo>
                      <a:lnTo>
                        <a:pt x="161" y="131"/>
                      </a:lnTo>
                      <a:lnTo>
                        <a:pt x="245" y="63"/>
                      </a:lnTo>
                      <a:lnTo>
                        <a:pt x="347" y="0"/>
                      </a:lnTo>
                      <a:lnTo>
                        <a:pt x="393" y="13"/>
                      </a:lnTo>
                      <a:lnTo>
                        <a:pt x="411" y="33"/>
                      </a:lnTo>
                      <a:lnTo>
                        <a:pt x="432" y="19"/>
                      </a:lnTo>
                      <a:lnTo>
                        <a:pt x="439" y="73"/>
                      </a:lnTo>
                      <a:lnTo>
                        <a:pt x="449" y="83"/>
                      </a:lnTo>
                      <a:lnTo>
                        <a:pt x="451" y="92"/>
                      </a:lnTo>
                      <a:lnTo>
                        <a:pt x="462" y="104"/>
                      </a:lnTo>
                      <a:lnTo>
                        <a:pt x="457" y="119"/>
                      </a:lnTo>
                      <a:lnTo>
                        <a:pt x="445" y="188"/>
                      </a:lnTo>
                      <a:lnTo>
                        <a:pt x="443" y="232"/>
                      </a:lnTo>
                      <a:lnTo>
                        <a:pt x="407" y="265"/>
                      </a:lnTo>
                      <a:lnTo>
                        <a:pt x="393" y="309"/>
                      </a:lnTo>
                      <a:lnTo>
                        <a:pt x="407" y="323"/>
                      </a:lnTo>
                      <a:lnTo>
                        <a:pt x="407" y="344"/>
                      </a:lnTo>
                      <a:lnTo>
                        <a:pt x="426" y="344"/>
                      </a:lnTo>
                      <a:lnTo>
                        <a:pt x="422" y="361"/>
                      </a:lnTo>
                      <a:lnTo>
                        <a:pt x="414" y="363"/>
                      </a:lnTo>
                      <a:lnTo>
                        <a:pt x="412" y="372"/>
                      </a:lnTo>
                      <a:lnTo>
                        <a:pt x="407" y="374"/>
                      </a:lnTo>
                      <a:lnTo>
                        <a:pt x="388" y="336"/>
                      </a:lnTo>
                      <a:lnTo>
                        <a:pt x="380" y="336"/>
                      </a:lnTo>
                      <a:lnTo>
                        <a:pt x="357" y="355"/>
                      </a:lnTo>
                      <a:lnTo>
                        <a:pt x="334" y="344"/>
                      </a:lnTo>
                      <a:lnTo>
                        <a:pt x="318" y="342"/>
                      </a:lnTo>
                      <a:lnTo>
                        <a:pt x="309" y="347"/>
                      </a:lnTo>
                      <a:lnTo>
                        <a:pt x="292" y="346"/>
                      </a:lnTo>
                      <a:lnTo>
                        <a:pt x="274" y="361"/>
                      </a:lnTo>
                      <a:lnTo>
                        <a:pt x="259" y="361"/>
                      </a:lnTo>
                      <a:lnTo>
                        <a:pt x="222" y="344"/>
                      </a:lnTo>
                      <a:lnTo>
                        <a:pt x="209" y="353"/>
                      </a:lnTo>
                      <a:lnTo>
                        <a:pt x="194" y="351"/>
                      </a:lnTo>
                      <a:lnTo>
                        <a:pt x="182" y="340"/>
                      </a:lnTo>
                      <a:lnTo>
                        <a:pt x="151" y="326"/>
                      </a:lnTo>
                      <a:lnTo>
                        <a:pt x="121" y="330"/>
                      </a:lnTo>
                      <a:lnTo>
                        <a:pt x="113" y="338"/>
                      </a:lnTo>
                      <a:lnTo>
                        <a:pt x="107" y="357"/>
                      </a:lnTo>
                      <a:lnTo>
                        <a:pt x="100" y="371"/>
                      </a:lnTo>
                      <a:lnTo>
                        <a:pt x="98" y="401"/>
                      </a:lnTo>
                      <a:lnTo>
                        <a:pt x="75" y="382"/>
                      </a:lnTo>
                      <a:lnTo>
                        <a:pt x="63" y="382"/>
                      </a:lnTo>
                      <a:lnTo>
                        <a:pt x="54" y="392"/>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4" name="Google Shape;544;p70"/>
                <p:cNvSpPr/>
                <p:nvPr/>
              </p:nvSpPr>
              <p:spPr>
                <a:xfrm>
                  <a:off x="6590061" y="4473429"/>
                  <a:ext cx="61659" cy="69803"/>
                </a:xfrm>
                <a:custGeom>
                  <a:avLst/>
                  <a:gdLst/>
                  <a:ahLst/>
                  <a:cxnLst/>
                  <a:rect l="l" t="t" r="r" b="b"/>
                  <a:pathLst>
                    <a:path w="53" h="60" extrusionOk="0">
                      <a:moveTo>
                        <a:pt x="42" y="0"/>
                      </a:moveTo>
                      <a:lnTo>
                        <a:pt x="53" y="19"/>
                      </a:lnTo>
                      <a:lnTo>
                        <a:pt x="52" y="39"/>
                      </a:lnTo>
                      <a:lnTo>
                        <a:pt x="42" y="42"/>
                      </a:lnTo>
                      <a:lnTo>
                        <a:pt x="27" y="40"/>
                      </a:lnTo>
                      <a:lnTo>
                        <a:pt x="17" y="60"/>
                      </a:lnTo>
                      <a:lnTo>
                        <a:pt x="0" y="58"/>
                      </a:lnTo>
                      <a:lnTo>
                        <a:pt x="2" y="39"/>
                      </a:lnTo>
                      <a:lnTo>
                        <a:pt x="5" y="37"/>
                      </a:lnTo>
                      <a:lnTo>
                        <a:pt x="7" y="15"/>
                      </a:lnTo>
                      <a:lnTo>
                        <a:pt x="17" y="6"/>
                      </a:lnTo>
                      <a:lnTo>
                        <a:pt x="23" y="10"/>
                      </a:lnTo>
                      <a:lnTo>
                        <a:pt x="42" y="0"/>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5" name="Google Shape;545;p70"/>
                <p:cNvSpPr/>
                <p:nvPr/>
              </p:nvSpPr>
              <p:spPr>
                <a:xfrm>
                  <a:off x="4968355" y="3768923"/>
                  <a:ext cx="210571" cy="169853"/>
                </a:xfrm>
                <a:custGeom>
                  <a:avLst/>
                  <a:gdLst/>
                  <a:ahLst/>
                  <a:cxnLst/>
                  <a:rect l="l" t="t" r="r" b="b"/>
                  <a:pathLst>
                    <a:path w="181" h="146" extrusionOk="0">
                      <a:moveTo>
                        <a:pt x="25" y="104"/>
                      </a:moveTo>
                      <a:lnTo>
                        <a:pt x="14" y="77"/>
                      </a:lnTo>
                      <a:lnTo>
                        <a:pt x="0" y="66"/>
                      </a:lnTo>
                      <a:lnTo>
                        <a:pt x="14" y="58"/>
                      </a:lnTo>
                      <a:lnTo>
                        <a:pt x="29" y="35"/>
                      </a:lnTo>
                      <a:lnTo>
                        <a:pt x="37" y="18"/>
                      </a:lnTo>
                      <a:lnTo>
                        <a:pt x="46" y="6"/>
                      </a:lnTo>
                      <a:lnTo>
                        <a:pt x="62" y="10"/>
                      </a:lnTo>
                      <a:lnTo>
                        <a:pt x="75" y="2"/>
                      </a:lnTo>
                      <a:lnTo>
                        <a:pt x="92" y="0"/>
                      </a:lnTo>
                      <a:lnTo>
                        <a:pt x="106" y="12"/>
                      </a:lnTo>
                      <a:lnTo>
                        <a:pt x="125" y="19"/>
                      </a:lnTo>
                      <a:lnTo>
                        <a:pt x="142" y="44"/>
                      </a:lnTo>
                      <a:lnTo>
                        <a:pt x="161" y="69"/>
                      </a:lnTo>
                      <a:lnTo>
                        <a:pt x="163" y="91"/>
                      </a:lnTo>
                      <a:lnTo>
                        <a:pt x="169" y="110"/>
                      </a:lnTo>
                      <a:lnTo>
                        <a:pt x="179" y="119"/>
                      </a:lnTo>
                      <a:lnTo>
                        <a:pt x="181" y="133"/>
                      </a:lnTo>
                      <a:lnTo>
                        <a:pt x="181" y="142"/>
                      </a:lnTo>
                      <a:lnTo>
                        <a:pt x="175" y="144"/>
                      </a:lnTo>
                      <a:lnTo>
                        <a:pt x="159" y="142"/>
                      </a:lnTo>
                      <a:lnTo>
                        <a:pt x="158" y="146"/>
                      </a:lnTo>
                      <a:lnTo>
                        <a:pt x="150" y="146"/>
                      </a:lnTo>
                      <a:lnTo>
                        <a:pt x="129" y="139"/>
                      </a:lnTo>
                      <a:lnTo>
                        <a:pt x="115" y="139"/>
                      </a:lnTo>
                      <a:lnTo>
                        <a:pt x="60" y="137"/>
                      </a:lnTo>
                      <a:lnTo>
                        <a:pt x="52" y="140"/>
                      </a:lnTo>
                      <a:lnTo>
                        <a:pt x="42" y="139"/>
                      </a:lnTo>
                      <a:lnTo>
                        <a:pt x="25" y="144"/>
                      </a:lnTo>
                      <a:lnTo>
                        <a:pt x="21" y="119"/>
                      </a:lnTo>
                      <a:lnTo>
                        <a:pt x="48" y="119"/>
                      </a:lnTo>
                      <a:lnTo>
                        <a:pt x="56" y="114"/>
                      </a:lnTo>
                      <a:lnTo>
                        <a:pt x="62" y="114"/>
                      </a:lnTo>
                      <a:lnTo>
                        <a:pt x="73" y="106"/>
                      </a:lnTo>
                      <a:lnTo>
                        <a:pt x="85" y="114"/>
                      </a:lnTo>
                      <a:lnTo>
                        <a:pt x="98" y="114"/>
                      </a:lnTo>
                      <a:lnTo>
                        <a:pt x="111" y="106"/>
                      </a:lnTo>
                      <a:lnTo>
                        <a:pt x="106" y="96"/>
                      </a:lnTo>
                      <a:lnTo>
                        <a:pt x="96" y="102"/>
                      </a:lnTo>
                      <a:lnTo>
                        <a:pt x="87" y="102"/>
                      </a:lnTo>
                      <a:lnTo>
                        <a:pt x="75" y="94"/>
                      </a:lnTo>
                      <a:lnTo>
                        <a:pt x="65" y="94"/>
                      </a:lnTo>
                      <a:lnTo>
                        <a:pt x="58" y="102"/>
                      </a:lnTo>
                      <a:lnTo>
                        <a:pt x="25" y="104"/>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6" name="Google Shape;546;p70"/>
                <p:cNvSpPr/>
                <p:nvPr/>
              </p:nvSpPr>
              <p:spPr>
                <a:xfrm>
                  <a:off x="5121882" y="4031347"/>
                  <a:ext cx="104704" cy="126808"/>
                </a:xfrm>
                <a:custGeom>
                  <a:avLst/>
                  <a:gdLst/>
                  <a:ahLst/>
                  <a:cxnLst/>
                  <a:rect l="l" t="t" r="r" b="b"/>
                  <a:pathLst>
                    <a:path w="90" h="109" extrusionOk="0">
                      <a:moveTo>
                        <a:pt x="54" y="109"/>
                      </a:moveTo>
                      <a:lnTo>
                        <a:pt x="46" y="107"/>
                      </a:lnTo>
                      <a:lnTo>
                        <a:pt x="25" y="94"/>
                      </a:lnTo>
                      <a:lnTo>
                        <a:pt x="10" y="75"/>
                      </a:lnTo>
                      <a:lnTo>
                        <a:pt x="4" y="63"/>
                      </a:lnTo>
                      <a:lnTo>
                        <a:pt x="0" y="38"/>
                      </a:lnTo>
                      <a:lnTo>
                        <a:pt x="17" y="23"/>
                      </a:lnTo>
                      <a:lnTo>
                        <a:pt x="21" y="13"/>
                      </a:lnTo>
                      <a:lnTo>
                        <a:pt x="27" y="6"/>
                      </a:lnTo>
                      <a:lnTo>
                        <a:pt x="34" y="6"/>
                      </a:lnTo>
                      <a:lnTo>
                        <a:pt x="42" y="0"/>
                      </a:lnTo>
                      <a:lnTo>
                        <a:pt x="65" y="0"/>
                      </a:lnTo>
                      <a:lnTo>
                        <a:pt x="73" y="11"/>
                      </a:lnTo>
                      <a:lnTo>
                        <a:pt x="79" y="25"/>
                      </a:lnTo>
                      <a:lnTo>
                        <a:pt x="79" y="36"/>
                      </a:lnTo>
                      <a:lnTo>
                        <a:pt x="82" y="44"/>
                      </a:lnTo>
                      <a:lnTo>
                        <a:pt x="82" y="58"/>
                      </a:lnTo>
                      <a:lnTo>
                        <a:pt x="90" y="56"/>
                      </a:lnTo>
                      <a:lnTo>
                        <a:pt x="77" y="71"/>
                      </a:lnTo>
                      <a:lnTo>
                        <a:pt x="63" y="90"/>
                      </a:lnTo>
                      <a:lnTo>
                        <a:pt x="61" y="100"/>
                      </a:lnTo>
                      <a:lnTo>
                        <a:pt x="54" y="109"/>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7" name="Google Shape;547;p70"/>
                <p:cNvSpPr/>
                <p:nvPr/>
              </p:nvSpPr>
              <p:spPr>
                <a:xfrm>
                  <a:off x="6046765" y="3502011"/>
                  <a:ext cx="357156" cy="631713"/>
                </a:xfrm>
                <a:custGeom>
                  <a:avLst/>
                  <a:gdLst/>
                  <a:ahLst/>
                  <a:cxnLst/>
                  <a:rect l="l" t="t" r="r" b="b"/>
                  <a:pathLst>
                    <a:path w="307" h="543" extrusionOk="0">
                      <a:moveTo>
                        <a:pt x="29" y="359"/>
                      </a:moveTo>
                      <a:lnTo>
                        <a:pt x="33" y="342"/>
                      </a:lnTo>
                      <a:lnTo>
                        <a:pt x="14" y="342"/>
                      </a:lnTo>
                      <a:lnTo>
                        <a:pt x="14" y="321"/>
                      </a:lnTo>
                      <a:lnTo>
                        <a:pt x="0" y="307"/>
                      </a:lnTo>
                      <a:lnTo>
                        <a:pt x="14" y="263"/>
                      </a:lnTo>
                      <a:lnTo>
                        <a:pt x="50" y="230"/>
                      </a:lnTo>
                      <a:lnTo>
                        <a:pt x="52" y="186"/>
                      </a:lnTo>
                      <a:lnTo>
                        <a:pt x="64" y="117"/>
                      </a:lnTo>
                      <a:lnTo>
                        <a:pt x="69" y="102"/>
                      </a:lnTo>
                      <a:lnTo>
                        <a:pt x="58" y="90"/>
                      </a:lnTo>
                      <a:lnTo>
                        <a:pt x="56" y="81"/>
                      </a:lnTo>
                      <a:lnTo>
                        <a:pt x="46" y="71"/>
                      </a:lnTo>
                      <a:lnTo>
                        <a:pt x="39" y="17"/>
                      </a:lnTo>
                      <a:lnTo>
                        <a:pt x="67" y="0"/>
                      </a:lnTo>
                      <a:lnTo>
                        <a:pt x="185" y="65"/>
                      </a:lnTo>
                      <a:lnTo>
                        <a:pt x="304" y="130"/>
                      </a:lnTo>
                      <a:lnTo>
                        <a:pt x="307" y="265"/>
                      </a:lnTo>
                      <a:lnTo>
                        <a:pt x="282" y="263"/>
                      </a:lnTo>
                      <a:lnTo>
                        <a:pt x="269" y="288"/>
                      </a:lnTo>
                      <a:lnTo>
                        <a:pt x="261" y="309"/>
                      </a:lnTo>
                      <a:lnTo>
                        <a:pt x="267" y="317"/>
                      </a:lnTo>
                      <a:lnTo>
                        <a:pt x="258" y="326"/>
                      </a:lnTo>
                      <a:lnTo>
                        <a:pt x="261" y="342"/>
                      </a:lnTo>
                      <a:lnTo>
                        <a:pt x="254" y="355"/>
                      </a:lnTo>
                      <a:lnTo>
                        <a:pt x="252" y="369"/>
                      </a:lnTo>
                      <a:lnTo>
                        <a:pt x="261" y="367"/>
                      </a:lnTo>
                      <a:lnTo>
                        <a:pt x="267" y="378"/>
                      </a:lnTo>
                      <a:lnTo>
                        <a:pt x="269" y="399"/>
                      </a:lnTo>
                      <a:lnTo>
                        <a:pt x="281" y="409"/>
                      </a:lnTo>
                      <a:lnTo>
                        <a:pt x="279" y="417"/>
                      </a:lnTo>
                      <a:lnTo>
                        <a:pt x="261" y="422"/>
                      </a:lnTo>
                      <a:lnTo>
                        <a:pt x="246" y="436"/>
                      </a:lnTo>
                      <a:lnTo>
                        <a:pt x="225" y="474"/>
                      </a:lnTo>
                      <a:lnTo>
                        <a:pt x="196" y="489"/>
                      </a:lnTo>
                      <a:lnTo>
                        <a:pt x="167" y="488"/>
                      </a:lnTo>
                      <a:lnTo>
                        <a:pt x="160" y="489"/>
                      </a:lnTo>
                      <a:lnTo>
                        <a:pt x="162" y="503"/>
                      </a:lnTo>
                      <a:lnTo>
                        <a:pt x="146" y="514"/>
                      </a:lnTo>
                      <a:lnTo>
                        <a:pt x="133" y="528"/>
                      </a:lnTo>
                      <a:lnTo>
                        <a:pt x="96" y="541"/>
                      </a:lnTo>
                      <a:lnTo>
                        <a:pt x="89" y="534"/>
                      </a:lnTo>
                      <a:lnTo>
                        <a:pt x="83" y="532"/>
                      </a:lnTo>
                      <a:lnTo>
                        <a:pt x="77" y="541"/>
                      </a:lnTo>
                      <a:lnTo>
                        <a:pt x="52" y="543"/>
                      </a:lnTo>
                      <a:lnTo>
                        <a:pt x="58" y="534"/>
                      </a:lnTo>
                      <a:lnTo>
                        <a:pt x="48" y="511"/>
                      </a:lnTo>
                      <a:lnTo>
                        <a:pt x="44" y="497"/>
                      </a:lnTo>
                      <a:lnTo>
                        <a:pt x="31" y="491"/>
                      </a:lnTo>
                      <a:lnTo>
                        <a:pt x="14" y="470"/>
                      </a:lnTo>
                      <a:lnTo>
                        <a:pt x="19" y="455"/>
                      </a:lnTo>
                      <a:lnTo>
                        <a:pt x="33" y="459"/>
                      </a:lnTo>
                      <a:lnTo>
                        <a:pt x="43" y="457"/>
                      </a:lnTo>
                      <a:lnTo>
                        <a:pt x="58" y="457"/>
                      </a:lnTo>
                      <a:lnTo>
                        <a:pt x="43" y="426"/>
                      </a:lnTo>
                      <a:lnTo>
                        <a:pt x="43" y="403"/>
                      </a:lnTo>
                      <a:lnTo>
                        <a:pt x="41" y="380"/>
                      </a:lnTo>
                      <a:lnTo>
                        <a:pt x="29" y="359"/>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8" name="Google Shape;548;p70"/>
                <p:cNvSpPr/>
                <p:nvPr/>
              </p:nvSpPr>
              <p:spPr>
                <a:xfrm>
                  <a:off x="5575598" y="3990629"/>
                  <a:ext cx="65149" cy="203591"/>
                </a:xfrm>
                <a:custGeom>
                  <a:avLst/>
                  <a:gdLst/>
                  <a:ahLst/>
                  <a:cxnLst/>
                  <a:rect l="l" t="t" r="r" b="b"/>
                  <a:pathLst>
                    <a:path w="56" h="175" extrusionOk="0">
                      <a:moveTo>
                        <a:pt x="56" y="167"/>
                      </a:moveTo>
                      <a:lnTo>
                        <a:pt x="31" y="175"/>
                      </a:lnTo>
                      <a:lnTo>
                        <a:pt x="25" y="162"/>
                      </a:lnTo>
                      <a:lnTo>
                        <a:pt x="18" y="141"/>
                      </a:lnTo>
                      <a:lnTo>
                        <a:pt x="16" y="123"/>
                      </a:lnTo>
                      <a:lnTo>
                        <a:pt x="21" y="93"/>
                      </a:lnTo>
                      <a:lnTo>
                        <a:pt x="14" y="81"/>
                      </a:lnTo>
                      <a:lnTo>
                        <a:pt x="12" y="54"/>
                      </a:lnTo>
                      <a:lnTo>
                        <a:pt x="12" y="29"/>
                      </a:lnTo>
                      <a:lnTo>
                        <a:pt x="0" y="12"/>
                      </a:lnTo>
                      <a:lnTo>
                        <a:pt x="2" y="0"/>
                      </a:lnTo>
                      <a:lnTo>
                        <a:pt x="27" y="2"/>
                      </a:lnTo>
                      <a:lnTo>
                        <a:pt x="23" y="20"/>
                      </a:lnTo>
                      <a:lnTo>
                        <a:pt x="33" y="29"/>
                      </a:lnTo>
                      <a:lnTo>
                        <a:pt x="42" y="43"/>
                      </a:lnTo>
                      <a:lnTo>
                        <a:pt x="44" y="58"/>
                      </a:lnTo>
                      <a:lnTo>
                        <a:pt x="50" y="66"/>
                      </a:lnTo>
                      <a:lnTo>
                        <a:pt x="48" y="144"/>
                      </a:lnTo>
                      <a:lnTo>
                        <a:pt x="56" y="167"/>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49" name="Google Shape;549;p70"/>
                <p:cNvSpPr/>
                <p:nvPr/>
              </p:nvSpPr>
              <p:spPr>
                <a:xfrm>
                  <a:off x="5844338" y="2950572"/>
                  <a:ext cx="131461" cy="276883"/>
                </a:xfrm>
                <a:custGeom>
                  <a:avLst/>
                  <a:gdLst/>
                  <a:ahLst/>
                  <a:cxnLst/>
                  <a:rect l="l" t="t" r="r" b="b"/>
                  <a:pathLst>
                    <a:path w="113" h="238" extrusionOk="0">
                      <a:moveTo>
                        <a:pt x="55" y="238"/>
                      </a:moveTo>
                      <a:lnTo>
                        <a:pt x="44" y="178"/>
                      </a:lnTo>
                      <a:lnTo>
                        <a:pt x="26" y="165"/>
                      </a:lnTo>
                      <a:lnTo>
                        <a:pt x="25" y="155"/>
                      </a:lnTo>
                      <a:lnTo>
                        <a:pt x="2" y="136"/>
                      </a:lnTo>
                      <a:lnTo>
                        <a:pt x="0" y="109"/>
                      </a:lnTo>
                      <a:lnTo>
                        <a:pt x="17" y="90"/>
                      </a:lnTo>
                      <a:lnTo>
                        <a:pt x="25" y="63"/>
                      </a:lnTo>
                      <a:lnTo>
                        <a:pt x="21" y="30"/>
                      </a:lnTo>
                      <a:lnTo>
                        <a:pt x="26" y="13"/>
                      </a:lnTo>
                      <a:lnTo>
                        <a:pt x="57" y="0"/>
                      </a:lnTo>
                      <a:lnTo>
                        <a:pt x="76" y="3"/>
                      </a:lnTo>
                      <a:lnTo>
                        <a:pt x="76" y="21"/>
                      </a:lnTo>
                      <a:lnTo>
                        <a:pt x="99" y="7"/>
                      </a:lnTo>
                      <a:lnTo>
                        <a:pt x="101" y="15"/>
                      </a:lnTo>
                      <a:lnTo>
                        <a:pt x="88" y="30"/>
                      </a:lnTo>
                      <a:lnTo>
                        <a:pt x="88" y="48"/>
                      </a:lnTo>
                      <a:lnTo>
                        <a:pt x="98" y="55"/>
                      </a:lnTo>
                      <a:lnTo>
                        <a:pt x="94" y="84"/>
                      </a:lnTo>
                      <a:lnTo>
                        <a:pt x="74" y="101"/>
                      </a:lnTo>
                      <a:lnTo>
                        <a:pt x="80" y="121"/>
                      </a:lnTo>
                      <a:lnTo>
                        <a:pt x="96" y="121"/>
                      </a:lnTo>
                      <a:lnTo>
                        <a:pt x="101" y="138"/>
                      </a:lnTo>
                      <a:lnTo>
                        <a:pt x="113" y="142"/>
                      </a:lnTo>
                      <a:lnTo>
                        <a:pt x="111" y="169"/>
                      </a:lnTo>
                      <a:lnTo>
                        <a:pt x="98" y="178"/>
                      </a:lnTo>
                      <a:lnTo>
                        <a:pt x="88" y="190"/>
                      </a:lnTo>
                      <a:lnTo>
                        <a:pt x="69" y="203"/>
                      </a:lnTo>
                      <a:lnTo>
                        <a:pt x="73" y="217"/>
                      </a:lnTo>
                      <a:lnTo>
                        <a:pt x="69" y="230"/>
                      </a:lnTo>
                      <a:lnTo>
                        <a:pt x="55" y="238"/>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0" name="Google Shape;550;p70"/>
                <p:cNvSpPr/>
                <p:nvPr/>
              </p:nvSpPr>
              <p:spPr>
                <a:xfrm>
                  <a:off x="6600531" y="4466449"/>
                  <a:ext cx="378097" cy="424632"/>
                </a:xfrm>
                <a:custGeom>
                  <a:avLst/>
                  <a:gdLst/>
                  <a:ahLst/>
                  <a:cxnLst/>
                  <a:rect l="l" t="t" r="r" b="b"/>
                  <a:pathLst>
                    <a:path w="325" h="365" extrusionOk="0">
                      <a:moveTo>
                        <a:pt x="137" y="0"/>
                      </a:moveTo>
                      <a:lnTo>
                        <a:pt x="142" y="2"/>
                      </a:lnTo>
                      <a:lnTo>
                        <a:pt x="250" y="73"/>
                      </a:lnTo>
                      <a:lnTo>
                        <a:pt x="252" y="93"/>
                      </a:lnTo>
                      <a:lnTo>
                        <a:pt x="296" y="127"/>
                      </a:lnTo>
                      <a:lnTo>
                        <a:pt x="281" y="167"/>
                      </a:lnTo>
                      <a:lnTo>
                        <a:pt x="283" y="187"/>
                      </a:lnTo>
                      <a:lnTo>
                        <a:pt x="302" y="200"/>
                      </a:lnTo>
                      <a:lnTo>
                        <a:pt x="302" y="210"/>
                      </a:lnTo>
                      <a:lnTo>
                        <a:pt x="294" y="229"/>
                      </a:lnTo>
                      <a:lnTo>
                        <a:pt x="296" y="240"/>
                      </a:lnTo>
                      <a:lnTo>
                        <a:pt x="292" y="256"/>
                      </a:lnTo>
                      <a:lnTo>
                        <a:pt x="304" y="277"/>
                      </a:lnTo>
                      <a:lnTo>
                        <a:pt x="315" y="311"/>
                      </a:lnTo>
                      <a:lnTo>
                        <a:pt x="325" y="319"/>
                      </a:lnTo>
                      <a:lnTo>
                        <a:pt x="302" y="338"/>
                      </a:lnTo>
                      <a:lnTo>
                        <a:pt x="269" y="352"/>
                      </a:lnTo>
                      <a:lnTo>
                        <a:pt x="250" y="350"/>
                      </a:lnTo>
                      <a:lnTo>
                        <a:pt x="240" y="361"/>
                      </a:lnTo>
                      <a:lnTo>
                        <a:pt x="219" y="361"/>
                      </a:lnTo>
                      <a:lnTo>
                        <a:pt x="211" y="365"/>
                      </a:lnTo>
                      <a:lnTo>
                        <a:pt x="175" y="356"/>
                      </a:lnTo>
                      <a:lnTo>
                        <a:pt x="152" y="359"/>
                      </a:lnTo>
                      <a:lnTo>
                        <a:pt x="144" y="313"/>
                      </a:lnTo>
                      <a:lnTo>
                        <a:pt x="135" y="298"/>
                      </a:lnTo>
                      <a:lnTo>
                        <a:pt x="129" y="288"/>
                      </a:lnTo>
                      <a:lnTo>
                        <a:pt x="100" y="281"/>
                      </a:lnTo>
                      <a:lnTo>
                        <a:pt x="83" y="271"/>
                      </a:lnTo>
                      <a:lnTo>
                        <a:pt x="64" y="265"/>
                      </a:lnTo>
                      <a:lnTo>
                        <a:pt x="52" y="260"/>
                      </a:lnTo>
                      <a:lnTo>
                        <a:pt x="41" y="252"/>
                      </a:lnTo>
                      <a:lnTo>
                        <a:pt x="25" y="208"/>
                      </a:lnTo>
                      <a:lnTo>
                        <a:pt x="8" y="189"/>
                      </a:lnTo>
                      <a:lnTo>
                        <a:pt x="2" y="169"/>
                      </a:lnTo>
                      <a:lnTo>
                        <a:pt x="4" y="152"/>
                      </a:lnTo>
                      <a:lnTo>
                        <a:pt x="0" y="119"/>
                      </a:lnTo>
                      <a:lnTo>
                        <a:pt x="12" y="119"/>
                      </a:lnTo>
                      <a:lnTo>
                        <a:pt x="23" y="106"/>
                      </a:lnTo>
                      <a:lnTo>
                        <a:pt x="35" y="89"/>
                      </a:lnTo>
                      <a:lnTo>
                        <a:pt x="43" y="81"/>
                      </a:lnTo>
                      <a:lnTo>
                        <a:pt x="43" y="69"/>
                      </a:lnTo>
                      <a:lnTo>
                        <a:pt x="35" y="62"/>
                      </a:lnTo>
                      <a:lnTo>
                        <a:pt x="33" y="48"/>
                      </a:lnTo>
                      <a:lnTo>
                        <a:pt x="43" y="45"/>
                      </a:lnTo>
                      <a:lnTo>
                        <a:pt x="44" y="25"/>
                      </a:lnTo>
                      <a:lnTo>
                        <a:pt x="33" y="6"/>
                      </a:lnTo>
                      <a:lnTo>
                        <a:pt x="43" y="2"/>
                      </a:lnTo>
                      <a:lnTo>
                        <a:pt x="75" y="2"/>
                      </a:lnTo>
                      <a:lnTo>
                        <a:pt x="137" y="0"/>
                      </a:lnTo>
                      <a:close/>
                    </a:path>
                  </a:pathLst>
                </a:custGeom>
                <a:solidFill>
                  <a:srgbClr val="C2C2C2"/>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1" name="Google Shape;551;p70"/>
                <p:cNvSpPr/>
                <p:nvPr/>
              </p:nvSpPr>
              <p:spPr>
                <a:xfrm>
                  <a:off x="6613328" y="4259368"/>
                  <a:ext cx="189630" cy="225695"/>
                </a:xfrm>
                <a:custGeom>
                  <a:avLst/>
                  <a:gdLst/>
                  <a:ahLst/>
                  <a:cxnLst/>
                  <a:rect l="l" t="t" r="r" b="b"/>
                  <a:pathLst>
                    <a:path w="163" h="194" extrusionOk="0">
                      <a:moveTo>
                        <a:pt x="67" y="180"/>
                      </a:moveTo>
                      <a:lnTo>
                        <a:pt x="35" y="180"/>
                      </a:lnTo>
                      <a:lnTo>
                        <a:pt x="25" y="184"/>
                      </a:lnTo>
                      <a:lnTo>
                        <a:pt x="6" y="194"/>
                      </a:lnTo>
                      <a:lnTo>
                        <a:pt x="0" y="190"/>
                      </a:lnTo>
                      <a:lnTo>
                        <a:pt x="0" y="165"/>
                      </a:lnTo>
                      <a:lnTo>
                        <a:pt x="6" y="151"/>
                      </a:lnTo>
                      <a:lnTo>
                        <a:pt x="8" y="125"/>
                      </a:lnTo>
                      <a:lnTo>
                        <a:pt x="13" y="109"/>
                      </a:lnTo>
                      <a:lnTo>
                        <a:pt x="25" y="92"/>
                      </a:lnTo>
                      <a:lnTo>
                        <a:pt x="36" y="82"/>
                      </a:lnTo>
                      <a:lnTo>
                        <a:pt x="46" y="71"/>
                      </a:lnTo>
                      <a:lnTo>
                        <a:pt x="35" y="65"/>
                      </a:lnTo>
                      <a:lnTo>
                        <a:pt x="36" y="25"/>
                      </a:lnTo>
                      <a:lnTo>
                        <a:pt x="48" y="17"/>
                      </a:lnTo>
                      <a:lnTo>
                        <a:pt x="67" y="25"/>
                      </a:lnTo>
                      <a:lnTo>
                        <a:pt x="92" y="15"/>
                      </a:lnTo>
                      <a:lnTo>
                        <a:pt x="113" y="17"/>
                      </a:lnTo>
                      <a:lnTo>
                        <a:pt x="132" y="0"/>
                      </a:lnTo>
                      <a:lnTo>
                        <a:pt x="146" y="25"/>
                      </a:lnTo>
                      <a:lnTo>
                        <a:pt x="150" y="42"/>
                      </a:lnTo>
                      <a:lnTo>
                        <a:pt x="163" y="80"/>
                      </a:lnTo>
                      <a:lnTo>
                        <a:pt x="152" y="105"/>
                      </a:lnTo>
                      <a:lnTo>
                        <a:pt x="138" y="128"/>
                      </a:lnTo>
                      <a:lnTo>
                        <a:pt x="129" y="142"/>
                      </a:lnTo>
                      <a:lnTo>
                        <a:pt x="129" y="178"/>
                      </a:lnTo>
                      <a:lnTo>
                        <a:pt x="67" y="180"/>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2" name="Google Shape;552;p70"/>
                <p:cNvSpPr/>
                <p:nvPr/>
              </p:nvSpPr>
              <p:spPr>
                <a:xfrm>
                  <a:off x="6138672" y="5301752"/>
                  <a:ext cx="560747" cy="504905"/>
                </a:xfrm>
                <a:custGeom>
                  <a:avLst/>
                  <a:gdLst/>
                  <a:ahLst/>
                  <a:cxnLst/>
                  <a:rect l="l" t="t" r="r" b="b"/>
                  <a:pathLst>
                    <a:path w="482" h="434" extrusionOk="0">
                      <a:moveTo>
                        <a:pt x="440" y="244"/>
                      </a:moveTo>
                      <a:lnTo>
                        <a:pt x="434" y="250"/>
                      </a:lnTo>
                      <a:lnTo>
                        <a:pt x="420" y="267"/>
                      </a:lnTo>
                      <a:lnTo>
                        <a:pt x="411" y="285"/>
                      </a:lnTo>
                      <a:lnTo>
                        <a:pt x="393" y="310"/>
                      </a:lnTo>
                      <a:lnTo>
                        <a:pt x="359" y="344"/>
                      </a:lnTo>
                      <a:lnTo>
                        <a:pt x="338" y="365"/>
                      </a:lnTo>
                      <a:lnTo>
                        <a:pt x="315" y="381"/>
                      </a:lnTo>
                      <a:lnTo>
                        <a:pt x="286" y="394"/>
                      </a:lnTo>
                      <a:lnTo>
                        <a:pt x="271" y="394"/>
                      </a:lnTo>
                      <a:lnTo>
                        <a:pt x="267" y="404"/>
                      </a:lnTo>
                      <a:lnTo>
                        <a:pt x="250" y="400"/>
                      </a:lnTo>
                      <a:lnTo>
                        <a:pt x="234" y="406"/>
                      </a:lnTo>
                      <a:lnTo>
                        <a:pt x="203" y="400"/>
                      </a:lnTo>
                      <a:lnTo>
                        <a:pt x="186" y="404"/>
                      </a:lnTo>
                      <a:lnTo>
                        <a:pt x="175" y="402"/>
                      </a:lnTo>
                      <a:lnTo>
                        <a:pt x="146" y="415"/>
                      </a:lnTo>
                      <a:lnTo>
                        <a:pt x="121" y="421"/>
                      </a:lnTo>
                      <a:lnTo>
                        <a:pt x="104" y="432"/>
                      </a:lnTo>
                      <a:lnTo>
                        <a:pt x="90" y="434"/>
                      </a:lnTo>
                      <a:lnTo>
                        <a:pt x="79" y="423"/>
                      </a:lnTo>
                      <a:lnTo>
                        <a:pt x="69" y="421"/>
                      </a:lnTo>
                      <a:lnTo>
                        <a:pt x="58" y="406"/>
                      </a:lnTo>
                      <a:lnTo>
                        <a:pt x="56" y="411"/>
                      </a:lnTo>
                      <a:lnTo>
                        <a:pt x="52" y="402"/>
                      </a:lnTo>
                      <a:lnTo>
                        <a:pt x="52" y="383"/>
                      </a:lnTo>
                      <a:lnTo>
                        <a:pt x="44" y="360"/>
                      </a:lnTo>
                      <a:lnTo>
                        <a:pt x="54" y="354"/>
                      </a:lnTo>
                      <a:lnTo>
                        <a:pt x="54" y="327"/>
                      </a:lnTo>
                      <a:lnTo>
                        <a:pt x="35" y="294"/>
                      </a:lnTo>
                      <a:lnTo>
                        <a:pt x="21" y="265"/>
                      </a:lnTo>
                      <a:lnTo>
                        <a:pt x="21" y="265"/>
                      </a:lnTo>
                      <a:lnTo>
                        <a:pt x="0" y="221"/>
                      </a:lnTo>
                      <a:lnTo>
                        <a:pt x="15" y="204"/>
                      </a:lnTo>
                      <a:lnTo>
                        <a:pt x="27" y="214"/>
                      </a:lnTo>
                      <a:lnTo>
                        <a:pt x="31" y="229"/>
                      </a:lnTo>
                      <a:lnTo>
                        <a:pt x="44" y="231"/>
                      </a:lnTo>
                      <a:lnTo>
                        <a:pt x="61" y="239"/>
                      </a:lnTo>
                      <a:lnTo>
                        <a:pt x="77" y="235"/>
                      </a:lnTo>
                      <a:lnTo>
                        <a:pt x="104" y="217"/>
                      </a:lnTo>
                      <a:lnTo>
                        <a:pt x="106" y="93"/>
                      </a:lnTo>
                      <a:lnTo>
                        <a:pt x="113" y="96"/>
                      </a:lnTo>
                      <a:lnTo>
                        <a:pt x="131" y="129"/>
                      </a:lnTo>
                      <a:lnTo>
                        <a:pt x="127" y="150"/>
                      </a:lnTo>
                      <a:lnTo>
                        <a:pt x="134" y="162"/>
                      </a:lnTo>
                      <a:lnTo>
                        <a:pt x="155" y="158"/>
                      </a:lnTo>
                      <a:lnTo>
                        <a:pt x="169" y="144"/>
                      </a:lnTo>
                      <a:lnTo>
                        <a:pt x="184" y="133"/>
                      </a:lnTo>
                      <a:lnTo>
                        <a:pt x="192" y="118"/>
                      </a:lnTo>
                      <a:lnTo>
                        <a:pt x="205" y="110"/>
                      </a:lnTo>
                      <a:lnTo>
                        <a:pt x="217" y="114"/>
                      </a:lnTo>
                      <a:lnTo>
                        <a:pt x="232" y="123"/>
                      </a:lnTo>
                      <a:lnTo>
                        <a:pt x="255" y="125"/>
                      </a:lnTo>
                      <a:lnTo>
                        <a:pt x="274" y="116"/>
                      </a:lnTo>
                      <a:lnTo>
                        <a:pt x="278" y="106"/>
                      </a:lnTo>
                      <a:lnTo>
                        <a:pt x="282" y="89"/>
                      </a:lnTo>
                      <a:lnTo>
                        <a:pt x="299" y="87"/>
                      </a:lnTo>
                      <a:lnTo>
                        <a:pt x="309" y="73"/>
                      </a:lnTo>
                      <a:lnTo>
                        <a:pt x="319" y="52"/>
                      </a:lnTo>
                      <a:lnTo>
                        <a:pt x="346" y="25"/>
                      </a:lnTo>
                      <a:lnTo>
                        <a:pt x="388" y="0"/>
                      </a:lnTo>
                      <a:lnTo>
                        <a:pt x="399" y="0"/>
                      </a:lnTo>
                      <a:lnTo>
                        <a:pt x="415" y="6"/>
                      </a:lnTo>
                      <a:lnTo>
                        <a:pt x="424" y="2"/>
                      </a:lnTo>
                      <a:lnTo>
                        <a:pt x="440" y="6"/>
                      </a:lnTo>
                      <a:lnTo>
                        <a:pt x="451" y="54"/>
                      </a:lnTo>
                      <a:lnTo>
                        <a:pt x="459" y="79"/>
                      </a:lnTo>
                      <a:lnTo>
                        <a:pt x="451" y="116"/>
                      </a:lnTo>
                      <a:lnTo>
                        <a:pt x="455" y="129"/>
                      </a:lnTo>
                      <a:lnTo>
                        <a:pt x="440" y="123"/>
                      </a:lnTo>
                      <a:lnTo>
                        <a:pt x="432" y="125"/>
                      </a:lnTo>
                      <a:lnTo>
                        <a:pt x="428" y="135"/>
                      </a:lnTo>
                      <a:lnTo>
                        <a:pt x="418" y="148"/>
                      </a:lnTo>
                      <a:lnTo>
                        <a:pt x="418" y="160"/>
                      </a:lnTo>
                      <a:lnTo>
                        <a:pt x="436" y="177"/>
                      </a:lnTo>
                      <a:lnTo>
                        <a:pt x="453" y="173"/>
                      </a:lnTo>
                      <a:lnTo>
                        <a:pt x="459" y="160"/>
                      </a:lnTo>
                      <a:lnTo>
                        <a:pt x="482" y="160"/>
                      </a:lnTo>
                      <a:lnTo>
                        <a:pt x="472" y="185"/>
                      </a:lnTo>
                      <a:lnTo>
                        <a:pt x="468" y="212"/>
                      </a:lnTo>
                      <a:lnTo>
                        <a:pt x="461" y="227"/>
                      </a:lnTo>
                      <a:lnTo>
                        <a:pt x="440" y="244"/>
                      </a:lnTo>
                      <a:close/>
                      <a:moveTo>
                        <a:pt x="367" y="235"/>
                      </a:moveTo>
                      <a:lnTo>
                        <a:pt x="353" y="223"/>
                      </a:lnTo>
                      <a:lnTo>
                        <a:pt x="340" y="231"/>
                      </a:lnTo>
                      <a:lnTo>
                        <a:pt x="324" y="244"/>
                      </a:lnTo>
                      <a:lnTo>
                        <a:pt x="307" y="265"/>
                      </a:lnTo>
                      <a:lnTo>
                        <a:pt x="328" y="292"/>
                      </a:lnTo>
                      <a:lnTo>
                        <a:pt x="338" y="288"/>
                      </a:lnTo>
                      <a:lnTo>
                        <a:pt x="344" y="277"/>
                      </a:lnTo>
                      <a:lnTo>
                        <a:pt x="361" y="273"/>
                      </a:lnTo>
                      <a:lnTo>
                        <a:pt x="367" y="262"/>
                      </a:lnTo>
                      <a:lnTo>
                        <a:pt x="376" y="244"/>
                      </a:lnTo>
                      <a:lnTo>
                        <a:pt x="367" y="235"/>
                      </a:lnTo>
                      <a:close/>
                    </a:path>
                  </a:pathLst>
                </a:custGeom>
                <a:solidFill>
                  <a:srgbClr val="5B0F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3" name="Google Shape;553;p70"/>
                <p:cNvSpPr/>
                <p:nvPr/>
              </p:nvSpPr>
              <p:spPr>
                <a:xfrm>
                  <a:off x="6335282" y="4754966"/>
                  <a:ext cx="406018" cy="383914"/>
                </a:xfrm>
                <a:custGeom>
                  <a:avLst/>
                  <a:gdLst/>
                  <a:ahLst/>
                  <a:cxnLst/>
                  <a:rect l="l" t="t" r="r" b="b"/>
                  <a:pathLst>
                    <a:path w="349" h="330" extrusionOk="0">
                      <a:moveTo>
                        <a:pt x="328" y="33"/>
                      </a:moveTo>
                      <a:lnTo>
                        <a:pt x="342" y="48"/>
                      </a:lnTo>
                      <a:lnTo>
                        <a:pt x="349" y="77"/>
                      </a:lnTo>
                      <a:lnTo>
                        <a:pt x="344" y="86"/>
                      </a:lnTo>
                      <a:lnTo>
                        <a:pt x="338" y="113"/>
                      </a:lnTo>
                      <a:lnTo>
                        <a:pt x="344" y="142"/>
                      </a:lnTo>
                      <a:lnTo>
                        <a:pt x="332" y="154"/>
                      </a:lnTo>
                      <a:lnTo>
                        <a:pt x="322" y="186"/>
                      </a:lnTo>
                      <a:lnTo>
                        <a:pt x="338" y="194"/>
                      </a:lnTo>
                      <a:lnTo>
                        <a:pt x="248" y="223"/>
                      </a:lnTo>
                      <a:lnTo>
                        <a:pt x="249" y="248"/>
                      </a:lnTo>
                      <a:lnTo>
                        <a:pt x="226" y="252"/>
                      </a:lnTo>
                      <a:lnTo>
                        <a:pt x="209" y="265"/>
                      </a:lnTo>
                      <a:lnTo>
                        <a:pt x="205" y="277"/>
                      </a:lnTo>
                      <a:lnTo>
                        <a:pt x="196" y="280"/>
                      </a:lnTo>
                      <a:lnTo>
                        <a:pt x="169" y="307"/>
                      </a:lnTo>
                      <a:lnTo>
                        <a:pt x="152" y="330"/>
                      </a:lnTo>
                      <a:lnTo>
                        <a:pt x="142" y="330"/>
                      </a:lnTo>
                      <a:lnTo>
                        <a:pt x="132" y="326"/>
                      </a:lnTo>
                      <a:lnTo>
                        <a:pt x="100" y="323"/>
                      </a:lnTo>
                      <a:lnTo>
                        <a:pt x="94" y="321"/>
                      </a:lnTo>
                      <a:lnTo>
                        <a:pt x="94" y="317"/>
                      </a:lnTo>
                      <a:lnTo>
                        <a:pt x="82" y="309"/>
                      </a:lnTo>
                      <a:lnTo>
                        <a:pt x="63" y="307"/>
                      </a:lnTo>
                      <a:lnTo>
                        <a:pt x="38" y="315"/>
                      </a:lnTo>
                      <a:lnTo>
                        <a:pt x="19" y="294"/>
                      </a:lnTo>
                      <a:lnTo>
                        <a:pt x="0" y="267"/>
                      </a:lnTo>
                      <a:lnTo>
                        <a:pt x="4" y="157"/>
                      </a:lnTo>
                      <a:lnTo>
                        <a:pt x="65" y="159"/>
                      </a:lnTo>
                      <a:lnTo>
                        <a:pt x="63" y="146"/>
                      </a:lnTo>
                      <a:lnTo>
                        <a:pt x="67" y="134"/>
                      </a:lnTo>
                      <a:lnTo>
                        <a:pt x="61" y="117"/>
                      </a:lnTo>
                      <a:lnTo>
                        <a:pt x="65" y="102"/>
                      </a:lnTo>
                      <a:lnTo>
                        <a:pt x="63" y="90"/>
                      </a:lnTo>
                      <a:lnTo>
                        <a:pt x="73" y="92"/>
                      </a:lnTo>
                      <a:lnTo>
                        <a:pt x="75" y="102"/>
                      </a:lnTo>
                      <a:lnTo>
                        <a:pt x="88" y="102"/>
                      </a:lnTo>
                      <a:lnTo>
                        <a:pt x="107" y="106"/>
                      </a:lnTo>
                      <a:lnTo>
                        <a:pt x="117" y="121"/>
                      </a:lnTo>
                      <a:lnTo>
                        <a:pt x="142" y="125"/>
                      </a:lnTo>
                      <a:lnTo>
                        <a:pt x="159" y="113"/>
                      </a:lnTo>
                      <a:lnTo>
                        <a:pt x="167" y="133"/>
                      </a:lnTo>
                      <a:lnTo>
                        <a:pt x="188" y="136"/>
                      </a:lnTo>
                      <a:lnTo>
                        <a:pt x="200" y="152"/>
                      </a:lnTo>
                      <a:lnTo>
                        <a:pt x="211" y="171"/>
                      </a:lnTo>
                      <a:lnTo>
                        <a:pt x="234" y="171"/>
                      </a:lnTo>
                      <a:lnTo>
                        <a:pt x="232" y="134"/>
                      </a:lnTo>
                      <a:lnTo>
                        <a:pt x="224" y="140"/>
                      </a:lnTo>
                      <a:lnTo>
                        <a:pt x="203" y="127"/>
                      </a:lnTo>
                      <a:lnTo>
                        <a:pt x="196" y="121"/>
                      </a:lnTo>
                      <a:lnTo>
                        <a:pt x="200" y="86"/>
                      </a:lnTo>
                      <a:lnTo>
                        <a:pt x="205" y="46"/>
                      </a:lnTo>
                      <a:lnTo>
                        <a:pt x="200" y="31"/>
                      </a:lnTo>
                      <a:lnTo>
                        <a:pt x="207" y="10"/>
                      </a:lnTo>
                      <a:lnTo>
                        <a:pt x="217" y="6"/>
                      </a:lnTo>
                      <a:lnTo>
                        <a:pt x="257" y="0"/>
                      </a:lnTo>
                      <a:lnTo>
                        <a:pt x="269" y="4"/>
                      </a:lnTo>
                      <a:lnTo>
                        <a:pt x="280" y="12"/>
                      </a:lnTo>
                      <a:lnTo>
                        <a:pt x="292" y="17"/>
                      </a:lnTo>
                      <a:lnTo>
                        <a:pt x="311" y="23"/>
                      </a:lnTo>
                      <a:lnTo>
                        <a:pt x="328" y="33"/>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4" name="Google Shape;554;p70"/>
                <p:cNvSpPr/>
                <p:nvPr/>
              </p:nvSpPr>
              <p:spPr>
                <a:xfrm>
                  <a:off x="6451619" y="5043483"/>
                  <a:ext cx="262923" cy="265250"/>
                </a:xfrm>
                <a:custGeom>
                  <a:avLst/>
                  <a:gdLst/>
                  <a:ahLst/>
                  <a:cxnLst/>
                  <a:rect l="l" t="t" r="r" b="b"/>
                  <a:pathLst>
                    <a:path w="226" h="228" extrusionOk="0">
                      <a:moveTo>
                        <a:pt x="171" y="228"/>
                      </a:moveTo>
                      <a:lnTo>
                        <a:pt x="155" y="224"/>
                      </a:lnTo>
                      <a:lnTo>
                        <a:pt x="146" y="228"/>
                      </a:lnTo>
                      <a:lnTo>
                        <a:pt x="130" y="222"/>
                      </a:lnTo>
                      <a:lnTo>
                        <a:pt x="119" y="222"/>
                      </a:lnTo>
                      <a:lnTo>
                        <a:pt x="101" y="207"/>
                      </a:lnTo>
                      <a:lnTo>
                        <a:pt x="78" y="203"/>
                      </a:lnTo>
                      <a:lnTo>
                        <a:pt x="71" y="180"/>
                      </a:lnTo>
                      <a:lnTo>
                        <a:pt x="71" y="169"/>
                      </a:lnTo>
                      <a:lnTo>
                        <a:pt x="57" y="165"/>
                      </a:lnTo>
                      <a:lnTo>
                        <a:pt x="25" y="128"/>
                      </a:lnTo>
                      <a:lnTo>
                        <a:pt x="17" y="107"/>
                      </a:lnTo>
                      <a:lnTo>
                        <a:pt x="11" y="102"/>
                      </a:lnTo>
                      <a:lnTo>
                        <a:pt x="0" y="75"/>
                      </a:lnTo>
                      <a:lnTo>
                        <a:pt x="32" y="78"/>
                      </a:lnTo>
                      <a:lnTo>
                        <a:pt x="42" y="82"/>
                      </a:lnTo>
                      <a:lnTo>
                        <a:pt x="52" y="82"/>
                      </a:lnTo>
                      <a:lnTo>
                        <a:pt x="69" y="59"/>
                      </a:lnTo>
                      <a:lnTo>
                        <a:pt x="96" y="32"/>
                      </a:lnTo>
                      <a:lnTo>
                        <a:pt x="105" y="29"/>
                      </a:lnTo>
                      <a:lnTo>
                        <a:pt x="109" y="17"/>
                      </a:lnTo>
                      <a:lnTo>
                        <a:pt x="126" y="4"/>
                      </a:lnTo>
                      <a:lnTo>
                        <a:pt x="149" y="0"/>
                      </a:lnTo>
                      <a:lnTo>
                        <a:pt x="151" y="11"/>
                      </a:lnTo>
                      <a:lnTo>
                        <a:pt x="176" y="11"/>
                      </a:lnTo>
                      <a:lnTo>
                        <a:pt x="190" y="19"/>
                      </a:lnTo>
                      <a:lnTo>
                        <a:pt x="196" y="27"/>
                      </a:lnTo>
                      <a:lnTo>
                        <a:pt x="211" y="29"/>
                      </a:lnTo>
                      <a:lnTo>
                        <a:pt x="226" y="40"/>
                      </a:lnTo>
                      <a:lnTo>
                        <a:pt x="224" y="82"/>
                      </a:lnTo>
                      <a:lnTo>
                        <a:pt x="217" y="107"/>
                      </a:lnTo>
                      <a:lnTo>
                        <a:pt x="215" y="132"/>
                      </a:lnTo>
                      <a:lnTo>
                        <a:pt x="220" y="142"/>
                      </a:lnTo>
                      <a:lnTo>
                        <a:pt x="217" y="163"/>
                      </a:lnTo>
                      <a:lnTo>
                        <a:pt x="211" y="165"/>
                      </a:lnTo>
                      <a:lnTo>
                        <a:pt x="203" y="190"/>
                      </a:lnTo>
                      <a:lnTo>
                        <a:pt x="171" y="228"/>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5" name="Google Shape;555;p70"/>
                <p:cNvSpPr/>
                <p:nvPr/>
              </p:nvSpPr>
              <p:spPr>
                <a:xfrm>
                  <a:off x="5982779" y="4602564"/>
                  <a:ext cx="430449" cy="536316"/>
                </a:xfrm>
                <a:custGeom>
                  <a:avLst/>
                  <a:gdLst/>
                  <a:ahLst/>
                  <a:cxnLst/>
                  <a:rect l="l" t="t" r="r" b="b"/>
                  <a:pathLst>
                    <a:path w="370" h="461" extrusionOk="0">
                      <a:moveTo>
                        <a:pt x="140" y="50"/>
                      </a:moveTo>
                      <a:lnTo>
                        <a:pt x="147" y="75"/>
                      </a:lnTo>
                      <a:lnTo>
                        <a:pt x="155" y="96"/>
                      </a:lnTo>
                      <a:lnTo>
                        <a:pt x="163" y="106"/>
                      </a:lnTo>
                      <a:lnTo>
                        <a:pt x="174" y="125"/>
                      </a:lnTo>
                      <a:lnTo>
                        <a:pt x="193" y="121"/>
                      </a:lnTo>
                      <a:lnTo>
                        <a:pt x="203" y="118"/>
                      </a:lnTo>
                      <a:lnTo>
                        <a:pt x="220" y="121"/>
                      </a:lnTo>
                      <a:lnTo>
                        <a:pt x="224" y="114"/>
                      </a:lnTo>
                      <a:lnTo>
                        <a:pt x="232" y="95"/>
                      </a:lnTo>
                      <a:lnTo>
                        <a:pt x="251" y="93"/>
                      </a:lnTo>
                      <a:lnTo>
                        <a:pt x="253" y="87"/>
                      </a:lnTo>
                      <a:lnTo>
                        <a:pt x="268" y="87"/>
                      </a:lnTo>
                      <a:lnTo>
                        <a:pt x="265" y="98"/>
                      </a:lnTo>
                      <a:lnTo>
                        <a:pt x="301" y="98"/>
                      </a:lnTo>
                      <a:lnTo>
                        <a:pt x="301" y="120"/>
                      </a:lnTo>
                      <a:lnTo>
                        <a:pt x="309" y="133"/>
                      </a:lnTo>
                      <a:lnTo>
                        <a:pt x="303" y="154"/>
                      </a:lnTo>
                      <a:lnTo>
                        <a:pt x="305" y="175"/>
                      </a:lnTo>
                      <a:lnTo>
                        <a:pt x="314" y="187"/>
                      </a:lnTo>
                      <a:lnTo>
                        <a:pt x="313" y="227"/>
                      </a:lnTo>
                      <a:lnTo>
                        <a:pt x="320" y="225"/>
                      </a:lnTo>
                      <a:lnTo>
                        <a:pt x="334" y="225"/>
                      </a:lnTo>
                      <a:lnTo>
                        <a:pt x="353" y="219"/>
                      </a:lnTo>
                      <a:lnTo>
                        <a:pt x="366" y="221"/>
                      </a:lnTo>
                      <a:lnTo>
                        <a:pt x="368" y="233"/>
                      </a:lnTo>
                      <a:lnTo>
                        <a:pt x="364" y="248"/>
                      </a:lnTo>
                      <a:lnTo>
                        <a:pt x="370" y="265"/>
                      </a:lnTo>
                      <a:lnTo>
                        <a:pt x="366" y="277"/>
                      </a:lnTo>
                      <a:lnTo>
                        <a:pt x="368" y="290"/>
                      </a:lnTo>
                      <a:lnTo>
                        <a:pt x="307" y="288"/>
                      </a:lnTo>
                      <a:lnTo>
                        <a:pt x="303" y="398"/>
                      </a:lnTo>
                      <a:lnTo>
                        <a:pt x="322" y="425"/>
                      </a:lnTo>
                      <a:lnTo>
                        <a:pt x="341" y="446"/>
                      </a:lnTo>
                      <a:lnTo>
                        <a:pt x="288" y="461"/>
                      </a:lnTo>
                      <a:lnTo>
                        <a:pt x="215" y="456"/>
                      </a:lnTo>
                      <a:lnTo>
                        <a:pt x="195" y="440"/>
                      </a:lnTo>
                      <a:lnTo>
                        <a:pt x="74" y="440"/>
                      </a:lnTo>
                      <a:lnTo>
                        <a:pt x="71" y="444"/>
                      </a:lnTo>
                      <a:lnTo>
                        <a:pt x="53" y="429"/>
                      </a:lnTo>
                      <a:lnTo>
                        <a:pt x="34" y="427"/>
                      </a:lnTo>
                      <a:lnTo>
                        <a:pt x="15" y="433"/>
                      </a:lnTo>
                      <a:lnTo>
                        <a:pt x="2" y="438"/>
                      </a:lnTo>
                      <a:lnTo>
                        <a:pt x="0" y="417"/>
                      </a:lnTo>
                      <a:lnTo>
                        <a:pt x="3" y="388"/>
                      </a:lnTo>
                      <a:lnTo>
                        <a:pt x="13" y="356"/>
                      </a:lnTo>
                      <a:lnTo>
                        <a:pt x="15" y="342"/>
                      </a:lnTo>
                      <a:lnTo>
                        <a:pt x="25" y="312"/>
                      </a:lnTo>
                      <a:lnTo>
                        <a:pt x="32" y="298"/>
                      </a:lnTo>
                      <a:lnTo>
                        <a:pt x="50" y="275"/>
                      </a:lnTo>
                      <a:lnTo>
                        <a:pt x="59" y="260"/>
                      </a:lnTo>
                      <a:lnTo>
                        <a:pt x="61" y="235"/>
                      </a:lnTo>
                      <a:lnTo>
                        <a:pt x="61" y="216"/>
                      </a:lnTo>
                      <a:lnTo>
                        <a:pt x="51" y="204"/>
                      </a:lnTo>
                      <a:lnTo>
                        <a:pt x="44" y="183"/>
                      </a:lnTo>
                      <a:lnTo>
                        <a:pt x="36" y="162"/>
                      </a:lnTo>
                      <a:lnTo>
                        <a:pt x="38" y="154"/>
                      </a:lnTo>
                      <a:lnTo>
                        <a:pt x="48" y="141"/>
                      </a:lnTo>
                      <a:lnTo>
                        <a:pt x="38" y="108"/>
                      </a:lnTo>
                      <a:lnTo>
                        <a:pt x="32" y="85"/>
                      </a:lnTo>
                      <a:lnTo>
                        <a:pt x="17" y="64"/>
                      </a:lnTo>
                      <a:lnTo>
                        <a:pt x="19" y="58"/>
                      </a:lnTo>
                      <a:lnTo>
                        <a:pt x="32" y="52"/>
                      </a:lnTo>
                      <a:lnTo>
                        <a:pt x="40" y="54"/>
                      </a:lnTo>
                      <a:lnTo>
                        <a:pt x="51" y="50"/>
                      </a:lnTo>
                      <a:lnTo>
                        <a:pt x="140" y="50"/>
                      </a:lnTo>
                      <a:close/>
                      <a:moveTo>
                        <a:pt x="23" y="43"/>
                      </a:moveTo>
                      <a:lnTo>
                        <a:pt x="15" y="47"/>
                      </a:lnTo>
                      <a:lnTo>
                        <a:pt x="7" y="22"/>
                      </a:lnTo>
                      <a:lnTo>
                        <a:pt x="19" y="6"/>
                      </a:lnTo>
                      <a:lnTo>
                        <a:pt x="28" y="0"/>
                      </a:lnTo>
                      <a:lnTo>
                        <a:pt x="40" y="12"/>
                      </a:lnTo>
                      <a:lnTo>
                        <a:pt x="28" y="20"/>
                      </a:lnTo>
                      <a:lnTo>
                        <a:pt x="25" y="29"/>
                      </a:lnTo>
                      <a:lnTo>
                        <a:pt x="23" y="43"/>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6" name="Google Shape;556;p70"/>
                <p:cNvSpPr/>
                <p:nvPr/>
              </p:nvSpPr>
              <p:spPr>
                <a:xfrm>
                  <a:off x="6590061" y="4519964"/>
                  <a:ext cx="60496" cy="84926"/>
                </a:xfrm>
                <a:custGeom>
                  <a:avLst/>
                  <a:gdLst/>
                  <a:ahLst/>
                  <a:cxnLst/>
                  <a:rect l="l" t="t" r="r" b="b"/>
                  <a:pathLst>
                    <a:path w="52" h="73" extrusionOk="0">
                      <a:moveTo>
                        <a:pt x="9" y="73"/>
                      </a:moveTo>
                      <a:lnTo>
                        <a:pt x="7" y="33"/>
                      </a:lnTo>
                      <a:lnTo>
                        <a:pt x="0" y="18"/>
                      </a:lnTo>
                      <a:lnTo>
                        <a:pt x="17" y="20"/>
                      </a:lnTo>
                      <a:lnTo>
                        <a:pt x="27" y="0"/>
                      </a:lnTo>
                      <a:lnTo>
                        <a:pt x="42" y="2"/>
                      </a:lnTo>
                      <a:lnTo>
                        <a:pt x="44" y="16"/>
                      </a:lnTo>
                      <a:lnTo>
                        <a:pt x="52" y="23"/>
                      </a:lnTo>
                      <a:lnTo>
                        <a:pt x="52" y="35"/>
                      </a:lnTo>
                      <a:lnTo>
                        <a:pt x="44" y="43"/>
                      </a:lnTo>
                      <a:lnTo>
                        <a:pt x="32" y="60"/>
                      </a:lnTo>
                      <a:lnTo>
                        <a:pt x="21" y="73"/>
                      </a:lnTo>
                      <a:lnTo>
                        <a:pt x="9" y="73"/>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7" name="Google Shape;557;p70"/>
                <p:cNvSpPr/>
                <p:nvPr/>
              </p:nvSpPr>
              <p:spPr>
                <a:xfrm>
                  <a:off x="5961839" y="4281472"/>
                  <a:ext cx="257106" cy="346686"/>
                </a:xfrm>
                <a:custGeom>
                  <a:avLst/>
                  <a:gdLst/>
                  <a:ahLst/>
                  <a:cxnLst/>
                  <a:rect l="l" t="t" r="r" b="b"/>
                  <a:pathLst>
                    <a:path w="221" h="298" extrusionOk="0">
                      <a:moveTo>
                        <a:pt x="58" y="288"/>
                      </a:moveTo>
                      <a:lnTo>
                        <a:pt x="46" y="276"/>
                      </a:lnTo>
                      <a:lnTo>
                        <a:pt x="37" y="282"/>
                      </a:lnTo>
                      <a:lnTo>
                        <a:pt x="25" y="298"/>
                      </a:lnTo>
                      <a:lnTo>
                        <a:pt x="0" y="261"/>
                      </a:lnTo>
                      <a:lnTo>
                        <a:pt x="23" y="242"/>
                      </a:lnTo>
                      <a:lnTo>
                        <a:pt x="12" y="221"/>
                      </a:lnTo>
                      <a:lnTo>
                        <a:pt x="23" y="211"/>
                      </a:lnTo>
                      <a:lnTo>
                        <a:pt x="43" y="207"/>
                      </a:lnTo>
                      <a:lnTo>
                        <a:pt x="44" y="192"/>
                      </a:lnTo>
                      <a:lnTo>
                        <a:pt x="62" y="209"/>
                      </a:lnTo>
                      <a:lnTo>
                        <a:pt x="89" y="209"/>
                      </a:lnTo>
                      <a:lnTo>
                        <a:pt x="96" y="194"/>
                      </a:lnTo>
                      <a:lnTo>
                        <a:pt x="100" y="171"/>
                      </a:lnTo>
                      <a:lnTo>
                        <a:pt x="98" y="144"/>
                      </a:lnTo>
                      <a:lnTo>
                        <a:pt x="83" y="125"/>
                      </a:lnTo>
                      <a:lnTo>
                        <a:pt x="96" y="84"/>
                      </a:lnTo>
                      <a:lnTo>
                        <a:pt x="89" y="79"/>
                      </a:lnTo>
                      <a:lnTo>
                        <a:pt x="66" y="81"/>
                      </a:lnTo>
                      <a:lnTo>
                        <a:pt x="58" y="63"/>
                      </a:lnTo>
                      <a:lnTo>
                        <a:pt x="60" y="50"/>
                      </a:lnTo>
                      <a:lnTo>
                        <a:pt x="98" y="50"/>
                      </a:lnTo>
                      <a:lnTo>
                        <a:pt x="123" y="60"/>
                      </a:lnTo>
                      <a:lnTo>
                        <a:pt x="146" y="67"/>
                      </a:lnTo>
                      <a:lnTo>
                        <a:pt x="148" y="50"/>
                      </a:lnTo>
                      <a:lnTo>
                        <a:pt x="164" y="17"/>
                      </a:lnTo>
                      <a:lnTo>
                        <a:pt x="183" y="0"/>
                      </a:lnTo>
                      <a:lnTo>
                        <a:pt x="202" y="6"/>
                      </a:lnTo>
                      <a:lnTo>
                        <a:pt x="221" y="8"/>
                      </a:lnTo>
                      <a:lnTo>
                        <a:pt x="219" y="27"/>
                      </a:lnTo>
                      <a:lnTo>
                        <a:pt x="211" y="46"/>
                      </a:lnTo>
                      <a:lnTo>
                        <a:pt x="206" y="67"/>
                      </a:lnTo>
                      <a:lnTo>
                        <a:pt x="202" y="98"/>
                      </a:lnTo>
                      <a:lnTo>
                        <a:pt x="204" y="117"/>
                      </a:lnTo>
                      <a:lnTo>
                        <a:pt x="198" y="129"/>
                      </a:lnTo>
                      <a:lnTo>
                        <a:pt x="198" y="140"/>
                      </a:lnTo>
                      <a:lnTo>
                        <a:pt x="194" y="152"/>
                      </a:lnTo>
                      <a:lnTo>
                        <a:pt x="175" y="167"/>
                      </a:lnTo>
                      <a:lnTo>
                        <a:pt x="160" y="186"/>
                      </a:lnTo>
                      <a:lnTo>
                        <a:pt x="148" y="219"/>
                      </a:lnTo>
                      <a:lnTo>
                        <a:pt x="148" y="246"/>
                      </a:lnTo>
                      <a:lnTo>
                        <a:pt x="140" y="257"/>
                      </a:lnTo>
                      <a:lnTo>
                        <a:pt x="123" y="275"/>
                      </a:lnTo>
                      <a:lnTo>
                        <a:pt x="106" y="296"/>
                      </a:lnTo>
                      <a:lnTo>
                        <a:pt x="94" y="290"/>
                      </a:lnTo>
                      <a:lnTo>
                        <a:pt x="92" y="280"/>
                      </a:lnTo>
                      <a:lnTo>
                        <a:pt x="75" y="278"/>
                      </a:lnTo>
                      <a:lnTo>
                        <a:pt x="66" y="292"/>
                      </a:lnTo>
                      <a:lnTo>
                        <a:pt x="58" y="288"/>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558" name="Google Shape;558;p70"/>
                <p:cNvSpPr/>
                <p:nvPr/>
              </p:nvSpPr>
              <p:spPr>
                <a:xfrm>
                  <a:off x="7025163" y="3926643"/>
                  <a:ext cx="55842" cy="68639"/>
                </a:xfrm>
                <a:custGeom>
                  <a:avLst/>
                  <a:gdLst/>
                  <a:ahLst/>
                  <a:cxnLst/>
                  <a:rect l="l" t="t" r="r" b="b"/>
                  <a:pathLst>
                    <a:path w="48" h="59" extrusionOk="0">
                      <a:moveTo>
                        <a:pt x="40" y="0"/>
                      </a:moveTo>
                      <a:lnTo>
                        <a:pt x="48" y="9"/>
                      </a:lnTo>
                      <a:lnTo>
                        <a:pt x="48" y="23"/>
                      </a:lnTo>
                      <a:lnTo>
                        <a:pt x="31" y="32"/>
                      </a:lnTo>
                      <a:lnTo>
                        <a:pt x="44" y="42"/>
                      </a:lnTo>
                      <a:lnTo>
                        <a:pt x="35" y="59"/>
                      </a:lnTo>
                      <a:lnTo>
                        <a:pt x="27" y="53"/>
                      </a:lnTo>
                      <a:lnTo>
                        <a:pt x="19" y="55"/>
                      </a:lnTo>
                      <a:lnTo>
                        <a:pt x="4" y="55"/>
                      </a:lnTo>
                      <a:lnTo>
                        <a:pt x="2" y="44"/>
                      </a:lnTo>
                      <a:lnTo>
                        <a:pt x="0" y="36"/>
                      </a:lnTo>
                      <a:lnTo>
                        <a:pt x="10" y="19"/>
                      </a:lnTo>
                      <a:lnTo>
                        <a:pt x="19" y="4"/>
                      </a:lnTo>
                      <a:lnTo>
                        <a:pt x="33" y="7"/>
                      </a:lnTo>
                      <a:lnTo>
                        <a:pt x="40" y="0"/>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59" name="Google Shape;559;p70"/>
                <p:cNvSpPr/>
                <p:nvPr/>
              </p:nvSpPr>
              <p:spPr>
                <a:xfrm>
                  <a:off x="5294062" y="2958715"/>
                  <a:ext cx="699188" cy="715476"/>
                </a:xfrm>
                <a:custGeom>
                  <a:avLst/>
                  <a:gdLst/>
                  <a:ahLst/>
                  <a:cxnLst/>
                  <a:rect l="l" t="t" r="r" b="b"/>
                  <a:pathLst>
                    <a:path w="601" h="615" extrusionOk="0">
                      <a:moveTo>
                        <a:pt x="601" y="465"/>
                      </a:moveTo>
                      <a:lnTo>
                        <a:pt x="499" y="528"/>
                      </a:lnTo>
                      <a:lnTo>
                        <a:pt x="415" y="596"/>
                      </a:lnTo>
                      <a:lnTo>
                        <a:pt x="373" y="611"/>
                      </a:lnTo>
                      <a:lnTo>
                        <a:pt x="340" y="615"/>
                      </a:lnTo>
                      <a:lnTo>
                        <a:pt x="340" y="594"/>
                      </a:lnTo>
                      <a:lnTo>
                        <a:pt x="327" y="588"/>
                      </a:lnTo>
                      <a:lnTo>
                        <a:pt x="308" y="578"/>
                      </a:lnTo>
                      <a:lnTo>
                        <a:pt x="302" y="561"/>
                      </a:lnTo>
                      <a:lnTo>
                        <a:pt x="204" y="488"/>
                      </a:lnTo>
                      <a:lnTo>
                        <a:pt x="106" y="413"/>
                      </a:lnTo>
                      <a:lnTo>
                        <a:pt x="0" y="331"/>
                      </a:lnTo>
                      <a:lnTo>
                        <a:pt x="0" y="325"/>
                      </a:lnTo>
                      <a:lnTo>
                        <a:pt x="0" y="321"/>
                      </a:lnTo>
                      <a:lnTo>
                        <a:pt x="2" y="281"/>
                      </a:lnTo>
                      <a:lnTo>
                        <a:pt x="50" y="256"/>
                      </a:lnTo>
                      <a:lnTo>
                        <a:pt x="79" y="252"/>
                      </a:lnTo>
                      <a:lnTo>
                        <a:pt x="104" y="242"/>
                      </a:lnTo>
                      <a:lnTo>
                        <a:pt x="116" y="225"/>
                      </a:lnTo>
                      <a:lnTo>
                        <a:pt x="148" y="211"/>
                      </a:lnTo>
                      <a:lnTo>
                        <a:pt x="152" y="187"/>
                      </a:lnTo>
                      <a:lnTo>
                        <a:pt x="167" y="183"/>
                      </a:lnTo>
                      <a:lnTo>
                        <a:pt x="181" y="171"/>
                      </a:lnTo>
                      <a:lnTo>
                        <a:pt x="219" y="165"/>
                      </a:lnTo>
                      <a:lnTo>
                        <a:pt x="225" y="152"/>
                      </a:lnTo>
                      <a:lnTo>
                        <a:pt x="217" y="144"/>
                      </a:lnTo>
                      <a:lnTo>
                        <a:pt x="210" y="108"/>
                      </a:lnTo>
                      <a:lnTo>
                        <a:pt x="208" y="89"/>
                      </a:lnTo>
                      <a:lnTo>
                        <a:pt x="198" y="66"/>
                      </a:lnTo>
                      <a:lnTo>
                        <a:pt x="227" y="48"/>
                      </a:lnTo>
                      <a:lnTo>
                        <a:pt x="258" y="43"/>
                      </a:lnTo>
                      <a:lnTo>
                        <a:pt x="277" y="27"/>
                      </a:lnTo>
                      <a:lnTo>
                        <a:pt x="304" y="18"/>
                      </a:lnTo>
                      <a:lnTo>
                        <a:pt x="352" y="12"/>
                      </a:lnTo>
                      <a:lnTo>
                        <a:pt x="398" y="8"/>
                      </a:lnTo>
                      <a:lnTo>
                        <a:pt x="411" y="14"/>
                      </a:lnTo>
                      <a:lnTo>
                        <a:pt x="438" y="0"/>
                      </a:lnTo>
                      <a:lnTo>
                        <a:pt x="469" y="0"/>
                      </a:lnTo>
                      <a:lnTo>
                        <a:pt x="480" y="8"/>
                      </a:lnTo>
                      <a:lnTo>
                        <a:pt x="499" y="6"/>
                      </a:lnTo>
                      <a:lnTo>
                        <a:pt x="494" y="23"/>
                      </a:lnTo>
                      <a:lnTo>
                        <a:pt x="498" y="56"/>
                      </a:lnTo>
                      <a:lnTo>
                        <a:pt x="490" y="83"/>
                      </a:lnTo>
                      <a:lnTo>
                        <a:pt x="473" y="102"/>
                      </a:lnTo>
                      <a:lnTo>
                        <a:pt x="475" y="129"/>
                      </a:lnTo>
                      <a:lnTo>
                        <a:pt x="498" y="148"/>
                      </a:lnTo>
                      <a:lnTo>
                        <a:pt x="499" y="158"/>
                      </a:lnTo>
                      <a:lnTo>
                        <a:pt x="517" y="171"/>
                      </a:lnTo>
                      <a:lnTo>
                        <a:pt x="528" y="231"/>
                      </a:lnTo>
                      <a:lnTo>
                        <a:pt x="538" y="261"/>
                      </a:lnTo>
                      <a:lnTo>
                        <a:pt x="538" y="277"/>
                      </a:lnTo>
                      <a:lnTo>
                        <a:pt x="534" y="306"/>
                      </a:lnTo>
                      <a:lnTo>
                        <a:pt x="536" y="321"/>
                      </a:lnTo>
                      <a:lnTo>
                        <a:pt x="532" y="340"/>
                      </a:lnTo>
                      <a:lnTo>
                        <a:pt x="534" y="361"/>
                      </a:lnTo>
                      <a:lnTo>
                        <a:pt x="523" y="375"/>
                      </a:lnTo>
                      <a:lnTo>
                        <a:pt x="540" y="400"/>
                      </a:lnTo>
                      <a:lnTo>
                        <a:pt x="542" y="415"/>
                      </a:lnTo>
                      <a:lnTo>
                        <a:pt x="551" y="434"/>
                      </a:lnTo>
                      <a:lnTo>
                        <a:pt x="565" y="427"/>
                      </a:lnTo>
                      <a:lnTo>
                        <a:pt x="588" y="444"/>
                      </a:lnTo>
                      <a:lnTo>
                        <a:pt x="601" y="465"/>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0" name="Google Shape;560;p70"/>
                <p:cNvSpPr/>
                <p:nvPr/>
              </p:nvSpPr>
              <p:spPr>
                <a:xfrm>
                  <a:off x="6835533" y="3716072"/>
                  <a:ext cx="236165" cy="218714"/>
                </a:xfrm>
                <a:custGeom>
                  <a:avLst/>
                  <a:gdLst/>
                  <a:ahLst/>
                  <a:cxnLst/>
                  <a:rect l="l" t="t" r="r" b="b"/>
                  <a:pathLst>
                    <a:path w="203" h="188" extrusionOk="0">
                      <a:moveTo>
                        <a:pt x="182" y="185"/>
                      </a:moveTo>
                      <a:lnTo>
                        <a:pt x="173" y="175"/>
                      </a:lnTo>
                      <a:lnTo>
                        <a:pt x="159" y="154"/>
                      </a:lnTo>
                      <a:lnTo>
                        <a:pt x="146" y="144"/>
                      </a:lnTo>
                      <a:lnTo>
                        <a:pt x="138" y="131"/>
                      </a:lnTo>
                      <a:lnTo>
                        <a:pt x="111" y="117"/>
                      </a:lnTo>
                      <a:lnTo>
                        <a:pt x="90" y="117"/>
                      </a:lnTo>
                      <a:lnTo>
                        <a:pt x="82" y="110"/>
                      </a:lnTo>
                      <a:lnTo>
                        <a:pt x="65" y="119"/>
                      </a:lnTo>
                      <a:lnTo>
                        <a:pt x="48" y="104"/>
                      </a:lnTo>
                      <a:lnTo>
                        <a:pt x="38" y="129"/>
                      </a:lnTo>
                      <a:lnTo>
                        <a:pt x="4" y="121"/>
                      </a:lnTo>
                      <a:lnTo>
                        <a:pt x="0" y="108"/>
                      </a:lnTo>
                      <a:lnTo>
                        <a:pt x="11" y="58"/>
                      </a:lnTo>
                      <a:lnTo>
                        <a:pt x="13" y="35"/>
                      </a:lnTo>
                      <a:lnTo>
                        <a:pt x="23" y="25"/>
                      </a:lnTo>
                      <a:lnTo>
                        <a:pt x="44" y="19"/>
                      </a:lnTo>
                      <a:lnTo>
                        <a:pt x="59" y="0"/>
                      </a:lnTo>
                      <a:lnTo>
                        <a:pt x="77" y="39"/>
                      </a:lnTo>
                      <a:lnTo>
                        <a:pt x="86" y="69"/>
                      </a:lnTo>
                      <a:lnTo>
                        <a:pt x="104" y="87"/>
                      </a:lnTo>
                      <a:lnTo>
                        <a:pt x="146" y="119"/>
                      </a:lnTo>
                      <a:lnTo>
                        <a:pt x="163" y="138"/>
                      </a:lnTo>
                      <a:lnTo>
                        <a:pt x="178" y="158"/>
                      </a:lnTo>
                      <a:lnTo>
                        <a:pt x="190" y="169"/>
                      </a:lnTo>
                      <a:lnTo>
                        <a:pt x="203" y="181"/>
                      </a:lnTo>
                      <a:lnTo>
                        <a:pt x="196" y="188"/>
                      </a:lnTo>
                      <a:lnTo>
                        <a:pt x="182" y="185"/>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1" name="Google Shape;561;p70"/>
                <p:cNvSpPr/>
                <p:nvPr/>
              </p:nvSpPr>
              <p:spPr>
                <a:xfrm>
                  <a:off x="5881566" y="4334988"/>
                  <a:ext cx="196610" cy="250126"/>
                </a:xfrm>
                <a:custGeom>
                  <a:avLst/>
                  <a:gdLst/>
                  <a:ahLst/>
                  <a:cxnLst/>
                  <a:rect l="l" t="t" r="r" b="b"/>
                  <a:pathLst>
                    <a:path w="169" h="215" extrusionOk="0">
                      <a:moveTo>
                        <a:pt x="69" y="215"/>
                      </a:moveTo>
                      <a:lnTo>
                        <a:pt x="39" y="181"/>
                      </a:lnTo>
                      <a:lnTo>
                        <a:pt x="19" y="154"/>
                      </a:lnTo>
                      <a:lnTo>
                        <a:pt x="0" y="117"/>
                      </a:lnTo>
                      <a:lnTo>
                        <a:pt x="2" y="108"/>
                      </a:lnTo>
                      <a:lnTo>
                        <a:pt x="8" y="96"/>
                      </a:lnTo>
                      <a:lnTo>
                        <a:pt x="16" y="71"/>
                      </a:lnTo>
                      <a:lnTo>
                        <a:pt x="21" y="46"/>
                      </a:lnTo>
                      <a:lnTo>
                        <a:pt x="31" y="44"/>
                      </a:lnTo>
                      <a:lnTo>
                        <a:pt x="75" y="44"/>
                      </a:lnTo>
                      <a:lnTo>
                        <a:pt x="75" y="4"/>
                      </a:lnTo>
                      <a:lnTo>
                        <a:pt x="89" y="0"/>
                      </a:lnTo>
                      <a:lnTo>
                        <a:pt x="108" y="6"/>
                      </a:lnTo>
                      <a:lnTo>
                        <a:pt x="125" y="2"/>
                      </a:lnTo>
                      <a:lnTo>
                        <a:pt x="129" y="4"/>
                      </a:lnTo>
                      <a:lnTo>
                        <a:pt x="127" y="17"/>
                      </a:lnTo>
                      <a:lnTo>
                        <a:pt x="135" y="35"/>
                      </a:lnTo>
                      <a:lnTo>
                        <a:pt x="158" y="33"/>
                      </a:lnTo>
                      <a:lnTo>
                        <a:pt x="165" y="38"/>
                      </a:lnTo>
                      <a:lnTo>
                        <a:pt x="152" y="79"/>
                      </a:lnTo>
                      <a:lnTo>
                        <a:pt x="167" y="98"/>
                      </a:lnTo>
                      <a:lnTo>
                        <a:pt x="169" y="125"/>
                      </a:lnTo>
                      <a:lnTo>
                        <a:pt x="165" y="148"/>
                      </a:lnTo>
                      <a:lnTo>
                        <a:pt x="158" y="163"/>
                      </a:lnTo>
                      <a:lnTo>
                        <a:pt x="131" y="163"/>
                      </a:lnTo>
                      <a:lnTo>
                        <a:pt x="113" y="146"/>
                      </a:lnTo>
                      <a:lnTo>
                        <a:pt x="112" y="161"/>
                      </a:lnTo>
                      <a:lnTo>
                        <a:pt x="92" y="165"/>
                      </a:lnTo>
                      <a:lnTo>
                        <a:pt x="81" y="175"/>
                      </a:lnTo>
                      <a:lnTo>
                        <a:pt x="92" y="196"/>
                      </a:lnTo>
                      <a:lnTo>
                        <a:pt x="69" y="215"/>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a:ea typeface="Calibri"/>
                    <a:cs typeface="Calibri"/>
                    <a:sym typeface="Calibri"/>
                  </a:endParaRPr>
                </a:p>
              </p:txBody>
            </p:sp>
            <p:sp>
              <p:nvSpPr>
                <p:cNvPr id="562" name="Google Shape;562;p70"/>
                <p:cNvSpPr/>
                <p:nvPr/>
              </p:nvSpPr>
              <p:spPr>
                <a:xfrm>
                  <a:off x="5900180" y="4337314"/>
                  <a:ext cx="68639" cy="51189"/>
                </a:xfrm>
                <a:custGeom>
                  <a:avLst/>
                  <a:gdLst/>
                  <a:ahLst/>
                  <a:cxnLst/>
                  <a:rect l="l" t="t" r="r" b="b"/>
                  <a:pathLst>
                    <a:path w="59" h="44" extrusionOk="0">
                      <a:moveTo>
                        <a:pt x="5" y="44"/>
                      </a:moveTo>
                      <a:lnTo>
                        <a:pt x="0" y="38"/>
                      </a:lnTo>
                      <a:lnTo>
                        <a:pt x="11" y="0"/>
                      </a:lnTo>
                      <a:lnTo>
                        <a:pt x="59" y="2"/>
                      </a:lnTo>
                      <a:lnTo>
                        <a:pt x="59" y="42"/>
                      </a:lnTo>
                      <a:lnTo>
                        <a:pt x="15" y="42"/>
                      </a:lnTo>
                      <a:lnTo>
                        <a:pt x="5" y="44"/>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3" name="Google Shape;563;p70"/>
                <p:cNvSpPr/>
                <p:nvPr/>
              </p:nvSpPr>
              <p:spPr>
                <a:xfrm>
                  <a:off x="5902507" y="3115771"/>
                  <a:ext cx="537479" cy="537479"/>
                </a:xfrm>
                <a:custGeom>
                  <a:avLst/>
                  <a:gdLst/>
                  <a:ahLst/>
                  <a:cxnLst/>
                  <a:rect l="l" t="t" r="r" b="b"/>
                  <a:pathLst>
                    <a:path w="462" h="462" extrusionOk="0">
                      <a:moveTo>
                        <a:pt x="163" y="349"/>
                      </a:moveTo>
                      <a:lnTo>
                        <a:pt x="142" y="363"/>
                      </a:lnTo>
                      <a:lnTo>
                        <a:pt x="124" y="343"/>
                      </a:lnTo>
                      <a:lnTo>
                        <a:pt x="78" y="330"/>
                      </a:lnTo>
                      <a:lnTo>
                        <a:pt x="65" y="309"/>
                      </a:lnTo>
                      <a:lnTo>
                        <a:pt x="42" y="292"/>
                      </a:lnTo>
                      <a:lnTo>
                        <a:pt x="28" y="299"/>
                      </a:lnTo>
                      <a:lnTo>
                        <a:pt x="19" y="280"/>
                      </a:lnTo>
                      <a:lnTo>
                        <a:pt x="17" y="265"/>
                      </a:lnTo>
                      <a:lnTo>
                        <a:pt x="0" y="240"/>
                      </a:lnTo>
                      <a:lnTo>
                        <a:pt x="11" y="226"/>
                      </a:lnTo>
                      <a:lnTo>
                        <a:pt x="9" y="205"/>
                      </a:lnTo>
                      <a:lnTo>
                        <a:pt x="13" y="186"/>
                      </a:lnTo>
                      <a:lnTo>
                        <a:pt x="11" y="171"/>
                      </a:lnTo>
                      <a:lnTo>
                        <a:pt x="15" y="142"/>
                      </a:lnTo>
                      <a:lnTo>
                        <a:pt x="15" y="126"/>
                      </a:lnTo>
                      <a:lnTo>
                        <a:pt x="5" y="96"/>
                      </a:lnTo>
                      <a:lnTo>
                        <a:pt x="19" y="88"/>
                      </a:lnTo>
                      <a:lnTo>
                        <a:pt x="23" y="75"/>
                      </a:lnTo>
                      <a:lnTo>
                        <a:pt x="19" y="61"/>
                      </a:lnTo>
                      <a:lnTo>
                        <a:pt x="38" y="48"/>
                      </a:lnTo>
                      <a:lnTo>
                        <a:pt x="48" y="36"/>
                      </a:lnTo>
                      <a:lnTo>
                        <a:pt x="61" y="27"/>
                      </a:lnTo>
                      <a:lnTo>
                        <a:pt x="63" y="0"/>
                      </a:lnTo>
                      <a:lnTo>
                        <a:pt x="95" y="11"/>
                      </a:lnTo>
                      <a:lnTo>
                        <a:pt x="109" y="9"/>
                      </a:lnTo>
                      <a:lnTo>
                        <a:pt x="132" y="15"/>
                      </a:lnTo>
                      <a:lnTo>
                        <a:pt x="170" y="30"/>
                      </a:lnTo>
                      <a:lnTo>
                        <a:pt x="184" y="61"/>
                      </a:lnTo>
                      <a:lnTo>
                        <a:pt x="211" y="67"/>
                      </a:lnTo>
                      <a:lnTo>
                        <a:pt x="251" y="80"/>
                      </a:lnTo>
                      <a:lnTo>
                        <a:pt x="282" y="98"/>
                      </a:lnTo>
                      <a:lnTo>
                        <a:pt x="295" y="90"/>
                      </a:lnTo>
                      <a:lnTo>
                        <a:pt x="309" y="73"/>
                      </a:lnTo>
                      <a:lnTo>
                        <a:pt x="301" y="48"/>
                      </a:lnTo>
                      <a:lnTo>
                        <a:pt x="310" y="30"/>
                      </a:lnTo>
                      <a:lnTo>
                        <a:pt x="330" y="15"/>
                      </a:lnTo>
                      <a:lnTo>
                        <a:pt x="351" y="11"/>
                      </a:lnTo>
                      <a:lnTo>
                        <a:pt x="389" y="17"/>
                      </a:lnTo>
                      <a:lnTo>
                        <a:pt x="399" y="32"/>
                      </a:lnTo>
                      <a:lnTo>
                        <a:pt x="410" y="32"/>
                      </a:lnTo>
                      <a:lnTo>
                        <a:pt x="420" y="38"/>
                      </a:lnTo>
                      <a:lnTo>
                        <a:pt x="449" y="42"/>
                      </a:lnTo>
                      <a:lnTo>
                        <a:pt x="454" y="53"/>
                      </a:lnTo>
                      <a:lnTo>
                        <a:pt x="445" y="71"/>
                      </a:lnTo>
                      <a:lnTo>
                        <a:pt x="451" y="84"/>
                      </a:lnTo>
                      <a:lnTo>
                        <a:pt x="445" y="105"/>
                      </a:lnTo>
                      <a:lnTo>
                        <a:pt x="454" y="132"/>
                      </a:lnTo>
                      <a:lnTo>
                        <a:pt x="458" y="253"/>
                      </a:lnTo>
                      <a:lnTo>
                        <a:pt x="460" y="380"/>
                      </a:lnTo>
                      <a:lnTo>
                        <a:pt x="462" y="447"/>
                      </a:lnTo>
                      <a:lnTo>
                        <a:pt x="428" y="447"/>
                      </a:lnTo>
                      <a:lnTo>
                        <a:pt x="428" y="462"/>
                      </a:lnTo>
                      <a:lnTo>
                        <a:pt x="309" y="397"/>
                      </a:lnTo>
                      <a:lnTo>
                        <a:pt x="191" y="332"/>
                      </a:lnTo>
                      <a:lnTo>
                        <a:pt x="163" y="349"/>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4" name="Google Shape;564;p70"/>
                <p:cNvSpPr/>
                <p:nvPr/>
              </p:nvSpPr>
              <p:spPr>
                <a:xfrm>
                  <a:off x="6495827" y="5561185"/>
                  <a:ext cx="80273" cy="80273"/>
                </a:xfrm>
                <a:custGeom>
                  <a:avLst/>
                  <a:gdLst/>
                  <a:ahLst/>
                  <a:cxnLst/>
                  <a:rect l="l" t="t" r="r" b="b"/>
                  <a:pathLst>
                    <a:path w="69" h="69" extrusionOk="0">
                      <a:moveTo>
                        <a:pt x="60" y="12"/>
                      </a:moveTo>
                      <a:lnTo>
                        <a:pt x="69" y="21"/>
                      </a:lnTo>
                      <a:lnTo>
                        <a:pt x="60" y="39"/>
                      </a:lnTo>
                      <a:lnTo>
                        <a:pt x="54" y="50"/>
                      </a:lnTo>
                      <a:lnTo>
                        <a:pt x="37" y="54"/>
                      </a:lnTo>
                      <a:lnTo>
                        <a:pt x="31" y="65"/>
                      </a:lnTo>
                      <a:lnTo>
                        <a:pt x="21" y="69"/>
                      </a:lnTo>
                      <a:lnTo>
                        <a:pt x="0" y="42"/>
                      </a:lnTo>
                      <a:lnTo>
                        <a:pt x="17" y="21"/>
                      </a:lnTo>
                      <a:lnTo>
                        <a:pt x="33" y="8"/>
                      </a:lnTo>
                      <a:lnTo>
                        <a:pt x="46" y="0"/>
                      </a:lnTo>
                      <a:lnTo>
                        <a:pt x="60" y="12"/>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highlight>
                      <a:srgbClr val="FFD966"/>
                    </a:highlight>
                    <a:latin typeface="Calibri"/>
                    <a:ea typeface="Calibri"/>
                    <a:cs typeface="Calibri"/>
                    <a:sym typeface="Calibri"/>
                  </a:endParaRPr>
                </a:p>
              </p:txBody>
            </p:sp>
            <p:sp>
              <p:nvSpPr>
                <p:cNvPr id="565" name="Google Shape;565;p70"/>
                <p:cNvSpPr/>
                <p:nvPr/>
              </p:nvSpPr>
              <p:spPr>
                <a:xfrm>
                  <a:off x="7063554" y="4905041"/>
                  <a:ext cx="260596" cy="536316"/>
                </a:xfrm>
                <a:custGeom>
                  <a:avLst/>
                  <a:gdLst/>
                  <a:ahLst/>
                  <a:cxnLst/>
                  <a:rect l="l" t="t" r="r" b="b"/>
                  <a:pathLst>
                    <a:path w="224" h="461" extrusionOk="0">
                      <a:moveTo>
                        <a:pt x="201" y="15"/>
                      </a:moveTo>
                      <a:lnTo>
                        <a:pt x="209" y="28"/>
                      </a:lnTo>
                      <a:lnTo>
                        <a:pt x="215" y="52"/>
                      </a:lnTo>
                      <a:lnTo>
                        <a:pt x="219" y="92"/>
                      </a:lnTo>
                      <a:lnTo>
                        <a:pt x="224" y="109"/>
                      </a:lnTo>
                      <a:lnTo>
                        <a:pt x="220" y="125"/>
                      </a:lnTo>
                      <a:lnTo>
                        <a:pt x="215" y="134"/>
                      </a:lnTo>
                      <a:lnTo>
                        <a:pt x="207" y="115"/>
                      </a:lnTo>
                      <a:lnTo>
                        <a:pt x="201" y="125"/>
                      </a:lnTo>
                      <a:lnTo>
                        <a:pt x="205" y="149"/>
                      </a:lnTo>
                      <a:lnTo>
                        <a:pt x="201" y="165"/>
                      </a:lnTo>
                      <a:lnTo>
                        <a:pt x="194" y="173"/>
                      </a:lnTo>
                      <a:lnTo>
                        <a:pt x="190" y="201"/>
                      </a:lnTo>
                      <a:lnTo>
                        <a:pt x="176" y="242"/>
                      </a:lnTo>
                      <a:lnTo>
                        <a:pt x="159" y="288"/>
                      </a:lnTo>
                      <a:lnTo>
                        <a:pt x="136" y="353"/>
                      </a:lnTo>
                      <a:lnTo>
                        <a:pt x="123" y="399"/>
                      </a:lnTo>
                      <a:lnTo>
                        <a:pt x="107" y="439"/>
                      </a:lnTo>
                      <a:lnTo>
                        <a:pt x="82" y="447"/>
                      </a:lnTo>
                      <a:lnTo>
                        <a:pt x="55" y="461"/>
                      </a:lnTo>
                      <a:lnTo>
                        <a:pt x="40" y="453"/>
                      </a:lnTo>
                      <a:lnTo>
                        <a:pt x="17" y="441"/>
                      </a:lnTo>
                      <a:lnTo>
                        <a:pt x="9" y="422"/>
                      </a:lnTo>
                      <a:lnTo>
                        <a:pt x="9" y="393"/>
                      </a:lnTo>
                      <a:lnTo>
                        <a:pt x="2" y="365"/>
                      </a:lnTo>
                      <a:lnTo>
                        <a:pt x="0" y="341"/>
                      </a:lnTo>
                      <a:lnTo>
                        <a:pt x="5" y="317"/>
                      </a:lnTo>
                      <a:lnTo>
                        <a:pt x="19" y="311"/>
                      </a:lnTo>
                      <a:lnTo>
                        <a:pt x="21" y="299"/>
                      </a:lnTo>
                      <a:lnTo>
                        <a:pt x="36" y="272"/>
                      </a:lnTo>
                      <a:lnTo>
                        <a:pt x="40" y="251"/>
                      </a:lnTo>
                      <a:lnTo>
                        <a:pt x="34" y="236"/>
                      </a:lnTo>
                      <a:lnTo>
                        <a:pt x="28" y="215"/>
                      </a:lnTo>
                      <a:lnTo>
                        <a:pt x="28" y="182"/>
                      </a:lnTo>
                      <a:lnTo>
                        <a:pt x="40" y="163"/>
                      </a:lnTo>
                      <a:lnTo>
                        <a:pt x="44" y="142"/>
                      </a:lnTo>
                      <a:lnTo>
                        <a:pt x="59" y="140"/>
                      </a:lnTo>
                      <a:lnTo>
                        <a:pt x="76" y="134"/>
                      </a:lnTo>
                      <a:lnTo>
                        <a:pt x="88" y="128"/>
                      </a:lnTo>
                      <a:lnTo>
                        <a:pt x="100" y="126"/>
                      </a:lnTo>
                      <a:lnTo>
                        <a:pt x="119" y="107"/>
                      </a:lnTo>
                      <a:lnTo>
                        <a:pt x="144" y="86"/>
                      </a:lnTo>
                      <a:lnTo>
                        <a:pt x="153" y="69"/>
                      </a:lnTo>
                      <a:lnTo>
                        <a:pt x="149" y="55"/>
                      </a:lnTo>
                      <a:lnTo>
                        <a:pt x="163" y="59"/>
                      </a:lnTo>
                      <a:lnTo>
                        <a:pt x="180" y="36"/>
                      </a:lnTo>
                      <a:lnTo>
                        <a:pt x="180" y="15"/>
                      </a:lnTo>
                      <a:lnTo>
                        <a:pt x="192" y="0"/>
                      </a:lnTo>
                      <a:lnTo>
                        <a:pt x="201" y="15"/>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6" name="Google Shape;566;p70"/>
                <p:cNvSpPr/>
                <p:nvPr/>
              </p:nvSpPr>
              <p:spPr>
                <a:xfrm>
                  <a:off x="4997400" y="3334667"/>
                  <a:ext cx="296775" cy="261575"/>
                </a:xfrm>
                <a:custGeom>
                  <a:avLst/>
                  <a:gdLst/>
                  <a:ahLst/>
                  <a:cxnLst/>
                  <a:rect l="l" t="t" r="r" b="b"/>
                  <a:pathLst>
                    <a:path w="10000" h="10000" extrusionOk="0">
                      <a:moveTo>
                        <a:pt x="5072" y="118"/>
                      </a:moveTo>
                      <a:lnTo>
                        <a:pt x="10000" y="0"/>
                      </a:lnTo>
                      <a:cubicBezTo>
                        <a:pt x="9959" y="872"/>
                        <a:pt x="9919" y="1745"/>
                        <a:pt x="9878" y="2617"/>
                      </a:cubicBezTo>
                      <a:lnTo>
                        <a:pt x="6155" y="2528"/>
                      </a:lnTo>
                      <a:cubicBezTo>
                        <a:pt x="6116" y="3818"/>
                        <a:pt x="6076" y="5108"/>
                        <a:pt x="6037" y="6398"/>
                      </a:cubicBezTo>
                      <a:lnTo>
                        <a:pt x="4978" y="6575"/>
                      </a:lnTo>
                      <a:cubicBezTo>
                        <a:pt x="4874" y="6828"/>
                        <a:pt x="4769" y="7079"/>
                        <a:pt x="4666" y="7332"/>
                      </a:cubicBezTo>
                      <a:cubicBezTo>
                        <a:pt x="4717" y="8073"/>
                        <a:pt x="4770" y="8814"/>
                        <a:pt x="4823" y="9555"/>
                      </a:cubicBezTo>
                      <a:lnTo>
                        <a:pt x="235" y="9555"/>
                      </a:lnTo>
                      <a:lnTo>
                        <a:pt x="0" y="10000"/>
                      </a:lnTo>
                      <a:cubicBezTo>
                        <a:pt x="26" y="9792"/>
                        <a:pt x="52" y="9585"/>
                        <a:pt x="78" y="9377"/>
                      </a:cubicBezTo>
                      <a:lnTo>
                        <a:pt x="441" y="8563"/>
                      </a:lnTo>
                      <a:lnTo>
                        <a:pt x="1130" y="7468"/>
                      </a:lnTo>
                      <a:cubicBezTo>
                        <a:pt x="1182" y="7275"/>
                        <a:pt x="1114" y="7227"/>
                        <a:pt x="1166" y="7034"/>
                      </a:cubicBezTo>
                      <a:cubicBezTo>
                        <a:pt x="1255" y="6765"/>
                        <a:pt x="1345" y="6496"/>
                        <a:pt x="1434" y="6227"/>
                      </a:cubicBezTo>
                      <a:cubicBezTo>
                        <a:pt x="1887" y="5513"/>
                        <a:pt x="2260" y="5278"/>
                        <a:pt x="2673" y="4803"/>
                      </a:cubicBezTo>
                      <a:cubicBezTo>
                        <a:pt x="2770" y="4208"/>
                        <a:pt x="2828" y="3804"/>
                        <a:pt x="2925" y="3209"/>
                      </a:cubicBezTo>
                      <a:lnTo>
                        <a:pt x="3360" y="2162"/>
                      </a:lnTo>
                      <a:lnTo>
                        <a:pt x="4074" y="1727"/>
                      </a:lnTo>
                      <a:lnTo>
                        <a:pt x="5072" y="118"/>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7" name="Google Shape;567;p70"/>
                <p:cNvSpPr/>
                <p:nvPr/>
              </p:nvSpPr>
              <p:spPr>
                <a:xfrm>
                  <a:off x="6339935" y="3557853"/>
                  <a:ext cx="564237" cy="529336"/>
                </a:xfrm>
                <a:custGeom>
                  <a:avLst/>
                  <a:gdLst/>
                  <a:ahLst/>
                  <a:cxnLst/>
                  <a:rect l="l" t="t" r="r" b="b"/>
                  <a:pathLst>
                    <a:path w="485" h="455" extrusionOk="0">
                      <a:moveTo>
                        <a:pt x="361" y="426"/>
                      </a:moveTo>
                      <a:lnTo>
                        <a:pt x="357" y="426"/>
                      </a:lnTo>
                      <a:lnTo>
                        <a:pt x="357" y="409"/>
                      </a:lnTo>
                      <a:lnTo>
                        <a:pt x="353" y="397"/>
                      </a:lnTo>
                      <a:lnTo>
                        <a:pt x="338" y="384"/>
                      </a:lnTo>
                      <a:lnTo>
                        <a:pt x="332" y="359"/>
                      </a:lnTo>
                      <a:lnTo>
                        <a:pt x="336" y="334"/>
                      </a:lnTo>
                      <a:lnTo>
                        <a:pt x="322" y="332"/>
                      </a:lnTo>
                      <a:lnTo>
                        <a:pt x="320" y="340"/>
                      </a:lnTo>
                      <a:lnTo>
                        <a:pt x="303" y="340"/>
                      </a:lnTo>
                      <a:lnTo>
                        <a:pt x="309" y="351"/>
                      </a:lnTo>
                      <a:lnTo>
                        <a:pt x="313" y="370"/>
                      </a:lnTo>
                      <a:lnTo>
                        <a:pt x="295" y="390"/>
                      </a:lnTo>
                      <a:lnTo>
                        <a:pt x="282" y="415"/>
                      </a:lnTo>
                      <a:lnTo>
                        <a:pt x="267" y="418"/>
                      </a:lnTo>
                      <a:lnTo>
                        <a:pt x="242" y="397"/>
                      </a:lnTo>
                      <a:lnTo>
                        <a:pt x="230" y="405"/>
                      </a:lnTo>
                      <a:lnTo>
                        <a:pt x="226" y="415"/>
                      </a:lnTo>
                      <a:lnTo>
                        <a:pt x="211" y="420"/>
                      </a:lnTo>
                      <a:lnTo>
                        <a:pt x="211" y="428"/>
                      </a:lnTo>
                      <a:lnTo>
                        <a:pt x="180" y="428"/>
                      </a:lnTo>
                      <a:lnTo>
                        <a:pt x="176" y="420"/>
                      </a:lnTo>
                      <a:lnTo>
                        <a:pt x="155" y="420"/>
                      </a:lnTo>
                      <a:lnTo>
                        <a:pt x="144" y="426"/>
                      </a:lnTo>
                      <a:lnTo>
                        <a:pt x="136" y="422"/>
                      </a:lnTo>
                      <a:lnTo>
                        <a:pt x="121" y="403"/>
                      </a:lnTo>
                      <a:lnTo>
                        <a:pt x="115" y="393"/>
                      </a:lnTo>
                      <a:lnTo>
                        <a:pt x="94" y="399"/>
                      </a:lnTo>
                      <a:lnTo>
                        <a:pt x="86" y="415"/>
                      </a:lnTo>
                      <a:lnTo>
                        <a:pt x="78" y="445"/>
                      </a:lnTo>
                      <a:lnTo>
                        <a:pt x="69" y="451"/>
                      </a:lnTo>
                      <a:lnTo>
                        <a:pt x="59" y="455"/>
                      </a:lnTo>
                      <a:lnTo>
                        <a:pt x="55" y="453"/>
                      </a:lnTo>
                      <a:lnTo>
                        <a:pt x="46" y="443"/>
                      </a:lnTo>
                      <a:lnTo>
                        <a:pt x="44" y="432"/>
                      </a:lnTo>
                      <a:lnTo>
                        <a:pt x="48" y="418"/>
                      </a:lnTo>
                      <a:lnTo>
                        <a:pt x="48" y="405"/>
                      </a:lnTo>
                      <a:lnTo>
                        <a:pt x="30" y="384"/>
                      </a:lnTo>
                      <a:lnTo>
                        <a:pt x="27" y="369"/>
                      </a:lnTo>
                      <a:lnTo>
                        <a:pt x="29" y="361"/>
                      </a:lnTo>
                      <a:lnTo>
                        <a:pt x="17" y="351"/>
                      </a:lnTo>
                      <a:lnTo>
                        <a:pt x="15" y="330"/>
                      </a:lnTo>
                      <a:lnTo>
                        <a:pt x="9" y="319"/>
                      </a:lnTo>
                      <a:lnTo>
                        <a:pt x="0" y="321"/>
                      </a:lnTo>
                      <a:lnTo>
                        <a:pt x="2" y="307"/>
                      </a:lnTo>
                      <a:lnTo>
                        <a:pt x="9" y="294"/>
                      </a:lnTo>
                      <a:lnTo>
                        <a:pt x="6" y="278"/>
                      </a:lnTo>
                      <a:lnTo>
                        <a:pt x="15" y="269"/>
                      </a:lnTo>
                      <a:lnTo>
                        <a:pt x="9" y="261"/>
                      </a:lnTo>
                      <a:lnTo>
                        <a:pt x="17" y="240"/>
                      </a:lnTo>
                      <a:lnTo>
                        <a:pt x="30" y="215"/>
                      </a:lnTo>
                      <a:lnTo>
                        <a:pt x="55" y="217"/>
                      </a:lnTo>
                      <a:lnTo>
                        <a:pt x="52" y="82"/>
                      </a:lnTo>
                      <a:lnTo>
                        <a:pt x="52" y="67"/>
                      </a:lnTo>
                      <a:lnTo>
                        <a:pt x="86" y="67"/>
                      </a:lnTo>
                      <a:lnTo>
                        <a:pt x="84" y="0"/>
                      </a:lnTo>
                      <a:lnTo>
                        <a:pt x="203" y="0"/>
                      </a:lnTo>
                      <a:lnTo>
                        <a:pt x="316" y="0"/>
                      </a:lnTo>
                      <a:lnTo>
                        <a:pt x="434" y="0"/>
                      </a:lnTo>
                      <a:lnTo>
                        <a:pt x="445" y="33"/>
                      </a:lnTo>
                      <a:lnTo>
                        <a:pt x="437" y="38"/>
                      </a:lnTo>
                      <a:lnTo>
                        <a:pt x="443" y="75"/>
                      </a:lnTo>
                      <a:lnTo>
                        <a:pt x="457" y="115"/>
                      </a:lnTo>
                      <a:lnTo>
                        <a:pt x="468" y="123"/>
                      </a:lnTo>
                      <a:lnTo>
                        <a:pt x="485" y="136"/>
                      </a:lnTo>
                      <a:lnTo>
                        <a:pt x="470" y="155"/>
                      </a:lnTo>
                      <a:lnTo>
                        <a:pt x="449" y="161"/>
                      </a:lnTo>
                      <a:lnTo>
                        <a:pt x="439" y="171"/>
                      </a:lnTo>
                      <a:lnTo>
                        <a:pt x="437" y="194"/>
                      </a:lnTo>
                      <a:lnTo>
                        <a:pt x="426" y="244"/>
                      </a:lnTo>
                      <a:lnTo>
                        <a:pt x="430" y="257"/>
                      </a:lnTo>
                      <a:lnTo>
                        <a:pt x="426" y="286"/>
                      </a:lnTo>
                      <a:lnTo>
                        <a:pt x="414" y="321"/>
                      </a:lnTo>
                      <a:lnTo>
                        <a:pt x="397" y="338"/>
                      </a:lnTo>
                      <a:lnTo>
                        <a:pt x="386" y="363"/>
                      </a:lnTo>
                      <a:lnTo>
                        <a:pt x="382" y="376"/>
                      </a:lnTo>
                      <a:lnTo>
                        <a:pt x="368" y="386"/>
                      </a:lnTo>
                      <a:lnTo>
                        <a:pt x="361" y="422"/>
                      </a:lnTo>
                      <a:lnTo>
                        <a:pt x="361" y="426"/>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       </a:t>
                  </a: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       </a:t>
                  </a:r>
                  <a:r>
                    <a:rPr lang="en-US" sz="1500" b="0" i="0" u="none" strike="noStrike" cap="none">
                      <a:solidFill>
                        <a:srgbClr val="FFFFFF"/>
                      </a:solidFill>
                      <a:latin typeface="Calibri"/>
                      <a:ea typeface="Calibri"/>
                      <a:cs typeface="Calibri"/>
                      <a:sym typeface="Calibri"/>
                    </a:rPr>
                    <a:t> </a:t>
                  </a:r>
                  <a:endParaRPr sz="1500" b="0" i="0" u="none" strike="noStrike" cap="none">
                    <a:solidFill>
                      <a:srgbClr val="FFFFFF"/>
                    </a:solidFill>
                    <a:latin typeface="Calibri"/>
                    <a:ea typeface="Calibri"/>
                    <a:cs typeface="Calibri"/>
                    <a:sym typeface="Calibri"/>
                  </a:endParaRPr>
                </a:p>
              </p:txBody>
            </p:sp>
            <p:sp>
              <p:nvSpPr>
                <p:cNvPr id="568" name="Google Shape;568;p70"/>
                <p:cNvSpPr/>
                <p:nvPr/>
              </p:nvSpPr>
              <p:spPr>
                <a:xfrm>
                  <a:off x="6409738" y="3944094"/>
                  <a:ext cx="397874" cy="344359"/>
                </a:xfrm>
                <a:custGeom>
                  <a:avLst/>
                  <a:gdLst/>
                  <a:ahLst/>
                  <a:cxnLst/>
                  <a:rect l="l" t="t" r="r" b="b"/>
                  <a:pathLst>
                    <a:path w="342" h="296" extrusionOk="0">
                      <a:moveTo>
                        <a:pt x="302" y="94"/>
                      </a:moveTo>
                      <a:lnTo>
                        <a:pt x="302" y="121"/>
                      </a:lnTo>
                      <a:lnTo>
                        <a:pt x="298" y="131"/>
                      </a:lnTo>
                      <a:lnTo>
                        <a:pt x="282" y="133"/>
                      </a:lnTo>
                      <a:lnTo>
                        <a:pt x="271" y="152"/>
                      </a:lnTo>
                      <a:lnTo>
                        <a:pt x="290" y="154"/>
                      </a:lnTo>
                      <a:lnTo>
                        <a:pt x="305" y="171"/>
                      </a:lnTo>
                      <a:lnTo>
                        <a:pt x="311" y="184"/>
                      </a:lnTo>
                      <a:lnTo>
                        <a:pt x="325" y="192"/>
                      </a:lnTo>
                      <a:lnTo>
                        <a:pt x="342" y="229"/>
                      </a:lnTo>
                      <a:lnTo>
                        <a:pt x="323" y="252"/>
                      </a:lnTo>
                      <a:lnTo>
                        <a:pt x="305" y="271"/>
                      </a:lnTo>
                      <a:lnTo>
                        <a:pt x="286" y="288"/>
                      </a:lnTo>
                      <a:lnTo>
                        <a:pt x="265" y="286"/>
                      </a:lnTo>
                      <a:lnTo>
                        <a:pt x="240" y="296"/>
                      </a:lnTo>
                      <a:lnTo>
                        <a:pt x="221" y="288"/>
                      </a:lnTo>
                      <a:lnTo>
                        <a:pt x="209" y="296"/>
                      </a:lnTo>
                      <a:lnTo>
                        <a:pt x="183" y="275"/>
                      </a:lnTo>
                      <a:lnTo>
                        <a:pt x="175" y="259"/>
                      </a:lnTo>
                      <a:lnTo>
                        <a:pt x="160" y="267"/>
                      </a:lnTo>
                      <a:lnTo>
                        <a:pt x="144" y="265"/>
                      </a:lnTo>
                      <a:lnTo>
                        <a:pt x="137" y="271"/>
                      </a:lnTo>
                      <a:lnTo>
                        <a:pt x="123" y="267"/>
                      </a:lnTo>
                      <a:lnTo>
                        <a:pt x="106" y="238"/>
                      </a:lnTo>
                      <a:lnTo>
                        <a:pt x="100" y="227"/>
                      </a:lnTo>
                      <a:lnTo>
                        <a:pt x="77" y="213"/>
                      </a:lnTo>
                      <a:lnTo>
                        <a:pt x="69" y="194"/>
                      </a:lnTo>
                      <a:lnTo>
                        <a:pt x="58" y="179"/>
                      </a:lnTo>
                      <a:lnTo>
                        <a:pt x="37" y="161"/>
                      </a:lnTo>
                      <a:lnTo>
                        <a:pt x="37" y="150"/>
                      </a:lnTo>
                      <a:lnTo>
                        <a:pt x="19" y="136"/>
                      </a:lnTo>
                      <a:lnTo>
                        <a:pt x="0" y="123"/>
                      </a:lnTo>
                      <a:lnTo>
                        <a:pt x="10" y="119"/>
                      </a:lnTo>
                      <a:lnTo>
                        <a:pt x="19" y="113"/>
                      </a:lnTo>
                      <a:lnTo>
                        <a:pt x="27" y="83"/>
                      </a:lnTo>
                      <a:lnTo>
                        <a:pt x="35" y="67"/>
                      </a:lnTo>
                      <a:lnTo>
                        <a:pt x="56" y="61"/>
                      </a:lnTo>
                      <a:lnTo>
                        <a:pt x="62" y="71"/>
                      </a:lnTo>
                      <a:lnTo>
                        <a:pt x="77" y="90"/>
                      </a:lnTo>
                      <a:lnTo>
                        <a:pt x="85" y="94"/>
                      </a:lnTo>
                      <a:lnTo>
                        <a:pt x="96" y="88"/>
                      </a:lnTo>
                      <a:lnTo>
                        <a:pt x="117" y="88"/>
                      </a:lnTo>
                      <a:lnTo>
                        <a:pt x="121" y="96"/>
                      </a:lnTo>
                      <a:lnTo>
                        <a:pt x="152" y="96"/>
                      </a:lnTo>
                      <a:lnTo>
                        <a:pt x="152" y="88"/>
                      </a:lnTo>
                      <a:lnTo>
                        <a:pt x="167" y="83"/>
                      </a:lnTo>
                      <a:lnTo>
                        <a:pt x="171" y="73"/>
                      </a:lnTo>
                      <a:lnTo>
                        <a:pt x="183" y="65"/>
                      </a:lnTo>
                      <a:lnTo>
                        <a:pt x="208" y="86"/>
                      </a:lnTo>
                      <a:lnTo>
                        <a:pt x="223" y="83"/>
                      </a:lnTo>
                      <a:lnTo>
                        <a:pt x="236" y="58"/>
                      </a:lnTo>
                      <a:lnTo>
                        <a:pt x="254" y="38"/>
                      </a:lnTo>
                      <a:lnTo>
                        <a:pt x="250" y="19"/>
                      </a:lnTo>
                      <a:lnTo>
                        <a:pt x="244" y="8"/>
                      </a:lnTo>
                      <a:lnTo>
                        <a:pt x="261" y="8"/>
                      </a:lnTo>
                      <a:lnTo>
                        <a:pt x="263" y="0"/>
                      </a:lnTo>
                      <a:lnTo>
                        <a:pt x="277" y="2"/>
                      </a:lnTo>
                      <a:lnTo>
                        <a:pt x="273" y="27"/>
                      </a:lnTo>
                      <a:lnTo>
                        <a:pt x="279" y="52"/>
                      </a:lnTo>
                      <a:lnTo>
                        <a:pt x="294" y="65"/>
                      </a:lnTo>
                      <a:lnTo>
                        <a:pt x="298" y="77"/>
                      </a:lnTo>
                      <a:lnTo>
                        <a:pt x="298" y="94"/>
                      </a:lnTo>
                      <a:lnTo>
                        <a:pt x="302" y="94"/>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69" name="Google Shape;569;p70"/>
                <p:cNvSpPr/>
                <p:nvPr/>
              </p:nvSpPr>
              <p:spPr>
                <a:xfrm>
                  <a:off x="6624962" y="5444847"/>
                  <a:ext cx="47698" cy="62822"/>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A61C00"/>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70" name="Google Shape;570;p70"/>
                <p:cNvSpPr/>
                <p:nvPr/>
              </p:nvSpPr>
              <p:spPr>
                <a:xfrm>
                  <a:off x="5156784" y="3436862"/>
                  <a:ext cx="572381" cy="589831"/>
                </a:xfrm>
                <a:custGeom>
                  <a:avLst/>
                  <a:gdLst/>
                  <a:ahLst/>
                  <a:cxnLst/>
                  <a:rect l="l" t="t" r="r" b="b"/>
                  <a:pathLst>
                    <a:path w="492" h="507" extrusionOk="0">
                      <a:moveTo>
                        <a:pt x="0" y="353"/>
                      </a:moveTo>
                      <a:lnTo>
                        <a:pt x="12" y="346"/>
                      </a:lnTo>
                      <a:lnTo>
                        <a:pt x="18" y="327"/>
                      </a:lnTo>
                      <a:lnTo>
                        <a:pt x="25" y="327"/>
                      </a:lnTo>
                      <a:lnTo>
                        <a:pt x="46" y="334"/>
                      </a:lnTo>
                      <a:lnTo>
                        <a:pt x="64" y="328"/>
                      </a:lnTo>
                      <a:lnTo>
                        <a:pt x="75" y="330"/>
                      </a:lnTo>
                      <a:lnTo>
                        <a:pt x="79" y="323"/>
                      </a:lnTo>
                      <a:lnTo>
                        <a:pt x="198" y="323"/>
                      </a:lnTo>
                      <a:lnTo>
                        <a:pt x="206" y="300"/>
                      </a:lnTo>
                      <a:lnTo>
                        <a:pt x="202" y="294"/>
                      </a:lnTo>
                      <a:lnTo>
                        <a:pt x="190" y="148"/>
                      </a:lnTo>
                      <a:lnTo>
                        <a:pt x="181" y="0"/>
                      </a:lnTo>
                      <a:lnTo>
                        <a:pt x="225" y="0"/>
                      </a:lnTo>
                      <a:lnTo>
                        <a:pt x="323" y="75"/>
                      </a:lnTo>
                      <a:lnTo>
                        <a:pt x="421" y="148"/>
                      </a:lnTo>
                      <a:lnTo>
                        <a:pt x="427" y="165"/>
                      </a:lnTo>
                      <a:lnTo>
                        <a:pt x="446" y="175"/>
                      </a:lnTo>
                      <a:lnTo>
                        <a:pt x="459" y="181"/>
                      </a:lnTo>
                      <a:lnTo>
                        <a:pt x="459" y="202"/>
                      </a:lnTo>
                      <a:lnTo>
                        <a:pt x="492" y="198"/>
                      </a:lnTo>
                      <a:lnTo>
                        <a:pt x="492" y="277"/>
                      </a:lnTo>
                      <a:lnTo>
                        <a:pt x="475" y="300"/>
                      </a:lnTo>
                      <a:lnTo>
                        <a:pt x="473" y="321"/>
                      </a:lnTo>
                      <a:lnTo>
                        <a:pt x="446" y="327"/>
                      </a:lnTo>
                      <a:lnTo>
                        <a:pt x="405" y="328"/>
                      </a:lnTo>
                      <a:lnTo>
                        <a:pt x="394" y="340"/>
                      </a:lnTo>
                      <a:lnTo>
                        <a:pt x="375" y="342"/>
                      </a:lnTo>
                      <a:lnTo>
                        <a:pt x="355" y="342"/>
                      </a:lnTo>
                      <a:lnTo>
                        <a:pt x="348" y="336"/>
                      </a:lnTo>
                      <a:lnTo>
                        <a:pt x="332" y="340"/>
                      </a:lnTo>
                      <a:lnTo>
                        <a:pt x="304" y="355"/>
                      </a:lnTo>
                      <a:lnTo>
                        <a:pt x="298" y="365"/>
                      </a:lnTo>
                      <a:lnTo>
                        <a:pt x="275" y="380"/>
                      </a:lnTo>
                      <a:lnTo>
                        <a:pt x="271" y="390"/>
                      </a:lnTo>
                      <a:lnTo>
                        <a:pt x="258" y="396"/>
                      </a:lnTo>
                      <a:lnTo>
                        <a:pt x="244" y="392"/>
                      </a:lnTo>
                      <a:lnTo>
                        <a:pt x="235" y="399"/>
                      </a:lnTo>
                      <a:lnTo>
                        <a:pt x="231" y="423"/>
                      </a:lnTo>
                      <a:lnTo>
                        <a:pt x="206" y="451"/>
                      </a:lnTo>
                      <a:lnTo>
                        <a:pt x="208" y="463"/>
                      </a:lnTo>
                      <a:lnTo>
                        <a:pt x="198" y="478"/>
                      </a:lnTo>
                      <a:lnTo>
                        <a:pt x="200" y="497"/>
                      </a:lnTo>
                      <a:lnTo>
                        <a:pt x="188" y="501"/>
                      </a:lnTo>
                      <a:lnTo>
                        <a:pt x="181" y="507"/>
                      </a:lnTo>
                      <a:lnTo>
                        <a:pt x="177" y="492"/>
                      </a:lnTo>
                      <a:lnTo>
                        <a:pt x="167" y="495"/>
                      </a:lnTo>
                      <a:lnTo>
                        <a:pt x="162" y="495"/>
                      </a:lnTo>
                      <a:lnTo>
                        <a:pt x="156" y="505"/>
                      </a:lnTo>
                      <a:lnTo>
                        <a:pt x="133" y="505"/>
                      </a:lnTo>
                      <a:lnTo>
                        <a:pt x="125" y="499"/>
                      </a:lnTo>
                      <a:lnTo>
                        <a:pt x="121" y="503"/>
                      </a:lnTo>
                      <a:lnTo>
                        <a:pt x="112" y="494"/>
                      </a:lnTo>
                      <a:lnTo>
                        <a:pt x="114" y="482"/>
                      </a:lnTo>
                      <a:lnTo>
                        <a:pt x="110" y="478"/>
                      </a:lnTo>
                      <a:lnTo>
                        <a:pt x="104" y="482"/>
                      </a:lnTo>
                      <a:lnTo>
                        <a:pt x="106" y="471"/>
                      </a:lnTo>
                      <a:lnTo>
                        <a:pt x="112" y="463"/>
                      </a:lnTo>
                      <a:lnTo>
                        <a:pt x="100" y="447"/>
                      </a:lnTo>
                      <a:lnTo>
                        <a:pt x="96" y="438"/>
                      </a:lnTo>
                      <a:lnTo>
                        <a:pt x="91" y="432"/>
                      </a:lnTo>
                      <a:lnTo>
                        <a:pt x="85" y="430"/>
                      </a:lnTo>
                      <a:lnTo>
                        <a:pt x="77" y="436"/>
                      </a:lnTo>
                      <a:lnTo>
                        <a:pt x="68" y="440"/>
                      </a:lnTo>
                      <a:lnTo>
                        <a:pt x="58" y="447"/>
                      </a:lnTo>
                      <a:lnTo>
                        <a:pt x="46" y="444"/>
                      </a:lnTo>
                      <a:lnTo>
                        <a:pt x="39" y="436"/>
                      </a:lnTo>
                      <a:lnTo>
                        <a:pt x="33" y="434"/>
                      </a:lnTo>
                      <a:lnTo>
                        <a:pt x="25" y="440"/>
                      </a:lnTo>
                      <a:lnTo>
                        <a:pt x="20" y="440"/>
                      </a:lnTo>
                      <a:lnTo>
                        <a:pt x="20" y="426"/>
                      </a:lnTo>
                      <a:lnTo>
                        <a:pt x="20" y="417"/>
                      </a:lnTo>
                      <a:lnTo>
                        <a:pt x="18" y="403"/>
                      </a:lnTo>
                      <a:lnTo>
                        <a:pt x="8" y="394"/>
                      </a:lnTo>
                      <a:lnTo>
                        <a:pt x="2" y="375"/>
                      </a:lnTo>
                      <a:lnTo>
                        <a:pt x="0" y="353"/>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71" name="Google Shape;571;p70"/>
                <p:cNvSpPr/>
                <p:nvPr/>
              </p:nvSpPr>
              <p:spPr>
                <a:xfrm>
                  <a:off x="5149271" y="3012828"/>
                  <a:ext cx="404790" cy="320956"/>
                </a:xfrm>
                <a:custGeom>
                  <a:avLst/>
                  <a:gdLst/>
                  <a:ahLst/>
                  <a:cxnLst/>
                  <a:rect l="l" t="t" r="r" b="b"/>
                  <a:pathLst>
                    <a:path w="11189" h="10033" extrusionOk="0">
                      <a:moveTo>
                        <a:pt x="7621" y="0"/>
                      </a:moveTo>
                      <a:lnTo>
                        <a:pt x="8166" y="508"/>
                      </a:lnTo>
                      <a:lnTo>
                        <a:pt x="9034" y="437"/>
                      </a:lnTo>
                      <a:lnTo>
                        <a:pt x="9968" y="727"/>
                      </a:lnTo>
                      <a:lnTo>
                        <a:pt x="10320" y="727"/>
                      </a:lnTo>
                      <a:cubicBezTo>
                        <a:pt x="10427" y="1007"/>
                        <a:pt x="10536" y="1285"/>
                        <a:pt x="10642" y="1565"/>
                      </a:cubicBezTo>
                      <a:cubicBezTo>
                        <a:pt x="10662" y="1794"/>
                        <a:pt x="10687" y="2022"/>
                        <a:pt x="10704" y="2253"/>
                      </a:cubicBezTo>
                      <a:cubicBezTo>
                        <a:pt x="10782" y="2692"/>
                        <a:pt x="10857" y="3127"/>
                        <a:pt x="10932" y="3564"/>
                      </a:cubicBezTo>
                      <a:cubicBezTo>
                        <a:pt x="11016" y="3662"/>
                        <a:pt x="11103" y="3757"/>
                        <a:pt x="11189" y="3854"/>
                      </a:cubicBezTo>
                      <a:cubicBezTo>
                        <a:pt x="11125" y="4012"/>
                        <a:pt x="11059" y="4171"/>
                        <a:pt x="10993" y="4330"/>
                      </a:cubicBezTo>
                      <a:lnTo>
                        <a:pt x="9774" y="4545"/>
                      </a:lnTo>
                      <a:lnTo>
                        <a:pt x="9324" y="4981"/>
                      </a:lnTo>
                      <a:lnTo>
                        <a:pt x="8843" y="5126"/>
                      </a:lnTo>
                      <a:cubicBezTo>
                        <a:pt x="8799" y="5418"/>
                        <a:pt x="8756" y="5708"/>
                        <a:pt x="8714" y="5999"/>
                      </a:cubicBezTo>
                      <a:lnTo>
                        <a:pt x="7684" y="6510"/>
                      </a:lnTo>
                      <a:lnTo>
                        <a:pt x="7299" y="7128"/>
                      </a:lnTo>
                      <a:lnTo>
                        <a:pt x="6496" y="7491"/>
                      </a:lnTo>
                      <a:lnTo>
                        <a:pt x="5560" y="7638"/>
                      </a:lnTo>
                      <a:lnTo>
                        <a:pt x="4020" y="8550"/>
                      </a:lnTo>
                      <a:cubicBezTo>
                        <a:pt x="3997" y="9033"/>
                        <a:pt x="3976" y="9516"/>
                        <a:pt x="3952" y="10000"/>
                      </a:cubicBezTo>
                      <a:lnTo>
                        <a:pt x="3857" y="10000"/>
                      </a:lnTo>
                      <a:lnTo>
                        <a:pt x="0" y="10033"/>
                      </a:lnTo>
                      <a:lnTo>
                        <a:pt x="1927" y="8620"/>
                      </a:lnTo>
                      <a:lnTo>
                        <a:pt x="2410" y="8258"/>
                      </a:lnTo>
                      <a:lnTo>
                        <a:pt x="3214" y="7201"/>
                      </a:lnTo>
                      <a:cubicBezTo>
                        <a:pt x="3182" y="6689"/>
                        <a:pt x="3151" y="6183"/>
                        <a:pt x="3116" y="5674"/>
                      </a:cubicBezTo>
                      <a:lnTo>
                        <a:pt x="3536" y="4617"/>
                      </a:lnTo>
                      <a:cubicBezTo>
                        <a:pt x="3579" y="4384"/>
                        <a:pt x="3622" y="4158"/>
                        <a:pt x="3664" y="3927"/>
                      </a:cubicBezTo>
                      <a:lnTo>
                        <a:pt x="4274" y="3166"/>
                      </a:lnTo>
                      <a:lnTo>
                        <a:pt x="5270" y="2508"/>
                      </a:lnTo>
                      <a:lnTo>
                        <a:pt x="5948" y="2038"/>
                      </a:lnTo>
                      <a:lnTo>
                        <a:pt x="6621" y="765"/>
                      </a:lnTo>
                      <a:cubicBezTo>
                        <a:pt x="6740" y="511"/>
                        <a:pt x="6857" y="255"/>
                        <a:pt x="6975" y="0"/>
                      </a:cubicBezTo>
                      <a:lnTo>
                        <a:pt x="7621" y="0"/>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72" name="Google Shape;572;p70"/>
                <p:cNvSpPr/>
                <p:nvPr/>
              </p:nvSpPr>
              <p:spPr>
                <a:xfrm>
                  <a:off x="6422423" y="3177928"/>
                  <a:ext cx="381588" cy="380425"/>
                </a:xfrm>
                <a:custGeom>
                  <a:avLst/>
                  <a:gdLst/>
                  <a:ahLst/>
                  <a:cxnLst/>
                  <a:rect l="l" t="t" r="r" b="b"/>
                  <a:pathLst>
                    <a:path w="9136" h="10000" extrusionOk="0">
                      <a:moveTo>
                        <a:pt x="8217" y="2171"/>
                      </a:moveTo>
                      <a:lnTo>
                        <a:pt x="8022" y="2599"/>
                      </a:lnTo>
                      <a:cubicBezTo>
                        <a:pt x="7985" y="2854"/>
                        <a:pt x="7947" y="3109"/>
                        <a:pt x="7911" y="3364"/>
                      </a:cubicBezTo>
                      <a:cubicBezTo>
                        <a:pt x="7837" y="3558"/>
                        <a:pt x="7762" y="3751"/>
                        <a:pt x="7688" y="3945"/>
                      </a:cubicBezTo>
                      <a:lnTo>
                        <a:pt x="7549" y="4128"/>
                      </a:lnTo>
                      <a:lnTo>
                        <a:pt x="7214" y="3761"/>
                      </a:lnTo>
                      <a:lnTo>
                        <a:pt x="6852" y="3303"/>
                      </a:lnTo>
                      <a:lnTo>
                        <a:pt x="6212" y="1835"/>
                      </a:lnTo>
                      <a:cubicBezTo>
                        <a:pt x="6174" y="1855"/>
                        <a:pt x="6138" y="1876"/>
                        <a:pt x="6100" y="1896"/>
                      </a:cubicBezTo>
                      <a:lnTo>
                        <a:pt x="6518" y="2997"/>
                      </a:lnTo>
                      <a:lnTo>
                        <a:pt x="7048" y="4067"/>
                      </a:lnTo>
                      <a:lnTo>
                        <a:pt x="7743" y="5657"/>
                      </a:lnTo>
                      <a:lnTo>
                        <a:pt x="8077" y="6239"/>
                      </a:lnTo>
                      <a:lnTo>
                        <a:pt x="8329" y="6820"/>
                      </a:lnTo>
                      <a:lnTo>
                        <a:pt x="9136" y="8012"/>
                      </a:lnTo>
                      <a:lnTo>
                        <a:pt x="8969" y="8165"/>
                      </a:lnTo>
                      <a:cubicBezTo>
                        <a:pt x="8987" y="8379"/>
                        <a:pt x="9007" y="8593"/>
                        <a:pt x="9025" y="8807"/>
                      </a:cubicBezTo>
                      <a:lnTo>
                        <a:pt x="6880" y="10000"/>
                      </a:lnTo>
                      <a:lnTo>
                        <a:pt x="3732" y="10000"/>
                      </a:lnTo>
                      <a:lnTo>
                        <a:pt x="418" y="10000"/>
                      </a:lnTo>
                      <a:cubicBezTo>
                        <a:pt x="400" y="8705"/>
                        <a:pt x="380" y="7411"/>
                        <a:pt x="362" y="6116"/>
                      </a:cubicBezTo>
                      <a:lnTo>
                        <a:pt x="251" y="2416"/>
                      </a:lnTo>
                      <a:cubicBezTo>
                        <a:pt x="167" y="2141"/>
                        <a:pt x="84" y="1865"/>
                        <a:pt x="0" y="1590"/>
                      </a:cubicBezTo>
                      <a:cubicBezTo>
                        <a:pt x="56" y="1376"/>
                        <a:pt x="111" y="1162"/>
                        <a:pt x="167" y="948"/>
                      </a:cubicBezTo>
                      <a:lnTo>
                        <a:pt x="0" y="550"/>
                      </a:lnTo>
                      <a:cubicBezTo>
                        <a:pt x="84" y="367"/>
                        <a:pt x="167" y="183"/>
                        <a:pt x="251" y="0"/>
                      </a:cubicBezTo>
                      <a:lnTo>
                        <a:pt x="1337" y="0"/>
                      </a:lnTo>
                      <a:lnTo>
                        <a:pt x="2145" y="306"/>
                      </a:lnTo>
                      <a:lnTo>
                        <a:pt x="2925" y="612"/>
                      </a:lnTo>
                      <a:lnTo>
                        <a:pt x="3314" y="765"/>
                      </a:lnTo>
                      <a:lnTo>
                        <a:pt x="3900" y="428"/>
                      </a:lnTo>
                      <a:lnTo>
                        <a:pt x="4206" y="122"/>
                      </a:lnTo>
                      <a:lnTo>
                        <a:pt x="4902" y="0"/>
                      </a:lnTo>
                      <a:lnTo>
                        <a:pt x="5515" y="183"/>
                      </a:lnTo>
                      <a:cubicBezTo>
                        <a:pt x="5599" y="346"/>
                        <a:pt x="5682" y="510"/>
                        <a:pt x="5766" y="673"/>
                      </a:cubicBezTo>
                      <a:cubicBezTo>
                        <a:pt x="5822" y="571"/>
                        <a:pt x="5877" y="469"/>
                        <a:pt x="5933" y="367"/>
                      </a:cubicBezTo>
                      <a:lnTo>
                        <a:pt x="6574" y="612"/>
                      </a:lnTo>
                      <a:lnTo>
                        <a:pt x="7214" y="673"/>
                      </a:lnTo>
                      <a:lnTo>
                        <a:pt x="7576" y="367"/>
                      </a:lnTo>
                      <a:lnTo>
                        <a:pt x="8217" y="2171"/>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73" name="Google Shape;573;p70"/>
                <p:cNvSpPr/>
                <p:nvPr/>
              </p:nvSpPr>
              <p:spPr>
                <a:xfrm>
                  <a:off x="5669832" y="3878945"/>
                  <a:ext cx="412998" cy="382750"/>
                </a:xfrm>
                <a:custGeom>
                  <a:avLst/>
                  <a:gdLst/>
                  <a:ahLst/>
                  <a:cxnLst/>
                  <a:rect l="l" t="t" r="r" b="b"/>
                  <a:pathLst>
                    <a:path w="355" h="329" extrusionOk="0">
                      <a:moveTo>
                        <a:pt x="175" y="309"/>
                      </a:moveTo>
                      <a:lnTo>
                        <a:pt x="142" y="321"/>
                      </a:lnTo>
                      <a:lnTo>
                        <a:pt x="130" y="321"/>
                      </a:lnTo>
                      <a:lnTo>
                        <a:pt x="119" y="329"/>
                      </a:lnTo>
                      <a:lnTo>
                        <a:pt x="96" y="327"/>
                      </a:lnTo>
                      <a:lnTo>
                        <a:pt x="81" y="306"/>
                      </a:lnTo>
                      <a:lnTo>
                        <a:pt x="69" y="281"/>
                      </a:lnTo>
                      <a:lnTo>
                        <a:pt x="48" y="260"/>
                      </a:lnTo>
                      <a:lnTo>
                        <a:pt x="27" y="260"/>
                      </a:lnTo>
                      <a:lnTo>
                        <a:pt x="0" y="260"/>
                      </a:lnTo>
                      <a:lnTo>
                        <a:pt x="2" y="204"/>
                      </a:lnTo>
                      <a:lnTo>
                        <a:pt x="2" y="183"/>
                      </a:lnTo>
                      <a:lnTo>
                        <a:pt x="8" y="162"/>
                      </a:lnTo>
                      <a:lnTo>
                        <a:pt x="15" y="150"/>
                      </a:lnTo>
                      <a:lnTo>
                        <a:pt x="31" y="129"/>
                      </a:lnTo>
                      <a:lnTo>
                        <a:pt x="27" y="121"/>
                      </a:lnTo>
                      <a:lnTo>
                        <a:pt x="33" y="106"/>
                      </a:lnTo>
                      <a:lnTo>
                        <a:pt x="27" y="87"/>
                      </a:lnTo>
                      <a:lnTo>
                        <a:pt x="29" y="75"/>
                      </a:lnTo>
                      <a:lnTo>
                        <a:pt x="31" y="45"/>
                      </a:lnTo>
                      <a:lnTo>
                        <a:pt x="38" y="31"/>
                      </a:lnTo>
                      <a:lnTo>
                        <a:pt x="44" y="12"/>
                      </a:lnTo>
                      <a:lnTo>
                        <a:pt x="52" y="4"/>
                      </a:lnTo>
                      <a:lnTo>
                        <a:pt x="82" y="0"/>
                      </a:lnTo>
                      <a:lnTo>
                        <a:pt x="113" y="14"/>
                      </a:lnTo>
                      <a:lnTo>
                        <a:pt x="125" y="25"/>
                      </a:lnTo>
                      <a:lnTo>
                        <a:pt x="140" y="27"/>
                      </a:lnTo>
                      <a:lnTo>
                        <a:pt x="153" y="18"/>
                      </a:lnTo>
                      <a:lnTo>
                        <a:pt x="190" y="35"/>
                      </a:lnTo>
                      <a:lnTo>
                        <a:pt x="205" y="35"/>
                      </a:lnTo>
                      <a:lnTo>
                        <a:pt x="223" y="20"/>
                      </a:lnTo>
                      <a:lnTo>
                        <a:pt x="240" y="21"/>
                      </a:lnTo>
                      <a:lnTo>
                        <a:pt x="249" y="16"/>
                      </a:lnTo>
                      <a:lnTo>
                        <a:pt x="265" y="18"/>
                      </a:lnTo>
                      <a:lnTo>
                        <a:pt x="288" y="29"/>
                      </a:lnTo>
                      <a:lnTo>
                        <a:pt x="311" y="10"/>
                      </a:lnTo>
                      <a:lnTo>
                        <a:pt x="319" y="10"/>
                      </a:lnTo>
                      <a:lnTo>
                        <a:pt x="338" y="48"/>
                      </a:lnTo>
                      <a:lnTo>
                        <a:pt x="343" y="46"/>
                      </a:lnTo>
                      <a:lnTo>
                        <a:pt x="355" y="60"/>
                      </a:lnTo>
                      <a:lnTo>
                        <a:pt x="353" y="68"/>
                      </a:lnTo>
                      <a:lnTo>
                        <a:pt x="351" y="79"/>
                      </a:lnTo>
                      <a:lnTo>
                        <a:pt x="326" y="104"/>
                      </a:lnTo>
                      <a:lnTo>
                        <a:pt x="319" y="127"/>
                      </a:lnTo>
                      <a:lnTo>
                        <a:pt x="313" y="144"/>
                      </a:lnTo>
                      <a:lnTo>
                        <a:pt x="307" y="152"/>
                      </a:lnTo>
                      <a:lnTo>
                        <a:pt x="301" y="175"/>
                      </a:lnTo>
                      <a:lnTo>
                        <a:pt x="286" y="189"/>
                      </a:lnTo>
                      <a:lnTo>
                        <a:pt x="280" y="206"/>
                      </a:lnTo>
                      <a:lnTo>
                        <a:pt x="274" y="221"/>
                      </a:lnTo>
                      <a:lnTo>
                        <a:pt x="271" y="235"/>
                      </a:lnTo>
                      <a:lnTo>
                        <a:pt x="251" y="246"/>
                      </a:lnTo>
                      <a:lnTo>
                        <a:pt x="234" y="233"/>
                      </a:lnTo>
                      <a:lnTo>
                        <a:pt x="223" y="233"/>
                      </a:lnTo>
                      <a:lnTo>
                        <a:pt x="205" y="252"/>
                      </a:lnTo>
                      <a:lnTo>
                        <a:pt x="196" y="252"/>
                      </a:lnTo>
                      <a:lnTo>
                        <a:pt x="182" y="286"/>
                      </a:lnTo>
                      <a:lnTo>
                        <a:pt x="175" y="309"/>
                      </a:lnTo>
                      <a:close/>
                    </a:path>
                  </a:pathLst>
                </a:custGeom>
                <a:solidFill>
                  <a:srgbClr val="85200C"/>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574" name="Google Shape;574;p70"/>
                <p:cNvSpPr/>
                <p:nvPr/>
              </p:nvSpPr>
              <p:spPr>
                <a:xfrm>
                  <a:off x="7011744" y="3957591"/>
                  <a:ext cx="341699" cy="546528"/>
                </a:xfrm>
                <a:custGeom>
                  <a:avLst/>
                  <a:gdLst/>
                  <a:ahLst/>
                  <a:cxnLst/>
                  <a:rect l="l" t="t" r="r" b="b"/>
                  <a:pathLst>
                    <a:path w="15458" h="20832" extrusionOk="0">
                      <a:moveTo>
                        <a:pt x="6223" y="10339"/>
                      </a:moveTo>
                      <a:lnTo>
                        <a:pt x="8848" y="7688"/>
                      </a:lnTo>
                      <a:lnTo>
                        <a:pt x="10830" y="5871"/>
                      </a:lnTo>
                      <a:lnTo>
                        <a:pt x="9514" y="5871"/>
                      </a:lnTo>
                      <a:lnTo>
                        <a:pt x="4252" y="4097"/>
                      </a:lnTo>
                      <a:lnTo>
                        <a:pt x="3673" y="3565"/>
                      </a:lnTo>
                      <a:lnTo>
                        <a:pt x="3041" y="2812"/>
                      </a:lnTo>
                      <a:lnTo>
                        <a:pt x="2462" y="1969"/>
                      </a:lnTo>
                      <a:lnTo>
                        <a:pt x="2883" y="1437"/>
                      </a:lnTo>
                      <a:lnTo>
                        <a:pt x="3356" y="683"/>
                      </a:lnTo>
                      <a:lnTo>
                        <a:pt x="3883" y="949"/>
                      </a:lnTo>
                      <a:lnTo>
                        <a:pt x="4199" y="1526"/>
                      </a:lnTo>
                      <a:lnTo>
                        <a:pt x="4988" y="2191"/>
                      </a:lnTo>
                      <a:lnTo>
                        <a:pt x="5672" y="2191"/>
                      </a:lnTo>
                      <a:lnTo>
                        <a:pt x="7199" y="1792"/>
                      </a:lnTo>
                      <a:lnTo>
                        <a:pt x="8935" y="1614"/>
                      </a:lnTo>
                      <a:lnTo>
                        <a:pt x="10251" y="1127"/>
                      </a:lnTo>
                      <a:lnTo>
                        <a:pt x="11041" y="1038"/>
                      </a:lnTo>
                      <a:lnTo>
                        <a:pt x="11567" y="772"/>
                      </a:lnTo>
                      <a:lnTo>
                        <a:pt x="12462" y="683"/>
                      </a:lnTo>
                      <a:lnTo>
                        <a:pt x="13492" y="629"/>
                      </a:lnTo>
                      <a:cubicBezTo>
                        <a:pt x="13672" y="619"/>
                        <a:pt x="13489" y="639"/>
                        <a:pt x="14574" y="290"/>
                      </a:cubicBezTo>
                      <a:cubicBezTo>
                        <a:pt x="14763" y="249"/>
                        <a:pt x="15243" y="-134"/>
                        <a:pt x="15171" y="51"/>
                      </a:cubicBezTo>
                      <a:cubicBezTo>
                        <a:pt x="15289" y="3"/>
                        <a:pt x="15596" y="-340"/>
                        <a:pt x="15389" y="2056"/>
                      </a:cubicBezTo>
                      <a:cubicBezTo>
                        <a:pt x="14792" y="2804"/>
                        <a:pt x="14901" y="3457"/>
                        <a:pt x="14792" y="4301"/>
                      </a:cubicBezTo>
                      <a:cubicBezTo>
                        <a:pt x="13698" y="6171"/>
                        <a:pt x="10561" y="12424"/>
                        <a:pt x="8501" y="13563"/>
                      </a:cubicBezTo>
                      <a:cubicBezTo>
                        <a:pt x="7462" y="15107"/>
                        <a:pt x="5556" y="15545"/>
                        <a:pt x="4489" y="16429"/>
                      </a:cubicBezTo>
                      <a:cubicBezTo>
                        <a:pt x="3820" y="16891"/>
                        <a:pt x="3042" y="17979"/>
                        <a:pt x="1669" y="19198"/>
                      </a:cubicBezTo>
                      <a:cubicBezTo>
                        <a:pt x="1154" y="19699"/>
                        <a:pt x="675" y="21711"/>
                        <a:pt x="910" y="20391"/>
                      </a:cubicBezTo>
                      <a:cubicBezTo>
                        <a:pt x="838" y="20558"/>
                        <a:pt x="818" y="20119"/>
                        <a:pt x="42" y="19006"/>
                      </a:cubicBezTo>
                      <a:cubicBezTo>
                        <a:pt x="-130" y="18775"/>
                        <a:pt x="296" y="15353"/>
                        <a:pt x="97" y="14041"/>
                      </a:cubicBezTo>
                      <a:cubicBezTo>
                        <a:pt x="97" y="13214"/>
                        <a:pt x="1063" y="12806"/>
                        <a:pt x="1235" y="12179"/>
                      </a:cubicBezTo>
                      <a:cubicBezTo>
                        <a:pt x="1434" y="11885"/>
                        <a:pt x="1661" y="11764"/>
                        <a:pt x="1941" y="11653"/>
                      </a:cubicBezTo>
                      <a:cubicBezTo>
                        <a:pt x="2221" y="11542"/>
                        <a:pt x="2455" y="11776"/>
                        <a:pt x="2916" y="11511"/>
                      </a:cubicBezTo>
                      <a:cubicBezTo>
                        <a:pt x="3377" y="11246"/>
                        <a:pt x="3241" y="10998"/>
                        <a:pt x="4054" y="10683"/>
                      </a:cubicBezTo>
                      <a:lnTo>
                        <a:pt x="6223" y="10339"/>
                      </a:lnTo>
                      <a:close/>
                    </a:path>
                  </a:pathLst>
                </a:custGeom>
                <a:solidFill>
                  <a:srgbClr val="E6B8A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grpSp>
        </p:grpSp>
        <p:sp>
          <p:nvSpPr>
            <p:cNvPr id="575" name="Google Shape;575;p70"/>
            <p:cNvSpPr/>
            <p:nvPr/>
          </p:nvSpPr>
          <p:spPr>
            <a:xfrm rot="-4964510">
              <a:off x="8018169" y="5135287"/>
              <a:ext cx="66250" cy="76925"/>
            </a:xfrm>
            <a:custGeom>
              <a:avLst/>
              <a:gdLst/>
              <a:ahLst/>
              <a:cxnLst/>
              <a:rect l="l" t="t" r="r" b="b"/>
              <a:pathLst>
                <a:path w="41" h="54" extrusionOk="0">
                  <a:moveTo>
                    <a:pt x="41" y="37"/>
                  </a:moveTo>
                  <a:lnTo>
                    <a:pt x="35" y="50"/>
                  </a:lnTo>
                  <a:lnTo>
                    <a:pt x="18" y="54"/>
                  </a:lnTo>
                  <a:lnTo>
                    <a:pt x="0" y="37"/>
                  </a:lnTo>
                  <a:lnTo>
                    <a:pt x="0" y="25"/>
                  </a:lnTo>
                  <a:lnTo>
                    <a:pt x="10" y="12"/>
                  </a:lnTo>
                  <a:lnTo>
                    <a:pt x="14" y="2"/>
                  </a:lnTo>
                  <a:lnTo>
                    <a:pt x="22" y="0"/>
                  </a:lnTo>
                  <a:lnTo>
                    <a:pt x="37" y="6"/>
                  </a:lnTo>
                  <a:lnTo>
                    <a:pt x="39" y="21"/>
                  </a:lnTo>
                  <a:lnTo>
                    <a:pt x="41" y="37"/>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76200" tIns="38100" rIns="76200" bIns="3810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grpSp>
      <p:grpSp>
        <p:nvGrpSpPr>
          <p:cNvPr id="576" name="Google Shape;576;p70"/>
          <p:cNvGrpSpPr/>
          <p:nvPr/>
        </p:nvGrpSpPr>
        <p:grpSpPr>
          <a:xfrm>
            <a:off x="9201933" y="3014346"/>
            <a:ext cx="1404537" cy="1544587"/>
            <a:chOff x="120025" y="3152925"/>
            <a:chExt cx="1538575" cy="1914350"/>
          </a:xfrm>
        </p:grpSpPr>
        <p:sp>
          <p:nvSpPr>
            <p:cNvPr id="577" name="Google Shape;577;p70"/>
            <p:cNvSpPr/>
            <p:nvPr/>
          </p:nvSpPr>
          <p:spPr>
            <a:xfrm>
              <a:off x="120025" y="3188975"/>
              <a:ext cx="1523700" cy="1878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78" name="Google Shape;578;p70"/>
            <p:cNvSpPr txBox="1"/>
            <p:nvPr/>
          </p:nvSpPr>
          <p:spPr>
            <a:xfrm>
              <a:off x="134900" y="3152925"/>
              <a:ext cx="1523700" cy="5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100" b="1" dirty="0">
                  <a:latin typeface="Calibri"/>
                  <a:ea typeface="Calibri"/>
                  <a:cs typeface="Calibri"/>
                  <a:sym typeface="Calibri"/>
                </a:rPr>
                <a:t>Key: </a:t>
              </a:r>
              <a:r>
                <a:rPr lang="en-US" sz="1100" b="1" i="0" u="none" strike="noStrike" cap="none" dirty="0">
                  <a:solidFill>
                    <a:srgbClr val="000000"/>
                  </a:solidFill>
                  <a:latin typeface="Calibri"/>
                  <a:ea typeface="Calibri"/>
                  <a:cs typeface="Calibri"/>
                  <a:sym typeface="Calibri"/>
                </a:rPr>
                <a:t>Country</a:t>
              </a:r>
              <a:r>
                <a:rPr lang="en-US" sz="1100" b="1" dirty="0">
                  <a:latin typeface="Calibri"/>
                  <a:ea typeface="Calibri"/>
                  <a:cs typeface="Calibri"/>
                  <a:sym typeface="Calibri"/>
                </a:rPr>
                <a:t> reporting COVID-19</a:t>
              </a:r>
              <a:r>
                <a:rPr lang="en-US" sz="1100" b="1" i="0" u="none" strike="noStrike" cap="none" dirty="0">
                  <a:solidFill>
                    <a:srgbClr val="000000"/>
                  </a:solidFill>
                  <a:latin typeface="Calibri"/>
                  <a:ea typeface="Calibri"/>
                  <a:cs typeface="Calibri"/>
                  <a:sym typeface="Calibri"/>
                </a:rPr>
                <a:t> cases</a:t>
              </a:r>
              <a:endParaRPr sz="1100" b="1" i="0" u="none" strike="noStrike" cap="none" dirty="0">
                <a:solidFill>
                  <a:srgbClr val="000000"/>
                </a:solidFill>
              </a:endParaRPr>
            </a:p>
          </p:txBody>
        </p:sp>
        <p:grpSp>
          <p:nvGrpSpPr>
            <p:cNvPr id="579" name="Google Shape;579;p70"/>
            <p:cNvGrpSpPr/>
            <p:nvPr/>
          </p:nvGrpSpPr>
          <p:grpSpPr>
            <a:xfrm>
              <a:off x="280326" y="3768400"/>
              <a:ext cx="1363333" cy="992413"/>
              <a:chOff x="1824831" y="4301506"/>
              <a:chExt cx="1365791" cy="992413"/>
            </a:xfrm>
          </p:grpSpPr>
          <p:sp>
            <p:nvSpPr>
              <p:cNvPr id="580" name="Google Shape;580;p70"/>
              <p:cNvSpPr/>
              <p:nvPr/>
            </p:nvSpPr>
            <p:spPr>
              <a:xfrm>
                <a:off x="1824831" y="4833775"/>
                <a:ext cx="294900" cy="192000"/>
              </a:xfrm>
              <a:prstGeom prst="rect">
                <a:avLst/>
              </a:prstGeom>
              <a:solidFill>
                <a:srgbClr val="A61C00"/>
              </a:solidFill>
              <a:ln w="12700" cap="flat" cmpd="sng">
                <a:solidFill>
                  <a:srgbClr val="A61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50" b="0" i="0" u="none" strike="noStrike" cap="none">
                  <a:solidFill>
                    <a:srgbClr val="FFFFFF"/>
                  </a:solidFill>
                  <a:latin typeface="Calibri"/>
                  <a:ea typeface="Calibri"/>
                  <a:cs typeface="Calibri"/>
                  <a:sym typeface="Calibri"/>
                </a:endParaRPr>
              </a:p>
            </p:txBody>
          </p:sp>
          <p:sp>
            <p:nvSpPr>
              <p:cNvPr id="581" name="Google Shape;581;p70"/>
              <p:cNvSpPr/>
              <p:nvPr/>
            </p:nvSpPr>
            <p:spPr>
              <a:xfrm>
                <a:off x="1824831" y="4332424"/>
                <a:ext cx="294900" cy="192000"/>
              </a:xfrm>
              <a:prstGeom prst="rect">
                <a:avLst/>
              </a:prstGeom>
              <a:solidFill>
                <a:srgbClr val="C2C2C2"/>
              </a:solidFill>
              <a:ln w="12700" cap="flat" cmpd="sng">
                <a:solidFill>
                  <a:srgbClr val="C2C2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50" b="0" i="0" u="none" strike="noStrike" cap="none">
                  <a:solidFill>
                    <a:srgbClr val="FFFFFF"/>
                  </a:solidFill>
                  <a:latin typeface="Calibri"/>
                  <a:ea typeface="Calibri"/>
                  <a:cs typeface="Calibri"/>
                  <a:sym typeface="Calibri"/>
                </a:endParaRPr>
              </a:p>
            </p:txBody>
          </p:sp>
          <p:sp>
            <p:nvSpPr>
              <p:cNvPr id="582" name="Google Shape;582;p70"/>
              <p:cNvSpPr txBox="1"/>
              <p:nvPr/>
            </p:nvSpPr>
            <p:spPr>
              <a:xfrm>
                <a:off x="2128478" y="4301506"/>
                <a:ext cx="8706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50" b="1">
                    <a:latin typeface="Calibri"/>
                    <a:ea typeface="Calibri"/>
                    <a:cs typeface="Calibri"/>
                    <a:sym typeface="Calibri"/>
                  </a:rPr>
                  <a:t>No Report</a:t>
                </a:r>
                <a:endParaRPr sz="1050" b="0" i="0" u="none" strike="noStrike" cap="none">
                  <a:solidFill>
                    <a:srgbClr val="000000"/>
                  </a:solidFill>
                  <a:latin typeface="Arial"/>
                  <a:ea typeface="Arial"/>
                  <a:cs typeface="Arial"/>
                  <a:sym typeface="Arial"/>
                </a:endParaRPr>
              </a:p>
            </p:txBody>
          </p:sp>
          <p:sp>
            <p:nvSpPr>
              <p:cNvPr id="583" name="Google Shape;583;p70"/>
              <p:cNvSpPr/>
              <p:nvPr/>
            </p:nvSpPr>
            <p:spPr>
              <a:xfrm>
                <a:off x="1824835" y="4602891"/>
                <a:ext cx="294900" cy="192000"/>
              </a:xfrm>
              <a:prstGeom prst="rect">
                <a:avLst/>
              </a:prstGeom>
              <a:solidFill>
                <a:srgbClr val="E6B8AF"/>
              </a:solidFill>
              <a:ln w="12700" cap="flat" cmpd="sng">
                <a:solidFill>
                  <a:srgbClr val="E6B8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50" b="0" i="0" u="none" strike="noStrike" cap="none">
                  <a:solidFill>
                    <a:srgbClr val="FFFFFF"/>
                  </a:solidFill>
                  <a:latin typeface="Calibri"/>
                  <a:ea typeface="Calibri"/>
                  <a:cs typeface="Calibri"/>
                  <a:sym typeface="Calibri"/>
                </a:endParaRPr>
              </a:p>
            </p:txBody>
          </p:sp>
          <p:sp>
            <p:nvSpPr>
              <p:cNvPr id="584" name="Google Shape;584;p70"/>
              <p:cNvSpPr txBox="1"/>
              <p:nvPr/>
            </p:nvSpPr>
            <p:spPr>
              <a:xfrm>
                <a:off x="2179067" y="4550626"/>
                <a:ext cx="8706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50" b="1">
                    <a:latin typeface="Calibri"/>
                    <a:ea typeface="Calibri"/>
                    <a:cs typeface="Calibri"/>
                    <a:sym typeface="Calibri"/>
                  </a:rPr>
                  <a:t>1-10k</a:t>
                </a:r>
                <a:endParaRPr sz="1050" b="0" i="0" u="none" strike="noStrike" cap="none">
                  <a:solidFill>
                    <a:srgbClr val="000000"/>
                  </a:solidFill>
                  <a:latin typeface="Arial"/>
                  <a:ea typeface="Arial"/>
                  <a:cs typeface="Arial"/>
                  <a:sym typeface="Arial"/>
                </a:endParaRPr>
              </a:p>
            </p:txBody>
          </p:sp>
          <p:sp>
            <p:nvSpPr>
              <p:cNvPr id="585" name="Google Shape;585;p70"/>
              <p:cNvSpPr/>
              <p:nvPr/>
            </p:nvSpPr>
            <p:spPr>
              <a:xfrm>
                <a:off x="1824834" y="5101919"/>
                <a:ext cx="294900" cy="192000"/>
              </a:xfrm>
              <a:prstGeom prst="rect">
                <a:avLst/>
              </a:prstGeom>
              <a:solidFill>
                <a:srgbClr val="85200C"/>
              </a:solidFill>
              <a:ln w="12700" cap="flat" cmpd="sng">
                <a:solidFill>
                  <a:srgbClr val="8520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50" b="0" i="0" u="none" strike="noStrike" cap="none">
                  <a:solidFill>
                    <a:srgbClr val="FFFFFF"/>
                  </a:solidFill>
                  <a:latin typeface="Calibri"/>
                  <a:ea typeface="Calibri"/>
                  <a:cs typeface="Calibri"/>
                  <a:sym typeface="Calibri"/>
                </a:endParaRPr>
              </a:p>
            </p:txBody>
          </p:sp>
          <p:sp>
            <p:nvSpPr>
              <p:cNvPr id="586" name="Google Shape;586;p70"/>
              <p:cNvSpPr txBox="1"/>
              <p:nvPr/>
            </p:nvSpPr>
            <p:spPr>
              <a:xfrm>
                <a:off x="2153522" y="5037706"/>
                <a:ext cx="10371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50" b="1">
                    <a:latin typeface="Calibri"/>
                    <a:ea typeface="Calibri"/>
                    <a:cs typeface="Calibri"/>
                    <a:sym typeface="Calibri"/>
                  </a:rPr>
                  <a:t>&gt;100k - 500k</a:t>
                </a:r>
                <a:endParaRPr sz="1050" b="0" i="0" u="none" strike="noStrike" cap="none">
                  <a:solidFill>
                    <a:srgbClr val="000000"/>
                  </a:solidFill>
                  <a:latin typeface="Arial"/>
                  <a:ea typeface="Arial"/>
                  <a:cs typeface="Arial"/>
                  <a:sym typeface="Arial"/>
                </a:endParaRPr>
              </a:p>
            </p:txBody>
          </p:sp>
        </p:grpSp>
        <p:grpSp>
          <p:nvGrpSpPr>
            <p:cNvPr id="587" name="Google Shape;587;p70"/>
            <p:cNvGrpSpPr/>
            <p:nvPr/>
          </p:nvGrpSpPr>
          <p:grpSpPr>
            <a:xfrm>
              <a:off x="280329" y="4763067"/>
              <a:ext cx="1001582" cy="278258"/>
              <a:chOff x="1843017" y="5248861"/>
              <a:chExt cx="1003388" cy="278258"/>
            </a:xfrm>
          </p:grpSpPr>
          <p:sp>
            <p:nvSpPr>
              <p:cNvPr id="588" name="Google Shape;588;p70"/>
              <p:cNvSpPr/>
              <p:nvPr/>
            </p:nvSpPr>
            <p:spPr>
              <a:xfrm>
                <a:off x="1843017" y="5335119"/>
                <a:ext cx="294900" cy="192000"/>
              </a:xfrm>
              <a:prstGeom prst="rect">
                <a:avLst/>
              </a:prstGeom>
              <a:solidFill>
                <a:srgbClr val="5B0F00"/>
              </a:solidFill>
              <a:ln w="12700" cap="flat" cmpd="sng">
                <a:solidFill>
                  <a:srgbClr val="5B0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050" b="0" i="0" u="none" strike="noStrike" cap="none">
                  <a:solidFill>
                    <a:srgbClr val="FFFFFF"/>
                  </a:solidFill>
                  <a:latin typeface="Calibri"/>
                  <a:ea typeface="Calibri"/>
                  <a:cs typeface="Calibri"/>
                  <a:sym typeface="Calibri"/>
                </a:endParaRPr>
              </a:p>
            </p:txBody>
          </p:sp>
          <p:sp>
            <p:nvSpPr>
              <p:cNvPr id="589" name="Google Shape;589;p70"/>
              <p:cNvSpPr txBox="1"/>
              <p:nvPr/>
            </p:nvSpPr>
            <p:spPr>
              <a:xfrm>
                <a:off x="2171705" y="5248861"/>
                <a:ext cx="6747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50" b="1">
                    <a:latin typeface="Calibri"/>
                    <a:ea typeface="Calibri"/>
                    <a:cs typeface="Calibri"/>
                    <a:sym typeface="Calibri"/>
                  </a:rPr>
                  <a:t>&gt; 500k</a:t>
                </a:r>
                <a:endParaRPr sz="1050" b="0" i="0" u="none" strike="noStrike" cap="none">
                  <a:solidFill>
                    <a:srgbClr val="000000"/>
                  </a:solidFill>
                  <a:latin typeface="Arial"/>
                  <a:ea typeface="Arial"/>
                  <a:cs typeface="Arial"/>
                  <a:sym typeface="Arial"/>
                </a:endParaRPr>
              </a:p>
            </p:txBody>
          </p:sp>
        </p:grpSp>
        <p:sp>
          <p:nvSpPr>
            <p:cNvPr id="590" name="Google Shape;590;p70"/>
            <p:cNvSpPr txBox="1"/>
            <p:nvPr/>
          </p:nvSpPr>
          <p:spPr>
            <a:xfrm>
              <a:off x="633924" y="4246120"/>
              <a:ext cx="8691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050" b="1">
                  <a:latin typeface="Calibri"/>
                  <a:ea typeface="Calibri"/>
                  <a:cs typeface="Calibri"/>
                  <a:sym typeface="Calibri"/>
                </a:rPr>
                <a:t>&gt;10K-100K</a:t>
              </a:r>
              <a:endParaRPr sz="1050" b="0" i="0" u="none" strike="noStrike" cap="none">
                <a:solidFill>
                  <a:srgbClr val="000000"/>
                </a:solidFill>
                <a:latin typeface="Arial"/>
                <a:ea typeface="Arial"/>
                <a:cs typeface="Arial"/>
                <a:sym typeface="Arial"/>
              </a:endParaRPr>
            </a:p>
          </p:txBody>
        </p:sp>
      </p:grpSp>
      <p:grpSp>
        <p:nvGrpSpPr>
          <p:cNvPr id="591" name="Google Shape;591;p70"/>
          <p:cNvGrpSpPr/>
          <p:nvPr/>
        </p:nvGrpSpPr>
        <p:grpSpPr>
          <a:xfrm>
            <a:off x="5298321" y="1350909"/>
            <a:ext cx="4372741" cy="906307"/>
            <a:chOff x="2996678" y="5215314"/>
            <a:chExt cx="6332247" cy="1059736"/>
          </a:xfrm>
        </p:grpSpPr>
        <p:sp>
          <p:nvSpPr>
            <p:cNvPr id="592" name="Google Shape;592;p70"/>
            <p:cNvSpPr/>
            <p:nvPr/>
          </p:nvSpPr>
          <p:spPr>
            <a:xfrm>
              <a:off x="3270884" y="5263525"/>
              <a:ext cx="6057990" cy="873590"/>
            </a:xfrm>
            <a:prstGeom prst="round1Rect">
              <a:avLst>
                <a:gd name="adj" fmla="val 16667"/>
              </a:avLst>
            </a:prstGeom>
            <a:noFill/>
            <a:ln w="38100" cap="flat" cmpd="sng">
              <a:solidFill>
                <a:srgbClr val="B9AB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93" name="Google Shape;593;p70"/>
            <p:cNvSpPr txBox="1"/>
            <p:nvPr/>
          </p:nvSpPr>
          <p:spPr>
            <a:xfrm>
              <a:off x="2996678" y="5246094"/>
              <a:ext cx="1938599" cy="863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US" sz="2800" b="1" dirty="0">
                  <a:solidFill>
                    <a:srgbClr val="660000"/>
                  </a:solidFill>
                </a:rPr>
                <a:t>&gt;4M</a:t>
              </a:r>
              <a:r>
                <a:rPr lang="en-US" sz="2400" b="1" dirty="0">
                  <a:solidFill>
                    <a:srgbClr val="660000"/>
                  </a:solidFill>
                </a:rPr>
                <a:t> </a:t>
              </a:r>
              <a:endParaRPr sz="1200" b="1" dirty="0">
                <a:solidFill>
                  <a:srgbClr val="660000"/>
                </a:solidFill>
              </a:endParaRPr>
            </a:p>
          </p:txBody>
        </p:sp>
        <p:cxnSp>
          <p:nvCxnSpPr>
            <p:cNvPr id="594" name="Google Shape;594;p70"/>
            <p:cNvCxnSpPr/>
            <p:nvPr/>
          </p:nvCxnSpPr>
          <p:spPr>
            <a:xfrm>
              <a:off x="4758700" y="5349250"/>
              <a:ext cx="0" cy="925800"/>
            </a:xfrm>
            <a:prstGeom prst="straightConnector1">
              <a:avLst/>
            </a:prstGeom>
            <a:noFill/>
            <a:ln w="9525" cap="flat" cmpd="sng">
              <a:solidFill>
                <a:srgbClr val="B9AB97"/>
              </a:solidFill>
              <a:prstDash val="solid"/>
              <a:round/>
              <a:headEnd type="none" w="med" len="med"/>
              <a:tailEnd type="none" w="med" len="med"/>
            </a:ln>
          </p:spPr>
        </p:cxnSp>
        <p:sp>
          <p:nvSpPr>
            <p:cNvPr id="595" name="Google Shape;595;p70"/>
            <p:cNvSpPr txBox="1"/>
            <p:nvPr/>
          </p:nvSpPr>
          <p:spPr>
            <a:xfrm>
              <a:off x="5099589" y="5216626"/>
              <a:ext cx="1767899" cy="925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US" sz="2800" b="1" dirty="0">
                  <a:solidFill>
                    <a:srgbClr val="660000"/>
                  </a:solidFill>
                </a:rPr>
                <a:t>&gt;107K</a:t>
              </a:r>
              <a:endParaRPr sz="200" b="1" dirty="0">
                <a:solidFill>
                  <a:srgbClr val="660000"/>
                </a:solidFill>
              </a:endParaRPr>
            </a:p>
          </p:txBody>
        </p:sp>
        <p:sp>
          <p:nvSpPr>
            <p:cNvPr id="596" name="Google Shape;596;p70"/>
            <p:cNvSpPr txBox="1"/>
            <p:nvPr/>
          </p:nvSpPr>
          <p:spPr>
            <a:xfrm>
              <a:off x="3594724" y="5897435"/>
              <a:ext cx="1062900" cy="25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660000"/>
                  </a:solidFill>
                </a:rPr>
                <a:t>cases</a:t>
              </a:r>
              <a:endParaRPr sz="1200" b="1" dirty="0">
                <a:solidFill>
                  <a:srgbClr val="660000"/>
                </a:solidFill>
              </a:endParaRPr>
            </a:p>
          </p:txBody>
        </p:sp>
        <p:sp>
          <p:nvSpPr>
            <p:cNvPr id="597" name="Google Shape;597;p70"/>
            <p:cNvSpPr txBox="1"/>
            <p:nvPr/>
          </p:nvSpPr>
          <p:spPr>
            <a:xfrm>
              <a:off x="6136367" y="5887125"/>
              <a:ext cx="1062900" cy="25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660000"/>
                  </a:solidFill>
                </a:rPr>
                <a:t>deaths</a:t>
              </a:r>
              <a:endParaRPr sz="1200" b="1" dirty="0">
                <a:solidFill>
                  <a:srgbClr val="660000"/>
                </a:solidFill>
              </a:endParaRPr>
            </a:p>
          </p:txBody>
        </p:sp>
        <p:sp>
          <p:nvSpPr>
            <p:cNvPr id="598" name="Google Shape;598;p70"/>
            <p:cNvSpPr txBox="1"/>
            <p:nvPr/>
          </p:nvSpPr>
          <p:spPr>
            <a:xfrm>
              <a:off x="4727168" y="5880850"/>
              <a:ext cx="1330834" cy="2440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660000"/>
                  </a:solidFill>
                </a:rPr>
                <a:t>CFR: 2.7%</a:t>
              </a:r>
              <a:endParaRPr sz="1200" b="1" dirty="0">
                <a:solidFill>
                  <a:srgbClr val="660000"/>
                </a:solidFill>
              </a:endParaRPr>
            </a:p>
          </p:txBody>
        </p:sp>
        <p:cxnSp>
          <p:nvCxnSpPr>
            <p:cNvPr id="599" name="Google Shape;599;p70"/>
            <p:cNvCxnSpPr/>
            <p:nvPr/>
          </p:nvCxnSpPr>
          <p:spPr>
            <a:xfrm>
              <a:off x="7120900" y="5349250"/>
              <a:ext cx="0" cy="925800"/>
            </a:xfrm>
            <a:prstGeom prst="straightConnector1">
              <a:avLst/>
            </a:prstGeom>
            <a:noFill/>
            <a:ln w="9525" cap="flat" cmpd="sng">
              <a:solidFill>
                <a:srgbClr val="B9AB97"/>
              </a:solidFill>
              <a:prstDash val="solid"/>
              <a:round/>
              <a:headEnd type="none" w="med" len="med"/>
              <a:tailEnd type="none" w="med" len="med"/>
            </a:ln>
          </p:spPr>
        </p:cxnSp>
        <p:sp>
          <p:nvSpPr>
            <p:cNvPr id="600" name="Google Shape;600;p70"/>
            <p:cNvSpPr txBox="1"/>
            <p:nvPr/>
          </p:nvSpPr>
          <p:spPr>
            <a:xfrm>
              <a:off x="7187145" y="5215314"/>
              <a:ext cx="1963488" cy="92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rgbClr val="660000"/>
                  </a:solidFill>
                </a:rPr>
                <a:t>&gt;3.5M</a:t>
              </a:r>
              <a:r>
                <a:rPr lang="en-US" sz="2400" b="1" dirty="0">
                  <a:solidFill>
                    <a:srgbClr val="660000"/>
                  </a:solidFill>
                </a:rPr>
                <a:t> </a:t>
              </a:r>
              <a:endParaRPr sz="300" b="1" dirty="0">
                <a:solidFill>
                  <a:srgbClr val="660000"/>
                </a:solidFill>
              </a:endParaRPr>
            </a:p>
          </p:txBody>
        </p:sp>
        <p:sp>
          <p:nvSpPr>
            <p:cNvPr id="601" name="Google Shape;601;p70"/>
            <p:cNvSpPr txBox="1"/>
            <p:nvPr/>
          </p:nvSpPr>
          <p:spPr>
            <a:xfrm>
              <a:off x="8090524" y="5897435"/>
              <a:ext cx="1238401" cy="25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660000"/>
                  </a:solidFill>
                </a:rPr>
                <a:t>recoveries</a:t>
              </a:r>
              <a:endParaRPr sz="1200" b="1" dirty="0">
                <a:solidFill>
                  <a:srgbClr val="660000"/>
                </a:solidFill>
              </a:endParaRPr>
            </a:p>
          </p:txBody>
        </p:sp>
        <p:sp>
          <p:nvSpPr>
            <p:cNvPr id="602" name="Google Shape;602;p70"/>
            <p:cNvSpPr txBox="1"/>
            <p:nvPr/>
          </p:nvSpPr>
          <p:spPr>
            <a:xfrm>
              <a:off x="7224189" y="5906073"/>
              <a:ext cx="1062900" cy="25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dirty="0">
                  <a:solidFill>
                    <a:srgbClr val="660000"/>
                  </a:solidFill>
                </a:rPr>
                <a:t>90%</a:t>
              </a:r>
              <a:endParaRPr sz="1200" b="1" dirty="0">
                <a:solidFill>
                  <a:srgbClr val="660000"/>
                </a:solidFill>
              </a:endParaRPr>
            </a:p>
          </p:txBody>
        </p:sp>
      </p:grpSp>
      <p:pic>
        <p:nvPicPr>
          <p:cNvPr id="2" name="Picture 1">
            <a:extLst>
              <a:ext uri="{FF2B5EF4-FFF2-40B4-BE49-F238E27FC236}">
                <a16:creationId xmlns:a16="http://schemas.microsoft.com/office/drawing/2014/main" id="{25CA51ED-8530-8F4F-92FD-B095EE36AF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0691" y="2628218"/>
            <a:ext cx="5843223" cy="3527012"/>
          </a:xfrm>
          <a:prstGeom prst="rect">
            <a:avLst/>
          </a:prstGeom>
        </p:spPr>
      </p:pic>
      <p:sp>
        <p:nvSpPr>
          <p:cNvPr id="3" name="TextBox 2">
            <a:extLst>
              <a:ext uri="{FF2B5EF4-FFF2-40B4-BE49-F238E27FC236}">
                <a16:creationId xmlns:a16="http://schemas.microsoft.com/office/drawing/2014/main" id="{AFF3F41D-606E-F442-A2BD-57AA1BE59D78}"/>
              </a:ext>
            </a:extLst>
          </p:cNvPr>
          <p:cNvSpPr txBox="1"/>
          <p:nvPr/>
        </p:nvSpPr>
        <p:spPr>
          <a:xfrm>
            <a:off x="6069968" y="2292265"/>
            <a:ext cx="6140642" cy="369332"/>
          </a:xfrm>
          <a:prstGeom prst="rect">
            <a:avLst/>
          </a:prstGeom>
          <a:noFill/>
        </p:spPr>
        <p:txBody>
          <a:bodyPr wrap="square" rtlCol="0">
            <a:spAutoFit/>
          </a:bodyPr>
          <a:lstStyle/>
          <a:p>
            <a:r>
              <a:rPr lang="en-US" b="1" dirty="0"/>
              <a:t>COVID-19 vaccine doses administered per 100 people, Mar 19</a:t>
            </a:r>
          </a:p>
        </p:txBody>
      </p:sp>
      <p:sp>
        <p:nvSpPr>
          <p:cNvPr id="113" name="Google Shape;577;p70">
            <a:extLst>
              <a:ext uri="{FF2B5EF4-FFF2-40B4-BE49-F238E27FC236}">
                <a16:creationId xmlns:a16="http://schemas.microsoft.com/office/drawing/2014/main" id="{BCE11431-18B1-D544-B170-BEB25F7E1790}"/>
              </a:ext>
            </a:extLst>
          </p:cNvPr>
          <p:cNvSpPr/>
          <p:nvPr/>
        </p:nvSpPr>
        <p:spPr>
          <a:xfrm>
            <a:off x="3465270" y="4104940"/>
            <a:ext cx="1523700" cy="1878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78;p70">
            <a:extLst>
              <a:ext uri="{FF2B5EF4-FFF2-40B4-BE49-F238E27FC236}">
                <a16:creationId xmlns:a16="http://schemas.microsoft.com/office/drawing/2014/main" id="{E34ECF21-38A8-4B40-B84D-F72998A05143}"/>
              </a:ext>
            </a:extLst>
          </p:cNvPr>
          <p:cNvSpPr txBox="1"/>
          <p:nvPr/>
        </p:nvSpPr>
        <p:spPr>
          <a:xfrm>
            <a:off x="3480145" y="4068890"/>
            <a:ext cx="1523700" cy="57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1" dirty="0">
                <a:latin typeface="Calibri"/>
                <a:ea typeface="Calibri"/>
                <a:cs typeface="Calibri"/>
                <a:sym typeface="Calibri"/>
              </a:rPr>
              <a:t>Key: </a:t>
            </a:r>
            <a:r>
              <a:rPr lang="en-US" sz="1200" b="1" i="0" u="none" strike="noStrike" cap="none" dirty="0">
                <a:solidFill>
                  <a:srgbClr val="000000"/>
                </a:solidFill>
                <a:latin typeface="Calibri"/>
                <a:ea typeface="Calibri"/>
                <a:cs typeface="Calibri"/>
                <a:sym typeface="Calibri"/>
              </a:rPr>
              <a:t>Country</a:t>
            </a:r>
            <a:r>
              <a:rPr lang="en-US" sz="1200" b="1" dirty="0">
                <a:latin typeface="Calibri"/>
                <a:ea typeface="Calibri"/>
                <a:cs typeface="Calibri"/>
                <a:sym typeface="Calibri"/>
              </a:rPr>
              <a:t> reporting COVID-19</a:t>
            </a:r>
            <a:r>
              <a:rPr lang="en-US" sz="1200" b="1" i="0" u="none" strike="noStrike" cap="none" dirty="0">
                <a:solidFill>
                  <a:srgbClr val="000000"/>
                </a:solidFill>
                <a:latin typeface="Calibri"/>
                <a:ea typeface="Calibri"/>
                <a:cs typeface="Calibri"/>
                <a:sym typeface="Calibri"/>
              </a:rPr>
              <a:t> cases</a:t>
            </a:r>
            <a:endParaRPr sz="1200" b="1" i="0" u="none" strike="noStrike" cap="none" dirty="0">
              <a:solidFill>
                <a:srgbClr val="000000"/>
              </a:solidFill>
            </a:endParaRPr>
          </a:p>
        </p:txBody>
      </p:sp>
      <p:sp>
        <p:nvSpPr>
          <p:cNvPr id="115" name="Google Shape;580;p70">
            <a:extLst>
              <a:ext uri="{FF2B5EF4-FFF2-40B4-BE49-F238E27FC236}">
                <a16:creationId xmlns:a16="http://schemas.microsoft.com/office/drawing/2014/main" id="{071676E5-7F2B-B949-9B97-4C35DB6ABF7E}"/>
              </a:ext>
            </a:extLst>
          </p:cNvPr>
          <p:cNvSpPr/>
          <p:nvPr/>
        </p:nvSpPr>
        <p:spPr>
          <a:xfrm>
            <a:off x="3625571" y="5216634"/>
            <a:ext cx="294369" cy="192000"/>
          </a:xfrm>
          <a:prstGeom prst="rect">
            <a:avLst/>
          </a:prstGeom>
          <a:solidFill>
            <a:srgbClr val="A61C00"/>
          </a:solidFill>
          <a:ln w="12700" cap="flat" cmpd="sng">
            <a:solidFill>
              <a:srgbClr val="A61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FFFFFF"/>
              </a:solidFill>
              <a:latin typeface="Calibri"/>
              <a:ea typeface="Calibri"/>
              <a:cs typeface="Calibri"/>
              <a:sym typeface="Calibri"/>
            </a:endParaRPr>
          </a:p>
        </p:txBody>
      </p:sp>
      <p:sp>
        <p:nvSpPr>
          <p:cNvPr id="116" name="Google Shape;581;p70">
            <a:extLst>
              <a:ext uri="{FF2B5EF4-FFF2-40B4-BE49-F238E27FC236}">
                <a16:creationId xmlns:a16="http://schemas.microsoft.com/office/drawing/2014/main" id="{2D64EF7A-B26B-B147-88DA-0A1C0A2AA5DE}"/>
              </a:ext>
            </a:extLst>
          </p:cNvPr>
          <p:cNvSpPr/>
          <p:nvPr/>
        </p:nvSpPr>
        <p:spPr>
          <a:xfrm>
            <a:off x="3625571" y="4715283"/>
            <a:ext cx="294369" cy="192000"/>
          </a:xfrm>
          <a:prstGeom prst="rect">
            <a:avLst/>
          </a:prstGeom>
          <a:solidFill>
            <a:srgbClr val="C2C2C2"/>
          </a:solidFill>
          <a:ln w="12700" cap="flat" cmpd="sng">
            <a:solidFill>
              <a:srgbClr val="C2C2C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FFFFFF"/>
              </a:solidFill>
              <a:latin typeface="Calibri"/>
              <a:ea typeface="Calibri"/>
              <a:cs typeface="Calibri"/>
              <a:sym typeface="Calibri"/>
            </a:endParaRPr>
          </a:p>
        </p:txBody>
      </p:sp>
      <p:sp>
        <p:nvSpPr>
          <p:cNvPr id="117" name="Google Shape;582;p70">
            <a:extLst>
              <a:ext uri="{FF2B5EF4-FFF2-40B4-BE49-F238E27FC236}">
                <a16:creationId xmlns:a16="http://schemas.microsoft.com/office/drawing/2014/main" id="{240F26D0-1C3D-9347-9088-6921F1D8EC2B}"/>
              </a:ext>
            </a:extLst>
          </p:cNvPr>
          <p:cNvSpPr txBox="1"/>
          <p:nvPr/>
        </p:nvSpPr>
        <p:spPr>
          <a:xfrm>
            <a:off x="3928672" y="4684365"/>
            <a:ext cx="869033"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100" b="1">
                <a:latin typeface="Calibri"/>
                <a:ea typeface="Calibri"/>
                <a:cs typeface="Calibri"/>
                <a:sym typeface="Calibri"/>
              </a:rPr>
              <a:t>No Report</a:t>
            </a:r>
            <a:endParaRPr sz="1100" b="0" i="0" u="none" strike="noStrike" cap="none">
              <a:solidFill>
                <a:srgbClr val="000000"/>
              </a:solidFill>
              <a:latin typeface="Arial"/>
              <a:ea typeface="Arial"/>
              <a:cs typeface="Arial"/>
              <a:sym typeface="Arial"/>
            </a:endParaRPr>
          </a:p>
        </p:txBody>
      </p:sp>
      <p:sp>
        <p:nvSpPr>
          <p:cNvPr id="118" name="Google Shape;583;p70">
            <a:extLst>
              <a:ext uri="{FF2B5EF4-FFF2-40B4-BE49-F238E27FC236}">
                <a16:creationId xmlns:a16="http://schemas.microsoft.com/office/drawing/2014/main" id="{1AC65E7C-1140-674D-A8E1-F4EA71FD982F}"/>
              </a:ext>
            </a:extLst>
          </p:cNvPr>
          <p:cNvSpPr/>
          <p:nvPr/>
        </p:nvSpPr>
        <p:spPr>
          <a:xfrm>
            <a:off x="3625575" y="4985750"/>
            <a:ext cx="294369" cy="192000"/>
          </a:xfrm>
          <a:prstGeom prst="rect">
            <a:avLst/>
          </a:prstGeom>
          <a:solidFill>
            <a:srgbClr val="E6B8AF"/>
          </a:solidFill>
          <a:ln w="12700" cap="flat" cmpd="sng">
            <a:solidFill>
              <a:srgbClr val="E6B8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FFFFFF"/>
              </a:solidFill>
              <a:latin typeface="Calibri"/>
              <a:ea typeface="Calibri"/>
              <a:cs typeface="Calibri"/>
              <a:sym typeface="Calibri"/>
            </a:endParaRPr>
          </a:p>
        </p:txBody>
      </p:sp>
      <p:sp>
        <p:nvSpPr>
          <p:cNvPr id="119" name="Google Shape;584;p70">
            <a:extLst>
              <a:ext uri="{FF2B5EF4-FFF2-40B4-BE49-F238E27FC236}">
                <a16:creationId xmlns:a16="http://schemas.microsoft.com/office/drawing/2014/main" id="{55A2BC1E-9486-3349-AC78-9F6B33979215}"/>
              </a:ext>
            </a:extLst>
          </p:cNvPr>
          <p:cNvSpPr txBox="1"/>
          <p:nvPr/>
        </p:nvSpPr>
        <p:spPr>
          <a:xfrm>
            <a:off x="3979169" y="4933485"/>
            <a:ext cx="869033"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100" b="1">
                <a:latin typeface="Calibri"/>
                <a:ea typeface="Calibri"/>
                <a:cs typeface="Calibri"/>
                <a:sym typeface="Calibri"/>
              </a:rPr>
              <a:t>1-10k</a:t>
            </a:r>
            <a:endParaRPr sz="1100" b="0" i="0" u="none" strike="noStrike" cap="none">
              <a:solidFill>
                <a:srgbClr val="000000"/>
              </a:solidFill>
              <a:latin typeface="Arial"/>
              <a:ea typeface="Arial"/>
              <a:cs typeface="Arial"/>
              <a:sym typeface="Arial"/>
            </a:endParaRPr>
          </a:p>
        </p:txBody>
      </p:sp>
      <p:sp>
        <p:nvSpPr>
          <p:cNvPr id="120" name="Google Shape;585;p70">
            <a:extLst>
              <a:ext uri="{FF2B5EF4-FFF2-40B4-BE49-F238E27FC236}">
                <a16:creationId xmlns:a16="http://schemas.microsoft.com/office/drawing/2014/main" id="{2ECD33AF-D504-984E-A90B-2B616EA2F22F}"/>
              </a:ext>
            </a:extLst>
          </p:cNvPr>
          <p:cNvSpPr/>
          <p:nvPr/>
        </p:nvSpPr>
        <p:spPr>
          <a:xfrm>
            <a:off x="3625574" y="5484778"/>
            <a:ext cx="294369" cy="192000"/>
          </a:xfrm>
          <a:prstGeom prst="rect">
            <a:avLst/>
          </a:prstGeom>
          <a:solidFill>
            <a:srgbClr val="85200C"/>
          </a:solidFill>
          <a:ln w="12700" cap="flat" cmpd="sng">
            <a:solidFill>
              <a:srgbClr val="8520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FFFFFF"/>
              </a:solidFill>
              <a:latin typeface="Calibri"/>
              <a:ea typeface="Calibri"/>
              <a:cs typeface="Calibri"/>
              <a:sym typeface="Calibri"/>
            </a:endParaRPr>
          </a:p>
        </p:txBody>
      </p:sp>
      <p:sp>
        <p:nvSpPr>
          <p:cNvPr id="121" name="Google Shape;586;p70">
            <a:extLst>
              <a:ext uri="{FF2B5EF4-FFF2-40B4-BE49-F238E27FC236}">
                <a16:creationId xmlns:a16="http://schemas.microsoft.com/office/drawing/2014/main" id="{1CF1DE22-D0E0-2F42-8BFE-C989825D68D6}"/>
              </a:ext>
            </a:extLst>
          </p:cNvPr>
          <p:cNvSpPr txBox="1"/>
          <p:nvPr/>
        </p:nvSpPr>
        <p:spPr>
          <a:xfrm>
            <a:off x="3953670" y="5420565"/>
            <a:ext cx="1035234"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100" b="1" dirty="0">
                <a:latin typeface="Calibri"/>
                <a:ea typeface="Calibri"/>
                <a:cs typeface="Calibri"/>
                <a:sym typeface="Calibri"/>
              </a:rPr>
              <a:t>&gt;100k - 500k</a:t>
            </a:r>
            <a:endParaRPr sz="1100" b="0" i="0" u="none" strike="noStrike" cap="none" dirty="0">
              <a:solidFill>
                <a:srgbClr val="000000"/>
              </a:solidFill>
              <a:latin typeface="Arial"/>
              <a:ea typeface="Arial"/>
              <a:cs typeface="Arial"/>
              <a:sym typeface="Arial"/>
            </a:endParaRPr>
          </a:p>
        </p:txBody>
      </p:sp>
      <p:sp>
        <p:nvSpPr>
          <p:cNvPr id="122" name="Google Shape;588;p70">
            <a:extLst>
              <a:ext uri="{FF2B5EF4-FFF2-40B4-BE49-F238E27FC236}">
                <a16:creationId xmlns:a16="http://schemas.microsoft.com/office/drawing/2014/main" id="{E755F2CC-437F-544A-86A7-BFB8B001FE35}"/>
              </a:ext>
            </a:extLst>
          </p:cNvPr>
          <p:cNvSpPr/>
          <p:nvPr/>
        </p:nvSpPr>
        <p:spPr>
          <a:xfrm>
            <a:off x="3625574" y="5765290"/>
            <a:ext cx="294369" cy="192000"/>
          </a:xfrm>
          <a:prstGeom prst="rect">
            <a:avLst/>
          </a:prstGeom>
          <a:solidFill>
            <a:srgbClr val="5B0F00"/>
          </a:solidFill>
          <a:ln w="12700" cap="flat" cmpd="sng">
            <a:solidFill>
              <a:srgbClr val="5B0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FFFFFF"/>
              </a:solidFill>
              <a:latin typeface="Calibri"/>
              <a:ea typeface="Calibri"/>
              <a:cs typeface="Calibri"/>
              <a:sym typeface="Calibri"/>
            </a:endParaRPr>
          </a:p>
        </p:txBody>
      </p:sp>
      <p:sp>
        <p:nvSpPr>
          <p:cNvPr id="123" name="Google Shape;589;p70">
            <a:extLst>
              <a:ext uri="{FF2B5EF4-FFF2-40B4-BE49-F238E27FC236}">
                <a16:creationId xmlns:a16="http://schemas.microsoft.com/office/drawing/2014/main" id="{402B37BB-1ACF-4F48-9235-BA88E1A05C82}"/>
              </a:ext>
            </a:extLst>
          </p:cNvPr>
          <p:cNvSpPr txBox="1"/>
          <p:nvPr/>
        </p:nvSpPr>
        <p:spPr>
          <a:xfrm>
            <a:off x="3953670" y="5679032"/>
            <a:ext cx="673486"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100" b="1">
                <a:latin typeface="Calibri"/>
                <a:ea typeface="Calibri"/>
                <a:cs typeface="Calibri"/>
                <a:sym typeface="Calibri"/>
              </a:rPr>
              <a:t>&gt; 500k</a:t>
            </a:r>
            <a:endParaRPr sz="1100" b="0" i="0" u="none" strike="noStrike" cap="none">
              <a:solidFill>
                <a:srgbClr val="000000"/>
              </a:solidFill>
              <a:latin typeface="Arial"/>
              <a:ea typeface="Arial"/>
              <a:cs typeface="Arial"/>
              <a:sym typeface="Arial"/>
            </a:endParaRPr>
          </a:p>
        </p:txBody>
      </p:sp>
      <p:sp>
        <p:nvSpPr>
          <p:cNvPr id="124" name="Google Shape;590;p70">
            <a:extLst>
              <a:ext uri="{FF2B5EF4-FFF2-40B4-BE49-F238E27FC236}">
                <a16:creationId xmlns:a16="http://schemas.microsoft.com/office/drawing/2014/main" id="{BDB17A56-031C-984E-9A5C-D9612A5E1F7A}"/>
              </a:ext>
            </a:extLst>
          </p:cNvPr>
          <p:cNvSpPr txBox="1"/>
          <p:nvPr/>
        </p:nvSpPr>
        <p:spPr>
          <a:xfrm>
            <a:off x="3979169" y="5162085"/>
            <a:ext cx="869100" cy="22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100" b="1">
                <a:latin typeface="Calibri"/>
                <a:ea typeface="Calibri"/>
                <a:cs typeface="Calibri"/>
                <a:sym typeface="Calibri"/>
              </a:rPr>
              <a:t>&gt;10K-100K</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658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CB140C71-927E-45DE-AB95-4B91367F7180}"/>
              </a:ext>
            </a:extLst>
          </p:cNvPr>
          <p:cNvPicPr>
            <a:picLocks noGrp="1" noChangeAspect="1"/>
          </p:cNvPicPr>
          <p:nvPr>
            <p:ph idx="1"/>
          </p:nvPr>
        </p:nvPicPr>
        <p:blipFill>
          <a:blip r:embed="rId2"/>
          <a:stretch>
            <a:fillRect/>
          </a:stretch>
        </p:blipFill>
        <p:spPr>
          <a:xfrm>
            <a:off x="800100" y="1348741"/>
            <a:ext cx="10401299" cy="5086350"/>
          </a:xfrm>
          <a:prstGeom prst="rect">
            <a:avLst/>
          </a:prstGeom>
        </p:spPr>
      </p:pic>
      <p:sp>
        <p:nvSpPr>
          <p:cNvPr id="4" name="Rectangle 3">
            <a:extLst>
              <a:ext uri="{FF2B5EF4-FFF2-40B4-BE49-F238E27FC236}">
                <a16:creationId xmlns:a16="http://schemas.microsoft.com/office/drawing/2014/main" id="{87980B03-108D-4D98-9225-C67B6438566F}"/>
              </a:ext>
            </a:extLst>
          </p:cNvPr>
          <p:cNvSpPr/>
          <p:nvPr/>
        </p:nvSpPr>
        <p:spPr>
          <a:xfrm>
            <a:off x="274320" y="800100"/>
            <a:ext cx="9372600" cy="548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Lower for Longer and Global Debt Accumulation </a:t>
            </a:r>
            <a:endParaRPr lang="en-GB" sz="3600" b="1" dirty="0"/>
          </a:p>
        </p:txBody>
      </p:sp>
    </p:spTree>
    <p:extLst>
      <p:ext uri="{BB962C8B-B14F-4D97-AF65-F5344CB8AC3E}">
        <p14:creationId xmlns:p14="http://schemas.microsoft.com/office/powerpoint/2010/main" val="129415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5E2687B8-BD98-4E03-8C17-792E0465CD35}"/>
              </a:ext>
            </a:extLst>
          </p:cNvPr>
          <p:cNvPicPr>
            <a:picLocks noGrp="1" noChangeAspect="1"/>
          </p:cNvPicPr>
          <p:nvPr>
            <p:ph idx="1"/>
          </p:nvPr>
        </p:nvPicPr>
        <p:blipFill>
          <a:blip r:embed="rId2"/>
          <a:stretch>
            <a:fillRect/>
          </a:stretch>
        </p:blipFill>
        <p:spPr>
          <a:xfrm>
            <a:off x="560070" y="1325880"/>
            <a:ext cx="9875520" cy="5257800"/>
          </a:xfrm>
          <a:prstGeom prst="rect">
            <a:avLst/>
          </a:prstGeom>
        </p:spPr>
      </p:pic>
      <p:sp>
        <p:nvSpPr>
          <p:cNvPr id="4" name="Rectangle 3">
            <a:extLst>
              <a:ext uri="{FF2B5EF4-FFF2-40B4-BE49-F238E27FC236}">
                <a16:creationId xmlns:a16="http://schemas.microsoft.com/office/drawing/2014/main" id="{13A69452-ACF7-4C2C-B0AF-7490010F969D}"/>
              </a:ext>
            </a:extLst>
          </p:cNvPr>
          <p:cNvSpPr/>
          <p:nvPr/>
        </p:nvSpPr>
        <p:spPr>
          <a:xfrm>
            <a:off x="1257300" y="777240"/>
            <a:ext cx="821817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Liquidity: 7 trillion increase in G7 Central Bank Assets </a:t>
            </a:r>
            <a:endParaRPr lang="en-GB" sz="2800" b="1" dirty="0"/>
          </a:p>
        </p:txBody>
      </p:sp>
    </p:spTree>
    <p:extLst>
      <p:ext uri="{BB962C8B-B14F-4D97-AF65-F5344CB8AC3E}">
        <p14:creationId xmlns:p14="http://schemas.microsoft.com/office/powerpoint/2010/main" val="245424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89F983B5-A246-4640-A2FD-A3461EF011FB}"/>
              </a:ext>
            </a:extLst>
          </p:cNvPr>
          <p:cNvGraphicFramePr>
            <a:graphicFrameLocks noGrp="1"/>
          </p:cNvGraphicFramePr>
          <p:nvPr>
            <p:ph idx="1"/>
            <p:extLst>
              <p:ext uri="{D42A27DB-BD31-4B8C-83A1-F6EECF244321}">
                <p14:modId xmlns:p14="http://schemas.microsoft.com/office/powerpoint/2010/main" val="2398690207"/>
              </p:ext>
            </p:extLst>
          </p:nvPr>
        </p:nvGraphicFramePr>
        <p:xfrm>
          <a:off x="450851" y="1361441"/>
          <a:ext cx="9190989" cy="47142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39F04C2-4FC7-4B51-8046-1E24044511B2}"/>
              </a:ext>
            </a:extLst>
          </p:cNvPr>
          <p:cNvSpPr txBox="1"/>
          <p:nvPr/>
        </p:nvSpPr>
        <p:spPr>
          <a:xfrm>
            <a:off x="1" y="320655"/>
            <a:ext cx="8400416" cy="461665"/>
          </a:xfrm>
          <a:prstGeom prst="rect">
            <a:avLst/>
          </a:prstGeom>
          <a:noFill/>
        </p:spPr>
        <p:txBody>
          <a:bodyPr wrap="square" rtlCol="0">
            <a:spAutoFit/>
          </a:bodyPr>
          <a:lstStyle/>
          <a:p>
            <a:pPr lvl="0" algn="ctr"/>
            <a:r>
              <a:rPr lang="en-US" sz="2400" dirty="0">
                <a:solidFill>
                  <a:schemeClr val="bg1"/>
                </a:solidFill>
              </a:rPr>
              <a:t>A 100B USD Stimulus could have averted recession in 2020</a:t>
            </a:r>
          </a:p>
        </p:txBody>
      </p:sp>
    </p:spTree>
    <p:extLst>
      <p:ext uri="{BB962C8B-B14F-4D97-AF65-F5344CB8AC3E}">
        <p14:creationId xmlns:p14="http://schemas.microsoft.com/office/powerpoint/2010/main" val="331901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ângulo arredondado 8">
            <a:extLst>
              <a:ext uri="{FF2B5EF4-FFF2-40B4-BE49-F238E27FC236}">
                <a16:creationId xmlns:a16="http://schemas.microsoft.com/office/drawing/2014/main" id="{E15C0180-AF09-47C6-BAD0-4CDE5DA8E31C}"/>
              </a:ext>
            </a:extLst>
          </p:cNvPr>
          <p:cNvSpPr/>
          <p:nvPr/>
        </p:nvSpPr>
        <p:spPr>
          <a:xfrm>
            <a:off x="0" y="-23865"/>
            <a:ext cx="121920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r>
              <a:rPr lang="en-GB" sz="3600" dirty="0"/>
              <a:t>Economic activity has been brought to a near-stand still</a:t>
            </a:r>
          </a:p>
        </p:txBody>
      </p:sp>
      <p:pic>
        <p:nvPicPr>
          <p:cNvPr id="12" name="Picture 6">
            <a:extLst>
              <a:ext uri="{FF2B5EF4-FFF2-40B4-BE49-F238E27FC236}">
                <a16:creationId xmlns:a16="http://schemas.microsoft.com/office/drawing/2014/main" id="{6BFA9F6E-CC77-482D-831D-A1860B205A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40500"/>
            <a:ext cx="8102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5D91A92-3C56-4746-918E-F565D889612D}"/>
              </a:ext>
            </a:extLst>
          </p:cNvPr>
          <p:cNvSpPr/>
          <p:nvPr/>
        </p:nvSpPr>
        <p:spPr>
          <a:xfrm>
            <a:off x="86139" y="5511292"/>
            <a:ext cx="3233927" cy="430887"/>
          </a:xfrm>
          <a:prstGeom prst="rect">
            <a:avLst/>
          </a:prstGeom>
        </p:spPr>
        <p:txBody>
          <a:bodyPr wrap="square">
            <a:spAutoFit/>
          </a:bodyPr>
          <a:lstStyle/>
          <a:p>
            <a:pPr fontAlgn="b"/>
            <a:r>
              <a:rPr lang="en-US" sz="1100" dirty="0"/>
              <a:t>Source: IMF, WEO, October 2020, </a:t>
            </a:r>
          </a:p>
          <a:p>
            <a:pPr fontAlgn="b"/>
            <a:r>
              <a:rPr lang="en-US" sz="1100" dirty="0"/>
              <a:t>Note: Projections start after 2019</a:t>
            </a:r>
          </a:p>
        </p:txBody>
      </p:sp>
      <p:graphicFrame>
        <p:nvGraphicFramePr>
          <p:cNvPr id="13" name="Chart 12">
            <a:extLst>
              <a:ext uri="{FF2B5EF4-FFF2-40B4-BE49-F238E27FC236}">
                <a16:creationId xmlns:a16="http://schemas.microsoft.com/office/drawing/2014/main" id="{5159507C-2424-904B-8025-66C2D96A8FA0}"/>
              </a:ext>
            </a:extLst>
          </p:cNvPr>
          <p:cNvGraphicFramePr>
            <a:graphicFrameLocks/>
          </p:cNvGraphicFramePr>
          <p:nvPr>
            <p:extLst>
              <p:ext uri="{D42A27DB-BD31-4B8C-83A1-F6EECF244321}">
                <p14:modId xmlns:p14="http://schemas.microsoft.com/office/powerpoint/2010/main" val="1628899571"/>
              </p:ext>
            </p:extLst>
          </p:nvPr>
        </p:nvGraphicFramePr>
        <p:xfrm>
          <a:off x="-29817" y="1650175"/>
          <a:ext cx="4641574" cy="36936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59F4A68A-662D-C54E-BA00-68AA2FC84469}"/>
              </a:ext>
            </a:extLst>
          </p:cNvPr>
          <p:cNvGraphicFramePr>
            <a:graphicFrameLocks/>
          </p:cNvGraphicFramePr>
          <p:nvPr>
            <p:extLst>
              <p:ext uri="{D42A27DB-BD31-4B8C-83A1-F6EECF244321}">
                <p14:modId xmlns:p14="http://schemas.microsoft.com/office/powerpoint/2010/main" val="2600646426"/>
              </p:ext>
            </p:extLst>
          </p:nvPr>
        </p:nvGraphicFramePr>
        <p:xfrm>
          <a:off x="4611757" y="1603582"/>
          <a:ext cx="3667539" cy="3650835"/>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a:extLst>
              <a:ext uri="{FF2B5EF4-FFF2-40B4-BE49-F238E27FC236}">
                <a16:creationId xmlns:a16="http://schemas.microsoft.com/office/drawing/2014/main" id="{0B2EBF86-9360-0B4F-B0B7-13B7A6EC8F3B}"/>
              </a:ext>
            </a:extLst>
          </p:cNvPr>
          <p:cNvGrpSpPr/>
          <p:nvPr/>
        </p:nvGrpSpPr>
        <p:grpSpPr>
          <a:xfrm>
            <a:off x="8507896" y="2199970"/>
            <a:ext cx="3597966" cy="2729838"/>
            <a:chOff x="5667135" y="1633734"/>
            <a:chExt cx="6042200" cy="3424333"/>
          </a:xfrm>
        </p:grpSpPr>
        <p:pic>
          <p:nvPicPr>
            <p:cNvPr id="17" name="Picture 16">
              <a:extLst>
                <a:ext uri="{FF2B5EF4-FFF2-40B4-BE49-F238E27FC236}">
                  <a16:creationId xmlns:a16="http://schemas.microsoft.com/office/drawing/2014/main" id="{E1743796-CABF-7F46-AA6B-D3449CFD46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67135" y="1633734"/>
              <a:ext cx="6042200" cy="3424333"/>
            </a:xfrm>
            <a:prstGeom prst="rect">
              <a:avLst/>
            </a:prstGeom>
          </p:spPr>
        </p:pic>
        <p:sp>
          <p:nvSpPr>
            <p:cNvPr id="18" name="TextBox 17">
              <a:extLst>
                <a:ext uri="{FF2B5EF4-FFF2-40B4-BE49-F238E27FC236}">
                  <a16:creationId xmlns:a16="http://schemas.microsoft.com/office/drawing/2014/main" id="{07431239-07F2-8F48-BD36-921C5B0F3275}"/>
                </a:ext>
              </a:extLst>
            </p:cNvPr>
            <p:cNvSpPr txBox="1"/>
            <p:nvPr/>
          </p:nvSpPr>
          <p:spPr>
            <a:xfrm>
              <a:off x="8132918" y="3094897"/>
              <a:ext cx="1262271" cy="347470"/>
            </a:xfrm>
            <a:prstGeom prst="rect">
              <a:avLst/>
            </a:prstGeom>
            <a:noFill/>
          </p:spPr>
          <p:txBody>
            <a:bodyPr wrap="square" rtlCol="0">
              <a:spAutoFit/>
            </a:bodyPr>
            <a:lstStyle/>
            <a:p>
              <a:r>
                <a:rPr lang="en-US" sz="1200" dirty="0">
                  <a:solidFill>
                    <a:schemeClr val="bg1"/>
                  </a:solidFill>
                </a:rPr>
                <a:t>billion</a:t>
              </a:r>
            </a:p>
          </p:txBody>
        </p:sp>
        <p:sp>
          <p:nvSpPr>
            <p:cNvPr id="19" name="TextBox 18">
              <a:extLst>
                <a:ext uri="{FF2B5EF4-FFF2-40B4-BE49-F238E27FC236}">
                  <a16:creationId xmlns:a16="http://schemas.microsoft.com/office/drawing/2014/main" id="{B79650B9-0F72-EC41-A275-062A19E87953}"/>
                </a:ext>
              </a:extLst>
            </p:cNvPr>
            <p:cNvSpPr txBox="1"/>
            <p:nvPr/>
          </p:nvSpPr>
          <p:spPr>
            <a:xfrm>
              <a:off x="8120065" y="2080465"/>
              <a:ext cx="1262271" cy="347470"/>
            </a:xfrm>
            <a:prstGeom prst="rect">
              <a:avLst/>
            </a:prstGeom>
            <a:noFill/>
          </p:spPr>
          <p:txBody>
            <a:bodyPr wrap="square" rtlCol="0">
              <a:spAutoFit/>
            </a:bodyPr>
            <a:lstStyle/>
            <a:p>
              <a:r>
                <a:rPr lang="en-US" sz="1200" dirty="0">
                  <a:solidFill>
                    <a:schemeClr val="bg1"/>
                  </a:solidFill>
                </a:rPr>
                <a:t>billion</a:t>
              </a:r>
            </a:p>
          </p:txBody>
        </p:sp>
      </p:grpSp>
      <p:sp>
        <p:nvSpPr>
          <p:cNvPr id="20" name="TextBox 19">
            <a:extLst>
              <a:ext uri="{FF2B5EF4-FFF2-40B4-BE49-F238E27FC236}">
                <a16:creationId xmlns:a16="http://schemas.microsoft.com/office/drawing/2014/main" id="{7851C2E7-E13F-E94E-8359-13B218B08244}"/>
              </a:ext>
            </a:extLst>
          </p:cNvPr>
          <p:cNvSpPr txBox="1"/>
          <p:nvPr/>
        </p:nvSpPr>
        <p:spPr>
          <a:xfrm>
            <a:off x="8835887" y="1650175"/>
            <a:ext cx="4929809" cy="307777"/>
          </a:xfrm>
          <a:prstGeom prst="rect">
            <a:avLst/>
          </a:prstGeom>
          <a:noFill/>
        </p:spPr>
        <p:txBody>
          <a:bodyPr wrap="square" rtlCol="0">
            <a:spAutoFit/>
          </a:bodyPr>
          <a:lstStyle/>
          <a:p>
            <a:r>
              <a:rPr lang="en-US" sz="1400" b="1" dirty="0">
                <a:solidFill>
                  <a:schemeClr val="tx1">
                    <a:lumMod val="65000"/>
                    <a:lumOff val="35000"/>
                  </a:schemeClr>
                </a:solidFill>
              </a:rPr>
              <a:t>FDI Flows to Africa (in billion dollars)</a:t>
            </a:r>
          </a:p>
        </p:txBody>
      </p:sp>
      <p:sp>
        <p:nvSpPr>
          <p:cNvPr id="21" name="Rectangle 20">
            <a:extLst>
              <a:ext uri="{FF2B5EF4-FFF2-40B4-BE49-F238E27FC236}">
                <a16:creationId xmlns:a16="http://schemas.microsoft.com/office/drawing/2014/main" id="{13F0D379-53BB-F845-8857-5CA3C54525A9}"/>
              </a:ext>
            </a:extLst>
          </p:cNvPr>
          <p:cNvSpPr/>
          <p:nvPr/>
        </p:nvSpPr>
        <p:spPr>
          <a:xfrm>
            <a:off x="8871935" y="5152673"/>
            <a:ext cx="3233927" cy="1546577"/>
          </a:xfrm>
          <a:prstGeom prst="rect">
            <a:avLst/>
          </a:prstGeom>
        </p:spPr>
        <p:txBody>
          <a:bodyPr wrap="square">
            <a:spAutoFit/>
          </a:bodyPr>
          <a:lstStyle/>
          <a:p>
            <a:pPr fontAlgn="b"/>
            <a:r>
              <a:rPr lang="en-US" sz="1050" dirty="0"/>
              <a:t>Source: UNCTAD. </a:t>
            </a:r>
          </a:p>
          <a:p>
            <a:pPr fontAlgn="b"/>
            <a:r>
              <a:rPr lang="en-US" sz="1050" dirty="0"/>
              <a:t>*Annual figures are estimated based on available partial-year data, in most cases up to the third quarter of 2020. The proportion of inflows from these economies in total inflows to their respective region in 2019 is used to extrapolate 2020 regional and global data.</a:t>
            </a:r>
          </a:p>
          <a:p>
            <a:pPr fontAlgn="b"/>
            <a:r>
              <a:rPr lang="en-US" sz="1050" dirty="0"/>
              <a:t>Note: The data will be updated in WIR21.</a:t>
            </a:r>
          </a:p>
          <a:p>
            <a:pPr fontAlgn="b"/>
            <a:endParaRPr lang="en-US" sz="1050" dirty="0">
              <a:solidFill>
                <a:srgbClr val="000000"/>
              </a:solidFill>
              <a:latin typeface="Arial" panose="020B0604020202020204" pitchFamily="34" charset="0"/>
            </a:endParaRPr>
          </a:p>
        </p:txBody>
      </p:sp>
      <p:sp>
        <p:nvSpPr>
          <p:cNvPr id="22" name="Rectangle 21">
            <a:extLst>
              <a:ext uri="{FF2B5EF4-FFF2-40B4-BE49-F238E27FC236}">
                <a16:creationId xmlns:a16="http://schemas.microsoft.com/office/drawing/2014/main" id="{F0256F2C-5436-EB47-B6CD-F28A218B1098}"/>
              </a:ext>
            </a:extLst>
          </p:cNvPr>
          <p:cNvSpPr/>
          <p:nvPr/>
        </p:nvSpPr>
        <p:spPr>
          <a:xfrm>
            <a:off x="4611757" y="5516317"/>
            <a:ext cx="3233927" cy="430887"/>
          </a:xfrm>
          <a:prstGeom prst="rect">
            <a:avLst/>
          </a:prstGeom>
        </p:spPr>
        <p:txBody>
          <a:bodyPr wrap="square">
            <a:spAutoFit/>
          </a:bodyPr>
          <a:lstStyle/>
          <a:p>
            <a:pPr fontAlgn="b"/>
            <a:r>
              <a:rPr lang="en-US" sz="1100" dirty="0"/>
              <a:t>Source: IMF, WEO, October 2020, </a:t>
            </a:r>
          </a:p>
          <a:p>
            <a:pPr fontAlgn="b"/>
            <a:r>
              <a:rPr lang="en-US" sz="1100" dirty="0"/>
              <a:t>Note: Projections start after 2019</a:t>
            </a:r>
          </a:p>
        </p:txBody>
      </p:sp>
    </p:spTree>
    <p:extLst>
      <p:ext uri="{BB962C8B-B14F-4D97-AF65-F5344CB8AC3E}">
        <p14:creationId xmlns:p14="http://schemas.microsoft.com/office/powerpoint/2010/main" val="252736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715FCAAC-CC6B-8A48-B71C-57CAF65E323D}"/>
              </a:ext>
            </a:extLst>
          </p:cNvPr>
          <p:cNvSpPr/>
          <p:nvPr/>
        </p:nvSpPr>
        <p:spPr>
          <a:xfrm>
            <a:off x="3318387" y="2052997"/>
            <a:ext cx="5422490" cy="3706761"/>
          </a:xfrm>
          <a:prstGeom prst="roundRect">
            <a:avLst/>
          </a:prstGeom>
          <a:solidFill>
            <a:schemeClr val="accent2">
              <a:lumMod val="20000"/>
              <a:lumOff val="8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 name="TextBox 8">
            <a:extLst>
              <a:ext uri="{FF2B5EF4-FFF2-40B4-BE49-F238E27FC236}">
                <a16:creationId xmlns:a16="http://schemas.microsoft.com/office/drawing/2014/main" id="{15E5475D-BB49-DE40-8653-E5A6E3473C19}"/>
              </a:ext>
            </a:extLst>
          </p:cNvPr>
          <p:cNvSpPr txBox="1"/>
          <p:nvPr/>
        </p:nvSpPr>
        <p:spPr>
          <a:xfrm>
            <a:off x="180293" y="264856"/>
            <a:ext cx="5247861" cy="461665"/>
          </a:xfrm>
          <a:prstGeom prst="rect">
            <a:avLst/>
          </a:prstGeom>
          <a:noFill/>
        </p:spPr>
        <p:txBody>
          <a:bodyPr wrap="square" rtlCol="0">
            <a:spAutoFit/>
          </a:bodyPr>
          <a:lstStyle/>
          <a:p>
            <a:r>
              <a:rPr lang="en-US" sz="2400" b="1" dirty="0">
                <a:solidFill>
                  <a:srgbClr val="FFFFFF"/>
                </a:solidFill>
                <a:latin typeface="Arial" panose="020B0604020202020204" pitchFamily="34" charset="0"/>
                <a:cs typeface="Arial" panose="020B0604020202020204" pitchFamily="34" charset="0"/>
                <a:sym typeface="Lato" pitchFamily="34" charset="0"/>
              </a:rPr>
              <a:t>Impact on Poverty in Africa</a:t>
            </a:r>
            <a:endParaRPr lang="en-GB" sz="2400" dirty="0"/>
          </a:p>
        </p:txBody>
      </p:sp>
      <p:sp>
        <p:nvSpPr>
          <p:cNvPr id="15" name="Rectangle 14">
            <a:extLst>
              <a:ext uri="{FF2B5EF4-FFF2-40B4-BE49-F238E27FC236}">
                <a16:creationId xmlns:a16="http://schemas.microsoft.com/office/drawing/2014/main" id="{C26C3000-ABE5-804D-9625-615A5F49682C}"/>
              </a:ext>
            </a:extLst>
          </p:cNvPr>
          <p:cNvSpPr/>
          <p:nvPr/>
        </p:nvSpPr>
        <p:spPr>
          <a:xfrm>
            <a:off x="0" y="6025723"/>
            <a:ext cx="11418752" cy="504562"/>
          </a:xfrm>
          <a:prstGeom prst="rect">
            <a:avLst/>
          </a:prstGeom>
        </p:spPr>
        <p:txBody>
          <a:bodyPr wrap="square">
            <a:spAutoFit/>
          </a:bodyPr>
          <a:lstStyle/>
          <a:p>
            <a:pPr marL="228600" marR="0" algn="just">
              <a:lnSpc>
                <a:spcPct val="115000"/>
              </a:lnSpc>
              <a:spcBef>
                <a:spcPts val="0"/>
              </a:spcBef>
              <a:spcAft>
                <a:spcPts val="0"/>
              </a:spcAft>
            </a:pPr>
            <a:r>
              <a:rPr lang="en-GB" sz="1200" dirty="0">
                <a:ea typeface="DengXian" panose="02010600030101010101" pitchFamily="2" charset="-122"/>
              </a:rPr>
              <a:t>Source: Based on data from the Background paper on Sustainable Development presented at the ARFSD, 2021</a:t>
            </a:r>
          </a:p>
          <a:p>
            <a:pPr marL="228600" marR="0" algn="just">
              <a:lnSpc>
                <a:spcPct val="115000"/>
              </a:lnSpc>
              <a:spcBef>
                <a:spcPts val="0"/>
              </a:spcBef>
              <a:spcAft>
                <a:spcPts val="0"/>
              </a:spcAft>
            </a:pPr>
            <a:r>
              <a:rPr lang="en-GB" sz="1200" dirty="0">
                <a:effectLst/>
                <a:ea typeface="DengXian" panose="02010600030101010101" pitchFamily="2" charset="-122"/>
              </a:rPr>
              <a:t>Note: U</a:t>
            </a:r>
            <a:r>
              <a:rPr lang="en-GB" sz="1200" dirty="0">
                <a:ea typeface="DengXian" panose="02010600030101010101" pitchFamily="2" charset="-122"/>
              </a:rPr>
              <a:t>sing the growth elasticity of poverty change approach, and with economic growth contractions of 1.8–5.4 % in 2020 </a:t>
            </a:r>
            <a:endParaRPr lang="en-US" sz="1600" dirty="0">
              <a:effectLst/>
              <a:ea typeface="DengXian" panose="02010600030101010101" pitchFamily="2" charset="-122"/>
            </a:endParaRPr>
          </a:p>
        </p:txBody>
      </p:sp>
      <p:sp>
        <p:nvSpPr>
          <p:cNvPr id="17" name="TextBox 16">
            <a:extLst>
              <a:ext uri="{FF2B5EF4-FFF2-40B4-BE49-F238E27FC236}">
                <a16:creationId xmlns:a16="http://schemas.microsoft.com/office/drawing/2014/main" id="{ED5B8DC2-B7B2-6B4C-A5CD-924DE2E103F5}"/>
              </a:ext>
            </a:extLst>
          </p:cNvPr>
          <p:cNvSpPr txBox="1"/>
          <p:nvPr/>
        </p:nvSpPr>
        <p:spPr>
          <a:xfrm>
            <a:off x="768395" y="1109963"/>
            <a:ext cx="8656320" cy="646331"/>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dirty="0"/>
              <a:t>ECA estimates that between 49 million–161 million Africans have fallen into poverty due to COVID-19, with an estimated 100 million as the most likely scenario</a:t>
            </a:r>
          </a:p>
        </p:txBody>
      </p:sp>
      <p:sp>
        <p:nvSpPr>
          <p:cNvPr id="11" name="Rounded Rectangle 10">
            <a:extLst>
              <a:ext uri="{FF2B5EF4-FFF2-40B4-BE49-F238E27FC236}">
                <a16:creationId xmlns:a16="http://schemas.microsoft.com/office/drawing/2014/main" id="{EB7AB4DD-BBD9-5C4A-B8C7-2C367E0D40A7}"/>
              </a:ext>
            </a:extLst>
          </p:cNvPr>
          <p:cNvSpPr/>
          <p:nvPr/>
        </p:nvSpPr>
        <p:spPr>
          <a:xfrm>
            <a:off x="1551893" y="2095395"/>
            <a:ext cx="1681316" cy="3621967"/>
          </a:xfrm>
          <a:prstGeom prst="roundRect">
            <a:avLst/>
          </a:prstGeom>
          <a:solidFill>
            <a:schemeClr val="accent6">
              <a:lumMod val="20000"/>
              <a:lumOff val="80000"/>
              <a:alpha val="3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7" name="Chart 6">
            <a:extLst>
              <a:ext uri="{FF2B5EF4-FFF2-40B4-BE49-F238E27FC236}">
                <a16:creationId xmlns:a16="http://schemas.microsoft.com/office/drawing/2014/main" id="{BA78267C-5B2B-614C-AFA5-AD19C4E5D554}"/>
              </a:ext>
            </a:extLst>
          </p:cNvPr>
          <p:cNvGraphicFramePr>
            <a:graphicFrameLocks/>
          </p:cNvGraphicFramePr>
          <p:nvPr>
            <p:extLst>
              <p:ext uri="{D42A27DB-BD31-4B8C-83A1-F6EECF244321}">
                <p14:modId xmlns:p14="http://schemas.microsoft.com/office/powerpoint/2010/main" val="3020279306"/>
              </p:ext>
            </p:extLst>
          </p:nvPr>
        </p:nvGraphicFramePr>
        <p:xfrm>
          <a:off x="994066" y="1787031"/>
          <a:ext cx="8430649" cy="42386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7964E0F7-6536-B941-8107-140C061A8FDF}"/>
              </a:ext>
            </a:extLst>
          </p:cNvPr>
          <p:cNvSpPr txBox="1"/>
          <p:nvPr/>
        </p:nvSpPr>
        <p:spPr>
          <a:xfrm>
            <a:off x="1799303" y="2241755"/>
            <a:ext cx="1160207" cy="369332"/>
          </a:xfrm>
          <a:prstGeom prst="rect">
            <a:avLst/>
          </a:prstGeom>
          <a:noFill/>
        </p:spPr>
        <p:txBody>
          <a:bodyPr wrap="square" rtlCol="0">
            <a:spAutoFit/>
          </a:bodyPr>
          <a:lstStyle/>
          <a:p>
            <a:r>
              <a:rPr lang="en-US" dirty="0"/>
              <a:t>Pre-crisis</a:t>
            </a:r>
          </a:p>
        </p:txBody>
      </p:sp>
      <p:sp>
        <p:nvSpPr>
          <p:cNvPr id="13" name="TextBox 12">
            <a:extLst>
              <a:ext uri="{FF2B5EF4-FFF2-40B4-BE49-F238E27FC236}">
                <a16:creationId xmlns:a16="http://schemas.microsoft.com/office/drawing/2014/main" id="{1102671A-6F77-C649-B9A9-3C07A835ED5D}"/>
              </a:ext>
            </a:extLst>
          </p:cNvPr>
          <p:cNvSpPr txBox="1"/>
          <p:nvPr/>
        </p:nvSpPr>
        <p:spPr>
          <a:xfrm>
            <a:off x="5368412" y="2140907"/>
            <a:ext cx="1160207" cy="369332"/>
          </a:xfrm>
          <a:prstGeom prst="rect">
            <a:avLst/>
          </a:prstGeom>
          <a:noFill/>
        </p:spPr>
        <p:txBody>
          <a:bodyPr wrap="square" rtlCol="0">
            <a:spAutoFit/>
          </a:bodyPr>
          <a:lstStyle/>
          <a:p>
            <a:r>
              <a:rPr lang="en-US" dirty="0"/>
              <a:t>Post-Crisis</a:t>
            </a:r>
          </a:p>
        </p:txBody>
      </p:sp>
    </p:spTree>
    <p:extLst>
      <p:ext uri="{BB962C8B-B14F-4D97-AF65-F5344CB8AC3E}">
        <p14:creationId xmlns:p14="http://schemas.microsoft.com/office/powerpoint/2010/main" val="641454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2355</TotalTime>
  <Words>1161</Words>
  <Application>Microsoft Office PowerPoint</Application>
  <PresentationFormat>Widescreen</PresentationFormat>
  <Paragraphs>141</Paragraphs>
  <Slides>16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Avenir Book</vt:lpstr>
      <vt:lpstr>DengXian</vt:lpstr>
      <vt:lpstr>Lato</vt:lpstr>
      <vt:lpstr>MS PGothic</vt:lpstr>
      <vt:lpstr>Arial</vt:lpstr>
      <vt:lpstr>Calibri</vt:lpstr>
      <vt:lpstr>Calibri Light</vt:lpstr>
      <vt:lpstr>Lucida Sans</vt:lpstr>
      <vt:lpstr>Times New Roman</vt:lpstr>
      <vt:lpstr>Office Theme</vt:lpstr>
      <vt:lpstr>PowerPoint Presentation</vt:lpstr>
      <vt:lpstr>PowerPoint Presentation</vt:lpstr>
      <vt:lpstr>PowerPoint Presentation</vt:lpstr>
      <vt:lpstr>COVID-19 Situation in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LIQUIDITY AND SUSTAINABILITY FACILITY: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Isabella Borello</cp:lastModifiedBy>
  <cp:revision>63</cp:revision>
  <cp:lastPrinted>2021-03-22T07:47:29Z</cp:lastPrinted>
  <dcterms:created xsi:type="dcterms:W3CDTF">2021-01-20T09:32:47Z</dcterms:created>
  <dcterms:modified xsi:type="dcterms:W3CDTF">2021-03-22T07:47:41Z</dcterms:modified>
</cp:coreProperties>
</file>