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Economica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gwG8//BbUETucWb0YQyYFy3aCr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7.xml"/><Relationship Id="rId22" Type="http://schemas.openxmlformats.org/officeDocument/2006/relationships/font" Target="fonts/Lato-boldItalic.fntdata"/><Relationship Id="rId10" Type="http://schemas.openxmlformats.org/officeDocument/2006/relationships/slide" Target="slides/slide6.xml"/><Relationship Id="rId21" Type="http://schemas.openxmlformats.org/officeDocument/2006/relationships/font" Target="fonts/Lat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Economica-regular.fntdata"/><Relationship Id="rId14" Type="http://schemas.openxmlformats.org/officeDocument/2006/relationships/slide" Target="slides/slide10.xml"/><Relationship Id="rId17" Type="http://schemas.openxmlformats.org/officeDocument/2006/relationships/font" Target="fonts/Economica-italic.fntdata"/><Relationship Id="rId16" Type="http://schemas.openxmlformats.org/officeDocument/2006/relationships/font" Target="fonts/Economica-bold.fntdata"/><Relationship Id="rId5" Type="http://schemas.openxmlformats.org/officeDocument/2006/relationships/slide" Target="slides/slide1.xml"/><Relationship Id="rId19" Type="http://schemas.openxmlformats.org/officeDocument/2006/relationships/font" Target="fonts/Lato-regular.fntdata"/><Relationship Id="rId6" Type="http://schemas.openxmlformats.org/officeDocument/2006/relationships/slide" Target="slides/slide2.xml"/><Relationship Id="rId18" Type="http://schemas.openxmlformats.org/officeDocument/2006/relationships/font" Target="fonts/Economica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2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2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Front">
  <p:cSld name="PresentationFro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66674"/>
            <a:ext cx="12192000" cy="251254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2"/>
          <p:cNvSpPr txBox="1"/>
          <p:nvPr>
            <p:ph type="title"/>
          </p:nvPr>
        </p:nvSpPr>
        <p:spPr>
          <a:xfrm>
            <a:off x="510300" y="3425472"/>
            <a:ext cx="11171400" cy="2175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None/>
              <a:defRPr b="1" i="0" sz="2400"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" name="Google Shape;18;p12"/>
          <p:cNvPicPr preferRelativeResize="0"/>
          <p:nvPr/>
        </p:nvPicPr>
        <p:blipFill rotWithShape="1">
          <a:blip r:embed="rId3">
            <a:alphaModFix/>
          </a:blip>
          <a:srcRect b="8520" l="0" r="0" t="0"/>
          <a:stretch/>
        </p:blipFill>
        <p:spPr>
          <a:xfrm>
            <a:off x="639339" y="5863711"/>
            <a:ext cx="1478216" cy="700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9" name="Google Shape;1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502" y="433953"/>
            <a:ext cx="4376100" cy="37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48845" y="6074837"/>
            <a:ext cx="990153" cy="489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2243" y="5659281"/>
            <a:ext cx="1277014" cy="1145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2" name="Google Shape;22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04911" y="1477514"/>
            <a:ext cx="3429389" cy="157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9" name="Google Shape;79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idx="1" type="body"/>
          </p:nvPr>
        </p:nvSpPr>
        <p:spPr>
          <a:xfrm>
            <a:off x="451200" y="1825625"/>
            <a:ext cx="11289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lvl3pPr>
            <a:lvl4pPr indent="-3619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lvl4pPr>
            <a:lvl5pPr indent="-3619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5" name="Google Shape;25;p13"/>
          <p:cNvPicPr preferRelativeResize="0"/>
          <p:nvPr/>
        </p:nvPicPr>
        <p:blipFill rotWithShape="1">
          <a:blip r:embed="rId2">
            <a:alphaModFix/>
          </a:blip>
          <a:srcRect b="0" l="0" r="0" t="94676"/>
          <a:stretch/>
        </p:blipFill>
        <p:spPr>
          <a:xfrm>
            <a:off x="0" y="6492876"/>
            <a:ext cx="12192000" cy="36512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3"/>
          <p:cNvSpPr/>
          <p:nvPr/>
        </p:nvSpPr>
        <p:spPr>
          <a:xfrm>
            <a:off x="0" y="257433"/>
            <a:ext cx="9550400" cy="541637"/>
          </a:xfrm>
          <a:prstGeom prst="roundRect">
            <a:avLst>
              <a:gd fmla="val 16667" name="adj"/>
            </a:avLst>
          </a:prstGeom>
          <a:solidFill>
            <a:srgbClr val="1F386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, company name&#10;&#10;Description automatically generated" id="27" name="Google Shape;2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8461" y="167256"/>
            <a:ext cx="2234279" cy="1027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">
  <p:cSld name="Final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outdoor object, solar cell&#10;&#10;Description automatically generated" id="29" name="Google Shape;2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87900"/>
            <a:ext cx="12192000" cy="20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4"/>
          <p:cNvPicPr preferRelativeResize="0"/>
          <p:nvPr/>
        </p:nvPicPr>
        <p:blipFill rotWithShape="1">
          <a:blip r:embed="rId3">
            <a:alphaModFix/>
          </a:blip>
          <a:srcRect b="8520" l="0" r="0" t="0"/>
          <a:stretch/>
        </p:blipFill>
        <p:spPr>
          <a:xfrm>
            <a:off x="1001808" y="443328"/>
            <a:ext cx="1602653" cy="75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51685" y="250033"/>
            <a:ext cx="1277014" cy="1145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32" name="Google Shape;3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04911" y="1477514"/>
            <a:ext cx="3429389" cy="157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6" name="Google Shape;3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7" Type="http://schemas.openxmlformats.org/officeDocument/2006/relationships/image" Target="../media/image13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/>
          <p:nvPr/>
        </p:nvSpPr>
        <p:spPr>
          <a:xfrm>
            <a:off x="3584038" y="3184789"/>
            <a:ext cx="4838007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ECA Strategic Framework, Medium-Term Programme Framework (2022-25), and 2023 Proposed Programme Plan </a:t>
            </a:r>
            <a:br>
              <a:rPr b="1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fr-F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Daya Bragante</a:t>
            </a:r>
            <a:br>
              <a:rPr b="0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Chief, Corporate Policy and Planning Section (CPPS), SPORD</a:t>
            </a:r>
            <a:br>
              <a:rPr b="0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 May 2022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"/>
          <p:cNvSpPr/>
          <p:nvPr/>
        </p:nvSpPr>
        <p:spPr>
          <a:xfrm>
            <a:off x="4765476" y="3204730"/>
            <a:ext cx="2487811" cy="476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94"/>
              <a:buFont typeface="Lato"/>
              <a:buNone/>
            </a:pPr>
            <a:r>
              <a:rPr b="1" lang="fr-FR" sz="3094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THANK YOU!</a:t>
            </a:r>
            <a:endParaRPr/>
          </a:p>
        </p:txBody>
      </p:sp>
      <p:sp>
        <p:nvSpPr>
          <p:cNvPr id="230" name="Google Shape;230;p10"/>
          <p:cNvSpPr/>
          <p:nvPr/>
        </p:nvSpPr>
        <p:spPr>
          <a:xfrm>
            <a:off x="3584975" y="4148414"/>
            <a:ext cx="5020865" cy="219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25">
                <a:solidFill>
                  <a:srgbClr val="2F5496"/>
                </a:solidFill>
                <a:latin typeface="Lato"/>
                <a:ea typeface="Lato"/>
                <a:cs typeface="Lato"/>
                <a:sym typeface="Lato"/>
              </a:rPr>
              <a:t>Follow the conversation: #COM2022</a:t>
            </a:r>
            <a:endParaRPr/>
          </a:p>
        </p:txBody>
      </p:sp>
      <p:sp>
        <p:nvSpPr>
          <p:cNvPr id="231" name="Google Shape;231;p10"/>
          <p:cNvSpPr/>
          <p:nvPr/>
        </p:nvSpPr>
        <p:spPr>
          <a:xfrm>
            <a:off x="4937521" y="4477273"/>
            <a:ext cx="2315766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More: www.uneca.org/cfm2022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/>
          <p:nvPr/>
        </p:nvSpPr>
        <p:spPr>
          <a:xfrm>
            <a:off x="180975" y="324197"/>
            <a:ext cx="82924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Contextualization</a:t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2729346" y="1163781"/>
            <a:ext cx="5463988" cy="5152261"/>
          </a:xfrm>
          <a:prstGeom prst="donut">
            <a:avLst>
              <a:gd fmla="val 12667" name="adj"/>
            </a:avLst>
          </a:prstGeom>
          <a:solidFill>
            <a:srgbClr val="FFFF00"/>
          </a:solidFill>
          <a:ln>
            <a:noFill/>
          </a:ln>
          <a:effectLst>
            <a:outerShdw blurRad="101600" rotWithShape="0" algn="tl" dir="2700000" dist="381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 flipH="1" rot="5400000">
            <a:off x="8850972" y="1174101"/>
            <a:ext cx="1213226" cy="3253393"/>
          </a:xfrm>
          <a:custGeom>
            <a:rect b="b" l="l" r="r" t="t"/>
            <a:pathLst>
              <a:path extrusionOk="0" h="3253393" w="1213226">
                <a:moveTo>
                  <a:pt x="981176" y="2957249"/>
                </a:moveTo>
                <a:cubicBezTo>
                  <a:pt x="981176" y="3077189"/>
                  <a:pt x="827058" y="3174419"/>
                  <a:pt x="636943" y="3174419"/>
                </a:cubicBezTo>
                <a:cubicBezTo>
                  <a:pt x="446828" y="3174419"/>
                  <a:pt x="292710" y="3077189"/>
                  <a:pt x="292710" y="2957249"/>
                </a:cubicBezTo>
                <a:cubicBezTo>
                  <a:pt x="292710" y="2837309"/>
                  <a:pt x="446828" y="2740079"/>
                  <a:pt x="636943" y="2740079"/>
                </a:cubicBezTo>
                <a:cubicBezTo>
                  <a:pt x="827058" y="2740079"/>
                  <a:pt x="981176" y="2837309"/>
                  <a:pt x="981176" y="2957249"/>
                </a:cubicBezTo>
                <a:close/>
                <a:moveTo>
                  <a:pt x="1213226" y="3253393"/>
                </a:moveTo>
                <a:lnTo>
                  <a:pt x="1213226" y="150369"/>
                </a:lnTo>
                <a:cubicBezTo>
                  <a:pt x="1213226" y="67323"/>
                  <a:pt x="1145904" y="0"/>
                  <a:pt x="1062859" y="0"/>
                </a:cubicBezTo>
                <a:lnTo>
                  <a:pt x="150367" y="0"/>
                </a:lnTo>
                <a:cubicBezTo>
                  <a:pt x="67322" y="0"/>
                  <a:pt x="0" y="67323"/>
                  <a:pt x="0" y="150369"/>
                </a:cubicBezTo>
                <a:lnTo>
                  <a:pt x="0" y="3253393"/>
                </a:lnTo>
                <a:close/>
              </a:path>
            </a:pathLst>
          </a:custGeom>
          <a:gradFill>
            <a:gsLst>
              <a:gs pos="0">
                <a:srgbClr val="FEB868"/>
              </a:gs>
              <a:gs pos="94000">
                <a:srgbClr val="FE7A08"/>
              </a:gs>
              <a:gs pos="100000">
                <a:srgbClr val="FE7A08"/>
              </a:gs>
            </a:gsLst>
            <a:lin ang="18000000" scaled="0"/>
          </a:gradFill>
          <a:ln>
            <a:noFill/>
          </a:ln>
          <a:effectLst>
            <a:outerShdw blurRad="889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 rot="-1089279">
            <a:off x="7004514" y="2037700"/>
            <a:ext cx="1213223" cy="1121297"/>
          </a:xfrm>
          <a:custGeom>
            <a:rect b="b" l="l" r="r" t="t"/>
            <a:pathLst>
              <a:path extrusionOk="0" h="1121297" w="1213223">
                <a:moveTo>
                  <a:pt x="606612" y="0"/>
                </a:moveTo>
                <a:cubicBezTo>
                  <a:pt x="690368" y="0"/>
                  <a:pt x="770159" y="16974"/>
                  <a:pt x="842733" y="47671"/>
                </a:cubicBezTo>
                <a:lnTo>
                  <a:pt x="924270" y="91928"/>
                </a:lnTo>
                <a:lnTo>
                  <a:pt x="924270" y="91928"/>
                </a:lnTo>
                <a:lnTo>
                  <a:pt x="945774" y="103600"/>
                </a:lnTo>
                <a:cubicBezTo>
                  <a:pt x="1107134" y="212612"/>
                  <a:pt x="1213223" y="397223"/>
                  <a:pt x="1213223" y="606612"/>
                </a:cubicBezTo>
                <a:cubicBezTo>
                  <a:pt x="1213223" y="816002"/>
                  <a:pt x="1107134" y="1000612"/>
                  <a:pt x="945774" y="1109624"/>
                </a:cubicBezTo>
                <a:lnTo>
                  <a:pt x="924269" y="1121297"/>
                </a:lnTo>
                <a:lnTo>
                  <a:pt x="957985" y="900379"/>
                </a:lnTo>
                <a:lnTo>
                  <a:pt x="964033" y="820842"/>
                </a:lnTo>
                <a:lnTo>
                  <a:pt x="991956" y="769398"/>
                </a:lnTo>
                <a:cubicBezTo>
                  <a:pt x="1013119" y="719364"/>
                  <a:pt x="1024821" y="664355"/>
                  <a:pt x="1024821" y="606612"/>
                </a:cubicBezTo>
                <a:cubicBezTo>
                  <a:pt x="1024821" y="548869"/>
                  <a:pt x="1013119" y="493860"/>
                  <a:pt x="991956" y="443826"/>
                </a:cubicBezTo>
                <a:lnTo>
                  <a:pt x="964033" y="392382"/>
                </a:lnTo>
                <a:lnTo>
                  <a:pt x="964033" y="392380"/>
                </a:lnTo>
                <a:lnTo>
                  <a:pt x="953398" y="372787"/>
                </a:lnTo>
                <a:cubicBezTo>
                  <a:pt x="878243" y="261542"/>
                  <a:pt x="750969" y="188402"/>
                  <a:pt x="606612" y="188402"/>
                </a:cubicBezTo>
                <a:cubicBezTo>
                  <a:pt x="462255" y="188402"/>
                  <a:pt x="334981" y="261542"/>
                  <a:pt x="259826" y="372787"/>
                </a:cubicBezTo>
                <a:lnTo>
                  <a:pt x="235393" y="417801"/>
                </a:lnTo>
                <a:lnTo>
                  <a:pt x="221267" y="443826"/>
                </a:lnTo>
                <a:cubicBezTo>
                  <a:pt x="200105" y="493860"/>
                  <a:pt x="188402" y="548869"/>
                  <a:pt x="188402" y="606612"/>
                </a:cubicBezTo>
                <a:cubicBezTo>
                  <a:pt x="188402" y="664355"/>
                  <a:pt x="200105" y="719364"/>
                  <a:pt x="221267" y="769398"/>
                </a:cubicBezTo>
                <a:lnTo>
                  <a:pt x="235393" y="795423"/>
                </a:lnTo>
                <a:lnTo>
                  <a:pt x="233851" y="825956"/>
                </a:lnTo>
                <a:cubicBezTo>
                  <a:pt x="226527" y="898075"/>
                  <a:pt x="215631" y="969137"/>
                  <a:pt x="201342" y="1038964"/>
                </a:cubicBezTo>
                <a:lnTo>
                  <a:pt x="197923" y="1052261"/>
                </a:lnTo>
                <a:lnTo>
                  <a:pt x="177672" y="1035552"/>
                </a:lnTo>
                <a:cubicBezTo>
                  <a:pt x="67897" y="925777"/>
                  <a:pt x="0" y="774124"/>
                  <a:pt x="0" y="606612"/>
                </a:cubicBezTo>
                <a:cubicBezTo>
                  <a:pt x="0" y="439101"/>
                  <a:pt x="67897" y="287448"/>
                  <a:pt x="177672" y="177672"/>
                </a:cubicBezTo>
                <a:lnTo>
                  <a:pt x="197923" y="160964"/>
                </a:lnTo>
                <a:lnTo>
                  <a:pt x="267449" y="103600"/>
                </a:lnTo>
                <a:cubicBezTo>
                  <a:pt x="364265" y="38192"/>
                  <a:pt x="480978" y="0"/>
                  <a:pt x="606612" y="0"/>
                </a:cubicBezTo>
                <a:close/>
              </a:path>
            </a:pathLst>
          </a:custGeom>
          <a:gradFill>
            <a:gsLst>
              <a:gs pos="0">
                <a:srgbClr val="FEB868"/>
              </a:gs>
              <a:gs pos="100000">
                <a:srgbClr val="FE7A08"/>
              </a:gs>
            </a:gsLst>
            <a:lin ang="210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4409565" y="2688136"/>
            <a:ext cx="2103550" cy="2103550"/>
          </a:xfrm>
          <a:prstGeom prst="ellipse">
            <a:avLst/>
          </a:prstGeom>
          <a:gradFill>
            <a:gsLst>
              <a:gs pos="0">
                <a:srgbClr val="F2F2F2"/>
              </a:gs>
              <a:gs pos="92000">
                <a:srgbClr val="D8D8D8"/>
              </a:gs>
              <a:gs pos="100000">
                <a:srgbClr val="D8D8D8"/>
              </a:gs>
            </a:gsLst>
            <a:lin ang="15000000" scaled="0"/>
          </a:gradFill>
          <a:ln>
            <a:noFill/>
          </a:ln>
          <a:effectLst>
            <a:outerShdw blurRad="177800" sx="102000" rotWithShape="0" algn="tl" dir="2700000" dist="38100" sy="10200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3933047" y="2169724"/>
            <a:ext cx="3056586" cy="3056586"/>
          </a:xfrm>
          <a:prstGeom prst="ellipse">
            <a:avLst/>
          </a:prstGeom>
          <a:noFill/>
          <a:ln cap="flat" cmpd="sng" w="381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 rot="-5400000">
            <a:off x="1097887" y="3771603"/>
            <a:ext cx="1213226" cy="3253391"/>
          </a:xfrm>
          <a:custGeom>
            <a:rect b="b" l="l" r="r" t="t"/>
            <a:pathLst>
              <a:path extrusionOk="0" h="3253391" w="1213226">
                <a:moveTo>
                  <a:pt x="985293" y="2968839"/>
                </a:moveTo>
                <a:cubicBezTo>
                  <a:pt x="985293" y="2846795"/>
                  <a:pt x="830066" y="2747859"/>
                  <a:pt x="638583" y="2747859"/>
                </a:cubicBezTo>
                <a:cubicBezTo>
                  <a:pt x="447100" y="2747859"/>
                  <a:pt x="291873" y="2846795"/>
                  <a:pt x="291873" y="2968839"/>
                </a:cubicBezTo>
                <a:cubicBezTo>
                  <a:pt x="291873" y="3090883"/>
                  <a:pt x="447100" y="3189819"/>
                  <a:pt x="638583" y="3189819"/>
                </a:cubicBezTo>
                <a:cubicBezTo>
                  <a:pt x="830066" y="3189819"/>
                  <a:pt x="985293" y="3090883"/>
                  <a:pt x="985293" y="2968839"/>
                </a:cubicBezTo>
                <a:close/>
                <a:moveTo>
                  <a:pt x="1213226" y="150367"/>
                </a:moveTo>
                <a:lnTo>
                  <a:pt x="1213226" y="3253391"/>
                </a:lnTo>
                <a:lnTo>
                  <a:pt x="0" y="3253391"/>
                </a:lnTo>
                <a:lnTo>
                  <a:pt x="0" y="150367"/>
                </a:lnTo>
                <a:cubicBezTo>
                  <a:pt x="0" y="67322"/>
                  <a:pt x="67322" y="0"/>
                  <a:pt x="150367" y="0"/>
                </a:cubicBezTo>
                <a:lnTo>
                  <a:pt x="1062859" y="0"/>
                </a:lnTo>
                <a:cubicBezTo>
                  <a:pt x="1145904" y="0"/>
                  <a:pt x="1213226" y="67322"/>
                  <a:pt x="1213226" y="150367"/>
                </a:cubicBezTo>
                <a:close/>
              </a:path>
            </a:pathLst>
          </a:custGeom>
          <a:gradFill>
            <a:gsLst>
              <a:gs pos="0">
                <a:srgbClr val="B0F2C4"/>
              </a:gs>
              <a:gs pos="82000">
                <a:srgbClr val="80C896"/>
              </a:gs>
              <a:gs pos="100000">
                <a:srgbClr val="80C896"/>
              </a:gs>
            </a:gsLst>
            <a:lin ang="16200000" scaled="0"/>
          </a:gradFill>
          <a:ln>
            <a:noFill/>
          </a:ln>
          <a:effectLst>
            <a:outerShdw blurRad="1016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/>
          <p:nvPr/>
        </p:nvSpPr>
        <p:spPr>
          <a:xfrm rot="-2154884">
            <a:off x="3122819" y="4837698"/>
            <a:ext cx="1213224" cy="1121199"/>
          </a:xfrm>
          <a:custGeom>
            <a:rect b="b" l="l" r="r" t="t"/>
            <a:pathLst>
              <a:path extrusionOk="0" h="1121199" w="1213224">
                <a:moveTo>
                  <a:pt x="1015073" y="68751"/>
                </a:moveTo>
                <a:lnTo>
                  <a:pt x="1035552" y="85647"/>
                </a:lnTo>
                <a:cubicBezTo>
                  <a:pt x="1145327" y="195423"/>
                  <a:pt x="1213224" y="347076"/>
                  <a:pt x="1213224" y="514587"/>
                </a:cubicBezTo>
                <a:cubicBezTo>
                  <a:pt x="1213224" y="682099"/>
                  <a:pt x="1145327" y="833752"/>
                  <a:pt x="1035552" y="943527"/>
                </a:cubicBezTo>
                <a:lnTo>
                  <a:pt x="1015529" y="960048"/>
                </a:lnTo>
                <a:lnTo>
                  <a:pt x="1011882" y="945865"/>
                </a:lnTo>
                <a:cubicBezTo>
                  <a:pt x="997593" y="876038"/>
                  <a:pt x="986697" y="804976"/>
                  <a:pt x="979373" y="732857"/>
                </a:cubicBezTo>
                <a:lnTo>
                  <a:pt x="977881" y="703306"/>
                </a:lnTo>
                <a:lnTo>
                  <a:pt x="991957" y="677373"/>
                </a:lnTo>
                <a:cubicBezTo>
                  <a:pt x="1013119" y="627339"/>
                  <a:pt x="1024822" y="572330"/>
                  <a:pt x="1024822" y="514587"/>
                </a:cubicBezTo>
                <a:cubicBezTo>
                  <a:pt x="1024822" y="456844"/>
                  <a:pt x="1013119" y="401835"/>
                  <a:pt x="991957" y="351801"/>
                </a:cubicBezTo>
                <a:lnTo>
                  <a:pt x="977781" y="325685"/>
                </a:lnTo>
                <a:lnTo>
                  <a:pt x="979373" y="294169"/>
                </a:lnTo>
                <a:cubicBezTo>
                  <a:pt x="986697" y="222051"/>
                  <a:pt x="997593" y="150988"/>
                  <a:pt x="1011882" y="81161"/>
                </a:cubicBezTo>
                <a:close/>
                <a:moveTo>
                  <a:pt x="288775" y="0"/>
                </a:moveTo>
                <a:lnTo>
                  <a:pt x="255238" y="219746"/>
                </a:lnTo>
                <a:lnTo>
                  <a:pt x="249095" y="300532"/>
                </a:lnTo>
                <a:lnTo>
                  <a:pt x="221267" y="351801"/>
                </a:lnTo>
                <a:cubicBezTo>
                  <a:pt x="200104" y="401835"/>
                  <a:pt x="188402" y="456844"/>
                  <a:pt x="188402" y="514587"/>
                </a:cubicBezTo>
                <a:cubicBezTo>
                  <a:pt x="188402" y="572330"/>
                  <a:pt x="200104" y="627339"/>
                  <a:pt x="221267" y="677373"/>
                </a:cubicBezTo>
                <a:lnTo>
                  <a:pt x="249285" y="728992"/>
                </a:lnTo>
                <a:lnTo>
                  <a:pt x="249285" y="728994"/>
                </a:lnTo>
                <a:lnTo>
                  <a:pt x="259825" y="748412"/>
                </a:lnTo>
                <a:cubicBezTo>
                  <a:pt x="334980" y="859657"/>
                  <a:pt x="462254" y="932797"/>
                  <a:pt x="606611" y="932797"/>
                </a:cubicBezTo>
                <a:cubicBezTo>
                  <a:pt x="750968" y="932797"/>
                  <a:pt x="878242" y="859657"/>
                  <a:pt x="953397" y="748412"/>
                </a:cubicBezTo>
                <a:lnTo>
                  <a:pt x="977880" y="703306"/>
                </a:lnTo>
                <a:lnTo>
                  <a:pt x="979372" y="732857"/>
                </a:lnTo>
                <a:cubicBezTo>
                  <a:pt x="986696" y="804976"/>
                  <a:pt x="997592" y="876038"/>
                  <a:pt x="1011881" y="945865"/>
                </a:cubicBezTo>
                <a:lnTo>
                  <a:pt x="1015528" y="960048"/>
                </a:lnTo>
                <a:lnTo>
                  <a:pt x="945774" y="1017599"/>
                </a:lnTo>
                <a:cubicBezTo>
                  <a:pt x="848958" y="1083007"/>
                  <a:pt x="732244" y="1121199"/>
                  <a:pt x="606611" y="1121199"/>
                </a:cubicBezTo>
                <a:cubicBezTo>
                  <a:pt x="522855" y="1121199"/>
                  <a:pt x="443064" y="1104225"/>
                  <a:pt x="370490" y="1073528"/>
                </a:cubicBezTo>
                <a:lnTo>
                  <a:pt x="289132" y="1029369"/>
                </a:lnTo>
                <a:lnTo>
                  <a:pt x="289132" y="1029369"/>
                </a:lnTo>
                <a:lnTo>
                  <a:pt x="267449" y="1017599"/>
                </a:lnTo>
                <a:cubicBezTo>
                  <a:pt x="106089" y="908587"/>
                  <a:pt x="0" y="723977"/>
                  <a:pt x="0" y="514587"/>
                </a:cubicBezTo>
                <a:cubicBezTo>
                  <a:pt x="0" y="305198"/>
                  <a:pt x="106089" y="120587"/>
                  <a:pt x="267449" y="11575"/>
                </a:cubicBezTo>
                <a:close/>
              </a:path>
            </a:pathLst>
          </a:custGeom>
          <a:gradFill>
            <a:gsLst>
              <a:gs pos="0">
                <a:srgbClr val="B0F2C4"/>
              </a:gs>
              <a:gs pos="89000">
                <a:srgbClr val="80C896"/>
              </a:gs>
              <a:gs pos="100000">
                <a:srgbClr val="80C896"/>
              </a:gs>
            </a:gsLst>
            <a:lin ang="9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4455548" y="3287197"/>
            <a:ext cx="210354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STRATEGIC FRAMEWORK</a:t>
            </a:r>
            <a:endParaRPr sz="1600">
              <a:solidFill>
                <a:srgbClr val="595959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8362228" y="2330193"/>
            <a:ext cx="248264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MEDIUM-TERM PROGRAMME FRAMEWORK (2022-2025)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445620" y="4804583"/>
            <a:ext cx="21600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 PROPOSED PROGRAMME PLAN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window&#10;&#10;Description automatically generated" id="122" name="Google Shape;1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8532" y="2038585"/>
            <a:ext cx="3665615" cy="353403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"/>
          <p:cNvSpPr/>
          <p:nvPr/>
        </p:nvSpPr>
        <p:spPr>
          <a:xfrm rot="5400000">
            <a:off x="2856958" y="4128862"/>
            <a:ext cx="563852" cy="727183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/>
          <p:nvPr/>
        </p:nvSpPr>
        <p:spPr>
          <a:xfrm rot="-5400000">
            <a:off x="7576115" y="3391487"/>
            <a:ext cx="563852" cy="727183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/>
          <p:nvPr/>
        </p:nvSpPr>
        <p:spPr>
          <a:xfrm>
            <a:off x="38101" y="314865"/>
            <a:ext cx="84069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ECA Strategic Framework</a:t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4526219" y="2052456"/>
            <a:ext cx="3280337" cy="3280337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292100" rotWithShape="0" algn="tl" dir="2700000" dist="6096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 b="50064" l="0" r="49828" t="0"/>
          <a:stretch/>
        </p:blipFill>
        <p:spPr>
          <a:xfrm>
            <a:off x="2904883" y="916474"/>
            <a:ext cx="3239133" cy="2784836"/>
          </a:xfrm>
          <a:custGeom>
            <a:rect b="b" l="l" r="r" t="t"/>
            <a:pathLst>
              <a:path extrusionOk="0" h="2493309" w="2502066">
                <a:moveTo>
                  <a:pt x="860298" y="0"/>
                </a:moveTo>
                <a:lnTo>
                  <a:pt x="2491226" y="0"/>
                </a:lnTo>
                <a:lnTo>
                  <a:pt x="2502066" y="2493309"/>
                </a:lnTo>
                <a:lnTo>
                  <a:pt x="0" y="1095096"/>
                </a:lnTo>
                <a:lnTo>
                  <a:pt x="0" y="247614"/>
                </a:lnTo>
                <a:close/>
              </a:path>
            </a:pathLst>
          </a:custGeom>
          <a:noFill/>
          <a:ln>
            <a:noFill/>
          </a:ln>
          <a:effectLst>
            <a:outerShdw blurRad="101600" rotWithShape="0" algn="tr" dir="8100000" dist="88900">
              <a:srgbClr val="000000">
                <a:alpha val="40000"/>
              </a:srgbClr>
            </a:outerShdw>
          </a:effectLst>
        </p:spPr>
      </p:pic>
      <p:pic>
        <p:nvPicPr>
          <p:cNvPr id="132" name="Google Shape;132;p3"/>
          <p:cNvPicPr preferRelativeResize="0"/>
          <p:nvPr/>
        </p:nvPicPr>
        <p:blipFill rotWithShape="1">
          <a:blip r:embed="rId4">
            <a:alphaModFix/>
          </a:blip>
          <a:srcRect b="31273" l="0" r="50096" t="19418"/>
          <a:stretch/>
        </p:blipFill>
        <p:spPr>
          <a:xfrm>
            <a:off x="3267247" y="1921844"/>
            <a:ext cx="2893547" cy="2855112"/>
          </a:xfrm>
          <a:custGeom>
            <a:rect b="b" l="l" r="r" t="t"/>
            <a:pathLst>
              <a:path extrusionOk="0" h="2191439" w="2220940">
                <a:moveTo>
                  <a:pt x="0" y="0"/>
                </a:moveTo>
                <a:lnTo>
                  <a:pt x="2220940" y="1355942"/>
                </a:lnTo>
                <a:lnTo>
                  <a:pt x="0" y="2191439"/>
                </a:lnTo>
                <a:close/>
              </a:path>
            </a:pathLst>
          </a:custGeom>
          <a:noFill/>
          <a:ln>
            <a:noFill/>
          </a:ln>
          <a:effectLst>
            <a:outerShdw blurRad="101600" rotWithShape="0" algn="t" dir="5400000" dist="88900">
              <a:srgbClr val="000000">
                <a:alpha val="40000"/>
              </a:srgbClr>
            </a:outerShdw>
          </a:effectLst>
        </p:spPr>
      </p:pic>
      <p:pic>
        <p:nvPicPr>
          <p:cNvPr id="133" name="Google Shape;133;p3"/>
          <p:cNvPicPr preferRelativeResize="0"/>
          <p:nvPr/>
        </p:nvPicPr>
        <p:blipFill rotWithShape="1">
          <a:blip r:embed="rId5">
            <a:alphaModFix/>
          </a:blip>
          <a:srcRect b="0" l="0" r="50108" t="49919"/>
          <a:stretch/>
        </p:blipFill>
        <p:spPr>
          <a:xfrm>
            <a:off x="3569075" y="3688431"/>
            <a:ext cx="2591719" cy="2597535"/>
          </a:xfrm>
          <a:custGeom>
            <a:rect b="b" l="l" r="r" t="t"/>
            <a:pathLst>
              <a:path extrusionOk="0" h="1993736" w="1989272">
                <a:moveTo>
                  <a:pt x="1989272" y="0"/>
                </a:moveTo>
                <a:lnTo>
                  <a:pt x="1120208" y="1993736"/>
                </a:lnTo>
                <a:lnTo>
                  <a:pt x="221655" y="1993736"/>
                </a:lnTo>
                <a:lnTo>
                  <a:pt x="0" y="1763796"/>
                </a:lnTo>
                <a:lnTo>
                  <a:pt x="0" y="635840"/>
                </a:lnTo>
                <a:close/>
              </a:path>
            </a:pathLst>
          </a:custGeom>
          <a:noFill/>
          <a:ln>
            <a:noFill/>
          </a:ln>
          <a:effectLst>
            <a:outerShdw blurRad="114300" rotWithShape="0" algn="tl" dir="2700000" dist="76200">
              <a:srgbClr val="000000">
                <a:alpha val="40000"/>
              </a:srgbClr>
            </a:outerShdw>
          </a:effectLst>
        </p:spPr>
      </p:pic>
      <p:pic>
        <p:nvPicPr>
          <p:cNvPr id="134" name="Google Shape;134;p3"/>
          <p:cNvPicPr preferRelativeResize="0"/>
          <p:nvPr/>
        </p:nvPicPr>
        <p:blipFill rotWithShape="1">
          <a:blip r:embed="rId6">
            <a:alphaModFix/>
          </a:blip>
          <a:srcRect b="0" l="49465" r="0" t="50301"/>
          <a:stretch/>
        </p:blipFill>
        <p:spPr>
          <a:xfrm>
            <a:off x="6197679" y="3781335"/>
            <a:ext cx="2111342" cy="2080355"/>
          </a:xfrm>
          <a:custGeom>
            <a:rect b="b" l="l" r="r" t="t"/>
            <a:pathLst>
              <a:path extrusionOk="0" h="1596775" w="1620559">
                <a:moveTo>
                  <a:pt x="0" y="0"/>
                </a:moveTo>
                <a:lnTo>
                  <a:pt x="1620559" y="635333"/>
                </a:lnTo>
                <a:lnTo>
                  <a:pt x="1620559" y="1452062"/>
                </a:lnTo>
                <a:lnTo>
                  <a:pt x="1454604" y="1596775"/>
                </a:lnTo>
                <a:lnTo>
                  <a:pt x="457503" y="1596775"/>
                </a:lnTo>
                <a:close/>
              </a:path>
            </a:pathLst>
          </a:custGeom>
          <a:noFill/>
          <a:ln>
            <a:noFill/>
          </a:ln>
          <a:effectLst>
            <a:outerShdw blurRad="101600" rotWithShape="0" algn="bl" dir="18900000" dist="88900">
              <a:srgbClr val="000000">
                <a:alpha val="40000"/>
              </a:srgbClr>
            </a:outerShdw>
          </a:effectLst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7">
            <a:alphaModFix/>
          </a:blip>
          <a:srcRect b="0" l="25722" r="33225" t="49911"/>
          <a:stretch/>
        </p:blipFill>
        <p:spPr>
          <a:xfrm>
            <a:off x="5028684" y="3688432"/>
            <a:ext cx="1923757" cy="2351306"/>
          </a:xfrm>
          <a:custGeom>
            <a:rect b="b" l="l" r="r" t="t"/>
            <a:pathLst>
              <a:path extrusionOk="0" h="1804743" w="1476578">
                <a:moveTo>
                  <a:pt x="868950" y="0"/>
                </a:moveTo>
                <a:lnTo>
                  <a:pt x="1476578" y="1804743"/>
                </a:lnTo>
                <a:lnTo>
                  <a:pt x="0" y="1804743"/>
                </a:lnTo>
                <a:close/>
              </a:path>
            </a:pathLst>
          </a:custGeom>
          <a:noFill/>
          <a:ln>
            <a:noFill/>
          </a:ln>
          <a:effectLst>
            <a:outerShdw blurRad="101600" rotWithShape="0" algn="bl" dir="18900000" dist="76200">
              <a:srgbClr val="000000">
                <a:alpha val="40000"/>
              </a:srgbClr>
            </a:outerShdw>
          </a:effectLst>
        </p:spPr>
      </p:pic>
      <p:sp>
        <p:nvSpPr>
          <p:cNvPr id="136" name="Google Shape;136;p3"/>
          <p:cNvSpPr txBox="1"/>
          <p:nvPr/>
        </p:nvSpPr>
        <p:spPr>
          <a:xfrm rot="5400000">
            <a:off x="5057103" y="4914265"/>
            <a:ext cx="206547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900">
                <a:solidFill>
                  <a:srgbClr val="7030A0"/>
                </a:solidFill>
                <a:latin typeface="Bebas Neue"/>
                <a:ea typeface="Bebas Neue"/>
                <a:cs typeface="Bebas Neue"/>
                <a:sym typeface="Bebas Neue"/>
              </a:rPr>
              <a:t>OPERATIONAL</a:t>
            </a:r>
            <a:endParaRPr b="1" sz="900">
              <a:solidFill>
                <a:srgbClr val="7030A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37" name="Google Shape;137;p3"/>
          <p:cNvSpPr txBox="1"/>
          <p:nvPr/>
        </p:nvSpPr>
        <p:spPr>
          <a:xfrm rot="1878575">
            <a:off x="6101662" y="4399999"/>
            <a:ext cx="21366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00">
                <a:solidFill>
                  <a:srgbClr val="7030A0"/>
                </a:solidFill>
                <a:latin typeface="Bebas Neue"/>
                <a:ea typeface="Bebas Neue"/>
                <a:cs typeface="Bebas Neue"/>
                <a:sym typeface="Bebas Neue"/>
              </a:rPr>
              <a:t>CONVENING</a:t>
            </a:r>
            <a:endParaRPr sz="1400">
              <a:solidFill>
                <a:srgbClr val="7030A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3791651" y="4502071"/>
            <a:ext cx="20988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5STRATEGIC DIRECTIONS</a:t>
            </a:r>
            <a:endParaRPr b="1" sz="1400">
              <a:solidFill>
                <a:schemeClr val="lt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3173901" y="3207308"/>
            <a:ext cx="314606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13 SUBPROGRAMMES</a:t>
            </a:r>
            <a:endParaRPr b="1" sz="1600">
              <a:solidFill>
                <a:schemeClr val="lt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4589108" y="1237471"/>
            <a:ext cx="1674253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Synergies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 u="sng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Our Common Agenda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2030&amp; 2063 Agendas</a:t>
            </a:r>
            <a:endParaRPr b="1" sz="1200">
              <a:solidFill>
                <a:schemeClr val="lt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3086488" y="846198"/>
            <a:ext cx="5206194" cy="810945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/>
          <p:nvPr/>
        </p:nvSpPr>
        <p:spPr>
          <a:xfrm rot="10800000">
            <a:off x="3238888" y="5680891"/>
            <a:ext cx="5206194" cy="810945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8431577" y="1845160"/>
            <a:ext cx="3713018" cy="4370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To promote inclusive and sustainable development to accelerate the economic diversication and structural transformation of Africa, anchored in a renewed social contract, and to promote the accelerated achievement of the 2030 Agenda for Sustainable</a:t>
            </a:r>
            <a:endParaRPr sz="2000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Development and Agenda 2063: The Africa We Want </a:t>
            </a:r>
            <a:r>
              <a:rPr b="1" lang="fr-FR" sz="2000" u="sng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in line with the SG Report on Our Common Agenda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 rot="2360917">
            <a:off x="5121106" y="2101869"/>
            <a:ext cx="1674943" cy="324900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C55A11"/>
                </a:solidFill>
                <a:latin typeface="Bebas Neue;700"/>
              </a:rPr>
              <a:t>OBJECTIVE</a:t>
            </a:r>
          </a:p>
        </p:txBody>
      </p:sp>
      <p:pic>
        <p:nvPicPr>
          <p:cNvPr id="145" name="Google Shape;145;p3"/>
          <p:cNvPicPr preferRelativeResize="0"/>
          <p:nvPr/>
        </p:nvPicPr>
        <p:blipFill rotWithShape="1">
          <a:blip r:embed="rId8">
            <a:alphaModFix/>
          </a:blip>
          <a:srcRect b="0" l="49465" r="0" t="50301"/>
          <a:stretch/>
        </p:blipFill>
        <p:spPr>
          <a:xfrm rot="-2792706">
            <a:off x="6542568" y="2776437"/>
            <a:ext cx="2056958" cy="1789512"/>
          </a:xfrm>
          <a:custGeom>
            <a:rect b="b" l="l" r="r" t="t"/>
            <a:pathLst>
              <a:path extrusionOk="0" h="1596775" w="1620559">
                <a:moveTo>
                  <a:pt x="0" y="0"/>
                </a:moveTo>
                <a:lnTo>
                  <a:pt x="1620559" y="635333"/>
                </a:lnTo>
                <a:lnTo>
                  <a:pt x="1620559" y="1452062"/>
                </a:lnTo>
                <a:lnTo>
                  <a:pt x="1454604" y="1596775"/>
                </a:lnTo>
                <a:lnTo>
                  <a:pt x="457503" y="1596775"/>
                </a:lnTo>
                <a:close/>
              </a:path>
            </a:pathLst>
          </a:custGeom>
          <a:noFill/>
          <a:ln>
            <a:noFill/>
          </a:ln>
          <a:effectLst>
            <a:outerShdw blurRad="101600" rotWithShape="0" algn="bl" dir="18900000" dist="88900">
              <a:srgbClr val="000000">
                <a:alpha val="40000"/>
              </a:srgbClr>
            </a:outerShdw>
          </a:effectLst>
        </p:spPr>
      </p:pic>
      <p:sp>
        <p:nvSpPr>
          <p:cNvPr id="146" name="Google Shape;146;p3"/>
          <p:cNvSpPr txBox="1"/>
          <p:nvPr/>
        </p:nvSpPr>
        <p:spPr>
          <a:xfrm>
            <a:off x="6442526" y="3550290"/>
            <a:ext cx="196714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7030A0"/>
                </a:solidFill>
                <a:latin typeface="Bebas Neue"/>
                <a:ea typeface="Bebas Neue"/>
                <a:cs typeface="Bebas Neue"/>
                <a:sym typeface="Bebas Neue"/>
              </a:rPr>
              <a:t>THINK TANK</a:t>
            </a:r>
            <a:endParaRPr sz="1600">
              <a:solidFill>
                <a:srgbClr val="7030A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508063" y="4269440"/>
            <a:ext cx="2838671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0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i="1" lang="fr-FR" sz="20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. Build</a:t>
            </a:r>
            <a:endParaRPr i="1" sz="20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20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2. Formulate</a:t>
            </a:r>
            <a:endParaRPr i="1" sz="20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20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3. Design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20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4. Integrate</a:t>
            </a:r>
            <a:endParaRPr i="1" sz="20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20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5. Advocate for a Common position for Africa</a:t>
            </a:r>
            <a:endParaRPr i="1" sz="20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/>
          <p:nvPr/>
        </p:nvSpPr>
        <p:spPr>
          <a:xfrm rot="7494885">
            <a:off x="7561891" y="1880989"/>
            <a:ext cx="1055671" cy="599683"/>
          </a:xfrm>
          <a:prstGeom prst="arc">
            <a:avLst>
              <a:gd fmla="val 16200000" name="adj1"/>
              <a:gd fmla="val 16299489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398674" y="2715318"/>
            <a:ext cx="260486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Programme of work of 13 SPs anchored into the Proposed Programme Plan</a:t>
            </a:r>
            <a:endParaRPr/>
          </a:p>
        </p:txBody>
      </p:sp>
      <p:sp>
        <p:nvSpPr>
          <p:cNvPr id="150" name="Google Shape;150;p3"/>
          <p:cNvSpPr txBox="1"/>
          <p:nvPr/>
        </p:nvSpPr>
        <p:spPr>
          <a:xfrm>
            <a:off x="398674" y="1768754"/>
            <a:ext cx="270082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Adopted in 2018 (51st session of COM)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/>
          <p:nvPr/>
        </p:nvSpPr>
        <p:spPr>
          <a:xfrm>
            <a:off x="38101" y="314865"/>
            <a:ext cx="84069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Implementing “Our Common Agenda”</a:t>
            </a:r>
            <a:endParaRPr/>
          </a:p>
        </p:txBody>
      </p:sp>
      <p:sp>
        <p:nvSpPr>
          <p:cNvPr id="156" name="Google Shape;156;p4"/>
          <p:cNvSpPr txBox="1"/>
          <p:nvPr/>
        </p:nvSpPr>
        <p:spPr>
          <a:xfrm>
            <a:off x="7143790" y="2502237"/>
            <a:ext cx="3850178" cy="2554545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263C43"/>
                </a:solidFill>
                <a:latin typeface="Arial"/>
                <a:ea typeface="Arial"/>
                <a:cs typeface="Arial"/>
                <a:sym typeface="Arial"/>
              </a:rPr>
              <a:t>UN Development System, through the Regional Collaborative Platform, is already working together across pillars which can deliver on the OCA: Deliberate action needed to mainstream OCA in flagship initiatives (e.g. AfCFTA)</a:t>
            </a:r>
            <a:endParaRPr/>
          </a:p>
        </p:txBody>
      </p:sp>
      <p:pic>
        <p:nvPicPr>
          <p:cNvPr id="157" name="Google Shape;15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060" y="985898"/>
            <a:ext cx="5811540" cy="556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 txBox="1"/>
          <p:nvPr/>
        </p:nvSpPr>
        <p:spPr>
          <a:xfrm>
            <a:off x="180975" y="324197"/>
            <a:ext cx="90877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Medium-Term Programme Framework (2022-2025) - MTPF</a:t>
            </a:r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0" y="1587210"/>
            <a:ext cx="11960967" cy="433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fr-FR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ECA requested to develop the MTPF (Resolution 964 (LII) -E/ECA/CM/52/2, annex)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fr-FR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Unifying framework for UNECA’s various strategic initiatives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fr-FR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Brings together the thematic areas of UNECA work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fr-FR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single, forward-looking planning instrument covering several budget cycles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fr-FR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Serves as clear and coherent communication tool showing UNECA contribution to African development, especially in context of Agenda 2063 and 2030 Agenda, Our Common Agenda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fr-FR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Reference document for UNECA programming from 2022 – 2025</a:t>
            </a:r>
            <a:endParaRPr b="1" i="0" sz="23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/>
          <p:nvPr/>
        </p:nvSpPr>
        <p:spPr>
          <a:xfrm>
            <a:off x="180975" y="324197"/>
            <a:ext cx="82924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MTPF Five Transformations</a:t>
            </a:r>
            <a:endParaRPr/>
          </a:p>
        </p:txBody>
      </p:sp>
      <p:grpSp>
        <p:nvGrpSpPr>
          <p:cNvPr id="169" name="Google Shape;169;p6"/>
          <p:cNvGrpSpPr/>
          <p:nvPr/>
        </p:nvGrpSpPr>
        <p:grpSpPr>
          <a:xfrm>
            <a:off x="2663676" y="936407"/>
            <a:ext cx="5612252" cy="5417597"/>
            <a:chOff x="1257873" y="534"/>
            <a:chExt cx="5612252" cy="5417597"/>
          </a:xfrm>
        </p:grpSpPr>
        <p:sp>
          <p:nvSpPr>
            <p:cNvPr id="170" name="Google Shape;170;p6"/>
            <p:cNvSpPr/>
            <p:nvPr/>
          </p:nvSpPr>
          <p:spPr>
            <a:xfrm>
              <a:off x="3246437" y="534"/>
              <a:ext cx="1635124" cy="1635124"/>
            </a:xfrm>
            <a:prstGeom prst="ellipse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6"/>
            <p:cNvSpPr txBox="1"/>
            <p:nvPr/>
          </p:nvSpPr>
          <p:spPr>
            <a:xfrm>
              <a:off x="3485895" y="239992"/>
              <a:ext cx="1156208" cy="1156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1" lang="fr-FR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 Africa that invests in human potential</a:t>
              </a:r>
              <a:endParaRPr b="1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 rot="2160000">
              <a:off x="4830234" y="1257302"/>
              <a:ext cx="436123" cy="551854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6"/>
            <p:cNvSpPr txBox="1"/>
            <p:nvPr/>
          </p:nvSpPr>
          <p:spPr>
            <a:xfrm rot="2160000">
              <a:off x="4842728" y="1329221"/>
              <a:ext cx="305286" cy="331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5235001" y="1445310"/>
              <a:ext cx="1635124" cy="1635124"/>
            </a:xfrm>
            <a:prstGeom prst="ellipse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6"/>
            <p:cNvSpPr txBox="1"/>
            <p:nvPr/>
          </p:nvSpPr>
          <p:spPr>
            <a:xfrm>
              <a:off x="5474459" y="1684768"/>
              <a:ext cx="1156208" cy="1156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1" lang="fr-FR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 integrated Africa</a:t>
              </a:r>
              <a:endParaRPr b="1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 rot="6480000">
              <a:off x="5458534" y="3144055"/>
              <a:ext cx="436123" cy="551854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6"/>
            <p:cNvSpPr txBox="1"/>
            <p:nvPr/>
          </p:nvSpPr>
          <p:spPr>
            <a:xfrm rot="-4320000">
              <a:off x="5544168" y="3192209"/>
              <a:ext cx="305286" cy="331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4475437" y="3783007"/>
              <a:ext cx="1635124" cy="1635124"/>
            </a:xfrm>
            <a:prstGeom prst="ellipse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6"/>
            <p:cNvSpPr txBox="1"/>
            <p:nvPr/>
          </p:nvSpPr>
          <p:spPr>
            <a:xfrm>
              <a:off x="4714895" y="4022465"/>
              <a:ext cx="1156208" cy="1156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1" lang="fr-FR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 innovative, connected Africa</a:t>
              </a:r>
              <a:endParaRPr b="1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 rot="10800000">
              <a:off x="3858281" y="4324642"/>
              <a:ext cx="436123" cy="551854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6"/>
            <p:cNvSpPr txBox="1"/>
            <p:nvPr/>
          </p:nvSpPr>
          <p:spPr>
            <a:xfrm>
              <a:off x="3989118" y="4435013"/>
              <a:ext cx="305286" cy="331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2017437" y="3783007"/>
              <a:ext cx="1635124" cy="1635124"/>
            </a:xfrm>
            <a:prstGeom prst="ellipse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6"/>
            <p:cNvSpPr txBox="1"/>
            <p:nvPr/>
          </p:nvSpPr>
          <p:spPr>
            <a:xfrm>
              <a:off x="2256895" y="4022465"/>
              <a:ext cx="1156208" cy="1156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1" lang="fr-FR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 Africa of sustainable, productive industries and economies </a:t>
              </a: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 rot="-6480000">
              <a:off x="2240970" y="3167533"/>
              <a:ext cx="436123" cy="551854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6"/>
            <p:cNvSpPr txBox="1"/>
            <p:nvPr/>
          </p:nvSpPr>
          <p:spPr>
            <a:xfrm rot="4320000">
              <a:off x="2326604" y="3340121"/>
              <a:ext cx="305286" cy="331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1257873" y="1445310"/>
              <a:ext cx="1635124" cy="1635124"/>
            </a:xfrm>
            <a:prstGeom prst="ellipse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6"/>
            <p:cNvSpPr txBox="1"/>
            <p:nvPr/>
          </p:nvSpPr>
          <p:spPr>
            <a:xfrm>
              <a:off x="1497331" y="1684768"/>
              <a:ext cx="1156208" cy="1156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1" lang="fr-FR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 Africa of stable and effective institutions </a:t>
              </a: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 rot="-2160000">
              <a:off x="2841670" y="1271812"/>
              <a:ext cx="436123" cy="551854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6"/>
            <p:cNvSpPr txBox="1"/>
            <p:nvPr/>
          </p:nvSpPr>
          <p:spPr>
            <a:xfrm rot="-2160000">
              <a:off x="2854164" y="1420635"/>
              <a:ext cx="305286" cy="331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p6"/>
          <p:cNvSpPr txBox="1"/>
          <p:nvPr/>
        </p:nvSpPr>
        <p:spPr>
          <a:xfrm>
            <a:off x="6289963" y="787375"/>
            <a:ext cx="343592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Arial"/>
              <a:buChar char="•"/>
            </a:pPr>
            <a:r>
              <a:rPr b="1" lang="fr-FR" sz="1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Improved skills and employment possibilities</a:t>
            </a:r>
            <a:endParaRPr b="1" sz="18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Arial"/>
              <a:buChar char="•"/>
            </a:pPr>
            <a:r>
              <a:rPr b="1" lang="fr-FR" sz="1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Equal access to opportunity</a:t>
            </a:r>
            <a:endParaRPr b="1" sz="18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Arial"/>
              <a:buChar char="•"/>
            </a:pPr>
            <a:r>
              <a:rPr b="1" lang="fr-FR" sz="1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Sustained social investment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Arial"/>
              <a:buChar char="•"/>
            </a:pPr>
            <a:r>
              <a:rPr b="1" lang="fr-FR" sz="1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Safe, orderly migration</a:t>
            </a:r>
            <a:endParaRPr/>
          </a:p>
        </p:txBody>
      </p:sp>
      <p:sp>
        <p:nvSpPr>
          <p:cNvPr id="191" name="Google Shape;191;p6"/>
          <p:cNvSpPr txBox="1"/>
          <p:nvPr/>
        </p:nvSpPr>
        <p:spPr>
          <a:xfrm>
            <a:off x="8298873" y="2462205"/>
            <a:ext cx="3435928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through trade (incl. support to AfCFTA)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Infrastructure for greater integration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Harmonization of policy frameworks for greater integration </a:t>
            </a:r>
            <a:endParaRPr/>
          </a:p>
        </p:txBody>
      </p:sp>
      <p:sp>
        <p:nvSpPr>
          <p:cNvPr id="192" name="Google Shape;192;p6"/>
          <p:cNvSpPr txBox="1"/>
          <p:nvPr/>
        </p:nvSpPr>
        <p:spPr>
          <a:xfrm>
            <a:off x="8007927" y="4877212"/>
            <a:ext cx="343592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800"/>
              <a:buFont typeface="Arial"/>
              <a:buChar char="•"/>
            </a:pPr>
            <a:r>
              <a:rPr b="1" lang="fr-FR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Digital transformation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800"/>
              <a:buFont typeface="Arial"/>
              <a:buChar char="•"/>
            </a:pPr>
            <a:r>
              <a:rPr b="1" lang="fr-FR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Fostering entrepreneurship and business development</a:t>
            </a:r>
            <a:endParaRPr b="1"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800"/>
              <a:buFont typeface="Arial"/>
              <a:buChar char="•"/>
            </a:pPr>
            <a:r>
              <a:rPr b="1" lang="fr-FR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Promotion of science and innovation</a:t>
            </a:r>
            <a:endParaRPr b="1"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"/>
          <p:cNvSpPr txBox="1"/>
          <p:nvPr/>
        </p:nvSpPr>
        <p:spPr>
          <a:xfrm>
            <a:off x="180975" y="4877212"/>
            <a:ext cx="343592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b="1" lang="fr-FR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Increasing productivity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b="1" lang="fr-FR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Investment in sustainable resource use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b="1" lang="fr-FR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Investing in climate action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b="1" lang="fr-FR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Connected urban development</a:t>
            </a:r>
            <a:endParaRPr b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180975" y="1460893"/>
            <a:ext cx="2700770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Arial"/>
              <a:buChar char="•"/>
            </a:pPr>
            <a:r>
              <a:rPr b="1" lang="fr-FR" sz="18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Promoting peaceful development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Arial"/>
              <a:buChar char="•"/>
            </a:pPr>
            <a:r>
              <a:rPr b="1" lang="fr-FR" sz="18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Addressing the continent’s debt</a:t>
            </a:r>
            <a:endParaRPr b="1"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Arial"/>
              <a:buChar char="•"/>
            </a:pPr>
            <a:r>
              <a:rPr b="1" lang="fr-FR" sz="18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Promoting macroeconomic stability</a:t>
            </a:r>
            <a:endParaRPr b="1"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Arial"/>
              <a:buChar char="•"/>
            </a:pPr>
            <a:r>
              <a:rPr b="1" lang="fr-FR" sz="18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Developing fiscal space</a:t>
            </a:r>
            <a:endParaRPr b="1"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Arial"/>
              <a:buChar char="•"/>
            </a:pPr>
            <a:r>
              <a:rPr b="1" lang="fr-FR" sz="18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Developing effective decision-making capacity</a:t>
            </a:r>
            <a:endParaRPr b="1"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 txBox="1"/>
          <p:nvPr/>
        </p:nvSpPr>
        <p:spPr>
          <a:xfrm>
            <a:off x="180975" y="324197"/>
            <a:ext cx="82924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 Proposed Programme Plan</a:t>
            </a:r>
            <a:endParaRPr/>
          </a:p>
        </p:txBody>
      </p:sp>
      <p:pic>
        <p:nvPicPr>
          <p:cNvPr id="200" name="Google Shape;20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97459"/>
            <a:ext cx="6944497" cy="522940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"/>
          <p:cNvSpPr txBox="1"/>
          <p:nvPr/>
        </p:nvSpPr>
        <p:spPr>
          <a:xfrm>
            <a:off x="6944497" y="1668162"/>
            <a:ext cx="5004487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Thematic Cluster 1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:Trade &amp; Regional Integration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Thematic Cluster 2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Macroeconomic Policy for Sustainable and Inclusive Development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Thematic Cluster 3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Poverty, gender and social policy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Thematic Cluster 4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Private sector, innovative finance and infrastructure development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Thematic Cluster 5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Data, statistics and digital transformation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Thematic Cluster 6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Climate change and green economy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"/>
          <p:cNvSpPr txBox="1"/>
          <p:nvPr/>
        </p:nvSpPr>
        <p:spPr>
          <a:xfrm>
            <a:off x="180975" y="324197"/>
            <a:ext cx="88641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 Proposed Programme Plan – Key Strategic Priorities</a:t>
            </a:r>
            <a:endParaRPr/>
          </a:p>
        </p:txBody>
      </p:sp>
      <p:sp>
        <p:nvSpPr>
          <p:cNvPr id="207" name="Google Shape;207;p8"/>
          <p:cNvSpPr txBox="1"/>
          <p:nvPr/>
        </p:nvSpPr>
        <p:spPr>
          <a:xfrm>
            <a:off x="115842" y="942989"/>
            <a:ext cx="5539895" cy="10156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 1- Macroeconomic policy &amp; governance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 of macro-modelling tools, tracking of 2030 &amp; 2063 agendas</a:t>
            </a:r>
            <a:endParaRPr/>
          </a:p>
        </p:txBody>
      </p:sp>
      <p:sp>
        <p:nvSpPr>
          <p:cNvPr id="208" name="Google Shape;208;p8"/>
          <p:cNvSpPr txBox="1"/>
          <p:nvPr/>
        </p:nvSpPr>
        <p:spPr>
          <a:xfrm>
            <a:off x="95250" y="2027193"/>
            <a:ext cx="5562600" cy="7078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 2 –Regional integration and trade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AfCFTA and training for negotiators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95250" y="2788595"/>
            <a:ext cx="5562600" cy="707886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 3 – Private sector development &amp;finance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Domestic resources mobilization, PPPs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8"/>
          <p:cNvSpPr txBox="1"/>
          <p:nvPr/>
        </p:nvSpPr>
        <p:spPr>
          <a:xfrm>
            <a:off x="93137" y="3605320"/>
            <a:ext cx="5562600" cy="10156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 4- Data and Statistics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national statistical systems, Capacity-building of 2030 &amp; 2063 Agendas</a:t>
            </a:r>
            <a:endParaRPr/>
          </a:p>
        </p:txBody>
      </p:sp>
      <p:sp>
        <p:nvSpPr>
          <p:cNvPr id="211" name="Google Shape;211;p8"/>
          <p:cNvSpPr txBox="1"/>
          <p:nvPr/>
        </p:nvSpPr>
        <p:spPr>
          <a:xfrm>
            <a:off x="115842" y="4729822"/>
            <a:ext cx="5562599" cy="1631216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 5 –Climate change, environment and natural resources management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 transformation in Africa, ARFSD, VNRs, VLRs, mining strategies, Blue economy, climate resilience &amp; disaster vulnerability </a:t>
            </a:r>
            <a:endParaRPr/>
          </a:p>
        </p:txBody>
      </p:sp>
      <p:sp>
        <p:nvSpPr>
          <p:cNvPr id="212" name="Google Shape;212;p8"/>
          <p:cNvSpPr txBox="1"/>
          <p:nvPr/>
        </p:nvSpPr>
        <p:spPr>
          <a:xfrm>
            <a:off x="5753100" y="1361313"/>
            <a:ext cx="6334124" cy="1938992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 6 – Gender equality and women’s empowerment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Policy research, mainstreaming within ECA programmes, progress (Beijing Declaration and Platform for Action, the African Gender &amp; Development Index, the African Gender Index)</a:t>
            </a:r>
            <a:endParaRPr/>
          </a:p>
        </p:txBody>
      </p:sp>
      <p:sp>
        <p:nvSpPr>
          <p:cNvPr id="213" name="Google Shape;213;p8"/>
          <p:cNvSpPr txBox="1"/>
          <p:nvPr/>
        </p:nvSpPr>
        <p:spPr>
          <a:xfrm>
            <a:off x="5753100" y="3605321"/>
            <a:ext cx="6334124" cy="10156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 7- C1 Subregional activities in Northern Africa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 &amp; workshops on employment creation through SMEs, migration data, workers’ skills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5753100" y="4785143"/>
            <a:ext cx="6334124" cy="15388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 7- C2 Subregional activities in Western Africa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Demographic dividends &amp; regional integration, strategic partnership with ECOWAS -first five-year strategic plan (Vision 2050 &amp; national plans)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"/>
          <p:cNvSpPr txBox="1"/>
          <p:nvPr/>
        </p:nvSpPr>
        <p:spPr>
          <a:xfrm>
            <a:off x="180975" y="324197"/>
            <a:ext cx="88641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 Proposed Programme Plan – Key Strategic Priorities</a:t>
            </a:r>
            <a:endParaRPr/>
          </a:p>
        </p:txBody>
      </p:sp>
      <p:sp>
        <p:nvSpPr>
          <p:cNvPr id="220" name="Google Shape;220;p9"/>
          <p:cNvSpPr txBox="1"/>
          <p:nvPr/>
        </p:nvSpPr>
        <p:spPr>
          <a:xfrm>
            <a:off x="95250" y="1421443"/>
            <a:ext cx="6238875" cy="1631216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 7- C3 Subregional activities in Central Africa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 diversification strategies, training on IPRT, national AfCFTA strategies into bankable projects, support the harmonization of trade instruments in ECCAS an CEMAC</a:t>
            </a:r>
            <a:endParaRPr/>
          </a:p>
        </p:txBody>
      </p:sp>
      <p:sp>
        <p:nvSpPr>
          <p:cNvPr id="221" name="Google Shape;221;p9"/>
          <p:cNvSpPr txBox="1"/>
          <p:nvPr/>
        </p:nvSpPr>
        <p:spPr>
          <a:xfrm>
            <a:off x="95250" y="3566374"/>
            <a:ext cx="6238875" cy="10156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 7- C4 Subregional activities in Eastern Africa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AfCFTA and regional value chains , blue economy, urban tourism &amp; tourism satellite accounts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9"/>
          <p:cNvSpPr txBox="1"/>
          <p:nvPr/>
        </p:nvSpPr>
        <p:spPr>
          <a:xfrm>
            <a:off x="95250" y="5098673"/>
            <a:ext cx="6238875" cy="1323439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 7- C5 Subregional activities in Southern Africa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to SADC, COMESA, countries on inclusive industrialization &amp; regional integration, AfCFTA, assist micro, SMEs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9"/>
          <p:cNvSpPr txBox="1"/>
          <p:nvPr/>
        </p:nvSpPr>
        <p:spPr>
          <a:xfrm>
            <a:off x="6565691" y="1428199"/>
            <a:ext cx="5435810" cy="1631216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 8 – Economic development and planning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Face-to-face and online training on development, planning, promote peer learning, foster knowledge generation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9"/>
          <p:cNvSpPr txBox="1"/>
          <p:nvPr/>
        </p:nvSpPr>
        <p:spPr>
          <a:xfrm>
            <a:off x="6565691" y="3547324"/>
            <a:ext cx="5435810" cy="1938992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 9- Poverty, inequality and social policy 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national policies, develop analytical knowledge and provide technical assistance on various frameworks, regional policy learning on urban job creation and urbanization dynamics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2022-04-01T08:16:12Z</dcterms:created>
  <dc:creator>Afework Temtime</dc:creator>
</cp:coreProperties>
</file>