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5" r:id="rId6"/>
    <p:sldId id="266" r:id="rId7"/>
    <p:sldId id="267" r:id="rId8"/>
    <p:sldId id="268" r:id="rId9"/>
    <p:sldId id="269" r:id="rId10"/>
    <p:sldId id="270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s\MekdesDocs%20(after%20Kigali2)\2023%20PPB\Presentation\Working%20file%20COM%20presentati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kone\Desktop\Docs_ECA\Gestion%202020\PPB%202021\Chart%20for%20PPB%2020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s\MekdesDocs%20(after%20Kigali2)\2023%20PPB\Presentation\Working%20file%20COM%20presentation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kone\Desktop\Docs_ECA\Gestion%202020\PPB%202021\Chart%20for%20PPB%20202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s\MekdesDocs%20(after%20Kigali2)\2023%20PPB\Presentation\Working%20file%20COM%20presentation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2023 Proposed</a:t>
            </a:r>
            <a:r>
              <a:rPr lang="en-US" sz="2000" baseline="0" dirty="0">
                <a:latin typeface="Arial" panose="020B0604020202020204" pitchFamily="34" charset="0"/>
                <a:cs typeface="Arial" panose="020B0604020202020204" pitchFamily="34" charset="0"/>
              </a:rPr>
              <a:t> Budget-</a:t>
            </a:r>
            <a:r>
              <a:rPr lang="en-US" sz="2000" b="1" i="0" u="none" strike="noStrike" cap="all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RB XB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7.6248979577751286E-2"/>
          <c:y val="2.41729220447056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1472908819784137E-2"/>
          <c:y val="0.19723248593283449"/>
          <c:w val="0.96852709035766471"/>
          <c:h val="0.76339325298660099"/>
        </c:manualLayout>
      </c:layout>
      <c:pie3DChart>
        <c:varyColors val="1"/>
        <c:ser>
          <c:idx val="0"/>
          <c:order val="0"/>
          <c:tx>
            <c:strRef>
              <c:f>Sheet5!$D$4</c:f>
              <c:strCache>
                <c:ptCount val="1"/>
                <c:pt idx="0">
                  <c:v>2023 estimate 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1D9-44EB-A669-2CE14E50F866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1D9-44EB-A669-2CE14E50F866}"/>
              </c:ext>
            </c:extLst>
          </c:dPt>
          <c:dLbls>
            <c:dLbl>
              <c:idx val="0"/>
              <c:layout>
                <c:manualLayout>
                  <c:x val="-0.15142694663167103"/>
                  <c:y val="-0.3332283464566930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RB:</a:t>
                    </a:r>
                    <a:fld id="{29A87AA8-7FE1-4A22-BFE6-63BD52999D49}" type="VALUE">
                      <a:rPr lang="en-US" baseline="0"/>
                      <a:pPr>
                        <a:defRPr/>
                      </a:pPr>
                      <a:t>[VALUE]</a:t>
                    </a:fld>
                    <a:endParaRPr lang="en-US" baseline="0"/>
                  </a:p>
                  <a:p>
                    <a:pPr>
                      <a:defRPr/>
                    </a:pPr>
                    <a:fld id="{CEC7E8BC-E2F2-4695-9EE7-489F863B6F48}" type="PERCENTAGE">
                      <a:rPr lang="en-US" baseline="0"/>
                      <a:pPr>
                        <a:defRPr/>
                      </a:pPr>
                      <a:t>[PERCENTAGE]</a:t>
                    </a:fld>
                    <a:endParaRPr lang="en-GB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1D9-44EB-A669-2CE14E50F866}"/>
                </c:ext>
              </c:extLst>
            </c:dLbl>
            <c:dLbl>
              <c:idx val="1"/>
              <c:layout>
                <c:manualLayout>
                  <c:x val="0.14511329833770772"/>
                  <c:y val="0.1606047681539807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XB:</a:t>
                    </a:r>
                    <a:fld id="{A06C8E59-4C9B-414D-BF34-AB99C61BAE5C}" type="VALUE">
                      <a:rPr lang="en-US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[VALUE]</a:t>
                    </a:fld>
                    <a:endParaRPr lang="en-US" baseline="0"/>
                  </a:p>
                  <a:p>
                    <a:pPr>
                      <a:defRPr>
                        <a:solidFill>
                          <a:schemeClr val="accent1"/>
                        </a:solidFill>
                      </a:defRPr>
                    </a:pPr>
                    <a:fld id="{8993C02A-8F15-41B2-BF34-0B384FFC0161}" type="PERCENTAGE">
                      <a:rPr lang="en-US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GB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1D9-44EB-A669-2CE14E50F866}"/>
                </c:ext>
              </c:extLst>
            </c:dLbl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5B9BD5"/>
                </a:solidFill>
                <a:round/>
              </a:ln>
              <a:effectLst>
                <a:outerShdw blurRad="50800" dist="38100" dir="2700000" algn="tl" rotWithShape="0">
                  <a:srgbClr val="5B9BD5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Sheet5!$B$5:$B$6</c:f>
              <c:strCache>
                <c:ptCount val="2"/>
                <c:pt idx="0">
                  <c:v>Regular budget</c:v>
                </c:pt>
                <c:pt idx="1">
                  <c:v>Extrabudgetary</c:v>
                </c:pt>
              </c:strCache>
            </c:strRef>
          </c:cat>
          <c:val>
            <c:numRef>
              <c:f>Sheet5!$D$5:$D$6</c:f>
              <c:numCache>
                <c:formatCode>_(* #,##0.0_);_(* \(#,##0.0\);_(* "-"_);_(@_)</c:formatCode>
                <c:ptCount val="2"/>
                <c:pt idx="0">
                  <c:v>77416</c:v>
                </c:pt>
                <c:pt idx="1">
                  <c:v>22492.1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1D9-44EB-A669-2CE14E50F866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2023 RB &amp; XB Posts</a:t>
            </a:r>
          </a:p>
        </c:rich>
      </c:tx>
      <c:layout>
        <c:manualLayout>
          <c:xMode val="edge"/>
          <c:yMode val="edge"/>
          <c:x val="0.31186042562882588"/>
          <c:y val="2.41428811928423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5407683139979177"/>
          <c:y val="0.15022520929370659"/>
          <c:w val="0.57075123190712185"/>
          <c:h val="0.84977474103440087"/>
        </c:manualLayout>
      </c:layout>
      <c:doughnutChart>
        <c:varyColors val="1"/>
        <c:ser>
          <c:idx val="0"/>
          <c:order val="0"/>
          <c:tx>
            <c:strRef>
              <c:f>Sheet5!$D$11</c:f>
              <c:strCache>
                <c:ptCount val="1"/>
                <c:pt idx="0">
                  <c:v>2023 estimate 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B30-430B-AE32-8D58450162C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B30-430B-AE32-8D58450162C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b="1"/>
                      <a:t>RB:</a:t>
                    </a:r>
                    <a:r>
                      <a:rPr lang="en-US" b="1" baseline="0"/>
                      <a:t> </a:t>
                    </a:r>
                    <a:fld id="{427D39C6-E379-42F4-8CAE-BB9DFD5C05A2}" type="VALUE">
                      <a:rPr lang="en-US" b="1" baseline="0"/>
                      <a:pPr/>
                      <a:t>[VALUE]</a:t>
                    </a:fld>
                    <a:endParaRPr lang="en-US" b="1" baseline="0"/>
                  </a:p>
                  <a:p>
                    <a:fld id="{CC1F908C-0D7A-43C8-9C8B-EEE69B7D17EA}" type="PERCENTAGE">
                      <a:rPr lang="en-US" b="1" baseline="0"/>
                      <a:pPr/>
                      <a:t>[PERCENTAGE]</a:t>
                    </a:fld>
                    <a:endParaRPr lang="en-GB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B30-430B-AE32-8D58450162C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XB</a:t>
                    </a:r>
                    <a:r>
                      <a:rPr lang="en-US" baseline="0"/>
                      <a:t>: </a:t>
                    </a:r>
                    <a:fld id="{2641A4FC-F4F4-45E0-96E6-A80008C0169D}" type="VALUE">
                      <a:rPr lang="en-US" baseline="0"/>
                      <a:pPr/>
                      <a:t>[VALUE]</a:t>
                    </a:fld>
                    <a:endParaRPr lang="en-US" baseline="0"/>
                  </a:p>
                  <a:p>
                    <a:fld id="{2227086C-AECA-4370-ABE0-A290663B9AA8}" type="PERCENTAGE">
                      <a:rPr lang="en-US" baseline="0"/>
                      <a:pPr/>
                      <a:t>[PERCENTAGE]</a:t>
                    </a:fld>
                    <a:endParaRPr lang="en-GB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B30-430B-AE32-8D58450162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Sheet5!$B$12:$B$13</c:f>
              <c:strCache>
                <c:ptCount val="2"/>
                <c:pt idx="0">
                  <c:v>Regular budget</c:v>
                </c:pt>
                <c:pt idx="1">
                  <c:v>Extrabudgetary</c:v>
                </c:pt>
              </c:strCache>
            </c:strRef>
          </c:cat>
          <c:val>
            <c:numRef>
              <c:f>Sheet5!$D$12:$D$13</c:f>
              <c:numCache>
                <c:formatCode>General</c:formatCode>
                <c:ptCount val="2"/>
                <c:pt idx="0">
                  <c:v>534</c:v>
                </c:pt>
                <c:pt idx="1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30-430B-AE32-8D58450162C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307692043672109"/>
          <c:y val="0.73593070902165159"/>
          <c:w val="0.22201005006863517"/>
          <c:h val="0.237795508568132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/>
              <a:t>RB 2023 estimates</a:t>
            </a:r>
          </a:p>
          <a:p>
            <a:pPr>
              <a:defRPr/>
            </a:pPr>
            <a:r>
              <a:rPr lang="en-GB"/>
              <a:t>(Millions of US Dollars)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6940430433087249"/>
          <c:y val="0.17004995458673933"/>
          <c:w val="0.50725371071693559"/>
          <c:h val="0.828240887371205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Sheet2!$D$6</c:f>
              <c:strCache>
                <c:ptCount val="1"/>
                <c:pt idx="0">
                  <c:v> 2022 estimates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Sheet2!$C$7:$C$18</c:f>
              <c:strCache>
                <c:ptCount val="12"/>
                <c:pt idx="0">
                  <c:v>Policymaking organs</c:v>
                </c:pt>
                <c:pt idx="1">
                  <c:v>Executive Direction and Management</c:v>
                </c:pt>
                <c:pt idx="2">
                  <c:v>Subprogramme 1. Macroeconomic policy and governance</c:v>
                </c:pt>
                <c:pt idx="3">
                  <c:v>Subprogramme 2. Regional integration and trade</c:v>
                </c:pt>
                <c:pt idx="4">
                  <c:v>Subprogramme 3. Private sector development and finance</c:v>
                </c:pt>
                <c:pt idx="5">
                  <c:v>Subprogramme 4. Data and statistics</c:v>
                </c:pt>
                <c:pt idx="6">
                  <c:v>Subprogramme 5. Climate change, environment and natural resource management</c:v>
                </c:pt>
                <c:pt idx="7">
                  <c:v>Subprogramme 6. Gender equality and women’s empowerment</c:v>
                </c:pt>
                <c:pt idx="8">
                  <c:v>Subprogramme 7. Subregional activities for development</c:v>
                </c:pt>
                <c:pt idx="9">
                  <c:v>Subprogramme 8. Economic development and planning</c:v>
                </c:pt>
                <c:pt idx="10">
                  <c:v>Subprogramme 9. Poverty, inequality and social policy</c:v>
                </c:pt>
                <c:pt idx="11">
                  <c:v>Program Support</c:v>
                </c:pt>
              </c:strCache>
            </c:strRef>
          </c:cat>
          <c:val>
            <c:numRef>
              <c:f>Sheet2!$D$7:$D$18</c:f>
              <c:numCache>
                <c:formatCode>_(* #,##0.0_);_(* \(#,##0.0\);_(* "-"??_);_(@_)</c:formatCode>
                <c:ptCount val="12"/>
                <c:pt idx="0">
                  <c:v>0.47320000000000001</c:v>
                </c:pt>
                <c:pt idx="1">
                  <c:v>8.5</c:v>
                </c:pt>
                <c:pt idx="2">
                  <c:v>3.3</c:v>
                </c:pt>
                <c:pt idx="3">
                  <c:v>3</c:v>
                </c:pt>
                <c:pt idx="4">
                  <c:v>2.7</c:v>
                </c:pt>
                <c:pt idx="5">
                  <c:v>4.5</c:v>
                </c:pt>
                <c:pt idx="6">
                  <c:v>3</c:v>
                </c:pt>
                <c:pt idx="7">
                  <c:v>0.99050000000000005</c:v>
                </c:pt>
                <c:pt idx="8">
                  <c:v>15.904500000000001</c:v>
                </c:pt>
                <c:pt idx="9">
                  <c:v>1.4</c:v>
                </c:pt>
                <c:pt idx="10">
                  <c:v>3</c:v>
                </c:pt>
                <c:pt idx="11">
                  <c:v>30.7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21-4E07-8F16-9D5CB671C4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41227896"/>
        <c:axId val="541221336"/>
      </c:barChart>
      <c:catAx>
        <c:axId val="5412278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41221336"/>
        <c:crosses val="autoZero"/>
        <c:auto val="1"/>
        <c:lblAlgn val="ctr"/>
        <c:lblOffset val="100"/>
        <c:noMultiLvlLbl val="0"/>
      </c:catAx>
      <c:valAx>
        <c:axId val="54122133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_);_(* \(#,##0.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41227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XB 2023 Estimates</a:t>
            </a:r>
          </a:p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(Millions of US</a:t>
            </a:r>
            <a:r>
              <a:rPr lang="en-US" sz="1200" i="1" baseline="0" dirty="0">
                <a:latin typeface="Arial" panose="020B0604020202020204" pitchFamily="34" charset="0"/>
                <a:cs typeface="Arial" panose="020B0604020202020204" pitchFamily="34" charset="0"/>
              </a:rPr>
              <a:t> Dollars)</a:t>
            </a:r>
            <a:endParaRPr lang="en-US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'XB Graph'!$C$7</c:f>
              <c:strCache>
                <c:ptCount val="1"/>
                <c:pt idx="0">
                  <c:v>2023 estimates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'XB Graph'!$B$8:$B$18</c:f>
              <c:strCache>
                <c:ptCount val="11"/>
                <c:pt idx="0">
                  <c:v>Program Support</c:v>
                </c:pt>
                <c:pt idx="1">
                  <c:v>Poverty, inequality and social policy</c:v>
                </c:pt>
                <c:pt idx="2">
                  <c:v>Economic development and planning</c:v>
                </c:pt>
                <c:pt idx="3">
                  <c:v>Subregional activities for development</c:v>
                </c:pt>
                <c:pt idx="4">
                  <c:v>Gender equality and women’s empowerment</c:v>
                </c:pt>
                <c:pt idx="5">
                  <c:v>Climate change, environment and natural resource management</c:v>
                </c:pt>
                <c:pt idx="6">
                  <c:v>Data and statistics</c:v>
                </c:pt>
                <c:pt idx="7">
                  <c:v>Private sector development and finance</c:v>
                </c:pt>
                <c:pt idx="8">
                  <c:v>Regional integration and trade</c:v>
                </c:pt>
                <c:pt idx="9">
                  <c:v>Macroeconomic policy and governance</c:v>
                </c:pt>
                <c:pt idx="10">
                  <c:v>Executive Direction and Management</c:v>
                </c:pt>
              </c:strCache>
            </c:strRef>
          </c:cat>
          <c:val>
            <c:numRef>
              <c:f>'XB Graph'!$C$8:$C$18</c:f>
              <c:numCache>
                <c:formatCode>_(* #,##0.0_);_(* \(#,##0.0\);_(* "-"??_);_(@_)</c:formatCode>
                <c:ptCount val="11"/>
                <c:pt idx="0">
                  <c:v>6.6883119999999998</c:v>
                </c:pt>
                <c:pt idx="1">
                  <c:v>0.70807600000000004</c:v>
                </c:pt>
                <c:pt idx="2">
                  <c:v>1.623</c:v>
                </c:pt>
                <c:pt idx="3">
                  <c:v>0.393538</c:v>
                </c:pt>
                <c:pt idx="4">
                  <c:v>4.9284999999999995E-2</c:v>
                </c:pt>
                <c:pt idx="5">
                  <c:v>2.0951179999999998</c:v>
                </c:pt>
                <c:pt idx="6">
                  <c:v>2.4258150000000001</c:v>
                </c:pt>
                <c:pt idx="7">
                  <c:v>1.5243819999999999</c:v>
                </c:pt>
                <c:pt idx="8">
                  <c:v>6.1844319911504435</c:v>
                </c:pt>
                <c:pt idx="9">
                  <c:v>0.61017598230088499</c:v>
                </c:pt>
                <c:pt idx="10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F7-461D-90DD-FFBC24E860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381403168"/>
        <c:axId val="381399888"/>
      </c:barChart>
      <c:catAx>
        <c:axId val="381403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81399888"/>
        <c:crosses val="autoZero"/>
        <c:auto val="1"/>
        <c:lblAlgn val="ctr"/>
        <c:lblOffset val="100"/>
        <c:noMultiLvlLbl val="0"/>
      </c:catAx>
      <c:valAx>
        <c:axId val="3813998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_);_(* \(#,##0.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81403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555555555555555E-2"/>
          <c:y val="5.0925925925925923E-2"/>
          <c:w val="0.88259450955982566"/>
          <c:h val="0.898148148148148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Sheet3!$N$13</c:f>
              <c:strCache>
                <c:ptCount val="1"/>
                <c:pt idx="0">
                  <c:v>P5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Sheet3!$O$13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1C-4667-9F0D-12AC005B6BD4}"/>
            </c:ext>
          </c:extLst>
        </c:ser>
        <c:ser>
          <c:idx val="1"/>
          <c:order val="1"/>
          <c:tx>
            <c:strRef>
              <c:f>Sheet3!$N$14</c:f>
              <c:strCache>
                <c:ptCount val="1"/>
                <c:pt idx="0">
                  <c:v>P4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Sheet3!$O$14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1C-4667-9F0D-12AC005B6BD4}"/>
            </c:ext>
          </c:extLst>
        </c:ser>
        <c:ser>
          <c:idx val="2"/>
          <c:order val="2"/>
          <c:tx>
            <c:strRef>
              <c:f>Sheet3!$N$15</c:f>
              <c:strCache>
                <c:ptCount val="1"/>
                <c:pt idx="0">
                  <c:v>P3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Sheet3!$O$15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1C-4667-9F0D-12AC005B6BD4}"/>
            </c:ext>
          </c:extLst>
        </c:ser>
        <c:ser>
          <c:idx val="3"/>
          <c:order val="3"/>
          <c:tx>
            <c:strRef>
              <c:f>Sheet3!$N$16</c:f>
              <c:strCache>
                <c:ptCount val="1"/>
                <c:pt idx="0">
                  <c:v>Local level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Sheet3!$O$16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51C-4667-9F0D-12AC005B6B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75009704"/>
        <c:axId val="775005768"/>
      </c:barChart>
      <c:catAx>
        <c:axId val="7750097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75005768"/>
        <c:crosses val="autoZero"/>
        <c:auto val="1"/>
        <c:lblAlgn val="ctr"/>
        <c:lblOffset val="100"/>
        <c:noMultiLvlLbl val="0"/>
      </c:catAx>
      <c:valAx>
        <c:axId val="7750057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75009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31195675200909"/>
          <c:y val="4.9895735709739944E-2"/>
          <c:w val="0.67071683606803267"/>
          <c:h val="0.7954993039877194"/>
        </c:manualLayout>
      </c:layout>
      <c:doughnutChart>
        <c:varyColors val="1"/>
        <c:ser>
          <c:idx val="0"/>
          <c:order val="0"/>
          <c:dPt>
            <c:idx val="0"/>
            <c:bubble3D val="0"/>
            <c:explosion val="9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632-4504-AD57-19964663CCD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632-4504-AD57-19964663CCD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5F1F8ACD-2664-4DA1-BF8F-EEF93274CBF9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$190, 23%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888683741334706"/>
                      <c:h val="0.2283229681319997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632-4504-AD57-19964663CCD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F0FD773-EF89-464A-B30A-20273F317CDA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$651.9, 77%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632-4504-AD57-19964663CC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FFFF00"/>
                    </a:solidFill>
                    <a:latin typeface="Arial 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Sheet3!$E$28:$E$29</c:f>
              <c:strCache>
                <c:ptCount val="2"/>
                <c:pt idx="0">
                  <c:v>Non Post</c:v>
                </c:pt>
                <c:pt idx="1">
                  <c:v>Post</c:v>
                </c:pt>
              </c:strCache>
            </c:strRef>
          </c:cat>
          <c:val>
            <c:numRef>
              <c:f>Sheet3!$F$28:$F$29</c:f>
              <c:numCache>
                <c:formatCode>General</c:formatCode>
                <c:ptCount val="2"/>
                <c:pt idx="0">
                  <c:v>183</c:v>
                </c:pt>
                <c:pt idx="1">
                  <c:v>833.7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632-4504-AD57-19964663CC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'Sec11'!$C$10</c:f>
              <c:strCache>
                <c:ptCount val="1"/>
                <c:pt idx="0">
                  <c:v>2022 appropriation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'Sec11'!$B$11:$B$14</c:f>
              <c:strCache>
                <c:ptCount val="4"/>
                <c:pt idx="0">
                  <c:v>Contractual services</c:v>
                </c:pt>
                <c:pt idx="1">
                  <c:v>Travel of staff</c:v>
                </c:pt>
                <c:pt idx="2">
                  <c:v>Consultants</c:v>
                </c:pt>
                <c:pt idx="3">
                  <c:v>Other staff costs</c:v>
                </c:pt>
              </c:strCache>
            </c:strRef>
          </c:cat>
          <c:val>
            <c:numRef>
              <c:f>'Sec11'!$C$11:$C$14</c:f>
            </c:numRef>
          </c:val>
          <c:extLst>
            <c:ext xmlns:c16="http://schemas.microsoft.com/office/drawing/2014/chart" uri="{C3380CC4-5D6E-409C-BE32-E72D297353CC}">
              <c16:uniqueId val="{00000000-E59F-488C-9B3A-6EF54F1C6BB9}"/>
            </c:ext>
          </c:extLst>
        </c:ser>
        <c:ser>
          <c:idx val="1"/>
          <c:order val="1"/>
          <c:tx>
            <c:strRef>
              <c:f>'Sec11'!$D$10</c:f>
              <c:strCache>
                <c:ptCount val="1"/>
                <c:pt idx="0">
                  <c:v>2023 estimate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'Sec11'!$B$11:$B$14</c:f>
              <c:strCache>
                <c:ptCount val="4"/>
                <c:pt idx="0">
                  <c:v>Contractual services</c:v>
                </c:pt>
                <c:pt idx="1">
                  <c:v>Travel of staff</c:v>
                </c:pt>
                <c:pt idx="2">
                  <c:v>Consultants</c:v>
                </c:pt>
                <c:pt idx="3">
                  <c:v>Other staff costs</c:v>
                </c:pt>
              </c:strCache>
            </c:strRef>
          </c:cat>
          <c:val>
            <c:numRef>
              <c:f>'Sec11'!$D$11:$D$14</c:f>
              <c:numCache>
                <c:formatCode>General</c:formatCode>
                <c:ptCount val="4"/>
                <c:pt idx="0">
                  <c:v>35.700000000000003</c:v>
                </c:pt>
                <c:pt idx="1">
                  <c:v>39.700000000000003</c:v>
                </c:pt>
                <c:pt idx="2">
                  <c:v>102.3</c:v>
                </c:pt>
                <c:pt idx="3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9F-488C-9B3A-6EF54F1C6B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25814992"/>
        <c:axId val="325817288"/>
      </c:barChart>
      <c:catAx>
        <c:axId val="325814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25817288"/>
        <c:crosses val="autoZero"/>
        <c:auto val="1"/>
        <c:lblAlgn val="ctr"/>
        <c:lblOffset val="100"/>
        <c:noMultiLvlLbl val="0"/>
      </c:catAx>
      <c:valAx>
        <c:axId val="3258172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814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5730527273186632"/>
          <c:y val="3.8290154709486109E-2"/>
          <c:w val="0.64524448091637721"/>
          <c:h val="0.96170984529051384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9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  <a:sp3d contourW="1905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5E1-48BE-B13E-A4CBC6E2C049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  <a:sp3d contourW="1905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5E1-48BE-B13E-A4CBC6E2C049}"/>
              </c:ext>
            </c:extLst>
          </c:dPt>
          <c:dLbls>
            <c:dLbl>
              <c:idx val="0"/>
              <c:layout>
                <c:manualLayout>
                  <c:x val="2.7068180717761069E-3"/>
                  <c:y val="-0.3901922160720008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rgbClr val="FFFF00"/>
                        </a:solidFill>
                        <a:latin typeface="Arial "/>
                        <a:ea typeface="+mn-ea"/>
                        <a:cs typeface="+mn-cs"/>
                      </a:defRPr>
                    </a:pPr>
                    <a:fld id="{C61A14F7-41B6-4E01-9973-BEF446A0FC4D}" type="CATEGORYNAME">
                      <a:rPr lang="en-US"/>
                      <a:pPr>
                        <a:defRPr sz="1200" b="1">
                          <a:solidFill>
                            <a:srgbClr val="FFFF00"/>
                          </a:solidFill>
                          <a:latin typeface="Arial "/>
                        </a:defRPr>
                      </a:pPr>
                      <a:t>[CATEGORY NAME]</a:t>
                    </a:fld>
                    <a:r>
                      <a:rPr lang="en-US" baseline="0" dirty="0"/>
                      <a:t>, $7,931.7, </a:t>
                    </a:r>
                    <a:fld id="{85E0EA23-4866-4859-9717-D82A99D24C59}" type="PERCENTAGE">
                      <a:rPr lang="en-US" baseline="0"/>
                      <a:pPr>
                        <a:defRPr sz="1200" b="1">
                          <a:solidFill>
                            <a:srgbClr val="FFFF00"/>
                          </a:solidFill>
                          <a:latin typeface="Arial "/>
                        </a:defRPr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FFFF00"/>
                      </a:solidFill>
                      <a:latin typeface="Arial 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5E1-48BE-B13E-A4CBC6E2C0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 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'Sheet3 (2)'!$E$28:$E$29</c:f>
              <c:strCache>
                <c:ptCount val="1"/>
                <c:pt idx="0">
                  <c:v>Non Post</c:v>
                </c:pt>
              </c:strCache>
            </c:strRef>
          </c:cat>
          <c:val>
            <c:numRef>
              <c:f>'Sheet3 (2)'!$F$28:$F$29</c:f>
              <c:numCache>
                <c:formatCode>General</c:formatCode>
                <c:ptCount val="2"/>
                <c:pt idx="0">
                  <c:v>7140.5999999999995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E1-48BE-B13E-A4CBC6E2C0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'Sec23'!$B$21:$C$25</c:f>
              <c:strCache>
                <c:ptCount val="5"/>
                <c:pt idx="0">
                  <c:v>Grants and contributions</c:v>
                </c:pt>
                <c:pt idx="1">
                  <c:v>Contractual services</c:v>
                </c:pt>
                <c:pt idx="2">
                  <c:v>Travel of staff</c:v>
                </c:pt>
                <c:pt idx="3">
                  <c:v>Consultants experts</c:v>
                </c:pt>
                <c:pt idx="4">
                  <c:v>Other staff costs</c:v>
                </c:pt>
              </c:strCache>
            </c:strRef>
          </c:cat>
          <c:val>
            <c:numRef>
              <c:f>'Sec23'!$D$21:$D$25</c:f>
            </c:numRef>
          </c:val>
          <c:extLst>
            <c:ext xmlns:c16="http://schemas.microsoft.com/office/drawing/2014/chart" uri="{C3380CC4-5D6E-409C-BE32-E72D297353CC}">
              <c16:uniqueId val="{00000000-9219-4628-A612-F663164A31A7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'Sec23'!$B$21:$C$25</c:f>
              <c:strCache>
                <c:ptCount val="5"/>
                <c:pt idx="0">
                  <c:v>Grants and contributions</c:v>
                </c:pt>
                <c:pt idx="1">
                  <c:v>Contractual services</c:v>
                </c:pt>
                <c:pt idx="2">
                  <c:v>Travel of staff</c:v>
                </c:pt>
                <c:pt idx="3">
                  <c:v>Consultants experts</c:v>
                </c:pt>
                <c:pt idx="4">
                  <c:v>Other staff costs</c:v>
                </c:pt>
              </c:strCache>
            </c:strRef>
          </c:cat>
          <c:val>
            <c:numRef>
              <c:f>'Sec23'!$E$21:$E$25</c:f>
            </c:numRef>
          </c:val>
          <c:extLst>
            <c:ext xmlns:c16="http://schemas.microsoft.com/office/drawing/2014/chart" uri="{C3380CC4-5D6E-409C-BE32-E72D297353CC}">
              <c16:uniqueId val="{00000001-9219-4628-A612-F663164A31A7}"/>
            </c:ext>
          </c:extLst>
        </c:ser>
        <c:ser>
          <c:idx val="2"/>
          <c:order val="2"/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'Sec23'!$B$21:$C$25</c:f>
              <c:strCache>
                <c:ptCount val="5"/>
                <c:pt idx="0">
                  <c:v>Grants and contributions</c:v>
                </c:pt>
                <c:pt idx="1">
                  <c:v>Contractual services</c:v>
                </c:pt>
                <c:pt idx="2">
                  <c:v>Travel of staff</c:v>
                </c:pt>
                <c:pt idx="3">
                  <c:v>Consultants experts</c:v>
                </c:pt>
                <c:pt idx="4">
                  <c:v>Other staff costs</c:v>
                </c:pt>
              </c:strCache>
            </c:strRef>
          </c:cat>
          <c:val>
            <c:numRef>
              <c:f>'Sec23'!$F$21:$F$25</c:f>
              <c:numCache>
                <c:formatCode>_(* #,##0.00_);_(* \(#,##0.00\);_(* "-"??_);_(@_)</c:formatCode>
                <c:ptCount val="5"/>
                <c:pt idx="0">
                  <c:v>2632.2</c:v>
                </c:pt>
                <c:pt idx="1">
                  <c:v>350.8</c:v>
                </c:pt>
                <c:pt idx="2">
                  <c:v>323.7</c:v>
                </c:pt>
                <c:pt idx="3">
                  <c:v>1336.3</c:v>
                </c:pt>
                <c:pt idx="4">
                  <c:v>3288.7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19-4628-A612-F663164A31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46251328"/>
        <c:axId val="546253624"/>
      </c:barChart>
      <c:catAx>
        <c:axId val="5462513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46253624"/>
        <c:crosses val="autoZero"/>
        <c:auto val="1"/>
        <c:lblAlgn val="ctr"/>
        <c:lblOffset val="100"/>
        <c:noMultiLvlLbl val="0"/>
      </c:catAx>
      <c:valAx>
        <c:axId val="546253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6251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30A1F-898D-4843-BAEC-69506D237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33CB3B-8CED-4790-9E83-3DE550744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9E845-ECCF-42CF-8E3A-60A2C42CA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23EEF-FDAE-46B5-87BC-7D075D9FE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EA4FF-9D6C-4CE7-B9BA-0F0DAB7D9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99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88B64-92CF-4128-BBBA-E2E4CE4C0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D721FD-A041-459C-81B1-AF0349666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22FB6-E46C-4E1B-9427-FFF5AE41B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F10C3-19B6-4B2B-9F42-56876F232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F6C57-612D-4CC0-A9A0-64326E100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369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503751-A345-4DC6-9606-B98DFD1D89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C44092-608F-40BC-9A3E-1D1320198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8C9B9-CAD0-4023-B519-13C3AF35F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8C4A6-7E50-475C-B9C5-F1EFBA8E8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D82EA-87ED-47C6-AE88-150B34942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457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6D54DF-72D2-FE49-A5B9-714BC5CD17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-66674"/>
            <a:ext cx="12192000" cy="251254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5A2DDD-2812-9742-BE95-02C91D568D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300" y="3425472"/>
            <a:ext cx="11171400" cy="2175228"/>
          </a:xfrm>
        </p:spPr>
        <p:txBody>
          <a:bodyPr>
            <a:normAutofit/>
          </a:bodyPr>
          <a:lstStyle>
            <a:lvl1pPr algn="ctr">
              <a:defRPr sz="2400" b="1" i="0" baseline="0">
                <a:latin typeface="Lucida Sans" panose="020B0602030504020204" pitchFamily="34" charset="77"/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Title of presentation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Name of presenter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Title, Division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[Exact delivery date]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CB5E21-FDD3-CF44-B7FC-A065DB644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639339" y="5863711"/>
            <a:ext cx="1478216" cy="700434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492DEB6-C0F2-8C48-A6E7-B6D175F0CD8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9502" y="433953"/>
            <a:ext cx="4376100" cy="3787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845" y="6074837"/>
            <a:ext cx="990153" cy="4893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731BB0-F652-4D1F-897B-6FC52C5B535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243" y="5659281"/>
            <a:ext cx="1277014" cy="1145985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90012A4C-B21F-4D47-B1F2-507C74D44639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911" y="1477514"/>
            <a:ext cx="3429389" cy="157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53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200" y="1825625"/>
            <a:ext cx="11289600" cy="4351338"/>
          </a:xfrm>
        </p:spPr>
        <p:txBody>
          <a:bodyPr>
            <a:normAutofit/>
          </a:bodyPr>
          <a:lstStyle>
            <a:lvl1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B475743-3A64-A74D-A307-659BB60BB7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4676"/>
          <a:stretch/>
        </p:blipFill>
        <p:spPr>
          <a:xfrm>
            <a:off x="0" y="6492876"/>
            <a:ext cx="12192000" cy="365127"/>
          </a:xfrm>
          <a:prstGeom prst="rect">
            <a:avLst/>
          </a:prstGeom>
        </p:spPr>
      </p:pic>
      <p:sp>
        <p:nvSpPr>
          <p:cNvPr id="2" name="Rounded Rectangle 1"/>
          <p:cNvSpPr/>
          <p:nvPr userDrawn="1"/>
        </p:nvSpPr>
        <p:spPr>
          <a:xfrm>
            <a:off x="0" y="257433"/>
            <a:ext cx="9550400" cy="54163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96C4D887-1323-4F6C-AF59-507BD684FED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8461" y="167256"/>
            <a:ext cx="2234279" cy="102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701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outdoor object, solar cell&#10;&#10;Description automatically generated">
            <a:extLst>
              <a:ext uri="{FF2B5EF4-FFF2-40B4-BE49-F238E27FC236}">
                <a16:creationId xmlns:a16="http://schemas.microsoft.com/office/drawing/2014/main" id="{6307C092-7B1C-BC4F-8088-BBECA502B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787900"/>
            <a:ext cx="12192000" cy="2070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2CB5E21-FDD3-CF44-B7FC-A065DB644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1001808" y="443328"/>
            <a:ext cx="1602653" cy="7593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A0B4BC4-4FF2-42FC-9DCC-8642F79076A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1685" y="250033"/>
            <a:ext cx="1277014" cy="1145985"/>
          </a:xfrm>
          <a:prstGeom prst="rect">
            <a:avLst/>
          </a:prstGeom>
        </p:spPr>
      </p:pic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7CEB5823-411C-40A2-A704-168B96E392B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911" y="1477514"/>
            <a:ext cx="3429389" cy="157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41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DCCE2-4229-4A5C-9F69-42E29EE37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7FD85-5B90-4215-BD6C-3D2C3A913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FC892-BDFD-4D27-8E1A-202FD9809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69776-B6FF-4D9F-8010-BA1E915B3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87DDB-3529-4501-9A45-368F565E9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08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8A148-4562-4153-A701-4BABDB71E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31D623-64E8-4301-91A7-7B733C203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27E43-FEAE-4B28-B3AA-9A50BE226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32E51-BECB-41D8-8CE4-854702896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64247-8796-448B-AEDC-95201A1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333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BC8AC-62EC-4470-B003-70D7DF37E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B9CB7-BA85-4936-A005-AF245C4CD6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FC4DF-AAB1-4A45-BE9F-50BA746BB5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5981F9-C896-49EA-AD7B-64A7FEE64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995FA9-38B0-4ED3-A142-862DA6F8E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031F5D-FCF5-48CB-8AA6-4488265C6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761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3B7B5-1975-4C2F-B8B0-821C59AF5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71FA7-7C30-4360-946B-58EB7D35A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2845DA-B931-40FD-AB40-F79A9CD2E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DB7373-F120-48F6-95C9-E2B03C3F89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23D8F9-2884-4E8A-9984-C0EC43A65E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67F1B1-6AC8-43F9-9449-111610C32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4AD181-34C6-474C-9F8E-A2FF555DC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9098F9-6B78-4BCF-8258-F49DD6DB2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94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6ED4B-F5B9-49D0-B5C8-7565A7413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0806A6-5122-44D9-B819-CCDF66803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5162F2-A23E-48D0-95CE-0170E3E3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148FAA-21A1-4391-9423-CA8A5F1C1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11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1755EC-804E-4D7F-904A-25E03F393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25CB-04F7-40EC-9E5C-C1683AE73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7E466B-EDE1-4557-A17E-11E36AAA2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949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0E8ED-DDF4-4BF7-9655-883969D91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A53DE-302D-433D-BF58-A8CD4538C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AB9990-A4BC-40A0-A81B-79F0D0CBA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A519B4-71BD-49C0-BC79-F6E119BD7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3BDB76-D2FA-43B5-9C08-32402455F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C12CD5-D380-49C4-AD8A-FD617E82E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23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FD752-EB97-449D-8032-5FB7B9E00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A2CA80-F0E2-4643-90CE-9600BD530B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A19D3B-A289-416D-8C57-4E42949DC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29C53D-9211-43A2-9197-96B4DA0B1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53939-AB74-4120-AAA9-25CD8F7CFFCE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C73509-D48A-41C6-BDEC-25BD2A03E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9618B8-A4BF-45E1-813A-E6839FC0F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980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98C62B-ED7B-41E2-AC75-105D4358F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44A01C-FF61-4FDB-81BB-7BEBCBDEC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33691-6792-4D28-8C55-69BA264B79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53939-AB74-4120-AAA9-25CD8F7CFFCE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03680-F076-4800-A995-B5D66E621A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3B8DF-B036-4F88-BB74-6400C7303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4136A-8963-42EE-A718-8BD5ECE06C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756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69970" y="3620888"/>
            <a:ext cx="4838007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2023 Proposed Programme Budget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Carlos Haddad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Director, Division of Administration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12 May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93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338137" y="1585097"/>
            <a:ext cx="10982325" cy="432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>
              <a:spcBef>
                <a:spcPts val="1200"/>
              </a:spcBef>
              <a:buFontTx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ECA’s 2023 Regular Budget (RB) Proposal is in alignment with the </a:t>
            </a: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Secretary General’s (SG)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proposed budget level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 reflects the 2022 appropriation (i.e., zero budget growth compared to 2022).</a:t>
            </a:r>
          </a:p>
          <a:p>
            <a:pPr marL="39688" indent="0">
              <a:spcBef>
                <a:spcPts val="12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1200"/>
              </a:spcBef>
              <a:buFontTx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Total Programmatic RB &amp; Extrabudgetary (XB) </a:t>
            </a:r>
            <a:r>
              <a:rPr lang="en-US" alt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resources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for 2023 is US$ 108,681,700.</a:t>
            </a:r>
          </a:p>
          <a:p>
            <a:pPr marL="39688" indent="0">
              <a:spcBef>
                <a:spcPts val="12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1200"/>
              </a:spcBef>
              <a:buFontTx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The 2023 XB proposal reflects ECA’s expectations of resource mobilization for the year 2023.</a:t>
            </a:r>
          </a:p>
          <a:p>
            <a:pPr marL="39688" indent="0">
              <a:spcBef>
                <a:spcPts val="12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  <a:p>
            <a:pPr>
              <a:spcBef>
                <a:spcPts val="1200"/>
              </a:spcBef>
              <a:buFontTx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Note that the budget document is undergoing several reviews at UNHQ, and the final document could vary slightly.</a:t>
            </a:r>
          </a:p>
          <a:p>
            <a:pPr marL="39688" indent="0">
              <a:spcBef>
                <a:spcPts val="1200"/>
              </a:spcBef>
            </a:pPr>
            <a:endParaRPr lang="en-US" altLang="en-US" sz="11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0975" y="324197"/>
            <a:ext cx="82924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Proposed Resource Summary</a:t>
            </a:r>
          </a:p>
          <a:p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137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975" y="324197"/>
            <a:ext cx="8292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/>
            <a:r>
              <a:rPr lang="en-GB" sz="2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PPB: </a:t>
            </a:r>
            <a:r>
              <a:rPr lang="en-US" sz="2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and Post Resources by Source of Funds</a:t>
            </a:r>
            <a:endParaRPr lang="en-US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E5D7552-271B-4A30-A56A-E9BCFCFCC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329374"/>
              </p:ext>
            </p:extLst>
          </p:nvPr>
        </p:nvGraphicFramePr>
        <p:xfrm>
          <a:off x="180976" y="1172370"/>
          <a:ext cx="11690985" cy="155575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482795">
                  <a:extLst>
                    <a:ext uri="{9D8B030D-6E8A-4147-A177-3AD203B41FA5}">
                      <a16:colId xmlns:a16="http://schemas.microsoft.com/office/drawing/2014/main" val="2511039627"/>
                    </a:ext>
                  </a:extLst>
                </a:gridCol>
                <a:gridCol w="2867116">
                  <a:extLst>
                    <a:ext uri="{9D8B030D-6E8A-4147-A177-3AD203B41FA5}">
                      <a16:colId xmlns:a16="http://schemas.microsoft.com/office/drawing/2014/main" val="805620580"/>
                    </a:ext>
                  </a:extLst>
                </a:gridCol>
                <a:gridCol w="2670537">
                  <a:extLst>
                    <a:ext uri="{9D8B030D-6E8A-4147-A177-3AD203B41FA5}">
                      <a16:colId xmlns:a16="http://schemas.microsoft.com/office/drawing/2014/main" val="1267012104"/>
                    </a:ext>
                  </a:extLst>
                </a:gridCol>
                <a:gridCol w="2670537">
                  <a:extLst>
                    <a:ext uri="{9D8B030D-6E8A-4147-A177-3AD203B41FA5}">
                      <a16:colId xmlns:a16="http://schemas.microsoft.com/office/drawing/2014/main" val="1982994829"/>
                    </a:ext>
                  </a:extLst>
                </a:gridCol>
              </a:tblGrid>
              <a:tr h="30201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Financial Resources By Source Of Fund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82320431"/>
                  </a:ext>
                </a:extLst>
              </a:tr>
              <a:tr h="302011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Appropriation</a:t>
                      </a:r>
                      <a:endParaRPr lang="en-GB" sz="20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Estimate </a:t>
                      </a:r>
                      <a:endParaRPr lang="en-GB" sz="20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Variance</a:t>
                      </a:r>
                      <a:endParaRPr lang="en-GB" sz="20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524657"/>
                  </a:ext>
                </a:extLst>
              </a:tr>
              <a:tr h="302011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S18. Regular budget (RB)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77,416.0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77,416.0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- 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87131198"/>
                  </a:ext>
                </a:extLst>
              </a:tr>
              <a:tr h="302011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S.18 Extrabudgetary (XB)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21,174.3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22,492.1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1,317.8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68146751"/>
                  </a:ext>
                </a:extLst>
              </a:tr>
              <a:tr h="302011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0" marR="6350" marT="635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98,590.3 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99,908.1 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1,317.8 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19633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2BB5313-D62E-470E-BBF7-ACC7806F00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404946"/>
              </p:ext>
            </p:extLst>
          </p:nvPr>
        </p:nvGraphicFramePr>
        <p:xfrm>
          <a:off x="180975" y="3017692"/>
          <a:ext cx="11690985" cy="155575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3363632">
                  <a:extLst>
                    <a:ext uri="{9D8B030D-6E8A-4147-A177-3AD203B41FA5}">
                      <a16:colId xmlns:a16="http://schemas.microsoft.com/office/drawing/2014/main" val="310177152"/>
                    </a:ext>
                  </a:extLst>
                </a:gridCol>
                <a:gridCol w="2969516">
                  <a:extLst>
                    <a:ext uri="{9D8B030D-6E8A-4147-A177-3AD203B41FA5}">
                      <a16:colId xmlns:a16="http://schemas.microsoft.com/office/drawing/2014/main" val="2378287549"/>
                    </a:ext>
                  </a:extLst>
                </a:gridCol>
                <a:gridCol w="2647586">
                  <a:extLst>
                    <a:ext uri="{9D8B030D-6E8A-4147-A177-3AD203B41FA5}">
                      <a16:colId xmlns:a16="http://schemas.microsoft.com/office/drawing/2014/main" val="2982451601"/>
                    </a:ext>
                  </a:extLst>
                </a:gridCol>
                <a:gridCol w="2710251">
                  <a:extLst>
                    <a:ext uri="{9D8B030D-6E8A-4147-A177-3AD203B41FA5}">
                      <a16:colId xmlns:a16="http://schemas.microsoft.com/office/drawing/2014/main" val="4257870412"/>
                    </a:ext>
                  </a:extLst>
                </a:gridCol>
              </a:tblGrid>
              <a:tr h="28733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 Resources By Fund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13948368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Appropriation</a:t>
                      </a:r>
                      <a:endParaRPr lang="en-GB" sz="20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Estimate </a:t>
                      </a:r>
                      <a:endParaRPr lang="en-GB" sz="20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Variance</a:t>
                      </a:r>
                      <a:endParaRPr lang="en-GB" sz="20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78652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55963394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18756310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6350" marT="635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606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605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573412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B547B6F-6534-4267-9FF7-423BFE5099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5597947"/>
              </p:ext>
            </p:extLst>
          </p:nvPr>
        </p:nvGraphicFramePr>
        <p:xfrm>
          <a:off x="499022" y="4526336"/>
          <a:ext cx="5215978" cy="210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F8A148A-496F-4E34-A103-6C8FF7087F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935174"/>
              </p:ext>
            </p:extLst>
          </p:nvPr>
        </p:nvGraphicFramePr>
        <p:xfrm>
          <a:off x="6918960" y="4526337"/>
          <a:ext cx="4953001" cy="2007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8AFE0392-8370-4D6F-8739-A7FCB1B794A2}"/>
              </a:ext>
            </a:extLst>
          </p:cNvPr>
          <p:cNvSpPr/>
          <p:nvPr/>
        </p:nvSpPr>
        <p:spPr>
          <a:xfrm>
            <a:off x="499022" y="2617582"/>
            <a:ext cx="113729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FontTx/>
              <a:buChar char="•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Lato" pitchFamily="34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Lato" pitchFamily="34" charset="0"/>
              </a:rPr>
              <a:t>The proposed 2023 RB = the 2022   RB appropriation i.e., 0% growth compared to 2022.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423CBBC-D578-4FAE-8686-8F936893B7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9617" y="918957"/>
            <a:ext cx="1155383" cy="194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646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5295" y="263237"/>
            <a:ext cx="84753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/>
            <a:r>
              <a:rPr lang="en-GB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PPB: RB Proposed Budget by Sub-Programme (Sec. 18) Economic and social development in Africa</a:t>
            </a:r>
          </a:p>
          <a:p>
            <a:pPr lvl="0" algn="ctr" defTabSz="457200"/>
            <a:r>
              <a:rPr lang="en-GB" sz="2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457200"/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 and social development in Africa</a:t>
            </a:r>
            <a:endParaRPr lang="en-US" sz="2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A0AEF3C-8EF3-42F2-A3C2-DBA94AF77B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9371092"/>
              </p:ext>
            </p:extLst>
          </p:nvPr>
        </p:nvGraphicFramePr>
        <p:xfrm>
          <a:off x="-470535" y="1001683"/>
          <a:ext cx="12207240" cy="5593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7818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975" y="324197"/>
            <a:ext cx="82924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Proposed Resource Summary - XB</a:t>
            </a:r>
          </a:p>
          <a:p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3C23E0F-2BCD-4C4C-B608-B830395732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8111363"/>
              </p:ext>
            </p:extLst>
          </p:nvPr>
        </p:nvGraphicFramePr>
        <p:xfrm>
          <a:off x="132099" y="1219200"/>
          <a:ext cx="11927802" cy="5314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4889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414336" y="1578060"/>
            <a:ext cx="109823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9688" indent="0">
              <a:spcBef>
                <a:spcPts val="1200"/>
              </a:spcBef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0975" y="324197"/>
            <a:ext cx="8673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/>
            <a:r>
              <a:rPr lang="en-GB" sz="2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PPB: RB Proposed Budget by Sub-programme (Sec. 11 - NEPAD)</a:t>
            </a:r>
            <a:r>
              <a:rPr lang="en-GB" sz="2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4905B93-F163-4094-A60D-5794EF4F6118}"/>
              </a:ext>
            </a:extLst>
          </p:cNvPr>
          <p:cNvSpPr/>
          <p:nvPr/>
        </p:nvSpPr>
        <p:spPr>
          <a:xfrm>
            <a:off x="414336" y="785862"/>
            <a:ext cx="84401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688" indent="0">
              <a:spcBef>
                <a:spcPts val="120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United Nations support for the New Partnership for Africa’s Development</a:t>
            </a: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C40B3D-D4A1-493C-BAD5-9C4397A6585F}"/>
              </a:ext>
            </a:extLst>
          </p:cNvPr>
          <p:cNvSpPr txBox="1"/>
          <p:nvPr/>
        </p:nvSpPr>
        <p:spPr>
          <a:xfrm>
            <a:off x="375072" y="1378005"/>
            <a:ext cx="6062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 "/>
                <a:cs typeface="Times New Roman" panose="02020603050405020304" pitchFamily="18" charset="0"/>
              </a:rPr>
              <a:t>RB</a:t>
            </a:r>
          </a:p>
        </p:txBody>
      </p:sp>
      <p:sp>
        <p:nvSpPr>
          <p:cNvPr id="7" name="Right Arrow 2">
            <a:extLst>
              <a:ext uri="{FF2B5EF4-FFF2-40B4-BE49-F238E27FC236}">
                <a16:creationId xmlns:a16="http://schemas.microsoft.com/office/drawing/2014/main" id="{6FCCA2C4-D2E7-4DB8-8F77-309437E81D06}"/>
              </a:ext>
            </a:extLst>
          </p:cNvPr>
          <p:cNvSpPr/>
          <p:nvPr/>
        </p:nvSpPr>
        <p:spPr>
          <a:xfrm>
            <a:off x="839179" y="1560328"/>
            <a:ext cx="35160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B87F9B7-97FD-43F5-9F44-3B6DE33904E7}"/>
              </a:ext>
            </a:extLst>
          </p:cNvPr>
          <p:cNvGrpSpPr/>
          <p:nvPr/>
        </p:nvGrpSpPr>
        <p:grpSpPr bwMode="auto">
          <a:xfrm>
            <a:off x="1103900" y="1426544"/>
            <a:ext cx="10756868" cy="400110"/>
            <a:chOff x="0" y="-138"/>
            <a:chExt cx="60008" cy="5259"/>
          </a:xfrm>
        </p:grpSpPr>
        <p:sp>
          <p:nvSpPr>
            <p:cNvPr id="9" name="Text Box 88">
              <a:extLst>
                <a:ext uri="{FF2B5EF4-FFF2-40B4-BE49-F238E27FC236}">
                  <a16:creationId xmlns:a16="http://schemas.microsoft.com/office/drawing/2014/main" id="{A2D49E0C-B297-4F2B-A97E-F85B42F747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0"/>
              <a:ext cx="12908" cy="49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400" b="1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Distribution of posts                                  </a:t>
              </a:r>
              <a:r>
                <a:rPr lang="en-US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en-US" sz="1400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5</a:t>
              </a:r>
              <a:r>
                <a:rPr lang="en-US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posts</a:t>
              </a:r>
              <a:endParaRPr lang="en-GB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" name="Text Box 124">
              <a:extLst>
                <a:ext uri="{FF2B5EF4-FFF2-40B4-BE49-F238E27FC236}">
                  <a16:creationId xmlns:a16="http://schemas.microsoft.com/office/drawing/2014/main" id="{5A731126-C18E-463E-AB94-400401685F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450" y="-138"/>
              <a:ext cx="17788" cy="492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400" b="1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Distribution of financial </a:t>
              </a:r>
              <a:r>
                <a:rPr lang="en-US" sz="1400" b="1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resources (thousands of USD)</a:t>
              </a:r>
              <a:endParaRPr lang="en-GB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$841.9</a:t>
              </a:r>
              <a:endParaRPr lang="en-GB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GB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" name="Text Box 125">
              <a:extLst>
                <a:ext uri="{FF2B5EF4-FFF2-40B4-BE49-F238E27FC236}">
                  <a16:creationId xmlns:a16="http://schemas.microsoft.com/office/drawing/2014/main" id="{326BFFF4-8FE8-4EEA-864A-411D50D98B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996" y="0"/>
              <a:ext cx="21012" cy="51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r>
                <a:rPr lang="en-US" sz="1400" b="1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Distribution of non-post financial resources </a:t>
              </a:r>
              <a:r>
                <a:rPr lang="en-US" sz="1400" b="1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(thousands of USD)</a:t>
              </a:r>
              <a:endParaRPr lang="en-U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$</a:t>
              </a:r>
              <a:r>
                <a:rPr lang="en-US" sz="1400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190</a:t>
              </a:r>
              <a:r>
                <a:rPr lang="en-US" sz="1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.0</a:t>
              </a:r>
              <a:endParaRPr lang="en-GB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DE889141-2868-46E6-B8A2-175859C41B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629826"/>
              </p:ext>
            </p:extLst>
          </p:nvPr>
        </p:nvGraphicFramePr>
        <p:xfrm>
          <a:off x="460831" y="2032029"/>
          <a:ext cx="2956921" cy="4201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946D30E3-52A7-4F18-BCD8-8281254282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3394851"/>
              </p:ext>
            </p:extLst>
          </p:nvPr>
        </p:nvGraphicFramePr>
        <p:xfrm>
          <a:off x="4052681" y="2198592"/>
          <a:ext cx="3491119" cy="4034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69C02033-E57C-46B9-992D-7679DC25B9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0272496"/>
              </p:ext>
            </p:extLst>
          </p:nvPr>
        </p:nvGraphicFramePr>
        <p:xfrm>
          <a:off x="8254929" y="2327677"/>
          <a:ext cx="3057891" cy="3905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64321B72-6EB4-4AAF-B68C-F715F38CB3B4}"/>
              </a:ext>
            </a:extLst>
          </p:cNvPr>
          <p:cNvSpPr txBox="1"/>
          <p:nvPr/>
        </p:nvSpPr>
        <p:spPr>
          <a:xfrm>
            <a:off x="245276" y="6014740"/>
            <a:ext cx="107884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 "/>
                <a:cs typeface="Times New Roman" panose="02020603050405020304" pitchFamily="18" charset="0"/>
              </a:rPr>
              <a:t>Total financial resources RB for 2023: </a:t>
            </a:r>
            <a:r>
              <a:rPr lang="en-US" sz="2000" b="1" dirty="0">
                <a:solidFill>
                  <a:srgbClr val="00B050"/>
                </a:solidFill>
                <a:latin typeface="Arial "/>
                <a:cs typeface="Times New Roman" panose="02020603050405020304" pitchFamily="18" charset="0"/>
              </a:rPr>
              <a:t>$841,900</a:t>
            </a:r>
          </a:p>
        </p:txBody>
      </p:sp>
    </p:spTree>
    <p:extLst>
      <p:ext uri="{BB962C8B-B14F-4D97-AF65-F5344CB8AC3E}">
        <p14:creationId xmlns:p14="http://schemas.microsoft.com/office/powerpoint/2010/main" val="237916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975" y="324197"/>
            <a:ext cx="82924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/>
            <a:r>
              <a:rPr lang="en-GB" sz="2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PPB: RB Proposed Budget by Sub-programme (Sec. 23)</a:t>
            </a:r>
            <a:r>
              <a:rPr lang="en-GB" sz="2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AD47107-B47D-4AA6-8159-FCEFD0865A4E}"/>
              </a:ext>
            </a:extLst>
          </p:cNvPr>
          <p:cNvSpPr>
            <a:spLocks/>
          </p:cNvSpPr>
          <p:nvPr/>
        </p:nvSpPr>
        <p:spPr bwMode="auto">
          <a:xfrm>
            <a:off x="-621983" y="870082"/>
            <a:ext cx="109823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Regular programme of technical cooperation (RPTC)</a:t>
            </a:r>
            <a:endParaRPr 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410BD6-742C-45CC-9746-F6B4C3E55247}"/>
              </a:ext>
            </a:extLst>
          </p:cNvPr>
          <p:cNvSpPr txBox="1"/>
          <p:nvPr/>
        </p:nvSpPr>
        <p:spPr>
          <a:xfrm>
            <a:off x="348453" y="1455316"/>
            <a:ext cx="530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latin typeface="Arial "/>
              <a:cs typeface="Times New Roman" panose="02020603050405020304" pitchFamily="18" charset="0"/>
            </a:endParaRPr>
          </a:p>
          <a:p>
            <a:r>
              <a:rPr lang="en-US" b="1" dirty="0">
                <a:latin typeface="Arial "/>
                <a:cs typeface="Times New Roman" panose="02020603050405020304" pitchFamily="18" charset="0"/>
              </a:rPr>
              <a:t>RB</a:t>
            </a:r>
          </a:p>
        </p:txBody>
      </p:sp>
      <p:sp>
        <p:nvSpPr>
          <p:cNvPr id="8" name="Right Arrow 2">
            <a:extLst>
              <a:ext uri="{FF2B5EF4-FFF2-40B4-BE49-F238E27FC236}">
                <a16:creationId xmlns:a16="http://schemas.microsoft.com/office/drawing/2014/main" id="{1B2B3313-9CD7-4023-80B5-7068067E5169}"/>
              </a:ext>
            </a:extLst>
          </p:cNvPr>
          <p:cNvSpPr/>
          <p:nvPr/>
        </p:nvSpPr>
        <p:spPr>
          <a:xfrm>
            <a:off x="1137850" y="1836820"/>
            <a:ext cx="35160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0CAE152-BEF5-4D5C-9CD8-8E9253C70CB3}"/>
              </a:ext>
            </a:extLst>
          </p:cNvPr>
          <p:cNvGrpSpPr/>
          <p:nvPr/>
        </p:nvGrpSpPr>
        <p:grpSpPr bwMode="auto">
          <a:xfrm>
            <a:off x="1747842" y="1663529"/>
            <a:ext cx="9651677" cy="646107"/>
            <a:chOff x="18705" y="0"/>
            <a:chExt cx="39869" cy="5121"/>
          </a:xfrm>
        </p:grpSpPr>
        <p:sp>
          <p:nvSpPr>
            <p:cNvPr id="11" name="Text Box 124">
              <a:extLst>
                <a:ext uri="{FF2B5EF4-FFF2-40B4-BE49-F238E27FC236}">
                  <a16:creationId xmlns:a16="http://schemas.microsoft.com/office/drawing/2014/main" id="{3BD0266C-A29A-4939-895E-0292881531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05" y="67"/>
              <a:ext cx="13884" cy="492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600" b="1" dirty="0">
                  <a:effectLst/>
                  <a:latin typeface="Arial "/>
                  <a:ea typeface="Times New Roman" panose="02020603050405020304" pitchFamily="18" charset="0"/>
                </a:rPr>
                <a:t>Distribution of financial </a:t>
              </a:r>
              <a:r>
                <a:rPr lang="en-US" sz="1600" b="1" dirty="0">
                  <a:latin typeface="Arial "/>
                  <a:ea typeface="Times New Roman" panose="02020603050405020304" pitchFamily="18" charset="0"/>
                </a:rPr>
                <a:t>resources </a:t>
              </a:r>
            </a:p>
            <a:p>
              <a:pPr algn="ctr">
                <a:spcAft>
                  <a:spcPts val="0"/>
                </a:spcAft>
              </a:pPr>
              <a:r>
                <a:rPr lang="en-US" sz="1600" b="1" dirty="0">
                  <a:latin typeface="Arial "/>
                  <a:ea typeface="Times New Roman" panose="02020603050405020304" pitchFamily="18" charset="0"/>
                </a:rPr>
                <a:t>(thousands of USD)</a:t>
              </a:r>
              <a:endParaRPr lang="en-GB" sz="1600" dirty="0">
                <a:effectLst/>
                <a:latin typeface="Arial 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400" dirty="0">
                  <a:effectLst/>
                  <a:latin typeface="Arial "/>
                  <a:ea typeface="Times New Roman" panose="02020603050405020304" pitchFamily="18" charset="0"/>
                </a:rPr>
                <a:t>$7,931.7</a:t>
              </a:r>
              <a:endParaRPr lang="en-GB" sz="1400" dirty="0">
                <a:effectLst/>
                <a:latin typeface="Arial 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600" dirty="0">
                  <a:effectLst/>
                  <a:latin typeface="Arial "/>
                  <a:ea typeface="Times New Roman" panose="02020603050405020304" pitchFamily="18" charset="0"/>
                </a:rPr>
                <a:t> </a:t>
              </a:r>
              <a:endParaRPr lang="en-GB" sz="1600" dirty="0">
                <a:effectLst/>
                <a:latin typeface="Arial "/>
                <a:ea typeface="Times New Roman" panose="02020603050405020304" pitchFamily="18" charset="0"/>
              </a:endParaRPr>
            </a:p>
          </p:txBody>
        </p:sp>
        <p:sp>
          <p:nvSpPr>
            <p:cNvPr id="12" name="Text Box 125">
              <a:extLst>
                <a:ext uri="{FF2B5EF4-FFF2-40B4-BE49-F238E27FC236}">
                  <a16:creationId xmlns:a16="http://schemas.microsoft.com/office/drawing/2014/main" id="{28BD25B1-9F87-485D-929A-86C91F0F59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645" y="0"/>
              <a:ext cx="17929" cy="51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r>
                <a:rPr lang="en-US" sz="1600" b="1" dirty="0">
                  <a:effectLst/>
                  <a:latin typeface="Arial "/>
                  <a:ea typeface="Times New Roman" panose="02020603050405020304" pitchFamily="18" charset="0"/>
                </a:rPr>
                <a:t>Distribution of non-post financial resources </a:t>
              </a:r>
              <a:r>
                <a:rPr lang="en-US" sz="1600" b="1" dirty="0">
                  <a:latin typeface="Arial "/>
                  <a:ea typeface="Times New Roman" panose="02020603050405020304" pitchFamily="18" charset="0"/>
                </a:rPr>
                <a:t>(thousands of USD)</a:t>
              </a:r>
              <a:endParaRPr lang="en-US" sz="1600" b="1" dirty="0">
                <a:effectLst/>
                <a:latin typeface="Arial 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400" dirty="0">
                  <a:effectLst/>
                  <a:latin typeface="Arial "/>
                  <a:ea typeface="Times New Roman" panose="02020603050405020304" pitchFamily="18" charset="0"/>
                </a:rPr>
                <a:t>$7,931.7</a:t>
              </a:r>
              <a:endParaRPr lang="en-GB" sz="1400" dirty="0">
                <a:effectLst/>
                <a:latin typeface="Arial "/>
                <a:ea typeface="Times New Roman" panose="02020603050405020304" pitchFamily="18" charset="0"/>
              </a:endParaRPr>
            </a:p>
          </p:txBody>
        </p:sp>
      </p:grp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51E6BDAA-17BE-4736-A310-15344F9F39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5873850"/>
              </p:ext>
            </p:extLst>
          </p:nvPr>
        </p:nvGraphicFramePr>
        <p:xfrm>
          <a:off x="548640" y="2787735"/>
          <a:ext cx="5257800" cy="3449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E1F31DE9-21C0-4313-AD1C-A555B4FB4D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1515638"/>
              </p:ext>
            </p:extLst>
          </p:nvPr>
        </p:nvGraphicFramePr>
        <p:xfrm>
          <a:off x="6385562" y="2512277"/>
          <a:ext cx="5013957" cy="3770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00CA2437-66EF-424D-947C-6F07F97C169B}"/>
              </a:ext>
            </a:extLst>
          </p:cNvPr>
          <p:cNvSpPr txBox="1"/>
          <p:nvPr/>
        </p:nvSpPr>
        <p:spPr>
          <a:xfrm>
            <a:off x="1747842" y="6133693"/>
            <a:ext cx="6645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Total financial resources RB for 2023: </a:t>
            </a:r>
            <a:r>
              <a:rPr lang="en-US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$7,931,700</a:t>
            </a:r>
          </a:p>
        </p:txBody>
      </p:sp>
    </p:spTree>
    <p:extLst>
      <p:ext uri="{BB962C8B-B14F-4D97-AF65-F5344CB8AC3E}">
        <p14:creationId xmlns:p14="http://schemas.microsoft.com/office/powerpoint/2010/main" val="1382975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576E76DD-03E3-9B40-BB4C-70018833582E}"/>
              </a:ext>
            </a:extLst>
          </p:cNvPr>
          <p:cNvSpPr>
            <a:spLocks/>
          </p:cNvSpPr>
          <p:nvPr/>
        </p:nvSpPr>
        <p:spPr bwMode="auto">
          <a:xfrm>
            <a:off x="4851501" y="3481821"/>
            <a:ext cx="2487811" cy="476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>
              <a:buFontTx/>
              <a:buNone/>
            </a:pPr>
            <a:r>
              <a:rPr lang="en-US" altLang="en-US" sz="3094" b="1" dirty="0">
                <a:solidFill>
                  <a:schemeClr val="tx1"/>
                </a:solidFill>
                <a:latin typeface="Lato" panose="020F0502020204030203" pitchFamily="34" charset="77"/>
                <a:sym typeface="Lato" panose="020F0502020204030203" pitchFamily="34" charset="77"/>
              </a:rPr>
              <a:t>THANK YOU!</a:t>
            </a:r>
          </a:p>
        </p:txBody>
      </p:sp>
      <p:sp>
        <p:nvSpPr>
          <p:cNvPr id="3" name="Rectangle 6"/>
          <p:cNvSpPr>
            <a:spLocks/>
          </p:cNvSpPr>
          <p:nvPr/>
        </p:nvSpPr>
        <p:spPr bwMode="auto">
          <a:xfrm>
            <a:off x="3584975" y="4148414"/>
            <a:ext cx="5020865" cy="21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r>
              <a:rPr lang="en-US" altLang="en-US" sz="1425" dirty="0">
                <a:solidFill>
                  <a:schemeClr val="accent1">
                    <a:lumMod val="75000"/>
                  </a:schemeClr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Follow the conversation: #COM2022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4937521" y="4477273"/>
            <a:ext cx="231576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200" b="1" dirty="0">
                <a:solidFill>
                  <a:schemeClr val="accent1">
                    <a:lumMod val="75000"/>
                  </a:schemeClr>
                </a:solidFill>
                <a:latin typeface="Avenir Book"/>
              </a:rPr>
              <a:t>More: www.uneca.org/cfm2022</a:t>
            </a:r>
          </a:p>
        </p:txBody>
      </p:sp>
    </p:spTree>
    <p:extLst>
      <p:ext uri="{BB962C8B-B14F-4D97-AF65-F5344CB8AC3E}">
        <p14:creationId xmlns:p14="http://schemas.microsoft.com/office/powerpoint/2010/main" val="4126717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D6D194BCE4BA4A92B2A852D517E666" ma:contentTypeVersion="14" ma:contentTypeDescription="Create a new document." ma:contentTypeScope="" ma:versionID="f7acf2a59d3819fcd4ea83fd0e14faca">
  <xsd:schema xmlns:xsd="http://www.w3.org/2001/XMLSchema" xmlns:xs="http://www.w3.org/2001/XMLSchema" xmlns:p="http://schemas.microsoft.com/office/2006/metadata/properties" xmlns:ns3="5ee44128-3d50-4b9c-aa09-37e8fa8fd955" xmlns:ns4="8dc1d2c1-2c17-48d1-98f5-1d9c4aad5262" targetNamespace="http://schemas.microsoft.com/office/2006/metadata/properties" ma:root="true" ma:fieldsID="f03e97c2d48028ee235f2002a72ff43f" ns3:_="" ns4:_="">
    <xsd:import namespace="5ee44128-3d50-4b9c-aa09-37e8fa8fd955"/>
    <xsd:import namespace="8dc1d2c1-2c17-48d1-98f5-1d9c4aad526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e44128-3d50-4b9c-aa09-37e8fa8fd9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c1d2c1-2c17-48d1-98f5-1d9c4aad526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47C873-C9C5-40A1-978B-0793AC218D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e44128-3d50-4b9c-aa09-37e8fa8fd955"/>
    <ds:schemaRef ds:uri="8dc1d2c1-2c17-48d1-98f5-1d9c4aad52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E96065-4CE4-4315-BE26-5125ADF9237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715C60F-4170-4B8A-9CAC-F806F64304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1647</TotalTime>
  <Words>446</Words>
  <Application>Microsoft Office PowerPoint</Application>
  <PresentationFormat>Widescreen</PresentationFormat>
  <Paragraphs>90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Arial </vt:lpstr>
      <vt:lpstr>Avenir Book</vt:lpstr>
      <vt:lpstr>Calibri</vt:lpstr>
      <vt:lpstr>Calibri Light</vt:lpstr>
      <vt:lpstr>Lato</vt:lpstr>
      <vt:lpstr>Lucida Sans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Afework Temtime</dc:creator>
  <cp:lastModifiedBy>Mai-Ellen Russ Jarrett</cp:lastModifiedBy>
  <cp:revision>17</cp:revision>
  <dcterms:created xsi:type="dcterms:W3CDTF">2022-04-01T08:16:12Z</dcterms:created>
  <dcterms:modified xsi:type="dcterms:W3CDTF">2022-05-03T14:25:17Z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0x0101000CD6D194BCE4BA4A92B2A852D517E666</vt:lpwstr>
  </property>
</Properties>
</file>