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Poppins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ME8qvM1BfyS16jXWcoB8ZdFot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Front">
  <p:cSld name="PresentationFro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66674"/>
            <a:ext cx="12192000" cy="2512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>
            <p:ph type="title"/>
          </p:nvPr>
        </p:nvSpPr>
        <p:spPr>
          <a:xfrm>
            <a:off x="510300" y="3425472"/>
            <a:ext cx="11171400" cy="2175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None/>
              <a:defRPr b="1" i="0" sz="2400"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3">
            <a:alphaModFix/>
          </a:blip>
          <a:srcRect b="8520" l="0" r="0" t="0"/>
          <a:stretch/>
        </p:blipFill>
        <p:spPr>
          <a:xfrm>
            <a:off x="639339" y="5863711"/>
            <a:ext cx="1478216" cy="700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9" name="Google Shape;1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502" y="433953"/>
            <a:ext cx="4376100" cy="37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48845" y="6074837"/>
            <a:ext cx="990153" cy="48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2243" y="5659281"/>
            <a:ext cx="1277014" cy="1145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2" name="Google Shape;2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04911" y="1477514"/>
            <a:ext cx="3429389" cy="15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idx="1" type="body"/>
          </p:nvPr>
        </p:nvSpPr>
        <p:spPr>
          <a:xfrm>
            <a:off x="451200" y="1825625"/>
            <a:ext cx="11289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" name="Google Shape;25;p8"/>
          <p:cNvPicPr preferRelativeResize="0"/>
          <p:nvPr/>
        </p:nvPicPr>
        <p:blipFill rotWithShape="1">
          <a:blip r:embed="rId2">
            <a:alphaModFix/>
          </a:blip>
          <a:srcRect b="0" l="0" r="0" t="94676"/>
          <a:stretch/>
        </p:blipFill>
        <p:spPr>
          <a:xfrm>
            <a:off x="0" y="6492876"/>
            <a:ext cx="12192000" cy="3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8"/>
          <p:cNvSpPr/>
          <p:nvPr/>
        </p:nvSpPr>
        <p:spPr>
          <a:xfrm>
            <a:off x="0" y="257433"/>
            <a:ext cx="9550400" cy="541637"/>
          </a:xfrm>
          <a:prstGeom prst="roundRect">
            <a:avLst>
              <a:gd fmla="val 16667" name="adj"/>
            </a:avLst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company name&#10;&#10;Description automatically generated" id="27" name="Google Shape;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8461" y="167256"/>
            <a:ext cx="2234279" cy="1027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 object, solar cell&#10;&#10;Description automatically generated" id="29" name="Google Shape;2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87900"/>
            <a:ext cx="12192000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9"/>
          <p:cNvPicPr preferRelativeResize="0"/>
          <p:nvPr/>
        </p:nvPicPr>
        <p:blipFill rotWithShape="1">
          <a:blip r:embed="rId3">
            <a:alphaModFix/>
          </a:blip>
          <a:srcRect b="8520" l="0" r="0" t="0"/>
          <a:stretch/>
        </p:blipFill>
        <p:spPr>
          <a:xfrm>
            <a:off x="1001808" y="443328"/>
            <a:ext cx="1602653" cy="75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1685" y="250033"/>
            <a:ext cx="1277014" cy="1145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2" name="Google Shape;3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4911" y="1477514"/>
            <a:ext cx="3429389" cy="15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/>
          <p:nvPr/>
        </p:nvSpPr>
        <p:spPr>
          <a:xfrm>
            <a:off x="2110105" y="3413760"/>
            <a:ext cx="7971790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 report on the Transformation and Modernization of National Statistical Systems in Africa (E/ECA/COE/40/12)</a:t>
            </a:r>
            <a:b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Oliver Chinganya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Director, African Centre for Statistics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2022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Why.… transforming and modernizing NSSs</a:t>
            </a: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>
            <a:off x="127000" y="866486"/>
            <a:ext cx="4854902" cy="4601770"/>
            <a:chOff x="0" y="2256230"/>
            <a:chExt cx="4854902" cy="4601770"/>
          </a:xfrm>
        </p:grpSpPr>
        <p:sp>
          <p:nvSpPr>
            <p:cNvPr id="114" name="Google Shape;114;p2"/>
            <p:cNvSpPr txBox="1"/>
            <p:nvPr/>
          </p:nvSpPr>
          <p:spPr>
            <a:xfrm>
              <a:off x="18974" y="2256230"/>
              <a:ext cx="2929701" cy="2031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11340"/>
                  </a:solidFill>
                  <a:latin typeface="Arial"/>
                  <a:ea typeface="Arial"/>
                  <a:cs typeface="Arial"/>
                  <a:sym typeface="Arial"/>
                </a:rPr>
                <a:t>Data demand by: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11340"/>
                </a:buClr>
                <a:buSzPts val="1800"/>
                <a:buFont typeface="Noto Sans Symbols"/>
                <a:buChar char="−"/>
              </a:pPr>
              <a:r>
                <a:rPr lang="en-US" sz="1800">
                  <a:solidFill>
                    <a:srgbClr val="111340"/>
                  </a:solidFill>
                  <a:latin typeface="Arial"/>
                  <a:ea typeface="Arial"/>
                  <a:cs typeface="Arial"/>
                  <a:sym typeface="Arial"/>
                </a:rPr>
                <a:t>Agenda 2030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11340"/>
                </a:buClr>
                <a:buSzPts val="1800"/>
                <a:buFont typeface="Noto Sans Symbols"/>
                <a:buChar char="−"/>
              </a:pPr>
              <a:r>
                <a:rPr lang="en-US" sz="1800">
                  <a:solidFill>
                    <a:srgbClr val="111340"/>
                  </a:solidFill>
                  <a:latin typeface="Arial"/>
                  <a:ea typeface="Arial"/>
                  <a:cs typeface="Arial"/>
                  <a:sym typeface="Arial"/>
                </a:rPr>
                <a:t>Agenda 2063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11340"/>
                </a:buClr>
                <a:buSzPts val="1800"/>
                <a:buFont typeface="Noto Sans Symbols"/>
                <a:buChar char="−"/>
              </a:pPr>
              <a:r>
                <a:rPr lang="en-US" sz="1800">
                  <a:solidFill>
                    <a:srgbClr val="111340"/>
                  </a:solidFill>
                  <a:latin typeface="Arial"/>
                  <a:ea typeface="Arial"/>
                  <a:cs typeface="Arial"/>
                  <a:sym typeface="Arial"/>
                </a:rPr>
                <a:t>Sub regional agendas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11340"/>
                </a:buClr>
                <a:buSzPts val="1800"/>
                <a:buFont typeface="Noto Sans Symbols"/>
                <a:buChar char="−"/>
              </a:pPr>
              <a:r>
                <a:rPr lang="en-US" sz="1800">
                  <a:solidFill>
                    <a:srgbClr val="111340"/>
                  </a:solidFill>
                  <a:latin typeface="Arial"/>
                  <a:ea typeface="Arial"/>
                  <a:cs typeface="Arial"/>
                  <a:sym typeface="Arial"/>
                </a:rPr>
                <a:t>NDP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11340"/>
                </a:buClr>
                <a:buSzPts val="1800"/>
                <a:buFont typeface="Noto Sans Symbols"/>
                <a:buChar char="−"/>
              </a:pPr>
              <a:r>
                <a:rPr lang="en-US" sz="1800">
                  <a:solidFill>
                    <a:srgbClr val="111340"/>
                  </a:solidFill>
                  <a:latin typeface="Arial"/>
                  <a:ea typeface="Arial"/>
                  <a:cs typeface="Arial"/>
                  <a:sym typeface="Arial"/>
                </a:rPr>
                <a:t>Sub-NDP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11340"/>
                </a:buClr>
                <a:buSzPts val="1800"/>
                <a:buFont typeface="Noto Sans Symbols"/>
                <a:buChar char="−"/>
              </a:pPr>
              <a:r>
                <a:rPr lang="en-US" sz="1800">
                  <a:solidFill>
                    <a:srgbClr val="111340"/>
                  </a:solidFill>
                  <a:latin typeface="Arial"/>
                  <a:ea typeface="Arial"/>
                  <a:cs typeface="Arial"/>
                  <a:sym typeface="Arial"/>
                </a:rPr>
                <a:t>AfCFTA</a:t>
              </a:r>
              <a:endParaRPr sz="1800">
                <a:solidFill>
                  <a:srgbClr val="1113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2836917" y="2533229"/>
              <a:ext cx="20179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11340"/>
                  </a:solidFill>
                  <a:latin typeface="Arial"/>
                  <a:ea typeface="Arial"/>
                  <a:cs typeface="Arial"/>
                  <a:sym typeface="Arial"/>
                </a:rPr>
                <a:t>Supply: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111340"/>
                </a:buClr>
                <a:buSzPts val="1800"/>
                <a:buFont typeface="Noto Sans Symbols"/>
                <a:buChar char="−"/>
              </a:pPr>
              <a:r>
                <a:rPr lang="en-US" sz="1800">
                  <a:solidFill>
                    <a:srgbClr val="111340"/>
                  </a:solidFill>
                  <a:latin typeface="Arial"/>
                  <a:ea typeface="Arial"/>
                  <a:cs typeface="Arial"/>
                  <a:sym typeface="Arial"/>
                </a:rPr>
                <a:t>Producers of official statistics</a:t>
              </a: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1674316" y="5170920"/>
              <a:ext cx="907789" cy="306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747993"/>
                  </a:solidFill>
                  <a:latin typeface="Poppins"/>
                  <a:ea typeface="Poppins"/>
                  <a:cs typeface="Poppins"/>
                  <a:sym typeface="Poppins"/>
                </a:rPr>
                <a:t>Gap to fill</a:t>
              </a:r>
              <a:endParaRPr/>
            </a:p>
          </p:txBody>
        </p:sp>
        <p:pic>
          <p:nvPicPr>
            <p:cNvPr id="117" name="Google Shape;117;p2"/>
            <p:cNvPicPr preferRelativeResize="0"/>
            <p:nvPr/>
          </p:nvPicPr>
          <p:blipFill rotWithShape="1">
            <a:blip r:embed="rId3">
              <a:alphaModFix/>
            </a:blip>
            <a:srcRect b="0" l="0" r="0" t="29595"/>
            <a:stretch/>
          </p:blipFill>
          <p:spPr>
            <a:xfrm>
              <a:off x="0" y="4338000"/>
              <a:ext cx="4389400" cy="25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2"/>
          <p:cNvSpPr txBox="1"/>
          <p:nvPr/>
        </p:nvSpPr>
        <p:spPr>
          <a:xfrm>
            <a:off x="5933119" y="5306672"/>
            <a:ext cx="4903006" cy="3231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111340"/>
                </a:solidFill>
                <a:latin typeface="Arial"/>
                <a:ea typeface="Arial"/>
                <a:cs typeface="Arial"/>
                <a:sym typeface="Arial"/>
              </a:rPr>
              <a:t>COVID19 impact on surveys in Africa, Mid-April 2020</a:t>
            </a:r>
            <a:endParaRPr/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6645" y="2236547"/>
            <a:ext cx="6855355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36125" y="5468255"/>
            <a:ext cx="96068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180975" y="324197"/>
            <a:ext cx="9369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Institutional and operational setting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5105108" y="2617245"/>
            <a:ext cx="4239497" cy="3851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1359B4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5105108" y="1773735"/>
            <a:ext cx="6645565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Strategically guide and coordinate the work on transformation and modernization of national statistical systems in Africa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5105109" y="2957662"/>
            <a:ext cx="6645565" cy="1513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Africa: Cameroon and Equatorial Guinea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East Africa: Rwanda and Kenya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Africa: Morocco and Egypt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Southern Africa: Zambia and </a:t>
            </a: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 Africa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 Africa: Niger and Nigeria. 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5105108" y="4631647"/>
            <a:ext cx="4239497" cy="3851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1359B4"/>
                </a:solidFill>
                <a:latin typeface="Arial"/>
                <a:ea typeface="Arial"/>
                <a:cs typeface="Arial"/>
                <a:sym typeface="Arial"/>
              </a:rPr>
              <a:t>Three technical teams</a:t>
            </a: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26" y="2081556"/>
            <a:ext cx="381000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1570038" y="4990763"/>
            <a:ext cx="1650320" cy="218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Courtesy of Statistics Norway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5105108" y="1342848"/>
            <a:ext cx="42394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1359B4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5105109" y="5005095"/>
            <a:ext cx="6645565" cy="1506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Digitalization and integration of data science initiatives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Survey methodology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 of the national statistical system and statistical legislation (including administrative data systems and other sources)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1157554" y="937368"/>
            <a:ext cx="84804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 African Group on Transformation and Modernization of NSS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Progress and ongoing initiatives</a:t>
            </a:r>
            <a:endParaRPr/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5573" y="2434017"/>
            <a:ext cx="2359356" cy="267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180974" y="1895108"/>
            <a:ext cx="25114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B1107"/>
                </a:solidFill>
                <a:latin typeface="Arial"/>
                <a:ea typeface="Arial"/>
                <a:cs typeface="Arial"/>
                <a:sym typeface="Arial"/>
              </a:rPr>
              <a:t>Critical outputs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180974" y="2342666"/>
            <a:ext cx="3466466" cy="2021066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of NSSs in Africa in the three main ares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Comprehensive report on the transformation and modernization of NSS in Africa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180974" y="4335485"/>
            <a:ext cx="25114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B1107"/>
                </a:solidFill>
                <a:latin typeface="Arial"/>
                <a:ea typeface="Arial"/>
                <a:cs typeface="Arial"/>
                <a:sym typeface="Arial"/>
              </a:rPr>
              <a:t>In progress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180974" y="4776614"/>
            <a:ext cx="37306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 map for transforming and modernizing NSSs in Africa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6957929" y="2387300"/>
            <a:ext cx="5053097" cy="258929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 on user engagement in official Statistics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science campus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Modernization of administrative data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data collection (CPI)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of geospatial information and statistics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Census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AGTM Secretariat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6957928" y="1968205"/>
            <a:ext cx="4169107" cy="3744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outputs and innovation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6957929" y="5555535"/>
            <a:ext cx="4748297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Modernization of statistical legislation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Leadership programme in Statistics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NSDSs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6957929" y="5139627"/>
            <a:ext cx="2228618" cy="3784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Instititionnal</a:t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851501" y="3481821"/>
            <a:ext cx="2487811" cy="476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94"/>
              <a:buFont typeface="Lato"/>
              <a:buNone/>
            </a:pPr>
            <a:r>
              <a:rPr b="1" lang="en-US" sz="3094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3584975" y="4148414"/>
            <a:ext cx="5020865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2F5496"/>
                </a:solidFill>
                <a:latin typeface="Lato"/>
                <a:ea typeface="Lato"/>
                <a:cs typeface="Lato"/>
                <a:sym typeface="Lato"/>
              </a:rPr>
              <a:t>Follow the conversation: #COM2022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4937521" y="4477273"/>
            <a:ext cx="231576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More: www.uneca.org/cfm2022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2022-04-01T08:16:12Z</dcterms:created>
  <dc:creator>Afework Temtime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0x0101000CD6D194BCE4BA4A92B2A852D517E666</vt:lpwstr>
  </property>
</Properties>
</file>